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6" r:id="rId1"/>
    <p:sldMasterId id="2147484169" r:id="rId2"/>
  </p:sldMasterIdLst>
  <p:notesMasterIdLst>
    <p:notesMasterId r:id="rId61"/>
  </p:notesMasterIdLst>
  <p:sldIdLst>
    <p:sldId id="467" r:id="rId3"/>
    <p:sldId id="393" r:id="rId4"/>
    <p:sldId id="257" r:id="rId5"/>
    <p:sldId id="301" r:id="rId6"/>
    <p:sldId id="258" r:id="rId7"/>
    <p:sldId id="410" r:id="rId8"/>
    <p:sldId id="466" r:id="rId9"/>
    <p:sldId id="419" r:id="rId10"/>
    <p:sldId id="420" r:id="rId11"/>
    <p:sldId id="302" r:id="rId12"/>
    <p:sldId id="412" r:id="rId13"/>
    <p:sldId id="413" r:id="rId14"/>
    <p:sldId id="414" r:id="rId15"/>
    <p:sldId id="415" r:id="rId16"/>
    <p:sldId id="416" r:id="rId17"/>
    <p:sldId id="417" r:id="rId18"/>
    <p:sldId id="421" r:id="rId19"/>
    <p:sldId id="422" r:id="rId20"/>
    <p:sldId id="423" r:id="rId21"/>
    <p:sldId id="424" r:id="rId22"/>
    <p:sldId id="425" r:id="rId23"/>
    <p:sldId id="426"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333333"/>
    <a:srgbClr val="0000CC"/>
    <a:srgbClr val="9F9F9F"/>
    <a:srgbClr val="5F5F5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0" y="13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B7F9F93-F07A-4F72-B7F3-5EEA5F90FB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8388D2D-6576-459C-8D4C-B5C4B2D4B67B}" type="slidenum">
              <a:rPr lang="en-US" altLang="zh-CN" smtClean="0"/>
              <a:pPr/>
              <a:t>3</a:t>
            </a:fld>
            <a:endParaRPr lang="en-US" altLang="zh-CN"/>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B7F9F93-F07A-4F72-B7F3-5EEA5F90FBCC}" type="slidenum">
              <a:rPr lang="en-US" altLang="zh-CN" smtClean="0"/>
              <a:pPr>
                <a:defRPr/>
              </a:pPr>
              <a:t>39</a:t>
            </a:fld>
            <a:endParaRPr lang="en-US" altLang="zh-CN"/>
          </a:p>
        </p:txBody>
      </p:sp>
    </p:spTree>
    <p:extLst>
      <p:ext uri="{BB962C8B-B14F-4D97-AF65-F5344CB8AC3E}">
        <p14:creationId xmlns:p14="http://schemas.microsoft.com/office/powerpoint/2010/main" val="90453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85F10F9-C762-4E40-8CCD-CCEC6421033F}" type="slidenum">
              <a:rPr lang="en-US" altLang="zh-CN" smtClean="0"/>
              <a:pPr/>
              <a:t>4</a:t>
            </a:fld>
            <a:endParaRPr lang="en-US" altLang="zh-CN"/>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99CEF32-8250-43BB-A7B4-A76D0FD46B83}" type="slidenum">
              <a:rPr lang="en-US" altLang="zh-CN" smtClean="0"/>
              <a:pPr/>
              <a:t>5</a:t>
            </a:fld>
            <a:endParaRPr lang="en-US" altLang="zh-CN"/>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3CAE489-026B-4042-8009-A6B6EB4BC40C}" type="slidenum">
              <a:rPr lang="en-US" altLang="zh-CN" smtClean="0"/>
              <a:pPr/>
              <a:t>10</a:t>
            </a:fld>
            <a:endParaRPr lang="en-US" altLang="zh-CN"/>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52667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36FD4DF3-12E3-4C14-95BA-BE47D29B21A2}" type="slidenum">
              <a:rPr lang="en-US" altLang="zh-CN" smtClean="0"/>
              <a:pPr/>
              <a:t>11</a:t>
            </a:fld>
            <a:endParaRPr lang="en-US" altLang="zh-CN"/>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3227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5815E5C0-03F0-4D3E-83D8-0FEAC4558B3D}" type="slidenum">
              <a:rPr lang="en-US" altLang="zh-CN" smtClean="0"/>
              <a:pPr/>
              <a:t>12</a:t>
            </a:fld>
            <a:endParaRPr lang="en-US" altLang="zh-CN"/>
          </a:p>
        </p:txBody>
      </p:sp>
      <p:sp>
        <p:nvSpPr>
          <p:cNvPr id="132099" name="Rectangle 2"/>
          <p:cNvSpPr>
            <a:spLocks noGrp="1" noRot="1" noChangeAspect="1" noChangeArrowheads="1" noTextEdit="1"/>
          </p:cNvSpPr>
          <p:nvPr>
            <p:ph type="sldImg"/>
          </p:nvPr>
        </p:nvSpPr>
        <p:spPr>
          <a:xfrm>
            <a:off x="381000" y="685800"/>
            <a:ext cx="6096000" cy="3429000"/>
          </a:xfrm>
          <a:ln/>
        </p:spPr>
      </p:sp>
      <p:sp>
        <p:nvSpPr>
          <p:cNvPr id="13210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1747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E79019B-060B-46B2-9D39-6751CB9335BA}" type="slidenum">
              <a:rPr lang="en-US" altLang="zh-CN" smtClean="0"/>
              <a:pPr/>
              <a:t>14</a:t>
            </a:fld>
            <a:endParaRPr lang="en-US" altLang="zh-CN"/>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8354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B7F9F93-F07A-4F72-B7F3-5EEA5F90FBCC}" type="slidenum">
              <a:rPr lang="en-US" altLang="zh-CN" smtClean="0"/>
              <a:pPr>
                <a:defRPr/>
              </a:pPr>
              <a:t>18</a:t>
            </a:fld>
            <a:endParaRPr lang="en-US" altLang="zh-CN"/>
          </a:p>
        </p:txBody>
      </p:sp>
    </p:spTree>
    <p:extLst>
      <p:ext uri="{BB962C8B-B14F-4D97-AF65-F5344CB8AC3E}">
        <p14:creationId xmlns:p14="http://schemas.microsoft.com/office/powerpoint/2010/main" val="3438402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30</a:t>
            </a:fld>
            <a:endParaRPr lang="zh-CN" altLang="en-US"/>
          </a:p>
        </p:txBody>
      </p:sp>
    </p:spTree>
    <p:extLst>
      <p:ext uri="{BB962C8B-B14F-4D97-AF65-F5344CB8AC3E}">
        <p14:creationId xmlns:p14="http://schemas.microsoft.com/office/powerpoint/2010/main" val="274924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jpeg"/><Relationship Id="rId7"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2103"/>
            <a:ext cx="9144000" cy="2215792"/>
          </a:xfrm>
        </p:spPr>
        <p:txBody>
          <a:bodyPr anchor="b"/>
          <a:lstStyle>
            <a:lvl1pPr algn="ctr">
              <a:defRPr sz="60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C程序设计基础</a:t>
            </a:r>
          </a:p>
        </p:txBody>
      </p:sp>
      <p:sp>
        <p:nvSpPr>
          <p:cNvPr id="6" name="灯片编号占位符 5"/>
          <p:cNvSpPr>
            <a:spLocks noGrp="1"/>
          </p:cNvSpPr>
          <p:nvPr>
            <p:ph type="sldNum" sz="quarter" idx="12"/>
          </p:nvPr>
        </p:nvSpPr>
        <p:spPr/>
        <p:txBody>
          <a:bodyPr/>
          <a:lstStyle/>
          <a:p>
            <a:pPr>
              <a:defRPr/>
            </a:pPr>
            <a:fld id="{30769290-901B-477D-849E-F015F00567C4}" type="slidenum">
              <a:rPr lang="en-US" altLang="zh-CN" smtClean="0"/>
              <a:pPr>
                <a:defRPr/>
              </a:pPr>
              <a:t>‹#›</a:t>
            </a:fld>
            <a:endParaRPr lang="en-US" altLang="zh-CN"/>
          </a:p>
        </p:txBody>
      </p:sp>
      <p:pic>
        <p:nvPicPr>
          <p:cNvPr id="8" name="图片 7" descr="C:\Users\len\Desktop\7-140129231040534.png">
            <a:extLst>
              <a:ext uri="{FF2B5EF4-FFF2-40B4-BE49-F238E27FC236}">
                <a16:creationId xmlns:a16="http://schemas.microsoft.com/office/drawing/2014/main" id="{0FBAA446-D6CD-488F-9C2C-89738D95AA54}"/>
              </a:ext>
            </a:extLst>
          </p:cNvPr>
          <p:cNvPicPr/>
          <p:nvPr/>
        </p:nvPicPr>
        <p:blipFill rotWithShape="1">
          <a:blip r:embed="rId2" cstate="email">
            <a:extLst>
              <a:ext uri="{28A0092B-C50C-407E-A947-70E740481C1C}">
                <a14:useLocalDpi xmlns:a14="http://schemas.microsoft.com/office/drawing/2010/main" val="0"/>
              </a:ext>
            </a:extLst>
          </a:blip>
          <a:srcRect/>
          <a:stretch>
            <a:fillRect/>
          </a:stretch>
        </p:blipFill>
        <p:spPr bwMode="auto">
          <a:xfrm>
            <a:off x="0" y="46153"/>
            <a:ext cx="5111520" cy="1080000"/>
          </a:xfrm>
          <a:prstGeom prst="rect">
            <a:avLst/>
          </a:prstGeom>
          <a:noFill/>
          <a:ln>
            <a:noFill/>
          </a:ln>
        </p:spPr>
      </p:pic>
      <p:pic>
        <p:nvPicPr>
          <p:cNvPr id="10" name="图片 9" descr="20100914173821095744.jpg">
            <a:extLst>
              <a:ext uri="{FF2B5EF4-FFF2-40B4-BE49-F238E27FC236}">
                <a16:creationId xmlns:a16="http://schemas.microsoft.com/office/drawing/2014/main" id="{AFD0EC82-A666-4538-B391-0D62F857604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6098622" y="99024"/>
            <a:ext cx="2947924"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12" name="Picture 6" descr="C:\Users\lenovo\Desktop\030.jpg">
            <a:extLst>
              <a:ext uri="{FF2B5EF4-FFF2-40B4-BE49-F238E27FC236}">
                <a16:creationId xmlns:a16="http://schemas.microsoft.com/office/drawing/2014/main" id="{FCF6C3C3-9BFE-4D70-91B6-62807D893A8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129182" y="99024"/>
            <a:ext cx="2954999"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4525"/>
      </p:ext>
    </p:extLst>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C程序设计基础</a:t>
            </a:r>
          </a:p>
        </p:txBody>
      </p:sp>
      <p:sp>
        <p:nvSpPr>
          <p:cNvPr id="6" name="灯片编号占位符 5"/>
          <p:cNvSpPr>
            <a:spLocks noGrp="1"/>
          </p:cNvSpPr>
          <p:nvPr>
            <p:ph type="sldNum" sz="quarter" idx="12"/>
          </p:nvPr>
        </p:nvSpPr>
        <p:spPr/>
        <p:txBody>
          <a:bodyPr/>
          <a:lstStyle/>
          <a:p>
            <a:pPr>
              <a:defRPr/>
            </a:pPr>
            <a:fld id="{2F6A9B6B-69F9-499F-9D8F-571D3523175C}"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0917528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243783"/>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400" y="3041650"/>
            <a:ext cx="10363200" cy="774700"/>
          </a:xfrm>
        </p:spPr>
        <p:txBody>
          <a:bodyPr>
            <a:spAutoFit/>
          </a:bodyPr>
          <a:lstStyle>
            <a:lvl1pPr algn="ctr">
              <a:defRPr sz="5600">
                <a:latin typeface="Times New Roman" pitchFamily="18" charset="0"/>
              </a:defRPr>
            </a:lvl1pPr>
          </a:lstStyle>
          <a:p>
            <a:endParaRPr lang="zh-CN" altLang="zh-CN"/>
          </a:p>
        </p:txBody>
      </p:sp>
    </p:spTree>
    <p:extLst>
      <p:ext uri="{BB962C8B-B14F-4D97-AF65-F5344CB8AC3E}">
        <p14:creationId xmlns:p14="http://schemas.microsoft.com/office/powerpoint/2010/main" val="353321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2055"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807299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3079"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849474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4103"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0279913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5137" name="Image" r:id="rId4" imgW="11328400" imgH="4572000" progId="">
                  <p:embed/>
                </p:oleObj>
              </mc:Choice>
              <mc:Fallback>
                <p:oleObj name="Image" r:id="rId4" imgW="11328400" imgH="4572000" progId="">
                  <p:embed/>
                  <p:pic>
                    <p:nvPicPr>
                      <p:cNvPr id="3"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spid="_x0000_s5138" name="Image" r:id="rId7" imgW="11328400" imgH="4572000" progId="">
                  <p:embed/>
                </p:oleObj>
              </mc:Choice>
              <mc:Fallback>
                <p:oleObj name="Image" r:id="rId7" imgW="11328400" imgH="4572000" progId="">
                  <p:embed/>
                  <p:pic>
                    <p:nvPicPr>
                      <p:cNvPr id="5" name="Object 3"/>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8">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spid="_x0000_s5139" name="Image" r:id="rId10" imgW="11328400" imgH="4572000" progId="">
                  <p:embed/>
                </p:oleObj>
              </mc:Choice>
              <mc:Fallback>
                <p:oleObj name="Image" r:id="rId10" imgW="11328400" imgH="4572000" progId="">
                  <p:embed/>
                  <p:pic>
                    <p:nvPicPr>
                      <p:cNvPr id="8" name="Object 4"/>
                      <p:cNvPicPr>
                        <a:picLocks noChangeAspect="1" noChangeArrowheads="1"/>
                      </p:cNvPicPr>
                      <p:nvPr/>
                    </p:nvPicPr>
                    <p:blipFill>
                      <a:blip r:embed="rId5">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42504498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3">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6151" name="Image" r:id="rId4" imgW="11328400" imgH="4572000" progId="">
                  <p:embed/>
                </p:oleObj>
              </mc:Choice>
              <mc:Fallback>
                <p:oleObj name="Image" r:id="rId4" imgW="11328400" imgH="4572000" progId="">
                  <p:embed/>
                  <p:pic>
                    <p:nvPicPr>
                      <p:cNvPr id="5" name="Object 2"/>
                      <p:cNvPicPr>
                        <a:picLocks noChangeAspect="1" noChangeArrowheads="1"/>
                      </p:cNvPicPr>
                      <p:nvPr/>
                    </p:nvPicPr>
                    <p:blipFill>
                      <a:blip r:embed="rId5">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6"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1708420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EE8A4A7-C040-448B-9B15-002896CB9D43}"/>
              </a:ext>
            </a:extLst>
          </p:cNvPr>
          <p:cNvSpPr/>
          <p:nvPr userDrawn="1"/>
        </p:nvSpPr>
        <p:spPr>
          <a:xfrm>
            <a:off x="7163320" y="77539"/>
            <a:ext cx="5015880" cy="701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155079"/>
            <a:ext cx="10515600" cy="54595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lnSpc>
                <a:spcPct val="10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C程序设计基础</a:t>
            </a:r>
          </a:p>
        </p:txBody>
      </p:sp>
      <p:sp>
        <p:nvSpPr>
          <p:cNvPr id="6" name="灯片编号占位符 5"/>
          <p:cNvSpPr>
            <a:spLocks noGrp="1"/>
          </p:cNvSpPr>
          <p:nvPr>
            <p:ph type="sldNum" sz="quarter" idx="12"/>
          </p:nvPr>
        </p:nvSpPr>
        <p:spPr>
          <a:xfrm>
            <a:off x="9231085" y="6352721"/>
            <a:ext cx="2743200" cy="365125"/>
          </a:xfrm>
        </p:spPr>
        <p:txBody>
          <a:bodyPr/>
          <a:lstStyle/>
          <a:p>
            <a:pPr>
              <a:defRPr/>
            </a:pPr>
            <a:fld id="{AE231790-E5E7-45B1-B835-5F7D98DC9A04}"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9613512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C程序设计基础</a:t>
            </a:r>
          </a:p>
        </p:txBody>
      </p:sp>
      <p:sp>
        <p:nvSpPr>
          <p:cNvPr id="6" name="灯片编号占位符 5"/>
          <p:cNvSpPr>
            <a:spLocks noGrp="1"/>
          </p:cNvSpPr>
          <p:nvPr>
            <p:ph type="sldNum" sz="quarter" idx="12"/>
          </p:nvPr>
        </p:nvSpPr>
        <p:spPr/>
        <p:txBody>
          <a:bodyPr/>
          <a:lstStyle/>
          <a:p>
            <a:pPr>
              <a:defRPr/>
            </a:pPr>
            <a:fld id="{99D9232B-0D51-47FB-B59E-AF255C818CC6}"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6338571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C程序设计基础</a:t>
            </a:r>
          </a:p>
        </p:txBody>
      </p:sp>
      <p:sp>
        <p:nvSpPr>
          <p:cNvPr id="7" name="灯片编号占位符 6"/>
          <p:cNvSpPr>
            <a:spLocks noGrp="1"/>
          </p:cNvSpPr>
          <p:nvPr>
            <p:ph type="sldNum" sz="quarter" idx="12"/>
          </p:nvPr>
        </p:nvSpPr>
        <p:spPr/>
        <p:txBody>
          <a:bodyPr/>
          <a:lstStyle/>
          <a:p>
            <a:pPr>
              <a:defRPr/>
            </a:pPr>
            <a:fld id="{752F000C-7717-4148-99CF-96B5D74DE185}"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43228902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pPr>
              <a:defRPr/>
            </a:pPr>
            <a:r>
              <a:rPr lang="en-US" altLang="zh-CN"/>
              <a:t>C程序设计基础</a:t>
            </a:r>
          </a:p>
        </p:txBody>
      </p:sp>
      <p:sp>
        <p:nvSpPr>
          <p:cNvPr id="9" name="灯片编号占位符 8"/>
          <p:cNvSpPr>
            <a:spLocks noGrp="1"/>
          </p:cNvSpPr>
          <p:nvPr>
            <p:ph type="sldNum" sz="quarter" idx="12"/>
          </p:nvPr>
        </p:nvSpPr>
        <p:spPr/>
        <p:txBody>
          <a:bodyPr/>
          <a:lstStyle/>
          <a:p>
            <a:pPr>
              <a:defRPr/>
            </a:pPr>
            <a:fld id="{41A90806-390C-4282-95F9-2D1BA29BEB22}" type="slidenum">
              <a:rPr lang="en-US" altLang="zh-CN" smtClean="0"/>
              <a:pPr>
                <a:defRPr/>
              </a:pPr>
              <a:t>‹#›</a:t>
            </a:fld>
            <a:endParaRPr lang="en-US" altLang="zh-CN"/>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5959479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3116" y="57408"/>
            <a:ext cx="10515600" cy="733024"/>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t>C程序设计基础</a:t>
            </a:r>
          </a:p>
        </p:txBody>
      </p:sp>
      <p:sp>
        <p:nvSpPr>
          <p:cNvPr id="5" name="灯片编号占位符 4"/>
          <p:cNvSpPr>
            <a:spLocks noGrp="1"/>
          </p:cNvSpPr>
          <p:nvPr>
            <p:ph type="sldNum" sz="quarter" idx="12"/>
          </p:nvPr>
        </p:nvSpPr>
        <p:spPr/>
        <p:txBody>
          <a:bodyPr/>
          <a:lstStyle/>
          <a:p>
            <a:pPr>
              <a:defRPr/>
            </a:pPr>
            <a:fld id="{D4BDC09E-2F0E-449D-A7DF-F44809667F9D}" type="slidenum">
              <a:rPr lang="en-US" altLang="zh-CN" smtClean="0"/>
              <a:pPr>
                <a:defRPr/>
              </a:pPr>
              <a:t>‹#›</a:t>
            </a:fld>
            <a:endParaRPr lang="en-US" altLang="zh-CN"/>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7152219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en-US" altLang="zh-CN"/>
              <a:t>C程序设计基础</a:t>
            </a:r>
          </a:p>
        </p:txBody>
      </p:sp>
      <p:sp>
        <p:nvSpPr>
          <p:cNvPr id="4" name="灯片编号占位符 3"/>
          <p:cNvSpPr>
            <a:spLocks noGrp="1"/>
          </p:cNvSpPr>
          <p:nvPr>
            <p:ph type="sldNum" sz="quarter" idx="12"/>
          </p:nvPr>
        </p:nvSpPr>
        <p:spPr/>
        <p:txBody>
          <a:bodyPr/>
          <a:lstStyle/>
          <a:p>
            <a:pPr>
              <a:defRPr/>
            </a:pPr>
            <a:fld id="{124D5D8D-6DA8-4B7F-B207-03CA33C5DA34}" type="slidenum">
              <a:rPr lang="en-US" altLang="zh-CN" smtClean="0"/>
              <a:pPr>
                <a:defRPr/>
              </a:pPr>
              <a:t>‹#›</a:t>
            </a:fld>
            <a:endParaRPr lang="en-US" altLang="zh-CN"/>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6204095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C程序设计基础</a:t>
            </a:r>
          </a:p>
        </p:txBody>
      </p:sp>
      <p:sp>
        <p:nvSpPr>
          <p:cNvPr id="7" name="灯片编号占位符 6"/>
          <p:cNvSpPr>
            <a:spLocks noGrp="1"/>
          </p:cNvSpPr>
          <p:nvPr>
            <p:ph type="sldNum" sz="quarter" idx="12"/>
          </p:nvPr>
        </p:nvSpPr>
        <p:spPr/>
        <p:txBody>
          <a:bodyPr/>
          <a:lstStyle/>
          <a:p>
            <a:pPr>
              <a:defRPr/>
            </a:pPr>
            <a:fld id="{E46DA02C-4FBB-48B3-84E0-CB5335AF641E}"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666969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C程序设计基础</a:t>
            </a:r>
          </a:p>
        </p:txBody>
      </p:sp>
      <p:sp>
        <p:nvSpPr>
          <p:cNvPr id="7" name="灯片编号占位符 6"/>
          <p:cNvSpPr>
            <a:spLocks noGrp="1"/>
          </p:cNvSpPr>
          <p:nvPr>
            <p:ph type="sldNum" sz="quarter" idx="12"/>
          </p:nvPr>
        </p:nvSpPr>
        <p:spPr/>
        <p:txBody>
          <a:bodyPr/>
          <a:lstStyle/>
          <a:p>
            <a:pPr>
              <a:defRPr/>
            </a:pPr>
            <a:fld id="{45385B06-8C52-4DB9-94E0-40CDDA987B44}"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828205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5.xml"/><Relationship Id="rId7" Type="http://schemas.openxmlformats.org/officeDocument/2006/relationships/vmlDrawing" Target="../drawings/vmlDrawing1.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11" Type="http://schemas.openxmlformats.org/officeDocument/2006/relationships/image" Target="../media/image8.png"/><Relationship Id="rId5" Type="http://schemas.openxmlformats.org/officeDocument/2006/relationships/slideLayout" Target="../slideLayouts/slideLayout17.xml"/><Relationship Id="rId10"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C程序设计基础</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0769290-901B-477D-849E-F015F00567C4}" type="slidenum">
              <a:rPr lang="en-US" altLang="zh-CN" smtClean="0"/>
              <a:pPr>
                <a:defRPr/>
              </a:pPr>
              <a:t>‹#›</a:t>
            </a:fld>
            <a:endParaRPr lang="en-US" altLang="zh-CN"/>
          </a:p>
        </p:txBody>
      </p:sp>
      <p:sp>
        <p:nvSpPr>
          <p:cNvPr id="7" name="Text Box 8">
            <a:extLst>
              <a:ext uri="{FF2B5EF4-FFF2-40B4-BE49-F238E27FC236}">
                <a16:creationId xmlns:a16="http://schemas.microsoft.com/office/drawing/2014/main" id="{7EF37D7D-C5FD-4482-8215-DF329778250C}"/>
              </a:ext>
            </a:extLst>
          </p:cNvPr>
          <p:cNvSpPr txBox="1">
            <a:spLocks noChangeArrowheads="1"/>
          </p:cNvSpPr>
          <p:nvPr userDrawn="1"/>
        </p:nvSpPr>
        <p:spPr bwMode="auto">
          <a:xfrm>
            <a:off x="9552518" y="6308725"/>
            <a:ext cx="800219" cy="338554"/>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pic>
        <p:nvPicPr>
          <p:cNvPr id="8" name="Picture 9" descr="snap">
            <a:extLst>
              <a:ext uri="{FF2B5EF4-FFF2-40B4-BE49-F238E27FC236}">
                <a16:creationId xmlns:a16="http://schemas.microsoft.com/office/drawing/2014/main" id="{186E0975-B3C0-4AB0-A787-A74903357608}"/>
              </a:ext>
            </a:extLst>
          </p:cNvPr>
          <p:cNvPicPr>
            <a:picLocks noChangeAspect="1" noChangeArrowheads="1"/>
          </p:cNvPicPr>
          <p:nvPr userDrawn="1"/>
        </p:nvPicPr>
        <p:blipFill>
          <a:blip r:embed="rId14" cstate="print"/>
          <a:srcRect/>
          <a:stretch>
            <a:fillRect/>
          </a:stretch>
        </p:blipFill>
        <p:spPr bwMode="auto">
          <a:xfrm>
            <a:off x="7535333" y="1"/>
            <a:ext cx="4656667" cy="620713"/>
          </a:xfrm>
          <a:prstGeom prst="rect">
            <a:avLst/>
          </a:prstGeom>
          <a:noFill/>
          <a:ln w="9525">
            <a:noFill/>
            <a:miter lim="800000"/>
            <a:headEnd/>
            <a:tailEnd/>
          </a:ln>
        </p:spPr>
      </p:pic>
    </p:spTree>
    <p:extLst>
      <p:ext uri="{BB962C8B-B14F-4D97-AF65-F5344CB8AC3E}">
        <p14:creationId xmlns:p14="http://schemas.microsoft.com/office/powerpoint/2010/main" val="4117148580"/>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Lst>
  <p:transition>
    <p:fad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8">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spid="_x0000_s1031" name="Image" r:id="rId9" imgW="11328400" imgH="4572000" progId="">
                  <p:embed/>
                </p:oleObj>
              </mc:Choice>
              <mc:Fallback>
                <p:oleObj name="Image" r:id="rId9" imgW="11328400" imgH="4572000" progId="">
                  <p:embed/>
                  <p:pic>
                    <p:nvPicPr>
                      <p:cNvPr id="15366" name="Object 6"/>
                      <p:cNvPicPr>
                        <a:picLocks noChangeAspect="1" noChangeArrowheads="1"/>
                      </p:cNvPicPr>
                      <p:nvPr/>
                    </p:nvPicPr>
                    <p:blipFill>
                      <a:blip r:embed="rId10">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1"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3143887015"/>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hyperlink" Target="http://baike.baidu.com/view/1634.htm" TargetMode="External"/><Relationship Id="rId13" Type="http://schemas.openxmlformats.org/officeDocument/2006/relationships/hyperlink" Target="http://baike.baidu.com/view/1245202.htm" TargetMode="External"/><Relationship Id="rId3" Type="http://schemas.openxmlformats.org/officeDocument/2006/relationships/notesSlide" Target="../notesSlides/notesSlide7.xml"/><Relationship Id="rId7" Type="http://schemas.openxmlformats.org/officeDocument/2006/relationships/image" Target="../media/image23.png"/><Relationship Id="rId12" Type="http://schemas.openxmlformats.org/officeDocument/2006/relationships/hyperlink" Target="http://baike.baidu.com/view/105.htm"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png"/><Relationship Id="rId11" Type="http://schemas.openxmlformats.org/officeDocument/2006/relationships/hyperlink" Target="http://baike.baidu.com/view/74538.htm" TargetMode="External"/><Relationship Id="rId5" Type="http://schemas.openxmlformats.org/officeDocument/2006/relationships/hyperlink" Target="http://baike.baidu.com/view/880.htm" TargetMode="External"/><Relationship Id="rId10" Type="http://schemas.openxmlformats.org/officeDocument/2006/relationships/hyperlink" Target="http://baike.baidu.com/view/535.htm" TargetMode="External"/><Relationship Id="rId4" Type="http://schemas.openxmlformats.org/officeDocument/2006/relationships/image" Target="../media/image21.jpeg"/><Relationship Id="rId9" Type="http://schemas.openxmlformats.org/officeDocument/2006/relationships/hyperlink" Target="http://baike.baidu.com/view/8323830.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udge.buaa.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judge.buaa.edu.cn/"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tags" Target="../tags/tag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notesSlide" Target="../notesSlides/notesSlide3.xml"/><Relationship Id="rId9" Type="http://schemas.openxmlformats.org/officeDocument/2006/relationships/image" Target="../media/image16.w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4D389-B489-419F-BA0D-5B06D8621C43}"/>
              </a:ext>
            </a:extLst>
          </p:cNvPr>
          <p:cNvSpPr>
            <a:spLocks noGrp="1"/>
          </p:cNvSpPr>
          <p:nvPr>
            <p:ph type="ctrTitle"/>
          </p:nvPr>
        </p:nvSpPr>
        <p:spPr/>
        <p:txBody>
          <a:bodyPr>
            <a:normAutofit/>
          </a:bodyPr>
          <a:lstStyle/>
          <a:p>
            <a:r>
              <a:rPr lang="zh-CN" altLang="en-US" b="1" dirty="0">
                <a:ea typeface="宋体" pitchFamily="2" charset="-122"/>
              </a:rPr>
              <a:t>数据结构与程序设计</a:t>
            </a:r>
            <a:br>
              <a:rPr lang="en-US" altLang="zh-CN" dirty="0">
                <a:ea typeface="宋体" pitchFamily="2" charset="-122"/>
              </a:rPr>
            </a:br>
            <a:r>
              <a:rPr lang="en-US" altLang="zh-CN" sz="4000" dirty="0">
                <a:ea typeface="宋体" pitchFamily="2" charset="-122"/>
              </a:rPr>
              <a:t>(</a:t>
            </a:r>
            <a:r>
              <a:rPr lang="en-US" altLang="zh-CN" sz="4000" dirty="0">
                <a:solidFill>
                  <a:srgbClr val="7030A0"/>
                </a:solidFill>
                <a:ea typeface="宋体" pitchFamily="2" charset="-122"/>
              </a:rPr>
              <a:t>D</a:t>
            </a:r>
            <a:r>
              <a:rPr lang="en-US" altLang="zh-CN" sz="4000" dirty="0">
                <a:ea typeface="宋体" pitchFamily="2" charset="-122"/>
              </a:rPr>
              <a:t>ata </a:t>
            </a:r>
            <a:r>
              <a:rPr lang="en-US" altLang="zh-CN" sz="4000" dirty="0">
                <a:solidFill>
                  <a:srgbClr val="7030A0"/>
                </a:solidFill>
                <a:ea typeface="宋体" pitchFamily="2" charset="-122"/>
              </a:rPr>
              <a:t>S</a:t>
            </a:r>
            <a:r>
              <a:rPr lang="en-US" altLang="zh-CN" sz="4000" dirty="0">
                <a:ea typeface="宋体" pitchFamily="2" charset="-122"/>
              </a:rPr>
              <a:t>tructure and </a:t>
            </a:r>
            <a:r>
              <a:rPr lang="en-US" altLang="zh-CN" sz="4000" dirty="0">
                <a:solidFill>
                  <a:srgbClr val="7030A0"/>
                </a:solidFill>
                <a:ea typeface="宋体" pitchFamily="2" charset="-122"/>
              </a:rPr>
              <a:t>P</a:t>
            </a:r>
            <a:r>
              <a:rPr lang="en-US" altLang="zh-CN" sz="4000" dirty="0">
                <a:ea typeface="宋体" pitchFamily="2" charset="-122"/>
              </a:rPr>
              <a:t>rogramming)</a:t>
            </a:r>
            <a:endParaRPr lang="zh-CN" altLang="en-US" dirty="0"/>
          </a:p>
        </p:txBody>
      </p:sp>
      <p:sp>
        <p:nvSpPr>
          <p:cNvPr id="3" name="副标题 2">
            <a:extLst>
              <a:ext uri="{FF2B5EF4-FFF2-40B4-BE49-F238E27FC236}">
                <a16:creationId xmlns:a16="http://schemas.microsoft.com/office/drawing/2014/main" id="{80ABD463-757F-4363-B87D-3DC40E24C096}"/>
              </a:ext>
            </a:extLst>
          </p:cNvPr>
          <p:cNvSpPr>
            <a:spLocks noGrp="1"/>
          </p:cNvSpPr>
          <p:nvPr>
            <p:ph type="subTitle" idx="1"/>
          </p:nvPr>
        </p:nvSpPr>
        <p:spPr/>
        <p:txBody>
          <a:bodyPr anchor="ctr" anchorCtr="1"/>
          <a:lstStyle/>
          <a:p>
            <a:r>
              <a:rPr lang="zh-CN" altLang="en-US" sz="4000" dirty="0">
                <a:latin typeface="隶书" panose="02010509060101010101" pitchFamily="49" charset="-122"/>
                <a:ea typeface="隶书" panose="02010509060101010101" pitchFamily="49" charset="-122"/>
              </a:rPr>
              <a:t>前导</a:t>
            </a:r>
            <a:endParaRPr lang="en-US" altLang="zh-CN" sz="4000" dirty="0">
              <a:latin typeface="隶书" panose="02010509060101010101" pitchFamily="49" charset="-122"/>
              <a:ea typeface="隶书" panose="02010509060101010101" pitchFamily="49" charset="-122"/>
            </a:endParaRPr>
          </a:p>
          <a:p>
            <a:endParaRPr lang="zh-CN" altLang="en-US" dirty="0"/>
          </a:p>
        </p:txBody>
      </p:sp>
      <p:sp>
        <p:nvSpPr>
          <p:cNvPr id="5" name="矩形 4">
            <a:extLst>
              <a:ext uri="{FF2B5EF4-FFF2-40B4-BE49-F238E27FC236}">
                <a16:creationId xmlns:a16="http://schemas.microsoft.com/office/drawing/2014/main" id="{7D2A5747-75CD-42EB-B3B6-295D1C2EE3FC}"/>
              </a:ext>
            </a:extLst>
          </p:cNvPr>
          <p:cNvSpPr/>
          <p:nvPr/>
        </p:nvSpPr>
        <p:spPr>
          <a:xfrm>
            <a:off x="4379023" y="4796135"/>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Tree>
    <p:extLst>
      <p:ext uri="{BB962C8B-B14F-4D97-AF65-F5344CB8AC3E}">
        <p14:creationId xmlns:p14="http://schemas.microsoft.com/office/powerpoint/2010/main" val="34638604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911424" y="1340768"/>
            <a:ext cx="10009112" cy="4556125"/>
          </a:xfrm>
        </p:spPr>
        <p:txBody>
          <a:bodyPr/>
          <a:lstStyle/>
          <a:p>
            <a:r>
              <a:rPr lang="zh-CN" altLang="en-US" dirty="0"/>
              <a:t>应在规定时间内提交；</a:t>
            </a:r>
            <a:endParaRPr lang="en-US" altLang="zh-CN" dirty="0"/>
          </a:p>
          <a:p>
            <a:pPr lvl="1">
              <a:buNone/>
            </a:pPr>
            <a:r>
              <a:rPr lang="zh-CN" altLang="en-US" sz="2400" dirty="0"/>
              <a:t>注：每套普通作业大约开放</a:t>
            </a:r>
            <a:r>
              <a:rPr lang="en-US" altLang="zh-CN" sz="2400" dirty="0"/>
              <a:t>3~4</a:t>
            </a:r>
            <a:r>
              <a:rPr lang="zh-CN" altLang="en-US" sz="2400" dirty="0"/>
              <a:t>个星期</a:t>
            </a:r>
          </a:p>
          <a:p>
            <a:r>
              <a:rPr lang="zh-CN" altLang="en-US" dirty="0"/>
              <a:t>一定要按照题目要求提交，比如：输入、输出数据格式，提交文件名称等等；</a:t>
            </a:r>
          </a:p>
          <a:p>
            <a:r>
              <a:rPr lang="zh-CN" altLang="en-US" dirty="0"/>
              <a:t>严禁抄袭，编程作业查出抄袭要处理！</a:t>
            </a:r>
          </a:p>
          <a:p>
            <a:pPr lvl="1">
              <a:buFont typeface="Wingdings" panose="05000000000000000000" pitchFamily="2" charset="2"/>
              <a:buChar char="Ø"/>
            </a:pPr>
            <a:r>
              <a:rPr lang="zh-CN" altLang="en-US" sz="2400" dirty="0">
                <a:latin typeface="宋体" pitchFamily="2" charset="-122"/>
                <a:ea typeface="宋体" pitchFamily="2" charset="-122"/>
              </a:rPr>
              <a:t>不能拷贝提交他人源代码（提交同学的代码）</a:t>
            </a:r>
            <a:endParaRPr lang="en-US" altLang="zh-CN" sz="2400" dirty="0">
              <a:latin typeface="宋体" pitchFamily="2" charset="-122"/>
              <a:ea typeface="宋体" pitchFamily="2" charset="-122"/>
            </a:endParaRPr>
          </a:p>
          <a:p>
            <a:pPr lvl="1">
              <a:buFont typeface="Wingdings" panose="05000000000000000000" pitchFamily="2" charset="2"/>
              <a:buChar char="Ø"/>
            </a:pPr>
            <a:r>
              <a:rPr lang="zh-CN" altLang="en-US" sz="2400" dirty="0">
                <a:latin typeface="宋体" pitchFamily="2" charset="-122"/>
                <a:ea typeface="宋体" pitchFamily="2" charset="-122"/>
              </a:rPr>
              <a:t>不能下载提交网上源代码（提交网上的代码）</a:t>
            </a:r>
            <a:endParaRPr lang="en-US" altLang="zh-CN" sz="2400" dirty="0">
              <a:latin typeface="宋体" pitchFamily="2" charset="-122"/>
              <a:ea typeface="宋体" pitchFamily="2" charset="-122"/>
            </a:endParaRPr>
          </a:p>
          <a:p>
            <a:pPr lvl="1">
              <a:buFont typeface="Wingdings" panose="05000000000000000000" pitchFamily="2" charset="2"/>
              <a:buChar char="Ø"/>
            </a:pPr>
            <a:r>
              <a:rPr lang="zh-CN" altLang="en-US" sz="2400" dirty="0">
                <a:latin typeface="宋体" pitchFamily="2" charset="-122"/>
                <a:ea typeface="宋体" pitchFamily="2" charset="-122"/>
              </a:rPr>
              <a:t>不要将自己的源码拷贝给他人（可能被抄袭）</a:t>
            </a:r>
          </a:p>
        </p:txBody>
      </p:sp>
      <p:sp>
        <p:nvSpPr>
          <p:cNvPr id="9218" name="页脚占位符 3"/>
          <p:cNvSpPr>
            <a:spLocks noGrp="1"/>
          </p:cNvSpPr>
          <p:nvPr>
            <p:ph type="ftr" sz="quarter" idx="11"/>
          </p:nvPr>
        </p:nvSpPr>
        <p:spPr>
          <a:noFill/>
        </p:spPr>
        <p:txBody>
          <a:bodyPr/>
          <a:lstStyle/>
          <a:p>
            <a:r>
              <a:rPr lang="en-US" altLang="zh-CN"/>
              <a:t>C程序设计基础</a:t>
            </a:r>
          </a:p>
        </p:txBody>
      </p:sp>
      <p:sp>
        <p:nvSpPr>
          <p:cNvPr id="9219" name="灯片编号占位符 4"/>
          <p:cNvSpPr>
            <a:spLocks noGrp="1"/>
          </p:cNvSpPr>
          <p:nvPr>
            <p:ph type="sldNum" sz="quarter" idx="12"/>
          </p:nvPr>
        </p:nvSpPr>
        <p:spPr>
          <a:noFill/>
        </p:spPr>
        <p:txBody>
          <a:bodyPr/>
          <a:lstStyle/>
          <a:p>
            <a:fld id="{659F92C3-06B2-43F3-8F7D-BD9E6B372A14}" type="slidenum">
              <a:rPr lang="en-US" altLang="zh-CN" smtClean="0"/>
              <a:pPr/>
              <a:t>10</a:t>
            </a:fld>
            <a:endParaRPr lang="en-US" altLang="zh-CN"/>
          </a:p>
        </p:txBody>
      </p:sp>
    </p:spTree>
    <p:extLst>
      <p:ext uri="{BB962C8B-B14F-4D97-AF65-F5344CB8AC3E}">
        <p14:creationId xmlns:p14="http://schemas.microsoft.com/office/powerpoint/2010/main" val="2044772440"/>
      </p:ext>
    </p:extLst>
  </p:cSld>
  <p:clrMapOvr>
    <a:masterClrMapping/>
  </p:clrMapOvr>
  <mc:AlternateContent xmlns:mc="http://schemas.openxmlformats.org/markup-compatibility/2006" xmlns:p14="http://schemas.microsoft.com/office/powerpoint/2010/main">
    <mc:Choice Requires="p14">
      <p:transition spd="slow" p14:dur="2000" advTm="82374"/>
    </mc:Choice>
    <mc:Fallback xmlns="">
      <p:transition spd="slow" advTm="8237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zh-CN" altLang="en-US">
                <a:ea typeface="宋体" pitchFamily="2" charset="-122"/>
              </a:rPr>
              <a:t>程序设计与程序设计语言</a:t>
            </a:r>
          </a:p>
        </p:txBody>
      </p:sp>
      <p:sp>
        <p:nvSpPr>
          <p:cNvPr id="18437" name="Rectangle 3"/>
          <p:cNvSpPr>
            <a:spLocks noGrp="1" noChangeArrowheads="1"/>
          </p:cNvSpPr>
          <p:nvPr>
            <p:ph idx="1"/>
          </p:nvPr>
        </p:nvSpPr>
        <p:spPr/>
        <p:txBody>
          <a:bodyPr/>
          <a:lstStyle/>
          <a:p>
            <a:r>
              <a:rPr lang="zh-CN" altLang="en-US" dirty="0">
                <a:ea typeface="宋体" pitchFamily="2" charset="-122"/>
              </a:rPr>
              <a:t>程序设计</a:t>
            </a:r>
            <a:r>
              <a:rPr lang="en-US" altLang="zh-CN" dirty="0">
                <a:ea typeface="宋体" pitchFamily="2" charset="-122"/>
              </a:rPr>
              <a:t>(Programming): </a:t>
            </a:r>
            <a:r>
              <a:rPr lang="zh-CN" altLang="en-US" b="0" dirty="0">
                <a:ea typeface="宋体" pitchFamily="2" charset="-122"/>
              </a:rPr>
              <a:t>为计算机解决问题所需的分析、设计、编写及调试程序过程。（</a:t>
            </a:r>
            <a:r>
              <a:rPr lang="en-US" altLang="zh-CN" b="0" dirty="0">
                <a:ea typeface="宋体" pitchFamily="2" charset="-122"/>
              </a:rPr>
              <a:t>The process of planning, writing, testing, and correcting the steps required for a computer to solve a problem or perform an operation.</a:t>
            </a:r>
            <a:r>
              <a:rPr lang="zh-CN" altLang="en-US" b="0" dirty="0">
                <a:ea typeface="宋体" pitchFamily="2" charset="-122"/>
              </a:rPr>
              <a:t>）</a:t>
            </a:r>
          </a:p>
          <a:p>
            <a:r>
              <a:rPr lang="zh-CN" altLang="en-US" dirty="0">
                <a:ea typeface="宋体" pitchFamily="2" charset="-122"/>
              </a:rPr>
              <a:t>程序设计语言</a:t>
            </a:r>
            <a:r>
              <a:rPr lang="en-US" altLang="zh-CN" dirty="0">
                <a:ea typeface="宋体" pitchFamily="2" charset="-122"/>
              </a:rPr>
              <a:t>(Programming Language): </a:t>
            </a:r>
            <a:r>
              <a:rPr lang="zh-CN" altLang="en-US" b="0" dirty="0">
                <a:ea typeface="宋体" pitchFamily="2" charset="-122"/>
              </a:rPr>
              <a:t>用来表达程序的计算机能够执行的人工语言，是程序设计过程中用到的一种工具。如，</a:t>
            </a:r>
            <a:r>
              <a:rPr lang="en-US" altLang="zh-CN" b="0" dirty="0">
                <a:ea typeface="宋体" pitchFamily="2" charset="-122"/>
              </a:rPr>
              <a:t>Fortran, C, C++, Java, C#</a:t>
            </a:r>
            <a:r>
              <a:rPr lang="zh-CN" altLang="en-US" b="0" dirty="0">
                <a:ea typeface="宋体" pitchFamily="2" charset="-122"/>
              </a:rPr>
              <a:t>等。</a:t>
            </a:r>
          </a:p>
        </p:txBody>
      </p:sp>
      <p:sp>
        <p:nvSpPr>
          <p:cNvPr id="18434" name="页脚占位符 3"/>
          <p:cNvSpPr>
            <a:spLocks noGrp="1"/>
          </p:cNvSpPr>
          <p:nvPr>
            <p:ph type="ftr" sz="quarter" idx="11"/>
          </p:nvPr>
        </p:nvSpPr>
        <p:spPr>
          <a:noFill/>
        </p:spPr>
        <p:txBody>
          <a:bodyPr/>
          <a:lstStyle/>
          <a:p>
            <a:r>
              <a:rPr lang="en-US" altLang="zh-CN" dirty="0" err="1"/>
              <a:t>C程序设计基础</a:t>
            </a:r>
            <a:endParaRPr lang="en-US" altLang="zh-CN" dirty="0"/>
          </a:p>
        </p:txBody>
      </p:sp>
      <p:sp>
        <p:nvSpPr>
          <p:cNvPr id="18435" name="灯片编号占位符 4"/>
          <p:cNvSpPr>
            <a:spLocks noGrp="1"/>
          </p:cNvSpPr>
          <p:nvPr>
            <p:ph type="sldNum" sz="quarter" idx="12"/>
          </p:nvPr>
        </p:nvSpPr>
        <p:spPr>
          <a:noFill/>
        </p:spPr>
        <p:txBody>
          <a:bodyPr/>
          <a:lstStyle/>
          <a:p>
            <a:fld id="{B3F17DB1-8304-486F-B990-640E0C237F1C}" type="slidenum">
              <a:rPr lang="en-US" altLang="zh-CN" smtClean="0"/>
              <a:pPr/>
              <a:t>11</a:t>
            </a:fld>
            <a:endParaRPr lang="en-US" altLang="zh-CN"/>
          </a:p>
        </p:txBody>
      </p:sp>
      <p:sp>
        <p:nvSpPr>
          <p:cNvPr id="6" name="圆角矩形标注 5"/>
          <p:cNvSpPr>
            <a:spLocks noChangeArrowheads="1"/>
          </p:cNvSpPr>
          <p:nvPr/>
        </p:nvSpPr>
        <p:spPr bwMode="auto">
          <a:xfrm>
            <a:off x="6635750" y="4581525"/>
            <a:ext cx="4032250" cy="1804988"/>
          </a:xfrm>
          <a:prstGeom prst="wedgeRoundRectCallout">
            <a:avLst>
              <a:gd name="adj1" fmla="val -36352"/>
              <a:gd name="adj2" fmla="val -66944"/>
              <a:gd name="adj3" fmla="val 16667"/>
            </a:avLst>
          </a:prstGeom>
          <a:noFill/>
          <a:ln w="9525" algn="ctr">
            <a:solidFill>
              <a:srgbClr val="333333"/>
            </a:solidFill>
            <a:round/>
            <a:headEnd/>
            <a:tailEnd/>
          </a:ln>
        </p:spPr>
        <p:txBody>
          <a:bodyPr>
            <a:spAutoFit/>
          </a:bodyPr>
          <a:lstStyle/>
          <a:p>
            <a:pPr eaLnBrk="0" hangingPunct="0"/>
            <a:r>
              <a:rPr lang="zh-CN" altLang="en-US">
                <a:solidFill>
                  <a:srgbClr val="002060"/>
                </a:solidFill>
                <a:latin typeface="楷体" pitchFamily="49" charset="-122"/>
                <a:ea typeface="楷体" pitchFamily="49" charset="-122"/>
              </a:rPr>
              <a:t>可以这理解两者之间的关系：</a:t>
            </a:r>
            <a:endParaRPr lang="en-US" altLang="zh-CN">
              <a:solidFill>
                <a:srgbClr val="002060"/>
              </a:solidFill>
              <a:latin typeface="楷体" pitchFamily="49" charset="-122"/>
              <a:ea typeface="楷体" pitchFamily="49" charset="-122"/>
            </a:endParaRPr>
          </a:p>
          <a:p>
            <a:pPr eaLnBrk="0" hangingPunct="0"/>
            <a:r>
              <a:rPr lang="zh-CN" altLang="en-US" b="0">
                <a:solidFill>
                  <a:srgbClr val="002060"/>
                </a:solidFill>
                <a:latin typeface="楷体" pitchFamily="49" charset="-122"/>
                <a:ea typeface="楷体" pitchFamily="49" charset="-122"/>
              </a:rPr>
              <a:t>程序设计语言是我们解决问题过程（程序设计）中用到的工具之一（可能还有其它工具，如分析与设计工具。</a:t>
            </a:r>
          </a:p>
        </p:txBody>
      </p:sp>
    </p:spTree>
    <p:custDataLst>
      <p:tags r:id="rId1"/>
    </p:custDataLst>
    <p:extLst>
      <p:ext uri="{BB962C8B-B14F-4D97-AF65-F5344CB8AC3E}">
        <p14:creationId xmlns:p14="http://schemas.microsoft.com/office/powerpoint/2010/main" val="3302923139"/>
      </p:ext>
    </p:extLst>
  </p:cSld>
  <p:clrMapOvr>
    <a:masterClrMapping/>
  </p:clrMapOvr>
  <mc:AlternateContent xmlns:mc="http://schemas.openxmlformats.org/markup-compatibility/2006" xmlns:p14="http://schemas.microsoft.com/office/powerpoint/2010/main">
    <mc:Choice Requires="p14">
      <p:transition spd="slow" p14:dur="2000" advTm="37176"/>
    </mc:Choice>
    <mc:Fallback xmlns="">
      <p:transition spd="slow" advTm="371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zh-CN" altLang="en-US" dirty="0">
                <a:ea typeface="宋体" pitchFamily="2" charset="-122"/>
              </a:rPr>
              <a:t>为什么要学</a:t>
            </a:r>
            <a:r>
              <a:rPr lang="en-US" altLang="zh-CN" dirty="0">
                <a:ea typeface="宋体" pitchFamily="2" charset="-122"/>
              </a:rPr>
              <a:t>C</a:t>
            </a:r>
            <a:r>
              <a:rPr lang="zh-CN" altLang="en-US" dirty="0">
                <a:ea typeface="宋体" pitchFamily="2" charset="-122"/>
              </a:rPr>
              <a:t>语言程序设计</a:t>
            </a:r>
          </a:p>
        </p:txBody>
      </p:sp>
      <p:sp>
        <p:nvSpPr>
          <p:cNvPr id="19461" name="Rectangle 3"/>
          <p:cNvSpPr>
            <a:spLocks noGrp="1" noChangeArrowheads="1"/>
          </p:cNvSpPr>
          <p:nvPr>
            <p:ph idx="1"/>
          </p:nvPr>
        </p:nvSpPr>
        <p:spPr>
          <a:xfrm>
            <a:off x="544284" y="1168140"/>
            <a:ext cx="10809515" cy="4997163"/>
          </a:xfrm>
        </p:spPr>
        <p:txBody>
          <a:bodyPr/>
          <a:lstStyle/>
          <a:p>
            <a:r>
              <a:rPr lang="en-US" altLang="zh-CN" sz="2000" dirty="0">
                <a:ea typeface="宋体" pitchFamily="2" charset="-122"/>
              </a:rPr>
              <a:t>C</a:t>
            </a:r>
            <a:r>
              <a:rPr lang="zh-CN" altLang="en-US" sz="2000" dirty="0">
                <a:ea typeface="宋体" pitchFamily="2" charset="-122"/>
              </a:rPr>
              <a:t>语言是一种简洁精练的语言，所涉及的概念比较少，语法和结构也简单，主要特点：</a:t>
            </a:r>
          </a:p>
          <a:p>
            <a:pPr lvl="1">
              <a:lnSpc>
                <a:spcPts val="2500"/>
              </a:lnSpc>
              <a:spcBef>
                <a:spcPts val="1200"/>
              </a:spcBef>
            </a:pPr>
            <a:r>
              <a:rPr lang="zh-CN" altLang="en-US" dirty="0"/>
              <a:t>表达能力强，支持结构化程序设计；</a:t>
            </a:r>
          </a:p>
          <a:p>
            <a:pPr lvl="1">
              <a:lnSpc>
                <a:spcPts val="2500"/>
              </a:lnSpc>
              <a:spcBef>
                <a:spcPts val="1200"/>
              </a:spcBef>
            </a:pPr>
            <a:r>
              <a:rPr lang="zh-CN" altLang="en-US" dirty="0"/>
              <a:t>语言简洁；</a:t>
            </a:r>
          </a:p>
          <a:p>
            <a:pPr lvl="1">
              <a:lnSpc>
                <a:spcPts val="2500"/>
              </a:lnSpc>
              <a:spcBef>
                <a:spcPts val="1200"/>
              </a:spcBef>
            </a:pPr>
            <a:r>
              <a:rPr lang="zh-CN" altLang="en-US" b="1" dirty="0"/>
              <a:t>代码效率高</a:t>
            </a:r>
            <a:r>
              <a:rPr lang="zh-CN" altLang="en-US" dirty="0"/>
              <a:t>： </a:t>
            </a:r>
            <a:r>
              <a:rPr lang="en-US" altLang="zh-CN" dirty="0"/>
              <a:t>C</a:t>
            </a:r>
            <a:r>
              <a:rPr lang="zh-CN" altLang="en-US" dirty="0"/>
              <a:t>编写的程序仅比用汇编语言编写的程序仅相差</a:t>
            </a:r>
            <a:r>
              <a:rPr lang="en-US" altLang="zh-CN" dirty="0"/>
              <a:t>20%</a:t>
            </a:r>
            <a:r>
              <a:rPr lang="zh-CN" altLang="en-US" dirty="0"/>
              <a:t>（</a:t>
            </a:r>
            <a:r>
              <a:rPr lang="en-US" altLang="zh-CN" dirty="0"/>
              <a:t>C</a:t>
            </a:r>
            <a:r>
              <a:rPr lang="zh-CN" altLang="en-US" dirty="0"/>
              <a:t>语言是运行</a:t>
            </a:r>
            <a:r>
              <a:rPr lang="zh-CN" altLang="en-US" b="1" dirty="0">
                <a:solidFill>
                  <a:srgbClr val="0000CC"/>
                </a:solidFill>
              </a:rPr>
              <a:t>效率最高</a:t>
            </a:r>
            <a:r>
              <a:rPr lang="zh-CN" altLang="en-US" dirty="0"/>
              <a:t>的高级语言）；</a:t>
            </a:r>
          </a:p>
          <a:p>
            <a:pPr lvl="1">
              <a:lnSpc>
                <a:spcPts val="2500"/>
              </a:lnSpc>
              <a:spcBef>
                <a:spcPts val="1200"/>
              </a:spcBef>
            </a:pPr>
            <a:r>
              <a:rPr lang="zh-CN" altLang="en-US" dirty="0"/>
              <a:t>可移植性好；</a:t>
            </a:r>
          </a:p>
          <a:p>
            <a:pPr lvl="1">
              <a:lnSpc>
                <a:spcPts val="2500"/>
              </a:lnSpc>
              <a:spcBef>
                <a:spcPts val="1200"/>
              </a:spcBef>
            </a:pPr>
            <a:r>
              <a:rPr lang="zh-CN" altLang="en-US" dirty="0"/>
              <a:t>特别适合编写操作系统、编译程序、数据库系统、嵌入式软件及图形</a:t>
            </a:r>
            <a:r>
              <a:rPr lang="en-US" altLang="zh-CN" dirty="0"/>
              <a:t>/</a:t>
            </a:r>
            <a:r>
              <a:rPr lang="zh-CN" altLang="en-US" dirty="0"/>
              <a:t>图象处理等对性能要求高的软件；</a:t>
            </a:r>
          </a:p>
          <a:p>
            <a:r>
              <a:rPr lang="en-US" altLang="zh-CN" sz="2000" dirty="0">
                <a:ea typeface="宋体" pitchFamily="2" charset="-122"/>
              </a:rPr>
              <a:t>C</a:t>
            </a:r>
            <a:r>
              <a:rPr lang="zh-CN" altLang="en-US" sz="2000" dirty="0">
                <a:ea typeface="宋体" pitchFamily="2" charset="-122"/>
              </a:rPr>
              <a:t>语言仍是目前广泛使用的编程语言，其应用领域遍及系统软件（如</a:t>
            </a:r>
            <a:r>
              <a:rPr lang="en-US" altLang="zh-CN" sz="2000" dirty="0" err="1">
                <a:ea typeface="宋体" pitchFamily="2" charset="-122"/>
              </a:rPr>
              <a:t>Windows,UNIX</a:t>
            </a:r>
            <a:r>
              <a:rPr lang="en-US" altLang="zh-CN" sz="2000" dirty="0">
                <a:ea typeface="宋体" pitchFamily="2" charset="-122"/>
              </a:rPr>
              <a:t>, Linux…</a:t>
            </a:r>
            <a:r>
              <a:rPr lang="zh-CN" altLang="en-US" sz="2000" dirty="0">
                <a:ea typeface="宋体" pitchFamily="2" charset="-122"/>
              </a:rPr>
              <a:t>）、嵌入式软件（飞机机载、导弹弹载、轨道交通、通信、</a:t>
            </a:r>
            <a:r>
              <a:rPr lang="en-US" altLang="zh-CN" sz="2000" dirty="0">
                <a:ea typeface="宋体" pitchFamily="2" charset="-122"/>
              </a:rPr>
              <a:t>…</a:t>
            </a:r>
            <a:r>
              <a:rPr lang="zh-CN" altLang="en-US" sz="2000" dirty="0">
                <a:ea typeface="宋体" pitchFamily="2" charset="-122"/>
              </a:rPr>
              <a:t>）、图形图像处理软件、游戏软件</a:t>
            </a:r>
            <a:r>
              <a:rPr lang="en-US" altLang="zh-CN" sz="2000" dirty="0">
                <a:ea typeface="宋体" pitchFamily="2" charset="-122"/>
              </a:rPr>
              <a:t>…</a:t>
            </a:r>
          </a:p>
          <a:p>
            <a:r>
              <a:rPr lang="en-US" altLang="zh-CN" sz="2000" dirty="0">
                <a:ea typeface="宋体" pitchFamily="2" charset="-122"/>
              </a:rPr>
              <a:t>C</a:t>
            </a:r>
            <a:r>
              <a:rPr lang="zh-CN" altLang="en-US" sz="2000" dirty="0">
                <a:ea typeface="宋体" pitchFamily="2" charset="-122"/>
              </a:rPr>
              <a:t>语言是目前广泛流行的面向对象语言</a:t>
            </a:r>
            <a:r>
              <a:rPr lang="en-US" altLang="zh-CN" sz="2000" dirty="0">
                <a:ea typeface="宋体" pitchFamily="2" charset="-122"/>
              </a:rPr>
              <a:t>C++</a:t>
            </a:r>
            <a:r>
              <a:rPr lang="zh-CN" altLang="en-US" sz="2000" dirty="0">
                <a:ea typeface="宋体" pitchFamily="2" charset="-122"/>
              </a:rPr>
              <a:t>、</a:t>
            </a:r>
            <a:r>
              <a:rPr lang="en-US" altLang="zh-CN" sz="2000" dirty="0">
                <a:ea typeface="宋体" pitchFamily="2" charset="-122"/>
              </a:rPr>
              <a:t>C#</a:t>
            </a:r>
            <a:r>
              <a:rPr lang="zh-CN" altLang="en-US" sz="2000" dirty="0">
                <a:ea typeface="宋体" pitchFamily="2" charset="-122"/>
              </a:rPr>
              <a:t>及</a:t>
            </a:r>
            <a:r>
              <a:rPr lang="en-US" altLang="zh-CN" sz="2000" dirty="0">
                <a:ea typeface="宋体" pitchFamily="2" charset="-122"/>
              </a:rPr>
              <a:t>Java</a:t>
            </a:r>
            <a:r>
              <a:rPr lang="zh-CN" altLang="en-US" sz="2000" dirty="0">
                <a:ea typeface="宋体" pitchFamily="2" charset="-122"/>
              </a:rPr>
              <a:t>的基础</a:t>
            </a:r>
          </a:p>
        </p:txBody>
      </p:sp>
      <p:sp>
        <p:nvSpPr>
          <p:cNvPr id="19458" name="页脚占位符 3"/>
          <p:cNvSpPr>
            <a:spLocks noGrp="1"/>
          </p:cNvSpPr>
          <p:nvPr>
            <p:ph type="ftr" sz="quarter" idx="11"/>
          </p:nvPr>
        </p:nvSpPr>
        <p:spPr>
          <a:noFill/>
        </p:spPr>
        <p:txBody>
          <a:bodyPr/>
          <a:lstStyle/>
          <a:p>
            <a:r>
              <a:rPr lang="en-US" altLang="zh-CN"/>
              <a:t>C程序设计基础</a:t>
            </a:r>
          </a:p>
        </p:txBody>
      </p:sp>
      <p:sp>
        <p:nvSpPr>
          <p:cNvPr id="19459" name="灯片编号占位符 4"/>
          <p:cNvSpPr>
            <a:spLocks noGrp="1"/>
          </p:cNvSpPr>
          <p:nvPr>
            <p:ph type="sldNum" sz="quarter" idx="12"/>
          </p:nvPr>
        </p:nvSpPr>
        <p:spPr>
          <a:noFill/>
        </p:spPr>
        <p:txBody>
          <a:bodyPr/>
          <a:lstStyle/>
          <a:p>
            <a:fld id="{66C17317-F8A8-46A6-953A-553B72BA52AF}" type="slidenum">
              <a:rPr lang="en-US" altLang="zh-CN" smtClean="0"/>
              <a:pPr/>
              <a:t>12</a:t>
            </a:fld>
            <a:endParaRPr lang="en-US" altLang="zh-CN"/>
          </a:p>
        </p:txBody>
      </p:sp>
    </p:spTree>
    <p:extLst>
      <p:ext uri="{BB962C8B-B14F-4D97-AF65-F5344CB8AC3E}">
        <p14:creationId xmlns:p14="http://schemas.microsoft.com/office/powerpoint/2010/main" val="1056823722"/>
      </p:ext>
    </p:extLst>
  </p:cSld>
  <p:clrMapOvr>
    <a:masterClrMapping/>
  </p:clrMapOvr>
  <mc:AlternateContent xmlns:mc="http://schemas.openxmlformats.org/markup-compatibility/2006" xmlns:p14="http://schemas.microsoft.com/office/powerpoint/2010/main">
    <mc:Choice Requires="p14">
      <p:transition spd="slow" p14:dur="2000" advTm="139568"/>
    </mc:Choice>
    <mc:Fallback xmlns="">
      <p:transition spd="slow" advTm="13956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为什么要学</a:t>
            </a:r>
            <a:r>
              <a:rPr lang="en-US" altLang="zh-CN" dirty="0">
                <a:ea typeface="宋体" pitchFamily="2" charset="-122"/>
              </a:rPr>
              <a:t>C</a:t>
            </a:r>
            <a:r>
              <a:rPr lang="zh-CN" altLang="en-US" dirty="0">
                <a:ea typeface="宋体" pitchFamily="2" charset="-122"/>
              </a:rPr>
              <a:t>语言程序设计</a:t>
            </a:r>
            <a:r>
              <a:rPr lang="en-US" altLang="zh-CN" dirty="0">
                <a:ea typeface="宋体" pitchFamily="2" charset="-122"/>
              </a:rPr>
              <a: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C程序设计基础</a:t>
            </a:r>
            <a:endParaRPr lang="en-US" altLang="zh-CN" dirty="0"/>
          </a:p>
        </p:txBody>
      </p:sp>
      <p:sp>
        <p:nvSpPr>
          <p:cNvPr id="5" name="灯片编号占位符 4"/>
          <p:cNvSpPr>
            <a:spLocks noGrp="1"/>
          </p:cNvSpPr>
          <p:nvPr>
            <p:ph type="sldNum" sz="quarter" idx="12"/>
          </p:nvPr>
        </p:nvSpPr>
        <p:spPr/>
        <p:txBody>
          <a:bodyPr/>
          <a:lstStyle/>
          <a:p>
            <a:pPr>
              <a:defRPr/>
            </a:pPr>
            <a:fld id="{18976A96-7CE2-478B-83AB-EF33B3EA41F4}" type="slidenum">
              <a:rPr lang="en-US" altLang="zh-CN" smtClean="0"/>
              <a:pPr>
                <a:defRPr/>
              </a:pPr>
              <a:t>13</a:t>
            </a:fld>
            <a:endParaRPr lang="en-US" altLang="zh-CN"/>
          </a:p>
        </p:txBody>
      </p:sp>
      <p:sp>
        <p:nvSpPr>
          <p:cNvPr id="9" name="矩形 8"/>
          <p:cNvSpPr/>
          <p:nvPr/>
        </p:nvSpPr>
        <p:spPr>
          <a:xfrm>
            <a:off x="5159896" y="826507"/>
            <a:ext cx="3770584" cy="369332"/>
          </a:xfrm>
          <a:prstGeom prst="rect">
            <a:avLst/>
          </a:prstGeom>
          <a:solidFill>
            <a:schemeClr val="accent1"/>
          </a:solidFill>
        </p:spPr>
        <p:txBody>
          <a:bodyPr wrap="none">
            <a:spAutoFit/>
          </a:bodyPr>
          <a:lstStyle/>
          <a:p>
            <a:r>
              <a:rPr lang="en-US" altLang="zh-CN" sz="1800" dirty="0"/>
              <a:t> TIOBE </a:t>
            </a:r>
            <a:r>
              <a:rPr lang="zh-CN" altLang="en-US" sz="1800" dirty="0"/>
              <a:t>最新</a:t>
            </a:r>
            <a:r>
              <a:rPr lang="en-US" altLang="zh-CN" sz="1800" dirty="0"/>
              <a:t>(202201)</a:t>
            </a:r>
            <a:r>
              <a:rPr lang="zh-CN" altLang="en-US" sz="1800" dirty="0"/>
              <a:t>编程语言排行榜</a:t>
            </a:r>
          </a:p>
        </p:txBody>
      </p:sp>
      <p:sp>
        <p:nvSpPr>
          <p:cNvPr id="10" name="矩形 9"/>
          <p:cNvSpPr/>
          <p:nvPr/>
        </p:nvSpPr>
        <p:spPr>
          <a:xfrm>
            <a:off x="0" y="849116"/>
            <a:ext cx="3725700" cy="369332"/>
          </a:xfrm>
          <a:prstGeom prst="rect">
            <a:avLst/>
          </a:prstGeom>
          <a:solidFill>
            <a:schemeClr val="accent1"/>
          </a:solidFill>
        </p:spPr>
        <p:txBody>
          <a:bodyPr wrap="none">
            <a:spAutoFit/>
          </a:bodyPr>
          <a:lstStyle/>
          <a:p>
            <a:r>
              <a:rPr lang="en-US" altLang="zh-CN" sz="1800" dirty="0"/>
              <a:t>2021 IEEE Spectrum </a:t>
            </a:r>
            <a:r>
              <a:rPr lang="zh-CN" altLang="en-US" sz="1800" dirty="0"/>
              <a:t>编程语言排行榜</a:t>
            </a:r>
          </a:p>
        </p:txBody>
      </p:sp>
      <p:sp>
        <p:nvSpPr>
          <p:cNvPr id="13" name="矩形 12"/>
          <p:cNvSpPr/>
          <p:nvPr/>
        </p:nvSpPr>
        <p:spPr>
          <a:xfrm>
            <a:off x="35683" y="4700382"/>
            <a:ext cx="4687806" cy="1754326"/>
          </a:xfrm>
          <a:prstGeom prst="rect">
            <a:avLst/>
          </a:prstGeom>
          <a:solidFill>
            <a:schemeClr val="bg1">
              <a:lumMod val="85000"/>
            </a:schemeClr>
          </a:solidFill>
        </p:spPr>
        <p:txBody>
          <a:bodyPr wrap="square">
            <a:spAutoFit/>
          </a:bodyPr>
          <a:lstStyle/>
          <a:p>
            <a:r>
              <a:rPr lang="en-US" altLang="zh-CN" sz="1800" b="0" dirty="0">
                <a:latin typeface="楷体" pitchFamily="49" charset="-122"/>
                <a:ea typeface="楷体" pitchFamily="49" charset="-122"/>
              </a:rPr>
              <a:t>*</a:t>
            </a:r>
            <a:r>
              <a:rPr lang="en-US" altLang="zh-CN" sz="1800" b="0" dirty="0">
                <a:solidFill>
                  <a:schemeClr val="tx1">
                    <a:lumMod val="65000"/>
                    <a:lumOff val="35000"/>
                  </a:schemeClr>
                </a:solidFill>
                <a:latin typeface="楷体" pitchFamily="49" charset="-122"/>
                <a:ea typeface="楷体" pitchFamily="49" charset="-122"/>
              </a:rPr>
              <a:t>IEEE Spectrum</a:t>
            </a:r>
            <a:r>
              <a:rPr lang="zh-CN" altLang="en-US" sz="1800" b="0" dirty="0">
                <a:solidFill>
                  <a:schemeClr val="tx1">
                    <a:lumMod val="65000"/>
                    <a:lumOff val="35000"/>
                  </a:schemeClr>
                </a:solidFill>
                <a:latin typeface="楷体" pitchFamily="49" charset="-122"/>
                <a:ea typeface="楷体" pitchFamily="49" charset="-122"/>
              </a:rPr>
              <a:t>：一本</a:t>
            </a:r>
            <a:r>
              <a:rPr lang="en-US" altLang="zh-CN" sz="1800" b="0" dirty="0">
                <a:solidFill>
                  <a:schemeClr val="tx1">
                    <a:lumMod val="65000"/>
                    <a:lumOff val="35000"/>
                  </a:schemeClr>
                </a:solidFill>
                <a:latin typeface="楷体" pitchFamily="49" charset="-122"/>
                <a:ea typeface="楷体" pitchFamily="49" charset="-122"/>
              </a:rPr>
              <a:t>IEEE</a:t>
            </a:r>
            <a:r>
              <a:rPr lang="zh-CN" altLang="en-US" sz="1800" b="0" dirty="0">
                <a:solidFill>
                  <a:schemeClr val="tx1">
                    <a:lumMod val="65000"/>
                    <a:lumOff val="35000"/>
                  </a:schemeClr>
                </a:solidFill>
                <a:latin typeface="楷体" pitchFamily="49" charset="-122"/>
                <a:ea typeface="楷体" pitchFamily="49" charset="-122"/>
              </a:rPr>
              <a:t>（美国电气电子工程师学会）出版的旗舰杂志，旨在探讨未来技术发展趋势及其对社会和商业的影响，主要内容为报道国际航空航天、计算机和电信、生物医学工程、能源和消费电子等领域的最新技术进展和成果。</a:t>
            </a:r>
          </a:p>
        </p:txBody>
      </p:sp>
      <p:sp>
        <p:nvSpPr>
          <p:cNvPr id="12" name="矩形 11">
            <a:extLst>
              <a:ext uri="{FF2B5EF4-FFF2-40B4-BE49-F238E27FC236}">
                <a16:creationId xmlns:a16="http://schemas.microsoft.com/office/drawing/2014/main" id="{D959BF30-94F5-4E9E-972A-1451D8452476}"/>
              </a:ext>
            </a:extLst>
          </p:cNvPr>
          <p:cNvSpPr/>
          <p:nvPr/>
        </p:nvSpPr>
        <p:spPr>
          <a:xfrm>
            <a:off x="5159896" y="4017576"/>
            <a:ext cx="4395755" cy="369332"/>
          </a:xfrm>
          <a:prstGeom prst="rect">
            <a:avLst/>
          </a:prstGeom>
          <a:solidFill>
            <a:schemeClr val="accent1"/>
          </a:solidFill>
        </p:spPr>
        <p:txBody>
          <a:bodyPr wrap="none">
            <a:spAutoFit/>
          </a:bodyPr>
          <a:lstStyle/>
          <a:p>
            <a:r>
              <a:rPr lang="en-US" altLang="zh-CN" sz="1800" dirty="0"/>
              <a:t> TIOBE </a:t>
            </a:r>
            <a:r>
              <a:rPr lang="zh-CN" altLang="en-US" sz="1800" dirty="0"/>
              <a:t>编程语言（</a:t>
            </a:r>
            <a:r>
              <a:rPr lang="en-US" altLang="zh-CN" sz="1800" dirty="0"/>
              <a:t>1987-2022</a:t>
            </a:r>
            <a:r>
              <a:rPr lang="zh-CN" altLang="en-US" sz="1800" dirty="0"/>
              <a:t>）历史排行榜</a:t>
            </a:r>
          </a:p>
        </p:txBody>
      </p:sp>
      <p:sp>
        <p:nvSpPr>
          <p:cNvPr id="15" name="文本框 14">
            <a:extLst>
              <a:ext uri="{FF2B5EF4-FFF2-40B4-BE49-F238E27FC236}">
                <a16:creationId xmlns:a16="http://schemas.microsoft.com/office/drawing/2014/main" id="{BDA42A65-B549-4D5F-B973-930651540869}"/>
              </a:ext>
            </a:extLst>
          </p:cNvPr>
          <p:cNvSpPr txBox="1"/>
          <p:nvPr/>
        </p:nvSpPr>
        <p:spPr>
          <a:xfrm>
            <a:off x="6505579" y="109539"/>
            <a:ext cx="4390797" cy="738664"/>
          </a:xfrm>
          <a:prstGeom prst="rect">
            <a:avLst/>
          </a:prstGeom>
          <a:noFill/>
        </p:spPr>
        <p:txBody>
          <a:bodyPr wrap="square">
            <a:spAutoFit/>
          </a:bodyPr>
          <a:lstStyle/>
          <a:p>
            <a:r>
              <a:rPr lang="en-US" altLang="zh-CN" sz="1400" b="0" i="0" dirty="0">
                <a:solidFill>
                  <a:srgbClr val="F73131"/>
                </a:solidFill>
                <a:effectLst/>
                <a:latin typeface="楷体" panose="02010609060101010101" pitchFamily="49" charset="-122"/>
                <a:ea typeface="楷体" panose="02010609060101010101" pitchFamily="49" charset="-122"/>
              </a:rPr>
              <a:t>TIOBE </a:t>
            </a:r>
            <a:r>
              <a:rPr lang="zh-CN" altLang="en-US" sz="1400" b="0" i="0" dirty="0">
                <a:solidFill>
                  <a:srgbClr val="F73131"/>
                </a:solidFill>
                <a:effectLst/>
                <a:latin typeface="楷体" panose="02010609060101010101" pitchFamily="49" charset="-122"/>
                <a:ea typeface="楷体" panose="02010609060101010101" pitchFamily="49" charset="-122"/>
              </a:rPr>
              <a:t>编程语言</a:t>
            </a:r>
            <a:r>
              <a:rPr lang="zh-CN" altLang="en-US" sz="1400" b="0" i="0" dirty="0">
                <a:solidFill>
                  <a:srgbClr val="333333"/>
                </a:solidFill>
                <a:effectLst/>
                <a:latin typeface="楷体" panose="02010609060101010101" pitchFamily="49" charset="-122"/>
                <a:ea typeface="楷体" panose="02010609060101010101" pitchFamily="49" charset="-122"/>
              </a:rPr>
              <a:t>社区</a:t>
            </a:r>
            <a:r>
              <a:rPr lang="zh-CN" altLang="en-US" sz="1400" b="0" i="0" dirty="0">
                <a:solidFill>
                  <a:srgbClr val="F73131"/>
                </a:solidFill>
                <a:effectLst/>
                <a:latin typeface="楷体" panose="02010609060101010101" pitchFamily="49" charset="-122"/>
                <a:ea typeface="楷体" panose="02010609060101010101" pitchFamily="49" charset="-122"/>
              </a:rPr>
              <a:t>排行榜</a:t>
            </a:r>
            <a:r>
              <a:rPr lang="zh-CN" altLang="en-US" sz="1400" b="0" i="0" dirty="0">
                <a:solidFill>
                  <a:srgbClr val="333333"/>
                </a:solidFill>
                <a:effectLst/>
                <a:latin typeface="楷体" panose="02010609060101010101" pitchFamily="49" charset="-122"/>
                <a:ea typeface="楷体" panose="02010609060101010101" pitchFamily="49" charset="-122"/>
              </a:rPr>
              <a:t>是编程语言流行趋势的一个指标</a:t>
            </a:r>
            <a:r>
              <a:rPr lang="en-US" altLang="zh-CN" sz="1400" b="0" i="0" dirty="0">
                <a:solidFill>
                  <a:srgbClr val="333333"/>
                </a:solidFill>
                <a:effectLst/>
                <a:latin typeface="楷体" panose="02010609060101010101" pitchFamily="49" charset="-122"/>
                <a:ea typeface="楷体" panose="02010609060101010101" pitchFamily="49" charset="-122"/>
              </a:rPr>
              <a:t>,</a:t>
            </a:r>
            <a:r>
              <a:rPr lang="zh-CN" altLang="en-US" sz="1400" b="0" i="0" dirty="0">
                <a:solidFill>
                  <a:srgbClr val="333333"/>
                </a:solidFill>
                <a:effectLst/>
                <a:latin typeface="楷体" panose="02010609060101010101" pitchFamily="49" charset="-122"/>
                <a:ea typeface="楷体" panose="02010609060101010101" pitchFamily="49" charset="-122"/>
              </a:rPr>
              <a:t>每月更新</a:t>
            </a:r>
            <a:r>
              <a:rPr lang="en-US" altLang="zh-CN" sz="1400" b="0" i="0" dirty="0">
                <a:solidFill>
                  <a:srgbClr val="333333"/>
                </a:solidFill>
                <a:effectLst/>
                <a:latin typeface="楷体" panose="02010609060101010101" pitchFamily="49" charset="-122"/>
                <a:ea typeface="楷体" panose="02010609060101010101" pitchFamily="49" charset="-122"/>
              </a:rPr>
              <a:t>,</a:t>
            </a:r>
            <a:r>
              <a:rPr lang="zh-CN" altLang="en-US" sz="1400" dirty="0">
                <a:solidFill>
                  <a:srgbClr val="F73131"/>
                </a:solidFill>
                <a:latin typeface="楷体" panose="02010609060101010101" pitchFamily="49" charset="-122"/>
                <a:ea typeface="楷体" panose="02010609060101010101" pitchFamily="49" charset="-122"/>
              </a:rPr>
              <a:t>该</a:t>
            </a:r>
            <a:r>
              <a:rPr lang="zh-CN" altLang="en-US" sz="1400" b="0" i="0" dirty="0">
                <a:solidFill>
                  <a:srgbClr val="333333"/>
                </a:solidFill>
                <a:effectLst/>
                <a:latin typeface="楷体" panose="02010609060101010101" pitchFamily="49" charset="-122"/>
                <a:ea typeface="楷体" panose="02010609060101010101" pitchFamily="49" charset="-122"/>
              </a:rPr>
              <a:t>排名是基于互联网上有经验的程序员、课程和第三方厂商的数量。</a:t>
            </a:r>
            <a:endParaRPr lang="zh-CN" altLang="en-US" sz="1400" dirty="0">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4F40368E-3A20-4484-8ED3-FC7E872A87F1}"/>
              </a:ext>
            </a:extLst>
          </p:cNvPr>
          <p:cNvPicPr>
            <a:picLocks noChangeAspect="1"/>
          </p:cNvPicPr>
          <p:nvPr/>
        </p:nvPicPr>
        <p:blipFill>
          <a:blip r:embed="rId2"/>
          <a:stretch>
            <a:fillRect/>
          </a:stretch>
        </p:blipFill>
        <p:spPr>
          <a:xfrm>
            <a:off x="5159896" y="1196752"/>
            <a:ext cx="5486085" cy="2813561"/>
          </a:xfrm>
          <a:prstGeom prst="rect">
            <a:avLst/>
          </a:prstGeom>
        </p:spPr>
      </p:pic>
      <p:pic>
        <p:nvPicPr>
          <p:cNvPr id="16" name="图片 15">
            <a:extLst>
              <a:ext uri="{FF2B5EF4-FFF2-40B4-BE49-F238E27FC236}">
                <a16:creationId xmlns:a16="http://schemas.microsoft.com/office/drawing/2014/main" id="{11E931B1-C6B3-4FC2-8E2B-83606755F25F}"/>
              </a:ext>
            </a:extLst>
          </p:cNvPr>
          <p:cNvPicPr>
            <a:picLocks noChangeAspect="1"/>
          </p:cNvPicPr>
          <p:nvPr/>
        </p:nvPicPr>
        <p:blipFill>
          <a:blip r:embed="rId3"/>
          <a:stretch>
            <a:fillRect/>
          </a:stretch>
        </p:blipFill>
        <p:spPr>
          <a:xfrm>
            <a:off x="5159895" y="4325786"/>
            <a:ext cx="5486085" cy="2503115"/>
          </a:xfrm>
          <a:prstGeom prst="rect">
            <a:avLst/>
          </a:prstGeom>
        </p:spPr>
      </p:pic>
      <p:pic>
        <p:nvPicPr>
          <p:cNvPr id="18" name="图片 17">
            <a:extLst>
              <a:ext uri="{FF2B5EF4-FFF2-40B4-BE49-F238E27FC236}">
                <a16:creationId xmlns:a16="http://schemas.microsoft.com/office/drawing/2014/main" id="{6ED7CE1A-9160-4EF9-8D36-F7B092B152D8}"/>
              </a:ext>
            </a:extLst>
          </p:cNvPr>
          <p:cNvPicPr>
            <a:picLocks noChangeAspect="1"/>
          </p:cNvPicPr>
          <p:nvPr/>
        </p:nvPicPr>
        <p:blipFill>
          <a:blip r:embed="rId4"/>
          <a:stretch>
            <a:fillRect/>
          </a:stretch>
        </p:blipFill>
        <p:spPr>
          <a:xfrm>
            <a:off x="169" y="1213276"/>
            <a:ext cx="4723320" cy="3265998"/>
          </a:xfrm>
          <a:prstGeom prst="rect">
            <a:avLst/>
          </a:prstGeom>
        </p:spPr>
      </p:pic>
    </p:spTree>
    <p:extLst>
      <p:ext uri="{BB962C8B-B14F-4D97-AF65-F5344CB8AC3E}">
        <p14:creationId xmlns:p14="http://schemas.microsoft.com/office/powerpoint/2010/main" val="46734814"/>
      </p:ext>
    </p:extLst>
  </p:cSld>
  <p:clrMapOvr>
    <a:masterClrMapping/>
  </p:clrMapOvr>
  <mc:AlternateContent xmlns:mc="http://schemas.openxmlformats.org/markup-compatibility/2006" xmlns:p14="http://schemas.microsoft.com/office/powerpoint/2010/main">
    <mc:Choice Requires="p14">
      <p:transition spd="slow" p14:dur="2000" advTm="44026"/>
    </mc:Choice>
    <mc:Fallback xmlns="">
      <p:transition spd="slow" advTm="440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zh-CN" dirty="0">
                <a:ea typeface="宋体" pitchFamily="2" charset="-122"/>
              </a:rPr>
              <a:t>C</a:t>
            </a:r>
            <a:r>
              <a:rPr lang="zh-CN" altLang="en-US" dirty="0">
                <a:ea typeface="宋体" pitchFamily="2" charset="-122"/>
              </a:rPr>
              <a:t>语言历史</a:t>
            </a:r>
          </a:p>
        </p:txBody>
      </p:sp>
      <p:sp>
        <p:nvSpPr>
          <p:cNvPr id="20485" name="Rectangle 3"/>
          <p:cNvSpPr>
            <a:spLocks noGrp="1" noChangeArrowheads="1"/>
          </p:cNvSpPr>
          <p:nvPr>
            <p:ph idx="1"/>
          </p:nvPr>
        </p:nvSpPr>
        <p:spPr>
          <a:xfrm>
            <a:off x="583838" y="1081980"/>
            <a:ext cx="11024323" cy="4351338"/>
          </a:xfrm>
        </p:spPr>
        <p:txBody>
          <a:bodyPr/>
          <a:lstStyle/>
          <a:p>
            <a:r>
              <a:rPr lang="en-US" altLang="zh-CN" dirty="0">
                <a:ea typeface="宋体" pitchFamily="2" charset="-122"/>
              </a:rPr>
              <a:t>C</a:t>
            </a:r>
            <a:r>
              <a:rPr lang="zh-CN" altLang="en-US" dirty="0">
                <a:ea typeface="宋体" pitchFamily="2" charset="-122"/>
              </a:rPr>
              <a:t>语言的产生与</a:t>
            </a:r>
            <a:r>
              <a:rPr lang="en-US" altLang="zh-CN" dirty="0">
                <a:ea typeface="宋体" pitchFamily="2" charset="-122"/>
              </a:rPr>
              <a:t>UNIX</a:t>
            </a:r>
            <a:r>
              <a:rPr lang="zh-CN" altLang="en-US" dirty="0">
                <a:ea typeface="宋体" pitchFamily="2" charset="-122"/>
              </a:rPr>
              <a:t>操作系统是密不可分的：</a:t>
            </a:r>
          </a:p>
          <a:p>
            <a:pPr lvl="1" algn="just">
              <a:lnSpc>
                <a:spcPts val="2800"/>
              </a:lnSpc>
              <a:spcAft>
                <a:spcPts val="600"/>
              </a:spcAft>
            </a:pPr>
            <a:r>
              <a:rPr lang="en-US" altLang="zh-CN" dirty="0"/>
              <a:t>UNIX</a:t>
            </a:r>
            <a:r>
              <a:rPr lang="zh-CN" altLang="en-US" dirty="0"/>
              <a:t>由</a:t>
            </a:r>
            <a:r>
              <a:rPr lang="en-US" altLang="zh-CN" dirty="0"/>
              <a:t>Bell Lab</a:t>
            </a:r>
            <a:r>
              <a:rPr lang="zh-CN" altLang="en-US" dirty="0"/>
              <a:t>的</a:t>
            </a:r>
            <a:r>
              <a:rPr lang="en-US" altLang="zh-CN" dirty="0" err="1"/>
              <a:t>K.Thompson</a:t>
            </a:r>
            <a:r>
              <a:rPr lang="zh-CN" altLang="en-US" dirty="0"/>
              <a:t>和</a:t>
            </a:r>
            <a:r>
              <a:rPr lang="en-US" altLang="zh-CN" dirty="0" err="1"/>
              <a:t>D.M.Ritchie</a:t>
            </a:r>
            <a:r>
              <a:rPr lang="zh-CN" altLang="en-US" dirty="0"/>
              <a:t>最先在</a:t>
            </a:r>
            <a:endParaRPr lang="en-US" altLang="zh-CN" dirty="0"/>
          </a:p>
          <a:p>
            <a:pPr marL="457200" lvl="1" indent="0" algn="just">
              <a:lnSpc>
                <a:spcPts val="2800"/>
              </a:lnSpc>
              <a:spcAft>
                <a:spcPts val="600"/>
              </a:spcAft>
              <a:buNone/>
            </a:pPr>
            <a:r>
              <a:rPr lang="en-US" altLang="zh-CN" dirty="0"/>
              <a:t>   1969</a:t>
            </a:r>
            <a:r>
              <a:rPr lang="zh-CN" altLang="en-US" dirty="0"/>
              <a:t>年开发的</a:t>
            </a:r>
            <a:r>
              <a:rPr lang="en-US" altLang="zh-CN" dirty="0"/>
              <a:t>O.S.</a:t>
            </a:r>
            <a:r>
              <a:rPr lang="zh-CN" altLang="en-US" dirty="0"/>
              <a:t>（它的前身是</a:t>
            </a:r>
            <a:r>
              <a:rPr lang="en-US" altLang="zh-CN" dirty="0"/>
              <a:t>MIT</a:t>
            </a:r>
            <a:r>
              <a:rPr lang="zh-CN" altLang="en-US" dirty="0"/>
              <a:t>和</a:t>
            </a:r>
            <a:r>
              <a:rPr lang="en-US" altLang="zh-CN" dirty="0"/>
              <a:t>AE</a:t>
            </a:r>
            <a:r>
              <a:rPr lang="zh-CN" altLang="en-US" dirty="0"/>
              <a:t>开发的</a:t>
            </a:r>
            <a:r>
              <a:rPr lang="en-US" altLang="zh-CN" dirty="0" err="1"/>
              <a:t>Multies</a:t>
            </a:r>
            <a:r>
              <a:rPr lang="zh-CN" altLang="en-US" dirty="0"/>
              <a:t>）。</a:t>
            </a:r>
            <a:endParaRPr lang="zh-CN" altLang="en-US" sz="3600" dirty="0"/>
          </a:p>
          <a:p>
            <a:pPr lvl="1" algn="just">
              <a:lnSpc>
                <a:spcPts val="2800"/>
              </a:lnSpc>
            </a:pPr>
            <a:r>
              <a:rPr lang="en-US" altLang="zh-CN" dirty="0"/>
              <a:t>1970</a:t>
            </a:r>
            <a:r>
              <a:rPr lang="zh-CN" altLang="en-US" dirty="0"/>
              <a:t>年，</a:t>
            </a:r>
            <a:r>
              <a:rPr lang="en-US" altLang="zh-CN" dirty="0"/>
              <a:t>V1</a:t>
            </a:r>
            <a:r>
              <a:rPr lang="zh-CN" altLang="en-US" dirty="0"/>
              <a:t>，</a:t>
            </a:r>
            <a:r>
              <a:rPr lang="en-US" altLang="zh-CN" dirty="0"/>
              <a:t>V2</a:t>
            </a:r>
            <a:r>
              <a:rPr lang="zh-CN" altLang="en-US" dirty="0"/>
              <a:t>版在</a:t>
            </a:r>
            <a:r>
              <a:rPr lang="en-US" altLang="zh-CN" dirty="0"/>
              <a:t>PDP-7</a:t>
            </a:r>
            <a:r>
              <a:rPr lang="zh-CN" altLang="en-US" dirty="0"/>
              <a:t>机上用</a:t>
            </a:r>
            <a:r>
              <a:rPr lang="zh-CN" altLang="en-US" i="1" dirty="0"/>
              <a:t>汇编语言</a:t>
            </a:r>
            <a:r>
              <a:rPr lang="zh-CN" altLang="en-US" dirty="0"/>
              <a:t>实现</a:t>
            </a:r>
          </a:p>
          <a:p>
            <a:pPr lvl="1" algn="just">
              <a:lnSpc>
                <a:spcPts val="2800"/>
              </a:lnSpc>
            </a:pPr>
            <a:r>
              <a:rPr lang="en-US" altLang="zh-CN" dirty="0"/>
              <a:t>1971</a:t>
            </a:r>
            <a:r>
              <a:rPr lang="zh-CN" altLang="en-US" dirty="0"/>
              <a:t>年</a:t>
            </a:r>
            <a:r>
              <a:rPr lang="en-US" altLang="zh-CN" dirty="0"/>
              <a:t>V3  PDP11/23 </a:t>
            </a:r>
            <a:r>
              <a:rPr lang="zh-CN" altLang="en-US" dirty="0"/>
              <a:t>； </a:t>
            </a:r>
            <a:r>
              <a:rPr lang="en-US" altLang="zh-CN" dirty="0"/>
              <a:t>1972</a:t>
            </a:r>
            <a:r>
              <a:rPr lang="zh-CN" altLang="en-US" dirty="0"/>
              <a:t>年</a:t>
            </a:r>
            <a:r>
              <a:rPr lang="en-US" altLang="zh-CN" dirty="0"/>
              <a:t>V4    PDP11/45</a:t>
            </a:r>
          </a:p>
          <a:p>
            <a:pPr lvl="1" algn="just">
              <a:lnSpc>
                <a:spcPts val="2800"/>
              </a:lnSpc>
            </a:pPr>
            <a:r>
              <a:rPr lang="en-US" altLang="zh-CN" dirty="0"/>
              <a:t>1972</a:t>
            </a:r>
            <a:r>
              <a:rPr lang="zh-CN" altLang="en-US" dirty="0"/>
              <a:t>年，</a:t>
            </a:r>
            <a:r>
              <a:rPr lang="en-US" altLang="zh-CN" dirty="0" err="1"/>
              <a:t>D.M.Ritchie</a:t>
            </a:r>
            <a:r>
              <a:rPr lang="zh-CN" altLang="en-US" dirty="0"/>
              <a:t>开发出新语言</a:t>
            </a:r>
            <a:r>
              <a:rPr lang="en-US" altLang="zh-CN" dirty="0"/>
              <a:t>C</a:t>
            </a:r>
            <a:r>
              <a:rPr lang="zh-CN" altLang="en-US" dirty="0"/>
              <a:t>。（</a:t>
            </a:r>
            <a:r>
              <a:rPr lang="en-US" altLang="zh-CN" dirty="0"/>
              <a:t>C </a:t>
            </a:r>
            <a:r>
              <a:rPr lang="en-US" altLang="zh-CN" noProof="1">
                <a:sym typeface="Wingdings" pitchFamily="2" charset="2"/>
              </a:rPr>
              <a:t></a:t>
            </a:r>
            <a:r>
              <a:rPr lang="en-US" altLang="zh-CN" dirty="0"/>
              <a:t> B </a:t>
            </a:r>
            <a:r>
              <a:rPr lang="en-US" altLang="zh-CN" noProof="1">
                <a:sym typeface="Wingdings" pitchFamily="2" charset="2"/>
              </a:rPr>
              <a:t></a:t>
            </a:r>
            <a:r>
              <a:rPr lang="en-US" altLang="zh-CN" dirty="0"/>
              <a:t> BCPL </a:t>
            </a:r>
            <a:r>
              <a:rPr lang="en-US" altLang="zh-CN" noProof="1">
                <a:sym typeface="Wingdings" pitchFamily="2" charset="2"/>
              </a:rPr>
              <a:t></a:t>
            </a:r>
            <a:r>
              <a:rPr lang="en-US" altLang="zh-CN" dirty="0"/>
              <a:t> CPL</a:t>
            </a:r>
            <a:r>
              <a:rPr lang="zh-CN" altLang="en-US" dirty="0"/>
              <a:t>单数据型语言）</a:t>
            </a:r>
          </a:p>
          <a:p>
            <a:pPr lvl="1">
              <a:lnSpc>
                <a:spcPts val="2800"/>
              </a:lnSpc>
            </a:pPr>
            <a:r>
              <a:rPr lang="en-US" altLang="zh-CN" dirty="0"/>
              <a:t>1973</a:t>
            </a:r>
            <a:r>
              <a:rPr lang="zh-CN" altLang="en-US" dirty="0"/>
              <a:t>年，</a:t>
            </a:r>
            <a:r>
              <a:rPr lang="en-US" altLang="zh-CN" dirty="0"/>
              <a:t>Ritchie</a:t>
            </a:r>
            <a:r>
              <a:rPr lang="zh-CN" altLang="en-US" dirty="0"/>
              <a:t>和</a:t>
            </a:r>
            <a:r>
              <a:rPr lang="en-US" altLang="zh-CN" dirty="0"/>
              <a:t>Thompson</a:t>
            </a:r>
            <a:r>
              <a:rPr lang="zh-CN" altLang="en-US" dirty="0"/>
              <a:t>用</a:t>
            </a:r>
            <a:r>
              <a:rPr lang="en-US" altLang="zh-CN" dirty="0"/>
              <a:t>C</a:t>
            </a:r>
            <a:r>
              <a:rPr lang="zh-CN" altLang="en-US" dirty="0"/>
              <a:t>改写了</a:t>
            </a:r>
            <a:r>
              <a:rPr lang="en-US" altLang="zh-CN" dirty="0"/>
              <a:t>UNIX</a:t>
            </a:r>
            <a:r>
              <a:rPr lang="zh-CN" altLang="en-US" dirty="0"/>
              <a:t>核心（</a:t>
            </a:r>
            <a:r>
              <a:rPr lang="en-US" altLang="zh-CN" dirty="0"/>
              <a:t>90%</a:t>
            </a:r>
            <a:r>
              <a:rPr lang="zh-CN" altLang="en-US" dirty="0"/>
              <a:t>）即</a:t>
            </a:r>
            <a:r>
              <a:rPr lang="en-US" altLang="zh-CN" dirty="0"/>
              <a:t>V5</a:t>
            </a:r>
          </a:p>
        </p:txBody>
      </p:sp>
      <p:sp>
        <p:nvSpPr>
          <p:cNvPr id="20482" name="页脚占位符 3"/>
          <p:cNvSpPr>
            <a:spLocks noGrp="1"/>
          </p:cNvSpPr>
          <p:nvPr>
            <p:ph type="ftr" sz="quarter" idx="11"/>
          </p:nvPr>
        </p:nvSpPr>
        <p:spPr>
          <a:noFill/>
        </p:spPr>
        <p:txBody>
          <a:bodyPr/>
          <a:lstStyle/>
          <a:p>
            <a:r>
              <a:rPr lang="en-US" altLang="zh-CN"/>
              <a:t>C程序设计基础</a:t>
            </a:r>
          </a:p>
        </p:txBody>
      </p:sp>
      <p:sp>
        <p:nvSpPr>
          <p:cNvPr id="19459" name="灯片编号占位符 4"/>
          <p:cNvSpPr>
            <a:spLocks noGrp="1"/>
          </p:cNvSpPr>
          <p:nvPr>
            <p:ph type="sldNum" sz="quarter" idx="12"/>
          </p:nvPr>
        </p:nvSpPr>
        <p:spPr>
          <a:noFill/>
        </p:spPr>
        <p:txBody>
          <a:bodyPr/>
          <a:lstStyle/>
          <a:p>
            <a:fld id="{76E6A868-FF28-4989-905C-0B10B05F07DB}" type="slidenum">
              <a:rPr lang="en-US" altLang="zh-CN" smtClean="0"/>
              <a:pPr/>
              <a:t>14</a:t>
            </a:fld>
            <a:endParaRPr lang="en-US" altLang="zh-CN"/>
          </a:p>
        </p:txBody>
      </p:sp>
      <p:pic>
        <p:nvPicPr>
          <p:cNvPr id="19462" name="Picture 6"/>
          <p:cNvPicPr>
            <a:picLocks noChangeAspect="1" noChangeArrowheads="1"/>
          </p:cNvPicPr>
          <p:nvPr/>
        </p:nvPicPr>
        <p:blipFill>
          <a:blip r:embed="rId4" cstate="print"/>
          <a:srcRect/>
          <a:stretch>
            <a:fillRect/>
          </a:stretch>
        </p:blipFill>
        <p:spPr bwMode="auto">
          <a:xfrm>
            <a:off x="9210675" y="-69067"/>
            <a:ext cx="2981325" cy="1943100"/>
          </a:xfrm>
          <a:prstGeom prst="rect">
            <a:avLst/>
          </a:prstGeom>
          <a:noFill/>
          <a:ln w="9525">
            <a:noFill/>
            <a:miter lim="800000"/>
            <a:headEnd/>
            <a:tailEnd/>
          </a:ln>
        </p:spPr>
      </p:pic>
      <p:sp>
        <p:nvSpPr>
          <p:cNvPr id="7" name="矩形 6"/>
          <p:cNvSpPr>
            <a:spLocks noChangeArrowheads="1"/>
          </p:cNvSpPr>
          <p:nvPr/>
        </p:nvSpPr>
        <p:spPr bwMode="auto">
          <a:xfrm>
            <a:off x="9210675" y="1918029"/>
            <a:ext cx="2981325" cy="523220"/>
          </a:xfrm>
          <a:prstGeom prst="rect">
            <a:avLst/>
          </a:prstGeom>
          <a:solidFill>
            <a:schemeClr val="bg1"/>
          </a:solidFill>
          <a:ln w="9525">
            <a:noFill/>
            <a:miter lim="800000"/>
            <a:headEnd/>
            <a:tailEnd/>
          </a:ln>
        </p:spPr>
        <p:txBody>
          <a:bodyPr wrap="square">
            <a:spAutoFit/>
          </a:bodyPr>
          <a:lstStyle/>
          <a:p>
            <a:r>
              <a:rPr lang="zh-CN" altLang="en-US" sz="1400" b="0" dirty="0">
                <a:latin typeface="楷体" pitchFamily="49" charset="-122"/>
                <a:ea typeface="楷体" pitchFamily="49" charset="-122"/>
              </a:rPr>
              <a:t>肯</a:t>
            </a:r>
            <a:r>
              <a:rPr lang="en-US" altLang="zh-CN" sz="1400" b="0" dirty="0">
                <a:latin typeface="楷体" pitchFamily="49" charset="-122"/>
                <a:ea typeface="楷体" pitchFamily="49" charset="-122"/>
              </a:rPr>
              <a:t>·</a:t>
            </a:r>
            <a:r>
              <a:rPr lang="zh-CN" altLang="en-US" sz="1400" b="0" dirty="0">
                <a:latin typeface="楷体" pitchFamily="49" charset="-122"/>
                <a:ea typeface="楷体" pitchFamily="49" charset="-122"/>
              </a:rPr>
              <a:t>汤普逊（左）和丹尼斯</a:t>
            </a:r>
            <a:r>
              <a:rPr lang="en-US" altLang="zh-CN" sz="1400" b="0" dirty="0">
                <a:latin typeface="楷体" pitchFamily="49" charset="-122"/>
                <a:ea typeface="楷体" pitchFamily="49" charset="-122"/>
              </a:rPr>
              <a:t>·</a:t>
            </a:r>
            <a:r>
              <a:rPr lang="zh-CN" altLang="en-US" sz="1400" b="0" dirty="0">
                <a:latin typeface="楷体" pitchFamily="49" charset="-122"/>
                <a:ea typeface="楷体" pitchFamily="49" charset="-122"/>
              </a:rPr>
              <a:t>里奇（右）</a:t>
            </a:r>
          </a:p>
        </p:txBody>
      </p:sp>
      <p:sp>
        <p:nvSpPr>
          <p:cNvPr id="8" name="矩形 7"/>
          <p:cNvSpPr/>
          <p:nvPr/>
        </p:nvSpPr>
        <p:spPr>
          <a:xfrm>
            <a:off x="1870788" y="4744968"/>
            <a:ext cx="3960440" cy="2062103"/>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是一种开放源码的类</a:t>
            </a:r>
            <a:r>
              <a:rPr lang="en-US" altLang="zh-CN" sz="1600" b="0" dirty="0">
                <a:solidFill>
                  <a:srgbClr val="0000CC"/>
                </a:solidFill>
                <a:latin typeface="楷体" pitchFamily="49" charset="-122"/>
                <a:ea typeface="楷体" pitchFamily="49" charset="-122"/>
              </a:rPr>
              <a:t>Unix</a:t>
            </a:r>
            <a:r>
              <a:rPr lang="zh-CN" altLang="en-US" sz="1600" b="0" dirty="0">
                <a:solidFill>
                  <a:srgbClr val="0000CC"/>
                </a:solidFill>
                <a:latin typeface="楷体" pitchFamily="49" charset="-122"/>
                <a:ea typeface="楷体" pitchFamily="49" charset="-122"/>
                <a:hlinkClick r:id="rId5" action="ppaction://hlinkfile"/>
              </a:rPr>
              <a:t>操作系统</a:t>
            </a:r>
            <a:r>
              <a:rPr lang="zh-CN" altLang="en-US" sz="1600" b="0" dirty="0">
                <a:solidFill>
                  <a:srgbClr val="0000CC"/>
                </a:solidFill>
                <a:latin typeface="楷体" pitchFamily="49" charset="-122"/>
                <a:ea typeface="楷体" pitchFamily="49" charset="-122"/>
              </a:rPr>
              <a:t>。</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可安装在各种计算机硬件设备中，从手机、平板电脑，到台式计算机、大型机和超级计算机。世界上运算最快的</a:t>
            </a:r>
            <a:r>
              <a:rPr lang="en-US" altLang="zh-CN" sz="1600" b="0" dirty="0">
                <a:solidFill>
                  <a:srgbClr val="0000CC"/>
                </a:solidFill>
                <a:latin typeface="楷体" pitchFamily="49" charset="-122"/>
                <a:ea typeface="楷体" pitchFamily="49" charset="-122"/>
              </a:rPr>
              <a:t>10</a:t>
            </a:r>
            <a:r>
              <a:rPr lang="zh-CN" altLang="en-US" sz="1600" b="0" dirty="0">
                <a:solidFill>
                  <a:srgbClr val="0000CC"/>
                </a:solidFill>
                <a:latin typeface="楷体" pitchFamily="49" charset="-122"/>
                <a:ea typeface="楷体" pitchFamily="49" charset="-122"/>
              </a:rPr>
              <a:t>台超级计算机运行的都是</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操作系统。</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得名于计算机业余爱好者</a:t>
            </a:r>
            <a:r>
              <a:rPr lang="en-US" altLang="zh-CN" sz="1600" b="0" dirty="0" err="1">
                <a:solidFill>
                  <a:srgbClr val="0000CC"/>
                </a:solidFill>
                <a:latin typeface="楷体" pitchFamily="49" charset="-122"/>
                <a:ea typeface="楷体" pitchFamily="49" charset="-122"/>
              </a:rPr>
              <a:t>Linus</a:t>
            </a:r>
            <a:r>
              <a:rPr lang="en-US" altLang="zh-CN" sz="1600" b="0" dirty="0">
                <a:solidFill>
                  <a:srgbClr val="0000CC"/>
                </a:solidFill>
                <a:latin typeface="楷体" pitchFamily="49" charset="-122"/>
                <a:ea typeface="楷体" pitchFamily="49" charset="-122"/>
              </a:rPr>
              <a:t> </a:t>
            </a:r>
            <a:r>
              <a:rPr lang="en-US" altLang="zh-CN" sz="1600" b="0" dirty="0" err="1">
                <a:solidFill>
                  <a:srgbClr val="0000CC"/>
                </a:solidFill>
                <a:latin typeface="楷体" pitchFamily="49" charset="-122"/>
                <a:ea typeface="楷体" pitchFamily="49" charset="-122"/>
              </a:rPr>
              <a:t>Torvalds</a:t>
            </a:r>
            <a:r>
              <a:rPr lang="zh-CN" altLang="en-US" sz="1600" b="0" dirty="0">
                <a:solidFill>
                  <a:srgbClr val="0000CC"/>
                </a:solidFill>
                <a:latin typeface="楷体" pitchFamily="49" charset="-122"/>
                <a:ea typeface="楷体" pitchFamily="49" charset="-122"/>
              </a:rPr>
              <a:t>。当然它本身也是由</a:t>
            </a:r>
            <a:r>
              <a:rPr lang="en-US" altLang="zh-CN" sz="1600" b="0" dirty="0">
                <a:solidFill>
                  <a:srgbClr val="0000CC"/>
                </a:solidFill>
                <a:latin typeface="楷体" pitchFamily="49" charset="-122"/>
                <a:ea typeface="楷体" pitchFamily="49" charset="-122"/>
              </a:rPr>
              <a:t>C</a:t>
            </a:r>
            <a:r>
              <a:rPr lang="zh-CN" altLang="en-US" sz="1600" b="0" dirty="0">
                <a:solidFill>
                  <a:srgbClr val="0000CC"/>
                </a:solidFill>
                <a:latin typeface="楷体" pitchFamily="49" charset="-122"/>
                <a:ea typeface="楷体" pitchFamily="49" charset="-122"/>
              </a:rPr>
              <a:t>语言开发的。</a:t>
            </a:r>
          </a:p>
        </p:txBody>
      </p:sp>
      <p:pic>
        <p:nvPicPr>
          <p:cNvPr id="20491" name="Picture 11"/>
          <p:cNvPicPr>
            <a:picLocks noChangeAspect="1" noChangeArrowheads="1"/>
          </p:cNvPicPr>
          <p:nvPr/>
        </p:nvPicPr>
        <p:blipFill>
          <a:blip r:embed="rId6" cstate="print"/>
          <a:srcRect/>
          <a:stretch>
            <a:fillRect/>
          </a:stretch>
        </p:blipFill>
        <p:spPr bwMode="auto">
          <a:xfrm>
            <a:off x="251117" y="4744967"/>
            <a:ext cx="1644309" cy="1872208"/>
          </a:xfrm>
          <a:prstGeom prst="rect">
            <a:avLst/>
          </a:prstGeom>
          <a:noFill/>
          <a:ln w="9525">
            <a:noFill/>
            <a:miter lim="800000"/>
            <a:headEnd/>
            <a:tailEnd/>
          </a:ln>
        </p:spPr>
      </p:pic>
      <p:pic>
        <p:nvPicPr>
          <p:cNvPr id="455681" name="Picture 1"/>
          <p:cNvPicPr>
            <a:picLocks noChangeAspect="1" noChangeArrowheads="1"/>
          </p:cNvPicPr>
          <p:nvPr/>
        </p:nvPicPr>
        <p:blipFill>
          <a:blip r:embed="rId7" cstate="print"/>
          <a:srcRect/>
          <a:stretch>
            <a:fillRect/>
          </a:stretch>
        </p:blipFill>
        <p:spPr bwMode="auto">
          <a:xfrm>
            <a:off x="6164904" y="4985287"/>
            <a:ext cx="1265581" cy="1356243"/>
          </a:xfrm>
          <a:prstGeom prst="rect">
            <a:avLst/>
          </a:prstGeom>
          <a:noFill/>
          <a:ln w="9525">
            <a:noFill/>
            <a:miter lim="800000"/>
            <a:headEnd/>
            <a:tailEnd/>
          </a:ln>
        </p:spPr>
      </p:pic>
      <p:sp>
        <p:nvSpPr>
          <p:cNvPr id="11" name="矩形 10"/>
          <p:cNvSpPr/>
          <p:nvPr/>
        </p:nvSpPr>
        <p:spPr>
          <a:xfrm>
            <a:off x="7389039" y="4985287"/>
            <a:ext cx="3995936" cy="1323439"/>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altLang="zh-CN" sz="1600" b="0" dirty="0">
                <a:latin typeface="楷体" pitchFamily="49" charset="-122"/>
                <a:ea typeface="楷体" pitchFamily="49" charset="-122"/>
              </a:rPr>
              <a:t>Android</a:t>
            </a:r>
            <a:r>
              <a:rPr lang="zh-CN" altLang="en-US" sz="1600" b="0" dirty="0">
                <a:latin typeface="楷体" pitchFamily="49" charset="-122"/>
                <a:ea typeface="楷体" pitchFamily="49" charset="-122"/>
              </a:rPr>
              <a:t>是一种基于</a:t>
            </a:r>
            <a:r>
              <a:rPr lang="en-US" altLang="zh-CN" sz="1600" b="0" dirty="0">
                <a:latin typeface="楷体" pitchFamily="49" charset="-122"/>
                <a:ea typeface="楷体" pitchFamily="49" charset="-122"/>
                <a:hlinkClick r:id="rId8"/>
              </a:rPr>
              <a:t>Linux</a:t>
            </a:r>
            <a:r>
              <a:rPr lang="zh-CN" altLang="en-US" sz="1600" b="0" dirty="0">
                <a:latin typeface="楷体" pitchFamily="49" charset="-122"/>
                <a:ea typeface="楷体" pitchFamily="49" charset="-122"/>
              </a:rPr>
              <a:t>的自由及开放源代码的</a:t>
            </a:r>
            <a:r>
              <a:rPr lang="zh-CN" altLang="en-US" sz="1600" b="0" dirty="0">
                <a:latin typeface="楷体" pitchFamily="49" charset="-122"/>
                <a:ea typeface="楷体" pitchFamily="49" charset="-122"/>
                <a:hlinkClick r:id="rId5"/>
              </a:rPr>
              <a:t>操作系统</a:t>
            </a:r>
            <a:r>
              <a:rPr lang="zh-CN" altLang="en-US" sz="1600" b="0" dirty="0">
                <a:latin typeface="楷体" pitchFamily="49" charset="-122"/>
                <a:ea typeface="楷体" pitchFamily="49" charset="-122"/>
              </a:rPr>
              <a:t>，主要使用于</a:t>
            </a:r>
            <a:r>
              <a:rPr lang="zh-CN" altLang="en-US" sz="1600" b="0" dirty="0">
                <a:latin typeface="楷体" pitchFamily="49" charset="-122"/>
                <a:ea typeface="楷体" pitchFamily="49" charset="-122"/>
                <a:hlinkClick r:id="rId9"/>
              </a:rPr>
              <a:t>移动设备</a:t>
            </a:r>
            <a:r>
              <a:rPr lang="zh-CN" altLang="en-US" sz="1600" b="0" dirty="0">
                <a:latin typeface="楷体" pitchFamily="49" charset="-122"/>
                <a:ea typeface="楷体" pitchFamily="49" charset="-122"/>
              </a:rPr>
              <a:t>，如</a:t>
            </a:r>
            <a:r>
              <a:rPr lang="zh-CN" altLang="en-US" sz="1600" b="0" dirty="0">
                <a:latin typeface="楷体" pitchFamily="49" charset="-122"/>
                <a:ea typeface="楷体" pitchFamily="49" charset="-122"/>
                <a:hlinkClick r:id="rId10"/>
              </a:rPr>
              <a:t>智能手机</a:t>
            </a:r>
            <a:r>
              <a:rPr lang="zh-CN" altLang="en-US" sz="1600" b="0" dirty="0">
                <a:latin typeface="楷体" pitchFamily="49" charset="-122"/>
                <a:ea typeface="楷体" pitchFamily="49" charset="-122"/>
              </a:rPr>
              <a:t>和</a:t>
            </a:r>
            <a:r>
              <a:rPr lang="zh-CN" altLang="en-US" sz="1600" b="0" dirty="0">
                <a:latin typeface="楷体" pitchFamily="49" charset="-122"/>
                <a:ea typeface="楷体" pitchFamily="49" charset="-122"/>
                <a:hlinkClick r:id="rId11"/>
              </a:rPr>
              <a:t>平板电脑</a:t>
            </a:r>
            <a:r>
              <a:rPr lang="zh-CN" altLang="en-US" sz="1600" b="0" dirty="0">
                <a:latin typeface="楷体" pitchFamily="49" charset="-122"/>
                <a:ea typeface="楷体" pitchFamily="49" charset="-122"/>
              </a:rPr>
              <a:t>，由</a:t>
            </a:r>
            <a:r>
              <a:rPr lang="en-US" altLang="zh-CN" sz="1600" b="0" dirty="0">
                <a:latin typeface="楷体" pitchFamily="49" charset="-122"/>
                <a:ea typeface="楷体" pitchFamily="49" charset="-122"/>
                <a:hlinkClick r:id="rId12"/>
              </a:rPr>
              <a:t>Google</a:t>
            </a:r>
            <a:r>
              <a:rPr lang="zh-CN" altLang="en-US" sz="1600" b="0" dirty="0">
                <a:latin typeface="楷体" pitchFamily="49" charset="-122"/>
                <a:ea typeface="楷体" pitchFamily="49" charset="-122"/>
              </a:rPr>
              <a:t>公司和</a:t>
            </a:r>
            <a:r>
              <a:rPr lang="zh-CN" altLang="en-US" sz="1600" b="0" dirty="0">
                <a:latin typeface="楷体" pitchFamily="49" charset="-122"/>
                <a:ea typeface="楷体" pitchFamily="49" charset="-122"/>
                <a:hlinkClick r:id="rId13"/>
              </a:rPr>
              <a:t>开放手机联盟</a:t>
            </a:r>
            <a:r>
              <a:rPr lang="zh-CN" altLang="en-US" sz="1600" b="0" dirty="0">
                <a:latin typeface="楷体" pitchFamily="49" charset="-122"/>
                <a:ea typeface="楷体" pitchFamily="49" charset="-122"/>
              </a:rPr>
              <a:t>领导及开发。其底层核心用</a:t>
            </a:r>
            <a:r>
              <a:rPr lang="en-US" altLang="zh-CN" sz="1600" b="0" dirty="0">
                <a:latin typeface="楷体" pitchFamily="49" charset="-122"/>
                <a:ea typeface="楷体" pitchFamily="49" charset="-122"/>
              </a:rPr>
              <a:t>C/C++</a:t>
            </a:r>
            <a:r>
              <a:rPr lang="zh-CN" altLang="en-US" sz="1600" b="0" dirty="0">
                <a:latin typeface="楷体" pitchFamily="49" charset="-122"/>
                <a:ea typeface="楷体" pitchFamily="49" charset="-122"/>
              </a:rPr>
              <a:t>开发。</a:t>
            </a:r>
          </a:p>
        </p:txBody>
      </p:sp>
    </p:spTree>
    <p:custDataLst>
      <p:tags r:id="rId1"/>
    </p:custDataLst>
    <p:extLst>
      <p:ext uri="{BB962C8B-B14F-4D97-AF65-F5344CB8AC3E}">
        <p14:creationId xmlns:p14="http://schemas.microsoft.com/office/powerpoint/2010/main" val="2376336767"/>
      </p:ext>
    </p:extLst>
  </p:cSld>
  <p:clrMapOvr>
    <a:masterClrMapping/>
  </p:clrMapOvr>
  <mc:AlternateContent xmlns:mc="http://schemas.openxmlformats.org/markup-compatibility/2006" xmlns:p14="http://schemas.microsoft.com/office/powerpoint/2010/main">
    <mc:Choice Requires="p14">
      <p:transition spd="slow" p14:dur="2000" advTm="55575"/>
    </mc:Choice>
    <mc:Fallback xmlns="">
      <p:transition spd="slow" advTm="55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par>
                                <p:cTn id="8" presetID="3" presetClass="entr" presetSubtype="10" fill="hold" nodeType="withEffect">
                                  <p:stCondLst>
                                    <p:cond delay="0"/>
                                  </p:stCondLst>
                                  <p:childTnLst>
                                    <p:set>
                                      <p:cBhvr>
                                        <p:cTn id="9" dur="1" fill="hold">
                                          <p:stCondLst>
                                            <p:cond delay="0"/>
                                          </p:stCondLst>
                                        </p:cTn>
                                        <p:tgtEl>
                                          <p:spTgt spid="19462"/>
                                        </p:tgtEl>
                                        <p:attrNameLst>
                                          <p:attrName>style.visibility</p:attrName>
                                        </p:attrNameLst>
                                      </p:cBhvr>
                                      <p:to>
                                        <p:strVal val="visible"/>
                                      </p:to>
                                    </p:set>
                                    <p:animEffect transition="in" filter="blinds(horizontal)">
                                      <p:cBhvr>
                                        <p:cTn id="10" dur="500"/>
                                        <p:tgtEl>
                                          <p:spTgt spid="1946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491"/>
                                        </p:tgtEl>
                                        <p:attrNameLst>
                                          <p:attrName>style.visibility</p:attrName>
                                        </p:attrNameLst>
                                      </p:cBhvr>
                                      <p:to>
                                        <p:strVal val="visible"/>
                                      </p:to>
                                    </p:set>
                                    <p:anim calcmode="lin" valueType="num">
                                      <p:cBhvr additive="base">
                                        <p:cTn id="22" dur="500" fill="hold"/>
                                        <p:tgtEl>
                                          <p:spTgt spid="20491"/>
                                        </p:tgtEl>
                                        <p:attrNameLst>
                                          <p:attrName>ppt_x</p:attrName>
                                        </p:attrNameLst>
                                      </p:cBhvr>
                                      <p:tavLst>
                                        <p:tav tm="0">
                                          <p:val>
                                            <p:strVal val="#ppt_x"/>
                                          </p:val>
                                        </p:tav>
                                        <p:tav tm="100000">
                                          <p:val>
                                            <p:strVal val="#ppt_x"/>
                                          </p:val>
                                        </p:tav>
                                      </p:tavLst>
                                    </p:anim>
                                    <p:anim calcmode="lin" valueType="num">
                                      <p:cBhvr additive="base">
                                        <p:cTn id="23" dur="500" fill="hold"/>
                                        <p:tgtEl>
                                          <p:spTgt spid="2049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5681"/>
                                        </p:tgtEl>
                                        <p:attrNameLst>
                                          <p:attrName>style.visibility</p:attrName>
                                        </p:attrNameLst>
                                      </p:cBhvr>
                                      <p:to>
                                        <p:strVal val="visible"/>
                                      </p:to>
                                    </p:set>
                                    <p:animEffect transition="in" filter="blinds(horizontal)">
                                      <p:cBhvr>
                                        <p:cTn id="28" dur="500"/>
                                        <p:tgtEl>
                                          <p:spTgt spid="45568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7" grpId="0" animBg="1"/>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C</a:t>
            </a:r>
            <a:r>
              <a:rPr lang="zh-CN" altLang="en-US" dirty="0">
                <a:ea typeface="宋体" pitchFamily="2" charset="-122"/>
              </a:rPr>
              <a:t>语言历史</a:t>
            </a:r>
            <a:r>
              <a:rPr lang="en-US" altLang="zh-CN" dirty="0">
                <a:ea typeface="宋体" pitchFamily="2" charset="-122"/>
              </a:rPr>
              <a:t>*</a:t>
            </a:r>
            <a:endParaRPr lang="zh-CN" altLang="en-US" dirty="0"/>
          </a:p>
        </p:txBody>
      </p:sp>
      <p:sp>
        <p:nvSpPr>
          <p:cNvPr id="3" name="内容占位符 2"/>
          <p:cNvSpPr>
            <a:spLocks noGrp="1"/>
          </p:cNvSpPr>
          <p:nvPr>
            <p:ph idx="1"/>
          </p:nvPr>
        </p:nvSpPr>
        <p:spPr/>
        <p:txBody>
          <a:bodyPr/>
          <a:lstStyle/>
          <a:p>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语言的原型</a:t>
            </a:r>
            <a:r>
              <a:rPr lang="en-US" altLang="zh-CN" sz="2000" b="0" dirty="0">
                <a:latin typeface="楷体" pitchFamily="49" charset="-122"/>
                <a:ea typeface="楷体" pitchFamily="49" charset="-122"/>
              </a:rPr>
              <a:t>ALGOL 60</a:t>
            </a:r>
            <a:r>
              <a:rPr lang="zh-CN" altLang="en-US" sz="2000" b="0" dirty="0">
                <a:latin typeface="楷体" pitchFamily="49" charset="-122"/>
                <a:ea typeface="楷体" pitchFamily="49" charset="-122"/>
              </a:rPr>
              <a:t>语言。（也称为</a:t>
            </a:r>
            <a:r>
              <a:rPr lang="en-US" altLang="zh-CN" sz="2000" b="0" dirty="0">
                <a:latin typeface="楷体" pitchFamily="49" charset="-122"/>
                <a:ea typeface="楷体" pitchFamily="49" charset="-122"/>
              </a:rPr>
              <a:t>A</a:t>
            </a:r>
            <a:r>
              <a:rPr lang="zh-CN" altLang="en-US" sz="2000" b="0" dirty="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1963</a:t>
            </a:r>
            <a:r>
              <a:rPr lang="zh-CN" altLang="en-US" sz="2000" b="0" dirty="0">
                <a:latin typeface="楷体" pitchFamily="49" charset="-122"/>
                <a:ea typeface="楷体" pitchFamily="49" charset="-122"/>
              </a:rPr>
              <a:t>年，剑桥大学将</a:t>
            </a:r>
            <a:r>
              <a:rPr lang="en-US" altLang="zh-CN" sz="2000" b="0" dirty="0">
                <a:latin typeface="楷体" pitchFamily="49" charset="-122"/>
                <a:ea typeface="楷体" pitchFamily="49" charset="-122"/>
              </a:rPr>
              <a:t>ALGOL 60</a:t>
            </a:r>
            <a:r>
              <a:rPr lang="zh-CN" altLang="en-US" sz="2000" b="0" dirty="0">
                <a:latin typeface="楷体" pitchFamily="49" charset="-122"/>
                <a:ea typeface="楷体" pitchFamily="49" charset="-122"/>
              </a:rPr>
              <a:t>语言发展成为</a:t>
            </a:r>
            <a:r>
              <a:rPr lang="en-US" altLang="zh-CN" sz="2000" b="0" dirty="0">
                <a:latin typeface="楷体" pitchFamily="49" charset="-122"/>
                <a:ea typeface="楷体" pitchFamily="49" charset="-122"/>
              </a:rPr>
              <a:t>CPL(Combined Programming Language)</a:t>
            </a:r>
            <a:r>
              <a:rPr lang="zh-CN" altLang="en-US" sz="2000" b="0" dirty="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1967</a:t>
            </a:r>
            <a:r>
              <a:rPr lang="zh-CN" altLang="en-US" sz="2000" b="0" dirty="0">
                <a:latin typeface="楷体" pitchFamily="49" charset="-122"/>
                <a:ea typeface="楷体" pitchFamily="49" charset="-122"/>
              </a:rPr>
              <a:t>年，剑桥大学的</a:t>
            </a:r>
            <a:r>
              <a:rPr lang="en-US" altLang="zh-CN" sz="2000" b="0" dirty="0" err="1">
                <a:latin typeface="楷体" pitchFamily="49" charset="-122"/>
                <a:ea typeface="楷体" pitchFamily="49" charset="-122"/>
              </a:rPr>
              <a:t>Matin</a:t>
            </a:r>
            <a:r>
              <a:rPr lang="en-US" altLang="zh-CN" sz="2000" b="0" dirty="0">
                <a:latin typeface="楷体" pitchFamily="49" charset="-122"/>
                <a:ea typeface="楷体" pitchFamily="49" charset="-122"/>
              </a:rPr>
              <a:t> Richards </a:t>
            </a:r>
            <a:r>
              <a:rPr lang="zh-CN" altLang="en-US" sz="2000" b="0" dirty="0">
                <a:latin typeface="楷体" pitchFamily="49" charset="-122"/>
                <a:ea typeface="楷体" pitchFamily="49" charset="-122"/>
              </a:rPr>
              <a:t>对</a:t>
            </a:r>
            <a:r>
              <a:rPr lang="en-US" altLang="zh-CN" sz="2000" b="0" dirty="0">
                <a:latin typeface="楷体" pitchFamily="49" charset="-122"/>
                <a:ea typeface="楷体" pitchFamily="49" charset="-122"/>
              </a:rPr>
              <a:t>CPL</a:t>
            </a:r>
            <a:r>
              <a:rPr lang="zh-CN" altLang="en-US" sz="2000" b="0" dirty="0">
                <a:latin typeface="楷体" pitchFamily="49" charset="-122"/>
                <a:ea typeface="楷体" pitchFamily="49" charset="-122"/>
              </a:rPr>
              <a:t>语言进行了简化，于是产生了</a:t>
            </a:r>
            <a:r>
              <a:rPr lang="en-US" altLang="zh-CN" sz="2000" b="0" dirty="0">
                <a:latin typeface="楷体" pitchFamily="49" charset="-122"/>
                <a:ea typeface="楷体" pitchFamily="49" charset="-122"/>
              </a:rPr>
              <a:t>BCPL</a:t>
            </a:r>
            <a:r>
              <a:rPr lang="zh-CN" altLang="en-US" sz="2000" b="0" dirty="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1970</a:t>
            </a:r>
            <a:r>
              <a:rPr lang="zh-CN" altLang="en-US" sz="2000" b="0" dirty="0">
                <a:latin typeface="楷体" pitchFamily="49" charset="-122"/>
                <a:ea typeface="楷体" pitchFamily="49" charset="-122"/>
              </a:rPr>
              <a:t>年，美国贝尔实验室的</a:t>
            </a:r>
            <a:r>
              <a:rPr lang="en-US" altLang="zh-CN" sz="2000" b="0" dirty="0">
                <a:latin typeface="楷体" pitchFamily="49" charset="-122"/>
                <a:ea typeface="楷体" pitchFamily="49" charset="-122"/>
              </a:rPr>
              <a:t>Ken Thompson</a:t>
            </a:r>
            <a:r>
              <a:rPr lang="zh-CN" altLang="en-US" sz="2000" b="0" dirty="0">
                <a:latin typeface="楷体" pitchFamily="49" charset="-122"/>
                <a:ea typeface="楷体" pitchFamily="49" charset="-122"/>
              </a:rPr>
              <a:t>将</a:t>
            </a:r>
            <a:r>
              <a:rPr lang="en-US" altLang="zh-CN" sz="2000" b="0" dirty="0">
                <a:latin typeface="楷体" pitchFamily="49" charset="-122"/>
                <a:ea typeface="楷体" pitchFamily="49" charset="-122"/>
              </a:rPr>
              <a:t>BCPL</a:t>
            </a:r>
            <a:r>
              <a:rPr lang="zh-CN" altLang="en-US" sz="2000" b="0" dirty="0">
                <a:latin typeface="楷体" pitchFamily="49" charset="-122"/>
                <a:ea typeface="楷体" pitchFamily="49" charset="-122"/>
              </a:rPr>
              <a:t>进行了修改，并为它起了一个有趣的名字“</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语言”。意思是将</a:t>
            </a:r>
            <a:r>
              <a:rPr lang="en-US" altLang="zh-CN" sz="2000" b="0" dirty="0">
                <a:latin typeface="楷体" pitchFamily="49" charset="-122"/>
                <a:ea typeface="楷体" pitchFamily="49" charset="-122"/>
              </a:rPr>
              <a:t>CPL</a:t>
            </a:r>
            <a:r>
              <a:rPr lang="zh-CN" altLang="en-US" sz="2000" b="0" dirty="0">
                <a:latin typeface="楷体" pitchFamily="49" charset="-122"/>
                <a:ea typeface="楷体" pitchFamily="49" charset="-122"/>
              </a:rPr>
              <a:t>语言煮干，提炼出它的精华。并且他用</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语言写了第一个</a:t>
            </a:r>
            <a:r>
              <a:rPr lang="en-US" altLang="zh-CN" sz="2000" b="0" dirty="0">
                <a:latin typeface="楷体" pitchFamily="49" charset="-122"/>
                <a:ea typeface="楷体" pitchFamily="49" charset="-122"/>
              </a:rPr>
              <a:t>UNIX</a:t>
            </a:r>
            <a:r>
              <a:rPr lang="zh-CN" altLang="en-US" sz="2000" b="0" dirty="0">
                <a:latin typeface="楷体" pitchFamily="49" charset="-122"/>
                <a:ea typeface="楷体" pitchFamily="49" charset="-122"/>
              </a:rPr>
              <a:t>操作系统。而在</a:t>
            </a:r>
            <a:r>
              <a:rPr lang="en-US" altLang="zh-CN" sz="2000" b="0" dirty="0">
                <a:latin typeface="楷体" pitchFamily="49" charset="-122"/>
                <a:ea typeface="楷体" pitchFamily="49" charset="-122"/>
              </a:rPr>
              <a:t>1973</a:t>
            </a:r>
            <a:r>
              <a:rPr lang="zh-CN" altLang="en-US" sz="2000" b="0" dirty="0">
                <a:latin typeface="楷体" pitchFamily="49" charset="-122"/>
                <a:ea typeface="楷体" pitchFamily="49" charset="-122"/>
              </a:rPr>
              <a:t>年，</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语言也给人“煮”了一下，美国贝尔实验室的</a:t>
            </a:r>
            <a:r>
              <a:rPr lang="en-US" altLang="zh-CN" sz="2000" b="0" dirty="0">
                <a:latin typeface="楷体" pitchFamily="49" charset="-122"/>
                <a:ea typeface="楷体" pitchFamily="49" charset="-122"/>
              </a:rPr>
              <a:t>D.M.RITCHIE</a:t>
            </a:r>
            <a:r>
              <a:rPr lang="zh-CN" altLang="en-US" sz="2000" b="0" dirty="0">
                <a:latin typeface="楷体" pitchFamily="49" charset="-122"/>
                <a:ea typeface="楷体" pitchFamily="49" charset="-122"/>
              </a:rPr>
              <a:t>在</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语言的基础上最终设计出了一种新的语言，他取了</a:t>
            </a:r>
            <a:r>
              <a:rPr lang="en-US" altLang="zh-CN" sz="2000" b="0" dirty="0">
                <a:latin typeface="楷体" pitchFamily="49" charset="-122"/>
                <a:ea typeface="楷体" pitchFamily="49" charset="-122"/>
              </a:rPr>
              <a:t>BCPL</a:t>
            </a:r>
            <a:r>
              <a:rPr lang="zh-CN" altLang="en-US" sz="2000" b="0" dirty="0">
                <a:latin typeface="楷体" pitchFamily="49" charset="-122"/>
                <a:ea typeface="楷体" pitchFamily="49" charset="-122"/>
              </a:rPr>
              <a:t>的第二个字母作为这种语言的名字，这就是</a:t>
            </a:r>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语言。</a:t>
            </a:r>
            <a:br>
              <a:rPr lang="zh-CN" altLang="en-US" sz="2000" b="0" dirty="0">
                <a:latin typeface="楷体" pitchFamily="49" charset="-122"/>
                <a:ea typeface="楷体" pitchFamily="49" charset="-122"/>
              </a:rPr>
            </a:br>
            <a:br>
              <a:rPr lang="zh-CN" altLang="en-US" sz="2000" b="0" dirty="0">
                <a:latin typeface="楷体" pitchFamily="49" charset="-122"/>
                <a:ea typeface="楷体" pitchFamily="49" charset="-122"/>
              </a:rPr>
            </a:br>
            <a:r>
              <a:rPr lang="zh-CN" altLang="en-US" sz="2000" b="0" dirty="0">
                <a:latin typeface="楷体" pitchFamily="49" charset="-122"/>
                <a:ea typeface="楷体" pitchFamily="49" charset="-122"/>
              </a:rPr>
              <a:t>由此可见，最早的</a:t>
            </a:r>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编译器当然是</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语言写的。</a:t>
            </a:r>
          </a:p>
        </p:txBody>
      </p:sp>
      <p:sp>
        <p:nvSpPr>
          <p:cNvPr id="4" name="页脚占位符 3"/>
          <p:cNvSpPr>
            <a:spLocks noGrp="1"/>
          </p:cNvSpPr>
          <p:nvPr>
            <p:ph type="ftr" sz="quarter" idx="11"/>
          </p:nvPr>
        </p:nvSpPr>
        <p:spPr/>
        <p:txBody>
          <a:bodyPr/>
          <a:lstStyle/>
          <a:p>
            <a:pPr>
              <a:defRPr/>
            </a:pPr>
            <a:r>
              <a:rPr lang="en-US" altLang="zh-CN"/>
              <a:t>C程序设计基础</a:t>
            </a:r>
          </a:p>
        </p:txBody>
      </p:sp>
      <p:sp>
        <p:nvSpPr>
          <p:cNvPr id="5" name="灯片编号占位符 4"/>
          <p:cNvSpPr>
            <a:spLocks noGrp="1"/>
          </p:cNvSpPr>
          <p:nvPr>
            <p:ph type="sldNum" sz="quarter" idx="12"/>
          </p:nvPr>
        </p:nvSpPr>
        <p:spPr/>
        <p:txBody>
          <a:bodyPr/>
          <a:lstStyle/>
          <a:p>
            <a:pPr>
              <a:defRPr/>
            </a:pPr>
            <a:fld id="{18976A96-7CE2-478B-83AB-EF33B3EA41F4}" type="slidenum">
              <a:rPr lang="en-US" altLang="zh-CN" smtClean="0"/>
              <a:pPr>
                <a:defRPr/>
              </a:pPr>
              <a:t>15</a:t>
            </a:fld>
            <a:endParaRPr lang="en-US" altLang="zh-CN"/>
          </a:p>
        </p:txBody>
      </p:sp>
    </p:spTree>
    <p:extLst>
      <p:ext uri="{BB962C8B-B14F-4D97-AF65-F5344CB8AC3E}">
        <p14:creationId xmlns:p14="http://schemas.microsoft.com/office/powerpoint/2010/main" val="102170925"/>
      </p:ext>
    </p:extLst>
  </p:cSld>
  <p:clrMapOvr>
    <a:masterClrMapping/>
  </p:clrMapOvr>
  <mc:AlternateContent xmlns:mc="http://schemas.openxmlformats.org/markup-compatibility/2006" xmlns:p14="http://schemas.microsoft.com/office/powerpoint/2010/main">
    <mc:Choice Requires="p14">
      <p:transition spd="slow" p14:dur="2000" advTm="16705"/>
    </mc:Choice>
    <mc:Fallback xmlns="">
      <p:transition spd="slow" advTm="1670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102" y="68796"/>
            <a:ext cx="10515600" cy="733024"/>
          </a:xfrm>
        </p:spPr>
        <p:txBody>
          <a:bodyPr/>
          <a:lstStyle/>
          <a:p>
            <a:r>
              <a:rPr lang="en-US" altLang="zh-CN" dirty="0">
                <a:ea typeface="宋体" pitchFamily="2" charset="-122"/>
              </a:rPr>
              <a:t>C</a:t>
            </a:r>
            <a:r>
              <a:rPr lang="zh-CN" altLang="en-US" dirty="0">
                <a:ea typeface="宋体" pitchFamily="2" charset="-122"/>
              </a:rPr>
              <a:t>语言历史</a:t>
            </a:r>
            <a:r>
              <a:rPr lang="en-US" altLang="zh-CN" dirty="0">
                <a:ea typeface="宋体" pitchFamily="2" charset="-122"/>
              </a:rPr>
              <a:t>*</a:t>
            </a:r>
            <a:endParaRPr lang="zh-CN" altLang="en-US" dirty="0"/>
          </a:p>
        </p:txBody>
      </p:sp>
      <p:sp>
        <p:nvSpPr>
          <p:cNvPr id="3" name="页脚占位符 2"/>
          <p:cNvSpPr>
            <a:spLocks noGrp="1"/>
          </p:cNvSpPr>
          <p:nvPr>
            <p:ph type="ftr" sz="quarter" idx="11"/>
          </p:nvPr>
        </p:nvSpPr>
        <p:spPr/>
        <p:txBody>
          <a:bodyPr/>
          <a:lstStyle/>
          <a:p>
            <a:pPr>
              <a:defRPr/>
            </a:pPr>
            <a:r>
              <a:rPr lang="en-US" altLang="zh-CN"/>
              <a:t>C程序设计基础</a:t>
            </a:r>
          </a:p>
        </p:txBody>
      </p:sp>
      <p:sp>
        <p:nvSpPr>
          <p:cNvPr id="4" name="灯片编号占位符 3"/>
          <p:cNvSpPr>
            <a:spLocks noGrp="1"/>
          </p:cNvSpPr>
          <p:nvPr>
            <p:ph type="sldNum" sz="quarter" idx="12"/>
          </p:nvPr>
        </p:nvSpPr>
        <p:spPr/>
        <p:txBody>
          <a:bodyPr/>
          <a:lstStyle/>
          <a:p>
            <a:pPr>
              <a:defRPr/>
            </a:pPr>
            <a:fld id="{C5146625-5462-47A4-BFDD-CB0569FB7301}" type="slidenum">
              <a:rPr lang="en-US" altLang="zh-CN" smtClean="0"/>
              <a:pPr>
                <a:defRPr/>
              </a:pPr>
              <a:t>16</a:t>
            </a:fld>
            <a:endParaRPr lang="en-US" altLang="zh-CN"/>
          </a:p>
        </p:txBody>
      </p:sp>
      <p:pic>
        <p:nvPicPr>
          <p:cNvPr id="5" name="图片 4" descr="http://blog.jobbole.com/wp-content/uploads/vb/1520-thumb_dennisritchie.jpg"/>
          <p:cNvPicPr/>
          <p:nvPr/>
        </p:nvPicPr>
        <p:blipFill>
          <a:blip r:embed="rId2" cstate="print"/>
          <a:srcRect/>
          <a:stretch>
            <a:fillRect/>
          </a:stretch>
        </p:blipFill>
        <p:spPr bwMode="auto">
          <a:xfrm>
            <a:off x="1379984" y="1556791"/>
            <a:ext cx="1905000" cy="1905000"/>
          </a:xfrm>
          <a:prstGeom prst="rect">
            <a:avLst/>
          </a:prstGeom>
          <a:noFill/>
          <a:ln w="9525">
            <a:noFill/>
            <a:miter lim="800000"/>
            <a:headEnd/>
            <a:tailEnd/>
          </a:ln>
        </p:spPr>
      </p:pic>
      <p:sp>
        <p:nvSpPr>
          <p:cNvPr id="6" name="矩形 5"/>
          <p:cNvSpPr/>
          <p:nvPr/>
        </p:nvSpPr>
        <p:spPr>
          <a:xfrm>
            <a:off x="3287688" y="1556792"/>
            <a:ext cx="7236296" cy="1200329"/>
          </a:xfrm>
          <a:prstGeom prst="rect">
            <a:avLst/>
          </a:prstGeom>
          <a:solidFill>
            <a:schemeClr val="accent1"/>
          </a:solidFill>
        </p:spPr>
        <p:txBody>
          <a:bodyPr wrap="square">
            <a:spAutoFit/>
          </a:bodyPr>
          <a:lstStyle/>
          <a:p>
            <a:r>
              <a:rPr lang="zh-CN" altLang="zh-CN" sz="1800" dirty="0">
                <a:solidFill>
                  <a:srgbClr val="FF3300"/>
                </a:solidFill>
                <a:latin typeface="楷体" pitchFamily="49" charset="-122"/>
                <a:ea typeface="楷体" pitchFamily="49" charset="-122"/>
              </a:rPr>
              <a:t>在日益纷繁复杂的程序设计语言王国中，</a:t>
            </a:r>
            <a:r>
              <a:rPr lang="en-US" altLang="zh-CN" sz="1800" dirty="0">
                <a:solidFill>
                  <a:srgbClr val="FF3300"/>
                </a:solidFill>
                <a:latin typeface="楷体" pitchFamily="49" charset="-122"/>
                <a:ea typeface="楷体" pitchFamily="49" charset="-122"/>
              </a:rPr>
              <a:t>C</a:t>
            </a:r>
            <a:r>
              <a:rPr lang="zh-CN" altLang="zh-CN" sz="1800" dirty="0">
                <a:solidFill>
                  <a:srgbClr val="FF3300"/>
                </a:solidFill>
                <a:latin typeface="楷体" pitchFamily="49" charset="-122"/>
                <a:ea typeface="楷体" pitchFamily="49" charset="-122"/>
              </a:rPr>
              <a:t>语言因其简洁、有效、通用的特性而始终占据一席之地。被誉为“</a:t>
            </a:r>
            <a:r>
              <a:rPr lang="en-US" altLang="zh-CN" sz="1800" dirty="0">
                <a:solidFill>
                  <a:srgbClr val="FF3300"/>
                </a:solidFill>
                <a:latin typeface="楷体" pitchFamily="49" charset="-122"/>
                <a:ea typeface="楷体" pitchFamily="49" charset="-122"/>
              </a:rPr>
              <a:t>C</a:t>
            </a:r>
            <a:r>
              <a:rPr lang="zh-CN" altLang="zh-CN" sz="1800" dirty="0">
                <a:solidFill>
                  <a:srgbClr val="FF3300"/>
                </a:solidFill>
                <a:latin typeface="楷体" pitchFamily="49" charset="-122"/>
                <a:ea typeface="楷体" pitchFamily="49" charset="-122"/>
              </a:rPr>
              <a:t>语言之父”，同时也是操作系统</a:t>
            </a:r>
            <a:r>
              <a:rPr lang="en-US" altLang="zh-CN" sz="1800" dirty="0">
                <a:solidFill>
                  <a:srgbClr val="FF3300"/>
                </a:solidFill>
                <a:latin typeface="楷体" pitchFamily="49" charset="-122"/>
                <a:ea typeface="楷体" pitchFamily="49" charset="-122"/>
              </a:rPr>
              <a:t>Unix</a:t>
            </a:r>
            <a:r>
              <a:rPr lang="zh-CN" altLang="zh-CN" sz="1800" dirty="0">
                <a:solidFill>
                  <a:srgbClr val="FF3300"/>
                </a:solidFill>
                <a:latin typeface="楷体" pitchFamily="49" charset="-122"/>
                <a:ea typeface="楷体" pitchFamily="49" charset="-122"/>
              </a:rPr>
              <a:t>之父的</a:t>
            </a:r>
            <a:r>
              <a:rPr lang="en-US" altLang="zh-CN" sz="1800" dirty="0">
                <a:solidFill>
                  <a:srgbClr val="FF3300"/>
                </a:solidFill>
                <a:latin typeface="楷体" pitchFamily="49" charset="-122"/>
                <a:ea typeface="楷体" pitchFamily="49" charset="-122"/>
              </a:rPr>
              <a:t>C</a:t>
            </a:r>
            <a:r>
              <a:rPr lang="zh-CN" altLang="zh-CN" sz="1800" dirty="0">
                <a:solidFill>
                  <a:srgbClr val="FF3300"/>
                </a:solidFill>
                <a:latin typeface="楷体" pitchFamily="49" charset="-122"/>
                <a:ea typeface="楷体" pitchFamily="49" charset="-122"/>
              </a:rPr>
              <a:t>语言发明人之一丹尼斯·里奇</a:t>
            </a:r>
            <a:r>
              <a:rPr lang="en-US" altLang="zh-CN" sz="1800" dirty="0">
                <a:solidFill>
                  <a:srgbClr val="FF3300"/>
                </a:solidFill>
                <a:latin typeface="楷体" pitchFamily="49" charset="-122"/>
                <a:ea typeface="楷体" pitchFamily="49" charset="-122"/>
              </a:rPr>
              <a:t>2015</a:t>
            </a:r>
            <a:r>
              <a:rPr lang="zh-CN" altLang="en-US" sz="1800" dirty="0">
                <a:solidFill>
                  <a:srgbClr val="FF3300"/>
                </a:solidFill>
                <a:latin typeface="楷体" pitchFamily="49" charset="-122"/>
                <a:ea typeface="楷体" pitchFamily="49" charset="-122"/>
              </a:rPr>
              <a:t>年</a:t>
            </a:r>
            <a:r>
              <a:rPr lang="en-US" altLang="zh-CN" sz="1800" dirty="0">
                <a:solidFill>
                  <a:srgbClr val="FF3300"/>
                </a:solidFill>
                <a:latin typeface="楷体" pitchFamily="49" charset="-122"/>
                <a:ea typeface="楷体" pitchFamily="49" charset="-122"/>
              </a:rPr>
              <a:t>10</a:t>
            </a:r>
            <a:r>
              <a:rPr lang="zh-CN" altLang="zh-CN" sz="1800" dirty="0">
                <a:solidFill>
                  <a:srgbClr val="FF3300"/>
                </a:solidFill>
                <a:latin typeface="楷体" pitchFamily="49" charset="-122"/>
                <a:ea typeface="楷体" pitchFamily="49" charset="-122"/>
              </a:rPr>
              <a:t>月</a:t>
            </a:r>
            <a:r>
              <a:rPr lang="en-US" altLang="zh-CN" sz="1800" dirty="0">
                <a:solidFill>
                  <a:srgbClr val="FF3300"/>
                </a:solidFill>
                <a:latin typeface="楷体" pitchFamily="49" charset="-122"/>
                <a:ea typeface="楷体" pitchFamily="49" charset="-122"/>
              </a:rPr>
              <a:t>9</a:t>
            </a:r>
            <a:r>
              <a:rPr lang="zh-CN" altLang="zh-CN" sz="1800" dirty="0">
                <a:solidFill>
                  <a:srgbClr val="FF3300"/>
                </a:solidFill>
                <a:latin typeface="楷体" pitchFamily="49" charset="-122"/>
                <a:ea typeface="楷体" pitchFamily="49" charset="-122"/>
              </a:rPr>
              <a:t>日以</a:t>
            </a:r>
            <a:r>
              <a:rPr lang="en-US" altLang="zh-CN" sz="1800" dirty="0">
                <a:solidFill>
                  <a:srgbClr val="FF3300"/>
                </a:solidFill>
                <a:latin typeface="楷体" pitchFamily="49" charset="-122"/>
                <a:ea typeface="楷体" pitchFamily="49" charset="-122"/>
              </a:rPr>
              <a:t>70</a:t>
            </a:r>
            <a:r>
              <a:rPr lang="zh-CN" altLang="zh-CN" sz="1800" dirty="0">
                <a:solidFill>
                  <a:srgbClr val="FF3300"/>
                </a:solidFill>
                <a:latin typeface="楷体" pitchFamily="49" charset="-122"/>
                <a:ea typeface="楷体" pitchFamily="49" charset="-122"/>
              </a:rPr>
              <a:t>岁之龄辞世。</a:t>
            </a:r>
            <a:endParaRPr lang="zh-CN" altLang="en-US" sz="1800" dirty="0">
              <a:solidFill>
                <a:srgbClr val="FF3300"/>
              </a:solidFill>
              <a:latin typeface="楷体" pitchFamily="49" charset="-122"/>
              <a:ea typeface="楷体" pitchFamily="49" charset="-122"/>
            </a:endParaRPr>
          </a:p>
        </p:txBody>
      </p:sp>
      <p:sp>
        <p:nvSpPr>
          <p:cNvPr id="7" name="矩形 6"/>
          <p:cNvSpPr/>
          <p:nvPr/>
        </p:nvSpPr>
        <p:spPr>
          <a:xfrm>
            <a:off x="1379984" y="3501008"/>
            <a:ext cx="9144000" cy="646331"/>
          </a:xfrm>
          <a:prstGeom prst="rect">
            <a:avLst/>
          </a:prstGeom>
          <a:solidFill>
            <a:srgbClr val="00B0F0"/>
          </a:solidFill>
        </p:spPr>
        <p:txBody>
          <a:bodyPr wrap="square">
            <a:spAutoFit/>
          </a:bodyPr>
          <a:lstStyle/>
          <a:p>
            <a:r>
              <a:rPr lang="zh-CN" altLang="zh-CN" sz="1800" b="0" dirty="0">
                <a:latin typeface="楷体" pitchFamily="49" charset="-122"/>
                <a:ea typeface="楷体" pitchFamily="49" charset="-122"/>
              </a:rPr>
              <a:t>在众多的国际互动论坛上，计算机爱好者们以特有的方式纪念这位编程语言的重要奠基人。许多网友的发帖中没有片言只字，仅仅留下一个分号“</a:t>
            </a:r>
            <a:r>
              <a:rPr lang="en-US" altLang="zh-CN" sz="1800" b="0" dirty="0">
                <a:latin typeface="楷体" pitchFamily="49" charset="-122"/>
                <a:ea typeface="楷体" pitchFamily="49" charset="-122"/>
              </a:rPr>
              <a:t>;</a:t>
            </a:r>
            <a:r>
              <a:rPr lang="zh-CN" altLang="zh-CN" sz="1800" b="0" dirty="0">
                <a:latin typeface="楷体" pitchFamily="49" charset="-122"/>
                <a:ea typeface="楷体" pitchFamily="49" charset="-122"/>
              </a:rPr>
              <a:t>”</a:t>
            </a:r>
            <a:endParaRPr lang="en-US" altLang="zh-CN" sz="1800" b="0" dirty="0">
              <a:latin typeface="楷体" pitchFamily="49" charset="-122"/>
              <a:ea typeface="楷体" pitchFamily="49" charset="-122"/>
            </a:endParaRPr>
          </a:p>
        </p:txBody>
      </p:sp>
      <p:sp>
        <p:nvSpPr>
          <p:cNvPr id="8" name="矩形 7"/>
          <p:cNvSpPr/>
          <p:nvPr/>
        </p:nvSpPr>
        <p:spPr>
          <a:xfrm>
            <a:off x="3287688" y="2708920"/>
            <a:ext cx="7236296" cy="830997"/>
          </a:xfrm>
          <a:prstGeom prst="rect">
            <a:avLst/>
          </a:prstGeom>
          <a:solidFill>
            <a:srgbClr val="FFC000"/>
          </a:solidFill>
        </p:spPr>
        <p:txBody>
          <a:bodyPr wrap="square">
            <a:spAutoFit/>
          </a:bodyPr>
          <a:lstStyle/>
          <a:p>
            <a:r>
              <a:rPr lang="en-US" altLang="zh-CN" sz="1600" dirty="0">
                <a:latin typeface="楷体" pitchFamily="49" charset="-122"/>
                <a:ea typeface="楷体" pitchFamily="49" charset="-122"/>
              </a:rPr>
              <a:t>1983</a:t>
            </a:r>
            <a:r>
              <a:rPr lang="zh-CN" altLang="zh-CN" sz="1600" dirty="0">
                <a:latin typeface="楷体" pitchFamily="49" charset="-122"/>
                <a:ea typeface="楷体" pitchFamily="49" charset="-122"/>
              </a:rPr>
              <a:t>年，美国计算机协会将当年的图灵奖破例颁给了作为软件工程师的肯·汤普逊与里奇，获奖原因是他们“研究发展了通用的操作系统理论，尤其是实现了</a:t>
            </a:r>
            <a:r>
              <a:rPr lang="en-US" altLang="zh-CN" sz="1600" dirty="0">
                <a:latin typeface="楷体" pitchFamily="49" charset="-122"/>
                <a:ea typeface="楷体" pitchFamily="49" charset="-122"/>
              </a:rPr>
              <a:t>Unix</a:t>
            </a:r>
            <a:r>
              <a:rPr lang="zh-CN" altLang="zh-CN" sz="1600" dirty="0">
                <a:latin typeface="楷体" pitchFamily="49" charset="-122"/>
                <a:ea typeface="楷体" pitchFamily="49" charset="-122"/>
              </a:rPr>
              <a:t>操作系统”。</a:t>
            </a:r>
            <a:endParaRPr lang="zh-CN" altLang="en-US" sz="1600" dirty="0">
              <a:latin typeface="楷体" pitchFamily="49" charset="-122"/>
              <a:ea typeface="楷体" pitchFamily="49" charset="-122"/>
            </a:endParaRPr>
          </a:p>
        </p:txBody>
      </p:sp>
      <p:sp>
        <p:nvSpPr>
          <p:cNvPr id="9" name="矩形 8"/>
          <p:cNvSpPr/>
          <p:nvPr/>
        </p:nvSpPr>
        <p:spPr>
          <a:xfrm>
            <a:off x="1379984" y="4149080"/>
            <a:ext cx="9144000" cy="646331"/>
          </a:xfrm>
          <a:prstGeom prst="rect">
            <a:avLst/>
          </a:prstGeom>
          <a:solidFill>
            <a:srgbClr val="00B0F0"/>
          </a:solidFill>
        </p:spPr>
        <p:txBody>
          <a:bodyPr wrap="square">
            <a:spAutoFit/>
          </a:bodyPr>
          <a:lstStyle/>
          <a:p>
            <a:r>
              <a:rPr lang="zh-CN" altLang="zh-CN" sz="1800" b="0" dirty="0">
                <a:latin typeface="楷体" pitchFamily="49" charset="-122"/>
                <a:ea typeface="楷体" pitchFamily="49" charset="-122"/>
              </a:rPr>
              <a:t>“现在的程序编写朝着越来越冗长庞大的方向发展，而</a:t>
            </a:r>
            <a:r>
              <a:rPr lang="en-US" altLang="zh-CN" sz="1800" b="0" dirty="0">
                <a:latin typeface="楷体" pitchFamily="49" charset="-122"/>
                <a:ea typeface="楷体" pitchFamily="49" charset="-122"/>
              </a:rPr>
              <a:t>C</a:t>
            </a:r>
            <a:r>
              <a:rPr lang="zh-CN" altLang="zh-CN" sz="1800" b="0" dirty="0">
                <a:latin typeface="楷体" pitchFamily="49" charset="-122"/>
                <a:ea typeface="楷体" pitchFamily="49" charset="-122"/>
              </a:rPr>
              <a:t>语言虽然属于相对‘低级’的编程语言，但它的简洁之美是无可替代的。”</a:t>
            </a:r>
            <a:endParaRPr lang="zh-CN" altLang="en-US" sz="1800" b="0" dirty="0">
              <a:latin typeface="楷体" pitchFamily="49" charset="-122"/>
              <a:ea typeface="楷体" pitchFamily="49" charset="-122"/>
            </a:endParaRPr>
          </a:p>
        </p:txBody>
      </p:sp>
      <p:sp>
        <p:nvSpPr>
          <p:cNvPr id="10" name="矩形 9"/>
          <p:cNvSpPr/>
          <p:nvPr/>
        </p:nvSpPr>
        <p:spPr>
          <a:xfrm>
            <a:off x="1379984" y="4797151"/>
            <a:ext cx="9144000" cy="369332"/>
          </a:xfrm>
          <a:prstGeom prst="rect">
            <a:avLst/>
          </a:prstGeom>
          <a:solidFill>
            <a:srgbClr val="00B0F0"/>
          </a:solidFill>
        </p:spPr>
        <p:txBody>
          <a:bodyPr wrap="square">
            <a:spAutoFit/>
          </a:bodyPr>
          <a:lstStyle/>
          <a:p>
            <a:r>
              <a:rPr lang="zh-CN" altLang="zh-CN" sz="1800" b="0" dirty="0">
                <a:latin typeface="楷体" pitchFamily="49" charset="-122"/>
                <a:ea typeface="楷体" pitchFamily="49" charset="-122"/>
              </a:rPr>
              <a:t>“感谢丹尼斯·里奇，令我们拥有这一简洁而美丽的语言。”</a:t>
            </a:r>
            <a:endParaRPr lang="zh-CN" altLang="en-US" sz="1800" b="0" dirty="0">
              <a:latin typeface="楷体" pitchFamily="49" charset="-122"/>
              <a:ea typeface="楷体" pitchFamily="49" charset="-122"/>
            </a:endParaRPr>
          </a:p>
        </p:txBody>
      </p:sp>
    </p:spTree>
    <p:extLst>
      <p:ext uri="{BB962C8B-B14F-4D97-AF65-F5344CB8AC3E}">
        <p14:creationId xmlns:p14="http://schemas.microsoft.com/office/powerpoint/2010/main" val="2613897519"/>
      </p:ext>
    </p:extLst>
  </p:cSld>
  <p:clrMapOvr>
    <a:masterClrMapping/>
  </p:clrMapOvr>
  <mc:AlternateContent xmlns:mc="http://schemas.openxmlformats.org/markup-compatibility/2006" xmlns:p14="http://schemas.microsoft.com/office/powerpoint/2010/main">
    <mc:Choice Requires="p14">
      <p:transition spd="slow" p14:dur="2000" advTm="25977"/>
    </mc:Choice>
    <mc:Fallback xmlns="">
      <p:transition spd="slow" advTm="2597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a:grpSpLocks/>
          </p:cNvGrpSpPr>
          <p:nvPr/>
        </p:nvGrpSpPr>
        <p:grpSpPr bwMode="auto">
          <a:xfrm>
            <a:off x="1847528" y="1700808"/>
            <a:ext cx="3868737" cy="962025"/>
            <a:chOff x="347" y="2322"/>
            <a:chExt cx="2437" cy="606"/>
          </a:xfrm>
        </p:grpSpPr>
        <p:sp>
          <p:nvSpPr>
            <p:cNvPr id="237576" name="Oval 8"/>
            <p:cNvSpPr>
              <a:spLocks noChangeArrowheads="1"/>
            </p:cNvSpPr>
            <p:nvPr/>
          </p:nvSpPr>
          <p:spPr bwMode="auto">
            <a:xfrm>
              <a:off x="347" y="2322"/>
              <a:ext cx="1872" cy="606"/>
            </a:xfrm>
            <a:prstGeom prst="ellipse">
              <a:avLst/>
            </a:prstGeom>
            <a:solidFill>
              <a:srgbClr val="CCFFCC"/>
            </a:solidFill>
            <a:ln w="9525">
              <a:noFill/>
              <a:round/>
              <a:headEnd/>
              <a:tailEnd/>
            </a:ln>
            <a:effectLst>
              <a:outerShdw dist="102391" dir="178469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85" name="Text Box 9"/>
            <p:cNvSpPr txBox="1">
              <a:spLocks noChangeArrowheads="1"/>
            </p:cNvSpPr>
            <p:nvPr/>
          </p:nvSpPr>
          <p:spPr bwMode="auto">
            <a:xfrm>
              <a:off x="528" y="2373"/>
              <a:ext cx="2256" cy="461"/>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4200" dirty="0">
                  <a:solidFill>
                    <a:srgbClr val="FF3300"/>
                  </a:solidFill>
                  <a:ea typeface="黑体" pitchFamily="49" charset="-122"/>
                </a:rPr>
                <a:t>数据结构</a:t>
              </a:r>
              <a:endParaRPr lang="zh-CN" altLang="en-US" sz="4200" dirty="0">
                <a:solidFill>
                  <a:srgbClr val="FF3300"/>
                </a:solidFill>
                <a:ea typeface="宋体" charset="-122"/>
              </a:endParaRPr>
            </a:p>
          </p:txBody>
        </p:sp>
      </p:grpSp>
      <p:grpSp>
        <p:nvGrpSpPr>
          <p:cNvPr id="4" name="Group 11"/>
          <p:cNvGrpSpPr>
            <a:grpSpLocks/>
          </p:cNvGrpSpPr>
          <p:nvPr/>
        </p:nvGrpSpPr>
        <p:grpSpPr bwMode="auto">
          <a:xfrm>
            <a:off x="5030465" y="1711919"/>
            <a:ext cx="5153025" cy="990600"/>
            <a:chOff x="2352" y="2352"/>
            <a:chExt cx="3246" cy="624"/>
          </a:xfrm>
        </p:grpSpPr>
        <p:sp>
          <p:nvSpPr>
            <p:cNvPr id="237580" name="Oval 12"/>
            <p:cNvSpPr>
              <a:spLocks noChangeArrowheads="1"/>
            </p:cNvSpPr>
            <p:nvPr/>
          </p:nvSpPr>
          <p:spPr bwMode="auto">
            <a:xfrm>
              <a:off x="2736" y="2352"/>
              <a:ext cx="2640" cy="624"/>
            </a:xfrm>
            <a:prstGeom prst="ellipse">
              <a:avLst/>
            </a:prstGeom>
            <a:solidFill>
              <a:srgbClr val="CCFFCC"/>
            </a:solidFill>
            <a:ln w="9525">
              <a:noFill/>
              <a:round/>
              <a:headEnd/>
              <a:tailEnd/>
            </a:ln>
            <a:effectLst>
              <a:outerShdw dist="102391" dir="178469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81" name="Text Box 13"/>
            <p:cNvSpPr txBox="1">
              <a:spLocks noChangeArrowheads="1"/>
            </p:cNvSpPr>
            <p:nvPr/>
          </p:nvSpPr>
          <p:spPr bwMode="auto">
            <a:xfrm>
              <a:off x="2910" y="2448"/>
              <a:ext cx="2688" cy="423"/>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3800" dirty="0">
                  <a:solidFill>
                    <a:srgbClr val="FF0000"/>
                  </a:solidFill>
                  <a:ea typeface="黑体" pitchFamily="49" charset="-122"/>
                </a:rPr>
                <a:t>算法设计与分析</a:t>
              </a:r>
              <a:endParaRPr lang="zh-CN" altLang="en-US" sz="3800" dirty="0">
                <a:solidFill>
                  <a:srgbClr val="FF0000"/>
                </a:solidFill>
                <a:ea typeface="宋体" charset="-122"/>
              </a:endParaRPr>
            </a:p>
          </p:txBody>
        </p:sp>
        <p:sp>
          <p:nvSpPr>
            <p:cNvPr id="237582" name="Line 14"/>
            <p:cNvSpPr>
              <a:spLocks noChangeShapeType="1"/>
            </p:cNvSpPr>
            <p:nvPr/>
          </p:nvSpPr>
          <p:spPr bwMode="auto">
            <a:xfrm rot="-10800000">
              <a:off x="2352" y="2666"/>
              <a:ext cx="240" cy="0"/>
            </a:xfrm>
            <a:prstGeom prst="line">
              <a:avLst/>
            </a:prstGeom>
            <a:noFill/>
            <a:ln w="66675">
              <a:solidFill>
                <a:srgbClr val="FF0000"/>
              </a:solidFill>
              <a:round/>
              <a:headEnd/>
              <a:tailEnd/>
            </a:ln>
            <a:effectLst>
              <a:outerShdw dist="28398" dir="1593903"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37583" name="Line 15"/>
            <p:cNvSpPr>
              <a:spLocks noChangeShapeType="1"/>
            </p:cNvSpPr>
            <p:nvPr/>
          </p:nvSpPr>
          <p:spPr bwMode="auto">
            <a:xfrm rot="-16200000">
              <a:off x="2350" y="2668"/>
              <a:ext cx="240" cy="0"/>
            </a:xfrm>
            <a:prstGeom prst="line">
              <a:avLst/>
            </a:prstGeom>
            <a:noFill/>
            <a:ln w="66675">
              <a:solidFill>
                <a:srgbClr val="FF0000"/>
              </a:solidFill>
              <a:round/>
              <a:headEnd/>
              <a:tailEnd/>
            </a:ln>
            <a:effectLst>
              <a:outerShdw dist="28398" dir="1593903"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7" name="矩形 16"/>
          <p:cNvSpPr/>
          <p:nvPr/>
        </p:nvSpPr>
        <p:spPr>
          <a:xfrm>
            <a:off x="1595810" y="5514309"/>
            <a:ext cx="8640960"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68275"/>
            <a:r>
              <a:rPr lang="zh-CN" altLang="en-US" dirty="0">
                <a:latin typeface="楷体" pitchFamily="49" charset="-122"/>
                <a:ea typeface="楷体" pitchFamily="49" charset="-122"/>
              </a:rPr>
              <a:t>“算法（</a:t>
            </a:r>
            <a:r>
              <a:rPr lang="en-US" altLang="zh-CN" dirty="0"/>
              <a:t>algorithm</a:t>
            </a:r>
            <a:r>
              <a:rPr lang="zh-CN" altLang="en-US" dirty="0"/>
              <a:t>）</a:t>
            </a:r>
            <a:r>
              <a:rPr lang="zh-CN" altLang="en-US" dirty="0">
                <a:latin typeface="楷体" pitchFamily="49" charset="-122"/>
                <a:ea typeface="楷体" pitchFamily="49" charset="-122"/>
              </a:rPr>
              <a:t>是解决特定问题求解步骤的描述，在计算机中表现为指令的有限序列，并且每条指令表示一个或多个操作。”</a:t>
            </a:r>
          </a:p>
        </p:txBody>
      </p:sp>
      <p:sp>
        <p:nvSpPr>
          <p:cNvPr id="19" name="云形标注 18"/>
          <p:cNvSpPr/>
          <p:nvPr/>
        </p:nvSpPr>
        <p:spPr bwMode="auto">
          <a:xfrm>
            <a:off x="1559495" y="3428999"/>
            <a:ext cx="3059832" cy="1546086"/>
          </a:xfrm>
          <a:prstGeom prst="cloudCallout">
            <a:avLst>
              <a:gd name="adj1" fmla="val 669"/>
              <a:gd name="adj2" fmla="val -91350"/>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000099"/>
                </a:solidFill>
                <a:latin typeface="楷体" pitchFamily="49" charset="-122"/>
                <a:ea typeface="楷体" pitchFamily="49" charset="-122"/>
              </a:rPr>
              <a:t>主要研究数据之间的关系和数据的组织方式</a:t>
            </a:r>
            <a:endParaRPr lang="zh-CN" altLang="en-US" dirty="0">
              <a:latin typeface="楷体" pitchFamily="49" charset="-122"/>
              <a:ea typeface="楷体" pitchFamily="49" charset="-122"/>
            </a:endParaRPr>
          </a:p>
        </p:txBody>
      </p:sp>
      <p:sp>
        <p:nvSpPr>
          <p:cNvPr id="20" name="云形标注 19"/>
          <p:cNvSpPr/>
          <p:nvPr/>
        </p:nvSpPr>
        <p:spPr bwMode="auto">
          <a:xfrm>
            <a:off x="6095999" y="3428999"/>
            <a:ext cx="3744416" cy="1546086"/>
          </a:xfrm>
          <a:prstGeom prst="cloudCallout">
            <a:avLst>
              <a:gd name="adj1" fmla="val 669"/>
              <a:gd name="adj2" fmla="val -91350"/>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000099"/>
                </a:solidFill>
                <a:latin typeface="楷体" pitchFamily="49" charset="-122"/>
                <a:ea typeface="楷体" pitchFamily="49" charset="-122"/>
              </a:rPr>
              <a:t>主要研究常用算法的设计和算法优劣的分析（性能）</a:t>
            </a:r>
            <a:endParaRPr lang="zh-CN" altLang="en-US"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543870567"/>
      </p:ext>
    </p:extLst>
  </p:cSld>
  <p:clrMapOvr>
    <a:masterClrMapping/>
  </p:clrMapOvr>
  <p:transition advTm="28582">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数据结构、算法设计与分析</a:t>
            </a:r>
          </a:p>
        </p:txBody>
      </p:sp>
      <p:pic>
        <p:nvPicPr>
          <p:cNvPr id="21508" name="Picture 4"/>
          <p:cNvPicPr>
            <a:picLocks noGrp="1" noChangeAspect="1" noChangeArrowheads="1"/>
          </p:cNvPicPr>
          <p:nvPr>
            <p:ph idx="1"/>
          </p:nvPr>
        </p:nvPicPr>
        <p:blipFill>
          <a:blip r:embed="rId4" cstate="print"/>
          <a:srcRect/>
          <a:stretch>
            <a:fillRect/>
          </a:stretch>
        </p:blipFill>
        <p:spPr bwMode="auto">
          <a:xfrm>
            <a:off x="1328896" y="2699837"/>
            <a:ext cx="3749677" cy="2980006"/>
          </a:xfrm>
          <a:prstGeom prst="rect">
            <a:avLst/>
          </a:prstGeom>
          <a:noFill/>
          <a:ln w="9525">
            <a:noFill/>
            <a:miter lim="800000"/>
            <a:headEnd/>
            <a:tailEnd/>
          </a:ln>
        </p:spPr>
      </p:pic>
      <p:sp>
        <p:nvSpPr>
          <p:cNvPr id="4" name="灯片编号占位符 3"/>
          <p:cNvSpPr>
            <a:spLocks noGrp="1"/>
          </p:cNvSpPr>
          <p:nvPr>
            <p:ph type="sldNum" sz="quarter" idx="12"/>
          </p:nvPr>
        </p:nvSpPr>
        <p:spPr>
          <a:xfrm>
            <a:off x="8723559" y="6219589"/>
            <a:ext cx="1905000" cy="457200"/>
          </a:xfrm>
        </p:spPr>
        <p:txBody>
          <a:bodyPr/>
          <a:lstStyle/>
          <a:p>
            <a:pPr>
              <a:defRPr/>
            </a:pPr>
            <a:fld id="{AE231790-E5E7-45B1-B835-5F7D98DC9A04}" type="slidenum">
              <a:rPr lang="en-US" altLang="zh-CN" smtClean="0"/>
              <a:pPr>
                <a:defRPr/>
              </a:pPr>
              <a:t>18</a:t>
            </a:fld>
            <a:endParaRPr lang="en-US" altLang="zh-CN"/>
          </a:p>
        </p:txBody>
      </p:sp>
      <p:pic>
        <p:nvPicPr>
          <p:cNvPr id="21509" name="Picture 5"/>
          <p:cNvPicPr>
            <a:picLocks noChangeAspect="1" noChangeArrowheads="1"/>
          </p:cNvPicPr>
          <p:nvPr/>
        </p:nvPicPr>
        <p:blipFill>
          <a:blip r:embed="rId5" cstate="print"/>
          <a:srcRect/>
          <a:stretch>
            <a:fillRect/>
          </a:stretch>
        </p:blipFill>
        <p:spPr bwMode="auto">
          <a:xfrm>
            <a:off x="1326591" y="5603211"/>
            <a:ext cx="3763094" cy="1019456"/>
          </a:xfrm>
          <a:prstGeom prst="rect">
            <a:avLst/>
          </a:prstGeom>
          <a:noFill/>
          <a:ln w="9525">
            <a:noFill/>
            <a:miter lim="800000"/>
            <a:headEnd/>
            <a:tailEnd/>
          </a:ln>
        </p:spPr>
      </p:pic>
      <p:sp>
        <p:nvSpPr>
          <p:cNvPr id="9" name="矩形 8"/>
          <p:cNvSpPr/>
          <p:nvPr/>
        </p:nvSpPr>
        <p:spPr>
          <a:xfrm>
            <a:off x="1055441" y="1386490"/>
            <a:ext cx="4055919" cy="400110"/>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数据结构：</a:t>
            </a:r>
            <a:r>
              <a:rPr lang="zh-CN" altLang="en-US" dirty="0">
                <a:solidFill>
                  <a:srgbClr val="7030A0"/>
                </a:solidFill>
                <a:latin typeface="楷体" pitchFamily="49" charset="-122"/>
                <a:ea typeface="楷体" pitchFamily="49" charset="-122"/>
              </a:rPr>
              <a:t>研究数据的关系与组织</a:t>
            </a:r>
          </a:p>
        </p:txBody>
      </p:sp>
      <p:sp>
        <p:nvSpPr>
          <p:cNvPr id="10" name="矩形 9"/>
          <p:cNvSpPr/>
          <p:nvPr/>
        </p:nvSpPr>
        <p:spPr>
          <a:xfrm>
            <a:off x="1055440" y="1892541"/>
            <a:ext cx="3600400"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latin typeface="宋体" pitchFamily="2" charset="-122"/>
              </a:rPr>
              <a:t>算法设计与分析：</a:t>
            </a:r>
            <a:r>
              <a:rPr lang="zh-CN" altLang="en-US" dirty="0">
                <a:solidFill>
                  <a:srgbClr val="000099"/>
                </a:solidFill>
                <a:latin typeface="楷体" pitchFamily="49" charset="-122"/>
                <a:ea typeface="楷体" pitchFamily="49" charset="-122"/>
              </a:rPr>
              <a:t>研究算法的设计和优劣的分析（性能）</a:t>
            </a:r>
            <a:endParaRPr lang="zh-CN" altLang="en-US" dirty="0">
              <a:latin typeface="楷体" pitchFamily="49" charset="-122"/>
              <a:ea typeface="楷体"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901670193"/>
              </p:ext>
            </p:extLst>
          </p:nvPr>
        </p:nvGraphicFramePr>
        <p:xfrm>
          <a:off x="9214097" y="3476389"/>
          <a:ext cx="1922462" cy="3371850"/>
        </p:xfrm>
        <a:graphic>
          <a:graphicData uri="http://schemas.openxmlformats.org/drawingml/2006/table">
            <a:tbl>
              <a:tblPr/>
              <a:tblGrid>
                <a:gridCol w="809625">
                  <a:extLst>
                    <a:ext uri="{9D8B030D-6E8A-4147-A177-3AD203B41FA5}">
                      <a16:colId xmlns:a16="http://schemas.microsoft.com/office/drawing/2014/main" val="20000"/>
                    </a:ext>
                  </a:extLst>
                </a:gridCol>
                <a:gridCol w="1112837">
                  <a:extLst>
                    <a:ext uri="{9D8B030D-6E8A-4147-A177-3AD203B41FA5}">
                      <a16:colId xmlns:a16="http://schemas.microsoft.com/office/drawing/2014/main" val="20001"/>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姓 名</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电话号码</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马俊如</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82338211</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马志杰</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82338212</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王伟</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82051123</a:t>
                      </a:r>
                      <a:endParaRPr kumimoji="0" lang="zh-CN" alt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王朦胧</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62311284</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杨为仁</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82051122</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杨扬</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82051121</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杨光</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82051120</a:t>
                      </a:r>
                      <a:endParaRPr kumimoji="0" lang="zh-CN" alt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100022581"/>
              </p:ext>
            </p:extLst>
          </p:nvPr>
        </p:nvGraphicFramePr>
        <p:xfrm>
          <a:off x="7031285" y="4186001"/>
          <a:ext cx="1349375" cy="1847850"/>
        </p:xfrm>
        <a:graphic>
          <a:graphicData uri="http://schemas.openxmlformats.org/drawingml/2006/table">
            <a:tbl>
              <a:tblPr/>
              <a:tblGrid>
                <a:gridCol w="609600">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Calibri" pitchFamily="34" charset="0"/>
                          <a:ea typeface="宋体" pitchFamily="2" charset="-122"/>
                        </a:rPr>
                        <a:t>索引</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地 址</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M</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W</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Y</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3" name="直接箭头连接符 12"/>
          <p:cNvCxnSpPr>
            <a:cxnSpLocks noChangeShapeType="1"/>
          </p:cNvCxnSpPr>
          <p:nvPr/>
        </p:nvCxnSpPr>
        <p:spPr bwMode="auto">
          <a:xfrm flipV="1">
            <a:off x="8061970" y="3980446"/>
            <a:ext cx="1152525" cy="719137"/>
          </a:xfrm>
          <a:prstGeom prst="straightConnector1">
            <a:avLst/>
          </a:prstGeom>
          <a:noFill/>
          <a:ln w="28575" algn="ctr">
            <a:solidFill>
              <a:srgbClr val="0033CC"/>
            </a:solidFill>
            <a:round/>
            <a:headEnd/>
            <a:tailEnd type="arrow" w="med" len="med"/>
          </a:ln>
        </p:spPr>
      </p:cxnSp>
      <p:cxnSp>
        <p:nvCxnSpPr>
          <p:cNvPr id="14" name="直接箭头连接符 13"/>
          <p:cNvCxnSpPr>
            <a:cxnSpLocks noChangeShapeType="1"/>
          </p:cNvCxnSpPr>
          <p:nvPr/>
        </p:nvCxnSpPr>
        <p:spPr bwMode="auto">
          <a:xfrm flipV="1">
            <a:off x="8039348" y="4833702"/>
            <a:ext cx="1152525" cy="288925"/>
          </a:xfrm>
          <a:prstGeom prst="straightConnector1">
            <a:avLst/>
          </a:prstGeom>
          <a:noFill/>
          <a:ln w="28575" algn="ctr">
            <a:solidFill>
              <a:srgbClr val="0033CC"/>
            </a:solidFill>
            <a:round/>
            <a:headEnd/>
            <a:tailEnd type="arrow" w="med" len="med"/>
          </a:ln>
        </p:spPr>
      </p:cxnSp>
      <p:cxnSp>
        <p:nvCxnSpPr>
          <p:cNvPr id="15" name="直接箭头连接符 14"/>
          <p:cNvCxnSpPr>
            <a:cxnSpLocks noChangeShapeType="1"/>
          </p:cNvCxnSpPr>
          <p:nvPr/>
        </p:nvCxnSpPr>
        <p:spPr bwMode="auto">
          <a:xfrm>
            <a:off x="8069510" y="5471876"/>
            <a:ext cx="1122363" cy="369888"/>
          </a:xfrm>
          <a:prstGeom prst="straightConnector1">
            <a:avLst/>
          </a:prstGeom>
          <a:noFill/>
          <a:ln w="28575" algn="ctr">
            <a:solidFill>
              <a:srgbClr val="0033CC"/>
            </a:solidFill>
            <a:round/>
            <a:headEnd/>
            <a:tailEnd type="arrow" w="med" len="med"/>
          </a:ln>
        </p:spPr>
      </p:cxnSp>
      <p:sp>
        <p:nvSpPr>
          <p:cNvPr id="17" name="椭圆 16"/>
          <p:cNvSpPr/>
          <p:nvPr/>
        </p:nvSpPr>
        <p:spPr bwMode="auto">
          <a:xfrm>
            <a:off x="1257379" y="5651911"/>
            <a:ext cx="3600400" cy="56263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zh-CN" altLang="en-US">
              <a:ea typeface="宋体" charset="-122"/>
            </a:endParaRPr>
          </a:p>
        </p:txBody>
      </p:sp>
      <p:pic>
        <p:nvPicPr>
          <p:cNvPr id="6" name="图片 5">
            <a:extLst>
              <a:ext uri="{FF2B5EF4-FFF2-40B4-BE49-F238E27FC236}">
                <a16:creationId xmlns:a16="http://schemas.microsoft.com/office/drawing/2014/main" id="{A998D017-19CF-4CA4-B77A-31E0171D6C77}"/>
              </a:ext>
            </a:extLst>
          </p:cNvPr>
          <p:cNvPicPr>
            <a:picLocks noChangeAspect="1"/>
          </p:cNvPicPr>
          <p:nvPr/>
        </p:nvPicPr>
        <p:blipFill>
          <a:blip r:embed="rId6"/>
          <a:stretch>
            <a:fillRect/>
          </a:stretch>
        </p:blipFill>
        <p:spPr>
          <a:xfrm>
            <a:off x="6456040" y="222701"/>
            <a:ext cx="2663588" cy="3491257"/>
          </a:xfrm>
          <a:prstGeom prst="rect">
            <a:avLst/>
          </a:prstGeom>
        </p:spPr>
      </p:pic>
    </p:spTree>
    <p:custDataLst>
      <p:tags r:id="rId1"/>
    </p:custDataLst>
    <p:extLst>
      <p:ext uri="{BB962C8B-B14F-4D97-AF65-F5344CB8AC3E}">
        <p14:creationId xmlns:p14="http://schemas.microsoft.com/office/powerpoint/2010/main" val="1636788737"/>
      </p:ext>
    </p:extLst>
  </p:cSld>
  <p:clrMapOvr>
    <a:masterClrMapping/>
  </p:clrMapOvr>
  <mc:AlternateContent xmlns:mc="http://schemas.openxmlformats.org/markup-compatibility/2006" xmlns:p14="http://schemas.microsoft.com/office/powerpoint/2010/main">
    <mc:Choice Requires="p14">
      <p:transition spd="slow" p14:dur="2000" advTm="51868"/>
    </mc:Choice>
    <mc:Fallback xmlns="">
      <p:transition spd="slow" advTm="51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linds(horizontal)">
                                      <p:cBhvr>
                                        <p:cTn id="7" dur="500"/>
                                        <p:tgtEl>
                                          <p:spTgt spid="21508"/>
                                        </p:tgtEl>
                                      </p:cBhvr>
                                    </p:animEffect>
                                  </p:childTnLst>
                                </p:cTn>
                              </p:par>
                              <p:par>
                                <p:cTn id="8" presetID="3" presetClass="entr" presetSubtype="10" fill="hold" nodeType="withEffect">
                                  <p:stCondLst>
                                    <p:cond delay="0"/>
                                  </p:stCondLst>
                                  <p:childTnLst>
                                    <p:set>
                                      <p:cBhvr>
                                        <p:cTn id="9" dur="1" fill="hold">
                                          <p:stCondLst>
                                            <p:cond delay="0"/>
                                          </p:stCondLst>
                                        </p:cTn>
                                        <p:tgtEl>
                                          <p:spTgt spid="21509"/>
                                        </p:tgtEl>
                                        <p:attrNameLst>
                                          <p:attrName>style.visibility</p:attrName>
                                        </p:attrNameLst>
                                      </p:cBhvr>
                                      <p:to>
                                        <p:strVal val="visible"/>
                                      </p:to>
                                    </p:set>
                                    <p:animEffect transition="in" filter="blinds(horizontal)">
                                      <p:cBhvr>
                                        <p:cTn id="10" dur="500"/>
                                        <p:tgtEl>
                                          <p:spTgt spid="2150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340" y="-252413"/>
            <a:ext cx="10515600" cy="1325563"/>
          </a:xfrm>
        </p:spPr>
        <p:txBody>
          <a:bodyPr/>
          <a:lstStyle/>
          <a:p>
            <a:r>
              <a:rPr lang="zh-CN" altLang="en-US" dirty="0"/>
              <a:t>为什么要学习数据结构</a:t>
            </a:r>
          </a:p>
        </p:txBody>
      </p:sp>
      <p:sp>
        <p:nvSpPr>
          <p:cNvPr id="3" name="竖排文字占位符 2"/>
          <p:cNvSpPr>
            <a:spLocks noGrp="1"/>
          </p:cNvSpPr>
          <p:nvPr>
            <p:ph type="body" orient="vert" idx="1"/>
          </p:nvPr>
        </p:nvSpPr>
        <p:spPr/>
        <p:txBody>
          <a:bodyPr vert="horz"/>
          <a:lstStyle/>
          <a:p>
            <a:r>
              <a:rPr lang="zh-CN" altLang="en-US" dirty="0"/>
              <a:t>信息学科最重要的专业基础课程之一</a:t>
            </a:r>
          </a:p>
          <a:p>
            <a:r>
              <a:rPr lang="zh-CN" altLang="en-US" dirty="0"/>
              <a:t>后续专业课程学习的必要知识与技能准备</a:t>
            </a:r>
          </a:p>
          <a:p>
            <a:pPr lvl="1"/>
            <a:r>
              <a:rPr lang="zh-CN" altLang="en-US" sz="2000" b="1" dirty="0"/>
              <a:t>编译技术</a:t>
            </a:r>
            <a:r>
              <a:rPr lang="zh-CN" altLang="en-US" sz="2000" dirty="0"/>
              <a:t>要使用栈、散列表及语法树</a:t>
            </a:r>
          </a:p>
          <a:p>
            <a:pPr lvl="1"/>
            <a:r>
              <a:rPr lang="zh-CN" altLang="en-US" sz="2000" b="1" dirty="0"/>
              <a:t>操作系统</a:t>
            </a:r>
            <a:r>
              <a:rPr lang="zh-CN" altLang="en-US" sz="2000" dirty="0"/>
              <a:t>中使用队列（优先队列）、存储管理表及目录树</a:t>
            </a:r>
          </a:p>
          <a:p>
            <a:pPr lvl="1"/>
            <a:r>
              <a:rPr lang="zh-CN" altLang="en-US" sz="2000" b="1" dirty="0"/>
              <a:t>数据库系统</a:t>
            </a:r>
            <a:r>
              <a:rPr lang="zh-CN" altLang="en-US" sz="2000" dirty="0"/>
              <a:t>运用线性表、多链表、及索引树</a:t>
            </a:r>
          </a:p>
          <a:p>
            <a:pPr lvl="1"/>
            <a:r>
              <a:rPr lang="en-US" altLang="zh-CN" sz="2000" dirty="0"/>
              <a:t>…</a:t>
            </a:r>
          </a:p>
          <a:p>
            <a:r>
              <a:rPr lang="zh-CN" altLang="en-US" dirty="0"/>
              <a:t>成为一名专业程序员应具备的基本技能</a:t>
            </a:r>
            <a:r>
              <a:rPr lang="zh-CN" altLang="en-US" b="0" dirty="0"/>
              <a:t>（是微软、</a:t>
            </a:r>
            <a:r>
              <a:rPr lang="en-US" altLang="zh-CN" b="0" dirty="0"/>
              <a:t>Google</a:t>
            </a:r>
            <a:r>
              <a:rPr lang="zh-CN" altLang="en-US" b="0" dirty="0"/>
              <a:t>、百度、腾讯</a:t>
            </a:r>
            <a:r>
              <a:rPr lang="en-US" altLang="zh-CN" b="0" dirty="0"/>
              <a:t>…</a:t>
            </a:r>
            <a:r>
              <a:rPr lang="zh-CN" altLang="en-US" b="0" dirty="0"/>
              <a:t>面试中必不可少的内容）</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3425673593"/>
      </p:ext>
    </p:extLst>
  </p:cSld>
  <p:clrMapOvr>
    <a:masterClrMapping/>
  </p:clrMapOvr>
  <mc:AlternateContent xmlns:mc="http://schemas.openxmlformats.org/markup-compatibility/2006" xmlns:p14="http://schemas.microsoft.com/office/powerpoint/2010/main">
    <mc:Choice Requires="p14">
      <p:transition spd="slow" p14:dur="2000" advTm="33663"/>
    </mc:Choice>
    <mc:Fallback xmlns="">
      <p:transition spd="slow" advTm="336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ea typeface="宋体" pitchFamily="2" charset="-122"/>
              </a:rPr>
              <a:t>课程重要性</a:t>
            </a:r>
          </a:p>
        </p:txBody>
      </p:sp>
      <p:sp>
        <p:nvSpPr>
          <p:cNvPr id="6147" name="内容占位符 2"/>
          <p:cNvSpPr>
            <a:spLocks noGrp="1"/>
          </p:cNvSpPr>
          <p:nvPr>
            <p:ph idx="1"/>
          </p:nvPr>
        </p:nvSpPr>
        <p:spPr/>
        <p:txBody>
          <a:bodyPr/>
          <a:lstStyle/>
          <a:p>
            <a:r>
              <a:rPr lang="zh-CN" altLang="en-US" dirty="0">
                <a:ea typeface="宋体" pitchFamily="2" charset="-122"/>
              </a:rPr>
              <a:t>是信息类专业学生最重要的专业技能之一</a:t>
            </a:r>
            <a:endParaRPr lang="en-US" altLang="zh-CN" dirty="0">
              <a:ea typeface="宋体" pitchFamily="2" charset="-122"/>
            </a:endParaRPr>
          </a:p>
          <a:p>
            <a:r>
              <a:rPr lang="zh-CN" altLang="en-US" dirty="0">
                <a:ea typeface="宋体" pitchFamily="2" charset="-122"/>
              </a:rPr>
              <a:t>是其它许多计算机重要专业课程（操作系统、编译原理）的基础</a:t>
            </a:r>
            <a:endParaRPr lang="en-US" altLang="zh-CN" dirty="0">
              <a:ea typeface="宋体" pitchFamily="2" charset="-122"/>
            </a:endParaRPr>
          </a:p>
          <a:p>
            <a:r>
              <a:rPr lang="zh-CN" altLang="en-US" dirty="0">
                <a:ea typeface="宋体" pitchFamily="2" charset="-122"/>
              </a:rPr>
              <a:t>是信息类核心专业课程之一</a:t>
            </a:r>
          </a:p>
        </p:txBody>
      </p:sp>
      <p:sp>
        <p:nvSpPr>
          <p:cNvPr id="6148" name="页脚占位符 3"/>
          <p:cNvSpPr>
            <a:spLocks noGrp="1"/>
          </p:cNvSpPr>
          <p:nvPr>
            <p:ph type="ftr" sz="quarter" idx="11"/>
          </p:nvPr>
        </p:nvSpPr>
        <p:spPr>
          <a:noFill/>
        </p:spPr>
        <p:txBody>
          <a:bodyPr/>
          <a:lstStyle/>
          <a:p>
            <a:r>
              <a:rPr lang="en-US" altLang="zh-CN"/>
              <a:t>C程序设计基础</a:t>
            </a:r>
          </a:p>
        </p:txBody>
      </p:sp>
      <p:sp>
        <p:nvSpPr>
          <p:cNvPr id="6149" name="灯片编号占位符 4"/>
          <p:cNvSpPr>
            <a:spLocks noGrp="1"/>
          </p:cNvSpPr>
          <p:nvPr>
            <p:ph type="sldNum" sz="quarter" idx="12"/>
          </p:nvPr>
        </p:nvSpPr>
        <p:spPr>
          <a:noFill/>
        </p:spPr>
        <p:txBody>
          <a:bodyPr/>
          <a:lstStyle/>
          <a:p>
            <a:fld id="{E9F614FD-AC3D-45E5-9BD9-65D71D2E299B}" type="slidenum">
              <a:rPr lang="en-US" altLang="zh-CN" smtClean="0"/>
              <a:pPr/>
              <a:t>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0664"/>
    </mc:Choice>
    <mc:Fallback xmlns="">
      <p:transition spd="slow" advTm="3066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3959"/>
            <a:ext cx="10515600" cy="1325563"/>
          </a:xfrm>
        </p:spPr>
        <p:txBody>
          <a:bodyPr/>
          <a:lstStyle/>
          <a:p>
            <a:r>
              <a:rPr lang="zh-CN" altLang="en-US" dirty="0"/>
              <a:t>程序设计与数据结构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1029" name="Picture 5"/>
          <p:cNvPicPr>
            <a:picLocks noChangeAspect="1" noChangeArrowheads="1"/>
          </p:cNvPicPr>
          <p:nvPr/>
        </p:nvPicPr>
        <p:blipFill>
          <a:blip r:embed="rId3" cstate="print"/>
          <a:srcRect/>
          <a:stretch>
            <a:fillRect/>
          </a:stretch>
        </p:blipFill>
        <p:spPr bwMode="auto">
          <a:xfrm>
            <a:off x="6528048" y="548680"/>
            <a:ext cx="2088232" cy="274384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8616280" y="1988841"/>
            <a:ext cx="1813942" cy="2959107"/>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871865" y="1052737"/>
            <a:ext cx="1512167" cy="2079697"/>
          </a:xfrm>
          <a:prstGeom prst="rect">
            <a:avLst/>
          </a:prstGeom>
          <a:noFill/>
          <a:ln w="9525">
            <a:noFill/>
            <a:miter lim="800000"/>
            <a:headEnd/>
            <a:tailEnd/>
          </a:ln>
        </p:spPr>
      </p:pic>
      <p:sp>
        <p:nvSpPr>
          <p:cNvPr id="9" name="矩形 8"/>
          <p:cNvSpPr/>
          <p:nvPr/>
        </p:nvSpPr>
        <p:spPr>
          <a:xfrm>
            <a:off x="1559495" y="1925805"/>
            <a:ext cx="3168352" cy="1015663"/>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r>
              <a:rPr lang="zh-CN" altLang="en-US" dirty="0"/>
              <a:t>程序设计：如何使用程序设计语言（工具）来解决问题。</a:t>
            </a:r>
          </a:p>
        </p:txBody>
      </p:sp>
      <p:sp>
        <p:nvSpPr>
          <p:cNvPr id="10" name="矩形 9"/>
          <p:cNvSpPr/>
          <p:nvPr/>
        </p:nvSpPr>
        <p:spPr>
          <a:xfrm>
            <a:off x="1524000" y="4941168"/>
            <a:ext cx="3851920" cy="400110"/>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r>
              <a:rPr lang="zh-CN" altLang="en-US" dirty="0"/>
              <a:t>数据结构：研究数据的构造方法</a:t>
            </a:r>
          </a:p>
        </p:txBody>
      </p:sp>
      <p:pic>
        <p:nvPicPr>
          <p:cNvPr id="1028" name="Picture 4"/>
          <p:cNvPicPr>
            <a:picLocks noChangeAspect="1" noChangeArrowheads="1"/>
          </p:cNvPicPr>
          <p:nvPr/>
        </p:nvPicPr>
        <p:blipFill>
          <a:blip r:embed="rId6" cstate="print"/>
          <a:srcRect/>
          <a:stretch>
            <a:fillRect/>
          </a:stretch>
        </p:blipFill>
        <p:spPr bwMode="auto">
          <a:xfrm>
            <a:off x="5375920" y="3356992"/>
            <a:ext cx="3501578" cy="2145648"/>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6471296" y="4110022"/>
            <a:ext cx="4196705" cy="274797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43477486"/>
      </p:ext>
    </p:extLst>
  </p:cSld>
  <p:clrMapOvr>
    <a:masterClrMapping/>
  </p:clrMapOvr>
  <mc:AlternateContent xmlns:mc="http://schemas.openxmlformats.org/markup-compatibility/2006" xmlns:p14="http://schemas.microsoft.com/office/powerpoint/2010/main">
    <mc:Choice Requires="p14">
      <p:transition spd="slow" p14:dur="2000" advTm="43738"/>
    </mc:Choice>
    <mc:Fallback xmlns="">
      <p:transition spd="slow" advTm="437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additive="base">
                                        <p:cTn id="12" dur="500" fill="hold"/>
                                        <p:tgtEl>
                                          <p:spTgt spid="1030"/>
                                        </p:tgtEl>
                                        <p:attrNameLst>
                                          <p:attrName>ppt_x</p:attrName>
                                        </p:attrNameLst>
                                      </p:cBhvr>
                                      <p:tavLst>
                                        <p:tav tm="0">
                                          <p:val>
                                            <p:strVal val="#ppt_x"/>
                                          </p:val>
                                        </p:tav>
                                        <p:tav tm="100000">
                                          <p:val>
                                            <p:strVal val="#ppt_x"/>
                                          </p:val>
                                        </p:tav>
                                      </p:tavLst>
                                    </p:anim>
                                    <p:anim calcmode="lin" valueType="num">
                                      <p:cBhvr additive="base">
                                        <p:cTn id="13"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anim calcmode="lin" valueType="num">
                                      <p:cBhvr additive="base">
                                        <p:cTn id="23" dur="500" fill="hold"/>
                                        <p:tgtEl>
                                          <p:spTgt spid="1029"/>
                                        </p:tgtEl>
                                        <p:attrNameLst>
                                          <p:attrName>ppt_x</p:attrName>
                                        </p:attrNameLst>
                                      </p:cBhvr>
                                      <p:tavLst>
                                        <p:tav tm="0">
                                          <p:val>
                                            <p:strVal val="#ppt_x"/>
                                          </p:val>
                                        </p:tav>
                                        <p:tav tm="100000">
                                          <p:val>
                                            <p:strVal val="#ppt_x"/>
                                          </p:val>
                                        </p:tav>
                                      </p:tavLst>
                                    </p:anim>
                                    <p:anim calcmode="lin" valueType="num">
                                      <p:cBhvr additive="base">
                                        <p:cTn id="2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fill="hold"/>
                                        <p:tgtEl>
                                          <p:spTgt spid="1028"/>
                                        </p:tgtEl>
                                        <p:attrNameLst>
                                          <p:attrName>ppt_x</p:attrName>
                                        </p:attrNameLst>
                                      </p:cBhvr>
                                      <p:tavLst>
                                        <p:tav tm="0">
                                          <p:val>
                                            <p:strVal val="#ppt_x"/>
                                          </p:val>
                                        </p:tav>
                                        <p:tav tm="100000">
                                          <p:val>
                                            <p:strVal val="#ppt_x"/>
                                          </p:val>
                                        </p:tav>
                                      </p:tavLst>
                                    </p:anim>
                                    <p:anim calcmode="lin" valueType="num">
                                      <p:cBhvr additive="base">
                                        <p:cTn id="3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 calcmode="lin" valueType="num">
                                      <p:cBhvr additive="base">
                                        <p:cTn id="41" dur="500" fill="hold"/>
                                        <p:tgtEl>
                                          <p:spTgt spid="1027"/>
                                        </p:tgtEl>
                                        <p:attrNameLst>
                                          <p:attrName>ppt_x</p:attrName>
                                        </p:attrNameLst>
                                      </p:cBhvr>
                                      <p:tavLst>
                                        <p:tav tm="0">
                                          <p:val>
                                            <p:strVal val="#ppt_x"/>
                                          </p:val>
                                        </p:tav>
                                        <p:tav tm="100000">
                                          <p:val>
                                            <p:strVal val="#ppt_x"/>
                                          </p:val>
                                        </p:tav>
                                      </p:tavLst>
                                    </p:anim>
                                    <p:anim calcmode="lin" valueType="num">
                                      <p:cBhvr additive="base">
                                        <p:cTn id="4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36" y="-118479"/>
            <a:ext cx="10515600" cy="1325563"/>
          </a:xfrm>
        </p:spPr>
        <p:txBody>
          <a:bodyPr/>
          <a:lstStyle/>
          <a:p>
            <a:r>
              <a:rPr lang="zh-CN" altLang="en-US" dirty="0"/>
              <a:t>软件与数据结构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5" name="TextBox 1"/>
          <p:cNvSpPr txBox="1">
            <a:spLocks noChangeArrowheads="1"/>
          </p:cNvSpPr>
          <p:nvPr/>
        </p:nvSpPr>
        <p:spPr bwMode="auto">
          <a:xfrm>
            <a:off x="3132138" y="2684464"/>
            <a:ext cx="5985934" cy="2062103"/>
          </a:xfrm>
          <a:prstGeom prst="rect">
            <a:avLst/>
          </a:prstGeom>
          <a:noFill/>
          <a:ln w="9525">
            <a:noFill/>
            <a:miter lim="800000"/>
            <a:headEnd/>
            <a:tailEnd/>
          </a:ln>
        </p:spPr>
        <p:txBody>
          <a:bodyPr wrap="none">
            <a:spAutoFit/>
          </a:bodyPr>
          <a:lstStyle/>
          <a:p>
            <a:pPr algn="l"/>
            <a:r>
              <a:rPr lang="zh-CN" altLang="en-US" sz="3600" dirty="0">
                <a:latin typeface="黑体" pitchFamily="49" charset="-122"/>
                <a:ea typeface="黑体" pitchFamily="49" charset="-122"/>
              </a:rPr>
              <a:t>软件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程序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文档</a:t>
            </a:r>
            <a:endParaRPr lang="en-US" altLang="zh-CN" sz="3600" dirty="0">
              <a:latin typeface="黑体" pitchFamily="49" charset="-122"/>
              <a:ea typeface="黑体" pitchFamily="49" charset="-122"/>
            </a:endParaRPr>
          </a:p>
          <a:p>
            <a:pPr algn="l"/>
            <a:endParaRPr lang="en-US" altLang="zh-CN" sz="3600" dirty="0">
              <a:latin typeface="黑体" pitchFamily="49" charset="-122"/>
              <a:ea typeface="黑体" pitchFamily="49" charset="-122"/>
            </a:endParaRPr>
          </a:p>
          <a:p>
            <a:pPr algn="l"/>
            <a:r>
              <a:rPr lang="zh-CN" altLang="en-US" sz="3600" dirty="0">
                <a:latin typeface="黑体" pitchFamily="49" charset="-122"/>
                <a:ea typeface="黑体" pitchFamily="49" charset="-122"/>
              </a:rPr>
              <a:t>程序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数据结构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算法</a:t>
            </a:r>
            <a:endParaRPr lang="en-US" altLang="zh-CN" sz="3600" dirty="0">
              <a:latin typeface="黑体" pitchFamily="49" charset="-122"/>
              <a:ea typeface="黑体" pitchFamily="49" charset="-122"/>
            </a:endParaRPr>
          </a:p>
          <a:p>
            <a:pPr algn="ctr"/>
            <a:r>
              <a:rPr lang="zh-CN" altLang="en-US" dirty="0">
                <a:solidFill>
                  <a:srgbClr val="0033CC"/>
                </a:solidFill>
                <a:latin typeface="黑体" pitchFamily="49" charset="-122"/>
                <a:ea typeface="黑体" pitchFamily="49" charset="-122"/>
              </a:rPr>
              <a:t>（图灵奖得主</a:t>
            </a:r>
            <a:r>
              <a:rPr lang="en-US" altLang="zh-CN" dirty="0" err="1">
                <a:solidFill>
                  <a:srgbClr val="0033CC"/>
                </a:solidFill>
                <a:latin typeface="黑体" pitchFamily="49" charset="-122"/>
                <a:ea typeface="黑体" pitchFamily="49" charset="-122"/>
              </a:rPr>
              <a:t>N.Wirth</a:t>
            </a:r>
            <a:r>
              <a:rPr lang="en-US" altLang="zh-CN" dirty="0">
                <a:solidFill>
                  <a:srgbClr val="0033CC"/>
                </a:solidFill>
                <a:latin typeface="黑体" pitchFamily="49" charset="-122"/>
                <a:ea typeface="黑体" pitchFamily="49" charset="-122"/>
              </a:rPr>
              <a:t>(</a:t>
            </a:r>
            <a:r>
              <a:rPr lang="zh-CN" altLang="en-US" dirty="0">
                <a:solidFill>
                  <a:srgbClr val="0033CC"/>
                </a:solidFill>
                <a:latin typeface="黑体" pitchFamily="49" charset="-122"/>
                <a:ea typeface="黑体" pitchFamily="49" charset="-122"/>
              </a:rPr>
              <a:t>沃斯</a:t>
            </a:r>
            <a:r>
              <a:rPr lang="en-US" altLang="zh-CN" dirty="0">
                <a:solidFill>
                  <a:srgbClr val="0033CC"/>
                </a:solidFill>
                <a:latin typeface="黑体" pitchFamily="49" charset="-122"/>
                <a:ea typeface="黑体" pitchFamily="49" charset="-122"/>
              </a:rPr>
              <a:t>)</a:t>
            </a:r>
            <a:r>
              <a:rPr lang="zh-CN" altLang="en-US" dirty="0">
                <a:solidFill>
                  <a:srgbClr val="0033CC"/>
                </a:solidFill>
                <a:latin typeface="黑体" pitchFamily="49" charset="-122"/>
                <a:ea typeface="黑体" pitchFamily="49" charset="-122"/>
              </a:rPr>
              <a:t>）</a:t>
            </a:r>
            <a:endParaRPr lang="en-US" altLang="zh-CN" dirty="0">
              <a:solidFill>
                <a:srgbClr val="0033CC"/>
              </a:solidFill>
              <a:latin typeface="黑体" pitchFamily="49" charset="-122"/>
              <a:ea typeface="黑体" pitchFamily="49" charset="-122"/>
            </a:endParaRPr>
          </a:p>
        </p:txBody>
      </p:sp>
      <p:sp>
        <p:nvSpPr>
          <p:cNvPr id="6" name="矩形 1"/>
          <p:cNvSpPr>
            <a:spLocks noChangeArrowheads="1"/>
          </p:cNvSpPr>
          <p:nvPr/>
        </p:nvSpPr>
        <p:spPr bwMode="auto">
          <a:xfrm>
            <a:off x="3071813" y="1484313"/>
            <a:ext cx="5753100" cy="646112"/>
          </a:xfrm>
          <a:prstGeom prst="rect">
            <a:avLst/>
          </a:prstGeom>
          <a:noFill/>
          <a:ln w="9525">
            <a:noFill/>
            <a:miter lim="800000"/>
            <a:headEnd/>
            <a:tailEnd/>
          </a:ln>
        </p:spPr>
        <p:txBody>
          <a:bodyPr wrap="none">
            <a:spAutoFit/>
          </a:bodyPr>
          <a:lstStyle/>
          <a:p>
            <a:r>
              <a:rPr lang="zh-CN" altLang="en-US" sz="3600" dirty="0">
                <a:latin typeface="黑体" pitchFamily="49" charset="-122"/>
                <a:ea typeface="黑体" pitchFamily="49" charset="-122"/>
              </a:rPr>
              <a:t>软件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  程序 </a:t>
            </a:r>
            <a:r>
              <a:rPr lang="en-US" altLang="zh-CN" sz="3600" dirty="0">
                <a:latin typeface="黑体" pitchFamily="49" charset="-122"/>
                <a:ea typeface="黑体" pitchFamily="49" charset="-122"/>
              </a:rPr>
              <a:t>= </a:t>
            </a:r>
            <a:r>
              <a:rPr lang="zh-CN" altLang="en-US" sz="3600" dirty="0">
                <a:latin typeface="黑体" pitchFamily="49" charset="-122"/>
                <a:ea typeface="黑体" pitchFamily="49" charset="-122"/>
              </a:rPr>
              <a:t>？    </a:t>
            </a:r>
          </a:p>
        </p:txBody>
      </p:sp>
      <p:sp>
        <p:nvSpPr>
          <p:cNvPr id="7" name="矩形 6"/>
          <p:cNvSpPr/>
          <p:nvPr/>
        </p:nvSpPr>
        <p:spPr>
          <a:xfrm>
            <a:off x="1703513" y="5085185"/>
            <a:ext cx="8762335" cy="646331"/>
          </a:xfrm>
          <a:prstGeom prst="rect">
            <a:avLst/>
          </a:prstGeom>
          <a:solidFill>
            <a:schemeClr val="accent1"/>
          </a:solidFill>
          <a:effectLst>
            <a:outerShdw blurRad="50800" dist="38100" dir="2700000" algn="tl" rotWithShape="0">
              <a:prstClr val="black">
                <a:alpha val="40000"/>
              </a:prstClr>
            </a:outerShdw>
          </a:effectLst>
        </p:spPr>
        <p:txBody>
          <a:bodyPr wrap="none">
            <a:spAutoFit/>
          </a:bodyPr>
          <a:lstStyle/>
          <a:p>
            <a:pPr>
              <a:spcBef>
                <a:spcPct val="0"/>
              </a:spcBef>
            </a:pPr>
            <a:r>
              <a:rPr lang="zh-CN" altLang="en-US" sz="3600" dirty="0">
                <a:solidFill>
                  <a:srgbClr val="000099"/>
                </a:solidFill>
                <a:latin typeface="隶书" pitchFamily="49" charset="-122"/>
                <a:ea typeface="隶书" pitchFamily="49" charset="-122"/>
              </a:rPr>
              <a:t>好数据结构 </a:t>
            </a:r>
            <a:r>
              <a:rPr lang="en-US" altLang="zh-CN" sz="3600" dirty="0">
                <a:solidFill>
                  <a:srgbClr val="000099"/>
                </a:solidFill>
                <a:latin typeface="隶书" pitchFamily="49" charset="-122"/>
                <a:ea typeface="隶书" pitchFamily="49" charset="-122"/>
              </a:rPr>
              <a:t>+ </a:t>
            </a:r>
            <a:r>
              <a:rPr lang="zh-CN" altLang="en-US" sz="3600" dirty="0">
                <a:solidFill>
                  <a:srgbClr val="000099"/>
                </a:solidFill>
                <a:latin typeface="隶书" pitchFamily="49" charset="-122"/>
                <a:ea typeface="隶书" pitchFamily="49" charset="-122"/>
              </a:rPr>
              <a:t>好算法 </a:t>
            </a:r>
            <a:r>
              <a:rPr lang="en-US" altLang="zh-CN" sz="3600" dirty="0">
                <a:solidFill>
                  <a:srgbClr val="000099"/>
                </a:solidFill>
                <a:latin typeface="隶书" pitchFamily="49" charset="-122"/>
                <a:ea typeface="隶书" pitchFamily="49" charset="-122"/>
              </a:rPr>
              <a:t>+ </a:t>
            </a:r>
            <a:r>
              <a:rPr lang="zh-CN" altLang="en-US" sz="3600" dirty="0">
                <a:solidFill>
                  <a:srgbClr val="92D050"/>
                </a:solidFill>
                <a:latin typeface="隶书" pitchFamily="49" charset="-122"/>
                <a:ea typeface="隶书" pitchFamily="49" charset="-122"/>
              </a:rPr>
              <a:t>好风格 </a:t>
            </a:r>
            <a:r>
              <a:rPr lang="en-US" altLang="zh-CN" sz="3600" dirty="0">
                <a:solidFill>
                  <a:srgbClr val="000099"/>
                </a:solidFill>
                <a:latin typeface="隶书" pitchFamily="49" charset="-122"/>
                <a:ea typeface="隶书" pitchFamily="49" charset="-122"/>
              </a:rPr>
              <a:t>= </a:t>
            </a:r>
            <a:r>
              <a:rPr lang="zh-CN" altLang="en-US" sz="3600" dirty="0">
                <a:solidFill>
                  <a:srgbClr val="000099"/>
                </a:solidFill>
                <a:latin typeface="隶书" pitchFamily="49" charset="-122"/>
                <a:ea typeface="隶书" pitchFamily="49" charset="-122"/>
              </a:rPr>
              <a:t>好程序</a:t>
            </a:r>
          </a:p>
        </p:txBody>
      </p:sp>
    </p:spTree>
    <p:custDataLst>
      <p:tags r:id="rId1"/>
    </p:custDataLst>
    <p:extLst>
      <p:ext uri="{BB962C8B-B14F-4D97-AF65-F5344CB8AC3E}">
        <p14:creationId xmlns:p14="http://schemas.microsoft.com/office/powerpoint/2010/main" val="4248460932"/>
      </p:ext>
    </p:extLst>
  </p:cSld>
  <p:clrMapOvr>
    <a:masterClrMapping/>
  </p:clrMapOvr>
  <mc:AlternateContent xmlns:mc="http://schemas.openxmlformats.org/markup-compatibility/2006" xmlns:p14="http://schemas.microsoft.com/office/powerpoint/2010/main">
    <mc:Choice Requires="p14">
      <p:transition spd="slow" p14:dur="2000" advTm="40861"/>
    </mc:Choice>
    <mc:Fallback xmlns="">
      <p:transition spd="slow" advTm="408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469"/>
            <a:ext cx="10515600" cy="1325563"/>
          </a:xfrm>
        </p:spPr>
        <p:txBody>
          <a:bodyPr/>
          <a:lstStyle/>
          <a:p>
            <a:r>
              <a:rPr lang="zh-CN" altLang="en-US" dirty="0"/>
              <a:t>数据结构课程的主要内容和目的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8" name="Text Box 3"/>
          <p:cNvSpPr txBox="1">
            <a:spLocks noChangeArrowheads="1"/>
          </p:cNvSpPr>
          <p:nvPr/>
        </p:nvSpPr>
        <p:spPr bwMode="auto">
          <a:xfrm>
            <a:off x="983432" y="1536262"/>
            <a:ext cx="10225136" cy="3287631"/>
          </a:xfrm>
          <a:prstGeom prst="rect">
            <a:avLst/>
          </a:prstGeom>
          <a:solidFill>
            <a:schemeClr val="accent1"/>
          </a:solidFill>
          <a:ln w="9525">
            <a:solidFill>
              <a:schemeClr val="bg2"/>
            </a:solidFill>
            <a:miter lim="800000"/>
            <a:headEnd/>
            <a:tailEnd/>
          </a:ln>
          <a:effectLst/>
        </p:spPr>
        <p:txBody>
          <a:bodyPr wrap="square">
            <a:spAutoFit/>
          </a:bodyPr>
          <a:lstStyle/>
          <a:p>
            <a:pPr algn="l">
              <a:lnSpc>
                <a:spcPct val="125000"/>
              </a:lnSpc>
              <a:spcBef>
                <a:spcPct val="0"/>
              </a:spcBef>
              <a:buFontTx/>
              <a:buBlip>
                <a:blip r:embed="rId3"/>
              </a:buBlip>
              <a:defRPr/>
            </a:pPr>
            <a:r>
              <a:rPr lang="zh-CN" altLang="en-US" dirty="0">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逻辑结构：</a:t>
            </a:r>
            <a:r>
              <a:rPr lang="zh-CN" altLang="en-US" sz="2400" dirty="0">
                <a:effectLst>
                  <a:outerShdw blurRad="38100" dist="38100" dir="2700000" algn="tl">
                    <a:srgbClr val="FFFFFF"/>
                  </a:outerShdw>
                </a:effectLst>
                <a:ea typeface="华文细黑" pitchFamily="2" charset="-122"/>
              </a:rPr>
              <a:t>通过抽象的方法研究被处理数据之间存在何种逻辑关系，即逻辑结构，有两大类：线性结构（线性表、数组、栈、字符串等）和非线性结构（树、图等）。</a:t>
            </a:r>
          </a:p>
          <a:p>
            <a:pPr algn="l">
              <a:lnSpc>
                <a:spcPct val="125000"/>
              </a:lnSpc>
              <a:spcBef>
                <a:spcPct val="0"/>
              </a:spcBef>
              <a:buFontTx/>
              <a:buBlip>
                <a:blip r:embed="rId3"/>
              </a:buBlip>
              <a:defRPr/>
            </a:pPr>
            <a:r>
              <a:rPr lang="zh-CN" altLang="en-US" sz="2400" dirty="0">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存储结构：</a:t>
            </a:r>
            <a:r>
              <a:rPr lang="zh-CN" altLang="en-US" sz="2400" dirty="0">
                <a:effectLst>
                  <a:outerShdw blurRad="38100" dist="38100" dir="2700000" algn="tl">
                    <a:srgbClr val="FFFFFF"/>
                  </a:outerShdw>
                </a:effectLst>
                <a:ea typeface="华文细黑" pitchFamily="2" charset="-122"/>
              </a:rPr>
              <a:t>研究每种逻辑关系在计算机内部如何表示，即存储结构或者物理结构，如线性存储结构、链式存储结构、索引结构和散列结构。</a:t>
            </a:r>
          </a:p>
          <a:p>
            <a:pPr algn="l">
              <a:lnSpc>
                <a:spcPct val="125000"/>
              </a:lnSpc>
              <a:spcBef>
                <a:spcPct val="0"/>
              </a:spcBef>
              <a:buFontTx/>
              <a:buBlip>
                <a:blip r:embed="rId3"/>
              </a:buBlip>
              <a:defRPr/>
            </a:pPr>
            <a:r>
              <a:rPr lang="zh-CN" altLang="en-US" sz="2400" dirty="0">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算法：</a:t>
            </a:r>
            <a:r>
              <a:rPr lang="zh-CN" altLang="en-US" sz="2400" dirty="0">
                <a:effectLst>
                  <a:outerShdw blurRad="38100" dist="38100" dir="2700000" algn="tl">
                    <a:srgbClr val="FFFFFF"/>
                  </a:outerShdw>
                </a:effectLst>
                <a:ea typeface="华文细黑" pitchFamily="2" charset="-122"/>
              </a:rPr>
              <a:t>研究在数据各种结构的基础上如何对数据实施有效的操作或处理（创建、清除、插入、删除、搜索、更新、访问、遍历等）。</a:t>
            </a:r>
          </a:p>
        </p:txBody>
      </p:sp>
      <p:grpSp>
        <p:nvGrpSpPr>
          <p:cNvPr id="3" name="组合 2">
            <a:extLst>
              <a:ext uri="{FF2B5EF4-FFF2-40B4-BE49-F238E27FC236}">
                <a16:creationId xmlns:a16="http://schemas.microsoft.com/office/drawing/2014/main" id="{991A5ABB-0B36-4762-AB2A-A87193975497}"/>
              </a:ext>
            </a:extLst>
          </p:cNvPr>
          <p:cNvGrpSpPr/>
          <p:nvPr/>
        </p:nvGrpSpPr>
        <p:grpSpPr>
          <a:xfrm>
            <a:off x="821071" y="902542"/>
            <a:ext cx="2971800" cy="695325"/>
            <a:chOff x="821071" y="764869"/>
            <a:chExt cx="2971800" cy="695325"/>
          </a:xfrm>
        </p:grpSpPr>
        <p:sp>
          <p:nvSpPr>
            <p:cNvPr id="9" name="Cloud"/>
            <p:cNvSpPr>
              <a:spLocks noChangeAspect="1" noEditPoints="1" noChangeArrowheads="1"/>
            </p:cNvSpPr>
            <p:nvPr/>
          </p:nvSpPr>
          <p:spPr bwMode="auto">
            <a:xfrm>
              <a:off x="821071" y="764869"/>
              <a:ext cx="2971800" cy="695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1F0FF"/>
            </a:solidFill>
            <a:ln w="9525">
              <a:no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Text Box 14"/>
            <p:cNvSpPr txBox="1">
              <a:spLocks noChangeArrowheads="1"/>
            </p:cNvSpPr>
            <p:nvPr/>
          </p:nvSpPr>
          <p:spPr bwMode="auto">
            <a:xfrm>
              <a:off x="1452624" y="827021"/>
              <a:ext cx="2230438" cy="523220"/>
            </a:xfrm>
            <a:prstGeom prst="rect">
              <a:avLst/>
            </a:prstGeom>
            <a:noFill/>
            <a:ln w="9525">
              <a:noFill/>
              <a:miter lim="800000"/>
              <a:headEnd/>
              <a:tailEnd/>
            </a:ln>
          </p:spPr>
          <p:txBody>
            <a:bodyPr>
              <a:spAutoFit/>
            </a:bodyPr>
            <a:lstStyle/>
            <a:p>
              <a:r>
                <a:rPr lang="zh-CN" altLang="en-US" sz="2800" dirty="0">
                  <a:solidFill>
                    <a:srgbClr val="FF0000"/>
                  </a:solidFill>
                  <a:ea typeface="微软雅黑" pitchFamily="34" charset="-122"/>
                </a:rPr>
                <a:t>主要内容</a:t>
              </a:r>
            </a:p>
          </p:txBody>
        </p:sp>
      </p:grpSp>
      <p:grpSp>
        <p:nvGrpSpPr>
          <p:cNvPr id="5" name="组合 4">
            <a:extLst>
              <a:ext uri="{FF2B5EF4-FFF2-40B4-BE49-F238E27FC236}">
                <a16:creationId xmlns:a16="http://schemas.microsoft.com/office/drawing/2014/main" id="{E0515ACC-F437-4347-99BD-ABC24B6A0FFC}"/>
              </a:ext>
            </a:extLst>
          </p:cNvPr>
          <p:cNvGrpSpPr/>
          <p:nvPr/>
        </p:nvGrpSpPr>
        <p:grpSpPr>
          <a:xfrm>
            <a:off x="821814" y="4863317"/>
            <a:ext cx="3589844" cy="817753"/>
            <a:chOff x="960475" y="5276109"/>
            <a:chExt cx="3589844" cy="817753"/>
          </a:xfrm>
        </p:grpSpPr>
        <p:sp>
          <p:nvSpPr>
            <p:cNvPr id="11" name="Cloud"/>
            <p:cNvSpPr>
              <a:spLocks noChangeAspect="1" noEditPoints="1" noChangeArrowheads="1"/>
            </p:cNvSpPr>
            <p:nvPr/>
          </p:nvSpPr>
          <p:spPr bwMode="auto">
            <a:xfrm>
              <a:off x="960475" y="5276109"/>
              <a:ext cx="3563694" cy="81775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1F0FF"/>
            </a:solidFill>
            <a:ln w="9525">
              <a:no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2" name="Text Box 16"/>
            <p:cNvSpPr txBox="1">
              <a:spLocks noChangeArrowheads="1"/>
            </p:cNvSpPr>
            <p:nvPr/>
          </p:nvSpPr>
          <p:spPr bwMode="auto">
            <a:xfrm>
              <a:off x="1774825" y="5465391"/>
              <a:ext cx="2775494" cy="523220"/>
            </a:xfrm>
            <a:prstGeom prst="rect">
              <a:avLst/>
            </a:prstGeom>
            <a:noFill/>
            <a:ln w="9525">
              <a:noFill/>
              <a:miter lim="800000"/>
              <a:headEnd/>
              <a:tailEnd/>
            </a:ln>
          </p:spPr>
          <p:txBody>
            <a:bodyPr wrap="square">
              <a:spAutoFit/>
            </a:bodyPr>
            <a:lstStyle/>
            <a:p>
              <a:r>
                <a:rPr lang="zh-CN" altLang="en-US" sz="2800" dirty="0">
                  <a:solidFill>
                    <a:srgbClr val="FF0000"/>
                  </a:solidFill>
                  <a:ea typeface="微软雅黑" pitchFamily="34" charset="-122"/>
                </a:rPr>
                <a:t>主要目的</a:t>
              </a:r>
            </a:p>
          </p:txBody>
        </p:sp>
      </p:grpSp>
      <p:sp>
        <p:nvSpPr>
          <p:cNvPr id="13" name="Text Box 17"/>
          <p:cNvSpPr txBox="1">
            <a:spLocks noChangeArrowheads="1"/>
          </p:cNvSpPr>
          <p:nvPr/>
        </p:nvSpPr>
        <p:spPr bwMode="auto">
          <a:xfrm>
            <a:off x="983432" y="5781782"/>
            <a:ext cx="10225136" cy="757130"/>
          </a:xfrm>
          <a:prstGeom prst="rect">
            <a:avLst/>
          </a:prstGeom>
          <a:solidFill>
            <a:srgbClr val="FFFFCC"/>
          </a:solidFill>
          <a:ln w="12700">
            <a:solidFill>
              <a:schemeClr val="bg2"/>
            </a:solidFill>
            <a:miter lim="800000"/>
            <a:headEnd/>
            <a:tailEnd/>
          </a:ln>
          <a:effectLst/>
        </p:spPr>
        <p:txBody>
          <a:bodyPr wrap="square">
            <a:spAutoFit/>
          </a:bodyPr>
          <a:lstStyle/>
          <a:p>
            <a:pPr algn="l">
              <a:lnSpc>
                <a:spcPct val="90000"/>
              </a:lnSpc>
              <a:spcBef>
                <a:spcPct val="0"/>
              </a:spcBef>
              <a:defRPr/>
            </a:pPr>
            <a:r>
              <a:rPr lang="zh-CN" altLang="en-US" sz="2400" dirty="0">
                <a:latin typeface="楷体" pitchFamily="49" charset="-122"/>
                <a:ea typeface="楷体" pitchFamily="49" charset="-122"/>
              </a:rPr>
              <a:t>掌握数据处理的基本原理和方法，更好地进行算法设计与算法分析，提高程序设计的水平和能力。</a:t>
            </a:r>
            <a:endParaRPr lang="zh-CN" altLang="en-US" sz="2400" dirty="0">
              <a:effectLst>
                <a:outerShdw blurRad="38100" dist="38100" dir="2700000" algn="tl">
                  <a:srgbClr val="FFFFFF"/>
                </a:outerShdw>
              </a:effectLst>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246752873"/>
      </p:ext>
    </p:extLst>
  </p:cSld>
  <p:clrMapOvr>
    <a:masterClrMapping/>
  </p:clrMapOvr>
  <mc:AlternateContent xmlns:mc="http://schemas.openxmlformats.org/markup-compatibility/2006" xmlns:p14="http://schemas.microsoft.com/office/powerpoint/2010/main">
    <mc:Choice Requires="p14">
      <p:transition spd="slow" p14:dur="2000" advTm="80498"/>
    </mc:Choice>
    <mc:Fallback xmlns="">
      <p:transition spd="slow" advTm="804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9800" y="2348706"/>
            <a:ext cx="7772400" cy="2160591"/>
          </a:xfrm>
        </p:spPr>
        <p:txBody>
          <a:bodyPr/>
          <a:lstStyle/>
          <a:p>
            <a:r>
              <a:rPr lang="zh-CN" altLang="en-US" dirty="0"/>
              <a:t>数据结构</a:t>
            </a:r>
            <a:br>
              <a:rPr lang="en-US" altLang="zh-CN" dirty="0"/>
            </a:br>
            <a:r>
              <a:rPr lang="zh-CN" altLang="en-US" dirty="0"/>
              <a:t> </a:t>
            </a:r>
            <a:br>
              <a:rPr lang="en-US" altLang="zh-CN" dirty="0"/>
            </a:br>
            <a:r>
              <a:rPr lang="zh-CN" altLang="en-US" dirty="0">
                <a:latin typeface="隶书" panose="02010509060101010101" pitchFamily="49" charset="-122"/>
                <a:ea typeface="隶书" panose="02010509060101010101" pitchFamily="49" charset="-122"/>
              </a:rPr>
              <a:t>绪论</a:t>
            </a:r>
          </a:p>
        </p:txBody>
      </p:sp>
    </p:spTree>
    <p:extLst>
      <p:ext uri="{BB962C8B-B14F-4D97-AF65-F5344CB8AC3E}">
        <p14:creationId xmlns:p14="http://schemas.microsoft.com/office/powerpoint/2010/main" val="3513188127"/>
      </p:ext>
    </p:extLst>
  </p:cSld>
  <p:clrMapOvr>
    <a:masterClrMapping/>
  </p:clrMapOvr>
  <mc:AlternateContent xmlns:mc="http://schemas.openxmlformats.org/markup-compatibility/2006" xmlns:p14="http://schemas.microsoft.com/office/powerpoint/2010/main">
    <mc:Choice Requires="p14">
      <p:transition spd="slow" p14:dur="2000" advTm="5464"/>
    </mc:Choice>
    <mc:Fallback xmlns="">
      <p:transition spd="slow" advTm="546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reeform 2"/>
          <p:cNvSpPr>
            <a:spLocks/>
          </p:cNvSpPr>
          <p:nvPr/>
        </p:nvSpPr>
        <p:spPr bwMode="auto">
          <a:xfrm>
            <a:off x="2438400" y="1143001"/>
            <a:ext cx="7086600" cy="4087813"/>
          </a:xfrm>
          <a:custGeom>
            <a:avLst/>
            <a:gdLst/>
            <a:ahLst/>
            <a:cxnLst>
              <a:cxn ang="0">
                <a:pos x="285" y="349"/>
              </a:cxn>
              <a:cxn ang="0">
                <a:pos x="1015" y="295"/>
              </a:cxn>
              <a:cxn ang="0">
                <a:pos x="1288" y="262"/>
              </a:cxn>
              <a:cxn ang="0">
                <a:pos x="1626" y="240"/>
              </a:cxn>
              <a:cxn ang="0">
                <a:pos x="2194" y="218"/>
              </a:cxn>
              <a:cxn ang="0">
                <a:pos x="2630" y="197"/>
              </a:cxn>
              <a:cxn ang="0">
                <a:pos x="2783" y="186"/>
              </a:cxn>
              <a:cxn ang="0">
                <a:pos x="3066" y="175"/>
              </a:cxn>
              <a:cxn ang="0">
                <a:pos x="3394" y="131"/>
              </a:cxn>
              <a:cxn ang="0">
                <a:pos x="4114" y="22"/>
              </a:cxn>
              <a:cxn ang="0">
                <a:pos x="4506" y="44"/>
              </a:cxn>
              <a:cxn ang="0">
                <a:pos x="4452" y="109"/>
              </a:cxn>
              <a:cxn ang="0">
                <a:pos x="4419" y="153"/>
              </a:cxn>
              <a:cxn ang="0">
                <a:pos x="4255" y="295"/>
              </a:cxn>
              <a:cxn ang="0">
                <a:pos x="4321" y="317"/>
              </a:cxn>
              <a:cxn ang="0">
                <a:pos x="4375" y="327"/>
              </a:cxn>
              <a:cxn ang="0">
                <a:pos x="4365" y="393"/>
              </a:cxn>
              <a:cxn ang="0">
                <a:pos x="4397" y="458"/>
              </a:cxn>
              <a:cxn ang="0">
                <a:pos x="4288" y="589"/>
              </a:cxn>
              <a:cxn ang="0">
                <a:pos x="4332" y="698"/>
              </a:cxn>
              <a:cxn ang="0">
                <a:pos x="4495" y="797"/>
              </a:cxn>
              <a:cxn ang="0">
                <a:pos x="4474" y="851"/>
              </a:cxn>
              <a:cxn ang="0">
                <a:pos x="4485" y="884"/>
              </a:cxn>
              <a:cxn ang="0">
                <a:pos x="4430" y="1037"/>
              </a:cxn>
              <a:cxn ang="0">
                <a:pos x="4386" y="1167"/>
              </a:cxn>
              <a:cxn ang="0">
                <a:pos x="4343" y="1266"/>
              </a:cxn>
              <a:cxn ang="0">
                <a:pos x="4299" y="1353"/>
              </a:cxn>
              <a:cxn ang="0">
                <a:pos x="4332" y="1462"/>
              </a:cxn>
              <a:cxn ang="0">
                <a:pos x="4463" y="1713"/>
              </a:cxn>
              <a:cxn ang="0">
                <a:pos x="4637" y="1767"/>
              </a:cxn>
              <a:cxn ang="0">
                <a:pos x="4703" y="1811"/>
              </a:cxn>
              <a:cxn ang="0">
                <a:pos x="4681" y="1877"/>
              </a:cxn>
              <a:cxn ang="0">
                <a:pos x="4637" y="2040"/>
              </a:cxn>
              <a:cxn ang="0">
                <a:pos x="4615" y="2269"/>
              </a:cxn>
              <a:cxn ang="0">
                <a:pos x="3917" y="2247"/>
              </a:cxn>
              <a:cxn ang="0">
                <a:pos x="3623" y="2237"/>
              </a:cxn>
              <a:cxn ang="0">
                <a:pos x="3481" y="2280"/>
              </a:cxn>
              <a:cxn ang="0">
                <a:pos x="3230" y="2367"/>
              </a:cxn>
              <a:cxn ang="0">
                <a:pos x="1855" y="2422"/>
              </a:cxn>
              <a:cxn ang="0">
                <a:pos x="1572" y="2466"/>
              </a:cxn>
              <a:cxn ang="0">
                <a:pos x="546" y="2531"/>
              </a:cxn>
              <a:cxn ang="0">
                <a:pos x="175" y="2575"/>
              </a:cxn>
              <a:cxn ang="0">
                <a:pos x="186" y="2509"/>
              </a:cxn>
              <a:cxn ang="0">
                <a:pos x="274" y="2444"/>
              </a:cxn>
              <a:cxn ang="0">
                <a:pos x="241" y="2411"/>
              </a:cxn>
              <a:cxn ang="0">
                <a:pos x="132" y="2400"/>
              </a:cxn>
              <a:cxn ang="0">
                <a:pos x="165" y="2313"/>
              </a:cxn>
              <a:cxn ang="0">
                <a:pos x="175" y="2269"/>
              </a:cxn>
              <a:cxn ang="0">
                <a:pos x="339" y="2117"/>
              </a:cxn>
              <a:cxn ang="0">
                <a:pos x="285" y="2095"/>
              </a:cxn>
              <a:cxn ang="0">
                <a:pos x="317" y="1920"/>
              </a:cxn>
              <a:cxn ang="0">
                <a:pos x="263" y="1647"/>
              </a:cxn>
              <a:cxn ang="0">
                <a:pos x="165" y="1091"/>
              </a:cxn>
              <a:cxn ang="0">
                <a:pos x="165" y="731"/>
              </a:cxn>
              <a:cxn ang="0">
                <a:pos x="132" y="698"/>
              </a:cxn>
              <a:cxn ang="0">
                <a:pos x="88" y="633"/>
              </a:cxn>
              <a:cxn ang="0">
                <a:pos x="45" y="600"/>
              </a:cxn>
              <a:cxn ang="0">
                <a:pos x="1" y="535"/>
              </a:cxn>
              <a:cxn ang="0">
                <a:pos x="12" y="393"/>
              </a:cxn>
              <a:cxn ang="0">
                <a:pos x="45" y="371"/>
              </a:cxn>
              <a:cxn ang="0">
                <a:pos x="143" y="306"/>
              </a:cxn>
              <a:cxn ang="0">
                <a:pos x="383" y="327"/>
              </a:cxn>
            </a:cxnLst>
            <a:rect l="0" t="0" r="r" b="b"/>
            <a:pathLst>
              <a:path w="4712" h="2575">
                <a:moveTo>
                  <a:pt x="285" y="349"/>
                </a:moveTo>
                <a:cubicBezTo>
                  <a:pt x="530" y="299"/>
                  <a:pt x="758" y="301"/>
                  <a:pt x="1015" y="295"/>
                </a:cubicBezTo>
                <a:cubicBezTo>
                  <a:pt x="1107" y="286"/>
                  <a:pt x="1197" y="272"/>
                  <a:pt x="1288" y="262"/>
                </a:cubicBezTo>
                <a:cubicBezTo>
                  <a:pt x="1426" y="227"/>
                  <a:pt x="1321" y="250"/>
                  <a:pt x="1626" y="240"/>
                </a:cubicBezTo>
                <a:cubicBezTo>
                  <a:pt x="2119" y="223"/>
                  <a:pt x="1814" y="237"/>
                  <a:pt x="2194" y="218"/>
                </a:cubicBezTo>
                <a:cubicBezTo>
                  <a:pt x="2377" y="181"/>
                  <a:pt x="2198" y="214"/>
                  <a:pt x="2630" y="197"/>
                </a:cubicBezTo>
                <a:cubicBezTo>
                  <a:pt x="2681" y="195"/>
                  <a:pt x="2732" y="189"/>
                  <a:pt x="2783" y="186"/>
                </a:cubicBezTo>
                <a:cubicBezTo>
                  <a:pt x="2877" y="181"/>
                  <a:pt x="2972" y="179"/>
                  <a:pt x="3066" y="175"/>
                </a:cubicBezTo>
                <a:cubicBezTo>
                  <a:pt x="3172" y="148"/>
                  <a:pt x="3285" y="140"/>
                  <a:pt x="3394" y="131"/>
                </a:cubicBezTo>
                <a:cubicBezTo>
                  <a:pt x="3628" y="71"/>
                  <a:pt x="3874" y="42"/>
                  <a:pt x="4114" y="22"/>
                </a:cubicBezTo>
                <a:cubicBezTo>
                  <a:pt x="4243" y="0"/>
                  <a:pt x="4379" y="11"/>
                  <a:pt x="4506" y="44"/>
                </a:cubicBezTo>
                <a:cubicBezTo>
                  <a:pt x="4461" y="135"/>
                  <a:pt x="4513" y="48"/>
                  <a:pt x="4452" y="109"/>
                </a:cubicBezTo>
                <a:cubicBezTo>
                  <a:pt x="4439" y="122"/>
                  <a:pt x="4431" y="139"/>
                  <a:pt x="4419" y="153"/>
                </a:cubicBezTo>
                <a:cubicBezTo>
                  <a:pt x="4374" y="206"/>
                  <a:pt x="4310" y="254"/>
                  <a:pt x="4255" y="295"/>
                </a:cubicBezTo>
                <a:cubicBezTo>
                  <a:pt x="4277" y="302"/>
                  <a:pt x="4299" y="311"/>
                  <a:pt x="4321" y="317"/>
                </a:cubicBezTo>
                <a:cubicBezTo>
                  <a:pt x="4339" y="322"/>
                  <a:pt x="4366" y="311"/>
                  <a:pt x="4375" y="327"/>
                </a:cubicBezTo>
                <a:cubicBezTo>
                  <a:pt x="4386" y="346"/>
                  <a:pt x="4368" y="371"/>
                  <a:pt x="4365" y="393"/>
                </a:cubicBezTo>
                <a:cubicBezTo>
                  <a:pt x="4376" y="415"/>
                  <a:pt x="4395" y="434"/>
                  <a:pt x="4397" y="458"/>
                </a:cubicBezTo>
                <a:cubicBezTo>
                  <a:pt x="4403" y="531"/>
                  <a:pt x="4330" y="549"/>
                  <a:pt x="4288" y="589"/>
                </a:cubicBezTo>
                <a:cubicBezTo>
                  <a:pt x="4342" y="625"/>
                  <a:pt x="4348" y="635"/>
                  <a:pt x="4332" y="698"/>
                </a:cubicBezTo>
                <a:cubicBezTo>
                  <a:pt x="4386" y="744"/>
                  <a:pt x="4428" y="774"/>
                  <a:pt x="4495" y="797"/>
                </a:cubicBezTo>
                <a:cubicBezTo>
                  <a:pt x="4488" y="815"/>
                  <a:pt x="4476" y="832"/>
                  <a:pt x="4474" y="851"/>
                </a:cubicBezTo>
                <a:cubicBezTo>
                  <a:pt x="4473" y="863"/>
                  <a:pt x="4486" y="872"/>
                  <a:pt x="4485" y="884"/>
                </a:cubicBezTo>
                <a:cubicBezTo>
                  <a:pt x="4479" y="943"/>
                  <a:pt x="4444" y="982"/>
                  <a:pt x="4430" y="1037"/>
                </a:cubicBezTo>
                <a:cubicBezTo>
                  <a:pt x="4400" y="1155"/>
                  <a:pt x="4429" y="1105"/>
                  <a:pt x="4386" y="1167"/>
                </a:cubicBezTo>
                <a:cubicBezTo>
                  <a:pt x="4368" y="1240"/>
                  <a:pt x="4385" y="1187"/>
                  <a:pt x="4343" y="1266"/>
                </a:cubicBezTo>
                <a:cubicBezTo>
                  <a:pt x="4328" y="1295"/>
                  <a:pt x="4299" y="1353"/>
                  <a:pt x="4299" y="1353"/>
                </a:cubicBezTo>
                <a:cubicBezTo>
                  <a:pt x="4332" y="1579"/>
                  <a:pt x="4286" y="1337"/>
                  <a:pt x="4332" y="1462"/>
                </a:cubicBezTo>
                <a:cubicBezTo>
                  <a:pt x="4412" y="1678"/>
                  <a:pt x="4322" y="1538"/>
                  <a:pt x="4463" y="1713"/>
                </a:cubicBezTo>
                <a:cubicBezTo>
                  <a:pt x="4501" y="1760"/>
                  <a:pt x="4579" y="1749"/>
                  <a:pt x="4637" y="1767"/>
                </a:cubicBezTo>
                <a:cubicBezTo>
                  <a:pt x="4659" y="1782"/>
                  <a:pt x="4693" y="1786"/>
                  <a:pt x="4703" y="1811"/>
                </a:cubicBezTo>
                <a:cubicBezTo>
                  <a:pt x="4712" y="1833"/>
                  <a:pt x="4686" y="1854"/>
                  <a:pt x="4681" y="1877"/>
                </a:cubicBezTo>
                <a:cubicBezTo>
                  <a:pt x="4670" y="1933"/>
                  <a:pt x="4651" y="1985"/>
                  <a:pt x="4637" y="2040"/>
                </a:cubicBezTo>
                <a:cubicBezTo>
                  <a:pt x="4630" y="2116"/>
                  <a:pt x="4687" y="2241"/>
                  <a:pt x="4615" y="2269"/>
                </a:cubicBezTo>
                <a:cubicBezTo>
                  <a:pt x="4547" y="2295"/>
                  <a:pt x="4102" y="2260"/>
                  <a:pt x="3917" y="2247"/>
                </a:cubicBezTo>
                <a:cubicBezTo>
                  <a:pt x="3788" y="2227"/>
                  <a:pt x="3797" y="2227"/>
                  <a:pt x="3623" y="2237"/>
                </a:cubicBezTo>
                <a:cubicBezTo>
                  <a:pt x="3574" y="2260"/>
                  <a:pt x="3532" y="2265"/>
                  <a:pt x="3481" y="2280"/>
                </a:cubicBezTo>
                <a:cubicBezTo>
                  <a:pt x="3394" y="2306"/>
                  <a:pt x="3318" y="2347"/>
                  <a:pt x="3230" y="2367"/>
                </a:cubicBezTo>
                <a:cubicBezTo>
                  <a:pt x="2820" y="2572"/>
                  <a:pt x="2314" y="2418"/>
                  <a:pt x="1855" y="2422"/>
                </a:cubicBezTo>
                <a:cubicBezTo>
                  <a:pt x="1762" y="2446"/>
                  <a:pt x="1667" y="2457"/>
                  <a:pt x="1572" y="2466"/>
                </a:cubicBezTo>
                <a:cubicBezTo>
                  <a:pt x="1241" y="2532"/>
                  <a:pt x="880" y="2522"/>
                  <a:pt x="546" y="2531"/>
                </a:cubicBezTo>
                <a:cubicBezTo>
                  <a:pt x="417" y="2544"/>
                  <a:pt x="302" y="2563"/>
                  <a:pt x="175" y="2575"/>
                </a:cubicBezTo>
                <a:cubicBezTo>
                  <a:pt x="179" y="2553"/>
                  <a:pt x="174" y="2528"/>
                  <a:pt x="186" y="2509"/>
                </a:cubicBezTo>
                <a:cubicBezTo>
                  <a:pt x="194" y="2496"/>
                  <a:pt x="254" y="2457"/>
                  <a:pt x="274" y="2444"/>
                </a:cubicBezTo>
                <a:cubicBezTo>
                  <a:pt x="263" y="2433"/>
                  <a:pt x="256" y="2416"/>
                  <a:pt x="241" y="2411"/>
                </a:cubicBezTo>
                <a:cubicBezTo>
                  <a:pt x="206" y="2400"/>
                  <a:pt x="161" y="2422"/>
                  <a:pt x="132" y="2400"/>
                </a:cubicBezTo>
                <a:cubicBezTo>
                  <a:pt x="107" y="2381"/>
                  <a:pt x="157" y="2343"/>
                  <a:pt x="165" y="2313"/>
                </a:cubicBezTo>
                <a:cubicBezTo>
                  <a:pt x="169" y="2298"/>
                  <a:pt x="168" y="2282"/>
                  <a:pt x="175" y="2269"/>
                </a:cubicBezTo>
                <a:cubicBezTo>
                  <a:pt x="210" y="2207"/>
                  <a:pt x="294" y="2176"/>
                  <a:pt x="339" y="2117"/>
                </a:cubicBezTo>
                <a:cubicBezTo>
                  <a:pt x="321" y="2110"/>
                  <a:pt x="299" y="2109"/>
                  <a:pt x="285" y="2095"/>
                </a:cubicBezTo>
                <a:cubicBezTo>
                  <a:pt x="256" y="2065"/>
                  <a:pt x="309" y="1950"/>
                  <a:pt x="317" y="1920"/>
                </a:cubicBezTo>
                <a:cubicBezTo>
                  <a:pt x="309" y="1826"/>
                  <a:pt x="306" y="1732"/>
                  <a:pt x="263" y="1647"/>
                </a:cubicBezTo>
                <a:cubicBezTo>
                  <a:pt x="246" y="1460"/>
                  <a:pt x="207" y="1274"/>
                  <a:pt x="165" y="1091"/>
                </a:cubicBezTo>
                <a:cubicBezTo>
                  <a:pt x="169" y="971"/>
                  <a:pt x="209" y="843"/>
                  <a:pt x="165" y="731"/>
                </a:cubicBezTo>
                <a:cubicBezTo>
                  <a:pt x="159" y="717"/>
                  <a:pt x="142" y="710"/>
                  <a:pt x="132" y="698"/>
                </a:cubicBezTo>
                <a:cubicBezTo>
                  <a:pt x="116" y="677"/>
                  <a:pt x="109" y="649"/>
                  <a:pt x="88" y="633"/>
                </a:cubicBezTo>
                <a:cubicBezTo>
                  <a:pt x="74" y="622"/>
                  <a:pt x="57" y="614"/>
                  <a:pt x="45" y="600"/>
                </a:cubicBezTo>
                <a:cubicBezTo>
                  <a:pt x="28" y="580"/>
                  <a:pt x="1" y="535"/>
                  <a:pt x="1" y="535"/>
                </a:cubicBezTo>
                <a:cubicBezTo>
                  <a:pt x="5" y="488"/>
                  <a:pt x="0" y="439"/>
                  <a:pt x="12" y="393"/>
                </a:cubicBezTo>
                <a:cubicBezTo>
                  <a:pt x="15" y="380"/>
                  <a:pt x="36" y="380"/>
                  <a:pt x="45" y="371"/>
                </a:cubicBezTo>
                <a:cubicBezTo>
                  <a:pt x="114" y="301"/>
                  <a:pt x="30" y="342"/>
                  <a:pt x="143" y="306"/>
                </a:cubicBezTo>
                <a:cubicBezTo>
                  <a:pt x="369" y="317"/>
                  <a:pt x="295" y="287"/>
                  <a:pt x="383" y="327"/>
                </a:cubicBezTo>
              </a:path>
            </a:pathLst>
          </a:custGeom>
          <a:solidFill>
            <a:srgbClr val="CCFFCC"/>
          </a:solidFill>
          <a:ln w="9525" cap="flat" cmpd="sng">
            <a:noFill/>
            <a:prstDash val="solid"/>
            <a:round/>
            <a:headEnd/>
            <a:tailEnd/>
          </a:ln>
          <a:effectLst>
            <a:outerShdw dist="216273" dir="241418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3"/>
          <p:cNvGrpSpPr>
            <a:grpSpLocks/>
          </p:cNvGrpSpPr>
          <p:nvPr/>
        </p:nvGrpSpPr>
        <p:grpSpPr bwMode="auto">
          <a:xfrm>
            <a:off x="2738438" y="1220789"/>
            <a:ext cx="2667000" cy="787401"/>
            <a:chOff x="765" y="769"/>
            <a:chExt cx="1680" cy="496"/>
          </a:xfrm>
        </p:grpSpPr>
        <p:sp>
          <p:nvSpPr>
            <p:cNvPr id="222212" name="Oval 4"/>
            <p:cNvSpPr>
              <a:spLocks noChangeArrowheads="1"/>
            </p:cNvSpPr>
            <p:nvPr/>
          </p:nvSpPr>
          <p:spPr bwMode="auto">
            <a:xfrm rot="-653698">
              <a:off x="765" y="786"/>
              <a:ext cx="1680" cy="479"/>
            </a:xfrm>
            <a:prstGeom prst="ellipse">
              <a:avLst/>
            </a:prstGeom>
            <a:solidFill>
              <a:srgbClr val="FF0000"/>
            </a:solidFill>
            <a:ln w="12700" cap="sq">
              <a:noFill/>
              <a:round/>
              <a:headEnd/>
              <a:tailEnd/>
            </a:ln>
            <a:effectLst>
              <a:outerShdw dist="125724"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2213" name="Text Box 5"/>
            <p:cNvSpPr txBox="1">
              <a:spLocks noChangeArrowheads="1"/>
            </p:cNvSpPr>
            <p:nvPr/>
          </p:nvSpPr>
          <p:spPr bwMode="auto">
            <a:xfrm rot="20946302">
              <a:off x="1134" y="769"/>
              <a:ext cx="942" cy="461"/>
            </a:xfrm>
            <a:prstGeom prst="rect">
              <a:avLst/>
            </a:prstGeom>
            <a:noFill/>
            <a:ln w="12700" cap="sq">
              <a:noFill/>
              <a:miter lim="800000"/>
              <a:headEnd/>
              <a:tailEnd/>
            </a:ln>
            <a:effectLst/>
          </p:spPr>
          <p:txBody>
            <a:bodyPr wrap="square">
              <a:spAutoFit/>
            </a:bodyPr>
            <a:lstStyle/>
            <a:p>
              <a:pPr algn="l">
                <a:defRPr/>
              </a:pPr>
              <a:r>
                <a:rPr kumimoji="1" lang="zh-CN" altLang="en-US" sz="4200" i="1" dirty="0">
                  <a:solidFill>
                    <a:srgbClr val="FFFF00"/>
                  </a:solidFill>
                  <a:effectLst>
                    <a:outerShdw blurRad="38100" dist="38100" dir="2700000" algn="tl">
                      <a:srgbClr val="C0C0C0"/>
                    </a:outerShdw>
                  </a:effectLst>
                  <a:ea typeface="微软雅黑" pitchFamily="34" charset="-122"/>
                </a:rPr>
                <a:t>内容</a:t>
              </a:r>
            </a:p>
          </p:txBody>
        </p:sp>
      </p:grpSp>
      <p:sp>
        <p:nvSpPr>
          <p:cNvPr id="222224" name="Text Box 16"/>
          <p:cNvSpPr txBox="1">
            <a:spLocks noChangeArrowheads="1"/>
          </p:cNvSpPr>
          <p:nvPr/>
        </p:nvSpPr>
        <p:spPr bwMode="auto">
          <a:xfrm>
            <a:off x="3703638" y="2438400"/>
            <a:ext cx="4800600"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1 什么是数据结构</a:t>
            </a:r>
          </a:p>
        </p:txBody>
      </p:sp>
      <p:sp>
        <p:nvSpPr>
          <p:cNvPr id="222225" name="Text Box 17"/>
          <p:cNvSpPr txBox="1">
            <a:spLocks noChangeArrowheads="1"/>
          </p:cNvSpPr>
          <p:nvPr/>
        </p:nvSpPr>
        <p:spPr bwMode="auto">
          <a:xfrm>
            <a:off x="3692526" y="3030538"/>
            <a:ext cx="4918075"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2 算法及其描述</a:t>
            </a:r>
          </a:p>
        </p:txBody>
      </p:sp>
      <p:sp>
        <p:nvSpPr>
          <p:cNvPr id="222226" name="Text Box 18"/>
          <p:cNvSpPr txBox="1">
            <a:spLocks noChangeArrowheads="1"/>
          </p:cNvSpPr>
          <p:nvPr/>
        </p:nvSpPr>
        <p:spPr bwMode="auto">
          <a:xfrm>
            <a:off x="3698876" y="3581400"/>
            <a:ext cx="5064125"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3 算法分析的基本概念</a:t>
            </a:r>
          </a:p>
        </p:txBody>
      </p:sp>
    </p:spTree>
    <p:extLst>
      <p:ext uri="{BB962C8B-B14F-4D97-AF65-F5344CB8AC3E}">
        <p14:creationId xmlns:p14="http://schemas.microsoft.com/office/powerpoint/2010/main" val="2886605195"/>
      </p:ext>
    </p:extLst>
  </p:cSld>
  <p:clrMapOvr>
    <a:masterClrMapping/>
  </p:clrMapOvr>
  <p:transition advTm="4507">
    <p:pull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0" name="Text Box 1032"/>
          <p:cNvSpPr txBox="1">
            <a:spLocks noChangeArrowheads="1"/>
          </p:cNvSpPr>
          <p:nvPr/>
        </p:nvSpPr>
        <p:spPr bwMode="auto">
          <a:xfrm>
            <a:off x="1064418" y="1160983"/>
            <a:ext cx="4110038" cy="600075"/>
          </a:xfrm>
          <a:prstGeom prst="rect">
            <a:avLst/>
          </a:prstGeom>
          <a:noFill/>
          <a:ln w="9525">
            <a:noFill/>
            <a:miter lim="800000"/>
            <a:headEnd/>
            <a:tailEnd/>
          </a:ln>
          <a:effectLst>
            <a:outerShdw dist="12700" algn="ctr" rotWithShape="0">
              <a:schemeClr val="bg1"/>
            </a:outerShdw>
          </a:effectLst>
        </p:spPr>
        <p:txBody>
          <a:bodyPr>
            <a:spAutoFit/>
          </a:bodyPr>
          <a:lstStyle/>
          <a:p>
            <a:pPr algn="l" eaLnBrk="1" fontAlgn="base" hangingPunct="1"/>
            <a:r>
              <a:rPr lang="en-US" altLang="zh-CN" sz="3300" dirty="0">
                <a:solidFill>
                  <a:srgbClr val="FF3300"/>
                </a:solidFill>
                <a:latin typeface="黑体" pitchFamily="49" charset="-122"/>
                <a:ea typeface="黑体" pitchFamily="49" charset="-122"/>
              </a:rPr>
              <a:t>1.1</a:t>
            </a:r>
            <a:r>
              <a:rPr lang="zh-CN" altLang="en-US" sz="3300" dirty="0">
                <a:solidFill>
                  <a:srgbClr val="FF3300"/>
                </a:solidFill>
                <a:latin typeface="黑体" pitchFamily="49" charset="-122"/>
                <a:ea typeface="黑体" pitchFamily="49" charset="-122"/>
              </a:rPr>
              <a:t> 名词术语</a:t>
            </a:r>
          </a:p>
        </p:txBody>
      </p:sp>
      <p:grpSp>
        <p:nvGrpSpPr>
          <p:cNvPr id="2" name="Group 1036"/>
          <p:cNvGrpSpPr>
            <a:grpSpLocks/>
          </p:cNvGrpSpPr>
          <p:nvPr/>
        </p:nvGrpSpPr>
        <p:grpSpPr bwMode="auto">
          <a:xfrm>
            <a:off x="1200571" y="2165149"/>
            <a:ext cx="2549923" cy="609600"/>
            <a:chOff x="576" y="1584"/>
            <a:chExt cx="1248" cy="384"/>
          </a:xfrm>
        </p:grpSpPr>
        <p:sp>
          <p:nvSpPr>
            <p:cNvPr id="136202" name="Oval 1034"/>
            <p:cNvSpPr>
              <a:spLocks noChangeArrowheads="1"/>
            </p:cNvSpPr>
            <p:nvPr/>
          </p:nvSpPr>
          <p:spPr bwMode="auto">
            <a:xfrm>
              <a:off x="576" y="1584"/>
              <a:ext cx="1248" cy="384"/>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81" name="Text Box 1035"/>
            <p:cNvSpPr txBox="1">
              <a:spLocks noChangeArrowheads="1"/>
            </p:cNvSpPr>
            <p:nvPr/>
          </p:nvSpPr>
          <p:spPr bwMode="auto">
            <a:xfrm>
              <a:off x="876" y="1595"/>
              <a:ext cx="708" cy="34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3000">
                  <a:solidFill>
                    <a:schemeClr val="accent2"/>
                  </a:solidFill>
                  <a:latin typeface="楷体_GB2312" pitchFamily="49" charset="-122"/>
                  <a:ea typeface="楷体_GB2312" pitchFamily="49" charset="-122"/>
                </a:rPr>
                <a:t>数据</a:t>
              </a:r>
              <a:endParaRPr lang="zh-CN" altLang="en-US" sz="3000">
                <a:solidFill>
                  <a:schemeClr val="accent2"/>
                </a:solidFill>
                <a:ea typeface="楷体_GB2312" pitchFamily="49" charset="-122"/>
              </a:endParaRPr>
            </a:p>
          </p:txBody>
        </p:sp>
      </p:grpSp>
      <p:grpSp>
        <p:nvGrpSpPr>
          <p:cNvPr id="3" name="Group 1077"/>
          <p:cNvGrpSpPr>
            <a:grpSpLocks/>
          </p:cNvGrpSpPr>
          <p:nvPr/>
        </p:nvGrpSpPr>
        <p:grpSpPr bwMode="auto">
          <a:xfrm>
            <a:off x="3763194" y="2023499"/>
            <a:ext cx="6365254" cy="1492251"/>
            <a:chOff x="1765" y="1382"/>
            <a:chExt cx="3792" cy="940"/>
          </a:xfrm>
        </p:grpSpPr>
        <p:sp>
          <p:nvSpPr>
            <p:cNvPr id="19478" name="Text Box 1037"/>
            <p:cNvSpPr txBox="1">
              <a:spLocks noChangeArrowheads="1"/>
            </p:cNvSpPr>
            <p:nvPr/>
          </p:nvSpPr>
          <p:spPr bwMode="auto">
            <a:xfrm>
              <a:off x="1765" y="1382"/>
              <a:ext cx="3792" cy="87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000099"/>
                  </a:solidFill>
                  <a:latin typeface="幼圆" pitchFamily="49" charset="-122"/>
                  <a:ea typeface="幼圆" pitchFamily="49" charset="-122"/>
                </a:rPr>
                <a:t>描述客观事物的数字、字符以及一切能够输入到计算机中，并且能够被计算机程序处理的</a:t>
              </a:r>
            </a:p>
          </p:txBody>
        </p:sp>
        <p:sp>
          <p:nvSpPr>
            <p:cNvPr id="19479" name="Rectangle 1038"/>
            <p:cNvSpPr>
              <a:spLocks noChangeArrowheads="1"/>
            </p:cNvSpPr>
            <p:nvPr/>
          </p:nvSpPr>
          <p:spPr bwMode="auto">
            <a:xfrm>
              <a:off x="3818" y="1934"/>
              <a:ext cx="1728" cy="388"/>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dirty="0">
                  <a:solidFill>
                    <a:srgbClr val="FF3300"/>
                  </a:solidFill>
                  <a:latin typeface="黑体" pitchFamily="49" charset="-122"/>
                  <a:ea typeface="黑体" pitchFamily="49" charset="-122"/>
                </a:rPr>
                <a:t>  符号的集合</a:t>
              </a:r>
            </a:p>
          </p:txBody>
        </p:sp>
      </p:grpSp>
      <p:grpSp>
        <p:nvGrpSpPr>
          <p:cNvPr id="4" name="Group 1043"/>
          <p:cNvGrpSpPr>
            <a:grpSpLocks/>
          </p:cNvGrpSpPr>
          <p:nvPr/>
        </p:nvGrpSpPr>
        <p:grpSpPr bwMode="auto">
          <a:xfrm>
            <a:off x="1200571" y="3536749"/>
            <a:ext cx="2549923" cy="685800"/>
            <a:chOff x="432" y="2448"/>
            <a:chExt cx="1248" cy="432"/>
          </a:xfrm>
        </p:grpSpPr>
        <p:sp>
          <p:nvSpPr>
            <p:cNvPr id="136209" name="Oval 1041"/>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7" name="Text Box 1042"/>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数据元素</a:t>
              </a:r>
              <a:endParaRPr kumimoji="1" lang="zh-CN" altLang="en-US" sz="3000" b="0">
                <a:solidFill>
                  <a:schemeClr val="accent2"/>
                </a:solidFill>
                <a:ea typeface="宋体" charset="-122"/>
              </a:endParaRPr>
            </a:p>
          </p:txBody>
        </p:sp>
      </p:grpSp>
      <p:sp>
        <p:nvSpPr>
          <p:cNvPr id="136212" name="Text Box 1044"/>
          <p:cNvSpPr txBox="1">
            <a:spLocks noChangeArrowheads="1"/>
          </p:cNvSpPr>
          <p:nvPr/>
        </p:nvSpPr>
        <p:spPr bwMode="auto">
          <a:xfrm>
            <a:off x="3628342" y="3594330"/>
            <a:ext cx="8017545" cy="519113"/>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zh-CN" altLang="en-US" sz="2800" dirty="0">
                <a:solidFill>
                  <a:srgbClr val="000099"/>
                </a:solidFill>
                <a:latin typeface="幼圆" pitchFamily="49" charset="-122"/>
                <a:ea typeface="幼圆" pitchFamily="49" charset="-122"/>
              </a:rPr>
              <a:t> 数据这个集合中的一个一个的元素。</a:t>
            </a:r>
          </a:p>
        </p:txBody>
      </p:sp>
      <p:grpSp>
        <p:nvGrpSpPr>
          <p:cNvPr id="5" name="Group 1056"/>
          <p:cNvGrpSpPr>
            <a:grpSpLocks/>
          </p:cNvGrpSpPr>
          <p:nvPr/>
        </p:nvGrpSpPr>
        <p:grpSpPr bwMode="auto">
          <a:xfrm>
            <a:off x="1213271" y="4451149"/>
            <a:ext cx="2549923" cy="685800"/>
            <a:chOff x="432" y="2448"/>
            <a:chExt cx="1248" cy="432"/>
          </a:xfrm>
        </p:grpSpPr>
        <p:sp>
          <p:nvSpPr>
            <p:cNvPr id="136225" name="Oval 1057"/>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5" name="Text Box 1058"/>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数据对象</a:t>
              </a:r>
              <a:endParaRPr kumimoji="1" lang="zh-CN" altLang="en-US" sz="3000" b="0">
                <a:solidFill>
                  <a:schemeClr val="accent2"/>
                </a:solidFill>
                <a:ea typeface="宋体" charset="-122"/>
              </a:endParaRPr>
            </a:p>
          </p:txBody>
        </p:sp>
      </p:grpSp>
      <p:grpSp>
        <p:nvGrpSpPr>
          <p:cNvPr id="6" name="Group 1076"/>
          <p:cNvGrpSpPr>
            <a:grpSpLocks/>
          </p:cNvGrpSpPr>
          <p:nvPr/>
        </p:nvGrpSpPr>
        <p:grpSpPr bwMode="auto">
          <a:xfrm>
            <a:off x="3627472" y="4516241"/>
            <a:ext cx="6965295" cy="595313"/>
            <a:chOff x="1875" y="2921"/>
            <a:chExt cx="3409" cy="375"/>
          </a:xfrm>
        </p:grpSpPr>
        <p:sp>
          <p:nvSpPr>
            <p:cNvPr id="19472" name="Text Box 1059"/>
            <p:cNvSpPr txBox="1">
              <a:spLocks noChangeArrowheads="1"/>
            </p:cNvSpPr>
            <p:nvPr/>
          </p:nvSpPr>
          <p:spPr bwMode="auto">
            <a:xfrm>
              <a:off x="1875" y="2957"/>
              <a:ext cx="2287" cy="330"/>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dirty="0">
                  <a:solidFill>
                    <a:schemeClr val="bg1"/>
                  </a:solidFill>
                  <a:latin typeface="幼圆" pitchFamily="49" charset="-122"/>
                  <a:ea typeface="幼圆" pitchFamily="49" charset="-122"/>
                </a:rPr>
                <a:t> </a:t>
              </a:r>
              <a:r>
                <a:rPr lang="zh-CN" altLang="en-US" sz="2800" dirty="0">
                  <a:solidFill>
                    <a:srgbClr val="000099"/>
                  </a:solidFill>
                  <a:latin typeface="幼圆" pitchFamily="49" charset="-122"/>
                  <a:ea typeface="幼圆" pitchFamily="49" charset="-122"/>
                </a:rPr>
                <a:t>具有相同特性的数据元素的</a:t>
              </a:r>
            </a:p>
          </p:txBody>
        </p:sp>
        <p:sp>
          <p:nvSpPr>
            <p:cNvPr id="19473" name="Rectangle 1062"/>
            <p:cNvSpPr>
              <a:spLocks noChangeArrowheads="1"/>
            </p:cNvSpPr>
            <p:nvPr/>
          </p:nvSpPr>
          <p:spPr bwMode="auto">
            <a:xfrm>
              <a:off x="4449" y="2921"/>
              <a:ext cx="835" cy="375"/>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300">
                  <a:solidFill>
                    <a:srgbClr val="FF3300"/>
                  </a:solidFill>
                  <a:latin typeface="黑体" pitchFamily="49" charset="-122"/>
                  <a:ea typeface="黑体" pitchFamily="49" charset="-122"/>
                </a:rPr>
                <a:t>集合</a:t>
              </a:r>
            </a:p>
          </p:txBody>
        </p:sp>
      </p:grpSp>
      <p:grpSp>
        <p:nvGrpSpPr>
          <p:cNvPr id="7" name="Group 1067"/>
          <p:cNvGrpSpPr>
            <a:grpSpLocks/>
          </p:cNvGrpSpPr>
          <p:nvPr/>
        </p:nvGrpSpPr>
        <p:grpSpPr bwMode="auto">
          <a:xfrm>
            <a:off x="1046956" y="79897"/>
            <a:ext cx="4402137" cy="762000"/>
            <a:chOff x="251" y="240"/>
            <a:chExt cx="2773" cy="480"/>
          </a:xfrm>
        </p:grpSpPr>
        <p:sp>
          <p:nvSpPr>
            <p:cNvPr id="136236" name="Rectangle 1068"/>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237" name="Rectangle 1069"/>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1  什么是数据结构</a:t>
              </a:r>
            </a:p>
          </p:txBody>
        </p:sp>
      </p:grpSp>
      <p:grpSp>
        <p:nvGrpSpPr>
          <p:cNvPr id="8" name="Group 1079"/>
          <p:cNvGrpSpPr>
            <a:grpSpLocks/>
          </p:cNvGrpSpPr>
          <p:nvPr/>
        </p:nvGrpSpPr>
        <p:grpSpPr bwMode="auto">
          <a:xfrm>
            <a:off x="2710286" y="5384596"/>
            <a:ext cx="6301251" cy="923425"/>
            <a:chOff x="1383" y="3468"/>
            <a:chExt cx="3084" cy="394"/>
          </a:xfrm>
        </p:grpSpPr>
        <p:sp>
          <p:nvSpPr>
            <p:cNvPr id="136238" name="Freeform 1070"/>
            <p:cNvSpPr>
              <a:spLocks/>
            </p:cNvSpPr>
            <p:nvPr/>
          </p:nvSpPr>
          <p:spPr bwMode="auto">
            <a:xfrm rot="21393379" flipH="1" flipV="1">
              <a:off x="1383" y="3468"/>
              <a:ext cx="2540" cy="252"/>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7625" cap="flat">
              <a:solidFill>
                <a:srgbClr val="009FC4"/>
              </a:solidFill>
              <a:prstDash val="solid"/>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9468" name="Text Box 1071"/>
            <p:cNvSpPr txBox="1">
              <a:spLocks noChangeArrowheads="1"/>
            </p:cNvSpPr>
            <p:nvPr/>
          </p:nvSpPr>
          <p:spPr bwMode="auto">
            <a:xfrm rot="21409532">
              <a:off x="1621" y="3584"/>
              <a:ext cx="1231" cy="278"/>
            </a:xfrm>
            <a:prstGeom prst="rect">
              <a:avLst/>
            </a:prstGeom>
            <a:noFill/>
            <a:ln w="9525">
              <a:noFill/>
              <a:miter lim="800000"/>
              <a:headEnd/>
              <a:tailEnd/>
            </a:ln>
            <a:effectLst>
              <a:outerShdw dist="12700" algn="ctr" rotWithShape="0">
                <a:srgbClr val="000000"/>
              </a:outerShdw>
            </a:effectLst>
          </p:spPr>
          <p:txBody>
            <a:bodyPr>
              <a:spAutoFit/>
            </a:bodyPr>
            <a:lstStyle/>
            <a:p>
              <a:pPr algn="l">
                <a:lnSpc>
                  <a:spcPct val="85000"/>
                </a:lnSpc>
                <a:spcBef>
                  <a:spcPct val="0"/>
                </a:spcBef>
              </a:pPr>
              <a:r>
                <a:rPr lang="zh-CN" altLang="en-US" sz="2700" dirty="0">
                  <a:solidFill>
                    <a:srgbClr val="FF0000"/>
                  </a:solidFill>
                  <a:ea typeface="黑体" pitchFamily="49" charset="-122"/>
                </a:rPr>
                <a:t>自然数</a:t>
              </a:r>
              <a:endParaRPr lang="en-US" altLang="zh-CN" sz="2700" dirty="0">
                <a:solidFill>
                  <a:srgbClr val="003399"/>
                </a:solidFill>
                <a:ea typeface="幼圆" pitchFamily="49" charset="-122"/>
              </a:endParaRPr>
            </a:p>
          </p:txBody>
        </p:sp>
        <p:sp>
          <p:nvSpPr>
            <p:cNvPr id="19469" name="Text Box 1072"/>
            <p:cNvSpPr txBox="1">
              <a:spLocks noChangeArrowheads="1"/>
            </p:cNvSpPr>
            <p:nvPr/>
          </p:nvSpPr>
          <p:spPr bwMode="auto">
            <a:xfrm rot="21452082">
              <a:off x="1746" y="3549"/>
              <a:ext cx="2721" cy="287"/>
            </a:xfrm>
            <a:prstGeom prst="rect">
              <a:avLst/>
            </a:prstGeom>
            <a:noFill/>
            <a:ln w="9525">
              <a:noFill/>
              <a:miter lim="800000"/>
              <a:headEnd/>
              <a:tailEnd/>
            </a:ln>
          </p:spPr>
          <p:txBody>
            <a:bodyPr>
              <a:spAutoFit/>
            </a:bodyPr>
            <a:lstStyle/>
            <a:p>
              <a:pPr algn="l">
                <a:lnSpc>
                  <a:spcPct val="85000"/>
                </a:lnSpc>
                <a:spcBef>
                  <a:spcPct val="0"/>
                </a:spcBef>
              </a:pPr>
              <a:r>
                <a:rPr lang="en-US" altLang="zh-CN" sz="2800" dirty="0">
                  <a:solidFill>
                    <a:srgbClr val="FF0000"/>
                  </a:solidFill>
                  <a:ea typeface="幼圆" pitchFamily="49" charset="-122"/>
                </a:rPr>
                <a:t>           </a:t>
              </a:r>
              <a:r>
                <a:rPr lang="en-US" altLang="zh-CN" sz="2600" dirty="0">
                  <a:solidFill>
                    <a:srgbClr val="003399"/>
                  </a:solidFill>
                  <a:ea typeface="幼圆" pitchFamily="49" charset="-122"/>
                </a:rPr>
                <a:t>( 1, 2, 3, 4, </a:t>
              </a:r>
              <a:r>
                <a:rPr lang="en-US" altLang="zh-CN" sz="2600" dirty="0">
                  <a:solidFill>
                    <a:srgbClr val="003399"/>
                  </a:solidFill>
                  <a:latin typeface="宋体" charset="-122"/>
                  <a:ea typeface="宋体" charset="-122"/>
                  <a:sym typeface="Symbol" pitchFamily="18" charset="2"/>
                </a:rPr>
                <a:t>… </a:t>
              </a:r>
              <a:r>
                <a:rPr lang="en-US" altLang="zh-CN" sz="2600" dirty="0">
                  <a:solidFill>
                    <a:srgbClr val="003399"/>
                  </a:solidFill>
                  <a:ea typeface="幼圆" pitchFamily="49" charset="-122"/>
                </a:rPr>
                <a:t>)</a:t>
              </a:r>
            </a:p>
          </p:txBody>
        </p:sp>
      </p:grpSp>
    </p:spTree>
    <p:custDataLst>
      <p:tags r:id="rId1"/>
    </p:custDataLst>
    <p:extLst>
      <p:ext uri="{BB962C8B-B14F-4D97-AF65-F5344CB8AC3E}">
        <p14:creationId xmlns:p14="http://schemas.microsoft.com/office/powerpoint/2010/main" val="3009420610"/>
      </p:ext>
    </p:extLst>
  </p:cSld>
  <p:clrMapOvr>
    <a:masterClrMapping/>
  </p:clrMapOvr>
  <p:transition advTm="27944">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6212"/>
                                        </p:tgtEl>
                                        <p:attrNameLst>
                                          <p:attrName>style.visibility</p:attrName>
                                        </p:attrNameLst>
                                      </p:cBhvr>
                                      <p:to>
                                        <p:strVal val="visible"/>
                                      </p:to>
                                    </p:set>
                                    <p:animEffect transition="in" filter="blinds(horizontal)">
                                      <p:cBhvr>
                                        <p:cTn id="18" dur="500"/>
                                        <p:tgtEl>
                                          <p:spTgt spid="1362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33800" y="284164"/>
            <a:ext cx="5062538" cy="630237"/>
            <a:chOff x="1392" y="179"/>
            <a:chExt cx="3189" cy="397"/>
          </a:xfrm>
        </p:grpSpPr>
        <p:sp>
          <p:nvSpPr>
            <p:cNvPr id="217091" name="Oval 3"/>
            <p:cNvSpPr>
              <a:spLocks noChangeArrowheads="1"/>
            </p:cNvSpPr>
            <p:nvPr/>
          </p:nvSpPr>
          <p:spPr bwMode="auto">
            <a:xfrm>
              <a:off x="1392" y="192"/>
              <a:ext cx="1248" cy="384"/>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9" name="Text Box 4"/>
            <p:cNvSpPr txBox="1">
              <a:spLocks noChangeArrowheads="1"/>
            </p:cNvSpPr>
            <p:nvPr/>
          </p:nvSpPr>
          <p:spPr bwMode="auto">
            <a:xfrm>
              <a:off x="1637" y="179"/>
              <a:ext cx="959" cy="346"/>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fontAlgn="base" hangingPunct="1"/>
              <a:r>
                <a:rPr lang="zh-CN" altLang="en-US" sz="3000">
                  <a:solidFill>
                    <a:srgbClr val="FF3300"/>
                  </a:solidFill>
                  <a:latin typeface="幼圆" pitchFamily="49" charset="-122"/>
                  <a:ea typeface="幼圆" pitchFamily="49" charset="-122"/>
                </a:rPr>
                <a:t>数 据</a:t>
              </a:r>
              <a:endParaRPr lang="zh-CN" altLang="en-US" sz="3000" b="0">
                <a:solidFill>
                  <a:srgbClr val="FF3300"/>
                </a:solidFill>
                <a:latin typeface="幼圆" pitchFamily="49" charset="-122"/>
                <a:ea typeface="幼圆" pitchFamily="49" charset="-122"/>
              </a:endParaRPr>
            </a:p>
          </p:txBody>
        </p:sp>
        <p:sp>
          <p:nvSpPr>
            <p:cNvPr id="217093" name="Oval 5"/>
            <p:cNvSpPr>
              <a:spLocks noChangeArrowheads="1"/>
            </p:cNvSpPr>
            <p:nvPr/>
          </p:nvSpPr>
          <p:spPr bwMode="auto">
            <a:xfrm>
              <a:off x="2967" y="192"/>
              <a:ext cx="1248" cy="384"/>
            </a:xfrm>
            <a:prstGeom prst="ellipse">
              <a:avLst/>
            </a:prstGeom>
            <a:solidFill>
              <a:srgbClr val="CCFFFF"/>
            </a:solidFill>
            <a:ln w="12700" cap="sq">
              <a:noFill/>
              <a:round/>
              <a:headEnd type="none" w="sm" len="sm"/>
              <a:tailEnd type="none" w="sm" len="sm"/>
            </a:ln>
            <a:effectLst>
              <a:outerShdw dist="53882"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61" name="Text Box 6"/>
            <p:cNvSpPr txBox="1">
              <a:spLocks noChangeArrowheads="1"/>
            </p:cNvSpPr>
            <p:nvPr/>
          </p:nvSpPr>
          <p:spPr bwMode="auto">
            <a:xfrm>
              <a:off x="2950" y="194"/>
              <a:ext cx="1631" cy="336"/>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fontAlgn="base">
                <a:spcBef>
                  <a:spcPct val="0"/>
                </a:spcBef>
              </a:pPr>
              <a:r>
                <a:rPr lang="zh-CN" altLang="en-US" sz="2900">
                  <a:solidFill>
                    <a:srgbClr val="FF3300"/>
                  </a:solidFill>
                  <a:latin typeface="幼圆" pitchFamily="49" charset="-122"/>
                  <a:ea typeface="幼圆" pitchFamily="49" charset="-122"/>
                </a:rPr>
                <a:t> 数据元素</a:t>
              </a:r>
              <a:endParaRPr kumimoji="1" lang="zh-CN" altLang="en-US" sz="2900">
                <a:solidFill>
                  <a:srgbClr val="FF3300"/>
                </a:solidFill>
                <a:latin typeface="幼圆" pitchFamily="49" charset="-122"/>
                <a:ea typeface="幼圆" pitchFamily="49" charset="-122"/>
              </a:endParaRPr>
            </a:p>
          </p:txBody>
        </p:sp>
      </p:grpSp>
      <p:grpSp>
        <p:nvGrpSpPr>
          <p:cNvPr id="3" name="Group 7"/>
          <p:cNvGrpSpPr>
            <a:grpSpLocks/>
          </p:cNvGrpSpPr>
          <p:nvPr/>
        </p:nvGrpSpPr>
        <p:grpSpPr bwMode="auto">
          <a:xfrm>
            <a:off x="2133600" y="1436689"/>
            <a:ext cx="3886200" cy="985838"/>
            <a:chOff x="384" y="905"/>
            <a:chExt cx="2448" cy="621"/>
          </a:xfrm>
        </p:grpSpPr>
        <p:sp>
          <p:nvSpPr>
            <p:cNvPr id="217096" name="Rectangle 8"/>
            <p:cNvSpPr>
              <a:spLocks noChangeArrowheads="1"/>
            </p:cNvSpPr>
            <p:nvPr/>
          </p:nvSpPr>
          <p:spPr bwMode="auto">
            <a:xfrm>
              <a:off x="384" y="905"/>
              <a:ext cx="2448" cy="384"/>
            </a:xfrm>
            <a:prstGeom prst="rect">
              <a:avLst/>
            </a:prstGeom>
            <a:solidFill>
              <a:srgbClr val="FFFFC1"/>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7" name="Text Box 9"/>
            <p:cNvSpPr txBox="1">
              <a:spLocks noChangeArrowheads="1"/>
            </p:cNvSpPr>
            <p:nvPr/>
          </p:nvSpPr>
          <p:spPr bwMode="auto">
            <a:xfrm>
              <a:off x="491" y="964"/>
              <a:ext cx="2341" cy="562"/>
            </a:xfrm>
            <a:prstGeom prst="rect">
              <a:avLst/>
            </a:prstGeom>
            <a:noFill/>
            <a:ln w="9525">
              <a:noFill/>
              <a:miter lim="800000"/>
              <a:headEnd/>
              <a:tailEnd/>
            </a:ln>
          </p:spPr>
          <p:txBody>
            <a:bodyPr>
              <a:spAutoFit/>
            </a:bodyPr>
            <a:lstStyle/>
            <a:p>
              <a:pPr algn="l"/>
              <a:r>
                <a:rPr lang="zh-CN" altLang="en-US" sz="2600">
                  <a:solidFill>
                    <a:srgbClr val="FF3300"/>
                  </a:solidFill>
                  <a:ea typeface="宋体" charset="-122"/>
                </a:rPr>
                <a:t>( 25, 78, 36, 100, 28, 45 )</a:t>
              </a:r>
            </a:p>
          </p:txBody>
        </p:sp>
      </p:grpSp>
      <p:grpSp>
        <p:nvGrpSpPr>
          <p:cNvPr id="4" name="Group 10"/>
          <p:cNvGrpSpPr>
            <a:grpSpLocks/>
          </p:cNvGrpSpPr>
          <p:nvPr/>
        </p:nvGrpSpPr>
        <p:grpSpPr bwMode="auto">
          <a:xfrm>
            <a:off x="1981200" y="990600"/>
            <a:ext cx="533400" cy="641350"/>
            <a:chOff x="3600" y="434"/>
            <a:chExt cx="336" cy="404"/>
          </a:xfrm>
        </p:grpSpPr>
        <p:sp>
          <p:nvSpPr>
            <p:cNvPr id="217099" name="Oval 11"/>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5" name="Text Box 12"/>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1</a:t>
              </a:r>
            </a:p>
          </p:txBody>
        </p:sp>
      </p:grpSp>
      <p:grpSp>
        <p:nvGrpSpPr>
          <p:cNvPr id="5" name="Group 96"/>
          <p:cNvGrpSpPr>
            <a:grpSpLocks/>
          </p:cNvGrpSpPr>
          <p:nvPr/>
        </p:nvGrpSpPr>
        <p:grpSpPr bwMode="auto">
          <a:xfrm>
            <a:off x="2649538" y="2349501"/>
            <a:ext cx="1143000" cy="498475"/>
            <a:chOff x="672" y="1619"/>
            <a:chExt cx="720" cy="314"/>
          </a:xfrm>
        </p:grpSpPr>
        <p:sp>
          <p:nvSpPr>
            <p:cNvPr id="20552" name="AutoShape 14"/>
            <p:cNvSpPr>
              <a:spLocks noChangeArrowheads="1"/>
            </p:cNvSpPr>
            <p:nvPr/>
          </p:nvSpPr>
          <p:spPr bwMode="auto">
            <a:xfrm>
              <a:off x="672" y="1645"/>
              <a:ext cx="650" cy="288"/>
            </a:xfrm>
            <a:prstGeom prst="wedgeRoundRectCallout">
              <a:avLst>
                <a:gd name="adj1" fmla="val 58769"/>
                <a:gd name="adj2" fmla="val -118403"/>
                <a:gd name="adj3" fmla="val 16667"/>
              </a:avLst>
            </a:prstGeom>
            <a:noFill/>
            <a:ln w="60325">
              <a:solidFill>
                <a:srgbClr val="33CCCC"/>
              </a:solidFill>
              <a:miter lim="800000"/>
              <a:headEnd/>
              <a:tailEnd/>
            </a:ln>
          </p:spPr>
          <p:txBody>
            <a:bodyPr/>
            <a:lstStyle/>
            <a:p>
              <a:endParaRPr lang="zh-CN" altLang="en-US">
                <a:ea typeface="宋体" charset="-122"/>
              </a:endParaRPr>
            </a:p>
          </p:txBody>
        </p:sp>
        <p:sp>
          <p:nvSpPr>
            <p:cNvPr id="20553" name="Text Box 15"/>
            <p:cNvSpPr txBox="1">
              <a:spLocks noChangeArrowheads="1"/>
            </p:cNvSpPr>
            <p:nvPr/>
          </p:nvSpPr>
          <p:spPr bwMode="auto">
            <a:xfrm>
              <a:off x="705" y="1619"/>
              <a:ext cx="687" cy="308"/>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r>
                <a:rPr lang="zh-CN" altLang="en-US" sz="2600" i="1">
                  <a:solidFill>
                    <a:srgbClr val="FF3300"/>
                  </a:solidFill>
                  <a:ea typeface="黑体" pitchFamily="49" charset="-122"/>
                </a:rPr>
                <a:t>数列</a:t>
              </a:r>
            </a:p>
          </p:txBody>
        </p:sp>
      </p:grpSp>
      <p:grpSp>
        <p:nvGrpSpPr>
          <p:cNvPr id="6" name="Group 16"/>
          <p:cNvGrpSpPr>
            <a:grpSpLocks/>
          </p:cNvGrpSpPr>
          <p:nvPr/>
        </p:nvGrpSpPr>
        <p:grpSpPr bwMode="auto">
          <a:xfrm>
            <a:off x="6400800" y="1471613"/>
            <a:ext cx="3886200" cy="609600"/>
            <a:chOff x="3072" y="927"/>
            <a:chExt cx="2448" cy="384"/>
          </a:xfrm>
        </p:grpSpPr>
        <p:sp>
          <p:nvSpPr>
            <p:cNvPr id="217105" name="Rectangle 17"/>
            <p:cNvSpPr>
              <a:spLocks noChangeArrowheads="1"/>
            </p:cNvSpPr>
            <p:nvPr/>
          </p:nvSpPr>
          <p:spPr bwMode="auto">
            <a:xfrm>
              <a:off x="3072" y="927"/>
              <a:ext cx="2448" cy="384"/>
            </a:xfrm>
            <a:prstGeom prst="rect">
              <a:avLst/>
            </a:prstGeom>
            <a:solidFill>
              <a:srgbClr val="FFFFC1"/>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1" name="Text Box 18"/>
            <p:cNvSpPr txBox="1">
              <a:spLocks noChangeArrowheads="1"/>
            </p:cNvSpPr>
            <p:nvPr/>
          </p:nvSpPr>
          <p:spPr bwMode="auto">
            <a:xfrm>
              <a:off x="3244" y="952"/>
              <a:ext cx="2221" cy="308"/>
            </a:xfrm>
            <a:prstGeom prst="rect">
              <a:avLst/>
            </a:prstGeom>
            <a:noFill/>
            <a:ln w="9525">
              <a:noFill/>
              <a:miter lim="800000"/>
              <a:headEnd/>
              <a:tailEnd/>
            </a:ln>
          </p:spPr>
          <p:txBody>
            <a:bodyPr>
              <a:spAutoFit/>
            </a:bodyPr>
            <a:lstStyle/>
            <a:p>
              <a:pPr algn="l"/>
              <a:r>
                <a:rPr lang="zh-CN" altLang="en-US" sz="2600">
                  <a:solidFill>
                    <a:srgbClr val="FF3300"/>
                  </a:solidFill>
                  <a:ea typeface="宋体" charset="-122"/>
                </a:rPr>
                <a:t>( ‘</a:t>
              </a:r>
              <a:r>
                <a:rPr lang="en-US" altLang="zh-CN" sz="2600">
                  <a:solidFill>
                    <a:srgbClr val="FF3300"/>
                  </a:solidFill>
                  <a:ea typeface="宋体" charset="-122"/>
                </a:rPr>
                <a:t>A’, ‘B’, ‘C’, …, ‘Z’ )</a:t>
              </a:r>
            </a:p>
          </p:txBody>
        </p:sp>
      </p:grpSp>
      <p:grpSp>
        <p:nvGrpSpPr>
          <p:cNvPr id="7" name="Group 19"/>
          <p:cNvGrpSpPr>
            <a:grpSpLocks/>
          </p:cNvGrpSpPr>
          <p:nvPr/>
        </p:nvGrpSpPr>
        <p:grpSpPr bwMode="auto">
          <a:xfrm>
            <a:off x="6248400" y="979488"/>
            <a:ext cx="533400" cy="641350"/>
            <a:chOff x="3600" y="434"/>
            <a:chExt cx="336" cy="404"/>
          </a:xfrm>
        </p:grpSpPr>
        <p:sp>
          <p:nvSpPr>
            <p:cNvPr id="217108" name="Oval 20"/>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9" name="Text Box 21"/>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2</a:t>
              </a:r>
            </a:p>
          </p:txBody>
        </p:sp>
      </p:grpSp>
      <p:grpSp>
        <p:nvGrpSpPr>
          <p:cNvPr id="8" name="Group 97"/>
          <p:cNvGrpSpPr>
            <a:grpSpLocks/>
          </p:cNvGrpSpPr>
          <p:nvPr/>
        </p:nvGrpSpPr>
        <p:grpSpPr bwMode="auto">
          <a:xfrm>
            <a:off x="8323264" y="2435225"/>
            <a:ext cx="1354137" cy="488950"/>
            <a:chOff x="4283" y="1671"/>
            <a:chExt cx="853" cy="308"/>
          </a:xfrm>
        </p:grpSpPr>
        <p:sp>
          <p:nvSpPr>
            <p:cNvPr id="20546" name="AutoShape 23"/>
            <p:cNvSpPr>
              <a:spLocks noChangeArrowheads="1"/>
            </p:cNvSpPr>
            <p:nvPr/>
          </p:nvSpPr>
          <p:spPr bwMode="auto">
            <a:xfrm>
              <a:off x="4331" y="1686"/>
              <a:ext cx="805" cy="288"/>
            </a:xfrm>
            <a:prstGeom prst="wedgeRoundRectCallout">
              <a:avLst>
                <a:gd name="adj1" fmla="val -48759"/>
                <a:gd name="adj2" fmla="val -135764"/>
                <a:gd name="adj3" fmla="val 16667"/>
              </a:avLst>
            </a:prstGeom>
            <a:noFill/>
            <a:ln w="60325">
              <a:solidFill>
                <a:srgbClr val="33CCCC"/>
              </a:solidFill>
              <a:miter lim="800000"/>
              <a:headEnd/>
              <a:tailEnd/>
            </a:ln>
          </p:spPr>
          <p:txBody>
            <a:bodyPr/>
            <a:lstStyle/>
            <a:p>
              <a:endParaRPr lang="zh-CN" altLang="en-US">
                <a:ea typeface="宋体" charset="-122"/>
              </a:endParaRPr>
            </a:p>
          </p:txBody>
        </p:sp>
        <p:sp>
          <p:nvSpPr>
            <p:cNvPr id="20547" name="Text Box 24"/>
            <p:cNvSpPr txBox="1">
              <a:spLocks noChangeArrowheads="1"/>
            </p:cNvSpPr>
            <p:nvPr/>
          </p:nvSpPr>
          <p:spPr bwMode="auto">
            <a:xfrm>
              <a:off x="4283" y="1671"/>
              <a:ext cx="816" cy="308"/>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i="1">
                  <a:solidFill>
                    <a:srgbClr val="FF3300"/>
                  </a:solidFill>
                  <a:ea typeface="黑体" pitchFamily="49" charset="-122"/>
                </a:rPr>
                <a:t>字母表</a:t>
              </a:r>
            </a:p>
          </p:txBody>
        </p:sp>
      </p:grpSp>
      <p:grpSp>
        <p:nvGrpSpPr>
          <p:cNvPr id="9" name="Group 25"/>
          <p:cNvGrpSpPr>
            <a:grpSpLocks/>
          </p:cNvGrpSpPr>
          <p:nvPr/>
        </p:nvGrpSpPr>
        <p:grpSpPr bwMode="auto">
          <a:xfrm>
            <a:off x="2057400" y="3505200"/>
            <a:ext cx="533400" cy="641350"/>
            <a:chOff x="3600" y="434"/>
            <a:chExt cx="336" cy="404"/>
          </a:xfrm>
        </p:grpSpPr>
        <p:sp>
          <p:nvSpPr>
            <p:cNvPr id="217114" name="Oval 26"/>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5" name="Text Box 27"/>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3</a:t>
              </a:r>
            </a:p>
          </p:txBody>
        </p:sp>
      </p:grpSp>
      <p:grpSp>
        <p:nvGrpSpPr>
          <p:cNvPr id="10" name="Group 28"/>
          <p:cNvGrpSpPr>
            <a:grpSpLocks/>
          </p:cNvGrpSpPr>
          <p:nvPr/>
        </p:nvGrpSpPr>
        <p:grpSpPr bwMode="auto">
          <a:xfrm>
            <a:off x="2895601" y="3429001"/>
            <a:ext cx="6196013" cy="3051175"/>
            <a:chOff x="864" y="2160"/>
            <a:chExt cx="3903" cy="1922"/>
          </a:xfrm>
        </p:grpSpPr>
        <p:grpSp>
          <p:nvGrpSpPr>
            <p:cNvPr id="11" name="Group 29"/>
            <p:cNvGrpSpPr>
              <a:grpSpLocks/>
            </p:cNvGrpSpPr>
            <p:nvPr/>
          </p:nvGrpSpPr>
          <p:grpSpPr bwMode="auto">
            <a:xfrm>
              <a:off x="864" y="2378"/>
              <a:ext cx="3216" cy="192"/>
              <a:chOff x="864" y="2448"/>
              <a:chExt cx="3216" cy="192"/>
            </a:xfrm>
          </p:grpSpPr>
          <p:sp>
            <p:nvSpPr>
              <p:cNvPr id="217118" name="Rectangle 30"/>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19" name="Rectangle 31"/>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0" name="Rectangle 32"/>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1" name="Rectangle 33"/>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2" name="Rectangle 34"/>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 name="Group 35"/>
            <p:cNvGrpSpPr>
              <a:grpSpLocks/>
            </p:cNvGrpSpPr>
            <p:nvPr/>
          </p:nvGrpSpPr>
          <p:grpSpPr bwMode="auto">
            <a:xfrm>
              <a:off x="864" y="2570"/>
              <a:ext cx="3216" cy="192"/>
              <a:chOff x="864" y="2448"/>
              <a:chExt cx="3216" cy="192"/>
            </a:xfrm>
          </p:grpSpPr>
          <p:sp>
            <p:nvSpPr>
              <p:cNvPr id="217124" name="Rectangle 36"/>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5" name="Rectangle 37"/>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6" name="Rectangle 38"/>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7" name="Rectangle 39"/>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8" name="Rectangle 40"/>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 name="Group 41"/>
            <p:cNvGrpSpPr>
              <a:grpSpLocks/>
            </p:cNvGrpSpPr>
            <p:nvPr/>
          </p:nvGrpSpPr>
          <p:grpSpPr bwMode="auto">
            <a:xfrm>
              <a:off x="864" y="2762"/>
              <a:ext cx="3216" cy="192"/>
              <a:chOff x="864" y="2448"/>
              <a:chExt cx="3216" cy="192"/>
            </a:xfrm>
          </p:grpSpPr>
          <p:sp>
            <p:nvSpPr>
              <p:cNvPr id="217130" name="Rectangle 42"/>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1" name="Rectangle 43"/>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2" name="Rectangle 44"/>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3" name="Rectangle 45"/>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4" name="Rectangle 46"/>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4" name="Group 47"/>
            <p:cNvGrpSpPr>
              <a:grpSpLocks/>
            </p:cNvGrpSpPr>
            <p:nvPr/>
          </p:nvGrpSpPr>
          <p:grpSpPr bwMode="auto">
            <a:xfrm>
              <a:off x="864" y="2954"/>
              <a:ext cx="3216" cy="192"/>
              <a:chOff x="864" y="2448"/>
              <a:chExt cx="3216" cy="192"/>
            </a:xfrm>
          </p:grpSpPr>
          <p:sp>
            <p:nvSpPr>
              <p:cNvPr id="217136" name="Rectangle 48"/>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7" name="Rectangle 49"/>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8" name="Rectangle 50"/>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9" name="Rectangle 51"/>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0" name="Rectangle 52"/>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5" name="Group 53"/>
            <p:cNvGrpSpPr>
              <a:grpSpLocks/>
            </p:cNvGrpSpPr>
            <p:nvPr/>
          </p:nvGrpSpPr>
          <p:grpSpPr bwMode="auto">
            <a:xfrm>
              <a:off x="864" y="3866"/>
              <a:ext cx="3216" cy="192"/>
              <a:chOff x="864" y="2448"/>
              <a:chExt cx="3216" cy="192"/>
            </a:xfrm>
          </p:grpSpPr>
          <p:sp>
            <p:nvSpPr>
              <p:cNvPr id="217142" name="Rectangle 54"/>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3" name="Rectangle 55"/>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4" name="Rectangle 56"/>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5" name="Rectangle 57"/>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6" name="Rectangle 58"/>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502" name="Text Box 59"/>
            <p:cNvSpPr txBox="1">
              <a:spLocks noChangeArrowheads="1"/>
            </p:cNvSpPr>
            <p:nvPr/>
          </p:nvSpPr>
          <p:spPr bwMode="auto">
            <a:xfrm>
              <a:off x="927" y="2160"/>
              <a:ext cx="3840" cy="231"/>
            </a:xfrm>
            <a:prstGeom prst="rect">
              <a:avLst/>
            </a:prstGeom>
            <a:noFill/>
            <a:ln w="9525">
              <a:noFill/>
              <a:miter lim="800000"/>
              <a:headEnd/>
              <a:tailEnd/>
            </a:ln>
          </p:spPr>
          <p:txBody>
            <a:bodyPr>
              <a:spAutoFit/>
            </a:bodyPr>
            <a:lstStyle/>
            <a:p>
              <a:pPr algn="l"/>
              <a:r>
                <a:rPr lang="zh-CN" altLang="en-US" sz="1800">
                  <a:solidFill>
                    <a:schemeClr val="accent2"/>
                  </a:solidFill>
                  <a:latin typeface="幼圆" pitchFamily="49" charset="-122"/>
                  <a:ea typeface="幼圆" pitchFamily="49" charset="-122"/>
                </a:rPr>
                <a:t>学 号   姓 名   性别  年龄      其  他</a:t>
              </a:r>
            </a:p>
          </p:txBody>
        </p:sp>
        <p:sp>
          <p:nvSpPr>
            <p:cNvPr id="217148" name="Line 60"/>
            <p:cNvSpPr>
              <a:spLocks noChangeShapeType="1"/>
            </p:cNvSpPr>
            <p:nvPr/>
          </p:nvSpPr>
          <p:spPr bwMode="auto">
            <a:xfrm>
              <a:off x="864"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49" name="Line 61"/>
            <p:cNvSpPr>
              <a:spLocks noChangeShapeType="1"/>
            </p:cNvSpPr>
            <p:nvPr/>
          </p:nvSpPr>
          <p:spPr bwMode="auto">
            <a:xfrm>
              <a:off x="1488"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0" name="Line 62"/>
            <p:cNvSpPr>
              <a:spLocks noChangeShapeType="1"/>
            </p:cNvSpPr>
            <p:nvPr/>
          </p:nvSpPr>
          <p:spPr bwMode="auto">
            <a:xfrm>
              <a:off x="2064"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1" name="Line 63"/>
            <p:cNvSpPr>
              <a:spLocks noChangeShapeType="1"/>
            </p:cNvSpPr>
            <p:nvPr/>
          </p:nvSpPr>
          <p:spPr bwMode="auto">
            <a:xfrm>
              <a:off x="2496"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2" name="Line 64"/>
            <p:cNvSpPr>
              <a:spLocks noChangeShapeType="1"/>
            </p:cNvSpPr>
            <p:nvPr/>
          </p:nvSpPr>
          <p:spPr bwMode="auto">
            <a:xfrm>
              <a:off x="2939"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3" name="Line 65"/>
            <p:cNvSpPr>
              <a:spLocks noChangeShapeType="1"/>
            </p:cNvSpPr>
            <p:nvPr/>
          </p:nvSpPr>
          <p:spPr bwMode="auto">
            <a:xfrm>
              <a:off x="4080"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509" name="Text Box 66"/>
            <p:cNvSpPr txBox="1">
              <a:spLocks noChangeArrowheads="1"/>
            </p:cNvSpPr>
            <p:nvPr/>
          </p:nvSpPr>
          <p:spPr bwMode="auto">
            <a:xfrm>
              <a:off x="912" y="2359"/>
              <a:ext cx="3068" cy="233"/>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99001       张 三       女        17                  ……</a:t>
              </a:r>
            </a:p>
          </p:txBody>
        </p:sp>
        <p:sp>
          <p:nvSpPr>
            <p:cNvPr id="20510" name="Text Box 67"/>
            <p:cNvSpPr txBox="1">
              <a:spLocks noChangeArrowheads="1"/>
            </p:cNvSpPr>
            <p:nvPr/>
          </p:nvSpPr>
          <p:spPr bwMode="auto">
            <a:xfrm>
              <a:off x="912" y="2559"/>
              <a:ext cx="3068" cy="233"/>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99002       李 四       男        16                  ……</a:t>
              </a:r>
            </a:p>
          </p:txBody>
        </p:sp>
        <p:sp>
          <p:nvSpPr>
            <p:cNvPr id="20511" name="Text Box 68"/>
            <p:cNvSpPr txBox="1">
              <a:spLocks noChangeArrowheads="1"/>
            </p:cNvSpPr>
            <p:nvPr/>
          </p:nvSpPr>
          <p:spPr bwMode="auto">
            <a:xfrm>
              <a:off x="923" y="2734"/>
              <a:ext cx="3068" cy="233"/>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99003       王 五       女        18                  ……</a:t>
              </a:r>
            </a:p>
          </p:txBody>
        </p:sp>
        <p:sp>
          <p:nvSpPr>
            <p:cNvPr id="20512" name="Text Box 69"/>
            <p:cNvSpPr txBox="1">
              <a:spLocks noChangeArrowheads="1"/>
            </p:cNvSpPr>
            <p:nvPr/>
          </p:nvSpPr>
          <p:spPr bwMode="auto">
            <a:xfrm>
              <a:off x="927" y="2926"/>
              <a:ext cx="3068" cy="233"/>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99004       周 六       女        17                  ……</a:t>
              </a:r>
            </a:p>
          </p:txBody>
        </p:sp>
        <p:sp>
          <p:nvSpPr>
            <p:cNvPr id="20513" name="Text Box 70"/>
            <p:cNvSpPr txBox="1">
              <a:spLocks noChangeArrowheads="1"/>
            </p:cNvSpPr>
            <p:nvPr/>
          </p:nvSpPr>
          <p:spPr bwMode="auto">
            <a:xfrm>
              <a:off x="931" y="3849"/>
              <a:ext cx="3068" cy="233"/>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99035       刘 末       男        19                  ……</a:t>
              </a:r>
            </a:p>
          </p:txBody>
        </p:sp>
        <p:sp>
          <p:nvSpPr>
            <p:cNvPr id="20514" name="Text Box 71"/>
            <p:cNvSpPr txBox="1">
              <a:spLocks noChangeArrowheads="1"/>
            </p:cNvSpPr>
            <p:nvPr/>
          </p:nvSpPr>
          <p:spPr bwMode="auto">
            <a:xfrm>
              <a:off x="1064" y="3257"/>
              <a:ext cx="162" cy="332"/>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5" name="Text Box 72"/>
            <p:cNvSpPr txBox="1">
              <a:spLocks noChangeArrowheads="1"/>
            </p:cNvSpPr>
            <p:nvPr/>
          </p:nvSpPr>
          <p:spPr bwMode="auto">
            <a:xfrm>
              <a:off x="1680" y="3242"/>
              <a:ext cx="162" cy="332"/>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6" name="Text Box 73"/>
            <p:cNvSpPr txBox="1">
              <a:spLocks noChangeArrowheads="1"/>
            </p:cNvSpPr>
            <p:nvPr/>
          </p:nvSpPr>
          <p:spPr bwMode="auto">
            <a:xfrm>
              <a:off x="2183" y="3242"/>
              <a:ext cx="162" cy="332"/>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7" name="Text Box 74"/>
            <p:cNvSpPr txBox="1">
              <a:spLocks noChangeArrowheads="1"/>
            </p:cNvSpPr>
            <p:nvPr/>
          </p:nvSpPr>
          <p:spPr bwMode="auto">
            <a:xfrm>
              <a:off x="2615" y="3242"/>
              <a:ext cx="162" cy="332"/>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8" name="Text Box 75"/>
            <p:cNvSpPr txBox="1">
              <a:spLocks noChangeArrowheads="1"/>
            </p:cNvSpPr>
            <p:nvPr/>
          </p:nvSpPr>
          <p:spPr bwMode="auto">
            <a:xfrm>
              <a:off x="3456" y="3290"/>
              <a:ext cx="162" cy="332"/>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grpSp>
      <p:grpSp>
        <p:nvGrpSpPr>
          <p:cNvPr id="16" name="Group 95"/>
          <p:cNvGrpSpPr>
            <a:grpSpLocks/>
          </p:cNvGrpSpPr>
          <p:nvPr/>
        </p:nvGrpSpPr>
        <p:grpSpPr bwMode="auto">
          <a:xfrm>
            <a:off x="8183563" y="3933826"/>
            <a:ext cx="1998662" cy="1476375"/>
            <a:chOff x="4195" y="2478"/>
            <a:chExt cx="1259" cy="930"/>
          </a:xfrm>
        </p:grpSpPr>
        <p:grpSp>
          <p:nvGrpSpPr>
            <p:cNvPr id="17" name="Group 90"/>
            <p:cNvGrpSpPr>
              <a:grpSpLocks/>
            </p:cNvGrpSpPr>
            <p:nvPr/>
          </p:nvGrpSpPr>
          <p:grpSpPr bwMode="auto">
            <a:xfrm>
              <a:off x="4195" y="2478"/>
              <a:ext cx="1259" cy="432"/>
              <a:chOff x="4176" y="2784"/>
              <a:chExt cx="1259" cy="432"/>
            </a:xfrm>
          </p:grpSpPr>
          <p:sp>
            <p:nvSpPr>
              <p:cNvPr id="20495" name="AutoShape 91"/>
              <p:cNvSpPr>
                <a:spLocks noChangeArrowheads="1"/>
              </p:cNvSpPr>
              <p:nvPr/>
            </p:nvSpPr>
            <p:spPr bwMode="auto">
              <a:xfrm>
                <a:off x="4176" y="2784"/>
                <a:ext cx="1259" cy="432"/>
              </a:xfrm>
              <a:prstGeom prst="cloudCallout">
                <a:avLst>
                  <a:gd name="adj1" fmla="val -60644"/>
                  <a:gd name="adj2" fmla="val 68981"/>
                </a:avLst>
              </a:prstGeom>
              <a:noFill/>
              <a:ln w="57150">
                <a:solidFill>
                  <a:srgbClr val="33CCCC"/>
                </a:solidFill>
                <a:round/>
                <a:headEnd/>
                <a:tailEnd/>
              </a:ln>
            </p:spPr>
            <p:txBody>
              <a:bodyPr/>
              <a:lstStyle/>
              <a:p>
                <a:endParaRPr lang="zh-CN" altLang="en-US">
                  <a:ea typeface="宋体" charset="-122"/>
                </a:endParaRPr>
              </a:p>
            </p:txBody>
          </p:sp>
          <p:sp>
            <p:nvSpPr>
              <p:cNvPr id="20496" name="Text Box 92"/>
              <p:cNvSpPr txBox="1">
                <a:spLocks noChangeArrowheads="1"/>
              </p:cNvSpPr>
              <p:nvPr/>
            </p:nvSpPr>
            <p:spPr bwMode="auto">
              <a:xfrm>
                <a:off x="4213" y="2817"/>
                <a:ext cx="1071" cy="317"/>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zh-CN" altLang="en-US" sz="2700" i="1">
                    <a:solidFill>
                      <a:srgbClr val="FF3300"/>
                    </a:solidFill>
                    <a:ea typeface="黑体" pitchFamily="49" charset="-122"/>
                  </a:rPr>
                  <a:t>数据文件</a:t>
                </a:r>
              </a:p>
            </p:txBody>
          </p:sp>
        </p:grpSp>
        <p:sp>
          <p:nvSpPr>
            <p:cNvPr id="20493" name="AutoShape 93"/>
            <p:cNvSpPr>
              <a:spLocks noChangeArrowheads="1"/>
            </p:cNvSpPr>
            <p:nvPr/>
          </p:nvSpPr>
          <p:spPr bwMode="auto">
            <a:xfrm>
              <a:off x="4332" y="2976"/>
              <a:ext cx="647" cy="432"/>
            </a:xfrm>
            <a:prstGeom prst="cloudCallout">
              <a:avLst>
                <a:gd name="adj1" fmla="val -88023"/>
                <a:gd name="adj2" fmla="val 35648"/>
              </a:avLst>
            </a:prstGeom>
            <a:noFill/>
            <a:ln w="57150">
              <a:solidFill>
                <a:srgbClr val="33CCCC"/>
              </a:solidFill>
              <a:round/>
              <a:headEnd/>
              <a:tailEnd/>
            </a:ln>
          </p:spPr>
          <p:txBody>
            <a:bodyPr/>
            <a:lstStyle/>
            <a:p>
              <a:endParaRPr lang="zh-CN" altLang="en-US">
                <a:ea typeface="宋体" charset="-122"/>
              </a:endParaRPr>
            </a:p>
          </p:txBody>
        </p:sp>
        <p:sp>
          <p:nvSpPr>
            <p:cNvPr id="20494" name="Text Box 94"/>
            <p:cNvSpPr txBox="1">
              <a:spLocks noChangeArrowheads="1"/>
            </p:cNvSpPr>
            <p:nvPr/>
          </p:nvSpPr>
          <p:spPr bwMode="auto">
            <a:xfrm>
              <a:off x="4451" y="3001"/>
              <a:ext cx="565" cy="327"/>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zh-CN" altLang="en-US" sz="2800" i="1">
                  <a:solidFill>
                    <a:srgbClr val="FF3300"/>
                  </a:solidFill>
                  <a:ea typeface="黑体" pitchFamily="49" charset="-122"/>
                </a:rPr>
                <a:t>表</a:t>
              </a:r>
            </a:p>
          </p:txBody>
        </p:sp>
      </p:grpSp>
    </p:spTree>
    <p:extLst>
      <p:ext uri="{BB962C8B-B14F-4D97-AF65-F5344CB8AC3E}">
        <p14:creationId xmlns:p14="http://schemas.microsoft.com/office/powerpoint/2010/main" val="3948120179"/>
      </p:ext>
    </p:extLst>
  </p:cSld>
  <p:clrMapOvr>
    <a:masterClrMapping/>
  </p:clrMapOvr>
  <p:transition advTm="23763">
    <p:randomBa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5"/>
          <p:cNvSpPr txBox="1">
            <a:spLocks noChangeArrowheads="1"/>
          </p:cNvSpPr>
          <p:nvPr/>
        </p:nvSpPr>
        <p:spPr bwMode="auto">
          <a:xfrm>
            <a:off x="1016793" y="1116731"/>
            <a:ext cx="3551237" cy="600075"/>
          </a:xfrm>
          <a:prstGeom prst="rect">
            <a:avLst/>
          </a:prstGeom>
          <a:noFill/>
          <a:ln w="9525">
            <a:noFill/>
            <a:miter lim="800000"/>
            <a:headEnd/>
            <a:tailEnd/>
          </a:ln>
          <a:effectLst>
            <a:outerShdw dist="12700" algn="ctr" rotWithShape="0">
              <a:schemeClr val="bg1"/>
            </a:outerShdw>
          </a:effectLst>
        </p:spPr>
        <p:txBody>
          <a:bodyPr wrap="square">
            <a:spAutoFit/>
          </a:bodyPr>
          <a:lstStyle/>
          <a:p>
            <a:pPr algn="l" eaLnBrk="1" fontAlgn="base" hangingPunct="1"/>
            <a:r>
              <a:rPr lang="en-US" altLang="zh-CN" sz="3300" dirty="0">
                <a:solidFill>
                  <a:srgbClr val="FF3300"/>
                </a:solidFill>
                <a:latin typeface="黑体" pitchFamily="49" charset="-122"/>
                <a:ea typeface="黑体" pitchFamily="49" charset="-122"/>
              </a:rPr>
              <a:t>1.1 </a:t>
            </a:r>
            <a:r>
              <a:rPr lang="zh-CN" altLang="en-US" sz="3300" dirty="0">
                <a:solidFill>
                  <a:srgbClr val="FF3300"/>
                </a:solidFill>
                <a:latin typeface="黑体" pitchFamily="49" charset="-122"/>
                <a:ea typeface="黑体" pitchFamily="49" charset="-122"/>
              </a:rPr>
              <a:t>名词术语</a:t>
            </a:r>
          </a:p>
        </p:txBody>
      </p:sp>
      <p:grpSp>
        <p:nvGrpSpPr>
          <p:cNvPr id="2" name="Group 6"/>
          <p:cNvGrpSpPr>
            <a:grpSpLocks/>
          </p:cNvGrpSpPr>
          <p:nvPr/>
        </p:nvGrpSpPr>
        <p:grpSpPr bwMode="auto">
          <a:xfrm>
            <a:off x="1186654" y="2008905"/>
            <a:ext cx="1981200" cy="609600"/>
            <a:chOff x="576" y="1584"/>
            <a:chExt cx="1248" cy="384"/>
          </a:xfrm>
        </p:grpSpPr>
        <p:sp>
          <p:nvSpPr>
            <p:cNvPr id="138247" name="Oval 7"/>
            <p:cNvSpPr>
              <a:spLocks noChangeArrowheads="1"/>
            </p:cNvSpPr>
            <p:nvPr/>
          </p:nvSpPr>
          <p:spPr bwMode="auto">
            <a:xfrm>
              <a:off x="576" y="1584"/>
              <a:ext cx="1248" cy="384"/>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30" name="Text Box 8"/>
            <p:cNvSpPr txBox="1">
              <a:spLocks noChangeArrowheads="1"/>
            </p:cNvSpPr>
            <p:nvPr/>
          </p:nvSpPr>
          <p:spPr bwMode="auto">
            <a:xfrm>
              <a:off x="876" y="1595"/>
              <a:ext cx="708" cy="34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3000">
                  <a:solidFill>
                    <a:schemeClr val="accent2"/>
                  </a:solidFill>
                  <a:latin typeface="楷体_GB2312" pitchFamily="49" charset="-122"/>
                  <a:ea typeface="楷体_GB2312" pitchFamily="49" charset="-122"/>
                </a:rPr>
                <a:t>数据</a:t>
              </a:r>
              <a:endParaRPr lang="zh-CN" altLang="en-US" sz="3000">
                <a:solidFill>
                  <a:schemeClr val="accent2"/>
                </a:solidFill>
                <a:ea typeface="楷体_GB2312" pitchFamily="49" charset="-122"/>
              </a:endParaRPr>
            </a:p>
          </p:txBody>
        </p:sp>
      </p:grpSp>
      <p:grpSp>
        <p:nvGrpSpPr>
          <p:cNvPr id="3" name="Group 52"/>
          <p:cNvGrpSpPr>
            <a:grpSpLocks/>
          </p:cNvGrpSpPr>
          <p:nvPr/>
        </p:nvGrpSpPr>
        <p:grpSpPr bwMode="auto">
          <a:xfrm>
            <a:off x="3302793" y="1916832"/>
            <a:ext cx="5586413" cy="1816101"/>
            <a:chOff x="1765" y="1382"/>
            <a:chExt cx="3519" cy="1144"/>
          </a:xfrm>
        </p:grpSpPr>
        <p:sp>
          <p:nvSpPr>
            <p:cNvPr id="21527" name="Text Box 10"/>
            <p:cNvSpPr txBox="1">
              <a:spLocks noChangeArrowheads="1"/>
            </p:cNvSpPr>
            <p:nvPr/>
          </p:nvSpPr>
          <p:spPr bwMode="auto">
            <a:xfrm>
              <a:off x="1765" y="1382"/>
              <a:ext cx="3519" cy="1144"/>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zh-CN" altLang="en-US" sz="2800" dirty="0">
                  <a:solidFill>
                    <a:srgbClr val="000099"/>
                  </a:solidFill>
                  <a:latin typeface="幼圆" pitchFamily="49" charset="-122"/>
                  <a:ea typeface="幼圆" pitchFamily="49" charset="-122"/>
                </a:rPr>
                <a:t>描述客观事物的数字、字符以及一切能够输入到计算机中，并且能够被计算机程序处理的            。</a:t>
              </a:r>
            </a:p>
          </p:txBody>
        </p:sp>
        <p:sp>
          <p:nvSpPr>
            <p:cNvPr id="21528" name="Rectangle 11"/>
            <p:cNvSpPr>
              <a:spLocks noChangeArrowheads="1"/>
            </p:cNvSpPr>
            <p:nvPr/>
          </p:nvSpPr>
          <p:spPr bwMode="auto">
            <a:xfrm>
              <a:off x="3833" y="1888"/>
              <a:ext cx="1406" cy="365"/>
            </a:xfrm>
            <a:prstGeom prst="rect">
              <a:avLst/>
            </a:prstGeom>
            <a:noFill/>
            <a:ln w="9525">
              <a:noFill/>
              <a:miter lim="800000"/>
              <a:headEnd/>
              <a:tailEnd/>
            </a:ln>
            <a:effectLst>
              <a:outerShdw dist="12700" algn="ctr" rotWithShape="0">
                <a:srgbClr val="000000"/>
              </a:outerShdw>
            </a:effectLst>
          </p:spPr>
          <p:txBody>
            <a:bodyPr wrap="square">
              <a:spAutoFit/>
            </a:bodyPr>
            <a:lstStyle/>
            <a:p>
              <a:pPr algn="l"/>
              <a:r>
                <a:rPr lang="zh-CN" altLang="en-US" sz="3200" dirty="0">
                  <a:solidFill>
                    <a:srgbClr val="FF3300"/>
                  </a:solidFill>
                  <a:latin typeface="黑体" pitchFamily="49" charset="-122"/>
                  <a:ea typeface="黑体" pitchFamily="49" charset="-122"/>
                </a:rPr>
                <a:t>符号的集合</a:t>
              </a:r>
            </a:p>
          </p:txBody>
        </p:sp>
      </p:grpSp>
      <p:grpSp>
        <p:nvGrpSpPr>
          <p:cNvPr id="4" name="Group 12"/>
          <p:cNvGrpSpPr>
            <a:grpSpLocks/>
          </p:cNvGrpSpPr>
          <p:nvPr/>
        </p:nvGrpSpPr>
        <p:grpSpPr bwMode="auto">
          <a:xfrm>
            <a:off x="1186654" y="3380505"/>
            <a:ext cx="1981200" cy="685800"/>
            <a:chOff x="432" y="2448"/>
            <a:chExt cx="1248" cy="432"/>
          </a:xfrm>
        </p:grpSpPr>
        <p:sp>
          <p:nvSpPr>
            <p:cNvPr id="138253" name="Oval 13"/>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6" name="Text Box 14"/>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数据元素</a:t>
              </a:r>
              <a:endParaRPr kumimoji="1" lang="zh-CN" altLang="en-US" sz="3000" b="0">
                <a:solidFill>
                  <a:schemeClr val="accent2"/>
                </a:solidFill>
                <a:ea typeface="宋体" charset="-122"/>
              </a:endParaRPr>
            </a:p>
          </p:txBody>
        </p:sp>
      </p:grpSp>
      <p:sp>
        <p:nvSpPr>
          <p:cNvPr id="21510" name="Text Box 15"/>
          <p:cNvSpPr txBox="1">
            <a:spLocks noChangeArrowheads="1"/>
          </p:cNvSpPr>
          <p:nvPr/>
        </p:nvSpPr>
        <p:spPr bwMode="auto">
          <a:xfrm>
            <a:off x="3091654" y="3456706"/>
            <a:ext cx="6078538" cy="519113"/>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zh-CN" altLang="en-US" sz="2800">
                <a:solidFill>
                  <a:schemeClr val="bg1"/>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数据这个集合中的一个一个的元素。</a:t>
            </a:r>
          </a:p>
        </p:txBody>
      </p:sp>
      <p:grpSp>
        <p:nvGrpSpPr>
          <p:cNvPr id="5" name="Group 27"/>
          <p:cNvGrpSpPr>
            <a:grpSpLocks/>
          </p:cNvGrpSpPr>
          <p:nvPr/>
        </p:nvGrpSpPr>
        <p:grpSpPr bwMode="auto">
          <a:xfrm>
            <a:off x="1199354" y="4294905"/>
            <a:ext cx="1981200" cy="685800"/>
            <a:chOff x="432" y="2448"/>
            <a:chExt cx="1248" cy="432"/>
          </a:xfrm>
        </p:grpSpPr>
        <p:sp>
          <p:nvSpPr>
            <p:cNvPr id="138268" name="Oval 28"/>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4" name="Text Box 29"/>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数据对象</a:t>
              </a:r>
              <a:endParaRPr kumimoji="1" lang="zh-CN" altLang="en-US" sz="3000" b="0">
                <a:solidFill>
                  <a:schemeClr val="accent2"/>
                </a:solidFill>
                <a:ea typeface="宋体" charset="-122"/>
              </a:endParaRPr>
            </a:p>
          </p:txBody>
        </p:sp>
      </p:grpSp>
      <p:grpSp>
        <p:nvGrpSpPr>
          <p:cNvPr id="6" name="Group 31"/>
          <p:cNvGrpSpPr>
            <a:grpSpLocks/>
          </p:cNvGrpSpPr>
          <p:nvPr/>
        </p:nvGrpSpPr>
        <p:grpSpPr bwMode="auto">
          <a:xfrm>
            <a:off x="1210467" y="5191843"/>
            <a:ext cx="1981200" cy="685800"/>
            <a:chOff x="480" y="3168"/>
            <a:chExt cx="1248" cy="432"/>
          </a:xfrm>
        </p:grpSpPr>
        <p:sp>
          <p:nvSpPr>
            <p:cNvPr id="138272" name="Oval 32"/>
            <p:cNvSpPr>
              <a:spLocks noChangeArrowheads="1"/>
            </p:cNvSpPr>
            <p:nvPr/>
          </p:nvSpPr>
          <p:spPr bwMode="auto">
            <a:xfrm>
              <a:off x="480" y="316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2" name="Text Box 33"/>
            <p:cNvSpPr txBox="1">
              <a:spLocks noChangeArrowheads="1"/>
            </p:cNvSpPr>
            <p:nvPr/>
          </p:nvSpPr>
          <p:spPr bwMode="auto">
            <a:xfrm>
              <a:off x="768" y="3203"/>
              <a:ext cx="816" cy="34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3000">
                  <a:solidFill>
                    <a:schemeClr val="accent2"/>
                  </a:solidFill>
                  <a:ea typeface="楷体_GB2312" pitchFamily="49" charset="-122"/>
                </a:rPr>
                <a:t>结 构</a:t>
              </a:r>
            </a:p>
          </p:txBody>
        </p:sp>
      </p:grpSp>
      <p:sp>
        <p:nvSpPr>
          <p:cNvPr id="138274" name="Text Box 34"/>
          <p:cNvSpPr txBox="1">
            <a:spLocks noChangeArrowheads="1"/>
          </p:cNvSpPr>
          <p:nvPr/>
        </p:nvSpPr>
        <p:spPr bwMode="auto">
          <a:xfrm>
            <a:off x="3320255" y="5223593"/>
            <a:ext cx="4848225" cy="519112"/>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zh-CN" altLang="en-US" sz="2800">
                <a:solidFill>
                  <a:srgbClr val="000099"/>
                </a:solidFill>
                <a:latin typeface="幼圆" pitchFamily="49" charset="-122"/>
                <a:ea typeface="幼圆" pitchFamily="49" charset="-122"/>
              </a:rPr>
              <a:t>数据元素之间具有的关系。</a:t>
            </a:r>
          </a:p>
        </p:txBody>
      </p:sp>
      <p:grpSp>
        <p:nvGrpSpPr>
          <p:cNvPr id="7" name="Group 51"/>
          <p:cNvGrpSpPr>
            <a:grpSpLocks/>
          </p:cNvGrpSpPr>
          <p:nvPr/>
        </p:nvGrpSpPr>
        <p:grpSpPr bwMode="auto">
          <a:xfrm>
            <a:off x="3091654" y="4329830"/>
            <a:ext cx="6084888" cy="615950"/>
            <a:chOff x="1632" y="2902"/>
            <a:chExt cx="3833" cy="388"/>
          </a:xfrm>
        </p:grpSpPr>
        <p:sp>
          <p:nvSpPr>
            <p:cNvPr id="21519" name="Text Box 39"/>
            <p:cNvSpPr txBox="1">
              <a:spLocks noChangeArrowheads="1"/>
            </p:cNvSpPr>
            <p:nvPr/>
          </p:nvSpPr>
          <p:spPr bwMode="auto">
            <a:xfrm>
              <a:off x="1632" y="2902"/>
              <a:ext cx="3719" cy="327"/>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chemeClr val="bg1"/>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具有相同特性的数据元素的     。</a:t>
              </a:r>
            </a:p>
          </p:txBody>
        </p:sp>
        <p:sp>
          <p:nvSpPr>
            <p:cNvPr id="21520" name="Rectangle 40"/>
            <p:cNvSpPr>
              <a:spLocks noChangeArrowheads="1"/>
            </p:cNvSpPr>
            <p:nvPr/>
          </p:nvSpPr>
          <p:spPr bwMode="auto">
            <a:xfrm>
              <a:off x="4482" y="2915"/>
              <a:ext cx="983" cy="375"/>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3300">
                  <a:solidFill>
                    <a:srgbClr val="FF3300"/>
                  </a:solidFill>
                  <a:latin typeface="黑体" pitchFamily="49" charset="-122"/>
                  <a:ea typeface="黑体" pitchFamily="49" charset="-122"/>
                </a:rPr>
                <a:t>集合</a:t>
              </a:r>
            </a:p>
          </p:txBody>
        </p:sp>
      </p:grpSp>
      <p:grpSp>
        <p:nvGrpSpPr>
          <p:cNvPr id="8" name="Group 45"/>
          <p:cNvGrpSpPr>
            <a:grpSpLocks/>
          </p:cNvGrpSpPr>
          <p:nvPr/>
        </p:nvGrpSpPr>
        <p:grpSpPr bwMode="auto">
          <a:xfrm>
            <a:off x="899318" y="103905"/>
            <a:ext cx="4402137" cy="762000"/>
            <a:chOff x="251" y="240"/>
            <a:chExt cx="2773" cy="480"/>
          </a:xfrm>
        </p:grpSpPr>
        <p:sp>
          <p:nvSpPr>
            <p:cNvPr id="138286" name="Rectangle 46"/>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8287" name="Rectangle 47"/>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1  什么是数据结构</a:t>
              </a:r>
            </a:p>
          </p:txBody>
        </p:sp>
      </p:grpSp>
    </p:spTree>
    <p:custDataLst>
      <p:tags r:id="rId1"/>
    </p:custDataLst>
    <p:extLst>
      <p:ext uri="{BB962C8B-B14F-4D97-AF65-F5344CB8AC3E}">
        <p14:creationId xmlns:p14="http://schemas.microsoft.com/office/powerpoint/2010/main" val="2265770849"/>
      </p:ext>
    </p:extLst>
  </p:cSld>
  <p:clrMapOvr>
    <a:masterClrMapping/>
  </p:clrMapOvr>
  <p:transition advTm="147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8274"/>
                                        </p:tgtEl>
                                        <p:attrNameLst>
                                          <p:attrName>style.visibility</p:attrName>
                                        </p:attrNameLst>
                                      </p:cBhvr>
                                      <p:to>
                                        <p:strVal val="visible"/>
                                      </p:to>
                                    </p:set>
                                    <p:animEffect transition="in" filter="blinds(horizontal)">
                                      <p:cBhvr>
                                        <p:cTn id="10" dur="500"/>
                                        <p:tgtEl>
                                          <p:spTgt spid="13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83"/>
          <p:cNvSpPr>
            <a:spLocks noChangeArrowheads="1"/>
          </p:cNvSpPr>
          <p:nvPr/>
        </p:nvSpPr>
        <p:spPr bwMode="auto">
          <a:xfrm>
            <a:off x="895922" y="77416"/>
            <a:ext cx="5680075" cy="615950"/>
          </a:xfrm>
          <a:prstGeom prst="rect">
            <a:avLst/>
          </a:prstGeom>
          <a:noFill/>
          <a:ln w="9525">
            <a:noFill/>
            <a:miter lim="800000"/>
            <a:headEnd/>
            <a:tailEnd/>
          </a:ln>
          <a:effectLst>
            <a:outerShdw dist="12700" algn="ctr" rotWithShape="0">
              <a:schemeClr val="bg1"/>
            </a:outerShdw>
          </a:effectLst>
        </p:spPr>
        <p:txBody>
          <a:bodyPr>
            <a:spAutoFit/>
          </a:bodyPr>
          <a:lstStyle/>
          <a:p>
            <a:pPr algn="l"/>
            <a:r>
              <a:rPr kumimoji="1" lang="en-US" altLang="zh-CN" sz="3400" dirty="0">
                <a:solidFill>
                  <a:srgbClr val="FF3300"/>
                </a:solidFill>
                <a:latin typeface="黑体" pitchFamily="49" charset="-122"/>
                <a:ea typeface="黑体" pitchFamily="49" charset="-122"/>
              </a:rPr>
              <a:t>1.2 </a:t>
            </a:r>
            <a:r>
              <a:rPr kumimoji="1" lang="zh-CN" altLang="en-US" sz="3400" dirty="0">
                <a:solidFill>
                  <a:srgbClr val="FF3300"/>
                </a:solidFill>
                <a:latin typeface="黑体" pitchFamily="49" charset="-122"/>
                <a:ea typeface="黑体" pitchFamily="49" charset="-122"/>
              </a:rPr>
              <a:t>数据结构的定义</a:t>
            </a:r>
          </a:p>
        </p:txBody>
      </p:sp>
      <p:grpSp>
        <p:nvGrpSpPr>
          <p:cNvPr id="2" name="Group 765"/>
          <p:cNvGrpSpPr>
            <a:grpSpLocks/>
          </p:cNvGrpSpPr>
          <p:nvPr/>
        </p:nvGrpSpPr>
        <p:grpSpPr bwMode="auto">
          <a:xfrm>
            <a:off x="1037977" y="3021360"/>
            <a:ext cx="7994650" cy="2133600"/>
            <a:chOff x="384" y="2064"/>
            <a:chExt cx="5036" cy="1344"/>
          </a:xfrm>
        </p:grpSpPr>
        <p:sp>
          <p:nvSpPr>
            <p:cNvPr id="69645" name="Rectangle 13"/>
            <p:cNvSpPr>
              <a:spLocks noChangeArrowheads="1"/>
            </p:cNvSpPr>
            <p:nvPr/>
          </p:nvSpPr>
          <p:spPr bwMode="auto">
            <a:xfrm>
              <a:off x="384" y="2064"/>
              <a:ext cx="4944" cy="1344"/>
            </a:xfrm>
            <a:prstGeom prst="rect">
              <a:avLst/>
            </a:prstGeom>
            <a:solidFill>
              <a:srgbClr val="CCFFFF"/>
            </a:solidFill>
            <a:ln w="12700" cap="sq">
              <a:noFill/>
              <a:miter lim="800000"/>
              <a:headEnd type="none" w="sm" len="sm"/>
              <a:tailEnd type="none" w="sm" len="sm"/>
            </a:ln>
            <a:effectLst>
              <a:outerShdw dist="197566"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3" name="Text Box 14"/>
            <p:cNvSpPr txBox="1">
              <a:spLocks noChangeArrowheads="1"/>
            </p:cNvSpPr>
            <p:nvPr/>
          </p:nvSpPr>
          <p:spPr bwMode="auto">
            <a:xfrm>
              <a:off x="610" y="2221"/>
              <a:ext cx="4810" cy="1054"/>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800">
                  <a:solidFill>
                    <a:srgbClr val="000099"/>
                  </a:solidFill>
                  <a:ea typeface="幼圆" pitchFamily="49" charset="-122"/>
                </a:rPr>
                <a:t>   2.</a:t>
              </a:r>
              <a:r>
                <a:rPr lang="zh-CN" altLang="en-US" sz="2800">
                  <a:solidFill>
                    <a:srgbClr val="000099"/>
                  </a:solidFill>
                  <a:latin typeface="幼圆" pitchFamily="49" charset="-122"/>
                  <a:ea typeface="幼圆" pitchFamily="49" charset="-122"/>
                </a:rPr>
                <a:t>            是一个二元组</a:t>
              </a:r>
            </a:p>
            <a:p>
              <a:pPr algn="l" fontAlgn="base">
                <a:lnSpc>
                  <a:spcPct val="85000"/>
                </a:lnSpc>
                <a:spcBef>
                  <a:spcPct val="15000"/>
                </a:spcBef>
                <a:spcAft>
                  <a:spcPct val="15000"/>
                </a:spcAft>
              </a:pPr>
              <a:r>
                <a:rPr lang="zh-CN" altLang="en-US" sz="2800">
                  <a:solidFill>
                    <a:srgbClr val="000099"/>
                  </a:solidFill>
                  <a:ea typeface="幼圆" pitchFamily="49" charset="-122"/>
                </a:rPr>
                <a:t>                         </a:t>
              </a:r>
              <a:r>
                <a:rPr lang="en-US" altLang="zh-CN" sz="2800">
                  <a:solidFill>
                    <a:srgbClr val="000099"/>
                  </a:solidFill>
                  <a:ea typeface="幼圆" pitchFamily="49" charset="-122"/>
                </a:rPr>
                <a:t>Data-Structure=( D, R )</a:t>
              </a:r>
            </a:p>
            <a:p>
              <a:pPr algn="l" fontAlgn="base">
                <a:lnSpc>
                  <a:spcPct val="85000"/>
                </a:lnSpc>
                <a:spcBef>
                  <a:spcPct val="0"/>
                </a:spcBef>
              </a:pPr>
              <a:r>
                <a:rPr lang="zh-CN" altLang="en-US" sz="2800">
                  <a:solidFill>
                    <a:srgbClr val="000099"/>
                  </a:solidFill>
                  <a:latin typeface="幼圆" pitchFamily="49" charset="-122"/>
                  <a:ea typeface="幼圆" pitchFamily="49" charset="-122"/>
                </a:rPr>
                <a:t>其中，</a:t>
              </a:r>
              <a:r>
                <a:rPr lang="en-US" altLang="zh-CN" sz="2800">
                  <a:solidFill>
                    <a:srgbClr val="000099"/>
                  </a:solidFill>
                  <a:ea typeface="幼圆" pitchFamily="49" charset="-122"/>
                </a:rPr>
                <a:t>D</a:t>
              </a:r>
              <a:r>
                <a:rPr lang="zh-CN" altLang="en-US" sz="2800">
                  <a:solidFill>
                    <a:srgbClr val="000099"/>
                  </a:solidFill>
                  <a:latin typeface="幼圆" pitchFamily="49" charset="-122"/>
                  <a:ea typeface="幼圆" pitchFamily="49" charset="-122"/>
                </a:rPr>
                <a:t>是数据元素的有限集合，</a:t>
              </a:r>
              <a:r>
                <a:rPr lang="en-US" altLang="zh-CN" sz="2800">
                  <a:solidFill>
                    <a:srgbClr val="000099"/>
                  </a:solidFill>
                  <a:ea typeface="幼圆" pitchFamily="49" charset="-122"/>
                </a:rPr>
                <a:t>R</a:t>
              </a:r>
              <a:r>
                <a:rPr lang="zh-CN" altLang="en-US" sz="2800">
                  <a:solidFill>
                    <a:srgbClr val="000099"/>
                  </a:solidFill>
                  <a:latin typeface="幼圆" pitchFamily="49" charset="-122"/>
                  <a:ea typeface="幼圆" pitchFamily="49" charset="-122"/>
                </a:rPr>
                <a:t>是</a:t>
              </a:r>
              <a:r>
                <a:rPr lang="en-US" altLang="zh-CN" sz="2800">
                  <a:solidFill>
                    <a:srgbClr val="000099"/>
                  </a:solidFill>
                  <a:ea typeface="幼圆" pitchFamily="49" charset="-122"/>
                </a:rPr>
                <a:t>D</a:t>
              </a:r>
              <a:r>
                <a:rPr lang="zh-CN" altLang="en-US" sz="2800">
                  <a:solidFill>
                    <a:srgbClr val="000099"/>
                  </a:solidFill>
                  <a:latin typeface="幼圆" pitchFamily="49" charset="-122"/>
                  <a:ea typeface="幼圆" pitchFamily="49" charset="-122"/>
                </a:rPr>
                <a:t>上的</a:t>
              </a:r>
            </a:p>
            <a:p>
              <a:pPr algn="l" fontAlgn="base">
                <a:lnSpc>
                  <a:spcPct val="85000"/>
                </a:lnSpc>
                <a:spcBef>
                  <a:spcPct val="0"/>
                </a:spcBef>
              </a:pPr>
              <a:r>
                <a:rPr lang="zh-CN" altLang="en-US" sz="2800">
                  <a:solidFill>
                    <a:srgbClr val="000099"/>
                  </a:solidFill>
                  <a:latin typeface="幼圆" pitchFamily="49" charset="-122"/>
                  <a:ea typeface="幼圆" pitchFamily="49" charset="-122"/>
                </a:rPr>
                <a:t>关系的集合。</a:t>
              </a:r>
              <a:endParaRPr kumimoji="1" lang="zh-CN" altLang="en-US" sz="2800">
                <a:solidFill>
                  <a:srgbClr val="000099"/>
                </a:solidFill>
                <a:latin typeface="幼圆" pitchFamily="49" charset="-122"/>
                <a:ea typeface="幼圆" pitchFamily="49" charset="-122"/>
              </a:endParaRPr>
            </a:p>
          </p:txBody>
        </p:sp>
        <p:sp>
          <p:nvSpPr>
            <p:cNvPr id="22544" name="Rectangle 490"/>
            <p:cNvSpPr>
              <a:spLocks noChangeArrowheads="1"/>
            </p:cNvSpPr>
            <p:nvPr/>
          </p:nvSpPr>
          <p:spPr bwMode="auto">
            <a:xfrm>
              <a:off x="1101" y="2158"/>
              <a:ext cx="1779"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latin typeface="黑体" pitchFamily="49" charset="-122"/>
                  <a:ea typeface="黑体" pitchFamily="49" charset="-122"/>
                </a:rPr>
                <a:t>数据结构</a:t>
              </a:r>
            </a:p>
          </p:txBody>
        </p:sp>
      </p:grpSp>
      <p:grpSp>
        <p:nvGrpSpPr>
          <p:cNvPr id="3" name="Group 766"/>
          <p:cNvGrpSpPr>
            <a:grpSpLocks/>
          </p:cNvGrpSpPr>
          <p:nvPr/>
        </p:nvGrpSpPr>
        <p:grpSpPr bwMode="auto">
          <a:xfrm>
            <a:off x="1055440" y="1268760"/>
            <a:ext cx="7848600" cy="1295400"/>
            <a:chOff x="395" y="960"/>
            <a:chExt cx="4944" cy="816"/>
          </a:xfrm>
        </p:grpSpPr>
        <p:sp>
          <p:nvSpPr>
            <p:cNvPr id="70386" name="Rectangle 754"/>
            <p:cNvSpPr>
              <a:spLocks noChangeArrowheads="1"/>
            </p:cNvSpPr>
            <p:nvPr/>
          </p:nvSpPr>
          <p:spPr bwMode="auto">
            <a:xfrm>
              <a:off x="395" y="960"/>
              <a:ext cx="4944" cy="816"/>
            </a:xfrm>
            <a:prstGeom prst="rect">
              <a:avLst/>
            </a:prstGeom>
            <a:solidFill>
              <a:srgbClr val="CCFFCC"/>
            </a:solidFill>
            <a:ln w="12700" cap="sq">
              <a:noFill/>
              <a:miter lim="800000"/>
              <a:headEnd type="none" w="sm" len="sm"/>
              <a:tailEnd type="none" w="sm" len="sm"/>
            </a:ln>
            <a:effectLst>
              <a:outerShdw dist="179605"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38" name="Text Box 755"/>
            <p:cNvSpPr txBox="1">
              <a:spLocks noChangeArrowheads="1"/>
            </p:cNvSpPr>
            <p:nvPr/>
          </p:nvSpPr>
          <p:spPr bwMode="auto">
            <a:xfrm>
              <a:off x="443" y="1060"/>
              <a:ext cx="4848" cy="596"/>
            </a:xfrm>
            <a:prstGeom prst="rect">
              <a:avLst/>
            </a:prstGeom>
            <a:noFill/>
            <a:ln w="9525">
              <a:noFill/>
              <a:miter lim="800000"/>
              <a:headEnd/>
              <a:tailEnd/>
            </a:ln>
          </p:spPr>
          <p:txBody>
            <a:bodyPr>
              <a:spAutoFit/>
            </a:bodyPr>
            <a:lstStyle/>
            <a:p>
              <a:pPr algn="just" fontAlgn="base">
                <a:spcBef>
                  <a:spcPct val="0"/>
                </a:spcBef>
              </a:pPr>
              <a:r>
                <a:rPr lang="zh-CN" altLang="en-US" sz="2800">
                  <a:solidFill>
                    <a:srgbClr val="000099"/>
                  </a:solidFill>
                  <a:ea typeface="幼圆" pitchFamily="49" charset="-122"/>
                </a:rPr>
                <a:t>      1.</a:t>
              </a:r>
              <a:r>
                <a:rPr lang="zh-CN" altLang="en-US" sz="2800">
                  <a:solidFill>
                    <a:srgbClr val="000099"/>
                  </a:solidFill>
                  <a:latin typeface="幼圆" pitchFamily="49" charset="-122"/>
                  <a:ea typeface="幼圆" pitchFamily="49" charset="-122"/>
                </a:rPr>
                <a:t> 数据元素之间的联系称之为     ，     </a:t>
              </a:r>
            </a:p>
            <a:p>
              <a:pPr algn="just" fontAlgn="base">
                <a:spcBef>
                  <a:spcPct val="0"/>
                </a:spcBef>
              </a:pPr>
              <a:r>
                <a:rPr lang="zh-CN" altLang="en-US" sz="2800">
                  <a:solidFill>
                    <a:srgbClr val="000099"/>
                  </a:solidFill>
                  <a:latin typeface="幼圆" pitchFamily="49" charset="-122"/>
                  <a:ea typeface="幼圆" pitchFamily="49" charset="-122"/>
                </a:rPr>
                <a:t>       就是具有结构的数据元素的集合。</a:t>
              </a:r>
            </a:p>
          </p:txBody>
        </p:sp>
        <p:sp>
          <p:nvSpPr>
            <p:cNvPr id="22539" name="Rectangle 756"/>
            <p:cNvSpPr>
              <a:spLocks noChangeArrowheads="1"/>
            </p:cNvSpPr>
            <p:nvPr/>
          </p:nvSpPr>
          <p:spPr bwMode="auto">
            <a:xfrm>
              <a:off x="3788" y="1081"/>
              <a:ext cx="770" cy="356"/>
            </a:xfrm>
            <a:prstGeom prst="rect">
              <a:avLst/>
            </a:prstGeom>
            <a:noFill/>
            <a:ln w="9525">
              <a:noFill/>
              <a:miter lim="800000"/>
              <a:headEnd/>
              <a:tailEnd/>
            </a:ln>
          </p:spPr>
          <p:txBody>
            <a:bodyPr>
              <a:spAutoFit/>
            </a:bodyPr>
            <a:lstStyle/>
            <a:p>
              <a:pPr algn="l"/>
              <a:r>
                <a:rPr lang="zh-CN" altLang="en-US" sz="3100">
                  <a:solidFill>
                    <a:schemeClr val="accent2"/>
                  </a:solidFill>
                  <a:ea typeface="黑体" pitchFamily="49" charset="-122"/>
                </a:rPr>
                <a:t>结构</a:t>
              </a:r>
            </a:p>
          </p:txBody>
        </p:sp>
        <p:sp>
          <p:nvSpPr>
            <p:cNvPr id="22540" name="Rectangle 757"/>
            <p:cNvSpPr>
              <a:spLocks noChangeArrowheads="1"/>
            </p:cNvSpPr>
            <p:nvPr/>
          </p:nvSpPr>
          <p:spPr bwMode="auto">
            <a:xfrm>
              <a:off x="4427" y="1038"/>
              <a:ext cx="902"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ea typeface="黑体" pitchFamily="49" charset="-122"/>
                </a:rPr>
                <a:t>数据</a:t>
              </a:r>
            </a:p>
          </p:txBody>
        </p:sp>
        <p:sp>
          <p:nvSpPr>
            <p:cNvPr id="22541" name="Rectangle 758"/>
            <p:cNvSpPr>
              <a:spLocks noChangeArrowheads="1"/>
            </p:cNvSpPr>
            <p:nvPr/>
          </p:nvSpPr>
          <p:spPr bwMode="auto">
            <a:xfrm>
              <a:off x="609" y="1317"/>
              <a:ext cx="956"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ea typeface="黑体" pitchFamily="49" charset="-122"/>
                </a:rPr>
                <a:t>结构</a:t>
              </a:r>
            </a:p>
          </p:txBody>
        </p:sp>
      </p:grpSp>
      <p:grpSp>
        <p:nvGrpSpPr>
          <p:cNvPr id="4" name="Group 767"/>
          <p:cNvGrpSpPr>
            <a:grpSpLocks/>
          </p:cNvGrpSpPr>
          <p:nvPr/>
        </p:nvGrpSpPr>
        <p:grpSpPr bwMode="auto">
          <a:xfrm>
            <a:off x="2468316" y="4146899"/>
            <a:ext cx="3468687" cy="1863725"/>
            <a:chOff x="1285" y="2773"/>
            <a:chExt cx="2185" cy="1174"/>
          </a:xfrm>
        </p:grpSpPr>
        <p:sp>
          <p:nvSpPr>
            <p:cNvPr id="22534" name="AutoShape 748"/>
            <p:cNvSpPr>
              <a:spLocks noChangeArrowheads="1"/>
            </p:cNvSpPr>
            <p:nvPr/>
          </p:nvSpPr>
          <p:spPr bwMode="auto">
            <a:xfrm>
              <a:off x="1680" y="3563"/>
              <a:ext cx="1514" cy="384"/>
            </a:xfrm>
            <a:prstGeom prst="wedgeEllipseCallout">
              <a:avLst>
                <a:gd name="adj1" fmla="val -56870"/>
                <a:gd name="adj2" fmla="val -195574"/>
              </a:avLst>
            </a:prstGeom>
            <a:noFill/>
            <a:ln w="57150">
              <a:solidFill>
                <a:srgbClr val="2EBDBA"/>
              </a:solidFill>
              <a:miter lim="800000"/>
              <a:headEnd/>
              <a:tailEnd/>
            </a:ln>
          </p:spPr>
          <p:txBody>
            <a:bodyPr/>
            <a:lstStyle/>
            <a:p>
              <a:endParaRPr lang="zh-CN" altLang="en-US">
                <a:ea typeface="宋体" charset="-122"/>
              </a:endParaRPr>
            </a:p>
          </p:txBody>
        </p:sp>
        <p:sp>
          <p:nvSpPr>
            <p:cNvPr id="22535" name="Text Box 749"/>
            <p:cNvSpPr txBox="1">
              <a:spLocks noChangeArrowheads="1"/>
            </p:cNvSpPr>
            <p:nvPr/>
          </p:nvSpPr>
          <p:spPr bwMode="auto">
            <a:xfrm>
              <a:off x="1702" y="3576"/>
              <a:ext cx="1768" cy="308"/>
            </a:xfrm>
            <a:prstGeom prst="rect">
              <a:avLst/>
            </a:prstGeom>
            <a:noFill/>
            <a:ln w="9525">
              <a:noFill/>
              <a:miter lim="800000"/>
              <a:headEnd/>
              <a:tailEnd/>
            </a:ln>
            <a:effectLst>
              <a:outerShdw dist="12700" algn="ctr" rotWithShape="0">
                <a:schemeClr val="bg1"/>
              </a:outerShdw>
            </a:effectLst>
          </p:spPr>
          <p:txBody>
            <a:bodyPr>
              <a:spAutoFit/>
            </a:bodyPr>
            <a:lstStyle/>
            <a:p>
              <a:pPr algn="l">
                <a:spcBef>
                  <a:spcPct val="0"/>
                </a:spcBef>
              </a:pPr>
              <a:r>
                <a:rPr lang="zh-CN" altLang="en-US" sz="2600" i="1">
                  <a:solidFill>
                    <a:srgbClr val="FF3300"/>
                  </a:solidFill>
                  <a:ea typeface="黑体" pitchFamily="49" charset="-122"/>
                </a:rPr>
                <a:t>某一数据对象</a:t>
              </a:r>
            </a:p>
          </p:txBody>
        </p:sp>
        <p:sp>
          <p:nvSpPr>
            <p:cNvPr id="70394" name="Freeform 762"/>
            <p:cNvSpPr>
              <a:spLocks/>
            </p:cNvSpPr>
            <p:nvPr/>
          </p:nvSpPr>
          <p:spPr bwMode="auto">
            <a:xfrm>
              <a:off x="1285" y="2773"/>
              <a:ext cx="240" cy="249"/>
            </a:xfrm>
            <a:custGeom>
              <a:avLst/>
              <a:gdLst/>
              <a:ahLst/>
              <a:cxnLst>
                <a:cxn ang="0">
                  <a:pos x="154" y="16"/>
                </a:cxn>
                <a:cxn ang="0">
                  <a:pos x="29" y="39"/>
                </a:cxn>
                <a:cxn ang="0">
                  <a:pos x="97" y="185"/>
                </a:cxn>
                <a:cxn ang="0">
                  <a:pos x="176" y="174"/>
                </a:cxn>
                <a:cxn ang="0">
                  <a:pos x="188" y="140"/>
                </a:cxn>
                <a:cxn ang="0">
                  <a:pos x="176" y="50"/>
                </a:cxn>
                <a:cxn ang="0">
                  <a:pos x="154" y="16"/>
                </a:cxn>
              </a:cxnLst>
              <a:rect l="0" t="0" r="r" b="b"/>
              <a:pathLst>
                <a:path w="188" h="186">
                  <a:moveTo>
                    <a:pt x="154" y="16"/>
                  </a:moveTo>
                  <a:cubicBezTo>
                    <a:pt x="103" y="0"/>
                    <a:pt x="72" y="10"/>
                    <a:pt x="29" y="39"/>
                  </a:cubicBezTo>
                  <a:cubicBezTo>
                    <a:pt x="0" y="129"/>
                    <a:pt x="16" y="159"/>
                    <a:pt x="97" y="185"/>
                  </a:cubicBezTo>
                  <a:cubicBezTo>
                    <a:pt x="123" y="181"/>
                    <a:pt x="152" y="186"/>
                    <a:pt x="176" y="174"/>
                  </a:cubicBezTo>
                  <a:cubicBezTo>
                    <a:pt x="187" y="169"/>
                    <a:pt x="188" y="152"/>
                    <a:pt x="188" y="140"/>
                  </a:cubicBezTo>
                  <a:cubicBezTo>
                    <a:pt x="188" y="110"/>
                    <a:pt x="182" y="80"/>
                    <a:pt x="176" y="50"/>
                  </a:cubicBezTo>
                  <a:cubicBezTo>
                    <a:pt x="169" y="13"/>
                    <a:pt x="175" y="16"/>
                    <a:pt x="154" y="16"/>
                  </a:cubicBezTo>
                  <a:close/>
                </a:path>
              </a:pathLst>
            </a:custGeom>
            <a:noFill/>
            <a:ln w="44450" cap="flat" cmpd="sng">
              <a:solidFill>
                <a:srgbClr val="FF000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Tree>
    <p:custDataLst>
      <p:tags r:id="rId1"/>
    </p:custDataLst>
    <p:extLst>
      <p:ext uri="{BB962C8B-B14F-4D97-AF65-F5344CB8AC3E}">
        <p14:creationId xmlns:p14="http://schemas.microsoft.com/office/powerpoint/2010/main" val="2736600180"/>
      </p:ext>
    </p:extLst>
  </p:cSld>
  <p:clrMapOvr>
    <a:masterClrMapping/>
  </p:clrMapOvr>
  <p:transition advTm="28239">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412776"/>
            <a:ext cx="10515600" cy="4351338"/>
          </a:xfrm>
        </p:spPr>
        <p:txBody>
          <a:bodyPr/>
          <a:lstStyle/>
          <a:p>
            <a:r>
              <a:rPr lang="zh-CN" altLang="en-US" sz="3200" dirty="0"/>
              <a:t>数据的逻辑结构</a:t>
            </a:r>
          </a:p>
          <a:p>
            <a:r>
              <a:rPr lang="zh-CN" altLang="en-US" sz="3200" dirty="0"/>
              <a:t>数据的存储（物理）结构</a:t>
            </a:r>
          </a:p>
          <a:p>
            <a:r>
              <a:rPr lang="zh-CN" altLang="en-US" sz="3200" dirty="0"/>
              <a:t>数据的操作（算法）</a:t>
            </a:r>
          </a:p>
        </p:txBody>
      </p:sp>
      <p:sp>
        <p:nvSpPr>
          <p:cNvPr id="4" name="灯片编号占位符 3"/>
          <p:cNvSpPr>
            <a:spLocks noGrp="1"/>
          </p:cNvSpPr>
          <p:nvPr>
            <p:ph type="sldNum" sz="quarter" idx="12"/>
          </p:nvPr>
        </p:nvSpPr>
        <p:spPr/>
        <p:txBody>
          <a:bodyPr/>
          <a:lstStyle/>
          <a:p>
            <a:pPr>
              <a:defRPr/>
            </a:pPr>
            <a:fld id="{AE231790-E5E7-45B1-B835-5F7D98DC9A04}" type="slidenum">
              <a:rPr lang="en-US" altLang="zh-CN" smtClean="0"/>
              <a:pPr>
                <a:defRPr/>
              </a:pPr>
              <a:t>29</a:t>
            </a:fld>
            <a:endParaRPr lang="en-US" altLang="zh-CN"/>
          </a:p>
        </p:txBody>
      </p:sp>
      <p:grpSp>
        <p:nvGrpSpPr>
          <p:cNvPr id="5" name="Group 45"/>
          <p:cNvGrpSpPr>
            <a:grpSpLocks/>
          </p:cNvGrpSpPr>
          <p:nvPr/>
        </p:nvGrpSpPr>
        <p:grpSpPr bwMode="auto">
          <a:xfrm>
            <a:off x="983432" y="44624"/>
            <a:ext cx="4402137" cy="762000"/>
            <a:chOff x="251" y="240"/>
            <a:chExt cx="2773" cy="480"/>
          </a:xfrm>
        </p:grpSpPr>
        <p:sp>
          <p:nvSpPr>
            <p:cNvPr id="6" name="Rectangle 46"/>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Rectangle 47"/>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数据结构包括：</a:t>
              </a:r>
            </a:p>
          </p:txBody>
        </p:sp>
      </p:grpSp>
    </p:spTree>
    <p:extLst>
      <p:ext uri="{BB962C8B-B14F-4D97-AF65-F5344CB8AC3E}">
        <p14:creationId xmlns:p14="http://schemas.microsoft.com/office/powerpoint/2010/main" val="2334038092"/>
      </p:ext>
    </p:extLst>
  </p:cSld>
  <p:clrMapOvr>
    <a:masterClrMapping/>
  </p:clrMapOvr>
  <mc:AlternateContent xmlns:mc="http://schemas.openxmlformats.org/markup-compatibility/2006" xmlns:p14="http://schemas.microsoft.com/office/powerpoint/2010/main">
    <mc:Choice Requires="p14">
      <p:transition spd="slow" p14:dur="2000" advTm="17329"/>
    </mc:Choice>
    <mc:Fallback xmlns="">
      <p:transition spd="slow" advTm="173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zh-CN" altLang="en-US">
                <a:ea typeface="宋体" pitchFamily="2" charset="-122"/>
              </a:rPr>
              <a:t>作业及参考书</a:t>
            </a:r>
          </a:p>
        </p:txBody>
      </p:sp>
      <p:sp>
        <p:nvSpPr>
          <p:cNvPr id="7173" name="Rectangle 3"/>
          <p:cNvSpPr>
            <a:spLocks noGrp="1" noChangeArrowheads="1"/>
          </p:cNvSpPr>
          <p:nvPr>
            <p:ph idx="1"/>
          </p:nvPr>
        </p:nvSpPr>
        <p:spPr>
          <a:xfrm>
            <a:off x="623392" y="1196976"/>
            <a:ext cx="10730408" cy="5328368"/>
          </a:xfrm>
        </p:spPr>
        <p:txBody>
          <a:bodyPr>
            <a:noAutofit/>
          </a:bodyPr>
          <a:lstStyle/>
          <a:p>
            <a:pPr>
              <a:lnSpc>
                <a:spcPct val="120000"/>
              </a:lnSpc>
            </a:pPr>
            <a:r>
              <a:rPr lang="zh-CN" altLang="en-US" sz="1600" dirty="0">
                <a:ea typeface="宋体" pitchFamily="2" charset="-122"/>
              </a:rPr>
              <a:t>教师：</a:t>
            </a:r>
            <a:r>
              <a:rPr lang="zh-CN" altLang="en-US" sz="1600" dirty="0">
                <a:latin typeface="楷体" pitchFamily="49" charset="-122"/>
                <a:ea typeface="楷体" pitchFamily="49" charset="-122"/>
              </a:rPr>
              <a:t>晏海华 </a:t>
            </a:r>
          </a:p>
          <a:p>
            <a:pPr>
              <a:lnSpc>
                <a:spcPct val="120000"/>
              </a:lnSpc>
            </a:pPr>
            <a:r>
              <a:rPr lang="zh-CN" altLang="en-US" sz="1600" dirty="0">
                <a:ea typeface="宋体" pitchFamily="2" charset="-122"/>
              </a:rPr>
              <a:t>联系方式：</a:t>
            </a:r>
            <a:r>
              <a:rPr lang="zh-CN" altLang="en-US" sz="1600" b="0" dirty="0">
                <a:latin typeface="楷体" pitchFamily="49" charset="-122"/>
                <a:ea typeface="楷体" pitchFamily="49" charset="-122"/>
              </a:rPr>
              <a:t>新主楼</a:t>
            </a:r>
            <a:r>
              <a:rPr lang="en-US" altLang="zh-CN" sz="1600" b="0" dirty="0">
                <a:latin typeface="楷体" pitchFamily="49" charset="-122"/>
                <a:ea typeface="楷体" pitchFamily="49" charset="-122"/>
              </a:rPr>
              <a:t>G916</a:t>
            </a:r>
            <a:r>
              <a:rPr lang="zh-CN" altLang="en-US" sz="1600" b="0" dirty="0">
                <a:latin typeface="楷体" pitchFamily="49" charset="-122"/>
                <a:ea typeface="楷体" pitchFamily="49" charset="-122"/>
              </a:rPr>
              <a:t>，</a:t>
            </a:r>
            <a:r>
              <a:rPr lang="en-US" altLang="zh-CN" sz="1600" b="0" dirty="0">
                <a:latin typeface="楷体" pitchFamily="49" charset="-122"/>
                <a:ea typeface="楷体" pitchFamily="49" charset="-122"/>
              </a:rPr>
              <a:t>Tel: 82328212, 82317625  </a:t>
            </a:r>
            <a:r>
              <a:rPr lang="en-US" altLang="zh-CN" sz="1600" b="0" dirty="0" err="1">
                <a:latin typeface="楷体" pitchFamily="49" charset="-122"/>
                <a:ea typeface="楷体" pitchFamily="49" charset="-122"/>
              </a:rPr>
              <a:t>Email:yhh@buaa.edu.cn</a:t>
            </a:r>
            <a:endParaRPr lang="en-US" altLang="zh-CN" sz="1600" b="0" dirty="0">
              <a:latin typeface="楷体" pitchFamily="49" charset="-122"/>
              <a:ea typeface="楷体" pitchFamily="49" charset="-122"/>
            </a:endParaRPr>
          </a:p>
          <a:p>
            <a:pPr>
              <a:lnSpc>
                <a:spcPct val="120000"/>
              </a:lnSpc>
            </a:pPr>
            <a:r>
              <a:rPr lang="zh-CN" altLang="en-US" sz="1600" dirty="0">
                <a:ea typeface="宋体" pitchFamily="2" charset="-122"/>
              </a:rPr>
              <a:t>参考书：</a:t>
            </a:r>
          </a:p>
          <a:p>
            <a:pPr lvl="1">
              <a:lnSpc>
                <a:spcPct val="120000"/>
              </a:lnSpc>
            </a:pPr>
            <a:r>
              <a:rPr lang="en-US" altLang="zh-CN" sz="1600" b="1" dirty="0"/>
              <a:t>《C</a:t>
            </a:r>
            <a:r>
              <a:rPr lang="zh-CN" altLang="en-US" sz="1600" b="1" dirty="0"/>
              <a:t>程序设计导引（第</a:t>
            </a:r>
            <a:r>
              <a:rPr lang="en-US" altLang="zh-CN" sz="1600" b="1" dirty="0"/>
              <a:t>2</a:t>
            </a:r>
            <a:r>
              <a:rPr lang="zh-CN" altLang="en-US" sz="1600" b="1" dirty="0"/>
              <a:t>版）</a:t>
            </a:r>
            <a:r>
              <a:rPr lang="en-US" altLang="zh-CN" sz="1600" b="1" dirty="0"/>
              <a:t>》</a:t>
            </a:r>
            <a:r>
              <a:rPr lang="zh-CN" altLang="en-US" sz="1600" b="1" dirty="0"/>
              <a:t>，尹宝林编著，机械工业出版社，</a:t>
            </a:r>
            <a:r>
              <a:rPr lang="en-US" altLang="zh-CN" sz="1600" b="1" dirty="0"/>
              <a:t>2020</a:t>
            </a:r>
          </a:p>
          <a:p>
            <a:pPr lvl="1">
              <a:lnSpc>
                <a:spcPct val="120000"/>
              </a:lnSpc>
            </a:pPr>
            <a:r>
              <a:rPr lang="en-US" altLang="zh-CN" sz="1600" b="1" dirty="0"/>
              <a:t>《C</a:t>
            </a:r>
            <a:r>
              <a:rPr lang="zh-CN" altLang="en-US" sz="1600" b="1" dirty="0"/>
              <a:t>程序设计语言</a:t>
            </a:r>
            <a:r>
              <a:rPr lang="en-US" altLang="zh-CN" sz="1600" b="1" dirty="0"/>
              <a:t>》</a:t>
            </a:r>
            <a:r>
              <a:rPr lang="zh-CN" altLang="en-US" sz="1600" b="1" dirty="0"/>
              <a:t>，</a:t>
            </a:r>
            <a:r>
              <a:rPr lang="en-US" altLang="en-US" sz="1600" b="1" dirty="0" err="1"/>
              <a:t>B.W.Kernighan</a:t>
            </a:r>
            <a:r>
              <a:rPr lang="en-US" altLang="en-US" sz="1600" b="1" dirty="0"/>
              <a:t>, </a:t>
            </a:r>
            <a:r>
              <a:rPr lang="en-US" altLang="en-US" sz="1600" b="1" dirty="0" err="1"/>
              <a:t>D.M.Ritchie</a:t>
            </a:r>
            <a:r>
              <a:rPr lang="en-US" altLang="en-US" sz="1600" b="1" dirty="0"/>
              <a:t>, </a:t>
            </a:r>
            <a:r>
              <a:rPr lang="en-US" altLang="zh-CN" sz="1600" b="1" dirty="0"/>
              <a:t> </a:t>
            </a:r>
            <a:r>
              <a:rPr lang="zh-CN" altLang="en-US" sz="1600" b="1" dirty="0"/>
              <a:t>机械工业出版社 </a:t>
            </a:r>
            <a:r>
              <a:rPr lang="en-US" altLang="zh-CN" sz="1600" b="1" dirty="0"/>
              <a:t>2012</a:t>
            </a:r>
            <a:r>
              <a:rPr lang="zh-CN" altLang="en-US" sz="1600" b="1" dirty="0"/>
              <a:t>，徐宝文等译</a:t>
            </a:r>
          </a:p>
          <a:p>
            <a:pPr lvl="1">
              <a:lnSpc>
                <a:spcPct val="120000"/>
              </a:lnSpc>
            </a:pPr>
            <a:r>
              <a:rPr lang="zh-CN" altLang="zh-CN" sz="1600" b="1" dirty="0"/>
              <a:t>《数据结构教程</a:t>
            </a:r>
            <a:r>
              <a:rPr lang="zh-CN" altLang="en-US" sz="1600" b="1" dirty="0"/>
              <a:t>（</a:t>
            </a:r>
            <a:r>
              <a:rPr lang="zh-CN" altLang="zh-CN" sz="1600" b="1" dirty="0"/>
              <a:t>第</a:t>
            </a:r>
            <a:r>
              <a:rPr lang="en-US" altLang="zh-CN" sz="1600" b="1" dirty="0"/>
              <a:t>3</a:t>
            </a:r>
            <a:r>
              <a:rPr lang="zh-CN" altLang="zh-CN" sz="1600" b="1" dirty="0"/>
              <a:t>版</a:t>
            </a:r>
            <a:r>
              <a:rPr lang="zh-CN" altLang="en-US" sz="1600" b="1" dirty="0"/>
              <a:t>）</a:t>
            </a:r>
            <a:r>
              <a:rPr lang="zh-CN" altLang="zh-CN" sz="1600" b="1" dirty="0"/>
              <a:t>》 唐发根 北京航空航天大学出版社</a:t>
            </a:r>
            <a:r>
              <a:rPr lang="en-US" altLang="zh-CN" sz="1600" b="1" dirty="0"/>
              <a:t> 2017</a:t>
            </a:r>
            <a:endParaRPr lang="zh-CN" altLang="zh-CN" sz="1600" b="1" dirty="0"/>
          </a:p>
          <a:p>
            <a:pPr lvl="1">
              <a:lnSpc>
                <a:spcPct val="120000"/>
              </a:lnSpc>
            </a:pPr>
            <a:r>
              <a:rPr lang="zh-CN" altLang="zh-CN" sz="1600" b="1" dirty="0"/>
              <a:t>《数据结构与算法分析（第二版）》</a:t>
            </a:r>
            <a:r>
              <a:rPr lang="en-US" altLang="zh-CN" sz="1600" b="1" dirty="0"/>
              <a:t>—C</a:t>
            </a:r>
            <a:r>
              <a:rPr lang="zh-CN" altLang="zh-CN" sz="1600" b="1" dirty="0"/>
              <a:t>语言描述》，</a:t>
            </a:r>
            <a:r>
              <a:rPr lang="en-US" altLang="zh-CN" sz="1600" b="1" dirty="0"/>
              <a:t>Mark Allen Weiss</a:t>
            </a:r>
            <a:r>
              <a:rPr lang="zh-CN" altLang="zh-CN" sz="1600" b="1" dirty="0"/>
              <a:t>著 冯舜玺译</a:t>
            </a:r>
            <a:r>
              <a:rPr lang="zh-CN" altLang="en-US" sz="1600" b="1" dirty="0"/>
              <a:t>，</a:t>
            </a:r>
            <a:r>
              <a:rPr lang="zh-CN" altLang="zh-CN" sz="1600" b="1" dirty="0"/>
              <a:t>机械工业出版社</a:t>
            </a:r>
            <a:r>
              <a:rPr lang="en-US" altLang="zh-CN" sz="1600" b="1" dirty="0"/>
              <a:t> 2013</a:t>
            </a:r>
            <a:endParaRPr lang="zh-CN" altLang="zh-CN" sz="1600" b="1" dirty="0"/>
          </a:p>
          <a:p>
            <a:pPr>
              <a:lnSpc>
                <a:spcPct val="120000"/>
              </a:lnSpc>
            </a:pPr>
            <a:r>
              <a:rPr lang="zh-CN" altLang="en-US" sz="1600" dirty="0">
                <a:ea typeface="宋体" pitchFamily="2" charset="-122"/>
              </a:rPr>
              <a:t>课程网站</a:t>
            </a:r>
            <a:r>
              <a:rPr lang="en-US" altLang="zh-CN" sz="1600" dirty="0">
                <a:ea typeface="宋体" pitchFamily="2" charset="-122"/>
              </a:rPr>
              <a:t>(</a:t>
            </a:r>
            <a:r>
              <a:rPr lang="zh-CN" altLang="en-US" sz="1600" dirty="0">
                <a:ea typeface="宋体" pitchFamily="2" charset="-122"/>
              </a:rPr>
              <a:t>课程信息、作业、答疑及考试</a:t>
            </a:r>
            <a:r>
              <a:rPr lang="en-US" altLang="zh-CN" sz="1600" dirty="0">
                <a:ea typeface="宋体" pitchFamily="2" charset="-122"/>
              </a:rPr>
              <a:t>)</a:t>
            </a:r>
            <a:r>
              <a:rPr lang="zh-CN" altLang="en-US" sz="1600" dirty="0">
                <a:ea typeface="宋体" pitchFamily="2" charset="-122"/>
              </a:rPr>
              <a:t>：</a:t>
            </a:r>
          </a:p>
          <a:p>
            <a:pPr lvl="1">
              <a:lnSpc>
                <a:spcPct val="120000"/>
              </a:lnSpc>
              <a:buNone/>
            </a:pPr>
            <a:r>
              <a:rPr lang="en-US" altLang="zh-CN" sz="1600" b="1" dirty="0">
                <a:solidFill>
                  <a:srgbClr val="002060"/>
                </a:solidFill>
                <a:latin typeface="宋体" pitchFamily="2" charset="-122"/>
                <a:ea typeface="宋体" pitchFamily="2" charset="-122"/>
                <a:hlinkClick r:id="rId3"/>
              </a:rPr>
              <a:t>http://judge.buaa.edu.cn</a:t>
            </a:r>
            <a:r>
              <a:rPr lang="en-US" altLang="zh-CN" sz="1600" b="1" dirty="0">
                <a:solidFill>
                  <a:srgbClr val="002060"/>
                </a:solidFill>
                <a:latin typeface="宋体" pitchFamily="2" charset="-122"/>
                <a:ea typeface="宋体" pitchFamily="2" charset="-122"/>
              </a:rPr>
              <a:t> </a:t>
            </a:r>
            <a:r>
              <a:rPr lang="en-US" altLang="zh-CN" sz="1600" dirty="0">
                <a:latin typeface="宋体" pitchFamily="2" charset="-122"/>
                <a:ea typeface="宋体" pitchFamily="2" charset="-122"/>
              </a:rPr>
              <a:t>(http://10.251.0.206)</a:t>
            </a:r>
          </a:p>
          <a:p>
            <a:pPr>
              <a:lnSpc>
                <a:spcPct val="120000"/>
              </a:lnSpc>
            </a:pPr>
            <a:r>
              <a:rPr lang="zh-CN" altLang="en-US" sz="1600" dirty="0">
                <a:ea typeface="宋体" pitchFamily="2" charset="-122"/>
              </a:rPr>
              <a:t>考核方式：</a:t>
            </a:r>
            <a:endParaRPr lang="en-US" altLang="zh-CN" sz="1600" dirty="0">
              <a:ea typeface="宋体" pitchFamily="2" charset="-122"/>
            </a:endParaRPr>
          </a:p>
          <a:p>
            <a:pPr lvl="1">
              <a:lnSpc>
                <a:spcPct val="120000"/>
              </a:lnSpc>
            </a:pPr>
            <a:r>
              <a:rPr lang="zh-CN" altLang="en-US" sz="1600" dirty="0"/>
              <a:t>作业及考试均采用上机方式</a:t>
            </a:r>
            <a:endParaRPr lang="en-US" altLang="zh-CN" sz="1600" dirty="0"/>
          </a:p>
          <a:p>
            <a:pPr lvl="1">
              <a:lnSpc>
                <a:spcPct val="120000"/>
              </a:lnSpc>
            </a:pPr>
            <a:r>
              <a:rPr lang="zh-CN" altLang="en-US" sz="1600" dirty="0"/>
              <a:t>作业占</a:t>
            </a:r>
            <a:r>
              <a:rPr lang="en-US" altLang="zh-CN" sz="1600" dirty="0"/>
              <a:t>20%</a:t>
            </a:r>
            <a:r>
              <a:rPr lang="zh-CN" altLang="en-US" sz="1600" dirty="0"/>
              <a:t>，期中考试占</a:t>
            </a:r>
            <a:r>
              <a:rPr lang="en-US" altLang="zh-CN" sz="1600" dirty="0"/>
              <a:t>30%</a:t>
            </a:r>
            <a:r>
              <a:rPr lang="zh-CN" altLang="en-US" sz="1600" dirty="0"/>
              <a:t>，期末占</a:t>
            </a:r>
            <a:r>
              <a:rPr lang="en-US" altLang="zh-CN" sz="1600" dirty="0"/>
              <a:t>50%</a:t>
            </a:r>
          </a:p>
        </p:txBody>
      </p:sp>
      <p:sp>
        <p:nvSpPr>
          <p:cNvPr id="7170" name="页脚占位符 3"/>
          <p:cNvSpPr>
            <a:spLocks noGrp="1"/>
          </p:cNvSpPr>
          <p:nvPr>
            <p:ph type="ftr" sz="quarter" idx="11"/>
          </p:nvPr>
        </p:nvSpPr>
        <p:spPr>
          <a:noFill/>
        </p:spPr>
        <p:txBody>
          <a:bodyPr/>
          <a:lstStyle/>
          <a:p>
            <a:r>
              <a:rPr lang="en-US" altLang="zh-CN"/>
              <a:t>C程序设计基础</a:t>
            </a:r>
          </a:p>
        </p:txBody>
      </p:sp>
      <p:sp>
        <p:nvSpPr>
          <p:cNvPr id="7171" name="灯片编号占位符 4"/>
          <p:cNvSpPr>
            <a:spLocks noGrp="1"/>
          </p:cNvSpPr>
          <p:nvPr>
            <p:ph type="sldNum" sz="quarter" idx="12"/>
          </p:nvPr>
        </p:nvSpPr>
        <p:spPr>
          <a:noFill/>
        </p:spPr>
        <p:txBody>
          <a:bodyPr/>
          <a:lstStyle/>
          <a:p>
            <a:fld id="{9460D76E-0CE6-424A-B395-D344FFD1480B}" type="slidenum">
              <a:rPr lang="en-US" altLang="zh-CN" smtClean="0"/>
              <a:pPr/>
              <a:t>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47737"/>
    </mc:Choice>
    <mc:Fallback xmlns="">
      <p:transition spd="slow" advTm="4773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78" name="Rectangle 78"/>
          <p:cNvSpPr>
            <a:spLocks noChangeArrowheads="1"/>
          </p:cNvSpPr>
          <p:nvPr/>
        </p:nvSpPr>
        <p:spPr bwMode="auto">
          <a:xfrm>
            <a:off x="3021112" y="160336"/>
            <a:ext cx="6477000" cy="609600"/>
          </a:xfrm>
          <a:prstGeom prst="rect">
            <a:avLst/>
          </a:prstGeom>
          <a:solidFill>
            <a:srgbClr val="CCFFFF"/>
          </a:solidFill>
          <a:ln w="9525">
            <a:noFill/>
            <a:miter lim="800000"/>
            <a:headEnd/>
            <a:tailEnd/>
          </a:ln>
          <a:effectLst>
            <a:outerShdw dist="12572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623" name="Text Box 79"/>
          <p:cNvSpPr txBox="1">
            <a:spLocks noChangeArrowheads="1"/>
          </p:cNvSpPr>
          <p:nvPr/>
        </p:nvSpPr>
        <p:spPr bwMode="auto">
          <a:xfrm>
            <a:off x="3249712" y="180975"/>
            <a:ext cx="6394450"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fontAlgn="base">
              <a:spcBef>
                <a:spcPct val="0"/>
              </a:spcBef>
            </a:pPr>
            <a:r>
              <a:rPr lang="zh-CN" altLang="en-US" sz="2800" dirty="0">
                <a:solidFill>
                  <a:srgbClr val="FF3300"/>
                </a:solidFill>
                <a:latin typeface="幼圆" pitchFamily="49" charset="-122"/>
                <a:ea typeface="幼圆" pitchFamily="49" charset="-122"/>
              </a:rPr>
              <a:t>数据元素之间具有的逻辑关系(结构)</a:t>
            </a:r>
          </a:p>
        </p:txBody>
      </p:sp>
      <p:grpSp>
        <p:nvGrpSpPr>
          <p:cNvPr id="7" name="Group 81"/>
          <p:cNvGrpSpPr>
            <a:grpSpLocks/>
          </p:cNvGrpSpPr>
          <p:nvPr/>
        </p:nvGrpSpPr>
        <p:grpSpPr bwMode="auto">
          <a:xfrm>
            <a:off x="1192313" y="236536"/>
            <a:ext cx="2403475" cy="533400"/>
            <a:chOff x="96" y="336"/>
            <a:chExt cx="1514" cy="336"/>
          </a:xfrm>
        </p:grpSpPr>
        <p:sp>
          <p:nvSpPr>
            <p:cNvPr id="230482" name="Oval 82"/>
            <p:cNvSpPr>
              <a:spLocks noChangeArrowheads="1"/>
            </p:cNvSpPr>
            <p:nvPr/>
          </p:nvSpPr>
          <p:spPr bwMode="auto">
            <a:xfrm>
              <a:off x="96" y="336"/>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619" name="Text Box 83"/>
            <p:cNvSpPr txBox="1">
              <a:spLocks noChangeArrowheads="1"/>
            </p:cNvSpPr>
            <p:nvPr/>
          </p:nvSpPr>
          <p:spPr bwMode="auto">
            <a:xfrm>
              <a:off x="177" y="336"/>
              <a:ext cx="1433"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fontAlgn="base">
                <a:spcBef>
                  <a:spcPct val="0"/>
                </a:spcBef>
              </a:pPr>
              <a:r>
                <a:rPr lang="zh-CN" altLang="en-US" sz="2800" dirty="0">
                  <a:solidFill>
                    <a:srgbClr val="FF0066"/>
                  </a:solidFill>
                  <a:ea typeface="楷体_GB2312" pitchFamily="49" charset="-122"/>
                </a:rPr>
                <a:t>逻辑结构</a:t>
              </a:r>
            </a:p>
          </p:txBody>
        </p:sp>
      </p:grpSp>
      <p:sp>
        <p:nvSpPr>
          <p:cNvPr id="230484" name="Text Box 84"/>
          <p:cNvSpPr txBox="1">
            <a:spLocks noChangeArrowheads="1"/>
          </p:cNvSpPr>
          <p:nvPr/>
        </p:nvSpPr>
        <p:spPr bwMode="auto">
          <a:xfrm>
            <a:off x="2944912" y="1065212"/>
            <a:ext cx="1752600" cy="44132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lnSpc>
                <a:spcPct val="85000"/>
              </a:lnSpc>
              <a:spcBef>
                <a:spcPct val="0"/>
              </a:spcBef>
            </a:pPr>
            <a:r>
              <a:rPr lang="zh-CN" altLang="en-US" sz="2700">
                <a:solidFill>
                  <a:srgbClr val="FF3300"/>
                </a:solidFill>
                <a:latin typeface="黑体" pitchFamily="49" charset="-122"/>
                <a:ea typeface="黑体" pitchFamily="49" charset="-122"/>
              </a:rPr>
              <a:t>线性结构</a:t>
            </a:r>
            <a:endParaRPr lang="zh-CN" altLang="en-US" sz="2700">
              <a:solidFill>
                <a:srgbClr val="FF3300"/>
              </a:solidFill>
              <a:latin typeface="楷体_GB2312" pitchFamily="49" charset="-122"/>
              <a:ea typeface="楷体_GB2312" pitchFamily="49" charset="-122"/>
            </a:endParaRPr>
          </a:p>
        </p:txBody>
      </p:sp>
      <p:grpSp>
        <p:nvGrpSpPr>
          <p:cNvPr id="8" name="Group 85"/>
          <p:cNvGrpSpPr>
            <a:grpSpLocks/>
          </p:cNvGrpSpPr>
          <p:nvPr/>
        </p:nvGrpSpPr>
        <p:grpSpPr bwMode="auto">
          <a:xfrm>
            <a:off x="3290988" y="2125661"/>
            <a:ext cx="5140325" cy="304800"/>
            <a:chOff x="1418" y="1536"/>
            <a:chExt cx="3238" cy="192"/>
          </a:xfrm>
        </p:grpSpPr>
        <p:sp>
          <p:nvSpPr>
            <p:cNvPr id="230486" name="Oval 86"/>
            <p:cNvSpPr>
              <a:spLocks noChangeArrowheads="1"/>
            </p:cNvSpPr>
            <p:nvPr/>
          </p:nvSpPr>
          <p:spPr bwMode="auto">
            <a:xfrm>
              <a:off x="1418"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7" name="Oval 87"/>
            <p:cNvSpPr>
              <a:spLocks noChangeArrowheads="1"/>
            </p:cNvSpPr>
            <p:nvPr/>
          </p:nvSpPr>
          <p:spPr bwMode="auto">
            <a:xfrm>
              <a:off x="1916"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8" name="Oval 88"/>
            <p:cNvSpPr>
              <a:spLocks noChangeArrowheads="1"/>
            </p:cNvSpPr>
            <p:nvPr/>
          </p:nvSpPr>
          <p:spPr bwMode="auto">
            <a:xfrm>
              <a:off x="2415"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9" name="Oval 89"/>
            <p:cNvSpPr>
              <a:spLocks noChangeArrowheads="1"/>
            </p:cNvSpPr>
            <p:nvPr/>
          </p:nvSpPr>
          <p:spPr bwMode="auto">
            <a:xfrm>
              <a:off x="3984"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0" name="Oval 90"/>
            <p:cNvSpPr>
              <a:spLocks noChangeArrowheads="1"/>
            </p:cNvSpPr>
            <p:nvPr/>
          </p:nvSpPr>
          <p:spPr bwMode="auto">
            <a:xfrm>
              <a:off x="4464"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1" name="Oval 91"/>
            <p:cNvSpPr>
              <a:spLocks noChangeArrowheads="1"/>
            </p:cNvSpPr>
            <p:nvPr/>
          </p:nvSpPr>
          <p:spPr bwMode="auto">
            <a:xfrm>
              <a:off x="2895"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2" name="Line 92"/>
            <p:cNvSpPr>
              <a:spLocks noChangeShapeType="1"/>
            </p:cNvSpPr>
            <p:nvPr/>
          </p:nvSpPr>
          <p:spPr bwMode="auto">
            <a:xfrm flipV="1">
              <a:off x="1621"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3" name="Line 93"/>
            <p:cNvSpPr>
              <a:spLocks noChangeShapeType="1"/>
            </p:cNvSpPr>
            <p:nvPr/>
          </p:nvSpPr>
          <p:spPr bwMode="auto">
            <a:xfrm flipV="1">
              <a:off x="212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4" name="Line 94"/>
            <p:cNvSpPr>
              <a:spLocks noChangeShapeType="1"/>
            </p:cNvSpPr>
            <p:nvPr/>
          </p:nvSpPr>
          <p:spPr bwMode="auto">
            <a:xfrm flipV="1">
              <a:off x="2603"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5" name="Line 95"/>
            <p:cNvSpPr>
              <a:spLocks noChangeShapeType="1"/>
            </p:cNvSpPr>
            <p:nvPr/>
          </p:nvSpPr>
          <p:spPr bwMode="auto">
            <a:xfrm flipV="1">
              <a:off x="3083"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6" name="Line 96"/>
            <p:cNvSpPr>
              <a:spLocks noChangeShapeType="1"/>
            </p:cNvSpPr>
            <p:nvPr/>
          </p:nvSpPr>
          <p:spPr bwMode="auto">
            <a:xfrm flipV="1">
              <a:off x="370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7" name="Line 97"/>
            <p:cNvSpPr>
              <a:spLocks noChangeShapeType="1"/>
            </p:cNvSpPr>
            <p:nvPr/>
          </p:nvSpPr>
          <p:spPr bwMode="auto">
            <a:xfrm flipV="1">
              <a:off x="418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8" name="Line 98"/>
            <p:cNvSpPr>
              <a:spLocks noChangeShapeType="1"/>
            </p:cNvSpPr>
            <p:nvPr/>
          </p:nvSpPr>
          <p:spPr bwMode="auto">
            <a:xfrm flipV="1">
              <a:off x="3456" y="1632"/>
              <a:ext cx="192" cy="0"/>
            </a:xfrm>
            <a:prstGeom prst="line">
              <a:avLst/>
            </a:prstGeom>
            <a:noFill/>
            <a:ln w="25400">
              <a:solidFill>
                <a:srgbClr val="00008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230499" name="Rectangle 99"/>
          <p:cNvSpPr>
            <a:spLocks noChangeArrowheads="1"/>
          </p:cNvSpPr>
          <p:nvPr/>
        </p:nvSpPr>
        <p:spPr bwMode="auto">
          <a:xfrm>
            <a:off x="2944912" y="2811462"/>
            <a:ext cx="2057400" cy="44132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lnSpc>
                <a:spcPct val="85000"/>
              </a:lnSpc>
            </a:pPr>
            <a:r>
              <a:rPr lang="zh-CN" altLang="en-US" sz="2700">
                <a:solidFill>
                  <a:srgbClr val="FF3300"/>
                </a:solidFill>
                <a:latin typeface="黑体" pitchFamily="49" charset="-122"/>
                <a:ea typeface="黑体" pitchFamily="49" charset="-122"/>
              </a:rPr>
              <a:t>非线性结构</a:t>
            </a:r>
            <a:endParaRPr lang="zh-CN" altLang="en-US" sz="2700">
              <a:solidFill>
                <a:srgbClr val="FF3300"/>
              </a:solidFill>
              <a:latin typeface="楷体_GB2312" pitchFamily="49" charset="-122"/>
              <a:ea typeface="楷体_GB2312" pitchFamily="49" charset="-122"/>
            </a:endParaRPr>
          </a:p>
        </p:txBody>
      </p:sp>
      <p:grpSp>
        <p:nvGrpSpPr>
          <p:cNvPr id="9" name="Group 100"/>
          <p:cNvGrpSpPr>
            <a:grpSpLocks/>
          </p:cNvGrpSpPr>
          <p:nvPr/>
        </p:nvGrpSpPr>
        <p:grpSpPr bwMode="auto">
          <a:xfrm>
            <a:off x="1844775" y="3708399"/>
            <a:ext cx="3695700" cy="2590800"/>
            <a:chOff x="408" y="2544"/>
            <a:chExt cx="2328" cy="1632"/>
          </a:xfrm>
        </p:grpSpPr>
        <p:sp>
          <p:nvSpPr>
            <p:cNvPr id="230501" name="Oval 101"/>
            <p:cNvSpPr>
              <a:spLocks noChangeArrowheads="1"/>
            </p:cNvSpPr>
            <p:nvPr/>
          </p:nvSpPr>
          <p:spPr bwMode="auto">
            <a:xfrm>
              <a:off x="1754" y="2688"/>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2" name="Oval 102"/>
            <p:cNvSpPr>
              <a:spLocks noChangeArrowheads="1"/>
            </p:cNvSpPr>
            <p:nvPr/>
          </p:nvSpPr>
          <p:spPr bwMode="auto">
            <a:xfrm>
              <a:off x="121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3" name="Oval 103"/>
            <p:cNvSpPr>
              <a:spLocks noChangeArrowheads="1"/>
            </p:cNvSpPr>
            <p:nvPr/>
          </p:nvSpPr>
          <p:spPr bwMode="auto">
            <a:xfrm>
              <a:off x="228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4" name="Oval 104"/>
            <p:cNvSpPr>
              <a:spLocks noChangeArrowheads="1"/>
            </p:cNvSpPr>
            <p:nvPr/>
          </p:nvSpPr>
          <p:spPr bwMode="auto">
            <a:xfrm>
              <a:off x="174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5" name="Oval 105"/>
            <p:cNvSpPr>
              <a:spLocks noChangeArrowheads="1"/>
            </p:cNvSpPr>
            <p:nvPr/>
          </p:nvSpPr>
          <p:spPr bwMode="auto">
            <a:xfrm>
              <a:off x="1035"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6" name="Oval 106"/>
            <p:cNvSpPr>
              <a:spLocks noChangeArrowheads="1"/>
            </p:cNvSpPr>
            <p:nvPr/>
          </p:nvSpPr>
          <p:spPr bwMode="auto">
            <a:xfrm>
              <a:off x="173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7" name="Oval 107"/>
            <p:cNvSpPr>
              <a:spLocks noChangeArrowheads="1"/>
            </p:cNvSpPr>
            <p:nvPr/>
          </p:nvSpPr>
          <p:spPr bwMode="auto">
            <a:xfrm>
              <a:off x="1371"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8" name="Oval 108"/>
            <p:cNvSpPr>
              <a:spLocks noChangeArrowheads="1"/>
            </p:cNvSpPr>
            <p:nvPr/>
          </p:nvSpPr>
          <p:spPr bwMode="auto">
            <a:xfrm>
              <a:off x="229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9" name="Oval 109"/>
            <p:cNvSpPr>
              <a:spLocks noChangeArrowheads="1"/>
            </p:cNvSpPr>
            <p:nvPr/>
          </p:nvSpPr>
          <p:spPr bwMode="auto">
            <a:xfrm>
              <a:off x="2027" y="354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0" name="Oval 110"/>
            <p:cNvSpPr>
              <a:spLocks noChangeArrowheads="1"/>
            </p:cNvSpPr>
            <p:nvPr/>
          </p:nvSpPr>
          <p:spPr bwMode="auto">
            <a:xfrm>
              <a:off x="254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1" name="Oval 111"/>
            <p:cNvSpPr>
              <a:spLocks noChangeArrowheads="1"/>
            </p:cNvSpPr>
            <p:nvPr/>
          </p:nvSpPr>
          <p:spPr bwMode="auto">
            <a:xfrm>
              <a:off x="2291" y="3984"/>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2" name="Line 112"/>
            <p:cNvSpPr>
              <a:spLocks noChangeShapeType="1"/>
            </p:cNvSpPr>
            <p:nvPr/>
          </p:nvSpPr>
          <p:spPr bwMode="auto">
            <a:xfrm>
              <a:off x="1846" y="2884"/>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3" name="Line 113"/>
            <p:cNvSpPr>
              <a:spLocks noChangeShapeType="1"/>
            </p:cNvSpPr>
            <p:nvPr/>
          </p:nvSpPr>
          <p:spPr bwMode="auto">
            <a:xfrm flipH="1">
              <a:off x="1403" y="2869"/>
              <a:ext cx="384"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4" name="Line 114"/>
            <p:cNvSpPr>
              <a:spLocks noChangeShapeType="1"/>
            </p:cNvSpPr>
            <p:nvPr/>
          </p:nvSpPr>
          <p:spPr bwMode="auto">
            <a:xfrm>
              <a:off x="1923" y="2853"/>
              <a:ext cx="384" cy="30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5" name="Line 115"/>
            <p:cNvSpPr>
              <a:spLocks noChangeShapeType="1"/>
            </p:cNvSpPr>
            <p:nvPr/>
          </p:nvSpPr>
          <p:spPr bwMode="auto">
            <a:xfrm>
              <a:off x="1840" y="3316"/>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6" name="Line 116"/>
            <p:cNvSpPr>
              <a:spLocks noChangeShapeType="1"/>
            </p:cNvSpPr>
            <p:nvPr/>
          </p:nvSpPr>
          <p:spPr bwMode="auto">
            <a:xfrm flipH="1">
              <a:off x="1131" y="3312"/>
              <a:ext cx="144"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7" name="Line 117"/>
            <p:cNvSpPr>
              <a:spLocks noChangeShapeType="1"/>
            </p:cNvSpPr>
            <p:nvPr/>
          </p:nvSpPr>
          <p:spPr bwMode="auto">
            <a:xfrm>
              <a:off x="1355" y="3312"/>
              <a:ext cx="96"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8" name="Line 118"/>
            <p:cNvSpPr>
              <a:spLocks noChangeShapeType="1"/>
            </p:cNvSpPr>
            <p:nvPr/>
          </p:nvSpPr>
          <p:spPr bwMode="auto">
            <a:xfrm flipH="1">
              <a:off x="2171" y="3293"/>
              <a:ext cx="144" cy="25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9" name="Line 119"/>
            <p:cNvSpPr>
              <a:spLocks noChangeShapeType="1"/>
            </p:cNvSpPr>
            <p:nvPr/>
          </p:nvSpPr>
          <p:spPr bwMode="auto">
            <a:xfrm>
              <a:off x="2394" y="3312"/>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20" name="Line 120"/>
            <p:cNvSpPr>
              <a:spLocks noChangeShapeType="1"/>
            </p:cNvSpPr>
            <p:nvPr/>
          </p:nvSpPr>
          <p:spPr bwMode="auto">
            <a:xfrm>
              <a:off x="2467" y="3285"/>
              <a:ext cx="144" cy="261"/>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21" name="Line 121"/>
            <p:cNvSpPr>
              <a:spLocks noChangeShapeType="1"/>
            </p:cNvSpPr>
            <p:nvPr/>
          </p:nvSpPr>
          <p:spPr bwMode="auto">
            <a:xfrm>
              <a:off x="2390" y="3744"/>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603" name="AutoShape 122"/>
            <p:cNvSpPr>
              <a:spLocks noChangeArrowheads="1"/>
            </p:cNvSpPr>
            <p:nvPr/>
          </p:nvSpPr>
          <p:spPr bwMode="auto">
            <a:xfrm>
              <a:off x="408" y="2549"/>
              <a:ext cx="576" cy="336"/>
            </a:xfrm>
            <a:prstGeom prst="wedgeEllipseCallout">
              <a:avLst>
                <a:gd name="adj1" fmla="val 103301"/>
                <a:gd name="adj2" fmla="val 83037"/>
              </a:avLst>
            </a:prstGeom>
            <a:noFill/>
            <a:ln w="57150">
              <a:solidFill>
                <a:srgbClr val="33CCCC"/>
              </a:solidFill>
              <a:miter lim="800000"/>
              <a:headEnd/>
              <a:tailEnd/>
            </a:ln>
          </p:spPr>
          <p:txBody>
            <a:bodyPr/>
            <a:lstStyle/>
            <a:p>
              <a:endParaRPr lang="zh-CN" altLang="en-US">
                <a:ea typeface="宋体" charset="-122"/>
              </a:endParaRPr>
            </a:p>
          </p:txBody>
        </p:sp>
        <p:sp>
          <p:nvSpPr>
            <p:cNvPr id="23604" name="Text Box 123"/>
            <p:cNvSpPr txBox="1">
              <a:spLocks noChangeArrowheads="1"/>
            </p:cNvSpPr>
            <p:nvPr/>
          </p:nvSpPr>
          <p:spPr bwMode="auto">
            <a:xfrm>
              <a:off x="510" y="2544"/>
              <a:ext cx="341" cy="327"/>
            </a:xfrm>
            <a:prstGeom prst="rect">
              <a:avLst/>
            </a:prstGeom>
            <a:noFill/>
            <a:ln w="9525">
              <a:noFill/>
              <a:miter lim="800000"/>
              <a:headEnd/>
              <a:tailEnd/>
            </a:ln>
            <a:effectLst>
              <a:outerShdw dist="17961" dir="2700000" algn="ctr" rotWithShape="0">
                <a:schemeClr val="bg1"/>
              </a:outerShdw>
            </a:effectLst>
          </p:spPr>
          <p:txBody>
            <a:bodyPr wrap="none">
              <a:spAutoFit/>
            </a:bodyPr>
            <a:lstStyle/>
            <a:p>
              <a:pPr algn="l"/>
              <a:r>
                <a:rPr lang="zh-CN" altLang="en-US" sz="2800">
                  <a:solidFill>
                    <a:srgbClr val="FF3300"/>
                  </a:solidFill>
                  <a:ea typeface="黑体" pitchFamily="49" charset="-122"/>
                </a:rPr>
                <a:t>树</a:t>
              </a:r>
            </a:p>
          </p:txBody>
        </p:sp>
      </p:grpSp>
      <p:sp>
        <p:nvSpPr>
          <p:cNvPr id="230524" name="Rectangle 124"/>
          <p:cNvSpPr>
            <a:spLocks noChangeArrowheads="1"/>
          </p:cNvSpPr>
          <p:nvPr/>
        </p:nvSpPr>
        <p:spPr bwMode="auto">
          <a:xfrm>
            <a:off x="3325912" y="1438275"/>
            <a:ext cx="5791200" cy="473075"/>
          </a:xfrm>
          <a:prstGeom prst="rect">
            <a:avLst/>
          </a:prstGeom>
          <a:noFill/>
          <a:ln w="9525">
            <a:noFill/>
            <a:miter lim="800000"/>
            <a:headEnd/>
            <a:tailEnd/>
          </a:ln>
        </p:spPr>
        <p:txBody>
          <a:bodyPr>
            <a:spAutoFit/>
          </a:bodyPr>
          <a:lstStyle/>
          <a:p>
            <a:pPr algn="l"/>
            <a:r>
              <a:rPr lang="zh-CN" altLang="en-US" sz="2500" dirty="0">
                <a:solidFill>
                  <a:srgbClr val="003399"/>
                </a:solidFill>
                <a:latin typeface="幼圆" pitchFamily="49" charset="-122"/>
                <a:ea typeface="幼圆" pitchFamily="49" charset="-122"/>
              </a:rPr>
              <a:t> 如</a:t>
            </a:r>
            <a:r>
              <a:rPr lang="zh-CN" altLang="en-US" sz="2500" dirty="0">
                <a:solidFill>
                  <a:schemeClr val="accent2"/>
                </a:solidFill>
                <a:latin typeface="幼圆" pitchFamily="49" charset="-122"/>
                <a:ea typeface="幼圆" pitchFamily="49" charset="-122"/>
              </a:rPr>
              <a:t>线性表</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栈</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队列</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串</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文件</a:t>
            </a:r>
            <a:r>
              <a:rPr lang="zh-CN" altLang="en-US" sz="2500" dirty="0">
                <a:solidFill>
                  <a:srgbClr val="003399"/>
                </a:solidFill>
                <a:latin typeface="幼圆" pitchFamily="49" charset="-122"/>
                <a:ea typeface="幼圆" pitchFamily="49" charset="-122"/>
              </a:rPr>
              <a:t>等</a:t>
            </a:r>
          </a:p>
        </p:txBody>
      </p:sp>
      <p:sp>
        <p:nvSpPr>
          <p:cNvPr id="230525" name="Rectangle 125"/>
          <p:cNvSpPr>
            <a:spLocks noChangeArrowheads="1"/>
          </p:cNvSpPr>
          <p:nvPr/>
        </p:nvSpPr>
        <p:spPr bwMode="auto">
          <a:xfrm>
            <a:off x="3503712" y="3192462"/>
            <a:ext cx="4470400" cy="473075"/>
          </a:xfrm>
          <a:prstGeom prst="rect">
            <a:avLst/>
          </a:prstGeom>
          <a:noFill/>
          <a:ln w="9525">
            <a:noFill/>
            <a:miter lim="800000"/>
            <a:headEnd/>
            <a:tailEnd/>
          </a:ln>
        </p:spPr>
        <p:txBody>
          <a:bodyPr>
            <a:spAutoFit/>
          </a:bodyPr>
          <a:lstStyle/>
          <a:p>
            <a:pPr algn="l"/>
            <a:r>
              <a:rPr lang="zh-CN" altLang="en-US" sz="2500">
                <a:solidFill>
                  <a:srgbClr val="003399"/>
                </a:solidFill>
                <a:latin typeface="幼圆" pitchFamily="49" charset="-122"/>
                <a:ea typeface="幼圆" pitchFamily="49" charset="-122"/>
              </a:rPr>
              <a:t>如</a:t>
            </a:r>
            <a:r>
              <a:rPr lang="zh-CN" altLang="en-US" sz="2500">
                <a:solidFill>
                  <a:schemeClr val="accent2"/>
                </a:solidFill>
                <a:latin typeface="幼圆" pitchFamily="49" charset="-122"/>
                <a:ea typeface="幼圆" pitchFamily="49" charset="-122"/>
              </a:rPr>
              <a:t>树</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二叉树</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图</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集合</a:t>
            </a:r>
            <a:r>
              <a:rPr lang="zh-CN" altLang="en-US" sz="2500">
                <a:solidFill>
                  <a:srgbClr val="003399"/>
                </a:solidFill>
                <a:latin typeface="幼圆" pitchFamily="49" charset="-122"/>
                <a:ea typeface="幼圆" pitchFamily="49" charset="-122"/>
              </a:rPr>
              <a:t>等</a:t>
            </a:r>
          </a:p>
        </p:txBody>
      </p:sp>
      <p:grpSp>
        <p:nvGrpSpPr>
          <p:cNvPr id="10" name="Group 126"/>
          <p:cNvGrpSpPr>
            <a:grpSpLocks/>
          </p:cNvGrpSpPr>
          <p:nvPr/>
        </p:nvGrpSpPr>
        <p:grpSpPr bwMode="auto">
          <a:xfrm>
            <a:off x="6188176" y="3738562"/>
            <a:ext cx="3527425" cy="2060575"/>
            <a:chOff x="3107" y="2542"/>
            <a:chExt cx="2222" cy="1298"/>
          </a:xfrm>
        </p:grpSpPr>
        <p:sp>
          <p:nvSpPr>
            <p:cNvPr id="230527" name="Oval 127"/>
            <p:cNvSpPr>
              <a:spLocks noChangeArrowheads="1"/>
            </p:cNvSpPr>
            <p:nvPr/>
          </p:nvSpPr>
          <p:spPr bwMode="auto">
            <a:xfrm>
              <a:off x="3107" y="279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28" name="Oval 128"/>
            <p:cNvSpPr>
              <a:spLocks noChangeArrowheads="1"/>
            </p:cNvSpPr>
            <p:nvPr/>
          </p:nvSpPr>
          <p:spPr bwMode="auto">
            <a:xfrm>
              <a:off x="3107" y="3644"/>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29" name="Oval 129"/>
            <p:cNvSpPr>
              <a:spLocks noChangeArrowheads="1"/>
            </p:cNvSpPr>
            <p:nvPr/>
          </p:nvSpPr>
          <p:spPr bwMode="auto">
            <a:xfrm>
              <a:off x="4019" y="279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0" name="Oval 130"/>
            <p:cNvSpPr>
              <a:spLocks noChangeArrowheads="1"/>
            </p:cNvSpPr>
            <p:nvPr/>
          </p:nvSpPr>
          <p:spPr bwMode="auto">
            <a:xfrm>
              <a:off x="4569" y="3227"/>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1" name="Oval 131"/>
            <p:cNvSpPr>
              <a:spLocks noChangeArrowheads="1"/>
            </p:cNvSpPr>
            <p:nvPr/>
          </p:nvSpPr>
          <p:spPr bwMode="auto">
            <a:xfrm>
              <a:off x="4004" y="3648"/>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2" name="Oval 132"/>
            <p:cNvSpPr>
              <a:spLocks noChangeArrowheads="1"/>
            </p:cNvSpPr>
            <p:nvPr/>
          </p:nvSpPr>
          <p:spPr bwMode="auto">
            <a:xfrm>
              <a:off x="3550" y="3227"/>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3" name="Line 133"/>
            <p:cNvSpPr>
              <a:spLocks noChangeShapeType="1"/>
            </p:cNvSpPr>
            <p:nvPr/>
          </p:nvSpPr>
          <p:spPr bwMode="auto">
            <a:xfrm>
              <a:off x="3299" y="2891"/>
              <a:ext cx="720"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4" name="Line 134"/>
            <p:cNvSpPr>
              <a:spLocks noChangeShapeType="1"/>
            </p:cNvSpPr>
            <p:nvPr/>
          </p:nvSpPr>
          <p:spPr bwMode="auto">
            <a:xfrm>
              <a:off x="3299" y="3766"/>
              <a:ext cx="720"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5" name="Line 135"/>
            <p:cNvSpPr>
              <a:spLocks noChangeShapeType="1"/>
            </p:cNvSpPr>
            <p:nvPr/>
          </p:nvSpPr>
          <p:spPr bwMode="auto">
            <a:xfrm>
              <a:off x="3203" y="2987"/>
              <a:ext cx="0" cy="653"/>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6" name="Line 136"/>
            <p:cNvSpPr>
              <a:spLocks noChangeShapeType="1"/>
            </p:cNvSpPr>
            <p:nvPr/>
          </p:nvSpPr>
          <p:spPr bwMode="auto">
            <a:xfrm>
              <a:off x="4115" y="2987"/>
              <a:ext cx="0" cy="67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7" name="Line 137"/>
            <p:cNvSpPr>
              <a:spLocks noChangeShapeType="1"/>
            </p:cNvSpPr>
            <p:nvPr/>
          </p:nvSpPr>
          <p:spPr bwMode="auto">
            <a:xfrm>
              <a:off x="4211" y="2939"/>
              <a:ext cx="384" cy="336"/>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8" name="Line 138"/>
            <p:cNvSpPr>
              <a:spLocks noChangeShapeType="1"/>
            </p:cNvSpPr>
            <p:nvPr/>
          </p:nvSpPr>
          <p:spPr bwMode="auto">
            <a:xfrm flipH="1">
              <a:off x="4195" y="3379"/>
              <a:ext cx="384" cy="336"/>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9" name="Line 139"/>
            <p:cNvSpPr>
              <a:spLocks noChangeShapeType="1"/>
            </p:cNvSpPr>
            <p:nvPr/>
          </p:nvSpPr>
          <p:spPr bwMode="auto">
            <a:xfrm>
              <a:off x="3251" y="2971"/>
              <a:ext cx="336" cy="277"/>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40" name="Line 140"/>
            <p:cNvSpPr>
              <a:spLocks noChangeShapeType="1"/>
            </p:cNvSpPr>
            <p:nvPr/>
          </p:nvSpPr>
          <p:spPr bwMode="auto">
            <a:xfrm flipH="1">
              <a:off x="3731" y="2979"/>
              <a:ext cx="336"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41" name="Line 141"/>
            <p:cNvSpPr>
              <a:spLocks noChangeShapeType="1"/>
            </p:cNvSpPr>
            <p:nvPr/>
          </p:nvSpPr>
          <p:spPr bwMode="auto">
            <a:xfrm>
              <a:off x="3731" y="3371"/>
              <a:ext cx="336"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579" name="AutoShape 142"/>
            <p:cNvSpPr>
              <a:spLocks noChangeArrowheads="1"/>
            </p:cNvSpPr>
            <p:nvPr/>
          </p:nvSpPr>
          <p:spPr bwMode="auto">
            <a:xfrm>
              <a:off x="4753" y="2550"/>
              <a:ext cx="576" cy="336"/>
            </a:xfrm>
            <a:prstGeom prst="wedgeEllipseCallout">
              <a:avLst>
                <a:gd name="adj1" fmla="val -95662"/>
                <a:gd name="adj2" fmla="val 77083"/>
              </a:avLst>
            </a:prstGeom>
            <a:noFill/>
            <a:ln w="57150">
              <a:solidFill>
                <a:srgbClr val="33CCCC"/>
              </a:solidFill>
              <a:miter lim="800000"/>
              <a:headEnd/>
              <a:tailEnd/>
            </a:ln>
          </p:spPr>
          <p:txBody>
            <a:bodyPr/>
            <a:lstStyle/>
            <a:p>
              <a:endParaRPr lang="zh-CN" altLang="en-US">
                <a:ea typeface="宋体" charset="-122"/>
              </a:endParaRPr>
            </a:p>
          </p:txBody>
        </p:sp>
        <p:sp>
          <p:nvSpPr>
            <p:cNvPr id="23580" name="Text Box 143"/>
            <p:cNvSpPr txBox="1">
              <a:spLocks noChangeArrowheads="1"/>
            </p:cNvSpPr>
            <p:nvPr/>
          </p:nvSpPr>
          <p:spPr bwMode="auto">
            <a:xfrm>
              <a:off x="4860" y="2542"/>
              <a:ext cx="341" cy="327"/>
            </a:xfrm>
            <a:prstGeom prst="rect">
              <a:avLst/>
            </a:prstGeom>
            <a:noFill/>
            <a:ln w="9525">
              <a:noFill/>
              <a:miter lim="800000"/>
              <a:headEnd/>
              <a:tailEnd/>
            </a:ln>
            <a:effectLst>
              <a:outerShdw dist="12700" algn="ctr" rotWithShape="0">
                <a:schemeClr val="bg1"/>
              </a:outerShdw>
            </a:effectLst>
          </p:spPr>
          <p:txBody>
            <a:bodyPr wrap="none">
              <a:spAutoFit/>
            </a:bodyPr>
            <a:lstStyle/>
            <a:p>
              <a:pPr algn="l"/>
              <a:r>
                <a:rPr lang="zh-CN" altLang="en-US" sz="2800">
                  <a:solidFill>
                    <a:srgbClr val="FF3300"/>
                  </a:solidFill>
                  <a:ea typeface="黑体" pitchFamily="49" charset="-122"/>
                </a:rPr>
                <a:t>图</a:t>
              </a:r>
            </a:p>
          </p:txBody>
        </p:sp>
        <p:sp>
          <p:nvSpPr>
            <p:cNvPr id="230544" name="Line 144"/>
            <p:cNvSpPr>
              <a:spLocks noChangeShapeType="1"/>
            </p:cNvSpPr>
            <p:nvPr/>
          </p:nvSpPr>
          <p:spPr bwMode="auto">
            <a:xfrm flipH="1">
              <a:off x="3272" y="3398"/>
              <a:ext cx="329" cy="279"/>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Tree>
    <p:custDataLst>
      <p:tags r:id="rId1"/>
    </p:custDataLst>
    <p:extLst>
      <p:ext uri="{BB962C8B-B14F-4D97-AF65-F5344CB8AC3E}">
        <p14:creationId xmlns:p14="http://schemas.microsoft.com/office/powerpoint/2010/main" val="1187256705"/>
      </p:ext>
    </p:extLst>
  </p:cSld>
  <p:clrMapOvr>
    <a:masterClrMapping/>
  </p:clrMapOvr>
  <p:transition advTm="26733">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84"/>
                                        </p:tgtEl>
                                        <p:attrNameLst>
                                          <p:attrName>style.visibility</p:attrName>
                                        </p:attrNameLst>
                                      </p:cBhvr>
                                      <p:to>
                                        <p:strVal val="visible"/>
                                      </p:to>
                                    </p:set>
                                    <p:animEffect transition="in" filter="wipe(left)">
                                      <p:cBhvr>
                                        <p:cTn id="7" dur="500"/>
                                        <p:tgtEl>
                                          <p:spTgt spid="230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0524"/>
                                        </p:tgtEl>
                                        <p:attrNameLst>
                                          <p:attrName>style.visibility</p:attrName>
                                        </p:attrNameLst>
                                      </p:cBhvr>
                                      <p:to>
                                        <p:strVal val="visible"/>
                                      </p:to>
                                    </p:set>
                                    <p:animEffect transition="in" filter="blinds(horizontal)">
                                      <p:cBhvr>
                                        <p:cTn id="15" dur="500"/>
                                        <p:tgtEl>
                                          <p:spTgt spid="2305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0499"/>
                                        </p:tgtEl>
                                        <p:attrNameLst>
                                          <p:attrName>style.visibility</p:attrName>
                                        </p:attrNameLst>
                                      </p:cBhvr>
                                      <p:to>
                                        <p:strVal val="visible"/>
                                      </p:to>
                                    </p:set>
                                    <p:animEffect transition="in" filter="wipe(left)">
                                      <p:cBhvr>
                                        <p:cTn id="20" dur="500"/>
                                        <p:tgtEl>
                                          <p:spTgt spid="2304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0525"/>
                                        </p:tgtEl>
                                        <p:attrNameLst>
                                          <p:attrName>style.visibility</p:attrName>
                                        </p:attrNameLst>
                                      </p:cBhvr>
                                      <p:to>
                                        <p:strVal val="visible"/>
                                      </p:to>
                                    </p:set>
                                    <p:animEffect transition="in" filter="blinds(horizontal)">
                                      <p:cBhvr>
                                        <p:cTn id="30" dur="500"/>
                                        <p:tgtEl>
                                          <p:spTgt spid="230525"/>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84" grpId="0" autoUpdateAnimBg="0"/>
      <p:bldP spid="230499" grpId="0" autoUpdateAnimBg="0"/>
      <p:bldP spid="230524" grpId="0"/>
      <p:bldP spid="2305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162944" y="1245225"/>
            <a:ext cx="6093296" cy="5232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square">
            <a:spAutoFit/>
          </a:bodyPr>
          <a:lstStyle/>
          <a:p>
            <a:pPr fontAlgn="base">
              <a:spcBef>
                <a:spcPct val="0"/>
              </a:spcBef>
            </a:pPr>
            <a:r>
              <a:rPr lang="zh-CN" altLang="en-US" sz="2800" dirty="0">
                <a:solidFill>
                  <a:srgbClr val="FF3300"/>
                </a:solidFill>
                <a:ea typeface="黑体" pitchFamily="49" charset="-122"/>
              </a:rPr>
              <a:t>1</a:t>
            </a:r>
            <a:r>
              <a:rPr lang="zh-CN" altLang="en-US" sz="2800" dirty="0">
                <a:solidFill>
                  <a:srgbClr val="FF3300"/>
                </a:solidFill>
                <a:latin typeface="黑体" pitchFamily="49" charset="-122"/>
                <a:ea typeface="黑体" pitchFamily="49" charset="-122"/>
              </a:rPr>
              <a:t>.顺序</a:t>
            </a:r>
            <a:r>
              <a:rPr lang="zh-CN" altLang="en-US" sz="2800" dirty="0"/>
              <a:t>（</a:t>
            </a:r>
            <a:r>
              <a:rPr lang="en-US" altLang="zh-CN" sz="2800" dirty="0"/>
              <a:t>sequential</a:t>
            </a:r>
            <a:r>
              <a:rPr lang="zh-CN" altLang="en-US" sz="2800"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sp>
        <p:nvSpPr>
          <p:cNvPr id="239619" name="Text Box 3"/>
          <p:cNvSpPr txBox="1">
            <a:spLocks noChangeArrowheads="1"/>
          </p:cNvSpPr>
          <p:nvPr/>
        </p:nvSpPr>
        <p:spPr bwMode="auto">
          <a:xfrm>
            <a:off x="2315344" y="1737349"/>
            <a:ext cx="7021016" cy="955646"/>
          </a:xfrm>
          <a:prstGeom prst="rect">
            <a:avLst/>
          </a:prstGeom>
          <a:noFill/>
          <a:ln w="12700" cap="sq">
            <a:noFill/>
            <a:miter lim="800000"/>
            <a:headEnd type="none" w="sm" len="sm"/>
            <a:tailEnd type="none" w="sm" len="sm"/>
          </a:ln>
        </p:spPr>
        <p:txBody>
          <a:bodyPr wrap="square">
            <a:spAutoFit/>
          </a:bodyPr>
          <a:lstStyle/>
          <a:p>
            <a:pPr algn="l" fontAlgn="base">
              <a:lnSpc>
                <a:spcPct val="85000"/>
              </a:lnSpc>
              <a:spcBef>
                <a:spcPct val="0"/>
              </a:spcBef>
            </a:pPr>
            <a:r>
              <a:rPr lang="zh-CN" altLang="en-US" dirty="0">
                <a:solidFill>
                  <a:srgbClr val="003399"/>
                </a:solidFill>
                <a:latin typeface="幼圆" pitchFamily="49" charset="-122"/>
                <a:ea typeface="幼圆" pitchFamily="49" charset="-122"/>
              </a:rPr>
              <a:t>    用一组</a:t>
            </a:r>
            <a:r>
              <a:rPr lang="zh-CN" altLang="en-US" sz="2600" dirty="0">
                <a:solidFill>
                  <a:schemeClr val="accent2"/>
                </a:solidFill>
                <a:latin typeface="幼圆" pitchFamily="49" charset="-122"/>
                <a:ea typeface="幼圆" pitchFamily="49" charset="-122"/>
              </a:rPr>
              <a:t>地址连续</a:t>
            </a:r>
            <a:r>
              <a:rPr lang="zh-CN" altLang="en-US" dirty="0">
                <a:solidFill>
                  <a:srgbClr val="003399"/>
                </a:solidFill>
                <a:latin typeface="幼圆" pitchFamily="49" charset="-122"/>
                <a:ea typeface="幼圆" pitchFamily="49" charset="-122"/>
              </a:rPr>
              <a:t>的存储单元依次存放数据元素，数据元素之间的逻辑关系通过元素的地址直接反映。也就是说数据间的逻辑关系与物理关系是一致的。</a:t>
            </a:r>
            <a:endParaRPr lang="zh-CN" altLang="en-US" b="0" dirty="0">
              <a:solidFill>
                <a:srgbClr val="003399"/>
              </a:solidFill>
              <a:latin typeface="幼圆" pitchFamily="49" charset="-122"/>
              <a:ea typeface="幼圆" pitchFamily="49" charset="-122"/>
            </a:endParaRPr>
          </a:p>
        </p:txBody>
      </p:sp>
      <p:sp>
        <p:nvSpPr>
          <p:cNvPr id="239620" name="Rectangle 4"/>
          <p:cNvSpPr>
            <a:spLocks noChangeArrowheads="1"/>
          </p:cNvSpPr>
          <p:nvPr/>
        </p:nvSpPr>
        <p:spPr bwMode="auto">
          <a:xfrm>
            <a:off x="2356620" y="3913813"/>
            <a:ext cx="6979741" cy="1478866"/>
          </a:xfrm>
          <a:prstGeom prst="rect">
            <a:avLst/>
          </a:prstGeom>
          <a:noFill/>
          <a:ln w="12700" cap="sq">
            <a:noFill/>
            <a:miter lim="800000"/>
            <a:headEnd type="none" w="sm" len="sm"/>
            <a:tailEnd type="none" w="sm" len="sm"/>
          </a:ln>
        </p:spPr>
        <p:txBody>
          <a:bodyPr wrap="square">
            <a:spAutoFit/>
          </a:bodyPr>
          <a:lstStyle/>
          <a:p>
            <a:pPr algn="l" fontAlgn="base">
              <a:lnSpc>
                <a:spcPct val="85000"/>
              </a:lnSpc>
              <a:spcBef>
                <a:spcPct val="0"/>
              </a:spcBef>
            </a:pPr>
            <a:r>
              <a:rPr lang="zh-CN" altLang="en-US" dirty="0">
                <a:solidFill>
                  <a:srgbClr val="003399"/>
                </a:solidFill>
                <a:latin typeface="幼圆" pitchFamily="49" charset="-122"/>
                <a:ea typeface="幼圆" pitchFamily="49" charset="-122"/>
              </a:rPr>
              <a:t>    用一组</a:t>
            </a:r>
            <a:r>
              <a:rPr lang="zh-CN" altLang="en-US" sz="2600" dirty="0">
                <a:solidFill>
                  <a:schemeClr val="accent2"/>
                </a:solidFill>
                <a:latin typeface="幼圆" pitchFamily="49" charset="-122"/>
                <a:ea typeface="幼圆" pitchFamily="49" charset="-122"/>
              </a:rPr>
              <a:t>地址任意</a:t>
            </a:r>
            <a:r>
              <a:rPr lang="zh-CN" altLang="en-US" dirty="0">
                <a:solidFill>
                  <a:srgbClr val="003399"/>
                </a:solidFill>
                <a:latin typeface="幼圆" pitchFamily="49" charset="-122"/>
                <a:ea typeface="幼圆" pitchFamily="49" charset="-122"/>
              </a:rPr>
              <a:t>的存储单元依次存放数据元素，数据元素之间的逻辑关系通过指针间接地反映。在这种结构中，每个数据节点由两部分组成，一部分是数据本身（数据字段）；另一部分是指针，用于存放后续结构的地址（指针字段）</a:t>
            </a:r>
            <a:endParaRPr lang="zh-CN" altLang="en-US" b="0" dirty="0">
              <a:solidFill>
                <a:srgbClr val="003399"/>
              </a:solidFill>
              <a:latin typeface="幼圆" pitchFamily="49" charset="-122"/>
              <a:ea typeface="幼圆" pitchFamily="49" charset="-122"/>
            </a:endParaRPr>
          </a:p>
        </p:txBody>
      </p:sp>
      <p:sp>
        <p:nvSpPr>
          <p:cNvPr id="239621" name="Rectangle 5"/>
          <p:cNvSpPr>
            <a:spLocks noChangeArrowheads="1"/>
          </p:cNvSpPr>
          <p:nvPr/>
        </p:nvSpPr>
        <p:spPr bwMode="auto">
          <a:xfrm>
            <a:off x="2162944" y="3397875"/>
            <a:ext cx="5445224"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2</a:t>
            </a:r>
            <a:r>
              <a:rPr lang="zh-CN" altLang="en-US" sz="2800" dirty="0">
                <a:solidFill>
                  <a:srgbClr val="FF3300"/>
                </a:solidFill>
                <a:latin typeface="黑体" pitchFamily="49" charset="-122"/>
                <a:ea typeface="黑体" pitchFamily="49" charset="-122"/>
              </a:rPr>
              <a:t>.链式</a:t>
            </a:r>
            <a:r>
              <a:rPr lang="zh-CN" altLang="en-US" sz="2800" dirty="0"/>
              <a:t>（</a:t>
            </a:r>
            <a:r>
              <a:rPr lang="en-US" altLang="zh-CN" sz="2800" dirty="0"/>
              <a:t>linked</a:t>
            </a:r>
            <a:r>
              <a:rPr lang="zh-CN" altLang="en-US" sz="2800"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grpSp>
        <p:nvGrpSpPr>
          <p:cNvPr id="2" name="Group 6"/>
          <p:cNvGrpSpPr>
            <a:grpSpLocks/>
          </p:cNvGrpSpPr>
          <p:nvPr/>
        </p:nvGrpSpPr>
        <p:grpSpPr bwMode="auto">
          <a:xfrm>
            <a:off x="2848744" y="19675"/>
            <a:ext cx="7162800" cy="914400"/>
            <a:chOff x="1152" y="240"/>
            <a:chExt cx="4512" cy="576"/>
          </a:xfrm>
        </p:grpSpPr>
        <p:sp>
          <p:nvSpPr>
            <p:cNvPr id="239623" name="Rectangle 7"/>
            <p:cNvSpPr>
              <a:spLocks noChangeArrowheads="1"/>
            </p:cNvSpPr>
            <p:nvPr/>
          </p:nvSpPr>
          <p:spPr bwMode="auto">
            <a:xfrm>
              <a:off x="1152" y="240"/>
              <a:ext cx="4368" cy="576"/>
            </a:xfrm>
            <a:prstGeom prst="rect">
              <a:avLst/>
            </a:prstGeom>
            <a:solidFill>
              <a:srgbClr val="CCFFFF"/>
            </a:solidFill>
            <a:ln w="9525">
              <a:noFill/>
              <a:miter lim="800000"/>
              <a:headEnd/>
              <a:tailEnd/>
            </a:ln>
            <a:effectLst>
              <a:outerShdw dist="14368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42" name="Text Box 8"/>
            <p:cNvSpPr txBox="1">
              <a:spLocks noChangeArrowheads="1"/>
            </p:cNvSpPr>
            <p:nvPr/>
          </p:nvSpPr>
          <p:spPr bwMode="auto">
            <a:xfrm>
              <a:off x="1296" y="297"/>
              <a:ext cx="4368" cy="50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fontAlgn="base">
                <a:lnSpc>
                  <a:spcPct val="85000"/>
                </a:lnSpc>
                <a:spcBef>
                  <a:spcPct val="0"/>
                </a:spcBef>
              </a:pPr>
              <a:r>
                <a:rPr lang="zh-CN" altLang="en-US" sz="2700" dirty="0">
                  <a:solidFill>
                    <a:srgbClr val="FF3300"/>
                  </a:solidFill>
                  <a:latin typeface="幼圆" pitchFamily="49" charset="-122"/>
                  <a:ea typeface="幼圆" pitchFamily="49" charset="-122"/>
                </a:rPr>
                <a:t>具有某种逻辑结构的数据在计算机</a:t>
              </a:r>
            </a:p>
            <a:p>
              <a:pPr algn="l" fontAlgn="base">
                <a:lnSpc>
                  <a:spcPct val="85000"/>
                </a:lnSpc>
                <a:spcBef>
                  <a:spcPct val="0"/>
                </a:spcBef>
              </a:pPr>
              <a:r>
                <a:rPr lang="zh-CN" altLang="en-US" sz="2700" dirty="0">
                  <a:solidFill>
                    <a:srgbClr val="FF3300"/>
                  </a:solidFill>
                  <a:latin typeface="幼圆" pitchFamily="49" charset="-122"/>
                  <a:ea typeface="幼圆" pitchFamily="49" charset="-122"/>
                </a:rPr>
                <a:t>中的存储方式(存储映象)</a:t>
              </a:r>
            </a:p>
          </p:txBody>
        </p:sp>
      </p:grpSp>
      <p:grpSp>
        <p:nvGrpSpPr>
          <p:cNvPr id="3" name="Group 9"/>
          <p:cNvGrpSpPr>
            <a:grpSpLocks/>
          </p:cNvGrpSpPr>
          <p:nvPr/>
        </p:nvGrpSpPr>
        <p:grpSpPr bwMode="auto">
          <a:xfrm>
            <a:off x="1072332" y="248275"/>
            <a:ext cx="1928812" cy="533400"/>
            <a:chOff x="33" y="528"/>
            <a:chExt cx="1215" cy="336"/>
          </a:xfrm>
        </p:grpSpPr>
        <p:sp>
          <p:nvSpPr>
            <p:cNvPr id="239626" name="Oval 10"/>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40" name="Text Box 11"/>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FF0066"/>
                  </a:solidFill>
                  <a:ea typeface="楷体_GB2312" pitchFamily="49" charset="-122"/>
                </a:rPr>
                <a:t>物理结构</a:t>
              </a:r>
            </a:p>
          </p:txBody>
        </p:sp>
      </p:grpSp>
      <p:grpSp>
        <p:nvGrpSpPr>
          <p:cNvPr id="4" name="Group 12"/>
          <p:cNvGrpSpPr>
            <a:grpSpLocks/>
          </p:cNvGrpSpPr>
          <p:nvPr/>
        </p:nvGrpSpPr>
        <p:grpSpPr bwMode="auto">
          <a:xfrm>
            <a:off x="1019945" y="254625"/>
            <a:ext cx="1928813" cy="533400"/>
            <a:chOff x="33" y="528"/>
            <a:chExt cx="1215" cy="336"/>
          </a:xfrm>
        </p:grpSpPr>
        <p:sp>
          <p:nvSpPr>
            <p:cNvPr id="239629" name="Oval 13"/>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38" name="Text Box 14"/>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FF0066"/>
                  </a:solidFill>
                  <a:ea typeface="楷体_GB2312" pitchFamily="49" charset="-122"/>
                </a:rPr>
                <a:t>存储结构</a:t>
              </a:r>
            </a:p>
          </p:txBody>
        </p:sp>
      </p:grpSp>
      <p:grpSp>
        <p:nvGrpSpPr>
          <p:cNvPr id="5" name="Group 15"/>
          <p:cNvGrpSpPr>
            <a:grpSpLocks/>
          </p:cNvGrpSpPr>
          <p:nvPr/>
        </p:nvGrpSpPr>
        <p:grpSpPr bwMode="auto">
          <a:xfrm>
            <a:off x="4655840" y="5592147"/>
            <a:ext cx="2590800" cy="762000"/>
            <a:chOff x="384" y="3696"/>
            <a:chExt cx="1632" cy="480"/>
          </a:xfrm>
        </p:grpSpPr>
        <p:sp>
          <p:nvSpPr>
            <p:cNvPr id="239632" name="Cloud"/>
            <p:cNvSpPr>
              <a:spLocks noChangeAspect="1" noEditPoints="1" noChangeArrowheads="1"/>
            </p:cNvSpPr>
            <p:nvPr/>
          </p:nvSpPr>
          <p:spPr bwMode="auto">
            <a:xfrm>
              <a:off x="384" y="3696"/>
              <a:ext cx="1632" cy="48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1"/>
            </a:solidFill>
            <a:ln w="25400">
              <a:solidFill>
                <a:srgbClr val="C0C0C0"/>
              </a:solidFill>
              <a:miter lim="800000"/>
              <a:headEnd/>
              <a:tailEnd/>
            </a:ln>
            <a:effectLst>
              <a:outerShdw dist="125080" dir="1437749"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4634" name="Text Box 17"/>
            <p:cNvSpPr txBox="1">
              <a:spLocks noChangeArrowheads="1"/>
            </p:cNvSpPr>
            <p:nvPr/>
          </p:nvSpPr>
          <p:spPr bwMode="auto">
            <a:xfrm>
              <a:off x="465" y="3726"/>
              <a:ext cx="1344" cy="38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i="1" dirty="0">
                  <a:solidFill>
                    <a:srgbClr val="FF3300"/>
                  </a:solidFill>
                  <a:ea typeface="黑体" pitchFamily="49" charset="-122"/>
                </a:rPr>
                <a:t>链表结构</a:t>
              </a:r>
            </a:p>
          </p:txBody>
        </p:sp>
        <p:sp>
          <p:nvSpPr>
            <p:cNvPr id="239634" name="Freeform 18"/>
            <p:cNvSpPr>
              <a:spLocks/>
            </p:cNvSpPr>
            <p:nvPr/>
          </p:nvSpPr>
          <p:spPr bwMode="auto">
            <a:xfrm rot="1873914">
              <a:off x="1728" y="3748"/>
              <a:ext cx="96" cy="257"/>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39635" name="Oval 19"/>
            <p:cNvSpPr>
              <a:spLocks noChangeArrowheads="1"/>
            </p:cNvSpPr>
            <p:nvPr/>
          </p:nvSpPr>
          <p:spPr bwMode="auto">
            <a:xfrm rot="1748599">
              <a:off x="1669" y="4022"/>
              <a:ext cx="56" cy="106"/>
            </a:xfrm>
            <a:prstGeom prst="ellipse">
              <a:avLst/>
            </a:prstGeom>
            <a:solidFill>
              <a:srgbClr val="FF3300"/>
            </a:solidFill>
            <a:ln w="12700" cap="sq">
              <a:noFill/>
              <a:round/>
              <a:headEnd type="none" w="sm" len="sm"/>
              <a:tailEnd type="none" w="sm" len="sm"/>
            </a:ln>
            <a:effectLst>
              <a:outerShdw dist="5388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20"/>
          <p:cNvGrpSpPr>
            <a:grpSpLocks/>
          </p:cNvGrpSpPr>
          <p:nvPr/>
        </p:nvGrpSpPr>
        <p:grpSpPr bwMode="auto">
          <a:xfrm>
            <a:off x="2711625" y="5016083"/>
            <a:ext cx="6799263" cy="552450"/>
            <a:chOff x="768" y="3168"/>
            <a:chExt cx="4283" cy="348"/>
          </a:xfrm>
        </p:grpSpPr>
        <p:grpSp>
          <p:nvGrpSpPr>
            <p:cNvPr id="7" name="Group 21"/>
            <p:cNvGrpSpPr>
              <a:grpSpLocks/>
            </p:cNvGrpSpPr>
            <p:nvPr/>
          </p:nvGrpSpPr>
          <p:grpSpPr bwMode="auto">
            <a:xfrm>
              <a:off x="901" y="3275"/>
              <a:ext cx="528" cy="192"/>
              <a:chOff x="912" y="3264"/>
              <a:chExt cx="528" cy="192"/>
            </a:xfrm>
          </p:grpSpPr>
          <p:sp>
            <p:nvSpPr>
              <p:cNvPr id="239638" name="Rectangle 22"/>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39" name="Rectangle 23"/>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8" name="Group 24"/>
            <p:cNvGrpSpPr>
              <a:grpSpLocks/>
            </p:cNvGrpSpPr>
            <p:nvPr/>
          </p:nvGrpSpPr>
          <p:grpSpPr bwMode="auto">
            <a:xfrm>
              <a:off x="1595" y="3275"/>
              <a:ext cx="528" cy="192"/>
              <a:chOff x="912" y="3264"/>
              <a:chExt cx="528" cy="192"/>
            </a:xfrm>
          </p:grpSpPr>
          <p:sp>
            <p:nvSpPr>
              <p:cNvPr id="239641" name="Rectangle 25"/>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2" name="Rectangle 26"/>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27"/>
            <p:cNvGrpSpPr>
              <a:grpSpLocks/>
            </p:cNvGrpSpPr>
            <p:nvPr/>
          </p:nvGrpSpPr>
          <p:grpSpPr bwMode="auto">
            <a:xfrm>
              <a:off x="2289" y="3275"/>
              <a:ext cx="528" cy="192"/>
              <a:chOff x="912" y="3264"/>
              <a:chExt cx="528" cy="192"/>
            </a:xfrm>
          </p:grpSpPr>
          <p:sp>
            <p:nvSpPr>
              <p:cNvPr id="239644" name="Rectangle 28"/>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5" name="Rectangle 29"/>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 name="Group 30"/>
            <p:cNvGrpSpPr>
              <a:grpSpLocks/>
            </p:cNvGrpSpPr>
            <p:nvPr/>
          </p:nvGrpSpPr>
          <p:grpSpPr bwMode="auto">
            <a:xfrm>
              <a:off x="3792" y="3286"/>
              <a:ext cx="528" cy="192"/>
              <a:chOff x="912" y="3264"/>
              <a:chExt cx="528" cy="192"/>
            </a:xfrm>
          </p:grpSpPr>
          <p:sp>
            <p:nvSpPr>
              <p:cNvPr id="239647" name="Rectangle 31"/>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8" name="Rectangle 32"/>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 name="Group 33"/>
            <p:cNvGrpSpPr>
              <a:grpSpLocks/>
            </p:cNvGrpSpPr>
            <p:nvPr/>
          </p:nvGrpSpPr>
          <p:grpSpPr bwMode="auto">
            <a:xfrm>
              <a:off x="4490" y="3290"/>
              <a:ext cx="528" cy="192"/>
              <a:chOff x="912" y="3264"/>
              <a:chExt cx="528" cy="192"/>
            </a:xfrm>
          </p:grpSpPr>
          <p:sp>
            <p:nvSpPr>
              <p:cNvPr id="239650" name="Rectangle 34"/>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51" name="Rectangle 35"/>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4610" name="Rectangle 36"/>
            <p:cNvSpPr>
              <a:spLocks noChangeArrowheads="1"/>
            </p:cNvSpPr>
            <p:nvPr/>
          </p:nvSpPr>
          <p:spPr bwMode="auto">
            <a:xfrm>
              <a:off x="866" y="3274"/>
              <a:ext cx="468" cy="223"/>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zh-CN" altLang="en-US" sz="1700">
                  <a:solidFill>
                    <a:srgbClr val="003399"/>
                  </a:solidFill>
                  <a:ea typeface="楷体_GB2312" pitchFamily="49" charset="-122"/>
                </a:rPr>
                <a:t>1</a:t>
              </a:r>
            </a:p>
          </p:txBody>
        </p:sp>
        <p:sp>
          <p:nvSpPr>
            <p:cNvPr id="24611" name="Rectangle 37"/>
            <p:cNvSpPr>
              <a:spLocks noChangeArrowheads="1"/>
            </p:cNvSpPr>
            <p:nvPr/>
          </p:nvSpPr>
          <p:spPr bwMode="auto">
            <a:xfrm>
              <a:off x="1558" y="3283"/>
              <a:ext cx="468" cy="223"/>
            </a:xfrm>
            <a:prstGeom prst="rect">
              <a:avLst/>
            </a:prstGeom>
            <a:noFill/>
            <a:ln w="9525">
              <a:noFill/>
              <a:miter lim="800000"/>
              <a:headEnd/>
              <a:tailEnd/>
            </a:ln>
          </p:spPr>
          <p:txBody>
            <a:bodyPr wrap="none">
              <a:spAutoFit/>
            </a:bodyPr>
            <a:lstStyle/>
            <a:p>
              <a:r>
                <a:rPr lang="zh-CN" altLang="en-US" sz="1700" dirty="0">
                  <a:solidFill>
                    <a:srgbClr val="003399"/>
                  </a:solidFill>
                  <a:latin typeface="楷体_GB2312" pitchFamily="49" charset="-122"/>
                  <a:ea typeface="楷体_GB2312" pitchFamily="49" charset="-122"/>
                </a:rPr>
                <a:t>元素</a:t>
              </a:r>
              <a:r>
                <a:rPr lang="zh-CN" altLang="en-US" sz="1700" dirty="0">
                  <a:solidFill>
                    <a:srgbClr val="003399"/>
                  </a:solidFill>
                  <a:ea typeface="楷体_GB2312" pitchFamily="49" charset="-122"/>
                </a:rPr>
                <a:t>2</a:t>
              </a:r>
            </a:p>
          </p:txBody>
        </p:sp>
        <p:sp>
          <p:nvSpPr>
            <p:cNvPr id="24612" name="Rectangle 38"/>
            <p:cNvSpPr>
              <a:spLocks noChangeArrowheads="1"/>
            </p:cNvSpPr>
            <p:nvPr/>
          </p:nvSpPr>
          <p:spPr bwMode="auto">
            <a:xfrm>
              <a:off x="2252" y="3275"/>
              <a:ext cx="468" cy="223"/>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zh-CN" altLang="en-US" sz="1700">
                  <a:solidFill>
                    <a:srgbClr val="003399"/>
                  </a:solidFill>
                  <a:ea typeface="楷体_GB2312" pitchFamily="49" charset="-122"/>
                </a:rPr>
                <a:t>3</a:t>
              </a:r>
            </a:p>
          </p:txBody>
        </p:sp>
        <p:sp>
          <p:nvSpPr>
            <p:cNvPr id="24613" name="Rectangle 39"/>
            <p:cNvSpPr>
              <a:spLocks noChangeArrowheads="1"/>
            </p:cNvSpPr>
            <p:nvPr/>
          </p:nvSpPr>
          <p:spPr bwMode="auto">
            <a:xfrm>
              <a:off x="3720" y="3291"/>
              <a:ext cx="540" cy="204"/>
            </a:xfrm>
            <a:prstGeom prst="rect">
              <a:avLst/>
            </a:prstGeom>
            <a:noFill/>
            <a:ln w="9525">
              <a:noFill/>
              <a:miter lim="800000"/>
              <a:headEnd/>
              <a:tailEnd/>
            </a:ln>
          </p:spPr>
          <p:txBody>
            <a:bodyPr wrap="none">
              <a:spAutoFit/>
            </a:bodyPr>
            <a:lstStyle/>
            <a:p>
              <a:pPr algn="l"/>
              <a:r>
                <a:rPr lang="zh-CN" altLang="en-US" sz="1500">
                  <a:solidFill>
                    <a:srgbClr val="003399"/>
                  </a:solidFill>
                  <a:latin typeface="楷体_GB2312" pitchFamily="49" charset="-122"/>
                  <a:ea typeface="楷体_GB2312" pitchFamily="49" charset="-122"/>
                </a:rPr>
                <a:t>元素</a:t>
              </a:r>
              <a:r>
                <a:rPr lang="en-US" altLang="zh-CN" sz="1500">
                  <a:solidFill>
                    <a:srgbClr val="003399"/>
                  </a:solidFill>
                  <a:ea typeface="楷体_GB2312" pitchFamily="49" charset="-122"/>
                </a:rPr>
                <a:t>n-1</a:t>
              </a:r>
            </a:p>
          </p:txBody>
        </p:sp>
        <p:sp>
          <p:nvSpPr>
            <p:cNvPr id="24614" name="Rectangle 40"/>
            <p:cNvSpPr>
              <a:spLocks noChangeArrowheads="1"/>
            </p:cNvSpPr>
            <p:nvPr/>
          </p:nvSpPr>
          <p:spPr bwMode="auto">
            <a:xfrm>
              <a:off x="4452" y="3290"/>
              <a:ext cx="475" cy="223"/>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en-US" altLang="zh-CN" sz="1700">
                  <a:solidFill>
                    <a:srgbClr val="003399"/>
                  </a:solidFill>
                  <a:ea typeface="楷体_GB2312" pitchFamily="49" charset="-122"/>
                </a:rPr>
                <a:t>n</a:t>
              </a:r>
            </a:p>
          </p:txBody>
        </p:sp>
        <p:sp>
          <p:nvSpPr>
            <p:cNvPr id="239657" name="Line 41"/>
            <p:cNvSpPr>
              <a:spLocks noChangeShapeType="1"/>
            </p:cNvSpPr>
            <p:nvPr/>
          </p:nvSpPr>
          <p:spPr bwMode="auto">
            <a:xfrm>
              <a:off x="1359" y="3364"/>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58" name="Line 42"/>
            <p:cNvSpPr>
              <a:spLocks noChangeShapeType="1"/>
            </p:cNvSpPr>
            <p:nvPr/>
          </p:nvSpPr>
          <p:spPr bwMode="auto">
            <a:xfrm>
              <a:off x="2064"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59" name="Line 43"/>
            <p:cNvSpPr>
              <a:spLocks noChangeShapeType="1"/>
            </p:cNvSpPr>
            <p:nvPr/>
          </p:nvSpPr>
          <p:spPr bwMode="auto">
            <a:xfrm>
              <a:off x="2736" y="3371"/>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0" name="Line 44"/>
            <p:cNvSpPr>
              <a:spLocks noChangeShapeType="1"/>
            </p:cNvSpPr>
            <p:nvPr/>
          </p:nvSpPr>
          <p:spPr bwMode="auto">
            <a:xfrm>
              <a:off x="3515"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1" name="Line 45"/>
            <p:cNvSpPr>
              <a:spLocks noChangeShapeType="1"/>
            </p:cNvSpPr>
            <p:nvPr/>
          </p:nvSpPr>
          <p:spPr bwMode="auto">
            <a:xfrm>
              <a:off x="4250"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620" name="Text Box 46"/>
            <p:cNvSpPr txBox="1">
              <a:spLocks noChangeArrowheads="1"/>
            </p:cNvSpPr>
            <p:nvPr/>
          </p:nvSpPr>
          <p:spPr bwMode="auto">
            <a:xfrm>
              <a:off x="3072" y="3168"/>
              <a:ext cx="278" cy="252"/>
            </a:xfrm>
            <a:prstGeom prst="rect">
              <a:avLst/>
            </a:prstGeom>
            <a:noFill/>
            <a:ln w="9525">
              <a:noFill/>
              <a:miter lim="800000"/>
              <a:headEnd/>
              <a:tailEnd/>
            </a:ln>
          </p:spPr>
          <p:txBody>
            <a:bodyPr wrap="none">
              <a:spAutoFit/>
            </a:bodyPr>
            <a:lstStyle/>
            <a:p>
              <a:pPr algn="l"/>
              <a:r>
                <a:rPr lang="zh-CN" altLang="en-US">
                  <a:solidFill>
                    <a:srgbClr val="003399"/>
                  </a:solidFill>
                  <a:ea typeface="宋体" charset="-122"/>
                </a:rPr>
                <a:t>…</a:t>
              </a:r>
              <a:endParaRPr lang="zh-CN" altLang="en-US">
                <a:solidFill>
                  <a:srgbClr val="003399"/>
                </a:solidFill>
                <a:ea typeface="幼圆" pitchFamily="49" charset="-122"/>
              </a:endParaRPr>
            </a:p>
          </p:txBody>
        </p:sp>
        <p:sp>
          <p:nvSpPr>
            <p:cNvPr id="24621" name="Text Box 47"/>
            <p:cNvSpPr txBox="1">
              <a:spLocks noChangeArrowheads="1"/>
            </p:cNvSpPr>
            <p:nvPr/>
          </p:nvSpPr>
          <p:spPr bwMode="auto">
            <a:xfrm>
              <a:off x="4841" y="3264"/>
              <a:ext cx="210" cy="252"/>
            </a:xfrm>
            <a:prstGeom prst="rect">
              <a:avLst/>
            </a:prstGeom>
            <a:noFill/>
            <a:ln w="9525">
              <a:noFill/>
              <a:miter lim="800000"/>
              <a:headEnd/>
              <a:tailEnd/>
            </a:ln>
          </p:spPr>
          <p:txBody>
            <a:bodyPr wrap="none">
              <a:spAutoFit/>
            </a:bodyPr>
            <a:lstStyle/>
            <a:p>
              <a:r>
                <a:rPr lang="zh-CN" altLang="en-US">
                  <a:solidFill>
                    <a:srgbClr val="003399"/>
                  </a:solidFill>
                  <a:ea typeface="幼圆" pitchFamily="49" charset="-122"/>
                </a:rPr>
                <a:t>^</a:t>
              </a:r>
            </a:p>
          </p:txBody>
        </p:sp>
        <p:sp>
          <p:nvSpPr>
            <p:cNvPr id="239664" name="Line 48"/>
            <p:cNvSpPr>
              <a:spLocks noChangeShapeType="1"/>
            </p:cNvSpPr>
            <p:nvPr/>
          </p:nvSpPr>
          <p:spPr bwMode="auto">
            <a:xfrm>
              <a:off x="768" y="3168"/>
              <a:ext cx="144" cy="96"/>
            </a:xfrm>
            <a:prstGeom prst="line">
              <a:avLst/>
            </a:prstGeom>
            <a:noFill/>
            <a:ln w="22225">
              <a:solidFill>
                <a:schemeClr val="accent2"/>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2" name="Group 49"/>
          <p:cNvGrpSpPr>
            <a:grpSpLocks/>
          </p:cNvGrpSpPr>
          <p:nvPr/>
        </p:nvGrpSpPr>
        <p:grpSpPr bwMode="auto">
          <a:xfrm>
            <a:off x="2711624" y="2711827"/>
            <a:ext cx="5894388" cy="654050"/>
            <a:chOff x="991" y="1827"/>
            <a:chExt cx="3713" cy="412"/>
          </a:xfrm>
        </p:grpSpPr>
        <p:sp>
          <p:nvSpPr>
            <p:cNvPr id="239666" name="Freeform 50"/>
            <p:cNvSpPr>
              <a:spLocks/>
            </p:cNvSpPr>
            <p:nvPr/>
          </p:nvSpPr>
          <p:spPr bwMode="auto">
            <a:xfrm>
              <a:off x="4653" y="1838"/>
              <a:ext cx="48" cy="192"/>
            </a:xfrm>
            <a:custGeom>
              <a:avLst/>
              <a:gdLst/>
              <a:ahLst/>
              <a:cxnLst>
                <a:cxn ang="0">
                  <a:pos x="48" y="0"/>
                </a:cxn>
                <a:cxn ang="0">
                  <a:pos x="0" y="96"/>
                </a:cxn>
                <a:cxn ang="0">
                  <a:pos x="48" y="192"/>
                </a:cxn>
              </a:cxnLst>
              <a:rect l="0" t="0" r="r" b="b"/>
              <a:pathLst>
                <a:path w="48" h="192">
                  <a:moveTo>
                    <a:pt x="48" y="0"/>
                  </a:moveTo>
                  <a:cubicBezTo>
                    <a:pt x="24" y="32"/>
                    <a:pt x="0" y="64"/>
                    <a:pt x="0" y="96"/>
                  </a:cubicBezTo>
                  <a:cubicBezTo>
                    <a:pt x="0" y="128"/>
                    <a:pt x="40" y="184"/>
                    <a:pt x="48" y="192"/>
                  </a:cubicBezTo>
                </a:path>
              </a:pathLst>
            </a:custGeom>
            <a:noFill/>
            <a:ln w="22225" cap="flat" cmpd="sng">
              <a:solidFill>
                <a:srgbClr val="00008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589" name="Text Box 51"/>
            <p:cNvSpPr txBox="1">
              <a:spLocks noChangeArrowheads="1"/>
            </p:cNvSpPr>
            <p:nvPr/>
          </p:nvSpPr>
          <p:spPr bwMode="auto">
            <a:xfrm>
              <a:off x="1023" y="1827"/>
              <a:ext cx="542"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1</a:t>
              </a:r>
            </a:p>
          </p:txBody>
        </p:sp>
        <p:sp>
          <p:nvSpPr>
            <p:cNvPr id="239668" name="Line 52"/>
            <p:cNvSpPr>
              <a:spLocks noChangeShapeType="1"/>
            </p:cNvSpPr>
            <p:nvPr/>
          </p:nvSpPr>
          <p:spPr bwMode="auto">
            <a:xfrm>
              <a:off x="2784" y="1934"/>
              <a:ext cx="288" cy="0"/>
            </a:xfrm>
            <a:prstGeom prst="line">
              <a:avLst/>
            </a:prstGeom>
            <a:noFill/>
            <a:ln w="22225">
              <a:solidFill>
                <a:srgbClr val="00008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9" name="Line 53"/>
            <p:cNvSpPr>
              <a:spLocks noChangeShapeType="1"/>
            </p:cNvSpPr>
            <p:nvPr/>
          </p:nvSpPr>
          <p:spPr bwMode="auto">
            <a:xfrm>
              <a:off x="1056" y="1838"/>
              <a:ext cx="3648" cy="0"/>
            </a:xfrm>
            <a:prstGeom prst="line">
              <a:avLst/>
            </a:prstGeom>
            <a:noFill/>
            <a:ln w="28575">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0" name="Line 54"/>
            <p:cNvSpPr>
              <a:spLocks noChangeShapeType="1"/>
            </p:cNvSpPr>
            <p:nvPr/>
          </p:nvSpPr>
          <p:spPr bwMode="auto">
            <a:xfrm>
              <a:off x="1064"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1" name="Line 55"/>
            <p:cNvSpPr>
              <a:spLocks noChangeShapeType="1"/>
            </p:cNvSpPr>
            <p:nvPr/>
          </p:nvSpPr>
          <p:spPr bwMode="auto">
            <a:xfrm>
              <a:off x="1499"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2" name="Line 56"/>
            <p:cNvSpPr>
              <a:spLocks noChangeShapeType="1"/>
            </p:cNvSpPr>
            <p:nvPr/>
          </p:nvSpPr>
          <p:spPr bwMode="auto">
            <a:xfrm>
              <a:off x="1968"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3" name="Line 57"/>
            <p:cNvSpPr>
              <a:spLocks noChangeShapeType="1"/>
            </p:cNvSpPr>
            <p:nvPr/>
          </p:nvSpPr>
          <p:spPr bwMode="auto">
            <a:xfrm>
              <a:off x="2437"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4" name="Line 58"/>
            <p:cNvSpPr>
              <a:spLocks noChangeShapeType="1"/>
            </p:cNvSpPr>
            <p:nvPr/>
          </p:nvSpPr>
          <p:spPr bwMode="auto">
            <a:xfrm>
              <a:off x="3386"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5" name="Line 59"/>
            <p:cNvSpPr>
              <a:spLocks noChangeShapeType="1"/>
            </p:cNvSpPr>
            <p:nvPr/>
          </p:nvSpPr>
          <p:spPr bwMode="auto">
            <a:xfrm>
              <a:off x="3888"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6" name="Line 60"/>
            <p:cNvSpPr>
              <a:spLocks noChangeShapeType="1"/>
            </p:cNvSpPr>
            <p:nvPr/>
          </p:nvSpPr>
          <p:spPr bwMode="auto">
            <a:xfrm flipV="1">
              <a:off x="1056" y="2030"/>
              <a:ext cx="3648" cy="4"/>
            </a:xfrm>
            <a:prstGeom prst="line">
              <a:avLst/>
            </a:prstGeom>
            <a:noFill/>
            <a:ln w="28575">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7" name="Line 61"/>
            <p:cNvSpPr>
              <a:spLocks noChangeShapeType="1"/>
            </p:cNvSpPr>
            <p:nvPr/>
          </p:nvSpPr>
          <p:spPr bwMode="auto">
            <a:xfrm>
              <a:off x="4364"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600" name="Text Box 62"/>
            <p:cNvSpPr txBox="1">
              <a:spLocks noChangeArrowheads="1"/>
            </p:cNvSpPr>
            <p:nvPr/>
          </p:nvSpPr>
          <p:spPr bwMode="auto">
            <a:xfrm>
              <a:off x="1501" y="1835"/>
              <a:ext cx="608"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2</a:t>
              </a:r>
            </a:p>
          </p:txBody>
        </p:sp>
        <p:sp>
          <p:nvSpPr>
            <p:cNvPr id="24601" name="Text Box 63"/>
            <p:cNvSpPr txBox="1">
              <a:spLocks noChangeArrowheads="1"/>
            </p:cNvSpPr>
            <p:nvPr/>
          </p:nvSpPr>
          <p:spPr bwMode="auto">
            <a:xfrm>
              <a:off x="1948" y="1838"/>
              <a:ext cx="660"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3</a:t>
              </a:r>
            </a:p>
          </p:txBody>
        </p:sp>
        <p:sp>
          <p:nvSpPr>
            <p:cNvPr id="24602" name="Text Box 64"/>
            <p:cNvSpPr txBox="1">
              <a:spLocks noChangeArrowheads="1"/>
            </p:cNvSpPr>
            <p:nvPr/>
          </p:nvSpPr>
          <p:spPr bwMode="auto">
            <a:xfrm>
              <a:off x="3886" y="1834"/>
              <a:ext cx="582"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en-US" altLang="zh-CN" sz="1800">
                  <a:solidFill>
                    <a:srgbClr val="003399"/>
                  </a:solidFill>
                  <a:ea typeface="楷体_GB2312" pitchFamily="49" charset="-122"/>
                </a:rPr>
                <a:t>n</a:t>
              </a:r>
            </a:p>
          </p:txBody>
        </p:sp>
        <p:sp>
          <p:nvSpPr>
            <p:cNvPr id="24603" name="Text Box 65"/>
            <p:cNvSpPr txBox="1">
              <a:spLocks noChangeArrowheads="1"/>
            </p:cNvSpPr>
            <p:nvPr/>
          </p:nvSpPr>
          <p:spPr bwMode="auto">
            <a:xfrm>
              <a:off x="3327" y="1843"/>
              <a:ext cx="732" cy="221"/>
            </a:xfrm>
            <a:prstGeom prst="rect">
              <a:avLst/>
            </a:prstGeom>
            <a:noFill/>
            <a:ln w="9525">
              <a:noFill/>
              <a:miter lim="800000"/>
              <a:headEnd/>
              <a:tailEnd/>
            </a:ln>
          </p:spPr>
          <p:txBody>
            <a:bodyPr>
              <a:spAutoFit/>
            </a:bodyPr>
            <a:lstStyle/>
            <a:p>
              <a:pPr algn="l"/>
              <a:r>
                <a:rPr lang="zh-CN" altLang="en-US" sz="1700">
                  <a:solidFill>
                    <a:srgbClr val="003399"/>
                  </a:solidFill>
                  <a:latin typeface="楷体_GB2312" pitchFamily="49" charset="-122"/>
                  <a:ea typeface="楷体_GB2312" pitchFamily="49" charset="-122"/>
                </a:rPr>
                <a:t>元素</a:t>
              </a:r>
              <a:r>
                <a:rPr lang="en-US" altLang="zh-CN" sz="1700">
                  <a:solidFill>
                    <a:srgbClr val="003399"/>
                  </a:solidFill>
                  <a:ea typeface="楷体_GB2312" pitchFamily="49" charset="-122"/>
                </a:rPr>
                <a:t>n</a:t>
              </a:r>
              <a:r>
                <a:rPr lang="en-US" altLang="zh-CN" sz="1700">
                  <a:solidFill>
                    <a:srgbClr val="003399"/>
                  </a:solidFill>
                  <a:latin typeface="宋体" charset="-122"/>
                  <a:ea typeface="宋体" charset="-122"/>
                </a:rPr>
                <a:t>-</a:t>
              </a:r>
              <a:r>
                <a:rPr lang="en-US" altLang="zh-CN" sz="1700">
                  <a:solidFill>
                    <a:srgbClr val="003399"/>
                  </a:solidFill>
                  <a:ea typeface="楷体_GB2312" pitchFamily="49" charset="-122"/>
                </a:rPr>
                <a:t>1</a:t>
              </a:r>
            </a:p>
          </p:txBody>
        </p:sp>
        <p:sp>
          <p:nvSpPr>
            <p:cNvPr id="24604" name="Text Box 66"/>
            <p:cNvSpPr txBox="1">
              <a:spLocks noChangeArrowheads="1"/>
            </p:cNvSpPr>
            <p:nvPr/>
          </p:nvSpPr>
          <p:spPr bwMode="auto">
            <a:xfrm>
              <a:off x="991" y="2008"/>
              <a:ext cx="3613" cy="231"/>
            </a:xfrm>
            <a:prstGeom prst="rect">
              <a:avLst/>
            </a:prstGeom>
            <a:noFill/>
            <a:ln w="9525">
              <a:noFill/>
              <a:miter lim="800000"/>
              <a:headEnd/>
              <a:tailEnd/>
            </a:ln>
          </p:spPr>
          <p:txBody>
            <a:bodyPr>
              <a:spAutoFit/>
            </a:bodyPr>
            <a:lstStyle/>
            <a:p>
              <a:pPr algn="l"/>
              <a:r>
                <a:rPr lang="en-US" altLang="zh-CN" sz="1800" dirty="0">
                  <a:solidFill>
                    <a:schemeClr val="folHlink"/>
                  </a:solidFill>
                </a:rPr>
                <a:t>d</a:t>
              </a:r>
              <a:r>
                <a:rPr lang="en-US" altLang="zh-CN" sz="1800" baseline="-34000" dirty="0">
                  <a:solidFill>
                    <a:schemeClr val="folHlink"/>
                  </a:solidFill>
                </a:rPr>
                <a:t>1</a:t>
              </a:r>
              <a:r>
                <a:rPr lang="en-US" altLang="zh-CN" sz="1800" dirty="0">
                  <a:solidFill>
                    <a:schemeClr val="folHlink"/>
                  </a:solidFill>
                </a:rPr>
                <a:t>         d</a:t>
              </a:r>
              <a:r>
                <a:rPr lang="en-US" altLang="zh-CN" sz="1800" baseline="-34000" dirty="0">
                  <a:solidFill>
                    <a:schemeClr val="folHlink"/>
                  </a:solidFill>
                </a:rPr>
                <a:t>2</a:t>
              </a:r>
              <a:r>
                <a:rPr lang="en-US" altLang="zh-CN" sz="1800" dirty="0">
                  <a:solidFill>
                    <a:schemeClr val="folHlink"/>
                  </a:solidFill>
                </a:rPr>
                <a:t>         d</a:t>
              </a:r>
              <a:r>
                <a:rPr lang="en-US" altLang="zh-CN" sz="1800" baseline="-34000" dirty="0">
                  <a:solidFill>
                    <a:schemeClr val="folHlink"/>
                  </a:solidFill>
                </a:rPr>
                <a:t>3</a:t>
              </a:r>
              <a:r>
                <a:rPr lang="en-US" altLang="zh-CN" sz="1800" dirty="0">
                  <a:solidFill>
                    <a:schemeClr val="folHlink"/>
                  </a:solidFill>
                </a:rPr>
                <a:t>                                    d</a:t>
              </a:r>
              <a:r>
                <a:rPr lang="en-US" altLang="zh-CN" sz="1800" baseline="-34000" dirty="0">
                  <a:solidFill>
                    <a:schemeClr val="folHlink"/>
                  </a:solidFill>
                </a:rPr>
                <a:t>n</a:t>
              </a:r>
              <a:r>
                <a:rPr lang="en-US" altLang="zh-CN" sz="1800" baseline="-34000" dirty="0">
                  <a:solidFill>
                    <a:schemeClr val="folHlink"/>
                  </a:solidFill>
                  <a:latin typeface="宋体" charset="-122"/>
                  <a:ea typeface="宋体" charset="-122"/>
                </a:rPr>
                <a:t>-</a:t>
              </a:r>
              <a:r>
                <a:rPr lang="en-US" altLang="zh-CN" sz="1800" baseline="-34000" dirty="0">
                  <a:solidFill>
                    <a:schemeClr val="folHlink"/>
                  </a:solidFill>
                </a:rPr>
                <a:t>1</a:t>
              </a:r>
              <a:r>
                <a:rPr lang="en-US" altLang="zh-CN" sz="1800" dirty="0">
                  <a:solidFill>
                    <a:schemeClr val="folHlink"/>
                  </a:solidFill>
                </a:rPr>
                <a:t>        </a:t>
              </a:r>
              <a:r>
                <a:rPr lang="en-US" altLang="zh-CN" sz="1800" dirty="0" err="1">
                  <a:solidFill>
                    <a:schemeClr val="folHlink"/>
                  </a:solidFill>
                </a:rPr>
                <a:t>d</a:t>
              </a:r>
              <a:r>
                <a:rPr lang="en-US" altLang="zh-CN" sz="1800" baseline="-34000" dirty="0" err="1">
                  <a:solidFill>
                    <a:schemeClr val="folHlink"/>
                  </a:solidFill>
                </a:rPr>
                <a:t>n</a:t>
              </a:r>
              <a:endParaRPr lang="en-US" altLang="zh-CN" sz="1800" baseline="-34000" dirty="0">
                <a:solidFill>
                  <a:schemeClr val="folHlink"/>
                </a:solidFill>
              </a:endParaRPr>
            </a:p>
          </p:txBody>
        </p:sp>
      </p:grpSp>
      <p:grpSp>
        <p:nvGrpSpPr>
          <p:cNvPr id="67" name="Group 15"/>
          <p:cNvGrpSpPr>
            <a:grpSpLocks/>
          </p:cNvGrpSpPr>
          <p:nvPr/>
        </p:nvGrpSpPr>
        <p:grpSpPr bwMode="auto">
          <a:xfrm>
            <a:off x="7176120" y="3071867"/>
            <a:ext cx="2590800" cy="762000"/>
            <a:chOff x="384" y="3696"/>
            <a:chExt cx="1632" cy="480"/>
          </a:xfrm>
        </p:grpSpPr>
        <p:sp>
          <p:nvSpPr>
            <p:cNvPr id="68" name="Cloud"/>
            <p:cNvSpPr>
              <a:spLocks noChangeAspect="1" noEditPoints="1" noChangeArrowheads="1"/>
            </p:cNvSpPr>
            <p:nvPr/>
          </p:nvSpPr>
          <p:spPr bwMode="auto">
            <a:xfrm>
              <a:off x="384" y="3696"/>
              <a:ext cx="1632" cy="48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1"/>
            </a:solidFill>
            <a:ln w="25400">
              <a:solidFill>
                <a:srgbClr val="C0C0C0"/>
              </a:solidFill>
              <a:miter lim="800000"/>
              <a:headEnd/>
              <a:tailEnd/>
            </a:ln>
            <a:effectLst>
              <a:outerShdw dist="125080" dir="1437749"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69" name="Text Box 17"/>
            <p:cNvSpPr txBox="1">
              <a:spLocks noChangeArrowheads="1"/>
            </p:cNvSpPr>
            <p:nvPr/>
          </p:nvSpPr>
          <p:spPr bwMode="auto">
            <a:xfrm>
              <a:off x="465" y="3726"/>
              <a:ext cx="1344" cy="38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i="1" dirty="0">
                  <a:solidFill>
                    <a:srgbClr val="FF3300"/>
                  </a:solidFill>
                  <a:ea typeface="黑体" pitchFamily="49" charset="-122"/>
                </a:rPr>
                <a:t>数组结构</a:t>
              </a:r>
            </a:p>
          </p:txBody>
        </p:sp>
        <p:sp>
          <p:nvSpPr>
            <p:cNvPr id="70" name="Freeform 18"/>
            <p:cNvSpPr>
              <a:spLocks/>
            </p:cNvSpPr>
            <p:nvPr/>
          </p:nvSpPr>
          <p:spPr bwMode="auto">
            <a:xfrm rot="1873914">
              <a:off x="1728" y="3748"/>
              <a:ext cx="96" cy="257"/>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71" name="Oval 19"/>
            <p:cNvSpPr>
              <a:spLocks noChangeArrowheads="1"/>
            </p:cNvSpPr>
            <p:nvPr/>
          </p:nvSpPr>
          <p:spPr bwMode="auto">
            <a:xfrm rot="1748599">
              <a:off x="1669" y="4022"/>
              <a:ext cx="56" cy="106"/>
            </a:xfrm>
            <a:prstGeom prst="ellipse">
              <a:avLst/>
            </a:prstGeom>
            <a:solidFill>
              <a:srgbClr val="FF3300"/>
            </a:solidFill>
            <a:ln w="12700" cap="sq">
              <a:noFill/>
              <a:round/>
              <a:headEnd type="none" w="sm" len="sm"/>
              <a:tailEnd type="none" w="sm" len="sm"/>
            </a:ln>
            <a:effectLst>
              <a:outerShdw dist="5388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Tree>
    <p:custDataLst>
      <p:tags r:id="rId1"/>
    </p:custDataLst>
    <p:extLst>
      <p:ext uri="{BB962C8B-B14F-4D97-AF65-F5344CB8AC3E}">
        <p14:creationId xmlns:p14="http://schemas.microsoft.com/office/powerpoint/2010/main" val="2703963549"/>
      </p:ext>
    </p:extLst>
  </p:cSld>
  <p:clrMapOvr>
    <a:masterClrMapping/>
  </p:clrMapOvr>
  <p:transition advTm="71653">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wipe(left)">
                                      <p:cBhvr>
                                        <p:cTn id="7" dur="500"/>
                                        <p:tgtEl>
                                          <p:spTgt spid="239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21"/>
                                        </p:tgtEl>
                                        <p:attrNameLst>
                                          <p:attrName>style.visibility</p:attrName>
                                        </p:attrNameLst>
                                      </p:cBhvr>
                                      <p:to>
                                        <p:strVal val="visible"/>
                                      </p:to>
                                    </p:set>
                                    <p:animEffect transition="in" filter="wipe(left)">
                                      <p:cBhvr>
                                        <p:cTn id="12" dur="500"/>
                                        <p:tgtEl>
                                          <p:spTgt spid="239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39619"/>
                                        </p:tgtEl>
                                        <p:attrNameLst>
                                          <p:attrName>style.visibility</p:attrName>
                                        </p:attrNameLst>
                                      </p:cBhvr>
                                      <p:to>
                                        <p:strVal val="visible"/>
                                      </p:to>
                                    </p:set>
                                    <p:animEffect transition="in" filter="wipe(right)">
                                      <p:cBhvr>
                                        <p:cTn id="17" dur="500"/>
                                        <p:tgtEl>
                                          <p:spTgt spid="239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 calcmode="lin" valueType="num">
                                      <p:cBhvr>
                                        <p:cTn id="29" dur="500" fill="hold"/>
                                        <p:tgtEl>
                                          <p:spTgt spid="67"/>
                                        </p:tgtEl>
                                        <p:attrNameLst>
                                          <p:attrName>ppt_x</p:attrName>
                                        </p:attrNameLst>
                                      </p:cBhvr>
                                      <p:tavLst>
                                        <p:tav tm="0">
                                          <p:val>
                                            <p:fltVal val="0.5"/>
                                          </p:val>
                                        </p:tav>
                                        <p:tav tm="100000">
                                          <p:val>
                                            <p:strVal val="#ppt_x"/>
                                          </p:val>
                                        </p:tav>
                                      </p:tavLst>
                                    </p:anim>
                                    <p:anim calcmode="lin" valueType="num">
                                      <p:cBhvr>
                                        <p:cTn id="30" dur="500" fill="hold"/>
                                        <p:tgtEl>
                                          <p:spTgt spid="67"/>
                                        </p:tgtEl>
                                        <p:attrNameLst>
                                          <p:attrName>ppt_y</p:attrName>
                                        </p:attrNameLst>
                                      </p:cBhvr>
                                      <p:tavLst>
                                        <p:tav tm="0">
                                          <p:val>
                                            <p:fltVal val="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39620"/>
                                        </p:tgtEl>
                                        <p:attrNameLst>
                                          <p:attrName>style.visibility</p:attrName>
                                        </p:attrNameLst>
                                      </p:cBhvr>
                                      <p:to>
                                        <p:strVal val="visible"/>
                                      </p:to>
                                    </p:set>
                                    <p:animEffect transition="in" filter="wipe(right)">
                                      <p:cBhvr>
                                        <p:cTn id="35" dur="500"/>
                                        <p:tgtEl>
                                          <p:spTgt spid="2396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 calcmode="lin" valueType="num">
                                      <p:cBhvr>
                                        <p:cTn id="47" dur="500" fill="hold"/>
                                        <p:tgtEl>
                                          <p:spTgt spid="5"/>
                                        </p:tgtEl>
                                        <p:attrNameLst>
                                          <p:attrName>ppt_x</p:attrName>
                                        </p:attrNameLst>
                                      </p:cBhvr>
                                      <p:tavLst>
                                        <p:tav tm="0">
                                          <p:val>
                                            <p:fltVal val="0.5"/>
                                          </p:val>
                                        </p:tav>
                                        <p:tav tm="100000">
                                          <p:val>
                                            <p:strVal val="#ppt_x"/>
                                          </p:val>
                                        </p:tav>
                                      </p:tavLst>
                                    </p:anim>
                                    <p:anim calcmode="lin" valueType="num">
                                      <p:cBhvr>
                                        <p:cTn id="4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utoUpdateAnimBg="0"/>
      <p:bldP spid="239619" grpId="0" autoUpdateAnimBg="0"/>
      <p:bldP spid="239620" grpId="0" autoUpdateAnimBg="0"/>
      <p:bldP spid="23962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1100072" y="190501"/>
            <a:ext cx="5271120"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3</a:t>
            </a:r>
            <a:r>
              <a:rPr lang="zh-CN" altLang="en-US" sz="2800" dirty="0">
                <a:solidFill>
                  <a:srgbClr val="FF3300"/>
                </a:solidFill>
                <a:latin typeface="黑体" pitchFamily="49" charset="-122"/>
                <a:ea typeface="黑体" pitchFamily="49" charset="-122"/>
              </a:rPr>
              <a:t>.索引</a:t>
            </a:r>
            <a:r>
              <a:rPr lang="zh-CN" altLang="en-US" sz="2800" dirty="0"/>
              <a:t>（</a:t>
            </a:r>
            <a:r>
              <a:rPr lang="en-US" altLang="zh-CN" sz="2800" dirty="0"/>
              <a:t>indexing</a:t>
            </a:r>
            <a:r>
              <a:rPr lang="zh-CN" altLang="en-US" sz="2800"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grpSp>
        <p:nvGrpSpPr>
          <p:cNvPr id="2" name="Group 4"/>
          <p:cNvGrpSpPr>
            <a:grpSpLocks/>
          </p:cNvGrpSpPr>
          <p:nvPr/>
        </p:nvGrpSpPr>
        <p:grpSpPr bwMode="auto">
          <a:xfrm>
            <a:off x="1679510" y="723901"/>
            <a:ext cx="7391400" cy="2438400"/>
            <a:chOff x="672" y="480"/>
            <a:chExt cx="4656" cy="1536"/>
          </a:xfrm>
        </p:grpSpPr>
        <p:sp>
          <p:nvSpPr>
            <p:cNvPr id="214021" name="Rectangle 5"/>
            <p:cNvSpPr>
              <a:spLocks noChangeArrowheads="1"/>
            </p:cNvSpPr>
            <p:nvPr/>
          </p:nvSpPr>
          <p:spPr bwMode="auto">
            <a:xfrm>
              <a:off x="672" y="480"/>
              <a:ext cx="4656" cy="1536"/>
            </a:xfrm>
            <a:prstGeom prst="rect">
              <a:avLst/>
            </a:prstGeom>
            <a:solidFill>
              <a:srgbClr val="CCFFFF"/>
            </a:solidFill>
            <a:ln w="9525">
              <a:noFill/>
              <a:miter lim="800000"/>
              <a:headEnd/>
              <a:tailEnd/>
            </a:ln>
            <a:effectLst>
              <a:outerShdw dist="170861" dir="251923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7" name="Text Box 6"/>
            <p:cNvSpPr txBox="1">
              <a:spLocks noChangeArrowheads="1"/>
            </p:cNvSpPr>
            <p:nvPr/>
          </p:nvSpPr>
          <p:spPr bwMode="auto">
            <a:xfrm>
              <a:off x="912" y="528"/>
              <a:ext cx="4416" cy="718"/>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构造原理</a:t>
              </a:r>
            </a:p>
            <a:p>
              <a:pPr algn="l">
                <a:lnSpc>
                  <a:spcPct val="95000"/>
                </a:lnSpc>
                <a:spcBef>
                  <a:spcPct val="0"/>
                </a:spcBef>
              </a:pPr>
              <a:r>
                <a:rPr lang="zh-CN" altLang="en-US" sz="2300">
                  <a:solidFill>
                    <a:srgbClr val="000099"/>
                  </a:solidFill>
                  <a:latin typeface="幼圆" pitchFamily="49" charset="-122"/>
                  <a:ea typeface="幼圆" pitchFamily="49" charset="-122"/>
                </a:rPr>
                <a:t>    利用数据元素的索引关系来确定数据元素的存</a:t>
              </a:r>
            </a:p>
            <a:p>
              <a:pPr algn="l">
                <a:lnSpc>
                  <a:spcPct val="95000"/>
                </a:lnSpc>
                <a:spcBef>
                  <a:spcPct val="0"/>
                </a:spcBef>
              </a:pPr>
              <a:r>
                <a:rPr lang="zh-CN" altLang="en-US" sz="2300">
                  <a:solidFill>
                    <a:srgbClr val="000099"/>
                  </a:solidFill>
                  <a:latin typeface="幼圆" pitchFamily="49" charset="-122"/>
                  <a:ea typeface="幼圆" pitchFamily="49" charset="-122"/>
                </a:rPr>
                <a:t>储位置，由数据元素本身与索引表两部分组成。</a:t>
              </a:r>
            </a:p>
          </p:txBody>
        </p:sp>
      </p:grpSp>
      <p:sp>
        <p:nvSpPr>
          <p:cNvPr id="214023" name="Text Box 7"/>
          <p:cNvSpPr txBox="1">
            <a:spLocks noChangeArrowheads="1"/>
          </p:cNvSpPr>
          <p:nvPr/>
        </p:nvSpPr>
        <p:spPr bwMode="auto">
          <a:xfrm>
            <a:off x="2085910" y="1943101"/>
            <a:ext cx="6832600" cy="1104900"/>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特点</a:t>
            </a:r>
          </a:p>
          <a:p>
            <a:pPr algn="l">
              <a:lnSpc>
                <a:spcPct val="90000"/>
              </a:lnSpc>
              <a:spcBef>
                <a:spcPct val="0"/>
              </a:spcBef>
            </a:pPr>
            <a:r>
              <a:rPr lang="zh-CN" altLang="en-US" sz="2300">
                <a:solidFill>
                  <a:srgbClr val="000000"/>
                </a:solidFill>
                <a:latin typeface="幼圆" pitchFamily="49" charset="-122"/>
                <a:ea typeface="幼圆" pitchFamily="49" charset="-122"/>
              </a:rPr>
              <a:t>   诸如查找、插入和删除等操作的时间效率较高，但存储空间开销较大。</a:t>
            </a:r>
          </a:p>
        </p:txBody>
      </p:sp>
      <p:grpSp>
        <p:nvGrpSpPr>
          <p:cNvPr id="3" name="Group 8"/>
          <p:cNvGrpSpPr>
            <a:grpSpLocks/>
          </p:cNvGrpSpPr>
          <p:nvPr/>
        </p:nvGrpSpPr>
        <p:grpSpPr bwMode="auto">
          <a:xfrm>
            <a:off x="1679510" y="3848101"/>
            <a:ext cx="7391400" cy="2438400"/>
            <a:chOff x="672" y="2448"/>
            <a:chExt cx="4656" cy="1536"/>
          </a:xfrm>
        </p:grpSpPr>
        <p:sp>
          <p:nvSpPr>
            <p:cNvPr id="214025" name="Rectangle 9"/>
            <p:cNvSpPr>
              <a:spLocks noChangeArrowheads="1"/>
            </p:cNvSpPr>
            <p:nvPr/>
          </p:nvSpPr>
          <p:spPr bwMode="auto">
            <a:xfrm>
              <a:off x="672" y="2448"/>
              <a:ext cx="4656" cy="1536"/>
            </a:xfrm>
            <a:prstGeom prst="rect">
              <a:avLst/>
            </a:prstGeom>
            <a:solidFill>
              <a:srgbClr val="E1FFE1"/>
            </a:solidFill>
            <a:ln w="9525">
              <a:noFill/>
              <a:miter lim="800000"/>
              <a:headEnd/>
              <a:tailEnd/>
            </a:ln>
            <a:effectLst>
              <a:outerShdw dist="179605"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5" name="Text Box 10"/>
            <p:cNvSpPr txBox="1">
              <a:spLocks noChangeArrowheads="1"/>
            </p:cNvSpPr>
            <p:nvPr/>
          </p:nvSpPr>
          <p:spPr bwMode="auto">
            <a:xfrm>
              <a:off x="924" y="2516"/>
              <a:ext cx="4330" cy="718"/>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构造原理</a:t>
              </a:r>
            </a:p>
            <a:p>
              <a:pPr algn="l">
                <a:lnSpc>
                  <a:spcPct val="95000"/>
                </a:lnSpc>
                <a:spcBef>
                  <a:spcPct val="0"/>
                </a:spcBef>
              </a:pPr>
              <a:r>
                <a:rPr lang="zh-CN" altLang="en-US" sz="2300">
                  <a:solidFill>
                    <a:srgbClr val="000099"/>
                  </a:solidFill>
                  <a:latin typeface="幼圆" pitchFamily="49" charset="-122"/>
                  <a:ea typeface="幼圆" pitchFamily="49" charset="-122"/>
                </a:rPr>
                <a:t>    通过事先准备好的散列函数关系与处理冲突的方法来确定数据元素的存储位置。</a:t>
              </a:r>
            </a:p>
          </p:txBody>
        </p:sp>
      </p:grpSp>
      <p:sp>
        <p:nvSpPr>
          <p:cNvPr id="214027" name="Text Box 11"/>
          <p:cNvSpPr txBox="1">
            <a:spLocks noChangeArrowheads="1"/>
          </p:cNvSpPr>
          <p:nvPr/>
        </p:nvSpPr>
        <p:spPr bwMode="auto">
          <a:xfrm>
            <a:off x="2136710" y="5057776"/>
            <a:ext cx="6934200" cy="1104900"/>
          </a:xfrm>
          <a:prstGeom prst="rect">
            <a:avLst/>
          </a:prstGeom>
          <a:noFill/>
          <a:ln w="9525">
            <a:noFill/>
            <a:miter lim="800000"/>
            <a:headEnd/>
            <a:tailEnd/>
          </a:ln>
        </p:spPr>
        <p:txBody>
          <a:bodyPr>
            <a:spAutoFit/>
          </a:bodyPr>
          <a:lstStyle/>
          <a:p>
            <a:pPr algn="l"/>
            <a:r>
              <a:rPr lang="zh-CN" altLang="en-US" sz="2500">
                <a:solidFill>
                  <a:srgbClr val="FF3300"/>
                </a:solidFill>
                <a:latin typeface="黑体" pitchFamily="49" charset="-122"/>
                <a:ea typeface="黑体" pitchFamily="49" charset="-122"/>
              </a:rPr>
              <a:t>特点</a:t>
            </a:r>
          </a:p>
          <a:p>
            <a:pPr algn="l">
              <a:lnSpc>
                <a:spcPct val="90000"/>
              </a:lnSpc>
              <a:spcBef>
                <a:spcPct val="0"/>
              </a:spcBef>
            </a:pPr>
            <a:r>
              <a:rPr lang="zh-CN" altLang="en-US" sz="2300">
                <a:solidFill>
                  <a:srgbClr val="000000"/>
                </a:solidFill>
                <a:latin typeface="幼圆" pitchFamily="49" charset="-122"/>
                <a:ea typeface="幼圆" pitchFamily="49" charset="-122"/>
              </a:rPr>
              <a:t>    诸如查找、插入和删除等操作的时间效率较高,主要缺点是确定好的散列函数比较困难</a:t>
            </a:r>
            <a:r>
              <a:rPr lang="zh-CN" altLang="en-US" sz="2300">
                <a:solidFill>
                  <a:srgbClr val="000000"/>
                </a:solidFill>
                <a:ea typeface="楷体_GB2312" pitchFamily="49" charset="-122"/>
              </a:rPr>
              <a:t>。</a:t>
            </a:r>
          </a:p>
        </p:txBody>
      </p:sp>
      <p:sp>
        <p:nvSpPr>
          <p:cNvPr id="214028" name="AutoShape 12"/>
          <p:cNvSpPr>
            <a:spLocks noChangeArrowheads="1"/>
          </p:cNvSpPr>
          <p:nvPr/>
        </p:nvSpPr>
        <p:spPr bwMode="auto">
          <a:xfrm rot="13125578">
            <a:off x="6708710" y="3619501"/>
            <a:ext cx="304800" cy="914400"/>
          </a:xfrm>
          <a:prstGeom prst="triangle">
            <a:avLst>
              <a:gd name="adj" fmla="val 50000"/>
            </a:avLst>
          </a:prstGeom>
          <a:solidFill>
            <a:srgbClr val="FFFF9F"/>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13"/>
          <p:cNvGrpSpPr>
            <a:grpSpLocks/>
          </p:cNvGrpSpPr>
          <p:nvPr/>
        </p:nvGrpSpPr>
        <p:grpSpPr bwMode="auto">
          <a:xfrm>
            <a:off x="6175311" y="2646365"/>
            <a:ext cx="2867025" cy="1201737"/>
            <a:chOff x="3504" y="1691"/>
            <a:chExt cx="1806" cy="757"/>
          </a:xfrm>
        </p:grpSpPr>
        <p:sp>
          <p:nvSpPr>
            <p:cNvPr id="214030" name="Oval 14"/>
            <p:cNvSpPr>
              <a:spLocks noChangeArrowheads="1"/>
            </p:cNvSpPr>
            <p:nvPr/>
          </p:nvSpPr>
          <p:spPr bwMode="auto">
            <a:xfrm>
              <a:off x="3504" y="2112"/>
              <a:ext cx="1776" cy="336"/>
            </a:xfrm>
            <a:prstGeom prst="ellipse">
              <a:avLst/>
            </a:prstGeom>
            <a:solidFill>
              <a:srgbClr val="FFFF9F"/>
            </a:soli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4031" name="AutoShape 15"/>
            <p:cNvSpPr>
              <a:spLocks noChangeArrowheads="1"/>
            </p:cNvSpPr>
            <p:nvPr/>
          </p:nvSpPr>
          <p:spPr bwMode="auto">
            <a:xfrm rot="-2687697">
              <a:off x="3888" y="1691"/>
              <a:ext cx="192" cy="576"/>
            </a:xfrm>
            <a:prstGeom prst="triangle">
              <a:avLst>
                <a:gd name="adj" fmla="val 50000"/>
              </a:avLst>
            </a:prstGeom>
            <a:solidFill>
              <a:srgbClr val="FFFF83"/>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3" name="Text Box 16"/>
            <p:cNvSpPr txBox="1">
              <a:spLocks noChangeArrowheads="1"/>
            </p:cNvSpPr>
            <p:nvPr/>
          </p:nvSpPr>
          <p:spPr bwMode="auto">
            <a:xfrm>
              <a:off x="3564" y="2112"/>
              <a:ext cx="1746" cy="308"/>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2600" i="1" dirty="0">
                  <a:solidFill>
                    <a:srgbClr val="FF3300"/>
                  </a:solidFill>
                  <a:ea typeface="黑体" pitchFamily="49" charset="-122"/>
                </a:rPr>
                <a:t>以后详细讨论</a:t>
              </a:r>
            </a:p>
          </p:txBody>
        </p:sp>
      </p:grpSp>
      <p:sp>
        <p:nvSpPr>
          <p:cNvPr id="214043" name="AutoShape 27"/>
          <p:cNvSpPr>
            <a:spLocks noChangeArrowheads="1"/>
          </p:cNvSpPr>
          <p:nvPr/>
        </p:nvSpPr>
        <p:spPr bwMode="auto">
          <a:xfrm>
            <a:off x="1558926" y="2997200"/>
            <a:ext cx="3960813" cy="1079500"/>
          </a:xfrm>
          <a:prstGeom prst="irregularSeal1">
            <a:avLst/>
          </a:prstGeom>
          <a:noFill/>
          <a:ln w="60325">
            <a:solidFill>
              <a:srgbClr val="00BDEA"/>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4044" name="Rectangle 28"/>
          <p:cNvSpPr>
            <a:spLocks noChangeArrowheads="1"/>
          </p:cNvSpPr>
          <p:nvPr/>
        </p:nvSpPr>
        <p:spPr bwMode="auto">
          <a:xfrm>
            <a:off x="1100072" y="3314701"/>
            <a:ext cx="5055096"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4</a:t>
            </a:r>
            <a:r>
              <a:rPr lang="zh-CN" altLang="en-US" sz="2800" dirty="0">
                <a:solidFill>
                  <a:srgbClr val="FF3300"/>
                </a:solidFill>
                <a:latin typeface="黑体" pitchFamily="49" charset="-122"/>
                <a:ea typeface="黑体" pitchFamily="49" charset="-122"/>
              </a:rPr>
              <a:t>.散列</a:t>
            </a:r>
            <a:r>
              <a:rPr lang="zh-CN" altLang="en-US" sz="2800" dirty="0"/>
              <a:t>（</a:t>
            </a:r>
            <a:r>
              <a:rPr lang="en-US" altLang="zh-CN" sz="2800" dirty="0"/>
              <a:t>hashing</a:t>
            </a:r>
            <a:r>
              <a:rPr lang="zh-CN" altLang="en-US" sz="2800"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spTree>
    <p:custDataLst>
      <p:tags r:id="rId1"/>
    </p:custDataLst>
    <p:extLst>
      <p:ext uri="{BB962C8B-B14F-4D97-AF65-F5344CB8AC3E}">
        <p14:creationId xmlns:p14="http://schemas.microsoft.com/office/powerpoint/2010/main" val="1039607772"/>
      </p:ext>
    </p:extLst>
  </p:cSld>
  <p:clrMapOvr>
    <a:masterClrMapping/>
  </p:clrMapOvr>
  <p:transition advTm="66934">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4023"/>
                                        </p:tgtEl>
                                        <p:attrNameLst>
                                          <p:attrName>style.visibility</p:attrName>
                                        </p:attrNameLst>
                                      </p:cBhvr>
                                      <p:to>
                                        <p:strVal val="visible"/>
                                      </p:to>
                                    </p:set>
                                    <p:animEffect transition="in" filter="blinds(horizontal)">
                                      <p:cBhvr>
                                        <p:cTn id="10" dur="500"/>
                                        <p:tgtEl>
                                          <p:spTgt spid="2140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14044"/>
                                        </p:tgtEl>
                                        <p:attrNameLst>
                                          <p:attrName>style.visibility</p:attrName>
                                        </p:attrNameLst>
                                      </p:cBhvr>
                                      <p:to>
                                        <p:strVal val="visible"/>
                                      </p:to>
                                    </p:set>
                                    <p:anim calcmode="lin" valueType="num">
                                      <p:cBhvr additive="base">
                                        <p:cTn id="15" dur="500" fill="hold"/>
                                        <p:tgtEl>
                                          <p:spTgt spid="214044"/>
                                        </p:tgtEl>
                                        <p:attrNameLst>
                                          <p:attrName>ppt_x</p:attrName>
                                        </p:attrNameLst>
                                      </p:cBhvr>
                                      <p:tavLst>
                                        <p:tav tm="0">
                                          <p:val>
                                            <p:strVal val="0-#ppt_w/2"/>
                                          </p:val>
                                        </p:tav>
                                        <p:tav tm="100000">
                                          <p:val>
                                            <p:strVal val="#ppt_x"/>
                                          </p:val>
                                        </p:tav>
                                      </p:tavLst>
                                    </p:anim>
                                    <p:anim calcmode="lin" valueType="num">
                                      <p:cBhvr additive="base">
                                        <p:cTn id="16" dur="500" fill="hold"/>
                                        <p:tgtEl>
                                          <p:spTgt spid="21404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88" fill="hold" grpId="0" nodeType="clickEffect">
                                  <p:stCondLst>
                                    <p:cond delay="0"/>
                                  </p:stCondLst>
                                  <p:childTnLst>
                                    <p:set>
                                      <p:cBhvr>
                                        <p:cTn id="25" dur="1" fill="hold">
                                          <p:stCondLst>
                                            <p:cond delay="0"/>
                                          </p:stCondLst>
                                        </p:cTn>
                                        <p:tgtEl>
                                          <p:spTgt spid="214043"/>
                                        </p:tgtEl>
                                        <p:attrNameLst>
                                          <p:attrName>style.visibility</p:attrName>
                                        </p:attrNameLst>
                                      </p:cBhvr>
                                      <p:to>
                                        <p:strVal val="visible"/>
                                      </p:to>
                                    </p:set>
                                    <p:anim calcmode="lin" valueType="num">
                                      <p:cBhvr>
                                        <p:cTn id="26" dur="500" fill="hold"/>
                                        <p:tgtEl>
                                          <p:spTgt spid="214043"/>
                                        </p:tgtEl>
                                        <p:attrNameLst>
                                          <p:attrName>ppt_w</p:attrName>
                                        </p:attrNameLst>
                                      </p:cBhvr>
                                      <p:tavLst>
                                        <p:tav tm="0">
                                          <p:val>
                                            <p:strVal val="4/3*#ppt_w"/>
                                          </p:val>
                                        </p:tav>
                                        <p:tav tm="100000">
                                          <p:val>
                                            <p:strVal val="#ppt_w"/>
                                          </p:val>
                                        </p:tav>
                                      </p:tavLst>
                                    </p:anim>
                                    <p:anim calcmode="lin" valueType="num">
                                      <p:cBhvr>
                                        <p:cTn id="27" dur="500" fill="hold"/>
                                        <p:tgtEl>
                                          <p:spTgt spid="214043"/>
                                        </p:tgtEl>
                                        <p:attrNameLst>
                                          <p:attrName>ppt_h</p:attrName>
                                        </p:attrNameLst>
                                      </p:cBhvr>
                                      <p:tavLst>
                                        <p:tav tm="0">
                                          <p:val>
                                            <p:strVal val="4/3*#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4027"/>
                                        </p:tgtEl>
                                        <p:attrNameLst>
                                          <p:attrName>style.visibility</p:attrName>
                                        </p:attrNameLst>
                                      </p:cBhvr>
                                      <p:to>
                                        <p:strVal val="visible"/>
                                      </p:to>
                                    </p:set>
                                    <p:animEffect transition="in" filter="blinds(horizontal)">
                                      <p:cBhvr>
                                        <p:cTn id="35" dur="500"/>
                                        <p:tgtEl>
                                          <p:spTgt spid="2140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4028"/>
                                        </p:tgtEl>
                                        <p:attrNameLst>
                                          <p:attrName>style.visibility</p:attrName>
                                        </p:attrNameLst>
                                      </p:cBhvr>
                                      <p:to>
                                        <p:strVal val="visible"/>
                                      </p:to>
                                    </p:set>
                                    <p:animEffect transition="in" filter="wipe(up)">
                                      <p:cBhvr>
                                        <p:cTn id="40" dur="500"/>
                                        <p:tgtEl>
                                          <p:spTgt spid="21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p:bldP spid="214027" grpId="0"/>
      <p:bldP spid="214028" grpId="0" animBg="1"/>
      <p:bldP spid="214043" grpId="0" animBg="1"/>
      <p:bldP spid="21404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48606" y="468884"/>
            <a:ext cx="1447800" cy="1012825"/>
            <a:chOff x="149" y="132"/>
            <a:chExt cx="912" cy="638"/>
          </a:xfrm>
        </p:grpSpPr>
        <p:sp>
          <p:nvSpPr>
            <p:cNvPr id="215043" name="AutoShape 3"/>
            <p:cNvSpPr>
              <a:spLocks noChangeArrowheads="1"/>
            </p:cNvSpPr>
            <p:nvPr/>
          </p:nvSpPr>
          <p:spPr bwMode="auto">
            <a:xfrm rot="-806445">
              <a:off x="149" y="132"/>
              <a:ext cx="912" cy="638"/>
            </a:xfrm>
            <a:prstGeom prst="irregularSeal1">
              <a:avLst/>
            </a:prstGeom>
            <a:solidFill>
              <a:srgbClr val="CCFFFF"/>
            </a:solidFill>
            <a:ln w="60325">
              <a:solidFill>
                <a:srgbClr val="FFFF00"/>
              </a:solidFill>
              <a:miter lim="800000"/>
              <a:headEnd/>
              <a:tailEnd/>
            </a:ln>
            <a:effectLst>
              <a:outerShdw dist="91581" dir="202140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747" name="Rectangle 4"/>
            <p:cNvSpPr>
              <a:spLocks noChangeArrowheads="1"/>
            </p:cNvSpPr>
            <p:nvPr/>
          </p:nvSpPr>
          <p:spPr bwMode="auto">
            <a:xfrm>
              <a:off x="288" y="307"/>
              <a:ext cx="672" cy="405"/>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algn="l" eaLnBrk="1" fontAlgn="base" hangingPunct="1">
                <a:spcBef>
                  <a:spcPct val="0"/>
                </a:spcBef>
              </a:pPr>
              <a:r>
                <a:rPr lang="zh-CN" altLang="en-US" sz="5800">
                  <a:solidFill>
                    <a:srgbClr val="FF3300"/>
                  </a:solidFill>
                  <a:ea typeface="华文新魏" pitchFamily="2" charset="-122"/>
                </a:rPr>
                <a:t>例</a:t>
              </a:r>
              <a:endParaRPr lang="zh-CN" altLang="en-US" sz="5800" b="0">
                <a:solidFill>
                  <a:srgbClr val="FF3300"/>
                </a:solidFill>
                <a:ea typeface="华文新魏" pitchFamily="2" charset="-122"/>
              </a:endParaRPr>
            </a:p>
          </p:txBody>
        </p:sp>
      </p:grpSp>
      <p:grpSp>
        <p:nvGrpSpPr>
          <p:cNvPr id="3" name="Group 5"/>
          <p:cNvGrpSpPr>
            <a:grpSpLocks/>
          </p:cNvGrpSpPr>
          <p:nvPr/>
        </p:nvGrpSpPr>
        <p:grpSpPr bwMode="auto">
          <a:xfrm>
            <a:off x="3844131" y="564133"/>
            <a:ext cx="5867400" cy="2368550"/>
            <a:chOff x="1595" y="288"/>
            <a:chExt cx="3696" cy="1492"/>
          </a:xfrm>
        </p:grpSpPr>
        <p:sp>
          <p:nvSpPr>
            <p:cNvPr id="26690" name="Rectangle 6"/>
            <p:cNvSpPr>
              <a:spLocks noChangeArrowheads="1"/>
            </p:cNvSpPr>
            <p:nvPr/>
          </p:nvSpPr>
          <p:spPr bwMode="auto">
            <a:xfrm>
              <a:off x="1680" y="288"/>
              <a:ext cx="3349" cy="250"/>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a:solidFill>
                    <a:schemeClr val="accent2"/>
                  </a:solidFill>
                  <a:latin typeface="幼圆" pitchFamily="49" charset="-122"/>
                  <a:ea typeface="幼圆" pitchFamily="49" charset="-122"/>
                </a:rPr>
                <a:t>姓 名   性别 民族 年龄      其   他 </a:t>
              </a:r>
            </a:p>
          </p:txBody>
        </p:sp>
        <p:grpSp>
          <p:nvGrpSpPr>
            <p:cNvPr id="4" name="Group 7"/>
            <p:cNvGrpSpPr>
              <a:grpSpLocks/>
            </p:cNvGrpSpPr>
            <p:nvPr/>
          </p:nvGrpSpPr>
          <p:grpSpPr bwMode="auto">
            <a:xfrm>
              <a:off x="1595" y="526"/>
              <a:ext cx="3696" cy="240"/>
              <a:chOff x="912" y="912"/>
              <a:chExt cx="3696" cy="240"/>
            </a:xfrm>
          </p:grpSpPr>
          <p:sp>
            <p:nvSpPr>
              <p:cNvPr id="215048" name="Rectangle 8"/>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49" name="Rectangle 9"/>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0" name="Rectangle 10"/>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1" name="Rectangle 11"/>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2" name="Rectangle 12"/>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13"/>
            <p:cNvGrpSpPr>
              <a:grpSpLocks/>
            </p:cNvGrpSpPr>
            <p:nvPr/>
          </p:nvGrpSpPr>
          <p:grpSpPr bwMode="auto">
            <a:xfrm>
              <a:off x="1595" y="768"/>
              <a:ext cx="3696" cy="240"/>
              <a:chOff x="912" y="912"/>
              <a:chExt cx="3696" cy="240"/>
            </a:xfrm>
          </p:grpSpPr>
          <p:sp>
            <p:nvSpPr>
              <p:cNvPr id="215054" name="Rectangle 14"/>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5" name="Rectangle 15"/>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6" name="Rectangle 16"/>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7" name="Rectangle 17"/>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8" name="Rectangle 18"/>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9"/>
            <p:cNvGrpSpPr>
              <a:grpSpLocks/>
            </p:cNvGrpSpPr>
            <p:nvPr/>
          </p:nvGrpSpPr>
          <p:grpSpPr bwMode="auto">
            <a:xfrm>
              <a:off x="1595" y="1006"/>
              <a:ext cx="3696" cy="240"/>
              <a:chOff x="912" y="912"/>
              <a:chExt cx="3696" cy="240"/>
            </a:xfrm>
          </p:grpSpPr>
          <p:sp>
            <p:nvSpPr>
              <p:cNvPr id="215060" name="Rectangle 20"/>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1" name="Rectangle 21"/>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2" name="Rectangle 22"/>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3" name="Rectangle 23"/>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4" name="Rectangle 24"/>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5"/>
            <p:cNvGrpSpPr>
              <a:grpSpLocks/>
            </p:cNvGrpSpPr>
            <p:nvPr/>
          </p:nvGrpSpPr>
          <p:grpSpPr bwMode="auto">
            <a:xfrm>
              <a:off x="1595" y="1534"/>
              <a:ext cx="3696" cy="240"/>
              <a:chOff x="912" y="912"/>
              <a:chExt cx="3696" cy="240"/>
            </a:xfrm>
          </p:grpSpPr>
          <p:sp>
            <p:nvSpPr>
              <p:cNvPr id="215066" name="Rectangle 26"/>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7" name="Rectangle 27"/>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8" name="Rectangle 28"/>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9" name="Rectangle 29"/>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70" name="Rectangle 30"/>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5071" name="Line 31"/>
            <p:cNvSpPr>
              <a:spLocks noChangeShapeType="1"/>
            </p:cNvSpPr>
            <p:nvPr/>
          </p:nvSpPr>
          <p:spPr bwMode="auto">
            <a:xfrm>
              <a:off x="1595" y="1250"/>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2" name="Line 32"/>
            <p:cNvSpPr>
              <a:spLocks noChangeShapeType="1"/>
            </p:cNvSpPr>
            <p:nvPr/>
          </p:nvSpPr>
          <p:spPr bwMode="auto">
            <a:xfrm>
              <a:off x="2315" y="1248"/>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3" name="Line 33"/>
            <p:cNvSpPr>
              <a:spLocks noChangeShapeType="1"/>
            </p:cNvSpPr>
            <p:nvPr/>
          </p:nvSpPr>
          <p:spPr bwMode="auto">
            <a:xfrm>
              <a:off x="2747"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4" name="Line 34"/>
            <p:cNvSpPr>
              <a:spLocks noChangeShapeType="1"/>
            </p:cNvSpPr>
            <p:nvPr/>
          </p:nvSpPr>
          <p:spPr bwMode="auto">
            <a:xfrm>
              <a:off x="3179"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5" name="Line 35"/>
            <p:cNvSpPr>
              <a:spLocks noChangeShapeType="1"/>
            </p:cNvSpPr>
            <p:nvPr/>
          </p:nvSpPr>
          <p:spPr bwMode="auto">
            <a:xfrm>
              <a:off x="3611"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6" name="Line 36"/>
            <p:cNvSpPr>
              <a:spLocks noChangeShapeType="1"/>
            </p:cNvSpPr>
            <p:nvPr/>
          </p:nvSpPr>
          <p:spPr bwMode="auto">
            <a:xfrm>
              <a:off x="5291"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701" name="Rectangle 37"/>
            <p:cNvSpPr>
              <a:spLocks noChangeArrowheads="1"/>
            </p:cNvSpPr>
            <p:nvPr/>
          </p:nvSpPr>
          <p:spPr bwMode="auto">
            <a:xfrm>
              <a:off x="1690" y="537"/>
              <a:ext cx="599" cy="250"/>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刘晓光</a:t>
              </a:r>
            </a:p>
          </p:txBody>
        </p:sp>
        <p:sp>
          <p:nvSpPr>
            <p:cNvPr id="26702" name="Rectangle 38"/>
            <p:cNvSpPr>
              <a:spLocks noChangeArrowheads="1"/>
            </p:cNvSpPr>
            <p:nvPr/>
          </p:nvSpPr>
          <p:spPr bwMode="auto">
            <a:xfrm>
              <a:off x="2400" y="548"/>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男</a:t>
              </a:r>
            </a:p>
          </p:txBody>
        </p:sp>
        <p:sp>
          <p:nvSpPr>
            <p:cNvPr id="26703" name="Rectangle 39"/>
            <p:cNvSpPr>
              <a:spLocks noChangeArrowheads="1"/>
            </p:cNvSpPr>
            <p:nvPr/>
          </p:nvSpPr>
          <p:spPr bwMode="auto">
            <a:xfrm>
              <a:off x="2400" y="756"/>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男</a:t>
              </a:r>
            </a:p>
          </p:txBody>
        </p:sp>
        <p:sp>
          <p:nvSpPr>
            <p:cNvPr id="26704" name="Rectangle 40"/>
            <p:cNvSpPr>
              <a:spLocks noChangeArrowheads="1"/>
            </p:cNvSpPr>
            <p:nvPr/>
          </p:nvSpPr>
          <p:spPr bwMode="auto">
            <a:xfrm>
              <a:off x="2400" y="1022"/>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男</a:t>
              </a:r>
            </a:p>
          </p:txBody>
        </p:sp>
        <p:sp>
          <p:nvSpPr>
            <p:cNvPr id="26705" name="Rectangle 41"/>
            <p:cNvSpPr>
              <a:spLocks noChangeArrowheads="1"/>
            </p:cNvSpPr>
            <p:nvPr/>
          </p:nvSpPr>
          <p:spPr bwMode="auto">
            <a:xfrm>
              <a:off x="2415" y="1512"/>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女</a:t>
              </a:r>
            </a:p>
          </p:txBody>
        </p:sp>
        <p:sp>
          <p:nvSpPr>
            <p:cNvPr id="26706" name="Rectangle 42"/>
            <p:cNvSpPr>
              <a:spLocks noChangeArrowheads="1"/>
            </p:cNvSpPr>
            <p:nvPr/>
          </p:nvSpPr>
          <p:spPr bwMode="auto">
            <a:xfrm>
              <a:off x="2791" y="537"/>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汉</a:t>
              </a:r>
            </a:p>
          </p:txBody>
        </p:sp>
        <p:sp>
          <p:nvSpPr>
            <p:cNvPr id="26707" name="Rectangle 43"/>
            <p:cNvSpPr>
              <a:spLocks noChangeArrowheads="1"/>
            </p:cNvSpPr>
            <p:nvPr/>
          </p:nvSpPr>
          <p:spPr bwMode="auto">
            <a:xfrm>
              <a:off x="2832" y="1520"/>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汉</a:t>
              </a:r>
            </a:p>
          </p:txBody>
        </p:sp>
        <p:sp>
          <p:nvSpPr>
            <p:cNvPr id="26708" name="Rectangle 44"/>
            <p:cNvSpPr>
              <a:spLocks noChangeArrowheads="1"/>
            </p:cNvSpPr>
            <p:nvPr/>
          </p:nvSpPr>
          <p:spPr bwMode="auto">
            <a:xfrm>
              <a:off x="2810" y="767"/>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回</a:t>
              </a:r>
            </a:p>
          </p:txBody>
        </p:sp>
        <p:sp>
          <p:nvSpPr>
            <p:cNvPr id="26709" name="Rectangle 45"/>
            <p:cNvSpPr>
              <a:spLocks noChangeArrowheads="1"/>
            </p:cNvSpPr>
            <p:nvPr/>
          </p:nvSpPr>
          <p:spPr bwMode="auto">
            <a:xfrm>
              <a:off x="2791" y="996"/>
              <a:ext cx="27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壮</a:t>
              </a:r>
            </a:p>
          </p:txBody>
        </p:sp>
        <p:sp>
          <p:nvSpPr>
            <p:cNvPr id="26710" name="Rectangle 46"/>
            <p:cNvSpPr>
              <a:spLocks noChangeArrowheads="1"/>
            </p:cNvSpPr>
            <p:nvPr/>
          </p:nvSpPr>
          <p:spPr bwMode="auto">
            <a:xfrm>
              <a:off x="3238" y="537"/>
              <a:ext cx="296" cy="252"/>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a:solidFill>
                    <a:srgbClr val="003399"/>
                  </a:solidFill>
                  <a:ea typeface="宋体" charset="-122"/>
                </a:rPr>
                <a:t>16</a:t>
              </a:r>
            </a:p>
          </p:txBody>
        </p:sp>
        <p:sp>
          <p:nvSpPr>
            <p:cNvPr id="26711" name="Rectangle 47"/>
            <p:cNvSpPr>
              <a:spLocks noChangeArrowheads="1"/>
            </p:cNvSpPr>
            <p:nvPr/>
          </p:nvSpPr>
          <p:spPr bwMode="auto">
            <a:xfrm>
              <a:off x="3235" y="756"/>
              <a:ext cx="296" cy="252"/>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a:solidFill>
                    <a:srgbClr val="003399"/>
                  </a:solidFill>
                  <a:ea typeface="宋体" charset="-122"/>
                </a:rPr>
                <a:t>17</a:t>
              </a:r>
            </a:p>
          </p:txBody>
        </p:sp>
        <p:sp>
          <p:nvSpPr>
            <p:cNvPr id="26712" name="Rectangle 48"/>
            <p:cNvSpPr>
              <a:spLocks noChangeArrowheads="1"/>
            </p:cNvSpPr>
            <p:nvPr/>
          </p:nvSpPr>
          <p:spPr bwMode="auto">
            <a:xfrm>
              <a:off x="3238" y="1022"/>
              <a:ext cx="296" cy="252"/>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a:solidFill>
                    <a:srgbClr val="003399"/>
                  </a:solidFill>
                  <a:ea typeface="宋体" charset="-122"/>
                </a:rPr>
                <a:t>19</a:t>
              </a:r>
            </a:p>
          </p:txBody>
        </p:sp>
        <p:sp>
          <p:nvSpPr>
            <p:cNvPr id="26713" name="Rectangle 49"/>
            <p:cNvSpPr>
              <a:spLocks noChangeArrowheads="1"/>
            </p:cNvSpPr>
            <p:nvPr/>
          </p:nvSpPr>
          <p:spPr bwMode="auto">
            <a:xfrm>
              <a:off x="3242" y="1516"/>
              <a:ext cx="296" cy="252"/>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a:solidFill>
                    <a:srgbClr val="003399"/>
                  </a:solidFill>
                  <a:ea typeface="宋体" charset="-122"/>
                </a:rPr>
                <a:t>24</a:t>
              </a:r>
            </a:p>
          </p:txBody>
        </p:sp>
        <p:sp>
          <p:nvSpPr>
            <p:cNvPr id="26714" name="Rectangle 50"/>
            <p:cNvSpPr>
              <a:spLocks noChangeArrowheads="1"/>
            </p:cNvSpPr>
            <p:nvPr/>
          </p:nvSpPr>
          <p:spPr bwMode="auto">
            <a:xfrm>
              <a:off x="1690" y="755"/>
              <a:ext cx="599" cy="250"/>
            </a:xfrm>
            <a:prstGeom prst="rect">
              <a:avLst/>
            </a:prstGeom>
            <a:noFill/>
            <a:ln w="9525">
              <a:noFill/>
              <a:miter lim="800000"/>
              <a:headEnd/>
              <a:tailEnd/>
            </a:ln>
          </p:spPr>
          <p:txBody>
            <a:bodyPr wrap="none">
              <a:spAutoFit/>
            </a:bodyPr>
            <a:lstStyle/>
            <a:p>
              <a:pPr algn="l"/>
              <a:r>
                <a:rPr kumimoji="1" lang="zh-CN" altLang="en-US">
                  <a:solidFill>
                    <a:srgbClr val="003399"/>
                  </a:solidFill>
                  <a:ea typeface="宋体" charset="-122"/>
                </a:rPr>
                <a:t>马广生</a:t>
              </a:r>
            </a:p>
          </p:txBody>
        </p:sp>
        <p:sp>
          <p:nvSpPr>
            <p:cNvPr id="26715" name="Rectangle 51"/>
            <p:cNvSpPr>
              <a:spLocks noChangeArrowheads="1"/>
            </p:cNvSpPr>
            <p:nvPr/>
          </p:nvSpPr>
          <p:spPr bwMode="auto">
            <a:xfrm>
              <a:off x="1684" y="1017"/>
              <a:ext cx="619"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王    民</a:t>
              </a:r>
            </a:p>
          </p:txBody>
        </p:sp>
        <p:sp>
          <p:nvSpPr>
            <p:cNvPr id="26716" name="Rectangle 52"/>
            <p:cNvSpPr>
              <a:spLocks noChangeArrowheads="1"/>
            </p:cNvSpPr>
            <p:nvPr/>
          </p:nvSpPr>
          <p:spPr bwMode="auto">
            <a:xfrm>
              <a:off x="1701" y="1530"/>
              <a:ext cx="599" cy="250"/>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张淑华</a:t>
              </a:r>
            </a:p>
          </p:txBody>
        </p:sp>
        <p:sp>
          <p:nvSpPr>
            <p:cNvPr id="26717" name="Rectangle 53"/>
            <p:cNvSpPr>
              <a:spLocks noChangeArrowheads="1"/>
            </p:cNvSpPr>
            <p:nvPr/>
          </p:nvSpPr>
          <p:spPr bwMode="auto">
            <a:xfrm rot="16200000">
              <a:off x="1795" y="1238"/>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18" name="Rectangle 54"/>
            <p:cNvSpPr>
              <a:spLocks noChangeArrowheads="1"/>
            </p:cNvSpPr>
            <p:nvPr/>
          </p:nvSpPr>
          <p:spPr bwMode="auto">
            <a:xfrm rot="16200000">
              <a:off x="2331" y="1245"/>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19" name="Rectangle 55"/>
            <p:cNvSpPr>
              <a:spLocks noChangeArrowheads="1"/>
            </p:cNvSpPr>
            <p:nvPr/>
          </p:nvSpPr>
          <p:spPr bwMode="auto">
            <a:xfrm rot="16200000">
              <a:off x="2752" y="1248"/>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0" name="Rectangle 56"/>
            <p:cNvSpPr>
              <a:spLocks noChangeArrowheads="1"/>
            </p:cNvSpPr>
            <p:nvPr/>
          </p:nvSpPr>
          <p:spPr bwMode="auto">
            <a:xfrm rot="16200000">
              <a:off x="3184" y="1263"/>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1" name="Rectangle 57"/>
            <p:cNvSpPr>
              <a:spLocks noChangeArrowheads="1"/>
            </p:cNvSpPr>
            <p:nvPr/>
          </p:nvSpPr>
          <p:spPr bwMode="auto">
            <a:xfrm rot="16200000">
              <a:off x="4063" y="1259"/>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2" name="Rectangle 58"/>
            <p:cNvSpPr>
              <a:spLocks noChangeArrowheads="1"/>
            </p:cNvSpPr>
            <p:nvPr/>
          </p:nvSpPr>
          <p:spPr bwMode="auto">
            <a:xfrm>
              <a:off x="4119" y="478"/>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3" name="Rectangle 59"/>
            <p:cNvSpPr>
              <a:spLocks noChangeArrowheads="1"/>
            </p:cNvSpPr>
            <p:nvPr/>
          </p:nvSpPr>
          <p:spPr bwMode="auto">
            <a:xfrm>
              <a:off x="4117" y="670"/>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4" name="Rectangle 60"/>
            <p:cNvSpPr>
              <a:spLocks noChangeArrowheads="1"/>
            </p:cNvSpPr>
            <p:nvPr/>
          </p:nvSpPr>
          <p:spPr bwMode="auto">
            <a:xfrm>
              <a:off x="4139" y="910"/>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5" name="Rectangle 61"/>
            <p:cNvSpPr>
              <a:spLocks noChangeArrowheads="1"/>
            </p:cNvSpPr>
            <p:nvPr/>
          </p:nvSpPr>
          <p:spPr bwMode="auto">
            <a:xfrm>
              <a:off x="4139" y="1438"/>
              <a:ext cx="278" cy="252"/>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grpSp>
      <p:sp>
        <p:nvSpPr>
          <p:cNvPr id="215102" name="Text Box 62"/>
          <p:cNvSpPr txBox="1">
            <a:spLocks noChangeArrowheads="1"/>
          </p:cNvSpPr>
          <p:nvPr/>
        </p:nvSpPr>
        <p:spPr bwMode="auto">
          <a:xfrm>
            <a:off x="3299618" y="768922"/>
            <a:ext cx="603250" cy="2453557"/>
          </a:xfrm>
          <a:prstGeom prst="rect">
            <a:avLst/>
          </a:prstGeom>
          <a:noFill/>
          <a:ln w="12700" cap="sq">
            <a:noFill/>
            <a:miter lim="800000"/>
            <a:headEnd type="none" w="sm" len="sm"/>
            <a:tailEnd type="none" w="sm" len="sm"/>
          </a:ln>
        </p:spPr>
        <p:txBody>
          <a:bodyPr>
            <a:spAutoFit/>
          </a:bodyPr>
          <a:lstStyle/>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1</a:t>
            </a: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2</a:t>
            </a: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3</a:t>
            </a:r>
          </a:p>
          <a:p>
            <a:pPr algn="l" fontAlgn="base">
              <a:lnSpc>
                <a:spcPct val="105000"/>
              </a:lnSpc>
              <a:spcBef>
                <a:spcPct val="0"/>
              </a:spcBef>
            </a:pPr>
            <a:r>
              <a:rPr lang="en-US" altLang="zh-CN" sz="2600">
                <a:solidFill>
                  <a:schemeClr val="accent2"/>
                </a:solidFill>
                <a:ea typeface="宋体" charset="-122"/>
                <a:sym typeface="Symbol" pitchFamily="18" charset="2"/>
              </a:rPr>
              <a:t> </a:t>
            </a:r>
            <a:endParaRPr lang="en-US" altLang="zh-CN" sz="2600">
              <a:solidFill>
                <a:schemeClr val="accent2"/>
              </a:solidFill>
              <a:ea typeface="宋体" charset="-122"/>
            </a:endParaRP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30</a:t>
            </a:r>
            <a:endParaRPr lang="en-US" altLang="zh-CN" sz="2800" baseline="-25000">
              <a:solidFill>
                <a:schemeClr val="accent2"/>
              </a:solidFill>
              <a:ea typeface="宋体" charset="-122"/>
            </a:endParaRPr>
          </a:p>
        </p:txBody>
      </p:sp>
      <p:grpSp>
        <p:nvGrpSpPr>
          <p:cNvPr id="8" name="Group 63"/>
          <p:cNvGrpSpPr>
            <a:grpSpLocks/>
          </p:cNvGrpSpPr>
          <p:nvPr/>
        </p:nvGrpSpPr>
        <p:grpSpPr bwMode="auto">
          <a:xfrm>
            <a:off x="1769268" y="3459733"/>
            <a:ext cx="1905000" cy="534988"/>
            <a:chOff x="288" y="2064"/>
            <a:chExt cx="1200" cy="337"/>
          </a:xfrm>
        </p:grpSpPr>
        <p:sp>
          <p:nvSpPr>
            <p:cNvPr id="215104" name="Rectangle 64"/>
            <p:cNvSpPr>
              <a:spLocks noChangeArrowheads="1"/>
            </p:cNvSpPr>
            <p:nvPr/>
          </p:nvSpPr>
          <p:spPr bwMode="auto">
            <a:xfrm>
              <a:off x="288" y="2064"/>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89" name="Rectangle 65"/>
            <p:cNvSpPr>
              <a:spLocks noChangeArrowheads="1"/>
            </p:cNvSpPr>
            <p:nvPr/>
          </p:nvSpPr>
          <p:spPr bwMode="auto">
            <a:xfrm>
              <a:off x="349" y="2074"/>
              <a:ext cx="1091" cy="327"/>
            </a:xfrm>
            <a:prstGeom prst="rect">
              <a:avLst/>
            </a:prstGeom>
            <a:noFill/>
            <a:ln w="9525">
              <a:noFill/>
              <a:miter lim="800000"/>
              <a:headEnd/>
              <a:tailEnd/>
            </a:ln>
            <a:effectLst>
              <a:outerShdw dist="12700" dir="5400000" algn="ctr" rotWithShape="0">
                <a:schemeClr val="bg1"/>
              </a:outerShdw>
            </a:effectLst>
          </p:spPr>
          <p:txBody>
            <a:bodyPr wrap="none">
              <a:spAutoFit/>
            </a:bodyPr>
            <a:lstStyle/>
            <a:p>
              <a:r>
                <a:rPr lang="zh-CN" altLang="en-US" sz="2800">
                  <a:solidFill>
                    <a:srgbClr val="FF0000"/>
                  </a:solidFill>
                  <a:ea typeface="黑体" pitchFamily="49" charset="-122"/>
                </a:rPr>
                <a:t>逻辑结构:</a:t>
              </a:r>
            </a:p>
          </p:txBody>
        </p:sp>
      </p:grpSp>
      <p:sp>
        <p:nvSpPr>
          <p:cNvPr id="215106" name="Text Box 66"/>
          <p:cNvSpPr txBox="1">
            <a:spLocks noChangeArrowheads="1"/>
          </p:cNvSpPr>
          <p:nvPr/>
        </p:nvSpPr>
        <p:spPr bwMode="auto">
          <a:xfrm>
            <a:off x="3791744" y="3501008"/>
            <a:ext cx="3540125" cy="503238"/>
          </a:xfrm>
          <a:prstGeom prst="rect">
            <a:avLst/>
          </a:prstGeom>
          <a:noFill/>
          <a:ln w="9525">
            <a:noFill/>
            <a:miter lim="800000"/>
            <a:headEnd/>
            <a:tailEnd/>
          </a:ln>
        </p:spPr>
        <p:txBody>
          <a:bodyPr>
            <a:spAutoFit/>
          </a:bodyPr>
          <a:lstStyle/>
          <a:p>
            <a:pPr algn="l"/>
            <a:r>
              <a:rPr lang="zh-CN" altLang="en-US" sz="2700">
                <a:solidFill>
                  <a:srgbClr val="003399"/>
                </a:solidFill>
                <a:ea typeface="幼圆" pitchFamily="49" charset="-122"/>
              </a:rPr>
              <a:t>线性结构（线性表）</a:t>
            </a:r>
          </a:p>
        </p:txBody>
      </p:sp>
      <p:grpSp>
        <p:nvGrpSpPr>
          <p:cNvPr id="9" name="Group 67"/>
          <p:cNvGrpSpPr>
            <a:grpSpLocks/>
          </p:cNvGrpSpPr>
          <p:nvPr/>
        </p:nvGrpSpPr>
        <p:grpSpPr bwMode="auto">
          <a:xfrm>
            <a:off x="1769268" y="4280471"/>
            <a:ext cx="1905000" cy="552450"/>
            <a:chOff x="288" y="2581"/>
            <a:chExt cx="1200" cy="348"/>
          </a:xfrm>
        </p:grpSpPr>
        <p:sp>
          <p:nvSpPr>
            <p:cNvPr id="215108" name="Rectangle 68"/>
            <p:cNvSpPr>
              <a:spLocks noChangeArrowheads="1"/>
            </p:cNvSpPr>
            <p:nvPr/>
          </p:nvSpPr>
          <p:spPr bwMode="auto">
            <a:xfrm>
              <a:off x="288" y="2581"/>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87" name="Rectangle 69"/>
            <p:cNvSpPr>
              <a:spLocks noChangeArrowheads="1"/>
            </p:cNvSpPr>
            <p:nvPr/>
          </p:nvSpPr>
          <p:spPr bwMode="auto">
            <a:xfrm>
              <a:off x="348" y="2602"/>
              <a:ext cx="1091" cy="327"/>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2800">
                  <a:solidFill>
                    <a:srgbClr val="FF0000"/>
                  </a:solidFill>
                  <a:ea typeface="黑体" pitchFamily="49" charset="-122"/>
                </a:rPr>
                <a:t>存储结构:</a:t>
              </a:r>
            </a:p>
          </p:txBody>
        </p:sp>
      </p:grpSp>
      <p:sp>
        <p:nvSpPr>
          <p:cNvPr id="215110" name="Rectangle 70"/>
          <p:cNvSpPr>
            <a:spLocks noChangeArrowheads="1"/>
          </p:cNvSpPr>
          <p:nvPr/>
        </p:nvSpPr>
        <p:spPr bwMode="auto">
          <a:xfrm>
            <a:off x="2302668" y="4983733"/>
            <a:ext cx="2971800" cy="503238"/>
          </a:xfrm>
          <a:prstGeom prst="rect">
            <a:avLst/>
          </a:prstGeom>
          <a:noFill/>
          <a:ln w="12700" cap="sq">
            <a:noFill/>
            <a:miter lim="800000"/>
            <a:headEnd type="none" w="sm" len="sm"/>
            <a:tailEnd type="none" w="sm" len="sm"/>
          </a:ln>
        </p:spPr>
        <p:txBody>
          <a:bodyPr>
            <a:spAutoFit/>
          </a:bodyPr>
          <a:lstStyle/>
          <a:p>
            <a:pPr algn="l" fontAlgn="base">
              <a:spcBef>
                <a:spcPct val="0"/>
              </a:spcBef>
            </a:pPr>
            <a:r>
              <a:rPr kumimoji="1" lang="zh-CN" altLang="en-US" sz="2700">
                <a:solidFill>
                  <a:srgbClr val="003399"/>
                </a:solidFill>
                <a:ea typeface="幼圆" pitchFamily="49" charset="-122"/>
              </a:rPr>
              <a:t>1.</a:t>
            </a:r>
            <a:r>
              <a:rPr kumimoji="1" lang="zh-CN" altLang="en-US" sz="2700">
                <a:solidFill>
                  <a:srgbClr val="003399"/>
                </a:solidFill>
                <a:latin typeface="幼圆" pitchFamily="49" charset="-122"/>
                <a:ea typeface="幼圆" pitchFamily="49" charset="-122"/>
              </a:rPr>
              <a:t> 顺序存储结构</a:t>
            </a:r>
          </a:p>
        </p:txBody>
      </p:sp>
      <p:grpSp>
        <p:nvGrpSpPr>
          <p:cNvPr id="10" name="Group 71"/>
          <p:cNvGrpSpPr>
            <a:grpSpLocks/>
          </p:cNvGrpSpPr>
          <p:nvPr/>
        </p:nvGrpSpPr>
        <p:grpSpPr bwMode="auto">
          <a:xfrm>
            <a:off x="2672556" y="5664771"/>
            <a:ext cx="6019800" cy="906462"/>
            <a:chOff x="672" y="3331"/>
            <a:chExt cx="3792" cy="571"/>
          </a:xfrm>
        </p:grpSpPr>
        <p:sp>
          <p:nvSpPr>
            <p:cNvPr id="215112" name="Rectangle 72"/>
            <p:cNvSpPr>
              <a:spLocks noChangeArrowheads="1"/>
            </p:cNvSpPr>
            <p:nvPr/>
          </p:nvSpPr>
          <p:spPr bwMode="auto">
            <a:xfrm>
              <a:off x="2976" y="339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1" name="Group 73"/>
            <p:cNvGrpSpPr>
              <a:grpSpLocks/>
            </p:cNvGrpSpPr>
            <p:nvPr/>
          </p:nvGrpSpPr>
          <p:grpSpPr bwMode="auto">
            <a:xfrm>
              <a:off x="672" y="3394"/>
              <a:ext cx="576" cy="288"/>
              <a:chOff x="4752" y="3024"/>
              <a:chExt cx="576" cy="288"/>
            </a:xfrm>
          </p:grpSpPr>
          <p:sp>
            <p:nvSpPr>
              <p:cNvPr id="215114" name="Rectangle 7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5" name="Rectangle 7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6" name="Rectangle 7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7" name="Rectangle 7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 name="Group 78"/>
            <p:cNvGrpSpPr>
              <a:grpSpLocks/>
            </p:cNvGrpSpPr>
            <p:nvPr/>
          </p:nvGrpSpPr>
          <p:grpSpPr bwMode="auto">
            <a:xfrm>
              <a:off x="1248" y="3394"/>
              <a:ext cx="576" cy="288"/>
              <a:chOff x="4752" y="3024"/>
              <a:chExt cx="576" cy="288"/>
            </a:xfrm>
          </p:grpSpPr>
          <p:sp>
            <p:nvSpPr>
              <p:cNvPr id="215119" name="Rectangle 7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0" name="Rectangle 8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1" name="Rectangle 8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2" name="Rectangle 8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 name="Group 83"/>
            <p:cNvGrpSpPr>
              <a:grpSpLocks/>
            </p:cNvGrpSpPr>
            <p:nvPr/>
          </p:nvGrpSpPr>
          <p:grpSpPr bwMode="auto">
            <a:xfrm>
              <a:off x="3696" y="3394"/>
              <a:ext cx="576" cy="288"/>
              <a:chOff x="4752" y="3024"/>
              <a:chExt cx="576" cy="288"/>
            </a:xfrm>
          </p:grpSpPr>
          <p:sp>
            <p:nvSpPr>
              <p:cNvPr id="215124" name="Rectangle 8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5" name="Rectangle 8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6" name="Rectangle 8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7" name="Rectangle 8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4" name="Group 88"/>
            <p:cNvGrpSpPr>
              <a:grpSpLocks/>
            </p:cNvGrpSpPr>
            <p:nvPr/>
          </p:nvGrpSpPr>
          <p:grpSpPr bwMode="auto">
            <a:xfrm>
              <a:off x="1824" y="3394"/>
              <a:ext cx="576" cy="288"/>
              <a:chOff x="4752" y="3024"/>
              <a:chExt cx="576" cy="288"/>
            </a:xfrm>
          </p:grpSpPr>
          <p:sp>
            <p:nvSpPr>
              <p:cNvPr id="215129" name="Rectangle 8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0" name="Rectangle 9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1" name="Rectangle 9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2" name="Rectangle 9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5" name="Group 93"/>
            <p:cNvGrpSpPr>
              <a:grpSpLocks/>
            </p:cNvGrpSpPr>
            <p:nvPr/>
          </p:nvGrpSpPr>
          <p:grpSpPr bwMode="auto">
            <a:xfrm>
              <a:off x="2400" y="3394"/>
              <a:ext cx="576" cy="288"/>
              <a:chOff x="4752" y="3024"/>
              <a:chExt cx="576" cy="288"/>
            </a:xfrm>
          </p:grpSpPr>
          <p:sp>
            <p:nvSpPr>
              <p:cNvPr id="215134" name="Rectangle 9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5" name="Rectangle 9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6" name="Rectangle 9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7" name="Rectangle 9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5138" name="Line 98"/>
            <p:cNvSpPr>
              <a:spLocks noChangeShapeType="1"/>
            </p:cNvSpPr>
            <p:nvPr/>
          </p:nvSpPr>
          <p:spPr bwMode="auto">
            <a:xfrm>
              <a:off x="3120" y="3394"/>
              <a:ext cx="62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39" name="Line 99"/>
            <p:cNvSpPr>
              <a:spLocks noChangeShapeType="1"/>
            </p:cNvSpPr>
            <p:nvPr/>
          </p:nvSpPr>
          <p:spPr bwMode="auto">
            <a:xfrm>
              <a:off x="3120" y="3682"/>
              <a:ext cx="62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662" name="Text Box 100"/>
            <p:cNvSpPr txBox="1">
              <a:spLocks noChangeArrowheads="1"/>
            </p:cNvSpPr>
            <p:nvPr/>
          </p:nvSpPr>
          <p:spPr bwMode="auto">
            <a:xfrm>
              <a:off x="3218" y="3331"/>
              <a:ext cx="278" cy="252"/>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a:solidFill>
                    <a:srgbClr val="003399"/>
                  </a:solidFill>
                  <a:ea typeface="宋体" charset="-122"/>
                </a:rPr>
                <a:t>…</a:t>
              </a:r>
            </a:p>
          </p:txBody>
        </p:sp>
        <p:sp>
          <p:nvSpPr>
            <p:cNvPr id="215141" name="Line 101"/>
            <p:cNvSpPr>
              <a:spLocks noChangeShapeType="1"/>
            </p:cNvSpPr>
            <p:nvPr/>
          </p:nvSpPr>
          <p:spPr bwMode="auto">
            <a:xfrm>
              <a:off x="4272" y="3394"/>
              <a:ext cx="14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42" name="Line 102"/>
            <p:cNvSpPr>
              <a:spLocks noChangeShapeType="1"/>
            </p:cNvSpPr>
            <p:nvPr/>
          </p:nvSpPr>
          <p:spPr bwMode="auto">
            <a:xfrm>
              <a:off x="4272" y="3682"/>
              <a:ext cx="192"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665" name="Text Box 103"/>
            <p:cNvSpPr txBox="1">
              <a:spLocks noChangeArrowheads="1"/>
            </p:cNvSpPr>
            <p:nvPr/>
          </p:nvSpPr>
          <p:spPr bwMode="auto">
            <a:xfrm>
              <a:off x="743" y="3669"/>
              <a:ext cx="3564" cy="233"/>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en-US" altLang="zh-CN" sz="1800">
                  <a:solidFill>
                    <a:srgbClr val="003399"/>
                  </a:solidFill>
                  <a:ea typeface="宋体" charset="-122"/>
                </a:rPr>
                <a:t>d</a:t>
              </a:r>
              <a:r>
                <a:rPr lang="en-US" altLang="zh-CN" sz="1800" baseline="-25000">
                  <a:solidFill>
                    <a:srgbClr val="003399"/>
                  </a:solidFill>
                  <a:ea typeface="宋体" charset="-122"/>
                </a:rPr>
                <a:t>1</a:t>
              </a:r>
              <a:r>
                <a:rPr lang="en-US" altLang="zh-CN" sz="1800">
                  <a:solidFill>
                    <a:srgbClr val="003399"/>
                  </a:solidFill>
                  <a:ea typeface="宋体" charset="-122"/>
                </a:rPr>
                <a:t>              d</a:t>
              </a:r>
              <a:r>
                <a:rPr lang="en-US" altLang="zh-CN" sz="1800" baseline="-25000">
                  <a:solidFill>
                    <a:srgbClr val="003399"/>
                  </a:solidFill>
                  <a:ea typeface="宋体" charset="-122"/>
                </a:rPr>
                <a:t>2                </a:t>
              </a:r>
              <a:r>
                <a:rPr lang="en-US" altLang="zh-CN" sz="1800">
                  <a:solidFill>
                    <a:srgbClr val="003399"/>
                  </a:solidFill>
                  <a:ea typeface="宋体" charset="-122"/>
                </a:rPr>
                <a:t>  d</a:t>
              </a:r>
              <a:r>
                <a:rPr lang="en-US" altLang="zh-CN" sz="1800" baseline="-25000">
                  <a:solidFill>
                    <a:srgbClr val="003399"/>
                  </a:solidFill>
                  <a:ea typeface="宋体" charset="-122"/>
                </a:rPr>
                <a:t>3</a:t>
              </a:r>
              <a:r>
                <a:rPr lang="en-US" altLang="zh-CN" sz="1800">
                  <a:solidFill>
                    <a:srgbClr val="003399"/>
                  </a:solidFill>
                  <a:ea typeface="宋体" charset="-122"/>
                </a:rPr>
                <a:t>             d</a:t>
              </a:r>
              <a:r>
                <a:rPr lang="en-US" altLang="zh-CN" sz="1800" baseline="-25000">
                  <a:solidFill>
                    <a:srgbClr val="003399"/>
                  </a:solidFill>
                  <a:ea typeface="宋体" charset="-122"/>
                </a:rPr>
                <a:t>4</a:t>
              </a:r>
              <a:r>
                <a:rPr lang="en-US" altLang="zh-CN" sz="1800">
                  <a:solidFill>
                    <a:srgbClr val="003399"/>
                  </a:solidFill>
                  <a:ea typeface="宋体" charset="-122"/>
                </a:rPr>
                <a:t>               …        d</a:t>
              </a:r>
              <a:r>
                <a:rPr lang="en-US" altLang="zh-CN" sz="1800" baseline="-25000">
                  <a:solidFill>
                    <a:srgbClr val="003399"/>
                  </a:solidFill>
                  <a:ea typeface="宋体" charset="-122"/>
                </a:rPr>
                <a:t>30</a:t>
              </a:r>
            </a:p>
          </p:txBody>
        </p:sp>
      </p:grpSp>
      <p:grpSp>
        <p:nvGrpSpPr>
          <p:cNvPr id="16" name="Group 104"/>
          <p:cNvGrpSpPr>
            <a:grpSpLocks/>
          </p:cNvGrpSpPr>
          <p:nvPr/>
        </p:nvGrpSpPr>
        <p:grpSpPr bwMode="auto">
          <a:xfrm>
            <a:off x="2901156" y="5685408"/>
            <a:ext cx="914400" cy="558800"/>
            <a:chOff x="816" y="3344"/>
            <a:chExt cx="576" cy="352"/>
          </a:xfrm>
        </p:grpSpPr>
        <p:sp>
          <p:nvSpPr>
            <p:cNvPr id="26651" name="Text Box 105"/>
            <p:cNvSpPr txBox="1">
              <a:spLocks noChangeArrowheads="1"/>
            </p:cNvSpPr>
            <p:nvPr/>
          </p:nvSpPr>
          <p:spPr bwMode="auto">
            <a:xfrm>
              <a:off x="972" y="3344"/>
              <a:ext cx="311" cy="31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1</a:t>
              </a:r>
            </a:p>
          </p:txBody>
        </p:sp>
        <p:sp>
          <p:nvSpPr>
            <p:cNvPr id="215146" name="Line 106"/>
            <p:cNvSpPr>
              <a:spLocks noChangeShapeType="1"/>
            </p:cNvSpPr>
            <p:nvPr/>
          </p:nvSpPr>
          <p:spPr bwMode="auto">
            <a:xfrm>
              <a:off x="1392" y="3408"/>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47" name="Line 107"/>
            <p:cNvSpPr>
              <a:spLocks noChangeShapeType="1"/>
            </p:cNvSpPr>
            <p:nvPr/>
          </p:nvSpPr>
          <p:spPr bwMode="auto">
            <a:xfrm>
              <a:off x="816" y="3408"/>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7" name="Group 108"/>
          <p:cNvGrpSpPr>
            <a:grpSpLocks/>
          </p:cNvGrpSpPr>
          <p:nvPr/>
        </p:nvGrpSpPr>
        <p:grpSpPr bwMode="auto">
          <a:xfrm>
            <a:off x="4044156" y="5696522"/>
            <a:ext cx="685800" cy="523875"/>
            <a:chOff x="1536" y="3351"/>
            <a:chExt cx="432" cy="330"/>
          </a:xfrm>
        </p:grpSpPr>
        <p:sp>
          <p:nvSpPr>
            <p:cNvPr id="26649" name="Text Box 109"/>
            <p:cNvSpPr txBox="1">
              <a:spLocks noChangeArrowheads="1"/>
            </p:cNvSpPr>
            <p:nvPr/>
          </p:nvSpPr>
          <p:spPr bwMode="auto">
            <a:xfrm>
              <a:off x="1536" y="3351"/>
              <a:ext cx="311" cy="31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2</a:t>
              </a:r>
            </a:p>
          </p:txBody>
        </p:sp>
        <p:sp>
          <p:nvSpPr>
            <p:cNvPr id="215150" name="Line 110"/>
            <p:cNvSpPr>
              <a:spLocks noChangeShapeType="1"/>
            </p:cNvSpPr>
            <p:nvPr/>
          </p:nvSpPr>
          <p:spPr bwMode="auto">
            <a:xfrm>
              <a:off x="1968"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 name="Group 111"/>
          <p:cNvGrpSpPr>
            <a:grpSpLocks/>
          </p:cNvGrpSpPr>
          <p:nvPr/>
        </p:nvGrpSpPr>
        <p:grpSpPr bwMode="auto">
          <a:xfrm>
            <a:off x="4941094" y="5696522"/>
            <a:ext cx="703263" cy="523875"/>
            <a:chOff x="2101" y="3351"/>
            <a:chExt cx="443" cy="330"/>
          </a:xfrm>
        </p:grpSpPr>
        <p:sp>
          <p:nvSpPr>
            <p:cNvPr id="26647" name="Text Box 112"/>
            <p:cNvSpPr txBox="1">
              <a:spLocks noChangeArrowheads="1"/>
            </p:cNvSpPr>
            <p:nvPr/>
          </p:nvSpPr>
          <p:spPr bwMode="auto">
            <a:xfrm>
              <a:off x="2101" y="3351"/>
              <a:ext cx="311" cy="31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3</a:t>
              </a:r>
            </a:p>
          </p:txBody>
        </p:sp>
        <p:sp>
          <p:nvSpPr>
            <p:cNvPr id="215153" name="Line 113"/>
            <p:cNvSpPr>
              <a:spLocks noChangeShapeType="1"/>
            </p:cNvSpPr>
            <p:nvPr/>
          </p:nvSpPr>
          <p:spPr bwMode="auto">
            <a:xfrm>
              <a:off x="2544"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9" name="Group 114"/>
          <p:cNvGrpSpPr>
            <a:grpSpLocks/>
          </p:cNvGrpSpPr>
          <p:nvPr/>
        </p:nvGrpSpPr>
        <p:grpSpPr bwMode="auto">
          <a:xfrm>
            <a:off x="5872956" y="5702872"/>
            <a:ext cx="684212" cy="517525"/>
            <a:chOff x="2688" y="3355"/>
            <a:chExt cx="431" cy="326"/>
          </a:xfrm>
        </p:grpSpPr>
        <p:sp>
          <p:nvSpPr>
            <p:cNvPr id="26645" name="Text Box 115"/>
            <p:cNvSpPr txBox="1">
              <a:spLocks noChangeArrowheads="1"/>
            </p:cNvSpPr>
            <p:nvPr/>
          </p:nvSpPr>
          <p:spPr bwMode="auto">
            <a:xfrm>
              <a:off x="2688" y="3355"/>
              <a:ext cx="311" cy="31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4</a:t>
              </a:r>
            </a:p>
          </p:txBody>
        </p:sp>
        <p:sp>
          <p:nvSpPr>
            <p:cNvPr id="215156" name="Line 116"/>
            <p:cNvSpPr>
              <a:spLocks noChangeShapeType="1"/>
            </p:cNvSpPr>
            <p:nvPr/>
          </p:nvSpPr>
          <p:spPr bwMode="auto">
            <a:xfrm>
              <a:off x="3119"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0" name="Group 117"/>
          <p:cNvGrpSpPr>
            <a:grpSpLocks/>
          </p:cNvGrpSpPr>
          <p:nvPr/>
        </p:nvGrpSpPr>
        <p:grpSpPr bwMode="auto">
          <a:xfrm>
            <a:off x="7473156" y="5696522"/>
            <a:ext cx="914400" cy="523875"/>
            <a:chOff x="3696" y="3351"/>
            <a:chExt cx="576" cy="330"/>
          </a:xfrm>
        </p:grpSpPr>
        <p:sp>
          <p:nvSpPr>
            <p:cNvPr id="26642" name="Text Box 118"/>
            <p:cNvSpPr txBox="1">
              <a:spLocks noChangeArrowheads="1"/>
            </p:cNvSpPr>
            <p:nvPr/>
          </p:nvSpPr>
          <p:spPr bwMode="auto">
            <a:xfrm>
              <a:off x="3792" y="3351"/>
              <a:ext cx="389" cy="31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30</a:t>
              </a:r>
            </a:p>
          </p:txBody>
        </p:sp>
        <p:sp>
          <p:nvSpPr>
            <p:cNvPr id="215159" name="Line 119"/>
            <p:cNvSpPr>
              <a:spLocks noChangeShapeType="1"/>
            </p:cNvSpPr>
            <p:nvPr/>
          </p:nvSpPr>
          <p:spPr bwMode="auto">
            <a:xfrm>
              <a:off x="4272"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60" name="Line 120"/>
            <p:cNvSpPr>
              <a:spLocks noChangeShapeType="1"/>
            </p:cNvSpPr>
            <p:nvPr/>
          </p:nvSpPr>
          <p:spPr bwMode="auto">
            <a:xfrm>
              <a:off x="3696"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1" name="Group 137"/>
          <p:cNvGrpSpPr>
            <a:grpSpLocks/>
          </p:cNvGrpSpPr>
          <p:nvPr/>
        </p:nvGrpSpPr>
        <p:grpSpPr bwMode="auto">
          <a:xfrm>
            <a:off x="6531768" y="4264596"/>
            <a:ext cx="3740150" cy="1008062"/>
            <a:chOff x="3288" y="2523"/>
            <a:chExt cx="2356" cy="635"/>
          </a:xfrm>
        </p:grpSpPr>
        <p:sp>
          <p:nvSpPr>
            <p:cNvPr id="215173" name="AutoShape 133"/>
            <p:cNvSpPr>
              <a:spLocks noChangeArrowheads="1"/>
            </p:cNvSpPr>
            <p:nvPr/>
          </p:nvSpPr>
          <p:spPr bwMode="auto">
            <a:xfrm>
              <a:off x="3288" y="2523"/>
              <a:ext cx="2203" cy="635"/>
            </a:xfrm>
            <a:prstGeom prst="cloudCallout">
              <a:avLst>
                <a:gd name="adj1" fmla="val -53949"/>
                <a:gd name="adj2" fmla="val 62912"/>
              </a:avLst>
            </a:prstGeom>
            <a:noFill/>
            <a:ln w="63500">
              <a:solidFill>
                <a:schemeClr val="accent1"/>
              </a:solidFill>
              <a:round/>
              <a:headEnd/>
              <a:tailEnd/>
            </a:ln>
            <a:effectLst/>
          </p:spPr>
          <p:txBody>
            <a:bodyPr/>
            <a:lstStyle/>
            <a:p>
              <a:pPr>
                <a:defRPr/>
              </a:pPr>
              <a:endParaRPr lang="zh-CN" altLang="en-US">
                <a:effectLst>
                  <a:outerShdw blurRad="38100" dist="38100" dir="2700000" algn="tl">
                    <a:srgbClr val="C0C0C0"/>
                  </a:outerShdw>
                </a:effectLst>
              </a:endParaRPr>
            </a:p>
          </p:txBody>
        </p:sp>
        <p:sp>
          <p:nvSpPr>
            <p:cNvPr id="26641" name="Text Box 134"/>
            <p:cNvSpPr txBox="1">
              <a:spLocks noChangeArrowheads="1"/>
            </p:cNvSpPr>
            <p:nvPr/>
          </p:nvSpPr>
          <p:spPr bwMode="auto">
            <a:xfrm>
              <a:off x="3467" y="2624"/>
              <a:ext cx="2177" cy="384"/>
            </a:xfrm>
            <a:prstGeom prst="rect">
              <a:avLst/>
            </a:prstGeom>
            <a:noFill/>
            <a:ln w="9525">
              <a:noFill/>
              <a:miter lim="800000"/>
              <a:headEnd/>
              <a:tailEnd/>
            </a:ln>
          </p:spPr>
          <p:txBody>
            <a:bodyPr>
              <a:spAutoFit/>
            </a:bodyPr>
            <a:lstStyle/>
            <a:p>
              <a:pPr algn="l">
                <a:lnSpc>
                  <a:spcPct val="85000"/>
                </a:lnSpc>
                <a:spcBef>
                  <a:spcPct val="0"/>
                </a:spcBef>
              </a:pPr>
              <a:r>
                <a:rPr lang="zh-CN" altLang="en-US">
                  <a:solidFill>
                    <a:srgbClr val="00007E"/>
                  </a:solidFill>
                  <a:ea typeface="幼圆" pitchFamily="49" charset="-122"/>
                </a:rPr>
                <a:t>  数据元素之间的逻辑</a:t>
              </a:r>
            </a:p>
            <a:p>
              <a:pPr algn="l">
                <a:lnSpc>
                  <a:spcPct val="85000"/>
                </a:lnSpc>
                <a:spcBef>
                  <a:spcPct val="0"/>
                </a:spcBef>
              </a:pPr>
              <a:r>
                <a:rPr lang="zh-CN" altLang="en-US">
                  <a:solidFill>
                    <a:srgbClr val="00007E"/>
                  </a:solidFill>
                  <a:ea typeface="幼圆" pitchFamily="49" charset="-122"/>
                </a:rPr>
                <a:t>关系通过地址直接反映</a:t>
              </a:r>
            </a:p>
          </p:txBody>
        </p:sp>
      </p:grpSp>
    </p:spTree>
    <p:custDataLst>
      <p:tags r:id="rId1"/>
    </p:custDataLst>
    <p:extLst>
      <p:ext uri="{BB962C8B-B14F-4D97-AF65-F5344CB8AC3E}">
        <p14:creationId xmlns:p14="http://schemas.microsoft.com/office/powerpoint/2010/main" val="98148452"/>
      </p:ext>
    </p:extLst>
  </p:cSld>
  <p:clrMapOvr>
    <a:masterClrMapping/>
  </p:clrMapOvr>
  <p:transition advTm="35229">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102"/>
                                        </p:tgtEl>
                                        <p:attrNameLst>
                                          <p:attrName>style.visibility</p:attrName>
                                        </p:attrNameLst>
                                      </p:cBhvr>
                                      <p:to>
                                        <p:strVal val="visible"/>
                                      </p:to>
                                    </p:set>
                                    <p:animEffect transition="in" filter="wipe(up)">
                                      <p:cBhvr>
                                        <p:cTn id="12" dur="500"/>
                                        <p:tgtEl>
                                          <p:spTgt spid="215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106"/>
                                        </p:tgtEl>
                                        <p:attrNameLst>
                                          <p:attrName>style.visibility</p:attrName>
                                        </p:attrNameLst>
                                      </p:cBhvr>
                                      <p:to>
                                        <p:strVal val="visible"/>
                                      </p:to>
                                    </p:set>
                                    <p:animEffect transition="in" filter="dissolve">
                                      <p:cBhvr>
                                        <p:cTn id="22" dur="500"/>
                                        <p:tgtEl>
                                          <p:spTgt spid="2151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110"/>
                                        </p:tgtEl>
                                        <p:attrNameLst>
                                          <p:attrName>style.visibility</p:attrName>
                                        </p:attrNameLst>
                                      </p:cBhvr>
                                      <p:to>
                                        <p:strVal val="visible"/>
                                      </p:to>
                                    </p:set>
                                    <p:animEffect transition="in" filter="dissolve">
                                      <p:cBhvr>
                                        <p:cTn id="32" dur="500"/>
                                        <p:tgtEl>
                                          <p:spTgt spid="2151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righ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2" grpId="0" autoUpdateAnimBg="0"/>
      <p:bldP spid="215106" grpId="0" autoUpdateAnimBg="0"/>
      <p:bldP spid="2151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09801" y="2438400"/>
            <a:ext cx="8061325" cy="915988"/>
            <a:chOff x="432" y="1632"/>
            <a:chExt cx="5078" cy="577"/>
          </a:xfrm>
        </p:grpSpPr>
        <p:sp>
          <p:nvSpPr>
            <p:cNvPr id="216067" name="Rectangle 3"/>
            <p:cNvSpPr>
              <a:spLocks noChangeArrowheads="1"/>
            </p:cNvSpPr>
            <p:nvPr/>
          </p:nvSpPr>
          <p:spPr bwMode="auto">
            <a:xfrm>
              <a:off x="5088" y="1679"/>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Group 4"/>
            <p:cNvGrpSpPr>
              <a:grpSpLocks/>
            </p:cNvGrpSpPr>
            <p:nvPr/>
          </p:nvGrpSpPr>
          <p:grpSpPr bwMode="auto">
            <a:xfrm>
              <a:off x="480" y="1679"/>
              <a:ext cx="576" cy="288"/>
              <a:chOff x="4752" y="3024"/>
              <a:chExt cx="576" cy="288"/>
            </a:xfrm>
          </p:grpSpPr>
          <p:sp>
            <p:nvSpPr>
              <p:cNvPr id="216069" name="Rectangle 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0" name="Rectangle 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1" name="Rectangle 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2" name="Rectangle 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9"/>
            <p:cNvGrpSpPr>
              <a:grpSpLocks/>
            </p:cNvGrpSpPr>
            <p:nvPr/>
          </p:nvGrpSpPr>
          <p:grpSpPr bwMode="auto">
            <a:xfrm>
              <a:off x="1056" y="1679"/>
              <a:ext cx="576" cy="288"/>
              <a:chOff x="4752" y="3024"/>
              <a:chExt cx="576" cy="288"/>
            </a:xfrm>
          </p:grpSpPr>
          <p:sp>
            <p:nvSpPr>
              <p:cNvPr id="216074" name="Rectangle 10"/>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5" name="Rectangle 11"/>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6" name="Rectangle 12"/>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7" name="Rectangle 13"/>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14"/>
            <p:cNvGrpSpPr>
              <a:grpSpLocks/>
            </p:cNvGrpSpPr>
            <p:nvPr/>
          </p:nvGrpSpPr>
          <p:grpSpPr bwMode="auto">
            <a:xfrm>
              <a:off x="2784" y="1679"/>
              <a:ext cx="576" cy="288"/>
              <a:chOff x="4752" y="3024"/>
              <a:chExt cx="576" cy="288"/>
            </a:xfrm>
          </p:grpSpPr>
          <p:sp>
            <p:nvSpPr>
              <p:cNvPr id="216079" name="Rectangle 1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0" name="Rectangle 1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1" name="Rectangle 1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2" name="Rectangle 1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9"/>
            <p:cNvGrpSpPr>
              <a:grpSpLocks/>
            </p:cNvGrpSpPr>
            <p:nvPr/>
          </p:nvGrpSpPr>
          <p:grpSpPr bwMode="auto">
            <a:xfrm>
              <a:off x="1632" y="1679"/>
              <a:ext cx="576" cy="288"/>
              <a:chOff x="4752" y="3024"/>
              <a:chExt cx="576" cy="288"/>
            </a:xfrm>
          </p:grpSpPr>
          <p:sp>
            <p:nvSpPr>
              <p:cNvPr id="216084" name="Rectangle 20"/>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5" name="Rectangle 21"/>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6" name="Rectangle 22"/>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7" name="Rectangle 23"/>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4"/>
            <p:cNvGrpSpPr>
              <a:grpSpLocks/>
            </p:cNvGrpSpPr>
            <p:nvPr/>
          </p:nvGrpSpPr>
          <p:grpSpPr bwMode="auto">
            <a:xfrm>
              <a:off x="2208" y="1679"/>
              <a:ext cx="576" cy="288"/>
              <a:chOff x="4752" y="3024"/>
              <a:chExt cx="576" cy="288"/>
            </a:xfrm>
          </p:grpSpPr>
          <p:sp>
            <p:nvSpPr>
              <p:cNvPr id="216089" name="Rectangle 2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0" name="Rectangle 2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1" name="Rectangle 2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2" name="Rectangle 2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748" name="Text Box 29"/>
            <p:cNvSpPr txBox="1">
              <a:spLocks noChangeArrowheads="1"/>
            </p:cNvSpPr>
            <p:nvPr/>
          </p:nvSpPr>
          <p:spPr bwMode="auto">
            <a:xfrm>
              <a:off x="5232" y="1632"/>
              <a:ext cx="278" cy="252"/>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a:solidFill>
                    <a:srgbClr val="003399"/>
                  </a:solidFill>
                  <a:ea typeface="宋体" charset="-122"/>
                </a:rPr>
                <a:t>…</a:t>
              </a:r>
            </a:p>
          </p:txBody>
        </p:sp>
        <p:sp>
          <p:nvSpPr>
            <p:cNvPr id="216094" name="Line 30"/>
            <p:cNvSpPr>
              <a:spLocks noChangeShapeType="1"/>
            </p:cNvSpPr>
            <p:nvPr/>
          </p:nvSpPr>
          <p:spPr bwMode="auto">
            <a:xfrm>
              <a:off x="5232" y="1679"/>
              <a:ext cx="14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095" name="Line 31"/>
            <p:cNvSpPr>
              <a:spLocks noChangeShapeType="1"/>
            </p:cNvSpPr>
            <p:nvPr/>
          </p:nvSpPr>
          <p:spPr bwMode="auto">
            <a:xfrm>
              <a:off x="5232" y="1967"/>
              <a:ext cx="192"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51" name="Text Box 32"/>
            <p:cNvSpPr txBox="1">
              <a:spLocks noChangeArrowheads="1"/>
            </p:cNvSpPr>
            <p:nvPr/>
          </p:nvSpPr>
          <p:spPr bwMode="auto">
            <a:xfrm>
              <a:off x="432" y="1976"/>
              <a:ext cx="4782" cy="233"/>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en-US" altLang="zh-CN" sz="1800">
                  <a:solidFill>
                    <a:srgbClr val="003399"/>
                  </a:solidFill>
                  <a:ea typeface="宋体" charset="-122"/>
                </a:rPr>
                <a:t>d</a:t>
              </a:r>
              <a:r>
                <a:rPr lang="en-US" altLang="zh-CN" sz="1800" baseline="-25000">
                  <a:solidFill>
                    <a:srgbClr val="003399"/>
                  </a:solidFill>
                  <a:ea typeface="宋体" charset="-122"/>
                </a:rPr>
                <a:t>1</a:t>
              </a:r>
              <a:r>
                <a:rPr lang="en-US" altLang="zh-CN" sz="1800">
                  <a:solidFill>
                    <a:srgbClr val="003399"/>
                  </a:solidFill>
                  <a:ea typeface="宋体" charset="-122"/>
                </a:rPr>
                <a:t>                              d</a:t>
              </a:r>
              <a:r>
                <a:rPr lang="en-US" altLang="zh-CN" sz="1800" baseline="-25000">
                  <a:solidFill>
                    <a:srgbClr val="003399"/>
                  </a:solidFill>
                  <a:ea typeface="宋体" charset="-122"/>
                </a:rPr>
                <a:t>2                                                   </a:t>
              </a:r>
              <a:r>
                <a:rPr lang="en-US" altLang="zh-CN" sz="1800">
                  <a:solidFill>
                    <a:srgbClr val="003399"/>
                  </a:solidFill>
                  <a:ea typeface="宋体" charset="-122"/>
                </a:rPr>
                <a:t>  d</a:t>
              </a:r>
              <a:r>
                <a:rPr lang="en-US" altLang="zh-CN" sz="1800" baseline="-25000">
                  <a:solidFill>
                    <a:srgbClr val="003399"/>
                  </a:solidFill>
                  <a:ea typeface="宋体" charset="-122"/>
                </a:rPr>
                <a:t>3</a:t>
              </a:r>
              <a:r>
                <a:rPr lang="en-US" altLang="zh-CN" sz="1800">
                  <a:solidFill>
                    <a:srgbClr val="003399"/>
                  </a:solidFill>
                  <a:ea typeface="宋体" charset="-122"/>
                </a:rPr>
                <a:t>                                d</a:t>
              </a:r>
              <a:r>
                <a:rPr lang="en-US" altLang="zh-CN" sz="1800" baseline="-25000">
                  <a:solidFill>
                    <a:srgbClr val="003399"/>
                  </a:solidFill>
                  <a:ea typeface="宋体" charset="-122"/>
                </a:rPr>
                <a:t>4</a:t>
              </a:r>
              <a:r>
                <a:rPr lang="en-US" altLang="zh-CN" sz="1800">
                  <a:solidFill>
                    <a:srgbClr val="003399"/>
                  </a:solidFill>
                  <a:ea typeface="宋体" charset="-122"/>
                </a:rPr>
                <a:t>   </a:t>
              </a:r>
              <a:endParaRPr lang="en-US" altLang="zh-CN" sz="1800" baseline="-25000">
                <a:solidFill>
                  <a:srgbClr val="003399"/>
                </a:solidFill>
                <a:ea typeface="宋体" charset="-122"/>
              </a:endParaRPr>
            </a:p>
          </p:txBody>
        </p:sp>
        <p:grpSp>
          <p:nvGrpSpPr>
            <p:cNvPr id="8" name="Group 33"/>
            <p:cNvGrpSpPr>
              <a:grpSpLocks/>
            </p:cNvGrpSpPr>
            <p:nvPr/>
          </p:nvGrpSpPr>
          <p:grpSpPr bwMode="auto">
            <a:xfrm>
              <a:off x="3360" y="1679"/>
              <a:ext cx="576" cy="288"/>
              <a:chOff x="4752" y="3024"/>
              <a:chExt cx="576" cy="288"/>
            </a:xfrm>
          </p:grpSpPr>
          <p:sp>
            <p:nvSpPr>
              <p:cNvPr id="216098" name="Rectangle 3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9" name="Rectangle 3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0" name="Rectangle 3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1" name="Rectangle 3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38"/>
            <p:cNvGrpSpPr>
              <a:grpSpLocks/>
            </p:cNvGrpSpPr>
            <p:nvPr/>
          </p:nvGrpSpPr>
          <p:grpSpPr bwMode="auto">
            <a:xfrm>
              <a:off x="3936" y="1679"/>
              <a:ext cx="576" cy="288"/>
              <a:chOff x="4752" y="3024"/>
              <a:chExt cx="576" cy="288"/>
            </a:xfrm>
          </p:grpSpPr>
          <p:sp>
            <p:nvSpPr>
              <p:cNvPr id="216103" name="Rectangle 3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4" name="Rectangle 4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5" name="Rectangle 4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6" name="Rectangle 4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 name="Group 43"/>
            <p:cNvGrpSpPr>
              <a:grpSpLocks/>
            </p:cNvGrpSpPr>
            <p:nvPr/>
          </p:nvGrpSpPr>
          <p:grpSpPr bwMode="auto">
            <a:xfrm>
              <a:off x="4512" y="1679"/>
              <a:ext cx="576" cy="288"/>
              <a:chOff x="4752" y="3024"/>
              <a:chExt cx="576" cy="288"/>
            </a:xfrm>
          </p:grpSpPr>
          <p:sp>
            <p:nvSpPr>
              <p:cNvPr id="216108" name="Rectangle 4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9" name="Rectangle 4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10" name="Rectangle 4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11" name="Rectangle 4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11" name="Group 48"/>
          <p:cNvGrpSpPr>
            <a:grpSpLocks/>
          </p:cNvGrpSpPr>
          <p:nvPr/>
        </p:nvGrpSpPr>
        <p:grpSpPr bwMode="auto">
          <a:xfrm>
            <a:off x="2286000" y="2514600"/>
            <a:ext cx="914400" cy="457200"/>
            <a:chOff x="480" y="1056"/>
            <a:chExt cx="576" cy="288"/>
          </a:xfrm>
        </p:grpSpPr>
        <p:sp>
          <p:nvSpPr>
            <p:cNvPr id="27737" name="Text Box 49"/>
            <p:cNvSpPr txBox="1">
              <a:spLocks noChangeArrowheads="1"/>
            </p:cNvSpPr>
            <p:nvPr/>
          </p:nvSpPr>
          <p:spPr bwMode="auto">
            <a:xfrm>
              <a:off x="624" y="1056"/>
              <a:ext cx="266"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2</a:t>
              </a:r>
            </a:p>
          </p:txBody>
        </p:sp>
        <p:sp>
          <p:nvSpPr>
            <p:cNvPr id="216114" name="Line 50"/>
            <p:cNvSpPr>
              <a:spLocks noChangeShapeType="1"/>
            </p:cNvSpPr>
            <p:nvPr/>
          </p:nvSpPr>
          <p:spPr bwMode="auto">
            <a:xfrm>
              <a:off x="1056"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5" name="Line 51"/>
            <p:cNvSpPr>
              <a:spLocks noChangeShapeType="1"/>
            </p:cNvSpPr>
            <p:nvPr/>
          </p:nvSpPr>
          <p:spPr bwMode="auto">
            <a:xfrm>
              <a:off x="480"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6" name="Line 52"/>
            <p:cNvSpPr>
              <a:spLocks noChangeShapeType="1"/>
            </p:cNvSpPr>
            <p:nvPr/>
          </p:nvSpPr>
          <p:spPr bwMode="auto">
            <a:xfrm>
              <a:off x="480"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7" name="Line 53"/>
            <p:cNvSpPr>
              <a:spLocks noChangeShapeType="1"/>
            </p:cNvSpPr>
            <p:nvPr/>
          </p:nvSpPr>
          <p:spPr bwMode="auto">
            <a:xfrm>
              <a:off x="480"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2" name="Group 54"/>
          <p:cNvGrpSpPr>
            <a:grpSpLocks/>
          </p:cNvGrpSpPr>
          <p:nvPr/>
        </p:nvGrpSpPr>
        <p:grpSpPr bwMode="auto">
          <a:xfrm>
            <a:off x="4114800" y="2490789"/>
            <a:ext cx="914400" cy="492125"/>
            <a:chOff x="1632" y="1034"/>
            <a:chExt cx="576" cy="310"/>
          </a:xfrm>
        </p:grpSpPr>
        <p:sp>
          <p:nvSpPr>
            <p:cNvPr id="27732" name="Text Box 55"/>
            <p:cNvSpPr txBox="1">
              <a:spLocks noChangeArrowheads="1"/>
            </p:cNvSpPr>
            <p:nvPr/>
          </p:nvSpPr>
          <p:spPr bwMode="auto">
            <a:xfrm>
              <a:off x="1776" y="1034"/>
              <a:ext cx="266"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1</a:t>
              </a:r>
            </a:p>
          </p:txBody>
        </p:sp>
        <p:sp>
          <p:nvSpPr>
            <p:cNvPr id="216120" name="Line 56"/>
            <p:cNvSpPr>
              <a:spLocks noChangeShapeType="1"/>
            </p:cNvSpPr>
            <p:nvPr/>
          </p:nvSpPr>
          <p:spPr bwMode="auto">
            <a:xfrm>
              <a:off x="220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1" name="Line 57"/>
            <p:cNvSpPr>
              <a:spLocks noChangeShapeType="1"/>
            </p:cNvSpPr>
            <p:nvPr/>
          </p:nvSpPr>
          <p:spPr bwMode="auto">
            <a:xfrm>
              <a:off x="1632"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2" name="Line 58"/>
            <p:cNvSpPr>
              <a:spLocks noChangeShapeType="1"/>
            </p:cNvSpPr>
            <p:nvPr/>
          </p:nvSpPr>
          <p:spPr bwMode="auto">
            <a:xfrm>
              <a:off x="1632"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3" name="Line 59"/>
            <p:cNvSpPr>
              <a:spLocks noChangeShapeType="1"/>
            </p:cNvSpPr>
            <p:nvPr/>
          </p:nvSpPr>
          <p:spPr bwMode="auto">
            <a:xfrm>
              <a:off x="1632"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3" name="Group 60"/>
          <p:cNvGrpSpPr>
            <a:grpSpLocks/>
          </p:cNvGrpSpPr>
          <p:nvPr/>
        </p:nvGrpSpPr>
        <p:grpSpPr bwMode="auto">
          <a:xfrm>
            <a:off x="6400800" y="2503489"/>
            <a:ext cx="914400" cy="479425"/>
            <a:chOff x="3072" y="1042"/>
            <a:chExt cx="576" cy="302"/>
          </a:xfrm>
        </p:grpSpPr>
        <p:sp>
          <p:nvSpPr>
            <p:cNvPr id="27727" name="Text Box 61"/>
            <p:cNvSpPr txBox="1">
              <a:spLocks noChangeArrowheads="1"/>
            </p:cNvSpPr>
            <p:nvPr/>
          </p:nvSpPr>
          <p:spPr bwMode="auto">
            <a:xfrm>
              <a:off x="3216" y="1042"/>
              <a:ext cx="266"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4</a:t>
              </a:r>
            </a:p>
          </p:txBody>
        </p:sp>
        <p:sp>
          <p:nvSpPr>
            <p:cNvPr id="216126" name="Line 62"/>
            <p:cNvSpPr>
              <a:spLocks noChangeShapeType="1"/>
            </p:cNvSpPr>
            <p:nvPr/>
          </p:nvSpPr>
          <p:spPr bwMode="auto">
            <a:xfrm>
              <a:off x="364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7" name="Line 63"/>
            <p:cNvSpPr>
              <a:spLocks noChangeShapeType="1"/>
            </p:cNvSpPr>
            <p:nvPr/>
          </p:nvSpPr>
          <p:spPr bwMode="auto">
            <a:xfrm>
              <a:off x="3072"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8" name="Line 64"/>
            <p:cNvSpPr>
              <a:spLocks noChangeShapeType="1"/>
            </p:cNvSpPr>
            <p:nvPr/>
          </p:nvSpPr>
          <p:spPr bwMode="auto">
            <a:xfrm>
              <a:off x="3072"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9" name="Line 65"/>
            <p:cNvSpPr>
              <a:spLocks noChangeShapeType="1"/>
            </p:cNvSpPr>
            <p:nvPr/>
          </p:nvSpPr>
          <p:spPr bwMode="auto">
            <a:xfrm>
              <a:off x="3072"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 name="Group 66"/>
          <p:cNvGrpSpPr>
            <a:grpSpLocks/>
          </p:cNvGrpSpPr>
          <p:nvPr/>
        </p:nvGrpSpPr>
        <p:grpSpPr bwMode="auto">
          <a:xfrm>
            <a:off x="8458200" y="2479676"/>
            <a:ext cx="914400" cy="492125"/>
            <a:chOff x="4368" y="1034"/>
            <a:chExt cx="576" cy="310"/>
          </a:xfrm>
        </p:grpSpPr>
        <p:sp>
          <p:nvSpPr>
            <p:cNvPr id="27722" name="Text Box 67"/>
            <p:cNvSpPr txBox="1">
              <a:spLocks noChangeArrowheads="1"/>
            </p:cNvSpPr>
            <p:nvPr/>
          </p:nvSpPr>
          <p:spPr bwMode="auto">
            <a:xfrm>
              <a:off x="4512" y="1034"/>
              <a:ext cx="266"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3</a:t>
              </a:r>
            </a:p>
          </p:txBody>
        </p:sp>
        <p:sp>
          <p:nvSpPr>
            <p:cNvPr id="216132" name="Line 68"/>
            <p:cNvSpPr>
              <a:spLocks noChangeShapeType="1"/>
            </p:cNvSpPr>
            <p:nvPr/>
          </p:nvSpPr>
          <p:spPr bwMode="auto">
            <a:xfrm>
              <a:off x="4944"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3" name="Line 69"/>
            <p:cNvSpPr>
              <a:spLocks noChangeShapeType="1"/>
            </p:cNvSpPr>
            <p:nvPr/>
          </p:nvSpPr>
          <p:spPr bwMode="auto">
            <a:xfrm>
              <a:off x="436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4" name="Line 70"/>
            <p:cNvSpPr>
              <a:spLocks noChangeShapeType="1"/>
            </p:cNvSpPr>
            <p:nvPr/>
          </p:nvSpPr>
          <p:spPr bwMode="auto">
            <a:xfrm>
              <a:off x="4368"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5" name="Line 71"/>
            <p:cNvSpPr>
              <a:spLocks noChangeShapeType="1"/>
            </p:cNvSpPr>
            <p:nvPr/>
          </p:nvSpPr>
          <p:spPr bwMode="auto">
            <a:xfrm>
              <a:off x="4368"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5" name="Group 72"/>
          <p:cNvGrpSpPr>
            <a:grpSpLocks/>
          </p:cNvGrpSpPr>
          <p:nvPr/>
        </p:nvGrpSpPr>
        <p:grpSpPr bwMode="auto">
          <a:xfrm>
            <a:off x="3114676" y="2514601"/>
            <a:ext cx="436563" cy="460375"/>
            <a:chOff x="1002" y="1056"/>
            <a:chExt cx="275" cy="290"/>
          </a:xfrm>
        </p:grpSpPr>
        <p:sp>
          <p:nvSpPr>
            <p:cNvPr id="216137" name="Line 73"/>
            <p:cNvSpPr>
              <a:spLocks noChangeShapeType="1"/>
            </p:cNvSpPr>
            <p:nvPr/>
          </p:nvSpPr>
          <p:spPr bwMode="auto">
            <a:xfrm>
              <a:off x="1200"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9" name="Text Box 74"/>
            <p:cNvSpPr txBox="1">
              <a:spLocks noChangeArrowheads="1"/>
            </p:cNvSpPr>
            <p:nvPr/>
          </p:nvSpPr>
          <p:spPr bwMode="auto">
            <a:xfrm>
              <a:off x="1002" y="1094"/>
              <a:ext cx="275"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chemeClr val="accent2"/>
                  </a:solidFill>
                  <a:ea typeface="宋体" charset="-122"/>
                </a:rPr>
                <a:t>d</a:t>
              </a:r>
              <a:r>
                <a:rPr lang="en-US" altLang="zh-CN" baseline="-25000">
                  <a:solidFill>
                    <a:schemeClr val="accent2"/>
                  </a:solidFill>
                  <a:ea typeface="宋体" charset="-122"/>
                </a:rPr>
                <a:t>4</a:t>
              </a:r>
            </a:p>
          </p:txBody>
        </p:sp>
        <p:sp>
          <p:nvSpPr>
            <p:cNvPr id="216139" name="Line 75"/>
            <p:cNvSpPr>
              <a:spLocks noChangeShapeType="1"/>
            </p:cNvSpPr>
            <p:nvPr/>
          </p:nvSpPr>
          <p:spPr bwMode="auto">
            <a:xfrm>
              <a:off x="1056"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40" name="Line 76"/>
            <p:cNvSpPr>
              <a:spLocks noChangeShapeType="1"/>
            </p:cNvSpPr>
            <p:nvPr/>
          </p:nvSpPr>
          <p:spPr bwMode="auto">
            <a:xfrm>
              <a:off x="1056"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6" name="Group 77"/>
          <p:cNvGrpSpPr>
            <a:grpSpLocks/>
          </p:cNvGrpSpPr>
          <p:nvPr/>
        </p:nvGrpSpPr>
        <p:grpSpPr bwMode="auto">
          <a:xfrm>
            <a:off x="4972051" y="2525714"/>
            <a:ext cx="436563" cy="460375"/>
            <a:chOff x="2172" y="1296"/>
            <a:chExt cx="275" cy="290"/>
          </a:xfrm>
        </p:grpSpPr>
        <p:sp>
          <p:nvSpPr>
            <p:cNvPr id="216142" name="Line 78"/>
            <p:cNvSpPr>
              <a:spLocks noChangeShapeType="1"/>
            </p:cNvSpPr>
            <p:nvPr/>
          </p:nvSpPr>
          <p:spPr bwMode="auto">
            <a:xfrm>
              <a:off x="2352" y="129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5" name="Text Box 79"/>
            <p:cNvSpPr txBox="1">
              <a:spLocks noChangeArrowheads="1"/>
            </p:cNvSpPr>
            <p:nvPr/>
          </p:nvSpPr>
          <p:spPr bwMode="auto">
            <a:xfrm>
              <a:off x="2172" y="1334"/>
              <a:ext cx="275"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chemeClr val="accent2"/>
                  </a:solidFill>
                  <a:ea typeface="宋体" charset="-122"/>
                </a:rPr>
                <a:t>d</a:t>
              </a:r>
              <a:r>
                <a:rPr lang="en-US" altLang="zh-CN" baseline="-25000">
                  <a:solidFill>
                    <a:schemeClr val="accent2"/>
                  </a:solidFill>
                  <a:ea typeface="宋体" charset="-122"/>
                </a:rPr>
                <a:t>1</a:t>
              </a:r>
            </a:p>
          </p:txBody>
        </p:sp>
        <p:sp>
          <p:nvSpPr>
            <p:cNvPr id="216144" name="Line 80"/>
            <p:cNvSpPr>
              <a:spLocks noChangeShapeType="1"/>
            </p:cNvSpPr>
            <p:nvPr/>
          </p:nvSpPr>
          <p:spPr bwMode="auto">
            <a:xfrm>
              <a:off x="2208" y="129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45" name="Line 81"/>
            <p:cNvSpPr>
              <a:spLocks noChangeShapeType="1"/>
            </p:cNvSpPr>
            <p:nvPr/>
          </p:nvSpPr>
          <p:spPr bwMode="auto">
            <a:xfrm>
              <a:off x="2208" y="158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7" name="Group 82"/>
          <p:cNvGrpSpPr>
            <a:grpSpLocks/>
          </p:cNvGrpSpPr>
          <p:nvPr/>
        </p:nvGrpSpPr>
        <p:grpSpPr bwMode="auto">
          <a:xfrm>
            <a:off x="7240588" y="2520951"/>
            <a:ext cx="436562" cy="460375"/>
            <a:chOff x="3601" y="1056"/>
            <a:chExt cx="275" cy="290"/>
          </a:xfrm>
        </p:grpSpPr>
        <p:sp>
          <p:nvSpPr>
            <p:cNvPr id="216147" name="Line 83"/>
            <p:cNvSpPr>
              <a:spLocks noChangeShapeType="1"/>
            </p:cNvSpPr>
            <p:nvPr/>
          </p:nvSpPr>
          <p:spPr bwMode="auto">
            <a:xfrm>
              <a:off x="3800"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1" name="Text Box 84"/>
            <p:cNvSpPr txBox="1">
              <a:spLocks noChangeArrowheads="1"/>
            </p:cNvSpPr>
            <p:nvPr/>
          </p:nvSpPr>
          <p:spPr bwMode="auto">
            <a:xfrm>
              <a:off x="3601" y="1094"/>
              <a:ext cx="275"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chemeClr val="accent2"/>
                  </a:solidFill>
                  <a:ea typeface="宋体" charset="-122"/>
                </a:rPr>
                <a:t>d</a:t>
              </a:r>
              <a:r>
                <a:rPr lang="en-US" altLang="zh-CN" baseline="-25000">
                  <a:solidFill>
                    <a:schemeClr val="accent2"/>
                  </a:solidFill>
                  <a:ea typeface="宋体" charset="-122"/>
                </a:rPr>
                <a:t>5</a:t>
              </a:r>
            </a:p>
          </p:txBody>
        </p:sp>
        <p:sp>
          <p:nvSpPr>
            <p:cNvPr id="216149" name="Line 85"/>
            <p:cNvSpPr>
              <a:spLocks noChangeShapeType="1"/>
            </p:cNvSpPr>
            <p:nvPr/>
          </p:nvSpPr>
          <p:spPr bwMode="auto">
            <a:xfrm>
              <a:off x="3656"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50" name="Line 86"/>
            <p:cNvSpPr>
              <a:spLocks noChangeShapeType="1"/>
            </p:cNvSpPr>
            <p:nvPr/>
          </p:nvSpPr>
          <p:spPr bwMode="auto">
            <a:xfrm>
              <a:off x="3656"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 name="Group 87"/>
          <p:cNvGrpSpPr>
            <a:grpSpLocks/>
          </p:cNvGrpSpPr>
          <p:nvPr/>
        </p:nvGrpSpPr>
        <p:grpSpPr bwMode="auto">
          <a:xfrm>
            <a:off x="9315450" y="2525714"/>
            <a:ext cx="436563" cy="460375"/>
            <a:chOff x="4908" y="1056"/>
            <a:chExt cx="275" cy="290"/>
          </a:xfrm>
        </p:grpSpPr>
        <p:sp>
          <p:nvSpPr>
            <p:cNvPr id="216152" name="Line 88"/>
            <p:cNvSpPr>
              <a:spLocks noChangeShapeType="1"/>
            </p:cNvSpPr>
            <p:nvPr/>
          </p:nvSpPr>
          <p:spPr bwMode="auto">
            <a:xfrm>
              <a:off x="5096"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07" name="Text Box 89"/>
            <p:cNvSpPr txBox="1">
              <a:spLocks noChangeArrowheads="1"/>
            </p:cNvSpPr>
            <p:nvPr/>
          </p:nvSpPr>
          <p:spPr bwMode="auto">
            <a:xfrm>
              <a:off x="4908" y="1094"/>
              <a:ext cx="275" cy="252"/>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chemeClr val="accent2"/>
                  </a:solidFill>
                  <a:ea typeface="宋体" charset="-122"/>
                </a:rPr>
                <a:t>d</a:t>
              </a:r>
              <a:r>
                <a:rPr lang="en-US" altLang="zh-CN" baseline="-25000">
                  <a:solidFill>
                    <a:schemeClr val="accent2"/>
                  </a:solidFill>
                  <a:ea typeface="宋体" charset="-122"/>
                </a:rPr>
                <a:t>3</a:t>
              </a:r>
            </a:p>
          </p:txBody>
        </p:sp>
        <p:sp>
          <p:nvSpPr>
            <p:cNvPr id="216154" name="Line 90"/>
            <p:cNvSpPr>
              <a:spLocks noChangeShapeType="1"/>
            </p:cNvSpPr>
            <p:nvPr/>
          </p:nvSpPr>
          <p:spPr bwMode="auto">
            <a:xfrm>
              <a:off x="4952"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55" name="Line 91"/>
            <p:cNvSpPr>
              <a:spLocks noChangeShapeType="1"/>
            </p:cNvSpPr>
            <p:nvPr/>
          </p:nvSpPr>
          <p:spPr bwMode="auto">
            <a:xfrm>
              <a:off x="4952"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cxnSp>
        <p:nvCxnSpPr>
          <p:cNvPr id="216156" name="AutoShape 92"/>
          <p:cNvCxnSpPr>
            <a:cxnSpLocks noChangeShapeType="1"/>
          </p:cNvCxnSpPr>
          <p:nvPr/>
        </p:nvCxnSpPr>
        <p:spPr bwMode="auto">
          <a:xfrm rot="-5400000" flipH="1" flipV="1">
            <a:off x="7988300" y="1131888"/>
            <a:ext cx="25400" cy="2895600"/>
          </a:xfrm>
          <a:prstGeom prst="curvedConnector4">
            <a:avLst>
              <a:gd name="adj1" fmla="val -1700005"/>
              <a:gd name="adj2" fmla="val 98463"/>
            </a:avLst>
          </a:prstGeom>
          <a:noFill/>
          <a:ln w="34925" cap="sq">
            <a:solidFill>
              <a:srgbClr val="FF3300"/>
            </a:solidFill>
            <a:round/>
            <a:headEnd type="none" w="sm" len="sm"/>
            <a:tailEnd type="triangle" w="med" len="med"/>
          </a:ln>
        </p:spPr>
      </p:cxnSp>
      <p:cxnSp>
        <p:nvCxnSpPr>
          <p:cNvPr id="216157" name="AutoShape 93"/>
          <p:cNvCxnSpPr>
            <a:cxnSpLocks noChangeShapeType="1"/>
          </p:cNvCxnSpPr>
          <p:nvPr/>
        </p:nvCxnSpPr>
        <p:spPr bwMode="auto">
          <a:xfrm rot="5400000" flipH="1">
            <a:off x="3867151" y="1331914"/>
            <a:ext cx="136525" cy="2403475"/>
          </a:xfrm>
          <a:prstGeom prst="curvedConnector3">
            <a:avLst>
              <a:gd name="adj1" fmla="val 267440"/>
            </a:avLst>
          </a:prstGeom>
          <a:noFill/>
          <a:ln w="34925" cap="sq">
            <a:solidFill>
              <a:srgbClr val="FF3300"/>
            </a:solidFill>
            <a:round/>
            <a:headEnd type="none" w="sm" len="sm"/>
            <a:tailEnd type="triangle" w="med" len="med"/>
          </a:ln>
        </p:spPr>
      </p:cxnSp>
      <p:cxnSp>
        <p:nvCxnSpPr>
          <p:cNvPr id="216158" name="AutoShape 94"/>
          <p:cNvCxnSpPr>
            <a:cxnSpLocks noChangeShapeType="1"/>
          </p:cNvCxnSpPr>
          <p:nvPr/>
        </p:nvCxnSpPr>
        <p:spPr bwMode="auto">
          <a:xfrm rot="16200000" flipH="1">
            <a:off x="5912644" y="454819"/>
            <a:ext cx="1588" cy="5035550"/>
          </a:xfrm>
          <a:prstGeom prst="curvedConnector3">
            <a:avLst>
              <a:gd name="adj1" fmla="val 23299991"/>
            </a:avLst>
          </a:prstGeom>
          <a:noFill/>
          <a:ln w="34925" cap="sq">
            <a:solidFill>
              <a:srgbClr val="FF3300"/>
            </a:solidFill>
            <a:round/>
            <a:headEnd type="none" w="sm" len="sm"/>
            <a:tailEnd type="triangle" w="med" len="med"/>
          </a:ln>
        </p:spPr>
      </p:cxnSp>
      <p:sp>
        <p:nvSpPr>
          <p:cNvPr id="216159" name="Rectangle 95"/>
          <p:cNvSpPr>
            <a:spLocks noChangeArrowheads="1"/>
          </p:cNvSpPr>
          <p:nvPr/>
        </p:nvSpPr>
        <p:spPr bwMode="auto">
          <a:xfrm>
            <a:off x="2209800" y="990600"/>
            <a:ext cx="3276600" cy="503238"/>
          </a:xfrm>
          <a:prstGeom prst="rect">
            <a:avLst/>
          </a:prstGeom>
          <a:noFill/>
          <a:ln w="12700" cap="sq">
            <a:noFill/>
            <a:miter lim="800000"/>
            <a:headEnd type="none" w="sm" len="sm"/>
            <a:tailEnd type="none" w="sm" len="sm"/>
          </a:ln>
        </p:spPr>
        <p:txBody>
          <a:bodyPr>
            <a:spAutoFit/>
          </a:bodyPr>
          <a:lstStyle/>
          <a:p>
            <a:pPr algn="l" eaLnBrk="1" fontAlgn="base" hangingPunct="1"/>
            <a:r>
              <a:rPr kumimoji="1" lang="zh-CN" altLang="en-US" sz="2700">
                <a:solidFill>
                  <a:srgbClr val="003399"/>
                </a:solidFill>
                <a:ea typeface="楷体_GB2312" pitchFamily="49" charset="-122"/>
              </a:rPr>
              <a:t>2.  </a:t>
            </a:r>
            <a:r>
              <a:rPr kumimoji="1" lang="zh-CN" altLang="en-US" sz="2700">
                <a:solidFill>
                  <a:srgbClr val="003399"/>
                </a:solidFill>
                <a:ea typeface="幼圆" pitchFamily="49" charset="-122"/>
              </a:rPr>
              <a:t>链式存储结构</a:t>
            </a:r>
          </a:p>
        </p:txBody>
      </p:sp>
      <p:grpSp>
        <p:nvGrpSpPr>
          <p:cNvPr id="19" name="Group 97"/>
          <p:cNvGrpSpPr>
            <a:grpSpLocks/>
          </p:cNvGrpSpPr>
          <p:nvPr/>
        </p:nvGrpSpPr>
        <p:grpSpPr bwMode="auto">
          <a:xfrm>
            <a:off x="5148264" y="381001"/>
            <a:ext cx="4833937" cy="982663"/>
            <a:chOff x="2283" y="280"/>
            <a:chExt cx="3045" cy="619"/>
          </a:xfrm>
        </p:grpSpPr>
        <p:sp>
          <p:nvSpPr>
            <p:cNvPr id="216162" name="Freeform 98"/>
            <p:cNvSpPr>
              <a:spLocks/>
            </p:cNvSpPr>
            <p:nvPr/>
          </p:nvSpPr>
          <p:spPr bwMode="auto">
            <a:xfrm rot="263693">
              <a:off x="2283" y="280"/>
              <a:ext cx="3045" cy="504"/>
            </a:xfrm>
            <a:custGeom>
              <a:avLst/>
              <a:gdLst/>
              <a:ahLst/>
              <a:cxnLst>
                <a:cxn ang="0">
                  <a:pos x="1" y="72"/>
                </a:cxn>
                <a:cxn ang="0">
                  <a:pos x="634" y="72"/>
                </a:cxn>
                <a:cxn ang="0">
                  <a:pos x="600" y="84"/>
                </a:cxn>
                <a:cxn ang="0">
                  <a:pos x="668" y="72"/>
                </a:cxn>
                <a:cxn ang="0">
                  <a:pos x="1899" y="61"/>
                </a:cxn>
                <a:cxn ang="0">
                  <a:pos x="2938" y="72"/>
                </a:cxn>
                <a:cxn ang="0">
                  <a:pos x="2904" y="84"/>
                </a:cxn>
                <a:cxn ang="0">
                  <a:pos x="2915" y="174"/>
                </a:cxn>
                <a:cxn ang="0">
                  <a:pos x="2960" y="276"/>
                </a:cxn>
                <a:cxn ang="0">
                  <a:pos x="2904" y="445"/>
                </a:cxn>
                <a:cxn ang="0">
                  <a:pos x="2870" y="456"/>
                </a:cxn>
                <a:cxn ang="0">
                  <a:pos x="2644" y="411"/>
                </a:cxn>
                <a:cxn ang="0">
                  <a:pos x="2486" y="389"/>
                </a:cxn>
                <a:cxn ang="0">
                  <a:pos x="2576" y="411"/>
                </a:cxn>
                <a:cxn ang="0">
                  <a:pos x="2531" y="423"/>
                </a:cxn>
                <a:cxn ang="0">
                  <a:pos x="1571" y="434"/>
                </a:cxn>
                <a:cxn ang="0">
                  <a:pos x="80" y="434"/>
                </a:cxn>
                <a:cxn ang="0">
                  <a:pos x="58" y="298"/>
                </a:cxn>
                <a:cxn ang="0">
                  <a:pos x="35" y="264"/>
                </a:cxn>
                <a:cxn ang="0">
                  <a:pos x="1" y="72"/>
                </a:cxn>
              </a:cxnLst>
              <a:rect l="0" t="0" r="r" b="b"/>
              <a:pathLst>
                <a:path w="2960" h="456">
                  <a:moveTo>
                    <a:pt x="1" y="72"/>
                  </a:moveTo>
                  <a:cubicBezTo>
                    <a:pt x="223" y="0"/>
                    <a:pt x="61" y="49"/>
                    <a:pt x="634" y="72"/>
                  </a:cubicBezTo>
                  <a:cubicBezTo>
                    <a:pt x="646" y="72"/>
                    <a:pt x="588" y="84"/>
                    <a:pt x="600" y="84"/>
                  </a:cubicBezTo>
                  <a:cubicBezTo>
                    <a:pt x="623" y="84"/>
                    <a:pt x="645" y="76"/>
                    <a:pt x="668" y="72"/>
                  </a:cubicBezTo>
                  <a:cubicBezTo>
                    <a:pt x="919" y="75"/>
                    <a:pt x="1557" y="127"/>
                    <a:pt x="1899" y="61"/>
                  </a:cubicBezTo>
                  <a:cubicBezTo>
                    <a:pt x="2245" y="65"/>
                    <a:pt x="2592" y="64"/>
                    <a:pt x="2938" y="72"/>
                  </a:cubicBezTo>
                  <a:cubicBezTo>
                    <a:pt x="2950" y="72"/>
                    <a:pt x="2907" y="72"/>
                    <a:pt x="2904" y="84"/>
                  </a:cubicBezTo>
                  <a:cubicBezTo>
                    <a:pt x="2897" y="113"/>
                    <a:pt x="2911" y="144"/>
                    <a:pt x="2915" y="174"/>
                  </a:cubicBezTo>
                  <a:cubicBezTo>
                    <a:pt x="2927" y="266"/>
                    <a:pt x="2904" y="238"/>
                    <a:pt x="2960" y="276"/>
                  </a:cubicBezTo>
                  <a:cubicBezTo>
                    <a:pt x="2949" y="310"/>
                    <a:pt x="2926" y="423"/>
                    <a:pt x="2904" y="445"/>
                  </a:cubicBezTo>
                  <a:cubicBezTo>
                    <a:pt x="2896" y="453"/>
                    <a:pt x="2881" y="452"/>
                    <a:pt x="2870" y="456"/>
                  </a:cubicBezTo>
                  <a:cubicBezTo>
                    <a:pt x="2793" y="444"/>
                    <a:pt x="2719" y="424"/>
                    <a:pt x="2644" y="411"/>
                  </a:cubicBezTo>
                  <a:cubicBezTo>
                    <a:pt x="2592" y="402"/>
                    <a:pt x="2486" y="389"/>
                    <a:pt x="2486" y="389"/>
                  </a:cubicBezTo>
                  <a:cubicBezTo>
                    <a:pt x="2515" y="399"/>
                    <a:pt x="2563" y="383"/>
                    <a:pt x="2576" y="411"/>
                  </a:cubicBezTo>
                  <a:cubicBezTo>
                    <a:pt x="2583" y="425"/>
                    <a:pt x="2547" y="423"/>
                    <a:pt x="2531" y="423"/>
                  </a:cubicBezTo>
                  <a:cubicBezTo>
                    <a:pt x="2211" y="430"/>
                    <a:pt x="1891" y="430"/>
                    <a:pt x="1571" y="434"/>
                  </a:cubicBezTo>
                  <a:cubicBezTo>
                    <a:pt x="1074" y="413"/>
                    <a:pt x="579" y="419"/>
                    <a:pt x="80" y="434"/>
                  </a:cubicBezTo>
                  <a:cubicBezTo>
                    <a:pt x="0" y="408"/>
                    <a:pt x="68" y="442"/>
                    <a:pt x="58" y="298"/>
                  </a:cubicBezTo>
                  <a:cubicBezTo>
                    <a:pt x="57" y="284"/>
                    <a:pt x="43" y="275"/>
                    <a:pt x="35" y="264"/>
                  </a:cubicBezTo>
                  <a:cubicBezTo>
                    <a:pt x="14" y="202"/>
                    <a:pt x="16" y="136"/>
                    <a:pt x="1" y="72"/>
                  </a:cubicBezTo>
                  <a:close/>
                </a:path>
              </a:pathLst>
            </a:custGeom>
            <a:solidFill>
              <a:srgbClr val="D5FFFF"/>
            </a:solidFill>
            <a:ln w="9525" cap="flat" cmpd="sng">
              <a:noFill/>
              <a:prstDash val="solid"/>
              <a:round/>
              <a:headEnd/>
              <a:tailEnd/>
            </a:ln>
            <a:effectLst>
              <a:outerShdw dist="127000" dir="3187806" algn="ctr" rotWithShape="0">
                <a:srgbClr val="C0C0C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7703" name="Text Box 99"/>
            <p:cNvSpPr txBox="1">
              <a:spLocks noChangeArrowheads="1"/>
            </p:cNvSpPr>
            <p:nvPr/>
          </p:nvSpPr>
          <p:spPr bwMode="auto">
            <a:xfrm rot="263693">
              <a:off x="2377" y="383"/>
              <a:ext cx="2881" cy="308"/>
            </a:xfrm>
            <a:prstGeom prst="rect">
              <a:avLst/>
            </a:prstGeom>
            <a:noFill/>
            <a:ln w="9525">
              <a:noFill/>
              <a:miter lim="800000"/>
              <a:headEnd/>
              <a:tailEnd/>
            </a:ln>
          </p:spPr>
          <p:txBody>
            <a:bodyPr>
              <a:spAutoFit/>
            </a:bodyPr>
            <a:lstStyle/>
            <a:p>
              <a:pPr algn="l"/>
              <a:r>
                <a:rPr lang="zh-CN" altLang="en-US" sz="2600">
                  <a:solidFill>
                    <a:srgbClr val="000099"/>
                  </a:solidFill>
                  <a:ea typeface="黑体" pitchFamily="49" charset="-122"/>
                </a:rPr>
                <a:t>用一片地址</a:t>
              </a:r>
              <a:r>
                <a:rPr lang="zh-CN" altLang="en-US" sz="2600">
                  <a:solidFill>
                    <a:srgbClr val="FF3300"/>
                  </a:solidFill>
                  <a:ea typeface="黑体" pitchFamily="49" charset="-122"/>
                </a:rPr>
                <a:t>任意的</a:t>
              </a:r>
              <a:r>
                <a:rPr lang="zh-CN" altLang="en-US" sz="2600">
                  <a:solidFill>
                    <a:srgbClr val="000099"/>
                  </a:solidFill>
                  <a:ea typeface="黑体" pitchFamily="49" charset="-122"/>
                </a:rPr>
                <a:t>存储空间</a:t>
              </a:r>
            </a:p>
          </p:txBody>
        </p:sp>
        <p:sp>
          <p:nvSpPr>
            <p:cNvPr id="216164" name="Freeform 100"/>
            <p:cNvSpPr>
              <a:spLocks/>
            </p:cNvSpPr>
            <p:nvPr/>
          </p:nvSpPr>
          <p:spPr bwMode="auto">
            <a:xfrm rot="2137607">
              <a:off x="5032" y="384"/>
              <a:ext cx="144" cy="351"/>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53882" dir="2700000" algn="ctr" rotWithShape="0">
                <a:srgbClr val="969696"/>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16165" name="Oval 101"/>
            <p:cNvSpPr>
              <a:spLocks noChangeArrowheads="1"/>
            </p:cNvSpPr>
            <p:nvPr/>
          </p:nvSpPr>
          <p:spPr bwMode="auto">
            <a:xfrm rot="2012292">
              <a:off x="4944" y="754"/>
              <a:ext cx="104" cy="145"/>
            </a:xfrm>
            <a:prstGeom prst="ellipse">
              <a:avLst/>
            </a:prstGeom>
            <a:solidFill>
              <a:srgbClr val="FF3300"/>
            </a:solidFill>
            <a:ln w="12700" cap="sq">
              <a:noFill/>
              <a:round/>
              <a:headEnd type="none" w="sm" len="sm"/>
              <a:tailEnd type="none" w="sm" len="sm"/>
            </a:ln>
            <a:effectLst>
              <a:outerShdw dist="53882"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0" name="Group 149"/>
          <p:cNvGrpSpPr>
            <a:grpSpLocks/>
          </p:cNvGrpSpPr>
          <p:nvPr/>
        </p:nvGrpSpPr>
        <p:grpSpPr bwMode="auto">
          <a:xfrm>
            <a:off x="4943476" y="5300663"/>
            <a:ext cx="2341563" cy="1179512"/>
            <a:chOff x="574" y="3312"/>
            <a:chExt cx="1475" cy="743"/>
          </a:xfrm>
        </p:grpSpPr>
        <p:sp>
          <p:nvSpPr>
            <p:cNvPr id="216176" name="AutoShape 112"/>
            <p:cNvSpPr>
              <a:spLocks noChangeArrowheads="1"/>
            </p:cNvSpPr>
            <p:nvPr/>
          </p:nvSpPr>
          <p:spPr bwMode="auto">
            <a:xfrm rot="1401633">
              <a:off x="576" y="3479"/>
              <a:ext cx="1152" cy="576"/>
            </a:xfrm>
            <a:prstGeom prst="irregularSeal2">
              <a:avLst/>
            </a:prstGeom>
            <a:solidFill>
              <a:srgbClr val="FFFFFF"/>
            </a:solidFill>
            <a:ln w="41275">
              <a:solidFill>
                <a:srgbClr val="EEE800"/>
              </a:solidFill>
              <a:miter lim="800000"/>
              <a:headEnd/>
              <a:tailEnd/>
            </a:ln>
            <a:effectLst>
              <a:outerShdw dist="144802" dir="2272499"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7698" name="Text Box 113"/>
            <p:cNvSpPr txBox="1">
              <a:spLocks noChangeArrowheads="1"/>
            </p:cNvSpPr>
            <p:nvPr/>
          </p:nvSpPr>
          <p:spPr bwMode="auto">
            <a:xfrm rot="-1188549">
              <a:off x="574" y="3369"/>
              <a:ext cx="1475" cy="576"/>
            </a:xfrm>
            <a:prstGeom prst="rect">
              <a:avLst/>
            </a:prstGeom>
            <a:noFill/>
            <a:ln w="9525">
              <a:noFill/>
              <a:miter lim="800000"/>
              <a:headEnd/>
              <a:tailEnd/>
            </a:ln>
            <a:effectLst>
              <a:outerShdw dist="35921" dir="2700000" algn="ctr" rotWithShape="0">
                <a:srgbClr val="000000"/>
              </a:outerShdw>
            </a:effectLst>
          </p:spPr>
          <p:txBody>
            <a:bodyPr>
              <a:spAutoFit/>
            </a:bodyPr>
            <a:lstStyle/>
            <a:p>
              <a:pPr algn="l"/>
              <a:r>
                <a:rPr lang="zh-CN" altLang="en-US" sz="5400" i="1">
                  <a:solidFill>
                    <a:srgbClr val="FF3300"/>
                  </a:solidFill>
                  <a:ea typeface="黑体" pitchFamily="49" charset="-122"/>
                </a:rPr>
                <a:t>链表</a:t>
              </a:r>
            </a:p>
          </p:txBody>
        </p:sp>
        <p:grpSp>
          <p:nvGrpSpPr>
            <p:cNvPr id="21" name="Group 114"/>
            <p:cNvGrpSpPr>
              <a:grpSpLocks/>
            </p:cNvGrpSpPr>
            <p:nvPr/>
          </p:nvGrpSpPr>
          <p:grpSpPr bwMode="auto">
            <a:xfrm rot="-1195342">
              <a:off x="1696" y="3312"/>
              <a:ext cx="236" cy="554"/>
              <a:chOff x="3984" y="2976"/>
              <a:chExt cx="291" cy="657"/>
            </a:xfrm>
          </p:grpSpPr>
          <p:sp>
            <p:nvSpPr>
              <p:cNvPr id="216179" name="Freeform 115"/>
              <p:cNvSpPr>
                <a:spLocks/>
              </p:cNvSpPr>
              <p:nvPr/>
            </p:nvSpPr>
            <p:spPr bwMode="auto">
              <a:xfrm>
                <a:off x="3984" y="2976"/>
                <a:ext cx="291" cy="449"/>
              </a:xfrm>
              <a:custGeom>
                <a:avLst/>
                <a:gdLst/>
                <a:ahLst/>
                <a:cxnLst>
                  <a:cxn ang="0">
                    <a:pos x="68" y="84"/>
                  </a:cxn>
                  <a:cxn ang="0">
                    <a:pos x="274" y="52"/>
                  </a:cxn>
                  <a:cxn ang="0">
                    <a:pos x="264" y="215"/>
                  </a:cxn>
                  <a:cxn ang="0">
                    <a:pos x="242" y="280"/>
                  </a:cxn>
                  <a:cxn ang="0">
                    <a:pos x="231" y="367"/>
                  </a:cxn>
                  <a:cxn ang="0">
                    <a:pos x="209" y="432"/>
                  </a:cxn>
                  <a:cxn ang="0">
                    <a:pos x="198" y="530"/>
                  </a:cxn>
                  <a:cxn ang="0">
                    <a:pos x="68" y="530"/>
                  </a:cxn>
                  <a:cxn ang="0">
                    <a:pos x="35" y="258"/>
                  </a:cxn>
                  <a:cxn ang="0">
                    <a:pos x="68" y="84"/>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CC00"/>
                </a:solidFill>
                <a:prstDash val="solid"/>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80" name="Freeform 116"/>
              <p:cNvSpPr>
                <a:spLocks/>
              </p:cNvSpPr>
              <p:nvPr/>
            </p:nvSpPr>
            <p:spPr bwMode="auto">
              <a:xfrm>
                <a:off x="4001" y="3485"/>
                <a:ext cx="200" cy="147"/>
              </a:xfrm>
              <a:custGeom>
                <a:avLst/>
                <a:gdLst/>
                <a:ahLst/>
                <a:cxnLst>
                  <a:cxn ang="0">
                    <a:pos x="84" y="0"/>
                  </a:cxn>
                  <a:cxn ang="0">
                    <a:pos x="30" y="130"/>
                  </a:cxn>
                  <a:cxn ang="0">
                    <a:pos x="41" y="163"/>
                  </a:cxn>
                  <a:cxn ang="0">
                    <a:pos x="106" y="184"/>
                  </a:cxn>
                  <a:cxn ang="0">
                    <a:pos x="182" y="173"/>
                  </a:cxn>
                  <a:cxn ang="0">
                    <a:pos x="193" y="141"/>
                  </a:cxn>
                  <a:cxn ang="0">
                    <a:pos x="171" y="21"/>
                  </a:cxn>
                  <a:cxn ang="0">
                    <a:pos x="84" y="0"/>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CC00"/>
                </a:solidFill>
                <a:prstDash val="solid"/>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22" name="Group 150"/>
          <p:cNvGrpSpPr>
            <a:grpSpLocks/>
          </p:cNvGrpSpPr>
          <p:nvPr/>
        </p:nvGrpSpPr>
        <p:grpSpPr bwMode="auto">
          <a:xfrm>
            <a:off x="7391400" y="2895601"/>
            <a:ext cx="2457450" cy="957263"/>
            <a:chOff x="3696" y="1824"/>
            <a:chExt cx="1548" cy="603"/>
          </a:xfrm>
        </p:grpSpPr>
        <p:cxnSp>
          <p:nvCxnSpPr>
            <p:cNvPr id="27695" name="AutoShape 118"/>
            <p:cNvCxnSpPr>
              <a:cxnSpLocks noChangeShapeType="1"/>
            </p:cNvCxnSpPr>
            <p:nvPr/>
          </p:nvCxnSpPr>
          <p:spPr bwMode="auto">
            <a:xfrm rot="5400000" flipV="1">
              <a:off x="4028" y="1492"/>
              <a:ext cx="480" cy="1144"/>
            </a:xfrm>
            <a:prstGeom prst="curvedConnector4">
              <a:avLst>
                <a:gd name="adj1" fmla="val 99787"/>
                <a:gd name="adj2" fmla="val 56292"/>
              </a:avLst>
            </a:prstGeom>
            <a:noFill/>
            <a:ln w="34925" cap="sq">
              <a:solidFill>
                <a:srgbClr val="FF3300"/>
              </a:solidFill>
              <a:round/>
              <a:headEnd type="none" w="sm" len="sm"/>
              <a:tailEnd type="triangle" w="med" len="med"/>
            </a:ln>
          </p:spPr>
        </p:cxnSp>
        <p:sp>
          <p:nvSpPr>
            <p:cNvPr id="27696" name="Rectangle 119"/>
            <p:cNvSpPr>
              <a:spLocks noChangeArrowheads="1"/>
            </p:cNvSpPr>
            <p:nvPr/>
          </p:nvSpPr>
          <p:spPr bwMode="auto">
            <a:xfrm>
              <a:off x="4912" y="2110"/>
              <a:ext cx="332" cy="317"/>
            </a:xfrm>
            <a:prstGeom prst="rect">
              <a:avLst/>
            </a:prstGeom>
            <a:noFill/>
            <a:ln w="9525">
              <a:noFill/>
              <a:miter lim="800000"/>
              <a:headEnd/>
              <a:tailEnd/>
            </a:ln>
          </p:spPr>
          <p:txBody>
            <a:bodyPr wrap="none">
              <a:spAutoFit/>
            </a:bodyPr>
            <a:lstStyle/>
            <a:p>
              <a:r>
                <a:rPr lang="zh-CN" altLang="en-US" sz="2700">
                  <a:solidFill>
                    <a:srgbClr val="FF3300"/>
                  </a:solidFill>
                  <a:ea typeface="宋体" charset="-122"/>
                </a:rPr>
                <a:t>…</a:t>
              </a:r>
            </a:p>
          </p:txBody>
        </p:sp>
      </p:grpSp>
      <p:grpSp>
        <p:nvGrpSpPr>
          <p:cNvPr id="23" name="Group 151"/>
          <p:cNvGrpSpPr>
            <a:grpSpLocks/>
          </p:cNvGrpSpPr>
          <p:nvPr/>
        </p:nvGrpSpPr>
        <p:grpSpPr bwMode="auto">
          <a:xfrm>
            <a:off x="2262188" y="3900489"/>
            <a:ext cx="7389812" cy="1038225"/>
            <a:chOff x="465" y="2384"/>
            <a:chExt cx="4655" cy="654"/>
          </a:xfrm>
        </p:grpSpPr>
        <p:grpSp>
          <p:nvGrpSpPr>
            <p:cNvPr id="24" name="Group 121"/>
            <p:cNvGrpSpPr>
              <a:grpSpLocks/>
            </p:cNvGrpSpPr>
            <p:nvPr/>
          </p:nvGrpSpPr>
          <p:grpSpPr bwMode="auto">
            <a:xfrm>
              <a:off x="970" y="2690"/>
              <a:ext cx="576" cy="310"/>
              <a:chOff x="864" y="2640"/>
              <a:chExt cx="576" cy="310"/>
            </a:xfrm>
          </p:grpSpPr>
          <p:grpSp>
            <p:nvGrpSpPr>
              <p:cNvPr id="25" name="Group 122"/>
              <p:cNvGrpSpPr>
                <a:grpSpLocks/>
              </p:cNvGrpSpPr>
              <p:nvPr/>
            </p:nvGrpSpPr>
            <p:grpSpPr bwMode="auto">
              <a:xfrm>
                <a:off x="864" y="2688"/>
                <a:ext cx="576" cy="240"/>
                <a:chOff x="864" y="2688"/>
                <a:chExt cx="576" cy="240"/>
              </a:xfrm>
            </p:grpSpPr>
            <p:sp>
              <p:nvSpPr>
                <p:cNvPr id="216187" name="Rectangle 123"/>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88" name="Rectangle 124"/>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92" name="Rectangle 125"/>
              <p:cNvSpPr>
                <a:spLocks noChangeArrowheads="1"/>
              </p:cNvSpPr>
              <p:nvPr/>
            </p:nvSpPr>
            <p:spPr bwMode="auto">
              <a:xfrm>
                <a:off x="938" y="2640"/>
                <a:ext cx="311" cy="310"/>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1</a:t>
                </a:r>
                <a:endParaRPr lang="zh-CN" altLang="en-US" sz="2600" baseline="-40000">
                  <a:solidFill>
                    <a:srgbClr val="FF3300"/>
                  </a:solidFill>
                  <a:ea typeface="宋体" charset="-122"/>
                </a:endParaRPr>
              </a:p>
            </p:txBody>
          </p:sp>
        </p:grpSp>
        <p:grpSp>
          <p:nvGrpSpPr>
            <p:cNvPr id="26" name="Group 126"/>
            <p:cNvGrpSpPr>
              <a:grpSpLocks/>
            </p:cNvGrpSpPr>
            <p:nvPr/>
          </p:nvGrpSpPr>
          <p:grpSpPr bwMode="auto">
            <a:xfrm>
              <a:off x="1849" y="2690"/>
              <a:ext cx="576" cy="310"/>
              <a:chOff x="864" y="2640"/>
              <a:chExt cx="576" cy="310"/>
            </a:xfrm>
          </p:grpSpPr>
          <p:grpSp>
            <p:nvGrpSpPr>
              <p:cNvPr id="27" name="Group 127"/>
              <p:cNvGrpSpPr>
                <a:grpSpLocks/>
              </p:cNvGrpSpPr>
              <p:nvPr/>
            </p:nvGrpSpPr>
            <p:grpSpPr bwMode="auto">
              <a:xfrm>
                <a:off x="864" y="2688"/>
                <a:ext cx="576" cy="240"/>
                <a:chOff x="864" y="2688"/>
                <a:chExt cx="576" cy="240"/>
              </a:xfrm>
            </p:grpSpPr>
            <p:sp>
              <p:nvSpPr>
                <p:cNvPr id="216192" name="Rectangle 128"/>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93" name="Rectangle 129"/>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8" name="Rectangle 130"/>
              <p:cNvSpPr>
                <a:spLocks noChangeArrowheads="1"/>
              </p:cNvSpPr>
              <p:nvPr/>
            </p:nvSpPr>
            <p:spPr bwMode="auto">
              <a:xfrm>
                <a:off x="938" y="2640"/>
                <a:ext cx="311" cy="310"/>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2</a:t>
                </a:r>
                <a:endParaRPr lang="zh-CN" altLang="en-US" sz="2600" baseline="-40000">
                  <a:solidFill>
                    <a:srgbClr val="FF3300"/>
                  </a:solidFill>
                  <a:ea typeface="宋体" charset="-122"/>
                </a:endParaRPr>
              </a:p>
            </p:txBody>
          </p:sp>
        </p:grpSp>
        <p:grpSp>
          <p:nvGrpSpPr>
            <p:cNvPr id="28" name="Group 131"/>
            <p:cNvGrpSpPr>
              <a:grpSpLocks/>
            </p:cNvGrpSpPr>
            <p:nvPr/>
          </p:nvGrpSpPr>
          <p:grpSpPr bwMode="auto">
            <a:xfrm>
              <a:off x="2687" y="2688"/>
              <a:ext cx="576" cy="310"/>
              <a:chOff x="864" y="2640"/>
              <a:chExt cx="576" cy="310"/>
            </a:xfrm>
          </p:grpSpPr>
          <p:grpSp>
            <p:nvGrpSpPr>
              <p:cNvPr id="29" name="Group 132"/>
              <p:cNvGrpSpPr>
                <a:grpSpLocks/>
              </p:cNvGrpSpPr>
              <p:nvPr/>
            </p:nvGrpSpPr>
            <p:grpSpPr bwMode="auto">
              <a:xfrm>
                <a:off x="864" y="2688"/>
                <a:ext cx="576" cy="240"/>
                <a:chOff x="864" y="2688"/>
                <a:chExt cx="576" cy="240"/>
              </a:xfrm>
            </p:grpSpPr>
            <p:sp>
              <p:nvSpPr>
                <p:cNvPr id="216197" name="Rectangle 133"/>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98" name="Rectangle 134"/>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4" name="Rectangle 135"/>
              <p:cNvSpPr>
                <a:spLocks noChangeArrowheads="1"/>
              </p:cNvSpPr>
              <p:nvPr/>
            </p:nvSpPr>
            <p:spPr bwMode="auto">
              <a:xfrm>
                <a:off x="938" y="2640"/>
                <a:ext cx="311" cy="310"/>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3</a:t>
                </a:r>
                <a:endParaRPr lang="zh-CN" altLang="en-US" sz="2600" baseline="-40000">
                  <a:solidFill>
                    <a:srgbClr val="FF3300"/>
                  </a:solidFill>
                  <a:ea typeface="宋体" charset="-122"/>
                </a:endParaRPr>
              </a:p>
            </p:txBody>
          </p:sp>
        </p:grpSp>
        <p:grpSp>
          <p:nvGrpSpPr>
            <p:cNvPr id="30" name="Group 136"/>
            <p:cNvGrpSpPr>
              <a:grpSpLocks/>
            </p:cNvGrpSpPr>
            <p:nvPr/>
          </p:nvGrpSpPr>
          <p:grpSpPr bwMode="auto">
            <a:xfrm>
              <a:off x="4522" y="2688"/>
              <a:ext cx="576" cy="310"/>
              <a:chOff x="864" y="2640"/>
              <a:chExt cx="576" cy="310"/>
            </a:xfrm>
          </p:grpSpPr>
          <p:grpSp>
            <p:nvGrpSpPr>
              <p:cNvPr id="31" name="Group 137"/>
              <p:cNvGrpSpPr>
                <a:grpSpLocks/>
              </p:cNvGrpSpPr>
              <p:nvPr/>
            </p:nvGrpSpPr>
            <p:grpSpPr bwMode="auto">
              <a:xfrm>
                <a:off x="864" y="2688"/>
                <a:ext cx="576" cy="240"/>
                <a:chOff x="864" y="2688"/>
                <a:chExt cx="576" cy="240"/>
              </a:xfrm>
            </p:grpSpPr>
            <p:sp>
              <p:nvSpPr>
                <p:cNvPr id="216202" name="Rectangle 138"/>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203" name="Rectangle 139"/>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0" name="Rectangle 140"/>
              <p:cNvSpPr>
                <a:spLocks noChangeArrowheads="1"/>
              </p:cNvSpPr>
              <p:nvPr/>
            </p:nvSpPr>
            <p:spPr bwMode="auto">
              <a:xfrm>
                <a:off x="934" y="2640"/>
                <a:ext cx="319" cy="310"/>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n</a:t>
                </a:r>
                <a:endParaRPr lang="zh-CN" altLang="en-US" sz="2600" baseline="-40000">
                  <a:solidFill>
                    <a:srgbClr val="FF3300"/>
                  </a:solidFill>
                  <a:ea typeface="宋体" charset="-122"/>
                </a:endParaRPr>
              </a:p>
            </p:txBody>
          </p:sp>
        </p:grpSp>
        <p:sp>
          <p:nvSpPr>
            <p:cNvPr id="216205" name="Line 141"/>
            <p:cNvSpPr>
              <a:spLocks noChangeShapeType="1"/>
            </p:cNvSpPr>
            <p:nvPr/>
          </p:nvSpPr>
          <p:spPr bwMode="auto">
            <a:xfrm flipV="1">
              <a:off x="1498" y="2854"/>
              <a:ext cx="336" cy="0"/>
            </a:xfrm>
            <a:prstGeom prst="line">
              <a:avLst/>
            </a:prstGeom>
            <a:noFill/>
            <a:ln w="31750">
              <a:solidFill>
                <a:srgbClr val="FF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2" name="Text Box 142"/>
            <p:cNvSpPr txBox="1">
              <a:spLocks noChangeArrowheads="1"/>
            </p:cNvSpPr>
            <p:nvPr/>
          </p:nvSpPr>
          <p:spPr bwMode="auto">
            <a:xfrm>
              <a:off x="3670" y="2654"/>
              <a:ext cx="324" cy="308"/>
            </a:xfrm>
            <a:prstGeom prst="rect">
              <a:avLst/>
            </a:prstGeom>
            <a:noFill/>
            <a:ln w="9525">
              <a:noFill/>
              <a:miter lim="800000"/>
              <a:headEnd/>
              <a:tailEnd/>
            </a:ln>
          </p:spPr>
          <p:txBody>
            <a:bodyPr wrap="none">
              <a:spAutoFit/>
            </a:bodyPr>
            <a:lstStyle/>
            <a:p>
              <a:pPr algn="l"/>
              <a:r>
                <a:rPr lang="zh-CN" altLang="en-US" sz="2600">
                  <a:solidFill>
                    <a:srgbClr val="EA0000"/>
                  </a:solidFill>
                  <a:ea typeface="宋体" charset="-122"/>
                </a:rPr>
                <a:t>…</a:t>
              </a:r>
              <a:endParaRPr lang="zh-CN" altLang="en-US" sz="2600">
                <a:solidFill>
                  <a:srgbClr val="EA0000"/>
                </a:solidFill>
                <a:ea typeface="幼圆" pitchFamily="49" charset="-122"/>
              </a:endParaRPr>
            </a:p>
          </p:txBody>
        </p:sp>
        <p:sp>
          <p:nvSpPr>
            <p:cNvPr id="216207" name="Line 143"/>
            <p:cNvSpPr>
              <a:spLocks noChangeShapeType="1"/>
            </p:cNvSpPr>
            <p:nvPr/>
          </p:nvSpPr>
          <p:spPr bwMode="auto">
            <a:xfrm flipV="1">
              <a:off x="2336" y="2854"/>
              <a:ext cx="336" cy="0"/>
            </a:xfrm>
            <a:prstGeom prst="line">
              <a:avLst/>
            </a:prstGeom>
            <a:noFill/>
            <a:ln w="31750">
              <a:solidFill>
                <a:srgbClr val="FF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208" name="Line 144"/>
            <p:cNvSpPr>
              <a:spLocks noChangeShapeType="1"/>
            </p:cNvSpPr>
            <p:nvPr/>
          </p:nvSpPr>
          <p:spPr bwMode="auto">
            <a:xfrm flipV="1">
              <a:off x="3178" y="2858"/>
              <a:ext cx="336" cy="0"/>
            </a:xfrm>
            <a:prstGeom prst="line">
              <a:avLst/>
            </a:prstGeom>
            <a:noFill/>
            <a:ln w="31750">
              <a:solidFill>
                <a:srgbClr val="EA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209" name="Line 145"/>
            <p:cNvSpPr>
              <a:spLocks noChangeShapeType="1"/>
            </p:cNvSpPr>
            <p:nvPr/>
          </p:nvSpPr>
          <p:spPr bwMode="auto">
            <a:xfrm flipV="1">
              <a:off x="4186" y="2843"/>
              <a:ext cx="336" cy="0"/>
            </a:xfrm>
            <a:prstGeom prst="line">
              <a:avLst/>
            </a:prstGeom>
            <a:noFill/>
            <a:ln w="31750">
              <a:solidFill>
                <a:srgbClr val="EA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6" name="Text Box 146"/>
            <p:cNvSpPr txBox="1">
              <a:spLocks noChangeArrowheads="1"/>
            </p:cNvSpPr>
            <p:nvPr/>
          </p:nvSpPr>
          <p:spPr bwMode="auto">
            <a:xfrm>
              <a:off x="4883" y="2730"/>
              <a:ext cx="237" cy="308"/>
            </a:xfrm>
            <a:prstGeom prst="rect">
              <a:avLst/>
            </a:prstGeom>
            <a:noFill/>
            <a:ln w="9525">
              <a:noFill/>
              <a:miter lim="800000"/>
              <a:headEnd/>
              <a:tailEnd/>
            </a:ln>
          </p:spPr>
          <p:txBody>
            <a:bodyPr wrap="none">
              <a:spAutoFit/>
            </a:bodyPr>
            <a:lstStyle/>
            <a:p>
              <a:r>
                <a:rPr lang="zh-CN" altLang="en-US" sz="2600">
                  <a:solidFill>
                    <a:srgbClr val="EA0000"/>
                  </a:solidFill>
                  <a:ea typeface="幼圆" pitchFamily="49" charset="-122"/>
                </a:rPr>
                <a:t>^</a:t>
              </a:r>
            </a:p>
          </p:txBody>
        </p:sp>
        <p:sp>
          <p:nvSpPr>
            <p:cNvPr id="216211" name="Line 147"/>
            <p:cNvSpPr>
              <a:spLocks noChangeShapeType="1"/>
            </p:cNvSpPr>
            <p:nvPr/>
          </p:nvSpPr>
          <p:spPr bwMode="auto">
            <a:xfrm>
              <a:off x="826" y="2592"/>
              <a:ext cx="144" cy="144"/>
            </a:xfrm>
            <a:prstGeom prst="line">
              <a:avLst/>
            </a:prstGeom>
            <a:noFill/>
            <a:ln w="28575">
              <a:solidFill>
                <a:srgbClr val="FF33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8" name="Text Box 148"/>
            <p:cNvSpPr txBox="1">
              <a:spLocks noChangeArrowheads="1"/>
            </p:cNvSpPr>
            <p:nvPr/>
          </p:nvSpPr>
          <p:spPr bwMode="auto">
            <a:xfrm>
              <a:off x="465" y="2384"/>
              <a:ext cx="349" cy="252"/>
            </a:xfrm>
            <a:prstGeom prst="rect">
              <a:avLst/>
            </a:prstGeom>
            <a:noFill/>
            <a:ln w="9525">
              <a:noFill/>
              <a:miter lim="800000"/>
              <a:headEnd/>
              <a:tailEnd/>
            </a:ln>
          </p:spPr>
          <p:txBody>
            <a:bodyPr wrap="none">
              <a:spAutoFit/>
            </a:bodyPr>
            <a:lstStyle/>
            <a:p>
              <a:r>
                <a:rPr lang="en-US" altLang="zh-CN">
                  <a:solidFill>
                    <a:srgbClr val="FF3300"/>
                  </a:solidFill>
                  <a:ea typeface="幼圆" pitchFamily="49" charset="-122"/>
                </a:rPr>
                <a:t>list</a:t>
              </a:r>
            </a:p>
          </p:txBody>
        </p:sp>
      </p:grpSp>
    </p:spTree>
    <p:custDataLst>
      <p:tags r:id="rId1"/>
    </p:custDataLst>
    <p:extLst>
      <p:ext uri="{BB962C8B-B14F-4D97-AF65-F5344CB8AC3E}">
        <p14:creationId xmlns:p14="http://schemas.microsoft.com/office/powerpoint/2010/main" val="3058878941"/>
      </p:ext>
    </p:extLst>
  </p:cSld>
  <p:clrMapOvr>
    <a:masterClrMapping/>
  </p:clrMapOvr>
  <p:transition advTm="26086">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159"/>
                                        </p:tgtEl>
                                        <p:attrNameLst>
                                          <p:attrName>style.visibility</p:attrName>
                                        </p:attrNameLst>
                                      </p:cBhvr>
                                      <p:to>
                                        <p:strVal val="visible"/>
                                      </p:to>
                                    </p:set>
                                    <p:animEffect transition="in" filter="dissolve">
                                      <p:cBhvr>
                                        <p:cTn id="7" dur="500"/>
                                        <p:tgtEl>
                                          <p:spTgt spid="216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 calcmode="lin" valueType="num">
                                      <p:cBhvr>
                                        <p:cTn id="14" dur="500" fill="hold"/>
                                        <p:tgtEl>
                                          <p:spTgt spid="19"/>
                                        </p:tgtEl>
                                        <p:attrNameLst>
                                          <p:attrName>ppt_x</p:attrName>
                                        </p:attrNameLst>
                                      </p:cBhvr>
                                      <p:tavLst>
                                        <p:tav tm="0">
                                          <p:val>
                                            <p:fltVal val="0.5"/>
                                          </p:val>
                                        </p:tav>
                                        <p:tav tm="100000">
                                          <p:val>
                                            <p:strVal val="#ppt_x"/>
                                          </p:val>
                                        </p:tav>
                                      </p:tavLst>
                                    </p:anim>
                                    <p:anim calcmode="lin" valueType="num">
                                      <p:cBhvr>
                                        <p:cTn id="15"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par>
                                <p:cTn id="27" presetID="3" presetClass="entr" presetSubtype="1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nodeType="withEffect">
                                  <p:stCondLst>
                                    <p:cond delay="0"/>
                                  </p:stCondLst>
                                  <p:childTnLst>
                                    <p:set>
                                      <p:cBhvr>
                                        <p:cTn id="46" dur="1" fill="hold">
                                          <p:stCondLst>
                                            <p:cond delay="0"/>
                                          </p:stCondLst>
                                        </p:cTn>
                                        <p:tgtEl>
                                          <p:spTgt spid="216156"/>
                                        </p:tgtEl>
                                        <p:attrNameLst>
                                          <p:attrName>style.visibility</p:attrName>
                                        </p:attrNameLst>
                                      </p:cBhvr>
                                      <p:to>
                                        <p:strVal val="visible"/>
                                      </p:to>
                                    </p:set>
                                    <p:animEffect transition="in" filter="blinds(horizontal)">
                                      <p:cBhvr>
                                        <p:cTn id="47" dur="500"/>
                                        <p:tgtEl>
                                          <p:spTgt spid="216156"/>
                                        </p:tgtEl>
                                      </p:cBhvr>
                                    </p:animEffect>
                                  </p:childTnLst>
                                </p:cTn>
                              </p:par>
                              <p:par>
                                <p:cTn id="48" presetID="3" presetClass="entr" presetSubtype="10" fill="hold" nodeType="withEffect">
                                  <p:stCondLst>
                                    <p:cond delay="0"/>
                                  </p:stCondLst>
                                  <p:childTnLst>
                                    <p:set>
                                      <p:cBhvr>
                                        <p:cTn id="49" dur="1" fill="hold">
                                          <p:stCondLst>
                                            <p:cond delay="0"/>
                                          </p:stCondLst>
                                        </p:cTn>
                                        <p:tgtEl>
                                          <p:spTgt spid="216157"/>
                                        </p:tgtEl>
                                        <p:attrNameLst>
                                          <p:attrName>style.visibility</p:attrName>
                                        </p:attrNameLst>
                                      </p:cBhvr>
                                      <p:to>
                                        <p:strVal val="visible"/>
                                      </p:to>
                                    </p:set>
                                    <p:animEffect transition="in" filter="blinds(horizontal)">
                                      <p:cBhvr>
                                        <p:cTn id="50" dur="500"/>
                                        <p:tgtEl>
                                          <p:spTgt spid="216157"/>
                                        </p:tgtEl>
                                      </p:cBhvr>
                                    </p:animEffect>
                                  </p:childTnLst>
                                </p:cTn>
                              </p:par>
                              <p:par>
                                <p:cTn id="51" presetID="3" presetClass="entr" presetSubtype="10" fill="hold" nodeType="withEffect">
                                  <p:stCondLst>
                                    <p:cond delay="0"/>
                                  </p:stCondLst>
                                  <p:childTnLst>
                                    <p:set>
                                      <p:cBhvr>
                                        <p:cTn id="52" dur="1" fill="hold">
                                          <p:stCondLst>
                                            <p:cond delay="0"/>
                                          </p:stCondLst>
                                        </p:cTn>
                                        <p:tgtEl>
                                          <p:spTgt spid="216158"/>
                                        </p:tgtEl>
                                        <p:attrNameLst>
                                          <p:attrName>style.visibility</p:attrName>
                                        </p:attrNameLst>
                                      </p:cBhvr>
                                      <p:to>
                                        <p:strVal val="visible"/>
                                      </p:to>
                                    </p:set>
                                    <p:animEffect transition="in" filter="blinds(horizontal)">
                                      <p:cBhvr>
                                        <p:cTn id="53" dur="500"/>
                                        <p:tgtEl>
                                          <p:spTgt spid="216158"/>
                                        </p:tgtEl>
                                      </p:cBhvr>
                                    </p:animEffect>
                                  </p:childTnLst>
                                </p:cTn>
                              </p:par>
                              <p:par>
                                <p:cTn id="54" presetID="3" presetClass="entr" presetSubtype="1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1"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92" decel="100000"/>
                                        <p:tgtEl>
                                          <p:spTgt spid="20"/>
                                        </p:tgtEl>
                                      </p:cBhvr>
                                    </p:animEffect>
                                    <p:animScale>
                                      <p:cBhvr>
                                        <p:cTn id="67" dur="192" decel="100000"/>
                                        <p:tgtEl>
                                          <p:spTgt spid="20"/>
                                        </p:tgtEl>
                                      </p:cBhvr>
                                      <p:from x="10000" y="10000"/>
                                      <p:to x="200000" y="450000"/>
                                    </p:animScale>
                                    <p:animScale>
                                      <p:cBhvr>
                                        <p:cTn id="68" dur="308" accel="100000" fill="hold">
                                          <p:stCondLst>
                                            <p:cond delay="192"/>
                                          </p:stCondLst>
                                        </p:cTn>
                                        <p:tgtEl>
                                          <p:spTgt spid="20"/>
                                        </p:tgtEl>
                                      </p:cBhvr>
                                      <p:from x="200000" y="450000"/>
                                      <p:to x="100000" y="100000"/>
                                    </p:animScale>
                                    <p:set>
                                      <p:cBhvr>
                                        <p:cTn id="69" dur="192" fill="hold"/>
                                        <p:tgtEl>
                                          <p:spTgt spid="20"/>
                                        </p:tgtEl>
                                        <p:attrNameLst>
                                          <p:attrName>ppt_x</p:attrName>
                                        </p:attrNameLst>
                                      </p:cBhvr>
                                      <p:to>
                                        <p:strVal val="(0.5)"/>
                                      </p:to>
                                    </p:set>
                                    <p:anim from="(0.5)" to="(#ppt_x)" calcmode="lin" valueType="num">
                                      <p:cBhvr>
                                        <p:cTn id="70" dur="308" accel="100000" fill="hold">
                                          <p:stCondLst>
                                            <p:cond delay="192"/>
                                          </p:stCondLst>
                                        </p:cTn>
                                        <p:tgtEl>
                                          <p:spTgt spid="20"/>
                                        </p:tgtEl>
                                        <p:attrNameLst>
                                          <p:attrName>ppt_x</p:attrName>
                                        </p:attrNameLst>
                                      </p:cBhvr>
                                    </p:anim>
                                    <p:set>
                                      <p:cBhvr>
                                        <p:cTn id="71" dur="192" fill="hold"/>
                                        <p:tgtEl>
                                          <p:spTgt spid="20"/>
                                        </p:tgtEl>
                                        <p:attrNameLst>
                                          <p:attrName>ppt_y</p:attrName>
                                        </p:attrNameLst>
                                      </p:cBhvr>
                                      <p:to>
                                        <p:strVal val="(#ppt_y+0.4)"/>
                                      </p:to>
                                    </p:set>
                                    <p:anim from="(#ppt_y+0.4)" to="(#ppt_y)" calcmode="lin" valueType="num">
                                      <p:cBhvr>
                                        <p:cTn id="72" dur="308" accel="100000" fill="hold">
                                          <p:stCondLst>
                                            <p:cond delay="192"/>
                                          </p:stCondLst>
                                        </p:cTn>
                                        <p:tgtEl>
                                          <p:spTgt spid="2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5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158324" y="6016391"/>
            <a:ext cx="2743200" cy="365125"/>
          </a:xfrm>
        </p:spPr>
        <p:txBody>
          <a:bodyPr/>
          <a:lstStyle/>
          <a:p>
            <a:fld id="{0C913308-F349-4B6D-A68A-DD1791B4A57B}" type="slidenum">
              <a:rPr lang="zh-CN" altLang="en-US" smtClean="0"/>
              <a:pPr/>
              <a:t>35</a:t>
            </a:fld>
            <a:endParaRPr lang="zh-CN" altLang="en-US"/>
          </a:p>
        </p:txBody>
      </p:sp>
      <p:grpSp>
        <p:nvGrpSpPr>
          <p:cNvPr id="3" name="Group 6"/>
          <p:cNvGrpSpPr>
            <a:grpSpLocks/>
          </p:cNvGrpSpPr>
          <p:nvPr/>
        </p:nvGrpSpPr>
        <p:grpSpPr bwMode="auto">
          <a:xfrm>
            <a:off x="2900524" y="-35159"/>
            <a:ext cx="6934200" cy="914400"/>
            <a:chOff x="1152" y="240"/>
            <a:chExt cx="4368" cy="576"/>
          </a:xfrm>
        </p:grpSpPr>
        <p:sp>
          <p:nvSpPr>
            <p:cNvPr id="4" name="Rectangle 7"/>
            <p:cNvSpPr>
              <a:spLocks noChangeArrowheads="1"/>
            </p:cNvSpPr>
            <p:nvPr/>
          </p:nvSpPr>
          <p:spPr bwMode="auto">
            <a:xfrm>
              <a:off x="1152" y="240"/>
              <a:ext cx="4368" cy="576"/>
            </a:xfrm>
            <a:prstGeom prst="rect">
              <a:avLst/>
            </a:prstGeom>
            <a:solidFill>
              <a:srgbClr val="CCFFFF"/>
            </a:solidFill>
            <a:ln w="9525">
              <a:noFill/>
              <a:miter lim="800000"/>
              <a:headEnd/>
              <a:tailEnd/>
            </a:ln>
            <a:effectLst>
              <a:outerShdw dist="14368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 name="Text Box 8"/>
            <p:cNvSpPr txBox="1">
              <a:spLocks noChangeArrowheads="1"/>
            </p:cNvSpPr>
            <p:nvPr/>
          </p:nvSpPr>
          <p:spPr bwMode="auto">
            <a:xfrm>
              <a:off x="1296" y="297"/>
              <a:ext cx="4215" cy="50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algn="l" fontAlgn="base">
                <a:lnSpc>
                  <a:spcPct val="85000"/>
                </a:lnSpc>
                <a:spcBef>
                  <a:spcPct val="0"/>
                </a:spcBef>
              </a:pPr>
              <a:r>
                <a:rPr lang="zh-CN" altLang="en-US" sz="2700" dirty="0">
                  <a:solidFill>
                    <a:srgbClr val="FF3300"/>
                  </a:solidFill>
                  <a:latin typeface="幼圆" pitchFamily="49" charset="-122"/>
                  <a:ea typeface="幼圆" pitchFamily="49" charset="-122"/>
                </a:rPr>
                <a:t>对具有某种逻辑结构的数据所实施的一系列统操作（算法）</a:t>
              </a:r>
            </a:p>
          </p:txBody>
        </p:sp>
      </p:grpSp>
      <p:grpSp>
        <p:nvGrpSpPr>
          <p:cNvPr id="6" name="Group 9"/>
          <p:cNvGrpSpPr>
            <a:grpSpLocks/>
          </p:cNvGrpSpPr>
          <p:nvPr/>
        </p:nvGrpSpPr>
        <p:grpSpPr bwMode="auto">
          <a:xfrm>
            <a:off x="1124112" y="193441"/>
            <a:ext cx="1928812" cy="533400"/>
            <a:chOff x="33" y="528"/>
            <a:chExt cx="1215" cy="336"/>
          </a:xfrm>
        </p:grpSpPr>
        <p:sp>
          <p:nvSpPr>
            <p:cNvPr id="7" name="Oval 10"/>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Text Box 11"/>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FF0066"/>
                  </a:solidFill>
                  <a:ea typeface="楷体_GB2312" pitchFamily="49" charset="-122"/>
                </a:rPr>
                <a:t>    操作</a:t>
              </a:r>
            </a:p>
          </p:txBody>
        </p:sp>
      </p:grpSp>
      <p:grpSp>
        <p:nvGrpSpPr>
          <p:cNvPr id="9" name="Group 63"/>
          <p:cNvGrpSpPr>
            <a:grpSpLocks/>
          </p:cNvGrpSpPr>
          <p:nvPr/>
        </p:nvGrpSpPr>
        <p:grpSpPr bwMode="auto">
          <a:xfrm>
            <a:off x="1467260" y="1432861"/>
            <a:ext cx="1905000" cy="539751"/>
            <a:chOff x="288" y="2064"/>
            <a:chExt cx="1200" cy="340"/>
          </a:xfrm>
        </p:grpSpPr>
        <p:sp>
          <p:nvSpPr>
            <p:cNvPr id="10" name="Rectangle 64"/>
            <p:cNvSpPr>
              <a:spLocks noChangeArrowheads="1"/>
            </p:cNvSpPr>
            <p:nvPr/>
          </p:nvSpPr>
          <p:spPr bwMode="auto">
            <a:xfrm>
              <a:off x="288" y="2064"/>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Rectangle 65"/>
            <p:cNvSpPr>
              <a:spLocks noChangeArrowheads="1"/>
            </p:cNvSpPr>
            <p:nvPr/>
          </p:nvSpPr>
          <p:spPr bwMode="auto">
            <a:xfrm>
              <a:off x="349" y="2074"/>
              <a:ext cx="1101" cy="330"/>
            </a:xfrm>
            <a:prstGeom prst="rect">
              <a:avLst/>
            </a:prstGeom>
            <a:noFill/>
            <a:ln w="9525">
              <a:noFill/>
              <a:miter lim="800000"/>
              <a:headEnd/>
              <a:tailEnd/>
            </a:ln>
            <a:effectLst>
              <a:outerShdw dist="12700" dir="5400000" algn="ctr" rotWithShape="0">
                <a:schemeClr val="bg1"/>
              </a:outerShdw>
            </a:effectLst>
          </p:spPr>
          <p:txBody>
            <a:bodyPr wrap="none">
              <a:spAutoFit/>
            </a:bodyPr>
            <a:lstStyle/>
            <a:p>
              <a:r>
                <a:rPr lang="zh-CN" altLang="en-US" sz="2800" dirty="0">
                  <a:solidFill>
                    <a:srgbClr val="FF0000"/>
                  </a:solidFill>
                  <a:ea typeface="黑体" pitchFamily="49" charset="-122"/>
                </a:rPr>
                <a:t>基本操作:</a:t>
              </a:r>
            </a:p>
          </p:txBody>
        </p:sp>
      </p:grpSp>
      <p:sp>
        <p:nvSpPr>
          <p:cNvPr id="13" name="TextBox 12"/>
          <p:cNvSpPr txBox="1"/>
          <p:nvPr/>
        </p:nvSpPr>
        <p:spPr>
          <a:xfrm>
            <a:off x="1919536" y="2519880"/>
            <a:ext cx="7448376" cy="3046988"/>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n"/>
            </a:pPr>
            <a:r>
              <a:rPr lang="en-US" altLang="zh-CN" sz="2400" dirty="0"/>
              <a:t> </a:t>
            </a:r>
            <a:r>
              <a:rPr lang="zh-CN" altLang="en-US" sz="2400" dirty="0"/>
              <a:t>构造：</a:t>
            </a:r>
            <a:r>
              <a:rPr lang="zh-CN" altLang="en-US" sz="2400" dirty="0">
                <a:latin typeface="楷体" pitchFamily="49" charset="-122"/>
                <a:ea typeface="楷体" pitchFamily="49" charset="-122"/>
              </a:rPr>
              <a:t>构造具有某种逻辑结构的数据集，如构造</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一个线性表、链表、树和图等</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dirty="0"/>
              <a:t>检索：</a:t>
            </a:r>
            <a:r>
              <a:rPr lang="zh-CN" altLang="en-US" sz="2400" dirty="0">
                <a:latin typeface="楷体" pitchFamily="49" charset="-122"/>
                <a:ea typeface="楷体" pitchFamily="49" charset="-122"/>
              </a:rPr>
              <a:t>在已有数据集中查找某一指定元素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dirty="0"/>
              <a:t>插入：</a:t>
            </a:r>
            <a:r>
              <a:rPr lang="zh-CN" altLang="en-US" sz="2400" dirty="0">
                <a:latin typeface="楷体" pitchFamily="49" charset="-122"/>
                <a:ea typeface="楷体" pitchFamily="49" charset="-122"/>
              </a:rPr>
              <a:t>在已有数据集中插入一指定元素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dirty="0"/>
              <a:t>删除：</a:t>
            </a:r>
            <a:r>
              <a:rPr lang="zh-CN" altLang="en-US" sz="2400" dirty="0">
                <a:latin typeface="楷体" pitchFamily="49" charset="-122"/>
                <a:ea typeface="楷体" pitchFamily="49" charset="-122"/>
              </a:rPr>
              <a:t>在已有数据集中插入一指定元素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dirty="0"/>
              <a:t>排序：</a:t>
            </a:r>
            <a:r>
              <a:rPr lang="zh-CN" altLang="en-US" sz="2400" dirty="0">
                <a:latin typeface="楷体" pitchFamily="49" charset="-122"/>
                <a:ea typeface="楷体" pitchFamily="49" charset="-122"/>
              </a:rPr>
              <a:t>对一数据集中元素按照某一顺序进行排列</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dirty="0"/>
              <a:t>遍历：</a:t>
            </a:r>
            <a:r>
              <a:rPr lang="zh-CN" altLang="en-US" sz="2400" dirty="0">
                <a:latin typeface="楷体" pitchFamily="49" charset="-122"/>
                <a:ea typeface="楷体" pitchFamily="49" charset="-122"/>
              </a:rPr>
              <a:t>访问数据集中所有元素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endParaRPr lang="zh-CN" altLang="en-US" sz="2400" dirty="0"/>
          </a:p>
        </p:txBody>
      </p:sp>
    </p:spTree>
    <p:custDataLst>
      <p:tags r:id="rId1"/>
    </p:custDataLst>
    <p:extLst>
      <p:ext uri="{BB962C8B-B14F-4D97-AF65-F5344CB8AC3E}">
        <p14:creationId xmlns:p14="http://schemas.microsoft.com/office/powerpoint/2010/main" val="1255398097"/>
      </p:ext>
    </p:extLst>
  </p:cSld>
  <p:clrMapOvr>
    <a:masterClrMapping/>
  </p:clrMapOvr>
  <mc:AlternateContent xmlns:mc="http://schemas.openxmlformats.org/markup-compatibility/2006" xmlns:p14="http://schemas.microsoft.com/office/powerpoint/2010/main">
    <mc:Choice Requires="p14">
      <p:transition spd="slow" p14:dur="2000" advTm="16372"/>
    </mc:Choice>
    <mc:Fallback xmlns="">
      <p:transition spd="slow" advTm="163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127448" y="116632"/>
            <a:ext cx="7643813" cy="615950"/>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kumimoji="1" lang="en-US" altLang="zh-CN" sz="3400" dirty="0">
                <a:solidFill>
                  <a:srgbClr val="FF3300"/>
                </a:solidFill>
                <a:latin typeface="黑体" pitchFamily="49" charset="-122"/>
                <a:ea typeface="黑体" pitchFamily="49" charset="-122"/>
              </a:rPr>
              <a:t>1.3 </a:t>
            </a:r>
            <a:r>
              <a:rPr kumimoji="1" lang="zh-CN" altLang="en-US" sz="3400" dirty="0">
                <a:solidFill>
                  <a:srgbClr val="FF3300"/>
                </a:solidFill>
                <a:latin typeface="黑体" pitchFamily="49" charset="-122"/>
                <a:ea typeface="黑体" pitchFamily="49" charset="-122"/>
              </a:rPr>
              <a:t>数据结构课程研究的主要内容</a:t>
            </a:r>
          </a:p>
        </p:txBody>
      </p:sp>
      <p:grpSp>
        <p:nvGrpSpPr>
          <p:cNvPr id="2" name="Group 53"/>
          <p:cNvGrpSpPr>
            <a:grpSpLocks/>
          </p:cNvGrpSpPr>
          <p:nvPr/>
        </p:nvGrpSpPr>
        <p:grpSpPr bwMode="auto">
          <a:xfrm>
            <a:off x="1432247" y="884983"/>
            <a:ext cx="7772400" cy="4119563"/>
            <a:chOff x="480" y="1053"/>
            <a:chExt cx="4896" cy="2595"/>
          </a:xfrm>
        </p:grpSpPr>
        <p:sp>
          <p:nvSpPr>
            <p:cNvPr id="139269" name="Freeform 5"/>
            <p:cNvSpPr>
              <a:spLocks/>
            </p:cNvSpPr>
            <p:nvPr/>
          </p:nvSpPr>
          <p:spPr bwMode="auto">
            <a:xfrm>
              <a:off x="480" y="1053"/>
              <a:ext cx="4896" cy="2595"/>
            </a:xfrm>
            <a:custGeom>
              <a:avLst/>
              <a:gdLst/>
              <a:ahLst/>
              <a:cxnLst>
                <a:cxn ang="0">
                  <a:pos x="257" y="120"/>
                </a:cxn>
                <a:cxn ang="0">
                  <a:pos x="1104" y="131"/>
                </a:cxn>
                <a:cxn ang="0">
                  <a:pos x="2437" y="120"/>
                </a:cxn>
                <a:cxn ang="0">
                  <a:pos x="2685" y="154"/>
                </a:cxn>
                <a:cxn ang="0">
                  <a:pos x="2979" y="176"/>
                </a:cxn>
                <a:cxn ang="0">
                  <a:pos x="4029" y="142"/>
                </a:cxn>
                <a:cxn ang="0">
                  <a:pos x="4300" y="108"/>
                </a:cxn>
                <a:cxn ang="0">
                  <a:pos x="4560" y="165"/>
                </a:cxn>
                <a:cxn ang="0">
                  <a:pos x="4537" y="323"/>
                </a:cxn>
                <a:cxn ang="0">
                  <a:pos x="4526" y="650"/>
                </a:cxn>
                <a:cxn ang="0">
                  <a:pos x="4515" y="718"/>
                </a:cxn>
                <a:cxn ang="0">
                  <a:pos x="4492" y="786"/>
                </a:cxn>
                <a:cxn ang="0">
                  <a:pos x="4515" y="1272"/>
                </a:cxn>
                <a:cxn ang="0">
                  <a:pos x="4560" y="1498"/>
                </a:cxn>
                <a:cxn ang="0">
                  <a:pos x="4616" y="2085"/>
                </a:cxn>
                <a:cxn ang="0">
                  <a:pos x="4662" y="2164"/>
                </a:cxn>
                <a:cxn ang="0">
                  <a:pos x="4063" y="2345"/>
                </a:cxn>
                <a:cxn ang="0">
                  <a:pos x="3894" y="2311"/>
                </a:cxn>
                <a:cxn ang="0">
                  <a:pos x="3927" y="2299"/>
                </a:cxn>
                <a:cxn ang="0">
                  <a:pos x="3295" y="2333"/>
                </a:cxn>
                <a:cxn ang="0">
                  <a:pos x="3137" y="2345"/>
                </a:cxn>
                <a:cxn ang="0">
                  <a:pos x="1702" y="2311"/>
                </a:cxn>
                <a:cxn ang="0">
                  <a:pos x="1454" y="2254"/>
                </a:cxn>
                <a:cxn ang="0">
                  <a:pos x="1330" y="2288"/>
                </a:cxn>
                <a:cxn ang="0">
                  <a:pos x="991" y="2356"/>
                </a:cxn>
                <a:cxn ang="0">
                  <a:pos x="460" y="2299"/>
                </a:cxn>
                <a:cxn ang="0">
                  <a:pos x="223" y="2277"/>
                </a:cxn>
                <a:cxn ang="0">
                  <a:pos x="42" y="2232"/>
                </a:cxn>
                <a:cxn ang="0">
                  <a:pos x="54" y="1543"/>
                </a:cxn>
                <a:cxn ang="0">
                  <a:pos x="42" y="1215"/>
                </a:cxn>
                <a:cxn ang="0">
                  <a:pos x="20" y="1125"/>
                </a:cxn>
                <a:cxn ang="0">
                  <a:pos x="8" y="1080"/>
                </a:cxn>
                <a:cxn ang="0">
                  <a:pos x="54" y="888"/>
                </a:cxn>
                <a:cxn ang="0">
                  <a:pos x="54" y="199"/>
                </a:cxn>
                <a:cxn ang="0">
                  <a:pos x="65" y="41"/>
                </a:cxn>
                <a:cxn ang="0">
                  <a:pos x="76" y="7"/>
                </a:cxn>
                <a:cxn ang="0">
                  <a:pos x="178" y="29"/>
                </a:cxn>
                <a:cxn ang="0">
                  <a:pos x="268" y="52"/>
                </a:cxn>
                <a:cxn ang="0">
                  <a:pos x="325" y="108"/>
                </a:cxn>
                <a:cxn ang="0">
                  <a:pos x="358" y="142"/>
                </a:cxn>
              </a:cxnLst>
              <a:rect l="0" t="0" r="r" b="b"/>
              <a:pathLst>
                <a:path w="4662" h="2499">
                  <a:moveTo>
                    <a:pt x="257" y="120"/>
                  </a:moveTo>
                  <a:cubicBezTo>
                    <a:pt x="553" y="135"/>
                    <a:pt x="794" y="138"/>
                    <a:pt x="1104" y="131"/>
                  </a:cubicBezTo>
                  <a:cubicBezTo>
                    <a:pt x="1555" y="82"/>
                    <a:pt x="1952" y="115"/>
                    <a:pt x="2437" y="120"/>
                  </a:cubicBezTo>
                  <a:cubicBezTo>
                    <a:pt x="2272" y="160"/>
                    <a:pt x="2275" y="135"/>
                    <a:pt x="2685" y="154"/>
                  </a:cubicBezTo>
                  <a:cubicBezTo>
                    <a:pt x="2753" y="157"/>
                    <a:pt x="2907" y="170"/>
                    <a:pt x="2979" y="176"/>
                  </a:cubicBezTo>
                  <a:cubicBezTo>
                    <a:pt x="3327" y="233"/>
                    <a:pt x="3681" y="176"/>
                    <a:pt x="4029" y="142"/>
                  </a:cubicBezTo>
                  <a:cubicBezTo>
                    <a:pt x="4120" y="120"/>
                    <a:pt x="4205" y="115"/>
                    <a:pt x="4300" y="108"/>
                  </a:cubicBezTo>
                  <a:cubicBezTo>
                    <a:pt x="4406" y="117"/>
                    <a:pt x="4466" y="127"/>
                    <a:pt x="4560" y="165"/>
                  </a:cubicBezTo>
                  <a:cubicBezTo>
                    <a:pt x="4575" y="228"/>
                    <a:pt x="4558" y="260"/>
                    <a:pt x="4537" y="323"/>
                  </a:cubicBezTo>
                  <a:cubicBezTo>
                    <a:pt x="4533" y="432"/>
                    <a:pt x="4532" y="541"/>
                    <a:pt x="4526" y="650"/>
                  </a:cubicBezTo>
                  <a:cubicBezTo>
                    <a:pt x="4525" y="673"/>
                    <a:pt x="4521" y="696"/>
                    <a:pt x="4515" y="718"/>
                  </a:cubicBezTo>
                  <a:cubicBezTo>
                    <a:pt x="4509" y="741"/>
                    <a:pt x="4492" y="786"/>
                    <a:pt x="4492" y="786"/>
                  </a:cubicBezTo>
                  <a:cubicBezTo>
                    <a:pt x="4470" y="947"/>
                    <a:pt x="4441" y="1123"/>
                    <a:pt x="4515" y="1272"/>
                  </a:cubicBezTo>
                  <a:cubicBezTo>
                    <a:pt x="4533" y="1347"/>
                    <a:pt x="4542" y="1423"/>
                    <a:pt x="4560" y="1498"/>
                  </a:cubicBezTo>
                  <a:cubicBezTo>
                    <a:pt x="4569" y="1690"/>
                    <a:pt x="4556" y="1901"/>
                    <a:pt x="4616" y="2085"/>
                  </a:cubicBezTo>
                  <a:cubicBezTo>
                    <a:pt x="4625" y="2114"/>
                    <a:pt x="4648" y="2137"/>
                    <a:pt x="4662" y="2164"/>
                  </a:cubicBezTo>
                  <a:cubicBezTo>
                    <a:pt x="4635" y="2499"/>
                    <a:pt x="4553" y="2334"/>
                    <a:pt x="4063" y="2345"/>
                  </a:cubicBezTo>
                  <a:cubicBezTo>
                    <a:pt x="4003" y="2365"/>
                    <a:pt x="3775" y="2371"/>
                    <a:pt x="3894" y="2311"/>
                  </a:cubicBezTo>
                  <a:cubicBezTo>
                    <a:pt x="3904" y="2306"/>
                    <a:pt x="3916" y="2303"/>
                    <a:pt x="3927" y="2299"/>
                  </a:cubicBezTo>
                  <a:cubicBezTo>
                    <a:pt x="3804" y="2275"/>
                    <a:pt x="3412" y="2325"/>
                    <a:pt x="3295" y="2333"/>
                  </a:cubicBezTo>
                  <a:cubicBezTo>
                    <a:pt x="3242" y="2337"/>
                    <a:pt x="3137" y="2345"/>
                    <a:pt x="3137" y="2345"/>
                  </a:cubicBezTo>
                  <a:cubicBezTo>
                    <a:pt x="2633" y="2340"/>
                    <a:pt x="2180" y="2377"/>
                    <a:pt x="1702" y="2311"/>
                  </a:cubicBezTo>
                  <a:cubicBezTo>
                    <a:pt x="1930" y="2197"/>
                    <a:pt x="1800" y="2243"/>
                    <a:pt x="1454" y="2254"/>
                  </a:cubicBezTo>
                  <a:cubicBezTo>
                    <a:pt x="1414" y="2268"/>
                    <a:pt x="1330" y="2288"/>
                    <a:pt x="1330" y="2288"/>
                  </a:cubicBezTo>
                  <a:cubicBezTo>
                    <a:pt x="1229" y="2339"/>
                    <a:pt x="1102" y="2344"/>
                    <a:pt x="991" y="2356"/>
                  </a:cubicBezTo>
                  <a:cubicBezTo>
                    <a:pt x="637" y="2346"/>
                    <a:pt x="675" y="2372"/>
                    <a:pt x="460" y="2299"/>
                  </a:cubicBezTo>
                  <a:cubicBezTo>
                    <a:pt x="385" y="2274"/>
                    <a:pt x="223" y="2277"/>
                    <a:pt x="223" y="2277"/>
                  </a:cubicBezTo>
                  <a:cubicBezTo>
                    <a:pt x="161" y="2262"/>
                    <a:pt x="105" y="2242"/>
                    <a:pt x="42" y="2232"/>
                  </a:cubicBezTo>
                  <a:cubicBezTo>
                    <a:pt x="46" y="2002"/>
                    <a:pt x="54" y="1773"/>
                    <a:pt x="54" y="1543"/>
                  </a:cubicBezTo>
                  <a:cubicBezTo>
                    <a:pt x="54" y="1434"/>
                    <a:pt x="51" y="1324"/>
                    <a:pt x="42" y="1215"/>
                  </a:cubicBezTo>
                  <a:cubicBezTo>
                    <a:pt x="39" y="1184"/>
                    <a:pt x="28" y="1155"/>
                    <a:pt x="20" y="1125"/>
                  </a:cubicBezTo>
                  <a:cubicBezTo>
                    <a:pt x="16" y="1110"/>
                    <a:pt x="8" y="1080"/>
                    <a:pt x="8" y="1080"/>
                  </a:cubicBezTo>
                  <a:cubicBezTo>
                    <a:pt x="19" y="833"/>
                    <a:pt x="0" y="736"/>
                    <a:pt x="54" y="888"/>
                  </a:cubicBezTo>
                  <a:cubicBezTo>
                    <a:pt x="155" y="678"/>
                    <a:pt x="125" y="420"/>
                    <a:pt x="54" y="199"/>
                  </a:cubicBezTo>
                  <a:cubicBezTo>
                    <a:pt x="58" y="146"/>
                    <a:pt x="59" y="93"/>
                    <a:pt x="65" y="41"/>
                  </a:cubicBezTo>
                  <a:cubicBezTo>
                    <a:pt x="66" y="29"/>
                    <a:pt x="65" y="10"/>
                    <a:pt x="76" y="7"/>
                  </a:cubicBezTo>
                  <a:cubicBezTo>
                    <a:pt x="101" y="0"/>
                    <a:pt x="150" y="21"/>
                    <a:pt x="178" y="29"/>
                  </a:cubicBezTo>
                  <a:cubicBezTo>
                    <a:pt x="208" y="37"/>
                    <a:pt x="268" y="52"/>
                    <a:pt x="268" y="52"/>
                  </a:cubicBezTo>
                  <a:cubicBezTo>
                    <a:pt x="328" y="91"/>
                    <a:pt x="280" y="54"/>
                    <a:pt x="325" y="108"/>
                  </a:cubicBezTo>
                  <a:cubicBezTo>
                    <a:pt x="335" y="120"/>
                    <a:pt x="358" y="142"/>
                    <a:pt x="358" y="142"/>
                  </a:cubicBezTo>
                </a:path>
              </a:pathLst>
            </a:custGeom>
            <a:solidFill>
              <a:srgbClr val="FFFFD1"/>
            </a:solidFill>
            <a:ln w="9525" cap="flat" cmpd="sng">
              <a:noFill/>
              <a:prstDash val="solid"/>
              <a:round/>
              <a:headEnd/>
              <a:tailEnd/>
            </a:ln>
            <a:effectLst>
              <a:outerShdw dist="242633" dir="2572734" algn="ctr" rotWithShape="0">
                <a:srgbClr val="C0C0C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8703" name="Text Box 6"/>
            <p:cNvSpPr txBox="1">
              <a:spLocks noChangeArrowheads="1"/>
            </p:cNvSpPr>
            <p:nvPr/>
          </p:nvSpPr>
          <p:spPr bwMode="auto">
            <a:xfrm>
              <a:off x="864" y="1468"/>
              <a:ext cx="3696" cy="33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900">
                  <a:solidFill>
                    <a:srgbClr val="000099"/>
                  </a:solidFill>
                  <a:ea typeface="楷体_GB2312" pitchFamily="49" charset="-122"/>
                </a:rPr>
                <a:t>1.</a:t>
              </a:r>
              <a:r>
                <a:rPr lang="zh-CN" altLang="en-US" sz="2900" b="0">
                  <a:solidFill>
                    <a:srgbClr val="000099"/>
                  </a:solidFill>
                  <a:ea typeface="楷体_GB2312" pitchFamily="49" charset="-122"/>
                </a:rPr>
                <a:t>  </a:t>
              </a:r>
              <a:r>
                <a:rPr lang="zh-CN" altLang="en-US" sz="2900">
                  <a:solidFill>
                    <a:srgbClr val="000099"/>
                  </a:solidFill>
                  <a:ea typeface="幼圆" pitchFamily="49" charset="-122"/>
                </a:rPr>
                <a:t>研究数据元素之间的客观联系</a:t>
              </a:r>
              <a:r>
                <a:rPr lang="zh-CN" altLang="en-US" sz="2900" b="0">
                  <a:solidFill>
                    <a:srgbClr val="000099"/>
                  </a:solidFill>
                  <a:ea typeface="幼圆" pitchFamily="49" charset="-122"/>
                </a:rPr>
                <a:t>。</a:t>
              </a:r>
            </a:p>
          </p:txBody>
        </p:sp>
      </p:grpSp>
      <p:sp>
        <p:nvSpPr>
          <p:cNvPr id="139315" name="Text Box 51"/>
          <p:cNvSpPr txBox="1">
            <a:spLocks noChangeArrowheads="1"/>
          </p:cNvSpPr>
          <p:nvPr/>
        </p:nvSpPr>
        <p:spPr bwMode="auto">
          <a:xfrm>
            <a:off x="1608461" y="2116882"/>
            <a:ext cx="7748587" cy="851002"/>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900" b="0" dirty="0">
                <a:solidFill>
                  <a:srgbClr val="000099"/>
                </a:solidFill>
                <a:ea typeface="楷体_GB2312" pitchFamily="49" charset="-122"/>
              </a:rPr>
              <a:t>     </a:t>
            </a:r>
            <a:r>
              <a:rPr lang="zh-CN" altLang="en-US" sz="2900" dirty="0">
                <a:solidFill>
                  <a:srgbClr val="000099"/>
                </a:solidFill>
                <a:ea typeface="楷体_GB2312" pitchFamily="49" charset="-122"/>
              </a:rPr>
              <a:t>2.</a:t>
            </a:r>
            <a:r>
              <a:rPr lang="zh-CN" altLang="en-US" sz="2900" b="0" dirty="0">
                <a:solidFill>
                  <a:srgbClr val="000099"/>
                </a:solidFill>
                <a:ea typeface="楷体_GB2312" pitchFamily="49" charset="-122"/>
              </a:rPr>
              <a:t>  </a:t>
            </a:r>
            <a:r>
              <a:rPr lang="zh-CN" altLang="en-US" sz="2900" dirty="0">
                <a:solidFill>
                  <a:srgbClr val="000099"/>
                </a:solidFill>
                <a:latin typeface="幼圆" pitchFamily="49" charset="-122"/>
                <a:ea typeface="幼圆" pitchFamily="49" charset="-122"/>
              </a:rPr>
              <a:t>研究具有某种逻辑关系的数据在计</a:t>
            </a:r>
          </a:p>
          <a:p>
            <a:pPr algn="l" fontAlgn="base">
              <a:lnSpc>
                <a:spcPct val="85000"/>
              </a:lnSpc>
              <a:spcBef>
                <a:spcPct val="0"/>
              </a:spcBef>
            </a:pPr>
            <a:r>
              <a:rPr lang="zh-CN" altLang="en-US" sz="2900" dirty="0">
                <a:solidFill>
                  <a:srgbClr val="000099"/>
                </a:solidFill>
                <a:latin typeface="幼圆" pitchFamily="49" charset="-122"/>
                <a:ea typeface="幼圆" pitchFamily="49" charset="-122"/>
              </a:rPr>
              <a:t>     算机存储器内的存储方式</a:t>
            </a:r>
            <a:r>
              <a:rPr lang="zh-CN" altLang="en-US" sz="2900" dirty="0">
                <a:solidFill>
                  <a:srgbClr val="000099"/>
                </a:solidFill>
                <a:ea typeface="幼圆" pitchFamily="49" charset="-122"/>
              </a:rPr>
              <a:t>。</a:t>
            </a:r>
          </a:p>
        </p:txBody>
      </p:sp>
      <p:sp>
        <p:nvSpPr>
          <p:cNvPr id="139316" name="Text Box 52"/>
          <p:cNvSpPr txBox="1">
            <a:spLocks noChangeArrowheads="1"/>
          </p:cNvSpPr>
          <p:nvPr/>
        </p:nvSpPr>
        <p:spPr bwMode="auto">
          <a:xfrm>
            <a:off x="1965647" y="3013821"/>
            <a:ext cx="8001000" cy="1230337"/>
          </a:xfrm>
          <a:prstGeom prst="rect">
            <a:avLst/>
          </a:prstGeom>
          <a:noFill/>
          <a:ln w="12700" cap="sq">
            <a:noFill/>
            <a:miter lim="800000"/>
            <a:headEnd type="none" w="sm" len="sm"/>
            <a:tailEnd type="none" w="sm" len="sm"/>
          </a:ln>
        </p:spPr>
        <p:txBody>
          <a:bodyPr>
            <a:spAutoFit/>
          </a:bodyPr>
          <a:lstStyle/>
          <a:p>
            <a:pPr algn="l" eaLnBrk="1" fontAlgn="base" hangingPunct="1">
              <a:lnSpc>
                <a:spcPct val="85000"/>
              </a:lnSpc>
              <a:spcBef>
                <a:spcPct val="0"/>
              </a:spcBef>
            </a:pPr>
            <a:r>
              <a:rPr lang="zh-CN" altLang="en-US" sz="2900" dirty="0">
                <a:solidFill>
                  <a:srgbClr val="000099"/>
                </a:solidFill>
                <a:ea typeface="楷体_GB2312" pitchFamily="49" charset="-122"/>
              </a:rPr>
              <a:t> 3.  </a:t>
            </a:r>
            <a:r>
              <a:rPr lang="zh-CN" altLang="en-US" sz="2900" dirty="0">
                <a:solidFill>
                  <a:srgbClr val="000099"/>
                </a:solidFill>
                <a:latin typeface="幼圆" pitchFamily="49" charset="-122"/>
                <a:ea typeface="幼圆" pitchFamily="49" charset="-122"/>
              </a:rPr>
              <a:t>研究如何在数据的各种关系（逻辑</a:t>
            </a:r>
          </a:p>
          <a:p>
            <a:pPr algn="l" eaLnBrk="1" fontAlgn="base" hangingPunct="1">
              <a:lnSpc>
                <a:spcPct val="85000"/>
              </a:lnSpc>
              <a:spcBef>
                <a:spcPct val="0"/>
              </a:spcBef>
            </a:pPr>
            <a:r>
              <a:rPr lang="zh-CN" altLang="en-US" sz="2900" dirty="0">
                <a:solidFill>
                  <a:srgbClr val="000099"/>
                </a:solidFill>
                <a:latin typeface="幼圆" pitchFamily="49" charset="-122"/>
                <a:ea typeface="幼圆" pitchFamily="49" charset="-122"/>
              </a:rPr>
              <a:t>   的和物理的)的基础上对数据实施一</a:t>
            </a:r>
          </a:p>
          <a:p>
            <a:pPr algn="l" eaLnBrk="1" fontAlgn="base" hangingPunct="1">
              <a:lnSpc>
                <a:spcPct val="85000"/>
              </a:lnSpc>
              <a:spcBef>
                <a:spcPct val="0"/>
              </a:spcBef>
            </a:pPr>
            <a:r>
              <a:rPr lang="zh-CN" altLang="en-US" sz="2900" dirty="0">
                <a:solidFill>
                  <a:srgbClr val="000099"/>
                </a:solidFill>
                <a:latin typeface="幼圆" pitchFamily="49" charset="-122"/>
                <a:ea typeface="幼圆" pitchFamily="49" charset="-122"/>
              </a:rPr>
              <a:t>   系列有效的基本操作</a:t>
            </a:r>
            <a:r>
              <a:rPr lang="zh-CN" altLang="en-US" sz="2900" dirty="0">
                <a:solidFill>
                  <a:srgbClr val="000099"/>
                </a:solidFill>
                <a:ea typeface="幼圆" pitchFamily="49" charset="-122"/>
              </a:rPr>
              <a:t>。</a:t>
            </a:r>
            <a:r>
              <a:rPr lang="zh-CN" altLang="en-US" sz="2900" dirty="0">
                <a:solidFill>
                  <a:srgbClr val="000099"/>
                </a:solidFill>
                <a:ea typeface="楷体_GB2312" pitchFamily="49" charset="-122"/>
              </a:rPr>
              <a:t> </a:t>
            </a:r>
            <a:endParaRPr lang="zh-CN" altLang="en-US" sz="2900" dirty="0">
              <a:solidFill>
                <a:srgbClr val="000099"/>
              </a:solidFill>
              <a:ea typeface="宋体" charset="-122"/>
            </a:endParaRPr>
          </a:p>
        </p:txBody>
      </p:sp>
      <p:grpSp>
        <p:nvGrpSpPr>
          <p:cNvPr id="3" name="Group 57"/>
          <p:cNvGrpSpPr>
            <a:grpSpLocks/>
          </p:cNvGrpSpPr>
          <p:nvPr/>
        </p:nvGrpSpPr>
        <p:grpSpPr bwMode="auto">
          <a:xfrm>
            <a:off x="7299647" y="802433"/>
            <a:ext cx="2057400" cy="544513"/>
            <a:chOff x="4080" y="953"/>
            <a:chExt cx="1296" cy="343"/>
          </a:xfrm>
        </p:grpSpPr>
        <p:sp>
          <p:nvSpPr>
            <p:cNvPr id="28700" name="AutoShape 55"/>
            <p:cNvSpPr>
              <a:spLocks noChangeArrowheads="1"/>
            </p:cNvSpPr>
            <p:nvPr/>
          </p:nvSpPr>
          <p:spPr bwMode="auto">
            <a:xfrm>
              <a:off x="4080" y="969"/>
              <a:ext cx="1296" cy="327"/>
            </a:xfrm>
            <a:prstGeom prst="wedgeEllipseCallout">
              <a:avLst>
                <a:gd name="adj1" fmla="val -39120"/>
                <a:gd name="adj2" fmla="val 107185"/>
              </a:avLst>
            </a:prstGeom>
            <a:noFill/>
            <a:ln w="50800" cap="sq">
              <a:solidFill>
                <a:srgbClr val="33CCCC"/>
              </a:solidFill>
              <a:miter lim="800000"/>
              <a:headEnd type="none" w="sm" len="sm"/>
              <a:tailEnd type="none" w="sm" len="sm"/>
            </a:ln>
          </p:spPr>
          <p:txBody>
            <a:bodyPr/>
            <a:lstStyle/>
            <a:p>
              <a:pPr fontAlgn="base">
                <a:spcBef>
                  <a:spcPct val="0"/>
                </a:spcBef>
              </a:pPr>
              <a:endParaRPr lang="zh-CN" altLang="en-US" b="0">
                <a:ea typeface="宋体" charset="-122"/>
              </a:endParaRPr>
            </a:p>
          </p:txBody>
        </p:sp>
        <p:sp>
          <p:nvSpPr>
            <p:cNvPr id="28701" name="Text Box 56"/>
            <p:cNvSpPr txBox="1">
              <a:spLocks noChangeArrowheads="1"/>
            </p:cNvSpPr>
            <p:nvPr/>
          </p:nvSpPr>
          <p:spPr bwMode="auto">
            <a:xfrm>
              <a:off x="4187" y="953"/>
              <a:ext cx="1107"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fontAlgn="base" hangingPunct="1">
                <a:spcBef>
                  <a:spcPct val="0"/>
                </a:spcBef>
              </a:pPr>
              <a:r>
                <a:rPr lang="zh-CN" altLang="en-US" sz="2800" i="1">
                  <a:solidFill>
                    <a:srgbClr val="FF3300"/>
                  </a:solidFill>
                  <a:ea typeface="黑体" pitchFamily="49" charset="-122"/>
                </a:rPr>
                <a:t>逻辑结构</a:t>
              </a:r>
              <a:endParaRPr lang="zh-CN" altLang="zh-CN" sz="2800" i="1">
                <a:solidFill>
                  <a:srgbClr val="FF3300"/>
                </a:solidFill>
                <a:ea typeface="黑体" pitchFamily="49" charset="-122"/>
              </a:endParaRPr>
            </a:p>
          </p:txBody>
        </p:sp>
      </p:grpSp>
      <p:grpSp>
        <p:nvGrpSpPr>
          <p:cNvPr id="4" name="Group 61"/>
          <p:cNvGrpSpPr>
            <a:grpSpLocks/>
          </p:cNvGrpSpPr>
          <p:nvPr/>
        </p:nvGrpSpPr>
        <p:grpSpPr bwMode="auto">
          <a:xfrm>
            <a:off x="7375847" y="2485183"/>
            <a:ext cx="1905000" cy="536575"/>
            <a:chOff x="4224" y="2061"/>
            <a:chExt cx="1200" cy="338"/>
          </a:xfrm>
        </p:grpSpPr>
        <p:sp>
          <p:nvSpPr>
            <p:cNvPr id="28698" name="AutoShape 59"/>
            <p:cNvSpPr>
              <a:spLocks noChangeArrowheads="1"/>
            </p:cNvSpPr>
            <p:nvPr/>
          </p:nvSpPr>
          <p:spPr bwMode="auto">
            <a:xfrm rot="-61664">
              <a:off x="4224" y="2072"/>
              <a:ext cx="1200" cy="327"/>
            </a:xfrm>
            <a:prstGeom prst="wedgeEllipseCallout">
              <a:avLst>
                <a:gd name="adj1" fmla="val -66690"/>
                <a:gd name="adj2" fmla="val -8694"/>
              </a:avLst>
            </a:prstGeom>
            <a:noFill/>
            <a:ln w="53975" cap="sq">
              <a:solidFill>
                <a:srgbClr val="33CCCC"/>
              </a:solidFill>
              <a:miter lim="800000"/>
              <a:headEnd type="none" w="sm" len="sm"/>
              <a:tailEnd type="none" w="sm" len="sm"/>
            </a:ln>
          </p:spPr>
          <p:txBody>
            <a:bodyPr/>
            <a:lstStyle/>
            <a:p>
              <a:pPr fontAlgn="base">
                <a:spcBef>
                  <a:spcPct val="0"/>
                </a:spcBef>
              </a:pPr>
              <a:endParaRPr lang="zh-CN" altLang="en-US" b="0">
                <a:ea typeface="宋体" charset="-122"/>
              </a:endParaRPr>
            </a:p>
          </p:txBody>
        </p:sp>
        <p:sp>
          <p:nvSpPr>
            <p:cNvPr id="28699" name="Text Box 60"/>
            <p:cNvSpPr txBox="1">
              <a:spLocks noChangeArrowheads="1"/>
            </p:cNvSpPr>
            <p:nvPr/>
          </p:nvSpPr>
          <p:spPr bwMode="auto">
            <a:xfrm rot="-61664">
              <a:off x="4232" y="2061"/>
              <a:ext cx="1107" cy="33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fontAlgn="base" hangingPunct="1">
                <a:spcBef>
                  <a:spcPct val="0"/>
                </a:spcBef>
              </a:pPr>
              <a:r>
                <a:rPr lang="zh-CN" altLang="en-US" sz="2900" i="1">
                  <a:solidFill>
                    <a:srgbClr val="FF3300"/>
                  </a:solidFill>
                  <a:ea typeface="黑体" pitchFamily="49" charset="-122"/>
                </a:rPr>
                <a:t>存储结构</a:t>
              </a:r>
              <a:endParaRPr lang="zh-CN" altLang="zh-CN" sz="2900" i="1">
                <a:solidFill>
                  <a:srgbClr val="FF3300"/>
                </a:solidFill>
                <a:ea typeface="黑体" pitchFamily="49" charset="-122"/>
              </a:endParaRPr>
            </a:p>
          </p:txBody>
        </p:sp>
      </p:grpSp>
      <p:grpSp>
        <p:nvGrpSpPr>
          <p:cNvPr id="5" name="Group 65"/>
          <p:cNvGrpSpPr>
            <a:grpSpLocks/>
          </p:cNvGrpSpPr>
          <p:nvPr/>
        </p:nvGrpSpPr>
        <p:grpSpPr bwMode="auto">
          <a:xfrm>
            <a:off x="6696397" y="4013945"/>
            <a:ext cx="1593850" cy="550862"/>
            <a:chOff x="3796" y="3024"/>
            <a:chExt cx="1004" cy="347"/>
          </a:xfrm>
        </p:grpSpPr>
        <p:sp>
          <p:nvSpPr>
            <p:cNvPr id="28696" name="AutoShape 63"/>
            <p:cNvSpPr>
              <a:spLocks noChangeArrowheads="1"/>
            </p:cNvSpPr>
            <p:nvPr/>
          </p:nvSpPr>
          <p:spPr bwMode="auto">
            <a:xfrm>
              <a:off x="3796" y="3035"/>
              <a:ext cx="912" cy="336"/>
            </a:xfrm>
            <a:prstGeom prst="wedgeEllipseCallout">
              <a:avLst>
                <a:gd name="adj1" fmla="val -82676"/>
                <a:gd name="adj2" fmla="val -51787"/>
              </a:avLst>
            </a:prstGeom>
            <a:noFill/>
            <a:ln w="53975" cap="sq">
              <a:solidFill>
                <a:srgbClr val="33CCCC"/>
              </a:solidFill>
              <a:miter lim="800000"/>
              <a:headEnd type="none" w="sm" len="sm"/>
              <a:tailEnd type="none" w="sm" len="sm"/>
            </a:ln>
          </p:spPr>
          <p:txBody>
            <a:bodyPr/>
            <a:lstStyle/>
            <a:p>
              <a:pPr fontAlgn="base">
                <a:spcBef>
                  <a:spcPct val="0"/>
                </a:spcBef>
              </a:pPr>
              <a:endParaRPr lang="zh-CN" altLang="en-US" b="0">
                <a:ea typeface="宋体" charset="-122"/>
              </a:endParaRPr>
            </a:p>
          </p:txBody>
        </p:sp>
        <p:sp>
          <p:nvSpPr>
            <p:cNvPr id="28697" name="Text Box 64"/>
            <p:cNvSpPr txBox="1">
              <a:spLocks noChangeArrowheads="1"/>
            </p:cNvSpPr>
            <p:nvPr/>
          </p:nvSpPr>
          <p:spPr bwMode="auto">
            <a:xfrm>
              <a:off x="3910" y="3024"/>
              <a:ext cx="890" cy="33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fontAlgn="base">
                <a:spcBef>
                  <a:spcPct val="0"/>
                </a:spcBef>
              </a:pPr>
              <a:r>
                <a:rPr lang="zh-CN" altLang="en-US" sz="2900" i="1">
                  <a:solidFill>
                    <a:srgbClr val="FF3300"/>
                  </a:solidFill>
                  <a:ea typeface="黑体" pitchFamily="49" charset="-122"/>
                </a:rPr>
                <a:t>算 法</a:t>
              </a:r>
            </a:p>
          </p:txBody>
        </p:sp>
      </p:grpSp>
      <p:grpSp>
        <p:nvGrpSpPr>
          <p:cNvPr id="6" name="Group 82"/>
          <p:cNvGrpSpPr>
            <a:grpSpLocks/>
          </p:cNvGrpSpPr>
          <p:nvPr/>
        </p:nvGrpSpPr>
        <p:grpSpPr bwMode="auto">
          <a:xfrm>
            <a:off x="2289498" y="5239496"/>
            <a:ext cx="1814513" cy="555625"/>
            <a:chOff x="480" y="3504"/>
            <a:chExt cx="1143" cy="350"/>
          </a:xfrm>
        </p:grpSpPr>
        <p:sp>
          <p:nvSpPr>
            <p:cNvPr id="139340" name="Rectangle 76"/>
            <p:cNvSpPr>
              <a:spLocks noChangeArrowheads="1"/>
            </p:cNvSpPr>
            <p:nvPr/>
          </p:nvSpPr>
          <p:spPr bwMode="auto">
            <a:xfrm>
              <a:off x="480" y="3504"/>
              <a:ext cx="1056"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95" name="Rectangle 77"/>
            <p:cNvSpPr>
              <a:spLocks noChangeArrowheads="1"/>
            </p:cNvSpPr>
            <p:nvPr/>
          </p:nvSpPr>
          <p:spPr bwMode="auto">
            <a:xfrm>
              <a:off x="491" y="3527"/>
              <a:ext cx="113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逻辑结构</a:t>
              </a:r>
            </a:p>
          </p:txBody>
        </p:sp>
      </p:grpSp>
      <p:grpSp>
        <p:nvGrpSpPr>
          <p:cNvPr id="7" name="Group 93"/>
          <p:cNvGrpSpPr>
            <a:grpSpLocks/>
          </p:cNvGrpSpPr>
          <p:nvPr/>
        </p:nvGrpSpPr>
        <p:grpSpPr bwMode="auto">
          <a:xfrm>
            <a:off x="4078610" y="5239496"/>
            <a:ext cx="2082800" cy="573087"/>
            <a:chOff x="1559" y="3600"/>
            <a:chExt cx="1312" cy="361"/>
          </a:xfrm>
        </p:grpSpPr>
        <p:grpSp>
          <p:nvGrpSpPr>
            <p:cNvPr id="8" name="Group 83"/>
            <p:cNvGrpSpPr>
              <a:grpSpLocks/>
            </p:cNvGrpSpPr>
            <p:nvPr/>
          </p:nvGrpSpPr>
          <p:grpSpPr bwMode="auto">
            <a:xfrm>
              <a:off x="1728" y="3600"/>
              <a:ext cx="1143" cy="361"/>
              <a:chOff x="1785" y="3556"/>
              <a:chExt cx="1143" cy="361"/>
            </a:xfrm>
          </p:grpSpPr>
          <p:sp>
            <p:nvSpPr>
              <p:cNvPr id="139342" name="Rectangle 78"/>
              <p:cNvSpPr>
                <a:spLocks noChangeArrowheads="1"/>
              </p:cNvSpPr>
              <p:nvPr/>
            </p:nvSpPr>
            <p:spPr bwMode="auto">
              <a:xfrm>
                <a:off x="1785" y="3556"/>
                <a:ext cx="1056"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93" name="Rectangle 79"/>
              <p:cNvSpPr>
                <a:spLocks noChangeArrowheads="1"/>
              </p:cNvSpPr>
              <p:nvPr/>
            </p:nvSpPr>
            <p:spPr bwMode="auto">
              <a:xfrm>
                <a:off x="1796" y="3590"/>
                <a:ext cx="113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存储结构</a:t>
                </a:r>
              </a:p>
            </p:txBody>
          </p:sp>
        </p:grpSp>
        <p:sp>
          <p:nvSpPr>
            <p:cNvPr id="139350" name="Line 86"/>
            <p:cNvSpPr>
              <a:spLocks noChangeShapeType="1"/>
            </p:cNvSpPr>
            <p:nvPr/>
          </p:nvSpPr>
          <p:spPr bwMode="auto">
            <a:xfrm>
              <a:off x="1559" y="3814"/>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351" name="Line 87"/>
            <p:cNvSpPr>
              <a:spLocks noChangeShapeType="1"/>
            </p:cNvSpPr>
            <p:nvPr/>
          </p:nvSpPr>
          <p:spPr bwMode="auto">
            <a:xfrm rot="-5400000">
              <a:off x="1561" y="3816"/>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9" name="Group 92"/>
          <p:cNvGrpSpPr>
            <a:grpSpLocks/>
          </p:cNvGrpSpPr>
          <p:nvPr/>
        </p:nvGrpSpPr>
        <p:grpSpPr bwMode="auto">
          <a:xfrm>
            <a:off x="6147123" y="5239496"/>
            <a:ext cx="1400175" cy="598487"/>
            <a:chOff x="2862" y="3600"/>
            <a:chExt cx="882" cy="377"/>
          </a:xfrm>
        </p:grpSpPr>
        <p:grpSp>
          <p:nvGrpSpPr>
            <p:cNvPr id="10" name="Group 84"/>
            <p:cNvGrpSpPr>
              <a:grpSpLocks/>
            </p:cNvGrpSpPr>
            <p:nvPr/>
          </p:nvGrpSpPr>
          <p:grpSpPr bwMode="auto">
            <a:xfrm>
              <a:off x="3048" y="3600"/>
              <a:ext cx="696" cy="377"/>
              <a:chOff x="2889" y="3600"/>
              <a:chExt cx="696" cy="377"/>
            </a:xfrm>
          </p:grpSpPr>
          <p:sp>
            <p:nvSpPr>
              <p:cNvPr id="139344" name="Rectangle 80"/>
              <p:cNvSpPr>
                <a:spLocks noChangeArrowheads="1"/>
              </p:cNvSpPr>
              <p:nvPr/>
            </p:nvSpPr>
            <p:spPr bwMode="auto">
              <a:xfrm>
                <a:off x="2889" y="3600"/>
                <a:ext cx="663"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88" name="Rectangle 81"/>
              <p:cNvSpPr>
                <a:spLocks noChangeArrowheads="1"/>
              </p:cNvSpPr>
              <p:nvPr/>
            </p:nvSpPr>
            <p:spPr bwMode="auto">
              <a:xfrm>
                <a:off x="2933" y="3650"/>
                <a:ext cx="65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算法</a:t>
                </a:r>
              </a:p>
            </p:txBody>
          </p:sp>
        </p:grpSp>
        <p:sp>
          <p:nvSpPr>
            <p:cNvPr id="139354" name="Line 90"/>
            <p:cNvSpPr>
              <a:spLocks noChangeShapeType="1"/>
            </p:cNvSpPr>
            <p:nvPr/>
          </p:nvSpPr>
          <p:spPr bwMode="auto">
            <a:xfrm>
              <a:off x="2862" y="3814"/>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355" name="Line 91"/>
            <p:cNvSpPr>
              <a:spLocks noChangeShapeType="1"/>
            </p:cNvSpPr>
            <p:nvPr/>
          </p:nvSpPr>
          <p:spPr bwMode="auto">
            <a:xfrm rot="-5400000">
              <a:off x="2864" y="3816"/>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Tree>
    <p:custDataLst>
      <p:tags r:id="rId1"/>
    </p:custDataLst>
    <p:extLst>
      <p:ext uri="{BB962C8B-B14F-4D97-AF65-F5344CB8AC3E}">
        <p14:creationId xmlns:p14="http://schemas.microsoft.com/office/powerpoint/2010/main" val="3678149083"/>
      </p:ext>
    </p:extLst>
  </p:cSld>
  <p:clrMapOvr>
    <a:masterClrMapping/>
  </p:clrMapOvr>
  <p:transition advTm="3976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9183689" y="3500439"/>
            <a:ext cx="1335087" cy="396875"/>
          </a:xfrm>
          <a:prstGeom prst="rect">
            <a:avLst/>
          </a:prstGeom>
          <a:noFill/>
          <a:ln w="12699">
            <a:noFill/>
            <a:miter lim="800000"/>
            <a:headEnd/>
            <a:tailEnd/>
          </a:ln>
          <a:effectLst/>
        </p:spPr>
        <p:txBody>
          <a:bodyPr>
            <a:spAutoFit/>
          </a:bodyPr>
          <a:lstStyle/>
          <a:p>
            <a:pPr>
              <a:defRPr/>
            </a:pPr>
            <a:r>
              <a:rPr lang="zh-CN" altLang="en-US"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3024189" y="3724275"/>
            <a:ext cx="2714625" cy="2368550"/>
            <a:chOff x="1346" y="2228"/>
            <a:chExt cx="1595" cy="1406"/>
          </a:xfrm>
        </p:grpSpPr>
        <p:sp>
          <p:nvSpPr>
            <p:cNvPr id="2975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2975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2975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29700" name="Text Box 19"/>
          <p:cNvSpPr txBox="1">
            <a:spLocks noChangeArrowheads="1"/>
          </p:cNvSpPr>
          <p:nvPr/>
        </p:nvSpPr>
        <p:spPr bwMode="auto">
          <a:xfrm>
            <a:off x="1931988" y="5592764"/>
            <a:ext cx="1878012" cy="396875"/>
          </a:xfrm>
          <a:prstGeom prst="rect">
            <a:avLst/>
          </a:prstGeom>
          <a:noFill/>
          <a:ln w="12699">
            <a:noFill/>
            <a:miter lim="800000"/>
            <a:headEnd/>
            <a:tailEnd/>
          </a:ln>
        </p:spPr>
        <p:txBody>
          <a:bodyPr>
            <a:spAutoFit/>
          </a:bodyPr>
          <a:lstStyle/>
          <a:p>
            <a:r>
              <a:rPr lang="zh-CN" altLang="en-US">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4106863" y="401639"/>
            <a:ext cx="3211512" cy="396875"/>
          </a:xfrm>
          <a:prstGeom prst="rect">
            <a:avLst/>
          </a:prstGeom>
          <a:noFill/>
          <a:ln w="12699">
            <a:noFill/>
            <a:miter lim="800000"/>
            <a:headEnd/>
            <a:tailEnd/>
          </a:ln>
          <a:effectLst/>
        </p:spPr>
        <p:txBody>
          <a:bodyPr>
            <a:spAutoFit/>
          </a:bodyPr>
          <a:lstStyle/>
          <a:p>
            <a:pPr>
              <a:defRPr/>
            </a:pPr>
            <a:r>
              <a:rPr lang="zh-CN" altLang="en-US"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操作</a:t>
            </a:r>
          </a:p>
        </p:txBody>
      </p:sp>
      <p:grpSp>
        <p:nvGrpSpPr>
          <p:cNvPr id="3" name="Group 23"/>
          <p:cNvGrpSpPr>
            <a:grpSpLocks/>
          </p:cNvGrpSpPr>
          <p:nvPr/>
        </p:nvGrpSpPr>
        <p:grpSpPr bwMode="auto">
          <a:xfrm>
            <a:off x="5605464" y="72548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eaLnBrk="1" hangingPunct="1">
                <a:defRPr/>
              </a:pPr>
              <a:endParaRPr lang="zh-CN" altLang="en-US" sz="1800"/>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p>
          </p:txBody>
        </p:sp>
      </p:grpSp>
      <p:sp>
        <p:nvSpPr>
          <p:cNvPr id="3105" name="Text Box 33"/>
          <p:cNvSpPr txBox="1">
            <a:spLocks noChangeArrowheads="1"/>
          </p:cNvSpPr>
          <p:nvPr/>
        </p:nvSpPr>
        <p:spPr bwMode="auto">
          <a:xfrm>
            <a:off x="5819776" y="2886075"/>
            <a:ext cx="1044575" cy="338138"/>
          </a:xfrm>
          <a:prstGeom prst="rect">
            <a:avLst/>
          </a:prstGeom>
          <a:noFill/>
          <a:ln w="12699">
            <a:noFill/>
            <a:miter lim="800000"/>
            <a:headEnd/>
            <a:tailEnd/>
          </a:ln>
          <a:effectLst/>
        </p:spPr>
        <p:txBody>
          <a:bodyPr>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95988"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08" name="Line 36"/>
          <p:cNvSpPr>
            <a:spLocks noChangeShapeType="1"/>
          </p:cNvSpPr>
          <p:nvPr/>
        </p:nvSpPr>
        <p:spPr bwMode="auto">
          <a:xfrm flipH="1">
            <a:off x="635000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09" name="Line 37"/>
          <p:cNvSpPr>
            <a:spLocks noChangeShapeType="1"/>
          </p:cNvSpPr>
          <p:nvPr/>
        </p:nvSpPr>
        <p:spPr bwMode="auto">
          <a:xfrm flipH="1">
            <a:off x="668972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0" name="Line 38"/>
          <p:cNvSpPr>
            <a:spLocks noChangeShapeType="1"/>
          </p:cNvSpPr>
          <p:nvPr/>
        </p:nvSpPr>
        <p:spPr bwMode="auto">
          <a:xfrm flipH="1">
            <a:off x="702945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1" name="Line 39"/>
          <p:cNvSpPr>
            <a:spLocks noChangeShapeType="1"/>
          </p:cNvSpPr>
          <p:nvPr/>
        </p:nvSpPr>
        <p:spPr bwMode="auto">
          <a:xfrm flipH="1">
            <a:off x="736917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2" name="Line 40"/>
          <p:cNvSpPr>
            <a:spLocks noChangeShapeType="1"/>
          </p:cNvSpPr>
          <p:nvPr/>
        </p:nvSpPr>
        <p:spPr bwMode="auto">
          <a:xfrm flipH="1">
            <a:off x="771207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3" name="Line 41"/>
          <p:cNvSpPr>
            <a:spLocks noChangeShapeType="1"/>
          </p:cNvSpPr>
          <p:nvPr/>
        </p:nvSpPr>
        <p:spPr bwMode="auto">
          <a:xfrm flipH="1">
            <a:off x="803910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4" name="Line 42"/>
          <p:cNvSpPr>
            <a:spLocks noChangeShapeType="1"/>
          </p:cNvSpPr>
          <p:nvPr/>
        </p:nvSpPr>
        <p:spPr bwMode="auto">
          <a:xfrm flipH="1">
            <a:off x="8364538"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5" name="Line 43"/>
          <p:cNvSpPr>
            <a:spLocks noChangeShapeType="1"/>
          </p:cNvSpPr>
          <p:nvPr/>
        </p:nvSpPr>
        <p:spPr bwMode="auto">
          <a:xfrm flipH="1">
            <a:off x="870902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16" name="Line 44"/>
          <p:cNvSpPr>
            <a:spLocks noChangeShapeType="1"/>
          </p:cNvSpPr>
          <p:nvPr/>
        </p:nvSpPr>
        <p:spPr bwMode="auto">
          <a:xfrm>
            <a:off x="5726113" y="372427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eaLnBrk="1" hangingPunct="1">
              <a:defRPr/>
            </a:pPr>
            <a:endParaRPr lang="zh-CN" altLang="en-US" sz="1800"/>
          </a:p>
        </p:txBody>
      </p:sp>
      <p:sp>
        <p:nvSpPr>
          <p:cNvPr id="3117" name="Line 45"/>
          <p:cNvSpPr>
            <a:spLocks noChangeShapeType="1"/>
          </p:cNvSpPr>
          <p:nvPr/>
        </p:nvSpPr>
        <p:spPr bwMode="auto">
          <a:xfrm>
            <a:off x="5708651" y="1139825"/>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p>
        </p:txBody>
      </p:sp>
      <p:sp>
        <p:nvSpPr>
          <p:cNvPr id="3118" name="Line 46"/>
          <p:cNvSpPr>
            <a:spLocks noChangeShapeType="1"/>
          </p:cNvSpPr>
          <p:nvPr/>
        </p:nvSpPr>
        <p:spPr bwMode="auto">
          <a:xfrm>
            <a:off x="3221039" y="5919788"/>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p>
        </p:txBody>
      </p:sp>
      <p:sp>
        <p:nvSpPr>
          <p:cNvPr id="3119" name="Line 47"/>
          <p:cNvSpPr>
            <a:spLocks noChangeShapeType="1"/>
          </p:cNvSpPr>
          <p:nvPr/>
        </p:nvSpPr>
        <p:spPr bwMode="auto">
          <a:xfrm>
            <a:off x="3251201" y="3294063"/>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p>
        </p:txBody>
      </p:sp>
      <p:sp>
        <p:nvSpPr>
          <p:cNvPr id="3120" name="Line 48"/>
          <p:cNvSpPr>
            <a:spLocks noChangeShapeType="1"/>
          </p:cNvSpPr>
          <p:nvPr/>
        </p:nvSpPr>
        <p:spPr bwMode="auto">
          <a:xfrm flipV="1">
            <a:off x="3219450" y="3263901"/>
            <a:ext cx="0" cy="264001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21" name="Line 49"/>
          <p:cNvSpPr>
            <a:spLocks noChangeShapeType="1"/>
          </p:cNvSpPr>
          <p:nvPr/>
        </p:nvSpPr>
        <p:spPr bwMode="auto">
          <a:xfrm flipV="1">
            <a:off x="8963025" y="1144588"/>
            <a:ext cx="0" cy="2640012"/>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22" name="Line 50"/>
          <p:cNvSpPr>
            <a:spLocks noChangeShapeType="1"/>
          </p:cNvSpPr>
          <p:nvPr/>
        </p:nvSpPr>
        <p:spPr bwMode="auto">
          <a:xfrm flipV="1">
            <a:off x="6477000" y="3295651"/>
            <a:ext cx="0" cy="264001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23" name="Line 51"/>
          <p:cNvSpPr>
            <a:spLocks noChangeShapeType="1"/>
          </p:cNvSpPr>
          <p:nvPr/>
        </p:nvSpPr>
        <p:spPr bwMode="auto">
          <a:xfrm flipV="1">
            <a:off x="6484938" y="3725863"/>
            <a:ext cx="2476500" cy="219075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p>
        </p:txBody>
      </p:sp>
      <p:sp>
        <p:nvSpPr>
          <p:cNvPr id="3124" name="Line 52"/>
          <p:cNvSpPr>
            <a:spLocks noChangeShapeType="1"/>
          </p:cNvSpPr>
          <p:nvPr/>
        </p:nvSpPr>
        <p:spPr bwMode="auto">
          <a:xfrm flipV="1">
            <a:off x="3221039" y="1143001"/>
            <a:ext cx="2490787" cy="216376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p>
        </p:txBody>
      </p:sp>
      <p:sp>
        <p:nvSpPr>
          <p:cNvPr id="3125" name="Line 53"/>
          <p:cNvSpPr>
            <a:spLocks noChangeShapeType="1"/>
          </p:cNvSpPr>
          <p:nvPr/>
        </p:nvSpPr>
        <p:spPr bwMode="auto">
          <a:xfrm flipV="1">
            <a:off x="6491288" y="1116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p>
        </p:txBody>
      </p:sp>
      <p:grpSp>
        <p:nvGrpSpPr>
          <p:cNvPr id="4" name="Group 54"/>
          <p:cNvGrpSpPr>
            <a:grpSpLocks/>
          </p:cNvGrpSpPr>
          <p:nvPr/>
        </p:nvGrpSpPr>
        <p:grpSpPr bwMode="auto">
          <a:xfrm>
            <a:off x="5745164" y="3862389"/>
            <a:ext cx="3214687" cy="1444625"/>
            <a:chOff x="2354" y="2187"/>
            <a:chExt cx="2025" cy="910"/>
          </a:xfrm>
        </p:grpSpPr>
        <p:sp>
          <p:nvSpPr>
            <p:cNvPr id="29734"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29735"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广义表</a:t>
              </a:r>
            </a:p>
          </p:txBody>
        </p:sp>
        <p:sp>
          <p:nvSpPr>
            <p:cNvPr id="29736"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二叉树</a:t>
              </a:r>
            </a:p>
          </p:txBody>
        </p:sp>
        <p:sp>
          <p:nvSpPr>
            <p:cNvPr id="29739"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图</a:t>
              </a:r>
            </a:p>
          </p:txBody>
        </p:sp>
        <p:sp>
          <p:nvSpPr>
            <p:cNvPr id="29741"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endParaRPr lang="zh-CN" altLang="zh-CN" sz="1600">
                <a:ea typeface="宋体" charset="-122"/>
              </a:endParaRPr>
            </a:p>
          </p:txBody>
        </p:sp>
        <p:sp>
          <p:nvSpPr>
            <p:cNvPr id="29742"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r>
                <a:rPr lang="zh-CN" altLang="en-US" sz="1600">
                  <a:solidFill>
                    <a:srgbClr val="000000"/>
                  </a:solidFill>
                  <a:latin typeface="黑体" pitchFamily="49" charset="-122"/>
                  <a:ea typeface="黑体" pitchFamily="49" charset="-122"/>
                </a:rPr>
                <a:t>数组</a:t>
              </a:r>
            </a:p>
          </p:txBody>
        </p:sp>
        <p:sp>
          <p:nvSpPr>
            <p:cNvPr id="29743"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r>
                <a:rPr lang="zh-CN" altLang="en-US" sz="1600" dirty="0">
                  <a:solidFill>
                    <a:srgbClr val="000000"/>
                  </a:solidFill>
                  <a:latin typeface="黑体" pitchFamily="49" charset="-122"/>
                  <a:ea typeface="黑体" pitchFamily="49" charset="-122"/>
                </a:rPr>
                <a:t>栈和队列</a:t>
              </a:r>
            </a:p>
          </p:txBody>
        </p:sp>
      </p:grpSp>
      <p:sp>
        <p:nvSpPr>
          <p:cNvPr id="29724" name="Text Box 55"/>
          <p:cNvSpPr txBox="1">
            <a:spLocks noChangeArrowheads="1"/>
          </p:cNvSpPr>
          <p:nvPr/>
        </p:nvSpPr>
        <p:spPr bwMode="auto">
          <a:xfrm>
            <a:off x="4993602" y="2897189"/>
            <a:ext cx="430887" cy="1100137"/>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29725" name="Text Box 55"/>
          <p:cNvSpPr txBox="1">
            <a:spLocks noChangeArrowheads="1"/>
          </p:cNvSpPr>
          <p:nvPr/>
        </p:nvSpPr>
        <p:spPr bwMode="auto">
          <a:xfrm>
            <a:off x="4452264" y="3429000"/>
            <a:ext cx="430887"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29726" name="Text Box 55"/>
          <p:cNvSpPr txBox="1">
            <a:spLocks noChangeArrowheads="1"/>
          </p:cNvSpPr>
          <p:nvPr/>
        </p:nvSpPr>
        <p:spPr bwMode="auto">
          <a:xfrm>
            <a:off x="3879177" y="3965575"/>
            <a:ext cx="430887"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29727" name="Text Box 55"/>
          <p:cNvSpPr txBox="1">
            <a:spLocks noChangeArrowheads="1"/>
          </p:cNvSpPr>
          <p:nvPr/>
        </p:nvSpPr>
        <p:spPr bwMode="auto">
          <a:xfrm>
            <a:off x="3318789" y="4416425"/>
            <a:ext cx="430887"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5807075" y="2595563"/>
            <a:ext cx="1003300"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808664" y="2312988"/>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808664" y="2027238"/>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802314" y="1751013"/>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791201" y="1473200"/>
            <a:ext cx="59372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780089" y="1168400"/>
            <a:ext cx="59372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Tree>
    <p:extLst>
      <p:ext uri="{BB962C8B-B14F-4D97-AF65-F5344CB8AC3E}">
        <p14:creationId xmlns:p14="http://schemas.microsoft.com/office/powerpoint/2010/main" val="1699426582"/>
      </p:ext>
    </p:extLst>
  </p:cSld>
  <p:clrMapOvr>
    <a:masterClrMapping/>
  </p:clrMapOvr>
  <p:transition advTm="3315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42864" y="33333"/>
            <a:ext cx="3962400" cy="685800"/>
            <a:chOff x="240" y="336"/>
            <a:chExt cx="2496" cy="432"/>
          </a:xfrm>
        </p:grpSpPr>
        <p:sp>
          <p:nvSpPr>
            <p:cNvPr id="225283" name="Rectangle 3"/>
            <p:cNvSpPr>
              <a:spLocks noChangeArrowheads="1"/>
            </p:cNvSpPr>
            <p:nvPr/>
          </p:nvSpPr>
          <p:spPr bwMode="auto">
            <a:xfrm>
              <a:off x="240" y="336"/>
              <a:ext cx="2496" cy="432"/>
            </a:xfrm>
            <a:prstGeom prst="rect">
              <a:avLst/>
            </a:prstGeom>
            <a:solidFill>
              <a:srgbClr val="CCFFCC"/>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284" name="Rectangle 4"/>
            <p:cNvSpPr>
              <a:spLocks noChangeArrowheads="1"/>
            </p:cNvSpPr>
            <p:nvPr/>
          </p:nvSpPr>
          <p:spPr bwMode="auto">
            <a:xfrm>
              <a:off x="288" y="384"/>
              <a:ext cx="2448" cy="384"/>
            </a:xfrm>
            <a:prstGeom prst="rect">
              <a:avLst/>
            </a:prstGeom>
            <a:solidFill>
              <a:srgbClr val="0033CC"/>
            </a:solidFill>
            <a:ln w="9525">
              <a:noFill/>
              <a:miter lim="800000"/>
              <a:headEnd/>
              <a:tailEnd/>
            </a:ln>
            <a:effectLst/>
          </p:spPr>
          <p:txBody>
            <a:bodyPr>
              <a:spAutoFit/>
            </a:bodyPr>
            <a:lstStyle/>
            <a:p>
              <a:pPr algn="l">
                <a:defRPr/>
              </a:pPr>
              <a:r>
                <a:rPr kumimoji="1" lang="zh-CN" altLang="en-US" sz="3200" dirty="0">
                  <a:solidFill>
                    <a:schemeClr val="bg1"/>
                  </a:solidFill>
                  <a:effectLst>
                    <a:outerShdw blurRad="38100" dist="38100" dir="2700000" algn="tl">
                      <a:srgbClr val="000000"/>
                    </a:outerShdw>
                  </a:effectLst>
                  <a:latin typeface="微软雅黑" pitchFamily="34" charset="-122"/>
                  <a:ea typeface="微软雅黑" pitchFamily="34" charset="-122"/>
                </a:rPr>
                <a:t> </a:t>
              </a:r>
              <a:r>
                <a:rPr kumimoji="1" lang="zh-CN" altLang="zh-CN" sz="3400" dirty="0">
                  <a:solidFill>
                    <a:schemeClr val="bg1"/>
                  </a:solidFill>
                  <a:effectLst>
                    <a:outerShdw blurRad="38100" dist="38100" dir="2700000" algn="tl">
                      <a:srgbClr val="000000"/>
                    </a:outerShdw>
                  </a:effectLst>
                  <a:latin typeface="微软雅黑" pitchFamily="34" charset="-122"/>
                  <a:ea typeface="微软雅黑" pitchFamily="34" charset="-122"/>
                </a:rPr>
                <a:t>2  算法及其描述</a:t>
              </a:r>
              <a:endParaRPr kumimoji="1" lang="zh-CN" altLang="en-US" sz="3400"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3" name="Group 5"/>
          <p:cNvGrpSpPr>
            <a:grpSpLocks/>
          </p:cNvGrpSpPr>
          <p:nvPr/>
        </p:nvGrpSpPr>
        <p:grpSpPr bwMode="auto">
          <a:xfrm>
            <a:off x="1271465" y="947733"/>
            <a:ext cx="4322763" cy="609600"/>
            <a:chOff x="528" y="1440"/>
            <a:chExt cx="2160" cy="384"/>
          </a:xfrm>
        </p:grpSpPr>
        <p:sp>
          <p:nvSpPr>
            <p:cNvPr id="225286" name="AutoShape 6"/>
            <p:cNvSpPr>
              <a:spLocks noChangeArrowheads="1"/>
            </p:cNvSpPr>
            <p:nvPr/>
          </p:nvSpPr>
          <p:spPr bwMode="auto">
            <a:xfrm>
              <a:off x="528" y="1440"/>
              <a:ext cx="2160" cy="384"/>
            </a:xfrm>
            <a:prstGeom prst="bevel">
              <a:avLst>
                <a:gd name="adj" fmla="val 12500"/>
              </a:avLst>
            </a:prstGeom>
            <a:solidFill>
              <a:srgbClr val="CCFFFF"/>
            </a:solidFill>
            <a:ln w="9525">
              <a:noFill/>
              <a:miter lim="800000"/>
              <a:headEnd/>
              <a:tailEnd/>
            </a:ln>
            <a:effectLst>
              <a:outerShdw dist="17961"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8" name="Text Box 7"/>
            <p:cNvSpPr txBox="1">
              <a:spLocks noChangeArrowheads="1"/>
            </p:cNvSpPr>
            <p:nvPr/>
          </p:nvSpPr>
          <p:spPr bwMode="auto">
            <a:xfrm>
              <a:off x="624" y="1451"/>
              <a:ext cx="2016"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fontAlgn="base" hangingPunct="1">
                <a:spcBef>
                  <a:spcPct val="0"/>
                </a:spcBef>
              </a:pPr>
              <a:r>
                <a:rPr lang="en-US" altLang="zh-CN" sz="3000" dirty="0">
                  <a:solidFill>
                    <a:srgbClr val="FF3300"/>
                  </a:solidFill>
                  <a:ea typeface="楷体_GB2312" pitchFamily="49" charset="-122"/>
                </a:rPr>
                <a:t>2.1 </a:t>
              </a:r>
              <a:r>
                <a:rPr lang="zh-CN" altLang="en-US" sz="3000" dirty="0">
                  <a:solidFill>
                    <a:srgbClr val="FF3300"/>
                  </a:solidFill>
                  <a:ea typeface="楷体_GB2312" pitchFamily="49" charset="-122"/>
                </a:rPr>
                <a:t> 算法及其性质</a:t>
              </a:r>
              <a:endParaRPr lang="zh-CN" altLang="en-US" sz="3600" dirty="0">
                <a:solidFill>
                  <a:srgbClr val="FFFFFF"/>
                </a:solidFill>
                <a:ea typeface="楷体_GB2312" pitchFamily="49" charset="-122"/>
              </a:endParaRPr>
            </a:p>
          </p:txBody>
        </p:sp>
      </p:grpSp>
      <p:grpSp>
        <p:nvGrpSpPr>
          <p:cNvPr id="4" name="Group 8"/>
          <p:cNvGrpSpPr>
            <a:grpSpLocks/>
          </p:cNvGrpSpPr>
          <p:nvPr/>
        </p:nvGrpSpPr>
        <p:grpSpPr bwMode="auto">
          <a:xfrm>
            <a:off x="1347664" y="2014533"/>
            <a:ext cx="2941638" cy="609600"/>
            <a:chOff x="432" y="1440"/>
            <a:chExt cx="1853" cy="384"/>
          </a:xfrm>
        </p:grpSpPr>
        <p:sp>
          <p:nvSpPr>
            <p:cNvPr id="30735" name="AutoShape 9"/>
            <p:cNvSpPr>
              <a:spLocks noChangeArrowheads="1"/>
            </p:cNvSpPr>
            <p:nvPr/>
          </p:nvSpPr>
          <p:spPr bwMode="auto">
            <a:xfrm>
              <a:off x="432" y="1440"/>
              <a:ext cx="1824" cy="384"/>
            </a:xfrm>
            <a:prstGeom prst="cloudCallout">
              <a:avLst>
                <a:gd name="adj1" fmla="val -23519"/>
                <a:gd name="adj2" fmla="val 33074"/>
              </a:avLst>
            </a:prstGeom>
            <a:solidFill>
              <a:srgbClr val="FFFFD1"/>
            </a:solidFill>
            <a:ln w="9525">
              <a:noFill/>
              <a:round/>
              <a:headEnd/>
              <a:tailEnd/>
            </a:ln>
            <a:effectLst>
              <a:outerShdw dist="104727" dir="842175" algn="ctr" rotWithShape="0">
                <a:srgbClr val="969696"/>
              </a:outerShdw>
            </a:effectLst>
          </p:spPr>
          <p:txBody>
            <a:bodyPr wrap="none" anchor="ctr"/>
            <a:lstStyle/>
            <a:p>
              <a:endParaRPr lang="zh-CN" altLang="en-US">
                <a:ea typeface="宋体" charset="-122"/>
              </a:endParaRPr>
            </a:p>
          </p:txBody>
        </p:sp>
        <p:sp>
          <p:nvSpPr>
            <p:cNvPr id="30736" name="Text Box 10"/>
            <p:cNvSpPr txBox="1">
              <a:spLocks noChangeArrowheads="1"/>
            </p:cNvSpPr>
            <p:nvPr/>
          </p:nvSpPr>
          <p:spPr bwMode="auto">
            <a:xfrm>
              <a:off x="575" y="1469"/>
              <a:ext cx="1710" cy="33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2900">
                  <a:solidFill>
                    <a:srgbClr val="000099"/>
                  </a:solidFill>
                  <a:ea typeface="楷体_GB2312" pitchFamily="49" charset="-122"/>
                </a:rPr>
                <a:t>1</a:t>
              </a:r>
              <a:r>
                <a:rPr kumimoji="1" lang="zh-CN" altLang="en-US" sz="2900">
                  <a:solidFill>
                    <a:srgbClr val="000099"/>
                  </a:solidFill>
                  <a:latin typeface="楷体_GB2312" pitchFamily="49" charset="-122"/>
                  <a:ea typeface="楷体_GB2312" pitchFamily="49" charset="-122"/>
                </a:rPr>
                <a:t>.算法的定义</a:t>
              </a:r>
              <a:endParaRPr kumimoji="1" lang="zh-CN" altLang="en-US" sz="2900" b="0">
                <a:solidFill>
                  <a:srgbClr val="000099"/>
                </a:solidFill>
                <a:ea typeface="宋体" charset="-122"/>
              </a:endParaRPr>
            </a:p>
          </p:txBody>
        </p:sp>
      </p:grpSp>
      <p:grpSp>
        <p:nvGrpSpPr>
          <p:cNvPr id="5" name="Group 11"/>
          <p:cNvGrpSpPr>
            <a:grpSpLocks/>
          </p:cNvGrpSpPr>
          <p:nvPr/>
        </p:nvGrpSpPr>
        <p:grpSpPr bwMode="auto">
          <a:xfrm>
            <a:off x="1271464" y="2905121"/>
            <a:ext cx="8077200" cy="2919412"/>
            <a:chOff x="384" y="2001"/>
            <a:chExt cx="5088" cy="1839"/>
          </a:xfrm>
        </p:grpSpPr>
        <p:sp>
          <p:nvSpPr>
            <p:cNvPr id="225292" name="Rectangle 12"/>
            <p:cNvSpPr>
              <a:spLocks noChangeArrowheads="1"/>
            </p:cNvSpPr>
            <p:nvPr/>
          </p:nvSpPr>
          <p:spPr bwMode="auto">
            <a:xfrm>
              <a:off x="384" y="2001"/>
              <a:ext cx="5088" cy="1839"/>
            </a:xfrm>
            <a:prstGeom prst="rect">
              <a:avLst/>
            </a:prstGeom>
            <a:solidFill>
              <a:srgbClr val="CCFFFF"/>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3" name="Text Box 13"/>
            <p:cNvSpPr txBox="1">
              <a:spLocks noChangeArrowheads="1"/>
            </p:cNvSpPr>
            <p:nvPr/>
          </p:nvSpPr>
          <p:spPr bwMode="auto">
            <a:xfrm>
              <a:off x="624" y="2114"/>
              <a:ext cx="4800" cy="31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a:solidFill>
                    <a:srgbClr val="000099"/>
                  </a:solidFill>
                  <a:ea typeface="楷体_GB2312" pitchFamily="49" charset="-122"/>
                </a:rPr>
                <a:t>(1)</a:t>
              </a:r>
              <a:r>
                <a:rPr lang="zh-CN" altLang="en-US" sz="2700" b="0">
                  <a:solidFill>
                    <a:srgbClr val="000099"/>
                  </a:solidFill>
                  <a:ea typeface="楷体_GB2312" pitchFamily="49" charset="-122"/>
                </a:rPr>
                <a:t>         </a:t>
              </a:r>
              <a:r>
                <a:rPr lang="zh-CN" altLang="en-US" sz="2700">
                  <a:solidFill>
                    <a:srgbClr val="000099"/>
                  </a:solidFill>
                  <a:ea typeface="幼圆" pitchFamily="49" charset="-122"/>
                </a:rPr>
                <a:t>是用来解决某个特定问题的指令的集合</a:t>
              </a:r>
              <a:r>
                <a:rPr lang="zh-CN" altLang="en-US" sz="2700">
                  <a:solidFill>
                    <a:srgbClr val="000099"/>
                  </a:solidFill>
                  <a:ea typeface="楷体_GB2312" pitchFamily="49" charset="-122"/>
                </a:rPr>
                <a:t>。</a:t>
              </a:r>
            </a:p>
          </p:txBody>
        </p:sp>
        <p:sp>
          <p:nvSpPr>
            <p:cNvPr id="30734" name="Rectangle 14"/>
            <p:cNvSpPr>
              <a:spLocks noChangeArrowheads="1"/>
            </p:cNvSpPr>
            <p:nvPr/>
          </p:nvSpPr>
          <p:spPr bwMode="auto">
            <a:xfrm>
              <a:off x="904" y="2120"/>
              <a:ext cx="624" cy="317"/>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grpSp>
        <p:nvGrpSpPr>
          <p:cNvPr id="6" name="Group 15"/>
          <p:cNvGrpSpPr>
            <a:grpSpLocks/>
          </p:cNvGrpSpPr>
          <p:nvPr/>
        </p:nvGrpSpPr>
        <p:grpSpPr bwMode="auto">
          <a:xfrm>
            <a:off x="1652464" y="3538536"/>
            <a:ext cx="7467600" cy="863601"/>
            <a:chOff x="694" y="2481"/>
            <a:chExt cx="4704" cy="544"/>
          </a:xfrm>
        </p:grpSpPr>
        <p:sp>
          <p:nvSpPr>
            <p:cNvPr id="30730" name="Text Box 16"/>
            <p:cNvSpPr txBox="1">
              <a:spLocks noChangeArrowheads="1"/>
            </p:cNvSpPr>
            <p:nvPr/>
          </p:nvSpPr>
          <p:spPr bwMode="auto">
            <a:xfrm>
              <a:off x="694" y="2496"/>
              <a:ext cx="4704" cy="529"/>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zh-CN" altLang="en-US" sz="2700">
                  <a:solidFill>
                    <a:srgbClr val="000099"/>
                  </a:solidFill>
                  <a:ea typeface="幼圆" pitchFamily="49" charset="-122"/>
                </a:rPr>
                <a:t>(2)</a:t>
              </a:r>
              <a:r>
                <a:rPr lang="zh-CN" altLang="en-US" sz="2700">
                  <a:solidFill>
                    <a:srgbClr val="000099"/>
                  </a:solidFill>
                  <a:latin typeface="幼圆" pitchFamily="49" charset="-122"/>
                  <a:ea typeface="幼圆" pitchFamily="49" charset="-122"/>
                </a:rPr>
                <a:t>    是由人们组织起来准备加以实施的一系 </a:t>
              </a:r>
            </a:p>
            <a:p>
              <a:pPr marL="457200" indent="-457200" eaLnBrk="1" hangingPunct="1">
                <a:lnSpc>
                  <a:spcPct val="90000"/>
                </a:lnSpc>
              </a:pPr>
              <a:r>
                <a:rPr lang="zh-CN" altLang="en-US" sz="2700">
                  <a:solidFill>
                    <a:srgbClr val="000099"/>
                  </a:solidFill>
                  <a:latin typeface="幼圆" pitchFamily="49" charset="-122"/>
                  <a:ea typeface="幼圆" pitchFamily="49" charset="-122"/>
                </a:rPr>
                <a:t>   列有限的基本步骤。</a:t>
              </a:r>
            </a:p>
          </p:txBody>
        </p:sp>
        <p:sp>
          <p:nvSpPr>
            <p:cNvPr id="30731" name="Rectangle 17"/>
            <p:cNvSpPr>
              <a:spLocks noChangeArrowheads="1"/>
            </p:cNvSpPr>
            <p:nvPr/>
          </p:nvSpPr>
          <p:spPr bwMode="auto">
            <a:xfrm>
              <a:off x="964" y="2481"/>
              <a:ext cx="620" cy="31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grpSp>
        <p:nvGrpSpPr>
          <p:cNvPr id="7" name="Group 18"/>
          <p:cNvGrpSpPr>
            <a:grpSpLocks/>
          </p:cNvGrpSpPr>
          <p:nvPr/>
        </p:nvGrpSpPr>
        <p:grpSpPr bwMode="auto">
          <a:xfrm>
            <a:off x="1669927" y="4371971"/>
            <a:ext cx="7391400" cy="1243012"/>
            <a:chOff x="698" y="2976"/>
            <a:chExt cx="4656" cy="783"/>
          </a:xfrm>
        </p:grpSpPr>
        <p:sp>
          <p:nvSpPr>
            <p:cNvPr id="30728" name="Text Box 19"/>
            <p:cNvSpPr txBox="1">
              <a:spLocks noChangeArrowheads="1"/>
            </p:cNvSpPr>
            <p:nvPr/>
          </p:nvSpPr>
          <p:spPr bwMode="auto">
            <a:xfrm>
              <a:off x="698" y="2994"/>
              <a:ext cx="4656" cy="765"/>
            </a:xfrm>
            <a:prstGeom prst="rect">
              <a:avLst/>
            </a:prstGeom>
            <a:noFill/>
            <a:ln w="12700" cap="sq">
              <a:noFill/>
              <a:miter lim="800000"/>
              <a:headEnd type="none" w="sm" len="sm"/>
              <a:tailEnd type="none" w="sm" len="sm"/>
            </a:ln>
          </p:spPr>
          <p:txBody>
            <a:bodyPr>
              <a:spAutoFit/>
            </a:bodyPr>
            <a:lstStyle/>
            <a:p>
              <a:pPr algn="l" eaLnBrk="1" fontAlgn="base" hangingPunct="1">
                <a:lnSpc>
                  <a:spcPct val="90000"/>
                </a:lnSpc>
                <a:spcBef>
                  <a:spcPct val="0"/>
                </a:spcBef>
              </a:pPr>
              <a:r>
                <a:rPr lang="zh-CN" altLang="en-US" sz="2700">
                  <a:solidFill>
                    <a:srgbClr val="000099"/>
                  </a:solidFill>
                  <a:ea typeface="楷体_GB2312" pitchFamily="49" charset="-122"/>
                </a:rPr>
                <a:t>(3) </a:t>
              </a:r>
              <a:r>
                <a:rPr lang="zh-CN" altLang="en-US" sz="2700">
                  <a:solidFill>
                    <a:srgbClr val="000099"/>
                  </a:solidFill>
                  <a:latin typeface="幼圆" pitchFamily="49" charset="-122"/>
                  <a:ea typeface="幼圆" pitchFamily="49" charset="-122"/>
                </a:rPr>
                <a:t>    是一组解决问题的清晰指令，它能够对</a:t>
              </a:r>
            </a:p>
            <a:p>
              <a:pPr algn="l" eaLnBrk="1" fontAlgn="base" hangingPunct="1">
                <a:lnSpc>
                  <a:spcPct val="90000"/>
                </a:lnSpc>
                <a:spcBef>
                  <a:spcPct val="0"/>
                </a:spcBef>
              </a:pPr>
              <a:r>
                <a:rPr lang="zh-CN" altLang="en-US" sz="2700">
                  <a:solidFill>
                    <a:srgbClr val="000099"/>
                  </a:solidFill>
                  <a:latin typeface="幼圆" pitchFamily="49" charset="-122"/>
                  <a:ea typeface="幼圆" pitchFamily="49" charset="-122"/>
                </a:rPr>
                <a:t>   符合一定规范的输入，在有限的时间内获得</a:t>
              </a:r>
            </a:p>
            <a:p>
              <a:pPr algn="l" eaLnBrk="1" fontAlgn="base" hangingPunct="1">
                <a:lnSpc>
                  <a:spcPct val="90000"/>
                </a:lnSpc>
                <a:spcBef>
                  <a:spcPct val="0"/>
                </a:spcBef>
              </a:pPr>
              <a:r>
                <a:rPr lang="zh-CN" altLang="en-US" sz="2700">
                  <a:solidFill>
                    <a:srgbClr val="000099"/>
                  </a:solidFill>
                  <a:latin typeface="幼圆" pitchFamily="49" charset="-122"/>
                  <a:ea typeface="幼圆" pitchFamily="49" charset="-122"/>
                </a:rPr>
                <a:t>   所需要的输出。</a:t>
              </a:r>
            </a:p>
          </p:txBody>
        </p:sp>
        <p:sp>
          <p:nvSpPr>
            <p:cNvPr id="30729" name="Rectangle 20"/>
            <p:cNvSpPr>
              <a:spLocks noChangeArrowheads="1"/>
            </p:cNvSpPr>
            <p:nvPr/>
          </p:nvSpPr>
          <p:spPr bwMode="auto">
            <a:xfrm>
              <a:off x="990" y="2976"/>
              <a:ext cx="620" cy="31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spTree>
    <p:custDataLst>
      <p:tags r:id="rId1"/>
    </p:custDataLst>
    <p:extLst>
      <p:ext uri="{BB962C8B-B14F-4D97-AF65-F5344CB8AC3E}">
        <p14:creationId xmlns:p14="http://schemas.microsoft.com/office/powerpoint/2010/main" val="2906386576"/>
      </p:ext>
    </p:extLst>
  </p:cSld>
  <p:clrMapOvr>
    <a:masterClrMapping/>
  </p:clrMapOvr>
  <p:transition advTm="21373">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95115" y="141411"/>
            <a:ext cx="3898900" cy="609600"/>
            <a:chOff x="288" y="528"/>
            <a:chExt cx="1842" cy="384"/>
          </a:xfrm>
        </p:grpSpPr>
        <p:sp>
          <p:nvSpPr>
            <p:cNvPr id="31768" name="AutoShape 3"/>
            <p:cNvSpPr>
              <a:spLocks noChangeArrowheads="1"/>
            </p:cNvSpPr>
            <p:nvPr/>
          </p:nvSpPr>
          <p:spPr bwMode="auto">
            <a:xfrm>
              <a:off x="288" y="528"/>
              <a:ext cx="1824" cy="384"/>
            </a:xfrm>
            <a:prstGeom prst="cloudCallout">
              <a:avLst>
                <a:gd name="adj1" fmla="val -23519"/>
                <a:gd name="adj2" fmla="val 33074"/>
              </a:avLst>
            </a:prstGeom>
            <a:solidFill>
              <a:srgbClr val="FFFFD1"/>
            </a:solidFill>
            <a:ln w="9525">
              <a:noFill/>
              <a:round/>
              <a:headEnd/>
              <a:tailEnd/>
            </a:ln>
            <a:effectLst>
              <a:outerShdw dist="96720" dir="1391915" algn="ctr" rotWithShape="0">
                <a:srgbClr val="B2B2B2"/>
              </a:outerShdw>
            </a:effectLst>
          </p:spPr>
          <p:txBody>
            <a:bodyPr wrap="none" anchor="ctr"/>
            <a:lstStyle/>
            <a:p>
              <a:endParaRPr lang="zh-CN" altLang="en-US">
                <a:ea typeface="宋体" charset="-122"/>
              </a:endParaRPr>
            </a:p>
          </p:txBody>
        </p:sp>
        <p:sp>
          <p:nvSpPr>
            <p:cNvPr id="31769" name="Text Box 4"/>
            <p:cNvSpPr txBox="1">
              <a:spLocks noChangeArrowheads="1"/>
            </p:cNvSpPr>
            <p:nvPr/>
          </p:nvSpPr>
          <p:spPr bwMode="auto">
            <a:xfrm>
              <a:off x="420" y="546"/>
              <a:ext cx="1710" cy="34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3000">
                  <a:solidFill>
                    <a:srgbClr val="000099"/>
                  </a:solidFill>
                  <a:ea typeface="楷体_GB2312" pitchFamily="49" charset="-122"/>
                </a:rPr>
                <a:t>2</a:t>
              </a:r>
              <a:r>
                <a:rPr kumimoji="1" lang="zh-CN" altLang="en-US" sz="3000">
                  <a:solidFill>
                    <a:srgbClr val="000099"/>
                  </a:solidFill>
                  <a:latin typeface="楷体_GB2312" pitchFamily="49" charset="-122"/>
                  <a:ea typeface="楷体_GB2312" pitchFamily="49" charset="-122"/>
                </a:rPr>
                <a:t>.算法的性质</a:t>
              </a:r>
              <a:endParaRPr kumimoji="1" lang="zh-CN" altLang="en-US" sz="3000" b="0">
                <a:solidFill>
                  <a:srgbClr val="000099"/>
                </a:solidFill>
                <a:ea typeface="宋体" charset="-122"/>
              </a:endParaRPr>
            </a:p>
          </p:txBody>
        </p:sp>
      </p:grpSp>
      <p:sp>
        <p:nvSpPr>
          <p:cNvPr id="226309" name="Text Box 5"/>
          <p:cNvSpPr txBox="1">
            <a:spLocks noChangeArrowheads="1"/>
          </p:cNvSpPr>
          <p:nvPr/>
        </p:nvSpPr>
        <p:spPr bwMode="auto">
          <a:xfrm>
            <a:off x="1279699" y="1290464"/>
            <a:ext cx="8316912" cy="519112"/>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800" b="0">
                <a:solidFill>
                  <a:srgbClr val="6600CC"/>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一个完整的算法应该具有下面五个基本特性：</a:t>
            </a:r>
            <a:endParaRPr kumimoji="1" lang="zh-CN" altLang="en-US" sz="2800">
              <a:latin typeface="幼圆" pitchFamily="49" charset="-122"/>
              <a:ea typeface="幼圆" pitchFamily="49" charset="-122"/>
            </a:endParaRPr>
          </a:p>
        </p:txBody>
      </p:sp>
      <p:sp>
        <p:nvSpPr>
          <p:cNvPr id="226310" name="Rectangle 6"/>
          <p:cNvSpPr>
            <a:spLocks noChangeArrowheads="1"/>
          </p:cNvSpPr>
          <p:nvPr/>
        </p:nvSpPr>
        <p:spPr bwMode="auto">
          <a:xfrm>
            <a:off x="2711624" y="2204864"/>
            <a:ext cx="6938962" cy="400110"/>
          </a:xfrm>
          <a:prstGeom prst="rect">
            <a:avLst/>
          </a:prstGeom>
          <a:noFill/>
          <a:ln w="9525">
            <a:noFill/>
            <a:miter lim="800000"/>
            <a:headEnd/>
            <a:tailEnd/>
          </a:ln>
        </p:spPr>
        <p:txBody>
          <a:bodyPr>
            <a:spAutoFit/>
          </a:bodyPr>
          <a:lstStyle/>
          <a:p>
            <a:pPr algn="l"/>
            <a:r>
              <a:rPr lang="zh-CN" altLang="en-US" dirty="0">
                <a:solidFill>
                  <a:srgbClr val="000099"/>
                </a:solidFill>
                <a:latin typeface="幼圆" pitchFamily="49" charset="-122"/>
                <a:ea typeface="幼圆" pitchFamily="49" charset="-122"/>
              </a:rPr>
              <a:t>由算法的外部提供</a:t>
            </a:r>
            <a:r>
              <a:rPr lang="en-US" altLang="zh-CN" dirty="0">
                <a:solidFill>
                  <a:srgbClr val="000099"/>
                </a:solidFill>
                <a:latin typeface="幼圆" pitchFamily="49" charset="-122"/>
                <a:ea typeface="幼圆" pitchFamily="49" charset="-122"/>
              </a:rPr>
              <a:t>n</a:t>
            </a:r>
            <a:r>
              <a:rPr lang="en-US" altLang="zh-CN" dirty="0">
                <a:solidFill>
                  <a:srgbClr val="000099"/>
                </a:solidFill>
                <a:latin typeface="幼圆" pitchFamily="49" charset="-122"/>
                <a:ea typeface="幼圆" pitchFamily="49" charset="-122"/>
                <a:sym typeface="Symbol" pitchFamily="18" charset="2"/>
              </a:rPr>
              <a:t>0</a:t>
            </a:r>
            <a:r>
              <a:rPr lang="zh-CN" altLang="en-US" dirty="0">
                <a:solidFill>
                  <a:srgbClr val="000099"/>
                </a:solidFill>
                <a:latin typeface="幼圆" pitchFamily="49" charset="-122"/>
                <a:ea typeface="幼圆" pitchFamily="49" charset="-122"/>
                <a:sym typeface="Symbol" pitchFamily="18" charset="2"/>
              </a:rPr>
              <a:t>个有限量作为算法的输入。</a:t>
            </a:r>
            <a:endParaRPr lang="zh-CN" altLang="en-US" dirty="0">
              <a:solidFill>
                <a:srgbClr val="000099"/>
              </a:solidFill>
              <a:latin typeface="幼圆" pitchFamily="49" charset="-122"/>
              <a:ea typeface="幼圆" pitchFamily="49" charset="-122"/>
            </a:endParaRPr>
          </a:p>
        </p:txBody>
      </p:sp>
      <p:sp>
        <p:nvSpPr>
          <p:cNvPr id="226311" name="Rectangle 7"/>
          <p:cNvSpPr>
            <a:spLocks noChangeArrowheads="1"/>
          </p:cNvSpPr>
          <p:nvPr/>
        </p:nvSpPr>
        <p:spPr bwMode="auto">
          <a:xfrm>
            <a:off x="2711624" y="2790651"/>
            <a:ext cx="6786562" cy="40011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由算法的内部提供</a:t>
            </a:r>
            <a:r>
              <a:rPr lang="en-US" altLang="zh-CN">
                <a:solidFill>
                  <a:srgbClr val="000099"/>
                </a:solidFill>
                <a:latin typeface="幼圆" pitchFamily="49" charset="-122"/>
                <a:ea typeface="幼圆" pitchFamily="49" charset="-122"/>
              </a:rPr>
              <a:t>n</a:t>
            </a:r>
            <a:r>
              <a:rPr lang="en-US" altLang="zh-CN">
                <a:solidFill>
                  <a:srgbClr val="000099"/>
                </a:solidFill>
                <a:latin typeface="幼圆" pitchFamily="49" charset="-122"/>
                <a:ea typeface="幼圆" pitchFamily="49" charset="-122"/>
                <a:sym typeface="Symbol" pitchFamily="18" charset="2"/>
              </a:rPr>
              <a:t>0</a:t>
            </a:r>
            <a:r>
              <a:rPr lang="zh-CN" altLang="en-US">
                <a:solidFill>
                  <a:srgbClr val="000099"/>
                </a:solidFill>
                <a:latin typeface="幼圆" pitchFamily="49" charset="-122"/>
                <a:ea typeface="幼圆" pitchFamily="49" charset="-122"/>
                <a:sym typeface="Symbol" pitchFamily="18" charset="2"/>
              </a:rPr>
              <a:t>个有限量作为算法的输出。</a:t>
            </a:r>
            <a:endParaRPr lang="zh-CN" altLang="en-US">
              <a:solidFill>
                <a:srgbClr val="000099"/>
              </a:solidFill>
              <a:latin typeface="幼圆" pitchFamily="49" charset="-122"/>
              <a:ea typeface="幼圆" pitchFamily="49" charset="-122"/>
            </a:endParaRPr>
          </a:p>
        </p:txBody>
      </p:sp>
      <p:sp>
        <p:nvSpPr>
          <p:cNvPr id="226312" name="Rectangle 8"/>
          <p:cNvSpPr>
            <a:spLocks noChangeArrowheads="1"/>
          </p:cNvSpPr>
          <p:nvPr/>
        </p:nvSpPr>
        <p:spPr bwMode="auto">
          <a:xfrm>
            <a:off x="2886250" y="3324051"/>
            <a:ext cx="5164137" cy="40011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算法必须在有限的步骤内能够结束</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sp>
        <p:nvSpPr>
          <p:cNvPr id="226313" name="Rectangle 9"/>
          <p:cNvSpPr>
            <a:spLocks noChangeArrowheads="1"/>
          </p:cNvSpPr>
          <p:nvPr/>
        </p:nvSpPr>
        <p:spPr bwMode="auto">
          <a:xfrm>
            <a:off x="2875136" y="3976514"/>
            <a:ext cx="6775450" cy="40011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组成算法的每一条指令必须有清晰明确的含义</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sp>
        <p:nvSpPr>
          <p:cNvPr id="226314" name="Rectangle 10"/>
          <p:cNvSpPr>
            <a:spLocks noChangeArrowheads="1"/>
          </p:cNvSpPr>
          <p:nvPr/>
        </p:nvSpPr>
        <p:spPr bwMode="auto">
          <a:xfrm>
            <a:off x="2898950" y="4641676"/>
            <a:ext cx="5532437" cy="40011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算法的每一条指令必须具有可执行性</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grpSp>
        <p:nvGrpSpPr>
          <p:cNvPr id="3" name="Group 11"/>
          <p:cNvGrpSpPr>
            <a:grpSpLocks/>
          </p:cNvGrpSpPr>
          <p:nvPr/>
        </p:nvGrpSpPr>
        <p:grpSpPr bwMode="auto">
          <a:xfrm>
            <a:off x="1386062" y="2714452"/>
            <a:ext cx="1254125" cy="574675"/>
            <a:chOff x="314" y="1872"/>
            <a:chExt cx="790" cy="362"/>
          </a:xfrm>
        </p:grpSpPr>
        <p:sp>
          <p:nvSpPr>
            <p:cNvPr id="226316" name="Oval 12"/>
            <p:cNvSpPr>
              <a:spLocks noChangeArrowheads="1"/>
            </p:cNvSpPr>
            <p:nvPr/>
          </p:nvSpPr>
          <p:spPr bwMode="auto">
            <a:xfrm>
              <a:off x="314" y="1898"/>
              <a:ext cx="790" cy="336"/>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7" name="Text Box 13"/>
            <p:cNvSpPr txBox="1">
              <a:spLocks noChangeArrowheads="1"/>
            </p:cNvSpPr>
            <p:nvPr/>
          </p:nvSpPr>
          <p:spPr bwMode="auto">
            <a:xfrm>
              <a:off x="395" y="1872"/>
              <a:ext cx="624" cy="33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900" i="1">
                  <a:solidFill>
                    <a:srgbClr val="FF0066"/>
                  </a:solidFill>
                  <a:ea typeface="黑体" pitchFamily="49" charset="-122"/>
                </a:rPr>
                <a:t>输出</a:t>
              </a:r>
              <a:endParaRPr lang="zh-CN" altLang="en-US" sz="2900">
                <a:solidFill>
                  <a:srgbClr val="FF0066"/>
                </a:solidFill>
                <a:ea typeface="楷体_GB2312" pitchFamily="49" charset="-122"/>
              </a:endParaRPr>
            </a:p>
          </p:txBody>
        </p:sp>
      </p:grpSp>
      <p:grpSp>
        <p:nvGrpSpPr>
          <p:cNvPr id="4" name="Group 14"/>
          <p:cNvGrpSpPr>
            <a:grpSpLocks/>
          </p:cNvGrpSpPr>
          <p:nvPr/>
        </p:nvGrpSpPr>
        <p:grpSpPr bwMode="auto">
          <a:xfrm>
            <a:off x="1351137" y="3333576"/>
            <a:ext cx="1406525" cy="592138"/>
            <a:chOff x="377" y="3596"/>
            <a:chExt cx="886" cy="373"/>
          </a:xfrm>
        </p:grpSpPr>
        <p:sp>
          <p:nvSpPr>
            <p:cNvPr id="226319" name="Oval 15"/>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5" name="Text Box 16"/>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有穷性</a:t>
              </a:r>
              <a:endParaRPr kumimoji="1" lang="zh-CN" altLang="en-US" sz="2800" b="0">
                <a:solidFill>
                  <a:srgbClr val="FF0066"/>
                </a:solidFill>
                <a:ea typeface="宋体" charset="-122"/>
              </a:endParaRPr>
            </a:p>
          </p:txBody>
        </p:sp>
      </p:grpSp>
      <p:grpSp>
        <p:nvGrpSpPr>
          <p:cNvPr id="5" name="Group 17"/>
          <p:cNvGrpSpPr>
            <a:grpSpLocks/>
          </p:cNvGrpSpPr>
          <p:nvPr/>
        </p:nvGrpSpPr>
        <p:grpSpPr bwMode="auto">
          <a:xfrm>
            <a:off x="1386062" y="4635326"/>
            <a:ext cx="1406525" cy="592138"/>
            <a:chOff x="377" y="3596"/>
            <a:chExt cx="886" cy="373"/>
          </a:xfrm>
        </p:grpSpPr>
        <p:sp>
          <p:nvSpPr>
            <p:cNvPr id="226322" name="Oval 18"/>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3" name="Text Box 19"/>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有效性</a:t>
              </a:r>
              <a:endParaRPr kumimoji="1" lang="zh-CN" altLang="en-US" sz="2800" b="0">
                <a:solidFill>
                  <a:srgbClr val="FF0066"/>
                </a:solidFill>
                <a:ea typeface="宋体" charset="-122"/>
              </a:endParaRPr>
            </a:p>
          </p:txBody>
        </p:sp>
      </p:grpSp>
      <p:grpSp>
        <p:nvGrpSpPr>
          <p:cNvPr id="6" name="Group 20"/>
          <p:cNvGrpSpPr>
            <a:grpSpLocks/>
          </p:cNvGrpSpPr>
          <p:nvPr/>
        </p:nvGrpSpPr>
        <p:grpSpPr bwMode="auto">
          <a:xfrm>
            <a:off x="1344787" y="3979690"/>
            <a:ext cx="1406525" cy="592137"/>
            <a:chOff x="377" y="3596"/>
            <a:chExt cx="886" cy="373"/>
          </a:xfrm>
        </p:grpSpPr>
        <p:sp>
          <p:nvSpPr>
            <p:cNvPr id="226325" name="Oval 21"/>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1" name="Text Box 22"/>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确定性</a:t>
              </a:r>
              <a:endParaRPr kumimoji="1" lang="zh-CN" altLang="en-US" sz="2800" b="0">
                <a:solidFill>
                  <a:srgbClr val="FF0066"/>
                </a:solidFill>
                <a:ea typeface="宋体" charset="-122"/>
              </a:endParaRPr>
            </a:p>
          </p:txBody>
        </p:sp>
      </p:grpSp>
      <p:grpSp>
        <p:nvGrpSpPr>
          <p:cNvPr id="7" name="Group 33"/>
          <p:cNvGrpSpPr>
            <a:grpSpLocks/>
          </p:cNvGrpSpPr>
          <p:nvPr/>
        </p:nvGrpSpPr>
        <p:grpSpPr bwMode="auto">
          <a:xfrm>
            <a:off x="1416225" y="2104852"/>
            <a:ext cx="1254125" cy="574675"/>
            <a:chOff x="314" y="1872"/>
            <a:chExt cx="790" cy="362"/>
          </a:xfrm>
        </p:grpSpPr>
        <p:sp>
          <p:nvSpPr>
            <p:cNvPr id="226338" name="Oval 34"/>
            <p:cNvSpPr>
              <a:spLocks noChangeArrowheads="1"/>
            </p:cNvSpPr>
            <p:nvPr/>
          </p:nvSpPr>
          <p:spPr bwMode="auto">
            <a:xfrm>
              <a:off x="314" y="1898"/>
              <a:ext cx="790" cy="336"/>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59" name="Text Box 35"/>
            <p:cNvSpPr txBox="1">
              <a:spLocks noChangeArrowheads="1"/>
            </p:cNvSpPr>
            <p:nvPr/>
          </p:nvSpPr>
          <p:spPr bwMode="auto">
            <a:xfrm>
              <a:off x="395" y="1872"/>
              <a:ext cx="624" cy="33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900" i="1">
                  <a:solidFill>
                    <a:srgbClr val="FF0066"/>
                  </a:solidFill>
                  <a:ea typeface="黑体" pitchFamily="49" charset="-122"/>
                </a:rPr>
                <a:t>输入</a:t>
              </a:r>
              <a:endParaRPr lang="zh-CN" altLang="en-US" sz="2900">
                <a:solidFill>
                  <a:srgbClr val="FF0066"/>
                </a:solidFill>
                <a:ea typeface="楷体_GB2312" pitchFamily="49" charset="-122"/>
              </a:endParaRPr>
            </a:p>
          </p:txBody>
        </p:sp>
      </p:grpSp>
    </p:spTree>
    <p:custDataLst>
      <p:tags r:id="rId1"/>
    </p:custDataLst>
    <p:extLst>
      <p:ext uri="{BB962C8B-B14F-4D97-AF65-F5344CB8AC3E}">
        <p14:creationId xmlns:p14="http://schemas.microsoft.com/office/powerpoint/2010/main" val="1052085090"/>
      </p:ext>
    </p:extLst>
  </p:cSld>
  <p:clrMapOvr>
    <a:masterClrMapping/>
  </p:clrMapOvr>
  <p:transition advTm="32441">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blinds(horizontal)">
                                      <p:cBhvr>
                                        <p:cTn id="7" dur="500"/>
                                        <p:tgtEl>
                                          <p:spTgt spid="226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6311"/>
                                        </p:tgtEl>
                                        <p:attrNameLst>
                                          <p:attrName>style.visibility</p:attrName>
                                        </p:attrNameLst>
                                      </p:cBhvr>
                                      <p:to>
                                        <p:strVal val="visible"/>
                                      </p:to>
                                    </p:set>
                                    <p:animEffect transition="in" filter="blinds(horizontal)">
                                      <p:cBhvr>
                                        <p:cTn id="10" dur="500"/>
                                        <p:tgtEl>
                                          <p:spTgt spid="2263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6312"/>
                                        </p:tgtEl>
                                        <p:attrNameLst>
                                          <p:attrName>style.visibility</p:attrName>
                                        </p:attrNameLst>
                                      </p:cBhvr>
                                      <p:to>
                                        <p:strVal val="visible"/>
                                      </p:to>
                                    </p:set>
                                    <p:animEffect transition="in" filter="blinds(horizontal)">
                                      <p:cBhvr>
                                        <p:cTn id="13" dur="500"/>
                                        <p:tgtEl>
                                          <p:spTgt spid="2263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6313"/>
                                        </p:tgtEl>
                                        <p:attrNameLst>
                                          <p:attrName>style.visibility</p:attrName>
                                        </p:attrNameLst>
                                      </p:cBhvr>
                                      <p:to>
                                        <p:strVal val="visible"/>
                                      </p:to>
                                    </p:set>
                                    <p:animEffect transition="in" filter="blinds(horizontal)">
                                      <p:cBhvr>
                                        <p:cTn id="16" dur="500"/>
                                        <p:tgtEl>
                                          <p:spTgt spid="2263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6314"/>
                                        </p:tgtEl>
                                        <p:attrNameLst>
                                          <p:attrName>style.visibility</p:attrName>
                                        </p:attrNameLst>
                                      </p:cBhvr>
                                      <p:to>
                                        <p:strVal val="visible"/>
                                      </p:to>
                                    </p:set>
                                    <p:animEffect transition="in" filter="blinds(horizontal)">
                                      <p:cBhvr>
                                        <p:cTn id="19" dur="500"/>
                                        <p:tgtEl>
                                          <p:spTgt spid="226314"/>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par>
                                <p:cTn id="26" presetID="3"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p:bldP spid="226311" grpId="0"/>
      <p:bldP spid="226312" grpId="0"/>
      <p:bldP spid="226313" grpId="0"/>
      <p:bldP spid="2263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altLang="en-US" sz="2800">
                <a:ea typeface="宋体" pitchFamily="2" charset="-122"/>
              </a:rPr>
              <a:t>课程网站</a:t>
            </a:r>
            <a:r>
              <a:rPr lang="en-US" altLang="zh-CN" sz="2800">
                <a:ea typeface="宋体" pitchFamily="2" charset="-122"/>
              </a:rPr>
              <a:t>(</a:t>
            </a:r>
            <a:r>
              <a:rPr lang="zh-CN" altLang="en-US" sz="2800">
                <a:ea typeface="宋体" pitchFamily="2" charset="-122"/>
              </a:rPr>
              <a:t>课程信息、作业、答疑及考试</a:t>
            </a:r>
            <a:r>
              <a:rPr lang="en-US" altLang="zh-CN" sz="2800">
                <a:ea typeface="宋体" pitchFamily="2" charset="-122"/>
              </a:rPr>
              <a:t>)</a:t>
            </a:r>
            <a:endParaRPr lang="zh-CN" altLang="en-US" sz="2800">
              <a:ea typeface="宋体" pitchFamily="2" charset="-122"/>
            </a:endParaRPr>
          </a:p>
        </p:txBody>
      </p:sp>
      <p:sp>
        <p:nvSpPr>
          <p:cNvPr id="8197" name="Rectangle 3"/>
          <p:cNvSpPr>
            <a:spLocks noGrp="1" noChangeArrowheads="1"/>
          </p:cNvSpPr>
          <p:nvPr>
            <p:ph idx="1"/>
          </p:nvPr>
        </p:nvSpPr>
        <p:spPr>
          <a:xfrm>
            <a:off x="838200" y="1196753"/>
            <a:ext cx="10226352" cy="4556125"/>
          </a:xfrm>
        </p:spPr>
        <p:txBody>
          <a:bodyPr/>
          <a:lstStyle/>
          <a:p>
            <a:r>
              <a:rPr lang="zh-CN" altLang="en-US" sz="2400" dirty="0">
                <a:ea typeface="宋体" pitchFamily="2" charset="-122"/>
              </a:rPr>
              <a:t>网址（建议用</a:t>
            </a:r>
            <a:r>
              <a:rPr lang="en-US" altLang="zh-CN" sz="2400" dirty="0">
                <a:ea typeface="宋体" pitchFamily="2" charset="-122"/>
              </a:rPr>
              <a:t>Chrome</a:t>
            </a:r>
            <a:r>
              <a:rPr lang="zh-CN" altLang="en-US" sz="2400" dirty="0">
                <a:ea typeface="宋体" pitchFamily="2" charset="-122"/>
              </a:rPr>
              <a:t>浏览器访问）：</a:t>
            </a:r>
          </a:p>
          <a:p>
            <a:pPr>
              <a:buFont typeface="Wingdings" pitchFamily="2" charset="2"/>
              <a:buNone/>
            </a:pPr>
            <a:r>
              <a:rPr lang="zh-CN" altLang="en-US" sz="2400" dirty="0">
                <a:ea typeface="宋体" pitchFamily="2" charset="-122"/>
              </a:rPr>
              <a:t>		</a:t>
            </a:r>
            <a:r>
              <a:rPr lang="en-US" altLang="zh-CN" sz="2400" dirty="0">
                <a:ea typeface="宋体" pitchFamily="2" charset="-122"/>
                <a:hlinkClick r:id="rId4"/>
              </a:rPr>
              <a:t>http://judge.buaa.edu.cn</a:t>
            </a:r>
            <a:endParaRPr lang="en-US" altLang="zh-CN" sz="2400" dirty="0">
              <a:ea typeface="宋体" pitchFamily="2" charset="-122"/>
            </a:endParaRPr>
          </a:p>
          <a:p>
            <a:pPr>
              <a:buFont typeface="Wingdings" pitchFamily="2" charset="2"/>
              <a:buNone/>
            </a:pPr>
            <a:r>
              <a:rPr lang="en-US" altLang="zh-CN" sz="2400" dirty="0">
                <a:ea typeface="宋体" pitchFamily="2" charset="-122"/>
              </a:rPr>
              <a:t>            (http://10.251.0.206)</a:t>
            </a:r>
          </a:p>
          <a:p>
            <a:pPr>
              <a:lnSpc>
                <a:spcPts val="2000"/>
              </a:lnSpc>
              <a:spcBef>
                <a:spcPts val="1800"/>
              </a:spcBef>
            </a:pPr>
            <a:r>
              <a:rPr lang="zh-CN" altLang="en-US" sz="2400" dirty="0">
                <a:ea typeface="宋体" pitchFamily="2" charset="-122"/>
              </a:rPr>
              <a:t>用户名：</a:t>
            </a:r>
            <a:r>
              <a:rPr lang="zh-CN" altLang="en-US" dirty="0">
                <a:solidFill>
                  <a:srgbClr val="FF3300"/>
                </a:solidFill>
                <a:ea typeface="宋体" pitchFamily="2" charset="-122"/>
              </a:rPr>
              <a:t>学号</a:t>
            </a:r>
            <a:r>
              <a:rPr lang="zh-CN" altLang="en-US" sz="2400" dirty="0">
                <a:ea typeface="宋体" pitchFamily="2" charset="-122"/>
              </a:rPr>
              <a:t>    密码：</a:t>
            </a:r>
            <a:r>
              <a:rPr lang="zh-CN" altLang="en-US" dirty="0">
                <a:solidFill>
                  <a:srgbClr val="FF3300"/>
                </a:solidFill>
                <a:ea typeface="宋体" pitchFamily="2" charset="-122"/>
              </a:rPr>
              <a:t>学号</a:t>
            </a:r>
            <a:r>
              <a:rPr lang="en-US" altLang="zh-CN" sz="1800" dirty="0">
                <a:ea typeface="宋体" pitchFamily="2" charset="-122"/>
              </a:rPr>
              <a:t> </a:t>
            </a:r>
            <a:endParaRPr lang="zh-CN" altLang="en-US" dirty="0">
              <a:solidFill>
                <a:srgbClr val="FF3300"/>
              </a:solidFill>
              <a:ea typeface="宋体" pitchFamily="2" charset="-122"/>
            </a:endParaRPr>
          </a:p>
          <a:p>
            <a:pPr>
              <a:lnSpc>
                <a:spcPts val="2000"/>
              </a:lnSpc>
              <a:spcBef>
                <a:spcPts val="1800"/>
              </a:spcBef>
            </a:pPr>
            <a:r>
              <a:rPr lang="zh-CN" altLang="en-US" sz="2400" dirty="0">
                <a:ea typeface="宋体" pitchFamily="2" charset="-122"/>
              </a:rPr>
              <a:t>选择课程：</a:t>
            </a:r>
            <a:r>
              <a:rPr lang="zh-CN" altLang="en-US" sz="2400" dirty="0">
                <a:solidFill>
                  <a:srgbClr val="0000CC"/>
                </a:solidFill>
                <a:ea typeface="宋体" pitchFamily="2" charset="-122"/>
              </a:rPr>
              <a:t>数据结构与程序设计（信息大类）</a:t>
            </a:r>
          </a:p>
          <a:p>
            <a:pPr>
              <a:lnSpc>
                <a:spcPts val="2000"/>
              </a:lnSpc>
              <a:spcBef>
                <a:spcPts val="1800"/>
              </a:spcBef>
            </a:pPr>
            <a:r>
              <a:rPr lang="zh-CN" altLang="en-US" sz="2400" dirty="0">
                <a:ea typeface="宋体" pitchFamily="2" charset="-122"/>
              </a:rPr>
              <a:t>请登录后尽快修改密码！</a:t>
            </a:r>
          </a:p>
          <a:p>
            <a:endParaRPr lang="en-US" altLang="zh-CN" dirty="0">
              <a:ea typeface="宋体" pitchFamily="2" charset="-122"/>
            </a:endParaRPr>
          </a:p>
        </p:txBody>
      </p:sp>
      <p:sp>
        <p:nvSpPr>
          <p:cNvPr id="8194" name="页脚占位符 3"/>
          <p:cNvSpPr>
            <a:spLocks noGrp="1"/>
          </p:cNvSpPr>
          <p:nvPr>
            <p:ph type="ftr" sz="quarter" idx="11"/>
          </p:nvPr>
        </p:nvSpPr>
        <p:spPr>
          <a:noFill/>
        </p:spPr>
        <p:txBody>
          <a:bodyPr/>
          <a:lstStyle/>
          <a:p>
            <a:r>
              <a:rPr lang="en-US" altLang="zh-CN"/>
              <a:t>C程序设计基础</a:t>
            </a:r>
          </a:p>
        </p:txBody>
      </p:sp>
      <p:sp>
        <p:nvSpPr>
          <p:cNvPr id="8195" name="灯片编号占位符 4"/>
          <p:cNvSpPr>
            <a:spLocks noGrp="1"/>
          </p:cNvSpPr>
          <p:nvPr>
            <p:ph type="sldNum" sz="quarter" idx="12"/>
          </p:nvPr>
        </p:nvSpPr>
        <p:spPr>
          <a:noFill/>
        </p:spPr>
        <p:txBody>
          <a:bodyPr/>
          <a:lstStyle/>
          <a:p>
            <a:fld id="{C7297498-031D-4070-958D-ABEB686BA969}" type="slidenum">
              <a:rPr lang="en-US" altLang="zh-CN" smtClean="0"/>
              <a:pPr/>
              <a:t>4</a:t>
            </a:fld>
            <a:endParaRPr lang="en-US" altLang="zh-CN"/>
          </a:p>
        </p:txBody>
      </p:sp>
      <p:pic>
        <p:nvPicPr>
          <p:cNvPr id="5122" name="Picture 2"/>
          <p:cNvPicPr>
            <a:picLocks noChangeAspect="1" noChangeArrowheads="1"/>
          </p:cNvPicPr>
          <p:nvPr/>
        </p:nvPicPr>
        <p:blipFill>
          <a:blip r:embed="rId5" cstate="print"/>
          <a:srcRect/>
          <a:stretch>
            <a:fillRect/>
          </a:stretch>
        </p:blipFill>
        <p:spPr bwMode="auto">
          <a:xfrm>
            <a:off x="6433170" y="4137472"/>
            <a:ext cx="4234830" cy="2720529"/>
          </a:xfrm>
          <a:prstGeom prst="rect">
            <a:avLst/>
          </a:prstGeom>
          <a:noFill/>
          <a:ln w="9525">
            <a:noFill/>
            <a:miter lim="800000"/>
            <a:headEnd/>
            <a:tailEnd/>
          </a:ln>
        </p:spPr>
      </p:pic>
      <p:sp>
        <p:nvSpPr>
          <p:cNvPr id="9" name="椭圆形标注 8"/>
          <p:cNvSpPr/>
          <p:nvPr/>
        </p:nvSpPr>
        <p:spPr bwMode="auto">
          <a:xfrm>
            <a:off x="7248128" y="3501008"/>
            <a:ext cx="1296144" cy="649188"/>
          </a:xfrm>
          <a:prstGeom prst="wedgeEllipseCallout">
            <a:avLst>
              <a:gd name="adj1" fmla="val -1670"/>
              <a:gd name="adj2" fmla="val 10540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200" dirty="0">
                <a:latin typeface="楷体" pitchFamily="49" charset="-122"/>
                <a:ea typeface="楷体" pitchFamily="49" charset="-122"/>
              </a:rPr>
              <a:t>查看及提交作业</a:t>
            </a:r>
          </a:p>
        </p:txBody>
      </p:sp>
      <p:sp>
        <p:nvSpPr>
          <p:cNvPr id="11" name="椭圆形标注 10"/>
          <p:cNvSpPr/>
          <p:nvPr/>
        </p:nvSpPr>
        <p:spPr bwMode="auto">
          <a:xfrm>
            <a:off x="8256240" y="4725145"/>
            <a:ext cx="1152128" cy="389513"/>
          </a:xfrm>
          <a:prstGeom prst="wedgeEllipseCallout">
            <a:avLst>
              <a:gd name="adj1" fmla="val -46663"/>
              <a:gd name="adj2" fmla="val -103710"/>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200" dirty="0">
                <a:latin typeface="楷体" pitchFamily="49" charset="-122"/>
                <a:ea typeface="楷体" pitchFamily="49" charset="-122"/>
              </a:rPr>
              <a:t>课程论坛</a:t>
            </a:r>
          </a:p>
        </p:txBody>
      </p:sp>
      <p:sp>
        <p:nvSpPr>
          <p:cNvPr id="10" name="椭圆形标注 9"/>
          <p:cNvSpPr/>
          <p:nvPr/>
        </p:nvSpPr>
        <p:spPr bwMode="auto">
          <a:xfrm>
            <a:off x="8616280" y="3356993"/>
            <a:ext cx="1224136" cy="389513"/>
          </a:xfrm>
          <a:prstGeom prst="wedgeEllipseCallout">
            <a:avLst>
              <a:gd name="adj1" fmla="val -89255"/>
              <a:gd name="adj2" fmla="val 251031"/>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200" dirty="0">
                <a:latin typeface="楷体" pitchFamily="49" charset="-122"/>
                <a:ea typeface="楷体" pitchFamily="49" charset="-122"/>
              </a:rPr>
              <a:t>在线考试</a:t>
            </a:r>
          </a:p>
        </p:txBody>
      </p:sp>
      <p:pic>
        <p:nvPicPr>
          <p:cNvPr id="2" name="图片 1">
            <a:extLst>
              <a:ext uri="{FF2B5EF4-FFF2-40B4-BE49-F238E27FC236}">
                <a16:creationId xmlns:a16="http://schemas.microsoft.com/office/drawing/2014/main" id="{69D82FC5-AA02-4CE8-A1EE-68A1A329D260}"/>
              </a:ext>
            </a:extLst>
          </p:cNvPr>
          <p:cNvPicPr>
            <a:picLocks noChangeAspect="1"/>
          </p:cNvPicPr>
          <p:nvPr/>
        </p:nvPicPr>
        <p:blipFill>
          <a:blip r:embed="rId6"/>
          <a:stretch>
            <a:fillRect/>
          </a:stretch>
        </p:blipFill>
        <p:spPr>
          <a:xfrm>
            <a:off x="606979" y="4136762"/>
            <a:ext cx="5765002" cy="2707804"/>
          </a:xfrm>
          <a:prstGeom prst="rect">
            <a:avLst/>
          </a:prstGeom>
        </p:spPr>
      </p:pic>
      <p:sp>
        <p:nvSpPr>
          <p:cNvPr id="8" name="椭圆形标注 7"/>
          <p:cNvSpPr/>
          <p:nvPr/>
        </p:nvSpPr>
        <p:spPr bwMode="auto">
          <a:xfrm>
            <a:off x="6168008" y="5733256"/>
            <a:ext cx="1512168" cy="908864"/>
          </a:xfrm>
          <a:prstGeom prst="wedgeEllipseCallout">
            <a:avLst>
              <a:gd name="adj1" fmla="val 37394"/>
              <a:gd name="adj2" fmla="val -179858"/>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200" dirty="0">
                <a:latin typeface="楷体" pitchFamily="49" charset="-122"/>
                <a:ea typeface="楷体" pitchFamily="49" charset="-122"/>
              </a:rPr>
              <a:t>下载课件和相关文档、工具</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4651"/>
    </mc:Choice>
    <mc:Fallback xmlns="">
      <p:transition spd="slow" advTm="104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9" grpId="0" animBg="1"/>
      <p:bldP spid="11" grpId="0" animBg="1"/>
      <p:bldP spid="10"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7"/>
          <p:cNvGrpSpPr>
            <a:grpSpLocks/>
          </p:cNvGrpSpPr>
          <p:nvPr/>
        </p:nvGrpSpPr>
        <p:grpSpPr bwMode="auto">
          <a:xfrm>
            <a:off x="1071533" y="1284164"/>
            <a:ext cx="4572000" cy="592138"/>
            <a:chOff x="336" y="960"/>
            <a:chExt cx="2880" cy="373"/>
          </a:xfrm>
        </p:grpSpPr>
        <p:sp>
          <p:nvSpPr>
            <p:cNvPr id="32784" name="AutoShape 93"/>
            <p:cNvSpPr>
              <a:spLocks noChangeArrowheads="1"/>
            </p:cNvSpPr>
            <p:nvPr/>
          </p:nvSpPr>
          <p:spPr bwMode="auto">
            <a:xfrm>
              <a:off x="336" y="960"/>
              <a:ext cx="2880" cy="373"/>
            </a:xfrm>
            <a:prstGeom prst="cloudCallout">
              <a:avLst>
                <a:gd name="adj1" fmla="val -33227"/>
                <a:gd name="adj2" fmla="val 32574"/>
              </a:avLst>
            </a:prstGeom>
            <a:solidFill>
              <a:srgbClr val="FFFFD1"/>
            </a:solidFill>
            <a:ln w="9525">
              <a:noFill/>
              <a:round/>
              <a:headEnd/>
              <a:tailEnd/>
            </a:ln>
            <a:effectLst>
              <a:outerShdw dist="148650" dir="1198986" algn="ctr" rotWithShape="0">
                <a:srgbClr val="B2B2B2"/>
              </a:outerShdw>
            </a:effectLst>
          </p:spPr>
          <p:txBody>
            <a:bodyPr wrap="none" anchor="ctr"/>
            <a:lstStyle/>
            <a:p>
              <a:endParaRPr lang="zh-CN" altLang="en-US">
                <a:ea typeface="宋体" charset="-122"/>
              </a:endParaRPr>
            </a:p>
          </p:txBody>
        </p:sp>
        <p:sp>
          <p:nvSpPr>
            <p:cNvPr id="32785" name="Text Box 95"/>
            <p:cNvSpPr txBox="1">
              <a:spLocks noChangeArrowheads="1"/>
            </p:cNvSpPr>
            <p:nvPr/>
          </p:nvSpPr>
          <p:spPr bwMode="auto">
            <a:xfrm>
              <a:off x="457" y="986"/>
              <a:ext cx="2759" cy="33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900">
                  <a:solidFill>
                    <a:srgbClr val="000099"/>
                  </a:solidFill>
                  <a:ea typeface="楷体_GB2312" pitchFamily="49" charset="-122"/>
                </a:rPr>
                <a:t>1. 采用自然语言来描述</a:t>
              </a:r>
              <a:endParaRPr kumimoji="1" lang="zh-CN" altLang="en-US" sz="2900" b="0">
                <a:solidFill>
                  <a:srgbClr val="000099"/>
                </a:solidFill>
                <a:ea typeface="宋体" charset="-122"/>
              </a:endParaRPr>
            </a:p>
          </p:txBody>
        </p:sp>
      </p:grpSp>
      <p:grpSp>
        <p:nvGrpSpPr>
          <p:cNvPr id="3" name="Group 441"/>
          <p:cNvGrpSpPr>
            <a:grpSpLocks/>
          </p:cNvGrpSpPr>
          <p:nvPr/>
        </p:nvGrpSpPr>
        <p:grpSpPr bwMode="auto">
          <a:xfrm>
            <a:off x="1182658" y="3054227"/>
            <a:ext cx="7924800" cy="3124200"/>
            <a:chOff x="406" y="1883"/>
            <a:chExt cx="4992" cy="1968"/>
          </a:xfrm>
        </p:grpSpPr>
        <p:sp>
          <p:nvSpPr>
            <p:cNvPr id="16482" name="Freeform 98"/>
            <p:cNvSpPr>
              <a:spLocks/>
            </p:cNvSpPr>
            <p:nvPr/>
          </p:nvSpPr>
          <p:spPr bwMode="auto">
            <a:xfrm>
              <a:off x="406" y="1883"/>
              <a:ext cx="4992" cy="1968"/>
            </a:xfrm>
            <a:custGeom>
              <a:avLst/>
              <a:gdLst/>
              <a:ahLst/>
              <a:cxnLst>
                <a:cxn ang="0">
                  <a:pos x="155" y="62"/>
                </a:cxn>
                <a:cxn ang="0">
                  <a:pos x="231" y="51"/>
                </a:cxn>
                <a:cxn ang="0">
                  <a:pos x="297" y="29"/>
                </a:cxn>
                <a:cxn ang="0">
                  <a:pos x="646" y="62"/>
                </a:cxn>
                <a:cxn ang="0">
                  <a:pos x="1770" y="51"/>
                </a:cxn>
                <a:cxn ang="0">
                  <a:pos x="2751" y="83"/>
                </a:cxn>
                <a:cxn ang="0">
                  <a:pos x="3373" y="94"/>
                </a:cxn>
                <a:cxn ang="0">
                  <a:pos x="3864" y="62"/>
                </a:cxn>
                <a:cxn ang="0">
                  <a:pos x="4541" y="51"/>
                </a:cxn>
                <a:cxn ang="0">
                  <a:pos x="4562" y="891"/>
                </a:cxn>
                <a:cxn ang="0">
                  <a:pos x="4573" y="2342"/>
                </a:cxn>
                <a:cxn ang="0">
                  <a:pos x="4290" y="2418"/>
                </a:cxn>
                <a:cxn ang="0">
                  <a:pos x="3624" y="2473"/>
                </a:cxn>
                <a:cxn ang="0">
                  <a:pos x="537" y="2429"/>
                </a:cxn>
                <a:cxn ang="0">
                  <a:pos x="35" y="2407"/>
                </a:cxn>
                <a:cxn ang="0">
                  <a:pos x="57" y="1687"/>
                </a:cxn>
                <a:cxn ang="0">
                  <a:pos x="68" y="1600"/>
                </a:cxn>
                <a:cxn ang="0">
                  <a:pos x="79" y="607"/>
                </a:cxn>
                <a:cxn ang="0">
                  <a:pos x="90" y="542"/>
                </a:cxn>
                <a:cxn ang="0">
                  <a:pos x="144" y="7"/>
                </a:cxn>
                <a:cxn ang="0">
                  <a:pos x="253" y="18"/>
                </a:cxn>
                <a:cxn ang="0">
                  <a:pos x="275" y="83"/>
                </a:cxn>
              </a:cxnLst>
              <a:rect l="0" t="0" r="r" b="b"/>
              <a:pathLst>
                <a:path w="4631" h="2527">
                  <a:moveTo>
                    <a:pt x="155" y="62"/>
                  </a:moveTo>
                  <a:cubicBezTo>
                    <a:pt x="180" y="58"/>
                    <a:pt x="206" y="57"/>
                    <a:pt x="231" y="51"/>
                  </a:cubicBezTo>
                  <a:cubicBezTo>
                    <a:pt x="254" y="46"/>
                    <a:pt x="297" y="29"/>
                    <a:pt x="297" y="29"/>
                  </a:cubicBezTo>
                  <a:cubicBezTo>
                    <a:pt x="428" y="35"/>
                    <a:pt x="526" y="32"/>
                    <a:pt x="646" y="62"/>
                  </a:cubicBezTo>
                  <a:cubicBezTo>
                    <a:pt x="1024" y="49"/>
                    <a:pt x="1390" y="43"/>
                    <a:pt x="1770" y="51"/>
                  </a:cubicBezTo>
                  <a:cubicBezTo>
                    <a:pt x="2095" y="81"/>
                    <a:pt x="2424" y="72"/>
                    <a:pt x="2751" y="83"/>
                  </a:cubicBezTo>
                  <a:cubicBezTo>
                    <a:pt x="2966" y="103"/>
                    <a:pt x="3152" y="101"/>
                    <a:pt x="3373" y="94"/>
                  </a:cubicBezTo>
                  <a:cubicBezTo>
                    <a:pt x="3506" y="50"/>
                    <a:pt x="3766" y="65"/>
                    <a:pt x="3864" y="62"/>
                  </a:cubicBezTo>
                  <a:cubicBezTo>
                    <a:pt x="4091" y="24"/>
                    <a:pt x="4308" y="45"/>
                    <a:pt x="4541" y="51"/>
                  </a:cubicBezTo>
                  <a:cubicBezTo>
                    <a:pt x="4631" y="340"/>
                    <a:pt x="4554" y="82"/>
                    <a:pt x="4562" y="891"/>
                  </a:cubicBezTo>
                  <a:cubicBezTo>
                    <a:pt x="4567" y="1375"/>
                    <a:pt x="4569" y="1858"/>
                    <a:pt x="4573" y="2342"/>
                  </a:cubicBezTo>
                  <a:cubicBezTo>
                    <a:pt x="4465" y="2395"/>
                    <a:pt x="4417" y="2407"/>
                    <a:pt x="4290" y="2418"/>
                  </a:cubicBezTo>
                  <a:cubicBezTo>
                    <a:pt x="4067" y="2474"/>
                    <a:pt x="3860" y="2467"/>
                    <a:pt x="3624" y="2473"/>
                  </a:cubicBezTo>
                  <a:cubicBezTo>
                    <a:pt x="2595" y="2458"/>
                    <a:pt x="1565" y="2472"/>
                    <a:pt x="537" y="2429"/>
                  </a:cubicBezTo>
                  <a:cubicBezTo>
                    <a:pt x="371" y="2408"/>
                    <a:pt x="152" y="2527"/>
                    <a:pt x="35" y="2407"/>
                  </a:cubicBezTo>
                  <a:cubicBezTo>
                    <a:pt x="33" y="2405"/>
                    <a:pt x="54" y="1741"/>
                    <a:pt x="57" y="1687"/>
                  </a:cubicBezTo>
                  <a:cubicBezTo>
                    <a:pt x="59" y="1658"/>
                    <a:pt x="64" y="1629"/>
                    <a:pt x="68" y="1600"/>
                  </a:cubicBezTo>
                  <a:cubicBezTo>
                    <a:pt x="72" y="1269"/>
                    <a:pt x="72" y="938"/>
                    <a:pt x="79" y="607"/>
                  </a:cubicBezTo>
                  <a:cubicBezTo>
                    <a:pt x="79" y="585"/>
                    <a:pt x="89" y="564"/>
                    <a:pt x="90" y="542"/>
                  </a:cubicBezTo>
                  <a:cubicBezTo>
                    <a:pt x="91" y="520"/>
                    <a:pt x="0" y="103"/>
                    <a:pt x="144" y="7"/>
                  </a:cubicBezTo>
                  <a:cubicBezTo>
                    <a:pt x="180" y="11"/>
                    <a:pt x="221" y="0"/>
                    <a:pt x="253" y="18"/>
                  </a:cubicBezTo>
                  <a:cubicBezTo>
                    <a:pt x="273" y="29"/>
                    <a:pt x="275" y="83"/>
                    <a:pt x="275" y="83"/>
                  </a:cubicBezTo>
                </a:path>
              </a:pathLst>
            </a:custGeom>
            <a:solidFill>
              <a:srgbClr val="EBFFEB"/>
            </a:solidFill>
            <a:ln w="9525" cap="flat" cmpd="sng">
              <a:noFill/>
              <a:prstDash val="solid"/>
              <a:round/>
              <a:headEnd/>
              <a:tailEnd/>
            </a:ln>
            <a:effectLst>
              <a:outerShdw dist="198380" dir="238833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83" name="Text Box 99"/>
            <p:cNvSpPr txBox="1">
              <a:spLocks noChangeArrowheads="1"/>
            </p:cNvSpPr>
            <p:nvPr/>
          </p:nvSpPr>
          <p:spPr bwMode="auto">
            <a:xfrm>
              <a:off x="694" y="2164"/>
              <a:ext cx="4656" cy="1436"/>
            </a:xfrm>
            <a:prstGeom prst="rect">
              <a:avLst/>
            </a:prstGeom>
            <a:noFill/>
            <a:ln w="28575">
              <a:noFill/>
              <a:miter lim="800000"/>
              <a:headEnd/>
              <a:tailEnd/>
            </a:ln>
          </p:spPr>
          <p:txBody>
            <a:bodyPr>
              <a:spAutoFit/>
            </a:bodyPr>
            <a:lstStyle/>
            <a:p>
              <a:pPr algn="l" eaLnBrk="1" fontAlgn="base" hangingPunct="1">
                <a:lnSpc>
                  <a:spcPct val="80000"/>
                </a:lnSpc>
                <a:spcBef>
                  <a:spcPct val="30000"/>
                </a:spcBef>
              </a:pPr>
              <a:r>
                <a:rPr lang="zh-CN" altLang="en-US" sz="2600" b="0" dirty="0">
                  <a:solidFill>
                    <a:srgbClr val="000070"/>
                  </a:solidFill>
                  <a:ea typeface="楷体_GB2312" pitchFamily="49" charset="-122"/>
                </a:rPr>
                <a:t> </a:t>
              </a:r>
              <a:r>
                <a:rPr lang="zh-CN" altLang="en-US" sz="2600" dirty="0">
                  <a:solidFill>
                    <a:srgbClr val="000070"/>
                  </a:solidFill>
                  <a:ea typeface="楷体_GB2312" pitchFamily="49" charset="-122"/>
                </a:rPr>
                <a:t>(1)  </a:t>
              </a:r>
              <a:r>
                <a:rPr lang="en-US" altLang="zh-CN" dirty="0">
                  <a:solidFill>
                    <a:srgbClr val="000070"/>
                  </a:solidFill>
                  <a:ea typeface="楷体_GB2312" pitchFamily="49" charset="-122"/>
                </a:rPr>
                <a:t>M</a:t>
              </a:r>
              <a:r>
                <a:rPr lang="zh-CN" altLang="en-US" sz="2600" dirty="0">
                  <a:solidFill>
                    <a:srgbClr val="000070"/>
                  </a:solidFill>
                  <a:ea typeface="幼圆" pitchFamily="49" charset="-122"/>
                </a:rPr>
                <a:t>除以</a:t>
              </a:r>
              <a:r>
                <a:rPr lang="en-US" altLang="zh-CN" sz="2500" dirty="0">
                  <a:solidFill>
                    <a:srgbClr val="000070"/>
                  </a:solidFill>
                  <a:ea typeface="楷体_GB2312" pitchFamily="49" charset="-122"/>
                </a:rPr>
                <a:t>N</a:t>
              </a:r>
              <a:r>
                <a:rPr lang="en-US" altLang="zh-CN" sz="2600" dirty="0">
                  <a:solidFill>
                    <a:srgbClr val="000070"/>
                  </a:solidFill>
                  <a:ea typeface="楷体_GB2312" pitchFamily="49" charset="-122"/>
                </a:rPr>
                <a:t>，</a:t>
              </a:r>
              <a:r>
                <a:rPr lang="zh-CN" altLang="en-US" sz="2600" dirty="0">
                  <a:solidFill>
                    <a:srgbClr val="000070"/>
                  </a:solidFill>
                  <a:ea typeface="幼圆" pitchFamily="49" charset="-122"/>
                </a:rPr>
                <a:t>将余数赋给中间变量</a:t>
              </a:r>
              <a:r>
                <a:rPr lang="en-US" altLang="zh-CN" sz="2500" dirty="0">
                  <a:solidFill>
                    <a:srgbClr val="000070"/>
                  </a:solidFill>
                  <a:ea typeface="楷体_GB2312" pitchFamily="49" charset="-122"/>
                </a:rPr>
                <a:t>R</a:t>
              </a:r>
              <a:r>
                <a:rPr lang="en-US" altLang="zh-CN" sz="2600" dirty="0">
                  <a:solidFill>
                    <a:srgbClr val="000070"/>
                  </a:solidFill>
                  <a:ea typeface="楷体_GB2312" pitchFamily="49" charset="-122"/>
                </a:rPr>
                <a:t>；</a:t>
              </a:r>
            </a:p>
            <a:p>
              <a:pPr algn="l" eaLnBrk="1" fontAlgn="base" hangingPunct="1">
                <a:lnSpc>
                  <a:spcPct val="80000"/>
                </a:lnSpc>
                <a:spcBef>
                  <a:spcPct val="20000"/>
                </a:spcBef>
              </a:pPr>
              <a:r>
                <a:rPr lang="en-US" altLang="zh-CN" sz="2600" dirty="0">
                  <a:solidFill>
                    <a:srgbClr val="000070"/>
                  </a:solidFill>
                  <a:ea typeface="楷体_GB2312" pitchFamily="49" charset="-122"/>
                </a:rPr>
                <a:t> (2)  </a:t>
              </a:r>
              <a:r>
                <a:rPr lang="zh-CN" altLang="en-US" sz="2600" dirty="0">
                  <a:solidFill>
                    <a:srgbClr val="000070"/>
                  </a:solidFill>
                  <a:ea typeface="幼圆" pitchFamily="49" charset="-122"/>
                </a:rPr>
                <a:t>判断余数</a:t>
              </a:r>
              <a:r>
                <a:rPr lang="en-US" altLang="zh-CN" sz="2600" dirty="0">
                  <a:solidFill>
                    <a:srgbClr val="000070"/>
                  </a:solidFill>
                  <a:ea typeface="楷体_GB2312" pitchFamily="49" charset="-122"/>
                </a:rPr>
                <a:t>R</a:t>
              </a:r>
              <a:r>
                <a:rPr lang="zh-CN" altLang="en-US" sz="2600" dirty="0">
                  <a:solidFill>
                    <a:srgbClr val="000070"/>
                  </a:solidFill>
                  <a:ea typeface="幼圆" pitchFamily="49" charset="-122"/>
                </a:rPr>
                <a:t>是否等于零</a:t>
              </a:r>
              <a:r>
                <a:rPr lang="zh-CN" altLang="en-US" sz="2600" dirty="0">
                  <a:solidFill>
                    <a:srgbClr val="000070"/>
                  </a:solidFill>
                  <a:ea typeface="楷体_GB2312" pitchFamily="49" charset="-122"/>
                </a:rPr>
                <a:t>？</a:t>
              </a:r>
            </a:p>
            <a:p>
              <a:pPr algn="l" eaLnBrk="1" fontAlgn="base" hangingPunct="1">
                <a:lnSpc>
                  <a:spcPct val="75000"/>
                </a:lnSpc>
                <a:spcBef>
                  <a:spcPct val="15000"/>
                </a:spcBef>
              </a:pPr>
              <a:r>
                <a:rPr lang="zh-CN" altLang="en-US" sz="2600" dirty="0">
                  <a:solidFill>
                    <a:srgbClr val="000099"/>
                  </a:solidFill>
                  <a:ea typeface="楷体_GB2312" pitchFamily="49" charset="-122"/>
                </a:rPr>
                <a:t>        </a:t>
              </a:r>
              <a:r>
                <a:rPr lang="en-US" altLang="en-US" sz="2600" dirty="0">
                  <a:solidFill>
                    <a:srgbClr val="000099"/>
                  </a:solidFill>
                  <a:ea typeface="楷体_GB2312" pitchFamily="49" charset="-122"/>
                </a:rPr>
                <a:t>a) </a:t>
              </a:r>
              <a:r>
                <a:rPr lang="zh-CN" altLang="en-US" sz="2600" dirty="0">
                  <a:solidFill>
                    <a:srgbClr val="000099"/>
                  </a:solidFill>
                  <a:ea typeface="幼圆" pitchFamily="49" charset="-122"/>
                </a:rPr>
                <a:t>若</a:t>
              </a:r>
              <a:r>
                <a:rPr lang="en-US" altLang="zh-CN" sz="2500" dirty="0">
                  <a:solidFill>
                    <a:srgbClr val="000099"/>
                  </a:solidFill>
                  <a:ea typeface="楷体_GB2312" pitchFamily="49" charset="-122"/>
                </a:rPr>
                <a:t>R</a:t>
              </a:r>
              <a:r>
                <a:rPr lang="zh-CN" altLang="en-US" sz="2600" dirty="0">
                  <a:solidFill>
                    <a:srgbClr val="000099"/>
                  </a:solidFill>
                  <a:ea typeface="幼圆" pitchFamily="49" charset="-122"/>
                </a:rPr>
                <a:t>等于零，求得的最大公因子为当前</a:t>
              </a:r>
            </a:p>
            <a:p>
              <a:pPr algn="l" eaLnBrk="1" fontAlgn="base" hangingPunct="1">
                <a:lnSpc>
                  <a:spcPct val="75000"/>
                </a:lnSpc>
                <a:spcBef>
                  <a:spcPct val="15000"/>
                </a:spcBef>
              </a:pPr>
              <a:r>
                <a:rPr lang="en-US" altLang="zh-CN" sz="2600" dirty="0">
                  <a:solidFill>
                    <a:srgbClr val="000099"/>
                  </a:solidFill>
                  <a:ea typeface="幼圆" pitchFamily="49" charset="-122"/>
                </a:rPr>
                <a:t>             </a:t>
              </a:r>
              <a:r>
                <a:rPr lang="en-US" altLang="zh-CN" sz="2500" dirty="0">
                  <a:solidFill>
                    <a:srgbClr val="000099"/>
                  </a:solidFill>
                  <a:ea typeface="楷体_GB2312" pitchFamily="49" charset="-122"/>
                </a:rPr>
                <a:t>N</a:t>
              </a:r>
              <a:r>
                <a:rPr lang="zh-CN" altLang="en-US" sz="2600" dirty="0">
                  <a:solidFill>
                    <a:srgbClr val="000099"/>
                  </a:solidFill>
                  <a:ea typeface="幼圆" pitchFamily="49" charset="-122"/>
                </a:rPr>
                <a:t>的值, 算法到此结束</a:t>
              </a:r>
              <a:r>
                <a:rPr lang="zh-CN" altLang="en-US" sz="2600" dirty="0">
                  <a:solidFill>
                    <a:srgbClr val="000099"/>
                  </a:solidFill>
                  <a:ea typeface="楷体_GB2312" pitchFamily="49" charset="-122"/>
                </a:rPr>
                <a:t>。</a:t>
              </a:r>
            </a:p>
            <a:p>
              <a:pPr algn="l" eaLnBrk="1" fontAlgn="base" hangingPunct="1">
                <a:lnSpc>
                  <a:spcPct val="75000"/>
                </a:lnSpc>
                <a:spcBef>
                  <a:spcPct val="20000"/>
                </a:spcBef>
              </a:pPr>
              <a:r>
                <a:rPr lang="zh-CN" altLang="en-US" sz="2600" dirty="0">
                  <a:solidFill>
                    <a:srgbClr val="000099"/>
                  </a:solidFill>
                  <a:ea typeface="楷体_GB2312" pitchFamily="49" charset="-122"/>
                </a:rPr>
                <a:t>        </a:t>
              </a:r>
              <a:r>
                <a:rPr lang="en-US" altLang="zh-CN" sz="2600" dirty="0">
                  <a:solidFill>
                    <a:srgbClr val="000099"/>
                  </a:solidFill>
                  <a:ea typeface="楷体_GB2312" pitchFamily="49" charset="-122"/>
                </a:rPr>
                <a:t>b) </a:t>
              </a:r>
              <a:r>
                <a:rPr lang="zh-CN" altLang="en-US" sz="2600" dirty="0">
                  <a:solidFill>
                    <a:srgbClr val="000099"/>
                  </a:solidFill>
                  <a:ea typeface="幼圆" pitchFamily="49" charset="-122"/>
                </a:rPr>
                <a:t>若</a:t>
              </a:r>
              <a:r>
                <a:rPr lang="en-US" altLang="zh-CN" sz="2500" dirty="0">
                  <a:solidFill>
                    <a:srgbClr val="000099"/>
                  </a:solidFill>
                  <a:ea typeface="楷体_GB2312" pitchFamily="49" charset="-122"/>
                </a:rPr>
                <a:t>R</a:t>
              </a:r>
              <a:r>
                <a:rPr lang="zh-CN" altLang="en-US" sz="2600" dirty="0">
                  <a:solidFill>
                    <a:srgbClr val="000099"/>
                  </a:solidFill>
                  <a:ea typeface="幼圆" pitchFamily="49" charset="-122"/>
                </a:rPr>
                <a:t>不等于零，则将</a:t>
              </a:r>
              <a:r>
                <a:rPr lang="en-US" altLang="zh-CN" sz="2600" dirty="0">
                  <a:solidFill>
                    <a:srgbClr val="000099"/>
                  </a:solidFill>
                  <a:ea typeface="幼圆" pitchFamily="49" charset="-122"/>
                </a:rPr>
                <a:t>N</a:t>
              </a:r>
              <a:r>
                <a:rPr lang="zh-CN" altLang="en-US" sz="2600" dirty="0">
                  <a:solidFill>
                    <a:srgbClr val="000099"/>
                  </a:solidFill>
                  <a:ea typeface="幼圆" pitchFamily="49" charset="-122"/>
                </a:rPr>
                <a:t>赋给</a:t>
              </a:r>
              <a:r>
                <a:rPr lang="en-US" altLang="zh-CN" dirty="0">
                  <a:solidFill>
                    <a:srgbClr val="000099"/>
                  </a:solidFill>
                  <a:ea typeface="楷体_GB2312" pitchFamily="49" charset="-122"/>
                </a:rPr>
                <a:t>M</a:t>
              </a:r>
              <a:r>
                <a:rPr lang="en-US" altLang="zh-CN" sz="2600" dirty="0">
                  <a:solidFill>
                    <a:srgbClr val="000099"/>
                  </a:solidFill>
                  <a:ea typeface="楷体_GB2312" pitchFamily="49" charset="-122"/>
                </a:rPr>
                <a:t>，</a:t>
              </a:r>
              <a:r>
                <a:rPr lang="zh-CN" altLang="en-US" sz="2600" dirty="0">
                  <a:solidFill>
                    <a:srgbClr val="000099"/>
                  </a:solidFill>
                  <a:ea typeface="幼圆" pitchFamily="49" charset="-122"/>
                </a:rPr>
                <a:t>将</a:t>
              </a:r>
              <a:r>
                <a:rPr lang="en-US" altLang="zh-CN" sz="2600" dirty="0">
                  <a:solidFill>
                    <a:srgbClr val="000099"/>
                  </a:solidFill>
                  <a:ea typeface="楷体_GB2312" pitchFamily="49" charset="-122"/>
                </a:rPr>
                <a:t>R</a:t>
              </a:r>
              <a:r>
                <a:rPr lang="zh-CN" altLang="en-US" sz="2600" dirty="0">
                  <a:solidFill>
                    <a:srgbClr val="000099"/>
                  </a:solidFill>
                  <a:ea typeface="幼圆" pitchFamily="49" charset="-122"/>
                </a:rPr>
                <a:t>赋给</a:t>
              </a:r>
              <a:r>
                <a:rPr lang="en-US" altLang="zh-CN" sz="2500" dirty="0">
                  <a:solidFill>
                    <a:srgbClr val="000099"/>
                  </a:solidFill>
                  <a:ea typeface="楷体_GB2312" pitchFamily="49" charset="-122"/>
                </a:rPr>
                <a:t>N</a:t>
              </a:r>
              <a:r>
                <a:rPr lang="en-US" altLang="zh-CN" sz="2600" dirty="0">
                  <a:solidFill>
                    <a:srgbClr val="000099"/>
                  </a:solidFill>
                  <a:ea typeface="楷体_GB2312" pitchFamily="49" charset="-122"/>
                </a:rPr>
                <a:t>, </a:t>
              </a:r>
              <a:r>
                <a:rPr lang="en-US" altLang="zh-CN" sz="2600" dirty="0">
                  <a:solidFill>
                    <a:srgbClr val="000099"/>
                  </a:solidFill>
                  <a:ea typeface="幼圆" pitchFamily="49" charset="-122"/>
                </a:rPr>
                <a:t> </a:t>
              </a:r>
            </a:p>
            <a:p>
              <a:pPr algn="l" eaLnBrk="1" fontAlgn="base" hangingPunct="1">
                <a:lnSpc>
                  <a:spcPct val="75000"/>
                </a:lnSpc>
                <a:spcBef>
                  <a:spcPct val="20000"/>
                </a:spcBef>
              </a:pPr>
              <a:r>
                <a:rPr lang="zh-CN" altLang="en-US" sz="2600" dirty="0">
                  <a:solidFill>
                    <a:srgbClr val="000099"/>
                  </a:solidFill>
                  <a:ea typeface="幼圆" pitchFamily="49" charset="-122"/>
                </a:rPr>
                <a:t>             重复步骤</a:t>
              </a:r>
              <a:r>
                <a:rPr lang="zh-CN" altLang="en-US" sz="2600" dirty="0">
                  <a:solidFill>
                    <a:srgbClr val="000099"/>
                  </a:solidFill>
                  <a:ea typeface="楷体_GB2312" pitchFamily="49" charset="-122"/>
                </a:rPr>
                <a:t>(1)</a:t>
              </a:r>
              <a:r>
                <a:rPr lang="zh-CN" altLang="en-US" sz="2600" dirty="0">
                  <a:solidFill>
                    <a:srgbClr val="000099"/>
                  </a:solidFill>
                  <a:ea typeface="幼圆" pitchFamily="49" charset="-122"/>
                </a:rPr>
                <a:t>和</a:t>
              </a:r>
              <a:r>
                <a:rPr lang="zh-CN" altLang="en-US" sz="2600" dirty="0">
                  <a:solidFill>
                    <a:srgbClr val="000099"/>
                  </a:solidFill>
                  <a:ea typeface="楷体_GB2312" pitchFamily="49" charset="-122"/>
                </a:rPr>
                <a:t>(2)。</a:t>
              </a:r>
            </a:p>
          </p:txBody>
        </p:sp>
      </p:grpSp>
      <p:grpSp>
        <p:nvGrpSpPr>
          <p:cNvPr id="4" name="Group 429"/>
          <p:cNvGrpSpPr>
            <a:grpSpLocks/>
          </p:cNvGrpSpPr>
          <p:nvPr/>
        </p:nvGrpSpPr>
        <p:grpSpPr bwMode="auto">
          <a:xfrm>
            <a:off x="1376333" y="1969964"/>
            <a:ext cx="7467600" cy="914400"/>
            <a:chOff x="528" y="1296"/>
            <a:chExt cx="4704" cy="576"/>
          </a:xfrm>
        </p:grpSpPr>
        <p:sp>
          <p:nvSpPr>
            <p:cNvPr id="32779" name="AutoShape 116"/>
            <p:cNvSpPr>
              <a:spLocks noChangeArrowheads="1"/>
            </p:cNvSpPr>
            <p:nvPr/>
          </p:nvSpPr>
          <p:spPr bwMode="auto">
            <a:xfrm>
              <a:off x="528" y="1296"/>
              <a:ext cx="4704" cy="576"/>
            </a:xfrm>
            <a:prstGeom prst="cloudCallout">
              <a:avLst>
                <a:gd name="adj1" fmla="val -13287"/>
                <a:gd name="adj2" fmla="val 43750"/>
              </a:avLst>
            </a:prstGeom>
            <a:noFill/>
            <a:ln w="69850">
              <a:solidFill>
                <a:srgbClr val="33CCCC"/>
              </a:solidFill>
              <a:round/>
              <a:headEnd/>
              <a:tailEnd/>
            </a:ln>
          </p:spPr>
          <p:txBody>
            <a:bodyPr wrap="none" anchor="ctr"/>
            <a:lstStyle/>
            <a:p>
              <a:endParaRPr lang="zh-CN" altLang="en-US">
                <a:ea typeface="宋体" charset="-122"/>
              </a:endParaRPr>
            </a:p>
          </p:txBody>
        </p:sp>
        <p:sp>
          <p:nvSpPr>
            <p:cNvPr id="32780" name="Rectangle 117"/>
            <p:cNvSpPr>
              <a:spLocks noChangeArrowheads="1"/>
            </p:cNvSpPr>
            <p:nvPr/>
          </p:nvSpPr>
          <p:spPr bwMode="auto">
            <a:xfrm>
              <a:off x="912" y="1409"/>
              <a:ext cx="3987" cy="330"/>
            </a:xfrm>
            <a:prstGeom prst="rect">
              <a:avLst/>
            </a:prstGeom>
            <a:noFill/>
            <a:ln w="12700" cap="sq">
              <a:noFill/>
              <a:miter lim="800000"/>
              <a:headEnd type="none" w="sm" len="sm"/>
              <a:tailEnd type="none" w="sm" len="sm"/>
            </a:ln>
          </p:spPr>
          <p:txBody>
            <a:bodyPr wrap="none">
              <a:spAutoFit/>
            </a:bodyPr>
            <a:lstStyle/>
            <a:p>
              <a:pPr algn="l" eaLnBrk="1" fontAlgn="base" hangingPunct="1"/>
              <a:r>
                <a:rPr lang="zh-CN" altLang="en-US" sz="2800" dirty="0">
                  <a:solidFill>
                    <a:srgbClr val="000099"/>
                  </a:solidFill>
                  <a:latin typeface="楷体_GB2312" pitchFamily="49" charset="-122"/>
                  <a:ea typeface="楷体_GB2312" pitchFamily="49" charset="-122"/>
                </a:rPr>
                <a:t>     </a:t>
              </a:r>
              <a:r>
                <a:rPr lang="zh-CN" altLang="en-US" sz="2800" dirty="0">
                  <a:solidFill>
                    <a:srgbClr val="000099"/>
                  </a:solidFill>
                  <a:latin typeface="幼圆" pitchFamily="49" charset="-122"/>
                  <a:ea typeface="幼圆" pitchFamily="49" charset="-122"/>
                </a:rPr>
                <a:t>求两个正整数</a:t>
              </a:r>
              <a:r>
                <a:rPr lang="en-US" altLang="zh-CN" sz="2800" dirty="0">
                  <a:solidFill>
                    <a:srgbClr val="000099"/>
                  </a:solidFill>
                  <a:ea typeface="楷体_GB2312" pitchFamily="49" charset="-122"/>
                </a:rPr>
                <a:t>M</a:t>
              </a:r>
              <a:r>
                <a:rPr lang="zh-CN" altLang="en-US" sz="2800" dirty="0">
                  <a:solidFill>
                    <a:srgbClr val="000099"/>
                  </a:solidFill>
                  <a:latin typeface="幼圆" pitchFamily="49" charset="-122"/>
                  <a:ea typeface="幼圆" pitchFamily="49" charset="-122"/>
                </a:rPr>
                <a:t>与</a:t>
              </a:r>
              <a:r>
                <a:rPr lang="en-US" altLang="zh-CN" sz="2800" dirty="0">
                  <a:solidFill>
                    <a:srgbClr val="000099"/>
                  </a:solidFill>
                  <a:ea typeface="楷体_GB2312" pitchFamily="49" charset="-122"/>
                </a:rPr>
                <a:t>N</a:t>
              </a:r>
              <a:r>
                <a:rPr lang="zh-CN" altLang="en-US" sz="2800" dirty="0">
                  <a:solidFill>
                    <a:srgbClr val="000099"/>
                  </a:solidFill>
                  <a:latin typeface="幼圆" pitchFamily="49" charset="-122"/>
                  <a:ea typeface="幼圆" pitchFamily="49" charset="-122"/>
                </a:rPr>
                <a:t>的最大公因子</a:t>
              </a:r>
              <a:r>
                <a:rPr lang="zh-CN" altLang="en-US" sz="2800" dirty="0">
                  <a:solidFill>
                    <a:srgbClr val="000099"/>
                  </a:solidFill>
                  <a:latin typeface="楷体_GB2312" pitchFamily="49" charset="-122"/>
                  <a:ea typeface="楷体_GB2312" pitchFamily="49" charset="-122"/>
                </a:rPr>
                <a:t>。</a:t>
              </a:r>
            </a:p>
          </p:txBody>
        </p:sp>
        <p:sp>
          <p:nvSpPr>
            <p:cNvPr id="32781" name="Rectangle 187"/>
            <p:cNvSpPr>
              <a:spLocks noChangeArrowheads="1"/>
            </p:cNvSpPr>
            <p:nvPr/>
          </p:nvSpPr>
          <p:spPr bwMode="auto">
            <a:xfrm>
              <a:off x="637" y="1372"/>
              <a:ext cx="811" cy="384"/>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400" i="1" dirty="0">
                  <a:solidFill>
                    <a:srgbClr val="FF3300"/>
                  </a:solidFill>
                  <a:latin typeface="黑体" pitchFamily="49" charset="-122"/>
                  <a:ea typeface="黑体" pitchFamily="49" charset="-122"/>
                </a:rPr>
                <a:t>问题</a:t>
              </a:r>
              <a:endParaRPr lang="zh-CN" altLang="en-US" sz="3400" dirty="0">
                <a:solidFill>
                  <a:srgbClr val="FF3300"/>
                </a:solidFill>
                <a:latin typeface="黑体" pitchFamily="49" charset="-122"/>
                <a:ea typeface="黑体" pitchFamily="49" charset="-122"/>
              </a:endParaRPr>
            </a:p>
          </p:txBody>
        </p:sp>
      </p:grpSp>
      <p:grpSp>
        <p:nvGrpSpPr>
          <p:cNvPr id="5" name="Group 425"/>
          <p:cNvGrpSpPr>
            <a:grpSpLocks/>
          </p:cNvGrpSpPr>
          <p:nvPr/>
        </p:nvGrpSpPr>
        <p:grpSpPr bwMode="auto">
          <a:xfrm>
            <a:off x="979241" y="142528"/>
            <a:ext cx="4475163" cy="685800"/>
            <a:chOff x="480" y="384"/>
            <a:chExt cx="2112" cy="432"/>
          </a:xfrm>
        </p:grpSpPr>
        <p:sp>
          <p:nvSpPr>
            <p:cNvPr id="16807" name="AutoShape 423"/>
            <p:cNvSpPr>
              <a:spLocks noChangeArrowheads="1"/>
            </p:cNvSpPr>
            <p:nvPr/>
          </p:nvSpPr>
          <p:spPr bwMode="auto">
            <a:xfrm>
              <a:off x="480" y="384"/>
              <a:ext cx="2016" cy="432"/>
            </a:xfrm>
            <a:prstGeom prst="bevel">
              <a:avLst>
                <a:gd name="adj" fmla="val 12500"/>
              </a:avLst>
            </a:prstGeom>
            <a:solidFill>
              <a:srgbClr val="CCFFFF"/>
            </a:solidFill>
            <a:ln w="9525">
              <a:noFill/>
              <a:miter lim="800000"/>
              <a:headEnd/>
              <a:tailEnd/>
            </a:ln>
            <a:effectLst>
              <a:outerShdw dist="17961"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78" name="Text Box 424"/>
            <p:cNvSpPr txBox="1">
              <a:spLocks noChangeArrowheads="1"/>
            </p:cNvSpPr>
            <p:nvPr/>
          </p:nvSpPr>
          <p:spPr bwMode="auto">
            <a:xfrm>
              <a:off x="576" y="421"/>
              <a:ext cx="2016"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fontAlgn="base" hangingPunct="1">
                <a:spcBef>
                  <a:spcPct val="0"/>
                </a:spcBef>
              </a:pPr>
              <a:r>
                <a:rPr lang="en-US" altLang="zh-CN" sz="3100" dirty="0">
                  <a:solidFill>
                    <a:srgbClr val="FF3300"/>
                  </a:solidFill>
                  <a:ea typeface="楷体_GB2312" pitchFamily="49" charset="-122"/>
                </a:rPr>
                <a:t>2.2 </a:t>
              </a:r>
              <a:r>
                <a:rPr lang="zh-CN" altLang="en-US" sz="3100" dirty="0">
                  <a:solidFill>
                    <a:srgbClr val="FF3300"/>
                  </a:solidFill>
                  <a:ea typeface="楷体_GB2312" pitchFamily="49" charset="-122"/>
                </a:rPr>
                <a:t>算法的描述</a:t>
              </a:r>
              <a:endParaRPr lang="zh-CN" altLang="en-US" sz="3100" dirty="0">
                <a:solidFill>
                  <a:srgbClr val="FFFFFF"/>
                </a:solidFill>
                <a:ea typeface="楷体_GB2312" pitchFamily="49" charset="-122"/>
              </a:endParaRPr>
            </a:p>
          </p:txBody>
        </p:sp>
      </p:grpSp>
      <p:grpSp>
        <p:nvGrpSpPr>
          <p:cNvPr id="6" name="Group 451"/>
          <p:cNvGrpSpPr>
            <a:grpSpLocks/>
          </p:cNvGrpSpPr>
          <p:nvPr/>
        </p:nvGrpSpPr>
        <p:grpSpPr bwMode="auto">
          <a:xfrm rot="493426">
            <a:off x="7456292" y="840533"/>
            <a:ext cx="1439863" cy="914400"/>
            <a:chOff x="3907" y="474"/>
            <a:chExt cx="907" cy="576"/>
          </a:xfrm>
        </p:grpSpPr>
        <p:sp>
          <p:nvSpPr>
            <p:cNvPr id="16831" name="AutoShape 447"/>
            <p:cNvSpPr>
              <a:spLocks noChangeArrowheads="1"/>
            </p:cNvSpPr>
            <p:nvPr/>
          </p:nvSpPr>
          <p:spPr bwMode="auto">
            <a:xfrm rot="348757">
              <a:off x="3907" y="474"/>
              <a:ext cx="907" cy="576"/>
            </a:xfrm>
            <a:prstGeom prst="irregularSeal1">
              <a:avLst/>
            </a:prstGeom>
            <a:solidFill>
              <a:schemeClr val="hlink"/>
            </a:solidFill>
            <a:ln w="9525">
              <a:noFill/>
              <a:miter lim="800000"/>
              <a:headEnd/>
              <a:tailEnd/>
            </a:ln>
            <a:effectLst>
              <a:outerShdw dist="64758" dir="678596" algn="ctr" rotWithShape="0">
                <a:srgbClr val="777777"/>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76" name="Text Box 450"/>
            <p:cNvSpPr txBox="1">
              <a:spLocks noChangeArrowheads="1"/>
            </p:cNvSpPr>
            <p:nvPr/>
          </p:nvSpPr>
          <p:spPr bwMode="auto">
            <a:xfrm>
              <a:off x="4097" y="474"/>
              <a:ext cx="500" cy="519"/>
            </a:xfrm>
            <a:prstGeom prst="rect">
              <a:avLst/>
            </a:prstGeom>
            <a:noFill/>
            <a:ln w="9525">
              <a:noFill/>
              <a:miter lim="800000"/>
              <a:headEnd/>
              <a:tailEnd/>
            </a:ln>
            <a:effectLst>
              <a:outerShdw dist="17961" dir="2700000" algn="ctr" rotWithShape="0">
                <a:srgbClr val="000000"/>
              </a:outerShdw>
            </a:effectLst>
          </p:spPr>
          <p:txBody>
            <a:bodyPr wrap="none">
              <a:spAutoFit/>
            </a:bodyPr>
            <a:lstStyle/>
            <a:p>
              <a:r>
                <a:rPr lang="zh-CN" altLang="en-US" sz="4800" dirty="0">
                  <a:solidFill>
                    <a:srgbClr val="FFFF00"/>
                  </a:solidFill>
                  <a:ea typeface="华文新魏" pitchFamily="2" charset="-122"/>
                </a:rPr>
                <a:t>例</a:t>
              </a:r>
            </a:p>
          </p:txBody>
        </p:sp>
      </p:grpSp>
    </p:spTree>
    <p:custDataLst>
      <p:tags r:id="rId1"/>
    </p:custDataLst>
    <p:extLst>
      <p:ext uri="{BB962C8B-B14F-4D97-AF65-F5344CB8AC3E}">
        <p14:creationId xmlns:p14="http://schemas.microsoft.com/office/powerpoint/2010/main" val="1491955145"/>
      </p:ext>
    </p:extLst>
  </p:cSld>
  <p:clrMapOvr>
    <a:masterClrMapping/>
  </p:clrMapOvr>
  <p:transition advTm="28735">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767408" y="0"/>
            <a:ext cx="6172200" cy="782638"/>
            <a:chOff x="192" y="240"/>
            <a:chExt cx="3888" cy="493"/>
          </a:xfrm>
        </p:grpSpPr>
        <p:sp>
          <p:nvSpPr>
            <p:cNvPr id="33818" name="AutoShape 4"/>
            <p:cNvSpPr>
              <a:spLocks noChangeArrowheads="1"/>
            </p:cNvSpPr>
            <p:nvPr/>
          </p:nvSpPr>
          <p:spPr bwMode="auto">
            <a:xfrm>
              <a:off x="192" y="240"/>
              <a:ext cx="3888" cy="493"/>
            </a:xfrm>
            <a:prstGeom prst="cloudCallout">
              <a:avLst>
                <a:gd name="adj1" fmla="val -28370"/>
                <a:gd name="adj2" fmla="val 38843"/>
              </a:avLst>
            </a:prstGeom>
            <a:solidFill>
              <a:srgbClr val="FFFFCC"/>
            </a:solidFill>
            <a:ln w="9525">
              <a:noFill/>
              <a:round/>
              <a:headEnd/>
              <a:tailEnd/>
            </a:ln>
            <a:effectLst>
              <a:outerShdw dist="197157" dir="895885" algn="ctr" rotWithShape="0">
                <a:srgbClr val="B2B2B2"/>
              </a:outerShdw>
            </a:effectLst>
          </p:spPr>
          <p:txBody>
            <a:bodyPr wrap="none" anchor="ctr"/>
            <a:lstStyle/>
            <a:p>
              <a:endParaRPr lang="zh-CN" altLang="en-US">
                <a:ea typeface="宋体" charset="-122"/>
              </a:endParaRPr>
            </a:p>
          </p:txBody>
        </p:sp>
        <p:sp>
          <p:nvSpPr>
            <p:cNvPr id="33819" name="Rectangle 5"/>
            <p:cNvSpPr>
              <a:spLocks noChangeArrowheads="1"/>
            </p:cNvSpPr>
            <p:nvPr/>
          </p:nvSpPr>
          <p:spPr bwMode="auto">
            <a:xfrm>
              <a:off x="417" y="328"/>
              <a:ext cx="3423" cy="336"/>
            </a:xfrm>
            <a:prstGeom prst="rect">
              <a:avLst/>
            </a:prstGeom>
            <a:noFill/>
            <a:ln w="12700" cap="sq">
              <a:noFill/>
              <a:miter lim="800000"/>
              <a:headEnd type="none" w="sm" len="sm"/>
              <a:tailEnd type="none" w="sm" len="sm"/>
            </a:ln>
          </p:spPr>
          <p:txBody>
            <a:bodyPr>
              <a:spAutoFit/>
            </a:bodyPr>
            <a:lstStyle/>
            <a:p>
              <a:pPr algn="l" fontAlgn="base">
                <a:spcBef>
                  <a:spcPct val="0"/>
                </a:spcBef>
              </a:pPr>
              <a:r>
                <a:rPr kumimoji="1" lang="zh-CN" altLang="en-US" sz="2900">
                  <a:solidFill>
                    <a:srgbClr val="00008C"/>
                  </a:solidFill>
                  <a:ea typeface="宋体" charset="-122"/>
                </a:rPr>
                <a:t>2. </a:t>
              </a:r>
              <a:r>
                <a:rPr lang="zh-CN" altLang="en-US" sz="2900">
                  <a:solidFill>
                    <a:srgbClr val="00008C"/>
                  </a:solidFill>
                  <a:ea typeface="楷体_GB2312" pitchFamily="49" charset="-122"/>
                </a:rPr>
                <a:t>采用程序流程图的形式来描述</a:t>
              </a:r>
            </a:p>
          </p:txBody>
        </p:sp>
      </p:grpSp>
      <p:grpSp>
        <p:nvGrpSpPr>
          <p:cNvPr id="3" name="Group 107"/>
          <p:cNvGrpSpPr>
            <a:grpSpLocks/>
          </p:cNvGrpSpPr>
          <p:nvPr/>
        </p:nvGrpSpPr>
        <p:grpSpPr bwMode="auto">
          <a:xfrm>
            <a:off x="1415480" y="1340768"/>
            <a:ext cx="7467600" cy="4800600"/>
            <a:chOff x="576" y="720"/>
            <a:chExt cx="4704" cy="3024"/>
          </a:xfrm>
        </p:grpSpPr>
        <p:sp>
          <p:nvSpPr>
            <p:cNvPr id="100360" name="Rectangle 8"/>
            <p:cNvSpPr>
              <a:spLocks noChangeArrowheads="1"/>
            </p:cNvSpPr>
            <p:nvPr/>
          </p:nvSpPr>
          <p:spPr bwMode="auto">
            <a:xfrm>
              <a:off x="576" y="720"/>
              <a:ext cx="4704" cy="3024"/>
            </a:xfrm>
            <a:prstGeom prst="rect">
              <a:avLst/>
            </a:prstGeom>
            <a:solidFill>
              <a:srgbClr val="CCFFFF"/>
            </a:solidFill>
            <a:ln w="9525">
              <a:noFill/>
              <a:miter lim="800000"/>
              <a:headEnd/>
              <a:tailEnd/>
            </a:ln>
            <a:effectLst>
              <a:outerShdw dist="226117" dir="228943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3803" name="AutoShape 10"/>
            <p:cNvSpPr>
              <a:spLocks noChangeArrowheads="1"/>
            </p:cNvSpPr>
            <p:nvPr/>
          </p:nvSpPr>
          <p:spPr bwMode="auto">
            <a:xfrm>
              <a:off x="3130" y="912"/>
              <a:ext cx="684" cy="240"/>
            </a:xfrm>
            <a:prstGeom prst="flowChartAlternateProcess">
              <a:avLst/>
            </a:prstGeom>
            <a:noFill/>
            <a:ln w="25400" cap="sq">
              <a:solidFill>
                <a:srgbClr val="000080"/>
              </a:solidFill>
              <a:miter lim="800000"/>
              <a:headEnd type="none" w="sm" len="sm"/>
              <a:tailEnd type="none" w="sm" len="sm"/>
            </a:ln>
          </p:spPr>
          <p:txBody>
            <a:bodyPr wrap="none" anchor="ctr"/>
            <a:lstStyle/>
            <a:p>
              <a:pPr fontAlgn="base">
                <a:spcBef>
                  <a:spcPct val="0"/>
                </a:spcBef>
              </a:pPr>
              <a:r>
                <a:rPr lang="zh-CN" altLang="en-US" sz="2200">
                  <a:solidFill>
                    <a:srgbClr val="00008C"/>
                  </a:solidFill>
                  <a:ea typeface="幼圆" pitchFamily="49" charset="-122"/>
                </a:rPr>
                <a:t>开始 </a:t>
              </a:r>
              <a:endParaRPr lang="zh-CN" altLang="en-US" b="0">
                <a:solidFill>
                  <a:srgbClr val="00008C"/>
                </a:solidFill>
                <a:ea typeface="幼圆" pitchFamily="49" charset="-122"/>
              </a:endParaRPr>
            </a:p>
          </p:txBody>
        </p:sp>
        <p:sp>
          <p:nvSpPr>
            <p:cNvPr id="33804" name="AutoShape 11"/>
            <p:cNvSpPr>
              <a:spLocks noChangeArrowheads="1"/>
            </p:cNvSpPr>
            <p:nvPr/>
          </p:nvSpPr>
          <p:spPr bwMode="auto">
            <a:xfrm>
              <a:off x="2714" y="1488"/>
              <a:ext cx="1799" cy="336"/>
            </a:xfrm>
            <a:prstGeom prst="flowChartProcess">
              <a:avLst/>
            </a:prstGeom>
            <a:noFill/>
            <a:ln w="25400" cap="sq">
              <a:solidFill>
                <a:srgbClr val="000080"/>
              </a:solidFill>
              <a:miter lim="800000"/>
              <a:headEnd type="none" w="sm" len="sm"/>
              <a:tailEnd type="none" w="sm" len="sm"/>
            </a:ln>
          </p:spPr>
          <p:txBody>
            <a:bodyPr wrap="none" anchor="ctr"/>
            <a:lstStyle/>
            <a:p>
              <a:pPr fontAlgn="base">
                <a:spcBef>
                  <a:spcPct val="0"/>
                </a:spcBef>
              </a:pPr>
              <a:r>
                <a:rPr lang="en-US" altLang="zh-CN" sz="2200" dirty="0">
                  <a:solidFill>
                    <a:srgbClr val="00008C"/>
                  </a:solidFill>
                  <a:ea typeface="楷体_GB2312" pitchFamily="49" charset="-122"/>
                </a:rPr>
                <a:t>M</a:t>
              </a:r>
              <a:r>
                <a:rPr lang="zh-CN" altLang="en-US" sz="2200" dirty="0">
                  <a:solidFill>
                    <a:srgbClr val="00008C"/>
                  </a:solidFill>
                  <a:latin typeface="幼圆" pitchFamily="49" charset="-122"/>
                  <a:ea typeface="幼圆" pitchFamily="49" charset="-122"/>
                </a:rPr>
                <a:t>除以</a:t>
              </a:r>
              <a:r>
                <a:rPr lang="en-US" altLang="zh-CN" sz="2200" dirty="0">
                  <a:solidFill>
                    <a:srgbClr val="00008C"/>
                  </a:solidFill>
                  <a:ea typeface="幼圆" pitchFamily="49" charset="-122"/>
                </a:rPr>
                <a:t>N</a:t>
              </a:r>
              <a:r>
                <a:rPr lang="zh-CN" altLang="en-US" sz="2200" dirty="0">
                  <a:solidFill>
                    <a:srgbClr val="00008C"/>
                  </a:solidFill>
                  <a:latin typeface="幼圆" pitchFamily="49" charset="-122"/>
                  <a:ea typeface="幼圆" pitchFamily="49" charset="-122"/>
                </a:rPr>
                <a:t>的余数赋给</a:t>
              </a:r>
              <a:r>
                <a:rPr lang="en-US" altLang="zh-CN" sz="2200" dirty="0">
                  <a:solidFill>
                    <a:srgbClr val="00008C"/>
                  </a:solidFill>
                  <a:ea typeface="幼圆" pitchFamily="49" charset="-122"/>
                </a:rPr>
                <a:t>R</a:t>
              </a:r>
            </a:p>
          </p:txBody>
        </p:sp>
        <p:sp>
          <p:nvSpPr>
            <p:cNvPr id="33805" name="AutoShape 12"/>
            <p:cNvSpPr>
              <a:spLocks noChangeArrowheads="1"/>
            </p:cNvSpPr>
            <p:nvPr/>
          </p:nvSpPr>
          <p:spPr bwMode="auto">
            <a:xfrm>
              <a:off x="2688" y="2064"/>
              <a:ext cx="1584" cy="384"/>
            </a:xfrm>
            <a:prstGeom prst="flowChartDecision">
              <a:avLst/>
            </a:prstGeom>
            <a:noFill/>
            <a:ln w="25400" cap="sq">
              <a:solidFill>
                <a:srgbClr val="000080"/>
              </a:solidFill>
              <a:miter lim="800000"/>
              <a:headEnd type="none" w="sm" len="sm"/>
              <a:tailEnd type="none" w="sm" len="sm"/>
            </a:ln>
          </p:spPr>
          <p:txBody>
            <a:bodyPr wrap="none" anchor="ctr"/>
            <a:lstStyle/>
            <a:p>
              <a:pPr fontAlgn="base">
                <a:spcBef>
                  <a:spcPct val="0"/>
                </a:spcBef>
              </a:pPr>
              <a:r>
                <a:rPr lang="en-US" altLang="zh-CN" dirty="0">
                  <a:solidFill>
                    <a:srgbClr val="00008C"/>
                  </a:solidFill>
                  <a:ea typeface="幼圆" pitchFamily="49" charset="-122"/>
                </a:rPr>
                <a:t>R</a:t>
              </a:r>
              <a:r>
                <a:rPr lang="zh-CN" altLang="en-US" dirty="0">
                  <a:solidFill>
                    <a:srgbClr val="00008C"/>
                  </a:solidFill>
                  <a:ea typeface="幼圆" pitchFamily="49" charset="-122"/>
                </a:rPr>
                <a:t>是否</a:t>
              </a:r>
              <a:r>
                <a:rPr lang="zh-CN" altLang="en-US" dirty="0">
                  <a:solidFill>
                    <a:srgbClr val="00008C"/>
                  </a:solidFill>
                  <a:latin typeface="幼圆" pitchFamily="49" charset="-122"/>
                  <a:ea typeface="幼圆" pitchFamily="49" charset="-122"/>
                </a:rPr>
                <a:t>为</a:t>
              </a:r>
              <a:r>
                <a:rPr lang="zh-CN" altLang="en-US" dirty="0">
                  <a:solidFill>
                    <a:srgbClr val="00008C"/>
                  </a:solidFill>
                  <a:ea typeface="幼圆" pitchFamily="49" charset="-122"/>
                </a:rPr>
                <a:t>0</a:t>
              </a:r>
              <a:r>
                <a:rPr lang="zh-CN" altLang="en-US" dirty="0">
                  <a:solidFill>
                    <a:srgbClr val="00008C"/>
                  </a:solidFill>
                  <a:latin typeface="幼圆" pitchFamily="49" charset="-122"/>
                  <a:ea typeface="幼圆" pitchFamily="49" charset="-122"/>
                </a:rPr>
                <a:t>？</a:t>
              </a:r>
            </a:p>
          </p:txBody>
        </p:sp>
        <p:sp>
          <p:nvSpPr>
            <p:cNvPr id="33806" name="Rectangle 13"/>
            <p:cNvSpPr>
              <a:spLocks noChangeArrowheads="1"/>
            </p:cNvSpPr>
            <p:nvPr/>
          </p:nvSpPr>
          <p:spPr bwMode="auto">
            <a:xfrm>
              <a:off x="2991" y="2714"/>
              <a:ext cx="1019" cy="262"/>
            </a:xfrm>
            <a:prstGeom prst="rect">
              <a:avLst/>
            </a:prstGeom>
            <a:noFill/>
            <a:ln w="25400" cap="sq">
              <a:solidFill>
                <a:srgbClr val="000080"/>
              </a:solidFill>
              <a:miter lim="800000"/>
              <a:headEnd type="none" w="sm" len="sm"/>
              <a:tailEnd type="none" w="sm" len="sm"/>
            </a:ln>
          </p:spPr>
          <p:txBody>
            <a:bodyPr wrap="none" anchor="ctr"/>
            <a:lstStyle/>
            <a:p>
              <a:pPr fontAlgn="base">
                <a:spcBef>
                  <a:spcPct val="0"/>
                </a:spcBef>
              </a:pPr>
              <a:r>
                <a:rPr lang="zh-CN" altLang="en-US" sz="2200">
                  <a:solidFill>
                    <a:srgbClr val="00008C"/>
                  </a:solidFill>
                  <a:latin typeface="幼圆" pitchFamily="49" charset="-122"/>
                  <a:ea typeface="幼圆" pitchFamily="49" charset="-122"/>
                </a:rPr>
                <a:t>输出</a:t>
              </a:r>
              <a:r>
                <a:rPr lang="en-US" altLang="zh-CN" sz="2200">
                  <a:solidFill>
                    <a:srgbClr val="00008C"/>
                  </a:solidFill>
                  <a:ea typeface="幼圆" pitchFamily="49" charset="-122"/>
                </a:rPr>
                <a:t>N</a:t>
              </a:r>
              <a:r>
                <a:rPr lang="zh-CN" altLang="en-US" sz="2200">
                  <a:solidFill>
                    <a:srgbClr val="00008C"/>
                  </a:solidFill>
                  <a:latin typeface="幼圆" pitchFamily="49" charset="-122"/>
                  <a:ea typeface="幼圆" pitchFamily="49" charset="-122"/>
                </a:rPr>
                <a:t>的值</a:t>
              </a:r>
              <a:endParaRPr lang="zh-CN" altLang="en-US">
                <a:solidFill>
                  <a:srgbClr val="00008C"/>
                </a:solidFill>
                <a:latin typeface="幼圆" pitchFamily="49" charset="-122"/>
                <a:ea typeface="幼圆" pitchFamily="49" charset="-122"/>
              </a:endParaRPr>
            </a:p>
          </p:txBody>
        </p:sp>
        <p:sp>
          <p:nvSpPr>
            <p:cNvPr id="33807" name="AutoShape 14"/>
            <p:cNvSpPr>
              <a:spLocks noChangeArrowheads="1"/>
            </p:cNvSpPr>
            <p:nvPr/>
          </p:nvSpPr>
          <p:spPr bwMode="auto">
            <a:xfrm>
              <a:off x="3194" y="3205"/>
              <a:ext cx="639" cy="251"/>
            </a:xfrm>
            <a:prstGeom prst="flowChartAlternateProcess">
              <a:avLst/>
            </a:prstGeom>
            <a:noFill/>
            <a:ln w="25400" cap="sq">
              <a:solidFill>
                <a:srgbClr val="333399"/>
              </a:solidFill>
              <a:miter lim="800000"/>
              <a:headEnd type="none" w="sm" len="sm"/>
              <a:tailEnd type="none" w="sm" len="sm"/>
            </a:ln>
          </p:spPr>
          <p:txBody>
            <a:bodyPr wrap="none" anchor="ctr"/>
            <a:lstStyle/>
            <a:p>
              <a:pPr fontAlgn="base">
                <a:spcBef>
                  <a:spcPct val="0"/>
                </a:spcBef>
              </a:pPr>
              <a:r>
                <a:rPr lang="zh-CN" altLang="en-US" sz="2200">
                  <a:solidFill>
                    <a:srgbClr val="00008C"/>
                  </a:solidFill>
                  <a:ea typeface="幼圆" pitchFamily="49" charset="-122"/>
                </a:rPr>
                <a:t>结束 </a:t>
              </a:r>
              <a:endParaRPr lang="zh-CN" altLang="en-US" b="0">
                <a:solidFill>
                  <a:srgbClr val="00008C"/>
                </a:solidFill>
                <a:ea typeface="幼圆" pitchFamily="49" charset="-122"/>
              </a:endParaRPr>
            </a:p>
          </p:txBody>
        </p:sp>
        <p:sp>
          <p:nvSpPr>
            <p:cNvPr id="33808" name="Rectangle 15"/>
            <p:cNvSpPr>
              <a:spLocks noChangeArrowheads="1"/>
            </p:cNvSpPr>
            <p:nvPr/>
          </p:nvSpPr>
          <p:spPr bwMode="auto">
            <a:xfrm>
              <a:off x="1152" y="2079"/>
              <a:ext cx="890" cy="417"/>
            </a:xfrm>
            <a:prstGeom prst="rect">
              <a:avLst/>
            </a:prstGeom>
            <a:noFill/>
            <a:ln w="25400" cap="sq">
              <a:solidFill>
                <a:srgbClr val="000080"/>
              </a:solidFill>
              <a:miter lim="800000"/>
              <a:headEnd type="none" w="sm" len="sm"/>
              <a:tailEnd type="none" w="sm" len="sm"/>
            </a:ln>
          </p:spPr>
          <p:txBody>
            <a:bodyPr wrap="none" anchor="ctr"/>
            <a:lstStyle/>
            <a:p>
              <a:pPr fontAlgn="base">
                <a:lnSpc>
                  <a:spcPct val="85000"/>
                </a:lnSpc>
                <a:spcBef>
                  <a:spcPct val="0"/>
                </a:spcBef>
              </a:pPr>
              <a:r>
                <a:rPr lang="zh-CN" altLang="en-US" sz="2200" dirty="0">
                  <a:solidFill>
                    <a:srgbClr val="00008C"/>
                  </a:solidFill>
                  <a:latin typeface="幼圆" pitchFamily="49" charset="-122"/>
                  <a:ea typeface="幼圆" pitchFamily="49" charset="-122"/>
                </a:rPr>
                <a:t>将</a:t>
              </a:r>
              <a:r>
                <a:rPr lang="en-US" altLang="zh-CN" sz="2200" dirty="0">
                  <a:solidFill>
                    <a:srgbClr val="00008C"/>
                  </a:solidFill>
                  <a:ea typeface="幼圆" pitchFamily="49" charset="-122"/>
                </a:rPr>
                <a:t>N</a:t>
              </a:r>
              <a:r>
                <a:rPr lang="zh-CN" altLang="en-US" sz="2200" dirty="0">
                  <a:solidFill>
                    <a:srgbClr val="00008C"/>
                  </a:solidFill>
                  <a:latin typeface="幼圆" pitchFamily="49" charset="-122"/>
                  <a:ea typeface="幼圆" pitchFamily="49" charset="-122"/>
                </a:rPr>
                <a:t>赋给</a:t>
              </a:r>
              <a:r>
                <a:rPr lang="en-US" altLang="zh-CN" sz="2200" dirty="0">
                  <a:solidFill>
                    <a:srgbClr val="00008C"/>
                  </a:solidFill>
                  <a:ea typeface="幼圆" pitchFamily="49" charset="-122"/>
                </a:rPr>
                <a:t>M</a:t>
              </a:r>
            </a:p>
            <a:p>
              <a:pPr fontAlgn="base">
                <a:lnSpc>
                  <a:spcPct val="85000"/>
                </a:lnSpc>
                <a:spcBef>
                  <a:spcPct val="0"/>
                </a:spcBef>
              </a:pPr>
              <a:r>
                <a:rPr lang="zh-CN" altLang="en-US" sz="2200" dirty="0">
                  <a:solidFill>
                    <a:srgbClr val="00008C"/>
                  </a:solidFill>
                  <a:latin typeface="幼圆" pitchFamily="49" charset="-122"/>
                  <a:ea typeface="幼圆" pitchFamily="49" charset="-122"/>
                </a:rPr>
                <a:t>将</a:t>
              </a:r>
              <a:r>
                <a:rPr lang="en-US" altLang="zh-CN" sz="2200" dirty="0">
                  <a:solidFill>
                    <a:srgbClr val="00008C"/>
                  </a:solidFill>
                  <a:ea typeface="幼圆" pitchFamily="49" charset="-122"/>
                </a:rPr>
                <a:t>R</a:t>
              </a:r>
              <a:r>
                <a:rPr lang="zh-CN" altLang="en-US" sz="2200" dirty="0">
                  <a:solidFill>
                    <a:srgbClr val="00008C"/>
                  </a:solidFill>
                  <a:latin typeface="幼圆" pitchFamily="49" charset="-122"/>
                  <a:ea typeface="幼圆" pitchFamily="49" charset="-122"/>
                </a:rPr>
                <a:t>赋给</a:t>
              </a:r>
              <a:r>
                <a:rPr lang="en-US" altLang="zh-CN" sz="2200" dirty="0">
                  <a:solidFill>
                    <a:srgbClr val="00008C"/>
                  </a:solidFill>
                  <a:ea typeface="幼圆" pitchFamily="49" charset="-122"/>
                </a:rPr>
                <a:t>N</a:t>
              </a:r>
              <a:endParaRPr lang="zh-CN" altLang="en-US" sz="2200" dirty="0">
                <a:solidFill>
                  <a:srgbClr val="00008C"/>
                </a:solidFill>
                <a:ea typeface="幼圆" pitchFamily="49" charset="-122"/>
              </a:endParaRPr>
            </a:p>
          </p:txBody>
        </p:sp>
        <p:sp>
          <p:nvSpPr>
            <p:cNvPr id="100368" name="Line 16"/>
            <p:cNvSpPr>
              <a:spLocks noChangeShapeType="1"/>
            </p:cNvSpPr>
            <p:nvPr/>
          </p:nvSpPr>
          <p:spPr bwMode="auto">
            <a:xfrm>
              <a:off x="1610" y="1296"/>
              <a:ext cx="1872" cy="0"/>
            </a:xfrm>
            <a:prstGeom prst="line">
              <a:avLst/>
            </a:prstGeom>
            <a:noFill/>
            <a:ln w="25400" cap="sq">
              <a:solidFill>
                <a:srgbClr val="333399"/>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9" name="Line 17"/>
            <p:cNvSpPr>
              <a:spLocks noChangeShapeType="1"/>
            </p:cNvSpPr>
            <p:nvPr/>
          </p:nvSpPr>
          <p:spPr bwMode="auto">
            <a:xfrm flipV="1">
              <a:off x="1610" y="1296"/>
              <a:ext cx="0" cy="768"/>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0" name="Line 18"/>
            <p:cNvSpPr>
              <a:spLocks noChangeShapeType="1"/>
            </p:cNvSpPr>
            <p:nvPr/>
          </p:nvSpPr>
          <p:spPr bwMode="auto">
            <a:xfrm>
              <a:off x="3482" y="1152"/>
              <a:ext cx="0" cy="336"/>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1" name="Line 19"/>
            <p:cNvSpPr>
              <a:spLocks noChangeShapeType="1"/>
            </p:cNvSpPr>
            <p:nvPr/>
          </p:nvSpPr>
          <p:spPr bwMode="auto">
            <a:xfrm flipH="1">
              <a:off x="3482" y="1824"/>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813" name="Text Box 20"/>
            <p:cNvSpPr txBox="1">
              <a:spLocks noChangeArrowheads="1"/>
            </p:cNvSpPr>
            <p:nvPr/>
          </p:nvSpPr>
          <p:spPr bwMode="auto">
            <a:xfrm>
              <a:off x="2262" y="2016"/>
              <a:ext cx="330" cy="231"/>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1800">
                  <a:solidFill>
                    <a:srgbClr val="00008C"/>
                  </a:solidFill>
                  <a:ea typeface="宋体" charset="-122"/>
                </a:rPr>
                <a:t>no</a:t>
              </a:r>
              <a:endParaRPr lang="en-US" altLang="zh-CN">
                <a:solidFill>
                  <a:srgbClr val="00008C"/>
                </a:solidFill>
                <a:ea typeface="宋体" charset="-122"/>
              </a:endParaRPr>
            </a:p>
          </p:txBody>
        </p:sp>
        <p:sp>
          <p:nvSpPr>
            <p:cNvPr id="100373" name="Line 21"/>
            <p:cNvSpPr>
              <a:spLocks noChangeShapeType="1"/>
            </p:cNvSpPr>
            <p:nvPr/>
          </p:nvSpPr>
          <p:spPr bwMode="auto">
            <a:xfrm flipH="1">
              <a:off x="2042" y="2256"/>
              <a:ext cx="624" cy="0"/>
            </a:xfrm>
            <a:prstGeom prst="line">
              <a:avLst/>
            </a:prstGeom>
            <a:noFill/>
            <a:ln w="25400" cap="sq">
              <a:solidFill>
                <a:srgbClr val="00008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815" name="Text Box 22"/>
            <p:cNvSpPr txBox="1">
              <a:spLocks noChangeArrowheads="1"/>
            </p:cNvSpPr>
            <p:nvPr/>
          </p:nvSpPr>
          <p:spPr bwMode="auto">
            <a:xfrm>
              <a:off x="3482" y="2400"/>
              <a:ext cx="406" cy="231"/>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1800">
                  <a:solidFill>
                    <a:srgbClr val="00008C"/>
                  </a:solidFill>
                  <a:ea typeface="宋体" charset="-122"/>
                </a:rPr>
                <a:t>yes</a:t>
              </a:r>
              <a:endParaRPr lang="en-US" altLang="zh-CN">
                <a:solidFill>
                  <a:srgbClr val="00008C"/>
                </a:solidFill>
                <a:ea typeface="宋体" charset="-122"/>
              </a:endParaRPr>
            </a:p>
          </p:txBody>
        </p:sp>
        <p:sp>
          <p:nvSpPr>
            <p:cNvPr id="100375" name="Line 23"/>
            <p:cNvSpPr>
              <a:spLocks noChangeShapeType="1"/>
            </p:cNvSpPr>
            <p:nvPr/>
          </p:nvSpPr>
          <p:spPr bwMode="auto">
            <a:xfrm flipH="1">
              <a:off x="3475" y="2459"/>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6" name="Line 24"/>
            <p:cNvSpPr>
              <a:spLocks noChangeShapeType="1"/>
            </p:cNvSpPr>
            <p:nvPr/>
          </p:nvSpPr>
          <p:spPr bwMode="auto">
            <a:xfrm flipH="1">
              <a:off x="3482" y="2976"/>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4" name="Group 108"/>
          <p:cNvGrpSpPr>
            <a:grpSpLocks/>
          </p:cNvGrpSpPr>
          <p:nvPr/>
        </p:nvGrpSpPr>
        <p:grpSpPr bwMode="auto">
          <a:xfrm>
            <a:off x="1254771" y="4246560"/>
            <a:ext cx="3544888" cy="1338261"/>
            <a:chOff x="544" y="2680"/>
            <a:chExt cx="2233" cy="843"/>
          </a:xfrm>
        </p:grpSpPr>
        <p:sp>
          <p:nvSpPr>
            <p:cNvPr id="100461" name="Freeform 109"/>
            <p:cNvSpPr>
              <a:spLocks/>
            </p:cNvSpPr>
            <p:nvPr/>
          </p:nvSpPr>
          <p:spPr bwMode="auto">
            <a:xfrm rot="21358198">
              <a:off x="544" y="3025"/>
              <a:ext cx="1652" cy="494"/>
            </a:xfrm>
            <a:custGeom>
              <a:avLst/>
              <a:gdLst/>
              <a:ahLst/>
              <a:cxnLst>
                <a:cxn ang="0">
                  <a:pos x="102" y="167"/>
                </a:cxn>
                <a:cxn ang="0">
                  <a:pos x="175" y="77"/>
                </a:cxn>
                <a:cxn ang="0">
                  <a:pos x="248" y="68"/>
                </a:cxn>
                <a:cxn ang="0">
                  <a:pos x="292" y="111"/>
                </a:cxn>
                <a:cxn ang="0">
                  <a:pos x="292" y="105"/>
                </a:cxn>
                <a:cxn ang="0">
                  <a:pos x="334" y="42"/>
                </a:cxn>
                <a:cxn ang="0">
                  <a:pos x="415" y="5"/>
                </a:cxn>
                <a:cxn ang="0">
                  <a:pos x="505" y="4"/>
                </a:cxn>
                <a:cxn ang="0">
                  <a:pos x="568" y="25"/>
                </a:cxn>
                <a:cxn ang="0">
                  <a:pos x="597" y="63"/>
                </a:cxn>
                <a:cxn ang="0">
                  <a:pos x="545" y="80"/>
                </a:cxn>
                <a:cxn ang="0">
                  <a:pos x="510" y="113"/>
                </a:cxn>
                <a:cxn ang="0">
                  <a:pos x="512" y="110"/>
                </a:cxn>
                <a:cxn ang="0">
                  <a:pos x="550" y="77"/>
                </a:cxn>
                <a:cxn ang="0">
                  <a:pos x="617" y="68"/>
                </a:cxn>
                <a:cxn ang="0">
                  <a:pos x="679" y="77"/>
                </a:cxn>
                <a:cxn ang="0">
                  <a:pos x="682" y="112"/>
                </a:cxn>
                <a:cxn ang="0">
                  <a:pos x="706" y="88"/>
                </a:cxn>
                <a:cxn ang="0">
                  <a:pos x="779" y="67"/>
                </a:cxn>
                <a:cxn ang="0">
                  <a:pos x="842" y="94"/>
                </a:cxn>
                <a:cxn ang="0">
                  <a:pos x="873" y="136"/>
                </a:cxn>
                <a:cxn ang="0">
                  <a:pos x="894" y="177"/>
                </a:cxn>
                <a:cxn ang="0">
                  <a:pos x="888" y="139"/>
                </a:cxn>
                <a:cxn ang="0">
                  <a:pos x="937" y="103"/>
                </a:cxn>
                <a:cxn ang="0">
                  <a:pos x="1012" y="104"/>
                </a:cxn>
                <a:cxn ang="0">
                  <a:pos x="1075" y="132"/>
                </a:cxn>
                <a:cxn ang="0">
                  <a:pos x="1115" y="179"/>
                </a:cxn>
                <a:cxn ang="0">
                  <a:pos x="1148" y="259"/>
                </a:cxn>
                <a:cxn ang="0">
                  <a:pos x="1137" y="324"/>
                </a:cxn>
                <a:cxn ang="0">
                  <a:pos x="1109" y="349"/>
                </a:cxn>
                <a:cxn ang="0">
                  <a:pos x="1082" y="325"/>
                </a:cxn>
                <a:cxn ang="0">
                  <a:pos x="1122" y="399"/>
                </a:cxn>
                <a:cxn ang="0">
                  <a:pos x="1122" y="503"/>
                </a:cxn>
                <a:cxn ang="0">
                  <a:pos x="1081" y="574"/>
                </a:cxn>
                <a:cxn ang="0">
                  <a:pos x="1012" y="619"/>
                </a:cxn>
                <a:cxn ang="0">
                  <a:pos x="940" y="637"/>
                </a:cxn>
                <a:cxn ang="0">
                  <a:pos x="944" y="638"/>
                </a:cxn>
                <a:cxn ang="0">
                  <a:pos x="930" y="673"/>
                </a:cxn>
                <a:cxn ang="0">
                  <a:pos x="863" y="716"/>
                </a:cxn>
                <a:cxn ang="0">
                  <a:pos x="803" y="709"/>
                </a:cxn>
                <a:cxn ang="0">
                  <a:pos x="755" y="665"/>
                </a:cxn>
                <a:cxn ang="0">
                  <a:pos x="768" y="627"/>
                </a:cxn>
                <a:cxn ang="0">
                  <a:pos x="732" y="657"/>
                </a:cxn>
                <a:cxn ang="0">
                  <a:pos x="653" y="695"/>
                </a:cxn>
                <a:cxn ang="0">
                  <a:pos x="569" y="700"/>
                </a:cxn>
                <a:cxn ang="0">
                  <a:pos x="515" y="658"/>
                </a:cxn>
                <a:cxn ang="0">
                  <a:pos x="530" y="697"/>
                </a:cxn>
                <a:cxn ang="0">
                  <a:pos x="436" y="700"/>
                </a:cxn>
                <a:cxn ang="0">
                  <a:pos x="348" y="668"/>
                </a:cxn>
                <a:cxn ang="0">
                  <a:pos x="298" y="607"/>
                </a:cxn>
                <a:cxn ang="0">
                  <a:pos x="292" y="578"/>
                </a:cxn>
                <a:cxn ang="0">
                  <a:pos x="276" y="619"/>
                </a:cxn>
                <a:cxn ang="0">
                  <a:pos x="210" y="649"/>
                </a:cxn>
                <a:cxn ang="0">
                  <a:pos x="146" y="637"/>
                </a:cxn>
                <a:cxn ang="0">
                  <a:pos x="103" y="599"/>
                </a:cxn>
                <a:cxn ang="0">
                  <a:pos x="101" y="585"/>
                </a:cxn>
                <a:cxn ang="0">
                  <a:pos x="155" y="594"/>
                </a:cxn>
                <a:cxn ang="0">
                  <a:pos x="128" y="594"/>
                </a:cxn>
                <a:cxn ang="0">
                  <a:pos x="75" y="570"/>
                </a:cxn>
                <a:cxn ang="0">
                  <a:pos x="26" y="512"/>
                </a:cxn>
                <a:cxn ang="0">
                  <a:pos x="0" y="397"/>
                </a:cxn>
                <a:cxn ang="0">
                  <a:pos x="27" y="296"/>
                </a:cxn>
              </a:cxnLst>
              <a:rect l="0" t="0" r="r" b="b"/>
              <a:pathLst>
                <a:path w="1149" h="719">
                  <a:moveTo>
                    <a:pt x="49" y="268"/>
                  </a:moveTo>
                  <a:lnTo>
                    <a:pt x="52" y="265"/>
                  </a:lnTo>
                  <a:lnTo>
                    <a:pt x="55" y="262"/>
                  </a:lnTo>
                  <a:lnTo>
                    <a:pt x="57" y="259"/>
                  </a:lnTo>
                  <a:lnTo>
                    <a:pt x="60" y="255"/>
                  </a:lnTo>
                  <a:lnTo>
                    <a:pt x="63" y="252"/>
                  </a:lnTo>
                  <a:lnTo>
                    <a:pt x="65" y="247"/>
                  </a:lnTo>
                  <a:lnTo>
                    <a:pt x="68" y="243"/>
                  </a:lnTo>
                  <a:lnTo>
                    <a:pt x="71" y="238"/>
                  </a:lnTo>
                  <a:lnTo>
                    <a:pt x="73" y="233"/>
                  </a:lnTo>
                  <a:lnTo>
                    <a:pt x="76" y="228"/>
                  </a:lnTo>
                  <a:lnTo>
                    <a:pt x="79" y="222"/>
                  </a:lnTo>
                  <a:lnTo>
                    <a:pt x="82" y="216"/>
                  </a:lnTo>
                  <a:lnTo>
                    <a:pt x="84" y="209"/>
                  </a:lnTo>
                  <a:lnTo>
                    <a:pt x="87" y="203"/>
                  </a:lnTo>
                  <a:lnTo>
                    <a:pt x="90" y="196"/>
                  </a:lnTo>
                  <a:lnTo>
                    <a:pt x="93" y="188"/>
                  </a:lnTo>
                  <a:lnTo>
                    <a:pt x="96" y="181"/>
                  </a:lnTo>
                  <a:lnTo>
                    <a:pt x="99" y="174"/>
                  </a:lnTo>
                  <a:lnTo>
                    <a:pt x="102" y="167"/>
                  </a:lnTo>
                  <a:lnTo>
                    <a:pt x="105" y="160"/>
                  </a:lnTo>
                  <a:lnTo>
                    <a:pt x="108" y="154"/>
                  </a:lnTo>
                  <a:lnTo>
                    <a:pt x="111" y="148"/>
                  </a:lnTo>
                  <a:lnTo>
                    <a:pt x="114" y="142"/>
                  </a:lnTo>
                  <a:lnTo>
                    <a:pt x="118" y="136"/>
                  </a:lnTo>
                  <a:lnTo>
                    <a:pt x="121" y="130"/>
                  </a:lnTo>
                  <a:lnTo>
                    <a:pt x="125" y="125"/>
                  </a:lnTo>
                  <a:lnTo>
                    <a:pt x="128" y="120"/>
                  </a:lnTo>
                  <a:lnTo>
                    <a:pt x="132" y="115"/>
                  </a:lnTo>
                  <a:lnTo>
                    <a:pt x="136" y="110"/>
                  </a:lnTo>
                  <a:lnTo>
                    <a:pt x="140" y="106"/>
                  </a:lnTo>
                  <a:lnTo>
                    <a:pt x="143" y="102"/>
                  </a:lnTo>
                  <a:lnTo>
                    <a:pt x="147" y="98"/>
                  </a:lnTo>
                  <a:lnTo>
                    <a:pt x="151" y="94"/>
                  </a:lnTo>
                  <a:lnTo>
                    <a:pt x="155" y="91"/>
                  </a:lnTo>
                  <a:lnTo>
                    <a:pt x="159" y="88"/>
                  </a:lnTo>
                  <a:lnTo>
                    <a:pt x="163" y="85"/>
                  </a:lnTo>
                  <a:lnTo>
                    <a:pt x="167" y="82"/>
                  </a:lnTo>
                  <a:lnTo>
                    <a:pt x="171" y="79"/>
                  </a:lnTo>
                  <a:lnTo>
                    <a:pt x="175" y="77"/>
                  </a:lnTo>
                  <a:lnTo>
                    <a:pt x="179" y="74"/>
                  </a:lnTo>
                  <a:lnTo>
                    <a:pt x="183" y="72"/>
                  </a:lnTo>
                  <a:lnTo>
                    <a:pt x="186" y="71"/>
                  </a:lnTo>
                  <a:lnTo>
                    <a:pt x="190" y="69"/>
                  </a:lnTo>
                  <a:lnTo>
                    <a:pt x="194" y="68"/>
                  </a:lnTo>
                  <a:lnTo>
                    <a:pt x="198" y="66"/>
                  </a:lnTo>
                  <a:lnTo>
                    <a:pt x="202" y="65"/>
                  </a:lnTo>
                  <a:lnTo>
                    <a:pt x="205" y="65"/>
                  </a:lnTo>
                  <a:lnTo>
                    <a:pt x="209" y="64"/>
                  </a:lnTo>
                  <a:lnTo>
                    <a:pt x="213" y="64"/>
                  </a:lnTo>
                  <a:lnTo>
                    <a:pt x="216" y="64"/>
                  </a:lnTo>
                  <a:lnTo>
                    <a:pt x="220" y="63"/>
                  </a:lnTo>
                  <a:lnTo>
                    <a:pt x="224" y="64"/>
                  </a:lnTo>
                  <a:lnTo>
                    <a:pt x="227" y="64"/>
                  </a:lnTo>
                  <a:lnTo>
                    <a:pt x="231" y="64"/>
                  </a:lnTo>
                  <a:lnTo>
                    <a:pt x="234" y="65"/>
                  </a:lnTo>
                  <a:lnTo>
                    <a:pt x="238" y="65"/>
                  </a:lnTo>
                  <a:lnTo>
                    <a:pt x="241" y="66"/>
                  </a:lnTo>
                  <a:lnTo>
                    <a:pt x="245" y="67"/>
                  </a:lnTo>
                  <a:lnTo>
                    <a:pt x="248" y="68"/>
                  </a:lnTo>
                  <a:lnTo>
                    <a:pt x="252" y="70"/>
                  </a:lnTo>
                  <a:lnTo>
                    <a:pt x="255" y="71"/>
                  </a:lnTo>
                  <a:lnTo>
                    <a:pt x="258" y="73"/>
                  </a:lnTo>
                  <a:lnTo>
                    <a:pt x="262" y="75"/>
                  </a:lnTo>
                  <a:lnTo>
                    <a:pt x="265" y="77"/>
                  </a:lnTo>
                  <a:lnTo>
                    <a:pt x="268" y="79"/>
                  </a:lnTo>
                  <a:lnTo>
                    <a:pt x="271" y="81"/>
                  </a:lnTo>
                  <a:lnTo>
                    <a:pt x="274" y="83"/>
                  </a:lnTo>
                  <a:lnTo>
                    <a:pt x="277" y="85"/>
                  </a:lnTo>
                  <a:lnTo>
                    <a:pt x="279" y="87"/>
                  </a:lnTo>
                  <a:lnTo>
                    <a:pt x="281" y="89"/>
                  </a:lnTo>
                  <a:lnTo>
                    <a:pt x="283" y="92"/>
                  </a:lnTo>
                  <a:lnTo>
                    <a:pt x="285" y="94"/>
                  </a:lnTo>
                  <a:lnTo>
                    <a:pt x="287" y="96"/>
                  </a:lnTo>
                  <a:lnTo>
                    <a:pt x="288" y="98"/>
                  </a:lnTo>
                  <a:lnTo>
                    <a:pt x="289" y="101"/>
                  </a:lnTo>
                  <a:lnTo>
                    <a:pt x="290" y="103"/>
                  </a:lnTo>
                  <a:lnTo>
                    <a:pt x="291" y="106"/>
                  </a:lnTo>
                  <a:lnTo>
                    <a:pt x="291" y="108"/>
                  </a:lnTo>
                  <a:lnTo>
                    <a:pt x="292" y="111"/>
                  </a:lnTo>
                  <a:lnTo>
                    <a:pt x="292" y="113"/>
                  </a:lnTo>
                  <a:lnTo>
                    <a:pt x="292" y="116"/>
                  </a:lnTo>
                  <a:lnTo>
                    <a:pt x="292" y="118"/>
                  </a:lnTo>
                  <a:lnTo>
                    <a:pt x="292" y="119"/>
                  </a:lnTo>
                  <a:lnTo>
                    <a:pt x="292" y="121"/>
                  </a:lnTo>
                  <a:lnTo>
                    <a:pt x="292" y="122"/>
                  </a:lnTo>
                  <a:lnTo>
                    <a:pt x="292" y="123"/>
                  </a:lnTo>
                  <a:lnTo>
                    <a:pt x="292" y="124"/>
                  </a:lnTo>
                  <a:lnTo>
                    <a:pt x="292" y="123"/>
                  </a:lnTo>
                  <a:lnTo>
                    <a:pt x="292" y="122"/>
                  </a:lnTo>
                  <a:lnTo>
                    <a:pt x="292" y="121"/>
                  </a:lnTo>
                  <a:lnTo>
                    <a:pt x="292" y="119"/>
                  </a:lnTo>
                  <a:lnTo>
                    <a:pt x="292" y="118"/>
                  </a:lnTo>
                  <a:lnTo>
                    <a:pt x="292" y="116"/>
                  </a:lnTo>
                  <a:lnTo>
                    <a:pt x="292" y="113"/>
                  </a:lnTo>
                  <a:lnTo>
                    <a:pt x="292" y="111"/>
                  </a:lnTo>
                  <a:lnTo>
                    <a:pt x="292" y="108"/>
                  </a:lnTo>
                  <a:lnTo>
                    <a:pt x="292" y="105"/>
                  </a:lnTo>
                  <a:lnTo>
                    <a:pt x="293" y="102"/>
                  </a:lnTo>
                  <a:lnTo>
                    <a:pt x="294" y="100"/>
                  </a:lnTo>
                  <a:lnTo>
                    <a:pt x="295" y="97"/>
                  </a:lnTo>
                  <a:lnTo>
                    <a:pt x="296" y="94"/>
                  </a:lnTo>
                  <a:lnTo>
                    <a:pt x="297" y="91"/>
                  </a:lnTo>
                  <a:lnTo>
                    <a:pt x="299" y="88"/>
                  </a:lnTo>
                  <a:lnTo>
                    <a:pt x="300" y="84"/>
                  </a:lnTo>
                  <a:lnTo>
                    <a:pt x="302" y="81"/>
                  </a:lnTo>
                  <a:lnTo>
                    <a:pt x="304" y="78"/>
                  </a:lnTo>
                  <a:lnTo>
                    <a:pt x="306" y="75"/>
                  </a:lnTo>
                  <a:lnTo>
                    <a:pt x="308" y="71"/>
                  </a:lnTo>
                  <a:lnTo>
                    <a:pt x="311" y="68"/>
                  </a:lnTo>
                  <a:lnTo>
                    <a:pt x="313" y="64"/>
                  </a:lnTo>
                  <a:lnTo>
                    <a:pt x="316" y="61"/>
                  </a:lnTo>
                  <a:lnTo>
                    <a:pt x="319" y="57"/>
                  </a:lnTo>
                  <a:lnTo>
                    <a:pt x="322" y="54"/>
                  </a:lnTo>
                  <a:lnTo>
                    <a:pt x="325" y="51"/>
                  </a:lnTo>
                  <a:lnTo>
                    <a:pt x="328" y="48"/>
                  </a:lnTo>
                  <a:lnTo>
                    <a:pt x="331" y="45"/>
                  </a:lnTo>
                  <a:lnTo>
                    <a:pt x="334" y="42"/>
                  </a:lnTo>
                  <a:lnTo>
                    <a:pt x="338" y="39"/>
                  </a:lnTo>
                  <a:lnTo>
                    <a:pt x="341" y="36"/>
                  </a:lnTo>
                  <a:lnTo>
                    <a:pt x="345" y="34"/>
                  </a:lnTo>
                  <a:lnTo>
                    <a:pt x="348" y="31"/>
                  </a:lnTo>
                  <a:lnTo>
                    <a:pt x="352" y="29"/>
                  </a:lnTo>
                  <a:lnTo>
                    <a:pt x="356" y="26"/>
                  </a:lnTo>
                  <a:lnTo>
                    <a:pt x="359" y="24"/>
                  </a:lnTo>
                  <a:lnTo>
                    <a:pt x="363" y="22"/>
                  </a:lnTo>
                  <a:lnTo>
                    <a:pt x="367" y="20"/>
                  </a:lnTo>
                  <a:lnTo>
                    <a:pt x="371" y="18"/>
                  </a:lnTo>
                  <a:lnTo>
                    <a:pt x="375" y="17"/>
                  </a:lnTo>
                  <a:lnTo>
                    <a:pt x="379" y="15"/>
                  </a:lnTo>
                  <a:lnTo>
                    <a:pt x="384" y="13"/>
                  </a:lnTo>
                  <a:lnTo>
                    <a:pt x="388" y="12"/>
                  </a:lnTo>
                  <a:lnTo>
                    <a:pt x="392" y="11"/>
                  </a:lnTo>
                  <a:lnTo>
                    <a:pt x="397" y="9"/>
                  </a:lnTo>
                  <a:lnTo>
                    <a:pt x="401" y="8"/>
                  </a:lnTo>
                  <a:lnTo>
                    <a:pt x="406" y="7"/>
                  </a:lnTo>
                  <a:lnTo>
                    <a:pt x="410" y="6"/>
                  </a:lnTo>
                  <a:lnTo>
                    <a:pt x="415" y="5"/>
                  </a:lnTo>
                  <a:lnTo>
                    <a:pt x="420" y="4"/>
                  </a:lnTo>
                  <a:lnTo>
                    <a:pt x="424" y="3"/>
                  </a:lnTo>
                  <a:lnTo>
                    <a:pt x="429" y="3"/>
                  </a:lnTo>
                  <a:lnTo>
                    <a:pt x="434" y="2"/>
                  </a:lnTo>
                  <a:lnTo>
                    <a:pt x="439" y="2"/>
                  </a:lnTo>
                  <a:lnTo>
                    <a:pt x="444" y="1"/>
                  </a:lnTo>
                  <a:lnTo>
                    <a:pt x="449" y="1"/>
                  </a:lnTo>
                  <a:lnTo>
                    <a:pt x="454" y="1"/>
                  </a:lnTo>
                  <a:lnTo>
                    <a:pt x="458" y="0"/>
                  </a:lnTo>
                  <a:lnTo>
                    <a:pt x="463" y="0"/>
                  </a:lnTo>
                  <a:lnTo>
                    <a:pt x="467" y="0"/>
                  </a:lnTo>
                  <a:lnTo>
                    <a:pt x="472" y="0"/>
                  </a:lnTo>
                  <a:lnTo>
                    <a:pt x="476" y="0"/>
                  </a:lnTo>
                  <a:lnTo>
                    <a:pt x="481" y="1"/>
                  </a:lnTo>
                  <a:lnTo>
                    <a:pt x="485" y="1"/>
                  </a:lnTo>
                  <a:lnTo>
                    <a:pt x="489" y="1"/>
                  </a:lnTo>
                  <a:lnTo>
                    <a:pt x="493" y="2"/>
                  </a:lnTo>
                  <a:lnTo>
                    <a:pt x="497" y="2"/>
                  </a:lnTo>
                  <a:lnTo>
                    <a:pt x="501" y="3"/>
                  </a:lnTo>
                  <a:lnTo>
                    <a:pt x="505" y="4"/>
                  </a:lnTo>
                  <a:lnTo>
                    <a:pt x="509" y="4"/>
                  </a:lnTo>
                  <a:lnTo>
                    <a:pt x="513" y="5"/>
                  </a:lnTo>
                  <a:lnTo>
                    <a:pt x="517" y="6"/>
                  </a:lnTo>
                  <a:lnTo>
                    <a:pt x="520" y="7"/>
                  </a:lnTo>
                  <a:lnTo>
                    <a:pt x="524" y="8"/>
                  </a:lnTo>
                  <a:lnTo>
                    <a:pt x="527" y="9"/>
                  </a:lnTo>
                  <a:lnTo>
                    <a:pt x="531" y="10"/>
                  </a:lnTo>
                  <a:lnTo>
                    <a:pt x="534" y="11"/>
                  </a:lnTo>
                  <a:lnTo>
                    <a:pt x="537" y="12"/>
                  </a:lnTo>
                  <a:lnTo>
                    <a:pt x="540" y="13"/>
                  </a:lnTo>
                  <a:lnTo>
                    <a:pt x="543" y="14"/>
                  </a:lnTo>
                  <a:lnTo>
                    <a:pt x="546" y="15"/>
                  </a:lnTo>
                  <a:lnTo>
                    <a:pt x="549" y="16"/>
                  </a:lnTo>
                  <a:lnTo>
                    <a:pt x="552" y="17"/>
                  </a:lnTo>
                  <a:lnTo>
                    <a:pt x="555" y="19"/>
                  </a:lnTo>
                  <a:lnTo>
                    <a:pt x="558" y="20"/>
                  </a:lnTo>
                  <a:lnTo>
                    <a:pt x="561" y="21"/>
                  </a:lnTo>
                  <a:lnTo>
                    <a:pt x="563" y="23"/>
                  </a:lnTo>
                  <a:lnTo>
                    <a:pt x="566" y="24"/>
                  </a:lnTo>
                  <a:lnTo>
                    <a:pt x="568" y="25"/>
                  </a:lnTo>
                  <a:lnTo>
                    <a:pt x="571" y="27"/>
                  </a:lnTo>
                  <a:lnTo>
                    <a:pt x="573" y="29"/>
                  </a:lnTo>
                  <a:lnTo>
                    <a:pt x="575" y="30"/>
                  </a:lnTo>
                  <a:lnTo>
                    <a:pt x="577" y="32"/>
                  </a:lnTo>
                  <a:lnTo>
                    <a:pt x="579" y="34"/>
                  </a:lnTo>
                  <a:lnTo>
                    <a:pt x="581" y="36"/>
                  </a:lnTo>
                  <a:lnTo>
                    <a:pt x="583" y="37"/>
                  </a:lnTo>
                  <a:lnTo>
                    <a:pt x="585" y="39"/>
                  </a:lnTo>
                  <a:lnTo>
                    <a:pt x="587" y="41"/>
                  </a:lnTo>
                  <a:lnTo>
                    <a:pt x="589" y="43"/>
                  </a:lnTo>
                  <a:lnTo>
                    <a:pt x="591" y="45"/>
                  </a:lnTo>
                  <a:lnTo>
                    <a:pt x="592" y="48"/>
                  </a:lnTo>
                  <a:lnTo>
                    <a:pt x="594" y="50"/>
                  </a:lnTo>
                  <a:lnTo>
                    <a:pt x="595" y="52"/>
                  </a:lnTo>
                  <a:lnTo>
                    <a:pt x="597" y="54"/>
                  </a:lnTo>
                  <a:lnTo>
                    <a:pt x="597" y="56"/>
                  </a:lnTo>
                  <a:lnTo>
                    <a:pt x="598" y="58"/>
                  </a:lnTo>
                  <a:lnTo>
                    <a:pt x="598" y="59"/>
                  </a:lnTo>
                  <a:lnTo>
                    <a:pt x="598" y="61"/>
                  </a:lnTo>
                  <a:lnTo>
                    <a:pt x="597" y="63"/>
                  </a:lnTo>
                  <a:lnTo>
                    <a:pt x="596" y="64"/>
                  </a:lnTo>
                  <a:lnTo>
                    <a:pt x="595" y="65"/>
                  </a:lnTo>
                  <a:lnTo>
                    <a:pt x="594" y="66"/>
                  </a:lnTo>
                  <a:lnTo>
                    <a:pt x="592" y="67"/>
                  </a:lnTo>
                  <a:lnTo>
                    <a:pt x="590" y="68"/>
                  </a:lnTo>
                  <a:lnTo>
                    <a:pt x="588" y="69"/>
                  </a:lnTo>
                  <a:lnTo>
                    <a:pt x="585" y="69"/>
                  </a:lnTo>
                  <a:lnTo>
                    <a:pt x="582" y="70"/>
                  </a:lnTo>
                  <a:lnTo>
                    <a:pt x="578" y="70"/>
                  </a:lnTo>
                  <a:lnTo>
                    <a:pt x="575" y="71"/>
                  </a:lnTo>
                  <a:lnTo>
                    <a:pt x="572" y="71"/>
                  </a:lnTo>
                  <a:lnTo>
                    <a:pt x="568" y="72"/>
                  </a:lnTo>
                  <a:lnTo>
                    <a:pt x="565" y="72"/>
                  </a:lnTo>
                  <a:lnTo>
                    <a:pt x="562" y="73"/>
                  </a:lnTo>
                  <a:lnTo>
                    <a:pt x="559" y="74"/>
                  </a:lnTo>
                  <a:lnTo>
                    <a:pt x="556" y="75"/>
                  </a:lnTo>
                  <a:lnTo>
                    <a:pt x="553" y="76"/>
                  </a:lnTo>
                  <a:lnTo>
                    <a:pt x="550" y="77"/>
                  </a:lnTo>
                  <a:lnTo>
                    <a:pt x="548" y="78"/>
                  </a:lnTo>
                  <a:lnTo>
                    <a:pt x="545" y="80"/>
                  </a:lnTo>
                  <a:lnTo>
                    <a:pt x="543" y="81"/>
                  </a:lnTo>
                  <a:lnTo>
                    <a:pt x="540" y="82"/>
                  </a:lnTo>
                  <a:lnTo>
                    <a:pt x="538" y="84"/>
                  </a:lnTo>
                  <a:lnTo>
                    <a:pt x="535" y="86"/>
                  </a:lnTo>
                  <a:lnTo>
                    <a:pt x="533" y="87"/>
                  </a:lnTo>
                  <a:lnTo>
                    <a:pt x="531" y="89"/>
                  </a:lnTo>
                  <a:lnTo>
                    <a:pt x="529" y="91"/>
                  </a:lnTo>
                  <a:lnTo>
                    <a:pt x="527" y="93"/>
                  </a:lnTo>
                  <a:lnTo>
                    <a:pt x="525" y="94"/>
                  </a:lnTo>
                  <a:lnTo>
                    <a:pt x="524" y="96"/>
                  </a:lnTo>
                  <a:lnTo>
                    <a:pt x="522" y="98"/>
                  </a:lnTo>
                  <a:lnTo>
                    <a:pt x="520" y="100"/>
                  </a:lnTo>
                  <a:lnTo>
                    <a:pt x="519" y="101"/>
                  </a:lnTo>
                  <a:lnTo>
                    <a:pt x="517" y="103"/>
                  </a:lnTo>
                  <a:lnTo>
                    <a:pt x="516" y="105"/>
                  </a:lnTo>
                  <a:lnTo>
                    <a:pt x="514" y="107"/>
                  </a:lnTo>
                  <a:lnTo>
                    <a:pt x="513" y="108"/>
                  </a:lnTo>
                  <a:lnTo>
                    <a:pt x="512" y="110"/>
                  </a:lnTo>
                  <a:lnTo>
                    <a:pt x="511" y="112"/>
                  </a:lnTo>
                  <a:lnTo>
                    <a:pt x="510" y="113"/>
                  </a:lnTo>
                  <a:lnTo>
                    <a:pt x="509" y="115"/>
                  </a:lnTo>
                  <a:lnTo>
                    <a:pt x="508" y="117"/>
                  </a:lnTo>
                  <a:lnTo>
                    <a:pt x="508" y="118"/>
                  </a:lnTo>
                  <a:lnTo>
                    <a:pt x="507" y="119"/>
                  </a:lnTo>
                  <a:lnTo>
                    <a:pt x="506" y="120"/>
                  </a:lnTo>
                  <a:lnTo>
                    <a:pt x="506" y="121"/>
                  </a:lnTo>
                  <a:lnTo>
                    <a:pt x="506" y="122"/>
                  </a:lnTo>
                  <a:lnTo>
                    <a:pt x="506" y="121"/>
                  </a:lnTo>
                  <a:lnTo>
                    <a:pt x="506" y="120"/>
                  </a:lnTo>
                  <a:lnTo>
                    <a:pt x="507" y="119"/>
                  </a:lnTo>
                  <a:lnTo>
                    <a:pt x="508" y="118"/>
                  </a:lnTo>
                  <a:lnTo>
                    <a:pt x="508" y="117"/>
                  </a:lnTo>
                  <a:lnTo>
                    <a:pt x="509" y="115"/>
                  </a:lnTo>
                  <a:lnTo>
                    <a:pt x="510" y="113"/>
                  </a:lnTo>
                  <a:lnTo>
                    <a:pt x="511" y="112"/>
                  </a:lnTo>
                  <a:lnTo>
                    <a:pt x="512" y="110"/>
                  </a:lnTo>
                  <a:lnTo>
                    <a:pt x="513" y="108"/>
                  </a:lnTo>
                  <a:lnTo>
                    <a:pt x="514" y="107"/>
                  </a:lnTo>
                  <a:lnTo>
                    <a:pt x="516" y="105"/>
                  </a:lnTo>
                  <a:lnTo>
                    <a:pt x="517" y="103"/>
                  </a:lnTo>
                  <a:lnTo>
                    <a:pt x="519" y="101"/>
                  </a:lnTo>
                  <a:lnTo>
                    <a:pt x="520" y="100"/>
                  </a:lnTo>
                  <a:lnTo>
                    <a:pt x="522" y="98"/>
                  </a:lnTo>
                  <a:lnTo>
                    <a:pt x="524" y="96"/>
                  </a:lnTo>
                  <a:lnTo>
                    <a:pt x="525" y="94"/>
                  </a:lnTo>
                  <a:lnTo>
                    <a:pt x="527" y="93"/>
                  </a:lnTo>
                  <a:lnTo>
                    <a:pt x="529" y="91"/>
                  </a:lnTo>
                  <a:lnTo>
                    <a:pt x="531" y="89"/>
                  </a:lnTo>
                  <a:lnTo>
                    <a:pt x="533" y="87"/>
                  </a:lnTo>
                  <a:lnTo>
                    <a:pt x="535" y="86"/>
                  </a:lnTo>
                  <a:lnTo>
                    <a:pt x="538" y="84"/>
                  </a:lnTo>
                  <a:lnTo>
                    <a:pt x="540" y="82"/>
                  </a:lnTo>
                  <a:lnTo>
                    <a:pt x="543" y="81"/>
                  </a:lnTo>
                  <a:lnTo>
                    <a:pt x="545" y="80"/>
                  </a:lnTo>
                  <a:lnTo>
                    <a:pt x="548" y="78"/>
                  </a:lnTo>
                  <a:lnTo>
                    <a:pt x="550" y="77"/>
                  </a:lnTo>
                  <a:lnTo>
                    <a:pt x="553" y="76"/>
                  </a:lnTo>
                  <a:lnTo>
                    <a:pt x="556" y="75"/>
                  </a:lnTo>
                  <a:lnTo>
                    <a:pt x="559" y="74"/>
                  </a:lnTo>
                  <a:lnTo>
                    <a:pt x="562" y="73"/>
                  </a:lnTo>
                  <a:lnTo>
                    <a:pt x="565" y="72"/>
                  </a:lnTo>
                  <a:lnTo>
                    <a:pt x="568" y="72"/>
                  </a:lnTo>
                  <a:lnTo>
                    <a:pt x="572" y="71"/>
                  </a:lnTo>
                  <a:lnTo>
                    <a:pt x="575" y="71"/>
                  </a:lnTo>
                  <a:lnTo>
                    <a:pt x="578" y="70"/>
                  </a:lnTo>
                  <a:lnTo>
                    <a:pt x="582" y="70"/>
                  </a:lnTo>
                  <a:lnTo>
                    <a:pt x="585" y="70"/>
                  </a:lnTo>
                  <a:lnTo>
                    <a:pt x="589" y="69"/>
                  </a:lnTo>
                  <a:lnTo>
                    <a:pt x="592" y="69"/>
                  </a:lnTo>
                  <a:lnTo>
                    <a:pt x="596" y="69"/>
                  </a:lnTo>
                  <a:lnTo>
                    <a:pt x="599" y="69"/>
                  </a:lnTo>
                  <a:lnTo>
                    <a:pt x="603" y="69"/>
                  </a:lnTo>
                  <a:lnTo>
                    <a:pt x="606" y="69"/>
                  </a:lnTo>
                  <a:lnTo>
                    <a:pt x="610" y="68"/>
                  </a:lnTo>
                  <a:lnTo>
                    <a:pt x="613" y="68"/>
                  </a:lnTo>
                  <a:lnTo>
                    <a:pt x="617" y="68"/>
                  </a:lnTo>
                  <a:lnTo>
                    <a:pt x="620" y="68"/>
                  </a:lnTo>
                  <a:lnTo>
                    <a:pt x="624" y="68"/>
                  </a:lnTo>
                  <a:lnTo>
                    <a:pt x="627" y="68"/>
                  </a:lnTo>
                  <a:lnTo>
                    <a:pt x="630" y="68"/>
                  </a:lnTo>
                  <a:lnTo>
                    <a:pt x="634" y="69"/>
                  </a:lnTo>
                  <a:lnTo>
                    <a:pt x="637" y="69"/>
                  </a:lnTo>
                  <a:lnTo>
                    <a:pt x="641" y="69"/>
                  </a:lnTo>
                  <a:lnTo>
                    <a:pt x="644" y="69"/>
                  </a:lnTo>
                  <a:lnTo>
                    <a:pt x="647" y="70"/>
                  </a:lnTo>
                  <a:lnTo>
                    <a:pt x="650" y="70"/>
                  </a:lnTo>
                  <a:lnTo>
                    <a:pt x="653" y="70"/>
                  </a:lnTo>
                  <a:lnTo>
                    <a:pt x="656" y="71"/>
                  </a:lnTo>
                  <a:lnTo>
                    <a:pt x="660" y="71"/>
                  </a:lnTo>
                  <a:lnTo>
                    <a:pt x="663" y="72"/>
                  </a:lnTo>
                  <a:lnTo>
                    <a:pt x="665" y="73"/>
                  </a:lnTo>
                  <a:lnTo>
                    <a:pt x="668" y="74"/>
                  </a:lnTo>
                  <a:lnTo>
                    <a:pt x="671" y="74"/>
                  </a:lnTo>
                  <a:lnTo>
                    <a:pt x="674" y="75"/>
                  </a:lnTo>
                  <a:lnTo>
                    <a:pt x="677" y="76"/>
                  </a:lnTo>
                  <a:lnTo>
                    <a:pt x="679" y="77"/>
                  </a:lnTo>
                  <a:lnTo>
                    <a:pt x="682" y="78"/>
                  </a:lnTo>
                  <a:lnTo>
                    <a:pt x="685" y="80"/>
                  </a:lnTo>
                  <a:lnTo>
                    <a:pt x="687" y="81"/>
                  </a:lnTo>
                  <a:lnTo>
                    <a:pt x="689" y="82"/>
                  </a:lnTo>
                  <a:lnTo>
                    <a:pt x="690" y="83"/>
                  </a:lnTo>
                  <a:lnTo>
                    <a:pt x="692" y="85"/>
                  </a:lnTo>
                  <a:lnTo>
                    <a:pt x="693" y="86"/>
                  </a:lnTo>
                  <a:lnTo>
                    <a:pt x="693" y="88"/>
                  </a:lnTo>
                  <a:lnTo>
                    <a:pt x="694" y="90"/>
                  </a:lnTo>
                  <a:lnTo>
                    <a:pt x="694" y="92"/>
                  </a:lnTo>
                  <a:lnTo>
                    <a:pt x="694" y="93"/>
                  </a:lnTo>
                  <a:lnTo>
                    <a:pt x="693" y="95"/>
                  </a:lnTo>
                  <a:lnTo>
                    <a:pt x="693" y="97"/>
                  </a:lnTo>
                  <a:lnTo>
                    <a:pt x="692" y="99"/>
                  </a:lnTo>
                  <a:lnTo>
                    <a:pt x="690" y="102"/>
                  </a:lnTo>
                  <a:lnTo>
                    <a:pt x="689" y="104"/>
                  </a:lnTo>
                  <a:lnTo>
                    <a:pt x="687" y="106"/>
                  </a:lnTo>
                  <a:lnTo>
                    <a:pt x="685" y="108"/>
                  </a:lnTo>
                  <a:lnTo>
                    <a:pt x="683" y="110"/>
                  </a:lnTo>
                  <a:lnTo>
                    <a:pt x="682" y="112"/>
                  </a:lnTo>
                  <a:lnTo>
                    <a:pt x="681" y="113"/>
                  </a:lnTo>
                  <a:lnTo>
                    <a:pt x="680" y="114"/>
                  </a:lnTo>
                  <a:lnTo>
                    <a:pt x="679" y="115"/>
                  </a:lnTo>
                  <a:lnTo>
                    <a:pt x="680" y="114"/>
                  </a:lnTo>
                  <a:lnTo>
                    <a:pt x="681" y="113"/>
                  </a:lnTo>
                  <a:lnTo>
                    <a:pt x="682" y="112"/>
                  </a:lnTo>
                  <a:lnTo>
                    <a:pt x="683" y="111"/>
                  </a:lnTo>
                  <a:lnTo>
                    <a:pt x="684" y="109"/>
                  </a:lnTo>
                  <a:lnTo>
                    <a:pt x="686" y="107"/>
                  </a:lnTo>
                  <a:lnTo>
                    <a:pt x="688" y="104"/>
                  </a:lnTo>
                  <a:lnTo>
                    <a:pt x="691" y="102"/>
                  </a:lnTo>
                  <a:lnTo>
                    <a:pt x="693" y="99"/>
                  </a:lnTo>
                  <a:lnTo>
                    <a:pt x="696" y="97"/>
                  </a:lnTo>
                  <a:lnTo>
                    <a:pt x="698" y="95"/>
                  </a:lnTo>
                  <a:lnTo>
                    <a:pt x="701" y="92"/>
                  </a:lnTo>
                  <a:lnTo>
                    <a:pt x="704" y="90"/>
                  </a:lnTo>
                  <a:lnTo>
                    <a:pt x="706" y="88"/>
                  </a:lnTo>
                  <a:lnTo>
                    <a:pt x="709" y="86"/>
                  </a:lnTo>
                  <a:lnTo>
                    <a:pt x="712" y="84"/>
                  </a:lnTo>
                  <a:lnTo>
                    <a:pt x="716" y="82"/>
                  </a:lnTo>
                  <a:lnTo>
                    <a:pt x="719" y="81"/>
                  </a:lnTo>
                  <a:lnTo>
                    <a:pt x="722" y="79"/>
                  </a:lnTo>
                  <a:lnTo>
                    <a:pt x="726" y="77"/>
                  </a:lnTo>
                  <a:lnTo>
                    <a:pt x="729" y="76"/>
                  </a:lnTo>
                  <a:lnTo>
                    <a:pt x="733" y="74"/>
                  </a:lnTo>
                  <a:lnTo>
                    <a:pt x="737" y="73"/>
                  </a:lnTo>
                  <a:lnTo>
                    <a:pt x="740" y="72"/>
                  </a:lnTo>
                  <a:lnTo>
                    <a:pt x="744" y="71"/>
                  </a:lnTo>
                  <a:lnTo>
                    <a:pt x="748" y="70"/>
                  </a:lnTo>
                  <a:lnTo>
                    <a:pt x="752" y="69"/>
                  </a:lnTo>
                  <a:lnTo>
                    <a:pt x="756" y="68"/>
                  </a:lnTo>
                  <a:lnTo>
                    <a:pt x="760" y="68"/>
                  </a:lnTo>
                  <a:lnTo>
                    <a:pt x="763" y="67"/>
                  </a:lnTo>
                  <a:lnTo>
                    <a:pt x="767" y="67"/>
                  </a:lnTo>
                  <a:lnTo>
                    <a:pt x="771" y="67"/>
                  </a:lnTo>
                  <a:lnTo>
                    <a:pt x="775" y="67"/>
                  </a:lnTo>
                  <a:lnTo>
                    <a:pt x="779" y="67"/>
                  </a:lnTo>
                  <a:lnTo>
                    <a:pt x="783" y="68"/>
                  </a:lnTo>
                  <a:lnTo>
                    <a:pt x="787" y="68"/>
                  </a:lnTo>
                  <a:lnTo>
                    <a:pt x="790" y="69"/>
                  </a:lnTo>
                  <a:lnTo>
                    <a:pt x="794" y="69"/>
                  </a:lnTo>
                  <a:lnTo>
                    <a:pt x="798" y="70"/>
                  </a:lnTo>
                  <a:lnTo>
                    <a:pt x="802" y="71"/>
                  </a:lnTo>
                  <a:lnTo>
                    <a:pt x="806" y="73"/>
                  </a:lnTo>
                  <a:lnTo>
                    <a:pt x="809" y="74"/>
                  </a:lnTo>
                  <a:lnTo>
                    <a:pt x="813" y="75"/>
                  </a:lnTo>
                  <a:lnTo>
                    <a:pt x="816" y="76"/>
                  </a:lnTo>
                  <a:lnTo>
                    <a:pt x="819" y="78"/>
                  </a:lnTo>
                  <a:lnTo>
                    <a:pt x="822" y="79"/>
                  </a:lnTo>
                  <a:lnTo>
                    <a:pt x="825" y="81"/>
                  </a:lnTo>
                  <a:lnTo>
                    <a:pt x="828" y="83"/>
                  </a:lnTo>
                  <a:lnTo>
                    <a:pt x="831" y="84"/>
                  </a:lnTo>
                  <a:lnTo>
                    <a:pt x="833" y="86"/>
                  </a:lnTo>
                  <a:lnTo>
                    <a:pt x="836" y="88"/>
                  </a:lnTo>
                  <a:lnTo>
                    <a:pt x="838" y="90"/>
                  </a:lnTo>
                  <a:lnTo>
                    <a:pt x="840" y="92"/>
                  </a:lnTo>
                  <a:lnTo>
                    <a:pt x="842" y="94"/>
                  </a:lnTo>
                  <a:lnTo>
                    <a:pt x="844" y="96"/>
                  </a:lnTo>
                  <a:lnTo>
                    <a:pt x="846" y="98"/>
                  </a:lnTo>
                  <a:lnTo>
                    <a:pt x="848" y="101"/>
                  </a:lnTo>
                  <a:lnTo>
                    <a:pt x="850" y="103"/>
                  </a:lnTo>
                  <a:lnTo>
                    <a:pt x="851" y="105"/>
                  </a:lnTo>
                  <a:lnTo>
                    <a:pt x="853" y="107"/>
                  </a:lnTo>
                  <a:lnTo>
                    <a:pt x="855" y="109"/>
                  </a:lnTo>
                  <a:lnTo>
                    <a:pt x="856" y="112"/>
                  </a:lnTo>
                  <a:lnTo>
                    <a:pt x="858" y="114"/>
                  </a:lnTo>
                  <a:lnTo>
                    <a:pt x="859" y="116"/>
                  </a:lnTo>
                  <a:lnTo>
                    <a:pt x="861" y="118"/>
                  </a:lnTo>
                  <a:lnTo>
                    <a:pt x="862" y="120"/>
                  </a:lnTo>
                  <a:lnTo>
                    <a:pt x="864" y="122"/>
                  </a:lnTo>
                  <a:lnTo>
                    <a:pt x="865" y="124"/>
                  </a:lnTo>
                  <a:lnTo>
                    <a:pt x="867" y="126"/>
                  </a:lnTo>
                  <a:lnTo>
                    <a:pt x="868" y="128"/>
                  </a:lnTo>
                  <a:lnTo>
                    <a:pt x="869" y="130"/>
                  </a:lnTo>
                  <a:lnTo>
                    <a:pt x="870" y="132"/>
                  </a:lnTo>
                  <a:lnTo>
                    <a:pt x="872" y="134"/>
                  </a:lnTo>
                  <a:lnTo>
                    <a:pt x="873" y="136"/>
                  </a:lnTo>
                  <a:lnTo>
                    <a:pt x="874" y="139"/>
                  </a:lnTo>
                  <a:lnTo>
                    <a:pt x="876" y="141"/>
                  </a:lnTo>
                  <a:lnTo>
                    <a:pt x="877" y="143"/>
                  </a:lnTo>
                  <a:lnTo>
                    <a:pt x="878" y="145"/>
                  </a:lnTo>
                  <a:lnTo>
                    <a:pt x="879" y="147"/>
                  </a:lnTo>
                  <a:lnTo>
                    <a:pt x="881" y="150"/>
                  </a:lnTo>
                  <a:lnTo>
                    <a:pt x="882" y="152"/>
                  </a:lnTo>
                  <a:lnTo>
                    <a:pt x="883" y="154"/>
                  </a:lnTo>
                  <a:lnTo>
                    <a:pt x="884" y="157"/>
                  </a:lnTo>
                  <a:lnTo>
                    <a:pt x="886" y="159"/>
                  </a:lnTo>
                  <a:lnTo>
                    <a:pt x="887" y="162"/>
                  </a:lnTo>
                  <a:lnTo>
                    <a:pt x="888" y="164"/>
                  </a:lnTo>
                  <a:lnTo>
                    <a:pt x="889" y="167"/>
                  </a:lnTo>
                  <a:lnTo>
                    <a:pt x="891" y="169"/>
                  </a:lnTo>
                  <a:lnTo>
                    <a:pt x="892" y="171"/>
                  </a:lnTo>
                  <a:lnTo>
                    <a:pt x="893" y="173"/>
                  </a:lnTo>
                  <a:lnTo>
                    <a:pt x="893" y="175"/>
                  </a:lnTo>
                  <a:lnTo>
                    <a:pt x="894" y="176"/>
                  </a:lnTo>
                  <a:lnTo>
                    <a:pt x="894" y="177"/>
                  </a:lnTo>
                  <a:lnTo>
                    <a:pt x="895" y="177"/>
                  </a:lnTo>
                  <a:lnTo>
                    <a:pt x="894" y="177"/>
                  </a:lnTo>
                  <a:lnTo>
                    <a:pt x="894" y="176"/>
                  </a:lnTo>
                  <a:lnTo>
                    <a:pt x="893" y="175"/>
                  </a:lnTo>
                  <a:lnTo>
                    <a:pt x="893" y="173"/>
                  </a:lnTo>
                  <a:lnTo>
                    <a:pt x="892" y="171"/>
                  </a:lnTo>
                  <a:lnTo>
                    <a:pt x="891" y="169"/>
                  </a:lnTo>
                  <a:lnTo>
                    <a:pt x="889" y="167"/>
                  </a:lnTo>
                  <a:lnTo>
                    <a:pt x="888" y="164"/>
                  </a:lnTo>
                  <a:lnTo>
                    <a:pt x="887" y="162"/>
                  </a:lnTo>
                  <a:lnTo>
                    <a:pt x="887" y="159"/>
                  </a:lnTo>
                  <a:lnTo>
                    <a:pt x="886" y="157"/>
                  </a:lnTo>
                  <a:lnTo>
                    <a:pt x="886" y="154"/>
                  </a:lnTo>
                  <a:lnTo>
                    <a:pt x="886" y="152"/>
                  </a:lnTo>
                  <a:lnTo>
                    <a:pt x="886" y="149"/>
                  </a:lnTo>
                  <a:lnTo>
                    <a:pt x="886" y="147"/>
                  </a:lnTo>
                  <a:lnTo>
                    <a:pt x="886" y="144"/>
                  </a:lnTo>
                  <a:lnTo>
                    <a:pt x="887" y="142"/>
                  </a:lnTo>
                  <a:lnTo>
                    <a:pt x="888" y="139"/>
                  </a:lnTo>
                  <a:lnTo>
                    <a:pt x="889" y="137"/>
                  </a:lnTo>
                  <a:lnTo>
                    <a:pt x="890" y="135"/>
                  </a:lnTo>
                  <a:lnTo>
                    <a:pt x="892" y="132"/>
                  </a:lnTo>
                  <a:lnTo>
                    <a:pt x="894" y="130"/>
                  </a:lnTo>
                  <a:lnTo>
                    <a:pt x="896" y="128"/>
                  </a:lnTo>
                  <a:lnTo>
                    <a:pt x="898" y="125"/>
                  </a:lnTo>
                  <a:lnTo>
                    <a:pt x="900" y="123"/>
                  </a:lnTo>
                  <a:lnTo>
                    <a:pt x="902" y="121"/>
                  </a:lnTo>
                  <a:lnTo>
                    <a:pt x="905" y="119"/>
                  </a:lnTo>
                  <a:lnTo>
                    <a:pt x="907" y="117"/>
                  </a:lnTo>
                  <a:lnTo>
                    <a:pt x="910" y="115"/>
                  </a:lnTo>
                  <a:lnTo>
                    <a:pt x="912" y="113"/>
                  </a:lnTo>
                  <a:lnTo>
                    <a:pt x="915" y="112"/>
                  </a:lnTo>
                  <a:lnTo>
                    <a:pt x="918" y="110"/>
                  </a:lnTo>
                  <a:lnTo>
                    <a:pt x="921" y="109"/>
                  </a:lnTo>
                  <a:lnTo>
                    <a:pt x="924" y="107"/>
                  </a:lnTo>
                  <a:lnTo>
                    <a:pt x="927" y="106"/>
                  </a:lnTo>
                  <a:lnTo>
                    <a:pt x="931" y="105"/>
                  </a:lnTo>
                  <a:lnTo>
                    <a:pt x="934" y="104"/>
                  </a:lnTo>
                  <a:lnTo>
                    <a:pt x="937" y="103"/>
                  </a:lnTo>
                  <a:lnTo>
                    <a:pt x="941" y="102"/>
                  </a:lnTo>
                  <a:lnTo>
                    <a:pt x="945" y="101"/>
                  </a:lnTo>
                  <a:lnTo>
                    <a:pt x="948" y="100"/>
                  </a:lnTo>
                  <a:lnTo>
                    <a:pt x="952" y="99"/>
                  </a:lnTo>
                  <a:lnTo>
                    <a:pt x="955" y="99"/>
                  </a:lnTo>
                  <a:lnTo>
                    <a:pt x="959" y="99"/>
                  </a:lnTo>
                  <a:lnTo>
                    <a:pt x="963" y="98"/>
                  </a:lnTo>
                  <a:lnTo>
                    <a:pt x="967" y="98"/>
                  </a:lnTo>
                  <a:lnTo>
                    <a:pt x="970" y="98"/>
                  </a:lnTo>
                  <a:lnTo>
                    <a:pt x="974" y="98"/>
                  </a:lnTo>
                  <a:lnTo>
                    <a:pt x="978" y="98"/>
                  </a:lnTo>
                  <a:lnTo>
                    <a:pt x="982" y="99"/>
                  </a:lnTo>
                  <a:lnTo>
                    <a:pt x="985" y="99"/>
                  </a:lnTo>
                  <a:lnTo>
                    <a:pt x="989" y="99"/>
                  </a:lnTo>
                  <a:lnTo>
                    <a:pt x="993" y="100"/>
                  </a:lnTo>
                  <a:lnTo>
                    <a:pt x="997" y="101"/>
                  </a:lnTo>
                  <a:lnTo>
                    <a:pt x="1001" y="102"/>
                  </a:lnTo>
                  <a:lnTo>
                    <a:pt x="1005" y="103"/>
                  </a:lnTo>
                  <a:lnTo>
                    <a:pt x="1009" y="103"/>
                  </a:lnTo>
                  <a:lnTo>
                    <a:pt x="1012" y="104"/>
                  </a:lnTo>
                  <a:lnTo>
                    <a:pt x="1016" y="105"/>
                  </a:lnTo>
                  <a:lnTo>
                    <a:pt x="1020" y="107"/>
                  </a:lnTo>
                  <a:lnTo>
                    <a:pt x="1023" y="108"/>
                  </a:lnTo>
                  <a:lnTo>
                    <a:pt x="1027" y="109"/>
                  </a:lnTo>
                  <a:lnTo>
                    <a:pt x="1030" y="110"/>
                  </a:lnTo>
                  <a:lnTo>
                    <a:pt x="1034" y="111"/>
                  </a:lnTo>
                  <a:lnTo>
                    <a:pt x="1037" y="112"/>
                  </a:lnTo>
                  <a:lnTo>
                    <a:pt x="1040" y="114"/>
                  </a:lnTo>
                  <a:lnTo>
                    <a:pt x="1044" y="115"/>
                  </a:lnTo>
                  <a:lnTo>
                    <a:pt x="1047" y="116"/>
                  </a:lnTo>
                  <a:lnTo>
                    <a:pt x="1050" y="118"/>
                  </a:lnTo>
                  <a:lnTo>
                    <a:pt x="1053" y="119"/>
                  </a:lnTo>
                  <a:lnTo>
                    <a:pt x="1056" y="120"/>
                  </a:lnTo>
                  <a:lnTo>
                    <a:pt x="1059" y="122"/>
                  </a:lnTo>
                  <a:lnTo>
                    <a:pt x="1062" y="123"/>
                  </a:lnTo>
                  <a:lnTo>
                    <a:pt x="1065" y="125"/>
                  </a:lnTo>
                  <a:lnTo>
                    <a:pt x="1068" y="127"/>
                  </a:lnTo>
                  <a:lnTo>
                    <a:pt x="1070" y="128"/>
                  </a:lnTo>
                  <a:lnTo>
                    <a:pt x="1073" y="130"/>
                  </a:lnTo>
                  <a:lnTo>
                    <a:pt x="1075" y="132"/>
                  </a:lnTo>
                  <a:lnTo>
                    <a:pt x="1078" y="133"/>
                  </a:lnTo>
                  <a:lnTo>
                    <a:pt x="1080" y="135"/>
                  </a:lnTo>
                  <a:lnTo>
                    <a:pt x="1082" y="137"/>
                  </a:lnTo>
                  <a:lnTo>
                    <a:pt x="1084" y="139"/>
                  </a:lnTo>
                  <a:lnTo>
                    <a:pt x="1086" y="141"/>
                  </a:lnTo>
                  <a:lnTo>
                    <a:pt x="1088" y="143"/>
                  </a:lnTo>
                  <a:lnTo>
                    <a:pt x="1090" y="145"/>
                  </a:lnTo>
                  <a:lnTo>
                    <a:pt x="1092" y="147"/>
                  </a:lnTo>
                  <a:lnTo>
                    <a:pt x="1094" y="149"/>
                  </a:lnTo>
                  <a:lnTo>
                    <a:pt x="1095" y="151"/>
                  </a:lnTo>
                  <a:lnTo>
                    <a:pt x="1097" y="153"/>
                  </a:lnTo>
                  <a:lnTo>
                    <a:pt x="1099" y="156"/>
                  </a:lnTo>
                  <a:lnTo>
                    <a:pt x="1101" y="158"/>
                  </a:lnTo>
                  <a:lnTo>
                    <a:pt x="1103" y="161"/>
                  </a:lnTo>
                  <a:lnTo>
                    <a:pt x="1105" y="164"/>
                  </a:lnTo>
                  <a:lnTo>
                    <a:pt x="1107" y="167"/>
                  </a:lnTo>
                  <a:lnTo>
                    <a:pt x="1109" y="170"/>
                  </a:lnTo>
                  <a:lnTo>
                    <a:pt x="1111" y="173"/>
                  </a:lnTo>
                  <a:lnTo>
                    <a:pt x="1113" y="176"/>
                  </a:lnTo>
                  <a:lnTo>
                    <a:pt x="1115" y="179"/>
                  </a:lnTo>
                  <a:lnTo>
                    <a:pt x="1117" y="182"/>
                  </a:lnTo>
                  <a:lnTo>
                    <a:pt x="1120" y="186"/>
                  </a:lnTo>
                  <a:lnTo>
                    <a:pt x="1122" y="190"/>
                  </a:lnTo>
                  <a:lnTo>
                    <a:pt x="1125" y="193"/>
                  </a:lnTo>
                  <a:lnTo>
                    <a:pt x="1127" y="197"/>
                  </a:lnTo>
                  <a:lnTo>
                    <a:pt x="1130" y="201"/>
                  </a:lnTo>
                  <a:lnTo>
                    <a:pt x="1132" y="205"/>
                  </a:lnTo>
                  <a:lnTo>
                    <a:pt x="1134" y="209"/>
                  </a:lnTo>
                  <a:lnTo>
                    <a:pt x="1136" y="213"/>
                  </a:lnTo>
                  <a:lnTo>
                    <a:pt x="1138" y="217"/>
                  </a:lnTo>
                  <a:lnTo>
                    <a:pt x="1140" y="221"/>
                  </a:lnTo>
                  <a:lnTo>
                    <a:pt x="1141" y="225"/>
                  </a:lnTo>
                  <a:lnTo>
                    <a:pt x="1143" y="229"/>
                  </a:lnTo>
                  <a:lnTo>
                    <a:pt x="1144" y="234"/>
                  </a:lnTo>
                  <a:lnTo>
                    <a:pt x="1145" y="238"/>
                  </a:lnTo>
                  <a:lnTo>
                    <a:pt x="1146" y="242"/>
                  </a:lnTo>
                  <a:lnTo>
                    <a:pt x="1147" y="246"/>
                  </a:lnTo>
                  <a:lnTo>
                    <a:pt x="1147" y="250"/>
                  </a:lnTo>
                  <a:lnTo>
                    <a:pt x="1148" y="255"/>
                  </a:lnTo>
                  <a:lnTo>
                    <a:pt x="1148" y="259"/>
                  </a:lnTo>
                  <a:lnTo>
                    <a:pt x="1148" y="263"/>
                  </a:lnTo>
                  <a:lnTo>
                    <a:pt x="1148" y="268"/>
                  </a:lnTo>
                  <a:lnTo>
                    <a:pt x="1148" y="272"/>
                  </a:lnTo>
                  <a:lnTo>
                    <a:pt x="1148" y="276"/>
                  </a:lnTo>
                  <a:lnTo>
                    <a:pt x="1148" y="280"/>
                  </a:lnTo>
                  <a:lnTo>
                    <a:pt x="1148" y="284"/>
                  </a:lnTo>
                  <a:lnTo>
                    <a:pt x="1147" y="287"/>
                  </a:lnTo>
                  <a:lnTo>
                    <a:pt x="1147" y="291"/>
                  </a:lnTo>
                  <a:lnTo>
                    <a:pt x="1147" y="294"/>
                  </a:lnTo>
                  <a:lnTo>
                    <a:pt x="1146" y="297"/>
                  </a:lnTo>
                  <a:lnTo>
                    <a:pt x="1146" y="301"/>
                  </a:lnTo>
                  <a:lnTo>
                    <a:pt x="1145" y="304"/>
                  </a:lnTo>
                  <a:lnTo>
                    <a:pt x="1144" y="307"/>
                  </a:lnTo>
                  <a:lnTo>
                    <a:pt x="1143" y="309"/>
                  </a:lnTo>
                  <a:lnTo>
                    <a:pt x="1142" y="312"/>
                  </a:lnTo>
                  <a:lnTo>
                    <a:pt x="1141" y="315"/>
                  </a:lnTo>
                  <a:lnTo>
                    <a:pt x="1140" y="317"/>
                  </a:lnTo>
                  <a:lnTo>
                    <a:pt x="1139" y="319"/>
                  </a:lnTo>
                  <a:lnTo>
                    <a:pt x="1138" y="321"/>
                  </a:lnTo>
                  <a:lnTo>
                    <a:pt x="1137" y="324"/>
                  </a:lnTo>
                  <a:lnTo>
                    <a:pt x="1136" y="326"/>
                  </a:lnTo>
                  <a:lnTo>
                    <a:pt x="1135" y="328"/>
                  </a:lnTo>
                  <a:lnTo>
                    <a:pt x="1134" y="330"/>
                  </a:lnTo>
                  <a:lnTo>
                    <a:pt x="1132" y="332"/>
                  </a:lnTo>
                  <a:lnTo>
                    <a:pt x="1131" y="334"/>
                  </a:lnTo>
                  <a:lnTo>
                    <a:pt x="1130" y="335"/>
                  </a:lnTo>
                  <a:lnTo>
                    <a:pt x="1128" y="337"/>
                  </a:lnTo>
                  <a:lnTo>
                    <a:pt x="1127" y="339"/>
                  </a:lnTo>
                  <a:lnTo>
                    <a:pt x="1126" y="341"/>
                  </a:lnTo>
                  <a:lnTo>
                    <a:pt x="1124" y="342"/>
                  </a:lnTo>
                  <a:lnTo>
                    <a:pt x="1123" y="344"/>
                  </a:lnTo>
                  <a:lnTo>
                    <a:pt x="1122" y="345"/>
                  </a:lnTo>
                  <a:lnTo>
                    <a:pt x="1120" y="346"/>
                  </a:lnTo>
                  <a:lnTo>
                    <a:pt x="1119" y="348"/>
                  </a:lnTo>
                  <a:lnTo>
                    <a:pt x="1117" y="349"/>
                  </a:lnTo>
                  <a:lnTo>
                    <a:pt x="1116" y="349"/>
                  </a:lnTo>
                  <a:lnTo>
                    <a:pt x="1114" y="350"/>
                  </a:lnTo>
                  <a:lnTo>
                    <a:pt x="1112" y="350"/>
                  </a:lnTo>
                  <a:lnTo>
                    <a:pt x="1110" y="350"/>
                  </a:lnTo>
                  <a:lnTo>
                    <a:pt x="1109" y="349"/>
                  </a:lnTo>
                  <a:lnTo>
                    <a:pt x="1107" y="349"/>
                  </a:lnTo>
                  <a:lnTo>
                    <a:pt x="1105" y="348"/>
                  </a:lnTo>
                  <a:lnTo>
                    <a:pt x="1103" y="347"/>
                  </a:lnTo>
                  <a:lnTo>
                    <a:pt x="1101" y="346"/>
                  </a:lnTo>
                  <a:lnTo>
                    <a:pt x="1099" y="344"/>
                  </a:lnTo>
                  <a:lnTo>
                    <a:pt x="1097" y="342"/>
                  </a:lnTo>
                  <a:lnTo>
                    <a:pt x="1094" y="340"/>
                  </a:lnTo>
                  <a:lnTo>
                    <a:pt x="1092" y="337"/>
                  </a:lnTo>
                  <a:lnTo>
                    <a:pt x="1090" y="335"/>
                  </a:lnTo>
                  <a:lnTo>
                    <a:pt x="1088" y="332"/>
                  </a:lnTo>
                  <a:lnTo>
                    <a:pt x="1086" y="330"/>
                  </a:lnTo>
                  <a:lnTo>
                    <a:pt x="1084" y="328"/>
                  </a:lnTo>
                  <a:lnTo>
                    <a:pt x="1083" y="326"/>
                  </a:lnTo>
                  <a:lnTo>
                    <a:pt x="1082" y="325"/>
                  </a:lnTo>
                  <a:lnTo>
                    <a:pt x="1081" y="324"/>
                  </a:lnTo>
                  <a:lnTo>
                    <a:pt x="1081" y="323"/>
                  </a:lnTo>
                  <a:lnTo>
                    <a:pt x="1081" y="324"/>
                  </a:lnTo>
                  <a:lnTo>
                    <a:pt x="1082" y="325"/>
                  </a:lnTo>
                  <a:lnTo>
                    <a:pt x="1083" y="326"/>
                  </a:lnTo>
                  <a:lnTo>
                    <a:pt x="1085" y="327"/>
                  </a:lnTo>
                  <a:lnTo>
                    <a:pt x="1086" y="329"/>
                  </a:lnTo>
                  <a:lnTo>
                    <a:pt x="1088" y="331"/>
                  </a:lnTo>
                  <a:lnTo>
                    <a:pt x="1091" y="334"/>
                  </a:lnTo>
                  <a:lnTo>
                    <a:pt x="1093" y="337"/>
                  </a:lnTo>
                  <a:lnTo>
                    <a:pt x="1095" y="340"/>
                  </a:lnTo>
                  <a:lnTo>
                    <a:pt x="1098" y="343"/>
                  </a:lnTo>
                  <a:lnTo>
                    <a:pt x="1100" y="346"/>
                  </a:lnTo>
                  <a:lnTo>
                    <a:pt x="1102" y="350"/>
                  </a:lnTo>
                  <a:lnTo>
                    <a:pt x="1104" y="354"/>
                  </a:lnTo>
                  <a:lnTo>
                    <a:pt x="1106" y="358"/>
                  </a:lnTo>
                  <a:lnTo>
                    <a:pt x="1108" y="362"/>
                  </a:lnTo>
                  <a:lnTo>
                    <a:pt x="1110" y="367"/>
                  </a:lnTo>
                  <a:lnTo>
                    <a:pt x="1112" y="372"/>
                  </a:lnTo>
                  <a:lnTo>
                    <a:pt x="1114" y="377"/>
                  </a:lnTo>
                  <a:lnTo>
                    <a:pt x="1116" y="382"/>
                  </a:lnTo>
                  <a:lnTo>
                    <a:pt x="1118" y="388"/>
                  </a:lnTo>
                  <a:lnTo>
                    <a:pt x="1120" y="393"/>
                  </a:lnTo>
                  <a:lnTo>
                    <a:pt x="1122" y="399"/>
                  </a:lnTo>
                  <a:lnTo>
                    <a:pt x="1123" y="405"/>
                  </a:lnTo>
                  <a:lnTo>
                    <a:pt x="1125" y="412"/>
                  </a:lnTo>
                  <a:lnTo>
                    <a:pt x="1126" y="418"/>
                  </a:lnTo>
                  <a:lnTo>
                    <a:pt x="1127" y="424"/>
                  </a:lnTo>
                  <a:lnTo>
                    <a:pt x="1128" y="429"/>
                  </a:lnTo>
                  <a:lnTo>
                    <a:pt x="1129" y="435"/>
                  </a:lnTo>
                  <a:lnTo>
                    <a:pt x="1130" y="441"/>
                  </a:lnTo>
                  <a:lnTo>
                    <a:pt x="1130" y="446"/>
                  </a:lnTo>
                  <a:lnTo>
                    <a:pt x="1131" y="452"/>
                  </a:lnTo>
                  <a:lnTo>
                    <a:pt x="1131" y="457"/>
                  </a:lnTo>
                  <a:lnTo>
                    <a:pt x="1131" y="462"/>
                  </a:lnTo>
                  <a:lnTo>
                    <a:pt x="1130" y="467"/>
                  </a:lnTo>
                  <a:lnTo>
                    <a:pt x="1130" y="472"/>
                  </a:lnTo>
                  <a:lnTo>
                    <a:pt x="1129" y="477"/>
                  </a:lnTo>
                  <a:lnTo>
                    <a:pt x="1129" y="481"/>
                  </a:lnTo>
                  <a:lnTo>
                    <a:pt x="1128" y="486"/>
                  </a:lnTo>
                  <a:lnTo>
                    <a:pt x="1126" y="490"/>
                  </a:lnTo>
                  <a:lnTo>
                    <a:pt x="1125" y="495"/>
                  </a:lnTo>
                  <a:lnTo>
                    <a:pt x="1124" y="499"/>
                  </a:lnTo>
                  <a:lnTo>
                    <a:pt x="1122" y="503"/>
                  </a:lnTo>
                  <a:lnTo>
                    <a:pt x="1121" y="507"/>
                  </a:lnTo>
                  <a:lnTo>
                    <a:pt x="1119" y="511"/>
                  </a:lnTo>
                  <a:lnTo>
                    <a:pt x="1118" y="515"/>
                  </a:lnTo>
                  <a:lnTo>
                    <a:pt x="1116" y="519"/>
                  </a:lnTo>
                  <a:lnTo>
                    <a:pt x="1114" y="523"/>
                  </a:lnTo>
                  <a:lnTo>
                    <a:pt x="1113" y="527"/>
                  </a:lnTo>
                  <a:lnTo>
                    <a:pt x="1111" y="531"/>
                  </a:lnTo>
                  <a:lnTo>
                    <a:pt x="1109" y="534"/>
                  </a:lnTo>
                  <a:lnTo>
                    <a:pt x="1107" y="538"/>
                  </a:lnTo>
                  <a:lnTo>
                    <a:pt x="1105" y="542"/>
                  </a:lnTo>
                  <a:lnTo>
                    <a:pt x="1103" y="545"/>
                  </a:lnTo>
                  <a:lnTo>
                    <a:pt x="1101" y="548"/>
                  </a:lnTo>
                  <a:lnTo>
                    <a:pt x="1098" y="552"/>
                  </a:lnTo>
                  <a:lnTo>
                    <a:pt x="1096" y="555"/>
                  </a:lnTo>
                  <a:lnTo>
                    <a:pt x="1094" y="558"/>
                  </a:lnTo>
                  <a:lnTo>
                    <a:pt x="1091" y="562"/>
                  </a:lnTo>
                  <a:lnTo>
                    <a:pt x="1089" y="565"/>
                  </a:lnTo>
                  <a:lnTo>
                    <a:pt x="1086" y="568"/>
                  </a:lnTo>
                  <a:lnTo>
                    <a:pt x="1083" y="571"/>
                  </a:lnTo>
                  <a:lnTo>
                    <a:pt x="1081" y="574"/>
                  </a:lnTo>
                  <a:lnTo>
                    <a:pt x="1078" y="577"/>
                  </a:lnTo>
                  <a:lnTo>
                    <a:pt x="1075" y="579"/>
                  </a:lnTo>
                  <a:lnTo>
                    <a:pt x="1072" y="582"/>
                  </a:lnTo>
                  <a:lnTo>
                    <a:pt x="1069" y="585"/>
                  </a:lnTo>
                  <a:lnTo>
                    <a:pt x="1066" y="588"/>
                  </a:lnTo>
                  <a:lnTo>
                    <a:pt x="1063" y="590"/>
                  </a:lnTo>
                  <a:lnTo>
                    <a:pt x="1059" y="593"/>
                  </a:lnTo>
                  <a:lnTo>
                    <a:pt x="1056" y="595"/>
                  </a:lnTo>
                  <a:lnTo>
                    <a:pt x="1052" y="597"/>
                  </a:lnTo>
                  <a:lnTo>
                    <a:pt x="1049" y="600"/>
                  </a:lnTo>
                  <a:lnTo>
                    <a:pt x="1045" y="602"/>
                  </a:lnTo>
                  <a:lnTo>
                    <a:pt x="1042" y="604"/>
                  </a:lnTo>
                  <a:lnTo>
                    <a:pt x="1038" y="606"/>
                  </a:lnTo>
                  <a:lnTo>
                    <a:pt x="1034" y="608"/>
                  </a:lnTo>
                  <a:lnTo>
                    <a:pt x="1031" y="610"/>
                  </a:lnTo>
                  <a:lnTo>
                    <a:pt x="1027" y="612"/>
                  </a:lnTo>
                  <a:lnTo>
                    <a:pt x="1023" y="614"/>
                  </a:lnTo>
                  <a:lnTo>
                    <a:pt x="1020" y="616"/>
                  </a:lnTo>
                  <a:lnTo>
                    <a:pt x="1016" y="618"/>
                  </a:lnTo>
                  <a:lnTo>
                    <a:pt x="1012" y="619"/>
                  </a:lnTo>
                  <a:lnTo>
                    <a:pt x="1008" y="621"/>
                  </a:lnTo>
                  <a:lnTo>
                    <a:pt x="1004" y="623"/>
                  </a:lnTo>
                  <a:lnTo>
                    <a:pt x="1000" y="624"/>
                  </a:lnTo>
                  <a:lnTo>
                    <a:pt x="996" y="626"/>
                  </a:lnTo>
                  <a:lnTo>
                    <a:pt x="992" y="627"/>
                  </a:lnTo>
                  <a:lnTo>
                    <a:pt x="988" y="628"/>
                  </a:lnTo>
                  <a:lnTo>
                    <a:pt x="984" y="629"/>
                  </a:lnTo>
                  <a:lnTo>
                    <a:pt x="981" y="630"/>
                  </a:lnTo>
                  <a:lnTo>
                    <a:pt x="977" y="632"/>
                  </a:lnTo>
                  <a:lnTo>
                    <a:pt x="973" y="632"/>
                  </a:lnTo>
                  <a:lnTo>
                    <a:pt x="970" y="633"/>
                  </a:lnTo>
                  <a:lnTo>
                    <a:pt x="966" y="634"/>
                  </a:lnTo>
                  <a:lnTo>
                    <a:pt x="963" y="635"/>
                  </a:lnTo>
                  <a:lnTo>
                    <a:pt x="959" y="635"/>
                  </a:lnTo>
                  <a:lnTo>
                    <a:pt x="956" y="636"/>
                  </a:lnTo>
                  <a:lnTo>
                    <a:pt x="952" y="636"/>
                  </a:lnTo>
                  <a:lnTo>
                    <a:pt x="949" y="636"/>
                  </a:lnTo>
                  <a:lnTo>
                    <a:pt x="946" y="637"/>
                  </a:lnTo>
                  <a:lnTo>
                    <a:pt x="943" y="637"/>
                  </a:lnTo>
                  <a:lnTo>
                    <a:pt x="940" y="637"/>
                  </a:lnTo>
                  <a:lnTo>
                    <a:pt x="937" y="637"/>
                  </a:lnTo>
                  <a:lnTo>
                    <a:pt x="934" y="637"/>
                  </a:lnTo>
                  <a:lnTo>
                    <a:pt x="932" y="637"/>
                  </a:lnTo>
                  <a:lnTo>
                    <a:pt x="930" y="636"/>
                  </a:lnTo>
                  <a:lnTo>
                    <a:pt x="928" y="636"/>
                  </a:lnTo>
                  <a:lnTo>
                    <a:pt x="927" y="636"/>
                  </a:lnTo>
                  <a:lnTo>
                    <a:pt x="926" y="636"/>
                  </a:lnTo>
                  <a:lnTo>
                    <a:pt x="925" y="636"/>
                  </a:lnTo>
                  <a:lnTo>
                    <a:pt x="926" y="636"/>
                  </a:lnTo>
                  <a:lnTo>
                    <a:pt x="927" y="636"/>
                  </a:lnTo>
                  <a:lnTo>
                    <a:pt x="928" y="636"/>
                  </a:lnTo>
                  <a:lnTo>
                    <a:pt x="930" y="636"/>
                  </a:lnTo>
                  <a:lnTo>
                    <a:pt x="932" y="637"/>
                  </a:lnTo>
                  <a:lnTo>
                    <a:pt x="934" y="637"/>
                  </a:lnTo>
                  <a:lnTo>
                    <a:pt x="937" y="637"/>
                  </a:lnTo>
                  <a:lnTo>
                    <a:pt x="940" y="637"/>
                  </a:lnTo>
                  <a:lnTo>
                    <a:pt x="942" y="637"/>
                  </a:lnTo>
                  <a:lnTo>
                    <a:pt x="944" y="638"/>
                  </a:lnTo>
                  <a:lnTo>
                    <a:pt x="946" y="638"/>
                  </a:lnTo>
                  <a:lnTo>
                    <a:pt x="948" y="639"/>
                  </a:lnTo>
                  <a:lnTo>
                    <a:pt x="949" y="640"/>
                  </a:lnTo>
                  <a:lnTo>
                    <a:pt x="950" y="641"/>
                  </a:lnTo>
                  <a:lnTo>
                    <a:pt x="951" y="642"/>
                  </a:lnTo>
                  <a:lnTo>
                    <a:pt x="951" y="643"/>
                  </a:lnTo>
                  <a:lnTo>
                    <a:pt x="951" y="645"/>
                  </a:lnTo>
                  <a:lnTo>
                    <a:pt x="951" y="646"/>
                  </a:lnTo>
                  <a:lnTo>
                    <a:pt x="951" y="648"/>
                  </a:lnTo>
                  <a:lnTo>
                    <a:pt x="950" y="650"/>
                  </a:lnTo>
                  <a:lnTo>
                    <a:pt x="949" y="652"/>
                  </a:lnTo>
                  <a:lnTo>
                    <a:pt x="947" y="654"/>
                  </a:lnTo>
                  <a:lnTo>
                    <a:pt x="946" y="656"/>
                  </a:lnTo>
                  <a:lnTo>
                    <a:pt x="944" y="659"/>
                  </a:lnTo>
                  <a:lnTo>
                    <a:pt x="942" y="661"/>
                  </a:lnTo>
                  <a:lnTo>
                    <a:pt x="939" y="663"/>
                  </a:lnTo>
                  <a:lnTo>
                    <a:pt x="937" y="666"/>
                  </a:lnTo>
                  <a:lnTo>
                    <a:pt x="935" y="668"/>
                  </a:lnTo>
                  <a:lnTo>
                    <a:pt x="932" y="671"/>
                  </a:lnTo>
                  <a:lnTo>
                    <a:pt x="930" y="673"/>
                  </a:lnTo>
                  <a:lnTo>
                    <a:pt x="927" y="676"/>
                  </a:lnTo>
                  <a:lnTo>
                    <a:pt x="924" y="678"/>
                  </a:lnTo>
                  <a:lnTo>
                    <a:pt x="921" y="681"/>
                  </a:lnTo>
                  <a:lnTo>
                    <a:pt x="918" y="683"/>
                  </a:lnTo>
                  <a:lnTo>
                    <a:pt x="915" y="686"/>
                  </a:lnTo>
                  <a:lnTo>
                    <a:pt x="912" y="689"/>
                  </a:lnTo>
                  <a:lnTo>
                    <a:pt x="908" y="691"/>
                  </a:lnTo>
                  <a:lnTo>
                    <a:pt x="905" y="694"/>
                  </a:lnTo>
                  <a:lnTo>
                    <a:pt x="901" y="697"/>
                  </a:lnTo>
                  <a:lnTo>
                    <a:pt x="897" y="699"/>
                  </a:lnTo>
                  <a:lnTo>
                    <a:pt x="894" y="702"/>
                  </a:lnTo>
                  <a:lnTo>
                    <a:pt x="890" y="704"/>
                  </a:lnTo>
                  <a:lnTo>
                    <a:pt x="887" y="706"/>
                  </a:lnTo>
                  <a:lnTo>
                    <a:pt x="883" y="708"/>
                  </a:lnTo>
                  <a:lnTo>
                    <a:pt x="880" y="710"/>
                  </a:lnTo>
                  <a:lnTo>
                    <a:pt x="876" y="711"/>
                  </a:lnTo>
                  <a:lnTo>
                    <a:pt x="873" y="713"/>
                  </a:lnTo>
                  <a:lnTo>
                    <a:pt x="870" y="714"/>
                  </a:lnTo>
                  <a:lnTo>
                    <a:pt x="866" y="715"/>
                  </a:lnTo>
                  <a:lnTo>
                    <a:pt x="863" y="716"/>
                  </a:lnTo>
                  <a:lnTo>
                    <a:pt x="860" y="717"/>
                  </a:lnTo>
                  <a:lnTo>
                    <a:pt x="857" y="717"/>
                  </a:lnTo>
                  <a:lnTo>
                    <a:pt x="853" y="718"/>
                  </a:lnTo>
                  <a:lnTo>
                    <a:pt x="850" y="718"/>
                  </a:lnTo>
                  <a:lnTo>
                    <a:pt x="847" y="718"/>
                  </a:lnTo>
                  <a:lnTo>
                    <a:pt x="844" y="718"/>
                  </a:lnTo>
                  <a:lnTo>
                    <a:pt x="841" y="718"/>
                  </a:lnTo>
                  <a:lnTo>
                    <a:pt x="838" y="718"/>
                  </a:lnTo>
                  <a:lnTo>
                    <a:pt x="835" y="717"/>
                  </a:lnTo>
                  <a:lnTo>
                    <a:pt x="832" y="717"/>
                  </a:lnTo>
                  <a:lnTo>
                    <a:pt x="829" y="716"/>
                  </a:lnTo>
                  <a:lnTo>
                    <a:pt x="826" y="716"/>
                  </a:lnTo>
                  <a:lnTo>
                    <a:pt x="823" y="715"/>
                  </a:lnTo>
                  <a:lnTo>
                    <a:pt x="820" y="715"/>
                  </a:lnTo>
                  <a:lnTo>
                    <a:pt x="817" y="714"/>
                  </a:lnTo>
                  <a:lnTo>
                    <a:pt x="815" y="713"/>
                  </a:lnTo>
                  <a:lnTo>
                    <a:pt x="812" y="712"/>
                  </a:lnTo>
                  <a:lnTo>
                    <a:pt x="809" y="711"/>
                  </a:lnTo>
                  <a:lnTo>
                    <a:pt x="806" y="710"/>
                  </a:lnTo>
                  <a:lnTo>
                    <a:pt x="803" y="709"/>
                  </a:lnTo>
                  <a:lnTo>
                    <a:pt x="800" y="707"/>
                  </a:lnTo>
                  <a:lnTo>
                    <a:pt x="797" y="706"/>
                  </a:lnTo>
                  <a:lnTo>
                    <a:pt x="794" y="704"/>
                  </a:lnTo>
                  <a:lnTo>
                    <a:pt x="791" y="703"/>
                  </a:lnTo>
                  <a:lnTo>
                    <a:pt x="789" y="701"/>
                  </a:lnTo>
                  <a:lnTo>
                    <a:pt x="786" y="699"/>
                  </a:lnTo>
                  <a:lnTo>
                    <a:pt x="783" y="697"/>
                  </a:lnTo>
                  <a:lnTo>
                    <a:pt x="781" y="696"/>
                  </a:lnTo>
                  <a:lnTo>
                    <a:pt x="778" y="693"/>
                  </a:lnTo>
                  <a:lnTo>
                    <a:pt x="776" y="691"/>
                  </a:lnTo>
                  <a:lnTo>
                    <a:pt x="773" y="689"/>
                  </a:lnTo>
                  <a:lnTo>
                    <a:pt x="771" y="687"/>
                  </a:lnTo>
                  <a:lnTo>
                    <a:pt x="769" y="684"/>
                  </a:lnTo>
                  <a:lnTo>
                    <a:pt x="766" y="682"/>
                  </a:lnTo>
                  <a:lnTo>
                    <a:pt x="764" y="679"/>
                  </a:lnTo>
                  <a:lnTo>
                    <a:pt x="762" y="676"/>
                  </a:lnTo>
                  <a:lnTo>
                    <a:pt x="760" y="673"/>
                  </a:lnTo>
                  <a:lnTo>
                    <a:pt x="758" y="670"/>
                  </a:lnTo>
                  <a:lnTo>
                    <a:pt x="756" y="668"/>
                  </a:lnTo>
                  <a:lnTo>
                    <a:pt x="755" y="665"/>
                  </a:lnTo>
                  <a:lnTo>
                    <a:pt x="754" y="662"/>
                  </a:lnTo>
                  <a:lnTo>
                    <a:pt x="753" y="660"/>
                  </a:lnTo>
                  <a:lnTo>
                    <a:pt x="752" y="657"/>
                  </a:lnTo>
                  <a:lnTo>
                    <a:pt x="752" y="655"/>
                  </a:lnTo>
                  <a:lnTo>
                    <a:pt x="752" y="652"/>
                  </a:lnTo>
                  <a:lnTo>
                    <a:pt x="752" y="650"/>
                  </a:lnTo>
                  <a:lnTo>
                    <a:pt x="752" y="647"/>
                  </a:lnTo>
                  <a:lnTo>
                    <a:pt x="753" y="645"/>
                  </a:lnTo>
                  <a:lnTo>
                    <a:pt x="754" y="643"/>
                  </a:lnTo>
                  <a:lnTo>
                    <a:pt x="755" y="641"/>
                  </a:lnTo>
                  <a:lnTo>
                    <a:pt x="756" y="639"/>
                  </a:lnTo>
                  <a:lnTo>
                    <a:pt x="758" y="637"/>
                  </a:lnTo>
                  <a:lnTo>
                    <a:pt x="760" y="635"/>
                  </a:lnTo>
                  <a:lnTo>
                    <a:pt x="762" y="633"/>
                  </a:lnTo>
                  <a:lnTo>
                    <a:pt x="764" y="632"/>
                  </a:lnTo>
                  <a:lnTo>
                    <a:pt x="765" y="630"/>
                  </a:lnTo>
                  <a:lnTo>
                    <a:pt x="766" y="629"/>
                  </a:lnTo>
                  <a:lnTo>
                    <a:pt x="767" y="628"/>
                  </a:lnTo>
                  <a:lnTo>
                    <a:pt x="768" y="628"/>
                  </a:lnTo>
                  <a:lnTo>
                    <a:pt x="768" y="627"/>
                  </a:lnTo>
                  <a:lnTo>
                    <a:pt x="768" y="628"/>
                  </a:lnTo>
                  <a:lnTo>
                    <a:pt x="767" y="628"/>
                  </a:lnTo>
                  <a:lnTo>
                    <a:pt x="766" y="629"/>
                  </a:lnTo>
                  <a:lnTo>
                    <a:pt x="765" y="630"/>
                  </a:lnTo>
                  <a:lnTo>
                    <a:pt x="764" y="632"/>
                  </a:lnTo>
                  <a:lnTo>
                    <a:pt x="762" y="633"/>
                  </a:lnTo>
                  <a:lnTo>
                    <a:pt x="760" y="635"/>
                  </a:lnTo>
                  <a:lnTo>
                    <a:pt x="758" y="637"/>
                  </a:lnTo>
                  <a:lnTo>
                    <a:pt x="756" y="639"/>
                  </a:lnTo>
                  <a:lnTo>
                    <a:pt x="754" y="641"/>
                  </a:lnTo>
                  <a:lnTo>
                    <a:pt x="751" y="643"/>
                  </a:lnTo>
                  <a:lnTo>
                    <a:pt x="749" y="645"/>
                  </a:lnTo>
                  <a:lnTo>
                    <a:pt x="746" y="647"/>
                  </a:lnTo>
                  <a:lnTo>
                    <a:pt x="744" y="649"/>
                  </a:lnTo>
                  <a:lnTo>
                    <a:pt x="741" y="651"/>
                  </a:lnTo>
                  <a:lnTo>
                    <a:pt x="738" y="653"/>
                  </a:lnTo>
                  <a:lnTo>
                    <a:pt x="735" y="655"/>
                  </a:lnTo>
                  <a:lnTo>
                    <a:pt x="732" y="657"/>
                  </a:lnTo>
                  <a:lnTo>
                    <a:pt x="729" y="659"/>
                  </a:lnTo>
                  <a:lnTo>
                    <a:pt x="726" y="661"/>
                  </a:lnTo>
                  <a:lnTo>
                    <a:pt x="723" y="664"/>
                  </a:lnTo>
                  <a:lnTo>
                    <a:pt x="720" y="666"/>
                  </a:lnTo>
                  <a:lnTo>
                    <a:pt x="716" y="668"/>
                  </a:lnTo>
                  <a:lnTo>
                    <a:pt x="713" y="670"/>
                  </a:lnTo>
                  <a:lnTo>
                    <a:pt x="709" y="672"/>
                  </a:lnTo>
                  <a:lnTo>
                    <a:pt x="706" y="674"/>
                  </a:lnTo>
                  <a:lnTo>
                    <a:pt x="702" y="676"/>
                  </a:lnTo>
                  <a:lnTo>
                    <a:pt x="698" y="678"/>
                  </a:lnTo>
                  <a:lnTo>
                    <a:pt x="694" y="680"/>
                  </a:lnTo>
                  <a:lnTo>
                    <a:pt x="690" y="682"/>
                  </a:lnTo>
                  <a:lnTo>
                    <a:pt x="686" y="684"/>
                  </a:lnTo>
                  <a:lnTo>
                    <a:pt x="681" y="686"/>
                  </a:lnTo>
                  <a:lnTo>
                    <a:pt x="677" y="688"/>
                  </a:lnTo>
                  <a:lnTo>
                    <a:pt x="672" y="689"/>
                  </a:lnTo>
                  <a:lnTo>
                    <a:pt x="668" y="691"/>
                  </a:lnTo>
                  <a:lnTo>
                    <a:pt x="663" y="692"/>
                  </a:lnTo>
                  <a:lnTo>
                    <a:pt x="658" y="694"/>
                  </a:lnTo>
                  <a:lnTo>
                    <a:pt x="653" y="695"/>
                  </a:lnTo>
                  <a:lnTo>
                    <a:pt x="648" y="697"/>
                  </a:lnTo>
                  <a:lnTo>
                    <a:pt x="643" y="698"/>
                  </a:lnTo>
                  <a:lnTo>
                    <a:pt x="638" y="699"/>
                  </a:lnTo>
                  <a:lnTo>
                    <a:pt x="633" y="700"/>
                  </a:lnTo>
                  <a:lnTo>
                    <a:pt x="628" y="701"/>
                  </a:lnTo>
                  <a:lnTo>
                    <a:pt x="623" y="702"/>
                  </a:lnTo>
                  <a:lnTo>
                    <a:pt x="619" y="702"/>
                  </a:lnTo>
                  <a:lnTo>
                    <a:pt x="614" y="703"/>
                  </a:lnTo>
                  <a:lnTo>
                    <a:pt x="610" y="703"/>
                  </a:lnTo>
                  <a:lnTo>
                    <a:pt x="606" y="704"/>
                  </a:lnTo>
                  <a:lnTo>
                    <a:pt x="602" y="704"/>
                  </a:lnTo>
                  <a:lnTo>
                    <a:pt x="598" y="704"/>
                  </a:lnTo>
                  <a:lnTo>
                    <a:pt x="594" y="704"/>
                  </a:lnTo>
                  <a:lnTo>
                    <a:pt x="590" y="704"/>
                  </a:lnTo>
                  <a:lnTo>
                    <a:pt x="586" y="704"/>
                  </a:lnTo>
                  <a:lnTo>
                    <a:pt x="583" y="703"/>
                  </a:lnTo>
                  <a:lnTo>
                    <a:pt x="579" y="703"/>
                  </a:lnTo>
                  <a:lnTo>
                    <a:pt x="576" y="702"/>
                  </a:lnTo>
                  <a:lnTo>
                    <a:pt x="572" y="701"/>
                  </a:lnTo>
                  <a:lnTo>
                    <a:pt x="569" y="700"/>
                  </a:lnTo>
                  <a:lnTo>
                    <a:pt x="566" y="699"/>
                  </a:lnTo>
                  <a:lnTo>
                    <a:pt x="562" y="698"/>
                  </a:lnTo>
                  <a:lnTo>
                    <a:pt x="559" y="696"/>
                  </a:lnTo>
                  <a:lnTo>
                    <a:pt x="556" y="695"/>
                  </a:lnTo>
                  <a:lnTo>
                    <a:pt x="553" y="693"/>
                  </a:lnTo>
                  <a:lnTo>
                    <a:pt x="549" y="691"/>
                  </a:lnTo>
                  <a:lnTo>
                    <a:pt x="546" y="689"/>
                  </a:lnTo>
                  <a:lnTo>
                    <a:pt x="543" y="686"/>
                  </a:lnTo>
                  <a:lnTo>
                    <a:pt x="540" y="684"/>
                  </a:lnTo>
                  <a:lnTo>
                    <a:pt x="536" y="681"/>
                  </a:lnTo>
                  <a:lnTo>
                    <a:pt x="533" y="678"/>
                  </a:lnTo>
                  <a:lnTo>
                    <a:pt x="530" y="675"/>
                  </a:lnTo>
                  <a:lnTo>
                    <a:pt x="527" y="672"/>
                  </a:lnTo>
                  <a:lnTo>
                    <a:pt x="524" y="668"/>
                  </a:lnTo>
                  <a:lnTo>
                    <a:pt x="522" y="666"/>
                  </a:lnTo>
                  <a:lnTo>
                    <a:pt x="519" y="663"/>
                  </a:lnTo>
                  <a:lnTo>
                    <a:pt x="518" y="662"/>
                  </a:lnTo>
                  <a:lnTo>
                    <a:pt x="516" y="660"/>
                  </a:lnTo>
                  <a:lnTo>
                    <a:pt x="515" y="659"/>
                  </a:lnTo>
                  <a:lnTo>
                    <a:pt x="515" y="658"/>
                  </a:lnTo>
                  <a:lnTo>
                    <a:pt x="515" y="659"/>
                  </a:lnTo>
                  <a:lnTo>
                    <a:pt x="516" y="660"/>
                  </a:lnTo>
                  <a:lnTo>
                    <a:pt x="518" y="662"/>
                  </a:lnTo>
                  <a:lnTo>
                    <a:pt x="519" y="663"/>
                  </a:lnTo>
                  <a:lnTo>
                    <a:pt x="522" y="666"/>
                  </a:lnTo>
                  <a:lnTo>
                    <a:pt x="524" y="668"/>
                  </a:lnTo>
                  <a:lnTo>
                    <a:pt x="527" y="672"/>
                  </a:lnTo>
                  <a:lnTo>
                    <a:pt x="530" y="675"/>
                  </a:lnTo>
                  <a:lnTo>
                    <a:pt x="532" y="678"/>
                  </a:lnTo>
                  <a:lnTo>
                    <a:pt x="534" y="681"/>
                  </a:lnTo>
                  <a:lnTo>
                    <a:pt x="535" y="683"/>
                  </a:lnTo>
                  <a:lnTo>
                    <a:pt x="536" y="686"/>
                  </a:lnTo>
                  <a:lnTo>
                    <a:pt x="536" y="688"/>
                  </a:lnTo>
                  <a:lnTo>
                    <a:pt x="536" y="691"/>
                  </a:lnTo>
                  <a:lnTo>
                    <a:pt x="535" y="693"/>
                  </a:lnTo>
                  <a:lnTo>
                    <a:pt x="534" y="694"/>
                  </a:lnTo>
                  <a:lnTo>
                    <a:pt x="532" y="696"/>
                  </a:lnTo>
                  <a:lnTo>
                    <a:pt x="530" y="697"/>
                  </a:lnTo>
                  <a:lnTo>
                    <a:pt x="527" y="699"/>
                  </a:lnTo>
                  <a:lnTo>
                    <a:pt x="524" y="700"/>
                  </a:lnTo>
                  <a:lnTo>
                    <a:pt x="520" y="701"/>
                  </a:lnTo>
                  <a:lnTo>
                    <a:pt x="516" y="701"/>
                  </a:lnTo>
                  <a:lnTo>
                    <a:pt x="511" y="702"/>
                  </a:lnTo>
                  <a:lnTo>
                    <a:pt x="505" y="702"/>
                  </a:lnTo>
                  <a:lnTo>
                    <a:pt x="500" y="703"/>
                  </a:lnTo>
                  <a:lnTo>
                    <a:pt x="495" y="703"/>
                  </a:lnTo>
                  <a:lnTo>
                    <a:pt x="490" y="703"/>
                  </a:lnTo>
                  <a:lnTo>
                    <a:pt x="485" y="703"/>
                  </a:lnTo>
                  <a:lnTo>
                    <a:pt x="480" y="703"/>
                  </a:lnTo>
                  <a:lnTo>
                    <a:pt x="475" y="703"/>
                  </a:lnTo>
                  <a:lnTo>
                    <a:pt x="470" y="703"/>
                  </a:lnTo>
                  <a:lnTo>
                    <a:pt x="465" y="703"/>
                  </a:lnTo>
                  <a:lnTo>
                    <a:pt x="460" y="703"/>
                  </a:lnTo>
                  <a:lnTo>
                    <a:pt x="455" y="702"/>
                  </a:lnTo>
                  <a:lnTo>
                    <a:pt x="450" y="702"/>
                  </a:lnTo>
                  <a:lnTo>
                    <a:pt x="446" y="701"/>
                  </a:lnTo>
                  <a:lnTo>
                    <a:pt x="441" y="701"/>
                  </a:lnTo>
                  <a:lnTo>
                    <a:pt x="436" y="700"/>
                  </a:lnTo>
                  <a:lnTo>
                    <a:pt x="431" y="699"/>
                  </a:lnTo>
                  <a:lnTo>
                    <a:pt x="426" y="698"/>
                  </a:lnTo>
                  <a:lnTo>
                    <a:pt x="422" y="697"/>
                  </a:lnTo>
                  <a:lnTo>
                    <a:pt x="417" y="696"/>
                  </a:lnTo>
                  <a:lnTo>
                    <a:pt x="412" y="695"/>
                  </a:lnTo>
                  <a:lnTo>
                    <a:pt x="408" y="694"/>
                  </a:lnTo>
                  <a:lnTo>
                    <a:pt x="403" y="693"/>
                  </a:lnTo>
                  <a:lnTo>
                    <a:pt x="399" y="692"/>
                  </a:lnTo>
                  <a:lnTo>
                    <a:pt x="394" y="690"/>
                  </a:lnTo>
                  <a:lnTo>
                    <a:pt x="390" y="689"/>
                  </a:lnTo>
                  <a:lnTo>
                    <a:pt x="386" y="687"/>
                  </a:lnTo>
                  <a:lnTo>
                    <a:pt x="381" y="685"/>
                  </a:lnTo>
                  <a:lnTo>
                    <a:pt x="377" y="683"/>
                  </a:lnTo>
                  <a:lnTo>
                    <a:pt x="373" y="681"/>
                  </a:lnTo>
                  <a:lnTo>
                    <a:pt x="368" y="679"/>
                  </a:lnTo>
                  <a:lnTo>
                    <a:pt x="364" y="677"/>
                  </a:lnTo>
                  <a:lnTo>
                    <a:pt x="360" y="675"/>
                  </a:lnTo>
                  <a:lnTo>
                    <a:pt x="356" y="673"/>
                  </a:lnTo>
                  <a:lnTo>
                    <a:pt x="352" y="671"/>
                  </a:lnTo>
                  <a:lnTo>
                    <a:pt x="348" y="668"/>
                  </a:lnTo>
                  <a:lnTo>
                    <a:pt x="345" y="666"/>
                  </a:lnTo>
                  <a:lnTo>
                    <a:pt x="341" y="663"/>
                  </a:lnTo>
                  <a:lnTo>
                    <a:pt x="338" y="660"/>
                  </a:lnTo>
                  <a:lnTo>
                    <a:pt x="335" y="658"/>
                  </a:lnTo>
                  <a:lnTo>
                    <a:pt x="331" y="655"/>
                  </a:lnTo>
                  <a:lnTo>
                    <a:pt x="328" y="652"/>
                  </a:lnTo>
                  <a:lnTo>
                    <a:pt x="325" y="649"/>
                  </a:lnTo>
                  <a:lnTo>
                    <a:pt x="323" y="646"/>
                  </a:lnTo>
                  <a:lnTo>
                    <a:pt x="320" y="643"/>
                  </a:lnTo>
                  <a:lnTo>
                    <a:pt x="317" y="640"/>
                  </a:lnTo>
                  <a:lnTo>
                    <a:pt x="315" y="636"/>
                  </a:lnTo>
                  <a:lnTo>
                    <a:pt x="313" y="633"/>
                  </a:lnTo>
                  <a:lnTo>
                    <a:pt x="310" y="630"/>
                  </a:lnTo>
                  <a:lnTo>
                    <a:pt x="308" y="626"/>
                  </a:lnTo>
                  <a:lnTo>
                    <a:pt x="306" y="623"/>
                  </a:lnTo>
                  <a:lnTo>
                    <a:pt x="304" y="620"/>
                  </a:lnTo>
                  <a:lnTo>
                    <a:pt x="303" y="616"/>
                  </a:lnTo>
                  <a:lnTo>
                    <a:pt x="301" y="613"/>
                  </a:lnTo>
                  <a:lnTo>
                    <a:pt x="300" y="610"/>
                  </a:lnTo>
                  <a:lnTo>
                    <a:pt x="298" y="607"/>
                  </a:lnTo>
                  <a:lnTo>
                    <a:pt x="297" y="605"/>
                  </a:lnTo>
                  <a:lnTo>
                    <a:pt x="296" y="602"/>
                  </a:lnTo>
                  <a:lnTo>
                    <a:pt x="295" y="599"/>
                  </a:lnTo>
                  <a:lnTo>
                    <a:pt x="294" y="597"/>
                  </a:lnTo>
                  <a:lnTo>
                    <a:pt x="294" y="594"/>
                  </a:lnTo>
                  <a:lnTo>
                    <a:pt x="293" y="592"/>
                  </a:lnTo>
                  <a:lnTo>
                    <a:pt x="293" y="589"/>
                  </a:lnTo>
                  <a:lnTo>
                    <a:pt x="293" y="587"/>
                  </a:lnTo>
                  <a:lnTo>
                    <a:pt x="292" y="585"/>
                  </a:lnTo>
                  <a:lnTo>
                    <a:pt x="292" y="583"/>
                  </a:lnTo>
                  <a:lnTo>
                    <a:pt x="292" y="581"/>
                  </a:lnTo>
                  <a:lnTo>
                    <a:pt x="292" y="580"/>
                  </a:lnTo>
                  <a:lnTo>
                    <a:pt x="292" y="579"/>
                  </a:lnTo>
                  <a:lnTo>
                    <a:pt x="292" y="578"/>
                  </a:lnTo>
                  <a:lnTo>
                    <a:pt x="292" y="577"/>
                  </a:lnTo>
                  <a:lnTo>
                    <a:pt x="292" y="576"/>
                  </a:lnTo>
                  <a:lnTo>
                    <a:pt x="292" y="577"/>
                  </a:lnTo>
                  <a:lnTo>
                    <a:pt x="292" y="578"/>
                  </a:lnTo>
                  <a:lnTo>
                    <a:pt x="292" y="579"/>
                  </a:lnTo>
                  <a:lnTo>
                    <a:pt x="292" y="580"/>
                  </a:lnTo>
                  <a:lnTo>
                    <a:pt x="292" y="581"/>
                  </a:lnTo>
                  <a:lnTo>
                    <a:pt x="292" y="583"/>
                  </a:lnTo>
                  <a:lnTo>
                    <a:pt x="292" y="585"/>
                  </a:lnTo>
                  <a:lnTo>
                    <a:pt x="292" y="587"/>
                  </a:lnTo>
                  <a:lnTo>
                    <a:pt x="292" y="589"/>
                  </a:lnTo>
                  <a:lnTo>
                    <a:pt x="292" y="591"/>
                  </a:lnTo>
                  <a:lnTo>
                    <a:pt x="292" y="594"/>
                  </a:lnTo>
                  <a:lnTo>
                    <a:pt x="291" y="596"/>
                  </a:lnTo>
                  <a:lnTo>
                    <a:pt x="290" y="598"/>
                  </a:lnTo>
                  <a:lnTo>
                    <a:pt x="289" y="600"/>
                  </a:lnTo>
                  <a:lnTo>
                    <a:pt x="288" y="603"/>
                  </a:lnTo>
                  <a:lnTo>
                    <a:pt x="287" y="605"/>
                  </a:lnTo>
                  <a:lnTo>
                    <a:pt x="285" y="607"/>
                  </a:lnTo>
                  <a:lnTo>
                    <a:pt x="284" y="610"/>
                  </a:lnTo>
                  <a:lnTo>
                    <a:pt x="282" y="612"/>
                  </a:lnTo>
                  <a:lnTo>
                    <a:pt x="280" y="614"/>
                  </a:lnTo>
                  <a:lnTo>
                    <a:pt x="278" y="617"/>
                  </a:lnTo>
                  <a:lnTo>
                    <a:pt x="276" y="619"/>
                  </a:lnTo>
                  <a:lnTo>
                    <a:pt x="274" y="622"/>
                  </a:lnTo>
                  <a:lnTo>
                    <a:pt x="271" y="624"/>
                  </a:lnTo>
                  <a:lnTo>
                    <a:pt x="269" y="626"/>
                  </a:lnTo>
                  <a:lnTo>
                    <a:pt x="266" y="628"/>
                  </a:lnTo>
                  <a:lnTo>
                    <a:pt x="263" y="631"/>
                  </a:lnTo>
                  <a:lnTo>
                    <a:pt x="260" y="632"/>
                  </a:lnTo>
                  <a:lnTo>
                    <a:pt x="257" y="634"/>
                  </a:lnTo>
                  <a:lnTo>
                    <a:pt x="254" y="636"/>
                  </a:lnTo>
                  <a:lnTo>
                    <a:pt x="251" y="638"/>
                  </a:lnTo>
                  <a:lnTo>
                    <a:pt x="248" y="639"/>
                  </a:lnTo>
                  <a:lnTo>
                    <a:pt x="244" y="641"/>
                  </a:lnTo>
                  <a:lnTo>
                    <a:pt x="241" y="642"/>
                  </a:lnTo>
                  <a:lnTo>
                    <a:pt x="237" y="643"/>
                  </a:lnTo>
                  <a:lnTo>
                    <a:pt x="233" y="645"/>
                  </a:lnTo>
                  <a:lnTo>
                    <a:pt x="229" y="646"/>
                  </a:lnTo>
                  <a:lnTo>
                    <a:pt x="226" y="647"/>
                  </a:lnTo>
                  <a:lnTo>
                    <a:pt x="221" y="647"/>
                  </a:lnTo>
                  <a:lnTo>
                    <a:pt x="217" y="648"/>
                  </a:lnTo>
                  <a:lnTo>
                    <a:pt x="213" y="649"/>
                  </a:lnTo>
                  <a:lnTo>
                    <a:pt x="210" y="649"/>
                  </a:lnTo>
                  <a:lnTo>
                    <a:pt x="206" y="650"/>
                  </a:lnTo>
                  <a:lnTo>
                    <a:pt x="202" y="650"/>
                  </a:lnTo>
                  <a:lnTo>
                    <a:pt x="198" y="650"/>
                  </a:lnTo>
                  <a:lnTo>
                    <a:pt x="195" y="650"/>
                  </a:lnTo>
                  <a:lnTo>
                    <a:pt x="191" y="650"/>
                  </a:lnTo>
                  <a:lnTo>
                    <a:pt x="188" y="650"/>
                  </a:lnTo>
                  <a:lnTo>
                    <a:pt x="184" y="650"/>
                  </a:lnTo>
                  <a:lnTo>
                    <a:pt x="181" y="649"/>
                  </a:lnTo>
                  <a:lnTo>
                    <a:pt x="178" y="649"/>
                  </a:lnTo>
                  <a:lnTo>
                    <a:pt x="174" y="648"/>
                  </a:lnTo>
                  <a:lnTo>
                    <a:pt x="171" y="647"/>
                  </a:lnTo>
                  <a:lnTo>
                    <a:pt x="168" y="647"/>
                  </a:lnTo>
                  <a:lnTo>
                    <a:pt x="165" y="646"/>
                  </a:lnTo>
                  <a:lnTo>
                    <a:pt x="162" y="645"/>
                  </a:lnTo>
                  <a:lnTo>
                    <a:pt x="160" y="643"/>
                  </a:lnTo>
                  <a:lnTo>
                    <a:pt x="157" y="642"/>
                  </a:lnTo>
                  <a:lnTo>
                    <a:pt x="154" y="641"/>
                  </a:lnTo>
                  <a:lnTo>
                    <a:pt x="151" y="640"/>
                  </a:lnTo>
                  <a:lnTo>
                    <a:pt x="149" y="638"/>
                  </a:lnTo>
                  <a:lnTo>
                    <a:pt x="146" y="637"/>
                  </a:lnTo>
                  <a:lnTo>
                    <a:pt x="144" y="635"/>
                  </a:lnTo>
                  <a:lnTo>
                    <a:pt x="141" y="634"/>
                  </a:lnTo>
                  <a:lnTo>
                    <a:pt x="139" y="632"/>
                  </a:lnTo>
                  <a:lnTo>
                    <a:pt x="136" y="630"/>
                  </a:lnTo>
                  <a:lnTo>
                    <a:pt x="134" y="629"/>
                  </a:lnTo>
                  <a:lnTo>
                    <a:pt x="131" y="627"/>
                  </a:lnTo>
                  <a:lnTo>
                    <a:pt x="129" y="625"/>
                  </a:lnTo>
                  <a:lnTo>
                    <a:pt x="127" y="623"/>
                  </a:lnTo>
                  <a:lnTo>
                    <a:pt x="125" y="621"/>
                  </a:lnTo>
                  <a:lnTo>
                    <a:pt x="123" y="619"/>
                  </a:lnTo>
                  <a:lnTo>
                    <a:pt x="121" y="616"/>
                  </a:lnTo>
                  <a:lnTo>
                    <a:pt x="119" y="614"/>
                  </a:lnTo>
                  <a:lnTo>
                    <a:pt x="117" y="612"/>
                  </a:lnTo>
                  <a:lnTo>
                    <a:pt x="115" y="610"/>
                  </a:lnTo>
                  <a:lnTo>
                    <a:pt x="113" y="608"/>
                  </a:lnTo>
                  <a:lnTo>
                    <a:pt x="111" y="606"/>
                  </a:lnTo>
                  <a:lnTo>
                    <a:pt x="109" y="604"/>
                  </a:lnTo>
                  <a:lnTo>
                    <a:pt x="107" y="602"/>
                  </a:lnTo>
                  <a:lnTo>
                    <a:pt x="105" y="600"/>
                  </a:lnTo>
                  <a:lnTo>
                    <a:pt x="103" y="599"/>
                  </a:lnTo>
                  <a:lnTo>
                    <a:pt x="102" y="597"/>
                  </a:lnTo>
                  <a:lnTo>
                    <a:pt x="100" y="595"/>
                  </a:lnTo>
                  <a:lnTo>
                    <a:pt x="98" y="593"/>
                  </a:lnTo>
                  <a:lnTo>
                    <a:pt x="97" y="591"/>
                  </a:lnTo>
                  <a:lnTo>
                    <a:pt x="95" y="589"/>
                  </a:lnTo>
                  <a:lnTo>
                    <a:pt x="94" y="588"/>
                  </a:lnTo>
                  <a:lnTo>
                    <a:pt x="93" y="586"/>
                  </a:lnTo>
                  <a:lnTo>
                    <a:pt x="92" y="585"/>
                  </a:lnTo>
                  <a:lnTo>
                    <a:pt x="91" y="584"/>
                  </a:lnTo>
                  <a:lnTo>
                    <a:pt x="91" y="583"/>
                  </a:lnTo>
                  <a:lnTo>
                    <a:pt x="91" y="582"/>
                  </a:lnTo>
                  <a:lnTo>
                    <a:pt x="91" y="581"/>
                  </a:lnTo>
                  <a:lnTo>
                    <a:pt x="92" y="581"/>
                  </a:lnTo>
                  <a:lnTo>
                    <a:pt x="93" y="581"/>
                  </a:lnTo>
                  <a:lnTo>
                    <a:pt x="94" y="582"/>
                  </a:lnTo>
                  <a:lnTo>
                    <a:pt x="95" y="582"/>
                  </a:lnTo>
                  <a:lnTo>
                    <a:pt x="97" y="583"/>
                  </a:lnTo>
                  <a:lnTo>
                    <a:pt x="99" y="584"/>
                  </a:lnTo>
                  <a:lnTo>
                    <a:pt x="101" y="585"/>
                  </a:lnTo>
                  <a:lnTo>
                    <a:pt x="104" y="586"/>
                  </a:lnTo>
                  <a:lnTo>
                    <a:pt x="106" y="587"/>
                  </a:lnTo>
                  <a:lnTo>
                    <a:pt x="109" y="588"/>
                  </a:lnTo>
                  <a:lnTo>
                    <a:pt x="112" y="589"/>
                  </a:lnTo>
                  <a:lnTo>
                    <a:pt x="114" y="590"/>
                  </a:lnTo>
                  <a:lnTo>
                    <a:pt x="117" y="591"/>
                  </a:lnTo>
                  <a:lnTo>
                    <a:pt x="120" y="592"/>
                  </a:lnTo>
                  <a:lnTo>
                    <a:pt x="123" y="593"/>
                  </a:lnTo>
                  <a:lnTo>
                    <a:pt x="125" y="593"/>
                  </a:lnTo>
                  <a:lnTo>
                    <a:pt x="128" y="594"/>
                  </a:lnTo>
                  <a:lnTo>
                    <a:pt x="131" y="594"/>
                  </a:lnTo>
                  <a:lnTo>
                    <a:pt x="134" y="595"/>
                  </a:lnTo>
                  <a:lnTo>
                    <a:pt x="137" y="595"/>
                  </a:lnTo>
                  <a:lnTo>
                    <a:pt x="140" y="595"/>
                  </a:lnTo>
                  <a:lnTo>
                    <a:pt x="142" y="595"/>
                  </a:lnTo>
                  <a:lnTo>
                    <a:pt x="145" y="595"/>
                  </a:lnTo>
                  <a:lnTo>
                    <a:pt x="148" y="595"/>
                  </a:lnTo>
                  <a:lnTo>
                    <a:pt x="151" y="595"/>
                  </a:lnTo>
                  <a:lnTo>
                    <a:pt x="153" y="594"/>
                  </a:lnTo>
                  <a:lnTo>
                    <a:pt x="155" y="594"/>
                  </a:lnTo>
                  <a:lnTo>
                    <a:pt x="157" y="594"/>
                  </a:lnTo>
                  <a:lnTo>
                    <a:pt x="158" y="594"/>
                  </a:lnTo>
                  <a:lnTo>
                    <a:pt x="159" y="594"/>
                  </a:lnTo>
                  <a:lnTo>
                    <a:pt x="160" y="594"/>
                  </a:lnTo>
                  <a:lnTo>
                    <a:pt x="159" y="594"/>
                  </a:lnTo>
                  <a:lnTo>
                    <a:pt x="158" y="594"/>
                  </a:lnTo>
                  <a:lnTo>
                    <a:pt x="157" y="594"/>
                  </a:lnTo>
                  <a:lnTo>
                    <a:pt x="155" y="594"/>
                  </a:lnTo>
                  <a:lnTo>
                    <a:pt x="153" y="594"/>
                  </a:lnTo>
                  <a:lnTo>
                    <a:pt x="151" y="595"/>
                  </a:lnTo>
                  <a:lnTo>
                    <a:pt x="148" y="595"/>
                  </a:lnTo>
                  <a:lnTo>
                    <a:pt x="145" y="595"/>
                  </a:lnTo>
                  <a:lnTo>
                    <a:pt x="142" y="595"/>
                  </a:lnTo>
                  <a:lnTo>
                    <a:pt x="140" y="595"/>
                  </a:lnTo>
                  <a:lnTo>
                    <a:pt x="137" y="595"/>
                  </a:lnTo>
                  <a:lnTo>
                    <a:pt x="134" y="595"/>
                  </a:lnTo>
                  <a:lnTo>
                    <a:pt x="131" y="594"/>
                  </a:lnTo>
                  <a:lnTo>
                    <a:pt x="128" y="594"/>
                  </a:lnTo>
                  <a:lnTo>
                    <a:pt x="125" y="593"/>
                  </a:lnTo>
                  <a:lnTo>
                    <a:pt x="123" y="593"/>
                  </a:lnTo>
                  <a:lnTo>
                    <a:pt x="120" y="592"/>
                  </a:lnTo>
                  <a:lnTo>
                    <a:pt x="117" y="591"/>
                  </a:lnTo>
                  <a:lnTo>
                    <a:pt x="114" y="590"/>
                  </a:lnTo>
                  <a:lnTo>
                    <a:pt x="112" y="589"/>
                  </a:lnTo>
                  <a:lnTo>
                    <a:pt x="109" y="588"/>
                  </a:lnTo>
                  <a:lnTo>
                    <a:pt x="106" y="587"/>
                  </a:lnTo>
                  <a:lnTo>
                    <a:pt x="104" y="586"/>
                  </a:lnTo>
                  <a:lnTo>
                    <a:pt x="101" y="584"/>
                  </a:lnTo>
                  <a:lnTo>
                    <a:pt x="99" y="583"/>
                  </a:lnTo>
                  <a:lnTo>
                    <a:pt x="96" y="582"/>
                  </a:lnTo>
                  <a:lnTo>
                    <a:pt x="93" y="580"/>
                  </a:lnTo>
                  <a:lnTo>
                    <a:pt x="91" y="579"/>
                  </a:lnTo>
                  <a:lnTo>
                    <a:pt x="88" y="577"/>
                  </a:lnTo>
                  <a:lnTo>
                    <a:pt x="86" y="576"/>
                  </a:lnTo>
                  <a:lnTo>
                    <a:pt x="83" y="574"/>
                  </a:lnTo>
                  <a:lnTo>
                    <a:pt x="80" y="573"/>
                  </a:lnTo>
                  <a:lnTo>
                    <a:pt x="78" y="571"/>
                  </a:lnTo>
                  <a:lnTo>
                    <a:pt x="75" y="570"/>
                  </a:lnTo>
                  <a:lnTo>
                    <a:pt x="73" y="568"/>
                  </a:lnTo>
                  <a:lnTo>
                    <a:pt x="70" y="567"/>
                  </a:lnTo>
                  <a:lnTo>
                    <a:pt x="68" y="565"/>
                  </a:lnTo>
                  <a:lnTo>
                    <a:pt x="65" y="563"/>
                  </a:lnTo>
                  <a:lnTo>
                    <a:pt x="62" y="562"/>
                  </a:lnTo>
                  <a:lnTo>
                    <a:pt x="60" y="560"/>
                  </a:lnTo>
                  <a:lnTo>
                    <a:pt x="57" y="558"/>
                  </a:lnTo>
                  <a:lnTo>
                    <a:pt x="55" y="556"/>
                  </a:lnTo>
                  <a:lnTo>
                    <a:pt x="52" y="553"/>
                  </a:lnTo>
                  <a:lnTo>
                    <a:pt x="50" y="551"/>
                  </a:lnTo>
                  <a:lnTo>
                    <a:pt x="47" y="548"/>
                  </a:lnTo>
                  <a:lnTo>
                    <a:pt x="45" y="545"/>
                  </a:lnTo>
                  <a:lnTo>
                    <a:pt x="43" y="541"/>
                  </a:lnTo>
                  <a:lnTo>
                    <a:pt x="40" y="538"/>
                  </a:lnTo>
                  <a:lnTo>
                    <a:pt x="38" y="534"/>
                  </a:lnTo>
                  <a:lnTo>
                    <a:pt x="35" y="530"/>
                  </a:lnTo>
                  <a:lnTo>
                    <a:pt x="33" y="526"/>
                  </a:lnTo>
                  <a:lnTo>
                    <a:pt x="31" y="522"/>
                  </a:lnTo>
                  <a:lnTo>
                    <a:pt x="28" y="517"/>
                  </a:lnTo>
                  <a:lnTo>
                    <a:pt x="26" y="512"/>
                  </a:lnTo>
                  <a:lnTo>
                    <a:pt x="24" y="507"/>
                  </a:lnTo>
                  <a:lnTo>
                    <a:pt x="21" y="502"/>
                  </a:lnTo>
                  <a:lnTo>
                    <a:pt x="19" y="497"/>
                  </a:lnTo>
                  <a:lnTo>
                    <a:pt x="17" y="491"/>
                  </a:lnTo>
                  <a:lnTo>
                    <a:pt x="15" y="486"/>
                  </a:lnTo>
                  <a:lnTo>
                    <a:pt x="13" y="481"/>
                  </a:lnTo>
                  <a:lnTo>
                    <a:pt x="12" y="475"/>
                  </a:lnTo>
                  <a:lnTo>
                    <a:pt x="10" y="469"/>
                  </a:lnTo>
                  <a:lnTo>
                    <a:pt x="8" y="464"/>
                  </a:lnTo>
                  <a:lnTo>
                    <a:pt x="7" y="458"/>
                  </a:lnTo>
                  <a:lnTo>
                    <a:pt x="6" y="452"/>
                  </a:lnTo>
                  <a:lnTo>
                    <a:pt x="5" y="446"/>
                  </a:lnTo>
                  <a:lnTo>
                    <a:pt x="4" y="440"/>
                  </a:lnTo>
                  <a:lnTo>
                    <a:pt x="3" y="434"/>
                  </a:lnTo>
                  <a:lnTo>
                    <a:pt x="2" y="428"/>
                  </a:lnTo>
                  <a:lnTo>
                    <a:pt x="1" y="421"/>
                  </a:lnTo>
                  <a:lnTo>
                    <a:pt x="1" y="415"/>
                  </a:lnTo>
                  <a:lnTo>
                    <a:pt x="0" y="409"/>
                  </a:lnTo>
                  <a:lnTo>
                    <a:pt x="0" y="403"/>
                  </a:lnTo>
                  <a:lnTo>
                    <a:pt x="0" y="397"/>
                  </a:lnTo>
                  <a:lnTo>
                    <a:pt x="0" y="390"/>
                  </a:lnTo>
                  <a:lnTo>
                    <a:pt x="0" y="385"/>
                  </a:lnTo>
                  <a:lnTo>
                    <a:pt x="1" y="379"/>
                  </a:lnTo>
                  <a:lnTo>
                    <a:pt x="1" y="373"/>
                  </a:lnTo>
                  <a:lnTo>
                    <a:pt x="2" y="367"/>
                  </a:lnTo>
                  <a:lnTo>
                    <a:pt x="3" y="362"/>
                  </a:lnTo>
                  <a:lnTo>
                    <a:pt x="4" y="356"/>
                  </a:lnTo>
                  <a:lnTo>
                    <a:pt x="5" y="351"/>
                  </a:lnTo>
                  <a:lnTo>
                    <a:pt x="6" y="346"/>
                  </a:lnTo>
                  <a:lnTo>
                    <a:pt x="7" y="341"/>
                  </a:lnTo>
                  <a:lnTo>
                    <a:pt x="9" y="336"/>
                  </a:lnTo>
                  <a:lnTo>
                    <a:pt x="11" y="331"/>
                  </a:lnTo>
                  <a:lnTo>
                    <a:pt x="13" y="326"/>
                  </a:lnTo>
                  <a:lnTo>
                    <a:pt x="15" y="321"/>
                  </a:lnTo>
                  <a:lnTo>
                    <a:pt x="17" y="317"/>
                  </a:lnTo>
                  <a:lnTo>
                    <a:pt x="19" y="312"/>
                  </a:lnTo>
                  <a:lnTo>
                    <a:pt x="21" y="308"/>
                  </a:lnTo>
                  <a:lnTo>
                    <a:pt x="23" y="304"/>
                  </a:lnTo>
                  <a:lnTo>
                    <a:pt x="25" y="300"/>
                  </a:lnTo>
                  <a:lnTo>
                    <a:pt x="27" y="296"/>
                  </a:lnTo>
                  <a:lnTo>
                    <a:pt x="30" y="292"/>
                  </a:lnTo>
                  <a:lnTo>
                    <a:pt x="32" y="289"/>
                  </a:lnTo>
                  <a:lnTo>
                    <a:pt x="34" y="285"/>
                  </a:lnTo>
                  <a:lnTo>
                    <a:pt x="37" y="282"/>
                  </a:lnTo>
                  <a:lnTo>
                    <a:pt x="39" y="279"/>
                  </a:lnTo>
                  <a:lnTo>
                    <a:pt x="42" y="276"/>
                  </a:lnTo>
                  <a:lnTo>
                    <a:pt x="44" y="273"/>
                  </a:lnTo>
                  <a:lnTo>
                    <a:pt x="47" y="270"/>
                  </a:lnTo>
                  <a:lnTo>
                    <a:pt x="49" y="268"/>
                  </a:lnTo>
                  <a:close/>
                </a:path>
              </a:pathLst>
            </a:custGeom>
            <a:solidFill>
              <a:srgbClr val="FFFFFF"/>
            </a:solidFill>
            <a:ln w="31750" cap="flat">
              <a:solidFill>
                <a:srgbClr val="5F5F5F"/>
              </a:solidFill>
              <a:prstDash val="solid"/>
              <a:round/>
              <a:headEnd/>
              <a:tailEnd/>
            </a:ln>
            <a:effectLst/>
          </p:spPr>
          <p:txBody>
            <a:bodyPr wrap="square" anchor="ctr">
              <a:spAutoFit/>
            </a:bodyPr>
            <a:lstStyle/>
            <a:p>
              <a:pPr>
                <a:defRPr/>
              </a:pPr>
              <a:endParaRPr lang="zh-CN" altLang="en-US">
                <a:effectLst>
                  <a:outerShdw blurRad="38100" dist="38100" dir="2700000" algn="tl">
                    <a:srgbClr val="000000">
                      <a:alpha val="43137"/>
                    </a:srgbClr>
                  </a:outerShdw>
                </a:effectLst>
              </a:endParaRPr>
            </a:p>
          </p:txBody>
        </p:sp>
        <p:sp>
          <p:nvSpPr>
            <p:cNvPr id="100462" name="Oval 110"/>
            <p:cNvSpPr>
              <a:spLocks noChangeArrowheads="1"/>
            </p:cNvSpPr>
            <p:nvPr/>
          </p:nvSpPr>
          <p:spPr bwMode="auto">
            <a:xfrm rot="10800000" flipH="1">
              <a:off x="2119" y="2833"/>
              <a:ext cx="164" cy="354"/>
            </a:xfrm>
            <a:prstGeom prst="ellipse">
              <a:avLst/>
            </a:prstGeom>
            <a:solidFill>
              <a:srgbClr val="EEEEEE"/>
            </a:solidFill>
            <a:ln w="28575">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00463" name="Oval 111"/>
            <p:cNvSpPr>
              <a:spLocks noChangeArrowheads="1"/>
            </p:cNvSpPr>
            <p:nvPr/>
          </p:nvSpPr>
          <p:spPr bwMode="auto">
            <a:xfrm rot="10800000" flipH="1">
              <a:off x="2249" y="2748"/>
              <a:ext cx="164" cy="354"/>
            </a:xfrm>
            <a:prstGeom prst="ellipse">
              <a:avLst/>
            </a:prstGeom>
            <a:solidFill>
              <a:srgbClr val="FFFFFF"/>
            </a:solidFill>
            <a:ln w="31750">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00464" name="Oval 112"/>
            <p:cNvSpPr>
              <a:spLocks noChangeArrowheads="1"/>
            </p:cNvSpPr>
            <p:nvPr/>
          </p:nvSpPr>
          <p:spPr bwMode="auto">
            <a:xfrm rot="10800000" flipH="1">
              <a:off x="2378" y="2680"/>
              <a:ext cx="164" cy="354"/>
            </a:xfrm>
            <a:prstGeom prst="ellipse">
              <a:avLst/>
            </a:prstGeom>
            <a:solidFill>
              <a:srgbClr val="EEEEEE"/>
            </a:solidFill>
            <a:ln w="31750">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33801" name="Rectangle 113"/>
            <p:cNvSpPr>
              <a:spLocks noChangeArrowheads="1"/>
            </p:cNvSpPr>
            <p:nvPr/>
          </p:nvSpPr>
          <p:spPr bwMode="auto">
            <a:xfrm>
              <a:off x="600" y="3102"/>
              <a:ext cx="2177" cy="421"/>
            </a:xfrm>
            <a:prstGeom prst="rect">
              <a:avLst/>
            </a:prstGeom>
            <a:noFill/>
            <a:ln w="9525">
              <a:noFill/>
              <a:miter lim="800000"/>
              <a:headEnd/>
              <a:tailEnd/>
            </a:ln>
            <a:effectLst>
              <a:outerShdw dist="12700" dir="5400000" algn="ctr" rotWithShape="0">
                <a:schemeClr val="bg1"/>
              </a:outerShdw>
            </a:effectLst>
          </p:spPr>
          <p:txBody>
            <a:bodyPr wrap="square">
              <a:spAutoFit/>
            </a:bodyPr>
            <a:lstStyle/>
            <a:p>
              <a:pPr>
                <a:lnSpc>
                  <a:spcPct val="85000"/>
                </a:lnSpc>
                <a:spcBef>
                  <a:spcPct val="0"/>
                </a:spcBef>
              </a:pPr>
              <a:r>
                <a:rPr lang="zh-CN" altLang="en-US" sz="2200" dirty="0">
                  <a:solidFill>
                    <a:srgbClr val="EA0000"/>
                  </a:solidFill>
                  <a:latin typeface="黑体" pitchFamily="49" charset="-122"/>
                  <a:ea typeface="黑体" pitchFamily="49" charset="-122"/>
                </a:rPr>
                <a:t> 求两个正整数</a:t>
              </a:r>
              <a:r>
                <a:rPr lang="en-US" altLang="zh-CN" sz="2200" dirty="0">
                  <a:solidFill>
                    <a:srgbClr val="EA0000"/>
                  </a:solidFill>
                  <a:ea typeface="黑体" pitchFamily="49" charset="-122"/>
                </a:rPr>
                <a:t>M</a:t>
              </a:r>
            </a:p>
            <a:p>
              <a:pPr>
                <a:lnSpc>
                  <a:spcPct val="85000"/>
                </a:lnSpc>
                <a:spcBef>
                  <a:spcPct val="0"/>
                </a:spcBef>
              </a:pPr>
              <a:r>
                <a:rPr lang="zh-CN" altLang="en-US" sz="2200" dirty="0">
                  <a:solidFill>
                    <a:srgbClr val="EA0000"/>
                  </a:solidFill>
                  <a:latin typeface="黑体" pitchFamily="49" charset="-122"/>
                  <a:ea typeface="黑体" pitchFamily="49" charset="-122"/>
                </a:rPr>
                <a:t>与</a:t>
              </a:r>
              <a:r>
                <a:rPr lang="en-US" altLang="zh-CN" sz="2200" dirty="0">
                  <a:solidFill>
                    <a:srgbClr val="EA0000"/>
                  </a:solidFill>
                  <a:ea typeface="黑体" pitchFamily="49" charset="-122"/>
                </a:rPr>
                <a:t>N</a:t>
              </a:r>
              <a:r>
                <a:rPr lang="zh-CN" altLang="en-US" sz="2200" dirty="0">
                  <a:solidFill>
                    <a:srgbClr val="EA0000"/>
                  </a:solidFill>
                  <a:latin typeface="黑体" pitchFamily="49" charset="-122"/>
                  <a:ea typeface="黑体" pitchFamily="49" charset="-122"/>
                </a:rPr>
                <a:t>的最大公因子</a:t>
              </a:r>
            </a:p>
          </p:txBody>
        </p:sp>
      </p:grpSp>
    </p:spTree>
    <p:custDataLst>
      <p:tags r:id="rId1"/>
    </p:custDataLst>
    <p:extLst>
      <p:ext uri="{BB962C8B-B14F-4D97-AF65-F5344CB8AC3E}">
        <p14:creationId xmlns:p14="http://schemas.microsoft.com/office/powerpoint/2010/main" val="523685313"/>
      </p:ext>
    </p:extLst>
  </p:cSld>
  <p:clrMapOvr>
    <a:masterClrMapping/>
  </p:clrMapOvr>
  <p:transition advTm="41713">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407368" y="116632"/>
            <a:ext cx="8647554" cy="2162809"/>
            <a:chOff x="288" y="624"/>
            <a:chExt cx="5650" cy="1310"/>
          </a:xfrm>
        </p:grpSpPr>
        <p:sp>
          <p:nvSpPr>
            <p:cNvPr id="34822" name="AutoShape 5"/>
            <p:cNvSpPr>
              <a:spLocks noChangeArrowheads="1"/>
            </p:cNvSpPr>
            <p:nvPr/>
          </p:nvSpPr>
          <p:spPr bwMode="auto">
            <a:xfrm>
              <a:off x="288" y="624"/>
              <a:ext cx="5650" cy="1310"/>
            </a:xfrm>
            <a:prstGeom prst="cloudCallout">
              <a:avLst>
                <a:gd name="adj1" fmla="val -32824"/>
                <a:gd name="adj2" fmla="val -27917"/>
              </a:avLst>
            </a:prstGeom>
            <a:solidFill>
              <a:srgbClr val="FFFFCC"/>
            </a:solidFill>
            <a:ln w="9525">
              <a:noFill/>
              <a:round/>
              <a:headEnd/>
              <a:tailEnd/>
            </a:ln>
            <a:effectLst>
              <a:outerShdw dist="210222" dir="1501014" algn="ctr" rotWithShape="0">
                <a:srgbClr val="B2B2B2"/>
              </a:outerShdw>
            </a:effectLst>
          </p:spPr>
          <p:txBody>
            <a:bodyPr wrap="none" anchor="ctr"/>
            <a:lstStyle/>
            <a:p>
              <a:endParaRPr lang="zh-CN" altLang="en-US">
                <a:ea typeface="宋体" charset="-122"/>
              </a:endParaRPr>
            </a:p>
          </p:txBody>
        </p:sp>
        <p:sp>
          <p:nvSpPr>
            <p:cNvPr id="34823" name="Text Box 6"/>
            <p:cNvSpPr txBox="1">
              <a:spLocks noChangeArrowheads="1"/>
            </p:cNvSpPr>
            <p:nvPr/>
          </p:nvSpPr>
          <p:spPr bwMode="auto">
            <a:xfrm>
              <a:off x="689" y="915"/>
              <a:ext cx="4543" cy="86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900" dirty="0">
                  <a:solidFill>
                    <a:srgbClr val="00008C"/>
                  </a:solidFill>
                  <a:ea typeface="楷体_GB2312" pitchFamily="49" charset="-122"/>
                </a:rPr>
                <a:t>3.   用一种既脱离某种具体的程序设计</a:t>
              </a:r>
            </a:p>
            <a:p>
              <a:pPr algn="l" eaLnBrk="1" fontAlgn="base" hangingPunct="1">
                <a:spcBef>
                  <a:spcPct val="0"/>
                </a:spcBef>
              </a:pPr>
              <a:r>
                <a:rPr lang="zh-CN" altLang="en-US" sz="2900" dirty="0">
                  <a:solidFill>
                    <a:srgbClr val="00008C"/>
                  </a:solidFill>
                  <a:ea typeface="楷体_GB2312" pitchFamily="49" charset="-122"/>
                </a:rPr>
                <a:t>      语言，又具有各种程序设计语言的共</a:t>
              </a:r>
            </a:p>
            <a:p>
              <a:pPr algn="l" eaLnBrk="1" fontAlgn="base" hangingPunct="1">
                <a:spcBef>
                  <a:spcPct val="0"/>
                </a:spcBef>
              </a:pPr>
              <a:r>
                <a:rPr lang="zh-CN" altLang="en-US" sz="2900" dirty="0">
                  <a:solidFill>
                    <a:srgbClr val="00008C"/>
                  </a:solidFill>
                  <a:ea typeface="楷体_GB2312" pitchFamily="49" charset="-122"/>
                </a:rPr>
                <a:t>      同特点的形式化语言来描述（类语言）。</a:t>
              </a:r>
            </a:p>
          </p:txBody>
        </p:sp>
      </p:grpSp>
      <p:sp>
        <p:nvSpPr>
          <p:cNvPr id="152583" name="Text Box 7"/>
          <p:cNvSpPr txBox="1">
            <a:spLocks noChangeArrowheads="1"/>
          </p:cNvSpPr>
          <p:nvPr/>
        </p:nvSpPr>
        <p:spPr bwMode="auto">
          <a:xfrm>
            <a:off x="518185" y="3994393"/>
            <a:ext cx="6781800" cy="584775"/>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3200" dirty="0">
                <a:solidFill>
                  <a:schemeClr val="accent2"/>
                </a:solidFill>
                <a:ea typeface="楷体_GB2312" pitchFamily="49" charset="-122"/>
              </a:rPr>
              <a:t>SPARKS</a:t>
            </a:r>
            <a:r>
              <a:rPr lang="zh-CN" altLang="en-US" sz="3200" dirty="0">
                <a:solidFill>
                  <a:schemeClr val="accent2"/>
                </a:solidFill>
                <a:latin typeface="楷体_GB2312" pitchFamily="49" charset="-122"/>
                <a:ea typeface="楷体_GB2312" pitchFamily="49" charset="-122"/>
              </a:rPr>
              <a:t>语言（一种类</a:t>
            </a:r>
            <a:r>
              <a:rPr lang="en-US" altLang="zh-CN" sz="3200" dirty="0">
                <a:solidFill>
                  <a:schemeClr val="accent2"/>
                </a:solidFill>
                <a:ea typeface="楷体_GB2312" pitchFamily="49" charset="-122"/>
              </a:rPr>
              <a:t>Pascal</a:t>
            </a:r>
            <a:r>
              <a:rPr lang="zh-CN" altLang="en-US" sz="3200" dirty="0">
                <a:solidFill>
                  <a:schemeClr val="accent2"/>
                </a:solidFill>
                <a:ea typeface="楷体_GB2312" pitchFamily="49" charset="-122"/>
              </a:rPr>
              <a:t>语言）</a:t>
            </a:r>
          </a:p>
        </p:txBody>
      </p:sp>
      <p:sp>
        <p:nvSpPr>
          <p:cNvPr id="152585" name="Text Box 9"/>
          <p:cNvSpPr txBox="1">
            <a:spLocks noChangeArrowheads="1"/>
          </p:cNvSpPr>
          <p:nvPr/>
        </p:nvSpPr>
        <p:spPr bwMode="auto">
          <a:xfrm>
            <a:off x="441985" y="3262555"/>
            <a:ext cx="3048000" cy="584775"/>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200" dirty="0">
                <a:solidFill>
                  <a:srgbClr val="00008C"/>
                </a:solidFill>
                <a:latin typeface="楷体_GB2312" pitchFamily="49" charset="-122"/>
                <a:ea typeface="楷体_GB2312" pitchFamily="49" charset="-122"/>
              </a:rPr>
              <a:t>类</a:t>
            </a:r>
            <a:r>
              <a:rPr lang="en-US" altLang="zh-CN" sz="3200" dirty="0">
                <a:solidFill>
                  <a:srgbClr val="00008C"/>
                </a:solidFill>
                <a:ea typeface="楷体_GB2312" pitchFamily="49" charset="-122"/>
              </a:rPr>
              <a:t>Pascal</a:t>
            </a:r>
            <a:r>
              <a:rPr lang="zh-CN" altLang="en-US" sz="3200" dirty="0">
                <a:solidFill>
                  <a:srgbClr val="00008C"/>
                </a:solidFill>
                <a:ea typeface="楷体_GB2312" pitchFamily="49" charset="-122"/>
              </a:rPr>
              <a:t>语言</a:t>
            </a:r>
          </a:p>
        </p:txBody>
      </p:sp>
      <p:sp>
        <p:nvSpPr>
          <p:cNvPr id="152595" name="Text Box 19"/>
          <p:cNvSpPr txBox="1">
            <a:spLocks noChangeArrowheads="1"/>
          </p:cNvSpPr>
          <p:nvPr/>
        </p:nvSpPr>
        <p:spPr bwMode="auto">
          <a:xfrm>
            <a:off x="3489985" y="3249855"/>
            <a:ext cx="2743200" cy="584775"/>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200" dirty="0">
                <a:solidFill>
                  <a:srgbClr val="00008C"/>
                </a:solidFill>
                <a:latin typeface="楷体_GB2312" pitchFamily="49" charset="-122"/>
                <a:ea typeface="楷体_GB2312" pitchFamily="49" charset="-122"/>
              </a:rPr>
              <a:t>类</a:t>
            </a:r>
            <a:r>
              <a:rPr lang="en-US" altLang="zh-CN" sz="3200" dirty="0">
                <a:solidFill>
                  <a:srgbClr val="00008C"/>
                </a:solidFill>
                <a:ea typeface="楷体_GB2312" pitchFamily="49" charset="-122"/>
              </a:rPr>
              <a:t>C</a:t>
            </a:r>
            <a:r>
              <a:rPr lang="zh-CN" altLang="en-US" sz="3200" dirty="0">
                <a:solidFill>
                  <a:srgbClr val="00008C"/>
                </a:solidFill>
                <a:ea typeface="楷体_GB2312" pitchFamily="49" charset="-122"/>
              </a:rPr>
              <a:t>语言</a:t>
            </a:r>
          </a:p>
        </p:txBody>
      </p:sp>
      <p:pic>
        <p:nvPicPr>
          <p:cNvPr id="4" name="图片 3">
            <a:extLst>
              <a:ext uri="{FF2B5EF4-FFF2-40B4-BE49-F238E27FC236}">
                <a16:creationId xmlns:a16="http://schemas.microsoft.com/office/drawing/2014/main" id="{B7418F53-3D26-4612-993C-AB534BB65AE5}"/>
              </a:ext>
            </a:extLst>
          </p:cNvPr>
          <p:cNvPicPr>
            <a:picLocks noChangeAspect="1"/>
          </p:cNvPicPr>
          <p:nvPr/>
        </p:nvPicPr>
        <p:blipFill>
          <a:blip r:embed="rId3"/>
          <a:stretch>
            <a:fillRect/>
          </a:stretch>
        </p:blipFill>
        <p:spPr>
          <a:xfrm>
            <a:off x="6384032" y="2492896"/>
            <a:ext cx="5486400" cy="3133725"/>
          </a:xfrm>
          <a:prstGeom prst="rect">
            <a:avLst/>
          </a:prstGeom>
        </p:spPr>
      </p:pic>
      <p:sp>
        <p:nvSpPr>
          <p:cNvPr id="5" name="文本框 4">
            <a:extLst>
              <a:ext uri="{FF2B5EF4-FFF2-40B4-BE49-F238E27FC236}">
                <a16:creationId xmlns:a16="http://schemas.microsoft.com/office/drawing/2014/main" id="{08850594-7214-4032-9DE8-088F954DBB19}"/>
              </a:ext>
            </a:extLst>
          </p:cNvPr>
          <p:cNvSpPr txBox="1"/>
          <p:nvPr/>
        </p:nvSpPr>
        <p:spPr>
          <a:xfrm>
            <a:off x="7974361" y="5655410"/>
            <a:ext cx="2561470" cy="338554"/>
          </a:xfrm>
          <a:prstGeom prst="rect">
            <a:avLst/>
          </a:prstGeom>
          <a:noFill/>
        </p:spPr>
        <p:txBody>
          <a:bodyPr wrap="none" rtlCol="0">
            <a:spAutoFit/>
          </a:bodyPr>
          <a:lstStyle/>
          <a:p>
            <a:r>
              <a:rPr lang="en-US" altLang="zh-CN" sz="1600" dirty="0"/>
              <a:t>Dijkstra</a:t>
            </a:r>
            <a:r>
              <a:rPr lang="zh-CN" altLang="en-US" sz="1600" dirty="0"/>
              <a:t>算法伪代码（类</a:t>
            </a:r>
            <a:r>
              <a:rPr lang="en-US" altLang="zh-CN" sz="1600" dirty="0"/>
              <a:t>C</a:t>
            </a:r>
            <a:r>
              <a:rPr lang="zh-CN" altLang="en-US" sz="1600" dirty="0"/>
              <a:t>）</a:t>
            </a:r>
          </a:p>
        </p:txBody>
      </p:sp>
    </p:spTree>
    <p:custDataLst>
      <p:tags r:id="rId1"/>
    </p:custDataLst>
    <p:extLst>
      <p:ext uri="{BB962C8B-B14F-4D97-AF65-F5344CB8AC3E}">
        <p14:creationId xmlns:p14="http://schemas.microsoft.com/office/powerpoint/2010/main" val="1195103439"/>
      </p:ext>
    </p:extLst>
  </p:cSld>
  <p:clrMapOvr>
    <a:masterClrMapping/>
  </p:clrMapOvr>
  <p:transition advTm="24305">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blinds(horizontal)">
                                      <p:cBhvr>
                                        <p:cTn id="7" dur="500"/>
                                        <p:tgtEl>
                                          <p:spTgt spid="1525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2585"/>
                                        </p:tgtEl>
                                        <p:attrNameLst>
                                          <p:attrName>style.visibility</p:attrName>
                                        </p:attrNameLst>
                                      </p:cBhvr>
                                      <p:to>
                                        <p:strVal val="visible"/>
                                      </p:to>
                                    </p:set>
                                    <p:animEffect transition="in" filter="blinds(horizontal)">
                                      <p:cBhvr>
                                        <p:cTn id="10" dur="500"/>
                                        <p:tgtEl>
                                          <p:spTgt spid="1525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2595"/>
                                        </p:tgtEl>
                                        <p:attrNameLst>
                                          <p:attrName>style.visibility</p:attrName>
                                        </p:attrNameLst>
                                      </p:cBhvr>
                                      <p:to>
                                        <p:strVal val="visible"/>
                                      </p:to>
                                    </p:set>
                                    <p:animEffect transition="in" filter="blinds(horizontal)">
                                      <p:cBhvr>
                                        <p:cTn id="13" dur="500"/>
                                        <p:tgtEl>
                                          <p:spTgt spid="15259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P spid="152585" grpId="0"/>
      <p:bldP spid="15259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1"/>
          <p:cNvGrpSpPr>
            <a:grpSpLocks/>
          </p:cNvGrpSpPr>
          <p:nvPr/>
        </p:nvGrpSpPr>
        <p:grpSpPr bwMode="auto">
          <a:xfrm>
            <a:off x="894656" y="2772"/>
            <a:ext cx="6172200" cy="838200"/>
            <a:chOff x="192" y="384"/>
            <a:chExt cx="3888" cy="528"/>
          </a:xfrm>
        </p:grpSpPr>
        <p:sp>
          <p:nvSpPr>
            <p:cNvPr id="35852" name="AutoShape 101"/>
            <p:cNvSpPr>
              <a:spLocks noChangeArrowheads="1"/>
            </p:cNvSpPr>
            <p:nvPr/>
          </p:nvSpPr>
          <p:spPr bwMode="auto">
            <a:xfrm>
              <a:off x="192" y="384"/>
              <a:ext cx="3888" cy="528"/>
            </a:xfrm>
            <a:prstGeom prst="cloudCallout">
              <a:avLst>
                <a:gd name="adj1" fmla="val -28370"/>
                <a:gd name="adj2" fmla="val 30491"/>
              </a:avLst>
            </a:prstGeom>
            <a:solidFill>
              <a:srgbClr val="FFFFCC"/>
            </a:solidFill>
            <a:ln w="9525">
              <a:noFill/>
              <a:round/>
              <a:headEnd/>
              <a:tailEnd/>
            </a:ln>
            <a:effectLst>
              <a:outerShdw dist="160644" dir="1106097" algn="ctr" rotWithShape="0">
                <a:srgbClr val="B2B2B2"/>
              </a:outerShdw>
            </a:effectLst>
          </p:spPr>
          <p:txBody>
            <a:bodyPr wrap="none" anchor="ctr"/>
            <a:lstStyle/>
            <a:p>
              <a:endParaRPr lang="zh-CN" altLang="en-US">
                <a:ea typeface="宋体" charset="-122"/>
              </a:endParaRPr>
            </a:p>
          </p:txBody>
        </p:sp>
        <p:sp>
          <p:nvSpPr>
            <p:cNvPr id="35853" name="Rectangle 102"/>
            <p:cNvSpPr>
              <a:spLocks noChangeArrowheads="1"/>
            </p:cNvSpPr>
            <p:nvPr/>
          </p:nvSpPr>
          <p:spPr bwMode="auto">
            <a:xfrm>
              <a:off x="417" y="481"/>
              <a:ext cx="3421" cy="339"/>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kumimoji="1" lang="zh-CN" altLang="en-US" sz="2900">
                  <a:solidFill>
                    <a:srgbClr val="00008C"/>
                  </a:solidFill>
                  <a:ea typeface="宋体" charset="-122"/>
                </a:rPr>
                <a:t>4. </a:t>
              </a:r>
              <a:r>
                <a:rPr lang="zh-CN" altLang="en-US" sz="2900">
                  <a:solidFill>
                    <a:srgbClr val="00008C"/>
                  </a:solidFill>
                  <a:ea typeface="楷体_GB2312" pitchFamily="49" charset="-122"/>
                </a:rPr>
                <a:t>利用</a:t>
              </a:r>
              <a:r>
                <a:rPr kumimoji="1" lang="zh-CN" altLang="en-US" sz="2900">
                  <a:solidFill>
                    <a:srgbClr val="00008C"/>
                  </a:solidFill>
                  <a:ea typeface="楷体_GB2312" pitchFamily="49" charset="-122"/>
                </a:rPr>
                <a:t>某种具体程序语言</a:t>
              </a:r>
              <a:r>
                <a:rPr lang="zh-CN" altLang="en-US" sz="2900">
                  <a:solidFill>
                    <a:srgbClr val="00008C"/>
                  </a:solidFill>
                  <a:ea typeface="楷体_GB2312" pitchFamily="49" charset="-122"/>
                </a:rPr>
                <a:t>来描述</a:t>
              </a:r>
            </a:p>
          </p:txBody>
        </p:sp>
      </p:grpSp>
      <p:grpSp>
        <p:nvGrpSpPr>
          <p:cNvPr id="3" name="Group 262"/>
          <p:cNvGrpSpPr>
            <a:grpSpLocks/>
          </p:cNvGrpSpPr>
          <p:nvPr/>
        </p:nvGrpSpPr>
        <p:grpSpPr bwMode="auto">
          <a:xfrm>
            <a:off x="1199456" y="1831573"/>
            <a:ext cx="7620000" cy="3959225"/>
            <a:chOff x="384" y="1394"/>
            <a:chExt cx="4800" cy="2494"/>
          </a:xfrm>
        </p:grpSpPr>
        <p:sp>
          <p:nvSpPr>
            <p:cNvPr id="17516" name="Freeform 108"/>
            <p:cNvSpPr>
              <a:spLocks/>
            </p:cNvSpPr>
            <p:nvPr/>
          </p:nvSpPr>
          <p:spPr bwMode="auto">
            <a:xfrm>
              <a:off x="384" y="1394"/>
              <a:ext cx="4800" cy="2494"/>
            </a:xfrm>
            <a:custGeom>
              <a:avLst/>
              <a:gdLst/>
              <a:ahLst/>
              <a:cxnLst>
                <a:cxn ang="0">
                  <a:pos x="170" y="43"/>
                </a:cxn>
                <a:cxn ang="0">
                  <a:pos x="650" y="76"/>
                </a:cxn>
                <a:cxn ang="0">
                  <a:pos x="3138" y="32"/>
                </a:cxn>
                <a:cxn ang="0">
                  <a:pos x="3683" y="21"/>
                </a:cxn>
                <a:cxn ang="0">
                  <a:pos x="4141" y="65"/>
                </a:cxn>
                <a:cxn ang="0">
                  <a:pos x="4359" y="54"/>
                </a:cxn>
                <a:cxn ang="0">
                  <a:pos x="4403" y="43"/>
                </a:cxn>
                <a:cxn ang="0">
                  <a:pos x="4425" y="87"/>
                </a:cxn>
                <a:cxn ang="0">
                  <a:pos x="4490" y="261"/>
                </a:cxn>
                <a:cxn ang="0">
                  <a:pos x="4534" y="491"/>
                </a:cxn>
                <a:cxn ang="0">
                  <a:pos x="4556" y="687"/>
                </a:cxn>
                <a:cxn ang="0">
                  <a:pos x="4545" y="2618"/>
                </a:cxn>
                <a:cxn ang="0">
                  <a:pos x="4370" y="2694"/>
                </a:cxn>
                <a:cxn ang="0">
                  <a:pos x="4010" y="2716"/>
                </a:cxn>
                <a:cxn ang="0">
                  <a:pos x="3498" y="2705"/>
                </a:cxn>
                <a:cxn ang="0">
                  <a:pos x="2189" y="2694"/>
                </a:cxn>
                <a:cxn ang="0">
                  <a:pos x="1545" y="2651"/>
                </a:cxn>
                <a:cxn ang="0">
                  <a:pos x="116" y="2596"/>
                </a:cxn>
                <a:cxn ang="0">
                  <a:pos x="72" y="2203"/>
                </a:cxn>
                <a:cxn ang="0">
                  <a:pos x="83" y="1101"/>
                </a:cxn>
                <a:cxn ang="0">
                  <a:pos x="105" y="1058"/>
                </a:cxn>
                <a:cxn ang="0">
                  <a:pos x="39" y="709"/>
                </a:cxn>
                <a:cxn ang="0">
                  <a:pos x="39" y="545"/>
                </a:cxn>
                <a:cxn ang="0">
                  <a:pos x="61" y="458"/>
                </a:cxn>
                <a:cxn ang="0">
                  <a:pos x="127" y="0"/>
                </a:cxn>
                <a:cxn ang="0">
                  <a:pos x="170" y="43"/>
                </a:cxn>
              </a:cxnLst>
              <a:rect l="0" t="0" r="r" b="b"/>
              <a:pathLst>
                <a:path w="4563" h="2732">
                  <a:moveTo>
                    <a:pt x="170" y="43"/>
                  </a:moveTo>
                  <a:cubicBezTo>
                    <a:pt x="346" y="49"/>
                    <a:pt x="483" y="59"/>
                    <a:pt x="650" y="76"/>
                  </a:cubicBezTo>
                  <a:cubicBezTo>
                    <a:pt x="1485" y="56"/>
                    <a:pt x="2291" y="37"/>
                    <a:pt x="3138" y="32"/>
                  </a:cubicBezTo>
                  <a:cubicBezTo>
                    <a:pt x="3333" y="12"/>
                    <a:pt x="3471" y="15"/>
                    <a:pt x="3683" y="21"/>
                  </a:cubicBezTo>
                  <a:cubicBezTo>
                    <a:pt x="3836" y="36"/>
                    <a:pt x="3989" y="46"/>
                    <a:pt x="4141" y="65"/>
                  </a:cubicBezTo>
                  <a:cubicBezTo>
                    <a:pt x="4214" y="61"/>
                    <a:pt x="4286" y="60"/>
                    <a:pt x="4359" y="54"/>
                  </a:cubicBezTo>
                  <a:cubicBezTo>
                    <a:pt x="4374" y="53"/>
                    <a:pt x="4389" y="36"/>
                    <a:pt x="4403" y="43"/>
                  </a:cubicBezTo>
                  <a:cubicBezTo>
                    <a:pt x="4418" y="50"/>
                    <a:pt x="4417" y="73"/>
                    <a:pt x="4425" y="87"/>
                  </a:cubicBezTo>
                  <a:cubicBezTo>
                    <a:pt x="4457" y="143"/>
                    <a:pt x="4469" y="200"/>
                    <a:pt x="4490" y="261"/>
                  </a:cubicBezTo>
                  <a:cubicBezTo>
                    <a:pt x="4501" y="336"/>
                    <a:pt x="4510" y="419"/>
                    <a:pt x="4534" y="491"/>
                  </a:cubicBezTo>
                  <a:cubicBezTo>
                    <a:pt x="4539" y="557"/>
                    <a:pt x="4556" y="621"/>
                    <a:pt x="4556" y="687"/>
                  </a:cubicBezTo>
                  <a:cubicBezTo>
                    <a:pt x="4556" y="1331"/>
                    <a:pt x="4563" y="1975"/>
                    <a:pt x="4545" y="2618"/>
                  </a:cubicBezTo>
                  <a:cubicBezTo>
                    <a:pt x="4544" y="2639"/>
                    <a:pt x="4377" y="2693"/>
                    <a:pt x="4370" y="2694"/>
                  </a:cubicBezTo>
                  <a:cubicBezTo>
                    <a:pt x="4216" y="2725"/>
                    <a:pt x="4334" y="2704"/>
                    <a:pt x="4010" y="2716"/>
                  </a:cubicBezTo>
                  <a:cubicBezTo>
                    <a:pt x="3838" y="2732"/>
                    <a:pt x="3669" y="2708"/>
                    <a:pt x="3498" y="2705"/>
                  </a:cubicBezTo>
                  <a:cubicBezTo>
                    <a:pt x="3062" y="2698"/>
                    <a:pt x="2625" y="2698"/>
                    <a:pt x="2189" y="2694"/>
                  </a:cubicBezTo>
                  <a:cubicBezTo>
                    <a:pt x="1968" y="2657"/>
                    <a:pt x="1779" y="2659"/>
                    <a:pt x="1545" y="2651"/>
                  </a:cubicBezTo>
                  <a:cubicBezTo>
                    <a:pt x="1069" y="2635"/>
                    <a:pt x="592" y="2613"/>
                    <a:pt x="116" y="2596"/>
                  </a:cubicBezTo>
                  <a:cubicBezTo>
                    <a:pt x="74" y="2470"/>
                    <a:pt x="91" y="2334"/>
                    <a:pt x="72" y="2203"/>
                  </a:cubicBezTo>
                  <a:cubicBezTo>
                    <a:pt x="76" y="1836"/>
                    <a:pt x="72" y="1468"/>
                    <a:pt x="83" y="1101"/>
                  </a:cubicBezTo>
                  <a:cubicBezTo>
                    <a:pt x="83" y="1085"/>
                    <a:pt x="104" y="1074"/>
                    <a:pt x="105" y="1058"/>
                  </a:cubicBezTo>
                  <a:cubicBezTo>
                    <a:pt x="109" y="959"/>
                    <a:pt x="123" y="791"/>
                    <a:pt x="39" y="709"/>
                  </a:cubicBezTo>
                  <a:cubicBezTo>
                    <a:pt x="18" y="640"/>
                    <a:pt x="21" y="665"/>
                    <a:pt x="39" y="545"/>
                  </a:cubicBezTo>
                  <a:cubicBezTo>
                    <a:pt x="43" y="515"/>
                    <a:pt x="61" y="458"/>
                    <a:pt x="61" y="458"/>
                  </a:cubicBezTo>
                  <a:cubicBezTo>
                    <a:pt x="77" y="297"/>
                    <a:pt x="0" y="92"/>
                    <a:pt x="127" y="0"/>
                  </a:cubicBezTo>
                  <a:cubicBezTo>
                    <a:pt x="152" y="49"/>
                    <a:pt x="133" y="43"/>
                    <a:pt x="170" y="43"/>
                  </a:cubicBezTo>
                  <a:close/>
                </a:path>
              </a:pathLst>
            </a:custGeom>
            <a:solidFill>
              <a:srgbClr val="E1F0FF"/>
            </a:solidFill>
            <a:ln w="9525" cap="flat" cmpd="sng">
              <a:noFill/>
              <a:prstDash val="solid"/>
              <a:round/>
              <a:headEnd/>
              <a:tailEnd/>
            </a:ln>
            <a:effectLst>
              <a:outerShdw dist="234176" dir="2963922"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851" name="Rectangle 109"/>
            <p:cNvSpPr>
              <a:spLocks noChangeArrowheads="1"/>
            </p:cNvSpPr>
            <p:nvPr/>
          </p:nvSpPr>
          <p:spPr bwMode="auto">
            <a:xfrm>
              <a:off x="862" y="1645"/>
              <a:ext cx="3986" cy="2160"/>
            </a:xfrm>
            <a:prstGeom prst="rect">
              <a:avLst/>
            </a:prstGeom>
            <a:noFill/>
            <a:ln w="9525">
              <a:noFill/>
              <a:miter lim="800000"/>
              <a:headEnd/>
              <a:tailEnd/>
            </a:ln>
          </p:spPr>
          <p:txBody>
            <a:bodyPr lIns="92075" tIns="46038" rIns="92075" bIns="46038"/>
            <a:lstStyle/>
            <a:p>
              <a:pPr marL="342900" indent="-342900" eaLnBrk="1" hangingPunct="1">
                <a:lnSpc>
                  <a:spcPct val="75000"/>
                </a:lnSpc>
              </a:pPr>
              <a:r>
                <a:rPr lang="en-US" altLang="zh-CN" sz="2500" dirty="0" err="1">
                  <a:solidFill>
                    <a:srgbClr val="00008C"/>
                  </a:solidFill>
                  <a:ea typeface="楷体_GB2312" pitchFamily="49" charset="-122"/>
                </a:rPr>
                <a:t>int</a:t>
              </a:r>
              <a:r>
                <a:rPr lang="en-US" altLang="zh-CN" sz="2500" dirty="0">
                  <a:solidFill>
                    <a:srgbClr val="00008C"/>
                  </a:solidFill>
                  <a:ea typeface="楷体_GB2312" pitchFamily="49" charset="-122"/>
                </a:rPr>
                <a:t> </a:t>
              </a:r>
              <a:r>
                <a:rPr lang="en-US" altLang="zh-CN" sz="2500" dirty="0" err="1">
                  <a:solidFill>
                    <a:srgbClr val="00008C"/>
                  </a:solidFill>
                  <a:ea typeface="楷体_GB2312" pitchFamily="49" charset="-122"/>
                </a:rPr>
                <a:t>comfactor</a:t>
              </a:r>
              <a:r>
                <a:rPr lang="en-US" altLang="en-US" sz="2500" dirty="0">
                  <a:solidFill>
                    <a:srgbClr val="00008C"/>
                  </a:solidFill>
                  <a:ea typeface="楷体_GB2312" pitchFamily="49" charset="-122"/>
                </a:rPr>
                <a:t>( </a:t>
              </a:r>
              <a:r>
                <a:rPr lang="en-US" altLang="en-US" sz="2500" dirty="0" err="1">
                  <a:solidFill>
                    <a:srgbClr val="00008C"/>
                  </a:solidFill>
                  <a:ea typeface="楷体_GB2312" pitchFamily="49" charset="-122"/>
                </a:rPr>
                <a:t>int</a:t>
              </a:r>
              <a:r>
                <a:rPr lang="en-US" altLang="en-US" sz="2500" dirty="0">
                  <a:solidFill>
                    <a:srgbClr val="00008C"/>
                  </a:solidFill>
                  <a:ea typeface="楷体_GB2312" pitchFamily="49" charset="-122"/>
                </a:rPr>
                <a:t> m, </a:t>
              </a:r>
              <a:r>
                <a:rPr lang="en-US" altLang="en-US" sz="2500" dirty="0" err="1">
                  <a:solidFill>
                    <a:srgbClr val="00008C"/>
                  </a:solidFill>
                  <a:ea typeface="楷体_GB2312" pitchFamily="49" charset="-122"/>
                </a:rPr>
                <a:t>int</a:t>
              </a:r>
              <a:r>
                <a:rPr lang="en-US" altLang="en-US" sz="2500" dirty="0">
                  <a:solidFill>
                    <a:srgbClr val="00008C"/>
                  </a:solidFill>
                  <a:ea typeface="楷体_GB2312" pitchFamily="49" charset="-122"/>
                </a:rPr>
                <a:t> n )</a:t>
              </a:r>
            </a:p>
            <a:p>
              <a:pPr marL="342900" indent="-342900" eaLnBrk="1" hangingPunct="1">
                <a:lnSpc>
                  <a:spcPct val="75000"/>
                </a:lnSpc>
              </a:pPr>
              <a:r>
                <a:rPr lang="en-US" altLang="en-US" sz="2500" dirty="0">
                  <a:solidFill>
                    <a:srgbClr val="00008C"/>
                  </a:solidFill>
                  <a:ea typeface="楷体_GB2312" pitchFamily="49" charset="-122"/>
                </a:rPr>
                <a:t>{   </a:t>
              </a:r>
            </a:p>
            <a:p>
              <a:pPr marL="342900" indent="-342900" eaLnBrk="1" hangingPunct="1">
                <a:lnSpc>
                  <a:spcPct val="75000"/>
                </a:lnSpc>
              </a:pPr>
              <a:r>
                <a:rPr lang="en-US" altLang="en-US" sz="2500" dirty="0">
                  <a:solidFill>
                    <a:srgbClr val="00008C"/>
                  </a:solidFill>
                  <a:ea typeface="楷体_GB2312" pitchFamily="49" charset="-122"/>
                </a:rPr>
                <a:t>         </a:t>
              </a:r>
              <a:r>
                <a:rPr lang="en-US" altLang="en-US" sz="2500" dirty="0" err="1">
                  <a:solidFill>
                    <a:srgbClr val="00008C"/>
                  </a:solidFill>
                  <a:ea typeface="楷体_GB2312" pitchFamily="49" charset="-122"/>
                </a:rPr>
                <a:t>int</a:t>
              </a:r>
              <a:r>
                <a:rPr lang="en-US" altLang="en-US" sz="2500" dirty="0">
                  <a:solidFill>
                    <a:srgbClr val="00008C"/>
                  </a:solidFill>
                  <a:ea typeface="楷体_GB2312" pitchFamily="49" charset="-122"/>
                </a:rPr>
                <a:t>  r;</a:t>
              </a:r>
            </a:p>
            <a:p>
              <a:pPr marL="342900" indent="-342900" eaLnBrk="1" hangingPunct="1">
                <a:lnSpc>
                  <a:spcPct val="75000"/>
                </a:lnSpc>
              </a:pPr>
              <a:r>
                <a:rPr lang="en-US" altLang="en-US" sz="2500" dirty="0">
                  <a:solidFill>
                    <a:srgbClr val="00008C"/>
                  </a:solidFill>
                  <a:ea typeface="楷体_GB2312" pitchFamily="49" charset="-122"/>
                </a:rPr>
                <a:t>         while( 1 ){</a:t>
              </a:r>
            </a:p>
            <a:p>
              <a:pPr marL="342900" indent="-342900" eaLnBrk="1" hangingPunct="1">
                <a:lnSpc>
                  <a:spcPct val="75000"/>
                </a:lnSpc>
              </a:pPr>
              <a:r>
                <a:rPr lang="en-US" altLang="en-US" sz="2500" dirty="0">
                  <a:solidFill>
                    <a:srgbClr val="00008C"/>
                  </a:solidFill>
                  <a:ea typeface="楷体_GB2312" pitchFamily="49" charset="-122"/>
                </a:rPr>
                <a:t>                r = m  %  n;</a:t>
              </a:r>
            </a:p>
            <a:p>
              <a:pPr marL="342900" indent="-342900" eaLnBrk="1" hangingPunct="1">
                <a:lnSpc>
                  <a:spcPct val="75000"/>
                </a:lnSpc>
              </a:pPr>
              <a:r>
                <a:rPr lang="en-US" altLang="en-US" sz="2500" dirty="0">
                  <a:solidFill>
                    <a:srgbClr val="00008C"/>
                  </a:solidFill>
                  <a:ea typeface="楷体_GB2312" pitchFamily="49" charset="-122"/>
                </a:rPr>
                <a:t>                if(r == 0)</a:t>
              </a:r>
            </a:p>
            <a:p>
              <a:pPr marL="342900" indent="-342900" eaLnBrk="1" hangingPunct="1">
                <a:lnSpc>
                  <a:spcPct val="75000"/>
                </a:lnSpc>
              </a:pPr>
              <a:r>
                <a:rPr lang="en-US" altLang="en-US" sz="2500" dirty="0">
                  <a:solidFill>
                    <a:srgbClr val="00008C"/>
                  </a:solidFill>
                  <a:ea typeface="楷体_GB2312" pitchFamily="49" charset="-122"/>
                </a:rPr>
                <a:t>                       return  n;</a:t>
              </a:r>
            </a:p>
            <a:p>
              <a:pPr marL="342900" indent="-342900" eaLnBrk="1" hangingPunct="1">
                <a:lnSpc>
                  <a:spcPct val="75000"/>
                </a:lnSpc>
              </a:pPr>
              <a:r>
                <a:rPr lang="en-US" altLang="en-US" sz="2500" dirty="0">
                  <a:solidFill>
                    <a:srgbClr val="00008C"/>
                  </a:solidFill>
                  <a:ea typeface="楷体_GB2312" pitchFamily="49" charset="-122"/>
                </a:rPr>
                <a:t>                m = n;</a:t>
              </a:r>
            </a:p>
            <a:p>
              <a:pPr marL="342900" indent="-342900" eaLnBrk="1" hangingPunct="1">
                <a:lnSpc>
                  <a:spcPct val="75000"/>
                </a:lnSpc>
              </a:pPr>
              <a:r>
                <a:rPr lang="en-US" altLang="en-US" sz="2500" dirty="0">
                  <a:solidFill>
                    <a:srgbClr val="00008C"/>
                  </a:solidFill>
                  <a:ea typeface="楷体_GB2312" pitchFamily="49" charset="-122"/>
                </a:rPr>
                <a:t>                n = r;</a:t>
              </a:r>
              <a:r>
                <a:rPr lang="en-US" altLang="zh-CN" sz="2500" dirty="0">
                  <a:solidFill>
                    <a:srgbClr val="00008C"/>
                  </a:solidFill>
                  <a:ea typeface="楷体_GB2312" pitchFamily="49" charset="-122"/>
                </a:rPr>
                <a:t> </a:t>
              </a:r>
            </a:p>
            <a:p>
              <a:pPr marL="342900" indent="-342900" eaLnBrk="1" hangingPunct="1">
                <a:lnSpc>
                  <a:spcPct val="75000"/>
                </a:lnSpc>
              </a:pPr>
              <a:r>
                <a:rPr lang="en-US" altLang="zh-CN" sz="2500" dirty="0">
                  <a:solidFill>
                    <a:srgbClr val="00008C"/>
                  </a:solidFill>
                  <a:ea typeface="楷体_GB2312" pitchFamily="49" charset="-122"/>
                </a:rPr>
                <a:t>         }</a:t>
              </a:r>
            </a:p>
            <a:p>
              <a:pPr marL="342900" indent="-342900" eaLnBrk="1" hangingPunct="1">
                <a:lnSpc>
                  <a:spcPct val="75000"/>
                </a:lnSpc>
              </a:pPr>
              <a:r>
                <a:rPr lang="en-US" altLang="zh-CN" sz="2500" dirty="0">
                  <a:solidFill>
                    <a:srgbClr val="00008C"/>
                  </a:solidFill>
                  <a:ea typeface="楷体_GB2312" pitchFamily="49" charset="-122"/>
                </a:rPr>
                <a:t>}     </a:t>
              </a:r>
              <a:endParaRPr lang="zh-CN" altLang="en-US" sz="2500" b="0" dirty="0">
                <a:solidFill>
                  <a:srgbClr val="00008C"/>
                </a:solidFill>
                <a:ea typeface="宋体" charset="-122"/>
              </a:endParaRPr>
            </a:p>
          </p:txBody>
        </p:sp>
      </p:grpSp>
      <p:grpSp>
        <p:nvGrpSpPr>
          <p:cNvPr id="4" name="Group 263"/>
          <p:cNvGrpSpPr>
            <a:grpSpLocks/>
          </p:cNvGrpSpPr>
          <p:nvPr/>
        </p:nvGrpSpPr>
        <p:grpSpPr bwMode="auto">
          <a:xfrm>
            <a:off x="5542856" y="2822172"/>
            <a:ext cx="3581400" cy="1371600"/>
            <a:chOff x="3120" y="1968"/>
            <a:chExt cx="2256" cy="864"/>
          </a:xfrm>
        </p:grpSpPr>
        <p:sp>
          <p:nvSpPr>
            <p:cNvPr id="35848" name="AutoShape 204"/>
            <p:cNvSpPr>
              <a:spLocks noChangeArrowheads="1"/>
            </p:cNvSpPr>
            <p:nvPr/>
          </p:nvSpPr>
          <p:spPr bwMode="auto">
            <a:xfrm>
              <a:off x="3120" y="1968"/>
              <a:ext cx="2256" cy="864"/>
            </a:xfrm>
            <a:prstGeom prst="cloudCallout">
              <a:avLst>
                <a:gd name="adj1" fmla="val -54389"/>
                <a:gd name="adj2" fmla="val 63426"/>
              </a:avLst>
            </a:prstGeom>
            <a:noFill/>
            <a:ln w="69850">
              <a:solidFill>
                <a:srgbClr val="33CCCC"/>
              </a:solidFill>
              <a:round/>
              <a:headEnd/>
              <a:tailEnd/>
            </a:ln>
          </p:spPr>
          <p:txBody>
            <a:bodyPr wrap="none" anchor="ctr"/>
            <a:lstStyle/>
            <a:p>
              <a:endParaRPr lang="zh-CN" altLang="en-US">
                <a:ea typeface="宋体" charset="-122"/>
              </a:endParaRPr>
            </a:p>
          </p:txBody>
        </p:sp>
        <p:sp>
          <p:nvSpPr>
            <p:cNvPr id="35849" name="Text Box 205"/>
            <p:cNvSpPr txBox="1">
              <a:spLocks noChangeArrowheads="1"/>
            </p:cNvSpPr>
            <p:nvPr/>
          </p:nvSpPr>
          <p:spPr bwMode="auto">
            <a:xfrm>
              <a:off x="3408" y="2112"/>
              <a:ext cx="1728" cy="602"/>
            </a:xfrm>
            <a:prstGeom prst="rect">
              <a:avLst/>
            </a:prstGeom>
            <a:noFill/>
            <a:ln w="9525">
              <a:noFill/>
              <a:miter lim="800000"/>
              <a:headEnd/>
              <a:tailEnd/>
            </a:ln>
          </p:spPr>
          <p:txBody>
            <a:bodyPr>
              <a:spAutoFit/>
            </a:bodyPr>
            <a:lstStyle/>
            <a:p>
              <a:pPr algn="l">
                <a:lnSpc>
                  <a:spcPct val="85000"/>
                </a:lnSpc>
                <a:spcBef>
                  <a:spcPct val="0"/>
                </a:spcBef>
              </a:pPr>
              <a:r>
                <a:rPr lang="zh-CN" altLang="en-US" sz="2200">
                  <a:solidFill>
                    <a:schemeClr val="accent2"/>
                  </a:solidFill>
                  <a:latin typeface="幼圆" pitchFamily="49" charset="-122"/>
                  <a:ea typeface="幼圆" pitchFamily="49" charset="-122"/>
                </a:rPr>
                <a:t>用</a:t>
              </a:r>
              <a:r>
                <a:rPr lang="zh-CN" altLang="zh-CN" sz="2200">
                  <a:solidFill>
                    <a:schemeClr val="accent2"/>
                  </a:solidFill>
                  <a:ea typeface="幼圆" pitchFamily="49" charset="-122"/>
                </a:rPr>
                <a:t>C</a:t>
              </a:r>
              <a:r>
                <a:rPr lang="zh-CN" altLang="zh-CN" sz="2200">
                  <a:solidFill>
                    <a:schemeClr val="accent2"/>
                  </a:solidFill>
                  <a:latin typeface="幼圆" pitchFamily="49" charset="-122"/>
                  <a:ea typeface="幼圆" pitchFamily="49" charset="-122"/>
                </a:rPr>
                <a:t>语言描述的求两</a:t>
              </a:r>
              <a:endParaRPr lang="zh-CN" altLang="en-US" sz="2200">
                <a:solidFill>
                  <a:schemeClr val="accent2"/>
                </a:solidFill>
                <a:latin typeface="幼圆" pitchFamily="49" charset="-122"/>
                <a:ea typeface="幼圆" pitchFamily="49" charset="-122"/>
              </a:endParaRPr>
            </a:p>
            <a:p>
              <a:pPr algn="l">
                <a:lnSpc>
                  <a:spcPct val="85000"/>
                </a:lnSpc>
                <a:spcBef>
                  <a:spcPct val="0"/>
                </a:spcBef>
              </a:pPr>
              <a:r>
                <a:rPr lang="zh-CN" altLang="zh-CN" sz="2200">
                  <a:solidFill>
                    <a:schemeClr val="accent2"/>
                  </a:solidFill>
                  <a:latin typeface="幼圆" pitchFamily="49" charset="-122"/>
                  <a:ea typeface="幼圆" pitchFamily="49" charset="-122"/>
                </a:rPr>
                <a:t>个正整数最大公因子</a:t>
              </a:r>
              <a:endParaRPr lang="zh-CN" altLang="en-US" sz="2200">
                <a:solidFill>
                  <a:schemeClr val="accent2"/>
                </a:solidFill>
                <a:latin typeface="幼圆" pitchFamily="49" charset="-122"/>
                <a:ea typeface="幼圆" pitchFamily="49" charset="-122"/>
              </a:endParaRPr>
            </a:p>
            <a:p>
              <a:pPr algn="l">
                <a:lnSpc>
                  <a:spcPct val="85000"/>
                </a:lnSpc>
                <a:spcBef>
                  <a:spcPct val="0"/>
                </a:spcBef>
              </a:pPr>
              <a:r>
                <a:rPr lang="zh-CN" altLang="zh-CN" sz="2200">
                  <a:solidFill>
                    <a:schemeClr val="accent2"/>
                  </a:solidFill>
                  <a:latin typeface="幼圆" pitchFamily="49" charset="-122"/>
                  <a:ea typeface="幼圆" pitchFamily="49" charset="-122"/>
                </a:rPr>
                <a:t>的算法(</a:t>
              </a:r>
              <a:r>
                <a:rPr lang="zh-CN" altLang="zh-CN" sz="2200">
                  <a:solidFill>
                    <a:schemeClr val="accent2"/>
                  </a:solidFill>
                  <a:ea typeface="幼圆" pitchFamily="49" charset="-122"/>
                </a:rPr>
                <a:t>C</a:t>
              </a:r>
              <a:r>
                <a:rPr lang="zh-CN" altLang="zh-CN" sz="2200">
                  <a:solidFill>
                    <a:schemeClr val="accent2"/>
                  </a:solidFill>
                  <a:latin typeface="幼圆" pitchFamily="49" charset="-122"/>
                  <a:ea typeface="幼圆" pitchFamily="49" charset="-122"/>
                </a:rPr>
                <a:t>函数)</a:t>
              </a:r>
            </a:p>
          </p:txBody>
        </p:sp>
      </p:grpSp>
      <p:sp>
        <p:nvSpPr>
          <p:cNvPr id="17663" name="Text Box 255"/>
          <p:cNvSpPr txBox="1">
            <a:spLocks noChangeArrowheads="1"/>
          </p:cNvSpPr>
          <p:nvPr/>
        </p:nvSpPr>
        <p:spPr bwMode="auto">
          <a:xfrm>
            <a:off x="2675707" y="1043503"/>
            <a:ext cx="2514600" cy="625475"/>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3500" i="1" dirty="0">
                <a:solidFill>
                  <a:schemeClr val="accent2"/>
                </a:solidFill>
                <a:ea typeface="黑体" pitchFamily="49" charset="-122"/>
              </a:rPr>
              <a:t>C、 C++</a:t>
            </a:r>
            <a:r>
              <a:rPr lang="zh-CN" altLang="en-US" sz="3500" i="1" dirty="0">
                <a:solidFill>
                  <a:schemeClr val="accent2"/>
                </a:solidFill>
                <a:ea typeface="黑体" pitchFamily="49" charset="-122"/>
              </a:rPr>
              <a:t>、</a:t>
            </a:r>
            <a:endParaRPr lang="zh-CN" altLang="en-US" sz="3500" i="1" dirty="0">
              <a:solidFill>
                <a:schemeClr val="accent2"/>
              </a:solidFill>
              <a:latin typeface="黑体" pitchFamily="49" charset="-122"/>
              <a:ea typeface="黑体" pitchFamily="49" charset="-122"/>
            </a:endParaRPr>
          </a:p>
        </p:txBody>
      </p:sp>
      <p:sp>
        <p:nvSpPr>
          <p:cNvPr id="17682" name="Text Box 274"/>
          <p:cNvSpPr txBox="1">
            <a:spLocks noChangeArrowheads="1"/>
          </p:cNvSpPr>
          <p:nvPr/>
        </p:nvSpPr>
        <p:spPr bwMode="auto">
          <a:xfrm>
            <a:off x="4945832" y="1038741"/>
            <a:ext cx="3725688" cy="630942"/>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en-US" altLang="zh-CN" sz="3500" i="1" dirty="0">
                <a:solidFill>
                  <a:schemeClr val="accent2"/>
                </a:solidFill>
                <a:ea typeface="黑体" pitchFamily="49" charset="-122"/>
              </a:rPr>
              <a:t>Java </a:t>
            </a:r>
            <a:r>
              <a:rPr lang="zh-CN" altLang="en-US" sz="3500" i="1" dirty="0">
                <a:solidFill>
                  <a:schemeClr val="accent2"/>
                </a:solidFill>
                <a:ea typeface="黑体" pitchFamily="49" charset="-122"/>
              </a:rPr>
              <a:t>、</a:t>
            </a:r>
            <a:r>
              <a:rPr lang="en-US" altLang="zh-CN" sz="3500" i="1" dirty="0">
                <a:solidFill>
                  <a:schemeClr val="accent2"/>
                </a:solidFill>
                <a:ea typeface="黑体" pitchFamily="49" charset="-122"/>
              </a:rPr>
              <a:t>Python  …</a:t>
            </a:r>
            <a:endParaRPr lang="zh-CN" altLang="en-US" sz="3500" i="1" dirty="0">
              <a:solidFill>
                <a:schemeClr val="accent2"/>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192811571"/>
      </p:ext>
    </p:extLst>
  </p:cSld>
  <p:clrMapOvr>
    <a:masterClrMapping/>
  </p:clrMapOvr>
  <p:transition advTm="24493">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1039417" y="65682"/>
            <a:ext cx="3082925" cy="685800"/>
            <a:chOff x="192" y="144"/>
            <a:chExt cx="1942" cy="432"/>
          </a:xfrm>
        </p:grpSpPr>
        <p:sp>
          <p:nvSpPr>
            <p:cNvPr id="194563" name="Rectangle 3"/>
            <p:cNvSpPr>
              <a:spLocks noChangeArrowheads="1"/>
            </p:cNvSpPr>
            <p:nvPr/>
          </p:nvSpPr>
          <p:spPr bwMode="auto">
            <a:xfrm>
              <a:off x="192" y="144"/>
              <a:ext cx="1872" cy="432"/>
            </a:xfrm>
            <a:prstGeom prst="rect">
              <a:avLst/>
            </a:prstGeom>
            <a:solidFill>
              <a:srgbClr val="D5FFD5"/>
            </a:solidFill>
            <a:ln w="9525">
              <a:noFill/>
              <a:miter lim="800000"/>
              <a:headEnd/>
              <a:tailEnd/>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564" name="Rectangle 4"/>
            <p:cNvSpPr>
              <a:spLocks noChangeArrowheads="1"/>
            </p:cNvSpPr>
            <p:nvPr/>
          </p:nvSpPr>
          <p:spPr bwMode="auto">
            <a:xfrm>
              <a:off x="214" y="190"/>
              <a:ext cx="1920"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chemeClr val="accent2"/>
                  </a:solidFill>
                  <a:ea typeface="楷体_GB2312" pitchFamily="49" charset="-122"/>
                </a:rPr>
                <a:t> </a:t>
              </a:r>
              <a:r>
                <a:rPr kumimoji="1" lang="zh-CN" altLang="en-US" sz="3400" dirty="0">
                  <a:solidFill>
                    <a:schemeClr val="bg1"/>
                  </a:solidFill>
                  <a:effectLst>
                    <a:outerShdw blurRad="38100" dist="38100" dir="2700000" algn="tl">
                      <a:srgbClr val="000000"/>
                    </a:outerShdw>
                  </a:effectLst>
                  <a:latin typeface="微软雅黑" pitchFamily="34" charset="-122"/>
                  <a:ea typeface="微软雅黑" pitchFamily="34" charset="-122"/>
                </a:rPr>
                <a:t>3  算法分析</a:t>
              </a:r>
            </a:p>
          </p:txBody>
        </p:sp>
      </p:grpSp>
      <p:grpSp>
        <p:nvGrpSpPr>
          <p:cNvPr id="3" name="Group 12"/>
          <p:cNvGrpSpPr>
            <a:grpSpLocks/>
          </p:cNvGrpSpPr>
          <p:nvPr/>
        </p:nvGrpSpPr>
        <p:grpSpPr bwMode="auto">
          <a:xfrm>
            <a:off x="1918892" y="903882"/>
            <a:ext cx="7708205" cy="685800"/>
            <a:chOff x="580" y="1706"/>
            <a:chExt cx="4630" cy="432"/>
          </a:xfrm>
        </p:grpSpPr>
        <p:sp>
          <p:nvSpPr>
            <p:cNvPr id="194569" name="Rectangle 9"/>
            <p:cNvSpPr>
              <a:spLocks noChangeArrowheads="1"/>
            </p:cNvSpPr>
            <p:nvPr/>
          </p:nvSpPr>
          <p:spPr bwMode="auto">
            <a:xfrm>
              <a:off x="580" y="1706"/>
              <a:ext cx="4416" cy="432"/>
            </a:xfrm>
            <a:prstGeom prst="rect">
              <a:avLst/>
            </a:prstGeom>
            <a:solidFill>
              <a:srgbClr val="CCFFFF"/>
            </a:solidFill>
            <a:ln w="9525">
              <a:noFill/>
              <a:miter lim="800000"/>
              <a:headEnd/>
              <a:tailEnd/>
            </a:ln>
            <a:effectLst>
              <a:outerShdw dist="99190" dir="2388334"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016" name="Text Box 10"/>
            <p:cNvSpPr txBox="1">
              <a:spLocks noChangeArrowheads="1"/>
            </p:cNvSpPr>
            <p:nvPr/>
          </p:nvSpPr>
          <p:spPr bwMode="auto">
            <a:xfrm>
              <a:off x="672" y="1750"/>
              <a:ext cx="4538" cy="330"/>
            </a:xfrm>
            <a:prstGeom prst="rect">
              <a:avLst/>
            </a:prstGeom>
            <a:noFill/>
            <a:ln w="38100">
              <a:noFill/>
              <a:prstDash val="dash"/>
              <a:miter lim="800000"/>
              <a:headEnd/>
              <a:tailEnd/>
            </a:ln>
          </p:spPr>
          <p:txBody>
            <a:bodyPr>
              <a:spAutoFit/>
            </a:bodyPr>
            <a:lstStyle/>
            <a:p>
              <a:pPr algn="just" fontAlgn="base">
                <a:spcBef>
                  <a:spcPct val="0"/>
                </a:spcBef>
              </a:pPr>
              <a:r>
                <a:rPr lang="zh-CN" altLang="en-US" sz="2800" dirty="0">
                  <a:solidFill>
                    <a:srgbClr val="000000"/>
                  </a:solidFill>
                  <a:latin typeface="宋体" charset="-122"/>
                  <a:ea typeface="楷体_GB2312" pitchFamily="49" charset="-122"/>
                </a:rPr>
                <a:t>           </a:t>
              </a:r>
              <a:r>
                <a:rPr lang="zh-CN" altLang="en-US" sz="2400" dirty="0">
                  <a:solidFill>
                    <a:srgbClr val="000000"/>
                  </a:solidFill>
                  <a:latin typeface="宋体" charset="-122"/>
                  <a:ea typeface="幼圆" pitchFamily="49" charset="-122"/>
                </a:rPr>
                <a:t>是指对算法质量（效率）优劣的评价。</a:t>
              </a:r>
              <a:endParaRPr lang="zh-CN" altLang="en-US" sz="2800" dirty="0">
                <a:solidFill>
                  <a:srgbClr val="000000"/>
                </a:solidFill>
                <a:latin typeface="宋体" charset="-122"/>
                <a:ea typeface="幼圆" pitchFamily="49" charset="-122"/>
              </a:endParaRPr>
            </a:p>
          </p:txBody>
        </p:sp>
        <p:sp>
          <p:nvSpPr>
            <p:cNvPr id="42017" name="Rectangle 11"/>
            <p:cNvSpPr>
              <a:spLocks noChangeArrowheads="1"/>
            </p:cNvSpPr>
            <p:nvPr/>
          </p:nvSpPr>
          <p:spPr bwMode="auto">
            <a:xfrm>
              <a:off x="690" y="1709"/>
              <a:ext cx="1298" cy="384"/>
            </a:xfrm>
            <a:prstGeom prst="rect">
              <a:avLst/>
            </a:prstGeom>
            <a:noFill/>
            <a:ln w="9525">
              <a:noFill/>
              <a:miter lim="800000"/>
              <a:headEnd/>
              <a:tailEnd/>
            </a:ln>
            <a:effectLst>
              <a:outerShdw dist="28398" dir="3806097" algn="ctr" rotWithShape="0">
                <a:schemeClr val="bg1"/>
              </a:outerShdw>
            </a:effectLst>
          </p:spPr>
          <p:txBody>
            <a:bodyPr wrap="square">
              <a:spAutoFit/>
            </a:bodyPr>
            <a:lstStyle/>
            <a:p>
              <a:pPr algn="l"/>
              <a:r>
                <a:rPr lang="zh-CN" altLang="en-US" sz="3400" i="1">
                  <a:solidFill>
                    <a:srgbClr val="FF3300"/>
                  </a:solidFill>
                  <a:latin typeface="宋体" charset="-122"/>
                  <a:ea typeface="黑体" pitchFamily="49" charset="-122"/>
                </a:rPr>
                <a:t>算法分析</a:t>
              </a:r>
            </a:p>
          </p:txBody>
        </p:sp>
      </p:grpSp>
      <p:grpSp>
        <p:nvGrpSpPr>
          <p:cNvPr id="4" name="Group 18"/>
          <p:cNvGrpSpPr>
            <a:grpSpLocks/>
          </p:cNvGrpSpPr>
          <p:nvPr/>
        </p:nvGrpSpPr>
        <p:grpSpPr bwMode="auto">
          <a:xfrm>
            <a:off x="4481116" y="65682"/>
            <a:ext cx="2806700" cy="628650"/>
            <a:chOff x="2404" y="288"/>
            <a:chExt cx="1768" cy="396"/>
          </a:xfrm>
        </p:grpSpPr>
        <p:sp>
          <p:nvSpPr>
            <p:cNvPr id="42012" name="AutoShape 14"/>
            <p:cNvSpPr>
              <a:spLocks noChangeArrowheads="1"/>
            </p:cNvSpPr>
            <p:nvPr/>
          </p:nvSpPr>
          <p:spPr bwMode="auto">
            <a:xfrm>
              <a:off x="2544" y="310"/>
              <a:ext cx="1584" cy="362"/>
            </a:xfrm>
            <a:prstGeom prst="wedgeEllipseCallout">
              <a:avLst>
                <a:gd name="adj1" fmla="val -56250"/>
                <a:gd name="adj2" fmla="val 119611"/>
              </a:avLst>
            </a:prstGeom>
            <a:noFill/>
            <a:ln w="44450">
              <a:solidFill>
                <a:srgbClr val="33CCCC"/>
              </a:solidFill>
              <a:miter lim="800000"/>
              <a:headEnd/>
              <a:tailEnd/>
            </a:ln>
          </p:spPr>
          <p:txBody>
            <a:bodyPr wrap="none" anchor="ctr"/>
            <a:lstStyle/>
            <a:p>
              <a:pPr>
                <a:lnSpc>
                  <a:spcPct val="90000"/>
                </a:lnSpc>
                <a:spcBef>
                  <a:spcPct val="0"/>
                </a:spcBef>
              </a:pPr>
              <a:endParaRPr lang="zh-CN" altLang="en-US">
                <a:ea typeface="宋体" charset="-122"/>
              </a:endParaRPr>
            </a:p>
          </p:txBody>
        </p:sp>
        <p:sp>
          <p:nvSpPr>
            <p:cNvPr id="42013" name="Text Box 15"/>
            <p:cNvSpPr txBox="1">
              <a:spLocks noChangeArrowheads="1"/>
            </p:cNvSpPr>
            <p:nvPr/>
          </p:nvSpPr>
          <p:spPr bwMode="auto">
            <a:xfrm>
              <a:off x="2640" y="366"/>
              <a:ext cx="1532" cy="227"/>
            </a:xfrm>
            <a:prstGeom prst="rect">
              <a:avLst/>
            </a:prstGeom>
            <a:noFill/>
            <a:ln w="9525">
              <a:noFill/>
              <a:miter lim="800000"/>
              <a:headEnd/>
              <a:tailEnd/>
            </a:ln>
          </p:spPr>
          <p:txBody>
            <a:bodyPr wrap="none">
              <a:spAutoFit/>
            </a:bodyPr>
            <a:lstStyle/>
            <a:p>
              <a:pPr algn="l">
                <a:lnSpc>
                  <a:spcPct val="80000"/>
                </a:lnSpc>
                <a:spcBef>
                  <a:spcPct val="0"/>
                </a:spcBef>
              </a:pPr>
              <a:r>
                <a:rPr lang="zh-CN" altLang="en-US" sz="2200">
                  <a:solidFill>
                    <a:srgbClr val="000099"/>
                  </a:solidFill>
                  <a:latin typeface="幼圆" pitchFamily="49" charset="-122"/>
                  <a:ea typeface="幼圆" pitchFamily="49" charset="-122"/>
                </a:rPr>
                <a:t>改进算法的质量</a:t>
              </a:r>
              <a:r>
                <a:rPr lang="zh-CN" altLang="en-US" sz="2200">
                  <a:solidFill>
                    <a:srgbClr val="000099"/>
                  </a:solidFill>
                  <a:ea typeface="楷体_GB2312" pitchFamily="49" charset="-122"/>
                </a:rPr>
                <a:t>。</a:t>
              </a:r>
              <a:endParaRPr lang="zh-CN" altLang="en-US" sz="2200">
                <a:solidFill>
                  <a:srgbClr val="FF3300"/>
                </a:solidFill>
                <a:ea typeface="楷体_GB2312" pitchFamily="49" charset="-122"/>
              </a:endParaRPr>
            </a:p>
          </p:txBody>
        </p:sp>
        <p:sp>
          <p:nvSpPr>
            <p:cNvPr id="42014" name="Rectangle 16"/>
            <p:cNvSpPr>
              <a:spLocks noChangeArrowheads="1"/>
            </p:cNvSpPr>
            <p:nvPr/>
          </p:nvSpPr>
          <p:spPr bwMode="auto">
            <a:xfrm>
              <a:off x="2404" y="288"/>
              <a:ext cx="293" cy="396"/>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80000"/>
                </a:lnSpc>
                <a:spcBef>
                  <a:spcPct val="0"/>
                </a:spcBef>
              </a:pPr>
              <a:r>
                <a:rPr lang="zh-CN" altLang="en-US" sz="2200">
                  <a:solidFill>
                    <a:srgbClr val="FF3300"/>
                  </a:solidFill>
                  <a:ea typeface="黑体" pitchFamily="49" charset="-122"/>
                </a:rPr>
                <a:t>目</a:t>
              </a:r>
            </a:p>
            <a:p>
              <a:pPr>
                <a:lnSpc>
                  <a:spcPct val="80000"/>
                </a:lnSpc>
                <a:spcBef>
                  <a:spcPct val="0"/>
                </a:spcBef>
              </a:pPr>
              <a:r>
                <a:rPr lang="zh-CN" altLang="en-US" sz="2200">
                  <a:solidFill>
                    <a:srgbClr val="FF3300"/>
                  </a:solidFill>
                  <a:ea typeface="黑体" pitchFamily="49" charset="-122"/>
                </a:rPr>
                <a:t>的</a:t>
              </a:r>
            </a:p>
          </p:txBody>
        </p:sp>
      </p:grpSp>
      <p:grpSp>
        <p:nvGrpSpPr>
          <p:cNvPr id="5" name="Group 23"/>
          <p:cNvGrpSpPr>
            <a:grpSpLocks/>
          </p:cNvGrpSpPr>
          <p:nvPr/>
        </p:nvGrpSpPr>
        <p:grpSpPr bwMode="auto">
          <a:xfrm>
            <a:off x="7276704" y="65682"/>
            <a:ext cx="2525712" cy="668338"/>
            <a:chOff x="3965" y="279"/>
            <a:chExt cx="1591" cy="421"/>
          </a:xfrm>
        </p:grpSpPr>
        <p:sp>
          <p:nvSpPr>
            <p:cNvPr id="42009" name="AutoShape 20"/>
            <p:cNvSpPr>
              <a:spLocks noChangeArrowheads="1"/>
            </p:cNvSpPr>
            <p:nvPr/>
          </p:nvSpPr>
          <p:spPr bwMode="auto">
            <a:xfrm>
              <a:off x="4028" y="310"/>
              <a:ext cx="1492" cy="362"/>
            </a:xfrm>
            <a:prstGeom prst="wedgeEllipseCallout">
              <a:avLst>
                <a:gd name="adj1" fmla="val -56634"/>
                <a:gd name="adj2" fmla="val 119611"/>
              </a:avLst>
            </a:prstGeom>
            <a:noFill/>
            <a:ln w="44450">
              <a:solidFill>
                <a:srgbClr val="33CCCC"/>
              </a:solidFill>
              <a:miter lim="800000"/>
              <a:headEnd/>
              <a:tailEnd/>
            </a:ln>
          </p:spPr>
          <p:txBody>
            <a:bodyPr wrap="none" anchor="ctr"/>
            <a:lstStyle/>
            <a:p>
              <a:pPr>
                <a:lnSpc>
                  <a:spcPct val="90000"/>
                </a:lnSpc>
                <a:spcBef>
                  <a:spcPct val="0"/>
                </a:spcBef>
              </a:pPr>
              <a:endParaRPr lang="zh-CN" altLang="en-US">
                <a:ea typeface="宋体" charset="-122"/>
              </a:endParaRPr>
            </a:p>
          </p:txBody>
        </p:sp>
        <p:sp>
          <p:nvSpPr>
            <p:cNvPr id="42010" name="Text Box 21"/>
            <p:cNvSpPr txBox="1">
              <a:spLocks noChangeArrowheads="1"/>
            </p:cNvSpPr>
            <p:nvPr/>
          </p:nvSpPr>
          <p:spPr bwMode="auto">
            <a:xfrm>
              <a:off x="4201" y="377"/>
              <a:ext cx="1355" cy="227"/>
            </a:xfrm>
            <a:prstGeom prst="rect">
              <a:avLst/>
            </a:prstGeom>
            <a:noFill/>
            <a:ln w="9525">
              <a:noFill/>
              <a:miter lim="800000"/>
              <a:headEnd/>
              <a:tailEnd/>
            </a:ln>
          </p:spPr>
          <p:txBody>
            <a:bodyPr wrap="none">
              <a:spAutoFit/>
            </a:bodyPr>
            <a:lstStyle/>
            <a:p>
              <a:pPr algn="l">
                <a:lnSpc>
                  <a:spcPct val="80000"/>
                </a:lnSpc>
                <a:spcBef>
                  <a:spcPct val="0"/>
                </a:spcBef>
              </a:pPr>
              <a:r>
                <a:rPr lang="zh-CN" altLang="en-US" sz="2200">
                  <a:solidFill>
                    <a:srgbClr val="000099"/>
                  </a:solidFill>
                  <a:latin typeface="幼圆" pitchFamily="49" charset="-122"/>
                  <a:ea typeface="幼圆" pitchFamily="49" charset="-122"/>
                </a:rPr>
                <a:t>算法必须正确</a:t>
              </a:r>
              <a:r>
                <a:rPr lang="zh-CN" altLang="en-US" sz="2200">
                  <a:solidFill>
                    <a:srgbClr val="000099"/>
                  </a:solidFill>
                  <a:ea typeface="楷体_GB2312" pitchFamily="49" charset="-122"/>
                </a:rPr>
                <a:t>。</a:t>
              </a:r>
              <a:endParaRPr lang="zh-CN" altLang="en-US" sz="2200">
                <a:solidFill>
                  <a:srgbClr val="FF3300"/>
                </a:solidFill>
                <a:ea typeface="楷体_GB2312" pitchFamily="49" charset="-122"/>
              </a:endParaRPr>
            </a:p>
          </p:txBody>
        </p:sp>
        <p:sp>
          <p:nvSpPr>
            <p:cNvPr id="42011" name="Rectangle 22"/>
            <p:cNvSpPr>
              <a:spLocks noChangeArrowheads="1"/>
            </p:cNvSpPr>
            <p:nvPr/>
          </p:nvSpPr>
          <p:spPr bwMode="auto">
            <a:xfrm>
              <a:off x="3965" y="279"/>
              <a:ext cx="295" cy="421"/>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85000"/>
                </a:lnSpc>
                <a:spcBef>
                  <a:spcPct val="0"/>
                </a:spcBef>
              </a:pPr>
              <a:r>
                <a:rPr lang="zh-CN" altLang="en-US" sz="2200">
                  <a:solidFill>
                    <a:srgbClr val="FF3300"/>
                  </a:solidFill>
                  <a:ea typeface="黑体" pitchFamily="49" charset="-122"/>
                </a:rPr>
                <a:t>前</a:t>
              </a:r>
            </a:p>
            <a:p>
              <a:pPr>
                <a:lnSpc>
                  <a:spcPct val="85000"/>
                </a:lnSpc>
                <a:spcBef>
                  <a:spcPct val="0"/>
                </a:spcBef>
              </a:pPr>
              <a:r>
                <a:rPr lang="zh-CN" altLang="en-US" sz="2200">
                  <a:solidFill>
                    <a:srgbClr val="FF3300"/>
                  </a:solidFill>
                  <a:ea typeface="黑体" pitchFamily="49" charset="-122"/>
                </a:rPr>
                <a:t>提</a:t>
              </a:r>
            </a:p>
          </p:txBody>
        </p:sp>
      </p:grpSp>
      <p:grpSp>
        <p:nvGrpSpPr>
          <p:cNvPr id="6" name="Group 65"/>
          <p:cNvGrpSpPr>
            <a:grpSpLocks/>
          </p:cNvGrpSpPr>
          <p:nvPr/>
        </p:nvGrpSpPr>
        <p:grpSpPr bwMode="auto">
          <a:xfrm>
            <a:off x="2639616" y="1700809"/>
            <a:ext cx="5760640" cy="1069974"/>
            <a:chOff x="1296" y="1174"/>
            <a:chExt cx="3408" cy="842"/>
          </a:xfrm>
        </p:grpSpPr>
        <p:sp>
          <p:nvSpPr>
            <p:cNvPr id="194585" name="Cloud"/>
            <p:cNvSpPr>
              <a:spLocks noChangeAspect="1" noEditPoints="1" noChangeArrowheads="1"/>
            </p:cNvSpPr>
            <p:nvPr/>
          </p:nvSpPr>
          <p:spPr bwMode="auto">
            <a:xfrm>
              <a:off x="1296" y="1174"/>
              <a:ext cx="3408" cy="8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9F3"/>
            </a:solidFill>
            <a:ln w="22225">
              <a:solidFill>
                <a:srgbClr val="C0C0C0"/>
              </a:solid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42008" name="Rectangle 27"/>
            <p:cNvSpPr>
              <a:spLocks noChangeArrowheads="1"/>
            </p:cNvSpPr>
            <p:nvPr/>
          </p:nvSpPr>
          <p:spPr bwMode="auto">
            <a:xfrm>
              <a:off x="1720" y="1339"/>
              <a:ext cx="2559" cy="523"/>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lnSpc>
                  <a:spcPct val="80000"/>
                </a:lnSpc>
                <a:spcBef>
                  <a:spcPct val="0"/>
                </a:spcBef>
              </a:pPr>
              <a:r>
                <a:rPr lang="zh-CN" altLang="en-US" dirty="0">
                  <a:solidFill>
                    <a:srgbClr val="FF3300"/>
                  </a:solidFill>
                  <a:latin typeface="黑体" pitchFamily="49" charset="-122"/>
                  <a:ea typeface="黑体" pitchFamily="49" charset="-122"/>
                </a:rPr>
                <a:t>   时空效率高的算法才是一个好的算法，它常常是不懈努力和反复修正的结果</a:t>
              </a:r>
            </a:p>
          </p:txBody>
        </p:sp>
      </p:grpSp>
      <p:sp>
        <p:nvSpPr>
          <p:cNvPr id="194589" name="Text Box 29"/>
          <p:cNvSpPr txBox="1">
            <a:spLocks noChangeArrowheads="1"/>
          </p:cNvSpPr>
          <p:nvPr/>
        </p:nvSpPr>
        <p:spPr bwMode="auto">
          <a:xfrm>
            <a:off x="1202160" y="3050058"/>
            <a:ext cx="7162800" cy="488950"/>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b="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除</a:t>
            </a:r>
            <a:r>
              <a:rPr lang="zh-CN" altLang="en-US" sz="2600" dirty="0">
                <a:solidFill>
                  <a:srgbClr val="FF0000"/>
                </a:solidFill>
                <a:latin typeface="幼圆" pitchFamily="49" charset="-122"/>
                <a:ea typeface="幼圆" pitchFamily="49" charset="-122"/>
              </a:rPr>
              <a:t>正确性</a:t>
            </a:r>
            <a:r>
              <a:rPr lang="zh-CN" altLang="en-US" sz="2600" dirty="0">
                <a:solidFill>
                  <a:srgbClr val="003399"/>
                </a:solidFill>
                <a:latin typeface="幼圆" pitchFamily="49" charset="-122"/>
                <a:ea typeface="幼圆" pitchFamily="49" charset="-122"/>
              </a:rPr>
              <a:t>外，通常从三个方面分析一个算法</a:t>
            </a:r>
            <a:r>
              <a:rPr lang="zh-CN" altLang="en-US" sz="2600" dirty="0">
                <a:solidFill>
                  <a:srgbClr val="003399"/>
                </a:solidFill>
                <a:latin typeface="宋体" charset="-122"/>
                <a:ea typeface="楷体_GB2312" pitchFamily="49" charset="-122"/>
              </a:rPr>
              <a:t>：</a:t>
            </a:r>
            <a:endParaRPr kumimoji="1" lang="zh-CN" altLang="en-US" b="0" dirty="0">
              <a:solidFill>
                <a:srgbClr val="003399"/>
              </a:solidFill>
              <a:ea typeface="宋体" charset="-122"/>
            </a:endParaRPr>
          </a:p>
        </p:txBody>
      </p:sp>
      <p:grpSp>
        <p:nvGrpSpPr>
          <p:cNvPr id="7" name="Group 42"/>
          <p:cNvGrpSpPr>
            <a:grpSpLocks/>
          </p:cNvGrpSpPr>
          <p:nvPr/>
        </p:nvGrpSpPr>
        <p:grpSpPr bwMode="auto">
          <a:xfrm>
            <a:off x="1268016" y="3612157"/>
            <a:ext cx="8002804" cy="850900"/>
            <a:chOff x="528" y="2463"/>
            <a:chExt cx="4848" cy="536"/>
          </a:xfrm>
        </p:grpSpPr>
        <p:sp>
          <p:nvSpPr>
            <p:cNvPr id="42005" name="Text Box 32"/>
            <p:cNvSpPr txBox="1">
              <a:spLocks noChangeArrowheads="1"/>
            </p:cNvSpPr>
            <p:nvPr/>
          </p:nvSpPr>
          <p:spPr bwMode="auto">
            <a:xfrm>
              <a:off x="528" y="2463"/>
              <a:ext cx="4848" cy="484"/>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600" b="0" dirty="0">
                  <a:solidFill>
                    <a:srgbClr val="000099"/>
                  </a:solidFill>
                  <a:ea typeface="楷体_GB2312" pitchFamily="49" charset="-122"/>
                </a:rPr>
                <a:t>    </a:t>
              </a:r>
              <a:r>
                <a:rPr lang="zh-CN" altLang="en-US" sz="1800" dirty="0">
                  <a:solidFill>
                    <a:srgbClr val="FF3300"/>
                  </a:solidFill>
                  <a:latin typeface="宋体" charset="-122"/>
                  <a:ea typeface="宋体" charset="-122"/>
                </a:rPr>
                <a:t>▲</a:t>
              </a:r>
              <a:r>
                <a:rPr lang="zh-CN" altLang="en-US" sz="1800" dirty="0">
                  <a:solidFill>
                    <a:srgbClr val="000099"/>
                  </a:solidFill>
                  <a:latin typeface="宋体" charset="-122"/>
                  <a:ea typeface="宋体" charset="-122"/>
                </a:rPr>
                <a:t>  </a:t>
              </a:r>
              <a:r>
                <a:rPr lang="zh-CN" altLang="en-US" sz="2400" dirty="0">
                  <a:solidFill>
                    <a:srgbClr val="000099"/>
                  </a:solidFill>
                  <a:latin typeface="宋体" charset="-122"/>
                  <a:ea typeface="幼圆" pitchFamily="49" charset="-122"/>
                </a:rPr>
                <a:t>依据算法编写的程序在计算机中运行时间多少的度 </a:t>
              </a:r>
              <a:endParaRPr lang="en-US" altLang="zh-CN" sz="2400" dirty="0">
                <a:solidFill>
                  <a:srgbClr val="000099"/>
                </a:solidFill>
                <a:latin typeface="宋体" charset="-122"/>
                <a:ea typeface="幼圆" pitchFamily="49" charset="-122"/>
              </a:endParaRPr>
            </a:p>
            <a:p>
              <a:pPr algn="l" fontAlgn="base">
                <a:lnSpc>
                  <a:spcPct val="85000"/>
                </a:lnSpc>
                <a:spcBef>
                  <a:spcPct val="0"/>
                </a:spcBef>
              </a:pPr>
              <a:r>
                <a:rPr lang="en-US" altLang="zh-CN" sz="2400" dirty="0">
                  <a:solidFill>
                    <a:srgbClr val="000099"/>
                  </a:solidFill>
                  <a:latin typeface="宋体" charset="-122"/>
                  <a:ea typeface="幼圆" pitchFamily="49" charset="-122"/>
                </a:rPr>
                <a:t>    </a:t>
              </a:r>
              <a:r>
                <a:rPr lang="zh-CN" altLang="en-US" sz="2400" dirty="0">
                  <a:solidFill>
                    <a:srgbClr val="000099"/>
                  </a:solidFill>
                  <a:latin typeface="宋体" charset="-122"/>
                  <a:ea typeface="幼圆" pitchFamily="49" charset="-122"/>
                </a:rPr>
                <a:t> 量，称之为</a:t>
              </a:r>
              <a:r>
                <a:rPr lang="zh-CN" altLang="en-US" sz="2400" dirty="0">
                  <a:solidFill>
                    <a:srgbClr val="000099"/>
                  </a:solidFill>
                  <a:latin typeface="宋体" charset="-122"/>
                  <a:ea typeface="楷体_GB2312" pitchFamily="49" charset="-122"/>
                </a:rPr>
                <a:t>           </a:t>
              </a:r>
              <a:r>
                <a:rPr lang="zh-CN" altLang="en-US" sz="2600" dirty="0">
                  <a:solidFill>
                    <a:srgbClr val="000099"/>
                  </a:solidFill>
                  <a:latin typeface="宋体" charset="-122"/>
                  <a:ea typeface="幼圆" pitchFamily="49" charset="-122"/>
                </a:rPr>
                <a:t>。</a:t>
              </a:r>
              <a:endParaRPr kumimoji="1" lang="zh-CN" altLang="en-US" sz="2800" dirty="0">
                <a:solidFill>
                  <a:srgbClr val="000099"/>
                </a:solidFill>
                <a:ea typeface="幼圆" pitchFamily="49" charset="-122"/>
              </a:endParaRPr>
            </a:p>
          </p:txBody>
        </p:sp>
        <p:sp>
          <p:nvSpPr>
            <p:cNvPr id="42006" name="Rectangle 33"/>
            <p:cNvSpPr>
              <a:spLocks noChangeArrowheads="1"/>
            </p:cNvSpPr>
            <p:nvPr/>
          </p:nvSpPr>
          <p:spPr bwMode="auto">
            <a:xfrm>
              <a:off x="2256" y="2653"/>
              <a:ext cx="1449" cy="346"/>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000" dirty="0">
                  <a:solidFill>
                    <a:srgbClr val="FF3300"/>
                  </a:solidFill>
                  <a:latin typeface="宋体" charset="-122"/>
                  <a:ea typeface="黑体" pitchFamily="49" charset="-122"/>
                </a:rPr>
                <a:t>时间复杂度</a:t>
              </a:r>
              <a:endParaRPr lang="zh-CN" altLang="en-US" sz="3000" dirty="0">
                <a:solidFill>
                  <a:srgbClr val="FF3300"/>
                </a:solidFill>
                <a:latin typeface="宋体" charset="-122"/>
                <a:ea typeface="幼圆" pitchFamily="49" charset="-122"/>
              </a:endParaRPr>
            </a:p>
          </p:txBody>
        </p:sp>
      </p:grpSp>
      <p:grpSp>
        <p:nvGrpSpPr>
          <p:cNvPr id="8" name="Group 43"/>
          <p:cNvGrpSpPr>
            <a:grpSpLocks/>
          </p:cNvGrpSpPr>
          <p:nvPr/>
        </p:nvGrpSpPr>
        <p:grpSpPr bwMode="auto">
          <a:xfrm>
            <a:off x="1490266" y="4485286"/>
            <a:ext cx="7519988" cy="914401"/>
            <a:chOff x="683" y="2962"/>
            <a:chExt cx="4737" cy="576"/>
          </a:xfrm>
        </p:grpSpPr>
        <p:sp>
          <p:nvSpPr>
            <p:cNvPr id="194586" name="Text Box 26"/>
            <p:cNvSpPr txBox="1">
              <a:spLocks noChangeArrowheads="1"/>
            </p:cNvSpPr>
            <p:nvPr/>
          </p:nvSpPr>
          <p:spPr bwMode="auto">
            <a:xfrm>
              <a:off x="1238" y="2962"/>
              <a:ext cx="116" cy="252"/>
            </a:xfrm>
            <a:prstGeom prst="rect">
              <a:avLst/>
            </a:prstGeom>
            <a:noFill/>
            <a:ln w="9525">
              <a:noFill/>
              <a:miter lim="800000"/>
              <a:headEnd/>
              <a:tailEnd/>
            </a:ln>
            <a:effectLst/>
          </p:spPr>
          <p:txBody>
            <a:bodyPr wrap="none">
              <a:spAutoFit/>
            </a:bodyPr>
            <a:lstStyle/>
            <a:p>
              <a:pPr>
                <a:defRPr/>
              </a:pPr>
              <a:endParaRPr lang="zh-CN" altLang="en-US">
                <a:effectLst>
                  <a:outerShdw blurRad="38100" dist="38100" dir="2700000" algn="tl">
                    <a:srgbClr val="C0C0C0"/>
                  </a:outerShdw>
                </a:effectLst>
                <a:ea typeface="幼圆" pitchFamily="49" charset="-122"/>
              </a:endParaRPr>
            </a:p>
          </p:txBody>
        </p:sp>
        <p:sp>
          <p:nvSpPr>
            <p:cNvPr id="42003" name="Text Box 36"/>
            <p:cNvSpPr txBox="1">
              <a:spLocks noChangeArrowheads="1"/>
            </p:cNvSpPr>
            <p:nvPr/>
          </p:nvSpPr>
          <p:spPr bwMode="auto">
            <a:xfrm>
              <a:off x="683" y="2976"/>
              <a:ext cx="4737" cy="487"/>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600" b="0" dirty="0">
                  <a:solidFill>
                    <a:srgbClr val="FFFFFF"/>
                  </a:solidFill>
                  <a:ea typeface="楷体_GB2312" pitchFamily="49" charset="-122"/>
                </a:rPr>
                <a:t> </a:t>
              </a:r>
              <a:r>
                <a:rPr lang="zh-CN" altLang="en-US" sz="1800" dirty="0">
                  <a:solidFill>
                    <a:srgbClr val="FF3300"/>
                  </a:solidFill>
                  <a:latin typeface="宋体" charset="-122"/>
                  <a:ea typeface="宋体" charset="-122"/>
                </a:rPr>
                <a:t>▲</a:t>
              </a:r>
              <a:r>
                <a:rPr lang="zh-CN" altLang="en-US" sz="1600" dirty="0">
                  <a:solidFill>
                    <a:srgbClr val="FFFFFF"/>
                  </a:solidFill>
                  <a:latin typeface="宋体" charset="-122"/>
                  <a:ea typeface="宋体" charset="-122"/>
                </a:rPr>
                <a:t>  </a:t>
              </a:r>
              <a:r>
                <a:rPr lang="zh-CN" altLang="en-US" sz="2400" dirty="0">
                  <a:solidFill>
                    <a:srgbClr val="000099"/>
                  </a:solidFill>
                  <a:latin typeface="幼圆" pitchFamily="49" charset="-122"/>
                  <a:ea typeface="幼圆" pitchFamily="49" charset="-122"/>
                </a:rPr>
                <a:t>依据算法编写的程序</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运行时</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在计算机中占存储空</a:t>
              </a:r>
              <a:endParaRPr lang="en-US" altLang="zh-CN" sz="2400" dirty="0">
                <a:solidFill>
                  <a:srgbClr val="000099"/>
                </a:solidFill>
                <a:latin typeface="幼圆" pitchFamily="49" charset="-122"/>
                <a:ea typeface="幼圆" pitchFamily="49" charset="-122"/>
              </a:endParaRPr>
            </a:p>
            <a:p>
              <a:pPr algn="l" fontAlgn="base">
                <a:lnSpc>
                  <a:spcPct val="85000"/>
                </a:lnSpc>
                <a:spcBef>
                  <a:spcPct val="0"/>
                </a:spcBef>
              </a:pPr>
              <a:r>
                <a:rPr lang="en-US" altLang="zh-CN" sz="24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间多少的度量，称之为           </a:t>
              </a:r>
              <a:r>
                <a:rPr lang="zh-CN" altLang="en-US" sz="2600" dirty="0">
                  <a:solidFill>
                    <a:srgbClr val="000099"/>
                  </a:solidFill>
                  <a:latin typeface="幼圆" pitchFamily="49" charset="-122"/>
                  <a:ea typeface="幼圆" pitchFamily="49" charset="-122"/>
                </a:rPr>
                <a:t>。</a:t>
              </a:r>
            </a:p>
          </p:txBody>
        </p:sp>
        <p:sp>
          <p:nvSpPr>
            <p:cNvPr id="42004" name="Rectangle 37"/>
            <p:cNvSpPr>
              <a:spLocks noChangeArrowheads="1"/>
            </p:cNvSpPr>
            <p:nvPr/>
          </p:nvSpPr>
          <p:spPr bwMode="auto">
            <a:xfrm>
              <a:off x="2996" y="3192"/>
              <a:ext cx="1440" cy="346"/>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000" dirty="0">
                  <a:solidFill>
                    <a:srgbClr val="FF3300"/>
                  </a:solidFill>
                  <a:latin typeface="宋体" charset="-122"/>
                  <a:ea typeface="黑体" pitchFamily="49" charset="-122"/>
                </a:rPr>
                <a:t>空间复杂度</a:t>
              </a:r>
            </a:p>
          </p:txBody>
        </p:sp>
      </p:grpSp>
      <p:sp>
        <p:nvSpPr>
          <p:cNvPr id="194601" name="Text Box 41"/>
          <p:cNvSpPr txBox="1">
            <a:spLocks noChangeArrowheads="1"/>
          </p:cNvSpPr>
          <p:nvPr/>
        </p:nvSpPr>
        <p:spPr bwMode="auto">
          <a:xfrm>
            <a:off x="1420417" y="5393333"/>
            <a:ext cx="8207375" cy="823302"/>
          </a:xfrm>
          <a:prstGeom prst="rect">
            <a:avLst/>
          </a:prstGeom>
          <a:noFill/>
          <a:ln w="12700" cap="sq">
            <a:noFill/>
            <a:miter lim="800000"/>
            <a:headEnd type="none" w="sm" len="sm"/>
            <a:tailEnd type="none" w="sm" len="sm"/>
          </a:ln>
        </p:spPr>
        <p:txBody>
          <a:bodyPr>
            <a:spAutoFit/>
          </a:bodyPr>
          <a:lstStyle/>
          <a:p>
            <a:pPr algn="l" fontAlgn="base">
              <a:lnSpc>
                <a:spcPct val="95000"/>
              </a:lnSpc>
              <a:spcBef>
                <a:spcPct val="0"/>
              </a:spcBef>
            </a:pPr>
            <a:r>
              <a:rPr lang="zh-CN" altLang="en-US" sz="2600" b="0" dirty="0">
                <a:solidFill>
                  <a:srgbClr val="000099"/>
                </a:solidFill>
                <a:latin typeface="宋体" charset="-122"/>
                <a:ea typeface="楷体_GB2312" pitchFamily="49" charset="-122"/>
              </a:rPr>
              <a:t> </a:t>
            </a:r>
            <a:r>
              <a:rPr lang="zh-CN" altLang="en-US" sz="1800" dirty="0">
                <a:solidFill>
                  <a:srgbClr val="FF3300"/>
                </a:solidFill>
                <a:latin typeface="宋体" charset="-122"/>
                <a:ea typeface="宋体" charset="-122"/>
              </a:rPr>
              <a:t>▲</a:t>
            </a:r>
            <a:r>
              <a:rPr lang="zh-CN" altLang="en-US" sz="1600" dirty="0">
                <a:solidFill>
                  <a:srgbClr val="000099"/>
                </a:solidFill>
                <a:latin typeface="宋体" charset="-122"/>
                <a:ea typeface="宋体" charset="-122"/>
              </a:rPr>
              <a:t>  </a:t>
            </a:r>
            <a:r>
              <a:rPr lang="zh-CN" altLang="en-US" sz="2400" dirty="0">
                <a:solidFill>
                  <a:srgbClr val="000099"/>
                </a:solidFill>
                <a:latin typeface="幼圆" pitchFamily="49" charset="-122"/>
                <a:ea typeface="幼圆" pitchFamily="49" charset="-122"/>
              </a:rPr>
              <a:t>其他方面。如算法的可读性、可移植性以及易测试</a:t>
            </a:r>
            <a:endParaRPr lang="en-US" altLang="zh-CN" sz="2400" dirty="0">
              <a:solidFill>
                <a:srgbClr val="000099"/>
              </a:solidFill>
              <a:latin typeface="幼圆" pitchFamily="49" charset="-122"/>
              <a:ea typeface="幼圆" pitchFamily="49" charset="-122"/>
            </a:endParaRPr>
          </a:p>
          <a:p>
            <a:pPr algn="l" fontAlgn="base">
              <a:lnSpc>
                <a:spcPct val="95000"/>
              </a:lnSpc>
              <a:spcBef>
                <a:spcPct val="0"/>
              </a:spcBef>
            </a:pPr>
            <a:r>
              <a:rPr lang="en-US" altLang="zh-CN" sz="24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性的好坏。</a:t>
            </a:r>
          </a:p>
        </p:txBody>
      </p:sp>
      <p:grpSp>
        <p:nvGrpSpPr>
          <p:cNvPr id="9" name="Group 66"/>
          <p:cNvGrpSpPr>
            <a:grpSpLocks/>
          </p:cNvGrpSpPr>
          <p:nvPr/>
        </p:nvGrpSpPr>
        <p:grpSpPr bwMode="auto">
          <a:xfrm>
            <a:off x="7059216" y="4069358"/>
            <a:ext cx="2819400" cy="404813"/>
            <a:chOff x="3984" y="2666"/>
            <a:chExt cx="1776" cy="255"/>
          </a:xfrm>
        </p:grpSpPr>
        <p:sp>
          <p:nvSpPr>
            <p:cNvPr id="194617" name="AutoShape 57"/>
            <p:cNvSpPr>
              <a:spLocks noChangeArrowheads="1"/>
            </p:cNvSpPr>
            <p:nvPr/>
          </p:nvSpPr>
          <p:spPr bwMode="auto">
            <a:xfrm>
              <a:off x="4006" y="2681"/>
              <a:ext cx="1536" cy="240"/>
            </a:xfrm>
            <a:prstGeom prst="wedgeRectCallout">
              <a:avLst>
                <a:gd name="adj1" fmla="val -70639"/>
                <a:gd name="adj2" fmla="val -40000"/>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2001" name="Text Box 58"/>
            <p:cNvSpPr txBox="1">
              <a:spLocks noChangeArrowheads="1"/>
            </p:cNvSpPr>
            <p:nvPr/>
          </p:nvSpPr>
          <p:spPr bwMode="auto">
            <a:xfrm>
              <a:off x="3984" y="2666"/>
              <a:ext cx="1776" cy="250"/>
            </a:xfrm>
            <a:prstGeom prst="rect">
              <a:avLst/>
            </a:prstGeom>
            <a:noFill/>
            <a:ln w="9525">
              <a:noFill/>
              <a:miter lim="800000"/>
              <a:headEnd/>
              <a:tailEnd/>
            </a:ln>
          </p:spPr>
          <p:txBody>
            <a:bodyPr>
              <a:spAutoFit/>
            </a:bodyPr>
            <a:lstStyle/>
            <a:p>
              <a:pPr algn="l">
                <a:spcBef>
                  <a:spcPct val="0"/>
                </a:spcBef>
              </a:pPr>
              <a:r>
                <a:rPr lang="zh-CN" altLang="en-US">
                  <a:solidFill>
                    <a:schemeClr val="accent2"/>
                  </a:solidFill>
                  <a:ea typeface="黑体" pitchFamily="49" charset="-122"/>
                </a:rPr>
                <a:t>反映算法运行的快慢</a:t>
              </a:r>
            </a:p>
          </p:txBody>
        </p:sp>
      </p:grpSp>
      <p:grpSp>
        <p:nvGrpSpPr>
          <p:cNvPr id="10" name="Group 63"/>
          <p:cNvGrpSpPr>
            <a:grpSpLocks/>
          </p:cNvGrpSpPr>
          <p:nvPr/>
        </p:nvGrpSpPr>
        <p:grpSpPr bwMode="auto">
          <a:xfrm>
            <a:off x="7899004" y="4907557"/>
            <a:ext cx="1916112" cy="573088"/>
            <a:chOff x="4224" y="3205"/>
            <a:chExt cx="1370" cy="361"/>
          </a:xfrm>
        </p:grpSpPr>
        <p:sp>
          <p:nvSpPr>
            <p:cNvPr id="194621" name="AutoShape 61"/>
            <p:cNvSpPr>
              <a:spLocks noChangeArrowheads="1"/>
            </p:cNvSpPr>
            <p:nvPr/>
          </p:nvSpPr>
          <p:spPr bwMode="auto">
            <a:xfrm>
              <a:off x="4224" y="3205"/>
              <a:ext cx="1320" cy="347"/>
            </a:xfrm>
            <a:prstGeom prst="wedgeRectCallout">
              <a:avLst>
                <a:gd name="adj1" fmla="val -72073"/>
                <a:gd name="adj2" fmla="val -22304"/>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1999" name="Text Box 62"/>
            <p:cNvSpPr txBox="1">
              <a:spLocks noChangeArrowheads="1"/>
            </p:cNvSpPr>
            <p:nvPr/>
          </p:nvSpPr>
          <p:spPr bwMode="auto">
            <a:xfrm>
              <a:off x="4235" y="3232"/>
              <a:ext cx="1359" cy="334"/>
            </a:xfrm>
            <a:prstGeom prst="rect">
              <a:avLst/>
            </a:prstGeom>
            <a:noFill/>
            <a:ln w="9525">
              <a:noFill/>
              <a:miter lim="800000"/>
              <a:headEnd/>
              <a:tailEnd/>
            </a:ln>
          </p:spPr>
          <p:txBody>
            <a:bodyPr wrap="none">
              <a:spAutoFit/>
            </a:bodyPr>
            <a:lstStyle/>
            <a:p>
              <a:pPr algn="l">
                <a:lnSpc>
                  <a:spcPct val="75000"/>
                </a:lnSpc>
                <a:spcBef>
                  <a:spcPct val="0"/>
                </a:spcBef>
              </a:pPr>
              <a:r>
                <a:rPr lang="zh-CN" altLang="en-US" sz="1900">
                  <a:solidFill>
                    <a:schemeClr val="accent2"/>
                  </a:solidFill>
                  <a:ea typeface="黑体" pitchFamily="49" charset="-122"/>
                </a:rPr>
                <a:t>反映算法需要的</a:t>
              </a:r>
            </a:p>
            <a:p>
              <a:pPr algn="l">
                <a:lnSpc>
                  <a:spcPct val="75000"/>
                </a:lnSpc>
                <a:spcBef>
                  <a:spcPct val="0"/>
                </a:spcBef>
              </a:pPr>
              <a:r>
                <a:rPr lang="zh-CN" altLang="en-US" sz="1900">
                  <a:solidFill>
                    <a:schemeClr val="accent2"/>
                  </a:solidFill>
                  <a:ea typeface="黑体" pitchFamily="49" charset="-122"/>
                </a:rPr>
                <a:t>额外空间的多少</a:t>
              </a:r>
            </a:p>
          </p:txBody>
        </p:sp>
      </p:grpSp>
    </p:spTree>
    <p:custDataLst>
      <p:tags r:id="rId1"/>
    </p:custDataLst>
    <p:extLst>
      <p:ext uri="{BB962C8B-B14F-4D97-AF65-F5344CB8AC3E}">
        <p14:creationId xmlns:p14="http://schemas.microsoft.com/office/powerpoint/2010/main" val="2419373797"/>
      </p:ext>
    </p:extLst>
  </p:cSld>
  <p:clrMapOvr>
    <a:masterClrMapping/>
  </p:clrMapOvr>
  <p:transition advTm="98133">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4589"/>
                                        </p:tgtEl>
                                        <p:attrNameLst>
                                          <p:attrName>style.visibility</p:attrName>
                                        </p:attrNameLst>
                                      </p:cBhvr>
                                      <p:to>
                                        <p:strVal val="visible"/>
                                      </p:to>
                                    </p:set>
                                    <p:animEffect transition="in" filter="blinds(vertical)">
                                      <p:cBhvr>
                                        <p:cTn id="17" dur="500"/>
                                        <p:tgtEl>
                                          <p:spTgt spid="194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94601"/>
                                        </p:tgtEl>
                                        <p:attrNameLst>
                                          <p:attrName>style.visibility</p:attrName>
                                        </p:attrNameLst>
                                      </p:cBhvr>
                                      <p:to>
                                        <p:strVal val="visible"/>
                                      </p:to>
                                    </p:set>
                                    <p:animEffect transition="in" filter="slide(fromBottom)">
                                      <p:cBhvr>
                                        <p:cTn id="42" dur="500"/>
                                        <p:tgtEl>
                                          <p:spTgt spid="1946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 calcmode="lin" valueType="num">
                                      <p:cBhvr>
                                        <p:cTn id="49" dur="500" fill="hold"/>
                                        <p:tgtEl>
                                          <p:spTgt spid="6"/>
                                        </p:tgtEl>
                                        <p:attrNameLst>
                                          <p:attrName>ppt_x</p:attrName>
                                        </p:attrNameLst>
                                      </p:cBhvr>
                                      <p:tavLst>
                                        <p:tav tm="0">
                                          <p:val>
                                            <p:fltVal val="0.5"/>
                                          </p:val>
                                        </p:tav>
                                        <p:tav tm="100000">
                                          <p:val>
                                            <p:strVal val="#ppt_x"/>
                                          </p:val>
                                        </p:tav>
                                      </p:tavLst>
                                    </p:anim>
                                    <p:anim calcmode="lin" valueType="num">
                                      <p:cBhvr>
                                        <p:cTn id="5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9" grpId="0" autoUpdateAnimBg="0"/>
      <p:bldP spid="19460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2989264" y="4116389"/>
            <a:ext cx="5849937" cy="50323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a:solidFill>
                  <a:srgbClr val="000099"/>
                </a:solidFill>
                <a:ea typeface="幼圆" pitchFamily="49" charset="-122"/>
              </a:rPr>
              <a:t>3.</a:t>
            </a:r>
            <a:r>
              <a:rPr lang="zh-CN" altLang="en-US" sz="2700">
                <a:solidFill>
                  <a:srgbClr val="000099"/>
                </a:solidFill>
                <a:latin typeface="幼圆" pitchFamily="49" charset="-122"/>
                <a:ea typeface="幼圆" pitchFamily="49" charset="-122"/>
              </a:rPr>
              <a:t> 机器执行一条指令的时间长短。</a:t>
            </a:r>
            <a:endParaRPr lang="zh-CN" altLang="en-US" sz="2700" b="0">
              <a:solidFill>
                <a:srgbClr val="000099"/>
              </a:solidFill>
              <a:latin typeface="幼圆" pitchFamily="49" charset="-122"/>
              <a:ea typeface="幼圆" pitchFamily="49" charset="-122"/>
            </a:endParaRPr>
          </a:p>
        </p:txBody>
      </p:sp>
      <p:sp>
        <p:nvSpPr>
          <p:cNvPr id="224259" name="Rectangle 3"/>
          <p:cNvSpPr>
            <a:spLocks noChangeArrowheads="1"/>
          </p:cNvSpPr>
          <p:nvPr/>
        </p:nvSpPr>
        <p:spPr bwMode="auto">
          <a:xfrm>
            <a:off x="2982914" y="4649789"/>
            <a:ext cx="6389687" cy="50323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dirty="0">
                <a:solidFill>
                  <a:srgbClr val="000099"/>
                </a:solidFill>
                <a:ea typeface="幼圆" pitchFamily="49" charset="-122"/>
              </a:rPr>
              <a:t>4.</a:t>
            </a:r>
            <a:r>
              <a:rPr lang="zh-CN" altLang="en-US" sz="2700" dirty="0">
                <a:solidFill>
                  <a:srgbClr val="000099"/>
                </a:solidFill>
                <a:latin typeface="幼圆" pitchFamily="49" charset="-122"/>
                <a:ea typeface="幼圆" pitchFamily="49" charset="-122"/>
              </a:rPr>
              <a:t> 程序中那些基本语句的执行次数。</a:t>
            </a:r>
            <a:endParaRPr lang="zh-CN" altLang="en-US" sz="2700" b="0" dirty="0">
              <a:solidFill>
                <a:srgbClr val="000099"/>
              </a:solidFill>
              <a:latin typeface="幼圆" pitchFamily="49" charset="-122"/>
              <a:ea typeface="幼圆" pitchFamily="49" charset="-122"/>
            </a:endParaRPr>
          </a:p>
        </p:txBody>
      </p:sp>
      <p:sp>
        <p:nvSpPr>
          <p:cNvPr id="224260" name="Rectangle 4"/>
          <p:cNvSpPr>
            <a:spLocks noChangeArrowheads="1"/>
          </p:cNvSpPr>
          <p:nvPr/>
        </p:nvSpPr>
        <p:spPr bwMode="auto">
          <a:xfrm>
            <a:off x="3001964" y="2692400"/>
            <a:ext cx="2911475" cy="503238"/>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700">
                <a:solidFill>
                  <a:srgbClr val="000099"/>
                </a:solidFill>
                <a:ea typeface="幼圆" pitchFamily="49" charset="-122"/>
              </a:rPr>
              <a:t>1.</a:t>
            </a:r>
            <a:r>
              <a:rPr lang="zh-CN" altLang="en-US" sz="2700">
                <a:solidFill>
                  <a:srgbClr val="000099"/>
                </a:solidFill>
                <a:latin typeface="幼圆" pitchFamily="49" charset="-122"/>
                <a:ea typeface="幼圆" pitchFamily="49" charset="-122"/>
              </a:rPr>
              <a:t> 问题的规模。</a:t>
            </a:r>
            <a:r>
              <a:rPr lang="zh-CN" altLang="en-US" sz="2700" b="0">
                <a:solidFill>
                  <a:srgbClr val="000099"/>
                </a:solidFill>
                <a:latin typeface="幼圆" pitchFamily="49" charset="-122"/>
                <a:ea typeface="幼圆" pitchFamily="49" charset="-122"/>
              </a:rPr>
              <a:t> </a:t>
            </a:r>
          </a:p>
        </p:txBody>
      </p:sp>
      <p:sp>
        <p:nvSpPr>
          <p:cNvPr id="224261" name="Text Box 5"/>
          <p:cNvSpPr txBox="1">
            <a:spLocks noChangeArrowheads="1"/>
          </p:cNvSpPr>
          <p:nvPr/>
        </p:nvSpPr>
        <p:spPr bwMode="auto">
          <a:xfrm>
            <a:off x="2362200" y="1663700"/>
            <a:ext cx="7467600" cy="833438"/>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700" dirty="0">
                <a:latin typeface="幼圆" pitchFamily="49" charset="-122"/>
                <a:ea typeface="幼圆" pitchFamily="49" charset="-122"/>
              </a:rPr>
              <a:t>    一个程序在计算机中运行时间的多少与诸多因素有关，其中主要有：</a:t>
            </a:r>
            <a:endParaRPr lang="zh-CN" altLang="en-US" sz="2700" b="0" dirty="0">
              <a:latin typeface="幼圆" pitchFamily="49" charset="-122"/>
              <a:ea typeface="幼圆" pitchFamily="49" charset="-122"/>
            </a:endParaRPr>
          </a:p>
        </p:txBody>
      </p:sp>
      <p:grpSp>
        <p:nvGrpSpPr>
          <p:cNvPr id="2" name="Group 38"/>
          <p:cNvGrpSpPr>
            <a:grpSpLocks/>
          </p:cNvGrpSpPr>
          <p:nvPr/>
        </p:nvGrpSpPr>
        <p:grpSpPr bwMode="auto">
          <a:xfrm>
            <a:off x="1524000" y="548680"/>
            <a:ext cx="3746500" cy="671512"/>
            <a:chOff x="373" y="415"/>
            <a:chExt cx="2360" cy="423"/>
          </a:xfrm>
        </p:grpSpPr>
        <p:sp>
          <p:nvSpPr>
            <p:cNvPr id="224264"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35"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ea typeface="宋体" charset="-122"/>
              </a:endParaRPr>
            </a:p>
          </p:txBody>
        </p:sp>
      </p:grpSp>
      <p:grpSp>
        <p:nvGrpSpPr>
          <p:cNvPr id="3" name="Group 19"/>
          <p:cNvGrpSpPr>
            <a:grpSpLocks/>
          </p:cNvGrpSpPr>
          <p:nvPr/>
        </p:nvGrpSpPr>
        <p:grpSpPr bwMode="auto">
          <a:xfrm>
            <a:off x="3000375" y="3248027"/>
            <a:ext cx="7297738" cy="839788"/>
            <a:chOff x="930" y="2116"/>
            <a:chExt cx="4597" cy="529"/>
          </a:xfrm>
        </p:grpSpPr>
        <p:sp>
          <p:nvSpPr>
            <p:cNvPr id="43032" name="Rectangle 20"/>
            <p:cNvSpPr>
              <a:spLocks noChangeArrowheads="1"/>
            </p:cNvSpPr>
            <p:nvPr/>
          </p:nvSpPr>
          <p:spPr bwMode="auto">
            <a:xfrm>
              <a:off x="930" y="2116"/>
              <a:ext cx="4597" cy="529"/>
            </a:xfrm>
            <a:prstGeom prst="rect">
              <a:avLst/>
            </a:prstGeom>
            <a:noFill/>
            <a:ln w="12700" cap="sq">
              <a:noFill/>
              <a:miter lim="800000"/>
              <a:headEnd type="none" w="sm" len="sm"/>
              <a:tailEnd type="none" w="sm" len="sm"/>
            </a:ln>
          </p:spPr>
          <p:txBody>
            <a:bodyPr>
              <a:spAutoFit/>
            </a:bodyPr>
            <a:lstStyle/>
            <a:p>
              <a:pPr algn="l" fontAlgn="base">
                <a:lnSpc>
                  <a:spcPct val="90000"/>
                </a:lnSpc>
                <a:spcBef>
                  <a:spcPct val="0"/>
                </a:spcBef>
              </a:pPr>
              <a:r>
                <a:rPr lang="zh-CN" altLang="en-US" sz="2700">
                  <a:solidFill>
                    <a:srgbClr val="000099"/>
                  </a:solidFill>
                  <a:ea typeface="幼圆" pitchFamily="49" charset="-122"/>
                </a:rPr>
                <a:t>2.</a:t>
              </a:r>
              <a:r>
                <a:rPr lang="zh-CN" altLang="en-US" sz="2700">
                  <a:solidFill>
                    <a:srgbClr val="000099"/>
                  </a:solidFill>
                  <a:latin typeface="幼圆" pitchFamily="49" charset="-122"/>
                  <a:ea typeface="幼圆" pitchFamily="49" charset="-122"/>
                </a:rPr>
                <a:t> 编译程序功能的强弱以及所产生的机器代      </a:t>
              </a:r>
            </a:p>
            <a:p>
              <a:pPr algn="l" fontAlgn="base">
                <a:lnSpc>
                  <a:spcPct val="90000"/>
                </a:lnSpc>
                <a:spcBef>
                  <a:spcPct val="0"/>
                </a:spcBef>
              </a:pPr>
              <a:endParaRPr lang="zh-CN" altLang="en-US" sz="2700">
                <a:solidFill>
                  <a:srgbClr val="000099"/>
                </a:solidFill>
                <a:latin typeface="幼圆" pitchFamily="49" charset="-122"/>
                <a:ea typeface="幼圆" pitchFamily="49" charset="-122"/>
              </a:endParaRPr>
            </a:p>
          </p:txBody>
        </p:sp>
        <p:sp>
          <p:nvSpPr>
            <p:cNvPr id="43033" name="Rectangle 21"/>
            <p:cNvSpPr>
              <a:spLocks noChangeArrowheads="1"/>
            </p:cNvSpPr>
            <p:nvPr/>
          </p:nvSpPr>
          <p:spPr bwMode="auto">
            <a:xfrm>
              <a:off x="1254" y="2327"/>
              <a:ext cx="1635" cy="317"/>
            </a:xfrm>
            <a:prstGeom prst="rect">
              <a:avLst/>
            </a:prstGeom>
            <a:noFill/>
            <a:ln w="9525">
              <a:noFill/>
              <a:miter lim="800000"/>
              <a:headEnd/>
              <a:tailEnd/>
            </a:ln>
          </p:spPr>
          <p:txBody>
            <a:bodyPr wrap="none">
              <a:spAutoFit/>
            </a:bodyPr>
            <a:lstStyle/>
            <a:p>
              <a:r>
                <a:rPr lang="zh-CN" altLang="en-US" sz="2700">
                  <a:solidFill>
                    <a:srgbClr val="000099"/>
                  </a:solidFill>
                  <a:latin typeface="幼圆" pitchFamily="49" charset="-122"/>
                  <a:ea typeface="幼圆" pitchFamily="49" charset="-122"/>
                </a:rPr>
                <a:t>码质量的优劣。</a:t>
              </a:r>
            </a:p>
          </p:txBody>
        </p:sp>
      </p:grpSp>
      <p:sp>
        <p:nvSpPr>
          <p:cNvPr id="224278" name="Oval 22"/>
          <p:cNvSpPr>
            <a:spLocks noChangeArrowheads="1"/>
          </p:cNvSpPr>
          <p:nvPr/>
        </p:nvSpPr>
        <p:spPr bwMode="auto">
          <a:xfrm>
            <a:off x="3411538" y="2655888"/>
            <a:ext cx="2133600" cy="609600"/>
          </a:xfrm>
          <a:prstGeom prst="ellipse">
            <a:avLst/>
          </a:prstGeom>
          <a:noFill/>
          <a:ln w="47625">
            <a:solidFill>
              <a:srgbClr val="FF0000"/>
            </a:solidFill>
            <a:prstDash val="lg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23"/>
          <p:cNvGrpSpPr>
            <a:grpSpLocks/>
          </p:cNvGrpSpPr>
          <p:nvPr/>
        </p:nvGrpSpPr>
        <p:grpSpPr bwMode="auto">
          <a:xfrm>
            <a:off x="6392863" y="2327275"/>
            <a:ext cx="3167062" cy="685800"/>
            <a:chOff x="3045" y="1665"/>
            <a:chExt cx="1995" cy="432"/>
          </a:xfrm>
        </p:grpSpPr>
        <p:sp>
          <p:nvSpPr>
            <p:cNvPr id="224280" name="AutoShape 24"/>
            <p:cNvSpPr>
              <a:spLocks noChangeArrowheads="1"/>
            </p:cNvSpPr>
            <p:nvPr/>
          </p:nvSpPr>
          <p:spPr bwMode="auto">
            <a:xfrm>
              <a:off x="3045" y="1665"/>
              <a:ext cx="1824" cy="432"/>
            </a:xfrm>
            <a:prstGeom prst="wedgeRectCallout">
              <a:avLst>
                <a:gd name="adj1" fmla="val -73792"/>
                <a:gd name="adj2" fmla="val 46759"/>
              </a:avLst>
            </a:prstGeom>
            <a:noFill/>
            <a:ln w="50800">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3031" name="Rectangle 25"/>
            <p:cNvSpPr>
              <a:spLocks noChangeArrowheads="1"/>
            </p:cNvSpPr>
            <p:nvPr/>
          </p:nvSpPr>
          <p:spPr bwMode="auto">
            <a:xfrm>
              <a:off x="3045" y="1691"/>
              <a:ext cx="1995" cy="382"/>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lnSpc>
                  <a:spcPct val="80000"/>
                </a:lnSpc>
                <a:spcBef>
                  <a:spcPct val="0"/>
                </a:spcBef>
              </a:pPr>
              <a:r>
                <a:rPr lang="zh-CN" altLang="en-US" sz="2100">
                  <a:solidFill>
                    <a:srgbClr val="FF3300"/>
                  </a:solidFill>
                  <a:latin typeface="黑体" pitchFamily="49" charset="-122"/>
                  <a:ea typeface="黑体" pitchFamily="49" charset="-122"/>
                </a:rPr>
                <a:t>几乎所有算法的时间效</a:t>
              </a:r>
            </a:p>
            <a:p>
              <a:pPr algn="l">
                <a:lnSpc>
                  <a:spcPct val="80000"/>
                </a:lnSpc>
                <a:spcBef>
                  <a:spcPct val="0"/>
                </a:spcBef>
              </a:pPr>
              <a:r>
                <a:rPr lang="zh-CN" altLang="en-US" sz="2100">
                  <a:solidFill>
                    <a:srgbClr val="FF3300"/>
                  </a:solidFill>
                  <a:latin typeface="黑体" pitchFamily="49" charset="-122"/>
                  <a:ea typeface="黑体" pitchFamily="49" charset="-122"/>
                </a:rPr>
                <a:t>率都与问题的规模有关</a:t>
              </a:r>
            </a:p>
          </p:txBody>
        </p:sp>
      </p:grpSp>
      <p:grpSp>
        <p:nvGrpSpPr>
          <p:cNvPr id="5" name="Group 39"/>
          <p:cNvGrpSpPr>
            <a:grpSpLocks/>
          </p:cNvGrpSpPr>
          <p:nvPr/>
        </p:nvGrpSpPr>
        <p:grpSpPr bwMode="auto">
          <a:xfrm>
            <a:off x="2819400" y="4572001"/>
            <a:ext cx="1189038" cy="993775"/>
            <a:chOff x="816" y="2880"/>
            <a:chExt cx="749" cy="626"/>
          </a:xfrm>
        </p:grpSpPr>
        <p:grpSp>
          <p:nvGrpSpPr>
            <p:cNvPr id="6" name="Group 27"/>
            <p:cNvGrpSpPr>
              <a:grpSpLocks/>
            </p:cNvGrpSpPr>
            <p:nvPr/>
          </p:nvGrpSpPr>
          <p:grpSpPr bwMode="auto">
            <a:xfrm>
              <a:off x="853" y="2880"/>
              <a:ext cx="384" cy="366"/>
              <a:chOff x="864" y="2603"/>
              <a:chExt cx="384" cy="366"/>
            </a:xfrm>
          </p:grpSpPr>
          <p:sp>
            <p:nvSpPr>
              <p:cNvPr id="224284" name="AutoShape 28"/>
              <p:cNvSpPr>
                <a:spLocks noChangeArrowheads="1"/>
              </p:cNvSpPr>
              <p:nvPr/>
            </p:nvSpPr>
            <p:spPr bwMode="auto">
              <a:xfrm>
                <a:off x="864" y="2603"/>
                <a:ext cx="384" cy="366"/>
              </a:xfrm>
              <a:prstGeom prst="star5">
                <a:avLst/>
              </a:prstGeom>
              <a:gradFill rotWithShape="0">
                <a:gsLst>
                  <a:gs pos="0">
                    <a:srgbClr val="FF0000">
                      <a:gamma/>
                      <a:shade val="46275"/>
                      <a:invGamma/>
                    </a:srgbClr>
                  </a:gs>
                  <a:gs pos="100000">
                    <a:srgbClr val="FF0000"/>
                  </a:gs>
                </a:gsLst>
                <a:path path="shape">
                  <a:fillToRect l="50000" t="50000" r="50000" b="50000"/>
                </a:path>
              </a:gradFill>
              <a:ln w="12700" cap="sq">
                <a:no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29" name="Rectangle 29"/>
              <p:cNvSpPr>
                <a:spLocks noChangeArrowheads="1"/>
              </p:cNvSpPr>
              <p:nvPr/>
            </p:nvSpPr>
            <p:spPr bwMode="auto">
              <a:xfrm>
                <a:off x="923" y="2629"/>
                <a:ext cx="243" cy="330"/>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rgbClr val="FFFF00"/>
                    </a:solidFill>
                    <a:ea typeface="楷体_GB2312" pitchFamily="49" charset="-122"/>
                  </a:rPr>
                  <a:t>4</a:t>
                </a:r>
              </a:p>
            </p:txBody>
          </p:sp>
        </p:grpSp>
        <p:sp>
          <p:nvSpPr>
            <p:cNvPr id="43027" name="Rectangle 30"/>
            <p:cNvSpPr>
              <a:spLocks noChangeArrowheads="1"/>
            </p:cNvSpPr>
            <p:nvPr/>
          </p:nvSpPr>
          <p:spPr bwMode="auto">
            <a:xfrm>
              <a:off x="816" y="3227"/>
              <a:ext cx="749" cy="279"/>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300">
                  <a:solidFill>
                    <a:srgbClr val="FF3300"/>
                  </a:solidFill>
                  <a:latin typeface="黑体" pitchFamily="49" charset="-122"/>
                  <a:ea typeface="黑体" pitchFamily="49" charset="-122"/>
                </a:rPr>
                <a:t>重点</a:t>
              </a:r>
            </a:p>
          </p:txBody>
        </p:sp>
      </p:grpSp>
      <p:sp>
        <p:nvSpPr>
          <p:cNvPr id="224287" name="Freeform 31"/>
          <p:cNvSpPr>
            <a:spLocks/>
          </p:cNvSpPr>
          <p:nvPr/>
        </p:nvSpPr>
        <p:spPr bwMode="auto">
          <a:xfrm>
            <a:off x="5218113" y="4613275"/>
            <a:ext cx="1524000" cy="533400"/>
          </a:xfrm>
          <a:custGeom>
            <a:avLst/>
            <a:gdLst/>
            <a:ahLst/>
            <a:cxnLst>
              <a:cxn ang="0">
                <a:pos x="45" y="19"/>
              </a:cxn>
              <a:cxn ang="0">
                <a:pos x="644" y="53"/>
              </a:cxn>
              <a:cxn ang="0">
                <a:pos x="576" y="245"/>
              </a:cxn>
              <a:cxn ang="0">
                <a:pos x="68" y="233"/>
              </a:cxn>
              <a:cxn ang="0">
                <a:pos x="0" y="211"/>
              </a:cxn>
              <a:cxn ang="0">
                <a:pos x="23" y="75"/>
              </a:cxn>
              <a:cxn ang="0">
                <a:pos x="45" y="19"/>
              </a:cxn>
            </a:cxnLst>
            <a:rect l="0" t="0" r="r" b="b"/>
            <a:pathLst>
              <a:path w="679" h="245">
                <a:moveTo>
                  <a:pt x="45" y="19"/>
                </a:moveTo>
                <a:cubicBezTo>
                  <a:pt x="249" y="7"/>
                  <a:pt x="446" y="0"/>
                  <a:pt x="644" y="53"/>
                </a:cubicBezTo>
                <a:cubicBezTo>
                  <a:pt x="679" y="160"/>
                  <a:pt x="673" y="211"/>
                  <a:pt x="576" y="245"/>
                </a:cubicBezTo>
                <a:cubicBezTo>
                  <a:pt x="407" y="241"/>
                  <a:pt x="237" y="243"/>
                  <a:pt x="68" y="233"/>
                </a:cubicBezTo>
                <a:cubicBezTo>
                  <a:pt x="44" y="232"/>
                  <a:pt x="0" y="211"/>
                  <a:pt x="0" y="211"/>
                </a:cubicBezTo>
                <a:cubicBezTo>
                  <a:pt x="1" y="207"/>
                  <a:pt x="11" y="89"/>
                  <a:pt x="23" y="75"/>
                </a:cubicBezTo>
                <a:cubicBezTo>
                  <a:pt x="76" y="15"/>
                  <a:pt x="132" y="40"/>
                  <a:pt x="45" y="19"/>
                </a:cubicBezTo>
                <a:close/>
              </a:path>
            </a:pathLst>
          </a:custGeom>
          <a:noFill/>
          <a:ln w="57150" cap="flat" cmpd="sng">
            <a:solidFill>
              <a:srgbClr val="FF000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7" name="Group 32"/>
          <p:cNvGrpSpPr>
            <a:grpSpLocks/>
          </p:cNvGrpSpPr>
          <p:nvPr/>
        </p:nvGrpSpPr>
        <p:grpSpPr bwMode="auto">
          <a:xfrm>
            <a:off x="6584951" y="5673725"/>
            <a:ext cx="2424113" cy="609600"/>
            <a:chOff x="3002" y="3696"/>
            <a:chExt cx="1527" cy="384"/>
          </a:xfrm>
        </p:grpSpPr>
        <p:sp>
          <p:nvSpPr>
            <p:cNvPr id="224289" name="AutoShape 33"/>
            <p:cNvSpPr>
              <a:spLocks noChangeArrowheads="1"/>
            </p:cNvSpPr>
            <p:nvPr/>
          </p:nvSpPr>
          <p:spPr bwMode="auto">
            <a:xfrm>
              <a:off x="3002" y="3696"/>
              <a:ext cx="1344" cy="384"/>
            </a:xfrm>
            <a:prstGeom prst="wedgeRectCallout">
              <a:avLst>
                <a:gd name="adj1" fmla="val -59449"/>
                <a:gd name="adj2" fmla="val -127343"/>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3025" name="Rectangle 34"/>
            <p:cNvSpPr>
              <a:spLocks noChangeArrowheads="1"/>
            </p:cNvSpPr>
            <p:nvPr/>
          </p:nvSpPr>
          <p:spPr bwMode="auto">
            <a:xfrm>
              <a:off x="3024" y="3714"/>
              <a:ext cx="1505" cy="362"/>
            </a:xfrm>
            <a:prstGeom prst="rect">
              <a:avLst/>
            </a:prstGeom>
            <a:noFill/>
            <a:ln w="9525">
              <a:noFill/>
              <a:miter lim="800000"/>
              <a:headEnd/>
              <a:tailEnd/>
            </a:ln>
            <a:effectLst>
              <a:outerShdw dist="12700" algn="ctr" rotWithShape="0">
                <a:srgbClr val="000000"/>
              </a:outerShdw>
            </a:effectLst>
          </p:spPr>
          <p:txBody>
            <a:bodyPr>
              <a:spAutoFit/>
            </a:bodyPr>
            <a:lstStyle/>
            <a:p>
              <a:pPr algn="l">
                <a:lnSpc>
                  <a:spcPct val="75000"/>
                </a:lnSpc>
                <a:spcBef>
                  <a:spcPct val="0"/>
                </a:spcBef>
              </a:pPr>
              <a:r>
                <a:rPr lang="zh-CN" altLang="en-US" sz="2100">
                  <a:solidFill>
                    <a:srgbClr val="FF3300"/>
                  </a:solidFill>
                  <a:latin typeface="黑体" pitchFamily="49" charset="-122"/>
                  <a:ea typeface="黑体" pitchFamily="49" charset="-122"/>
                </a:rPr>
                <a:t>对算法运行时间</a:t>
              </a:r>
            </a:p>
            <a:p>
              <a:pPr algn="l">
                <a:lnSpc>
                  <a:spcPct val="75000"/>
                </a:lnSpc>
                <a:spcBef>
                  <a:spcPct val="0"/>
                </a:spcBef>
              </a:pPr>
              <a:r>
                <a:rPr lang="zh-CN" altLang="en-US" sz="2100">
                  <a:solidFill>
                    <a:srgbClr val="FF3300"/>
                  </a:solidFill>
                  <a:latin typeface="黑体" pitchFamily="49" charset="-122"/>
                  <a:ea typeface="黑体" pitchFamily="49" charset="-122"/>
                </a:rPr>
                <a:t>贡献最大的语句</a:t>
              </a:r>
            </a:p>
          </p:txBody>
        </p:sp>
      </p:grpSp>
      <p:grpSp>
        <p:nvGrpSpPr>
          <p:cNvPr id="8" name="Group 35"/>
          <p:cNvGrpSpPr>
            <a:grpSpLocks/>
          </p:cNvGrpSpPr>
          <p:nvPr/>
        </p:nvGrpSpPr>
        <p:grpSpPr bwMode="auto">
          <a:xfrm>
            <a:off x="2020888" y="3236913"/>
            <a:ext cx="1560512" cy="1452562"/>
            <a:chOff x="313" y="2039"/>
            <a:chExt cx="983" cy="915"/>
          </a:xfrm>
        </p:grpSpPr>
        <p:sp>
          <p:nvSpPr>
            <p:cNvPr id="224292" name="Arc 36"/>
            <p:cNvSpPr>
              <a:spLocks/>
            </p:cNvSpPr>
            <p:nvPr/>
          </p:nvSpPr>
          <p:spPr bwMode="auto">
            <a:xfrm rot="-7765893">
              <a:off x="395" y="2053"/>
              <a:ext cx="915" cy="8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rgbClr val="FF0000"/>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23" name="Rectangle 37"/>
            <p:cNvSpPr>
              <a:spLocks noChangeArrowheads="1"/>
            </p:cNvSpPr>
            <p:nvPr/>
          </p:nvSpPr>
          <p:spPr bwMode="auto">
            <a:xfrm>
              <a:off x="313" y="2255"/>
              <a:ext cx="285" cy="462"/>
            </a:xfrm>
            <a:prstGeom prst="rect">
              <a:avLst/>
            </a:prstGeom>
            <a:noFill/>
            <a:ln w="9525">
              <a:noFill/>
              <a:miter lim="800000"/>
              <a:headEnd/>
              <a:tailEnd/>
            </a:ln>
          </p:spPr>
          <p:txBody>
            <a:bodyPr wrap="none">
              <a:spAutoFit/>
            </a:bodyPr>
            <a:lstStyle/>
            <a:p>
              <a:pPr>
                <a:spcBef>
                  <a:spcPct val="0"/>
                </a:spcBef>
              </a:pPr>
              <a:r>
                <a:rPr lang="zh-CN" altLang="en-US" sz="2100">
                  <a:solidFill>
                    <a:schemeClr val="accent2"/>
                  </a:solidFill>
                  <a:latin typeface="黑体" pitchFamily="49" charset="-122"/>
                  <a:ea typeface="黑体" pitchFamily="49" charset="-122"/>
                </a:rPr>
                <a:t>相</a:t>
              </a:r>
            </a:p>
            <a:p>
              <a:pPr>
                <a:spcBef>
                  <a:spcPct val="0"/>
                </a:spcBef>
              </a:pPr>
              <a:r>
                <a:rPr lang="zh-CN" altLang="en-US" sz="2100">
                  <a:solidFill>
                    <a:schemeClr val="accent2"/>
                  </a:solidFill>
                  <a:latin typeface="黑体" pitchFamily="49" charset="-122"/>
                  <a:ea typeface="黑体" pitchFamily="49" charset="-122"/>
                </a:rPr>
                <a:t>关</a:t>
              </a:r>
            </a:p>
          </p:txBody>
        </p:sp>
      </p:grpSp>
    </p:spTree>
    <p:custDataLst>
      <p:tags r:id="rId1"/>
    </p:custDataLst>
    <p:extLst>
      <p:ext uri="{BB962C8B-B14F-4D97-AF65-F5344CB8AC3E}">
        <p14:creationId xmlns:p14="http://schemas.microsoft.com/office/powerpoint/2010/main" val="3451683430"/>
      </p:ext>
    </p:extLst>
  </p:cSld>
  <p:clrMapOvr>
    <a:masterClrMapping/>
  </p:clrMapOvr>
  <p:transition advTm="67542">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dissolve">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0"/>
                                        </p:tgtEl>
                                        <p:attrNameLst>
                                          <p:attrName>style.visibility</p:attrName>
                                        </p:attrNameLst>
                                      </p:cBhvr>
                                      <p:to>
                                        <p:strVal val="visible"/>
                                      </p:to>
                                    </p:set>
                                    <p:animEffect transition="in" filter="wipe(left)">
                                      <p:cBhvr>
                                        <p:cTn id="12" dur="500"/>
                                        <p:tgtEl>
                                          <p:spTgt spid="224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8"/>
                                        </p:tgtEl>
                                        <p:attrNameLst>
                                          <p:attrName>style.visibility</p:attrName>
                                        </p:attrNameLst>
                                      </p:cBhvr>
                                      <p:to>
                                        <p:strVal val="visible"/>
                                      </p:to>
                                    </p:set>
                                    <p:animEffect transition="in" filter="wipe(left)">
                                      <p:cBhvr>
                                        <p:cTn id="22" dur="500"/>
                                        <p:tgtEl>
                                          <p:spTgt spid="224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24259"/>
                                        </p:tgtEl>
                                        <p:attrNameLst>
                                          <p:attrName>style.visibility</p:attrName>
                                        </p:attrNameLst>
                                      </p:cBhvr>
                                      <p:to>
                                        <p:strVal val="visible"/>
                                      </p:to>
                                    </p:set>
                                    <p:animEffect transition="in" filter="wipe(right)">
                                      <p:cBhvr>
                                        <p:cTn id="27" dur="500"/>
                                        <p:tgtEl>
                                          <p:spTgt spid="2242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4287"/>
                                        </p:tgtEl>
                                        <p:attrNameLst>
                                          <p:attrName>style.visibility</p:attrName>
                                        </p:attrNameLst>
                                      </p:cBhvr>
                                      <p:to>
                                        <p:strVal val="visible"/>
                                      </p:to>
                                    </p:set>
                                    <p:animEffect transition="in" filter="wipe(left)">
                                      <p:cBhvr>
                                        <p:cTn id="32" dur="500"/>
                                        <p:tgtEl>
                                          <p:spTgt spid="2242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4278"/>
                                        </p:tgtEl>
                                        <p:attrNameLst>
                                          <p:attrName>style.visibility</p:attrName>
                                        </p:attrNameLst>
                                      </p:cBhvr>
                                      <p:to>
                                        <p:strVal val="visible"/>
                                      </p:to>
                                    </p:set>
                                    <p:animEffect transition="in" filter="dissolve">
                                      <p:cBhvr>
                                        <p:cTn id="47" dur="500"/>
                                        <p:tgtEl>
                                          <p:spTgt spid="2242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righ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59" grpId="0" autoUpdateAnimBg="0"/>
      <p:bldP spid="224260" grpId="0" autoUpdateAnimBg="0"/>
      <p:bldP spid="224261" grpId="0" autoUpdateAnimBg="0"/>
      <p:bldP spid="22427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1943100" y="685801"/>
            <a:ext cx="3048000" cy="784225"/>
            <a:chOff x="264" y="432"/>
            <a:chExt cx="1920" cy="494"/>
          </a:xfrm>
        </p:grpSpPr>
        <p:sp>
          <p:nvSpPr>
            <p:cNvPr id="187395" name="Oval 3"/>
            <p:cNvSpPr>
              <a:spLocks noChangeArrowheads="1"/>
            </p:cNvSpPr>
            <p:nvPr/>
          </p:nvSpPr>
          <p:spPr bwMode="auto">
            <a:xfrm>
              <a:off x="384" y="520"/>
              <a:ext cx="1584" cy="406"/>
            </a:xfrm>
            <a:prstGeom prst="ellipse">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12700" cap="sq">
              <a:noFill/>
              <a:round/>
              <a:headEnd type="none" w="sm" len="sm"/>
              <a:tailEnd type="none" w="sm" len="sm"/>
            </a:ln>
            <a:effectLst>
              <a:outerShdw dist="109250" dir="213226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3" name="Rectangle 4"/>
            <p:cNvSpPr>
              <a:spLocks noChangeArrowheads="1"/>
            </p:cNvSpPr>
            <p:nvPr/>
          </p:nvSpPr>
          <p:spPr bwMode="auto">
            <a:xfrm rot="-1048718">
              <a:off x="264" y="432"/>
              <a:ext cx="1920"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algn="l" fontAlgn="base">
                <a:spcBef>
                  <a:spcPct val="0"/>
                </a:spcBef>
              </a:pPr>
              <a:r>
                <a:rPr lang="zh-CN" altLang="en-US" sz="4000">
                  <a:solidFill>
                    <a:srgbClr val="FF0066"/>
                  </a:solidFill>
                  <a:ea typeface="幼圆" pitchFamily="49" charset="-122"/>
                </a:rPr>
                <a:t>频度统计法</a:t>
              </a:r>
              <a:endParaRPr lang="zh-CN" altLang="en-US" sz="4000">
                <a:solidFill>
                  <a:srgbClr val="00FF00"/>
                </a:solidFill>
                <a:ea typeface="幼圆" pitchFamily="49" charset="-122"/>
              </a:endParaRPr>
            </a:p>
          </p:txBody>
        </p:sp>
      </p:grpSp>
      <p:grpSp>
        <p:nvGrpSpPr>
          <p:cNvPr id="3" name="Group 23"/>
          <p:cNvGrpSpPr>
            <a:grpSpLocks/>
          </p:cNvGrpSpPr>
          <p:nvPr/>
        </p:nvGrpSpPr>
        <p:grpSpPr bwMode="auto">
          <a:xfrm>
            <a:off x="2209800" y="3645024"/>
            <a:ext cx="7467600" cy="1752600"/>
            <a:chOff x="672" y="2352"/>
            <a:chExt cx="4704" cy="1104"/>
          </a:xfrm>
        </p:grpSpPr>
        <p:sp>
          <p:nvSpPr>
            <p:cNvPr id="187399" name="Rectangle 7"/>
            <p:cNvSpPr>
              <a:spLocks noChangeArrowheads="1"/>
            </p:cNvSpPr>
            <p:nvPr/>
          </p:nvSpPr>
          <p:spPr bwMode="auto">
            <a:xfrm>
              <a:off x="672" y="2352"/>
              <a:ext cx="4704" cy="1104"/>
            </a:xfrm>
            <a:prstGeom prst="rect">
              <a:avLst/>
            </a:prstGeom>
            <a:solidFill>
              <a:srgbClr val="E1F0FF"/>
            </a:solidFill>
            <a:ln w="12700" cap="sq">
              <a:noFill/>
              <a:miter lim="800000"/>
              <a:headEnd type="none" w="sm" len="sm"/>
              <a:tailEnd type="none" w="sm" len="sm"/>
            </a:ln>
            <a:effectLst>
              <a:outerShdw dist="198380" dir="3011666"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1" name="Rectangle 8"/>
            <p:cNvSpPr>
              <a:spLocks noChangeArrowheads="1"/>
            </p:cNvSpPr>
            <p:nvPr/>
          </p:nvSpPr>
          <p:spPr bwMode="auto">
            <a:xfrm>
              <a:off x="864" y="2503"/>
              <a:ext cx="4320" cy="843"/>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700" dirty="0">
                  <a:solidFill>
                    <a:srgbClr val="00008C"/>
                  </a:solidFill>
                  <a:ea typeface="楷体_GB2312" pitchFamily="49" charset="-122"/>
                </a:rPr>
                <a:t>        </a:t>
              </a:r>
              <a:r>
                <a:rPr lang="zh-CN" altLang="en-US" sz="2700" dirty="0">
                  <a:solidFill>
                    <a:srgbClr val="00008C"/>
                  </a:solidFill>
                  <a:ea typeface="幼圆" pitchFamily="49" charset="-122"/>
                </a:rPr>
                <a:t>一条</a:t>
              </a:r>
              <a:r>
                <a:rPr lang="zh-CN" altLang="en-US" sz="2700" dirty="0">
                  <a:solidFill>
                    <a:srgbClr val="FF3300"/>
                  </a:solidFill>
                  <a:ea typeface="黑体" pitchFamily="49" charset="-122"/>
                </a:rPr>
                <a:t>语句的频度</a:t>
              </a:r>
              <a:r>
                <a:rPr lang="zh-CN" altLang="en-US" sz="2700" dirty="0">
                  <a:solidFill>
                    <a:srgbClr val="00008C"/>
                  </a:solidFill>
                  <a:ea typeface="幼圆" pitchFamily="49" charset="-122"/>
                </a:rPr>
                <a:t>是指该语句被执行的次数，而整个</a:t>
              </a:r>
              <a:r>
                <a:rPr lang="zh-CN" altLang="en-US" sz="2700" dirty="0">
                  <a:solidFill>
                    <a:srgbClr val="FF3300"/>
                  </a:solidFill>
                  <a:ea typeface="黑体" pitchFamily="49" charset="-122"/>
                </a:rPr>
                <a:t>算法的频度</a:t>
              </a:r>
              <a:r>
                <a:rPr lang="zh-CN" altLang="en-US" sz="2700" dirty="0">
                  <a:solidFill>
                    <a:srgbClr val="00008C"/>
                  </a:solidFill>
                  <a:ea typeface="幼圆" pitchFamily="49" charset="-122"/>
                </a:rPr>
                <a:t>是指算法中所有语句的频度之和。</a:t>
              </a:r>
            </a:p>
          </p:txBody>
        </p:sp>
      </p:grpSp>
      <p:grpSp>
        <p:nvGrpSpPr>
          <p:cNvPr id="4" name="Group 24"/>
          <p:cNvGrpSpPr>
            <a:grpSpLocks/>
          </p:cNvGrpSpPr>
          <p:nvPr/>
        </p:nvGrpSpPr>
        <p:grpSpPr bwMode="auto">
          <a:xfrm>
            <a:off x="2209800" y="1828800"/>
            <a:ext cx="7672388" cy="1295400"/>
            <a:chOff x="432" y="1248"/>
            <a:chExt cx="4833" cy="816"/>
          </a:xfrm>
        </p:grpSpPr>
        <p:sp>
          <p:nvSpPr>
            <p:cNvPr id="187402" name="Rectangle 10"/>
            <p:cNvSpPr>
              <a:spLocks noChangeArrowheads="1"/>
            </p:cNvSpPr>
            <p:nvPr/>
          </p:nvSpPr>
          <p:spPr bwMode="auto">
            <a:xfrm>
              <a:off x="432" y="1248"/>
              <a:ext cx="4704" cy="816"/>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38" name="Text Box 11"/>
            <p:cNvSpPr txBox="1">
              <a:spLocks noChangeArrowheads="1"/>
            </p:cNvSpPr>
            <p:nvPr/>
          </p:nvSpPr>
          <p:spPr bwMode="auto">
            <a:xfrm>
              <a:off x="624" y="1355"/>
              <a:ext cx="4641" cy="602"/>
            </a:xfrm>
            <a:prstGeom prst="rect">
              <a:avLst/>
            </a:prstGeom>
            <a:noFill/>
            <a:ln w="9525">
              <a:noFill/>
              <a:miter lim="800000"/>
              <a:headEnd/>
              <a:tailEnd/>
            </a:ln>
          </p:spPr>
          <p:txBody>
            <a:bodyPr>
              <a:spAutoFit/>
            </a:bodyPr>
            <a:lstStyle/>
            <a:p>
              <a:pPr algn="l" fontAlgn="base">
                <a:lnSpc>
                  <a:spcPct val="105000"/>
                </a:lnSpc>
                <a:spcBef>
                  <a:spcPct val="0"/>
                </a:spcBef>
              </a:pPr>
              <a:r>
                <a:rPr lang="zh-CN" altLang="en-US" sz="2700" dirty="0">
                  <a:solidFill>
                    <a:srgbClr val="00008C"/>
                  </a:solidFill>
                  <a:latin typeface="幼圆" pitchFamily="49" charset="-122"/>
                  <a:ea typeface="幼圆" pitchFamily="49" charset="-122"/>
                </a:rPr>
                <a:t>    以语句执行的次数的多少作为算法的时</a:t>
              </a:r>
            </a:p>
            <a:p>
              <a:pPr fontAlgn="base">
                <a:lnSpc>
                  <a:spcPct val="105000"/>
                </a:lnSpc>
                <a:spcBef>
                  <a:spcPct val="0"/>
                </a:spcBef>
              </a:pPr>
              <a:r>
                <a:rPr lang="zh-CN" altLang="en-US" sz="2700" dirty="0">
                  <a:solidFill>
                    <a:srgbClr val="00008C"/>
                  </a:solidFill>
                  <a:latin typeface="幼圆" pitchFamily="49" charset="-122"/>
                  <a:ea typeface="幼圆" pitchFamily="49" charset="-122"/>
                </a:rPr>
                <a:t>间度量的分析方法称为</a:t>
              </a:r>
              <a:r>
                <a:rPr lang="zh-CN" altLang="en-US" sz="2600" dirty="0">
                  <a:solidFill>
                    <a:srgbClr val="00008C"/>
                  </a:solidFill>
                  <a:ea typeface="楷体_GB2312" pitchFamily="49" charset="-122"/>
                </a:rPr>
                <a:t>                           。</a:t>
              </a:r>
              <a:endParaRPr lang="zh-CN" altLang="en-US" sz="3200" dirty="0">
                <a:solidFill>
                  <a:srgbClr val="00008C"/>
                </a:solidFill>
                <a:ea typeface="楷体_GB2312" pitchFamily="49" charset="-122"/>
              </a:endParaRPr>
            </a:p>
          </p:txBody>
        </p:sp>
        <p:sp>
          <p:nvSpPr>
            <p:cNvPr id="44039" name="Rectangle 12"/>
            <p:cNvSpPr>
              <a:spLocks noChangeArrowheads="1"/>
            </p:cNvSpPr>
            <p:nvPr/>
          </p:nvSpPr>
          <p:spPr bwMode="auto">
            <a:xfrm>
              <a:off x="2777" y="1612"/>
              <a:ext cx="1650" cy="394"/>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500" i="1">
                  <a:solidFill>
                    <a:srgbClr val="FF3300"/>
                  </a:solidFill>
                  <a:ea typeface="黑体" pitchFamily="49" charset="-122"/>
                </a:rPr>
                <a:t>频度统计法</a:t>
              </a:r>
            </a:p>
          </p:txBody>
        </p:sp>
      </p:grpSp>
    </p:spTree>
    <p:custDataLst>
      <p:tags r:id="rId1"/>
    </p:custDataLst>
    <p:extLst>
      <p:ext uri="{BB962C8B-B14F-4D97-AF65-F5344CB8AC3E}">
        <p14:creationId xmlns:p14="http://schemas.microsoft.com/office/powerpoint/2010/main" val="1428835843"/>
      </p:ext>
    </p:extLst>
  </p:cSld>
  <p:clrMapOvr>
    <a:masterClrMapping/>
  </p:clrMapOvr>
  <p:transition advTm="28573">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1981201" y="685800"/>
            <a:ext cx="8410575" cy="4495800"/>
            <a:chOff x="288" y="480"/>
            <a:chExt cx="5298" cy="2832"/>
          </a:xfrm>
        </p:grpSpPr>
        <p:sp>
          <p:nvSpPr>
            <p:cNvPr id="155651" name="Freeform 3"/>
            <p:cNvSpPr>
              <a:spLocks/>
            </p:cNvSpPr>
            <p:nvPr/>
          </p:nvSpPr>
          <p:spPr bwMode="auto">
            <a:xfrm>
              <a:off x="288" y="480"/>
              <a:ext cx="5232" cy="2832"/>
            </a:xfrm>
            <a:custGeom>
              <a:avLst/>
              <a:gdLst/>
              <a:ahLst/>
              <a:cxnLst>
                <a:cxn ang="0">
                  <a:pos x="332" y="88"/>
                </a:cxn>
                <a:cxn ang="0">
                  <a:pos x="2536" y="66"/>
                </a:cxn>
                <a:cxn ang="0">
                  <a:pos x="3092" y="33"/>
                </a:cxn>
                <a:cxn ang="0">
                  <a:pos x="3387" y="11"/>
                </a:cxn>
                <a:cxn ang="0">
                  <a:pos x="4587" y="22"/>
                </a:cxn>
                <a:cxn ang="0">
                  <a:pos x="4936" y="33"/>
                </a:cxn>
                <a:cxn ang="0">
                  <a:pos x="5110" y="77"/>
                </a:cxn>
                <a:cxn ang="0">
                  <a:pos x="5154" y="644"/>
                </a:cxn>
                <a:cxn ang="0">
                  <a:pos x="5165" y="2171"/>
                </a:cxn>
                <a:cxn ang="0">
                  <a:pos x="5143" y="2302"/>
                </a:cxn>
                <a:cxn ang="0">
                  <a:pos x="5034" y="2313"/>
                </a:cxn>
                <a:cxn ang="0">
                  <a:pos x="4598" y="2357"/>
                </a:cxn>
                <a:cxn ang="0">
                  <a:pos x="4205" y="2400"/>
                </a:cxn>
                <a:cxn ang="0">
                  <a:pos x="3212" y="2389"/>
                </a:cxn>
                <a:cxn ang="0">
                  <a:pos x="2743" y="2346"/>
                </a:cxn>
                <a:cxn ang="0">
                  <a:pos x="2438" y="2302"/>
                </a:cxn>
                <a:cxn ang="0">
                  <a:pos x="1128" y="2291"/>
                </a:cxn>
                <a:cxn ang="0">
                  <a:pos x="648" y="2357"/>
                </a:cxn>
                <a:cxn ang="0">
                  <a:pos x="343" y="2411"/>
                </a:cxn>
                <a:cxn ang="0">
                  <a:pos x="256" y="2433"/>
                </a:cxn>
                <a:cxn ang="0">
                  <a:pos x="212" y="2444"/>
                </a:cxn>
                <a:cxn ang="0">
                  <a:pos x="125" y="2237"/>
                </a:cxn>
                <a:cxn ang="0">
                  <a:pos x="158" y="1451"/>
                </a:cxn>
                <a:cxn ang="0">
                  <a:pos x="168" y="851"/>
                </a:cxn>
                <a:cxn ang="0">
                  <a:pos x="267" y="0"/>
                </a:cxn>
                <a:cxn ang="0">
                  <a:pos x="485" y="77"/>
                </a:cxn>
                <a:cxn ang="0">
                  <a:pos x="681" y="77"/>
                </a:cxn>
              </a:cxnLst>
              <a:rect l="0" t="0" r="r" b="b"/>
              <a:pathLst>
                <a:path w="5208" h="2444">
                  <a:moveTo>
                    <a:pt x="332" y="88"/>
                  </a:moveTo>
                  <a:cubicBezTo>
                    <a:pt x="1067" y="103"/>
                    <a:pt x="1801" y="77"/>
                    <a:pt x="2536" y="66"/>
                  </a:cubicBezTo>
                  <a:cubicBezTo>
                    <a:pt x="2721" y="43"/>
                    <a:pt x="2905" y="43"/>
                    <a:pt x="3092" y="33"/>
                  </a:cubicBezTo>
                  <a:cubicBezTo>
                    <a:pt x="3190" y="28"/>
                    <a:pt x="3387" y="11"/>
                    <a:pt x="3387" y="11"/>
                  </a:cubicBezTo>
                  <a:cubicBezTo>
                    <a:pt x="3787" y="15"/>
                    <a:pt x="4187" y="16"/>
                    <a:pt x="4587" y="22"/>
                  </a:cubicBezTo>
                  <a:cubicBezTo>
                    <a:pt x="4703" y="24"/>
                    <a:pt x="4820" y="21"/>
                    <a:pt x="4936" y="33"/>
                  </a:cubicBezTo>
                  <a:cubicBezTo>
                    <a:pt x="4995" y="39"/>
                    <a:pt x="5110" y="77"/>
                    <a:pt x="5110" y="77"/>
                  </a:cubicBezTo>
                  <a:cubicBezTo>
                    <a:pt x="5148" y="263"/>
                    <a:pt x="5122" y="456"/>
                    <a:pt x="5154" y="644"/>
                  </a:cubicBezTo>
                  <a:cubicBezTo>
                    <a:pt x="5208" y="1287"/>
                    <a:pt x="5193" y="1006"/>
                    <a:pt x="5165" y="2171"/>
                  </a:cubicBezTo>
                  <a:cubicBezTo>
                    <a:pt x="5164" y="2215"/>
                    <a:pt x="5173" y="2269"/>
                    <a:pt x="5143" y="2302"/>
                  </a:cubicBezTo>
                  <a:cubicBezTo>
                    <a:pt x="5118" y="2329"/>
                    <a:pt x="5070" y="2310"/>
                    <a:pt x="5034" y="2313"/>
                  </a:cubicBezTo>
                  <a:cubicBezTo>
                    <a:pt x="4887" y="2326"/>
                    <a:pt x="4745" y="2348"/>
                    <a:pt x="4598" y="2357"/>
                  </a:cubicBezTo>
                  <a:cubicBezTo>
                    <a:pt x="4463" y="2391"/>
                    <a:pt x="4346" y="2393"/>
                    <a:pt x="4205" y="2400"/>
                  </a:cubicBezTo>
                  <a:cubicBezTo>
                    <a:pt x="3875" y="2437"/>
                    <a:pt x="3542" y="2415"/>
                    <a:pt x="3212" y="2389"/>
                  </a:cubicBezTo>
                  <a:cubicBezTo>
                    <a:pt x="3059" y="2361"/>
                    <a:pt x="2898" y="2360"/>
                    <a:pt x="2743" y="2346"/>
                  </a:cubicBezTo>
                  <a:cubicBezTo>
                    <a:pt x="2639" y="2337"/>
                    <a:pt x="2543" y="2311"/>
                    <a:pt x="2438" y="2302"/>
                  </a:cubicBezTo>
                  <a:cubicBezTo>
                    <a:pt x="2056" y="2226"/>
                    <a:pt x="1308" y="2289"/>
                    <a:pt x="1128" y="2291"/>
                  </a:cubicBezTo>
                  <a:cubicBezTo>
                    <a:pt x="975" y="2330"/>
                    <a:pt x="805" y="2337"/>
                    <a:pt x="648" y="2357"/>
                  </a:cubicBezTo>
                  <a:cubicBezTo>
                    <a:pt x="545" y="2383"/>
                    <a:pt x="446" y="2390"/>
                    <a:pt x="343" y="2411"/>
                  </a:cubicBezTo>
                  <a:cubicBezTo>
                    <a:pt x="314" y="2417"/>
                    <a:pt x="285" y="2426"/>
                    <a:pt x="256" y="2433"/>
                  </a:cubicBezTo>
                  <a:cubicBezTo>
                    <a:pt x="241" y="2437"/>
                    <a:pt x="212" y="2444"/>
                    <a:pt x="212" y="2444"/>
                  </a:cubicBezTo>
                  <a:cubicBezTo>
                    <a:pt x="179" y="2378"/>
                    <a:pt x="166" y="2297"/>
                    <a:pt x="125" y="2237"/>
                  </a:cubicBezTo>
                  <a:cubicBezTo>
                    <a:pt x="130" y="1953"/>
                    <a:pt x="114" y="1715"/>
                    <a:pt x="158" y="1451"/>
                  </a:cubicBezTo>
                  <a:cubicBezTo>
                    <a:pt x="175" y="1228"/>
                    <a:pt x="175" y="1111"/>
                    <a:pt x="168" y="851"/>
                  </a:cubicBezTo>
                  <a:cubicBezTo>
                    <a:pt x="169" y="781"/>
                    <a:pt x="0" y="133"/>
                    <a:pt x="267" y="0"/>
                  </a:cubicBezTo>
                  <a:cubicBezTo>
                    <a:pt x="343" y="20"/>
                    <a:pt x="407" y="57"/>
                    <a:pt x="485" y="77"/>
                  </a:cubicBezTo>
                  <a:cubicBezTo>
                    <a:pt x="548" y="93"/>
                    <a:pt x="616" y="77"/>
                    <a:pt x="681" y="77"/>
                  </a:cubicBezTo>
                </a:path>
              </a:pathLst>
            </a:custGeom>
            <a:solidFill>
              <a:srgbClr val="FFFFCC"/>
            </a:solidFill>
            <a:ln w="12700" cap="sq" cmpd="sng">
              <a:noFill/>
              <a:prstDash val="solid"/>
              <a:round/>
              <a:headEnd type="none" w="sm" len="sm"/>
              <a:tailEnd type="none" w="sm" len="sm"/>
            </a:ln>
            <a:effectLst>
              <a:outerShdw dist="215526"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71" name="Text Box 4"/>
            <p:cNvSpPr txBox="1">
              <a:spLocks noChangeArrowheads="1"/>
            </p:cNvSpPr>
            <p:nvPr/>
          </p:nvSpPr>
          <p:spPr bwMode="auto">
            <a:xfrm>
              <a:off x="594" y="810"/>
              <a:ext cx="4992" cy="1958"/>
            </a:xfrm>
            <a:prstGeom prst="rect">
              <a:avLst/>
            </a:prstGeom>
            <a:noFill/>
            <a:ln w="12700" cap="sq">
              <a:noFill/>
              <a:miter lim="800000"/>
              <a:headEnd type="none" w="sm" len="sm"/>
              <a:tailEnd type="none" w="sm" len="sm"/>
            </a:ln>
          </p:spPr>
          <p:txBody>
            <a:bodyPr>
              <a:spAutoFit/>
            </a:bodyPr>
            <a:lstStyle/>
            <a:p>
              <a:pPr algn="l" fontAlgn="base">
                <a:lnSpc>
                  <a:spcPct val="80000"/>
                </a:lnSpc>
                <a:spcBef>
                  <a:spcPct val="0"/>
                </a:spcBef>
              </a:pPr>
              <a:r>
                <a:rPr lang="en-US" altLang="zh-CN" dirty="0">
                  <a:solidFill>
                    <a:srgbClr val="00008C"/>
                  </a:solidFill>
                  <a:ea typeface="宋体" charset="-122"/>
                </a:rPr>
                <a:t>#define  M  1000</a:t>
              </a:r>
            </a:p>
            <a:p>
              <a:pPr algn="l" fontAlgn="base">
                <a:lnSpc>
                  <a:spcPct val="80000"/>
                </a:lnSpc>
                <a:spcBef>
                  <a:spcPct val="0"/>
                </a:spcBef>
              </a:pPr>
              <a:r>
                <a:rPr lang="en-US" altLang="zh-CN" dirty="0">
                  <a:solidFill>
                    <a:srgbClr val="00008C"/>
                  </a:solidFill>
                  <a:ea typeface="宋体" charset="-122"/>
                </a:rPr>
                <a:t>void MATRIX(</a:t>
              </a:r>
              <a:r>
                <a:rPr lang="en-US" altLang="zh-CN" dirty="0" err="1">
                  <a:solidFill>
                    <a:srgbClr val="00008C"/>
                  </a:solidFill>
                  <a:ea typeface="宋体" charset="-122"/>
                </a:rPr>
                <a:t>int</a:t>
              </a:r>
              <a:r>
                <a:rPr lang="en-US" altLang="zh-CN" dirty="0">
                  <a:solidFill>
                    <a:srgbClr val="00008C"/>
                  </a:solidFill>
                  <a:ea typeface="宋体" charset="-122"/>
                </a:rPr>
                <a:t> A[ ][M],</a:t>
              </a:r>
              <a:r>
                <a:rPr lang="en-US" altLang="zh-CN" dirty="0" err="1">
                  <a:solidFill>
                    <a:srgbClr val="00008C"/>
                  </a:solidFill>
                  <a:ea typeface="宋体" charset="-122"/>
                </a:rPr>
                <a:t>int</a:t>
              </a:r>
              <a:r>
                <a:rPr lang="en-US" altLang="zh-CN" dirty="0">
                  <a:solidFill>
                    <a:srgbClr val="00008C"/>
                  </a:solidFill>
                  <a:ea typeface="宋体" charset="-122"/>
                </a:rPr>
                <a:t> B[ ][M],</a:t>
              </a:r>
              <a:r>
                <a:rPr lang="en-US" altLang="zh-CN" dirty="0" err="1">
                  <a:solidFill>
                    <a:srgbClr val="00008C"/>
                  </a:solidFill>
                  <a:ea typeface="宋体" charset="-122"/>
                </a:rPr>
                <a:t>int</a:t>
              </a:r>
              <a:r>
                <a:rPr lang="en-US" altLang="zh-CN" dirty="0">
                  <a:solidFill>
                    <a:srgbClr val="00008C"/>
                  </a:solidFill>
                  <a:ea typeface="宋体" charset="-122"/>
                </a:rPr>
                <a:t> C[ ][M],</a:t>
              </a:r>
              <a:r>
                <a:rPr lang="en-US" altLang="zh-CN" dirty="0" err="1">
                  <a:solidFill>
                    <a:srgbClr val="00008C"/>
                  </a:solidFill>
                  <a:ea typeface="宋体" charset="-122"/>
                </a:rPr>
                <a:t>int</a:t>
              </a:r>
              <a:r>
                <a:rPr lang="en-US" altLang="zh-CN" dirty="0">
                  <a:solidFill>
                    <a:srgbClr val="00008C"/>
                  </a:solidFill>
                  <a:ea typeface="宋体" charset="-122"/>
                </a:rPr>
                <a:t> n)</a:t>
              </a:r>
            </a:p>
            <a:p>
              <a:pPr algn="l" fontAlgn="base">
                <a:lnSpc>
                  <a:spcPct val="80000"/>
                </a:lnSpc>
                <a:spcBef>
                  <a:spcPct val="0"/>
                </a:spcBef>
              </a:pPr>
              <a:r>
                <a:rPr lang="en-US" altLang="zh-CN" dirty="0">
                  <a:solidFill>
                    <a:srgbClr val="00008C"/>
                  </a:solidFill>
                  <a:ea typeface="宋体" charset="-122"/>
                </a:rPr>
                <a:t> {</a:t>
              </a:r>
            </a:p>
            <a:p>
              <a:pPr algn="l" fontAlgn="base">
                <a:spcBef>
                  <a:spcPct val="0"/>
                </a:spcBef>
              </a:pPr>
              <a:r>
                <a:rPr lang="en-US" altLang="zh-CN" dirty="0">
                  <a:solidFill>
                    <a:srgbClr val="00008C"/>
                  </a:solidFill>
                  <a:ea typeface="宋体" charset="-122"/>
                </a:rPr>
                <a:t>     </a:t>
              </a:r>
              <a:r>
                <a:rPr lang="en-US" altLang="zh-CN" dirty="0" err="1">
                  <a:solidFill>
                    <a:srgbClr val="00008C"/>
                  </a:solidFill>
                  <a:ea typeface="宋体" charset="-122"/>
                </a:rPr>
                <a:t>int</a:t>
              </a:r>
              <a:r>
                <a:rPr lang="en-US" altLang="zh-CN" dirty="0">
                  <a:solidFill>
                    <a:srgbClr val="00008C"/>
                  </a:solidFill>
                  <a:ea typeface="宋体" charset="-122"/>
                </a:rPr>
                <a:t> </a:t>
              </a:r>
              <a:r>
                <a:rPr lang="en-US" altLang="zh-CN" dirty="0" err="1">
                  <a:solidFill>
                    <a:srgbClr val="00008C"/>
                  </a:solidFill>
                  <a:ea typeface="宋体" charset="-122"/>
                </a:rPr>
                <a:t>i</a:t>
              </a:r>
              <a:r>
                <a:rPr lang="en-US" altLang="zh-CN" dirty="0">
                  <a:solidFill>
                    <a:srgbClr val="00008C"/>
                  </a:solidFill>
                  <a:ea typeface="宋体" charset="-122"/>
                </a:rPr>
                <a:t>, j, k;</a:t>
              </a:r>
            </a:p>
            <a:p>
              <a:pPr algn="l" fontAlgn="base">
                <a:spcBef>
                  <a:spcPct val="0"/>
                </a:spcBef>
              </a:pPr>
              <a:r>
                <a:rPr lang="en-US" altLang="zh-CN" dirty="0">
                  <a:solidFill>
                    <a:srgbClr val="00008C"/>
                  </a:solidFill>
                  <a:ea typeface="宋体" charset="-122"/>
                </a:rPr>
                <a:t>     for(</a:t>
              </a:r>
              <a:r>
                <a:rPr lang="en-US" altLang="zh-CN" dirty="0" err="1">
                  <a:solidFill>
                    <a:srgbClr val="00008C"/>
                  </a:solidFill>
                  <a:ea typeface="宋体" charset="-122"/>
                </a:rPr>
                <a:t>i</a:t>
              </a:r>
              <a:r>
                <a:rPr lang="en-US" altLang="zh-CN" dirty="0">
                  <a:solidFill>
                    <a:srgbClr val="00008C"/>
                  </a:solidFill>
                  <a:ea typeface="宋体" charset="-122"/>
                  <a:sym typeface="Symbol" pitchFamily="18" charset="2"/>
                </a:rPr>
                <a:t>=0;i&lt;</a:t>
              </a:r>
              <a:r>
                <a:rPr lang="en-US" altLang="zh-CN" dirty="0" err="1">
                  <a:solidFill>
                    <a:srgbClr val="00008C"/>
                  </a:solidFill>
                  <a:ea typeface="宋体" charset="-122"/>
                  <a:sym typeface="Symbol" pitchFamily="18" charset="2"/>
                </a:rPr>
                <a:t>n;i</a:t>
              </a:r>
              <a:r>
                <a:rPr lang="en-US" altLang="zh-CN" dirty="0">
                  <a:solidFill>
                    <a:srgbClr val="00008C"/>
                  </a:solidFill>
                  <a:ea typeface="宋体" charset="-122"/>
                  <a:sym typeface="Symbol" pitchFamily="18" charset="2"/>
                </a:rPr>
                <a:t>++)</a:t>
              </a:r>
              <a:endParaRPr lang="en-US" altLang="zh-CN" dirty="0">
                <a:solidFill>
                  <a:srgbClr val="00008C"/>
                </a:solidFill>
                <a:ea typeface="宋体" charset="-122"/>
              </a:endParaRPr>
            </a:p>
            <a:p>
              <a:pPr algn="l" fontAlgn="base">
                <a:spcBef>
                  <a:spcPct val="0"/>
                </a:spcBef>
              </a:pPr>
              <a:r>
                <a:rPr lang="en-US" altLang="zh-CN" dirty="0">
                  <a:solidFill>
                    <a:srgbClr val="00008C"/>
                  </a:solidFill>
                  <a:ea typeface="宋体" charset="-122"/>
                </a:rPr>
                <a:t>           for(j</a:t>
              </a:r>
              <a:r>
                <a:rPr lang="en-US" altLang="zh-CN" dirty="0">
                  <a:solidFill>
                    <a:srgbClr val="00008C"/>
                  </a:solidFill>
                  <a:ea typeface="宋体" charset="-122"/>
                  <a:sym typeface="Symbol" pitchFamily="18" charset="2"/>
                </a:rPr>
                <a:t>=0;j&lt;</a:t>
              </a:r>
              <a:r>
                <a:rPr lang="en-US" altLang="zh-CN" dirty="0" err="1">
                  <a:solidFill>
                    <a:srgbClr val="00008C"/>
                  </a:solidFill>
                  <a:ea typeface="宋体" charset="-122"/>
                  <a:sym typeface="Symbol" pitchFamily="18" charset="2"/>
                </a:rPr>
                <a:t>n;j</a:t>
              </a:r>
              <a:r>
                <a:rPr lang="en-US" altLang="zh-CN" dirty="0">
                  <a:solidFill>
                    <a:srgbClr val="00008C"/>
                  </a:solidFill>
                  <a:ea typeface="宋体" charset="-122"/>
                  <a:sym typeface="Symbol" pitchFamily="18" charset="2"/>
                </a:rPr>
                <a:t>++){  	</a:t>
              </a:r>
              <a:endParaRPr lang="en-US" altLang="zh-CN" baseline="30000" dirty="0">
                <a:solidFill>
                  <a:srgbClr val="00008C"/>
                </a:solidFill>
                <a:latin typeface="楷体" pitchFamily="49" charset="-122"/>
                <a:ea typeface="楷体" pitchFamily="49" charset="-122"/>
              </a:endParaRPr>
            </a:p>
            <a:p>
              <a:pPr algn="l" fontAlgn="base">
                <a:spcBef>
                  <a:spcPct val="0"/>
                </a:spcBef>
              </a:pPr>
              <a:r>
                <a:rPr lang="en-US" altLang="zh-CN" dirty="0">
                  <a:solidFill>
                    <a:srgbClr val="00008C"/>
                  </a:solidFill>
                  <a:ea typeface="宋体" charset="-122"/>
                </a:rPr>
                <a:t>                C[</a:t>
              </a:r>
              <a:r>
                <a:rPr lang="en-US" altLang="zh-CN" dirty="0" err="1">
                  <a:solidFill>
                    <a:srgbClr val="00008C"/>
                  </a:solidFill>
                  <a:ea typeface="宋体" charset="-122"/>
                </a:rPr>
                <a:t>i</a:t>
              </a:r>
              <a:r>
                <a:rPr lang="en-US" altLang="zh-CN" dirty="0">
                  <a:solidFill>
                    <a:srgbClr val="00008C"/>
                  </a:solidFill>
                  <a:ea typeface="宋体" charset="-122"/>
                </a:rPr>
                <a:t>][j]</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0;</a:t>
              </a:r>
            </a:p>
            <a:p>
              <a:pPr fontAlgn="base">
                <a:spcBef>
                  <a:spcPct val="0"/>
                </a:spcBef>
              </a:pPr>
              <a:r>
                <a:rPr lang="en-US" altLang="zh-CN" dirty="0">
                  <a:solidFill>
                    <a:srgbClr val="00008C"/>
                  </a:solidFill>
                  <a:ea typeface="宋体" charset="-122"/>
                </a:rPr>
                <a:t>                for(k</a:t>
              </a:r>
              <a:r>
                <a:rPr lang="en-US" altLang="zh-CN" dirty="0">
                  <a:solidFill>
                    <a:srgbClr val="00008C"/>
                  </a:solidFill>
                  <a:ea typeface="宋体" charset="-122"/>
                  <a:sym typeface="Symbol" pitchFamily="18" charset="2"/>
                </a:rPr>
                <a:t>=0;k&lt;</a:t>
              </a:r>
              <a:r>
                <a:rPr lang="en-US" altLang="zh-CN" dirty="0" err="1">
                  <a:solidFill>
                    <a:srgbClr val="00008C"/>
                  </a:solidFill>
                  <a:ea typeface="宋体" charset="-122"/>
                  <a:sym typeface="Symbol" pitchFamily="18" charset="2"/>
                </a:rPr>
                <a:t>n;k</a:t>
              </a:r>
              <a:r>
                <a:rPr lang="en-US" altLang="zh-CN" dirty="0">
                  <a:solidFill>
                    <a:srgbClr val="00008C"/>
                  </a:solidFill>
                  <a:ea typeface="宋体" charset="-122"/>
                  <a:sym typeface="Symbol" pitchFamily="18" charset="2"/>
                </a:rPr>
                <a:t>++)	</a:t>
              </a:r>
              <a:endParaRPr lang="en-US" altLang="zh-CN" dirty="0">
                <a:solidFill>
                  <a:srgbClr val="00008C"/>
                </a:solidFill>
                <a:latin typeface="楷体" pitchFamily="49" charset="-122"/>
                <a:ea typeface="楷体" pitchFamily="49" charset="-122"/>
              </a:endParaRPr>
            </a:p>
            <a:p>
              <a:pPr algn="l" fontAlgn="base">
                <a:lnSpc>
                  <a:spcPct val="80000"/>
                </a:lnSpc>
                <a:spcBef>
                  <a:spcPct val="0"/>
                </a:spcBef>
              </a:pPr>
              <a:r>
                <a:rPr lang="en-US" altLang="zh-CN" dirty="0">
                  <a:solidFill>
                    <a:srgbClr val="00008C"/>
                  </a:solidFill>
                  <a:ea typeface="宋体" charset="-122"/>
                </a:rPr>
                <a:t>                     C[</a:t>
              </a:r>
              <a:r>
                <a:rPr lang="en-US" altLang="zh-CN" dirty="0" err="1">
                  <a:solidFill>
                    <a:srgbClr val="00008C"/>
                  </a:solidFill>
                  <a:ea typeface="宋体" charset="-122"/>
                </a:rPr>
                <a:t>i</a:t>
              </a:r>
              <a:r>
                <a:rPr lang="en-US" altLang="zh-CN" dirty="0">
                  <a:solidFill>
                    <a:srgbClr val="00008C"/>
                  </a:solidFill>
                  <a:ea typeface="宋体" charset="-122"/>
                </a:rPr>
                <a:t>][j]</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C[</a:t>
              </a:r>
              <a:r>
                <a:rPr lang="en-US" altLang="zh-CN" dirty="0" err="1">
                  <a:solidFill>
                    <a:srgbClr val="00008C"/>
                  </a:solidFill>
                  <a:ea typeface="宋体" charset="-122"/>
                </a:rPr>
                <a:t>i</a:t>
              </a:r>
              <a:r>
                <a:rPr lang="en-US" altLang="zh-CN" dirty="0">
                  <a:solidFill>
                    <a:srgbClr val="00008C"/>
                  </a:solidFill>
                  <a:ea typeface="宋体" charset="-122"/>
                </a:rPr>
                <a:t>][j]+A[</a:t>
              </a:r>
              <a:r>
                <a:rPr lang="en-US" altLang="zh-CN" dirty="0" err="1">
                  <a:solidFill>
                    <a:srgbClr val="00008C"/>
                  </a:solidFill>
                  <a:ea typeface="宋体" charset="-122"/>
                </a:rPr>
                <a:t>i</a:t>
              </a:r>
              <a:r>
                <a:rPr lang="en-US" altLang="zh-CN" dirty="0">
                  <a:solidFill>
                    <a:srgbClr val="00008C"/>
                  </a:solidFill>
                  <a:ea typeface="宋体" charset="-122"/>
                </a:rPr>
                <a:t>][k]</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B[k][j];</a:t>
              </a:r>
            </a:p>
            <a:p>
              <a:pPr algn="l" fontAlgn="base">
                <a:lnSpc>
                  <a:spcPct val="80000"/>
                </a:lnSpc>
                <a:spcBef>
                  <a:spcPct val="0"/>
                </a:spcBef>
              </a:pPr>
              <a:r>
                <a:rPr lang="en-US" altLang="zh-CN" dirty="0">
                  <a:solidFill>
                    <a:srgbClr val="00008C"/>
                  </a:solidFill>
                  <a:ea typeface="宋体" charset="-122"/>
                </a:rPr>
                <a:t>           }</a:t>
              </a:r>
            </a:p>
            <a:p>
              <a:pPr algn="l" fontAlgn="base">
                <a:lnSpc>
                  <a:spcPct val="80000"/>
                </a:lnSpc>
                <a:spcBef>
                  <a:spcPct val="0"/>
                </a:spcBef>
              </a:pPr>
              <a:r>
                <a:rPr lang="en-US" altLang="zh-CN" dirty="0">
                  <a:solidFill>
                    <a:srgbClr val="00008C"/>
                  </a:solidFill>
                  <a:ea typeface="宋体" charset="-122"/>
                </a:rPr>
                <a:t> }</a:t>
              </a:r>
            </a:p>
          </p:txBody>
        </p:sp>
      </p:grpSp>
      <p:grpSp>
        <p:nvGrpSpPr>
          <p:cNvPr id="3" name="Group 43"/>
          <p:cNvGrpSpPr>
            <a:grpSpLocks/>
          </p:cNvGrpSpPr>
          <p:nvPr/>
        </p:nvGrpSpPr>
        <p:grpSpPr bwMode="auto">
          <a:xfrm>
            <a:off x="1828800" y="76200"/>
            <a:ext cx="1676400" cy="1143000"/>
            <a:chOff x="288" y="0"/>
            <a:chExt cx="1056" cy="720"/>
          </a:xfrm>
        </p:grpSpPr>
        <p:sp>
          <p:nvSpPr>
            <p:cNvPr id="45068" name="AutoShape 15"/>
            <p:cNvSpPr>
              <a:spLocks noChangeArrowheads="1"/>
            </p:cNvSpPr>
            <p:nvPr/>
          </p:nvSpPr>
          <p:spPr bwMode="auto">
            <a:xfrm>
              <a:off x="288" y="0"/>
              <a:ext cx="1056" cy="720"/>
            </a:xfrm>
            <a:prstGeom prst="irregularSeal1">
              <a:avLst/>
            </a:prstGeom>
            <a:solidFill>
              <a:srgbClr val="CCFFFF"/>
            </a:solidFill>
            <a:ln w="63500" cap="sq">
              <a:solidFill>
                <a:srgbClr val="99CCFF"/>
              </a:solidFill>
              <a:miter lim="800000"/>
              <a:headEnd type="none" w="sm" len="sm"/>
              <a:tailEnd type="none" w="sm" len="sm"/>
            </a:ln>
            <a:effectLst>
              <a:outerShdw dist="117088" dir="751728" algn="ctr" rotWithShape="0">
                <a:srgbClr val="B2B2B2"/>
              </a:outerShdw>
            </a:effectLst>
          </p:spPr>
          <p:txBody>
            <a:bodyPr wrap="none" anchor="ctr"/>
            <a:lstStyle/>
            <a:p>
              <a:pPr fontAlgn="base">
                <a:spcBef>
                  <a:spcPct val="0"/>
                </a:spcBef>
              </a:pPr>
              <a:endParaRPr lang="zh-CN" altLang="en-US" sz="4400" b="0" i="1">
                <a:ea typeface="黑体" pitchFamily="49" charset="-122"/>
              </a:endParaRPr>
            </a:p>
          </p:txBody>
        </p:sp>
        <p:sp>
          <p:nvSpPr>
            <p:cNvPr id="45069" name="Rectangle 16"/>
            <p:cNvSpPr>
              <a:spLocks noChangeArrowheads="1"/>
            </p:cNvSpPr>
            <p:nvPr/>
          </p:nvSpPr>
          <p:spPr bwMode="auto">
            <a:xfrm>
              <a:off x="509" y="26"/>
              <a:ext cx="669" cy="615"/>
            </a:xfrm>
            <a:prstGeom prst="rect">
              <a:avLst/>
            </a:prstGeom>
            <a:noFill/>
            <a:ln w="9525">
              <a:noFill/>
              <a:miter lim="800000"/>
              <a:headEnd/>
              <a:tailEnd/>
            </a:ln>
            <a:effectLst>
              <a:outerShdw dist="35921" dir="2700000" algn="ctr" rotWithShape="0">
                <a:schemeClr val="bg1"/>
              </a:outerShdw>
            </a:effectLst>
          </p:spPr>
          <p:txBody>
            <a:bodyPr>
              <a:spAutoFit/>
            </a:bodyPr>
            <a:lstStyle/>
            <a:p>
              <a:pPr algn="l" fontAlgn="base">
                <a:spcBef>
                  <a:spcPct val="0"/>
                </a:spcBef>
              </a:pPr>
              <a:r>
                <a:rPr lang="zh-CN" altLang="en-US" sz="5800">
                  <a:solidFill>
                    <a:srgbClr val="FF3300"/>
                  </a:solidFill>
                  <a:ea typeface="华文新魏" pitchFamily="2" charset="-122"/>
                </a:rPr>
                <a:t>例</a:t>
              </a:r>
            </a:p>
          </p:txBody>
        </p:sp>
      </p:grpSp>
      <p:grpSp>
        <p:nvGrpSpPr>
          <p:cNvPr id="4" name="Group 47"/>
          <p:cNvGrpSpPr>
            <a:grpSpLocks/>
          </p:cNvGrpSpPr>
          <p:nvPr/>
        </p:nvGrpSpPr>
        <p:grpSpPr bwMode="auto">
          <a:xfrm rot="50949">
            <a:off x="5029200" y="381000"/>
            <a:ext cx="5029200" cy="609600"/>
            <a:chOff x="2208" y="240"/>
            <a:chExt cx="3168" cy="384"/>
          </a:xfrm>
        </p:grpSpPr>
        <p:sp>
          <p:nvSpPr>
            <p:cNvPr id="45066" name="AutoShape 18"/>
            <p:cNvSpPr>
              <a:spLocks noChangeArrowheads="1"/>
            </p:cNvSpPr>
            <p:nvPr/>
          </p:nvSpPr>
          <p:spPr bwMode="auto">
            <a:xfrm rot="-97813">
              <a:off x="2208" y="240"/>
              <a:ext cx="3168" cy="384"/>
            </a:xfrm>
            <a:prstGeom prst="cloudCallout">
              <a:avLst>
                <a:gd name="adj1" fmla="val -21440"/>
                <a:gd name="adj2" fmla="val 94218"/>
              </a:avLst>
            </a:prstGeom>
            <a:solidFill>
              <a:srgbClr val="E1F0FF"/>
            </a:solidFill>
            <a:ln w="9525">
              <a:noFill/>
              <a:round/>
              <a:headEnd/>
              <a:tailEnd/>
            </a:ln>
            <a:effectLst>
              <a:outerShdw dist="120483" dir="1106097" algn="ctr" rotWithShape="0">
                <a:srgbClr val="B2B2B2"/>
              </a:outerShdw>
            </a:effectLst>
          </p:spPr>
          <p:txBody>
            <a:bodyPr wrap="none" anchor="ctr"/>
            <a:lstStyle/>
            <a:p>
              <a:endParaRPr lang="zh-CN" altLang="en-US">
                <a:ea typeface="宋体" charset="-122"/>
              </a:endParaRPr>
            </a:p>
          </p:txBody>
        </p:sp>
        <p:sp>
          <p:nvSpPr>
            <p:cNvPr id="45067" name="Rectangle 19"/>
            <p:cNvSpPr>
              <a:spLocks noChangeArrowheads="1"/>
            </p:cNvSpPr>
            <p:nvPr/>
          </p:nvSpPr>
          <p:spPr bwMode="auto">
            <a:xfrm rot="-97813">
              <a:off x="2614" y="275"/>
              <a:ext cx="2424" cy="327"/>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800">
                  <a:solidFill>
                    <a:srgbClr val="B20059"/>
                  </a:solidFill>
                  <a:latin typeface="幼圆" pitchFamily="49" charset="-122"/>
                  <a:ea typeface="幼圆" pitchFamily="49" charset="-122"/>
                </a:rPr>
                <a:t>求两个</a:t>
              </a:r>
              <a:r>
                <a:rPr lang="en-US" altLang="zh-CN" sz="2800">
                  <a:solidFill>
                    <a:srgbClr val="B20059"/>
                  </a:solidFill>
                  <a:ea typeface="楷体_GB2312" pitchFamily="49" charset="-122"/>
                </a:rPr>
                <a:t>n</a:t>
              </a:r>
              <a:r>
                <a:rPr lang="zh-CN" altLang="en-US" sz="2800">
                  <a:solidFill>
                    <a:srgbClr val="B20059"/>
                  </a:solidFill>
                  <a:latin typeface="幼圆" pitchFamily="49" charset="-122"/>
                  <a:ea typeface="幼圆" pitchFamily="49" charset="-122"/>
                </a:rPr>
                <a:t>阶矩阵的乘积</a:t>
              </a:r>
            </a:p>
          </p:txBody>
        </p:sp>
      </p:grpSp>
      <p:sp>
        <p:nvSpPr>
          <p:cNvPr id="45065" name="Text Box 38"/>
          <p:cNvSpPr txBox="1">
            <a:spLocks noChangeArrowheads="1"/>
          </p:cNvSpPr>
          <p:nvPr/>
        </p:nvSpPr>
        <p:spPr bwMode="auto">
          <a:xfrm>
            <a:off x="7248128" y="1772817"/>
            <a:ext cx="1728788" cy="442913"/>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spcBef>
                <a:spcPct val="0"/>
              </a:spcBef>
            </a:pPr>
            <a:r>
              <a:rPr lang="zh-CN" altLang="en-US" sz="2300" dirty="0">
                <a:solidFill>
                  <a:srgbClr val="FF0000"/>
                </a:solidFill>
                <a:ea typeface="黑体" pitchFamily="49" charset="-122"/>
              </a:rPr>
              <a:t>语句频度</a:t>
            </a:r>
          </a:p>
        </p:txBody>
      </p:sp>
      <p:sp>
        <p:nvSpPr>
          <p:cNvPr id="44040" name="Rectangle 50"/>
          <p:cNvSpPr>
            <a:spLocks noChangeArrowheads="1"/>
          </p:cNvSpPr>
          <p:nvPr/>
        </p:nvSpPr>
        <p:spPr bwMode="auto">
          <a:xfrm>
            <a:off x="2322513" y="5183189"/>
            <a:ext cx="3708400" cy="625475"/>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base">
              <a:spcBef>
                <a:spcPct val="0"/>
              </a:spcBef>
            </a:pPr>
            <a:r>
              <a:rPr lang="zh-CN" altLang="en-US" sz="3500" i="1">
                <a:solidFill>
                  <a:srgbClr val="FF9900"/>
                </a:solidFill>
                <a:latin typeface="黑体" pitchFamily="49" charset="-122"/>
                <a:ea typeface="黑体" pitchFamily="49" charset="-122"/>
              </a:rPr>
              <a:t> </a:t>
            </a:r>
            <a:r>
              <a:rPr lang="zh-CN" altLang="en-US" sz="3500">
                <a:latin typeface="黑体" pitchFamily="49" charset="-122"/>
                <a:ea typeface="黑体" pitchFamily="49" charset="-122"/>
              </a:rPr>
              <a:t>算法的频度:</a:t>
            </a:r>
          </a:p>
        </p:txBody>
      </p:sp>
      <p:sp>
        <p:nvSpPr>
          <p:cNvPr id="17" name="Text Box 49"/>
          <p:cNvSpPr txBox="1">
            <a:spLocks noChangeArrowheads="1"/>
          </p:cNvSpPr>
          <p:nvPr/>
        </p:nvSpPr>
        <p:spPr bwMode="auto">
          <a:xfrm>
            <a:off x="2389189" y="5732464"/>
            <a:ext cx="7019925" cy="492443"/>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2600" dirty="0">
                <a:solidFill>
                  <a:srgbClr val="00008C"/>
                </a:solidFill>
                <a:ea typeface="宋体" charset="-122"/>
              </a:rPr>
              <a:t>              t(n)</a:t>
            </a:r>
            <a:r>
              <a:rPr lang="en-US" altLang="zh-CN" sz="2600" dirty="0">
                <a:solidFill>
                  <a:srgbClr val="00008C"/>
                </a:solidFill>
                <a:ea typeface="楷体_GB2312" pitchFamily="49" charset="-122"/>
              </a:rPr>
              <a:t> </a:t>
            </a:r>
            <a:r>
              <a:rPr lang="en-US" altLang="zh-CN" sz="2600" dirty="0">
                <a:solidFill>
                  <a:srgbClr val="00008C"/>
                </a:solidFill>
                <a:ea typeface="宋体" charset="-122"/>
              </a:rPr>
              <a:t>= n</a:t>
            </a:r>
            <a:r>
              <a:rPr lang="en-US" altLang="zh-CN" sz="2600" baseline="30000" dirty="0">
                <a:solidFill>
                  <a:srgbClr val="00008C"/>
                </a:solidFill>
                <a:ea typeface="宋体" charset="-122"/>
              </a:rPr>
              <a:t>2</a:t>
            </a:r>
            <a:r>
              <a:rPr lang="en-US" altLang="zh-CN" sz="2600" dirty="0">
                <a:solidFill>
                  <a:srgbClr val="00008C"/>
                </a:solidFill>
                <a:ea typeface="宋体" charset="-122"/>
              </a:rPr>
              <a:t> + n</a:t>
            </a:r>
            <a:r>
              <a:rPr lang="en-US" altLang="zh-CN" sz="2600" baseline="30000" dirty="0">
                <a:solidFill>
                  <a:srgbClr val="00008C"/>
                </a:solidFill>
                <a:ea typeface="宋体" charset="-122"/>
              </a:rPr>
              <a:t>3</a:t>
            </a:r>
            <a:endParaRPr lang="en-US" altLang="zh-CN" sz="2800" dirty="0">
              <a:solidFill>
                <a:srgbClr val="00008C"/>
              </a:solidFill>
              <a:ea typeface="宋体" charset="-122"/>
            </a:endParaRPr>
          </a:p>
        </p:txBody>
      </p:sp>
      <p:sp>
        <p:nvSpPr>
          <p:cNvPr id="16" name="矩形 15"/>
          <p:cNvSpPr/>
          <p:nvPr/>
        </p:nvSpPr>
        <p:spPr>
          <a:xfrm>
            <a:off x="6412608" y="2738227"/>
            <a:ext cx="1869423" cy="400110"/>
          </a:xfrm>
          <a:prstGeom prst="rect">
            <a:avLst/>
          </a:prstGeom>
        </p:spPr>
        <p:txBody>
          <a:bodyPr wrap="none">
            <a:spAutoFit/>
          </a:bodyPr>
          <a:lstStyle/>
          <a:p>
            <a:r>
              <a:rPr lang="en-US" altLang="zh-CN" dirty="0">
                <a:solidFill>
                  <a:srgbClr val="00008C"/>
                </a:solidFill>
                <a:latin typeface="楷体" pitchFamily="49" charset="-122"/>
                <a:ea typeface="楷体" pitchFamily="49" charset="-122"/>
                <a:sym typeface="Symbol" pitchFamily="18" charset="2"/>
              </a:rPr>
              <a:t>/* </a:t>
            </a:r>
            <a:r>
              <a:rPr lang="zh-CN" altLang="en-US" dirty="0">
                <a:solidFill>
                  <a:srgbClr val="00008C"/>
                </a:solidFill>
                <a:latin typeface="楷体" pitchFamily="49" charset="-122"/>
                <a:ea typeface="楷体" pitchFamily="49" charset="-122"/>
                <a:sym typeface="Symbol" pitchFamily="18" charset="2"/>
              </a:rPr>
              <a:t>执行</a:t>
            </a:r>
            <a:r>
              <a:rPr lang="en-US" altLang="zh-CN" dirty="0">
                <a:solidFill>
                  <a:srgbClr val="00008C"/>
                </a:solidFill>
                <a:latin typeface="楷体" pitchFamily="49" charset="-122"/>
                <a:ea typeface="楷体" pitchFamily="49" charset="-122"/>
                <a:sym typeface="Symbol" pitchFamily="18" charset="2"/>
              </a:rPr>
              <a:t>n</a:t>
            </a:r>
            <a:r>
              <a:rPr lang="en-US" altLang="zh-CN" baseline="30000" dirty="0">
                <a:solidFill>
                  <a:srgbClr val="00008C"/>
                </a:solidFill>
                <a:latin typeface="楷体" pitchFamily="49" charset="-122"/>
                <a:ea typeface="楷体" pitchFamily="49" charset="-122"/>
                <a:sym typeface="Symbol" pitchFamily="18" charset="2"/>
              </a:rPr>
              <a:t>2  </a:t>
            </a:r>
            <a:r>
              <a:rPr lang="en-US" altLang="zh-CN" dirty="0">
                <a:solidFill>
                  <a:srgbClr val="00008C"/>
                </a:solidFill>
                <a:latin typeface="楷体" pitchFamily="49" charset="-122"/>
                <a:ea typeface="楷体" pitchFamily="49" charset="-122"/>
                <a:sym typeface="Symbol" pitchFamily="18" charset="2"/>
              </a:rPr>
              <a:t> */</a:t>
            </a:r>
            <a:endParaRPr lang="zh-CN" altLang="en-US" dirty="0"/>
          </a:p>
        </p:txBody>
      </p:sp>
      <p:sp>
        <p:nvSpPr>
          <p:cNvPr id="18" name="矩形 17"/>
          <p:cNvSpPr/>
          <p:nvPr/>
        </p:nvSpPr>
        <p:spPr>
          <a:xfrm>
            <a:off x="6278150" y="3213714"/>
            <a:ext cx="1939955" cy="400110"/>
          </a:xfrm>
          <a:prstGeom prst="rect">
            <a:avLst/>
          </a:prstGeom>
        </p:spPr>
        <p:txBody>
          <a:bodyPr wrap="none">
            <a:spAutoFit/>
          </a:bodyPr>
          <a:lstStyle/>
          <a:p>
            <a:r>
              <a:rPr lang="en-US" altLang="zh-CN" dirty="0">
                <a:solidFill>
                  <a:srgbClr val="00008C"/>
                </a:solidFill>
                <a:ea typeface="宋体" charset="-122"/>
              </a:rPr>
              <a:t> </a:t>
            </a:r>
            <a:r>
              <a:rPr lang="en-US" altLang="zh-CN" dirty="0">
                <a:solidFill>
                  <a:srgbClr val="00008C"/>
                </a:solidFill>
                <a:latin typeface="楷体" pitchFamily="49" charset="-122"/>
                <a:ea typeface="楷体" pitchFamily="49" charset="-122"/>
                <a:sym typeface="Symbol" pitchFamily="18" charset="2"/>
              </a:rPr>
              <a:t>/* </a:t>
            </a:r>
            <a:r>
              <a:rPr lang="zh-CN" altLang="en-US" dirty="0">
                <a:solidFill>
                  <a:srgbClr val="00008C"/>
                </a:solidFill>
                <a:latin typeface="楷体" pitchFamily="49" charset="-122"/>
                <a:ea typeface="楷体" pitchFamily="49" charset="-122"/>
                <a:sym typeface="Symbol" pitchFamily="18" charset="2"/>
              </a:rPr>
              <a:t>执行</a:t>
            </a:r>
            <a:r>
              <a:rPr lang="en-US" altLang="zh-CN" dirty="0">
                <a:solidFill>
                  <a:srgbClr val="00008C"/>
                </a:solidFill>
                <a:latin typeface="楷体" pitchFamily="49" charset="-122"/>
                <a:ea typeface="楷体" pitchFamily="49" charset="-122"/>
                <a:sym typeface="Symbol" pitchFamily="18" charset="2"/>
              </a:rPr>
              <a:t>n</a:t>
            </a:r>
            <a:r>
              <a:rPr lang="en-US" altLang="zh-CN" baseline="30000" dirty="0">
                <a:solidFill>
                  <a:srgbClr val="00008C"/>
                </a:solidFill>
                <a:latin typeface="楷体" pitchFamily="49" charset="-122"/>
                <a:ea typeface="楷体" pitchFamily="49" charset="-122"/>
                <a:sym typeface="Symbol" pitchFamily="18" charset="2"/>
              </a:rPr>
              <a:t>3  </a:t>
            </a:r>
            <a:r>
              <a:rPr lang="en-US" altLang="zh-CN" dirty="0">
                <a:solidFill>
                  <a:srgbClr val="00008C"/>
                </a:solidFill>
                <a:latin typeface="楷体" pitchFamily="49" charset="-122"/>
                <a:ea typeface="楷体" pitchFamily="49" charset="-122"/>
                <a:sym typeface="Symbol" pitchFamily="18" charset="2"/>
              </a:rPr>
              <a:t> */</a:t>
            </a:r>
            <a:endParaRPr lang="zh-CN" altLang="en-US" dirty="0"/>
          </a:p>
        </p:txBody>
      </p:sp>
    </p:spTree>
    <p:custDataLst>
      <p:tags r:id="rId1"/>
    </p:custDataLst>
    <p:extLst>
      <p:ext uri="{BB962C8B-B14F-4D97-AF65-F5344CB8AC3E}">
        <p14:creationId xmlns:p14="http://schemas.microsoft.com/office/powerpoint/2010/main" val="3745528733"/>
      </p:ext>
    </p:extLst>
  </p:cSld>
  <p:clrMapOvr>
    <a:masterClrMapping/>
  </p:clrMapOvr>
  <p:transition advTm="45443">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blinds(horizontal)">
                                      <p:cBhvr>
                                        <p:cTn id="7" dur="500"/>
                                        <p:tgtEl>
                                          <p:spTgt spid="450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4040"/>
                                        </p:tgtEl>
                                        <p:attrNameLst>
                                          <p:attrName>style.visibility</p:attrName>
                                        </p:attrNameLst>
                                      </p:cBhvr>
                                      <p:to>
                                        <p:strVal val="visible"/>
                                      </p:to>
                                    </p:set>
                                    <p:animEffect transition="in" filter="blinds(horizontal)">
                                      <p:cBhvr>
                                        <p:cTn id="24" dur="500"/>
                                        <p:tgtEl>
                                          <p:spTgt spid="4404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p:bldP spid="44040" grpId="0"/>
      <p:bldP spid="17" grpId="0"/>
      <p:bldP spid="16"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a:p>
        </p:txBody>
      </p:sp>
      <p:pic>
        <p:nvPicPr>
          <p:cNvPr id="56322" name="Picture 2"/>
          <p:cNvPicPr>
            <a:picLocks noChangeAspect="1" noChangeArrowheads="1"/>
          </p:cNvPicPr>
          <p:nvPr/>
        </p:nvPicPr>
        <p:blipFill>
          <a:blip r:embed="rId3" cstate="print"/>
          <a:srcRect/>
          <a:stretch>
            <a:fillRect/>
          </a:stretch>
        </p:blipFill>
        <p:spPr bwMode="auto">
          <a:xfrm>
            <a:off x="2639616" y="2132856"/>
            <a:ext cx="6896100" cy="3048000"/>
          </a:xfrm>
          <a:prstGeom prst="rect">
            <a:avLst/>
          </a:prstGeom>
          <a:noFill/>
          <a:ln w="9525">
            <a:noFill/>
            <a:miter lim="800000"/>
            <a:headEnd/>
            <a:tailEnd/>
          </a:ln>
        </p:spPr>
      </p:pic>
      <p:sp>
        <p:nvSpPr>
          <p:cNvPr id="4" name="TextBox 3"/>
          <p:cNvSpPr txBox="1"/>
          <p:nvPr/>
        </p:nvSpPr>
        <p:spPr>
          <a:xfrm>
            <a:off x="2711624" y="1484784"/>
            <a:ext cx="7128792" cy="707886"/>
          </a:xfrm>
          <a:prstGeom prst="rect">
            <a:avLst/>
          </a:prstGeom>
          <a:noFill/>
        </p:spPr>
        <p:txBody>
          <a:bodyPr wrap="square" rtlCol="0">
            <a:spAutoFit/>
          </a:bodyPr>
          <a:lstStyle/>
          <a:p>
            <a:r>
              <a:rPr lang="zh-CN" altLang="en-US" dirty="0"/>
              <a:t>假设算法</a:t>
            </a:r>
            <a:r>
              <a:rPr lang="en-US" altLang="zh-CN" dirty="0"/>
              <a:t>A</a:t>
            </a:r>
            <a:r>
              <a:rPr lang="zh-CN" altLang="en-US" dirty="0"/>
              <a:t>的语句频度为</a:t>
            </a:r>
            <a:r>
              <a:rPr lang="en-US" altLang="zh-CN" dirty="0"/>
              <a:t>2n</a:t>
            </a:r>
            <a:r>
              <a:rPr lang="en-US" altLang="zh-CN" baseline="30000" dirty="0"/>
              <a:t>2</a:t>
            </a:r>
            <a:r>
              <a:rPr lang="zh-CN" altLang="en-US" dirty="0"/>
              <a:t>，算法</a:t>
            </a:r>
            <a:r>
              <a:rPr lang="en-US" altLang="zh-CN" dirty="0"/>
              <a:t>B</a:t>
            </a:r>
            <a:r>
              <a:rPr lang="zh-CN" altLang="en-US" dirty="0"/>
              <a:t>的频度为</a:t>
            </a:r>
            <a:r>
              <a:rPr lang="en-US" altLang="zh-CN" dirty="0"/>
              <a:t>3n+1</a:t>
            </a:r>
            <a:r>
              <a:rPr lang="zh-CN" altLang="en-US" dirty="0"/>
              <a:t>，算法</a:t>
            </a:r>
            <a:r>
              <a:rPr lang="en-US" altLang="zh-CN" dirty="0"/>
              <a:t>C</a:t>
            </a:r>
            <a:r>
              <a:rPr lang="zh-CN" altLang="en-US"/>
              <a:t>的</a:t>
            </a:r>
            <a:r>
              <a:rPr lang="zh-CN" altLang="en-US" dirty="0"/>
              <a:t>语句频度为</a:t>
            </a:r>
            <a:r>
              <a:rPr lang="en-US" altLang="zh-CN" dirty="0"/>
              <a:t>2n</a:t>
            </a:r>
            <a:r>
              <a:rPr lang="en-US" altLang="zh-CN" baseline="30000" dirty="0"/>
              <a:t>2</a:t>
            </a:r>
            <a:r>
              <a:rPr lang="en-US" altLang="zh-CN" dirty="0"/>
              <a:t>+3n+1</a:t>
            </a:r>
            <a:r>
              <a:rPr lang="zh-CN" altLang="en-US" dirty="0"/>
              <a:t>，则有下表：</a:t>
            </a:r>
          </a:p>
        </p:txBody>
      </p:sp>
      <p:grpSp>
        <p:nvGrpSpPr>
          <p:cNvPr id="5" name="Group 38"/>
          <p:cNvGrpSpPr>
            <a:grpSpLocks/>
          </p:cNvGrpSpPr>
          <p:nvPr/>
        </p:nvGrpSpPr>
        <p:grpSpPr bwMode="auto">
          <a:xfrm>
            <a:off x="1524000" y="548680"/>
            <a:ext cx="3746500" cy="671512"/>
            <a:chOff x="373" y="415"/>
            <a:chExt cx="2360" cy="423"/>
          </a:xfrm>
        </p:grpSpPr>
        <p:sp>
          <p:nvSpPr>
            <p:cNvPr id="6"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ea typeface="宋体" charset="-122"/>
              </a:endParaRPr>
            </a:p>
          </p:txBody>
        </p:sp>
      </p:grpSp>
      <p:sp>
        <p:nvSpPr>
          <p:cNvPr id="8" name="TextBox 7"/>
          <p:cNvSpPr txBox="1"/>
          <p:nvPr/>
        </p:nvSpPr>
        <p:spPr>
          <a:xfrm>
            <a:off x="2495600" y="5373217"/>
            <a:ext cx="7128792" cy="1015663"/>
          </a:xfrm>
          <a:prstGeom prst="rect">
            <a:avLst/>
          </a:prstGeom>
          <a:noFill/>
        </p:spPr>
        <p:txBody>
          <a:bodyPr wrap="square" rtlCol="0">
            <a:spAutoFit/>
          </a:bodyPr>
          <a:lstStyle/>
          <a:p>
            <a:r>
              <a:rPr lang="zh-CN" altLang="en-US" dirty="0"/>
              <a:t>从中可以看出：</a:t>
            </a:r>
            <a:endParaRPr lang="en-US" altLang="zh-CN" dirty="0"/>
          </a:p>
          <a:p>
            <a:r>
              <a:rPr lang="zh-CN" altLang="en-US" dirty="0">
                <a:solidFill>
                  <a:srgbClr val="7030A0"/>
                </a:solidFill>
                <a:latin typeface="楷体" pitchFamily="49" charset="-122"/>
                <a:ea typeface="楷体" pitchFamily="49" charset="-122"/>
              </a:rPr>
              <a:t>判断一个算法的效率时，算式中的常数和其它次要项通常可以忽略，而更应该关注主要项（最高阶项）的阶数。</a:t>
            </a:r>
          </a:p>
        </p:txBody>
      </p:sp>
    </p:spTree>
    <p:custDataLst>
      <p:tags r:id="rId1"/>
    </p:custDataLst>
    <p:extLst>
      <p:ext uri="{BB962C8B-B14F-4D97-AF65-F5344CB8AC3E}">
        <p14:creationId xmlns:p14="http://schemas.microsoft.com/office/powerpoint/2010/main" val="2512193727"/>
      </p:ext>
    </p:extLst>
  </p:cSld>
  <p:clrMapOvr>
    <a:masterClrMapping/>
  </p:clrMapOvr>
  <mc:AlternateContent xmlns:mc="http://schemas.openxmlformats.org/markup-compatibility/2006" xmlns:p14="http://schemas.microsoft.com/office/powerpoint/2010/main">
    <mc:Choice Requires="p14">
      <p:transition spd="slow" p14:dur="2000" advTm="73113"/>
    </mc:Choice>
    <mc:Fallback xmlns="">
      <p:transition spd="slow" advTm="731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2"/>
                                        </p:tgtEl>
                                        <p:attrNameLst>
                                          <p:attrName>style.visibility</p:attrName>
                                        </p:attrNameLst>
                                      </p:cBhvr>
                                      <p:to>
                                        <p:strVal val="visible"/>
                                      </p:to>
                                    </p:set>
                                    <p:anim calcmode="lin" valueType="num">
                                      <p:cBhvr additive="base">
                                        <p:cTn id="12" dur="500" fill="hold"/>
                                        <p:tgtEl>
                                          <p:spTgt spid="56322"/>
                                        </p:tgtEl>
                                        <p:attrNameLst>
                                          <p:attrName>ppt_x</p:attrName>
                                        </p:attrNameLst>
                                      </p:cBhvr>
                                      <p:tavLst>
                                        <p:tav tm="0">
                                          <p:val>
                                            <p:strVal val="#ppt_x"/>
                                          </p:val>
                                        </p:tav>
                                        <p:tav tm="100000">
                                          <p:val>
                                            <p:strVal val="#ppt_x"/>
                                          </p:val>
                                        </p:tav>
                                      </p:tavLst>
                                    </p:anim>
                                    <p:anim calcmode="lin" valueType="num">
                                      <p:cBhvr additive="base">
                                        <p:cTn id="13"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63750" y="5957883"/>
            <a:ext cx="5105400" cy="600074"/>
            <a:chOff x="768" y="3626"/>
            <a:chExt cx="3216" cy="378"/>
          </a:xfrm>
        </p:grpSpPr>
        <p:sp>
          <p:nvSpPr>
            <p:cNvPr id="46097" name="Rectangle 3"/>
            <p:cNvSpPr>
              <a:spLocks noChangeArrowheads="1"/>
            </p:cNvSpPr>
            <p:nvPr/>
          </p:nvSpPr>
          <p:spPr bwMode="auto">
            <a:xfrm>
              <a:off x="768" y="3667"/>
              <a:ext cx="3216" cy="308"/>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600">
                  <a:solidFill>
                    <a:srgbClr val="00008C"/>
                  </a:solidFill>
                  <a:ea typeface="幼圆" pitchFamily="49" charset="-122"/>
                </a:rPr>
                <a:t>称算法的时间复杂度为</a:t>
              </a:r>
              <a:r>
                <a:rPr lang="zh-CN" altLang="en-US" sz="2600">
                  <a:solidFill>
                    <a:srgbClr val="00008C"/>
                  </a:solidFill>
                  <a:ea typeface="楷体_GB2312" pitchFamily="49" charset="-122"/>
                </a:rPr>
                <a:t>            。</a:t>
              </a:r>
              <a:endParaRPr lang="zh-CN" altLang="en-US" sz="2700">
                <a:solidFill>
                  <a:srgbClr val="00008C"/>
                </a:solidFill>
                <a:ea typeface="楷体_GB2312" pitchFamily="49" charset="-122"/>
              </a:endParaRPr>
            </a:p>
          </p:txBody>
        </p:sp>
        <p:sp>
          <p:nvSpPr>
            <p:cNvPr id="46098" name="Rectangle 4"/>
            <p:cNvSpPr>
              <a:spLocks noChangeArrowheads="1"/>
            </p:cNvSpPr>
            <p:nvPr/>
          </p:nvSpPr>
          <p:spPr bwMode="auto">
            <a:xfrm>
              <a:off x="2862" y="3626"/>
              <a:ext cx="763" cy="378"/>
            </a:xfrm>
            <a:prstGeom prst="rect">
              <a:avLst/>
            </a:prstGeom>
            <a:noFill/>
            <a:ln w="9525">
              <a:noFill/>
              <a:miter lim="800000"/>
              <a:headEnd/>
              <a:tailEnd/>
            </a:ln>
          </p:spPr>
          <p:txBody>
            <a:bodyPr wrap="none">
              <a:spAutoFit/>
            </a:bodyPr>
            <a:lstStyle/>
            <a:p>
              <a:r>
                <a:rPr lang="en-US" altLang="zh-CN" sz="3300">
                  <a:solidFill>
                    <a:schemeClr val="accent2"/>
                  </a:solidFill>
                  <a:ea typeface="楷体_GB2312" pitchFamily="49" charset="-122"/>
                </a:rPr>
                <a:t>O(</a:t>
              </a:r>
              <a:r>
                <a:rPr lang="en-US" altLang="zh-CN" sz="3300">
                  <a:solidFill>
                    <a:schemeClr val="accent2"/>
                  </a:solidFill>
                  <a:ea typeface="宋体" charset="-122"/>
                </a:rPr>
                <a:t>n</a:t>
              </a:r>
              <a:r>
                <a:rPr lang="en-US" altLang="zh-CN" sz="3300" baseline="30000">
                  <a:solidFill>
                    <a:schemeClr val="accent2"/>
                  </a:solidFill>
                  <a:ea typeface="宋体" charset="-122"/>
                </a:rPr>
                <a:t>3</a:t>
              </a:r>
              <a:r>
                <a:rPr lang="en-US" altLang="zh-CN" sz="3300">
                  <a:solidFill>
                    <a:schemeClr val="accent2"/>
                  </a:solidFill>
                  <a:ea typeface="楷体_GB2312" pitchFamily="49" charset="-122"/>
                </a:rPr>
                <a:t>)</a:t>
              </a:r>
            </a:p>
          </p:txBody>
        </p:sp>
      </p:grpSp>
      <p:sp>
        <p:nvSpPr>
          <p:cNvPr id="46083" name="Rectangle 5"/>
          <p:cNvSpPr>
            <a:spLocks noChangeArrowheads="1"/>
          </p:cNvSpPr>
          <p:nvPr/>
        </p:nvSpPr>
        <p:spPr bwMode="auto">
          <a:xfrm>
            <a:off x="5951539" y="5435600"/>
            <a:ext cx="1717675" cy="5032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fontAlgn="base">
              <a:spcBef>
                <a:spcPct val="0"/>
              </a:spcBef>
            </a:pPr>
            <a:r>
              <a:rPr lang="en-US" altLang="zh-CN" sz="2700">
                <a:solidFill>
                  <a:srgbClr val="FF3300"/>
                </a:solidFill>
                <a:ea typeface="楷体_GB2312" pitchFamily="49" charset="-122"/>
              </a:rPr>
              <a:t>g(n)=</a:t>
            </a:r>
            <a:r>
              <a:rPr lang="en-US" altLang="zh-CN" sz="2700">
                <a:solidFill>
                  <a:srgbClr val="FF3300"/>
                </a:solidFill>
                <a:ea typeface="宋体" charset="-122"/>
              </a:rPr>
              <a:t>n</a:t>
            </a:r>
            <a:r>
              <a:rPr lang="en-US" altLang="zh-CN" sz="2700" baseline="30000">
                <a:solidFill>
                  <a:srgbClr val="FF3300"/>
                </a:solidFill>
                <a:ea typeface="宋体" charset="-122"/>
              </a:rPr>
              <a:t>3</a:t>
            </a:r>
            <a:endParaRPr lang="zh-CN" altLang="en-US" sz="2700" b="0">
              <a:solidFill>
                <a:srgbClr val="FF3300"/>
              </a:solidFill>
              <a:ea typeface="楷体_GB2312" pitchFamily="49" charset="-122"/>
            </a:endParaRPr>
          </a:p>
        </p:txBody>
      </p:sp>
      <p:grpSp>
        <p:nvGrpSpPr>
          <p:cNvPr id="3" name="Group 6"/>
          <p:cNvGrpSpPr>
            <a:grpSpLocks/>
          </p:cNvGrpSpPr>
          <p:nvPr/>
        </p:nvGrpSpPr>
        <p:grpSpPr bwMode="auto">
          <a:xfrm>
            <a:off x="2063553" y="692696"/>
            <a:ext cx="7870825" cy="3581400"/>
            <a:chOff x="432" y="432"/>
            <a:chExt cx="4958" cy="2256"/>
          </a:xfrm>
        </p:grpSpPr>
        <p:sp>
          <p:nvSpPr>
            <p:cNvPr id="238599" name="Rectangle 7"/>
            <p:cNvSpPr>
              <a:spLocks noChangeArrowheads="1"/>
            </p:cNvSpPr>
            <p:nvPr/>
          </p:nvSpPr>
          <p:spPr bwMode="auto">
            <a:xfrm>
              <a:off x="432" y="432"/>
              <a:ext cx="4944" cy="2256"/>
            </a:xfrm>
            <a:prstGeom prst="rect">
              <a:avLst/>
            </a:prstGeom>
            <a:solidFill>
              <a:srgbClr val="D5FFD5"/>
            </a:solidFill>
            <a:ln w="9525">
              <a:noFill/>
              <a:miter lim="800000"/>
              <a:headEnd/>
              <a:tailEnd/>
            </a:ln>
            <a:effectLst>
              <a:outerShdw dist="233487"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094" name="Rectangle 8"/>
            <p:cNvSpPr>
              <a:spLocks noChangeArrowheads="1"/>
            </p:cNvSpPr>
            <p:nvPr/>
          </p:nvSpPr>
          <p:spPr bwMode="auto">
            <a:xfrm>
              <a:off x="782" y="582"/>
              <a:ext cx="4608" cy="1986"/>
            </a:xfrm>
            <a:prstGeom prst="rect">
              <a:avLst/>
            </a:prstGeom>
            <a:noFill/>
            <a:ln w="9525">
              <a:noFill/>
              <a:miter lim="800000"/>
              <a:headEnd/>
              <a:tailEnd/>
            </a:ln>
          </p:spPr>
          <p:txBody>
            <a:bodyPr>
              <a:spAutoFit/>
            </a:bodyPr>
            <a:lstStyle/>
            <a:p>
              <a:pPr algn="l" fontAlgn="base">
                <a:lnSpc>
                  <a:spcPct val="110000"/>
                </a:lnSpc>
                <a:spcBef>
                  <a:spcPct val="0"/>
                </a:spcBef>
              </a:pPr>
              <a:r>
                <a:rPr lang="zh-CN" altLang="en-US" dirty="0">
                  <a:solidFill>
                    <a:srgbClr val="00008C"/>
                  </a:solidFill>
                  <a:latin typeface="幼圆" pitchFamily="49" charset="-122"/>
                  <a:ea typeface="幼圆" pitchFamily="49" charset="-122"/>
                </a:rPr>
                <a:t>    </a:t>
              </a:r>
              <a:r>
                <a:rPr lang="zh-CN" altLang="en-US" sz="2600" dirty="0">
                  <a:solidFill>
                    <a:srgbClr val="00008C"/>
                  </a:solidFill>
                  <a:latin typeface="幼圆" pitchFamily="49" charset="-122"/>
                  <a:ea typeface="幼圆" pitchFamily="49" charset="-122"/>
                </a:rPr>
                <a:t>当且仅当存在正整数</a:t>
              </a:r>
              <a:r>
                <a:rPr lang="en-US" altLang="zh-CN" sz="2600" dirty="0">
                  <a:solidFill>
                    <a:srgbClr val="00008C"/>
                  </a:solidFill>
                  <a:latin typeface="幼圆" pitchFamily="49" charset="-122"/>
                  <a:ea typeface="幼圆" pitchFamily="49" charset="-122"/>
                </a:rPr>
                <a:t>c</a:t>
              </a:r>
              <a:r>
                <a:rPr lang="zh-CN" altLang="en-US" sz="2600" dirty="0">
                  <a:solidFill>
                    <a:srgbClr val="00008C"/>
                  </a:solidFill>
                  <a:latin typeface="幼圆" pitchFamily="49" charset="-122"/>
                  <a:ea typeface="幼圆" pitchFamily="49" charset="-122"/>
                </a:rPr>
                <a:t>和</a:t>
              </a:r>
              <a:r>
                <a:rPr lang="en-US" altLang="zh-CN" sz="2600" dirty="0">
                  <a:solidFill>
                    <a:srgbClr val="00008C"/>
                  </a:solidFill>
                  <a:latin typeface="幼圆" pitchFamily="49" charset="-122"/>
                  <a:ea typeface="幼圆" pitchFamily="49" charset="-122"/>
                </a:rPr>
                <a:t>n0,</a:t>
              </a:r>
              <a:r>
                <a:rPr lang="zh-CN" altLang="en-US" sz="2600" dirty="0">
                  <a:solidFill>
                    <a:srgbClr val="00008C"/>
                  </a:solidFill>
                  <a:latin typeface="幼圆" pitchFamily="49" charset="-122"/>
                  <a:ea typeface="幼圆" pitchFamily="49" charset="-122"/>
                </a:rPr>
                <a:t>使得</a:t>
              </a:r>
              <a:r>
                <a:rPr lang="en-US" altLang="zh-CN" sz="2600" dirty="0">
                  <a:solidFill>
                    <a:srgbClr val="00008C"/>
                  </a:solidFill>
                  <a:latin typeface="幼圆" pitchFamily="49" charset="-122"/>
                  <a:ea typeface="幼圆" pitchFamily="49" charset="-122"/>
                </a:rPr>
                <a:t>t(n)≤cg(n)</a:t>
              </a:r>
              <a:r>
                <a:rPr lang="zh-CN" altLang="en-US" sz="2600" dirty="0">
                  <a:solidFill>
                    <a:srgbClr val="00008C"/>
                  </a:solidFill>
                  <a:latin typeface="幼圆" pitchFamily="49" charset="-122"/>
                  <a:ea typeface="幼圆" pitchFamily="49" charset="-122"/>
                </a:rPr>
                <a:t>对所有的</a:t>
              </a:r>
              <a:r>
                <a:rPr lang="en-US" altLang="zh-CN" sz="2600" dirty="0">
                  <a:solidFill>
                    <a:srgbClr val="00008C"/>
                  </a:solidFill>
                  <a:latin typeface="幼圆" pitchFamily="49" charset="-122"/>
                  <a:ea typeface="幼圆" pitchFamily="49" charset="-122"/>
                </a:rPr>
                <a:t>n≥n0</a:t>
              </a:r>
              <a:r>
                <a:rPr lang="zh-CN" altLang="en-US" sz="2600" dirty="0">
                  <a:solidFill>
                    <a:srgbClr val="00008C"/>
                  </a:solidFill>
                  <a:latin typeface="幼圆" pitchFamily="49" charset="-122"/>
                  <a:ea typeface="幼圆" pitchFamily="49" charset="-122"/>
                </a:rPr>
                <a:t>成立,则称函数</a:t>
              </a:r>
              <a:r>
                <a:rPr lang="en-US" altLang="zh-CN" sz="2600" dirty="0">
                  <a:solidFill>
                    <a:srgbClr val="00008C"/>
                  </a:solidFill>
                  <a:ea typeface="幼圆" pitchFamily="49" charset="-122"/>
                </a:rPr>
                <a:t>t(n)</a:t>
              </a:r>
              <a:r>
                <a:rPr lang="zh-CN" altLang="en-US" sz="2600" dirty="0">
                  <a:solidFill>
                    <a:srgbClr val="00008C"/>
                  </a:solidFill>
                  <a:ea typeface="幼圆" pitchFamily="49" charset="-122"/>
                </a:rPr>
                <a:t>与</a:t>
              </a:r>
              <a:r>
                <a:rPr lang="en-US" altLang="zh-CN" sz="2600" dirty="0">
                  <a:solidFill>
                    <a:srgbClr val="00008C"/>
                  </a:solidFill>
                  <a:ea typeface="幼圆" pitchFamily="49" charset="-122"/>
                </a:rPr>
                <a:t>g(n)</a:t>
              </a:r>
              <a:r>
                <a:rPr lang="zh-CN" altLang="en-US" sz="2600" dirty="0">
                  <a:solidFill>
                    <a:srgbClr val="00008C"/>
                  </a:solidFill>
                  <a:latin typeface="幼圆" pitchFamily="49" charset="-122"/>
                  <a:ea typeface="幼圆" pitchFamily="49" charset="-122"/>
                </a:rPr>
                <a:t>同阶,或者说，</a:t>
              </a:r>
              <a:r>
                <a:rPr lang="en-US" altLang="zh-CN" sz="2600" dirty="0">
                  <a:solidFill>
                    <a:srgbClr val="00008C"/>
                  </a:solidFill>
                  <a:ea typeface="幼圆" pitchFamily="49" charset="-122"/>
                </a:rPr>
                <a:t>t(n)</a:t>
              </a:r>
              <a:r>
                <a:rPr lang="zh-CN" altLang="en-US" sz="2600" dirty="0">
                  <a:solidFill>
                    <a:srgbClr val="00008C"/>
                  </a:solidFill>
                  <a:ea typeface="幼圆" pitchFamily="49" charset="-122"/>
                </a:rPr>
                <a:t>与</a:t>
              </a:r>
              <a:r>
                <a:rPr lang="en-US" altLang="zh-CN" sz="2600" dirty="0">
                  <a:solidFill>
                    <a:srgbClr val="00008C"/>
                  </a:solidFill>
                  <a:ea typeface="幼圆" pitchFamily="49" charset="-122"/>
                </a:rPr>
                <a:t>g(n)</a:t>
              </a:r>
              <a:r>
                <a:rPr lang="zh-CN" altLang="en-US" sz="2600" dirty="0">
                  <a:solidFill>
                    <a:srgbClr val="00008C"/>
                  </a:solidFill>
                  <a:latin typeface="幼圆" pitchFamily="49" charset="-122"/>
                  <a:ea typeface="幼圆" pitchFamily="49" charset="-122"/>
                </a:rPr>
                <a:t>同一个数量级，记作   </a:t>
              </a:r>
            </a:p>
            <a:p>
              <a:pPr algn="l" fontAlgn="base">
                <a:lnSpc>
                  <a:spcPct val="110000"/>
                </a:lnSpc>
                <a:spcBef>
                  <a:spcPct val="0"/>
                </a:spcBef>
              </a:pPr>
              <a:r>
                <a:rPr lang="zh-CN" altLang="en-US" sz="2800" dirty="0">
                  <a:solidFill>
                    <a:srgbClr val="00008C"/>
                  </a:solidFill>
                  <a:ea typeface="幼圆" pitchFamily="49" charset="-122"/>
                </a:rPr>
                <a:t>                            </a:t>
              </a:r>
              <a:r>
                <a:rPr lang="en-US" altLang="zh-CN" sz="2800" dirty="0">
                  <a:solidFill>
                    <a:srgbClr val="00008C"/>
                  </a:solidFill>
                  <a:ea typeface="幼圆" pitchFamily="49" charset="-122"/>
                </a:rPr>
                <a:t>t(n)=O(g(n))</a:t>
              </a:r>
            </a:p>
            <a:p>
              <a:pPr algn="l" fontAlgn="base">
                <a:lnSpc>
                  <a:spcPct val="110000"/>
                </a:lnSpc>
                <a:spcBef>
                  <a:spcPct val="0"/>
                </a:spcBef>
              </a:pPr>
              <a:r>
                <a:rPr lang="zh-CN" altLang="en-US" sz="2600" dirty="0">
                  <a:solidFill>
                    <a:srgbClr val="00008C"/>
                  </a:solidFill>
                  <a:latin typeface="幼圆" pitchFamily="49" charset="-122"/>
                  <a:ea typeface="幼圆" pitchFamily="49" charset="-122"/>
                </a:rPr>
                <a:t>称上式为算法的                 ，或称该算法的时间复杂度为        。</a:t>
              </a:r>
              <a:r>
                <a:rPr lang="zh-CN" altLang="zh-CN" sz="2600" dirty="0">
                  <a:solidFill>
                    <a:srgbClr val="00008C"/>
                  </a:solidFill>
                  <a:latin typeface="幼圆" pitchFamily="49" charset="-122"/>
                  <a:ea typeface="幼圆" pitchFamily="49" charset="-122"/>
                </a:rPr>
                <a:t>其中</a:t>
              </a:r>
              <a:r>
                <a:rPr lang="zh-CN" altLang="zh-CN" sz="2600" dirty="0">
                  <a:solidFill>
                    <a:srgbClr val="00008C"/>
                  </a:solidFill>
                  <a:ea typeface="幼圆" pitchFamily="49" charset="-122"/>
                </a:rPr>
                <a:t>,</a:t>
              </a:r>
              <a:r>
                <a:rPr lang="zh-CN" altLang="en-US" sz="2600" dirty="0">
                  <a:solidFill>
                    <a:srgbClr val="00008C"/>
                  </a:solidFill>
                  <a:ea typeface="幼圆" pitchFamily="49" charset="-122"/>
                </a:rPr>
                <a:t> </a:t>
              </a:r>
              <a:r>
                <a:rPr lang="en-US" altLang="zh-CN" sz="2600" dirty="0">
                  <a:solidFill>
                    <a:srgbClr val="00008C"/>
                  </a:solidFill>
                  <a:ea typeface="幼圆" pitchFamily="49" charset="-122"/>
                </a:rPr>
                <a:t>n</a:t>
              </a:r>
              <a:r>
                <a:rPr lang="zh-CN" altLang="en-US" sz="2600" dirty="0">
                  <a:solidFill>
                    <a:srgbClr val="00008C"/>
                  </a:solidFill>
                  <a:latin typeface="幼圆" pitchFamily="49" charset="-122"/>
                  <a:ea typeface="幼圆" pitchFamily="49" charset="-122"/>
                </a:rPr>
                <a:t>为问题的规模(大小)的量度。</a:t>
              </a:r>
            </a:p>
          </p:txBody>
        </p:sp>
        <p:sp>
          <p:nvSpPr>
            <p:cNvPr id="46095" name="Rectangle 9"/>
            <p:cNvSpPr>
              <a:spLocks noChangeArrowheads="1"/>
            </p:cNvSpPr>
            <p:nvPr/>
          </p:nvSpPr>
          <p:spPr bwMode="auto">
            <a:xfrm>
              <a:off x="2366" y="1963"/>
              <a:ext cx="1075" cy="330"/>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2800" dirty="0">
                  <a:solidFill>
                    <a:srgbClr val="FF3300"/>
                  </a:solidFill>
                  <a:ea typeface="幼圆" pitchFamily="49" charset="-122"/>
                </a:rPr>
                <a:t>O(g(n))</a:t>
              </a:r>
            </a:p>
          </p:txBody>
        </p:sp>
        <p:sp>
          <p:nvSpPr>
            <p:cNvPr id="46096" name="Rectangle 10"/>
            <p:cNvSpPr>
              <a:spLocks noChangeArrowheads="1"/>
            </p:cNvSpPr>
            <p:nvPr/>
          </p:nvSpPr>
          <p:spPr bwMode="auto">
            <a:xfrm>
              <a:off x="2316" y="1694"/>
              <a:ext cx="1946" cy="330"/>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dirty="0">
                  <a:solidFill>
                    <a:srgbClr val="FF3300"/>
                  </a:solidFill>
                  <a:latin typeface="黑体" pitchFamily="49" charset="-122"/>
                  <a:ea typeface="黑体" pitchFamily="49" charset="-122"/>
                </a:rPr>
                <a:t>渐近时间复杂度</a:t>
              </a:r>
            </a:p>
          </p:txBody>
        </p:sp>
      </p:grpSp>
      <p:grpSp>
        <p:nvGrpSpPr>
          <p:cNvPr id="4" name="Group 11"/>
          <p:cNvGrpSpPr>
            <a:grpSpLocks/>
          </p:cNvGrpSpPr>
          <p:nvPr/>
        </p:nvGrpSpPr>
        <p:grpSpPr bwMode="auto">
          <a:xfrm>
            <a:off x="1981200" y="0"/>
            <a:ext cx="5920708" cy="685800"/>
            <a:chOff x="358" y="48"/>
            <a:chExt cx="2985" cy="432"/>
          </a:xfrm>
        </p:grpSpPr>
        <p:sp>
          <p:nvSpPr>
            <p:cNvPr id="238604" name="Oval 12"/>
            <p:cNvSpPr>
              <a:spLocks noChangeArrowheads="1"/>
            </p:cNvSpPr>
            <p:nvPr/>
          </p:nvSpPr>
          <p:spPr bwMode="auto">
            <a:xfrm>
              <a:off x="358" y="96"/>
              <a:ext cx="2976" cy="384"/>
            </a:xfrm>
            <a:prstGeom prst="ellipse">
              <a:avLst/>
            </a:prstGeom>
            <a:solidFill>
              <a:srgbClr val="FFFFCC"/>
            </a:solidFill>
            <a:ln w="12700" cap="sq">
              <a:noFill/>
              <a:round/>
              <a:headEnd type="none" w="sm" len="sm"/>
              <a:tailEnd type="none" w="sm" len="sm"/>
            </a:ln>
            <a:effectLst>
              <a:outerShdw dist="102391" dir="178469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092" name="Rectangle 13"/>
            <p:cNvSpPr>
              <a:spLocks noChangeArrowheads="1"/>
            </p:cNvSpPr>
            <p:nvPr/>
          </p:nvSpPr>
          <p:spPr bwMode="auto">
            <a:xfrm>
              <a:off x="545" y="48"/>
              <a:ext cx="2798" cy="359"/>
            </a:xfrm>
            <a:prstGeom prst="rect">
              <a:avLst/>
            </a:prstGeom>
            <a:noFill/>
            <a:ln w="9525">
              <a:noFill/>
              <a:miter lim="800000"/>
              <a:headEnd/>
              <a:tailEnd/>
            </a:ln>
            <a:effectLst>
              <a:outerShdw dist="12700" algn="ctr" rotWithShape="0">
                <a:schemeClr val="bg1"/>
              </a:outerShdw>
            </a:effectLst>
          </p:spPr>
          <p:txBody>
            <a:bodyPr>
              <a:spAutoFit/>
            </a:bodyPr>
            <a:lstStyle/>
            <a:p>
              <a:pPr algn="l"/>
              <a:r>
                <a:rPr kumimoji="1" lang="zh-CN" altLang="zh-CN" sz="3100" i="1" dirty="0">
                  <a:solidFill>
                    <a:srgbClr val="FF0000"/>
                  </a:solidFill>
                  <a:latin typeface="黑体" pitchFamily="49" charset="-122"/>
                  <a:ea typeface="黑体" pitchFamily="49" charset="-122"/>
                </a:rPr>
                <a:t>关于符号</a:t>
              </a:r>
              <a:r>
                <a:rPr kumimoji="1" lang="en-US" altLang="zh-CN" sz="3100" i="1" dirty="0">
                  <a:solidFill>
                    <a:srgbClr val="FF0000"/>
                  </a:solidFill>
                  <a:ea typeface="黑体" pitchFamily="49" charset="-122"/>
                </a:rPr>
                <a:t>O</a:t>
              </a:r>
              <a:r>
                <a:rPr kumimoji="1" lang="zh-CN" altLang="en-US" sz="3100" i="1" dirty="0">
                  <a:solidFill>
                    <a:srgbClr val="FF0000"/>
                  </a:solidFill>
                  <a:ea typeface="黑体" pitchFamily="49" charset="-122"/>
                </a:rPr>
                <a:t>（</a:t>
              </a:r>
              <a:r>
                <a:rPr kumimoji="1" lang="en-US" altLang="zh-CN" sz="3100" i="1" dirty="0">
                  <a:solidFill>
                    <a:srgbClr val="FF0000"/>
                  </a:solidFill>
                  <a:ea typeface="黑体" pitchFamily="49" charset="-122"/>
                </a:rPr>
                <a:t>Order</a:t>
              </a:r>
              <a:r>
                <a:rPr kumimoji="1" lang="zh-CN" altLang="en-US" sz="3100" i="1" dirty="0">
                  <a:solidFill>
                    <a:srgbClr val="FF0000"/>
                  </a:solidFill>
                  <a:ea typeface="黑体" pitchFamily="49" charset="-122"/>
                </a:rPr>
                <a:t>）</a:t>
              </a:r>
              <a:r>
                <a:rPr kumimoji="1" lang="zh-CN" altLang="en-US" sz="3100" i="1" dirty="0">
                  <a:solidFill>
                    <a:srgbClr val="FF0000"/>
                  </a:solidFill>
                  <a:latin typeface="黑体" pitchFamily="49" charset="-122"/>
                  <a:ea typeface="黑体" pitchFamily="49" charset="-122"/>
                </a:rPr>
                <a:t>的定义</a:t>
              </a:r>
            </a:p>
          </p:txBody>
        </p:sp>
      </p:grpSp>
      <p:grpSp>
        <p:nvGrpSpPr>
          <p:cNvPr id="5" name="Group 14"/>
          <p:cNvGrpSpPr>
            <a:grpSpLocks/>
          </p:cNvGrpSpPr>
          <p:nvPr/>
        </p:nvGrpSpPr>
        <p:grpSpPr bwMode="auto">
          <a:xfrm>
            <a:off x="2135188" y="4419600"/>
            <a:ext cx="5638800" cy="838200"/>
            <a:chOff x="912" y="2880"/>
            <a:chExt cx="3552" cy="528"/>
          </a:xfrm>
        </p:grpSpPr>
        <p:sp>
          <p:nvSpPr>
            <p:cNvPr id="238607" name="Rectangle 15"/>
            <p:cNvSpPr>
              <a:spLocks noChangeArrowheads="1"/>
            </p:cNvSpPr>
            <p:nvPr/>
          </p:nvSpPr>
          <p:spPr bwMode="auto">
            <a:xfrm>
              <a:off x="912" y="2880"/>
              <a:ext cx="3552" cy="528"/>
            </a:xfrm>
            <a:prstGeom prst="rect">
              <a:avLst/>
            </a:prstGeom>
            <a:solidFill>
              <a:srgbClr val="CCFFFF"/>
            </a:solidFill>
            <a:ln w="9525">
              <a:noFill/>
              <a:miter lim="800000"/>
              <a:headEnd/>
              <a:tailEnd/>
            </a:ln>
            <a:effectLst>
              <a:outerShdw dist="89803" dir="2700000" algn="ctr" rotWithShape="0">
                <a:srgbClr val="B2B2B2"/>
              </a:outerShdw>
            </a:effectLst>
          </p:spPr>
          <p:txBody>
            <a:bodyPr wrap="none" anchor="ctr"/>
            <a:lstStyle/>
            <a:p>
              <a:pPr>
                <a:defRPr/>
              </a:pPr>
              <a:endParaRPr lang="zh-CN" altLang="en-US">
                <a:solidFill>
                  <a:srgbClr val="00008C"/>
                </a:solidFill>
                <a:effectLst>
                  <a:outerShdw blurRad="38100" dist="38100" dir="2700000" algn="tl">
                    <a:srgbClr val="000000"/>
                  </a:outerShdw>
                </a:effectLst>
                <a:ea typeface="幼圆" pitchFamily="49" charset="-122"/>
              </a:endParaRPr>
            </a:p>
          </p:txBody>
        </p:sp>
        <p:sp>
          <p:nvSpPr>
            <p:cNvPr id="46090" name="Rectangle 16"/>
            <p:cNvSpPr>
              <a:spLocks noChangeArrowheads="1"/>
            </p:cNvSpPr>
            <p:nvPr/>
          </p:nvSpPr>
          <p:spPr bwMode="auto">
            <a:xfrm>
              <a:off x="1104" y="2944"/>
              <a:ext cx="3261" cy="442"/>
            </a:xfrm>
            <a:prstGeom prst="rect">
              <a:avLst/>
            </a:prstGeom>
            <a:noFill/>
            <a:ln w="9525">
              <a:noFill/>
              <a:miter lim="800000"/>
              <a:headEnd/>
              <a:tailEnd/>
            </a:ln>
          </p:spPr>
          <p:txBody>
            <a:bodyPr wrap="none">
              <a:spAutoFit/>
            </a:bodyPr>
            <a:lstStyle/>
            <a:p>
              <a:pPr algn="l">
                <a:lnSpc>
                  <a:spcPct val="85000"/>
                </a:lnSpc>
                <a:spcBef>
                  <a:spcPct val="0"/>
                </a:spcBef>
              </a:pPr>
              <a:r>
                <a:rPr lang="zh-CN" altLang="en-US" sz="2300">
                  <a:solidFill>
                    <a:srgbClr val="00008C"/>
                  </a:solidFill>
                  <a:latin typeface="幼圆" pitchFamily="49" charset="-122"/>
                  <a:ea typeface="幼圆" pitchFamily="49" charset="-122"/>
                </a:rPr>
                <a:t>当问题的输入规模</a:t>
              </a:r>
              <a:r>
                <a:rPr lang="en-US" altLang="zh-CN">
                  <a:solidFill>
                    <a:srgbClr val="00008C"/>
                  </a:solidFill>
                  <a:ea typeface="幼圆" pitchFamily="49" charset="-122"/>
                </a:rPr>
                <a:t>n</a:t>
              </a:r>
              <a:r>
                <a:rPr lang="zh-CN" altLang="en-US" sz="2300">
                  <a:solidFill>
                    <a:srgbClr val="00008C"/>
                  </a:solidFill>
                  <a:latin typeface="幼圆" pitchFamily="49" charset="-122"/>
                  <a:ea typeface="幼圆" pitchFamily="49" charset="-122"/>
                </a:rPr>
                <a:t>趋于无穷大时，算</a:t>
              </a:r>
            </a:p>
            <a:p>
              <a:pPr algn="l">
                <a:lnSpc>
                  <a:spcPct val="85000"/>
                </a:lnSpc>
                <a:spcBef>
                  <a:spcPct val="0"/>
                </a:spcBef>
              </a:pPr>
              <a:r>
                <a:rPr lang="zh-CN" altLang="en-US" sz="2300">
                  <a:solidFill>
                    <a:srgbClr val="00008C"/>
                  </a:solidFill>
                  <a:latin typeface="幼圆" pitchFamily="49" charset="-122"/>
                  <a:ea typeface="幼圆" pitchFamily="49" charset="-122"/>
                </a:rPr>
                <a:t>法的运行时间表现出固定的增长次数。</a:t>
              </a:r>
            </a:p>
          </p:txBody>
        </p:sp>
      </p:grpSp>
      <p:sp>
        <p:nvSpPr>
          <p:cNvPr id="46087" name="Rectangle 18"/>
          <p:cNvSpPr>
            <a:spLocks noChangeArrowheads="1"/>
          </p:cNvSpPr>
          <p:nvPr/>
        </p:nvSpPr>
        <p:spPr bwMode="auto">
          <a:xfrm>
            <a:off x="2187575" y="5468939"/>
            <a:ext cx="4052888" cy="50323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spcBef>
                <a:spcPct val="0"/>
              </a:spcBef>
            </a:pPr>
            <a:r>
              <a:rPr lang="en-US" altLang="zh-CN" sz="2700" dirty="0">
                <a:solidFill>
                  <a:srgbClr val="FF3300"/>
                </a:solidFill>
                <a:ea typeface="楷体_GB2312" pitchFamily="49" charset="-122"/>
              </a:rPr>
              <a:t>t(n)=</a:t>
            </a:r>
            <a:r>
              <a:rPr lang="en-US" altLang="zh-CN" sz="2700" dirty="0">
                <a:solidFill>
                  <a:srgbClr val="FF3300"/>
                </a:solidFill>
                <a:ea typeface="宋体" charset="-122"/>
              </a:rPr>
              <a:t>n</a:t>
            </a:r>
            <a:r>
              <a:rPr lang="en-US" altLang="zh-CN" sz="2700" baseline="30000" dirty="0">
                <a:solidFill>
                  <a:srgbClr val="FF3300"/>
                </a:solidFill>
                <a:ea typeface="宋体" charset="-122"/>
              </a:rPr>
              <a:t>3</a:t>
            </a:r>
            <a:r>
              <a:rPr lang="en-US" altLang="zh-CN" sz="2700" dirty="0">
                <a:solidFill>
                  <a:srgbClr val="FF3300"/>
                </a:solidFill>
                <a:ea typeface="宋体" charset="-122"/>
              </a:rPr>
              <a:t> + n</a:t>
            </a:r>
            <a:r>
              <a:rPr lang="en-US" altLang="zh-CN" sz="2700" baseline="30000" dirty="0">
                <a:solidFill>
                  <a:srgbClr val="FF3300"/>
                </a:solidFill>
                <a:ea typeface="宋体" charset="-122"/>
              </a:rPr>
              <a:t>2</a:t>
            </a:r>
            <a:r>
              <a:rPr lang="en-US" altLang="zh-CN" sz="2700" dirty="0">
                <a:solidFill>
                  <a:srgbClr val="FF3300"/>
                </a:solidFill>
                <a:ea typeface="宋体" charset="-122"/>
              </a:rPr>
              <a:t> </a:t>
            </a:r>
            <a:endParaRPr lang="zh-CN" altLang="en-US" sz="2700" b="0" dirty="0">
              <a:solidFill>
                <a:srgbClr val="FF3300"/>
              </a:solidFill>
              <a:ea typeface="楷体_GB2312" pitchFamily="49" charset="-122"/>
            </a:endParaRPr>
          </a:p>
        </p:txBody>
      </p:sp>
      <p:pic>
        <p:nvPicPr>
          <p:cNvPr id="46088" name="Picture 21"/>
          <p:cNvPicPr>
            <a:picLocks noChangeAspect="1" noChangeArrowheads="1"/>
          </p:cNvPicPr>
          <p:nvPr/>
        </p:nvPicPr>
        <p:blipFill>
          <a:blip r:embed="rId2" cstate="print"/>
          <a:srcRect/>
          <a:stretch>
            <a:fillRect/>
          </a:stretch>
        </p:blipFill>
        <p:spPr bwMode="auto">
          <a:xfrm>
            <a:off x="7835901" y="4357688"/>
            <a:ext cx="2652713" cy="2463800"/>
          </a:xfrm>
          <a:prstGeom prst="rect">
            <a:avLst/>
          </a:prstGeom>
          <a:noFill/>
          <a:ln w="9525">
            <a:noFill/>
            <a:miter lim="800000"/>
            <a:headEnd/>
            <a:tailEnd/>
          </a:ln>
        </p:spPr>
      </p:pic>
      <p:sp>
        <p:nvSpPr>
          <p:cNvPr id="22" name="矩形 21"/>
          <p:cNvSpPr/>
          <p:nvPr/>
        </p:nvSpPr>
        <p:spPr>
          <a:xfrm>
            <a:off x="1580402" y="620688"/>
            <a:ext cx="677108" cy="4338688"/>
          </a:xfrm>
          <a:prstGeom prst="rect">
            <a:avLst/>
          </a:prstGeom>
          <a:solidFill>
            <a:srgbClr val="0070C0"/>
          </a:solidFill>
          <a:effectLst>
            <a:outerShdw blurRad="50800" dist="38100" dir="2700000" algn="tl" rotWithShape="0">
              <a:prstClr val="black">
                <a:alpha val="40000"/>
              </a:prstClr>
            </a:outerShdw>
          </a:effectLst>
        </p:spPr>
        <p:txBody>
          <a:bodyPr vert="eaVert" wrap="none">
            <a:spAutoFit/>
          </a:bodyPr>
          <a:lstStyle/>
          <a:p>
            <a:pPr fontAlgn="base">
              <a:spcBef>
                <a:spcPct val="0"/>
              </a:spcBef>
            </a:pPr>
            <a:r>
              <a:rPr lang="zh-CN" altLang="en-US" sz="3200" i="1" dirty="0">
                <a:solidFill>
                  <a:srgbClr val="FFFF00"/>
                </a:solidFill>
                <a:latin typeface="黑体" pitchFamily="49" charset="-122"/>
                <a:ea typeface="黑体" pitchFamily="49" charset="-122"/>
              </a:rPr>
              <a:t>时间复杂度的大</a:t>
            </a:r>
            <a:r>
              <a:rPr lang="en-US" altLang="zh-CN" sz="3200" dirty="0">
                <a:solidFill>
                  <a:srgbClr val="FFFF00"/>
                </a:solidFill>
                <a:latin typeface="黑体" pitchFamily="49" charset="-122"/>
                <a:ea typeface="黑体" pitchFamily="49" charset="-122"/>
              </a:rPr>
              <a:t>O</a:t>
            </a:r>
            <a:r>
              <a:rPr lang="zh-CN" altLang="en-US" sz="3200" i="1" dirty="0">
                <a:solidFill>
                  <a:srgbClr val="FFFF00"/>
                </a:solidFill>
                <a:latin typeface="黑体" pitchFamily="49" charset="-122"/>
                <a:ea typeface="黑体" pitchFamily="49" charset="-122"/>
              </a:rPr>
              <a:t>表示法</a:t>
            </a:r>
          </a:p>
        </p:txBody>
      </p:sp>
    </p:spTree>
    <p:extLst>
      <p:ext uri="{BB962C8B-B14F-4D97-AF65-F5344CB8AC3E}">
        <p14:creationId xmlns:p14="http://schemas.microsoft.com/office/powerpoint/2010/main" val="3989080674"/>
      </p:ext>
    </p:extLst>
  </p:cSld>
  <p:clrMapOvr>
    <a:masterClrMapping/>
  </p:clrMapOvr>
  <p:transition advTm="81708">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zh-CN" altLang="en-US" dirty="0">
                <a:ea typeface="宋体" pitchFamily="2" charset="-122"/>
              </a:rPr>
              <a:t>目标和方法</a:t>
            </a:r>
          </a:p>
        </p:txBody>
      </p:sp>
      <p:sp>
        <p:nvSpPr>
          <p:cNvPr id="1030" name="Rectangle 3"/>
          <p:cNvSpPr>
            <a:spLocks noGrp="1" noChangeArrowheads="1"/>
          </p:cNvSpPr>
          <p:nvPr>
            <p:ph idx="1"/>
          </p:nvPr>
        </p:nvSpPr>
        <p:spPr>
          <a:xfrm>
            <a:off x="1507302" y="5233016"/>
            <a:ext cx="5313896" cy="570217"/>
          </a:xfrm>
        </p:spPr>
        <p:txBody>
          <a:bodyPr>
            <a:normAutofit/>
          </a:bodyPr>
          <a:lstStyle/>
          <a:p>
            <a:pPr marL="0" indent="0">
              <a:buNone/>
            </a:pPr>
            <a:r>
              <a:rPr lang="zh-CN" altLang="en-US" sz="2400" dirty="0">
                <a:ea typeface="宋体" pitchFamily="2" charset="-122"/>
              </a:rPr>
              <a:t>获得程序设计能力的唯一途径：</a:t>
            </a:r>
          </a:p>
        </p:txBody>
      </p:sp>
      <p:sp>
        <p:nvSpPr>
          <p:cNvPr id="1027" name="页脚占位符 3"/>
          <p:cNvSpPr>
            <a:spLocks noGrp="1"/>
          </p:cNvSpPr>
          <p:nvPr>
            <p:ph type="ftr" sz="quarter" idx="11"/>
          </p:nvPr>
        </p:nvSpPr>
        <p:spPr>
          <a:noFill/>
        </p:spPr>
        <p:txBody>
          <a:bodyPr/>
          <a:lstStyle/>
          <a:p>
            <a:r>
              <a:rPr lang="en-US" altLang="zh-CN"/>
              <a:t>C程序设计基础</a:t>
            </a:r>
          </a:p>
        </p:txBody>
      </p:sp>
      <p:sp>
        <p:nvSpPr>
          <p:cNvPr id="1028" name="灯片编号占位符 4"/>
          <p:cNvSpPr>
            <a:spLocks noGrp="1"/>
          </p:cNvSpPr>
          <p:nvPr>
            <p:ph type="sldNum" sz="quarter" idx="12"/>
          </p:nvPr>
        </p:nvSpPr>
        <p:spPr>
          <a:noFill/>
        </p:spPr>
        <p:txBody>
          <a:bodyPr/>
          <a:lstStyle/>
          <a:p>
            <a:fld id="{246FEF97-4D93-4003-9F69-96E1E0FB6719}" type="slidenum">
              <a:rPr lang="en-US" altLang="zh-CN" smtClean="0"/>
              <a:pPr/>
              <a:t>5</a:t>
            </a:fld>
            <a:endParaRPr lang="en-US" altLang="zh-CN"/>
          </a:p>
        </p:txBody>
      </p:sp>
      <p:grpSp>
        <p:nvGrpSpPr>
          <p:cNvPr id="2" name="Group 8"/>
          <p:cNvGrpSpPr>
            <a:grpSpLocks/>
          </p:cNvGrpSpPr>
          <p:nvPr/>
        </p:nvGrpSpPr>
        <p:grpSpPr bwMode="auto">
          <a:xfrm>
            <a:off x="862273" y="5552435"/>
            <a:ext cx="6830470" cy="1185863"/>
            <a:chOff x="-652" y="2014"/>
            <a:chExt cx="3842" cy="747"/>
          </a:xfrm>
        </p:grpSpPr>
        <p:sp>
          <p:nvSpPr>
            <p:cNvPr id="4" name="Text Box 4"/>
            <p:cNvSpPr txBox="1">
              <a:spLocks noChangeArrowheads="1"/>
            </p:cNvSpPr>
            <p:nvPr/>
          </p:nvSpPr>
          <p:spPr bwMode="auto">
            <a:xfrm>
              <a:off x="-652" y="2129"/>
              <a:ext cx="2961" cy="601"/>
            </a:xfrm>
            <a:prstGeom prst="rect">
              <a:avLst/>
            </a:prstGeom>
            <a:noFill/>
            <a:ln w="9525">
              <a:noFill/>
              <a:miter lim="800000"/>
              <a:headEnd/>
              <a:tailEnd/>
            </a:ln>
          </p:spPr>
          <p:txBody>
            <a:bodyPr>
              <a:spAutoFit/>
            </a:bodyPr>
            <a:lstStyle/>
            <a:p>
              <a:pPr algn="ctr"/>
              <a:r>
                <a:rPr kumimoji="1" lang="zh-CN" altLang="en-US" sz="2800" dirty="0">
                  <a:solidFill>
                    <a:srgbClr val="002060"/>
                  </a:solidFill>
                </a:rPr>
                <a:t>上机实践</a:t>
              </a:r>
              <a:r>
                <a:rPr kumimoji="1" lang="en-US" altLang="zh-CN" sz="2800" dirty="0">
                  <a:solidFill>
                    <a:srgbClr val="002060"/>
                  </a:solidFill>
                </a:rPr>
                <a:t>(</a:t>
              </a:r>
              <a:r>
                <a:rPr kumimoji="1" lang="zh-CN" altLang="en-US" sz="2800" dirty="0">
                  <a:solidFill>
                    <a:srgbClr val="002060"/>
                  </a:solidFill>
                </a:rPr>
                <a:t>编程</a:t>
              </a:r>
              <a:r>
                <a:rPr kumimoji="1" lang="en-US" altLang="zh-CN" sz="2800" dirty="0">
                  <a:solidFill>
                    <a:srgbClr val="002060"/>
                  </a:solidFill>
                </a:rPr>
                <a:t>)</a:t>
              </a:r>
              <a:r>
                <a:rPr kumimoji="1" lang="zh-CN" altLang="en-US" sz="2800" dirty="0">
                  <a:solidFill>
                    <a:srgbClr val="002060"/>
                  </a:solidFill>
                </a:rPr>
                <a:t>！</a:t>
              </a:r>
            </a:p>
            <a:p>
              <a:pPr algn="ctr"/>
              <a:r>
                <a:rPr kumimoji="1" lang="zh-CN" altLang="en-US" sz="2800" dirty="0">
                  <a:solidFill>
                    <a:srgbClr val="002060"/>
                  </a:solidFill>
                </a:rPr>
                <a:t>（</a:t>
              </a:r>
              <a:r>
                <a:rPr kumimoji="1" lang="en-US" altLang="zh-CN" sz="2800" dirty="0">
                  <a:solidFill>
                    <a:srgbClr val="002060"/>
                  </a:solidFill>
                </a:rPr>
                <a:t>Try!!!</a:t>
              </a:r>
              <a:r>
                <a:rPr kumimoji="1" lang="zh-CN" altLang="en-US" sz="2800" dirty="0">
                  <a:solidFill>
                    <a:srgbClr val="002060"/>
                  </a:solidFill>
                </a:rPr>
                <a:t>）</a:t>
              </a:r>
            </a:p>
          </p:txBody>
        </p:sp>
        <p:graphicFrame>
          <p:nvGraphicFramePr>
            <p:cNvPr id="1026" name="Object 7"/>
            <p:cNvGraphicFramePr>
              <a:graphicFrameLocks noChangeAspect="1"/>
            </p:cNvGraphicFramePr>
            <p:nvPr>
              <p:extLst>
                <p:ext uri="{D42A27DB-BD31-4B8C-83A1-F6EECF244321}">
                  <p14:modId xmlns:p14="http://schemas.microsoft.com/office/powerpoint/2010/main" val="302195111"/>
                </p:ext>
              </p:extLst>
            </p:nvPr>
          </p:nvGraphicFramePr>
          <p:xfrm>
            <a:off x="2130" y="2014"/>
            <a:ext cx="1060" cy="747"/>
          </p:xfrm>
          <a:graphic>
            <a:graphicData uri="http://schemas.openxmlformats.org/presentationml/2006/ole">
              <mc:AlternateContent xmlns:mc="http://schemas.openxmlformats.org/markup-compatibility/2006">
                <mc:Choice xmlns:v="urn:schemas-microsoft-com:vml" Requires="v">
                  <p:oleObj spid="_x0000_s7175" name="绘图" r:id="rId5" imgW="1620000" imgH="1141200" progId="FLW3Drawing">
                    <p:embed/>
                  </p:oleObj>
                </mc:Choice>
                <mc:Fallback>
                  <p:oleObj name="绘图" r:id="rId5" imgW="1620000" imgH="1141200" progId="FLW3Drawing">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0" y="2014"/>
                          <a:ext cx="1060" cy="747"/>
                        </a:xfrm>
                        <a:prstGeom prst="rect">
                          <a:avLst/>
                        </a:prstGeom>
                        <a:noFill/>
                        <a:ln>
                          <a:noFill/>
                        </a:ln>
                        <a:effectLst/>
                      </p:spPr>
                    </p:pic>
                  </p:oleObj>
                </mc:Fallback>
              </mc:AlternateContent>
            </a:graphicData>
          </a:graphic>
        </p:graphicFrame>
      </p:grpSp>
      <p:pic>
        <p:nvPicPr>
          <p:cNvPr id="1035" name="Picture 11" descr="C:\Users\YHH\AppData\Local\Microsoft\Windows\Temporary Internet Files\Content.IE5\0PNVC6M7\MP900431103[1].jpg"/>
          <p:cNvPicPr>
            <a:picLocks noChangeAspect="1" noChangeArrowheads="1"/>
          </p:cNvPicPr>
          <p:nvPr/>
        </p:nvPicPr>
        <p:blipFill>
          <a:blip r:embed="rId7" cstate="print"/>
          <a:srcRect/>
          <a:stretch>
            <a:fillRect/>
          </a:stretch>
        </p:blipFill>
        <p:spPr bwMode="auto">
          <a:xfrm>
            <a:off x="9082211" y="3837421"/>
            <a:ext cx="2843212" cy="2835275"/>
          </a:xfrm>
          <a:prstGeom prst="rect">
            <a:avLst/>
          </a:prstGeom>
          <a:noFill/>
          <a:ln w="9525">
            <a:noFill/>
            <a:miter lim="800000"/>
            <a:headEnd/>
            <a:tailEnd/>
          </a:ln>
        </p:spPr>
      </p:pic>
      <p:pic>
        <p:nvPicPr>
          <p:cNvPr id="1036" name="Picture 12" descr="C:\Users\YHH\AppData\Local\Microsoft\Windows\Temporary Internet Files\Content.IE5\BMC7PR77\MC900292042[1].wmf"/>
          <p:cNvPicPr>
            <a:picLocks noChangeAspect="1" noChangeArrowheads="1"/>
          </p:cNvPicPr>
          <p:nvPr/>
        </p:nvPicPr>
        <p:blipFill>
          <a:blip r:embed="rId8" cstate="print"/>
          <a:srcRect/>
          <a:stretch>
            <a:fillRect/>
          </a:stretch>
        </p:blipFill>
        <p:spPr bwMode="auto">
          <a:xfrm>
            <a:off x="9075861" y="2079214"/>
            <a:ext cx="2849562" cy="1800225"/>
          </a:xfrm>
          <a:prstGeom prst="rect">
            <a:avLst/>
          </a:prstGeom>
          <a:noFill/>
          <a:ln w="9525">
            <a:noFill/>
            <a:miter lim="800000"/>
            <a:headEnd/>
            <a:tailEnd/>
          </a:ln>
        </p:spPr>
      </p:pic>
      <p:pic>
        <p:nvPicPr>
          <p:cNvPr id="3" name="Picture 11" descr="C:\Users\YHH\AppData\Local\Microsoft\Windows\Temporary Internet Files\Content.IE5\CLADQQ3C\MC900429489[1].wmf"/>
          <p:cNvPicPr>
            <a:picLocks noChangeAspect="1" noChangeArrowheads="1"/>
          </p:cNvPicPr>
          <p:nvPr/>
        </p:nvPicPr>
        <p:blipFill>
          <a:blip r:embed="rId9" cstate="print"/>
          <a:srcRect/>
          <a:stretch>
            <a:fillRect/>
          </a:stretch>
        </p:blipFill>
        <p:spPr bwMode="auto">
          <a:xfrm>
            <a:off x="8974763" y="79050"/>
            <a:ext cx="2843212" cy="2230438"/>
          </a:xfrm>
          <a:prstGeom prst="rect">
            <a:avLst/>
          </a:prstGeom>
          <a:noFill/>
          <a:ln w="9525">
            <a:noFill/>
            <a:miter lim="800000"/>
            <a:headEnd/>
            <a:tailEnd/>
          </a:ln>
        </p:spPr>
      </p:pic>
      <p:sp>
        <p:nvSpPr>
          <p:cNvPr id="13" name="TextBox 12"/>
          <p:cNvSpPr txBox="1"/>
          <p:nvPr/>
        </p:nvSpPr>
        <p:spPr>
          <a:xfrm>
            <a:off x="862274" y="2092111"/>
            <a:ext cx="6883710" cy="1477328"/>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pPr>
              <a:defRPr/>
            </a:pPr>
            <a:r>
              <a:rPr lang="en-US" altLang="zh-CN" sz="1800" b="0" dirty="0">
                <a:solidFill>
                  <a:schemeClr val="tx1">
                    <a:lumMod val="85000"/>
                    <a:lumOff val="15000"/>
                  </a:schemeClr>
                </a:solidFill>
                <a:latin typeface="楷体" pitchFamily="49" charset="-122"/>
                <a:ea typeface="楷体" pitchFamily="49" charset="-122"/>
              </a:rPr>
              <a:t>2016.6.2</a:t>
            </a:r>
            <a:r>
              <a:rPr lang="zh-CN" altLang="en-US" sz="1800" b="0" dirty="0">
                <a:solidFill>
                  <a:schemeClr val="tx1">
                    <a:lumMod val="85000"/>
                    <a:lumOff val="15000"/>
                  </a:schemeClr>
                </a:solidFill>
                <a:latin typeface="楷体" pitchFamily="49" charset="-122"/>
                <a:ea typeface="楷体" pitchFamily="49" charset="-122"/>
              </a:rPr>
              <a:t>国际工程联盟接纳中国为</a:t>
            </a:r>
            <a:r>
              <a:rPr lang="en-US" altLang="zh-CN" sz="1800" b="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华盛顿协议</a:t>
            </a:r>
            <a:r>
              <a:rPr lang="en-US" altLang="zh-CN" sz="1800" b="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成员。</a:t>
            </a:r>
            <a:r>
              <a:rPr lang="zh-CN" altLang="en-US" sz="1800" dirty="0">
                <a:solidFill>
                  <a:schemeClr val="tx1">
                    <a:lumMod val="85000"/>
                    <a:lumOff val="15000"/>
                  </a:schemeClr>
                </a:solidFill>
                <a:latin typeface="楷体" pitchFamily="49" charset="-122"/>
                <a:ea typeface="楷体" pitchFamily="49" charset="-122"/>
              </a:rPr>
              <a:t>国际认可的工程教育强调的是学生应具有</a:t>
            </a:r>
            <a:r>
              <a:rPr lang="zh-CN" altLang="en-US" sz="1800" b="1" dirty="0">
                <a:solidFill>
                  <a:schemeClr val="tx1">
                    <a:lumMod val="85000"/>
                    <a:lumOff val="15000"/>
                  </a:schemeClr>
                </a:solidFill>
                <a:latin typeface="楷体" pitchFamily="49" charset="-122"/>
                <a:ea typeface="楷体" pitchFamily="49" charset="-122"/>
              </a:rPr>
              <a:t>应用知识解决问题能力</a:t>
            </a:r>
            <a:r>
              <a:rPr lang="zh-CN" altLang="en-US" sz="1800" dirty="0">
                <a:solidFill>
                  <a:schemeClr val="tx1">
                    <a:lumMod val="85000"/>
                    <a:lumOff val="15000"/>
                  </a:schemeClr>
                </a:solidFill>
                <a:latin typeface="楷体" pitchFamily="49" charset="-122"/>
                <a:ea typeface="楷体" pitchFamily="49" charset="-122"/>
              </a:rPr>
              <a:t>，包括解决没有遇到过的问题的能力。北航已加入了</a:t>
            </a:r>
            <a:r>
              <a:rPr lang="en-US" altLang="zh-CN" sz="1800" dirty="0">
                <a:solidFill>
                  <a:schemeClr val="tx1">
                    <a:lumMod val="85000"/>
                    <a:lumOff val="15000"/>
                  </a:schemeClr>
                </a:solidFill>
                <a:latin typeface="楷体" pitchFamily="49" charset="-122"/>
                <a:ea typeface="楷体" pitchFamily="49" charset="-122"/>
              </a:rPr>
              <a:t>《</a:t>
            </a:r>
            <a:r>
              <a:rPr lang="zh-CN" altLang="en-US" sz="1800" dirty="0">
                <a:solidFill>
                  <a:schemeClr val="tx1">
                    <a:lumMod val="85000"/>
                    <a:lumOff val="15000"/>
                  </a:schemeClr>
                </a:solidFill>
                <a:latin typeface="楷体" pitchFamily="49" charset="-122"/>
                <a:ea typeface="楷体" pitchFamily="49" charset="-122"/>
              </a:rPr>
              <a:t>华盛顿协议</a:t>
            </a:r>
            <a:r>
              <a:rPr lang="en-US" altLang="zh-CN" sz="180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a:t>
            </a:r>
            <a:endParaRPr lang="en-US" altLang="zh-CN" sz="1800" b="0" dirty="0">
              <a:solidFill>
                <a:schemeClr val="tx1">
                  <a:lumMod val="85000"/>
                  <a:lumOff val="15000"/>
                </a:schemeClr>
              </a:solidFill>
              <a:latin typeface="楷体" pitchFamily="49" charset="-122"/>
              <a:ea typeface="楷体" pitchFamily="49" charset="-122"/>
            </a:endParaRPr>
          </a:p>
          <a:p>
            <a:pPr>
              <a:defRPr/>
            </a:pPr>
            <a:r>
              <a:rPr lang="en-US" altLang="zh-CN" dirty="0">
                <a:solidFill>
                  <a:schemeClr val="tx1">
                    <a:lumMod val="85000"/>
                    <a:lumOff val="15000"/>
                  </a:schemeClr>
                </a:solidFill>
                <a:latin typeface="楷体" pitchFamily="49" charset="-122"/>
                <a:ea typeface="楷体" pitchFamily="49" charset="-122"/>
              </a:rPr>
              <a:t>2017.2 </a:t>
            </a:r>
            <a:r>
              <a:rPr lang="zh-CN" altLang="en-US" dirty="0">
                <a:solidFill>
                  <a:schemeClr val="tx1">
                    <a:lumMod val="85000"/>
                    <a:lumOff val="15000"/>
                  </a:schemeClr>
                </a:solidFill>
                <a:latin typeface="楷体" pitchFamily="49" charset="-122"/>
                <a:ea typeface="楷体" pitchFamily="49" charset="-122"/>
              </a:rPr>
              <a:t>我国开始推动</a:t>
            </a:r>
            <a:r>
              <a:rPr lang="zh-CN" altLang="en-US" b="1" dirty="0">
                <a:solidFill>
                  <a:schemeClr val="tx2"/>
                </a:solidFill>
                <a:latin typeface="楷体" pitchFamily="49" charset="-122"/>
                <a:ea typeface="楷体" pitchFamily="49" charset="-122"/>
              </a:rPr>
              <a:t>新工科</a:t>
            </a:r>
            <a:r>
              <a:rPr lang="zh-CN" altLang="en-US" dirty="0">
                <a:solidFill>
                  <a:schemeClr val="tx1">
                    <a:lumMod val="85000"/>
                    <a:lumOff val="15000"/>
                  </a:schemeClr>
                </a:solidFill>
                <a:latin typeface="楷体" pitchFamily="49" charset="-122"/>
                <a:ea typeface="楷体" pitchFamily="49" charset="-122"/>
              </a:rPr>
              <a:t>建设，强调</a:t>
            </a:r>
            <a:r>
              <a:rPr lang="zh-CN" altLang="en-US" b="1" dirty="0">
                <a:solidFill>
                  <a:schemeClr val="tx2"/>
                </a:solidFill>
                <a:latin typeface="楷体" pitchFamily="49" charset="-122"/>
                <a:ea typeface="楷体" pitchFamily="49" charset="-122"/>
              </a:rPr>
              <a:t>工程实践能力</a:t>
            </a:r>
            <a:r>
              <a:rPr lang="zh-CN" altLang="en-US" dirty="0">
                <a:solidFill>
                  <a:schemeClr val="tx1">
                    <a:lumMod val="85000"/>
                    <a:lumOff val="15000"/>
                  </a:schemeClr>
                </a:solidFill>
                <a:latin typeface="楷体" pitchFamily="49" charset="-122"/>
                <a:ea typeface="楷体" pitchFamily="49" charset="-122"/>
              </a:rPr>
              <a:t>和</a:t>
            </a:r>
            <a:r>
              <a:rPr lang="zh-CN" altLang="en-US" b="1" dirty="0">
                <a:solidFill>
                  <a:schemeClr val="tx2"/>
                </a:solidFill>
                <a:latin typeface="楷体" pitchFamily="49" charset="-122"/>
                <a:ea typeface="楷体" pitchFamily="49" charset="-122"/>
              </a:rPr>
              <a:t>创新能力</a:t>
            </a:r>
            <a:r>
              <a:rPr lang="zh-CN" altLang="en-US" dirty="0">
                <a:solidFill>
                  <a:schemeClr val="tx1">
                    <a:lumMod val="85000"/>
                    <a:lumOff val="15000"/>
                  </a:schemeClr>
                </a:solidFill>
                <a:latin typeface="楷体" pitchFamily="49" charset="-122"/>
                <a:ea typeface="楷体" pitchFamily="49" charset="-122"/>
              </a:rPr>
              <a:t>培养。</a:t>
            </a:r>
            <a:endParaRPr lang="en-US" altLang="zh-CN" sz="1800" b="0" dirty="0">
              <a:solidFill>
                <a:schemeClr val="tx1">
                  <a:lumMod val="85000"/>
                  <a:lumOff val="15000"/>
                </a:schemeClr>
              </a:solidFill>
              <a:latin typeface="楷体" pitchFamily="49" charset="-122"/>
              <a:ea typeface="楷体" pitchFamily="49" charset="-122"/>
            </a:endParaRPr>
          </a:p>
        </p:txBody>
      </p:sp>
      <p:grpSp>
        <p:nvGrpSpPr>
          <p:cNvPr id="14" name="Group 1104">
            <a:extLst>
              <a:ext uri="{FF2B5EF4-FFF2-40B4-BE49-F238E27FC236}">
                <a16:creationId xmlns:a16="http://schemas.microsoft.com/office/drawing/2014/main" id="{633D311F-E89C-42F5-8928-4890AF4DA80E}"/>
              </a:ext>
            </a:extLst>
          </p:cNvPr>
          <p:cNvGrpSpPr>
            <a:grpSpLocks/>
          </p:cNvGrpSpPr>
          <p:nvPr/>
        </p:nvGrpSpPr>
        <p:grpSpPr bwMode="auto">
          <a:xfrm>
            <a:off x="862274" y="861141"/>
            <a:ext cx="6961918" cy="1399799"/>
            <a:chOff x="2789" y="207"/>
            <a:chExt cx="2298" cy="1607"/>
          </a:xfrm>
        </p:grpSpPr>
        <p:sp>
          <p:nvSpPr>
            <p:cNvPr id="15" name="Rectangle 1090">
              <a:extLst>
                <a:ext uri="{FF2B5EF4-FFF2-40B4-BE49-F238E27FC236}">
                  <a16:creationId xmlns:a16="http://schemas.microsoft.com/office/drawing/2014/main" id="{2A3E4700-F108-4610-AEE3-837CA80FC2E1}"/>
                </a:ext>
              </a:extLst>
            </p:cNvPr>
            <p:cNvSpPr>
              <a:spLocks noChangeArrowheads="1"/>
            </p:cNvSpPr>
            <p:nvPr/>
          </p:nvSpPr>
          <p:spPr bwMode="auto">
            <a:xfrm>
              <a:off x="2789" y="643"/>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Text Box 1091">
              <a:extLst>
                <a:ext uri="{FF2B5EF4-FFF2-40B4-BE49-F238E27FC236}">
                  <a16:creationId xmlns:a16="http://schemas.microsoft.com/office/drawing/2014/main" id="{78267397-0D77-4F32-B53B-8B248182962E}"/>
                </a:ext>
              </a:extLst>
            </p:cNvPr>
            <p:cNvSpPr txBox="1">
              <a:spLocks noChangeArrowheads="1"/>
            </p:cNvSpPr>
            <p:nvPr/>
          </p:nvSpPr>
          <p:spPr bwMode="auto">
            <a:xfrm>
              <a:off x="2789" y="736"/>
              <a:ext cx="2298" cy="1078"/>
            </a:xfrm>
            <a:prstGeom prst="rect">
              <a:avLst/>
            </a:prstGeom>
            <a:noFill/>
            <a:ln w="9525">
              <a:noFill/>
              <a:miter lim="800000"/>
              <a:headEnd/>
              <a:tailEnd/>
            </a:ln>
          </p:spPr>
          <p:txBody>
            <a:bodyPr>
              <a:spAutoFit/>
            </a:bodyPr>
            <a:lstStyle/>
            <a:p>
              <a:pPr>
                <a:lnSpc>
                  <a:spcPct val="85000"/>
                </a:lnSpc>
                <a:spcAft>
                  <a:spcPct val="20000"/>
                </a:spcAft>
              </a:pPr>
              <a:r>
                <a:rPr lang="zh-CN" altLang="en-US" dirty="0">
                  <a:solidFill>
                    <a:srgbClr val="000099"/>
                  </a:solidFill>
                  <a:latin typeface="黑体" pitchFamily="49" charset="-122"/>
                  <a:ea typeface="黑体" pitchFamily="49" charset="-122"/>
                </a:rPr>
                <a:t>培养学生利用所学知识解决问题的能力，包括解决没有遇到过的问题的能力。（即程序设计能力）</a:t>
              </a: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17" name="Oval 1092">
              <a:extLst>
                <a:ext uri="{FF2B5EF4-FFF2-40B4-BE49-F238E27FC236}">
                  <a16:creationId xmlns:a16="http://schemas.microsoft.com/office/drawing/2014/main" id="{56333C49-5319-4B16-9611-FFDC8B3E90D9}"/>
                </a:ext>
              </a:extLst>
            </p:cNvPr>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 name="Text Box 1093">
              <a:extLst>
                <a:ext uri="{FF2B5EF4-FFF2-40B4-BE49-F238E27FC236}">
                  <a16:creationId xmlns:a16="http://schemas.microsoft.com/office/drawing/2014/main" id="{B318C92F-7090-48A2-B976-7BC7CF9CC37B}"/>
                </a:ext>
              </a:extLst>
            </p:cNvPr>
            <p:cNvSpPr txBox="1">
              <a:spLocks noChangeArrowheads="1"/>
            </p:cNvSpPr>
            <p:nvPr/>
          </p:nvSpPr>
          <p:spPr bwMode="auto">
            <a:xfrm>
              <a:off x="2930" y="207"/>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目标</a:t>
              </a:r>
              <a:endParaRPr lang="en-US" altLang="zh-CN" dirty="0">
                <a:solidFill>
                  <a:srgbClr val="FF3300"/>
                </a:solidFill>
                <a:ea typeface="黑体" pitchFamily="49" charset="-122"/>
              </a:endParaRPr>
            </a:p>
          </p:txBody>
        </p:sp>
      </p:grpSp>
      <p:grpSp>
        <p:nvGrpSpPr>
          <p:cNvPr id="19" name="Group 1104">
            <a:extLst>
              <a:ext uri="{FF2B5EF4-FFF2-40B4-BE49-F238E27FC236}">
                <a16:creationId xmlns:a16="http://schemas.microsoft.com/office/drawing/2014/main" id="{99FCDE8C-993D-46D8-BBFA-E9CED32B2823}"/>
              </a:ext>
            </a:extLst>
          </p:cNvPr>
          <p:cNvGrpSpPr>
            <a:grpSpLocks/>
          </p:cNvGrpSpPr>
          <p:nvPr/>
        </p:nvGrpSpPr>
        <p:grpSpPr bwMode="auto">
          <a:xfrm>
            <a:off x="838200" y="3615290"/>
            <a:ext cx="6907784" cy="1707183"/>
            <a:chOff x="2775" y="207"/>
            <a:chExt cx="2307" cy="2059"/>
          </a:xfrm>
        </p:grpSpPr>
        <p:sp>
          <p:nvSpPr>
            <p:cNvPr id="20" name="Rectangle 1090">
              <a:extLst>
                <a:ext uri="{FF2B5EF4-FFF2-40B4-BE49-F238E27FC236}">
                  <a16:creationId xmlns:a16="http://schemas.microsoft.com/office/drawing/2014/main" id="{709D61CE-9F3C-4203-97CA-510F4922AC53}"/>
                </a:ext>
              </a:extLst>
            </p:cNvPr>
            <p:cNvSpPr>
              <a:spLocks noChangeArrowheads="1"/>
            </p:cNvSpPr>
            <p:nvPr/>
          </p:nvSpPr>
          <p:spPr bwMode="auto">
            <a:xfrm>
              <a:off x="2789" y="643"/>
              <a:ext cx="2262" cy="1480"/>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1">
              <a:extLst>
                <a:ext uri="{FF2B5EF4-FFF2-40B4-BE49-F238E27FC236}">
                  <a16:creationId xmlns:a16="http://schemas.microsoft.com/office/drawing/2014/main" id="{9511C0D2-8D55-4104-BF92-7824BBF39044}"/>
                </a:ext>
              </a:extLst>
            </p:cNvPr>
            <p:cNvSpPr txBox="1">
              <a:spLocks noChangeArrowheads="1"/>
            </p:cNvSpPr>
            <p:nvPr/>
          </p:nvSpPr>
          <p:spPr bwMode="auto">
            <a:xfrm>
              <a:off x="2775" y="792"/>
              <a:ext cx="2307" cy="1474"/>
            </a:xfrm>
            <a:prstGeom prst="rect">
              <a:avLst/>
            </a:prstGeom>
            <a:noFill/>
            <a:ln w="9525">
              <a:noFill/>
              <a:miter lim="800000"/>
              <a:headEnd/>
              <a:tailEnd/>
            </a:ln>
          </p:spPr>
          <p:txBody>
            <a:bodyPr wrap="square">
              <a:spAutoFit/>
            </a:bodyPr>
            <a:lstStyle/>
            <a:p>
              <a:pPr>
                <a:defRPr/>
              </a:pPr>
              <a:r>
                <a:rPr lang="zh-CN" altLang="en-US" dirty="0"/>
                <a:t>中国著名桥梁专家、工程教育家茅以升先生提出了：</a:t>
              </a:r>
              <a:endParaRPr lang="en-US" altLang="zh-CN" dirty="0"/>
            </a:p>
            <a:p>
              <a:pPr algn="ctr">
                <a:defRPr/>
              </a:pPr>
              <a:r>
                <a:rPr lang="en-US" altLang="zh-CN" sz="2000" b="1" dirty="0">
                  <a:solidFill>
                    <a:srgbClr val="0000CC"/>
                  </a:solidFill>
                  <a:latin typeface="楷体" pitchFamily="49" charset="-122"/>
                  <a:ea typeface="楷体" pitchFamily="49" charset="-122"/>
                </a:rPr>
                <a:t>“</a:t>
              </a:r>
              <a:r>
                <a:rPr lang="zh-CN" altLang="en-US" sz="2000" b="1" dirty="0">
                  <a:solidFill>
                    <a:srgbClr val="0000CC"/>
                  </a:solidFill>
                  <a:latin typeface="楷体" pitchFamily="49" charset="-122"/>
                  <a:ea typeface="楷体" pitchFamily="49" charset="-122"/>
                </a:rPr>
                <a:t>习而学</a:t>
              </a:r>
              <a:r>
                <a:rPr lang="en-US" altLang="zh-CN" sz="2000" b="1" dirty="0">
                  <a:solidFill>
                    <a:srgbClr val="0000CC"/>
                  </a:solidFill>
                  <a:latin typeface="楷体" pitchFamily="49" charset="-122"/>
                  <a:ea typeface="楷体" pitchFamily="49" charset="-122"/>
                </a:rPr>
                <a:t>”</a:t>
              </a:r>
              <a:r>
                <a:rPr lang="zh-CN" altLang="en-US" sz="2000" b="1" dirty="0">
                  <a:solidFill>
                    <a:srgbClr val="0000CC"/>
                  </a:solidFill>
                  <a:latin typeface="楷体" pitchFamily="49" charset="-122"/>
                  <a:ea typeface="楷体" pitchFamily="49" charset="-122"/>
                </a:rPr>
                <a:t>、</a:t>
              </a:r>
              <a:r>
                <a:rPr lang="zh-CN" altLang="zh-CN" sz="2000" b="1" dirty="0"/>
                <a:t> </a:t>
              </a:r>
              <a:r>
                <a:rPr lang="zh-CN" altLang="zh-CN" sz="2000" b="1" dirty="0">
                  <a:solidFill>
                    <a:srgbClr val="0000CC"/>
                  </a:solidFill>
                  <a:latin typeface="楷体" pitchFamily="49" charset="-122"/>
                  <a:ea typeface="楷体" pitchFamily="49" charset="-122"/>
                </a:rPr>
                <a:t>“做中学”（</a:t>
              </a:r>
              <a:r>
                <a:rPr lang="en-US" altLang="zh-CN" sz="2000" b="1" dirty="0">
                  <a:solidFill>
                    <a:srgbClr val="0000CC"/>
                  </a:solidFill>
                  <a:latin typeface="楷体" pitchFamily="49" charset="-122"/>
                  <a:ea typeface="楷体" pitchFamily="49" charset="-122"/>
                </a:rPr>
                <a:t>Learning by Doing</a:t>
              </a:r>
              <a:r>
                <a:rPr lang="zh-CN" altLang="zh-CN" sz="2000" b="1" dirty="0">
                  <a:solidFill>
                    <a:srgbClr val="0000CC"/>
                  </a:solidFill>
                  <a:latin typeface="楷体" pitchFamily="49" charset="-122"/>
                  <a:ea typeface="楷体" pitchFamily="49" charset="-122"/>
                </a:rPr>
                <a:t>）</a:t>
              </a:r>
              <a:endParaRPr lang="en-US" altLang="zh-CN" sz="2000" b="1" dirty="0">
                <a:solidFill>
                  <a:srgbClr val="0000CC"/>
                </a:solidFill>
                <a:latin typeface="楷体" pitchFamily="49" charset="-122"/>
                <a:ea typeface="楷体" pitchFamily="49" charset="-122"/>
              </a:endParaRPr>
            </a:p>
            <a:p>
              <a:pPr algn="ctr">
                <a:defRPr/>
              </a:pPr>
              <a:r>
                <a:rPr lang="zh-CN" altLang="en-US" sz="2000" b="1" dirty="0">
                  <a:solidFill>
                    <a:srgbClr val="0000CC"/>
                  </a:solidFill>
                  <a:latin typeface="楷体" pitchFamily="49" charset="-122"/>
                  <a:ea typeface="楷体" pitchFamily="49" charset="-122"/>
                </a:rPr>
                <a:t>的工程教育思想 </a:t>
              </a: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22" name="Oval 1092">
              <a:extLst>
                <a:ext uri="{FF2B5EF4-FFF2-40B4-BE49-F238E27FC236}">
                  <a16:creationId xmlns:a16="http://schemas.microsoft.com/office/drawing/2014/main" id="{E84D5BBE-8A28-4653-8139-60AEE5E2DD39}"/>
                </a:ext>
              </a:extLst>
            </p:cNvPr>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Text Box 1093">
              <a:extLst>
                <a:ext uri="{FF2B5EF4-FFF2-40B4-BE49-F238E27FC236}">
                  <a16:creationId xmlns:a16="http://schemas.microsoft.com/office/drawing/2014/main" id="{47F9B47F-A18F-4D5B-A1E4-549BDFE8EF8C}"/>
                </a:ext>
              </a:extLst>
            </p:cNvPr>
            <p:cNvSpPr txBox="1">
              <a:spLocks noChangeArrowheads="1"/>
            </p:cNvSpPr>
            <p:nvPr/>
          </p:nvSpPr>
          <p:spPr bwMode="auto">
            <a:xfrm>
              <a:off x="2930" y="207"/>
              <a:ext cx="1110" cy="483"/>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方法</a:t>
              </a:r>
              <a:endParaRPr lang="en-US" altLang="zh-CN" dirty="0">
                <a:solidFill>
                  <a:srgbClr val="FF3300"/>
                </a:solidFill>
                <a:ea typeface="黑体" pitchFamily="49" charset="-122"/>
              </a:endParaRPr>
            </a:p>
          </p:txBody>
        </p:sp>
      </p:grpSp>
      <p:sp>
        <p:nvSpPr>
          <p:cNvPr id="24" name="TextBox 12">
            <a:extLst>
              <a:ext uri="{FF2B5EF4-FFF2-40B4-BE49-F238E27FC236}">
                <a16:creationId xmlns:a16="http://schemas.microsoft.com/office/drawing/2014/main" id="{277A7FAF-1C28-4714-BBCE-40F7D41E73BB}"/>
              </a:ext>
            </a:extLst>
          </p:cNvPr>
          <p:cNvSpPr txBox="1"/>
          <p:nvPr/>
        </p:nvSpPr>
        <p:spPr>
          <a:xfrm>
            <a:off x="4095567" y="329512"/>
            <a:ext cx="3653486" cy="646331"/>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pPr>
              <a:defRPr/>
            </a:pPr>
            <a:r>
              <a:rPr lang="zh-CN" altLang="en-US" sz="1800" dirty="0">
                <a:solidFill>
                  <a:schemeClr val="tx1">
                    <a:lumMod val="85000"/>
                    <a:lumOff val="15000"/>
                  </a:schemeClr>
                </a:solidFill>
                <a:latin typeface="楷体" pitchFamily="49" charset="-122"/>
                <a:ea typeface="楷体" pitchFamily="49" charset="-122"/>
              </a:rPr>
              <a:t>动力能力非常重要，</a:t>
            </a:r>
            <a:r>
              <a:rPr lang="en-US" altLang="zh-CN" sz="1800" dirty="0">
                <a:solidFill>
                  <a:schemeClr val="tx1">
                    <a:lumMod val="85000"/>
                    <a:lumOff val="15000"/>
                  </a:schemeClr>
                </a:solidFill>
                <a:latin typeface="楷体" pitchFamily="49" charset="-122"/>
                <a:ea typeface="楷体" pitchFamily="49" charset="-122"/>
              </a:rPr>
              <a:t>MIT</a:t>
            </a:r>
            <a:r>
              <a:rPr lang="zh-CN" altLang="en-US" sz="1800" dirty="0">
                <a:solidFill>
                  <a:schemeClr val="tx1">
                    <a:lumMod val="85000"/>
                    <a:lumOff val="15000"/>
                  </a:schemeClr>
                </a:solidFill>
                <a:latin typeface="楷体" pitchFamily="49" charset="-122"/>
                <a:ea typeface="楷体" pitchFamily="49" charset="-122"/>
              </a:rPr>
              <a:t>的校训是“脑与手”（</a:t>
            </a:r>
            <a:r>
              <a:rPr lang="en-US" altLang="zh-CN" sz="1800" dirty="0" err="1">
                <a:solidFill>
                  <a:schemeClr val="tx1">
                    <a:lumMod val="85000"/>
                    <a:lumOff val="15000"/>
                  </a:schemeClr>
                </a:solidFill>
                <a:latin typeface="楷体" pitchFamily="49" charset="-122"/>
                <a:ea typeface="楷体" pitchFamily="49" charset="-122"/>
              </a:rPr>
              <a:t>Mens</a:t>
            </a:r>
            <a:r>
              <a:rPr lang="en-US" altLang="zh-CN" sz="1800" dirty="0">
                <a:solidFill>
                  <a:schemeClr val="tx1">
                    <a:lumMod val="85000"/>
                    <a:lumOff val="15000"/>
                  </a:schemeClr>
                </a:solidFill>
                <a:latin typeface="楷体" pitchFamily="49" charset="-122"/>
                <a:ea typeface="楷体" pitchFamily="49" charset="-122"/>
              </a:rPr>
              <a:t> et Manus</a:t>
            </a:r>
            <a:r>
              <a:rPr lang="zh-CN" altLang="en-US" sz="180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a:t>
            </a:r>
            <a:endParaRPr lang="en-US" altLang="zh-CN" sz="1800" b="0" dirty="0">
              <a:solidFill>
                <a:schemeClr val="tx1">
                  <a:lumMod val="85000"/>
                  <a:lumOff val="15000"/>
                </a:schemeClr>
              </a:solidFill>
              <a:latin typeface="楷体" pitchFamily="49" charset="-122"/>
              <a:ea typeface="楷体" pitchFamily="49" charset="-122"/>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87868"/>
    </mc:Choice>
    <mc:Fallback xmlns="">
      <p:transition spd="slow" advTm="87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30">
                                            <p:txEl>
                                              <p:pRg st="0" end="0"/>
                                            </p:txEl>
                                          </p:spTgt>
                                        </p:tgtEl>
                                        <p:attrNameLst>
                                          <p:attrName>style.visibility</p:attrName>
                                        </p:attrNameLst>
                                      </p:cBhvr>
                                      <p:to>
                                        <p:strVal val="visible"/>
                                      </p:to>
                                    </p:set>
                                    <p:anim calcmode="lin" valueType="num">
                                      <p:cBhvr additive="base">
                                        <p:cTn id="21" dur="500" fill="hold"/>
                                        <p:tgtEl>
                                          <p:spTgt spid="103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3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uild="p"/>
      <p:bldP spid="1027" grpId="0"/>
      <p:bldP spid="1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
          <p:cNvSpPr>
            <a:spLocks noChangeArrowheads="1"/>
          </p:cNvSpPr>
          <p:nvPr/>
        </p:nvSpPr>
        <p:spPr bwMode="auto">
          <a:xfrm>
            <a:off x="1774825" y="333375"/>
            <a:ext cx="3994150" cy="781050"/>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07" name="Rectangle 9"/>
          <p:cNvSpPr>
            <a:spLocks noChangeArrowheads="1"/>
          </p:cNvSpPr>
          <p:nvPr/>
        </p:nvSpPr>
        <p:spPr bwMode="auto">
          <a:xfrm>
            <a:off x="2220913" y="379413"/>
            <a:ext cx="4195762" cy="609600"/>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3200" i="1" dirty="0">
                <a:solidFill>
                  <a:srgbClr val="FF3300"/>
                </a:solidFill>
                <a:latin typeface="黑体" pitchFamily="49" charset="-122"/>
                <a:ea typeface="黑体" pitchFamily="49" charset="-122"/>
              </a:rPr>
              <a:t>计算时间复杂度</a:t>
            </a:r>
            <a:endParaRPr lang="zh-CN" altLang="en-US" sz="3200" b="0" i="1" dirty="0">
              <a:ea typeface="宋体" charset="-122"/>
            </a:endParaRPr>
          </a:p>
        </p:txBody>
      </p:sp>
      <p:grpSp>
        <p:nvGrpSpPr>
          <p:cNvPr id="2" name="Group 24"/>
          <p:cNvGrpSpPr>
            <a:grpSpLocks/>
          </p:cNvGrpSpPr>
          <p:nvPr/>
        </p:nvGrpSpPr>
        <p:grpSpPr bwMode="auto">
          <a:xfrm>
            <a:off x="2279650" y="1412876"/>
            <a:ext cx="7467600" cy="2016125"/>
            <a:chOff x="432" y="1248"/>
            <a:chExt cx="4704" cy="1270"/>
          </a:xfrm>
        </p:grpSpPr>
        <p:sp>
          <p:nvSpPr>
            <p:cNvPr id="23" name="Rectangle 10"/>
            <p:cNvSpPr>
              <a:spLocks noChangeArrowheads="1"/>
            </p:cNvSpPr>
            <p:nvPr/>
          </p:nvSpPr>
          <p:spPr bwMode="auto">
            <a:xfrm>
              <a:off x="432" y="1248"/>
              <a:ext cx="4704" cy="1270"/>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15" name="Text Box 11"/>
            <p:cNvSpPr txBox="1">
              <a:spLocks noChangeArrowheads="1"/>
            </p:cNvSpPr>
            <p:nvPr/>
          </p:nvSpPr>
          <p:spPr bwMode="auto">
            <a:xfrm>
              <a:off x="464" y="1344"/>
              <a:ext cx="4641" cy="1168"/>
            </a:xfrm>
            <a:prstGeom prst="rect">
              <a:avLst/>
            </a:prstGeom>
            <a:noFill/>
            <a:ln w="9525">
              <a:noFill/>
              <a:miter lim="800000"/>
              <a:headEnd/>
              <a:tailEnd/>
            </a:ln>
          </p:spPr>
          <p:txBody>
            <a:bodyPr>
              <a:spAutoFit/>
            </a:bodyPr>
            <a:lstStyle/>
            <a:p>
              <a:pPr algn="l" fontAlgn="base">
                <a:lnSpc>
                  <a:spcPct val="105000"/>
                </a:lnSpc>
                <a:spcBef>
                  <a:spcPct val="0"/>
                </a:spcBef>
              </a:pPr>
              <a:r>
                <a:rPr lang="zh-CN" altLang="en-US" sz="2700" dirty="0">
                  <a:solidFill>
                    <a:srgbClr val="00008C"/>
                  </a:solidFill>
                  <a:latin typeface="幼圆" pitchFamily="49" charset="-122"/>
                  <a:ea typeface="幼圆" pitchFamily="49" charset="-122"/>
                </a:rPr>
                <a:t>大</a:t>
              </a:r>
              <a:r>
                <a:rPr lang="en-US" altLang="zh-CN" sz="2800" dirty="0">
                  <a:solidFill>
                    <a:srgbClr val="00008C"/>
                  </a:solidFill>
                  <a:ea typeface="幼圆" pitchFamily="49" charset="-122"/>
                </a:rPr>
                <a:t>O</a:t>
              </a:r>
              <a:r>
                <a:rPr lang="zh-CN" altLang="en-US" sz="2700" dirty="0">
                  <a:solidFill>
                    <a:srgbClr val="00008C"/>
                  </a:solidFill>
                  <a:latin typeface="幼圆" pitchFamily="49" charset="-122"/>
                  <a:ea typeface="幼圆" pitchFamily="49" charset="-122"/>
                </a:rPr>
                <a:t>表示法关注的是问题规模</a:t>
              </a:r>
              <a:r>
                <a:rPr lang="en-US" altLang="zh-CN" sz="2700" dirty="0">
                  <a:solidFill>
                    <a:srgbClr val="00008C"/>
                  </a:solidFill>
                  <a:latin typeface="幼圆" pitchFamily="49" charset="-122"/>
                  <a:ea typeface="幼圆" pitchFamily="49" charset="-122"/>
                </a:rPr>
                <a:t>n</a:t>
              </a:r>
              <a:r>
                <a:rPr lang="zh-CN" altLang="en-US" sz="2700" dirty="0">
                  <a:solidFill>
                    <a:srgbClr val="00008C"/>
                  </a:solidFill>
                  <a:latin typeface="幼圆" pitchFamily="49" charset="-122"/>
                  <a:ea typeface="幼圆" pitchFamily="49" charset="-122"/>
                </a:rPr>
                <a:t>增长时，算法执行次数增长的数量级。因此，可以只关注算法中</a:t>
              </a:r>
              <a:r>
                <a:rPr lang="zh-CN" altLang="en-US" sz="2700" dirty="0">
                  <a:solidFill>
                    <a:srgbClr val="FF0000"/>
                  </a:solidFill>
                  <a:latin typeface="幼圆" pitchFamily="49" charset="-122"/>
                  <a:ea typeface="幼圆" pitchFamily="49" charset="-122"/>
                </a:rPr>
                <a:t>基本语句</a:t>
              </a:r>
              <a:r>
                <a:rPr lang="zh-CN" altLang="en-US" sz="2700" dirty="0">
                  <a:solidFill>
                    <a:srgbClr val="00008C"/>
                  </a:solidFill>
                  <a:latin typeface="幼圆" pitchFamily="49" charset="-122"/>
                  <a:ea typeface="幼圆" pitchFamily="49" charset="-122"/>
                </a:rPr>
                <a:t>执行频度</a:t>
              </a:r>
              <a:r>
                <a:rPr lang="en-US" altLang="zh-CN" sz="2700" dirty="0">
                  <a:solidFill>
                    <a:srgbClr val="00008C"/>
                  </a:solidFill>
                  <a:latin typeface="幼圆" pitchFamily="49" charset="-122"/>
                  <a:ea typeface="幼圆" pitchFamily="49" charset="-122"/>
                </a:rPr>
                <a:t>,</a:t>
              </a:r>
              <a:r>
                <a:rPr lang="zh-CN" altLang="en-US" sz="2700" dirty="0">
                  <a:solidFill>
                    <a:srgbClr val="00008C"/>
                  </a:solidFill>
                  <a:latin typeface="幼圆" pitchFamily="49" charset="-122"/>
                  <a:ea typeface="幼圆" pitchFamily="49" charset="-122"/>
                </a:rPr>
                <a:t>不必对算法的每一个步骤都进行详细的分析。</a:t>
              </a:r>
              <a:endParaRPr lang="zh-CN" altLang="en-US" sz="3200" dirty="0">
                <a:solidFill>
                  <a:srgbClr val="00008C"/>
                </a:solidFill>
                <a:ea typeface="楷体_GB2312" pitchFamily="49" charset="-122"/>
              </a:endParaRPr>
            </a:p>
          </p:txBody>
        </p:sp>
      </p:grpSp>
      <p:sp>
        <p:nvSpPr>
          <p:cNvPr id="47109" name="Text Box 4"/>
          <p:cNvSpPr txBox="1">
            <a:spLocks noChangeArrowheads="1"/>
          </p:cNvSpPr>
          <p:nvPr/>
        </p:nvSpPr>
        <p:spPr bwMode="auto">
          <a:xfrm>
            <a:off x="5591175" y="3716338"/>
            <a:ext cx="3702050" cy="1023357"/>
          </a:xfrm>
          <a:prstGeom prst="rect">
            <a:avLst/>
          </a:prstGeom>
          <a:noFill/>
          <a:ln w="12700" cap="sq">
            <a:noFill/>
            <a:miter lim="800000"/>
            <a:headEnd type="none" w="sm" len="sm"/>
            <a:tailEnd type="none" w="sm" len="sm"/>
          </a:ln>
        </p:spPr>
        <p:txBody>
          <a:bodyPr>
            <a:spAutoFit/>
          </a:bodyPr>
          <a:lstStyle/>
          <a:p>
            <a:pPr algn="l" fontAlgn="base">
              <a:lnSpc>
                <a:spcPct val="80000"/>
              </a:lnSpc>
              <a:spcBef>
                <a:spcPct val="0"/>
              </a:spcBef>
            </a:pPr>
            <a:r>
              <a:rPr lang="en-US" altLang="zh-CN" sz="2500" dirty="0">
                <a:ea typeface="宋体" charset="-122"/>
              </a:rPr>
              <a:t>  </a:t>
            </a:r>
            <a:r>
              <a:rPr lang="en-US" altLang="zh-CN" sz="2500" dirty="0" err="1">
                <a:ea typeface="宋体" charset="-122"/>
              </a:rPr>
              <a:t>i</a:t>
            </a:r>
            <a:r>
              <a:rPr lang="en-US" altLang="zh-CN" sz="2500" dirty="0">
                <a:ea typeface="宋体" charset="-122"/>
              </a:rPr>
              <a:t>=1;                          (1)</a:t>
            </a:r>
          </a:p>
          <a:p>
            <a:pPr algn="l" fontAlgn="base">
              <a:lnSpc>
                <a:spcPct val="80000"/>
              </a:lnSpc>
              <a:spcBef>
                <a:spcPct val="0"/>
              </a:spcBef>
            </a:pPr>
            <a:r>
              <a:rPr lang="en-US" altLang="zh-CN" sz="2500" dirty="0">
                <a:ea typeface="宋体" charset="-122"/>
              </a:rPr>
              <a:t>  while (</a:t>
            </a:r>
            <a:r>
              <a:rPr lang="en-US" altLang="zh-CN" sz="2500" dirty="0" err="1">
                <a:ea typeface="宋体" charset="-122"/>
              </a:rPr>
              <a:t>i</a:t>
            </a:r>
            <a:r>
              <a:rPr lang="en-US" altLang="zh-CN" sz="2500" dirty="0">
                <a:ea typeface="宋体" charset="-122"/>
              </a:rPr>
              <a:t>&lt;=n)            (2)</a:t>
            </a:r>
          </a:p>
          <a:p>
            <a:pPr algn="l" fontAlgn="base">
              <a:lnSpc>
                <a:spcPct val="80000"/>
              </a:lnSpc>
              <a:spcBef>
                <a:spcPct val="0"/>
              </a:spcBef>
            </a:pPr>
            <a:r>
              <a:rPr lang="en-US" altLang="zh-CN" sz="2500" dirty="0">
                <a:ea typeface="宋体" charset="-122"/>
              </a:rPr>
              <a:t>     </a:t>
            </a:r>
            <a:r>
              <a:rPr lang="en-US" altLang="zh-CN" sz="2500" dirty="0" err="1">
                <a:ea typeface="宋体" charset="-122"/>
              </a:rPr>
              <a:t>i</a:t>
            </a:r>
            <a:r>
              <a:rPr lang="en-US" altLang="zh-CN" sz="2500" dirty="0">
                <a:ea typeface="宋体" charset="-122"/>
              </a:rPr>
              <a:t>=</a:t>
            </a:r>
            <a:r>
              <a:rPr lang="en-US" altLang="zh-CN" sz="2500" dirty="0" err="1">
                <a:ea typeface="宋体" charset="-122"/>
              </a:rPr>
              <a:t>i</a:t>
            </a:r>
            <a:r>
              <a:rPr lang="en-US" altLang="zh-CN" sz="2500" dirty="0">
                <a:ea typeface="宋体" charset="-122"/>
              </a:rPr>
              <a:t>*2;                    (3)</a:t>
            </a:r>
          </a:p>
        </p:txBody>
      </p:sp>
      <p:grpSp>
        <p:nvGrpSpPr>
          <p:cNvPr id="3" name="Group 5"/>
          <p:cNvGrpSpPr>
            <a:grpSpLocks/>
          </p:cNvGrpSpPr>
          <p:nvPr/>
        </p:nvGrpSpPr>
        <p:grpSpPr bwMode="auto">
          <a:xfrm>
            <a:off x="2351089" y="3644900"/>
            <a:ext cx="2466975" cy="1143000"/>
            <a:chOff x="240" y="240"/>
            <a:chExt cx="1152" cy="720"/>
          </a:xfrm>
        </p:grpSpPr>
        <p:sp>
          <p:nvSpPr>
            <p:cNvPr id="47112" name="AutoShape 6"/>
            <p:cNvSpPr>
              <a:spLocks noChangeArrowheads="1"/>
            </p:cNvSpPr>
            <p:nvPr/>
          </p:nvSpPr>
          <p:spPr bwMode="auto">
            <a:xfrm>
              <a:off x="240" y="240"/>
              <a:ext cx="1152" cy="720"/>
            </a:xfrm>
            <a:prstGeom prst="irregularSeal1">
              <a:avLst/>
            </a:prstGeom>
            <a:solidFill>
              <a:srgbClr val="CCFFFF"/>
            </a:solidFill>
            <a:ln w="38100" cap="sq">
              <a:solidFill>
                <a:srgbClr val="FFFF00"/>
              </a:solidFill>
              <a:miter lim="800000"/>
              <a:headEnd type="none" w="sm" len="sm"/>
              <a:tailEnd type="none" w="sm" len="sm"/>
            </a:ln>
            <a:effectLst>
              <a:outerShdw dist="117088" dir="751728" algn="ctr" rotWithShape="0">
                <a:schemeClr val="bg1"/>
              </a:outerShdw>
            </a:effectLst>
          </p:spPr>
          <p:txBody>
            <a:bodyPr wrap="none" anchor="ctr"/>
            <a:lstStyle/>
            <a:p>
              <a:pPr fontAlgn="base">
                <a:spcBef>
                  <a:spcPct val="0"/>
                </a:spcBef>
              </a:pPr>
              <a:endParaRPr lang="zh-CN" altLang="en-US" sz="4400" b="0" i="1">
                <a:ea typeface="黑体" pitchFamily="49" charset="-122"/>
              </a:endParaRPr>
            </a:p>
          </p:txBody>
        </p:sp>
        <p:sp>
          <p:nvSpPr>
            <p:cNvPr id="47113" name="Rectangle 7"/>
            <p:cNvSpPr>
              <a:spLocks noChangeArrowheads="1"/>
            </p:cNvSpPr>
            <p:nvPr/>
          </p:nvSpPr>
          <p:spPr bwMode="auto">
            <a:xfrm>
              <a:off x="483" y="303"/>
              <a:ext cx="525" cy="500"/>
            </a:xfrm>
            <a:prstGeom prst="rect">
              <a:avLst/>
            </a:prstGeom>
            <a:noFill/>
            <a:ln w="9525">
              <a:noFill/>
              <a:miter lim="800000"/>
              <a:headEnd/>
              <a:tailEnd/>
            </a:ln>
          </p:spPr>
          <p:txBody>
            <a:bodyPr>
              <a:spAutoFit/>
            </a:bodyPr>
            <a:lstStyle/>
            <a:p>
              <a:pPr fontAlgn="base">
                <a:spcBef>
                  <a:spcPct val="0"/>
                </a:spcBef>
              </a:pPr>
              <a:r>
                <a:rPr lang="zh-CN" altLang="en-US" sz="4600" i="1">
                  <a:solidFill>
                    <a:srgbClr val="EA0000"/>
                  </a:solidFill>
                  <a:ea typeface="黑体" pitchFamily="49" charset="-122"/>
                </a:rPr>
                <a:t>例</a:t>
              </a:r>
              <a:endParaRPr lang="en-US" altLang="zh-CN" sz="4600" i="1">
                <a:solidFill>
                  <a:srgbClr val="EA0000"/>
                </a:solidFill>
                <a:ea typeface="黑体" pitchFamily="49" charset="-122"/>
              </a:endParaRPr>
            </a:p>
          </p:txBody>
        </p:sp>
      </p:grpSp>
      <p:sp>
        <p:nvSpPr>
          <p:cNvPr id="33" name="矩形 32"/>
          <p:cNvSpPr/>
          <p:nvPr/>
        </p:nvSpPr>
        <p:spPr>
          <a:xfrm>
            <a:off x="2351088" y="4724401"/>
            <a:ext cx="7345362" cy="18383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可只关注语句</a:t>
            </a:r>
            <a:r>
              <a:rPr lang="en-US" altLang="zh-CN" sz="2700" dirty="0">
                <a:solidFill>
                  <a:srgbClr val="00008C"/>
                </a:solidFill>
                <a:latin typeface="幼圆" pitchFamily="49" charset="-122"/>
                <a:ea typeface="幼圆" pitchFamily="49" charset="-122"/>
              </a:rPr>
              <a:t>(3)</a:t>
            </a:r>
            <a:r>
              <a:rPr lang="zh-CN" altLang="en-US" sz="2700" dirty="0">
                <a:solidFill>
                  <a:srgbClr val="00008C"/>
                </a:solidFill>
                <a:latin typeface="幼圆" pitchFamily="49" charset="-122"/>
                <a:ea typeface="幼圆" pitchFamily="49" charset="-122"/>
              </a:rPr>
              <a:t>的频度，设为</a:t>
            </a:r>
            <a:r>
              <a:rPr lang="en-US" altLang="zh-CN" sz="2700" dirty="0">
                <a:solidFill>
                  <a:srgbClr val="00008C"/>
                </a:solidFill>
                <a:latin typeface="幼圆" pitchFamily="49" charset="-122"/>
                <a:ea typeface="幼圆" pitchFamily="49" charset="-122"/>
              </a:rPr>
              <a:t>t(n),</a:t>
            </a:r>
            <a:r>
              <a:rPr lang="zh-CN" altLang="en-US" sz="2700" dirty="0">
                <a:solidFill>
                  <a:srgbClr val="00008C"/>
                </a:solidFill>
                <a:latin typeface="幼圆" pitchFamily="49" charset="-122"/>
                <a:ea typeface="幼圆" pitchFamily="49" charset="-122"/>
              </a:rPr>
              <a:t>则有</a:t>
            </a:r>
            <a:r>
              <a:rPr lang="en-US" altLang="zh-CN" sz="2700" dirty="0">
                <a:solidFill>
                  <a:srgbClr val="00008C"/>
                </a:solidFill>
                <a:latin typeface="幼圆" pitchFamily="49" charset="-122"/>
                <a:ea typeface="幼圆" pitchFamily="49" charset="-122"/>
              </a:rPr>
              <a:t>:</a:t>
            </a:r>
          </a:p>
          <a:p>
            <a:pPr algn="l" fontAlgn="base">
              <a:lnSpc>
                <a:spcPct val="105000"/>
              </a:lnSpc>
              <a:spcBef>
                <a:spcPct val="0"/>
              </a:spcBef>
              <a:defRPr/>
            </a:pPr>
            <a:r>
              <a:rPr lang="en-US" altLang="zh-CN" sz="27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t(n)</a:t>
            </a:r>
            <a:r>
              <a:rPr lang="en-US" altLang="zh-CN" sz="2700" dirty="0">
                <a:solidFill>
                  <a:srgbClr val="00008C"/>
                </a:solidFill>
                <a:latin typeface="幼圆" pitchFamily="49" charset="-122"/>
                <a:ea typeface="幼圆" pitchFamily="49" charset="-122"/>
              </a:rPr>
              <a:t>&lt;=n</a:t>
            </a:r>
          </a:p>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即 </a:t>
            </a:r>
            <a:r>
              <a:rPr lang="en-US" altLang="zh-CN" sz="2700" dirty="0">
                <a:solidFill>
                  <a:srgbClr val="00008C"/>
                </a:solidFill>
                <a:latin typeface="幼圆" pitchFamily="49" charset="-122"/>
                <a:ea typeface="幼圆" pitchFamily="49" charset="-122"/>
              </a:rPr>
              <a:t>	t(n)&lt;=log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r>
              <a:rPr lang="en-US" altLang="zh-CN" sz="2700" dirty="0">
                <a:solidFill>
                  <a:srgbClr val="00008C"/>
                </a:solidFill>
                <a:latin typeface="幼圆" pitchFamily="49" charset="-122"/>
                <a:ea typeface="幼圆" pitchFamily="49" charset="-122"/>
              </a:rPr>
              <a:t>, </a:t>
            </a:r>
            <a:r>
              <a:rPr lang="zh-CN" altLang="en-US" sz="2700" dirty="0">
                <a:solidFill>
                  <a:srgbClr val="00008C"/>
                </a:solidFill>
                <a:latin typeface="幼圆" pitchFamily="49" charset="-122"/>
                <a:ea typeface="幼圆" pitchFamily="49" charset="-122"/>
              </a:rPr>
              <a:t>取最大值</a:t>
            </a:r>
            <a:r>
              <a:rPr lang="en-US" altLang="zh-CN" sz="2700" dirty="0">
                <a:solidFill>
                  <a:srgbClr val="00008C"/>
                </a:solidFill>
                <a:latin typeface="幼圆" pitchFamily="49" charset="-122"/>
                <a:ea typeface="幼圆" pitchFamily="49" charset="-122"/>
              </a:rPr>
              <a:t>t(n)=log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p>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即：</a:t>
            </a:r>
            <a:r>
              <a:rPr lang="en-US" altLang="zh-CN" sz="2700" dirty="0">
                <a:solidFill>
                  <a:srgbClr val="00008C"/>
                </a:solidFill>
                <a:latin typeface="幼圆" pitchFamily="49" charset="-122"/>
                <a:ea typeface="幼圆" pitchFamily="49" charset="-122"/>
              </a:rPr>
              <a:t>	</a:t>
            </a:r>
            <a:r>
              <a:rPr lang="zh-CN" altLang="en-US" sz="2700" dirty="0">
                <a:solidFill>
                  <a:srgbClr val="00008C"/>
                </a:solidFill>
                <a:latin typeface="幼圆" pitchFamily="49" charset="-122"/>
                <a:ea typeface="幼圆" pitchFamily="49" charset="-122"/>
              </a:rPr>
              <a:t>时间复杂度为</a:t>
            </a:r>
            <a:r>
              <a:rPr lang="en-US" altLang="zh-CN" sz="2800" dirty="0">
                <a:solidFill>
                  <a:srgbClr val="00008C"/>
                </a:solidFill>
                <a:ea typeface="幼圆" pitchFamily="49" charset="-122"/>
              </a:rPr>
              <a:t>O</a:t>
            </a:r>
            <a:r>
              <a:rPr lang="en-US" altLang="zh-CN" sz="2700" dirty="0">
                <a:solidFill>
                  <a:srgbClr val="00008C"/>
                </a:solidFill>
                <a:latin typeface="幼圆" pitchFamily="49" charset="-122"/>
                <a:ea typeface="幼圆" pitchFamily="49" charset="-122"/>
              </a:rPr>
              <a:t>(log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r>
              <a:rPr lang="en-US" altLang="zh-CN" sz="2700" dirty="0">
                <a:solidFill>
                  <a:srgbClr val="00008C"/>
                </a:solidFill>
                <a:latin typeface="幼圆" pitchFamily="49" charset="-122"/>
                <a:ea typeface="幼圆" pitchFamily="49" charset="-122"/>
              </a:rPr>
              <a:t>)</a:t>
            </a:r>
          </a:p>
        </p:txBody>
      </p:sp>
    </p:spTree>
    <p:custDataLst>
      <p:tags r:id="rId1"/>
    </p:custDataLst>
    <p:extLst>
      <p:ext uri="{BB962C8B-B14F-4D97-AF65-F5344CB8AC3E}">
        <p14:creationId xmlns:p14="http://schemas.microsoft.com/office/powerpoint/2010/main" val="590708510"/>
      </p:ext>
    </p:extLst>
  </p:cSld>
  <p:clrMapOvr>
    <a:masterClrMapping/>
  </p:clrMapOvr>
  <p:transition advTm="43165">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a:grpSpLocks/>
          </p:cNvGrpSpPr>
          <p:nvPr/>
        </p:nvGrpSpPr>
        <p:grpSpPr bwMode="auto">
          <a:xfrm>
            <a:off x="3230562" y="4425938"/>
            <a:ext cx="6097588" cy="614363"/>
            <a:chOff x="1049" y="3589"/>
            <a:chExt cx="3841" cy="387"/>
          </a:xfrm>
        </p:grpSpPr>
        <p:sp>
          <p:nvSpPr>
            <p:cNvPr id="48159" name="Text Box 22"/>
            <p:cNvSpPr txBox="1">
              <a:spLocks noChangeArrowheads="1"/>
            </p:cNvSpPr>
            <p:nvPr/>
          </p:nvSpPr>
          <p:spPr bwMode="auto">
            <a:xfrm>
              <a:off x="2681" y="3593"/>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sp>
          <p:nvSpPr>
            <p:cNvPr id="48160" name="Text Box 23"/>
            <p:cNvSpPr txBox="1">
              <a:spLocks noChangeArrowheads="1"/>
            </p:cNvSpPr>
            <p:nvPr/>
          </p:nvSpPr>
          <p:spPr bwMode="auto">
            <a:xfrm>
              <a:off x="1049" y="3593"/>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sp>
          <p:nvSpPr>
            <p:cNvPr id="48161" name="Text Box 24"/>
            <p:cNvSpPr txBox="1">
              <a:spLocks noChangeArrowheads="1"/>
            </p:cNvSpPr>
            <p:nvPr/>
          </p:nvSpPr>
          <p:spPr bwMode="auto">
            <a:xfrm>
              <a:off x="1635" y="3593"/>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sp>
          <p:nvSpPr>
            <p:cNvPr id="48162" name="Text Box 25"/>
            <p:cNvSpPr txBox="1">
              <a:spLocks noChangeArrowheads="1"/>
            </p:cNvSpPr>
            <p:nvPr/>
          </p:nvSpPr>
          <p:spPr bwMode="auto">
            <a:xfrm>
              <a:off x="3322" y="3593"/>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sp>
          <p:nvSpPr>
            <p:cNvPr id="48163" name="Text Box 26"/>
            <p:cNvSpPr txBox="1">
              <a:spLocks noChangeArrowheads="1"/>
            </p:cNvSpPr>
            <p:nvPr/>
          </p:nvSpPr>
          <p:spPr bwMode="auto">
            <a:xfrm>
              <a:off x="3965" y="3589"/>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sp>
          <p:nvSpPr>
            <p:cNvPr id="48164" name="Text Box 27"/>
            <p:cNvSpPr txBox="1">
              <a:spLocks noChangeArrowheads="1"/>
            </p:cNvSpPr>
            <p:nvPr/>
          </p:nvSpPr>
          <p:spPr bwMode="auto">
            <a:xfrm>
              <a:off x="4622" y="3608"/>
              <a:ext cx="268" cy="368"/>
            </a:xfrm>
            <a:prstGeom prst="rect">
              <a:avLst/>
            </a:prstGeom>
            <a:noFill/>
            <a:ln w="9525">
              <a:noFill/>
              <a:miter lim="800000"/>
              <a:headEnd/>
              <a:tailEnd/>
            </a:ln>
          </p:spPr>
          <p:txBody>
            <a:bodyPr wrap="none">
              <a:spAutoFit/>
            </a:bodyPr>
            <a:lstStyle/>
            <a:p>
              <a:pPr algn="l"/>
              <a:r>
                <a:rPr lang="zh-CN" altLang="en-US" sz="3200" dirty="0">
                  <a:solidFill>
                    <a:srgbClr val="FF3300"/>
                  </a:solidFill>
                  <a:ea typeface="宋体" charset="-122"/>
                </a:rPr>
                <a:t>&lt;</a:t>
              </a:r>
            </a:p>
          </p:txBody>
        </p:sp>
      </p:grpSp>
      <p:grpSp>
        <p:nvGrpSpPr>
          <p:cNvPr id="4" name="Group 38"/>
          <p:cNvGrpSpPr>
            <a:grpSpLocks/>
          </p:cNvGrpSpPr>
          <p:nvPr/>
        </p:nvGrpSpPr>
        <p:grpSpPr bwMode="auto">
          <a:xfrm>
            <a:off x="1952626" y="3892533"/>
            <a:ext cx="8316913" cy="1108075"/>
            <a:chOff x="240" y="2208"/>
            <a:chExt cx="5239" cy="698"/>
          </a:xfrm>
        </p:grpSpPr>
        <p:grpSp>
          <p:nvGrpSpPr>
            <p:cNvPr id="5" name="Group 39"/>
            <p:cNvGrpSpPr>
              <a:grpSpLocks/>
            </p:cNvGrpSpPr>
            <p:nvPr/>
          </p:nvGrpSpPr>
          <p:grpSpPr bwMode="auto">
            <a:xfrm>
              <a:off x="288" y="2592"/>
              <a:ext cx="5191" cy="314"/>
              <a:chOff x="288" y="2939"/>
              <a:chExt cx="5191" cy="314"/>
            </a:xfrm>
          </p:grpSpPr>
          <p:sp>
            <p:nvSpPr>
              <p:cNvPr id="48151" name="Rectangle 40"/>
              <p:cNvSpPr>
                <a:spLocks noChangeArrowheads="1"/>
              </p:cNvSpPr>
              <p:nvPr/>
            </p:nvSpPr>
            <p:spPr bwMode="auto">
              <a:xfrm>
                <a:off x="1226" y="2941"/>
                <a:ext cx="547" cy="310"/>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2" name="Rectangle 41"/>
              <p:cNvSpPr>
                <a:spLocks noChangeArrowheads="1"/>
              </p:cNvSpPr>
              <p:nvPr/>
            </p:nvSpPr>
            <p:spPr bwMode="auto">
              <a:xfrm>
                <a:off x="3504" y="2941"/>
                <a:ext cx="625" cy="310"/>
              </a:xfrm>
              <a:prstGeom prst="rect">
                <a:avLst/>
              </a:prstGeom>
              <a:noFill/>
              <a:ln w="9525">
                <a:noFill/>
                <a:miter lim="800000"/>
                <a:headEnd/>
                <a:tailEnd/>
              </a:ln>
            </p:spPr>
            <p:txBody>
              <a:bodyPr wrap="none">
                <a:spAutoFit/>
              </a:bodyPr>
              <a:lstStyle/>
              <a:p>
                <a:pPr algn="l"/>
                <a:r>
                  <a:rPr lang="en-US" altLang="zh-CN" sz="2600">
                    <a:solidFill>
                      <a:srgbClr val="003399"/>
                    </a:solidFill>
                    <a:ea typeface="楷体_GB2312" pitchFamily="49" charset="-122"/>
                  </a:rPr>
                  <a:t>O(</a:t>
                </a:r>
                <a:r>
                  <a:rPr lang="en-US" altLang="zh-CN" sz="2600">
                    <a:solidFill>
                      <a:srgbClr val="003399"/>
                    </a:solidFill>
                    <a:ea typeface="宋体" charset="-122"/>
                  </a:rPr>
                  <a:t>n</a:t>
                </a:r>
                <a:r>
                  <a:rPr lang="en-US" altLang="zh-CN" sz="2600" baseline="30000">
                    <a:solidFill>
                      <a:srgbClr val="003399"/>
                    </a:solidFill>
                    <a:ea typeface="宋体" charset="-122"/>
                  </a:rPr>
                  <a:t>3</a:t>
                </a:r>
                <a:r>
                  <a:rPr lang="en-US" altLang="zh-CN" sz="2600">
                    <a:solidFill>
                      <a:srgbClr val="003399"/>
                    </a:solidFill>
                    <a:ea typeface="楷体_GB2312" pitchFamily="49" charset="-122"/>
                  </a:rPr>
                  <a:t>)</a:t>
                </a:r>
              </a:p>
            </p:txBody>
          </p:sp>
          <p:sp>
            <p:nvSpPr>
              <p:cNvPr id="48153" name="Rectangle 42"/>
              <p:cNvSpPr>
                <a:spLocks noChangeArrowheads="1"/>
              </p:cNvSpPr>
              <p:nvPr/>
            </p:nvSpPr>
            <p:spPr bwMode="auto">
              <a:xfrm>
                <a:off x="2854" y="2941"/>
                <a:ext cx="625" cy="310"/>
              </a:xfrm>
              <a:prstGeom prst="rect">
                <a:avLst/>
              </a:prstGeom>
              <a:noFill/>
              <a:ln w="9525">
                <a:noFill/>
                <a:miter lim="800000"/>
                <a:headEnd/>
                <a:tailEnd/>
              </a:ln>
            </p:spPr>
            <p:txBody>
              <a:bodyPr wrap="none">
                <a:spAutoFit/>
              </a:bodyPr>
              <a:lstStyle/>
              <a:p>
                <a:pPr algn="l"/>
                <a:r>
                  <a:rPr lang="en-US" altLang="zh-CN" sz="2600">
                    <a:solidFill>
                      <a:srgbClr val="003399"/>
                    </a:solidFill>
                    <a:ea typeface="楷体_GB2312" pitchFamily="49" charset="-122"/>
                  </a:rPr>
                  <a:t>O(</a:t>
                </a:r>
                <a:r>
                  <a:rPr lang="en-US" altLang="zh-CN" sz="2600">
                    <a:solidFill>
                      <a:srgbClr val="003399"/>
                    </a:solidFill>
                    <a:ea typeface="宋体" charset="-122"/>
                  </a:rPr>
                  <a:t>n</a:t>
                </a:r>
                <a:r>
                  <a:rPr lang="en-US" altLang="zh-CN" sz="2600" baseline="30000">
                    <a:solidFill>
                      <a:srgbClr val="003399"/>
                    </a:solidFill>
                    <a:ea typeface="宋体" charset="-122"/>
                  </a:rPr>
                  <a:t>2</a:t>
                </a:r>
                <a:r>
                  <a:rPr lang="en-US" altLang="zh-CN" sz="2600">
                    <a:solidFill>
                      <a:srgbClr val="003399"/>
                    </a:solidFill>
                    <a:ea typeface="楷体_GB2312" pitchFamily="49" charset="-122"/>
                  </a:rPr>
                  <a:t>)</a:t>
                </a:r>
              </a:p>
            </p:txBody>
          </p:sp>
          <p:sp>
            <p:nvSpPr>
              <p:cNvPr id="48154" name="Rectangle 43"/>
              <p:cNvSpPr>
                <a:spLocks noChangeArrowheads="1"/>
              </p:cNvSpPr>
              <p:nvPr/>
            </p:nvSpPr>
            <p:spPr bwMode="auto">
              <a:xfrm>
                <a:off x="288" y="2941"/>
                <a:ext cx="940" cy="310"/>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O(log</a:t>
                </a:r>
                <a:r>
                  <a:rPr lang="en-US" altLang="zh-CN" sz="2600" baseline="-44000" dirty="0">
                    <a:solidFill>
                      <a:srgbClr val="003399"/>
                    </a:solidFill>
                    <a:ea typeface="楷体_GB2312" pitchFamily="49" charset="-122"/>
                  </a:rPr>
                  <a:t>2</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5" name="Rectangle 44"/>
              <p:cNvSpPr>
                <a:spLocks noChangeArrowheads="1"/>
              </p:cNvSpPr>
              <p:nvPr/>
            </p:nvSpPr>
            <p:spPr bwMode="auto">
              <a:xfrm>
                <a:off x="1824" y="2943"/>
                <a:ext cx="1069" cy="310"/>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O(nlog</a:t>
                </a:r>
                <a:r>
                  <a:rPr lang="en-US" altLang="zh-CN" sz="2600" baseline="-44000" dirty="0">
                    <a:solidFill>
                      <a:srgbClr val="003399"/>
                    </a:solidFill>
                    <a:ea typeface="楷体_GB2312" pitchFamily="49" charset="-122"/>
                  </a:rPr>
                  <a:t>2</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6" name="Rectangle 45"/>
              <p:cNvSpPr>
                <a:spLocks noChangeArrowheads="1"/>
              </p:cNvSpPr>
              <p:nvPr/>
            </p:nvSpPr>
            <p:spPr bwMode="auto">
              <a:xfrm>
                <a:off x="4154" y="2941"/>
                <a:ext cx="622" cy="310"/>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O(2</a:t>
                </a:r>
                <a:r>
                  <a:rPr lang="en-US" altLang="zh-CN" sz="2600" baseline="300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7" name="Rectangle 46"/>
              <p:cNvSpPr>
                <a:spLocks noChangeArrowheads="1"/>
              </p:cNvSpPr>
              <p:nvPr/>
            </p:nvSpPr>
            <p:spPr bwMode="auto">
              <a:xfrm>
                <a:off x="4790" y="2939"/>
                <a:ext cx="689" cy="310"/>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a:t>
                </a:r>
                <a:r>
                  <a:rPr lang="en-US" altLang="zh-CN" sz="2600" dirty="0">
                    <a:solidFill>
                      <a:srgbClr val="003399"/>
                    </a:solidFill>
                    <a:ea typeface="宋体" charset="-122"/>
                  </a:rPr>
                  <a:t>n！</a:t>
                </a:r>
                <a:endParaRPr lang="zh-CN" altLang="en-US" sz="2600" dirty="0">
                  <a:solidFill>
                    <a:srgbClr val="003399"/>
                  </a:solidFill>
                  <a:ea typeface="楷体_GB2312" pitchFamily="49" charset="-122"/>
                </a:endParaRPr>
              </a:p>
            </p:txBody>
          </p:sp>
          <p:sp>
            <p:nvSpPr>
              <p:cNvPr id="48158" name="Rectangle 47"/>
              <p:cNvSpPr>
                <a:spLocks noChangeArrowheads="1"/>
              </p:cNvSpPr>
              <p:nvPr/>
            </p:nvSpPr>
            <p:spPr bwMode="auto">
              <a:xfrm>
                <a:off x="5243" y="2945"/>
                <a:ext cx="185" cy="308"/>
              </a:xfrm>
              <a:prstGeom prst="rect">
                <a:avLst/>
              </a:prstGeom>
              <a:noFill/>
              <a:ln w="9525">
                <a:noFill/>
                <a:miter lim="800000"/>
                <a:headEnd/>
                <a:tailEnd/>
              </a:ln>
            </p:spPr>
            <p:txBody>
              <a:bodyPr wrap="none">
                <a:spAutoFit/>
              </a:bodyPr>
              <a:lstStyle/>
              <a:p>
                <a:r>
                  <a:rPr lang="en-US" altLang="zh-CN" sz="2600">
                    <a:solidFill>
                      <a:srgbClr val="003399"/>
                    </a:solidFill>
                    <a:ea typeface="宋体" charset="-122"/>
                  </a:rPr>
                  <a:t>)</a:t>
                </a:r>
                <a:endParaRPr lang="zh-CN" altLang="en-US" sz="2600">
                  <a:solidFill>
                    <a:srgbClr val="003399"/>
                  </a:solidFill>
                  <a:ea typeface="宋体" charset="-122"/>
                </a:endParaRPr>
              </a:p>
            </p:txBody>
          </p:sp>
        </p:grpSp>
        <p:sp>
          <p:nvSpPr>
            <p:cNvPr id="48150" name="Rectangle 48"/>
            <p:cNvSpPr>
              <a:spLocks noChangeArrowheads="1"/>
            </p:cNvSpPr>
            <p:nvPr/>
          </p:nvSpPr>
          <p:spPr bwMode="auto">
            <a:xfrm>
              <a:off x="240" y="2208"/>
              <a:ext cx="2223" cy="659"/>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pPr algn="l"/>
              <a:r>
                <a:rPr lang="zh-CN" altLang="en-US" sz="3100" dirty="0">
                  <a:solidFill>
                    <a:srgbClr val="FF3300"/>
                  </a:solidFill>
                  <a:ea typeface="华文新魏" pitchFamily="2" charset="-122"/>
                </a:rPr>
                <a:t>常见的时间复杂度：</a:t>
              </a:r>
            </a:p>
          </p:txBody>
        </p:sp>
      </p:grpSp>
      <p:grpSp>
        <p:nvGrpSpPr>
          <p:cNvPr id="6" name="Group 64"/>
          <p:cNvGrpSpPr>
            <a:grpSpLocks/>
          </p:cNvGrpSpPr>
          <p:nvPr/>
        </p:nvGrpSpPr>
        <p:grpSpPr bwMode="auto">
          <a:xfrm>
            <a:off x="1098551" y="5256963"/>
            <a:ext cx="1447800" cy="685800"/>
            <a:chOff x="720" y="3024"/>
            <a:chExt cx="912" cy="432"/>
          </a:xfrm>
        </p:grpSpPr>
        <p:sp>
          <p:nvSpPr>
            <p:cNvPr id="196658" name="Freeform 50"/>
            <p:cNvSpPr>
              <a:spLocks/>
            </p:cNvSpPr>
            <p:nvPr/>
          </p:nvSpPr>
          <p:spPr bwMode="auto">
            <a:xfrm>
              <a:off x="720" y="3024"/>
              <a:ext cx="768" cy="432"/>
            </a:xfrm>
            <a:custGeom>
              <a:avLst/>
              <a:gdLst/>
              <a:ahLst/>
              <a:cxnLst>
                <a:cxn ang="0">
                  <a:pos x="124" y="4"/>
                </a:cxn>
                <a:cxn ang="0">
                  <a:pos x="644" y="16"/>
                </a:cxn>
                <a:cxn ang="0">
                  <a:pos x="633" y="50"/>
                </a:cxn>
                <a:cxn ang="0">
                  <a:pos x="689" y="38"/>
                </a:cxn>
                <a:cxn ang="0">
                  <a:pos x="847" y="27"/>
                </a:cxn>
                <a:cxn ang="0">
                  <a:pos x="836" y="151"/>
                </a:cxn>
                <a:cxn ang="0">
                  <a:pos x="847" y="456"/>
                </a:cxn>
                <a:cxn ang="0">
                  <a:pos x="655" y="467"/>
                </a:cxn>
                <a:cxn ang="0">
                  <a:pos x="0" y="479"/>
                </a:cxn>
                <a:cxn ang="0">
                  <a:pos x="0" y="208"/>
                </a:cxn>
                <a:cxn ang="0">
                  <a:pos x="12" y="151"/>
                </a:cxn>
                <a:cxn ang="0">
                  <a:pos x="34" y="117"/>
                </a:cxn>
                <a:cxn ang="0">
                  <a:pos x="124" y="4"/>
                </a:cxn>
              </a:cxnLst>
              <a:rect l="0" t="0" r="r" b="b"/>
              <a:pathLst>
                <a:path w="880" h="493">
                  <a:moveTo>
                    <a:pt x="124" y="4"/>
                  </a:moveTo>
                  <a:cubicBezTo>
                    <a:pt x="297" y="8"/>
                    <a:pt x="471" y="0"/>
                    <a:pt x="644" y="16"/>
                  </a:cubicBezTo>
                  <a:cubicBezTo>
                    <a:pt x="656" y="17"/>
                    <a:pt x="622" y="45"/>
                    <a:pt x="633" y="50"/>
                  </a:cubicBezTo>
                  <a:cubicBezTo>
                    <a:pt x="650" y="58"/>
                    <a:pt x="670" y="40"/>
                    <a:pt x="689" y="38"/>
                  </a:cubicBezTo>
                  <a:cubicBezTo>
                    <a:pt x="741" y="32"/>
                    <a:pt x="794" y="31"/>
                    <a:pt x="847" y="27"/>
                  </a:cubicBezTo>
                  <a:cubicBezTo>
                    <a:pt x="863" y="73"/>
                    <a:pt x="851" y="106"/>
                    <a:pt x="836" y="151"/>
                  </a:cubicBezTo>
                  <a:cubicBezTo>
                    <a:pt x="838" y="176"/>
                    <a:pt x="880" y="432"/>
                    <a:pt x="847" y="456"/>
                  </a:cubicBezTo>
                  <a:cubicBezTo>
                    <a:pt x="795" y="493"/>
                    <a:pt x="719" y="465"/>
                    <a:pt x="655" y="467"/>
                  </a:cubicBezTo>
                  <a:cubicBezTo>
                    <a:pt x="437" y="473"/>
                    <a:pt x="218" y="475"/>
                    <a:pt x="0" y="479"/>
                  </a:cubicBezTo>
                  <a:cubicBezTo>
                    <a:pt x="31" y="387"/>
                    <a:pt x="35" y="306"/>
                    <a:pt x="0" y="208"/>
                  </a:cubicBezTo>
                  <a:cubicBezTo>
                    <a:pt x="4" y="189"/>
                    <a:pt x="5" y="169"/>
                    <a:pt x="12" y="151"/>
                  </a:cubicBezTo>
                  <a:cubicBezTo>
                    <a:pt x="17" y="138"/>
                    <a:pt x="31" y="130"/>
                    <a:pt x="34" y="117"/>
                  </a:cubicBezTo>
                  <a:cubicBezTo>
                    <a:pt x="57" y="32"/>
                    <a:pt x="10" y="4"/>
                    <a:pt x="124" y="4"/>
                  </a:cubicBezTo>
                  <a:close/>
                </a:path>
              </a:pathLst>
            </a:custGeom>
            <a:solidFill>
              <a:srgbClr val="CCFFCC"/>
            </a:solidFill>
            <a:ln w="9525" cap="flat" cmpd="sng">
              <a:noFill/>
              <a:prstDash val="solid"/>
              <a:round/>
              <a:headEnd/>
              <a:tailEnd/>
            </a:ln>
            <a:effectLst>
              <a:outerShdw dist="99190" dir="2388334" algn="ctr" rotWithShape="0">
                <a:srgbClr val="969696"/>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48148" name="Rectangle 51"/>
            <p:cNvSpPr>
              <a:spLocks noChangeArrowheads="1"/>
            </p:cNvSpPr>
            <p:nvPr/>
          </p:nvSpPr>
          <p:spPr bwMode="auto">
            <a:xfrm>
              <a:off x="816" y="3054"/>
              <a:ext cx="816" cy="356"/>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en-US" altLang="zh-CN" sz="3100" dirty="0">
                  <a:solidFill>
                    <a:srgbClr val="FF0000"/>
                  </a:solidFill>
                  <a:ea typeface="楷体_GB2312" pitchFamily="49" charset="-122"/>
                </a:rPr>
                <a:t>O(1)</a:t>
              </a:r>
            </a:p>
          </p:txBody>
        </p:sp>
      </p:grpSp>
      <p:grpSp>
        <p:nvGrpSpPr>
          <p:cNvPr id="9" name="Group 61"/>
          <p:cNvGrpSpPr>
            <a:grpSpLocks/>
          </p:cNvGrpSpPr>
          <p:nvPr/>
        </p:nvGrpSpPr>
        <p:grpSpPr bwMode="auto">
          <a:xfrm>
            <a:off x="2760662" y="5418953"/>
            <a:ext cx="6670675" cy="438150"/>
            <a:chOff x="1606" y="3091"/>
            <a:chExt cx="4202" cy="276"/>
          </a:xfrm>
        </p:grpSpPr>
        <p:sp>
          <p:nvSpPr>
            <p:cNvPr id="48137" name="Rectangle 62"/>
            <p:cNvSpPr>
              <a:spLocks noChangeArrowheads="1"/>
            </p:cNvSpPr>
            <p:nvPr/>
          </p:nvSpPr>
          <p:spPr bwMode="auto">
            <a:xfrm>
              <a:off x="1987" y="3091"/>
              <a:ext cx="3821" cy="276"/>
            </a:xfrm>
            <a:prstGeom prst="rect">
              <a:avLst/>
            </a:prstGeom>
            <a:noFill/>
            <a:ln w="9525">
              <a:noFill/>
              <a:miter lim="800000"/>
              <a:headEnd/>
              <a:tailEnd/>
            </a:ln>
          </p:spPr>
          <p:txBody>
            <a:bodyPr>
              <a:spAutoFit/>
            </a:bodyPr>
            <a:lstStyle/>
            <a:p>
              <a:pPr algn="l" fontAlgn="base">
                <a:lnSpc>
                  <a:spcPct val="90000"/>
                </a:lnSpc>
                <a:spcBef>
                  <a:spcPct val="0"/>
                </a:spcBef>
              </a:pPr>
              <a:r>
                <a:rPr lang="zh-CN" altLang="en-US" dirty="0">
                  <a:solidFill>
                    <a:srgbClr val="00008C"/>
                  </a:solidFill>
                  <a:latin typeface="幼圆" pitchFamily="49" charset="-122"/>
                  <a:ea typeface="幼圆" pitchFamily="49" charset="-122"/>
                </a:rPr>
                <a:t>表示算法的复杂度为常量，不随问题规模</a:t>
              </a:r>
              <a:r>
                <a:rPr lang="en-US" altLang="zh-CN" sz="2500" dirty="0">
                  <a:solidFill>
                    <a:srgbClr val="00008C"/>
                  </a:solidFill>
                  <a:latin typeface="幼圆" pitchFamily="49" charset="-122"/>
                  <a:ea typeface="幼圆" pitchFamily="49" charset="-122"/>
                </a:rPr>
                <a:t>n</a:t>
              </a:r>
              <a:r>
                <a:rPr lang="zh-CN" altLang="en-US" dirty="0">
                  <a:solidFill>
                    <a:srgbClr val="00008C"/>
                  </a:solidFill>
                  <a:latin typeface="幼圆" pitchFamily="49" charset="-122"/>
                  <a:ea typeface="幼圆" pitchFamily="49" charset="-122"/>
                </a:rPr>
                <a:t>的大小而改变。 </a:t>
              </a:r>
            </a:p>
          </p:txBody>
        </p:sp>
        <p:sp>
          <p:nvSpPr>
            <p:cNvPr id="196671" name="Line 63"/>
            <p:cNvSpPr>
              <a:spLocks noChangeShapeType="1"/>
            </p:cNvSpPr>
            <p:nvPr/>
          </p:nvSpPr>
          <p:spPr bwMode="auto">
            <a:xfrm flipV="1">
              <a:off x="1606" y="3227"/>
              <a:ext cx="384" cy="0"/>
            </a:xfrm>
            <a:prstGeom prst="line">
              <a:avLst/>
            </a:prstGeom>
            <a:noFill/>
            <a:ln w="31750">
              <a:solidFill>
                <a:srgbClr val="000099"/>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55" name="矩形 54"/>
          <p:cNvSpPr/>
          <p:nvPr/>
        </p:nvSpPr>
        <p:spPr>
          <a:xfrm>
            <a:off x="1782118" y="4396588"/>
            <a:ext cx="394660" cy="523220"/>
          </a:xfrm>
          <a:prstGeom prst="rect">
            <a:avLst/>
          </a:prstGeom>
        </p:spPr>
        <p:txBody>
          <a:bodyPr wrap="none">
            <a:spAutoFit/>
          </a:bodyPr>
          <a:lstStyle/>
          <a:p>
            <a:r>
              <a:rPr lang="zh-CN" altLang="en-US" sz="2800" dirty="0">
                <a:solidFill>
                  <a:srgbClr val="FF3300"/>
                </a:solidFill>
                <a:ea typeface="宋体" charset="-122"/>
              </a:rPr>
              <a:t>&lt;</a:t>
            </a:r>
          </a:p>
        </p:txBody>
      </p:sp>
      <p:sp>
        <p:nvSpPr>
          <p:cNvPr id="56" name="矩形 55"/>
          <p:cNvSpPr/>
          <p:nvPr/>
        </p:nvSpPr>
        <p:spPr>
          <a:xfrm>
            <a:off x="1098551" y="4468597"/>
            <a:ext cx="800219" cy="461665"/>
          </a:xfrm>
          <a:prstGeom prst="rect">
            <a:avLst/>
          </a:prstGeom>
        </p:spPr>
        <p:txBody>
          <a:bodyPr wrap="none">
            <a:spAutoFit/>
          </a:bodyPr>
          <a:lstStyle/>
          <a:p>
            <a:r>
              <a:rPr lang="en-US" altLang="zh-CN" sz="2400" dirty="0">
                <a:solidFill>
                  <a:srgbClr val="003399"/>
                </a:solidFill>
                <a:ea typeface="楷体_GB2312" pitchFamily="49" charset="-122"/>
              </a:rPr>
              <a:t>O(1)</a:t>
            </a:r>
          </a:p>
        </p:txBody>
      </p:sp>
      <p:grpSp>
        <p:nvGrpSpPr>
          <p:cNvPr id="57" name="Group 2">
            <a:extLst>
              <a:ext uri="{FF2B5EF4-FFF2-40B4-BE49-F238E27FC236}">
                <a16:creationId xmlns:a16="http://schemas.microsoft.com/office/drawing/2014/main" id="{AC588ADA-8E75-47BD-BE26-0D20EF142D9C}"/>
              </a:ext>
            </a:extLst>
          </p:cNvPr>
          <p:cNvGrpSpPr>
            <a:grpSpLocks/>
          </p:cNvGrpSpPr>
          <p:nvPr/>
        </p:nvGrpSpPr>
        <p:grpSpPr bwMode="auto">
          <a:xfrm>
            <a:off x="300833" y="1005637"/>
            <a:ext cx="8170862" cy="2963863"/>
            <a:chOff x="469" y="368"/>
            <a:chExt cx="5147" cy="1867"/>
          </a:xfrm>
        </p:grpSpPr>
        <p:sp>
          <p:nvSpPr>
            <p:cNvPr id="58" name="Line 3">
              <a:extLst>
                <a:ext uri="{FF2B5EF4-FFF2-40B4-BE49-F238E27FC236}">
                  <a16:creationId xmlns:a16="http://schemas.microsoft.com/office/drawing/2014/main" id="{9AE91A52-35B3-4866-8519-FE437B382E9C}"/>
                </a:ext>
              </a:extLst>
            </p:cNvPr>
            <p:cNvSpPr>
              <a:spLocks noChangeShapeType="1"/>
            </p:cNvSpPr>
            <p:nvPr/>
          </p:nvSpPr>
          <p:spPr bwMode="auto">
            <a:xfrm flipV="1">
              <a:off x="480" y="632"/>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59" name="Rectangle 4">
              <a:extLst>
                <a:ext uri="{FF2B5EF4-FFF2-40B4-BE49-F238E27FC236}">
                  <a16:creationId xmlns:a16="http://schemas.microsoft.com/office/drawing/2014/main" id="{2594E9E0-5676-4704-9F7D-A79DB1076307}"/>
                </a:ext>
              </a:extLst>
            </p:cNvPr>
            <p:cNvSpPr>
              <a:spLocks noChangeArrowheads="1"/>
            </p:cNvSpPr>
            <p:nvPr/>
          </p:nvSpPr>
          <p:spPr bwMode="auto">
            <a:xfrm>
              <a:off x="688" y="654"/>
              <a:ext cx="4293" cy="233"/>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spcBef>
                  <a:spcPct val="0"/>
                </a:spcBef>
              </a:pPr>
              <a:r>
                <a:rPr lang="en-US" altLang="zh-CN" b="0" dirty="0">
                  <a:solidFill>
                    <a:srgbClr val="FF3300"/>
                  </a:solidFill>
                  <a:ea typeface="宋体" charset="-122"/>
                </a:rPr>
                <a:t>n         log</a:t>
              </a:r>
              <a:r>
                <a:rPr lang="en-US" altLang="zh-CN" b="0" baseline="-62000" dirty="0">
                  <a:solidFill>
                    <a:srgbClr val="FF3300"/>
                  </a:solidFill>
                  <a:ea typeface="宋体" charset="-122"/>
                </a:rPr>
                <a:t>2</a:t>
              </a:r>
              <a:r>
                <a:rPr lang="en-US" altLang="zh-CN" b="0" dirty="0">
                  <a:solidFill>
                    <a:srgbClr val="FF3300"/>
                  </a:solidFill>
                  <a:ea typeface="宋体" charset="-122"/>
                </a:rPr>
                <a:t>n    n       nlog</a:t>
              </a:r>
              <a:r>
                <a:rPr lang="en-US" altLang="zh-CN" b="0" baseline="-62000" dirty="0">
                  <a:solidFill>
                    <a:srgbClr val="FF3300"/>
                  </a:solidFill>
                  <a:ea typeface="宋体" charset="-122"/>
                </a:rPr>
                <a:t>2</a:t>
              </a:r>
              <a:r>
                <a:rPr lang="en-US" altLang="zh-CN" b="0" dirty="0">
                  <a:solidFill>
                    <a:srgbClr val="FF3300"/>
                  </a:solidFill>
                  <a:ea typeface="宋体" charset="-122"/>
                </a:rPr>
                <a:t>n          n</a:t>
              </a:r>
              <a:r>
                <a:rPr lang="en-US" altLang="zh-CN" b="0" baseline="12000" dirty="0">
                  <a:solidFill>
                    <a:srgbClr val="FF3300"/>
                  </a:solidFill>
                  <a:ea typeface="宋体" charset="-122"/>
                </a:rPr>
                <a:t>2</a:t>
              </a:r>
              <a:r>
                <a:rPr lang="en-US" altLang="zh-CN" b="0" dirty="0">
                  <a:solidFill>
                    <a:srgbClr val="FF3300"/>
                  </a:solidFill>
                  <a:ea typeface="宋体" charset="-122"/>
                </a:rPr>
                <a:t>         n</a:t>
              </a:r>
              <a:r>
                <a:rPr lang="en-US" altLang="zh-CN" b="0" baseline="12000" dirty="0">
                  <a:solidFill>
                    <a:srgbClr val="FF3300"/>
                  </a:solidFill>
                  <a:ea typeface="宋体" charset="-122"/>
                </a:rPr>
                <a:t>3</a:t>
              </a:r>
              <a:r>
                <a:rPr lang="en-US" altLang="zh-CN" b="0" dirty="0">
                  <a:solidFill>
                    <a:srgbClr val="FF3300"/>
                  </a:solidFill>
                  <a:ea typeface="宋体" charset="-122"/>
                </a:rPr>
                <a:t>       2</a:t>
              </a:r>
              <a:r>
                <a:rPr lang="en-US" altLang="zh-CN" b="0" baseline="12000" dirty="0">
                  <a:solidFill>
                    <a:srgbClr val="FF3300"/>
                  </a:solidFill>
                  <a:ea typeface="宋体" charset="-122"/>
                </a:rPr>
                <a:t>n</a:t>
              </a:r>
              <a:r>
                <a:rPr lang="en-US" altLang="zh-CN" b="0" dirty="0">
                  <a:solidFill>
                    <a:srgbClr val="FF3300"/>
                  </a:solidFill>
                  <a:ea typeface="宋体" charset="-122"/>
                </a:rPr>
                <a:t>            n</a:t>
              </a:r>
              <a:r>
                <a:rPr lang="en-US" altLang="zh-CN" dirty="0">
                  <a:solidFill>
                    <a:srgbClr val="FF3300"/>
                  </a:solidFill>
                  <a:ea typeface="宋体" charset="-122"/>
                </a:rPr>
                <a:t>!</a:t>
              </a:r>
              <a:endParaRPr lang="zh-CN" altLang="en-US" b="0" dirty="0">
                <a:solidFill>
                  <a:srgbClr val="FF3300"/>
                </a:solidFill>
                <a:ea typeface="宋体" charset="-122"/>
              </a:endParaRPr>
            </a:p>
          </p:txBody>
        </p:sp>
        <p:sp>
          <p:nvSpPr>
            <p:cNvPr id="60" name="Line 5">
              <a:extLst>
                <a:ext uri="{FF2B5EF4-FFF2-40B4-BE49-F238E27FC236}">
                  <a16:creationId xmlns:a16="http://schemas.microsoft.com/office/drawing/2014/main" id="{8B4B9D24-451E-4DCF-B07C-86CD155E8C76}"/>
                </a:ext>
              </a:extLst>
            </p:cNvPr>
            <p:cNvSpPr>
              <a:spLocks noChangeShapeType="1"/>
            </p:cNvSpPr>
            <p:nvPr/>
          </p:nvSpPr>
          <p:spPr bwMode="auto">
            <a:xfrm>
              <a:off x="1045" y="647"/>
              <a:ext cx="0" cy="1584"/>
            </a:xfrm>
            <a:prstGeom prst="line">
              <a:avLst/>
            </a:prstGeom>
            <a:noFill/>
            <a:ln w="31750">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1" name="Text Box 6">
              <a:extLst>
                <a:ext uri="{FF2B5EF4-FFF2-40B4-BE49-F238E27FC236}">
                  <a16:creationId xmlns:a16="http://schemas.microsoft.com/office/drawing/2014/main" id="{FAA6E333-A3B6-4246-983D-401076C9649B}"/>
                </a:ext>
              </a:extLst>
            </p:cNvPr>
            <p:cNvSpPr txBox="1">
              <a:spLocks noChangeArrowheads="1"/>
            </p:cNvSpPr>
            <p:nvPr/>
          </p:nvSpPr>
          <p:spPr bwMode="auto">
            <a:xfrm>
              <a:off x="517" y="985"/>
              <a:ext cx="4800"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a:t>
              </a:r>
              <a:r>
                <a:rPr lang="zh-CN" altLang="en-US" sz="1800" b="0" dirty="0">
                  <a:solidFill>
                    <a:srgbClr val="000099"/>
                  </a:solidFill>
                  <a:ea typeface="幼圆" pitchFamily="49" charset="-122"/>
                </a:rPr>
                <a:t>            3.3       10</a:t>
              </a:r>
              <a:r>
                <a:rPr lang="zh-CN" altLang="en-US" sz="1800" b="0" baseline="12000" dirty="0">
                  <a:solidFill>
                    <a:srgbClr val="000099"/>
                  </a:solidFill>
                  <a:ea typeface="宋体" charset="-122"/>
                </a:rPr>
                <a:t>1</a:t>
              </a:r>
              <a:r>
                <a:rPr lang="zh-CN" altLang="en-US" sz="1800" b="0" dirty="0">
                  <a:solidFill>
                    <a:srgbClr val="000099"/>
                  </a:solidFill>
                  <a:ea typeface="幼圆" pitchFamily="49" charset="-122"/>
                </a:rPr>
                <a:t>    3.3</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1</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2</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3</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3</a:t>
              </a:r>
              <a:r>
                <a:rPr lang="zh-CN" altLang="en-US" sz="1800" b="0" dirty="0">
                  <a:solidFill>
                    <a:srgbClr val="000099"/>
                  </a:solidFill>
                  <a:ea typeface="幼圆" pitchFamily="49" charset="-122"/>
                  <a:sym typeface="Symbol" pitchFamily="18" charset="2"/>
                </a:rPr>
                <a:t>           3.610</a:t>
              </a:r>
              <a:r>
                <a:rPr lang="zh-CN" altLang="en-US" sz="1800" b="0" baseline="12000" dirty="0">
                  <a:solidFill>
                    <a:srgbClr val="000099"/>
                  </a:solidFill>
                  <a:ea typeface="宋体" charset="-122"/>
                  <a:sym typeface="Symbol" pitchFamily="18" charset="2"/>
                </a:rPr>
                <a:t>6</a:t>
              </a:r>
            </a:p>
          </p:txBody>
        </p:sp>
        <p:sp>
          <p:nvSpPr>
            <p:cNvPr id="62" name="Text Box 7">
              <a:extLst>
                <a:ext uri="{FF2B5EF4-FFF2-40B4-BE49-F238E27FC236}">
                  <a16:creationId xmlns:a16="http://schemas.microsoft.com/office/drawing/2014/main" id="{AD4BF2F6-1B48-429A-B13F-AA8840FD457D}"/>
                </a:ext>
              </a:extLst>
            </p:cNvPr>
            <p:cNvSpPr txBox="1">
              <a:spLocks noChangeArrowheads="1"/>
            </p:cNvSpPr>
            <p:nvPr/>
          </p:nvSpPr>
          <p:spPr bwMode="auto">
            <a:xfrm>
              <a:off x="517" y="1225"/>
              <a:ext cx="5099"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100</a:t>
              </a:r>
              <a:r>
                <a:rPr lang="zh-CN" altLang="en-US" sz="1800" b="0" dirty="0">
                  <a:solidFill>
                    <a:srgbClr val="000099"/>
                  </a:solidFill>
                  <a:ea typeface="幼圆" pitchFamily="49" charset="-122"/>
                </a:rPr>
                <a:t>          6.6       10</a:t>
              </a:r>
              <a:r>
                <a:rPr lang="zh-CN" altLang="en-US" sz="1800" b="0" baseline="12000" dirty="0">
                  <a:solidFill>
                    <a:srgbClr val="000099"/>
                  </a:solidFill>
                  <a:ea typeface="宋体" charset="-122"/>
                </a:rPr>
                <a:t>2</a:t>
              </a:r>
              <a:r>
                <a:rPr lang="zh-CN" altLang="en-US" sz="1800" b="0" dirty="0">
                  <a:solidFill>
                    <a:srgbClr val="000099"/>
                  </a:solidFill>
                  <a:ea typeface="幼圆" pitchFamily="49" charset="-122"/>
                </a:rPr>
                <a:t>    6.6</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2</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4</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6</a:t>
              </a:r>
              <a:r>
                <a:rPr lang="zh-CN" altLang="en-US" sz="1800" b="0" dirty="0">
                  <a:solidFill>
                    <a:srgbClr val="000099"/>
                  </a:solidFill>
                  <a:ea typeface="幼圆" pitchFamily="49" charset="-122"/>
                  <a:sym typeface="Symbol" pitchFamily="18" charset="2"/>
                </a:rPr>
                <a:t>     1.310</a:t>
              </a:r>
              <a:r>
                <a:rPr lang="zh-CN" altLang="en-US" sz="1800" b="0" baseline="12000" dirty="0">
                  <a:solidFill>
                    <a:srgbClr val="000099"/>
                  </a:solidFill>
                  <a:ea typeface="宋体" charset="-122"/>
                  <a:sym typeface="Symbol" pitchFamily="18" charset="2"/>
                </a:rPr>
                <a:t>30</a:t>
              </a:r>
              <a:r>
                <a:rPr lang="zh-CN" altLang="en-US" sz="1800" b="0" dirty="0">
                  <a:solidFill>
                    <a:srgbClr val="000099"/>
                  </a:solidFill>
                  <a:ea typeface="幼圆" pitchFamily="49" charset="-122"/>
                  <a:sym typeface="Symbol" pitchFamily="18" charset="2"/>
                </a:rPr>
                <a:t>   9.310</a:t>
              </a:r>
              <a:r>
                <a:rPr lang="zh-CN" altLang="en-US" sz="1800" b="0" baseline="12000" dirty="0">
                  <a:solidFill>
                    <a:srgbClr val="000099"/>
                  </a:solidFill>
                  <a:ea typeface="宋体" charset="-122"/>
                  <a:sym typeface="Symbol" pitchFamily="18" charset="2"/>
                </a:rPr>
                <a:t>157  </a:t>
              </a:r>
            </a:p>
          </p:txBody>
        </p:sp>
        <p:sp>
          <p:nvSpPr>
            <p:cNvPr id="63" name="Text Box 8">
              <a:extLst>
                <a:ext uri="{FF2B5EF4-FFF2-40B4-BE49-F238E27FC236}">
                  <a16:creationId xmlns:a16="http://schemas.microsoft.com/office/drawing/2014/main" id="{4A27279F-5183-49E5-A89D-4F62F6184375}"/>
                </a:ext>
              </a:extLst>
            </p:cNvPr>
            <p:cNvSpPr txBox="1">
              <a:spLocks noChangeArrowheads="1"/>
            </p:cNvSpPr>
            <p:nvPr/>
          </p:nvSpPr>
          <p:spPr bwMode="auto">
            <a:xfrm>
              <a:off x="517" y="1458"/>
              <a:ext cx="4464"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1000</a:t>
              </a:r>
              <a:r>
                <a:rPr lang="zh-CN" altLang="en-US" sz="1800" b="0" dirty="0">
                  <a:solidFill>
                    <a:srgbClr val="000099"/>
                  </a:solidFill>
                  <a:ea typeface="幼圆" pitchFamily="49" charset="-122"/>
                </a:rPr>
                <a:t>        10        10</a:t>
              </a:r>
              <a:r>
                <a:rPr lang="zh-CN" altLang="en-US" sz="1800" b="0" baseline="12000" dirty="0">
                  <a:solidFill>
                    <a:srgbClr val="000099"/>
                  </a:solidFill>
                  <a:ea typeface="宋体" charset="-122"/>
                </a:rPr>
                <a:t>3</a:t>
              </a:r>
              <a:r>
                <a:rPr lang="zh-CN" altLang="en-US" sz="1800" b="0" dirty="0">
                  <a:solidFill>
                    <a:srgbClr val="000099"/>
                  </a:solidFill>
                  <a:ea typeface="幼圆" pitchFamily="49" charset="-122"/>
                </a:rPr>
                <a:t>    1.0</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4</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6</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9</a:t>
              </a:r>
            </a:p>
          </p:txBody>
        </p:sp>
        <p:sp>
          <p:nvSpPr>
            <p:cNvPr id="64" name="Text Box 9">
              <a:extLst>
                <a:ext uri="{FF2B5EF4-FFF2-40B4-BE49-F238E27FC236}">
                  <a16:creationId xmlns:a16="http://schemas.microsoft.com/office/drawing/2014/main" id="{A3B7502E-5805-419B-B639-F6FA86AA5F02}"/>
                </a:ext>
              </a:extLst>
            </p:cNvPr>
            <p:cNvSpPr txBox="1">
              <a:spLocks noChangeArrowheads="1"/>
            </p:cNvSpPr>
            <p:nvPr/>
          </p:nvSpPr>
          <p:spPr bwMode="auto">
            <a:xfrm>
              <a:off x="517" y="1709"/>
              <a:ext cx="4464" cy="233"/>
            </a:xfrm>
            <a:prstGeom prst="rect">
              <a:avLst/>
            </a:prstGeom>
            <a:noFill/>
            <a:ln w="9525">
              <a:noFill/>
              <a:miter lim="800000"/>
              <a:headEnd/>
              <a:tailEnd/>
            </a:ln>
          </p:spPr>
          <p:txBody>
            <a:bodyPr>
              <a:spAutoFit/>
            </a:bodyPr>
            <a:lstStyle/>
            <a:p>
              <a:pPr algn="l">
                <a:spcBef>
                  <a:spcPct val="0"/>
                </a:spcBef>
              </a:pPr>
              <a:r>
                <a:rPr lang="zh-CN" altLang="en-US" sz="1800" b="0">
                  <a:solidFill>
                    <a:schemeClr val="accent2"/>
                  </a:solidFill>
                  <a:ea typeface="幼圆" pitchFamily="49" charset="-122"/>
                </a:rPr>
                <a:t>10000</a:t>
              </a:r>
              <a:r>
                <a:rPr lang="zh-CN" altLang="en-US" sz="1800" b="0">
                  <a:solidFill>
                    <a:srgbClr val="000099"/>
                  </a:solidFill>
                  <a:ea typeface="幼圆" pitchFamily="49" charset="-122"/>
                </a:rPr>
                <a:t>      13        10</a:t>
              </a:r>
              <a:r>
                <a:rPr lang="zh-CN" altLang="en-US" sz="1800" b="0" baseline="12000">
                  <a:solidFill>
                    <a:srgbClr val="000099"/>
                  </a:solidFill>
                  <a:ea typeface="宋体" charset="-122"/>
                </a:rPr>
                <a:t>4</a:t>
              </a:r>
              <a:r>
                <a:rPr lang="zh-CN" altLang="en-US" sz="1800" b="0">
                  <a:solidFill>
                    <a:srgbClr val="000099"/>
                  </a:solidFill>
                  <a:ea typeface="幼圆" pitchFamily="49" charset="-122"/>
                </a:rPr>
                <a:t>    1.3</a:t>
              </a:r>
              <a:r>
                <a:rPr lang="zh-CN" altLang="en-US" sz="1800" b="0">
                  <a:solidFill>
                    <a:srgbClr val="000099"/>
                  </a:solidFill>
                  <a:ea typeface="幼圆" pitchFamily="49" charset="-122"/>
                  <a:sym typeface="Symbol" pitchFamily="18" charset="2"/>
                </a:rPr>
                <a:t>10</a:t>
              </a:r>
              <a:r>
                <a:rPr lang="zh-CN" altLang="en-US" sz="1800" b="0" baseline="12000">
                  <a:solidFill>
                    <a:srgbClr val="000099"/>
                  </a:solidFill>
                  <a:ea typeface="宋体" charset="-122"/>
                  <a:sym typeface="Symbol" pitchFamily="18" charset="2"/>
                </a:rPr>
                <a:t>5</a:t>
              </a:r>
              <a:r>
                <a:rPr lang="zh-CN" altLang="en-US" sz="1800" b="0">
                  <a:solidFill>
                    <a:srgbClr val="000099"/>
                  </a:solidFill>
                  <a:ea typeface="幼圆" pitchFamily="49" charset="-122"/>
                  <a:sym typeface="Symbol" pitchFamily="18" charset="2"/>
                </a:rPr>
                <a:t>       10</a:t>
              </a:r>
              <a:r>
                <a:rPr lang="zh-CN" altLang="en-US" sz="1800" b="0" baseline="12000">
                  <a:solidFill>
                    <a:srgbClr val="000099"/>
                  </a:solidFill>
                  <a:ea typeface="宋体" charset="-122"/>
                  <a:sym typeface="Symbol" pitchFamily="18" charset="2"/>
                </a:rPr>
                <a:t>8</a:t>
              </a:r>
              <a:r>
                <a:rPr lang="zh-CN" altLang="en-US" sz="1800" b="0">
                  <a:solidFill>
                    <a:srgbClr val="000099"/>
                  </a:solidFill>
                  <a:ea typeface="幼圆" pitchFamily="49" charset="-122"/>
                  <a:sym typeface="Symbol" pitchFamily="18" charset="2"/>
                </a:rPr>
                <a:t>      10</a:t>
              </a:r>
              <a:r>
                <a:rPr lang="zh-CN" altLang="en-US" sz="1800" b="0" baseline="12000">
                  <a:solidFill>
                    <a:srgbClr val="000099"/>
                  </a:solidFill>
                  <a:ea typeface="宋体" charset="-122"/>
                  <a:sym typeface="Symbol" pitchFamily="18" charset="2"/>
                </a:rPr>
                <a:t>12</a:t>
              </a:r>
            </a:p>
          </p:txBody>
        </p:sp>
        <p:sp>
          <p:nvSpPr>
            <p:cNvPr id="65" name="Text Box 10">
              <a:extLst>
                <a:ext uri="{FF2B5EF4-FFF2-40B4-BE49-F238E27FC236}">
                  <a16:creationId xmlns:a16="http://schemas.microsoft.com/office/drawing/2014/main" id="{703B8432-0ADB-4F5F-AC69-5C618435EADC}"/>
                </a:ext>
              </a:extLst>
            </p:cNvPr>
            <p:cNvSpPr txBox="1">
              <a:spLocks noChangeArrowheads="1"/>
            </p:cNvSpPr>
            <p:nvPr/>
          </p:nvSpPr>
          <p:spPr bwMode="auto">
            <a:xfrm>
              <a:off x="614" y="1849"/>
              <a:ext cx="442" cy="291"/>
            </a:xfrm>
            <a:prstGeom prst="rect">
              <a:avLst/>
            </a:prstGeom>
            <a:noFill/>
            <a:ln w="9525">
              <a:noFill/>
              <a:miter lim="800000"/>
              <a:headEnd/>
              <a:tailEnd/>
            </a:ln>
          </p:spPr>
          <p:txBody>
            <a:bodyPr>
              <a:spAutoFit/>
            </a:bodyPr>
            <a:lstStyle/>
            <a:p>
              <a:pPr algn="l"/>
              <a:r>
                <a:rPr lang="zh-CN" altLang="en-US" sz="2400" b="0" dirty="0">
                  <a:solidFill>
                    <a:srgbClr val="000099"/>
                  </a:solidFill>
                  <a:ea typeface="宋体" charset="-122"/>
                </a:rPr>
                <a:t>…</a:t>
              </a:r>
              <a:endParaRPr lang="zh-CN" altLang="en-US" sz="2400" b="0" dirty="0">
                <a:solidFill>
                  <a:srgbClr val="000099"/>
                </a:solidFill>
                <a:ea typeface="幼圆" pitchFamily="49" charset="-122"/>
              </a:endParaRPr>
            </a:p>
          </p:txBody>
        </p:sp>
        <p:sp>
          <p:nvSpPr>
            <p:cNvPr id="66" name="Text Box 11">
              <a:extLst>
                <a:ext uri="{FF2B5EF4-FFF2-40B4-BE49-F238E27FC236}">
                  <a16:creationId xmlns:a16="http://schemas.microsoft.com/office/drawing/2014/main" id="{90748C69-FC34-4DFF-B893-8BCC75927B15}"/>
                </a:ext>
              </a:extLst>
            </p:cNvPr>
            <p:cNvSpPr txBox="1">
              <a:spLocks noChangeArrowheads="1"/>
            </p:cNvSpPr>
            <p:nvPr/>
          </p:nvSpPr>
          <p:spPr bwMode="auto">
            <a:xfrm>
              <a:off x="1180" y="1847"/>
              <a:ext cx="504" cy="291"/>
            </a:xfrm>
            <a:prstGeom prst="rect">
              <a:avLst/>
            </a:prstGeom>
            <a:noFill/>
            <a:ln w="9525">
              <a:noFill/>
              <a:miter lim="800000"/>
              <a:headEnd/>
              <a:tailEnd/>
            </a:ln>
          </p:spPr>
          <p:txBody>
            <a:bodyPr wrap="none">
              <a:spAutoFit/>
            </a:bodyPr>
            <a:lstStyle/>
            <a:p>
              <a:r>
                <a:rPr lang="zh-CN" altLang="en-US" sz="2400" b="0">
                  <a:solidFill>
                    <a:srgbClr val="000099"/>
                  </a:solidFill>
                  <a:ea typeface="宋体" charset="-122"/>
                </a:rPr>
                <a:t>……</a:t>
              </a:r>
            </a:p>
          </p:txBody>
        </p:sp>
        <p:sp>
          <p:nvSpPr>
            <p:cNvPr id="67" name="Line 12">
              <a:extLst>
                <a:ext uri="{FF2B5EF4-FFF2-40B4-BE49-F238E27FC236}">
                  <a16:creationId xmlns:a16="http://schemas.microsoft.com/office/drawing/2014/main" id="{B9C327C9-64E7-4EE7-9D19-012F0FFDF019}"/>
                </a:ext>
              </a:extLst>
            </p:cNvPr>
            <p:cNvSpPr>
              <a:spLocks noChangeShapeType="1"/>
            </p:cNvSpPr>
            <p:nvPr/>
          </p:nvSpPr>
          <p:spPr bwMode="auto">
            <a:xfrm>
              <a:off x="473" y="640"/>
              <a:ext cx="0" cy="1584"/>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8" name="Line 13">
              <a:extLst>
                <a:ext uri="{FF2B5EF4-FFF2-40B4-BE49-F238E27FC236}">
                  <a16:creationId xmlns:a16="http://schemas.microsoft.com/office/drawing/2014/main" id="{DBE704E9-24D1-4395-82CC-9301B963C9CC}"/>
                </a:ext>
              </a:extLst>
            </p:cNvPr>
            <p:cNvSpPr>
              <a:spLocks noChangeShapeType="1"/>
            </p:cNvSpPr>
            <p:nvPr/>
          </p:nvSpPr>
          <p:spPr bwMode="auto">
            <a:xfrm flipV="1">
              <a:off x="480" y="938"/>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9" name="Line 14">
              <a:extLst>
                <a:ext uri="{FF2B5EF4-FFF2-40B4-BE49-F238E27FC236}">
                  <a16:creationId xmlns:a16="http://schemas.microsoft.com/office/drawing/2014/main" id="{0D2451ED-07F8-4F62-B530-4D8B302DCAB8}"/>
                </a:ext>
              </a:extLst>
            </p:cNvPr>
            <p:cNvSpPr>
              <a:spLocks noChangeShapeType="1"/>
            </p:cNvSpPr>
            <p:nvPr/>
          </p:nvSpPr>
          <p:spPr bwMode="auto">
            <a:xfrm flipV="1">
              <a:off x="469" y="2235"/>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0" name="Line 15">
              <a:extLst>
                <a:ext uri="{FF2B5EF4-FFF2-40B4-BE49-F238E27FC236}">
                  <a16:creationId xmlns:a16="http://schemas.microsoft.com/office/drawing/2014/main" id="{DC6BFCC1-3A91-40A1-A02C-EC2F505B39DB}"/>
                </a:ext>
              </a:extLst>
            </p:cNvPr>
            <p:cNvSpPr>
              <a:spLocks noChangeShapeType="1"/>
            </p:cNvSpPr>
            <p:nvPr/>
          </p:nvSpPr>
          <p:spPr bwMode="auto">
            <a:xfrm flipV="1">
              <a:off x="469" y="1208"/>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1" name="Line 16">
              <a:extLst>
                <a:ext uri="{FF2B5EF4-FFF2-40B4-BE49-F238E27FC236}">
                  <a16:creationId xmlns:a16="http://schemas.microsoft.com/office/drawing/2014/main" id="{1162CECD-651E-4DD3-BFE6-804D6491C3C5}"/>
                </a:ext>
              </a:extLst>
            </p:cNvPr>
            <p:cNvSpPr>
              <a:spLocks noChangeShapeType="1"/>
            </p:cNvSpPr>
            <p:nvPr/>
          </p:nvSpPr>
          <p:spPr bwMode="auto">
            <a:xfrm flipV="1">
              <a:off x="484" y="1452"/>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2" name="Line 17">
              <a:extLst>
                <a:ext uri="{FF2B5EF4-FFF2-40B4-BE49-F238E27FC236}">
                  <a16:creationId xmlns:a16="http://schemas.microsoft.com/office/drawing/2014/main" id="{FEFB389A-150F-4AAB-9F87-79011CD99542}"/>
                </a:ext>
              </a:extLst>
            </p:cNvPr>
            <p:cNvSpPr>
              <a:spLocks noChangeShapeType="1"/>
            </p:cNvSpPr>
            <p:nvPr/>
          </p:nvSpPr>
          <p:spPr bwMode="auto">
            <a:xfrm flipV="1">
              <a:off x="484" y="1703"/>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3" name="Line 18">
              <a:extLst>
                <a:ext uri="{FF2B5EF4-FFF2-40B4-BE49-F238E27FC236}">
                  <a16:creationId xmlns:a16="http://schemas.microsoft.com/office/drawing/2014/main" id="{7B0DADFB-8368-4D6E-BF5A-DA893A388E0A}"/>
                </a:ext>
              </a:extLst>
            </p:cNvPr>
            <p:cNvSpPr>
              <a:spLocks noChangeShapeType="1"/>
            </p:cNvSpPr>
            <p:nvPr/>
          </p:nvSpPr>
          <p:spPr bwMode="auto">
            <a:xfrm flipV="1">
              <a:off x="480" y="1939"/>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4" name="Line 19">
              <a:extLst>
                <a:ext uri="{FF2B5EF4-FFF2-40B4-BE49-F238E27FC236}">
                  <a16:creationId xmlns:a16="http://schemas.microsoft.com/office/drawing/2014/main" id="{23EFAB3B-DD68-4EE7-B724-B094D08C0326}"/>
                </a:ext>
              </a:extLst>
            </p:cNvPr>
            <p:cNvSpPr>
              <a:spLocks noChangeShapeType="1"/>
            </p:cNvSpPr>
            <p:nvPr/>
          </p:nvSpPr>
          <p:spPr bwMode="auto">
            <a:xfrm>
              <a:off x="5284" y="643"/>
              <a:ext cx="0" cy="1584"/>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5" name="Text Box 20">
              <a:extLst>
                <a:ext uri="{FF2B5EF4-FFF2-40B4-BE49-F238E27FC236}">
                  <a16:creationId xmlns:a16="http://schemas.microsoft.com/office/drawing/2014/main" id="{06F746C8-67C7-4CF2-8DF2-0D402A142909}"/>
                </a:ext>
              </a:extLst>
            </p:cNvPr>
            <p:cNvSpPr txBox="1">
              <a:spLocks noChangeArrowheads="1"/>
            </p:cNvSpPr>
            <p:nvPr/>
          </p:nvSpPr>
          <p:spPr bwMode="auto">
            <a:xfrm>
              <a:off x="1306" y="368"/>
              <a:ext cx="4058" cy="252"/>
            </a:xfrm>
            <a:prstGeom prst="rect">
              <a:avLst/>
            </a:prstGeom>
            <a:noFill/>
            <a:ln w="9525">
              <a:noFill/>
              <a:miter lim="800000"/>
              <a:headEnd/>
              <a:tailEnd/>
            </a:ln>
          </p:spPr>
          <p:txBody>
            <a:bodyPr>
              <a:spAutoFit/>
            </a:bodyPr>
            <a:lstStyle/>
            <a:p>
              <a:pPr algn="l">
                <a:spcBef>
                  <a:spcPct val="0"/>
                </a:spcBef>
              </a:pPr>
              <a:r>
                <a:rPr lang="zh-CN" altLang="en-US" b="0" dirty="0">
                  <a:solidFill>
                    <a:srgbClr val="000099"/>
                  </a:solidFill>
                  <a:ea typeface="华文新魏" pitchFamily="2" charset="-122"/>
                </a:rPr>
                <a:t>对于算法分析具有重要意义的常见函数值</a:t>
              </a:r>
            </a:p>
          </p:txBody>
        </p:sp>
      </p:grpSp>
      <p:pic>
        <p:nvPicPr>
          <p:cNvPr id="76" name="Picture 54">
            <a:extLst>
              <a:ext uri="{FF2B5EF4-FFF2-40B4-BE49-F238E27FC236}">
                <a16:creationId xmlns:a16="http://schemas.microsoft.com/office/drawing/2014/main" id="{4CBDC50A-B2F2-429D-847B-5A2059A86A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2912" y="70783"/>
            <a:ext cx="4067175" cy="4200525"/>
          </a:xfrm>
          <a:prstGeom prst="rect">
            <a:avLst/>
          </a:prstGeom>
          <a:ln/>
        </p:spPr>
        <p:style>
          <a:lnRef idx="0">
            <a:schemeClr val="accent2"/>
          </a:lnRef>
          <a:fillRef idx="3">
            <a:schemeClr val="accent2"/>
          </a:fillRef>
          <a:effectRef idx="3">
            <a:schemeClr val="accent2"/>
          </a:effectRef>
          <a:fontRef idx="minor">
            <a:schemeClr val="lt1"/>
          </a:fontRef>
        </p:style>
      </p:pic>
    </p:spTree>
    <p:custDataLst>
      <p:tags r:id="rId1"/>
    </p:custDataLst>
    <p:extLst>
      <p:ext uri="{BB962C8B-B14F-4D97-AF65-F5344CB8AC3E}">
        <p14:creationId xmlns:p14="http://schemas.microsoft.com/office/powerpoint/2010/main" val="2024020231"/>
      </p:ext>
    </p:extLst>
  </p:cSld>
  <p:clrMapOvr>
    <a:masterClrMapping/>
  </p:clrMapOvr>
  <p:transition advTm="94525">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righ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blinds(horizontal)">
                                      <p:cBhvr>
                                        <p:cTn id="25" dur="500"/>
                                        <p:tgtEl>
                                          <p:spTgt spid="5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linds(horizontal)">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dissolv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52</a:t>
            </a:fld>
            <a:endParaRPr lang="zh-CN" altLang="en-US"/>
          </a:p>
        </p:txBody>
      </p:sp>
      <p:grpSp>
        <p:nvGrpSpPr>
          <p:cNvPr id="4" name="Group 38"/>
          <p:cNvGrpSpPr>
            <a:grpSpLocks/>
          </p:cNvGrpSpPr>
          <p:nvPr/>
        </p:nvGrpSpPr>
        <p:grpSpPr bwMode="auto">
          <a:xfrm>
            <a:off x="1524000" y="404664"/>
            <a:ext cx="3746500" cy="671512"/>
            <a:chOff x="373" y="415"/>
            <a:chExt cx="2360" cy="423"/>
          </a:xfrm>
        </p:grpSpPr>
        <p:sp>
          <p:nvSpPr>
            <p:cNvPr id="5"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ea typeface="宋体" charset="-122"/>
              </a:endParaRPr>
            </a:p>
          </p:txBody>
        </p:sp>
      </p:grpSp>
      <p:sp>
        <p:nvSpPr>
          <p:cNvPr id="7" name="Oval 8"/>
          <p:cNvSpPr>
            <a:spLocks noChangeArrowheads="1"/>
          </p:cNvSpPr>
          <p:nvPr/>
        </p:nvSpPr>
        <p:spPr bwMode="auto">
          <a:xfrm>
            <a:off x="1919536" y="1484784"/>
            <a:ext cx="4608512" cy="781050"/>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Rectangle 9"/>
          <p:cNvSpPr>
            <a:spLocks noChangeArrowheads="1"/>
          </p:cNvSpPr>
          <p:nvPr/>
        </p:nvSpPr>
        <p:spPr bwMode="auto">
          <a:xfrm>
            <a:off x="2365624" y="1530822"/>
            <a:ext cx="4018408" cy="609600"/>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3200" i="1" dirty="0">
                <a:solidFill>
                  <a:srgbClr val="FF3300"/>
                </a:solidFill>
                <a:latin typeface="黑体" pitchFamily="49" charset="-122"/>
                <a:ea typeface="黑体" pitchFamily="49" charset="-122"/>
              </a:rPr>
              <a:t>最坏情况与平均情况</a:t>
            </a:r>
            <a:endParaRPr lang="zh-CN" altLang="en-US" sz="3200" b="0" i="1" dirty="0">
              <a:ea typeface="宋体" charset="-122"/>
            </a:endParaRPr>
          </a:p>
        </p:txBody>
      </p:sp>
      <p:grpSp>
        <p:nvGrpSpPr>
          <p:cNvPr id="9" name="Group 24"/>
          <p:cNvGrpSpPr>
            <a:grpSpLocks/>
          </p:cNvGrpSpPr>
          <p:nvPr/>
        </p:nvGrpSpPr>
        <p:grpSpPr bwMode="auto">
          <a:xfrm>
            <a:off x="1528174" y="2564285"/>
            <a:ext cx="9248346" cy="3452809"/>
            <a:chOff x="432" y="1248"/>
            <a:chExt cx="4704" cy="1270"/>
          </a:xfrm>
        </p:grpSpPr>
        <p:sp>
          <p:nvSpPr>
            <p:cNvPr id="10" name="Rectangle 10"/>
            <p:cNvSpPr>
              <a:spLocks noChangeArrowheads="1"/>
            </p:cNvSpPr>
            <p:nvPr/>
          </p:nvSpPr>
          <p:spPr bwMode="auto">
            <a:xfrm>
              <a:off x="432" y="1248"/>
              <a:ext cx="4704" cy="1270"/>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Text Box 11"/>
            <p:cNvSpPr txBox="1">
              <a:spLocks noChangeArrowheads="1"/>
            </p:cNvSpPr>
            <p:nvPr/>
          </p:nvSpPr>
          <p:spPr bwMode="auto">
            <a:xfrm>
              <a:off x="464" y="1344"/>
              <a:ext cx="4641" cy="958"/>
            </a:xfrm>
            <a:prstGeom prst="rect">
              <a:avLst/>
            </a:prstGeom>
            <a:noFill/>
            <a:ln w="9525">
              <a:noFill/>
              <a:miter lim="800000"/>
              <a:headEnd/>
              <a:tailEnd/>
            </a:ln>
          </p:spPr>
          <p:txBody>
            <a:bodyPr>
              <a:spAutoFit/>
            </a:bodyPr>
            <a:lstStyle/>
            <a:p>
              <a:pPr marL="361950" indent="-361950">
                <a:lnSpc>
                  <a:spcPts val="2800"/>
                </a:lnSpc>
                <a:buFont typeface="Wingdings" pitchFamily="2" charset="2"/>
                <a:buChar char="u"/>
              </a:pPr>
              <a:r>
                <a:rPr lang="zh-CN" altLang="en-US" sz="2400" dirty="0">
                  <a:solidFill>
                    <a:srgbClr val="00008C"/>
                  </a:solidFill>
                  <a:latin typeface="幼圆" pitchFamily="49" charset="-122"/>
                  <a:ea typeface="幼圆" pitchFamily="49" charset="-122"/>
                </a:rPr>
                <a:t>最坏情况运行时间是一种保证，那就是运行时间将不会再坏了。在实际应用中，这是一种最重要的需求。如机载软件关键软件中必须要做最坏情况时间分析。</a:t>
              </a:r>
              <a:endParaRPr lang="en-US" altLang="zh-CN" sz="2400" dirty="0">
                <a:solidFill>
                  <a:srgbClr val="00008C"/>
                </a:solidFill>
                <a:latin typeface="幼圆" pitchFamily="49" charset="-122"/>
                <a:ea typeface="幼圆" pitchFamily="49" charset="-122"/>
              </a:endParaRPr>
            </a:p>
            <a:p>
              <a:pPr marL="361950" indent="-361950">
                <a:lnSpc>
                  <a:spcPts val="2800"/>
                </a:lnSpc>
                <a:buFont typeface="Wingdings" pitchFamily="2" charset="2"/>
                <a:buChar char="u"/>
              </a:pPr>
              <a:r>
                <a:rPr lang="zh-CN" altLang="en-US" sz="2400" dirty="0">
                  <a:solidFill>
                    <a:srgbClr val="00008C"/>
                  </a:solidFill>
                  <a:latin typeface="幼圆" pitchFamily="49" charset="-122"/>
                  <a:ea typeface="幼圆" pitchFamily="49" charset="-122"/>
                </a:rPr>
                <a:t>平均运行时间是所有情况中最有意义的，因为它是期望的运行时间。</a:t>
              </a:r>
              <a:endParaRPr lang="en-US" altLang="zh-CN" sz="2400" dirty="0">
                <a:solidFill>
                  <a:srgbClr val="00008C"/>
                </a:solidFill>
                <a:latin typeface="幼圆" pitchFamily="49" charset="-122"/>
                <a:ea typeface="幼圆" pitchFamily="49" charset="-122"/>
              </a:endParaRPr>
            </a:p>
            <a:p>
              <a:pPr marL="361950" indent="-361950">
                <a:lnSpc>
                  <a:spcPts val="2800"/>
                </a:lnSpc>
                <a:buFont typeface="Wingdings" pitchFamily="2" charset="2"/>
                <a:buChar char="u"/>
              </a:pPr>
              <a:r>
                <a:rPr lang="zh-CN" altLang="en-US" sz="2400" dirty="0">
                  <a:solidFill>
                    <a:srgbClr val="00008C"/>
                  </a:solidFill>
                  <a:latin typeface="幼圆" pitchFamily="49" charset="-122"/>
                  <a:ea typeface="幼圆" pitchFamily="49" charset="-122"/>
                </a:rPr>
                <a:t>对算法的分析，一种是平均时间复杂度；另一种是最坏时间复杂度。一般在没有特殊说明的情况下，都是指最坏时间复杂度。</a:t>
              </a:r>
              <a:r>
                <a:rPr lang="en-US" altLang="zh-CN" sz="2400" dirty="0">
                  <a:solidFill>
                    <a:srgbClr val="00008C"/>
                  </a:solidFill>
                  <a:latin typeface="幼圆" pitchFamily="49" charset="-122"/>
                  <a:ea typeface="幼圆" pitchFamily="49" charset="-122"/>
                </a:rPr>
                <a:t> </a:t>
              </a:r>
              <a:endParaRPr lang="zh-CN" altLang="en-US" sz="2400" dirty="0">
                <a:solidFill>
                  <a:srgbClr val="00008C"/>
                </a:solidFill>
                <a:latin typeface="幼圆" pitchFamily="49" charset="-122"/>
                <a:ea typeface="幼圆" pitchFamily="49" charset="-122"/>
              </a:endParaRPr>
            </a:p>
          </p:txBody>
        </p:sp>
      </p:grpSp>
    </p:spTree>
    <p:extLst>
      <p:ext uri="{BB962C8B-B14F-4D97-AF65-F5344CB8AC3E}">
        <p14:creationId xmlns:p14="http://schemas.microsoft.com/office/powerpoint/2010/main" val="2642746674"/>
      </p:ext>
    </p:extLst>
  </p:cSld>
  <p:clrMapOvr>
    <a:masterClrMapping/>
  </p:clrMapOvr>
  <mc:AlternateContent xmlns:mc="http://schemas.openxmlformats.org/markup-compatibility/2006" xmlns:p14="http://schemas.microsoft.com/office/powerpoint/2010/main">
    <mc:Choice Requires="p14">
      <p:transition spd="slow" p14:dur="2000" advTm="104698"/>
    </mc:Choice>
    <mc:Fallback xmlns="">
      <p:transition spd="slow" advTm="104698"/>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延伸学习</a:t>
            </a:r>
            <a:r>
              <a:rPr lang="en-US" altLang="zh-CN" dirty="0"/>
              <a:t>* - </a:t>
            </a:r>
            <a:r>
              <a:rPr lang="zh-CN" altLang="en-US" dirty="0"/>
              <a:t>算法空间复杂度</a:t>
            </a:r>
          </a:p>
        </p:txBody>
      </p:sp>
      <p:sp>
        <p:nvSpPr>
          <p:cNvPr id="3" name="内容占位符 2"/>
          <p:cNvSpPr>
            <a:spLocks noGrp="1"/>
          </p:cNvSpPr>
          <p:nvPr>
            <p:ph idx="1"/>
          </p:nvPr>
        </p:nvSpPr>
        <p:spPr/>
        <p:txBody>
          <a:bodyPr/>
          <a:lstStyle/>
          <a:p>
            <a:r>
              <a:rPr lang="zh-CN" altLang="en-US" dirty="0"/>
              <a:t>算法空间复杂度通过计算算法运行时所需的存储空间来实现。</a:t>
            </a:r>
          </a:p>
        </p:txBody>
      </p:sp>
      <p:sp>
        <p:nvSpPr>
          <p:cNvPr id="4" name="灯片编号占位符 3"/>
          <p:cNvSpPr>
            <a:spLocks noGrp="1"/>
          </p:cNvSpPr>
          <p:nvPr>
            <p:ph type="sldNum" sz="quarter" idx="12"/>
          </p:nvPr>
        </p:nvSpPr>
        <p:spPr/>
        <p:txBody>
          <a:bodyPr/>
          <a:lstStyle/>
          <a:p>
            <a:pPr>
              <a:defRPr/>
            </a:pPr>
            <a:fld id="{AE231790-E5E7-45B1-B835-5F7D98DC9A04}" type="slidenum">
              <a:rPr lang="en-US" altLang="zh-CN" smtClean="0"/>
              <a:pPr>
                <a:defRPr/>
              </a:pPr>
              <a:t>53</a:t>
            </a:fld>
            <a:endParaRPr lang="en-US" altLang="zh-CN"/>
          </a:p>
        </p:txBody>
      </p:sp>
      <p:grpSp>
        <p:nvGrpSpPr>
          <p:cNvPr id="5" name="Group 65"/>
          <p:cNvGrpSpPr>
            <a:grpSpLocks/>
          </p:cNvGrpSpPr>
          <p:nvPr/>
        </p:nvGrpSpPr>
        <p:grpSpPr bwMode="auto">
          <a:xfrm>
            <a:off x="2021384" y="2492528"/>
            <a:ext cx="7210400" cy="2429371"/>
            <a:chOff x="1208" y="1099"/>
            <a:chExt cx="3408" cy="842"/>
          </a:xfrm>
        </p:grpSpPr>
        <p:sp>
          <p:nvSpPr>
            <p:cNvPr id="6" name="Cloud"/>
            <p:cNvSpPr>
              <a:spLocks noChangeAspect="1" noEditPoints="1" noChangeArrowheads="1"/>
            </p:cNvSpPr>
            <p:nvPr/>
          </p:nvSpPr>
          <p:spPr bwMode="auto">
            <a:xfrm>
              <a:off x="1208" y="1099"/>
              <a:ext cx="3408" cy="8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9F3"/>
            </a:solidFill>
            <a:ln w="22225">
              <a:solidFill>
                <a:srgbClr val="C0C0C0"/>
              </a:solid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7" name="Rectangle 27"/>
            <p:cNvSpPr>
              <a:spLocks noChangeArrowheads="1"/>
            </p:cNvSpPr>
            <p:nvPr/>
          </p:nvSpPr>
          <p:spPr bwMode="auto">
            <a:xfrm>
              <a:off x="1704" y="1349"/>
              <a:ext cx="2559" cy="442"/>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lnSpc>
                  <a:spcPct val="80000"/>
                </a:lnSpc>
                <a:spcBef>
                  <a:spcPct val="0"/>
                </a:spcBef>
              </a:pPr>
              <a:r>
                <a:rPr lang="zh-CN" altLang="en-US" dirty="0">
                  <a:solidFill>
                    <a:srgbClr val="FF3300"/>
                  </a:solidFill>
                  <a:latin typeface="黑体" pitchFamily="49" charset="-122"/>
                  <a:ea typeface="黑体" pitchFamily="49" charset="-122"/>
                </a:rPr>
                <a:t>   </a:t>
              </a:r>
              <a:r>
                <a:rPr lang="zh-CN" altLang="en-US" sz="2400" dirty="0">
                  <a:solidFill>
                    <a:srgbClr val="7030A0"/>
                  </a:solidFill>
                  <a:latin typeface="黑体" pitchFamily="49" charset="-122"/>
                  <a:ea typeface="黑体" pitchFamily="49" charset="-122"/>
                </a:rPr>
                <a:t>在写程序时，经常会用空间来换时间。</a:t>
              </a:r>
              <a:r>
                <a:rPr lang="zh-CN" altLang="en-US" sz="2400" dirty="0">
                  <a:solidFill>
                    <a:srgbClr val="FF0000"/>
                  </a:solidFill>
                  <a:latin typeface="黑体" pitchFamily="49" charset="-122"/>
                  <a:ea typeface="黑体" pitchFamily="49" charset="-122"/>
                </a:rPr>
                <a:t>算法空间复杂度</a:t>
              </a:r>
              <a:r>
                <a:rPr lang="zh-CN" altLang="en-US" sz="2400" dirty="0">
                  <a:solidFill>
                    <a:srgbClr val="7030A0"/>
                  </a:solidFill>
                  <a:latin typeface="黑体" pitchFamily="49" charset="-122"/>
                  <a:ea typeface="黑体" pitchFamily="49" charset="-122"/>
                </a:rPr>
                <a:t>是衡量算法效率的另一个重要指标。</a:t>
              </a:r>
            </a:p>
          </p:txBody>
        </p:sp>
      </p:grpSp>
    </p:spTree>
    <p:custDataLst>
      <p:tags r:id="rId1"/>
    </p:custDataLst>
    <p:extLst>
      <p:ext uri="{BB962C8B-B14F-4D97-AF65-F5344CB8AC3E}">
        <p14:creationId xmlns:p14="http://schemas.microsoft.com/office/powerpoint/2010/main" val="1352932297"/>
      </p:ext>
    </p:extLst>
  </p:cSld>
  <p:clrMapOvr>
    <a:masterClrMapping/>
  </p:clrMapOvr>
  <mc:AlternateContent xmlns:mc="http://schemas.openxmlformats.org/markup-compatibility/2006" xmlns:p14="http://schemas.microsoft.com/office/powerpoint/2010/main">
    <mc:Choice Requires="p14">
      <p:transition spd="slow" p14:dur="2000" advTm="34968"/>
    </mc:Choice>
    <mc:Fallback xmlns="">
      <p:transition spd="slow" advTm="34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26"/>
          <p:cNvSpPr txBox="1">
            <a:spLocks noChangeArrowheads="1"/>
          </p:cNvSpPr>
          <p:nvPr/>
        </p:nvSpPr>
        <p:spPr bwMode="auto">
          <a:xfrm rot="20778706">
            <a:off x="3468688" y="2466976"/>
            <a:ext cx="4775200" cy="1006475"/>
          </a:xfrm>
          <a:prstGeom prst="rect">
            <a:avLst/>
          </a:prstGeom>
          <a:noFill/>
          <a:ln w="9525">
            <a:noFill/>
            <a:miter lim="800000"/>
            <a:headEnd/>
            <a:tailEnd/>
          </a:ln>
        </p:spPr>
        <p:txBody>
          <a:bodyPr wrap="none">
            <a:spAutoFit/>
          </a:bodyPr>
          <a:lstStyle/>
          <a:p>
            <a:pPr algn="l"/>
            <a:r>
              <a:rPr lang="zh-CN" altLang="en-US" sz="6000">
                <a:solidFill>
                  <a:srgbClr val="FFFFFF"/>
                </a:solidFill>
                <a:ea typeface="黑体" pitchFamily="49" charset="-122"/>
              </a:rPr>
              <a:t>本章内容小结</a:t>
            </a:r>
          </a:p>
        </p:txBody>
      </p:sp>
      <p:grpSp>
        <p:nvGrpSpPr>
          <p:cNvPr id="2" name="Group 1027"/>
          <p:cNvGrpSpPr>
            <a:grpSpLocks/>
          </p:cNvGrpSpPr>
          <p:nvPr/>
        </p:nvGrpSpPr>
        <p:grpSpPr bwMode="auto">
          <a:xfrm>
            <a:off x="3962400" y="1600200"/>
            <a:ext cx="5638800" cy="1798638"/>
            <a:chOff x="1536" y="1008"/>
            <a:chExt cx="3552" cy="1133"/>
          </a:xfrm>
        </p:grpSpPr>
        <p:sp>
          <p:nvSpPr>
            <p:cNvPr id="220164" name="Freeform 1028"/>
            <p:cNvSpPr>
              <a:spLocks/>
            </p:cNvSpPr>
            <p:nvPr/>
          </p:nvSpPr>
          <p:spPr bwMode="auto">
            <a:xfrm rot="-821294">
              <a:off x="1536" y="1008"/>
              <a:ext cx="3532" cy="1133"/>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C1"/>
            </a:solidFill>
            <a:ln w="9525" cap="flat" cmpd="sng">
              <a:noFill/>
              <a:prstDash val="solid"/>
              <a:round/>
              <a:headEnd/>
              <a:tailEnd/>
            </a:ln>
            <a:effectLst>
              <a:outerShdw dist="234176" dir="2436078"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185" name="Text Box 1029"/>
            <p:cNvSpPr txBox="1">
              <a:spLocks noChangeArrowheads="1"/>
            </p:cNvSpPr>
            <p:nvPr/>
          </p:nvSpPr>
          <p:spPr bwMode="auto">
            <a:xfrm rot="-821294">
              <a:off x="1840" y="1251"/>
              <a:ext cx="3248" cy="586"/>
            </a:xfrm>
            <a:prstGeom prst="rect">
              <a:avLst/>
            </a:prstGeom>
            <a:noFill/>
            <a:ln w="9525">
              <a:noFill/>
              <a:miter lim="800000"/>
              <a:headEnd/>
              <a:tailEnd/>
            </a:ln>
            <a:effectLst>
              <a:outerShdw dist="28398" dir="1593903" algn="ctr" rotWithShape="0">
                <a:schemeClr val="bg1"/>
              </a:outerShdw>
            </a:effectLst>
          </p:spPr>
          <p:txBody>
            <a:bodyPr>
              <a:spAutoFit/>
            </a:bodyPr>
            <a:lstStyle/>
            <a:p>
              <a:pPr algn="l"/>
              <a:r>
                <a:rPr lang="zh-CN" altLang="en-US" sz="5500">
                  <a:solidFill>
                    <a:srgbClr val="FF3300"/>
                  </a:solidFill>
                  <a:ea typeface="黑体" pitchFamily="49" charset="-122"/>
                </a:rPr>
                <a:t>本章内容小结</a:t>
              </a:r>
            </a:p>
          </p:txBody>
        </p:sp>
      </p:grpSp>
      <p:graphicFrame>
        <p:nvGraphicFramePr>
          <p:cNvPr id="50180" name="Object 1031"/>
          <p:cNvGraphicFramePr>
            <a:graphicFrameLocks noChangeAspect="1"/>
          </p:cNvGraphicFramePr>
          <p:nvPr/>
        </p:nvGraphicFramePr>
        <p:xfrm>
          <a:off x="1905001" y="2819400"/>
          <a:ext cx="2117725" cy="3505200"/>
        </p:xfrm>
        <a:graphic>
          <a:graphicData uri="http://schemas.openxmlformats.org/presentationml/2006/ole">
            <mc:AlternateContent xmlns:mc="http://schemas.openxmlformats.org/markup-compatibility/2006">
              <mc:Choice xmlns:v="urn:schemas-microsoft-com:vml" Requires="v">
                <p:oleObj spid="_x0000_s8199" name="Photo Editor 照片" r:id="rId3" imgW="590476" imgH="952633" progId="">
                  <p:embed/>
                </p:oleObj>
              </mc:Choice>
              <mc:Fallback>
                <p:oleObj name="Photo Editor 照片" r:id="rId3" imgW="590476" imgH="952633" progId="">
                  <p:embed/>
                  <p:pic>
                    <p:nvPicPr>
                      <p:cNvPr id="5018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2819400"/>
                        <a:ext cx="211772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
          <p:cNvGrpSpPr>
            <a:grpSpLocks/>
          </p:cNvGrpSpPr>
          <p:nvPr/>
        </p:nvGrpSpPr>
        <p:grpSpPr bwMode="auto">
          <a:xfrm>
            <a:off x="6342063" y="3929063"/>
            <a:ext cx="1338262" cy="1100138"/>
            <a:chOff x="4369" y="904"/>
            <a:chExt cx="938" cy="693"/>
          </a:xfrm>
        </p:grpSpPr>
        <p:sp>
          <p:nvSpPr>
            <p:cNvPr id="50182" name="Oval 10"/>
            <p:cNvSpPr>
              <a:spLocks noChangeArrowheads="1"/>
            </p:cNvSpPr>
            <p:nvPr/>
          </p:nvSpPr>
          <p:spPr bwMode="auto">
            <a:xfrm rot="704608">
              <a:off x="4615" y="1243"/>
              <a:ext cx="233" cy="354"/>
            </a:xfrm>
            <a:prstGeom prst="ellipse">
              <a:avLst/>
            </a:prstGeom>
            <a:gradFill rotWithShape="0">
              <a:gsLst>
                <a:gs pos="0">
                  <a:srgbClr val="760000"/>
                </a:gs>
                <a:gs pos="50000">
                  <a:srgbClr val="FF0000"/>
                </a:gs>
                <a:gs pos="100000">
                  <a:srgbClr val="760000"/>
                </a:gs>
              </a:gsLst>
              <a:lin ang="18900000" scaled="1"/>
            </a:gradFill>
            <a:ln w="6350">
              <a:noFill/>
              <a:round/>
              <a:headEnd/>
              <a:tailEnd/>
            </a:ln>
            <a:effectLst>
              <a:outerShdw dist="57150" dir="2700000" algn="ctr" rotWithShape="0">
                <a:srgbClr val="B2B2B2"/>
              </a:outerShdw>
            </a:effectLst>
          </p:spPr>
          <p:txBody>
            <a:bodyPr anchor="ctr">
              <a:spAutoFit/>
            </a:bodyPr>
            <a:lstStyle/>
            <a:p>
              <a:endParaRPr lang="zh-CN" altLang="en-US"/>
            </a:p>
          </p:txBody>
        </p:sp>
        <p:sp>
          <p:nvSpPr>
            <p:cNvPr id="50183" name="Freeform 11"/>
            <p:cNvSpPr>
              <a:spLocks/>
            </p:cNvSpPr>
            <p:nvPr/>
          </p:nvSpPr>
          <p:spPr bwMode="auto">
            <a:xfrm rot="704608">
              <a:off x="4369" y="904"/>
              <a:ext cx="938" cy="252"/>
            </a:xfrm>
            <a:custGeom>
              <a:avLst/>
              <a:gdLst>
                <a:gd name="T0" fmla="*/ 12329 w 575"/>
                <a:gd name="T1" fmla="*/ 312 h 610"/>
                <a:gd name="T2" fmla="*/ 14303 w 575"/>
                <a:gd name="T3" fmla="*/ 312 h 610"/>
                <a:gd name="T4" fmla="*/ 14548 w 575"/>
                <a:gd name="T5" fmla="*/ 307 h 610"/>
                <a:gd name="T6" fmla="*/ 14750 w 575"/>
                <a:gd name="T7" fmla="*/ 286 h 610"/>
                <a:gd name="T8" fmla="*/ 15099 w 575"/>
                <a:gd name="T9" fmla="*/ 269 h 610"/>
                <a:gd name="T10" fmla="*/ 15589 w 575"/>
                <a:gd name="T11" fmla="*/ 258 h 610"/>
                <a:gd name="T12" fmla="*/ 16380 w 575"/>
                <a:gd name="T13" fmla="*/ 247 h 610"/>
                <a:gd name="T14" fmla="*/ 17468 w 575"/>
                <a:gd name="T15" fmla="*/ 239 h 610"/>
                <a:gd name="T16" fmla="*/ 19528 w 575"/>
                <a:gd name="T17" fmla="*/ 227 h 610"/>
                <a:gd name="T18" fmla="*/ 22212 w 575"/>
                <a:gd name="T19" fmla="*/ 212 h 610"/>
                <a:gd name="T20" fmla="*/ 24390 w 575"/>
                <a:gd name="T21" fmla="*/ 198 h 610"/>
                <a:gd name="T22" fmla="*/ 25670 w 575"/>
                <a:gd name="T23" fmla="*/ 186 h 610"/>
                <a:gd name="T24" fmla="*/ 27080 w 575"/>
                <a:gd name="T25" fmla="*/ 169 h 610"/>
                <a:gd name="T26" fmla="*/ 28145 w 575"/>
                <a:gd name="T27" fmla="*/ 150 h 610"/>
                <a:gd name="T28" fmla="*/ 28686 w 575"/>
                <a:gd name="T29" fmla="*/ 127 h 610"/>
                <a:gd name="T30" fmla="*/ 28686 w 575"/>
                <a:gd name="T31" fmla="*/ 97 h 610"/>
                <a:gd name="T32" fmla="*/ 27944 w 575"/>
                <a:gd name="T33" fmla="*/ 71 h 610"/>
                <a:gd name="T34" fmla="*/ 26385 w 575"/>
                <a:gd name="T35" fmla="*/ 47 h 610"/>
                <a:gd name="T36" fmla="*/ 24390 w 575"/>
                <a:gd name="T37" fmla="*/ 29 h 610"/>
                <a:gd name="T38" fmla="*/ 22067 w 575"/>
                <a:gd name="T39" fmla="*/ 16 h 610"/>
                <a:gd name="T40" fmla="*/ 19563 w 575"/>
                <a:gd name="T41" fmla="*/ 6 h 610"/>
                <a:gd name="T42" fmla="*/ 17052 w 575"/>
                <a:gd name="T43" fmla="*/ 4 h 610"/>
                <a:gd name="T44" fmla="*/ 14548 w 575"/>
                <a:gd name="T45" fmla="*/ 1 h 610"/>
                <a:gd name="T46" fmla="*/ 11677 w 575"/>
                <a:gd name="T47" fmla="*/ 2 h 610"/>
                <a:gd name="T48" fmla="*/ 8726 w 575"/>
                <a:gd name="T49" fmla="*/ 6 h 610"/>
                <a:gd name="T50" fmla="*/ 6272 w 575"/>
                <a:gd name="T51" fmla="*/ 14 h 610"/>
                <a:gd name="T52" fmla="*/ 4277 w 575"/>
                <a:gd name="T53" fmla="*/ 25 h 610"/>
                <a:gd name="T54" fmla="*/ 2545 w 575"/>
                <a:gd name="T55" fmla="*/ 40 h 610"/>
                <a:gd name="T56" fmla="*/ 1202 w 575"/>
                <a:gd name="T57" fmla="*/ 57 h 610"/>
                <a:gd name="T58" fmla="*/ 206 w 575"/>
                <a:gd name="T59" fmla="*/ 79 h 610"/>
                <a:gd name="T60" fmla="*/ 0 w 575"/>
                <a:gd name="T61" fmla="*/ 106 h 610"/>
                <a:gd name="T62" fmla="*/ 548 w 575"/>
                <a:gd name="T63" fmla="*/ 124 h 610"/>
                <a:gd name="T64" fmla="*/ 1700 w 575"/>
                <a:gd name="T65" fmla="*/ 139 h 610"/>
                <a:gd name="T66" fmla="*/ 3409 w 575"/>
                <a:gd name="T67" fmla="*/ 147 h 610"/>
                <a:gd name="T68" fmla="*/ 5467 w 575"/>
                <a:gd name="T69" fmla="*/ 150 h 610"/>
                <a:gd name="T70" fmla="*/ 7406 w 575"/>
                <a:gd name="T71" fmla="*/ 143 h 610"/>
                <a:gd name="T72" fmla="*/ 8817 w 575"/>
                <a:gd name="T73" fmla="*/ 132 h 610"/>
                <a:gd name="T74" fmla="*/ 9590 w 575"/>
                <a:gd name="T75" fmla="*/ 118 h 610"/>
                <a:gd name="T76" fmla="*/ 9590 w 575"/>
                <a:gd name="T77" fmla="*/ 99 h 610"/>
                <a:gd name="T78" fmla="*/ 8979 w 575"/>
                <a:gd name="T79" fmla="*/ 82 h 610"/>
                <a:gd name="T80" fmla="*/ 7975 w 575"/>
                <a:gd name="T81" fmla="*/ 70 h 610"/>
                <a:gd name="T82" fmla="*/ 7068 w 575"/>
                <a:gd name="T83" fmla="*/ 58 h 610"/>
                <a:gd name="T84" fmla="*/ 7011 w 575"/>
                <a:gd name="T85" fmla="*/ 49 h 610"/>
                <a:gd name="T86" fmla="*/ 7558 w 575"/>
                <a:gd name="T87" fmla="*/ 38 h 610"/>
                <a:gd name="T88" fmla="*/ 8478 w 575"/>
                <a:gd name="T89" fmla="*/ 30 h 610"/>
                <a:gd name="T90" fmla="*/ 9703 w 575"/>
                <a:gd name="T91" fmla="*/ 27 h 610"/>
                <a:gd name="T92" fmla="*/ 11587 w 575"/>
                <a:gd name="T93" fmla="*/ 25 h 610"/>
                <a:gd name="T94" fmla="*/ 13435 w 575"/>
                <a:gd name="T95" fmla="*/ 29 h 610"/>
                <a:gd name="T96" fmla="*/ 14894 w 575"/>
                <a:gd name="T97" fmla="*/ 36 h 610"/>
                <a:gd name="T98" fmla="*/ 16063 w 575"/>
                <a:gd name="T99" fmla="*/ 47 h 610"/>
                <a:gd name="T100" fmla="*/ 16692 w 575"/>
                <a:gd name="T101" fmla="*/ 58 h 610"/>
                <a:gd name="T102" fmla="*/ 17253 w 575"/>
                <a:gd name="T103" fmla="*/ 74 h 610"/>
                <a:gd name="T104" fmla="*/ 17620 w 575"/>
                <a:gd name="T105" fmla="*/ 93 h 610"/>
                <a:gd name="T106" fmla="*/ 17713 w 575"/>
                <a:gd name="T107" fmla="*/ 114 h 610"/>
                <a:gd name="T108" fmla="*/ 17468 w 575"/>
                <a:gd name="T109" fmla="*/ 141 h 610"/>
                <a:gd name="T110" fmla="*/ 16784 w 575"/>
                <a:gd name="T111" fmla="*/ 168 h 610"/>
                <a:gd name="T112" fmla="*/ 15719 w 575"/>
                <a:gd name="T113" fmla="*/ 194 h 610"/>
                <a:gd name="T114" fmla="*/ 14235 w 575"/>
                <a:gd name="T115" fmla="*/ 219 h 610"/>
                <a:gd name="T116" fmla="*/ 13101 w 575"/>
                <a:gd name="T117" fmla="*/ 246 h 610"/>
                <a:gd name="T118" fmla="*/ 12329 w 575"/>
                <a:gd name="T119" fmla="*/ 268 h 610"/>
                <a:gd name="T120" fmla="*/ 12238 w 575"/>
                <a:gd name="T121" fmla="*/ 295 h 6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5" h="610">
                  <a:moveTo>
                    <a:pt x="244" y="577"/>
                  </a:moveTo>
                  <a:lnTo>
                    <a:pt x="244" y="581"/>
                  </a:lnTo>
                  <a:lnTo>
                    <a:pt x="244" y="585"/>
                  </a:lnTo>
                  <a:lnTo>
                    <a:pt x="244" y="588"/>
                  </a:lnTo>
                  <a:lnTo>
                    <a:pt x="244" y="591"/>
                  </a:lnTo>
                  <a:lnTo>
                    <a:pt x="244" y="594"/>
                  </a:lnTo>
                  <a:lnTo>
                    <a:pt x="244" y="597"/>
                  </a:lnTo>
                  <a:lnTo>
                    <a:pt x="244" y="599"/>
                  </a:lnTo>
                  <a:lnTo>
                    <a:pt x="244" y="601"/>
                  </a:lnTo>
                  <a:lnTo>
                    <a:pt x="244" y="603"/>
                  </a:lnTo>
                  <a:lnTo>
                    <a:pt x="244" y="605"/>
                  </a:lnTo>
                  <a:lnTo>
                    <a:pt x="244" y="606"/>
                  </a:lnTo>
                  <a:lnTo>
                    <a:pt x="245" y="607"/>
                  </a:lnTo>
                  <a:lnTo>
                    <a:pt x="245" y="608"/>
                  </a:lnTo>
                  <a:lnTo>
                    <a:pt x="245" y="609"/>
                  </a:lnTo>
                  <a:lnTo>
                    <a:pt x="246" y="609"/>
                  </a:lnTo>
                  <a:lnTo>
                    <a:pt x="247" y="609"/>
                  </a:lnTo>
                  <a:lnTo>
                    <a:pt x="248" y="609"/>
                  </a:lnTo>
                  <a:lnTo>
                    <a:pt x="249" y="609"/>
                  </a:lnTo>
                  <a:lnTo>
                    <a:pt x="250" y="609"/>
                  </a:lnTo>
                  <a:lnTo>
                    <a:pt x="252" y="609"/>
                  </a:lnTo>
                  <a:lnTo>
                    <a:pt x="253" y="609"/>
                  </a:lnTo>
                  <a:lnTo>
                    <a:pt x="255" y="609"/>
                  </a:lnTo>
                  <a:lnTo>
                    <a:pt x="257" y="609"/>
                  </a:lnTo>
                  <a:lnTo>
                    <a:pt x="259" y="609"/>
                  </a:lnTo>
                  <a:lnTo>
                    <a:pt x="262" y="609"/>
                  </a:lnTo>
                  <a:lnTo>
                    <a:pt x="264" y="609"/>
                  </a:lnTo>
                  <a:lnTo>
                    <a:pt x="267" y="609"/>
                  </a:lnTo>
                  <a:lnTo>
                    <a:pt x="270" y="609"/>
                  </a:lnTo>
                  <a:lnTo>
                    <a:pt x="272" y="609"/>
                  </a:lnTo>
                  <a:lnTo>
                    <a:pt x="275" y="609"/>
                  </a:lnTo>
                  <a:lnTo>
                    <a:pt x="277" y="609"/>
                  </a:lnTo>
                  <a:lnTo>
                    <a:pt x="279" y="609"/>
                  </a:lnTo>
                  <a:lnTo>
                    <a:pt x="281" y="609"/>
                  </a:lnTo>
                  <a:lnTo>
                    <a:pt x="283" y="609"/>
                  </a:lnTo>
                  <a:lnTo>
                    <a:pt x="284" y="609"/>
                  </a:lnTo>
                  <a:lnTo>
                    <a:pt x="285" y="609"/>
                  </a:lnTo>
                  <a:lnTo>
                    <a:pt x="286" y="609"/>
                  </a:lnTo>
                  <a:lnTo>
                    <a:pt x="287" y="609"/>
                  </a:lnTo>
                  <a:lnTo>
                    <a:pt x="288" y="609"/>
                  </a:lnTo>
                  <a:lnTo>
                    <a:pt x="289" y="609"/>
                  </a:lnTo>
                  <a:lnTo>
                    <a:pt x="290" y="609"/>
                  </a:lnTo>
                  <a:lnTo>
                    <a:pt x="290" y="608"/>
                  </a:lnTo>
                  <a:lnTo>
                    <a:pt x="290" y="607"/>
                  </a:lnTo>
                  <a:lnTo>
                    <a:pt x="290" y="606"/>
                  </a:lnTo>
                  <a:lnTo>
                    <a:pt x="290" y="605"/>
                  </a:lnTo>
                  <a:lnTo>
                    <a:pt x="290" y="604"/>
                  </a:lnTo>
                  <a:lnTo>
                    <a:pt x="290" y="603"/>
                  </a:lnTo>
                  <a:lnTo>
                    <a:pt x="290" y="602"/>
                  </a:lnTo>
                  <a:lnTo>
                    <a:pt x="290" y="601"/>
                  </a:lnTo>
                  <a:lnTo>
                    <a:pt x="290" y="600"/>
                  </a:lnTo>
                  <a:lnTo>
                    <a:pt x="290" y="598"/>
                  </a:lnTo>
                  <a:lnTo>
                    <a:pt x="290" y="597"/>
                  </a:lnTo>
                  <a:lnTo>
                    <a:pt x="291" y="595"/>
                  </a:lnTo>
                  <a:lnTo>
                    <a:pt x="291" y="593"/>
                  </a:lnTo>
                  <a:lnTo>
                    <a:pt x="291" y="592"/>
                  </a:lnTo>
                  <a:lnTo>
                    <a:pt x="291" y="590"/>
                  </a:lnTo>
                  <a:lnTo>
                    <a:pt x="291" y="588"/>
                  </a:lnTo>
                  <a:lnTo>
                    <a:pt x="291" y="586"/>
                  </a:lnTo>
                  <a:lnTo>
                    <a:pt x="291" y="584"/>
                  </a:lnTo>
                  <a:lnTo>
                    <a:pt x="292" y="583"/>
                  </a:lnTo>
                  <a:lnTo>
                    <a:pt x="292" y="581"/>
                  </a:lnTo>
                  <a:lnTo>
                    <a:pt x="292" y="579"/>
                  </a:lnTo>
                  <a:lnTo>
                    <a:pt x="292" y="576"/>
                  </a:lnTo>
                  <a:lnTo>
                    <a:pt x="292" y="574"/>
                  </a:lnTo>
                  <a:lnTo>
                    <a:pt x="293" y="572"/>
                  </a:lnTo>
                  <a:lnTo>
                    <a:pt x="293" y="570"/>
                  </a:lnTo>
                  <a:lnTo>
                    <a:pt x="293" y="568"/>
                  </a:lnTo>
                  <a:lnTo>
                    <a:pt x="293" y="565"/>
                  </a:lnTo>
                  <a:lnTo>
                    <a:pt x="294" y="563"/>
                  </a:lnTo>
                  <a:lnTo>
                    <a:pt x="294" y="561"/>
                  </a:lnTo>
                  <a:lnTo>
                    <a:pt x="294" y="559"/>
                  </a:lnTo>
                  <a:lnTo>
                    <a:pt x="294" y="556"/>
                  </a:lnTo>
                  <a:lnTo>
                    <a:pt x="295" y="554"/>
                  </a:lnTo>
                  <a:lnTo>
                    <a:pt x="295" y="552"/>
                  </a:lnTo>
                  <a:lnTo>
                    <a:pt x="295" y="550"/>
                  </a:lnTo>
                  <a:lnTo>
                    <a:pt x="296" y="548"/>
                  </a:lnTo>
                  <a:lnTo>
                    <a:pt x="296" y="547"/>
                  </a:lnTo>
                  <a:lnTo>
                    <a:pt x="296" y="545"/>
                  </a:lnTo>
                  <a:lnTo>
                    <a:pt x="297" y="543"/>
                  </a:lnTo>
                  <a:lnTo>
                    <a:pt x="297" y="541"/>
                  </a:lnTo>
                  <a:lnTo>
                    <a:pt x="297" y="540"/>
                  </a:lnTo>
                  <a:lnTo>
                    <a:pt x="298" y="538"/>
                  </a:lnTo>
                  <a:lnTo>
                    <a:pt x="298" y="537"/>
                  </a:lnTo>
                  <a:lnTo>
                    <a:pt x="298" y="535"/>
                  </a:lnTo>
                  <a:lnTo>
                    <a:pt x="299" y="534"/>
                  </a:lnTo>
                  <a:lnTo>
                    <a:pt x="299" y="533"/>
                  </a:lnTo>
                  <a:lnTo>
                    <a:pt x="300" y="531"/>
                  </a:lnTo>
                  <a:lnTo>
                    <a:pt x="300" y="530"/>
                  </a:lnTo>
                  <a:lnTo>
                    <a:pt x="300" y="529"/>
                  </a:lnTo>
                  <a:lnTo>
                    <a:pt x="301" y="527"/>
                  </a:lnTo>
                  <a:lnTo>
                    <a:pt x="301" y="526"/>
                  </a:lnTo>
                  <a:lnTo>
                    <a:pt x="301" y="525"/>
                  </a:lnTo>
                  <a:lnTo>
                    <a:pt x="302" y="524"/>
                  </a:lnTo>
                  <a:lnTo>
                    <a:pt x="302" y="523"/>
                  </a:lnTo>
                  <a:lnTo>
                    <a:pt x="303" y="521"/>
                  </a:lnTo>
                  <a:lnTo>
                    <a:pt x="303" y="520"/>
                  </a:lnTo>
                  <a:lnTo>
                    <a:pt x="303" y="519"/>
                  </a:lnTo>
                  <a:lnTo>
                    <a:pt x="304" y="518"/>
                  </a:lnTo>
                  <a:lnTo>
                    <a:pt x="304" y="517"/>
                  </a:lnTo>
                  <a:lnTo>
                    <a:pt x="305" y="516"/>
                  </a:lnTo>
                  <a:lnTo>
                    <a:pt x="305" y="515"/>
                  </a:lnTo>
                  <a:lnTo>
                    <a:pt x="305" y="514"/>
                  </a:lnTo>
                  <a:lnTo>
                    <a:pt x="306" y="513"/>
                  </a:lnTo>
                  <a:lnTo>
                    <a:pt x="306" y="512"/>
                  </a:lnTo>
                  <a:lnTo>
                    <a:pt x="307" y="511"/>
                  </a:lnTo>
                  <a:lnTo>
                    <a:pt x="307" y="510"/>
                  </a:lnTo>
                  <a:lnTo>
                    <a:pt x="308" y="509"/>
                  </a:lnTo>
                  <a:lnTo>
                    <a:pt x="308" y="508"/>
                  </a:lnTo>
                  <a:lnTo>
                    <a:pt x="309" y="507"/>
                  </a:lnTo>
                  <a:lnTo>
                    <a:pt x="310" y="506"/>
                  </a:lnTo>
                  <a:lnTo>
                    <a:pt x="310" y="505"/>
                  </a:lnTo>
                  <a:lnTo>
                    <a:pt x="311" y="504"/>
                  </a:lnTo>
                  <a:lnTo>
                    <a:pt x="311" y="503"/>
                  </a:lnTo>
                  <a:lnTo>
                    <a:pt x="312" y="502"/>
                  </a:lnTo>
                  <a:lnTo>
                    <a:pt x="313" y="501"/>
                  </a:lnTo>
                  <a:lnTo>
                    <a:pt x="314" y="500"/>
                  </a:lnTo>
                  <a:lnTo>
                    <a:pt x="314" y="499"/>
                  </a:lnTo>
                  <a:lnTo>
                    <a:pt x="315" y="498"/>
                  </a:lnTo>
                  <a:lnTo>
                    <a:pt x="316" y="497"/>
                  </a:lnTo>
                  <a:lnTo>
                    <a:pt x="316" y="496"/>
                  </a:lnTo>
                  <a:lnTo>
                    <a:pt x="317" y="495"/>
                  </a:lnTo>
                  <a:lnTo>
                    <a:pt x="318" y="495"/>
                  </a:lnTo>
                  <a:lnTo>
                    <a:pt x="319" y="494"/>
                  </a:lnTo>
                  <a:lnTo>
                    <a:pt x="319" y="493"/>
                  </a:lnTo>
                  <a:lnTo>
                    <a:pt x="320" y="492"/>
                  </a:lnTo>
                  <a:lnTo>
                    <a:pt x="321" y="491"/>
                  </a:lnTo>
                  <a:lnTo>
                    <a:pt x="322" y="490"/>
                  </a:lnTo>
                  <a:lnTo>
                    <a:pt x="323" y="489"/>
                  </a:lnTo>
                  <a:lnTo>
                    <a:pt x="324" y="488"/>
                  </a:lnTo>
                  <a:lnTo>
                    <a:pt x="325" y="487"/>
                  </a:lnTo>
                  <a:lnTo>
                    <a:pt x="326" y="486"/>
                  </a:lnTo>
                  <a:lnTo>
                    <a:pt x="327" y="485"/>
                  </a:lnTo>
                  <a:lnTo>
                    <a:pt x="328" y="485"/>
                  </a:lnTo>
                  <a:lnTo>
                    <a:pt x="329" y="484"/>
                  </a:lnTo>
                  <a:lnTo>
                    <a:pt x="329" y="483"/>
                  </a:lnTo>
                  <a:lnTo>
                    <a:pt x="330" y="482"/>
                  </a:lnTo>
                  <a:lnTo>
                    <a:pt x="331" y="482"/>
                  </a:lnTo>
                  <a:lnTo>
                    <a:pt x="332" y="481"/>
                  </a:lnTo>
                  <a:lnTo>
                    <a:pt x="333" y="480"/>
                  </a:lnTo>
                  <a:lnTo>
                    <a:pt x="334" y="479"/>
                  </a:lnTo>
                  <a:lnTo>
                    <a:pt x="335" y="479"/>
                  </a:lnTo>
                  <a:lnTo>
                    <a:pt x="336" y="478"/>
                  </a:lnTo>
                  <a:lnTo>
                    <a:pt x="337" y="477"/>
                  </a:lnTo>
                  <a:lnTo>
                    <a:pt x="338" y="476"/>
                  </a:lnTo>
                  <a:lnTo>
                    <a:pt x="339" y="476"/>
                  </a:lnTo>
                  <a:lnTo>
                    <a:pt x="340" y="475"/>
                  </a:lnTo>
                  <a:lnTo>
                    <a:pt x="341" y="474"/>
                  </a:lnTo>
                  <a:lnTo>
                    <a:pt x="342" y="473"/>
                  </a:lnTo>
                  <a:lnTo>
                    <a:pt x="343" y="472"/>
                  </a:lnTo>
                  <a:lnTo>
                    <a:pt x="344" y="472"/>
                  </a:lnTo>
                  <a:lnTo>
                    <a:pt x="346" y="471"/>
                  </a:lnTo>
                  <a:lnTo>
                    <a:pt x="347" y="470"/>
                  </a:lnTo>
                  <a:lnTo>
                    <a:pt x="348" y="469"/>
                  </a:lnTo>
                  <a:lnTo>
                    <a:pt x="350" y="468"/>
                  </a:lnTo>
                  <a:lnTo>
                    <a:pt x="351" y="467"/>
                  </a:lnTo>
                  <a:lnTo>
                    <a:pt x="353" y="466"/>
                  </a:lnTo>
                  <a:lnTo>
                    <a:pt x="354" y="465"/>
                  </a:lnTo>
                  <a:lnTo>
                    <a:pt x="356" y="464"/>
                  </a:lnTo>
                  <a:lnTo>
                    <a:pt x="358" y="463"/>
                  </a:lnTo>
                  <a:lnTo>
                    <a:pt x="359" y="463"/>
                  </a:lnTo>
                  <a:lnTo>
                    <a:pt x="361" y="462"/>
                  </a:lnTo>
                  <a:lnTo>
                    <a:pt x="363" y="461"/>
                  </a:lnTo>
                  <a:lnTo>
                    <a:pt x="365" y="459"/>
                  </a:lnTo>
                  <a:lnTo>
                    <a:pt x="367" y="458"/>
                  </a:lnTo>
                  <a:lnTo>
                    <a:pt x="369" y="457"/>
                  </a:lnTo>
                  <a:lnTo>
                    <a:pt x="371" y="456"/>
                  </a:lnTo>
                  <a:lnTo>
                    <a:pt x="373" y="455"/>
                  </a:lnTo>
                  <a:lnTo>
                    <a:pt x="375" y="454"/>
                  </a:lnTo>
                  <a:lnTo>
                    <a:pt x="377" y="453"/>
                  </a:lnTo>
                  <a:lnTo>
                    <a:pt x="379" y="451"/>
                  </a:lnTo>
                  <a:lnTo>
                    <a:pt x="382" y="450"/>
                  </a:lnTo>
                  <a:lnTo>
                    <a:pt x="384" y="449"/>
                  </a:lnTo>
                  <a:lnTo>
                    <a:pt x="386" y="447"/>
                  </a:lnTo>
                  <a:lnTo>
                    <a:pt x="389" y="446"/>
                  </a:lnTo>
                  <a:lnTo>
                    <a:pt x="391" y="445"/>
                  </a:lnTo>
                  <a:lnTo>
                    <a:pt x="394" y="443"/>
                  </a:lnTo>
                  <a:lnTo>
                    <a:pt x="397" y="442"/>
                  </a:lnTo>
                  <a:lnTo>
                    <a:pt x="399" y="440"/>
                  </a:lnTo>
                  <a:lnTo>
                    <a:pt x="402" y="439"/>
                  </a:lnTo>
                  <a:lnTo>
                    <a:pt x="405" y="437"/>
                  </a:lnTo>
                  <a:lnTo>
                    <a:pt x="407" y="435"/>
                  </a:lnTo>
                  <a:lnTo>
                    <a:pt x="410" y="434"/>
                  </a:lnTo>
                  <a:lnTo>
                    <a:pt x="412" y="432"/>
                  </a:lnTo>
                  <a:lnTo>
                    <a:pt x="415" y="431"/>
                  </a:lnTo>
                  <a:lnTo>
                    <a:pt x="418" y="429"/>
                  </a:lnTo>
                  <a:lnTo>
                    <a:pt x="420" y="428"/>
                  </a:lnTo>
                  <a:lnTo>
                    <a:pt x="423" y="426"/>
                  </a:lnTo>
                  <a:lnTo>
                    <a:pt x="426" y="425"/>
                  </a:lnTo>
                  <a:lnTo>
                    <a:pt x="428" y="423"/>
                  </a:lnTo>
                  <a:lnTo>
                    <a:pt x="431" y="422"/>
                  </a:lnTo>
                  <a:lnTo>
                    <a:pt x="433" y="420"/>
                  </a:lnTo>
                  <a:lnTo>
                    <a:pt x="436" y="419"/>
                  </a:lnTo>
                  <a:lnTo>
                    <a:pt x="438" y="418"/>
                  </a:lnTo>
                  <a:lnTo>
                    <a:pt x="441" y="416"/>
                  </a:lnTo>
                  <a:lnTo>
                    <a:pt x="443" y="415"/>
                  </a:lnTo>
                  <a:lnTo>
                    <a:pt x="446" y="413"/>
                  </a:lnTo>
                  <a:lnTo>
                    <a:pt x="448" y="412"/>
                  </a:lnTo>
                  <a:lnTo>
                    <a:pt x="451" y="410"/>
                  </a:lnTo>
                  <a:lnTo>
                    <a:pt x="453" y="409"/>
                  </a:lnTo>
                  <a:lnTo>
                    <a:pt x="455" y="407"/>
                  </a:lnTo>
                  <a:lnTo>
                    <a:pt x="457" y="406"/>
                  </a:lnTo>
                  <a:lnTo>
                    <a:pt x="460" y="405"/>
                  </a:lnTo>
                  <a:lnTo>
                    <a:pt x="462" y="403"/>
                  </a:lnTo>
                  <a:lnTo>
                    <a:pt x="464" y="402"/>
                  </a:lnTo>
                  <a:lnTo>
                    <a:pt x="466" y="401"/>
                  </a:lnTo>
                  <a:lnTo>
                    <a:pt x="468" y="399"/>
                  </a:lnTo>
                  <a:lnTo>
                    <a:pt x="470" y="398"/>
                  </a:lnTo>
                  <a:lnTo>
                    <a:pt x="472" y="396"/>
                  </a:lnTo>
                  <a:lnTo>
                    <a:pt x="474" y="395"/>
                  </a:lnTo>
                  <a:lnTo>
                    <a:pt x="476" y="394"/>
                  </a:lnTo>
                  <a:lnTo>
                    <a:pt x="478" y="392"/>
                  </a:lnTo>
                  <a:lnTo>
                    <a:pt x="479" y="391"/>
                  </a:lnTo>
                  <a:lnTo>
                    <a:pt x="481" y="390"/>
                  </a:lnTo>
                  <a:lnTo>
                    <a:pt x="483" y="389"/>
                  </a:lnTo>
                  <a:lnTo>
                    <a:pt x="484" y="387"/>
                  </a:lnTo>
                  <a:lnTo>
                    <a:pt x="486" y="386"/>
                  </a:lnTo>
                  <a:lnTo>
                    <a:pt x="488" y="385"/>
                  </a:lnTo>
                  <a:lnTo>
                    <a:pt x="489" y="384"/>
                  </a:lnTo>
                  <a:lnTo>
                    <a:pt x="490" y="383"/>
                  </a:lnTo>
                  <a:lnTo>
                    <a:pt x="492" y="382"/>
                  </a:lnTo>
                  <a:lnTo>
                    <a:pt x="493" y="381"/>
                  </a:lnTo>
                  <a:lnTo>
                    <a:pt x="494" y="380"/>
                  </a:lnTo>
                  <a:lnTo>
                    <a:pt x="496" y="379"/>
                  </a:lnTo>
                  <a:lnTo>
                    <a:pt x="497" y="378"/>
                  </a:lnTo>
                  <a:lnTo>
                    <a:pt x="498" y="377"/>
                  </a:lnTo>
                  <a:lnTo>
                    <a:pt x="499" y="376"/>
                  </a:lnTo>
                  <a:lnTo>
                    <a:pt x="500" y="375"/>
                  </a:lnTo>
                  <a:lnTo>
                    <a:pt x="501" y="374"/>
                  </a:lnTo>
                  <a:lnTo>
                    <a:pt x="502" y="373"/>
                  </a:lnTo>
                  <a:lnTo>
                    <a:pt x="503" y="372"/>
                  </a:lnTo>
                  <a:lnTo>
                    <a:pt x="504" y="371"/>
                  </a:lnTo>
                  <a:lnTo>
                    <a:pt x="505" y="370"/>
                  </a:lnTo>
                  <a:lnTo>
                    <a:pt x="507" y="369"/>
                  </a:lnTo>
                  <a:lnTo>
                    <a:pt x="508" y="368"/>
                  </a:lnTo>
                  <a:lnTo>
                    <a:pt x="509" y="367"/>
                  </a:lnTo>
                  <a:lnTo>
                    <a:pt x="510" y="366"/>
                  </a:lnTo>
                  <a:lnTo>
                    <a:pt x="512" y="364"/>
                  </a:lnTo>
                  <a:lnTo>
                    <a:pt x="513" y="363"/>
                  </a:lnTo>
                  <a:lnTo>
                    <a:pt x="514" y="362"/>
                  </a:lnTo>
                  <a:lnTo>
                    <a:pt x="516" y="360"/>
                  </a:lnTo>
                  <a:lnTo>
                    <a:pt x="517" y="359"/>
                  </a:lnTo>
                  <a:lnTo>
                    <a:pt x="518" y="357"/>
                  </a:lnTo>
                  <a:lnTo>
                    <a:pt x="520" y="356"/>
                  </a:lnTo>
                  <a:lnTo>
                    <a:pt x="521" y="354"/>
                  </a:lnTo>
                  <a:lnTo>
                    <a:pt x="522" y="353"/>
                  </a:lnTo>
                  <a:lnTo>
                    <a:pt x="524" y="351"/>
                  </a:lnTo>
                  <a:lnTo>
                    <a:pt x="525" y="350"/>
                  </a:lnTo>
                  <a:lnTo>
                    <a:pt x="526" y="348"/>
                  </a:lnTo>
                  <a:lnTo>
                    <a:pt x="528" y="347"/>
                  </a:lnTo>
                  <a:lnTo>
                    <a:pt x="529" y="345"/>
                  </a:lnTo>
                  <a:lnTo>
                    <a:pt x="531" y="343"/>
                  </a:lnTo>
                  <a:lnTo>
                    <a:pt x="532" y="342"/>
                  </a:lnTo>
                  <a:lnTo>
                    <a:pt x="533" y="340"/>
                  </a:lnTo>
                  <a:lnTo>
                    <a:pt x="535" y="338"/>
                  </a:lnTo>
                  <a:lnTo>
                    <a:pt x="536" y="337"/>
                  </a:lnTo>
                  <a:lnTo>
                    <a:pt x="537" y="335"/>
                  </a:lnTo>
                  <a:lnTo>
                    <a:pt x="538" y="333"/>
                  </a:lnTo>
                  <a:lnTo>
                    <a:pt x="540" y="331"/>
                  </a:lnTo>
                  <a:lnTo>
                    <a:pt x="541" y="329"/>
                  </a:lnTo>
                  <a:lnTo>
                    <a:pt x="542" y="328"/>
                  </a:lnTo>
                  <a:lnTo>
                    <a:pt x="543" y="326"/>
                  </a:lnTo>
                  <a:lnTo>
                    <a:pt x="545" y="324"/>
                  </a:lnTo>
                  <a:lnTo>
                    <a:pt x="546" y="322"/>
                  </a:lnTo>
                  <a:lnTo>
                    <a:pt x="547" y="321"/>
                  </a:lnTo>
                  <a:lnTo>
                    <a:pt x="548" y="319"/>
                  </a:lnTo>
                  <a:lnTo>
                    <a:pt x="549" y="317"/>
                  </a:lnTo>
                  <a:lnTo>
                    <a:pt x="550" y="315"/>
                  </a:lnTo>
                  <a:lnTo>
                    <a:pt x="551" y="313"/>
                  </a:lnTo>
                  <a:lnTo>
                    <a:pt x="552" y="312"/>
                  </a:lnTo>
                  <a:lnTo>
                    <a:pt x="553" y="310"/>
                  </a:lnTo>
                  <a:lnTo>
                    <a:pt x="554" y="308"/>
                  </a:lnTo>
                  <a:lnTo>
                    <a:pt x="555" y="306"/>
                  </a:lnTo>
                  <a:lnTo>
                    <a:pt x="556" y="305"/>
                  </a:lnTo>
                  <a:lnTo>
                    <a:pt x="557" y="303"/>
                  </a:lnTo>
                  <a:lnTo>
                    <a:pt x="558" y="301"/>
                  </a:lnTo>
                  <a:lnTo>
                    <a:pt x="558" y="299"/>
                  </a:lnTo>
                  <a:lnTo>
                    <a:pt x="559" y="297"/>
                  </a:lnTo>
                  <a:lnTo>
                    <a:pt x="560" y="295"/>
                  </a:lnTo>
                  <a:lnTo>
                    <a:pt x="561" y="294"/>
                  </a:lnTo>
                  <a:lnTo>
                    <a:pt x="561" y="292"/>
                  </a:lnTo>
                  <a:lnTo>
                    <a:pt x="562" y="290"/>
                  </a:lnTo>
                  <a:lnTo>
                    <a:pt x="563" y="288"/>
                  </a:lnTo>
                  <a:lnTo>
                    <a:pt x="563" y="286"/>
                  </a:lnTo>
                  <a:lnTo>
                    <a:pt x="564" y="284"/>
                  </a:lnTo>
                  <a:lnTo>
                    <a:pt x="565" y="282"/>
                  </a:lnTo>
                  <a:lnTo>
                    <a:pt x="565" y="280"/>
                  </a:lnTo>
                  <a:lnTo>
                    <a:pt x="566" y="278"/>
                  </a:lnTo>
                  <a:lnTo>
                    <a:pt x="566" y="276"/>
                  </a:lnTo>
                  <a:lnTo>
                    <a:pt x="567" y="274"/>
                  </a:lnTo>
                  <a:lnTo>
                    <a:pt x="568" y="272"/>
                  </a:lnTo>
                  <a:lnTo>
                    <a:pt x="568" y="270"/>
                  </a:lnTo>
                  <a:lnTo>
                    <a:pt x="569" y="268"/>
                  </a:lnTo>
                  <a:lnTo>
                    <a:pt x="569" y="265"/>
                  </a:lnTo>
                  <a:lnTo>
                    <a:pt x="570" y="263"/>
                  </a:lnTo>
                  <a:lnTo>
                    <a:pt x="570" y="261"/>
                  </a:lnTo>
                  <a:lnTo>
                    <a:pt x="570" y="258"/>
                  </a:lnTo>
                  <a:lnTo>
                    <a:pt x="571" y="256"/>
                  </a:lnTo>
                  <a:lnTo>
                    <a:pt x="571" y="254"/>
                  </a:lnTo>
                  <a:lnTo>
                    <a:pt x="572" y="251"/>
                  </a:lnTo>
                  <a:lnTo>
                    <a:pt x="572" y="248"/>
                  </a:lnTo>
                  <a:lnTo>
                    <a:pt x="572" y="246"/>
                  </a:lnTo>
                  <a:lnTo>
                    <a:pt x="572" y="243"/>
                  </a:lnTo>
                  <a:lnTo>
                    <a:pt x="573" y="240"/>
                  </a:lnTo>
                  <a:lnTo>
                    <a:pt x="573" y="238"/>
                  </a:lnTo>
                  <a:lnTo>
                    <a:pt x="573" y="235"/>
                  </a:lnTo>
                  <a:lnTo>
                    <a:pt x="573" y="232"/>
                  </a:lnTo>
                  <a:lnTo>
                    <a:pt x="574" y="229"/>
                  </a:lnTo>
                  <a:lnTo>
                    <a:pt x="574" y="226"/>
                  </a:lnTo>
                  <a:lnTo>
                    <a:pt x="574" y="223"/>
                  </a:lnTo>
                  <a:lnTo>
                    <a:pt x="574" y="220"/>
                  </a:lnTo>
                  <a:lnTo>
                    <a:pt x="574" y="218"/>
                  </a:lnTo>
                  <a:lnTo>
                    <a:pt x="574" y="215"/>
                  </a:lnTo>
                  <a:lnTo>
                    <a:pt x="574" y="212"/>
                  </a:lnTo>
                  <a:lnTo>
                    <a:pt x="574" y="209"/>
                  </a:lnTo>
                  <a:lnTo>
                    <a:pt x="574" y="206"/>
                  </a:lnTo>
                  <a:lnTo>
                    <a:pt x="573" y="204"/>
                  </a:lnTo>
                  <a:lnTo>
                    <a:pt x="573" y="201"/>
                  </a:lnTo>
                  <a:lnTo>
                    <a:pt x="573" y="198"/>
                  </a:lnTo>
                  <a:lnTo>
                    <a:pt x="573" y="195"/>
                  </a:lnTo>
                  <a:lnTo>
                    <a:pt x="572" y="193"/>
                  </a:lnTo>
                  <a:lnTo>
                    <a:pt x="572" y="190"/>
                  </a:lnTo>
                  <a:lnTo>
                    <a:pt x="572" y="187"/>
                  </a:lnTo>
                  <a:lnTo>
                    <a:pt x="571" y="185"/>
                  </a:lnTo>
                  <a:lnTo>
                    <a:pt x="571" y="182"/>
                  </a:lnTo>
                  <a:lnTo>
                    <a:pt x="570" y="180"/>
                  </a:lnTo>
                  <a:lnTo>
                    <a:pt x="570" y="177"/>
                  </a:lnTo>
                  <a:lnTo>
                    <a:pt x="569" y="174"/>
                  </a:lnTo>
                  <a:lnTo>
                    <a:pt x="568" y="172"/>
                  </a:lnTo>
                  <a:lnTo>
                    <a:pt x="568" y="169"/>
                  </a:lnTo>
                  <a:lnTo>
                    <a:pt x="567" y="167"/>
                  </a:lnTo>
                  <a:lnTo>
                    <a:pt x="567" y="164"/>
                  </a:lnTo>
                  <a:lnTo>
                    <a:pt x="566" y="162"/>
                  </a:lnTo>
                  <a:lnTo>
                    <a:pt x="565" y="159"/>
                  </a:lnTo>
                  <a:lnTo>
                    <a:pt x="564" y="157"/>
                  </a:lnTo>
                  <a:lnTo>
                    <a:pt x="564" y="155"/>
                  </a:lnTo>
                  <a:lnTo>
                    <a:pt x="563" y="152"/>
                  </a:lnTo>
                  <a:lnTo>
                    <a:pt x="562" y="150"/>
                  </a:lnTo>
                  <a:lnTo>
                    <a:pt x="561" y="147"/>
                  </a:lnTo>
                  <a:lnTo>
                    <a:pt x="560" y="145"/>
                  </a:lnTo>
                  <a:lnTo>
                    <a:pt x="559" y="143"/>
                  </a:lnTo>
                  <a:lnTo>
                    <a:pt x="558" y="140"/>
                  </a:lnTo>
                  <a:lnTo>
                    <a:pt x="557" y="138"/>
                  </a:lnTo>
                  <a:lnTo>
                    <a:pt x="556" y="136"/>
                  </a:lnTo>
                  <a:lnTo>
                    <a:pt x="555" y="133"/>
                  </a:lnTo>
                  <a:lnTo>
                    <a:pt x="554" y="131"/>
                  </a:lnTo>
                  <a:lnTo>
                    <a:pt x="552" y="129"/>
                  </a:lnTo>
                  <a:lnTo>
                    <a:pt x="551" y="126"/>
                  </a:lnTo>
                  <a:lnTo>
                    <a:pt x="550" y="124"/>
                  </a:lnTo>
                  <a:lnTo>
                    <a:pt x="549" y="122"/>
                  </a:lnTo>
                  <a:lnTo>
                    <a:pt x="547" y="119"/>
                  </a:lnTo>
                  <a:lnTo>
                    <a:pt x="546" y="117"/>
                  </a:lnTo>
                  <a:lnTo>
                    <a:pt x="544" y="115"/>
                  </a:lnTo>
                  <a:lnTo>
                    <a:pt x="543" y="113"/>
                  </a:lnTo>
                  <a:lnTo>
                    <a:pt x="541" y="110"/>
                  </a:lnTo>
                  <a:lnTo>
                    <a:pt x="540" y="108"/>
                  </a:lnTo>
                  <a:lnTo>
                    <a:pt x="538" y="106"/>
                  </a:lnTo>
                  <a:lnTo>
                    <a:pt x="537" y="104"/>
                  </a:lnTo>
                  <a:lnTo>
                    <a:pt x="535" y="101"/>
                  </a:lnTo>
                  <a:lnTo>
                    <a:pt x="533" y="99"/>
                  </a:lnTo>
                  <a:lnTo>
                    <a:pt x="532" y="97"/>
                  </a:lnTo>
                  <a:lnTo>
                    <a:pt x="530" y="95"/>
                  </a:lnTo>
                  <a:lnTo>
                    <a:pt x="528" y="93"/>
                  </a:lnTo>
                  <a:lnTo>
                    <a:pt x="526" y="91"/>
                  </a:lnTo>
                  <a:lnTo>
                    <a:pt x="525" y="89"/>
                  </a:lnTo>
                  <a:lnTo>
                    <a:pt x="523" y="87"/>
                  </a:lnTo>
                  <a:lnTo>
                    <a:pt x="521" y="85"/>
                  </a:lnTo>
                  <a:lnTo>
                    <a:pt x="519" y="83"/>
                  </a:lnTo>
                  <a:lnTo>
                    <a:pt x="517" y="81"/>
                  </a:lnTo>
                  <a:lnTo>
                    <a:pt x="515" y="80"/>
                  </a:lnTo>
                  <a:lnTo>
                    <a:pt x="513" y="78"/>
                  </a:lnTo>
                  <a:lnTo>
                    <a:pt x="512" y="76"/>
                  </a:lnTo>
                  <a:lnTo>
                    <a:pt x="510" y="74"/>
                  </a:lnTo>
                  <a:lnTo>
                    <a:pt x="508" y="72"/>
                  </a:lnTo>
                  <a:lnTo>
                    <a:pt x="506" y="71"/>
                  </a:lnTo>
                  <a:lnTo>
                    <a:pt x="504" y="69"/>
                  </a:lnTo>
                  <a:lnTo>
                    <a:pt x="502" y="67"/>
                  </a:lnTo>
                  <a:lnTo>
                    <a:pt x="500" y="66"/>
                  </a:lnTo>
                  <a:lnTo>
                    <a:pt x="498" y="64"/>
                  </a:lnTo>
                  <a:lnTo>
                    <a:pt x="496" y="62"/>
                  </a:lnTo>
                  <a:lnTo>
                    <a:pt x="494" y="61"/>
                  </a:lnTo>
                  <a:lnTo>
                    <a:pt x="492" y="59"/>
                  </a:lnTo>
                  <a:lnTo>
                    <a:pt x="490" y="58"/>
                  </a:lnTo>
                  <a:lnTo>
                    <a:pt x="488" y="56"/>
                  </a:lnTo>
                  <a:lnTo>
                    <a:pt x="486" y="55"/>
                  </a:lnTo>
                  <a:lnTo>
                    <a:pt x="483" y="53"/>
                  </a:lnTo>
                  <a:lnTo>
                    <a:pt x="481" y="52"/>
                  </a:lnTo>
                  <a:lnTo>
                    <a:pt x="479" y="51"/>
                  </a:lnTo>
                  <a:lnTo>
                    <a:pt x="477" y="49"/>
                  </a:lnTo>
                  <a:lnTo>
                    <a:pt x="475" y="48"/>
                  </a:lnTo>
                  <a:lnTo>
                    <a:pt x="473" y="47"/>
                  </a:lnTo>
                  <a:lnTo>
                    <a:pt x="471" y="45"/>
                  </a:lnTo>
                  <a:lnTo>
                    <a:pt x="469" y="44"/>
                  </a:lnTo>
                  <a:lnTo>
                    <a:pt x="467" y="43"/>
                  </a:lnTo>
                  <a:lnTo>
                    <a:pt x="464" y="42"/>
                  </a:lnTo>
                  <a:lnTo>
                    <a:pt x="462" y="40"/>
                  </a:lnTo>
                  <a:lnTo>
                    <a:pt x="460" y="39"/>
                  </a:lnTo>
                  <a:lnTo>
                    <a:pt x="458" y="38"/>
                  </a:lnTo>
                  <a:lnTo>
                    <a:pt x="456" y="37"/>
                  </a:lnTo>
                  <a:lnTo>
                    <a:pt x="454" y="36"/>
                  </a:lnTo>
                  <a:lnTo>
                    <a:pt x="451" y="35"/>
                  </a:lnTo>
                  <a:lnTo>
                    <a:pt x="449" y="34"/>
                  </a:lnTo>
                  <a:lnTo>
                    <a:pt x="447" y="33"/>
                  </a:lnTo>
                  <a:lnTo>
                    <a:pt x="445" y="32"/>
                  </a:lnTo>
                  <a:lnTo>
                    <a:pt x="442" y="31"/>
                  </a:lnTo>
                  <a:lnTo>
                    <a:pt x="440" y="30"/>
                  </a:lnTo>
                  <a:lnTo>
                    <a:pt x="438" y="29"/>
                  </a:lnTo>
                  <a:lnTo>
                    <a:pt x="436" y="28"/>
                  </a:lnTo>
                  <a:lnTo>
                    <a:pt x="433" y="27"/>
                  </a:lnTo>
                  <a:lnTo>
                    <a:pt x="431" y="26"/>
                  </a:lnTo>
                  <a:lnTo>
                    <a:pt x="429" y="25"/>
                  </a:lnTo>
                  <a:lnTo>
                    <a:pt x="426" y="24"/>
                  </a:lnTo>
                  <a:lnTo>
                    <a:pt x="424" y="23"/>
                  </a:lnTo>
                  <a:lnTo>
                    <a:pt x="421" y="23"/>
                  </a:lnTo>
                  <a:lnTo>
                    <a:pt x="419" y="22"/>
                  </a:lnTo>
                  <a:lnTo>
                    <a:pt x="417" y="21"/>
                  </a:lnTo>
                  <a:lnTo>
                    <a:pt x="414" y="20"/>
                  </a:lnTo>
                  <a:lnTo>
                    <a:pt x="412" y="19"/>
                  </a:lnTo>
                  <a:lnTo>
                    <a:pt x="409" y="19"/>
                  </a:lnTo>
                  <a:lnTo>
                    <a:pt x="407" y="18"/>
                  </a:lnTo>
                  <a:lnTo>
                    <a:pt x="404" y="17"/>
                  </a:lnTo>
                  <a:lnTo>
                    <a:pt x="402" y="16"/>
                  </a:lnTo>
                  <a:lnTo>
                    <a:pt x="399" y="16"/>
                  </a:lnTo>
                  <a:lnTo>
                    <a:pt x="397" y="15"/>
                  </a:lnTo>
                  <a:lnTo>
                    <a:pt x="395" y="14"/>
                  </a:lnTo>
                  <a:lnTo>
                    <a:pt x="392" y="14"/>
                  </a:lnTo>
                  <a:lnTo>
                    <a:pt x="390" y="13"/>
                  </a:lnTo>
                  <a:lnTo>
                    <a:pt x="387" y="12"/>
                  </a:lnTo>
                  <a:lnTo>
                    <a:pt x="385" y="12"/>
                  </a:lnTo>
                  <a:lnTo>
                    <a:pt x="383" y="11"/>
                  </a:lnTo>
                  <a:lnTo>
                    <a:pt x="380" y="11"/>
                  </a:lnTo>
                  <a:lnTo>
                    <a:pt x="378" y="10"/>
                  </a:lnTo>
                  <a:lnTo>
                    <a:pt x="376" y="10"/>
                  </a:lnTo>
                  <a:lnTo>
                    <a:pt x="373" y="9"/>
                  </a:lnTo>
                  <a:lnTo>
                    <a:pt x="371" y="9"/>
                  </a:lnTo>
                  <a:lnTo>
                    <a:pt x="369" y="8"/>
                  </a:lnTo>
                  <a:lnTo>
                    <a:pt x="366" y="8"/>
                  </a:lnTo>
                  <a:lnTo>
                    <a:pt x="364" y="8"/>
                  </a:lnTo>
                  <a:lnTo>
                    <a:pt x="362" y="7"/>
                  </a:lnTo>
                  <a:lnTo>
                    <a:pt x="359" y="7"/>
                  </a:lnTo>
                  <a:lnTo>
                    <a:pt x="357" y="6"/>
                  </a:lnTo>
                  <a:lnTo>
                    <a:pt x="355" y="6"/>
                  </a:lnTo>
                  <a:lnTo>
                    <a:pt x="352" y="6"/>
                  </a:lnTo>
                  <a:lnTo>
                    <a:pt x="350" y="5"/>
                  </a:lnTo>
                  <a:lnTo>
                    <a:pt x="347" y="5"/>
                  </a:lnTo>
                  <a:lnTo>
                    <a:pt x="345" y="5"/>
                  </a:lnTo>
                  <a:lnTo>
                    <a:pt x="342" y="4"/>
                  </a:lnTo>
                  <a:lnTo>
                    <a:pt x="340" y="4"/>
                  </a:lnTo>
                  <a:lnTo>
                    <a:pt x="337" y="4"/>
                  </a:lnTo>
                  <a:lnTo>
                    <a:pt x="335" y="4"/>
                  </a:lnTo>
                  <a:lnTo>
                    <a:pt x="332" y="3"/>
                  </a:lnTo>
                  <a:lnTo>
                    <a:pt x="330" y="3"/>
                  </a:lnTo>
                  <a:lnTo>
                    <a:pt x="327" y="3"/>
                  </a:lnTo>
                  <a:lnTo>
                    <a:pt x="324" y="3"/>
                  </a:lnTo>
                  <a:lnTo>
                    <a:pt x="322" y="2"/>
                  </a:lnTo>
                  <a:lnTo>
                    <a:pt x="320" y="2"/>
                  </a:lnTo>
                  <a:lnTo>
                    <a:pt x="317" y="2"/>
                  </a:lnTo>
                  <a:lnTo>
                    <a:pt x="315" y="2"/>
                  </a:lnTo>
                  <a:lnTo>
                    <a:pt x="312" y="2"/>
                  </a:lnTo>
                  <a:lnTo>
                    <a:pt x="310" y="2"/>
                  </a:lnTo>
                  <a:lnTo>
                    <a:pt x="308" y="1"/>
                  </a:lnTo>
                  <a:lnTo>
                    <a:pt x="306" y="1"/>
                  </a:lnTo>
                  <a:lnTo>
                    <a:pt x="303" y="1"/>
                  </a:lnTo>
                  <a:lnTo>
                    <a:pt x="301" y="1"/>
                  </a:lnTo>
                  <a:lnTo>
                    <a:pt x="299" y="1"/>
                  </a:lnTo>
                  <a:lnTo>
                    <a:pt x="297" y="1"/>
                  </a:lnTo>
                  <a:lnTo>
                    <a:pt x="295" y="1"/>
                  </a:lnTo>
                  <a:lnTo>
                    <a:pt x="293" y="1"/>
                  </a:lnTo>
                  <a:lnTo>
                    <a:pt x="290" y="1"/>
                  </a:lnTo>
                  <a:lnTo>
                    <a:pt x="288" y="1"/>
                  </a:lnTo>
                  <a:lnTo>
                    <a:pt x="286" y="0"/>
                  </a:lnTo>
                  <a:lnTo>
                    <a:pt x="284" y="0"/>
                  </a:lnTo>
                  <a:lnTo>
                    <a:pt x="281" y="0"/>
                  </a:lnTo>
                  <a:lnTo>
                    <a:pt x="279" y="0"/>
                  </a:lnTo>
                  <a:lnTo>
                    <a:pt x="276" y="0"/>
                  </a:lnTo>
                  <a:lnTo>
                    <a:pt x="274" y="0"/>
                  </a:lnTo>
                  <a:lnTo>
                    <a:pt x="271" y="0"/>
                  </a:lnTo>
                  <a:lnTo>
                    <a:pt x="268" y="1"/>
                  </a:lnTo>
                  <a:lnTo>
                    <a:pt x="265" y="1"/>
                  </a:lnTo>
                  <a:lnTo>
                    <a:pt x="263" y="1"/>
                  </a:lnTo>
                  <a:lnTo>
                    <a:pt x="260" y="1"/>
                  </a:lnTo>
                  <a:lnTo>
                    <a:pt x="257" y="1"/>
                  </a:lnTo>
                  <a:lnTo>
                    <a:pt x="254" y="1"/>
                  </a:lnTo>
                  <a:lnTo>
                    <a:pt x="251" y="1"/>
                  </a:lnTo>
                  <a:lnTo>
                    <a:pt x="248" y="1"/>
                  </a:lnTo>
                  <a:lnTo>
                    <a:pt x="245" y="1"/>
                  </a:lnTo>
                  <a:lnTo>
                    <a:pt x="242" y="2"/>
                  </a:lnTo>
                  <a:lnTo>
                    <a:pt x="239" y="2"/>
                  </a:lnTo>
                  <a:lnTo>
                    <a:pt x="236" y="2"/>
                  </a:lnTo>
                  <a:lnTo>
                    <a:pt x="233" y="2"/>
                  </a:lnTo>
                  <a:lnTo>
                    <a:pt x="230" y="2"/>
                  </a:lnTo>
                  <a:lnTo>
                    <a:pt x="227" y="3"/>
                  </a:lnTo>
                  <a:lnTo>
                    <a:pt x="224" y="3"/>
                  </a:lnTo>
                  <a:lnTo>
                    <a:pt x="221" y="3"/>
                  </a:lnTo>
                  <a:lnTo>
                    <a:pt x="218" y="3"/>
                  </a:lnTo>
                  <a:lnTo>
                    <a:pt x="215" y="4"/>
                  </a:lnTo>
                  <a:lnTo>
                    <a:pt x="212" y="4"/>
                  </a:lnTo>
                  <a:lnTo>
                    <a:pt x="210" y="4"/>
                  </a:lnTo>
                  <a:lnTo>
                    <a:pt x="207" y="5"/>
                  </a:lnTo>
                  <a:lnTo>
                    <a:pt x="204" y="5"/>
                  </a:lnTo>
                  <a:lnTo>
                    <a:pt x="201" y="6"/>
                  </a:lnTo>
                  <a:lnTo>
                    <a:pt x="198" y="6"/>
                  </a:lnTo>
                  <a:lnTo>
                    <a:pt x="195" y="6"/>
                  </a:lnTo>
                  <a:lnTo>
                    <a:pt x="193" y="7"/>
                  </a:lnTo>
                  <a:lnTo>
                    <a:pt x="190" y="7"/>
                  </a:lnTo>
                  <a:lnTo>
                    <a:pt x="187" y="8"/>
                  </a:lnTo>
                  <a:lnTo>
                    <a:pt x="184" y="8"/>
                  </a:lnTo>
                  <a:lnTo>
                    <a:pt x="182" y="9"/>
                  </a:lnTo>
                  <a:lnTo>
                    <a:pt x="179" y="9"/>
                  </a:lnTo>
                  <a:lnTo>
                    <a:pt x="176" y="10"/>
                  </a:lnTo>
                  <a:lnTo>
                    <a:pt x="174" y="10"/>
                  </a:lnTo>
                  <a:lnTo>
                    <a:pt x="171" y="11"/>
                  </a:lnTo>
                  <a:lnTo>
                    <a:pt x="169" y="12"/>
                  </a:lnTo>
                  <a:lnTo>
                    <a:pt x="166" y="12"/>
                  </a:lnTo>
                  <a:lnTo>
                    <a:pt x="164" y="13"/>
                  </a:lnTo>
                  <a:lnTo>
                    <a:pt x="161" y="14"/>
                  </a:lnTo>
                  <a:lnTo>
                    <a:pt x="159" y="14"/>
                  </a:lnTo>
                  <a:lnTo>
                    <a:pt x="156" y="15"/>
                  </a:lnTo>
                  <a:lnTo>
                    <a:pt x="154" y="16"/>
                  </a:lnTo>
                  <a:lnTo>
                    <a:pt x="152" y="17"/>
                  </a:lnTo>
                  <a:lnTo>
                    <a:pt x="149" y="17"/>
                  </a:lnTo>
                  <a:lnTo>
                    <a:pt x="147" y="18"/>
                  </a:lnTo>
                  <a:lnTo>
                    <a:pt x="145" y="19"/>
                  </a:lnTo>
                  <a:lnTo>
                    <a:pt x="142" y="20"/>
                  </a:lnTo>
                  <a:lnTo>
                    <a:pt x="140" y="20"/>
                  </a:lnTo>
                  <a:lnTo>
                    <a:pt x="138" y="21"/>
                  </a:lnTo>
                  <a:lnTo>
                    <a:pt x="136" y="22"/>
                  </a:lnTo>
                  <a:lnTo>
                    <a:pt x="134" y="23"/>
                  </a:lnTo>
                  <a:lnTo>
                    <a:pt x="132" y="23"/>
                  </a:lnTo>
                  <a:lnTo>
                    <a:pt x="129" y="24"/>
                  </a:lnTo>
                  <a:lnTo>
                    <a:pt x="127" y="25"/>
                  </a:lnTo>
                  <a:lnTo>
                    <a:pt x="125" y="26"/>
                  </a:lnTo>
                  <a:lnTo>
                    <a:pt x="123" y="27"/>
                  </a:lnTo>
                  <a:lnTo>
                    <a:pt x="121" y="27"/>
                  </a:lnTo>
                  <a:lnTo>
                    <a:pt x="119" y="28"/>
                  </a:lnTo>
                  <a:lnTo>
                    <a:pt x="117" y="29"/>
                  </a:lnTo>
                  <a:lnTo>
                    <a:pt x="115" y="30"/>
                  </a:lnTo>
                  <a:lnTo>
                    <a:pt x="113" y="31"/>
                  </a:lnTo>
                  <a:lnTo>
                    <a:pt x="111" y="32"/>
                  </a:lnTo>
                  <a:lnTo>
                    <a:pt x="109" y="33"/>
                  </a:lnTo>
                  <a:lnTo>
                    <a:pt x="107" y="34"/>
                  </a:lnTo>
                  <a:lnTo>
                    <a:pt x="105" y="35"/>
                  </a:lnTo>
                  <a:lnTo>
                    <a:pt x="104" y="36"/>
                  </a:lnTo>
                  <a:lnTo>
                    <a:pt x="102" y="37"/>
                  </a:lnTo>
                  <a:lnTo>
                    <a:pt x="100" y="38"/>
                  </a:lnTo>
                  <a:lnTo>
                    <a:pt x="98" y="39"/>
                  </a:lnTo>
                  <a:lnTo>
                    <a:pt x="96" y="40"/>
                  </a:lnTo>
                  <a:lnTo>
                    <a:pt x="94" y="41"/>
                  </a:lnTo>
                  <a:lnTo>
                    <a:pt x="92" y="42"/>
                  </a:lnTo>
                  <a:lnTo>
                    <a:pt x="91" y="44"/>
                  </a:lnTo>
                  <a:lnTo>
                    <a:pt x="89" y="45"/>
                  </a:lnTo>
                  <a:lnTo>
                    <a:pt x="87" y="46"/>
                  </a:lnTo>
                  <a:lnTo>
                    <a:pt x="85" y="47"/>
                  </a:lnTo>
                  <a:lnTo>
                    <a:pt x="83" y="48"/>
                  </a:lnTo>
                  <a:lnTo>
                    <a:pt x="82" y="50"/>
                  </a:lnTo>
                  <a:lnTo>
                    <a:pt x="80" y="51"/>
                  </a:lnTo>
                  <a:lnTo>
                    <a:pt x="78" y="52"/>
                  </a:lnTo>
                  <a:lnTo>
                    <a:pt x="76" y="54"/>
                  </a:lnTo>
                  <a:lnTo>
                    <a:pt x="75" y="55"/>
                  </a:lnTo>
                  <a:lnTo>
                    <a:pt x="73" y="56"/>
                  </a:lnTo>
                  <a:lnTo>
                    <a:pt x="71" y="58"/>
                  </a:lnTo>
                  <a:lnTo>
                    <a:pt x="69" y="59"/>
                  </a:lnTo>
                  <a:lnTo>
                    <a:pt x="68" y="61"/>
                  </a:lnTo>
                  <a:lnTo>
                    <a:pt x="66" y="62"/>
                  </a:lnTo>
                  <a:lnTo>
                    <a:pt x="64" y="64"/>
                  </a:lnTo>
                  <a:lnTo>
                    <a:pt x="63" y="65"/>
                  </a:lnTo>
                  <a:lnTo>
                    <a:pt x="61" y="66"/>
                  </a:lnTo>
                  <a:lnTo>
                    <a:pt x="60" y="68"/>
                  </a:lnTo>
                  <a:lnTo>
                    <a:pt x="58" y="69"/>
                  </a:lnTo>
                  <a:lnTo>
                    <a:pt x="56" y="71"/>
                  </a:lnTo>
                  <a:lnTo>
                    <a:pt x="55" y="72"/>
                  </a:lnTo>
                  <a:lnTo>
                    <a:pt x="53" y="74"/>
                  </a:lnTo>
                  <a:lnTo>
                    <a:pt x="52" y="75"/>
                  </a:lnTo>
                  <a:lnTo>
                    <a:pt x="51" y="77"/>
                  </a:lnTo>
                  <a:lnTo>
                    <a:pt x="49" y="78"/>
                  </a:lnTo>
                  <a:lnTo>
                    <a:pt x="48" y="80"/>
                  </a:lnTo>
                  <a:lnTo>
                    <a:pt x="46" y="81"/>
                  </a:lnTo>
                  <a:lnTo>
                    <a:pt x="45" y="83"/>
                  </a:lnTo>
                  <a:lnTo>
                    <a:pt x="44" y="84"/>
                  </a:lnTo>
                  <a:lnTo>
                    <a:pt x="43" y="86"/>
                  </a:lnTo>
                  <a:lnTo>
                    <a:pt x="41" y="87"/>
                  </a:lnTo>
                  <a:lnTo>
                    <a:pt x="40" y="89"/>
                  </a:lnTo>
                  <a:lnTo>
                    <a:pt x="39" y="90"/>
                  </a:lnTo>
                  <a:lnTo>
                    <a:pt x="37" y="92"/>
                  </a:lnTo>
                  <a:lnTo>
                    <a:pt x="36" y="93"/>
                  </a:lnTo>
                  <a:lnTo>
                    <a:pt x="35" y="95"/>
                  </a:lnTo>
                  <a:lnTo>
                    <a:pt x="34" y="97"/>
                  </a:lnTo>
                  <a:lnTo>
                    <a:pt x="33" y="98"/>
                  </a:lnTo>
                  <a:lnTo>
                    <a:pt x="31" y="100"/>
                  </a:lnTo>
                  <a:lnTo>
                    <a:pt x="30" y="102"/>
                  </a:lnTo>
                  <a:lnTo>
                    <a:pt x="29" y="103"/>
                  </a:lnTo>
                  <a:lnTo>
                    <a:pt x="28" y="105"/>
                  </a:lnTo>
                  <a:lnTo>
                    <a:pt x="27" y="107"/>
                  </a:lnTo>
                  <a:lnTo>
                    <a:pt x="25" y="108"/>
                  </a:lnTo>
                  <a:lnTo>
                    <a:pt x="24" y="110"/>
                  </a:lnTo>
                  <a:lnTo>
                    <a:pt x="23" y="112"/>
                  </a:lnTo>
                  <a:lnTo>
                    <a:pt x="22" y="114"/>
                  </a:lnTo>
                  <a:lnTo>
                    <a:pt x="21" y="116"/>
                  </a:lnTo>
                  <a:lnTo>
                    <a:pt x="20" y="118"/>
                  </a:lnTo>
                  <a:lnTo>
                    <a:pt x="19" y="120"/>
                  </a:lnTo>
                  <a:lnTo>
                    <a:pt x="18" y="122"/>
                  </a:lnTo>
                  <a:lnTo>
                    <a:pt x="16" y="124"/>
                  </a:lnTo>
                  <a:lnTo>
                    <a:pt x="15" y="126"/>
                  </a:lnTo>
                  <a:lnTo>
                    <a:pt x="14" y="128"/>
                  </a:lnTo>
                  <a:lnTo>
                    <a:pt x="13" y="130"/>
                  </a:lnTo>
                  <a:lnTo>
                    <a:pt x="12" y="133"/>
                  </a:lnTo>
                  <a:lnTo>
                    <a:pt x="11" y="135"/>
                  </a:lnTo>
                  <a:lnTo>
                    <a:pt x="11" y="137"/>
                  </a:lnTo>
                  <a:lnTo>
                    <a:pt x="10" y="140"/>
                  </a:lnTo>
                  <a:lnTo>
                    <a:pt x="9" y="142"/>
                  </a:lnTo>
                  <a:lnTo>
                    <a:pt x="8" y="144"/>
                  </a:lnTo>
                  <a:lnTo>
                    <a:pt x="7" y="147"/>
                  </a:lnTo>
                  <a:lnTo>
                    <a:pt x="6" y="149"/>
                  </a:lnTo>
                  <a:lnTo>
                    <a:pt x="5" y="152"/>
                  </a:lnTo>
                  <a:lnTo>
                    <a:pt x="5" y="154"/>
                  </a:lnTo>
                  <a:lnTo>
                    <a:pt x="4" y="157"/>
                  </a:lnTo>
                  <a:lnTo>
                    <a:pt x="3" y="159"/>
                  </a:lnTo>
                  <a:lnTo>
                    <a:pt x="3" y="162"/>
                  </a:lnTo>
                  <a:lnTo>
                    <a:pt x="2" y="164"/>
                  </a:lnTo>
                  <a:lnTo>
                    <a:pt x="2" y="167"/>
                  </a:lnTo>
                  <a:lnTo>
                    <a:pt x="1" y="169"/>
                  </a:lnTo>
                  <a:lnTo>
                    <a:pt x="1" y="172"/>
                  </a:lnTo>
                  <a:lnTo>
                    <a:pt x="1" y="174"/>
                  </a:lnTo>
                  <a:lnTo>
                    <a:pt x="0" y="177"/>
                  </a:lnTo>
                  <a:lnTo>
                    <a:pt x="0" y="179"/>
                  </a:lnTo>
                  <a:lnTo>
                    <a:pt x="0" y="182"/>
                  </a:lnTo>
                  <a:lnTo>
                    <a:pt x="0" y="184"/>
                  </a:lnTo>
                  <a:lnTo>
                    <a:pt x="0" y="187"/>
                  </a:lnTo>
                  <a:lnTo>
                    <a:pt x="0" y="189"/>
                  </a:lnTo>
                  <a:lnTo>
                    <a:pt x="0" y="191"/>
                  </a:lnTo>
                  <a:lnTo>
                    <a:pt x="0" y="194"/>
                  </a:lnTo>
                  <a:lnTo>
                    <a:pt x="0" y="196"/>
                  </a:lnTo>
                  <a:lnTo>
                    <a:pt x="0" y="198"/>
                  </a:lnTo>
                  <a:lnTo>
                    <a:pt x="0" y="201"/>
                  </a:lnTo>
                  <a:lnTo>
                    <a:pt x="0" y="203"/>
                  </a:lnTo>
                  <a:lnTo>
                    <a:pt x="0" y="205"/>
                  </a:lnTo>
                  <a:lnTo>
                    <a:pt x="0" y="207"/>
                  </a:lnTo>
                  <a:lnTo>
                    <a:pt x="1" y="209"/>
                  </a:lnTo>
                  <a:lnTo>
                    <a:pt x="1" y="211"/>
                  </a:lnTo>
                  <a:lnTo>
                    <a:pt x="1" y="213"/>
                  </a:lnTo>
                  <a:lnTo>
                    <a:pt x="2" y="215"/>
                  </a:lnTo>
                  <a:lnTo>
                    <a:pt x="2" y="217"/>
                  </a:lnTo>
                  <a:lnTo>
                    <a:pt x="2" y="219"/>
                  </a:lnTo>
                  <a:lnTo>
                    <a:pt x="3" y="221"/>
                  </a:lnTo>
                  <a:lnTo>
                    <a:pt x="3" y="223"/>
                  </a:lnTo>
                  <a:lnTo>
                    <a:pt x="4" y="225"/>
                  </a:lnTo>
                  <a:lnTo>
                    <a:pt x="4" y="226"/>
                  </a:lnTo>
                  <a:lnTo>
                    <a:pt x="5" y="228"/>
                  </a:lnTo>
                  <a:lnTo>
                    <a:pt x="5" y="230"/>
                  </a:lnTo>
                  <a:lnTo>
                    <a:pt x="6" y="232"/>
                  </a:lnTo>
                  <a:lnTo>
                    <a:pt x="6" y="233"/>
                  </a:lnTo>
                  <a:lnTo>
                    <a:pt x="7" y="235"/>
                  </a:lnTo>
                  <a:lnTo>
                    <a:pt x="8" y="236"/>
                  </a:lnTo>
                  <a:lnTo>
                    <a:pt x="8" y="238"/>
                  </a:lnTo>
                  <a:lnTo>
                    <a:pt x="9" y="239"/>
                  </a:lnTo>
                  <a:lnTo>
                    <a:pt x="9" y="241"/>
                  </a:lnTo>
                  <a:lnTo>
                    <a:pt x="10" y="242"/>
                  </a:lnTo>
                  <a:lnTo>
                    <a:pt x="11" y="244"/>
                  </a:lnTo>
                  <a:lnTo>
                    <a:pt x="11" y="245"/>
                  </a:lnTo>
                  <a:lnTo>
                    <a:pt x="12" y="246"/>
                  </a:lnTo>
                  <a:lnTo>
                    <a:pt x="13" y="248"/>
                  </a:lnTo>
                  <a:lnTo>
                    <a:pt x="14" y="249"/>
                  </a:lnTo>
                  <a:lnTo>
                    <a:pt x="15" y="250"/>
                  </a:lnTo>
                  <a:lnTo>
                    <a:pt x="16" y="252"/>
                  </a:lnTo>
                  <a:lnTo>
                    <a:pt x="16" y="253"/>
                  </a:lnTo>
                  <a:lnTo>
                    <a:pt x="17" y="254"/>
                  </a:lnTo>
                  <a:lnTo>
                    <a:pt x="18" y="256"/>
                  </a:lnTo>
                  <a:lnTo>
                    <a:pt x="20" y="257"/>
                  </a:lnTo>
                  <a:lnTo>
                    <a:pt x="21" y="258"/>
                  </a:lnTo>
                  <a:lnTo>
                    <a:pt x="22" y="259"/>
                  </a:lnTo>
                  <a:lnTo>
                    <a:pt x="23" y="261"/>
                  </a:lnTo>
                  <a:lnTo>
                    <a:pt x="24" y="262"/>
                  </a:lnTo>
                  <a:lnTo>
                    <a:pt x="26" y="263"/>
                  </a:lnTo>
                  <a:lnTo>
                    <a:pt x="27" y="265"/>
                  </a:lnTo>
                  <a:lnTo>
                    <a:pt x="28" y="266"/>
                  </a:lnTo>
                  <a:lnTo>
                    <a:pt x="30" y="267"/>
                  </a:lnTo>
                  <a:lnTo>
                    <a:pt x="31" y="268"/>
                  </a:lnTo>
                  <a:lnTo>
                    <a:pt x="33" y="270"/>
                  </a:lnTo>
                  <a:lnTo>
                    <a:pt x="34" y="271"/>
                  </a:lnTo>
                  <a:lnTo>
                    <a:pt x="36" y="272"/>
                  </a:lnTo>
                  <a:lnTo>
                    <a:pt x="37" y="273"/>
                  </a:lnTo>
                  <a:lnTo>
                    <a:pt x="39" y="274"/>
                  </a:lnTo>
                  <a:lnTo>
                    <a:pt x="40" y="275"/>
                  </a:lnTo>
                  <a:lnTo>
                    <a:pt x="42" y="276"/>
                  </a:lnTo>
                  <a:lnTo>
                    <a:pt x="43" y="277"/>
                  </a:lnTo>
                  <a:lnTo>
                    <a:pt x="45" y="278"/>
                  </a:lnTo>
                  <a:lnTo>
                    <a:pt x="46" y="279"/>
                  </a:lnTo>
                  <a:lnTo>
                    <a:pt x="48" y="280"/>
                  </a:lnTo>
                  <a:lnTo>
                    <a:pt x="50" y="281"/>
                  </a:lnTo>
                  <a:lnTo>
                    <a:pt x="51" y="282"/>
                  </a:lnTo>
                  <a:lnTo>
                    <a:pt x="53" y="282"/>
                  </a:lnTo>
                  <a:lnTo>
                    <a:pt x="54" y="283"/>
                  </a:lnTo>
                  <a:lnTo>
                    <a:pt x="56" y="284"/>
                  </a:lnTo>
                  <a:lnTo>
                    <a:pt x="58" y="284"/>
                  </a:lnTo>
                  <a:lnTo>
                    <a:pt x="59" y="285"/>
                  </a:lnTo>
                  <a:lnTo>
                    <a:pt x="61" y="286"/>
                  </a:lnTo>
                  <a:lnTo>
                    <a:pt x="63" y="286"/>
                  </a:lnTo>
                  <a:lnTo>
                    <a:pt x="65" y="287"/>
                  </a:lnTo>
                  <a:lnTo>
                    <a:pt x="66" y="288"/>
                  </a:lnTo>
                  <a:lnTo>
                    <a:pt x="68" y="288"/>
                  </a:lnTo>
                  <a:lnTo>
                    <a:pt x="70" y="289"/>
                  </a:lnTo>
                  <a:lnTo>
                    <a:pt x="72" y="289"/>
                  </a:lnTo>
                  <a:lnTo>
                    <a:pt x="74" y="290"/>
                  </a:lnTo>
                  <a:lnTo>
                    <a:pt x="76" y="290"/>
                  </a:lnTo>
                  <a:lnTo>
                    <a:pt x="78" y="290"/>
                  </a:lnTo>
                  <a:lnTo>
                    <a:pt x="80" y="291"/>
                  </a:lnTo>
                  <a:lnTo>
                    <a:pt x="81" y="291"/>
                  </a:lnTo>
                  <a:lnTo>
                    <a:pt x="83" y="291"/>
                  </a:lnTo>
                  <a:lnTo>
                    <a:pt x="85" y="292"/>
                  </a:lnTo>
                  <a:lnTo>
                    <a:pt x="87" y="292"/>
                  </a:lnTo>
                  <a:lnTo>
                    <a:pt x="89" y="292"/>
                  </a:lnTo>
                  <a:lnTo>
                    <a:pt x="91" y="292"/>
                  </a:lnTo>
                  <a:lnTo>
                    <a:pt x="93" y="292"/>
                  </a:lnTo>
                  <a:lnTo>
                    <a:pt x="95" y="293"/>
                  </a:lnTo>
                  <a:lnTo>
                    <a:pt x="97" y="293"/>
                  </a:lnTo>
                  <a:lnTo>
                    <a:pt x="99" y="293"/>
                  </a:lnTo>
                  <a:lnTo>
                    <a:pt x="101" y="293"/>
                  </a:lnTo>
                  <a:lnTo>
                    <a:pt x="103" y="293"/>
                  </a:lnTo>
                  <a:lnTo>
                    <a:pt x="105" y="293"/>
                  </a:lnTo>
                  <a:lnTo>
                    <a:pt x="107" y="293"/>
                  </a:lnTo>
                  <a:lnTo>
                    <a:pt x="109" y="292"/>
                  </a:lnTo>
                  <a:lnTo>
                    <a:pt x="111" y="292"/>
                  </a:lnTo>
                  <a:lnTo>
                    <a:pt x="113" y="292"/>
                  </a:lnTo>
                  <a:lnTo>
                    <a:pt x="115" y="292"/>
                  </a:lnTo>
                  <a:lnTo>
                    <a:pt x="117" y="292"/>
                  </a:lnTo>
                  <a:lnTo>
                    <a:pt x="119" y="291"/>
                  </a:lnTo>
                  <a:lnTo>
                    <a:pt x="121" y="291"/>
                  </a:lnTo>
                  <a:lnTo>
                    <a:pt x="123" y="291"/>
                  </a:lnTo>
                  <a:lnTo>
                    <a:pt x="125" y="290"/>
                  </a:lnTo>
                  <a:lnTo>
                    <a:pt x="127" y="290"/>
                  </a:lnTo>
                  <a:lnTo>
                    <a:pt x="129" y="289"/>
                  </a:lnTo>
                  <a:lnTo>
                    <a:pt x="131" y="289"/>
                  </a:lnTo>
                  <a:lnTo>
                    <a:pt x="132" y="288"/>
                  </a:lnTo>
                  <a:lnTo>
                    <a:pt x="134" y="288"/>
                  </a:lnTo>
                  <a:lnTo>
                    <a:pt x="136" y="287"/>
                  </a:lnTo>
                  <a:lnTo>
                    <a:pt x="138" y="286"/>
                  </a:lnTo>
                  <a:lnTo>
                    <a:pt x="140" y="286"/>
                  </a:lnTo>
                  <a:lnTo>
                    <a:pt x="141" y="285"/>
                  </a:lnTo>
                  <a:lnTo>
                    <a:pt x="143" y="284"/>
                  </a:lnTo>
                  <a:lnTo>
                    <a:pt x="145" y="283"/>
                  </a:lnTo>
                  <a:lnTo>
                    <a:pt x="146" y="283"/>
                  </a:lnTo>
                  <a:lnTo>
                    <a:pt x="148" y="282"/>
                  </a:lnTo>
                  <a:lnTo>
                    <a:pt x="150" y="281"/>
                  </a:lnTo>
                  <a:lnTo>
                    <a:pt x="151" y="280"/>
                  </a:lnTo>
                  <a:lnTo>
                    <a:pt x="153" y="279"/>
                  </a:lnTo>
                  <a:lnTo>
                    <a:pt x="154" y="278"/>
                  </a:lnTo>
                  <a:lnTo>
                    <a:pt x="156" y="277"/>
                  </a:lnTo>
                  <a:lnTo>
                    <a:pt x="157" y="276"/>
                  </a:lnTo>
                  <a:lnTo>
                    <a:pt x="159" y="276"/>
                  </a:lnTo>
                  <a:lnTo>
                    <a:pt x="160" y="275"/>
                  </a:lnTo>
                  <a:lnTo>
                    <a:pt x="161" y="274"/>
                  </a:lnTo>
                  <a:lnTo>
                    <a:pt x="163" y="273"/>
                  </a:lnTo>
                  <a:lnTo>
                    <a:pt x="164" y="272"/>
                  </a:lnTo>
                  <a:lnTo>
                    <a:pt x="165" y="271"/>
                  </a:lnTo>
                  <a:lnTo>
                    <a:pt x="167" y="269"/>
                  </a:lnTo>
                  <a:lnTo>
                    <a:pt x="168" y="268"/>
                  </a:lnTo>
                  <a:lnTo>
                    <a:pt x="169" y="267"/>
                  </a:lnTo>
                  <a:lnTo>
                    <a:pt x="170" y="266"/>
                  </a:lnTo>
                  <a:lnTo>
                    <a:pt x="171" y="265"/>
                  </a:lnTo>
                  <a:lnTo>
                    <a:pt x="173" y="264"/>
                  </a:lnTo>
                  <a:lnTo>
                    <a:pt x="174" y="263"/>
                  </a:lnTo>
                  <a:lnTo>
                    <a:pt x="175" y="261"/>
                  </a:lnTo>
                  <a:lnTo>
                    <a:pt x="176" y="260"/>
                  </a:lnTo>
                  <a:lnTo>
                    <a:pt x="177" y="259"/>
                  </a:lnTo>
                  <a:lnTo>
                    <a:pt x="178" y="258"/>
                  </a:lnTo>
                  <a:lnTo>
                    <a:pt x="179" y="256"/>
                  </a:lnTo>
                  <a:lnTo>
                    <a:pt x="180" y="255"/>
                  </a:lnTo>
                  <a:lnTo>
                    <a:pt x="181" y="254"/>
                  </a:lnTo>
                  <a:lnTo>
                    <a:pt x="182" y="252"/>
                  </a:lnTo>
                  <a:lnTo>
                    <a:pt x="182" y="251"/>
                  </a:lnTo>
                  <a:lnTo>
                    <a:pt x="183" y="250"/>
                  </a:lnTo>
                  <a:lnTo>
                    <a:pt x="184" y="248"/>
                  </a:lnTo>
                  <a:lnTo>
                    <a:pt x="185" y="247"/>
                  </a:lnTo>
                  <a:lnTo>
                    <a:pt x="186" y="245"/>
                  </a:lnTo>
                  <a:lnTo>
                    <a:pt x="186" y="244"/>
                  </a:lnTo>
                  <a:lnTo>
                    <a:pt x="187" y="242"/>
                  </a:lnTo>
                  <a:lnTo>
                    <a:pt x="188" y="241"/>
                  </a:lnTo>
                  <a:lnTo>
                    <a:pt x="188" y="239"/>
                  </a:lnTo>
                  <a:lnTo>
                    <a:pt x="189" y="238"/>
                  </a:lnTo>
                  <a:lnTo>
                    <a:pt x="189" y="236"/>
                  </a:lnTo>
                  <a:lnTo>
                    <a:pt x="190" y="234"/>
                  </a:lnTo>
                  <a:lnTo>
                    <a:pt x="190" y="233"/>
                  </a:lnTo>
                  <a:lnTo>
                    <a:pt x="191" y="231"/>
                  </a:lnTo>
                  <a:lnTo>
                    <a:pt x="191" y="229"/>
                  </a:lnTo>
                  <a:lnTo>
                    <a:pt x="191" y="228"/>
                  </a:lnTo>
                  <a:lnTo>
                    <a:pt x="192" y="226"/>
                  </a:lnTo>
                  <a:lnTo>
                    <a:pt x="192" y="224"/>
                  </a:lnTo>
                  <a:lnTo>
                    <a:pt x="192" y="223"/>
                  </a:lnTo>
                  <a:lnTo>
                    <a:pt x="192" y="221"/>
                  </a:lnTo>
                  <a:lnTo>
                    <a:pt x="192" y="219"/>
                  </a:lnTo>
                  <a:lnTo>
                    <a:pt x="192" y="217"/>
                  </a:lnTo>
                  <a:lnTo>
                    <a:pt x="193" y="216"/>
                  </a:lnTo>
                  <a:lnTo>
                    <a:pt x="193" y="214"/>
                  </a:lnTo>
                  <a:lnTo>
                    <a:pt x="193" y="212"/>
                  </a:lnTo>
                  <a:lnTo>
                    <a:pt x="193" y="210"/>
                  </a:lnTo>
                  <a:lnTo>
                    <a:pt x="193" y="209"/>
                  </a:lnTo>
                  <a:lnTo>
                    <a:pt x="193" y="207"/>
                  </a:lnTo>
                  <a:lnTo>
                    <a:pt x="193" y="205"/>
                  </a:lnTo>
                  <a:lnTo>
                    <a:pt x="192" y="203"/>
                  </a:lnTo>
                  <a:lnTo>
                    <a:pt x="192" y="201"/>
                  </a:lnTo>
                  <a:lnTo>
                    <a:pt x="192" y="200"/>
                  </a:lnTo>
                  <a:lnTo>
                    <a:pt x="192" y="198"/>
                  </a:lnTo>
                  <a:lnTo>
                    <a:pt x="192" y="196"/>
                  </a:lnTo>
                  <a:lnTo>
                    <a:pt x="192" y="194"/>
                  </a:lnTo>
                  <a:lnTo>
                    <a:pt x="191" y="192"/>
                  </a:lnTo>
                  <a:lnTo>
                    <a:pt x="191" y="191"/>
                  </a:lnTo>
                  <a:lnTo>
                    <a:pt x="191" y="189"/>
                  </a:lnTo>
                  <a:lnTo>
                    <a:pt x="190" y="187"/>
                  </a:lnTo>
                  <a:lnTo>
                    <a:pt x="190" y="186"/>
                  </a:lnTo>
                  <a:lnTo>
                    <a:pt x="189" y="184"/>
                  </a:lnTo>
                  <a:lnTo>
                    <a:pt x="189" y="182"/>
                  </a:lnTo>
                  <a:lnTo>
                    <a:pt x="188" y="181"/>
                  </a:lnTo>
                  <a:lnTo>
                    <a:pt x="188" y="179"/>
                  </a:lnTo>
                  <a:lnTo>
                    <a:pt x="187" y="178"/>
                  </a:lnTo>
                  <a:lnTo>
                    <a:pt x="187" y="176"/>
                  </a:lnTo>
                  <a:lnTo>
                    <a:pt x="186" y="175"/>
                  </a:lnTo>
                  <a:lnTo>
                    <a:pt x="186" y="173"/>
                  </a:lnTo>
                  <a:lnTo>
                    <a:pt x="185" y="172"/>
                  </a:lnTo>
                  <a:lnTo>
                    <a:pt x="184" y="170"/>
                  </a:lnTo>
                  <a:lnTo>
                    <a:pt x="183" y="169"/>
                  </a:lnTo>
                  <a:lnTo>
                    <a:pt x="183" y="167"/>
                  </a:lnTo>
                  <a:lnTo>
                    <a:pt x="182" y="166"/>
                  </a:lnTo>
                  <a:lnTo>
                    <a:pt x="181" y="165"/>
                  </a:lnTo>
                  <a:lnTo>
                    <a:pt x="180" y="163"/>
                  </a:lnTo>
                  <a:lnTo>
                    <a:pt x="180" y="162"/>
                  </a:lnTo>
                  <a:lnTo>
                    <a:pt x="179" y="161"/>
                  </a:lnTo>
                  <a:lnTo>
                    <a:pt x="178" y="160"/>
                  </a:lnTo>
                  <a:lnTo>
                    <a:pt x="177" y="158"/>
                  </a:lnTo>
                  <a:lnTo>
                    <a:pt x="176" y="157"/>
                  </a:lnTo>
                  <a:lnTo>
                    <a:pt x="176" y="156"/>
                  </a:lnTo>
                  <a:lnTo>
                    <a:pt x="175" y="155"/>
                  </a:lnTo>
                  <a:lnTo>
                    <a:pt x="174" y="154"/>
                  </a:lnTo>
                  <a:lnTo>
                    <a:pt x="173" y="153"/>
                  </a:lnTo>
                  <a:lnTo>
                    <a:pt x="172" y="152"/>
                  </a:lnTo>
                  <a:lnTo>
                    <a:pt x="171" y="151"/>
                  </a:lnTo>
                  <a:lnTo>
                    <a:pt x="171" y="150"/>
                  </a:lnTo>
                  <a:lnTo>
                    <a:pt x="170" y="149"/>
                  </a:lnTo>
                  <a:lnTo>
                    <a:pt x="169" y="148"/>
                  </a:lnTo>
                  <a:lnTo>
                    <a:pt x="168" y="146"/>
                  </a:lnTo>
                  <a:lnTo>
                    <a:pt x="167" y="145"/>
                  </a:lnTo>
                  <a:lnTo>
                    <a:pt x="166" y="144"/>
                  </a:lnTo>
                  <a:lnTo>
                    <a:pt x="165" y="143"/>
                  </a:lnTo>
                  <a:lnTo>
                    <a:pt x="164" y="142"/>
                  </a:lnTo>
                  <a:lnTo>
                    <a:pt x="163" y="141"/>
                  </a:lnTo>
                  <a:lnTo>
                    <a:pt x="162" y="140"/>
                  </a:lnTo>
                  <a:lnTo>
                    <a:pt x="160" y="138"/>
                  </a:lnTo>
                  <a:lnTo>
                    <a:pt x="159" y="137"/>
                  </a:lnTo>
                  <a:lnTo>
                    <a:pt x="158" y="136"/>
                  </a:lnTo>
                  <a:lnTo>
                    <a:pt x="157" y="135"/>
                  </a:lnTo>
                  <a:lnTo>
                    <a:pt x="156" y="133"/>
                  </a:lnTo>
                  <a:lnTo>
                    <a:pt x="154" y="132"/>
                  </a:lnTo>
                  <a:lnTo>
                    <a:pt x="153" y="131"/>
                  </a:lnTo>
                  <a:lnTo>
                    <a:pt x="152" y="130"/>
                  </a:lnTo>
                  <a:lnTo>
                    <a:pt x="151" y="128"/>
                  </a:lnTo>
                  <a:lnTo>
                    <a:pt x="150" y="127"/>
                  </a:lnTo>
                  <a:lnTo>
                    <a:pt x="149" y="126"/>
                  </a:lnTo>
                  <a:lnTo>
                    <a:pt x="148" y="125"/>
                  </a:lnTo>
                  <a:lnTo>
                    <a:pt x="147" y="124"/>
                  </a:lnTo>
                  <a:lnTo>
                    <a:pt x="146" y="123"/>
                  </a:lnTo>
                  <a:lnTo>
                    <a:pt x="145" y="121"/>
                  </a:lnTo>
                  <a:lnTo>
                    <a:pt x="145" y="120"/>
                  </a:lnTo>
                  <a:lnTo>
                    <a:pt x="144" y="119"/>
                  </a:lnTo>
                  <a:lnTo>
                    <a:pt x="143" y="118"/>
                  </a:lnTo>
                  <a:lnTo>
                    <a:pt x="143" y="117"/>
                  </a:lnTo>
                  <a:lnTo>
                    <a:pt x="142" y="117"/>
                  </a:lnTo>
                  <a:lnTo>
                    <a:pt x="142" y="116"/>
                  </a:lnTo>
                  <a:lnTo>
                    <a:pt x="142" y="115"/>
                  </a:lnTo>
                  <a:lnTo>
                    <a:pt x="141" y="114"/>
                  </a:lnTo>
                  <a:lnTo>
                    <a:pt x="141" y="113"/>
                  </a:lnTo>
                  <a:lnTo>
                    <a:pt x="141" y="112"/>
                  </a:lnTo>
                  <a:lnTo>
                    <a:pt x="141" y="111"/>
                  </a:lnTo>
                  <a:lnTo>
                    <a:pt x="140" y="110"/>
                  </a:lnTo>
                  <a:lnTo>
                    <a:pt x="140" y="109"/>
                  </a:lnTo>
                  <a:lnTo>
                    <a:pt x="140" y="108"/>
                  </a:lnTo>
                  <a:lnTo>
                    <a:pt x="140" y="107"/>
                  </a:lnTo>
                  <a:lnTo>
                    <a:pt x="139" y="106"/>
                  </a:lnTo>
                  <a:lnTo>
                    <a:pt x="139" y="105"/>
                  </a:lnTo>
                  <a:lnTo>
                    <a:pt x="139" y="104"/>
                  </a:lnTo>
                  <a:lnTo>
                    <a:pt x="139" y="103"/>
                  </a:lnTo>
                  <a:lnTo>
                    <a:pt x="139" y="102"/>
                  </a:lnTo>
                  <a:lnTo>
                    <a:pt x="139" y="101"/>
                  </a:lnTo>
                  <a:lnTo>
                    <a:pt x="139" y="100"/>
                  </a:lnTo>
                  <a:lnTo>
                    <a:pt x="139" y="99"/>
                  </a:lnTo>
                  <a:lnTo>
                    <a:pt x="140" y="98"/>
                  </a:lnTo>
                  <a:lnTo>
                    <a:pt x="140" y="97"/>
                  </a:lnTo>
                  <a:lnTo>
                    <a:pt x="140" y="96"/>
                  </a:lnTo>
                  <a:lnTo>
                    <a:pt x="140" y="95"/>
                  </a:lnTo>
                  <a:lnTo>
                    <a:pt x="141" y="94"/>
                  </a:lnTo>
                  <a:lnTo>
                    <a:pt x="141" y="93"/>
                  </a:lnTo>
                  <a:lnTo>
                    <a:pt x="141" y="92"/>
                  </a:lnTo>
                  <a:lnTo>
                    <a:pt x="142" y="91"/>
                  </a:lnTo>
                  <a:lnTo>
                    <a:pt x="142" y="89"/>
                  </a:lnTo>
                  <a:lnTo>
                    <a:pt x="142" y="88"/>
                  </a:lnTo>
                  <a:lnTo>
                    <a:pt x="143" y="87"/>
                  </a:lnTo>
                  <a:lnTo>
                    <a:pt x="143" y="86"/>
                  </a:lnTo>
                  <a:lnTo>
                    <a:pt x="144" y="85"/>
                  </a:lnTo>
                  <a:lnTo>
                    <a:pt x="144" y="84"/>
                  </a:lnTo>
                  <a:lnTo>
                    <a:pt x="145" y="83"/>
                  </a:lnTo>
                  <a:lnTo>
                    <a:pt x="145" y="82"/>
                  </a:lnTo>
                  <a:lnTo>
                    <a:pt x="146" y="81"/>
                  </a:lnTo>
                  <a:lnTo>
                    <a:pt x="147" y="80"/>
                  </a:lnTo>
                  <a:lnTo>
                    <a:pt x="147" y="79"/>
                  </a:lnTo>
                  <a:lnTo>
                    <a:pt x="148" y="78"/>
                  </a:lnTo>
                  <a:lnTo>
                    <a:pt x="149" y="77"/>
                  </a:lnTo>
                  <a:lnTo>
                    <a:pt x="150" y="76"/>
                  </a:lnTo>
                  <a:lnTo>
                    <a:pt x="150" y="75"/>
                  </a:lnTo>
                  <a:lnTo>
                    <a:pt x="151" y="74"/>
                  </a:lnTo>
                  <a:lnTo>
                    <a:pt x="152" y="73"/>
                  </a:lnTo>
                  <a:lnTo>
                    <a:pt x="153" y="72"/>
                  </a:lnTo>
                  <a:lnTo>
                    <a:pt x="154" y="71"/>
                  </a:lnTo>
                  <a:lnTo>
                    <a:pt x="155" y="70"/>
                  </a:lnTo>
                  <a:lnTo>
                    <a:pt x="155" y="69"/>
                  </a:lnTo>
                  <a:lnTo>
                    <a:pt x="156" y="68"/>
                  </a:lnTo>
                  <a:lnTo>
                    <a:pt x="157" y="67"/>
                  </a:lnTo>
                  <a:lnTo>
                    <a:pt x="158" y="67"/>
                  </a:lnTo>
                  <a:lnTo>
                    <a:pt x="159" y="66"/>
                  </a:lnTo>
                  <a:lnTo>
                    <a:pt x="160" y="65"/>
                  </a:lnTo>
                  <a:lnTo>
                    <a:pt x="161" y="64"/>
                  </a:lnTo>
                  <a:lnTo>
                    <a:pt x="162" y="64"/>
                  </a:lnTo>
                  <a:lnTo>
                    <a:pt x="163" y="63"/>
                  </a:lnTo>
                  <a:lnTo>
                    <a:pt x="163" y="62"/>
                  </a:lnTo>
                  <a:lnTo>
                    <a:pt x="164" y="62"/>
                  </a:lnTo>
                  <a:lnTo>
                    <a:pt x="165" y="61"/>
                  </a:lnTo>
                  <a:lnTo>
                    <a:pt x="166" y="61"/>
                  </a:lnTo>
                  <a:lnTo>
                    <a:pt x="167" y="60"/>
                  </a:lnTo>
                  <a:lnTo>
                    <a:pt x="168" y="60"/>
                  </a:lnTo>
                  <a:lnTo>
                    <a:pt x="168" y="59"/>
                  </a:lnTo>
                  <a:lnTo>
                    <a:pt x="169" y="59"/>
                  </a:lnTo>
                  <a:lnTo>
                    <a:pt x="170" y="58"/>
                  </a:lnTo>
                  <a:lnTo>
                    <a:pt x="171" y="58"/>
                  </a:lnTo>
                  <a:lnTo>
                    <a:pt x="172" y="57"/>
                  </a:lnTo>
                  <a:lnTo>
                    <a:pt x="173" y="57"/>
                  </a:lnTo>
                  <a:lnTo>
                    <a:pt x="174" y="57"/>
                  </a:lnTo>
                  <a:lnTo>
                    <a:pt x="175" y="56"/>
                  </a:lnTo>
                  <a:lnTo>
                    <a:pt x="176" y="56"/>
                  </a:lnTo>
                  <a:lnTo>
                    <a:pt x="177" y="55"/>
                  </a:lnTo>
                  <a:lnTo>
                    <a:pt x="178" y="55"/>
                  </a:lnTo>
                  <a:lnTo>
                    <a:pt x="179" y="55"/>
                  </a:lnTo>
                  <a:lnTo>
                    <a:pt x="180" y="54"/>
                  </a:lnTo>
                  <a:lnTo>
                    <a:pt x="181" y="54"/>
                  </a:lnTo>
                  <a:lnTo>
                    <a:pt x="183" y="54"/>
                  </a:lnTo>
                  <a:lnTo>
                    <a:pt x="184" y="53"/>
                  </a:lnTo>
                  <a:lnTo>
                    <a:pt x="185" y="53"/>
                  </a:lnTo>
                  <a:lnTo>
                    <a:pt x="187" y="53"/>
                  </a:lnTo>
                  <a:lnTo>
                    <a:pt x="188" y="52"/>
                  </a:lnTo>
                  <a:lnTo>
                    <a:pt x="190" y="52"/>
                  </a:lnTo>
                  <a:lnTo>
                    <a:pt x="191" y="52"/>
                  </a:lnTo>
                  <a:lnTo>
                    <a:pt x="193" y="51"/>
                  </a:lnTo>
                  <a:lnTo>
                    <a:pt x="194" y="51"/>
                  </a:lnTo>
                  <a:lnTo>
                    <a:pt x="196" y="51"/>
                  </a:lnTo>
                  <a:lnTo>
                    <a:pt x="197" y="50"/>
                  </a:lnTo>
                  <a:lnTo>
                    <a:pt x="199" y="50"/>
                  </a:lnTo>
                  <a:lnTo>
                    <a:pt x="200" y="50"/>
                  </a:lnTo>
                  <a:lnTo>
                    <a:pt x="202" y="50"/>
                  </a:lnTo>
                  <a:lnTo>
                    <a:pt x="204" y="49"/>
                  </a:lnTo>
                  <a:lnTo>
                    <a:pt x="205" y="49"/>
                  </a:lnTo>
                  <a:lnTo>
                    <a:pt x="207" y="49"/>
                  </a:lnTo>
                  <a:lnTo>
                    <a:pt x="209" y="49"/>
                  </a:lnTo>
                  <a:lnTo>
                    <a:pt x="211" y="48"/>
                  </a:lnTo>
                  <a:lnTo>
                    <a:pt x="213" y="48"/>
                  </a:lnTo>
                  <a:lnTo>
                    <a:pt x="214" y="48"/>
                  </a:lnTo>
                  <a:lnTo>
                    <a:pt x="216" y="48"/>
                  </a:lnTo>
                  <a:lnTo>
                    <a:pt x="218" y="48"/>
                  </a:lnTo>
                  <a:lnTo>
                    <a:pt x="220" y="48"/>
                  </a:lnTo>
                  <a:lnTo>
                    <a:pt x="222" y="48"/>
                  </a:lnTo>
                  <a:lnTo>
                    <a:pt x="224" y="48"/>
                  </a:lnTo>
                  <a:lnTo>
                    <a:pt x="225" y="48"/>
                  </a:lnTo>
                  <a:lnTo>
                    <a:pt x="227" y="48"/>
                  </a:lnTo>
                  <a:lnTo>
                    <a:pt x="229" y="48"/>
                  </a:lnTo>
                  <a:lnTo>
                    <a:pt x="231" y="48"/>
                  </a:lnTo>
                  <a:lnTo>
                    <a:pt x="233" y="48"/>
                  </a:lnTo>
                  <a:lnTo>
                    <a:pt x="235" y="48"/>
                  </a:lnTo>
                  <a:lnTo>
                    <a:pt x="237" y="48"/>
                  </a:lnTo>
                  <a:lnTo>
                    <a:pt x="239" y="49"/>
                  </a:lnTo>
                  <a:lnTo>
                    <a:pt x="241" y="49"/>
                  </a:lnTo>
                  <a:lnTo>
                    <a:pt x="243" y="49"/>
                  </a:lnTo>
                  <a:lnTo>
                    <a:pt x="244" y="50"/>
                  </a:lnTo>
                  <a:lnTo>
                    <a:pt x="246" y="50"/>
                  </a:lnTo>
                  <a:lnTo>
                    <a:pt x="248" y="50"/>
                  </a:lnTo>
                  <a:lnTo>
                    <a:pt x="250" y="51"/>
                  </a:lnTo>
                  <a:lnTo>
                    <a:pt x="252" y="51"/>
                  </a:lnTo>
                  <a:lnTo>
                    <a:pt x="253" y="51"/>
                  </a:lnTo>
                  <a:lnTo>
                    <a:pt x="255" y="52"/>
                  </a:lnTo>
                  <a:lnTo>
                    <a:pt x="257" y="52"/>
                  </a:lnTo>
                  <a:lnTo>
                    <a:pt x="259" y="53"/>
                  </a:lnTo>
                  <a:lnTo>
                    <a:pt x="260" y="53"/>
                  </a:lnTo>
                  <a:lnTo>
                    <a:pt x="262" y="53"/>
                  </a:lnTo>
                  <a:lnTo>
                    <a:pt x="263" y="54"/>
                  </a:lnTo>
                  <a:lnTo>
                    <a:pt x="265" y="54"/>
                  </a:lnTo>
                  <a:lnTo>
                    <a:pt x="267" y="55"/>
                  </a:lnTo>
                  <a:lnTo>
                    <a:pt x="268" y="55"/>
                  </a:lnTo>
                  <a:lnTo>
                    <a:pt x="269" y="56"/>
                  </a:lnTo>
                  <a:lnTo>
                    <a:pt x="271" y="56"/>
                  </a:lnTo>
                  <a:lnTo>
                    <a:pt x="272" y="57"/>
                  </a:lnTo>
                  <a:lnTo>
                    <a:pt x="274" y="57"/>
                  </a:lnTo>
                  <a:lnTo>
                    <a:pt x="275" y="58"/>
                  </a:lnTo>
                  <a:lnTo>
                    <a:pt x="277" y="58"/>
                  </a:lnTo>
                  <a:lnTo>
                    <a:pt x="278" y="59"/>
                  </a:lnTo>
                  <a:lnTo>
                    <a:pt x="280" y="59"/>
                  </a:lnTo>
                  <a:lnTo>
                    <a:pt x="281" y="60"/>
                  </a:lnTo>
                  <a:lnTo>
                    <a:pt x="282" y="61"/>
                  </a:lnTo>
                  <a:lnTo>
                    <a:pt x="284" y="61"/>
                  </a:lnTo>
                  <a:lnTo>
                    <a:pt x="285" y="62"/>
                  </a:lnTo>
                  <a:lnTo>
                    <a:pt x="287" y="63"/>
                  </a:lnTo>
                  <a:lnTo>
                    <a:pt x="288" y="64"/>
                  </a:lnTo>
                  <a:lnTo>
                    <a:pt x="289" y="64"/>
                  </a:lnTo>
                  <a:lnTo>
                    <a:pt x="291" y="65"/>
                  </a:lnTo>
                  <a:lnTo>
                    <a:pt x="292" y="66"/>
                  </a:lnTo>
                  <a:lnTo>
                    <a:pt x="293" y="67"/>
                  </a:lnTo>
                  <a:lnTo>
                    <a:pt x="295" y="68"/>
                  </a:lnTo>
                  <a:lnTo>
                    <a:pt x="296" y="69"/>
                  </a:lnTo>
                  <a:lnTo>
                    <a:pt x="297" y="70"/>
                  </a:lnTo>
                  <a:lnTo>
                    <a:pt x="299" y="70"/>
                  </a:lnTo>
                  <a:lnTo>
                    <a:pt x="300" y="71"/>
                  </a:lnTo>
                  <a:lnTo>
                    <a:pt x="301" y="72"/>
                  </a:lnTo>
                  <a:lnTo>
                    <a:pt x="302" y="73"/>
                  </a:lnTo>
                  <a:lnTo>
                    <a:pt x="304" y="74"/>
                  </a:lnTo>
                  <a:lnTo>
                    <a:pt x="305" y="75"/>
                  </a:lnTo>
                  <a:lnTo>
                    <a:pt x="306" y="76"/>
                  </a:lnTo>
                  <a:lnTo>
                    <a:pt x="307" y="77"/>
                  </a:lnTo>
                  <a:lnTo>
                    <a:pt x="308" y="78"/>
                  </a:lnTo>
                  <a:lnTo>
                    <a:pt x="309" y="79"/>
                  </a:lnTo>
                  <a:lnTo>
                    <a:pt x="311" y="80"/>
                  </a:lnTo>
                  <a:lnTo>
                    <a:pt x="312" y="82"/>
                  </a:lnTo>
                  <a:lnTo>
                    <a:pt x="313" y="83"/>
                  </a:lnTo>
                  <a:lnTo>
                    <a:pt x="314" y="84"/>
                  </a:lnTo>
                  <a:lnTo>
                    <a:pt x="315" y="85"/>
                  </a:lnTo>
                  <a:lnTo>
                    <a:pt x="316" y="86"/>
                  </a:lnTo>
                  <a:lnTo>
                    <a:pt x="317" y="87"/>
                  </a:lnTo>
                  <a:lnTo>
                    <a:pt x="318" y="88"/>
                  </a:lnTo>
                  <a:lnTo>
                    <a:pt x="319" y="89"/>
                  </a:lnTo>
                  <a:lnTo>
                    <a:pt x="319" y="90"/>
                  </a:lnTo>
                  <a:lnTo>
                    <a:pt x="320" y="91"/>
                  </a:lnTo>
                  <a:lnTo>
                    <a:pt x="321" y="92"/>
                  </a:lnTo>
                  <a:lnTo>
                    <a:pt x="322" y="93"/>
                  </a:lnTo>
                  <a:lnTo>
                    <a:pt x="322" y="94"/>
                  </a:lnTo>
                  <a:lnTo>
                    <a:pt x="323" y="95"/>
                  </a:lnTo>
                  <a:lnTo>
                    <a:pt x="324" y="96"/>
                  </a:lnTo>
                  <a:lnTo>
                    <a:pt x="324" y="97"/>
                  </a:lnTo>
                  <a:lnTo>
                    <a:pt x="325" y="98"/>
                  </a:lnTo>
                  <a:lnTo>
                    <a:pt x="325" y="99"/>
                  </a:lnTo>
                  <a:lnTo>
                    <a:pt x="326" y="100"/>
                  </a:lnTo>
                  <a:lnTo>
                    <a:pt x="327" y="101"/>
                  </a:lnTo>
                  <a:lnTo>
                    <a:pt x="327" y="102"/>
                  </a:lnTo>
                  <a:lnTo>
                    <a:pt x="328" y="103"/>
                  </a:lnTo>
                  <a:lnTo>
                    <a:pt x="328" y="104"/>
                  </a:lnTo>
                  <a:lnTo>
                    <a:pt x="329" y="105"/>
                  </a:lnTo>
                  <a:lnTo>
                    <a:pt x="329" y="107"/>
                  </a:lnTo>
                  <a:lnTo>
                    <a:pt x="330" y="108"/>
                  </a:lnTo>
                  <a:lnTo>
                    <a:pt x="331" y="109"/>
                  </a:lnTo>
                  <a:lnTo>
                    <a:pt x="331" y="110"/>
                  </a:lnTo>
                  <a:lnTo>
                    <a:pt x="332" y="111"/>
                  </a:lnTo>
                  <a:lnTo>
                    <a:pt x="332" y="112"/>
                  </a:lnTo>
                  <a:lnTo>
                    <a:pt x="333" y="114"/>
                  </a:lnTo>
                  <a:lnTo>
                    <a:pt x="334" y="115"/>
                  </a:lnTo>
                  <a:lnTo>
                    <a:pt x="334" y="116"/>
                  </a:lnTo>
                  <a:lnTo>
                    <a:pt x="335" y="117"/>
                  </a:lnTo>
                  <a:lnTo>
                    <a:pt x="335" y="119"/>
                  </a:lnTo>
                  <a:lnTo>
                    <a:pt x="336" y="120"/>
                  </a:lnTo>
                  <a:lnTo>
                    <a:pt x="337" y="122"/>
                  </a:lnTo>
                  <a:lnTo>
                    <a:pt x="337" y="123"/>
                  </a:lnTo>
                  <a:lnTo>
                    <a:pt x="338" y="124"/>
                  </a:lnTo>
                  <a:lnTo>
                    <a:pt x="338" y="126"/>
                  </a:lnTo>
                  <a:lnTo>
                    <a:pt x="339" y="127"/>
                  </a:lnTo>
                  <a:lnTo>
                    <a:pt x="339" y="129"/>
                  </a:lnTo>
                  <a:lnTo>
                    <a:pt x="340" y="130"/>
                  </a:lnTo>
                  <a:lnTo>
                    <a:pt x="340" y="132"/>
                  </a:lnTo>
                  <a:lnTo>
                    <a:pt x="341" y="134"/>
                  </a:lnTo>
                  <a:lnTo>
                    <a:pt x="341" y="135"/>
                  </a:lnTo>
                  <a:lnTo>
                    <a:pt x="342" y="137"/>
                  </a:lnTo>
                  <a:lnTo>
                    <a:pt x="342" y="139"/>
                  </a:lnTo>
                  <a:lnTo>
                    <a:pt x="343" y="140"/>
                  </a:lnTo>
                  <a:lnTo>
                    <a:pt x="343" y="142"/>
                  </a:lnTo>
                  <a:lnTo>
                    <a:pt x="344" y="144"/>
                  </a:lnTo>
                  <a:lnTo>
                    <a:pt x="344" y="146"/>
                  </a:lnTo>
                  <a:lnTo>
                    <a:pt x="345" y="147"/>
                  </a:lnTo>
                  <a:lnTo>
                    <a:pt x="345" y="149"/>
                  </a:lnTo>
                  <a:lnTo>
                    <a:pt x="346" y="151"/>
                  </a:lnTo>
                  <a:lnTo>
                    <a:pt x="346" y="152"/>
                  </a:lnTo>
                  <a:lnTo>
                    <a:pt x="346" y="154"/>
                  </a:lnTo>
                  <a:lnTo>
                    <a:pt x="347" y="156"/>
                  </a:lnTo>
                  <a:lnTo>
                    <a:pt x="347" y="157"/>
                  </a:lnTo>
                  <a:lnTo>
                    <a:pt x="347" y="159"/>
                  </a:lnTo>
                  <a:lnTo>
                    <a:pt x="348" y="161"/>
                  </a:lnTo>
                  <a:lnTo>
                    <a:pt x="348" y="162"/>
                  </a:lnTo>
                  <a:lnTo>
                    <a:pt x="348" y="164"/>
                  </a:lnTo>
                  <a:lnTo>
                    <a:pt x="349" y="165"/>
                  </a:lnTo>
                  <a:lnTo>
                    <a:pt x="349" y="167"/>
                  </a:lnTo>
                  <a:lnTo>
                    <a:pt x="349" y="169"/>
                  </a:lnTo>
                  <a:lnTo>
                    <a:pt x="349" y="170"/>
                  </a:lnTo>
                  <a:lnTo>
                    <a:pt x="349" y="172"/>
                  </a:lnTo>
                  <a:lnTo>
                    <a:pt x="350" y="174"/>
                  </a:lnTo>
                  <a:lnTo>
                    <a:pt x="350" y="175"/>
                  </a:lnTo>
                  <a:lnTo>
                    <a:pt x="350" y="177"/>
                  </a:lnTo>
                  <a:lnTo>
                    <a:pt x="350" y="179"/>
                  </a:lnTo>
                  <a:lnTo>
                    <a:pt x="351" y="180"/>
                  </a:lnTo>
                  <a:lnTo>
                    <a:pt x="351" y="182"/>
                  </a:lnTo>
                  <a:lnTo>
                    <a:pt x="351" y="184"/>
                  </a:lnTo>
                  <a:lnTo>
                    <a:pt x="351" y="186"/>
                  </a:lnTo>
                  <a:lnTo>
                    <a:pt x="351" y="187"/>
                  </a:lnTo>
                  <a:lnTo>
                    <a:pt x="351" y="189"/>
                  </a:lnTo>
                  <a:lnTo>
                    <a:pt x="352" y="191"/>
                  </a:lnTo>
                  <a:lnTo>
                    <a:pt x="352" y="193"/>
                  </a:lnTo>
                  <a:lnTo>
                    <a:pt x="352" y="195"/>
                  </a:lnTo>
                  <a:lnTo>
                    <a:pt x="352" y="197"/>
                  </a:lnTo>
                  <a:lnTo>
                    <a:pt x="352" y="199"/>
                  </a:lnTo>
                  <a:lnTo>
                    <a:pt x="352" y="201"/>
                  </a:lnTo>
                  <a:lnTo>
                    <a:pt x="353" y="203"/>
                  </a:lnTo>
                  <a:lnTo>
                    <a:pt x="353" y="205"/>
                  </a:lnTo>
                  <a:lnTo>
                    <a:pt x="353" y="207"/>
                  </a:lnTo>
                  <a:lnTo>
                    <a:pt x="353" y="209"/>
                  </a:lnTo>
                  <a:lnTo>
                    <a:pt x="353" y="211"/>
                  </a:lnTo>
                  <a:lnTo>
                    <a:pt x="353" y="214"/>
                  </a:lnTo>
                  <a:lnTo>
                    <a:pt x="353" y="216"/>
                  </a:lnTo>
                  <a:lnTo>
                    <a:pt x="353" y="218"/>
                  </a:lnTo>
                  <a:lnTo>
                    <a:pt x="353" y="220"/>
                  </a:lnTo>
                  <a:lnTo>
                    <a:pt x="353" y="223"/>
                  </a:lnTo>
                  <a:lnTo>
                    <a:pt x="353" y="225"/>
                  </a:lnTo>
                  <a:lnTo>
                    <a:pt x="353" y="228"/>
                  </a:lnTo>
                  <a:lnTo>
                    <a:pt x="353" y="230"/>
                  </a:lnTo>
                  <a:lnTo>
                    <a:pt x="352" y="233"/>
                  </a:lnTo>
                  <a:lnTo>
                    <a:pt x="352" y="235"/>
                  </a:lnTo>
                  <a:lnTo>
                    <a:pt x="352" y="238"/>
                  </a:lnTo>
                  <a:lnTo>
                    <a:pt x="352" y="240"/>
                  </a:lnTo>
                  <a:lnTo>
                    <a:pt x="352" y="243"/>
                  </a:lnTo>
                  <a:lnTo>
                    <a:pt x="352" y="245"/>
                  </a:lnTo>
                  <a:lnTo>
                    <a:pt x="351" y="248"/>
                  </a:lnTo>
                  <a:lnTo>
                    <a:pt x="351" y="250"/>
                  </a:lnTo>
                  <a:lnTo>
                    <a:pt x="351" y="253"/>
                  </a:lnTo>
                  <a:lnTo>
                    <a:pt x="351" y="255"/>
                  </a:lnTo>
                  <a:lnTo>
                    <a:pt x="350" y="258"/>
                  </a:lnTo>
                  <a:lnTo>
                    <a:pt x="350" y="260"/>
                  </a:lnTo>
                  <a:lnTo>
                    <a:pt x="350" y="263"/>
                  </a:lnTo>
                  <a:lnTo>
                    <a:pt x="349" y="265"/>
                  </a:lnTo>
                  <a:lnTo>
                    <a:pt x="349" y="268"/>
                  </a:lnTo>
                  <a:lnTo>
                    <a:pt x="349" y="270"/>
                  </a:lnTo>
                  <a:lnTo>
                    <a:pt x="348" y="272"/>
                  </a:lnTo>
                  <a:lnTo>
                    <a:pt x="348" y="275"/>
                  </a:lnTo>
                  <a:lnTo>
                    <a:pt x="348" y="277"/>
                  </a:lnTo>
                  <a:lnTo>
                    <a:pt x="347" y="280"/>
                  </a:lnTo>
                  <a:lnTo>
                    <a:pt x="347" y="282"/>
                  </a:lnTo>
                  <a:lnTo>
                    <a:pt x="346" y="285"/>
                  </a:lnTo>
                  <a:lnTo>
                    <a:pt x="346" y="287"/>
                  </a:lnTo>
                  <a:lnTo>
                    <a:pt x="345" y="290"/>
                  </a:lnTo>
                  <a:lnTo>
                    <a:pt x="345" y="292"/>
                  </a:lnTo>
                  <a:lnTo>
                    <a:pt x="344" y="294"/>
                  </a:lnTo>
                  <a:lnTo>
                    <a:pt x="344" y="297"/>
                  </a:lnTo>
                  <a:lnTo>
                    <a:pt x="343" y="299"/>
                  </a:lnTo>
                  <a:lnTo>
                    <a:pt x="342" y="302"/>
                  </a:lnTo>
                  <a:lnTo>
                    <a:pt x="342" y="304"/>
                  </a:lnTo>
                  <a:lnTo>
                    <a:pt x="341" y="307"/>
                  </a:lnTo>
                  <a:lnTo>
                    <a:pt x="341" y="309"/>
                  </a:lnTo>
                  <a:lnTo>
                    <a:pt x="340" y="312"/>
                  </a:lnTo>
                  <a:lnTo>
                    <a:pt x="339" y="314"/>
                  </a:lnTo>
                  <a:lnTo>
                    <a:pt x="338" y="317"/>
                  </a:lnTo>
                  <a:lnTo>
                    <a:pt x="338" y="319"/>
                  </a:lnTo>
                  <a:lnTo>
                    <a:pt x="337" y="322"/>
                  </a:lnTo>
                  <a:lnTo>
                    <a:pt x="336" y="324"/>
                  </a:lnTo>
                  <a:lnTo>
                    <a:pt x="335" y="327"/>
                  </a:lnTo>
                  <a:lnTo>
                    <a:pt x="335" y="329"/>
                  </a:lnTo>
                  <a:lnTo>
                    <a:pt x="334" y="332"/>
                  </a:lnTo>
                  <a:lnTo>
                    <a:pt x="333" y="334"/>
                  </a:lnTo>
                  <a:lnTo>
                    <a:pt x="332" y="337"/>
                  </a:lnTo>
                  <a:lnTo>
                    <a:pt x="331" y="339"/>
                  </a:lnTo>
                  <a:lnTo>
                    <a:pt x="330" y="342"/>
                  </a:lnTo>
                  <a:lnTo>
                    <a:pt x="329" y="344"/>
                  </a:lnTo>
                  <a:lnTo>
                    <a:pt x="328" y="347"/>
                  </a:lnTo>
                  <a:lnTo>
                    <a:pt x="327" y="350"/>
                  </a:lnTo>
                  <a:lnTo>
                    <a:pt x="326" y="352"/>
                  </a:lnTo>
                  <a:lnTo>
                    <a:pt x="325" y="355"/>
                  </a:lnTo>
                  <a:lnTo>
                    <a:pt x="324" y="357"/>
                  </a:lnTo>
                  <a:lnTo>
                    <a:pt x="323" y="360"/>
                  </a:lnTo>
                  <a:lnTo>
                    <a:pt x="322" y="362"/>
                  </a:lnTo>
                  <a:lnTo>
                    <a:pt x="321" y="365"/>
                  </a:lnTo>
                  <a:lnTo>
                    <a:pt x="319" y="367"/>
                  </a:lnTo>
                  <a:lnTo>
                    <a:pt x="318" y="369"/>
                  </a:lnTo>
                  <a:lnTo>
                    <a:pt x="317" y="372"/>
                  </a:lnTo>
                  <a:lnTo>
                    <a:pt x="316" y="374"/>
                  </a:lnTo>
                  <a:lnTo>
                    <a:pt x="314" y="377"/>
                  </a:lnTo>
                  <a:lnTo>
                    <a:pt x="313" y="379"/>
                  </a:lnTo>
                  <a:lnTo>
                    <a:pt x="312" y="382"/>
                  </a:lnTo>
                  <a:lnTo>
                    <a:pt x="311" y="384"/>
                  </a:lnTo>
                  <a:lnTo>
                    <a:pt x="309" y="386"/>
                  </a:lnTo>
                  <a:lnTo>
                    <a:pt x="308" y="389"/>
                  </a:lnTo>
                  <a:lnTo>
                    <a:pt x="307" y="391"/>
                  </a:lnTo>
                  <a:lnTo>
                    <a:pt x="305" y="394"/>
                  </a:lnTo>
                  <a:lnTo>
                    <a:pt x="304" y="396"/>
                  </a:lnTo>
                  <a:lnTo>
                    <a:pt x="302" y="398"/>
                  </a:lnTo>
                  <a:lnTo>
                    <a:pt x="301" y="401"/>
                  </a:lnTo>
                  <a:lnTo>
                    <a:pt x="300" y="403"/>
                  </a:lnTo>
                  <a:lnTo>
                    <a:pt x="298" y="406"/>
                  </a:lnTo>
                  <a:lnTo>
                    <a:pt x="297" y="408"/>
                  </a:lnTo>
                  <a:lnTo>
                    <a:pt x="295" y="411"/>
                  </a:lnTo>
                  <a:lnTo>
                    <a:pt x="294" y="413"/>
                  </a:lnTo>
                  <a:lnTo>
                    <a:pt x="293" y="415"/>
                  </a:lnTo>
                  <a:lnTo>
                    <a:pt x="291" y="418"/>
                  </a:lnTo>
                  <a:lnTo>
                    <a:pt x="290" y="420"/>
                  </a:lnTo>
                  <a:lnTo>
                    <a:pt x="288" y="423"/>
                  </a:lnTo>
                  <a:lnTo>
                    <a:pt x="287" y="425"/>
                  </a:lnTo>
                  <a:lnTo>
                    <a:pt x="285" y="428"/>
                  </a:lnTo>
                  <a:lnTo>
                    <a:pt x="284" y="430"/>
                  </a:lnTo>
                  <a:lnTo>
                    <a:pt x="283" y="433"/>
                  </a:lnTo>
                  <a:lnTo>
                    <a:pt x="281" y="435"/>
                  </a:lnTo>
                  <a:lnTo>
                    <a:pt x="280" y="438"/>
                  </a:lnTo>
                  <a:lnTo>
                    <a:pt x="279" y="440"/>
                  </a:lnTo>
                  <a:lnTo>
                    <a:pt x="277" y="443"/>
                  </a:lnTo>
                  <a:lnTo>
                    <a:pt x="276" y="445"/>
                  </a:lnTo>
                  <a:lnTo>
                    <a:pt x="275" y="447"/>
                  </a:lnTo>
                  <a:lnTo>
                    <a:pt x="274" y="450"/>
                  </a:lnTo>
                  <a:lnTo>
                    <a:pt x="272" y="452"/>
                  </a:lnTo>
                  <a:lnTo>
                    <a:pt x="271" y="454"/>
                  </a:lnTo>
                  <a:lnTo>
                    <a:pt x="270" y="457"/>
                  </a:lnTo>
                  <a:lnTo>
                    <a:pt x="269" y="459"/>
                  </a:lnTo>
                  <a:lnTo>
                    <a:pt x="268" y="461"/>
                  </a:lnTo>
                  <a:lnTo>
                    <a:pt x="267" y="463"/>
                  </a:lnTo>
                  <a:lnTo>
                    <a:pt x="266" y="465"/>
                  </a:lnTo>
                  <a:lnTo>
                    <a:pt x="265" y="467"/>
                  </a:lnTo>
                  <a:lnTo>
                    <a:pt x="264" y="470"/>
                  </a:lnTo>
                  <a:lnTo>
                    <a:pt x="263" y="472"/>
                  </a:lnTo>
                  <a:lnTo>
                    <a:pt x="262" y="474"/>
                  </a:lnTo>
                  <a:lnTo>
                    <a:pt x="261" y="476"/>
                  </a:lnTo>
                  <a:lnTo>
                    <a:pt x="261" y="478"/>
                  </a:lnTo>
                  <a:lnTo>
                    <a:pt x="260" y="481"/>
                  </a:lnTo>
                  <a:lnTo>
                    <a:pt x="259" y="483"/>
                  </a:lnTo>
                  <a:lnTo>
                    <a:pt x="258" y="485"/>
                  </a:lnTo>
                  <a:lnTo>
                    <a:pt x="257" y="487"/>
                  </a:lnTo>
                  <a:lnTo>
                    <a:pt x="256" y="489"/>
                  </a:lnTo>
                  <a:lnTo>
                    <a:pt x="256" y="492"/>
                  </a:lnTo>
                  <a:lnTo>
                    <a:pt x="255" y="494"/>
                  </a:lnTo>
                  <a:lnTo>
                    <a:pt x="254" y="496"/>
                  </a:lnTo>
                  <a:lnTo>
                    <a:pt x="253" y="499"/>
                  </a:lnTo>
                  <a:lnTo>
                    <a:pt x="253" y="501"/>
                  </a:lnTo>
                  <a:lnTo>
                    <a:pt x="252" y="503"/>
                  </a:lnTo>
                  <a:lnTo>
                    <a:pt x="251" y="505"/>
                  </a:lnTo>
                  <a:lnTo>
                    <a:pt x="250" y="508"/>
                  </a:lnTo>
                  <a:lnTo>
                    <a:pt x="250" y="510"/>
                  </a:lnTo>
                  <a:lnTo>
                    <a:pt x="249" y="512"/>
                  </a:lnTo>
                  <a:lnTo>
                    <a:pt x="249" y="514"/>
                  </a:lnTo>
                  <a:lnTo>
                    <a:pt x="248" y="516"/>
                  </a:lnTo>
                  <a:lnTo>
                    <a:pt x="248" y="518"/>
                  </a:lnTo>
                  <a:lnTo>
                    <a:pt x="247" y="520"/>
                  </a:lnTo>
                  <a:lnTo>
                    <a:pt x="247" y="522"/>
                  </a:lnTo>
                  <a:lnTo>
                    <a:pt x="246" y="524"/>
                  </a:lnTo>
                  <a:lnTo>
                    <a:pt x="246" y="525"/>
                  </a:lnTo>
                  <a:lnTo>
                    <a:pt x="246" y="527"/>
                  </a:lnTo>
                  <a:lnTo>
                    <a:pt x="245" y="529"/>
                  </a:lnTo>
                  <a:lnTo>
                    <a:pt x="245" y="530"/>
                  </a:lnTo>
                  <a:lnTo>
                    <a:pt x="245" y="532"/>
                  </a:lnTo>
                  <a:lnTo>
                    <a:pt x="245" y="534"/>
                  </a:lnTo>
                  <a:lnTo>
                    <a:pt x="244" y="535"/>
                  </a:lnTo>
                  <a:lnTo>
                    <a:pt x="244" y="537"/>
                  </a:lnTo>
                  <a:lnTo>
                    <a:pt x="244" y="540"/>
                  </a:lnTo>
                  <a:lnTo>
                    <a:pt x="244" y="542"/>
                  </a:lnTo>
                  <a:lnTo>
                    <a:pt x="244" y="544"/>
                  </a:lnTo>
                  <a:lnTo>
                    <a:pt x="244" y="547"/>
                  </a:lnTo>
                  <a:lnTo>
                    <a:pt x="244" y="550"/>
                  </a:lnTo>
                  <a:lnTo>
                    <a:pt x="244" y="552"/>
                  </a:lnTo>
                  <a:lnTo>
                    <a:pt x="244" y="555"/>
                  </a:lnTo>
                  <a:lnTo>
                    <a:pt x="244" y="559"/>
                  </a:lnTo>
                  <a:lnTo>
                    <a:pt x="244" y="562"/>
                  </a:lnTo>
                  <a:lnTo>
                    <a:pt x="244" y="566"/>
                  </a:lnTo>
                  <a:lnTo>
                    <a:pt x="244" y="569"/>
                  </a:lnTo>
                  <a:lnTo>
                    <a:pt x="244" y="573"/>
                  </a:lnTo>
                  <a:lnTo>
                    <a:pt x="244" y="577"/>
                  </a:lnTo>
                  <a:close/>
                </a:path>
              </a:pathLst>
            </a:custGeom>
            <a:gradFill rotWithShape="0">
              <a:gsLst>
                <a:gs pos="0">
                  <a:srgbClr val="760000"/>
                </a:gs>
                <a:gs pos="50000">
                  <a:srgbClr val="FF0000"/>
                </a:gs>
                <a:gs pos="100000">
                  <a:srgbClr val="760000"/>
                </a:gs>
              </a:gsLst>
              <a:lin ang="18900000" scaled="1"/>
            </a:gradFill>
            <a:ln w="6350" cap="flat">
              <a:noFill/>
              <a:prstDash val="solid"/>
              <a:round/>
              <a:headEnd/>
              <a:tailEnd/>
            </a:ln>
            <a:effectLst>
              <a:outerShdw dist="55192" dir="946927" algn="ctr" rotWithShape="0">
                <a:srgbClr val="B2B2B2"/>
              </a:outerShdw>
            </a:effectLst>
          </p:spPr>
          <p:txBody>
            <a:bodyPr anchor="ctr">
              <a:spAutoFit/>
            </a:bodyPr>
            <a:lstStyle/>
            <a:p>
              <a:endParaRPr lang="zh-CN" altLang="en-US"/>
            </a:p>
          </p:txBody>
        </p:sp>
      </p:grpSp>
    </p:spTree>
    <p:extLst>
      <p:ext uri="{BB962C8B-B14F-4D97-AF65-F5344CB8AC3E}">
        <p14:creationId xmlns:p14="http://schemas.microsoft.com/office/powerpoint/2010/main" val="3562140079"/>
      </p:ext>
    </p:extLst>
  </p:cSld>
  <p:clrMapOvr>
    <a:masterClrMapping/>
  </p:clrMapOvr>
  <p:transition advTm="3974">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352800" y="2438400"/>
            <a:ext cx="1905000" cy="2895600"/>
            <a:chOff x="1056" y="1632"/>
            <a:chExt cx="1200" cy="1824"/>
          </a:xfrm>
        </p:grpSpPr>
        <p:sp>
          <p:nvSpPr>
            <p:cNvPr id="51228" name="Text Box 4"/>
            <p:cNvSpPr txBox="1">
              <a:spLocks noChangeArrowheads="1"/>
            </p:cNvSpPr>
            <p:nvPr/>
          </p:nvSpPr>
          <p:spPr bwMode="auto">
            <a:xfrm>
              <a:off x="1092" y="1632"/>
              <a:ext cx="1164" cy="327"/>
            </a:xfrm>
            <a:prstGeom prst="rect">
              <a:avLst/>
            </a:prstGeom>
            <a:noFill/>
            <a:ln w="9525">
              <a:noFill/>
              <a:miter lim="800000"/>
              <a:headEnd/>
              <a:tailEnd/>
            </a:ln>
            <a:effectLst>
              <a:outerShdw dist="17961" dir="2700000" algn="ctr" rotWithShape="0">
                <a:srgbClr val="808080"/>
              </a:outerShdw>
            </a:effectLst>
          </p:spPr>
          <p:txBody>
            <a:bodyPr>
              <a:spAutoFit/>
            </a:bodyPr>
            <a:lstStyle/>
            <a:p>
              <a:pPr fontAlgn="base">
                <a:spcBef>
                  <a:spcPct val="0"/>
                </a:spcBef>
              </a:pPr>
              <a:r>
                <a:rPr lang="zh-CN" altLang="en-US" sz="2800" i="1">
                  <a:solidFill>
                    <a:srgbClr val="009900"/>
                  </a:solidFill>
                  <a:ea typeface="幼圆" pitchFamily="49" charset="-122"/>
                </a:rPr>
                <a:t>逻辑结构</a:t>
              </a:r>
            </a:p>
          </p:txBody>
        </p:sp>
        <p:sp>
          <p:nvSpPr>
            <p:cNvPr id="51229" name="Text Box 5"/>
            <p:cNvSpPr txBox="1">
              <a:spLocks noChangeArrowheads="1"/>
            </p:cNvSpPr>
            <p:nvPr/>
          </p:nvSpPr>
          <p:spPr bwMode="auto">
            <a:xfrm>
              <a:off x="1092" y="3129"/>
              <a:ext cx="1164" cy="327"/>
            </a:xfrm>
            <a:prstGeom prst="rect">
              <a:avLst/>
            </a:prstGeom>
            <a:noFill/>
            <a:ln w="9525">
              <a:noFill/>
              <a:miter lim="800000"/>
              <a:headEnd/>
              <a:tailEnd/>
            </a:ln>
            <a:effectLst>
              <a:outerShdw dist="17961" dir="2700000" algn="ctr" rotWithShape="0">
                <a:srgbClr val="808080"/>
              </a:outerShdw>
            </a:effectLst>
          </p:spPr>
          <p:txBody>
            <a:bodyPr>
              <a:spAutoFit/>
            </a:bodyPr>
            <a:lstStyle/>
            <a:p>
              <a:pPr fontAlgn="base">
                <a:spcBef>
                  <a:spcPct val="0"/>
                </a:spcBef>
              </a:pPr>
              <a:r>
                <a:rPr lang="zh-CN" altLang="en-US" sz="2800" i="1">
                  <a:solidFill>
                    <a:srgbClr val="009900"/>
                  </a:solidFill>
                  <a:ea typeface="幼圆" pitchFamily="49" charset="-122"/>
                </a:rPr>
                <a:t>存储结构</a:t>
              </a:r>
            </a:p>
          </p:txBody>
        </p:sp>
        <p:sp>
          <p:nvSpPr>
            <p:cNvPr id="130054" name="AutoShape 6"/>
            <p:cNvSpPr>
              <a:spLocks/>
            </p:cNvSpPr>
            <p:nvPr/>
          </p:nvSpPr>
          <p:spPr bwMode="auto">
            <a:xfrm>
              <a:off x="1056" y="1872"/>
              <a:ext cx="144" cy="1392"/>
            </a:xfrm>
            <a:prstGeom prst="leftBrace">
              <a:avLst>
                <a:gd name="adj1" fmla="val 80556"/>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7"/>
          <p:cNvGrpSpPr>
            <a:grpSpLocks/>
          </p:cNvGrpSpPr>
          <p:nvPr/>
        </p:nvGrpSpPr>
        <p:grpSpPr bwMode="auto">
          <a:xfrm>
            <a:off x="5181600" y="1447800"/>
            <a:ext cx="2438400" cy="2470150"/>
            <a:chOff x="2208" y="1036"/>
            <a:chExt cx="1536" cy="1556"/>
          </a:xfrm>
        </p:grpSpPr>
        <p:sp>
          <p:nvSpPr>
            <p:cNvPr id="51225" name="Text Box 8"/>
            <p:cNvSpPr txBox="1">
              <a:spLocks noChangeArrowheads="1"/>
            </p:cNvSpPr>
            <p:nvPr/>
          </p:nvSpPr>
          <p:spPr bwMode="auto">
            <a:xfrm>
              <a:off x="2400" y="1036"/>
              <a:ext cx="1104" cy="308"/>
            </a:xfrm>
            <a:prstGeom prst="rect">
              <a:avLst/>
            </a:prstGeom>
            <a:noFill/>
            <a:ln w="9525">
              <a:noFill/>
              <a:miter lim="800000"/>
              <a:headEnd/>
              <a:tailEnd/>
            </a:ln>
            <a:effectLst>
              <a:outerShdw dist="12700" dir="10800000" algn="ctr" rotWithShape="0">
                <a:srgbClr val="808080"/>
              </a:outerShdw>
            </a:effectLst>
          </p:spPr>
          <p:txBody>
            <a:bodyPr>
              <a:spAutoFit/>
            </a:bodyPr>
            <a:lstStyle/>
            <a:p>
              <a:pPr algn="l" fontAlgn="base">
                <a:spcBef>
                  <a:spcPct val="0"/>
                </a:spcBef>
              </a:pPr>
              <a:r>
                <a:rPr lang="zh-CN" altLang="en-US" sz="2600" i="1">
                  <a:solidFill>
                    <a:srgbClr val="000099"/>
                  </a:solidFill>
                  <a:ea typeface="幼圆" pitchFamily="49" charset="-122"/>
                </a:rPr>
                <a:t>线性结构</a:t>
              </a:r>
            </a:p>
          </p:txBody>
        </p:sp>
        <p:sp>
          <p:nvSpPr>
            <p:cNvPr id="51226" name="Text Box 9"/>
            <p:cNvSpPr txBox="1">
              <a:spLocks noChangeArrowheads="1"/>
            </p:cNvSpPr>
            <p:nvPr/>
          </p:nvSpPr>
          <p:spPr bwMode="auto">
            <a:xfrm>
              <a:off x="2400" y="2284"/>
              <a:ext cx="1344" cy="308"/>
            </a:xfrm>
            <a:prstGeom prst="rect">
              <a:avLst/>
            </a:prstGeom>
            <a:noFill/>
            <a:ln w="9525">
              <a:noFill/>
              <a:miter lim="800000"/>
              <a:headEnd/>
              <a:tailEnd/>
            </a:ln>
            <a:effectLst>
              <a:outerShdw dist="17961" dir="8100000" algn="ctr" rotWithShape="0">
                <a:srgbClr val="808080"/>
              </a:outerShdw>
            </a:effectLst>
          </p:spPr>
          <p:txBody>
            <a:bodyPr>
              <a:spAutoFit/>
            </a:bodyPr>
            <a:lstStyle/>
            <a:p>
              <a:pPr algn="l" fontAlgn="base">
                <a:spcBef>
                  <a:spcPct val="0"/>
                </a:spcBef>
              </a:pPr>
              <a:r>
                <a:rPr lang="zh-CN" altLang="en-US" sz="2600" i="1">
                  <a:solidFill>
                    <a:srgbClr val="000099"/>
                  </a:solidFill>
                  <a:ea typeface="幼圆" pitchFamily="49" charset="-122"/>
                </a:rPr>
                <a:t>非线性结构</a:t>
              </a:r>
            </a:p>
          </p:txBody>
        </p:sp>
        <p:sp>
          <p:nvSpPr>
            <p:cNvPr id="130058" name="AutoShape 10"/>
            <p:cNvSpPr>
              <a:spLocks/>
            </p:cNvSpPr>
            <p:nvPr/>
          </p:nvSpPr>
          <p:spPr bwMode="auto">
            <a:xfrm>
              <a:off x="2208" y="1248"/>
              <a:ext cx="240" cy="1200"/>
            </a:xfrm>
            <a:prstGeom prst="leftBrace">
              <a:avLst>
                <a:gd name="adj1" fmla="val 41667"/>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94"/>
          <p:cNvGrpSpPr>
            <a:grpSpLocks/>
          </p:cNvGrpSpPr>
          <p:nvPr/>
        </p:nvGrpSpPr>
        <p:grpSpPr bwMode="auto">
          <a:xfrm>
            <a:off x="7162800" y="609600"/>
            <a:ext cx="2590800" cy="2305050"/>
            <a:chOff x="3552" y="384"/>
            <a:chExt cx="1632" cy="1452"/>
          </a:xfrm>
        </p:grpSpPr>
        <p:sp>
          <p:nvSpPr>
            <p:cNvPr id="51218" name="Text Box 12"/>
            <p:cNvSpPr txBox="1">
              <a:spLocks noChangeArrowheads="1"/>
            </p:cNvSpPr>
            <p:nvPr/>
          </p:nvSpPr>
          <p:spPr bwMode="auto">
            <a:xfrm>
              <a:off x="3830" y="384"/>
              <a:ext cx="874"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线性表</a:t>
              </a:r>
            </a:p>
          </p:txBody>
        </p:sp>
        <p:sp>
          <p:nvSpPr>
            <p:cNvPr id="51219" name="Text Box 13"/>
            <p:cNvSpPr txBox="1">
              <a:spLocks noChangeArrowheads="1"/>
            </p:cNvSpPr>
            <p:nvPr/>
          </p:nvSpPr>
          <p:spPr bwMode="auto">
            <a:xfrm>
              <a:off x="3830" y="624"/>
              <a:ext cx="874"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数组</a:t>
              </a:r>
            </a:p>
          </p:txBody>
        </p:sp>
        <p:sp>
          <p:nvSpPr>
            <p:cNvPr id="51220" name="Text Box 14"/>
            <p:cNvSpPr txBox="1">
              <a:spLocks noChangeArrowheads="1"/>
            </p:cNvSpPr>
            <p:nvPr/>
          </p:nvSpPr>
          <p:spPr bwMode="auto">
            <a:xfrm>
              <a:off x="3840" y="864"/>
              <a:ext cx="1344" cy="252"/>
            </a:xfrm>
            <a:prstGeom prst="rect">
              <a:avLst/>
            </a:prstGeom>
            <a:noFill/>
            <a:ln w="9525">
              <a:noFill/>
              <a:miter lim="800000"/>
              <a:headEnd/>
              <a:tailEnd/>
            </a:ln>
          </p:spPr>
          <p:txBody>
            <a:bodyPr>
              <a:spAutoFit/>
            </a:bodyPr>
            <a:lstStyle/>
            <a:p>
              <a:pPr algn="l" fontAlgn="base">
                <a:spcBef>
                  <a:spcPct val="0"/>
                </a:spcBef>
              </a:pPr>
              <a:r>
                <a:rPr lang="zh-CN" altLang="en-US" i="1" dirty="0">
                  <a:solidFill>
                    <a:srgbClr val="000099"/>
                  </a:solidFill>
                  <a:ea typeface="幼圆" pitchFamily="49" charset="-122"/>
                </a:rPr>
                <a:t>栈、队列</a:t>
              </a:r>
            </a:p>
          </p:txBody>
        </p:sp>
        <p:sp>
          <p:nvSpPr>
            <p:cNvPr id="51221" name="Text Box 15"/>
            <p:cNvSpPr txBox="1">
              <a:spLocks noChangeArrowheads="1"/>
            </p:cNvSpPr>
            <p:nvPr/>
          </p:nvSpPr>
          <p:spPr bwMode="auto">
            <a:xfrm>
              <a:off x="3830" y="1104"/>
              <a:ext cx="874" cy="252"/>
            </a:xfrm>
            <a:prstGeom prst="rect">
              <a:avLst/>
            </a:prstGeom>
            <a:noFill/>
            <a:ln w="9525">
              <a:noFill/>
              <a:miter lim="800000"/>
              <a:headEnd/>
              <a:tailEnd/>
            </a:ln>
            <a:effectLst>
              <a:outerShdw dist="12700" dir="10800000" algn="ctr" rotWithShape="0">
                <a:srgbClr val="808080"/>
              </a:outerShdw>
            </a:effectLst>
          </p:spPr>
          <p:txBody>
            <a:bodyPr>
              <a:spAutoFit/>
            </a:bodyPr>
            <a:lstStyle/>
            <a:p>
              <a:pPr algn="l" fontAlgn="base">
                <a:spcBef>
                  <a:spcPct val="0"/>
                </a:spcBef>
              </a:pPr>
              <a:r>
                <a:rPr lang="zh-CN" altLang="en-US" i="1">
                  <a:solidFill>
                    <a:srgbClr val="000099"/>
                  </a:solidFill>
                  <a:ea typeface="幼圆" pitchFamily="49" charset="-122"/>
                </a:rPr>
                <a:t>字符串</a:t>
              </a:r>
            </a:p>
          </p:txBody>
        </p:sp>
        <p:sp>
          <p:nvSpPr>
            <p:cNvPr id="51222" name="Text Box 16"/>
            <p:cNvSpPr txBox="1">
              <a:spLocks noChangeArrowheads="1"/>
            </p:cNvSpPr>
            <p:nvPr/>
          </p:nvSpPr>
          <p:spPr bwMode="auto">
            <a:xfrm>
              <a:off x="3822" y="1344"/>
              <a:ext cx="1051"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99CC"/>
                  </a:solidFill>
                  <a:ea typeface="幼圆" pitchFamily="49" charset="-122"/>
                </a:rPr>
                <a:t>广义表</a:t>
              </a:r>
            </a:p>
          </p:txBody>
        </p:sp>
        <p:sp>
          <p:nvSpPr>
            <p:cNvPr id="130065" name="AutoShape 17"/>
            <p:cNvSpPr>
              <a:spLocks/>
            </p:cNvSpPr>
            <p:nvPr/>
          </p:nvSpPr>
          <p:spPr bwMode="auto">
            <a:xfrm>
              <a:off x="3552" y="528"/>
              <a:ext cx="288" cy="1200"/>
            </a:xfrm>
            <a:prstGeom prst="leftBrace">
              <a:avLst>
                <a:gd name="adj1" fmla="val 34722"/>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24" name="Text Box 18"/>
            <p:cNvSpPr txBox="1">
              <a:spLocks noChangeArrowheads="1"/>
            </p:cNvSpPr>
            <p:nvPr/>
          </p:nvSpPr>
          <p:spPr bwMode="auto">
            <a:xfrm>
              <a:off x="3792" y="1584"/>
              <a:ext cx="874"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00FF"/>
                  </a:solidFill>
                  <a:ea typeface="幼圆" pitchFamily="49" charset="-122"/>
                </a:rPr>
                <a:t>文件</a:t>
              </a:r>
            </a:p>
          </p:txBody>
        </p:sp>
      </p:grpSp>
      <p:grpSp>
        <p:nvGrpSpPr>
          <p:cNvPr id="5" name="Group 95"/>
          <p:cNvGrpSpPr>
            <a:grpSpLocks/>
          </p:cNvGrpSpPr>
          <p:nvPr/>
        </p:nvGrpSpPr>
        <p:grpSpPr bwMode="auto">
          <a:xfrm>
            <a:off x="7334250" y="3257550"/>
            <a:ext cx="2647950" cy="876300"/>
            <a:chOff x="3660" y="2052"/>
            <a:chExt cx="1668" cy="552"/>
          </a:xfrm>
        </p:grpSpPr>
        <p:sp>
          <p:nvSpPr>
            <p:cNvPr id="51215" name="Text Box 20"/>
            <p:cNvSpPr txBox="1">
              <a:spLocks noChangeArrowheads="1"/>
            </p:cNvSpPr>
            <p:nvPr/>
          </p:nvSpPr>
          <p:spPr bwMode="auto">
            <a:xfrm>
              <a:off x="3888" y="2052"/>
              <a:ext cx="1440"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树</a:t>
              </a:r>
              <a:r>
                <a:rPr lang="zh-CN" altLang="en-US" i="1">
                  <a:solidFill>
                    <a:srgbClr val="000099"/>
                  </a:solidFill>
                  <a:ea typeface="宋体" charset="-122"/>
                </a:rPr>
                <a:t>、</a:t>
              </a:r>
              <a:r>
                <a:rPr lang="zh-CN" altLang="en-US" i="1">
                  <a:solidFill>
                    <a:srgbClr val="000099"/>
                  </a:solidFill>
                  <a:ea typeface="幼圆" pitchFamily="49" charset="-122"/>
                </a:rPr>
                <a:t>二叉树</a:t>
              </a:r>
            </a:p>
          </p:txBody>
        </p:sp>
        <p:sp>
          <p:nvSpPr>
            <p:cNvPr id="51216" name="Text Box 21"/>
            <p:cNvSpPr txBox="1">
              <a:spLocks noChangeArrowheads="1"/>
            </p:cNvSpPr>
            <p:nvPr/>
          </p:nvSpPr>
          <p:spPr bwMode="auto">
            <a:xfrm>
              <a:off x="3890" y="2352"/>
              <a:ext cx="874" cy="252"/>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图</a:t>
              </a:r>
            </a:p>
          </p:txBody>
        </p:sp>
        <p:sp>
          <p:nvSpPr>
            <p:cNvPr id="130070" name="AutoShape 22"/>
            <p:cNvSpPr>
              <a:spLocks/>
            </p:cNvSpPr>
            <p:nvPr/>
          </p:nvSpPr>
          <p:spPr bwMode="auto">
            <a:xfrm>
              <a:off x="3660" y="2196"/>
              <a:ext cx="192" cy="372"/>
            </a:xfrm>
            <a:prstGeom prst="leftBrace">
              <a:avLst>
                <a:gd name="adj1" fmla="val 16146"/>
                <a:gd name="adj2" fmla="val 43819"/>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96"/>
          <p:cNvGrpSpPr>
            <a:grpSpLocks/>
          </p:cNvGrpSpPr>
          <p:nvPr/>
        </p:nvGrpSpPr>
        <p:grpSpPr bwMode="auto">
          <a:xfrm>
            <a:off x="5181600" y="4330700"/>
            <a:ext cx="4114800" cy="1689100"/>
            <a:chOff x="2304" y="2728"/>
            <a:chExt cx="2592" cy="1064"/>
          </a:xfrm>
        </p:grpSpPr>
        <p:sp>
          <p:nvSpPr>
            <p:cNvPr id="51210" name="Text Box 24"/>
            <p:cNvSpPr txBox="1">
              <a:spLocks noChangeArrowheads="1"/>
            </p:cNvSpPr>
            <p:nvPr/>
          </p:nvSpPr>
          <p:spPr bwMode="auto">
            <a:xfrm>
              <a:off x="2496" y="2728"/>
              <a:ext cx="1872"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顺序存储结构</a:t>
              </a:r>
            </a:p>
          </p:txBody>
        </p:sp>
        <p:sp>
          <p:nvSpPr>
            <p:cNvPr id="51211" name="Text Box 25"/>
            <p:cNvSpPr txBox="1">
              <a:spLocks noChangeArrowheads="1"/>
            </p:cNvSpPr>
            <p:nvPr/>
          </p:nvSpPr>
          <p:spPr bwMode="auto">
            <a:xfrm>
              <a:off x="2496" y="2980"/>
              <a:ext cx="1872"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链式存储结构</a:t>
              </a:r>
            </a:p>
          </p:txBody>
        </p:sp>
        <p:sp>
          <p:nvSpPr>
            <p:cNvPr id="51212" name="Text Box 26"/>
            <p:cNvSpPr txBox="1">
              <a:spLocks noChangeArrowheads="1"/>
            </p:cNvSpPr>
            <p:nvPr/>
          </p:nvSpPr>
          <p:spPr bwMode="auto">
            <a:xfrm>
              <a:off x="2496" y="3220"/>
              <a:ext cx="1728"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索引结构</a:t>
              </a:r>
            </a:p>
          </p:txBody>
        </p:sp>
        <p:sp>
          <p:nvSpPr>
            <p:cNvPr id="51213" name="Text Box 27"/>
            <p:cNvSpPr txBox="1">
              <a:spLocks noChangeArrowheads="1"/>
            </p:cNvSpPr>
            <p:nvPr/>
          </p:nvSpPr>
          <p:spPr bwMode="auto">
            <a:xfrm>
              <a:off x="2496" y="3484"/>
              <a:ext cx="2400"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散列结构(</a:t>
              </a:r>
              <a:r>
                <a:rPr lang="en-US" altLang="zh-CN" sz="2600" i="1">
                  <a:solidFill>
                    <a:srgbClr val="000099"/>
                  </a:solidFill>
                  <a:ea typeface="幼圆" pitchFamily="49" charset="-122"/>
                </a:rPr>
                <a:t>Hash</a:t>
              </a:r>
              <a:r>
                <a:rPr lang="zh-CN" altLang="en-US" sz="2600" i="1">
                  <a:solidFill>
                    <a:srgbClr val="000099"/>
                  </a:solidFill>
                  <a:ea typeface="幼圆" pitchFamily="49" charset="-122"/>
                </a:rPr>
                <a:t>表结构)</a:t>
              </a:r>
            </a:p>
          </p:txBody>
        </p:sp>
        <p:sp>
          <p:nvSpPr>
            <p:cNvPr id="130076" name="AutoShape 28"/>
            <p:cNvSpPr>
              <a:spLocks/>
            </p:cNvSpPr>
            <p:nvPr/>
          </p:nvSpPr>
          <p:spPr bwMode="auto">
            <a:xfrm>
              <a:off x="2304" y="2844"/>
              <a:ext cx="192" cy="828"/>
            </a:xfrm>
            <a:prstGeom prst="leftBrace">
              <a:avLst>
                <a:gd name="adj1" fmla="val 35938"/>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93"/>
          <p:cNvGrpSpPr>
            <a:grpSpLocks/>
          </p:cNvGrpSpPr>
          <p:nvPr/>
        </p:nvGrpSpPr>
        <p:grpSpPr bwMode="auto">
          <a:xfrm>
            <a:off x="1752601" y="3581401"/>
            <a:ext cx="1458913" cy="709613"/>
            <a:chOff x="192" y="3537"/>
            <a:chExt cx="919" cy="447"/>
          </a:xfrm>
        </p:grpSpPr>
        <p:sp>
          <p:nvSpPr>
            <p:cNvPr id="130139" name="Oval 91"/>
            <p:cNvSpPr>
              <a:spLocks noChangeArrowheads="1"/>
            </p:cNvSpPr>
            <p:nvPr/>
          </p:nvSpPr>
          <p:spPr bwMode="auto">
            <a:xfrm>
              <a:off x="192" y="3552"/>
              <a:ext cx="912" cy="432"/>
            </a:xfrm>
            <a:prstGeom prst="ellipse">
              <a:avLst/>
            </a:prstGeom>
            <a:solidFill>
              <a:srgbClr val="CCFFFF"/>
            </a:solidFill>
            <a:ln w="9525">
              <a:noFill/>
              <a:round/>
              <a:headEnd/>
              <a:tailEnd/>
            </a:ln>
            <a:effectLst>
              <a:outerShdw dist="56796" dir="159390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09" name="Text Box 92"/>
            <p:cNvSpPr txBox="1">
              <a:spLocks noChangeArrowheads="1"/>
            </p:cNvSpPr>
            <p:nvPr/>
          </p:nvSpPr>
          <p:spPr bwMode="auto">
            <a:xfrm>
              <a:off x="295" y="3537"/>
              <a:ext cx="816" cy="404"/>
            </a:xfrm>
            <a:prstGeom prst="rect">
              <a:avLst/>
            </a:prstGeom>
            <a:noFill/>
            <a:ln w="9525">
              <a:noFill/>
              <a:miter lim="800000"/>
              <a:headEnd/>
              <a:tailEnd/>
            </a:ln>
            <a:effectLst>
              <a:outerShdw dist="17961" dir="2700000" algn="ctr" rotWithShape="0">
                <a:srgbClr val="000000"/>
              </a:outerShdw>
            </a:effectLst>
          </p:spPr>
          <p:txBody>
            <a:bodyPr>
              <a:spAutoFit/>
            </a:bodyPr>
            <a:lstStyle/>
            <a:p>
              <a:pPr algn="l" fontAlgn="base">
                <a:spcBef>
                  <a:spcPct val="0"/>
                </a:spcBef>
              </a:pPr>
              <a:r>
                <a:rPr lang="zh-CN" altLang="en-US" sz="3600">
                  <a:solidFill>
                    <a:srgbClr val="FF3300"/>
                  </a:solidFill>
                  <a:ea typeface="黑体" pitchFamily="49" charset="-122"/>
                </a:rPr>
                <a:t>结构</a:t>
              </a:r>
            </a:p>
          </p:txBody>
        </p:sp>
      </p:grpSp>
    </p:spTree>
    <p:extLst>
      <p:ext uri="{BB962C8B-B14F-4D97-AF65-F5344CB8AC3E}">
        <p14:creationId xmlns:p14="http://schemas.microsoft.com/office/powerpoint/2010/main" val="1499988428"/>
      </p:ext>
    </p:extLst>
  </p:cSld>
  <p:clrMapOvr>
    <a:masterClrMapping/>
  </p:clrMapOvr>
  <p:transition advTm="26447">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3516312" y="488058"/>
            <a:ext cx="2286000" cy="519113"/>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算法的定义</a:t>
            </a:r>
          </a:p>
        </p:txBody>
      </p:sp>
      <p:sp>
        <p:nvSpPr>
          <p:cNvPr id="131076" name="Rectangle 4"/>
          <p:cNvSpPr>
            <a:spLocks noChangeArrowheads="1"/>
          </p:cNvSpPr>
          <p:nvPr/>
        </p:nvSpPr>
        <p:spPr bwMode="auto">
          <a:xfrm>
            <a:off x="3498851" y="2043808"/>
            <a:ext cx="3030537" cy="519113"/>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算法的基本特征</a:t>
            </a:r>
          </a:p>
        </p:txBody>
      </p:sp>
      <p:sp>
        <p:nvSpPr>
          <p:cNvPr id="131077" name="Rectangle 5"/>
          <p:cNvSpPr>
            <a:spLocks noChangeArrowheads="1"/>
          </p:cNvSpPr>
          <p:nvPr/>
        </p:nvSpPr>
        <p:spPr bwMode="auto">
          <a:xfrm>
            <a:off x="3527425" y="2902645"/>
            <a:ext cx="2362200" cy="519112"/>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算法的描述</a:t>
            </a:r>
          </a:p>
        </p:txBody>
      </p:sp>
      <p:sp>
        <p:nvSpPr>
          <p:cNvPr id="131078" name="Rectangle 6"/>
          <p:cNvSpPr>
            <a:spLocks noChangeArrowheads="1"/>
          </p:cNvSpPr>
          <p:nvPr/>
        </p:nvSpPr>
        <p:spPr bwMode="auto">
          <a:xfrm>
            <a:off x="3533775" y="4479032"/>
            <a:ext cx="1917700" cy="533400"/>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2900" i="1">
                <a:solidFill>
                  <a:srgbClr val="009900"/>
                </a:solidFill>
                <a:ea typeface="幼圆" pitchFamily="49" charset="-122"/>
              </a:rPr>
              <a:t>算法分析</a:t>
            </a:r>
          </a:p>
        </p:txBody>
      </p:sp>
      <p:sp>
        <p:nvSpPr>
          <p:cNvPr id="131079" name="Text Box 7"/>
          <p:cNvSpPr txBox="1">
            <a:spLocks noChangeArrowheads="1"/>
          </p:cNvSpPr>
          <p:nvPr/>
        </p:nvSpPr>
        <p:spPr bwMode="auto">
          <a:xfrm>
            <a:off x="4249738" y="2486720"/>
            <a:ext cx="5591175" cy="400110"/>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输入、输出、有穷性、确定性、有效性</a:t>
            </a:r>
          </a:p>
        </p:txBody>
      </p:sp>
      <p:grpSp>
        <p:nvGrpSpPr>
          <p:cNvPr id="2" name="Group 15"/>
          <p:cNvGrpSpPr>
            <a:grpSpLocks/>
          </p:cNvGrpSpPr>
          <p:nvPr/>
        </p:nvGrpSpPr>
        <p:grpSpPr bwMode="auto">
          <a:xfrm>
            <a:off x="4151785" y="1052736"/>
            <a:ext cx="4746625" cy="400050"/>
            <a:chOff x="1536" y="768"/>
            <a:chExt cx="2990" cy="252"/>
          </a:xfrm>
        </p:grpSpPr>
        <p:sp>
          <p:nvSpPr>
            <p:cNvPr id="52260" name="Rectangle 11"/>
            <p:cNvSpPr>
              <a:spLocks noChangeArrowheads="1"/>
            </p:cNvSpPr>
            <p:nvPr/>
          </p:nvSpPr>
          <p:spPr bwMode="auto">
            <a:xfrm>
              <a:off x="1646" y="768"/>
              <a:ext cx="2880" cy="252"/>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用来解决某个特定课题的指令的集合。</a:t>
              </a:r>
            </a:p>
          </p:txBody>
        </p:sp>
        <p:sp>
          <p:nvSpPr>
            <p:cNvPr id="131085" name="Oval 13"/>
            <p:cNvSpPr>
              <a:spLocks noChangeArrowheads="1"/>
            </p:cNvSpPr>
            <p:nvPr/>
          </p:nvSpPr>
          <p:spPr bwMode="auto">
            <a:xfrm>
              <a:off x="1536" y="901"/>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16"/>
          <p:cNvGrpSpPr>
            <a:grpSpLocks/>
          </p:cNvGrpSpPr>
          <p:nvPr/>
        </p:nvGrpSpPr>
        <p:grpSpPr bwMode="auto">
          <a:xfrm>
            <a:off x="4179888" y="1345754"/>
            <a:ext cx="6242050" cy="615950"/>
            <a:chOff x="1540" y="1008"/>
            <a:chExt cx="3932" cy="388"/>
          </a:xfrm>
        </p:grpSpPr>
        <p:sp>
          <p:nvSpPr>
            <p:cNvPr id="52258" name="Rectangle 12"/>
            <p:cNvSpPr>
              <a:spLocks noChangeArrowheads="1"/>
            </p:cNvSpPr>
            <p:nvPr/>
          </p:nvSpPr>
          <p:spPr bwMode="auto">
            <a:xfrm>
              <a:off x="1632" y="1008"/>
              <a:ext cx="3840" cy="388"/>
            </a:xfrm>
            <a:prstGeom prst="rect">
              <a:avLst/>
            </a:prstGeom>
            <a:noFill/>
            <a:ln w="9525">
              <a:noFill/>
              <a:miter lim="800000"/>
              <a:headEnd/>
              <a:tailEnd/>
            </a:ln>
          </p:spPr>
          <p:txBody>
            <a:bodyPr>
              <a:spAutoFit/>
            </a:bodyPr>
            <a:lstStyle/>
            <a:p>
              <a:pPr algn="l" eaLnBrk="1" fontAlgn="base" hangingPunct="1">
                <a:lnSpc>
                  <a:spcPct val="85000"/>
                </a:lnSpc>
                <a:spcBef>
                  <a:spcPct val="0"/>
                </a:spcBef>
              </a:pPr>
              <a:r>
                <a:rPr lang="zh-CN" altLang="en-US" dirty="0">
                  <a:solidFill>
                    <a:srgbClr val="00008C"/>
                  </a:solidFill>
                  <a:latin typeface="幼圆" pitchFamily="49" charset="-122"/>
                  <a:ea typeface="幼圆" pitchFamily="49" charset="-122"/>
                </a:rPr>
                <a:t>是由人们组织起来准备加以实施的一系列</a:t>
              </a:r>
            </a:p>
            <a:p>
              <a:pPr algn="l" eaLnBrk="1" fontAlgn="base" hangingPunct="1">
                <a:lnSpc>
                  <a:spcPct val="85000"/>
                </a:lnSpc>
                <a:spcBef>
                  <a:spcPct val="0"/>
                </a:spcBef>
              </a:pPr>
              <a:r>
                <a:rPr lang="zh-CN" altLang="en-US" dirty="0">
                  <a:solidFill>
                    <a:srgbClr val="00008C"/>
                  </a:solidFill>
                  <a:latin typeface="幼圆" pitchFamily="49" charset="-122"/>
                  <a:ea typeface="幼圆" pitchFamily="49" charset="-122"/>
                </a:rPr>
                <a:t>有限的基本步骤。</a:t>
              </a:r>
            </a:p>
          </p:txBody>
        </p:sp>
        <p:sp>
          <p:nvSpPr>
            <p:cNvPr id="131086" name="Oval 14"/>
            <p:cNvSpPr>
              <a:spLocks noChangeArrowheads="1"/>
            </p:cNvSpPr>
            <p:nvPr/>
          </p:nvSpPr>
          <p:spPr bwMode="auto">
            <a:xfrm>
              <a:off x="1540" y="1097"/>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19"/>
          <p:cNvGrpSpPr>
            <a:grpSpLocks/>
          </p:cNvGrpSpPr>
          <p:nvPr/>
        </p:nvGrpSpPr>
        <p:grpSpPr bwMode="auto">
          <a:xfrm>
            <a:off x="4191000" y="3252788"/>
            <a:ext cx="6400800" cy="400050"/>
            <a:chOff x="1536" y="2422"/>
            <a:chExt cx="4032" cy="252"/>
          </a:xfrm>
        </p:grpSpPr>
        <p:sp>
          <p:nvSpPr>
            <p:cNvPr id="52256" name="Text Box 8"/>
            <p:cNvSpPr txBox="1">
              <a:spLocks noChangeArrowheads="1"/>
            </p:cNvSpPr>
            <p:nvPr/>
          </p:nvSpPr>
          <p:spPr bwMode="auto">
            <a:xfrm>
              <a:off x="1658" y="2422"/>
              <a:ext cx="3910" cy="252"/>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可以采用自然语言或程序设计框图的形式</a:t>
              </a:r>
              <a:r>
                <a:rPr lang="zh-CN" altLang="en-US">
                  <a:solidFill>
                    <a:srgbClr val="000099"/>
                  </a:solidFill>
                  <a:ea typeface="幼圆" pitchFamily="49" charset="-122"/>
                </a:rPr>
                <a:t>。</a:t>
              </a:r>
            </a:p>
          </p:txBody>
        </p:sp>
        <p:sp>
          <p:nvSpPr>
            <p:cNvPr id="131089" name="Oval 17"/>
            <p:cNvSpPr>
              <a:spLocks noChangeArrowheads="1"/>
            </p:cNvSpPr>
            <p:nvPr/>
          </p:nvSpPr>
          <p:spPr bwMode="auto">
            <a:xfrm>
              <a:off x="1536" y="2544"/>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21"/>
          <p:cNvGrpSpPr>
            <a:grpSpLocks/>
          </p:cNvGrpSpPr>
          <p:nvPr/>
        </p:nvGrpSpPr>
        <p:grpSpPr bwMode="auto">
          <a:xfrm>
            <a:off x="4125912" y="4080570"/>
            <a:ext cx="5638800" cy="400050"/>
            <a:chOff x="1536" y="2736"/>
            <a:chExt cx="3552" cy="252"/>
          </a:xfrm>
        </p:grpSpPr>
        <p:sp>
          <p:nvSpPr>
            <p:cNvPr id="52254" name="Text Box 9"/>
            <p:cNvSpPr txBox="1">
              <a:spLocks noChangeArrowheads="1"/>
            </p:cNvSpPr>
            <p:nvPr/>
          </p:nvSpPr>
          <p:spPr bwMode="auto">
            <a:xfrm>
              <a:off x="1654" y="2736"/>
              <a:ext cx="3434" cy="252"/>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可以采用某一种具体的程序设计语言</a:t>
              </a:r>
              <a:r>
                <a:rPr lang="zh-CN" altLang="en-US">
                  <a:solidFill>
                    <a:srgbClr val="000099"/>
                  </a:solidFill>
                  <a:ea typeface="幼圆" pitchFamily="49" charset="-122"/>
                </a:rPr>
                <a:t>。</a:t>
              </a:r>
            </a:p>
          </p:txBody>
        </p:sp>
        <p:sp>
          <p:nvSpPr>
            <p:cNvPr id="131092" name="Oval 20"/>
            <p:cNvSpPr>
              <a:spLocks noChangeArrowheads="1"/>
            </p:cNvSpPr>
            <p:nvPr/>
          </p:nvSpPr>
          <p:spPr bwMode="auto">
            <a:xfrm>
              <a:off x="1536" y="285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23"/>
          <p:cNvGrpSpPr>
            <a:grpSpLocks/>
          </p:cNvGrpSpPr>
          <p:nvPr/>
        </p:nvGrpSpPr>
        <p:grpSpPr bwMode="auto">
          <a:xfrm>
            <a:off x="4125912" y="3717032"/>
            <a:ext cx="5289550" cy="400050"/>
            <a:chOff x="1536" y="2987"/>
            <a:chExt cx="3322" cy="252"/>
          </a:xfrm>
        </p:grpSpPr>
        <p:sp>
          <p:nvSpPr>
            <p:cNvPr id="52252" name="Text Box 10"/>
            <p:cNvSpPr txBox="1">
              <a:spLocks noChangeArrowheads="1"/>
            </p:cNvSpPr>
            <p:nvPr/>
          </p:nvSpPr>
          <p:spPr bwMode="auto">
            <a:xfrm>
              <a:off x="1654" y="2987"/>
              <a:ext cx="3204" cy="252"/>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可以采用某一种自定义的符号语言。</a:t>
              </a:r>
            </a:p>
          </p:txBody>
        </p:sp>
        <p:sp>
          <p:nvSpPr>
            <p:cNvPr id="131094" name="Oval 22"/>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6"/>
          <p:cNvGrpSpPr>
            <a:grpSpLocks/>
          </p:cNvGrpSpPr>
          <p:nvPr/>
        </p:nvGrpSpPr>
        <p:grpSpPr bwMode="auto">
          <a:xfrm>
            <a:off x="4125914" y="4890195"/>
            <a:ext cx="2436813" cy="400050"/>
            <a:chOff x="1536" y="2987"/>
            <a:chExt cx="1535" cy="252"/>
          </a:xfrm>
        </p:grpSpPr>
        <p:sp>
          <p:nvSpPr>
            <p:cNvPr id="52250" name="Text Box 27"/>
            <p:cNvSpPr txBox="1">
              <a:spLocks noChangeArrowheads="1"/>
            </p:cNvSpPr>
            <p:nvPr/>
          </p:nvSpPr>
          <p:spPr bwMode="auto">
            <a:xfrm>
              <a:off x="1654" y="2987"/>
              <a:ext cx="1417" cy="252"/>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什么是算法分析？</a:t>
              </a:r>
            </a:p>
          </p:txBody>
        </p:sp>
        <p:sp>
          <p:nvSpPr>
            <p:cNvPr id="131100" name="Oval 28"/>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8" name="Group 29"/>
          <p:cNvGrpSpPr>
            <a:grpSpLocks/>
          </p:cNvGrpSpPr>
          <p:nvPr/>
        </p:nvGrpSpPr>
        <p:grpSpPr bwMode="auto">
          <a:xfrm>
            <a:off x="4133850" y="5623620"/>
            <a:ext cx="3211512" cy="400050"/>
            <a:chOff x="1536" y="2987"/>
            <a:chExt cx="2023" cy="252"/>
          </a:xfrm>
        </p:grpSpPr>
        <p:sp>
          <p:nvSpPr>
            <p:cNvPr id="52248" name="Text Box 30"/>
            <p:cNvSpPr txBox="1">
              <a:spLocks noChangeArrowheads="1"/>
            </p:cNvSpPr>
            <p:nvPr/>
          </p:nvSpPr>
          <p:spPr bwMode="auto">
            <a:xfrm>
              <a:off x="1654" y="2987"/>
              <a:ext cx="1905" cy="252"/>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算法分析的前提是什么？</a:t>
              </a:r>
            </a:p>
          </p:txBody>
        </p:sp>
        <p:sp>
          <p:nvSpPr>
            <p:cNvPr id="131103" name="Oval 31"/>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32"/>
          <p:cNvGrpSpPr>
            <a:grpSpLocks/>
          </p:cNvGrpSpPr>
          <p:nvPr/>
        </p:nvGrpSpPr>
        <p:grpSpPr bwMode="auto">
          <a:xfrm>
            <a:off x="4133851" y="5983982"/>
            <a:ext cx="4500563" cy="400050"/>
            <a:chOff x="1536" y="2987"/>
            <a:chExt cx="2835" cy="252"/>
          </a:xfrm>
        </p:grpSpPr>
        <p:sp>
          <p:nvSpPr>
            <p:cNvPr id="52246" name="Text Box 33"/>
            <p:cNvSpPr txBox="1">
              <a:spLocks noChangeArrowheads="1"/>
            </p:cNvSpPr>
            <p:nvPr/>
          </p:nvSpPr>
          <p:spPr bwMode="auto">
            <a:xfrm>
              <a:off x="1654" y="2987"/>
              <a:ext cx="2717" cy="252"/>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通常从哪几个方面对算法进行分析？</a:t>
              </a:r>
            </a:p>
          </p:txBody>
        </p:sp>
        <p:sp>
          <p:nvSpPr>
            <p:cNvPr id="131106" name="Oval 34"/>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31107" name="AutoShape 35"/>
          <p:cNvSpPr>
            <a:spLocks/>
          </p:cNvSpPr>
          <p:nvPr/>
        </p:nvSpPr>
        <p:spPr bwMode="auto">
          <a:xfrm>
            <a:off x="3071664" y="764704"/>
            <a:ext cx="457200" cy="3962400"/>
          </a:xfrm>
          <a:prstGeom prst="leftBrace">
            <a:avLst>
              <a:gd name="adj1" fmla="val 72222"/>
              <a:gd name="adj2" fmla="val 50000"/>
            </a:avLst>
          </a:prstGeom>
          <a:noFill/>
          <a:ln w="50800">
            <a:solidFill>
              <a:schemeClr val="accent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0" name="Group 88"/>
          <p:cNvGrpSpPr>
            <a:grpSpLocks/>
          </p:cNvGrpSpPr>
          <p:nvPr/>
        </p:nvGrpSpPr>
        <p:grpSpPr bwMode="auto">
          <a:xfrm>
            <a:off x="4124325" y="5264845"/>
            <a:ext cx="3211512" cy="400050"/>
            <a:chOff x="1536" y="2987"/>
            <a:chExt cx="2023" cy="252"/>
          </a:xfrm>
        </p:grpSpPr>
        <p:sp>
          <p:nvSpPr>
            <p:cNvPr id="52244" name="Text Box 89"/>
            <p:cNvSpPr txBox="1">
              <a:spLocks noChangeArrowheads="1"/>
            </p:cNvSpPr>
            <p:nvPr/>
          </p:nvSpPr>
          <p:spPr bwMode="auto">
            <a:xfrm>
              <a:off x="1654" y="2987"/>
              <a:ext cx="1905" cy="252"/>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算法分析的目的是什么？</a:t>
              </a:r>
            </a:p>
          </p:txBody>
        </p:sp>
        <p:sp>
          <p:nvSpPr>
            <p:cNvPr id="131162" name="Oval 90"/>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 name="Group 91"/>
          <p:cNvGrpSpPr>
            <a:grpSpLocks/>
          </p:cNvGrpSpPr>
          <p:nvPr/>
        </p:nvGrpSpPr>
        <p:grpSpPr bwMode="auto">
          <a:xfrm>
            <a:off x="1524000" y="2393058"/>
            <a:ext cx="1458912" cy="709613"/>
            <a:chOff x="192" y="3537"/>
            <a:chExt cx="919" cy="447"/>
          </a:xfrm>
        </p:grpSpPr>
        <p:sp>
          <p:nvSpPr>
            <p:cNvPr id="131164" name="Oval 92"/>
            <p:cNvSpPr>
              <a:spLocks noChangeArrowheads="1"/>
            </p:cNvSpPr>
            <p:nvPr/>
          </p:nvSpPr>
          <p:spPr bwMode="auto">
            <a:xfrm>
              <a:off x="192" y="3552"/>
              <a:ext cx="912" cy="432"/>
            </a:xfrm>
            <a:prstGeom prst="ellipse">
              <a:avLst/>
            </a:prstGeom>
            <a:solidFill>
              <a:srgbClr val="CCFFFF"/>
            </a:solidFill>
            <a:ln w="9525">
              <a:noFill/>
              <a:round/>
              <a:headEnd/>
              <a:tailEnd/>
            </a:ln>
            <a:effectLst>
              <a:outerShdw dist="56796" dir="159390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243" name="Text Box 93"/>
            <p:cNvSpPr txBox="1">
              <a:spLocks noChangeArrowheads="1"/>
            </p:cNvSpPr>
            <p:nvPr/>
          </p:nvSpPr>
          <p:spPr bwMode="auto">
            <a:xfrm>
              <a:off x="295" y="3537"/>
              <a:ext cx="816" cy="404"/>
            </a:xfrm>
            <a:prstGeom prst="rect">
              <a:avLst/>
            </a:prstGeom>
            <a:noFill/>
            <a:ln w="9525">
              <a:noFill/>
              <a:miter lim="800000"/>
              <a:headEnd/>
              <a:tailEnd/>
            </a:ln>
            <a:effectLst>
              <a:outerShdw dist="17961" dir="2700000" algn="ctr" rotWithShape="0">
                <a:srgbClr val="000000"/>
              </a:outerShdw>
            </a:effectLst>
          </p:spPr>
          <p:txBody>
            <a:bodyPr>
              <a:spAutoFit/>
            </a:bodyPr>
            <a:lstStyle/>
            <a:p>
              <a:pPr algn="l" fontAlgn="base">
                <a:spcBef>
                  <a:spcPct val="0"/>
                </a:spcBef>
              </a:pPr>
              <a:r>
                <a:rPr lang="zh-CN" altLang="en-US" sz="3600">
                  <a:solidFill>
                    <a:srgbClr val="FF3300"/>
                  </a:solidFill>
                  <a:ea typeface="黑体" pitchFamily="49" charset="-122"/>
                </a:rPr>
                <a:t>算法</a:t>
              </a:r>
            </a:p>
          </p:txBody>
        </p:sp>
      </p:grpSp>
    </p:spTree>
    <p:extLst>
      <p:ext uri="{BB962C8B-B14F-4D97-AF65-F5344CB8AC3E}">
        <p14:creationId xmlns:p14="http://schemas.microsoft.com/office/powerpoint/2010/main" val="1220305991"/>
      </p:ext>
    </p:extLst>
  </p:cSld>
  <p:clrMapOvr>
    <a:masterClrMapping/>
  </p:clrMapOvr>
  <p:transition advTm="26369">
    <p:pull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00"/>
          <p:cNvSpPr txBox="1">
            <a:spLocks noChangeAspect="1" noChangeArrowheads="1"/>
          </p:cNvSpPr>
          <p:nvPr/>
        </p:nvSpPr>
        <p:spPr bwMode="auto">
          <a:xfrm>
            <a:off x="1906589" y="3049588"/>
            <a:ext cx="2460625" cy="588962"/>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3200">
                <a:solidFill>
                  <a:srgbClr val="CC3300"/>
                </a:solidFill>
                <a:ea typeface="微软雅黑" pitchFamily="34" charset="-122"/>
              </a:rPr>
              <a:t>线性结构</a:t>
            </a:r>
          </a:p>
        </p:txBody>
      </p:sp>
      <p:sp>
        <p:nvSpPr>
          <p:cNvPr id="35843" name="Text Box 101"/>
          <p:cNvSpPr txBox="1">
            <a:spLocks noChangeArrowheads="1"/>
          </p:cNvSpPr>
          <p:nvPr/>
        </p:nvSpPr>
        <p:spPr bwMode="auto">
          <a:xfrm>
            <a:off x="3317876" y="1809751"/>
            <a:ext cx="2031325" cy="646331"/>
          </a:xfrm>
          <a:prstGeom prst="rect">
            <a:avLst/>
          </a:prstGeom>
          <a:noFill/>
          <a:ln w="9525">
            <a:solidFill>
              <a:srgbClr val="000099"/>
            </a:solidFill>
            <a:miter lim="800000"/>
            <a:headEnd/>
            <a:tailEnd/>
          </a:ln>
        </p:spPr>
        <p:txBody>
          <a:bodyPr wrap="none">
            <a:spAutoFit/>
          </a:bodyPr>
          <a:lstStyle/>
          <a:p>
            <a:pPr eaLnBrk="1" fontAlgn="base" hangingPunct="1">
              <a:spcBef>
                <a:spcPct val="0"/>
              </a:spcBef>
            </a:pPr>
            <a:r>
              <a:rPr lang="zh-CN" altLang="en-US" sz="3600" dirty="0">
                <a:solidFill>
                  <a:srgbClr val="000099"/>
                </a:solidFill>
                <a:ea typeface="微软雅黑" pitchFamily="34" charset="-122"/>
              </a:rPr>
              <a:t>数据结构</a:t>
            </a:r>
          </a:p>
        </p:txBody>
      </p:sp>
      <p:sp>
        <p:nvSpPr>
          <p:cNvPr id="35844" name="Text Box 102"/>
          <p:cNvSpPr txBox="1">
            <a:spLocks noChangeArrowheads="1"/>
          </p:cNvSpPr>
          <p:nvPr/>
        </p:nvSpPr>
        <p:spPr bwMode="auto">
          <a:xfrm>
            <a:off x="7767639" y="1809751"/>
            <a:ext cx="1826141" cy="646331"/>
          </a:xfrm>
          <a:prstGeom prst="rect">
            <a:avLst/>
          </a:prstGeom>
          <a:noFill/>
          <a:ln w="9525">
            <a:solidFill>
              <a:srgbClr val="000099"/>
            </a:solidFill>
            <a:miter lim="800000"/>
            <a:headEnd/>
            <a:tailEnd/>
          </a:ln>
        </p:spPr>
        <p:txBody>
          <a:bodyPr wrap="none">
            <a:spAutoFit/>
          </a:bodyPr>
          <a:lstStyle/>
          <a:p>
            <a:pPr eaLnBrk="1" fontAlgn="base" hangingPunct="1">
              <a:spcBef>
                <a:spcPct val="0"/>
              </a:spcBef>
            </a:pPr>
            <a:r>
              <a:rPr lang="zh-CN" altLang="en-US" dirty="0">
                <a:solidFill>
                  <a:schemeClr val="accent2"/>
                </a:solidFill>
                <a:ea typeface="微软雅黑" pitchFamily="34" charset="-122"/>
              </a:rPr>
              <a:t>　</a:t>
            </a:r>
            <a:r>
              <a:rPr lang="zh-CN" altLang="en-US" sz="3600" dirty="0">
                <a:solidFill>
                  <a:srgbClr val="000099"/>
                </a:solidFill>
                <a:ea typeface="微软雅黑" pitchFamily="34" charset="-122"/>
              </a:rPr>
              <a:t>算法</a:t>
            </a:r>
            <a:r>
              <a:rPr lang="zh-CN" altLang="en-US" sz="3600" dirty="0">
                <a:solidFill>
                  <a:schemeClr val="accent2"/>
                </a:solidFill>
                <a:ea typeface="微软雅黑" pitchFamily="34" charset="-122"/>
              </a:rPr>
              <a:t>　</a:t>
            </a:r>
          </a:p>
        </p:txBody>
      </p:sp>
      <p:sp>
        <p:nvSpPr>
          <p:cNvPr id="35845" name="Text Box 103"/>
          <p:cNvSpPr txBox="1">
            <a:spLocks noChangeArrowheads="1"/>
          </p:cNvSpPr>
          <p:nvPr/>
        </p:nvSpPr>
        <p:spPr bwMode="auto">
          <a:xfrm>
            <a:off x="1905001" y="3638551"/>
            <a:ext cx="2462213" cy="1382713"/>
          </a:xfrm>
          <a:prstGeom prst="rect">
            <a:avLst/>
          </a:prstGeom>
          <a:noFill/>
          <a:ln w="9525">
            <a:solidFill>
              <a:schemeClr val="accent2"/>
            </a:solidFill>
            <a:miter lim="800000"/>
            <a:headEnd/>
            <a:tailEnd/>
          </a:ln>
        </p:spPr>
        <p:txBody>
          <a:bodyPr>
            <a:spAutoFit/>
          </a:bodyPr>
          <a:lstStyle/>
          <a:p>
            <a:pPr eaLnBrk="1" fontAlgn="base" hangingPunct="1">
              <a:spcBef>
                <a:spcPct val="0"/>
              </a:spcBef>
            </a:pPr>
            <a:r>
              <a:rPr lang="zh-CN" altLang="en-US" sz="2800" b="0" dirty="0">
                <a:ea typeface="黑体" pitchFamily="2" charset="-122"/>
              </a:rPr>
              <a:t>线性表、数组、栈、　队列、广义表、串</a:t>
            </a:r>
            <a:endParaRPr lang="en-US" altLang="zh-CN" sz="2800" b="0" dirty="0">
              <a:ea typeface="黑体" pitchFamily="2" charset="-122"/>
            </a:endParaRPr>
          </a:p>
        </p:txBody>
      </p:sp>
      <p:sp>
        <p:nvSpPr>
          <p:cNvPr id="35846" name="Text Box 104"/>
          <p:cNvSpPr txBox="1">
            <a:spLocks noChangeAspect="1" noChangeArrowheads="1"/>
          </p:cNvSpPr>
          <p:nvPr/>
        </p:nvSpPr>
        <p:spPr bwMode="auto">
          <a:xfrm>
            <a:off x="4541839" y="3046413"/>
            <a:ext cx="2460625" cy="588962"/>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3200">
                <a:solidFill>
                  <a:srgbClr val="CC3300"/>
                </a:solidFill>
                <a:ea typeface="微软雅黑" pitchFamily="34" charset="-122"/>
              </a:rPr>
              <a:t>非线性结构</a:t>
            </a:r>
          </a:p>
        </p:txBody>
      </p:sp>
      <p:sp>
        <p:nvSpPr>
          <p:cNvPr id="35847" name="Text Box 105"/>
          <p:cNvSpPr txBox="1">
            <a:spLocks noChangeArrowheads="1"/>
          </p:cNvSpPr>
          <p:nvPr/>
        </p:nvSpPr>
        <p:spPr bwMode="auto">
          <a:xfrm>
            <a:off x="4540251" y="3635376"/>
            <a:ext cx="2462213" cy="1382713"/>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dirty="0">
                <a:ea typeface="黑体" pitchFamily="2" charset="-122"/>
              </a:rPr>
              <a:t>二叉树</a:t>
            </a:r>
          </a:p>
          <a:p>
            <a:pPr algn="ctr" eaLnBrk="1" fontAlgn="base" hangingPunct="1">
              <a:spcBef>
                <a:spcPct val="0"/>
              </a:spcBef>
            </a:pPr>
            <a:r>
              <a:rPr lang="zh-CN" altLang="en-US" sz="2800" b="0" dirty="0">
                <a:ea typeface="黑体" pitchFamily="2" charset="-122"/>
              </a:rPr>
              <a:t>树、图</a:t>
            </a:r>
          </a:p>
          <a:p>
            <a:pPr eaLnBrk="1" fontAlgn="base" hangingPunct="1">
              <a:spcBef>
                <a:spcPct val="0"/>
              </a:spcBef>
            </a:pPr>
            <a:endParaRPr lang="zh-CN" altLang="en-US" sz="2800" b="0" dirty="0">
              <a:ea typeface="黑体" pitchFamily="2" charset="-122"/>
            </a:endParaRPr>
          </a:p>
        </p:txBody>
      </p:sp>
      <p:sp>
        <p:nvSpPr>
          <p:cNvPr id="35848" name="Text Box 106"/>
          <p:cNvSpPr txBox="1">
            <a:spLocks noChangeAspect="1" noChangeArrowheads="1"/>
          </p:cNvSpPr>
          <p:nvPr/>
        </p:nvSpPr>
        <p:spPr bwMode="auto">
          <a:xfrm>
            <a:off x="7664451" y="3046414"/>
            <a:ext cx="2460625" cy="955675"/>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dirty="0">
                <a:ea typeface="黑体" pitchFamily="2" charset="-122"/>
              </a:rPr>
              <a:t>构造、增、删、查等基本操作</a:t>
            </a:r>
          </a:p>
        </p:txBody>
      </p:sp>
      <p:sp>
        <p:nvSpPr>
          <p:cNvPr id="35849" name="Text Box 107"/>
          <p:cNvSpPr txBox="1">
            <a:spLocks noChangeArrowheads="1"/>
          </p:cNvSpPr>
          <p:nvPr/>
        </p:nvSpPr>
        <p:spPr bwMode="auto">
          <a:xfrm>
            <a:off x="7666038" y="3997326"/>
            <a:ext cx="2462212" cy="955675"/>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dirty="0">
                <a:ea typeface="黑体" pitchFamily="2" charset="-122"/>
              </a:rPr>
              <a:t>检索</a:t>
            </a:r>
          </a:p>
          <a:p>
            <a:pPr algn="ctr" eaLnBrk="1" fontAlgn="base" hangingPunct="1">
              <a:spcBef>
                <a:spcPct val="0"/>
              </a:spcBef>
            </a:pPr>
            <a:r>
              <a:rPr lang="zh-CN" altLang="en-US" sz="2800" b="0" dirty="0">
                <a:ea typeface="黑体" pitchFamily="2" charset="-122"/>
              </a:rPr>
              <a:t>排序</a:t>
            </a:r>
          </a:p>
        </p:txBody>
      </p:sp>
      <p:sp>
        <p:nvSpPr>
          <p:cNvPr id="35850" name="Text Box 108"/>
          <p:cNvSpPr txBox="1">
            <a:spLocks noChangeArrowheads="1"/>
          </p:cNvSpPr>
          <p:nvPr/>
        </p:nvSpPr>
        <p:spPr bwMode="auto">
          <a:xfrm>
            <a:off x="6191250" y="1595439"/>
            <a:ext cx="946150" cy="1006475"/>
          </a:xfrm>
          <a:prstGeom prst="rect">
            <a:avLst/>
          </a:prstGeom>
          <a:noFill/>
          <a:ln w="9525">
            <a:noFill/>
            <a:miter lim="800000"/>
            <a:headEnd/>
            <a:tailEnd/>
          </a:ln>
        </p:spPr>
        <p:txBody>
          <a:bodyPr wrap="none">
            <a:spAutoFit/>
          </a:bodyPr>
          <a:lstStyle/>
          <a:p>
            <a:pPr eaLnBrk="1" fontAlgn="base" hangingPunct="1">
              <a:spcBef>
                <a:spcPct val="0"/>
              </a:spcBef>
            </a:pPr>
            <a:r>
              <a:rPr lang="zh-CN" altLang="en-US" sz="6000">
                <a:solidFill>
                  <a:srgbClr val="CC3300"/>
                </a:solidFill>
                <a:ea typeface="微软雅黑" pitchFamily="34" charset="-122"/>
              </a:rPr>
              <a:t>＋</a:t>
            </a:r>
          </a:p>
        </p:txBody>
      </p:sp>
      <p:sp>
        <p:nvSpPr>
          <p:cNvPr id="35851" name="Line 109"/>
          <p:cNvSpPr>
            <a:spLocks noChangeShapeType="1"/>
          </p:cNvSpPr>
          <p:nvPr/>
        </p:nvSpPr>
        <p:spPr bwMode="auto">
          <a:xfrm flipH="1">
            <a:off x="3057526" y="2543176"/>
            <a:ext cx="1223963" cy="504825"/>
          </a:xfrm>
          <a:prstGeom prst="line">
            <a:avLst/>
          </a:prstGeom>
          <a:noFill/>
          <a:ln w="57150">
            <a:solidFill>
              <a:srgbClr val="000099"/>
            </a:solidFill>
            <a:round/>
            <a:headEnd/>
            <a:tailEnd type="triangle" w="med" len="med"/>
          </a:ln>
        </p:spPr>
        <p:txBody>
          <a:bodyPr/>
          <a:lstStyle/>
          <a:p>
            <a:endParaRPr lang="zh-CN" altLang="en-US"/>
          </a:p>
        </p:txBody>
      </p:sp>
      <p:sp>
        <p:nvSpPr>
          <p:cNvPr id="35852" name="Line 110"/>
          <p:cNvSpPr>
            <a:spLocks noChangeShapeType="1"/>
          </p:cNvSpPr>
          <p:nvPr/>
        </p:nvSpPr>
        <p:spPr bwMode="auto">
          <a:xfrm>
            <a:off x="4338638" y="2557463"/>
            <a:ext cx="1439862" cy="431800"/>
          </a:xfrm>
          <a:prstGeom prst="line">
            <a:avLst/>
          </a:prstGeom>
          <a:noFill/>
          <a:ln w="57150">
            <a:solidFill>
              <a:srgbClr val="000099"/>
            </a:solidFill>
            <a:round/>
            <a:headEnd/>
            <a:tailEnd type="triangle" w="med" len="med"/>
          </a:ln>
        </p:spPr>
        <p:txBody>
          <a:bodyPr/>
          <a:lstStyle/>
          <a:p>
            <a:endParaRPr lang="zh-CN" altLang="en-US"/>
          </a:p>
        </p:txBody>
      </p:sp>
      <p:sp>
        <p:nvSpPr>
          <p:cNvPr id="35853" name="Line 111"/>
          <p:cNvSpPr>
            <a:spLocks noChangeShapeType="1"/>
          </p:cNvSpPr>
          <p:nvPr/>
        </p:nvSpPr>
        <p:spPr bwMode="auto">
          <a:xfrm>
            <a:off x="7032625" y="3363913"/>
            <a:ext cx="647700" cy="0"/>
          </a:xfrm>
          <a:prstGeom prst="line">
            <a:avLst/>
          </a:prstGeom>
          <a:noFill/>
          <a:ln w="57150">
            <a:solidFill>
              <a:srgbClr val="000099"/>
            </a:solidFill>
            <a:round/>
            <a:headEnd/>
            <a:tailEnd type="triangle" w="med" len="med"/>
          </a:ln>
        </p:spPr>
        <p:txBody>
          <a:bodyPr/>
          <a:lstStyle/>
          <a:p>
            <a:endParaRPr lang="zh-CN" altLang="en-US"/>
          </a:p>
        </p:txBody>
      </p:sp>
      <p:sp>
        <p:nvSpPr>
          <p:cNvPr id="35854" name="Rectangle 112"/>
          <p:cNvSpPr>
            <a:spLocks noChangeArrowheads="1"/>
          </p:cNvSpPr>
          <p:nvPr/>
        </p:nvSpPr>
        <p:spPr bwMode="auto">
          <a:xfrm>
            <a:off x="1689101" y="2960689"/>
            <a:ext cx="8640763" cy="1152525"/>
          </a:xfrm>
          <a:prstGeom prst="rect">
            <a:avLst/>
          </a:prstGeom>
          <a:noFill/>
          <a:ln w="9525">
            <a:solidFill>
              <a:srgbClr val="000000"/>
            </a:solidFill>
            <a:prstDash val="dashDot"/>
            <a:miter lim="800000"/>
            <a:headEnd/>
            <a:tailEnd/>
          </a:ln>
        </p:spPr>
        <p:txBody>
          <a:bodyPr wrap="none" anchor="ctr"/>
          <a:lstStyle/>
          <a:p>
            <a:endParaRPr lang="zh-CN" altLang="en-US"/>
          </a:p>
        </p:txBody>
      </p:sp>
      <p:sp>
        <p:nvSpPr>
          <p:cNvPr id="35855" name="Line 113"/>
          <p:cNvSpPr>
            <a:spLocks noChangeShapeType="1"/>
          </p:cNvSpPr>
          <p:nvPr/>
        </p:nvSpPr>
        <p:spPr bwMode="auto">
          <a:xfrm>
            <a:off x="8832850" y="2500314"/>
            <a:ext cx="0" cy="503237"/>
          </a:xfrm>
          <a:prstGeom prst="line">
            <a:avLst/>
          </a:prstGeom>
          <a:noFill/>
          <a:ln w="57150">
            <a:solidFill>
              <a:srgbClr val="000099"/>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87853321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itchFamily="49" charset="-122"/>
                <a:ea typeface="隶书" pitchFamily="49" charset="-122"/>
              </a:rPr>
              <a:t>本讲结束</a:t>
            </a:r>
          </a:p>
        </p:txBody>
      </p:sp>
    </p:spTree>
    <p:extLst>
      <p:ext uri="{BB962C8B-B14F-4D97-AF65-F5344CB8AC3E}">
        <p14:creationId xmlns:p14="http://schemas.microsoft.com/office/powerpoint/2010/main" val="13879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ea typeface="宋体" pitchFamily="2" charset="-122"/>
              </a:rPr>
              <a:t>忠告</a:t>
            </a:r>
          </a:p>
        </p:txBody>
      </p:sp>
      <p:sp>
        <p:nvSpPr>
          <p:cNvPr id="10243" name="内容占位符 2"/>
          <p:cNvSpPr>
            <a:spLocks noGrp="1"/>
          </p:cNvSpPr>
          <p:nvPr>
            <p:ph idx="1"/>
          </p:nvPr>
        </p:nvSpPr>
        <p:spPr>
          <a:xfrm>
            <a:off x="479376" y="1196974"/>
            <a:ext cx="8147045" cy="2016001"/>
          </a:xfrm>
        </p:spPr>
        <p:txBody>
          <a:bodyPr>
            <a:normAutofit lnSpcReduction="10000"/>
          </a:bodyPr>
          <a:lstStyle/>
          <a:p>
            <a:pPr marL="0" indent="0">
              <a:buNone/>
            </a:pPr>
            <a:r>
              <a:rPr lang="zh-CN" altLang="en-US" b="0" dirty="0">
                <a:ea typeface="宋体" pitchFamily="2" charset="-122"/>
              </a:rPr>
              <a:t>也许有些同学会认为本课程作业太重（需要花很多课外时间），是一个负担，但我给大家的忠告是：</a:t>
            </a:r>
            <a:endParaRPr lang="en-US" altLang="zh-CN" b="0" dirty="0">
              <a:ea typeface="宋体" pitchFamily="2" charset="-122"/>
            </a:endParaRPr>
          </a:p>
          <a:p>
            <a:pPr marL="450850" lvl="1" indent="0" algn="ctr">
              <a:buNone/>
            </a:pPr>
            <a:r>
              <a:rPr lang="zh-CN" altLang="en-US" dirty="0">
                <a:solidFill>
                  <a:srgbClr val="7030A0"/>
                </a:solidFill>
                <a:latin typeface="楷体" panose="02010609060101010101" pitchFamily="49" charset="-122"/>
                <a:ea typeface="楷体" panose="02010609060101010101" pitchFamily="49" charset="-122"/>
              </a:rPr>
              <a:t>“</a:t>
            </a:r>
            <a:r>
              <a:rPr lang="zh-CN" altLang="zh-CN" b="1" dirty="0">
                <a:solidFill>
                  <a:srgbClr val="7030A0"/>
                </a:solidFill>
                <a:latin typeface="楷体" panose="02010609060101010101" pitchFamily="49" charset="-122"/>
                <a:ea typeface="楷体" panose="02010609060101010101" pitchFamily="49" charset="-122"/>
              </a:rPr>
              <a:t>负担通常会带来痛苦</a:t>
            </a:r>
            <a:r>
              <a:rPr lang="en-US" altLang="zh-CN" b="1" dirty="0">
                <a:solidFill>
                  <a:srgbClr val="7030A0"/>
                </a:solidFill>
                <a:latin typeface="楷体" panose="02010609060101010101" pitchFamily="49" charset="-122"/>
                <a:ea typeface="楷体" panose="02010609060101010101" pitchFamily="49" charset="-122"/>
              </a:rPr>
              <a:t>, </a:t>
            </a:r>
            <a:r>
              <a:rPr lang="zh-CN" altLang="zh-CN" b="1" dirty="0">
                <a:solidFill>
                  <a:srgbClr val="7030A0"/>
                </a:solidFill>
                <a:latin typeface="楷体" panose="02010609060101010101" pitchFamily="49" charset="-122"/>
                <a:ea typeface="楷体" panose="02010609060101010101" pitchFamily="49" charset="-122"/>
              </a:rPr>
              <a:t>但是和将来的后悔相比</a:t>
            </a:r>
            <a:r>
              <a:rPr lang="en-US" altLang="zh-CN" b="1" dirty="0">
                <a:solidFill>
                  <a:srgbClr val="7030A0"/>
                </a:solidFill>
                <a:latin typeface="楷体" panose="02010609060101010101" pitchFamily="49" charset="-122"/>
                <a:ea typeface="楷体" panose="02010609060101010101" pitchFamily="49" charset="-122"/>
              </a:rPr>
              <a:t>, </a:t>
            </a:r>
            <a:r>
              <a:rPr lang="zh-CN" altLang="zh-CN" b="1" dirty="0">
                <a:solidFill>
                  <a:srgbClr val="7030A0"/>
                </a:solidFill>
                <a:latin typeface="楷体" panose="02010609060101010101" pitchFamily="49" charset="-122"/>
                <a:ea typeface="楷体" panose="02010609060101010101" pitchFamily="49" charset="-122"/>
              </a:rPr>
              <a:t>哪个更痛</a:t>
            </a:r>
            <a:r>
              <a:rPr lang="zh-CN" altLang="en-US" b="1" dirty="0">
                <a:solidFill>
                  <a:srgbClr val="7030A0"/>
                </a:solidFill>
                <a:latin typeface="楷体" panose="02010609060101010101" pitchFamily="49" charset="-122"/>
                <a:ea typeface="楷体" panose="02010609060101010101" pitchFamily="49" charset="-122"/>
              </a:rPr>
              <a:t>苦</a:t>
            </a:r>
            <a:r>
              <a:rPr lang="zh-CN" altLang="zh-CN" b="1" dirty="0">
                <a:solidFill>
                  <a:srgbClr val="7030A0"/>
                </a:solidFill>
                <a:latin typeface="楷体" panose="02010609060101010101" pitchFamily="49" charset="-122"/>
                <a:ea typeface="楷体" panose="02010609060101010101" pitchFamily="49" charset="-122"/>
              </a:rPr>
              <a:t>一些</a:t>
            </a:r>
            <a:r>
              <a:rPr lang="en-US" altLang="zh-CN" b="1" dirty="0">
                <a:solidFill>
                  <a:srgbClr val="7030A0"/>
                </a:solidFill>
                <a:latin typeface="楷体" panose="02010609060101010101" pitchFamily="49" charset="-122"/>
                <a:ea typeface="楷体" panose="02010609060101010101" pitchFamily="49" charset="-122"/>
              </a:rPr>
              <a:t>?</a:t>
            </a:r>
            <a:r>
              <a:rPr lang="zh-CN" altLang="en-US" dirty="0">
                <a:solidFill>
                  <a:srgbClr val="7030A0"/>
                </a:solidFill>
                <a:latin typeface="楷体" panose="02010609060101010101" pitchFamily="49" charset="-122"/>
                <a:ea typeface="楷体" panose="02010609060101010101" pitchFamily="49" charset="-122"/>
              </a:rPr>
              <a:t>”</a:t>
            </a:r>
            <a:r>
              <a:rPr lang="en-US" altLang="zh-CN" dirty="0">
                <a:solidFill>
                  <a:srgbClr val="7030A0"/>
                </a:solidFill>
                <a:latin typeface="楷体" panose="02010609060101010101" pitchFamily="49" charset="-122"/>
                <a:ea typeface="楷体" panose="02010609060101010101" pitchFamily="49" charset="-122"/>
              </a:rPr>
              <a:t> </a:t>
            </a:r>
          </a:p>
          <a:p>
            <a:pPr marL="450850" lvl="1" indent="0">
              <a:buNone/>
            </a:pPr>
            <a:r>
              <a:rPr lang="en-US" altLang="zh-CN" dirty="0">
                <a:latin typeface="楷体" pitchFamily="49" charset="-122"/>
                <a:ea typeface="楷体" pitchFamily="49" charset="-122"/>
              </a:rPr>
              <a:t>(</a:t>
            </a:r>
            <a:r>
              <a:rPr lang="zh-CN" altLang="zh-CN" dirty="0">
                <a:latin typeface="楷体" pitchFamily="49" charset="-122"/>
                <a:ea typeface="楷体" pitchFamily="49" charset="-122"/>
              </a:rPr>
              <a:t>这个问题也写在 </a:t>
            </a:r>
            <a:r>
              <a:rPr lang="en-US" altLang="zh-CN" b="1" dirty="0">
                <a:latin typeface="楷体" pitchFamily="49" charset="-122"/>
                <a:ea typeface="楷体" pitchFamily="49" charset="-122"/>
              </a:rPr>
              <a:t>NBA</a:t>
            </a:r>
            <a:r>
              <a:rPr lang="en-US" altLang="zh-CN" dirty="0">
                <a:latin typeface="楷体" pitchFamily="49" charset="-122"/>
                <a:ea typeface="楷体" pitchFamily="49" charset="-122"/>
              </a:rPr>
              <a:t> </a:t>
            </a:r>
            <a:r>
              <a:rPr lang="zh-CN" altLang="zh-CN" dirty="0">
                <a:latin typeface="楷体" pitchFamily="49" charset="-122"/>
                <a:ea typeface="楷体" pitchFamily="49" charset="-122"/>
              </a:rPr>
              <a:t>凯尔特人队的训练馆里</a:t>
            </a:r>
            <a:r>
              <a:rPr lang="en-US" altLang="zh-CN" dirty="0">
                <a:latin typeface="楷体" pitchFamily="49" charset="-122"/>
                <a:ea typeface="楷体" pitchFamily="49" charset="-122"/>
              </a:rPr>
              <a:t>)</a:t>
            </a:r>
          </a:p>
          <a:p>
            <a:pPr marL="450850" lvl="1" indent="0">
              <a:buNone/>
            </a:pPr>
            <a:endParaRPr lang="zh-CN" altLang="en-US" dirty="0">
              <a:ea typeface="宋体" pitchFamily="2" charset="-122"/>
            </a:endParaRPr>
          </a:p>
        </p:txBody>
      </p:sp>
      <p:sp>
        <p:nvSpPr>
          <p:cNvPr id="10244" name="页脚占位符 3"/>
          <p:cNvSpPr>
            <a:spLocks noGrp="1"/>
          </p:cNvSpPr>
          <p:nvPr>
            <p:ph type="ftr" sz="quarter" idx="11"/>
          </p:nvPr>
        </p:nvSpPr>
        <p:spPr>
          <a:noFill/>
        </p:spPr>
        <p:txBody>
          <a:bodyPr/>
          <a:lstStyle/>
          <a:p>
            <a:r>
              <a:rPr lang="en-US" altLang="zh-CN"/>
              <a:t>C程序设计基础</a:t>
            </a:r>
          </a:p>
        </p:txBody>
      </p:sp>
      <p:sp>
        <p:nvSpPr>
          <p:cNvPr id="10245" name="灯片编号占位符 4"/>
          <p:cNvSpPr>
            <a:spLocks noGrp="1"/>
          </p:cNvSpPr>
          <p:nvPr>
            <p:ph type="sldNum" sz="quarter" idx="12"/>
          </p:nvPr>
        </p:nvSpPr>
        <p:spPr>
          <a:noFill/>
        </p:spPr>
        <p:txBody>
          <a:bodyPr/>
          <a:lstStyle/>
          <a:p>
            <a:fld id="{78667EBF-51A0-4428-A3FC-80EAF97117B5}" type="slidenum">
              <a:rPr lang="en-US" altLang="zh-CN" smtClean="0"/>
              <a:pPr/>
              <a:t>6</a:t>
            </a:fld>
            <a:endParaRPr lang="en-US" altLang="zh-CN" dirty="0"/>
          </a:p>
        </p:txBody>
      </p:sp>
      <p:pic>
        <p:nvPicPr>
          <p:cNvPr id="6" name="图片 5" descr="http://ww1.sinaimg.cn/bmiddle/61e36371tw1dzpht2nimlj.jpg"/>
          <p:cNvPicPr>
            <a:picLocks noChangeAspect="1" noChangeArrowheads="1"/>
          </p:cNvPicPr>
          <p:nvPr/>
        </p:nvPicPr>
        <p:blipFill>
          <a:blip r:embed="rId2" cstate="print"/>
          <a:srcRect/>
          <a:stretch>
            <a:fillRect/>
          </a:stretch>
        </p:blipFill>
        <p:spPr bwMode="auto">
          <a:xfrm>
            <a:off x="8626421" y="1252344"/>
            <a:ext cx="3347864" cy="3203352"/>
          </a:xfrm>
          <a:prstGeom prst="rect">
            <a:avLst/>
          </a:prstGeom>
          <a:noFill/>
          <a:ln w="9525">
            <a:noFill/>
            <a:miter lim="800000"/>
            <a:headEnd/>
            <a:tailEnd/>
          </a:ln>
        </p:spPr>
      </p:pic>
      <p:sp>
        <p:nvSpPr>
          <p:cNvPr id="7" name="矩形 6"/>
          <p:cNvSpPr/>
          <p:nvPr/>
        </p:nvSpPr>
        <p:spPr>
          <a:xfrm>
            <a:off x="1271464" y="3200494"/>
            <a:ext cx="6192688" cy="923330"/>
          </a:xfrm>
          <a:prstGeom prst="rect">
            <a:avLst/>
          </a:prstGeom>
        </p:spPr>
        <p:txBody>
          <a:bodyPr wrap="square">
            <a:spAutoFit/>
          </a:bodyPr>
          <a:lstStyle/>
          <a:p>
            <a:pPr marL="450850" lvl="1" algn="ctr"/>
            <a:r>
              <a:rPr lang="zh-CN" altLang="en-US" dirty="0">
                <a:solidFill>
                  <a:srgbClr val="0000CC"/>
                </a:solidFill>
                <a:latin typeface="楷体" pitchFamily="49" charset="-122"/>
                <a:ea typeface="楷体" pitchFamily="49" charset="-122"/>
              </a:rPr>
              <a:t>“</a:t>
            </a:r>
            <a:r>
              <a:rPr lang="en-US" altLang="zh-CN" dirty="0">
                <a:solidFill>
                  <a:srgbClr val="0000CC"/>
                </a:solidFill>
                <a:latin typeface="楷体" pitchFamily="49" charset="-122"/>
                <a:ea typeface="楷体" pitchFamily="49" charset="-122"/>
              </a:rPr>
              <a:t>What Hurts More,</a:t>
            </a:r>
          </a:p>
          <a:p>
            <a:pPr marL="450850" lvl="1" algn="ctr"/>
            <a:r>
              <a:rPr lang="en-US" altLang="zh-CN" dirty="0">
                <a:solidFill>
                  <a:srgbClr val="0000CC"/>
                </a:solidFill>
                <a:latin typeface="楷体" pitchFamily="49" charset="-122"/>
                <a:ea typeface="楷体" pitchFamily="49" charset="-122"/>
              </a:rPr>
              <a:t>The Pain of Hard Work</a:t>
            </a:r>
          </a:p>
          <a:p>
            <a:pPr marL="450850" lvl="1" algn="ctr"/>
            <a:r>
              <a:rPr lang="en-US" altLang="zh-CN" dirty="0">
                <a:solidFill>
                  <a:srgbClr val="0000CC"/>
                </a:solidFill>
                <a:latin typeface="楷体" pitchFamily="49" charset="-122"/>
                <a:ea typeface="楷体" pitchFamily="49" charset="-122"/>
              </a:rPr>
              <a:t>or The Pain of Regret?</a:t>
            </a:r>
            <a:r>
              <a:rPr lang="zh-CN" altLang="en-US" dirty="0">
                <a:solidFill>
                  <a:srgbClr val="0000CC"/>
                </a:solidFill>
                <a:latin typeface="楷体" pitchFamily="49" charset="-122"/>
                <a:ea typeface="楷体" pitchFamily="49" charset="-122"/>
              </a:rPr>
              <a:t>”</a:t>
            </a:r>
            <a:endParaRPr lang="zh-CN" altLang="zh-CN" dirty="0">
              <a:solidFill>
                <a:srgbClr val="0000CC"/>
              </a:solidFill>
              <a:latin typeface="楷体" pitchFamily="49" charset="-122"/>
              <a:ea typeface="楷体" pitchFamily="49" charset="-122"/>
            </a:endParaRPr>
          </a:p>
        </p:txBody>
      </p:sp>
      <p:sp>
        <p:nvSpPr>
          <p:cNvPr id="8" name="矩形 7"/>
          <p:cNvSpPr/>
          <p:nvPr/>
        </p:nvSpPr>
        <p:spPr>
          <a:xfrm>
            <a:off x="479376" y="4435632"/>
            <a:ext cx="7992888" cy="1692771"/>
          </a:xfrm>
          <a:prstGeom prst="rect">
            <a:avLst/>
          </a:prstGeom>
        </p:spPr>
        <p:txBody>
          <a:bodyPr wrap="square">
            <a:spAutoFit/>
          </a:bodyPr>
          <a:lstStyle/>
          <a:p>
            <a:r>
              <a:rPr lang="zh-CN" altLang="zh-CN" sz="2800" dirty="0">
                <a:latin typeface="微软雅黑" panose="020B0503020204020204" pitchFamily="34" charset="-122"/>
                <a:ea typeface="宋体" pitchFamily="2" charset="-122"/>
              </a:rPr>
              <a:t>啥佛图书馆墙壁训言：</a:t>
            </a:r>
            <a:endParaRPr lang="en-US" altLang="zh-CN" sz="2800" dirty="0">
              <a:latin typeface="微软雅黑" panose="020B0503020204020204" pitchFamily="34" charset="-122"/>
              <a:ea typeface="宋体" pitchFamily="2" charset="-122"/>
            </a:endParaRPr>
          </a:p>
          <a:p>
            <a:pPr algn="ctr"/>
            <a:r>
              <a:rPr lang="en-US" altLang="zh-CN" sz="2800" b="1" dirty="0">
                <a:solidFill>
                  <a:srgbClr val="7030A0"/>
                </a:solidFill>
                <a:latin typeface="楷体" panose="02010609060101010101" pitchFamily="49" charset="-122"/>
                <a:ea typeface="楷体" panose="02010609060101010101" pitchFamily="49" charset="-122"/>
              </a:rPr>
              <a:t>“</a:t>
            </a:r>
            <a:r>
              <a:rPr lang="zh-CN" altLang="zh-CN" sz="2400" b="1" dirty="0">
                <a:solidFill>
                  <a:srgbClr val="7030A0"/>
                </a:solidFill>
                <a:latin typeface="楷体" panose="02010609060101010101" pitchFamily="49" charset="-122"/>
                <a:ea typeface="楷体" panose="02010609060101010101" pitchFamily="49" charset="-122"/>
              </a:rPr>
              <a:t>学习时的苦痛是暂时的，未学到的痛苦是终生的。</a:t>
            </a:r>
            <a:r>
              <a:rPr lang="en-US" altLang="zh-CN" sz="2400" b="1" dirty="0">
                <a:solidFill>
                  <a:srgbClr val="7030A0"/>
                </a:solidFill>
                <a:latin typeface="楷体" pitchFamily="49" charset="-122"/>
                <a:ea typeface="楷体" pitchFamily="49" charset="-122"/>
              </a:rPr>
              <a:t>”</a:t>
            </a:r>
          </a:p>
          <a:p>
            <a:pPr algn="ctr"/>
            <a:r>
              <a:rPr lang="en-US" altLang="zh-CN" sz="2400" b="1" dirty="0">
                <a:solidFill>
                  <a:srgbClr val="7030A0"/>
                </a:solidFill>
                <a:latin typeface="楷体" pitchFamily="49" charset="-122"/>
                <a:ea typeface="楷体" pitchFamily="49" charset="-122"/>
              </a:rPr>
              <a:t>(Time the study pain is temporary, has not learned the pain is life-long. )</a:t>
            </a:r>
            <a:endParaRPr lang="zh-CN" altLang="en-US" sz="2400" b="1" dirty="0">
              <a:solidFill>
                <a:srgbClr val="7030A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24655"/>
    </mc:Choice>
    <mc:Fallback xmlns="">
      <p:transition spd="slow" advTm="246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0602" y="-146289"/>
            <a:ext cx="10515600" cy="1325563"/>
          </a:xfrm>
        </p:spPr>
        <p:txBody>
          <a:bodyPr/>
          <a:lstStyle/>
          <a:p>
            <a:r>
              <a:rPr lang="zh-CN" altLang="en-US" dirty="0"/>
              <a:t>程序设计教材与参考书</a:t>
            </a:r>
          </a:p>
        </p:txBody>
      </p:sp>
      <p:grpSp>
        <p:nvGrpSpPr>
          <p:cNvPr id="5" name="Group 1083"/>
          <p:cNvGrpSpPr>
            <a:grpSpLocks/>
          </p:cNvGrpSpPr>
          <p:nvPr/>
        </p:nvGrpSpPr>
        <p:grpSpPr bwMode="auto">
          <a:xfrm>
            <a:off x="2063552" y="1415582"/>
            <a:ext cx="7488832" cy="2808311"/>
            <a:chOff x="432" y="598"/>
            <a:chExt cx="4896" cy="2858"/>
          </a:xfrm>
        </p:grpSpPr>
        <p:sp>
          <p:nvSpPr>
            <p:cNvPr id="6" name="Rectangle 1028"/>
            <p:cNvSpPr>
              <a:spLocks noChangeArrowheads="1"/>
            </p:cNvSpPr>
            <p:nvPr/>
          </p:nvSpPr>
          <p:spPr bwMode="auto">
            <a:xfrm>
              <a:off x="432" y="598"/>
              <a:ext cx="4896" cy="2858"/>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12700" cap="sq">
              <a:noFill/>
              <a:miter lim="800000"/>
              <a:headEnd type="none" w="sm" len="sm"/>
              <a:tailEnd type="none" w="sm" len="sm"/>
            </a:ln>
            <a:effectLst>
              <a:outerShdw dist="206741" dir="2550627"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1029"/>
            <p:cNvSpPr txBox="1">
              <a:spLocks noChangeArrowheads="1"/>
            </p:cNvSpPr>
            <p:nvPr/>
          </p:nvSpPr>
          <p:spPr bwMode="auto">
            <a:xfrm>
              <a:off x="720" y="598"/>
              <a:ext cx="1712" cy="53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FFFF00"/>
                  </a:solidFill>
                  <a:latin typeface="楷体_GB2312" pitchFamily="49" charset="-122"/>
                  <a:ea typeface="微软雅黑" pitchFamily="34" charset="-122"/>
                </a:rPr>
                <a:t>教材：</a:t>
              </a:r>
              <a:endParaRPr lang="zh-CN" altLang="en-US" sz="2800" dirty="0">
                <a:solidFill>
                  <a:srgbClr val="FFFF00"/>
                </a:solidFill>
                <a:ea typeface="微软雅黑" pitchFamily="34" charset="-122"/>
              </a:endParaRPr>
            </a:p>
          </p:txBody>
        </p:sp>
      </p:grpSp>
      <p:grpSp>
        <p:nvGrpSpPr>
          <p:cNvPr id="8" name="Group 1088"/>
          <p:cNvGrpSpPr>
            <a:grpSpLocks/>
          </p:cNvGrpSpPr>
          <p:nvPr/>
        </p:nvGrpSpPr>
        <p:grpSpPr bwMode="auto">
          <a:xfrm>
            <a:off x="2927649" y="1996626"/>
            <a:ext cx="5976937" cy="1944216"/>
            <a:chOff x="1111" y="1480"/>
            <a:chExt cx="3765" cy="1536"/>
          </a:xfrm>
        </p:grpSpPr>
        <p:sp>
          <p:nvSpPr>
            <p:cNvPr id="9" name="Rectangle 1085"/>
            <p:cNvSpPr>
              <a:spLocks noChangeArrowheads="1"/>
            </p:cNvSpPr>
            <p:nvPr/>
          </p:nvSpPr>
          <p:spPr bwMode="auto">
            <a:xfrm>
              <a:off x="1111" y="1480"/>
              <a:ext cx="3765" cy="1536"/>
            </a:xfrm>
            <a:prstGeom prst="rect">
              <a:avLst/>
            </a:prstGeom>
            <a:gradFill rotWithShape="0">
              <a:gsLst>
                <a:gs pos="0">
                  <a:srgbClr val="FFFF00">
                    <a:gamma/>
                    <a:shade val="46275"/>
                    <a:invGamma/>
                  </a:srgbClr>
                </a:gs>
                <a:gs pos="50000">
                  <a:srgbClr val="FFFF00"/>
                </a:gs>
                <a:gs pos="100000">
                  <a:srgbClr val="FFFF00">
                    <a:gamma/>
                    <a:shade val="46275"/>
                    <a:invGamma/>
                  </a:srgbClr>
                </a:gs>
              </a:gsLst>
              <a:lin ang="18900000" scaled="1"/>
            </a:gradFill>
            <a:ln w="9525">
              <a:noFill/>
              <a:miter lim="800000"/>
              <a:headEnd/>
              <a:tailEnd/>
            </a:ln>
            <a:effectLst>
              <a:outerShdw dist="179605"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Rectangle 1086"/>
            <p:cNvSpPr>
              <a:spLocks noChangeArrowheads="1"/>
            </p:cNvSpPr>
            <p:nvPr/>
          </p:nvSpPr>
          <p:spPr bwMode="auto">
            <a:xfrm>
              <a:off x="1292" y="1651"/>
              <a:ext cx="3552" cy="44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ctr" fontAlgn="base">
                <a:lnSpc>
                  <a:spcPct val="85000"/>
                </a:lnSpc>
                <a:spcBef>
                  <a:spcPct val="0"/>
                </a:spcBef>
              </a:pPr>
              <a:r>
                <a:rPr lang="zh-CN" altLang="en-US" sz="2700" dirty="0">
                  <a:solidFill>
                    <a:srgbClr val="FF3300"/>
                  </a:solidFill>
                  <a:latin typeface="微软雅黑" pitchFamily="34" charset="-122"/>
                  <a:ea typeface="微软雅黑" pitchFamily="34" charset="-122"/>
                </a:rPr>
                <a:t> </a:t>
              </a:r>
              <a:r>
                <a:rPr lang="zh-CN" altLang="en-US" sz="2400" dirty="0">
                  <a:solidFill>
                    <a:srgbClr val="FF3300"/>
                  </a:solidFill>
                  <a:latin typeface="微软雅黑" pitchFamily="34" charset="-122"/>
                  <a:ea typeface="微软雅黑" pitchFamily="34" charset="-122"/>
                </a:rPr>
                <a:t>《</a:t>
              </a:r>
              <a:r>
                <a:rPr lang="en-US" altLang="zh-CN" sz="3600" dirty="0">
                  <a:solidFill>
                    <a:srgbClr val="FF3300"/>
                  </a:solidFill>
                  <a:latin typeface="微软雅黑" pitchFamily="34" charset="-122"/>
                  <a:ea typeface="微软雅黑" pitchFamily="34" charset="-122"/>
                </a:rPr>
                <a:t>C</a:t>
              </a:r>
              <a:r>
                <a:rPr lang="zh-CN" altLang="en-US" sz="3600" dirty="0">
                  <a:solidFill>
                    <a:srgbClr val="FF3300"/>
                  </a:solidFill>
                  <a:latin typeface="微软雅黑" pitchFamily="34" charset="-122"/>
                  <a:ea typeface="微软雅黑" pitchFamily="34" charset="-122"/>
                </a:rPr>
                <a:t>程序设计导引</a:t>
              </a:r>
              <a:r>
                <a:rPr lang="zh-CN" altLang="en-US" sz="2800" dirty="0">
                  <a:solidFill>
                    <a:srgbClr val="FF3300"/>
                  </a:solidFill>
                  <a:latin typeface="微软雅黑" pitchFamily="34" charset="-122"/>
                  <a:ea typeface="微软雅黑" pitchFamily="34" charset="-122"/>
                </a:rPr>
                <a:t>（第</a:t>
              </a:r>
              <a:r>
                <a:rPr lang="en-US" altLang="zh-CN" sz="2800" dirty="0">
                  <a:solidFill>
                    <a:srgbClr val="FF3300"/>
                  </a:solidFill>
                  <a:latin typeface="微软雅黑" pitchFamily="34" charset="-122"/>
                  <a:ea typeface="微软雅黑" pitchFamily="34" charset="-122"/>
                </a:rPr>
                <a:t>2</a:t>
              </a:r>
              <a:r>
                <a:rPr lang="zh-CN" altLang="en-US" sz="2800" dirty="0">
                  <a:solidFill>
                    <a:srgbClr val="FF3300"/>
                  </a:solidFill>
                  <a:latin typeface="微软雅黑" pitchFamily="34" charset="-122"/>
                  <a:ea typeface="微软雅黑" pitchFamily="34" charset="-122"/>
                </a:rPr>
                <a:t>版）</a:t>
              </a:r>
              <a:r>
                <a:rPr lang="zh-CN" altLang="en-US" sz="2400" dirty="0">
                  <a:solidFill>
                    <a:srgbClr val="FF3300"/>
                  </a:solidFill>
                  <a:latin typeface="微软雅黑" pitchFamily="34" charset="-122"/>
                  <a:ea typeface="微软雅黑" pitchFamily="34" charset="-122"/>
                </a:rPr>
                <a:t>》</a:t>
              </a:r>
              <a:endParaRPr lang="zh-CN" altLang="en-US" sz="3200" dirty="0">
                <a:solidFill>
                  <a:srgbClr val="FF3300"/>
                </a:solidFill>
                <a:latin typeface="微软雅黑" pitchFamily="34" charset="-122"/>
                <a:ea typeface="微软雅黑" pitchFamily="34" charset="-122"/>
              </a:endParaRPr>
            </a:p>
          </p:txBody>
        </p:sp>
        <p:sp>
          <p:nvSpPr>
            <p:cNvPr id="11" name="Rectangle 1087"/>
            <p:cNvSpPr>
              <a:spLocks noChangeArrowheads="1"/>
            </p:cNvSpPr>
            <p:nvPr/>
          </p:nvSpPr>
          <p:spPr bwMode="auto">
            <a:xfrm>
              <a:off x="1188" y="2469"/>
              <a:ext cx="3656" cy="346"/>
            </a:xfrm>
            <a:prstGeom prst="rect">
              <a:avLst/>
            </a:prstGeom>
            <a:noFill/>
            <a:ln w="9525">
              <a:noFill/>
              <a:miter lim="800000"/>
              <a:headEnd/>
              <a:tailEnd/>
            </a:ln>
          </p:spPr>
          <p:txBody>
            <a:bodyPr wrap="square">
              <a:spAutoFit/>
            </a:bodyPr>
            <a:lstStyle/>
            <a:p>
              <a:pPr algn="ctr">
                <a:lnSpc>
                  <a:spcPct val="90000"/>
                </a:lnSpc>
              </a:pPr>
              <a:r>
                <a:rPr lang="zh-CN" altLang="en-US" sz="2500" dirty="0">
                  <a:solidFill>
                    <a:srgbClr val="0033CC"/>
                  </a:solidFill>
                  <a:latin typeface="华文新魏" pitchFamily="2" charset="-122"/>
                  <a:ea typeface="华文新魏" pitchFamily="2" charset="-122"/>
                </a:rPr>
                <a:t> </a:t>
              </a:r>
              <a:r>
                <a:rPr lang="zh-CN" altLang="en-US" sz="2400" dirty="0">
                  <a:latin typeface="楷体" pitchFamily="49" charset="-122"/>
                  <a:ea typeface="楷体" pitchFamily="49" charset="-122"/>
                </a:rPr>
                <a:t>尹宝林编著，机械工业出版社，</a:t>
              </a:r>
              <a:r>
                <a:rPr lang="en-US" altLang="zh-CN" sz="2400" dirty="0">
                  <a:latin typeface="楷体" pitchFamily="49" charset="-122"/>
                  <a:ea typeface="楷体" pitchFamily="49" charset="-122"/>
                </a:rPr>
                <a:t>2020</a:t>
              </a:r>
              <a:endParaRPr lang="zh-CN" altLang="en-US" sz="2200" dirty="0">
                <a:solidFill>
                  <a:srgbClr val="0033CC"/>
                </a:solidFill>
                <a:latin typeface="幼圆" pitchFamily="49" charset="-122"/>
                <a:ea typeface="幼圆" pitchFamily="49" charset="-122"/>
              </a:endParaRPr>
            </a:p>
          </p:txBody>
        </p:sp>
      </p:grpSp>
      <p:grpSp>
        <p:nvGrpSpPr>
          <p:cNvPr id="17" name="Group 1104"/>
          <p:cNvGrpSpPr>
            <a:grpSpLocks/>
          </p:cNvGrpSpPr>
          <p:nvPr/>
        </p:nvGrpSpPr>
        <p:grpSpPr bwMode="auto">
          <a:xfrm>
            <a:off x="2063552" y="4647139"/>
            <a:ext cx="7632848" cy="1861463"/>
            <a:chOff x="2789" y="207"/>
            <a:chExt cx="2298" cy="2137"/>
          </a:xfrm>
        </p:grpSpPr>
        <p:sp>
          <p:nvSpPr>
            <p:cNvPr id="18" name="Rectangle 1090"/>
            <p:cNvSpPr>
              <a:spLocks noChangeArrowheads="1"/>
            </p:cNvSpPr>
            <p:nvPr/>
          </p:nvSpPr>
          <p:spPr bwMode="auto">
            <a:xfrm>
              <a:off x="2789" y="643"/>
              <a:ext cx="2262" cy="1542"/>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Text Box 1091"/>
            <p:cNvSpPr txBox="1">
              <a:spLocks noChangeArrowheads="1"/>
            </p:cNvSpPr>
            <p:nvPr/>
          </p:nvSpPr>
          <p:spPr bwMode="auto">
            <a:xfrm>
              <a:off x="2789" y="736"/>
              <a:ext cx="2298" cy="1608"/>
            </a:xfrm>
            <a:prstGeom prst="rect">
              <a:avLst/>
            </a:prstGeom>
            <a:noFill/>
            <a:ln w="9525">
              <a:noFill/>
              <a:miter lim="800000"/>
              <a:headEnd/>
              <a:tailEnd/>
            </a:ln>
          </p:spPr>
          <p:txBody>
            <a:bodyPr>
              <a:spAutoFit/>
            </a:bodyPr>
            <a:lstStyle/>
            <a:p>
              <a:pPr>
                <a:spcAft>
                  <a:spcPct val="20000"/>
                </a:spcAft>
              </a:pPr>
              <a:r>
                <a:rPr lang="en-US" altLang="zh-CN" dirty="0">
                  <a:solidFill>
                    <a:srgbClr val="000099"/>
                  </a:solidFill>
                  <a:latin typeface="黑体" pitchFamily="49" charset="-122"/>
                  <a:ea typeface="黑体" pitchFamily="49" charset="-122"/>
                </a:rPr>
                <a:t>《C</a:t>
              </a:r>
              <a:r>
                <a:rPr lang="zh-CN" altLang="en-US" dirty="0">
                  <a:solidFill>
                    <a:srgbClr val="000099"/>
                  </a:solidFill>
                  <a:latin typeface="黑体" pitchFamily="49" charset="-122"/>
                  <a:ea typeface="黑体" pitchFamily="49" charset="-122"/>
                </a:rPr>
                <a:t>程序设计语言</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en-US" altLang="en-US" dirty="0" err="1">
                  <a:solidFill>
                    <a:srgbClr val="000099"/>
                  </a:solidFill>
                  <a:latin typeface="黑体" pitchFamily="49" charset="-122"/>
                  <a:ea typeface="黑体" pitchFamily="49" charset="-122"/>
                </a:rPr>
                <a:t>B.W.Kernighan</a:t>
              </a:r>
              <a:r>
                <a:rPr lang="en-US" altLang="en-US" dirty="0">
                  <a:solidFill>
                    <a:srgbClr val="000099"/>
                  </a:solidFill>
                  <a:latin typeface="黑体" pitchFamily="49" charset="-122"/>
                  <a:ea typeface="黑体" pitchFamily="49" charset="-122"/>
                </a:rPr>
                <a:t>, </a:t>
              </a:r>
              <a:r>
                <a:rPr lang="en-US" altLang="en-US" dirty="0" err="1">
                  <a:solidFill>
                    <a:srgbClr val="000099"/>
                  </a:solidFill>
                  <a:latin typeface="黑体" pitchFamily="49" charset="-122"/>
                  <a:ea typeface="黑体" pitchFamily="49" charset="-122"/>
                </a:rPr>
                <a:t>D.M.Ritchie</a:t>
              </a:r>
              <a:r>
                <a:rPr lang="en-US" altLang="en-US" dirty="0">
                  <a:solidFill>
                    <a:srgbClr val="000099"/>
                  </a:solidFill>
                  <a:latin typeface="黑体" pitchFamily="49" charset="-122"/>
                  <a:ea typeface="黑体" pitchFamily="49" charset="-122"/>
                </a:rPr>
                <a:t>, </a:t>
              </a:r>
              <a:r>
                <a:rPr lang="en-US" altLang="zh-CN" dirty="0">
                  <a:solidFill>
                    <a:srgbClr val="000099"/>
                  </a:solidFill>
                  <a:latin typeface="黑体" pitchFamily="49" charset="-122"/>
                  <a:ea typeface="黑体" pitchFamily="49" charset="-122"/>
                </a:rPr>
                <a:t> </a:t>
              </a:r>
              <a:r>
                <a:rPr lang="zh-CN" altLang="en-US" dirty="0">
                  <a:solidFill>
                    <a:srgbClr val="000099"/>
                  </a:solidFill>
                  <a:latin typeface="黑体" pitchFamily="49" charset="-122"/>
                  <a:ea typeface="黑体" pitchFamily="49" charset="-122"/>
                </a:rPr>
                <a:t>机械工业出版社 </a:t>
              </a:r>
              <a:r>
                <a:rPr lang="en-US" altLang="zh-CN" dirty="0">
                  <a:solidFill>
                    <a:srgbClr val="000099"/>
                  </a:solidFill>
                  <a:latin typeface="黑体" pitchFamily="49" charset="-122"/>
                  <a:ea typeface="黑体" pitchFamily="49" charset="-122"/>
                </a:rPr>
                <a:t>2012</a:t>
              </a:r>
              <a:r>
                <a:rPr lang="zh-CN" altLang="en-US" dirty="0">
                  <a:solidFill>
                    <a:srgbClr val="000099"/>
                  </a:solidFill>
                  <a:latin typeface="黑体" pitchFamily="49" charset="-122"/>
                  <a:ea typeface="黑体" pitchFamily="49" charset="-122"/>
                </a:rPr>
                <a:t>，徐宝文等译</a:t>
              </a:r>
              <a:endParaRPr lang="en-US" altLang="zh-CN" dirty="0">
                <a:solidFill>
                  <a:srgbClr val="000099"/>
                </a:solidFill>
                <a:latin typeface="黑体" pitchFamily="49" charset="-122"/>
                <a:ea typeface="黑体" pitchFamily="49" charset="-122"/>
              </a:endParaRPr>
            </a:p>
            <a:p>
              <a:pPr>
                <a:spcAft>
                  <a:spcPct val="20000"/>
                </a:spcAft>
              </a:pPr>
              <a:r>
                <a:rPr lang="en-US" altLang="zh-CN" dirty="0">
                  <a:solidFill>
                    <a:srgbClr val="000099"/>
                  </a:solidFill>
                  <a:latin typeface="黑体" pitchFamily="49" charset="-122"/>
                  <a:ea typeface="黑体" pitchFamily="49" charset="-122"/>
                </a:rPr>
                <a:t>《C</a:t>
              </a:r>
              <a:r>
                <a:rPr lang="zh-CN" altLang="en-US" dirty="0">
                  <a:solidFill>
                    <a:srgbClr val="000099"/>
                  </a:solidFill>
                  <a:latin typeface="黑体" pitchFamily="49" charset="-122"/>
                  <a:ea typeface="黑体" pitchFamily="49" charset="-122"/>
                </a:rPr>
                <a:t>程序设计思想与方法</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，尹宝林编著，机械工业出版社，</a:t>
              </a:r>
              <a:r>
                <a:rPr lang="en-US" altLang="zh-CN" dirty="0">
                  <a:solidFill>
                    <a:srgbClr val="000099"/>
                  </a:solidFill>
                  <a:latin typeface="黑体" pitchFamily="49" charset="-122"/>
                  <a:ea typeface="黑体" pitchFamily="49" charset="-122"/>
                </a:rPr>
                <a:t>2009</a:t>
              </a:r>
              <a:endParaRPr lang="zh-CN" altLang="en-US" dirty="0">
                <a:solidFill>
                  <a:srgbClr val="000099"/>
                </a:solidFill>
                <a:latin typeface="黑体" pitchFamily="49" charset="-122"/>
                <a:ea typeface="黑体" pitchFamily="49" charset="-122"/>
              </a:endParaRP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20"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3"/>
            <p:cNvSpPr txBox="1">
              <a:spLocks noChangeArrowheads="1"/>
            </p:cNvSpPr>
            <p:nvPr/>
          </p:nvSpPr>
          <p:spPr bwMode="auto">
            <a:xfrm>
              <a:off x="2930" y="207"/>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参考书</a:t>
              </a:r>
              <a:endParaRPr lang="en-US" altLang="zh-CN" dirty="0">
                <a:solidFill>
                  <a:srgbClr val="FF3300"/>
                </a:solidFill>
                <a:ea typeface="黑体" pitchFamily="49" charset="-122"/>
              </a:endParaRPr>
            </a:p>
          </p:txBody>
        </p:sp>
      </p:grpSp>
    </p:spTree>
    <p:extLst>
      <p:ext uri="{BB962C8B-B14F-4D97-AF65-F5344CB8AC3E}">
        <p14:creationId xmlns:p14="http://schemas.microsoft.com/office/powerpoint/2010/main" val="3082347918"/>
      </p:ext>
    </p:extLst>
  </p:cSld>
  <p:clrMapOvr>
    <a:masterClrMapping/>
  </p:clrMapOvr>
  <mc:AlternateContent xmlns:mc="http://schemas.openxmlformats.org/markup-compatibility/2006" xmlns:p14="http://schemas.microsoft.com/office/powerpoint/2010/main">
    <mc:Choice Requires="p14">
      <p:transition spd="slow" p14:dur="2000" advTm="43204"/>
    </mc:Choice>
    <mc:Fallback xmlns="">
      <p:transition spd="slow" advTm="432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071"/>
            <a:ext cx="10515600" cy="1325563"/>
          </a:xfrm>
        </p:spPr>
        <p:txBody>
          <a:bodyPr/>
          <a:lstStyle/>
          <a:p>
            <a:r>
              <a:rPr lang="zh-CN" altLang="en-US" dirty="0"/>
              <a:t>数据结构教材与参考书</a:t>
            </a:r>
          </a:p>
        </p:txBody>
      </p:sp>
      <p:grpSp>
        <p:nvGrpSpPr>
          <p:cNvPr id="5" name="Group 1083"/>
          <p:cNvGrpSpPr>
            <a:grpSpLocks/>
          </p:cNvGrpSpPr>
          <p:nvPr/>
        </p:nvGrpSpPr>
        <p:grpSpPr bwMode="auto">
          <a:xfrm>
            <a:off x="1127448" y="908721"/>
            <a:ext cx="9505056" cy="2808311"/>
            <a:chOff x="432" y="598"/>
            <a:chExt cx="4896" cy="2858"/>
          </a:xfrm>
        </p:grpSpPr>
        <p:sp>
          <p:nvSpPr>
            <p:cNvPr id="6" name="Rectangle 1028"/>
            <p:cNvSpPr>
              <a:spLocks noChangeArrowheads="1"/>
            </p:cNvSpPr>
            <p:nvPr/>
          </p:nvSpPr>
          <p:spPr bwMode="auto">
            <a:xfrm>
              <a:off x="432" y="598"/>
              <a:ext cx="4896" cy="2858"/>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12700" cap="sq">
              <a:noFill/>
              <a:miter lim="800000"/>
              <a:headEnd type="none" w="sm" len="sm"/>
              <a:tailEnd type="none" w="sm" len="sm"/>
            </a:ln>
            <a:effectLst>
              <a:outerShdw dist="206741" dir="2550627"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1029"/>
            <p:cNvSpPr txBox="1">
              <a:spLocks noChangeArrowheads="1"/>
            </p:cNvSpPr>
            <p:nvPr/>
          </p:nvSpPr>
          <p:spPr bwMode="auto">
            <a:xfrm>
              <a:off x="720" y="598"/>
              <a:ext cx="1712" cy="53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FFFF00"/>
                  </a:solidFill>
                  <a:latin typeface="楷体_GB2312" pitchFamily="49" charset="-122"/>
                  <a:ea typeface="微软雅黑" pitchFamily="34" charset="-122"/>
                </a:rPr>
                <a:t>教材：</a:t>
              </a:r>
              <a:endParaRPr lang="zh-CN" altLang="en-US" sz="2800" dirty="0">
                <a:solidFill>
                  <a:srgbClr val="FFFF00"/>
                </a:solidFill>
                <a:ea typeface="微软雅黑" pitchFamily="34" charset="-122"/>
              </a:endParaRPr>
            </a:p>
          </p:txBody>
        </p:sp>
      </p:grpSp>
      <p:grpSp>
        <p:nvGrpSpPr>
          <p:cNvPr id="8" name="Group 1088"/>
          <p:cNvGrpSpPr>
            <a:grpSpLocks/>
          </p:cNvGrpSpPr>
          <p:nvPr/>
        </p:nvGrpSpPr>
        <p:grpSpPr bwMode="auto">
          <a:xfrm>
            <a:off x="2903390" y="1318968"/>
            <a:ext cx="6094412" cy="1958139"/>
            <a:chOff x="1005" y="1349"/>
            <a:chExt cx="3839" cy="1547"/>
          </a:xfrm>
        </p:grpSpPr>
        <p:sp>
          <p:nvSpPr>
            <p:cNvPr id="9" name="Rectangle 1085"/>
            <p:cNvSpPr>
              <a:spLocks noChangeArrowheads="1"/>
            </p:cNvSpPr>
            <p:nvPr/>
          </p:nvSpPr>
          <p:spPr bwMode="auto">
            <a:xfrm>
              <a:off x="1005" y="1349"/>
              <a:ext cx="3765" cy="1536"/>
            </a:xfrm>
            <a:prstGeom prst="rect">
              <a:avLst/>
            </a:prstGeom>
            <a:gradFill rotWithShape="0">
              <a:gsLst>
                <a:gs pos="0">
                  <a:srgbClr val="FFFF00">
                    <a:gamma/>
                    <a:shade val="46275"/>
                    <a:invGamma/>
                  </a:srgbClr>
                </a:gs>
                <a:gs pos="50000">
                  <a:srgbClr val="FFFF00"/>
                </a:gs>
                <a:gs pos="100000">
                  <a:srgbClr val="FFFF00">
                    <a:gamma/>
                    <a:shade val="46275"/>
                    <a:invGamma/>
                  </a:srgbClr>
                </a:gs>
              </a:gsLst>
              <a:lin ang="18900000" scaled="1"/>
            </a:gradFill>
            <a:ln w="9525">
              <a:noFill/>
              <a:miter lim="800000"/>
              <a:headEnd/>
              <a:tailEnd/>
            </a:ln>
            <a:effectLst>
              <a:outerShdw dist="179605"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Rectangle 1086"/>
            <p:cNvSpPr>
              <a:spLocks noChangeArrowheads="1"/>
            </p:cNvSpPr>
            <p:nvPr/>
          </p:nvSpPr>
          <p:spPr bwMode="auto">
            <a:xfrm>
              <a:off x="1292" y="1651"/>
              <a:ext cx="3552" cy="71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ctr" fontAlgn="base">
                <a:lnSpc>
                  <a:spcPct val="85000"/>
                </a:lnSpc>
                <a:spcBef>
                  <a:spcPct val="0"/>
                </a:spcBef>
              </a:pPr>
              <a:r>
                <a:rPr lang="zh-CN" altLang="en-US" sz="2700" dirty="0">
                  <a:solidFill>
                    <a:srgbClr val="FF3300"/>
                  </a:solidFill>
                  <a:latin typeface="微软雅黑" pitchFamily="34" charset="-122"/>
                  <a:ea typeface="微软雅黑" pitchFamily="34" charset="-122"/>
                </a:rPr>
                <a:t> </a:t>
              </a:r>
              <a:r>
                <a:rPr lang="zh-CN" altLang="en-US" sz="2400" dirty="0">
                  <a:solidFill>
                    <a:srgbClr val="FF3300"/>
                  </a:solidFill>
                  <a:latin typeface="微软雅黑" pitchFamily="34" charset="-122"/>
                  <a:ea typeface="微软雅黑" pitchFamily="34" charset="-122"/>
                </a:rPr>
                <a:t>《</a:t>
              </a:r>
              <a:r>
                <a:rPr lang="zh-CN" altLang="en-US" sz="3600" dirty="0">
                  <a:solidFill>
                    <a:srgbClr val="FF3300"/>
                  </a:solidFill>
                  <a:latin typeface="微软雅黑" pitchFamily="34" charset="-122"/>
                  <a:ea typeface="微软雅黑" pitchFamily="34" charset="-122"/>
                </a:rPr>
                <a:t>数据结构教程</a:t>
              </a:r>
              <a:r>
                <a:rPr lang="zh-CN" altLang="en-US" sz="2400" dirty="0">
                  <a:solidFill>
                    <a:srgbClr val="FF3300"/>
                  </a:solidFill>
                  <a:latin typeface="微软雅黑" pitchFamily="34" charset="-122"/>
                  <a:ea typeface="微软雅黑" pitchFamily="34" charset="-122"/>
                </a:rPr>
                <a:t>》</a:t>
              </a:r>
              <a:endParaRPr lang="zh-CN" altLang="en-US" sz="3200" dirty="0">
                <a:solidFill>
                  <a:srgbClr val="FF3300"/>
                </a:solidFill>
                <a:latin typeface="微软雅黑" pitchFamily="34" charset="-122"/>
                <a:ea typeface="微软雅黑" pitchFamily="34" charset="-122"/>
              </a:endParaRPr>
            </a:p>
            <a:p>
              <a:pPr algn="ctr" fontAlgn="base">
                <a:lnSpc>
                  <a:spcPct val="85000"/>
                </a:lnSpc>
                <a:spcBef>
                  <a:spcPct val="0"/>
                </a:spcBef>
              </a:pPr>
              <a:r>
                <a:rPr lang="zh-CN" altLang="en-US" sz="2600" dirty="0">
                  <a:solidFill>
                    <a:srgbClr val="FF3300"/>
                  </a:solidFill>
                  <a:latin typeface="黑体" pitchFamily="49" charset="-122"/>
                  <a:ea typeface="黑体" pitchFamily="49" charset="-122"/>
                </a:rPr>
                <a:t>第</a:t>
              </a:r>
              <a:r>
                <a:rPr lang="en-US" altLang="zh-CN" sz="2600" dirty="0">
                  <a:solidFill>
                    <a:srgbClr val="FF3300"/>
                  </a:solidFill>
                  <a:latin typeface="黑体" pitchFamily="49" charset="-122"/>
                  <a:ea typeface="黑体" pitchFamily="49" charset="-122"/>
                </a:rPr>
                <a:t>3</a:t>
              </a:r>
              <a:r>
                <a:rPr lang="zh-CN" altLang="en-US" sz="2600" dirty="0">
                  <a:solidFill>
                    <a:srgbClr val="FF3300"/>
                  </a:solidFill>
                  <a:latin typeface="黑体" pitchFamily="49" charset="-122"/>
                  <a:ea typeface="黑体" pitchFamily="49" charset="-122"/>
                </a:rPr>
                <a:t>版</a:t>
              </a:r>
            </a:p>
          </p:txBody>
        </p:sp>
        <p:sp>
          <p:nvSpPr>
            <p:cNvPr id="11" name="Rectangle 1087"/>
            <p:cNvSpPr>
              <a:spLocks noChangeArrowheads="1"/>
            </p:cNvSpPr>
            <p:nvPr/>
          </p:nvSpPr>
          <p:spPr bwMode="auto">
            <a:xfrm>
              <a:off x="1383" y="2276"/>
              <a:ext cx="3312" cy="620"/>
            </a:xfrm>
            <a:prstGeom prst="rect">
              <a:avLst/>
            </a:prstGeom>
            <a:noFill/>
            <a:ln w="9525">
              <a:noFill/>
              <a:miter lim="800000"/>
              <a:headEnd/>
              <a:tailEnd/>
            </a:ln>
          </p:spPr>
          <p:txBody>
            <a:bodyPr>
              <a:spAutoFit/>
            </a:bodyPr>
            <a:lstStyle/>
            <a:p>
              <a:pPr algn="l" fontAlgn="base">
                <a:lnSpc>
                  <a:spcPct val="90000"/>
                </a:lnSpc>
                <a:spcBef>
                  <a:spcPct val="0"/>
                </a:spcBef>
              </a:pPr>
              <a:r>
                <a:rPr lang="zh-CN" altLang="en-US" sz="2500" dirty="0">
                  <a:solidFill>
                    <a:srgbClr val="0033CC"/>
                  </a:solidFill>
                  <a:latin typeface="华文新魏" pitchFamily="2" charset="-122"/>
                  <a:ea typeface="华文新魏" pitchFamily="2" charset="-122"/>
                </a:rPr>
                <a:t>                    唐发根  编著   </a:t>
              </a:r>
            </a:p>
            <a:p>
              <a:pPr algn="l" fontAlgn="base">
                <a:lnSpc>
                  <a:spcPct val="90000"/>
                </a:lnSpc>
                <a:spcBef>
                  <a:spcPct val="0"/>
                </a:spcBef>
              </a:pPr>
              <a:r>
                <a:rPr lang="zh-CN" altLang="en-US" sz="2500" dirty="0">
                  <a:solidFill>
                    <a:srgbClr val="0033CC"/>
                  </a:solidFill>
                  <a:latin typeface="华文新魏" pitchFamily="2" charset="-122"/>
                  <a:ea typeface="华文新魏" pitchFamily="2" charset="-122"/>
                </a:rPr>
                <a:t>    北京航空航天大学出版社</a:t>
              </a:r>
              <a:r>
                <a:rPr lang="zh-CN" altLang="en-US" sz="2200" dirty="0">
                  <a:solidFill>
                    <a:srgbClr val="0033CC"/>
                  </a:solidFill>
                  <a:latin typeface="楷体_GB2312" pitchFamily="49" charset="-122"/>
                  <a:ea typeface="楷体_GB2312" pitchFamily="49" charset="-122"/>
                </a:rPr>
                <a:t> </a:t>
              </a:r>
              <a:r>
                <a:rPr lang="zh-CN" altLang="en-US" sz="2200" dirty="0">
                  <a:solidFill>
                    <a:srgbClr val="0033CC"/>
                  </a:solidFill>
                  <a:ea typeface="黑体" pitchFamily="49" charset="-122"/>
                </a:rPr>
                <a:t>20</a:t>
              </a:r>
              <a:r>
                <a:rPr lang="en-US" altLang="zh-CN" sz="2200" dirty="0">
                  <a:solidFill>
                    <a:srgbClr val="0033CC"/>
                  </a:solidFill>
                  <a:ea typeface="黑体" pitchFamily="49" charset="-122"/>
                </a:rPr>
                <a:t>17</a:t>
              </a:r>
              <a:r>
                <a:rPr lang="zh-CN" altLang="en-US" sz="2200" dirty="0">
                  <a:solidFill>
                    <a:srgbClr val="0033CC"/>
                  </a:solidFill>
                  <a:latin typeface="黑体" pitchFamily="49" charset="-122"/>
                  <a:ea typeface="黑体" pitchFamily="49" charset="-122"/>
                </a:rPr>
                <a:t> </a:t>
              </a:r>
              <a:r>
                <a:rPr lang="zh-CN" altLang="en-US" sz="2200" dirty="0">
                  <a:solidFill>
                    <a:srgbClr val="0033CC"/>
                  </a:solidFill>
                  <a:latin typeface="幼圆" pitchFamily="49" charset="-122"/>
                  <a:ea typeface="幼圆" pitchFamily="49" charset="-122"/>
                </a:rPr>
                <a:t> </a:t>
              </a:r>
            </a:p>
          </p:txBody>
        </p:sp>
      </p:grpSp>
      <p:grpSp>
        <p:nvGrpSpPr>
          <p:cNvPr id="12" name="Group 1104"/>
          <p:cNvGrpSpPr>
            <a:grpSpLocks/>
          </p:cNvGrpSpPr>
          <p:nvPr/>
        </p:nvGrpSpPr>
        <p:grpSpPr bwMode="auto">
          <a:xfrm>
            <a:off x="1126884" y="5949279"/>
            <a:ext cx="9938232" cy="783690"/>
            <a:chOff x="2795" y="231"/>
            <a:chExt cx="2313" cy="991"/>
          </a:xfrm>
        </p:grpSpPr>
        <p:sp>
          <p:nvSpPr>
            <p:cNvPr id="13" name="Rectangle 1090"/>
            <p:cNvSpPr>
              <a:spLocks noChangeArrowheads="1"/>
            </p:cNvSpPr>
            <p:nvPr/>
          </p:nvSpPr>
          <p:spPr bwMode="auto">
            <a:xfrm>
              <a:off x="2795" y="406"/>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Text Box 1091"/>
            <p:cNvSpPr txBox="1">
              <a:spLocks noChangeArrowheads="1"/>
            </p:cNvSpPr>
            <p:nvPr/>
          </p:nvSpPr>
          <p:spPr bwMode="auto">
            <a:xfrm>
              <a:off x="2810" y="691"/>
              <a:ext cx="2298" cy="347"/>
            </a:xfrm>
            <a:prstGeom prst="rect">
              <a:avLst/>
            </a:prstGeom>
            <a:noFill/>
            <a:ln w="9525">
              <a:noFill/>
              <a:miter lim="800000"/>
              <a:headEnd/>
              <a:tailEnd/>
            </a:ln>
          </p:spPr>
          <p:txBody>
            <a:bodyPr>
              <a:spAutoFit/>
            </a:bodyPr>
            <a:lstStyle/>
            <a:p>
              <a:pPr>
                <a:lnSpc>
                  <a:spcPct val="85000"/>
                </a:lnSpc>
                <a:spcBef>
                  <a:spcPct val="0"/>
                </a:spcBef>
                <a:spcAft>
                  <a:spcPct val="20000"/>
                </a:spcAft>
              </a:pP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数据结构(</a:t>
              </a:r>
              <a:r>
                <a:rPr lang="en-US" altLang="zh-CN" dirty="0">
                  <a:solidFill>
                    <a:srgbClr val="000099"/>
                  </a:solidFill>
                  <a:ea typeface="黑体" pitchFamily="49" charset="-122"/>
                </a:rPr>
                <a:t>C</a:t>
              </a:r>
              <a:r>
                <a:rPr lang="zh-CN" altLang="en-US" dirty="0">
                  <a:solidFill>
                    <a:srgbClr val="000099"/>
                  </a:solidFill>
                  <a:latin typeface="黑体" pitchFamily="49" charset="-122"/>
                  <a:ea typeface="黑体" pitchFamily="49" charset="-122"/>
                </a:rPr>
                <a:t>语言版)</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zh-CN" altLang="en-US" dirty="0">
                  <a:solidFill>
                    <a:srgbClr val="000099"/>
                  </a:solidFill>
                  <a:latin typeface="华文新魏" pitchFamily="2" charset="-122"/>
                  <a:ea typeface="华文新魏" pitchFamily="2" charset="-122"/>
                </a:rPr>
                <a:t>严蔚敏  吴伟民 编著，清华大学出版社  </a:t>
              </a:r>
              <a:endParaRPr lang="en-US" altLang="zh-CN" dirty="0">
                <a:solidFill>
                  <a:srgbClr val="000099"/>
                </a:solidFill>
                <a:ea typeface="华文新魏" pitchFamily="2" charset="-122"/>
              </a:endParaRPr>
            </a:p>
          </p:txBody>
        </p:sp>
        <p:sp>
          <p:nvSpPr>
            <p:cNvPr id="15" name="Oval 1092"/>
            <p:cNvSpPr>
              <a:spLocks noChangeArrowheads="1"/>
            </p:cNvSpPr>
            <p:nvPr/>
          </p:nvSpPr>
          <p:spPr bwMode="auto">
            <a:xfrm>
              <a:off x="3047" y="231"/>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Text Box 1093"/>
            <p:cNvSpPr txBox="1">
              <a:spLocks noChangeArrowheads="1"/>
            </p:cNvSpPr>
            <p:nvPr/>
          </p:nvSpPr>
          <p:spPr bwMode="auto">
            <a:xfrm>
              <a:off x="3110" y="343"/>
              <a:ext cx="1075" cy="362"/>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参考书</a:t>
              </a:r>
              <a:r>
                <a:rPr lang="en-US" altLang="zh-CN" dirty="0">
                  <a:solidFill>
                    <a:srgbClr val="FF3300"/>
                  </a:solidFill>
                  <a:ea typeface="黑体" pitchFamily="49" charset="-122"/>
                </a:rPr>
                <a:t>4</a:t>
              </a:r>
            </a:p>
          </p:txBody>
        </p:sp>
      </p:grpSp>
      <p:grpSp>
        <p:nvGrpSpPr>
          <p:cNvPr id="17" name="Group 1104"/>
          <p:cNvGrpSpPr>
            <a:grpSpLocks/>
          </p:cNvGrpSpPr>
          <p:nvPr/>
        </p:nvGrpSpPr>
        <p:grpSpPr bwMode="auto">
          <a:xfrm>
            <a:off x="1126884" y="3645444"/>
            <a:ext cx="9649009" cy="791667"/>
            <a:chOff x="2507" y="230"/>
            <a:chExt cx="2905" cy="992"/>
          </a:xfrm>
        </p:grpSpPr>
        <p:sp>
          <p:nvSpPr>
            <p:cNvPr id="18" name="Rectangle 1090"/>
            <p:cNvSpPr>
              <a:spLocks noChangeArrowheads="1"/>
            </p:cNvSpPr>
            <p:nvPr/>
          </p:nvSpPr>
          <p:spPr bwMode="auto">
            <a:xfrm>
              <a:off x="2507" y="406"/>
              <a:ext cx="2905"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Text Box 1091"/>
            <p:cNvSpPr txBox="1">
              <a:spLocks noChangeArrowheads="1"/>
            </p:cNvSpPr>
            <p:nvPr/>
          </p:nvSpPr>
          <p:spPr bwMode="auto">
            <a:xfrm>
              <a:off x="2507" y="561"/>
              <a:ext cx="2905" cy="376"/>
            </a:xfrm>
            <a:prstGeom prst="rect">
              <a:avLst/>
            </a:prstGeom>
            <a:noFill/>
            <a:ln w="9525">
              <a:noFill/>
              <a:miter lim="800000"/>
              <a:headEnd/>
              <a:tailEnd/>
            </a:ln>
          </p:spPr>
          <p:txBody>
            <a:bodyPr wrap="square">
              <a:spAutoFit/>
            </a:bodyPr>
            <a:lstStyle/>
            <a:p>
              <a:pPr>
                <a:lnSpc>
                  <a:spcPct val="85000"/>
                </a:lnSpc>
                <a:spcBef>
                  <a:spcPct val="0"/>
                </a:spcBef>
                <a:spcAft>
                  <a:spcPct val="20000"/>
                </a:spcAft>
              </a:pP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数据结构与算法分析</a:t>
              </a:r>
              <a:r>
                <a:rPr lang="en-US" altLang="zh-CN" dirty="0">
                  <a:solidFill>
                    <a:srgbClr val="000099"/>
                  </a:solidFill>
                  <a:latin typeface="黑体" pitchFamily="49" charset="-122"/>
                  <a:ea typeface="黑体" pitchFamily="49" charset="-122"/>
                </a:rPr>
                <a:t>-</a:t>
              </a:r>
              <a:r>
                <a:rPr lang="en-US" altLang="zh-CN" dirty="0">
                  <a:solidFill>
                    <a:srgbClr val="000099"/>
                  </a:solidFill>
                  <a:ea typeface="黑体" pitchFamily="49" charset="-122"/>
                </a:rPr>
                <a:t>C</a:t>
              </a:r>
              <a:r>
                <a:rPr lang="zh-CN" altLang="en-US" dirty="0">
                  <a:solidFill>
                    <a:srgbClr val="000099"/>
                  </a:solidFill>
                  <a:latin typeface="黑体" pitchFamily="49" charset="-122"/>
                  <a:ea typeface="黑体" pitchFamily="49" charset="-122"/>
                </a:rPr>
                <a:t>语言描述</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en-US" altLang="zh-CN" dirty="0" err="1">
                  <a:solidFill>
                    <a:srgbClr val="000099"/>
                  </a:solidFill>
                  <a:latin typeface="黑体" pitchFamily="49" charset="-122"/>
                  <a:ea typeface="黑体" pitchFamily="49" charset="-122"/>
                </a:rPr>
                <a:t>M.A.Weiss</a:t>
              </a:r>
              <a:r>
                <a:rPr lang="zh-CN" altLang="en-US" dirty="0">
                  <a:solidFill>
                    <a:srgbClr val="000099"/>
                  </a:solidFill>
                  <a:latin typeface="华文新魏" pitchFamily="2" charset="-122"/>
                  <a:ea typeface="华文新魏" pitchFamily="2" charset="-122"/>
                </a:rPr>
                <a:t>著 冯舜玺译，机械工业出版社  </a:t>
              </a:r>
              <a:r>
                <a:rPr lang="en-US" altLang="zh-CN" dirty="0">
                  <a:solidFill>
                    <a:srgbClr val="000099"/>
                  </a:solidFill>
                  <a:ea typeface="华文新魏" pitchFamily="2" charset="-122"/>
                </a:rPr>
                <a:t>2013</a:t>
              </a:r>
            </a:p>
          </p:txBody>
        </p:sp>
        <p:sp>
          <p:nvSpPr>
            <p:cNvPr id="20"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3"/>
            <p:cNvSpPr txBox="1">
              <a:spLocks noChangeArrowheads="1"/>
            </p:cNvSpPr>
            <p:nvPr/>
          </p:nvSpPr>
          <p:spPr bwMode="auto">
            <a:xfrm>
              <a:off x="2915" y="230"/>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参考书</a:t>
              </a:r>
              <a:r>
                <a:rPr lang="en-US" altLang="zh-CN" dirty="0">
                  <a:solidFill>
                    <a:srgbClr val="FF3300"/>
                  </a:solidFill>
                  <a:ea typeface="黑体" pitchFamily="49" charset="-122"/>
                </a:rPr>
                <a:t>1*</a:t>
              </a:r>
            </a:p>
          </p:txBody>
        </p:sp>
      </p:grpSp>
      <p:grpSp>
        <p:nvGrpSpPr>
          <p:cNvPr id="22" name="Group 1104"/>
          <p:cNvGrpSpPr>
            <a:grpSpLocks/>
          </p:cNvGrpSpPr>
          <p:nvPr/>
        </p:nvGrpSpPr>
        <p:grpSpPr bwMode="auto">
          <a:xfrm>
            <a:off x="1126884" y="5196410"/>
            <a:ext cx="9649009" cy="762544"/>
            <a:chOff x="2507" y="230"/>
            <a:chExt cx="2905" cy="955"/>
          </a:xfrm>
        </p:grpSpPr>
        <p:sp>
          <p:nvSpPr>
            <p:cNvPr id="23" name="Rectangle 1090"/>
            <p:cNvSpPr>
              <a:spLocks noChangeArrowheads="1"/>
            </p:cNvSpPr>
            <p:nvPr/>
          </p:nvSpPr>
          <p:spPr bwMode="auto">
            <a:xfrm>
              <a:off x="2507" y="369"/>
              <a:ext cx="2905"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 name="Text Box 1091"/>
            <p:cNvSpPr txBox="1">
              <a:spLocks noChangeArrowheads="1"/>
            </p:cNvSpPr>
            <p:nvPr/>
          </p:nvSpPr>
          <p:spPr bwMode="auto">
            <a:xfrm>
              <a:off x="2773" y="782"/>
              <a:ext cx="2314" cy="376"/>
            </a:xfrm>
            <a:prstGeom prst="rect">
              <a:avLst/>
            </a:prstGeom>
            <a:noFill/>
            <a:ln w="9525">
              <a:noFill/>
              <a:miter lim="800000"/>
              <a:headEnd/>
              <a:tailEnd/>
            </a:ln>
          </p:spPr>
          <p:txBody>
            <a:bodyPr wrap="square">
              <a:spAutoFit/>
            </a:bodyPr>
            <a:lstStyle/>
            <a:p>
              <a:pPr>
                <a:lnSpc>
                  <a:spcPct val="85000"/>
                </a:lnSpc>
                <a:spcBef>
                  <a:spcPct val="0"/>
                </a:spcBef>
                <a:spcAft>
                  <a:spcPct val="20000"/>
                </a:spcAft>
              </a:pP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大话数据结构</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zh-CN" altLang="en-US" dirty="0">
                  <a:solidFill>
                    <a:srgbClr val="000099"/>
                  </a:solidFill>
                  <a:latin typeface="华文新魏" pitchFamily="2" charset="-122"/>
                  <a:ea typeface="华文新魏" pitchFamily="2" charset="-122"/>
                </a:rPr>
                <a:t>程杰著，清华大学出版社  </a:t>
              </a:r>
              <a:r>
                <a:rPr lang="en-US" altLang="zh-CN" dirty="0">
                  <a:solidFill>
                    <a:srgbClr val="000099"/>
                  </a:solidFill>
                  <a:ea typeface="华文新魏" pitchFamily="2" charset="-122"/>
                </a:rPr>
                <a:t>2011</a:t>
              </a:r>
            </a:p>
          </p:txBody>
        </p:sp>
        <p:sp>
          <p:nvSpPr>
            <p:cNvPr id="25"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Text Box 1093"/>
            <p:cNvSpPr txBox="1">
              <a:spLocks noChangeArrowheads="1"/>
            </p:cNvSpPr>
            <p:nvPr/>
          </p:nvSpPr>
          <p:spPr bwMode="auto">
            <a:xfrm>
              <a:off x="2915" y="230"/>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参考书</a:t>
              </a:r>
              <a:r>
                <a:rPr lang="en-US" altLang="zh-CN" dirty="0">
                  <a:solidFill>
                    <a:srgbClr val="FF3300"/>
                  </a:solidFill>
                  <a:ea typeface="黑体" pitchFamily="49" charset="-122"/>
                </a:rPr>
                <a:t>3</a:t>
              </a:r>
            </a:p>
          </p:txBody>
        </p:sp>
      </p:grpSp>
      <p:sp>
        <p:nvSpPr>
          <p:cNvPr id="28" name="云形标注 27"/>
          <p:cNvSpPr/>
          <p:nvPr/>
        </p:nvSpPr>
        <p:spPr bwMode="auto">
          <a:xfrm>
            <a:off x="7824193" y="5373216"/>
            <a:ext cx="2169791" cy="515362"/>
          </a:xfrm>
          <a:prstGeom prst="cloudCallout">
            <a:avLst>
              <a:gd name="adj1" fmla="val -73327"/>
              <a:gd name="adj2" fmla="val 4159"/>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600" dirty="0">
                <a:solidFill>
                  <a:srgbClr val="7030A0"/>
                </a:solidFill>
                <a:ea typeface="宋体" charset="-122"/>
              </a:rPr>
              <a:t>一本通俗读本</a:t>
            </a:r>
          </a:p>
        </p:txBody>
      </p:sp>
      <p:grpSp>
        <p:nvGrpSpPr>
          <p:cNvPr id="27" name="Group 1104"/>
          <p:cNvGrpSpPr>
            <a:grpSpLocks/>
          </p:cNvGrpSpPr>
          <p:nvPr/>
        </p:nvGrpSpPr>
        <p:grpSpPr bwMode="auto">
          <a:xfrm>
            <a:off x="1126884" y="4414266"/>
            <a:ext cx="9649009" cy="782797"/>
            <a:chOff x="2507" y="230"/>
            <a:chExt cx="2905" cy="992"/>
          </a:xfrm>
        </p:grpSpPr>
        <p:sp>
          <p:nvSpPr>
            <p:cNvPr id="29" name="Rectangle 1090"/>
            <p:cNvSpPr>
              <a:spLocks noChangeArrowheads="1"/>
            </p:cNvSpPr>
            <p:nvPr/>
          </p:nvSpPr>
          <p:spPr bwMode="auto">
            <a:xfrm>
              <a:off x="2507" y="406"/>
              <a:ext cx="2905"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Text Box 1091"/>
            <p:cNvSpPr txBox="1">
              <a:spLocks noChangeArrowheads="1"/>
            </p:cNvSpPr>
            <p:nvPr/>
          </p:nvSpPr>
          <p:spPr bwMode="auto">
            <a:xfrm>
              <a:off x="2507" y="561"/>
              <a:ext cx="2905" cy="376"/>
            </a:xfrm>
            <a:prstGeom prst="rect">
              <a:avLst/>
            </a:prstGeom>
            <a:noFill/>
            <a:ln w="9525">
              <a:noFill/>
              <a:miter lim="800000"/>
              <a:headEnd/>
              <a:tailEnd/>
            </a:ln>
          </p:spPr>
          <p:txBody>
            <a:bodyPr wrap="square">
              <a:spAutoFit/>
            </a:bodyPr>
            <a:lstStyle/>
            <a:p>
              <a:pPr>
                <a:lnSpc>
                  <a:spcPct val="85000"/>
                </a:lnSpc>
                <a:spcBef>
                  <a:spcPct val="0"/>
                </a:spcBef>
                <a:spcAft>
                  <a:spcPct val="20000"/>
                </a:spcAft>
              </a:pPr>
              <a:r>
                <a:rPr lang="en-US" altLang="zh-CN" dirty="0">
                  <a:solidFill>
                    <a:srgbClr val="000099"/>
                  </a:solidFill>
                  <a:latin typeface="黑体" pitchFamily="49" charset="-122"/>
                  <a:ea typeface="黑体" pitchFamily="49" charset="-122"/>
                </a:rPr>
                <a:t>《C++</a:t>
              </a:r>
              <a:r>
                <a:rPr lang="zh-CN" altLang="en-US" dirty="0">
                  <a:solidFill>
                    <a:srgbClr val="000099"/>
                  </a:solidFill>
                  <a:latin typeface="黑体" pitchFamily="49" charset="-122"/>
                  <a:ea typeface="黑体" pitchFamily="49" charset="-122"/>
                </a:rPr>
                <a:t>数据结构与算法分析</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第</a:t>
              </a:r>
              <a:r>
                <a:rPr lang="en-US" altLang="zh-CN" dirty="0">
                  <a:solidFill>
                    <a:srgbClr val="000099"/>
                  </a:solidFill>
                  <a:latin typeface="黑体" pitchFamily="49" charset="-122"/>
                  <a:ea typeface="黑体" pitchFamily="49" charset="-122"/>
                </a:rPr>
                <a:t>4</a:t>
              </a:r>
              <a:r>
                <a:rPr lang="zh-CN" altLang="en-US" dirty="0">
                  <a:solidFill>
                    <a:srgbClr val="000099"/>
                  </a:solidFill>
                  <a:latin typeface="黑体" pitchFamily="49" charset="-122"/>
                  <a:ea typeface="黑体" pitchFamily="49" charset="-122"/>
                </a:rPr>
                <a:t>版</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en-US" altLang="zh-CN" dirty="0" err="1">
                  <a:solidFill>
                    <a:srgbClr val="000099"/>
                  </a:solidFill>
                  <a:latin typeface="黑体" pitchFamily="49" charset="-122"/>
                  <a:ea typeface="黑体" pitchFamily="49" charset="-122"/>
                </a:rPr>
                <a:t>M.Drozdek</a:t>
              </a:r>
              <a:r>
                <a:rPr lang="zh-CN" altLang="en-US" dirty="0">
                  <a:solidFill>
                    <a:srgbClr val="000099"/>
                  </a:solidFill>
                  <a:latin typeface="华文新魏" pitchFamily="2" charset="-122"/>
                  <a:ea typeface="华文新魏" pitchFamily="2" charset="-122"/>
                </a:rPr>
                <a:t>著 徐丹 吴伟敏译，清华大学出版社  </a:t>
              </a:r>
              <a:r>
                <a:rPr lang="en-US" altLang="zh-CN" dirty="0">
                  <a:solidFill>
                    <a:srgbClr val="000099"/>
                  </a:solidFill>
                  <a:ea typeface="华文新魏" pitchFamily="2" charset="-122"/>
                </a:rPr>
                <a:t>2014</a:t>
              </a:r>
            </a:p>
          </p:txBody>
        </p:sp>
        <p:sp>
          <p:nvSpPr>
            <p:cNvPr id="31"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 name="Text Box 1093"/>
            <p:cNvSpPr txBox="1">
              <a:spLocks noChangeArrowheads="1"/>
            </p:cNvSpPr>
            <p:nvPr/>
          </p:nvSpPr>
          <p:spPr bwMode="auto">
            <a:xfrm>
              <a:off x="2915" y="230"/>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参考书</a:t>
              </a:r>
              <a:r>
                <a:rPr lang="en-US" altLang="zh-CN" dirty="0">
                  <a:solidFill>
                    <a:srgbClr val="FF3300"/>
                  </a:solidFill>
                  <a:ea typeface="黑体" pitchFamily="49" charset="-122"/>
                </a:rPr>
                <a:t>2*</a:t>
              </a:r>
            </a:p>
          </p:txBody>
        </p:sp>
      </p:grpSp>
    </p:spTree>
    <p:custDataLst>
      <p:tags r:id="rId1"/>
    </p:custDataLst>
    <p:extLst>
      <p:ext uri="{BB962C8B-B14F-4D97-AF65-F5344CB8AC3E}">
        <p14:creationId xmlns:p14="http://schemas.microsoft.com/office/powerpoint/2010/main" val="2812656228"/>
      </p:ext>
    </p:extLst>
  </p:cSld>
  <p:clrMapOvr>
    <a:masterClrMapping/>
  </p:clrMapOvr>
  <mc:AlternateContent xmlns:mc="http://schemas.openxmlformats.org/markup-compatibility/2006" xmlns:p14="http://schemas.microsoft.com/office/powerpoint/2010/main">
    <mc:Choice Requires="p14">
      <p:transition spd="slow" p14:dur="2000" advTm="25815"/>
    </mc:Choice>
    <mc:Fallback xmlns="">
      <p:transition spd="slow" advTm="258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131"/>
            <a:ext cx="10515600" cy="1325563"/>
          </a:xfrm>
        </p:spPr>
        <p:txBody>
          <a:bodyPr/>
          <a:lstStyle/>
          <a:p>
            <a:r>
              <a:rPr lang="zh-CN" altLang="en-US" dirty="0"/>
              <a:t>课程作业要求</a:t>
            </a:r>
          </a:p>
        </p:txBody>
      </p:sp>
      <p:sp>
        <p:nvSpPr>
          <p:cNvPr id="3" name="竖排文字占位符 2"/>
          <p:cNvSpPr>
            <a:spLocks noGrp="1"/>
          </p:cNvSpPr>
          <p:nvPr>
            <p:ph type="body" orient="vert" idx="1"/>
          </p:nvPr>
        </p:nvSpPr>
        <p:spPr>
          <a:xfrm>
            <a:off x="838200" y="1150938"/>
            <a:ext cx="10515600" cy="5205412"/>
          </a:xfrm>
        </p:spPr>
        <p:txBody>
          <a:bodyPr vert="horz">
            <a:normAutofit fontScale="92500" lnSpcReduction="20000"/>
          </a:bodyPr>
          <a:lstStyle/>
          <a:p>
            <a:r>
              <a:rPr lang="zh-CN" altLang="en-US" dirty="0"/>
              <a:t>普通作业</a:t>
            </a:r>
            <a:endParaRPr lang="en-US" altLang="zh-CN" dirty="0"/>
          </a:p>
          <a:p>
            <a:pPr lvl="1">
              <a:lnSpc>
                <a:spcPts val="2800"/>
              </a:lnSpc>
            </a:pPr>
            <a:r>
              <a:rPr lang="zh-CN" altLang="en-US" sz="2000" dirty="0"/>
              <a:t>共七套（基础</a:t>
            </a:r>
            <a:r>
              <a:rPr lang="en-US" altLang="zh-CN" sz="2000" dirty="0"/>
              <a:t>1</a:t>
            </a:r>
            <a:r>
              <a:rPr lang="zh-CN" altLang="en-US" sz="2000" dirty="0"/>
              <a:t>、基础</a:t>
            </a:r>
            <a:r>
              <a:rPr lang="en-US" altLang="zh-CN" sz="2000" dirty="0"/>
              <a:t>2</a:t>
            </a:r>
            <a:r>
              <a:rPr lang="zh-CN" altLang="en-US" sz="2000" dirty="0"/>
              <a:t>、线性表、栈和队、树、图、查找与排序），每套有一组选择填空概念题，多个应用编程题</a:t>
            </a:r>
            <a:endParaRPr lang="en-US" altLang="zh-CN" sz="2000" dirty="0"/>
          </a:p>
          <a:p>
            <a:pPr lvl="1">
              <a:lnSpc>
                <a:spcPts val="2800"/>
              </a:lnSpc>
            </a:pPr>
            <a:r>
              <a:rPr lang="zh-CN" altLang="en-US" sz="2000" dirty="0"/>
              <a:t>普通应用题主要考查学生对单一知识点的应用能力</a:t>
            </a:r>
            <a:endParaRPr lang="en-US" altLang="zh-CN" sz="2000" dirty="0"/>
          </a:p>
          <a:p>
            <a:r>
              <a:rPr lang="zh-CN" altLang="en-US" dirty="0"/>
              <a:t>综合性能（</a:t>
            </a:r>
            <a:r>
              <a:rPr lang="en-US" altLang="zh-CN" dirty="0"/>
              <a:t>Project</a:t>
            </a:r>
            <a:r>
              <a:rPr lang="zh-CN" altLang="en-US" dirty="0"/>
              <a:t>）作业</a:t>
            </a:r>
            <a:endParaRPr lang="en-US" altLang="zh-CN" dirty="0"/>
          </a:p>
          <a:p>
            <a:pPr lvl="1">
              <a:lnSpc>
                <a:spcPts val="2800"/>
              </a:lnSpc>
            </a:pPr>
            <a:r>
              <a:rPr lang="zh-CN" altLang="en-US" sz="2000" dirty="0"/>
              <a:t>综合编程题，占整个作业</a:t>
            </a:r>
            <a:r>
              <a:rPr lang="en-US" altLang="zh-CN" sz="2000" dirty="0"/>
              <a:t>20</a:t>
            </a:r>
            <a:r>
              <a:rPr lang="zh-CN" altLang="en-US" sz="2000" dirty="0"/>
              <a:t>分中的</a:t>
            </a:r>
            <a:r>
              <a:rPr lang="en-US" altLang="zh-CN" sz="2000" dirty="0"/>
              <a:t>5</a:t>
            </a:r>
            <a:r>
              <a:rPr lang="zh-CN" altLang="en-US" sz="2000" dirty="0"/>
              <a:t>分，其测试数据规模较大，主要考查学生对数据结构综合应用的能力。有</a:t>
            </a:r>
            <a:r>
              <a:rPr lang="en-US" altLang="zh-CN" sz="2000" dirty="0"/>
              <a:t>3</a:t>
            </a:r>
            <a:r>
              <a:rPr lang="zh-CN" altLang="en-US" sz="2000" dirty="0"/>
              <a:t>道要求完全一样的题目，但测试数据的规模不一样：</a:t>
            </a:r>
            <a:endParaRPr lang="en-US" altLang="zh-CN" sz="2000" dirty="0"/>
          </a:p>
          <a:p>
            <a:pPr lvl="2">
              <a:lnSpc>
                <a:spcPts val="2500"/>
              </a:lnSpc>
            </a:pPr>
            <a:r>
              <a:rPr lang="zh-CN" altLang="en-US" sz="1800" dirty="0"/>
              <a:t>小测试数据题评判要求：正确占</a:t>
            </a:r>
            <a:r>
              <a:rPr lang="en-US" altLang="zh-CN" sz="1800" dirty="0"/>
              <a:t>100%</a:t>
            </a:r>
            <a:r>
              <a:rPr lang="zh-CN" altLang="en-US" sz="1800" dirty="0"/>
              <a:t>，不考查性能。同时为了方便学生调试，给出了跟测试数据基本一样的样例数据。</a:t>
            </a:r>
            <a:r>
              <a:rPr lang="zh-CN" altLang="en-US" sz="1800" b="1" dirty="0"/>
              <a:t>占分：</a:t>
            </a:r>
            <a:r>
              <a:rPr lang="en-US" altLang="zh-CN" sz="1800" b="1" dirty="0"/>
              <a:t>2.5</a:t>
            </a:r>
            <a:r>
              <a:rPr lang="zh-CN" altLang="en-US" sz="1800" b="1" dirty="0"/>
              <a:t>分</a:t>
            </a:r>
            <a:r>
              <a:rPr lang="zh-CN" altLang="en-US" sz="1800" dirty="0"/>
              <a:t>。</a:t>
            </a:r>
            <a:endParaRPr lang="en-US" altLang="zh-CN" sz="1800" dirty="0"/>
          </a:p>
          <a:p>
            <a:pPr lvl="2">
              <a:lnSpc>
                <a:spcPts val="2500"/>
              </a:lnSpc>
            </a:pPr>
            <a:r>
              <a:rPr lang="zh-CN" altLang="en-US" sz="1800" dirty="0"/>
              <a:t>大测试数据题评判要求：正确占</a:t>
            </a:r>
            <a:r>
              <a:rPr lang="en-US" altLang="zh-CN" sz="1800" dirty="0"/>
              <a:t>20%</a:t>
            </a:r>
            <a:r>
              <a:rPr lang="zh-CN" altLang="en-US" sz="1800" dirty="0"/>
              <a:t>，性能占</a:t>
            </a:r>
            <a:r>
              <a:rPr lang="en-US" altLang="zh-CN" sz="1800" dirty="0"/>
              <a:t>80%</a:t>
            </a:r>
            <a:r>
              <a:rPr lang="zh-CN" altLang="en-US" sz="1800" dirty="0"/>
              <a:t>。即在给定时间（</a:t>
            </a:r>
            <a:r>
              <a:rPr lang="en-US" altLang="zh-CN" sz="1800" dirty="0"/>
              <a:t>100</a:t>
            </a:r>
            <a:r>
              <a:rPr lang="zh-CN" altLang="en-US" sz="1800" dirty="0"/>
              <a:t>秒）内正确完成，得</a:t>
            </a:r>
            <a:r>
              <a:rPr lang="en-US" altLang="zh-CN" sz="1800" dirty="0"/>
              <a:t>20%</a:t>
            </a:r>
            <a:r>
              <a:rPr lang="zh-CN" altLang="en-US" sz="1800" dirty="0"/>
              <a:t>分，性能部分分数以运行最快的前</a:t>
            </a:r>
            <a:r>
              <a:rPr lang="en-US" altLang="zh-CN" sz="1800" dirty="0"/>
              <a:t>10%</a:t>
            </a:r>
            <a:r>
              <a:rPr lang="zh-CN" altLang="en-US" sz="1800" dirty="0"/>
              <a:t>程序为基准（其为满分），依次计算得分。运行结果不正确或在给定时间内没有运行结束，则不得分。</a:t>
            </a:r>
            <a:r>
              <a:rPr lang="zh-CN" altLang="en-US" sz="1800" b="1" dirty="0"/>
              <a:t>占分：</a:t>
            </a:r>
            <a:r>
              <a:rPr lang="en-US" altLang="zh-CN" sz="1800" b="1" dirty="0"/>
              <a:t>2.0</a:t>
            </a:r>
            <a:r>
              <a:rPr lang="zh-CN" altLang="en-US" sz="1800" b="1" dirty="0"/>
              <a:t>分</a:t>
            </a:r>
            <a:r>
              <a:rPr lang="zh-CN" altLang="en-US" sz="1800" dirty="0"/>
              <a:t>。</a:t>
            </a:r>
            <a:endParaRPr lang="en-US" altLang="zh-CN" sz="1800" dirty="0"/>
          </a:p>
          <a:p>
            <a:pPr lvl="2">
              <a:lnSpc>
                <a:spcPts val="2500"/>
              </a:lnSpc>
            </a:pPr>
            <a:r>
              <a:rPr lang="zh-CN" altLang="en-US" sz="1800" dirty="0"/>
              <a:t>期末评判题：平时只提交，不评判，课程结束后评判。测试数据比大测试数据题要大一些，只考查正确性（可扩展性），不考查性能。</a:t>
            </a:r>
            <a:r>
              <a:rPr lang="zh-CN" altLang="en-US" sz="1800" b="1" dirty="0"/>
              <a:t>占分</a:t>
            </a:r>
            <a:r>
              <a:rPr lang="en-US" altLang="zh-CN" sz="1800" b="1" dirty="0"/>
              <a:t>0.5</a:t>
            </a:r>
            <a:r>
              <a:rPr lang="zh-CN" altLang="en-US" sz="1800" b="1" dirty="0"/>
              <a:t>分</a:t>
            </a:r>
            <a:r>
              <a:rPr lang="zh-CN" altLang="en-US" sz="1800" dirty="0"/>
              <a:t>。</a:t>
            </a:r>
            <a:endParaRPr lang="en-US" altLang="zh-CN"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Tree>
    <p:extLst>
      <p:ext uri="{BB962C8B-B14F-4D97-AF65-F5344CB8AC3E}">
        <p14:creationId xmlns:p14="http://schemas.microsoft.com/office/powerpoint/2010/main" val="673719844"/>
      </p:ext>
    </p:extLst>
  </p:cSld>
  <p:clrMapOvr>
    <a:masterClrMapping/>
  </p:clrMapOvr>
  <mc:AlternateContent xmlns:mc="http://schemas.openxmlformats.org/markup-compatibility/2006" xmlns:p14="http://schemas.microsoft.com/office/powerpoint/2010/main">
    <mc:Choice Requires="p14">
      <p:transition spd="slow" p14:dur="2000" advTm="63129"/>
    </mc:Choice>
    <mc:Fallback xmlns="">
      <p:transition spd="slow" advTm="6312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17.9|45.7"/>
</p:tagLst>
</file>

<file path=ppt/tags/tag10.xml><?xml version="1.0" encoding="utf-8"?>
<p:tagLst xmlns:a="http://schemas.openxmlformats.org/drawingml/2006/main" xmlns:r="http://schemas.openxmlformats.org/officeDocument/2006/relationships" xmlns:p="http://schemas.openxmlformats.org/presentationml/2006/main">
  <p:tag name="TIMING" val="|1.2|1.3|27.4|17.9|20.1"/>
</p:tagLst>
</file>

<file path=ppt/tags/tag11.xml><?xml version="1.0" encoding="utf-8"?>
<p:tagLst xmlns:a="http://schemas.openxmlformats.org/drawingml/2006/main" xmlns:r="http://schemas.openxmlformats.org/officeDocument/2006/relationships" xmlns:p="http://schemas.openxmlformats.org/presentationml/2006/main">
  <p:tag name="TIMING" val="|0.6|11.3|7|7.7"/>
</p:tagLst>
</file>

<file path=ppt/tags/tag12.xml><?xml version="1.0" encoding="utf-8"?>
<p:tagLst xmlns:a="http://schemas.openxmlformats.org/drawingml/2006/main" xmlns:r="http://schemas.openxmlformats.org/officeDocument/2006/relationships" xmlns:p="http://schemas.openxmlformats.org/presentationml/2006/main">
  <p:tag name="TIMING" val="|6.8"/>
</p:tagLst>
</file>

<file path=ppt/tags/tag13.xml><?xml version="1.0" encoding="utf-8"?>
<p:tagLst xmlns:a="http://schemas.openxmlformats.org/drawingml/2006/main" xmlns:r="http://schemas.openxmlformats.org/officeDocument/2006/relationships" xmlns:p="http://schemas.openxmlformats.org/presentationml/2006/main">
  <p:tag name="TIMING" val="|0.4|1.9|24.6"/>
</p:tagLst>
</file>

<file path=ppt/tags/tag14.xml><?xml version="1.0" encoding="utf-8"?>
<p:tagLst xmlns:a="http://schemas.openxmlformats.org/drawingml/2006/main" xmlns:r="http://schemas.openxmlformats.org/officeDocument/2006/relationships" xmlns:p="http://schemas.openxmlformats.org/presentationml/2006/main">
  <p:tag name="TIMING" val="|1.1|1.1|17.3|1.6|3.3"/>
</p:tagLst>
</file>

<file path=ppt/tags/tag15.xml><?xml version="1.0" encoding="utf-8"?>
<p:tagLst xmlns:a="http://schemas.openxmlformats.org/drawingml/2006/main" xmlns:r="http://schemas.openxmlformats.org/officeDocument/2006/relationships" xmlns:p="http://schemas.openxmlformats.org/presentationml/2006/main">
  <p:tag name="TIMING" val="|11|2.4|1.6|11.6|1.4|0.9|22.9|18"/>
</p:tagLst>
</file>

<file path=ppt/tags/tag16.xml><?xml version="1.0" encoding="utf-8"?>
<p:tagLst xmlns:a="http://schemas.openxmlformats.org/drawingml/2006/main" xmlns:r="http://schemas.openxmlformats.org/officeDocument/2006/relationships" xmlns:p="http://schemas.openxmlformats.org/presentationml/2006/main">
  <p:tag name="TIMING" val="|0.8|31.5|3.8|0.7|0.9|27.5"/>
</p:tagLst>
</file>

<file path=ppt/tags/tag17.xml><?xml version="1.0" encoding="utf-8"?>
<p:tagLst xmlns:a="http://schemas.openxmlformats.org/drawingml/2006/main" xmlns:r="http://schemas.openxmlformats.org/officeDocument/2006/relationships" xmlns:p="http://schemas.openxmlformats.org/presentationml/2006/main">
  <p:tag name="TIMING" val="|0.4|1.7|1.5|1.9|1.2|13.8|6.3|5.2"/>
</p:tagLst>
</file>

<file path=ppt/tags/tag18.xml><?xml version="1.0" encoding="utf-8"?>
<p:tagLst xmlns:a="http://schemas.openxmlformats.org/drawingml/2006/main" xmlns:r="http://schemas.openxmlformats.org/officeDocument/2006/relationships" xmlns:p="http://schemas.openxmlformats.org/presentationml/2006/main">
  <p:tag name="TIMING" val="|0.3|1|0.9|4|18.4"/>
</p:tagLst>
</file>

<file path=ppt/tags/tag19.xml><?xml version="1.0" encoding="utf-8"?>
<p:tagLst xmlns:a="http://schemas.openxmlformats.org/drawingml/2006/main" xmlns:r="http://schemas.openxmlformats.org/officeDocument/2006/relationships" xmlns:p="http://schemas.openxmlformats.org/presentationml/2006/main">
  <p:tag name="TIMING" val="|7.1|0.7"/>
</p:tagLst>
</file>

<file path=ppt/tags/tag2.xml><?xml version="1.0" encoding="utf-8"?>
<p:tagLst xmlns:a="http://schemas.openxmlformats.org/drawingml/2006/main" xmlns:r="http://schemas.openxmlformats.org/officeDocument/2006/relationships" xmlns:p="http://schemas.openxmlformats.org/presentationml/2006/main">
  <p:tag name="TIMING" val="|1|25.4|20.2|30.1"/>
</p:tagLst>
</file>

<file path=ppt/tags/tag20.xml><?xml version="1.0" encoding="utf-8"?>
<p:tagLst xmlns:a="http://schemas.openxmlformats.org/drawingml/2006/main" xmlns:r="http://schemas.openxmlformats.org/officeDocument/2006/relationships" xmlns:p="http://schemas.openxmlformats.org/presentationml/2006/main">
  <p:tag name="TIMING" val="|10.3|7.3|9.8|1.8"/>
</p:tagLst>
</file>

<file path=ppt/tags/tag21.xml><?xml version="1.0" encoding="utf-8"?>
<p:tagLst xmlns:a="http://schemas.openxmlformats.org/drawingml/2006/main" xmlns:r="http://schemas.openxmlformats.org/officeDocument/2006/relationships" xmlns:p="http://schemas.openxmlformats.org/presentationml/2006/main">
  <p:tag name="TIMING" val="|7.6|1.2|1.8"/>
</p:tagLst>
</file>

<file path=ppt/tags/tag22.xml><?xml version="1.0" encoding="utf-8"?>
<p:tagLst xmlns:a="http://schemas.openxmlformats.org/drawingml/2006/main" xmlns:r="http://schemas.openxmlformats.org/officeDocument/2006/relationships" xmlns:p="http://schemas.openxmlformats.org/presentationml/2006/main">
  <p:tag name="TIMING" val="|1"/>
</p:tagLst>
</file>

<file path=ppt/tags/tag23.xml><?xml version="1.0" encoding="utf-8"?>
<p:tagLst xmlns:a="http://schemas.openxmlformats.org/drawingml/2006/main" xmlns:r="http://schemas.openxmlformats.org/officeDocument/2006/relationships" xmlns:p="http://schemas.openxmlformats.org/presentationml/2006/main">
  <p:tag name="TIMING" val="|10.3|1.7"/>
</p:tagLst>
</file>

<file path=ppt/tags/tag24.xml><?xml version="1.0" encoding="utf-8"?>
<p:tagLst xmlns:a="http://schemas.openxmlformats.org/drawingml/2006/main" xmlns:r="http://schemas.openxmlformats.org/officeDocument/2006/relationships" xmlns:p="http://schemas.openxmlformats.org/presentationml/2006/main">
  <p:tag name="TIMING" val="|2.4"/>
</p:tagLst>
</file>

<file path=ppt/tags/tag25.xml><?xml version="1.0" encoding="utf-8"?>
<p:tagLst xmlns:a="http://schemas.openxmlformats.org/drawingml/2006/main" xmlns:r="http://schemas.openxmlformats.org/officeDocument/2006/relationships" xmlns:p="http://schemas.openxmlformats.org/presentationml/2006/main">
  <p:tag name="TIMING" val="|9.7"/>
</p:tagLst>
</file>

<file path=ppt/tags/tag26.xml><?xml version="1.0" encoding="utf-8"?>
<p:tagLst xmlns:a="http://schemas.openxmlformats.org/drawingml/2006/main" xmlns:r="http://schemas.openxmlformats.org/officeDocument/2006/relationships" xmlns:p="http://schemas.openxmlformats.org/presentationml/2006/main">
  <p:tag name="TIMING" val="|8.3|14"/>
</p:tagLst>
</file>

<file path=ppt/tags/tag27.xml><?xml version="1.0" encoding="utf-8"?>
<p:tagLst xmlns:a="http://schemas.openxmlformats.org/drawingml/2006/main" xmlns:r="http://schemas.openxmlformats.org/officeDocument/2006/relationships" xmlns:p="http://schemas.openxmlformats.org/presentationml/2006/main">
  <p:tag name="TIMING" val="|14.8|7.7|16.4|2|0.8|15.9|10.3|1.3|9.1"/>
</p:tagLst>
</file>

<file path=ppt/tags/tag28.xml><?xml version="1.0" encoding="utf-8"?>
<p:tagLst xmlns:a="http://schemas.openxmlformats.org/drawingml/2006/main" xmlns:r="http://schemas.openxmlformats.org/officeDocument/2006/relationships" xmlns:p="http://schemas.openxmlformats.org/presentationml/2006/main">
  <p:tag name="TIMING" val="|0.8|1.4|0.7|0.5|0.4|0.6|42.4|2.3|8.9|1|1.7"/>
</p:tagLst>
</file>

<file path=ppt/tags/tag29.xml><?xml version="1.0" encoding="utf-8"?>
<p:tagLst xmlns:a="http://schemas.openxmlformats.org/drawingml/2006/main" xmlns:r="http://schemas.openxmlformats.org/officeDocument/2006/relationships" xmlns:p="http://schemas.openxmlformats.org/presentationml/2006/main">
  <p:tag name="TIMING" val="|0.4|13.7"/>
</p:tagLst>
</file>

<file path=ppt/tags/tag3.xml><?xml version="1.0" encoding="utf-8"?>
<p:tagLst xmlns:a="http://schemas.openxmlformats.org/drawingml/2006/main" xmlns:r="http://schemas.openxmlformats.org/officeDocument/2006/relationships" xmlns:p="http://schemas.openxmlformats.org/presentationml/2006/main">
  <p:tag name="TIMING" val="|24.4"/>
</p:tagLst>
</file>

<file path=ppt/tags/tag30.xml><?xml version="1.0" encoding="utf-8"?>
<p:tagLst xmlns:a="http://schemas.openxmlformats.org/drawingml/2006/main" xmlns:r="http://schemas.openxmlformats.org/officeDocument/2006/relationships" xmlns:p="http://schemas.openxmlformats.org/presentationml/2006/main">
  <p:tag name="TIMING" val="|13.9|1.2|10.1|7.9"/>
</p:tagLst>
</file>

<file path=ppt/tags/tag31.xml><?xml version="1.0" encoding="utf-8"?>
<p:tagLst xmlns:a="http://schemas.openxmlformats.org/drawingml/2006/main" xmlns:r="http://schemas.openxmlformats.org/officeDocument/2006/relationships" xmlns:p="http://schemas.openxmlformats.org/presentationml/2006/main">
  <p:tag name="TIMING" val="|1|4.2|53.1"/>
</p:tagLst>
</file>

<file path=ppt/tags/tag32.xml><?xml version="1.0" encoding="utf-8"?>
<p:tagLst xmlns:a="http://schemas.openxmlformats.org/drawingml/2006/main" xmlns:r="http://schemas.openxmlformats.org/officeDocument/2006/relationships" xmlns:p="http://schemas.openxmlformats.org/presentationml/2006/main">
  <p:tag name="TIMING" val="|9.1"/>
</p:tagLst>
</file>

<file path=ppt/tags/tag33.xml><?xml version="1.0" encoding="utf-8"?>
<p:tagLst xmlns:a="http://schemas.openxmlformats.org/drawingml/2006/main" xmlns:r="http://schemas.openxmlformats.org/officeDocument/2006/relationships" xmlns:p="http://schemas.openxmlformats.org/presentationml/2006/main">
  <p:tag name="TIMING" val="|25.6|11.8|16|1|10.7|5.8|9.6"/>
</p:tagLst>
</file>

<file path=ppt/tags/tag34.xml><?xml version="1.0" encoding="utf-8"?>
<p:tagLst xmlns:a="http://schemas.openxmlformats.org/drawingml/2006/main" xmlns:r="http://schemas.openxmlformats.org/officeDocument/2006/relationships" xmlns:p="http://schemas.openxmlformats.org/presentationml/2006/main">
  <p:tag name="TIMING" val="|32.2"/>
</p:tagLst>
</file>

<file path=ppt/tags/tag4.xml><?xml version="1.0" encoding="utf-8"?>
<p:tagLst xmlns:a="http://schemas.openxmlformats.org/drawingml/2006/main" xmlns:r="http://schemas.openxmlformats.org/officeDocument/2006/relationships" xmlns:p="http://schemas.openxmlformats.org/presentationml/2006/main">
  <p:tag name="TIMING" val="|35.5"/>
</p:tagLst>
</file>

<file path=ppt/tags/tag5.xml><?xml version="1.0" encoding="utf-8"?>
<p:tagLst xmlns:a="http://schemas.openxmlformats.org/drawingml/2006/main" xmlns:r="http://schemas.openxmlformats.org/officeDocument/2006/relationships" xmlns:p="http://schemas.openxmlformats.org/presentationml/2006/main">
  <p:tag name="TIMING" val="|9|9.5|23.9"/>
</p:tagLst>
</file>

<file path=ppt/tags/tag6.xml><?xml version="1.0" encoding="utf-8"?>
<p:tagLst xmlns:a="http://schemas.openxmlformats.org/drawingml/2006/main" xmlns:r="http://schemas.openxmlformats.org/officeDocument/2006/relationships" xmlns:p="http://schemas.openxmlformats.org/presentationml/2006/main">
  <p:tag name="TIMING" val="|0.3|5.3|6.2|7.8"/>
</p:tagLst>
</file>

<file path=ppt/tags/tag7.xml><?xml version="1.0" encoding="utf-8"?>
<p:tagLst xmlns:a="http://schemas.openxmlformats.org/drawingml/2006/main" xmlns:r="http://schemas.openxmlformats.org/officeDocument/2006/relationships" xmlns:p="http://schemas.openxmlformats.org/presentationml/2006/main">
  <p:tag name="TIMING" val="|0.9|1.1|41.8|1.1|1.3|1|1.1|1.2|0.8"/>
</p:tagLst>
</file>

<file path=ppt/tags/tag8.xml><?xml version="1.0" encoding="utf-8"?>
<p:tagLst xmlns:a="http://schemas.openxmlformats.org/drawingml/2006/main" xmlns:r="http://schemas.openxmlformats.org/officeDocument/2006/relationships" xmlns:p="http://schemas.openxmlformats.org/presentationml/2006/main">
  <p:tag name="TIMING" val="|0.8|1.3|0.6|0.6|3.2|29.2|6.7"/>
</p:tagLst>
</file>

<file path=ppt/tags/tag9.xml><?xml version="1.0" encoding="utf-8"?>
<p:tagLst xmlns:a="http://schemas.openxmlformats.org/drawingml/2006/main" xmlns:r="http://schemas.openxmlformats.org/officeDocument/2006/relationships" xmlns:p="http://schemas.openxmlformats.org/presentationml/2006/main">
  <p:tag name="TIMING" val="|1|2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北航模板.pptx" id="{8A7AD262-439F-416B-AE83-6B643F8CCA85}" vid="{2A83B332-7039-4580-BB02-714CF38AA539}"/>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北航模板.pptx" id="{8A7AD262-439F-416B-AE83-6B643F8CCA85}" vid="{45F1FF4F-9527-4D1E-8090-3E6D20EA3993}"/>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北航模板new</Template>
  <TotalTime>18747</TotalTime>
  <Words>5435</Words>
  <Application>Microsoft Office PowerPoint</Application>
  <PresentationFormat>宽屏</PresentationFormat>
  <Paragraphs>705</Paragraphs>
  <Slides>58</Slides>
  <Notes>10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58</vt:i4>
      </vt:variant>
    </vt:vector>
  </HeadingPairs>
  <TitlesOfParts>
    <vt:vector size="76" baseType="lpstr">
      <vt:lpstr>黑体</vt:lpstr>
      <vt:lpstr>华文新魏</vt:lpstr>
      <vt:lpstr>楷体</vt:lpstr>
      <vt:lpstr>楷体_GB2312</vt:lpstr>
      <vt:lpstr>隶书</vt:lpstr>
      <vt:lpstr>宋体</vt:lpstr>
      <vt:lpstr>微软雅黑</vt:lpstr>
      <vt:lpstr>幼圆</vt:lpstr>
      <vt:lpstr>Arial</vt:lpstr>
      <vt:lpstr>Calibri</vt:lpstr>
      <vt:lpstr>Calibri Light</vt:lpstr>
      <vt:lpstr>Times New Roman</vt:lpstr>
      <vt:lpstr>Wingdings</vt:lpstr>
      <vt:lpstr>Office 主题</vt:lpstr>
      <vt:lpstr>3_默认设计模板</vt:lpstr>
      <vt:lpstr>Image</vt:lpstr>
      <vt:lpstr>绘图</vt:lpstr>
      <vt:lpstr>Photo Editor 照片</vt:lpstr>
      <vt:lpstr>数据结构与程序设计 (Data Structure and Programming)</vt:lpstr>
      <vt:lpstr>课程重要性</vt:lpstr>
      <vt:lpstr>作业及参考书</vt:lpstr>
      <vt:lpstr>课程网站(课程信息、作业、答疑及考试)</vt:lpstr>
      <vt:lpstr>目标和方法</vt:lpstr>
      <vt:lpstr>忠告</vt:lpstr>
      <vt:lpstr>程序设计教材与参考书</vt:lpstr>
      <vt:lpstr>数据结构教材与参考书</vt:lpstr>
      <vt:lpstr>课程作业要求</vt:lpstr>
      <vt:lpstr>PowerPoint 演示文稿</vt:lpstr>
      <vt:lpstr>程序设计与程序设计语言</vt:lpstr>
      <vt:lpstr>为什么要学C语言程序设计</vt:lpstr>
      <vt:lpstr>为什么要学C语言程序设计*</vt:lpstr>
      <vt:lpstr>C语言历史</vt:lpstr>
      <vt:lpstr>C语言历史*</vt:lpstr>
      <vt:lpstr>C语言历史*</vt:lpstr>
      <vt:lpstr>PowerPoint 演示文稿</vt:lpstr>
      <vt:lpstr>数据结构、算法设计与分析</vt:lpstr>
      <vt:lpstr>为什么要学习数据结构</vt:lpstr>
      <vt:lpstr>程序设计与数据结构</vt:lpstr>
      <vt:lpstr>软件与数据结构</vt:lpstr>
      <vt:lpstr>数据结构课程的主要内容和目的</vt:lpstr>
      <vt:lpstr>数据结构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延伸学习* - 算法空间复杂度</vt:lpstr>
      <vt:lpstr>PowerPoint 演示文稿</vt:lpstr>
      <vt:lpstr>PowerPoint 演示文稿</vt:lpstr>
      <vt:lpstr>PowerPoint 演示文稿</vt:lpstr>
      <vt:lpstr>PowerPoint 演示文稿</vt:lpstr>
      <vt:lpstr>本讲结束</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Yan Haihua</cp:lastModifiedBy>
  <cp:revision>476</cp:revision>
  <dcterms:created xsi:type="dcterms:W3CDTF">2005-08-05T09:07:00Z</dcterms:created>
  <dcterms:modified xsi:type="dcterms:W3CDTF">2022-02-24T09:56:07Z</dcterms:modified>
</cp:coreProperties>
</file>