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2" r:id="rId3"/>
    <p:sldId id="263" r:id="rId4"/>
    <p:sldId id="265" r:id="rId5"/>
    <p:sldId id="264" r:id="rId6"/>
    <p:sldId id="275" r:id="rId7"/>
    <p:sldId id="276" r:id="rId8"/>
    <p:sldId id="359" r:id="rId9"/>
    <p:sldId id="278" r:id="rId10"/>
    <p:sldId id="279" r:id="rId11"/>
    <p:sldId id="281" r:id="rId12"/>
    <p:sldId id="282" r:id="rId13"/>
    <p:sldId id="284" r:id="rId14"/>
    <p:sldId id="290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5" r:id="rId27"/>
    <p:sldId id="314" r:id="rId28"/>
    <p:sldId id="317" r:id="rId29"/>
    <p:sldId id="318" r:id="rId30"/>
    <p:sldId id="316" r:id="rId31"/>
    <p:sldId id="358" r:id="rId32"/>
    <p:sldId id="257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30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image" Target="../media/image44.emf"/><Relationship Id="rId7" Type="http://schemas.openxmlformats.org/officeDocument/2006/relationships/image" Target="../media/image48.emf"/><Relationship Id="rId12" Type="http://schemas.openxmlformats.org/officeDocument/2006/relationships/image" Target="../media/image53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6" Type="http://schemas.openxmlformats.org/officeDocument/2006/relationships/image" Target="../media/image47.emf"/><Relationship Id="rId11" Type="http://schemas.openxmlformats.org/officeDocument/2006/relationships/image" Target="../media/image52.emf"/><Relationship Id="rId5" Type="http://schemas.openxmlformats.org/officeDocument/2006/relationships/image" Target="../media/image46.emf"/><Relationship Id="rId10" Type="http://schemas.openxmlformats.org/officeDocument/2006/relationships/image" Target="../media/image51.emf"/><Relationship Id="rId4" Type="http://schemas.openxmlformats.org/officeDocument/2006/relationships/image" Target="../media/image45.emf"/><Relationship Id="rId9" Type="http://schemas.openxmlformats.org/officeDocument/2006/relationships/image" Target="../media/image5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image" Target="../media/image62.emf"/><Relationship Id="rId7" Type="http://schemas.openxmlformats.org/officeDocument/2006/relationships/image" Target="../media/image66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Relationship Id="rId6" Type="http://schemas.openxmlformats.org/officeDocument/2006/relationships/image" Target="../media/image65.emf"/><Relationship Id="rId5" Type="http://schemas.openxmlformats.org/officeDocument/2006/relationships/image" Target="../media/image64.emf"/><Relationship Id="rId4" Type="http://schemas.openxmlformats.org/officeDocument/2006/relationships/image" Target="../media/image63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5" Type="http://schemas.openxmlformats.org/officeDocument/2006/relationships/image" Target="../media/image72.emf"/><Relationship Id="rId4" Type="http://schemas.openxmlformats.org/officeDocument/2006/relationships/image" Target="../media/image7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e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837A3-1666-4850-A3F6-720FF1124CED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A3613-CE44-479F-813D-C67AEE578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3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eaLnBrk="1" hangingPunct="1"/>
            <a:fld id="{5EEFB37D-5D4F-457D-971C-C2784DCCC18F}" type="slidenum">
              <a:rPr lang="en-US" altLang="zh-CN" sz="1200" smtClean="0">
                <a:solidFill>
                  <a:srgbClr val="CCFF66"/>
                </a:solidFill>
              </a:rPr>
              <a:pPr eaLnBrk="1" hangingPunct="1"/>
              <a:t>24</a:t>
            </a:fld>
            <a:endParaRPr lang="en-US" altLang="zh-CN" sz="1200" smtClean="0">
              <a:solidFill>
                <a:srgbClr val="CCFF66"/>
              </a:solidFill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smtClean="0"/>
              <a:t>参见</a:t>
            </a:r>
            <a:r>
              <a:rPr lang="en-US" altLang="zh-CN" smtClean="0"/>
              <a:t>p152§4·5·1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eaLnBrk="1" hangingPunct="1"/>
            <a:fld id="{1558D76F-AF4C-4D70-B3E6-93F425796901}" type="slidenum">
              <a:rPr lang="en-US" altLang="zh-CN" sz="1200" smtClean="0">
                <a:solidFill>
                  <a:srgbClr val="CCFF66"/>
                </a:solidFill>
              </a:rPr>
              <a:pPr eaLnBrk="1" hangingPunct="1"/>
              <a:t>25</a:t>
            </a:fld>
            <a:endParaRPr lang="en-US" altLang="zh-CN" sz="1200" smtClean="0">
              <a:solidFill>
                <a:srgbClr val="CCFF66"/>
              </a:solidFill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smtClean="0"/>
              <a:t>参见</a:t>
            </a:r>
            <a:r>
              <a:rPr lang="en-US" altLang="zh-CN" smtClean="0"/>
              <a:t>p153§4·5·1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eaLnBrk="1" hangingPunct="1"/>
            <a:fld id="{4D4B6788-7BA1-4854-AEAA-D464C723CF37}" type="slidenum">
              <a:rPr lang="en-US" altLang="zh-CN" sz="1200" smtClean="0">
                <a:solidFill>
                  <a:srgbClr val="CCFF66"/>
                </a:solidFill>
              </a:rPr>
              <a:pPr eaLnBrk="1" hangingPunct="1"/>
              <a:t>26</a:t>
            </a:fld>
            <a:endParaRPr lang="en-US" altLang="zh-CN" sz="1200" smtClean="0">
              <a:solidFill>
                <a:srgbClr val="CCFF66"/>
              </a:solidFill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参见</a:t>
            </a:r>
            <a:r>
              <a:rPr lang="en-US" altLang="zh-CN" smtClean="0"/>
              <a:t>p154§4·5·1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rongke_liu@buaa.edu.c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7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e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6.emf"/><Relationship Id="rId4" Type="http://schemas.openxmlformats.org/officeDocument/2006/relationships/image" Target="../media/image23.e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6.wmf"/><Relationship Id="rId3" Type="http://schemas.openxmlformats.org/officeDocument/2006/relationships/image" Target="../media/image38.jpeg"/><Relationship Id="rId7" Type="http://schemas.openxmlformats.org/officeDocument/2006/relationships/image" Target="../media/image31.wmf"/><Relationship Id="rId12" Type="http://schemas.openxmlformats.org/officeDocument/2006/relationships/image" Target="../media/image33.e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9.bin"/><Relationship Id="rId11" Type="http://schemas.openxmlformats.org/officeDocument/2006/relationships/oleObject" Target="../embeddings/oleObject31.bin"/><Relationship Id="rId5" Type="http://schemas.openxmlformats.org/officeDocument/2006/relationships/image" Target="../media/image30.wmf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2.emf"/><Relationship Id="rId19" Type="http://schemas.openxmlformats.org/officeDocument/2006/relationships/oleObject" Target="../embeddings/oleObject35.bin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46.emf"/><Relationship Id="rId18" Type="http://schemas.openxmlformats.org/officeDocument/2006/relationships/oleObject" Target="../embeddings/oleObject45.bin"/><Relationship Id="rId26" Type="http://schemas.openxmlformats.org/officeDocument/2006/relationships/oleObject" Target="../embeddings/oleObject49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50.emf"/><Relationship Id="rId7" Type="http://schemas.openxmlformats.org/officeDocument/2006/relationships/image" Target="../media/image43.e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48.emf"/><Relationship Id="rId25" Type="http://schemas.openxmlformats.org/officeDocument/2006/relationships/image" Target="../media/image5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4.bin"/><Relationship Id="rId20" Type="http://schemas.openxmlformats.org/officeDocument/2006/relationships/oleObject" Target="../embeddings/oleObject46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5.emf"/><Relationship Id="rId24" Type="http://schemas.openxmlformats.org/officeDocument/2006/relationships/oleObject" Target="../embeddings/oleObject48.bin"/><Relationship Id="rId5" Type="http://schemas.openxmlformats.org/officeDocument/2006/relationships/image" Target="../media/image42.emf"/><Relationship Id="rId15" Type="http://schemas.openxmlformats.org/officeDocument/2006/relationships/image" Target="../media/image47.emf"/><Relationship Id="rId23" Type="http://schemas.openxmlformats.org/officeDocument/2006/relationships/image" Target="../media/image51.emf"/><Relationship Id="rId10" Type="http://schemas.openxmlformats.org/officeDocument/2006/relationships/oleObject" Target="../embeddings/oleObject41.bin"/><Relationship Id="rId19" Type="http://schemas.openxmlformats.org/officeDocument/2006/relationships/image" Target="../media/image49.e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4.emf"/><Relationship Id="rId14" Type="http://schemas.openxmlformats.org/officeDocument/2006/relationships/oleObject" Target="../embeddings/oleObject43.bin"/><Relationship Id="rId22" Type="http://schemas.openxmlformats.org/officeDocument/2006/relationships/oleObject" Target="../embeddings/oleObject47.bin"/><Relationship Id="rId27" Type="http://schemas.openxmlformats.org/officeDocument/2006/relationships/image" Target="../media/image53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58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5.emf"/><Relationship Id="rId12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7.emf"/><Relationship Id="rId5" Type="http://schemas.openxmlformats.org/officeDocument/2006/relationships/image" Target="../media/image54.emf"/><Relationship Id="rId15" Type="http://schemas.openxmlformats.org/officeDocument/2006/relationships/image" Target="../media/image59.w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6.emf"/><Relationship Id="rId14" Type="http://schemas.openxmlformats.org/officeDocument/2006/relationships/oleObject" Target="../embeddings/oleObject55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67.e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4.emf"/><Relationship Id="rId1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6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1.e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10" Type="http://schemas.openxmlformats.org/officeDocument/2006/relationships/image" Target="../media/image63.emf"/><Relationship Id="rId4" Type="http://schemas.openxmlformats.org/officeDocument/2006/relationships/image" Target="../media/image60.e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7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71.e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67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79388" y="4365625"/>
            <a:ext cx="84645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刘荣科</a:t>
            </a:r>
            <a:endParaRPr lang="en-US" altLang="zh-CN">
              <a:solidFill>
                <a:schemeClr val="tx2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办公室：新主楼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F514/802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  <a:hlinkClick r:id="rId2"/>
              </a:rPr>
              <a:t>E-MAIL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  <a:hlinkClick r:id="rId2"/>
              </a:rPr>
              <a:t>：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  <a:hlinkClick r:id="rId2"/>
              </a:rPr>
              <a:t>rongke_liu@buaa.edu.cn</a:t>
            </a:r>
            <a:endParaRPr lang="en-US" altLang="zh-CN">
              <a:solidFill>
                <a:schemeClr val="tx2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电话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:82317211/82339475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>
              <a:solidFill>
                <a:schemeClr val="tx2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62819" name="Rectangl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0" y="3933825"/>
            <a:ext cx="4537075" cy="144463"/>
          </a:xfrm>
          <a:prstGeom prst="rect">
            <a:avLst/>
          </a:prstGeom>
          <a:solidFill>
            <a:srgbClr val="3366FF"/>
          </a:solidFill>
          <a:ln w="12700" cap="sq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3600" b="1">
              <a:ea typeface="宋体" pitchFamily="2" charset="-122"/>
            </a:endParaRPr>
          </a:p>
        </p:txBody>
      </p:sp>
      <p:sp>
        <p:nvSpPr>
          <p:cNvPr id="162820" name="标题 6"/>
          <p:cNvSpPr>
            <a:spLocks noGrp="1"/>
          </p:cNvSpPr>
          <p:nvPr>
            <p:ph type="title"/>
          </p:nvPr>
        </p:nvSpPr>
        <p:spPr>
          <a:xfrm>
            <a:off x="0" y="1857375"/>
            <a:ext cx="8353425" cy="1220788"/>
          </a:xfrm>
        </p:spPr>
        <p:txBody>
          <a:bodyPr>
            <a:normAutofit fontScale="90000"/>
          </a:bodyPr>
          <a:lstStyle/>
          <a:p>
            <a:r>
              <a:rPr lang="en-US" altLang="zh-CN" sz="5400" b="1" smtClean="0"/>
              <a:t/>
            </a:r>
            <a:br>
              <a:rPr lang="en-US" altLang="zh-CN" sz="5400" b="1" smtClean="0"/>
            </a:br>
            <a:r>
              <a:rPr lang="zh-CN" altLang="en-US" sz="5400" b="1" smtClean="0">
                <a:latin typeface="宋体" pitchFamily="2" charset="-122"/>
              </a:rPr>
              <a:t>笫</a:t>
            </a:r>
            <a:r>
              <a:rPr lang="en-US" altLang="zh-CN" sz="5400" b="1" smtClean="0">
                <a:latin typeface="Times New Roman" pitchFamily="18" charset="0"/>
              </a:rPr>
              <a:t>6</a:t>
            </a:r>
            <a:r>
              <a:rPr lang="zh-CN" altLang="en-US" sz="5400" b="1" smtClean="0">
                <a:latin typeface="宋体" pitchFamily="2" charset="-122"/>
              </a:rPr>
              <a:t>章  </a:t>
            </a:r>
            <a:r>
              <a:rPr lang="zh-CN" altLang="en-US" sz="5400" b="1" smtClean="0">
                <a:latin typeface="Times New Roman" pitchFamily="18" charset="0"/>
              </a:rPr>
              <a:t>调制与解调</a:t>
            </a:r>
            <a:endParaRPr lang="zh-CN" altLang="en-US" sz="5400" smtClean="0"/>
          </a:p>
        </p:txBody>
      </p:sp>
      <p:pic>
        <p:nvPicPr>
          <p:cNvPr id="162821" name="Picture 2" descr="buaa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671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822" name="Picture 6" descr="C:\Users\LRK\AppData\Roaming\Foxmail7\Temp-15692-20150914162141\CatchE6CB(09-16-09-23-01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463" y="-25400"/>
            <a:ext cx="1633537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20499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93" name="Line 89"/>
          <p:cNvSpPr>
            <a:spLocks noChangeShapeType="1"/>
          </p:cNvSpPr>
          <p:nvPr/>
        </p:nvSpPr>
        <p:spPr bwMode="auto">
          <a:xfrm flipH="1">
            <a:off x="5102772" y="1628201"/>
            <a:ext cx="1447800" cy="1313283"/>
          </a:xfrm>
          <a:prstGeom prst="line">
            <a:avLst/>
          </a:prstGeom>
          <a:noFill/>
          <a:ln w="25400">
            <a:solidFill>
              <a:srgbClr val="FF7C8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03194" name="Text Box 90"/>
          <p:cNvSpPr txBox="1">
            <a:spLocks noChangeArrowheads="1"/>
          </p:cNvSpPr>
          <p:nvPr/>
        </p:nvSpPr>
        <p:spPr bwMode="auto">
          <a:xfrm>
            <a:off x="762000" y="5791200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FF3300"/>
              </a:buClr>
            </a:pPr>
            <a:r>
              <a:rPr lang="en-US" altLang="zh-CN" sz="2400" b="1">
                <a:solidFill>
                  <a:srgbClr val="CC0000"/>
                </a:solidFill>
              </a:rPr>
              <a:t>M</a:t>
            </a:r>
            <a:r>
              <a:rPr lang="zh-CN" altLang="en-US" sz="2400" b="1">
                <a:solidFill>
                  <a:srgbClr val="CC0000"/>
                </a:solidFill>
              </a:rPr>
              <a:t>进制</a:t>
            </a:r>
            <a:r>
              <a:rPr lang="en-US" altLang="zh-CN" sz="2400" b="1">
                <a:solidFill>
                  <a:srgbClr val="CC0000"/>
                </a:solidFill>
              </a:rPr>
              <a:t>QAM</a:t>
            </a:r>
            <a:r>
              <a:rPr lang="zh-CN" altLang="en-US" sz="2400" b="1">
                <a:solidFill>
                  <a:srgbClr val="CC0000"/>
                </a:solidFill>
              </a:rPr>
              <a:t>调制与解调</a:t>
            </a:r>
          </a:p>
        </p:txBody>
      </p:sp>
      <p:graphicFrame>
        <p:nvGraphicFramePr>
          <p:cNvPr id="303195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744784"/>
              </p:ext>
            </p:extLst>
          </p:nvPr>
        </p:nvGraphicFramePr>
        <p:xfrm>
          <a:off x="5638800" y="1246034"/>
          <a:ext cx="299878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3" imgW="1993680" imgH="215640" progId="Equation.3">
                  <p:embed/>
                </p:oleObj>
              </mc:Choice>
              <mc:Fallback>
                <p:oleObj name="Equation" r:id="rId3" imgW="1993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246034"/>
                        <a:ext cx="2998788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152400" y="807884"/>
            <a:ext cx="5715000" cy="2500313"/>
            <a:chOff x="144" y="912"/>
            <a:chExt cx="3600" cy="1575"/>
          </a:xfrm>
        </p:grpSpPr>
        <p:sp>
          <p:nvSpPr>
            <p:cNvPr id="15409" name="AutoShape 97"/>
            <p:cNvSpPr>
              <a:spLocks noChangeArrowheads="1"/>
            </p:cNvSpPr>
            <p:nvPr/>
          </p:nvSpPr>
          <p:spPr bwMode="auto">
            <a:xfrm>
              <a:off x="3168" y="1440"/>
              <a:ext cx="384" cy="288"/>
            </a:xfrm>
            <a:prstGeom prst="roundRect">
              <a:avLst>
                <a:gd name="adj" fmla="val 10069"/>
              </a:avLst>
            </a:prstGeom>
            <a:noFill/>
            <a:ln w="44450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rPr>
                <a:t>带通</a:t>
              </a:r>
              <a:endParaRPr lang="zh-CN" altLang="en-US" sz="1800" b="1" baseline="-2500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5410" name="AutoShape 98"/>
            <p:cNvSpPr>
              <a:spLocks noChangeArrowheads="1"/>
            </p:cNvSpPr>
            <p:nvPr/>
          </p:nvSpPr>
          <p:spPr bwMode="auto">
            <a:xfrm>
              <a:off x="1824" y="1008"/>
              <a:ext cx="384" cy="288"/>
            </a:xfrm>
            <a:prstGeom prst="roundRect">
              <a:avLst>
                <a:gd name="adj" fmla="val 10069"/>
              </a:avLst>
            </a:prstGeom>
            <a:noFill/>
            <a:ln w="44450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rPr>
                <a:t>低通</a:t>
              </a:r>
              <a:endParaRPr lang="zh-CN" altLang="en-US" sz="1800" b="1" baseline="-2500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5411" name="AutoShape 99"/>
            <p:cNvSpPr>
              <a:spLocks noChangeArrowheads="1"/>
            </p:cNvSpPr>
            <p:nvPr/>
          </p:nvSpPr>
          <p:spPr bwMode="auto">
            <a:xfrm>
              <a:off x="1824" y="1872"/>
              <a:ext cx="384" cy="288"/>
            </a:xfrm>
            <a:prstGeom prst="roundRect">
              <a:avLst>
                <a:gd name="adj" fmla="val 10069"/>
              </a:avLst>
            </a:prstGeom>
            <a:noFill/>
            <a:ln w="44450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rPr>
                <a:t>低通</a:t>
              </a:r>
              <a:endParaRPr lang="zh-CN" altLang="en-US" sz="1800" b="1" baseline="-2500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grpSp>
          <p:nvGrpSpPr>
            <p:cNvPr id="15412" name="Group 100"/>
            <p:cNvGrpSpPr>
              <a:grpSpLocks/>
            </p:cNvGrpSpPr>
            <p:nvPr/>
          </p:nvGrpSpPr>
          <p:grpSpPr bwMode="auto">
            <a:xfrm>
              <a:off x="2448" y="1008"/>
              <a:ext cx="286" cy="279"/>
              <a:chOff x="2064" y="1200"/>
              <a:chExt cx="286" cy="279"/>
            </a:xfrm>
          </p:grpSpPr>
          <p:sp>
            <p:nvSpPr>
              <p:cNvPr id="15445" name="Oval 101"/>
              <p:cNvSpPr>
                <a:spLocks noChangeArrowheads="1"/>
              </p:cNvSpPr>
              <p:nvPr/>
            </p:nvSpPr>
            <p:spPr bwMode="auto">
              <a:xfrm>
                <a:off x="2064" y="1200"/>
                <a:ext cx="286" cy="279"/>
              </a:xfrm>
              <a:prstGeom prst="ellipse">
                <a:avLst/>
              </a:prstGeom>
              <a:noFill/>
              <a:ln w="57150" cmpd="thickThin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buClr>
                    <a:srgbClr val="FF3300"/>
                  </a:buClr>
                </a:pPr>
                <a:endParaRPr lang="zh-CN" altLang="zh-CN" sz="1800" b="1"/>
              </a:p>
            </p:txBody>
          </p:sp>
          <p:sp>
            <p:nvSpPr>
              <p:cNvPr id="15446" name="Line 102"/>
              <p:cNvSpPr>
                <a:spLocks noChangeShapeType="1"/>
              </p:cNvSpPr>
              <p:nvPr/>
            </p:nvSpPr>
            <p:spPr bwMode="auto">
              <a:xfrm>
                <a:off x="2112" y="1248"/>
                <a:ext cx="192" cy="192"/>
              </a:xfrm>
              <a:prstGeom prst="line">
                <a:avLst/>
              </a:prstGeom>
              <a:noFill/>
              <a:ln w="25400">
                <a:solidFill>
                  <a:srgbClr val="00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447" name="Line 103"/>
              <p:cNvSpPr>
                <a:spLocks noChangeShapeType="1"/>
              </p:cNvSpPr>
              <p:nvPr/>
            </p:nvSpPr>
            <p:spPr bwMode="auto">
              <a:xfrm rot="5400000">
                <a:off x="2112" y="1248"/>
                <a:ext cx="192" cy="192"/>
              </a:xfrm>
              <a:prstGeom prst="line">
                <a:avLst/>
              </a:prstGeom>
              <a:noFill/>
              <a:ln w="25400">
                <a:solidFill>
                  <a:srgbClr val="00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5413" name="Line 104"/>
            <p:cNvSpPr>
              <a:spLocks noChangeShapeType="1"/>
            </p:cNvSpPr>
            <p:nvPr/>
          </p:nvSpPr>
          <p:spPr bwMode="auto">
            <a:xfrm>
              <a:off x="2208" y="1152"/>
              <a:ext cx="240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5414" name="Group 105"/>
            <p:cNvGrpSpPr>
              <a:grpSpLocks/>
            </p:cNvGrpSpPr>
            <p:nvPr/>
          </p:nvGrpSpPr>
          <p:grpSpPr bwMode="auto">
            <a:xfrm>
              <a:off x="2448" y="1872"/>
              <a:ext cx="286" cy="279"/>
              <a:chOff x="2064" y="1200"/>
              <a:chExt cx="286" cy="279"/>
            </a:xfrm>
          </p:grpSpPr>
          <p:sp>
            <p:nvSpPr>
              <p:cNvPr id="15442" name="Oval 106"/>
              <p:cNvSpPr>
                <a:spLocks noChangeArrowheads="1"/>
              </p:cNvSpPr>
              <p:nvPr/>
            </p:nvSpPr>
            <p:spPr bwMode="auto">
              <a:xfrm>
                <a:off x="2064" y="1200"/>
                <a:ext cx="286" cy="279"/>
              </a:xfrm>
              <a:prstGeom prst="ellipse">
                <a:avLst/>
              </a:prstGeom>
              <a:noFill/>
              <a:ln w="57150" cmpd="thickThin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buClr>
                    <a:srgbClr val="FF3300"/>
                  </a:buClr>
                </a:pPr>
                <a:endParaRPr lang="zh-CN" altLang="zh-CN" sz="1800" b="1"/>
              </a:p>
            </p:txBody>
          </p:sp>
          <p:sp>
            <p:nvSpPr>
              <p:cNvPr id="15443" name="Line 107"/>
              <p:cNvSpPr>
                <a:spLocks noChangeShapeType="1"/>
              </p:cNvSpPr>
              <p:nvPr/>
            </p:nvSpPr>
            <p:spPr bwMode="auto">
              <a:xfrm>
                <a:off x="2112" y="1248"/>
                <a:ext cx="192" cy="192"/>
              </a:xfrm>
              <a:prstGeom prst="line">
                <a:avLst/>
              </a:prstGeom>
              <a:noFill/>
              <a:ln w="25400">
                <a:solidFill>
                  <a:srgbClr val="00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444" name="Line 108"/>
              <p:cNvSpPr>
                <a:spLocks noChangeShapeType="1"/>
              </p:cNvSpPr>
              <p:nvPr/>
            </p:nvSpPr>
            <p:spPr bwMode="auto">
              <a:xfrm rot="5400000">
                <a:off x="2112" y="1248"/>
                <a:ext cx="192" cy="192"/>
              </a:xfrm>
              <a:prstGeom prst="line">
                <a:avLst/>
              </a:prstGeom>
              <a:noFill/>
              <a:ln w="25400">
                <a:solidFill>
                  <a:srgbClr val="00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5415" name="Line 109"/>
            <p:cNvSpPr>
              <a:spLocks noChangeShapeType="1"/>
            </p:cNvSpPr>
            <p:nvPr/>
          </p:nvSpPr>
          <p:spPr bwMode="auto">
            <a:xfrm>
              <a:off x="2208" y="2016"/>
              <a:ext cx="240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416" name="Line 110"/>
            <p:cNvSpPr>
              <a:spLocks noChangeShapeType="1"/>
            </p:cNvSpPr>
            <p:nvPr/>
          </p:nvSpPr>
          <p:spPr bwMode="auto">
            <a:xfrm flipV="1">
              <a:off x="2592" y="1296"/>
              <a:ext cx="0" cy="19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417" name="Line 111"/>
            <p:cNvSpPr>
              <a:spLocks noChangeShapeType="1"/>
            </p:cNvSpPr>
            <p:nvPr/>
          </p:nvSpPr>
          <p:spPr bwMode="auto">
            <a:xfrm flipV="1">
              <a:off x="2592" y="2160"/>
              <a:ext cx="0" cy="19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418" name="Line 112"/>
            <p:cNvSpPr>
              <a:spLocks noChangeShapeType="1"/>
            </p:cNvSpPr>
            <p:nvPr/>
          </p:nvSpPr>
          <p:spPr bwMode="auto">
            <a:xfrm>
              <a:off x="2736" y="2016"/>
              <a:ext cx="144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419" name="Line 113"/>
            <p:cNvSpPr>
              <a:spLocks noChangeShapeType="1"/>
            </p:cNvSpPr>
            <p:nvPr/>
          </p:nvSpPr>
          <p:spPr bwMode="auto">
            <a:xfrm>
              <a:off x="2880" y="1152"/>
              <a:ext cx="0" cy="288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420" name="Line 114"/>
            <p:cNvSpPr>
              <a:spLocks noChangeShapeType="1"/>
            </p:cNvSpPr>
            <p:nvPr/>
          </p:nvSpPr>
          <p:spPr bwMode="auto">
            <a:xfrm flipV="1">
              <a:off x="2880" y="1728"/>
              <a:ext cx="0" cy="288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421" name="Line 115"/>
            <p:cNvSpPr>
              <a:spLocks noChangeShapeType="1"/>
            </p:cNvSpPr>
            <p:nvPr/>
          </p:nvSpPr>
          <p:spPr bwMode="auto">
            <a:xfrm>
              <a:off x="2736" y="1152"/>
              <a:ext cx="144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422" name="AutoShape 116"/>
            <p:cNvSpPr>
              <a:spLocks noChangeArrowheads="1"/>
            </p:cNvSpPr>
            <p:nvPr/>
          </p:nvSpPr>
          <p:spPr bwMode="auto">
            <a:xfrm>
              <a:off x="576" y="1440"/>
              <a:ext cx="432" cy="288"/>
            </a:xfrm>
            <a:prstGeom prst="roundRect">
              <a:avLst>
                <a:gd name="adj" fmla="val 10069"/>
              </a:avLst>
            </a:prstGeom>
            <a:noFill/>
            <a:ln w="44450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rPr>
                <a:t>串</a:t>
              </a:r>
              <a:r>
                <a:rPr lang="en-US" altLang="zh-CN" sz="1800" b="1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rPr>
                <a:t>/</a:t>
              </a:r>
              <a:r>
                <a:rPr lang="zh-CN" altLang="en-US" sz="1800" b="1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rPr>
                <a:t>并</a:t>
              </a:r>
              <a:endParaRPr lang="zh-CN" altLang="en-US" sz="1800" b="1" baseline="-2500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5423" name="Line 117"/>
            <p:cNvSpPr>
              <a:spLocks noChangeShapeType="1"/>
            </p:cNvSpPr>
            <p:nvPr/>
          </p:nvSpPr>
          <p:spPr bwMode="auto">
            <a:xfrm>
              <a:off x="816" y="1152"/>
              <a:ext cx="240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424" name="Line 118"/>
            <p:cNvSpPr>
              <a:spLocks noChangeShapeType="1"/>
            </p:cNvSpPr>
            <p:nvPr/>
          </p:nvSpPr>
          <p:spPr bwMode="auto">
            <a:xfrm flipV="1">
              <a:off x="816" y="1152"/>
              <a:ext cx="0" cy="288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425" name="Line 119"/>
            <p:cNvSpPr>
              <a:spLocks noChangeShapeType="1"/>
            </p:cNvSpPr>
            <p:nvPr/>
          </p:nvSpPr>
          <p:spPr bwMode="auto">
            <a:xfrm>
              <a:off x="816" y="1728"/>
              <a:ext cx="0" cy="288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426" name="Line 120"/>
            <p:cNvSpPr>
              <a:spLocks noChangeShapeType="1"/>
            </p:cNvSpPr>
            <p:nvPr/>
          </p:nvSpPr>
          <p:spPr bwMode="auto">
            <a:xfrm>
              <a:off x="816" y="2016"/>
              <a:ext cx="240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427" name="Text Box 121"/>
            <p:cNvSpPr txBox="1">
              <a:spLocks noChangeArrowheads="1"/>
            </p:cNvSpPr>
            <p:nvPr/>
          </p:nvSpPr>
          <p:spPr bwMode="auto">
            <a:xfrm>
              <a:off x="2160" y="1392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800" b="1" i="1"/>
                <a:t>cos </a:t>
              </a:r>
              <a:r>
                <a:rPr lang="en-US" altLang="zh-CN" sz="1800" b="1">
                  <a:sym typeface="Symbol" pitchFamily="18" charset="2"/>
                </a:rPr>
                <a:t></a:t>
              </a:r>
              <a:r>
                <a:rPr lang="en-US" altLang="zh-CN" sz="1800" b="1" baseline="-6000">
                  <a:sym typeface="Symbol" pitchFamily="18" charset="2"/>
                </a:rPr>
                <a:t>c</a:t>
              </a:r>
              <a:r>
                <a:rPr lang="en-US" altLang="zh-CN" sz="1800" b="1"/>
                <a:t>t</a:t>
              </a:r>
            </a:p>
          </p:txBody>
        </p:sp>
        <p:sp>
          <p:nvSpPr>
            <p:cNvPr id="15428" name="Text Box 122"/>
            <p:cNvSpPr txBox="1">
              <a:spLocks noChangeArrowheads="1"/>
            </p:cNvSpPr>
            <p:nvPr/>
          </p:nvSpPr>
          <p:spPr bwMode="auto">
            <a:xfrm>
              <a:off x="2208" y="2256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800" b="1" i="1"/>
                <a:t>sin </a:t>
              </a:r>
              <a:r>
                <a:rPr lang="en-US" altLang="zh-CN" sz="1800" b="1">
                  <a:sym typeface="Symbol" pitchFamily="18" charset="2"/>
                </a:rPr>
                <a:t></a:t>
              </a:r>
              <a:r>
                <a:rPr lang="en-US" altLang="zh-CN" sz="1800" b="1" baseline="-6000">
                  <a:sym typeface="Symbol" pitchFamily="18" charset="2"/>
                </a:rPr>
                <a:t>c</a:t>
              </a:r>
              <a:r>
                <a:rPr lang="en-US" altLang="zh-CN" sz="1800" b="1"/>
                <a:t>t</a:t>
              </a:r>
            </a:p>
          </p:txBody>
        </p:sp>
        <p:sp>
          <p:nvSpPr>
            <p:cNvPr id="15429" name="Oval 123"/>
            <p:cNvSpPr>
              <a:spLocks noChangeArrowheads="1"/>
            </p:cNvSpPr>
            <p:nvPr/>
          </p:nvSpPr>
          <p:spPr bwMode="auto">
            <a:xfrm>
              <a:off x="2736" y="1440"/>
              <a:ext cx="286" cy="279"/>
            </a:xfrm>
            <a:prstGeom prst="ellipse">
              <a:avLst/>
            </a:prstGeom>
            <a:noFill/>
            <a:ln w="57150" cmpd="thickThin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buClr>
                  <a:srgbClr val="FF3300"/>
                </a:buClr>
              </a:pPr>
              <a:r>
                <a:rPr lang="en-US" altLang="zh-CN" sz="1800" b="1"/>
                <a:t>∑</a:t>
              </a:r>
            </a:p>
          </p:txBody>
        </p:sp>
        <p:sp>
          <p:nvSpPr>
            <p:cNvPr id="15430" name="Line 124"/>
            <p:cNvSpPr>
              <a:spLocks noChangeShapeType="1"/>
            </p:cNvSpPr>
            <p:nvPr/>
          </p:nvSpPr>
          <p:spPr bwMode="auto">
            <a:xfrm>
              <a:off x="3024" y="1584"/>
              <a:ext cx="145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431" name="Line 125"/>
            <p:cNvSpPr>
              <a:spLocks noChangeShapeType="1"/>
            </p:cNvSpPr>
            <p:nvPr/>
          </p:nvSpPr>
          <p:spPr bwMode="auto">
            <a:xfrm>
              <a:off x="192" y="1584"/>
              <a:ext cx="384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432" name="Text Box 126"/>
            <p:cNvSpPr txBox="1">
              <a:spLocks noChangeArrowheads="1"/>
            </p:cNvSpPr>
            <p:nvPr/>
          </p:nvSpPr>
          <p:spPr bwMode="auto">
            <a:xfrm>
              <a:off x="144" y="1344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800" b="1"/>
                <a:t>{a</a:t>
              </a:r>
              <a:r>
                <a:rPr lang="en-US" altLang="zh-CN" sz="1800" b="1" baseline="-4000"/>
                <a:t>n</a:t>
              </a:r>
              <a:r>
                <a:rPr lang="en-US" altLang="zh-CN" sz="1800" b="1"/>
                <a:t>}</a:t>
              </a:r>
            </a:p>
          </p:txBody>
        </p:sp>
        <p:sp>
          <p:nvSpPr>
            <p:cNvPr id="15433" name="Text Box 127"/>
            <p:cNvSpPr txBox="1">
              <a:spLocks noChangeArrowheads="1"/>
            </p:cNvSpPr>
            <p:nvPr/>
          </p:nvSpPr>
          <p:spPr bwMode="auto">
            <a:xfrm>
              <a:off x="672" y="912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800" b="1">
                  <a:solidFill>
                    <a:srgbClr val="0000FF"/>
                  </a:solidFill>
                </a:rPr>
                <a:t>A</a:t>
              </a:r>
              <a:r>
                <a:rPr lang="zh-CN" altLang="en-US" sz="1800" b="1">
                  <a:solidFill>
                    <a:srgbClr val="0000FF"/>
                  </a:solidFill>
                </a:rPr>
                <a:t>路</a:t>
              </a:r>
            </a:p>
          </p:txBody>
        </p:sp>
        <p:sp>
          <p:nvSpPr>
            <p:cNvPr id="15434" name="Text Box 128"/>
            <p:cNvSpPr txBox="1">
              <a:spLocks noChangeArrowheads="1"/>
            </p:cNvSpPr>
            <p:nvPr/>
          </p:nvSpPr>
          <p:spPr bwMode="auto">
            <a:xfrm>
              <a:off x="672" y="2016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800" b="1">
                  <a:solidFill>
                    <a:srgbClr val="0000FF"/>
                  </a:solidFill>
                </a:rPr>
                <a:t>B</a:t>
              </a:r>
              <a:r>
                <a:rPr lang="zh-CN" altLang="en-US" sz="1800" b="1">
                  <a:solidFill>
                    <a:srgbClr val="0000FF"/>
                  </a:solidFill>
                </a:rPr>
                <a:t>路</a:t>
              </a:r>
            </a:p>
          </p:txBody>
        </p:sp>
        <p:sp>
          <p:nvSpPr>
            <p:cNvPr id="15435" name="Line 129"/>
            <p:cNvSpPr>
              <a:spLocks noChangeShapeType="1"/>
            </p:cNvSpPr>
            <p:nvPr/>
          </p:nvSpPr>
          <p:spPr bwMode="auto">
            <a:xfrm>
              <a:off x="3552" y="1584"/>
              <a:ext cx="192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436" name="Rectangle 130"/>
            <p:cNvSpPr>
              <a:spLocks noChangeArrowheads="1"/>
            </p:cNvSpPr>
            <p:nvPr/>
          </p:nvSpPr>
          <p:spPr bwMode="auto">
            <a:xfrm>
              <a:off x="2160" y="912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800" b="1"/>
                <a:t>x(t)</a:t>
              </a:r>
            </a:p>
          </p:txBody>
        </p:sp>
        <p:sp>
          <p:nvSpPr>
            <p:cNvPr id="15437" name="Rectangle 131"/>
            <p:cNvSpPr>
              <a:spLocks noChangeArrowheads="1"/>
            </p:cNvSpPr>
            <p:nvPr/>
          </p:nvSpPr>
          <p:spPr bwMode="auto">
            <a:xfrm>
              <a:off x="2112" y="1776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800" b="1"/>
                <a:t>y(t)</a:t>
              </a:r>
            </a:p>
          </p:txBody>
        </p:sp>
        <p:sp>
          <p:nvSpPr>
            <p:cNvPr id="15438" name="AutoShape 132"/>
            <p:cNvSpPr>
              <a:spLocks noChangeArrowheads="1"/>
            </p:cNvSpPr>
            <p:nvPr/>
          </p:nvSpPr>
          <p:spPr bwMode="auto">
            <a:xfrm>
              <a:off x="1056" y="960"/>
              <a:ext cx="624" cy="384"/>
            </a:xfrm>
            <a:prstGeom prst="roundRect">
              <a:avLst>
                <a:gd name="adj" fmla="val 10069"/>
              </a:avLst>
            </a:prstGeom>
            <a:noFill/>
            <a:ln w="44450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rPr>
                <a:t>多电平转换</a:t>
              </a:r>
              <a:endParaRPr lang="zh-CN" altLang="en-US" sz="1800" b="1" baseline="-2500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5439" name="Line 133"/>
            <p:cNvSpPr>
              <a:spLocks noChangeShapeType="1"/>
            </p:cNvSpPr>
            <p:nvPr/>
          </p:nvSpPr>
          <p:spPr bwMode="auto">
            <a:xfrm>
              <a:off x="1680" y="1152"/>
              <a:ext cx="144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440" name="AutoShape 134"/>
            <p:cNvSpPr>
              <a:spLocks noChangeArrowheads="1"/>
            </p:cNvSpPr>
            <p:nvPr/>
          </p:nvSpPr>
          <p:spPr bwMode="auto">
            <a:xfrm>
              <a:off x="1056" y="1824"/>
              <a:ext cx="624" cy="384"/>
            </a:xfrm>
            <a:prstGeom prst="roundRect">
              <a:avLst>
                <a:gd name="adj" fmla="val 10069"/>
              </a:avLst>
            </a:prstGeom>
            <a:noFill/>
            <a:ln w="44450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rPr>
                <a:t>多电平转换</a:t>
              </a:r>
              <a:endParaRPr lang="zh-CN" altLang="en-US" sz="1800" b="1" baseline="-2500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5441" name="Line 135"/>
            <p:cNvSpPr>
              <a:spLocks noChangeShapeType="1"/>
            </p:cNvSpPr>
            <p:nvPr/>
          </p:nvSpPr>
          <p:spPr bwMode="auto">
            <a:xfrm>
              <a:off x="1680" y="2016"/>
              <a:ext cx="144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136"/>
          <p:cNvGrpSpPr>
            <a:grpSpLocks/>
          </p:cNvGrpSpPr>
          <p:nvPr/>
        </p:nvGrpSpPr>
        <p:grpSpPr bwMode="auto">
          <a:xfrm>
            <a:off x="3616872" y="2919444"/>
            <a:ext cx="5638800" cy="2500313"/>
            <a:chOff x="2064" y="2352"/>
            <a:chExt cx="3552" cy="1575"/>
          </a:xfrm>
        </p:grpSpPr>
        <p:sp>
          <p:nvSpPr>
            <p:cNvPr id="15371" name="AutoShape 137"/>
            <p:cNvSpPr>
              <a:spLocks noChangeArrowheads="1"/>
            </p:cNvSpPr>
            <p:nvPr/>
          </p:nvSpPr>
          <p:spPr bwMode="auto">
            <a:xfrm>
              <a:off x="2256" y="2880"/>
              <a:ext cx="528" cy="288"/>
            </a:xfrm>
            <a:prstGeom prst="roundRect">
              <a:avLst>
                <a:gd name="adj" fmla="val 10069"/>
              </a:avLst>
            </a:prstGeom>
            <a:noFill/>
            <a:ln w="44450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rPr>
                <a:t>带通</a:t>
              </a:r>
              <a:endParaRPr lang="zh-CN" altLang="en-US" sz="1800" b="1" baseline="-2500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5372" name="AutoShape 138"/>
            <p:cNvSpPr>
              <a:spLocks noChangeArrowheads="1"/>
            </p:cNvSpPr>
            <p:nvPr/>
          </p:nvSpPr>
          <p:spPr bwMode="auto">
            <a:xfrm>
              <a:off x="3552" y="2448"/>
              <a:ext cx="432" cy="288"/>
            </a:xfrm>
            <a:prstGeom prst="roundRect">
              <a:avLst>
                <a:gd name="adj" fmla="val 10069"/>
              </a:avLst>
            </a:prstGeom>
            <a:noFill/>
            <a:ln w="44450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rPr>
                <a:t>低通</a:t>
              </a:r>
              <a:endParaRPr lang="zh-CN" altLang="en-US" sz="1800" b="1" baseline="-2500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5373" name="AutoShape 139"/>
            <p:cNvSpPr>
              <a:spLocks noChangeArrowheads="1"/>
            </p:cNvSpPr>
            <p:nvPr/>
          </p:nvSpPr>
          <p:spPr bwMode="auto">
            <a:xfrm>
              <a:off x="3552" y="3312"/>
              <a:ext cx="432" cy="288"/>
            </a:xfrm>
            <a:prstGeom prst="roundRect">
              <a:avLst>
                <a:gd name="adj" fmla="val 10069"/>
              </a:avLst>
            </a:prstGeom>
            <a:noFill/>
            <a:ln w="44450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rPr>
                <a:t>低通</a:t>
              </a:r>
              <a:endParaRPr lang="zh-CN" altLang="en-US" sz="1800" b="1" baseline="-2500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grpSp>
          <p:nvGrpSpPr>
            <p:cNvPr id="15374" name="Group 140"/>
            <p:cNvGrpSpPr>
              <a:grpSpLocks/>
            </p:cNvGrpSpPr>
            <p:nvPr/>
          </p:nvGrpSpPr>
          <p:grpSpPr bwMode="auto">
            <a:xfrm>
              <a:off x="3120" y="2448"/>
              <a:ext cx="286" cy="279"/>
              <a:chOff x="2064" y="1200"/>
              <a:chExt cx="286" cy="279"/>
            </a:xfrm>
          </p:grpSpPr>
          <p:sp>
            <p:nvSpPr>
              <p:cNvPr id="15406" name="Oval 141"/>
              <p:cNvSpPr>
                <a:spLocks noChangeArrowheads="1"/>
              </p:cNvSpPr>
              <p:nvPr/>
            </p:nvSpPr>
            <p:spPr bwMode="auto">
              <a:xfrm>
                <a:off x="2064" y="1200"/>
                <a:ext cx="286" cy="279"/>
              </a:xfrm>
              <a:prstGeom prst="ellipse">
                <a:avLst/>
              </a:prstGeom>
              <a:noFill/>
              <a:ln w="57150" cmpd="thickThin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buClr>
                    <a:srgbClr val="FF3300"/>
                  </a:buClr>
                </a:pPr>
                <a:endParaRPr lang="zh-CN" altLang="zh-CN" sz="1800" b="1"/>
              </a:p>
            </p:txBody>
          </p:sp>
          <p:sp>
            <p:nvSpPr>
              <p:cNvPr id="15407" name="Line 142"/>
              <p:cNvSpPr>
                <a:spLocks noChangeShapeType="1"/>
              </p:cNvSpPr>
              <p:nvPr/>
            </p:nvSpPr>
            <p:spPr bwMode="auto">
              <a:xfrm>
                <a:off x="2112" y="1248"/>
                <a:ext cx="192" cy="192"/>
              </a:xfrm>
              <a:prstGeom prst="line">
                <a:avLst/>
              </a:prstGeom>
              <a:noFill/>
              <a:ln w="25400">
                <a:solidFill>
                  <a:srgbClr val="00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408" name="Line 143"/>
              <p:cNvSpPr>
                <a:spLocks noChangeShapeType="1"/>
              </p:cNvSpPr>
              <p:nvPr/>
            </p:nvSpPr>
            <p:spPr bwMode="auto">
              <a:xfrm rot="5400000">
                <a:off x="2112" y="1248"/>
                <a:ext cx="192" cy="192"/>
              </a:xfrm>
              <a:prstGeom prst="line">
                <a:avLst/>
              </a:prstGeom>
              <a:noFill/>
              <a:ln w="25400">
                <a:solidFill>
                  <a:srgbClr val="00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5375" name="Line 144"/>
            <p:cNvSpPr>
              <a:spLocks noChangeShapeType="1"/>
            </p:cNvSpPr>
            <p:nvPr/>
          </p:nvSpPr>
          <p:spPr bwMode="auto">
            <a:xfrm>
              <a:off x="3408" y="2592"/>
              <a:ext cx="144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5376" name="Group 145"/>
            <p:cNvGrpSpPr>
              <a:grpSpLocks/>
            </p:cNvGrpSpPr>
            <p:nvPr/>
          </p:nvGrpSpPr>
          <p:grpSpPr bwMode="auto">
            <a:xfrm>
              <a:off x="3120" y="3312"/>
              <a:ext cx="286" cy="279"/>
              <a:chOff x="2064" y="1200"/>
              <a:chExt cx="286" cy="279"/>
            </a:xfrm>
          </p:grpSpPr>
          <p:sp>
            <p:nvSpPr>
              <p:cNvPr id="15403" name="Oval 146"/>
              <p:cNvSpPr>
                <a:spLocks noChangeArrowheads="1"/>
              </p:cNvSpPr>
              <p:nvPr/>
            </p:nvSpPr>
            <p:spPr bwMode="auto">
              <a:xfrm>
                <a:off x="2064" y="1200"/>
                <a:ext cx="286" cy="279"/>
              </a:xfrm>
              <a:prstGeom prst="ellipse">
                <a:avLst/>
              </a:prstGeom>
              <a:noFill/>
              <a:ln w="57150" cmpd="thickThin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buClr>
                    <a:srgbClr val="FF3300"/>
                  </a:buClr>
                </a:pPr>
                <a:endParaRPr lang="zh-CN" altLang="zh-CN" sz="1800" b="1"/>
              </a:p>
            </p:txBody>
          </p:sp>
          <p:sp>
            <p:nvSpPr>
              <p:cNvPr id="15404" name="Line 147"/>
              <p:cNvSpPr>
                <a:spLocks noChangeShapeType="1"/>
              </p:cNvSpPr>
              <p:nvPr/>
            </p:nvSpPr>
            <p:spPr bwMode="auto">
              <a:xfrm>
                <a:off x="2112" y="1248"/>
                <a:ext cx="192" cy="192"/>
              </a:xfrm>
              <a:prstGeom prst="line">
                <a:avLst/>
              </a:prstGeom>
              <a:noFill/>
              <a:ln w="25400">
                <a:solidFill>
                  <a:srgbClr val="00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405" name="Line 148"/>
              <p:cNvSpPr>
                <a:spLocks noChangeShapeType="1"/>
              </p:cNvSpPr>
              <p:nvPr/>
            </p:nvSpPr>
            <p:spPr bwMode="auto">
              <a:xfrm rot="5400000">
                <a:off x="2112" y="1248"/>
                <a:ext cx="192" cy="192"/>
              </a:xfrm>
              <a:prstGeom prst="line">
                <a:avLst/>
              </a:prstGeom>
              <a:noFill/>
              <a:ln w="25400">
                <a:solidFill>
                  <a:srgbClr val="00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5377" name="Line 149"/>
            <p:cNvSpPr>
              <a:spLocks noChangeShapeType="1"/>
            </p:cNvSpPr>
            <p:nvPr/>
          </p:nvSpPr>
          <p:spPr bwMode="auto">
            <a:xfrm>
              <a:off x="3408" y="3456"/>
              <a:ext cx="144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378" name="Line 150"/>
            <p:cNvSpPr>
              <a:spLocks noChangeShapeType="1"/>
            </p:cNvSpPr>
            <p:nvPr/>
          </p:nvSpPr>
          <p:spPr bwMode="auto">
            <a:xfrm flipV="1">
              <a:off x="3264" y="2736"/>
              <a:ext cx="0" cy="19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379" name="Line 151"/>
            <p:cNvSpPr>
              <a:spLocks noChangeShapeType="1"/>
            </p:cNvSpPr>
            <p:nvPr/>
          </p:nvSpPr>
          <p:spPr bwMode="auto">
            <a:xfrm flipV="1">
              <a:off x="3264" y="3600"/>
              <a:ext cx="0" cy="19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380" name="Line 152"/>
            <p:cNvSpPr>
              <a:spLocks noChangeShapeType="1"/>
            </p:cNvSpPr>
            <p:nvPr/>
          </p:nvSpPr>
          <p:spPr bwMode="auto">
            <a:xfrm>
              <a:off x="4848" y="3456"/>
              <a:ext cx="192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381" name="Line 153"/>
            <p:cNvSpPr>
              <a:spLocks noChangeShapeType="1"/>
            </p:cNvSpPr>
            <p:nvPr/>
          </p:nvSpPr>
          <p:spPr bwMode="auto">
            <a:xfrm>
              <a:off x="5040" y="2592"/>
              <a:ext cx="0" cy="288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382" name="Line 154"/>
            <p:cNvSpPr>
              <a:spLocks noChangeShapeType="1"/>
            </p:cNvSpPr>
            <p:nvPr/>
          </p:nvSpPr>
          <p:spPr bwMode="auto">
            <a:xfrm flipV="1">
              <a:off x="5040" y="3168"/>
              <a:ext cx="0" cy="288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383" name="Line 155"/>
            <p:cNvSpPr>
              <a:spLocks noChangeShapeType="1"/>
            </p:cNvSpPr>
            <p:nvPr/>
          </p:nvSpPr>
          <p:spPr bwMode="auto">
            <a:xfrm>
              <a:off x="4848" y="2592"/>
              <a:ext cx="192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384" name="AutoShape 156"/>
            <p:cNvSpPr>
              <a:spLocks noChangeArrowheads="1"/>
            </p:cNvSpPr>
            <p:nvPr/>
          </p:nvSpPr>
          <p:spPr bwMode="auto">
            <a:xfrm>
              <a:off x="4752" y="2880"/>
              <a:ext cx="528" cy="288"/>
            </a:xfrm>
            <a:prstGeom prst="roundRect">
              <a:avLst>
                <a:gd name="adj" fmla="val 10069"/>
              </a:avLst>
            </a:prstGeom>
            <a:noFill/>
            <a:ln w="44450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rPr>
                <a:t>并</a:t>
              </a:r>
              <a:r>
                <a:rPr lang="en-US" altLang="zh-CN" sz="1800" b="1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rPr>
                <a:t>/</a:t>
              </a:r>
              <a:r>
                <a:rPr lang="zh-CN" altLang="en-US" sz="1800" b="1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rPr>
                <a:t>串</a:t>
              </a:r>
            </a:p>
          </p:txBody>
        </p:sp>
        <p:sp>
          <p:nvSpPr>
            <p:cNvPr id="15385" name="Line 157"/>
            <p:cNvSpPr>
              <a:spLocks noChangeShapeType="1"/>
            </p:cNvSpPr>
            <p:nvPr/>
          </p:nvSpPr>
          <p:spPr bwMode="auto">
            <a:xfrm>
              <a:off x="2928" y="2592"/>
              <a:ext cx="192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386" name="Line 158"/>
            <p:cNvSpPr>
              <a:spLocks noChangeShapeType="1"/>
            </p:cNvSpPr>
            <p:nvPr/>
          </p:nvSpPr>
          <p:spPr bwMode="auto">
            <a:xfrm flipV="1">
              <a:off x="2928" y="2592"/>
              <a:ext cx="0" cy="43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387" name="Line 159"/>
            <p:cNvSpPr>
              <a:spLocks noChangeShapeType="1"/>
            </p:cNvSpPr>
            <p:nvPr/>
          </p:nvSpPr>
          <p:spPr bwMode="auto">
            <a:xfrm>
              <a:off x="2928" y="3024"/>
              <a:ext cx="0" cy="43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388" name="Line 160"/>
            <p:cNvSpPr>
              <a:spLocks noChangeShapeType="1"/>
            </p:cNvSpPr>
            <p:nvPr/>
          </p:nvSpPr>
          <p:spPr bwMode="auto">
            <a:xfrm>
              <a:off x="2928" y="3456"/>
              <a:ext cx="192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389" name="Text Box 161"/>
            <p:cNvSpPr txBox="1">
              <a:spLocks noChangeArrowheads="1"/>
            </p:cNvSpPr>
            <p:nvPr/>
          </p:nvSpPr>
          <p:spPr bwMode="auto">
            <a:xfrm>
              <a:off x="3024" y="2832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800" b="1" i="1"/>
                <a:t>cos </a:t>
              </a:r>
              <a:r>
                <a:rPr lang="en-US" altLang="zh-CN" sz="1800" b="1">
                  <a:sym typeface="Symbol" pitchFamily="18" charset="2"/>
                </a:rPr>
                <a:t></a:t>
              </a:r>
              <a:r>
                <a:rPr lang="en-US" altLang="zh-CN" sz="1800" b="1" baseline="-6000">
                  <a:sym typeface="Symbol" pitchFamily="18" charset="2"/>
                </a:rPr>
                <a:t>c</a:t>
              </a:r>
              <a:r>
                <a:rPr lang="en-US" altLang="zh-CN" sz="1800" b="1"/>
                <a:t>t</a:t>
              </a:r>
            </a:p>
          </p:txBody>
        </p:sp>
        <p:sp>
          <p:nvSpPr>
            <p:cNvPr id="15390" name="Text Box 162"/>
            <p:cNvSpPr txBox="1">
              <a:spLocks noChangeArrowheads="1"/>
            </p:cNvSpPr>
            <p:nvPr/>
          </p:nvSpPr>
          <p:spPr bwMode="auto">
            <a:xfrm>
              <a:off x="2976" y="3696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800" b="1" i="1"/>
                <a:t>sin </a:t>
              </a:r>
              <a:r>
                <a:rPr lang="en-US" altLang="zh-CN" sz="1800" b="1">
                  <a:sym typeface="Symbol" pitchFamily="18" charset="2"/>
                </a:rPr>
                <a:t></a:t>
              </a:r>
              <a:r>
                <a:rPr lang="en-US" altLang="zh-CN" sz="1800" b="1" baseline="-6000">
                  <a:sym typeface="Symbol" pitchFamily="18" charset="2"/>
                </a:rPr>
                <a:t>c</a:t>
              </a:r>
              <a:r>
                <a:rPr lang="en-US" altLang="zh-CN" sz="1800" b="1"/>
                <a:t>t</a:t>
              </a:r>
            </a:p>
          </p:txBody>
        </p:sp>
        <p:sp>
          <p:nvSpPr>
            <p:cNvPr id="15391" name="Line 163"/>
            <p:cNvSpPr>
              <a:spLocks noChangeShapeType="1"/>
            </p:cNvSpPr>
            <p:nvPr/>
          </p:nvSpPr>
          <p:spPr bwMode="auto">
            <a:xfrm>
              <a:off x="2064" y="3024"/>
              <a:ext cx="193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392" name="Line 164"/>
            <p:cNvSpPr>
              <a:spLocks noChangeShapeType="1"/>
            </p:cNvSpPr>
            <p:nvPr/>
          </p:nvSpPr>
          <p:spPr bwMode="auto">
            <a:xfrm>
              <a:off x="5280" y="3024"/>
              <a:ext cx="288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393" name="Text Box 165"/>
            <p:cNvSpPr txBox="1">
              <a:spLocks noChangeArrowheads="1"/>
            </p:cNvSpPr>
            <p:nvPr/>
          </p:nvSpPr>
          <p:spPr bwMode="auto">
            <a:xfrm>
              <a:off x="5232" y="2784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800" b="1"/>
                <a:t>{a</a:t>
              </a:r>
              <a:r>
                <a:rPr lang="en-US" altLang="zh-CN" sz="1800" b="1" baseline="-4000"/>
                <a:t>n</a:t>
              </a:r>
              <a:r>
                <a:rPr lang="en-US" altLang="zh-CN" sz="1800" b="1"/>
                <a:t>}</a:t>
              </a:r>
            </a:p>
          </p:txBody>
        </p:sp>
        <p:sp>
          <p:nvSpPr>
            <p:cNvPr id="15394" name="Text Box 166"/>
            <p:cNvSpPr txBox="1">
              <a:spLocks noChangeArrowheads="1"/>
            </p:cNvSpPr>
            <p:nvPr/>
          </p:nvSpPr>
          <p:spPr bwMode="auto">
            <a:xfrm>
              <a:off x="2784" y="2352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800" b="1">
                  <a:solidFill>
                    <a:srgbClr val="0000FF"/>
                  </a:solidFill>
                </a:rPr>
                <a:t>A</a:t>
              </a:r>
              <a:r>
                <a:rPr lang="zh-CN" altLang="en-US" sz="1800" b="1">
                  <a:solidFill>
                    <a:srgbClr val="0000FF"/>
                  </a:solidFill>
                </a:rPr>
                <a:t>路</a:t>
              </a:r>
            </a:p>
          </p:txBody>
        </p:sp>
        <p:sp>
          <p:nvSpPr>
            <p:cNvPr id="15395" name="Text Box 167"/>
            <p:cNvSpPr txBox="1">
              <a:spLocks noChangeArrowheads="1"/>
            </p:cNvSpPr>
            <p:nvPr/>
          </p:nvSpPr>
          <p:spPr bwMode="auto">
            <a:xfrm>
              <a:off x="2832" y="3456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800" b="1">
                  <a:solidFill>
                    <a:srgbClr val="0000FF"/>
                  </a:solidFill>
                </a:rPr>
                <a:t>B</a:t>
              </a:r>
              <a:r>
                <a:rPr lang="zh-CN" altLang="en-US" sz="1800" b="1">
                  <a:solidFill>
                    <a:srgbClr val="0000FF"/>
                  </a:solidFill>
                </a:rPr>
                <a:t>路</a:t>
              </a:r>
            </a:p>
          </p:txBody>
        </p:sp>
        <p:sp>
          <p:nvSpPr>
            <p:cNvPr id="15396" name="Line 168"/>
            <p:cNvSpPr>
              <a:spLocks noChangeShapeType="1"/>
            </p:cNvSpPr>
            <p:nvPr/>
          </p:nvSpPr>
          <p:spPr bwMode="auto">
            <a:xfrm>
              <a:off x="2784" y="3024"/>
              <a:ext cx="144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397" name="Rectangle 169"/>
            <p:cNvSpPr>
              <a:spLocks noChangeArrowheads="1"/>
            </p:cNvSpPr>
            <p:nvPr/>
          </p:nvSpPr>
          <p:spPr bwMode="auto">
            <a:xfrm>
              <a:off x="3936" y="2352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800" b="1"/>
                <a:t>x(t)</a:t>
              </a:r>
            </a:p>
          </p:txBody>
        </p:sp>
        <p:sp>
          <p:nvSpPr>
            <p:cNvPr id="15398" name="Rectangle 170"/>
            <p:cNvSpPr>
              <a:spLocks noChangeArrowheads="1"/>
            </p:cNvSpPr>
            <p:nvPr/>
          </p:nvSpPr>
          <p:spPr bwMode="auto">
            <a:xfrm>
              <a:off x="3936" y="3216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800" b="1"/>
                <a:t>y(t)</a:t>
              </a:r>
            </a:p>
          </p:txBody>
        </p:sp>
        <p:sp>
          <p:nvSpPr>
            <p:cNvPr id="15399" name="AutoShape 171"/>
            <p:cNvSpPr>
              <a:spLocks noChangeArrowheads="1"/>
            </p:cNvSpPr>
            <p:nvPr/>
          </p:nvSpPr>
          <p:spPr bwMode="auto">
            <a:xfrm>
              <a:off x="4224" y="2352"/>
              <a:ext cx="624" cy="432"/>
            </a:xfrm>
            <a:prstGeom prst="roundRect">
              <a:avLst>
                <a:gd name="adj" fmla="val 10069"/>
              </a:avLst>
            </a:prstGeom>
            <a:noFill/>
            <a:ln w="44450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rPr>
                <a:t>多电平判决</a:t>
              </a:r>
            </a:p>
          </p:txBody>
        </p:sp>
        <p:sp>
          <p:nvSpPr>
            <p:cNvPr id="15400" name="Line 172"/>
            <p:cNvSpPr>
              <a:spLocks noChangeShapeType="1"/>
            </p:cNvSpPr>
            <p:nvPr/>
          </p:nvSpPr>
          <p:spPr bwMode="auto">
            <a:xfrm>
              <a:off x="3984" y="2592"/>
              <a:ext cx="240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401" name="Line 173"/>
            <p:cNvSpPr>
              <a:spLocks noChangeShapeType="1"/>
            </p:cNvSpPr>
            <p:nvPr/>
          </p:nvSpPr>
          <p:spPr bwMode="auto">
            <a:xfrm>
              <a:off x="3984" y="3456"/>
              <a:ext cx="240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402" name="AutoShape 174"/>
            <p:cNvSpPr>
              <a:spLocks noChangeArrowheads="1"/>
            </p:cNvSpPr>
            <p:nvPr/>
          </p:nvSpPr>
          <p:spPr bwMode="auto">
            <a:xfrm>
              <a:off x="4224" y="3264"/>
              <a:ext cx="624" cy="432"/>
            </a:xfrm>
            <a:prstGeom prst="roundRect">
              <a:avLst>
                <a:gd name="adj" fmla="val 10069"/>
              </a:avLst>
            </a:prstGeom>
            <a:noFill/>
            <a:ln w="44450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rPr>
                <a:t>多电平判决</a:t>
              </a:r>
            </a:p>
          </p:txBody>
        </p:sp>
      </p:grpSp>
      <p:sp>
        <p:nvSpPr>
          <p:cNvPr id="303279" name="WordArt 175"/>
          <p:cNvSpPr>
            <a:spLocks noChangeArrowheads="1" noChangeShapeType="1" noTextEdit="1"/>
          </p:cNvSpPr>
          <p:nvPr/>
        </p:nvSpPr>
        <p:spPr bwMode="auto">
          <a:xfrm>
            <a:off x="2667000" y="260648"/>
            <a:ext cx="27432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lnSpc>
                <a:spcPct val="120000"/>
              </a:lnSpc>
              <a:buClr>
                <a:srgbClr val="FF3300"/>
              </a:buClr>
              <a:defRPr/>
            </a:pPr>
            <a:r>
              <a:rPr lang="zh-CN" altLang="en-US" sz="3600" kern="10" dirty="0">
                <a:ln w="9525">
                  <a:solidFill>
                    <a:srgbClr val="FF66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9966"/>
                    </a:gs>
                    <a:gs pos="100000">
                      <a:srgbClr val="FF6600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隶书"/>
                <a:ea typeface="隶书"/>
              </a:rPr>
              <a:t>正交振幅调制</a:t>
            </a:r>
            <a:r>
              <a:rPr lang="en-US" altLang="zh-CN" sz="3600" kern="10" dirty="0">
                <a:ln w="9525">
                  <a:solidFill>
                    <a:srgbClr val="FF66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9966"/>
                    </a:gs>
                    <a:gs pos="100000">
                      <a:srgbClr val="FF6600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隶书"/>
                <a:ea typeface="隶书"/>
              </a:rPr>
              <a:t>QAM</a:t>
            </a:r>
            <a:endParaRPr lang="zh-CN" altLang="en-US" sz="3600" kern="10" dirty="0">
              <a:ln w="9525">
                <a:solidFill>
                  <a:srgbClr val="FF6600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FF9966"/>
                  </a:gs>
                  <a:gs pos="100000">
                    <a:srgbClr val="FF6600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/>
                </a:outerShdw>
              </a:effectLst>
              <a:latin typeface="隶书"/>
              <a:ea typeface="隶书"/>
            </a:endParaRPr>
          </a:p>
        </p:txBody>
      </p:sp>
      <p:sp>
        <p:nvSpPr>
          <p:cNvPr id="303281" name="AutoShape 177"/>
          <p:cNvSpPr>
            <a:spLocks noChangeArrowheads="1"/>
          </p:cNvSpPr>
          <p:nvPr/>
        </p:nvSpPr>
        <p:spPr bwMode="auto">
          <a:xfrm>
            <a:off x="152400" y="5249917"/>
            <a:ext cx="7996238" cy="1676400"/>
          </a:xfrm>
          <a:prstGeom prst="horizontalScroll">
            <a:avLst>
              <a:gd name="adj" fmla="val 12500"/>
            </a:avLst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</a:pPr>
            <a:r>
              <a:rPr lang="en-US" altLang="zh-CN">
                <a:solidFill>
                  <a:schemeClr val="bg1"/>
                </a:solidFill>
                <a:latin typeface="隶书" pitchFamily="49" charset="-122"/>
              </a:rPr>
              <a:t>    </a:t>
            </a:r>
            <a:r>
              <a:rPr lang="zh-CN" altLang="en-US">
                <a:solidFill>
                  <a:schemeClr val="bg1"/>
                </a:solidFill>
                <a:latin typeface="隶书" pitchFamily="49" charset="-122"/>
              </a:rPr>
              <a:t>调制过程表明，</a:t>
            </a:r>
            <a:r>
              <a:rPr lang="en-US" altLang="zh-CN">
                <a:solidFill>
                  <a:schemeClr val="bg1"/>
                </a:solidFill>
                <a:latin typeface="隶书" pitchFamily="49" charset="-122"/>
              </a:rPr>
              <a:t>QAM</a:t>
            </a:r>
            <a:r>
              <a:rPr lang="zh-CN" altLang="en-US">
                <a:solidFill>
                  <a:schemeClr val="bg1"/>
                </a:solidFill>
                <a:latin typeface="隶书" pitchFamily="49" charset="-122"/>
              </a:rPr>
              <a:t>信号可以看成两个正交调幅信号的叠加。与</a:t>
            </a:r>
            <a:r>
              <a:rPr lang="en-US" altLang="zh-CN">
                <a:solidFill>
                  <a:schemeClr val="bg1"/>
                </a:solidFill>
                <a:latin typeface="隶书" pitchFamily="49" charset="-122"/>
              </a:rPr>
              <a:t>ASK</a:t>
            </a:r>
            <a:r>
              <a:rPr lang="zh-CN" altLang="en-US">
                <a:solidFill>
                  <a:schemeClr val="bg1"/>
                </a:solidFill>
                <a:latin typeface="隶书" pitchFamily="49" charset="-122"/>
              </a:rPr>
              <a:t>信号所占带宽一致，速率却提高了一倍，其频带利用率提高了一倍。但与单边带</a:t>
            </a:r>
            <a:r>
              <a:rPr lang="en-US" altLang="zh-CN">
                <a:solidFill>
                  <a:schemeClr val="bg1"/>
                </a:solidFill>
                <a:latin typeface="隶书" pitchFamily="49" charset="-122"/>
              </a:rPr>
              <a:t>ASK</a:t>
            </a:r>
            <a:r>
              <a:rPr lang="zh-CN" altLang="en-US">
                <a:solidFill>
                  <a:schemeClr val="bg1"/>
                </a:solidFill>
                <a:latin typeface="隶书" pitchFamily="49" charset="-122"/>
              </a:rPr>
              <a:t>信号相比，其频谱效率相等。</a:t>
            </a:r>
          </a:p>
        </p:txBody>
      </p:sp>
    </p:spTree>
    <p:extLst>
      <p:ext uri="{BB962C8B-B14F-4D97-AF65-F5344CB8AC3E}">
        <p14:creationId xmlns:p14="http://schemas.microsoft.com/office/powerpoint/2010/main" val="150361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3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3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0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30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93" grpId="0" animBg="1"/>
      <p:bldP spid="303194" grpId="0" autoUpdateAnimBg="0"/>
      <p:bldP spid="30328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6" name="Group 2"/>
          <p:cNvGrpSpPr>
            <a:grpSpLocks/>
          </p:cNvGrpSpPr>
          <p:nvPr/>
        </p:nvGrpSpPr>
        <p:grpSpPr bwMode="auto">
          <a:xfrm>
            <a:off x="1981200" y="1752600"/>
            <a:ext cx="5029200" cy="4603750"/>
            <a:chOff x="1248" y="1104"/>
            <a:chExt cx="3168" cy="2900"/>
          </a:xfrm>
        </p:grpSpPr>
        <p:grpSp>
          <p:nvGrpSpPr>
            <p:cNvPr id="72726" name="Group 3"/>
            <p:cNvGrpSpPr>
              <a:grpSpLocks/>
            </p:cNvGrpSpPr>
            <p:nvPr/>
          </p:nvGrpSpPr>
          <p:grpSpPr bwMode="auto">
            <a:xfrm>
              <a:off x="1872" y="1104"/>
              <a:ext cx="432" cy="2448"/>
              <a:chOff x="2160" y="912"/>
              <a:chExt cx="432" cy="2448"/>
            </a:xfrm>
          </p:grpSpPr>
          <p:sp>
            <p:nvSpPr>
              <p:cNvPr id="72745" name="Line 4"/>
              <p:cNvSpPr>
                <a:spLocks noChangeShapeType="1"/>
              </p:cNvSpPr>
              <p:nvPr/>
            </p:nvSpPr>
            <p:spPr bwMode="auto">
              <a:xfrm rot="-5400000">
                <a:off x="2376" y="1944"/>
                <a:ext cx="0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746" name="Line 5"/>
              <p:cNvSpPr>
                <a:spLocks noChangeShapeType="1"/>
              </p:cNvSpPr>
              <p:nvPr/>
            </p:nvSpPr>
            <p:spPr bwMode="auto">
              <a:xfrm rot="-5400000">
                <a:off x="2376" y="2520"/>
                <a:ext cx="0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72747" name="Group 6"/>
              <p:cNvGrpSpPr>
                <a:grpSpLocks/>
              </p:cNvGrpSpPr>
              <p:nvPr/>
            </p:nvGrpSpPr>
            <p:grpSpPr bwMode="auto">
              <a:xfrm>
                <a:off x="2160" y="912"/>
                <a:ext cx="432" cy="2448"/>
                <a:chOff x="2160" y="912"/>
                <a:chExt cx="432" cy="2448"/>
              </a:xfrm>
            </p:grpSpPr>
            <p:sp>
              <p:nvSpPr>
                <p:cNvPr id="72748" name="Line 7"/>
                <p:cNvSpPr>
                  <a:spLocks noChangeShapeType="1"/>
                </p:cNvSpPr>
                <p:nvPr/>
              </p:nvSpPr>
              <p:spPr bwMode="auto">
                <a:xfrm>
                  <a:off x="2352" y="1152"/>
                  <a:ext cx="0" cy="220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2749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160" y="912"/>
                  <a:ext cx="43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>
                      <a:srgbClr val="FF3300"/>
                    </a:buClr>
                  </a:pPr>
                  <a:r>
                    <a:rPr lang="en-US" altLang="zh-CN" b="1"/>
                    <a:t>B</a:t>
                  </a:r>
                  <a:r>
                    <a:rPr lang="zh-CN" altLang="en-US" b="1"/>
                    <a:t>路              </a:t>
                  </a:r>
                </a:p>
              </p:txBody>
            </p:sp>
          </p:grpSp>
        </p:grpSp>
        <p:grpSp>
          <p:nvGrpSpPr>
            <p:cNvPr id="72727" name="Group 9"/>
            <p:cNvGrpSpPr>
              <a:grpSpLocks/>
            </p:cNvGrpSpPr>
            <p:nvPr/>
          </p:nvGrpSpPr>
          <p:grpSpPr bwMode="auto">
            <a:xfrm>
              <a:off x="1680" y="3648"/>
              <a:ext cx="2016" cy="356"/>
              <a:chOff x="1680" y="3648"/>
              <a:chExt cx="2016" cy="356"/>
            </a:xfrm>
          </p:grpSpPr>
          <p:sp>
            <p:nvSpPr>
              <p:cNvPr id="72740" name="Line 10"/>
              <p:cNvSpPr>
                <a:spLocks noChangeShapeType="1"/>
              </p:cNvSpPr>
              <p:nvPr/>
            </p:nvSpPr>
            <p:spPr bwMode="auto">
              <a:xfrm>
                <a:off x="1680" y="3792"/>
                <a:ext cx="13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741" name="Line 11"/>
              <p:cNvSpPr>
                <a:spLocks noChangeShapeType="1"/>
              </p:cNvSpPr>
              <p:nvPr/>
            </p:nvSpPr>
            <p:spPr bwMode="auto">
              <a:xfrm>
                <a:off x="2640" y="3744"/>
                <a:ext cx="0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742" name="Line 12"/>
              <p:cNvSpPr>
                <a:spLocks noChangeShapeType="1"/>
              </p:cNvSpPr>
              <p:nvPr/>
            </p:nvSpPr>
            <p:spPr bwMode="auto">
              <a:xfrm>
                <a:off x="2064" y="3744"/>
                <a:ext cx="0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743" name="Text Box 13"/>
              <p:cNvSpPr txBox="1">
                <a:spLocks noChangeArrowheads="1"/>
              </p:cNvSpPr>
              <p:nvPr/>
            </p:nvSpPr>
            <p:spPr bwMode="auto">
              <a:xfrm>
                <a:off x="3264" y="3648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rgbClr val="FF3300"/>
                  </a:buClr>
                </a:pPr>
                <a:r>
                  <a:rPr lang="en-US" altLang="zh-CN" b="1">
                    <a:solidFill>
                      <a:srgbClr val="FF0000"/>
                    </a:solidFill>
                  </a:rPr>
                  <a:t>A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路</a:t>
                </a:r>
              </a:p>
            </p:txBody>
          </p:sp>
          <p:sp>
            <p:nvSpPr>
              <p:cNvPr id="72744" name="Text Box 14"/>
              <p:cNvSpPr txBox="1">
                <a:spLocks noChangeArrowheads="1"/>
              </p:cNvSpPr>
              <p:nvPr/>
            </p:nvSpPr>
            <p:spPr bwMode="auto">
              <a:xfrm>
                <a:off x="1968" y="3792"/>
                <a:ext cx="8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>
                    <a:solidFill>
                      <a:srgbClr val="FF0000"/>
                    </a:solidFill>
                  </a:rPr>
                  <a:t>0                1</a:t>
                </a:r>
              </a:p>
            </p:txBody>
          </p:sp>
        </p:grpSp>
        <p:grpSp>
          <p:nvGrpSpPr>
            <p:cNvPr id="72728" name="Group 15"/>
            <p:cNvGrpSpPr>
              <a:grpSpLocks/>
            </p:cNvGrpSpPr>
            <p:nvPr/>
          </p:nvGrpSpPr>
          <p:grpSpPr bwMode="auto">
            <a:xfrm>
              <a:off x="3984" y="1536"/>
              <a:ext cx="432" cy="1584"/>
              <a:chOff x="3984" y="1536"/>
              <a:chExt cx="432" cy="1584"/>
            </a:xfrm>
          </p:grpSpPr>
          <p:sp>
            <p:nvSpPr>
              <p:cNvPr id="72735" name="Line 16"/>
              <p:cNvSpPr>
                <a:spLocks noChangeShapeType="1"/>
              </p:cNvSpPr>
              <p:nvPr/>
            </p:nvSpPr>
            <p:spPr bwMode="auto">
              <a:xfrm>
                <a:off x="4176" y="1872"/>
                <a:ext cx="0" cy="12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736" name="Line 17"/>
              <p:cNvSpPr>
                <a:spLocks noChangeShapeType="1"/>
              </p:cNvSpPr>
              <p:nvPr/>
            </p:nvSpPr>
            <p:spPr bwMode="auto">
              <a:xfrm rot="-5400000">
                <a:off x="4200" y="2136"/>
                <a:ext cx="0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737" name="Line 18"/>
              <p:cNvSpPr>
                <a:spLocks noChangeShapeType="1"/>
              </p:cNvSpPr>
              <p:nvPr/>
            </p:nvSpPr>
            <p:spPr bwMode="auto">
              <a:xfrm rot="-5400000">
                <a:off x="4200" y="2712"/>
                <a:ext cx="0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738" name="Text Box 19"/>
              <p:cNvSpPr txBox="1">
                <a:spLocks noChangeArrowheads="1"/>
              </p:cNvSpPr>
              <p:nvPr/>
            </p:nvSpPr>
            <p:spPr bwMode="auto">
              <a:xfrm>
                <a:off x="3984" y="1536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rgbClr val="FF3300"/>
                  </a:buClr>
                </a:pPr>
                <a:r>
                  <a:rPr lang="en-US" altLang="zh-CN" b="1">
                    <a:solidFill>
                      <a:srgbClr val="0000FF"/>
                    </a:solidFill>
                  </a:rPr>
                  <a:t>B</a:t>
                </a:r>
                <a:r>
                  <a:rPr lang="zh-CN" altLang="en-US" b="1">
                    <a:solidFill>
                      <a:srgbClr val="0000FF"/>
                    </a:solidFill>
                  </a:rPr>
                  <a:t>路              </a:t>
                </a:r>
              </a:p>
            </p:txBody>
          </p:sp>
          <p:sp>
            <p:nvSpPr>
              <p:cNvPr id="72739" name="Text Box 20"/>
              <p:cNvSpPr txBox="1">
                <a:spLocks noChangeArrowheads="1"/>
              </p:cNvSpPr>
              <p:nvPr/>
            </p:nvSpPr>
            <p:spPr bwMode="auto">
              <a:xfrm>
                <a:off x="3984" y="2064"/>
                <a:ext cx="288" cy="7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eaLnBrk="1" hangingPunct="1">
                  <a:spcBef>
                    <a:spcPct val="35000"/>
                  </a:spcBef>
                </a:pPr>
                <a:r>
                  <a:rPr lang="en-US" altLang="zh-CN" sz="1600" b="1">
                    <a:solidFill>
                      <a:srgbClr val="0000FF"/>
                    </a:solidFill>
                  </a:rPr>
                  <a:t>1</a:t>
                </a:r>
              </a:p>
              <a:p>
                <a:pPr eaLnBrk="1" hangingPunct="1">
                  <a:spcBef>
                    <a:spcPct val="35000"/>
                  </a:spcBef>
                </a:pPr>
                <a:endParaRPr lang="en-US" altLang="zh-CN" sz="1600" b="1">
                  <a:solidFill>
                    <a:srgbClr val="0000FF"/>
                  </a:solidFill>
                </a:endParaRPr>
              </a:p>
              <a:p>
                <a:pPr eaLnBrk="1" hangingPunct="1">
                  <a:spcBef>
                    <a:spcPct val="35000"/>
                  </a:spcBef>
                </a:pPr>
                <a:r>
                  <a:rPr lang="en-US" altLang="zh-CN" sz="1600" b="1">
                    <a:solidFill>
                      <a:srgbClr val="0000FF"/>
                    </a:solidFill>
                  </a:rPr>
                  <a:t>              0              </a:t>
                </a:r>
              </a:p>
            </p:txBody>
          </p:sp>
        </p:grpSp>
        <p:grpSp>
          <p:nvGrpSpPr>
            <p:cNvPr id="72729" name="Group 21"/>
            <p:cNvGrpSpPr>
              <a:grpSpLocks/>
            </p:cNvGrpSpPr>
            <p:nvPr/>
          </p:nvGrpSpPr>
          <p:grpSpPr bwMode="auto">
            <a:xfrm>
              <a:off x="1248" y="2592"/>
              <a:ext cx="2736" cy="250"/>
              <a:chOff x="1248" y="2112"/>
              <a:chExt cx="2736" cy="250"/>
            </a:xfrm>
          </p:grpSpPr>
          <p:sp>
            <p:nvSpPr>
              <p:cNvPr id="72730" name="Line 22"/>
              <p:cNvSpPr>
                <a:spLocks noChangeShapeType="1"/>
              </p:cNvSpPr>
              <p:nvPr/>
            </p:nvSpPr>
            <p:spPr bwMode="auto">
              <a:xfrm>
                <a:off x="2640" y="2208"/>
                <a:ext cx="0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731" name="Line 23"/>
              <p:cNvSpPr>
                <a:spLocks noChangeShapeType="1"/>
              </p:cNvSpPr>
              <p:nvPr/>
            </p:nvSpPr>
            <p:spPr bwMode="auto">
              <a:xfrm>
                <a:off x="2064" y="2208"/>
                <a:ext cx="0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72732" name="Group 24"/>
              <p:cNvGrpSpPr>
                <a:grpSpLocks/>
              </p:cNvGrpSpPr>
              <p:nvPr/>
            </p:nvGrpSpPr>
            <p:grpSpPr bwMode="auto">
              <a:xfrm>
                <a:off x="1248" y="2112"/>
                <a:ext cx="2736" cy="250"/>
                <a:chOff x="1248" y="2112"/>
                <a:chExt cx="2736" cy="250"/>
              </a:xfrm>
            </p:grpSpPr>
            <p:sp>
              <p:nvSpPr>
                <p:cNvPr id="72733" name="Line 25"/>
                <p:cNvSpPr>
                  <a:spLocks noChangeShapeType="1"/>
                </p:cNvSpPr>
                <p:nvPr/>
              </p:nvSpPr>
              <p:spPr bwMode="auto">
                <a:xfrm>
                  <a:off x="1248" y="2256"/>
                  <a:ext cx="230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273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552" y="2112"/>
                  <a:ext cx="43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>
                      <a:srgbClr val="FF3300"/>
                    </a:buClr>
                  </a:pPr>
                  <a:r>
                    <a:rPr lang="en-US" altLang="zh-CN" b="1"/>
                    <a:t>A</a:t>
                  </a:r>
                  <a:r>
                    <a:rPr lang="zh-CN" altLang="en-US" b="1"/>
                    <a:t>路</a:t>
                  </a:r>
                </a:p>
              </p:txBody>
            </p:sp>
          </p:grpSp>
        </p:grpSp>
      </p:grpSp>
      <p:sp>
        <p:nvSpPr>
          <p:cNvPr id="72707" name="Line 27"/>
          <p:cNvSpPr>
            <a:spLocks noChangeShapeType="1"/>
          </p:cNvSpPr>
          <p:nvPr/>
        </p:nvSpPr>
        <p:spPr bwMode="auto">
          <a:xfrm rot="-5400000">
            <a:off x="3771900" y="33909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08" name="Line 29"/>
          <p:cNvSpPr>
            <a:spLocks noChangeShapeType="1"/>
          </p:cNvSpPr>
          <p:nvPr/>
        </p:nvSpPr>
        <p:spPr bwMode="auto">
          <a:xfrm>
            <a:off x="4191000" y="2514600"/>
            <a:ext cx="0" cy="2743200"/>
          </a:xfrm>
          <a:prstGeom prst="line">
            <a:avLst/>
          </a:prstGeom>
          <a:noFill/>
          <a:ln w="19050">
            <a:solidFill>
              <a:srgbClr val="FF99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09" name="Line 30"/>
          <p:cNvSpPr>
            <a:spLocks noChangeShapeType="1"/>
          </p:cNvSpPr>
          <p:nvPr/>
        </p:nvSpPr>
        <p:spPr bwMode="auto">
          <a:xfrm rot="-5400000">
            <a:off x="3733800" y="2057400"/>
            <a:ext cx="0" cy="2743200"/>
          </a:xfrm>
          <a:prstGeom prst="line">
            <a:avLst/>
          </a:prstGeom>
          <a:noFill/>
          <a:ln w="19050">
            <a:solidFill>
              <a:srgbClr val="FF99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72710" name="Group 31"/>
          <p:cNvGrpSpPr>
            <a:grpSpLocks/>
          </p:cNvGrpSpPr>
          <p:nvPr/>
        </p:nvGrpSpPr>
        <p:grpSpPr bwMode="auto">
          <a:xfrm>
            <a:off x="3048000" y="3048000"/>
            <a:ext cx="609600" cy="1644650"/>
            <a:chOff x="528" y="1392"/>
            <a:chExt cx="384" cy="1036"/>
          </a:xfrm>
        </p:grpSpPr>
        <p:sp>
          <p:nvSpPr>
            <p:cNvPr id="72724" name="Text Box 32"/>
            <p:cNvSpPr txBox="1">
              <a:spLocks noChangeArrowheads="1"/>
            </p:cNvSpPr>
            <p:nvPr/>
          </p:nvSpPr>
          <p:spPr bwMode="auto">
            <a:xfrm>
              <a:off x="528" y="1392"/>
              <a:ext cx="288" cy="1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35000"/>
                </a:spcBef>
              </a:pPr>
              <a:r>
                <a:rPr lang="en-US" altLang="zh-CN" sz="1600" b="1">
                  <a:solidFill>
                    <a:srgbClr val="FF0000"/>
                  </a:solidFill>
                </a:rPr>
                <a:t>0</a:t>
              </a:r>
            </a:p>
            <a:p>
              <a:pPr eaLnBrk="1" hangingPunct="1">
                <a:spcBef>
                  <a:spcPct val="35000"/>
                </a:spcBef>
              </a:pPr>
              <a:endParaRPr lang="en-US" altLang="zh-CN" sz="1600" b="1">
                <a:solidFill>
                  <a:srgbClr val="FF0000"/>
                </a:solidFill>
              </a:endParaRPr>
            </a:p>
            <a:p>
              <a:pPr eaLnBrk="1" hangingPunct="1"/>
              <a:endParaRPr lang="en-US" altLang="zh-CN" sz="1600" b="1">
                <a:solidFill>
                  <a:srgbClr val="FF0000"/>
                </a:solidFill>
              </a:endParaRPr>
            </a:p>
            <a:p>
              <a:pPr eaLnBrk="1" hangingPunct="1"/>
              <a:endParaRPr lang="en-US" altLang="zh-CN" sz="1600" b="1">
                <a:solidFill>
                  <a:srgbClr val="FF0000"/>
                </a:solidFill>
              </a:endParaRPr>
            </a:p>
            <a:p>
              <a:pPr eaLnBrk="1" hangingPunct="1"/>
              <a:r>
                <a:rPr lang="en-US" altLang="zh-CN" sz="1600" b="1">
                  <a:solidFill>
                    <a:srgbClr val="FF0000"/>
                  </a:solidFill>
                </a:rPr>
                <a:t>              0              </a:t>
              </a:r>
            </a:p>
          </p:txBody>
        </p:sp>
        <p:sp>
          <p:nvSpPr>
            <p:cNvPr id="72725" name="Text Box 33"/>
            <p:cNvSpPr txBox="1">
              <a:spLocks noChangeArrowheads="1"/>
            </p:cNvSpPr>
            <p:nvPr/>
          </p:nvSpPr>
          <p:spPr bwMode="auto">
            <a:xfrm>
              <a:off x="624" y="1392"/>
              <a:ext cx="288" cy="1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35000"/>
                </a:spcBef>
              </a:pPr>
              <a:r>
                <a:rPr lang="en-US" altLang="zh-CN" sz="1600" b="1">
                  <a:solidFill>
                    <a:srgbClr val="0000FF"/>
                  </a:solidFill>
                </a:rPr>
                <a:t>1</a:t>
              </a:r>
            </a:p>
            <a:p>
              <a:pPr eaLnBrk="1" hangingPunct="1">
                <a:spcBef>
                  <a:spcPct val="35000"/>
                </a:spcBef>
              </a:pPr>
              <a:endParaRPr lang="en-US" altLang="zh-CN" sz="1600" b="1">
                <a:solidFill>
                  <a:srgbClr val="0000FF"/>
                </a:solidFill>
              </a:endParaRPr>
            </a:p>
            <a:p>
              <a:pPr eaLnBrk="1" hangingPunct="1"/>
              <a:endParaRPr lang="en-US" altLang="zh-CN" sz="1600" b="1">
                <a:solidFill>
                  <a:srgbClr val="0000FF"/>
                </a:solidFill>
              </a:endParaRPr>
            </a:p>
            <a:p>
              <a:pPr eaLnBrk="1" hangingPunct="1"/>
              <a:endParaRPr lang="en-US" altLang="zh-CN" sz="1600" b="1">
                <a:solidFill>
                  <a:srgbClr val="0000FF"/>
                </a:solidFill>
              </a:endParaRPr>
            </a:p>
            <a:p>
              <a:pPr eaLnBrk="1" hangingPunct="1"/>
              <a:r>
                <a:rPr lang="en-US" altLang="zh-CN" sz="1600" b="1">
                  <a:solidFill>
                    <a:srgbClr val="0000FF"/>
                  </a:solidFill>
                </a:rPr>
                <a:t>              0              </a:t>
              </a:r>
            </a:p>
          </p:txBody>
        </p:sp>
      </p:grpSp>
      <p:grpSp>
        <p:nvGrpSpPr>
          <p:cNvPr id="72711" name="Group 34"/>
          <p:cNvGrpSpPr>
            <a:grpSpLocks/>
          </p:cNvGrpSpPr>
          <p:nvPr/>
        </p:nvGrpSpPr>
        <p:grpSpPr bwMode="auto">
          <a:xfrm>
            <a:off x="3962400" y="3048000"/>
            <a:ext cx="609600" cy="1644650"/>
            <a:chOff x="528" y="1392"/>
            <a:chExt cx="384" cy="1036"/>
          </a:xfrm>
        </p:grpSpPr>
        <p:sp>
          <p:nvSpPr>
            <p:cNvPr id="72722" name="Text Box 35"/>
            <p:cNvSpPr txBox="1">
              <a:spLocks noChangeArrowheads="1"/>
            </p:cNvSpPr>
            <p:nvPr/>
          </p:nvSpPr>
          <p:spPr bwMode="auto">
            <a:xfrm>
              <a:off x="528" y="1392"/>
              <a:ext cx="288" cy="1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35000"/>
                </a:spcBef>
              </a:pPr>
              <a:r>
                <a:rPr lang="en-US" altLang="zh-CN" sz="1600" b="1">
                  <a:solidFill>
                    <a:srgbClr val="FF0000"/>
                  </a:solidFill>
                </a:rPr>
                <a:t>1</a:t>
              </a:r>
            </a:p>
            <a:p>
              <a:pPr eaLnBrk="1" hangingPunct="1">
                <a:spcBef>
                  <a:spcPct val="35000"/>
                </a:spcBef>
              </a:pPr>
              <a:endParaRPr lang="en-US" altLang="zh-CN" sz="1600" b="1">
                <a:solidFill>
                  <a:srgbClr val="FF0000"/>
                </a:solidFill>
              </a:endParaRPr>
            </a:p>
            <a:p>
              <a:pPr eaLnBrk="1" hangingPunct="1"/>
              <a:endParaRPr lang="en-US" altLang="zh-CN" sz="1600" b="1">
                <a:solidFill>
                  <a:srgbClr val="FF0000"/>
                </a:solidFill>
              </a:endParaRPr>
            </a:p>
            <a:p>
              <a:pPr eaLnBrk="1" hangingPunct="1"/>
              <a:endParaRPr lang="en-US" altLang="zh-CN" sz="1600" b="1">
                <a:solidFill>
                  <a:srgbClr val="FF0000"/>
                </a:solidFill>
              </a:endParaRPr>
            </a:p>
            <a:p>
              <a:pPr eaLnBrk="1" hangingPunct="1"/>
              <a:r>
                <a:rPr lang="en-US" altLang="zh-CN" sz="1600" b="1">
                  <a:solidFill>
                    <a:srgbClr val="FF0000"/>
                  </a:solidFill>
                </a:rPr>
                <a:t>              1              </a:t>
              </a:r>
            </a:p>
          </p:txBody>
        </p:sp>
        <p:sp>
          <p:nvSpPr>
            <p:cNvPr id="72723" name="Text Box 36"/>
            <p:cNvSpPr txBox="1">
              <a:spLocks noChangeArrowheads="1"/>
            </p:cNvSpPr>
            <p:nvPr/>
          </p:nvSpPr>
          <p:spPr bwMode="auto">
            <a:xfrm>
              <a:off x="624" y="1392"/>
              <a:ext cx="288" cy="1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35000"/>
                </a:spcBef>
              </a:pPr>
              <a:r>
                <a:rPr lang="en-US" altLang="zh-CN" sz="1600" b="1">
                  <a:solidFill>
                    <a:srgbClr val="0000FF"/>
                  </a:solidFill>
                </a:rPr>
                <a:t>1</a:t>
              </a:r>
            </a:p>
            <a:p>
              <a:pPr eaLnBrk="1" hangingPunct="1">
                <a:spcBef>
                  <a:spcPct val="35000"/>
                </a:spcBef>
              </a:pPr>
              <a:endParaRPr lang="en-US" altLang="zh-CN" sz="1600" b="1">
                <a:solidFill>
                  <a:srgbClr val="0000FF"/>
                </a:solidFill>
              </a:endParaRPr>
            </a:p>
            <a:p>
              <a:pPr eaLnBrk="1" hangingPunct="1"/>
              <a:endParaRPr lang="en-US" altLang="zh-CN" sz="1600" b="1">
                <a:solidFill>
                  <a:srgbClr val="0000FF"/>
                </a:solidFill>
              </a:endParaRPr>
            </a:p>
            <a:p>
              <a:pPr eaLnBrk="1" hangingPunct="1"/>
              <a:endParaRPr lang="en-US" altLang="zh-CN" sz="1600" b="1">
                <a:solidFill>
                  <a:srgbClr val="0000FF"/>
                </a:solidFill>
              </a:endParaRPr>
            </a:p>
            <a:p>
              <a:pPr eaLnBrk="1" hangingPunct="1"/>
              <a:r>
                <a:rPr lang="en-US" altLang="zh-CN" sz="1600" b="1">
                  <a:solidFill>
                    <a:srgbClr val="0000FF"/>
                  </a:solidFill>
                </a:rPr>
                <a:t>              0              </a:t>
              </a:r>
            </a:p>
          </p:txBody>
        </p:sp>
      </p:grpSp>
      <p:sp>
        <p:nvSpPr>
          <p:cNvPr id="72712" name="Line 37"/>
          <p:cNvSpPr>
            <a:spLocks noChangeShapeType="1"/>
          </p:cNvSpPr>
          <p:nvPr/>
        </p:nvSpPr>
        <p:spPr bwMode="auto">
          <a:xfrm flipV="1">
            <a:off x="3276600" y="3429000"/>
            <a:ext cx="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13" name="Line 38"/>
          <p:cNvSpPr>
            <a:spLocks noChangeShapeType="1"/>
          </p:cNvSpPr>
          <p:nvPr/>
        </p:nvSpPr>
        <p:spPr bwMode="auto">
          <a:xfrm flipV="1">
            <a:off x="3276600" y="4343400"/>
            <a:ext cx="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14" name="Line 39"/>
          <p:cNvSpPr>
            <a:spLocks noChangeShapeType="1"/>
          </p:cNvSpPr>
          <p:nvPr/>
        </p:nvSpPr>
        <p:spPr bwMode="auto">
          <a:xfrm flipV="1">
            <a:off x="4191000" y="4343400"/>
            <a:ext cx="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15" name="Line 40"/>
          <p:cNvSpPr>
            <a:spLocks noChangeShapeType="1"/>
          </p:cNvSpPr>
          <p:nvPr/>
        </p:nvSpPr>
        <p:spPr bwMode="auto">
          <a:xfrm flipV="1">
            <a:off x="4191000" y="3429000"/>
            <a:ext cx="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16" name="Oval 41"/>
          <p:cNvSpPr>
            <a:spLocks noChangeArrowheads="1"/>
          </p:cNvSpPr>
          <p:nvPr/>
        </p:nvSpPr>
        <p:spPr bwMode="auto">
          <a:xfrm>
            <a:off x="377825" y="3614738"/>
            <a:ext cx="1374775" cy="5238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9966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>
              <a:buClr>
                <a:srgbClr val="FF3300"/>
              </a:buClr>
            </a:pPr>
            <a:r>
              <a:rPr lang="en-US" altLang="zh-CN">
                <a:solidFill>
                  <a:srgbClr val="CC0000"/>
                </a:solidFill>
              </a:rPr>
              <a:t>4QAM</a:t>
            </a:r>
          </a:p>
        </p:txBody>
      </p:sp>
      <p:sp>
        <p:nvSpPr>
          <p:cNvPr id="313386" name="AutoShape 42"/>
          <p:cNvSpPr>
            <a:spLocks noChangeArrowheads="1"/>
          </p:cNvSpPr>
          <p:nvPr/>
        </p:nvSpPr>
        <p:spPr bwMode="auto">
          <a:xfrm>
            <a:off x="990600" y="1524000"/>
            <a:ext cx="1524000" cy="381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tx2"/>
                </a:solidFill>
                <a:latin typeface="隶书" pitchFamily="49" charset="-122"/>
              </a:rPr>
              <a:t>星座图</a:t>
            </a:r>
          </a:p>
        </p:txBody>
      </p:sp>
      <p:sp>
        <p:nvSpPr>
          <p:cNvPr id="72719" name="Line 46"/>
          <p:cNvSpPr>
            <a:spLocks noChangeShapeType="1"/>
          </p:cNvSpPr>
          <p:nvPr/>
        </p:nvSpPr>
        <p:spPr bwMode="auto">
          <a:xfrm>
            <a:off x="152400" y="1219200"/>
            <a:ext cx="8839200" cy="0"/>
          </a:xfrm>
          <a:prstGeom prst="line">
            <a:avLst/>
          </a:prstGeom>
          <a:noFill/>
          <a:ln w="2540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9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3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3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8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0" y="2514600"/>
            <a:ext cx="2743200" cy="2743200"/>
            <a:chOff x="1488" y="1584"/>
            <a:chExt cx="1728" cy="1728"/>
          </a:xfrm>
        </p:grpSpPr>
        <p:sp>
          <p:nvSpPr>
            <p:cNvPr id="73801" name="Line 3"/>
            <p:cNvSpPr>
              <a:spLocks noChangeShapeType="1"/>
            </p:cNvSpPr>
            <p:nvPr/>
          </p:nvSpPr>
          <p:spPr bwMode="auto">
            <a:xfrm rot="-5400000">
              <a:off x="2352" y="1296"/>
              <a:ext cx="0" cy="1728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3802" name="Line 4"/>
            <p:cNvSpPr>
              <a:spLocks noChangeShapeType="1"/>
            </p:cNvSpPr>
            <p:nvPr/>
          </p:nvSpPr>
          <p:spPr bwMode="auto">
            <a:xfrm rot="-5400000">
              <a:off x="2352" y="1872"/>
              <a:ext cx="0" cy="1728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3803" name="Line 5"/>
            <p:cNvSpPr>
              <a:spLocks noChangeShapeType="1"/>
            </p:cNvSpPr>
            <p:nvPr/>
          </p:nvSpPr>
          <p:spPr bwMode="auto">
            <a:xfrm rot="5400000" flipV="1">
              <a:off x="2352" y="2448"/>
              <a:ext cx="0" cy="1728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3804" name="Line 6"/>
            <p:cNvSpPr>
              <a:spLocks noChangeShapeType="1"/>
            </p:cNvSpPr>
            <p:nvPr/>
          </p:nvSpPr>
          <p:spPr bwMode="auto">
            <a:xfrm rot="5400000" flipV="1">
              <a:off x="2352" y="720"/>
              <a:ext cx="0" cy="1728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048000" y="2514600"/>
            <a:ext cx="2743200" cy="2743200"/>
            <a:chOff x="1488" y="1584"/>
            <a:chExt cx="1728" cy="1728"/>
          </a:xfrm>
        </p:grpSpPr>
        <p:sp>
          <p:nvSpPr>
            <p:cNvPr id="73797" name="Line 8"/>
            <p:cNvSpPr>
              <a:spLocks noChangeShapeType="1"/>
            </p:cNvSpPr>
            <p:nvPr/>
          </p:nvSpPr>
          <p:spPr bwMode="auto">
            <a:xfrm>
              <a:off x="2064" y="1584"/>
              <a:ext cx="0" cy="1728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3798" name="Line 9"/>
            <p:cNvSpPr>
              <a:spLocks noChangeShapeType="1"/>
            </p:cNvSpPr>
            <p:nvPr/>
          </p:nvSpPr>
          <p:spPr bwMode="auto">
            <a:xfrm>
              <a:off x="2640" y="1584"/>
              <a:ext cx="0" cy="1728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3799" name="Line 10"/>
            <p:cNvSpPr>
              <a:spLocks noChangeShapeType="1"/>
            </p:cNvSpPr>
            <p:nvPr/>
          </p:nvSpPr>
          <p:spPr bwMode="auto">
            <a:xfrm>
              <a:off x="1488" y="1584"/>
              <a:ext cx="0" cy="1728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3800" name="Line 11"/>
            <p:cNvSpPr>
              <a:spLocks noChangeShapeType="1"/>
            </p:cNvSpPr>
            <p:nvPr/>
          </p:nvSpPr>
          <p:spPr bwMode="auto">
            <a:xfrm>
              <a:off x="3216" y="1584"/>
              <a:ext cx="0" cy="1728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743200" y="2209800"/>
            <a:ext cx="3429000" cy="3381375"/>
            <a:chOff x="1296" y="1392"/>
            <a:chExt cx="2160" cy="2130"/>
          </a:xfrm>
        </p:grpSpPr>
        <p:grpSp>
          <p:nvGrpSpPr>
            <p:cNvPr id="73785" name="Group 13"/>
            <p:cNvGrpSpPr>
              <a:grpSpLocks/>
            </p:cNvGrpSpPr>
            <p:nvPr/>
          </p:nvGrpSpPr>
          <p:grpSpPr bwMode="auto">
            <a:xfrm>
              <a:off x="1296" y="1392"/>
              <a:ext cx="432" cy="2130"/>
              <a:chOff x="816" y="1248"/>
              <a:chExt cx="432" cy="2130"/>
            </a:xfrm>
          </p:grpSpPr>
          <p:sp>
            <p:nvSpPr>
              <p:cNvPr id="73795" name="Text Box 14"/>
              <p:cNvSpPr txBox="1">
                <a:spLocks noChangeArrowheads="1"/>
              </p:cNvSpPr>
              <p:nvPr/>
            </p:nvSpPr>
            <p:spPr bwMode="auto">
              <a:xfrm>
                <a:off x="960" y="1248"/>
                <a:ext cx="288" cy="2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eaLnBrk="1" hangingPunct="1">
                  <a:spcBef>
                    <a:spcPct val="35000"/>
                  </a:spcBef>
                </a:pPr>
                <a:r>
                  <a:rPr lang="en-US" altLang="zh-CN" sz="1600" b="1">
                    <a:solidFill>
                      <a:srgbClr val="0000FF"/>
                    </a:solidFill>
                  </a:rPr>
                  <a:t>10</a:t>
                </a:r>
              </a:p>
              <a:p>
                <a:pPr eaLnBrk="1" hangingPunct="1">
                  <a:spcBef>
                    <a:spcPct val="35000"/>
                  </a:spcBef>
                </a:pPr>
                <a:endParaRPr lang="en-US" altLang="zh-CN" sz="1600" b="1">
                  <a:solidFill>
                    <a:srgbClr val="0000FF"/>
                  </a:solidFill>
                </a:endParaRPr>
              </a:p>
              <a:p>
                <a:pPr eaLnBrk="1" hangingPunct="1">
                  <a:spcBef>
                    <a:spcPct val="35000"/>
                  </a:spcBef>
                </a:pPr>
                <a:r>
                  <a:rPr lang="en-US" altLang="zh-CN" sz="1600" b="1">
                    <a:solidFill>
                      <a:srgbClr val="0000FF"/>
                    </a:solidFill>
                  </a:rPr>
                  <a:t>              11</a:t>
                </a:r>
              </a:p>
              <a:p>
                <a:pPr eaLnBrk="1" hangingPunct="1">
                  <a:spcBef>
                    <a:spcPct val="35000"/>
                  </a:spcBef>
                </a:pPr>
                <a:endParaRPr lang="en-US" altLang="zh-CN" sz="1600" b="1">
                  <a:solidFill>
                    <a:srgbClr val="0000FF"/>
                  </a:solidFill>
                </a:endParaRPr>
              </a:p>
              <a:p>
                <a:pPr eaLnBrk="1" hangingPunct="1">
                  <a:spcBef>
                    <a:spcPct val="35000"/>
                  </a:spcBef>
                </a:pPr>
                <a:endParaRPr lang="en-US" altLang="zh-CN" sz="1600" b="1">
                  <a:solidFill>
                    <a:srgbClr val="0000FF"/>
                  </a:solidFill>
                </a:endParaRPr>
              </a:p>
              <a:p>
                <a:pPr eaLnBrk="1" hangingPunct="1">
                  <a:spcBef>
                    <a:spcPct val="35000"/>
                  </a:spcBef>
                </a:pPr>
                <a:r>
                  <a:rPr lang="en-US" altLang="zh-CN" sz="1600" b="1">
                    <a:solidFill>
                      <a:srgbClr val="0000FF"/>
                    </a:solidFill>
                  </a:rPr>
                  <a:t>              01 </a:t>
                </a:r>
              </a:p>
              <a:p>
                <a:pPr eaLnBrk="1" hangingPunct="1">
                  <a:spcBef>
                    <a:spcPct val="35000"/>
                  </a:spcBef>
                </a:pPr>
                <a:endParaRPr lang="en-US" altLang="zh-CN" sz="1600" b="1">
                  <a:solidFill>
                    <a:srgbClr val="0000FF"/>
                  </a:solidFill>
                </a:endParaRPr>
              </a:p>
              <a:p>
                <a:pPr eaLnBrk="1" hangingPunct="1">
                  <a:spcBef>
                    <a:spcPct val="35000"/>
                  </a:spcBef>
                </a:pPr>
                <a:r>
                  <a:rPr lang="en-US" altLang="zh-CN" sz="1600" b="1">
                    <a:solidFill>
                      <a:srgbClr val="0000FF"/>
                    </a:solidFill>
                  </a:rPr>
                  <a:t>             00</a:t>
                </a:r>
              </a:p>
            </p:txBody>
          </p:sp>
          <p:sp>
            <p:nvSpPr>
              <p:cNvPr id="73796" name="Text Box 15"/>
              <p:cNvSpPr txBox="1">
                <a:spLocks noChangeArrowheads="1"/>
              </p:cNvSpPr>
              <p:nvPr/>
            </p:nvSpPr>
            <p:spPr bwMode="auto">
              <a:xfrm>
                <a:off x="816" y="1248"/>
                <a:ext cx="288" cy="2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eaLnBrk="1" hangingPunct="1">
                  <a:spcBef>
                    <a:spcPct val="35000"/>
                  </a:spcBef>
                </a:pPr>
                <a:r>
                  <a:rPr lang="en-US" altLang="zh-CN" sz="1600" b="1">
                    <a:solidFill>
                      <a:srgbClr val="FF0000"/>
                    </a:solidFill>
                  </a:rPr>
                  <a:t>00</a:t>
                </a:r>
              </a:p>
              <a:p>
                <a:pPr eaLnBrk="1" hangingPunct="1">
                  <a:spcBef>
                    <a:spcPct val="35000"/>
                  </a:spcBef>
                </a:pPr>
                <a:endParaRPr lang="en-US" altLang="zh-CN" sz="1600" b="1">
                  <a:solidFill>
                    <a:srgbClr val="FF0000"/>
                  </a:solidFill>
                </a:endParaRPr>
              </a:p>
              <a:p>
                <a:pPr eaLnBrk="1" hangingPunct="1">
                  <a:spcBef>
                    <a:spcPct val="35000"/>
                  </a:spcBef>
                </a:pPr>
                <a:r>
                  <a:rPr lang="en-US" altLang="zh-CN" sz="1600" b="1">
                    <a:solidFill>
                      <a:srgbClr val="FF0000"/>
                    </a:solidFill>
                  </a:rPr>
                  <a:t>              00</a:t>
                </a:r>
              </a:p>
              <a:p>
                <a:pPr eaLnBrk="1" hangingPunct="1">
                  <a:spcBef>
                    <a:spcPct val="35000"/>
                  </a:spcBef>
                </a:pPr>
                <a:endParaRPr lang="en-US" altLang="zh-CN" sz="1600" b="1">
                  <a:solidFill>
                    <a:srgbClr val="FF0000"/>
                  </a:solidFill>
                </a:endParaRPr>
              </a:p>
              <a:p>
                <a:pPr eaLnBrk="1" hangingPunct="1">
                  <a:spcBef>
                    <a:spcPct val="35000"/>
                  </a:spcBef>
                </a:pPr>
                <a:endParaRPr lang="en-US" altLang="zh-CN" sz="1600" b="1">
                  <a:solidFill>
                    <a:srgbClr val="FF0000"/>
                  </a:solidFill>
                </a:endParaRPr>
              </a:p>
              <a:p>
                <a:pPr eaLnBrk="1" hangingPunct="1">
                  <a:spcBef>
                    <a:spcPct val="35000"/>
                  </a:spcBef>
                </a:pPr>
                <a:r>
                  <a:rPr lang="en-US" altLang="zh-CN" sz="1600" b="1">
                    <a:solidFill>
                      <a:srgbClr val="FF0000"/>
                    </a:solidFill>
                  </a:rPr>
                  <a:t>              00 </a:t>
                </a:r>
              </a:p>
              <a:p>
                <a:pPr eaLnBrk="1" hangingPunct="1">
                  <a:spcBef>
                    <a:spcPct val="35000"/>
                  </a:spcBef>
                </a:pPr>
                <a:endParaRPr lang="en-US" altLang="zh-CN" sz="1600" b="1">
                  <a:solidFill>
                    <a:srgbClr val="FF0000"/>
                  </a:solidFill>
                </a:endParaRPr>
              </a:p>
              <a:p>
                <a:pPr eaLnBrk="1" hangingPunct="1">
                  <a:spcBef>
                    <a:spcPct val="35000"/>
                  </a:spcBef>
                </a:pPr>
                <a:r>
                  <a:rPr lang="en-US" altLang="zh-CN" sz="1600" b="1">
                    <a:solidFill>
                      <a:srgbClr val="FF0000"/>
                    </a:solidFill>
                  </a:rPr>
                  <a:t>             00</a:t>
                </a:r>
              </a:p>
            </p:txBody>
          </p:sp>
        </p:grpSp>
        <p:grpSp>
          <p:nvGrpSpPr>
            <p:cNvPr id="73786" name="Group 16"/>
            <p:cNvGrpSpPr>
              <a:grpSpLocks/>
            </p:cNvGrpSpPr>
            <p:nvPr/>
          </p:nvGrpSpPr>
          <p:grpSpPr bwMode="auto">
            <a:xfrm>
              <a:off x="1872" y="1392"/>
              <a:ext cx="432" cy="2130"/>
              <a:chOff x="816" y="1248"/>
              <a:chExt cx="432" cy="2130"/>
            </a:xfrm>
          </p:grpSpPr>
          <p:sp>
            <p:nvSpPr>
              <p:cNvPr id="73793" name="Text Box 17"/>
              <p:cNvSpPr txBox="1">
                <a:spLocks noChangeArrowheads="1"/>
              </p:cNvSpPr>
              <p:nvPr/>
            </p:nvSpPr>
            <p:spPr bwMode="auto">
              <a:xfrm>
                <a:off x="960" y="1248"/>
                <a:ext cx="288" cy="2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eaLnBrk="1" hangingPunct="1">
                  <a:spcBef>
                    <a:spcPct val="35000"/>
                  </a:spcBef>
                </a:pPr>
                <a:r>
                  <a:rPr lang="en-US" altLang="zh-CN" sz="1600" b="1">
                    <a:solidFill>
                      <a:srgbClr val="0000FF"/>
                    </a:solidFill>
                  </a:rPr>
                  <a:t>10</a:t>
                </a:r>
              </a:p>
              <a:p>
                <a:pPr eaLnBrk="1" hangingPunct="1">
                  <a:spcBef>
                    <a:spcPct val="35000"/>
                  </a:spcBef>
                </a:pPr>
                <a:endParaRPr lang="en-US" altLang="zh-CN" sz="1600" b="1">
                  <a:solidFill>
                    <a:srgbClr val="0000FF"/>
                  </a:solidFill>
                </a:endParaRPr>
              </a:p>
              <a:p>
                <a:pPr eaLnBrk="1" hangingPunct="1">
                  <a:spcBef>
                    <a:spcPct val="35000"/>
                  </a:spcBef>
                </a:pPr>
                <a:r>
                  <a:rPr lang="en-US" altLang="zh-CN" sz="1600" b="1">
                    <a:solidFill>
                      <a:srgbClr val="0000FF"/>
                    </a:solidFill>
                  </a:rPr>
                  <a:t>              11</a:t>
                </a:r>
              </a:p>
              <a:p>
                <a:pPr eaLnBrk="1" hangingPunct="1">
                  <a:spcBef>
                    <a:spcPct val="35000"/>
                  </a:spcBef>
                </a:pPr>
                <a:endParaRPr lang="en-US" altLang="zh-CN" sz="1600" b="1">
                  <a:solidFill>
                    <a:srgbClr val="0000FF"/>
                  </a:solidFill>
                </a:endParaRPr>
              </a:p>
              <a:p>
                <a:pPr eaLnBrk="1" hangingPunct="1">
                  <a:spcBef>
                    <a:spcPct val="35000"/>
                  </a:spcBef>
                </a:pPr>
                <a:endParaRPr lang="en-US" altLang="zh-CN" sz="1600" b="1">
                  <a:solidFill>
                    <a:srgbClr val="0000FF"/>
                  </a:solidFill>
                </a:endParaRPr>
              </a:p>
              <a:p>
                <a:pPr eaLnBrk="1" hangingPunct="1">
                  <a:spcBef>
                    <a:spcPct val="35000"/>
                  </a:spcBef>
                </a:pPr>
                <a:r>
                  <a:rPr lang="en-US" altLang="zh-CN" sz="1600" b="1">
                    <a:solidFill>
                      <a:srgbClr val="0000FF"/>
                    </a:solidFill>
                  </a:rPr>
                  <a:t>              01 </a:t>
                </a:r>
              </a:p>
              <a:p>
                <a:pPr eaLnBrk="1" hangingPunct="1">
                  <a:spcBef>
                    <a:spcPct val="35000"/>
                  </a:spcBef>
                </a:pPr>
                <a:endParaRPr lang="en-US" altLang="zh-CN" sz="1600" b="1">
                  <a:solidFill>
                    <a:srgbClr val="0000FF"/>
                  </a:solidFill>
                </a:endParaRPr>
              </a:p>
              <a:p>
                <a:pPr eaLnBrk="1" hangingPunct="1">
                  <a:spcBef>
                    <a:spcPct val="35000"/>
                  </a:spcBef>
                </a:pPr>
                <a:r>
                  <a:rPr lang="en-US" altLang="zh-CN" sz="1600" b="1">
                    <a:solidFill>
                      <a:srgbClr val="0000FF"/>
                    </a:solidFill>
                  </a:rPr>
                  <a:t>             00</a:t>
                </a:r>
              </a:p>
            </p:txBody>
          </p:sp>
          <p:sp>
            <p:nvSpPr>
              <p:cNvPr id="73794" name="Text Box 18"/>
              <p:cNvSpPr txBox="1">
                <a:spLocks noChangeArrowheads="1"/>
              </p:cNvSpPr>
              <p:nvPr/>
            </p:nvSpPr>
            <p:spPr bwMode="auto">
              <a:xfrm>
                <a:off x="816" y="1248"/>
                <a:ext cx="288" cy="2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eaLnBrk="1" hangingPunct="1">
                  <a:spcBef>
                    <a:spcPct val="35000"/>
                  </a:spcBef>
                </a:pPr>
                <a:r>
                  <a:rPr lang="en-US" altLang="zh-CN" sz="1600" b="1">
                    <a:solidFill>
                      <a:srgbClr val="FF0000"/>
                    </a:solidFill>
                  </a:rPr>
                  <a:t>01</a:t>
                </a:r>
              </a:p>
              <a:p>
                <a:pPr eaLnBrk="1" hangingPunct="1">
                  <a:spcBef>
                    <a:spcPct val="35000"/>
                  </a:spcBef>
                </a:pPr>
                <a:endParaRPr lang="en-US" altLang="zh-CN" sz="1600" b="1">
                  <a:solidFill>
                    <a:srgbClr val="FF0000"/>
                  </a:solidFill>
                </a:endParaRPr>
              </a:p>
              <a:p>
                <a:pPr eaLnBrk="1" hangingPunct="1">
                  <a:spcBef>
                    <a:spcPct val="35000"/>
                  </a:spcBef>
                </a:pPr>
                <a:r>
                  <a:rPr lang="en-US" altLang="zh-CN" sz="1600" b="1">
                    <a:solidFill>
                      <a:srgbClr val="FF0000"/>
                    </a:solidFill>
                  </a:rPr>
                  <a:t>              01</a:t>
                </a:r>
              </a:p>
              <a:p>
                <a:pPr eaLnBrk="1" hangingPunct="1">
                  <a:spcBef>
                    <a:spcPct val="35000"/>
                  </a:spcBef>
                </a:pPr>
                <a:endParaRPr lang="en-US" altLang="zh-CN" sz="1600" b="1">
                  <a:solidFill>
                    <a:srgbClr val="FF0000"/>
                  </a:solidFill>
                </a:endParaRPr>
              </a:p>
              <a:p>
                <a:pPr eaLnBrk="1" hangingPunct="1">
                  <a:spcBef>
                    <a:spcPct val="35000"/>
                  </a:spcBef>
                </a:pPr>
                <a:endParaRPr lang="en-US" altLang="zh-CN" sz="1600" b="1">
                  <a:solidFill>
                    <a:srgbClr val="FF0000"/>
                  </a:solidFill>
                </a:endParaRPr>
              </a:p>
              <a:p>
                <a:pPr eaLnBrk="1" hangingPunct="1">
                  <a:spcBef>
                    <a:spcPct val="35000"/>
                  </a:spcBef>
                </a:pPr>
                <a:r>
                  <a:rPr lang="en-US" altLang="zh-CN" sz="1600" b="1">
                    <a:solidFill>
                      <a:srgbClr val="FF0000"/>
                    </a:solidFill>
                  </a:rPr>
                  <a:t>              01 </a:t>
                </a:r>
              </a:p>
              <a:p>
                <a:pPr eaLnBrk="1" hangingPunct="1">
                  <a:spcBef>
                    <a:spcPct val="35000"/>
                  </a:spcBef>
                </a:pPr>
                <a:endParaRPr lang="en-US" altLang="zh-CN" sz="1600" b="1">
                  <a:solidFill>
                    <a:srgbClr val="FF0000"/>
                  </a:solidFill>
                </a:endParaRPr>
              </a:p>
              <a:p>
                <a:pPr eaLnBrk="1" hangingPunct="1">
                  <a:spcBef>
                    <a:spcPct val="35000"/>
                  </a:spcBef>
                </a:pPr>
                <a:r>
                  <a:rPr lang="en-US" altLang="zh-CN" sz="1600" b="1">
                    <a:solidFill>
                      <a:srgbClr val="FF0000"/>
                    </a:solidFill>
                  </a:rPr>
                  <a:t>             01</a:t>
                </a:r>
              </a:p>
            </p:txBody>
          </p:sp>
        </p:grpSp>
        <p:grpSp>
          <p:nvGrpSpPr>
            <p:cNvPr id="73787" name="Group 19"/>
            <p:cNvGrpSpPr>
              <a:grpSpLocks/>
            </p:cNvGrpSpPr>
            <p:nvPr/>
          </p:nvGrpSpPr>
          <p:grpSpPr bwMode="auto">
            <a:xfrm>
              <a:off x="2448" y="1392"/>
              <a:ext cx="432" cy="2130"/>
              <a:chOff x="816" y="1248"/>
              <a:chExt cx="432" cy="2130"/>
            </a:xfrm>
          </p:grpSpPr>
          <p:sp>
            <p:nvSpPr>
              <p:cNvPr id="73791" name="Text Box 20"/>
              <p:cNvSpPr txBox="1">
                <a:spLocks noChangeArrowheads="1"/>
              </p:cNvSpPr>
              <p:nvPr/>
            </p:nvSpPr>
            <p:spPr bwMode="auto">
              <a:xfrm>
                <a:off x="960" y="1248"/>
                <a:ext cx="288" cy="2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eaLnBrk="1" hangingPunct="1">
                  <a:spcBef>
                    <a:spcPct val="35000"/>
                  </a:spcBef>
                </a:pPr>
                <a:r>
                  <a:rPr lang="en-US" altLang="zh-CN" sz="1600" b="1">
                    <a:solidFill>
                      <a:srgbClr val="0000FF"/>
                    </a:solidFill>
                  </a:rPr>
                  <a:t>10</a:t>
                </a:r>
              </a:p>
              <a:p>
                <a:pPr eaLnBrk="1" hangingPunct="1">
                  <a:spcBef>
                    <a:spcPct val="35000"/>
                  </a:spcBef>
                </a:pPr>
                <a:endParaRPr lang="en-US" altLang="zh-CN" sz="1600" b="1">
                  <a:solidFill>
                    <a:srgbClr val="0000FF"/>
                  </a:solidFill>
                </a:endParaRPr>
              </a:p>
              <a:p>
                <a:pPr eaLnBrk="1" hangingPunct="1">
                  <a:spcBef>
                    <a:spcPct val="35000"/>
                  </a:spcBef>
                </a:pPr>
                <a:r>
                  <a:rPr lang="en-US" altLang="zh-CN" sz="1600" b="1">
                    <a:solidFill>
                      <a:srgbClr val="0000FF"/>
                    </a:solidFill>
                  </a:rPr>
                  <a:t>              11</a:t>
                </a:r>
              </a:p>
              <a:p>
                <a:pPr eaLnBrk="1" hangingPunct="1">
                  <a:spcBef>
                    <a:spcPct val="35000"/>
                  </a:spcBef>
                </a:pPr>
                <a:endParaRPr lang="en-US" altLang="zh-CN" sz="1600" b="1">
                  <a:solidFill>
                    <a:srgbClr val="0000FF"/>
                  </a:solidFill>
                </a:endParaRPr>
              </a:p>
              <a:p>
                <a:pPr eaLnBrk="1" hangingPunct="1">
                  <a:spcBef>
                    <a:spcPct val="35000"/>
                  </a:spcBef>
                </a:pPr>
                <a:endParaRPr lang="en-US" altLang="zh-CN" sz="1600" b="1">
                  <a:solidFill>
                    <a:srgbClr val="0000FF"/>
                  </a:solidFill>
                </a:endParaRPr>
              </a:p>
              <a:p>
                <a:pPr eaLnBrk="1" hangingPunct="1">
                  <a:spcBef>
                    <a:spcPct val="35000"/>
                  </a:spcBef>
                </a:pPr>
                <a:r>
                  <a:rPr lang="en-US" altLang="zh-CN" sz="1600" b="1">
                    <a:solidFill>
                      <a:srgbClr val="0000FF"/>
                    </a:solidFill>
                  </a:rPr>
                  <a:t>              01 </a:t>
                </a:r>
              </a:p>
              <a:p>
                <a:pPr eaLnBrk="1" hangingPunct="1">
                  <a:spcBef>
                    <a:spcPct val="35000"/>
                  </a:spcBef>
                </a:pPr>
                <a:endParaRPr lang="en-US" altLang="zh-CN" sz="1600" b="1">
                  <a:solidFill>
                    <a:srgbClr val="0000FF"/>
                  </a:solidFill>
                </a:endParaRPr>
              </a:p>
              <a:p>
                <a:pPr eaLnBrk="1" hangingPunct="1">
                  <a:spcBef>
                    <a:spcPct val="35000"/>
                  </a:spcBef>
                </a:pPr>
                <a:r>
                  <a:rPr lang="en-US" altLang="zh-CN" sz="1600" b="1">
                    <a:solidFill>
                      <a:srgbClr val="0000FF"/>
                    </a:solidFill>
                  </a:rPr>
                  <a:t>             00</a:t>
                </a:r>
              </a:p>
            </p:txBody>
          </p:sp>
          <p:sp>
            <p:nvSpPr>
              <p:cNvPr id="73792" name="Text Box 21"/>
              <p:cNvSpPr txBox="1">
                <a:spLocks noChangeArrowheads="1"/>
              </p:cNvSpPr>
              <p:nvPr/>
            </p:nvSpPr>
            <p:spPr bwMode="auto">
              <a:xfrm>
                <a:off x="816" y="1248"/>
                <a:ext cx="288" cy="2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eaLnBrk="1" hangingPunct="1">
                  <a:spcBef>
                    <a:spcPct val="35000"/>
                  </a:spcBef>
                </a:pPr>
                <a:r>
                  <a:rPr lang="en-US" altLang="zh-CN" sz="1600" b="1">
                    <a:solidFill>
                      <a:srgbClr val="FF0000"/>
                    </a:solidFill>
                  </a:rPr>
                  <a:t>11</a:t>
                </a:r>
              </a:p>
              <a:p>
                <a:pPr eaLnBrk="1" hangingPunct="1">
                  <a:spcBef>
                    <a:spcPct val="35000"/>
                  </a:spcBef>
                </a:pPr>
                <a:endParaRPr lang="en-US" altLang="zh-CN" sz="1600" b="1">
                  <a:solidFill>
                    <a:srgbClr val="FF0000"/>
                  </a:solidFill>
                </a:endParaRPr>
              </a:p>
              <a:p>
                <a:pPr eaLnBrk="1" hangingPunct="1">
                  <a:spcBef>
                    <a:spcPct val="35000"/>
                  </a:spcBef>
                </a:pPr>
                <a:r>
                  <a:rPr lang="en-US" altLang="zh-CN" sz="1600" b="1">
                    <a:solidFill>
                      <a:srgbClr val="FF0000"/>
                    </a:solidFill>
                  </a:rPr>
                  <a:t>              11</a:t>
                </a:r>
              </a:p>
              <a:p>
                <a:pPr eaLnBrk="1" hangingPunct="1">
                  <a:spcBef>
                    <a:spcPct val="35000"/>
                  </a:spcBef>
                </a:pPr>
                <a:endParaRPr lang="en-US" altLang="zh-CN" sz="1600" b="1">
                  <a:solidFill>
                    <a:srgbClr val="FF0000"/>
                  </a:solidFill>
                </a:endParaRPr>
              </a:p>
              <a:p>
                <a:pPr eaLnBrk="1" hangingPunct="1">
                  <a:spcBef>
                    <a:spcPct val="35000"/>
                  </a:spcBef>
                </a:pPr>
                <a:endParaRPr lang="en-US" altLang="zh-CN" sz="1600" b="1">
                  <a:solidFill>
                    <a:srgbClr val="FF0000"/>
                  </a:solidFill>
                </a:endParaRPr>
              </a:p>
              <a:p>
                <a:pPr eaLnBrk="1" hangingPunct="1">
                  <a:spcBef>
                    <a:spcPct val="35000"/>
                  </a:spcBef>
                </a:pPr>
                <a:r>
                  <a:rPr lang="en-US" altLang="zh-CN" sz="1600" b="1">
                    <a:solidFill>
                      <a:srgbClr val="FF0000"/>
                    </a:solidFill>
                  </a:rPr>
                  <a:t>              11 </a:t>
                </a:r>
              </a:p>
              <a:p>
                <a:pPr eaLnBrk="1" hangingPunct="1">
                  <a:spcBef>
                    <a:spcPct val="35000"/>
                  </a:spcBef>
                </a:pPr>
                <a:endParaRPr lang="en-US" altLang="zh-CN" sz="1600" b="1">
                  <a:solidFill>
                    <a:srgbClr val="FF0000"/>
                  </a:solidFill>
                </a:endParaRPr>
              </a:p>
              <a:p>
                <a:pPr eaLnBrk="1" hangingPunct="1">
                  <a:spcBef>
                    <a:spcPct val="35000"/>
                  </a:spcBef>
                </a:pPr>
                <a:r>
                  <a:rPr lang="en-US" altLang="zh-CN" sz="1600" b="1">
                    <a:solidFill>
                      <a:srgbClr val="FF0000"/>
                    </a:solidFill>
                  </a:rPr>
                  <a:t>             11</a:t>
                </a:r>
              </a:p>
            </p:txBody>
          </p:sp>
        </p:grpSp>
        <p:grpSp>
          <p:nvGrpSpPr>
            <p:cNvPr id="73788" name="Group 22"/>
            <p:cNvGrpSpPr>
              <a:grpSpLocks/>
            </p:cNvGrpSpPr>
            <p:nvPr/>
          </p:nvGrpSpPr>
          <p:grpSpPr bwMode="auto">
            <a:xfrm>
              <a:off x="3024" y="1392"/>
              <a:ext cx="432" cy="2130"/>
              <a:chOff x="816" y="1248"/>
              <a:chExt cx="432" cy="2130"/>
            </a:xfrm>
          </p:grpSpPr>
          <p:sp>
            <p:nvSpPr>
              <p:cNvPr id="73789" name="Text Box 23"/>
              <p:cNvSpPr txBox="1">
                <a:spLocks noChangeArrowheads="1"/>
              </p:cNvSpPr>
              <p:nvPr/>
            </p:nvSpPr>
            <p:spPr bwMode="auto">
              <a:xfrm>
                <a:off x="960" y="1248"/>
                <a:ext cx="288" cy="2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eaLnBrk="1" hangingPunct="1">
                  <a:spcBef>
                    <a:spcPct val="35000"/>
                  </a:spcBef>
                </a:pPr>
                <a:r>
                  <a:rPr lang="en-US" altLang="zh-CN" sz="1600" b="1">
                    <a:solidFill>
                      <a:srgbClr val="0000FF"/>
                    </a:solidFill>
                  </a:rPr>
                  <a:t>10</a:t>
                </a:r>
              </a:p>
              <a:p>
                <a:pPr eaLnBrk="1" hangingPunct="1">
                  <a:spcBef>
                    <a:spcPct val="35000"/>
                  </a:spcBef>
                </a:pPr>
                <a:endParaRPr lang="en-US" altLang="zh-CN" sz="1600" b="1">
                  <a:solidFill>
                    <a:srgbClr val="0000FF"/>
                  </a:solidFill>
                </a:endParaRPr>
              </a:p>
              <a:p>
                <a:pPr eaLnBrk="1" hangingPunct="1">
                  <a:spcBef>
                    <a:spcPct val="35000"/>
                  </a:spcBef>
                </a:pPr>
                <a:r>
                  <a:rPr lang="en-US" altLang="zh-CN" sz="1600" b="1">
                    <a:solidFill>
                      <a:srgbClr val="0000FF"/>
                    </a:solidFill>
                  </a:rPr>
                  <a:t>              11</a:t>
                </a:r>
              </a:p>
              <a:p>
                <a:pPr eaLnBrk="1" hangingPunct="1">
                  <a:spcBef>
                    <a:spcPct val="35000"/>
                  </a:spcBef>
                </a:pPr>
                <a:endParaRPr lang="en-US" altLang="zh-CN" sz="1600" b="1">
                  <a:solidFill>
                    <a:srgbClr val="0000FF"/>
                  </a:solidFill>
                </a:endParaRPr>
              </a:p>
              <a:p>
                <a:pPr eaLnBrk="1" hangingPunct="1">
                  <a:spcBef>
                    <a:spcPct val="35000"/>
                  </a:spcBef>
                </a:pPr>
                <a:endParaRPr lang="en-US" altLang="zh-CN" sz="1600" b="1">
                  <a:solidFill>
                    <a:srgbClr val="0000FF"/>
                  </a:solidFill>
                </a:endParaRPr>
              </a:p>
              <a:p>
                <a:pPr eaLnBrk="1" hangingPunct="1">
                  <a:spcBef>
                    <a:spcPct val="35000"/>
                  </a:spcBef>
                </a:pPr>
                <a:r>
                  <a:rPr lang="en-US" altLang="zh-CN" sz="1600" b="1">
                    <a:solidFill>
                      <a:srgbClr val="0000FF"/>
                    </a:solidFill>
                  </a:rPr>
                  <a:t>              01 </a:t>
                </a:r>
              </a:p>
              <a:p>
                <a:pPr eaLnBrk="1" hangingPunct="1">
                  <a:spcBef>
                    <a:spcPct val="35000"/>
                  </a:spcBef>
                </a:pPr>
                <a:endParaRPr lang="en-US" altLang="zh-CN" sz="1600" b="1">
                  <a:solidFill>
                    <a:srgbClr val="0000FF"/>
                  </a:solidFill>
                </a:endParaRPr>
              </a:p>
              <a:p>
                <a:pPr eaLnBrk="1" hangingPunct="1">
                  <a:spcBef>
                    <a:spcPct val="35000"/>
                  </a:spcBef>
                </a:pPr>
                <a:r>
                  <a:rPr lang="en-US" altLang="zh-CN" sz="1600" b="1">
                    <a:solidFill>
                      <a:srgbClr val="0000FF"/>
                    </a:solidFill>
                  </a:rPr>
                  <a:t>             00</a:t>
                </a:r>
              </a:p>
            </p:txBody>
          </p:sp>
          <p:sp>
            <p:nvSpPr>
              <p:cNvPr id="73790" name="Text Box 24"/>
              <p:cNvSpPr txBox="1">
                <a:spLocks noChangeArrowheads="1"/>
              </p:cNvSpPr>
              <p:nvPr/>
            </p:nvSpPr>
            <p:spPr bwMode="auto">
              <a:xfrm>
                <a:off x="816" y="1248"/>
                <a:ext cx="288" cy="2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eaLnBrk="1" hangingPunct="1">
                  <a:spcBef>
                    <a:spcPct val="35000"/>
                  </a:spcBef>
                </a:pPr>
                <a:r>
                  <a:rPr lang="en-US" altLang="zh-CN" sz="1600" b="1">
                    <a:solidFill>
                      <a:srgbClr val="FF0000"/>
                    </a:solidFill>
                  </a:rPr>
                  <a:t>10</a:t>
                </a:r>
              </a:p>
              <a:p>
                <a:pPr eaLnBrk="1" hangingPunct="1">
                  <a:spcBef>
                    <a:spcPct val="35000"/>
                  </a:spcBef>
                </a:pPr>
                <a:endParaRPr lang="en-US" altLang="zh-CN" sz="1600" b="1">
                  <a:solidFill>
                    <a:srgbClr val="FF0000"/>
                  </a:solidFill>
                </a:endParaRPr>
              </a:p>
              <a:p>
                <a:pPr eaLnBrk="1" hangingPunct="1">
                  <a:spcBef>
                    <a:spcPct val="35000"/>
                  </a:spcBef>
                </a:pPr>
                <a:r>
                  <a:rPr lang="en-US" altLang="zh-CN" sz="1600" b="1">
                    <a:solidFill>
                      <a:srgbClr val="FF0000"/>
                    </a:solidFill>
                  </a:rPr>
                  <a:t>              10</a:t>
                </a:r>
              </a:p>
              <a:p>
                <a:pPr eaLnBrk="1" hangingPunct="1">
                  <a:spcBef>
                    <a:spcPct val="35000"/>
                  </a:spcBef>
                </a:pPr>
                <a:endParaRPr lang="en-US" altLang="zh-CN" sz="1600" b="1">
                  <a:solidFill>
                    <a:srgbClr val="FF0000"/>
                  </a:solidFill>
                </a:endParaRPr>
              </a:p>
              <a:p>
                <a:pPr eaLnBrk="1" hangingPunct="1">
                  <a:spcBef>
                    <a:spcPct val="35000"/>
                  </a:spcBef>
                </a:pPr>
                <a:endParaRPr lang="en-US" altLang="zh-CN" sz="1600" b="1">
                  <a:solidFill>
                    <a:srgbClr val="FF0000"/>
                  </a:solidFill>
                </a:endParaRPr>
              </a:p>
              <a:p>
                <a:pPr eaLnBrk="1" hangingPunct="1">
                  <a:spcBef>
                    <a:spcPct val="35000"/>
                  </a:spcBef>
                </a:pPr>
                <a:r>
                  <a:rPr lang="en-US" altLang="zh-CN" sz="1600" b="1">
                    <a:solidFill>
                      <a:srgbClr val="FF0000"/>
                    </a:solidFill>
                  </a:rPr>
                  <a:t>              10 </a:t>
                </a:r>
              </a:p>
              <a:p>
                <a:pPr eaLnBrk="1" hangingPunct="1">
                  <a:spcBef>
                    <a:spcPct val="35000"/>
                  </a:spcBef>
                </a:pPr>
                <a:endParaRPr lang="en-US" altLang="zh-CN" sz="1600" b="1">
                  <a:solidFill>
                    <a:srgbClr val="FF0000"/>
                  </a:solidFill>
                </a:endParaRPr>
              </a:p>
              <a:p>
                <a:pPr eaLnBrk="1" hangingPunct="1">
                  <a:spcBef>
                    <a:spcPct val="35000"/>
                  </a:spcBef>
                </a:pPr>
                <a:r>
                  <a:rPr lang="en-US" altLang="zh-CN" sz="1600" b="1">
                    <a:solidFill>
                      <a:srgbClr val="FF0000"/>
                    </a:solidFill>
                  </a:rPr>
                  <a:t>             10</a:t>
                </a:r>
              </a:p>
            </p:txBody>
          </p:sp>
        </p:grpSp>
      </p:grpSp>
      <p:sp>
        <p:nvSpPr>
          <p:cNvPr id="73733" name="Line 25"/>
          <p:cNvSpPr>
            <a:spLocks noChangeShapeType="1"/>
          </p:cNvSpPr>
          <p:nvPr/>
        </p:nvSpPr>
        <p:spPr bwMode="auto">
          <a:xfrm>
            <a:off x="2667000" y="5257800"/>
            <a:ext cx="3657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34" name="Line 26"/>
          <p:cNvSpPr>
            <a:spLocks noChangeShapeType="1"/>
          </p:cNvSpPr>
          <p:nvPr/>
        </p:nvSpPr>
        <p:spPr bwMode="auto">
          <a:xfrm>
            <a:off x="3048000" y="2133600"/>
            <a:ext cx="0" cy="3505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35" name="Text Box 27"/>
          <p:cNvSpPr txBox="1">
            <a:spLocks noChangeArrowheads="1"/>
          </p:cNvSpPr>
          <p:nvPr/>
        </p:nvSpPr>
        <p:spPr bwMode="auto">
          <a:xfrm>
            <a:off x="6324600" y="50292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3300"/>
              </a:buClr>
            </a:pPr>
            <a:r>
              <a:rPr lang="en-US" altLang="zh-CN" b="1"/>
              <a:t>A</a:t>
            </a:r>
            <a:r>
              <a:rPr lang="zh-CN" altLang="en-US" b="1"/>
              <a:t>路</a:t>
            </a:r>
          </a:p>
        </p:txBody>
      </p:sp>
      <p:sp>
        <p:nvSpPr>
          <p:cNvPr id="73736" name="Text Box 28"/>
          <p:cNvSpPr txBox="1">
            <a:spLocks noChangeArrowheads="1"/>
          </p:cNvSpPr>
          <p:nvPr/>
        </p:nvSpPr>
        <p:spPr bwMode="auto">
          <a:xfrm>
            <a:off x="2819400" y="1828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3300"/>
              </a:buClr>
            </a:pPr>
            <a:r>
              <a:rPr lang="en-US" altLang="zh-CN" b="1"/>
              <a:t>B</a:t>
            </a:r>
            <a:r>
              <a:rPr lang="zh-CN" altLang="en-US" b="1"/>
              <a:t>路              </a:t>
            </a:r>
          </a:p>
        </p:txBody>
      </p:sp>
      <p:sp>
        <p:nvSpPr>
          <p:cNvPr id="314397" name="Oval 29"/>
          <p:cNvSpPr>
            <a:spLocks noChangeArrowheads="1"/>
          </p:cNvSpPr>
          <p:nvPr/>
        </p:nvSpPr>
        <p:spPr bwMode="auto">
          <a:xfrm>
            <a:off x="304800" y="3581400"/>
            <a:ext cx="1554163" cy="5238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>
              <a:buClr>
                <a:srgbClr val="FF3300"/>
              </a:buClr>
            </a:pPr>
            <a:r>
              <a:rPr lang="en-US" altLang="zh-CN" b="1">
                <a:solidFill>
                  <a:srgbClr val="CC0000"/>
                </a:solidFill>
              </a:rPr>
              <a:t>16QAM</a:t>
            </a:r>
          </a:p>
        </p:txBody>
      </p:sp>
      <p:sp>
        <p:nvSpPr>
          <p:cNvPr id="73738" name="Line 30"/>
          <p:cNvSpPr>
            <a:spLocks noChangeShapeType="1"/>
          </p:cNvSpPr>
          <p:nvPr/>
        </p:nvSpPr>
        <p:spPr bwMode="auto">
          <a:xfrm>
            <a:off x="5791200" y="51816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39" name="Line 31"/>
          <p:cNvSpPr>
            <a:spLocks noChangeShapeType="1"/>
          </p:cNvSpPr>
          <p:nvPr/>
        </p:nvSpPr>
        <p:spPr bwMode="auto">
          <a:xfrm>
            <a:off x="3048000" y="51816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3048000" y="2514600"/>
            <a:ext cx="2743200" cy="2743200"/>
            <a:chOff x="1488" y="1392"/>
            <a:chExt cx="1728" cy="1728"/>
          </a:xfrm>
        </p:grpSpPr>
        <p:sp>
          <p:nvSpPr>
            <p:cNvPr id="73769" name="Line 33"/>
            <p:cNvSpPr>
              <a:spLocks noChangeShapeType="1"/>
            </p:cNvSpPr>
            <p:nvPr/>
          </p:nvSpPr>
          <p:spPr bwMode="auto">
            <a:xfrm flipV="1">
              <a:off x="1488" y="1392"/>
              <a:ext cx="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3770" name="Line 34"/>
            <p:cNvSpPr>
              <a:spLocks noChangeShapeType="1"/>
            </p:cNvSpPr>
            <p:nvPr/>
          </p:nvSpPr>
          <p:spPr bwMode="auto">
            <a:xfrm flipV="1">
              <a:off x="1488" y="1968"/>
              <a:ext cx="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3771" name="Line 35"/>
            <p:cNvSpPr>
              <a:spLocks noChangeShapeType="1"/>
            </p:cNvSpPr>
            <p:nvPr/>
          </p:nvSpPr>
          <p:spPr bwMode="auto">
            <a:xfrm flipV="1">
              <a:off x="1488" y="2544"/>
              <a:ext cx="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3772" name="Line 36"/>
            <p:cNvSpPr>
              <a:spLocks noChangeShapeType="1"/>
            </p:cNvSpPr>
            <p:nvPr/>
          </p:nvSpPr>
          <p:spPr bwMode="auto">
            <a:xfrm flipV="1">
              <a:off x="1488" y="3120"/>
              <a:ext cx="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3773" name="Line 37"/>
            <p:cNvSpPr>
              <a:spLocks noChangeShapeType="1"/>
            </p:cNvSpPr>
            <p:nvPr/>
          </p:nvSpPr>
          <p:spPr bwMode="auto">
            <a:xfrm flipV="1">
              <a:off x="2064" y="1392"/>
              <a:ext cx="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3774" name="Line 38"/>
            <p:cNvSpPr>
              <a:spLocks noChangeShapeType="1"/>
            </p:cNvSpPr>
            <p:nvPr/>
          </p:nvSpPr>
          <p:spPr bwMode="auto">
            <a:xfrm flipV="1">
              <a:off x="2064" y="1968"/>
              <a:ext cx="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3775" name="Line 39"/>
            <p:cNvSpPr>
              <a:spLocks noChangeShapeType="1"/>
            </p:cNvSpPr>
            <p:nvPr/>
          </p:nvSpPr>
          <p:spPr bwMode="auto">
            <a:xfrm flipV="1">
              <a:off x="2064" y="2544"/>
              <a:ext cx="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3776" name="Line 40"/>
            <p:cNvSpPr>
              <a:spLocks noChangeShapeType="1"/>
            </p:cNvSpPr>
            <p:nvPr/>
          </p:nvSpPr>
          <p:spPr bwMode="auto">
            <a:xfrm flipV="1">
              <a:off x="2064" y="3120"/>
              <a:ext cx="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3777" name="Line 41"/>
            <p:cNvSpPr>
              <a:spLocks noChangeShapeType="1"/>
            </p:cNvSpPr>
            <p:nvPr/>
          </p:nvSpPr>
          <p:spPr bwMode="auto">
            <a:xfrm flipV="1">
              <a:off x="2640" y="1392"/>
              <a:ext cx="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3778" name="Line 42"/>
            <p:cNvSpPr>
              <a:spLocks noChangeShapeType="1"/>
            </p:cNvSpPr>
            <p:nvPr/>
          </p:nvSpPr>
          <p:spPr bwMode="auto">
            <a:xfrm flipV="1">
              <a:off x="2640" y="1968"/>
              <a:ext cx="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3779" name="Line 43"/>
            <p:cNvSpPr>
              <a:spLocks noChangeShapeType="1"/>
            </p:cNvSpPr>
            <p:nvPr/>
          </p:nvSpPr>
          <p:spPr bwMode="auto">
            <a:xfrm flipV="1">
              <a:off x="2640" y="2544"/>
              <a:ext cx="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3780" name="Line 44"/>
            <p:cNvSpPr>
              <a:spLocks noChangeShapeType="1"/>
            </p:cNvSpPr>
            <p:nvPr/>
          </p:nvSpPr>
          <p:spPr bwMode="auto">
            <a:xfrm flipV="1">
              <a:off x="2640" y="3120"/>
              <a:ext cx="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3781" name="Line 45"/>
            <p:cNvSpPr>
              <a:spLocks noChangeShapeType="1"/>
            </p:cNvSpPr>
            <p:nvPr/>
          </p:nvSpPr>
          <p:spPr bwMode="auto">
            <a:xfrm flipV="1">
              <a:off x="3216" y="1392"/>
              <a:ext cx="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3782" name="Line 46"/>
            <p:cNvSpPr>
              <a:spLocks noChangeShapeType="1"/>
            </p:cNvSpPr>
            <p:nvPr/>
          </p:nvSpPr>
          <p:spPr bwMode="auto">
            <a:xfrm flipV="1">
              <a:off x="3216" y="1968"/>
              <a:ext cx="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3783" name="Line 47"/>
            <p:cNvSpPr>
              <a:spLocks noChangeShapeType="1"/>
            </p:cNvSpPr>
            <p:nvPr/>
          </p:nvSpPr>
          <p:spPr bwMode="auto">
            <a:xfrm flipV="1">
              <a:off x="3216" y="2544"/>
              <a:ext cx="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3784" name="Line 48"/>
            <p:cNvSpPr>
              <a:spLocks noChangeShapeType="1"/>
            </p:cNvSpPr>
            <p:nvPr/>
          </p:nvSpPr>
          <p:spPr bwMode="auto">
            <a:xfrm flipV="1">
              <a:off x="3216" y="3120"/>
              <a:ext cx="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" name="Group 49"/>
          <p:cNvGrpSpPr>
            <a:grpSpLocks/>
          </p:cNvGrpSpPr>
          <p:nvPr/>
        </p:nvGrpSpPr>
        <p:grpSpPr bwMode="auto">
          <a:xfrm>
            <a:off x="6934200" y="1752600"/>
            <a:ext cx="762000" cy="3886200"/>
            <a:chOff x="4560" y="1104"/>
            <a:chExt cx="480" cy="2448"/>
          </a:xfrm>
        </p:grpSpPr>
        <p:sp>
          <p:nvSpPr>
            <p:cNvPr id="73762" name="Line 50"/>
            <p:cNvSpPr>
              <a:spLocks noChangeShapeType="1"/>
            </p:cNvSpPr>
            <p:nvPr/>
          </p:nvSpPr>
          <p:spPr bwMode="auto">
            <a:xfrm>
              <a:off x="4800" y="1344"/>
              <a:ext cx="0" cy="22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3763" name="Line 51"/>
            <p:cNvSpPr>
              <a:spLocks noChangeShapeType="1"/>
            </p:cNvSpPr>
            <p:nvPr/>
          </p:nvSpPr>
          <p:spPr bwMode="auto">
            <a:xfrm rot="-5400000">
              <a:off x="4824" y="2136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3764" name="Line 52"/>
            <p:cNvSpPr>
              <a:spLocks noChangeShapeType="1"/>
            </p:cNvSpPr>
            <p:nvPr/>
          </p:nvSpPr>
          <p:spPr bwMode="auto">
            <a:xfrm rot="-5400000">
              <a:off x="4824" y="2712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3765" name="Line 53"/>
            <p:cNvSpPr>
              <a:spLocks noChangeShapeType="1"/>
            </p:cNvSpPr>
            <p:nvPr/>
          </p:nvSpPr>
          <p:spPr bwMode="auto">
            <a:xfrm rot="-5400000">
              <a:off x="4824" y="3288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3766" name="Line 54"/>
            <p:cNvSpPr>
              <a:spLocks noChangeShapeType="1"/>
            </p:cNvSpPr>
            <p:nvPr/>
          </p:nvSpPr>
          <p:spPr bwMode="auto">
            <a:xfrm rot="-5400000">
              <a:off x="4825" y="1561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3767" name="Text Box 55"/>
            <p:cNvSpPr txBox="1">
              <a:spLocks noChangeArrowheads="1"/>
            </p:cNvSpPr>
            <p:nvPr/>
          </p:nvSpPr>
          <p:spPr bwMode="auto">
            <a:xfrm>
              <a:off x="4608" y="1104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b="1">
                  <a:solidFill>
                    <a:srgbClr val="0000FF"/>
                  </a:solidFill>
                </a:rPr>
                <a:t>B</a:t>
              </a:r>
              <a:r>
                <a:rPr lang="zh-CN" altLang="en-US" b="1">
                  <a:solidFill>
                    <a:srgbClr val="0000FF"/>
                  </a:solidFill>
                </a:rPr>
                <a:t>路              </a:t>
              </a:r>
            </a:p>
          </p:txBody>
        </p:sp>
        <p:sp>
          <p:nvSpPr>
            <p:cNvPr id="73768" name="Text Box 56"/>
            <p:cNvSpPr txBox="1">
              <a:spLocks noChangeArrowheads="1"/>
            </p:cNvSpPr>
            <p:nvPr/>
          </p:nvSpPr>
          <p:spPr bwMode="auto">
            <a:xfrm>
              <a:off x="4560" y="1488"/>
              <a:ext cx="288" cy="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35000"/>
                </a:spcBef>
              </a:pPr>
              <a:r>
                <a:rPr lang="en-US" altLang="zh-CN" sz="1600" b="1">
                  <a:solidFill>
                    <a:srgbClr val="0000FF"/>
                  </a:solidFill>
                </a:rPr>
                <a:t>10</a:t>
              </a:r>
            </a:p>
            <a:p>
              <a:pPr eaLnBrk="1" hangingPunct="1">
                <a:spcBef>
                  <a:spcPct val="35000"/>
                </a:spcBef>
              </a:pPr>
              <a:endParaRPr lang="en-US" altLang="zh-CN" sz="1600" b="1">
                <a:solidFill>
                  <a:srgbClr val="0000FF"/>
                </a:solidFill>
              </a:endParaRPr>
            </a:p>
            <a:p>
              <a:pPr eaLnBrk="1" hangingPunct="1">
                <a:spcBef>
                  <a:spcPct val="35000"/>
                </a:spcBef>
              </a:pPr>
              <a:r>
                <a:rPr lang="en-US" altLang="zh-CN" sz="1600" b="1">
                  <a:solidFill>
                    <a:srgbClr val="0000FF"/>
                  </a:solidFill>
                </a:rPr>
                <a:t>              11</a:t>
              </a:r>
            </a:p>
            <a:p>
              <a:pPr eaLnBrk="1" hangingPunct="1">
                <a:spcBef>
                  <a:spcPct val="35000"/>
                </a:spcBef>
              </a:pPr>
              <a:endParaRPr lang="en-US" altLang="zh-CN" sz="1600" b="1">
                <a:solidFill>
                  <a:srgbClr val="0000FF"/>
                </a:solidFill>
              </a:endParaRPr>
            </a:p>
            <a:p>
              <a:pPr eaLnBrk="1" hangingPunct="1">
                <a:spcBef>
                  <a:spcPct val="35000"/>
                </a:spcBef>
              </a:pPr>
              <a:r>
                <a:rPr lang="en-US" altLang="zh-CN" sz="1600" b="1">
                  <a:solidFill>
                    <a:srgbClr val="0000FF"/>
                  </a:solidFill>
                </a:rPr>
                <a:t>              01 </a:t>
              </a:r>
            </a:p>
            <a:p>
              <a:pPr eaLnBrk="1" hangingPunct="1">
                <a:spcBef>
                  <a:spcPct val="35000"/>
                </a:spcBef>
              </a:pPr>
              <a:endParaRPr lang="en-US" altLang="zh-CN" sz="1600" b="1">
                <a:solidFill>
                  <a:srgbClr val="0000FF"/>
                </a:solidFill>
              </a:endParaRPr>
            </a:p>
            <a:p>
              <a:pPr eaLnBrk="1" hangingPunct="1">
                <a:spcBef>
                  <a:spcPct val="35000"/>
                </a:spcBef>
              </a:pPr>
              <a:r>
                <a:rPr lang="en-US" altLang="zh-CN" sz="1600" b="1">
                  <a:solidFill>
                    <a:srgbClr val="0000FF"/>
                  </a:solidFill>
                </a:rPr>
                <a:t>             00</a:t>
              </a:r>
            </a:p>
          </p:txBody>
        </p:sp>
      </p:grpSp>
      <p:grpSp>
        <p:nvGrpSpPr>
          <p:cNvPr id="11" name="Group 57"/>
          <p:cNvGrpSpPr>
            <a:grpSpLocks/>
          </p:cNvGrpSpPr>
          <p:nvPr/>
        </p:nvGrpSpPr>
        <p:grpSpPr bwMode="auto">
          <a:xfrm>
            <a:off x="2667000" y="5791200"/>
            <a:ext cx="4343400" cy="565150"/>
            <a:chOff x="1872" y="3648"/>
            <a:chExt cx="2736" cy="356"/>
          </a:xfrm>
        </p:grpSpPr>
        <p:sp>
          <p:nvSpPr>
            <p:cNvPr id="73755" name="Line 58"/>
            <p:cNvSpPr>
              <a:spLocks noChangeShapeType="1"/>
            </p:cNvSpPr>
            <p:nvPr/>
          </p:nvSpPr>
          <p:spPr bwMode="auto">
            <a:xfrm>
              <a:off x="1872" y="3792"/>
              <a:ext cx="23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3756" name="Line 59"/>
            <p:cNvSpPr>
              <a:spLocks noChangeShapeType="1"/>
            </p:cNvSpPr>
            <p:nvPr/>
          </p:nvSpPr>
          <p:spPr bwMode="auto">
            <a:xfrm>
              <a:off x="3264" y="3744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3757" name="Line 60"/>
            <p:cNvSpPr>
              <a:spLocks noChangeShapeType="1"/>
            </p:cNvSpPr>
            <p:nvPr/>
          </p:nvSpPr>
          <p:spPr bwMode="auto">
            <a:xfrm>
              <a:off x="3840" y="3744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3758" name="Line 61"/>
            <p:cNvSpPr>
              <a:spLocks noChangeShapeType="1"/>
            </p:cNvSpPr>
            <p:nvPr/>
          </p:nvSpPr>
          <p:spPr bwMode="auto">
            <a:xfrm>
              <a:off x="2688" y="3744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3759" name="Line 62"/>
            <p:cNvSpPr>
              <a:spLocks noChangeShapeType="1"/>
            </p:cNvSpPr>
            <p:nvPr/>
          </p:nvSpPr>
          <p:spPr bwMode="auto">
            <a:xfrm>
              <a:off x="2112" y="3744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3760" name="Text Box 63"/>
            <p:cNvSpPr txBox="1">
              <a:spLocks noChangeArrowheads="1"/>
            </p:cNvSpPr>
            <p:nvPr/>
          </p:nvSpPr>
          <p:spPr bwMode="auto">
            <a:xfrm>
              <a:off x="4176" y="364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b="1">
                  <a:solidFill>
                    <a:srgbClr val="FF0000"/>
                  </a:solidFill>
                </a:rPr>
                <a:t>A</a:t>
              </a:r>
              <a:r>
                <a:rPr lang="zh-CN" altLang="en-US" b="1">
                  <a:solidFill>
                    <a:srgbClr val="FF0000"/>
                  </a:solidFill>
                </a:rPr>
                <a:t>路</a:t>
              </a:r>
            </a:p>
          </p:txBody>
        </p:sp>
        <p:sp>
          <p:nvSpPr>
            <p:cNvPr id="73761" name="Text Box 64"/>
            <p:cNvSpPr txBox="1">
              <a:spLocks noChangeArrowheads="1"/>
            </p:cNvSpPr>
            <p:nvPr/>
          </p:nvSpPr>
          <p:spPr bwMode="auto">
            <a:xfrm>
              <a:off x="1968" y="3792"/>
              <a:ext cx="23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</a:rPr>
                <a:t>00              01              11              10</a:t>
              </a:r>
            </a:p>
          </p:txBody>
        </p:sp>
      </p:grpSp>
      <p:sp>
        <p:nvSpPr>
          <p:cNvPr id="314433" name="AutoShape 65"/>
          <p:cNvSpPr>
            <a:spLocks noChangeArrowheads="1"/>
          </p:cNvSpPr>
          <p:nvPr/>
        </p:nvSpPr>
        <p:spPr bwMode="auto">
          <a:xfrm>
            <a:off x="685800" y="1524000"/>
            <a:ext cx="1447800" cy="381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tx2"/>
                </a:solidFill>
                <a:latin typeface="隶书" pitchFamily="49" charset="-122"/>
              </a:rPr>
              <a:t>星座图</a:t>
            </a:r>
          </a:p>
        </p:txBody>
      </p:sp>
      <p:sp>
        <p:nvSpPr>
          <p:cNvPr id="73747" name="Line 71"/>
          <p:cNvSpPr>
            <a:spLocks noChangeShapeType="1"/>
          </p:cNvSpPr>
          <p:nvPr/>
        </p:nvSpPr>
        <p:spPr bwMode="auto">
          <a:xfrm>
            <a:off x="4876800" y="51816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48" name="Line 72"/>
          <p:cNvSpPr>
            <a:spLocks noChangeShapeType="1"/>
          </p:cNvSpPr>
          <p:nvPr/>
        </p:nvSpPr>
        <p:spPr bwMode="auto">
          <a:xfrm>
            <a:off x="3962400" y="51816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49" name="Line 73"/>
          <p:cNvSpPr>
            <a:spLocks noChangeShapeType="1"/>
          </p:cNvSpPr>
          <p:nvPr/>
        </p:nvSpPr>
        <p:spPr bwMode="auto">
          <a:xfrm rot="-5400000">
            <a:off x="3086100" y="33909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50" name="Line 74"/>
          <p:cNvSpPr>
            <a:spLocks noChangeShapeType="1"/>
          </p:cNvSpPr>
          <p:nvPr/>
        </p:nvSpPr>
        <p:spPr bwMode="auto">
          <a:xfrm rot="-5400000">
            <a:off x="3086100" y="43053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51" name="Line 75"/>
          <p:cNvSpPr>
            <a:spLocks noChangeShapeType="1"/>
          </p:cNvSpPr>
          <p:nvPr/>
        </p:nvSpPr>
        <p:spPr bwMode="auto">
          <a:xfrm rot="-5400000">
            <a:off x="3086100" y="52197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52" name="Line 76"/>
          <p:cNvSpPr>
            <a:spLocks noChangeShapeType="1"/>
          </p:cNvSpPr>
          <p:nvPr/>
        </p:nvSpPr>
        <p:spPr bwMode="auto">
          <a:xfrm rot="-5400000">
            <a:off x="3087688" y="2478088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6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4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4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4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4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97" grpId="0" animBg="1" autoUpdateAnimBg="0"/>
      <p:bldP spid="31443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AutoShape 2"/>
          <p:cNvSpPr>
            <a:spLocks noChangeArrowheads="1"/>
          </p:cNvSpPr>
          <p:nvPr/>
        </p:nvSpPr>
        <p:spPr bwMode="auto">
          <a:xfrm>
            <a:off x="272852" y="719137"/>
            <a:ext cx="6019800" cy="524173"/>
          </a:xfrm>
          <a:prstGeom prst="foldedCorner">
            <a:avLst>
              <a:gd name="adj" fmla="val 125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>
                <a:srgbClr val="FF3300"/>
              </a:buClr>
            </a:pPr>
            <a:r>
              <a:rPr lang="en-US" altLang="zh-CN" dirty="0" smtClean="0">
                <a:solidFill>
                  <a:srgbClr val="003366"/>
                </a:solidFill>
              </a:rPr>
              <a:t>MPSK:   </a:t>
            </a:r>
            <a:r>
              <a:rPr lang="zh-CN" altLang="en-US" dirty="0" smtClean="0">
                <a:solidFill>
                  <a:srgbClr val="003366"/>
                </a:solidFill>
              </a:rPr>
              <a:t>载波</a:t>
            </a:r>
            <a:r>
              <a:rPr lang="zh-CN" altLang="en-US" dirty="0">
                <a:solidFill>
                  <a:srgbClr val="003366"/>
                </a:solidFill>
              </a:rPr>
              <a:t>不同的相位代表不同的数字符号</a:t>
            </a:r>
          </a:p>
        </p:txBody>
      </p:sp>
      <p:sp>
        <p:nvSpPr>
          <p:cNvPr id="322565" name="Line 5"/>
          <p:cNvSpPr>
            <a:spLocks noChangeShapeType="1"/>
          </p:cNvSpPr>
          <p:nvPr/>
        </p:nvSpPr>
        <p:spPr bwMode="auto">
          <a:xfrm>
            <a:off x="152400" y="1219200"/>
            <a:ext cx="8839200" cy="0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2566" name="AutoShape 6"/>
          <p:cNvSpPr>
            <a:spLocks noChangeArrowheads="1"/>
          </p:cNvSpPr>
          <p:nvPr/>
        </p:nvSpPr>
        <p:spPr bwMode="auto">
          <a:xfrm>
            <a:off x="539552" y="3212976"/>
            <a:ext cx="2743200" cy="381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C0000"/>
                </a:solidFill>
                <a:latin typeface="隶书" pitchFamily="49" charset="-122"/>
              </a:rPr>
              <a:t>矢量图（星座图）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568752" y="3593976"/>
            <a:ext cx="2971800" cy="2546350"/>
            <a:chOff x="3648" y="2448"/>
            <a:chExt cx="1872" cy="1604"/>
          </a:xfrm>
        </p:grpSpPr>
        <p:sp>
          <p:nvSpPr>
            <p:cNvPr id="16444" name="Line 8"/>
            <p:cNvSpPr>
              <a:spLocks noChangeShapeType="1"/>
            </p:cNvSpPr>
            <p:nvPr/>
          </p:nvSpPr>
          <p:spPr bwMode="auto">
            <a:xfrm>
              <a:off x="4416" y="3120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16399" name="Object 9"/>
            <p:cNvGraphicFramePr>
              <a:graphicFrameLocks noChangeAspect="1"/>
            </p:cNvGraphicFramePr>
            <p:nvPr/>
          </p:nvGraphicFramePr>
          <p:xfrm>
            <a:off x="4014" y="3726"/>
            <a:ext cx="794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5" name="Equation" r:id="rId3" imgW="838080" imgH="342720" progId="Equation.3">
                    <p:embed/>
                  </p:oleObj>
                </mc:Choice>
                <mc:Fallback>
                  <p:oleObj name="Equation" r:id="rId3" imgW="83808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3726"/>
                          <a:ext cx="794" cy="3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45" name="Text Box 10"/>
            <p:cNvSpPr txBox="1">
              <a:spLocks noChangeArrowheads="1"/>
            </p:cNvSpPr>
            <p:nvPr/>
          </p:nvSpPr>
          <p:spPr bwMode="auto">
            <a:xfrm>
              <a:off x="4848" y="3120"/>
              <a:ext cx="6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zh-CN" altLang="en-US" sz="1600" b="1">
                  <a:ea typeface="楷体_GB2312" pitchFamily="49" charset="-122"/>
                </a:rPr>
                <a:t>参考相位</a:t>
              </a:r>
            </a:p>
          </p:txBody>
        </p:sp>
        <p:sp>
          <p:nvSpPr>
            <p:cNvPr id="16446" name="Text Box 11"/>
            <p:cNvSpPr txBox="1">
              <a:spLocks noChangeArrowheads="1"/>
            </p:cNvSpPr>
            <p:nvPr/>
          </p:nvSpPr>
          <p:spPr bwMode="auto">
            <a:xfrm>
              <a:off x="4848" y="2784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600" b="1">
                  <a:solidFill>
                    <a:schemeClr val="folHlink"/>
                  </a:solidFill>
                </a:rPr>
                <a:t>000</a:t>
              </a:r>
            </a:p>
          </p:txBody>
        </p:sp>
        <p:sp>
          <p:nvSpPr>
            <p:cNvPr id="16447" name="Text Box 12"/>
            <p:cNvSpPr txBox="1">
              <a:spLocks noChangeArrowheads="1"/>
            </p:cNvSpPr>
            <p:nvPr/>
          </p:nvSpPr>
          <p:spPr bwMode="auto">
            <a:xfrm>
              <a:off x="4464" y="2448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600" b="1">
                  <a:solidFill>
                    <a:schemeClr val="folHlink"/>
                  </a:solidFill>
                </a:rPr>
                <a:t>001</a:t>
              </a:r>
            </a:p>
          </p:txBody>
        </p:sp>
        <p:sp>
          <p:nvSpPr>
            <p:cNvPr id="16448" name="Text Box 13"/>
            <p:cNvSpPr txBox="1">
              <a:spLocks noChangeArrowheads="1"/>
            </p:cNvSpPr>
            <p:nvPr/>
          </p:nvSpPr>
          <p:spPr bwMode="auto">
            <a:xfrm>
              <a:off x="4032" y="2448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600" b="1">
                  <a:solidFill>
                    <a:schemeClr val="folHlink"/>
                  </a:solidFill>
                </a:rPr>
                <a:t>011</a:t>
              </a:r>
            </a:p>
          </p:txBody>
        </p:sp>
        <p:sp>
          <p:nvSpPr>
            <p:cNvPr id="16449" name="Text Box 14"/>
            <p:cNvSpPr txBox="1">
              <a:spLocks noChangeArrowheads="1"/>
            </p:cNvSpPr>
            <p:nvPr/>
          </p:nvSpPr>
          <p:spPr bwMode="auto">
            <a:xfrm>
              <a:off x="3648" y="2784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600" b="1">
                  <a:solidFill>
                    <a:schemeClr val="folHlink"/>
                  </a:solidFill>
                </a:rPr>
                <a:t>010</a:t>
              </a:r>
            </a:p>
          </p:txBody>
        </p:sp>
        <p:sp>
          <p:nvSpPr>
            <p:cNvPr id="16450" name="Text Box 15"/>
            <p:cNvSpPr txBox="1">
              <a:spLocks noChangeArrowheads="1"/>
            </p:cNvSpPr>
            <p:nvPr/>
          </p:nvSpPr>
          <p:spPr bwMode="auto">
            <a:xfrm>
              <a:off x="3648" y="3216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600" b="1">
                  <a:solidFill>
                    <a:schemeClr val="folHlink"/>
                  </a:solidFill>
                </a:rPr>
                <a:t>110</a:t>
              </a:r>
            </a:p>
          </p:txBody>
        </p:sp>
        <p:sp>
          <p:nvSpPr>
            <p:cNvPr id="16451" name="Text Box 16"/>
            <p:cNvSpPr txBox="1">
              <a:spLocks noChangeArrowheads="1"/>
            </p:cNvSpPr>
            <p:nvPr/>
          </p:nvSpPr>
          <p:spPr bwMode="auto">
            <a:xfrm>
              <a:off x="3936" y="3552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600" b="1">
                  <a:solidFill>
                    <a:schemeClr val="folHlink"/>
                  </a:solidFill>
                </a:rPr>
                <a:t>111</a:t>
              </a:r>
            </a:p>
          </p:txBody>
        </p:sp>
        <p:sp>
          <p:nvSpPr>
            <p:cNvPr id="16452" name="Text Box 17"/>
            <p:cNvSpPr txBox="1">
              <a:spLocks noChangeArrowheads="1"/>
            </p:cNvSpPr>
            <p:nvPr/>
          </p:nvSpPr>
          <p:spPr bwMode="auto">
            <a:xfrm>
              <a:off x="4560" y="3552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600" b="1">
                  <a:solidFill>
                    <a:schemeClr val="folHlink"/>
                  </a:solidFill>
                </a:rPr>
                <a:t>110</a:t>
              </a:r>
            </a:p>
          </p:txBody>
        </p:sp>
        <p:sp>
          <p:nvSpPr>
            <p:cNvPr id="16453" name="Text Box 18"/>
            <p:cNvSpPr txBox="1">
              <a:spLocks noChangeArrowheads="1"/>
            </p:cNvSpPr>
            <p:nvPr/>
          </p:nvSpPr>
          <p:spPr bwMode="auto">
            <a:xfrm>
              <a:off x="4848" y="3264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600" b="1">
                  <a:solidFill>
                    <a:schemeClr val="folHlink"/>
                  </a:solidFill>
                </a:rPr>
                <a:t>100</a:t>
              </a:r>
            </a:p>
          </p:txBody>
        </p:sp>
        <p:sp>
          <p:nvSpPr>
            <p:cNvPr id="16454" name="Oval 19"/>
            <p:cNvSpPr>
              <a:spLocks noChangeAspect="1" noChangeArrowheads="1"/>
            </p:cNvSpPr>
            <p:nvPr/>
          </p:nvSpPr>
          <p:spPr bwMode="auto">
            <a:xfrm>
              <a:off x="3936" y="2640"/>
              <a:ext cx="960" cy="96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grpSp>
          <p:nvGrpSpPr>
            <p:cNvPr id="16455" name="Group 20"/>
            <p:cNvGrpSpPr>
              <a:grpSpLocks/>
            </p:cNvGrpSpPr>
            <p:nvPr/>
          </p:nvGrpSpPr>
          <p:grpSpPr bwMode="auto">
            <a:xfrm>
              <a:off x="3984" y="2688"/>
              <a:ext cx="864" cy="864"/>
              <a:chOff x="3936" y="2112"/>
              <a:chExt cx="864" cy="864"/>
            </a:xfrm>
          </p:grpSpPr>
          <p:sp>
            <p:nvSpPr>
              <p:cNvPr id="16456" name="Line 21"/>
              <p:cNvSpPr>
                <a:spLocks noChangeShapeType="1"/>
              </p:cNvSpPr>
              <p:nvPr/>
            </p:nvSpPr>
            <p:spPr bwMode="auto">
              <a:xfrm flipH="1">
                <a:off x="4176" y="2543"/>
                <a:ext cx="192" cy="433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457" name="Line 22"/>
              <p:cNvSpPr>
                <a:spLocks noChangeShapeType="1"/>
              </p:cNvSpPr>
              <p:nvPr/>
            </p:nvSpPr>
            <p:spPr bwMode="auto">
              <a:xfrm>
                <a:off x="4368" y="2544"/>
                <a:ext cx="192" cy="432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458" name="Line 23"/>
              <p:cNvSpPr>
                <a:spLocks noChangeShapeType="1"/>
              </p:cNvSpPr>
              <p:nvPr/>
            </p:nvSpPr>
            <p:spPr bwMode="auto">
              <a:xfrm flipV="1">
                <a:off x="4368" y="2352"/>
                <a:ext cx="432" cy="192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459" name="Line 24"/>
              <p:cNvSpPr>
                <a:spLocks noChangeShapeType="1"/>
              </p:cNvSpPr>
              <p:nvPr/>
            </p:nvSpPr>
            <p:spPr bwMode="auto">
              <a:xfrm flipV="1">
                <a:off x="4368" y="2112"/>
                <a:ext cx="192" cy="432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460" name="Line 25"/>
              <p:cNvSpPr>
                <a:spLocks noChangeShapeType="1"/>
              </p:cNvSpPr>
              <p:nvPr/>
            </p:nvSpPr>
            <p:spPr bwMode="auto">
              <a:xfrm flipH="1" flipV="1">
                <a:off x="4176" y="2112"/>
                <a:ext cx="192" cy="432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461" name="Line 26"/>
              <p:cNvSpPr>
                <a:spLocks noChangeShapeType="1"/>
              </p:cNvSpPr>
              <p:nvPr/>
            </p:nvSpPr>
            <p:spPr bwMode="auto">
              <a:xfrm flipH="1" flipV="1">
                <a:off x="3936" y="2352"/>
                <a:ext cx="432" cy="192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462" name="Line 27"/>
              <p:cNvSpPr>
                <a:spLocks noChangeShapeType="1"/>
              </p:cNvSpPr>
              <p:nvPr/>
            </p:nvSpPr>
            <p:spPr bwMode="auto">
              <a:xfrm flipH="1">
                <a:off x="3936" y="2544"/>
                <a:ext cx="432" cy="192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463" name="Line 28"/>
              <p:cNvSpPr>
                <a:spLocks noChangeShapeType="1"/>
              </p:cNvSpPr>
              <p:nvPr/>
            </p:nvSpPr>
            <p:spPr bwMode="auto">
              <a:xfrm>
                <a:off x="4368" y="2544"/>
                <a:ext cx="432" cy="192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054152" y="3746376"/>
            <a:ext cx="2438400" cy="2393950"/>
            <a:chOff x="2064" y="2544"/>
            <a:chExt cx="1536" cy="1508"/>
          </a:xfrm>
        </p:grpSpPr>
        <p:sp>
          <p:nvSpPr>
            <p:cNvPr id="16432" name="Line 30"/>
            <p:cNvSpPr>
              <a:spLocks noChangeShapeType="1"/>
            </p:cNvSpPr>
            <p:nvPr/>
          </p:nvSpPr>
          <p:spPr bwMode="auto">
            <a:xfrm>
              <a:off x="2784" y="3120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433" name="Oval 31"/>
            <p:cNvSpPr>
              <a:spLocks noChangeAspect="1" noChangeArrowheads="1"/>
            </p:cNvSpPr>
            <p:nvPr/>
          </p:nvSpPr>
          <p:spPr bwMode="auto">
            <a:xfrm>
              <a:off x="2304" y="2640"/>
              <a:ext cx="960" cy="96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graphicFrame>
          <p:nvGraphicFramePr>
            <p:cNvPr id="16394" name="Object 32"/>
            <p:cNvGraphicFramePr>
              <a:graphicFrameLocks noChangeAspect="1"/>
            </p:cNvGraphicFramePr>
            <p:nvPr/>
          </p:nvGraphicFramePr>
          <p:xfrm>
            <a:off x="2382" y="3726"/>
            <a:ext cx="794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6" name="Equation" r:id="rId5" imgW="838080" imgH="342720" progId="Equation.3">
                    <p:embed/>
                  </p:oleObj>
                </mc:Choice>
                <mc:Fallback>
                  <p:oleObj name="Equation" r:id="rId5" imgW="83808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2" y="3726"/>
                          <a:ext cx="794" cy="3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4" name="Text Box 33"/>
            <p:cNvSpPr txBox="1">
              <a:spLocks noChangeArrowheads="1"/>
            </p:cNvSpPr>
            <p:nvPr/>
          </p:nvSpPr>
          <p:spPr bwMode="auto">
            <a:xfrm>
              <a:off x="2928" y="3120"/>
              <a:ext cx="6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zh-CN" altLang="en-US" sz="1600" b="1">
                  <a:ea typeface="楷体_GB2312" pitchFamily="49" charset="-122"/>
                </a:rPr>
                <a:t>参考相位</a:t>
              </a:r>
            </a:p>
          </p:txBody>
        </p:sp>
        <p:graphicFrame>
          <p:nvGraphicFramePr>
            <p:cNvPr id="16395" name="Object 34"/>
            <p:cNvGraphicFramePr>
              <a:graphicFrameLocks noChangeAspect="1"/>
            </p:cNvGraphicFramePr>
            <p:nvPr/>
          </p:nvGraphicFramePr>
          <p:xfrm>
            <a:off x="2112" y="2544"/>
            <a:ext cx="183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7" name="Equation" r:id="rId7" imgW="241200" imgH="342720" progId="Equation.3">
                    <p:embed/>
                  </p:oleObj>
                </mc:Choice>
                <mc:Fallback>
                  <p:oleObj name="Equation" r:id="rId7" imgW="24120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544"/>
                          <a:ext cx="183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6" name="Object 35"/>
            <p:cNvGraphicFramePr>
              <a:graphicFrameLocks noChangeAspect="1"/>
            </p:cNvGraphicFramePr>
            <p:nvPr/>
          </p:nvGraphicFramePr>
          <p:xfrm>
            <a:off x="2064" y="3360"/>
            <a:ext cx="183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8" name="Equation" r:id="rId9" imgW="241200" imgH="342720" progId="Equation.3">
                    <p:embed/>
                  </p:oleObj>
                </mc:Choice>
                <mc:Fallback>
                  <p:oleObj name="Equation" r:id="rId9" imgW="24120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360"/>
                          <a:ext cx="183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7" name="Object 36"/>
            <p:cNvGraphicFramePr>
              <a:graphicFrameLocks noChangeAspect="1"/>
            </p:cNvGraphicFramePr>
            <p:nvPr/>
          </p:nvGraphicFramePr>
          <p:xfrm>
            <a:off x="3264" y="3408"/>
            <a:ext cx="182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9" name="Equation" r:id="rId11" imgW="241200" imgH="342720" progId="Equation.3">
                    <p:embed/>
                  </p:oleObj>
                </mc:Choice>
                <mc:Fallback>
                  <p:oleObj name="Equation" r:id="rId11" imgW="24120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3408"/>
                          <a:ext cx="182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5" name="Text Box 37"/>
            <p:cNvSpPr txBox="1">
              <a:spLocks noChangeArrowheads="1"/>
            </p:cNvSpPr>
            <p:nvPr/>
          </p:nvSpPr>
          <p:spPr bwMode="auto">
            <a:xfrm>
              <a:off x="3024" y="2592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600" b="1">
                  <a:solidFill>
                    <a:schemeClr val="folHlink"/>
                  </a:solidFill>
                </a:rPr>
                <a:t>00</a:t>
              </a:r>
            </a:p>
          </p:txBody>
        </p:sp>
        <p:sp>
          <p:nvSpPr>
            <p:cNvPr id="16436" name="Text Box 38"/>
            <p:cNvSpPr txBox="1">
              <a:spLocks noChangeArrowheads="1"/>
            </p:cNvSpPr>
            <p:nvPr/>
          </p:nvSpPr>
          <p:spPr bwMode="auto">
            <a:xfrm>
              <a:off x="2208" y="2592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600" b="1">
                  <a:solidFill>
                    <a:schemeClr val="folHlink"/>
                  </a:solidFill>
                </a:rPr>
                <a:t>01</a:t>
              </a:r>
            </a:p>
          </p:txBody>
        </p:sp>
        <p:sp>
          <p:nvSpPr>
            <p:cNvPr id="16437" name="Text Box 39"/>
            <p:cNvSpPr txBox="1">
              <a:spLocks noChangeArrowheads="1"/>
            </p:cNvSpPr>
            <p:nvPr/>
          </p:nvSpPr>
          <p:spPr bwMode="auto">
            <a:xfrm>
              <a:off x="2160" y="3408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600" b="1">
                  <a:solidFill>
                    <a:schemeClr val="folHlink"/>
                  </a:solidFill>
                </a:rPr>
                <a:t>11</a:t>
              </a:r>
            </a:p>
          </p:txBody>
        </p:sp>
        <p:sp>
          <p:nvSpPr>
            <p:cNvPr id="16438" name="Text Box 40"/>
            <p:cNvSpPr txBox="1">
              <a:spLocks noChangeArrowheads="1"/>
            </p:cNvSpPr>
            <p:nvPr/>
          </p:nvSpPr>
          <p:spPr bwMode="auto">
            <a:xfrm>
              <a:off x="3024" y="3456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600" b="1">
                  <a:solidFill>
                    <a:schemeClr val="folHlink"/>
                  </a:solidFill>
                </a:rPr>
                <a:t>10</a:t>
              </a:r>
            </a:p>
          </p:txBody>
        </p:sp>
        <p:graphicFrame>
          <p:nvGraphicFramePr>
            <p:cNvPr id="16398" name="Object 41"/>
            <p:cNvGraphicFramePr>
              <a:graphicFrameLocks noChangeAspect="1"/>
            </p:cNvGraphicFramePr>
            <p:nvPr/>
          </p:nvGraphicFramePr>
          <p:xfrm>
            <a:off x="3264" y="2544"/>
            <a:ext cx="12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0" name="Equation" r:id="rId13" imgW="164880" imgH="342720" progId="Equation.3">
                    <p:embed/>
                  </p:oleObj>
                </mc:Choice>
                <mc:Fallback>
                  <p:oleObj name="Equation" r:id="rId13" imgW="16488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544"/>
                          <a:ext cx="125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439" name="Group 42"/>
            <p:cNvGrpSpPr>
              <a:grpSpLocks/>
            </p:cNvGrpSpPr>
            <p:nvPr/>
          </p:nvGrpSpPr>
          <p:grpSpPr bwMode="auto">
            <a:xfrm>
              <a:off x="2448" y="2784"/>
              <a:ext cx="672" cy="672"/>
              <a:chOff x="2400" y="2208"/>
              <a:chExt cx="672" cy="672"/>
            </a:xfrm>
          </p:grpSpPr>
          <p:sp>
            <p:nvSpPr>
              <p:cNvPr id="16440" name="Line 43"/>
              <p:cNvSpPr>
                <a:spLocks noChangeShapeType="1"/>
              </p:cNvSpPr>
              <p:nvPr/>
            </p:nvSpPr>
            <p:spPr bwMode="auto">
              <a:xfrm flipV="1">
                <a:off x="2736" y="2208"/>
                <a:ext cx="336" cy="336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441" name="Line 44"/>
              <p:cNvSpPr>
                <a:spLocks noChangeShapeType="1"/>
              </p:cNvSpPr>
              <p:nvPr/>
            </p:nvSpPr>
            <p:spPr bwMode="auto">
              <a:xfrm flipH="1">
                <a:off x="2400" y="2544"/>
                <a:ext cx="336" cy="336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442" name="Line 45"/>
              <p:cNvSpPr>
                <a:spLocks noChangeShapeType="1"/>
              </p:cNvSpPr>
              <p:nvPr/>
            </p:nvSpPr>
            <p:spPr bwMode="auto">
              <a:xfrm>
                <a:off x="2736" y="2544"/>
                <a:ext cx="336" cy="336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443" name="Line 46"/>
              <p:cNvSpPr>
                <a:spLocks noChangeShapeType="1"/>
              </p:cNvSpPr>
              <p:nvPr/>
            </p:nvSpPr>
            <p:spPr bwMode="auto">
              <a:xfrm flipH="1" flipV="1">
                <a:off x="2400" y="2208"/>
                <a:ext cx="336" cy="336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615752" y="3898776"/>
            <a:ext cx="2133600" cy="2078038"/>
            <a:chOff x="528" y="2688"/>
            <a:chExt cx="1344" cy="1309"/>
          </a:xfrm>
        </p:grpSpPr>
        <p:grpSp>
          <p:nvGrpSpPr>
            <p:cNvPr id="16419" name="Group 53"/>
            <p:cNvGrpSpPr>
              <a:grpSpLocks/>
            </p:cNvGrpSpPr>
            <p:nvPr/>
          </p:nvGrpSpPr>
          <p:grpSpPr bwMode="auto">
            <a:xfrm>
              <a:off x="528" y="2688"/>
              <a:ext cx="1344" cy="1309"/>
              <a:chOff x="528" y="2640"/>
              <a:chExt cx="1344" cy="1309"/>
            </a:xfrm>
          </p:grpSpPr>
          <p:grpSp>
            <p:nvGrpSpPr>
              <p:cNvPr id="16422" name="Group 54"/>
              <p:cNvGrpSpPr>
                <a:grpSpLocks/>
              </p:cNvGrpSpPr>
              <p:nvPr/>
            </p:nvGrpSpPr>
            <p:grpSpPr bwMode="auto">
              <a:xfrm>
                <a:off x="720" y="3120"/>
                <a:ext cx="960" cy="0"/>
                <a:chOff x="672" y="2544"/>
                <a:chExt cx="960" cy="0"/>
              </a:xfrm>
            </p:grpSpPr>
            <p:sp>
              <p:nvSpPr>
                <p:cNvPr id="16428" name="Line 55"/>
                <p:cNvSpPr>
                  <a:spLocks noChangeShapeType="1"/>
                </p:cNvSpPr>
                <p:nvPr/>
              </p:nvSpPr>
              <p:spPr bwMode="auto">
                <a:xfrm>
                  <a:off x="1152" y="2544"/>
                  <a:ext cx="480" cy="0"/>
                </a:xfrm>
                <a:prstGeom prst="line">
                  <a:avLst/>
                </a:prstGeom>
                <a:noFill/>
                <a:ln w="19050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429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672" y="2544"/>
                  <a:ext cx="480" cy="0"/>
                </a:xfrm>
                <a:prstGeom prst="line">
                  <a:avLst/>
                </a:prstGeom>
                <a:noFill/>
                <a:ln w="19050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423" name="Line 57"/>
              <p:cNvSpPr>
                <a:spLocks noChangeShapeType="1"/>
              </p:cNvSpPr>
              <p:nvPr/>
            </p:nvSpPr>
            <p:spPr bwMode="auto">
              <a:xfrm>
                <a:off x="1200" y="3120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424" name="Oval 58"/>
              <p:cNvSpPr>
                <a:spLocks noChangeAspect="1" noChangeArrowheads="1"/>
              </p:cNvSpPr>
              <p:nvPr/>
            </p:nvSpPr>
            <p:spPr bwMode="auto">
              <a:xfrm>
                <a:off x="720" y="2640"/>
                <a:ext cx="960" cy="96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graphicFrame>
            <p:nvGraphicFramePr>
              <p:cNvPr id="16391" name="Object 59"/>
              <p:cNvGraphicFramePr>
                <a:graphicFrameLocks noChangeAspect="1"/>
              </p:cNvGraphicFramePr>
              <p:nvPr/>
            </p:nvGraphicFramePr>
            <p:xfrm>
              <a:off x="798" y="3756"/>
              <a:ext cx="758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01" name="Equation" r:id="rId15" imgW="799920" imgH="203040" progId="Equation.3">
                      <p:embed/>
                    </p:oleObj>
                  </mc:Choice>
                  <mc:Fallback>
                    <p:oleObj name="Equation" r:id="rId15" imgW="79992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8" y="3756"/>
                            <a:ext cx="758" cy="19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25" name="Text Box 60"/>
              <p:cNvSpPr txBox="1">
                <a:spLocks noChangeArrowheads="1"/>
              </p:cNvSpPr>
              <p:nvPr/>
            </p:nvSpPr>
            <p:spPr bwMode="auto">
              <a:xfrm>
                <a:off x="1680" y="3024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>
                    <a:srgbClr val="FF3300"/>
                  </a:buClr>
                </a:pPr>
                <a:r>
                  <a:rPr lang="en-US" altLang="zh-CN" sz="1600" b="1">
                    <a:solidFill>
                      <a:schemeClr val="folHlink"/>
                    </a:solidFill>
                  </a:rPr>
                  <a:t>0</a:t>
                </a:r>
              </a:p>
            </p:txBody>
          </p:sp>
          <p:sp>
            <p:nvSpPr>
              <p:cNvPr id="16426" name="Text Box 61"/>
              <p:cNvSpPr txBox="1">
                <a:spLocks noChangeArrowheads="1"/>
              </p:cNvSpPr>
              <p:nvPr/>
            </p:nvSpPr>
            <p:spPr bwMode="auto">
              <a:xfrm>
                <a:off x="1152" y="3168"/>
                <a:ext cx="6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>
                    <a:srgbClr val="FF3300"/>
                  </a:buClr>
                </a:pPr>
                <a:r>
                  <a:rPr lang="zh-CN" altLang="en-US" sz="1600" b="1">
                    <a:ea typeface="楷体_GB2312" pitchFamily="49" charset="-122"/>
                  </a:rPr>
                  <a:t>参考相位</a:t>
                </a:r>
              </a:p>
            </p:txBody>
          </p:sp>
          <p:sp>
            <p:nvSpPr>
              <p:cNvPr id="16427" name="Text Box 62"/>
              <p:cNvSpPr txBox="1">
                <a:spLocks noChangeArrowheads="1"/>
              </p:cNvSpPr>
              <p:nvPr/>
            </p:nvSpPr>
            <p:spPr bwMode="auto">
              <a:xfrm>
                <a:off x="528" y="3024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>
                    <a:srgbClr val="FF3300"/>
                  </a:buClr>
                </a:pPr>
                <a:r>
                  <a:rPr lang="en-US" altLang="zh-CN" sz="1600" b="1">
                    <a:solidFill>
                      <a:schemeClr val="folHlink"/>
                    </a:solidFill>
                  </a:rPr>
                  <a:t>1</a:t>
                </a:r>
              </a:p>
            </p:txBody>
          </p:sp>
        </p:grpSp>
        <p:sp>
          <p:nvSpPr>
            <p:cNvPr id="16420" name="Text Box 63"/>
            <p:cNvSpPr txBox="1">
              <a:spLocks noChangeArrowheads="1"/>
            </p:cNvSpPr>
            <p:nvPr/>
          </p:nvSpPr>
          <p:spPr bwMode="auto">
            <a:xfrm>
              <a:off x="1488" y="2976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600" b="1">
                  <a:ea typeface="华文细黑" pitchFamily="2" charset="-122"/>
                </a:rPr>
                <a:t>0</a:t>
              </a:r>
            </a:p>
          </p:txBody>
        </p:sp>
        <p:sp>
          <p:nvSpPr>
            <p:cNvPr id="16421" name="Text Box 64"/>
            <p:cNvSpPr txBox="1">
              <a:spLocks noChangeArrowheads="1"/>
            </p:cNvSpPr>
            <p:nvPr/>
          </p:nvSpPr>
          <p:spPr bwMode="auto">
            <a:xfrm>
              <a:off x="720" y="2976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600" b="1">
                  <a:ea typeface="华文细黑" pitchFamily="2" charset="-122"/>
                  <a:sym typeface="Symbol" pitchFamily="18" charset="2"/>
                </a:rPr>
                <a:t></a:t>
              </a:r>
              <a:endParaRPr lang="en-US" altLang="zh-CN" sz="1600" b="1">
                <a:ea typeface="华文细黑" pitchFamily="2" charset="-122"/>
              </a:endParaRPr>
            </a:p>
          </p:txBody>
        </p:sp>
      </p:grpSp>
      <p:sp>
        <p:nvSpPr>
          <p:cNvPr id="322640" name="AutoShape 80"/>
          <p:cNvSpPr>
            <a:spLocks noChangeArrowheads="1"/>
          </p:cNvSpPr>
          <p:nvPr/>
        </p:nvSpPr>
        <p:spPr bwMode="auto">
          <a:xfrm>
            <a:off x="1110932" y="1871663"/>
            <a:ext cx="3659188" cy="1108075"/>
          </a:xfrm>
          <a:prstGeom prst="roundRect">
            <a:avLst>
              <a:gd name="adj" fmla="val 16667"/>
            </a:avLst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eaLnBrk="1" hangingPunct="1">
              <a:buClr>
                <a:srgbClr val="FF3300"/>
              </a:buClr>
            </a:pPr>
            <a:r>
              <a:rPr lang="en-US" altLang="zh-CN" dirty="0">
                <a:solidFill>
                  <a:srgbClr val="FFFFCC"/>
                </a:solidFill>
                <a:latin typeface="隶书" pitchFamily="49" charset="-122"/>
              </a:rPr>
              <a:t>    MPSK</a:t>
            </a:r>
            <a:r>
              <a:rPr lang="zh-CN" altLang="en-US" dirty="0">
                <a:solidFill>
                  <a:srgbClr val="FFFFCC"/>
                </a:solidFill>
                <a:latin typeface="隶书" pitchFamily="49" charset="-122"/>
              </a:rPr>
              <a:t>信号可以看成双极性多电平信号分别对两个正交载波调幅。</a:t>
            </a:r>
          </a:p>
        </p:txBody>
      </p:sp>
    </p:spTree>
    <p:extLst>
      <p:ext uri="{BB962C8B-B14F-4D97-AF65-F5344CB8AC3E}">
        <p14:creationId xmlns:p14="http://schemas.microsoft.com/office/powerpoint/2010/main" val="107828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2" grpId="0" autoUpdateAnimBg="0"/>
      <p:bldP spid="322565" grpId="0" animBg="1"/>
      <p:bldP spid="32256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371600" y="1340768"/>
            <a:ext cx="6705600" cy="1463675"/>
            <a:chOff x="816" y="1344"/>
            <a:chExt cx="4224" cy="922"/>
          </a:xfrm>
        </p:grpSpPr>
        <p:sp>
          <p:nvSpPr>
            <p:cNvPr id="77009" name="AutoShape 3"/>
            <p:cNvSpPr>
              <a:spLocks noChangeArrowheads="1"/>
            </p:cNvSpPr>
            <p:nvPr/>
          </p:nvSpPr>
          <p:spPr bwMode="auto">
            <a:xfrm>
              <a:off x="2064" y="1392"/>
              <a:ext cx="960" cy="288"/>
            </a:xfrm>
            <a:prstGeom prst="roundRect">
              <a:avLst>
                <a:gd name="adj" fmla="val 36903"/>
              </a:avLst>
            </a:prstGeom>
            <a:solidFill>
              <a:srgbClr val="969696"/>
            </a:solidFill>
            <a:ln w="9525">
              <a:round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FFFF66"/>
                  </a:solidFill>
                </a:rPr>
                <a:t>双极性变换</a:t>
              </a:r>
              <a:endParaRPr lang="zh-CN" altLang="en-US" baseline="-25000">
                <a:solidFill>
                  <a:srgbClr val="FFFF66"/>
                </a:solidFill>
              </a:endParaRPr>
            </a:p>
          </p:txBody>
        </p:sp>
        <p:sp>
          <p:nvSpPr>
            <p:cNvPr id="77010" name="AutoShape 4"/>
            <p:cNvSpPr>
              <a:spLocks noChangeArrowheads="1"/>
            </p:cNvSpPr>
            <p:nvPr/>
          </p:nvSpPr>
          <p:spPr bwMode="auto">
            <a:xfrm>
              <a:off x="3120" y="1968"/>
              <a:ext cx="1056" cy="288"/>
            </a:xfrm>
            <a:prstGeom prst="roundRect">
              <a:avLst>
                <a:gd name="adj" fmla="val 36903"/>
              </a:avLst>
            </a:prstGeom>
            <a:solidFill>
              <a:srgbClr val="969696"/>
            </a:solidFill>
            <a:ln w="9525">
              <a:round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FFFF66"/>
                  </a:solidFill>
                </a:rPr>
                <a:t>载波发生器</a:t>
              </a:r>
              <a:endParaRPr lang="zh-CN" altLang="en-US" baseline="-25000">
                <a:solidFill>
                  <a:srgbClr val="FFFF66"/>
                </a:solidFill>
              </a:endParaRPr>
            </a:p>
          </p:txBody>
        </p:sp>
        <p:sp>
          <p:nvSpPr>
            <p:cNvPr id="77011" name="Line 5"/>
            <p:cNvSpPr>
              <a:spLocks noChangeShapeType="1"/>
            </p:cNvSpPr>
            <p:nvPr/>
          </p:nvSpPr>
          <p:spPr bwMode="auto">
            <a:xfrm>
              <a:off x="3024" y="1536"/>
              <a:ext cx="432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012" name="Line 6"/>
            <p:cNvSpPr>
              <a:spLocks noChangeShapeType="1"/>
            </p:cNvSpPr>
            <p:nvPr/>
          </p:nvSpPr>
          <p:spPr bwMode="auto">
            <a:xfrm flipV="1">
              <a:off x="3600" y="1680"/>
              <a:ext cx="0" cy="288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013" name="Line 7"/>
            <p:cNvSpPr>
              <a:spLocks noChangeShapeType="1"/>
            </p:cNvSpPr>
            <p:nvPr/>
          </p:nvSpPr>
          <p:spPr bwMode="auto">
            <a:xfrm>
              <a:off x="3696" y="1536"/>
              <a:ext cx="432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014" name="Line 8"/>
            <p:cNvSpPr>
              <a:spLocks noChangeShapeType="1"/>
            </p:cNvSpPr>
            <p:nvPr/>
          </p:nvSpPr>
          <p:spPr bwMode="auto">
            <a:xfrm>
              <a:off x="912" y="1536"/>
              <a:ext cx="1152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015" name="Text Box 9"/>
            <p:cNvSpPr txBox="1">
              <a:spLocks noChangeArrowheads="1"/>
            </p:cNvSpPr>
            <p:nvPr/>
          </p:nvSpPr>
          <p:spPr bwMode="auto">
            <a:xfrm>
              <a:off x="3984" y="1440"/>
              <a:ext cx="10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</a:rPr>
                <a:t>2PSK</a:t>
              </a:r>
              <a:r>
                <a:rPr lang="zh-CN" altLang="en-US">
                  <a:solidFill>
                    <a:schemeClr val="tx2"/>
                  </a:solidFill>
                </a:rPr>
                <a:t>信号</a:t>
              </a:r>
            </a:p>
          </p:txBody>
        </p:sp>
        <p:sp>
          <p:nvSpPr>
            <p:cNvPr id="77016" name="Text Box 10"/>
            <p:cNvSpPr txBox="1">
              <a:spLocks noChangeArrowheads="1"/>
            </p:cNvSpPr>
            <p:nvPr/>
          </p:nvSpPr>
          <p:spPr bwMode="auto">
            <a:xfrm>
              <a:off x="816" y="1344"/>
              <a:ext cx="124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chemeClr val="tx2"/>
                  </a:solidFill>
                </a:rPr>
                <a:t>信源码序列</a:t>
              </a:r>
              <a:r>
                <a:rPr lang="en-US" altLang="zh-CN">
                  <a:solidFill>
                    <a:schemeClr val="tx2"/>
                  </a:solidFill>
                </a:rPr>
                <a:t>{a</a:t>
              </a:r>
              <a:r>
                <a:rPr lang="en-US" altLang="zh-CN" baseline="-8000">
                  <a:solidFill>
                    <a:schemeClr val="tx2"/>
                  </a:solidFill>
                </a:rPr>
                <a:t>k</a:t>
              </a:r>
              <a:r>
                <a:rPr lang="en-US" altLang="zh-CN">
                  <a:solidFill>
                    <a:schemeClr val="tx2"/>
                  </a:solidFill>
                </a:rPr>
                <a:t>}</a:t>
              </a:r>
            </a:p>
          </p:txBody>
        </p:sp>
        <p:sp>
          <p:nvSpPr>
            <p:cNvPr id="77017" name="Text Box 11"/>
            <p:cNvSpPr txBox="1">
              <a:spLocks noChangeArrowheads="1"/>
            </p:cNvSpPr>
            <p:nvPr/>
          </p:nvSpPr>
          <p:spPr bwMode="auto">
            <a:xfrm>
              <a:off x="912" y="2016"/>
              <a:ext cx="20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CC0000"/>
                  </a:solidFill>
                  <a:latin typeface="隶书" pitchFamily="49" charset="-122"/>
                </a:rPr>
                <a:t>（</a:t>
              </a:r>
              <a:r>
                <a:rPr lang="en-US" altLang="zh-CN">
                  <a:solidFill>
                    <a:srgbClr val="CC0000"/>
                  </a:solidFill>
                  <a:latin typeface="隶书" pitchFamily="49" charset="-122"/>
                </a:rPr>
                <a:t>a) </a:t>
              </a:r>
              <a:r>
                <a:rPr lang="zh-CN" altLang="en-US">
                  <a:solidFill>
                    <a:srgbClr val="CC0000"/>
                  </a:solidFill>
                  <a:latin typeface="隶书" pitchFamily="49" charset="-122"/>
                </a:rPr>
                <a:t>相乘器实现</a:t>
              </a:r>
              <a:r>
                <a:rPr lang="en-US" altLang="zh-CN">
                  <a:solidFill>
                    <a:srgbClr val="CC0000"/>
                  </a:solidFill>
                  <a:latin typeface="隶书" pitchFamily="49" charset="-122"/>
                </a:rPr>
                <a:t>2PSK</a:t>
              </a:r>
              <a:r>
                <a:rPr lang="zh-CN" altLang="en-US">
                  <a:solidFill>
                    <a:srgbClr val="CC0000"/>
                  </a:solidFill>
                  <a:latin typeface="隶书" pitchFamily="49" charset="-122"/>
                </a:rPr>
                <a:t>信号</a:t>
              </a:r>
            </a:p>
          </p:txBody>
        </p:sp>
        <p:sp>
          <p:nvSpPr>
            <p:cNvPr id="77018" name="Oval 12"/>
            <p:cNvSpPr>
              <a:spLocks noChangeArrowheads="1"/>
            </p:cNvSpPr>
            <p:nvPr/>
          </p:nvSpPr>
          <p:spPr bwMode="auto">
            <a:xfrm>
              <a:off x="3456" y="1392"/>
              <a:ext cx="288" cy="288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75000"/>
                </a:lnSpc>
                <a:buClr>
                  <a:srgbClr val="FF3300"/>
                </a:buClr>
              </a:pPr>
              <a:r>
                <a:rPr lang="en-US" altLang="zh-CN" sz="2400" b="1">
                  <a:solidFill>
                    <a:srgbClr val="CCFF66"/>
                  </a:solidFill>
                </a:rPr>
                <a:t>×</a:t>
              </a:r>
            </a:p>
          </p:txBody>
        </p:sp>
      </p:grpSp>
      <p:sp>
        <p:nvSpPr>
          <p:cNvPr id="375825" name="WordArt 17"/>
          <p:cNvSpPr>
            <a:spLocks noChangeArrowheads="1" noChangeShapeType="1" noTextEdit="1"/>
          </p:cNvSpPr>
          <p:nvPr/>
        </p:nvSpPr>
        <p:spPr bwMode="auto">
          <a:xfrm>
            <a:off x="608679" y="404664"/>
            <a:ext cx="18288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9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>
              <a:lnSpc>
                <a:spcPct val="120000"/>
              </a:lnSpc>
              <a:buClr>
                <a:srgbClr val="FF3300"/>
              </a:buClr>
              <a:defRPr/>
            </a:pPr>
            <a:r>
              <a:rPr lang="en-US" altLang="zh-CN" sz="3600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3399"/>
                    </a:gs>
                    <a:gs pos="25000">
                      <a:srgbClr val="FF6633"/>
                    </a:gs>
                    <a:gs pos="50000">
                      <a:srgbClr val="FFFF00"/>
                    </a:gs>
                    <a:gs pos="75000">
                      <a:srgbClr val="01A78F"/>
                    </a:gs>
                    <a:gs pos="100000">
                      <a:srgbClr val="3366FF"/>
                    </a:gs>
                  </a:gsLst>
                  <a:lin ang="5400000" scaled="1"/>
                </a:gradFill>
                <a:latin typeface="隶书"/>
                <a:ea typeface="隶书"/>
              </a:rPr>
              <a:t>2PSK</a:t>
            </a:r>
            <a:r>
              <a:rPr lang="zh-CN" altLang="en-US" sz="3600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3399"/>
                    </a:gs>
                    <a:gs pos="25000">
                      <a:srgbClr val="FF6633"/>
                    </a:gs>
                    <a:gs pos="50000">
                      <a:srgbClr val="FFFF00"/>
                    </a:gs>
                    <a:gs pos="75000">
                      <a:srgbClr val="01A78F"/>
                    </a:gs>
                    <a:gs pos="100000">
                      <a:srgbClr val="3366FF"/>
                    </a:gs>
                  </a:gsLst>
                  <a:lin ang="5400000" scaled="1"/>
                </a:gradFill>
                <a:latin typeface="隶书"/>
                <a:ea typeface="隶书"/>
              </a:rPr>
              <a:t>的实现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362200" y="3093368"/>
            <a:ext cx="4267200" cy="2362200"/>
            <a:chOff x="1440" y="672"/>
            <a:chExt cx="3024" cy="1248"/>
          </a:xfrm>
        </p:grpSpPr>
        <p:sp>
          <p:nvSpPr>
            <p:cNvPr id="76998" name="Line 19"/>
            <p:cNvSpPr>
              <a:spLocks noChangeShapeType="1"/>
            </p:cNvSpPr>
            <p:nvPr/>
          </p:nvSpPr>
          <p:spPr bwMode="auto">
            <a:xfrm flipV="1">
              <a:off x="1440" y="672"/>
              <a:ext cx="0" cy="124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999" name="Line 20"/>
            <p:cNvSpPr>
              <a:spLocks noChangeShapeType="1"/>
            </p:cNvSpPr>
            <p:nvPr/>
          </p:nvSpPr>
          <p:spPr bwMode="auto">
            <a:xfrm flipV="1">
              <a:off x="1872" y="672"/>
              <a:ext cx="0" cy="124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7000" name="Line 21"/>
            <p:cNvSpPr>
              <a:spLocks noChangeShapeType="1"/>
            </p:cNvSpPr>
            <p:nvPr/>
          </p:nvSpPr>
          <p:spPr bwMode="auto">
            <a:xfrm flipV="1">
              <a:off x="2304" y="672"/>
              <a:ext cx="0" cy="124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7001" name="Line 22"/>
            <p:cNvSpPr>
              <a:spLocks noChangeShapeType="1"/>
            </p:cNvSpPr>
            <p:nvPr/>
          </p:nvSpPr>
          <p:spPr bwMode="auto">
            <a:xfrm flipV="1">
              <a:off x="2736" y="672"/>
              <a:ext cx="0" cy="124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7002" name="Line 23"/>
            <p:cNvSpPr>
              <a:spLocks noChangeShapeType="1"/>
            </p:cNvSpPr>
            <p:nvPr/>
          </p:nvSpPr>
          <p:spPr bwMode="auto">
            <a:xfrm flipV="1">
              <a:off x="3168" y="672"/>
              <a:ext cx="0" cy="124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7003" name="Line 24"/>
            <p:cNvSpPr>
              <a:spLocks noChangeShapeType="1"/>
            </p:cNvSpPr>
            <p:nvPr/>
          </p:nvSpPr>
          <p:spPr bwMode="auto">
            <a:xfrm flipV="1">
              <a:off x="3600" y="672"/>
              <a:ext cx="0" cy="124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7004" name="Line 25"/>
            <p:cNvSpPr>
              <a:spLocks noChangeShapeType="1"/>
            </p:cNvSpPr>
            <p:nvPr/>
          </p:nvSpPr>
          <p:spPr bwMode="auto">
            <a:xfrm flipV="1">
              <a:off x="4032" y="672"/>
              <a:ext cx="0" cy="124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7005" name="Line 26"/>
            <p:cNvSpPr>
              <a:spLocks noChangeShapeType="1"/>
            </p:cNvSpPr>
            <p:nvPr/>
          </p:nvSpPr>
          <p:spPr bwMode="auto">
            <a:xfrm flipV="1">
              <a:off x="4464" y="672"/>
              <a:ext cx="0" cy="124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2362200" y="4769768"/>
            <a:ext cx="609600" cy="609600"/>
            <a:chOff x="1440" y="1488"/>
            <a:chExt cx="384" cy="504"/>
          </a:xfrm>
        </p:grpSpPr>
        <p:grpSp>
          <p:nvGrpSpPr>
            <p:cNvPr id="76989" name="Group 28"/>
            <p:cNvGrpSpPr>
              <a:grpSpLocks/>
            </p:cNvGrpSpPr>
            <p:nvPr/>
          </p:nvGrpSpPr>
          <p:grpSpPr bwMode="auto">
            <a:xfrm>
              <a:off x="1440" y="1488"/>
              <a:ext cx="128" cy="504"/>
              <a:chOff x="2496" y="2248"/>
              <a:chExt cx="192" cy="504"/>
            </a:xfrm>
          </p:grpSpPr>
          <p:sp>
            <p:nvSpPr>
              <p:cNvPr id="76996" name="Freeform 29"/>
              <p:cNvSpPr>
                <a:spLocks/>
              </p:cNvSpPr>
              <p:nvPr/>
            </p:nvSpPr>
            <p:spPr bwMode="auto">
              <a:xfrm>
                <a:off x="2496" y="2248"/>
                <a:ext cx="96" cy="256"/>
              </a:xfrm>
              <a:custGeom>
                <a:avLst/>
                <a:gdLst>
                  <a:gd name="T0" fmla="*/ 0 w 84"/>
                  <a:gd name="T1" fmla="*/ 256 h 256"/>
                  <a:gd name="T2" fmla="*/ 31 w 84"/>
                  <a:gd name="T3" fmla="*/ 40 h 256"/>
                  <a:gd name="T4" fmla="*/ 53 w 84"/>
                  <a:gd name="T5" fmla="*/ 0 h 256"/>
                  <a:gd name="T6" fmla="*/ 79 w 84"/>
                  <a:gd name="T7" fmla="*/ 36 h 256"/>
                  <a:gd name="T8" fmla="*/ 110 w 84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6997" name="Freeform 30"/>
              <p:cNvSpPr>
                <a:spLocks/>
              </p:cNvSpPr>
              <p:nvPr/>
            </p:nvSpPr>
            <p:spPr bwMode="auto">
              <a:xfrm flipV="1">
                <a:off x="2592" y="2496"/>
                <a:ext cx="96" cy="256"/>
              </a:xfrm>
              <a:custGeom>
                <a:avLst/>
                <a:gdLst>
                  <a:gd name="T0" fmla="*/ 0 w 84"/>
                  <a:gd name="T1" fmla="*/ 256 h 256"/>
                  <a:gd name="T2" fmla="*/ 31 w 84"/>
                  <a:gd name="T3" fmla="*/ 40 h 256"/>
                  <a:gd name="T4" fmla="*/ 53 w 84"/>
                  <a:gd name="T5" fmla="*/ 0 h 256"/>
                  <a:gd name="T6" fmla="*/ 79 w 84"/>
                  <a:gd name="T7" fmla="*/ 36 h 256"/>
                  <a:gd name="T8" fmla="*/ 110 w 84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76990" name="Group 31"/>
            <p:cNvGrpSpPr>
              <a:grpSpLocks/>
            </p:cNvGrpSpPr>
            <p:nvPr/>
          </p:nvGrpSpPr>
          <p:grpSpPr bwMode="auto">
            <a:xfrm>
              <a:off x="1568" y="1488"/>
              <a:ext cx="128" cy="504"/>
              <a:chOff x="2496" y="2248"/>
              <a:chExt cx="192" cy="504"/>
            </a:xfrm>
          </p:grpSpPr>
          <p:sp>
            <p:nvSpPr>
              <p:cNvPr id="76994" name="Freeform 32"/>
              <p:cNvSpPr>
                <a:spLocks/>
              </p:cNvSpPr>
              <p:nvPr/>
            </p:nvSpPr>
            <p:spPr bwMode="auto">
              <a:xfrm>
                <a:off x="2496" y="2248"/>
                <a:ext cx="96" cy="256"/>
              </a:xfrm>
              <a:custGeom>
                <a:avLst/>
                <a:gdLst>
                  <a:gd name="T0" fmla="*/ 0 w 84"/>
                  <a:gd name="T1" fmla="*/ 256 h 256"/>
                  <a:gd name="T2" fmla="*/ 31 w 84"/>
                  <a:gd name="T3" fmla="*/ 40 h 256"/>
                  <a:gd name="T4" fmla="*/ 53 w 84"/>
                  <a:gd name="T5" fmla="*/ 0 h 256"/>
                  <a:gd name="T6" fmla="*/ 79 w 84"/>
                  <a:gd name="T7" fmla="*/ 36 h 256"/>
                  <a:gd name="T8" fmla="*/ 110 w 84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6995" name="Freeform 33"/>
              <p:cNvSpPr>
                <a:spLocks/>
              </p:cNvSpPr>
              <p:nvPr/>
            </p:nvSpPr>
            <p:spPr bwMode="auto">
              <a:xfrm flipV="1">
                <a:off x="2592" y="2496"/>
                <a:ext cx="96" cy="256"/>
              </a:xfrm>
              <a:custGeom>
                <a:avLst/>
                <a:gdLst>
                  <a:gd name="T0" fmla="*/ 0 w 84"/>
                  <a:gd name="T1" fmla="*/ 256 h 256"/>
                  <a:gd name="T2" fmla="*/ 31 w 84"/>
                  <a:gd name="T3" fmla="*/ 40 h 256"/>
                  <a:gd name="T4" fmla="*/ 53 w 84"/>
                  <a:gd name="T5" fmla="*/ 0 h 256"/>
                  <a:gd name="T6" fmla="*/ 79 w 84"/>
                  <a:gd name="T7" fmla="*/ 36 h 256"/>
                  <a:gd name="T8" fmla="*/ 110 w 84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76991" name="Group 34"/>
            <p:cNvGrpSpPr>
              <a:grpSpLocks/>
            </p:cNvGrpSpPr>
            <p:nvPr/>
          </p:nvGrpSpPr>
          <p:grpSpPr bwMode="auto">
            <a:xfrm>
              <a:off x="1696" y="1488"/>
              <a:ext cx="128" cy="504"/>
              <a:chOff x="2496" y="2248"/>
              <a:chExt cx="192" cy="504"/>
            </a:xfrm>
          </p:grpSpPr>
          <p:sp>
            <p:nvSpPr>
              <p:cNvPr id="76992" name="Freeform 35"/>
              <p:cNvSpPr>
                <a:spLocks/>
              </p:cNvSpPr>
              <p:nvPr/>
            </p:nvSpPr>
            <p:spPr bwMode="auto">
              <a:xfrm>
                <a:off x="2496" y="2248"/>
                <a:ext cx="96" cy="256"/>
              </a:xfrm>
              <a:custGeom>
                <a:avLst/>
                <a:gdLst>
                  <a:gd name="T0" fmla="*/ 0 w 84"/>
                  <a:gd name="T1" fmla="*/ 256 h 256"/>
                  <a:gd name="T2" fmla="*/ 31 w 84"/>
                  <a:gd name="T3" fmla="*/ 40 h 256"/>
                  <a:gd name="T4" fmla="*/ 53 w 84"/>
                  <a:gd name="T5" fmla="*/ 0 h 256"/>
                  <a:gd name="T6" fmla="*/ 79 w 84"/>
                  <a:gd name="T7" fmla="*/ 36 h 256"/>
                  <a:gd name="T8" fmla="*/ 110 w 84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6993" name="Freeform 36"/>
              <p:cNvSpPr>
                <a:spLocks/>
              </p:cNvSpPr>
              <p:nvPr/>
            </p:nvSpPr>
            <p:spPr bwMode="auto">
              <a:xfrm flipV="1">
                <a:off x="2592" y="2496"/>
                <a:ext cx="96" cy="256"/>
              </a:xfrm>
              <a:custGeom>
                <a:avLst/>
                <a:gdLst>
                  <a:gd name="T0" fmla="*/ 0 w 84"/>
                  <a:gd name="T1" fmla="*/ 256 h 256"/>
                  <a:gd name="T2" fmla="*/ 31 w 84"/>
                  <a:gd name="T3" fmla="*/ 40 h 256"/>
                  <a:gd name="T4" fmla="*/ 53 w 84"/>
                  <a:gd name="T5" fmla="*/ 0 h 256"/>
                  <a:gd name="T6" fmla="*/ 79 w 84"/>
                  <a:gd name="T7" fmla="*/ 36 h 256"/>
                  <a:gd name="T8" fmla="*/ 110 w 84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</p:grp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3581400" y="4769768"/>
            <a:ext cx="609600" cy="609600"/>
            <a:chOff x="2160" y="1776"/>
            <a:chExt cx="384" cy="504"/>
          </a:xfrm>
        </p:grpSpPr>
        <p:grpSp>
          <p:nvGrpSpPr>
            <p:cNvPr id="76980" name="Group 38"/>
            <p:cNvGrpSpPr>
              <a:grpSpLocks/>
            </p:cNvGrpSpPr>
            <p:nvPr/>
          </p:nvGrpSpPr>
          <p:grpSpPr bwMode="auto">
            <a:xfrm>
              <a:off x="2160" y="1776"/>
              <a:ext cx="128" cy="504"/>
              <a:chOff x="2496" y="2248"/>
              <a:chExt cx="192" cy="504"/>
            </a:xfrm>
          </p:grpSpPr>
          <p:sp>
            <p:nvSpPr>
              <p:cNvPr id="76987" name="Freeform 39"/>
              <p:cNvSpPr>
                <a:spLocks/>
              </p:cNvSpPr>
              <p:nvPr/>
            </p:nvSpPr>
            <p:spPr bwMode="auto">
              <a:xfrm>
                <a:off x="2496" y="2248"/>
                <a:ext cx="96" cy="256"/>
              </a:xfrm>
              <a:custGeom>
                <a:avLst/>
                <a:gdLst>
                  <a:gd name="T0" fmla="*/ 0 w 84"/>
                  <a:gd name="T1" fmla="*/ 256 h 256"/>
                  <a:gd name="T2" fmla="*/ 31 w 84"/>
                  <a:gd name="T3" fmla="*/ 40 h 256"/>
                  <a:gd name="T4" fmla="*/ 53 w 84"/>
                  <a:gd name="T5" fmla="*/ 0 h 256"/>
                  <a:gd name="T6" fmla="*/ 79 w 84"/>
                  <a:gd name="T7" fmla="*/ 36 h 256"/>
                  <a:gd name="T8" fmla="*/ 110 w 84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6988" name="Freeform 40"/>
              <p:cNvSpPr>
                <a:spLocks/>
              </p:cNvSpPr>
              <p:nvPr/>
            </p:nvSpPr>
            <p:spPr bwMode="auto">
              <a:xfrm flipV="1">
                <a:off x="2592" y="2496"/>
                <a:ext cx="96" cy="256"/>
              </a:xfrm>
              <a:custGeom>
                <a:avLst/>
                <a:gdLst>
                  <a:gd name="T0" fmla="*/ 0 w 84"/>
                  <a:gd name="T1" fmla="*/ 256 h 256"/>
                  <a:gd name="T2" fmla="*/ 31 w 84"/>
                  <a:gd name="T3" fmla="*/ 40 h 256"/>
                  <a:gd name="T4" fmla="*/ 53 w 84"/>
                  <a:gd name="T5" fmla="*/ 0 h 256"/>
                  <a:gd name="T6" fmla="*/ 79 w 84"/>
                  <a:gd name="T7" fmla="*/ 36 h 256"/>
                  <a:gd name="T8" fmla="*/ 110 w 84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76981" name="Group 41"/>
            <p:cNvGrpSpPr>
              <a:grpSpLocks/>
            </p:cNvGrpSpPr>
            <p:nvPr/>
          </p:nvGrpSpPr>
          <p:grpSpPr bwMode="auto">
            <a:xfrm>
              <a:off x="2288" y="1776"/>
              <a:ext cx="128" cy="504"/>
              <a:chOff x="2496" y="2248"/>
              <a:chExt cx="192" cy="504"/>
            </a:xfrm>
          </p:grpSpPr>
          <p:sp>
            <p:nvSpPr>
              <p:cNvPr id="76985" name="Freeform 42"/>
              <p:cNvSpPr>
                <a:spLocks/>
              </p:cNvSpPr>
              <p:nvPr/>
            </p:nvSpPr>
            <p:spPr bwMode="auto">
              <a:xfrm>
                <a:off x="2496" y="2248"/>
                <a:ext cx="96" cy="256"/>
              </a:xfrm>
              <a:custGeom>
                <a:avLst/>
                <a:gdLst>
                  <a:gd name="T0" fmla="*/ 0 w 84"/>
                  <a:gd name="T1" fmla="*/ 256 h 256"/>
                  <a:gd name="T2" fmla="*/ 31 w 84"/>
                  <a:gd name="T3" fmla="*/ 40 h 256"/>
                  <a:gd name="T4" fmla="*/ 53 w 84"/>
                  <a:gd name="T5" fmla="*/ 0 h 256"/>
                  <a:gd name="T6" fmla="*/ 79 w 84"/>
                  <a:gd name="T7" fmla="*/ 36 h 256"/>
                  <a:gd name="T8" fmla="*/ 110 w 84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6986" name="Freeform 43"/>
              <p:cNvSpPr>
                <a:spLocks/>
              </p:cNvSpPr>
              <p:nvPr/>
            </p:nvSpPr>
            <p:spPr bwMode="auto">
              <a:xfrm flipV="1">
                <a:off x="2592" y="2496"/>
                <a:ext cx="96" cy="256"/>
              </a:xfrm>
              <a:custGeom>
                <a:avLst/>
                <a:gdLst>
                  <a:gd name="T0" fmla="*/ 0 w 84"/>
                  <a:gd name="T1" fmla="*/ 256 h 256"/>
                  <a:gd name="T2" fmla="*/ 31 w 84"/>
                  <a:gd name="T3" fmla="*/ 40 h 256"/>
                  <a:gd name="T4" fmla="*/ 53 w 84"/>
                  <a:gd name="T5" fmla="*/ 0 h 256"/>
                  <a:gd name="T6" fmla="*/ 79 w 84"/>
                  <a:gd name="T7" fmla="*/ 36 h 256"/>
                  <a:gd name="T8" fmla="*/ 110 w 84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76982" name="Group 44"/>
            <p:cNvGrpSpPr>
              <a:grpSpLocks/>
            </p:cNvGrpSpPr>
            <p:nvPr/>
          </p:nvGrpSpPr>
          <p:grpSpPr bwMode="auto">
            <a:xfrm>
              <a:off x="2416" y="1776"/>
              <a:ext cx="128" cy="504"/>
              <a:chOff x="2496" y="2248"/>
              <a:chExt cx="192" cy="504"/>
            </a:xfrm>
          </p:grpSpPr>
          <p:sp>
            <p:nvSpPr>
              <p:cNvPr id="76983" name="Freeform 45"/>
              <p:cNvSpPr>
                <a:spLocks/>
              </p:cNvSpPr>
              <p:nvPr/>
            </p:nvSpPr>
            <p:spPr bwMode="auto">
              <a:xfrm>
                <a:off x="2496" y="2248"/>
                <a:ext cx="96" cy="256"/>
              </a:xfrm>
              <a:custGeom>
                <a:avLst/>
                <a:gdLst>
                  <a:gd name="T0" fmla="*/ 0 w 84"/>
                  <a:gd name="T1" fmla="*/ 256 h 256"/>
                  <a:gd name="T2" fmla="*/ 31 w 84"/>
                  <a:gd name="T3" fmla="*/ 40 h 256"/>
                  <a:gd name="T4" fmla="*/ 53 w 84"/>
                  <a:gd name="T5" fmla="*/ 0 h 256"/>
                  <a:gd name="T6" fmla="*/ 79 w 84"/>
                  <a:gd name="T7" fmla="*/ 36 h 256"/>
                  <a:gd name="T8" fmla="*/ 110 w 84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6984" name="Freeform 46"/>
              <p:cNvSpPr>
                <a:spLocks/>
              </p:cNvSpPr>
              <p:nvPr/>
            </p:nvSpPr>
            <p:spPr bwMode="auto">
              <a:xfrm flipV="1">
                <a:off x="2592" y="2496"/>
                <a:ext cx="96" cy="256"/>
              </a:xfrm>
              <a:custGeom>
                <a:avLst/>
                <a:gdLst>
                  <a:gd name="T0" fmla="*/ 0 w 84"/>
                  <a:gd name="T1" fmla="*/ 256 h 256"/>
                  <a:gd name="T2" fmla="*/ 31 w 84"/>
                  <a:gd name="T3" fmla="*/ 40 h 256"/>
                  <a:gd name="T4" fmla="*/ 53 w 84"/>
                  <a:gd name="T5" fmla="*/ 0 h 256"/>
                  <a:gd name="T6" fmla="*/ 79 w 84"/>
                  <a:gd name="T7" fmla="*/ 36 h 256"/>
                  <a:gd name="T8" fmla="*/ 110 w 84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</p:grpSp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4191000" y="4769768"/>
            <a:ext cx="609600" cy="609600"/>
            <a:chOff x="2544" y="1776"/>
            <a:chExt cx="384" cy="504"/>
          </a:xfrm>
        </p:grpSpPr>
        <p:grpSp>
          <p:nvGrpSpPr>
            <p:cNvPr id="76971" name="Group 48"/>
            <p:cNvGrpSpPr>
              <a:grpSpLocks/>
            </p:cNvGrpSpPr>
            <p:nvPr/>
          </p:nvGrpSpPr>
          <p:grpSpPr bwMode="auto">
            <a:xfrm>
              <a:off x="2544" y="1776"/>
              <a:ext cx="128" cy="504"/>
              <a:chOff x="2496" y="2248"/>
              <a:chExt cx="192" cy="504"/>
            </a:xfrm>
          </p:grpSpPr>
          <p:sp>
            <p:nvSpPr>
              <p:cNvPr id="76978" name="Freeform 49"/>
              <p:cNvSpPr>
                <a:spLocks/>
              </p:cNvSpPr>
              <p:nvPr/>
            </p:nvSpPr>
            <p:spPr bwMode="auto">
              <a:xfrm>
                <a:off x="2496" y="2248"/>
                <a:ext cx="96" cy="256"/>
              </a:xfrm>
              <a:custGeom>
                <a:avLst/>
                <a:gdLst>
                  <a:gd name="T0" fmla="*/ 0 w 84"/>
                  <a:gd name="T1" fmla="*/ 256 h 256"/>
                  <a:gd name="T2" fmla="*/ 31 w 84"/>
                  <a:gd name="T3" fmla="*/ 40 h 256"/>
                  <a:gd name="T4" fmla="*/ 53 w 84"/>
                  <a:gd name="T5" fmla="*/ 0 h 256"/>
                  <a:gd name="T6" fmla="*/ 79 w 84"/>
                  <a:gd name="T7" fmla="*/ 36 h 256"/>
                  <a:gd name="T8" fmla="*/ 110 w 84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6979" name="Freeform 50"/>
              <p:cNvSpPr>
                <a:spLocks/>
              </p:cNvSpPr>
              <p:nvPr/>
            </p:nvSpPr>
            <p:spPr bwMode="auto">
              <a:xfrm flipV="1">
                <a:off x="2592" y="2496"/>
                <a:ext cx="96" cy="256"/>
              </a:xfrm>
              <a:custGeom>
                <a:avLst/>
                <a:gdLst>
                  <a:gd name="T0" fmla="*/ 0 w 84"/>
                  <a:gd name="T1" fmla="*/ 256 h 256"/>
                  <a:gd name="T2" fmla="*/ 31 w 84"/>
                  <a:gd name="T3" fmla="*/ 40 h 256"/>
                  <a:gd name="T4" fmla="*/ 53 w 84"/>
                  <a:gd name="T5" fmla="*/ 0 h 256"/>
                  <a:gd name="T6" fmla="*/ 79 w 84"/>
                  <a:gd name="T7" fmla="*/ 36 h 256"/>
                  <a:gd name="T8" fmla="*/ 110 w 84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76972" name="Group 51"/>
            <p:cNvGrpSpPr>
              <a:grpSpLocks/>
            </p:cNvGrpSpPr>
            <p:nvPr/>
          </p:nvGrpSpPr>
          <p:grpSpPr bwMode="auto">
            <a:xfrm>
              <a:off x="2672" y="1776"/>
              <a:ext cx="128" cy="504"/>
              <a:chOff x="2496" y="2248"/>
              <a:chExt cx="192" cy="504"/>
            </a:xfrm>
          </p:grpSpPr>
          <p:sp>
            <p:nvSpPr>
              <p:cNvPr id="76976" name="Freeform 52"/>
              <p:cNvSpPr>
                <a:spLocks/>
              </p:cNvSpPr>
              <p:nvPr/>
            </p:nvSpPr>
            <p:spPr bwMode="auto">
              <a:xfrm>
                <a:off x="2496" y="2248"/>
                <a:ext cx="96" cy="256"/>
              </a:xfrm>
              <a:custGeom>
                <a:avLst/>
                <a:gdLst>
                  <a:gd name="T0" fmla="*/ 0 w 84"/>
                  <a:gd name="T1" fmla="*/ 256 h 256"/>
                  <a:gd name="T2" fmla="*/ 31 w 84"/>
                  <a:gd name="T3" fmla="*/ 40 h 256"/>
                  <a:gd name="T4" fmla="*/ 53 w 84"/>
                  <a:gd name="T5" fmla="*/ 0 h 256"/>
                  <a:gd name="T6" fmla="*/ 79 w 84"/>
                  <a:gd name="T7" fmla="*/ 36 h 256"/>
                  <a:gd name="T8" fmla="*/ 110 w 84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6977" name="Freeform 53"/>
              <p:cNvSpPr>
                <a:spLocks/>
              </p:cNvSpPr>
              <p:nvPr/>
            </p:nvSpPr>
            <p:spPr bwMode="auto">
              <a:xfrm flipV="1">
                <a:off x="2592" y="2496"/>
                <a:ext cx="96" cy="256"/>
              </a:xfrm>
              <a:custGeom>
                <a:avLst/>
                <a:gdLst>
                  <a:gd name="T0" fmla="*/ 0 w 84"/>
                  <a:gd name="T1" fmla="*/ 256 h 256"/>
                  <a:gd name="T2" fmla="*/ 31 w 84"/>
                  <a:gd name="T3" fmla="*/ 40 h 256"/>
                  <a:gd name="T4" fmla="*/ 53 w 84"/>
                  <a:gd name="T5" fmla="*/ 0 h 256"/>
                  <a:gd name="T6" fmla="*/ 79 w 84"/>
                  <a:gd name="T7" fmla="*/ 36 h 256"/>
                  <a:gd name="T8" fmla="*/ 110 w 84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76973" name="Group 54"/>
            <p:cNvGrpSpPr>
              <a:grpSpLocks/>
            </p:cNvGrpSpPr>
            <p:nvPr/>
          </p:nvGrpSpPr>
          <p:grpSpPr bwMode="auto">
            <a:xfrm>
              <a:off x="2800" y="1776"/>
              <a:ext cx="128" cy="504"/>
              <a:chOff x="2496" y="2248"/>
              <a:chExt cx="192" cy="504"/>
            </a:xfrm>
          </p:grpSpPr>
          <p:sp>
            <p:nvSpPr>
              <p:cNvPr id="76974" name="Freeform 55"/>
              <p:cNvSpPr>
                <a:spLocks/>
              </p:cNvSpPr>
              <p:nvPr/>
            </p:nvSpPr>
            <p:spPr bwMode="auto">
              <a:xfrm>
                <a:off x="2496" y="2248"/>
                <a:ext cx="96" cy="256"/>
              </a:xfrm>
              <a:custGeom>
                <a:avLst/>
                <a:gdLst>
                  <a:gd name="T0" fmla="*/ 0 w 84"/>
                  <a:gd name="T1" fmla="*/ 256 h 256"/>
                  <a:gd name="T2" fmla="*/ 31 w 84"/>
                  <a:gd name="T3" fmla="*/ 40 h 256"/>
                  <a:gd name="T4" fmla="*/ 53 w 84"/>
                  <a:gd name="T5" fmla="*/ 0 h 256"/>
                  <a:gd name="T6" fmla="*/ 79 w 84"/>
                  <a:gd name="T7" fmla="*/ 36 h 256"/>
                  <a:gd name="T8" fmla="*/ 110 w 84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6975" name="Freeform 56"/>
              <p:cNvSpPr>
                <a:spLocks/>
              </p:cNvSpPr>
              <p:nvPr/>
            </p:nvSpPr>
            <p:spPr bwMode="auto">
              <a:xfrm flipV="1">
                <a:off x="2592" y="2496"/>
                <a:ext cx="96" cy="256"/>
              </a:xfrm>
              <a:custGeom>
                <a:avLst/>
                <a:gdLst>
                  <a:gd name="T0" fmla="*/ 0 w 84"/>
                  <a:gd name="T1" fmla="*/ 256 h 256"/>
                  <a:gd name="T2" fmla="*/ 31 w 84"/>
                  <a:gd name="T3" fmla="*/ 40 h 256"/>
                  <a:gd name="T4" fmla="*/ 53 w 84"/>
                  <a:gd name="T5" fmla="*/ 0 h 256"/>
                  <a:gd name="T6" fmla="*/ 79 w 84"/>
                  <a:gd name="T7" fmla="*/ 36 h 256"/>
                  <a:gd name="T8" fmla="*/ 110 w 84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</p:grpSp>
      <p:grpSp>
        <p:nvGrpSpPr>
          <p:cNvPr id="17" name="Group 57"/>
          <p:cNvGrpSpPr>
            <a:grpSpLocks/>
          </p:cNvGrpSpPr>
          <p:nvPr/>
        </p:nvGrpSpPr>
        <p:grpSpPr bwMode="auto">
          <a:xfrm>
            <a:off x="5410200" y="4769768"/>
            <a:ext cx="609600" cy="609600"/>
            <a:chOff x="3312" y="1776"/>
            <a:chExt cx="384" cy="504"/>
          </a:xfrm>
        </p:grpSpPr>
        <p:grpSp>
          <p:nvGrpSpPr>
            <p:cNvPr id="76962" name="Group 58"/>
            <p:cNvGrpSpPr>
              <a:grpSpLocks/>
            </p:cNvGrpSpPr>
            <p:nvPr/>
          </p:nvGrpSpPr>
          <p:grpSpPr bwMode="auto">
            <a:xfrm>
              <a:off x="3312" y="1776"/>
              <a:ext cx="128" cy="504"/>
              <a:chOff x="2496" y="2248"/>
              <a:chExt cx="192" cy="504"/>
            </a:xfrm>
          </p:grpSpPr>
          <p:sp>
            <p:nvSpPr>
              <p:cNvPr id="76969" name="Freeform 59"/>
              <p:cNvSpPr>
                <a:spLocks/>
              </p:cNvSpPr>
              <p:nvPr/>
            </p:nvSpPr>
            <p:spPr bwMode="auto">
              <a:xfrm>
                <a:off x="2496" y="2248"/>
                <a:ext cx="96" cy="256"/>
              </a:xfrm>
              <a:custGeom>
                <a:avLst/>
                <a:gdLst>
                  <a:gd name="T0" fmla="*/ 0 w 84"/>
                  <a:gd name="T1" fmla="*/ 256 h 256"/>
                  <a:gd name="T2" fmla="*/ 31 w 84"/>
                  <a:gd name="T3" fmla="*/ 40 h 256"/>
                  <a:gd name="T4" fmla="*/ 53 w 84"/>
                  <a:gd name="T5" fmla="*/ 0 h 256"/>
                  <a:gd name="T6" fmla="*/ 79 w 84"/>
                  <a:gd name="T7" fmla="*/ 36 h 256"/>
                  <a:gd name="T8" fmla="*/ 110 w 84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6970" name="Freeform 60"/>
              <p:cNvSpPr>
                <a:spLocks/>
              </p:cNvSpPr>
              <p:nvPr/>
            </p:nvSpPr>
            <p:spPr bwMode="auto">
              <a:xfrm flipV="1">
                <a:off x="2592" y="2496"/>
                <a:ext cx="96" cy="256"/>
              </a:xfrm>
              <a:custGeom>
                <a:avLst/>
                <a:gdLst>
                  <a:gd name="T0" fmla="*/ 0 w 84"/>
                  <a:gd name="T1" fmla="*/ 256 h 256"/>
                  <a:gd name="T2" fmla="*/ 31 w 84"/>
                  <a:gd name="T3" fmla="*/ 40 h 256"/>
                  <a:gd name="T4" fmla="*/ 53 w 84"/>
                  <a:gd name="T5" fmla="*/ 0 h 256"/>
                  <a:gd name="T6" fmla="*/ 79 w 84"/>
                  <a:gd name="T7" fmla="*/ 36 h 256"/>
                  <a:gd name="T8" fmla="*/ 110 w 84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76963" name="Group 61"/>
            <p:cNvGrpSpPr>
              <a:grpSpLocks/>
            </p:cNvGrpSpPr>
            <p:nvPr/>
          </p:nvGrpSpPr>
          <p:grpSpPr bwMode="auto">
            <a:xfrm>
              <a:off x="3440" y="1776"/>
              <a:ext cx="128" cy="504"/>
              <a:chOff x="2496" y="2248"/>
              <a:chExt cx="192" cy="504"/>
            </a:xfrm>
          </p:grpSpPr>
          <p:sp>
            <p:nvSpPr>
              <p:cNvPr id="76967" name="Freeform 62"/>
              <p:cNvSpPr>
                <a:spLocks/>
              </p:cNvSpPr>
              <p:nvPr/>
            </p:nvSpPr>
            <p:spPr bwMode="auto">
              <a:xfrm>
                <a:off x="2496" y="2248"/>
                <a:ext cx="96" cy="256"/>
              </a:xfrm>
              <a:custGeom>
                <a:avLst/>
                <a:gdLst>
                  <a:gd name="T0" fmla="*/ 0 w 84"/>
                  <a:gd name="T1" fmla="*/ 256 h 256"/>
                  <a:gd name="T2" fmla="*/ 31 w 84"/>
                  <a:gd name="T3" fmla="*/ 40 h 256"/>
                  <a:gd name="T4" fmla="*/ 53 w 84"/>
                  <a:gd name="T5" fmla="*/ 0 h 256"/>
                  <a:gd name="T6" fmla="*/ 79 w 84"/>
                  <a:gd name="T7" fmla="*/ 36 h 256"/>
                  <a:gd name="T8" fmla="*/ 110 w 84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6968" name="Freeform 63"/>
              <p:cNvSpPr>
                <a:spLocks/>
              </p:cNvSpPr>
              <p:nvPr/>
            </p:nvSpPr>
            <p:spPr bwMode="auto">
              <a:xfrm flipV="1">
                <a:off x="2592" y="2496"/>
                <a:ext cx="96" cy="256"/>
              </a:xfrm>
              <a:custGeom>
                <a:avLst/>
                <a:gdLst>
                  <a:gd name="T0" fmla="*/ 0 w 84"/>
                  <a:gd name="T1" fmla="*/ 256 h 256"/>
                  <a:gd name="T2" fmla="*/ 31 w 84"/>
                  <a:gd name="T3" fmla="*/ 40 h 256"/>
                  <a:gd name="T4" fmla="*/ 53 w 84"/>
                  <a:gd name="T5" fmla="*/ 0 h 256"/>
                  <a:gd name="T6" fmla="*/ 79 w 84"/>
                  <a:gd name="T7" fmla="*/ 36 h 256"/>
                  <a:gd name="T8" fmla="*/ 110 w 84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76964" name="Group 64"/>
            <p:cNvGrpSpPr>
              <a:grpSpLocks/>
            </p:cNvGrpSpPr>
            <p:nvPr/>
          </p:nvGrpSpPr>
          <p:grpSpPr bwMode="auto">
            <a:xfrm>
              <a:off x="3568" y="1776"/>
              <a:ext cx="128" cy="504"/>
              <a:chOff x="2496" y="2248"/>
              <a:chExt cx="192" cy="504"/>
            </a:xfrm>
          </p:grpSpPr>
          <p:sp>
            <p:nvSpPr>
              <p:cNvPr id="76965" name="Freeform 65"/>
              <p:cNvSpPr>
                <a:spLocks/>
              </p:cNvSpPr>
              <p:nvPr/>
            </p:nvSpPr>
            <p:spPr bwMode="auto">
              <a:xfrm>
                <a:off x="2496" y="2248"/>
                <a:ext cx="96" cy="256"/>
              </a:xfrm>
              <a:custGeom>
                <a:avLst/>
                <a:gdLst>
                  <a:gd name="T0" fmla="*/ 0 w 84"/>
                  <a:gd name="T1" fmla="*/ 256 h 256"/>
                  <a:gd name="T2" fmla="*/ 31 w 84"/>
                  <a:gd name="T3" fmla="*/ 40 h 256"/>
                  <a:gd name="T4" fmla="*/ 53 w 84"/>
                  <a:gd name="T5" fmla="*/ 0 h 256"/>
                  <a:gd name="T6" fmla="*/ 79 w 84"/>
                  <a:gd name="T7" fmla="*/ 36 h 256"/>
                  <a:gd name="T8" fmla="*/ 110 w 84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6966" name="Freeform 66"/>
              <p:cNvSpPr>
                <a:spLocks/>
              </p:cNvSpPr>
              <p:nvPr/>
            </p:nvSpPr>
            <p:spPr bwMode="auto">
              <a:xfrm flipV="1">
                <a:off x="2592" y="2496"/>
                <a:ext cx="96" cy="256"/>
              </a:xfrm>
              <a:custGeom>
                <a:avLst/>
                <a:gdLst>
                  <a:gd name="T0" fmla="*/ 0 w 84"/>
                  <a:gd name="T1" fmla="*/ 256 h 256"/>
                  <a:gd name="T2" fmla="*/ 31 w 84"/>
                  <a:gd name="T3" fmla="*/ 40 h 256"/>
                  <a:gd name="T4" fmla="*/ 53 w 84"/>
                  <a:gd name="T5" fmla="*/ 0 h 256"/>
                  <a:gd name="T6" fmla="*/ 79 w 84"/>
                  <a:gd name="T7" fmla="*/ 36 h 256"/>
                  <a:gd name="T8" fmla="*/ 110 w 84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</p:grpSp>
      <p:sp>
        <p:nvSpPr>
          <p:cNvPr id="375875" name="Rectangle 67"/>
          <p:cNvSpPr>
            <a:spLocks noChangeArrowheads="1"/>
          </p:cNvSpPr>
          <p:nvPr/>
        </p:nvSpPr>
        <p:spPr bwMode="auto">
          <a:xfrm>
            <a:off x="990600" y="3398168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eaLnBrk="1" hangingPunct="1">
              <a:buClr>
                <a:srgbClr val="FF3300"/>
              </a:buClr>
            </a:pPr>
            <a:r>
              <a:rPr lang="zh-CN" altLang="en-US">
                <a:solidFill>
                  <a:srgbClr val="FF6600"/>
                </a:solidFill>
              </a:rPr>
              <a:t>双极性码</a:t>
            </a:r>
          </a:p>
        </p:txBody>
      </p:sp>
      <p:sp>
        <p:nvSpPr>
          <p:cNvPr id="375876" name="Text Box 68"/>
          <p:cNvSpPr txBox="1">
            <a:spLocks noChangeArrowheads="1"/>
          </p:cNvSpPr>
          <p:nvPr/>
        </p:nvSpPr>
        <p:spPr bwMode="auto">
          <a:xfrm>
            <a:off x="2438400" y="3017168"/>
            <a:ext cx="480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   1         0          1          1          0          1          0         0</a:t>
            </a:r>
          </a:p>
        </p:txBody>
      </p:sp>
      <p:sp>
        <p:nvSpPr>
          <p:cNvPr id="375877" name="Rectangle 69"/>
          <p:cNvSpPr>
            <a:spLocks noChangeArrowheads="1"/>
          </p:cNvSpPr>
          <p:nvPr/>
        </p:nvSpPr>
        <p:spPr bwMode="auto">
          <a:xfrm>
            <a:off x="1676400" y="2940968"/>
            <a:ext cx="623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eaLnBrk="1" hangingPunct="1">
              <a:buClr>
                <a:srgbClr val="FF3300"/>
              </a:buClr>
            </a:pPr>
            <a:r>
              <a:rPr lang="en-US" altLang="zh-CN"/>
              <a:t>{a</a:t>
            </a:r>
            <a:r>
              <a:rPr lang="en-US" altLang="zh-CN" baseline="-4000"/>
              <a:t>k</a:t>
            </a:r>
            <a:r>
              <a:rPr lang="en-US" altLang="zh-CN"/>
              <a:t>}</a:t>
            </a:r>
          </a:p>
        </p:txBody>
      </p:sp>
      <p:sp>
        <p:nvSpPr>
          <p:cNvPr id="375878" name="Line 70"/>
          <p:cNvSpPr>
            <a:spLocks noChangeShapeType="1"/>
          </p:cNvSpPr>
          <p:nvPr/>
        </p:nvSpPr>
        <p:spPr bwMode="auto">
          <a:xfrm>
            <a:off x="2209800" y="3626768"/>
            <a:ext cx="518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1" name="Group 71"/>
          <p:cNvGrpSpPr>
            <a:grpSpLocks/>
          </p:cNvGrpSpPr>
          <p:nvPr/>
        </p:nvGrpSpPr>
        <p:grpSpPr bwMode="auto">
          <a:xfrm>
            <a:off x="2362200" y="4007768"/>
            <a:ext cx="4876800" cy="609600"/>
            <a:chOff x="1440" y="1008"/>
            <a:chExt cx="3072" cy="504"/>
          </a:xfrm>
        </p:grpSpPr>
        <p:grpSp>
          <p:nvGrpSpPr>
            <p:cNvPr id="76882" name="Group 72"/>
            <p:cNvGrpSpPr>
              <a:grpSpLocks/>
            </p:cNvGrpSpPr>
            <p:nvPr/>
          </p:nvGrpSpPr>
          <p:grpSpPr bwMode="auto">
            <a:xfrm>
              <a:off x="1440" y="1008"/>
              <a:ext cx="384" cy="504"/>
              <a:chOff x="1440" y="1488"/>
              <a:chExt cx="384" cy="504"/>
            </a:xfrm>
          </p:grpSpPr>
          <p:grpSp>
            <p:nvGrpSpPr>
              <p:cNvPr id="76953" name="Group 73"/>
              <p:cNvGrpSpPr>
                <a:grpSpLocks/>
              </p:cNvGrpSpPr>
              <p:nvPr/>
            </p:nvGrpSpPr>
            <p:grpSpPr bwMode="auto">
              <a:xfrm>
                <a:off x="1440" y="1488"/>
                <a:ext cx="128" cy="504"/>
                <a:chOff x="2496" y="2248"/>
                <a:chExt cx="192" cy="504"/>
              </a:xfrm>
            </p:grpSpPr>
            <p:sp>
              <p:nvSpPr>
                <p:cNvPr id="76960" name="Freeform 74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6961" name="Freeform 75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76954" name="Group 76"/>
              <p:cNvGrpSpPr>
                <a:grpSpLocks/>
              </p:cNvGrpSpPr>
              <p:nvPr/>
            </p:nvGrpSpPr>
            <p:grpSpPr bwMode="auto">
              <a:xfrm>
                <a:off x="1568" y="1488"/>
                <a:ext cx="128" cy="504"/>
                <a:chOff x="2496" y="2248"/>
                <a:chExt cx="192" cy="504"/>
              </a:xfrm>
            </p:grpSpPr>
            <p:sp>
              <p:nvSpPr>
                <p:cNvPr id="76958" name="Freeform 77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6959" name="Freeform 78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76955" name="Group 79"/>
              <p:cNvGrpSpPr>
                <a:grpSpLocks/>
              </p:cNvGrpSpPr>
              <p:nvPr/>
            </p:nvGrpSpPr>
            <p:grpSpPr bwMode="auto">
              <a:xfrm>
                <a:off x="1696" y="1488"/>
                <a:ext cx="128" cy="504"/>
                <a:chOff x="2496" y="2248"/>
                <a:chExt cx="192" cy="504"/>
              </a:xfrm>
            </p:grpSpPr>
            <p:sp>
              <p:nvSpPr>
                <p:cNvPr id="76956" name="Freeform 80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6957" name="Freeform 81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</p:grpSp>
        <p:grpSp>
          <p:nvGrpSpPr>
            <p:cNvPr id="76883" name="Group 82"/>
            <p:cNvGrpSpPr>
              <a:grpSpLocks/>
            </p:cNvGrpSpPr>
            <p:nvPr/>
          </p:nvGrpSpPr>
          <p:grpSpPr bwMode="auto">
            <a:xfrm>
              <a:off x="1824" y="1008"/>
              <a:ext cx="384" cy="504"/>
              <a:chOff x="1440" y="1488"/>
              <a:chExt cx="384" cy="504"/>
            </a:xfrm>
          </p:grpSpPr>
          <p:grpSp>
            <p:nvGrpSpPr>
              <p:cNvPr id="76944" name="Group 83"/>
              <p:cNvGrpSpPr>
                <a:grpSpLocks/>
              </p:cNvGrpSpPr>
              <p:nvPr/>
            </p:nvGrpSpPr>
            <p:grpSpPr bwMode="auto">
              <a:xfrm>
                <a:off x="1440" y="1488"/>
                <a:ext cx="128" cy="504"/>
                <a:chOff x="2496" y="2248"/>
                <a:chExt cx="192" cy="504"/>
              </a:xfrm>
            </p:grpSpPr>
            <p:sp>
              <p:nvSpPr>
                <p:cNvPr id="76951" name="Freeform 84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6952" name="Freeform 85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76945" name="Group 86"/>
              <p:cNvGrpSpPr>
                <a:grpSpLocks/>
              </p:cNvGrpSpPr>
              <p:nvPr/>
            </p:nvGrpSpPr>
            <p:grpSpPr bwMode="auto">
              <a:xfrm>
                <a:off x="1568" y="1488"/>
                <a:ext cx="128" cy="504"/>
                <a:chOff x="2496" y="2248"/>
                <a:chExt cx="192" cy="504"/>
              </a:xfrm>
            </p:grpSpPr>
            <p:sp>
              <p:nvSpPr>
                <p:cNvPr id="76949" name="Freeform 87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6950" name="Freeform 88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76946" name="Group 89"/>
              <p:cNvGrpSpPr>
                <a:grpSpLocks/>
              </p:cNvGrpSpPr>
              <p:nvPr/>
            </p:nvGrpSpPr>
            <p:grpSpPr bwMode="auto">
              <a:xfrm>
                <a:off x="1696" y="1488"/>
                <a:ext cx="128" cy="504"/>
                <a:chOff x="2496" y="2248"/>
                <a:chExt cx="192" cy="504"/>
              </a:xfrm>
            </p:grpSpPr>
            <p:sp>
              <p:nvSpPr>
                <p:cNvPr id="76947" name="Freeform 90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6948" name="Freeform 91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</p:grpSp>
        <p:grpSp>
          <p:nvGrpSpPr>
            <p:cNvPr id="76884" name="Group 92"/>
            <p:cNvGrpSpPr>
              <a:grpSpLocks/>
            </p:cNvGrpSpPr>
            <p:nvPr/>
          </p:nvGrpSpPr>
          <p:grpSpPr bwMode="auto">
            <a:xfrm>
              <a:off x="2208" y="1008"/>
              <a:ext cx="384" cy="504"/>
              <a:chOff x="1440" y="1488"/>
              <a:chExt cx="384" cy="504"/>
            </a:xfrm>
          </p:grpSpPr>
          <p:grpSp>
            <p:nvGrpSpPr>
              <p:cNvPr id="76935" name="Group 93"/>
              <p:cNvGrpSpPr>
                <a:grpSpLocks/>
              </p:cNvGrpSpPr>
              <p:nvPr/>
            </p:nvGrpSpPr>
            <p:grpSpPr bwMode="auto">
              <a:xfrm>
                <a:off x="1440" y="1488"/>
                <a:ext cx="128" cy="504"/>
                <a:chOff x="2496" y="2248"/>
                <a:chExt cx="192" cy="504"/>
              </a:xfrm>
            </p:grpSpPr>
            <p:sp>
              <p:nvSpPr>
                <p:cNvPr id="76942" name="Freeform 94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6943" name="Freeform 95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76936" name="Group 96"/>
              <p:cNvGrpSpPr>
                <a:grpSpLocks/>
              </p:cNvGrpSpPr>
              <p:nvPr/>
            </p:nvGrpSpPr>
            <p:grpSpPr bwMode="auto">
              <a:xfrm>
                <a:off x="1568" y="1488"/>
                <a:ext cx="128" cy="504"/>
                <a:chOff x="2496" y="2248"/>
                <a:chExt cx="192" cy="504"/>
              </a:xfrm>
            </p:grpSpPr>
            <p:sp>
              <p:nvSpPr>
                <p:cNvPr id="76940" name="Freeform 97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6941" name="Freeform 98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76937" name="Group 99"/>
              <p:cNvGrpSpPr>
                <a:grpSpLocks/>
              </p:cNvGrpSpPr>
              <p:nvPr/>
            </p:nvGrpSpPr>
            <p:grpSpPr bwMode="auto">
              <a:xfrm>
                <a:off x="1696" y="1488"/>
                <a:ext cx="128" cy="504"/>
                <a:chOff x="2496" y="2248"/>
                <a:chExt cx="192" cy="504"/>
              </a:xfrm>
            </p:grpSpPr>
            <p:sp>
              <p:nvSpPr>
                <p:cNvPr id="76938" name="Freeform 100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6939" name="Freeform 101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</p:grpSp>
        <p:grpSp>
          <p:nvGrpSpPr>
            <p:cNvPr id="76885" name="Group 102"/>
            <p:cNvGrpSpPr>
              <a:grpSpLocks/>
            </p:cNvGrpSpPr>
            <p:nvPr/>
          </p:nvGrpSpPr>
          <p:grpSpPr bwMode="auto">
            <a:xfrm>
              <a:off x="2592" y="1008"/>
              <a:ext cx="384" cy="504"/>
              <a:chOff x="1440" y="1488"/>
              <a:chExt cx="384" cy="504"/>
            </a:xfrm>
          </p:grpSpPr>
          <p:grpSp>
            <p:nvGrpSpPr>
              <p:cNvPr id="76926" name="Group 103"/>
              <p:cNvGrpSpPr>
                <a:grpSpLocks/>
              </p:cNvGrpSpPr>
              <p:nvPr/>
            </p:nvGrpSpPr>
            <p:grpSpPr bwMode="auto">
              <a:xfrm>
                <a:off x="1440" y="1488"/>
                <a:ext cx="128" cy="504"/>
                <a:chOff x="2496" y="2248"/>
                <a:chExt cx="192" cy="504"/>
              </a:xfrm>
            </p:grpSpPr>
            <p:sp>
              <p:nvSpPr>
                <p:cNvPr id="76933" name="Freeform 104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6934" name="Freeform 105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76927" name="Group 106"/>
              <p:cNvGrpSpPr>
                <a:grpSpLocks/>
              </p:cNvGrpSpPr>
              <p:nvPr/>
            </p:nvGrpSpPr>
            <p:grpSpPr bwMode="auto">
              <a:xfrm>
                <a:off x="1568" y="1488"/>
                <a:ext cx="128" cy="504"/>
                <a:chOff x="2496" y="2248"/>
                <a:chExt cx="192" cy="504"/>
              </a:xfrm>
            </p:grpSpPr>
            <p:sp>
              <p:nvSpPr>
                <p:cNvPr id="76931" name="Freeform 107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6932" name="Freeform 108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76928" name="Group 109"/>
              <p:cNvGrpSpPr>
                <a:grpSpLocks/>
              </p:cNvGrpSpPr>
              <p:nvPr/>
            </p:nvGrpSpPr>
            <p:grpSpPr bwMode="auto">
              <a:xfrm>
                <a:off x="1696" y="1488"/>
                <a:ext cx="128" cy="504"/>
                <a:chOff x="2496" y="2248"/>
                <a:chExt cx="192" cy="504"/>
              </a:xfrm>
            </p:grpSpPr>
            <p:sp>
              <p:nvSpPr>
                <p:cNvPr id="76929" name="Freeform 110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6930" name="Freeform 111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</p:grpSp>
        <p:grpSp>
          <p:nvGrpSpPr>
            <p:cNvPr id="76886" name="Group 112"/>
            <p:cNvGrpSpPr>
              <a:grpSpLocks/>
            </p:cNvGrpSpPr>
            <p:nvPr/>
          </p:nvGrpSpPr>
          <p:grpSpPr bwMode="auto">
            <a:xfrm>
              <a:off x="2976" y="1008"/>
              <a:ext cx="384" cy="504"/>
              <a:chOff x="1440" y="1488"/>
              <a:chExt cx="384" cy="504"/>
            </a:xfrm>
          </p:grpSpPr>
          <p:grpSp>
            <p:nvGrpSpPr>
              <p:cNvPr id="76917" name="Group 113"/>
              <p:cNvGrpSpPr>
                <a:grpSpLocks/>
              </p:cNvGrpSpPr>
              <p:nvPr/>
            </p:nvGrpSpPr>
            <p:grpSpPr bwMode="auto">
              <a:xfrm>
                <a:off x="1440" y="1488"/>
                <a:ext cx="128" cy="504"/>
                <a:chOff x="2496" y="2248"/>
                <a:chExt cx="192" cy="504"/>
              </a:xfrm>
            </p:grpSpPr>
            <p:sp>
              <p:nvSpPr>
                <p:cNvPr id="76924" name="Freeform 114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6925" name="Freeform 115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76918" name="Group 116"/>
              <p:cNvGrpSpPr>
                <a:grpSpLocks/>
              </p:cNvGrpSpPr>
              <p:nvPr/>
            </p:nvGrpSpPr>
            <p:grpSpPr bwMode="auto">
              <a:xfrm>
                <a:off x="1568" y="1488"/>
                <a:ext cx="128" cy="504"/>
                <a:chOff x="2496" y="2248"/>
                <a:chExt cx="192" cy="504"/>
              </a:xfrm>
            </p:grpSpPr>
            <p:sp>
              <p:nvSpPr>
                <p:cNvPr id="76922" name="Freeform 117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6923" name="Freeform 118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76919" name="Group 119"/>
              <p:cNvGrpSpPr>
                <a:grpSpLocks/>
              </p:cNvGrpSpPr>
              <p:nvPr/>
            </p:nvGrpSpPr>
            <p:grpSpPr bwMode="auto">
              <a:xfrm>
                <a:off x="1696" y="1488"/>
                <a:ext cx="128" cy="504"/>
                <a:chOff x="2496" y="2248"/>
                <a:chExt cx="192" cy="504"/>
              </a:xfrm>
            </p:grpSpPr>
            <p:sp>
              <p:nvSpPr>
                <p:cNvPr id="76920" name="Freeform 120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6921" name="Freeform 121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</p:grpSp>
        <p:grpSp>
          <p:nvGrpSpPr>
            <p:cNvPr id="76887" name="Group 122"/>
            <p:cNvGrpSpPr>
              <a:grpSpLocks/>
            </p:cNvGrpSpPr>
            <p:nvPr/>
          </p:nvGrpSpPr>
          <p:grpSpPr bwMode="auto">
            <a:xfrm>
              <a:off x="3360" y="1008"/>
              <a:ext cx="384" cy="504"/>
              <a:chOff x="1440" y="1488"/>
              <a:chExt cx="384" cy="504"/>
            </a:xfrm>
          </p:grpSpPr>
          <p:grpSp>
            <p:nvGrpSpPr>
              <p:cNvPr id="76908" name="Group 123"/>
              <p:cNvGrpSpPr>
                <a:grpSpLocks/>
              </p:cNvGrpSpPr>
              <p:nvPr/>
            </p:nvGrpSpPr>
            <p:grpSpPr bwMode="auto">
              <a:xfrm>
                <a:off x="1440" y="1488"/>
                <a:ext cx="128" cy="504"/>
                <a:chOff x="2496" y="2248"/>
                <a:chExt cx="192" cy="504"/>
              </a:xfrm>
            </p:grpSpPr>
            <p:sp>
              <p:nvSpPr>
                <p:cNvPr id="76915" name="Freeform 124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6916" name="Freeform 125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76909" name="Group 126"/>
              <p:cNvGrpSpPr>
                <a:grpSpLocks/>
              </p:cNvGrpSpPr>
              <p:nvPr/>
            </p:nvGrpSpPr>
            <p:grpSpPr bwMode="auto">
              <a:xfrm>
                <a:off x="1568" y="1488"/>
                <a:ext cx="128" cy="504"/>
                <a:chOff x="2496" y="2248"/>
                <a:chExt cx="192" cy="504"/>
              </a:xfrm>
            </p:grpSpPr>
            <p:sp>
              <p:nvSpPr>
                <p:cNvPr id="76913" name="Freeform 127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6914" name="Freeform 128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76910" name="Group 129"/>
              <p:cNvGrpSpPr>
                <a:grpSpLocks/>
              </p:cNvGrpSpPr>
              <p:nvPr/>
            </p:nvGrpSpPr>
            <p:grpSpPr bwMode="auto">
              <a:xfrm>
                <a:off x="1696" y="1488"/>
                <a:ext cx="128" cy="504"/>
                <a:chOff x="2496" y="2248"/>
                <a:chExt cx="192" cy="504"/>
              </a:xfrm>
            </p:grpSpPr>
            <p:sp>
              <p:nvSpPr>
                <p:cNvPr id="76911" name="Freeform 130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6912" name="Freeform 131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</p:grpSp>
        <p:grpSp>
          <p:nvGrpSpPr>
            <p:cNvPr id="76888" name="Group 132"/>
            <p:cNvGrpSpPr>
              <a:grpSpLocks/>
            </p:cNvGrpSpPr>
            <p:nvPr/>
          </p:nvGrpSpPr>
          <p:grpSpPr bwMode="auto">
            <a:xfrm>
              <a:off x="3744" y="1008"/>
              <a:ext cx="384" cy="504"/>
              <a:chOff x="1440" y="1488"/>
              <a:chExt cx="384" cy="504"/>
            </a:xfrm>
          </p:grpSpPr>
          <p:grpSp>
            <p:nvGrpSpPr>
              <p:cNvPr id="76899" name="Group 133"/>
              <p:cNvGrpSpPr>
                <a:grpSpLocks/>
              </p:cNvGrpSpPr>
              <p:nvPr/>
            </p:nvGrpSpPr>
            <p:grpSpPr bwMode="auto">
              <a:xfrm>
                <a:off x="1440" y="1488"/>
                <a:ext cx="128" cy="504"/>
                <a:chOff x="2496" y="2248"/>
                <a:chExt cx="192" cy="504"/>
              </a:xfrm>
            </p:grpSpPr>
            <p:sp>
              <p:nvSpPr>
                <p:cNvPr id="76906" name="Freeform 134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6907" name="Freeform 135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76900" name="Group 136"/>
              <p:cNvGrpSpPr>
                <a:grpSpLocks/>
              </p:cNvGrpSpPr>
              <p:nvPr/>
            </p:nvGrpSpPr>
            <p:grpSpPr bwMode="auto">
              <a:xfrm>
                <a:off x="1568" y="1488"/>
                <a:ext cx="128" cy="504"/>
                <a:chOff x="2496" y="2248"/>
                <a:chExt cx="192" cy="504"/>
              </a:xfrm>
            </p:grpSpPr>
            <p:sp>
              <p:nvSpPr>
                <p:cNvPr id="76904" name="Freeform 137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6905" name="Freeform 138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76901" name="Group 139"/>
              <p:cNvGrpSpPr>
                <a:grpSpLocks/>
              </p:cNvGrpSpPr>
              <p:nvPr/>
            </p:nvGrpSpPr>
            <p:grpSpPr bwMode="auto">
              <a:xfrm>
                <a:off x="1696" y="1488"/>
                <a:ext cx="128" cy="504"/>
                <a:chOff x="2496" y="2248"/>
                <a:chExt cx="192" cy="504"/>
              </a:xfrm>
            </p:grpSpPr>
            <p:sp>
              <p:nvSpPr>
                <p:cNvPr id="76902" name="Freeform 140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6903" name="Freeform 141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</p:grpSp>
        <p:grpSp>
          <p:nvGrpSpPr>
            <p:cNvPr id="76889" name="Group 142"/>
            <p:cNvGrpSpPr>
              <a:grpSpLocks/>
            </p:cNvGrpSpPr>
            <p:nvPr/>
          </p:nvGrpSpPr>
          <p:grpSpPr bwMode="auto">
            <a:xfrm>
              <a:off x="4128" y="1008"/>
              <a:ext cx="384" cy="504"/>
              <a:chOff x="1440" y="1488"/>
              <a:chExt cx="384" cy="504"/>
            </a:xfrm>
          </p:grpSpPr>
          <p:grpSp>
            <p:nvGrpSpPr>
              <p:cNvPr id="76890" name="Group 143"/>
              <p:cNvGrpSpPr>
                <a:grpSpLocks/>
              </p:cNvGrpSpPr>
              <p:nvPr/>
            </p:nvGrpSpPr>
            <p:grpSpPr bwMode="auto">
              <a:xfrm>
                <a:off x="1440" y="1488"/>
                <a:ext cx="128" cy="504"/>
                <a:chOff x="2496" y="2248"/>
                <a:chExt cx="192" cy="504"/>
              </a:xfrm>
            </p:grpSpPr>
            <p:sp>
              <p:nvSpPr>
                <p:cNvPr id="76897" name="Freeform 144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6898" name="Freeform 145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76891" name="Group 146"/>
              <p:cNvGrpSpPr>
                <a:grpSpLocks/>
              </p:cNvGrpSpPr>
              <p:nvPr/>
            </p:nvGrpSpPr>
            <p:grpSpPr bwMode="auto">
              <a:xfrm>
                <a:off x="1568" y="1488"/>
                <a:ext cx="128" cy="504"/>
                <a:chOff x="2496" y="2248"/>
                <a:chExt cx="192" cy="504"/>
              </a:xfrm>
            </p:grpSpPr>
            <p:sp>
              <p:nvSpPr>
                <p:cNvPr id="76895" name="Freeform 147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6896" name="Freeform 148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76892" name="Group 149"/>
              <p:cNvGrpSpPr>
                <a:grpSpLocks/>
              </p:cNvGrpSpPr>
              <p:nvPr/>
            </p:nvGrpSpPr>
            <p:grpSpPr bwMode="auto">
              <a:xfrm>
                <a:off x="1696" y="1488"/>
                <a:ext cx="128" cy="504"/>
                <a:chOff x="2496" y="2248"/>
                <a:chExt cx="192" cy="504"/>
              </a:xfrm>
            </p:grpSpPr>
            <p:sp>
              <p:nvSpPr>
                <p:cNvPr id="76893" name="Freeform 150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6894" name="Freeform 151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</p:grpSp>
      </p:grpSp>
      <p:grpSp>
        <p:nvGrpSpPr>
          <p:cNvPr id="75868" name="Group 152"/>
          <p:cNvGrpSpPr>
            <a:grpSpLocks/>
          </p:cNvGrpSpPr>
          <p:nvPr/>
        </p:nvGrpSpPr>
        <p:grpSpPr bwMode="auto">
          <a:xfrm flipV="1">
            <a:off x="2971800" y="4769768"/>
            <a:ext cx="609600" cy="609600"/>
            <a:chOff x="1440" y="1488"/>
            <a:chExt cx="384" cy="504"/>
          </a:xfrm>
        </p:grpSpPr>
        <p:grpSp>
          <p:nvGrpSpPr>
            <p:cNvPr id="76873" name="Group 153"/>
            <p:cNvGrpSpPr>
              <a:grpSpLocks/>
            </p:cNvGrpSpPr>
            <p:nvPr/>
          </p:nvGrpSpPr>
          <p:grpSpPr bwMode="auto">
            <a:xfrm>
              <a:off x="1440" y="1488"/>
              <a:ext cx="128" cy="504"/>
              <a:chOff x="2496" y="2248"/>
              <a:chExt cx="192" cy="504"/>
            </a:xfrm>
          </p:grpSpPr>
          <p:sp>
            <p:nvSpPr>
              <p:cNvPr id="76880" name="Freeform 154"/>
              <p:cNvSpPr>
                <a:spLocks/>
              </p:cNvSpPr>
              <p:nvPr/>
            </p:nvSpPr>
            <p:spPr bwMode="auto">
              <a:xfrm>
                <a:off x="2496" y="2248"/>
                <a:ext cx="96" cy="256"/>
              </a:xfrm>
              <a:custGeom>
                <a:avLst/>
                <a:gdLst>
                  <a:gd name="T0" fmla="*/ 0 w 84"/>
                  <a:gd name="T1" fmla="*/ 256 h 256"/>
                  <a:gd name="T2" fmla="*/ 31 w 84"/>
                  <a:gd name="T3" fmla="*/ 40 h 256"/>
                  <a:gd name="T4" fmla="*/ 53 w 84"/>
                  <a:gd name="T5" fmla="*/ 0 h 256"/>
                  <a:gd name="T6" fmla="*/ 79 w 84"/>
                  <a:gd name="T7" fmla="*/ 36 h 256"/>
                  <a:gd name="T8" fmla="*/ 110 w 84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6881" name="Freeform 155"/>
              <p:cNvSpPr>
                <a:spLocks/>
              </p:cNvSpPr>
              <p:nvPr/>
            </p:nvSpPr>
            <p:spPr bwMode="auto">
              <a:xfrm flipV="1">
                <a:off x="2592" y="2496"/>
                <a:ext cx="96" cy="256"/>
              </a:xfrm>
              <a:custGeom>
                <a:avLst/>
                <a:gdLst>
                  <a:gd name="T0" fmla="*/ 0 w 84"/>
                  <a:gd name="T1" fmla="*/ 256 h 256"/>
                  <a:gd name="T2" fmla="*/ 31 w 84"/>
                  <a:gd name="T3" fmla="*/ 40 h 256"/>
                  <a:gd name="T4" fmla="*/ 53 w 84"/>
                  <a:gd name="T5" fmla="*/ 0 h 256"/>
                  <a:gd name="T6" fmla="*/ 79 w 84"/>
                  <a:gd name="T7" fmla="*/ 36 h 256"/>
                  <a:gd name="T8" fmla="*/ 110 w 84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76874" name="Group 156"/>
            <p:cNvGrpSpPr>
              <a:grpSpLocks/>
            </p:cNvGrpSpPr>
            <p:nvPr/>
          </p:nvGrpSpPr>
          <p:grpSpPr bwMode="auto">
            <a:xfrm>
              <a:off x="1568" y="1488"/>
              <a:ext cx="128" cy="504"/>
              <a:chOff x="2496" y="2248"/>
              <a:chExt cx="192" cy="504"/>
            </a:xfrm>
          </p:grpSpPr>
          <p:sp>
            <p:nvSpPr>
              <p:cNvPr id="76878" name="Freeform 157"/>
              <p:cNvSpPr>
                <a:spLocks/>
              </p:cNvSpPr>
              <p:nvPr/>
            </p:nvSpPr>
            <p:spPr bwMode="auto">
              <a:xfrm>
                <a:off x="2496" y="2248"/>
                <a:ext cx="96" cy="256"/>
              </a:xfrm>
              <a:custGeom>
                <a:avLst/>
                <a:gdLst>
                  <a:gd name="T0" fmla="*/ 0 w 84"/>
                  <a:gd name="T1" fmla="*/ 256 h 256"/>
                  <a:gd name="T2" fmla="*/ 31 w 84"/>
                  <a:gd name="T3" fmla="*/ 40 h 256"/>
                  <a:gd name="T4" fmla="*/ 53 w 84"/>
                  <a:gd name="T5" fmla="*/ 0 h 256"/>
                  <a:gd name="T6" fmla="*/ 79 w 84"/>
                  <a:gd name="T7" fmla="*/ 36 h 256"/>
                  <a:gd name="T8" fmla="*/ 110 w 84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6879" name="Freeform 158"/>
              <p:cNvSpPr>
                <a:spLocks/>
              </p:cNvSpPr>
              <p:nvPr/>
            </p:nvSpPr>
            <p:spPr bwMode="auto">
              <a:xfrm flipV="1">
                <a:off x="2592" y="2496"/>
                <a:ext cx="96" cy="256"/>
              </a:xfrm>
              <a:custGeom>
                <a:avLst/>
                <a:gdLst>
                  <a:gd name="T0" fmla="*/ 0 w 84"/>
                  <a:gd name="T1" fmla="*/ 256 h 256"/>
                  <a:gd name="T2" fmla="*/ 31 w 84"/>
                  <a:gd name="T3" fmla="*/ 40 h 256"/>
                  <a:gd name="T4" fmla="*/ 53 w 84"/>
                  <a:gd name="T5" fmla="*/ 0 h 256"/>
                  <a:gd name="T6" fmla="*/ 79 w 84"/>
                  <a:gd name="T7" fmla="*/ 36 h 256"/>
                  <a:gd name="T8" fmla="*/ 110 w 84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76875" name="Group 159"/>
            <p:cNvGrpSpPr>
              <a:grpSpLocks/>
            </p:cNvGrpSpPr>
            <p:nvPr/>
          </p:nvGrpSpPr>
          <p:grpSpPr bwMode="auto">
            <a:xfrm>
              <a:off x="1696" y="1488"/>
              <a:ext cx="128" cy="504"/>
              <a:chOff x="2496" y="2248"/>
              <a:chExt cx="192" cy="504"/>
            </a:xfrm>
          </p:grpSpPr>
          <p:sp>
            <p:nvSpPr>
              <p:cNvPr id="76876" name="Freeform 160"/>
              <p:cNvSpPr>
                <a:spLocks/>
              </p:cNvSpPr>
              <p:nvPr/>
            </p:nvSpPr>
            <p:spPr bwMode="auto">
              <a:xfrm>
                <a:off x="2496" y="2248"/>
                <a:ext cx="96" cy="256"/>
              </a:xfrm>
              <a:custGeom>
                <a:avLst/>
                <a:gdLst>
                  <a:gd name="T0" fmla="*/ 0 w 84"/>
                  <a:gd name="T1" fmla="*/ 256 h 256"/>
                  <a:gd name="T2" fmla="*/ 31 w 84"/>
                  <a:gd name="T3" fmla="*/ 40 h 256"/>
                  <a:gd name="T4" fmla="*/ 53 w 84"/>
                  <a:gd name="T5" fmla="*/ 0 h 256"/>
                  <a:gd name="T6" fmla="*/ 79 w 84"/>
                  <a:gd name="T7" fmla="*/ 36 h 256"/>
                  <a:gd name="T8" fmla="*/ 110 w 84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6877" name="Freeform 161"/>
              <p:cNvSpPr>
                <a:spLocks/>
              </p:cNvSpPr>
              <p:nvPr/>
            </p:nvSpPr>
            <p:spPr bwMode="auto">
              <a:xfrm flipV="1">
                <a:off x="2592" y="2496"/>
                <a:ext cx="96" cy="256"/>
              </a:xfrm>
              <a:custGeom>
                <a:avLst/>
                <a:gdLst>
                  <a:gd name="T0" fmla="*/ 0 w 84"/>
                  <a:gd name="T1" fmla="*/ 256 h 256"/>
                  <a:gd name="T2" fmla="*/ 31 w 84"/>
                  <a:gd name="T3" fmla="*/ 40 h 256"/>
                  <a:gd name="T4" fmla="*/ 53 w 84"/>
                  <a:gd name="T5" fmla="*/ 0 h 256"/>
                  <a:gd name="T6" fmla="*/ 79 w 84"/>
                  <a:gd name="T7" fmla="*/ 36 h 256"/>
                  <a:gd name="T8" fmla="*/ 110 w 84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</p:grpSp>
      <p:grpSp>
        <p:nvGrpSpPr>
          <p:cNvPr id="75884" name="Group 162"/>
          <p:cNvGrpSpPr>
            <a:grpSpLocks/>
          </p:cNvGrpSpPr>
          <p:nvPr/>
        </p:nvGrpSpPr>
        <p:grpSpPr bwMode="auto">
          <a:xfrm flipV="1">
            <a:off x="4800600" y="4769768"/>
            <a:ext cx="609600" cy="609600"/>
            <a:chOff x="1440" y="1488"/>
            <a:chExt cx="384" cy="504"/>
          </a:xfrm>
        </p:grpSpPr>
        <p:grpSp>
          <p:nvGrpSpPr>
            <p:cNvPr id="76864" name="Group 163"/>
            <p:cNvGrpSpPr>
              <a:grpSpLocks/>
            </p:cNvGrpSpPr>
            <p:nvPr/>
          </p:nvGrpSpPr>
          <p:grpSpPr bwMode="auto">
            <a:xfrm>
              <a:off x="1440" y="1488"/>
              <a:ext cx="128" cy="504"/>
              <a:chOff x="2496" y="2248"/>
              <a:chExt cx="192" cy="504"/>
            </a:xfrm>
          </p:grpSpPr>
          <p:sp>
            <p:nvSpPr>
              <p:cNvPr id="76871" name="Freeform 164"/>
              <p:cNvSpPr>
                <a:spLocks/>
              </p:cNvSpPr>
              <p:nvPr/>
            </p:nvSpPr>
            <p:spPr bwMode="auto">
              <a:xfrm>
                <a:off x="2496" y="2248"/>
                <a:ext cx="96" cy="256"/>
              </a:xfrm>
              <a:custGeom>
                <a:avLst/>
                <a:gdLst>
                  <a:gd name="T0" fmla="*/ 0 w 84"/>
                  <a:gd name="T1" fmla="*/ 256 h 256"/>
                  <a:gd name="T2" fmla="*/ 31 w 84"/>
                  <a:gd name="T3" fmla="*/ 40 h 256"/>
                  <a:gd name="T4" fmla="*/ 53 w 84"/>
                  <a:gd name="T5" fmla="*/ 0 h 256"/>
                  <a:gd name="T6" fmla="*/ 79 w 84"/>
                  <a:gd name="T7" fmla="*/ 36 h 256"/>
                  <a:gd name="T8" fmla="*/ 110 w 84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6872" name="Freeform 165"/>
              <p:cNvSpPr>
                <a:spLocks/>
              </p:cNvSpPr>
              <p:nvPr/>
            </p:nvSpPr>
            <p:spPr bwMode="auto">
              <a:xfrm flipV="1">
                <a:off x="2592" y="2496"/>
                <a:ext cx="96" cy="256"/>
              </a:xfrm>
              <a:custGeom>
                <a:avLst/>
                <a:gdLst>
                  <a:gd name="T0" fmla="*/ 0 w 84"/>
                  <a:gd name="T1" fmla="*/ 256 h 256"/>
                  <a:gd name="T2" fmla="*/ 31 w 84"/>
                  <a:gd name="T3" fmla="*/ 40 h 256"/>
                  <a:gd name="T4" fmla="*/ 53 w 84"/>
                  <a:gd name="T5" fmla="*/ 0 h 256"/>
                  <a:gd name="T6" fmla="*/ 79 w 84"/>
                  <a:gd name="T7" fmla="*/ 36 h 256"/>
                  <a:gd name="T8" fmla="*/ 110 w 84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76865" name="Group 166"/>
            <p:cNvGrpSpPr>
              <a:grpSpLocks/>
            </p:cNvGrpSpPr>
            <p:nvPr/>
          </p:nvGrpSpPr>
          <p:grpSpPr bwMode="auto">
            <a:xfrm>
              <a:off x="1568" y="1488"/>
              <a:ext cx="128" cy="504"/>
              <a:chOff x="2496" y="2248"/>
              <a:chExt cx="192" cy="504"/>
            </a:xfrm>
          </p:grpSpPr>
          <p:sp>
            <p:nvSpPr>
              <p:cNvPr id="76869" name="Freeform 167"/>
              <p:cNvSpPr>
                <a:spLocks/>
              </p:cNvSpPr>
              <p:nvPr/>
            </p:nvSpPr>
            <p:spPr bwMode="auto">
              <a:xfrm>
                <a:off x="2496" y="2248"/>
                <a:ext cx="96" cy="256"/>
              </a:xfrm>
              <a:custGeom>
                <a:avLst/>
                <a:gdLst>
                  <a:gd name="T0" fmla="*/ 0 w 84"/>
                  <a:gd name="T1" fmla="*/ 256 h 256"/>
                  <a:gd name="T2" fmla="*/ 31 w 84"/>
                  <a:gd name="T3" fmla="*/ 40 h 256"/>
                  <a:gd name="T4" fmla="*/ 53 w 84"/>
                  <a:gd name="T5" fmla="*/ 0 h 256"/>
                  <a:gd name="T6" fmla="*/ 79 w 84"/>
                  <a:gd name="T7" fmla="*/ 36 h 256"/>
                  <a:gd name="T8" fmla="*/ 110 w 84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6870" name="Freeform 168"/>
              <p:cNvSpPr>
                <a:spLocks/>
              </p:cNvSpPr>
              <p:nvPr/>
            </p:nvSpPr>
            <p:spPr bwMode="auto">
              <a:xfrm flipV="1">
                <a:off x="2592" y="2496"/>
                <a:ext cx="96" cy="256"/>
              </a:xfrm>
              <a:custGeom>
                <a:avLst/>
                <a:gdLst>
                  <a:gd name="T0" fmla="*/ 0 w 84"/>
                  <a:gd name="T1" fmla="*/ 256 h 256"/>
                  <a:gd name="T2" fmla="*/ 31 w 84"/>
                  <a:gd name="T3" fmla="*/ 40 h 256"/>
                  <a:gd name="T4" fmla="*/ 53 w 84"/>
                  <a:gd name="T5" fmla="*/ 0 h 256"/>
                  <a:gd name="T6" fmla="*/ 79 w 84"/>
                  <a:gd name="T7" fmla="*/ 36 h 256"/>
                  <a:gd name="T8" fmla="*/ 110 w 84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76866" name="Group 169"/>
            <p:cNvGrpSpPr>
              <a:grpSpLocks/>
            </p:cNvGrpSpPr>
            <p:nvPr/>
          </p:nvGrpSpPr>
          <p:grpSpPr bwMode="auto">
            <a:xfrm>
              <a:off x="1696" y="1488"/>
              <a:ext cx="128" cy="504"/>
              <a:chOff x="2496" y="2248"/>
              <a:chExt cx="192" cy="504"/>
            </a:xfrm>
          </p:grpSpPr>
          <p:sp>
            <p:nvSpPr>
              <p:cNvPr id="76867" name="Freeform 170"/>
              <p:cNvSpPr>
                <a:spLocks/>
              </p:cNvSpPr>
              <p:nvPr/>
            </p:nvSpPr>
            <p:spPr bwMode="auto">
              <a:xfrm>
                <a:off x="2496" y="2248"/>
                <a:ext cx="96" cy="256"/>
              </a:xfrm>
              <a:custGeom>
                <a:avLst/>
                <a:gdLst>
                  <a:gd name="T0" fmla="*/ 0 w 84"/>
                  <a:gd name="T1" fmla="*/ 256 h 256"/>
                  <a:gd name="T2" fmla="*/ 31 w 84"/>
                  <a:gd name="T3" fmla="*/ 40 h 256"/>
                  <a:gd name="T4" fmla="*/ 53 w 84"/>
                  <a:gd name="T5" fmla="*/ 0 h 256"/>
                  <a:gd name="T6" fmla="*/ 79 w 84"/>
                  <a:gd name="T7" fmla="*/ 36 h 256"/>
                  <a:gd name="T8" fmla="*/ 110 w 84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6868" name="Freeform 171"/>
              <p:cNvSpPr>
                <a:spLocks/>
              </p:cNvSpPr>
              <p:nvPr/>
            </p:nvSpPr>
            <p:spPr bwMode="auto">
              <a:xfrm flipV="1">
                <a:off x="2592" y="2496"/>
                <a:ext cx="96" cy="256"/>
              </a:xfrm>
              <a:custGeom>
                <a:avLst/>
                <a:gdLst>
                  <a:gd name="T0" fmla="*/ 0 w 84"/>
                  <a:gd name="T1" fmla="*/ 256 h 256"/>
                  <a:gd name="T2" fmla="*/ 31 w 84"/>
                  <a:gd name="T3" fmla="*/ 40 h 256"/>
                  <a:gd name="T4" fmla="*/ 53 w 84"/>
                  <a:gd name="T5" fmla="*/ 0 h 256"/>
                  <a:gd name="T6" fmla="*/ 79 w 84"/>
                  <a:gd name="T7" fmla="*/ 36 h 256"/>
                  <a:gd name="T8" fmla="*/ 110 w 84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</p:grpSp>
      <p:grpSp>
        <p:nvGrpSpPr>
          <p:cNvPr id="75894" name="Group 172"/>
          <p:cNvGrpSpPr>
            <a:grpSpLocks/>
          </p:cNvGrpSpPr>
          <p:nvPr/>
        </p:nvGrpSpPr>
        <p:grpSpPr bwMode="auto">
          <a:xfrm flipV="1">
            <a:off x="6019800" y="4769768"/>
            <a:ext cx="609600" cy="609600"/>
            <a:chOff x="1440" y="1488"/>
            <a:chExt cx="384" cy="504"/>
          </a:xfrm>
        </p:grpSpPr>
        <p:grpSp>
          <p:nvGrpSpPr>
            <p:cNvPr id="76855" name="Group 173"/>
            <p:cNvGrpSpPr>
              <a:grpSpLocks/>
            </p:cNvGrpSpPr>
            <p:nvPr/>
          </p:nvGrpSpPr>
          <p:grpSpPr bwMode="auto">
            <a:xfrm>
              <a:off x="1440" y="1488"/>
              <a:ext cx="128" cy="504"/>
              <a:chOff x="2496" y="2248"/>
              <a:chExt cx="192" cy="504"/>
            </a:xfrm>
          </p:grpSpPr>
          <p:sp>
            <p:nvSpPr>
              <p:cNvPr id="76862" name="Freeform 174"/>
              <p:cNvSpPr>
                <a:spLocks/>
              </p:cNvSpPr>
              <p:nvPr/>
            </p:nvSpPr>
            <p:spPr bwMode="auto">
              <a:xfrm>
                <a:off x="2496" y="2248"/>
                <a:ext cx="96" cy="256"/>
              </a:xfrm>
              <a:custGeom>
                <a:avLst/>
                <a:gdLst>
                  <a:gd name="T0" fmla="*/ 0 w 84"/>
                  <a:gd name="T1" fmla="*/ 256 h 256"/>
                  <a:gd name="T2" fmla="*/ 31 w 84"/>
                  <a:gd name="T3" fmla="*/ 40 h 256"/>
                  <a:gd name="T4" fmla="*/ 53 w 84"/>
                  <a:gd name="T5" fmla="*/ 0 h 256"/>
                  <a:gd name="T6" fmla="*/ 79 w 84"/>
                  <a:gd name="T7" fmla="*/ 36 h 256"/>
                  <a:gd name="T8" fmla="*/ 110 w 84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6863" name="Freeform 175"/>
              <p:cNvSpPr>
                <a:spLocks/>
              </p:cNvSpPr>
              <p:nvPr/>
            </p:nvSpPr>
            <p:spPr bwMode="auto">
              <a:xfrm flipV="1">
                <a:off x="2592" y="2496"/>
                <a:ext cx="96" cy="256"/>
              </a:xfrm>
              <a:custGeom>
                <a:avLst/>
                <a:gdLst>
                  <a:gd name="T0" fmla="*/ 0 w 84"/>
                  <a:gd name="T1" fmla="*/ 256 h 256"/>
                  <a:gd name="T2" fmla="*/ 31 w 84"/>
                  <a:gd name="T3" fmla="*/ 40 h 256"/>
                  <a:gd name="T4" fmla="*/ 53 w 84"/>
                  <a:gd name="T5" fmla="*/ 0 h 256"/>
                  <a:gd name="T6" fmla="*/ 79 w 84"/>
                  <a:gd name="T7" fmla="*/ 36 h 256"/>
                  <a:gd name="T8" fmla="*/ 110 w 84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76856" name="Group 176"/>
            <p:cNvGrpSpPr>
              <a:grpSpLocks/>
            </p:cNvGrpSpPr>
            <p:nvPr/>
          </p:nvGrpSpPr>
          <p:grpSpPr bwMode="auto">
            <a:xfrm>
              <a:off x="1568" y="1488"/>
              <a:ext cx="128" cy="504"/>
              <a:chOff x="2496" y="2248"/>
              <a:chExt cx="192" cy="504"/>
            </a:xfrm>
          </p:grpSpPr>
          <p:sp>
            <p:nvSpPr>
              <p:cNvPr id="76860" name="Freeform 177"/>
              <p:cNvSpPr>
                <a:spLocks/>
              </p:cNvSpPr>
              <p:nvPr/>
            </p:nvSpPr>
            <p:spPr bwMode="auto">
              <a:xfrm>
                <a:off x="2496" y="2248"/>
                <a:ext cx="96" cy="256"/>
              </a:xfrm>
              <a:custGeom>
                <a:avLst/>
                <a:gdLst>
                  <a:gd name="T0" fmla="*/ 0 w 84"/>
                  <a:gd name="T1" fmla="*/ 256 h 256"/>
                  <a:gd name="T2" fmla="*/ 31 w 84"/>
                  <a:gd name="T3" fmla="*/ 40 h 256"/>
                  <a:gd name="T4" fmla="*/ 53 w 84"/>
                  <a:gd name="T5" fmla="*/ 0 h 256"/>
                  <a:gd name="T6" fmla="*/ 79 w 84"/>
                  <a:gd name="T7" fmla="*/ 36 h 256"/>
                  <a:gd name="T8" fmla="*/ 110 w 84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6861" name="Freeform 178"/>
              <p:cNvSpPr>
                <a:spLocks/>
              </p:cNvSpPr>
              <p:nvPr/>
            </p:nvSpPr>
            <p:spPr bwMode="auto">
              <a:xfrm flipV="1">
                <a:off x="2592" y="2496"/>
                <a:ext cx="96" cy="256"/>
              </a:xfrm>
              <a:custGeom>
                <a:avLst/>
                <a:gdLst>
                  <a:gd name="T0" fmla="*/ 0 w 84"/>
                  <a:gd name="T1" fmla="*/ 256 h 256"/>
                  <a:gd name="T2" fmla="*/ 31 w 84"/>
                  <a:gd name="T3" fmla="*/ 40 h 256"/>
                  <a:gd name="T4" fmla="*/ 53 w 84"/>
                  <a:gd name="T5" fmla="*/ 0 h 256"/>
                  <a:gd name="T6" fmla="*/ 79 w 84"/>
                  <a:gd name="T7" fmla="*/ 36 h 256"/>
                  <a:gd name="T8" fmla="*/ 110 w 84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76857" name="Group 179"/>
            <p:cNvGrpSpPr>
              <a:grpSpLocks/>
            </p:cNvGrpSpPr>
            <p:nvPr/>
          </p:nvGrpSpPr>
          <p:grpSpPr bwMode="auto">
            <a:xfrm>
              <a:off x="1696" y="1488"/>
              <a:ext cx="128" cy="504"/>
              <a:chOff x="2496" y="2248"/>
              <a:chExt cx="192" cy="504"/>
            </a:xfrm>
          </p:grpSpPr>
          <p:sp>
            <p:nvSpPr>
              <p:cNvPr id="76858" name="Freeform 180"/>
              <p:cNvSpPr>
                <a:spLocks/>
              </p:cNvSpPr>
              <p:nvPr/>
            </p:nvSpPr>
            <p:spPr bwMode="auto">
              <a:xfrm>
                <a:off x="2496" y="2248"/>
                <a:ext cx="96" cy="256"/>
              </a:xfrm>
              <a:custGeom>
                <a:avLst/>
                <a:gdLst>
                  <a:gd name="T0" fmla="*/ 0 w 84"/>
                  <a:gd name="T1" fmla="*/ 256 h 256"/>
                  <a:gd name="T2" fmla="*/ 31 w 84"/>
                  <a:gd name="T3" fmla="*/ 40 h 256"/>
                  <a:gd name="T4" fmla="*/ 53 w 84"/>
                  <a:gd name="T5" fmla="*/ 0 h 256"/>
                  <a:gd name="T6" fmla="*/ 79 w 84"/>
                  <a:gd name="T7" fmla="*/ 36 h 256"/>
                  <a:gd name="T8" fmla="*/ 110 w 84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6859" name="Freeform 181"/>
              <p:cNvSpPr>
                <a:spLocks/>
              </p:cNvSpPr>
              <p:nvPr/>
            </p:nvSpPr>
            <p:spPr bwMode="auto">
              <a:xfrm flipV="1">
                <a:off x="2592" y="2496"/>
                <a:ext cx="96" cy="256"/>
              </a:xfrm>
              <a:custGeom>
                <a:avLst/>
                <a:gdLst>
                  <a:gd name="T0" fmla="*/ 0 w 84"/>
                  <a:gd name="T1" fmla="*/ 256 h 256"/>
                  <a:gd name="T2" fmla="*/ 31 w 84"/>
                  <a:gd name="T3" fmla="*/ 40 h 256"/>
                  <a:gd name="T4" fmla="*/ 53 w 84"/>
                  <a:gd name="T5" fmla="*/ 0 h 256"/>
                  <a:gd name="T6" fmla="*/ 79 w 84"/>
                  <a:gd name="T7" fmla="*/ 36 h 256"/>
                  <a:gd name="T8" fmla="*/ 110 w 84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</p:grpSp>
      <p:grpSp>
        <p:nvGrpSpPr>
          <p:cNvPr id="75904" name="Group 182"/>
          <p:cNvGrpSpPr>
            <a:grpSpLocks/>
          </p:cNvGrpSpPr>
          <p:nvPr/>
        </p:nvGrpSpPr>
        <p:grpSpPr bwMode="auto">
          <a:xfrm flipV="1">
            <a:off x="6629400" y="4769768"/>
            <a:ext cx="609600" cy="609600"/>
            <a:chOff x="1440" y="1488"/>
            <a:chExt cx="384" cy="504"/>
          </a:xfrm>
        </p:grpSpPr>
        <p:grpSp>
          <p:nvGrpSpPr>
            <p:cNvPr id="76846" name="Group 183"/>
            <p:cNvGrpSpPr>
              <a:grpSpLocks/>
            </p:cNvGrpSpPr>
            <p:nvPr/>
          </p:nvGrpSpPr>
          <p:grpSpPr bwMode="auto">
            <a:xfrm>
              <a:off x="1440" y="1488"/>
              <a:ext cx="128" cy="504"/>
              <a:chOff x="2496" y="2248"/>
              <a:chExt cx="192" cy="504"/>
            </a:xfrm>
          </p:grpSpPr>
          <p:sp>
            <p:nvSpPr>
              <p:cNvPr id="76853" name="Freeform 184"/>
              <p:cNvSpPr>
                <a:spLocks/>
              </p:cNvSpPr>
              <p:nvPr/>
            </p:nvSpPr>
            <p:spPr bwMode="auto">
              <a:xfrm>
                <a:off x="2496" y="2248"/>
                <a:ext cx="96" cy="256"/>
              </a:xfrm>
              <a:custGeom>
                <a:avLst/>
                <a:gdLst>
                  <a:gd name="T0" fmla="*/ 0 w 84"/>
                  <a:gd name="T1" fmla="*/ 256 h 256"/>
                  <a:gd name="T2" fmla="*/ 31 w 84"/>
                  <a:gd name="T3" fmla="*/ 40 h 256"/>
                  <a:gd name="T4" fmla="*/ 53 w 84"/>
                  <a:gd name="T5" fmla="*/ 0 h 256"/>
                  <a:gd name="T6" fmla="*/ 79 w 84"/>
                  <a:gd name="T7" fmla="*/ 36 h 256"/>
                  <a:gd name="T8" fmla="*/ 110 w 84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6854" name="Freeform 185"/>
              <p:cNvSpPr>
                <a:spLocks/>
              </p:cNvSpPr>
              <p:nvPr/>
            </p:nvSpPr>
            <p:spPr bwMode="auto">
              <a:xfrm flipV="1">
                <a:off x="2592" y="2496"/>
                <a:ext cx="96" cy="256"/>
              </a:xfrm>
              <a:custGeom>
                <a:avLst/>
                <a:gdLst>
                  <a:gd name="T0" fmla="*/ 0 w 84"/>
                  <a:gd name="T1" fmla="*/ 256 h 256"/>
                  <a:gd name="T2" fmla="*/ 31 w 84"/>
                  <a:gd name="T3" fmla="*/ 40 h 256"/>
                  <a:gd name="T4" fmla="*/ 53 w 84"/>
                  <a:gd name="T5" fmla="*/ 0 h 256"/>
                  <a:gd name="T6" fmla="*/ 79 w 84"/>
                  <a:gd name="T7" fmla="*/ 36 h 256"/>
                  <a:gd name="T8" fmla="*/ 110 w 84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76847" name="Group 186"/>
            <p:cNvGrpSpPr>
              <a:grpSpLocks/>
            </p:cNvGrpSpPr>
            <p:nvPr/>
          </p:nvGrpSpPr>
          <p:grpSpPr bwMode="auto">
            <a:xfrm>
              <a:off x="1568" y="1488"/>
              <a:ext cx="128" cy="504"/>
              <a:chOff x="2496" y="2248"/>
              <a:chExt cx="192" cy="504"/>
            </a:xfrm>
          </p:grpSpPr>
          <p:sp>
            <p:nvSpPr>
              <p:cNvPr id="76851" name="Freeform 187"/>
              <p:cNvSpPr>
                <a:spLocks/>
              </p:cNvSpPr>
              <p:nvPr/>
            </p:nvSpPr>
            <p:spPr bwMode="auto">
              <a:xfrm>
                <a:off x="2496" y="2248"/>
                <a:ext cx="96" cy="256"/>
              </a:xfrm>
              <a:custGeom>
                <a:avLst/>
                <a:gdLst>
                  <a:gd name="T0" fmla="*/ 0 w 84"/>
                  <a:gd name="T1" fmla="*/ 256 h 256"/>
                  <a:gd name="T2" fmla="*/ 31 w 84"/>
                  <a:gd name="T3" fmla="*/ 40 h 256"/>
                  <a:gd name="T4" fmla="*/ 53 w 84"/>
                  <a:gd name="T5" fmla="*/ 0 h 256"/>
                  <a:gd name="T6" fmla="*/ 79 w 84"/>
                  <a:gd name="T7" fmla="*/ 36 h 256"/>
                  <a:gd name="T8" fmla="*/ 110 w 84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6852" name="Freeform 188"/>
              <p:cNvSpPr>
                <a:spLocks/>
              </p:cNvSpPr>
              <p:nvPr/>
            </p:nvSpPr>
            <p:spPr bwMode="auto">
              <a:xfrm flipV="1">
                <a:off x="2592" y="2496"/>
                <a:ext cx="96" cy="256"/>
              </a:xfrm>
              <a:custGeom>
                <a:avLst/>
                <a:gdLst>
                  <a:gd name="T0" fmla="*/ 0 w 84"/>
                  <a:gd name="T1" fmla="*/ 256 h 256"/>
                  <a:gd name="T2" fmla="*/ 31 w 84"/>
                  <a:gd name="T3" fmla="*/ 40 h 256"/>
                  <a:gd name="T4" fmla="*/ 53 w 84"/>
                  <a:gd name="T5" fmla="*/ 0 h 256"/>
                  <a:gd name="T6" fmla="*/ 79 w 84"/>
                  <a:gd name="T7" fmla="*/ 36 h 256"/>
                  <a:gd name="T8" fmla="*/ 110 w 84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76848" name="Group 189"/>
            <p:cNvGrpSpPr>
              <a:grpSpLocks/>
            </p:cNvGrpSpPr>
            <p:nvPr/>
          </p:nvGrpSpPr>
          <p:grpSpPr bwMode="auto">
            <a:xfrm>
              <a:off x="1696" y="1488"/>
              <a:ext cx="128" cy="504"/>
              <a:chOff x="2496" y="2248"/>
              <a:chExt cx="192" cy="504"/>
            </a:xfrm>
          </p:grpSpPr>
          <p:sp>
            <p:nvSpPr>
              <p:cNvPr id="76849" name="Freeform 190"/>
              <p:cNvSpPr>
                <a:spLocks/>
              </p:cNvSpPr>
              <p:nvPr/>
            </p:nvSpPr>
            <p:spPr bwMode="auto">
              <a:xfrm>
                <a:off x="2496" y="2248"/>
                <a:ext cx="96" cy="256"/>
              </a:xfrm>
              <a:custGeom>
                <a:avLst/>
                <a:gdLst>
                  <a:gd name="T0" fmla="*/ 0 w 84"/>
                  <a:gd name="T1" fmla="*/ 256 h 256"/>
                  <a:gd name="T2" fmla="*/ 31 w 84"/>
                  <a:gd name="T3" fmla="*/ 40 h 256"/>
                  <a:gd name="T4" fmla="*/ 53 w 84"/>
                  <a:gd name="T5" fmla="*/ 0 h 256"/>
                  <a:gd name="T6" fmla="*/ 79 w 84"/>
                  <a:gd name="T7" fmla="*/ 36 h 256"/>
                  <a:gd name="T8" fmla="*/ 110 w 84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6850" name="Freeform 191"/>
              <p:cNvSpPr>
                <a:spLocks/>
              </p:cNvSpPr>
              <p:nvPr/>
            </p:nvSpPr>
            <p:spPr bwMode="auto">
              <a:xfrm flipV="1">
                <a:off x="2592" y="2496"/>
                <a:ext cx="96" cy="256"/>
              </a:xfrm>
              <a:custGeom>
                <a:avLst/>
                <a:gdLst>
                  <a:gd name="T0" fmla="*/ 0 w 84"/>
                  <a:gd name="T1" fmla="*/ 256 h 256"/>
                  <a:gd name="T2" fmla="*/ 31 w 84"/>
                  <a:gd name="T3" fmla="*/ 40 h 256"/>
                  <a:gd name="T4" fmla="*/ 53 w 84"/>
                  <a:gd name="T5" fmla="*/ 0 h 256"/>
                  <a:gd name="T6" fmla="*/ 79 w 84"/>
                  <a:gd name="T7" fmla="*/ 36 h 256"/>
                  <a:gd name="T8" fmla="*/ 110 w 84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3366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</p:grpSp>
      <p:sp>
        <p:nvSpPr>
          <p:cNvPr id="376000" name="Rectangle 192"/>
          <p:cNvSpPr>
            <a:spLocks noChangeArrowheads="1"/>
          </p:cNvSpPr>
          <p:nvPr/>
        </p:nvSpPr>
        <p:spPr bwMode="auto">
          <a:xfrm>
            <a:off x="1447800" y="408396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>
              <a:buClr>
                <a:srgbClr val="FF3300"/>
              </a:buClr>
            </a:pPr>
            <a:r>
              <a:rPr lang="zh-CN" altLang="en-US">
                <a:solidFill>
                  <a:schemeClr val="tx2"/>
                </a:solidFill>
              </a:rPr>
              <a:t>载波</a:t>
            </a:r>
          </a:p>
        </p:txBody>
      </p:sp>
      <p:sp>
        <p:nvSpPr>
          <p:cNvPr id="376001" name="Rectangle 193"/>
          <p:cNvSpPr>
            <a:spLocks noChangeArrowheads="1"/>
          </p:cNvSpPr>
          <p:nvPr/>
        </p:nvSpPr>
        <p:spPr bwMode="auto">
          <a:xfrm>
            <a:off x="838200" y="4845968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>
              <a:buClr>
                <a:srgbClr val="FF3300"/>
              </a:buClr>
            </a:pPr>
            <a:r>
              <a:rPr lang="en-US" altLang="zh-CN">
                <a:solidFill>
                  <a:srgbClr val="000099"/>
                </a:solidFill>
              </a:rPr>
              <a:t>2PSK</a:t>
            </a:r>
            <a:r>
              <a:rPr lang="zh-CN" altLang="en-US">
                <a:solidFill>
                  <a:srgbClr val="000099"/>
                </a:solidFill>
              </a:rPr>
              <a:t>信号</a:t>
            </a:r>
          </a:p>
        </p:txBody>
      </p:sp>
      <p:sp>
        <p:nvSpPr>
          <p:cNvPr id="376002" name="Line 194"/>
          <p:cNvSpPr>
            <a:spLocks noChangeShapeType="1"/>
          </p:cNvSpPr>
          <p:nvPr/>
        </p:nvSpPr>
        <p:spPr bwMode="auto">
          <a:xfrm>
            <a:off x="2209800" y="4312568"/>
            <a:ext cx="518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6003" name="Line 195"/>
          <p:cNvSpPr>
            <a:spLocks noChangeShapeType="1"/>
          </p:cNvSpPr>
          <p:nvPr/>
        </p:nvSpPr>
        <p:spPr bwMode="auto">
          <a:xfrm>
            <a:off x="2209800" y="5074568"/>
            <a:ext cx="5257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75920" name="Group 196"/>
          <p:cNvGrpSpPr>
            <a:grpSpLocks/>
          </p:cNvGrpSpPr>
          <p:nvPr/>
        </p:nvGrpSpPr>
        <p:grpSpPr bwMode="auto">
          <a:xfrm>
            <a:off x="2362200" y="3363243"/>
            <a:ext cx="4876800" cy="523875"/>
            <a:chOff x="1488" y="2618"/>
            <a:chExt cx="3072" cy="330"/>
          </a:xfrm>
        </p:grpSpPr>
        <p:grpSp>
          <p:nvGrpSpPr>
            <p:cNvPr id="76824" name="Group 197"/>
            <p:cNvGrpSpPr>
              <a:grpSpLocks/>
            </p:cNvGrpSpPr>
            <p:nvPr/>
          </p:nvGrpSpPr>
          <p:grpSpPr bwMode="auto">
            <a:xfrm>
              <a:off x="1488" y="2640"/>
              <a:ext cx="3072" cy="288"/>
              <a:chOff x="1440" y="672"/>
              <a:chExt cx="3072" cy="192"/>
            </a:xfrm>
          </p:grpSpPr>
          <p:sp>
            <p:nvSpPr>
              <p:cNvPr id="76833" name="Line 198"/>
              <p:cNvSpPr>
                <a:spLocks noChangeShapeType="1"/>
              </p:cNvSpPr>
              <p:nvPr/>
            </p:nvSpPr>
            <p:spPr bwMode="auto">
              <a:xfrm>
                <a:off x="1440" y="672"/>
                <a:ext cx="384" cy="0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834" name="Line 199"/>
              <p:cNvSpPr>
                <a:spLocks noChangeShapeType="1"/>
              </p:cNvSpPr>
              <p:nvPr/>
            </p:nvSpPr>
            <p:spPr bwMode="auto">
              <a:xfrm>
                <a:off x="2208" y="672"/>
                <a:ext cx="384" cy="0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835" name="Line 200"/>
              <p:cNvSpPr>
                <a:spLocks noChangeShapeType="1"/>
              </p:cNvSpPr>
              <p:nvPr/>
            </p:nvSpPr>
            <p:spPr bwMode="auto">
              <a:xfrm>
                <a:off x="2592" y="672"/>
                <a:ext cx="384" cy="0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836" name="Line 201"/>
              <p:cNvSpPr>
                <a:spLocks noChangeShapeType="1"/>
              </p:cNvSpPr>
              <p:nvPr/>
            </p:nvSpPr>
            <p:spPr bwMode="auto">
              <a:xfrm>
                <a:off x="3360" y="672"/>
                <a:ext cx="384" cy="0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837" name="Line 202"/>
              <p:cNvSpPr>
                <a:spLocks noChangeShapeType="1"/>
              </p:cNvSpPr>
              <p:nvPr/>
            </p:nvSpPr>
            <p:spPr bwMode="auto">
              <a:xfrm>
                <a:off x="1824" y="864"/>
                <a:ext cx="384" cy="0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838" name="Line 203"/>
              <p:cNvSpPr>
                <a:spLocks noChangeShapeType="1"/>
              </p:cNvSpPr>
              <p:nvPr/>
            </p:nvSpPr>
            <p:spPr bwMode="auto">
              <a:xfrm>
                <a:off x="2976" y="864"/>
                <a:ext cx="384" cy="0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839" name="Line 204"/>
              <p:cNvSpPr>
                <a:spLocks noChangeShapeType="1"/>
              </p:cNvSpPr>
              <p:nvPr/>
            </p:nvSpPr>
            <p:spPr bwMode="auto">
              <a:xfrm>
                <a:off x="3744" y="864"/>
                <a:ext cx="384" cy="0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840" name="Line 205"/>
              <p:cNvSpPr>
                <a:spLocks noChangeShapeType="1"/>
              </p:cNvSpPr>
              <p:nvPr/>
            </p:nvSpPr>
            <p:spPr bwMode="auto">
              <a:xfrm>
                <a:off x="4128" y="864"/>
                <a:ext cx="384" cy="0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841" name="Line 206"/>
              <p:cNvSpPr>
                <a:spLocks noChangeShapeType="1"/>
              </p:cNvSpPr>
              <p:nvPr/>
            </p:nvSpPr>
            <p:spPr bwMode="auto">
              <a:xfrm>
                <a:off x="1824" y="672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842" name="Line 207"/>
              <p:cNvSpPr>
                <a:spLocks noChangeShapeType="1"/>
              </p:cNvSpPr>
              <p:nvPr/>
            </p:nvSpPr>
            <p:spPr bwMode="auto">
              <a:xfrm>
                <a:off x="2208" y="672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843" name="Line 208"/>
              <p:cNvSpPr>
                <a:spLocks noChangeShapeType="1"/>
              </p:cNvSpPr>
              <p:nvPr/>
            </p:nvSpPr>
            <p:spPr bwMode="auto">
              <a:xfrm>
                <a:off x="2976" y="672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844" name="Line 209"/>
              <p:cNvSpPr>
                <a:spLocks noChangeShapeType="1"/>
              </p:cNvSpPr>
              <p:nvPr/>
            </p:nvSpPr>
            <p:spPr bwMode="auto">
              <a:xfrm>
                <a:off x="3744" y="672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845" name="Line 210"/>
              <p:cNvSpPr>
                <a:spLocks noChangeShapeType="1"/>
              </p:cNvSpPr>
              <p:nvPr/>
            </p:nvSpPr>
            <p:spPr bwMode="auto">
              <a:xfrm>
                <a:off x="3360" y="672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6825" name="Rectangle 211"/>
            <p:cNvSpPr>
              <a:spLocks noChangeArrowheads="1"/>
            </p:cNvSpPr>
            <p:nvPr/>
          </p:nvSpPr>
          <p:spPr bwMode="auto">
            <a:xfrm>
              <a:off x="1536" y="2618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buClr>
                  <a:srgbClr val="FF3300"/>
                </a:buClr>
              </a:pPr>
              <a:r>
                <a:rPr lang="en-US" altLang="zh-CN" sz="1600" b="1"/>
                <a:t>+1</a:t>
              </a:r>
            </a:p>
          </p:txBody>
        </p:sp>
        <p:sp>
          <p:nvSpPr>
            <p:cNvPr id="76826" name="Rectangle 212"/>
            <p:cNvSpPr>
              <a:spLocks noChangeArrowheads="1"/>
            </p:cNvSpPr>
            <p:nvPr/>
          </p:nvSpPr>
          <p:spPr bwMode="auto">
            <a:xfrm>
              <a:off x="2304" y="2618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buClr>
                  <a:srgbClr val="FF3300"/>
                </a:buClr>
              </a:pPr>
              <a:r>
                <a:rPr lang="en-US" altLang="zh-CN" sz="1600" b="1"/>
                <a:t>+1</a:t>
              </a:r>
            </a:p>
          </p:txBody>
        </p:sp>
        <p:sp>
          <p:nvSpPr>
            <p:cNvPr id="76827" name="Rectangle 213"/>
            <p:cNvSpPr>
              <a:spLocks noChangeArrowheads="1"/>
            </p:cNvSpPr>
            <p:nvPr/>
          </p:nvSpPr>
          <p:spPr bwMode="auto">
            <a:xfrm>
              <a:off x="2688" y="2618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buClr>
                  <a:srgbClr val="FF3300"/>
                </a:buClr>
              </a:pPr>
              <a:r>
                <a:rPr lang="en-US" altLang="zh-CN" sz="1600" b="1"/>
                <a:t>+1</a:t>
              </a:r>
            </a:p>
          </p:txBody>
        </p:sp>
        <p:sp>
          <p:nvSpPr>
            <p:cNvPr id="76828" name="Rectangle 214"/>
            <p:cNvSpPr>
              <a:spLocks noChangeArrowheads="1"/>
            </p:cNvSpPr>
            <p:nvPr/>
          </p:nvSpPr>
          <p:spPr bwMode="auto">
            <a:xfrm>
              <a:off x="3456" y="2618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buClr>
                  <a:srgbClr val="FF3300"/>
                </a:buClr>
              </a:pPr>
              <a:r>
                <a:rPr lang="en-US" altLang="zh-CN" sz="1600" b="1"/>
                <a:t>+1</a:t>
              </a:r>
            </a:p>
          </p:txBody>
        </p:sp>
        <p:sp>
          <p:nvSpPr>
            <p:cNvPr id="76829" name="Rectangle 215"/>
            <p:cNvSpPr>
              <a:spLocks noChangeArrowheads="1"/>
            </p:cNvSpPr>
            <p:nvPr/>
          </p:nvSpPr>
          <p:spPr bwMode="auto">
            <a:xfrm>
              <a:off x="1920" y="2736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buClr>
                  <a:srgbClr val="FF3300"/>
                </a:buClr>
              </a:pPr>
              <a:r>
                <a:rPr lang="en-US" altLang="zh-CN" sz="1600" b="1"/>
                <a:t>-1</a:t>
              </a:r>
            </a:p>
          </p:txBody>
        </p:sp>
        <p:sp>
          <p:nvSpPr>
            <p:cNvPr id="76830" name="Rectangle 216"/>
            <p:cNvSpPr>
              <a:spLocks noChangeArrowheads="1"/>
            </p:cNvSpPr>
            <p:nvPr/>
          </p:nvSpPr>
          <p:spPr bwMode="auto">
            <a:xfrm>
              <a:off x="3072" y="2736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buClr>
                  <a:srgbClr val="FF3300"/>
                </a:buClr>
              </a:pPr>
              <a:r>
                <a:rPr lang="en-US" altLang="zh-CN" sz="1600" b="1"/>
                <a:t>-1</a:t>
              </a:r>
            </a:p>
          </p:txBody>
        </p:sp>
        <p:sp>
          <p:nvSpPr>
            <p:cNvPr id="76831" name="Rectangle 217"/>
            <p:cNvSpPr>
              <a:spLocks noChangeArrowheads="1"/>
            </p:cNvSpPr>
            <p:nvPr/>
          </p:nvSpPr>
          <p:spPr bwMode="auto">
            <a:xfrm>
              <a:off x="3840" y="2736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buClr>
                  <a:srgbClr val="FF3300"/>
                </a:buClr>
              </a:pPr>
              <a:r>
                <a:rPr lang="en-US" altLang="zh-CN" sz="1600" b="1"/>
                <a:t>-1</a:t>
              </a:r>
            </a:p>
          </p:txBody>
        </p:sp>
        <p:sp>
          <p:nvSpPr>
            <p:cNvPr id="76832" name="Rectangle 218"/>
            <p:cNvSpPr>
              <a:spLocks noChangeArrowheads="1"/>
            </p:cNvSpPr>
            <p:nvPr/>
          </p:nvSpPr>
          <p:spPr bwMode="auto">
            <a:xfrm>
              <a:off x="4224" y="2736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buClr>
                  <a:srgbClr val="FF3300"/>
                </a:buClr>
              </a:pPr>
              <a:r>
                <a:rPr lang="en-US" altLang="zh-CN" sz="1600" b="1"/>
                <a:t>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351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5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7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6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6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7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75" grpId="0" autoUpdateAnimBg="0"/>
      <p:bldP spid="375876" grpId="0" autoUpdateAnimBg="0"/>
      <p:bldP spid="375877" grpId="0" autoUpdateAnimBg="0"/>
      <p:bldP spid="375878" grpId="0" animBg="1"/>
      <p:bldP spid="376000" grpId="0" autoUpdateAnimBg="0"/>
      <p:bldP spid="376001" grpId="0" autoUpdateAnimBg="0"/>
      <p:bldP spid="376002" grpId="0" animBg="1"/>
      <p:bldP spid="37600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743200" y="1524000"/>
            <a:ext cx="5695950" cy="1676400"/>
            <a:chOff x="1728" y="960"/>
            <a:chExt cx="3588" cy="1056"/>
          </a:xfrm>
        </p:grpSpPr>
        <p:sp>
          <p:nvSpPr>
            <p:cNvPr id="78919" name="AutoShape 7"/>
            <p:cNvSpPr>
              <a:spLocks noChangeArrowheads="1"/>
            </p:cNvSpPr>
            <p:nvPr/>
          </p:nvSpPr>
          <p:spPr bwMode="auto">
            <a:xfrm>
              <a:off x="2304" y="1488"/>
              <a:ext cx="816" cy="288"/>
            </a:xfrm>
            <a:prstGeom prst="roundRect">
              <a:avLst>
                <a:gd name="adj" fmla="val 14931"/>
              </a:avLst>
            </a:prstGeom>
            <a:solidFill>
              <a:srgbClr val="969696"/>
            </a:solidFill>
            <a:ln w="9525">
              <a:round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FFFF66"/>
                  </a:solidFill>
                </a:rPr>
                <a:t>载波提取</a:t>
              </a:r>
              <a:endParaRPr lang="zh-CN" altLang="en-US" baseline="-25000">
                <a:solidFill>
                  <a:srgbClr val="FFFF66"/>
                </a:solidFill>
              </a:endParaRPr>
            </a:p>
          </p:txBody>
        </p:sp>
        <p:sp>
          <p:nvSpPr>
            <p:cNvPr id="78920" name="Line 8"/>
            <p:cNvSpPr>
              <a:spLocks noChangeShapeType="1"/>
            </p:cNvSpPr>
            <p:nvPr/>
          </p:nvSpPr>
          <p:spPr bwMode="auto">
            <a:xfrm>
              <a:off x="1824" y="1152"/>
              <a:ext cx="768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21" name="Line 9"/>
            <p:cNvSpPr>
              <a:spLocks noChangeShapeType="1"/>
            </p:cNvSpPr>
            <p:nvPr/>
          </p:nvSpPr>
          <p:spPr bwMode="auto">
            <a:xfrm flipV="1">
              <a:off x="2736" y="1296"/>
              <a:ext cx="0" cy="19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22" name="Text Box 10"/>
            <p:cNvSpPr txBox="1">
              <a:spLocks noChangeArrowheads="1"/>
            </p:cNvSpPr>
            <p:nvPr/>
          </p:nvSpPr>
          <p:spPr bwMode="auto">
            <a:xfrm>
              <a:off x="1728" y="960"/>
              <a:ext cx="8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</a:rPr>
                <a:t>2PSK</a:t>
              </a:r>
              <a:r>
                <a:rPr lang="zh-CN" altLang="en-US">
                  <a:solidFill>
                    <a:schemeClr val="tx2"/>
                  </a:solidFill>
                </a:rPr>
                <a:t>信号</a:t>
              </a:r>
            </a:p>
          </p:txBody>
        </p:sp>
        <p:sp>
          <p:nvSpPr>
            <p:cNvPr id="78923" name="Oval 11"/>
            <p:cNvSpPr>
              <a:spLocks noChangeArrowheads="1"/>
            </p:cNvSpPr>
            <p:nvPr/>
          </p:nvSpPr>
          <p:spPr bwMode="auto">
            <a:xfrm>
              <a:off x="2592" y="1008"/>
              <a:ext cx="288" cy="288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75000"/>
                </a:lnSpc>
                <a:buClr>
                  <a:srgbClr val="FF3300"/>
                </a:buClr>
              </a:pPr>
              <a:r>
                <a:rPr lang="en-US" altLang="zh-CN" sz="2400" b="1">
                  <a:solidFill>
                    <a:srgbClr val="CCFF66"/>
                  </a:solidFill>
                </a:rPr>
                <a:t>×</a:t>
              </a:r>
            </a:p>
          </p:txBody>
        </p:sp>
        <p:sp>
          <p:nvSpPr>
            <p:cNvPr id="78924" name="AutoShape 12"/>
            <p:cNvSpPr>
              <a:spLocks noChangeArrowheads="1"/>
            </p:cNvSpPr>
            <p:nvPr/>
          </p:nvSpPr>
          <p:spPr bwMode="auto">
            <a:xfrm>
              <a:off x="3072" y="1008"/>
              <a:ext cx="528" cy="288"/>
            </a:xfrm>
            <a:prstGeom prst="roundRect">
              <a:avLst>
                <a:gd name="adj" fmla="val 14931"/>
              </a:avLst>
            </a:prstGeom>
            <a:solidFill>
              <a:srgbClr val="969696"/>
            </a:solidFill>
            <a:ln w="9525">
              <a:round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FFFF66"/>
                  </a:solidFill>
                </a:rPr>
                <a:t>低通</a:t>
              </a:r>
            </a:p>
          </p:txBody>
        </p:sp>
        <p:sp>
          <p:nvSpPr>
            <p:cNvPr id="78925" name="AutoShape 13"/>
            <p:cNvSpPr>
              <a:spLocks noChangeArrowheads="1"/>
            </p:cNvSpPr>
            <p:nvPr/>
          </p:nvSpPr>
          <p:spPr bwMode="auto">
            <a:xfrm>
              <a:off x="3792" y="1008"/>
              <a:ext cx="768" cy="288"/>
            </a:xfrm>
            <a:prstGeom prst="roundRect">
              <a:avLst>
                <a:gd name="adj" fmla="val 14931"/>
              </a:avLst>
            </a:prstGeom>
            <a:solidFill>
              <a:srgbClr val="969696"/>
            </a:solidFill>
            <a:ln w="9525">
              <a:round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FFFF66"/>
                  </a:solidFill>
                </a:rPr>
                <a:t>抽样判决</a:t>
              </a:r>
            </a:p>
          </p:txBody>
        </p:sp>
        <p:sp>
          <p:nvSpPr>
            <p:cNvPr id="78926" name="Line 14"/>
            <p:cNvSpPr>
              <a:spLocks noChangeShapeType="1"/>
            </p:cNvSpPr>
            <p:nvPr/>
          </p:nvSpPr>
          <p:spPr bwMode="auto">
            <a:xfrm>
              <a:off x="3600" y="1152"/>
              <a:ext cx="192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27" name="Line 15"/>
            <p:cNvSpPr>
              <a:spLocks noChangeShapeType="1"/>
            </p:cNvSpPr>
            <p:nvPr/>
          </p:nvSpPr>
          <p:spPr bwMode="auto">
            <a:xfrm>
              <a:off x="4560" y="1152"/>
              <a:ext cx="288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28" name="Line 16"/>
            <p:cNvSpPr>
              <a:spLocks noChangeShapeType="1"/>
            </p:cNvSpPr>
            <p:nvPr/>
          </p:nvSpPr>
          <p:spPr bwMode="auto">
            <a:xfrm flipV="1">
              <a:off x="4224" y="1296"/>
              <a:ext cx="0" cy="19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29" name="AutoShape 17"/>
            <p:cNvSpPr>
              <a:spLocks noChangeArrowheads="1"/>
            </p:cNvSpPr>
            <p:nvPr/>
          </p:nvSpPr>
          <p:spPr bwMode="auto">
            <a:xfrm>
              <a:off x="3840" y="1488"/>
              <a:ext cx="816" cy="288"/>
            </a:xfrm>
            <a:prstGeom prst="roundRect">
              <a:avLst>
                <a:gd name="adj" fmla="val 14931"/>
              </a:avLst>
            </a:prstGeom>
            <a:solidFill>
              <a:srgbClr val="969696"/>
            </a:solidFill>
            <a:ln w="9525">
              <a:round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FFFF66"/>
                  </a:solidFill>
                </a:rPr>
                <a:t>时钟提取</a:t>
              </a:r>
              <a:endParaRPr lang="zh-CN" altLang="en-US" baseline="-25000">
                <a:solidFill>
                  <a:srgbClr val="FFFF66"/>
                </a:solidFill>
              </a:endParaRPr>
            </a:p>
          </p:txBody>
        </p:sp>
        <p:sp>
          <p:nvSpPr>
            <p:cNvPr id="78930" name="Rectangle 18"/>
            <p:cNvSpPr>
              <a:spLocks noChangeArrowheads="1"/>
            </p:cNvSpPr>
            <p:nvPr/>
          </p:nvSpPr>
          <p:spPr bwMode="auto">
            <a:xfrm>
              <a:off x="3024" y="1728"/>
              <a:ext cx="8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CC0000"/>
                  </a:solidFill>
                </a:rPr>
                <a:t>相干解调</a:t>
              </a:r>
            </a:p>
          </p:txBody>
        </p:sp>
        <p:sp>
          <p:nvSpPr>
            <p:cNvPr id="78931" name="Rectangle 19"/>
            <p:cNvSpPr>
              <a:spLocks noChangeArrowheads="1"/>
            </p:cNvSpPr>
            <p:nvPr/>
          </p:nvSpPr>
          <p:spPr bwMode="auto">
            <a:xfrm>
              <a:off x="4560" y="960"/>
              <a:ext cx="7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chemeClr val="tx2"/>
                  </a:solidFill>
                </a:rPr>
                <a:t>输出信号</a:t>
              </a:r>
            </a:p>
          </p:txBody>
        </p:sp>
        <p:sp>
          <p:nvSpPr>
            <p:cNvPr id="78932" name="Line 20"/>
            <p:cNvSpPr>
              <a:spLocks noChangeShapeType="1"/>
            </p:cNvSpPr>
            <p:nvPr/>
          </p:nvSpPr>
          <p:spPr bwMode="auto">
            <a:xfrm>
              <a:off x="2880" y="1152"/>
              <a:ext cx="192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7877" name="WordArt 21"/>
          <p:cNvSpPr>
            <a:spLocks noChangeArrowheads="1" noChangeShapeType="1" noTextEdit="1"/>
          </p:cNvSpPr>
          <p:nvPr/>
        </p:nvSpPr>
        <p:spPr bwMode="auto">
          <a:xfrm>
            <a:off x="533400" y="260648"/>
            <a:ext cx="18288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9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>
              <a:lnSpc>
                <a:spcPct val="120000"/>
              </a:lnSpc>
              <a:buClr>
                <a:srgbClr val="FF3300"/>
              </a:buClr>
              <a:defRPr/>
            </a:pPr>
            <a:r>
              <a:rPr lang="en-US" altLang="zh-CN" sz="3600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3366FF"/>
                    </a:gs>
                    <a:gs pos="25000">
                      <a:srgbClr val="01A78F"/>
                    </a:gs>
                    <a:gs pos="50000">
                      <a:srgbClr val="FFFF00"/>
                    </a:gs>
                    <a:gs pos="75000">
                      <a:srgbClr val="FF6633"/>
                    </a:gs>
                    <a:gs pos="100000">
                      <a:srgbClr val="FF3399"/>
                    </a:gs>
                  </a:gsLst>
                  <a:lin ang="5400000" scaled="1"/>
                </a:gradFill>
                <a:latin typeface="隶书"/>
                <a:ea typeface="隶书"/>
              </a:rPr>
              <a:t>2PSK</a:t>
            </a:r>
            <a:r>
              <a:rPr lang="zh-CN" altLang="en-US" sz="3600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3366FF"/>
                    </a:gs>
                    <a:gs pos="25000">
                      <a:srgbClr val="01A78F"/>
                    </a:gs>
                    <a:gs pos="50000">
                      <a:srgbClr val="FFFF00"/>
                    </a:gs>
                    <a:gs pos="75000">
                      <a:srgbClr val="FF6633"/>
                    </a:gs>
                    <a:gs pos="100000">
                      <a:srgbClr val="FF3399"/>
                    </a:gs>
                  </a:gsLst>
                  <a:lin ang="5400000" scaled="1"/>
                </a:gradFill>
                <a:latin typeface="隶书"/>
                <a:ea typeface="隶书"/>
              </a:rPr>
              <a:t>的解调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2362200" y="3276600"/>
            <a:ext cx="5638800" cy="609600"/>
            <a:chOff x="1728" y="1680"/>
            <a:chExt cx="3552" cy="384"/>
          </a:xfrm>
        </p:grpSpPr>
        <p:sp>
          <p:nvSpPr>
            <p:cNvPr id="78909" name="Text Box 23"/>
            <p:cNvSpPr txBox="1">
              <a:spLocks noChangeArrowheads="1"/>
            </p:cNvSpPr>
            <p:nvPr/>
          </p:nvSpPr>
          <p:spPr bwMode="auto">
            <a:xfrm>
              <a:off x="1728" y="1728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78910" name="Line 24"/>
            <p:cNvSpPr>
              <a:spLocks noChangeShapeType="1"/>
            </p:cNvSpPr>
            <p:nvPr/>
          </p:nvSpPr>
          <p:spPr bwMode="auto">
            <a:xfrm>
              <a:off x="2016" y="1872"/>
              <a:ext cx="3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8911" name="Freeform 25"/>
            <p:cNvSpPr>
              <a:spLocks/>
            </p:cNvSpPr>
            <p:nvPr/>
          </p:nvSpPr>
          <p:spPr bwMode="auto">
            <a:xfrm>
              <a:off x="3216" y="168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78912" name="Freeform 26"/>
            <p:cNvSpPr>
              <a:spLocks/>
            </p:cNvSpPr>
            <p:nvPr/>
          </p:nvSpPr>
          <p:spPr bwMode="auto">
            <a:xfrm flipV="1">
              <a:off x="2208" y="168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78913" name="Freeform 27"/>
            <p:cNvSpPr>
              <a:spLocks/>
            </p:cNvSpPr>
            <p:nvPr/>
          </p:nvSpPr>
          <p:spPr bwMode="auto">
            <a:xfrm flipV="1">
              <a:off x="2544" y="168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78914" name="Freeform 28"/>
            <p:cNvSpPr>
              <a:spLocks/>
            </p:cNvSpPr>
            <p:nvPr/>
          </p:nvSpPr>
          <p:spPr bwMode="auto">
            <a:xfrm flipV="1">
              <a:off x="2880" y="168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78915" name="Freeform 29"/>
            <p:cNvSpPr>
              <a:spLocks/>
            </p:cNvSpPr>
            <p:nvPr/>
          </p:nvSpPr>
          <p:spPr bwMode="auto">
            <a:xfrm>
              <a:off x="3552" y="168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78916" name="Freeform 30"/>
            <p:cNvSpPr>
              <a:spLocks/>
            </p:cNvSpPr>
            <p:nvPr/>
          </p:nvSpPr>
          <p:spPr bwMode="auto">
            <a:xfrm>
              <a:off x="4224" y="168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78917" name="Freeform 31"/>
            <p:cNvSpPr>
              <a:spLocks/>
            </p:cNvSpPr>
            <p:nvPr/>
          </p:nvSpPr>
          <p:spPr bwMode="auto">
            <a:xfrm flipV="1">
              <a:off x="3888" y="168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78918" name="Freeform 32"/>
            <p:cNvSpPr>
              <a:spLocks/>
            </p:cNvSpPr>
            <p:nvPr/>
          </p:nvSpPr>
          <p:spPr bwMode="auto">
            <a:xfrm>
              <a:off x="4560" y="168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2362200" y="4038600"/>
            <a:ext cx="5638800" cy="609600"/>
            <a:chOff x="1728" y="2160"/>
            <a:chExt cx="3552" cy="384"/>
          </a:xfrm>
        </p:grpSpPr>
        <p:sp>
          <p:nvSpPr>
            <p:cNvPr id="78899" name="Text Box 34"/>
            <p:cNvSpPr txBox="1">
              <a:spLocks noChangeArrowheads="1"/>
            </p:cNvSpPr>
            <p:nvPr/>
          </p:nvSpPr>
          <p:spPr bwMode="auto">
            <a:xfrm>
              <a:off x="1728" y="2256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78900" name="Freeform 35"/>
            <p:cNvSpPr>
              <a:spLocks/>
            </p:cNvSpPr>
            <p:nvPr/>
          </p:nvSpPr>
          <p:spPr bwMode="auto">
            <a:xfrm flipV="1">
              <a:off x="2208" y="216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78901" name="Line 36"/>
            <p:cNvSpPr>
              <a:spLocks noChangeShapeType="1"/>
            </p:cNvSpPr>
            <p:nvPr/>
          </p:nvSpPr>
          <p:spPr bwMode="auto">
            <a:xfrm>
              <a:off x="2016" y="2352"/>
              <a:ext cx="3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8902" name="Freeform 37"/>
            <p:cNvSpPr>
              <a:spLocks/>
            </p:cNvSpPr>
            <p:nvPr/>
          </p:nvSpPr>
          <p:spPr bwMode="auto">
            <a:xfrm flipV="1">
              <a:off x="2544" y="216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78903" name="Freeform 38"/>
            <p:cNvSpPr>
              <a:spLocks/>
            </p:cNvSpPr>
            <p:nvPr/>
          </p:nvSpPr>
          <p:spPr bwMode="auto">
            <a:xfrm flipV="1">
              <a:off x="2880" y="216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78904" name="Freeform 39"/>
            <p:cNvSpPr>
              <a:spLocks/>
            </p:cNvSpPr>
            <p:nvPr/>
          </p:nvSpPr>
          <p:spPr bwMode="auto">
            <a:xfrm flipV="1">
              <a:off x="3216" y="216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78905" name="Freeform 40"/>
            <p:cNvSpPr>
              <a:spLocks/>
            </p:cNvSpPr>
            <p:nvPr/>
          </p:nvSpPr>
          <p:spPr bwMode="auto">
            <a:xfrm flipV="1">
              <a:off x="3552" y="216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78906" name="Freeform 41"/>
            <p:cNvSpPr>
              <a:spLocks/>
            </p:cNvSpPr>
            <p:nvPr/>
          </p:nvSpPr>
          <p:spPr bwMode="auto">
            <a:xfrm flipV="1">
              <a:off x="3888" y="216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78907" name="Freeform 42"/>
            <p:cNvSpPr>
              <a:spLocks/>
            </p:cNvSpPr>
            <p:nvPr/>
          </p:nvSpPr>
          <p:spPr bwMode="auto">
            <a:xfrm flipV="1">
              <a:off x="4224" y="216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78908" name="Freeform 43"/>
            <p:cNvSpPr>
              <a:spLocks/>
            </p:cNvSpPr>
            <p:nvPr/>
          </p:nvSpPr>
          <p:spPr bwMode="auto">
            <a:xfrm flipV="1">
              <a:off x="4560" y="216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2362200" y="4800600"/>
            <a:ext cx="5638800" cy="609600"/>
            <a:chOff x="1728" y="2640"/>
            <a:chExt cx="3552" cy="384"/>
          </a:xfrm>
        </p:grpSpPr>
        <p:sp>
          <p:nvSpPr>
            <p:cNvPr id="78880" name="Text Box 45"/>
            <p:cNvSpPr txBox="1">
              <a:spLocks noChangeArrowheads="1"/>
            </p:cNvSpPr>
            <p:nvPr/>
          </p:nvSpPr>
          <p:spPr bwMode="auto">
            <a:xfrm>
              <a:off x="1728" y="2736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endParaRPr lang="zh-CN" altLang="zh-CN">
                <a:solidFill>
                  <a:schemeClr val="hlink"/>
                </a:solidFill>
              </a:endParaRPr>
            </a:p>
          </p:txBody>
        </p:sp>
        <p:grpSp>
          <p:nvGrpSpPr>
            <p:cNvPr id="78881" name="Group 46"/>
            <p:cNvGrpSpPr>
              <a:grpSpLocks/>
            </p:cNvGrpSpPr>
            <p:nvPr/>
          </p:nvGrpSpPr>
          <p:grpSpPr bwMode="auto">
            <a:xfrm>
              <a:off x="2016" y="2640"/>
              <a:ext cx="3264" cy="384"/>
              <a:chOff x="2016" y="2640"/>
              <a:chExt cx="3264" cy="384"/>
            </a:xfrm>
          </p:grpSpPr>
          <p:sp>
            <p:nvSpPr>
              <p:cNvPr id="78882" name="Line 47"/>
              <p:cNvSpPr>
                <a:spLocks noChangeShapeType="1"/>
              </p:cNvSpPr>
              <p:nvPr/>
            </p:nvSpPr>
            <p:spPr bwMode="auto">
              <a:xfrm>
                <a:off x="2016" y="2832"/>
                <a:ext cx="32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883" name="Freeform 48"/>
              <p:cNvSpPr>
                <a:spLocks/>
              </p:cNvSpPr>
              <p:nvPr/>
            </p:nvSpPr>
            <p:spPr bwMode="auto">
              <a:xfrm>
                <a:off x="2208" y="2640"/>
                <a:ext cx="165" cy="192"/>
              </a:xfrm>
              <a:custGeom>
                <a:avLst/>
                <a:gdLst>
                  <a:gd name="T0" fmla="*/ 0 w 165"/>
                  <a:gd name="T1" fmla="*/ 188 h 196"/>
                  <a:gd name="T2" fmla="*/ 53 w 165"/>
                  <a:gd name="T3" fmla="*/ 26 h 196"/>
                  <a:gd name="T4" fmla="*/ 67 w 165"/>
                  <a:gd name="T5" fmla="*/ 8 h 196"/>
                  <a:gd name="T6" fmla="*/ 85 w 165"/>
                  <a:gd name="T7" fmla="*/ 0 h 196"/>
                  <a:gd name="T8" fmla="*/ 103 w 165"/>
                  <a:gd name="T9" fmla="*/ 8 h 196"/>
                  <a:gd name="T10" fmla="*/ 120 w 165"/>
                  <a:gd name="T11" fmla="*/ 29 h 196"/>
                  <a:gd name="T12" fmla="*/ 16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8884" name="Freeform 49"/>
              <p:cNvSpPr>
                <a:spLocks/>
              </p:cNvSpPr>
              <p:nvPr/>
            </p:nvSpPr>
            <p:spPr bwMode="auto">
              <a:xfrm>
                <a:off x="2377" y="2640"/>
                <a:ext cx="165" cy="192"/>
              </a:xfrm>
              <a:custGeom>
                <a:avLst/>
                <a:gdLst>
                  <a:gd name="T0" fmla="*/ 0 w 165"/>
                  <a:gd name="T1" fmla="*/ 188 h 196"/>
                  <a:gd name="T2" fmla="*/ 53 w 165"/>
                  <a:gd name="T3" fmla="*/ 26 h 196"/>
                  <a:gd name="T4" fmla="*/ 67 w 165"/>
                  <a:gd name="T5" fmla="*/ 8 h 196"/>
                  <a:gd name="T6" fmla="*/ 85 w 165"/>
                  <a:gd name="T7" fmla="*/ 0 h 196"/>
                  <a:gd name="T8" fmla="*/ 103 w 165"/>
                  <a:gd name="T9" fmla="*/ 8 h 196"/>
                  <a:gd name="T10" fmla="*/ 120 w 165"/>
                  <a:gd name="T11" fmla="*/ 29 h 196"/>
                  <a:gd name="T12" fmla="*/ 16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8885" name="Freeform 50"/>
              <p:cNvSpPr>
                <a:spLocks/>
              </p:cNvSpPr>
              <p:nvPr/>
            </p:nvSpPr>
            <p:spPr bwMode="auto">
              <a:xfrm>
                <a:off x="2544" y="2640"/>
                <a:ext cx="165" cy="192"/>
              </a:xfrm>
              <a:custGeom>
                <a:avLst/>
                <a:gdLst>
                  <a:gd name="T0" fmla="*/ 0 w 165"/>
                  <a:gd name="T1" fmla="*/ 188 h 196"/>
                  <a:gd name="T2" fmla="*/ 53 w 165"/>
                  <a:gd name="T3" fmla="*/ 26 h 196"/>
                  <a:gd name="T4" fmla="*/ 67 w 165"/>
                  <a:gd name="T5" fmla="*/ 8 h 196"/>
                  <a:gd name="T6" fmla="*/ 85 w 165"/>
                  <a:gd name="T7" fmla="*/ 0 h 196"/>
                  <a:gd name="T8" fmla="*/ 103 w 165"/>
                  <a:gd name="T9" fmla="*/ 8 h 196"/>
                  <a:gd name="T10" fmla="*/ 120 w 165"/>
                  <a:gd name="T11" fmla="*/ 29 h 196"/>
                  <a:gd name="T12" fmla="*/ 16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8886" name="Freeform 51"/>
              <p:cNvSpPr>
                <a:spLocks/>
              </p:cNvSpPr>
              <p:nvPr/>
            </p:nvSpPr>
            <p:spPr bwMode="auto">
              <a:xfrm>
                <a:off x="2710" y="2640"/>
                <a:ext cx="165" cy="192"/>
              </a:xfrm>
              <a:custGeom>
                <a:avLst/>
                <a:gdLst>
                  <a:gd name="T0" fmla="*/ 0 w 165"/>
                  <a:gd name="T1" fmla="*/ 188 h 196"/>
                  <a:gd name="T2" fmla="*/ 53 w 165"/>
                  <a:gd name="T3" fmla="*/ 26 h 196"/>
                  <a:gd name="T4" fmla="*/ 67 w 165"/>
                  <a:gd name="T5" fmla="*/ 8 h 196"/>
                  <a:gd name="T6" fmla="*/ 85 w 165"/>
                  <a:gd name="T7" fmla="*/ 0 h 196"/>
                  <a:gd name="T8" fmla="*/ 103 w 165"/>
                  <a:gd name="T9" fmla="*/ 8 h 196"/>
                  <a:gd name="T10" fmla="*/ 120 w 165"/>
                  <a:gd name="T11" fmla="*/ 29 h 196"/>
                  <a:gd name="T12" fmla="*/ 16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8887" name="Freeform 52"/>
              <p:cNvSpPr>
                <a:spLocks/>
              </p:cNvSpPr>
              <p:nvPr/>
            </p:nvSpPr>
            <p:spPr bwMode="auto">
              <a:xfrm>
                <a:off x="2880" y="2640"/>
                <a:ext cx="165" cy="192"/>
              </a:xfrm>
              <a:custGeom>
                <a:avLst/>
                <a:gdLst>
                  <a:gd name="T0" fmla="*/ 0 w 165"/>
                  <a:gd name="T1" fmla="*/ 188 h 196"/>
                  <a:gd name="T2" fmla="*/ 53 w 165"/>
                  <a:gd name="T3" fmla="*/ 26 h 196"/>
                  <a:gd name="T4" fmla="*/ 67 w 165"/>
                  <a:gd name="T5" fmla="*/ 8 h 196"/>
                  <a:gd name="T6" fmla="*/ 85 w 165"/>
                  <a:gd name="T7" fmla="*/ 0 h 196"/>
                  <a:gd name="T8" fmla="*/ 103 w 165"/>
                  <a:gd name="T9" fmla="*/ 8 h 196"/>
                  <a:gd name="T10" fmla="*/ 120 w 165"/>
                  <a:gd name="T11" fmla="*/ 29 h 196"/>
                  <a:gd name="T12" fmla="*/ 16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8888" name="Freeform 53"/>
              <p:cNvSpPr>
                <a:spLocks/>
              </p:cNvSpPr>
              <p:nvPr/>
            </p:nvSpPr>
            <p:spPr bwMode="auto">
              <a:xfrm>
                <a:off x="3045" y="2640"/>
                <a:ext cx="165" cy="192"/>
              </a:xfrm>
              <a:custGeom>
                <a:avLst/>
                <a:gdLst>
                  <a:gd name="T0" fmla="*/ 0 w 165"/>
                  <a:gd name="T1" fmla="*/ 188 h 196"/>
                  <a:gd name="T2" fmla="*/ 53 w 165"/>
                  <a:gd name="T3" fmla="*/ 26 h 196"/>
                  <a:gd name="T4" fmla="*/ 67 w 165"/>
                  <a:gd name="T5" fmla="*/ 8 h 196"/>
                  <a:gd name="T6" fmla="*/ 85 w 165"/>
                  <a:gd name="T7" fmla="*/ 0 h 196"/>
                  <a:gd name="T8" fmla="*/ 103 w 165"/>
                  <a:gd name="T9" fmla="*/ 8 h 196"/>
                  <a:gd name="T10" fmla="*/ 120 w 165"/>
                  <a:gd name="T11" fmla="*/ 29 h 196"/>
                  <a:gd name="T12" fmla="*/ 16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8889" name="Freeform 54"/>
              <p:cNvSpPr>
                <a:spLocks/>
              </p:cNvSpPr>
              <p:nvPr/>
            </p:nvSpPr>
            <p:spPr bwMode="auto">
              <a:xfrm flipV="1">
                <a:off x="3216" y="2832"/>
                <a:ext cx="165" cy="192"/>
              </a:xfrm>
              <a:custGeom>
                <a:avLst/>
                <a:gdLst>
                  <a:gd name="T0" fmla="*/ 0 w 165"/>
                  <a:gd name="T1" fmla="*/ 188 h 196"/>
                  <a:gd name="T2" fmla="*/ 53 w 165"/>
                  <a:gd name="T3" fmla="*/ 26 h 196"/>
                  <a:gd name="T4" fmla="*/ 67 w 165"/>
                  <a:gd name="T5" fmla="*/ 8 h 196"/>
                  <a:gd name="T6" fmla="*/ 85 w 165"/>
                  <a:gd name="T7" fmla="*/ 0 h 196"/>
                  <a:gd name="T8" fmla="*/ 103 w 165"/>
                  <a:gd name="T9" fmla="*/ 8 h 196"/>
                  <a:gd name="T10" fmla="*/ 120 w 165"/>
                  <a:gd name="T11" fmla="*/ 29 h 196"/>
                  <a:gd name="T12" fmla="*/ 16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8890" name="Freeform 55"/>
              <p:cNvSpPr>
                <a:spLocks/>
              </p:cNvSpPr>
              <p:nvPr/>
            </p:nvSpPr>
            <p:spPr bwMode="auto">
              <a:xfrm flipV="1">
                <a:off x="3385" y="2832"/>
                <a:ext cx="165" cy="192"/>
              </a:xfrm>
              <a:custGeom>
                <a:avLst/>
                <a:gdLst>
                  <a:gd name="T0" fmla="*/ 0 w 165"/>
                  <a:gd name="T1" fmla="*/ 188 h 196"/>
                  <a:gd name="T2" fmla="*/ 53 w 165"/>
                  <a:gd name="T3" fmla="*/ 26 h 196"/>
                  <a:gd name="T4" fmla="*/ 67 w 165"/>
                  <a:gd name="T5" fmla="*/ 8 h 196"/>
                  <a:gd name="T6" fmla="*/ 85 w 165"/>
                  <a:gd name="T7" fmla="*/ 0 h 196"/>
                  <a:gd name="T8" fmla="*/ 103 w 165"/>
                  <a:gd name="T9" fmla="*/ 8 h 196"/>
                  <a:gd name="T10" fmla="*/ 120 w 165"/>
                  <a:gd name="T11" fmla="*/ 29 h 196"/>
                  <a:gd name="T12" fmla="*/ 16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8891" name="Freeform 56"/>
              <p:cNvSpPr>
                <a:spLocks/>
              </p:cNvSpPr>
              <p:nvPr/>
            </p:nvSpPr>
            <p:spPr bwMode="auto">
              <a:xfrm flipV="1">
                <a:off x="3552" y="2832"/>
                <a:ext cx="165" cy="192"/>
              </a:xfrm>
              <a:custGeom>
                <a:avLst/>
                <a:gdLst>
                  <a:gd name="T0" fmla="*/ 0 w 165"/>
                  <a:gd name="T1" fmla="*/ 188 h 196"/>
                  <a:gd name="T2" fmla="*/ 53 w 165"/>
                  <a:gd name="T3" fmla="*/ 26 h 196"/>
                  <a:gd name="T4" fmla="*/ 67 w 165"/>
                  <a:gd name="T5" fmla="*/ 8 h 196"/>
                  <a:gd name="T6" fmla="*/ 85 w 165"/>
                  <a:gd name="T7" fmla="*/ 0 h 196"/>
                  <a:gd name="T8" fmla="*/ 103 w 165"/>
                  <a:gd name="T9" fmla="*/ 8 h 196"/>
                  <a:gd name="T10" fmla="*/ 120 w 165"/>
                  <a:gd name="T11" fmla="*/ 29 h 196"/>
                  <a:gd name="T12" fmla="*/ 16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8892" name="Freeform 57"/>
              <p:cNvSpPr>
                <a:spLocks/>
              </p:cNvSpPr>
              <p:nvPr/>
            </p:nvSpPr>
            <p:spPr bwMode="auto">
              <a:xfrm flipV="1">
                <a:off x="3718" y="2832"/>
                <a:ext cx="165" cy="192"/>
              </a:xfrm>
              <a:custGeom>
                <a:avLst/>
                <a:gdLst>
                  <a:gd name="T0" fmla="*/ 0 w 165"/>
                  <a:gd name="T1" fmla="*/ 188 h 196"/>
                  <a:gd name="T2" fmla="*/ 53 w 165"/>
                  <a:gd name="T3" fmla="*/ 26 h 196"/>
                  <a:gd name="T4" fmla="*/ 67 w 165"/>
                  <a:gd name="T5" fmla="*/ 8 h 196"/>
                  <a:gd name="T6" fmla="*/ 85 w 165"/>
                  <a:gd name="T7" fmla="*/ 0 h 196"/>
                  <a:gd name="T8" fmla="*/ 103 w 165"/>
                  <a:gd name="T9" fmla="*/ 8 h 196"/>
                  <a:gd name="T10" fmla="*/ 120 w 165"/>
                  <a:gd name="T11" fmla="*/ 29 h 196"/>
                  <a:gd name="T12" fmla="*/ 16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8893" name="Freeform 58"/>
              <p:cNvSpPr>
                <a:spLocks/>
              </p:cNvSpPr>
              <p:nvPr/>
            </p:nvSpPr>
            <p:spPr bwMode="auto">
              <a:xfrm>
                <a:off x="3888" y="2640"/>
                <a:ext cx="165" cy="192"/>
              </a:xfrm>
              <a:custGeom>
                <a:avLst/>
                <a:gdLst>
                  <a:gd name="T0" fmla="*/ 0 w 165"/>
                  <a:gd name="T1" fmla="*/ 188 h 196"/>
                  <a:gd name="T2" fmla="*/ 53 w 165"/>
                  <a:gd name="T3" fmla="*/ 26 h 196"/>
                  <a:gd name="T4" fmla="*/ 67 w 165"/>
                  <a:gd name="T5" fmla="*/ 8 h 196"/>
                  <a:gd name="T6" fmla="*/ 85 w 165"/>
                  <a:gd name="T7" fmla="*/ 0 h 196"/>
                  <a:gd name="T8" fmla="*/ 103 w 165"/>
                  <a:gd name="T9" fmla="*/ 8 h 196"/>
                  <a:gd name="T10" fmla="*/ 120 w 165"/>
                  <a:gd name="T11" fmla="*/ 29 h 196"/>
                  <a:gd name="T12" fmla="*/ 16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8894" name="Freeform 59"/>
              <p:cNvSpPr>
                <a:spLocks/>
              </p:cNvSpPr>
              <p:nvPr/>
            </p:nvSpPr>
            <p:spPr bwMode="auto">
              <a:xfrm>
                <a:off x="4053" y="2640"/>
                <a:ext cx="165" cy="192"/>
              </a:xfrm>
              <a:custGeom>
                <a:avLst/>
                <a:gdLst>
                  <a:gd name="T0" fmla="*/ 0 w 165"/>
                  <a:gd name="T1" fmla="*/ 188 h 196"/>
                  <a:gd name="T2" fmla="*/ 53 w 165"/>
                  <a:gd name="T3" fmla="*/ 26 h 196"/>
                  <a:gd name="T4" fmla="*/ 67 w 165"/>
                  <a:gd name="T5" fmla="*/ 8 h 196"/>
                  <a:gd name="T6" fmla="*/ 85 w 165"/>
                  <a:gd name="T7" fmla="*/ 0 h 196"/>
                  <a:gd name="T8" fmla="*/ 103 w 165"/>
                  <a:gd name="T9" fmla="*/ 8 h 196"/>
                  <a:gd name="T10" fmla="*/ 120 w 165"/>
                  <a:gd name="T11" fmla="*/ 29 h 196"/>
                  <a:gd name="T12" fmla="*/ 16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8895" name="Freeform 60"/>
              <p:cNvSpPr>
                <a:spLocks/>
              </p:cNvSpPr>
              <p:nvPr/>
            </p:nvSpPr>
            <p:spPr bwMode="auto">
              <a:xfrm flipV="1">
                <a:off x="4224" y="2832"/>
                <a:ext cx="170" cy="192"/>
              </a:xfrm>
              <a:custGeom>
                <a:avLst/>
                <a:gdLst>
                  <a:gd name="T0" fmla="*/ 0 w 165"/>
                  <a:gd name="T1" fmla="*/ 188 h 196"/>
                  <a:gd name="T2" fmla="*/ 57 w 165"/>
                  <a:gd name="T3" fmla="*/ 26 h 196"/>
                  <a:gd name="T4" fmla="*/ 71 w 165"/>
                  <a:gd name="T5" fmla="*/ 8 h 196"/>
                  <a:gd name="T6" fmla="*/ 91 w 165"/>
                  <a:gd name="T7" fmla="*/ 0 h 196"/>
                  <a:gd name="T8" fmla="*/ 109 w 165"/>
                  <a:gd name="T9" fmla="*/ 8 h 196"/>
                  <a:gd name="T10" fmla="*/ 128 w 165"/>
                  <a:gd name="T11" fmla="*/ 29 h 196"/>
                  <a:gd name="T12" fmla="*/ 17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8896" name="Freeform 61"/>
              <p:cNvSpPr>
                <a:spLocks/>
              </p:cNvSpPr>
              <p:nvPr/>
            </p:nvSpPr>
            <p:spPr bwMode="auto">
              <a:xfrm flipV="1">
                <a:off x="4393" y="2832"/>
                <a:ext cx="170" cy="192"/>
              </a:xfrm>
              <a:custGeom>
                <a:avLst/>
                <a:gdLst>
                  <a:gd name="T0" fmla="*/ 0 w 165"/>
                  <a:gd name="T1" fmla="*/ 188 h 196"/>
                  <a:gd name="T2" fmla="*/ 57 w 165"/>
                  <a:gd name="T3" fmla="*/ 26 h 196"/>
                  <a:gd name="T4" fmla="*/ 71 w 165"/>
                  <a:gd name="T5" fmla="*/ 8 h 196"/>
                  <a:gd name="T6" fmla="*/ 91 w 165"/>
                  <a:gd name="T7" fmla="*/ 0 h 196"/>
                  <a:gd name="T8" fmla="*/ 109 w 165"/>
                  <a:gd name="T9" fmla="*/ 8 h 196"/>
                  <a:gd name="T10" fmla="*/ 128 w 165"/>
                  <a:gd name="T11" fmla="*/ 29 h 196"/>
                  <a:gd name="T12" fmla="*/ 17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8897" name="Freeform 62"/>
              <p:cNvSpPr>
                <a:spLocks/>
              </p:cNvSpPr>
              <p:nvPr/>
            </p:nvSpPr>
            <p:spPr bwMode="auto">
              <a:xfrm flipV="1">
                <a:off x="4560" y="2832"/>
                <a:ext cx="170" cy="192"/>
              </a:xfrm>
              <a:custGeom>
                <a:avLst/>
                <a:gdLst>
                  <a:gd name="T0" fmla="*/ 0 w 165"/>
                  <a:gd name="T1" fmla="*/ 188 h 196"/>
                  <a:gd name="T2" fmla="*/ 57 w 165"/>
                  <a:gd name="T3" fmla="*/ 26 h 196"/>
                  <a:gd name="T4" fmla="*/ 71 w 165"/>
                  <a:gd name="T5" fmla="*/ 8 h 196"/>
                  <a:gd name="T6" fmla="*/ 91 w 165"/>
                  <a:gd name="T7" fmla="*/ 0 h 196"/>
                  <a:gd name="T8" fmla="*/ 109 w 165"/>
                  <a:gd name="T9" fmla="*/ 8 h 196"/>
                  <a:gd name="T10" fmla="*/ 128 w 165"/>
                  <a:gd name="T11" fmla="*/ 29 h 196"/>
                  <a:gd name="T12" fmla="*/ 17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8898" name="Freeform 63"/>
              <p:cNvSpPr>
                <a:spLocks/>
              </p:cNvSpPr>
              <p:nvPr/>
            </p:nvSpPr>
            <p:spPr bwMode="auto">
              <a:xfrm flipV="1">
                <a:off x="4726" y="2832"/>
                <a:ext cx="170" cy="192"/>
              </a:xfrm>
              <a:custGeom>
                <a:avLst/>
                <a:gdLst>
                  <a:gd name="T0" fmla="*/ 0 w 165"/>
                  <a:gd name="T1" fmla="*/ 188 h 196"/>
                  <a:gd name="T2" fmla="*/ 57 w 165"/>
                  <a:gd name="T3" fmla="*/ 26 h 196"/>
                  <a:gd name="T4" fmla="*/ 71 w 165"/>
                  <a:gd name="T5" fmla="*/ 8 h 196"/>
                  <a:gd name="T6" fmla="*/ 91 w 165"/>
                  <a:gd name="T7" fmla="*/ 0 h 196"/>
                  <a:gd name="T8" fmla="*/ 109 w 165"/>
                  <a:gd name="T9" fmla="*/ 8 h 196"/>
                  <a:gd name="T10" fmla="*/ 128 w 165"/>
                  <a:gd name="T11" fmla="*/ 29 h 196"/>
                  <a:gd name="T12" fmla="*/ 17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</p:grpSp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2362200" y="5486400"/>
            <a:ext cx="5715000" cy="533400"/>
            <a:chOff x="1728" y="3072"/>
            <a:chExt cx="3600" cy="336"/>
          </a:xfrm>
        </p:grpSpPr>
        <p:sp>
          <p:nvSpPr>
            <p:cNvPr id="78877" name="Text Box 65"/>
            <p:cNvSpPr txBox="1">
              <a:spLocks noChangeArrowheads="1"/>
            </p:cNvSpPr>
            <p:nvPr/>
          </p:nvSpPr>
          <p:spPr bwMode="auto">
            <a:xfrm>
              <a:off x="1728" y="3168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78878" name="Line 66"/>
            <p:cNvSpPr>
              <a:spLocks noChangeShapeType="1"/>
            </p:cNvSpPr>
            <p:nvPr/>
          </p:nvSpPr>
          <p:spPr bwMode="auto">
            <a:xfrm>
              <a:off x="2064" y="3264"/>
              <a:ext cx="3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8879" name="Freeform 67"/>
            <p:cNvSpPr>
              <a:spLocks/>
            </p:cNvSpPr>
            <p:nvPr/>
          </p:nvSpPr>
          <p:spPr bwMode="auto">
            <a:xfrm>
              <a:off x="2208" y="3072"/>
              <a:ext cx="2688" cy="336"/>
            </a:xfrm>
            <a:custGeom>
              <a:avLst/>
              <a:gdLst>
                <a:gd name="T0" fmla="*/ 0 w 2688"/>
                <a:gd name="T1" fmla="*/ 152 h 378"/>
                <a:gd name="T2" fmla="*/ 24 w 2688"/>
                <a:gd name="T3" fmla="*/ 61 h 378"/>
                <a:gd name="T4" fmla="*/ 36 w 2688"/>
                <a:gd name="T5" fmla="*/ 43 h 378"/>
                <a:gd name="T6" fmla="*/ 60 w 2688"/>
                <a:gd name="T7" fmla="*/ 19 h 378"/>
                <a:gd name="T8" fmla="*/ 144 w 2688"/>
                <a:gd name="T9" fmla="*/ 4 h 378"/>
                <a:gd name="T10" fmla="*/ 864 w 2688"/>
                <a:gd name="T11" fmla="*/ 4 h 378"/>
                <a:gd name="T12" fmla="*/ 924 w 2688"/>
                <a:gd name="T13" fmla="*/ 10 h 378"/>
                <a:gd name="T14" fmla="*/ 966 w 2688"/>
                <a:gd name="T15" fmla="*/ 38 h 378"/>
                <a:gd name="T16" fmla="*/ 996 w 2688"/>
                <a:gd name="T17" fmla="*/ 85 h 378"/>
                <a:gd name="T18" fmla="*/ 1008 w 2688"/>
                <a:gd name="T19" fmla="*/ 156 h 378"/>
                <a:gd name="T20" fmla="*/ 1038 w 2688"/>
                <a:gd name="T21" fmla="*/ 260 h 378"/>
                <a:gd name="T22" fmla="*/ 1074 w 2688"/>
                <a:gd name="T23" fmla="*/ 289 h 378"/>
                <a:gd name="T24" fmla="*/ 1122 w 2688"/>
                <a:gd name="T25" fmla="*/ 294 h 378"/>
                <a:gd name="T26" fmla="*/ 1596 w 2688"/>
                <a:gd name="T27" fmla="*/ 299 h 378"/>
                <a:gd name="T28" fmla="*/ 1662 w 2688"/>
                <a:gd name="T29" fmla="*/ 256 h 378"/>
                <a:gd name="T30" fmla="*/ 1680 w 2688"/>
                <a:gd name="T31" fmla="*/ 156 h 378"/>
                <a:gd name="T32" fmla="*/ 1710 w 2688"/>
                <a:gd name="T33" fmla="*/ 38 h 378"/>
                <a:gd name="T34" fmla="*/ 1740 w 2688"/>
                <a:gd name="T35" fmla="*/ 19 h 378"/>
                <a:gd name="T36" fmla="*/ 1770 w 2688"/>
                <a:gd name="T37" fmla="*/ 0 h 378"/>
                <a:gd name="T38" fmla="*/ 1926 w 2688"/>
                <a:gd name="T39" fmla="*/ 0 h 378"/>
                <a:gd name="T40" fmla="*/ 1986 w 2688"/>
                <a:gd name="T41" fmla="*/ 33 h 378"/>
                <a:gd name="T42" fmla="*/ 2022 w 2688"/>
                <a:gd name="T43" fmla="*/ 152 h 378"/>
                <a:gd name="T44" fmla="*/ 2040 w 2688"/>
                <a:gd name="T45" fmla="*/ 223 h 378"/>
                <a:gd name="T46" fmla="*/ 2064 w 2688"/>
                <a:gd name="T47" fmla="*/ 275 h 378"/>
                <a:gd name="T48" fmla="*/ 2118 w 2688"/>
                <a:gd name="T49" fmla="*/ 299 h 378"/>
                <a:gd name="T50" fmla="*/ 2598 w 2688"/>
                <a:gd name="T51" fmla="*/ 294 h 378"/>
                <a:gd name="T52" fmla="*/ 2652 w 2688"/>
                <a:gd name="T53" fmla="*/ 275 h 378"/>
                <a:gd name="T54" fmla="*/ 2688 w 2688"/>
                <a:gd name="T55" fmla="*/ 152 h 37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688"/>
                <a:gd name="T85" fmla="*/ 0 h 378"/>
                <a:gd name="T86" fmla="*/ 2688 w 2688"/>
                <a:gd name="T87" fmla="*/ 378 h 37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688" h="378">
                  <a:moveTo>
                    <a:pt x="0" y="192"/>
                  </a:moveTo>
                  <a:lnTo>
                    <a:pt x="24" y="78"/>
                  </a:lnTo>
                  <a:lnTo>
                    <a:pt x="36" y="54"/>
                  </a:lnTo>
                  <a:lnTo>
                    <a:pt x="60" y="24"/>
                  </a:lnTo>
                  <a:lnTo>
                    <a:pt x="144" y="6"/>
                  </a:lnTo>
                  <a:lnTo>
                    <a:pt x="864" y="6"/>
                  </a:lnTo>
                  <a:lnTo>
                    <a:pt x="924" y="12"/>
                  </a:lnTo>
                  <a:lnTo>
                    <a:pt x="966" y="48"/>
                  </a:lnTo>
                  <a:lnTo>
                    <a:pt x="996" y="108"/>
                  </a:lnTo>
                  <a:lnTo>
                    <a:pt x="1008" y="198"/>
                  </a:lnTo>
                  <a:lnTo>
                    <a:pt x="1038" y="330"/>
                  </a:lnTo>
                  <a:lnTo>
                    <a:pt x="1074" y="366"/>
                  </a:lnTo>
                  <a:lnTo>
                    <a:pt x="1122" y="372"/>
                  </a:lnTo>
                  <a:lnTo>
                    <a:pt x="1596" y="378"/>
                  </a:lnTo>
                  <a:lnTo>
                    <a:pt x="1662" y="324"/>
                  </a:lnTo>
                  <a:lnTo>
                    <a:pt x="1680" y="198"/>
                  </a:lnTo>
                  <a:lnTo>
                    <a:pt x="1710" y="48"/>
                  </a:lnTo>
                  <a:lnTo>
                    <a:pt x="1740" y="24"/>
                  </a:lnTo>
                  <a:lnTo>
                    <a:pt x="1770" y="0"/>
                  </a:lnTo>
                  <a:lnTo>
                    <a:pt x="1926" y="0"/>
                  </a:lnTo>
                  <a:lnTo>
                    <a:pt x="1986" y="42"/>
                  </a:lnTo>
                  <a:lnTo>
                    <a:pt x="2022" y="192"/>
                  </a:lnTo>
                  <a:lnTo>
                    <a:pt x="2040" y="282"/>
                  </a:lnTo>
                  <a:lnTo>
                    <a:pt x="2064" y="348"/>
                  </a:lnTo>
                  <a:lnTo>
                    <a:pt x="2118" y="378"/>
                  </a:lnTo>
                  <a:lnTo>
                    <a:pt x="2598" y="372"/>
                  </a:lnTo>
                  <a:lnTo>
                    <a:pt x="2652" y="348"/>
                  </a:lnTo>
                  <a:lnTo>
                    <a:pt x="2688" y="192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</p:grpSp>
      <p:sp>
        <p:nvSpPr>
          <p:cNvPr id="377924" name="Rectangle 68"/>
          <p:cNvSpPr>
            <a:spLocks noChangeArrowheads="1"/>
          </p:cNvSpPr>
          <p:nvPr/>
        </p:nvSpPr>
        <p:spPr bwMode="auto">
          <a:xfrm>
            <a:off x="3124200" y="6019800"/>
            <a:ext cx="426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  1         1        1         0         0        1         0        0</a:t>
            </a:r>
          </a:p>
        </p:txBody>
      </p:sp>
      <p:grpSp>
        <p:nvGrpSpPr>
          <p:cNvPr id="9" name="Group 69"/>
          <p:cNvGrpSpPr>
            <a:grpSpLocks/>
          </p:cNvGrpSpPr>
          <p:nvPr/>
        </p:nvGrpSpPr>
        <p:grpSpPr bwMode="auto">
          <a:xfrm>
            <a:off x="3352800" y="5486400"/>
            <a:ext cx="3733800" cy="304800"/>
            <a:chOff x="2112" y="3456"/>
            <a:chExt cx="2352" cy="192"/>
          </a:xfrm>
        </p:grpSpPr>
        <p:sp>
          <p:nvSpPr>
            <p:cNvPr id="78869" name="Line 70"/>
            <p:cNvSpPr>
              <a:spLocks noChangeShapeType="1"/>
            </p:cNvSpPr>
            <p:nvPr/>
          </p:nvSpPr>
          <p:spPr bwMode="auto">
            <a:xfrm>
              <a:off x="3120" y="3456"/>
              <a:ext cx="0" cy="192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dash"/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8870" name="Line 71"/>
            <p:cNvSpPr>
              <a:spLocks noChangeShapeType="1"/>
            </p:cNvSpPr>
            <p:nvPr/>
          </p:nvSpPr>
          <p:spPr bwMode="auto">
            <a:xfrm>
              <a:off x="3792" y="3456"/>
              <a:ext cx="0" cy="192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dash"/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8871" name="Line 72"/>
            <p:cNvSpPr>
              <a:spLocks noChangeShapeType="1"/>
            </p:cNvSpPr>
            <p:nvPr/>
          </p:nvSpPr>
          <p:spPr bwMode="auto">
            <a:xfrm>
              <a:off x="3456" y="3456"/>
              <a:ext cx="0" cy="192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dash"/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8872" name="Line 73"/>
            <p:cNvSpPr>
              <a:spLocks noChangeShapeType="1"/>
            </p:cNvSpPr>
            <p:nvPr/>
          </p:nvSpPr>
          <p:spPr bwMode="auto">
            <a:xfrm>
              <a:off x="4128" y="3456"/>
              <a:ext cx="0" cy="192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dash"/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8873" name="Line 74"/>
            <p:cNvSpPr>
              <a:spLocks noChangeShapeType="1"/>
            </p:cNvSpPr>
            <p:nvPr/>
          </p:nvSpPr>
          <p:spPr bwMode="auto">
            <a:xfrm>
              <a:off x="4464" y="3456"/>
              <a:ext cx="0" cy="192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dash"/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8874" name="Line 75"/>
            <p:cNvSpPr>
              <a:spLocks noChangeShapeType="1"/>
            </p:cNvSpPr>
            <p:nvPr/>
          </p:nvSpPr>
          <p:spPr bwMode="auto">
            <a:xfrm>
              <a:off x="2112" y="3456"/>
              <a:ext cx="0" cy="192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dash"/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8875" name="Line 76"/>
            <p:cNvSpPr>
              <a:spLocks noChangeShapeType="1"/>
            </p:cNvSpPr>
            <p:nvPr/>
          </p:nvSpPr>
          <p:spPr bwMode="auto">
            <a:xfrm>
              <a:off x="2784" y="3456"/>
              <a:ext cx="0" cy="192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dash"/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8876" name="Line 77"/>
            <p:cNvSpPr>
              <a:spLocks noChangeShapeType="1"/>
            </p:cNvSpPr>
            <p:nvPr/>
          </p:nvSpPr>
          <p:spPr bwMode="auto">
            <a:xfrm>
              <a:off x="2448" y="3456"/>
              <a:ext cx="0" cy="192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dash"/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77934" name="Rectangle 78"/>
          <p:cNvSpPr>
            <a:spLocks noChangeArrowheads="1"/>
          </p:cNvSpPr>
          <p:nvPr/>
        </p:nvSpPr>
        <p:spPr bwMode="auto">
          <a:xfrm>
            <a:off x="1600200" y="3276600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eaLnBrk="1" hangingPunct="1">
              <a:buClr>
                <a:srgbClr val="FF3300"/>
              </a:buClr>
            </a:pPr>
            <a:r>
              <a:rPr lang="en-US" altLang="zh-CN">
                <a:solidFill>
                  <a:srgbClr val="CC0000"/>
                </a:solidFill>
              </a:rPr>
              <a:t>2PSK</a:t>
            </a:r>
            <a:r>
              <a:rPr lang="zh-CN" altLang="en-US">
                <a:solidFill>
                  <a:srgbClr val="CC0000"/>
                </a:solidFill>
              </a:rPr>
              <a:t>信号</a:t>
            </a:r>
          </a:p>
        </p:txBody>
      </p:sp>
      <p:grpSp>
        <p:nvGrpSpPr>
          <p:cNvPr id="10" name="Group 79"/>
          <p:cNvGrpSpPr>
            <a:grpSpLocks/>
          </p:cNvGrpSpPr>
          <p:nvPr/>
        </p:nvGrpSpPr>
        <p:grpSpPr bwMode="auto">
          <a:xfrm>
            <a:off x="457200" y="4876800"/>
            <a:ext cx="2286000" cy="396875"/>
            <a:chOff x="240" y="2832"/>
            <a:chExt cx="1440" cy="250"/>
          </a:xfrm>
        </p:grpSpPr>
        <p:sp>
          <p:nvSpPr>
            <p:cNvPr id="78864" name="Rectangle 80"/>
            <p:cNvSpPr>
              <a:spLocks noChangeArrowheads="1"/>
            </p:cNvSpPr>
            <p:nvPr/>
          </p:nvSpPr>
          <p:spPr bwMode="auto">
            <a:xfrm>
              <a:off x="1200" y="2832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buClr>
                  <a:srgbClr val="FF3300"/>
                </a:buClr>
              </a:pPr>
              <a:r>
                <a:rPr lang="zh-CN" altLang="en-US">
                  <a:solidFill>
                    <a:srgbClr val="CC0000"/>
                  </a:solidFill>
                </a:rPr>
                <a:t>载波</a:t>
              </a:r>
            </a:p>
          </p:txBody>
        </p:sp>
        <p:sp>
          <p:nvSpPr>
            <p:cNvPr id="78865" name="Rectangle 81"/>
            <p:cNvSpPr>
              <a:spLocks noChangeArrowheads="1"/>
            </p:cNvSpPr>
            <p:nvPr/>
          </p:nvSpPr>
          <p:spPr bwMode="auto">
            <a:xfrm>
              <a:off x="240" y="2832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buClr>
                  <a:srgbClr val="FF3300"/>
                </a:buClr>
              </a:pPr>
              <a:r>
                <a:rPr lang="en-US" altLang="zh-CN">
                  <a:solidFill>
                    <a:srgbClr val="CC0000"/>
                  </a:solidFill>
                </a:rPr>
                <a:t>2PSK</a:t>
              </a:r>
              <a:r>
                <a:rPr lang="zh-CN" altLang="en-US">
                  <a:solidFill>
                    <a:srgbClr val="CC0000"/>
                  </a:solidFill>
                </a:rPr>
                <a:t>信号</a:t>
              </a:r>
            </a:p>
          </p:txBody>
        </p:sp>
        <p:grpSp>
          <p:nvGrpSpPr>
            <p:cNvPr id="78866" name="Group 82"/>
            <p:cNvGrpSpPr>
              <a:grpSpLocks/>
            </p:cNvGrpSpPr>
            <p:nvPr/>
          </p:nvGrpSpPr>
          <p:grpSpPr bwMode="auto">
            <a:xfrm>
              <a:off x="960" y="2832"/>
              <a:ext cx="288" cy="240"/>
              <a:chOff x="816" y="3168"/>
              <a:chExt cx="288" cy="240"/>
            </a:xfrm>
          </p:grpSpPr>
          <p:sp>
            <p:nvSpPr>
              <p:cNvPr id="78867" name="Oval 83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240" cy="240"/>
              </a:xfrm>
              <a:prstGeom prst="ellipse">
                <a:avLst/>
              </a:pr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8868" name="Rectangle 84"/>
              <p:cNvSpPr>
                <a:spLocks noChangeArrowheads="1"/>
              </p:cNvSpPr>
              <p:nvPr/>
            </p:nvSpPr>
            <p:spPr bwMode="auto">
              <a:xfrm>
                <a:off x="816" y="3168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75000"/>
                  </a:lnSpc>
                  <a:buClr>
                    <a:srgbClr val="FF3300"/>
                  </a:buClr>
                </a:pPr>
                <a:r>
                  <a:rPr lang="en-US" altLang="zh-CN" sz="2400" b="1">
                    <a:solidFill>
                      <a:srgbClr val="CCFF66"/>
                    </a:solidFill>
                  </a:rPr>
                  <a:t>×</a:t>
                </a:r>
              </a:p>
            </p:txBody>
          </p:sp>
        </p:grpSp>
      </p:grpSp>
      <p:sp>
        <p:nvSpPr>
          <p:cNvPr id="377941" name="Rectangle 85"/>
          <p:cNvSpPr>
            <a:spLocks noChangeArrowheads="1"/>
          </p:cNvSpPr>
          <p:nvPr/>
        </p:nvSpPr>
        <p:spPr bwMode="auto">
          <a:xfrm>
            <a:off x="1981200" y="41148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eaLnBrk="1" hangingPunct="1">
              <a:buClr>
                <a:srgbClr val="FF3300"/>
              </a:buClr>
            </a:pPr>
            <a:r>
              <a:rPr lang="zh-CN" altLang="en-US">
                <a:solidFill>
                  <a:srgbClr val="CC0000"/>
                </a:solidFill>
              </a:rPr>
              <a:t>载波</a:t>
            </a:r>
          </a:p>
        </p:txBody>
      </p:sp>
      <p:sp>
        <p:nvSpPr>
          <p:cNvPr id="377942" name="Rectangle 86"/>
          <p:cNvSpPr>
            <a:spLocks noChangeArrowheads="1"/>
          </p:cNvSpPr>
          <p:nvPr/>
        </p:nvSpPr>
        <p:spPr bwMode="auto">
          <a:xfrm>
            <a:off x="1524000" y="6019800"/>
            <a:ext cx="1200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>
                <a:solidFill>
                  <a:srgbClr val="CC0000"/>
                </a:solidFill>
              </a:rPr>
              <a:t>输出信号</a:t>
            </a:r>
          </a:p>
        </p:txBody>
      </p:sp>
      <p:sp>
        <p:nvSpPr>
          <p:cNvPr id="377943" name="Rectangle 87"/>
          <p:cNvSpPr>
            <a:spLocks noChangeArrowheads="1"/>
          </p:cNvSpPr>
          <p:nvPr/>
        </p:nvSpPr>
        <p:spPr bwMode="auto">
          <a:xfrm>
            <a:off x="1524000" y="5562600"/>
            <a:ext cx="1200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>
                <a:solidFill>
                  <a:srgbClr val="CC0000"/>
                </a:solidFill>
              </a:rPr>
              <a:t>低通输出</a:t>
            </a:r>
          </a:p>
        </p:txBody>
      </p:sp>
    </p:spTree>
    <p:extLst>
      <p:ext uri="{BB962C8B-B14F-4D97-AF65-F5344CB8AC3E}">
        <p14:creationId xmlns:p14="http://schemas.microsoft.com/office/powerpoint/2010/main" val="245147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7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924" grpId="0" autoUpdateAnimBg="0"/>
      <p:bldP spid="377934" grpId="0" autoUpdateAnimBg="0"/>
      <p:bldP spid="377941" grpId="0" autoUpdateAnimBg="0"/>
      <p:bldP spid="377942" grpId="0" autoUpdateAnimBg="0"/>
      <p:bldP spid="37794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4" name="Group 2"/>
          <p:cNvGrpSpPr>
            <a:grpSpLocks/>
          </p:cNvGrpSpPr>
          <p:nvPr/>
        </p:nvGrpSpPr>
        <p:grpSpPr bwMode="auto">
          <a:xfrm>
            <a:off x="2514600" y="557213"/>
            <a:ext cx="4267200" cy="1728787"/>
            <a:chOff x="720" y="543"/>
            <a:chExt cx="2688" cy="1089"/>
          </a:xfrm>
        </p:grpSpPr>
        <p:sp>
          <p:nvSpPr>
            <p:cNvPr id="80173" name="Rectangle 3"/>
            <p:cNvSpPr>
              <a:spLocks noChangeArrowheads="1"/>
            </p:cNvSpPr>
            <p:nvPr/>
          </p:nvSpPr>
          <p:spPr bwMode="auto">
            <a:xfrm>
              <a:off x="720" y="816"/>
              <a:ext cx="2688" cy="816"/>
            </a:xfrm>
            <a:prstGeom prst="rect">
              <a:avLst/>
            </a:prstGeom>
            <a:solidFill>
              <a:srgbClr val="99FFCC"/>
            </a:solidFill>
            <a:ln w="38100" cmpd="dbl">
              <a:solidFill>
                <a:srgbClr val="009999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80174" name="AutoShape 4"/>
            <p:cNvSpPr>
              <a:spLocks noChangeArrowheads="1"/>
            </p:cNvSpPr>
            <p:nvPr/>
          </p:nvSpPr>
          <p:spPr bwMode="auto">
            <a:xfrm>
              <a:off x="1296" y="1200"/>
              <a:ext cx="432" cy="288"/>
            </a:xfrm>
            <a:prstGeom prst="roundRect">
              <a:avLst>
                <a:gd name="adj" fmla="val 36903"/>
              </a:avLst>
            </a:prstGeom>
            <a:solidFill>
              <a:srgbClr val="969696"/>
            </a:solidFill>
            <a:ln w="9525">
              <a:round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rgbClr val="FFFF66"/>
                  </a:solidFill>
                  <a:ea typeface="宋体" pitchFamily="2" charset="-122"/>
                </a:rPr>
                <a:t>平方</a:t>
              </a:r>
            </a:p>
          </p:txBody>
        </p:sp>
        <p:sp>
          <p:nvSpPr>
            <p:cNvPr id="80175" name="AutoShape 5"/>
            <p:cNvSpPr>
              <a:spLocks noChangeArrowheads="1"/>
            </p:cNvSpPr>
            <p:nvPr/>
          </p:nvSpPr>
          <p:spPr bwMode="auto">
            <a:xfrm>
              <a:off x="1872" y="1200"/>
              <a:ext cx="672" cy="288"/>
            </a:xfrm>
            <a:prstGeom prst="roundRect">
              <a:avLst>
                <a:gd name="adj" fmla="val 36903"/>
              </a:avLst>
            </a:prstGeom>
            <a:solidFill>
              <a:srgbClr val="969696"/>
            </a:solidFill>
            <a:ln w="9525">
              <a:round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FF66"/>
                  </a:solidFill>
                  <a:latin typeface="隶书" pitchFamily="49" charset="-122"/>
                </a:rPr>
                <a:t>2fc</a:t>
              </a:r>
              <a:r>
                <a:rPr lang="zh-CN" altLang="en-US" b="1">
                  <a:solidFill>
                    <a:srgbClr val="FFFF66"/>
                  </a:solidFill>
                  <a:latin typeface="隶书" pitchFamily="49" charset="-122"/>
                </a:rPr>
                <a:t>滤波</a:t>
              </a:r>
            </a:p>
          </p:txBody>
        </p:sp>
        <p:sp>
          <p:nvSpPr>
            <p:cNvPr id="80176" name="AutoShape 6"/>
            <p:cNvSpPr>
              <a:spLocks noChangeArrowheads="1"/>
            </p:cNvSpPr>
            <p:nvPr/>
          </p:nvSpPr>
          <p:spPr bwMode="auto">
            <a:xfrm>
              <a:off x="2688" y="1200"/>
              <a:ext cx="432" cy="288"/>
            </a:xfrm>
            <a:prstGeom prst="roundRect">
              <a:avLst>
                <a:gd name="adj" fmla="val 36903"/>
              </a:avLst>
            </a:prstGeom>
            <a:solidFill>
              <a:srgbClr val="969696"/>
            </a:solidFill>
            <a:ln w="9525">
              <a:round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rgbClr val="FFFF66"/>
                  </a:solidFill>
                  <a:ea typeface="宋体" pitchFamily="2" charset="-122"/>
                </a:rPr>
                <a:t>分频</a:t>
              </a:r>
            </a:p>
          </p:txBody>
        </p:sp>
        <p:sp>
          <p:nvSpPr>
            <p:cNvPr id="80177" name="Line 7"/>
            <p:cNvSpPr>
              <a:spLocks noChangeShapeType="1"/>
            </p:cNvSpPr>
            <p:nvPr/>
          </p:nvSpPr>
          <p:spPr bwMode="auto">
            <a:xfrm>
              <a:off x="1728" y="1344"/>
              <a:ext cx="144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178" name="Line 8"/>
            <p:cNvSpPr>
              <a:spLocks noChangeShapeType="1"/>
            </p:cNvSpPr>
            <p:nvPr/>
          </p:nvSpPr>
          <p:spPr bwMode="auto">
            <a:xfrm>
              <a:off x="2544" y="1344"/>
              <a:ext cx="144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179" name="Line 9"/>
            <p:cNvSpPr>
              <a:spLocks noChangeShapeType="1"/>
            </p:cNvSpPr>
            <p:nvPr/>
          </p:nvSpPr>
          <p:spPr bwMode="auto">
            <a:xfrm flipV="1">
              <a:off x="2928" y="720"/>
              <a:ext cx="0" cy="48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180" name="Line 10"/>
            <p:cNvSpPr>
              <a:spLocks noChangeShapeType="1"/>
            </p:cNvSpPr>
            <p:nvPr/>
          </p:nvSpPr>
          <p:spPr bwMode="auto">
            <a:xfrm>
              <a:off x="1536" y="768"/>
              <a:ext cx="0" cy="432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181" name="Rectangle 11"/>
            <p:cNvSpPr>
              <a:spLocks noChangeArrowheads="1"/>
            </p:cNvSpPr>
            <p:nvPr/>
          </p:nvSpPr>
          <p:spPr bwMode="auto">
            <a:xfrm>
              <a:off x="768" y="816"/>
              <a:ext cx="8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buClr>
                  <a:srgbClr val="FF3300"/>
                </a:buClr>
              </a:pPr>
              <a:r>
                <a:rPr lang="en-US" altLang="zh-CN">
                  <a:solidFill>
                    <a:srgbClr val="FF6600"/>
                  </a:solidFill>
                </a:rPr>
                <a:t>2PSK</a:t>
              </a:r>
              <a:r>
                <a:rPr lang="zh-CN" altLang="en-US">
                  <a:solidFill>
                    <a:srgbClr val="FF6600"/>
                  </a:solidFill>
                </a:rPr>
                <a:t>信号</a:t>
              </a:r>
            </a:p>
          </p:txBody>
        </p:sp>
        <p:sp>
          <p:nvSpPr>
            <p:cNvPr id="80182" name="Rectangle 12"/>
            <p:cNvSpPr>
              <a:spLocks noChangeArrowheads="1"/>
            </p:cNvSpPr>
            <p:nvPr/>
          </p:nvSpPr>
          <p:spPr bwMode="auto">
            <a:xfrm>
              <a:off x="2928" y="91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buClr>
                  <a:srgbClr val="FF3300"/>
                </a:buClr>
              </a:pPr>
              <a:r>
                <a:rPr lang="zh-CN" altLang="en-US">
                  <a:solidFill>
                    <a:srgbClr val="FF6600"/>
                  </a:solidFill>
                </a:rPr>
                <a:t>载波</a:t>
              </a:r>
            </a:p>
          </p:txBody>
        </p:sp>
        <p:sp>
          <p:nvSpPr>
            <p:cNvPr id="80183" name="Rectangle 13"/>
            <p:cNvSpPr>
              <a:spLocks noChangeArrowheads="1"/>
            </p:cNvSpPr>
            <p:nvPr/>
          </p:nvSpPr>
          <p:spPr bwMode="auto">
            <a:xfrm>
              <a:off x="1824" y="543"/>
              <a:ext cx="8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buClr>
                  <a:srgbClr val="FF3300"/>
                </a:buClr>
              </a:pPr>
              <a:r>
                <a:rPr lang="zh-CN" altLang="en-US" sz="2400">
                  <a:solidFill>
                    <a:schemeClr val="tx2"/>
                  </a:solidFill>
                </a:rPr>
                <a:t>载波提取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676400" y="2819400"/>
            <a:ext cx="6019800" cy="396875"/>
            <a:chOff x="624" y="2112"/>
            <a:chExt cx="3792" cy="250"/>
          </a:xfrm>
        </p:grpSpPr>
        <p:sp>
          <p:nvSpPr>
            <p:cNvPr id="80171" name="Text Box 15"/>
            <p:cNvSpPr txBox="1">
              <a:spLocks noChangeArrowheads="1"/>
            </p:cNvSpPr>
            <p:nvPr/>
          </p:nvSpPr>
          <p:spPr bwMode="auto">
            <a:xfrm>
              <a:off x="624" y="2112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</a:rPr>
                <a:t>2PSK</a:t>
              </a:r>
            </a:p>
          </p:txBody>
        </p:sp>
        <p:sp>
          <p:nvSpPr>
            <p:cNvPr id="80172" name="Line 16"/>
            <p:cNvSpPr>
              <a:spLocks noChangeShapeType="1"/>
            </p:cNvSpPr>
            <p:nvPr/>
          </p:nvSpPr>
          <p:spPr bwMode="auto">
            <a:xfrm>
              <a:off x="1200" y="2256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743200" y="2667000"/>
            <a:ext cx="4572000" cy="762000"/>
            <a:chOff x="1296" y="2016"/>
            <a:chExt cx="2880" cy="480"/>
          </a:xfrm>
        </p:grpSpPr>
        <p:grpSp>
          <p:nvGrpSpPr>
            <p:cNvPr id="80121" name="Group 18"/>
            <p:cNvGrpSpPr>
              <a:grpSpLocks/>
            </p:cNvGrpSpPr>
            <p:nvPr/>
          </p:nvGrpSpPr>
          <p:grpSpPr bwMode="auto">
            <a:xfrm>
              <a:off x="1296" y="2016"/>
              <a:ext cx="576" cy="480"/>
              <a:chOff x="1296" y="2544"/>
              <a:chExt cx="432" cy="504"/>
            </a:xfrm>
          </p:grpSpPr>
          <p:grpSp>
            <p:nvGrpSpPr>
              <p:cNvPr id="80162" name="Group 19"/>
              <p:cNvGrpSpPr>
                <a:grpSpLocks/>
              </p:cNvGrpSpPr>
              <p:nvPr/>
            </p:nvGrpSpPr>
            <p:grpSpPr bwMode="auto">
              <a:xfrm>
                <a:off x="1296" y="2544"/>
                <a:ext cx="144" cy="504"/>
                <a:chOff x="2496" y="2248"/>
                <a:chExt cx="192" cy="504"/>
              </a:xfrm>
            </p:grpSpPr>
            <p:sp>
              <p:nvSpPr>
                <p:cNvPr id="80169" name="Freeform 20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0170" name="Freeform 21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80163" name="Group 22"/>
              <p:cNvGrpSpPr>
                <a:grpSpLocks/>
              </p:cNvGrpSpPr>
              <p:nvPr/>
            </p:nvGrpSpPr>
            <p:grpSpPr bwMode="auto">
              <a:xfrm>
                <a:off x="1440" y="2544"/>
                <a:ext cx="144" cy="504"/>
                <a:chOff x="2496" y="2248"/>
                <a:chExt cx="192" cy="504"/>
              </a:xfrm>
            </p:grpSpPr>
            <p:sp>
              <p:nvSpPr>
                <p:cNvPr id="80167" name="Freeform 23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0168" name="Freeform 24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80164" name="Group 25"/>
              <p:cNvGrpSpPr>
                <a:grpSpLocks/>
              </p:cNvGrpSpPr>
              <p:nvPr/>
            </p:nvGrpSpPr>
            <p:grpSpPr bwMode="auto">
              <a:xfrm>
                <a:off x="1584" y="2544"/>
                <a:ext cx="144" cy="504"/>
                <a:chOff x="2496" y="2248"/>
                <a:chExt cx="192" cy="504"/>
              </a:xfrm>
            </p:grpSpPr>
            <p:sp>
              <p:nvSpPr>
                <p:cNvPr id="80165" name="Freeform 26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0166" name="Freeform 27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</p:grpSp>
        <p:grpSp>
          <p:nvGrpSpPr>
            <p:cNvPr id="80122" name="Group 28"/>
            <p:cNvGrpSpPr>
              <a:grpSpLocks/>
            </p:cNvGrpSpPr>
            <p:nvPr/>
          </p:nvGrpSpPr>
          <p:grpSpPr bwMode="auto">
            <a:xfrm flipV="1">
              <a:off x="1872" y="2016"/>
              <a:ext cx="576" cy="480"/>
              <a:chOff x="1296" y="2544"/>
              <a:chExt cx="432" cy="504"/>
            </a:xfrm>
          </p:grpSpPr>
          <p:grpSp>
            <p:nvGrpSpPr>
              <p:cNvPr id="80153" name="Group 29"/>
              <p:cNvGrpSpPr>
                <a:grpSpLocks/>
              </p:cNvGrpSpPr>
              <p:nvPr/>
            </p:nvGrpSpPr>
            <p:grpSpPr bwMode="auto">
              <a:xfrm>
                <a:off x="1296" y="2544"/>
                <a:ext cx="144" cy="504"/>
                <a:chOff x="2496" y="2248"/>
                <a:chExt cx="192" cy="504"/>
              </a:xfrm>
            </p:grpSpPr>
            <p:sp>
              <p:nvSpPr>
                <p:cNvPr id="80160" name="Freeform 30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0161" name="Freeform 31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80154" name="Group 32"/>
              <p:cNvGrpSpPr>
                <a:grpSpLocks/>
              </p:cNvGrpSpPr>
              <p:nvPr/>
            </p:nvGrpSpPr>
            <p:grpSpPr bwMode="auto">
              <a:xfrm>
                <a:off x="1440" y="2544"/>
                <a:ext cx="144" cy="504"/>
                <a:chOff x="2496" y="2248"/>
                <a:chExt cx="192" cy="504"/>
              </a:xfrm>
            </p:grpSpPr>
            <p:sp>
              <p:nvSpPr>
                <p:cNvPr id="80158" name="Freeform 33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0159" name="Freeform 34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80155" name="Group 35"/>
              <p:cNvGrpSpPr>
                <a:grpSpLocks/>
              </p:cNvGrpSpPr>
              <p:nvPr/>
            </p:nvGrpSpPr>
            <p:grpSpPr bwMode="auto">
              <a:xfrm>
                <a:off x="1584" y="2544"/>
                <a:ext cx="144" cy="504"/>
                <a:chOff x="2496" y="2248"/>
                <a:chExt cx="192" cy="504"/>
              </a:xfrm>
            </p:grpSpPr>
            <p:sp>
              <p:nvSpPr>
                <p:cNvPr id="80156" name="Freeform 36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0157" name="Freeform 37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</p:grpSp>
        <p:grpSp>
          <p:nvGrpSpPr>
            <p:cNvPr id="80123" name="Group 38"/>
            <p:cNvGrpSpPr>
              <a:grpSpLocks/>
            </p:cNvGrpSpPr>
            <p:nvPr/>
          </p:nvGrpSpPr>
          <p:grpSpPr bwMode="auto">
            <a:xfrm>
              <a:off x="2448" y="2016"/>
              <a:ext cx="576" cy="480"/>
              <a:chOff x="1296" y="2544"/>
              <a:chExt cx="432" cy="504"/>
            </a:xfrm>
          </p:grpSpPr>
          <p:grpSp>
            <p:nvGrpSpPr>
              <p:cNvPr id="80144" name="Group 39"/>
              <p:cNvGrpSpPr>
                <a:grpSpLocks/>
              </p:cNvGrpSpPr>
              <p:nvPr/>
            </p:nvGrpSpPr>
            <p:grpSpPr bwMode="auto">
              <a:xfrm>
                <a:off x="1296" y="2544"/>
                <a:ext cx="144" cy="504"/>
                <a:chOff x="2496" y="2248"/>
                <a:chExt cx="192" cy="504"/>
              </a:xfrm>
            </p:grpSpPr>
            <p:sp>
              <p:nvSpPr>
                <p:cNvPr id="80151" name="Freeform 40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0152" name="Freeform 41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80145" name="Group 42"/>
              <p:cNvGrpSpPr>
                <a:grpSpLocks/>
              </p:cNvGrpSpPr>
              <p:nvPr/>
            </p:nvGrpSpPr>
            <p:grpSpPr bwMode="auto">
              <a:xfrm>
                <a:off x="1440" y="2544"/>
                <a:ext cx="144" cy="504"/>
                <a:chOff x="2496" y="2248"/>
                <a:chExt cx="192" cy="504"/>
              </a:xfrm>
            </p:grpSpPr>
            <p:sp>
              <p:nvSpPr>
                <p:cNvPr id="80149" name="Freeform 43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0150" name="Freeform 44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80146" name="Group 45"/>
              <p:cNvGrpSpPr>
                <a:grpSpLocks/>
              </p:cNvGrpSpPr>
              <p:nvPr/>
            </p:nvGrpSpPr>
            <p:grpSpPr bwMode="auto">
              <a:xfrm>
                <a:off x="1584" y="2544"/>
                <a:ext cx="144" cy="504"/>
                <a:chOff x="2496" y="2248"/>
                <a:chExt cx="192" cy="504"/>
              </a:xfrm>
            </p:grpSpPr>
            <p:sp>
              <p:nvSpPr>
                <p:cNvPr id="80147" name="Freeform 46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0148" name="Freeform 47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</p:grpSp>
        <p:grpSp>
          <p:nvGrpSpPr>
            <p:cNvPr id="80124" name="Group 48"/>
            <p:cNvGrpSpPr>
              <a:grpSpLocks/>
            </p:cNvGrpSpPr>
            <p:nvPr/>
          </p:nvGrpSpPr>
          <p:grpSpPr bwMode="auto">
            <a:xfrm>
              <a:off x="3024" y="2016"/>
              <a:ext cx="576" cy="480"/>
              <a:chOff x="1296" y="2544"/>
              <a:chExt cx="432" cy="504"/>
            </a:xfrm>
          </p:grpSpPr>
          <p:grpSp>
            <p:nvGrpSpPr>
              <p:cNvPr id="80135" name="Group 49"/>
              <p:cNvGrpSpPr>
                <a:grpSpLocks/>
              </p:cNvGrpSpPr>
              <p:nvPr/>
            </p:nvGrpSpPr>
            <p:grpSpPr bwMode="auto">
              <a:xfrm>
                <a:off x="1296" y="2544"/>
                <a:ext cx="144" cy="504"/>
                <a:chOff x="2496" y="2248"/>
                <a:chExt cx="192" cy="504"/>
              </a:xfrm>
            </p:grpSpPr>
            <p:sp>
              <p:nvSpPr>
                <p:cNvPr id="80142" name="Freeform 50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0143" name="Freeform 51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80136" name="Group 52"/>
              <p:cNvGrpSpPr>
                <a:grpSpLocks/>
              </p:cNvGrpSpPr>
              <p:nvPr/>
            </p:nvGrpSpPr>
            <p:grpSpPr bwMode="auto">
              <a:xfrm>
                <a:off x="1440" y="2544"/>
                <a:ext cx="144" cy="504"/>
                <a:chOff x="2496" y="2248"/>
                <a:chExt cx="192" cy="504"/>
              </a:xfrm>
            </p:grpSpPr>
            <p:sp>
              <p:nvSpPr>
                <p:cNvPr id="80140" name="Freeform 53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0141" name="Freeform 54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80137" name="Group 55"/>
              <p:cNvGrpSpPr>
                <a:grpSpLocks/>
              </p:cNvGrpSpPr>
              <p:nvPr/>
            </p:nvGrpSpPr>
            <p:grpSpPr bwMode="auto">
              <a:xfrm>
                <a:off x="1584" y="2544"/>
                <a:ext cx="144" cy="504"/>
                <a:chOff x="2496" y="2248"/>
                <a:chExt cx="192" cy="504"/>
              </a:xfrm>
            </p:grpSpPr>
            <p:sp>
              <p:nvSpPr>
                <p:cNvPr id="80138" name="Freeform 56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0139" name="Freeform 57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</p:grpSp>
        <p:grpSp>
          <p:nvGrpSpPr>
            <p:cNvPr id="80125" name="Group 58"/>
            <p:cNvGrpSpPr>
              <a:grpSpLocks/>
            </p:cNvGrpSpPr>
            <p:nvPr/>
          </p:nvGrpSpPr>
          <p:grpSpPr bwMode="auto">
            <a:xfrm flipV="1">
              <a:off x="3600" y="2016"/>
              <a:ext cx="576" cy="480"/>
              <a:chOff x="1296" y="2544"/>
              <a:chExt cx="432" cy="504"/>
            </a:xfrm>
          </p:grpSpPr>
          <p:grpSp>
            <p:nvGrpSpPr>
              <p:cNvPr id="80126" name="Group 59"/>
              <p:cNvGrpSpPr>
                <a:grpSpLocks/>
              </p:cNvGrpSpPr>
              <p:nvPr/>
            </p:nvGrpSpPr>
            <p:grpSpPr bwMode="auto">
              <a:xfrm>
                <a:off x="1296" y="2544"/>
                <a:ext cx="144" cy="504"/>
                <a:chOff x="2496" y="2248"/>
                <a:chExt cx="192" cy="504"/>
              </a:xfrm>
            </p:grpSpPr>
            <p:sp>
              <p:nvSpPr>
                <p:cNvPr id="80133" name="Freeform 60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0134" name="Freeform 61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80127" name="Group 62"/>
              <p:cNvGrpSpPr>
                <a:grpSpLocks/>
              </p:cNvGrpSpPr>
              <p:nvPr/>
            </p:nvGrpSpPr>
            <p:grpSpPr bwMode="auto">
              <a:xfrm>
                <a:off x="1440" y="2544"/>
                <a:ext cx="144" cy="504"/>
                <a:chOff x="2496" y="2248"/>
                <a:chExt cx="192" cy="504"/>
              </a:xfrm>
            </p:grpSpPr>
            <p:sp>
              <p:nvSpPr>
                <p:cNvPr id="80131" name="Freeform 63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0132" name="Freeform 64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80128" name="Group 65"/>
              <p:cNvGrpSpPr>
                <a:grpSpLocks/>
              </p:cNvGrpSpPr>
              <p:nvPr/>
            </p:nvGrpSpPr>
            <p:grpSpPr bwMode="auto">
              <a:xfrm>
                <a:off x="1584" y="2544"/>
                <a:ext cx="144" cy="504"/>
                <a:chOff x="2496" y="2248"/>
                <a:chExt cx="192" cy="504"/>
              </a:xfrm>
            </p:grpSpPr>
            <p:sp>
              <p:nvSpPr>
                <p:cNvPr id="80129" name="Freeform 66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0130" name="Freeform 67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</p:grpSp>
      </p:grpSp>
      <p:grpSp>
        <p:nvGrpSpPr>
          <p:cNvPr id="25" name="Group 68"/>
          <p:cNvGrpSpPr>
            <a:grpSpLocks/>
          </p:cNvGrpSpPr>
          <p:nvPr/>
        </p:nvGrpSpPr>
        <p:grpSpPr bwMode="auto">
          <a:xfrm>
            <a:off x="1828800" y="3657600"/>
            <a:ext cx="5943600" cy="396875"/>
            <a:chOff x="720" y="2640"/>
            <a:chExt cx="3744" cy="250"/>
          </a:xfrm>
        </p:grpSpPr>
        <p:sp>
          <p:nvSpPr>
            <p:cNvPr id="80119" name="Rectangle 69"/>
            <p:cNvSpPr>
              <a:spLocks noChangeArrowheads="1"/>
            </p:cNvSpPr>
            <p:nvPr/>
          </p:nvSpPr>
          <p:spPr bwMode="auto">
            <a:xfrm>
              <a:off x="720" y="264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buClr>
                  <a:srgbClr val="FF3300"/>
                </a:buClr>
              </a:pPr>
              <a:r>
                <a:rPr lang="zh-CN" altLang="en-US">
                  <a:solidFill>
                    <a:srgbClr val="009999"/>
                  </a:solidFill>
                </a:rPr>
                <a:t>平方</a:t>
              </a:r>
            </a:p>
          </p:txBody>
        </p:sp>
        <p:sp>
          <p:nvSpPr>
            <p:cNvPr id="80120" name="Line 70"/>
            <p:cNvSpPr>
              <a:spLocks noChangeShapeType="1"/>
            </p:cNvSpPr>
            <p:nvPr/>
          </p:nvSpPr>
          <p:spPr bwMode="auto">
            <a:xfrm>
              <a:off x="1200" y="2880"/>
              <a:ext cx="3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" name="Group 71"/>
          <p:cNvGrpSpPr>
            <a:grpSpLocks/>
          </p:cNvGrpSpPr>
          <p:nvPr/>
        </p:nvGrpSpPr>
        <p:grpSpPr bwMode="auto">
          <a:xfrm>
            <a:off x="2743200" y="3581400"/>
            <a:ext cx="4572000" cy="463550"/>
            <a:chOff x="1296" y="2640"/>
            <a:chExt cx="2880" cy="244"/>
          </a:xfrm>
        </p:grpSpPr>
        <p:grpSp>
          <p:nvGrpSpPr>
            <p:cNvPr id="80079" name="Group 72"/>
            <p:cNvGrpSpPr>
              <a:grpSpLocks/>
            </p:cNvGrpSpPr>
            <p:nvPr/>
          </p:nvGrpSpPr>
          <p:grpSpPr bwMode="auto">
            <a:xfrm>
              <a:off x="1296" y="2640"/>
              <a:ext cx="480" cy="244"/>
              <a:chOff x="1248" y="2640"/>
              <a:chExt cx="480" cy="244"/>
            </a:xfrm>
          </p:grpSpPr>
          <p:sp>
            <p:nvSpPr>
              <p:cNvPr id="80116" name="Freeform 73"/>
              <p:cNvSpPr>
                <a:spLocks/>
              </p:cNvSpPr>
              <p:nvPr/>
            </p:nvSpPr>
            <p:spPr bwMode="auto">
              <a:xfrm>
                <a:off x="1248" y="2640"/>
                <a:ext cx="96" cy="244"/>
              </a:xfrm>
              <a:custGeom>
                <a:avLst/>
                <a:gdLst>
                  <a:gd name="T0" fmla="*/ 0 w 84"/>
                  <a:gd name="T1" fmla="*/ 233 h 256"/>
                  <a:gd name="T2" fmla="*/ 31 w 84"/>
                  <a:gd name="T3" fmla="*/ 36 h 256"/>
                  <a:gd name="T4" fmla="*/ 53 w 84"/>
                  <a:gd name="T5" fmla="*/ 0 h 256"/>
                  <a:gd name="T6" fmla="*/ 79 w 84"/>
                  <a:gd name="T7" fmla="*/ 32 h 256"/>
                  <a:gd name="T8" fmla="*/ 110 w 84"/>
                  <a:gd name="T9" fmla="*/ 233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00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0117" name="Freeform 74"/>
              <p:cNvSpPr>
                <a:spLocks/>
              </p:cNvSpPr>
              <p:nvPr/>
            </p:nvSpPr>
            <p:spPr bwMode="auto">
              <a:xfrm>
                <a:off x="1440" y="2640"/>
                <a:ext cx="96" cy="244"/>
              </a:xfrm>
              <a:custGeom>
                <a:avLst/>
                <a:gdLst>
                  <a:gd name="T0" fmla="*/ 0 w 84"/>
                  <a:gd name="T1" fmla="*/ 233 h 256"/>
                  <a:gd name="T2" fmla="*/ 31 w 84"/>
                  <a:gd name="T3" fmla="*/ 36 h 256"/>
                  <a:gd name="T4" fmla="*/ 53 w 84"/>
                  <a:gd name="T5" fmla="*/ 0 h 256"/>
                  <a:gd name="T6" fmla="*/ 79 w 84"/>
                  <a:gd name="T7" fmla="*/ 32 h 256"/>
                  <a:gd name="T8" fmla="*/ 110 w 84"/>
                  <a:gd name="T9" fmla="*/ 233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00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0118" name="Freeform 75"/>
              <p:cNvSpPr>
                <a:spLocks/>
              </p:cNvSpPr>
              <p:nvPr/>
            </p:nvSpPr>
            <p:spPr bwMode="auto">
              <a:xfrm>
                <a:off x="1632" y="2640"/>
                <a:ext cx="96" cy="244"/>
              </a:xfrm>
              <a:custGeom>
                <a:avLst/>
                <a:gdLst>
                  <a:gd name="T0" fmla="*/ 0 w 84"/>
                  <a:gd name="T1" fmla="*/ 233 h 256"/>
                  <a:gd name="T2" fmla="*/ 31 w 84"/>
                  <a:gd name="T3" fmla="*/ 36 h 256"/>
                  <a:gd name="T4" fmla="*/ 53 w 84"/>
                  <a:gd name="T5" fmla="*/ 0 h 256"/>
                  <a:gd name="T6" fmla="*/ 79 w 84"/>
                  <a:gd name="T7" fmla="*/ 32 h 256"/>
                  <a:gd name="T8" fmla="*/ 110 w 84"/>
                  <a:gd name="T9" fmla="*/ 233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00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80080" name="Group 76"/>
            <p:cNvGrpSpPr>
              <a:grpSpLocks/>
            </p:cNvGrpSpPr>
            <p:nvPr/>
          </p:nvGrpSpPr>
          <p:grpSpPr bwMode="auto">
            <a:xfrm flipV="1">
              <a:off x="1392" y="2640"/>
              <a:ext cx="480" cy="244"/>
              <a:chOff x="1344" y="2876"/>
              <a:chExt cx="480" cy="244"/>
            </a:xfrm>
          </p:grpSpPr>
          <p:sp>
            <p:nvSpPr>
              <p:cNvPr id="80113" name="Freeform 77"/>
              <p:cNvSpPr>
                <a:spLocks/>
              </p:cNvSpPr>
              <p:nvPr/>
            </p:nvSpPr>
            <p:spPr bwMode="auto">
              <a:xfrm flipV="1">
                <a:off x="1344" y="2876"/>
                <a:ext cx="96" cy="244"/>
              </a:xfrm>
              <a:custGeom>
                <a:avLst/>
                <a:gdLst>
                  <a:gd name="T0" fmla="*/ 0 w 84"/>
                  <a:gd name="T1" fmla="*/ 233 h 256"/>
                  <a:gd name="T2" fmla="*/ 31 w 84"/>
                  <a:gd name="T3" fmla="*/ 36 h 256"/>
                  <a:gd name="T4" fmla="*/ 53 w 84"/>
                  <a:gd name="T5" fmla="*/ 0 h 256"/>
                  <a:gd name="T6" fmla="*/ 79 w 84"/>
                  <a:gd name="T7" fmla="*/ 32 h 256"/>
                  <a:gd name="T8" fmla="*/ 110 w 84"/>
                  <a:gd name="T9" fmla="*/ 233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00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0114" name="Freeform 78"/>
              <p:cNvSpPr>
                <a:spLocks/>
              </p:cNvSpPr>
              <p:nvPr/>
            </p:nvSpPr>
            <p:spPr bwMode="auto">
              <a:xfrm flipV="1">
                <a:off x="1536" y="2876"/>
                <a:ext cx="96" cy="244"/>
              </a:xfrm>
              <a:custGeom>
                <a:avLst/>
                <a:gdLst>
                  <a:gd name="T0" fmla="*/ 0 w 84"/>
                  <a:gd name="T1" fmla="*/ 233 h 256"/>
                  <a:gd name="T2" fmla="*/ 31 w 84"/>
                  <a:gd name="T3" fmla="*/ 36 h 256"/>
                  <a:gd name="T4" fmla="*/ 53 w 84"/>
                  <a:gd name="T5" fmla="*/ 0 h 256"/>
                  <a:gd name="T6" fmla="*/ 79 w 84"/>
                  <a:gd name="T7" fmla="*/ 32 h 256"/>
                  <a:gd name="T8" fmla="*/ 110 w 84"/>
                  <a:gd name="T9" fmla="*/ 233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00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0115" name="Freeform 79"/>
              <p:cNvSpPr>
                <a:spLocks/>
              </p:cNvSpPr>
              <p:nvPr/>
            </p:nvSpPr>
            <p:spPr bwMode="auto">
              <a:xfrm flipV="1">
                <a:off x="1728" y="2876"/>
                <a:ext cx="96" cy="244"/>
              </a:xfrm>
              <a:custGeom>
                <a:avLst/>
                <a:gdLst>
                  <a:gd name="T0" fmla="*/ 0 w 84"/>
                  <a:gd name="T1" fmla="*/ 233 h 256"/>
                  <a:gd name="T2" fmla="*/ 31 w 84"/>
                  <a:gd name="T3" fmla="*/ 36 h 256"/>
                  <a:gd name="T4" fmla="*/ 53 w 84"/>
                  <a:gd name="T5" fmla="*/ 0 h 256"/>
                  <a:gd name="T6" fmla="*/ 79 w 84"/>
                  <a:gd name="T7" fmla="*/ 32 h 256"/>
                  <a:gd name="T8" fmla="*/ 110 w 84"/>
                  <a:gd name="T9" fmla="*/ 233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00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80081" name="Group 80"/>
            <p:cNvGrpSpPr>
              <a:grpSpLocks/>
            </p:cNvGrpSpPr>
            <p:nvPr/>
          </p:nvGrpSpPr>
          <p:grpSpPr bwMode="auto">
            <a:xfrm>
              <a:off x="1872" y="2640"/>
              <a:ext cx="480" cy="244"/>
              <a:chOff x="1248" y="2640"/>
              <a:chExt cx="480" cy="244"/>
            </a:xfrm>
          </p:grpSpPr>
          <p:sp>
            <p:nvSpPr>
              <p:cNvPr id="80110" name="Freeform 81"/>
              <p:cNvSpPr>
                <a:spLocks/>
              </p:cNvSpPr>
              <p:nvPr/>
            </p:nvSpPr>
            <p:spPr bwMode="auto">
              <a:xfrm>
                <a:off x="1248" y="2640"/>
                <a:ext cx="96" cy="244"/>
              </a:xfrm>
              <a:custGeom>
                <a:avLst/>
                <a:gdLst>
                  <a:gd name="T0" fmla="*/ 0 w 84"/>
                  <a:gd name="T1" fmla="*/ 233 h 256"/>
                  <a:gd name="T2" fmla="*/ 31 w 84"/>
                  <a:gd name="T3" fmla="*/ 36 h 256"/>
                  <a:gd name="T4" fmla="*/ 53 w 84"/>
                  <a:gd name="T5" fmla="*/ 0 h 256"/>
                  <a:gd name="T6" fmla="*/ 79 w 84"/>
                  <a:gd name="T7" fmla="*/ 32 h 256"/>
                  <a:gd name="T8" fmla="*/ 110 w 84"/>
                  <a:gd name="T9" fmla="*/ 233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00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0111" name="Freeform 82"/>
              <p:cNvSpPr>
                <a:spLocks/>
              </p:cNvSpPr>
              <p:nvPr/>
            </p:nvSpPr>
            <p:spPr bwMode="auto">
              <a:xfrm>
                <a:off x="1440" y="2640"/>
                <a:ext cx="96" cy="244"/>
              </a:xfrm>
              <a:custGeom>
                <a:avLst/>
                <a:gdLst>
                  <a:gd name="T0" fmla="*/ 0 w 84"/>
                  <a:gd name="T1" fmla="*/ 233 h 256"/>
                  <a:gd name="T2" fmla="*/ 31 w 84"/>
                  <a:gd name="T3" fmla="*/ 36 h 256"/>
                  <a:gd name="T4" fmla="*/ 53 w 84"/>
                  <a:gd name="T5" fmla="*/ 0 h 256"/>
                  <a:gd name="T6" fmla="*/ 79 w 84"/>
                  <a:gd name="T7" fmla="*/ 32 h 256"/>
                  <a:gd name="T8" fmla="*/ 110 w 84"/>
                  <a:gd name="T9" fmla="*/ 233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00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0112" name="Freeform 83"/>
              <p:cNvSpPr>
                <a:spLocks/>
              </p:cNvSpPr>
              <p:nvPr/>
            </p:nvSpPr>
            <p:spPr bwMode="auto">
              <a:xfrm>
                <a:off x="1632" y="2640"/>
                <a:ext cx="96" cy="244"/>
              </a:xfrm>
              <a:custGeom>
                <a:avLst/>
                <a:gdLst>
                  <a:gd name="T0" fmla="*/ 0 w 84"/>
                  <a:gd name="T1" fmla="*/ 233 h 256"/>
                  <a:gd name="T2" fmla="*/ 31 w 84"/>
                  <a:gd name="T3" fmla="*/ 36 h 256"/>
                  <a:gd name="T4" fmla="*/ 53 w 84"/>
                  <a:gd name="T5" fmla="*/ 0 h 256"/>
                  <a:gd name="T6" fmla="*/ 79 w 84"/>
                  <a:gd name="T7" fmla="*/ 32 h 256"/>
                  <a:gd name="T8" fmla="*/ 110 w 84"/>
                  <a:gd name="T9" fmla="*/ 233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00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80082" name="Group 84"/>
            <p:cNvGrpSpPr>
              <a:grpSpLocks/>
            </p:cNvGrpSpPr>
            <p:nvPr/>
          </p:nvGrpSpPr>
          <p:grpSpPr bwMode="auto">
            <a:xfrm flipV="1">
              <a:off x="1968" y="2640"/>
              <a:ext cx="480" cy="244"/>
              <a:chOff x="1344" y="2876"/>
              <a:chExt cx="480" cy="244"/>
            </a:xfrm>
          </p:grpSpPr>
          <p:sp>
            <p:nvSpPr>
              <p:cNvPr id="80107" name="Freeform 85"/>
              <p:cNvSpPr>
                <a:spLocks/>
              </p:cNvSpPr>
              <p:nvPr/>
            </p:nvSpPr>
            <p:spPr bwMode="auto">
              <a:xfrm flipV="1">
                <a:off x="1344" y="2876"/>
                <a:ext cx="96" cy="244"/>
              </a:xfrm>
              <a:custGeom>
                <a:avLst/>
                <a:gdLst>
                  <a:gd name="T0" fmla="*/ 0 w 84"/>
                  <a:gd name="T1" fmla="*/ 233 h 256"/>
                  <a:gd name="T2" fmla="*/ 31 w 84"/>
                  <a:gd name="T3" fmla="*/ 36 h 256"/>
                  <a:gd name="T4" fmla="*/ 53 w 84"/>
                  <a:gd name="T5" fmla="*/ 0 h 256"/>
                  <a:gd name="T6" fmla="*/ 79 w 84"/>
                  <a:gd name="T7" fmla="*/ 32 h 256"/>
                  <a:gd name="T8" fmla="*/ 110 w 84"/>
                  <a:gd name="T9" fmla="*/ 233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00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0108" name="Freeform 86"/>
              <p:cNvSpPr>
                <a:spLocks/>
              </p:cNvSpPr>
              <p:nvPr/>
            </p:nvSpPr>
            <p:spPr bwMode="auto">
              <a:xfrm flipV="1">
                <a:off x="1536" y="2876"/>
                <a:ext cx="96" cy="244"/>
              </a:xfrm>
              <a:custGeom>
                <a:avLst/>
                <a:gdLst>
                  <a:gd name="T0" fmla="*/ 0 w 84"/>
                  <a:gd name="T1" fmla="*/ 233 h 256"/>
                  <a:gd name="T2" fmla="*/ 31 w 84"/>
                  <a:gd name="T3" fmla="*/ 36 h 256"/>
                  <a:gd name="T4" fmla="*/ 53 w 84"/>
                  <a:gd name="T5" fmla="*/ 0 h 256"/>
                  <a:gd name="T6" fmla="*/ 79 w 84"/>
                  <a:gd name="T7" fmla="*/ 32 h 256"/>
                  <a:gd name="T8" fmla="*/ 110 w 84"/>
                  <a:gd name="T9" fmla="*/ 233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00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0109" name="Freeform 87"/>
              <p:cNvSpPr>
                <a:spLocks/>
              </p:cNvSpPr>
              <p:nvPr/>
            </p:nvSpPr>
            <p:spPr bwMode="auto">
              <a:xfrm flipV="1">
                <a:off x="1728" y="2876"/>
                <a:ext cx="96" cy="244"/>
              </a:xfrm>
              <a:custGeom>
                <a:avLst/>
                <a:gdLst>
                  <a:gd name="T0" fmla="*/ 0 w 84"/>
                  <a:gd name="T1" fmla="*/ 233 h 256"/>
                  <a:gd name="T2" fmla="*/ 31 w 84"/>
                  <a:gd name="T3" fmla="*/ 36 h 256"/>
                  <a:gd name="T4" fmla="*/ 53 w 84"/>
                  <a:gd name="T5" fmla="*/ 0 h 256"/>
                  <a:gd name="T6" fmla="*/ 79 w 84"/>
                  <a:gd name="T7" fmla="*/ 32 h 256"/>
                  <a:gd name="T8" fmla="*/ 110 w 84"/>
                  <a:gd name="T9" fmla="*/ 233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00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80083" name="Group 88"/>
            <p:cNvGrpSpPr>
              <a:grpSpLocks/>
            </p:cNvGrpSpPr>
            <p:nvPr/>
          </p:nvGrpSpPr>
          <p:grpSpPr bwMode="auto">
            <a:xfrm>
              <a:off x="2448" y="2640"/>
              <a:ext cx="480" cy="244"/>
              <a:chOff x="1248" y="2640"/>
              <a:chExt cx="480" cy="244"/>
            </a:xfrm>
          </p:grpSpPr>
          <p:sp>
            <p:nvSpPr>
              <p:cNvPr id="80104" name="Freeform 89"/>
              <p:cNvSpPr>
                <a:spLocks/>
              </p:cNvSpPr>
              <p:nvPr/>
            </p:nvSpPr>
            <p:spPr bwMode="auto">
              <a:xfrm>
                <a:off x="1248" y="2640"/>
                <a:ext cx="96" cy="244"/>
              </a:xfrm>
              <a:custGeom>
                <a:avLst/>
                <a:gdLst>
                  <a:gd name="T0" fmla="*/ 0 w 84"/>
                  <a:gd name="T1" fmla="*/ 233 h 256"/>
                  <a:gd name="T2" fmla="*/ 31 w 84"/>
                  <a:gd name="T3" fmla="*/ 36 h 256"/>
                  <a:gd name="T4" fmla="*/ 53 w 84"/>
                  <a:gd name="T5" fmla="*/ 0 h 256"/>
                  <a:gd name="T6" fmla="*/ 79 w 84"/>
                  <a:gd name="T7" fmla="*/ 32 h 256"/>
                  <a:gd name="T8" fmla="*/ 110 w 84"/>
                  <a:gd name="T9" fmla="*/ 233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00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0105" name="Freeform 90"/>
              <p:cNvSpPr>
                <a:spLocks/>
              </p:cNvSpPr>
              <p:nvPr/>
            </p:nvSpPr>
            <p:spPr bwMode="auto">
              <a:xfrm>
                <a:off x="1440" y="2640"/>
                <a:ext cx="96" cy="244"/>
              </a:xfrm>
              <a:custGeom>
                <a:avLst/>
                <a:gdLst>
                  <a:gd name="T0" fmla="*/ 0 w 84"/>
                  <a:gd name="T1" fmla="*/ 233 h 256"/>
                  <a:gd name="T2" fmla="*/ 31 w 84"/>
                  <a:gd name="T3" fmla="*/ 36 h 256"/>
                  <a:gd name="T4" fmla="*/ 53 w 84"/>
                  <a:gd name="T5" fmla="*/ 0 h 256"/>
                  <a:gd name="T6" fmla="*/ 79 w 84"/>
                  <a:gd name="T7" fmla="*/ 32 h 256"/>
                  <a:gd name="T8" fmla="*/ 110 w 84"/>
                  <a:gd name="T9" fmla="*/ 233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00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0106" name="Freeform 91"/>
              <p:cNvSpPr>
                <a:spLocks/>
              </p:cNvSpPr>
              <p:nvPr/>
            </p:nvSpPr>
            <p:spPr bwMode="auto">
              <a:xfrm>
                <a:off x="1632" y="2640"/>
                <a:ext cx="96" cy="244"/>
              </a:xfrm>
              <a:custGeom>
                <a:avLst/>
                <a:gdLst>
                  <a:gd name="T0" fmla="*/ 0 w 84"/>
                  <a:gd name="T1" fmla="*/ 233 h 256"/>
                  <a:gd name="T2" fmla="*/ 31 w 84"/>
                  <a:gd name="T3" fmla="*/ 36 h 256"/>
                  <a:gd name="T4" fmla="*/ 53 w 84"/>
                  <a:gd name="T5" fmla="*/ 0 h 256"/>
                  <a:gd name="T6" fmla="*/ 79 w 84"/>
                  <a:gd name="T7" fmla="*/ 32 h 256"/>
                  <a:gd name="T8" fmla="*/ 110 w 84"/>
                  <a:gd name="T9" fmla="*/ 233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00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80084" name="Group 92"/>
            <p:cNvGrpSpPr>
              <a:grpSpLocks/>
            </p:cNvGrpSpPr>
            <p:nvPr/>
          </p:nvGrpSpPr>
          <p:grpSpPr bwMode="auto">
            <a:xfrm flipV="1">
              <a:off x="2544" y="2640"/>
              <a:ext cx="480" cy="244"/>
              <a:chOff x="1344" y="2876"/>
              <a:chExt cx="480" cy="244"/>
            </a:xfrm>
          </p:grpSpPr>
          <p:sp>
            <p:nvSpPr>
              <p:cNvPr id="80101" name="Freeform 93"/>
              <p:cNvSpPr>
                <a:spLocks/>
              </p:cNvSpPr>
              <p:nvPr/>
            </p:nvSpPr>
            <p:spPr bwMode="auto">
              <a:xfrm flipV="1">
                <a:off x="1344" y="2876"/>
                <a:ext cx="96" cy="244"/>
              </a:xfrm>
              <a:custGeom>
                <a:avLst/>
                <a:gdLst>
                  <a:gd name="T0" fmla="*/ 0 w 84"/>
                  <a:gd name="T1" fmla="*/ 233 h 256"/>
                  <a:gd name="T2" fmla="*/ 31 w 84"/>
                  <a:gd name="T3" fmla="*/ 36 h 256"/>
                  <a:gd name="T4" fmla="*/ 53 w 84"/>
                  <a:gd name="T5" fmla="*/ 0 h 256"/>
                  <a:gd name="T6" fmla="*/ 79 w 84"/>
                  <a:gd name="T7" fmla="*/ 32 h 256"/>
                  <a:gd name="T8" fmla="*/ 110 w 84"/>
                  <a:gd name="T9" fmla="*/ 233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00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0102" name="Freeform 94"/>
              <p:cNvSpPr>
                <a:spLocks/>
              </p:cNvSpPr>
              <p:nvPr/>
            </p:nvSpPr>
            <p:spPr bwMode="auto">
              <a:xfrm flipV="1">
                <a:off x="1536" y="2876"/>
                <a:ext cx="96" cy="244"/>
              </a:xfrm>
              <a:custGeom>
                <a:avLst/>
                <a:gdLst>
                  <a:gd name="T0" fmla="*/ 0 w 84"/>
                  <a:gd name="T1" fmla="*/ 233 h 256"/>
                  <a:gd name="T2" fmla="*/ 31 w 84"/>
                  <a:gd name="T3" fmla="*/ 36 h 256"/>
                  <a:gd name="T4" fmla="*/ 53 w 84"/>
                  <a:gd name="T5" fmla="*/ 0 h 256"/>
                  <a:gd name="T6" fmla="*/ 79 w 84"/>
                  <a:gd name="T7" fmla="*/ 32 h 256"/>
                  <a:gd name="T8" fmla="*/ 110 w 84"/>
                  <a:gd name="T9" fmla="*/ 233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00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0103" name="Freeform 95"/>
              <p:cNvSpPr>
                <a:spLocks/>
              </p:cNvSpPr>
              <p:nvPr/>
            </p:nvSpPr>
            <p:spPr bwMode="auto">
              <a:xfrm flipV="1">
                <a:off x="1728" y="2876"/>
                <a:ext cx="96" cy="244"/>
              </a:xfrm>
              <a:custGeom>
                <a:avLst/>
                <a:gdLst>
                  <a:gd name="T0" fmla="*/ 0 w 84"/>
                  <a:gd name="T1" fmla="*/ 233 h 256"/>
                  <a:gd name="T2" fmla="*/ 31 w 84"/>
                  <a:gd name="T3" fmla="*/ 36 h 256"/>
                  <a:gd name="T4" fmla="*/ 53 w 84"/>
                  <a:gd name="T5" fmla="*/ 0 h 256"/>
                  <a:gd name="T6" fmla="*/ 79 w 84"/>
                  <a:gd name="T7" fmla="*/ 32 h 256"/>
                  <a:gd name="T8" fmla="*/ 110 w 84"/>
                  <a:gd name="T9" fmla="*/ 233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00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80085" name="Group 96"/>
            <p:cNvGrpSpPr>
              <a:grpSpLocks/>
            </p:cNvGrpSpPr>
            <p:nvPr/>
          </p:nvGrpSpPr>
          <p:grpSpPr bwMode="auto">
            <a:xfrm>
              <a:off x="3024" y="2640"/>
              <a:ext cx="480" cy="244"/>
              <a:chOff x="1248" y="2640"/>
              <a:chExt cx="480" cy="244"/>
            </a:xfrm>
          </p:grpSpPr>
          <p:sp>
            <p:nvSpPr>
              <p:cNvPr id="80098" name="Freeform 97"/>
              <p:cNvSpPr>
                <a:spLocks/>
              </p:cNvSpPr>
              <p:nvPr/>
            </p:nvSpPr>
            <p:spPr bwMode="auto">
              <a:xfrm>
                <a:off x="1248" y="2640"/>
                <a:ext cx="96" cy="244"/>
              </a:xfrm>
              <a:custGeom>
                <a:avLst/>
                <a:gdLst>
                  <a:gd name="T0" fmla="*/ 0 w 84"/>
                  <a:gd name="T1" fmla="*/ 233 h 256"/>
                  <a:gd name="T2" fmla="*/ 31 w 84"/>
                  <a:gd name="T3" fmla="*/ 36 h 256"/>
                  <a:gd name="T4" fmla="*/ 53 w 84"/>
                  <a:gd name="T5" fmla="*/ 0 h 256"/>
                  <a:gd name="T6" fmla="*/ 79 w 84"/>
                  <a:gd name="T7" fmla="*/ 32 h 256"/>
                  <a:gd name="T8" fmla="*/ 110 w 84"/>
                  <a:gd name="T9" fmla="*/ 233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00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0099" name="Freeform 98"/>
              <p:cNvSpPr>
                <a:spLocks/>
              </p:cNvSpPr>
              <p:nvPr/>
            </p:nvSpPr>
            <p:spPr bwMode="auto">
              <a:xfrm>
                <a:off x="1440" y="2640"/>
                <a:ext cx="96" cy="244"/>
              </a:xfrm>
              <a:custGeom>
                <a:avLst/>
                <a:gdLst>
                  <a:gd name="T0" fmla="*/ 0 w 84"/>
                  <a:gd name="T1" fmla="*/ 233 h 256"/>
                  <a:gd name="T2" fmla="*/ 31 w 84"/>
                  <a:gd name="T3" fmla="*/ 36 h 256"/>
                  <a:gd name="T4" fmla="*/ 53 w 84"/>
                  <a:gd name="T5" fmla="*/ 0 h 256"/>
                  <a:gd name="T6" fmla="*/ 79 w 84"/>
                  <a:gd name="T7" fmla="*/ 32 h 256"/>
                  <a:gd name="T8" fmla="*/ 110 w 84"/>
                  <a:gd name="T9" fmla="*/ 233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00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0100" name="Freeform 99"/>
              <p:cNvSpPr>
                <a:spLocks/>
              </p:cNvSpPr>
              <p:nvPr/>
            </p:nvSpPr>
            <p:spPr bwMode="auto">
              <a:xfrm>
                <a:off x="1632" y="2640"/>
                <a:ext cx="96" cy="244"/>
              </a:xfrm>
              <a:custGeom>
                <a:avLst/>
                <a:gdLst>
                  <a:gd name="T0" fmla="*/ 0 w 84"/>
                  <a:gd name="T1" fmla="*/ 233 h 256"/>
                  <a:gd name="T2" fmla="*/ 31 w 84"/>
                  <a:gd name="T3" fmla="*/ 36 h 256"/>
                  <a:gd name="T4" fmla="*/ 53 w 84"/>
                  <a:gd name="T5" fmla="*/ 0 h 256"/>
                  <a:gd name="T6" fmla="*/ 79 w 84"/>
                  <a:gd name="T7" fmla="*/ 32 h 256"/>
                  <a:gd name="T8" fmla="*/ 110 w 84"/>
                  <a:gd name="T9" fmla="*/ 233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00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80086" name="Group 100"/>
            <p:cNvGrpSpPr>
              <a:grpSpLocks/>
            </p:cNvGrpSpPr>
            <p:nvPr/>
          </p:nvGrpSpPr>
          <p:grpSpPr bwMode="auto">
            <a:xfrm flipV="1">
              <a:off x="3120" y="2640"/>
              <a:ext cx="480" cy="244"/>
              <a:chOff x="1344" y="2876"/>
              <a:chExt cx="480" cy="244"/>
            </a:xfrm>
          </p:grpSpPr>
          <p:sp>
            <p:nvSpPr>
              <p:cNvPr id="80095" name="Freeform 101"/>
              <p:cNvSpPr>
                <a:spLocks/>
              </p:cNvSpPr>
              <p:nvPr/>
            </p:nvSpPr>
            <p:spPr bwMode="auto">
              <a:xfrm flipV="1">
                <a:off x="1344" y="2876"/>
                <a:ext cx="96" cy="244"/>
              </a:xfrm>
              <a:custGeom>
                <a:avLst/>
                <a:gdLst>
                  <a:gd name="T0" fmla="*/ 0 w 84"/>
                  <a:gd name="T1" fmla="*/ 233 h 256"/>
                  <a:gd name="T2" fmla="*/ 31 w 84"/>
                  <a:gd name="T3" fmla="*/ 36 h 256"/>
                  <a:gd name="T4" fmla="*/ 53 w 84"/>
                  <a:gd name="T5" fmla="*/ 0 h 256"/>
                  <a:gd name="T6" fmla="*/ 79 w 84"/>
                  <a:gd name="T7" fmla="*/ 32 h 256"/>
                  <a:gd name="T8" fmla="*/ 110 w 84"/>
                  <a:gd name="T9" fmla="*/ 233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00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0096" name="Freeform 102"/>
              <p:cNvSpPr>
                <a:spLocks/>
              </p:cNvSpPr>
              <p:nvPr/>
            </p:nvSpPr>
            <p:spPr bwMode="auto">
              <a:xfrm flipV="1">
                <a:off x="1536" y="2876"/>
                <a:ext cx="96" cy="244"/>
              </a:xfrm>
              <a:custGeom>
                <a:avLst/>
                <a:gdLst>
                  <a:gd name="T0" fmla="*/ 0 w 84"/>
                  <a:gd name="T1" fmla="*/ 233 h 256"/>
                  <a:gd name="T2" fmla="*/ 31 w 84"/>
                  <a:gd name="T3" fmla="*/ 36 h 256"/>
                  <a:gd name="T4" fmla="*/ 53 w 84"/>
                  <a:gd name="T5" fmla="*/ 0 h 256"/>
                  <a:gd name="T6" fmla="*/ 79 w 84"/>
                  <a:gd name="T7" fmla="*/ 32 h 256"/>
                  <a:gd name="T8" fmla="*/ 110 w 84"/>
                  <a:gd name="T9" fmla="*/ 233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00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0097" name="Freeform 103"/>
              <p:cNvSpPr>
                <a:spLocks/>
              </p:cNvSpPr>
              <p:nvPr/>
            </p:nvSpPr>
            <p:spPr bwMode="auto">
              <a:xfrm flipV="1">
                <a:off x="1728" y="2876"/>
                <a:ext cx="96" cy="244"/>
              </a:xfrm>
              <a:custGeom>
                <a:avLst/>
                <a:gdLst>
                  <a:gd name="T0" fmla="*/ 0 w 84"/>
                  <a:gd name="T1" fmla="*/ 233 h 256"/>
                  <a:gd name="T2" fmla="*/ 31 w 84"/>
                  <a:gd name="T3" fmla="*/ 36 h 256"/>
                  <a:gd name="T4" fmla="*/ 53 w 84"/>
                  <a:gd name="T5" fmla="*/ 0 h 256"/>
                  <a:gd name="T6" fmla="*/ 79 w 84"/>
                  <a:gd name="T7" fmla="*/ 32 h 256"/>
                  <a:gd name="T8" fmla="*/ 110 w 84"/>
                  <a:gd name="T9" fmla="*/ 233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00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80087" name="Group 104"/>
            <p:cNvGrpSpPr>
              <a:grpSpLocks/>
            </p:cNvGrpSpPr>
            <p:nvPr/>
          </p:nvGrpSpPr>
          <p:grpSpPr bwMode="auto">
            <a:xfrm>
              <a:off x="3600" y="2640"/>
              <a:ext cx="480" cy="244"/>
              <a:chOff x="1248" y="2640"/>
              <a:chExt cx="480" cy="244"/>
            </a:xfrm>
          </p:grpSpPr>
          <p:sp>
            <p:nvSpPr>
              <p:cNvPr id="80092" name="Freeform 105"/>
              <p:cNvSpPr>
                <a:spLocks/>
              </p:cNvSpPr>
              <p:nvPr/>
            </p:nvSpPr>
            <p:spPr bwMode="auto">
              <a:xfrm>
                <a:off x="1248" y="2640"/>
                <a:ext cx="96" cy="244"/>
              </a:xfrm>
              <a:custGeom>
                <a:avLst/>
                <a:gdLst>
                  <a:gd name="T0" fmla="*/ 0 w 84"/>
                  <a:gd name="T1" fmla="*/ 233 h 256"/>
                  <a:gd name="T2" fmla="*/ 31 w 84"/>
                  <a:gd name="T3" fmla="*/ 36 h 256"/>
                  <a:gd name="T4" fmla="*/ 53 w 84"/>
                  <a:gd name="T5" fmla="*/ 0 h 256"/>
                  <a:gd name="T6" fmla="*/ 79 w 84"/>
                  <a:gd name="T7" fmla="*/ 32 h 256"/>
                  <a:gd name="T8" fmla="*/ 110 w 84"/>
                  <a:gd name="T9" fmla="*/ 233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00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0093" name="Freeform 106"/>
              <p:cNvSpPr>
                <a:spLocks/>
              </p:cNvSpPr>
              <p:nvPr/>
            </p:nvSpPr>
            <p:spPr bwMode="auto">
              <a:xfrm>
                <a:off x="1440" y="2640"/>
                <a:ext cx="96" cy="244"/>
              </a:xfrm>
              <a:custGeom>
                <a:avLst/>
                <a:gdLst>
                  <a:gd name="T0" fmla="*/ 0 w 84"/>
                  <a:gd name="T1" fmla="*/ 233 h 256"/>
                  <a:gd name="T2" fmla="*/ 31 w 84"/>
                  <a:gd name="T3" fmla="*/ 36 h 256"/>
                  <a:gd name="T4" fmla="*/ 53 w 84"/>
                  <a:gd name="T5" fmla="*/ 0 h 256"/>
                  <a:gd name="T6" fmla="*/ 79 w 84"/>
                  <a:gd name="T7" fmla="*/ 32 h 256"/>
                  <a:gd name="T8" fmla="*/ 110 w 84"/>
                  <a:gd name="T9" fmla="*/ 233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00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0094" name="Freeform 107"/>
              <p:cNvSpPr>
                <a:spLocks/>
              </p:cNvSpPr>
              <p:nvPr/>
            </p:nvSpPr>
            <p:spPr bwMode="auto">
              <a:xfrm>
                <a:off x="1632" y="2640"/>
                <a:ext cx="96" cy="244"/>
              </a:xfrm>
              <a:custGeom>
                <a:avLst/>
                <a:gdLst>
                  <a:gd name="T0" fmla="*/ 0 w 84"/>
                  <a:gd name="T1" fmla="*/ 233 h 256"/>
                  <a:gd name="T2" fmla="*/ 31 w 84"/>
                  <a:gd name="T3" fmla="*/ 36 h 256"/>
                  <a:gd name="T4" fmla="*/ 53 w 84"/>
                  <a:gd name="T5" fmla="*/ 0 h 256"/>
                  <a:gd name="T6" fmla="*/ 79 w 84"/>
                  <a:gd name="T7" fmla="*/ 32 h 256"/>
                  <a:gd name="T8" fmla="*/ 110 w 84"/>
                  <a:gd name="T9" fmla="*/ 233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00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80088" name="Group 108"/>
            <p:cNvGrpSpPr>
              <a:grpSpLocks/>
            </p:cNvGrpSpPr>
            <p:nvPr/>
          </p:nvGrpSpPr>
          <p:grpSpPr bwMode="auto">
            <a:xfrm flipV="1">
              <a:off x="3696" y="2640"/>
              <a:ext cx="480" cy="244"/>
              <a:chOff x="1344" y="2876"/>
              <a:chExt cx="480" cy="244"/>
            </a:xfrm>
          </p:grpSpPr>
          <p:sp>
            <p:nvSpPr>
              <p:cNvPr id="80089" name="Freeform 109"/>
              <p:cNvSpPr>
                <a:spLocks/>
              </p:cNvSpPr>
              <p:nvPr/>
            </p:nvSpPr>
            <p:spPr bwMode="auto">
              <a:xfrm flipV="1">
                <a:off x="1344" y="2876"/>
                <a:ext cx="96" cy="244"/>
              </a:xfrm>
              <a:custGeom>
                <a:avLst/>
                <a:gdLst>
                  <a:gd name="T0" fmla="*/ 0 w 84"/>
                  <a:gd name="T1" fmla="*/ 233 h 256"/>
                  <a:gd name="T2" fmla="*/ 31 w 84"/>
                  <a:gd name="T3" fmla="*/ 36 h 256"/>
                  <a:gd name="T4" fmla="*/ 53 w 84"/>
                  <a:gd name="T5" fmla="*/ 0 h 256"/>
                  <a:gd name="T6" fmla="*/ 79 w 84"/>
                  <a:gd name="T7" fmla="*/ 32 h 256"/>
                  <a:gd name="T8" fmla="*/ 110 w 84"/>
                  <a:gd name="T9" fmla="*/ 233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00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0090" name="Freeform 110"/>
              <p:cNvSpPr>
                <a:spLocks/>
              </p:cNvSpPr>
              <p:nvPr/>
            </p:nvSpPr>
            <p:spPr bwMode="auto">
              <a:xfrm flipV="1">
                <a:off x="1536" y="2876"/>
                <a:ext cx="96" cy="244"/>
              </a:xfrm>
              <a:custGeom>
                <a:avLst/>
                <a:gdLst>
                  <a:gd name="T0" fmla="*/ 0 w 84"/>
                  <a:gd name="T1" fmla="*/ 233 h 256"/>
                  <a:gd name="T2" fmla="*/ 31 w 84"/>
                  <a:gd name="T3" fmla="*/ 36 h 256"/>
                  <a:gd name="T4" fmla="*/ 53 w 84"/>
                  <a:gd name="T5" fmla="*/ 0 h 256"/>
                  <a:gd name="T6" fmla="*/ 79 w 84"/>
                  <a:gd name="T7" fmla="*/ 32 h 256"/>
                  <a:gd name="T8" fmla="*/ 110 w 84"/>
                  <a:gd name="T9" fmla="*/ 233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00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0091" name="Freeform 111"/>
              <p:cNvSpPr>
                <a:spLocks/>
              </p:cNvSpPr>
              <p:nvPr/>
            </p:nvSpPr>
            <p:spPr bwMode="auto">
              <a:xfrm flipV="1">
                <a:off x="1728" y="2876"/>
                <a:ext cx="96" cy="244"/>
              </a:xfrm>
              <a:custGeom>
                <a:avLst/>
                <a:gdLst>
                  <a:gd name="T0" fmla="*/ 0 w 84"/>
                  <a:gd name="T1" fmla="*/ 233 h 256"/>
                  <a:gd name="T2" fmla="*/ 31 w 84"/>
                  <a:gd name="T3" fmla="*/ 36 h 256"/>
                  <a:gd name="T4" fmla="*/ 53 w 84"/>
                  <a:gd name="T5" fmla="*/ 0 h 256"/>
                  <a:gd name="T6" fmla="*/ 79 w 84"/>
                  <a:gd name="T7" fmla="*/ 32 h 256"/>
                  <a:gd name="T8" fmla="*/ 110 w 84"/>
                  <a:gd name="T9" fmla="*/ 233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00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</p:grpSp>
      <p:grpSp>
        <p:nvGrpSpPr>
          <p:cNvPr id="78853" name="Group 112"/>
          <p:cNvGrpSpPr>
            <a:grpSpLocks/>
          </p:cNvGrpSpPr>
          <p:nvPr/>
        </p:nvGrpSpPr>
        <p:grpSpPr bwMode="auto">
          <a:xfrm>
            <a:off x="1828800" y="5334000"/>
            <a:ext cx="5943600" cy="396875"/>
            <a:chOff x="720" y="3696"/>
            <a:chExt cx="3744" cy="250"/>
          </a:xfrm>
        </p:grpSpPr>
        <p:sp>
          <p:nvSpPr>
            <p:cNvPr id="80077" name="Rectangle 113"/>
            <p:cNvSpPr>
              <a:spLocks noChangeArrowheads="1"/>
            </p:cNvSpPr>
            <p:nvPr/>
          </p:nvSpPr>
          <p:spPr bwMode="auto">
            <a:xfrm>
              <a:off x="720" y="369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buClr>
                  <a:srgbClr val="FF3300"/>
                </a:buClr>
              </a:pPr>
              <a:r>
                <a:rPr lang="zh-CN" altLang="en-US">
                  <a:solidFill>
                    <a:srgbClr val="FF0000"/>
                  </a:solidFill>
                </a:rPr>
                <a:t>分频</a:t>
              </a:r>
            </a:p>
          </p:txBody>
        </p:sp>
        <p:sp>
          <p:nvSpPr>
            <p:cNvPr id="80078" name="Line 114"/>
            <p:cNvSpPr>
              <a:spLocks noChangeShapeType="1"/>
            </p:cNvSpPr>
            <p:nvPr/>
          </p:nvSpPr>
          <p:spPr bwMode="auto">
            <a:xfrm>
              <a:off x="1200" y="3840"/>
              <a:ext cx="3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8854" name="Group 115"/>
          <p:cNvGrpSpPr>
            <a:grpSpLocks/>
          </p:cNvGrpSpPr>
          <p:nvPr/>
        </p:nvGrpSpPr>
        <p:grpSpPr bwMode="auto">
          <a:xfrm>
            <a:off x="2743200" y="5181600"/>
            <a:ext cx="4572000" cy="762000"/>
            <a:chOff x="1296" y="3600"/>
            <a:chExt cx="2880" cy="480"/>
          </a:xfrm>
        </p:grpSpPr>
        <p:grpSp>
          <p:nvGrpSpPr>
            <p:cNvPr id="80027" name="Group 116"/>
            <p:cNvGrpSpPr>
              <a:grpSpLocks/>
            </p:cNvGrpSpPr>
            <p:nvPr/>
          </p:nvGrpSpPr>
          <p:grpSpPr bwMode="auto">
            <a:xfrm>
              <a:off x="1296" y="3600"/>
              <a:ext cx="576" cy="480"/>
              <a:chOff x="1296" y="2544"/>
              <a:chExt cx="432" cy="504"/>
            </a:xfrm>
          </p:grpSpPr>
          <p:grpSp>
            <p:nvGrpSpPr>
              <p:cNvPr id="80068" name="Group 117"/>
              <p:cNvGrpSpPr>
                <a:grpSpLocks/>
              </p:cNvGrpSpPr>
              <p:nvPr/>
            </p:nvGrpSpPr>
            <p:grpSpPr bwMode="auto">
              <a:xfrm>
                <a:off x="1296" y="2544"/>
                <a:ext cx="144" cy="504"/>
                <a:chOff x="2496" y="2248"/>
                <a:chExt cx="192" cy="504"/>
              </a:xfrm>
            </p:grpSpPr>
            <p:sp>
              <p:nvSpPr>
                <p:cNvPr id="80075" name="Freeform 118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0076" name="Freeform 119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80069" name="Group 120"/>
              <p:cNvGrpSpPr>
                <a:grpSpLocks/>
              </p:cNvGrpSpPr>
              <p:nvPr/>
            </p:nvGrpSpPr>
            <p:grpSpPr bwMode="auto">
              <a:xfrm>
                <a:off x="1440" y="2544"/>
                <a:ext cx="144" cy="504"/>
                <a:chOff x="2496" y="2248"/>
                <a:chExt cx="192" cy="504"/>
              </a:xfrm>
            </p:grpSpPr>
            <p:sp>
              <p:nvSpPr>
                <p:cNvPr id="80073" name="Freeform 121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0074" name="Freeform 122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80070" name="Group 123"/>
              <p:cNvGrpSpPr>
                <a:grpSpLocks/>
              </p:cNvGrpSpPr>
              <p:nvPr/>
            </p:nvGrpSpPr>
            <p:grpSpPr bwMode="auto">
              <a:xfrm>
                <a:off x="1584" y="2544"/>
                <a:ext cx="144" cy="504"/>
                <a:chOff x="2496" y="2248"/>
                <a:chExt cx="192" cy="504"/>
              </a:xfrm>
            </p:grpSpPr>
            <p:sp>
              <p:nvSpPr>
                <p:cNvPr id="80071" name="Freeform 124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0072" name="Freeform 125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</p:grpSp>
        <p:grpSp>
          <p:nvGrpSpPr>
            <p:cNvPr id="80028" name="Group 126"/>
            <p:cNvGrpSpPr>
              <a:grpSpLocks/>
            </p:cNvGrpSpPr>
            <p:nvPr/>
          </p:nvGrpSpPr>
          <p:grpSpPr bwMode="auto">
            <a:xfrm>
              <a:off x="1872" y="3600"/>
              <a:ext cx="576" cy="480"/>
              <a:chOff x="1296" y="2544"/>
              <a:chExt cx="432" cy="504"/>
            </a:xfrm>
          </p:grpSpPr>
          <p:grpSp>
            <p:nvGrpSpPr>
              <p:cNvPr id="80059" name="Group 127"/>
              <p:cNvGrpSpPr>
                <a:grpSpLocks/>
              </p:cNvGrpSpPr>
              <p:nvPr/>
            </p:nvGrpSpPr>
            <p:grpSpPr bwMode="auto">
              <a:xfrm>
                <a:off x="1296" y="2544"/>
                <a:ext cx="144" cy="504"/>
                <a:chOff x="2496" y="2248"/>
                <a:chExt cx="192" cy="504"/>
              </a:xfrm>
            </p:grpSpPr>
            <p:sp>
              <p:nvSpPr>
                <p:cNvPr id="80066" name="Freeform 128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0067" name="Freeform 129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80060" name="Group 130"/>
              <p:cNvGrpSpPr>
                <a:grpSpLocks/>
              </p:cNvGrpSpPr>
              <p:nvPr/>
            </p:nvGrpSpPr>
            <p:grpSpPr bwMode="auto">
              <a:xfrm>
                <a:off x="1440" y="2544"/>
                <a:ext cx="144" cy="504"/>
                <a:chOff x="2496" y="2248"/>
                <a:chExt cx="192" cy="504"/>
              </a:xfrm>
            </p:grpSpPr>
            <p:sp>
              <p:nvSpPr>
                <p:cNvPr id="80064" name="Freeform 131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0065" name="Freeform 132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80061" name="Group 133"/>
              <p:cNvGrpSpPr>
                <a:grpSpLocks/>
              </p:cNvGrpSpPr>
              <p:nvPr/>
            </p:nvGrpSpPr>
            <p:grpSpPr bwMode="auto">
              <a:xfrm>
                <a:off x="1584" y="2544"/>
                <a:ext cx="144" cy="504"/>
                <a:chOff x="2496" y="2248"/>
                <a:chExt cx="192" cy="504"/>
              </a:xfrm>
            </p:grpSpPr>
            <p:sp>
              <p:nvSpPr>
                <p:cNvPr id="80062" name="Freeform 134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0063" name="Freeform 135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</p:grpSp>
        <p:grpSp>
          <p:nvGrpSpPr>
            <p:cNvPr id="80029" name="Group 136"/>
            <p:cNvGrpSpPr>
              <a:grpSpLocks/>
            </p:cNvGrpSpPr>
            <p:nvPr/>
          </p:nvGrpSpPr>
          <p:grpSpPr bwMode="auto">
            <a:xfrm>
              <a:off x="2448" y="3600"/>
              <a:ext cx="576" cy="480"/>
              <a:chOff x="1296" y="2544"/>
              <a:chExt cx="432" cy="504"/>
            </a:xfrm>
          </p:grpSpPr>
          <p:grpSp>
            <p:nvGrpSpPr>
              <p:cNvPr id="80050" name="Group 137"/>
              <p:cNvGrpSpPr>
                <a:grpSpLocks/>
              </p:cNvGrpSpPr>
              <p:nvPr/>
            </p:nvGrpSpPr>
            <p:grpSpPr bwMode="auto">
              <a:xfrm>
                <a:off x="1296" y="2544"/>
                <a:ext cx="144" cy="504"/>
                <a:chOff x="2496" y="2248"/>
                <a:chExt cx="192" cy="504"/>
              </a:xfrm>
            </p:grpSpPr>
            <p:sp>
              <p:nvSpPr>
                <p:cNvPr id="80057" name="Freeform 138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0058" name="Freeform 139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80051" name="Group 140"/>
              <p:cNvGrpSpPr>
                <a:grpSpLocks/>
              </p:cNvGrpSpPr>
              <p:nvPr/>
            </p:nvGrpSpPr>
            <p:grpSpPr bwMode="auto">
              <a:xfrm>
                <a:off x="1440" y="2544"/>
                <a:ext cx="144" cy="504"/>
                <a:chOff x="2496" y="2248"/>
                <a:chExt cx="192" cy="504"/>
              </a:xfrm>
            </p:grpSpPr>
            <p:sp>
              <p:nvSpPr>
                <p:cNvPr id="80055" name="Freeform 141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0056" name="Freeform 142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80052" name="Group 143"/>
              <p:cNvGrpSpPr>
                <a:grpSpLocks/>
              </p:cNvGrpSpPr>
              <p:nvPr/>
            </p:nvGrpSpPr>
            <p:grpSpPr bwMode="auto">
              <a:xfrm>
                <a:off x="1584" y="2544"/>
                <a:ext cx="144" cy="504"/>
                <a:chOff x="2496" y="2248"/>
                <a:chExt cx="192" cy="504"/>
              </a:xfrm>
            </p:grpSpPr>
            <p:sp>
              <p:nvSpPr>
                <p:cNvPr id="80053" name="Freeform 144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0054" name="Freeform 145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</p:grpSp>
        <p:grpSp>
          <p:nvGrpSpPr>
            <p:cNvPr id="80030" name="Group 146"/>
            <p:cNvGrpSpPr>
              <a:grpSpLocks/>
            </p:cNvGrpSpPr>
            <p:nvPr/>
          </p:nvGrpSpPr>
          <p:grpSpPr bwMode="auto">
            <a:xfrm>
              <a:off x="3024" y="3600"/>
              <a:ext cx="576" cy="480"/>
              <a:chOff x="1296" y="2544"/>
              <a:chExt cx="432" cy="504"/>
            </a:xfrm>
          </p:grpSpPr>
          <p:grpSp>
            <p:nvGrpSpPr>
              <p:cNvPr id="80041" name="Group 147"/>
              <p:cNvGrpSpPr>
                <a:grpSpLocks/>
              </p:cNvGrpSpPr>
              <p:nvPr/>
            </p:nvGrpSpPr>
            <p:grpSpPr bwMode="auto">
              <a:xfrm>
                <a:off x="1296" y="2544"/>
                <a:ext cx="144" cy="504"/>
                <a:chOff x="2496" y="2248"/>
                <a:chExt cx="192" cy="504"/>
              </a:xfrm>
            </p:grpSpPr>
            <p:sp>
              <p:nvSpPr>
                <p:cNvPr id="80048" name="Freeform 148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0049" name="Freeform 149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80042" name="Group 150"/>
              <p:cNvGrpSpPr>
                <a:grpSpLocks/>
              </p:cNvGrpSpPr>
              <p:nvPr/>
            </p:nvGrpSpPr>
            <p:grpSpPr bwMode="auto">
              <a:xfrm>
                <a:off x="1440" y="2544"/>
                <a:ext cx="144" cy="504"/>
                <a:chOff x="2496" y="2248"/>
                <a:chExt cx="192" cy="504"/>
              </a:xfrm>
            </p:grpSpPr>
            <p:sp>
              <p:nvSpPr>
                <p:cNvPr id="80046" name="Freeform 151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0047" name="Freeform 152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80043" name="Group 153"/>
              <p:cNvGrpSpPr>
                <a:grpSpLocks/>
              </p:cNvGrpSpPr>
              <p:nvPr/>
            </p:nvGrpSpPr>
            <p:grpSpPr bwMode="auto">
              <a:xfrm>
                <a:off x="1584" y="2544"/>
                <a:ext cx="144" cy="504"/>
                <a:chOff x="2496" y="2248"/>
                <a:chExt cx="192" cy="504"/>
              </a:xfrm>
            </p:grpSpPr>
            <p:sp>
              <p:nvSpPr>
                <p:cNvPr id="80044" name="Freeform 154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0045" name="Freeform 155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</p:grpSp>
        <p:grpSp>
          <p:nvGrpSpPr>
            <p:cNvPr id="80031" name="Group 156"/>
            <p:cNvGrpSpPr>
              <a:grpSpLocks/>
            </p:cNvGrpSpPr>
            <p:nvPr/>
          </p:nvGrpSpPr>
          <p:grpSpPr bwMode="auto">
            <a:xfrm>
              <a:off x="3600" y="3600"/>
              <a:ext cx="576" cy="480"/>
              <a:chOff x="1296" y="2544"/>
              <a:chExt cx="432" cy="504"/>
            </a:xfrm>
          </p:grpSpPr>
          <p:grpSp>
            <p:nvGrpSpPr>
              <p:cNvPr id="80032" name="Group 157"/>
              <p:cNvGrpSpPr>
                <a:grpSpLocks/>
              </p:cNvGrpSpPr>
              <p:nvPr/>
            </p:nvGrpSpPr>
            <p:grpSpPr bwMode="auto">
              <a:xfrm>
                <a:off x="1296" y="2544"/>
                <a:ext cx="144" cy="504"/>
                <a:chOff x="2496" y="2248"/>
                <a:chExt cx="192" cy="504"/>
              </a:xfrm>
            </p:grpSpPr>
            <p:sp>
              <p:nvSpPr>
                <p:cNvPr id="80039" name="Freeform 158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0040" name="Freeform 159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80033" name="Group 160"/>
              <p:cNvGrpSpPr>
                <a:grpSpLocks/>
              </p:cNvGrpSpPr>
              <p:nvPr/>
            </p:nvGrpSpPr>
            <p:grpSpPr bwMode="auto">
              <a:xfrm>
                <a:off x="1440" y="2544"/>
                <a:ext cx="144" cy="504"/>
                <a:chOff x="2496" y="2248"/>
                <a:chExt cx="192" cy="504"/>
              </a:xfrm>
            </p:grpSpPr>
            <p:sp>
              <p:nvSpPr>
                <p:cNvPr id="80037" name="Freeform 161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0038" name="Freeform 162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80034" name="Group 163"/>
              <p:cNvGrpSpPr>
                <a:grpSpLocks/>
              </p:cNvGrpSpPr>
              <p:nvPr/>
            </p:nvGrpSpPr>
            <p:grpSpPr bwMode="auto">
              <a:xfrm>
                <a:off x="1584" y="2544"/>
                <a:ext cx="144" cy="504"/>
                <a:chOff x="2496" y="2248"/>
                <a:chExt cx="192" cy="504"/>
              </a:xfrm>
            </p:grpSpPr>
            <p:sp>
              <p:nvSpPr>
                <p:cNvPr id="80035" name="Freeform 164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0036" name="Freeform 165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</p:grpSp>
      </p:grpSp>
      <p:grpSp>
        <p:nvGrpSpPr>
          <p:cNvPr id="78893" name="Group 166"/>
          <p:cNvGrpSpPr>
            <a:grpSpLocks/>
          </p:cNvGrpSpPr>
          <p:nvPr/>
        </p:nvGrpSpPr>
        <p:grpSpPr bwMode="auto">
          <a:xfrm>
            <a:off x="2743200" y="4267200"/>
            <a:ext cx="4572000" cy="762000"/>
            <a:chOff x="1296" y="3024"/>
            <a:chExt cx="2880" cy="480"/>
          </a:xfrm>
        </p:grpSpPr>
        <p:grpSp>
          <p:nvGrpSpPr>
            <p:cNvPr id="79937" name="Group 167"/>
            <p:cNvGrpSpPr>
              <a:grpSpLocks/>
            </p:cNvGrpSpPr>
            <p:nvPr/>
          </p:nvGrpSpPr>
          <p:grpSpPr bwMode="auto">
            <a:xfrm>
              <a:off x="1296" y="3024"/>
              <a:ext cx="96" cy="480"/>
              <a:chOff x="1536" y="3024"/>
              <a:chExt cx="96" cy="480"/>
            </a:xfrm>
          </p:grpSpPr>
          <p:sp>
            <p:nvSpPr>
              <p:cNvPr id="80025" name="Freeform 168"/>
              <p:cNvSpPr>
                <a:spLocks/>
              </p:cNvSpPr>
              <p:nvPr/>
            </p:nvSpPr>
            <p:spPr bwMode="auto">
              <a:xfrm>
                <a:off x="1536" y="3024"/>
                <a:ext cx="47" cy="240"/>
              </a:xfrm>
              <a:custGeom>
                <a:avLst/>
                <a:gdLst>
                  <a:gd name="T0" fmla="*/ 0 w 84"/>
                  <a:gd name="T1" fmla="*/ 225 h 256"/>
                  <a:gd name="T2" fmla="*/ 7 w 84"/>
                  <a:gd name="T3" fmla="*/ 35 h 256"/>
                  <a:gd name="T4" fmla="*/ 12 w 84"/>
                  <a:gd name="T5" fmla="*/ 0 h 256"/>
                  <a:gd name="T6" fmla="*/ 19 w 84"/>
                  <a:gd name="T7" fmla="*/ 32 h 256"/>
                  <a:gd name="T8" fmla="*/ 26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0026" name="Freeform 169"/>
              <p:cNvSpPr>
                <a:spLocks/>
              </p:cNvSpPr>
              <p:nvPr/>
            </p:nvSpPr>
            <p:spPr bwMode="auto">
              <a:xfrm flipV="1">
                <a:off x="1584" y="3264"/>
                <a:ext cx="48" cy="240"/>
              </a:xfrm>
              <a:custGeom>
                <a:avLst/>
                <a:gdLst>
                  <a:gd name="T0" fmla="*/ 0 w 84"/>
                  <a:gd name="T1" fmla="*/ 225 h 256"/>
                  <a:gd name="T2" fmla="*/ 8 w 84"/>
                  <a:gd name="T3" fmla="*/ 35 h 256"/>
                  <a:gd name="T4" fmla="*/ 13 w 84"/>
                  <a:gd name="T5" fmla="*/ 0 h 256"/>
                  <a:gd name="T6" fmla="*/ 19 w 84"/>
                  <a:gd name="T7" fmla="*/ 32 h 256"/>
                  <a:gd name="T8" fmla="*/ 27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79938" name="Group 170"/>
            <p:cNvGrpSpPr>
              <a:grpSpLocks/>
            </p:cNvGrpSpPr>
            <p:nvPr/>
          </p:nvGrpSpPr>
          <p:grpSpPr bwMode="auto">
            <a:xfrm>
              <a:off x="1392" y="3024"/>
              <a:ext cx="96" cy="480"/>
              <a:chOff x="1536" y="3024"/>
              <a:chExt cx="96" cy="480"/>
            </a:xfrm>
          </p:grpSpPr>
          <p:sp>
            <p:nvSpPr>
              <p:cNvPr id="80023" name="Freeform 171"/>
              <p:cNvSpPr>
                <a:spLocks/>
              </p:cNvSpPr>
              <p:nvPr/>
            </p:nvSpPr>
            <p:spPr bwMode="auto">
              <a:xfrm>
                <a:off x="1536" y="3024"/>
                <a:ext cx="47" cy="240"/>
              </a:xfrm>
              <a:custGeom>
                <a:avLst/>
                <a:gdLst>
                  <a:gd name="T0" fmla="*/ 0 w 84"/>
                  <a:gd name="T1" fmla="*/ 225 h 256"/>
                  <a:gd name="T2" fmla="*/ 7 w 84"/>
                  <a:gd name="T3" fmla="*/ 35 h 256"/>
                  <a:gd name="T4" fmla="*/ 12 w 84"/>
                  <a:gd name="T5" fmla="*/ 0 h 256"/>
                  <a:gd name="T6" fmla="*/ 19 w 84"/>
                  <a:gd name="T7" fmla="*/ 32 h 256"/>
                  <a:gd name="T8" fmla="*/ 26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0024" name="Freeform 172"/>
              <p:cNvSpPr>
                <a:spLocks/>
              </p:cNvSpPr>
              <p:nvPr/>
            </p:nvSpPr>
            <p:spPr bwMode="auto">
              <a:xfrm flipV="1">
                <a:off x="1584" y="3264"/>
                <a:ext cx="48" cy="240"/>
              </a:xfrm>
              <a:custGeom>
                <a:avLst/>
                <a:gdLst>
                  <a:gd name="T0" fmla="*/ 0 w 84"/>
                  <a:gd name="T1" fmla="*/ 225 h 256"/>
                  <a:gd name="T2" fmla="*/ 8 w 84"/>
                  <a:gd name="T3" fmla="*/ 35 h 256"/>
                  <a:gd name="T4" fmla="*/ 13 w 84"/>
                  <a:gd name="T5" fmla="*/ 0 h 256"/>
                  <a:gd name="T6" fmla="*/ 19 w 84"/>
                  <a:gd name="T7" fmla="*/ 32 h 256"/>
                  <a:gd name="T8" fmla="*/ 27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79939" name="Group 173"/>
            <p:cNvGrpSpPr>
              <a:grpSpLocks/>
            </p:cNvGrpSpPr>
            <p:nvPr/>
          </p:nvGrpSpPr>
          <p:grpSpPr bwMode="auto">
            <a:xfrm>
              <a:off x="1488" y="3024"/>
              <a:ext cx="96" cy="480"/>
              <a:chOff x="1536" y="3024"/>
              <a:chExt cx="96" cy="480"/>
            </a:xfrm>
          </p:grpSpPr>
          <p:sp>
            <p:nvSpPr>
              <p:cNvPr id="80021" name="Freeform 174"/>
              <p:cNvSpPr>
                <a:spLocks/>
              </p:cNvSpPr>
              <p:nvPr/>
            </p:nvSpPr>
            <p:spPr bwMode="auto">
              <a:xfrm>
                <a:off x="1536" y="3024"/>
                <a:ext cx="47" cy="240"/>
              </a:xfrm>
              <a:custGeom>
                <a:avLst/>
                <a:gdLst>
                  <a:gd name="T0" fmla="*/ 0 w 84"/>
                  <a:gd name="T1" fmla="*/ 225 h 256"/>
                  <a:gd name="T2" fmla="*/ 7 w 84"/>
                  <a:gd name="T3" fmla="*/ 35 h 256"/>
                  <a:gd name="T4" fmla="*/ 12 w 84"/>
                  <a:gd name="T5" fmla="*/ 0 h 256"/>
                  <a:gd name="T6" fmla="*/ 19 w 84"/>
                  <a:gd name="T7" fmla="*/ 32 h 256"/>
                  <a:gd name="T8" fmla="*/ 26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0022" name="Freeform 175"/>
              <p:cNvSpPr>
                <a:spLocks/>
              </p:cNvSpPr>
              <p:nvPr/>
            </p:nvSpPr>
            <p:spPr bwMode="auto">
              <a:xfrm flipV="1">
                <a:off x="1584" y="3264"/>
                <a:ext cx="48" cy="240"/>
              </a:xfrm>
              <a:custGeom>
                <a:avLst/>
                <a:gdLst>
                  <a:gd name="T0" fmla="*/ 0 w 84"/>
                  <a:gd name="T1" fmla="*/ 225 h 256"/>
                  <a:gd name="T2" fmla="*/ 8 w 84"/>
                  <a:gd name="T3" fmla="*/ 35 h 256"/>
                  <a:gd name="T4" fmla="*/ 13 w 84"/>
                  <a:gd name="T5" fmla="*/ 0 h 256"/>
                  <a:gd name="T6" fmla="*/ 19 w 84"/>
                  <a:gd name="T7" fmla="*/ 32 h 256"/>
                  <a:gd name="T8" fmla="*/ 27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79940" name="Group 176"/>
            <p:cNvGrpSpPr>
              <a:grpSpLocks/>
            </p:cNvGrpSpPr>
            <p:nvPr/>
          </p:nvGrpSpPr>
          <p:grpSpPr bwMode="auto">
            <a:xfrm>
              <a:off x="1584" y="3024"/>
              <a:ext cx="96" cy="480"/>
              <a:chOff x="1536" y="3024"/>
              <a:chExt cx="96" cy="480"/>
            </a:xfrm>
          </p:grpSpPr>
          <p:sp>
            <p:nvSpPr>
              <p:cNvPr id="80019" name="Freeform 177"/>
              <p:cNvSpPr>
                <a:spLocks/>
              </p:cNvSpPr>
              <p:nvPr/>
            </p:nvSpPr>
            <p:spPr bwMode="auto">
              <a:xfrm>
                <a:off x="1536" y="3024"/>
                <a:ext cx="47" cy="240"/>
              </a:xfrm>
              <a:custGeom>
                <a:avLst/>
                <a:gdLst>
                  <a:gd name="T0" fmla="*/ 0 w 84"/>
                  <a:gd name="T1" fmla="*/ 225 h 256"/>
                  <a:gd name="T2" fmla="*/ 7 w 84"/>
                  <a:gd name="T3" fmla="*/ 35 h 256"/>
                  <a:gd name="T4" fmla="*/ 12 w 84"/>
                  <a:gd name="T5" fmla="*/ 0 h 256"/>
                  <a:gd name="T6" fmla="*/ 19 w 84"/>
                  <a:gd name="T7" fmla="*/ 32 h 256"/>
                  <a:gd name="T8" fmla="*/ 26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0020" name="Freeform 178"/>
              <p:cNvSpPr>
                <a:spLocks/>
              </p:cNvSpPr>
              <p:nvPr/>
            </p:nvSpPr>
            <p:spPr bwMode="auto">
              <a:xfrm flipV="1">
                <a:off x="1584" y="3264"/>
                <a:ext cx="48" cy="240"/>
              </a:xfrm>
              <a:custGeom>
                <a:avLst/>
                <a:gdLst>
                  <a:gd name="T0" fmla="*/ 0 w 84"/>
                  <a:gd name="T1" fmla="*/ 225 h 256"/>
                  <a:gd name="T2" fmla="*/ 8 w 84"/>
                  <a:gd name="T3" fmla="*/ 35 h 256"/>
                  <a:gd name="T4" fmla="*/ 13 w 84"/>
                  <a:gd name="T5" fmla="*/ 0 h 256"/>
                  <a:gd name="T6" fmla="*/ 19 w 84"/>
                  <a:gd name="T7" fmla="*/ 32 h 256"/>
                  <a:gd name="T8" fmla="*/ 27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79941" name="Group 179"/>
            <p:cNvGrpSpPr>
              <a:grpSpLocks/>
            </p:cNvGrpSpPr>
            <p:nvPr/>
          </p:nvGrpSpPr>
          <p:grpSpPr bwMode="auto">
            <a:xfrm>
              <a:off x="1680" y="3024"/>
              <a:ext cx="96" cy="480"/>
              <a:chOff x="1536" y="3024"/>
              <a:chExt cx="96" cy="480"/>
            </a:xfrm>
          </p:grpSpPr>
          <p:sp>
            <p:nvSpPr>
              <p:cNvPr id="80017" name="Freeform 180"/>
              <p:cNvSpPr>
                <a:spLocks/>
              </p:cNvSpPr>
              <p:nvPr/>
            </p:nvSpPr>
            <p:spPr bwMode="auto">
              <a:xfrm>
                <a:off x="1536" y="3024"/>
                <a:ext cx="47" cy="240"/>
              </a:xfrm>
              <a:custGeom>
                <a:avLst/>
                <a:gdLst>
                  <a:gd name="T0" fmla="*/ 0 w 84"/>
                  <a:gd name="T1" fmla="*/ 225 h 256"/>
                  <a:gd name="T2" fmla="*/ 7 w 84"/>
                  <a:gd name="T3" fmla="*/ 35 h 256"/>
                  <a:gd name="T4" fmla="*/ 12 w 84"/>
                  <a:gd name="T5" fmla="*/ 0 h 256"/>
                  <a:gd name="T6" fmla="*/ 19 w 84"/>
                  <a:gd name="T7" fmla="*/ 32 h 256"/>
                  <a:gd name="T8" fmla="*/ 26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0018" name="Freeform 181"/>
              <p:cNvSpPr>
                <a:spLocks/>
              </p:cNvSpPr>
              <p:nvPr/>
            </p:nvSpPr>
            <p:spPr bwMode="auto">
              <a:xfrm flipV="1">
                <a:off x="1584" y="3264"/>
                <a:ext cx="48" cy="240"/>
              </a:xfrm>
              <a:custGeom>
                <a:avLst/>
                <a:gdLst>
                  <a:gd name="T0" fmla="*/ 0 w 84"/>
                  <a:gd name="T1" fmla="*/ 225 h 256"/>
                  <a:gd name="T2" fmla="*/ 8 w 84"/>
                  <a:gd name="T3" fmla="*/ 35 h 256"/>
                  <a:gd name="T4" fmla="*/ 13 w 84"/>
                  <a:gd name="T5" fmla="*/ 0 h 256"/>
                  <a:gd name="T6" fmla="*/ 19 w 84"/>
                  <a:gd name="T7" fmla="*/ 32 h 256"/>
                  <a:gd name="T8" fmla="*/ 27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79942" name="Group 182"/>
            <p:cNvGrpSpPr>
              <a:grpSpLocks/>
            </p:cNvGrpSpPr>
            <p:nvPr/>
          </p:nvGrpSpPr>
          <p:grpSpPr bwMode="auto">
            <a:xfrm>
              <a:off x="1776" y="3024"/>
              <a:ext cx="96" cy="480"/>
              <a:chOff x="1536" y="3024"/>
              <a:chExt cx="96" cy="480"/>
            </a:xfrm>
          </p:grpSpPr>
          <p:sp>
            <p:nvSpPr>
              <p:cNvPr id="80015" name="Freeform 183"/>
              <p:cNvSpPr>
                <a:spLocks/>
              </p:cNvSpPr>
              <p:nvPr/>
            </p:nvSpPr>
            <p:spPr bwMode="auto">
              <a:xfrm>
                <a:off x="1536" y="3024"/>
                <a:ext cx="47" cy="240"/>
              </a:xfrm>
              <a:custGeom>
                <a:avLst/>
                <a:gdLst>
                  <a:gd name="T0" fmla="*/ 0 w 84"/>
                  <a:gd name="T1" fmla="*/ 225 h 256"/>
                  <a:gd name="T2" fmla="*/ 7 w 84"/>
                  <a:gd name="T3" fmla="*/ 35 h 256"/>
                  <a:gd name="T4" fmla="*/ 12 w 84"/>
                  <a:gd name="T5" fmla="*/ 0 h 256"/>
                  <a:gd name="T6" fmla="*/ 19 w 84"/>
                  <a:gd name="T7" fmla="*/ 32 h 256"/>
                  <a:gd name="T8" fmla="*/ 26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0016" name="Freeform 184"/>
              <p:cNvSpPr>
                <a:spLocks/>
              </p:cNvSpPr>
              <p:nvPr/>
            </p:nvSpPr>
            <p:spPr bwMode="auto">
              <a:xfrm flipV="1">
                <a:off x="1584" y="3264"/>
                <a:ext cx="48" cy="240"/>
              </a:xfrm>
              <a:custGeom>
                <a:avLst/>
                <a:gdLst>
                  <a:gd name="T0" fmla="*/ 0 w 84"/>
                  <a:gd name="T1" fmla="*/ 225 h 256"/>
                  <a:gd name="T2" fmla="*/ 8 w 84"/>
                  <a:gd name="T3" fmla="*/ 35 h 256"/>
                  <a:gd name="T4" fmla="*/ 13 w 84"/>
                  <a:gd name="T5" fmla="*/ 0 h 256"/>
                  <a:gd name="T6" fmla="*/ 19 w 84"/>
                  <a:gd name="T7" fmla="*/ 32 h 256"/>
                  <a:gd name="T8" fmla="*/ 27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79943" name="Group 185"/>
            <p:cNvGrpSpPr>
              <a:grpSpLocks/>
            </p:cNvGrpSpPr>
            <p:nvPr/>
          </p:nvGrpSpPr>
          <p:grpSpPr bwMode="auto">
            <a:xfrm>
              <a:off x="1872" y="3024"/>
              <a:ext cx="96" cy="480"/>
              <a:chOff x="1536" y="3024"/>
              <a:chExt cx="96" cy="480"/>
            </a:xfrm>
          </p:grpSpPr>
          <p:sp>
            <p:nvSpPr>
              <p:cNvPr id="80013" name="Freeform 186"/>
              <p:cNvSpPr>
                <a:spLocks/>
              </p:cNvSpPr>
              <p:nvPr/>
            </p:nvSpPr>
            <p:spPr bwMode="auto">
              <a:xfrm>
                <a:off x="1536" y="3024"/>
                <a:ext cx="47" cy="240"/>
              </a:xfrm>
              <a:custGeom>
                <a:avLst/>
                <a:gdLst>
                  <a:gd name="T0" fmla="*/ 0 w 84"/>
                  <a:gd name="T1" fmla="*/ 225 h 256"/>
                  <a:gd name="T2" fmla="*/ 7 w 84"/>
                  <a:gd name="T3" fmla="*/ 35 h 256"/>
                  <a:gd name="T4" fmla="*/ 12 w 84"/>
                  <a:gd name="T5" fmla="*/ 0 h 256"/>
                  <a:gd name="T6" fmla="*/ 19 w 84"/>
                  <a:gd name="T7" fmla="*/ 32 h 256"/>
                  <a:gd name="T8" fmla="*/ 26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0014" name="Freeform 187"/>
              <p:cNvSpPr>
                <a:spLocks/>
              </p:cNvSpPr>
              <p:nvPr/>
            </p:nvSpPr>
            <p:spPr bwMode="auto">
              <a:xfrm flipV="1">
                <a:off x="1584" y="3264"/>
                <a:ext cx="48" cy="240"/>
              </a:xfrm>
              <a:custGeom>
                <a:avLst/>
                <a:gdLst>
                  <a:gd name="T0" fmla="*/ 0 w 84"/>
                  <a:gd name="T1" fmla="*/ 225 h 256"/>
                  <a:gd name="T2" fmla="*/ 8 w 84"/>
                  <a:gd name="T3" fmla="*/ 35 h 256"/>
                  <a:gd name="T4" fmla="*/ 13 w 84"/>
                  <a:gd name="T5" fmla="*/ 0 h 256"/>
                  <a:gd name="T6" fmla="*/ 19 w 84"/>
                  <a:gd name="T7" fmla="*/ 32 h 256"/>
                  <a:gd name="T8" fmla="*/ 27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79944" name="Group 188"/>
            <p:cNvGrpSpPr>
              <a:grpSpLocks/>
            </p:cNvGrpSpPr>
            <p:nvPr/>
          </p:nvGrpSpPr>
          <p:grpSpPr bwMode="auto">
            <a:xfrm>
              <a:off x="1968" y="3024"/>
              <a:ext cx="96" cy="480"/>
              <a:chOff x="1536" y="3024"/>
              <a:chExt cx="96" cy="480"/>
            </a:xfrm>
          </p:grpSpPr>
          <p:sp>
            <p:nvSpPr>
              <p:cNvPr id="80011" name="Freeform 189"/>
              <p:cNvSpPr>
                <a:spLocks/>
              </p:cNvSpPr>
              <p:nvPr/>
            </p:nvSpPr>
            <p:spPr bwMode="auto">
              <a:xfrm>
                <a:off x="1536" y="3024"/>
                <a:ext cx="47" cy="240"/>
              </a:xfrm>
              <a:custGeom>
                <a:avLst/>
                <a:gdLst>
                  <a:gd name="T0" fmla="*/ 0 w 84"/>
                  <a:gd name="T1" fmla="*/ 225 h 256"/>
                  <a:gd name="T2" fmla="*/ 7 w 84"/>
                  <a:gd name="T3" fmla="*/ 35 h 256"/>
                  <a:gd name="T4" fmla="*/ 12 w 84"/>
                  <a:gd name="T5" fmla="*/ 0 h 256"/>
                  <a:gd name="T6" fmla="*/ 19 w 84"/>
                  <a:gd name="T7" fmla="*/ 32 h 256"/>
                  <a:gd name="T8" fmla="*/ 26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0012" name="Freeform 190"/>
              <p:cNvSpPr>
                <a:spLocks/>
              </p:cNvSpPr>
              <p:nvPr/>
            </p:nvSpPr>
            <p:spPr bwMode="auto">
              <a:xfrm flipV="1">
                <a:off x="1584" y="3264"/>
                <a:ext cx="48" cy="240"/>
              </a:xfrm>
              <a:custGeom>
                <a:avLst/>
                <a:gdLst>
                  <a:gd name="T0" fmla="*/ 0 w 84"/>
                  <a:gd name="T1" fmla="*/ 225 h 256"/>
                  <a:gd name="T2" fmla="*/ 8 w 84"/>
                  <a:gd name="T3" fmla="*/ 35 h 256"/>
                  <a:gd name="T4" fmla="*/ 13 w 84"/>
                  <a:gd name="T5" fmla="*/ 0 h 256"/>
                  <a:gd name="T6" fmla="*/ 19 w 84"/>
                  <a:gd name="T7" fmla="*/ 32 h 256"/>
                  <a:gd name="T8" fmla="*/ 27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79945" name="Group 191"/>
            <p:cNvGrpSpPr>
              <a:grpSpLocks/>
            </p:cNvGrpSpPr>
            <p:nvPr/>
          </p:nvGrpSpPr>
          <p:grpSpPr bwMode="auto">
            <a:xfrm>
              <a:off x="2064" y="3024"/>
              <a:ext cx="96" cy="480"/>
              <a:chOff x="1536" y="3024"/>
              <a:chExt cx="96" cy="480"/>
            </a:xfrm>
          </p:grpSpPr>
          <p:sp>
            <p:nvSpPr>
              <p:cNvPr id="80009" name="Freeform 192"/>
              <p:cNvSpPr>
                <a:spLocks/>
              </p:cNvSpPr>
              <p:nvPr/>
            </p:nvSpPr>
            <p:spPr bwMode="auto">
              <a:xfrm>
                <a:off x="1536" y="3024"/>
                <a:ext cx="47" cy="240"/>
              </a:xfrm>
              <a:custGeom>
                <a:avLst/>
                <a:gdLst>
                  <a:gd name="T0" fmla="*/ 0 w 84"/>
                  <a:gd name="T1" fmla="*/ 225 h 256"/>
                  <a:gd name="T2" fmla="*/ 7 w 84"/>
                  <a:gd name="T3" fmla="*/ 35 h 256"/>
                  <a:gd name="T4" fmla="*/ 12 w 84"/>
                  <a:gd name="T5" fmla="*/ 0 h 256"/>
                  <a:gd name="T6" fmla="*/ 19 w 84"/>
                  <a:gd name="T7" fmla="*/ 32 h 256"/>
                  <a:gd name="T8" fmla="*/ 26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0010" name="Freeform 193"/>
              <p:cNvSpPr>
                <a:spLocks/>
              </p:cNvSpPr>
              <p:nvPr/>
            </p:nvSpPr>
            <p:spPr bwMode="auto">
              <a:xfrm flipV="1">
                <a:off x="1584" y="3264"/>
                <a:ext cx="48" cy="240"/>
              </a:xfrm>
              <a:custGeom>
                <a:avLst/>
                <a:gdLst>
                  <a:gd name="T0" fmla="*/ 0 w 84"/>
                  <a:gd name="T1" fmla="*/ 225 h 256"/>
                  <a:gd name="T2" fmla="*/ 8 w 84"/>
                  <a:gd name="T3" fmla="*/ 35 h 256"/>
                  <a:gd name="T4" fmla="*/ 13 w 84"/>
                  <a:gd name="T5" fmla="*/ 0 h 256"/>
                  <a:gd name="T6" fmla="*/ 19 w 84"/>
                  <a:gd name="T7" fmla="*/ 32 h 256"/>
                  <a:gd name="T8" fmla="*/ 27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79946" name="Group 194"/>
            <p:cNvGrpSpPr>
              <a:grpSpLocks/>
            </p:cNvGrpSpPr>
            <p:nvPr/>
          </p:nvGrpSpPr>
          <p:grpSpPr bwMode="auto">
            <a:xfrm>
              <a:off x="2160" y="3024"/>
              <a:ext cx="96" cy="480"/>
              <a:chOff x="1536" y="3024"/>
              <a:chExt cx="96" cy="480"/>
            </a:xfrm>
          </p:grpSpPr>
          <p:sp>
            <p:nvSpPr>
              <p:cNvPr id="80007" name="Freeform 195"/>
              <p:cNvSpPr>
                <a:spLocks/>
              </p:cNvSpPr>
              <p:nvPr/>
            </p:nvSpPr>
            <p:spPr bwMode="auto">
              <a:xfrm>
                <a:off x="1536" y="3024"/>
                <a:ext cx="47" cy="240"/>
              </a:xfrm>
              <a:custGeom>
                <a:avLst/>
                <a:gdLst>
                  <a:gd name="T0" fmla="*/ 0 w 84"/>
                  <a:gd name="T1" fmla="*/ 225 h 256"/>
                  <a:gd name="T2" fmla="*/ 7 w 84"/>
                  <a:gd name="T3" fmla="*/ 35 h 256"/>
                  <a:gd name="T4" fmla="*/ 12 w 84"/>
                  <a:gd name="T5" fmla="*/ 0 h 256"/>
                  <a:gd name="T6" fmla="*/ 19 w 84"/>
                  <a:gd name="T7" fmla="*/ 32 h 256"/>
                  <a:gd name="T8" fmla="*/ 26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0008" name="Freeform 196"/>
              <p:cNvSpPr>
                <a:spLocks/>
              </p:cNvSpPr>
              <p:nvPr/>
            </p:nvSpPr>
            <p:spPr bwMode="auto">
              <a:xfrm flipV="1">
                <a:off x="1584" y="3264"/>
                <a:ext cx="48" cy="240"/>
              </a:xfrm>
              <a:custGeom>
                <a:avLst/>
                <a:gdLst>
                  <a:gd name="T0" fmla="*/ 0 w 84"/>
                  <a:gd name="T1" fmla="*/ 225 h 256"/>
                  <a:gd name="T2" fmla="*/ 8 w 84"/>
                  <a:gd name="T3" fmla="*/ 35 h 256"/>
                  <a:gd name="T4" fmla="*/ 13 w 84"/>
                  <a:gd name="T5" fmla="*/ 0 h 256"/>
                  <a:gd name="T6" fmla="*/ 19 w 84"/>
                  <a:gd name="T7" fmla="*/ 32 h 256"/>
                  <a:gd name="T8" fmla="*/ 27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79947" name="Group 197"/>
            <p:cNvGrpSpPr>
              <a:grpSpLocks/>
            </p:cNvGrpSpPr>
            <p:nvPr/>
          </p:nvGrpSpPr>
          <p:grpSpPr bwMode="auto">
            <a:xfrm>
              <a:off x="2256" y="3024"/>
              <a:ext cx="96" cy="480"/>
              <a:chOff x="1536" y="3024"/>
              <a:chExt cx="96" cy="480"/>
            </a:xfrm>
          </p:grpSpPr>
          <p:sp>
            <p:nvSpPr>
              <p:cNvPr id="80005" name="Freeform 198"/>
              <p:cNvSpPr>
                <a:spLocks/>
              </p:cNvSpPr>
              <p:nvPr/>
            </p:nvSpPr>
            <p:spPr bwMode="auto">
              <a:xfrm>
                <a:off x="1536" y="3024"/>
                <a:ext cx="47" cy="240"/>
              </a:xfrm>
              <a:custGeom>
                <a:avLst/>
                <a:gdLst>
                  <a:gd name="T0" fmla="*/ 0 w 84"/>
                  <a:gd name="T1" fmla="*/ 225 h 256"/>
                  <a:gd name="T2" fmla="*/ 7 w 84"/>
                  <a:gd name="T3" fmla="*/ 35 h 256"/>
                  <a:gd name="T4" fmla="*/ 12 w 84"/>
                  <a:gd name="T5" fmla="*/ 0 h 256"/>
                  <a:gd name="T6" fmla="*/ 19 w 84"/>
                  <a:gd name="T7" fmla="*/ 32 h 256"/>
                  <a:gd name="T8" fmla="*/ 26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0006" name="Freeform 199"/>
              <p:cNvSpPr>
                <a:spLocks/>
              </p:cNvSpPr>
              <p:nvPr/>
            </p:nvSpPr>
            <p:spPr bwMode="auto">
              <a:xfrm flipV="1">
                <a:off x="1584" y="3264"/>
                <a:ext cx="48" cy="240"/>
              </a:xfrm>
              <a:custGeom>
                <a:avLst/>
                <a:gdLst>
                  <a:gd name="T0" fmla="*/ 0 w 84"/>
                  <a:gd name="T1" fmla="*/ 225 h 256"/>
                  <a:gd name="T2" fmla="*/ 8 w 84"/>
                  <a:gd name="T3" fmla="*/ 35 h 256"/>
                  <a:gd name="T4" fmla="*/ 13 w 84"/>
                  <a:gd name="T5" fmla="*/ 0 h 256"/>
                  <a:gd name="T6" fmla="*/ 19 w 84"/>
                  <a:gd name="T7" fmla="*/ 32 h 256"/>
                  <a:gd name="T8" fmla="*/ 27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79948" name="Group 200"/>
            <p:cNvGrpSpPr>
              <a:grpSpLocks/>
            </p:cNvGrpSpPr>
            <p:nvPr/>
          </p:nvGrpSpPr>
          <p:grpSpPr bwMode="auto">
            <a:xfrm>
              <a:off x="2352" y="3024"/>
              <a:ext cx="96" cy="480"/>
              <a:chOff x="1536" y="3024"/>
              <a:chExt cx="96" cy="480"/>
            </a:xfrm>
          </p:grpSpPr>
          <p:sp>
            <p:nvSpPr>
              <p:cNvPr id="80003" name="Freeform 201"/>
              <p:cNvSpPr>
                <a:spLocks/>
              </p:cNvSpPr>
              <p:nvPr/>
            </p:nvSpPr>
            <p:spPr bwMode="auto">
              <a:xfrm>
                <a:off x="1536" y="3024"/>
                <a:ext cx="47" cy="240"/>
              </a:xfrm>
              <a:custGeom>
                <a:avLst/>
                <a:gdLst>
                  <a:gd name="T0" fmla="*/ 0 w 84"/>
                  <a:gd name="T1" fmla="*/ 225 h 256"/>
                  <a:gd name="T2" fmla="*/ 7 w 84"/>
                  <a:gd name="T3" fmla="*/ 35 h 256"/>
                  <a:gd name="T4" fmla="*/ 12 w 84"/>
                  <a:gd name="T5" fmla="*/ 0 h 256"/>
                  <a:gd name="T6" fmla="*/ 19 w 84"/>
                  <a:gd name="T7" fmla="*/ 32 h 256"/>
                  <a:gd name="T8" fmla="*/ 26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0004" name="Freeform 202"/>
              <p:cNvSpPr>
                <a:spLocks/>
              </p:cNvSpPr>
              <p:nvPr/>
            </p:nvSpPr>
            <p:spPr bwMode="auto">
              <a:xfrm flipV="1">
                <a:off x="1584" y="3264"/>
                <a:ext cx="48" cy="240"/>
              </a:xfrm>
              <a:custGeom>
                <a:avLst/>
                <a:gdLst>
                  <a:gd name="T0" fmla="*/ 0 w 84"/>
                  <a:gd name="T1" fmla="*/ 225 h 256"/>
                  <a:gd name="T2" fmla="*/ 8 w 84"/>
                  <a:gd name="T3" fmla="*/ 35 h 256"/>
                  <a:gd name="T4" fmla="*/ 13 w 84"/>
                  <a:gd name="T5" fmla="*/ 0 h 256"/>
                  <a:gd name="T6" fmla="*/ 19 w 84"/>
                  <a:gd name="T7" fmla="*/ 32 h 256"/>
                  <a:gd name="T8" fmla="*/ 27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79949" name="Group 203"/>
            <p:cNvGrpSpPr>
              <a:grpSpLocks/>
            </p:cNvGrpSpPr>
            <p:nvPr/>
          </p:nvGrpSpPr>
          <p:grpSpPr bwMode="auto">
            <a:xfrm>
              <a:off x="2448" y="3024"/>
              <a:ext cx="96" cy="480"/>
              <a:chOff x="1536" y="3024"/>
              <a:chExt cx="96" cy="480"/>
            </a:xfrm>
          </p:grpSpPr>
          <p:sp>
            <p:nvSpPr>
              <p:cNvPr id="80001" name="Freeform 204"/>
              <p:cNvSpPr>
                <a:spLocks/>
              </p:cNvSpPr>
              <p:nvPr/>
            </p:nvSpPr>
            <p:spPr bwMode="auto">
              <a:xfrm>
                <a:off x="1536" y="3024"/>
                <a:ext cx="47" cy="240"/>
              </a:xfrm>
              <a:custGeom>
                <a:avLst/>
                <a:gdLst>
                  <a:gd name="T0" fmla="*/ 0 w 84"/>
                  <a:gd name="T1" fmla="*/ 225 h 256"/>
                  <a:gd name="T2" fmla="*/ 7 w 84"/>
                  <a:gd name="T3" fmla="*/ 35 h 256"/>
                  <a:gd name="T4" fmla="*/ 12 w 84"/>
                  <a:gd name="T5" fmla="*/ 0 h 256"/>
                  <a:gd name="T6" fmla="*/ 19 w 84"/>
                  <a:gd name="T7" fmla="*/ 32 h 256"/>
                  <a:gd name="T8" fmla="*/ 26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0002" name="Freeform 205"/>
              <p:cNvSpPr>
                <a:spLocks/>
              </p:cNvSpPr>
              <p:nvPr/>
            </p:nvSpPr>
            <p:spPr bwMode="auto">
              <a:xfrm flipV="1">
                <a:off x="1584" y="3264"/>
                <a:ext cx="48" cy="240"/>
              </a:xfrm>
              <a:custGeom>
                <a:avLst/>
                <a:gdLst>
                  <a:gd name="T0" fmla="*/ 0 w 84"/>
                  <a:gd name="T1" fmla="*/ 225 h 256"/>
                  <a:gd name="T2" fmla="*/ 8 w 84"/>
                  <a:gd name="T3" fmla="*/ 35 h 256"/>
                  <a:gd name="T4" fmla="*/ 13 w 84"/>
                  <a:gd name="T5" fmla="*/ 0 h 256"/>
                  <a:gd name="T6" fmla="*/ 19 w 84"/>
                  <a:gd name="T7" fmla="*/ 32 h 256"/>
                  <a:gd name="T8" fmla="*/ 27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79950" name="Group 206"/>
            <p:cNvGrpSpPr>
              <a:grpSpLocks/>
            </p:cNvGrpSpPr>
            <p:nvPr/>
          </p:nvGrpSpPr>
          <p:grpSpPr bwMode="auto">
            <a:xfrm>
              <a:off x="2544" y="3024"/>
              <a:ext cx="96" cy="480"/>
              <a:chOff x="1536" y="3024"/>
              <a:chExt cx="96" cy="480"/>
            </a:xfrm>
          </p:grpSpPr>
          <p:sp>
            <p:nvSpPr>
              <p:cNvPr id="79999" name="Freeform 207"/>
              <p:cNvSpPr>
                <a:spLocks/>
              </p:cNvSpPr>
              <p:nvPr/>
            </p:nvSpPr>
            <p:spPr bwMode="auto">
              <a:xfrm>
                <a:off x="1536" y="3024"/>
                <a:ext cx="47" cy="240"/>
              </a:xfrm>
              <a:custGeom>
                <a:avLst/>
                <a:gdLst>
                  <a:gd name="T0" fmla="*/ 0 w 84"/>
                  <a:gd name="T1" fmla="*/ 225 h 256"/>
                  <a:gd name="T2" fmla="*/ 7 w 84"/>
                  <a:gd name="T3" fmla="*/ 35 h 256"/>
                  <a:gd name="T4" fmla="*/ 12 w 84"/>
                  <a:gd name="T5" fmla="*/ 0 h 256"/>
                  <a:gd name="T6" fmla="*/ 19 w 84"/>
                  <a:gd name="T7" fmla="*/ 32 h 256"/>
                  <a:gd name="T8" fmla="*/ 26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0000" name="Freeform 208"/>
              <p:cNvSpPr>
                <a:spLocks/>
              </p:cNvSpPr>
              <p:nvPr/>
            </p:nvSpPr>
            <p:spPr bwMode="auto">
              <a:xfrm flipV="1">
                <a:off x="1584" y="3264"/>
                <a:ext cx="48" cy="240"/>
              </a:xfrm>
              <a:custGeom>
                <a:avLst/>
                <a:gdLst>
                  <a:gd name="T0" fmla="*/ 0 w 84"/>
                  <a:gd name="T1" fmla="*/ 225 h 256"/>
                  <a:gd name="T2" fmla="*/ 8 w 84"/>
                  <a:gd name="T3" fmla="*/ 35 h 256"/>
                  <a:gd name="T4" fmla="*/ 13 w 84"/>
                  <a:gd name="T5" fmla="*/ 0 h 256"/>
                  <a:gd name="T6" fmla="*/ 19 w 84"/>
                  <a:gd name="T7" fmla="*/ 32 h 256"/>
                  <a:gd name="T8" fmla="*/ 27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79951" name="Group 209"/>
            <p:cNvGrpSpPr>
              <a:grpSpLocks/>
            </p:cNvGrpSpPr>
            <p:nvPr/>
          </p:nvGrpSpPr>
          <p:grpSpPr bwMode="auto">
            <a:xfrm>
              <a:off x="2640" y="3024"/>
              <a:ext cx="96" cy="480"/>
              <a:chOff x="1536" y="3024"/>
              <a:chExt cx="96" cy="480"/>
            </a:xfrm>
          </p:grpSpPr>
          <p:sp>
            <p:nvSpPr>
              <p:cNvPr id="79997" name="Freeform 210"/>
              <p:cNvSpPr>
                <a:spLocks/>
              </p:cNvSpPr>
              <p:nvPr/>
            </p:nvSpPr>
            <p:spPr bwMode="auto">
              <a:xfrm>
                <a:off x="1536" y="3024"/>
                <a:ext cx="47" cy="240"/>
              </a:xfrm>
              <a:custGeom>
                <a:avLst/>
                <a:gdLst>
                  <a:gd name="T0" fmla="*/ 0 w 84"/>
                  <a:gd name="T1" fmla="*/ 225 h 256"/>
                  <a:gd name="T2" fmla="*/ 7 w 84"/>
                  <a:gd name="T3" fmla="*/ 35 h 256"/>
                  <a:gd name="T4" fmla="*/ 12 w 84"/>
                  <a:gd name="T5" fmla="*/ 0 h 256"/>
                  <a:gd name="T6" fmla="*/ 19 w 84"/>
                  <a:gd name="T7" fmla="*/ 32 h 256"/>
                  <a:gd name="T8" fmla="*/ 26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9998" name="Freeform 211"/>
              <p:cNvSpPr>
                <a:spLocks/>
              </p:cNvSpPr>
              <p:nvPr/>
            </p:nvSpPr>
            <p:spPr bwMode="auto">
              <a:xfrm flipV="1">
                <a:off x="1584" y="3264"/>
                <a:ext cx="48" cy="240"/>
              </a:xfrm>
              <a:custGeom>
                <a:avLst/>
                <a:gdLst>
                  <a:gd name="T0" fmla="*/ 0 w 84"/>
                  <a:gd name="T1" fmla="*/ 225 h 256"/>
                  <a:gd name="T2" fmla="*/ 8 w 84"/>
                  <a:gd name="T3" fmla="*/ 35 h 256"/>
                  <a:gd name="T4" fmla="*/ 13 w 84"/>
                  <a:gd name="T5" fmla="*/ 0 h 256"/>
                  <a:gd name="T6" fmla="*/ 19 w 84"/>
                  <a:gd name="T7" fmla="*/ 32 h 256"/>
                  <a:gd name="T8" fmla="*/ 27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79952" name="Group 212"/>
            <p:cNvGrpSpPr>
              <a:grpSpLocks/>
            </p:cNvGrpSpPr>
            <p:nvPr/>
          </p:nvGrpSpPr>
          <p:grpSpPr bwMode="auto">
            <a:xfrm>
              <a:off x="2736" y="3024"/>
              <a:ext cx="96" cy="480"/>
              <a:chOff x="1536" y="3024"/>
              <a:chExt cx="96" cy="480"/>
            </a:xfrm>
          </p:grpSpPr>
          <p:sp>
            <p:nvSpPr>
              <p:cNvPr id="79995" name="Freeform 213"/>
              <p:cNvSpPr>
                <a:spLocks/>
              </p:cNvSpPr>
              <p:nvPr/>
            </p:nvSpPr>
            <p:spPr bwMode="auto">
              <a:xfrm>
                <a:off x="1536" y="3024"/>
                <a:ext cx="47" cy="240"/>
              </a:xfrm>
              <a:custGeom>
                <a:avLst/>
                <a:gdLst>
                  <a:gd name="T0" fmla="*/ 0 w 84"/>
                  <a:gd name="T1" fmla="*/ 225 h 256"/>
                  <a:gd name="T2" fmla="*/ 7 w 84"/>
                  <a:gd name="T3" fmla="*/ 35 h 256"/>
                  <a:gd name="T4" fmla="*/ 12 w 84"/>
                  <a:gd name="T5" fmla="*/ 0 h 256"/>
                  <a:gd name="T6" fmla="*/ 19 w 84"/>
                  <a:gd name="T7" fmla="*/ 32 h 256"/>
                  <a:gd name="T8" fmla="*/ 26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9996" name="Freeform 214"/>
              <p:cNvSpPr>
                <a:spLocks/>
              </p:cNvSpPr>
              <p:nvPr/>
            </p:nvSpPr>
            <p:spPr bwMode="auto">
              <a:xfrm flipV="1">
                <a:off x="1584" y="3264"/>
                <a:ext cx="48" cy="240"/>
              </a:xfrm>
              <a:custGeom>
                <a:avLst/>
                <a:gdLst>
                  <a:gd name="T0" fmla="*/ 0 w 84"/>
                  <a:gd name="T1" fmla="*/ 225 h 256"/>
                  <a:gd name="T2" fmla="*/ 8 w 84"/>
                  <a:gd name="T3" fmla="*/ 35 h 256"/>
                  <a:gd name="T4" fmla="*/ 13 w 84"/>
                  <a:gd name="T5" fmla="*/ 0 h 256"/>
                  <a:gd name="T6" fmla="*/ 19 w 84"/>
                  <a:gd name="T7" fmla="*/ 32 h 256"/>
                  <a:gd name="T8" fmla="*/ 27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79953" name="Group 215"/>
            <p:cNvGrpSpPr>
              <a:grpSpLocks/>
            </p:cNvGrpSpPr>
            <p:nvPr/>
          </p:nvGrpSpPr>
          <p:grpSpPr bwMode="auto">
            <a:xfrm>
              <a:off x="2832" y="3024"/>
              <a:ext cx="96" cy="480"/>
              <a:chOff x="1536" y="3024"/>
              <a:chExt cx="96" cy="480"/>
            </a:xfrm>
          </p:grpSpPr>
          <p:sp>
            <p:nvSpPr>
              <p:cNvPr id="79993" name="Freeform 216"/>
              <p:cNvSpPr>
                <a:spLocks/>
              </p:cNvSpPr>
              <p:nvPr/>
            </p:nvSpPr>
            <p:spPr bwMode="auto">
              <a:xfrm>
                <a:off x="1536" y="3024"/>
                <a:ext cx="47" cy="240"/>
              </a:xfrm>
              <a:custGeom>
                <a:avLst/>
                <a:gdLst>
                  <a:gd name="T0" fmla="*/ 0 w 84"/>
                  <a:gd name="T1" fmla="*/ 225 h 256"/>
                  <a:gd name="T2" fmla="*/ 7 w 84"/>
                  <a:gd name="T3" fmla="*/ 35 h 256"/>
                  <a:gd name="T4" fmla="*/ 12 w 84"/>
                  <a:gd name="T5" fmla="*/ 0 h 256"/>
                  <a:gd name="T6" fmla="*/ 19 w 84"/>
                  <a:gd name="T7" fmla="*/ 32 h 256"/>
                  <a:gd name="T8" fmla="*/ 26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9994" name="Freeform 217"/>
              <p:cNvSpPr>
                <a:spLocks/>
              </p:cNvSpPr>
              <p:nvPr/>
            </p:nvSpPr>
            <p:spPr bwMode="auto">
              <a:xfrm flipV="1">
                <a:off x="1584" y="3264"/>
                <a:ext cx="48" cy="240"/>
              </a:xfrm>
              <a:custGeom>
                <a:avLst/>
                <a:gdLst>
                  <a:gd name="T0" fmla="*/ 0 w 84"/>
                  <a:gd name="T1" fmla="*/ 225 h 256"/>
                  <a:gd name="T2" fmla="*/ 8 w 84"/>
                  <a:gd name="T3" fmla="*/ 35 h 256"/>
                  <a:gd name="T4" fmla="*/ 13 w 84"/>
                  <a:gd name="T5" fmla="*/ 0 h 256"/>
                  <a:gd name="T6" fmla="*/ 19 w 84"/>
                  <a:gd name="T7" fmla="*/ 32 h 256"/>
                  <a:gd name="T8" fmla="*/ 27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79954" name="Group 218"/>
            <p:cNvGrpSpPr>
              <a:grpSpLocks/>
            </p:cNvGrpSpPr>
            <p:nvPr/>
          </p:nvGrpSpPr>
          <p:grpSpPr bwMode="auto">
            <a:xfrm>
              <a:off x="2928" y="3024"/>
              <a:ext cx="96" cy="480"/>
              <a:chOff x="1536" y="3024"/>
              <a:chExt cx="96" cy="480"/>
            </a:xfrm>
          </p:grpSpPr>
          <p:sp>
            <p:nvSpPr>
              <p:cNvPr id="79991" name="Freeform 219"/>
              <p:cNvSpPr>
                <a:spLocks/>
              </p:cNvSpPr>
              <p:nvPr/>
            </p:nvSpPr>
            <p:spPr bwMode="auto">
              <a:xfrm>
                <a:off x="1536" y="3024"/>
                <a:ext cx="47" cy="240"/>
              </a:xfrm>
              <a:custGeom>
                <a:avLst/>
                <a:gdLst>
                  <a:gd name="T0" fmla="*/ 0 w 84"/>
                  <a:gd name="T1" fmla="*/ 225 h 256"/>
                  <a:gd name="T2" fmla="*/ 7 w 84"/>
                  <a:gd name="T3" fmla="*/ 35 h 256"/>
                  <a:gd name="T4" fmla="*/ 12 w 84"/>
                  <a:gd name="T5" fmla="*/ 0 h 256"/>
                  <a:gd name="T6" fmla="*/ 19 w 84"/>
                  <a:gd name="T7" fmla="*/ 32 h 256"/>
                  <a:gd name="T8" fmla="*/ 26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9992" name="Freeform 220"/>
              <p:cNvSpPr>
                <a:spLocks/>
              </p:cNvSpPr>
              <p:nvPr/>
            </p:nvSpPr>
            <p:spPr bwMode="auto">
              <a:xfrm flipV="1">
                <a:off x="1584" y="3264"/>
                <a:ext cx="48" cy="240"/>
              </a:xfrm>
              <a:custGeom>
                <a:avLst/>
                <a:gdLst>
                  <a:gd name="T0" fmla="*/ 0 w 84"/>
                  <a:gd name="T1" fmla="*/ 225 h 256"/>
                  <a:gd name="T2" fmla="*/ 8 w 84"/>
                  <a:gd name="T3" fmla="*/ 35 h 256"/>
                  <a:gd name="T4" fmla="*/ 13 w 84"/>
                  <a:gd name="T5" fmla="*/ 0 h 256"/>
                  <a:gd name="T6" fmla="*/ 19 w 84"/>
                  <a:gd name="T7" fmla="*/ 32 h 256"/>
                  <a:gd name="T8" fmla="*/ 27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79955" name="Group 221"/>
            <p:cNvGrpSpPr>
              <a:grpSpLocks/>
            </p:cNvGrpSpPr>
            <p:nvPr/>
          </p:nvGrpSpPr>
          <p:grpSpPr bwMode="auto">
            <a:xfrm>
              <a:off x="3024" y="3024"/>
              <a:ext cx="96" cy="480"/>
              <a:chOff x="1536" y="3024"/>
              <a:chExt cx="96" cy="480"/>
            </a:xfrm>
          </p:grpSpPr>
          <p:sp>
            <p:nvSpPr>
              <p:cNvPr id="79989" name="Freeform 222"/>
              <p:cNvSpPr>
                <a:spLocks/>
              </p:cNvSpPr>
              <p:nvPr/>
            </p:nvSpPr>
            <p:spPr bwMode="auto">
              <a:xfrm>
                <a:off x="1536" y="3024"/>
                <a:ext cx="47" cy="240"/>
              </a:xfrm>
              <a:custGeom>
                <a:avLst/>
                <a:gdLst>
                  <a:gd name="T0" fmla="*/ 0 w 84"/>
                  <a:gd name="T1" fmla="*/ 225 h 256"/>
                  <a:gd name="T2" fmla="*/ 7 w 84"/>
                  <a:gd name="T3" fmla="*/ 35 h 256"/>
                  <a:gd name="T4" fmla="*/ 12 w 84"/>
                  <a:gd name="T5" fmla="*/ 0 h 256"/>
                  <a:gd name="T6" fmla="*/ 19 w 84"/>
                  <a:gd name="T7" fmla="*/ 32 h 256"/>
                  <a:gd name="T8" fmla="*/ 26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9990" name="Freeform 223"/>
              <p:cNvSpPr>
                <a:spLocks/>
              </p:cNvSpPr>
              <p:nvPr/>
            </p:nvSpPr>
            <p:spPr bwMode="auto">
              <a:xfrm flipV="1">
                <a:off x="1584" y="3264"/>
                <a:ext cx="48" cy="240"/>
              </a:xfrm>
              <a:custGeom>
                <a:avLst/>
                <a:gdLst>
                  <a:gd name="T0" fmla="*/ 0 w 84"/>
                  <a:gd name="T1" fmla="*/ 225 h 256"/>
                  <a:gd name="T2" fmla="*/ 8 w 84"/>
                  <a:gd name="T3" fmla="*/ 35 h 256"/>
                  <a:gd name="T4" fmla="*/ 13 w 84"/>
                  <a:gd name="T5" fmla="*/ 0 h 256"/>
                  <a:gd name="T6" fmla="*/ 19 w 84"/>
                  <a:gd name="T7" fmla="*/ 32 h 256"/>
                  <a:gd name="T8" fmla="*/ 27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79956" name="Group 224"/>
            <p:cNvGrpSpPr>
              <a:grpSpLocks/>
            </p:cNvGrpSpPr>
            <p:nvPr/>
          </p:nvGrpSpPr>
          <p:grpSpPr bwMode="auto">
            <a:xfrm>
              <a:off x="3120" y="3024"/>
              <a:ext cx="96" cy="480"/>
              <a:chOff x="1536" y="3024"/>
              <a:chExt cx="96" cy="480"/>
            </a:xfrm>
          </p:grpSpPr>
          <p:sp>
            <p:nvSpPr>
              <p:cNvPr id="79987" name="Freeform 225"/>
              <p:cNvSpPr>
                <a:spLocks/>
              </p:cNvSpPr>
              <p:nvPr/>
            </p:nvSpPr>
            <p:spPr bwMode="auto">
              <a:xfrm>
                <a:off x="1536" y="3024"/>
                <a:ext cx="47" cy="240"/>
              </a:xfrm>
              <a:custGeom>
                <a:avLst/>
                <a:gdLst>
                  <a:gd name="T0" fmla="*/ 0 w 84"/>
                  <a:gd name="T1" fmla="*/ 225 h 256"/>
                  <a:gd name="T2" fmla="*/ 7 w 84"/>
                  <a:gd name="T3" fmla="*/ 35 h 256"/>
                  <a:gd name="T4" fmla="*/ 12 w 84"/>
                  <a:gd name="T5" fmla="*/ 0 h 256"/>
                  <a:gd name="T6" fmla="*/ 19 w 84"/>
                  <a:gd name="T7" fmla="*/ 32 h 256"/>
                  <a:gd name="T8" fmla="*/ 26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9988" name="Freeform 226"/>
              <p:cNvSpPr>
                <a:spLocks/>
              </p:cNvSpPr>
              <p:nvPr/>
            </p:nvSpPr>
            <p:spPr bwMode="auto">
              <a:xfrm flipV="1">
                <a:off x="1584" y="3264"/>
                <a:ext cx="48" cy="240"/>
              </a:xfrm>
              <a:custGeom>
                <a:avLst/>
                <a:gdLst>
                  <a:gd name="T0" fmla="*/ 0 w 84"/>
                  <a:gd name="T1" fmla="*/ 225 h 256"/>
                  <a:gd name="T2" fmla="*/ 8 w 84"/>
                  <a:gd name="T3" fmla="*/ 35 h 256"/>
                  <a:gd name="T4" fmla="*/ 13 w 84"/>
                  <a:gd name="T5" fmla="*/ 0 h 256"/>
                  <a:gd name="T6" fmla="*/ 19 w 84"/>
                  <a:gd name="T7" fmla="*/ 32 h 256"/>
                  <a:gd name="T8" fmla="*/ 27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79957" name="Group 227"/>
            <p:cNvGrpSpPr>
              <a:grpSpLocks/>
            </p:cNvGrpSpPr>
            <p:nvPr/>
          </p:nvGrpSpPr>
          <p:grpSpPr bwMode="auto">
            <a:xfrm>
              <a:off x="3216" y="3024"/>
              <a:ext cx="96" cy="480"/>
              <a:chOff x="1536" y="3024"/>
              <a:chExt cx="96" cy="480"/>
            </a:xfrm>
          </p:grpSpPr>
          <p:sp>
            <p:nvSpPr>
              <p:cNvPr id="79985" name="Freeform 228"/>
              <p:cNvSpPr>
                <a:spLocks/>
              </p:cNvSpPr>
              <p:nvPr/>
            </p:nvSpPr>
            <p:spPr bwMode="auto">
              <a:xfrm>
                <a:off x="1536" y="3024"/>
                <a:ext cx="47" cy="240"/>
              </a:xfrm>
              <a:custGeom>
                <a:avLst/>
                <a:gdLst>
                  <a:gd name="T0" fmla="*/ 0 w 84"/>
                  <a:gd name="T1" fmla="*/ 225 h 256"/>
                  <a:gd name="T2" fmla="*/ 7 w 84"/>
                  <a:gd name="T3" fmla="*/ 35 h 256"/>
                  <a:gd name="T4" fmla="*/ 12 w 84"/>
                  <a:gd name="T5" fmla="*/ 0 h 256"/>
                  <a:gd name="T6" fmla="*/ 19 w 84"/>
                  <a:gd name="T7" fmla="*/ 32 h 256"/>
                  <a:gd name="T8" fmla="*/ 26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9986" name="Freeform 229"/>
              <p:cNvSpPr>
                <a:spLocks/>
              </p:cNvSpPr>
              <p:nvPr/>
            </p:nvSpPr>
            <p:spPr bwMode="auto">
              <a:xfrm flipV="1">
                <a:off x="1584" y="3264"/>
                <a:ext cx="48" cy="240"/>
              </a:xfrm>
              <a:custGeom>
                <a:avLst/>
                <a:gdLst>
                  <a:gd name="T0" fmla="*/ 0 w 84"/>
                  <a:gd name="T1" fmla="*/ 225 h 256"/>
                  <a:gd name="T2" fmla="*/ 8 w 84"/>
                  <a:gd name="T3" fmla="*/ 35 h 256"/>
                  <a:gd name="T4" fmla="*/ 13 w 84"/>
                  <a:gd name="T5" fmla="*/ 0 h 256"/>
                  <a:gd name="T6" fmla="*/ 19 w 84"/>
                  <a:gd name="T7" fmla="*/ 32 h 256"/>
                  <a:gd name="T8" fmla="*/ 27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79958" name="Group 230"/>
            <p:cNvGrpSpPr>
              <a:grpSpLocks/>
            </p:cNvGrpSpPr>
            <p:nvPr/>
          </p:nvGrpSpPr>
          <p:grpSpPr bwMode="auto">
            <a:xfrm>
              <a:off x="3312" y="3024"/>
              <a:ext cx="96" cy="480"/>
              <a:chOff x="1536" y="3024"/>
              <a:chExt cx="96" cy="480"/>
            </a:xfrm>
          </p:grpSpPr>
          <p:sp>
            <p:nvSpPr>
              <p:cNvPr id="79983" name="Freeform 231"/>
              <p:cNvSpPr>
                <a:spLocks/>
              </p:cNvSpPr>
              <p:nvPr/>
            </p:nvSpPr>
            <p:spPr bwMode="auto">
              <a:xfrm>
                <a:off x="1536" y="3024"/>
                <a:ext cx="47" cy="240"/>
              </a:xfrm>
              <a:custGeom>
                <a:avLst/>
                <a:gdLst>
                  <a:gd name="T0" fmla="*/ 0 w 84"/>
                  <a:gd name="T1" fmla="*/ 225 h 256"/>
                  <a:gd name="T2" fmla="*/ 7 w 84"/>
                  <a:gd name="T3" fmla="*/ 35 h 256"/>
                  <a:gd name="T4" fmla="*/ 12 w 84"/>
                  <a:gd name="T5" fmla="*/ 0 h 256"/>
                  <a:gd name="T6" fmla="*/ 19 w 84"/>
                  <a:gd name="T7" fmla="*/ 32 h 256"/>
                  <a:gd name="T8" fmla="*/ 26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9984" name="Freeform 232"/>
              <p:cNvSpPr>
                <a:spLocks/>
              </p:cNvSpPr>
              <p:nvPr/>
            </p:nvSpPr>
            <p:spPr bwMode="auto">
              <a:xfrm flipV="1">
                <a:off x="1584" y="3264"/>
                <a:ext cx="48" cy="240"/>
              </a:xfrm>
              <a:custGeom>
                <a:avLst/>
                <a:gdLst>
                  <a:gd name="T0" fmla="*/ 0 w 84"/>
                  <a:gd name="T1" fmla="*/ 225 h 256"/>
                  <a:gd name="T2" fmla="*/ 8 w 84"/>
                  <a:gd name="T3" fmla="*/ 35 h 256"/>
                  <a:gd name="T4" fmla="*/ 13 w 84"/>
                  <a:gd name="T5" fmla="*/ 0 h 256"/>
                  <a:gd name="T6" fmla="*/ 19 w 84"/>
                  <a:gd name="T7" fmla="*/ 32 h 256"/>
                  <a:gd name="T8" fmla="*/ 27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79959" name="Group 233"/>
            <p:cNvGrpSpPr>
              <a:grpSpLocks/>
            </p:cNvGrpSpPr>
            <p:nvPr/>
          </p:nvGrpSpPr>
          <p:grpSpPr bwMode="auto">
            <a:xfrm>
              <a:off x="3408" y="3024"/>
              <a:ext cx="96" cy="480"/>
              <a:chOff x="1536" y="3024"/>
              <a:chExt cx="96" cy="480"/>
            </a:xfrm>
          </p:grpSpPr>
          <p:sp>
            <p:nvSpPr>
              <p:cNvPr id="79981" name="Freeform 234"/>
              <p:cNvSpPr>
                <a:spLocks/>
              </p:cNvSpPr>
              <p:nvPr/>
            </p:nvSpPr>
            <p:spPr bwMode="auto">
              <a:xfrm>
                <a:off x="1536" y="3024"/>
                <a:ext cx="47" cy="240"/>
              </a:xfrm>
              <a:custGeom>
                <a:avLst/>
                <a:gdLst>
                  <a:gd name="T0" fmla="*/ 0 w 84"/>
                  <a:gd name="T1" fmla="*/ 225 h 256"/>
                  <a:gd name="T2" fmla="*/ 7 w 84"/>
                  <a:gd name="T3" fmla="*/ 35 h 256"/>
                  <a:gd name="T4" fmla="*/ 12 w 84"/>
                  <a:gd name="T5" fmla="*/ 0 h 256"/>
                  <a:gd name="T6" fmla="*/ 19 w 84"/>
                  <a:gd name="T7" fmla="*/ 32 h 256"/>
                  <a:gd name="T8" fmla="*/ 26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9982" name="Freeform 235"/>
              <p:cNvSpPr>
                <a:spLocks/>
              </p:cNvSpPr>
              <p:nvPr/>
            </p:nvSpPr>
            <p:spPr bwMode="auto">
              <a:xfrm flipV="1">
                <a:off x="1584" y="3264"/>
                <a:ext cx="48" cy="240"/>
              </a:xfrm>
              <a:custGeom>
                <a:avLst/>
                <a:gdLst>
                  <a:gd name="T0" fmla="*/ 0 w 84"/>
                  <a:gd name="T1" fmla="*/ 225 h 256"/>
                  <a:gd name="T2" fmla="*/ 8 w 84"/>
                  <a:gd name="T3" fmla="*/ 35 h 256"/>
                  <a:gd name="T4" fmla="*/ 13 w 84"/>
                  <a:gd name="T5" fmla="*/ 0 h 256"/>
                  <a:gd name="T6" fmla="*/ 19 w 84"/>
                  <a:gd name="T7" fmla="*/ 32 h 256"/>
                  <a:gd name="T8" fmla="*/ 27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79960" name="Group 236"/>
            <p:cNvGrpSpPr>
              <a:grpSpLocks/>
            </p:cNvGrpSpPr>
            <p:nvPr/>
          </p:nvGrpSpPr>
          <p:grpSpPr bwMode="auto">
            <a:xfrm>
              <a:off x="3504" y="3024"/>
              <a:ext cx="96" cy="480"/>
              <a:chOff x="1536" y="3024"/>
              <a:chExt cx="96" cy="480"/>
            </a:xfrm>
          </p:grpSpPr>
          <p:sp>
            <p:nvSpPr>
              <p:cNvPr id="79979" name="Freeform 237"/>
              <p:cNvSpPr>
                <a:spLocks/>
              </p:cNvSpPr>
              <p:nvPr/>
            </p:nvSpPr>
            <p:spPr bwMode="auto">
              <a:xfrm>
                <a:off x="1536" y="3024"/>
                <a:ext cx="47" cy="240"/>
              </a:xfrm>
              <a:custGeom>
                <a:avLst/>
                <a:gdLst>
                  <a:gd name="T0" fmla="*/ 0 w 84"/>
                  <a:gd name="T1" fmla="*/ 225 h 256"/>
                  <a:gd name="T2" fmla="*/ 7 w 84"/>
                  <a:gd name="T3" fmla="*/ 35 h 256"/>
                  <a:gd name="T4" fmla="*/ 12 w 84"/>
                  <a:gd name="T5" fmla="*/ 0 h 256"/>
                  <a:gd name="T6" fmla="*/ 19 w 84"/>
                  <a:gd name="T7" fmla="*/ 32 h 256"/>
                  <a:gd name="T8" fmla="*/ 26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9980" name="Freeform 238"/>
              <p:cNvSpPr>
                <a:spLocks/>
              </p:cNvSpPr>
              <p:nvPr/>
            </p:nvSpPr>
            <p:spPr bwMode="auto">
              <a:xfrm flipV="1">
                <a:off x="1584" y="3264"/>
                <a:ext cx="48" cy="240"/>
              </a:xfrm>
              <a:custGeom>
                <a:avLst/>
                <a:gdLst>
                  <a:gd name="T0" fmla="*/ 0 w 84"/>
                  <a:gd name="T1" fmla="*/ 225 h 256"/>
                  <a:gd name="T2" fmla="*/ 8 w 84"/>
                  <a:gd name="T3" fmla="*/ 35 h 256"/>
                  <a:gd name="T4" fmla="*/ 13 w 84"/>
                  <a:gd name="T5" fmla="*/ 0 h 256"/>
                  <a:gd name="T6" fmla="*/ 19 w 84"/>
                  <a:gd name="T7" fmla="*/ 32 h 256"/>
                  <a:gd name="T8" fmla="*/ 27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79961" name="Group 239"/>
            <p:cNvGrpSpPr>
              <a:grpSpLocks/>
            </p:cNvGrpSpPr>
            <p:nvPr/>
          </p:nvGrpSpPr>
          <p:grpSpPr bwMode="auto">
            <a:xfrm>
              <a:off x="3600" y="3024"/>
              <a:ext cx="96" cy="480"/>
              <a:chOff x="1536" y="3024"/>
              <a:chExt cx="96" cy="480"/>
            </a:xfrm>
          </p:grpSpPr>
          <p:sp>
            <p:nvSpPr>
              <p:cNvPr id="79977" name="Freeform 240"/>
              <p:cNvSpPr>
                <a:spLocks/>
              </p:cNvSpPr>
              <p:nvPr/>
            </p:nvSpPr>
            <p:spPr bwMode="auto">
              <a:xfrm>
                <a:off x="1536" y="3024"/>
                <a:ext cx="47" cy="240"/>
              </a:xfrm>
              <a:custGeom>
                <a:avLst/>
                <a:gdLst>
                  <a:gd name="T0" fmla="*/ 0 w 84"/>
                  <a:gd name="T1" fmla="*/ 225 h 256"/>
                  <a:gd name="T2" fmla="*/ 7 w 84"/>
                  <a:gd name="T3" fmla="*/ 35 h 256"/>
                  <a:gd name="T4" fmla="*/ 12 w 84"/>
                  <a:gd name="T5" fmla="*/ 0 h 256"/>
                  <a:gd name="T6" fmla="*/ 19 w 84"/>
                  <a:gd name="T7" fmla="*/ 32 h 256"/>
                  <a:gd name="T8" fmla="*/ 26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9978" name="Freeform 241"/>
              <p:cNvSpPr>
                <a:spLocks/>
              </p:cNvSpPr>
              <p:nvPr/>
            </p:nvSpPr>
            <p:spPr bwMode="auto">
              <a:xfrm flipV="1">
                <a:off x="1584" y="3264"/>
                <a:ext cx="48" cy="240"/>
              </a:xfrm>
              <a:custGeom>
                <a:avLst/>
                <a:gdLst>
                  <a:gd name="T0" fmla="*/ 0 w 84"/>
                  <a:gd name="T1" fmla="*/ 225 h 256"/>
                  <a:gd name="T2" fmla="*/ 8 w 84"/>
                  <a:gd name="T3" fmla="*/ 35 h 256"/>
                  <a:gd name="T4" fmla="*/ 13 w 84"/>
                  <a:gd name="T5" fmla="*/ 0 h 256"/>
                  <a:gd name="T6" fmla="*/ 19 w 84"/>
                  <a:gd name="T7" fmla="*/ 32 h 256"/>
                  <a:gd name="T8" fmla="*/ 27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79962" name="Group 242"/>
            <p:cNvGrpSpPr>
              <a:grpSpLocks/>
            </p:cNvGrpSpPr>
            <p:nvPr/>
          </p:nvGrpSpPr>
          <p:grpSpPr bwMode="auto">
            <a:xfrm>
              <a:off x="3696" y="3024"/>
              <a:ext cx="96" cy="480"/>
              <a:chOff x="1536" y="3024"/>
              <a:chExt cx="96" cy="480"/>
            </a:xfrm>
          </p:grpSpPr>
          <p:sp>
            <p:nvSpPr>
              <p:cNvPr id="79975" name="Freeform 243"/>
              <p:cNvSpPr>
                <a:spLocks/>
              </p:cNvSpPr>
              <p:nvPr/>
            </p:nvSpPr>
            <p:spPr bwMode="auto">
              <a:xfrm>
                <a:off x="1536" y="3024"/>
                <a:ext cx="47" cy="240"/>
              </a:xfrm>
              <a:custGeom>
                <a:avLst/>
                <a:gdLst>
                  <a:gd name="T0" fmla="*/ 0 w 84"/>
                  <a:gd name="T1" fmla="*/ 225 h 256"/>
                  <a:gd name="T2" fmla="*/ 7 w 84"/>
                  <a:gd name="T3" fmla="*/ 35 h 256"/>
                  <a:gd name="T4" fmla="*/ 12 w 84"/>
                  <a:gd name="T5" fmla="*/ 0 h 256"/>
                  <a:gd name="T6" fmla="*/ 19 w 84"/>
                  <a:gd name="T7" fmla="*/ 32 h 256"/>
                  <a:gd name="T8" fmla="*/ 26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9976" name="Freeform 244"/>
              <p:cNvSpPr>
                <a:spLocks/>
              </p:cNvSpPr>
              <p:nvPr/>
            </p:nvSpPr>
            <p:spPr bwMode="auto">
              <a:xfrm flipV="1">
                <a:off x="1584" y="3264"/>
                <a:ext cx="48" cy="240"/>
              </a:xfrm>
              <a:custGeom>
                <a:avLst/>
                <a:gdLst>
                  <a:gd name="T0" fmla="*/ 0 w 84"/>
                  <a:gd name="T1" fmla="*/ 225 h 256"/>
                  <a:gd name="T2" fmla="*/ 8 w 84"/>
                  <a:gd name="T3" fmla="*/ 35 h 256"/>
                  <a:gd name="T4" fmla="*/ 13 w 84"/>
                  <a:gd name="T5" fmla="*/ 0 h 256"/>
                  <a:gd name="T6" fmla="*/ 19 w 84"/>
                  <a:gd name="T7" fmla="*/ 32 h 256"/>
                  <a:gd name="T8" fmla="*/ 27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79963" name="Group 245"/>
            <p:cNvGrpSpPr>
              <a:grpSpLocks/>
            </p:cNvGrpSpPr>
            <p:nvPr/>
          </p:nvGrpSpPr>
          <p:grpSpPr bwMode="auto">
            <a:xfrm>
              <a:off x="3792" y="3024"/>
              <a:ext cx="96" cy="480"/>
              <a:chOff x="1536" y="3024"/>
              <a:chExt cx="96" cy="480"/>
            </a:xfrm>
          </p:grpSpPr>
          <p:sp>
            <p:nvSpPr>
              <p:cNvPr id="79973" name="Freeform 246"/>
              <p:cNvSpPr>
                <a:spLocks/>
              </p:cNvSpPr>
              <p:nvPr/>
            </p:nvSpPr>
            <p:spPr bwMode="auto">
              <a:xfrm>
                <a:off x="1536" y="3024"/>
                <a:ext cx="47" cy="240"/>
              </a:xfrm>
              <a:custGeom>
                <a:avLst/>
                <a:gdLst>
                  <a:gd name="T0" fmla="*/ 0 w 84"/>
                  <a:gd name="T1" fmla="*/ 225 h 256"/>
                  <a:gd name="T2" fmla="*/ 7 w 84"/>
                  <a:gd name="T3" fmla="*/ 35 h 256"/>
                  <a:gd name="T4" fmla="*/ 12 w 84"/>
                  <a:gd name="T5" fmla="*/ 0 h 256"/>
                  <a:gd name="T6" fmla="*/ 19 w 84"/>
                  <a:gd name="T7" fmla="*/ 32 h 256"/>
                  <a:gd name="T8" fmla="*/ 26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9974" name="Freeform 247"/>
              <p:cNvSpPr>
                <a:spLocks/>
              </p:cNvSpPr>
              <p:nvPr/>
            </p:nvSpPr>
            <p:spPr bwMode="auto">
              <a:xfrm flipV="1">
                <a:off x="1584" y="3264"/>
                <a:ext cx="48" cy="240"/>
              </a:xfrm>
              <a:custGeom>
                <a:avLst/>
                <a:gdLst>
                  <a:gd name="T0" fmla="*/ 0 w 84"/>
                  <a:gd name="T1" fmla="*/ 225 h 256"/>
                  <a:gd name="T2" fmla="*/ 8 w 84"/>
                  <a:gd name="T3" fmla="*/ 35 h 256"/>
                  <a:gd name="T4" fmla="*/ 13 w 84"/>
                  <a:gd name="T5" fmla="*/ 0 h 256"/>
                  <a:gd name="T6" fmla="*/ 19 w 84"/>
                  <a:gd name="T7" fmla="*/ 32 h 256"/>
                  <a:gd name="T8" fmla="*/ 27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79964" name="Group 248"/>
            <p:cNvGrpSpPr>
              <a:grpSpLocks/>
            </p:cNvGrpSpPr>
            <p:nvPr/>
          </p:nvGrpSpPr>
          <p:grpSpPr bwMode="auto">
            <a:xfrm>
              <a:off x="3888" y="3024"/>
              <a:ext cx="96" cy="480"/>
              <a:chOff x="1536" y="3024"/>
              <a:chExt cx="96" cy="480"/>
            </a:xfrm>
          </p:grpSpPr>
          <p:sp>
            <p:nvSpPr>
              <p:cNvPr id="79971" name="Freeform 249"/>
              <p:cNvSpPr>
                <a:spLocks/>
              </p:cNvSpPr>
              <p:nvPr/>
            </p:nvSpPr>
            <p:spPr bwMode="auto">
              <a:xfrm>
                <a:off x="1536" y="3024"/>
                <a:ext cx="47" cy="240"/>
              </a:xfrm>
              <a:custGeom>
                <a:avLst/>
                <a:gdLst>
                  <a:gd name="T0" fmla="*/ 0 w 84"/>
                  <a:gd name="T1" fmla="*/ 225 h 256"/>
                  <a:gd name="T2" fmla="*/ 7 w 84"/>
                  <a:gd name="T3" fmla="*/ 35 h 256"/>
                  <a:gd name="T4" fmla="*/ 12 w 84"/>
                  <a:gd name="T5" fmla="*/ 0 h 256"/>
                  <a:gd name="T6" fmla="*/ 19 w 84"/>
                  <a:gd name="T7" fmla="*/ 32 h 256"/>
                  <a:gd name="T8" fmla="*/ 26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9972" name="Freeform 250"/>
              <p:cNvSpPr>
                <a:spLocks/>
              </p:cNvSpPr>
              <p:nvPr/>
            </p:nvSpPr>
            <p:spPr bwMode="auto">
              <a:xfrm flipV="1">
                <a:off x="1584" y="3264"/>
                <a:ext cx="48" cy="240"/>
              </a:xfrm>
              <a:custGeom>
                <a:avLst/>
                <a:gdLst>
                  <a:gd name="T0" fmla="*/ 0 w 84"/>
                  <a:gd name="T1" fmla="*/ 225 h 256"/>
                  <a:gd name="T2" fmla="*/ 8 w 84"/>
                  <a:gd name="T3" fmla="*/ 35 h 256"/>
                  <a:gd name="T4" fmla="*/ 13 w 84"/>
                  <a:gd name="T5" fmla="*/ 0 h 256"/>
                  <a:gd name="T6" fmla="*/ 19 w 84"/>
                  <a:gd name="T7" fmla="*/ 32 h 256"/>
                  <a:gd name="T8" fmla="*/ 27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79965" name="Group 251"/>
            <p:cNvGrpSpPr>
              <a:grpSpLocks/>
            </p:cNvGrpSpPr>
            <p:nvPr/>
          </p:nvGrpSpPr>
          <p:grpSpPr bwMode="auto">
            <a:xfrm>
              <a:off x="3984" y="3024"/>
              <a:ext cx="96" cy="480"/>
              <a:chOff x="1536" y="3024"/>
              <a:chExt cx="96" cy="480"/>
            </a:xfrm>
          </p:grpSpPr>
          <p:sp>
            <p:nvSpPr>
              <p:cNvPr id="79969" name="Freeform 252"/>
              <p:cNvSpPr>
                <a:spLocks/>
              </p:cNvSpPr>
              <p:nvPr/>
            </p:nvSpPr>
            <p:spPr bwMode="auto">
              <a:xfrm>
                <a:off x="1536" y="3024"/>
                <a:ext cx="47" cy="240"/>
              </a:xfrm>
              <a:custGeom>
                <a:avLst/>
                <a:gdLst>
                  <a:gd name="T0" fmla="*/ 0 w 84"/>
                  <a:gd name="T1" fmla="*/ 225 h 256"/>
                  <a:gd name="T2" fmla="*/ 7 w 84"/>
                  <a:gd name="T3" fmla="*/ 35 h 256"/>
                  <a:gd name="T4" fmla="*/ 12 w 84"/>
                  <a:gd name="T5" fmla="*/ 0 h 256"/>
                  <a:gd name="T6" fmla="*/ 19 w 84"/>
                  <a:gd name="T7" fmla="*/ 32 h 256"/>
                  <a:gd name="T8" fmla="*/ 26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9970" name="Freeform 253"/>
              <p:cNvSpPr>
                <a:spLocks/>
              </p:cNvSpPr>
              <p:nvPr/>
            </p:nvSpPr>
            <p:spPr bwMode="auto">
              <a:xfrm flipV="1">
                <a:off x="1584" y="3264"/>
                <a:ext cx="48" cy="240"/>
              </a:xfrm>
              <a:custGeom>
                <a:avLst/>
                <a:gdLst>
                  <a:gd name="T0" fmla="*/ 0 w 84"/>
                  <a:gd name="T1" fmla="*/ 225 h 256"/>
                  <a:gd name="T2" fmla="*/ 8 w 84"/>
                  <a:gd name="T3" fmla="*/ 35 h 256"/>
                  <a:gd name="T4" fmla="*/ 13 w 84"/>
                  <a:gd name="T5" fmla="*/ 0 h 256"/>
                  <a:gd name="T6" fmla="*/ 19 w 84"/>
                  <a:gd name="T7" fmla="*/ 32 h 256"/>
                  <a:gd name="T8" fmla="*/ 27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79966" name="Group 254"/>
            <p:cNvGrpSpPr>
              <a:grpSpLocks/>
            </p:cNvGrpSpPr>
            <p:nvPr/>
          </p:nvGrpSpPr>
          <p:grpSpPr bwMode="auto">
            <a:xfrm>
              <a:off x="4080" y="3024"/>
              <a:ext cx="96" cy="480"/>
              <a:chOff x="1536" y="3024"/>
              <a:chExt cx="96" cy="480"/>
            </a:xfrm>
          </p:grpSpPr>
          <p:sp>
            <p:nvSpPr>
              <p:cNvPr id="79967" name="Freeform 255"/>
              <p:cNvSpPr>
                <a:spLocks/>
              </p:cNvSpPr>
              <p:nvPr/>
            </p:nvSpPr>
            <p:spPr bwMode="auto">
              <a:xfrm>
                <a:off x="1536" y="3024"/>
                <a:ext cx="47" cy="240"/>
              </a:xfrm>
              <a:custGeom>
                <a:avLst/>
                <a:gdLst>
                  <a:gd name="T0" fmla="*/ 0 w 84"/>
                  <a:gd name="T1" fmla="*/ 225 h 256"/>
                  <a:gd name="T2" fmla="*/ 7 w 84"/>
                  <a:gd name="T3" fmla="*/ 35 h 256"/>
                  <a:gd name="T4" fmla="*/ 12 w 84"/>
                  <a:gd name="T5" fmla="*/ 0 h 256"/>
                  <a:gd name="T6" fmla="*/ 19 w 84"/>
                  <a:gd name="T7" fmla="*/ 32 h 256"/>
                  <a:gd name="T8" fmla="*/ 26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79968" name="Freeform 256"/>
              <p:cNvSpPr>
                <a:spLocks/>
              </p:cNvSpPr>
              <p:nvPr/>
            </p:nvSpPr>
            <p:spPr bwMode="auto">
              <a:xfrm flipV="1">
                <a:off x="1584" y="3264"/>
                <a:ext cx="48" cy="240"/>
              </a:xfrm>
              <a:custGeom>
                <a:avLst/>
                <a:gdLst>
                  <a:gd name="T0" fmla="*/ 0 w 84"/>
                  <a:gd name="T1" fmla="*/ 225 h 256"/>
                  <a:gd name="T2" fmla="*/ 8 w 84"/>
                  <a:gd name="T3" fmla="*/ 35 h 256"/>
                  <a:gd name="T4" fmla="*/ 13 w 84"/>
                  <a:gd name="T5" fmla="*/ 0 h 256"/>
                  <a:gd name="T6" fmla="*/ 19 w 84"/>
                  <a:gd name="T7" fmla="*/ 32 h 256"/>
                  <a:gd name="T8" fmla="*/ 27 w 84"/>
                  <a:gd name="T9" fmla="*/ 225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256"/>
                  <a:gd name="T17" fmla="*/ 84 w 8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256">
                    <a:moveTo>
                      <a:pt x="0" y="256"/>
                    </a:moveTo>
                    <a:lnTo>
                      <a:pt x="24" y="40"/>
                    </a:lnTo>
                    <a:lnTo>
                      <a:pt x="40" y="0"/>
                    </a:lnTo>
                    <a:lnTo>
                      <a:pt x="60" y="36"/>
                    </a:lnTo>
                    <a:lnTo>
                      <a:pt x="84" y="256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</p:grpSp>
      <p:grpSp>
        <p:nvGrpSpPr>
          <p:cNvPr id="379194" name="Group 257"/>
          <p:cNvGrpSpPr>
            <a:grpSpLocks/>
          </p:cNvGrpSpPr>
          <p:nvPr/>
        </p:nvGrpSpPr>
        <p:grpSpPr bwMode="auto">
          <a:xfrm>
            <a:off x="1524000" y="4495800"/>
            <a:ext cx="6248400" cy="396875"/>
            <a:chOff x="528" y="3168"/>
            <a:chExt cx="3936" cy="250"/>
          </a:xfrm>
        </p:grpSpPr>
        <p:sp>
          <p:nvSpPr>
            <p:cNvPr id="79935" name="Line 258"/>
            <p:cNvSpPr>
              <a:spLocks noChangeShapeType="1"/>
            </p:cNvSpPr>
            <p:nvPr/>
          </p:nvSpPr>
          <p:spPr bwMode="auto">
            <a:xfrm>
              <a:off x="1200" y="3264"/>
              <a:ext cx="3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936" name="Rectangle 259"/>
            <p:cNvSpPr>
              <a:spLocks noChangeArrowheads="1"/>
            </p:cNvSpPr>
            <p:nvPr/>
          </p:nvSpPr>
          <p:spPr bwMode="auto">
            <a:xfrm>
              <a:off x="528" y="3168"/>
              <a:ext cx="68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buClr>
                  <a:srgbClr val="FF3300"/>
                </a:buClr>
              </a:pPr>
              <a:r>
                <a:rPr lang="en-US" altLang="zh-CN" b="1">
                  <a:solidFill>
                    <a:srgbClr val="FF6600"/>
                  </a:solidFill>
                  <a:latin typeface="隶书" pitchFamily="49" charset="-122"/>
                </a:rPr>
                <a:t>2fc</a:t>
              </a:r>
              <a:r>
                <a:rPr lang="zh-CN" altLang="en-US" b="1">
                  <a:solidFill>
                    <a:srgbClr val="FF6600"/>
                  </a:solidFill>
                  <a:latin typeface="隶书" pitchFamily="49" charset="-122"/>
                </a:rPr>
                <a:t>滤波</a:t>
              </a:r>
            </a:p>
          </p:txBody>
        </p:sp>
      </p:grpSp>
      <p:grpSp>
        <p:nvGrpSpPr>
          <p:cNvPr id="379195" name="Group 260"/>
          <p:cNvGrpSpPr>
            <a:grpSpLocks/>
          </p:cNvGrpSpPr>
          <p:nvPr/>
        </p:nvGrpSpPr>
        <p:grpSpPr bwMode="auto">
          <a:xfrm flipV="1">
            <a:off x="2743200" y="5181600"/>
            <a:ext cx="4572000" cy="762000"/>
            <a:chOff x="1296" y="3600"/>
            <a:chExt cx="2880" cy="480"/>
          </a:xfrm>
        </p:grpSpPr>
        <p:grpSp>
          <p:nvGrpSpPr>
            <p:cNvPr id="79885" name="Group 261"/>
            <p:cNvGrpSpPr>
              <a:grpSpLocks/>
            </p:cNvGrpSpPr>
            <p:nvPr/>
          </p:nvGrpSpPr>
          <p:grpSpPr bwMode="auto">
            <a:xfrm>
              <a:off x="1296" y="3600"/>
              <a:ext cx="576" cy="480"/>
              <a:chOff x="1296" y="2544"/>
              <a:chExt cx="432" cy="504"/>
            </a:xfrm>
          </p:grpSpPr>
          <p:grpSp>
            <p:nvGrpSpPr>
              <p:cNvPr id="79926" name="Group 262"/>
              <p:cNvGrpSpPr>
                <a:grpSpLocks/>
              </p:cNvGrpSpPr>
              <p:nvPr/>
            </p:nvGrpSpPr>
            <p:grpSpPr bwMode="auto">
              <a:xfrm>
                <a:off x="1296" y="2544"/>
                <a:ext cx="144" cy="504"/>
                <a:chOff x="2496" y="2248"/>
                <a:chExt cx="192" cy="504"/>
              </a:xfrm>
            </p:grpSpPr>
            <p:sp>
              <p:nvSpPr>
                <p:cNvPr id="79933" name="Freeform 263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9934" name="Freeform 264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79927" name="Group 265"/>
              <p:cNvGrpSpPr>
                <a:grpSpLocks/>
              </p:cNvGrpSpPr>
              <p:nvPr/>
            </p:nvGrpSpPr>
            <p:grpSpPr bwMode="auto">
              <a:xfrm>
                <a:off x="1440" y="2544"/>
                <a:ext cx="144" cy="504"/>
                <a:chOff x="2496" y="2248"/>
                <a:chExt cx="192" cy="504"/>
              </a:xfrm>
            </p:grpSpPr>
            <p:sp>
              <p:nvSpPr>
                <p:cNvPr id="79931" name="Freeform 266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9932" name="Freeform 267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79928" name="Group 268"/>
              <p:cNvGrpSpPr>
                <a:grpSpLocks/>
              </p:cNvGrpSpPr>
              <p:nvPr/>
            </p:nvGrpSpPr>
            <p:grpSpPr bwMode="auto">
              <a:xfrm>
                <a:off x="1584" y="2544"/>
                <a:ext cx="144" cy="504"/>
                <a:chOff x="2496" y="2248"/>
                <a:chExt cx="192" cy="504"/>
              </a:xfrm>
            </p:grpSpPr>
            <p:sp>
              <p:nvSpPr>
                <p:cNvPr id="79929" name="Freeform 269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9930" name="Freeform 270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</p:grpSp>
        <p:grpSp>
          <p:nvGrpSpPr>
            <p:cNvPr id="79886" name="Group 271"/>
            <p:cNvGrpSpPr>
              <a:grpSpLocks/>
            </p:cNvGrpSpPr>
            <p:nvPr/>
          </p:nvGrpSpPr>
          <p:grpSpPr bwMode="auto">
            <a:xfrm>
              <a:off x="1872" y="3600"/>
              <a:ext cx="576" cy="480"/>
              <a:chOff x="1296" y="2544"/>
              <a:chExt cx="432" cy="504"/>
            </a:xfrm>
          </p:grpSpPr>
          <p:grpSp>
            <p:nvGrpSpPr>
              <p:cNvPr id="79917" name="Group 272"/>
              <p:cNvGrpSpPr>
                <a:grpSpLocks/>
              </p:cNvGrpSpPr>
              <p:nvPr/>
            </p:nvGrpSpPr>
            <p:grpSpPr bwMode="auto">
              <a:xfrm>
                <a:off x="1296" y="2544"/>
                <a:ext cx="144" cy="504"/>
                <a:chOff x="2496" y="2248"/>
                <a:chExt cx="192" cy="504"/>
              </a:xfrm>
            </p:grpSpPr>
            <p:sp>
              <p:nvSpPr>
                <p:cNvPr id="79924" name="Freeform 273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9925" name="Freeform 274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79918" name="Group 275"/>
              <p:cNvGrpSpPr>
                <a:grpSpLocks/>
              </p:cNvGrpSpPr>
              <p:nvPr/>
            </p:nvGrpSpPr>
            <p:grpSpPr bwMode="auto">
              <a:xfrm>
                <a:off x="1440" y="2544"/>
                <a:ext cx="144" cy="504"/>
                <a:chOff x="2496" y="2248"/>
                <a:chExt cx="192" cy="504"/>
              </a:xfrm>
            </p:grpSpPr>
            <p:sp>
              <p:nvSpPr>
                <p:cNvPr id="79922" name="Freeform 276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9923" name="Freeform 277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79919" name="Group 278"/>
              <p:cNvGrpSpPr>
                <a:grpSpLocks/>
              </p:cNvGrpSpPr>
              <p:nvPr/>
            </p:nvGrpSpPr>
            <p:grpSpPr bwMode="auto">
              <a:xfrm>
                <a:off x="1584" y="2544"/>
                <a:ext cx="144" cy="504"/>
                <a:chOff x="2496" y="2248"/>
                <a:chExt cx="192" cy="504"/>
              </a:xfrm>
            </p:grpSpPr>
            <p:sp>
              <p:nvSpPr>
                <p:cNvPr id="79920" name="Freeform 279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9921" name="Freeform 280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</p:grpSp>
        <p:grpSp>
          <p:nvGrpSpPr>
            <p:cNvPr id="79887" name="Group 281"/>
            <p:cNvGrpSpPr>
              <a:grpSpLocks/>
            </p:cNvGrpSpPr>
            <p:nvPr/>
          </p:nvGrpSpPr>
          <p:grpSpPr bwMode="auto">
            <a:xfrm>
              <a:off x="2448" y="3600"/>
              <a:ext cx="576" cy="480"/>
              <a:chOff x="1296" y="2544"/>
              <a:chExt cx="432" cy="504"/>
            </a:xfrm>
          </p:grpSpPr>
          <p:grpSp>
            <p:nvGrpSpPr>
              <p:cNvPr id="79908" name="Group 282"/>
              <p:cNvGrpSpPr>
                <a:grpSpLocks/>
              </p:cNvGrpSpPr>
              <p:nvPr/>
            </p:nvGrpSpPr>
            <p:grpSpPr bwMode="auto">
              <a:xfrm>
                <a:off x="1296" y="2544"/>
                <a:ext cx="144" cy="504"/>
                <a:chOff x="2496" y="2248"/>
                <a:chExt cx="192" cy="504"/>
              </a:xfrm>
            </p:grpSpPr>
            <p:sp>
              <p:nvSpPr>
                <p:cNvPr id="79915" name="Freeform 283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9916" name="Freeform 284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79909" name="Group 285"/>
              <p:cNvGrpSpPr>
                <a:grpSpLocks/>
              </p:cNvGrpSpPr>
              <p:nvPr/>
            </p:nvGrpSpPr>
            <p:grpSpPr bwMode="auto">
              <a:xfrm>
                <a:off x="1440" y="2544"/>
                <a:ext cx="144" cy="504"/>
                <a:chOff x="2496" y="2248"/>
                <a:chExt cx="192" cy="504"/>
              </a:xfrm>
            </p:grpSpPr>
            <p:sp>
              <p:nvSpPr>
                <p:cNvPr id="79913" name="Freeform 286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9914" name="Freeform 287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79910" name="Group 288"/>
              <p:cNvGrpSpPr>
                <a:grpSpLocks/>
              </p:cNvGrpSpPr>
              <p:nvPr/>
            </p:nvGrpSpPr>
            <p:grpSpPr bwMode="auto">
              <a:xfrm>
                <a:off x="1584" y="2544"/>
                <a:ext cx="144" cy="504"/>
                <a:chOff x="2496" y="2248"/>
                <a:chExt cx="192" cy="504"/>
              </a:xfrm>
            </p:grpSpPr>
            <p:sp>
              <p:nvSpPr>
                <p:cNvPr id="79911" name="Freeform 289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9912" name="Freeform 290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</p:grpSp>
        <p:grpSp>
          <p:nvGrpSpPr>
            <p:cNvPr id="79888" name="Group 291"/>
            <p:cNvGrpSpPr>
              <a:grpSpLocks/>
            </p:cNvGrpSpPr>
            <p:nvPr/>
          </p:nvGrpSpPr>
          <p:grpSpPr bwMode="auto">
            <a:xfrm>
              <a:off x="3024" y="3600"/>
              <a:ext cx="576" cy="480"/>
              <a:chOff x="1296" y="2544"/>
              <a:chExt cx="432" cy="504"/>
            </a:xfrm>
          </p:grpSpPr>
          <p:grpSp>
            <p:nvGrpSpPr>
              <p:cNvPr id="79899" name="Group 292"/>
              <p:cNvGrpSpPr>
                <a:grpSpLocks/>
              </p:cNvGrpSpPr>
              <p:nvPr/>
            </p:nvGrpSpPr>
            <p:grpSpPr bwMode="auto">
              <a:xfrm>
                <a:off x="1296" y="2544"/>
                <a:ext cx="144" cy="504"/>
                <a:chOff x="2496" y="2248"/>
                <a:chExt cx="192" cy="504"/>
              </a:xfrm>
            </p:grpSpPr>
            <p:sp>
              <p:nvSpPr>
                <p:cNvPr id="79906" name="Freeform 293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9907" name="Freeform 294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79900" name="Group 295"/>
              <p:cNvGrpSpPr>
                <a:grpSpLocks/>
              </p:cNvGrpSpPr>
              <p:nvPr/>
            </p:nvGrpSpPr>
            <p:grpSpPr bwMode="auto">
              <a:xfrm>
                <a:off x="1440" y="2544"/>
                <a:ext cx="144" cy="504"/>
                <a:chOff x="2496" y="2248"/>
                <a:chExt cx="192" cy="504"/>
              </a:xfrm>
            </p:grpSpPr>
            <p:sp>
              <p:nvSpPr>
                <p:cNvPr id="79904" name="Freeform 296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9905" name="Freeform 297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79901" name="Group 298"/>
              <p:cNvGrpSpPr>
                <a:grpSpLocks/>
              </p:cNvGrpSpPr>
              <p:nvPr/>
            </p:nvGrpSpPr>
            <p:grpSpPr bwMode="auto">
              <a:xfrm>
                <a:off x="1584" y="2544"/>
                <a:ext cx="144" cy="504"/>
                <a:chOff x="2496" y="2248"/>
                <a:chExt cx="192" cy="504"/>
              </a:xfrm>
            </p:grpSpPr>
            <p:sp>
              <p:nvSpPr>
                <p:cNvPr id="79902" name="Freeform 299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9903" name="Freeform 300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</p:grpSp>
        <p:grpSp>
          <p:nvGrpSpPr>
            <p:cNvPr id="79889" name="Group 301"/>
            <p:cNvGrpSpPr>
              <a:grpSpLocks/>
            </p:cNvGrpSpPr>
            <p:nvPr/>
          </p:nvGrpSpPr>
          <p:grpSpPr bwMode="auto">
            <a:xfrm>
              <a:off x="3600" y="3600"/>
              <a:ext cx="576" cy="480"/>
              <a:chOff x="1296" y="2544"/>
              <a:chExt cx="432" cy="504"/>
            </a:xfrm>
          </p:grpSpPr>
          <p:grpSp>
            <p:nvGrpSpPr>
              <p:cNvPr id="79890" name="Group 302"/>
              <p:cNvGrpSpPr>
                <a:grpSpLocks/>
              </p:cNvGrpSpPr>
              <p:nvPr/>
            </p:nvGrpSpPr>
            <p:grpSpPr bwMode="auto">
              <a:xfrm>
                <a:off x="1296" y="2544"/>
                <a:ext cx="144" cy="504"/>
                <a:chOff x="2496" y="2248"/>
                <a:chExt cx="192" cy="504"/>
              </a:xfrm>
            </p:grpSpPr>
            <p:sp>
              <p:nvSpPr>
                <p:cNvPr id="79897" name="Freeform 303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9898" name="Freeform 304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79891" name="Group 305"/>
              <p:cNvGrpSpPr>
                <a:grpSpLocks/>
              </p:cNvGrpSpPr>
              <p:nvPr/>
            </p:nvGrpSpPr>
            <p:grpSpPr bwMode="auto">
              <a:xfrm>
                <a:off x="1440" y="2544"/>
                <a:ext cx="144" cy="504"/>
                <a:chOff x="2496" y="2248"/>
                <a:chExt cx="192" cy="504"/>
              </a:xfrm>
            </p:grpSpPr>
            <p:sp>
              <p:nvSpPr>
                <p:cNvPr id="79895" name="Freeform 306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9896" name="Freeform 307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79892" name="Group 308"/>
              <p:cNvGrpSpPr>
                <a:grpSpLocks/>
              </p:cNvGrpSpPr>
              <p:nvPr/>
            </p:nvGrpSpPr>
            <p:grpSpPr bwMode="auto">
              <a:xfrm>
                <a:off x="1584" y="2544"/>
                <a:ext cx="144" cy="504"/>
                <a:chOff x="2496" y="2248"/>
                <a:chExt cx="192" cy="504"/>
              </a:xfrm>
            </p:grpSpPr>
            <p:sp>
              <p:nvSpPr>
                <p:cNvPr id="79893" name="Freeform 309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9894" name="Freeform 310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</p:grpSp>
      </p:grpSp>
      <p:sp>
        <p:nvSpPr>
          <p:cNvPr id="379191" name="AutoShape 311"/>
          <p:cNvSpPr>
            <a:spLocks noChangeArrowheads="1"/>
          </p:cNvSpPr>
          <p:nvPr/>
        </p:nvSpPr>
        <p:spPr bwMode="auto">
          <a:xfrm>
            <a:off x="381000" y="3429000"/>
            <a:ext cx="1752600" cy="533400"/>
          </a:xfrm>
          <a:prstGeom prst="wedgeEllipseCallout">
            <a:avLst>
              <a:gd name="adj1" fmla="val 74273"/>
              <a:gd name="adj2" fmla="val 315773"/>
            </a:avLst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>
              <a:buClr>
                <a:srgbClr val="FF3300"/>
              </a:buClr>
            </a:pPr>
            <a:r>
              <a:rPr lang="zh-CN" altLang="en-US">
                <a:solidFill>
                  <a:schemeClr val="bg1"/>
                </a:solidFill>
                <a:latin typeface="隶书" pitchFamily="49" charset="-122"/>
              </a:rPr>
              <a:t>倒</a:t>
            </a:r>
            <a:r>
              <a:rPr lang="zh-CN" altLang="en-US">
                <a:solidFill>
                  <a:schemeClr val="bg1"/>
                </a:solidFill>
                <a:latin typeface="隶书" pitchFamily="49" charset="-122"/>
                <a:sym typeface="Symbol" pitchFamily="18" charset="2"/>
              </a:rPr>
              <a:t>现象</a:t>
            </a:r>
            <a:endParaRPr lang="zh-CN" altLang="en-US">
              <a:solidFill>
                <a:schemeClr val="bg1"/>
              </a:solidFill>
              <a:latin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4052085"/>
      </p:ext>
    </p:extLst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8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7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91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152400" y="476250"/>
            <a:ext cx="8839200" cy="5880100"/>
            <a:chOff x="96" y="300"/>
            <a:chExt cx="5568" cy="3704"/>
          </a:xfrm>
        </p:grpSpPr>
        <p:sp>
          <p:nvSpPr>
            <p:cNvPr id="80984" name="Line 6"/>
            <p:cNvSpPr>
              <a:spLocks noChangeShapeType="1"/>
            </p:cNvSpPr>
            <p:nvPr/>
          </p:nvSpPr>
          <p:spPr bwMode="auto">
            <a:xfrm>
              <a:off x="96" y="768"/>
              <a:ext cx="5568" cy="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0900" name="Group 7"/>
            <p:cNvGrpSpPr>
              <a:grpSpLocks/>
            </p:cNvGrpSpPr>
            <p:nvPr/>
          </p:nvGrpSpPr>
          <p:grpSpPr bwMode="auto">
            <a:xfrm>
              <a:off x="1728" y="960"/>
              <a:ext cx="3588" cy="1056"/>
              <a:chOff x="1728" y="960"/>
              <a:chExt cx="3588" cy="1056"/>
            </a:xfrm>
          </p:grpSpPr>
          <p:sp>
            <p:nvSpPr>
              <p:cNvPr id="80968" name="AutoShape 8"/>
              <p:cNvSpPr>
                <a:spLocks noChangeArrowheads="1"/>
              </p:cNvSpPr>
              <p:nvPr/>
            </p:nvSpPr>
            <p:spPr bwMode="auto">
              <a:xfrm>
                <a:off x="2304" y="1488"/>
                <a:ext cx="816" cy="288"/>
              </a:xfrm>
              <a:prstGeom prst="roundRect">
                <a:avLst>
                  <a:gd name="adj" fmla="val 14931"/>
                </a:avLst>
              </a:prstGeom>
              <a:solidFill>
                <a:srgbClr val="969696"/>
              </a:solidFill>
              <a:ln w="9525">
                <a:round/>
                <a:headEnd/>
                <a:tailEnd/>
              </a:ln>
              <a:scene3d>
                <a:camera prst="legacyObliqueTopLeft"/>
                <a:lightRig rig="legacyFlat3" dir="t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969696"/>
                </a:extrusionClr>
              </a:sp3d>
            </p:spPr>
            <p:txBody>
              <a:bodyPr wrap="none" anchor="ctr">
                <a:flatTx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/>
                <a:r>
                  <a:rPr lang="zh-CN" altLang="en-US">
                    <a:solidFill>
                      <a:srgbClr val="FFFF66"/>
                    </a:solidFill>
                  </a:rPr>
                  <a:t>载波提取</a:t>
                </a:r>
                <a:endParaRPr lang="zh-CN" altLang="en-US" baseline="-25000">
                  <a:solidFill>
                    <a:srgbClr val="FFFF66"/>
                  </a:solidFill>
                </a:endParaRPr>
              </a:p>
            </p:txBody>
          </p:sp>
          <p:sp>
            <p:nvSpPr>
              <p:cNvPr id="80969" name="Line 9"/>
              <p:cNvSpPr>
                <a:spLocks noChangeShapeType="1"/>
              </p:cNvSpPr>
              <p:nvPr/>
            </p:nvSpPr>
            <p:spPr bwMode="auto">
              <a:xfrm>
                <a:off x="1824" y="1152"/>
                <a:ext cx="768" cy="0"/>
              </a:xfrm>
              <a:prstGeom prst="line">
                <a:avLst/>
              </a:prstGeom>
              <a:noFill/>
              <a:ln w="2540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70" name="Line 10"/>
              <p:cNvSpPr>
                <a:spLocks noChangeShapeType="1"/>
              </p:cNvSpPr>
              <p:nvPr/>
            </p:nvSpPr>
            <p:spPr bwMode="auto">
              <a:xfrm flipV="1">
                <a:off x="2736" y="1296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71" name="Text Box 11"/>
              <p:cNvSpPr txBox="1">
                <a:spLocks noChangeArrowheads="1"/>
              </p:cNvSpPr>
              <p:nvPr/>
            </p:nvSpPr>
            <p:spPr bwMode="auto">
              <a:xfrm>
                <a:off x="1728" y="960"/>
                <a:ext cx="8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tx2"/>
                    </a:solidFill>
                  </a:rPr>
                  <a:t>2PSK</a:t>
                </a:r>
                <a:r>
                  <a:rPr lang="zh-CN" altLang="en-US">
                    <a:solidFill>
                      <a:schemeClr val="tx2"/>
                    </a:solidFill>
                  </a:rPr>
                  <a:t>信号</a:t>
                </a:r>
              </a:p>
            </p:txBody>
          </p:sp>
          <p:sp>
            <p:nvSpPr>
              <p:cNvPr id="80972" name="Oval 12"/>
              <p:cNvSpPr>
                <a:spLocks noChangeArrowheads="1"/>
              </p:cNvSpPr>
              <p:nvPr/>
            </p:nvSpPr>
            <p:spPr bwMode="auto">
              <a:xfrm>
                <a:off x="2592" y="1008"/>
                <a:ext cx="288" cy="288"/>
              </a:xfrm>
              <a:prstGeom prst="ellipse">
                <a:avLst/>
              </a:prstGeom>
              <a:solidFill>
                <a:srgbClr val="66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75000"/>
                  </a:lnSpc>
                  <a:buClr>
                    <a:srgbClr val="FF3300"/>
                  </a:buClr>
                </a:pPr>
                <a:r>
                  <a:rPr lang="en-US" altLang="zh-CN" sz="2400" b="1">
                    <a:solidFill>
                      <a:srgbClr val="CCFF66"/>
                    </a:solidFill>
                  </a:rPr>
                  <a:t>×</a:t>
                </a:r>
              </a:p>
            </p:txBody>
          </p:sp>
          <p:sp>
            <p:nvSpPr>
              <p:cNvPr id="80973" name="AutoShape 13"/>
              <p:cNvSpPr>
                <a:spLocks noChangeArrowheads="1"/>
              </p:cNvSpPr>
              <p:nvPr/>
            </p:nvSpPr>
            <p:spPr bwMode="auto">
              <a:xfrm>
                <a:off x="3072" y="1008"/>
                <a:ext cx="528" cy="288"/>
              </a:xfrm>
              <a:prstGeom prst="roundRect">
                <a:avLst>
                  <a:gd name="adj" fmla="val 14931"/>
                </a:avLst>
              </a:prstGeom>
              <a:solidFill>
                <a:srgbClr val="969696"/>
              </a:solidFill>
              <a:ln w="9525">
                <a:round/>
                <a:headEnd/>
                <a:tailEnd/>
              </a:ln>
              <a:scene3d>
                <a:camera prst="legacyObliqueTopLeft"/>
                <a:lightRig rig="legacyFlat3" dir="t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969696"/>
                </a:extrusionClr>
              </a:sp3d>
            </p:spPr>
            <p:txBody>
              <a:bodyPr wrap="none" anchor="ctr">
                <a:flatTx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/>
                <a:r>
                  <a:rPr lang="zh-CN" altLang="en-US">
                    <a:solidFill>
                      <a:srgbClr val="FFFF66"/>
                    </a:solidFill>
                  </a:rPr>
                  <a:t>低通</a:t>
                </a:r>
              </a:p>
            </p:txBody>
          </p:sp>
          <p:sp>
            <p:nvSpPr>
              <p:cNvPr id="80974" name="AutoShape 14"/>
              <p:cNvSpPr>
                <a:spLocks noChangeArrowheads="1"/>
              </p:cNvSpPr>
              <p:nvPr/>
            </p:nvSpPr>
            <p:spPr bwMode="auto">
              <a:xfrm>
                <a:off x="3792" y="1008"/>
                <a:ext cx="768" cy="288"/>
              </a:xfrm>
              <a:prstGeom prst="roundRect">
                <a:avLst>
                  <a:gd name="adj" fmla="val 14931"/>
                </a:avLst>
              </a:prstGeom>
              <a:solidFill>
                <a:srgbClr val="969696"/>
              </a:solidFill>
              <a:ln w="9525">
                <a:round/>
                <a:headEnd/>
                <a:tailEnd/>
              </a:ln>
              <a:scene3d>
                <a:camera prst="legacyObliqueTopLeft"/>
                <a:lightRig rig="legacyFlat3" dir="t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969696"/>
                </a:extrusionClr>
              </a:sp3d>
            </p:spPr>
            <p:txBody>
              <a:bodyPr wrap="none" anchor="ctr">
                <a:flatTx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/>
                <a:r>
                  <a:rPr lang="zh-CN" altLang="en-US">
                    <a:solidFill>
                      <a:srgbClr val="FFFF66"/>
                    </a:solidFill>
                  </a:rPr>
                  <a:t>抽样判决</a:t>
                </a:r>
              </a:p>
            </p:txBody>
          </p:sp>
          <p:sp>
            <p:nvSpPr>
              <p:cNvPr id="80975" name="Line 15"/>
              <p:cNvSpPr>
                <a:spLocks noChangeShapeType="1"/>
              </p:cNvSpPr>
              <p:nvPr/>
            </p:nvSpPr>
            <p:spPr bwMode="auto">
              <a:xfrm>
                <a:off x="3600" y="1152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76" name="Line 16"/>
              <p:cNvSpPr>
                <a:spLocks noChangeShapeType="1"/>
              </p:cNvSpPr>
              <p:nvPr/>
            </p:nvSpPr>
            <p:spPr bwMode="auto">
              <a:xfrm>
                <a:off x="4560" y="1152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77" name="Line 17"/>
              <p:cNvSpPr>
                <a:spLocks noChangeShapeType="1"/>
              </p:cNvSpPr>
              <p:nvPr/>
            </p:nvSpPr>
            <p:spPr bwMode="auto">
              <a:xfrm flipV="1">
                <a:off x="4224" y="1296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78" name="AutoShape 18"/>
              <p:cNvSpPr>
                <a:spLocks noChangeArrowheads="1"/>
              </p:cNvSpPr>
              <p:nvPr/>
            </p:nvSpPr>
            <p:spPr bwMode="auto">
              <a:xfrm>
                <a:off x="3840" y="1488"/>
                <a:ext cx="816" cy="288"/>
              </a:xfrm>
              <a:prstGeom prst="roundRect">
                <a:avLst>
                  <a:gd name="adj" fmla="val 14931"/>
                </a:avLst>
              </a:prstGeom>
              <a:solidFill>
                <a:srgbClr val="969696"/>
              </a:solidFill>
              <a:ln w="9525">
                <a:round/>
                <a:headEnd/>
                <a:tailEnd/>
              </a:ln>
              <a:scene3d>
                <a:camera prst="legacyObliqueTopLeft"/>
                <a:lightRig rig="legacyFlat3" dir="t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969696"/>
                </a:extrusionClr>
              </a:sp3d>
            </p:spPr>
            <p:txBody>
              <a:bodyPr wrap="none" anchor="ctr">
                <a:flatTx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/>
                <a:r>
                  <a:rPr lang="zh-CN" altLang="en-US">
                    <a:solidFill>
                      <a:srgbClr val="FFFF66"/>
                    </a:solidFill>
                  </a:rPr>
                  <a:t>时钟提取</a:t>
                </a:r>
                <a:endParaRPr lang="zh-CN" altLang="en-US" baseline="-25000">
                  <a:solidFill>
                    <a:srgbClr val="FFFF66"/>
                  </a:solidFill>
                </a:endParaRPr>
              </a:p>
            </p:txBody>
          </p:sp>
          <p:sp>
            <p:nvSpPr>
              <p:cNvPr id="80979" name="Rectangle 19"/>
              <p:cNvSpPr>
                <a:spLocks noChangeArrowheads="1"/>
              </p:cNvSpPr>
              <p:nvPr/>
            </p:nvSpPr>
            <p:spPr bwMode="auto">
              <a:xfrm>
                <a:off x="3024" y="1728"/>
                <a:ext cx="8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eaLnBrk="1" hangingPunct="1"/>
                <a:r>
                  <a:rPr lang="zh-CN" altLang="en-US" sz="2400">
                    <a:solidFill>
                      <a:srgbClr val="CC0000"/>
                    </a:solidFill>
                  </a:rPr>
                  <a:t>相干解调</a:t>
                </a:r>
              </a:p>
            </p:txBody>
          </p:sp>
          <p:sp>
            <p:nvSpPr>
              <p:cNvPr id="80980" name="Rectangle 20"/>
              <p:cNvSpPr>
                <a:spLocks noChangeArrowheads="1"/>
              </p:cNvSpPr>
              <p:nvPr/>
            </p:nvSpPr>
            <p:spPr bwMode="auto">
              <a:xfrm>
                <a:off x="4560" y="960"/>
                <a:ext cx="75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zh-CN" altLang="en-US">
                    <a:solidFill>
                      <a:schemeClr val="tx2"/>
                    </a:solidFill>
                  </a:rPr>
                  <a:t>输出信号</a:t>
                </a:r>
              </a:p>
            </p:txBody>
          </p:sp>
          <p:sp>
            <p:nvSpPr>
              <p:cNvPr id="80981" name="Line 21"/>
              <p:cNvSpPr>
                <a:spLocks noChangeShapeType="1"/>
              </p:cNvSpPr>
              <p:nvPr/>
            </p:nvSpPr>
            <p:spPr bwMode="auto">
              <a:xfrm>
                <a:off x="2880" y="1152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9926" name="WordArt 22"/>
            <p:cNvSpPr>
              <a:spLocks noChangeArrowheads="1" noChangeShapeType="1" noTextEdit="1"/>
            </p:cNvSpPr>
            <p:nvPr/>
          </p:nvSpPr>
          <p:spPr bwMode="auto">
            <a:xfrm>
              <a:off x="447" y="300"/>
              <a:ext cx="1152" cy="3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scene3d>
                <a:camera prst="legacyPerspectiveBottomRight">
                  <a:rot lat="0" lon="21239999" rev="0"/>
                </a:camera>
                <a:lightRig rig="legacyHarsh3" dir="l"/>
              </a:scene3d>
              <a:sp3d extrusionH="430200" prstMaterial="legacyMatte">
                <a:extrusionClr>
                  <a:srgbClr val="C0C0C0"/>
                </a:extrusionClr>
              </a:sp3d>
            </a:bodyPr>
            <a:lstStyle/>
            <a:p>
              <a:pPr algn="ctr">
                <a:lnSpc>
                  <a:spcPct val="120000"/>
                </a:lnSpc>
                <a:buClr>
                  <a:srgbClr val="FF3300"/>
                </a:buClr>
                <a:defRPr/>
              </a:pPr>
              <a:r>
                <a:rPr lang="en-US" altLang="zh-CN" sz="3600" kern="10" dirty="0">
                  <a:ln w="9525">
                    <a:round/>
                    <a:headEnd/>
                    <a:tailEnd/>
                  </a:ln>
                  <a:gradFill rotWithShape="0">
                    <a:gsLst>
                      <a:gs pos="0">
                        <a:srgbClr val="3366FF"/>
                      </a:gs>
                      <a:gs pos="25000">
                        <a:srgbClr val="01A78F"/>
                      </a:gs>
                      <a:gs pos="50000">
                        <a:srgbClr val="FFFF00"/>
                      </a:gs>
                      <a:gs pos="75000">
                        <a:srgbClr val="FF6633"/>
                      </a:gs>
                      <a:gs pos="100000">
                        <a:srgbClr val="FF3399"/>
                      </a:gs>
                    </a:gsLst>
                    <a:lin ang="5400000" scaled="1"/>
                  </a:gradFill>
                  <a:latin typeface="隶书"/>
                  <a:ea typeface="隶书"/>
                </a:rPr>
                <a:t>2PSK</a:t>
              </a:r>
              <a:r>
                <a:rPr lang="zh-CN" altLang="en-US" sz="3600" kern="10" dirty="0">
                  <a:ln w="9525">
                    <a:round/>
                    <a:headEnd/>
                    <a:tailEnd/>
                  </a:ln>
                  <a:gradFill rotWithShape="0">
                    <a:gsLst>
                      <a:gs pos="0">
                        <a:srgbClr val="3366FF"/>
                      </a:gs>
                      <a:gs pos="25000">
                        <a:srgbClr val="01A78F"/>
                      </a:gs>
                      <a:gs pos="50000">
                        <a:srgbClr val="FFFF00"/>
                      </a:gs>
                      <a:gs pos="75000">
                        <a:srgbClr val="FF6633"/>
                      </a:gs>
                      <a:gs pos="100000">
                        <a:srgbClr val="FF3399"/>
                      </a:gs>
                    </a:gsLst>
                    <a:lin ang="5400000" scaled="1"/>
                  </a:gradFill>
                  <a:latin typeface="隶书"/>
                  <a:ea typeface="隶书"/>
                </a:rPr>
                <a:t>的解调</a:t>
              </a:r>
            </a:p>
          </p:txBody>
        </p:sp>
        <p:grpSp>
          <p:nvGrpSpPr>
            <p:cNvPr id="80902" name="Group 23"/>
            <p:cNvGrpSpPr>
              <a:grpSpLocks/>
            </p:cNvGrpSpPr>
            <p:nvPr/>
          </p:nvGrpSpPr>
          <p:grpSpPr bwMode="auto">
            <a:xfrm>
              <a:off x="1488" y="2064"/>
              <a:ext cx="3552" cy="384"/>
              <a:chOff x="1728" y="1680"/>
              <a:chExt cx="3552" cy="384"/>
            </a:xfrm>
          </p:grpSpPr>
          <p:sp>
            <p:nvSpPr>
              <p:cNvPr id="80958" name="Text Box 24"/>
              <p:cNvSpPr txBox="1">
                <a:spLocks noChangeArrowheads="1"/>
              </p:cNvSpPr>
              <p:nvPr/>
            </p:nvSpPr>
            <p:spPr bwMode="auto">
              <a:xfrm>
                <a:off x="1728" y="1728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endParaRPr lang="zh-CN" altLang="zh-CN">
                  <a:solidFill>
                    <a:schemeClr val="hlink"/>
                  </a:solidFill>
                </a:endParaRPr>
              </a:p>
            </p:txBody>
          </p:sp>
          <p:sp>
            <p:nvSpPr>
              <p:cNvPr id="80959" name="Line 25"/>
              <p:cNvSpPr>
                <a:spLocks noChangeShapeType="1"/>
              </p:cNvSpPr>
              <p:nvPr/>
            </p:nvSpPr>
            <p:spPr bwMode="auto">
              <a:xfrm>
                <a:off x="2016" y="1872"/>
                <a:ext cx="32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960" name="Freeform 26"/>
              <p:cNvSpPr>
                <a:spLocks/>
              </p:cNvSpPr>
              <p:nvPr/>
            </p:nvSpPr>
            <p:spPr bwMode="auto">
              <a:xfrm>
                <a:off x="3216" y="1680"/>
                <a:ext cx="336" cy="384"/>
              </a:xfrm>
              <a:custGeom>
                <a:avLst/>
                <a:gdLst>
                  <a:gd name="T0" fmla="*/ 0 w 285"/>
                  <a:gd name="T1" fmla="*/ 137 h 528"/>
                  <a:gd name="T2" fmla="*/ 62 w 285"/>
                  <a:gd name="T3" fmla="*/ 259 h 528"/>
                  <a:gd name="T4" fmla="*/ 79 w 285"/>
                  <a:gd name="T5" fmla="*/ 273 h 528"/>
                  <a:gd name="T6" fmla="*/ 100 w 285"/>
                  <a:gd name="T7" fmla="*/ 279 h 528"/>
                  <a:gd name="T8" fmla="*/ 121 w 285"/>
                  <a:gd name="T9" fmla="*/ 273 h 528"/>
                  <a:gd name="T10" fmla="*/ 141 w 285"/>
                  <a:gd name="T11" fmla="*/ 257 h 528"/>
                  <a:gd name="T12" fmla="*/ 255 w 285"/>
                  <a:gd name="T13" fmla="*/ 17 h 528"/>
                  <a:gd name="T14" fmla="*/ 266 w 285"/>
                  <a:gd name="T15" fmla="*/ 6 h 528"/>
                  <a:gd name="T16" fmla="*/ 288 w 285"/>
                  <a:gd name="T17" fmla="*/ 0 h 528"/>
                  <a:gd name="T18" fmla="*/ 309 w 285"/>
                  <a:gd name="T19" fmla="*/ 3 h 528"/>
                  <a:gd name="T20" fmla="*/ 329 w 285"/>
                  <a:gd name="T21" fmla="*/ 16 h 528"/>
                  <a:gd name="T22" fmla="*/ 396 w 285"/>
                  <a:gd name="T23" fmla="*/ 145 h 52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5"/>
                  <a:gd name="T37" fmla="*/ 0 h 528"/>
                  <a:gd name="T38" fmla="*/ 285 w 285"/>
                  <a:gd name="T39" fmla="*/ 528 h 52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5" h="528">
                    <a:moveTo>
                      <a:pt x="0" y="258"/>
                    </a:moveTo>
                    <a:lnTo>
                      <a:pt x="45" y="490"/>
                    </a:lnTo>
                    <a:lnTo>
                      <a:pt x="57" y="517"/>
                    </a:lnTo>
                    <a:lnTo>
                      <a:pt x="72" y="528"/>
                    </a:lnTo>
                    <a:lnTo>
                      <a:pt x="87" y="517"/>
                    </a:lnTo>
                    <a:lnTo>
                      <a:pt x="102" y="485"/>
                    </a:lnTo>
                    <a:lnTo>
                      <a:pt x="183" y="32"/>
                    </a:lnTo>
                    <a:lnTo>
                      <a:pt x="192" y="11"/>
                    </a:lnTo>
                    <a:lnTo>
                      <a:pt x="207" y="0"/>
                    </a:lnTo>
                    <a:lnTo>
                      <a:pt x="222" y="5"/>
                    </a:lnTo>
                    <a:lnTo>
                      <a:pt x="237" y="30"/>
                    </a:lnTo>
                    <a:lnTo>
                      <a:pt x="285" y="273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0961" name="Freeform 27"/>
              <p:cNvSpPr>
                <a:spLocks/>
              </p:cNvSpPr>
              <p:nvPr/>
            </p:nvSpPr>
            <p:spPr bwMode="auto">
              <a:xfrm flipV="1">
                <a:off x="2208" y="1680"/>
                <a:ext cx="336" cy="384"/>
              </a:xfrm>
              <a:custGeom>
                <a:avLst/>
                <a:gdLst>
                  <a:gd name="T0" fmla="*/ 0 w 285"/>
                  <a:gd name="T1" fmla="*/ 137 h 528"/>
                  <a:gd name="T2" fmla="*/ 62 w 285"/>
                  <a:gd name="T3" fmla="*/ 259 h 528"/>
                  <a:gd name="T4" fmla="*/ 79 w 285"/>
                  <a:gd name="T5" fmla="*/ 273 h 528"/>
                  <a:gd name="T6" fmla="*/ 100 w 285"/>
                  <a:gd name="T7" fmla="*/ 279 h 528"/>
                  <a:gd name="T8" fmla="*/ 121 w 285"/>
                  <a:gd name="T9" fmla="*/ 273 h 528"/>
                  <a:gd name="T10" fmla="*/ 141 w 285"/>
                  <a:gd name="T11" fmla="*/ 257 h 528"/>
                  <a:gd name="T12" fmla="*/ 255 w 285"/>
                  <a:gd name="T13" fmla="*/ 17 h 528"/>
                  <a:gd name="T14" fmla="*/ 266 w 285"/>
                  <a:gd name="T15" fmla="*/ 6 h 528"/>
                  <a:gd name="T16" fmla="*/ 288 w 285"/>
                  <a:gd name="T17" fmla="*/ 0 h 528"/>
                  <a:gd name="T18" fmla="*/ 309 w 285"/>
                  <a:gd name="T19" fmla="*/ 3 h 528"/>
                  <a:gd name="T20" fmla="*/ 329 w 285"/>
                  <a:gd name="T21" fmla="*/ 16 h 528"/>
                  <a:gd name="T22" fmla="*/ 396 w 285"/>
                  <a:gd name="T23" fmla="*/ 145 h 52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5"/>
                  <a:gd name="T37" fmla="*/ 0 h 528"/>
                  <a:gd name="T38" fmla="*/ 285 w 285"/>
                  <a:gd name="T39" fmla="*/ 528 h 52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5" h="528">
                    <a:moveTo>
                      <a:pt x="0" y="258"/>
                    </a:moveTo>
                    <a:lnTo>
                      <a:pt x="45" y="490"/>
                    </a:lnTo>
                    <a:lnTo>
                      <a:pt x="57" y="517"/>
                    </a:lnTo>
                    <a:lnTo>
                      <a:pt x="72" y="528"/>
                    </a:lnTo>
                    <a:lnTo>
                      <a:pt x="87" y="517"/>
                    </a:lnTo>
                    <a:lnTo>
                      <a:pt x="102" y="485"/>
                    </a:lnTo>
                    <a:lnTo>
                      <a:pt x="183" y="32"/>
                    </a:lnTo>
                    <a:lnTo>
                      <a:pt x="192" y="11"/>
                    </a:lnTo>
                    <a:lnTo>
                      <a:pt x="207" y="0"/>
                    </a:lnTo>
                    <a:lnTo>
                      <a:pt x="222" y="5"/>
                    </a:lnTo>
                    <a:lnTo>
                      <a:pt x="237" y="30"/>
                    </a:lnTo>
                    <a:lnTo>
                      <a:pt x="285" y="273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0962" name="Freeform 28"/>
              <p:cNvSpPr>
                <a:spLocks/>
              </p:cNvSpPr>
              <p:nvPr/>
            </p:nvSpPr>
            <p:spPr bwMode="auto">
              <a:xfrm flipV="1">
                <a:off x="2544" y="1680"/>
                <a:ext cx="336" cy="384"/>
              </a:xfrm>
              <a:custGeom>
                <a:avLst/>
                <a:gdLst>
                  <a:gd name="T0" fmla="*/ 0 w 285"/>
                  <a:gd name="T1" fmla="*/ 137 h 528"/>
                  <a:gd name="T2" fmla="*/ 62 w 285"/>
                  <a:gd name="T3" fmla="*/ 259 h 528"/>
                  <a:gd name="T4" fmla="*/ 79 w 285"/>
                  <a:gd name="T5" fmla="*/ 273 h 528"/>
                  <a:gd name="T6" fmla="*/ 100 w 285"/>
                  <a:gd name="T7" fmla="*/ 279 h 528"/>
                  <a:gd name="T8" fmla="*/ 121 w 285"/>
                  <a:gd name="T9" fmla="*/ 273 h 528"/>
                  <a:gd name="T10" fmla="*/ 141 w 285"/>
                  <a:gd name="T11" fmla="*/ 257 h 528"/>
                  <a:gd name="T12" fmla="*/ 255 w 285"/>
                  <a:gd name="T13" fmla="*/ 17 h 528"/>
                  <a:gd name="T14" fmla="*/ 266 w 285"/>
                  <a:gd name="T15" fmla="*/ 6 h 528"/>
                  <a:gd name="T16" fmla="*/ 288 w 285"/>
                  <a:gd name="T17" fmla="*/ 0 h 528"/>
                  <a:gd name="T18" fmla="*/ 309 w 285"/>
                  <a:gd name="T19" fmla="*/ 3 h 528"/>
                  <a:gd name="T20" fmla="*/ 329 w 285"/>
                  <a:gd name="T21" fmla="*/ 16 h 528"/>
                  <a:gd name="T22" fmla="*/ 396 w 285"/>
                  <a:gd name="T23" fmla="*/ 145 h 52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5"/>
                  <a:gd name="T37" fmla="*/ 0 h 528"/>
                  <a:gd name="T38" fmla="*/ 285 w 285"/>
                  <a:gd name="T39" fmla="*/ 528 h 52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5" h="528">
                    <a:moveTo>
                      <a:pt x="0" y="258"/>
                    </a:moveTo>
                    <a:lnTo>
                      <a:pt x="45" y="490"/>
                    </a:lnTo>
                    <a:lnTo>
                      <a:pt x="57" y="517"/>
                    </a:lnTo>
                    <a:lnTo>
                      <a:pt x="72" y="528"/>
                    </a:lnTo>
                    <a:lnTo>
                      <a:pt x="87" y="517"/>
                    </a:lnTo>
                    <a:lnTo>
                      <a:pt x="102" y="485"/>
                    </a:lnTo>
                    <a:lnTo>
                      <a:pt x="183" y="32"/>
                    </a:lnTo>
                    <a:lnTo>
                      <a:pt x="192" y="11"/>
                    </a:lnTo>
                    <a:lnTo>
                      <a:pt x="207" y="0"/>
                    </a:lnTo>
                    <a:lnTo>
                      <a:pt x="222" y="5"/>
                    </a:lnTo>
                    <a:lnTo>
                      <a:pt x="237" y="30"/>
                    </a:lnTo>
                    <a:lnTo>
                      <a:pt x="285" y="273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0963" name="Freeform 29"/>
              <p:cNvSpPr>
                <a:spLocks/>
              </p:cNvSpPr>
              <p:nvPr/>
            </p:nvSpPr>
            <p:spPr bwMode="auto">
              <a:xfrm flipV="1">
                <a:off x="2880" y="1680"/>
                <a:ext cx="336" cy="384"/>
              </a:xfrm>
              <a:custGeom>
                <a:avLst/>
                <a:gdLst>
                  <a:gd name="T0" fmla="*/ 0 w 285"/>
                  <a:gd name="T1" fmla="*/ 137 h 528"/>
                  <a:gd name="T2" fmla="*/ 62 w 285"/>
                  <a:gd name="T3" fmla="*/ 259 h 528"/>
                  <a:gd name="T4" fmla="*/ 79 w 285"/>
                  <a:gd name="T5" fmla="*/ 273 h 528"/>
                  <a:gd name="T6" fmla="*/ 100 w 285"/>
                  <a:gd name="T7" fmla="*/ 279 h 528"/>
                  <a:gd name="T8" fmla="*/ 121 w 285"/>
                  <a:gd name="T9" fmla="*/ 273 h 528"/>
                  <a:gd name="T10" fmla="*/ 141 w 285"/>
                  <a:gd name="T11" fmla="*/ 257 h 528"/>
                  <a:gd name="T12" fmla="*/ 255 w 285"/>
                  <a:gd name="T13" fmla="*/ 17 h 528"/>
                  <a:gd name="T14" fmla="*/ 266 w 285"/>
                  <a:gd name="T15" fmla="*/ 6 h 528"/>
                  <a:gd name="T16" fmla="*/ 288 w 285"/>
                  <a:gd name="T17" fmla="*/ 0 h 528"/>
                  <a:gd name="T18" fmla="*/ 309 w 285"/>
                  <a:gd name="T19" fmla="*/ 3 h 528"/>
                  <a:gd name="T20" fmla="*/ 329 w 285"/>
                  <a:gd name="T21" fmla="*/ 16 h 528"/>
                  <a:gd name="T22" fmla="*/ 396 w 285"/>
                  <a:gd name="T23" fmla="*/ 145 h 52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5"/>
                  <a:gd name="T37" fmla="*/ 0 h 528"/>
                  <a:gd name="T38" fmla="*/ 285 w 285"/>
                  <a:gd name="T39" fmla="*/ 528 h 52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5" h="528">
                    <a:moveTo>
                      <a:pt x="0" y="258"/>
                    </a:moveTo>
                    <a:lnTo>
                      <a:pt x="45" y="490"/>
                    </a:lnTo>
                    <a:lnTo>
                      <a:pt x="57" y="517"/>
                    </a:lnTo>
                    <a:lnTo>
                      <a:pt x="72" y="528"/>
                    </a:lnTo>
                    <a:lnTo>
                      <a:pt x="87" y="517"/>
                    </a:lnTo>
                    <a:lnTo>
                      <a:pt x="102" y="485"/>
                    </a:lnTo>
                    <a:lnTo>
                      <a:pt x="183" y="32"/>
                    </a:lnTo>
                    <a:lnTo>
                      <a:pt x="192" y="11"/>
                    </a:lnTo>
                    <a:lnTo>
                      <a:pt x="207" y="0"/>
                    </a:lnTo>
                    <a:lnTo>
                      <a:pt x="222" y="5"/>
                    </a:lnTo>
                    <a:lnTo>
                      <a:pt x="237" y="30"/>
                    </a:lnTo>
                    <a:lnTo>
                      <a:pt x="285" y="273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0964" name="Freeform 30"/>
              <p:cNvSpPr>
                <a:spLocks/>
              </p:cNvSpPr>
              <p:nvPr/>
            </p:nvSpPr>
            <p:spPr bwMode="auto">
              <a:xfrm>
                <a:off x="3552" y="1680"/>
                <a:ext cx="336" cy="384"/>
              </a:xfrm>
              <a:custGeom>
                <a:avLst/>
                <a:gdLst>
                  <a:gd name="T0" fmla="*/ 0 w 285"/>
                  <a:gd name="T1" fmla="*/ 137 h 528"/>
                  <a:gd name="T2" fmla="*/ 62 w 285"/>
                  <a:gd name="T3" fmla="*/ 259 h 528"/>
                  <a:gd name="T4" fmla="*/ 79 w 285"/>
                  <a:gd name="T5" fmla="*/ 273 h 528"/>
                  <a:gd name="T6" fmla="*/ 100 w 285"/>
                  <a:gd name="T7" fmla="*/ 279 h 528"/>
                  <a:gd name="T8" fmla="*/ 121 w 285"/>
                  <a:gd name="T9" fmla="*/ 273 h 528"/>
                  <a:gd name="T10" fmla="*/ 141 w 285"/>
                  <a:gd name="T11" fmla="*/ 257 h 528"/>
                  <a:gd name="T12" fmla="*/ 255 w 285"/>
                  <a:gd name="T13" fmla="*/ 17 h 528"/>
                  <a:gd name="T14" fmla="*/ 266 w 285"/>
                  <a:gd name="T15" fmla="*/ 6 h 528"/>
                  <a:gd name="T16" fmla="*/ 288 w 285"/>
                  <a:gd name="T17" fmla="*/ 0 h 528"/>
                  <a:gd name="T18" fmla="*/ 309 w 285"/>
                  <a:gd name="T19" fmla="*/ 3 h 528"/>
                  <a:gd name="T20" fmla="*/ 329 w 285"/>
                  <a:gd name="T21" fmla="*/ 16 h 528"/>
                  <a:gd name="T22" fmla="*/ 396 w 285"/>
                  <a:gd name="T23" fmla="*/ 145 h 52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5"/>
                  <a:gd name="T37" fmla="*/ 0 h 528"/>
                  <a:gd name="T38" fmla="*/ 285 w 285"/>
                  <a:gd name="T39" fmla="*/ 528 h 52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5" h="528">
                    <a:moveTo>
                      <a:pt x="0" y="258"/>
                    </a:moveTo>
                    <a:lnTo>
                      <a:pt x="45" y="490"/>
                    </a:lnTo>
                    <a:lnTo>
                      <a:pt x="57" y="517"/>
                    </a:lnTo>
                    <a:lnTo>
                      <a:pt x="72" y="528"/>
                    </a:lnTo>
                    <a:lnTo>
                      <a:pt x="87" y="517"/>
                    </a:lnTo>
                    <a:lnTo>
                      <a:pt x="102" y="485"/>
                    </a:lnTo>
                    <a:lnTo>
                      <a:pt x="183" y="32"/>
                    </a:lnTo>
                    <a:lnTo>
                      <a:pt x="192" y="11"/>
                    </a:lnTo>
                    <a:lnTo>
                      <a:pt x="207" y="0"/>
                    </a:lnTo>
                    <a:lnTo>
                      <a:pt x="222" y="5"/>
                    </a:lnTo>
                    <a:lnTo>
                      <a:pt x="237" y="30"/>
                    </a:lnTo>
                    <a:lnTo>
                      <a:pt x="285" y="273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0965" name="Freeform 31"/>
              <p:cNvSpPr>
                <a:spLocks/>
              </p:cNvSpPr>
              <p:nvPr/>
            </p:nvSpPr>
            <p:spPr bwMode="auto">
              <a:xfrm>
                <a:off x="4224" y="1680"/>
                <a:ext cx="336" cy="384"/>
              </a:xfrm>
              <a:custGeom>
                <a:avLst/>
                <a:gdLst>
                  <a:gd name="T0" fmla="*/ 0 w 285"/>
                  <a:gd name="T1" fmla="*/ 137 h 528"/>
                  <a:gd name="T2" fmla="*/ 62 w 285"/>
                  <a:gd name="T3" fmla="*/ 259 h 528"/>
                  <a:gd name="T4" fmla="*/ 79 w 285"/>
                  <a:gd name="T5" fmla="*/ 273 h 528"/>
                  <a:gd name="T6" fmla="*/ 100 w 285"/>
                  <a:gd name="T7" fmla="*/ 279 h 528"/>
                  <a:gd name="T8" fmla="*/ 121 w 285"/>
                  <a:gd name="T9" fmla="*/ 273 h 528"/>
                  <a:gd name="T10" fmla="*/ 141 w 285"/>
                  <a:gd name="T11" fmla="*/ 257 h 528"/>
                  <a:gd name="T12" fmla="*/ 255 w 285"/>
                  <a:gd name="T13" fmla="*/ 17 h 528"/>
                  <a:gd name="T14" fmla="*/ 266 w 285"/>
                  <a:gd name="T15" fmla="*/ 6 h 528"/>
                  <a:gd name="T16" fmla="*/ 288 w 285"/>
                  <a:gd name="T17" fmla="*/ 0 h 528"/>
                  <a:gd name="T18" fmla="*/ 309 w 285"/>
                  <a:gd name="T19" fmla="*/ 3 h 528"/>
                  <a:gd name="T20" fmla="*/ 329 w 285"/>
                  <a:gd name="T21" fmla="*/ 16 h 528"/>
                  <a:gd name="T22" fmla="*/ 396 w 285"/>
                  <a:gd name="T23" fmla="*/ 145 h 52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5"/>
                  <a:gd name="T37" fmla="*/ 0 h 528"/>
                  <a:gd name="T38" fmla="*/ 285 w 285"/>
                  <a:gd name="T39" fmla="*/ 528 h 52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5" h="528">
                    <a:moveTo>
                      <a:pt x="0" y="258"/>
                    </a:moveTo>
                    <a:lnTo>
                      <a:pt x="45" y="490"/>
                    </a:lnTo>
                    <a:lnTo>
                      <a:pt x="57" y="517"/>
                    </a:lnTo>
                    <a:lnTo>
                      <a:pt x="72" y="528"/>
                    </a:lnTo>
                    <a:lnTo>
                      <a:pt x="87" y="517"/>
                    </a:lnTo>
                    <a:lnTo>
                      <a:pt x="102" y="485"/>
                    </a:lnTo>
                    <a:lnTo>
                      <a:pt x="183" y="32"/>
                    </a:lnTo>
                    <a:lnTo>
                      <a:pt x="192" y="11"/>
                    </a:lnTo>
                    <a:lnTo>
                      <a:pt x="207" y="0"/>
                    </a:lnTo>
                    <a:lnTo>
                      <a:pt x="222" y="5"/>
                    </a:lnTo>
                    <a:lnTo>
                      <a:pt x="237" y="30"/>
                    </a:lnTo>
                    <a:lnTo>
                      <a:pt x="285" y="273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0966" name="Freeform 32"/>
              <p:cNvSpPr>
                <a:spLocks/>
              </p:cNvSpPr>
              <p:nvPr/>
            </p:nvSpPr>
            <p:spPr bwMode="auto">
              <a:xfrm flipV="1">
                <a:off x="3888" y="1680"/>
                <a:ext cx="336" cy="384"/>
              </a:xfrm>
              <a:custGeom>
                <a:avLst/>
                <a:gdLst>
                  <a:gd name="T0" fmla="*/ 0 w 285"/>
                  <a:gd name="T1" fmla="*/ 137 h 528"/>
                  <a:gd name="T2" fmla="*/ 62 w 285"/>
                  <a:gd name="T3" fmla="*/ 259 h 528"/>
                  <a:gd name="T4" fmla="*/ 79 w 285"/>
                  <a:gd name="T5" fmla="*/ 273 h 528"/>
                  <a:gd name="T6" fmla="*/ 100 w 285"/>
                  <a:gd name="T7" fmla="*/ 279 h 528"/>
                  <a:gd name="T8" fmla="*/ 121 w 285"/>
                  <a:gd name="T9" fmla="*/ 273 h 528"/>
                  <a:gd name="T10" fmla="*/ 141 w 285"/>
                  <a:gd name="T11" fmla="*/ 257 h 528"/>
                  <a:gd name="T12" fmla="*/ 255 w 285"/>
                  <a:gd name="T13" fmla="*/ 17 h 528"/>
                  <a:gd name="T14" fmla="*/ 266 w 285"/>
                  <a:gd name="T15" fmla="*/ 6 h 528"/>
                  <a:gd name="T16" fmla="*/ 288 w 285"/>
                  <a:gd name="T17" fmla="*/ 0 h 528"/>
                  <a:gd name="T18" fmla="*/ 309 w 285"/>
                  <a:gd name="T19" fmla="*/ 3 h 528"/>
                  <a:gd name="T20" fmla="*/ 329 w 285"/>
                  <a:gd name="T21" fmla="*/ 16 h 528"/>
                  <a:gd name="T22" fmla="*/ 396 w 285"/>
                  <a:gd name="T23" fmla="*/ 145 h 52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5"/>
                  <a:gd name="T37" fmla="*/ 0 h 528"/>
                  <a:gd name="T38" fmla="*/ 285 w 285"/>
                  <a:gd name="T39" fmla="*/ 528 h 52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5" h="528">
                    <a:moveTo>
                      <a:pt x="0" y="258"/>
                    </a:moveTo>
                    <a:lnTo>
                      <a:pt x="45" y="490"/>
                    </a:lnTo>
                    <a:lnTo>
                      <a:pt x="57" y="517"/>
                    </a:lnTo>
                    <a:lnTo>
                      <a:pt x="72" y="528"/>
                    </a:lnTo>
                    <a:lnTo>
                      <a:pt x="87" y="517"/>
                    </a:lnTo>
                    <a:lnTo>
                      <a:pt x="102" y="485"/>
                    </a:lnTo>
                    <a:lnTo>
                      <a:pt x="183" y="32"/>
                    </a:lnTo>
                    <a:lnTo>
                      <a:pt x="192" y="11"/>
                    </a:lnTo>
                    <a:lnTo>
                      <a:pt x="207" y="0"/>
                    </a:lnTo>
                    <a:lnTo>
                      <a:pt x="222" y="5"/>
                    </a:lnTo>
                    <a:lnTo>
                      <a:pt x="237" y="30"/>
                    </a:lnTo>
                    <a:lnTo>
                      <a:pt x="285" y="273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0967" name="Freeform 33"/>
              <p:cNvSpPr>
                <a:spLocks/>
              </p:cNvSpPr>
              <p:nvPr/>
            </p:nvSpPr>
            <p:spPr bwMode="auto">
              <a:xfrm>
                <a:off x="4560" y="1680"/>
                <a:ext cx="336" cy="384"/>
              </a:xfrm>
              <a:custGeom>
                <a:avLst/>
                <a:gdLst>
                  <a:gd name="T0" fmla="*/ 0 w 285"/>
                  <a:gd name="T1" fmla="*/ 137 h 528"/>
                  <a:gd name="T2" fmla="*/ 62 w 285"/>
                  <a:gd name="T3" fmla="*/ 259 h 528"/>
                  <a:gd name="T4" fmla="*/ 79 w 285"/>
                  <a:gd name="T5" fmla="*/ 273 h 528"/>
                  <a:gd name="T6" fmla="*/ 100 w 285"/>
                  <a:gd name="T7" fmla="*/ 279 h 528"/>
                  <a:gd name="T8" fmla="*/ 121 w 285"/>
                  <a:gd name="T9" fmla="*/ 273 h 528"/>
                  <a:gd name="T10" fmla="*/ 141 w 285"/>
                  <a:gd name="T11" fmla="*/ 257 h 528"/>
                  <a:gd name="T12" fmla="*/ 255 w 285"/>
                  <a:gd name="T13" fmla="*/ 17 h 528"/>
                  <a:gd name="T14" fmla="*/ 266 w 285"/>
                  <a:gd name="T15" fmla="*/ 6 h 528"/>
                  <a:gd name="T16" fmla="*/ 288 w 285"/>
                  <a:gd name="T17" fmla="*/ 0 h 528"/>
                  <a:gd name="T18" fmla="*/ 309 w 285"/>
                  <a:gd name="T19" fmla="*/ 3 h 528"/>
                  <a:gd name="T20" fmla="*/ 329 w 285"/>
                  <a:gd name="T21" fmla="*/ 16 h 528"/>
                  <a:gd name="T22" fmla="*/ 396 w 285"/>
                  <a:gd name="T23" fmla="*/ 145 h 52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5"/>
                  <a:gd name="T37" fmla="*/ 0 h 528"/>
                  <a:gd name="T38" fmla="*/ 285 w 285"/>
                  <a:gd name="T39" fmla="*/ 528 h 52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5" h="528">
                    <a:moveTo>
                      <a:pt x="0" y="258"/>
                    </a:moveTo>
                    <a:lnTo>
                      <a:pt x="45" y="490"/>
                    </a:lnTo>
                    <a:lnTo>
                      <a:pt x="57" y="517"/>
                    </a:lnTo>
                    <a:lnTo>
                      <a:pt x="72" y="528"/>
                    </a:lnTo>
                    <a:lnTo>
                      <a:pt x="87" y="517"/>
                    </a:lnTo>
                    <a:lnTo>
                      <a:pt x="102" y="485"/>
                    </a:lnTo>
                    <a:lnTo>
                      <a:pt x="183" y="32"/>
                    </a:lnTo>
                    <a:lnTo>
                      <a:pt x="192" y="11"/>
                    </a:lnTo>
                    <a:lnTo>
                      <a:pt x="207" y="0"/>
                    </a:lnTo>
                    <a:lnTo>
                      <a:pt x="222" y="5"/>
                    </a:lnTo>
                    <a:lnTo>
                      <a:pt x="237" y="30"/>
                    </a:lnTo>
                    <a:lnTo>
                      <a:pt x="285" y="273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80903" name="Group 34"/>
            <p:cNvGrpSpPr>
              <a:grpSpLocks/>
            </p:cNvGrpSpPr>
            <p:nvPr/>
          </p:nvGrpSpPr>
          <p:grpSpPr bwMode="auto">
            <a:xfrm>
              <a:off x="1488" y="2544"/>
              <a:ext cx="3552" cy="384"/>
              <a:chOff x="1728" y="2160"/>
              <a:chExt cx="3552" cy="384"/>
            </a:xfrm>
          </p:grpSpPr>
          <p:sp>
            <p:nvSpPr>
              <p:cNvPr id="80948" name="Text Box 35"/>
              <p:cNvSpPr txBox="1">
                <a:spLocks noChangeArrowheads="1"/>
              </p:cNvSpPr>
              <p:nvPr/>
            </p:nvSpPr>
            <p:spPr bwMode="auto">
              <a:xfrm>
                <a:off x="1728" y="2256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endParaRPr lang="zh-CN" altLang="zh-CN">
                  <a:solidFill>
                    <a:schemeClr val="hlink"/>
                  </a:solidFill>
                </a:endParaRPr>
              </a:p>
            </p:txBody>
          </p:sp>
          <p:sp>
            <p:nvSpPr>
              <p:cNvPr id="80949" name="Freeform 36"/>
              <p:cNvSpPr>
                <a:spLocks/>
              </p:cNvSpPr>
              <p:nvPr/>
            </p:nvSpPr>
            <p:spPr bwMode="auto">
              <a:xfrm flipV="1">
                <a:off x="2208" y="2160"/>
                <a:ext cx="336" cy="384"/>
              </a:xfrm>
              <a:custGeom>
                <a:avLst/>
                <a:gdLst>
                  <a:gd name="T0" fmla="*/ 0 w 285"/>
                  <a:gd name="T1" fmla="*/ 137 h 528"/>
                  <a:gd name="T2" fmla="*/ 62 w 285"/>
                  <a:gd name="T3" fmla="*/ 259 h 528"/>
                  <a:gd name="T4" fmla="*/ 79 w 285"/>
                  <a:gd name="T5" fmla="*/ 273 h 528"/>
                  <a:gd name="T6" fmla="*/ 100 w 285"/>
                  <a:gd name="T7" fmla="*/ 279 h 528"/>
                  <a:gd name="T8" fmla="*/ 121 w 285"/>
                  <a:gd name="T9" fmla="*/ 273 h 528"/>
                  <a:gd name="T10" fmla="*/ 141 w 285"/>
                  <a:gd name="T11" fmla="*/ 257 h 528"/>
                  <a:gd name="T12" fmla="*/ 255 w 285"/>
                  <a:gd name="T13" fmla="*/ 17 h 528"/>
                  <a:gd name="T14" fmla="*/ 266 w 285"/>
                  <a:gd name="T15" fmla="*/ 6 h 528"/>
                  <a:gd name="T16" fmla="*/ 288 w 285"/>
                  <a:gd name="T17" fmla="*/ 0 h 528"/>
                  <a:gd name="T18" fmla="*/ 309 w 285"/>
                  <a:gd name="T19" fmla="*/ 3 h 528"/>
                  <a:gd name="T20" fmla="*/ 329 w 285"/>
                  <a:gd name="T21" fmla="*/ 16 h 528"/>
                  <a:gd name="T22" fmla="*/ 396 w 285"/>
                  <a:gd name="T23" fmla="*/ 145 h 52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5"/>
                  <a:gd name="T37" fmla="*/ 0 h 528"/>
                  <a:gd name="T38" fmla="*/ 285 w 285"/>
                  <a:gd name="T39" fmla="*/ 528 h 52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5" h="528">
                    <a:moveTo>
                      <a:pt x="0" y="258"/>
                    </a:moveTo>
                    <a:lnTo>
                      <a:pt x="45" y="490"/>
                    </a:lnTo>
                    <a:lnTo>
                      <a:pt x="57" y="517"/>
                    </a:lnTo>
                    <a:lnTo>
                      <a:pt x="72" y="528"/>
                    </a:lnTo>
                    <a:lnTo>
                      <a:pt x="87" y="517"/>
                    </a:lnTo>
                    <a:lnTo>
                      <a:pt x="102" y="485"/>
                    </a:lnTo>
                    <a:lnTo>
                      <a:pt x="183" y="32"/>
                    </a:lnTo>
                    <a:lnTo>
                      <a:pt x="192" y="11"/>
                    </a:lnTo>
                    <a:lnTo>
                      <a:pt x="207" y="0"/>
                    </a:lnTo>
                    <a:lnTo>
                      <a:pt x="222" y="5"/>
                    </a:lnTo>
                    <a:lnTo>
                      <a:pt x="237" y="30"/>
                    </a:lnTo>
                    <a:lnTo>
                      <a:pt x="285" y="273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0950" name="Line 37"/>
              <p:cNvSpPr>
                <a:spLocks noChangeShapeType="1"/>
              </p:cNvSpPr>
              <p:nvPr/>
            </p:nvSpPr>
            <p:spPr bwMode="auto">
              <a:xfrm>
                <a:off x="2016" y="2352"/>
                <a:ext cx="32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951" name="Freeform 38"/>
              <p:cNvSpPr>
                <a:spLocks/>
              </p:cNvSpPr>
              <p:nvPr/>
            </p:nvSpPr>
            <p:spPr bwMode="auto">
              <a:xfrm flipV="1">
                <a:off x="2544" y="2160"/>
                <a:ext cx="336" cy="384"/>
              </a:xfrm>
              <a:custGeom>
                <a:avLst/>
                <a:gdLst>
                  <a:gd name="T0" fmla="*/ 0 w 285"/>
                  <a:gd name="T1" fmla="*/ 137 h 528"/>
                  <a:gd name="T2" fmla="*/ 62 w 285"/>
                  <a:gd name="T3" fmla="*/ 259 h 528"/>
                  <a:gd name="T4" fmla="*/ 79 w 285"/>
                  <a:gd name="T5" fmla="*/ 273 h 528"/>
                  <a:gd name="T6" fmla="*/ 100 w 285"/>
                  <a:gd name="T7" fmla="*/ 279 h 528"/>
                  <a:gd name="T8" fmla="*/ 121 w 285"/>
                  <a:gd name="T9" fmla="*/ 273 h 528"/>
                  <a:gd name="T10" fmla="*/ 141 w 285"/>
                  <a:gd name="T11" fmla="*/ 257 h 528"/>
                  <a:gd name="T12" fmla="*/ 255 w 285"/>
                  <a:gd name="T13" fmla="*/ 17 h 528"/>
                  <a:gd name="T14" fmla="*/ 266 w 285"/>
                  <a:gd name="T15" fmla="*/ 6 h 528"/>
                  <a:gd name="T16" fmla="*/ 288 w 285"/>
                  <a:gd name="T17" fmla="*/ 0 h 528"/>
                  <a:gd name="T18" fmla="*/ 309 w 285"/>
                  <a:gd name="T19" fmla="*/ 3 h 528"/>
                  <a:gd name="T20" fmla="*/ 329 w 285"/>
                  <a:gd name="T21" fmla="*/ 16 h 528"/>
                  <a:gd name="T22" fmla="*/ 396 w 285"/>
                  <a:gd name="T23" fmla="*/ 145 h 52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5"/>
                  <a:gd name="T37" fmla="*/ 0 h 528"/>
                  <a:gd name="T38" fmla="*/ 285 w 285"/>
                  <a:gd name="T39" fmla="*/ 528 h 52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5" h="528">
                    <a:moveTo>
                      <a:pt x="0" y="258"/>
                    </a:moveTo>
                    <a:lnTo>
                      <a:pt x="45" y="490"/>
                    </a:lnTo>
                    <a:lnTo>
                      <a:pt x="57" y="517"/>
                    </a:lnTo>
                    <a:lnTo>
                      <a:pt x="72" y="528"/>
                    </a:lnTo>
                    <a:lnTo>
                      <a:pt x="87" y="517"/>
                    </a:lnTo>
                    <a:lnTo>
                      <a:pt x="102" y="485"/>
                    </a:lnTo>
                    <a:lnTo>
                      <a:pt x="183" y="32"/>
                    </a:lnTo>
                    <a:lnTo>
                      <a:pt x="192" y="11"/>
                    </a:lnTo>
                    <a:lnTo>
                      <a:pt x="207" y="0"/>
                    </a:lnTo>
                    <a:lnTo>
                      <a:pt x="222" y="5"/>
                    </a:lnTo>
                    <a:lnTo>
                      <a:pt x="237" y="30"/>
                    </a:lnTo>
                    <a:lnTo>
                      <a:pt x="285" y="273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0952" name="Freeform 39"/>
              <p:cNvSpPr>
                <a:spLocks/>
              </p:cNvSpPr>
              <p:nvPr/>
            </p:nvSpPr>
            <p:spPr bwMode="auto">
              <a:xfrm flipV="1">
                <a:off x="2880" y="2160"/>
                <a:ext cx="336" cy="384"/>
              </a:xfrm>
              <a:custGeom>
                <a:avLst/>
                <a:gdLst>
                  <a:gd name="T0" fmla="*/ 0 w 285"/>
                  <a:gd name="T1" fmla="*/ 137 h 528"/>
                  <a:gd name="T2" fmla="*/ 62 w 285"/>
                  <a:gd name="T3" fmla="*/ 259 h 528"/>
                  <a:gd name="T4" fmla="*/ 79 w 285"/>
                  <a:gd name="T5" fmla="*/ 273 h 528"/>
                  <a:gd name="T6" fmla="*/ 100 w 285"/>
                  <a:gd name="T7" fmla="*/ 279 h 528"/>
                  <a:gd name="T8" fmla="*/ 121 w 285"/>
                  <a:gd name="T9" fmla="*/ 273 h 528"/>
                  <a:gd name="T10" fmla="*/ 141 w 285"/>
                  <a:gd name="T11" fmla="*/ 257 h 528"/>
                  <a:gd name="T12" fmla="*/ 255 w 285"/>
                  <a:gd name="T13" fmla="*/ 17 h 528"/>
                  <a:gd name="T14" fmla="*/ 266 w 285"/>
                  <a:gd name="T15" fmla="*/ 6 h 528"/>
                  <a:gd name="T16" fmla="*/ 288 w 285"/>
                  <a:gd name="T17" fmla="*/ 0 h 528"/>
                  <a:gd name="T18" fmla="*/ 309 w 285"/>
                  <a:gd name="T19" fmla="*/ 3 h 528"/>
                  <a:gd name="T20" fmla="*/ 329 w 285"/>
                  <a:gd name="T21" fmla="*/ 16 h 528"/>
                  <a:gd name="T22" fmla="*/ 396 w 285"/>
                  <a:gd name="T23" fmla="*/ 145 h 52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5"/>
                  <a:gd name="T37" fmla="*/ 0 h 528"/>
                  <a:gd name="T38" fmla="*/ 285 w 285"/>
                  <a:gd name="T39" fmla="*/ 528 h 52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5" h="528">
                    <a:moveTo>
                      <a:pt x="0" y="258"/>
                    </a:moveTo>
                    <a:lnTo>
                      <a:pt x="45" y="490"/>
                    </a:lnTo>
                    <a:lnTo>
                      <a:pt x="57" y="517"/>
                    </a:lnTo>
                    <a:lnTo>
                      <a:pt x="72" y="528"/>
                    </a:lnTo>
                    <a:lnTo>
                      <a:pt x="87" y="517"/>
                    </a:lnTo>
                    <a:lnTo>
                      <a:pt x="102" y="485"/>
                    </a:lnTo>
                    <a:lnTo>
                      <a:pt x="183" y="32"/>
                    </a:lnTo>
                    <a:lnTo>
                      <a:pt x="192" y="11"/>
                    </a:lnTo>
                    <a:lnTo>
                      <a:pt x="207" y="0"/>
                    </a:lnTo>
                    <a:lnTo>
                      <a:pt x="222" y="5"/>
                    </a:lnTo>
                    <a:lnTo>
                      <a:pt x="237" y="30"/>
                    </a:lnTo>
                    <a:lnTo>
                      <a:pt x="285" y="273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0953" name="Freeform 40"/>
              <p:cNvSpPr>
                <a:spLocks/>
              </p:cNvSpPr>
              <p:nvPr/>
            </p:nvSpPr>
            <p:spPr bwMode="auto">
              <a:xfrm flipV="1">
                <a:off x="3216" y="2160"/>
                <a:ext cx="336" cy="384"/>
              </a:xfrm>
              <a:custGeom>
                <a:avLst/>
                <a:gdLst>
                  <a:gd name="T0" fmla="*/ 0 w 285"/>
                  <a:gd name="T1" fmla="*/ 137 h 528"/>
                  <a:gd name="T2" fmla="*/ 62 w 285"/>
                  <a:gd name="T3" fmla="*/ 259 h 528"/>
                  <a:gd name="T4" fmla="*/ 79 w 285"/>
                  <a:gd name="T5" fmla="*/ 273 h 528"/>
                  <a:gd name="T6" fmla="*/ 100 w 285"/>
                  <a:gd name="T7" fmla="*/ 279 h 528"/>
                  <a:gd name="T8" fmla="*/ 121 w 285"/>
                  <a:gd name="T9" fmla="*/ 273 h 528"/>
                  <a:gd name="T10" fmla="*/ 141 w 285"/>
                  <a:gd name="T11" fmla="*/ 257 h 528"/>
                  <a:gd name="T12" fmla="*/ 255 w 285"/>
                  <a:gd name="T13" fmla="*/ 17 h 528"/>
                  <a:gd name="T14" fmla="*/ 266 w 285"/>
                  <a:gd name="T15" fmla="*/ 6 h 528"/>
                  <a:gd name="T16" fmla="*/ 288 w 285"/>
                  <a:gd name="T17" fmla="*/ 0 h 528"/>
                  <a:gd name="T18" fmla="*/ 309 w 285"/>
                  <a:gd name="T19" fmla="*/ 3 h 528"/>
                  <a:gd name="T20" fmla="*/ 329 w 285"/>
                  <a:gd name="T21" fmla="*/ 16 h 528"/>
                  <a:gd name="T22" fmla="*/ 396 w 285"/>
                  <a:gd name="T23" fmla="*/ 145 h 52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5"/>
                  <a:gd name="T37" fmla="*/ 0 h 528"/>
                  <a:gd name="T38" fmla="*/ 285 w 285"/>
                  <a:gd name="T39" fmla="*/ 528 h 52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5" h="528">
                    <a:moveTo>
                      <a:pt x="0" y="258"/>
                    </a:moveTo>
                    <a:lnTo>
                      <a:pt x="45" y="490"/>
                    </a:lnTo>
                    <a:lnTo>
                      <a:pt x="57" y="517"/>
                    </a:lnTo>
                    <a:lnTo>
                      <a:pt x="72" y="528"/>
                    </a:lnTo>
                    <a:lnTo>
                      <a:pt x="87" y="517"/>
                    </a:lnTo>
                    <a:lnTo>
                      <a:pt x="102" y="485"/>
                    </a:lnTo>
                    <a:lnTo>
                      <a:pt x="183" y="32"/>
                    </a:lnTo>
                    <a:lnTo>
                      <a:pt x="192" y="11"/>
                    </a:lnTo>
                    <a:lnTo>
                      <a:pt x="207" y="0"/>
                    </a:lnTo>
                    <a:lnTo>
                      <a:pt x="222" y="5"/>
                    </a:lnTo>
                    <a:lnTo>
                      <a:pt x="237" y="30"/>
                    </a:lnTo>
                    <a:lnTo>
                      <a:pt x="285" y="273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0954" name="Freeform 41"/>
              <p:cNvSpPr>
                <a:spLocks/>
              </p:cNvSpPr>
              <p:nvPr/>
            </p:nvSpPr>
            <p:spPr bwMode="auto">
              <a:xfrm flipV="1">
                <a:off x="3552" y="2160"/>
                <a:ext cx="336" cy="384"/>
              </a:xfrm>
              <a:custGeom>
                <a:avLst/>
                <a:gdLst>
                  <a:gd name="T0" fmla="*/ 0 w 285"/>
                  <a:gd name="T1" fmla="*/ 137 h 528"/>
                  <a:gd name="T2" fmla="*/ 62 w 285"/>
                  <a:gd name="T3" fmla="*/ 259 h 528"/>
                  <a:gd name="T4" fmla="*/ 79 w 285"/>
                  <a:gd name="T5" fmla="*/ 273 h 528"/>
                  <a:gd name="T6" fmla="*/ 100 w 285"/>
                  <a:gd name="T7" fmla="*/ 279 h 528"/>
                  <a:gd name="T8" fmla="*/ 121 w 285"/>
                  <a:gd name="T9" fmla="*/ 273 h 528"/>
                  <a:gd name="T10" fmla="*/ 141 w 285"/>
                  <a:gd name="T11" fmla="*/ 257 h 528"/>
                  <a:gd name="T12" fmla="*/ 255 w 285"/>
                  <a:gd name="T13" fmla="*/ 17 h 528"/>
                  <a:gd name="T14" fmla="*/ 266 w 285"/>
                  <a:gd name="T15" fmla="*/ 6 h 528"/>
                  <a:gd name="T16" fmla="*/ 288 w 285"/>
                  <a:gd name="T17" fmla="*/ 0 h 528"/>
                  <a:gd name="T18" fmla="*/ 309 w 285"/>
                  <a:gd name="T19" fmla="*/ 3 h 528"/>
                  <a:gd name="T20" fmla="*/ 329 w 285"/>
                  <a:gd name="T21" fmla="*/ 16 h 528"/>
                  <a:gd name="T22" fmla="*/ 396 w 285"/>
                  <a:gd name="T23" fmla="*/ 145 h 52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5"/>
                  <a:gd name="T37" fmla="*/ 0 h 528"/>
                  <a:gd name="T38" fmla="*/ 285 w 285"/>
                  <a:gd name="T39" fmla="*/ 528 h 52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5" h="528">
                    <a:moveTo>
                      <a:pt x="0" y="258"/>
                    </a:moveTo>
                    <a:lnTo>
                      <a:pt x="45" y="490"/>
                    </a:lnTo>
                    <a:lnTo>
                      <a:pt x="57" y="517"/>
                    </a:lnTo>
                    <a:lnTo>
                      <a:pt x="72" y="528"/>
                    </a:lnTo>
                    <a:lnTo>
                      <a:pt x="87" y="517"/>
                    </a:lnTo>
                    <a:lnTo>
                      <a:pt x="102" y="485"/>
                    </a:lnTo>
                    <a:lnTo>
                      <a:pt x="183" y="32"/>
                    </a:lnTo>
                    <a:lnTo>
                      <a:pt x="192" y="11"/>
                    </a:lnTo>
                    <a:lnTo>
                      <a:pt x="207" y="0"/>
                    </a:lnTo>
                    <a:lnTo>
                      <a:pt x="222" y="5"/>
                    </a:lnTo>
                    <a:lnTo>
                      <a:pt x="237" y="30"/>
                    </a:lnTo>
                    <a:lnTo>
                      <a:pt x="285" y="273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0955" name="Freeform 42"/>
              <p:cNvSpPr>
                <a:spLocks/>
              </p:cNvSpPr>
              <p:nvPr/>
            </p:nvSpPr>
            <p:spPr bwMode="auto">
              <a:xfrm flipV="1">
                <a:off x="3888" y="2160"/>
                <a:ext cx="336" cy="384"/>
              </a:xfrm>
              <a:custGeom>
                <a:avLst/>
                <a:gdLst>
                  <a:gd name="T0" fmla="*/ 0 w 285"/>
                  <a:gd name="T1" fmla="*/ 137 h 528"/>
                  <a:gd name="T2" fmla="*/ 62 w 285"/>
                  <a:gd name="T3" fmla="*/ 259 h 528"/>
                  <a:gd name="T4" fmla="*/ 79 w 285"/>
                  <a:gd name="T5" fmla="*/ 273 h 528"/>
                  <a:gd name="T6" fmla="*/ 100 w 285"/>
                  <a:gd name="T7" fmla="*/ 279 h 528"/>
                  <a:gd name="T8" fmla="*/ 121 w 285"/>
                  <a:gd name="T9" fmla="*/ 273 h 528"/>
                  <a:gd name="T10" fmla="*/ 141 w 285"/>
                  <a:gd name="T11" fmla="*/ 257 h 528"/>
                  <a:gd name="T12" fmla="*/ 255 w 285"/>
                  <a:gd name="T13" fmla="*/ 17 h 528"/>
                  <a:gd name="T14" fmla="*/ 266 w 285"/>
                  <a:gd name="T15" fmla="*/ 6 h 528"/>
                  <a:gd name="T16" fmla="*/ 288 w 285"/>
                  <a:gd name="T17" fmla="*/ 0 h 528"/>
                  <a:gd name="T18" fmla="*/ 309 w 285"/>
                  <a:gd name="T19" fmla="*/ 3 h 528"/>
                  <a:gd name="T20" fmla="*/ 329 w 285"/>
                  <a:gd name="T21" fmla="*/ 16 h 528"/>
                  <a:gd name="T22" fmla="*/ 396 w 285"/>
                  <a:gd name="T23" fmla="*/ 145 h 52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5"/>
                  <a:gd name="T37" fmla="*/ 0 h 528"/>
                  <a:gd name="T38" fmla="*/ 285 w 285"/>
                  <a:gd name="T39" fmla="*/ 528 h 52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5" h="528">
                    <a:moveTo>
                      <a:pt x="0" y="258"/>
                    </a:moveTo>
                    <a:lnTo>
                      <a:pt x="45" y="490"/>
                    </a:lnTo>
                    <a:lnTo>
                      <a:pt x="57" y="517"/>
                    </a:lnTo>
                    <a:lnTo>
                      <a:pt x="72" y="528"/>
                    </a:lnTo>
                    <a:lnTo>
                      <a:pt x="87" y="517"/>
                    </a:lnTo>
                    <a:lnTo>
                      <a:pt x="102" y="485"/>
                    </a:lnTo>
                    <a:lnTo>
                      <a:pt x="183" y="32"/>
                    </a:lnTo>
                    <a:lnTo>
                      <a:pt x="192" y="11"/>
                    </a:lnTo>
                    <a:lnTo>
                      <a:pt x="207" y="0"/>
                    </a:lnTo>
                    <a:lnTo>
                      <a:pt x="222" y="5"/>
                    </a:lnTo>
                    <a:lnTo>
                      <a:pt x="237" y="30"/>
                    </a:lnTo>
                    <a:lnTo>
                      <a:pt x="285" y="273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0956" name="Freeform 43"/>
              <p:cNvSpPr>
                <a:spLocks/>
              </p:cNvSpPr>
              <p:nvPr/>
            </p:nvSpPr>
            <p:spPr bwMode="auto">
              <a:xfrm flipV="1">
                <a:off x="4224" y="2160"/>
                <a:ext cx="336" cy="384"/>
              </a:xfrm>
              <a:custGeom>
                <a:avLst/>
                <a:gdLst>
                  <a:gd name="T0" fmla="*/ 0 w 285"/>
                  <a:gd name="T1" fmla="*/ 137 h 528"/>
                  <a:gd name="T2" fmla="*/ 62 w 285"/>
                  <a:gd name="T3" fmla="*/ 259 h 528"/>
                  <a:gd name="T4" fmla="*/ 79 w 285"/>
                  <a:gd name="T5" fmla="*/ 273 h 528"/>
                  <a:gd name="T6" fmla="*/ 100 w 285"/>
                  <a:gd name="T7" fmla="*/ 279 h 528"/>
                  <a:gd name="T8" fmla="*/ 121 w 285"/>
                  <a:gd name="T9" fmla="*/ 273 h 528"/>
                  <a:gd name="T10" fmla="*/ 141 w 285"/>
                  <a:gd name="T11" fmla="*/ 257 h 528"/>
                  <a:gd name="T12" fmla="*/ 255 w 285"/>
                  <a:gd name="T13" fmla="*/ 17 h 528"/>
                  <a:gd name="T14" fmla="*/ 266 w 285"/>
                  <a:gd name="T15" fmla="*/ 6 h 528"/>
                  <a:gd name="T16" fmla="*/ 288 w 285"/>
                  <a:gd name="T17" fmla="*/ 0 h 528"/>
                  <a:gd name="T18" fmla="*/ 309 w 285"/>
                  <a:gd name="T19" fmla="*/ 3 h 528"/>
                  <a:gd name="T20" fmla="*/ 329 w 285"/>
                  <a:gd name="T21" fmla="*/ 16 h 528"/>
                  <a:gd name="T22" fmla="*/ 396 w 285"/>
                  <a:gd name="T23" fmla="*/ 145 h 52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5"/>
                  <a:gd name="T37" fmla="*/ 0 h 528"/>
                  <a:gd name="T38" fmla="*/ 285 w 285"/>
                  <a:gd name="T39" fmla="*/ 528 h 52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5" h="528">
                    <a:moveTo>
                      <a:pt x="0" y="258"/>
                    </a:moveTo>
                    <a:lnTo>
                      <a:pt x="45" y="490"/>
                    </a:lnTo>
                    <a:lnTo>
                      <a:pt x="57" y="517"/>
                    </a:lnTo>
                    <a:lnTo>
                      <a:pt x="72" y="528"/>
                    </a:lnTo>
                    <a:lnTo>
                      <a:pt x="87" y="517"/>
                    </a:lnTo>
                    <a:lnTo>
                      <a:pt x="102" y="485"/>
                    </a:lnTo>
                    <a:lnTo>
                      <a:pt x="183" y="32"/>
                    </a:lnTo>
                    <a:lnTo>
                      <a:pt x="192" y="11"/>
                    </a:lnTo>
                    <a:lnTo>
                      <a:pt x="207" y="0"/>
                    </a:lnTo>
                    <a:lnTo>
                      <a:pt x="222" y="5"/>
                    </a:lnTo>
                    <a:lnTo>
                      <a:pt x="237" y="30"/>
                    </a:lnTo>
                    <a:lnTo>
                      <a:pt x="285" y="273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0957" name="Freeform 44"/>
              <p:cNvSpPr>
                <a:spLocks/>
              </p:cNvSpPr>
              <p:nvPr/>
            </p:nvSpPr>
            <p:spPr bwMode="auto">
              <a:xfrm flipV="1">
                <a:off x="4560" y="2160"/>
                <a:ext cx="336" cy="384"/>
              </a:xfrm>
              <a:custGeom>
                <a:avLst/>
                <a:gdLst>
                  <a:gd name="T0" fmla="*/ 0 w 285"/>
                  <a:gd name="T1" fmla="*/ 137 h 528"/>
                  <a:gd name="T2" fmla="*/ 62 w 285"/>
                  <a:gd name="T3" fmla="*/ 259 h 528"/>
                  <a:gd name="T4" fmla="*/ 79 w 285"/>
                  <a:gd name="T5" fmla="*/ 273 h 528"/>
                  <a:gd name="T6" fmla="*/ 100 w 285"/>
                  <a:gd name="T7" fmla="*/ 279 h 528"/>
                  <a:gd name="T8" fmla="*/ 121 w 285"/>
                  <a:gd name="T9" fmla="*/ 273 h 528"/>
                  <a:gd name="T10" fmla="*/ 141 w 285"/>
                  <a:gd name="T11" fmla="*/ 257 h 528"/>
                  <a:gd name="T12" fmla="*/ 255 w 285"/>
                  <a:gd name="T13" fmla="*/ 17 h 528"/>
                  <a:gd name="T14" fmla="*/ 266 w 285"/>
                  <a:gd name="T15" fmla="*/ 6 h 528"/>
                  <a:gd name="T16" fmla="*/ 288 w 285"/>
                  <a:gd name="T17" fmla="*/ 0 h 528"/>
                  <a:gd name="T18" fmla="*/ 309 w 285"/>
                  <a:gd name="T19" fmla="*/ 3 h 528"/>
                  <a:gd name="T20" fmla="*/ 329 w 285"/>
                  <a:gd name="T21" fmla="*/ 16 h 528"/>
                  <a:gd name="T22" fmla="*/ 396 w 285"/>
                  <a:gd name="T23" fmla="*/ 145 h 52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5"/>
                  <a:gd name="T37" fmla="*/ 0 h 528"/>
                  <a:gd name="T38" fmla="*/ 285 w 285"/>
                  <a:gd name="T39" fmla="*/ 528 h 52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5" h="528">
                    <a:moveTo>
                      <a:pt x="0" y="258"/>
                    </a:moveTo>
                    <a:lnTo>
                      <a:pt x="45" y="490"/>
                    </a:lnTo>
                    <a:lnTo>
                      <a:pt x="57" y="517"/>
                    </a:lnTo>
                    <a:lnTo>
                      <a:pt x="72" y="528"/>
                    </a:lnTo>
                    <a:lnTo>
                      <a:pt x="87" y="517"/>
                    </a:lnTo>
                    <a:lnTo>
                      <a:pt x="102" y="485"/>
                    </a:lnTo>
                    <a:lnTo>
                      <a:pt x="183" y="32"/>
                    </a:lnTo>
                    <a:lnTo>
                      <a:pt x="192" y="11"/>
                    </a:lnTo>
                    <a:lnTo>
                      <a:pt x="207" y="0"/>
                    </a:lnTo>
                    <a:lnTo>
                      <a:pt x="222" y="5"/>
                    </a:lnTo>
                    <a:lnTo>
                      <a:pt x="237" y="30"/>
                    </a:lnTo>
                    <a:lnTo>
                      <a:pt x="285" y="273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80904" name="Group 45"/>
            <p:cNvGrpSpPr>
              <a:grpSpLocks/>
            </p:cNvGrpSpPr>
            <p:nvPr/>
          </p:nvGrpSpPr>
          <p:grpSpPr bwMode="auto">
            <a:xfrm>
              <a:off x="1488" y="3024"/>
              <a:ext cx="3552" cy="384"/>
              <a:chOff x="1728" y="2640"/>
              <a:chExt cx="3552" cy="384"/>
            </a:xfrm>
          </p:grpSpPr>
          <p:sp>
            <p:nvSpPr>
              <p:cNvPr id="80929" name="Text Box 46"/>
              <p:cNvSpPr txBox="1">
                <a:spLocks noChangeArrowheads="1"/>
              </p:cNvSpPr>
              <p:nvPr/>
            </p:nvSpPr>
            <p:spPr bwMode="auto">
              <a:xfrm>
                <a:off x="1728" y="2736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endParaRPr lang="zh-CN" altLang="zh-CN">
                  <a:solidFill>
                    <a:schemeClr val="hlink"/>
                  </a:solidFill>
                </a:endParaRPr>
              </a:p>
            </p:txBody>
          </p:sp>
          <p:grpSp>
            <p:nvGrpSpPr>
              <p:cNvPr id="80930" name="Group 47"/>
              <p:cNvGrpSpPr>
                <a:grpSpLocks/>
              </p:cNvGrpSpPr>
              <p:nvPr/>
            </p:nvGrpSpPr>
            <p:grpSpPr bwMode="auto">
              <a:xfrm>
                <a:off x="2016" y="2640"/>
                <a:ext cx="3264" cy="384"/>
                <a:chOff x="2016" y="2640"/>
                <a:chExt cx="3264" cy="384"/>
              </a:xfrm>
            </p:grpSpPr>
            <p:sp>
              <p:nvSpPr>
                <p:cNvPr id="80931" name="Line 48"/>
                <p:cNvSpPr>
                  <a:spLocks noChangeShapeType="1"/>
                </p:cNvSpPr>
                <p:nvPr/>
              </p:nvSpPr>
              <p:spPr bwMode="auto">
                <a:xfrm>
                  <a:off x="2016" y="2832"/>
                  <a:ext cx="326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932" name="Freeform 49"/>
                <p:cNvSpPr>
                  <a:spLocks/>
                </p:cNvSpPr>
                <p:nvPr/>
              </p:nvSpPr>
              <p:spPr bwMode="auto">
                <a:xfrm>
                  <a:off x="2208" y="2640"/>
                  <a:ext cx="165" cy="192"/>
                </a:xfrm>
                <a:custGeom>
                  <a:avLst/>
                  <a:gdLst>
                    <a:gd name="T0" fmla="*/ 0 w 165"/>
                    <a:gd name="T1" fmla="*/ 188 h 196"/>
                    <a:gd name="T2" fmla="*/ 53 w 165"/>
                    <a:gd name="T3" fmla="*/ 26 h 196"/>
                    <a:gd name="T4" fmla="*/ 67 w 165"/>
                    <a:gd name="T5" fmla="*/ 8 h 196"/>
                    <a:gd name="T6" fmla="*/ 85 w 165"/>
                    <a:gd name="T7" fmla="*/ 0 h 196"/>
                    <a:gd name="T8" fmla="*/ 103 w 165"/>
                    <a:gd name="T9" fmla="*/ 8 h 196"/>
                    <a:gd name="T10" fmla="*/ 120 w 165"/>
                    <a:gd name="T11" fmla="*/ 29 h 196"/>
                    <a:gd name="T12" fmla="*/ 165 w 165"/>
                    <a:gd name="T13" fmla="*/ 181 h 19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65"/>
                    <a:gd name="T22" fmla="*/ 0 h 196"/>
                    <a:gd name="T23" fmla="*/ 165 w 165"/>
                    <a:gd name="T24" fmla="*/ 196 h 19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65" h="196">
                      <a:moveTo>
                        <a:pt x="0" y="196"/>
                      </a:moveTo>
                      <a:lnTo>
                        <a:pt x="53" y="28"/>
                      </a:lnTo>
                      <a:lnTo>
                        <a:pt x="67" y="8"/>
                      </a:lnTo>
                      <a:lnTo>
                        <a:pt x="85" y="0"/>
                      </a:lnTo>
                      <a:lnTo>
                        <a:pt x="103" y="8"/>
                      </a:lnTo>
                      <a:lnTo>
                        <a:pt x="120" y="31"/>
                      </a:lnTo>
                      <a:lnTo>
                        <a:pt x="165" y="189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0933" name="Freeform 50"/>
                <p:cNvSpPr>
                  <a:spLocks/>
                </p:cNvSpPr>
                <p:nvPr/>
              </p:nvSpPr>
              <p:spPr bwMode="auto">
                <a:xfrm>
                  <a:off x="2377" y="2640"/>
                  <a:ext cx="165" cy="192"/>
                </a:xfrm>
                <a:custGeom>
                  <a:avLst/>
                  <a:gdLst>
                    <a:gd name="T0" fmla="*/ 0 w 165"/>
                    <a:gd name="T1" fmla="*/ 188 h 196"/>
                    <a:gd name="T2" fmla="*/ 53 w 165"/>
                    <a:gd name="T3" fmla="*/ 26 h 196"/>
                    <a:gd name="T4" fmla="*/ 67 w 165"/>
                    <a:gd name="T5" fmla="*/ 8 h 196"/>
                    <a:gd name="T6" fmla="*/ 85 w 165"/>
                    <a:gd name="T7" fmla="*/ 0 h 196"/>
                    <a:gd name="T8" fmla="*/ 103 w 165"/>
                    <a:gd name="T9" fmla="*/ 8 h 196"/>
                    <a:gd name="T10" fmla="*/ 120 w 165"/>
                    <a:gd name="T11" fmla="*/ 29 h 196"/>
                    <a:gd name="T12" fmla="*/ 165 w 165"/>
                    <a:gd name="T13" fmla="*/ 181 h 19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65"/>
                    <a:gd name="T22" fmla="*/ 0 h 196"/>
                    <a:gd name="T23" fmla="*/ 165 w 165"/>
                    <a:gd name="T24" fmla="*/ 196 h 19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65" h="196">
                      <a:moveTo>
                        <a:pt x="0" y="196"/>
                      </a:moveTo>
                      <a:lnTo>
                        <a:pt x="53" y="28"/>
                      </a:lnTo>
                      <a:lnTo>
                        <a:pt x="67" y="8"/>
                      </a:lnTo>
                      <a:lnTo>
                        <a:pt x="85" y="0"/>
                      </a:lnTo>
                      <a:lnTo>
                        <a:pt x="103" y="8"/>
                      </a:lnTo>
                      <a:lnTo>
                        <a:pt x="120" y="31"/>
                      </a:lnTo>
                      <a:lnTo>
                        <a:pt x="165" y="189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0934" name="Freeform 51"/>
                <p:cNvSpPr>
                  <a:spLocks/>
                </p:cNvSpPr>
                <p:nvPr/>
              </p:nvSpPr>
              <p:spPr bwMode="auto">
                <a:xfrm>
                  <a:off x="2544" y="2640"/>
                  <a:ext cx="165" cy="192"/>
                </a:xfrm>
                <a:custGeom>
                  <a:avLst/>
                  <a:gdLst>
                    <a:gd name="T0" fmla="*/ 0 w 165"/>
                    <a:gd name="T1" fmla="*/ 188 h 196"/>
                    <a:gd name="T2" fmla="*/ 53 w 165"/>
                    <a:gd name="T3" fmla="*/ 26 h 196"/>
                    <a:gd name="T4" fmla="*/ 67 w 165"/>
                    <a:gd name="T5" fmla="*/ 8 h 196"/>
                    <a:gd name="T6" fmla="*/ 85 w 165"/>
                    <a:gd name="T7" fmla="*/ 0 h 196"/>
                    <a:gd name="T8" fmla="*/ 103 w 165"/>
                    <a:gd name="T9" fmla="*/ 8 h 196"/>
                    <a:gd name="T10" fmla="*/ 120 w 165"/>
                    <a:gd name="T11" fmla="*/ 29 h 196"/>
                    <a:gd name="T12" fmla="*/ 165 w 165"/>
                    <a:gd name="T13" fmla="*/ 181 h 19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65"/>
                    <a:gd name="T22" fmla="*/ 0 h 196"/>
                    <a:gd name="T23" fmla="*/ 165 w 165"/>
                    <a:gd name="T24" fmla="*/ 196 h 19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65" h="196">
                      <a:moveTo>
                        <a:pt x="0" y="196"/>
                      </a:moveTo>
                      <a:lnTo>
                        <a:pt x="53" y="28"/>
                      </a:lnTo>
                      <a:lnTo>
                        <a:pt x="67" y="8"/>
                      </a:lnTo>
                      <a:lnTo>
                        <a:pt x="85" y="0"/>
                      </a:lnTo>
                      <a:lnTo>
                        <a:pt x="103" y="8"/>
                      </a:lnTo>
                      <a:lnTo>
                        <a:pt x="120" y="31"/>
                      </a:lnTo>
                      <a:lnTo>
                        <a:pt x="165" y="189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0935" name="Freeform 52"/>
                <p:cNvSpPr>
                  <a:spLocks/>
                </p:cNvSpPr>
                <p:nvPr/>
              </p:nvSpPr>
              <p:spPr bwMode="auto">
                <a:xfrm>
                  <a:off x="2710" y="2640"/>
                  <a:ext cx="165" cy="192"/>
                </a:xfrm>
                <a:custGeom>
                  <a:avLst/>
                  <a:gdLst>
                    <a:gd name="T0" fmla="*/ 0 w 165"/>
                    <a:gd name="T1" fmla="*/ 188 h 196"/>
                    <a:gd name="T2" fmla="*/ 53 w 165"/>
                    <a:gd name="T3" fmla="*/ 26 h 196"/>
                    <a:gd name="T4" fmla="*/ 67 w 165"/>
                    <a:gd name="T5" fmla="*/ 8 h 196"/>
                    <a:gd name="T6" fmla="*/ 85 w 165"/>
                    <a:gd name="T7" fmla="*/ 0 h 196"/>
                    <a:gd name="T8" fmla="*/ 103 w 165"/>
                    <a:gd name="T9" fmla="*/ 8 h 196"/>
                    <a:gd name="T10" fmla="*/ 120 w 165"/>
                    <a:gd name="T11" fmla="*/ 29 h 196"/>
                    <a:gd name="T12" fmla="*/ 165 w 165"/>
                    <a:gd name="T13" fmla="*/ 181 h 19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65"/>
                    <a:gd name="T22" fmla="*/ 0 h 196"/>
                    <a:gd name="T23" fmla="*/ 165 w 165"/>
                    <a:gd name="T24" fmla="*/ 196 h 19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65" h="196">
                      <a:moveTo>
                        <a:pt x="0" y="196"/>
                      </a:moveTo>
                      <a:lnTo>
                        <a:pt x="53" y="28"/>
                      </a:lnTo>
                      <a:lnTo>
                        <a:pt x="67" y="8"/>
                      </a:lnTo>
                      <a:lnTo>
                        <a:pt x="85" y="0"/>
                      </a:lnTo>
                      <a:lnTo>
                        <a:pt x="103" y="8"/>
                      </a:lnTo>
                      <a:lnTo>
                        <a:pt x="120" y="31"/>
                      </a:lnTo>
                      <a:lnTo>
                        <a:pt x="165" y="189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0936" name="Freeform 53"/>
                <p:cNvSpPr>
                  <a:spLocks/>
                </p:cNvSpPr>
                <p:nvPr/>
              </p:nvSpPr>
              <p:spPr bwMode="auto">
                <a:xfrm>
                  <a:off x="2880" y="2640"/>
                  <a:ext cx="165" cy="192"/>
                </a:xfrm>
                <a:custGeom>
                  <a:avLst/>
                  <a:gdLst>
                    <a:gd name="T0" fmla="*/ 0 w 165"/>
                    <a:gd name="T1" fmla="*/ 188 h 196"/>
                    <a:gd name="T2" fmla="*/ 53 w 165"/>
                    <a:gd name="T3" fmla="*/ 26 h 196"/>
                    <a:gd name="T4" fmla="*/ 67 w 165"/>
                    <a:gd name="T5" fmla="*/ 8 h 196"/>
                    <a:gd name="T6" fmla="*/ 85 w 165"/>
                    <a:gd name="T7" fmla="*/ 0 h 196"/>
                    <a:gd name="T8" fmla="*/ 103 w 165"/>
                    <a:gd name="T9" fmla="*/ 8 h 196"/>
                    <a:gd name="T10" fmla="*/ 120 w 165"/>
                    <a:gd name="T11" fmla="*/ 29 h 196"/>
                    <a:gd name="T12" fmla="*/ 165 w 165"/>
                    <a:gd name="T13" fmla="*/ 181 h 19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65"/>
                    <a:gd name="T22" fmla="*/ 0 h 196"/>
                    <a:gd name="T23" fmla="*/ 165 w 165"/>
                    <a:gd name="T24" fmla="*/ 196 h 19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65" h="196">
                      <a:moveTo>
                        <a:pt x="0" y="196"/>
                      </a:moveTo>
                      <a:lnTo>
                        <a:pt x="53" y="28"/>
                      </a:lnTo>
                      <a:lnTo>
                        <a:pt x="67" y="8"/>
                      </a:lnTo>
                      <a:lnTo>
                        <a:pt x="85" y="0"/>
                      </a:lnTo>
                      <a:lnTo>
                        <a:pt x="103" y="8"/>
                      </a:lnTo>
                      <a:lnTo>
                        <a:pt x="120" y="31"/>
                      </a:lnTo>
                      <a:lnTo>
                        <a:pt x="165" y="189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0937" name="Freeform 54"/>
                <p:cNvSpPr>
                  <a:spLocks/>
                </p:cNvSpPr>
                <p:nvPr/>
              </p:nvSpPr>
              <p:spPr bwMode="auto">
                <a:xfrm>
                  <a:off x="3045" y="2640"/>
                  <a:ext cx="165" cy="192"/>
                </a:xfrm>
                <a:custGeom>
                  <a:avLst/>
                  <a:gdLst>
                    <a:gd name="T0" fmla="*/ 0 w 165"/>
                    <a:gd name="T1" fmla="*/ 188 h 196"/>
                    <a:gd name="T2" fmla="*/ 53 w 165"/>
                    <a:gd name="T3" fmla="*/ 26 h 196"/>
                    <a:gd name="T4" fmla="*/ 67 w 165"/>
                    <a:gd name="T5" fmla="*/ 8 h 196"/>
                    <a:gd name="T6" fmla="*/ 85 w 165"/>
                    <a:gd name="T7" fmla="*/ 0 h 196"/>
                    <a:gd name="T8" fmla="*/ 103 w 165"/>
                    <a:gd name="T9" fmla="*/ 8 h 196"/>
                    <a:gd name="T10" fmla="*/ 120 w 165"/>
                    <a:gd name="T11" fmla="*/ 29 h 196"/>
                    <a:gd name="T12" fmla="*/ 165 w 165"/>
                    <a:gd name="T13" fmla="*/ 181 h 19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65"/>
                    <a:gd name="T22" fmla="*/ 0 h 196"/>
                    <a:gd name="T23" fmla="*/ 165 w 165"/>
                    <a:gd name="T24" fmla="*/ 196 h 19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65" h="196">
                      <a:moveTo>
                        <a:pt x="0" y="196"/>
                      </a:moveTo>
                      <a:lnTo>
                        <a:pt x="53" y="28"/>
                      </a:lnTo>
                      <a:lnTo>
                        <a:pt x="67" y="8"/>
                      </a:lnTo>
                      <a:lnTo>
                        <a:pt x="85" y="0"/>
                      </a:lnTo>
                      <a:lnTo>
                        <a:pt x="103" y="8"/>
                      </a:lnTo>
                      <a:lnTo>
                        <a:pt x="120" y="31"/>
                      </a:lnTo>
                      <a:lnTo>
                        <a:pt x="165" y="189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0938" name="Freeform 55"/>
                <p:cNvSpPr>
                  <a:spLocks/>
                </p:cNvSpPr>
                <p:nvPr/>
              </p:nvSpPr>
              <p:spPr bwMode="auto">
                <a:xfrm flipV="1">
                  <a:off x="3216" y="2832"/>
                  <a:ext cx="165" cy="192"/>
                </a:xfrm>
                <a:custGeom>
                  <a:avLst/>
                  <a:gdLst>
                    <a:gd name="T0" fmla="*/ 0 w 165"/>
                    <a:gd name="T1" fmla="*/ 188 h 196"/>
                    <a:gd name="T2" fmla="*/ 53 w 165"/>
                    <a:gd name="T3" fmla="*/ 26 h 196"/>
                    <a:gd name="T4" fmla="*/ 67 w 165"/>
                    <a:gd name="T5" fmla="*/ 8 h 196"/>
                    <a:gd name="T6" fmla="*/ 85 w 165"/>
                    <a:gd name="T7" fmla="*/ 0 h 196"/>
                    <a:gd name="T8" fmla="*/ 103 w 165"/>
                    <a:gd name="T9" fmla="*/ 8 h 196"/>
                    <a:gd name="T10" fmla="*/ 120 w 165"/>
                    <a:gd name="T11" fmla="*/ 29 h 196"/>
                    <a:gd name="T12" fmla="*/ 165 w 165"/>
                    <a:gd name="T13" fmla="*/ 181 h 19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65"/>
                    <a:gd name="T22" fmla="*/ 0 h 196"/>
                    <a:gd name="T23" fmla="*/ 165 w 165"/>
                    <a:gd name="T24" fmla="*/ 196 h 19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65" h="196">
                      <a:moveTo>
                        <a:pt x="0" y="196"/>
                      </a:moveTo>
                      <a:lnTo>
                        <a:pt x="53" y="28"/>
                      </a:lnTo>
                      <a:lnTo>
                        <a:pt x="67" y="8"/>
                      </a:lnTo>
                      <a:lnTo>
                        <a:pt x="85" y="0"/>
                      </a:lnTo>
                      <a:lnTo>
                        <a:pt x="103" y="8"/>
                      </a:lnTo>
                      <a:lnTo>
                        <a:pt x="120" y="31"/>
                      </a:lnTo>
                      <a:lnTo>
                        <a:pt x="165" y="189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0939" name="Freeform 56"/>
                <p:cNvSpPr>
                  <a:spLocks/>
                </p:cNvSpPr>
                <p:nvPr/>
              </p:nvSpPr>
              <p:spPr bwMode="auto">
                <a:xfrm flipV="1">
                  <a:off x="3385" y="2832"/>
                  <a:ext cx="165" cy="192"/>
                </a:xfrm>
                <a:custGeom>
                  <a:avLst/>
                  <a:gdLst>
                    <a:gd name="T0" fmla="*/ 0 w 165"/>
                    <a:gd name="T1" fmla="*/ 188 h 196"/>
                    <a:gd name="T2" fmla="*/ 53 w 165"/>
                    <a:gd name="T3" fmla="*/ 26 h 196"/>
                    <a:gd name="T4" fmla="*/ 67 w 165"/>
                    <a:gd name="T5" fmla="*/ 8 h 196"/>
                    <a:gd name="T6" fmla="*/ 85 w 165"/>
                    <a:gd name="T7" fmla="*/ 0 h 196"/>
                    <a:gd name="T8" fmla="*/ 103 w 165"/>
                    <a:gd name="T9" fmla="*/ 8 h 196"/>
                    <a:gd name="T10" fmla="*/ 120 w 165"/>
                    <a:gd name="T11" fmla="*/ 29 h 196"/>
                    <a:gd name="T12" fmla="*/ 165 w 165"/>
                    <a:gd name="T13" fmla="*/ 181 h 19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65"/>
                    <a:gd name="T22" fmla="*/ 0 h 196"/>
                    <a:gd name="T23" fmla="*/ 165 w 165"/>
                    <a:gd name="T24" fmla="*/ 196 h 19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65" h="196">
                      <a:moveTo>
                        <a:pt x="0" y="196"/>
                      </a:moveTo>
                      <a:lnTo>
                        <a:pt x="53" y="28"/>
                      </a:lnTo>
                      <a:lnTo>
                        <a:pt x="67" y="8"/>
                      </a:lnTo>
                      <a:lnTo>
                        <a:pt x="85" y="0"/>
                      </a:lnTo>
                      <a:lnTo>
                        <a:pt x="103" y="8"/>
                      </a:lnTo>
                      <a:lnTo>
                        <a:pt x="120" y="31"/>
                      </a:lnTo>
                      <a:lnTo>
                        <a:pt x="165" y="189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0940" name="Freeform 57"/>
                <p:cNvSpPr>
                  <a:spLocks/>
                </p:cNvSpPr>
                <p:nvPr/>
              </p:nvSpPr>
              <p:spPr bwMode="auto">
                <a:xfrm flipV="1">
                  <a:off x="3552" y="2832"/>
                  <a:ext cx="165" cy="192"/>
                </a:xfrm>
                <a:custGeom>
                  <a:avLst/>
                  <a:gdLst>
                    <a:gd name="T0" fmla="*/ 0 w 165"/>
                    <a:gd name="T1" fmla="*/ 188 h 196"/>
                    <a:gd name="T2" fmla="*/ 53 w 165"/>
                    <a:gd name="T3" fmla="*/ 26 h 196"/>
                    <a:gd name="T4" fmla="*/ 67 w 165"/>
                    <a:gd name="T5" fmla="*/ 8 h 196"/>
                    <a:gd name="T6" fmla="*/ 85 w 165"/>
                    <a:gd name="T7" fmla="*/ 0 h 196"/>
                    <a:gd name="T8" fmla="*/ 103 w 165"/>
                    <a:gd name="T9" fmla="*/ 8 h 196"/>
                    <a:gd name="T10" fmla="*/ 120 w 165"/>
                    <a:gd name="T11" fmla="*/ 29 h 196"/>
                    <a:gd name="T12" fmla="*/ 165 w 165"/>
                    <a:gd name="T13" fmla="*/ 181 h 19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65"/>
                    <a:gd name="T22" fmla="*/ 0 h 196"/>
                    <a:gd name="T23" fmla="*/ 165 w 165"/>
                    <a:gd name="T24" fmla="*/ 196 h 19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65" h="196">
                      <a:moveTo>
                        <a:pt x="0" y="196"/>
                      </a:moveTo>
                      <a:lnTo>
                        <a:pt x="53" y="28"/>
                      </a:lnTo>
                      <a:lnTo>
                        <a:pt x="67" y="8"/>
                      </a:lnTo>
                      <a:lnTo>
                        <a:pt x="85" y="0"/>
                      </a:lnTo>
                      <a:lnTo>
                        <a:pt x="103" y="8"/>
                      </a:lnTo>
                      <a:lnTo>
                        <a:pt x="120" y="31"/>
                      </a:lnTo>
                      <a:lnTo>
                        <a:pt x="165" y="189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0941" name="Freeform 58"/>
                <p:cNvSpPr>
                  <a:spLocks/>
                </p:cNvSpPr>
                <p:nvPr/>
              </p:nvSpPr>
              <p:spPr bwMode="auto">
                <a:xfrm flipV="1">
                  <a:off x="3718" y="2832"/>
                  <a:ext cx="165" cy="192"/>
                </a:xfrm>
                <a:custGeom>
                  <a:avLst/>
                  <a:gdLst>
                    <a:gd name="T0" fmla="*/ 0 w 165"/>
                    <a:gd name="T1" fmla="*/ 188 h 196"/>
                    <a:gd name="T2" fmla="*/ 53 w 165"/>
                    <a:gd name="T3" fmla="*/ 26 h 196"/>
                    <a:gd name="T4" fmla="*/ 67 w 165"/>
                    <a:gd name="T5" fmla="*/ 8 h 196"/>
                    <a:gd name="T6" fmla="*/ 85 w 165"/>
                    <a:gd name="T7" fmla="*/ 0 h 196"/>
                    <a:gd name="T8" fmla="*/ 103 w 165"/>
                    <a:gd name="T9" fmla="*/ 8 h 196"/>
                    <a:gd name="T10" fmla="*/ 120 w 165"/>
                    <a:gd name="T11" fmla="*/ 29 h 196"/>
                    <a:gd name="T12" fmla="*/ 165 w 165"/>
                    <a:gd name="T13" fmla="*/ 181 h 19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65"/>
                    <a:gd name="T22" fmla="*/ 0 h 196"/>
                    <a:gd name="T23" fmla="*/ 165 w 165"/>
                    <a:gd name="T24" fmla="*/ 196 h 19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65" h="196">
                      <a:moveTo>
                        <a:pt x="0" y="196"/>
                      </a:moveTo>
                      <a:lnTo>
                        <a:pt x="53" y="28"/>
                      </a:lnTo>
                      <a:lnTo>
                        <a:pt x="67" y="8"/>
                      </a:lnTo>
                      <a:lnTo>
                        <a:pt x="85" y="0"/>
                      </a:lnTo>
                      <a:lnTo>
                        <a:pt x="103" y="8"/>
                      </a:lnTo>
                      <a:lnTo>
                        <a:pt x="120" y="31"/>
                      </a:lnTo>
                      <a:lnTo>
                        <a:pt x="165" y="189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0942" name="Freeform 59"/>
                <p:cNvSpPr>
                  <a:spLocks/>
                </p:cNvSpPr>
                <p:nvPr/>
              </p:nvSpPr>
              <p:spPr bwMode="auto">
                <a:xfrm>
                  <a:off x="3888" y="2640"/>
                  <a:ext cx="165" cy="192"/>
                </a:xfrm>
                <a:custGeom>
                  <a:avLst/>
                  <a:gdLst>
                    <a:gd name="T0" fmla="*/ 0 w 165"/>
                    <a:gd name="T1" fmla="*/ 188 h 196"/>
                    <a:gd name="T2" fmla="*/ 53 w 165"/>
                    <a:gd name="T3" fmla="*/ 26 h 196"/>
                    <a:gd name="T4" fmla="*/ 67 w 165"/>
                    <a:gd name="T5" fmla="*/ 8 h 196"/>
                    <a:gd name="T6" fmla="*/ 85 w 165"/>
                    <a:gd name="T7" fmla="*/ 0 h 196"/>
                    <a:gd name="T8" fmla="*/ 103 w 165"/>
                    <a:gd name="T9" fmla="*/ 8 h 196"/>
                    <a:gd name="T10" fmla="*/ 120 w 165"/>
                    <a:gd name="T11" fmla="*/ 29 h 196"/>
                    <a:gd name="T12" fmla="*/ 165 w 165"/>
                    <a:gd name="T13" fmla="*/ 181 h 19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65"/>
                    <a:gd name="T22" fmla="*/ 0 h 196"/>
                    <a:gd name="T23" fmla="*/ 165 w 165"/>
                    <a:gd name="T24" fmla="*/ 196 h 19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65" h="196">
                      <a:moveTo>
                        <a:pt x="0" y="196"/>
                      </a:moveTo>
                      <a:lnTo>
                        <a:pt x="53" y="28"/>
                      </a:lnTo>
                      <a:lnTo>
                        <a:pt x="67" y="8"/>
                      </a:lnTo>
                      <a:lnTo>
                        <a:pt x="85" y="0"/>
                      </a:lnTo>
                      <a:lnTo>
                        <a:pt x="103" y="8"/>
                      </a:lnTo>
                      <a:lnTo>
                        <a:pt x="120" y="31"/>
                      </a:lnTo>
                      <a:lnTo>
                        <a:pt x="165" y="189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0943" name="Freeform 60"/>
                <p:cNvSpPr>
                  <a:spLocks/>
                </p:cNvSpPr>
                <p:nvPr/>
              </p:nvSpPr>
              <p:spPr bwMode="auto">
                <a:xfrm>
                  <a:off x="4053" y="2640"/>
                  <a:ext cx="165" cy="192"/>
                </a:xfrm>
                <a:custGeom>
                  <a:avLst/>
                  <a:gdLst>
                    <a:gd name="T0" fmla="*/ 0 w 165"/>
                    <a:gd name="T1" fmla="*/ 188 h 196"/>
                    <a:gd name="T2" fmla="*/ 53 w 165"/>
                    <a:gd name="T3" fmla="*/ 26 h 196"/>
                    <a:gd name="T4" fmla="*/ 67 w 165"/>
                    <a:gd name="T5" fmla="*/ 8 h 196"/>
                    <a:gd name="T6" fmla="*/ 85 w 165"/>
                    <a:gd name="T7" fmla="*/ 0 h 196"/>
                    <a:gd name="T8" fmla="*/ 103 w 165"/>
                    <a:gd name="T9" fmla="*/ 8 h 196"/>
                    <a:gd name="T10" fmla="*/ 120 w 165"/>
                    <a:gd name="T11" fmla="*/ 29 h 196"/>
                    <a:gd name="T12" fmla="*/ 165 w 165"/>
                    <a:gd name="T13" fmla="*/ 181 h 19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65"/>
                    <a:gd name="T22" fmla="*/ 0 h 196"/>
                    <a:gd name="T23" fmla="*/ 165 w 165"/>
                    <a:gd name="T24" fmla="*/ 196 h 19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65" h="196">
                      <a:moveTo>
                        <a:pt x="0" y="196"/>
                      </a:moveTo>
                      <a:lnTo>
                        <a:pt x="53" y="28"/>
                      </a:lnTo>
                      <a:lnTo>
                        <a:pt x="67" y="8"/>
                      </a:lnTo>
                      <a:lnTo>
                        <a:pt x="85" y="0"/>
                      </a:lnTo>
                      <a:lnTo>
                        <a:pt x="103" y="8"/>
                      </a:lnTo>
                      <a:lnTo>
                        <a:pt x="120" y="31"/>
                      </a:lnTo>
                      <a:lnTo>
                        <a:pt x="165" y="189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0944" name="Freeform 61"/>
                <p:cNvSpPr>
                  <a:spLocks/>
                </p:cNvSpPr>
                <p:nvPr/>
              </p:nvSpPr>
              <p:spPr bwMode="auto">
                <a:xfrm flipV="1">
                  <a:off x="4224" y="2832"/>
                  <a:ext cx="170" cy="192"/>
                </a:xfrm>
                <a:custGeom>
                  <a:avLst/>
                  <a:gdLst>
                    <a:gd name="T0" fmla="*/ 0 w 165"/>
                    <a:gd name="T1" fmla="*/ 188 h 196"/>
                    <a:gd name="T2" fmla="*/ 57 w 165"/>
                    <a:gd name="T3" fmla="*/ 26 h 196"/>
                    <a:gd name="T4" fmla="*/ 71 w 165"/>
                    <a:gd name="T5" fmla="*/ 8 h 196"/>
                    <a:gd name="T6" fmla="*/ 91 w 165"/>
                    <a:gd name="T7" fmla="*/ 0 h 196"/>
                    <a:gd name="T8" fmla="*/ 109 w 165"/>
                    <a:gd name="T9" fmla="*/ 8 h 196"/>
                    <a:gd name="T10" fmla="*/ 128 w 165"/>
                    <a:gd name="T11" fmla="*/ 29 h 196"/>
                    <a:gd name="T12" fmla="*/ 175 w 165"/>
                    <a:gd name="T13" fmla="*/ 181 h 19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65"/>
                    <a:gd name="T22" fmla="*/ 0 h 196"/>
                    <a:gd name="T23" fmla="*/ 165 w 165"/>
                    <a:gd name="T24" fmla="*/ 196 h 19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65" h="196">
                      <a:moveTo>
                        <a:pt x="0" y="196"/>
                      </a:moveTo>
                      <a:lnTo>
                        <a:pt x="53" y="28"/>
                      </a:lnTo>
                      <a:lnTo>
                        <a:pt x="67" y="8"/>
                      </a:lnTo>
                      <a:lnTo>
                        <a:pt x="85" y="0"/>
                      </a:lnTo>
                      <a:lnTo>
                        <a:pt x="103" y="8"/>
                      </a:lnTo>
                      <a:lnTo>
                        <a:pt x="120" y="31"/>
                      </a:lnTo>
                      <a:lnTo>
                        <a:pt x="165" y="189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0945" name="Freeform 62"/>
                <p:cNvSpPr>
                  <a:spLocks/>
                </p:cNvSpPr>
                <p:nvPr/>
              </p:nvSpPr>
              <p:spPr bwMode="auto">
                <a:xfrm flipV="1">
                  <a:off x="4393" y="2832"/>
                  <a:ext cx="170" cy="192"/>
                </a:xfrm>
                <a:custGeom>
                  <a:avLst/>
                  <a:gdLst>
                    <a:gd name="T0" fmla="*/ 0 w 165"/>
                    <a:gd name="T1" fmla="*/ 188 h 196"/>
                    <a:gd name="T2" fmla="*/ 57 w 165"/>
                    <a:gd name="T3" fmla="*/ 26 h 196"/>
                    <a:gd name="T4" fmla="*/ 71 w 165"/>
                    <a:gd name="T5" fmla="*/ 8 h 196"/>
                    <a:gd name="T6" fmla="*/ 91 w 165"/>
                    <a:gd name="T7" fmla="*/ 0 h 196"/>
                    <a:gd name="T8" fmla="*/ 109 w 165"/>
                    <a:gd name="T9" fmla="*/ 8 h 196"/>
                    <a:gd name="T10" fmla="*/ 128 w 165"/>
                    <a:gd name="T11" fmla="*/ 29 h 196"/>
                    <a:gd name="T12" fmla="*/ 175 w 165"/>
                    <a:gd name="T13" fmla="*/ 181 h 19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65"/>
                    <a:gd name="T22" fmla="*/ 0 h 196"/>
                    <a:gd name="T23" fmla="*/ 165 w 165"/>
                    <a:gd name="T24" fmla="*/ 196 h 19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65" h="196">
                      <a:moveTo>
                        <a:pt x="0" y="196"/>
                      </a:moveTo>
                      <a:lnTo>
                        <a:pt x="53" y="28"/>
                      </a:lnTo>
                      <a:lnTo>
                        <a:pt x="67" y="8"/>
                      </a:lnTo>
                      <a:lnTo>
                        <a:pt x="85" y="0"/>
                      </a:lnTo>
                      <a:lnTo>
                        <a:pt x="103" y="8"/>
                      </a:lnTo>
                      <a:lnTo>
                        <a:pt x="120" y="31"/>
                      </a:lnTo>
                      <a:lnTo>
                        <a:pt x="165" y="189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0946" name="Freeform 63"/>
                <p:cNvSpPr>
                  <a:spLocks/>
                </p:cNvSpPr>
                <p:nvPr/>
              </p:nvSpPr>
              <p:spPr bwMode="auto">
                <a:xfrm flipV="1">
                  <a:off x="4560" y="2832"/>
                  <a:ext cx="170" cy="192"/>
                </a:xfrm>
                <a:custGeom>
                  <a:avLst/>
                  <a:gdLst>
                    <a:gd name="T0" fmla="*/ 0 w 165"/>
                    <a:gd name="T1" fmla="*/ 188 h 196"/>
                    <a:gd name="T2" fmla="*/ 57 w 165"/>
                    <a:gd name="T3" fmla="*/ 26 h 196"/>
                    <a:gd name="T4" fmla="*/ 71 w 165"/>
                    <a:gd name="T5" fmla="*/ 8 h 196"/>
                    <a:gd name="T6" fmla="*/ 91 w 165"/>
                    <a:gd name="T7" fmla="*/ 0 h 196"/>
                    <a:gd name="T8" fmla="*/ 109 w 165"/>
                    <a:gd name="T9" fmla="*/ 8 h 196"/>
                    <a:gd name="T10" fmla="*/ 128 w 165"/>
                    <a:gd name="T11" fmla="*/ 29 h 196"/>
                    <a:gd name="T12" fmla="*/ 175 w 165"/>
                    <a:gd name="T13" fmla="*/ 181 h 19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65"/>
                    <a:gd name="T22" fmla="*/ 0 h 196"/>
                    <a:gd name="T23" fmla="*/ 165 w 165"/>
                    <a:gd name="T24" fmla="*/ 196 h 19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65" h="196">
                      <a:moveTo>
                        <a:pt x="0" y="196"/>
                      </a:moveTo>
                      <a:lnTo>
                        <a:pt x="53" y="28"/>
                      </a:lnTo>
                      <a:lnTo>
                        <a:pt x="67" y="8"/>
                      </a:lnTo>
                      <a:lnTo>
                        <a:pt x="85" y="0"/>
                      </a:lnTo>
                      <a:lnTo>
                        <a:pt x="103" y="8"/>
                      </a:lnTo>
                      <a:lnTo>
                        <a:pt x="120" y="31"/>
                      </a:lnTo>
                      <a:lnTo>
                        <a:pt x="165" y="189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0947" name="Freeform 64"/>
                <p:cNvSpPr>
                  <a:spLocks/>
                </p:cNvSpPr>
                <p:nvPr/>
              </p:nvSpPr>
              <p:spPr bwMode="auto">
                <a:xfrm flipV="1">
                  <a:off x="4726" y="2832"/>
                  <a:ext cx="170" cy="192"/>
                </a:xfrm>
                <a:custGeom>
                  <a:avLst/>
                  <a:gdLst>
                    <a:gd name="T0" fmla="*/ 0 w 165"/>
                    <a:gd name="T1" fmla="*/ 188 h 196"/>
                    <a:gd name="T2" fmla="*/ 57 w 165"/>
                    <a:gd name="T3" fmla="*/ 26 h 196"/>
                    <a:gd name="T4" fmla="*/ 71 w 165"/>
                    <a:gd name="T5" fmla="*/ 8 h 196"/>
                    <a:gd name="T6" fmla="*/ 91 w 165"/>
                    <a:gd name="T7" fmla="*/ 0 h 196"/>
                    <a:gd name="T8" fmla="*/ 109 w 165"/>
                    <a:gd name="T9" fmla="*/ 8 h 196"/>
                    <a:gd name="T10" fmla="*/ 128 w 165"/>
                    <a:gd name="T11" fmla="*/ 29 h 196"/>
                    <a:gd name="T12" fmla="*/ 175 w 165"/>
                    <a:gd name="T13" fmla="*/ 181 h 19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65"/>
                    <a:gd name="T22" fmla="*/ 0 h 196"/>
                    <a:gd name="T23" fmla="*/ 165 w 165"/>
                    <a:gd name="T24" fmla="*/ 196 h 19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65" h="196">
                      <a:moveTo>
                        <a:pt x="0" y="196"/>
                      </a:moveTo>
                      <a:lnTo>
                        <a:pt x="53" y="28"/>
                      </a:lnTo>
                      <a:lnTo>
                        <a:pt x="67" y="8"/>
                      </a:lnTo>
                      <a:lnTo>
                        <a:pt x="85" y="0"/>
                      </a:lnTo>
                      <a:lnTo>
                        <a:pt x="103" y="8"/>
                      </a:lnTo>
                      <a:lnTo>
                        <a:pt x="120" y="31"/>
                      </a:lnTo>
                      <a:lnTo>
                        <a:pt x="165" y="189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</p:grpSp>
        <p:grpSp>
          <p:nvGrpSpPr>
            <p:cNvPr id="80905" name="Group 65"/>
            <p:cNvGrpSpPr>
              <a:grpSpLocks/>
            </p:cNvGrpSpPr>
            <p:nvPr/>
          </p:nvGrpSpPr>
          <p:grpSpPr bwMode="auto">
            <a:xfrm>
              <a:off x="1488" y="3456"/>
              <a:ext cx="3600" cy="336"/>
              <a:chOff x="1728" y="3072"/>
              <a:chExt cx="3600" cy="336"/>
            </a:xfrm>
          </p:grpSpPr>
          <p:sp>
            <p:nvSpPr>
              <p:cNvPr id="80926" name="Text Box 66"/>
              <p:cNvSpPr txBox="1">
                <a:spLocks noChangeArrowheads="1"/>
              </p:cNvSpPr>
              <p:nvPr/>
            </p:nvSpPr>
            <p:spPr bwMode="auto">
              <a:xfrm>
                <a:off x="1728" y="3168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endParaRPr lang="zh-CN" altLang="zh-CN">
                  <a:solidFill>
                    <a:schemeClr val="hlink"/>
                  </a:solidFill>
                </a:endParaRPr>
              </a:p>
            </p:txBody>
          </p:sp>
          <p:sp>
            <p:nvSpPr>
              <p:cNvPr id="80927" name="Line 67"/>
              <p:cNvSpPr>
                <a:spLocks noChangeShapeType="1"/>
              </p:cNvSpPr>
              <p:nvPr/>
            </p:nvSpPr>
            <p:spPr bwMode="auto">
              <a:xfrm>
                <a:off x="2064" y="3264"/>
                <a:ext cx="32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928" name="Freeform 68"/>
              <p:cNvSpPr>
                <a:spLocks/>
              </p:cNvSpPr>
              <p:nvPr/>
            </p:nvSpPr>
            <p:spPr bwMode="auto">
              <a:xfrm>
                <a:off x="2208" y="3072"/>
                <a:ext cx="2688" cy="336"/>
              </a:xfrm>
              <a:custGeom>
                <a:avLst/>
                <a:gdLst>
                  <a:gd name="T0" fmla="*/ 0 w 2688"/>
                  <a:gd name="T1" fmla="*/ 152 h 378"/>
                  <a:gd name="T2" fmla="*/ 24 w 2688"/>
                  <a:gd name="T3" fmla="*/ 61 h 378"/>
                  <a:gd name="T4" fmla="*/ 36 w 2688"/>
                  <a:gd name="T5" fmla="*/ 43 h 378"/>
                  <a:gd name="T6" fmla="*/ 60 w 2688"/>
                  <a:gd name="T7" fmla="*/ 19 h 378"/>
                  <a:gd name="T8" fmla="*/ 144 w 2688"/>
                  <a:gd name="T9" fmla="*/ 4 h 378"/>
                  <a:gd name="T10" fmla="*/ 864 w 2688"/>
                  <a:gd name="T11" fmla="*/ 4 h 378"/>
                  <a:gd name="T12" fmla="*/ 924 w 2688"/>
                  <a:gd name="T13" fmla="*/ 10 h 378"/>
                  <a:gd name="T14" fmla="*/ 966 w 2688"/>
                  <a:gd name="T15" fmla="*/ 38 h 378"/>
                  <a:gd name="T16" fmla="*/ 996 w 2688"/>
                  <a:gd name="T17" fmla="*/ 85 h 378"/>
                  <a:gd name="T18" fmla="*/ 1008 w 2688"/>
                  <a:gd name="T19" fmla="*/ 156 h 378"/>
                  <a:gd name="T20" fmla="*/ 1038 w 2688"/>
                  <a:gd name="T21" fmla="*/ 260 h 378"/>
                  <a:gd name="T22" fmla="*/ 1074 w 2688"/>
                  <a:gd name="T23" fmla="*/ 289 h 378"/>
                  <a:gd name="T24" fmla="*/ 1122 w 2688"/>
                  <a:gd name="T25" fmla="*/ 294 h 378"/>
                  <a:gd name="T26" fmla="*/ 1596 w 2688"/>
                  <a:gd name="T27" fmla="*/ 299 h 378"/>
                  <a:gd name="T28" fmla="*/ 1662 w 2688"/>
                  <a:gd name="T29" fmla="*/ 256 h 378"/>
                  <a:gd name="T30" fmla="*/ 1680 w 2688"/>
                  <a:gd name="T31" fmla="*/ 156 h 378"/>
                  <a:gd name="T32" fmla="*/ 1710 w 2688"/>
                  <a:gd name="T33" fmla="*/ 38 h 378"/>
                  <a:gd name="T34" fmla="*/ 1740 w 2688"/>
                  <a:gd name="T35" fmla="*/ 19 h 378"/>
                  <a:gd name="T36" fmla="*/ 1770 w 2688"/>
                  <a:gd name="T37" fmla="*/ 0 h 378"/>
                  <a:gd name="T38" fmla="*/ 1926 w 2688"/>
                  <a:gd name="T39" fmla="*/ 0 h 378"/>
                  <a:gd name="T40" fmla="*/ 1986 w 2688"/>
                  <a:gd name="T41" fmla="*/ 33 h 378"/>
                  <a:gd name="T42" fmla="*/ 2022 w 2688"/>
                  <a:gd name="T43" fmla="*/ 152 h 378"/>
                  <a:gd name="T44" fmla="*/ 2040 w 2688"/>
                  <a:gd name="T45" fmla="*/ 223 h 378"/>
                  <a:gd name="T46" fmla="*/ 2064 w 2688"/>
                  <a:gd name="T47" fmla="*/ 275 h 378"/>
                  <a:gd name="T48" fmla="*/ 2118 w 2688"/>
                  <a:gd name="T49" fmla="*/ 299 h 378"/>
                  <a:gd name="T50" fmla="*/ 2598 w 2688"/>
                  <a:gd name="T51" fmla="*/ 294 h 378"/>
                  <a:gd name="T52" fmla="*/ 2652 w 2688"/>
                  <a:gd name="T53" fmla="*/ 275 h 378"/>
                  <a:gd name="T54" fmla="*/ 2688 w 2688"/>
                  <a:gd name="T55" fmla="*/ 152 h 378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2688"/>
                  <a:gd name="T85" fmla="*/ 0 h 378"/>
                  <a:gd name="T86" fmla="*/ 2688 w 2688"/>
                  <a:gd name="T87" fmla="*/ 378 h 378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2688" h="378">
                    <a:moveTo>
                      <a:pt x="0" y="192"/>
                    </a:moveTo>
                    <a:lnTo>
                      <a:pt x="24" y="78"/>
                    </a:lnTo>
                    <a:lnTo>
                      <a:pt x="36" y="54"/>
                    </a:lnTo>
                    <a:lnTo>
                      <a:pt x="60" y="24"/>
                    </a:lnTo>
                    <a:lnTo>
                      <a:pt x="144" y="6"/>
                    </a:lnTo>
                    <a:lnTo>
                      <a:pt x="864" y="6"/>
                    </a:lnTo>
                    <a:lnTo>
                      <a:pt x="924" y="12"/>
                    </a:lnTo>
                    <a:lnTo>
                      <a:pt x="966" y="48"/>
                    </a:lnTo>
                    <a:lnTo>
                      <a:pt x="996" y="108"/>
                    </a:lnTo>
                    <a:lnTo>
                      <a:pt x="1008" y="198"/>
                    </a:lnTo>
                    <a:lnTo>
                      <a:pt x="1038" y="330"/>
                    </a:lnTo>
                    <a:lnTo>
                      <a:pt x="1074" y="366"/>
                    </a:lnTo>
                    <a:lnTo>
                      <a:pt x="1122" y="372"/>
                    </a:lnTo>
                    <a:lnTo>
                      <a:pt x="1596" y="378"/>
                    </a:lnTo>
                    <a:lnTo>
                      <a:pt x="1662" y="324"/>
                    </a:lnTo>
                    <a:lnTo>
                      <a:pt x="1680" y="198"/>
                    </a:lnTo>
                    <a:lnTo>
                      <a:pt x="1710" y="48"/>
                    </a:lnTo>
                    <a:lnTo>
                      <a:pt x="1740" y="24"/>
                    </a:lnTo>
                    <a:lnTo>
                      <a:pt x="1770" y="0"/>
                    </a:lnTo>
                    <a:lnTo>
                      <a:pt x="1926" y="0"/>
                    </a:lnTo>
                    <a:lnTo>
                      <a:pt x="1986" y="42"/>
                    </a:lnTo>
                    <a:lnTo>
                      <a:pt x="2022" y="192"/>
                    </a:lnTo>
                    <a:lnTo>
                      <a:pt x="2040" y="282"/>
                    </a:lnTo>
                    <a:lnTo>
                      <a:pt x="2064" y="348"/>
                    </a:lnTo>
                    <a:lnTo>
                      <a:pt x="2118" y="378"/>
                    </a:lnTo>
                    <a:lnTo>
                      <a:pt x="2598" y="372"/>
                    </a:lnTo>
                    <a:lnTo>
                      <a:pt x="2652" y="348"/>
                    </a:lnTo>
                    <a:lnTo>
                      <a:pt x="2688" y="192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sp>
          <p:nvSpPr>
            <p:cNvPr id="80906" name="Rectangle 69"/>
            <p:cNvSpPr>
              <a:spLocks noChangeArrowheads="1"/>
            </p:cNvSpPr>
            <p:nvPr/>
          </p:nvSpPr>
          <p:spPr bwMode="auto">
            <a:xfrm>
              <a:off x="1968" y="3792"/>
              <a:ext cx="26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  1         1        1         0         0        1         0        0</a:t>
              </a:r>
            </a:p>
          </p:txBody>
        </p:sp>
        <p:grpSp>
          <p:nvGrpSpPr>
            <p:cNvPr id="80907" name="Group 70"/>
            <p:cNvGrpSpPr>
              <a:grpSpLocks/>
            </p:cNvGrpSpPr>
            <p:nvPr/>
          </p:nvGrpSpPr>
          <p:grpSpPr bwMode="auto">
            <a:xfrm>
              <a:off x="2112" y="3456"/>
              <a:ext cx="2352" cy="192"/>
              <a:chOff x="2112" y="3456"/>
              <a:chExt cx="2352" cy="192"/>
            </a:xfrm>
          </p:grpSpPr>
          <p:sp>
            <p:nvSpPr>
              <p:cNvPr id="80918" name="Line 71"/>
              <p:cNvSpPr>
                <a:spLocks noChangeShapeType="1"/>
              </p:cNvSpPr>
              <p:nvPr/>
            </p:nvSpPr>
            <p:spPr bwMode="auto">
              <a:xfrm>
                <a:off x="3120" y="3456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919" name="Line 72"/>
              <p:cNvSpPr>
                <a:spLocks noChangeShapeType="1"/>
              </p:cNvSpPr>
              <p:nvPr/>
            </p:nvSpPr>
            <p:spPr bwMode="auto">
              <a:xfrm>
                <a:off x="3792" y="3456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920" name="Line 73"/>
              <p:cNvSpPr>
                <a:spLocks noChangeShapeType="1"/>
              </p:cNvSpPr>
              <p:nvPr/>
            </p:nvSpPr>
            <p:spPr bwMode="auto">
              <a:xfrm>
                <a:off x="3456" y="3456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921" name="Line 74"/>
              <p:cNvSpPr>
                <a:spLocks noChangeShapeType="1"/>
              </p:cNvSpPr>
              <p:nvPr/>
            </p:nvSpPr>
            <p:spPr bwMode="auto">
              <a:xfrm>
                <a:off x="4128" y="3456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922" name="Line 75"/>
              <p:cNvSpPr>
                <a:spLocks noChangeShapeType="1"/>
              </p:cNvSpPr>
              <p:nvPr/>
            </p:nvSpPr>
            <p:spPr bwMode="auto">
              <a:xfrm>
                <a:off x="4464" y="3456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923" name="Line 76"/>
              <p:cNvSpPr>
                <a:spLocks noChangeShapeType="1"/>
              </p:cNvSpPr>
              <p:nvPr/>
            </p:nvSpPr>
            <p:spPr bwMode="auto">
              <a:xfrm>
                <a:off x="2112" y="3456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924" name="Line 77"/>
              <p:cNvSpPr>
                <a:spLocks noChangeShapeType="1"/>
              </p:cNvSpPr>
              <p:nvPr/>
            </p:nvSpPr>
            <p:spPr bwMode="auto">
              <a:xfrm>
                <a:off x="2784" y="3456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925" name="Line 78"/>
              <p:cNvSpPr>
                <a:spLocks noChangeShapeType="1"/>
              </p:cNvSpPr>
              <p:nvPr/>
            </p:nvSpPr>
            <p:spPr bwMode="auto">
              <a:xfrm>
                <a:off x="2448" y="3456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0908" name="Rectangle 79"/>
            <p:cNvSpPr>
              <a:spLocks noChangeArrowheads="1"/>
            </p:cNvSpPr>
            <p:nvPr/>
          </p:nvSpPr>
          <p:spPr bwMode="auto">
            <a:xfrm>
              <a:off x="1008" y="2064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buClr>
                  <a:srgbClr val="FF3300"/>
                </a:buClr>
              </a:pPr>
              <a:r>
                <a:rPr lang="en-US" altLang="zh-CN">
                  <a:solidFill>
                    <a:srgbClr val="CC0000"/>
                  </a:solidFill>
                </a:rPr>
                <a:t>2PSK</a:t>
              </a:r>
              <a:r>
                <a:rPr lang="zh-CN" altLang="en-US">
                  <a:solidFill>
                    <a:srgbClr val="CC0000"/>
                  </a:solidFill>
                </a:rPr>
                <a:t>信号</a:t>
              </a:r>
            </a:p>
          </p:txBody>
        </p:sp>
        <p:grpSp>
          <p:nvGrpSpPr>
            <p:cNvPr id="80909" name="Group 80"/>
            <p:cNvGrpSpPr>
              <a:grpSpLocks/>
            </p:cNvGrpSpPr>
            <p:nvPr/>
          </p:nvGrpSpPr>
          <p:grpSpPr bwMode="auto">
            <a:xfrm>
              <a:off x="288" y="3072"/>
              <a:ext cx="1440" cy="250"/>
              <a:chOff x="240" y="2832"/>
              <a:chExt cx="1440" cy="250"/>
            </a:xfrm>
          </p:grpSpPr>
          <p:sp>
            <p:nvSpPr>
              <p:cNvPr id="80913" name="Rectangle 81"/>
              <p:cNvSpPr>
                <a:spLocks noChangeArrowheads="1"/>
              </p:cNvSpPr>
              <p:nvPr/>
            </p:nvSpPr>
            <p:spPr bwMode="auto">
              <a:xfrm>
                <a:off x="1200" y="2832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eaLnBrk="1" hangingPunct="1">
                  <a:buClr>
                    <a:srgbClr val="FF3300"/>
                  </a:buClr>
                </a:pPr>
                <a:r>
                  <a:rPr lang="zh-CN" altLang="en-US">
                    <a:solidFill>
                      <a:srgbClr val="CC0000"/>
                    </a:solidFill>
                  </a:rPr>
                  <a:t>载波</a:t>
                </a:r>
              </a:p>
            </p:txBody>
          </p:sp>
          <p:sp>
            <p:nvSpPr>
              <p:cNvPr id="80914" name="Rectangle 82"/>
              <p:cNvSpPr>
                <a:spLocks noChangeArrowheads="1"/>
              </p:cNvSpPr>
              <p:nvPr/>
            </p:nvSpPr>
            <p:spPr bwMode="auto">
              <a:xfrm>
                <a:off x="240" y="2832"/>
                <a:ext cx="8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eaLnBrk="1" hangingPunct="1">
                  <a:buClr>
                    <a:srgbClr val="FF3300"/>
                  </a:buClr>
                </a:pPr>
                <a:r>
                  <a:rPr lang="en-US" altLang="zh-CN">
                    <a:solidFill>
                      <a:srgbClr val="CC0000"/>
                    </a:solidFill>
                  </a:rPr>
                  <a:t>2PSK</a:t>
                </a:r>
                <a:r>
                  <a:rPr lang="zh-CN" altLang="en-US">
                    <a:solidFill>
                      <a:srgbClr val="CC0000"/>
                    </a:solidFill>
                  </a:rPr>
                  <a:t>信号</a:t>
                </a:r>
              </a:p>
            </p:txBody>
          </p:sp>
          <p:grpSp>
            <p:nvGrpSpPr>
              <p:cNvPr id="80915" name="Group 83"/>
              <p:cNvGrpSpPr>
                <a:grpSpLocks/>
              </p:cNvGrpSpPr>
              <p:nvPr/>
            </p:nvGrpSpPr>
            <p:grpSpPr bwMode="auto">
              <a:xfrm>
                <a:off x="960" y="2832"/>
                <a:ext cx="288" cy="240"/>
                <a:chOff x="816" y="3168"/>
                <a:chExt cx="288" cy="240"/>
              </a:xfrm>
            </p:grpSpPr>
            <p:sp>
              <p:nvSpPr>
                <p:cNvPr id="80916" name="Oval 84"/>
                <p:cNvSpPr>
                  <a:spLocks noChangeArrowheads="1"/>
                </p:cNvSpPr>
                <p:nvPr/>
              </p:nvSpPr>
              <p:spPr bwMode="auto">
                <a:xfrm>
                  <a:off x="864" y="3168"/>
                  <a:ext cx="240" cy="240"/>
                </a:xfrm>
                <a:prstGeom prst="ellipse">
                  <a:avLst/>
                </a:prstGeom>
                <a:solidFill>
                  <a:srgbClr val="3333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0917" name="Rectangle 85"/>
                <p:cNvSpPr>
                  <a:spLocks noChangeArrowheads="1"/>
                </p:cNvSpPr>
                <p:nvPr/>
              </p:nvSpPr>
              <p:spPr bwMode="auto">
                <a:xfrm>
                  <a:off x="816" y="3168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75000"/>
                    </a:lnSpc>
                    <a:buClr>
                      <a:srgbClr val="FF3300"/>
                    </a:buClr>
                  </a:pPr>
                  <a:r>
                    <a:rPr lang="en-US" altLang="zh-CN" sz="2400" b="1">
                      <a:solidFill>
                        <a:srgbClr val="CCFF66"/>
                      </a:solidFill>
                    </a:rPr>
                    <a:t>×</a:t>
                  </a:r>
                </a:p>
              </p:txBody>
            </p:sp>
          </p:grpSp>
        </p:grpSp>
        <p:sp>
          <p:nvSpPr>
            <p:cNvPr id="80910" name="Rectangle 86"/>
            <p:cNvSpPr>
              <a:spLocks noChangeArrowheads="1"/>
            </p:cNvSpPr>
            <p:nvPr/>
          </p:nvSpPr>
          <p:spPr bwMode="auto">
            <a:xfrm>
              <a:off x="1248" y="259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buClr>
                  <a:srgbClr val="FF3300"/>
                </a:buClr>
              </a:pPr>
              <a:r>
                <a:rPr lang="zh-CN" altLang="en-US">
                  <a:solidFill>
                    <a:srgbClr val="CC0000"/>
                  </a:solidFill>
                </a:rPr>
                <a:t>载波</a:t>
              </a:r>
            </a:p>
          </p:txBody>
        </p:sp>
        <p:sp>
          <p:nvSpPr>
            <p:cNvPr id="80911" name="Rectangle 87"/>
            <p:cNvSpPr>
              <a:spLocks noChangeArrowheads="1"/>
            </p:cNvSpPr>
            <p:nvPr/>
          </p:nvSpPr>
          <p:spPr bwMode="auto">
            <a:xfrm>
              <a:off x="960" y="3792"/>
              <a:ext cx="7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rgbClr val="CC0000"/>
                  </a:solidFill>
                </a:rPr>
                <a:t>输出信号</a:t>
              </a:r>
            </a:p>
          </p:txBody>
        </p:sp>
        <p:sp>
          <p:nvSpPr>
            <p:cNvPr id="80912" name="Rectangle 88"/>
            <p:cNvSpPr>
              <a:spLocks noChangeArrowheads="1"/>
            </p:cNvSpPr>
            <p:nvPr/>
          </p:nvSpPr>
          <p:spPr bwMode="auto">
            <a:xfrm>
              <a:off x="960" y="3504"/>
              <a:ext cx="7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rgbClr val="CC0000"/>
                  </a:solidFill>
                </a:rPr>
                <a:t>低通输出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5296305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124200" y="6019800"/>
            <a:ext cx="426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C0C0C0"/>
                </a:solidFill>
              </a:rPr>
              <a:t>  1         1        1         0         0        1         0        0</a:t>
            </a:r>
          </a:p>
        </p:txBody>
      </p:sp>
      <p:grpSp>
        <p:nvGrpSpPr>
          <p:cNvPr id="81924" name="Group 7"/>
          <p:cNvGrpSpPr>
            <a:grpSpLocks/>
          </p:cNvGrpSpPr>
          <p:nvPr/>
        </p:nvGrpSpPr>
        <p:grpSpPr bwMode="auto">
          <a:xfrm>
            <a:off x="2743200" y="1524000"/>
            <a:ext cx="5695950" cy="1676400"/>
            <a:chOff x="1728" y="960"/>
            <a:chExt cx="3588" cy="1056"/>
          </a:xfrm>
        </p:grpSpPr>
        <p:sp>
          <p:nvSpPr>
            <p:cNvPr id="82015" name="AutoShape 8"/>
            <p:cNvSpPr>
              <a:spLocks noChangeArrowheads="1"/>
            </p:cNvSpPr>
            <p:nvPr/>
          </p:nvSpPr>
          <p:spPr bwMode="auto">
            <a:xfrm>
              <a:off x="2304" y="1488"/>
              <a:ext cx="816" cy="288"/>
            </a:xfrm>
            <a:prstGeom prst="roundRect">
              <a:avLst>
                <a:gd name="adj" fmla="val 14931"/>
              </a:avLst>
            </a:prstGeom>
            <a:solidFill>
              <a:srgbClr val="969696"/>
            </a:solidFill>
            <a:ln w="9525">
              <a:round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FFFF66"/>
                  </a:solidFill>
                </a:rPr>
                <a:t>载波提取</a:t>
              </a:r>
              <a:endParaRPr lang="zh-CN" altLang="en-US" baseline="-25000">
                <a:solidFill>
                  <a:srgbClr val="FFFF66"/>
                </a:solidFill>
              </a:endParaRPr>
            </a:p>
          </p:txBody>
        </p:sp>
        <p:sp>
          <p:nvSpPr>
            <p:cNvPr id="82016" name="Line 9"/>
            <p:cNvSpPr>
              <a:spLocks noChangeShapeType="1"/>
            </p:cNvSpPr>
            <p:nvPr/>
          </p:nvSpPr>
          <p:spPr bwMode="auto">
            <a:xfrm>
              <a:off x="1824" y="1152"/>
              <a:ext cx="768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7" name="Line 10"/>
            <p:cNvSpPr>
              <a:spLocks noChangeShapeType="1"/>
            </p:cNvSpPr>
            <p:nvPr/>
          </p:nvSpPr>
          <p:spPr bwMode="auto">
            <a:xfrm flipV="1">
              <a:off x="2736" y="1296"/>
              <a:ext cx="0" cy="19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8" name="Text Box 11"/>
            <p:cNvSpPr txBox="1">
              <a:spLocks noChangeArrowheads="1"/>
            </p:cNvSpPr>
            <p:nvPr/>
          </p:nvSpPr>
          <p:spPr bwMode="auto">
            <a:xfrm>
              <a:off x="1728" y="960"/>
              <a:ext cx="8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</a:rPr>
                <a:t>2PSK</a:t>
              </a:r>
              <a:r>
                <a:rPr lang="zh-CN" altLang="en-US">
                  <a:solidFill>
                    <a:schemeClr val="tx2"/>
                  </a:solidFill>
                </a:rPr>
                <a:t>信号</a:t>
              </a:r>
            </a:p>
          </p:txBody>
        </p:sp>
        <p:sp>
          <p:nvSpPr>
            <p:cNvPr id="82019" name="Oval 12"/>
            <p:cNvSpPr>
              <a:spLocks noChangeArrowheads="1"/>
            </p:cNvSpPr>
            <p:nvPr/>
          </p:nvSpPr>
          <p:spPr bwMode="auto">
            <a:xfrm>
              <a:off x="2592" y="1008"/>
              <a:ext cx="288" cy="288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75000"/>
                </a:lnSpc>
                <a:buClr>
                  <a:srgbClr val="FF3300"/>
                </a:buClr>
              </a:pPr>
              <a:r>
                <a:rPr lang="en-US" altLang="zh-CN" sz="2400" b="1">
                  <a:solidFill>
                    <a:srgbClr val="CCFF66"/>
                  </a:solidFill>
                </a:rPr>
                <a:t>×</a:t>
              </a:r>
            </a:p>
          </p:txBody>
        </p:sp>
        <p:sp>
          <p:nvSpPr>
            <p:cNvPr id="82020" name="AutoShape 13"/>
            <p:cNvSpPr>
              <a:spLocks noChangeArrowheads="1"/>
            </p:cNvSpPr>
            <p:nvPr/>
          </p:nvSpPr>
          <p:spPr bwMode="auto">
            <a:xfrm>
              <a:off x="3072" y="1008"/>
              <a:ext cx="528" cy="288"/>
            </a:xfrm>
            <a:prstGeom prst="roundRect">
              <a:avLst>
                <a:gd name="adj" fmla="val 14931"/>
              </a:avLst>
            </a:prstGeom>
            <a:solidFill>
              <a:srgbClr val="969696"/>
            </a:solidFill>
            <a:ln w="9525">
              <a:round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FFFF66"/>
                  </a:solidFill>
                </a:rPr>
                <a:t>低通</a:t>
              </a:r>
            </a:p>
          </p:txBody>
        </p:sp>
        <p:sp>
          <p:nvSpPr>
            <p:cNvPr id="82021" name="AutoShape 14"/>
            <p:cNvSpPr>
              <a:spLocks noChangeArrowheads="1"/>
            </p:cNvSpPr>
            <p:nvPr/>
          </p:nvSpPr>
          <p:spPr bwMode="auto">
            <a:xfrm>
              <a:off x="3792" y="1008"/>
              <a:ext cx="768" cy="288"/>
            </a:xfrm>
            <a:prstGeom prst="roundRect">
              <a:avLst>
                <a:gd name="adj" fmla="val 14931"/>
              </a:avLst>
            </a:prstGeom>
            <a:solidFill>
              <a:srgbClr val="969696"/>
            </a:solidFill>
            <a:ln w="9525">
              <a:round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FFFF66"/>
                  </a:solidFill>
                </a:rPr>
                <a:t>抽样判决</a:t>
              </a:r>
            </a:p>
          </p:txBody>
        </p:sp>
        <p:sp>
          <p:nvSpPr>
            <p:cNvPr id="82022" name="Line 15"/>
            <p:cNvSpPr>
              <a:spLocks noChangeShapeType="1"/>
            </p:cNvSpPr>
            <p:nvPr/>
          </p:nvSpPr>
          <p:spPr bwMode="auto">
            <a:xfrm>
              <a:off x="3600" y="1152"/>
              <a:ext cx="192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3" name="Line 16"/>
            <p:cNvSpPr>
              <a:spLocks noChangeShapeType="1"/>
            </p:cNvSpPr>
            <p:nvPr/>
          </p:nvSpPr>
          <p:spPr bwMode="auto">
            <a:xfrm>
              <a:off x="4560" y="1152"/>
              <a:ext cx="288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4" name="Line 17"/>
            <p:cNvSpPr>
              <a:spLocks noChangeShapeType="1"/>
            </p:cNvSpPr>
            <p:nvPr/>
          </p:nvSpPr>
          <p:spPr bwMode="auto">
            <a:xfrm flipV="1">
              <a:off x="4224" y="1296"/>
              <a:ext cx="0" cy="19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5" name="AutoShape 18"/>
            <p:cNvSpPr>
              <a:spLocks noChangeArrowheads="1"/>
            </p:cNvSpPr>
            <p:nvPr/>
          </p:nvSpPr>
          <p:spPr bwMode="auto">
            <a:xfrm>
              <a:off x="3840" y="1488"/>
              <a:ext cx="816" cy="288"/>
            </a:xfrm>
            <a:prstGeom prst="roundRect">
              <a:avLst>
                <a:gd name="adj" fmla="val 14931"/>
              </a:avLst>
            </a:prstGeom>
            <a:solidFill>
              <a:srgbClr val="969696"/>
            </a:solidFill>
            <a:ln w="9525">
              <a:round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FFFF66"/>
                  </a:solidFill>
                </a:rPr>
                <a:t>时钟提取</a:t>
              </a:r>
              <a:endParaRPr lang="zh-CN" altLang="en-US" baseline="-25000">
                <a:solidFill>
                  <a:srgbClr val="FFFF66"/>
                </a:solidFill>
              </a:endParaRPr>
            </a:p>
          </p:txBody>
        </p:sp>
        <p:sp>
          <p:nvSpPr>
            <p:cNvPr id="82026" name="Rectangle 19"/>
            <p:cNvSpPr>
              <a:spLocks noChangeArrowheads="1"/>
            </p:cNvSpPr>
            <p:nvPr/>
          </p:nvSpPr>
          <p:spPr bwMode="auto">
            <a:xfrm>
              <a:off x="3024" y="1728"/>
              <a:ext cx="8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CC0000"/>
                  </a:solidFill>
                </a:rPr>
                <a:t>相干解调</a:t>
              </a:r>
            </a:p>
          </p:txBody>
        </p:sp>
        <p:sp>
          <p:nvSpPr>
            <p:cNvPr id="82027" name="Rectangle 20"/>
            <p:cNvSpPr>
              <a:spLocks noChangeArrowheads="1"/>
            </p:cNvSpPr>
            <p:nvPr/>
          </p:nvSpPr>
          <p:spPr bwMode="auto">
            <a:xfrm>
              <a:off x="4560" y="960"/>
              <a:ext cx="7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chemeClr val="tx2"/>
                  </a:solidFill>
                </a:rPr>
                <a:t>输出信号</a:t>
              </a:r>
            </a:p>
          </p:txBody>
        </p:sp>
        <p:sp>
          <p:nvSpPr>
            <p:cNvPr id="82028" name="Line 21"/>
            <p:cNvSpPr>
              <a:spLocks noChangeShapeType="1"/>
            </p:cNvSpPr>
            <p:nvPr/>
          </p:nvSpPr>
          <p:spPr bwMode="auto">
            <a:xfrm>
              <a:off x="2880" y="1152"/>
              <a:ext cx="192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0950" name="WordArt 22"/>
          <p:cNvSpPr>
            <a:spLocks noChangeArrowheads="1" noChangeShapeType="1" noTextEdit="1"/>
          </p:cNvSpPr>
          <p:nvPr/>
        </p:nvSpPr>
        <p:spPr bwMode="auto">
          <a:xfrm>
            <a:off x="685800" y="1600200"/>
            <a:ext cx="18288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9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>
              <a:lnSpc>
                <a:spcPct val="120000"/>
              </a:lnSpc>
              <a:buClr>
                <a:srgbClr val="FF3300"/>
              </a:buClr>
              <a:defRPr/>
            </a:pPr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3366FF"/>
                    </a:gs>
                    <a:gs pos="25000">
                      <a:srgbClr val="01A78F"/>
                    </a:gs>
                    <a:gs pos="50000">
                      <a:srgbClr val="FFFF00"/>
                    </a:gs>
                    <a:gs pos="75000">
                      <a:srgbClr val="FF6633"/>
                    </a:gs>
                    <a:gs pos="100000">
                      <a:srgbClr val="FF3399"/>
                    </a:gs>
                  </a:gsLst>
                  <a:lin ang="5400000" scaled="1"/>
                </a:gradFill>
                <a:latin typeface="隶书"/>
                <a:ea typeface="隶书"/>
              </a:rPr>
              <a:t>2PSK</a:t>
            </a:r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3366FF"/>
                    </a:gs>
                    <a:gs pos="25000">
                      <a:srgbClr val="01A78F"/>
                    </a:gs>
                    <a:gs pos="50000">
                      <a:srgbClr val="FFFF00"/>
                    </a:gs>
                    <a:gs pos="75000">
                      <a:srgbClr val="FF6633"/>
                    </a:gs>
                    <a:gs pos="100000">
                      <a:srgbClr val="FF3399"/>
                    </a:gs>
                  </a:gsLst>
                  <a:lin ang="5400000" scaled="1"/>
                </a:gradFill>
                <a:latin typeface="隶书"/>
                <a:ea typeface="隶书"/>
              </a:rPr>
              <a:t>的解调</a:t>
            </a:r>
          </a:p>
        </p:txBody>
      </p:sp>
      <p:grpSp>
        <p:nvGrpSpPr>
          <p:cNvPr id="81926" name="Group 23"/>
          <p:cNvGrpSpPr>
            <a:grpSpLocks/>
          </p:cNvGrpSpPr>
          <p:nvPr/>
        </p:nvGrpSpPr>
        <p:grpSpPr bwMode="auto">
          <a:xfrm>
            <a:off x="457200" y="3276600"/>
            <a:ext cx="7620000" cy="3079750"/>
            <a:chOff x="288" y="2064"/>
            <a:chExt cx="4800" cy="1940"/>
          </a:xfrm>
        </p:grpSpPr>
        <p:sp>
          <p:nvSpPr>
            <p:cNvPr id="81956" name="Line 24"/>
            <p:cNvSpPr>
              <a:spLocks noChangeShapeType="1"/>
            </p:cNvSpPr>
            <p:nvPr/>
          </p:nvSpPr>
          <p:spPr bwMode="auto">
            <a:xfrm>
              <a:off x="1776" y="2256"/>
              <a:ext cx="3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1957" name="Group 25"/>
            <p:cNvGrpSpPr>
              <a:grpSpLocks/>
            </p:cNvGrpSpPr>
            <p:nvPr/>
          </p:nvGrpSpPr>
          <p:grpSpPr bwMode="auto">
            <a:xfrm>
              <a:off x="1968" y="2064"/>
              <a:ext cx="2688" cy="384"/>
              <a:chOff x="1968" y="2064"/>
              <a:chExt cx="2688" cy="384"/>
            </a:xfrm>
          </p:grpSpPr>
          <p:sp>
            <p:nvSpPr>
              <p:cNvPr id="82007" name="Freeform 26"/>
              <p:cNvSpPr>
                <a:spLocks/>
              </p:cNvSpPr>
              <p:nvPr/>
            </p:nvSpPr>
            <p:spPr bwMode="auto">
              <a:xfrm>
                <a:off x="2976" y="2064"/>
                <a:ext cx="336" cy="384"/>
              </a:xfrm>
              <a:custGeom>
                <a:avLst/>
                <a:gdLst>
                  <a:gd name="T0" fmla="*/ 0 w 285"/>
                  <a:gd name="T1" fmla="*/ 137 h 528"/>
                  <a:gd name="T2" fmla="*/ 62 w 285"/>
                  <a:gd name="T3" fmla="*/ 259 h 528"/>
                  <a:gd name="T4" fmla="*/ 79 w 285"/>
                  <a:gd name="T5" fmla="*/ 273 h 528"/>
                  <a:gd name="T6" fmla="*/ 100 w 285"/>
                  <a:gd name="T7" fmla="*/ 279 h 528"/>
                  <a:gd name="T8" fmla="*/ 121 w 285"/>
                  <a:gd name="T9" fmla="*/ 273 h 528"/>
                  <a:gd name="T10" fmla="*/ 141 w 285"/>
                  <a:gd name="T11" fmla="*/ 257 h 528"/>
                  <a:gd name="T12" fmla="*/ 255 w 285"/>
                  <a:gd name="T13" fmla="*/ 17 h 528"/>
                  <a:gd name="T14" fmla="*/ 266 w 285"/>
                  <a:gd name="T15" fmla="*/ 6 h 528"/>
                  <a:gd name="T16" fmla="*/ 288 w 285"/>
                  <a:gd name="T17" fmla="*/ 0 h 528"/>
                  <a:gd name="T18" fmla="*/ 309 w 285"/>
                  <a:gd name="T19" fmla="*/ 3 h 528"/>
                  <a:gd name="T20" fmla="*/ 329 w 285"/>
                  <a:gd name="T21" fmla="*/ 16 h 528"/>
                  <a:gd name="T22" fmla="*/ 396 w 285"/>
                  <a:gd name="T23" fmla="*/ 145 h 52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5"/>
                  <a:gd name="T37" fmla="*/ 0 h 528"/>
                  <a:gd name="T38" fmla="*/ 285 w 285"/>
                  <a:gd name="T39" fmla="*/ 528 h 52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5" h="528">
                    <a:moveTo>
                      <a:pt x="0" y="258"/>
                    </a:moveTo>
                    <a:lnTo>
                      <a:pt x="45" y="490"/>
                    </a:lnTo>
                    <a:lnTo>
                      <a:pt x="57" y="517"/>
                    </a:lnTo>
                    <a:lnTo>
                      <a:pt x="72" y="528"/>
                    </a:lnTo>
                    <a:lnTo>
                      <a:pt x="87" y="517"/>
                    </a:lnTo>
                    <a:lnTo>
                      <a:pt x="102" y="485"/>
                    </a:lnTo>
                    <a:lnTo>
                      <a:pt x="183" y="32"/>
                    </a:lnTo>
                    <a:lnTo>
                      <a:pt x="192" y="11"/>
                    </a:lnTo>
                    <a:lnTo>
                      <a:pt x="207" y="0"/>
                    </a:lnTo>
                    <a:lnTo>
                      <a:pt x="222" y="5"/>
                    </a:lnTo>
                    <a:lnTo>
                      <a:pt x="237" y="30"/>
                    </a:lnTo>
                    <a:lnTo>
                      <a:pt x="285" y="273"/>
                    </a:lnTo>
                  </a:path>
                </a:pathLst>
              </a:cu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2008" name="Freeform 27"/>
              <p:cNvSpPr>
                <a:spLocks/>
              </p:cNvSpPr>
              <p:nvPr/>
            </p:nvSpPr>
            <p:spPr bwMode="auto">
              <a:xfrm flipV="1">
                <a:off x="1968" y="2064"/>
                <a:ext cx="336" cy="384"/>
              </a:xfrm>
              <a:custGeom>
                <a:avLst/>
                <a:gdLst>
                  <a:gd name="T0" fmla="*/ 0 w 285"/>
                  <a:gd name="T1" fmla="*/ 137 h 528"/>
                  <a:gd name="T2" fmla="*/ 62 w 285"/>
                  <a:gd name="T3" fmla="*/ 259 h 528"/>
                  <a:gd name="T4" fmla="*/ 79 w 285"/>
                  <a:gd name="T5" fmla="*/ 273 h 528"/>
                  <a:gd name="T6" fmla="*/ 100 w 285"/>
                  <a:gd name="T7" fmla="*/ 279 h 528"/>
                  <a:gd name="T8" fmla="*/ 121 w 285"/>
                  <a:gd name="T9" fmla="*/ 273 h 528"/>
                  <a:gd name="T10" fmla="*/ 141 w 285"/>
                  <a:gd name="T11" fmla="*/ 257 h 528"/>
                  <a:gd name="T12" fmla="*/ 255 w 285"/>
                  <a:gd name="T13" fmla="*/ 17 h 528"/>
                  <a:gd name="T14" fmla="*/ 266 w 285"/>
                  <a:gd name="T15" fmla="*/ 6 h 528"/>
                  <a:gd name="T16" fmla="*/ 288 w 285"/>
                  <a:gd name="T17" fmla="*/ 0 h 528"/>
                  <a:gd name="T18" fmla="*/ 309 w 285"/>
                  <a:gd name="T19" fmla="*/ 3 h 528"/>
                  <a:gd name="T20" fmla="*/ 329 w 285"/>
                  <a:gd name="T21" fmla="*/ 16 h 528"/>
                  <a:gd name="T22" fmla="*/ 396 w 285"/>
                  <a:gd name="T23" fmla="*/ 145 h 52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5"/>
                  <a:gd name="T37" fmla="*/ 0 h 528"/>
                  <a:gd name="T38" fmla="*/ 285 w 285"/>
                  <a:gd name="T39" fmla="*/ 528 h 52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5" h="528">
                    <a:moveTo>
                      <a:pt x="0" y="258"/>
                    </a:moveTo>
                    <a:lnTo>
                      <a:pt x="45" y="490"/>
                    </a:lnTo>
                    <a:lnTo>
                      <a:pt x="57" y="517"/>
                    </a:lnTo>
                    <a:lnTo>
                      <a:pt x="72" y="528"/>
                    </a:lnTo>
                    <a:lnTo>
                      <a:pt x="87" y="517"/>
                    </a:lnTo>
                    <a:lnTo>
                      <a:pt x="102" y="485"/>
                    </a:lnTo>
                    <a:lnTo>
                      <a:pt x="183" y="32"/>
                    </a:lnTo>
                    <a:lnTo>
                      <a:pt x="192" y="11"/>
                    </a:lnTo>
                    <a:lnTo>
                      <a:pt x="207" y="0"/>
                    </a:lnTo>
                    <a:lnTo>
                      <a:pt x="222" y="5"/>
                    </a:lnTo>
                    <a:lnTo>
                      <a:pt x="237" y="30"/>
                    </a:lnTo>
                    <a:lnTo>
                      <a:pt x="285" y="273"/>
                    </a:lnTo>
                  </a:path>
                </a:pathLst>
              </a:cu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2009" name="Freeform 28"/>
              <p:cNvSpPr>
                <a:spLocks/>
              </p:cNvSpPr>
              <p:nvPr/>
            </p:nvSpPr>
            <p:spPr bwMode="auto">
              <a:xfrm flipV="1">
                <a:off x="2304" y="2064"/>
                <a:ext cx="336" cy="384"/>
              </a:xfrm>
              <a:custGeom>
                <a:avLst/>
                <a:gdLst>
                  <a:gd name="T0" fmla="*/ 0 w 285"/>
                  <a:gd name="T1" fmla="*/ 137 h 528"/>
                  <a:gd name="T2" fmla="*/ 62 w 285"/>
                  <a:gd name="T3" fmla="*/ 259 h 528"/>
                  <a:gd name="T4" fmla="*/ 79 w 285"/>
                  <a:gd name="T5" fmla="*/ 273 h 528"/>
                  <a:gd name="T6" fmla="*/ 100 w 285"/>
                  <a:gd name="T7" fmla="*/ 279 h 528"/>
                  <a:gd name="T8" fmla="*/ 121 w 285"/>
                  <a:gd name="T9" fmla="*/ 273 h 528"/>
                  <a:gd name="T10" fmla="*/ 141 w 285"/>
                  <a:gd name="T11" fmla="*/ 257 h 528"/>
                  <a:gd name="T12" fmla="*/ 255 w 285"/>
                  <a:gd name="T13" fmla="*/ 17 h 528"/>
                  <a:gd name="T14" fmla="*/ 266 w 285"/>
                  <a:gd name="T15" fmla="*/ 6 h 528"/>
                  <a:gd name="T16" fmla="*/ 288 w 285"/>
                  <a:gd name="T17" fmla="*/ 0 h 528"/>
                  <a:gd name="T18" fmla="*/ 309 w 285"/>
                  <a:gd name="T19" fmla="*/ 3 h 528"/>
                  <a:gd name="T20" fmla="*/ 329 w 285"/>
                  <a:gd name="T21" fmla="*/ 16 h 528"/>
                  <a:gd name="T22" fmla="*/ 396 w 285"/>
                  <a:gd name="T23" fmla="*/ 145 h 52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5"/>
                  <a:gd name="T37" fmla="*/ 0 h 528"/>
                  <a:gd name="T38" fmla="*/ 285 w 285"/>
                  <a:gd name="T39" fmla="*/ 528 h 52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5" h="528">
                    <a:moveTo>
                      <a:pt x="0" y="258"/>
                    </a:moveTo>
                    <a:lnTo>
                      <a:pt x="45" y="490"/>
                    </a:lnTo>
                    <a:lnTo>
                      <a:pt x="57" y="517"/>
                    </a:lnTo>
                    <a:lnTo>
                      <a:pt x="72" y="528"/>
                    </a:lnTo>
                    <a:lnTo>
                      <a:pt x="87" y="517"/>
                    </a:lnTo>
                    <a:lnTo>
                      <a:pt x="102" y="485"/>
                    </a:lnTo>
                    <a:lnTo>
                      <a:pt x="183" y="32"/>
                    </a:lnTo>
                    <a:lnTo>
                      <a:pt x="192" y="11"/>
                    </a:lnTo>
                    <a:lnTo>
                      <a:pt x="207" y="0"/>
                    </a:lnTo>
                    <a:lnTo>
                      <a:pt x="222" y="5"/>
                    </a:lnTo>
                    <a:lnTo>
                      <a:pt x="237" y="30"/>
                    </a:lnTo>
                    <a:lnTo>
                      <a:pt x="285" y="273"/>
                    </a:lnTo>
                  </a:path>
                </a:pathLst>
              </a:cu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2010" name="Freeform 29"/>
              <p:cNvSpPr>
                <a:spLocks/>
              </p:cNvSpPr>
              <p:nvPr/>
            </p:nvSpPr>
            <p:spPr bwMode="auto">
              <a:xfrm flipV="1">
                <a:off x="2640" y="2064"/>
                <a:ext cx="336" cy="384"/>
              </a:xfrm>
              <a:custGeom>
                <a:avLst/>
                <a:gdLst>
                  <a:gd name="T0" fmla="*/ 0 w 285"/>
                  <a:gd name="T1" fmla="*/ 137 h 528"/>
                  <a:gd name="T2" fmla="*/ 62 w 285"/>
                  <a:gd name="T3" fmla="*/ 259 h 528"/>
                  <a:gd name="T4" fmla="*/ 79 w 285"/>
                  <a:gd name="T5" fmla="*/ 273 h 528"/>
                  <a:gd name="T6" fmla="*/ 100 w 285"/>
                  <a:gd name="T7" fmla="*/ 279 h 528"/>
                  <a:gd name="T8" fmla="*/ 121 w 285"/>
                  <a:gd name="T9" fmla="*/ 273 h 528"/>
                  <a:gd name="T10" fmla="*/ 141 w 285"/>
                  <a:gd name="T11" fmla="*/ 257 h 528"/>
                  <a:gd name="T12" fmla="*/ 255 w 285"/>
                  <a:gd name="T13" fmla="*/ 17 h 528"/>
                  <a:gd name="T14" fmla="*/ 266 w 285"/>
                  <a:gd name="T15" fmla="*/ 6 h 528"/>
                  <a:gd name="T16" fmla="*/ 288 w 285"/>
                  <a:gd name="T17" fmla="*/ 0 h 528"/>
                  <a:gd name="T18" fmla="*/ 309 w 285"/>
                  <a:gd name="T19" fmla="*/ 3 h 528"/>
                  <a:gd name="T20" fmla="*/ 329 w 285"/>
                  <a:gd name="T21" fmla="*/ 16 h 528"/>
                  <a:gd name="T22" fmla="*/ 396 w 285"/>
                  <a:gd name="T23" fmla="*/ 145 h 52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5"/>
                  <a:gd name="T37" fmla="*/ 0 h 528"/>
                  <a:gd name="T38" fmla="*/ 285 w 285"/>
                  <a:gd name="T39" fmla="*/ 528 h 52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5" h="528">
                    <a:moveTo>
                      <a:pt x="0" y="258"/>
                    </a:moveTo>
                    <a:lnTo>
                      <a:pt x="45" y="490"/>
                    </a:lnTo>
                    <a:lnTo>
                      <a:pt x="57" y="517"/>
                    </a:lnTo>
                    <a:lnTo>
                      <a:pt x="72" y="528"/>
                    </a:lnTo>
                    <a:lnTo>
                      <a:pt x="87" y="517"/>
                    </a:lnTo>
                    <a:lnTo>
                      <a:pt x="102" y="485"/>
                    </a:lnTo>
                    <a:lnTo>
                      <a:pt x="183" y="32"/>
                    </a:lnTo>
                    <a:lnTo>
                      <a:pt x="192" y="11"/>
                    </a:lnTo>
                    <a:lnTo>
                      <a:pt x="207" y="0"/>
                    </a:lnTo>
                    <a:lnTo>
                      <a:pt x="222" y="5"/>
                    </a:lnTo>
                    <a:lnTo>
                      <a:pt x="237" y="30"/>
                    </a:lnTo>
                    <a:lnTo>
                      <a:pt x="285" y="273"/>
                    </a:lnTo>
                  </a:path>
                </a:pathLst>
              </a:cu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2011" name="Freeform 30"/>
              <p:cNvSpPr>
                <a:spLocks/>
              </p:cNvSpPr>
              <p:nvPr/>
            </p:nvSpPr>
            <p:spPr bwMode="auto">
              <a:xfrm>
                <a:off x="3312" y="2064"/>
                <a:ext cx="336" cy="384"/>
              </a:xfrm>
              <a:custGeom>
                <a:avLst/>
                <a:gdLst>
                  <a:gd name="T0" fmla="*/ 0 w 285"/>
                  <a:gd name="T1" fmla="*/ 137 h 528"/>
                  <a:gd name="T2" fmla="*/ 62 w 285"/>
                  <a:gd name="T3" fmla="*/ 259 h 528"/>
                  <a:gd name="T4" fmla="*/ 79 w 285"/>
                  <a:gd name="T5" fmla="*/ 273 h 528"/>
                  <a:gd name="T6" fmla="*/ 100 w 285"/>
                  <a:gd name="T7" fmla="*/ 279 h 528"/>
                  <a:gd name="T8" fmla="*/ 121 w 285"/>
                  <a:gd name="T9" fmla="*/ 273 h 528"/>
                  <a:gd name="T10" fmla="*/ 141 w 285"/>
                  <a:gd name="T11" fmla="*/ 257 h 528"/>
                  <a:gd name="T12" fmla="*/ 255 w 285"/>
                  <a:gd name="T13" fmla="*/ 17 h 528"/>
                  <a:gd name="T14" fmla="*/ 266 w 285"/>
                  <a:gd name="T15" fmla="*/ 6 h 528"/>
                  <a:gd name="T16" fmla="*/ 288 w 285"/>
                  <a:gd name="T17" fmla="*/ 0 h 528"/>
                  <a:gd name="T18" fmla="*/ 309 w 285"/>
                  <a:gd name="T19" fmla="*/ 3 h 528"/>
                  <a:gd name="T20" fmla="*/ 329 w 285"/>
                  <a:gd name="T21" fmla="*/ 16 h 528"/>
                  <a:gd name="T22" fmla="*/ 396 w 285"/>
                  <a:gd name="T23" fmla="*/ 145 h 52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5"/>
                  <a:gd name="T37" fmla="*/ 0 h 528"/>
                  <a:gd name="T38" fmla="*/ 285 w 285"/>
                  <a:gd name="T39" fmla="*/ 528 h 52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5" h="528">
                    <a:moveTo>
                      <a:pt x="0" y="258"/>
                    </a:moveTo>
                    <a:lnTo>
                      <a:pt x="45" y="490"/>
                    </a:lnTo>
                    <a:lnTo>
                      <a:pt x="57" y="517"/>
                    </a:lnTo>
                    <a:lnTo>
                      <a:pt x="72" y="528"/>
                    </a:lnTo>
                    <a:lnTo>
                      <a:pt x="87" y="517"/>
                    </a:lnTo>
                    <a:lnTo>
                      <a:pt x="102" y="485"/>
                    </a:lnTo>
                    <a:lnTo>
                      <a:pt x="183" y="32"/>
                    </a:lnTo>
                    <a:lnTo>
                      <a:pt x="192" y="11"/>
                    </a:lnTo>
                    <a:lnTo>
                      <a:pt x="207" y="0"/>
                    </a:lnTo>
                    <a:lnTo>
                      <a:pt x="222" y="5"/>
                    </a:lnTo>
                    <a:lnTo>
                      <a:pt x="237" y="30"/>
                    </a:lnTo>
                    <a:lnTo>
                      <a:pt x="285" y="273"/>
                    </a:lnTo>
                  </a:path>
                </a:pathLst>
              </a:cu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2012" name="Freeform 31"/>
              <p:cNvSpPr>
                <a:spLocks/>
              </p:cNvSpPr>
              <p:nvPr/>
            </p:nvSpPr>
            <p:spPr bwMode="auto">
              <a:xfrm>
                <a:off x="3984" y="2064"/>
                <a:ext cx="336" cy="384"/>
              </a:xfrm>
              <a:custGeom>
                <a:avLst/>
                <a:gdLst>
                  <a:gd name="T0" fmla="*/ 0 w 285"/>
                  <a:gd name="T1" fmla="*/ 137 h 528"/>
                  <a:gd name="T2" fmla="*/ 62 w 285"/>
                  <a:gd name="T3" fmla="*/ 259 h 528"/>
                  <a:gd name="T4" fmla="*/ 79 w 285"/>
                  <a:gd name="T5" fmla="*/ 273 h 528"/>
                  <a:gd name="T6" fmla="*/ 100 w 285"/>
                  <a:gd name="T7" fmla="*/ 279 h 528"/>
                  <a:gd name="T8" fmla="*/ 121 w 285"/>
                  <a:gd name="T9" fmla="*/ 273 h 528"/>
                  <a:gd name="T10" fmla="*/ 141 w 285"/>
                  <a:gd name="T11" fmla="*/ 257 h 528"/>
                  <a:gd name="T12" fmla="*/ 255 w 285"/>
                  <a:gd name="T13" fmla="*/ 17 h 528"/>
                  <a:gd name="T14" fmla="*/ 266 w 285"/>
                  <a:gd name="T15" fmla="*/ 6 h 528"/>
                  <a:gd name="T16" fmla="*/ 288 w 285"/>
                  <a:gd name="T17" fmla="*/ 0 h 528"/>
                  <a:gd name="T18" fmla="*/ 309 w 285"/>
                  <a:gd name="T19" fmla="*/ 3 h 528"/>
                  <a:gd name="T20" fmla="*/ 329 w 285"/>
                  <a:gd name="T21" fmla="*/ 16 h 528"/>
                  <a:gd name="T22" fmla="*/ 396 w 285"/>
                  <a:gd name="T23" fmla="*/ 145 h 52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5"/>
                  <a:gd name="T37" fmla="*/ 0 h 528"/>
                  <a:gd name="T38" fmla="*/ 285 w 285"/>
                  <a:gd name="T39" fmla="*/ 528 h 52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5" h="528">
                    <a:moveTo>
                      <a:pt x="0" y="258"/>
                    </a:moveTo>
                    <a:lnTo>
                      <a:pt x="45" y="490"/>
                    </a:lnTo>
                    <a:lnTo>
                      <a:pt x="57" y="517"/>
                    </a:lnTo>
                    <a:lnTo>
                      <a:pt x="72" y="528"/>
                    </a:lnTo>
                    <a:lnTo>
                      <a:pt x="87" y="517"/>
                    </a:lnTo>
                    <a:lnTo>
                      <a:pt x="102" y="485"/>
                    </a:lnTo>
                    <a:lnTo>
                      <a:pt x="183" y="32"/>
                    </a:lnTo>
                    <a:lnTo>
                      <a:pt x="192" y="11"/>
                    </a:lnTo>
                    <a:lnTo>
                      <a:pt x="207" y="0"/>
                    </a:lnTo>
                    <a:lnTo>
                      <a:pt x="222" y="5"/>
                    </a:lnTo>
                    <a:lnTo>
                      <a:pt x="237" y="30"/>
                    </a:lnTo>
                    <a:lnTo>
                      <a:pt x="285" y="273"/>
                    </a:lnTo>
                  </a:path>
                </a:pathLst>
              </a:cu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2013" name="Freeform 32"/>
              <p:cNvSpPr>
                <a:spLocks/>
              </p:cNvSpPr>
              <p:nvPr/>
            </p:nvSpPr>
            <p:spPr bwMode="auto">
              <a:xfrm flipV="1">
                <a:off x="3648" y="2064"/>
                <a:ext cx="336" cy="384"/>
              </a:xfrm>
              <a:custGeom>
                <a:avLst/>
                <a:gdLst>
                  <a:gd name="T0" fmla="*/ 0 w 285"/>
                  <a:gd name="T1" fmla="*/ 137 h 528"/>
                  <a:gd name="T2" fmla="*/ 62 w 285"/>
                  <a:gd name="T3" fmla="*/ 259 h 528"/>
                  <a:gd name="T4" fmla="*/ 79 w 285"/>
                  <a:gd name="T5" fmla="*/ 273 h 528"/>
                  <a:gd name="T6" fmla="*/ 100 w 285"/>
                  <a:gd name="T7" fmla="*/ 279 h 528"/>
                  <a:gd name="T8" fmla="*/ 121 w 285"/>
                  <a:gd name="T9" fmla="*/ 273 h 528"/>
                  <a:gd name="T10" fmla="*/ 141 w 285"/>
                  <a:gd name="T11" fmla="*/ 257 h 528"/>
                  <a:gd name="T12" fmla="*/ 255 w 285"/>
                  <a:gd name="T13" fmla="*/ 17 h 528"/>
                  <a:gd name="T14" fmla="*/ 266 w 285"/>
                  <a:gd name="T15" fmla="*/ 6 h 528"/>
                  <a:gd name="T16" fmla="*/ 288 w 285"/>
                  <a:gd name="T17" fmla="*/ 0 h 528"/>
                  <a:gd name="T18" fmla="*/ 309 w 285"/>
                  <a:gd name="T19" fmla="*/ 3 h 528"/>
                  <a:gd name="T20" fmla="*/ 329 w 285"/>
                  <a:gd name="T21" fmla="*/ 16 h 528"/>
                  <a:gd name="T22" fmla="*/ 396 w 285"/>
                  <a:gd name="T23" fmla="*/ 145 h 52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5"/>
                  <a:gd name="T37" fmla="*/ 0 h 528"/>
                  <a:gd name="T38" fmla="*/ 285 w 285"/>
                  <a:gd name="T39" fmla="*/ 528 h 52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5" h="528">
                    <a:moveTo>
                      <a:pt x="0" y="258"/>
                    </a:moveTo>
                    <a:lnTo>
                      <a:pt x="45" y="490"/>
                    </a:lnTo>
                    <a:lnTo>
                      <a:pt x="57" y="517"/>
                    </a:lnTo>
                    <a:lnTo>
                      <a:pt x="72" y="528"/>
                    </a:lnTo>
                    <a:lnTo>
                      <a:pt x="87" y="517"/>
                    </a:lnTo>
                    <a:lnTo>
                      <a:pt x="102" y="485"/>
                    </a:lnTo>
                    <a:lnTo>
                      <a:pt x="183" y="32"/>
                    </a:lnTo>
                    <a:lnTo>
                      <a:pt x="192" y="11"/>
                    </a:lnTo>
                    <a:lnTo>
                      <a:pt x="207" y="0"/>
                    </a:lnTo>
                    <a:lnTo>
                      <a:pt x="222" y="5"/>
                    </a:lnTo>
                    <a:lnTo>
                      <a:pt x="237" y="30"/>
                    </a:lnTo>
                    <a:lnTo>
                      <a:pt x="285" y="273"/>
                    </a:lnTo>
                  </a:path>
                </a:pathLst>
              </a:cu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2014" name="Freeform 33"/>
              <p:cNvSpPr>
                <a:spLocks/>
              </p:cNvSpPr>
              <p:nvPr/>
            </p:nvSpPr>
            <p:spPr bwMode="auto">
              <a:xfrm>
                <a:off x="4320" y="2064"/>
                <a:ext cx="336" cy="384"/>
              </a:xfrm>
              <a:custGeom>
                <a:avLst/>
                <a:gdLst>
                  <a:gd name="T0" fmla="*/ 0 w 285"/>
                  <a:gd name="T1" fmla="*/ 137 h 528"/>
                  <a:gd name="T2" fmla="*/ 62 w 285"/>
                  <a:gd name="T3" fmla="*/ 259 h 528"/>
                  <a:gd name="T4" fmla="*/ 79 w 285"/>
                  <a:gd name="T5" fmla="*/ 273 h 528"/>
                  <a:gd name="T6" fmla="*/ 100 w 285"/>
                  <a:gd name="T7" fmla="*/ 279 h 528"/>
                  <a:gd name="T8" fmla="*/ 121 w 285"/>
                  <a:gd name="T9" fmla="*/ 273 h 528"/>
                  <a:gd name="T10" fmla="*/ 141 w 285"/>
                  <a:gd name="T11" fmla="*/ 257 h 528"/>
                  <a:gd name="T12" fmla="*/ 255 w 285"/>
                  <a:gd name="T13" fmla="*/ 17 h 528"/>
                  <a:gd name="T14" fmla="*/ 266 w 285"/>
                  <a:gd name="T15" fmla="*/ 6 h 528"/>
                  <a:gd name="T16" fmla="*/ 288 w 285"/>
                  <a:gd name="T17" fmla="*/ 0 h 528"/>
                  <a:gd name="T18" fmla="*/ 309 w 285"/>
                  <a:gd name="T19" fmla="*/ 3 h 528"/>
                  <a:gd name="T20" fmla="*/ 329 w 285"/>
                  <a:gd name="T21" fmla="*/ 16 h 528"/>
                  <a:gd name="T22" fmla="*/ 396 w 285"/>
                  <a:gd name="T23" fmla="*/ 145 h 52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5"/>
                  <a:gd name="T37" fmla="*/ 0 h 528"/>
                  <a:gd name="T38" fmla="*/ 285 w 285"/>
                  <a:gd name="T39" fmla="*/ 528 h 52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5" h="528">
                    <a:moveTo>
                      <a:pt x="0" y="258"/>
                    </a:moveTo>
                    <a:lnTo>
                      <a:pt x="45" y="490"/>
                    </a:lnTo>
                    <a:lnTo>
                      <a:pt x="57" y="517"/>
                    </a:lnTo>
                    <a:lnTo>
                      <a:pt x="72" y="528"/>
                    </a:lnTo>
                    <a:lnTo>
                      <a:pt x="87" y="517"/>
                    </a:lnTo>
                    <a:lnTo>
                      <a:pt x="102" y="485"/>
                    </a:lnTo>
                    <a:lnTo>
                      <a:pt x="183" y="32"/>
                    </a:lnTo>
                    <a:lnTo>
                      <a:pt x="192" y="11"/>
                    </a:lnTo>
                    <a:lnTo>
                      <a:pt x="207" y="0"/>
                    </a:lnTo>
                    <a:lnTo>
                      <a:pt x="222" y="5"/>
                    </a:lnTo>
                    <a:lnTo>
                      <a:pt x="237" y="30"/>
                    </a:lnTo>
                    <a:lnTo>
                      <a:pt x="285" y="273"/>
                    </a:lnTo>
                  </a:path>
                </a:pathLst>
              </a:cu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sp>
          <p:nvSpPr>
            <p:cNvPr id="81958" name="Line 34"/>
            <p:cNvSpPr>
              <a:spLocks noChangeShapeType="1"/>
            </p:cNvSpPr>
            <p:nvPr/>
          </p:nvSpPr>
          <p:spPr bwMode="auto">
            <a:xfrm>
              <a:off x="1776" y="2736"/>
              <a:ext cx="3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1959" name="Group 35"/>
            <p:cNvGrpSpPr>
              <a:grpSpLocks/>
            </p:cNvGrpSpPr>
            <p:nvPr/>
          </p:nvGrpSpPr>
          <p:grpSpPr bwMode="auto">
            <a:xfrm>
              <a:off x="1968" y="2544"/>
              <a:ext cx="2688" cy="384"/>
              <a:chOff x="1968" y="2544"/>
              <a:chExt cx="2688" cy="384"/>
            </a:xfrm>
          </p:grpSpPr>
          <p:sp>
            <p:nvSpPr>
              <p:cNvPr id="81999" name="Freeform 36"/>
              <p:cNvSpPr>
                <a:spLocks/>
              </p:cNvSpPr>
              <p:nvPr/>
            </p:nvSpPr>
            <p:spPr bwMode="auto">
              <a:xfrm flipV="1">
                <a:off x="1968" y="2544"/>
                <a:ext cx="336" cy="384"/>
              </a:xfrm>
              <a:custGeom>
                <a:avLst/>
                <a:gdLst>
                  <a:gd name="T0" fmla="*/ 0 w 285"/>
                  <a:gd name="T1" fmla="*/ 137 h 528"/>
                  <a:gd name="T2" fmla="*/ 62 w 285"/>
                  <a:gd name="T3" fmla="*/ 259 h 528"/>
                  <a:gd name="T4" fmla="*/ 79 w 285"/>
                  <a:gd name="T5" fmla="*/ 273 h 528"/>
                  <a:gd name="T6" fmla="*/ 100 w 285"/>
                  <a:gd name="T7" fmla="*/ 279 h 528"/>
                  <a:gd name="T8" fmla="*/ 121 w 285"/>
                  <a:gd name="T9" fmla="*/ 273 h 528"/>
                  <a:gd name="T10" fmla="*/ 141 w 285"/>
                  <a:gd name="T11" fmla="*/ 257 h 528"/>
                  <a:gd name="T12" fmla="*/ 255 w 285"/>
                  <a:gd name="T13" fmla="*/ 17 h 528"/>
                  <a:gd name="T14" fmla="*/ 266 w 285"/>
                  <a:gd name="T15" fmla="*/ 6 h 528"/>
                  <a:gd name="T16" fmla="*/ 288 w 285"/>
                  <a:gd name="T17" fmla="*/ 0 h 528"/>
                  <a:gd name="T18" fmla="*/ 309 w 285"/>
                  <a:gd name="T19" fmla="*/ 3 h 528"/>
                  <a:gd name="T20" fmla="*/ 329 w 285"/>
                  <a:gd name="T21" fmla="*/ 16 h 528"/>
                  <a:gd name="T22" fmla="*/ 396 w 285"/>
                  <a:gd name="T23" fmla="*/ 145 h 52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5"/>
                  <a:gd name="T37" fmla="*/ 0 h 528"/>
                  <a:gd name="T38" fmla="*/ 285 w 285"/>
                  <a:gd name="T39" fmla="*/ 528 h 52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5" h="528">
                    <a:moveTo>
                      <a:pt x="0" y="258"/>
                    </a:moveTo>
                    <a:lnTo>
                      <a:pt x="45" y="490"/>
                    </a:lnTo>
                    <a:lnTo>
                      <a:pt x="57" y="517"/>
                    </a:lnTo>
                    <a:lnTo>
                      <a:pt x="72" y="528"/>
                    </a:lnTo>
                    <a:lnTo>
                      <a:pt x="87" y="517"/>
                    </a:lnTo>
                    <a:lnTo>
                      <a:pt x="102" y="485"/>
                    </a:lnTo>
                    <a:lnTo>
                      <a:pt x="183" y="32"/>
                    </a:lnTo>
                    <a:lnTo>
                      <a:pt x="192" y="11"/>
                    </a:lnTo>
                    <a:lnTo>
                      <a:pt x="207" y="0"/>
                    </a:lnTo>
                    <a:lnTo>
                      <a:pt x="222" y="5"/>
                    </a:lnTo>
                    <a:lnTo>
                      <a:pt x="237" y="30"/>
                    </a:lnTo>
                    <a:lnTo>
                      <a:pt x="285" y="273"/>
                    </a:lnTo>
                  </a:path>
                </a:pathLst>
              </a:custGeom>
              <a:noFill/>
              <a:ln w="254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2000" name="Freeform 37"/>
              <p:cNvSpPr>
                <a:spLocks/>
              </p:cNvSpPr>
              <p:nvPr/>
            </p:nvSpPr>
            <p:spPr bwMode="auto">
              <a:xfrm flipV="1">
                <a:off x="2304" y="2544"/>
                <a:ext cx="336" cy="384"/>
              </a:xfrm>
              <a:custGeom>
                <a:avLst/>
                <a:gdLst>
                  <a:gd name="T0" fmla="*/ 0 w 285"/>
                  <a:gd name="T1" fmla="*/ 137 h 528"/>
                  <a:gd name="T2" fmla="*/ 62 w 285"/>
                  <a:gd name="T3" fmla="*/ 259 h 528"/>
                  <a:gd name="T4" fmla="*/ 79 w 285"/>
                  <a:gd name="T5" fmla="*/ 273 h 528"/>
                  <a:gd name="T6" fmla="*/ 100 w 285"/>
                  <a:gd name="T7" fmla="*/ 279 h 528"/>
                  <a:gd name="T8" fmla="*/ 121 w 285"/>
                  <a:gd name="T9" fmla="*/ 273 h 528"/>
                  <a:gd name="T10" fmla="*/ 141 w 285"/>
                  <a:gd name="T11" fmla="*/ 257 h 528"/>
                  <a:gd name="T12" fmla="*/ 255 w 285"/>
                  <a:gd name="T13" fmla="*/ 17 h 528"/>
                  <a:gd name="T14" fmla="*/ 266 w 285"/>
                  <a:gd name="T15" fmla="*/ 6 h 528"/>
                  <a:gd name="T16" fmla="*/ 288 w 285"/>
                  <a:gd name="T17" fmla="*/ 0 h 528"/>
                  <a:gd name="T18" fmla="*/ 309 w 285"/>
                  <a:gd name="T19" fmla="*/ 3 h 528"/>
                  <a:gd name="T20" fmla="*/ 329 w 285"/>
                  <a:gd name="T21" fmla="*/ 16 h 528"/>
                  <a:gd name="T22" fmla="*/ 396 w 285"/>
                  <a:gd name="T23" fmla="*/ 145 h 52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5"/>
                  <a:gd name="T37" fmla="*/ 0 h 528"/>
                  <a:gd name="T38" fmla="*/ 285 w 285"/>
                  <a:gd name="T39" fmla="*/ 528 h 52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5" h="528">
                    <a:moveTo>
                      <a:pt x="0" y="258"/>
                    </a:moveTo>
                    <a:lnTo>
                      <a:pt x="45" y="490"/>
                    </a:lnTo>
                    <a:lnTo>
                      <a:pt x="57" y="517"/>
                    </a:lnTo>
                    <a:lnTo>
                      <a:pt x="72" y="528"/>
                    </a:lnTo>
                    <a:lnTo>
                      <a:pt x="87" y="517"/>
                    </a:lnTo>
                    <a:lnTo>
                      <a:pt x="102" y="485"/>
                    </a:lnTo>
                    <a:lnTo>
                      <a:pt x="183" y="32"/>
                    </a:lnTo>
                    <a:lnTo>
                      <a:pt x="192" y="11"/>
                    </a:lnTo>
                    <a:lnTo>
                      <a:pt x="207" y="0"/>
                    </a:lnTo>
                    <a:lnTo>
                      <a:pt x="222" y="5"/>
                    </a:lnTo>
                    <a:lnTo>
                      <a:pt x="237" y="30"/>
                    </a:lnTo>
                    <a:lnTo>
                      <a:pt x="285" y="273"/>
                    </a:lnTo>
                  </a:path>
                </a:pathLst>
              </a:custGeom>
              <a:noFill/>
              <a:ln w="254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2001" name="Freeform 38"/>
              <p:cNvSpPr>
                <a:spLocks/>
              </p:cNvSpPr>
              <p:nvPr/>
            </p:nvSpPr>
            <p:spPr bwMode="auto">
              <a:xfrm flipV="1">
                <a:off x="2640" y="2544"/>
                <a:ext cx="336" cy="384"/>
              </a:xfrm>
              <a:custGeom>
                <a:avLst/>
                <a:gdLst>
                  <a:gd name="T0" fmla="*/ 0 w 285"/>
                  <a:gd name="T1" fmla="*/ 137 h 528"/>
                  <a:gd name="T2" fmla="*/ 62 w 285"/>
                  <a:gd name="T3" fmla="*/ 259 h 528"/>
                  <a:gd name="T4" fmla="*/ 79 w 285"/>
                  <a:gd name="T5" fmla="*/ 273 h 528"/>
                  <a:gd name="T6" fmla="*/ 100 w 285"/>
                  <a:gd name="T7" fmla="*/ 279 h 528"/>
                  <a:gd name="T8" fmla="*/ 121 w 285"/>
                  <a:gd name="T9" fmla="*/ 273 h 528"/>
                  <a:gd name="T10" fmla="*/ 141 w 285"/>
                  <a:gd name="T11" fmla="*/ 257 h 528"/>
                  <a:gd name="T12" fmla="*/ 255 w 285"/>
                  <a:gd name="T13" fmla="*/ 17 h 528"/>
                  <a:gd name="T14" fmla="*/ 266 w 285"/>
                  <a:gd name="T15" fmla="*/ 6 h 528"/>
                  <a:gd name="T16" fmla="*/ 288 w 285"/>
                  <a:gd name="T17" fmla="*/ 0 h 528"/>
                  <a:gd name="T18" fmla="*/ 309 w 285"/>
                  <a:gd name="T19" fmla="*/ 3 h 528"/>
                  <a:gd name="T20" fmla="*/ 329 w 285"/>
                  <a:gd name="T21" fmla="*/ 16 h 528"/>
                  <a:gd name="T22" fmla="*/ 396 w 285"/>
                  <a:gd name="T23" fmla="*/ 145 h 52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5"/>
                  <a:gd name="T37" fmla="*/ 0 h 528"/>
                  <a:gd name="T38" fmla="*/ 285 w 285"/>
                  <a:gd name="T39" fmla="*/ 528 h 52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5" h="528">
                    <a:moveTo>
                      <a:pt x="0" y="258"/>
                    </a:moveTo>
                    <a:lnTo>
                      <a:pt x="45" y="490"/>
                    </a:lnTo>
                    <a:lnTo>
                      <a:pt x="57" y="517"/>
                    </a:lnTo>
                    <a:lnTo>
                      <a:pt x="72" y="528"/>
                    </a:lnTo>
                    <a:lnTo>
                      <a:pt x="87" y="517"/>
                    </a:lnTo>
                    <a:lnTo>
                      <a:pt x="102" y="485"/>
                    </a:lnTo>
                    <a:lnTo>
                      <a:pt x="183" y="32"/>
                    </a:lnTo>
                    <a:lnTo>
                      <a:pt x="192" y="11"/>
                    </a:lnTo>
                    <a:lnTo>
                      <a:pt x="207" y="0"/>
                    </a:lnTo>
                    <a:lnTo>
                      <a:pt x="222" y="5"/>
                    </a:lnTo>
                    <a:lnTo>
                      <a:pt x="237" y="30"/>
                    </a:lnTo>
                    <a:lnTo>
                      <a:pt x="285" y="273"/>
                    </a:lnTo>
                  </a:path>
                </a:pathLst>
              </a:custGeom>
              <a:noFill/>
              <a:ln w="254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2002" name="Freeform 39"/>
              <p:cNvSpPr>
                <a:spLocks/>
              </p:cNvSpPr>
              <p:nvPr/>
            </p:nvSpPr>
            <p:spPr bwMode="auto">
              <a:xfrm flipV="1">
                <a:off x="2976" y="2544"/>
                <a:ext cx="336" cy="384"/>
              </a:xfrm>
              <a:custGeom>
                <a:avLst/>
                <a:gdLst>
                  <a:gd name="T0" fmla="*/ 0 w 285"/>
                  <a:gd name="T1" fmla="*/ 137 h 528"/>
                  <a:gd name="T2" fmla="*/ 62 w 285"/>
                  <a:gd name="T3" fmla="*/ 259 h 528"/>
                  <a:gd name="T4" fmla="*/ 79 w 285"/>
                  <a:gd name="T5" fmla="*/ 273 h 528"/>
                  <a:gd name="T6" fmla="*/ 100 w 285"/>
                  <a:gd name="T7" fmla="*/ 279 h 528"/>
                  <a:gd name="T8" fmla="*/ 121 w 285"/>
                  <a:gd name="T9" fmla="*/ 273 h 528"/>
                  <a:gd name="T10" fmla="*/ 141 w 285"/>
                  <a:gd name="T11" fmla="*/ 257 h 528"/>
                  <a:gd name="T12" fmla="*/ 255 w 285"/>
                  <a:gd name="T13" fmla="*/ 17 h 528"/>
                  <a:gd name="T14" fmla="*/ 266 w 285"/>
                  <a:gd name="T15" fmla="*/ 6 h 528"/>
                  <a:gd name="T16" fmla="*/ 288 w 285"/>
                  <a:gd name="T17" fmla="*/ 0 h 528"/>
                  <a:gd name="T18" fmla="*/ 309 w 285"/>
                  <a:gd name="T19" fmla="*/ 3 h 528"/>
                  <a:gd name="T20" fmla="*/ 329 w 285"/>
                  <a:gd name="T21" fmla="*/ 16 h 528"/>
                  <a:gd name="T22" fmla="*/ 396 w 285"/>
                  <a:gd name="T23" fmla="*/ 145 h 52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5"/>
                  <a:gd name="T37" fmla="*/ 0 h 528"/>
                  <a:gd name="T38" fmla="*/ 285 w 285"/>
                  <a:gd name="T39" fmla="*/ 528 h 52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5" h="528">
                    <a:moveTo>
                      <a:pt x="0" y="258"/>
                    </a:moveTo>
                    <a:lnTo>
                      <a:pt x="45" y="490"/>
                    </a:lnTo>
                    <a:lnTo>
                      <a:pt x="57" y="517"/>
                    </a:lnTo>
                    <a:lnTo>
                      <a:pt x="72" y="528"/>
                    </a:lnTo>
                    <a:lnTo>
                      <a:pt x="87" y="517"/>
                    </a:lnTo>
                    <a:lnTo>
                      <a:pt x="102" y="485"/>
                    </a:lnTo>
                    <a:lnTo>
                      <a:pt x="183" y="32"/>
                    </a:lnTo>
                    <a:lnTo>
                      <a:pt x="192" y="11"/>
                    </a:lnTo>
                    <a:lnTo>
                      <a:pt x="207" y="0"/>
                    </a:lnTo>
                    <a:lnTo>
                      <a:pt x="222" y="5"/>
                    </a:lnTo>
                    <a:lnTo>
                      <a:pt x="237" y="30"/>
                    </a:lnTo>
                    <a:lnTo>
                      <a:pt x="285" y="273"/>
                    </a:lnTo>
                  </a:path>
                </a:pathLst>
              </a:custGeom>
              <a:noFill/>
              <a:ln w="254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2003" name="Freeform 40"/>
              <p:cNvSpPr>
                <a:spLocks/>
              </p:cNvSpPr>
              <p:nvPr/>
            </p:nvSpPr>
            <p:spPr bwMode="auto">
              <a:xfrm flipV="1">
                <a:off x="3312" y="2544"/>
                <a:ext cx="336" cy="384"/>
              </a:xfrm>
              <a:custGeom>
                <a:avLst/>
                <a:gdLst>
                  <a:gd name="T0" fmla="*/ 0 w 285"/>
                  <a:gd name="T1" fmla="*/ 137 h 528"/>
                  <a:gd name="T2" fmla="*/ 62 w 285"/>
                  <a:gd name="T3" fmla="*/ 259 h 528"/>
                  <a:gd name="T4" fmla="*/ 79 w 285"/>
                  <a:gd name="T5" fmla="*/ 273 h 528"/>
                  <a:gd name="T6" fmla="*/ 100 w 285"/>
                  <a:gd name="T7" fmla="*/ 279 h 528"/>
                  <a:gd name="T8" fmla="*/ 121 w 285"/>
                  <a:gd name="T9" fmla="*/ 273 h 528"/>
                  <a:gd name="T10" fmla="*/ 141 w 285"/>
                  <a:gd name="T11" fmla="*/ 257 h 528"/>
                  <a:gd name="T12" fmla="*/ 255 w 285"/>
                  <a:gd name="T13" fmla="*/ 17 h 528"/>
                  <a:gd name="T14" fmla="*/ 266 w 285"/>
                  <a:gd name="T15" fmla="*/ 6 h 528"/>
                  <a:gd name="T16" fmla="*/ 288 w 285"/>
                  <a:gd name="T17" fmla="*/ 0 h 528"/>
                  <a:gd name="T18" fmla="*/ 309 w 285"/>
                  <a:gd name="T19" fmla="*/ 3 h 528"/>
                  <a:gd name="T20" fmla="*/ 329 w 285"/>
                  <a:gd name="T21" fmla="*/ 16 h 528"/>
                  <a:gd name="T22" fmla="*/ 396 w 285"/>
                  <a:gd name="T23" fmla="*/ 145 h 52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5"/>
                  <a:gd name="T37" fmla="*/ 0 h 528"/>
                  <a:gd name="T38" fmla="*/ 285 w 285"/>
                  <a:gd name="T39" fmla="*/ 528 h 52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5" h="528">
                    <a:moveTo>
                      <a:pt x="0" y="258"/>
                    </a:moveTo>
                    <a:lnTo>
                      <a:pt x="45" y="490"/>
                    </a:lnTo>
                    <a:lnTo>
                      <a:pt x="57" y="517"/>
                    </a:lnTo>
                    <a:lnTo>
                      <a:pt x="72" y="528"/>
                    </a:lnTo>
                    <a:lnTo>
                      <a:pt x="87" y="517"/>
                    </a:lnTo>
                    <a:lnTo>
                      <a:pt x="102" y="485"/>
                    </a:lnTo>
                    <a:lnTo>
                      <a:pt x="183" y="32"/>
                    </a:lnTo>
                    <a:lnTo>
                      <a:pt x="192" y="11"/>
                    </a:lnTo>
                    <a:lnTo>
                      <a:pt x="207" y="0"/>
                    </a:lnTo>
                    <a:lnTo>
                      <a:pt x="222" y="5"/>
                    </a:lnTo>
                    <a:lnTo>
                      <a:pt x="237" y="30"/>
                    </a:lnTo>
                    <a:lnTo>
                      <a:pt x="285" y="273"/>
                    </a:lnTo>
                  </a:path>
                </a:pathLst>
              </a:custGeom>
              <a:noFill/>
              <a:ln w="254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2004" name="Freeform 41"/>
              <p:cNvSpPr>
                <a:spLocks/>
              </p:cNvSpPr>
              <p:nvPr/>
            </p:nvSpPr>
            <p:spPr bwMode="auto">
              <a:xfrm flipV="1">
                <a:off x="3648" y="2544"/>
                <a:ext cx="336" cy="384"/>
              </a:xfrm>
              <a:custGeom>
                <a:avLst/>
                <a:gdLst>
                  <a:gd name="T0" fmla="*/ 0 w 285"/>
                  <a:gd name="T1" fmla="*/ 137 h 528"/>
                  <a:gd name="T2" fmla="*/ 62 w 285"/>
                  <a:gd name="T3" fmla="*/ 259 h 528"/>
                  <a:gd name="T4" fmla="*/ 79 w 285"/>
                  <a:gd name="T5" fmla="*/ 273 h 528"/>
                  <a:gd name="T6" fmla="*/ 100 w 285"/>
                  <a:gd name="T7" fmla="*/ 279 h 528"/>
                  <a:gd name="T8" fmla="*/ 121 w 285"/>
                  <a:gd name="T9" fmla="*/ 273 h 528"/>
                  <a:gd name="T10" fmla="*/ 141 w 285"/>
                  <a:gd name="T11" fmla="*/ 257 h 528"/>
                  <a:gd name="T12" fmla="*/ 255 w 285"/>
                  <a:gd name="T13" fmla="*/ 17 h 528"/>
                  <a:gd name="T14" fmla="*/ 266 w 285"/>
                  <a:gd name="T15" fmla="*/ 6 h 528"/>
                  <a:gd name="T16" fmla="*/ 288 w 285"/>
                  <a:gd name="T17" fmla="*/ 0 h 528"/>
                  <a:gd name="T18" fmla="*/ 309 w 285"/>
                  <a:gd name="T19" fmla="*/ 3 h 528"/>
                  <a:gd name="T20" fmla="*/ 329 w 285"/>
                  <a:gd name="T21" fmla="*/ 16 h 528"/>
                  <a:gd name="T22" fmla="*/ 396 w 285"/>
                  <a:gd name="T23" fmla="*/ 145 h 52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5"/>
                  <a:gd name="T37" fmla="*/ 0 h 528"/>
                  <a:gd name="T38" fmla="*/ 285 w 285"/>
                  <a:gd name="T39" fmla="*/ 528 h 52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5" h="528">
                    <a:moveTo>
                      <a:pt x="0" y="258"/>
                    </a:moveTo>
                    <a:lnTo>
                      <a:pt x="45" y="490"/>
                    </a:lnTo>
                    <a:lnTo>
                      <a:pt x="57" y="517"/>
                    </a:lnTo>
                    <a:lnTo>
                      <a:pt x="72" y="528"/>
                    </a:lnTo>
                    <a:lnTo>
                      <a:pt x="87" y="517"/>
                    </a:lnTo>
                    <a:lnTo>
                      <a:pt x="102" y="485"/>
                    </a:lnTo>
                    <a:lnTo>
                      <a:pt x="183" y="32"/>
                    </a:lnTo>
                    <a:lnTo>
                      <a:pt x="192" y="11"/>
                    </a:lnTo>
                    <a:lnTo>
                      <a:pt x="207" y="0"/>
                    </a:lnTo>
                    <a:lnTo>
                      <a:pt x="222" y="5"/>
                    </a:lnTo>
                    <a:lnTo>
                      <a:pt x="237" y="30"/>
                    </a:lnTo>
                    <a:lnTo>
                      <a:pt x="285" y="273"/>
                    </a:lnTo>
                  </a:path>
                </a:pathLst>
              </a:custGeom>
              <a:noFill/>
              <a:ln w="254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2005" name="Freeform 42"/>
              <p:cNvSpPr>
                <a:spLocks/>
              </p:cNvSpPr>
              <p:nvPr/>
            </p:nvSpPr>
            <p:spPr bwMode="auto">
              <a:xfrm flipV="1">
                <a:off x="3984" y="2544"/>
                <a:ext cx="336" cy="384"/>
              </a:xfrm>
              <a:custGeom>
                <a:avLst/>
                <a:gdLst>
                  <a:gd name="T0" fmla="*/ 0 w 285"/>
                  <a:gd name="T1" fmla="*/ 137 h 528"/>
                  <a:gd name="T2" fmla="*/ 62 w 285"/>
                  <a:gd name="T3" fmla="*/ 259 h 528"/>
                  <a:gd name="T4" fmla="*/ 79 w 285"/>
                  <a:gd name="T5" fmla="*/ 273 h 528"/>
                  <a:gd name="T6" fmla="*/ 100 w 285"/>
                  <a:gd name="T7" fmla="*/ 279 h 528"/>
                  <a:gd name="T8" fmla="*/ 121 w 285"/>
                  <a:gd name="T9" fmla="*/ 273 h 528"/>
                  <a:gd name="T10" fmla="*/ 141 w 285"/>
                  <a:gd name="T11" fmla="*/ 257 h 528"/>
                  <a:gd name="T12" fmla="*/ 255 w 285"/>
                  <a:gd name="T13" fmla="*/ 17 h 528"/>
                  <a:gd name="T14" fmla="*/ 266 w 285"/>
                  <a:gd name="T15" fmla="*/ 6 h 528"/>
                  <a:gd name="T16" fmla="*/ 288 w 285"/>
                  <a:gd name="T17" fmla="*/ 0 h 528"/>
                  <a:gd name="T18" fmla="*/ 309 w 285"/>
                  <a:gd name="T19" fmla="*/ 3 h 528"/>
                  <a:gd name="T20" fmla="*/ 329 w 285"/>
                  <a:gd name="T21" fmla="*/ 16 h 528"/>
                  <a:gd name="T22" fmla="*/ 396 w 285"/>
                  <a:gd name="T23" fmla="*/ 145 h 52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5"/>
                  <a:gd name="T37" fmla="*/ 0 h 528"/>
                  <a:gd name="T38" fmla="*/ 285 w 285"/>
                  <a:gd name="T39" fmla="*/ 528 h 52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5" h="528">
                    <a:moveTo>
                      <a:pt x="0" y="258"/>
                    </a:moveTo>
                    <a:lnTo>
                      <a:pt x="45" y="490"/>
                    </a:lnTo>
                    <a:lnTo>
                      <a:pt x="57" y="517"/>
                    </a:lnTo>
                    <a:lnTo>
                      <a:pt x="72" y="528"/>
                    </a:lnTo>
                    <a:lnTo>
                      <a:pt x="87" y="517"/>
                    </a:lnTo>
                    <a:lnTo>
                      <a:pt x="102" y="485"/>
                    </a:lnTo>
                    <a:lnTo>
                      <a:pt x="183" y="32"/>
                    </a:lnTo>
                    <a:lnTo>
                      <a:pt x="192" y="11"/>
                    </a:lnTo>
                    <a:lnTo>
                      <a:pt x="207" y="0"/>
                    </a:lnTo>
                    <a:lnTo>
                      <a:pt x="222" y="5"/>
                    </a:lnTo>
                    <a:lnTo>
                      <a:pt x="237" y="30"/>
                    </a:lnTo>
                    <a:lnTo>
                      <a:pt x="285" y="273"/>
                    </a:lnTo>
                  </a:path>
                </a:pathLst>
              </a:custGeom>
              <a:noFill/>
              <a:ln w="254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2006" name="Freeform 43"/>
              <p:cNvSpPr>
                <a:spLocks/>
              </p:cNvSpPr>
              <p:nvPr/>
            </p:nvSpPr>
            <p:spPr bwMode="auto">
              <a:xfrm flipV="1">
                <a:off x="4320" y="2544"/>
                <a:ext cx="336" cy="384"/>
              </a:xfrm>
              <a:custGeom>
                <a:avLst/>
                <a:gdLst>
                  <a:gd name="T0" fmla="*/ 0 w 285"/>
                  <a:gd name="T1" fmla="*/ 137 h 528"/>
                  <a:gd name="T2" fmla="*/ 62 w 285"/>
                  <a:gd name="T3" fmla="*/ 259 h 528"/>
                  <a:gd name="T4" fmla="*/ 79 w 285"/>
                  <a:gd name="T5" fmla="*/ 273 h 528"/>
                  <a:gd name="T6" fmla="*/ 100 w 285"/>
                  <a:gd name="T7" fmla="*/ 279 h 528"/>
                  <a:gd name="T8" fmla="*/ 121 w 285"/>
                  <a:gd name="T9" fmla="*/ 273 h 528"/>
                  <a:gd name="T10" fmla="*/ 141 w 285"/>
                  <a:gd name="T11" fmla="*/ 257 h 528"/>
                  <a:gd name="T12" fmla="*/ 255 w 285"/>
                  <a:gd name="T13" fmla="*/ 17 h 528"/>
                  <a:gd name="T14" fmla="*/ 266 w 285"/>
                  <a:gd name="T15" fmla="*/ 6 h 528"/>
                  <a:gd name="T16" fmla="*/ 288 w 285"/>
                  <a:gd name="T17" fmla="*/ 0 h 528"/>
                  <a:gd name="T18" fmla="*/ 309 w 285"/>
                  <a:gd name="T19" fmla="*/ 3 h 528"/>
                  <a:gd name="T20" fmla="*/ 329 w 285"/>
                  <a:gd name="T21" fmla="*/ 16 h 528"/>
                  <a:gd name="T22" fmla="*/ 396 w 285"/>
                  <a:gd name="T23" fmla="*/ 145 h 52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5"/>
                  <a:gd name="T37" fmla="*/ 0 h 528"/>
                  <a:gd name="T38" fmla="*/ 285 w 285"/>
                  <a:gd name="T39" fmla="*/ 528 h 52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5" h="528">
                    <a:moveTo>
                      <a:pt x="0" y="258"/>
                    </a:moveTo>
                    <a:lnTo>
                      <a:pt x="45" y="490"/>
                    </a:lnTo>
                    <a:lnTo>
                      <a:pt x="57" y="517"/>
                    </a:lnTo>
                    <a:lnTo>
                      <a:pt x="72" y="528"/>
                    </a:lnTo>
                    <a:lnTo>
                      <a:pt x="87" y="517"/>
                    </a:lnTo>
                    <a:lnTo>
                      <a:pt x="102" y="485"/>
                    </a:lnTo>
                    <a:lnTo>
                      <a:pt x="183" y="32"/>
                    </a:lnTo>
                    <a:lnTo>
                      <a:pt x="192" y="11"/>
                    </a:lnTo>
                    <a:lnTo>
                      <a:pt x="207" y="0"/>
                    </a:lnTo>
                    <a:lnTo>
                      <a:pt x="222" y="5"/>
                    </a:lnTo>
                    <a:lnTo>
                      <a:pt x="237" y="30"/>
                    </a:lnTo>
                    <a:lnTo>
                      <a:pt x="285" y="273"/>
                    </a:lnTo>
                  </a:path>
                </a:pathLst>
              </a:custGeom>
              <a:noFill/>
              <a:ln w="254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sp>
          <p:nvSpPr>
            <p:cNvPr id="81960" name="Line 44"/>
            <p:cNvSpPr>
              <a:spLocks noChangeShapeType="1"/>
            </p:cNvSpPr>
            <p:nvPr/>
          </p:nvSpPr>
          <p:spPr bwMode="auto">
            <a:xfrm>
              <a:off x="1776" y="3216"/>
              <a:ext cx="3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1961" name="Group 45"/>
            <p:cNvGrpSpPr>
              <a:grpSpLocks/>
            </p:cNvGrpSpPr>
            <p:nvPr/>
          </p:nvGrpSpPr>
          <p:grpSpPr bwMode="auto">
            <a:xfrm>
              <a:off x="1968" y="3024"/>
              <a:ext cx="2688" cy="384"/>
              <a:chOff x="1968" y="3024"/>
              <a:chExt cx="2688" cy="384"/>
            </a:xfrm>
          </p:grpSpPr>
          <p:sp>
            <p:nvSpPr>
              <p:cNvPr id="81983" name="Freeform 46"/>
              <p:cNvSpPr>
                <a:spLocks/>
              </p:cNvSpPr>
              <p:nvPr/>
            </p:nvSpPr>
            <p:spPr bwMode="auto">
              <a:xfrm>
                <a:off x="1968" y="3024"/>
                <a:ext cx="165" cy="192"/>
              </a:xfrm>
              <a:custGeom>
                <a:avLst/>
                <a:gdLst>
                  <a:gd name="T0" fmla="*/ 0 w 165"/>
                  <a:gd name="T1" fmla="*/ 188 h 196"/>
                  <a:gd name="T2" fmla="*/ 53 w 165"/>
                  <a:gd name="T3" fmla="*/ 26 h 196"/>
                  <a:gd name="T4" fmla="*/ 67 w 165"/>
                  <a:gd name="T5" fmla="*/ 8 h 196"/>
                  <a:gd name="T6" fmla="*/ 85 w 165"/>
                  <a:gd name="T7" fmla="*/ 0 h 196"/>
                  <a:gd name="T8" fmla="*/ 103 w 165"/>
                  <a:gd name="T9" fmla="*/ 8 h 196"/>
                  <a:gd name="T10" fmla="*/ 120 w 165"/>
                  <a:gd name="T11" fmla="*/ 29 h 196"/>
                  <a:gd name="T12" fmla="*/ 16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1984" name="Freeform 47"/>
              <p:cNvSpPr>
                <a:spLocks/>
              </p:cNvSpPr>
              <p:nvPr/>
            </p:nvSpPr>
            <p:spPr bwMode="auto">
              <a:xfrm>
                <a:off x="2137" y="3024"/>
                <a:ext cx="165" cy="192"/>
              </a:xfrm>
              <a:custGeom>
                <a:avLst/>
                <a:gdLst>
                  <a:gd name="T0" fmla="*/ 0 w 165"/>
                  <a:gd name="T1" fmla="*/ 188 h 196"/>
                  <a:gd name="T2" fmla="*/ 53 w 165"/>
                  <a:gd name="T3" fmla="*/ 26 h 196"/>
                  <a:gd name="T4" fmla="*/ 67 w 165"/>
                  <a:gd name="T5" fmla="*/ 8 h 196"/>
                  <a:gd name="T6" fmla="*/ 85 w 165"/>
                  <a:gd name="T7" fmla="*/ 0 h 196"/>
                  <a:gd name="T8" fmla="*/ 103 w 165"/>
                  <a:gd name="T9" fmla="*/ 8 h 196"/>
                  <a:gd name="T10" fmla="*/ 120 w 165"/>
                  <a:gd name="T11" fmla="*/ 29 h 196"/>
                  <a:gd name="T12" fmla="*/ 16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1985" name="Freeform 48"/>
              <p:cNvSpPr>
                <a:spLocks/>
              </p:cNvSpPr>
              <p:nvPr/>
            </p:nvSpPr>
            <p:spPr bwMode="auto">
              <a:xfrm>
                <a:off x="2304" y="3024"/>
                <a:ext cx="165" cy="192"/>
              </a:xfrm>
              <a:custGeom>
                <a:avLst/>
                <a:gdLst>
                  <a:gd name="T0" fmla="*/ 0 w 165"/>
                  <a:gd name="T1" fmla="*/ 188 h 196"/>
                  <a:gd name="T2" fmla="*/ 53 w 165"/>
                  <a:gd name="T3" fmla="*/ 26 h 196"/>
                  <a:gd name="T4" fmla="*/ 67 w 165"/>
                  <a:gd name="T5" fmla="*/ 8 h 196"/>
                  <a:gd name="T6" fmla="*/ 85 w 165"/>
                  <a:gd name="T7" fmla="*/ 0 h 196"/>
                  <a:gd name="T8" fmla="*/ 103 w 165"/>
                  <a:gd name="T9" fmla="*/ 8 h 196"/>
                  <a:gd name="T10" fmla="*/ 120 w 165"/>
                  <a:gd name="T11" fmla="*/ 29 h 196"/>
                  <a:gd name="T12" fmla="*/ 16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1986" name="Freeform 49"/>
              <p:cNvSpPr>
                <a:spLocks/>
              </p:cNvSpPr>
              <p:nvPr/>
            </p:nvSpPr>
            <p:spPr bwMode="auto">
              <a:xfrm>
                <a:off x="2470" y="3024"/>
                <a:ext cx="165" cy="192"/>
              </a:xfrm>
              <a:custGeom>
                <a:avLst/>
                <a:gdLst>
                  <a:gd name="T0" fmla="*/ 0 w 165"/>
                  <a:gd name="T1" fmla="*/ 188 h 196"/>
                  <a:gd name="T2" fmla="*/ 53 w 165"/>
                  <a:gd name="T3" fmla="*/ 26 h 196"/>
                  <a:gd name="T4" fmla="*/ 67 w 165"/>
                  <a:gd name="T5" fmla="*/ 8 h 196"/>
                  <a:gd name="T6" fmla="*/ 85 w 165"/>
                  <a:gd name="T7" fmla="*/ 0 h 196"/>
                  <a:gd name="T8" fmla="*/ 103 w 165"/>
                  <a:gd name="T9" fmla="*/ 8 h 196"/>
                  <a:gd name="T10" fmla="*/ 120 w 165"/>
                  <a:gd name="T11" fmla="*/ 29 h 196"/>
                  <a:gd name="T12" fmla="*/ 16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1987" name="Freeform 50"/>
              <p:cNvSpPr>
                <a:spLocks/>
              </p:cNvSpPr>
              <p:nvPr/>
            </p:nvSpPr>
            <p:spPr bwMode="auto">
              <a:xfrm>
                <a:off x="2640" y="3024"/>
                <a:ext cx="165" cy="192"/>
              </a:xfrm>
              <a:custGeom>
                <a:avLst/>
                <a:gdLst>
                  <a:gd name="T0" fmla="*/ 0 w 165"/>
                  <a:gd name="T1" fmla="*/ 188 h 196"/>
                  <a:gd name="T2" fmla="*/ 53 w 165"/>
                  <a:gd name="T3" fmla="*/ 26 h 196"/>
                  <a:gd name="T4" fmla="*/ 67 w 165"/>
                  <a:gd name="T5" fmla="*/ 8 h 196"/>
                  <a:gd name="T6" fmla="*/ 85 w 165"/>
                  <a:gd name="T7" fmla="*/ 0 h 196"/>
                  <a:gd name="T8" fmla="*/ 103 w 165"/>
                  <a:gd name="T9" fmla="*/ 8 h 196"/>
                  <a:gd name="T10" fmla="*/ 120 w 165"/>
                  <a:gd name="T11" fmla="*/ 29 h 196"/>
                  <a:gd name="T12" fmla="*/ 16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1988" name="Freeform 51"/>
              <p:cNvSpPr>
                <a:spLocks/>
              </p:cNvSpPr>
              <p:nvPr/>
            </p:nvSpPr>
            <p:spPr bwMode="auto">
              <a:xfrm>
                <a:off x="2805" y="3024"/>
                <a:ext cx="165" cy="192"/>
              </a:xfrm>
              <a:custGeom>
                <a:avLst/>
                <a:gdLst>
                  <a:gd name="T0" fmla="*/ 0 w 165"/>
                  <a:gd name="T1" fmla="*/ 188 h 196"/>
                  <a:gd name="T2" fmla="*/ 53 w 165"/>
                  <a:gd name="T3" fmla="*/ 26 h 196"/>
                  <a:gd name="T4" fmla="*/ 67 w 165"/>
                  <a:gd name="T5" fmla="*/ 8 h 196"/>
                  <a:gd name="T6" fmla="*/ 85 w 165"/>
                  <a:gd name="T7" fmla="*/ 0 h 196"/>
                  <a:gd name="T8" fmla="*/ 103 w 165"/>
                  <a:gd name="T9" fmla="*/ 8 h 196"/>
                  <a:gd name="T10" fmla="*/ 120 w 165"/>
                  <a:gd name="T11" fmla="*/ 29 h 196"/>
                  <a:gd name="T12" fmla="*/ 16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1989" name="Freeform 52"/>
              <p:cNvSpPr>
                <a:spLocks/>
              </p:cNvSpPr>
              <p:nvPr/>
            </p:nvSpPr>
            <p:spPr bwMode="auto">
              <a:xfrm flipV="1">
                <a:off x="2976" y="3216"/>
                <a:ext cx="165" cy="192"/>
              </a:xfrm>
              <a:custGeom>
                <a:avLst/>
                <a:gdLst>
                  <a:gd name="T0" fmla="*/ 0 w 165"/>
                  <a:gd name="T1" fmla="*/ 188 h 196"/>
                  <a:gd name="T2" fmla="*/ 53 w 165"/>
                  <a:gd name="T3" fmla="*/ 26 h 196"/>
                  <a:gd name="T4" fmla="*/ 67 w 165"/>
                  <a:gd name="T5" fmla="*/ 8 h 196"/>
                  <a:gd name="T6" fmla="*/ 85 w 165"/>
                  <a:gd name="T7" fmla="*/ 0 h 196"/>
                  <a:gd name="T8" fmla="*/ 103 w 165"/>
                  <a:gd name="T9" fmla="*/ 8 h 196"/>
                  <a:gd name="T10" fmla="*/ 120 w 165"/>
                  <a:gd name="T11" fmla="*/ 29 h 196"/>
                  <a:gd name="T12" fmla="*/ 16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1990" name="Freeform 53"/>
              <p:cNvSpPr>
                <a:spLocks/>
              </p:cNvSpPr>
              <p:nvPr/>
            </p:nvSpPr>
            <p:spPr bwMode="auto">
              <a:xfrm flipV="1">
                <a:off x="3145" y="3216"/>
                <a:ext cx="165" cy="192"/>
              </a:xfrm>
              <a:custGeom>
                <a:avLst/>
                <a:gdLst>
                  <a:gd name="T0" fmla="*/ 0 w 165"/>
                  <a:gd name="T1" fmla="*/ 188 h 196"/>
                  <a:gd name="T2" fmla="*/ 53 w 165"/>
                  <a:gd name="T3" fmla="*/ 26 h 196"/>
                  <a:gd name="T4" fmla="*/ 67 w 165"/>
                  <a:gd name="T5" fmla="*/ 8 h 196"/>
                  <a:gd name="T6" fmla="*/ 85 w 165"/>
                  <a:gd name="T7" fmla="*/ 0 h 196"/>
                  <a:gd name="T8" fmla="*/ 103 w 165"/>
                  <a:gd name="T9" fmla="*/ 8 h 196"/>
                  <a:gd name="T10" fmla="*/ 120 w 165"/>
                  <a:gd name="T11" fmla="*/ 29 h 196"/>
                  <a:gd name="T12" fmla="*/ 16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1991" name="Freeform 54"/>
              <p:cNvSpPr>
                <a:spLocks/>
              </p:cNvSpPr>
              <p:nvPr/>
            </p:nvSpPr>
            <p:spPr bwMode="auto">
              <a:xfrm flipV="1">
                <a:off x="3312" y="3216"/>
                <a:ext cx="165" cy="192"/>
              </a:xfrm>
              <a:custGeom>
                <a:avLst/>
                <a:gdLst>
                  <a:gd name="T0" fmla="*/ 0 w 165"/>
                  <a:gd name="T1" fmla="*/ 188 h 196"/>
                  <a:gd name="T2" fmla="*/ 53 w 165"/>
                  <a:gd name="T3" fmla="*/ 26 h 196"/>
                  <a:gd name="T4" fmla="*/ 67 w 165"/>
                  <a:gd name="T5" fmla="*/ 8 h 196"/>
                  <a:gd name="T6" fmla="*/ 85 w 165"/>
                  <a:gd name="T7" fmla="*/ 0 h 196"/>
                  <a:gd name="T8" fmla="*/ 103 w 165"/>
                  <a:gd name="T9" fmla="*/ 8 h 196"/>
                  <a:gd name="T10" fmla="*/ 120 w 165"/>
                  <a:gd name="T11" fmla="*/ 29 h 196"/>
                  <a:gd name="T12" fmla="*/ 16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1992" name="Freeform 55"/>
              <p:cNvSpPr>
                <a:spLocks/>
              </p:cNvSpPr>
              <p:nvPr/>
            </p:nvSpPr>
            <p:spPr bwMode="auto">
              <a:xfrm flipV="1">
                <a:off x="3478" y="3216"/>
                <a:ext cx="165" cy="192"/>
              </a:xfrm>
              <a:custGeom>
                <a:avLst/>
                <a:gdLst>
                  <a:gd name="T0" fmla="*/ 0 w 165"/>
                  <a:gd name="T1" fmla="*/ 188 h 196"/>
                  <a:gd name="T2" fmla="*/ 53 w 165"/>
                  <a:gd name="T3" fmla="*/ 26 h 196"/>
                  <a:gd name="T4" fmla="*/ 67 w 165"/>
                  <a:gd name="T5" fmla="*/ 8 h 196"/>
                  <a:gd name="T6" fmla="*/ 85 w 165"/>
                  <a:gd name="T7" fmla="*/ 0 h 196"/>
                  <a:gd name="T8" fmla="*/ 103 w 165"/>
                  <a:gd name="T9" fmla="*/ 8 h 196"/>
                  <a:gd name="T10" fmla="*/ 120 w 165"/>
                  <a:gd name="T11" fmla="*/ 29 h 196"/>
                  <a:gd name="T12" fmla="*/ 16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1993" name="Freeform 56"/>
              <p:cNvSpPr>
                <a:spLocks/>
              </p:cNvSpPr>
              <p:nvPr/>
            </p:nvSpPr>
            <p:spPr bwMode="auto">
              <a:xfrm>
                <a:off x="3648" y="3024"/>
                <a:ext cx="165" cy="192"/>
              </a:xfrm>
              <a:custGeom>
                <a:avLst/>
                <a:gdLst>
                  <a:gd name="T0" fmla="*/ 0 w 165"/>
                  <a:gd name="T1" fmla="*/ 188 h 196"/>
                  <a:gd name="T2" fmla="*/ 53 w 165"/>
                  <a:gd name="T3" fmla="*/ 26 h 196"/>
                  <a:gd name="T4" fmla="*/ 67 w 165"/>
                  <a:gd name="T5" fmla="*/ 8 h 196"/>
                  <a:gd name="T6" fmla="*/ 85 w 165"/>
                  <a:gd name="T7" fmla="*/ 0 h 196"/>
                  <a:gd name="T8" fmla="*/ 103 w 165"/>
                  <a:gd name="T9" fmla="*/ 8 h 196"/>
                  <a:gd name="T10" fmla="*/ 120 w 165"/>
                  <a:gd name="T11" fmla="*/ 29 h 196"/>
                  <a:gd name="T12" fmla="*/ 16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1994" name="Freeform 57"/>
              <p:cNvSpPr>
                <a:spLocks/>
              </p:cNvSpPr>
              <p:nvPr/>
            </p:nvSpPr>
            <p:spPr bwMode="auto">
              <a:xfrm>
                <a:off x="3813" y="3024"/>
                <a:ext cx="165" cy="192"/>
              </a:xfrm>
              <a:custGeom>
                <a:avLst/>
                <a:gdLst>
                  <a:gd name="T0" fmla="*/ 0 w 165"/>
                  <a:gd name="T1" fmla="*/ 188 h 196"/>
                  <a:gd name="T2" fmla="*/ 53 w 165"/>
                  <a:gd name="T3" fmla="*/ 26 h 196"/>
                  <a:gd name="T4" fmla="*/ 67 w 165"/>
                  <a:gd name="T5" fmla="*/ 8 h 196"/>
                  <a:gd name="T6" fmla="*/ 85 w 165"/>
                  <a:gd name="T7" fmla="*/ 0 h 196"/>
                  <a:gd name="T8" fmla="*/ 103 w 165"/>
                  <a:gd name="T9" fmla="*/ 8 h 196"/>
                  <a:gd name="T10" fmla="*/ 120 w 165"/>
                  <a:gd name="T11" fmla="*/ 29 h 196"/>
                  <a:gd name="T12" fmla="*/ 16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1995" name="Freeform 58"/>
              <p:cNvSpPr>
                <a:spLocks/>
              </p:cNvSpPr>
              <p:nvPr/>
            </p:nvSpPr>
            <p:spPr bwMode="auto">
              <a:xfrm flipV="1">
                <a:off x="3984" y="3216"/>
                <a:ext cx="170" cy="192"/>
              </a:xfrm>
              <a:custGeom>
                <a:avLst/>
                <a:gdLst>
                  <a:gd name="T0" fmla="*/ 0 w 165"/>
                  <a:gd name="T1" fmla="*/ 188 h 196"/>
                  <a:gd name="T2" fmla="*/ 57 w 165"/>
                  <a:gd name="T3" fmla="*/ 26 h 196"/>
                  <a:gd name="T4" fmla="*/ 71 w 165"/>
                  <a:gd name="T5" fmla="*/ 8 h 196"/>
                  <a:gd name="T6" fmla="*/ 91 w 165"/>
                  <a:gd name="T7" fmla="*/ 0 h 196"/>
                  <a:gd name="T8" fmla="*/ 109 w 165"/>
                  <a:gd name="T9" fmla="*/ 8 h 196"/>
                  <a:gd name="T10" fmla="*/ 128 w 165"/>
                  <a:gd name="T11" fmla="*/ 29 h 196"/>
                  <a:gd name="T12" fmla="*/ 17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1996" name="Freeform 59"/>
              <p:cNvSpPr>
                <a:spLocks/>
              </p:cNvSpPr>
              <p:nvPr/>
            </p:nvSpPr>
            <p:spPr bwMode="auto">
              <a:xfrm flipV="1">
                <a:off x="4153" y="3216"/>
                <a:ext cx="170" cy="192"/>
              </a:xfrm>
              <a:custGeom>
                <a:avLst/>
                <a:gdLst>
                  <a:gd name="T0" fmla="*/ 0 w 165"/>
                  <a:gd name="T1" fmla="*/ 188 h 196"/>
                  <a:gd name="T2" fmla="*/ 57 w 165"/>
                  <a:gd name="T3" fmla="*/ 26 h 196"/>
                  <a:gd name="T4" fmla="*/ 71 w 165"/>
                  <a:gd name="T5" fmla="*/ 8 h 196"/>
                  <a:gd name="T6" fmla="*/ 91 w 165"/>
                  <a:gd name="T7" fmla="*/ 0 h 196"/>
                  <a:gd name="T8" fmla="*/ 109 w 165"/>
                  <a:gd name="T9" fmla="*/ 8 h 196"/>
                  <a:gd name="T10" fmla="*/ 128 w 165"/>
                  <a:gd name="T11" fmla="*/ 29 h 196"/>
                  <a:gd name="T12" fmla="*/ 17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1997" name="Freeform 60"/>
              <p:cNvSpPr>
                <a:spLocks/>
              </p:cNvSpPr>
              <p:nvPr/>
            </p:nvSpPr>
            <p:spPr bwMode="auto">
              <a:xfrm flipV="1">
                <a:off x="4320" y="3216"/>
                <a:ext cx="170" cy="192"/>
              </a:xfrm>
              <a:custGeom>
                <a:avLst/>
                <a:gdLst>
                  <a:gd name="T0" fmla="*/ 0 w 165"/>
                  <a:gd name="T1" fmla="*/ 188 h 196"/>
                  <a:gd name="T2" fmla="*/ 57 w 165"/>
                  <a:gd name="T3" fmla="*/ 26 h 196"/>
                  <a:gd name="T4" fmla="*/ 71 w 165"/>
                  <a:gd name="T5" fmla="*/ 8 h 196"/>
                  <a:gd name="T6" fmla="*/ 91 w 165"/>
                  <a:gd name="T7" fmla="*/ 0 h 196"/>
                  <a:gd name="T8" fmla="*/ 109 w 165"/>
                  <a:gd name="T9" fmla="*/ 8 h 196"/>
                  <a:gd name="T10" fmla="*/ 128 w 165"/>
                  <a:gd name="T11" fmla="*/ 29 h 196"/>
                  <a:gd name="T12" fmla="*/ 17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1998" name="Freeform 61"/>
              <p:cNvSpPr>
                <a:spLocks/>
              </p:cNvSpPr>
              <p:nvPr/>
            </p:nvSpPr>
            <p:spPr bwMode="auto">
              <a:xfrm flipV="1">
                <a:off x="4486" y="3216"/>
                <a:ext cx="170" cy="192"/>
              </a:xfrm>
              <a:custGeom>
                <a:avLst/>
                <a:gdLst>
                  <a:gd name="T0" fmla="*/ 0 w 165"/>
                  <a:gd name="T1" fmla="*/ 188 h 196"/>
                  <a:gd name="T2" fmla="*/ 57 w 165"/>
                  <a:gd name="T3" fmla="*/ 26 h 196"/>
                  <a:gd name="T4" fmla="*/ 71 w 165"/>
                  <a:gd name="T5" fmla="*/ 8 h 196"/>
                  <a:gd name="T6" fmla="*/ 91 w 165"/>
                  <a:gd name="T7" fmla="*/ 0 h 196"/>
                  <a:gd name="T8" fmla="*/ 109 w 165"/>
                  <a:gd name="T9" fmla="*/ 8 h 196"/>
                  <a:gd name="T10" fmla="*/ 128 w 165"/>
                  <a:gd name="T11" fmla="*/ 29 h 196"/>
                  <a:gd name="T12" fmla="*/ 17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sp>
          <p:nvSpPr>
            <p:cNvPr id="81962" name="Line 62"/>
            <p:cNvSpPr>
              <a:spLocks noChangeShapeType="1"/>
            </p:cNvSpPr>
            <p:nvPr/>
          </p:nvSpPr>
          <p:spPr bwMode="auto">
            <a:xfrm>
              <a:off x="1824" y="3648"/>
              <a:ext cx="3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63" name="Freeform 63"/>
            <p:cNvSpPr>
              <a:spLocks/>
            </p:cNvSpPr>
            <p:nvPr/>
          </p:nvSpPr>
          <p:spPr bwMode="auto">
            <a:xfrm>
              <a:off x="1968" y="3456"/>
              <a:ext cx="2688" cy="336"/>
            </a:xfrm>
            <a:custGeom>
              <a:avLst/>
              <a:gdLst>
                <a:gd name="T0" fmla="*/ 0 w 2688"/>
                <a:gd name="T1" fmla="*/ 152 h 378"/>
                <a:gd name="T2" fmla="*/ 24 w 2688"/>
                <a:gd name="T3" fmla="*/ 61 h 378"/>
                <a:gd name="T4" fmla="*/ 36 w 2688"/>
                <a:gd name="T5" fmla="*/ 43 h 378"/>
                <a:gd name="T6" fmla="*/ 60 w 2688"/>
                <a:gd name="T7" fmla="*/ 19 h 378"/>
                <a:gd name="T8" fmla="*/ 144 w 2688"/>
                <a:gd name="T9" fmla="*/ 4 h 378"/>
                <a:gd name="T10" fmla="*/ 864 w 2688"/>
                <a:gd name="T11" fmla="*/ 4 h 378"/>
                <a:gd name="T12" fmla="*/ 924 w 2688"/>
                <a:gd name="T13" fmla="*/ 10 h 378"/>
                <a:gd name="T14" fmla="*/ 966 w 2688"/>
                <a:gd name="T15" fmla="*/ 38 h 378"/>
                <a:gd name="T16" fmla="*/ 996 w 2688"/>
                <a:gd name="T17" fmla="*/ 85 h 378"/>
                <a:gd name="T18" fmla="*/ 1008 w 2688"/>
                <a:gd name="T19" fmla="*/ 156 h 378"/>
                <a:gd name="T20" fmla="*/ 1038 w 2688"/>
                <a:gd name="T21" fmla="*/ 260 h 378"/>
                <a:gd name="T22" fmla="*/ 1074 w 2688"/>
                <a:gd name="T23" fmla="*/ 289 h 378"/>
                <a:gd name="T24" fmla="*/ 1122 w 2688"/>
                <a:gd name="T25" fmla="*/ 294 h 378"/>
                <a:gd name="T26" fmla="*/ 1596 w 2688"/>
                <a:gd name="T27" fmla="*/ 299 h 378"/>
                <a:gd name="T28" fmla="*/ 1662 w 2688"/>
                <a:gd name="T29" fmla="*/ 256 h 378"/>
                <a:gd name="T30" fmla="*/ 1680 w 2688"/>
                <a:gd name="T31" fmla="*/ 156 h 378"/>
                <a:gd name="T32" fmla="*/ 1710 w 2688"/>
                <a:gd name="T33" fmla="*/ 38 h 378"/>
                <a:gd name="T34" fmla="*/ 1740 w 2688"/>
                <a:gd name="T35" fmla="*/ 19 h 378"/>
                <a:gd name="T36" fmla="*/ 1770 w 2688"/>
                <a:gd name="T37" fmla="*/ 0 h 378"/>
                <a:gd name="T38" fmla="*/ 1926 w 2688"/>
                <a:gd name="T39" fmla="*/ 0 h 378"/>
                <a:gd name="T40" fmla="*/ 1986 w 2688"/>
                <a:gd name="T41" fmla="*/ 33 h 378"/>
                <a:gd name="T42" fmla="*/ 2022 w 2688"/>
                <a:gd name="T43" fmla="*/ 152 h 378"/>
                <a:gd name="T44" fmla="*/ 2040 w 2688"/>
                <a:gd name="T45" fmla="*/ 223 h 378"/>
                <a:gd name="T46" fmla="*/ 2064 w 2688"/>
                <a:gd name="T47" fmla="*/ 275 h 378"/>
                <a:gd name="T48" fmla="*/ 2118 w 2688"/>
                <a:gd name="T49" fmla="*/ 299 h 378"/>
                <a:gd name="T50" fmla="*/ 2598 w 2688"/>
                <a:gd name="T51" fmla="*/ 294 h 378"/>
                <a:gd name="T52" fmla="*/ 2652 w 2688"/>
                <a:gd name="T53" fmla="*/ 275 h 378"/>
                <a:gd name="T54" fmla="*/ 2688 w 2688"/>
                <a:gd name="T55" fmla="*/ 152 h 37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688"/>
                <a:gd name="T85" fmla="*/ 0 h 378"/>
                <a:gd name="T86" fmla="*/ 2688 w 2688"/>
                <a:gd name="T87" fmla="*/ 378 h 37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688" h="378">
                  <a:moveTo>
                    <a:pt x="0" y="192"/>
                  </a:moveTo>
                  <a:lnTo>
                    <a:pt x="24" y="78"/>
                  </a:lnTo>
                  <a:lnTo>
                    <a:pt x="36" y="54"/>
                  </a:lnTo>
                  <a:lnTo>
                    <a:pt x="60" y="24"/>
                  </a:lnTo>
                  <a:lnTo>
                    <a:pt x="144" y="6"/>
                  </a:lnTo>
                  <a:lnTo>
                    <a:pt x="864" y="6"/>
                  </a:lnTo>
                  <a:lnTo>
                    <a:pt x="924" y="12"/>
                  </a:lnTo>
                  <a:lnTo>
                    <a:pt x="966" y="48"/>
                  </a:lnTo>
                  <a:lnTo>
                    <a:pt x="996" y="108"/>
                  </a:lnTo>
                  <a:lnTo>
                    <a:pt x="1008" y="198"/>
                  </a:lnTo>
                  <a:lnTo>
                    <a:pt x="1038" y="330"/>
                  </a:lnTo>
                  <a:lnTo>
                    <a:pt x="1074" y="366"/>
                  </a:lnTo>
                  <a:lnTo>
                    <a:pt x="1122" y="372"/>
                  </a:lnTo>
                  <a:lnTo>
                    <a:pt x="1596" y="378"/>
                  </a:lnTo>
                  <a:lnTo>
                    <a:pt x="1662" y="324"/>
                  </a:lnTo>
                  <a:lnTo>
                    <a:pt x="1680" y="198"/>
                  </a:lnTo>
                  <a:lnTo>
                    <a:pt x="1710" y="48"/>
                  </a:lnTo>
                  <a:lnTo>
                    <a:pt x="1740" y="24"/>
                  </a:lnTo>
                  <a:lnTo>
                    <a:pt x="1770" y="0"/>
                  </a:lnTo>
                  <a:lnTo>
                    <a:pt x="1926" y="0"/>
                  </a:lnTo>
                  <a:lnTo>
                    <a:pt x="1986" y="42"/>
                  </a:lnTo>
                  <a:lnTo>
                    <a:pt x="2022" y="192"/>
                  </a:lnTo>
                  <a:lnTo>
                    <a:pt x="2040" y="282"/>
                  </a:lnTo>
                  <a:lnTo>
                    <a:pt x="2064" y="348"/>
                  </a:lnTo>
                  <a:lnTo>
                    <a:pt x="2118" y="378"/>
                  </a:lnTo>
                  <a:lnTo>
                    <a:pt x="2598" y="372"/>
                  </a:lnTo>
                  <a:lnTo>
                    <a:pt x="2652" y="348"/>
                  </a:lnTo>
                  <a:lnTo>
                    <a:pt x="2688" y="192"/>
                  </a:lnTo>
                </a:path>
              </a:pathLst>
            </a:custGeom>
            <a:noFill/>
            <a:ln w="2540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grpSp>
          <p:nvGrpSpPr>
            <p:cNvPr id="81964" name="Group 64"/>
            <p:cNvGrpSpPr>
              <a:grpSpLocks/>
            </p:cNvGrpSpPr>
            <p:nvPr/>
          </p:nvGrpSpPr>
          <p:grpSpPr bwMode="auto">
            <a:xfrm>
              <a:off x="2112" y="3456"/>
              <a:ext cx="2352" cy="192"/>
              <a:chOff x="2112" y="3456"/>
              <a:chExt cx="2352" cy="192"/>
            </a:xfrm>
          </p:grpSpPr>
          <p:sp>
            <p:nvSpPr>
              <p:cNvPr id="81975" name="Line 65"/>
              <p:cNvSpPr>
                <a:spLocks noChangeShapeType="1"/>
              </p:cNvSpPr>
              <p:nvPr/>
            </p:nvSpPr>
            <p:spPr bwMode="auto">
              <a:xfrm>
                <a:off x="3120" y="3456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976" name="Line 66"/>
              <p:cNvSpPr>
                <a:spLocks noChangeShapeType="1"/>
              </p:cNvSpPr>
              <p:nvPr/>
            </p:nvSpPr>
            <p:spPr bwMode="auto">
              <a:xfrm>
                <a:off x="3792" y="3456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977" name="Line 67"/>
              <p:cNvSpPr>
                <a:spLocks noChangeShapeType="1"/>
              </p:cNvSpPr>
              <p:nvPr/>
            </p:nvSpPr>
            <p:spPr bwMode="auto">
              <a:xfrm>
                <a:off x="3456" y="3456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978" name="Line 68"/>
              <p:cNvSpPr>
                <a:spLocks noChangeShapeType="1"/>
              </p:cNvSpPr>
              <p:nvPr/>
            </p:nvSpPr>
            <p:spPr bwMode="auto">
              <a:xfrm>
                <a:off x="4128" y="3456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979" name="Line 69"/>
              <p:cNvSpPr>
                <a:spLocks noChangeShapeType="1"/>
              </p:cNvSpPr>
              <p:nvPr/>
            </p:nvSpPr>
            <p:spPr bwMode="auto">
              <a:xfrm>
                <a:off x="4464" y="3456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980" name="Line 70"/>
              <p:cNvSpPr>
                <a:spLocks noChangeShapeType="1"/>
              </p:cNvSpPr>
              <p:nvPr/>
            </p:nvSpPr>
            <p:spPr bwMode="auto">
              <a:xfrm>
                <a:off x="2112" y="3456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981" name="Line 71"/>
              <p:cNvSpPr>
                <a:spLocks noChangeShapeType="1"/>
              </p:cNvSpPr>
              <p:nvPr/>
            </p:nvSpPr>
            <p:spPr bwMode="auto">
              <a:xfrm>
                <a:off x="2784" y="3456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982" name="Line 72"/>
              <p:cNvSpPr>
                <a:spLocks noChangeShapeType="1"/>
              </p:cNvSpPr>
              <p:nvPr/>
            </p:nvSpPr>
            <p:spPr bwMode="auto">
              <a:xfrm>
                <a:off x="2448" y="3456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prstDash val="dash"/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1965" name="Rectangle 73"/>
            <p:cNvSpPr>
              <a:spLocks noChangeArrowheads="1"/>
            </p:cNvSpPr>
            <p:nvPr/>
          </p:nvSpPr>
          <p:spPr bwMode="auto">
            <a:xfrm>
              <a:off x="1008" y="2064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buClr>
                  <a:srgbClr val="FF3300"/>
                </a:buClr>
              </a:pPr>
              <a:r>
                <a:rPr lang="en-US" altLang="zh-CN">
                  <a:solidFill>
                    <a:srgbClr val="CC0000"/>
                  </a:solidFill>
                </a:rPr>
                <a:t>2PSK</a:t>
              </a:r>
              <a:r>
                <a:rPr lang="zh-CN" altLang="en-US">
                  <a:solidFill>
                    <a:srgbClr val="CC0000"/>
                  </a:solidFill>
                </a:rPr>
                <a:t>信号</a:t>
              </a:r>
            </a:p>
          </p:txBody>
        </p:sp>
        <p:grpSp>
          <p:nvGrpSpPr>
            <p:cNvPr id="81966" name="Group 74"/>
            <p:cNvGrpSpPr>
              <a:grpSpLocks/>
            </p:cNvGrpSpPr>
            <p:nvPr/>
          </p:nvGrpSpPr>
          <p:grpSpPr bwMode="auto">
            <a:xfrm>
              <a:off x="288" y="3072"/>
              <a:ext cx="1440" cy="250"/>
              <a:chOff x="240" y="2832"/>
              <a:chExt cx="1440" cy="250"/>
            </a:xfrm>
          </p:grpSpPr>
          <p:sp>
            <p:nvSpPr>
              <p:cNvPr id="81970" name="Rectangle 75"/>
              <p:cNvSpPr>
                <a:spLocks noChangeArrowheads="1"/>
              </p:cNvSpPr>
              <p:nvPr/>
            </p:nvSpPr>
            <p:spPr bwMode="auto">
              <a:xfrm>
                <a:off x="1200" y="2832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eaLnBrk="1" hangingPunct="1">
                  <a:buClr>
                    <a:srgbClr val="FF3300"/>
                  </a:buClr>
                </a:pPr>
                <a:r>
                  <a:rPr lang="zh-CN" altLang="en-US">
                    <a:solidFill>
                      <a:srgbClr val="CC0000"/>
                    </a:solidFill>
                  </a:rPr>
                  <a:t>载波</a:t>
                </a:r>
              </a:p>
            </p:txBody>
          </p:sp>
          <p:sp>
            <p:nvSpPr>
              <p:cNvPr id="81971" name="Rectangle 76"/>
              <p:cNvSpPr>
                <a:spLocks noChangeArrowheads="1"/>
              </p:cNvSpPr>
              <p:nvPr/>
            </p:nvSpPr>
            <p:spPr bwMode="auto">
              <a:xfrm>
                <a:off x="240" y="2832"/>
                <a:ext cx="8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eaLnBrk="1" hangingPunct="1">
                  <a:buClr>
                    <a:srgbClr val="FF3300"/>
                  </a:buClr>
                </a:pPr>
                <a:r>
                  <a:rPr lang="en-US" altLang="zh-CN">
                    <a:solidFill>
                      <a:srgbClr val="CC0000"/>
                    </a:solidFill>
                  </a:rPr>
                  <a:t>2PSK</a:t>
                </a:r>
                <a:r>
                  <a:rPr lang="zh-CN" altLang="en-US">
                    <a:solidFill>
                      <a:srgbClr val="CC0000"/>
                    </a:solidFill>
                  </a:rPr>
                  <a:t>信号</a:t>
                </a:r>
              </a:p>
            </p:txBody>
          </p:sp>
          <p:grpSp>
            <p:nvGrpSpPr>
              <p:cNvPr id="81972" name="Group 77"/>
              <p:cNvGrpSpPr>
                <a:grpSpLocks/>
              </p:cNvGrpSpPr>
              <p:nvPr/>
            </p:nvGrpSpPr>
            <p:grpSpPr bwMode="auto">
              <a:xfrm>
                <a:off x="960" y="2832"/>
                <a:ext cx="288" cy="240"/>
                <a:chOff x="816" y="3168"/>
                <a:chExt cx="288" cy="240"/>
              </a:xfrm>
            </p:grpSpPr>
            <p:sp>
              <p:nvSpPr>
                <p:cNvPr id="81973" name="Oval 78"/>
                <p:cNvSpPr>
                  <a:spLocks noChangeArrowheads="1"/>
                </p:cNvSpPr>
                <p:nvPr/>
              </p:nvSpPr>
              <p:spPr bwMode="auto">
                <a:xfrm>
                  <a:off x="864" y="3168"/>
                  <a:ext cx="240" cy="240"/>
                </a:xfrm>
                <a:prstGeom prst="ellipse">
                  <a:avLst/>
                </a:prstGeom>
                <a:solidFill>
                  <a:srgbClr val="3333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1974" name="Rectangle 79"/>
                <p:cNvSpPr>
                  <a:spLocks noChangeArrowheads="1"/>
                </p:cNvSpPr>
                <p:nvPr/>
              </p:nvSpPr>
              <p:spPr bwMode="auto">
                <a:xfrm>
                  <a:off x="816" y="3168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75000"/>
                    </a:lnSpc>
                    <a:buClr>
                      <a:srgbClr val="FF3300"/>
                    </a:buClr>
                  </a:pPr>
                  <a:r>
                    <a:rPr lang="en-US" altLang="zh-CN" sz="2400" b="1">
                      <a:solidFill>
                        <a:srgbClr val="CCFF66"/>
                      </a:solidFill>
                    </a:rPr>
                    <a:t>×</a:t>
                  </a:r>
                </a:p>
              </p:txBody>
            </p:sp>
          </p:grpSp>
        </p:grpSp>
        <p:sp>
          <p:nvSpPr>
            <p:cNvPr id="81967" name="Rectangle 80"/>
            <p:cNvSpPr>
              <a:spLocks noChangeArrowheads="1"/>
            </p:cNvSpPr>
            <p:nvPr/>
          </p:nvSpPr>
          <p:spPr bwMode="auto">
            <a:xfrm>
              <a:off x="1248" y="259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buClr>
                  <a:srgbClr val="FF3300"/>
                </a:buClr>
              </a:pPr>
              <a:r>
                <a:rPr lang="zh-CN" altLang="en-US">
                  <a:solidFill>
                    <a:srgbClr val="CC0000"/>
                  </a:solidFill>
                </a:rPr>
                <a:t>载波</a:t>
              </a:r>
            </a:p>
          </p:txBody>
        </p:sp>
        <p:sp>
          <p:nvSpPr>
            <p:cNvPr id="81968" name="Rectangle 81"/>
            <p:cNvSpPr>
              <a:spLocks noChangeArrowheads="1"/>
            </p:cNvSpPr>
            <p:nvPr/>
          </p:nvSpPr>
          <p:spPr bwMode="auto">
            <a:xfrm>
              <a:off x="960" y="3792"/>
              <a:ext cx="7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rgbClr val="CC0000"/>
                  </a:solidFill>
                </a:rPr>
                <a:t>输出信号</a:t>
              </a:r>
            </a:p>
          </p:txBody>
        </p:sp>
        <p:sp>
          <p:nvSpPr>
            <p:cNvPr id="81969" name="Rectangle 82"/>
            <p:cNvSpPr>
              <a:spLocks noChangeArrowheads="1"/>
            </p:cNvSpPr>
            <p:nvPr/>
          </p:nvSpPr>
          <p:spPr bwMode="auto">
            <a:xfrm>
              <a:off x="960" y="3504"/>
              <a:ext cx="7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rgbClr val="CC0000"/>
                  </a:solidFill>
                </a:rPr>
                <a:t>低通输出</a:t>
              </a:r>
            </a:p>
          </p:txBody>
        </p:sp>
      </p:grpSp>
      <p:grpSp>
        <p:nvGrpSpPr>
          <p:cNvPr id="11" name="Group 83"/>
          <p:cNvGrpSpPr>
            <a:grpSpLocks/>
          </p:cNvGrpSpPr>
          <p:nvPr/>
        </p:nvGrpSpPr>
        <p:grpSpPr bwMode="auto">
          <a:xfrm>
            <a:off x="3124200" y="4038600"/>
            <a:ext cx="4267200" cy="609600"/>
            <a:chOff x="480" y="1728"/>
            <a:chExt cx="2688" cy="384"/>
          </a:xfrm>
        </p:grpSpPr>
        <p:sp>
          <p:nvSpPr>
            <p:cNvPr id="81948" name="Freeform 84"/>
            <p:cNvSpPr>
              <a:spLocks/>
            </p:cNvSpPr>
            <p:nvPr/>
          </p:nvSpPr>
          <p:spPr bwMode="auto">
            <a:xfrm>
              <a:off x="480" y="1728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81949" name="Freeform 85"/>
            <p:cNvSpPr>
              <a:spLocks/>
            </p:cNvSpPr>
            <p:nvPr/>
          </p:nvSpPr>
          <p:spPr bwMode="auto">
            <a:xfrm>
              <a:off x="816" y="1728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81950" name="Freeform 86"/>
            <p:cNvSpPr>
              <a:spLocks/>
            </p:cNvSpPr>
            <p:nvPr/>
          </p:nvSpPr>
          <p:spPr bwMode="auto">
            <a:xfrm>
              <a:off x="1152" y="1728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81951" name="Freeform 87"/>
            <p:cNvSpPr>
              <a:spLocks/>
            </p:cNvSpPr>
            <p:nvPr/>
          </p:nvSpPr>
          <p:spPr bwMode="auto">
            <a:xfrm>
              <a:off x="1488" y="1728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81952" name="Freeform 88"/>
            <p:cNvSpPr>
              <a:spLocks/>
            </p:cNvSpPr>
            <p:nvPr/>
          </p:nvSpPr>
          <p:spPr bwMode="auto">
            <a:xfrm>
              <a:off x="1824" y="1728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81953" name="Freeform 89"/>
            <p:cNvSpPr>
              <a:spLocks/>
            </p:cNvSpPr>
            <p:nvPr/>
          </p:nvSpPr>
          <p:spPr bwMode="auto">
            <a:xfrm>
              <a:off x="2160" y="1728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81954" name="Freeform 90"/>
            <p:cNvSpPr>
              <a:spLocks/>
            </p:cNvSpPr>
            <p:nvPr/>
          </p:nvSpPr>
          <p:spPr bwMode="auto">
            <a:xfrm>
              <a:off x="2496" y="1728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81955" name="Freeform 91"/>
            <p:cNvSpPr>
              <a:spLocks/>
            </p:cNvSpPr>
            <p:nvPr/>
          </p:nvSpPr>
          <p:spPr bwMode="auto">
            <a:xfrm>
              <a:off x="2832" y="1728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</p:grpSp>
      <p:grpSp>
        <p:nvGrpSpPr>
          <p:cNvPr id="12" name="Group 92"/>
          <p:cNvGrpSpPr>
            <a:grpSpLocks/>
          </p:cNvGrpSpPr>
          <p:nvPr/>
        </p:nvGrpSpPr>
        <p:grpSpPr bwMode="auto">
          <a:xfrm flipV="1">
            <a:off x="3124200" y="4800600"/>
            <a:ext cx="4267200" cy="609600"/>
            <a:chOff x="1968" y="3024"/>
            <a:chExt cx="2688" cy="384"/>
          </a:xfrm>
        </p:grpSpPr>
        <p:sp>
          <p:nvSpPr>
            <p:cNvPr id="81932" name="Freeform 93"/>
            <p:cNvSpPr>
              <a:spLocks/>
            </p:cNvSpPr>
            <p:nvPr/>
          </p:nvSpPr>
          <p:spPr bwMode="auto">
            <a:xfrm>
              <a:off x="1968" y="3024"/>
              <a:ext cx="165" cy="192"/>
            </a:xfrm>
            <a:custGeom>
              <a:avLst/>
              <a:gdLst>
                <a:gd name="T0" fmla="*/ 0 w 165"/>
                <a:gd name="T1" fmla="*/ 188 h 196"/>
                <a:gd name="T2" fmla="*/ 53 w 165"/>
                <a:gd name="T3" fmla="*/ 26 h 196"/>
                <a:gd name="T4" fmla="*/ 67 w 165"/>
                <a:gd name="T5" fmla="*/ 8 h 196"/>
                <a:gd name="T6" fmla="*/ 85 w 165"/>
                <a:gd name="T7" fmla="*/ 0 h 196"/>
                <a:gd name="T8" fmla="*/ 103 w 165"/>
                <a:gd name="T9" fmla="*/ 8 h 196"/>
                <a:gd name="T10" fmla="*/ 120 w 165"/>
                <a:gd name="T11" fmla="*/ 29 h 196"/>
                <a:gd name="T12" fmla="*/ 165 w 165"/>
                <a:gd name="T13" fmla="*/ 181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196"/>
                <a:gd name="T23" fmla="*/ 165 w 165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196">
                  <a:moveTo>
                    <a:pt x="0" y="196"/>
                  </a:moveTo>
                  <a:lnTo>
                    <a:pt x="53" y="28"/>
                  </a:lnTo>
                  <a:lnTo>
                    <a:pt x="67" y="8"/>
                  </a:lnTo>
                  <a:lnTo>
                    <a:pt x="85" y="0"/>
                  </a:lnTo>
                  <a:lnTo>
                    <a:pt x="103" y="8"/>
                  </a:lnTo>
                  <a:lnTo>
                    <a:pt x="120" y="31"/>
                  </a:lnTo>
                  <a:lnTo>
                    <a:pt x="165" y="189"/>
                  </a:lnTo>
                </a:path>
              </a:pathLst>
            </a:custGeom>
            <a:noFill/>
            <a:ln w="254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81933" name="Freeform 94"/>
            <p:cNvSpPr>
              <a:spLocks/>
            </p:cNvSpPr>
            <p:nvPr/>
          </p:nvSpPr>
          <p:spPr bwMode="auto">
            <a:xfrm>
              <a:off x="2137" y="3024"/>
              <a:ext cx="165" cy="192"/>
            </a:xfrm>
            <a:custGeom>
              <a:avLst/>
              <a:gdLst>
                <a:gd name="T0" fmla="*/ 0 w 165"/>
                <a:gd name="T1" fmla="*/ 188 h 196"/>
                <a:gd name="T2" fmla="*/ 53 w 165"/>
                <a:gd name="T3" fmla="*/ 26 h 196"/>
                <a:gd name="T4" fmla="*/ 67 w 165"/>
                <a:gd name="T5" fmla="*/ 8 h 196"/>
                <a:gd name="T6" fmla="*/ 85 w 165"/>
                <a:gd name="T7" fmla="*/ 0 h 196"/>
                <a:gd name="T8" fmla="*/ 103 w 165"/>
                <a:gd name="T9" fmla="*/ 8 h 196"/>
                <a:gd name="T10" fmla="*/ 120 w 165"/>
                <a:gd name="T11" fmla="*/ 29 h 196"/>
                <a:gd name="T12" fmla="*/ 165 w 165"/>
                <a:gd name="T13" fmla="*/ 181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196"/>
                <a:gd name="T23" fmla="*/ 165 w 165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196">
                  <a:moveTo>
                    <a:pt x="0" y="196"/>
                  </a:moveTo>
                  <a:lnTo>
                    <a:pt x="53" y="28"/>
                  </a:lnTo>
                  <a:lnTo>
                    <a:pt x="67" y="8"/>
                  </a:lnTo>
                  <a:lnTo>
                    <a:pt x="85" y="0"/>
                  </a:lnTo>
                  <a:lnTo>
                    <a:pt x="103" y="8"/>
                  </a:lnTo>
                  <a:lnTo>
                    <a:pt x="120" y="31"/>
                  </a:lnTo>
                  <a:lnTo>
                    <a:pt x="165" y="189"/>
                  </a:lnTo>
                </a:path>
              </a:pathLst>
            </a:custGeom>
            <a:noFill/>
            <a:ln w="254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81934" name="Freeform 95"/>
            <p:cNvSpPr>
              <a:spLocks/>
            </p:cNvSpPr>
            <p:nvPr/>
          </p:nvSpPr>
          <p:spPr bwMode="auto">
            <a:xfrm>
              <a:off x="2304" y="3024"/>
              <a:ext cx="165" cy="192"/>
            </a:xfrm>
            <a:custGeom>
              <a:avLst/>
              <a:gdLst>
                <a:gd name="T0" fmla="*/ 0 w 165"/>
                <a:gd name="T1" fmla="*/ 188 h 196"/>
                <a:gd name="T2" fmla="*/ 53 w 165"/>
                <a:gd name="T3" fmla="*/ 26 h 196"/>
                <a:gd name="T4" fmla="*/ 67 w 165"/>
                <a:gd name="T5" fmla="*/ 8 h 196"/>
                <a:gd name="T6" fmla="*/ 85 w 165"/>
                <a:gd name="T7" fmla="*/ 0 h 196"/>
                <a:gd name="T8" fmla="*/ 103 w 165"/>
                <a:gd name="T9" fmla="*/ 8 h 196"/>
                <a:gd name="T10" fmla="*/ 120 w 165"/>
                <a:gd name="T11" fmla="*/ 29 h 196"/>
                <a:gd name="T12" fmla="*/ 165 w 165"/>
                <a:gd name="T13" fmla="*/ 181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196"/>
                <a:gd name="T23" fmla="*/ 165 w 165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196">
                  <a:moveTo>
                    <a:pt x="0" y="196"/>
                  </a:moveTo>
                  <a:lnTo>
                    <a:pt x="53" y="28"/>
                  </a:lnTo>
                  <a:lnTo>
                    <a:pt x="67" y="8"/>
                  </a:lnTo>
                  <a:lnTo>
                    <a:pt x="85" y="0"/>
                  </a:lnTo>
                  <a:lnTo>
                    <a:pt x="103" y="8"/>
                  </a:lnTo>
                  <a:lnTo>
                    <a:pt x="120" y="31"/>
                  </a:lnTo>
                  <a:lnTo>
                    <a:pt x="165" y="189"/>
                  </a:lnTo>
                </a:path>
              </a:pathLst>
            </a:custGeom>
            <a:noFill/>
            <a:ln w="254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81935" name="Freeform 96"/>
            <p:cNvSpPr>
              <a:spLocks/>
            </p:cNvSpPr>
            <p:nvPr/>
          </p:nvSpPr>
          <p:spPr bwMode="auto">
            <a:xfrm>
              <a:off x="2470" y="3024"/>
              <a:ext cx="165" cy="192"/>
            </a:xfrm>
            <a:custGeom>
              <a:avLst/>
              <a:gdLst>
                <a:gd name="T0" fmla="*/ 0 w 165"/>
                <a:gd name="T1" fmla="*/ 188 h 196"/>
                <a:gd name="T2" fmla="*/ 53 w 165"/>
                <a:gd name="T3" fmla="*/ 26 h 196"/>
                <a:gd name="T4" fmla="*/ 67 w 165"/>
                <a:gd name="T5" fmla="*/ 8 h 196"/>
                <a:gd name="T6" fmla="*/ 85 w 165"/>
                <a:gd name="T7" fmla="*/ 0 h 196"/>
                <a:gd name="T8" fmla="*/ 103 w 165"/>
                <a:gd name="T9" fmla="*/ 8 h 196"/>
                <a:gd name="T10" fmla="*/ 120 w 165"/>
                <a:gd name="T11" fmla="*/ 29 h 196"/>
                <a:gd name="T12" fmla="*/ 165 w 165"/>
                <a:gd name="T13" fmla="*/ 181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196"/>
                <a:gd name="T23" fmla="*/ 165 w 165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196">
                  <a:moveTo>
                    <a:pt x="0" y="196"/>
                  </a:moveTo>
                  <a:lnTo>
                    <a:pt x="53" y="28"/>
                  </a:lnTo>
                  <a:lnTo>
                    <a:pt x="67" y="8"/>
                  </a:lnTo>
                  <a:lnTo>
                    <a:pt x="85" y="0"/>
                  </a:lnTo>
                  <a:lnTo>
                    <a:pt x="103" y="8"/>
                  </a:lnTo>
                  <a:lnTo>
                    <a:pt x="120" y="31"/>
                  </a:lnTo>
                  <a:lnTo>
                    <a:pt x="165" y="189"/>
                  </a:lnTo>
                </a:path>
              </a:pathLst>
            </a:custGeom>
            <a:noFill/>
            <a:ln w="254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81936" name="Freeform 97"/>
            <p:cNvSpPr>
              <a:spLocks/>
            </p:cNvSpPr>
            <p:nvPr/>
          </p:nvSpPr>
          <p:spPr bwMode="auto">
            <a:xfrm>
              <a:off x="2640" y="3024"/>
              <a:ext cx="165" cy="192"/>
            </a:xfrm>
            <a:custGeom>
              <a:avLst/>
              <a:gdLst>
                <a:gd name="T0" fmla="*/ 0 w 165"/>
                <a:gd name="T1" fmla="*/ 188 h 196"/>
                <a:gd name="T2" fmla="*/ 53 w 165"/>
                <a:gd name="T3" fmla="*/ 26 h 196"/>
                <a:gd name="T4" fmla="*/ 67 w 165"/>
                <a:gd name="T5" fmla="*/ 8 h 196"/>
                <a:gd name="T6" fmla="*/ 85 w 165"/>
                <a:gd name="T7" fmla="*/ 0 h 196"/>
                <a:gd name="T8" fmla="*/ 103 w 165"/>
                <a:gd name="T9" fmla="*/ 8 h 196"/>
                <a:gd name="T10" fmla="*/ 120 w 165"/>
                <a:gd name="T11" fmla="*/ 29 h 196"/>
                <a:gd name="T12" fmla="*/ 165 w 165"/>
                <a:gd name="T13" fmla="*/ 181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196"/>
                <a:gd name="T23" fmla="*/ 165 w 165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196">
                  <a:moveTo>
                    <a:pt x="0" y="196"/>
                  </a:moveTo>
                  <a:lnTo>
                    <a:pt x="53" y="28"/>
                  </a:lnTo>
                  <a:lnTo>
                    <a:pt x="67" y="8"/>
                  </a:lnTo>
                  <a:lnTo>
                    <a:pt x="85" y="0"/>
                  </a:lnTo>
                  <a:lnTo>
                    <a:pt x="103" y="8"/>
                  </a:lnTo>
                  <a:lnTo>
                    <a:pt x="120" y="31"/>
                  </a:lnTo>
                  <a:lnTo>
                    <a:pt x="165" y="189"/>
                  </a:lnTo>
                </a:path>
              </a:pathLst>
            </a:custGeom>
            <a:noFill/>
            <a:ln w="254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81937" name="Freeform 98"/>
            <p:cNvSpPr>
              <a:spLocks/>
            </p:cNvSpPr>
            <p:nvPr/>
          </p:nvSpPr>
          <p:spPr bwMode="auto">
            <a:xfrm>
              <a:off x="2805" y="3024"/>
              <a:ext cx="165" cy="192"/>
            </a:xfrm>
            <a:custGeom>
              <a:avLst/>
              <a:gdLst>
                <a:gd name="T0" fmla="*/ 0 w 165"/>
                <a:gd name="T1" fmla="*/ 188 h 196"/>
                <a:gd name="T2" fmla="*/ 53 w 165"/>
                <a:gd name="T3" fmla="*/ 26 h 196"/>
                <a:gd name="T4" fmla="*/ 67 w 165"/>
                <a:gd name="T5" fmla="*/ 8 h 196"/>
                <a:gd name="T6" fmla="*/ 85 w 165"/>
                <a:gd name="T7" fmla="*/ 0 h 196"/>
                <a:gd name="T8" fmla="*/ 103 w 165"/>
                <a:gd name="T9" fmla="*/ 8 h 196"/>
                <a:gd name="T10" fmla="*/ 120 w 165"/>
                <a:gd name="T11" fmla="*/ 29 h 196"/>
                <a:gd name="T12" fmla="*/ 165 w 165"/>
                <a:gd name="T13" fmla="*/ 181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196"/>
                <a:gd name="T23" fmla="*/ 165 w 165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196">
                  <a:moveTo>
                    <a:pt x="0" y="196"/>
                  </a:moveTo>
                  <a:lnTo>
                    <a:pt x="53" y="28"/>
                  </a:lnTo>
                  <a:lnTo>
                    <a:pt x="67" y="8"/>
                  </a:lnTo>
                  <a:lnTo>
                    <a:pt x="85" y="0"/>
                  </a:lnTo>
                  <a:lnTo>
                    <a:pt x="103" y="8"/>
                  </a:lnTo>
                  <a:lnTo>
                    <a:pt x="120" y="31"/>
                  </a:lnTo>
                  <a:lnTo>
                    <a:pt x="165" y="189"/>
                  </a:lnTo>
                </a:path>
              </a:pathLst>
            </a:custGeom>
            <a:noFill/>
            <a:ln w="254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81938" name="Freeform 99"/>
            <p:cNvSpPr>
              <a:spLocks/>
            </p:cNvSpPr>
            <p:nvPr/>
          </p:nvSpPr>
          <p:spPr bwMode="auto">
            <a:xfrm flipV="1">
              <a:off x="2976" y="3216"/>
              <a:ext cx="165" cy="192"/>
            </a:xfrm>
            <a:custGeom>
              <a:avLst/>
              <a:gdLst>
                <a:gd name="T0" fmla="*/ 0 w 165"/>
                <a:gd name="T1" fmla="*/ 188 h 196"/>
                <a:gd name="T2" fmla="*/ 53 w 165"/>
                <a:gd name="T3" fmla="*/ 26 h 196"/>
                <a:gd name="T4" fmla="*/ 67 w 165"/>
                <a:gd name="T5" fmla="*/ 8 h 196"/>
                <a:gd name="T6" fmla="*/ 85 w 165"/>
                <a:gd name="T7" fmla="*/ 0 h 196"/>
                <a:gd name="T8" fmla="*/ 103 w 165"/>
                <a:gd name="T9" fmla="*/ 8 h 196"/>
                <a:gd name="T10" fmla="*/ 120 w 165"/>
                <a:gd name="T11" fmla="*/ 29 h 196"/>
                <a:gd name="T12" fmla="*/ 165 w 165"/>
                <a:gd name="T13" fmla="*/ 181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196"/>
                <a:gd name="T23" fmla="*/ 165 w 165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196">
                  <a:moveTo>
                    <a:pt x="0" y="196"/>
                  </a:moveTo>
                  <a:lnTo>
                    <a:pt x="53" y="28"/>
                  </a:lnTo>
                  <a:lnTo>
                    <a:pt x="67" y="8"/>
                  </a:lnTo>
                  <a:lnTo>
                    <a:pt x="85" y="0"/>
                  </a:lnTo>
                  <a:lnTo>
                    <a:pt x="103" y="8"/>
                  </a:lnTo>
                  <a:lnTo>
                    <a:pt x="120" y="31"/>
                  </a:lnTo>
                  <a:lnTo>
                    <a:pt x="165" y="189"/>
                  </a:lnTo>
                </a:path>
              </a:pathLst>
            </a:custGeom>
            <a:noFill/>
            <a:ln w="254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81939" name="Freeform 100"/>
            <p:cNvSpPr>
              <a:spLocks/>
            </p:cNvSpPr>
            <p:nvPr/>
          </p:nvSpPr>
          <p:spPr bwMode="auto">
            <a:xfrm flipV="1">
              <a:off x="3145" y="3216"/>
              <a:ext cx="165" cy="192"/>
            </a:xfrm>
            <a:custGeom>
              <a:avLst/>
              <a:gdLst>
                <a:gd name="T0" fmla="*/ 0 w 165"/>
                <a:gd name="T1" fmla="*/ 188 h 196"/>
                <a:gd name="T2" fmla="*/ 53 w 165"/>
                <a:gd name="T3" fmla="*/ 26 h 196"/>
                <a:gd name="T4" fmla="*/ 67 w 165"/>
                <a:gd name="T5" fmla="*/ 8 h 196"/>
                <a:gd name="T6" fmla="*/ 85 w 165"/>
                <a:gd name="T7" fmla="*/ 0 h 196"/>
                <a:gd name="T8" fmla="*/ 103 w 165"/>
                <a:gd name="T9" fmla="*/ 8 h 196"/>
                <a:gd name="T10" fmla="*/ 120 w 165"/>
                <a:gd name="T11" fmla="*/ 29 h 196"/>
                <a:gd name="T12" fmla="*/ 165 w 165"/>
                <a:gd name="T13" fmla="*/ 181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196"/>
                <a:gd name="T23" fmla="*/ 165 w 165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196">
                  <a:moveTo>
                    <a:pt x="0" y="196"/>
                  </a:moveTo>
                  <a:lnTo>
                    <a:pt x="53" y="28"/>
                  </a:lnTo>
                  <a:lnTo>
                    <a:pt x="67" y="8"/>
                  </a:lnTo>
                  <a:lnTo>
                    <a:pt x="85" y="0"/>
                  </a:lnTo>
                  <a:lnTo>
                    <a:pt x="103" y="8"/>
                  </a:lnTo>
                  <a:lnTo>
                    <a:pt x="120" y="31"/>
                  </a:lnTo>
                  <a:lnTo>
                    <a:pt x="165" y="189"/>
                  </a:lnTo>
                </a:path>
              </a:pathLst>
            </a:custGeom>
            <a:noFill/>
            <a:ln w="254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81940" name="Freeform 101"/>
            <p:cNvSpPr>
              <a:spLocks/>
            </p:cNvSpPr>
            <p:nvPr/>
          </p:nvSpPr>
          <p:spPr bwMode="auto">
            <a:xfrm flipV="1">
              <a:off x="3312" y="3216"/>
              <a:ext cx="165" cy="192"/>
            </a:xfrm>
            <a:custGeom>
              <a:avLst/>
              <a:gdLst>
                <a:gd name="T0" fmla="*/ 0 w 165"/>
                <a:gd name="T1" fmla="*/ 188 h 196"/>
                <a:gd name="T2" fmla="*/ 53 w 165"/>
                <a:gd name="T3" fmla="*/ 26 h 196"/>
                <a:gd name="T4" fmla="*/ 67 w 165"/>
                <a:gd name="T5" fmla="*/ 8 h 196"/>
                <a:gd name="T6" fmla="*/ 85 w 165"/>
                <a:gd name="T7" fmla="*/ 0 h 196"/>
                <a:gd name="T8" fmla="*/ 103 w 165"/>
                <a:gd name="T9" fmla="*/ 8 h 196"/>
                <a:gd name="T10" fmla="*/ 120 w 165"/>
                <a:gd name="T11" fmla="*/ 29 h 196"/>
                <a:gd name="T12" fmla="*/ 165 w 165"/>
                <a:gd name="T13" fmla="*/ 181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196"/>
                <a:gd name="T23" fmla="*/ 165 w 165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196">
                  <a:moveTo>
                    <a:pt x="0" y="196"/>
                  </a:moveTo>
                  <a:lnTo>
                    <a:pt x="53" y="28"/>
                  </a:lnTo>
                  <a:lnTo>
                    <a:pt x="67" y="8"/>
                  </a:lnTo>
                  <a:lnTo>
                    <a:pt x="85" y="0"/>
                  </a:lnTo>
                  <a:lnTo>
                    <a:pt x="103" y="8"/>
                  </a:lnTo>
                  <a:lnTo>
                    <a:pt x="120" y="31"/>
                  </a:lnTo>
                  <a:lnTo>
                    <a:pt x="165" y="189"/>
                  </a:lnTo>
                </a:path>
              </a:pathLst>
            </a:custGeom>
            <a:noFill/>
            <a:ln w="254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81941" name="Freeform 102"/>
            <p:cNvSpPr>
              <a:spLocks/>
            </p:cNvSpPr>
            <p:nvPr/>
          </p:nvSpPr>
          <p:spPr bwMode="auto">
            <a:xfrm flipV="1">
              <a:off x="3478" y="3216"/>
              <a:ext cx="165" cy="192"/>
            </a:xfrm>
            <a:custGeom>
              <a:avLst/>
              <a:gdLst>
                <a:gd name="T0" fmla="*/ 0 w 165"/>
                <a:gd name="T1" fmla="*/ 188 h 196"/>
                <a:gd name="T2" fmla="*/ 53 w 165"/>
                <a:gd name="T3" fmla="*/ 26 h 196"/>
                <a:gd name="T4" fmla="*/ 67 w 165"/>
                <a:gd name="T5" fmla="*/ 8 h 196"/>
                <a:gd name="T6" fmla="*/ 85 w 165"/>
                <a:gd name="T7" fmla="*/ 0 h 196"/>
                <a:gd name="T8" fmla="*/ 103 w 165"/>
                <a:gd name="T9" fmla="*/ 8 h 196"/>
                <a:gd name="T10" fmla="*/ 120 w 165"/>
                <a:gd name="T11" fmla="*/ 29 h 196"/>
                <a:gd name="T12" fmla="*/ 165 w 165"/>
                <a:gd name="T13" fmla="*/ 181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196"/>
                <a:gd name="T23" fmla="*/ 165 w 165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196">
                  <a:moveTo>
                    <a:pt x="0" y="196"/>
                  </a:moveTo>
                  <a:lnTo>
                    <a:pt x="53" y="28"/>
                  </a:lnTo>
                  <a:lnTo>
                    <a:pt x="67" y="8"/>
                  </a:lnTo>
                  <a:lnTo>
                    <a:pt x="85" y="0"/>
                  </a:lnTo>
                  <a:lnTo>
                    <a:pt x="103" y="8"/>
                  </a:lnTo>
                  <a:lnTo>
                    <a:pt x="120" y="31"/>
                  </a:lnTo>
                  <a:lnTo>
                    <a:pt x="165" y="189"/>
                  </a:lnTo>
                </a:path>
              </a:pathLst>
            </a:custGeom>
            <a:noFill/>
            <a:ln w="254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81942" name="Freeform 103"/>
            <p:cNvSpPr>
              <a:spLocks/>
            </p:cNvSpPr>
            <p:nvPr/>
          </p:nvSpPr>
          <p:spPr bwMode="auto">
            <a:xfrm>
              <a:off x="3648" y="3024"/>
              <a:ext cx="165" cy="192"/>
            </a:xfrm>
            <a:custGeom>
              <a:avLst/>
              <a:gdLst>
                <a:gd name="T0" fmla="*/ 0 w 165"/>
                <a:gd name="T1" fmla="*/ 188 h 196"/>
                <a:gd name="T2" fmla="*/ 53 w 165"/>
                <a:gd name="T3" fmla="*/ 26 h 196"/>
                <a:gd name="T4" fmla="*/ 67 w 165"/>
                <a:gd name="T5" fmla="*/ 8 h 196"/>
                <a:gd name="T6" fmla="*/ 85 w 165"/>
                <a:gd name="T7" fmla="*/ 0 h 196"/>
                <a:gd name="T8" fmla="*/ 103 w 165"/>
                <a:gd name="T9" fmla="*/ 8 h 196"/>
                <a:gd name="T10" fmla="*/ 120 w 165"/>
                <a:gd name="T11" fmla="*/ 29 h 196"/>
                <a:gd name="T12" fmla="*/ 165 w 165"/>
                <a:gd name="T13" fmla="*/ 181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196"/>
                <a:gd name="T23" fmla="*/ 165 w 165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196">
                  <a:moveTo>
                    <a:pt x="0" y="196"/>
                  </a:moveTo>
                  <a:lnTo>
                    <a:pt x="53" y="28"/>
                  </a:lnTo>
                  <a:lnTo>
                    <a:pt x="67" y="8"/>
                  </a:lnTo>
                  <a:lnTo>
                    <a:pt x="85" y="0"/>
                  </a:lnTo>
                  <a:lnTo>
                    <a:pt x="103" y="8"/>
                  </a:lnTo>
                  <a:lnTo>
                    <a:pt x="120" y="31"/>
                  </a:lnTo>
                  <a:lnTo>
                    <a:pt x="165" y="189"/>
                  </a:lnTo>
                </a:path>
              </a:pathLst>
            </a:custGeom>
            <a:noFill/>
            <a:ln w="254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81943" name="Freeform 104"/>
            <p:cNvSpPr>
              <a:spLocks/>
            </p:cNvSpPr>
            <p:nvPr/>
          </p:nvSpPr>
          <p:spPr bwMode="auto">
            <a:xfrm>
              <a:off x="3813" y="3024"/>
              <a:ext cx="165" cy="192"/>
            </a:xfrm>
            <a:custGeom>
              <a:avLst/>
              <a:gdLst>
                <a:gd name="T0" fmla="*/ 0 w 165"/>
                <a:gd name="T1" fmla="*/ 188 h 196"/>
                <a:gd name="T2" fmla="*/ 53 w 165"/>
                <a:gd name="T3" fmla="*/ 26 h 196"/>
                <a:gd name="T4" fmla="*/ 67 w 165"/>
                <a:gd name="T5" fmla="*/ 8 h 196"/>
                <a:gd name="T6" fmla="*/ 85 w 165"/>
                <a:gd name="T7" fmla="*/ 0 h 196"/>
                <a:gd name="T8" fmla="*/ 103 w 165"/>
                <a:gd name="T9" fmla="*/ 8 h 196"/>
                <a:gd name="T10" fmla="*/ 120 w 165"/>
                <a:gd name="T11" fmla="*/ 29 h 196"/>
                <a:gd name="T12" fmla="*/ 165 w 165"/>
                <a:gd name="T13" fmla="*/ 181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196"/>
                <a:gd name="T23" fmla="*/ 165 w 165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196">
                  <a:moveTo>
                    <a:pt x="0" y="196"/>
                  </a:moveTo>
                  <a:lnTo>
                    <a:pt x="53" y="28"/>
                  </a:lnTo>
                  <a:lnTo>
                    <a:pt x="67" y="8"/>
                  </a:lnTo>
                  <a:lnTo>
                    <a:pt x="85" y="0"/>
                  </a:lnTo>
                  <a:lnTo>
                    <a:pt x="103" y="8"/>
                  </a:lnTo>
                  <a:lnTo>
                    <a:pt x="120" y="31"/>
                  </a:lnTo>
                  <a:lnTo>
                    <a:pt x="165" y="189"/>
                  </a:lnTo>
                </a:path>
              </a:pathLst>
            </a:custGeom>
            <a:noFill/>
            <a:ln w="254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81944" name="Freeform 105"/>
            <p:cNvSpPr>
              <a:spLocks/>
            </p:cNvSpPr>
            <p:nvPr/>
          </p:nvSpPr>
          <p:spPr bwMode="auto">
            <a:xfrm flipV="1">
              <a:off x="3984" y="3216"/>
              <a:ext cx="170" cy="192"/>
            </a:xfrm>
            <a:custGeom>
              <a:avLst/>
              <a:gdLst>
                <a:gd name="T0" fmla="*/ 0 w 165"/>
                <a:gd name="T1" fmla="*/ 188 h 196"/>
                <a:gd name="T2" fmla="*/ 57 w 165"/>
                <a:gd name="T3" fmla="*/ 26 h 196"/>
                <a:gd name="T4" fmla="*/ 71 w 165"/>
                <a:gd name="T5" fmla="*/ 8 h 196"/>
                <a:gd name="T6" fmla="*/ 91 w 165"/>
                <a:gd name="T7" fmla="*/ 0 h 196"/>
                <a:gd name="T8" fmla="*/ 109 w 165"/>
                <a:gd name="T9" fmla="*/ 8 h 196"/>
                <a:gd name="T10" fmla="*/ 128 w 165"/>
                <a:gd name="T11" fmla="*/ 29 h 196"/>
                <a:gd name="T12" fmla="*/ 175 w 165"/>
                <a:gd name="T13" fmla="*/ 181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196"/>
                <a:gd name="T23" fmla="*/ 165 w 165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196">
                  <a:moveTo>
                    <a:pt x="0" y="196"/>
                  </a:moveTo>
                  <a:lnTo>
                    <a:pt x="53" y="28"/>
                  </a:lnTo>
                  <a:lnTo>
                    <a:pt x="67" y="8"/>
                  </a:lnTo>
                  <a:lnTo>
                    <a:pt x="85" y="0"/>
                  </a:lnTo>
                  <a:lnTo>
                    <a:pt x="103" y="8"/>
                  </a:lnTo>
                  <a:lnTo>
                    <a:pt x="120" y="31"/>
                  </a:lnTo>
                  <a:lnTo>
                    <a:pt x="165" y="189"/>
                  </a:lnTo>
                </a:path>
              </a:pathLst>
            </a:custGeom>
            <a:noFill/>
            <a:ln w="254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81945" name="Freeform 106"/>
            <p:cNvSpPr>
              <a:spLocks/>
            </p:cNvSpPr>
            <p:nvPr/>
          </p:nvSpPr>
          <p:spPr bwMode="auto">
            <a:xfrm flipV="1">
              <a:off x="4153" y="3216"/>
              <a:ext cx="170" cy="192"/>
            </a:xfrm>
            <a:custGeom>
              <a:avLst/>
              <a:gdLst>
                <a:gd name="T0" fmla="*/ 0 w 165"/>
                <a:gd name="T1" fmla="*/ 188 h 196"/>
                <a:gd name="T2" fmla="*/ 57 w 165"/>
                <a:gd name="T3" fmla="*/ 26 h 196"/>
                <a:gd name="T4" fmla="*/ 71 w 165"/>
                <a:gd name="T5" fmla="*/ 8 h 196"/>
                <a:gd name="T6" fmla="*/ 91 w 165"/>
                <a:gd name="T7" fmla="*/ 0 h 196"/>
                <a:gd name="T8" fmla="*/ 109 w 165"/>
                <a:gd name="T9" fmla="*/ 8 h 196"/>
                <a:gd name="T10" fmla="*/ 128 w 165"/>
                <a:gd name="T11" fmla="*/ 29 h 196"/>
                <a:gd name="T12" fmla="*/ 175 w 165"/>
                <a:gd name="T13" fmla="*/ 181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196"/>
                <a:gd name="T23" fmla="*/ 165 w 165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196">
                  <a:moveTo>
                    <a:pt x="0" y="196"/>
                  </a:moveTo>
                  <a:lnTo>
                    <a:pt x="53" y="28"/>
                  </a:lnTo>
                  <a:lnTo>
                    <a:pt x="67" y="8"/>
                  </a:lnTo>
                  <a:lnTo>
                    <a:pt x="85" y="0"/>
                  </a:lnTo>
                  <a:lnTo>
                    <a:pt x="103" y="8"/>
                  </a:lnTo>
                  <a:lnTo>
                    <a:pt x="120" y="31"/>
                  </a:lnTo>
                  <a:lnTo>
                    <a:pt x="165" y="189"/>
                  </a:lnTo>
                </a:path>
              </a:pathLst>
            </a:custGeom>
            <a:noFill/>
            <a:ln w="254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81946" name="Freeform 107"/>
            <p:cNvSpPr>
              <a:spLocks/>
            </p:cNvSpPr>
            <p:nvPr/>
          </p:nvSpPr>
          <p:spPr bwMode="auto">
            <a:xfrm flipV="1">
              <a:off x="4320" y="3216"/>
              <a:ext cx="170" cy="192"/>
            </a:xfrm>
            <a:custGeom>
              <a:avLst/>
              <a:gdLst>
                <a:gd name="T0" fmla="*/ 0 w 165"/>
                <a:gd name="T1" fmla="*/ 188 h 196"/>
                <a:gd name="T2" fmla="*/ 57 w 165"/>
                <a:gd name="T3" fmla="*/ 26 h 196"/>
                <a:gd name="T4" fmla="*/ 71 w 165"/>
                <a:gd name="T5" fmla="*/ 8 h 196"/>
                <a:gd name="T6" fmla="*/ 91 w 165"/>
                <a:gd name="T7" fmla="*/ 0 h 196"/>
                <a:gd name="T8" fmla="*/ 109 w 165"/>
                <a:gd name="T9" fmla="*/ 8 h 196"/>
                <a:gd name="T10" fmla="*/ 128 w 165"/>
                <a:gd name="T11" fmla="*/ 29 h 196"/>
                <a:gd name="T12" fmla="*/ 175 w 165"/>
                <a:gd name="T13" fmla="*/ 181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196"/>
                <a:gd name="T23" fmla="*/ 165 w 165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196">
                  <a:moveTo>
                    <a:pt x="0" y="196"/>
                  </a:moveTo>
                  <a:lnTo>
                    <a:pt x="53" y="28"/>
                  </a:lnTo>
                  <a:lnTo>
                    <a:pt x="67" y="8"/>
                  </a:lnTo>
                  <a:lnTo>
                    <a:pt x="85" y="0"/>
                  </a:lnTo>
                  <a:lnTo>
                    <a:pt x="103" y="8"/>
                  </a:lnTo>
                  <a:lnTo>
                    <a:pt x="120" y="31"/>
                  </a:lnTo>
                  <a:lnTo>
                    <a:pt x="165" y="189"/>
                  </a:lnTo>
                </a:path>
              </a:pathLst>
            </a:custGeom>
            <a:noFill/>
            <a:ln w="254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81947" name="Freeform 108"/>
            <p:cNvSpPr>
              <a:spLocks/>
            </p:cNvSpPr>
            <p:nvPr/>
          </p:nvSpPr>
          <p:spPr bwMode="auto">
            <a:xfrm flipV="1">
              <a:off x="4486" y="3216"/>
              <a:ext cx="170" cy="192"/>
            </a:xfrm>
            <a:custGeom>
              <a:avLst/>
              <a:gdLst>
                <a:gd name="T0" fmla="*/ 0 w 165"/>
                <a:gd name="T1" fmla="*/ 188 h 196"/>
                <a:gd name="T2" fmla="*/ 57 w 165"/>
                <a:gd name="T3" fmla="*/ 26 h 196"/>
                <a:gd name="T4" fmla="*/ 71 w 165"/>
                <a:gd name="T5" fmla="*/ 8 h 196"/>
                <a:gd name="T6" fmla="*/ 91 w 165"/>
                <a:gd name="T7" fmla="*/ 0 h 196"/>
                <a:gd name="T8" fmla="*/ 109 w 165"/>
                <a:gd name="T9" fmla="*/ 8 h 196"/>
                <a:gd name="T10" fmla="*/ 128 w 165"/>
                <a:gd name="T11" fmla="*/ 29 h 196"/>
                <a:gd name="T12" fmla="*/ 175 w 165"/>
                <a:gd name="T13" fmla="*/ 181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196"/>
                <a:gd name="T23" fmla="*/ 165 w 165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196">
                  <a:moveTo>
                    <a:pt x="0" y="196"/>
                  </a:moveTo>
                  <a:lnTo>
                    <a:pt x="53" y="28"/>
                  </a:lnTo>
                  <a:lnTo>
                    <a:pt x="67" y="8"/>
                  </a:lnTo>
                  <a:lnTo>
                    <a:pt x="85" y="0"/>
                  </a:lnTo>
                  <a:lnTo>
                    <a:pt x="103" y="8"/>
                  </a:lnTo>
                  <a:lnTo>
                    <a:pt x="120" y="31"/>
                  </a:lnTo>
                  <a:lnTo>
                    <a:pt x="165" y="189"/>
                  </a:lnTo>
                </a:path>
              </a:pathLst>
            </a:custGeom>
            <a:noFill/>
            <a:ln w="254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</p:grpSp>
      <p:sp>
        <p:nvSpPr>
          <p:cNvPr id="381037" name="Freeform 109"/>
          <p:cNvSpPr>
            <a:spLocks/>
          </p:cNvSpPr>
          <p:nvPr/>
        </p:nvSpPr>
        <p:spPr bwMode="auto">
          <a:xfrm flipV="1">
            <a:off x="3124200" y="5486400"/>
            <a:ext cx="4267200" cy="533400"/>
          </a:xfrm>
          <a:custGeom>
            <a:avLst/>
            <a:gdLst>
              <a:gd name="T0" fmla="*/ 0 w 2688"/>
              <a:gd name="T1" fmla="*/ 382316620 h 378"/>
              <a:gd name="T2" fmla="*/ 60483753 w 2688"/>
              <a:gd name="T3" fmla="*/ 155316761 h 378"/>
              <a:gd name="T4" fmla="*/ 90725617 w 2688"/>
              <a:gd name="T5" fmla="*/ 107526676 h 378"/>
              <a:gd name="T6" fmla="*/ 151209370 w 2688"/>
              <a:gd name="T7" fmla="*/ 47790107 h 378"/>
              <a:gd name="T8" fmla="*/ 362902467 w 2688"/>
              <a:gd name="T9" fmla="*/ 11947879 h 378"/>
              <a:gd name="T10" fmla="*/ 2147483647 w 2688"/>
              <a:gd name="T11" fmla="*/ 11947879 h 378"/>
              <a:gd name="T12" fmla="*/ 2147483647 w 2688"/>
              <a:gd name="T13" fmla="*/ 23894348 h 378"/>
              <a:gd name="T14" fmla="*/ 2147483647 w 2688"/>
              <a:gd name="T15" fmla="*/ 95578802 h 378"/>
              <a:gd name="T16" fmla="*/ 2147483647 w 2688"/>
              <a:gd name="T17" fmla="*/ 215053352 h 378"/>
              <a:gd name="T18" fmla="*/ 2147483647 w 2688"/>
              <a:gd name="T19" fmla="*/ 394264494 h 378"/>
              <a:gd name="T20" fmla="*/ 2147483647 w 2688"/>
              <a:gd name="T21" fmla="*/ 657107842 h 378"/>
              <a:gd name="T22" fmla="*/ 2147483647 w 2688"/>
              <a:gd name="T23" fmla="*/ 728792263 h 378"/>
              <a:gd name="T24" fmla="*/ 2147483647 w 2688"/>
              <a:gd name="T25" fmla="*/ 740738902 h 378"/>
              <a:gd name="T26" fmla="*/ 2147483647 w 2688"/>
              <a:gd name="T27" fmla="*/ 752686776 h 378"/>
              <a:gd name="T28" fmla="*/ 2147483647 w 2688"/>
              <a:gd name="T29" fmla="*/ 645159968 h 378"/>
              <a:gd name="T30" fmla="*/ 2147483647 w 2688"/>
              <a:gd name="T31" fmla="*/ 394264494 h 378"/>
              <a:gd name="T32" fmla="*/ 2147483647 w 2688"/>
              <a:gd name="T33" fmla="*/ 95578802 h 378"/>
              <a:gd name="T34" fmla="*/ 2147483647 w 2688"/>
              <a:gd name="T35" fmla="*/ 47790107 h 378"/>
              <a:gd name="T36" fmla="*/ 2147483647 w 2688"/>
              <a:gd name="T37" fmla="*/ 0 h 378"/>
              <a:gd name="T38" fmla="*/ 2147483647 w 2688"/>
              <a:gd name="T39" fmla="*/ 0 h 378"/>
              <a:gd name="T40" fmla="*/ 2147483647 w 2688"/>
              <a:gd name="T41" fmla="*/ 83632317 h 378"/>
              <a:gd name="T42" fmla="*/ 2147483647 w 2688"/>
              <a:gd name="T43" fmla="*/ 382316620 h 378"/>
              <a:gd name="T44" fmla="*/ 2147483647 w 2688"/>
              <a:gd name="T45" fmla="*/ 561527673 h 378"/>
              <a:gd name="T46" fmla="*/ 2147483647 w 2688"/>
              <a:gd name="T47" fmla="*/ 692950053 h 378"/>
              <a:gd name="T48" fmla="*/ 2147483647 w 2688"/>
              <a:gd name="T49" fmla="*/ 752686776 h 378"/>
              <a:gd name="T50" fmla="*/ 2147483647 w 2688"/>
              <a:gd name="T51" fmla="*/ 740738902 h 378"/>
              <a:gd name="T52" fmla="*/ 2147483647 w 2688"/>
              <a:gd name="T53" fmla="*/ 692950053 h 378"/>
              <a:gd name="T54" fmla="*/ 2147483647 w 2688"/>
              <a:gd name="T55" fmla="*/ 382316620 h 37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2688"/>
              <a:gd name="T85" fmla="*/ 0 h 378"/>
              <a:gd name="T86" fmla="*/ 2688 w 2688"/>
              <a:gd name="T87" fmla="*/ 378 h 37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2688" h="378">
                <a:moveTo>
                  <a:pt x="0" y="192"/>
                </a:moveTo>
                <a:lnTo>
                  <a:pt x="24" y="78"/>
                </a:lnTo>
                <a:lnTo>
                  <a:pt x="36" y="54"/>
                </a:lnTo>
                <a:lnTo>
                  <a:pt x="60" y="24"/>
                </a:lnTo>
                <a:lnTo>
                  <a:pt x="144" y="6"/>
                </a:lnTo>
                <a:lnTo>
                  <a:pt x="864" y="6"/>
                </a:lnTo>
                <a:lnTo>
                  <a:pt x="924" y="12"/>
                </a:lnTo>
                <a:lnTo>
                  <a:pt x="966" y="48"/>
                </a:lnTo>
                <a:lnTo>
                  <a:pt x="996" y="108"/>
                </a:lnTo>
                <a:lnTo>
                  <a:pt x="1008" y="198"/>
                </a:lnTo>
                <a:lnTo>
                  <a:pt x="1038" y="330"/>
                </a:lnTo>
                <a:lnTo>
                  <a:pt x="1074" y="366"/>
                </a:lnTo>
                <a:lnTo>
                  <a:pt x="1122" y="372"/>
                </a:lnTo>
                <a:lnTo>
                  <a:pt x="1596" y="378"/>
                </a:lnTo>
                <a:lnTo>
                  <a:pt x="1662" y="324"/>
                </a:lnTo>
                <a:lnTo>
                  <a:pt x="1680" y="198"/>
                </a:lnTo>
                <a:lnTo>
                  <a:pt x="1710" y="48"/>
                </a:lnTo>
                <a:lnTo>
                  <a:pt x="1740" y="24"/>
                </a:lnTo>
                <a:lnTo>
                  <a:pt x="1770" y="0"/>
                </a:lnTo>
                <a:lnTo>
                  <a:pt x="1926" y="0"/>
                </a:lnTo>
                <a:lnTo>
                  <a:pt x="1986" y="42"/>
                </a:lnTo>
                <a:lnTo>
                  <a:pt x="2022" y="192"/>
                </a:lnTo>
                <a:lnTo>
                  <a:pt x="2040" y="282"/>
                </a:lnTo>
                <a:lnTo>
                  <a:pt x="2064" y="348"/>
                </a:lnTo>
                <a:lnTo>
                  <a:pt x="2118" y="378"/>
                </a:lnTo>
                <a:lnTo>
                  <a:pt x="2598" y="372"/>
                </a:lnTo>
                <a:lnTo>
                  <a:pt x="2652" y="348"/>
                </a:lnTo>
                <a:lnTo>
                  <a:pt x="2688" y="192"/>
                </a:lnTo>
              </a:path>
            </a:pathLst>
          </a:custGeom>
          <a:noFill/>
          <a:ln w="254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>
                <a:srgbClr val="FF3300"/>
              </a:buClr>
            </a:pPr>
            <a:endParaRPr lang="zh-CN" altLang="en-US"/>
          </a:p>
        </p:txBody>
      </p:sp>
      <p:sp>
        <p:nvSpPr>
          <p:cNvPr id="381038" name="Rectangle 110"/>
          <p:cNvSpPr>
            <a:spLocks noChangeArrowheads="1"/>
          </p:cNvSpPr>
          <p:nvPr/>
        </p:nvSpPr>
        <p:spPr bwMode="auto">
          <a:xfrm>
            <a:off x="3124200" y="6019800"/>
            <a:ext cx="426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FF0066"/>
                </a:solidFill>
              </a:rPr>
              <a:t>  0         0        0         1         1        0         1        1</a:t>
            </a:r>
          </a:p>
        </p:txBody>
      </p:sp>
      <p:sp>
        <p:nvSpPr>
          <p:cNvPr id="381039" name="AutoShape 111"/>
          <p:cNvSpPr>
            <a:spLocks noChangeArrowheads="1"/>
          </p:cNvSpPr>
          <p:nvPr/>
        </p:nvSpPr>
        <p:spPr bwMode="auto">
          <a:xfrm>
            <a:off x="304800" y="3657600"/>
            <a:ext cx="1911350" cy="609600"/>
          </a:xfrm>
          <a:prstGeom prst="wedgeEllipseCallout">
            <a:avLst>
              <a:gd name="adj1" fmla="val 81065"/>
              <a:gd name="adj2" fmla="val 283074"/>
            </a:avLst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eaLnBrk="1" hangingPunct="1">
              <a:buClr>
                <a:srgbClr val="FF3300"/>
              </a:buClr>
            </a:pPr>
            <a:r>
              <a:rPr lang="zh-CN" altLang="en-US" sz="2400">
                <a:solidFill>
                  <a:srgbClr val="006699"/>
                </a:solidFill>
                <a:sym typeface="Symbol" pitchFamily="18" charset="2"/>
              </a:rPr>
              <a:t>相位模糊</a:t>
            </a:r>
          </a:p>
        </p:txBody>
      </p:sp>
    </p:spTree>
    <p:extLst>
      <p:ext uri="{BB962C8B-B14F-4D97-AF65-F5344CB8AC3E}">
        <p14:creationId xmlns:p14="http://schemas.microsoft.com/office/powerpoint/2010/main" val="162258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037" grpId="0" animBg="1"/>
      <p:bldP spid="381038" grpId="0" autoUpdateAnimBg="0"/>
      <p:bldP spid="381039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Text Box 2"/>
          <p:cNvSpPr txBox="1">
            <a:spLocks noChangeArrowheads="1"/>
          </p:cNvSpPr>
          <p:nvPr/>
        </p:nvSpPr>
        <p:spPr bwMode="auto">
          <a:xfrm>
            <a:off x="2133600" y="3733800"/>
            <a:ext cx="6096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1               0                  1                1                0               1                0  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4114800"/>
            <a:ext cx="6400800" cy="685800"/>
            <a:chOff x="1152" y="912"/>
            <a:chExt cx="4032" cy="576"/>
          </a:xfrm>
        </p:grpSpPr>
        <p:sp>
          <p:nvSpPr>
            <p:cNvPr id="82975" name="Freeform 4"/>
            <p:cNvSpPr>
              <a:spLocks/>
            </p:cNvSpPr>
            <p:nvPr/>
          </p:nvSpPr>
          <p:spPr bwMode="auto">
            <a:xfrm>
              <a:off x="1152" y="912"/>
              <a:ext cx="576" cy="576"/>
            </a:xfrm>
            <a:custGeom>
              <a:avLst/>
              <a:gdLst>
                <a:gd name="T0" fmla="*/ 0 w 576"/>
                <a:gd name="T1" fmla="*/ 276 h 588"/>
                <a:gd name="T2" fmla="*/ 42 w 576"/>
                <a:gd name="T3" fmla="*/ 34 h 588"/>
                <a:gd name="T4" fmla="*/ 56 w 576"/>
                <a:gd name="T5" fmla="*/ 10 h 588"/>
                <a:gd name="T6" fmla="*/ 69 w 576"/>
                <a:gd name="T7" fmla="*/ 2 h 588"/>
                <a:gd name="T8" fmla="*/ 84 w 576"/>
                <a:gd name="T9" fmla="*/ 12 h 588"/>
                <a:gd name="T10" fmla="*/ 96 w 576"/>
                <a:gd name="T11" fmla="*/ 31 h 588"/>
                <a:gd name="T12" fmla="*/ 186 w 576"/>
                <a:gd name="T13" fmla="*/ 524 h 588"/>
                <a:gd name="T14" fmla="*/ 198 w 576"/>
                <a:gd name="T15" fmla="*/ 552 h 588"/>
                <a:gd name="T16" fmla="*/ 213 w 576"/>
                <a:gd name="T17" fmla="*/ 564 h 588"/>
                <a:gd name="T18" fmla="*/ 228 w 576"/>
                <a:gd name="T19" fmla="*/ 552 h 588"/>
                <a:gd name="T20" fmla="*/ 243 w 576"/>
                <a:gd name="T21" fmla="*/ 518 h 588"/>
                <a:gd name="T22" fmla="*/ 324 w 576"/>
                <a:gd name="T23" fmla="*/ 34 h 588"/>
                <a:gd name="T24" fmla="*/ 333 w 576"/>
                <a:gd name="T25" fmla="*/ 12 h 588"/>
                <a:gd name="T26" fmla="*/ 348 w 576"/>
                <a:gd name="T27" fmla="*/ 0 h 588"/>
                <a:gd name="T28" fmla="*/ 363 w 576"/>
                <a:gd name="T29" fmla="*/ 6 h 588"/>
                <a:gd name="T30" fmla="*/ 378 w 576"/>
                <a:gd name="T31" fmla="*/ 31 h 588"/>
                <a:gd name="T32" fmla="*/ 474 w 576"/>
                <a:gd name="T33" fmla="*/ 518 h 588"/>
                <a:gd name="T34" fmla="*/ 486 w 576"/>
                <a:gd name="T35" fmla="*/ 544 h 588"/>
                <a:gd name="T36" fmla="*/ 498 w 576"/>
                <a:gd name="T37" fmla="*/ 552 h 588"/>
                <a:gd name="T38" fmla="*/ 498 w 576"/>
                <a:gd name="T39" fmla="*/ 552 h 588"/>
                <a:gd name="T40" fmla="*/ 510 w 576"/>
                <a:gd name="T41" fmla="*/ 544 h 588"/>
                <a:gd name="T42" fmla="*/ 522 w 576"/>
                <a:gd name="T43" fmla="*/ 518 h 588"/>
                <a:gd name="T44" fmla="*/ 576 w 576"/>
                <a:gd name="T45" fmla="*/ 273 h 58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76"/>
                <a:gd name="T70" fmla="*/ 0 h 588"/>
                <a:gd name="T71" fmla="*/ 576 w 576"/>
                <a:gd name="T72" fmla="*/ 588 h 58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76" h="588">
                  <a:moveTo>
                    <a:pt x="0" y="288"/>
                  </a:moveTo>
                  <a:lnTo>
                    <a:pt x="42" y="36"/>
                  </a:lnTo>
                  <a:lnTo>
                    <a:pt x="56" y="10"/>
                  </a:lnTo>
                  <a:lnTo>
                    <a:pt x="69" y="2"/>
                  </a:lnTo>
                  <a:lnTo>
                    <a:pt x="84" y="12"/>
                  </a:lnTo>
                  <a:lnTo>
                    <a:pt x="96" y="33"/>
                  </a:lnTo>
                  <a:lnTo>
                    <a:pt x="186" y="546"/>
                  </a:lnTo>
                  <a:lnTo>
                    <a:pt x="198" y="576"/>
                  </a:lnTo>
                  <a:lnTo>
                    <a:pt x="213" y="588"/>
                  </a:lnTo>
                  <a:lnTo>
                    <a:pt x="228" y="576"/>
                  </a:lnTo>
                  <a:lnTo>
                    <a:pt x="243" y="540"/>
                  </a:lnTo>
                  <a:lnTo>
                    <a:pt x="324" y="36"/>
                  </a:lnTo>
                  <a:lnTo>
                    <a:pt x="333" y="12"/>
                  </a:lnTo>
                  <a:lnTo>
                    <a:pt x="348" y="0"/>
                  </a:lnTo>
                  <a:lnTo>
                    <a:pt x="363" y="6"/>
                  </a:lnTo>
                  <a:lnTo>
                    <a:pt x="378" y="33"/>
                  </a:lnTo>
                  <a:lnTo>
                    <a:pt x="474" y="540"/>
                  </a:lnTo>
                  <a:lnTo>
                    <a:pt x="486" y="567"/>
                  </a:lnTo>
                  <a:lnTo>
                    <a:pt x="498" y="576"/>
                  </a:lnTo>
                  <a:lnTo>
                    <a:pt x="510" y="567"/>
                  </a:lnTo>
                  <a:lnTo>
                    <a:pt x="522" y="540"/>
                  </a:lnTo>
                  <a:lnTo>
                    <a:pt x="576" y="285"/>
                  </a:lnTo>
                </a:path>
              </a:pathLst>
            </a:cu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82976" name="Freeform 5"/>
            <p:cNvSpPr>
              <a:spLocks/>
            </p:cNvSpPr>
            <p:nvPr/>
          </p:nvSpPr>
          <p:spPr bwMode="auto">
            <a:xfrm flipV="1">
              <a:off x="1728" y="912"/>
              <a:ext cx="576" cy="576"/>
            </a:xfrm>
            <a:custGeom>
              <a:avLst/>
              <a:gdLst>
                <a:gd name="T0" fmla="*/ 0 w 576"/>
                <a:gd name="T1" fmla="*/ 276 h 588"/>
                <a:gd name="T2" fmla="*/ 42 w 576"/>
                <a:gd name="T3" fmla="*/ 34 h 588"/>
                <a:gd name="T4" fmla="*/ 56 w 576"/>
                <a:gd name="T5" fmla="*/ 10 h 588"/>
                <a:gd name="T6" fmla="*/ 69 w 576"/>
                <a:gd name="T7" fmla="*/ 2 h 588"/>
                <a:gd name="T8" fmla="*/ 84 w 576"/>
                <a:gd name="T9" fmla="*/ 12 h 588"/>
                <a:gd name="T10" fmla="*/ 96 w 576"/>
                <a:gd name="T11" fmla="*/ 31 h 588"/>
                <a:gd name="T12" fmla="*/ 186 w 576"/>
                <a:gd name="T13" fmla="*/ 524 h 588"/>
                <a:gd name="T14" fmla="*/ 198 w 576"/>
                <a:gd name="T15" fmla="*/ 552 h 588"/>
                <a:gd name="T16" fmla="*/ 213 w 576"/>
                <a:gd name="T17" fmla="*/ 564 h 588"/>
                <a:gd name="T18" fmla="*/ 228 w 576"/>
                <a:gd name="T19" fmla="*/ 552 h 588"/>
                <a:gd name="T20" fmla="*/ 243 w 576"/>
                <a:gd name="T21" fmla="*/ 518 h 588"/>
                <a:gd name="T22" fmla="*/ 324 w 576"/>
                <a:gd name="T23" fmla="*/ 34 h 588"/>
                <a:gd name="T24" fmla="*/ 333 w 576"/>
                <a:gd name="T25" fmla="*/ 12 h 588"/>
                <a:gd name="T26" fmla="*/ 348 w 576"/>
                <a:gd name="T27" fmla="*/ 0 h 588"/>
                <a:gd name="T28" fmla="*/ 363 w 576"/>
                <a:gd name="T29" fmla="*/ 6 h 588"/>
                <a:gd name="T30" fmla="*/ 378 w 576"/>
                <a:gd name="T31" fmla="*/ 31 h 588"/>
                <a:gd name="T32" fmla="*/ 474 w 576"/>
                <a:gd name="T33" fmla="*/ 518 h 588"/>
                <a:gd name="T34" fmla="*/ 486 w 576"/>
                <a:gd name="T35" fmla="*/ 544 h 588"/>
                <a:gd name="T36" fmla="*/ 498 w 576"/>
                <a:gd name="T37" fmla="*/ 552 h 588"/>
                <a:gd name="T38" fmla="*/ 498 w 576"/>
                <a:gd name="T39" fmla="*/ 552 h 588"/>
                <a:gd name="T40" fmla="*/ 510 w 576"/>
                <a:gd name="T41" fmla="*/ 544 h 588"/>
                <a:gd name="T42" fmla="*/ 522 w 576"/>
                <a:gd name="T43" fmla="*/ 518 h 588"/>
                <a:gd name="T44" fmla="*/ 576 w 576"/>
                <a:gd name="T45" fmla="*/ 273 h 58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76"/>
                <a:gd name="T70" fmla="*/ 0 h 588"/>
                <a:gd name="T71" fmla="*/ 576 w 576"/>
                <a:gd name="T72" fmla="*/ 588 h 58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76" h="588">
                  <a:moveTo>
                    <a:pt x="0" y="288"/>
                  </a:moveTo>
                  <a:lnTo>
                    <a:pt x="42" y="36"/>
                  </a:lnTo>
                  <a:lnTo>
                    <a:pt x="56" y="10"/>
                  </a:lnTo>
                  <a:lnTo>
                    <a:pt x="69" y="2"/>
                  </a:lnTo>
                  <a:lnTo>
                    <a:pt x="84" y="12"/>
                  </a:lnTo>
                  <a:lnTo>
                    <a:pt x="96" y="33"/>
                  </a:lnTo>
                  <a:lnTo>
                    <a:pt x="186" y="546"/>
                  </a:lnTo>
                  <a:lnTo>
                    <a:pt x="198" y="576"/>
                  </a:lnTo>
                  <a:lnTo>
                    <a:pt x="213" y="588"/>
                  </a:lnTo>
                  <a:lnTo>
                    <a:pt x="228" y="576"/>
                  </a:lnTo>
                  <a:lnTo>
                    <a:pt x="243" y="540"/>
                  </a:lnTo>
                  <a:lnTo>
                    <a:pt x="324" y="36"/>
                  </a:lnTo>
                  <a:lnTo>
                    <a:pt x="333" y="12"/>
                  </a:lnTo>
                  <a:lnTo>
                    <a:pt x="348" y="0"/>
                  </a:lnTo>
                  <a:lnTo>
                    <a:pt x="363" y="6"/>
                  </a:lnTo>
                  <a:lnTo>
                    <a:pt x="378" y="33"/>
                  </a:lnTo>
                  <a:lnTo>
                    <a:pt x="474" y="540"/>
                  </a:lnTo>
                  <a:lnTo>
                    <a:pt x="486" y="567"/>
                  </a:lnTo>
                  <a:lnTo>
                    <a:pt x="498" y="576"/>
                  </a:lnTo>
                  <a:lnTo>
                    <a:pt x="510" y="567"/>
                  </a:lnTo>
                  <a:lnTo>
                    <a:pt x="522" y="540"/>
                  </a:lnTo>
                  <a:lnTo>
                    <a:pt x="576" y="285"/>
                  </a:lnTo>
                </a:path>
              </a:pathLst>
            </a:cu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82977" name="Freeform 6"/>
            <p:cNvSpPr>
              <a:spLocks/>
            </p:cNvSpPr>
            <p:nvPr/>
          </p:nvSpPr>
          <p:spPr bwMode="auto">
            <a:xfrm>
              <a:off x="2304" y="912"/>
              <a:ext cx="576" cy="576"/>
            </a:xfrm>
            <a:custGeom>
              <a:avLst/>
              <a:gdLst>
                <a:gd name="T0" fmla="*/ 0 w 576"/>
                <a:gd name="T1" fmla="*/ 276 h 588"/>
                <a:gd name="T2" fmla="*/ 42 w 576"/>
                <a:gd name="T3" fmla="*/ 34 h 588"/>
                <a:gd name="T4" fmla="*/ 56 w 576"/>
                <a:gd name="T5" fmla="*/ 10 h 588"/>
                <a:gd name="T6" fmla="*/ 69 w 576"/>
                <a:gd name="T7" fmla="*/ 2 h 588"/>
                <a:gd name="T8" fmla="*/ 84 w 576"/>
                <a:gd name="T9" fmla="*/ 12 h 588"/>
                <a:gd name="T10" fmla="*/ 96 w 576"/>
                <a:gd name="T11" fmla="*/ 31 h 588"/>
                <a:gd name="T12" fmla="*/ 186 w 576"/>
                <a:gd name="T13" fmla="*/ 524 h 588"/>
                <a:gd name="T14" fmla="*/ 198 w 576"/>
                <a:gd name="T15" fmla="*/ 552 h 588"/>
                <a:gd name="T16" fmla="*/ 213 w 576"/>
                <a:gd name="T17" fmla="*/ 564 h 588"/>
                <a:gd name="T18" fmla="*/ 228 w 576"/>
                <a:gd name="T19" fmla="*/ 552 h 588"/>
                <a:gd name="T20" fmla="*/ 243 w 576"/>
                <a:gd name="T21" fmla="*/ 518 h 588"/>
                <a:gd name="T22" fmla="*/ 324 w 576"/>
                <a:gd name="T23" fmla="*/ 34 h 588"/>
                <a:gd name="T24" fmla="*/ 333 w 576"/>
                <a:gd name="T25" fmla="*/ 12 h 588"/>
                <a:gd name="T26" fmla="*/ 348 w 576"/>
                <a:gd name="T27" fmla="*/ 0 h 588"/>
                <a:gd name="T28" fmla="*/ 363 w 576"/>
                <a:gd name="T29" fmla="*/ 6 h 588"/>
                <a:gd name="T30" fmla="*/ 378 w 576"/>
                <a:gd name="T31" fmla="*/ 31 h 588"/>
                <a:gd name="T32" fmla="*/ 474 w 576"/>
                <a:gd name="T33" fmla="*/ 518 h 588"/>
                <a:gd name="T34" fmla="*/ 486 w 576"/>
                <a:gd name="T35" fmla="*/ 544 h 588"/>
                <a:gd name="T36" fmla="*/ 498 w 576"/>
                <a:gd name="T37" fmla="*/ 552 h 588"/>
                <a:gd name="T38" fmla="*/ 498 w 576"/>
                <a:gd name="T39" fmla="*/ 552 h 588"/>
                <a:gd name="T40" fmla="*/ 510 w 576"/>
                <a:gd name="T41" fmla="*/ 544 h 588"/>
                <a:gd name="T42" fmla="*/ 522 w 576"/>
                <a:gd name="T43" fmla="*/ 518 h 588"/>
                <a:gd name="T44" fmla="*/ 576 w 576"/>
                <a:gd name="T45" fmla="*/ 273 h 58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76"/>
                <a:gd name="T70" fmla="*/ 0 h 588"/>
                <a:gd name="T71" fmla="*/ 576 w 576"/>
                <a:gd name="T72" fmla="*/ 588 h 58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76" h="588">
                  <a:moveTo>
                    <a:pt x="0" y="288"/>
                  </a:moveTo>
                  <a:lnTo>
                    <a:pt x="42" y="36"/>
                  </a:lnTo>
                  <a:lnTo>
                    <a:pt x="56" y="10"/>
                  </a:lnTo>
                  <a:lnTo>
                    <a:pt x="69" y="2"/>
                  </a:lnTo>
                  <a:lnTo>
                    <a:pt x="84" y="12"/>
                  </a:lnTo>
                  <a:lnTo>
                    <a:pt x="96" y="33"/>
                  </a:lnTo>
                  <a:lnTo>
                    <a:pt x="186" y="546"/>
                  </a:lnTo>
                  <a:lnTo>
                    <a:pt x="198" y="576"/>
                  </a:lnTo>
                  <a:lnTo>
                    <a:pt x="213" y="588"/>
                  </a:lnTo>
                  <a:lnTo>
                    <a:pt x="228" y="576"/>
                  </a:lnTo>
                  <a:lnTo>
                    <a:pt x="243" y="540"/>
                  </a:lnTo>
                  <a:lnTo>
                    <a:pt x="324" y="36"/>
                  </a:lnTo>
                  <a:lnTo>
                    <a:pt x="333" y="12"/>
                  </a:lnTo>
                  <a:lnTo>
                    <a:pt x="348" y="0"/>
                  </a:lnTo>
                  <a:lnTo>
                    <a:pt x="363" y="6"/>
                  </a:lnTo>
                  <a:lnTo>
                    <a:pt x="378" y="33"/>
                  </a:lnTo>
                  <a:lnTo>
                    <a:pt x="474" y="540"/>
                  </a:lnTo>
                  <a:lnTo>
                    <a:pt x="486" y="567"/>
                  </a:lnTo>
                  <a:lnTo>
                    <a:pt x="498" y="576"/>
                  </a:lnTo>
                  <a:lnTo>
                    <a:pt x="510" y="567"/>
                  </a:lnTo>
                  <a:lnTo>
                    <a:pt x="522" y="540"/>
                  </a:lnTo>
                  <a:lnTo>
                    <a:pt x="576" y="285"/>
                  </a:lnTo>
                </a:path>
              </a:pathLst>
            </a:cu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82978" name="Freeform 7"/>
            <p:cNvSpPr>
              <a:spLocks/>
            </p:cNvSpPr>
            <p:nvPr/>
          </p:nvSpPr>
          <p:spPr bwMode="auto">
            <a:xfrm>
              <a:off x="2880" y="912"/>
              <a:ext cx="576" cy="576"/>
            </a:xfrm>
            <a:custGeom>
              <a:avLst/>
              <a:gdLst>
                <a:gd name="T0" fmla="*/ 0 w 576"/>
                <a:gd name="T1" fmla="*/ 276 h 588"/>
                <a:gd name="T2" fmla="*/ 42 w 576"/>
                <a:gd name="T3" fmla="*/ 34 h 588"/>
                <a:gd name="T4" fmla="*/ 56 w 576"/>
                <a:gd name="T5" fmla="*/ 10 h 588"/>
                <a:gd name="T6" fmla="*/ 69 w 576"/>
                <a:gd name="T7" fmla="*/ 2 h 588"/>
                <a:gd name="T8" fmla="*/ 84 w 576"/>
                <a:gd name="T9" fmla="*/ 12 h 588"/>
                <a:gd name="T10" fmla="*/ 96 w 576"/>
                <a:gd name="T11" fmla="*/ 31 h 588"/>
                <a:gd name="T12" fmla="*/ 186 w 576"/>
                <a:gd name="T13" fmla="*/ 524 h 588"/>
                <a:gd name="T14" fmla="*/ 198 w 576"/>
                <a:gd name="T15" fmla="*/ 552 h 588"/>
                <a:gd name="T16" fmla="*/ 213 w 576"/>
                <a:gd name="T17" fmla="*/ 564 h 588"/>
                <a:gd name="T18" fmla="*/ 228 w 576"/>
                <a:gd name="T19" fmla="*/ 552 h 588"/>
                <a:gd name="T20" fmla="*/ 243 w 576"/>
                <a:gd name="T21" fmla="*/ 518 h 588"/>
                <a:gd name="T22" fmla="*/ 324 w 576"/>
                <a:gd name="T23" fmla="*/ 34 h 588"/>
                <a:gd name="T24" fmla="*/ 333 w 576"/>
                <a:gd name="T25" fmla="*/ 12 h 588"/>
                <a:gd name="T26" fmla="*/ 348 w 576"/>
                <a:gd name="T27" fmla="*/ 0 h 588"/>
                <a:gd name="T28" fmla="*/ 363 w 576"/>
                <a:gd name="T29" fmla="*/ 6 h 588"/>
                <a:gd name="T30" fmla="*/ 378 w 576"/>
                <a:gd name="T31" fmla="*/ 31 h 588"/>
                <a:gd name="T32" fmla="*/ 474 w 576"/>
                <a:gd name="T33" fmla="*/ 518 h 588"/>
                <a:gd name="T34" fmla="*/ 486 w 576"/>
                <a:gd name="T35" fmla="*/ 544 h 588"/>
                <a:gd name="T36" fmla="*/ 498 w 576"/>
                <a:gd name="T37" fmla="*/ 552 h 588"/>
                <a:gd name="T38" fmla="*/ 498 w 576"/>
                <a:gd name="T39" fmla="*/ 552 h 588"/>
                <a:gd name="T40" fmla="*/ 510 w 576"/>
                <a:gd name="T41" fmla="*/ 544 h 588"/>
                <a:gd name="T42" fmla="*/ 522 w 576"/>
                <a:gd name="T43" fmla="*/ 518 h 588"/>
                <a:gd name="T44" fmla="*/ 576 w 576"/>
                <a:gd name="T45" fmla="*/ 273 h 58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76"/>
                <a:gd name="T70" fmla="*/ 0 h 588"/>
                <a:gd name="T71" fmla="*/ 576 w 576"/>
                <a:gd name="T72" fmla="*/ 588 h 58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76" h="588">
                  <a:moveTo>
                    <a:pt x="0" y="288"/>
                  </a:moveTo>
                  <a:lnTo>
                    <a:pt x="42" y="36"/>
                  </a:lnTo>
                  <a:lnTo>
                    <a:pt x="56" y="10"/>
                  </a:lnTo>
                  <a:lnTo>
                    <a:pt x="69" y="2"/>
                  </a:lnTo>
                  <a:lnTo>
                    <a:pt x="84" y="12"/>
                  </a:lnTo>
                  <a:lnTo>
                    <a:pt x="96" y="33"/>
                  </a:lnTo>
                  <a:lnTo>
                    <a:pt x="186" y="546"/>
                  </a:lnTo>
                  <a:lnTo>
                    <a:pt x="198" y="576"/>
                  </a:lnTo>
                  <a:lnTo>
                    <a:pt x="213" y="588"/>
                  </a:lnTo>
                  <a:lnTo>
                    <a:pt x="228" y="576"/>
                  </a:lnTo>
                  <a:lnTo>
                    <a:pt x="243" y="540"/>
                  </a:lnTo>
                  <a:lnTo>
                    <a:pt x="324" y="36"/>
                  </a:lnTo>
                  <a:lnTo>
                    <a:pt x="333" y="12"/>
                  </a:lnTo>
                  <a:lnTo>
                    <a:pt x="348" y="0"/>
                  </a:lnTo>
                  <a:lnTo>
                    <a:pt x="363" y="6"/>
                  </a:lnTo>
                  <a:lnTo>
                    <a:pt x="378" y="33"/>
                  </a:lnTo>
                  <a:lnTo>
                    <a:pt x="474" y="540"/>
                  </a:lnTo>
                  <a:lnTo>
                    <a:pt x="486" y="567"/>
                  </a:lnTo>
                  <a:lnTo>
                    <a:pt x="498" y="576"/>
                  </a:lnTo>
                  <a:lnTo>
                    <a:pt x="510" y="567"/>
                  </a:lnTo>
                  <a:lnTo>
                    <a:pt x="522" y="540"/>
                  </a:lnTo>
                  <a:lnTo>
                    <a:pt x="576" y="285"/>
                  </a:lnTo>
                </a:path>
              </a:pathLst>
            </a:cu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82979" name="Freeform 8"/>
            <p:cNvSpPr>
              <a:spLocks/>
            </p:cNvSpPr>
            <p:nvPr/>
          </p:nvSpPr>
          <p:spPr bwMode="auto">
            <a:xfrm>
              <a:off x="4032" y="912"/>
              <a:ext cx="576" cy="576"/>
            </a:xfrm>
            <a:custGeom>
              <a:avLst/>
              <a:gdLst>
                <a:gd name="T0" fmla="*/ 0 w 576"/>
                <a:gd name="T1" fmla="*/ 276 h 588"/>
                <a:gd name="T2" fmla="*/ 42 w 576"/>
                <a:gd name="T3" fmla="*/ 34 h 588"/>
                <a:gd name="T4" fmla="*/ 56 w 576"/>
                <a:gd name="T5" fmla="*/ 10 h 588"/>
                <a:gd name="T6" fmla="*/ 69 w 576"/>
                <a:gd name="T7" fmla="*/ 2 h 588"/>
                <a:gd name="T8" fmla="*/ 84 w 576"/>
                <a:gd name="T9" fmla="*/ 12 h 588"/>
                <a:gd name="T10" fmla="*/ 96 w 576"/>
                <a:gd name="T11" fmla="*/ 31 h 588"/>
                <a:gd name="T12" fmla="*/ 186 w 576"/>
                <a:gd name="T13" fmla="*/ 524 h 588"/>
                <a:gd name="T14" fmla="*/ 198 w 576"/>
                <a:gd name="T15" fmla="*/ 552 h 588"/>
                <a:gd name="T16" fmla="*/ 213 w 576"/>
                <a:gd name="T17" fmla="*/ 564 h 588"/>
                <a:gd name="T18" fmla="*/ 228 w 576"/>
                <a:gd name="T19" fmla="*/ 552 h 588"/>
                <a:gd name="T20" fmla="*/ 243 w 576"/>
                <a:gd name="T21" fmla="*/ 518 h 588"/>
                <a:gd name="T22" fmla="*/ 324 w 576"/>
                <a:gd name="T23" fmla="*/ 34 h 588"/>
                <a:gd name="T24" fmla="*/ 333 w 576"/>
                <a:gd name="T25" fmla="*/ 12 h 588"/>
                <a:gd name="T26" fmla="*/ 348 w 576"/>
                <a:gd name="T27" fmla="*/ 0 h 588"/>
                <a:gd name="T28" fmla="*/ 363 w 576"/>
                <a:gd name="T29" fmla="*/ 6 h 588"/>
                <a:gd name="T30" fmla="*/ 378 w 576"/>
                <a:gd name="T31" fmla="*/ 31 h 588"/>
                <a:gd name="T32" fmla="*/ 474 w 576"/>
                <a:gd name="T33" fmla="*/ 518 h 588"/>
                <a:gd name="T34" fmla="*/ 486 w 576"/>
                <a:gd name="T35" fmla="*/ 544 h 588"/>
                <a:gd name="T36" fmla="*/ 498 w 576"/>
                <a:gd name="T37" fmla="*/ 552 h 588"/>
                <a:gd name="T38" fmla="*/ 498 w 576"/>
                <a:gd name="T39" fmla="*/ 552 h 588"/>
                <a:gd name="T40" fmla="*/ 510 w 576"/>
                <a:gd name="T41" fmla="*/ 544 h 588"/>
                <a:gd name="T42" fmla="*/ 522 w 576"/>
                <a:gd name="T43" fmla="*/ 518 h 588"/>
                <a:gd name="T44" fmla="*/ 576 w 576"/>
                <a:gd name="T45" fmla="*/ 273 h 58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76"/>
                <a:gd name="T70" fmla="*/ 0 h 588"/>
                <a:gd name="T71" fmla="*/ 576 w 576"/>
                <a:gd name="T72" fmla="*/ 588 h 58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76" h="588">
                  <a:moveTo>
                    <a:pt x="0" y="288"/>
                  </a:moveTo>
                  <a:lnTo>
                    <a:pt x="42" y="36"/>
                  </a:lnTo>
                  <a:lnTo>
                    <a:pt x="56" y="10"/>
                  </a:lnTo>
                  <a:lnTo>
                    <a:pt x="69" y="2"/>
                  </a:lnTo>
                  <a:lnTo>
                    <a:pt x="84" y="12"/>
                  </a:lnTo>
                  <a:lnTo>
                    <a:pt x="96" y="33"/>
                  </a:lnTo>
                  <a:lnTo>
                    <a:pt x="186" y="546"/>
                  </a:lnTo>
                  <a:lnTo>
                    <a:pt x="198" y="576"/>
                  </a:lnTo>
                  <a:lnTo>
                    <a:pt x="213" y="588"/>
                  </a:lnTo>
                  <a:lnTo>
                    <a:pt x="228" y="576"/>
                  </a:lnTo>
                  <a:lnTo>
                    <a:pt x="243" y="540"/>
                  </a:lnTo>
                  <a:lnTo>
                    <a:pt x="324" y="36"/>
                  </a:lnTo>
                  <a:lnTo>
                    <a:pt x="333" y="12"/>
                  </a:lnTo>
                  <a:lnTo>
                    <a:pt x="348" y="0"/>
                  </a:lnTo>
                  <a:lnTo>
                    <a:pt x="363" y="6"/>
                  </a:lnTo>
                  <a:lnTo>
                    <a:pt x="378" y="33"/>
                  </a:lnTo>
                  <a:lnTo>
                    <a:pt x="474" y="540"/>
                  </a:lnTo>
                  <a:lnTo>
                    <a:pt x="486" y="567"/>
                  </a:lnTo>
                  <a:lnTo>
                    <a:pt x="498" y="576"/>
                  </a:lnTo>
                  <a:lnTo>
                    <a:pt x="510" y="567"/>
                  </a:lnTo>
                  <a:lnTo>
                    <a:pt x="522" y="540"/>
                  </a:lnTo>
                  <a:lnTo>
                    <a:pt x="576" y="285"/>
                  </a:lnTo>
                </a:path>
              </a:pathLst>
            </a:cu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82980" name="Freeform 9"/>
            <p:cNvSpPr>
              <a:spLocks/>
            </p:cNvSpPr>
            <p:nvPr/>
          </p:nvSpPr>
          <p:spPr bwMode="auto">
            <a:xfrm flipV="1">
              <a:off x="3456" y="912"/>
              <a:ext cx="576" cy="576"/>
            </a:xfrm>
            <a:custGeom>
              <a:avLst/>
              <a:gdLst>
                <a:gd name="T0" fmla="*/ 0 w 576"/>
                <a:gd name="T1" fmla="*/ 276 h 588"/>
                <a:gd name="T2" fmla="*/ 42 w 576"/>
                <a:gd name="T3" fmla="*/ 34 h 588"/>
                <a:gd name="T4" fmla="*/ 56 w 576"/>
                <a:gd name="T5" fmla="*/ 10 h 588"/>
                <a:gd name="T6" fmla="*/ 69 w 576"/>
                <a:gd name="T7" fmla="*/ 2 h 588"/>
                <a:gd name="T8" fmla="*/ 84 w 576"/>
                <a:gd name="T9" fmla="*/ 12 h 588"/>
                <a:gd name="T10" fmla="*/ 96 w 576"/>
                <a:gd name="T11" fmla="*/ 31 h 588"/>
                <a:gd name="T12" fmla="*/ 186 w 576"/>
                <a:gd name="T13" fmla="*/ 524 h 588"/>
                <a:gd name="T14" fmla="*/ 198 w 576"/>
                <a:gd name="T15" fmla="*/ 552 h 588"/>
                <a:gd name="T16" fmla="*/ 213 w 576"/>
                <a:gd name="T17" fmla="*/ 564 h 588"/>
                <a:gd name="T18" fmla="*/ 228 w 576"/>
                <a:gd name="T19" fmla="*/ 552 h 588"/>
                <a:gd name="T20" fmla="*/ 243 w 576"/>
                <a:gd name="T21" fmla="*/ 518 h 588"/>
                <a:gd name="T22" fmla="*/ 324 w 576"/>
                <a:gd name="T23" fmla="*/ 34 h 588"/>
                <a:gd name="T24" fmla="*/ 333 w 576"/>
                <a:gd name="T25" fmla="*/ 12 h 588"/>
                <a:gd name="T26" fmla="*/ 348 w 576"/>
                <a:gd name="T27" fmla="*/ 0 h 588"/>
                <a:gd name="T28" fmla="*/ 363 w 576"/>
                <a:gd name="T29" fmla="*/ 6 h 588"/>
                <a:gd name="T30" fmla="*/ 378 w 576"/>
                <a:gd name="T31" fmla="*/ 31 h 588"/>
                <a:gd name="T32" fmla="*/ 474 w 576"/>
                <a:gd name="T33" fmla="*/ 518 h 588"/>
                <a:gd name="T34" fmla="*/ 486 w 576"/>
                <a:gd name="T35" fmla="*/ 544 h 588"/>
                <a:gd name="T36" fmla="*/ 498 w 576"/>
                <a:gd name="T37" fmla="*/ 552 h 588"/>
                <a:gd name="T38" fmla="*/ 498 w 576"/>
                <a:gd name="T39" fmla="*/ 552 h 588"/>
                <a:gd name="T40" fmla="*/ 510 w 576"/>
                <a:gd name="T41" fmla="*/ 544 h 588"/>
                <a:gd name="T42" fmla="*/ 522 w 576"/>
                <a:gd name="T43" fmla="*/ 518 h 588"/>
                <a:gd name="T44" fmla="*/ 576 w 576"/>
                <a:gd name="T45" fmla="*/ 273 h 58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76"/>
                <a:gd name="T70" fmla="*/ 0 h 588"/>
                <a:gd name="T71" fmla="*/ 576 w 576"/>
                <a:gd name="T72" fmla="*/ 588 h 58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76" h="588">
                  <a:moveTo>
                    <a:pt x="0" y="288"/>
                  </a:moveTo>
                  <a:lnTo>
                    <a:pt x="42" y="36"/>
                  </a:lnTo>
                  <a:lnTo>
                    <a:pt x="56" y="10"/>
                  </a:lnTo>
                  <a:lnTo>
                    <a:pt x="69" y="2"/>
                  </a:lnTo>
                  <a:lnTo>
                    <a:pt x="84" y="12"/>
                  </a:lnTo>
                  <a:lnTo>
                    <a:pt x="96" y="33"/>
                  </a:lnTo>
                  <a:lnTo>
                    <a:pt x="186" y="546"/>
                  </a:lnTo>
                  <a:lnTo>
                    <a:pt x="198" y="576"/>
                  </a:lnTo>
                  <a:lnTo>
                    <a:pt x="213" y="588"/>
                  </a:lnTo>
                  <a:lnTo>
                    <a:pt x="228" y="576"/>
                  </a:lnTo>
                  <a:lnTo>
                    <a:pt x="243" y="540"/>
                  </a:lnTo>
                  <a:lnTo>
                    <a:pt x="324" y="36"/>
                  </a:lnTo>
                  <a:lnTo>
                    <a:pt x="333" y="12"/>
                  </a:lnTo>
                  <a:lnTo>
                    <a:pt x="348" y="0"/>
                  </a:lnTo>
                  <a:lnTo>
                    <a:pt x="363" y="6"/>
                  </a:lnTo>
                  <a:lnTo>
                    <a:pt x="378" y="33"/>
                  </a:lnTo>
                  <a:lnTo>
                    <a:pt x="474" y="540"/>
                  </a:lnTo>
                  <a:lnTo>
                    <a:pt x="486" y="567"/>
                  </a:lnTo>
                  <a:lnTo>
                    <a:pt x="498" y="576"/>
                  </a:lnTo>
                  <a:lnTo>
                    <a:pt x="510" y="567"/>
                  </a:lnTo>
                  <a:lnTo>
                    <a:pt x="522" y="540"/>
                  </a:lnTo>
                  <a:lnTo>
                    <a:pt x="576" y="285"/>
                  </a:lnTo>
                </a:path>
              </a:pathLst>
            </a:cu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82981" name="Freeform 10"/>
            <p:cNvSpPr>
              <a:spLocks/>
            </p:cNvSpPr>
            <p:nvPr/>
          </p:nvSpPr>
          <p:spPr bwMode="auto">
            <a:xfrm flipV="1">
              <a:off x="4608" y="912"/>
              <a:ext cx="576" cy="576"/>
            </a:xfrm>
            <a:custGeom>
              <a:avLst/>
              <a:gdLst>
                <a:gd name="T0" fmla="*/ 0 w 576"/>
                <a:gd name="T1" fmla="*/ 276 h 588"/>
                <a:gd name="T2" fmla="*/ 42 w 576"/>
                <a:gd name="T3" fmla="*/ 34 h 588"/>
                <a:gd name="T4" fmla="*/ 56 w 576"/>
                <a:gd name="T5" fmla="*/ 10 h 588"/>
                <a:gd name="T6" fmla="*/ 69 w 576"/>
                <a:gd name="T7" fmla="*/ 2 h 588"/>
                <a:gd name="T8" fmla="*/ 84 w 576"/>
                <a:gd name="T9" fmla="*/ 12 h 588"/>
                <a:gd name="T10" fmla="*/ 96 w 576"/>
                <a:gd name="T11" fmla="*/ 31 h 588"/>
                <a:gd name="T12" fmla="*/ 186 w 576"/>
                <a:gd name="T13" fmla="*/ 524 h 588"/>
                <a:gd name="T14" fmla="*/ 198 w 576"/>
                <a:gd name="T15" fmla="*/ 552 h 588"/>
                <a:gd name="T16" fmla="*/ 213 w 576"/>
                <a:gd name="T17" fmla="*/ 564 h 588"/>
                <a:gd name="T18" fmla="*/ 228 w 576"/>
                <a:gd name="T19" fmla="*/ 552 h 588"/>
                <a:gd name="T20" fmla="*/ 243 w 576"/>
                <a:gd name="T21" fmla="*/ 518 h 588"/>
                <a:gd name="T22" fmla="*/ 324 w 576"/>
                <a:gd name="T23" fmla="*/ 34 h 588"/>
                <a:gd name="T24" fmla="*/ 333 w 576"/>
                <a:gd name="T25" fmla="*/ 12 h 588"/>
                <a:gd name="T26" fmla="*/ 348 w 576"/>
                <a:gd name="T27" fmla="*/ 0 h 588"/>
                <a:gd name="T28" fmla="*/ 363 w 576"/>
                <a:gd name="T29" fmla="*/ 6 h 588"/>
                <a:gd name="T30" fmla="*/ 378 w 576"/>
                <a:gd name="T31" fmla="*/ 31 h 588"/>
                <a:gd name="T32" fmla="*/ 474 w 576"/>
                <a:gd name="T33" fmla="*/ 518 h 588"/>
                <a:gd name="T34" fmla="*/ 486 w 576"/>
                <a:gd name="T35" fmla="*/ 544 h 588"/>
                <a:gd name="T36" fmla="*/ 498 w 576"/>
                <a:gd name="T37" fmla="*/ 552 h 588"/>
                <a:gd name="T38" fmla="*/ 498 w 576"/>
                <a:gd name="T39" fmla="*/ 552 h 588"/>
                <a:gd name="T40" fmla="*/ 510 w 576"/>
                <a:gd name="T41" fmla="*/ 544 h 588"/>
                <a:gd name="T42" fmla="*/ 522 w 576"/>
                <a:gd name="T43" fmla="*/ 518 h 588"/>
                <a:gd name="T44" fmla="*/ 576 w 576"/>
                <a:gd name="T45" fmla="*/ 273 h 58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76"/>
                <a:gd name="T70" fmla="*/ 0 h 588"/>
                <a:gd name="T71" fmla="*/ 576 w 576"/>
                <a:gd name="T72" fmla="*/ 588 h 58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76" h="588">
                  <a:moveTo>
                    <a:pt x="0" y="288"/>
                  </a:moveTo>
                  <a:lnTo>
                    <a:pt x="42" y="36"/>
                  </a:lnTo>
                  <a:lnTo>
                    <a:pt x="56" y="10"/>
                  </a:lnTo>
                  <a:lnTo>
                    <a:pt x="69" y="2"/>
                  </a:lnTo>
                  <a:lnTo>
                    <a:pt x="84" y="12"/>
                  </a:lnTo>
                  <a:lnTo>
                    <a:pt x="96" y="33"/>
                  </a:lnTo>
                  <a:lnTo>
                    <a:pt x="186" y="546"/>
                  </a:lnTo>
                  <a:lnTo>
                    <a:pt x="198" y="576"/>
                  </a:lnTo>
                  <a:lnTo>
                    <a:pt x="213" y="588"/>
                  </a:lnTo>
                  <a:lnTo>
                    <a:pt x="228" y="576"/>
                  </a:lnTo>
                  <a:lnTo>
                    <a:pt x="243" y="540"/>
                  </a:lnTo>
                  <a:lnTo>
                    <a:pt x="324" y="36"/>
                  </a:lnTo>
                  <a:lnTo>
                    <a:pt x="333" y="12"/>
                  </a:lnTo>
                  <a:lnTo>
                    <a:pt x="348" y="0"/>
                  </a:lnTo>
                  <a:lnTo>
                    <a:pt x="363" y="6"/>
                  </a:lnTo>
                  <a:lnTo>
                    <a:pt x="378" y="33"/>
                  </a:lnTo>
                  <a:lnTo>
                    <a:pt x="474" y="540"/>
                  </a:lnTo>
                  <a:lnTo>
                    <a:pt x="486" y="567"/>
                  </a:lnTo>
                  <a:lnTo>
                    <a:pt x="498" y="576"/>
                  </a:lnTo>
                  <a:lnTo>
                    <a:pt x="510" y="567"/>
                  </a:lnTo>
                  <a:lnTo>
                    <a:pt x="522" y="540"/>
                  </a:lnTo>
                  <a:lnTo>
                    <a:pt x="576" y="285"/>
                  </a:lnTo>
                </a:path>
              </a:pathLst>
            </a:cu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828800" y="3733800"/>
            <a:ext cx="6400800" cy="2286000"/>
            <a:chOff x="720" y="1296"/>
            <a:chExt cx="4032" cy="1872"/>
          </a:xfrm>
        </p:grpSpPr>
        <p:sp>
          <p:nvSpPr>
            <p:cNvPr id="82967" name="Line 12"/>
            <p:cNvSpPr>
              <a:spLocks noChangeShapeType="1"/>
            </p:cNvSpPr>
            <p:nvPr/>
          </p:nvSpPr>
          <p:spPr bwMode="auto">
            <a:xfrm rot="5400000">
              <a:off x="360" y="2232"/>
              <a:ext cx="18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2968" name="Line 13"/>
            <p:cNvSpPr>
              <a:spLocks noChangeShapeType="1"/>
            </p:cNvSpPr>
            <p:nvPr/>
          </p:nvSpPr>
          <p:spPr bwMode="auto">
            <a:xfrm rot="5400000">
              <a:off x="936" y="2232"/>
              <a:ext cx="18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2969" name="Line 14"/>
            <p:cNvSpPr>
              <a:spLocks noChangeShapeType="1"/>
            </p:cNvSpPr>
            <p:nvPr/>
          </p:nvSpPr>
          <p:spPr bwMode="auto">
            <a:xfrm rot="5400000">
              <a:off x="2664" y="2232"/>
              <a:ext cx="18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2970" name="Line 15"/>
            <p:cNvSpPr>
              <a:spLocks noChangeShapeType="1"/>
            </p:cNvSpPr>
            <p:nvPr/>
          </p:nvSpPr>
          <p:spPr bwMode="auto">
            <a:xfrm rot="5400000">
              <a:off x="1512" y="2232"/>
              <a:ext cx="18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2971" name="Line 16"/>
            <p:cNvSpPr>
              <a:spLocks noChangeShapeType="1"/>
            </p:cNvSpPr>
            <p:nvPr/>
          </p:nvSpPr>
          <p:spPr bwMode="auto">
            <a:xfrm rot="5400000">
              <a:off x="2088" y="2232"/>
              <a:ext cx="18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2972" name="Line 17"/>
            <p:cNvSpPr>
              <a:spLocks noChangeShapeType="1"/>
            </p:cNvSpPr>
            <p:nvPr/>
          </p:nvSpPr>
          <p:spPr bwMode="auto">
            <a:xfrm rot="5400000">
              <a:off x="3240" y="2232"/>
              <a:ext cx="18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2973" name="Line 18"/>
            <p:cNvSpPr>
              <a:spLocks noChangeShapeType="1"/>
            </p:cNvSpPr>
            <p:nvPr/>
          </p:nvSpPr>
          <p:spPr bwMode="auto">
            <a:xfrm rot="5400000">
              <a:off x="3816" y="2232"/>
              <a:ext cx="18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2974" name="Line 19"/>
            <p:cNvSpPr>
              <a:spLocks noChangeShapeType="1"/>
            </p:cNvSpPr>
            <p:nvPr/>
          </p:nvSpPr>
          <p:spPr bwMode="auto">
            <a:xfrm rot="5400000">
              <a:off x="-216" y="2232"/>
              <a:ext cx="18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384020" name="Text Box 20"/>
          <p:cNvSpPr txBox="1">
            <a:spLocks noChangeArrowheads="1"/>
          </p:cNvSpPr>
          <p:nvPr/>
        </p:nvSpPr>
        <p:spPr bwMode="auto">
          <a:xfrm>
            <a:off x="533400" y="4114800"/>
            <a:ext cx="1219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CC3300"/>
                </a:solidFill>
              </a:rPr>
              <a:t>绝对调相</a:t>
            </a:r>
          </a:p>
          <a:p>
            <a:pPr algn="ctr" eaLnBrk="1" hangingPunct="1"/>
            <a:r>
              <a:rPr lang="en-US" altLang="zh-CN">
                <a:solidFill>
                  <a:srgbClr val="CC3300"/>
                </a:solidFill>
              </a:rPr>
              <a:t>2PSK</a:t>
            </a:r>
          </a:p>
        </p:txBody>
      </p:sp>
      <p:sp>
        <p:nvSpPr>
          <p:cNvPr id="384021" name="Freeform 21"/>
          <p:cNvSpPr>
            <a:spLocks/>
          </p:cNvSpPr>
          <p:nvPr/>
        </p:nvSpPr>
        <p:spPr bwMode="auto">
          <a:xfrm>
            <a:off x="1828800" y="4953000"/>
            <a:ext cx="914400" cy="685800"/>
          </a:xfrm>
          <a:custGeom>
            <a:avLst/>
            <a:gdLst>
              <a:gd name="T0" fmla="*/ 0 w 576"/>
              <a:gd name="T1" fmla="*/ 391771397 h 588"/>
              <a:gd name="T2" fmla="*/ 105846567 w 576"/>
              <a:gd name="T3" fmla="*/ 48971716 h 588"/>
              <a:gd name="T4" fmla="*/ 141128740 w 576"/>
              <a:gd name="T5" fmla="*/ 13602865 h 588"/>
              <a:gd name="T6" fmla="*/ 173891551 w 576"/>
              <a:gd name="T7" fmla="*/ 2721040 h 588"/>
              <a:gd name="T8" fmla="*/ 211693134 w 576"/>
              <a:gd name="T9" fmla="*/ 16323904 h 588"/>
              <a:gd name="T10" fmla="*/ 241934997 w 576"/>
              <a:gd name="T11" fmla="*/ 44890741 h 588"/>
              <a:gd name="T12" fmla="*/ 468749062 w 576"/>
              <a:gd name="T13" fmla="*/ 742733046 h 588"/>
              <a:gd name="T14" fmla="*/ 498990924 w 576"/>
              <a:gd name="T15" fmla="*/ 783542795 h 588"/>
              <a:gd name="T16" fmla="*/ 536792458 w 576"/>
              <a:gd name="T17" fmla="*/ 799866694 h 588"/>
              <a:gd name="T18" fmla="*/ 574595580 w 576"/>
              <a:gd name="T19" fmla="*/ 783542795 h 588"/>
              <a:gd name="T20" fmla="*/ 612397114 w 576"/>
              <a:gd name="T21" fmla="*/ 734571097 h 588"/>
              <a:gd name="T22" fmla="*/ 816530477 w 576"/>
              <a:gd name="T23" fmla="*/ 48971716 h 588"/>
              <a:gd name="T24" fmla="*/ 839211279 w 576"/>
              <a:gd name="T25" fmla="*/ 16323904 h 588"/>
              <a:gd name="T26" fmla="*/ 877014400 w 576"/>
              <a:gd name="T27" fmla="*/ 0 h 588"/>
              <a:gd name="T28" fmla="*/ 914815934 w 576"/>
              <a:gd name="T29" fmla="*/ 8161952 h 588"/>
              <a:gd name="T30" fmla="*/ 952619056 w 576"/>
              <a:gd name="T31" fmla="*/ 44890741 h 588"/>
              <a:gd name="T32" fmla="*/ 1194553953 w 576"/>
              <a:gd name="T33" fmla="*/ 734571097 h 588"/>
              <a:gd name="T34" fmla="*/ 1224795815 w 576"/>
              <a:gd name="T35" fmla="*/ 771299870 h 588"/>
              <a:gd name="T36" fmla="*/ 1255037677 w 576"/>
              <a:gd name="T37" fmla="*/ 783542795 h 588"/>
              <a:gd name="T38" fmla="*/ 1255037677 w 576"/>
              <a:gd name="T39" fmla="*/ 783542795 h 588"/>
              <a:gd name="T40" fmla="*/ 1285279540 w 576"/>
              <a:gd name="T41" fmla="*/ 771299870 h 588"/>
              <a:gd name="T42" fmla="*/ 1315521402 w 576"/>
              <a:gd name="T43" fmla="*/ 734571097 h 588"/>
              <a:gd name="T44" fmla="*/ 1451609782 w 576"/>
              <a:gd name="T45" fmla="*/ 387690423 h 58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576"/>
              <a:gd name="T70" fmla="*/ 0 h 588"/>
              <a:gd name="T71" fmla="*/ 576 w 576"/>
              <a:gd name="T72" fmla="*/ 588 h 588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576" h="588">
                <a:moveTo>
                  <a:pt x="0" y="288"/>
                </a:moveTo>
                <a:lnTo>
                  <a:pt x="42" y="36"/>
                </a:lnTo>
                <a:lnTo>
                  <a:pt x="56" y="10"/>
                </a:lnTo>
                <a:lnTo>
                  <a:pt x="69" y="2"/>
                </a:lnTo>
                <a:lnTo>
                  <a:pt x="84" y="12"/>
                </a:lnTo>
                <a:lnTo>
                  <a:pt x="96" y="33"/>
                </a:lnTo>
                <a:lnTo>
                  <a:pt x="186" y="546"/>
                </a:lnTo>
                <a:lnTo>
                  <a:pt x="198" y="576"/>
                </a:lnTo>
                <a:lnTo>
                  <a:pt x="213" y="588"/>
                </a:lnTo>
                <a:lnTo>
                  <a:pt x="228" y="576"/>
                </a:lnTo>
                <a:lnTo>
                  <a:pt x="243" y="540"/>
                </a:lnTo>
                <a:lnTo>
                  <a:pt x="324" y="36"/>
                </a:lnTo>
                <a:lnTo>
                  <a:pt x="333" y="12"/>
                </a:lnTo>
                <a:lnTo>
                  <a:pt x="348" y="0"/>
                </a:lnTo>
                <a:lnTo>
                  <a:pt x="363" y="6"/>
                </a:lnTo>
                <a:lnTo>
                  <a:pt x="378" y="33"/>
                </a:lnTo>
                <a:lnTo>
                  <a:pt x="474" y="540"/>
                </a:lnTo>
                <a:lnTo>
                  <a:pt x="486" y="567"/>
                </a:lnTo>
                <a:lnTo>
                  <a:pt x="498" y="576"/>
                </a:lnTo>
                <a:lnTo>
                  <a:pt x="510" y="567"/>
                </a:lnTo>
                <a:lnTo>
                  <a:pt x="522" y="540"/>
                </a:lnTo>
                <a:lnTo>
                  <a:pt x="576" y="285"/>
                </a:ln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>
                <a:srgbClr val="FF3300"/>
              </a:buClr>
            </a:pPr>
            <a:endParaRPr lang="zh-CN" altLang="en-US"/>
          </a:p>
        </p:txBody>
      </p:sp>
      <p:sp>
        <p:nvSpPr>
          <p:cNvPr id="384022" name="Freeform 22"/>
          <p:cNvSpPr>
            <a:spLocks/>
          </p:cNvSpPr>
          <p:nvPr/>
        </p:nvSpPr>
        <p:spPr bwMode="auto">
          <a:xfrm>
            <a:off x="2743200" y="4953000"/>
            <a:ext cx="914400" cy="685800"/>
          </a:xfrm>
          <a:custGeom>
            <a:avLst/>
            <a:gdLst>
              <a:gd name="T0" fmla="*/ 0 w 576"/>
              <a:gd name="T1" fmla="*/ 391771397 h 588"/>
              <a:gd name="T2" fmla="*/ 105846567 w 576"/>
              <a:gd name="T3" fmla="*/ 48971716 h 588"/>
              <a:gd name="T4" fmla="*/ 141128740 w 576"/>
              <a:gd name="T5" fmla="*/ 13602865 h 588"/>
              <a:gd name="T6" fmla="*/ 173891551 w 576"/>
              <a:gd name="T7" fmla="*/ 2721040 h 588"/>
              <a:gd name="T8" fmla="*/ 211693134 w 576"/>
              <a:gd name="T9" fmla="*/ 16323904 h 588"/>
              <a:gd name="T10" fmla="*/ 241934997 w 576"/>
              <a:gd name="T11" fmla="*/ 44890741 h 588"/>
              <a:gd name="T12" fmla="*/ 468749062 w 576"/>
              <a:gd name="T13" fmla="*/ 742733046 h 588"/>
              <a:gd name="T14" fmla="*/ 498990924 w 576"/>
              <a:gd name="T15" fmla="*/ 783542795 h 588"/>
              <a:gd name="T16" fmla="*/ 536792458 w 576"/>
              <a:gd name="T17" fmla="*/ 799866694 h 588"/>
              <a:gd name="T18" fmla="*/ 574595580 w 576"/>
              <a:gd name="T19" fmla="*/ 783542795 h 588"/>
              <a:gd name="T20" fmla="*/ 612397114 w 576"/>
              <a:gd name="T21" fmla="*/ 734571097 h 588"/>
              <a:gd name="T22" fmla="*/ 816530477 w 576"/>
              <a:gd name="T23" fmla="*/ 48971716 h 588"/>
              <a:gd name="T24" fmla="*/ 839211279 w 576"/>
              <a:gd name="T25" fmla="*/ 16323904 h 588"/>
              <a:gd name="T26" fmla="*/ 877014400 w 576"/>
              <a:gd name="T27" fmla="*/ 0 h 588"/>
              <a:gd name="T28" fmla="*/ 914815934 w 576"/>
              <a:gd name="T29" fmla="*/ 8161952 h 588"/>
              <a:gd name="T30" fmla="*/ 952619056 w 576"/>
              <a:gd name="T31" fmla="*/ 44890741 h 588"/>
              <a:gd name="T32" fmla="*/ 1194553953 w 576"/>
              <a:gd name="T33" fmla="*/ 734571097 h 588"/>
              <a:gd name="T34" fmla="*/ 1224795815 w 576"/>
              <a:gd name="T35" fmla="*/ 771299870 h 588"/>
              <a:gd name="T36" fmla="*/ 1255037677 w 576"/>
              <a:gd name="T37" fmla="*/ 783542795 h 588"/>
              <a:gd name="T38" fmla="*/ 1255037677 w 576"/>
              <a:gd name="T39" fmla="*/ 783542795 h 588"/>
              <a:gd name="T40" fmla="*/ 1285279540 w 576"/>
              <a:gd name="T41" fmla="*/ 771299870 h 588"/>
              <a:gd name="T42" fmla="*/ 1315521402 w 576"/>
              <a:gd name="T43" fmla="*/ 734571097 h 588"/>
              <a:gd name="T44" fmla="*/ 1451609782 w 576"/>
              <a:gd name="T45" fmla="*/ 387690423 h 58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576"/>
              <a:gd name="T70" fmla="*/ 0 h 588"/>
              <a:gd name="T71" fmla="*/ 576 w 576"/>
              <a:gd name="T72" fmla="*/ 588 h 588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576" h="588">
                <a:moveTo>
                  <a:pt x="0" y="288"/>
                </a:moveTo>
                <a:lnTo>
                  <a:pt x="42" y="36"/>
                </a:lnTo>
                <a:lnTo>
                  <a:pt x="56" y="10"/>
                </a:lnTo>
                <a:lnTo>
                  <a:pt x="69" y="2"/>
                </a:lnTo>
                <a:lnTo>
                  <a:pt x="84" y="12"/>
                </a:lnTo>
                <a:lnTo>
                  <a:pt x="96" y="33"/>
                </a:lnTo>
                <a:lnTo>
                  <a:pt x="186" y="546"/>
                </a:lnTo>
                <a:lnTo>
                  <a:pt x="198" y="576"/>
                </a:lnTo>
                <a:lnTo>
                  <a:pt x="213" y="588"/>
                </a:lnTo>
                <a:lnTo>
                  <a:pt x="228" y="576"/>
                </a:lnTo>
                <a:lnTo>
                  <a:pt x="243" y="540"/>
                </a:lnTo>
                <a:lnTo>
                  <a:pt x="324" y="36"/>
                </a:lnTo>
                <a:lnTo>
                  <a:pt x="333" y="12"/>
                </a:lnTo>
                <a:lnTo>
                  <a:pt x="348" y="0"/>
                </a:lnTo>
                <a:lnTo>
                  <a:pt x="363" y="6"/>
                </a:lnTo>
                <a:lnTo>
                  <a:pt x="378" y="33"/>
                </a:lnTo>
                <a:lnTo>
                  <a:pt x="474" y="540"/>
                </a:lnTo>
                <a:lnTo>
                  <a:pt x="486" y="567"/>
                </a:lnTo>
                <a:lnTo>
                  <a:pt x="498" y="576"/>
                </a:lnTo>
                <a:lnTo>
                  <a:pt x="510" y="567"/>
                </a:lnTo>
                <a:lnTo>
                  <a:pt x="522" y="540"/>
                </a:lnTo>
                <a:lnTo>
                  <a:pt x="576" y="285"/>
                </a:ln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>
                <a:srgbClr val="FF3300"/>
              </a:buClr>
            </a:pPr>
            <a:endParaRPr lang="zh-CN" altLang="en-US"/>
          </a:p>
        </p:txBody>
      </p:sp>
      <p:sp>
        <p:nvSpPr>
          <p:cNvPr id="384023" name="Freeform 23"/>
          <p:cNvSpPr>
            <a:spLocks/>
          </p:cNvSpPr>
          <p:nvPr/>
        </p:nvSpPr>
        <p:spPr bwMode="auto">
          <a:xfrm flipV="1">
            <a:off x="3657600" y="4953000"/>
            <a:ext cx="914400" cy="685800"/>
          </a:xfrm>
          <a:custGeom>
            <a:avLst/>
            <a:gdLst>
              <a:gd name="T0" fmla="*/ 0 w 576"/>
              <a:gd name="T1" fmla="*/ 391771397 h 588"/>
              <a:gd name="T2" fmla="*/ 105846567 w 576"/>
              <a:gd name="T3" fmla="*/ 48971716 h 588"/>
              <a:gd name="T4" fmla="*/ 141128740 w 576"/>
              <a:gd name="T5" fmla="*/ 13602865 h 588"/>
              <a:gd name="T6" fmla="*/ 173891551 w 576"/>
              <a:gd name="T7" fmla="*/ 2721040 h 588"/>
              <a:gd name="T8" fmla="*/ 211693134 w 576"/>
              <a:gd name="T9" fmla="*/ 16323904 h 588"/>
              <a:gd name="T10" fmla="*/ 241934997 w 576"/>
              <a:gd name="T11" fmla="*/ 44890741 h 588"/>
              <a:gd name="T12" fmla="*/ 468749062 w 576"/>
              <a:gd name="T13" fmla="*/ 742733046 h 588"/>
              <a:gd name="T14" fmla="*/ 498990924 w 576"/>
              <a:gd name="T15" fmla="*/ 783542795 h 588"/>
              <a:gd name="T16" fmla="*/ 536792458 w 576"/>
              <a:gd name="T17" fmla="*/ 799866694 h 588"/>
              <a:gd name="T18" fmla="*/ 574595580 w 576"/>
              <a:gd name="T19" fmla="*/ 783542795 h 588"/>
              <a:gd name="T20" fmla="*/ 612397114 w 576"/>
              <a:gd name="T21" fmla="*/ 734571097 h 588"/>
              <a:gd name="T22" fmla="*/ 816530477 w 576"/>
              <a:gd name="T23" fmla="*/ 48971716 h 588"/>
              <a:gd name="T24" fmla="*/ 839211279 w 576"/>
              <a:gd name="T25" fmla="*/ 16323904 h 588"/>
              <a:gd name="T26" fmla="*/ 877014400 w 576"/>
              <a:gd name="T27" fmla="*/ 0 h 588"/>
              <a:gd name="T28" fmla="*/ 914815934 w 576"/>
              <a:gd name="T29" fmla="*/ 8161952 h 588"/>
              <a:gd name="T30" fmla="*/ 952619056 w 576"/>
              <a:gd name="T31" fmla="*/ 44890741 h 588"/>
              <a:gd name="T32" fmla="*/ 1194553953 w 576"/>
              <a:gd name="T33" fmla="*/ 734571097 h 588"/>
              <a:gd name="T34" fmla="*/ 1224795815 w 576"/>
              <a:gd name="T35" fmla="*/ 771299870 h 588"/>
              <a:gd name="T36" fmla="*/ 1255037677 w 576"/>
              <a:gd name="T37" fmla="*/ 783542795 h 588"/>
              <a:gd name="T38" fmla="*/ 1255037677 w 576"/>
              <a:gd name="T39" fmla="*/ 783542795 h 588"/>
              <a:gd name="T40" fmla="*/ 1285279540 w 576"/>
              <a:gd name="T41" fmla="*/ 771299870 h 588"/>
              <a:gd name="T42" fmla="*/ 1315521402 w 576"/>
              <a:gd name="T43" fmla="*/ 734571097 h 588"/>
              <a:gd name="T44" fmla="*/ 1451609782 w 576"/>
              <a:gd name="T45" fmla="*/ 387690423 h 58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576"/>
              <a:gd name="T70" fmla="*/ 0 h 588"/>
              <a:gd name="T71" fmla="*/ 576 w 576"/>
              <a:gd name="T72" fmla="*/ 588 h 588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576" h="588">
                <a:moveTo>
                  <a:pt x="0" y="288"/>
                </a:moveTo>
                <a:lnTo>
                  <a:pt x="42" y="36"/>
                </a:lnTo>
                <a:lnTo>
                  <a:pt x="56" y="10"/>
                </a:lnTo>
                <a:lnTo>
                  <a:pt x="69" y="2"/>
                </a:lnTo>
                <a:lnTo>
                  <a:pt x="84" y="12"/>
                </a:lnTo>
                <a:lnTo>
                  <a:pt x="96" y="33"/>
                </a:lnTo>
                <a:lnTo>
                  <a:pt x="186" y="546"/>
                </a:lnTo>
                <a:lnTo>
                  <a:pt x="198" y="576"/>
                </a:lnTo>
                <a:lnTo>
                  <a:pt x="213" y="588"/>
                </a:lnTo>
                <a:lnTo>
                  <a:pt x="228" y="576"/>
                </a:lnTo>
                <a:lnTo>
                  <a:pt x="243" y="540"/>
                </a:lnTo>
                <a:lnTo>
                  <a:pt x="324" y="36"/>
                </a:lnTo>
                <a:lnTo>
                  <a:pt x="333" y="12"/>
                </a:lnTo>
                <a:lnTo>
                  <a:pt x="348" y="0"/>
                </a:lnTo>
                <a:lnTo>
                  <a:pt x="363" y="6"/>
                </a:lnTo>
                <a:lnTo>
                  <a:pt x="378" y="33"/>
                </a:lnTo>
                <a:lnTo>
                  <a:pt x="474" y="540"/>
                </a:lnTo>
                <a:lnTo>
                  <a:pt x="486" y="567"/>
                </a:lnTo>
                <a:lnTo>
                  <a:pt x="498" y="576"/>
                </a:lnTo>
                <a:lnTo>
                  <a:pt x="510" y="567"/>
                </a:lnTo>
                <a:lnTo>
                  <a:pt x="522" y="540"/>
                </a:lnTo>
                <a:lnTo>
                  <a:pt x="576" y="285"/>
                </a:ln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>
                <a:srgbClr val="FF3300"/>
              </a:buClr>
            </a:pPr>
            <a:endParaRPr lang="zh-CN" altLang="en-US"/>
          </a:p>
        </p:txBody>
      </p:sp>
      <p:sp>
        <p:nvSpPr>
          <p:cNvPr id="384024" name="Freeform 24"/>
          <p:cNvSpPr>
            <a:spLocks/>
          </p:cNvSpPr>
          <p:nvPr/>
        </p:nvSpPr>
        <p:spPr bwMode="auto">
          <a:xfrm>
            <a:off x="4572000" y="4953000"/>
            <a:ext cx="914400" cy="685800"/>
          </a:xfrm>
          <a:custGeom>
            <a:avLst/>
            <a:gdLst>
              <a:gd name="T0" fmla="*/ 0 w 576"/>
              <a:gd name="T1" fmla="*/ 391771397 h 588"/>
              <a:gd name="T2" fmla="*/ 105846567 w 576"/>
              <a:gd name="T3" fmla="*/ 48971716 h 588"/>
              <a:gd name="T4" fmla="*/ 141128740 w 576"/>
              <a:gd name="T5" fmla="*/ 13602865 h 588"/>
              <a:gd name="T6" fmla="*/ 173891551 w 576"/>
              <a:gd name="T7" fmla="*/ 2721040 h 588"/>
              <a:gd name="T8" fmla="*/ 211693134 w 576"/>
              <a:gd name="T9" fmla="*/ 16323904 h 588"/>
              <a:gd name="T10" fmla="*/ 241934997 w 576"/>
              <a:gd name="T11" fmla="*/ 44890741 h 588"/>
              <a:gd name="T12" fmla="*/ 468749062 w 576"/>
              <a:gd name="T13" fmla="*/ 742733046 h 588"/>
              <a:gd name="T14" fmla="*/ 498990924 w 576"/>
              <a:gd name="T15" fmla="*/ 783542795 h 588"/>
              <a:gd name="T16" fmla="*/ 536792458 w 576"/>
              <a:gd name="T17" fmla="*/ 799866694 h 588"/>
              <a:gd name="T18" fmla="*/ 574595580 w 576"/>
              <a:gd name="T19" fmla="*/ 783542795 h 588"/>
              <a:gd name="T20" fmla="*/ 612397114 w 576"/>
              <a:gd name="T21" fmla="*/ 734571097 h 588"/>
              <a:gd name="T22" fmla="*/ 816530477 w 576"/>
              <a:gd name="T23" fmla="*/ 48971716 h 588"/>
              <a:gd name="T24" fmla="*/ 839211279 w 576"/>
              <a:gd name="T25" fmla="*/ 16323904 h 588"/>
              <a:gd name="T26" fmla="*/ 877014400 w 576"/>
              <a:gd name="T27" fmla="*/ 0 h 588"/>
              <a:gd name="T28" fmla="*/ 914815934 w 576"/>
              <a:gd name="T29" fmla="*/ 8161952 h 588"/>
              <a:gd name="T30" fmla="*/ 952619056 w 576"/>
              <a:gd name="T31" fmla="*/ 44890741 h 588"/>
              <a:gd name="T32" fmla="*/ 1194553953 w 576"/>
              <a:gd name="T33" fmla="*/ 734571097 h 588"/>
              <a:gd name="T34" fmla="*/ 1224795815 w 576"/>
              <a:gd name="T35" fmla="*/ 771299870 h 588"/>
              <a:gd name="T36" fmla="*/ 1255037677 w 576"/>
              <a:gd name="T37" fmla="*/ 783542795 h 588"/>
              <a:gd name="T38" fmla="*/ 1255037677 w 576"/>
              <a:gd name="T39" fmla="*/ 783542795 h 588"/>
              <a:gd name="T40" fmla="*/ 1285279540 w 576"/>
              <a:gd name="T41" fmla="*/ 771299870 h 588"/>
              <a:gd name="T42" fmla="*/ 1315521402 w 576"/>
              <a:gd name="T43" fmla="*/ 734571097 h 588"/>
              <a:gd name="T44" fmla="*/ 1451609782 w 576"/>
              <a:gd name="T45" fmla="*/ 387690423 h 58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576"/>
              <a:gd name="T70" fmla="*/ 0 h 588"/>
              <a:gd name="T71" fmla="*/ 576 w 576"/>
              <a:gd name="T72" fmla="*/ 588 h 588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576" h="588">
                <a:moveTo>
                  <a:pt x="0" y="288"/>
                </a:moveTo>
                <a:lnTo>
                  <a:pt x="42" y="36"/>
                </a:lnTo>
                <a:lnTo>
                  <a:pt x="56" y="10"/>
                </a:lnTo>
                <a:lnTo>
                  <a:pt x="69" y="2"/>
                </a:lnTo>
                <a:lnTo>
                  <a:pt x="84" y="12"/>
                </a:lnTo>
                <a:lnTo>
                  <a:pt x="96" y="33"/>
                </a:lnTo>
                <a:lnTo>
                  <a:pt x="186" y="546"/>
                </a:lnTo>
                <a:lnTo>
                  <a:pt x="198" y="576"/>
                </a:lnTo>
                <a:lnTo>
                  <a:pt x="213" y="588"/>
                </a:lnTo>
                <a:lnTo>
                  <a:pt x="228" y="576"/>
                </a:lnTo>
                <a:lnTo>
                  <a:pt x="243" y="540"/>
                </a:lnTo>
                <a:lnTo>
                  <a:pt x="324" y="36"/>
                </a:lnTo>
                <a:lnTo>
                  <a:pt x="333" y="12"/>
                </a:lnTo>
                <a:lnTo>
                  <a:pt x="348" y="0"/>
                </a:lnTo>
                <a:lnTo>
                  <a:pt x="363" y="6"/>
                </a:lnTo>
                <a:lnTo>
                  <a:pt x="378" y="33"/>
                </a:lnTo>
                <a:lnTo>
                  <a:pt x="474" y="540"/>
                </a:lnTo>
                <a:lnTo>
                  <a:pt x="486" y="567"/>
                </a:lnTo>
                <a:lnTo>
                  <a:pt x="498" y="576"/>
                </a:lnTo>
                <a:lnTo>
                  <a:pt x="510" y="567"/>
                </a:lnTo>
                <a:lnTo>
                  <a:pt x="522" y="540"/>
                </a:lnTo>
                <a:lnTo>
                  <a:pt x="576" y="285"/>
                </a:ln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>
                <a:srgbClr val="FF3300"/>
              </a:buClr>
            </a:pPr>
            <a:endParaRPr lang="zh-CN" altLang="en-US"/>
          </a:p>
        </p:txBody>
      </p:sp>
      <p:sp>
        <p:nvSpPr>
          <p:cNvPr id="384025" name="Freeform 25"/>
          <p:cNvSpPr>
            <a:spLocks/>
          </p:cNvSpPr>
          <p:nvPr/>
        </p:nvSpPr>
        <p:spPr bwMode="auto">
          <a:xfrm>
            <a:off x="5486400" y="4953000"/>
            <a:ext cx="914400" cy="685800"/>
          </a:xfrm>
          <a:custGeom>
            <a:avLst/>
            <a:gdLst>
              <a:gd name="T0" fmla="*/ 0 w 576"/>
              <a:gd name="T1" fmla="*/ 391771397 h 588"/>
              <a:gd name="T2" fmla="*/ 105846567 w 576"/>
              <a:gd name="T3" fmla="*/ 48971716 h 588"/>
              <a:gd name="T4" fmla="*/ 141128740 w 576"/>
              <a:gd name="T5" fmla="*/ 13602865 h 588"/>
              <a:gd name="T6" fmla="*/ 173891551 w 576"/>
              <a:gd name="T7" fmla="*/ 2721040 h 588"/>
              <a:gd name="T8" fmla="*/ 211693134 w 576"/>
              <a:gd name="T9" fmla="*/ 16323904 h 588"/>
              <a:gd name="T10" fmla="*/ 241934997 w 576"/>
              <a:gd name="T11" fmla="*/ 44890741 h 588"/>
              <a:gd name="T12" fmla="*/ 468749062 w 576"/>
              <a:gd name="T13" fmla="*/ 742733046 h 588"/>
              <a:gd name="T14" fmla="*/ 498990924 w 576"/>
              <a:gd name="T15" fmla="*/ 783542795 h 588"/>
              <a:gd name="T16" fmla="*/ 536792458 w 576"/>
              <a:gd name="T17" fmla="*/ 799866694 h 588"/>
              <a:gd name="T18" fmla="*/ 574595580 w 576"/>
              <a:gd name="T19" fmla="*/ 783542795 h 588"/>
              <a:gd name="T20" fmla="*/ 612397114 w 576"/>
              <a:gd name="T21" fmla="*/ 734571097 h 588"/>
              <a:gd name="T22" fmla="*/ 816530477 w 576"/>
              <a:gd name="T23" fmla="*/ 48971716 h 588"/>
              <a:gd name="T24" fmla="*/ 839211279 w 576"/>
              <a:gd name="T25" fmla="*/ 16323904 h 588"/>
              <a:gd name="T26" fmla="*/ 877014400 w 576"/>
              <a:gd name="T27" fmla="*/ 0 h 588"/>
              <a:gd name="T28" fmla="*/ 914815934 w 576"/>
              <a:gd name="T29" fmla="*/ 8161952 h 588"/>
              <a:gd name="T30" fmla="*/ 952619056 w 576"/>
              <a:gd name="T31" fmla="*/ 44890741 h 588"/>
              <a:gd name="T32" fmla="*/ 1194553953 w 576"/>
              <a:gd name="T33" fmla="*/ 734571097 h 588"/>
              <a:gd name="T34" fmla="*/ 1224795815 w 576"/>
              <a:gd name="T35" fmla="*/ 771299870 h 588"/>
              <a:gd name="T36" fmla="*/ 1255037677 w 576"/>
              <a:gd name="T37" fmla="*/ 783542795 h 588"/>
              <a:gd name="T38" fmla="*/ 1255037677 w 576"/>
              <a:gd name="T39" fmla="*/ 783542795 h 588"/>
              <a:gd name="T40" fmla="*/ 1285279540 w 576"/>
              <a:gd name="T41" fmla="*/ 771299870 h 588"/>
              <a:gd name="T42" fmla="*/ 1315521402 w 576"/>
              <a:gd name="T43" fmla="*/ 734571097 h 588"/>
              <a:gd name="T44" fmla="*/ 1451609782 w 576"/>
              <a:gd name="T45" fmla="*/ 387690423 h 58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576"/>
              <a:gd name="T70" fmla="*/ 0 h 588"/>
              <a:gd name="T71" fmla="*/ 576 w 576"/>
              <a:gd name="T72" fmla="*/ 588 h 588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576" h="588">
                <a:moveTo>
                  <a:pt x="0" y="288"/>
                </a:moveTo>
                <a:lnTo>
                  <a:pt x="42" y="36"/>
                </a:lnTo>
                <a:lnTo>
                  <a:pt x="56" y="10"/>
                </a:lnTo>
                <a:lnTo>
                  <a:pt x="69" y="2"/>
                </a:lnTo>
                <a:lnTo>
                  <a:pt x="84" y="12"/>
                </a:lnTo>
                <a:lnTo>
                  <a:pt x="96" y="33"/>
                </a:lnTo>
                <a:lnTo>
                  <a:pt x="186" y="546"/>
                </a:lnTo>
                <a:lnTo>
                  <a:pt x="198" y="576"/>
                </a:lnTo>
                <a:lnTo>
                  <a:pt x="213" y="588"/>
                </a:lnTo>
                <a:lnTo>
                  <a:pt x="228" y="576"/>
                </a:lnTo>
                <a:lnTo>
                  <a:pt x="243" y="540"/>
                </a:lnTo>
                <a:lnTo>
                  <a:pt x="324" y="36"/>
                </a:lnTo>
                <a:lnTo>
                  <a:pt x="333" y="12"/>
                </a:lnTo>
                <a:lnTo>
                  <a:pt x="348" y="0"/>
                </a:lnTo>
                <a:lnTo>
                  <a:pt x="363" y="6"/>
                </a:lnTo>
                <a:lnTo>
                  <a:pt x="378" y="33"/>
                </a:lnTo>
                <a:lnTo>
                  <a:pt x="474" y="540"/>
                </a:lnTo>
                <a:lnTo>
                  <a:pt x="486" y="567"/>
                </a:lnTo>
                <a:lnTo>
                  <a:pt x="498" y="576"/>
                </a:lnTo>
                <a:lnTo>
                  <a:pt x="510" y="567"/>
                </a:lnTo>
                <a:lnTo>
                  <a:pt x="522" y="540"/>
                </a:lnTo>
                <a:lnTo>
                  <a:pt x="576" y="285"/>
                </a:ln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>
                <a:srgbClr val="FF3300"/>
              </a:buClr>
            </a:pPr>
            <a:endParaRPr lang="zh-CN" altLang="en-US"/>
          </a:p>
        </p:txBody>
      </p:sp>
      <p:sp>
        <p:nvSpPr>
          <p:cNvPr id="384026" name="Freeform 26"/>
          <p:cNvSpPr>
            <a:spLocks/>
          </p:cNvSpPr>
          <p:nvPr/>
        </p:nvSpPr>
        <p:spPr bwMode="auto">
          <a:xfrm flipV="1">
            <a:off x="6400800" y="4953000"/>
            <a:ext cx="914400" cy="685800"/>
          </a:xfrm>
          <a:custGeom>
            <a:avLst/>
            <a:gdLst>
              <a:gd name="T0" fmla="*/ 0 w 576"/>
              <a:gd name="T1" fmla="*/ 391771397 h 588"/>
              <a:gd name="T2" fmla="*/ 105846567 w 576"/>
              <a:gd name="T3" fmla="*/ 48971716 h 588"/>
              <a:gd name="T4" fmla="*/ 141128740 w 576"/>
              <a:gd name="T5" fmla="*/ 13602865 h 588"/>
              <a:gd name="T6" fmla="*/ 173891551 w 576"/>
              <a:gd name="T7" fmla="*/ 2721040 h 588"/>
              <a:gd name="T8" fmla="*/ 211693134 w 576"/>
              <a:gd name="T9" fmla="*/ 16323904 h 588"/>
              <a:gd name="T10" fmla="*/ 241934997 w 576"/>
              <a:gd name="T11" fmla="*/ 44890741 h 588"/>
              <a:gd name="T12" fmla="*/ 468749062 w 576"/>
              <a:gd name="T13" fmla="*/ 742733046 h 588"/>
              <a:gd name="T14" fmla="*/ 498990924 w 576"/>
              <a:gd name="T15" fmla="*/ 783542795 h 588"/>
              <a:gd name="T16" fmla="*/ 536792458 w 576"/>
              <a:gd name="T17" fmla="*/ 799866694 h 588"/>
              <a:gd name="T18" fmla="*/ 574595580 w 576"/>
              <a:gd name="T19" fmla="*/ 783542795 h 588"/>
              <a:gd name="T20" fmla="*/ 612397114 w 576"/>
              <a:gd name="T21" fmla="*/ 734571097 h 588"/>
              <a:gd name="T22" fmla="*/ 816530477 w 576"/>
              <a:gd name="T23" fmla="*/ 48971716 h 588"/>
              <a:gd name="T24" fmla="*/ 839211279 w 576"/>
              <a:gd name="T25" fmla="*/ 16323904 h 588"/>
              <a:gd name="T26" fmla="*/ 877014400 w 576"/>
              <a:gd name="T27" fmla="*/ 0 h 588"/>
              <a:gd name="T28" fmla="*/ 914815934 w 576"/>
              <a:gd name="T29" fmla="*/ 8161952 h 588"/>
              <a:gd name="T30" fmla="*/ 952619056 w 576"/>
              <a:gd name="T31" fmla="*/ 44890741 h 588"/>
              <a:gd name="T32" fmla="*/ 1194553953 w 576"/>
              <a:gd name="T33" fmla="*/ 734571097 h 588"/>
              <a:gd name="T34" fmla="*/ 1224795815 w 576"/>
              <a:gd name="T35" fmla="*/ 771299870 h 588"/>
              <a:gd name="T36" fmla="*/ 1255037677 w 576"/>
              <a:gd name="T37" fmla="*/ 783542795 h 588"/>
              <a:gd name="T38" fmla="*/ 1255037677 w 576"/>
              <a:gd name="T39" fmla="*/ 783542795 h 588"/>
              <a:gd name="T40" fmla="*/ 1285279540 w 576"/>
              <a:gd name="T41" fmla="*/ 771299870 h 588"/>
              <a:gd name="T42" fmla="*/ 1315521402 w 576"/>
              <a:gd name="T43" fmla="*/ 734571097 h 588"/>
              <a:gd name="T44" fmla="*/ 1451609782 w 576"/>
              <a:gd name="T45" fmla="*/ 387690423 h 58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576"/>
              <a:gd name="T70" fmla="*/ 0 h 588"/>
              <a:gd name="T71" fmla="*/ 576 w 576"/>
              <a:gd name="T72" fmla="*/ 588 h 588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576" h="588">
                <a:moveTo>
                  <a:pt x="0" y="288"/>
                </a:moveTo>
                <a:lnTo>
                  <a:pt x="42" y="36"/>
                </a:lnTo>
                <a:lnTo>
                  <a:pt x="56" y="10"/>
                </a:lnTo>
                <a:lnTo>
                  <a:pt x="69" y="2"/>
                </a:lnTo>
                <a:lnTo>
                  <a:pt x="84" y="12"/>
                </a:lnTo>
                <a:lnTo>
                  <a:pt x="96" y="33"/>
                </a:lnTo>
                <a:lnTo>
                  <a:pt x="186" y="546"/>
                </a:lnTo>
                <a:lnTo>
                  <a:pt x="198" y="576"/>
                </a:lnTo>
                <a:lnTo>
                  <a:pt x="213" y="588"/>
                </a:lnTo>
                <a:lnTo>
                  <a:pt x="228" y="576"/>
                </a:lnTo>
                <a:lnTo>
                  <a:pt x="243" y="540"/>
                </a:lnTo>
                <a:lnTo>
                  <a:pt x="324" y="36"/>
                </a:lnTo>
                <a:lnTo>
                  <a:pt x="333" y="12"/>
                </a:lnTo>
                <a:lnTo>
                  <a:pt x="348" y="0"/>
                </a:lnTo>
                <a:lnTo>
                  <a:pt x="363" y="6"/>
                </a:lnTo>
                <a:lnTo>
                  <a:pt x="378" y="33"/>
                </a:lnTo>
                <a:lnTo>
                  <a:pt x="474" y="540"/>
                </a:lnTo>
                <a:lnTo>
                  <a:pt x="486" y="567"/>
                </a:lnTo>
                <a:lnTo>
                  <a:pt x="498" y="576"/>
                </a:lnTo>
                <a:lnTo>
                  <a:pt x="510" y="567"/>
                </a:lnTo>
                <a:lnTo>
                  <a:pt x="522" y="540"/>
                </a:lnTo>
                <a:lnTo>
                  <a:pt x="576" y="285"/>
                </a:ln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>
                <a:srgbClr val="FF3300"/>
              </a:buClr>
            </a:pPr>
            <a:endParaRPr lang="zh-CN" altLang="en-US"/>
          </a:p>
        </p:txBody>
      </p:sp>
      <p:sp>
        <p:nvSpPr>
          <p:cNvPr id="384027" name="Freeform 27"/>
          <p:cNvSpPr>
            <a:spLocks/>
          </p:cNvSpPr>
          <p:nvPr/>
        </p:nvSpPr>
        <p:spPr bwMode="auto">
          <a:xfrm flipV="1">
            <a:off x="7315200" y="4953000"/>
            <a:ext cx="914400" cy="685800"/>
          </a:xfrm>
          <a:custGeom>
            <a:avLst/>
            <a:gdLst>
              <a:gd name="T0" fmla="*/ 0 w 576"/>
              <a:gd name="T1" fmla="*/ 391771397 h 588"/>
              <a:gd name="T2" fmla="*/ 105846567 w 576"/>
              <a:gd name="T3" fmla="*/ 48971716 h 588"/>
              <a:gd name="T4" fmla="*/ 141128740 w 576"/>
              <a:gd name="T5" fmla="*/ 13602865 h 588"/>
              <a:gd name="T6" fmla="*/ 173891551 w 576"/>
              <a:gd name="T7" fmla="*/ 2721040 h 588"/>
              <a:gd name="T8" fmla="*/ 211693134 w 576"/>
              <a:gd name="T9" fmla="*/ 16323904 h 588"/>
              <a:gd name="T10" fmla="*/ 241934997 w 576"/>
              <a:gd name="T11" fmla="*/ 44890741 h 588"/>
              <a:gd name="T12" fmla="*/ 468749062 w 576"/>
              <a:gd name="T13" fmla="*/ 742733046 h 588"/>
              <a:gd name="T14" fmla="*/ 498990924 w 576"/>
              <a:gd name="T15" fmla="*/ 783542795 h 588"/>
              <a:gd name="T16" fmla="*/ 536792458 w 576"/>
              <a:gd name="T17" fmla="*/ 799866694 h 588"/>
              <a:gd name="T18" fmla="*/ 574595580 w 576"/>
              <a:gd name="T19" fmla="*/ 783542795 h 588"/>
              <a:gd name="T20" fmla="*/ 612397114 w 576"/>
              <a:gd name="T21" fmla="*/ 734571097 h 588"/>
              <a:gd name="T22" fmla="*/ 816530477 w 576"/>
              <a:gd name="T23" fmla="*/ 48971716 h 588"/>
              <a:gd name="T24" fmla="*/ 839211279 w 576"/>
              <a:gd name="T25" fmla="*/ 16323904 h 588"/>
              <a:gd name="T26" fmla="*/ 877014400 w 576"/>
              <a:gd name="T27" fmla="*/ 0 h 588"/>
              <a:gd name="T28" fmla="*/ 914815934 w 576"/>
              <a:gd name="T29" fmla="*/ 8161952 h 588"/>
              <a:gd name="T30" fmla="*/ 952619056 w 576"/>
              <a:gd name="T31" fmla="*/ 44890741 h 588"/>
              <a:gd name="T32" fmla="*/ 1194553953 w 576"/>
              <a:gd name="T33" fmla="*/ 734571097 h 588"/>
              <a:gd name="T34" fmla="*/ 1224795815 w 576"/>
              <a:gd name="T35" fmla="*/ 771299870 h 588"/>
              <a:gd name="T36" fmla="*/ 1255037677 w 576"/>
              <a:gd name="T37" fmla="*/ 783542795 h 588"/>
              <a:gd name="T38" fmla="*/ 1255037677 w 576"/>
              <a:gd name="T39" fmla="*/ 783542795 h 588"/>
              <a:gd name="T40" fmla="*/ 1285279540 w 576"/>
              <a:gd name="T41" fmla="*/ 771299870 h 588"/>
              <a:gd name="T42" fmla="*/ 1315521402 w 576"/>
              <a:gd name="T43" fmla="*/ 734571097 h 588"/>
              <a:gd name="T44" fmla="*/ 1451609782 w 576"/>
              <a:gd name="T45" fmla="*/ 387690423 h 58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576"/>
              <a:gd name="T70" fmla="*/ 0 h 588"/>
              <a:gd name="T71" fmla="*/ 576 w 576"/>
              <a:gd name="T72" fmla="*/ 588 h 588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576" h="588">
                <a:moveTo>
                  <a:pt x="0" y="288"/>
                </a:moveTo>
                <a:lnTo>
                  <a:pt x="42" y="36"/>
                </a:lnTo>
                <a:lnTo>
                  <a:pt x="56" y="10"/>
                </a:lnTo>
                <a:lnTo>
                  <a:pt x="69" y="2"/>
                </a:lnTo>
                <a:lnTo>
                  <a:pt x="84" y="12"/>
                </a:lnTo>
                <a:lnTo>
                  <a:pt x="96" y="33"/>
                </a:lnTo>
                <a:lnTo>
                  <a:pt x="186" y="546"/>
                </a:lnTo>
                <a:lnTo>
                  <a:pt x="198" y="576"/>
                </a:lnTo>
                <a:lnTo>
                  <a:pt x="213" y="588"/>
                </a:lnTo>
                <a:lnTo>
                  <a:pt x="228" y="576"/>
                </a:lnTo>
                <a:lnTo>
                  <a:pt x="243" y="540"/>
                </a:lnTo>
                <a:lnTo>
                  <a:pt x="324" y="36"/>
                </a:lnTo>
                <a:lnTo>
                  <a:pt x="333" y="12"/>
                </a:lnTo>
                <a:lnTo>
                  <a:pt x="348" y="0"/>
                </a:lnTo>
                <a:lnTo>
                  <a:pt x="363" y="6"/>
                </a:lnTo>
                <a:lnTo>
                  <a:pt x="378" y="33"/>
                </a:lnTo>
                <a:lnTo>
                  <a:pt x="474" y="540"/>
                </a:lnTo>
                <a:lnTo>
                  <a:pt x="486" y="567"/>
                </a:lnTo>
                <a:lnTo>
                  <a:pt x="498" y="576"/>
                </a:lnTo>
                <a:lnTo>
                  <a:pt x="510" y="567"/>
                </a:lnTo>
                <a:lnTo>
                  <a:pt x="522" y="540"/>
                </a:lnTo>
                <a:lnTo>
                  <a:pt x="576" y="285"/>
                </a:ln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>
                <a:srgbClr val="FF3300"/>
              </a:buClr>
            </a:pPr>
            <a:endParaRPr lang="zh-CN" altLang="en-US"/>
          </a:p>
        </p:txBody>
      </p:sp>
      <p:sp>
        <p:nvSpPr>
          <p:cNvPr id="384028" name="Text Box 28"/>
          <p:cNvSpPr txBox="1">
            <a:spLocks noChangeArrowheads="1"/>
          </p:cNvSpPr>
          <p:nvPr/>
        </p:nvSpPr>
        <p:spPr bwMode="auto">
          <a:xfrm>
            <a:off x="533400" y="4876800"/>
            <a:ext cx="1219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相对调相</a:t>
            </a:r>
          </a:p>
          <a:p>
            <a:pPr algn="ctr" eaLnBrk="1" hangingPunct="1"/>
            <a:r>
              <a:rPr lang="en-US" altLang="zh-CN">
                <a:solidFill>
                  <a:schemeClr val="tx2"/>
                </a:solidFill>
              </a:rPr>
              <a:t>2DPSK</a:t>
            </a:r>
          </a:p>
        </p:txBody>
      </p:sp>
      <p:sp>
        <p:nvSpPr>
          <p:cNvPr id="384029" name="Rectangle 29"/>
          <p:cNvSpPr>
            <a:spLocks noChangeArrowheads="1"/>
          </p:cNvSpPr>
          <p:nvPr/>
        </p:nvSpPr>
        <p:spPr bwMode="auto">
          <a:xfrm>
            <a:off x="533400" y="3276600"/>
            <a:ext cx="2174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>
              <a:buClr>
                <a:srgbClr val="FF3300"/>
              </a:buClr>
            </a:pPr>
            <a:r>
              <a:rPr lang="zh-CN" altLang="en-US">
                <a:solidFill>
                  <a:srgbClr val="CC0000"/>
                </a:solidFill>
              </a:rPr>
              <a:t>二相调制（</a:t>
            </a:r>
            <a:r>
              <a:rPr lang="en-US" altLang="zh-CN">
                <a:solidFill>
                  <a:srgbClr val="CC0000"/>
                </a:solidFill>
              </a:rPr>
              <a:t>BPSK)</a:t>
            </a:r>
          </a:p>
        </p:txBody>
      </p:sp>
      <p:sp>
        <p:nvSpPr>
          <p:cNvPr id="384030" name="Text Box 30"/>
          <p:cNvSpPr txBox="1">
            <a:spLocks noChangeArrowheads="1"/>
          </p:cNvSpPr>
          <p:nvPr/>
        </p:nvSpPr>
        <p:spPr bwMode="auto">
          <a:xfrm>
            <a:off x="2057400" y="5715000"/>
            <a:ext cx="6096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CC0000"/>
                </a:solidFill>
              </a:rPr>
              <a:t>1                   1               0                1                1                0               0   </a:t>
            </a:r>
          </a:p>
        </p:txBody>
      </p:sp>
      <p:sp>
        <p:nvSpPr>
          <p:cNvPr id="384035" name="AutoShape 35"/>
          <p:cNvSpPr>
            <a:spLocks noChangeArrowheads="1"/>
          </p:cNvSpPr>
          <p:nvPr/>
        </p:nvSpPr>
        <p:spPr bwMode="auto">
          <a:xfrm>
            <a:off x="696913" y="1423988"/>
            <a:ext cx="7826375" cy="1790700"/>
          </a:xfrm>
          <a:prstGeom prst="roundRect">
            <a:avLst>
              <a:gd name="adj" fmla="val 35949"/>
            </a:avLst>
          </a:prstGeom>
          <a:solidFill>
            <a:srgbClr val="336699"/>
          </a:solidFill>
          <a:ln w="19050">
            <a:noFill/>
            <a:round/>
            <a:headEnd/>
            <a:tailEnd/>
          </a:ln>
          <a:effectLst>
            <a:outerShdw dist="107763" dir="13500000" algn="ctr" rotWithShape="0">
              <a:srgbClr val="C0C0C0"/>
            </a:outerShdw>
          </a:effec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FF3300"/>
              </a:buClr>
              <a:defRPr/>
            </a:pPr>
            <a:r>
              <a:rPr lang="en-US" altLang="zh-CN">
                <a:solidFill>
                  <a:srgbClr val="FFFF99"/>
                </a:solidFill>
                <a:latin typeface="隶书" pitchFamily="49" charset="-122"/>
                <a:sym typeface="Symbol" pitchFamily="18" charset="2"/>
              </a:rPr>
              <a:t>    </a:t>
            </a:r>
            <a:r>
              <a:rPr lang="zh-CN" altLang="en-US">
                <a:solidFill>
                  <a:srgbClr val="FFFF99"/>
                </a:solidFill>
                <a:latin typeface="隶书" pitchFamily="49" charset="-122"/>
                <a:sym typeface="Symbol" pitchFamily="18" charset="2"/>
              </a:rPr>
              <a:t>为了克服相位模糊问题，可采用</a:t>
            </a:r>
            <a:r>
              <a:rPr lang="zh-CN" altLang="en-US">
                <a:solidFill>
                  <a:schemeClr val="bg1"/>
                </a:solidFill>
                <a:latin typeface="隶书" pitchFamily="49" charset="-122"/>
                <a:sym typeface="Symbol" pitchFamily="18" charset="2"/>
              </a:rPr>
              <a:t>差分编码</a:t>
            </a:r>
            <a:r>
              <a:rPr lang="zh-CN" altLang="en-US">
                <a:solidFill>
                  <a:srgbClr val="FFFF99"/>
                </a:solidFill>
                <a:latin typeface="隶书" pitchFamily="49" charset="-122"/>
                <a:sym typeface="Symbol" pitchFamily="18" charset="2"/>
              </a:rPr>
              <a:t>，亦差分移相。即每个码元的载波相位不是以固定相位作参考，而是以前一码元的相位作参考。如当本码元为</a:t>
            </a:r>
            <a:r>
              <a:rPr lang="zh-CN" altLang="en-US">
                <a:solidFill>
                  <a:srgbClr val="FFFF99"/>
                </a:solidFill>
                <a:latin typeface="Times New Roman"/>
                <a:sym typeface="Symbol" pitchFamily="18" charset="2"/>
              </a:rPr>
              <a:t>“</a:t>
            </a:r>
            <a:r>
              <a:rPr lang="en-US" altLang="zh-CN">
                <a:solidFill>
                  <a:srgbClr val="FFFF99"/>
                </a:solidFill>
                <a:latin typeface="隶书" pitchFamily="49" charset="-122"/>
                <a:sym typeface="Symbol" pitchFamily="18" charset="2"/>
              </a:rPr>
              <a:t>1</a:t>
            </a:r>
            <a:r>
              <a:rPr lang="en-US" altLang="zh-CN">
                <a:solidFill>
                  <a:srgbClr val="FFFF99"/>
                </a:solidFill>
                <a:latin typeface="Times New Roman"/>
                <a:sym typeface="Symbol" pitchFamily="18" charset="2"/>
              </a:rPr>
              <a:t>”</a:t>
            </a:r>
            <a:r>
              <a:rPr lang="zh-CN" altLang="en-US">
                <a:solidFill>
                  <a:srgbClr val="FFFF99"/>
                </a:solidFill>
                <a:latin typeface="隶书" pitchFamily="49" charset="-122"/>
                <a:sym typeface="Symbol" pitchFamily="18" charset="2"/>
              </a:rPr>
              <a:t>时，载波相位相对前一码元的相位变换；当码元为</a:t>
            </a:r>
            <a:r>
              <a:rPr lang="zh-CN" altLang="en-US">
                <a:solidFill>
                  <a:srgbClr val="FFFF99"/>
                </a:solidFill>
                <a:latin typeface="Times New Roman"/>
                <a:sym typeface="Symbol" pitchFamily="18" charset="2"/>
              </a:rPr>
              <a:t>“</a:t>
            </a:r>
            <a:r>
              <a:rPr lang="en-US" altLang="zh-CN">
                <a:solidFill>
                  <a:srgbClr val="FFFF99"/>
                </a:solidFill>
                <a:latin typeface="隶书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rgbClr val="FFFF99"/>
                </a:solidFill>
                <a:latin typeface="Times New Roman"/>
                <a:sym typeface="Symbol" pitchFamily="18" charset="2"/>
              </a:rPr>
              <a:t>”</a:t>
            </a:r>
            <a:r>
              <a:rPr lang="zh-CN" altLang="en-US">
                <a:solidFill>
                  <a:srgbClr val="FFFF99"/>
                </a:solidFill>
                <a:latin typeface="隶书" pitchFamily="49" charset="-122"/>
                <a:sym typeface="Symbol" pitchFamily="18" charset="2"/>
              </a:rPr>
              <a:t>时，载波相位相对前一码元的相位不变。</a:t>
            </a:r>
          </a:p>
        </p:txBody>
      </p:sp>
      <p:sp>
        <p:nvSpPr>
          <p:cNvPr id="384036" name="Rectangle 36"/>
          <p:cNvSpPr>
            <a:spLocks noChangeArrowheads="1"/>
          </p:cNvSpPr>
          <p:nvPr/>
        </p:nvSpPr>
        <p:spPr bwMode="auto">
          <a:xfrm>
            <a:off x="609600" y="3657600"/>
            <a:ext cx="1141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eaLnBrk="1" hangingPunct="1">
              <a:buClr>
                <a:srgbClr val="FF3300"/>
              </a:buClr>
            </a:pPr>
            <a:r>
              <a:rPr lang="zh-CN" altLang="en-US"/>
              <a:t>绝对码</a:t>
            </a:r>
            <a:r>
              <a:rPr lang="en-US" altLang="zh-CN"/>
              <a:t>a</a:t>
            </a:r>
            <a:r>
              <a:rPr lang="en-US" altLang="zh-CN" baseline="-25000"/>
              <a:t>k</a:t>
            </a:r>
          </a:p>
        </p:txBody>
      </p:sp>
      <p:sp>
        <p:nvSpPr>
          <p:cNvPr id="384037" name="Rectangle 37"/>
          <p:cNvSpPr>
            <a:spLocks noChangeArrowheads="1"/>
          </p:cNvSpPr>
          <p:nvPr/>
        </p:nvSpPr>
        <p:spPr bwMode="auto">
          <a:xfrm>
            <a:off x="609600" y="5638800"/>
            <a:ext cx="1155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eaLnBrk="1" hangingPunct="1">
              <a:buClr>
                <a:srgbClr val="FF3300"/>
              </a:buClr>
            </a:pPr>
            <a:r>
              <a:rPr lang="zh-CN" altLang="en-US">
                <a:solidFill>
                  <a:srgbClr val="CC0000"/>
                </a:solidFill>
              </a:rPr>
              <a:t>相对码</a:t>
            </a:r>
            <a:r>
              <a:rPr lang="en-US" altLang="zh-CN">
                <a:solidFill>
                  <a:srgbClr val="CC0000"/>
                </a:solidFill>
              </a:rPr>
              <a:t>d</a:t>
            </a:r>
            <a:r>
              <a:rPr lang="en-US" altLang="zh-CN" baseline="-25000">
                <a:solidFill>
                  <a:srgbClr val="CC0000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45288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8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8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8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8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8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8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8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8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8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2" grpId="0" autoUpdateAnimBg="0"/>
      <p:bldP spid="384020" grpId="0" autoUpdateAnimBg="0"/>
      <p:bldP spid="384021" grpId="0" animBg="1"/>
      <p:bldP spid="384022" grpId="0" animBg="1"/>
      <p:bldP spid="384023" grpId="0" animBg="1"/>
      <p:bldP spid="384024" grpId="0" animBg="1"/>
      <p:bldP spid="384025" grpId="0" animBg="1"/>
      <p:bldP spid="384026" grpId="0" animBg="1"/>
      <p:bldP spid="384027" grpId="0" animBg="1"/>
      <p:bldP spid="384028" grpId="0" autoUpdateAnimBg="0"/>
      <p:bldP spid="384029" grpId="0" autoUpdateAnimBg="0"/>
      <p:bldP spid="384030" grpId="0" autoUpdateAnimBg="0"/>
      <p:bldP spid="384035" grpId="0" animBg="1" autoUpdateAnimBg="0"/>
      <p:bldP spid="384036" grpId="0" autoUpdateAnimBg="0"/>
      <p:bldP spid="38403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1" name="Text Box 105"/>
          <p:cNvSpPr txBox="1">
            <a:spLocks noChangeArrowheads="1"/>
          </p:cNvSpPr>
          <p:nvPr/>
        </p:nvSpPr>
        <p:spPr bwMode="auto">
          <a:xfrm>
            <a:off x="685800" y="381000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chemeClr val="tx2"/>
                </a:solidFill>
                <a:latin typeface="隶书" pitchFamily="49" charset="-122"/>
              </a:rPr>
              <a:t>数字</a:t>
            </a:r>
            <a:r>
              <a:rPr lang="zh-CN" altLang="en-US" sz="2400" dirty="0">
                <a:solidFill>
                  <a:schemeClr val="tx2"/>
                </a:solidFill>
                <a:latin typeface="隶书" pitchFamily="49" charset="-122"/>
              </a:rPr>
              <a:t>调制的基本原理</a:t>
            </a:r>
          </a:p>
        </p:txBody>
      </p:sp>
      <p:sp>
        <p:nvSpPr>
          <p:cNvPr id="9322" name="Rectangle 106"/>
          <p:cNvSpPr>
            <a:spLocks noChangeArrowheads="1"/>
          </p:cNvSpPr>
          <p:nvPr/>
        </p:nvSpPr>
        <p:spPr bwMode="auto">
          <a:xfrm>
            <a:off x="2438400" y="22860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eaLnBrk="1" hangingPunct="1">
              <a:buClr>
                <a:srgbClr val="FF3300"/>
              </a:buClr>
            </a:pPr>
            <a:r>
              <a:rPr lang="zh-CN" altLang="en-US">
                <a:solidFill>
                  <a:srgbClr val="CC0000"/>
                </a:solidFill>
              </a:rPr>
              <a:t>例如  </a:t>
            </a:r>
            <a:r>
              <a:rPr lang="zh-CN" altLang="en-US">
                <a:solidFill>
                  <a:schemeClr val="folHlink"/>
                </a:solidFill>
              </a:rPr>
              <a:t>四进制幅度调制</a:t>
            </a:r>
          </a:p>
        </p:txBody>
      </p:sp>
      <p:grpSp>
        <p:nvGrpSpPr>
          <p:cNvPr id="2" name="Group 107"/>
          <p:cNvGrpSpPr>
            <a:grpSpLocks/>
          </p:cNvGrpSpPr>
          <p:nvPr/>
        </p:nvGrpSpPr>
        <p:grpSpPr bwMode="auto">
          <a:xfrm>
            <a:off x="2514600" y="2743200"/>
            <a:ext cx="3200400" cy="3429000"/>
            <a:chOff x="1488" y="1296"/>
            <a:chExt cx="2016" cy="2160"/>
          </a:xfrm>
        </p:grpSpPr>
        <p:sp>
          <p:nvSpPr>
            <p:cNvPr id="67592" name="AutoShape 108"/>
            <p:cNvSpPr>
              <a:spLocks noChangeArrowheads="1"/>
            </p:cNvSpPr>
            <p:nvPr/>
          </p:nvSpPr>
          <p:spPr bwMode="auto">
            <a:xfrm>
              <a:off x="1968" y="2544"/>
              <a:ext cx="1488" cy="288"/>
            </a:xfrm>
            <a:prstGeom prst="roundRect">
              <a:avLst>
                <a:gd name="adj" fmla="val 16667"/>
              </a:avLst>
            </a:prstGeom>
            <a:solidFill>
              <a:srgbClr val="008080"/>
            </a:solidFill>
            <a:ln w="9525">
              <a:round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808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CCFF66"/>
                  </a:solidFill>
                </a:rPr>
                <a:t>M</a:t>
              </a:r>
              <a:r>
                <a:rPr lang="zh-CN" altLang="en-US" b="1">
                  <a:solidFill>
                    <a:srgbClr val="CCFF66"/>
                  </a:solidFill>
                </a:rPr>
                <a:t>进制符号序列</a:t>
              </a:r>
            </a:p>
          </p:txBody>
        </p:sp>
        <p:sp>
          <p:nvSpPr>
            <p:cNvPr id="67593" name="AutoShape 109"/>
            <p:cNvSpPr>
              <a:spLocks noChangeArrowheads="1"/>
            </p:cNvSpPr>
            <p:nvPr/>
          </p:nvSpPr>
          <p:spPr bwMode="auto">
            <a:xfrm>
              <a:off x="1968" y="3168"/>
              <a:ext cx="1488" cy="288"/>
            </a:xfrm>
            <a:prstGeom prst="roundRect">
              <a:avLst>
                <a:gd name="adj" fmla="val 16667"/>
              </a:avLst>
            </a:prstGeom>
            <a:solidFill>
              <a:srgbClr val="008080"/>
            </a:solidFill>
            <a:ln w="9525">
              <a:round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808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rgbClr val="CCFF66"/>
                  </a:solidFill>
                </a:rPr>
                <a:t>二进制信源序列</a:t>
              </a:r>
            </a:p>
          </p:txBody>
        </p:sp>
        <p:sp>
          <p:nvSpPr>
            <p:cNvPr id="67594" name="AutoShape 110"/>
            <p:cNvSpPr>
              <a:spLocks noChangeArrowheads="1"/>
            </p:cNvSpPr>
            <p:nvPr/>
          </p:nvSpPr>
          <p:spPr bwMode="auto">
            <a:xfrm>
              <a:off x="1488" y="1344"/>
              <a:ext cx="336" cy="1056"/>
            </a:xfrm>
            <a:prstGeom prst="roundRect">
              <a:avLst>
                <a:gd name="adj" fmla="val 16667"/>
              </a:avLst>
            </a:prstGeom>
            <a:solidFill>
              <a:srgbClr val="008080"/>
            </a:solidFill>
            <a:ln w="9525">
              <a:round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8080"/>
              </a:extrusionClr>
            </a:sp3d>
          </p:spPr>
          <p:txBody>
            <a:bodyPr anchor="ctr">
              <a:flatTx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rgbClr val="CCFF66"/>
                  </a:solidFill>
                </a:rPr>
                <a:t>载波集</a:t>
              </a:r>
            </a:p>
          </p:txBody>
        </p:sp>
        <p:sp>
          <p:nvSpPr>
            <p:cNvPr id="67595" name="Oval 111"/>
            <p:cNvSpPr>
              <a:spLocks noChangeArrowheads="1"/>
            </p:cNvSpPr>
            <p:nvPr/>
          </p:nvSpPr>
          <p:spPr bwMode="auto">
            <a:xfrm>
              <a:off x="2352" y="1440"/>
              <a:ext cx="96" cy="96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67596" name="Oval 112"/>
            <p:cNvSpPr>
              <a:spLocks noChangeArrowheads="1"/>
            </p:cNvSpPr>
            <p:nvPr/>
          </p:nvSpPr>
          <p:spPr bwMode="auto">
            <a:xfrm>
              <a:off x="2208" y="1632"/>
              <a:ext cx="96" cy="96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67597" name="Oval 113"/>
            <p:cNvSpPr>
              <a:spLocks noChangeArrowheads="1"/>
            </p:cNvSpPr>
            <p:nvPr/>
          </p:nvSpPr>
          <p:spPr bwMode="auto">
            <a:xfrm>
              <a:off x="2160" y="1824"/>
              <a:ext cx="96" cy="96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67598" name="Oval 114"/>
            <p:cNvSpPr>
              <a:spLocks noChangeArrowheads="1"/>
            </p:cNvSpPr>
            <p:nvPr/>
          </p:nvSpPr>
          <p:spPr bwMode="auto">
            <a:xfrm>
              <a:off x="2352" y="2160"/>
              <a:ext cx="96" cy="96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67599" name="Text Box 115"/>
            <p:cNvSpPr txBox="1">
              <a:spLocks noChangeArrowheads="1"/>
            </p:cNvSpPr>
            <p:nvPr/>
          </p:nvSpPr>
          <p:spPr bwMode="auto">
            <a:xfrm>
              <a:off x="1824" y="1872"/>
              <a:ext cx="30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….</a:t>
              </a:r>
            </a:p>
          </p:txBody>
        </p:sp>
        <p:sp>
          <p:nvSpPr>
            <p:cNvPr id="67600" name="Line 116"/>
            <p:cNvSpPr>
              <a:spLocks noChangeShapeType="1"/>
            </p:cNvSpPr>
            <p:nvPr/>
          </p:nvSpPr>
          <p:spPr bwMode="auto">
            <a:xfrm>
              <a:off x="1824" y="1488"/>
              <a:ext cx="528" cy="0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1" name="Line 117"/>
            <p:cNvSpPr>
              <a:spLocks noChangeShapeType="1"/>
            </p:cNvSpPr>
            <p:nvPr/>
          </p:nvSpPr>
          <p:spPr bwMode="auto">
            <a:xfrm>
              <a:off x="1824" y="1680"/>
              <a:ext cx="384" cy="0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2" name="Line 118"/>
            <p:cNvSpPr>
              <a:spLocks noChangeShapeType="1"/>
            </p:cNvSpPr>
            <p:nvPr/>
          </p:nvSpPr>
          <p:spPr bwMode="auto">
            <a:xfrm>
              <a:off x="1824" y="1872"/>
              <a:ext cx="336" cy="0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3" name="Line 119"/>
            <p:cNvSpPr>
              <a:spLocks noChangeShapeType="1"/>
            </p:cNvSpPr>
            <p:nvPr/>
          </p:nvSpPr>
          <p:spPr bwMode="auto">
            <a:xfrm>
              <a:off x="1824" y="2208"/>
              <a:ext cx="528" cy="0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4" name="Oval 120"/>
            <p:cNvSpPr>
              <a:spLocks noChangeArrowheads="1"/>
            </p:cNvSpPr>
            <p:nvPr/>
          </p:nvSpPr>
          <p:spPr bwMode="auto">
            <a:xfrm>
              <a:off x="2640" y="1776"/>
              <a:ext cx="96" cy="96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67605" name="Line 121"/>
            <p:cNvSpPr>
              <a:spLocks noChangeShapeType="1"/>
            </p:cNvSpPr>
            <p:nvPr/>
          </p:nvSpPr>
          <p:spPr bwMode="auto">
            <a:xfrm flipV="1">
              <a:off x="2688" y="1872"/>
              <a:ext cx="0" cy="624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6" name="Line 122"/>
            <p:cNvSpPr>
              <a:spLocks noChangeShapeType="1"/>
            </p:cNvSpPr>
            <p:nvPr/>
          </p:nvSpPr>
          <p:spPr bwMode="auto">
            <a:xfrm flipV="1">
              <a:off x="2688" y="2832"/>
              <a:ext cx="0" cy="336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7" name="Line 123"/>
            <p:cNvSpPr>
              <a:spLocks noChangeShapeType="1"/>
            </p:cNvSpPr>
            <p:nvPr/>
          </p:nvSpPr>
          <p:spPr bwMode="auto">
            <a:xfrm>
              <a:off x="2736" y="1824"/>
              <a:ext cx="768" cy="0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8" name="Rectangle 124"/>
            <p:cNvSpPr>
              <a:spLocks noChangeArrowheads="1"/>
            </p:cNvSpPr>
            <p:nvPr/>
          </p:nvSpPr>
          <p:spPr bwMode="auto">
            <a:xfrm>
              <a:off x="2016" y="1296"/>
              <a:ext cx="3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600" b="1">
                  <a:solidFill>
                    <a:schemeClr val="folHlink"/>
                  </a:solidFill>
                </a:rPr>
                <a:t>S</a:t>
              </a:r>
              <a:r>
                <a:rPr lang="en-US" altLang="zh-CN" sz="1600" b="1" baseline="-8000">
                  <a:solidFill>
                    <a:schemeClr val="folHlink"/>
                  </a:solidFill>
                </a:rPr>
                <a:t>0</a:t>
              </a:r>
              <a:r>
                <a:rPr lang="en-US" altLang="zh-CN" sz="1600" b="1">
                  <a:solidFill>
                    <a:schemeClr val="folHlink"/>
                  </a:solidFill>
                </a:rPr>
                <a:t>(t)</a:t>
              </a:r>
            </a:p>
          </p:txBody>
        </p:sp>
        <p:sp>
          <p:nvSpPr>
            <p:cNvPr id="67609" name="Rectangle 125"/>
            <p:cNvSpPr>
              <a:spLocks noChangeArrowheads="1"/>
            </p:cNvSpPr>
            <p:nvPr/>
          </p:nvSpPr>
          <p:spPr bwMode="auto">
            <a:xfrm>
              <a:off x="1872" y="1488"/>
              <a:ext cx="3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600" b="1">
                  <a:solidFill>
                    <a:schemeClr val="folHlink"/>
                  </a:solidFill>
                </a:rPr>
                <a:t>S</a:t>
              </a:r>
              <a:r>
                <a:rPr lang="en-US" altLang="zh-CN" sz="1600" b="1" baseline="-8000">
                  <a:solidFill>
                    <a:schemeClr val="folHlink"/>
                  </a:solidFill>
                </a:rPr>
                <a:t>1</a:t>
              </a:r>
              <a:r>
                <a:rPr lang="en-US" altLang="zh-CN" sz="1600" b="1">
                  <a:solidFill>
                    <a:schemeClr val="folHlink"/>
                  </a:solidFill>
                </a:rPr>
                <a:t>(t)</a:t>
              </a:r>
            </a:p>
          </p:txBody>
        </p:sp>
        <p:sp>
          <p:nvSpPr>
            <p:cNvPr id="67610" name="Rectangle 126"/>
            <p:cNvSpPr>
              <a:spLocks noChangeArrowheads="1"/>
            </p:cNvSpPr>
            <p:nvPr/>
          </p:nvSpPr>
          <p:spPr bwMode="auto">
            <a:xfrm>
              <a:off x="1824" y="1680"/>
              <a:ext cx="3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600" b="1">
                  <a:solidFill>
                    <a:schemeClr val="folHlink"/>
                  </a:solidFill>
                </a:rPr>
                <a:t>S</a:t>
              </a:r>
              <a:r>
                <a:rPr lang="en-US" altLang="zh-CN" sz="1600" b="1" baseline="-8000">
                  <a:solidFill>
                    <a:schemeClr val="folHlink"/>
                  </a:solidFill>
                </a:rPr>
                <a:t>2</a:t>
              </a:r>
              <a:r>
                <a:rPr lang="en-US" altLang="zh-CN" sz="1600" b="1">
                  <a:solidFill>
                    <a:schemeClr val="folHlink"/>
                  </a:solidFill>
                </a:rPr>
                <a:t>(t)</a:t>
              </a:r>
            </a:p>
          </p:txBody>
        </p:sp>
        <p:sp>
          <p:nvSpPr>
            <p:cNvPr id="67611" name="Rectangle 127"/>
            <p:cNvSpPr>
              <a:spLocks noChangeArrowheads="1"/>
            </p:cNvSpPr>
            <p:nvPr/>
          </p:nvSpPr>
          <p:spPr bwMode="auto">
            <a:xfrm>
              <a:off x="1949" y="2016"/>
              <a:ext cx="3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600" b="1">
                  <a:solidFill>
                    <a:schemeClr val="folHlink"/>
                  </a:solidFill>
                </a:rPr>
                <a:t>S</a:t>
              </a:r>
              <a:r>
                <a:rPr lang="en-US" altLang="zh-CN" sz="1600" b="1" baseline="-8000">
                  <a:solidFill>
                    <a:schemeClr val="folHlink"/>
                  </a:solidFill>
                </a:rPr>
                <a:t>M</a:t>
              </a:r>
              <a:r>
                <a:rPr lang="en-US" altLang="zh-CN" sz="1600" b="1">
                  <a:solidFill>
                    <a:schemeClr val="folHlink"/>
                  </a:solidFill>
                </a:rPr>
                <a:t>(t)</a:t>
              </a:r>
            </a:p>
          </p:txBody>
        </p:sp>
      </p:grpSp>
      <p:sp>
        <p:nvSpPr>
          <p:cNvPr id="9344" name="Line 128"/>
          <p:cNvSpPr>
            <a:spLocks noChangeShapeType="1"/>
          </p:cNvSpPr>
          <p:nvPr/>
        </p:nvSpPr>
        <p:spPr bwMode="auto">
          <a:xfrm>
            <a:off x="304800" y="914400"/>
            <a:ext cx="8610600" cy="0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45" name="AutoShape 129"/>
          <p:cNvSpPr>
            <a:spLocks noChangeArrowheads="1"/>
          </p:cNvSpPr>
          <p:nvPr/>
        </p:nvSpPr>
        <p:spPr bwMode="auto">
          <a:xfrm>
            <a:off x="685800" y="914400"/>
            <a:ext cx="7772400" cy="1358900"/>
          </a:xfrm>
          <a:prstGeom prst="horizontalScroll">
            <a:avLst>
              <a:gd name="adj" fmla="val 12500"/>
            </a:avLst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eaLnBrk="1" hangingPunct="1">
              <a:buClr>
                <a:srgbClr val="FF3300"/>
              </a:buClr>
            </a:pPr>
            <a:r>
              <a:rPr lang="en-US" altLang="zh-CN">
                <a:solidFill>
                  <a:schemeClr val="bg1"/>
                </a:solidFill>
                <a:latin typeface="隶书" pitchFamily="49" charset="-122"/>
              </a:rPr>
              <a:t>    </a:t>
            </a:r>
            <a:r>
              <a:rPr lang="zh-CN" altLang="en-US">
                <a:solidFill>
                  <a:schemeClr val="bg1"/>
                </a:solidFill>
                <a:latin typeface="隶书" pitchFamily="49" charset="-122"/>
              </a:rPr>
              <a:t>数字调制可以看作是</a:t>
            </a:r>
            <a:r>
              <a:rPr lang="en-US" altLang="zh-CN">
                <a:solidFill>
                  <a:schemeClr val="bg1"/>
                </a:solidFill>
                <a:latin typeface="隶书" pitchFamily="49" charset="-122"/>
              </a:rPr>
              <a:t>M</a:t>
            </a:r>
            <a:r>
              <a:rPr lang="zh-CN" altLang="en-US">
                <a:solidFill>
                  <a:schemeClr val="bg1"/>
                </a:solidFill>
                <a:latin typeface="隶书" pitchFamily="49" charset="-122"/>
              </a:rPr>
              <a:t>进制</a:t>
            </a:r>
            <a:r>
              <a:rPr lang="zh-CN" altLang="en-US">
                <a:solidFill>
                  <a:srgbClr val="FFFF66"/>
                </a:solidFill>
                <a:latin typeface="隶书" pitchFamily="49" charset="-122"/>
              </a:rPr>
              <a:t>符号集</a:t>
            </a:r>
            <a:r>
              <a:rPr lang="zh-CN" altLang="en-US">
                <a:solidFill>
                  <a:schemeClr val="bg1"/>
                </a:solidFill>
                <a:latin typeface="隶书" pitchFamily="49" charset="-122"/>
              </a:rPr>
              <a:t>到</a:t>
            </a:r>
            <a:r>
              <a:rPr lang="en-US" altLang="zh-CN">
                <a:solidFill>
                  <a:schemeClr val="bg1"/>
                </a:solidFill>
                <a:latin typeface="隶书" pitchFamily="49" charset="-122"/>
              </a:rPr>
              <a:t>M</a:t>
            </a:r>
            <a:r>
              <a:rPr lang="zh-CN" altLang="en-US">
                <a:solidFill>
                  <a:schemeClr val="bg1"/>
                </a:solidFill>
                <a:latin typeface="隶书" pitchFamily="49" charset="-122"/>
              </a:rPr>
              <a:t>个载波构成的</a:t>
            </a:r>
            <a:r>
              <a:rPr lang="zh-CN" altLang="en-US">
                <a:solidFill>
                  <a:srgbClr val="FFFF66"/>
                </a:solidFill>
                <a:latin typeface="隶书" pitchFamily="49" charset="-122"/>
              </a:rPr>
              <a:t>载波集</a:t>
            </a:r>
            <a:r>
              <a:rPr lang="zh-CN" altLang="en-US">
                <a:solidFill>
                  <a:schemeClr val="bg1"/>
                </a:solidFill>
                <a:latin typeface="隶书" pitchFamily="49" charset="-122"/>
              </a:rPr>
              <a:t>的映射。其中载波集可以由</a:t>
            </a:r>
            <a:r>
              <a:rPr lang="en-US" altLang="zh-CN">
                <a:solidFill>
                  <a:schemeClr val="bg1"/>
                </a:solidFill>
                <a:latin typeface="隶书" pitchFamily="49" charset="-122"/>
              </a:rPr>
              <a:t>M</a:t>
            </a:r>
            <a:r>
              <a:rPr lang="zh-CN" altLang="en-US">
                <a:solidFill>
                  <a:schemeClr val="bg1"/>
                </a:solidFill>
                <a:latin typeface="隶书" pitchFamily="49" charset="-122"/>
              </a:rPr>
              <a:t>个不同幅度的正弦波构成，也可以由</a:t>
            </a:r>
            <a:r>
              <a:rPr lang="en-US" altLang="zh-CN">
                <a:solidFill>
                  <a:schemeClr val="bg1"/>
                </a:solidFill>
                <a:latin typeface="隶书" pitchFamily="49" charset="-122"/>
              </a:rPr>
              <a:t>M</a:t>
            </a:r>
            <a:r>
              <a:rPr lang="zh-CN" altLang="en-US">
                <a:solidFill>
                  <a:schemeClr val="bg1"/>
                </a:solidFill>
                <a:latin typeface="隶书" pitchFamily="49" charset="-122"/>
              </a:rPr>
              <a:t>个不同频率的正弦波构成，还可以由</a:t>
            </a:r>
            <a:r>
              <a:rPr lang="en-US" altLang="zh-CN">
                <a:solidFill>
                  <a:schemeClr val="bg1"/>
                </a:solidFill>
                <a:latin typeface="隶书" pitchFamily="49" charset="-122"/>
              </a:rPr>
              <a:t>M</a:t>
            </a:r>
            <a:r>
              <a:rPr lang="zh-CN" altLang="en-US">
                <a:solidFill>
                  <a:schemeClr val="bg1"/>
                </a:solidFill>
                <a:latin typeface="隶书" pitchFamily="49" charset="-122"/>
              </a:rPr>
              <a:t>个不同相位的正弦波构成。</a:t>
            </a:r>
          </a:p>
        </p:txBody>
      </p:sp>
      <p:sp>
        <p:nvSpPr>
          <p:cNvPr id="9346" name="Line 130"/>
          <p:cNvSpPr>
            <a:spLocks noChangeShapeType="1"/>
          </p:cNvSpPr>
          <p:nvPr/>
        </p:nvSpPr>
        <p:spPr bwMode="auto">
          <a:xfrm flipH="1" flipV="1">
            <a:off x="3962400" y="3048000"/>
            <a:ext cx="457200" cy="533400"/>
          </a:xfrm>
          <a:prstGeom prst="line">
            <a:avLst/>
          </a:prstGeom>
          <a:noFill/>
          <a:ln w="222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4891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1" grpId="0" autoUpdateAnimBg="0"/>
      <p:bldP spid="9322" grpId="0" autoUpdateAnimBg="0"/>
      <p:bldP spid="9344" grpId="0" animBg="1"/>
      <p:bldP spid="9345" grpId="0" animBg="1" autoUpdateAnimBg="0"/>
      <p:bldP spid="934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752600" y="1600200"/>
            <a:ext cx="6172200" cy="1600200"/>
            <a:chOff x="1248" y="1392"/>
            <a:chExt cx="3888" cy="1008"/>
          </a:xfrm>
        </p:grpSpPr>
        <p:sp>
          <p:nvSpPr>
            <p:cNvPr id="21554" name="AutoShape 3"/>
            <p:cNvSpPr>
              <a:spLocks noChangeArrowheads="1"/>
            </p:cNvSpPr>
            <p:nvPr/>
          </p:nvSpPr>
          <p:spPr bwMode="auto">
            <a:xfrm>
              <a:off x="2064" y="1488"/>
              <a:ext cx="816" cy="288"/>
            </a:xfrm>
            <a:prstGeom prst="roundRect">
              <a:avLst>
                <a:gd name="adj" fmla="val 36903"/>
              </a:avLst>
            </a:prstGeom>
            <a:solidFill>
              <a:srgbClr val="969696"/>
            </a:solidFill>
            <a:ln w="9525">
              <a:round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FFFF66"/>
                  </a:solidFill>
                </a:rPr>
                <a:t>差分编码</a:t>
              </a:r>
              <a:endParaRPr lang="zh-CN" altLang="en-US" baseline="-25000">
                <a:solidFill>
                  <a:srgbClr val="FFFF66"/>
                </a:solidFill>
              </a:endParaRPr>
            </a:p>
          </p:txBody>
        </p:sp>
        <p:sp>
          <p:nvSpPr>
            <p:cNvPr id="21555" name="AutoShape 4"/>
            <p:cNvSpPr>
              <a:spLocks noChangeArrowheads="1"/>
            </p:cNvSpPr>
            <p:nvPr/>
          </p:nvSpPr>
          <p:spPr bwMode="auto">
            <a:xfrm>
              <a:off x="3600" y="1488"/>
              <a:ext cx="624" cy="288"/>
            </a:xfrm>
            <a:prstGeom prst="roundRect">
              <a:avLst>
                <a:gd name="adj" fmla="val 36903"/>
              </a:avLst>
            </a:prstGeom>
            <a:solidFill>
              <a:srgbClr val="969696"/>
            </a:solidFill>
            <a:ln w="9525">
              <a:round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FFFF66"/>
                  </a:solidFill>
                </a:rPr>
                <a:t>相乘</a:t>
              </a:r>
            </a:p>
          </p:txBody>
        </p:sp>
        <p:sp>
          <p:nvSpPr>
            <p:cNvPr id="21556" name="AutoShape 5"/>
            <p:cNvSpPr>
              <a:spLocks noChangeArrowheads="1"/>
            </p:cNvSpPr>
            <p:nvPr/>
          </p:nvSpPr>
          <p:spPr bwMode="auto">
            <a:xfrm>
              <a:off x="3408" y="2112"/>
              <a:ext cx="1056" cy="288"/>
            </a:xfrm>
            <a:prstGeom prst="roundRect">
              <a:avLst>
                <a:gd name="adj" fmla="val 36903"/>
              </a:avLst>
            </a:prstGeom>
            <a:solidFill>
              <a:srgbClr val="969696"/>
            </a:solidFill>
            <a:ln w="9525">
              <a:round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969696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FFFF66"/>
                  </a:solidFill>
                </a:rPr>
                <a:t>载波发生器</a:t>
              </a:r>
              <a:endParaRPr lang="zh-CN" altLang="en-US" baseline="-25000">
                <a:solidFill>
                  <a:srgbClr val="FFFF66"/>
                </a:solidFill>
              </a:endParaRPr>
            </a:p>
          </p:txBody>
        </p:sp>
        <p:sp>
          <p:nvSpPr>
            <p:cNvPr id="21557" name="Line 6"/>
            <p:cNvSpPr>
              <a:spLocks noChangeShapeType="1"/>
            </p:cNvSpPr>
            <p:nvPr/>
          </p:nvSpPr>
          <p:spPr bwMode="auto">
            <a:xfrm>
              <a:off x="2880" y="1632"/>
              <a:ext cx="672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8" name="Line 7"/>
            <p:cNvSpPr>
              <a:spLocks noChangeShapeType="1"/>
            </p:cNvSpPr>
            <p:nvPr/>
          </p:nvSpPr>
          <p:spPr bwMode="auto">
            <a:xfrm flipV="1">
              <a:off x="3936" y="1776"/>
              <a:ext cx="0" cy="336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9" name="Line 8"/>
            <p:cNvSpPr>
              <a:spLocks noChangeShapeType="1"/>
            </p:cNvSpPr>
            <p:nvPr/>
          </p:nvSpPr>
          <p:spPr bwMode="auto">
            <a:xfrm>
              <a:off x="4224" y="1632"/>
              <a:ext cx="912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0" name="Line 9"/>
            <p:cNvSpPr>
              <a:spLocks noChangeShapeType="1"/>
            </p:cNvSpPr>
            <p:nvPr/>
          </p:nvSpPr>
          <p:spPr bwMode="auto">
            <a:xfrm>
              <a:off x="1248" y="1632"/>
              <a:ext cx="816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1" name="Text Box 10"/>
            <p:cNvSpPr txBox="1">
              <a:spLocks noChangeArrowheads="1"/>
            </p:cNvSpPr>
            <p:nvPr/>
          </p:nvSpPr>
          <p:spPr bwMode="auto">
            <a:xfrm>
              <a:off x="4272" y="1440"/>
              <a:ext cx="8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>
                  <a:solidFill>
                    <a:schemeClr val="folHlink"/>
                  </a:solidFill>
                </a:rPr>
                <a:t>DPSK</a:t>
              </a:r>
              <a:r>
                <a:rPr lang="zh-CN" altLang="en-US">
                  <a:solidFill>
                    <a:schemeClr val="folHlink"/>
                  </a:solidFill>
                </a:rPr>
                <a:t>信号</a:t>
              </a:r>
            </a:p>
          </p:txBody>
        </p:sp>
        <p:sp>
          <p:nvSpPr>
            <p:cNvPr id="21562" name="Text Box 11"/>
            <p:cNvSpPr txBox="1">
              <a:spLocks noChangeArrowheads="1"/>
            </p:cNvSpPr>
            <p:nvPr/>
          </p:nvSpPr>
          <p:spPr bwMode="auto">
            <a:xfrm>
              <a:off x="1248" y="1392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chemeClr val="folHlink"/>
                  </a:solidFill>
                </a:rPr>
                <a:t>绝对码</a:t>
              </a:r>
              <a:r>
                <a:rPr lang="en-US" altLang="zh-CN">
                  <a:solidFill>
                    <a:schemeClr val="folHlink"/>
                  </a:solidFill>
                </a:rPr>
                <a:t>a</a:t>
              </a:r>
              <a:r>
                <a:rPr lang="en-US" altLang="zh-CN" baseline="-25000">
                  <a:solidFill>
                    <a:schemeClr val="folHlink"/>
                  </a:solidFill>
                </a:rPr>
                <a:t>k</a:t>
              </a:r>
              <a:endParaRPr lang="en-US" altLang="zh-CN">
                <a:solidFill>
                  <a:schemeClr val="folHlink"/>
                </a:solidFill>
              </a:endParaRPr>
            </a:p>
          </p:txBody>
        </p:sp>
        <p:sp>
          <p:nvSpPr>
            <p:cNvPr id="21563" name="Text Box 12"/>
            <p:cNvSpPr txBox="1">
              <a:spLocks noChangeArrowheads="1"/>
            </p:cNvSpPr>
            <p:nvPr/>
          </p:nvSpPr>
          <p:spPr bwMode="auto">
            <a:xfrm>
              <a:off x="2832" y="1392"/>
              <a:ext cx="8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chemeClr val="folHlink"/>
                  </a:solidFill>
                </a:rPr>
                <a:t>相对码</a:t>
              </a:r>
              <a:r>
                <a:rPr lang="en-US" altLang="zh-CN">
                  <a:solidFill>
                    <a:schemeClr val="folHlink"/>
                  </a:solidFill>
                </a:rPr>
                <a:t>d</a:t>
              </a:r>
              <a:r>
                <a:rPr lang="en-US" altLang="zh-CN" baseline="-25000">
                  <a:solidFill>
                    <a:schemeClr val="folHlink"/>
                  </a:solidFill>
                </a:rPr>
                <a:t>k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219200" y="4495800"/>
            <a:ext cx="2514600" cy="1676400"/>
            <a:chOff x="816" y="2496"/>
            <a:chExt cx="1584" cy="1056"/>
          </a:xfrm>
        </p:grpSpPr>
        <p:sp>
          <p:nvSpPr>
            <p:cNvPr id="21551" name="Rectangle 14" descr="蓝色砂纸"/>
            <p:cNvSpPr>
              <a:spLocks noChangeArrowheads="1"/>
            </p:cNvSpPr>
            <p:nvPr/>
          </p:nvSpPr>
          <p:spPr bwMode="auto">
            <a:xfrm>
              <a:off x="816" y="2496"/>
              <a:ext cx="1584" cy="105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CC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1552" name="Rectangle 15"/>
            <p:cNvSpPr>
              <a:spLocks noChangeArrowheads="1"/>
            </p:cNvSpPr>
            <p:nvPr/>
          </p:nvSpPr>
          <p:spPr bwMode="auto">
            <a:xfrm>
              <a:off x="912" y="2496"/>
              <a:ext cx="12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Clr>
                  <a:srgbClr val="FF3300"/>
                </a:buClr>
              </a:pPr>
              <a:r>
                <a:rPr lang="zh-CN" altLang="en-US" b="1">
                  <a:solidFill>
                    <a:srgbClr val="FF6600"/>
                  </a:solidFill>
                  <a:sym typeface="Symbol" pitchFamily="18" charset="2"/>
                </a:rPr>
                <a:t>差分编码规则：</a:t>
              </a:r>
              <a:endParaRPr lang="zh-CN" altLang="en-US" sz="1800" b="1">
                <a:solidFill>
                  <a:srgbClr val="FF6600"/>
                </a:solidFill>
                <a:sym typeface="Symbol" pitchFamily="18" charset="2"/>
              </a:endParaRPr>
            </a:p>
          </p:txBody>
        </p:sp>
        <p:graphicFrame>
          <p:nvGraphicFramePr>
            <p:cNvPr id="21512" name="Object 16"/>
            <p:cNvGraphicFramePr>
              <a:graphicFrameLocks noChangeAspect="1"/>
            </p:cNvGraphicFramePr>
            <p:nvPr/>
          </p:nvGraphicFramePr>
          <p:xfrm>
            <a:off x="1344" y="2784"/>
            <a:ext cx="889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6" name="Equation" r:id="rId4" imgW="876240" imgH="203040" progId="Equation.3">
                    <p:embed/>
                  </p:oleObj>
                </mc:Choice>
                <mc:Fallback>
                  <p:oleObj name="Equation" r:id="rId4" imgW="8762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784"/>
                          <a:ext cx="889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53" name="Rectangle 17"/>
            <p:cNvSpPr>
              <a:spLocks noChangeArrowheads="1"/>
            </p:cNvSpPr>
            <p:nvPr/>
          </p:nvSpPr>
          <p:spPr bwMode="auto">
            <a:xfrm>
              <a:off x="912" y="2976"/>
              <a:ext cx="1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Clr>
                  <a:srgbClr val="FF3300"/>
                </a:buClr>
              </a:pPr>
              <a:r>
                <a:rPr lang="zh-CN" altLang="en-US" b="1">
                  <a:solidFill>
                    <a:srgbClr val="FF6600"/>
                  </a:solidFill>
                  <a:sym typeface="Symbol" pitchFamily="18" charset="2"/>
                </a:rPr>
                <a:t>差分解码规则：</a:t>
              </a:r>
              <a:endParaRPr lang="zh-CN" altLang="en-US" sz="1800" b="1">
                <a:solidFill>
                  <a:srgbClr val="FF6600"/>
                </a:solidFill>
                <a:sym typeface="Symbol" pitchFamily="18" charset="2"/>
              </a:endParaRPr>
            </a:p>
          </p:txBody>
        </p:sp>
        <p:graphicFrame>
          <p:nvGraphicFramePr>
            <p:cNvPr id="21513" name="Object 18"/>
            <p:cNvGraphicFramePr>
              <a:graphicFrameLocks noChangeAspect="1"/>
            </p:cNvGraphicFramePr>
            <p:nvPr/>
          </p:nvGraphicFramePr>
          <p:xfrm>
            <a:off x="1344" y="3264"/>
            <a:ext cx="889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7" name="Equation" r:id="rId6" imgW="876240" imgH="203040" progId="Equation.3">
                    <p:embed/>
                  </p:oleObj>
                </mc:Choice>
                <mc:Fallback>
                  <p:oleObj name="Equation" r:id="rId6" imgW="8762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264"/>
                          <a:ext cx="889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5047" name="WordArt 23"/>
          <p:cNvSpPr>
            <a:spLocks noChangeArrowheads="1" noChangeShapeType="1" noTextEdit="1"/>
          </p:cNvSpPr>
          <p:nvPr/>
        </p:nvSpPr>
        <p:spPr bwMode="auto">
          <a:xfrm>
            <a:off x="945931" y="572814"/>
            <a:ext cx="19050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lnSpc>
                <a:spcPct val="120000"/>
              </a:lnSpc>
              <a:buClr>
                <a:srgbClr val="FF3300"/>
              </a:buClr>
              <a:defRPr/>
            </a:pPr>
            <a:r>
              <a:rPr lang="en-US" altLang="zh-CN" sz="3600" kern="10">
                <a:ln w="19050">
                  <a:solidFill>
                    <a:srgbClr val="FF9900"/>
                  </a:solidFill>
                  <a:round/>
                  <a:headEnd/>
                  <a:tailEnd/>
                </a:ln>
                <a:solidFill>
                  <a:srgbClr val="FF66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2DPSK</a:t>
            </a:r>
            <a:r>
              <a:rPr lang="zh-CN" altLang="en-US" sz="3600" kern="10">
                <a:ln w="19050">
                  <a:solidFill>
                    <a:srgbClr val="FF9900"/>
                  </a:solidFill>
                  <a:round/>
                  <a:headEnd/>
                  <a:tailEnd/>
                </a:ln>
                <a:solidFill>
                  <a:srgbClr val="FF66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的实现</a:t>
            </a:r>
          </a:p>
        </p:txBody>
      </p: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1066800" y="3352800"/>
            <a:ext cx="7543800" cy="990600"/>
            <a:chOff x="672" y="2112"/>
            <a:chExt cx="4752" cy="624"/>
          </a:xfrm>
        </p:grpSpPr>
        <p:sp>
          <p:nvSpPr>
            <p:cNvPr id="21546" name="Rectangle 42" descr="白色大理石"/>
            <p:cNvSpPr>
              <a:spLocks noChangeArrowheads="1"/>
            </p:cNvSpPr>
            <p:nvPr/>
          </p:nvSpPr>
          <p:spPr bwMode="auto">
            <a:xfrm>
              <a:off x="672" y="2112"/>
              <a:ext cx="4752" cy="624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1547" name="Rectangle 24"/>
            <p:cNvSpPr>
              <a:spLocks noChangeArrowheads="1"/>
            </p:cNvSpPr>
            <p:nvPr/>
          </p:nvSpPr>
          <p:spPr bwMode="auto">
            <a:xfrm>
              <a:off x="816" y="2208"/>
              <a:ext cx="4464" cy="442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buClr>
                  <a:srgbClr val="FF3300"/>
                </a:buClr>
              </a:pPr>
              <a:r>
                <a:rPr lang="zh-CN" altLang="en-US" b="1">
                  <a:solidFill>
                    <a:srgbClr val="FF6600"/>
                  </a:solidFill>
                  <a:latin typeface="隶书" pitchFamily="49" charset="-122"/>
                  <a:sym typeface="Symbol" pitchFamily="18" charset="2"/>
                </a:rPr>
                <a:t>差分编码：</a:t>
              </a:r>
              <a:r>
                <a:rPr lang="zh-CN" altLang="en-US">
                  <a:latin typeface="隶书" pitchFamily="49" charset="-122"/>
                  <a:sym typeface="Symbol" pitchFamily="18" charset="2"/>
                </a:rPr>
                <a:t>当输入码元为</a:t>
              </a:r>
              <a:r>
                <a:rPr lang="zh-CN" altLang="en-US">
                  <a:sym typeface="Symbol" pitchFamily="18" charset="2"/>
                </a:rPr>
                <a:t>“</a:t>
              </a:r>
              <a:r>
                <a:rPr lang="en-US" altLang="zh-CN">
                  <a:latin typeface="隶书" pitchFamily="49" charset="-122"/>
                  <a:sym typeface="Symbol" pitchFamily="18" charset="2"/>
                </a:rPr>
                <a:t>1</a:t>
              </a:r>
              <a:r>
                <a:rPr lang="en-US" altLang="zh-CN">
                  <a:sym typeface="Symbol" pitchFamily="18" charset="2"/>
                </a:rPr>
                <a:t>”</a:t>
              </a:r>
              <a:r>
                <a:rPr lang="zh-CN" altLang="en-US">
                  <a:latin typeface="隶书" pitchFamily="49" charset="-122"/>
                  <a:sym typeface="Symbol" pitchFamily="18" charset="2"/>
                </a:rPr>
                <a:t>时，输出差分码与前一差分码相反；当输入码元为</a:t>
              </a:r>
              <a:r>
                <a:rPr lang="zh-CN" altLang="en-US">
                  <a:sym typeface="Symbol" pitchFamily="18" charset="2"/>
                </a:rPr>
                <a:t>“</a:t>
              </a:r>
              <a:r>
                <a:rPr lang="en-US" altLang="zh-CN">
                  <a:latin typeface="隶书" pitchFamily="49" charset="-122"/>
                  <a:sym typeface="Symbol" pitchFamily="18" charset="2"/>
                </a:rPr>
                <a:t>0</a:t>
              </a:r>
              <a:r>
                <a:rPr lang="en-US" altLang="zh-CN">
                  <a:sym typeface="Symbol" pitchFamily="18" charset="2"/>
                </a:rPr>
                <a:t>”</a:t>
              </a:r>
              <a:r>
                <a:rPr lang="zh-CN" altLang="en-US">
                  <a:latin typeface="隶书" pitchFamily="49" charset="-122"/>
                  <a:sym typeface="Symbol" pitchFamily="18" charset="2"/>
                </a:rPr>
                <a:t>时，输出差分码与前一差分码元相同。</a:t>
              </a:r>
            </a:p>
          </p:txBody>
        </p:sp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4419600" y="4572000"/>
            <a:ext cx="3427413" cy="1616075"/>
            <a:chOff x="2784" y="2832"/>
            <a:chExt cx="2159" cy="1018"/>
          </a:xfrm>
        </p:grpSpPr>
        <p:sp>
          <p:nvSpPr>
            <p:cNvPr id="21531" name="Rectangle 26"/>
            <p:cNvSpPr>
              <a:spLocks noChangeArrowheads="1"/>
            </p:cNvSpPr>
            <p:nvPr/>
          </p:nvSpPr>
          <p:spPr bwMode="auto">
            <a:xfrm>
              <a:off x="3552" y="3600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buClr>
                  <a:srgbClr val="FF3300"/>
                </a:buClr>
              </a:pPr>
              <a:r>
                <a:rPr lang="zh-CN" altLang="en-US"/>
                <a:t>差分编码</a:t>
              </a:r>
            </a:p>
          </p:txBody>
        </p:sp>
        <p:sp>
          <p:nvSpPr>
            <p:cNvPr id="21532" name="Line 27"/>
            <p:cNvSpPr>
              <a:spLocks noChangeShapeType="1"/>
            </p:cNvSpPr>
            <p:nvPr/>
          </p:nvSpPr>
          <p:spPr bwMode="auto">
            <a:xfrm>
              <a:off x="3408" y="3456"/>
              <a:ext cx="336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Rectangle 28"/>
            <p:cNvSpPr>
              <a:spLocks noChangeArrowheads="1"/>
            </p:cNvSpPr>
            <p:nvPr/>
          </p:nvSpPr>
          <p:spPr bwMode="auto">
            <a:xfrm>
              <a:off x="3744" y="3024"/>
              <a:ext cx="432" cy="576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ea typeface="黑体" pitchFamily="2" charset="-122"/>
                </a:rPr>
                <a:t>D</a:t>
              </a:r>
              <a:r>
                <a:rPr lang="en-US" altLang="zh-CN" sz="1600" b="1" baseline="-25000">
                  <a:ea typeface="黑体" pitchFamily="2" charset="-122"/>
                </a:rPr>
                <a:t>4   </a:t>
              </a:r>
              <a:r>
                <a:rPr lang="en-US" altLang="zh-CN" sz="1600" b="1">
                  <a:ea typeface="黑体" pitchFamily="2" charset="-122"/>
                </a:rPr>
                <a:t>Q</a:t>
              </a:r>
              <a:r>
                <a:rPr lang="en-US" altLang="zh-CN" sz="1600" b="1" baseline="-25000">
                  <a:ea typeface="黑体" pitchFamily="2" charset="-122"/>
                </a:rPr>
                <a:t>4</a:t>
              </a:r>
            </a:p>
            <a:p>
              <a:pPr algn="ctr" eaLnBrk="1" hangingPunct="1"/>
              <a:endParaRPr lang="en-US" altLang="zh-CN" sz="1600" b="1">
                <a:ea typeface="黑体" pitchFamily="2" charset="-122"/>
              </a:endParaRPr>
            </a:p>
            <a:p>
              <a:pPr algn="ctr" eaLnBrk="1" hangingPunct="1"/>
              <a:r>
                <a:rPr lang="en-US" altLang="zh-CN" sz="1600" b="1">
                  <a:ea typeface="黑体" pitchFamily="2" charset="-122"/>
                </a:rPr>
                <a:t>CP  Q</a:t>
              </a:r>
              <a:r>
                <a:rPr lang="en-US" altLang="zh-CN" sz="1600" b="1" baseline="-25000">
                  <a:ea typeface="黑体" pitchFamily="2" charset="-122"/>
                </a:rPr>
                <a:t>4</a:t>
              </a:r>
            </a:p>
          </p:txBody>
        </p:sp>
        <p:sp>
          <p:nvSpPr>
            <p:cNvPr id="21534" name="Text Box 29"/>
            <p:cNvSpPr txBox="1">
              <a:spLocks noChangeArrowheads="1"/>
            </p:cNvSpPr>
            <p:nvPr/>
          </p:nvSpPr>
          <p:spPr bwMode="auto">
            <a:xfrm>
              <a:off x="3936" y="321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olidFill>
                    <a:srgbClr val="CC0000"/>
                  </a:solidFill>
                  <a:ea typeface="黑体" pitchFamily="2" charset="-122"/>
                </a:rPr>
                <a:t>_</a:t>
              </a:r>
            </a:p>
          </p:txBody>
        </p:sp>
        <p:sp>
          <p:nvSpPr>
            <p:cNvPr id="21535" name="AutoShape 30"/>
            <p:cNvSpPr>
              <a:spLocks noChangeArrowheads="1"/>
            </p:cNvSpPr>
            <p:nvPr/>
          </p:nvSpPr>
          <p:spPr bwMode="auto">
            <a:xfrm>
              <a:off x="3216" y="3072"/>
              <a:ext cx="192" cy="192"/>
            </a:xfrm>
            <a:prstGeom prst="flowChartOr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1536" name="Line 31"/>
            <p:cNvSpPr>
              <a:spLocks noChangeShapeType="1"/>
            </p:cNvSpPr>
            <p:nvPr/>
          </p:nvSpPr>
          <p:spPr bwMode="auto">
            <a:xfrm>
              <a:off x="3408" y="3168"/>
              <a:ext cx="336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Line 32"/>
            <p:cNvSpPr>
              <a:spLocks noChangeShapeType="1"/>
            </p:cNvSpPr>
            <p:nvPr/>
          </p:nvSpPr>
          <p:spPr bwMode="auto">
            <a:xfrm>
              <a:off x="2832" y="3168"/>
              <a:ext cx="384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Line 33"/>
            <p:cNvSpPr>
              <a:spLocks noChangeShapeType="1"/>
            </p:cNvSpPr>
            <p:nvPr/>
          </p:nvSpPr>
          <p:spPr bwMode="auto">
            <a:xfrm>
              <a:off x="3312" y="2832"/>
              <a:ext cx="0" cy="24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39" name="Line 34"/>
            <p:cNvSpPr>
              <a:spLocks noChangeShapeType="1"/>
            </p:cNvSpPr>
            <p:nvPr/>
          </p:nvSpPr>
          <p:spPr bwMode="auto">
            <a:xfrm>
              <a:off x="3312" y="2832"/>
              <a:ext cx="1152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40" name="Line 35"/>
            <p:cNvSpPr>
              <a:spLocks noChangeShapeType="1"/>
            </p:cNvSpPr>
            <p:nvPr/>
          </p:nvSpPr>
          <p:spPr bwMode="auto">
            <a:xfrm>
              <a:off x="4176" y="3168"/>
              <a:ext cx="624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41" name="Line 36"/>
            <p:cNvSpPr>
              <a:spLocks noChangeShapeType="1"/>
            </p:cNvSpPr>
            <p:nvPr/>
          </p:nvSpPr>
          <p:spPr bwMode="auto">
            <a:xfrm>
              <a:off x="4464" y="2832"/>
              <a:ext cx="0" cy="336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42" name="Rectangle 37"/>
            <p:cNvSpPr>
              <a:spLocks noChangeArrowheads="1"/>
            </p:cNvSpPr>
            <p:nvPr/>
          </p:nvSpPr>
          <p:spPr bwMode="auto">
            <a:xfrm>
              <a:off x="2784" y="2976"/>
              <a:ext cx="23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/>
                <a:t>a</a:t>
              </a:r>
              <a:r>
                <a:rPr lang="en-US" altLang="zh-CN" baseline="-25000"/>
                <a:t>k</a:t>
              </a:r>
            </a:p>
          </p:txBody>
        </p:sp>
        <p:sp>
          <p:nvSpPr>
            <p:cNvPr id="21543" name="Rectangle 38"/>
            <p:cNvSpPr>
              <a:spLocks noChangeArrowheads="1"/>
            </p:cNvSpPr>
            <p:nvPr/>
          </p:nvSpPr>
          <p:spPr bwMode="auto">
            <a:xfrm>
              <a:off x="4608" y="2976"/>
              <a:ext cx="3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k-1</a:t>
              </a:r>
            </a:p>
          </p:txBody>
        </p:sp>
        <p:sp>
          <p:nvSpPr>
            <p:cNvPr id="21544" name="Rectangle 39"/>
            <p:cNvSpPr>
              <a:spLocks noChangeArrowheads="1"/>
            </p:cNvSpPr>
            <p:nvPr/>
          </p:nvSpPr>
          <p:spPr bwMode="auto">
            <a:xfrm>
              <a:off x="2832" y="3360"/>
              <a:ext cx="6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/>
                <a:t>T</a:t>
              </a:r>
              <a:r>
                <a:rPr lang="en-US" altLang="zh-CN" baseline="-25000"/>
                <a:t>s</a:t>
              </a:r>
              <a:r>
                <a:rPr lang="zh-CN" altLang="en-US"/>
                <a:t>定时</a:t>
              </a:r>
            </a:p>
          </p:txBody>
        </p:sp>
        <p:sp>
          <p:nvSpPr>
            <p:cNvPr id="21545" name="Rectangle 40"/>
            <p:cNvSpPr>
              <a:spLocks noChangeArrowheads="1"/>
            </p:cNvSpPr>
            <p:nvPr/>
          </p:nvSpPr>
          <p:spPr bwMode="auto">
            <a:xfrm>
              <a:off x="3456" y="2976"/>
              <a:ext cx="24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en-US" altLang="zh-CN" baseline="-25000"/>
                <a:t>k</a:t>
              </a:r>
            </a:p>
          </p:txBody>
        </p:sp>
      </p:grpSp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3810000" y="4267200"/>
            <a:ext cx="5029200" cy="2362200"/>
            <a:chOff x="720" y="2112"/>
            <a:chExt cx="3168" cy="1488"/>
          </a:xfrm>
        </p:grpSpPr>
        <p:sp>
          <p:nvSpPr>
            <p:cNvPr id="21521" name="Rectangle 62"/>
            <p:cNvSpPr>
              <a:spLocks noChangeArrowheads="1"/>
            </p:cNvSpPr>
            <p:nvPr/>
          </p:nvSpPr>
          <p:spPr bwMode="auto">
            <a:xfrm>
              <a:off x="720" y="2112"/>
              <a:ext cx="3168" cy="1488"/>
            </a:xfrm>
            <a:prstGeom prst="rect">
              <a:avLst/>
            </a:prstGeom>
            <a:solidFill>
              <a:srgbClr val="FFFFCC"/>
            </a:solidFill>
            <a:ln w="76200" cap="rnd" cmpd="tri">
              <a:solidFill>
                <a:srgbClr val="CC0000"/>
              </a:solidFill>
              <a:prstDash val="sysDot"/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1522" name="Rectangle 63"/>
            <p:cNvSpPr>
              <a:spLocks noChangeArrowheads="1"/>
            </p:cNvSpPr>
            <p:nvPr/>
          </p:nvSpPr>
          <p:spPr bwMode="auto">
            <a:xfrm>
              <a:off x="912" y="211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Clr>
                  <a:srgbClr val="FF3300"/>
                </a:buClr>
              </a:pPr>
              <a:r>
                <a:rPr lang="en-US" altLang="zh-CN" b="1">
                  <a:solidFill>
                    <a:srgbClr val="FF6600"/>
                  </a:solidFill>
                  <a:sym typeface="Symbol" pitchFamily="18" charset="2"/>
                </a:rPr>
                <a:t>P119</a:t>
              </a:r>
              <a:endParaRPr lang="en-US" altLang="zh-CN" sz="1800" b="1">
                <a:solidFill>
                  <a:srgbClr val="FF6600"/>
                </a:solidFill>
                <a:sym typeface="Symbol" pitchFamily="18" charset="2"/>
              </a:endParaRPr>
            </a:p>
          </p:txBody>
        </p:sp>
        <p:graphicFrame>
          <p:nvGraphicFramePr>
            <p:cNvPr id="21506" name="Object 64"/>
            <p:cNvGraphicFramePr>
              <a:graphicFrameLocks noChangeAspect="1"/>
            </p:cNvGraphicFramePr>
            <p:nvPr/>
          </p:nvGraphicFramePr>
          <p:xfrm>
            <a:off x="2928" y="2544"/>
            <a:ext cx="889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8" name="Equation" r:id="rId9" imgW="876240" imgH="203040" progId="Equation.3">
                    <p:embed/>
                  </p:oleObj>
                </mc:Choice>
                <mc:Fallback>
                  <p:oleObj name="Equation" r:id="rId9" imgW="8762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544"/>
                          <a:ext cx="889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7" name="Object 65"/>
            <p:cNvGraphicFramePr>
              <a:graphicFrameLocks noChangeAspect="1"/>
            </p:cNvGraphicFramePr>
            <p:nvPr/>
          </p:nvGraphicFramePr>
          <p:xfrm>
            <a:off x="2928" y="3168"/>
            <a:ext cx="889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9" name="Equation" r:id="rId11" imgW="876240" imgH="203040" progId="Equation.3">
                    <p:embed/>
                  </p:oleObj>
                </mc:Choice>
                <mc:Fallback>
                  <p:oleObj name="Equation" r:id="rId11" imgW="8762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3168"/>
                          <a:ext cx="889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8" name="Object 66"/>
            <p:cNvGraphicFramePr>
              <a:graphicFrameLocks noChangeAspect="1"/>
            </p:cNvGraphicFramePr>
            <p:nvPr/>
          </p:nvGraphicFramePr>
          <p:xfrm>
            <a:off x="1632" y="2400"/>
            <a:ext cx="915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0" name="Equation" r:id="rId13" imgW="901440" imgH="228600" progId="Equation.3">
                    <p:embed/>
                  </p:oleObj>
                </mc:Choice>
                <mc:Fallback>
                  <p:oleObj name="Equation" r:id="rId13" imgW="901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400"/>
                          <a:ext cx="915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3" name="Text Box 67"/>
            <p:cNvSpPr txBox="1">
              <a:spLocks noChangeArrowheads="1"/>
            </p:cNvSpPr>
            <p:nvPr/>
          </p:nvSpPr>
          <p:spPr bwMode="auto">
            <a:xfrm>
              <a:off x="768" y="2400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>
                  <a:ea typeface="华文细黑" pitchFamily="2" charset="-122"/>
                </a:rPr>
                <a:t>(4</a:t>
              </a:r>
              <a:r>
                <a:rPr lang="zh-CN" altLang="en-US">
                  <a:ea typeface="华文细黑" pitchFamily="2" charset="-122"/>
                </a:rPr>
                <a:t>－</a:t>
              </a:r>
              <a:r>
                <a:rPr lang="en-US" altLang="zh-CN">
                  <a:ea typeface="华文细黑" pitchFamily="2" charset="-122"/>
                </a:rPr>
                <a:t>62a)</a:t>
              </a:r>
            </a:p>
          </p:txBody>
        </p:sp>
        <p:sp>
          <p:nvSpPr>
            <p:cNvPr id="21524" name="Text Box 68"/>
            <p:cNvSpPr txBox="1">
              <a:spLocks noChangeArrowheads="1"/>
            </p:cNvSpPr>
            <p:nvPr/>
          </p:nvSpPr>
          <p:spPr bwMode="auto">
            <a:xfrm>
              <a:off x="816" y="2976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>
                  <a:ea typeface="华文细黑" pitchFamily="2" charset="-122"/>
                </a:rPr>
                <a:t>(4</a:t>
              </a:r>
              <a:r>
                <a:rPr lang="zh-CN" altLang="en-US">
                  <a:ea typeface="华文细黑" pitchFamily="2" charset="-122"/>
                </a:rPr>
                <a:t>－</a:t>
              </a:r>
              <a:r>
                <a:rPr lang="en-US" altLang="zh-CN">
                  <a:ea typeface="华文细黑" pitchFamily="2" charset="-122"/>
                </a:rPr>
                <a:t>63a)</a:t>
              </a:r>
            </a:p>
          </p:txBody>
        </p:sp>
        <p:graphicFrame>
          <p:nvGraphicFramePr>
            <p:cNvPr id="21509" name="Object 69"/>
            <p:cNvGraphicFramePr>
              <a:graphicFrameLocks noChangeAspect="1"/>
            </p:cNvGraphicFramePr>
            <p:nvPr/>
          </p:nvGraphicFramePr>
          <p:xfrm>
            <a:off x="1632" y="3264"/>
            <a:ext cx="915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1" name="Equation" r:id="rId15" imgW="901440" imgH="228600" progId="Equation.3">
                    <p:embed/>
                  </p:oleObj>
                </mc:Choice>
                <mc:Fallback>
                  <p:oleObj name="Equation" r:id="rId15" imgW="901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264"/>
                          <a:ext cx="915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0" name="Object 70"/>
            <p:cNvGraphicFramePr>
              <a:graphicFrameLocks noChangeAspect="1"/>
            </p:cNvGraphicFramePr>
            <p:nvPr/>
          </p:nvGraphicFramePr>
          <p:xfrm>
            <a:off x="1632" y="2688"/>
            <a:ext cx="88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2" name="Equation" r:id="rId17" imgW="876240" imgH="228600" progId="Equation.3">
                    <p:embed/>
                  </p:oleObj>
                </mc:Choice>
                <mc:Fallback>
                  <p:oleObj name="Equation" r:id="rId17" imgW="8762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688"/>
                          <a:ext cx="889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1" name="Object 71"/>
            <p:cNvGraphicFramePr>
              <a:graphicFrameLocks noChangeAspect="1"/>
            </p:cNvGraphicFramePr>
            <p:nvPr/>
          </p:nvGraphicFramePr>
          <p:xfrm>
            <a:off x="1632" y="2976"/>
            <a:ext cx="88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3" name="Equation" r:id="rId19" imgW="876240" imgH="228600" progId="Equation.3">
                    <p:embed/>
                  </p:oleObj>
                </mc:Choice>
                <mc:Fallback>
                  <p:oleObj name="Equation" r:id="rId19" imgW="8762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976"/>
                          <a:ext cx="889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5" name="Text Box 72"/>
            <p:cNvSpPr txBox="1">
              <a:spLocks noChangeArrowheads="1"/>
            </p:cNvSpPr>
            <p:nvPr/>
          </p:nvSpPr>
          <p:spPr bwMode="auto">
            <a:xfrm>
              <a:off x="768" y="2688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>
                  <a:ea typeface="华文细黑" pitchFamily="2" charset="-122"/>
                </a:rPr>
                <a:t>(4</a:t>
              </a:r>
              <a:r>
                <a:rPr lang="zh-CN" altLang="en-US">
                  <a:ea typeface="华文细黑" pitchFamily="2" charset="-122"/>
                </a:rPr>
                <a:t>－</a:t>
              </a:r>
              <a:r>
                <a:rPr lang="en-US" altLang="zh-CN">
                  <a:ea typeface="华文细黑" pitchFamily="2" charset="-122"/>
                </a:rPr>
                <a:t>62b)</a:t>
              </a:r>
            </a:p>
          </p:txBody>
        </p:sp>
        <p:sp>
          <p:nvSpPr>
            <p:cNvPr id="21526" name="Text Box 73"/>
            <p:cNvSpPr txBox="1">
              <a:spLocks noChangeArrowheads="1"/>
            </p:cNvSpPr>
            <p:nvPr/>
          </p:nvSpPr>
          <p:spPr bwMode="auto">
            <a:xfrm>
              <a:off x="816" y="3264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>
                  <a:ea typeface="华文细黑" pitchFamily="2" charset="-122"/>
                </a:rPr>
                <a:t>(4</a:t>
              </a:r>
              <a:r>
                <a:rPr lang="zh-CN" altLang="en-US">
                  <a:ea typeface="华文细黑" pitchFamily="2" charset="-122"/>
                </a:rPr>
                <a:t>－</a:t>
              </a:r>
              <a:r>
                <a:rPr lang="en-US" altLang="zh-CN">
                  <a:ea typeface="华文细黑" pitchFamily="2" charset="-122"/>
                </a:rPr>
                <a:t>63b)</a:t>
              </a:r>
            </a:p>
          </p:txBody>
        </p:sp>
        <p:sp>
          <p:nvSpPr>
            <p:cNvPr id="21527" name="AutoShape 74"/>
            <p:cNvSpPr>
              <a:spLocks/>
            </p:cNvSpPr>
            <p:nvPr/>
          </p:nvSpPr>
          <p:spPr bwMode="auto">
            <a:xfrm>
              <a:off x="2592" y="2448"/>
              <a:ext cx="96" cy="384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1528" name="AutoShape 75"/>
            <p:cNvSpPr>
              <a:spLocks/>
            </p:cNvSpPr>
            <p:nvPr/>
          </p:nvSpPr>
          <p:spPr bwMode="auto">
            <a:xfrm>
              <a:off x="2592" y="3072"/>
              <a:ext cx="96" cy="384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1529" name="Line 76"/>
            <p:cNvSpPr>
              <a:spLocks noChangeShapeType="1"/>
            </p:cNvSpPr>
            <p:nvPr/>
          </p:nvSpPr>
          <p:spPr bwMode="auto">
            <a:xfrm>
              <a:off x="2736" y="2640"/>
              <a:ext cx="144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30" name="Line 77"/>
            <p:cNvSpPr>
              <a:spLocks noChangeShapeType="1"/>
            </p:cNvSpPr>
            <p:nvPr/>
          </p:nvSpPr>
          <p:spPr bwMode="auto">
            <a:xfrm>
              <a:off x="2736" y="3264"/>
              <a:ext cx="144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978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5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5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743200" y="2667000"/>
            <a:ext cx="5638800" cy="609600"/>
            <a:chOff x="1728" y="1680"/>
            <a:chExt cx="3552" cy="384"/>
          </a:xfrm>
        </p:grpSpPr>
        <p:sp>
          <p:nvSpPr>
            <p:cNvPr id="22631" name="Text Box 7"/>
            <p:cNvSpPr txBox="1">
              <a:spLocks noChangeArrowheads="1"/>
            </p:cNvSpPr>
            <p:nvPr/>
          </p:nvSpPr>
          <p:spPr bwMode="auto">
            <a:xfrm>
              <a:off x="1728" y="1728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22632" name="Line 8"/>
            <p:cNvSpPr>
              <a:spLocks noChangeShapeType="1"/>
            </p:cNvSpPr>
            <p:nvPr/>
          </p:nvSpPr>
          <p:spPr bwMode="auto">
            <a:xfrm>
              <a:off x="2016" y="1872"/>
              <a:ext cx="3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633" name="Freeform 9"/>
            <p:cNvSpPr>
              <a:spLocks/>
            </p:cNvSpPr>
            <p:nvPr/>
          </p:nvSpPr>
          <p:spPr bwMode="auto">
            <a:xfrm>
              <a:off x="3216" y="168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2634" name="Freeform 10"/>
            <p:cNvSpPr>
              <a:spLocks/>
            </p:cNvSpPr>
            <p:nvPr/>
          </p:nvSpPr>
          <p:spPr bwMode="auto">
            <a:xfrm flipV="1">
              <a:off x="2208" y="168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2635" name="Freeform 11"/>
            <p:cNvSpPr>
              <a:spLocks/>
            </p:cNvSpPr>
            <p:nvPr/>
          </p:nvSpPr>
          <p:spPr bwMode="auto">
            <a:xfrm flipV="1">
              <a:off x="2544" y="168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2636" name="Freeform 12"/>
            <p:cNvSpPr>
              <a:spLocks/>
            </p:cNvSpPr>
            <p:nvPr/>
          </p:nvSpPr>
          <p:spPr bwMode="auto">
            <a:xfrm flipV="1">
              <a:off x="2880" y="168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2637" name="Freeform 13"/>
            <p:cNvSpPr>
              <a:spLocks/>
            </p:cNvSpPr>
            <p:nvPr/>
          </p:nvSpPr>
          <p:spPr bwMode="auto">
            <a:xfrm>
              <a:off x="3552" y="168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2638" name="Freeform 14"/>
            <p:cNvSpPr>
              <a:spLocks/>
            </p:cNvSpPr>
            <p:nvPr/>
          </p:nvSpPr>
          <p:spPr bwMode="auto">
            <a:xfrm>
              <a:off x="4224" y="168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2639" name="Freeform 15"/>
            <p:cNvSpPr>
              <a:spLocks/>
            </p:cNvSpPr>
            <p:nvPr/>
          </p:nvSpPr>
          <p:spPr bwMode="auto">
            <a:xfrm flipV="1">
              <a:off x="3888" y="168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2640" name="Freeform 16"/>
            <p:cNvSpPr>
              <a:spLocks/>
            </p:cNvSpPr>
            <p:nvPr/>
          </p:nvSpPr>
          <p:spPr bwMode="auto">
            <a:xfrm>
              <a:off x="4560" y="168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743200" y="3429000"/>
            <a:ext cx="5638800" cy="609600"/>
            <a:chOff x="1728" y="2160"/>
            <a:chExt cx="3552" cy="384"/>
          </a:xfrm>
        </p:grpSpPr>
        <p:sp>
          <p:nvSpPr>
            <p:cNvPr id="22621" name="Text Box 18"/>
            <p:cNvSpPr txBox="1">
              <a:spLocks noChangeArrowheads="1"/>
            </p:cNvSpPr>
            <p:nvPr/>
          </p:nvSpPr>
          <p:spPr bwMode="auto">
            <a:xfrm>
              <a:off x="1728" y="2256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22622" name="Freeform 19"/>
            <p:cNvSpPr>
              <a:spLocks/>
            </p:cNvSpPr>
            <p:nvPr/>
          </p:nvSpPr>
          <p:spPr bwMode="auto">
            <a:xfrm flipV="1">
              <a:off x="2208" y="216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2623" name="Line 20"/>
            <p:cNvSpPr>
              <a:spLocks noChangeShapeType="1"/>
            </p:cNvSpPr>
            <p:nvPr/>
          </p:nvSpPr>
          <p:spPr bwMode="auto">
            <a:xfrm>
              <a:off x="2016" y="2352"/>
              <a:ext cx="3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624" name="Freeform 21"/>
            <p:cNvSpPr>
              <a:spLocks/>
            </p:cNvSpPr>
            <p:nvPr/>
          </p:nvSpPr>
          <p:spPr bwMode="auto">
            <a:xfrm flipV="1">
              <a:off x="2544" y="216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2625" name="Freeform 22"/>
            <p:cNvSpPr>
              <a:spLocks/>
            </p:cNvSpPr>
            <p:nvPr/>
          </p:nvSpPr>
          <p:spPr bwMode="auto">
            <a:xfrm flipV="1">
              <a:off x="2880" y="216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2626" name="Freeform 23"/>
            <p:cNvSpPr>
              <a:spLocks/>
            </p:cNvSpPr>
            <p:nvPr/>
          </p:nvSpPr>
          <p:spPr bwMode="auto">
            <a:xfrm flipV="1">
              <a:off x="3216" y="216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2627" name="Freeform 24"/>
            <p:cNvSpPr>
              <a:spLocks/>
            </p:cNvSpPr>
            <p:nvPr/>
          </p:nvSpPr>
          <p:spPr bwMode="auto">
            <a:xfrm flipV="1">
              <a:off x="3552" y="216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2628" name="Freeform 25"/>
            <p:cNvSpPr>
              <a:spLocks/>
            </p:cNvSpPr>
            <p:nvPr/>
          </p:nvSpPr>
          <p:spPr bwMode="auto">
            <a:xfrm flipV="1">
              <a:off x="3888" y="216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2629" name="Freeform 26"/>
            <p:cNvSpPr>
              <a:spLocks/>
            </p:cNvSpPr>
            <p:nvPr/>
          </p:nvSpPr>
          <p:spPr bwMode="auto">
            <a:xfrm flipV="1">
              <a:off x="4224" y="216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2630" name="Freeform 27"/>
            <p:cNvSpPr>
              <a:spLocks/>
            </p:cNvSpPr>
            <p:nvPr/>
          </p:nvSpPr>
          <p:spPr bwMode="auto">
            <a:xfrm flipV="1">
              <a:off x="4560" y="216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2743200" y="4191000"/>
            <a:ext cx="5638800" cy="609600"/>
            <a:chOff x="1728" y="2640"/>
            <a:chExt cx="3552" cy="384"/>
          </a:xfrm>
        </p:grpSpPr>
        <p:sp>
          <p:nvSpPr>
            <p:cNvPr id="22602" name="Text Box 29"/>
            <p:cNvSpPr txBox="1">
              <a:spLocks noChangeArrowheads="1"/>
            </p:cNvSpPr>
            <p:nvPr/>
          </p:nvSpPr>
          <p:spPr bwMode="auto">
            <a:xfrm>
              <a:off x="1728" y="2736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c</a:t>
              </a:r>
            </a:p>
          </p:txBody>
        </p:sp>
        <p:grpSp>
          <p:nvGrpSpPr>
            <p:cNvPr id="22603" name="Group 30"/>
            <p:cNvGrpSpPr>
              <a:grpSpLocks/>
            </p:cNvGrpSpPr>
            <p:nvPr/>
          </p:nvGrpSpPr>
          <p:grpSpPr bwMode="auto">
            <a:xfrm>
              <a:off x="2016" y="2640"/>
              <a:ext cx="3264" cy="384"/>
              <a:chOff x="2016" y="2640"/>
              <a:chExt cx="3264" cy="384"/>
            </a:xfrm>
          </p:grpSpPr>
          <p:sp>
            <p:nvSpPr>
              <p:cNvPr id="22604" name="Line 31"/>
              <p:cNvSpPr>
                <a:spLocks noChangeShapeType="1"/>
              </p:cNvSpPr>
              <p:nvPr/>
            </p:nvSpPr>
            <p:spPr bwMode="auto">
              <a:xfrm>
                <a:off x="2016" y="2832"/>
                <a:ext cx="32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605" name="Freeform 32"/>
              <p:cNvSpPr>
                <a:spLocks/>
              </p:cNvSpPr>
              <p:nvPr/>
            </p:nvSpPr>
            <p:spPr bwMode="auto">
              <a:xfrm>
                <a:off x="2208" y="2640"/>
                <a:ext cx="165" cy="192"/>
              </a:xfrm>
              <a:custGeom>
                <a:avLst/>
                <a:gdLst>
                  <a:gd name="T0" fmla="*/ 0 w 165"/>
                  <a:gd name="T1" fmla="*/ 188 h 196"/>
                  <a:gd name="T2" fmla="*/ 53 w 165"/>
                  <a:gd name="T3" fmla="*/ 26 h 196"/>
                  <a:gd name="T4" fmla="*/ 67 w 165"/>
                  <a:gd name="T5" fmla="*/ 8 h 196"/>
                  <a:gd name="T6" fmla="*/ 85 w 165"/>
                  <a:gd name="T7" fmla="*/ 0 h 196"/>
                  <a:gd name="T8" fmla="*/ 103 w 165"/>
                  <a:gd name="T9" fmla="*/ 8 h 196"/>
                  <a:gd name="T10" fmla="*/ 120 w 165"/>
                  <a:gd name="T11" fmla="*/ 29 h 196"/>
                  <a:gd name="T12" fmla="*/ 16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22606" name="Freeform 33"/>
              <p:cNvSpPr>
                <a:spLocks/>
              </p:cNvSpPr>
              <p:nvPr/>
            </p:nvSpPr>
            <p:spPr bwMode="auto">
              <a:xfrm>
                <a:off x="2377" y="2640"/>
                <a:ext cx="165" cy="192"/>
              </a:xfrm>
              <a:custGeom>
                <a:avLst/>
                <a:gdLst>
                  <a:gd name="T0" fmla="*/ 0 w 165"/>
                  <a:gd name="T1" fmla="*/ 188 h 196"/>
                  <a:gd name="T2" fmla="*/ 53 w 165"/>
                  <a:gd name="T3" fmla="*/ 26 h 196"/>
                  <a:gd name="T4" fmla="*/ 67 w 165"/>
                  <a:gd name="T5" fmla="*/ 8 h 196"/>
                  <a:gd name="T6" fmla="*/ 85 w 165"/>
                  <a:gd name="T7" fmla="*/ 0 h 196"/>
                  <a:gd name="T8" fmla="*/ 103 w 165"/>
                  <a:gd name="T9" fmla="*/ 8 h 196"/>
                  <a:gd name="T10" fmla="*/ 120 w 165"/>
                  <a:gd name="T11" fmla="*/ 29 h 196"/>
                  <a:gd name="T12" fmla="*/ 16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22607" name="Freeform 34"/>
              <p:cNvSpPr>
                <a:spLocks/>
              </p:cNvSpPr>
              <p:nvPr/>
            </p:nvSpPr>
            <p:spPr bwMode="auto">
              <a:xfrm>
                <a:off x="2544" y="2640"/>
                <a:ext cx="165" cy="192"/>
              </a:xfrm>
              <a:custGeom>
                <a:avLst/>
                <a:gdLst>
                  <a:gd name="T0" fmla="*/ 0 w 165"/>
                  <a:gd name="T1" fmla="*/ 188 h 196"/>
                  <a:gd name="T2" fmla="*/ 53 w 165"/>
                  <a:gd name="T3" fmla="*/ 26 h 196"/>
                  <a:gd name="T4" fmla="*/ 67 w 165"/>
                  <a:gd name="T5" fmla="*/ 8 h 196"/>
                  <a:gd name="T6" fmla="*/ 85 w 165"/>
                  <a:gd name="T7" fmla="*/ 0 h 196"/>
                  <a:gd name="T8" fmla="*/ 103 w 165"/>
                  <a:gd name="T9" fmla="*/ 8 h 196"/>
                  <a:gd name="T10" fmla="*/ 120 w 165"/>
                  <a:gd name="T11" fmla="*/ 29 h 196"/>
                  <a:gd name="T12" fmla="*/ 16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22608" name="Freeform 35"/>
              <p:cNvSpPr>
                <a:spLocks/>
              </p:cNvSpPr>
              <p:nvPr/>
            </p:nvSpPr>
            <p:spPr bwMode="auto">
              <a:xfrm>
                <a:off x="2710" y="2640"/>
                <a:ext cx="165" cy="192"/>
              </a:xfrm>
              <a:custGeom>
                <a:avLst/>
                <a:gdLst>
                  <a:gd name="T0" fmla="*/ 0 w 165"/>
                  <a:gd name="T1" fmla="*/ 188 h 196"/>
                  <a:gd name="T2" fmla="*/ 53 w 165"/>
                  <a:gd name="T3" fmla="*/ 26 h 196"/>
                  <a:gd name="T4" fmla="*/ 67 w 165"/>
                  <a:gd name="T5" fmla="*/ 8 h 196"/>
                  <a:gd name="T6" fmla="*/ 85 w 165"/>
                  <a:gd name="T7" fmla="*/ 0 h 196"/>
                  <a:gd name="T8" fmla="*/ 103 w 165"/>
                  <a:gd name="T9" fmla="*/ 8 h 196"/>
                  <a:gd name="T10" fmla="*/ 120 w 165"/>
                  <a:gd name="T11" fmla="*/ 29 h 196"/>
                  <a:gd name="T12" fmla="*/ 16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22609" name="Freeform 36"/>
              <p:cNvSpPr>
                <a:spLocks/>
              </p:cNvSpPr>
              <p:nvPr/>
            </p:nvSpPr>
            <p:spPr bwMode="auto">
              <a:xfrm>
                <a:off x="2880" y="2640"/>
                <a:ext cx="165" cy="192"/>
              </a:xfrm>
              <a:custGeom>
                <a:avLst/>
                <a:gdLst>
                  <a:gd name="T0" fmla="*/ 0 w 165"/>
                  <a:gd name="T1" fmla="*/ 188 h 196"/>
                  <a:gd name="T2" fmla="*/ 53 w 165"/>
                  <a:gd name="T3" fmla="*/ 26 h 196"/>
                  <a:gd name="T4" fmla="*/ 67 w 165"/>
                  <a:gd name="T5" fmla="*/ 8 h 196"/>
                  <a:gd name="T6" fmla="*/ 85 w 165"/>
                  <a:gd name="T7" fmla="*/ 0 h 196"/>
                  <a:gd name="T8" fmla="*/ 103 w 165"/>
                  <a:gd name="T9" fmla="*/ 8 h 196"/>
                  <a:gd name="T10" fmla="*/ 120 w 165"/>
                  <a:gd name="T11" fmla="*/ 29 h 196"/>
                  <a:gd name="T12" fmla="*/ 16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22610" name="Freeform 37"/>
              <p:cNvSpPr>
                <a:spLocks/>
              </p:cNvSpPr>
              <p:nvPr/>
            </p:nvSpPr>
            <p:spPr bwMode="auto">
              <a:xfrm>
                <a:off x="3045" y="2640"/>
                <a:ext cx="165" cy="192"/>
              </a:xfrm>
              <a:custGeom>
                <a:avLst/>
                <a:gdLst>
                  <a:gd name="T0" fmla="*/ 0 w 165"/>
                  <a:gd name="T1" fmla="*/ 188 h 196"/>
                  <a:gd name="T2" fmla="*/ 53 w 165"/>
                  <a:gd name="T3" fmla="*/ 26 h 196"/>
                  <a:gd name="T4" fmla="*/ 67 w 165"/>
                  <a:gd name="T5" fmla="*/ 8 h 196"/>
                  <a:gd name="T6" fmla="*/ 85 w 165"/>
                  <a:gd name="T7" fmla="*/ 0 h 196"/>
                  <a:gd name="T8" fmla="*/ 103 w 165"/>
                  <a:gd name="T9" fmla="*/ 8 h 196"/>
                  <a:gd name="T10" fmla="*/ 120 w 165"/>
                  <a:gd name="T11" fmla="*/ 29 h 196"/>
                  <a:gd name="T12" fmla="*/ 16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22611" name="Freeform 38"/>
              <p:cNvSpPr>
                <a:spLocks/>
              </p:cNvSpPr>
              <p:nvPr/>
            </p:nvSpPr>
            <p:spPr bwMode="auto">
              <a:xfrm flipV="1">
                <a:off x="3216" y="2832"/>
                <a:ext cx="165" cy="192"/>
              </a:xfrm>
              <a:custGeom>
                <a:avLst/>
                <a:gdLst>
                  <a:gd name="T0" fmla="*/ 0 w 165"/>
                  <a:gd name="T1" fmla="*/ 188 h 196"/>
                  <a:gd name="T2" fmla="*/ 53 w 165"/>
                  <a:gd name="T3" fmla="*/ 26 h 196"/>
                  <a:gd name="T4" fmla="*/ 67 w 165"/>
                  <a:gd name="T5" fmla="*/ 8 h 196"/>
                  <a:gd name="T6" fmla="*/ 85 w 165"/>
                  <a:gd name="T7" fmla="*/ 0 h 196"/>
                  <a:gd name="T8" fmla="*/ 103 w 165"/>
                  <a:gd name="T9" fmla="*/ 8 h 196"/>
                  <a:gd name="T10" fmla="*/ 120 w 165"/>
                  <a:gd name="T11" fmla="*/ 29 h 196"/>
                  <a:gd name="T12" fmla="*/ 16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22612" name="Freeform 39"/>
              <p:cNvSpPr>
                <a:spLocks/>
              </p:cNvSpPr>
              <p:nvPr/>
            </p:nvSpPr>
            <p:spPr bwMode="auto">
              <a:xfrm flipV="1">
                <a:off x="3385" y="2832"/>
                <a:ext cx="165" cy="192"/>
              </a:xfrm>
              <a:custGeom>
                <a:avLst/>
                <a:gdLst>
                  <a:gd name="T0" fmla="*/ 0 w 165"/>
                  <a:gd name="T1" fmla="*/ 188 h 196"/>
                  <a:gd name="T2" fmla="*/ 53 w 165"/>
                  <a:gd name="T3" fmla="*/ 26 h 196"/>
                  <a:gd name="T4" fmla="*/ 67 w 165"/>
                  <a:gd name="T5" fmla="*/ 8 h 196"/>
                  <a:gd name="T6" fmla="*/ 85 w 165"/>
                  <a:gd name="T7" fmla="*/ 0 h 196"/>
                  <a:gd name="T8" fmla="*/ 103 w 165"/>
                  <a:gd name="T9" fmla="*/ 8 h 196"/>
                  <a:gd name="T10" fmla="*/ 120 w 165"/>
                  <a:gd name="T11" fmla="*/ 29 h 196"/>
                  <a:gd name="T12" fmla="*/ 16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22613" name="Freeform 40"/>
              <p:cNvSpPr>
                <a:spLocks/>
              </p:cNvSpPr>
              <p:nvPr/>
            </p:nvSpPr>
            <p:spPr bwMode="auto">
              <a:xfrm flipV="1">
                <a:off x="3552" y="2832"/>
                <a:ext cx="165" cy="192"/>
              </a:xfrm>
              <a:custGeom>
                <a:avLst/>
                <a:gdLst>
                  <a:gd name="T0" fmla="*/ 0 w 165"/>
                  <a:gd name="T1" fmla="*/ 188 h 196"/>
                  <a:gd name="T2" fmla="*/ 53 w 165"/>
                  <a:gd name="T3" fmla="*/ 26 h 196"/>
                  <a:gd name="T4" fmla="*/ 67 w 165"/>
                  <a:gd name="T5" fmla="*/ 8 h 196"/>
                  <a:gd name="T6" fmla="*/ 85 w 165"/>
                  <a:gd name="T7" fmla="*/ 0 h 196"/>
                  <a:gd name="T8" fmla="*/ 103 w 165"/>
                  <a:gd name="T9" fmla="*/ 8 h 196"/>
                  <a:gd name="T10" fmla="*/ 120 w 165"/>
                  <a:gd name="T11" fmla="*/ 29 h 196"/>
                  <a:gd name="T12" fmla="*/ 16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22614" name="Freeform 41"/>
              <p:cNvSpPr>
                <a:spLocks/>
              </p:cNvSpPr>
              <p:nvPr/>
            </p:nvSpPr>
            <p:spPr bwMode="auto">
              <a:xfrm flipV="1">
                <a:off x="3718" y="2832"/>
                <a:ext cx="165" cy="192"/>
              </a:xfrm>
              <a:custGeom>
                <a:avLst/>
                <a:gdLst>
                  <a:gd name="T0" fmla="*/ 0 w 165"/>
                  <a:gd name="T1" fmla="*/ 188 h 196"/>
                  <a:gd name="T2" fmla="*/ 53 w 165"/>
                  <a:gd name="T3" fmla="*/ 26 h 196"/>
                  <a:gd name="T4" fmla="*/ 67 w 165"/>
                  <a:gd name="T5" fmla="*/ 8 h 196"/>
                  <a:gd name="T6" fmla="*/ 85 w 165"/>
                  <a:gd name="T7" fmla="*/ 0 h 196"/>
                  <a:gd name="T8" fmla="*/ 103 w 165"/>
                  <a:gd name="T9" fmla="*/ 8 h 196"/>
                  <a:gd name="T10" fmla="*/ 120 w 165"/>
                  <a:gd name="T11" fmla="*/ 29 h 196"/>
                  <a:gd name="T12" fmla="*/ 16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22615" name="Freeform 42"/>
              <p:cNvSpPr>
                <a:spLocks/>
              </p:cNvSpPr>
              <p:nvPr/>
            </p:nvSpPr>
            <p:spPr bwMode="auto">
              <a:xfrm>
                <a:off x="3888" y="2640"/>
                <a:ext cx="165" cy="192"/>
              </a:xfrm>
              <a:custGeom>
                <a:avLst/>
                <a:gdLst>
                  <a:gd name="T0" fmla="*/ 0 w 165"/>
                  <a:gd name="T1" fmla="*/ 188 h 196"/>
                  <a:gd name="T2" fmla="*/ 53 w 165"/>
                  <a:gd name="T3" fmla="*/ 26 h 196"/>
                  <a:gd name="T4" fmla="*/ 67 w 165"/>
                  <a:gd name="T5" fmla="*/ 8 h 196"/>
                  <a:gd name="T6" fmla="*/ 85 w 165"/>
                  <a:gd name="T7" fmla="*/ 0 h 196"/>
                  <a:gd name="T8" fmla="*/ 103 w 165"/>
                  <a:gd name="T9" fmla="*/ 8 h 196"/>
                  <a:gd name="T10" fmla="*/ 120 w 165"/>
                  <a:gd name="T11" fmla="*/ 29 h 196"/>
                  <a:gd name="T12" fmla="*/ 16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22616" name="Freeform 43"/>
              <p:cNvSpPr>
                <a:spLocks/>
              </p:cNvSpPr>
              <p:nvPr/>
            </p:nvSpPr>
            <p:spPr bwMode="auto">
              <a:xfrm>
                <a:off x="4053" y="2640"/>
                <a:ext cx="165" cy="192"/>
              </a:xfrm>
              <a:custGeom>
                <a:avLst/>
                <a:gdLst>
                  <a:gd name="T0" fmla="*/ 0 w 165"/>
                  <a:gd name="T1" fmla="*/ 188 h 196"/>
                  <a:gd name="T2" fmla="*/ 53 w 165"/>
                  <a:gd name="T3" fmla="*/ 26 h 196"/>
                  <a:gd name="T4" fmla="*/ 67 w 165"/>
                  <a:gd name="T5" fmla="*/ 8 h 196"/>
                  <a:gd name="T6" fmla="*/ 85 w 165"/>
                  <a:gd name="T7" fmla="*/ 0 h 196"/>
                  <a:gd name="T8" fmla="*/ 103 w 165"/>
                  <a:gd name="T9" fmla="*/ 8 h 196"/>
                  <a:gd name="T10" fmla="*/ 120 w 165"/>
                  <a:gd name="T11" fmla="*/ 29 h 196"/>
                  <a:gd name="T12" fmla="*/ 16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22617" name="Freeform 44"/>
              <p:cNvSpPr>
                <a:spLocks/>
              </p:cNvSpPr>
              <p:nvPr/>
            </p:nvSpPr>
            <p:spPr bwMode="auto">
              <a:xfrm flipV="1">
                <a:off x="4224" y="2832"/>
                <a:ext cx="170" cy="192"/>
              </a:xfrm>
              <a:custGeom>
                <a:avLst/>
                <a:gdLst>
                  <a:gd name="T0" fmla="*/ 0 w 165"/>
                  <a:gd name="T1" fmla="*/ 188 h 196"/>
                  <a:gd name="T2" fmla="*/ 57 w 165"/>
                  <a:gd name="T3" fmla="*/ 26 h 196"/>
                  <a:gd name="T4" fmla="*/ 71 w 165"/>
                  <a:gd name="T5" fmla="*/ 8 h 196"/>
                  <a:gd name="T6" fmla="*/ 91 w 165"/>
                  <a:gd name="T7" fmla="*/ 0 h 196"/>
                  <a:gd name="T8" fmla="*/ 109 w 165"/>
                  <a:gd name="T9" fmla="*/ 8 h 196"/>
                  <a:gd name="T10" fmla="*/ 128 w 165"/>
                  <a:gd name="T11" fmla="*/ 29 h 196"/>
                  <a:gd name="T12" fmla="*/ 17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22618" name="Freeform 45"/>
              <p:cNvSpPr>
                <a:spLocks/>
              </p:cNvSpPr>
              <p:nvPr/>
            </p:nvSpPr>
            <p:spPr bwMode="auto">
              <a:xfrm flipV="1">
                <a:off x="4393" y="2832"/>
                <a:ext cx="170" cy="192"/>
              </a:xfrm>
              <a:custGeom>
                <a:avLst/>
                <a:gdLst>
                  <a:gd name="T0" fmla="*/ 0 w 165"/>
                  <a:gd name="T1" fmla="*/ 188 h 196"/>
                  <a:gd name="T2" fmla="*/ 57 w 165"/>
                  <a:gd name="T3" fmla="*/ 26 h 196"/>
                  <a:gd name="T4" fmla="*/ 71 w 165"/>
                  <a:gd name="T5" fmla="*/ 8 h 196"/>
                  <a:gd name="T6" fmla="*/ 91 w 165"/>
                  <a:gd name="T7" fmla="*/ 0 h 196"/>
                  <a:gd name="T8" fmla="*/ 109 w 165"/>
                  <a:gd name="T9" fmla="*/ 8 h 196"/>
                  <a:gd name="T10" fmla="*/ 128 w 165"/>
                  <a:gd name="T11" fmla="*/ 29 h 196"/>
                  <a:gd name="T12" fmla="*/ 17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22619" name="Freeform 46"/>
              <p:cNvSpPr>
                <a:spLocks/>
              </p:cNvSpPr>
              <p:nvPr/>
            </p:nvSpPr>
            <p:spPr bwMode="auto">
              <a:xfrm flipV="1">
                <a:off x="4560" y="2832"/>
                <a:ext cx="170" cy="192"/>
              </a:xfrm>
              <a:custGeom>
                <a:avLst/>
                <a:gdLst>
                  <a:gd name="T0" fmla="*/ 0 w 165"/>
                  <a:gd name="T1" fmla="*/ 188 h 196"/>
                  <a:gd name="T2" fmla="*/ 57 w 165"/>
                  <a:gd name="T3" fmla="*/ 26 h 196"/>
                  <a:gd name="T4" fmla="*/ 71 w 165"/>
                  <a:gd name="T5" fmla="*/ 8 h 196"/>
                  <a:gd name="T6" fmla="*/ 91 w 165"/>
                  <a:gd name="T7" fmla="*/ 0 h 196"/>
                  <a:gd name="T8" fmla="*/ 109 w 165"/>
                  <a:gd name="T9" fmla="*/ 8 h 196"/>
                  <a:gd name="T10" fmla="*/ 128 w 165"/>
                  <a:gd name="T11" fmla="*/ 29 h 196"/>
                  <a:gd name="T12" fmla="*/ 17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22620" name="Freeform 47"/>
              <p:cNvSpPr>
                <a:spLocks/>
              </p:cNvSpPr>
              <p:nvPr/>
            </p:nvSpPr>
            <p:spPr bwMode="auto">
              <a:xfrm flipV="1">
                <a:off x="4726" y="2832"/>
                <a:ext cx="170" cy="192"/>
              </a:xfrm>
              <a:custGeom>
                <a:avLst/>
                <a:gdLst>
                  <a:gd name="T0" fmla="*/ 0 w 165"/>
                  <a:gd name="T1" fmla="*/ 188 h 196"/>
                  <a:gd name="T2" fmla="*/ 57 w 165"/>
                  <a:gd name="T3" fmla="*/ 26 h 196"/>
                  <a:gd name="T4" fmla="*/ 71 w 165"/>
                  <a:gd name="T5" fmla="*/ 8 h 196"/>
                  <a:gd name="T6" fmla="*/ 91 w 165"/>
                  <a:gd name="T7" fmla="*/ 0 h 196"/>
                  <a:gd name="T8" fmla="*/ 109 w 165"/>
                  <a:gd name="T9" fmla="*/ 8 h 196"/>
                  <a:gd name="T10" fmla="*/ 128 w 165"/>
                  <a:gd name="T11" fmla="*/ 29 h 196"/>
                  <a:gd name="T12" fmla="*/ 17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</p:grpSp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2743200" y="5562600"/>
            <a:ext cx="5715000" cy="336550"/>
            <a:chOff x="1728" y="3504"/>
            <a:chExt cx="3600" cy="212"/>
          </a:xfrm>
        </p:grpSpPr>
        <p:sp>
          <p:nvSpPr>
            <p:cNvPr id="22590" name="Line 49"/>
            <p:cNvSpPr>
              <a:spLocks noChangeShapeType="1"/>
            </p:cNvSpPr>
            <p:nvPr/>
          </p:nvSpPr>
          <p:spPr bwMode="auto">
            <a:xfrm>
              <a:off x="2064" y="3696"/>
              <a:ext cx="3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91" name="Text Box 50"/>
            <p:cNvSpPr txBox="1">
              <a:spLocks noChangeArrowheads="1"/>
            </p:cNvSpPr>
            <p:nvPr/>
          </p:nvSpPr>
          <p:spPr bwMode="auto">
            <a:xfrm>
              <a:off x="1728" y="3504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e</a:t>
              </a:r>
            </a:p>
          </p:txBody>
        </p:sp>
        <p:grpSp>
          <p:nvGrpSpPr>
            <p:cNvPr id="22592" name="Group 51"/>
            <p:cNvGrpSpPr>
              <a:grpSpLocks/>
            </p:cNvGrpSpPr>
            <p:nvPr/>
          </p:nvGrpSpPr>
          <p:grpSpPr bwMode="auto">
            <a:xfrm>
              <a:off x="2208" y="3504"/>
              <a:ext cx="2688" cy="192"/>
              <a:chOff x="1776" y="3168"/>
              <a:chExt cx="2688" cy="192"/>
            </a:xfrm>
          </p:grpSpPr>
          <p:sp>
            <p:nvSpPr>
              <p:cNvPr id="22593" name="Line 52"/>
              <p:cNvSpPr>
                <a:spLocks noChangeShapeType="1"/>
              </p:cNvSpPr>
              <p:nvPr/>
            </p:nvSpPr>
            <p:spPr bwMode="auto">
              <a:xfrm flipV="1">
                <a:off x="1776" y="3168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94" name="Line 53"/>
              <p:cNvSpPr>
                <a:spLocks noChangeShapeType="1"/>
              </p:cNvSpPr>
              <p:nvPr/>
            </p:nvSpPr>
            <p:spPr bwMode="auto">
              <a:xfrm>
                <a:off x="1776" y="3168"/>
                <a:ext cx="1008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95" name="Line 54"/>
              <p:cNvSpPr>
                <a:spLocks noChangeShapeType="1"/>
              </p:cNvSpPr>
              <p:nvPr/>
            </p:nvSpPr>
            <p:spPr bwMode="auto">
              <a:xfrm>
                <a:off x="2784" y="3168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96" name="Line 55"/>
              <p:cNvSpPr>
                <a:spLocks noChangeShapeType="1"/>
              </p:cNvSpPr>
              <p:nvPr/>
            </p:nvSpPr>
            <p:spPr bwMode="auto">
              <a:xfrm>
                <a:off x="2784" y="3360"/>
                <a:ext cx="672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97" name="Line 56"/>
              <p:cNvSpPr>
                <a:spLocks noChangeShapeType="1"/>
              </p:cNvSpPr>
              <p:nvPr/>
            </p:nvSpPr>
            <p:spPr bwMode="auto">
              <a:xfrm flipV="1">
                <a:off x="3456" y="3168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98" name="Line 57"/>
              <p:cNvSpPr>
                <a:spLocks noChangeShapeType="1"/>
              </p:cNvSpPr>
              <p:nvPr/>
            </p:nvSpPr>
            <p:spPr bwMode="auto">
              <a:xfrm>
                <a:off x="3456" y="3168"/>
                <a:ext cx="336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99" name="Line 58"/>
              <p:cNvSpPr>
                <a:spLocks noChangeShapeType="1"/>
              </p:cNvSpPr>
              <p:nvPr/>
            </p:nvSpPr>
            <p:spPr bwMode="auto">
              <a:xfrm>
                <a:off x="3792" y="3168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600" name="Line 59"/>
              <p:cNvSpPr>
                <a:spLocks noChangeShapeType="1"/>
              </p:cNvSpPr>
              <p:nvPr/>
            </p:nvSpPr>
            <p:spPr bwMode="auto">
              <a:xfrm>
                <a:off x="3792" y="3360"/>
                <a:ext cx="672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601" name="Line 60"/>
              <p:cNvSpPr>
                <a:spLocks noChangeShapeType="1"/>
              </p:cNvSpPr>
              <p:nvPr/>
            </p:nvSpPr>
            <p:spPr bwMode="auto">
              <a:xfrm flipV="1">
                <a:off x="4464" y="3168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2743200" y="4953000"/>
            <a:ext cx="5715000" cy="466725"/>
            <a:chOff x="1728" y="3072"/>
            <a:chExt cx="3600" cy="343"/>
          </a:xfrm>
        </p:grpSpPr>
        <p:sp>
          <p:nvSpPr>
            <p:cNvPr id="22587" name="Text Box 62"/>
            <p:cNvSpPr txBox="1">
              <a:spLocks noChangeArrowheads="1"/>
            </p:cNvSpPr>
            <p:nvPr/>
          </p:nvSpPr>
          <p:spPr bwMode="auto">
            <a:xfrm>
              <a:off x="1728" y="3168"/>
              <a:ext cx="336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d</a:t>
              </a:r>
            </a:p>
          </p:txBody>
        </p:sp>
        <p:sp>
          <p:nvSpPr>
            <p:cNvPr id="22588" name="Line 63"/>
            <p:cNvSpPr>
              <a:spLocks noChangeShapeType="1"/>
            </p:cNvSpPr>
            <p:nvPr/>
          </p:nvSpPr>
          <p:spPr bwMode="auto">
            <a:xfrm>
              <a:off x="2064" y="3264"/>
              <a:ext cx="3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89" name="Freeform 64"/>
            <p:cNvSpPr>
              <a:spLocks/>
            </p:cNvSpPr>
            <p:nvPr/>
          </p:nvSpPr>
          <p:spPr bwMode="auto">
            <a:xfrm>
              <a:off x="2208" y="3072"/>
              <a:ext cx="2688" cy="336"/>
            </a:xfrm>
            <a:custGeom>
              <a:avLst/>
              <a:gdLst>
                <a:gd name="T0" fmla="*/ 0 w 2688"/>
                <a:gd name="T1" fmla="*/ 152 h 378"/>
                <a:gd name="T2" fmla="*/ 24 w 2688"/>
                <a:gd name="T3" fmla="*/ 61 h 378"/>
                <a:gd name="T4" fmla="*/ 36 w 2688"/>
                <a:gd name="T5" fmla="*/ 43 h 378"/>
                <a:gd name="T6" fmla="*/ 60 w 2688"/>
                <a:gd name="T7" fmla="*/ 19 h 378"/>
                <a:gd name="T8" fmla="*/ 144 w 2688"/>
                <a:gd name="T9" fmla="*/ 4 h 378"/>
                <a:gd name="T10" fmla="*/ 864 w 2688"/>
                <a:gd name="T11" fmla="*/ 4 h 378"/>
                <a:gd name="T12" fmla="*/ 924 w 2688"/>
                <a:gd name="T13" fmla="*/ 10 h 378"/>
                <a:gd name="T14" fmla="*/ 966 w 2688"/>
                <a:gd name="T15" fmla="*/ 38 h 378"/>
                <a:gd name="T16" fmla="*/ 996 w 2688"/>
                <a:gd name="T17" fmla="*/ 85 h 378"/>
                <a:gd name="T18" fmla="*/ 1008 w 2688"/>
                <a:gd name="T19" fmla="*/ 156 h 378"/>
                <a:gd name="T20" fmla="*/ 1038 w 2688"/>
                <a:gd name="T21" fmla="*/ 260 h 378"/>
                <a:gd name="T22" fmla="*/ 1074 w 2688"/>
                <a:gd name="T23" fmla="*/ 289 h 378"/>
                <a:gd name="T24" fmla="*/ 1122 w 2688"/>
                <a:gd name="T25" fmla="*/ 294 h 378"/>
                <a:gd name="T26" fmla="*/ 1596 w 2688"/>
                <a:gd name="T27" fmla="*/ 299 h 378"/>
                <a:gd name="T28" fmla="*/ 1662 w 2688"/>
                <a:gd name="T29" fmla="*/ 256 h 378"/>
                <a:gd name="T30" fmla="*/ 1680 w 2688"/>
                <a:gd name="T31" fmla="*/ 156 h 378"/>
                <a:gd name="T32" fmla="*/ 1710 w 2688"/>
                <a:gd name="T33" fmla="*/ 38 h 378"/>
                <a:gd name="T34" fmla="*/ 1740 w 2688"/>
                <a:gd name="T35" fmla="*/ 19 h 378"/>
                <a:gd name="T36" fmla="*/ 1770 w 2688"/>
                <a:gd name="T37" fmla="*/ 0 h 378"/>
                <a:gd name="T38" fmla="*/ 1926 w 2688"/>
                <a:gd name="T39" fmla="*/ 0 h 378"/>
                <a:gd name="T40" fmla="*/ 1986 w 2688"/>
                <a:gd name="T41" fmla="*/ 33 h 378"/>
                <a:gd name="T42" fmla="*/ 2022 w 2688"/>
                <a:gd name="T43" fmla="*/ 152 h 378"/>
                <a:gd name="T44" fmla="*/ 2040 w 2688"/>
                <a:gd name="T45" fmla="*/ 223 h 378"/>
                <a:gd name="T46" fmla="*/ 2064 w 2688"/>
                <a:gd name="T47" fmla="*/ 275 h 378"/>
                <a:gd name="T48" fmla="*/ 2118 w 2688"/>
                <a:gd name="T49" fmla="*/ 299 h 378"/>
                <a:gd name="T50" fmla="*/ 2598 w 2688"/>
                <a:gd name="T51" fmla="*/ 294 h 378"/>
                <a:gd name="T52" fmla="*/ 2652 w 2688"/>
                <a:gd name="T53" fmla="*/ 275 h 378"/>
                <a:gd name="T54" fmla="*/ 2688 w 2688"/>
                <a:gd name="T55" fmla="*/ 152 h 37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688"/>
                <a:gd name="T85" fmla="*/ 0 h 378"/>
                <a:gd name="T86" fmla="*/ 2688 w 2688"/>
                <a:gd name="T87" fmla="*/ 378 h 37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688" h="378">
                  <a:moveTo>
                    <a:pt x="0" y="192"/>
                  </a:moveTo>
                  <a:lnTo>
                    <a:pt x="24" y="78"/>
                  </a:lnTo>
                  <a:lnTo>
                    <a:pt x="36" y="54"/>
                  </a:lnTo>
                  <a:lnTo>
                    <a:pt x="60" y="24"/>
                  </a:lnTo>
                  <a:lnTo>
                    <a:pt x="144" y="6"/>
                  </a:lnTo>
                  <a:lnTo>
                    <a:pt x="864" y="6"/>
                  </a:lnTo>
                  <a:lnTo>
                    <a:pt x="924" y="12"/>
                  </a:lnTo>
                  <a:lnTo>
                    <a:pt x="966" y="48"/>
                  </a:lnTo>
                  <a:lnTo>
                    <a:pt x="996" y="108"/>
                  </a:lnTo>
                  <a:lnTo>
                    <a:pt x="1008" y="198"/>
                  </a:lnTo>
                  <a:lnTo>
                    <a:pt x="1038" y="330"/>
                  </a:lnTo>
                  <a:lnTo>
                    <a:pt x="1074" y="366"/>
                  </a:lnTo>
                  <a:lnTo>
                    <a:pt x="1122" y="372"/>
                  </a:lnTo>
                  <a:lnTo>
                    <a:pt x="1596" y="378"/>
                  </a:lnTo>
                  <a:lnTo>
                    <a:pt x="1662" y="324"/>
                  </a:lnTo>
                  <a:lnTo>
                    <a:pt x="1680" y="198"/>
                  </a:lnTo>
                  <a:lnTo>
                    <a:pt x="1710" y="48"/>
                  </a:lnTo>
                  <a:lnTo>
                    <a:pt x="1740" y="24"/>
                  </a:lnTo>
                  <a:lnTo>
                    <a:pt x="1770" y="0"/>
                  </a:lnTo>
                  <a:lnTo>
                    <a:pt x="1926" y="0"/>
                  </a:lnTo>
                  <a:lnTo>
                    <a:pt x="1986" y="42"/>
                  </a:lnTo>
                  <a:lnTo>
                    <a:pt x="2022" y="192"/>
                  </a:lnTo>
                  <a:lnTo>
                    <a:pt x="2040" y="282"/>
                  </a:lnTo>
                  <a:lnTo>
                    <a:pt x="2064" y="348"/>
                  </a:lnTo>
                  <a:lnTo>
                    <a:pt x="2118" y="378"/>
                  </a:lnTo>
                  <a:lnTo>
                    <a:pt x="2598" y="372"/>
                  </a:lnTo>
                  <a:lnTo>
                    <a:pt x="2652" y="348"/>
                  </a:lnTo>
                  <a:lnTo>
                    <a:pt x="2688" y="192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</p:grpSp>
      <p:grpSp>
        <p:nvGrpSpPr>
          <p:cNvPr id="10" name="Group 65"/>
          <p:cNvGrpSpPr>
            <a:grpSpLocks/>
          </p:cNvGrpSpPr>
          <p:nvPr/>
        </p:nvGrpSpPr>
        <p:grpSpPr bwMode="auto">
          <a:xfrm>
            <a:off x="2743200" y="6096000"/>
            <a:ext cx="5715000" cy="412750"/>
            <a:chOff x="1728" y="3840"/>
            <a:chExt cx="3600" cy="260"/>
          </a:xfrm>
        </p:grpSpPr>
        <p:sp>
          <p:nvSpPr>
            <p:cNvPr id="22575" name="Line 66"/>
            <p:cNvSpPr>
              <a:spLocks noChangeShapeType="1"/>
            </p:cNvSpPr>
            <p:nvPr/>
          </p:nvSpPr>
          <p:spPr bwMode="auto">
            <a:xfrm>
              <a:off x="2064" y="4032"/>
              <a:ext cx="3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76" name="Text Box 67"/>
            <p:cNvSpPr txBox="1">
              <a:spLocks noChangeArrowheads="1"/>
            </p:cNvSpPr>
            <p:nvPr/>
          </p:nvSpPr>
          <p:spPr bwMode="auto">
            <a:xfrm>
              <a:off x="1728" y="3888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f</a:t>
              </a:r>
            </a:p>
          </p:txBody>
        </p:sp>
        <p:sp>
          <p:nvSpPr>
            <p:cNvPr id="22577" name="Line 68"/>
            <p:cNvSpPr>
              <a:spLocks noChangeShapeType="1"/>
            </p:cNvSpPr>
            <p:nvPr/>
          </p:nvSpPr>
          <p:spPr bwMode="auto">
            <a:xfrm flipV="1">
              <a:off x="2208" y="4032"/>
              <a:ext cx="100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78" name="Line 69"/>
            <p:cNvSpPr>
              <a:spLocks noChangeShapeType="1"/>
            </p:cNvSpPr>
            <p:nvPr/>
          </p:nvSpPr>
          <p:spPr bwMode="auto">
            <a:xfrm flipV="1">
              <a:off x="3216" y="3840"/>
              <a:ext cx="0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79" name="Line 70"/>
            <p:cNvSpPr>
              <a:spLocks noChangeShapeType="1"/>
            </p:cNvSpPr>
            <p:nvPr/>
          </p:nvSpPr>
          <p:spPr bwMode="auto">
            <a:xfrm flipV="1">
              <a:off x="3216" y="3840"/>
              <a:ext cx="34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80" name="Line 71"/>
            <p:cNvSpPr>
              <a:spLocks noChangeShapeType="1"/>
            </p:cNvSpPr>
            <p:nvPr/>
          </p:nvSpPr>
          <p:spPr bwMode="auto">
            <a:xfrm>
              <a:off x="3560" y="3840"/>
              <a:ext cx="0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81" name="Freeform 72"/>
            <p:cNvSpPr>
              <a:spLocks/>
            </p:cNvSpPr>
            <p:nvPr/>
          </p:nvSpPr>
          <p:spPr bwMode="auto">
            <a:xfrm>
              <a:off x="3558" y="4026"/>
              <a:ext cx="330" cy="1"/>
            </a:xfrm>
            <a:custGeom>
              <a:avLst/>
              <a:gdLst>
                <a:gd name="T0" fmla="*/ 0 w 330"/>
                <a:gd name="T1" fmla="*/ 0 h 1"/>
                <a:gd name="T2" fmla="*/ 330 w 330"/>
                <a:gd name="T3" fmla="*/ 0 h 1"/>
                <a:gd name="T4" fmla="*/ 0 60000 65536"/>
                <a:gd name="T5" fmla="*/ 0 60000 65536"/>
                <a:gd name="T6" fmla="*/ 0 w 330"/>
                <a:gd name="T7" fmla="*/ 0 h 1"/>
                <a:gd name="T8" fmla="*/ 330 w 33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0" h="1">
                  <a:moveTo>
                    <a:pt x="0" y="0"/>
                  </a:moveTo>
                  <a:lnTo>
                    <a:pt x="330" y="0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2582" name="Line 73"/>
            <p:cNvSpPr>
              <a:spLocks noChangeShapeType="1"/>
            </p:cNvSpPr>
            <p:nvPr/>
          </p:nvSpPr>
          <p:spPr bwMode="auto">
            <a:xfrm flipV="1">
              <a:off x="3888" y="3840"/>
              <a:ext cx="0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83" name="Line 74"/>
            <p:cNvSpPr>
              <a:spLocks noChangeShapeType="1"/>
            </p:cNvSpPr>
            <p:nvPr/>
          </p:nvSpPr>
          <p:spPr bwMode="auto">
            <a:xfrm flipV="1">
              <a:off x="3888" y="3840"/>
              <a:ext cx="67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84" name="Line 75"/>
            <p:cNvSpPr>
              <a:spLocks noChangeShapeType="1"/>
            </p:cNvSpPr>
            <p:nvPr/>
          </p:nvSpPr>
          <p:spPr bwMode="auto">
            <a:xfrm>
              <a:off x="4560" y="3840"/>
              <a:ext cx="0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85" name="Line 76"/>
            <p:cNvSpPr>
              <a:spLocks noChangeShapeType="1"/>
            </p:cNvSpPr>
            <p:nvPr/>
          </p:nvSpPr>
          <p:spPr bwMode="auto">
            <a:xfrm flipV="1">
              <a:off x="4560" y="4032"/>
              <a:ext cx="33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86" name="Text Box 77"/>
            <p:cNvSpPr txBox="1">
              <a:spLocks noChangeArrowheads="1"/>
            </p:cNvSpPr>
            <p:nvPr/>
          </p:nvSpPr>
          <p:spPr bwMode="auto">
            <a:xfrm>
              <a:off x="2592" y="3840"/>
              <a:ext cx="2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0         0         1         0        1        1        0</a:t>
              </a:r>
            </a:p>
          </p:txBody>
        </p:sp>
      </p:grpSp>
      <p:sp>
        <p:nvSpPr>
          <p:cNvPr id="387150" name="WordArt 78"/>
          <p:cNvSpPr>
            <a:spLocks noChangeArrowheads="1" noChangeShapeType="1" noTextEdit="1"/>
          </p:cNvSpPr>
          <p:nvPr/>
        </p:nvSpPr>
        <p:spPr bwMode="auto">
          <a:xfrm>
            <a:off x="464820" y="404664"/>
            <a:ext cx="19050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lnSpc>
                <a:spcPct val="120000"/>
              </a:lnSpc>
              <a:buClr>
                <a:srgbClr val="FF3300"/>
              </a:buClr>
              <a:defRPr/>
            </a:pPr>
            <a:r>
              <a:rPr lang="en-US" altLang="zh-CN" sz="3600" kern="10" dirty="0">
                <a:ln w="19050">
                  <a:solidFill>
                    <a:srgbClr val="CC3399"/>
                  </a:solidFill>
                  <a:round/>
                  <a:headEnd/>
                  <a:tailEnd/>
                </a:ln>
                <a:solidFill>
                  <a:srgbClr val="FF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2DPSK</a:t>
            </a:r>
            <a:r>
              <a:rPr lang="zh-CN" altLang="en-US" sz="3600" kern="10" dirty="0">
                <a:ln w="19050">
                  <a:solidFill>
                    <a:srgbClr val="CC3399"/>
                  </a:solidFill>
                  <a:round/>
                  <a:headEnd/>
                  <a:tailEnd/>
                </a:ln>
                <a:solidFill>
                  <a:srgbClr val="FF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的解调</a:t>
            </a:r>
          </a:p>
        </p:txBody>
      </p:sp>
      <p:grpSp>
        <p:nvGrpSpPr>
          <p:cNvPr id="11" name="Group 79"/>
          <p:cNvGrpSpPr>
            <a:grpSpLocks/>
          </p:cNvGrpSpPr>
          <p:nvPr/>
        </p:nvGrpSpPr>
        <p:grpSpPr bwMode="auto">
          <a:xfrm>
            <a:off x="3505200" y="2667000"/>
            <a:ext cx="4267200" cy="3733800"/>
            <a:chOff x="2208" y="1680"/>
            <a:chExt cx="2688" cy="2352"/>
          </a:xfrm>
        </p:grpSpPr>
        <p:sp>
          <p:nvSpPr>
            <p:cNvPr id="22566" name="Line 80"/>
            <p:cNvSpPr>
              <a:spLocks noChangeShapeType="1"/>
            </p:cNvSpPr>
            <p:nvPr/>
          </p:nvSpPr>
          <p:spPr bwMode="auto">
            <a:xfrm rot="5400000">
              <a:off x="1704" y="2856"/>
              <a:ext cx="2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67" name="Line 81"/>
            <p:cNvSpPr>
              <a:spLocks noChangeShapeType="1"/>
            </p:cNvSpPr>
            <p:nvPr/>
          </p:nvSpPr>
          <p:spPr bwMode="auto">
            <a:xfrm rot="5400000">
              <a:off x="2040" y="2856"/>
              <a:ext cx="2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68" name="Line 82"/>
            <p:cNvSpPr>
              <a:spLocks noChangeShapeType="1"/>
            </p:cNvSpPr>
            <p:nvPr/>
          </p:nvSpPr>
          <p:spPr bwMode="auto">
            <a:xfrm rot="5400000">
              <a:off x="3048" y="2856"/>
              <a:ext cx="2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69" name="Line 83"/>
            <p:cNvSpPr>
              <a:spLocks noChangeShapeType="1"/>
            </p:cNvSpPr>
            <p:nvPr/>
          </p:nvSpPr>
          <p:spPr bwMode="auto">
            <a:xfrm rot="5400000">
              <a:off x="2376" y="2856"/>
              <a:ext cx="2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70" name="Line 84"/>
            <p:cNvSpPr>
              <a:spLocks noChangeShapeType="1"/>
            </p:cNvSpPr>
            <p:nvPr/>
          </p:nvSpPr>
          <p:spPr bwMode="auto">
            <a:xfrm rot="5400000">
              <a:off x="2712" y="2856"/>
              <a:ext cx="2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71" name="Line 85"/>
            <p:cNvSpPr>
              <a:spLocks noChangeShapeType="1"/>
            </p:cNvSpPr>
            <p:nvPr/>
          </p:nvSpPr>
          <p:spPr bwMode="auto">
            <a:xfrm rot="5400000">
              <a:off x="3384" y="2856"/>
              <a:ext cx="2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72" name="Line 86"/>
            <p:cNvSpPr>
              <a:spLocks noChangeShapeType="1"/>
            </p:cNvSpPr>
            <p:nvPr/>
          </p:nvSpPr>
          <p:spPr bwMode="auto">
            <a:xfrm rot="5400000">
              <a:off x="3720" y="2856"/>
              <a:ext cx="2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73" name="Line 87"/>
            <p:cNvSpPr>
              <a:spLocks noChangeShapeType="1"/>
            </p:cNvSpPr>
            <p:nvPr/>
          </p:nvSpPr>
          <p:spPr bwMode="auto">
            <a:xfrm rot="5400000">
              <a:off x="1368" y="2856"/>
              <a:ext cx="2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574" name="Line 88"/>
            <p:cNvSpPr>
              <a:spLocks noChangeShapeType="1"/>
            </p:cNvSpPr>
            <p:nvPr/>
          </p:nvSpPr>
          <p:spPr bwMode="auto">
            <a:xfrm rot="5400000">
              <a:off x="1032" y="2856"/>
              <a:ext cx="2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2" name="Group 89"/>
          <p:cNvGrpSpPr>
            <a:grpSpLocks/>
          </p:cNvGrpSpPr>
          <p:nvPr/>
        </p:nvGrpSpPr>
        <p:grpSpPr bwMode="auto">
          <a:xfrm>
            <a:off x="312420" y="1409700"/>
            <a:ext cx="8229600" cy="1752600"/>
            <a:chOff x="288" y="336"/>
            <a:chExt cx="5184" cy="1104"/>
          </a:xfrm>
        </p:grpSpPr>
        <p:sp>
          <p:nvSpPr>
            <p:cNvPr id="22541" name="Rectangle 90"/>
            <p:cNvSpPr>
              <a:spLocks noChangeArrowheads="1"/>
            </p:cNvSpPr>
            <p:nvPr/>
          </p:nvSpPr>
          <p:spPr bwMode="auto">
            <a:xfrm>
              <a:off x="288" y="336"/>
              <a:ext cx="5184" cy="1104"/>
            </a:xfrm>
            <a:prstGeom prst="rect">
              <a:avLst/>
            </a:prstGeom>
            <a:gradFill rotWithShape="0">
              <a:gsLst>
                <a:gs pos="0">
                  <a:srgbClr val="CC99FF"/>
                </a:gs>
                <a:gs pos="50000">
                  <a:srgbClr val="F8F1FF"/>
                </a:gs>
                <a:gs pos="100000">
                  <a:srgbClr val="CC99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grpSp>
          <p:nvGrpSpPr>
            <p:cNvPr id="22542" name="Group 91"/>
            <p:cNvGrpSpPr>
              <a:grpSpLocks/>
            </p:cNvGrpSpPr>
            <p:nvPr/>
          </p:nvGrpSpPr>
          <p:grpSpPr bwMode="auto">
            <a:xfrm>
              <a:off x="288" y="432"/>
              <a:ext cx="5136" cy="912"/>
              <a:chOff x="384" y="192"/>
              <a:chExt cx="5136" cy="912"/>
            </a:xfrm>
          </p:grpSpPr>
          <p:sp>
            <p:nvSpPr>
              <p:cNvPr id="22544" name="AutoShape 92"/>
              <p:cNvSpPr>
                <a:spLocks noChangeArrowheads="1"/>
              </p:cNvSpPr>
              <p:nvPr/>
            </p:nvSpPr>
            <p:spPr bwMode="auto">
              <a:xfrm>
                <a:off x="1584" y="288"/>
                <a:ext cx="624" cy="288"/>
              </a:xfrm>
              <a:prstGeom prst="roundRect">
                <a:avLst>
                  <a:gd name="adj" fmla="val 36903"/>
                </a:avLst>
              </a:prstGeom>
              <a:solidFill>
                <a:srgbClr val="969696"/>
              </a:solidFill>
              <a:ln w="9525">
                <a:round/>
                <a:headEnd/>
                <a:tailEnd/>
              </a:ln>
              <a:scene3d>
                <a:camera prst="legacyObliqueTopLeft"/>
                <a:lightRig rig="legacyFlat3" dir="t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969696"/>
                </a:extrusionClr>
              </a:sp3d>
            </p:spPr>
            <p:txBody>
              <a:bodyPr wrap="none" anchor="ctr">
                <a:flatTx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/>
                <a:r>
                  <a:rPr lang="zh-CN" altLang="en-US" b="1">
                    <a:solidFill>
                      <a:srgbClr val="FFFF66"/>
                    </a:solidFill>
                  </a:rPr>
                  <a:t>相乘</a:t>
                </a:r>
              </a:p>
            </p:txBody>
          </p:sp>
          <p:sp>
            <p:nvSpPr>
              <p:cNvPr id="22545" name="AutoShape 93"/>
              <p:cNvSpPr>
                <a:spLocks noChangeArrowheads="1"/>
              </p:cNvSpPr>
              <p:nvPr/>
            </p:nvSpPr>
            <p:spPr bwMode="auto">
              <a:xfrm>
                <a:off x="1392" y="816"/>
                <a:ext cx="1056" cy="288"/>
              </a:xfrm>
              <a:prstGeom prst="roundRect">
                <a:avLst>
                  <a:gd name="adj" fmla="val 36903"/>
                </a:avLst>
              </a:prstGeom>
              <a:solidFill>
                <a:srgbClr val="969696"/>
              </a:solidFill>
              <a:ln w="9525">
                <a:round/>
                <a:headEnd/>
                <a:tailEnd/>
              </a:ln>
              <a:scene3d>
                <a:camera prst="legacyObliqueTopLeft"/>
                <a:lightRig rig="legacyFlat3" dir="t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969696"/>
                </a:extrusionClr>
              </a:sp3d>
            </p:spPr>
            <p:txBody>
              <a:bodyPr wrap="none" anchor="ctr">
                <a:flatTx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/>
                <a:r>
                  <a:rPr lang="zh-CN" altLang="en-US" b="1">
                    <a:solidFill>
                      <a:srgbClr val="FFFF66"/>
                    </a:solidFill>
                  </a:rPr>
                  <a:t>载波发生器</a:t>
                </a:r>
                <a:endParaRPr lang="zh-CN" altLang="en-US" b="1" baseline="-25000">
                  <a:solidFill>
                    <a:srgbClr val="FFFF66"/>
                  </a:solidFill>
                </a:endParaRPr>
              </a:p>
            </p:txBody>
          </p:sp>
          <p:sp>
            <p:nvSpPr>
              <p:cNvPr id="22546" name="Line 94"/>
              <p:cNvSpPr>
                <a:spLocks noChangeShapeType="1"/>
              </p:cNvSpPr>
              <p:nvPr/>
            </p:nvSpPr>
            <p:spPr bwMode="auto">
              <a:xfrm>
                <a:off x="480" y="432"/>
                <a:ext cx="1104" cy="0"/>
              </a:xfrm>
              <a:prstGeom prst="line">
                <a:avLst/>
              </a:prstGeom>
              <a:noFill/>
              <a:ln w="3175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7" name="Line 95"/>
              <p:cNvSpPr>
                <a:spLocks noChangeShapeType="1"/>
              </p:cNvSpPr>
              <p:nvPr/>
            </p:nvSpPr>
            <p:spPr bwMode="auto">
              <a:xfrm flipV="1">
                <a:off x="1872" y="57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8" name="Text Box 96"/>
              <p:cNvSpPr txBox="1">
                <a:spLocks noChangeArrowheads="1"/>
              </p:cNvSpPr>
              <p:nvPr/>
            </p:nvSpPr>
            <p:spPr bwMode="auto">
              <a:xfrm>
                <a:off x="384" y="240"/>
                <a:ext cx="10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folHlink"/>
                    </a:solidFill>
                  </a:rPr>
                  <a:t>DPSK</a:t>
                </a:r>
                <a:r>
                  <a:rPr lang="zh-CN" altLang="en-US" b="1">
                    <a:solidFill>
                      <a:schemeClr val="folHlink"/>
                    </a:solidFill>
                  </a:rPr>
                  <a:t>信号</a:t>
                </a:r>
              </a:p>
            </p:txBody>
          </p:sp>
          <p:sp>
            <p:nvSpPr>
              <p:cNvPr id="22549" name="Text Box 97"/>
              <p:cNvSpPr txBox="1">
                <a:spLocks noChangeArrowheads="1"/>
              </p:cNvSpPr>
              <p:nvPr/>
            </p:nvSpPr>
            <p:spPr bwMode="auto">
              <a:xfrm>
                <a:off x="4896" y="432"/>
                <a:ext cx="62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folHlink"/>
                    </a:solidFill>
                  </a:rPr>
                  <a:t>绝对码</a:t>
                </a:r>
              </a:p>
            </p:txBody>
          </p:sp>
          <p:sp>
            <p:nvSpPr>
              <p:cNvPr id="22550" name="Text Box 98"/>
              <p:cNvSpPr txBox="1">
                <a:spLocks noChangeArrowheads="1"/>
              </p:cNvSpPr>
              <p:nvPr/>
            </p:nvSpPr>
            <p:spPr bwMode="auto">
              <a:xfrm>
                <a:off x="3840" y="528"/>
                <a:ext cx="62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folHlink"/>
                    </a:solidFill>
                  </a:rPr>
                  <a:t>相对码</a:t>
                </a:r>
              </a:p>
            </p:txBody>
          </p:sp>
          <p:sp>
            <p:nvSpPr>
              <p:cNvPr id="22551" name="AutoShape 99"/>
              <p:cNvSpPr>
                <a:spLocks noChangeArrowheads="1"/>
              </p:cNvSpPr>
              <p:nvPr/>
            </p:nvSpPr>
            <p:spPr bwMode="auto">
              <a:xfrm>
                <a:off x="2448" y="288"/>
                <a:ext cx="576" cy="288"/>
              </a:xfrm>
              <a:prstGeom prst="roundRect">
                <a:avLst>
                  <a:gd name="adj" fmla="val 36903"/>
                </a:avLst>
              </a:prstGeom>
              <a:solidFill>
                <a:srgbClr val="969696"/>
              </a:solidFill>
              <a:ln w="9525">
                <a:round/>
                <a:headEnd/>
                <a:tailEnd/>
              </a:ln>
              <a:scene3d>
                <a:camera prst="legacyObliqueTopLeft"/>
                <a:lightRig rig="legacyFlat3" dir="t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969696"/>
                </a:extrusionClr>
              </a:sp3d>
            </p:spPr>
            <p:txBody>
              <a:bodyPr wrap="none" anchor="ctr">
                <a:flatTx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/>
                <a:r>
                  <a:rPr lang="zh-CN" altLang="en-US" b="1">
                    <a:solidFill>
                      <a:srgbClr val="FFFF66"/>
                    </a:solidFill>
                  </a:rPr>
                  <a:t>低通</a:t>
                </a:r>
              </a:p>
            </p:txBody>
          </p:sp>
          <p:sp>
            <p:nvSpPr>
              <p:cNvPr id="22552" name="AutoShape 100"/>
              <p:cNvSpPr>
                <a:spLocks noChangeArrowheads="1"/>
              </p:cNvSpPr>
              <p:nvPr/>
            </p:nvSpPr>
            <p:spPr bwMode="auto">
              <a:xfrm>
                <a:off x="3264" y="288"/>
                <a:ext cx="720" cy="288"/>
              </a:xfrm>
              <a:prstGeom prst="roundRect">
                <a:avLst>
                  <a:gd name="adj" fmla="val 36903"/>
                </a:avLst>
              </a:prstGeom>
              <a:solidFill>
                <a:srgbClr val="969696"/>
              </a:solidFill>
              <a:ln w="9525">
                <a:round/>
                <a:headEnd/>
                <a:tailEnd/>
              </a:ln>
              <a:scene3d>
                <a:camera prst="legacyObliqueTopLeft"/>
                <a:lightRig rig="legacyFlat3" dir="t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969696"/>
                </a:extrusionClr>
              </a:sp3d>
            </p:spPr>
            <p:txBody>
              <a:bodyPr wrap="none" anchor="ctr">
                <a:flatTx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/>
                <a:r>
                  <a:rPr lang="zh-CN" altLang="en-US" b="1">
                    <a:solidFill>
                      <a:srgbClr val="FFFF66"/>
                    </a:solidFill>
                  </a:rPr>
                  <a:t>抽样判决</a:t>
                </a:r>
              </a:p>
            </p:txBody>
          </p:sp>
          <p:sp>
            <p:nvSpPr>
              <p:cNvPr id="22553" name="AutoShape 101"/>
              <p:cNvSpPr>
                <a:spLocks noChangeArrowheads="1"/>
              </p:cNvSpPr>
              <p:nvPr/>
            </p:nvSpPr>
            <p:spPr bwMode="auto">
              <a:xfrm>
                <a:off x="4368" y="288"/>
                <a:ext cx="576" cy="288"/>
              </a:xfrm>
              <a:prstGeom prst="roundRect">
                <a:avLst>
                  <a:gd name="adj" fmla="val 36903"/>
                </a:avLst>
              </a:prstGeom>
              <a:solidFill>
                <a:srgbClr val="969696"/>
              </a:solidFill>
              <a:ln w="9525">
                <a:round/>
                <a:headEnd/>
                <a:tailEnd/>
              </a:ln>
              <a:scene3d>
                <a:camera prst="legacyObliqueTopLeft"/>
                <a:lightRig rig="legacyFlat3" dir="t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969696"/>
                </a:extrusionClr>
              </a:sp3d>
            </p:spPr>
            <p:txBody>
              <a:bodyPr wrap="none" anchor="ctr">
                <a:flatTx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/>
                <a:r>
                  <a:rPr lang="zh-CN" altLang="en-US" b="1">
                    <a:solidFill>
                      <a:srgbClr val="FFFF66"/>
                    </a:solidFill>
                  </a:rPr>
                  <a:t>码变换</a:t>
                </a:r>
              </a:p>
            </p:txBody>
          </p:sp>
          <p:sp>
            <p:nvSpPr>
              <p:cNvPr id="22554" name="Line 102"/>
              <p:cNvSpPr>
                <a:spLocks noChangeShapeType="1"/>
              </p:cNvSpPr>
              <p:nvPr/>
            </p:nvSpPr>
            <p:spPr bwMode="auto">
              <a:xfrm>
                <a:off x="3984" y="432"/>
                <a:ext cx="384" cy="0"/>
              </a:xfrm>
              <a:prstGeom prst="line">
                <a:avLst/>
              </a:prstGeom>
              <a:noFill/>
              <a:ln w="3175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5" name="Line 103"/>
              <p:cNvSpPr>
                <a:spLocks noChangeShapeType="1"/>
              </p:cNvSpPr>
              <p:nvPr/>
            </p:nvSpPr>
            <p:spPr bwMode="auto">
              <a:xfrm>
                <a:off x="4944" y="432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6" name="Line 104"/>
              <p:cNvSpPr>
                <a:spLocks noChangeShapeType="1"/>
              </p:cNvSpPr>
              <p:nvPr/>
            </p:nvSpPr>
            <p:spPr bwMode="auto">
              <a:xfrm flipV="1">
                <a:off x="3600" y="576"/>
                <a:ext cx="0" cy="288"/>
              </a:xfrm>
              <a:prstGeom prst="line">
                <a:avLst/>
              </a:prstGeom>
              <a:noFill/>
              <a:ln w="3175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7" name="Text Box 105"/>
              <p:cNvSpPr txBox="1">
                <a:spLocks noChangeArrowheads="1"/>
              </p:cNvSpPr>
              <p:nvPr/>
            </p:nvSpPr>
            <p:spPr bwMode="auto">
              <a:xfrm>
                <a:off x="3264" y="816"/>
                <a:ext cx="62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folHlink"/>
                    </a:solidFill>
                  </a:rPr>
                  <a:t>位定时</a:t>
                </a:r>
              </a:p>
            </p:txBody>
          </p:sp>
          <p:sp>
            <p:nvSpPr>
              <p:cNvPr id="22558" name="Text Box 106"/>
              <p:cNvSpPr txBox="1">
                <a:spLocks noChangeArrowheads="1"/>
              </p:cNvSpPr>
              <p:nvPr/>
            </p:nvSpPr>
            <p:spPr bwMode="auto">
              <a:xfrm>
                <a:off x="1200" y="240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hlink"/>
                    </a:solidFill>
                  </a:rPr>
                  <a:t>a</a:t>
                </a:r>
              </a:p>
            </p:txBody>
          </p:sp>
          <p:sp>
            <p:nvSpPr>
              <p:cNvPr id="22559" name="Text Box 107"/>
              <p:cNvSpPr txBox="1">
                <a:spLocks noChangeArrowheads="1"/>
              </p:cNvSpPr>
              <p:nvPr/>
            </p:nvSpPr>
            <p:spPr bwMode="auto">
              <a:xfrm>
                <a:off x="1440" y="576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hlink"/>
                    </a:solidFill>
                  </a:rPr>
                  <a:t>b</a:t>
                </a:r>
              </a:p>
            </p:txBody>
          </p:sp>
          <p:sp>
            <p:nvSpPr>
              <p:cNvPr id="22560" name="Text Box 108"/>
              <p:cNvSpPr txBox="1">
                <a:spLocks noChangeArrowheads="1"/>
              </p:cNvSpPr>
              <p:nvPr/>
            </p:nvSpPr>
            <p:spPr bwMode="auto">
              <a:xfrm>
                <a:off x="2112" y="192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hlink"/>
                    </a:solidFill>
                  </a:rPr>
                  <a:t>c</a:t>
                </a:r>
              </a:p>
            </p:txBody>
          </p:sp>
          <p:sp>
            <p:nvSpPr>
              <p:cNvPr id="22561" name="Text Box 109"/>
              <p:cNvSpPr txBox="1">
                <a:spLocks noChangeArrowheads="1"/>
              </p:cNvSpPr>
              <p:nvPr/>
            </p:nvSpPr>
            <p:spPr bwMode="auto">
              <a:xfrm>
                <a:off x="3936" y="192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hlink"/>
                    </a:solidFill>
                  </a:rPr>
                  <a:t>e</a:t>
                </a:r>
              </a:p>
            </p:txBody>
          </p:sp>
          <p:sp>
            <p:nvSpPr>
              <p:cNvPr id="22562" name="Text Box 110"/>
              <p:cNvSpPr txBox="1">
                <a:spLocks noChangeArrowheads="1"/>
              </p:cNvSpPr>
              <p:nvPr/>
            </p:nvSpPr>
            <p:spPr bwMode="auto">
              <a:xfrm>
                <a:off x="2976" y="192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hlink"/>
                    </a:solidFill>
                  </a:rPr>
                  <a:t>d</a:t>
                </a:r>
              </a:p>
            </p:txBody>
          </p:sp>
          <p:sp>
            <p:nvSpPr>
              <p:cNvPr id="22563" name="Text Box 111"/>
              <p:cNvSpPr txBox="1">
                <a:spLocks noChangeArrowheads="1"/>
              </p:cNvSpPr>
              <p:nvPr/>
            </p:nvSpPr>
            <p:spPr bwMode="auto">
              <a:xfrm>
                <a:off x="4896" y="192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hlink"/>
                    </a:solidFill>
                  </a:rPr>
                  <a:t>f</a:t>
                </a:r>
              </a:p>
            </p:txBody>
          </p:sp>
          <p:sp>
            <p:nvSpPr>
              <p:cNvPr id="22564" name="Line 112"/>
              <p:cNvSpPr>
                <a:spLocks noChangeShapeType="1"/>
              </p:cNvSpPr>
              <p:nvPr/>
            </p:nvSpPr>
            <p:spPr bwMode="auto">
              <a:xfrm>
                <a:off x="3024" y="432"/>
                <a:ext cx="240" cy="0"/>
              </a:xfrm>
              <a:prstGeom prst="line">
                <a:avLst/>
              </a:prstGeom>
              <a:noFill/>
              <a:ln w="3175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5" name="Line 113"/>
              <p:cNvSpPr>
                <a:spLocks noChangeShapeType="1"/>
              </p:cNvSpPr>
              <p:nvPr/>
            </p:nvSpPr>
            <p:spPr bwMode="auto">
              <a:xfrm>
                <a:off x="2208" y="432"/>
                <a:ext cx="240" cy="0"/>
              </a:xfrm>
              <a:prstGeom prst="line">
                <a:avLst/>
              </a:prstGeom>
              <a:noFill/>
              <a:ln w="3175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543" name="Text Box 114"/>
            <p:cNvSpPr txBox="1">
              <a:spLocks noChangeArrowheads="1"/>
            </p:cNvSpPr>
            <p:nvPr/>
          </p:nvSpPr>
          <p:spPr bwMode="auto">
            <a:xfrm>
              <a:off x="3888" y="1104"/>
              <a:ext cx="134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200" b="1">
                  <a:solidFill>
                    <a:srgbClr val="CC0000"/>
                  </a:solidFill>
                  <a:latin typeface="隶书" pitchFamily="49" charset="-122"/>
                </a:rPr>
                <a:t>相干解调框图</a:t>
              </a:r>
            </a:p>
          </p:txBody>
        </p:sp>
      </p:grpSp>
      <p:graphicFrame>
        <p:nvGraphicFramePr>
          <p:cNvPr id="387187" name="Object 115"/>
          <p:cNvGraphicFramePr>
            <a:graphicFrameLocks noChangeAspect="1"/>
          </p:cNvGraphicFramePr>
          <p:nvPr/>
        </p:nvGraphicFramePr>
        <p:xfrm>
          <a:off x="1371600" y="6172200"/>
          <a:ext cx="13938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3" imgW="927000" imgH="215640" progId="Equation.3">
                  <p:embed/>
                </p:oleObj>
              </mc:Choice>
              <mc:Fallback>
                <p:oleObj name="Equation" r:id="rId3" imgW="927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6172200"/>
                        <a:ext cx="1393825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58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7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7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6" name="Group 6"/>
          <p:cNvGrpSpPr>
            <a:grpSpLocks/>
          </p:cNvGrpSpPr>
          <p:nvPr/>
        </p:nvGrpSpPr>
        <p:grpSpPr bwMode="auto">
          <a:xfrm>
            <a:off x="2743200" y="2667000"/>
            <a:ext cx="5638800" cy="609600"/>
            <a:chOff x="1728" y="1680"/>
            <a:chExt cx="3552" cy="384"/>
          </a:xfrm>
        </p:grpSpPr>
        <p:sp>
          <p:nvSpPr>
            <p:cNvPr id="23698" name="Text Box 7"/>
            <p:cNvSpPr txBox="1">
              <a:spLocks noChangeArrowheads="1"/>
            </p:cNvSpPr>
            <p:nvPr/>
          </p:nvSpPr>
          <p:spPr bwMode="auto">
            <a:xfrm>
              <a:off x="1728" y="1728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23699" name="Line 8"/>
            <p:cNvSpPr>
              <a:spLocks noChangeShapeType="1"/>
            </p:cNvSpPr>
            <p:nvPr/>
          </p:nvSpPr>
          <p:spPr bwMode="auto">
            <a:xfrm>
              <a:off x="2016" y="1872"/>
              <a:ext cx="3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700" name="Freeform 9"/>
            <p:cNvSpPr>
              <a:spLocks/>
            </p:cNvSpPr>
            <p:nvPr/>
          </p:nvSpPr>
          <p:spPr bwMode="auto">
            <a:xfrm>
              <a:off x="3216" y="168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701" name="Freeform 10"/>
            <p:cNvSpPr>
              <a:spLocks/>
            </p:cNvSpPr>
            <p:nvPr/>
          </p:nvSpPr>
          <p:spPr bwMode="auto">
            <a:xfrm flipV="1">
              <a:off x="2208" y="168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702" name="Freeform 11"/>
            <p:cNvSpPr>
              <a:spLocks/>
            </p:cNvSpPr>
            <p:nvPr/>
          </p:nvSpPr>
          <p:spPr bwMode="auto">
            <a:xfrm flipV="1">
              <a:off x="2544" y="168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703" name="Freeform 12"/>
            <p:cNvSpPr>
              <a:spLocks/>
            </p:cNvSpPr>
            <p:nvPr/>
          </p:nvSpPr>
          <p:spPr bwMode="auto">
            <a:xfrm flipV="1">
              <a:off x="2880" y="168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704" name="Freeform 13"/>
            <p:cNvSpPr>
              <a:spLocks/>
            </p:cNvSpPr>
            <p:nvPr/>
          </p:nvSpPr>
          <p:spPr bwMode="auto">
            <a:xfrm>
              <a:off x="3552" y="168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705" name="Freeform 14"/>
            <p:cNvSpPr>
              <a:spLocks/>
            </p:cNvSpPr>
            <p:nvPr/>
          </p:nvSpPr>
          <p:spPr bwMode="auto">
            <a:xfrm>
              <a:off x="4224" y="168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706" name="Freeform 15"/>
            <p:cNvSpPr>
              <a:spLocks/>
            </p:cNvSpPr>
            <p:nvPr/>
          </p:nvSpPr>
          <p:spPr bwMode="auto">
            <a:xfrm flipV="1">
              <a:off x="3888" y="168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707" name="Freeform 16"/>
            <p:cNvSpPr>
              <a:spLocks/>
            </p:cNvSpPr>
            <p:nvPr/>
          </p:nvSpPr>
          <p:spPr bwMode="auto">
            <a:xfrm>
              <a:off x="4560" y="168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</p:grpSp>
      <p:sp>
        <p:nvSpPr>
          <p:cNvPr id="23557" name="Text Box 17"/>
          <p:cNvSpPr txBox="1">
            <a:spLocks noChangeArrowheads="1"/>
          </p:cNvSpPr>
          <p:nvPr/>
        </p:nvSpPr>
        <p:spPr bwMode="auto">
          <a:xfrm>
            <a:off x="2743200" y="358140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b</a:t>
            </a:r>
          </a:p>
        </p:txBody>
      </p:sp>
      <p:sp>
        <p:nvSpPr>
          <p:cNvPr id="23558" name="Line 18"/>
          <p:cNvSpPr>
            <a:spLocks noChangeShapeType="1"/>
          </p:cNvSpPr>
          <p:nvPr/>
        </p:nvSpPr>
        <p:spPr bwMode="auto">
          <a:xfrm>
            <a:off x="3200400" y="3733800"/>
            <a:ext cx="518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3559" name="Group 19"/>
          <p:cNvGrpSpPr>
            <a:grpSpLocks/>
          </p:cNvGrpSpPr>
          <p:nvPr/>
        </p:nvGrpSpPr>
        <p:grpSpPr bwMode="auto">
          <a:xfrm>
            <a:off x="3505200" y="3429000"/>
            <a:ext cx="4267200" cy="609600"/>
            <a:chOff x="2208" y="2160"/>
            <a:chExt cx="2688" cy="384"/>
          </a:xfrm>
        </p:grpSpPr>
        <p:sp>
          <p:nvSpPr>
            <p:cNvPr id="23690" name="Freeform 20"/>
            <p:cNvSpPr>
              <a:spLocks/>
            </p:cNvSpPr>
            <p:nvPr/>
          </p:nvSpPr>
          <p:spPr bwMode="auto">
            <a:xfrm flipV="1">
              <a:off x="2208" y="216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691" name="Freeform 21"/>
            <p:cNvSpPr>
              <a:spLocks/>
            </p:cNvSpPr>
            <p:nvPr/>
          </p:nvSpPr>
          <p:spPr bwMode="auto">
            <a:xfrm flipV="1">
              <a:off x="2544" y="216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692" name="Freeform 22"/>
            <p:cNvSpPr>
              <a:spLocks/>
            </p:cNvSpPr>
            <p:nvPr/>
          </p:nvSpPr>
          <p:spPr bwMode="auto">
            <a:xfrm flipV="1">
              <a:off x="2880" y="216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693" name="Freeform 23"/>
            <p:cNvSpPr>
              <a:spLocks/>
            </p:cNvSpPr>
            <p:nvPr/>
          </p:nvSpPr>
          <p:spPr bwMode="auto">
            <a:xfrm flipV="1">
              <a:off x="3216" y="216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694" name="Freeform 24"/>
            <p:cNvSpPr>
              <a:spLocks/>
            </p:cNvSpPr>
            <p:nvPr/>
          </p:nvSpPr>
          <p:spPr bwMode="auto">
            <a:xfrm flipV="1">
              <a:off x="3552" y="216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695" name="Freeform 25"/>
            <p:cNvSpPr>
              <a:spLocks/>
            </p:cNvSpPr>
            <p:nvPr/>
          </p:nvSpPr>
          <p:spPr bwMode="auto">
            <a:xfrm flipV="1">
              <a:off x="3888" y="216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696" name="Freeform 26"/>
            <p:cNvSpPr>
              <a:spLocks/>
            </p:cNvSpPr>
            <p:nvPr/>
          </p:nvSpPr>
          <p:spPr bwMode="auto">
            <a:xfrm flipV="1">
              <a:off x="4224" y="216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697" name="Freeform 27"/>
            <p:cNvSpPr>
              <a:spLocks/>
            </p:cNvSpPr>
            <p:nvPr/>
          </p:nvSpPr>
          <p:spPr bwMode="auto">
            <a:xfrm flipV="1">
              <a:off x="4560" y="216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</p:grpSp>
      <p:sp>
        <p:nvSpPr>
          <p:cNvPr id="23560" name="Text Box 28"/>
          <p:cNvSpPr txBox="1">
            <a:spLocks noChangeArrowheads="1"/>
          </p:cNvSpPr>
          <p:nvPr/>
        </p:nvSpPr>
        <p:spPr bwMode="auto">
          <a:xfrm>
            <a:off x="2743200" y="434340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c</a:t>
            </a:r>
          </a:p>
        </p:txBody>
      </p:sp>
      <p:sp>
        <p:nvSpPr>
          <p:cNvPr id="23561" name="Line 29"/>
          <p:cNvSpPr>
            <a:spLocks noChangeShapeType="1"/>
          </p:cNvSpPr>
          <p:nvPr/>
        </p:nvSpPr>
        <p:spPr bwMode="auto">
          <a:xfrm>
            <a:off x="3200400" y="4495800"/>
            <a:ext cx="518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3562" name="Group 30"/>
          <p:cNvGrpSpPr>
            <a:grpSpLocks/>
          </p:cNvGrpSpPr>
          <p:nvPr/>
        </p:nvGrpSpPr>
        <p:grpSpPr bwMode="auto">
          <a:xfrm>
            <a:off x="3505200" y="4191000"/>
            <a:ext cx="4267200" cy="609600"/>
            <a:chOff x="2208" y="2640"/>
            <a:chExt cx="2688" cy="384"/>
          </a:xfrm>
        </p:grpSpPr>
        <p:sp>
          <p:nvSpPr>
            <p:cNvPr id="23674" name="Freeform 31"/>
            <p:cNvSpPr>
              <a:spLocks/>
            </p:cNvSpPr>
            <p:nvPr/>
          </p:nvSpPr>
          <p:spPr bwMode="auto">
            <a:xfrm>
              <a:off x="2208" y="2640"/>
              <a:ext cx="165" cy="192"/>
            </a:xfrm>
            <a:custGeom>
              <a:avLst/>
              <a:gdLst>
                <a:gd name="T0" fmla="*/ 0 w 165"/>
                <a:gd name="T1" fmla="*/ 188 h 196"/>
                <a:gd name="T2" fmla="*/ 53 w 165"/>
                <a:gd name="T3" fmla="*/ 26 h 196"/>
                <a:gd name="T4" fmla="*/ 67 w 165"/>
                <a:gd name="T5" fmla="*/ 8 h 196"/>
                <a:gd name="T6" fmla="*/ 85 w 165"/>
                <a:gd name="T7" fmla="*/ 0 h 196"/>
                <a:gd name="T8" fmla="*/ 103 w 165"/>
                <a:gd name="T9" fmla="*/ 8 h 196"/>
                <a:gd name="T10" fmla="*/ 120 w 165"/>
                <a:gd name="T11" fmla="*/ 29 h 196"/>
                <a:gd name="T12" fmla="*/ 165 w 165"/>
                <a:gd name="T13" fmla="*/ 181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196"/>
                <a:gd name="T23" fmla="*/ 165 w 165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196">
                  <a:moveTo>
                    <a:pt x="0" y="196"/>
                  </a:moveTo>
                  <a:lnTo>
                    <a:pt x="53" y="28"/>
                  </a:lnTo>
                  <a:lnTo>
                    <a:pt x="67" y="8"/>
                  </a:lnTo>
                  <a:lnTo>
                    <a:pt x="85" y="0"/>
                  </a:lnTo>
                  <a:lnTo>
                    <a:pt x="103" y="8"/>
                  </a:lnTo>
                  <a:lnTo>
                    <a:pt x="120" y="31"/>
                  </a:lnTo>
                  <a:lnTo>
                    <a:pt x="165" y="189"/>
                  </a:lnTo>
                </a:path>
              </a:pathLst>
            </a:custGeom>
            <a:noFill/>
            <a:ln w="25400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675" name="Freeform 32"/>
            <p:cNvSpPr>
              <a:spLocks/>
            </p:cNvSpPr>
            <p:nvPr/>
          </p:nvSpPr>
          <p:spPr bwMode="auto">
            <a:xfrm>
              <a:off x="2377" y="2640"/>
              <a:ext cx="165" cy="192"/>
            </a:xfrm>
            <a:custGeom>
              <a:avLst/>
              <a:gdLst>
                <a:gd name="T0" fmla="*/ 0 w 165"/>
                <a:gd name="T1" fmla="*/ 188 h 196"/>
                <a:gd name="T2" fmla="*/ 53 w 165"/>
                <a:gd name="T3" fmla="*/ 26 h 196"/>
                <a:gd name="T4" fmla="*/ 67 w 165"/>
                <a:gd name="T5" fmla="*/ 8 h 196"/>
                <a:gd name="T6" fmla="*/ 85 w 165"/>
                <a:gd name="T7" fmla="*/ 0 h 196"/>
                <a:gd name="T8" fmla="*/ 103 w 165"/>
                <a:gd name="T9" fmla="*/ 8 h 196"/>
                <a:gd name="T10" fmla="*/ 120 w 165"/>
                <a:gd name="T11" fmla="*/ 29 h 196"/>
                <a:gd name="T12" fmla="*/ 165 w 165"/>
                <a:gd name="T13" fmla="*/ 181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196"/>
                <a:gd name="T23" fmla="*/ 165 w 165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196">
                  <a:moveTo>
                    <a:pt x="0" y="196"/>
                  </a:moveTo>
                  <a:lnTo>
                    <a:pt x="53" y="28"/>
                  </a:lnTo>
                  <a:lnTo>
                    <a:pt x="67" y="8"/>
                  </a:lnTo>
                  <a:lnTo>
                    <a:pt x="85" y="0"/>
                  </a:lnTo>
                  <a:lnTo>
                    <a:pt x="103" y="8"/>
                  </a:lnTo>
                  <a:lnTo>
                    <a:pt x="120" y="31"/>
                  </a:lnTo>
                  <a:lnTo>
                    <a:pt x="165" y="189"/>
                  </a:lnTo>
                </a:path>
              </a:pathLst>
            </a:custGeom>
            <a:noFill/>
            <a:ln w="25400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676" name="Freeform 33"/>
            <p:cNvSpPr>
              <a:spLocks/>
            </p:cNvSpPr>
            <p:nvPr/>
          </p:nvSpPr>
          <p:spPr bwMode="auto">
            <a:xfrm>
              <a:off x="2544" y="2640"/>
              <a:ext cx="165" cy="192"/>
            </a:xfrm>
            <a:custGeom>
              <a:avLst/>
              <a:gdLst>
                <a:gd name="T0" fmla="*/ 0 w 165"/>
                <a:gd name="T1" fmla="*/ 188 h 196"/>
                <a:gd name="T2" fmla="*/ 53 w 165"/>
                <a:gd name="T3" fmla="*/ 26 h 196"/>
                <a:gd name="T4" fmla="*/ 67 w 165"/>
                <a:gd name="T5" fmla="*/ 8 h 196"/>
                <a:gd name="T6" fmla="*/ 85 w 165"/>
                <a:gd name="T7" fmla="*/ 0 h 196"/>
                <a:gd name="T8" fmla="*/ 103 w 165"/>
                <a:gd name="T9" fmla="*/ 8 h 196"/>
                <a:gd name="T10" fmla="*/ 120 w 165"/>
                <a:gd name="T11" fmla="*/ 29 h 196"/>
                <a:gd name="T12" fmla="*/ 165 w 165"/>
                <a:gd name="T13" fmla="*/ 181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196"/>
                <a:gd name="T23" fmla="*/ 165 w 165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196">
                  <a:moveTo>
                    <a:pt x="0" y="196"/>
                  </a:moveTo>
                  <a:lnTo>
                    <a:pt x="53" y="28"/>
                  </a:lnTo>
                  <a:lnTo>
                    <a:pt x="67" y="8"/>
                  </a:lnTo>
                  <a:lnTo>
                    <a:pt x="85" y="0"/>
                  </a:lnTo>
                  <a:lnTo>
                    <a:pt x="103" y="8"/>
                  </a:lnTo>
                  <a:lnTo>
                    <a:pt x="120" y="31"/>
                  </a:lnTo>
                  <a:lnTo>
                    <a:pt x="165" y="189"/>
                  </a:lnTo>
                </a:path>
              </a:pathLst>
            </a:custGeom>
            <a:noFill/>
            <a:ln w="25400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677" name="Freeform 34"/>
            <p:cNvSpPr>
              <a:spLocks/>
            </p:cNvSpPr>
            <p:nvPr/>
          </p:nvSpPr>
          <p:spPr bwMode="auto">
            <a:xfrm>
              <a:off x="2710" y="2640"/>
              <a:ext cx="165" cy="192"/>
            </a:xfrm>
            <a:custGeom>
              <a:avLst/>
              <a:gdLst>
                <a:gd name="T0" fmla="*/ 0 w 165"/>
                <a:gd name="T1" fmla="*/ 188 h 196"/>
                <a:gd name="T2" fmla="*/ 53 w 165"/>
                <a:gd name="T3" fmla="*/ 26 h 196"/>
                <a:gd name="T4" fmla="*/ 67 w 165"/>
                <a:gd name="T5" fmla="*/ 8 h 196"/>
                <a:gd name="T6" fmla="*/ 85 w 165"/>
                <a:gd name="T7" fmla="*/ 0 h 196"/>
                <a:gd name="T8" fmla="*/ 103 w 165"/>
                <a:gd name="T9" fmla="*/ 8 h 196"/>
                <a:gd name="T10" fmla="*/ 120 w 165"/>
                <a:gd name="T11" fmla="*/ 29 h 196"/>
                <a:gd name="T12" fmla="*/ 165 w 165"/>
                <a:gd name="T13" fmla="*/ 181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196"/>
                <a:gd name="T23" fmla="*/ 165 w 165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196">
                  <a:moveTo>
                    <a:pt x="0" y="196"/>
                  </a:moveTo>
                  <a:lnTo>
                    <a:pt x="53" y="28"/>
                  </a:lnTo>
                  <a:lnTo>
                    <a:pt x="67" y="8"/>
                  </a:lnTo>
                  <a:lnTo>
                    <a:pt x="85" y="0"/>
                  </a:lnTo>
                  <a:lnTo>
                    <a:pt x="103" y="8"/>
                  </a:lnTo>
                  <a:lnTo>
                    <a:pt x="120" y="31"/>
                  </a:lnTo>
                  <a:lnTo>
                    <a:pt x="165" y="189"/>
                  </a:lnTo>
                </a:path>
              </a:pathLst>
            </a:custGeom>
            <a:noFill/>
            <a:ln w="25400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678" name="Freeform 35"/>
            <p:cNvSpPr>
              <a:spLocks/>
            </p:cNvSpPr>
            <p:nvPr/>
          </p:nvSpPr>
          <p:spPr bwMode="auto">
            <a:xfrm>
              <a:off x="2880" y="2640"/>
              <a:ext cx="165" cy="192"/>
            </a:xfrm>
            <a:custGeom>
              <a:avLst/>
              <a:gdLst>
                <a:gd name="T0" fmla="*/ 0 w 165"/>
                <a:gd name="T1" fmla="*/ 188 h 196"/>
                <a:gd name="T2" fmla="*/ 53 w 165"/>
                <a:gd name="T3" fmla="*/ 26 h 196"/>
                <a:gd name="T4" fmla="*/ 67 w 165"/>
                <a:gd name="T5" fmla="*/ 8 h 196"/>
                <a:gd name="T6" fmla="*/ 85 w 165"/>
                <a:gd name="T7" fmla="*/ 0 h 196"/>
                <a:gd name="T8" fmla="*/ 103 w 165"/>
                <a:gd name="T9" fmla="*/ 8 h 196"/>
                <a:gd name="T10" fmla="*/ 120 w 165"/>
                <a:gd name="T11" fmla="*/ 29 h 196"/>
                <a:gd name="T12" fmla="*/ 165 w 165"/>
                <a:gd name="T13" fmla="*/ 181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196"/>
                <a:gd name="T23" fmla="*/ 165 w 165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196">
                  <a:moveTo>
                    <a:pt x="0" y="196"/>
                  </a:moveTo>
                  <a:lnTo>
                    <a:pt x="53" y="28"/>
                  </a:lnTo>
                  <a:lnTo>
                    <a:pt x="67" y="8"/>
                  </a:lnTo>
                  <a:lnTo>
                    <a:pt x="85" y="0"/>
                  </a:lnTo>
                  <a:lnTo>
                    <a:pt x="103" y="8"/>
                  </a:lnTo>
                  <a:lnTo>
                    <a:pt x="120" y="31"/>
                  </a:lnTo>
                  <a:lnTo>
                    <a:pt x="165" y="189"/>
                  </a:lnTo>
                </a:path>
              </a:pathLst>
            </a:custGeom>
            <a:noFill/>
            <a:ln w="25400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679" name="Freeform 36"/>
            <p:cNvSpPr>
              <a:spLocks/>
            </p:cNvSpPr>
            <p:nvPr/>
          </p:nvSpPr>
          <p:spPr bwMode="auto">
            <a:xfrm>
              <a:off x="3045" y="2640"/>
              <a:ext cx="165" cy="192"/>
            </a:xfrm>
            <a:custGeom>
              <a:avLst/>
              <a:gdLst>
                <a:gd name="T0" fmla="*/ 0 w 165"/>
                <a:gd name="T1" fmla="*/ 188 h 196"/>
                <a:gd name="T2" fmla="*/ 53 w 165"/>
                <a:gd name="T3" fmla="*/ 26 h 196"/>
                <a:gd name="T4" fmla="*/ 67 w 165"/>
                <a:gd name="T5" fmla="*/ 8 h 196"/>
                <a:gd name="T6" fmla="*/ 85 w 165"/>
                <a:gd name="T7" fmla="*/ 0 h 196"/>
                <a:gd name="T8" fmla="*/ 103 w 165"/>
                <a:gd name="T9" fmla="*/ 8 h 196"/>
                <a:gd name="T10" fmla="*/ 120 w 165"/>
                <a:gd name="T11" fmla="*/ 29 h 196"/>
                <a:gd name="T12" fmla="*/ 165 w 165"/>
                <a:gd name="T13" fmla="*/ 181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196"/>
                <a:gd name="T23" fmla="*/ 165 w 165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196">
                  <a:moveTo>
                    <a:pt x="0" y="196"/>
                  </a:moveTo>
                  <a:lnTo>
                    <a:pt x="53" y="28"/>
                  </a:lnTo>
                  <a:lnTo>
                    <a:pt x="67" y="8"/>
                  </a:lnTo>
                  <a:lnTo>
                    <a:pt x="85" y="0"/>
                  </a:lnTo>
                  <a:lnTo>
                    <a:pt x="103" y="8"/>
                  </a:lnTo>
                  <a:lnTo>
                    <a:pt x="120" y="31"/>
                  </a:lnTo>
                  <a:lnTo>
                    <a:pt x="165" y="189"/>
                  </a:lnTo>
                </a:path>
              </a:pathLst>
            </a:custGeom>
            <a:noFill/>
            <a:ln w="25400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680" name="Freeform 37"/>
            <p:cNvSpPr>
              <a:spLocks/>
            </p:cNvSpPr>
            <p:nvPr/>
          </p:nvSpPr>
          <p:spPr bwMode="auto">
            <a:xfrm flipV="1">
              <a:off x="3216" y="2832"/>
              <a:ext cx="165" cy="192"/>
            </a:xfrm>
            <a:custGeom>
              <a:avLst/>
              <a:gdLst>
                <a:gd name="T0" fmla="*/ 0 w 165"/>
                <a:gd name="T1" fmla="*/ 188 h 196"/>
                <a:gd name="T2" fmla="*/ 53 w 165"/>
                <a:gd name="T3" fmla="*/ 26 h 196"/>
                <a:gd name="T4" fmla="*/ 67 w 165"/>
                <a:gd name="T5" fmla="*/ 8 h 196"/>
                <a:gd name="T6" fmla="*/ 85 w 165"/>
                <a:gd name="T7" fmla="*/ 0 h 196"/>
                <a:gd name="T8" fmla="*/ 103 w 165"/>
                <a:gd name="T9" fmla="*/ 8 h 196"/>
                <a:gd name="T10" fmla="*/ 120 w 165"/>
                <a:gd name="T11" fmla="*/ 29 h 196"/>
                <a:gd name="T12" fmla="*/ 165 w 165"/>
                <a:gd name="T13" fmla="*/ 181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196"/>
                <a:gd name="T23" fmla="*/ 165 w 165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196">
                  <a:moveTo>
                    <a:pt x="0" y="196"/>
                  </a:moveTo>
                  <a:lnTo>
                    <a:pt x="53" y="28"/>
                  </a:lnTo>
                  <a:lnTo>
                    <a:pt x="67" y="8"/>
                  </a:lnTo>
                  <a:lnTo>
                    <a:pt x="85" y="0"/>
                  </a:lnTo>
                  <a:lnTo>
                    <a:pt x="103" y="8"/>
                  </a:lnTo>
                  <a:lnTo>
                    <a:pt x="120" y="31"/>
                  </a:lnTo>
                  <a:lnTo>
                    <a:pt x="165" y="189"/>
                  </a:lnTo>
                </a:path>
              </a:pathLst>
            </a:custGeom>
            <a:noFill/>
            <a:ln w="25400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681" name="Freeform 38"/>
            <p:cNvSpPr>
              <a:spLocks/>
            </p:cNvSpPr>
            <p:nvPr/>
          </p:nvSpPr>
          <p:spPr bwMode="auto">
            <a:xfrm flipV="1">
              <a:off x="3385" y="2832"/>
              <a:ext cx="165" cy="192"/>
            </a:xfrm>
            <a:custGeom>
              <a:avLst/>
              <a:gdLst>
                <a:gd name="T0" fmla="*/ 0 w 165"/>
                <a:gd name="T1" fmla="*/ 188 h 196"/>
                <a:gd name="T2" fmla="*/ 53 w 165"/>
                <a:gd name="T3" fmla="*/ 26 h 196"/>
                <a:gd name="T4" fmla="*/ 67 w 165"/>
                <a:gd name="T5" fmla="*/ 8 h 196"/>
                <a:gd name="T6" fmla="*/ 85 w 165"/>
                <a:gd name="T7" fmla="*/ 0 h 196"/>
                <a:gd name="T8" fmla="*/ 103 w 165"/>
                <a:gd name="T9" fmla="*/ 8 h 196"/>
                <a:gd name="T10" fmla="*/ 120 w 165"/>
                <a:gd name="T11" fmla="*/ 29 h 196"/>
                <a:gd name="T12" fmla="*/ 165 w 165"/>
                <a:gd name="T13" fmla="*/ 181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196"/>
                <a:gd name="T23" fmla="*/ 165 w 165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196">
                  <a:moveTo>
                    <a:pt x="0" y="196"/>
                  </a:moveTo>
                  <a:lnTo>
                    <a:pt x="53" y="28"/>
                  </a:lnTo>
                  <a:lnTo>
                    <a:pt x="67" y="8"/>
                  </a:lnTo>
                  <a:lnTo>
                    <a:pt x="85" y="0"/>
                  </a:lnTo>
                  <a:lnTo>
                    <a:pt x="103" y="8"/>
                  </a:lnTo>
                  <a:lnTo>
                    <a:pt x="120" y="31"/>
                  </a:lnTo>
                  <a:lnTo>
                    <a:pt x="165" y="189"/>
                  </a:lnTo>
                </a:path>
              </a:pathLst>
            </a:custGeom>
            <a:noFill/>
            <a:ln w="25400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682" name="Freeform 39"/>
            <p:cNvSpPr>
              <a:spLocks/>
            </p:cNvSpPr>
            <p:nvPr/>
          </p:nvSpPr>
          <p:spPr bwMode="auto">
            <a:xfrm flipV="1">
              <a:off x="3552" y="2832"/>
              <a:ext cx="165" cy="192"/>
            </a:xfrm>
            <a:custGeom>
              <a:avLst/>
              <a:gdLst>
                <a:gd name="T0" fmla="*/ 0 w 165"/>
                <a:gd name="T1" fmla="*/ 188 h 196"/>
                <a:gd name="T2" fmla="*/ 53 w 165"/>
                <a:gd name="T3" fmla="*/ 26 h 196"/>
                <a:gd name="T4" fmla="*/ 67 w 165"/>
                <a:gd name="T5" fmla="*/ 8 h 196"/>
                <a:gd name="T6" fmla="*/ 85 w 165"/>
                <a:gd name="T7" fmla="*/ 0 h 196"/>
                <a:gd name="T8" fmla="*/ 103 w 165"/>
                <a:gd name="T9" fmla="*/ 8 h 196"/>
                <a:gd name="T10" fmla="*/ 120 w 165"/>
                <a:gd name="T11" fmla="*/ 29 h 196"/>
                <a:gd name="T12" fmla="*/ 165 w 165"/>
                <a:gd name="T13" fmla="*/ 181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196"/>
                <a:gd name="T23" fmla="*/ 165 w 165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196">
                  <a:moveTo>
                    <a:pt x="0" y="196"/>
                  </a:moveTo>
                  <a:lnTo>
                    <a:pt x="53" y="28"/>
                  </a:lnTo>
                  <a:lnTo>
                    <a:pt x="67" y="8"/>
                  </a:lnTo>
                  <a:lnTo>
                    <a:pt x="85" y="0"/>
                  </a:lnTo>
                  <a:lnTo>
                    <a:pt x="103" y="8"/>
                  </a:lnTo>
                  <a:lnTo>
                    <a:pt x="120" y="31"/>
                  </a:lnTo>
                  <a:lnTo>
                    <a:pt x="165" y="189"/>
                  </a:lnTo>
                </a:path>
              </a:pathLst>
            </a:custGeom>
            <a:noFill/>
            <a:ln w="25400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683" name="Freeform 40"/>
            <p:cNvSpPr>
              <a:spLocks/>
            </p:cNvSpPr>
            <p:nvPr/>
          </p:nvSpPr>
          <p:spPr bwMode="auto">
            <a:xfrm flipV="1">
              <a:off x="3718" y="2832"/>
              <a:ext cx="165" cy="192"/>
            </a:xfrm>
            <a:custGeom>
              <a:avLst/>
              <a:gdLst>
                <a:gd name="T0" fmla="*/ 0 w 165"/>
                <a:gd name="T1" fmla="*/ 188 h 196"/>
                <a:gd name="T2" fmla="*/ 53 w 165"/>
                <a:gd name="T3" fmla="*/ 26 h 196"/>
                <a:gd name="T4" fmla="*/ 67 w 165"/>
                <a:gd name="T5" fmla="*/ 8 h 196"/>
                <a:gd name="T6" fmla="*/ 85 w 165"/>
                <a:gd name="T7" fmla="*/ 0 h 196"/>
                <a:gd name="T8" fmla="*/ 103 w 165"/>
                <a:gd name="T9" fmla="*/ 8 h 196"/>
                <a:gd name="T10" fmla="*/ 120 w 165"/>
                <a:gd name="T11" fmla="*/ 29 h 196"/>
                <a:gd name="T12" fmla="*/ 165 w 165"/>
                <a:gd name="T13" fmla="*/ 181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196"/>
                <a:gd name="T23" fmla="*/ 165 w 165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196">
                  <a:moveTo>
                    <a:pt x="0" y="196"/>
                  </a:moveTo>
                  <a:lnTo>
                    <a:pt x="53" y="28"/>
                  </a:lnTo>
                  <a:lnTo>
                    <a:pt x="67" y="8"/>
                  </a:lnTo>
                  <a:lnTo>
                    <a:pt x="85" y="0"/>
                  </a:lnTo>
                  <a:lnTo>
                    <a:pt x="103" y="8"/>
                  </a:lnTo>
                  <a:lnTo>
                    <a:pt x="120" y="31"/>
                  </a:lnTo>
                  <a:lnTo>
                    <a:pt x="165" y="189"/>
                  </a:lnTo>
                </a:path>
              </a:pathLst>
            </a:custGeom>
            <a:noFill/>
            <a:ln w="25400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684" name="Freeform 41"/>
            <p:cNvSpPr>
              <a:spLocks/>
            </p:cNvSpPr>
            <p:nvPr/>
          </p:nvSpPr>
          <p:spPr bwMode="auto">
            <a:xfrm>
              <a:off x="3888" y="2640"/>
              <a:ext cx="165" cy="192"/>
            </a:xfrm>
            <a:custGeom>
              <a:avLst/>
              <a:gdLst>
                <a:gd name="T0" fmla="*/ 0 w 165"/>
                <a:gd name="T1" fmla="*/ 188 h 196"/>
                <a:gd name="T2" fmla="*/ 53 w 165"/>
                <a:gd name="T3" fmla="*/ 26 h 196"/>
                <a:gd name="T4" fmla="*/ 67 w 165"/>
                <a:gd name="T5" fmla="*/ 8 h 196"/>
                <a:gd name="T6" fmla="*/ 85 w 165"/>
                <a:gd name="T7" fmla="*/ 0 h 196"/>
                <a:gd name="T8" fmla="*/ 103 w 165"/>
                <a:gd name="T9" fmla="*/ 8 h 196"/>
                <a:gd name="T10" fmla="*/ 120 w 165"/>
                <a:gd name="T11" fmla="*/ 29 h 196"/>
                <a:gd name="T12" fmla="*/ 165 w 165"/>
                <a:gd name="T13" fmla="*/ 181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196"/>
                <a:gd name="T23" fmla="*/ 165 w 165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196">
                  <a:moveTo>
                    <a:pt x="0" y="196"/>
                  </a:moveTo>
                  <a:lnTo>
                    <a:pt x="53" y="28"/>
                  </a:lnTo>
                  <a:lnTo>
                    <a:pt x="67" y="8"/>
                  </a:lnTo>
                  <a:lnTo>
                    <a:pt x="85" y="0"/>
                  </a:lnTo>
                  <a:lnTo>
                    <a:pt x="103" y="8"/>
                  </a:lnTo>
                  <a:lnTo>
                    <a:pt x="120" y="31"/>
                  </a:lnTo>
                  <a:lnTo>
                    <a:pt x="165" y="189"/>
                  </a:lnTo>
                </a:path>
              </a:pathLst>
            </a:custGeom>
            <a:noFill/>
            <a:ln w="25400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685" name="Freeform 42"/>
            <p:cNvSpPr>
              <a:spLocks/>
            </p:cNvSpPr>
            <p:nvPr/>
          </p:nvSpPr>
          <p:spPr bwMode="auto">
            <a:xfrm>
              <a:off x="4053" y="2640"/>
              <a:ext cx="165" cy="192"/>
            </a:xfrm>
            <a:custGeom>
              <a:avLst/>
              <a:gdLst>
                <a:gd name="T0" fmla="*/ 0 w 165"/>
                <a:gd name="T1" fmla="*/ 188 h 196"/>
                <a:gd name="T2" fmla="*/ 53 w 165"/>
                <a:gd name="T3" fmla="*/ 26 h 196"/>
                <a:gd name="T4" fmla="*/ 67 w 165"/>
                <a:gd name="T5" fmla="*/ 8 h 196"/>
                <a:gd name="T6" fmla="*/ 85 w 165"/>
                <a:gd name="T7" fmla="*/ 0 h 196"/>
                <a:gd name="T8" fmla="*/ 103 w 165"/>
                <a:gd name="T9" fmla="*/ 8 h 196"/>
                <a:gd name="T10" fmla="*/ 120 w 165"/>
                <a:gd name="T11" fmla="*/ 29 h 196"/>
                <a:gd name="T12" fmla="*/ 165 w 165"/>
                <a:gd name="T13" fmla="*/ 181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196"/>
                <a:gd name="T23" fmla="*/ 165 w 165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196">
                  <a:moveTo>
                    <a:pt x="0" y="196"/>
                  </a:moveTo>
                  <a:lnTo>
                    <a:pt x="53" y="28"/>
                  </a:lnTo>
                  <a:lnTo>
                    <a:pt x="67" y="8"/>
                  </a:lnTo>
                  <a:lnTo>
                    <a:pt x="85" y="0"/>
                  </a:lnTo>
                  <a:lnTo>
                    <a:pt x="103" y="8"/>
                  </a:lnTo>
                  <a:lnTo>
                    <a:pt x="120" y="31"/>
                  </a:lnTo>
                  <a:lnTo>
                    <a:pt x="165" y="189"/>
                  </a:lnTo>
                </a:path>
              </a:pathLst>
            </a:custGeom>
            <a:noFill/>
            <a:ln w="25400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686" name="Freeform 43"/>
            <p:cNvSpPr>
              <a:spLocks/>
            </p:cNvSpPr>
            <p:nvPr/>
          </p:nvSpPr>
          <p:spPr bwMode="auto">
            <a:xfrm flipV="1">
              <a:off x="4224" y="2832"/>
              <a:ext cx="170" cy="192"/>
            </a:xfrm>
            <a:custGeom>
              <a:avLst/>
              <a:gdLst>
                <a:gd name="T0" fmla="*/ 0 w 165"/>
                <a:gd name="T1" fmla="*/ 188 h 196"/>
                <a:gd name="T2" fmla="*/ 57 w 165"/>
                <a:gd name="T3" fmla="*/ 26 h 196"/>
                <a:gd name="T4" fmla="*/ 71 w 165"/>
                <a:gd name="T5" fmla="*/ 8 h 196"/>
                <a:gd name="T6" fmla="*/ 91 w 165"/>
                <a:gd name="T7" fmla="*/ 0 h 196"/>
                <a:gd name="T8" fmla="*/ 109 w 165"/>
                <a:gd name="T9" fmla="*/ 8 h 196"/>
                <a:gd name="T10" fmla="*/ 128 w 165"/>
                <a:gd name="T11" fmla="*/ 29 h 196"/>
                <a:gd name="T12" fmla="*/ 175 w 165"/>
                <a:gd name="T13" fmla="*/ 181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196"/>
                <a:gd name="T23" fmla="*/ 165 w 165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196">
                  <a:moveTo>
                    <a:pt x="0" y="196"/>
                  </a:moveTo>
                  <a:lnTo>
                    <a:pt x="53" y="28"/>
                  </a:lnTo>
                  <a:lnTo>
                    <a:pt x="67" y="8"/>
                  </a:lnTo>
                  <a:lnTo>
                    <a:pt x="85" y="0"/>
                  </a:lnTo>
                  <a:lnTo>
                    <a:pt x="103" y="8"/>
                  </a:lnTo>
                  <a:lnTo>
                    <a:pt x="120" y="31"/>
                  </a:lnTo>
                  <a:lnTo>
                    <a:pt x="165" y="189"/>
                  </a:lnTo>
                </a:path>
              </a:pathLst>
            </a:custGeom>
            <a:noFill/>
            <a:ln w="25400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687" name="Freeform 44"/>
            <p:cNvSpPr>
              <a:spLocks/>
            </p:cNvSpPr>
            <p:nvPr/>
          </p:nvSpPr>
          <p:spPr bwMode="auto">
            <a:xfrm flipV="1">
              <a:off x="4393" y="2832"/>
              <a:ext cx="170" cy="192"/>
            </a:xfrm>
            <a:custGeom>
              <a:avLst/>
              <a:gdLst>
                <a:gd name="T0" fmla="*/ 0 w 165"/>
                <a:gd name="T1" fmla="*/ 188 h 196"/>
                <a:gd name="T2" fmla="*/ 57 w 165"/>
                <a:gd name="T3" fmla="*/ 26 h 196"/>
                <a:gd name="T4" fmla="*/ 71 w 165"/>
                <a:gd name="T5" fmla="*/ 8 h 196"/>
                <a:gd name="T6" fmla="*/ 91 w 165"/>
                <a:gd name="T7" fmla="*/ 0 h 196"/>
                <a:gd name="T8" fmla="*/ 109 w 165"/>
                <a:gd name="T9" fmla="*/ 8 h 196"/>
                <a:gd name="T10" fmla="*/ 128 w 165"/>
                <a:gd name="T11" fmla="*/ 29 h 196"/>
                <a:gd name="T12" fmla="*/ 175 w 165"/>
                <a:gd name="T13" fmla="*/ 181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196"/>
                <a:gd name="T23" fmla="*/ 165 w 165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196">
                  <a:moveTo>
                    <a:pt x="0" y="196"/>
                  </a:moveTo>
                  <a:lnTo>
                    <a:pt x="53" y="28"/>
                  </a:lnTo>
                  <a:lnTo>
                    <a:pt x="67" y="8"/>
                  </a:lnTo>
                  <a:lnTo>
                    <a:pt x="85" y="0"/>
                  </a:lnTo>
                  <a:lnTo>
                    <a:pt x="103" y="8"/>
                  </a:lnTo>
                  <a:lnTo>
                    <a:pt x="120" y="31"/>
                  </a:lnTo>
                  <a:lnTo>
                    <a:pt x="165" y="189"/>
                  </a:lnTo>
                </a:path>
              </a:pathLst>
            </a:custGeom>
            <a:noFill/>
            <a:ln w="25400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688" name="Freeform 45"/>
            <p:cNvSpPr>
              <a:spLocks/>
            </p:cNvSpPr>
            <p:nvPr/>
          </p:nvSpPr>
          <p:spPr bwMode="auto">
            <a:xfrm flipV="1">
              <a:off x="4560" y="2832"/>
              <a:ext cx="170" cy="192"/>
            </a:xfrm>
            <a:custGeom>
              <a:avLst/>
              <a:gdLst>
                <a:gd name="T0" fmla="*/ 0 w 165"/>
                <a:gd name="T1" fmla="*/ 188 h 196"/>
                <a:gd name="T2" fmla="*/ 57 w 165"/>
                <a:gd name="T3" fmla="*/ 26 h 196"/>
                <a:gd name="T4" fmla="*/ 71 w 165"/>
                <a:gd name="T5" fmla="*/ 8 h 196"/>
                <a:gd name="T6" fmla="*/ 91 w 165"/>
                <a:gd name="T7" fmla="*/ 0 h 196"/>
                <a:gd name="T8" fmla="*/ 109 w 165"/>
                <a:gd name="T9" fmla="*/ 8 h 196"/>
                <a:gd name="T10" fmla="*/ 128 w 165"/>
                <a:gd name="T11" fmla="*/ 29 h 196"/>
                <a:gd name="T12" fmla="*/ 175 w 165"/>
                <a:gd name="T13" fmla="*/ 181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196"/>
                <a:gd name="T23" fmla="*/ 165 w 165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196">
                  <a:moveTo>
                    <a:pt x="0" y="196"/>
                  </a:moveTo>
                  <a:lnTo>
                    <a:pt x="53" y="28"/>
                  </a:lnTo>
                  <a:lnTo>
                    <a:pt x="67" y="8"/>
                  </a:lnTo>
                  <a:lnTo>
                    <a:pt x="85" y="0"/>
                  </a:lnTo>
                  <a:lnTo>
                    <a:pt x="103" y="8"/>
                  </a:lnTo>
                  <a:lnTo>
                    <a:pt x="120" y="31"/>
                  </a:lnTo>
                  <a:lnTo>
                    <a:pt x="165" y="189"/>
                  </a:lnTo>
                </a:path>
              </a:pathLst>
            </a:custGeom>
            <a:noFill/>
            <a:ln w="25400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689" name="Freeform 46"/>
            <p:cNvSpPr>
              <a:spLocks/>
            </p:cNvSpPr>
            <p:nvPr/>
          </p:nvSpPr>
          <p:spPr bwMode="auto">
            <a:xfrm flipV="1">
              <a:off x="4726" y="2832"/>
              <a:ext cx="170" cy="192"/>
            </a:xfrm>
            <a:custGeom>
              <a:avLst/>
              <a:gdLst>
                <a:gd name="T0" fmla="*/ 0 w 165"/>
                <a:gd name="T1" fmla="*/ 188 h 196"/>
                <a:gd name="T2" fmla="*/ 57 w 165"/>
                <a:gd name="T3" fmla="*/ 26 h 196"/>
                <a:gd name="T4" fmla="*/ 71 w 165"/>
                <a:gd name="T5" fmla="*/ 8 h 196"/>
                <a:gd name="T6" fmla="*/ 91 w 165"/>
                <a:gd name="T7" fmla="*/ 0 h 196"/>
                <a:gd name="T8" fmla="*/ 109 w 165"/>
                <a:gd name="T9" fmla="*/ 8 h 196"/>
                <a:gd name="T10" fmla="*/ 128 w 165"/>
                <a:gd name="T11" fmla="*/ 29 h 196"/>
                <a:gd name="T12" fmla="*/ 175 w 165"/>
                <a:gd name="T13" fmla="*/ 181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196"/>
                <a:gd name="T23" fmla="*/ 165 w 165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196">
                  <a:moveTo>
                    <a:pt x="0" y="196"/>
                  </a:moveTo>
                  <a:lnTo>
                    <a:pt x="53" y="28"/>
                  </a:lnTo>
                  <a:lnTo>
                    <a:pt x="67" y="8"/>
                  </a:lnTo>
                  <a:lnTo>
                    <a:pt x="85" y="0"/>
                  </a:lnTo>
                  <a:lnTo>
                    <a:pt x="103" y="8"/>
                  </a:lnTo>
                  <a:lnTo>
                    <a:pt x="120" y="31"/>
                  </a:lnTo>
                  <a:lnTo>
                    <a:pt x="165" y="189"/>
                  </a:lnTo>
                </a:path>
              </a:pathLst>
            </a:custGeom>
            <a:noFill/>
            <a:ln w="25400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</p:grpSp>
      <p:sp>
        <p:nvSpPr>
          <p:cNvPr id="23563" name="Text Box 48"/>
          <p:cNvSpPr txBox="1">
            <a:spLocks noChangeArrowheads="1"/>
          </p:cNvSpPr>
          <p:nvPr/>
        </p:nvSpPr>
        <p:spPr bwMode="auto">
          <a:xfrm>
            <a:off x="2743200" y="556260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e</a:t>
            </a:r>
          </a:p>
        </p:txBody>
      </p:sp>
      <p:grpSp>
        <p:nvGrpSpPr>
          <p:cNvPr id="23564" name="Group 49"/>
          <p:cNvGrpSpPr>
            <a:grpSpLocks/>
          </p:cNvGrpSpPr>
          <p:nvPr/>
        </p:nvGrpSpPr>
        <p:grpSpPr bwMode="auto">
          <a:xfrm>
            <a:off x="3505200" y="5562600"/>
            <a:ext cx="4267200" cy="304800"/>
            <a:chOff x="1776" y="3168"/>
            <a:chExt cx="2688" cy="192"/>
          </a:xfrm>
        </p:grpSpPr>
        <p:sp>
          <p:nvSpPr>
            <p:cNvPr id="23665" name="Line 50"/>
            <p:cNvSpPr>
              <a:spLocks noChangeShapeType="1"/>
            </p:cNvSpPr>
            <p:nvPr/>
          </p:nvSpPr>
          <p:spPr bwMode="auto">
            <a:xfrm flipV="1">
              <a:off x="1776" y="3168"/>
              <a:ext cx="0" cy="192"/>
            </a:xfrm>
            <a:prstGeom prst="line">
              <a:avLst/>
            </a:prstGeom>
            <a:noFill/>
            <a:ln w="25400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666" name="Line 51"/>
            <p:cNvSpPr>
              <a:spLocks noChangeShapeType="1"/>
            </p:cNvSpPr>
            <p:nvPr/>
          </p:nvSpPr>
          <p:spPr bwMode="auto">
            <a:xfrm>
              <a:off x="1776" y="3168"/>
              <a:ext cx="1008" cy="0"/>
            </a:xfrm>
            <a:prstGeom prst="line">
              <a:avLst/>
            </a:prstGeom>
            <a:noFill/>
            <a:ln w="25400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667" name="Line 52"/>
            <p:cNvSpPr>
              <a:spLocks noChangeShapeType="1"/>
            </p:cNvSpPr>
            <p:nvPr/>
          </p:nvSpPr>
          <p:spPr bwMode="auto">
            <a:xfrm>
              <a:off x="2784" y="3168"/>
              <a:ext cx="0" cy="192"/>
            </a:xfrm>
            <a:prstGeom prst="line">
              <a:avLst/>
            </a:prstGeom>
            <a:noFill/>
            <a:ln w="25400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668" name="Line 53"/>
            <p:cNvSpPr>
              <a:spLocks noChangeShapeType="1"/>
            </p:cNvSpPr>
            <p:nvPr/>
          </p:nvSpPr>
          <p:spPr bwMode="auto">
            <a:xfrm>
              <a:off x="2784" y="3360"/>
              <a:ext cx="672" cy="0"/>
            </a:xfrm>
            <a:prstGeom prst="line">
              <a:avLst/>
            </a:prstGeom>
            <a:noFill/>
            <a:ln w="25400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669" name="Line 54"/>
            <p:cNvSpPr>
              <a:spLocks noChangeShapeType="1"/>
            </p:cNvSpPr>
            <p:nvPr/>
          </p:nvSpPr>
          <p:spPr bwMode="auto">
            <a:xfrm flipV="1">
              <a:off x="3456" y="3168"/>
              <a:ext cx="0" cy="192"/>
            </a:xfrm>
            <a:prstGeom prst="line">
              <a:avLst/>
            </a:prstGeom>
            <a:noFill/>
            <a:ln w="25400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670" name="Line 55"/>
            <p:cNvSpPr>
              <a:spLocks noChangeShapeType="1"/>
            </p:cNvSpPr>
            <p:nvPr/>
          </p:nvSpPr>
          <p:spPr bwMode="auto">
            <a:xfrm>
              <a:off x="3456" y="3168"/>
              <a:ext cx="336" cy="0"/>
            </a:xfrm>
            <a:prstGeom prst="line">
              <a:avLst/>
            </a:prstGeom>
            <a:noFill/>
            <a:ln w="25400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671" name="Line 56"/>
            <p:cNvSpPr>
              <a:spLocks noChangeShapeType="1"/>
            </p:cNvSpPr>
            <p:nvPr/>
          </p:nvSpPr>
          <p:spPr bwMode="auto">
            <a:xfrm>
              <a:off x="3792" y="3168"/>
              <a:ext cx="0" cy="192"/>
            </a:xfrm>
            <a:prstGeom prst="line">
              <a:avLst/>
            </a:prstGeom>
            <a:noFill/>
            <a:ln w="25400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672" name="Line 57"/>
            <p:cNvSpPr>
              <a:spLocks noChangeShapeType="1"/>
            </p:cNvSpPr>
            <p:nvPr/>
          </p:nvSpPr>
          <p:spPr bwMode="auto">
            <a:xfrm>
              <a:off x="3792" y="3360"/>
              <a:ext cx="672" cy="0"/>
            </a:xfrm>
            <a:prstGeom prst="line">
              <a:avLst/>
            </a:prstGeom>
            <a:noFill/>
            <a:ln w="25400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673" name="Line 58"/>
            <p:cNvSpPr>
              <a:spLocks noChangeShapeType="1"/>
            </p:cNvSpPr>
            <p:nvPr/>
          </p:nvSpPr>
          <p:spPr bwMode="auto">
            <a:xfrm flipV="1">
              <a:off x="4464" y="3168"/>
              <a:ext cx="0" cy="192"/>
            </a:xfrm>
            <a:prstGeom prst="line">
              <a:avLst/>
            </a:prstGeom>
            <a:noFill/>
            <a:ln w="25400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3565" name="Text Box 59"/>
          <p:cNvSpPr txBox="1">
            <a:spLocks noChangeArrowheads="1"/>
          </p:cNvSpPr>
          <p:nvPr/>
        </p:nvSpPr>
        <p:spPr bwMode="auto">
          <a:xfrm>
            <a:off x="2743200" y="502920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d</a:t>
            </a:r>
          </a:p>
        </p:txBody>
      </p:sp>
      <p:sp>
        <p:nvSpPr>
          <p:cNvPr id="23566" name="Line 60"/>
          <p:cNvSpPr>
            <a:spLocks noChangeShapeType="1"/>
          </p:cNvSpPr>
          <p:nvPr/>
        </p:nvSpPr>
        <p:spPr bwMode="auto">
          <a:xfrm>
            <a:off x="3276600" y="5181600"/>
            <a:ext cx="518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67" name="Freeform 61"/>
          <p:cNvSpPr>
            <a:spLocks/>
          </p:cNvSpPr>
          <p:nvPr/>
        </p:nvSpPr>
        <p:spPr bwMode="auto">
          <a:xfrm>
            <a:off x="3505200" y="4953000"/>
            <a:ext cx="4267200" cy="457200"/>
          </a:xfrm>
          <a:custGeom>
            <a:avLst/>
            <a:gdLst>
              <a:gd name="T0" fmla="*/ 0 w 2688"/>
              <a:gd name="T1" fmla="*/ 280886490 h 378"/>
              <a:gd name="T2" fmla="*/ 60483753 w 2688"/>
              <a:gd name="T3" fmla="*/ 114110106 h 378"/>
              <a:gd name="T4" fmla="*/ 90725617 w 2688"/>
              <a:gd name="T5" fmla="*/ 78998831 h 378"/>
              <a:gd name="T6" fmla="*/ 151209370 w 2688"/>
              <a:gd name="T7" fmla="*/ 35111265 h 378"/>
              <a:gd name="T8" fmla="*/ 362902467 w 2688"/>
              <a:gd name="T9" fmla="*/ 8777514 h 378"/>
              <a:gd name="T10" fmla="*/ 2147483647 w 2688"/>
              <a:gd name="T11" fmla="*/ 8777514 h 378"/>
              <a:gd name="T12" fmla="*/ 2147483647 w 2688"/>
              <a:gd name="T13" fmla="*/ 17555028 h 378"/>
              <a:gd name="T14" fmla="*/ 2147483647 w 2688"/>
              <a:gd name="T15" fmla="*/ 70221320 h 378"/>
              <a:gd name="T16" fmla="*/ 2147483647 w 2688"/>
              <a:gd name="T17" fmla="*/ 157998872 h 378"/>
              <a:gd name="T18" fmla="*/ 2147483647 w 2688"/>
              <a:gd name="T19" fmla="*/ 289664001 h 378"/>
              <a:gd name="T20" fmla="*/ 2147483647 w 2688"/>
              <a:gd name="T21" fmla="*/ 482772957 h 378"/>
              <a:gd name="T22" fmla="*/ 2147483647 w 2688"/>
              <a:gd name="T23" fmla="*/ 535439235 h 378"/>
              <a:gd name="T24" fmla="*/ 2147483647 w 2688"/>
              <a:gd name="T25" fmla="*/ 544216747 h 378"/>
              <a:gd name="T26" fmla="*/ 2147483647 w 2688"/>
              <a:gd name="T27" fmla="*/ 552994258 h 378"/>
              <a:gd name="T28" fmla="*/ 2147483647 w 2688"/>
              <a:gd name="T29" fmla="*/ 473995446 h 378"/>
              <a:gd name="T30" fmla="*/ 2147483647 w 2688"/>
              <a:gd name="T31" fmla="*/ 289664001 h 378"/>
              <a:gd name="T32" fmla="*/ 2147483647 w 2688"/>
              <a:gd name="T33" fmla="*/ 70221320 h 378"/>
              <a:gd name="T34" fmla="*/ 2147483647 w 2688"/>
              <a:gd name="T35" fmla="*/ 35111265 h 378"/>
              <a:gd name="T36" fmla="*/ 2147483647 w 2688"/>
              <a:gd name="T37" fmla="*/ 0 h 378"/>
              <a:gd name="T38" fmla="*/ 2147483647 w 2688"/>
              <a:gd name="T39" fmla="*/ 0 h 378"/>
              <a:gd name="T40" fmla="*/ 2147483647 w 2688"/>
              <a:gd name="T41" fmla="*/ 61443809 h 378"/>
              <a:gd name="T42" fmla="*/ 2147483647 w 2688"/>
              <a:gd name="T43" fmla="*/ 280886490 h 378"/>
              <a:gd name="T44" fmla="*/ 2147483647 w 2688"/>
              <a:gd name="T45" fmla="*/ 412551656 h 378"/>
              <a:gd name="T46" fmla="*/ 2147483647 w 2688"/>
              <a:gd name="T47" fmla="*/ 509105492 h 378"/>
              <a:gd name="T48" fmla="*/ 2147483647 w 2688"/>
              <a:gd name="T49" fmla="*/ 552994258 h 378"/>
              <a:gd name="T50" fmla="*/ 2147483647 w 2688"/>
              <a:gd name="T51" fmla="*/ 544216747 h 378"/>
              <a:gd name="T52" fmla="*/ 2147483647 w 2688"/>
              <a:gd name="T53" fmla="*/ 509105492 h 378"/>
              <a:gd name="T54" fmla="*/ 2147483647 w 2688"/>
              <a:gd name="T55" fmla="*/ 280886490 h 37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2688"/>
              <a:gd name="T85" fmla="*/ 0 h 378"/>
              <a:gd name="T86" fmla="*/ 2688 w 2688"/>
              <a:gd name="T87" fmla="*/ 378 h 37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2688" h="378">
                <a:moveTo>
                  <a:pt x="0" y="192"/>
                </a:moveTo>
                <a:lnTo>
                  <a:pt x="24" y="78"/>
                </a:lnTo>
                <a:lnTo>
                  <a:pt x="36" y="54"/>
                </a:lnTo>
                <a:lnTo>
                  <a:pt x="60" y="24"/>
                </a:lnTo>
                <a:lnTo>
                  <a:pt x="144" y="6"/>
                </a:lnTo>
                <a:lnTo>
                  <a:pt x="864" y="6"/>
                </a:lnTo>
                <a:lnTo>
                  <a:pt x="924" y="12"/>
                </a:lnTo>
                <a:lnTo>
                  <a:pt x="966" y="48"/>
                </a:lnTo>
                <a:lnTo>
                  <a:pt x="996" y="108"/>
                </a:lnTo>
                <a:lnTo>
                  <a:pt x="1008" y="198"/>
                </a:lnTo>
                <a:lnTo>
                  <a:pt x="1038" y="330"/>
                </a:lnTo>
                <a:lnTo>
                  <a:pt x="1074" y="366"/>
                </a:lnTo>
                <a:lnTo>
                  <a:pt x="1122" y="372"/>
                </a:lnTo>
                <a:lnTo>
                  <a:pt x="1596" y="378"/>
                </a:lnTo>
                <a:lnTo>
                  <a:pt x="1662" y="324"/>
                </a:lnTo>
                <a:lnTo>
                  <a:pt x="1680" y="198"/>
                </a:lnTo>
                <a:lnTo>
                  <a:pt x="1710" y="48"/>
                </a:lnTo>
                <a:lnTo>
                  <a:pt x="1740" y="24"/>
                </a:lnTo>
                <a:lnTo>
                  <a:pt x="1770" y="0"/>
                </a:lnTo>
                <a:lnTo>
                  <a:pt x="1926" y="0"/>
                </a:lnTo>
                <a:lnTo>
                  <a:pt x="1986" y="42"/>
                </a:lnTo>
                <a:lnTo>
                  <a:pt x="2022" y="192"/>
                </a:lnTo>
                <a:lnTo>
                  <a:pt x="2040" y="282"/>
                </a:lnTo>
                <a:lnTo>
                  <a:pt x="2064" y="348"/>
                </a:lnTo>
                <a:lnTo>
                  <a:pt x="2118" y="378"/>
                </a:lnTo>
                <a:lnTo>
                  <a:pt x="2598" y="372"/>
                </a:lnTo>
                <a:lnTo>
                  <a:pt x="2652" y="348"/>
                </a:lnTo>
                <a:lnTo>
                  <a:pt x="2688" y="192"/>
                </a:lnTo>
              </a:path>
            </a:pathLst>
          </a:custGeom>
          <a:noFill/>
          <a:ln w="25400">
            <a:solidFill>
              <a:srgbClr val="CC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>
                <a:srgbClr val="FF3300"/>
              </a:buClr>
            </a:pPr>
            <a:endParaRPr lang="zh-CN" altLang="en-US"/>
          </a:p>
        </p:txBody>
      </p:sp>
      <p:sp>
        <p:nvSpPr>
          <p:cNvPr id="23568" name="Text Box 63"/>
          <p:cNvSpPr txBox="1">
            <a:spLocks noChangeArrowheads="1"/>
          </p:cNvSpPr>
          <p:nvPr/>
        </p:nvSpPr>
        <p:spPr bwMode="auto">
          <a:xfrm>
            <a:off x="2743200" y="617220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f</a:t>
            </a:r>
          </a:p>
        </p:txBody>
      </p:sp>
      <p:grpSp>
        <p:nvGrpSpPr>
          <p:cNvPr id="23569" name="Group 64"/>
          <p:cNvGrpSpPr>
            <a:grpSpLocks/>
          </p:cNvGrpSpPr>
          <p:nvPr/>
        </p:nvGrpSpPr>
        <p:grpSpPr bwMode="auto">
          <a:xfrm>
            <a:off x="3505200" y="6096000"/>
            <a:ext cx="4267200" cy="304800"/>
            <a:chOff x="2208" y="3840"/>
            <a:chExt cx="2688" cy="192"/>
          </a:xfrm>
        </p:grpSpPr>
        <p:sp>
          <p:nvSpPr>
            <p:cNvPr id="23656" name="Line 65"/>
            <p:cNvSpPr>
              <a:spLocks noChangeShapeType="1"/>
            </p:cNvSpPr>
            <p:nvPr/>
          </p:nvSpPr>
          <p:spPr bwMode="auto">
            <a:xfrm flipV="1">
              <a:off x="2208" y="4032"/>
              <a:ext cx="1008" cy="0"/>
            </a:xfrm>
            <a:prstGeom prst="line">
              <a:avLst/>
            </a:prstGeom>
            <a:noFill/>
            <a:ln w="25400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657" name="Line 66"/>
            <p:cNvSpPr>
              <a:spLocks noChangeShapeType="1"/>
            </p:cNvSpPr>
            <p:nvPr/>
          </p:nvSpPr>
          <p:spPr bwMode="auto">
            <a:xfrm flipV="1">
              <a:off x="3216" y="3840"/>
              <a:ext cx="0" cy="192"/>
            </a:xfrm>
            <a:prstGeom prst="line">
              <a:avLst/>
            </a:prstGeom>
            <a:noFill/>
            <a:ln w="25400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658" name="Line 67"/>
            <p:cNvSpPr>
              <a:spLocks noChangeShapeType="1"/>
            </p:cNvSpPr>
            <p:nvPr/>
          </p:nvSpPr>
          <p:spPr bwMode="auto">
            <a:xfrm flipV="1">
              <a:off x="3216" y="3840"/>
              <a:ext cx="340" cy="0"/>
            </a:xfrm>
            <a:prstGeom prst="line">
              <a:avLst/>
            </a:prstGeom>
            <a:noFill/>
            <a:ln w="25400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659" name="Line 68"/>
            <p:cNvSpPr>
              <a:spLocks noChangeShapeType="1"/>
            </p:cNvSpPr>
            <p:nvPr/>
          </p:nvSpPr>
          <p:spPr bwMode="auto">
            <a:xfrm>
              <a:off x="3560" y="3840"/>
              <a:ext cx="0" cy="192"/>
            </a:xfrm>
            <a:prstGeom prst="line">
              <a:avLst/>
            </a:prstGeom>
            <a:noFill/>
            <a:ln w="25400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660" name="Freeform 69"/>
            <p:cNvSpPr>
              <a:spLocks/>
            </p:cNvSpPr>
            <p:nvPr/>
          </p:nvSpPr>
          <p:spPr bwMode="auto">
            <a:xfrm>
              <a:off x="3558" y="4026"/>
              <a:ext cx="330" cy="1"/>
            </a:xfrm>
            <a:custGeom>
              <a:avLst/>
              <a:gdLst>
                <a:gd name="T0" fmla="*/ 0 w 330"/>
                <a:gd name="T1" fmla="*/ 0 h 1"/>
                <a:gd name="T2" fmla="*/ 330 w 330"/>
                <a:gd name="T3" fmla="*/ 0 h 1"/>
                <a:gd name="T4" fmla="*/ 0 60000 65536"/>
                <a:gd name="T5" fmla="*/ 0 60000 65536"/>
                <a:gd name="T6" fmla="*/ 0 w 330"/>
                <a:gd name="T7" fmla="*/ 0 h 1"/>
                <a:gd name="T8" fmla="*/ 330 w 33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0" h="1">
                  <a:moveTo>
                    <a:pt x="0" y="0"/>
                  </a:moveTo>
                  <a:lnTo>
                    <a:pt x="330" y="0"/>
                  </a:lnTo>
                </a:path>
              </a:pathLst>
            </a:custGeom>
            <a:noFill/>
            <a:ln w="25400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661" name="Line 70"/>
            <p:cNvSpPr>
              <a:spLocks noChangeShapeType="1"/>
            </p:cNvSpPr>
            <p:nvPr/>
          </p:nvSpPr>
          <p:spPr bwMode="auto">
            <a:xfrm flipV="1">
              <a:off x="3888" y="3840"/>
              <a:ext cx="0" cy="192"/>
            </a:xfrm>
            <a:prstGeom prst="line">
              <a:avLst/>
            </a:prstGeom>
            <a:noFill/>
            <a:ln w="25400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662" name="Line 71"/>
            <p:cNvSpPr>
              <a:spLocks noChangeShapeType="1"/>
            </p:cNvSpPr>
            <p:nvPr/>
          </p:nvSpPr>
          <p:spPr bwMode="auto">
            <a:xfrm flipV="1">
              <a:off x="3888" y="3840"/>
              <a:ext cx="672" cy="0"/>
            </a:xfrm>
            <a:prstGeom prst="line">
              <a:avLst/>
            </a:prstGeom>
            <a:noFill/>
            <a:ln w="25400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663" name="Line 72"/>
            <p:cNvSpPr>
              <a:spLocks noChangeShapeType="1"/>
            </p:cNvSpPr>
            <p:nvPr/>
          </p:nvSpPr>
          <p:spPr bwMode="auto">
            <a:xfrm>
              <a:off x="4560" y="3840"/>
              <a:ext cx="0" cy="192"/>
            </a:xfrm>
            <a:prstGeom prst="line">
              <a:avLst/>
            </a:prstGeom>
            <a:noFill/>
            <a:ln w="25400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664" name="Line 73"/>
            <p:cNvSpPr>
              <a:spLocks noChangeShapeType="1"/>
            </p:cNvSpPr>
            <p:nvPr/>
          </p:nvSpPr>
          <p:spPr bwMode="auto">
            <a:xfrm flipV="1">
              <a:off x="4560" y="4032"/>
              <a:ext cx="336" cy="0"/>
            </a:xfrm>
            <a:prstGeom prst="line">
              <a:avLst/>
            </a:prstGeom>
            <a:noFill/>
            <a:ln w="25400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3570" name="Text Box 74"/>
          <p:cNvSpPr txBox="1">
            <a:spLocks noChangeArrowheads="1"/>
          </p:cNvSpPr>
          <p:nvPr/>
        </p:nvSpPr>
        <p:spPr bwMode="auto">
          <a:xfrm>
            <a:off x="4114800" y="6096000"/>
            <a:ext cx="3733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0         0         1         0        1        1        0</a:t>
            </a:r>
          </a:p>
        </p:txBody>
      </p:sp>
      <p:sp>
        <p:nvSpPr>
          <p:cNvPr id="388171" name="WordArt 75"/>
          <p:cNvSpPr>
            <a:spLocks noChangeArrowheads="1" noChangeShapeType="1" noTextEdit="1"/>
          </p:cNvSpPr>
          <p:nvPr/>
        </p:nvSpPr>
        <p:spPr bwMode="auto">
          <a:xfrm>
            <a:off x="309929" y="188640"/>
            <a:ext cx="19050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lnSpc>
                <a:spcPct val="120000"/>
              </a:lnSpc>
              <a:buClr>
                <a:srgbClr val="FF3300"/>
              </a:buClr>
              <a:defRPr/>
            </a:pPr>
            <a:r>
              <a:rPr lang="en-US" altLang="zh-CN" sz="3600" kern="10" dirty="0">
                <a:ln w="19050">
                  <a:solidFill>
                    <a:srgbClr val="CC3399"/>
                  </a:solidFill>
                  <a:round/>
                  <a:headEnd/>
                  <a:tailEnd/>
                </a:ln>
                <a:solidFill>
                  <a:srgbClr val="FF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2DPSK</a:t>
            </a:r>
            <a:r>
              <a:rPr lang="zh-CN" altLang="en-US" sz="3600" kern="10" dirty="0">
                <a:ln w="19050">
                  <a:solidFill>
                    <a:srgbClr val="CC3399"/>
                  </a:solidFill>
                  <a:round/>
                  <a:headEnd/>
                  <a:tailEnd/>
                </a:ln>
                <a:solidFill>
                  <a:srgbClr val="FF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的解调</a:t>
            </a:r>
          </a:p>
        </p:txBody>
      </p:sp>
      <p:grpSp>
        <p:nvGrpSpPr>
          <p:cNvPr id="23572" name="Group 76"/>
          <p:cNvGrpSpPr>
            <a:grpSpLocks/>
          </p:cNvGrpSpPr>
          <p:nvPr/>
        </p:nvGrpSpPr>
        <p:grpSpPr bwMode="auto">
          <a:xfrm>
            <a:off x="3505200" y="2667000"/>
            <a:ext cx="4267200" cy="3733800"/>
            <a:chOff x="2208" y="1680"/>
            <a:chExt cx="2688" cy="2352"/>
          </a:xfrm>
        </p:grpSpPr>
        <p:sp>
          <p:nvSpPr>
            <p:cNvPr id="23647" name="Line 77"/>
            <p:cNvSpPr>
              <a:spLocks noChangeShapeType="1"/>
            </p:cNvSpPr>
            <p:nvPr/>
          </p:nvSpPr>
          <p:spPr bwMode="auto">
            <a:xfrm rot="5400000">
              <a:off x="1704" y="2856"/>
              <a:ext cx="2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648" name="Line 78"/>
            <p:cNvSpPr>
              <a:spLocks noChangeShapeType="1"/>
            </p:cNvSpPr>
            <p:nvPr/>
          </p:nvSpPr>
          <p:spPr bwMode="auto">
            <a:xfrm rot="5400000">
              <a:off x="2040" y="2856"/>
              <a:ext cx="2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649" name="Line 79"/>
            <p:cNvSpPr>
              <a:spLocks noChangeShapeType="1"/>
            </p:cNvSpPr>
            <p:nvPr/>
          </p:nvSpPr>
          <p:spPr bwMode="auto">
            <a:xfrm rot="5400000">
              <a:off x="3048" y="2856"/>
              <a:ext cx="2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650" name="Line 80"/>
            <p:cNvSpPr>
              <a:spLocks noChangeShapeType="1"/>
            </p:cNvSpPr>
            <p:nvPr/>
          </p:nvSpPr>
          <p:spPr bwMode="auto">
            <a:xfrm rot="5400000">
              <a:off x="2376" y="2856"/>
              <a:ext cx="2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651" name="Line 81"/>
            <p:cNvSpPr>
              <a:spLocks noChangeShapeType="1"/>
            </p:cNvSpPr>
            <p:nvPr/>
          </p:nvSpPr>
          <p:spPr bwMode="auto">
            <a:xfrm rot="5400000">
              <a:off x="2712" y="2856"/>
              <a:ext cx="2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652" name="Line 82"/>
            <p:cNvSpPr>
              <a:spLocks noChangeShapeType="1"/>
            </p:cNvSpPr>
            <p:nvPr/>
          </p:nvSpPr>
          <p:spPr bwMode="auto">
            <a:xfrm rot="5400000">
              <a:off x="3384" y="2856"/>
              <a:ext cx="2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653" name="Line 83"/>
            <p:cNvSpPr>
              <a:spLocks noChangeShapeType="1"/>
            </p:cNvSpPr>
            <p:nvPr/>
          </p:nvSpPr>
          <p:spPr bwMode="auto">
            <a:xfrm rot="5400000">
              <a:off x="3720" y="2856"/>
              <a:ext cx="2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654" name="Line 84"/>
            <p:cNvSpPr>
              <a:spLocks noChangeShapeType="1"/>
            </p:cNvSpPr>
            <p:nvPr/>
          </p:nvSpPr>
          <p:spPr bwMode="auto">
            <a:xfrm rot="5400000">
              <a:off x="1368" y="2856"/>
              <a:ext cx="2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655" name="Line 85"/>
            <p:cNvSpPr>
              <a:spLocks noChangeShapeType="1"/>
            </p:cNvSpPr>
            <p:nvPr/>
          </p:nvSpPr>
          <p:spPr bwMode="auto">
            <a:xfrm rot="5400000">
              <a:off x="1032" y="2856"/>
              <a:ext cx="2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23573" name="Group 86"/>
          <p:cNvGrpSpPr>
            <a:grpSpLocks/>
          </p:cNvGrpSpPr>
          <p:nvPr/>
        </p:nvGrpSpPr>
        <p:grpSpPr bwMode="auto">
          <a:xfrm>
            <a:off x="414576" y="1204278"/>
            <a:ext cx="8229600" cy="1752600"/>
            <a:chOff x="288" y="336"/>
            <a:chExt cx="5184" cy="1104"/>
          </a:xfrm>
        </p:grpSpPr>
        <p:sp>
          <p:nvSpPr>
            <p:cNvPr id="23622" name="Rectangle 87"/>
            <p:cNvSpPr>
              <a:spLocks noChangeArrowheads="1"/>
            </p:cNvSpPr>
            <p:nvPr/>
          </p:nvSpPr>
          <p:spPr bwMode="auto">
            <a:xfrm>
              <a:off x="288" y="336"/>
              <a:ext cx="5184" cy="1104"/>
            </a:xfrm>
            <a:prstGeom prst="rect">
              <a:avLst/>
            </a:prstGeom>
            <a:gradFill rotWithShape="0">
              <a:gsLst>
                <a:gs pos="0">
                  <a:srgbClr val="CC99FF"/>
                </a:gs>
                <a:gs pos="50000">
                  <a:srgbClr val="F8F1FF"/>
                </a:gs>
                <a:gs pos="100000">
                  <a:srgbClr val="CC99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grpSp>
          <p:nvGrpSpPr>
            <p:cNvPr id="23623" name="Group 88"/>
            <p:cNvGrpSpPr>
              <a:grpSpLocks/>
            </p:cNvGrpSpPr>
            <p:nvPr/>
          </p:nvGrpSpPr>
          <p:grpSpPr bwMode="auto">
            <a:xfrm>
              <a:off x="288" y="432"/>
              <a:ext cx="5136" cy="912"/>
              <a:chOff x="384" y="192"/>
              <a:chExt cx="5136" cy="912"/>
            </a:xfrm>
          </p:grpSpPr>
          <p:sp>
            <p:nvSpPr>
              <p:cNvPr id="23625" name="AutoShape 89"/>
              <p:cNvSpPr>
                <a:spLocks noChangeArrowheads="1"/>
              </p:cNvSpPr>
              <p:nvPr/>
            </p:nvSpPr>
            <p:spPr bwMode="auto">
              <a:xfrm>
                <a:off x="1584" y="288"/>
                <a:ext cx="624" cy="288"/>
              </a:xfrm>
              <a:prstGeom prst="roundRect">
                <a:avLst>
                  <a:gd name="adj" fmla="val 36903"/>
                </a:avLst>
              </a:prstGeom>
              <a:solidFill>
                <a:srgbClr val="969696"/>
              </a:solidFill>
              <a:ln w="9525">
                <a:round/>
                <a:headEnd/>
                <a:tailEnd/>
              </a:ln>
              <a:scene3d>
                <a:camera prst="legacyObliqueTopLeft"/>
                <a:lightRig rig="legacyFlat3" dir="t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969696"/>
                </a:extrusionClr>
              </a:sp3d>
            </p:spPr>
            <p:txBody>
              <a:bodyPr wrap="none" anchor="ctr">
                <a:flatTx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/>
                <a:r>
                  <a:rPr lang="zh-CN" altLang="en-US" b="1">
                    <a:solidFill>
                      <a:srgbClr val="FFFF66"/>
                    </a:solidFill>
                  </a:rPr>
                  <a:t>相乘</a:t>
                </a:r>
              </a:p>
            </p:txBody>
          </p:sp>
          <p:sp>
            <p:nvSpPr>
              <p:cNvPr id="23626" name="AutoShape 90"/>
              <p:cNvSpPr>
                <a:spLocks noChangeArrowheads="1"/>
              </p:cNvSpPr>
              <p:nvPr/>
            </p:nvSpPr>
            <p:spPr bwMode="auto">
              <a:xfrm>
                <a:off x="1392" y="816"/>
                <a:ext cx="1056" cy="288"/>
              </a:xfrm>
              <a:prstGeom prst="roundRect">
                <a:avLst>
                  <a:gd name="adj" fmla="val 36903"/>
                </a:avLst>
              </a:prstGeom>
              <a:solidFill>
                <a:srgbClr val="969696"/>
              </a:solidFill>
              <a:ln w="9525">
                <a:round/>
                <a:headEnd/>
                <a:tailEnd/>
              </a:ln>
              <a:scene3d>
                <a:camera prst="legacyObliqueTopLeft"/>
                <a:lightRig rig="legacyFlat3" dir="t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969696"/>
                </a:extrusionClr>
              </a:sp3d>
            </p:spPr>
            <p:txBody>
              <a:bodyPr wrap="none" anchor="ctr">
                <a:flatTx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/>
                <a:r>
                  <a:rPr lang="zh-CN" altLang="en-US" b="1">
                    <a:solidFill>
                      <a:srgbClr val="FFFF66"/>
                    </a:solidFill>
                  </a:rPr>
                  <a:t>载波发生器</a:t>
                </a:r>
                <a:endParaRPr lang="zh-CN" altLang="en-US" b="1" baseline="-25000">
                  <a:solidFill>
                    <a:srgbClr val="FFFF66"/>
                  </a:solidFill>
                </a:endParaRPr>
              </a:p>
            </p:txBody>
          </p:sp>
          <p:sp>
            <p:nvSpPr>
              <p:cNvPr id="23627" name="Line 91"/>
              <p:cNvSpPr>
                <a:spLocks noChangeShapeType="1"/>
              </p:cNvSpPr>
              <p:nvPr/>
            </p:nvSpPr>
            <p:spPr bwMode="auto">
              <a:xfrm>
                <a:off x="480" y="432"/>
                <a:ext cx="1104" cy="0"/>
              </a:xfrm>
              <a:prstGeom prst="line">
                <a:avLst/>
              </a:prstGeom>
              <a:noFill/>
              <a:ln w="3175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8" name="Line 92"/>
              <p:cNvSpPr>
                <a:spLocks noChangeShapeType="1"/>
              </p:cNvSpPr>
              <p:nvPr/>
            </p:nvSpPr>
            <p:spPr bwMode="auto">
              <a:xfrm flipV="1">
                <a:off x="1872" y="57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9" name="Text Box 93"/>
              <p:cNvSpPr txBox="1">
                <a:spLocks noChangeArrowheads="1"/>
              </p:cNvSpPr>
              <p:nvPr/>
            </p:nvSpPr>
            <p:spPr bwMode="auto">
              <a:xfrm>
                <a:off x="384" y="240"/>
                <a:ext cx="10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folHlink"/>
                    </a:solidFill>
                  </a:rPr>
                  <a:t>DPSK</a:t>
                </a:r>
                <a:r>
                  <a:rPr lang="zh-CN" altLang="en-US" b="1">
                    <a:solidFill>
                      <a:schemeClr val="folHlink"/>
                    </a:solidFill>
                  </a:rPr>
                  <a:t>信号</a:t>
                </a:r>
              </a:p>
            </p:txBody>
          </p:sp>
          <p:sp>
            <p:nvSpPr>
              <p:cNvPr id="23630" name="Text Box 94"/>
              <p:cNvSpPr txBox="1">
                <a:spLocks noChangeArrowheads="1"/>
              </p:cNvSpPr>
              <p:nvPr/>
            </p:nvSpPr>
            <p:spPr bwMode="auto">
              <a:xfrm>
                <a:off x="4896" y="432"/>
                <a:ext cx="62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folHlink"/>
                    </a:solidFill>
                  </a:rPr>
                  <a:t>绝对码</a:t>
                </a:r>
              </a:p>
            </p:txBody>
          </p:sp>
          <p:sp>
            <p:nvSpPr>
              <p:cNvPr id="23631" name="Text Box 95"/>
              <p:cNvSpPr txBox="1">
                <a:spLocks noChangeArrowheads="1"/>
              </p:cNvSpPr>
              <p:nvPr/>
            </p:nvSpPr>
            <p:spPr bwMode="auto">
              <a:xfrm>
                <a:off x="3840" y="528"/>
                <a:ext cx="62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folHlink"/>
                    </a:solidFill>
                  </a:rPr>
                  <a:t>相对码</a:t>
                </a:r>
              </a:p>
            </p:txBody>
          </p:sp>
          <p:sp>
            <p:nvSpPr>
              <p:cNvPr id="23632" name="AutoShape 96"/>
              <p:cNvSpPr>
                <a:spLocks noChangeArrowheads="1"/>
              </p:cNvSpPr>
              <p:nvPr/>
            </p:nvSpPr>
            <p:spPr bwMode="auto">
              <a:xfrm>
                <a:off x="2448" y="288"/>
                <a:ext cx="576" cy="288"/>
              </a:xfrm>
              <a:prstGeom prst="roundRect">
                <a:avLst>
                  <a:gd name="adj" fmla="val 36903"/>
                </a:avLst>
              </a:prstGeom>
              <a:solidFill>
                <a:srgbClr val="969696"/>
              </a:solidFill>
              <a:ln w="9525">
                <a:round/>
                <a:headEnd/>
                <a:tailEnd/>
              </a:ln>
              <a:scene3d>
                <a:camera prst="legacyObliqueTopLeft"/>
                <a:lightRig rig="legacyFlat3" dir="t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969696"/>
                </a:extrusionClr>
              </a:sp3d>
            </p:spPr>
            <p:txBody>
              <a:bodyPr wrap="none" anchor="ctr">
                <a:flatTx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/>
                <a:r>
                  <a:rPr lang="zh-CN" altLang="en-US" b="1">
                    <a:solidFill>
                      <a:srgbClr val="FFFF66"/>
                    </a:solidFill>
                  </a:rPr>
                  <a:t>低通</a:t>
                </a:r>
              </a:p>
            </p:txBody>
          </p:sp>
          <p:sp>
            <p:nvSpPr>
              <p:cNvPr id="23633" name="AutoShape 97"/>
              <p:cNvSpPr>
                <a:spLocks noChangeArrowheads="1"/>
              </p:cNvSpPr>
              <p:nvPr/>
            </p:nvSpPr>
            <p:spPr bwMode="auto">
              <a:xfrm>
                <a:off x="3264" y="288"/>
                <a:ext cx="720" cy="288"/>
              </a:xfrm>
              <a:prstGeom prst="roundRect">
                <a:avLst>
                  <a:gd name="adj" fmla="val 36903"/>
                </a:avLst>
              </a:prstGeom>
              <a:solidFill>
                <a:srgbClr val="969696"/>
              </a:solidFill>
              <a:ln w="9525">
                <a:round/>
                <a:headEnd/>
                <a:tailEnd/>
              </a:ln>
              <a:scene3d>
                <a:camera prst="legacyObliqueTopLeft"/>
                <a:lightRig rig="legacyFlat3" dir="t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969696"/>
                </a:extrusionClr>
              </a:sp3d>
            </p:spPr>
            <p:txBody>
              <a:bodyPr wrap="none" anchor="ctr">
                <a:flatTx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/>
                <a:r>
                  <a:rPr lang="zh-CN" altLang="en-US" b="1">
                    <a:solidFill>
                      <a:srgbClr val="FFFF66"/>
                    </a:solidFill>
                  </a:rPr>
                  <a:t>抽样判决</a:t>
                </a:r>
              </a:p>
            </p:txBody>
          </p:sp>
          <p:sp>
            <p:nvSpPr>
              <p:cNvPr id="23634" name="AutoShape 98"/>
              <p:cNvSpPr>
                <a:spLocks noChangeArrowheads="1"/>
              </p:cNvSpPr>
              <p:nvPr/>
            </p:nvSpPr>
            <p:spPr bwMode="auto">
              <a:xfrm>
                <a:off x="4368" y="288"/>
                <a:ext cx="576" cy="288"/>
              </a:xfrm>
              <a:prstGeom prst="roundRect">
                <a:avLst>
                  <a:gd name="adj" fmla="val 36903"/>
                </a:avLst>
              </a:prstGeom>
              <a:solidFill>
                <a:srgbClr val="969696"/>
              </a:solidFill>
              <a:ln w="9525">
                <a:round/>
                <a:headEnd/>
                <a:tailEnd/>
              </a:ln>
              <a:scene3d>
                <a:camera prst="legacyObliqueTopLeft"/>
                <a:lightRig rig="legacyFlat3" dir="t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969696"/>
                </a:extrusionClr>
              </a:sp3d>
            </p:spPr>
            <p:txBody>
              <a:bodyPr wrap="none" anchor="ctr">
                <a:flatTx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/>
                <a:r>
                  <a:rPr lang="zh-CN" altLang="en-US" b="1">
                    <a:solidFill>
                      <a:srgbClr val="FFFF66"/>
                    </a:solidFill>
                  </a:rPr>
                  <a:t>码变换</a:t>
                </a:r>
              </a:p>
            </p:txBody>
          </p:sp>
          <p:sp>
            <p:nvSpPr>
              <p:cNvPr id="23635" name="Line 99"/>
              <p:cNvSpPr>
                <a:spLocks noChangeShapeType="1"/>
              </p:cNvSpPr>
              <p:nvPr/>
            </p:nvSpPr>
            <p:spPr bwMode="auto">
              <a:xfrm>
                <a:off x="3984" y="432"/>
                <a:ext cx="384" cy="0"/>
              </a:xfrm>
              <a:prstGeom prst="line">
                <a:avLst/>
              </a:prstGeom>
              <a:noFill/>
              <a:ln w="3175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6" name="Line 100"/>
              <p:cNvSpPr>
                <a:spLocks noChangeShapeType="1"/>
              </p:cNvSpPr>
              <p:nvPr/>
            </p:nvSpPr>
            <p:spPr bwMode="auto">
              <a:xfrm>
                <a:off x="4944" y="432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7" name="Line 101"/>
              <p:cNvSpPr>
                <a:spLocks noChangeShapeType="1"/>
              </p:cNvSpPr>
              <p:nvPr/>
            </p:nvSpPr>
            <p:spPr bwMode="auto">
              <a:xfrm flipV="1">
                <a:off x="3600" y="576"/>
                <a:ext cx="0" cy="288"/>
              </a:xfrm>
              <a:prstGeom prst="line">
                <a:avLst/>
              </a:prstGeom>
              <a:noFill/>
              <a:ln w="3175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8" name="Text Box 102"/>
              <p:cNvSpPr txBox="1">
                <a:spLocks noChangeArrowheads="1"/>
              </p:cNvSpPr>
              <p:nvPr/>
            </p:nvSpPr>
            <p:spPr bwMode="auto">
              <a:xfrm>
                <a:off x="3264" y="816"/>
                <a:ext cx="62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folHlink"/>
                    </a:solidFill>
                  </a:rPr>
                  <a:t>位定时</a:t>
                </a:r>
              </a:p>
            </p:txBody>
          </p:sp>
          <p:sp>
            <p:nvSpPr>
              <p:cNvPr id="23639" name="Text Box 103"/>
              <p:cNvSpPr txBox="1">
                <a:spLocks noChangeArrowheads="1"/>
              </p:cNvSpPr>
              <p:nvPr/>
            </p:nvSpPr>
            <p:spPr bwMode="auto">
              <a:xfrm>
                <a:off x="1200" y="240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hlink"/>
                    </a:solidFill>
                  </a:rPr>
                  <a:t>a</a:t>
                </a:r>
              </a:p>
            </p:txBody>
          </p:sp>
          <p:sp>
            <p:nvSpPr>
              <p:cNvPr id="23640" name="Text Box 104"/>
              <p:cNvSpPr txBox="1">
                <a:spLocks noChangeArrowheads="1"/>
              </p:cNvSpPr>
              <p:nvPr/>
            </p:nvSpPr>
            <p:spPr bwMode="auto">
              <a:xfrm>
                <a:off x="1440" y="576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hlink"/>
                    </a:solidFill>
                  </a:rPr>
                  <a:t>b</a:t>
                </a:r>
              </a:p>
            </p:txBody>
          </p:sp>
          <p:sp>
            <p:nvSpPr>
              <p:cNvPr id="23641" name="Text Box 105"/>
              <p:cNvSpPr txBox="1">
                <a:spLocks noChangeArrowheads="1"/>
              </p:cNvSpPr>
              <p:nvPr/>
            </p:nvSpPr>
            <p:spPr bwMode="auto">
              <a:xfrm>
                <a:off x="2112" y="192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hlink"/>
                    </a:solidFill>
                  </a:rPr>
                  <a:t>c</a:t>
                </a:r>
              </a:p>
            </p:txBody>
          </p:sp>
          <p:sp>
            <p:nvSpPr>
              <p:cNvPr id="23642" name="Text Box 106"/>
              <p:cNvSpPr txBox="1">
                <a:spLocks noChangeArrowheads="1"/>
              </p:cNvSpPr>
              <p:nvPr/>
            </p:nvSpPr>
            <p:spPr bwMode="auto">
              <a:xfrm>
                <a:off x="3936" y="192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hlink"/>
                    </a:solidFill>
                  </a:rPr>
                  <a:t>e</a:t>
                </a:r>
              </a:p>
            </p:txBody>
          </p:sp>
          <p:sp>
            <p:nvSpPr>
              <p:cNvPr id="23643" name="Text Box 107"/>
              <p:cNvSpPr txBox="1">
                <a:spLocks noChangeArrowheads="1"/>
              </p:cNvSpPr>
              <p:nvPr/>
            </p:nvSpPr>
            <p:spPr bwMode="auto">
              <a:xfrm>
                <a:off x="2976" y="192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hlink"/>
                    </a:solidFill>
                  </a:rPr>
                  <a:t>d</a:t>
                </a:r>
              </a:p>
            </p:txBody>
          </p:sp>
          <p:sp>
            <p:nvSpPr>
              <p:cNvPr id="23644" name="Text Box 108"/>
              <p:cNvSpPr txBox="1">
                <a:spLocks noChangeArrowheads="1"/>
              </p:cNvSpPr>
              <p:nvPr/>
            </p:nvSpPr>
            <p:spPr bwMode="auto">
              <a:xfrm>
                <a:off x="4896" y="192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hlink"/>
                    </a:solidFill>
                  </a:rPr>
                  <a:t>f</a:t>
                </a:r>
              </a:p>
            </p:txBody>
          </p:sp>
          <p:sp>
            <p:nvSpPr>
              <p:cNvPr id="23645" name="Line 109"/>
              <p:cNvSpPr>
                <a:spLocks noChangeShapeType="1"/>
              </p:cNvSpPr>
              <p:nvPr/>
            </p:nvSpPr>
            <p:spPr bwMode="auto">
              <a:xfrm>
                <a:off x="3024" y="432"/>
                <a:ext cx="240" cy="0"/>
              </a:xfrm>
              <a:prstGeom prst="line">
                <a:avLst/>
              </a:prstGeom>
              <a:noFill/>
              <a:ln w="3175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6" name="Line 110"/>
              <p:cNvSpPr>
                <a:spLocks noChangeShapeType="1"/>
              </p:cNvSpPr>
              <p:nvPr/>
            </p:nvSpPr>
            <p:spPr bwMode="auto">
              <a:xfrm>
                <a:off x="2208" y="432"/>
                <a:ext cx="240" cy="0"/>
              </a:xfrm>
              <a:prstGeom prst="line">
                <a:avLst/>
              </a:prstGeom>
              <a:noFill/>
              <a:ln w="3175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624" name="Text Box 111"/>
            <p:cNvSpPr txBox="1">
              <a:spLocks noChangeArrowheads="1"/>
            </p:cNvSpPr>
            <p:nvPr/>
          </p:nvSpPr>
          <p:spPr bwMode="auto">
            <a:xfrm>
              <a:off x="3888" y="1104"/>
              <a:ext cx="134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200" b="1">
                  <a:solidFill>
                    <a:srgbClr val="CC0000"/>
                  </a:solidFill>
                  <a:latin typeface="隶书" pitchFamily="49" charset="-122"/>
                </a:rPr>
                <a:t>相干解调框图</a:t>
              </a:r>
            </a:p>
          </p:txBody>
        </p:sp>
      </p:grpSp>
      <p:grpSp>
        <p:nvGrpSpPr>
          <p:cNvPr id="11" name="Group 112"/>
          <p:cNvGrpSpPr>
            <a:grpSpLocks/>
          </p:cNvGrpSpPr>
          <p:nvPr/>
        </p:nvGrpSpPr>
        <p:grpSpPr bwMode="auto">
          <a:xfrm flipV="1">
            <a:off x="3505200" y="3429000"/>
            <a:ext cx="4267200" cy="609600"/>
            <a:chOff x="2208" y="2160"/>
            <a:chExt cx="2688" cy="384"/>
          </a:xfrm>
        </p:grpSpPr>
        <p:sp>
          <p:nvSpPr>
            <p:cNvPr id="23614" name="Freeform 113"/>
            <p:cNvSpPr>
              <a:spLocks/>
            </p:cNvSpPr>
            <p:nvPr/>
          </p:nvSpPr>
          <p:spPr bwMode="auto">
            <a:xfrm flipV="1">
              <a:off x="2208" y="216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615" name="Freeform 114"/>
            <p:cNvSpPr>
              <a:spLocks/>
            </p:cNvSpPr>
            <p:nvPr/>
          </p:nvSpPr>
          <p:spPr bwMode="auto">
            <a:xfrm flipV="1">
              <a:off x="2544" y="216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616" name="Freeform 115"/>
            <p:cNvSpPr>
              <a:spLocks/>
            </p:cNvSpPr>
            <p:nvPr/>
          </p:nvSpPr>
          <p:spPr bwMode="auto">
            <a:xfrm flipV="1">
              <a:off x="2880" y="216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617" name="Freeform 116"/>
            <p:cNvSpPr>
              <a:spLocks/>
            </p:cNvSpPr>
            <p:nvPr/>
          </p:nvSpPr>
          <p:spPr bwMode="auto">
            <a:xfrm flipV="1">
              <a:off x="3216" y="216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618" name="Freeform 117"/>
            <p:cNvSpPr>
              <a:spLocks/>
            </p:cNvSpPr>
            <p:nvPr/>
          </p:nvSpPr>
          <p:spPr bwMode="auto">
            <a:xfrm flipV="1">
              <a:off x="3552" y="216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619" name="Freeform 118"/>
            <p:cNvSpPr>
              <a:spLocks/>
            </p:cNvSpPr>
            <p:nvPr/>
          </p:nvSpPr>
          <p:spPr bwMode="auto">
            <a:xfrm flipV="1">
              <a:off x="3888" y="216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620" name="Freeform 119"/>
            <p:cNvSpPr>
              <a:spLocks/>
            </p:cNvSpPr>
            <p:nvPr/>
          </p:nvSpPr>
          <p:spPr bwMode="auto">
            <a:xfrm flipV="1">
              <a:off x="4224" y="216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621" name="Freeform 120"/>
            <p:cNvSpPr>
              <a:spLocks/>
            </p:cNvSpPr>
            <p:nvPr/>
          </p:nvSpPr>
          <p:spPr bwMode="auto">
            <a:xfrm flipV="1">
              <a:off x="4560" y="2160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</p:grpSp>
      <p:grpSp>
        <p:nvGrpSpPr>
          <p:cNvPr id="12" name="Group 121"/>
          <p:cNvGrpSpPr>
            <a:grpSpLocks/>
          </p:cNvGrpSpPr>
          <p:nvPr/>
        </p:nvGrpSpPr>
        <p:grpSpPr bwMode="auto">
          <a:xfrm flipV="1">
            <a:off x="3505200" y="4191000"/>
            <a:ext cx="4267200" cy="609600"/>
            <a:chOff x="2208" y="2640"/>
            <a:chExt cx="2688" cy="384"/>
          </a:xfrm>
        </p:grpSpPr>
        <p:sp>
          <p:nvSpPr>
            <p:cNvPr id="23598" name="Freeform 122"/>
            <p:cNvSpPr>
              <a:spLocks/>
            </p:cNvSpPr>
            <p:nvPr/>
          </p:nvSpPr>
          <p:spPr bwMode="auto">
            <a:xfrm>
              <a:off x="2208" y="2640"/>
              <a:ext cx="165" cy="192"/>
            </a:xfrm>
            <a:custGeom>
              <a:avLst/>
              <a:gdLst>
                <a:gd name="T0" fmla="*/ 0 w 165"/>
                <a:gd name="T1" fmla="*/ 188 h 196"/>
                <a:gd name="T2" fmla="*/ 53 w 165"/>
                <a:gd name="T3" fmla="*/ 26 h 196"/>
                <a:gd name="T4" fmla="*/ 67 w 165"/>
                <a:gd name="T5" fmla="*/ 8 h 196"/>
                <a:gd name="T6" fmla="*/ 85 w 165"/>
                <a:gd name="T7" fmla="*/ 0 h 196"/>
                <a:gd name="T8" fmla="*/ 103 w 165"/>
                <a:gd name="T9" fmla="*/ 8 h 196"/>
                <a:gd name="T10" fmla="*/ 120 w 165"/>
                <a:gd name="T11" fmla="*/ 29 h 196"/>
                <a:gd name="T12" fmla="*/ 165 w 165"/>
                <a:gd name="T13" fmla="*/ 181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196"/>
                <a:gd name="T23" fmla="*/ 165 w 165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196">
                  <a:moveTo>
                    <a:pt x="0" y="196"/>
                  </a:moveTo>
                  <a:lnTo>
                    <a:pt x="53" y="28"/>
                  </a:lnTo>
                  <a:lnTo>
                    <a:pt x="67" y="8"/>
                  </a:lnTo>
                  <a:lnTo>
                    <a:pt x="85" y="0"/>
                  </a:lnTo>
                  <a:lnTo>
                    <a:pt x="103" y="8"/>
                  </a:lnTo>
                  <a:lnTo>
                    <a:pt x="120" y="31"/>
                  </a:lnTo>
                  <a:lnTo>
                    <a:pt x="165" y="189"/>
                  </a:lnTo>
                </a:path>
              </a:pathLst>
            </a:cu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599" name="Freeform 123"/>
            <p:cNvSpPr>
              <a:spLocks/>
            </p:cNvSpPr>
            <p:nvPr/>
          </p:nvSpPr>
          <p:spPr bwMode="auto">
            <a:xfrm>
              <a:off x="2377" y="2640"/>
              <a:ext cx="165" cy="192"/>
            </a:xfrm>
            <a:custGeom>
              <a:avLst/>
              <a:gdLst>
                <a:gd name="T0" fmla="*/ 0 w 165"/>
                <a:gd name="T1" fmla="*/ 188 h 196"/>
                <a:gd name="T2" fmla="*/ 53 w 165"/>
                <a:gd name="T3" fmla="*/ 26 h 196"/>
                <a:gd name="T4" fmla="*/ 67 w 165"/>
                <a:gd name="T5" fmla="*/ 8 h 196"/>
                <a:gd name="T6" fmla="*/ 85 w 165"/>
                <a:gd name="T7" fmla="*/ 0 h 196"/>
                <a:gd name="T8" fmla="*/ 103 w 165"/>
                <a:gd name="T9" fmla="*/ 8 h 196"/>
                <a:gd name="T10" fmla="*/ 120 w 165"/>
                <a:gd name="T11" fmla="*/ 29 h 196"/>
                <a:gd name="T12" fmla="*/ 165 w 165"/>
                <a:gd name="T13" fmla="*/ 181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196"/>
                <a:gd name="T23" fmla="*/ 165 w 165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196">
                  <a:moveTo>
                    <a:pt x="0" y="196"/>
                  </a:moveTo>
                  <a:lnTo>
                    <a:pt x="53" y="28"/>
                  </a:lnTo>
                  <a:lnTo>
                    <a:pt x="67" y="8"/>
                  </a:lnTo>
                  <a:lnTo>
                    <a:pt x="85" y="0"/>
                  </a:lnTo>
                  <a:lnTo>
                    <a:pt x="103" y="8"/>
                  </a:lnTo>
                  <a:lnTo>
                    <a:pt x="120" y="31"/>
                  </a:lnTo>
                  <a:lnTo>
                    <a:pt x="165" y="189"/>
                  </a:lnTo>
                </a:path>
              </a:pathLst>
            </a:cu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600" name="Freeform 124"/>
            <p:cNvSpPr>
              <a:spLocks/>
            </p:cNvSpPr>
            <p:nvPr/>
          </p:nvSpPr>
          <p:spPr bwMode="auto">
            <a:xfrm>
              <a:off x="2544" y="2640"/>
              <a:ext cx="165" cy="192"/>
            </a:xfrm>
            <a:custGeom>
              <a:avLst/>
              <a:gdLst>
                <a:gd name="T0" fmla="*/ 0 w 165"/>
                <a:gd name="T1" fmla="*/ 188 h 196"/>
                <a:gd name="T2" fmla="*/ 53 w 165"/>
                <a:gd name="T3" fmla="*/ 26 h 196"/>
                <a:gd name="T4" fmla="*/ 67 w 165"/>
                <a:gd name="T5" fmla="*/ 8 h 196"/>
                <a:gd name="T6" fmla="*/ 85 w 165"/>
                <a:gd name="T7" fmla="*/ 0 h 196"/>
                <a:gd name="T8" fmla="*/ 103 w 165"/>
                <a:gd name="T9" fmla="*/ 8 h 196"/>
                <a:gd name="T10" fmla="*/ 120 w 165"/>
                <a:gd name="T11" fmla="*/ 29 h 196"/>
                <a:gd name="T12" fmla="*/ 165 w 165"/>
                <a:gd name="T13" fmla="*/ 181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196"/>
                <a:gd name="T23" fmla="*/ 165 w 165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196">
                  <a:moveTo>
                    <a:pt x="0" y="196"/>
                  </a:moveTo>
                  <a:lnTo>
                    <a:pt x="53" y="28"/>
                  </a:lnTo>
                  <a:lnTo>
                    <a:pt x="67" y="8"/>
                  </a:lnTo>
                  <a:lnTo>
                    <a:pt x="85" y="0"/>
                  </a:lnTo>
                  <a:lnTo>
                    <a:pt x="103" y="8"/>
                  </a:lnTo>
                  <a:lnTo>
                    <a:pt x="120" y="31"/>
                  </a:lnTo>
                  <a:lnTo>
                    <a:pt x="165" y="189"/>
                  </a:lnTo>
                </a:path>
              </a:pathLst>
            </a:cu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601" name="Freeform 125"/>
            <p:cNvSpPr>
              <a:spLocks/>
            </p:cNvSpPr>
            <p:nvPr/>
          </p:nvSpPr>
          <p:spPr bwMode="auto">
            <a:xfrm>
              <a:off x="2710" y="2640"/>
              <a:ext cx="165" cy="192"/>
            </a:xfrm>
            <a:custGeom>
              <a:avLst/>
              <a:gdLst>
                <a:gd name="T0" fmla="*/ 0 w 165"/>
                <a:gd name="T1" fmla="*/ 188 h 196"/>
                <a:gd name="T2" fmla="*/ 53 w 165"/>
                <a:gd name="T3" fmla="*/ 26 h 196"/>
                <a:gd name="T4" fmla="*/ 67 w 165"/>
                <a:gd name="T5" fmla="*/ 8 h 196"/>
                <a:gd name="T6" fmla="*/ 85 w 165"/>
                <a:gd name="T7" fmla="*/ 0 h 196"/>
                <a:gd name="T8" fmla="*/ 103 w 165"/>
                <a:gd name="T9" fmla="*/ 8 h 196"/>
                <a:gd name="T10" fmla="*/ 120 w 165"/>
                <a:gd name="T11" fmla="*/ 29 h 196"/>
                <a:gd name="T12" fmla="*/ 165 w 165"/>
                <a:gd name="T13" fmla="*/ 181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196"/>
                <a:gd name="T23" fmla="*/ 165 w 165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196">
                  <a:moveTo>
                    <a:pt x="0" y="196"/>
                  </a:moveTo>
                  <a:lnTo>
                    <a:pt x="53" y="28"/>
                  </a:lnTo>
                  <a:lnTo>
                    <a:pt x="67" y="8"/>
                  </a:lnTo>
                  <a:lnTo>
                    <a:pt x="85" y="0"/>
                  </a:lnTo>
                  <a:lnTo>
                    <a:pt x="103" y="8"/>
                  </a:lnTo>
                  <a:lnTo>
                    <a:pt x="120" y="31"/>
                  </a:lnTo>
                  <a:lnTo>
                    <a:pt x="165" y="189"/>
                  </a:lnTo>
                </a:path>
              </a:pathLst>
            </a:cu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602" name="Freeform 126"/>
            <p:cNvSpPr>
              <a:spLocks/>
            </p:cNvSpPr>
            <p:nvPr/>
          </p:nvSpPr>
          <p:spPr bwMode="auto">
            <a:xfrm>
              <a:off x="2880" y="2640"/>
              <a:ext cx="165" cy="192"/>
            </a:xfrm>
            <a:custGeom>
              <a:avLst/>
              <a:gdLst>
                <a:gd name="T0" fmla="*/ 0 w 165"/>
                <a:gd name="T1" fmla="*/ 188 h 196"/>
                <a:gd name="T2" fmla="*/ 53 w 165"/>
                <a:gd name="T3" fmla="*/ 26 h 196"/>
                <a:gd name="T4" fmla="*/ 67 w 165"/>
                <a:gd name="T5" fmla="*/ 8 h 196"/>
                <a:gd name="T6" fmla="*/ 85 w 165"/>
                <a:gd name="T7" fmla="*/ 0 h 196"/>
                <a:gd name="T8" fmla="*/ 103 w 165"/>
                <a:gd name="T9" fmla="*/ 8 h 196"/>
                <a:gd name="T10" fmla="*/ 120 w 165"/>
                <a:gd name="T11" fmla="*/ 29 h 196"/>
                <a:gd name="T12" fmla="*/ 165 w 165"/>
                <a:gd name="T13" fmla="*/ 181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196"/>
                <a:gd name="T23" fmla="*/ 165 w 165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196">
                  <a:moveTo>
                    <a:pt x="0" y="196"/>
                  </a:moveTo>
                  <a:lnTo>
                    <a:pt x="53" y="28"/>
                  </a:lnTo>
                  <a:lnTo>
                    <a:pt x="67" y="8"/>
                  </a:lnTo>
                  <a:lnTo>
                    <a:pt x="85" y="0"/>
                  </a:lnTo>
                  <a:lnTo>
                    <a:pt x="103" y="8"/>
                  </a:lnTo>
                  <a:lnTo>
                    <a:pt x="120" y="31"/>
                  </a:lnTo>
                  <a:lnTo>
                    <a:pt x="165" y="189"/>
                  </a:lnTo>
                </a:path>
              </a:pathLst>
            </a:cu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603" name="Freeform 127"/>
            <p:cNvSpPr>
              <a:spLocks/>
            </p:cNvSpPr>
            <p:nvPr/>
          </p:nvSpPr>
          <p:spPr bwMode="auto">
            <a:xfrm>
              <a:off x="3045" y="2640"/>
              <a:ext cx="165" cy="192"/>
            </a:xfrm>
            <a:custGeom>
              <a:avLst/>
              <a:gdLst>
                <a:gd name="T0" fmla="*/ 0 w 165"/>
                <a:gd name="T1" fmla="*/ 188 h 196"/>
                <a:gd name="T2" fmla="*/ 53 w 165"/>
                <a:gd name="T3" fmla="*/ 26 h 196"/>
                <a:gd name="T4" fmla="*/ 67 w 165"/>
                <a:gd name="T5" fmla="*/ 8 h 196"/>
                <a:gd name="T6" fmla="*/ 85 w 165"/>
                <a:gd name="T7" fmla="*/ 0 h 196"/>
                <a:gd name="T8" fmla="*/ 103 w 165"/>
                <a:gd name="T9" fmla="*/ 8 h 196"/>
                <a:gd name="T10" fmla="*/ 120 w 165"/>
                <a:gd name="T11" fmla="*/ 29 h 196"/>
                <a:gd name="T12" fmla="*/ 165 w 165"/>
                <a:gd name="T13" fmla="*/ 181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196"/>
                <a:gd name="T23" fmla="*/ 165 w 165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196">
                  <a:moveTo>
                    <a:pt x="0" y="196"/>
                  </a:moveTo>
                  <a:lnTo>
                    <a:pt x="53" y="28"/>
                  </a:lnTo>
                  <a:lnTo>
                    <a:pt x="67" y="8"/>
                  </a:lnTo>
                  <a:lnTo>
                    <a:pt x="85" y="0"/>
                  </a:lnTo>
                  <a:lnTo>
                    <a:pt x="103" y="8"/>
                  </a:lnTo>
                  <a:lnTo>
                    <a:pt x="120" y="31"/>
                  </a:lnTo>
                  <a:lnTo>
                    <a:pt x="165" y="189"/>
                  </a:lnTo>
                </a:path>
              </a:pathLst>
            </a:cu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604" name="Freeform 128"/>
            <p:cNvSpPr>
              <a:spLocks/>
            </p:cNvSpPr>
            <p:nvPr/>
          </p:nvSpPr>
          <p:spPr bwMode="auto">
            <a:xfrm flipV="1">
              <a:off x="3216" y="2832"/>
              <a:ext cx="165" cy="192"/>
            </a:xfrm>
            <a:custGeom>
              <a:avLst/>
              <a:gdLst>
                <a:gd name="T0" fmla="*/ 0 w 165"/>
                <a:gd name="T1" fmla="*/ 188 h 196"/>
                <a:gd name="T2" fmla="*/ 53 w 165"/>
                <a:gd name="T3" fmla="*/ 26 h 196"/>
                <a:gd name="T4" fmla="*/ 67 w 165"/>
                <a:gd name="T5" fmla="*/ 8 h 196"/>
                <a:gd name="T6" fmla="*/ 85 w 165"/>
                <a:gd name="T7" fmla="*/ 0 h 196"/>
                <a:gd name="T8" fmla="*/ 103 w 165"/>
                <a:gd name="T9" fmla="*/ 8 h 196"/>
                <a:gd name="T10" fmla="*/ 120 w 165"/>
                <a:gd name="T11" fmla="*/ 29 h 196"/>
                <a:gd name="T12" fmla="*/ 165 w 165"/>
                <a:gd name="T13" fmla="*/ 181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196"/>
                <a:gd name="T23" fmla="*/ 165 w 165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196">
                  <a:moveTo>
                    <a:pt x="0" y="196"/>
                  </a:moveTo>
                  <a:lnTo>
                    <a:pt x="53" y="28"/>
                  </a:lnTo>
                  <a:lnTo>
                    <a:pt x="67" y="8"/>
                  </a:lnTo>
                  <a:lnTo>
                    <a:pt x="85" y="0"/>
                  </a:lnTo>
                  <a:lnTo>
                    <a:pt x="103" y="8"/>
                  </a:lnTo>
                  <a:lnTo>
                    <a:pt x="120" y="31"/>
                  </a:lnTo>
                  <a:lnTo>
                    <a:pt x="165" y="189"/>
                  </a:lnTo>
                </a:path>
              </a:pathLst>
            </a:cu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605" name="Freeform 129"/>
            <p:cNvSpPr>
              <a:spLocks/>
            </p:cNvSpPr>
            <p:nvPr/>
          </p:nvSpPr>
          <p:spPr bwMode="auto">
            <a:xfrm flipV="1">
              <a:off x="3385" y="2832"/>
              <a:ext cx="165" cy="192"/>
            </a:xfrm>
            <a:custGeom>
              <a:avLst/>
              <a:gdLst>
                <a:gd name="T0" fmla="*/ 0 w 165"/>
                <a:gd name="T1" fmla="*/ 188 h 196"/>
                <a:gd name="T2" fmla="*/ 53 w 165"/>
                <a:gd name="T3" fmla="*/ 26 h 196"/>
                <a:gd name="T4" fmla="*/ 67 w 165"/>
                <a:gd name="T5" fmla="*/ 8 h 196"/>
                <a:gd name="T6" fmla="*/ 85 w 165"/>
                <a:gd name="T7" fmla="*/ 0 h 196"/>
                <a:gd name="T8" fmla="*/ 103 w 165"/>
                <a:gd name="T9" fmla="*/ 8 h 196"/>
                <a:gd name="T10" fmla="*/ 120 w 165"/>
                <a:gd name="T11" fmla="*/ 29 h 196"/>
                <a:gd name="T12" fmla="*/ 165 w 165"/>
                <a:gd name="T13" fmla="*/ 181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196"/>
                <a:gd name="T23" fmla="*/ 165 w 165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196">
                  <a:moveTo>
                    <a:pt x="0" y="196"/>
                  </a:moveTo>
                  <a:lnTo>
                    <a:pt x="53" y="28"/>
                  </a:lnTo>
                  <a:lnTo>
                    <a:pt x="67" y="8"/>
                  </a:lnTo>
                  <a:lnTo>
                    <a:pt x="85" y="0"/>
                  </a:lnTo>
                  <a:lnTo>
                    <a:pt x="103" y="8"/>
                  </a:lnTo>
                  <a:lnTo>
                    <a:pt x="120" y="31"/>
                  </a:lnTo>
                  <a:lnTo>
                    <a:pt x="165" y="189"/>
                  </a:lnTo>
                </a:path>
              </a:pathLst>
            </a:cu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606" name="Freeform 130"/>
            <p:cNvSpPr>
              <a:spLocks/>
            </p:cNvSpPr>
            <p:nvPr/>
          </p:nvSpPr>
          <p:spPr bwMode="auto">
            <a:xfrm flipV="1">
              <a:off x="3552" y="2832"/>
              <a:ext cx="165" cy="192"/>
            </a:xfrm>
            <a:custGeom>
              <a:avLst/>
              <a:gdLst>
                <a:gd name="T0" fmla="*/ 0 w 165"/>
                <a:gd name="T1" fmla="*/ 188 h 196"/>
                <a:gd name="T2" fmla="*/ 53 w 165"/>
                <a:gd name="T3" fmla="*/ 26 h 196"/>
                <a:gd name="T4" fmla="*/ 67 w 165"/>
                <a:gd name="T5" fmla="*/ 8 h 196"/>
                <a:gd name="T6" fmla="*/ 85 w 165"/>
                <a:gd name="T7" fmla="*/ 0 h 196"/>
                <a:gd name="T8" fmla="*/ 103 w 165"/>
                <a:gd name="T9" fmla="*/ 8 h 196"/>
                <a:gd name="T10" fmla="*/ 120 w 165"/>
                <a:gd name="T11" fmla="*/ 29 h 196"/>
                <a:gd name="T12" fmla="*/ 165 w 165"/>
                <a:gd name="T13" fmla="*/ 181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196"/>
                <a:gd name="T23" fmla="*/ 165 w 165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196">
                  <a:moveTo>
                    <a:pt x="0" y="196"/>
                  </a:moveTo>
                  <a:lnTo>
                    <a:pt x="53" y="28"/>
                  </a:lnTo>
                  <a:lnTo>
                    <a:pt x="67" y="8"/>
                  </a:lnTo>
                  <a:lnTo>
                    <a:pt x="85" y="0"/>
                  </a:lnTo>
                  <a:lnTo>
                    <a:pt x="103" y="8"/>
                  </a:lnTo>
                  <a:lnTo>
                    <a:pt x="120" y="31"/>
                  </a:lnTo>
                  <a:lnTo>
                    <a:pt x="165" y="189"/>
                  </a:lnTo>
                </a:path>
              </a:pathLst>
            </a:cu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607" name="Freeform 131"/>
            <p:cNvSpPr>
              <a:spLocks/>
            </p:cNvSpPr>
            <p:nvPr/>
          </p:nvSpPr>
          <p:spPr bwMode="auto">
            <a:xfrm flipV="1">
              <a:off x="3718" y="2832"/>
              <a:ext cx="165" cy="192"/>
            </a:xfrm>
            <a:custGeom>
              <a:avLst/>
              <a:gdLst>
                <a:gd name="T0" fmla="*/ 0 w 165"/>
                <a:gd name="T1" fmla="*/ 188 h 196"/>
                <a:gd name="T2" fmla="*/ 53 w 165"/>
                <a:gd name="T3" fmla="*/ 26 h 196"/>
                <a:gd name="T4" fmla="*/ 67 w 165"/>
                <a:gd name="T5" fmla="*/ 8 h 196"/>
                <a:gd name="T6" fmla="*/ 85 w 165"/>
                <a:gd name="T7" fmla="*/ 0 h 196"/>
                <a:gd name="T8" fmla="*/ 103 w 165"/>
                <a:gd name="T9" fmla="*/ 8 h 196"/>
                <a:gd name="T10" fmla="*/ 120 w 165"/>
                <a:gd name="T11" fmla="*/ 29 h 196"/>
                <a:gd name="T12" fmla="*/ 165 w 165"/>
                <a:gd name="T13" fmla="*/ 181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196"/>
                <a:gd name="T23" fmla="*/ 165 w 165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196">
                  <a:moveTo>
                    <a:pt x="0" y="196"/>
                  </a:moveTo>
                  <a:lnTo>
                    <a:pt x="53" y="28"/>
                  </a:lnTo>
                  <a:lnTo>
                    <a:pt x="67" y="8"/>
                  </a:lnTo>
                  <a:lnTo>
                    <a:pt x="85" y="0"/>
                  </a:lnTo>
                  <a:lnTo>
                    <a:pt x="103" y="8"/>
                  </a:lnTo>
                  <a:lnTo>
                    <a:pt x="120" y="31"/>
                  </a:lnTo>
                  <a:lnTo>
                    <a:pt x="165" y="189"/>
                  </a:lnTo>
                </a:path>
              </a:pathLst>
            </a:cu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608" name="Freeform 132"/>
            <p:cNvSpPr>
              <a:spLocks/>
            </p:cNvSpPr>
            <p:nvPr/>
          </p:nvSpPr>
          <p:spPr bwMode="auto">
            <a:xfrm>
              <a:off x="3888" y="2640"/>
              <a:ext cx="165" cy="192"/>
            </a:xfrm>
            <a:custGeom>
              <a:avLst/>
              <a:gdLst>
                <a:gd name="T0" fmla="*/ 0 w 165"/>
                <a:gd name="T1" fmla="*/ 188 h 196"/>
                <a:gd name="T2" fmla="*/ 53 w 165"/>
                <a:gd name="T3" fmla="*/ 26 h 196"/>
                <a:gd name="T4" fmla="*/ 67 w 165"/>
                <a:gd name="T5" fmla="*/ 8 h 196"/>
                <a:gd name="T6" fmla="*/ 85 w 165"/>
                <a:gd name="T7" fmla="*/ 0 h 196"/>
                <a:gd name="T8" fmla="*/ 103 w 165"/>
                <a:gd name="T9" fmla="*/ 8 h 196"/>
                <a:gd name="T10" fmla="*/ 120 w 165"/>
                <a:gd name="T11" fmla="*/ 29 h 196"/>
                <a:gd name="T12" fmla="*/ 165 w 165"/>
                <a:gd name="T13" fmla="*/ 181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196"/>
                <a:gd name="T23" fmla="*/ 165 w 165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196">
                  <a:moveTo>
                    <a:pt x="0" y="196"/>
                  </a:moveTo>
                  <a:lnTo>
                    <a:pt x="53" y="28"/>
                  </a:lnTo>
                  <a:lnTo>
                    <a:pt x="67" y="8"/>
                  </a:lnTo>
                  <a:lnTo>
                    <a:pt x="85" y="0"/>
                  </a:lnTo>
                  <a:lnTo>
                    <a:pt x="103" y="8"/>
                  </a:lnTo>
                  <a:lnTo>
                    <a:pt x="120" y="31"/>
                  </a:lnTo>
                  <a:lnTo>
                    <a:pt x="165" y="189"/>
                  </a:lnTo>
                </a:path>
              </a:pathLst>
            </a:cu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609" name="Freeform 133"/>
            <p:cNvSpPr>
              <a:spLocks/>
            </p:cNvSpPr>
            <p:nvPr/>
          </p:nvSpPr>
          <p:spPr bwMode="auto">
            <a:xfrm>
              <a:off x="4053" y="2640"/>
              <a:ext cx="165" cy="192"/>
            </a:xfrm>
            <a:custGeom>
              <a:avLst/>
              <a:gdLst>
                <a:gd name="T0" fmla="*/ 0 w 165"/>
                <a:gd name="T1" fmla="*/ 188 h 196"/>
                <a:gd name="T2" fmla="*/ 53 w 165"/>
                <a:gd name="T3" fmla="*/ 26 h 196"/>
                <a:gd name="T4" fmla="*/ 67 w 165"/>
                <a:gd name="T5" fmla="*/ 8 h 196"/>
                <a:gd name="T6" fmla="*/ 85 w 165"/>
                <a:gd name="T7" fmla="*/ 0 h 196"/>
                <a:gd name="T8" fmla="*/ 103 w 165"/>
                <a:gd name="T9" fmla="*/ 8 h 196"/>
                <a:gd name="T10" fmla="*/ 120 w 165"/>
                <a:gd name="T11" fmla="*/ 29 h 196"/>
                <a:gd name="T12" fmla="*/ 165 w 165"/>
                <a:gd name="T13" fmla="*/ 181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196"/>
                <a:gd name="T23" fmla="*/ 165 w 165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196">
                  <a:moveTo>
                    <a:pt x="0" y="196"/>
                  </a:moveTo>
                  <a:lnTo>
                    <a:pt x="53" y="28"/>
                  </a:lnTo>
                  <a:lnTo>
                    <a:pt x="67" y="8"/>
                  </a:lnTo>
                  <a:lnTo>
                    <a:pt x="85" y="0"/>
                  </a:lnTo>
                  <a:lnTo>
                    <a:pt x="103" y="8"/>
                  </a:lnTo>
                  <a:lnTo>
                    <a:pt x="120" y="31"/>
                  </a:lnTo>
                  <a:lnTo>
                    <a:pt x="165" y="189"/>
                  </a:lnTo>
                </a:path>
              </a:pathLst>
            </a:cu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610" name="Freeform 134"/>
            <p:cNvSpPr>
              <a:spLocks/>
            </p:cNvSpPr>
            <p:nvPr/>
          </p:nvSpPr>
          <p:spPr bwMode="auto">
            <a:xfrm flipV="1">
              <a:off x="4224" y="2832"/>
              <a:ext cx="170" cy="192"/>
            </a:xfrm>
            <a:custGeom>
              <a:avLst/>
              <a:gdLst>
                <a:gd name="T0" fmla="*/ 0 w 165"/>
                <a:gd name="T1" fmla="*/ 188 h 196"/>
                <a:gd name="T2" fmla="*/ 57 w 165"/>
                <a:gd name="T3" fmla="*/ 26 h 196"/>
                <a:gd name="T4" fmla="*/ 71 w 165"/>
                <a:gd name="T5" fmla="*/ 8 h 196"/>
                <a:gd name="T6" fmla="*/ 91 w 165"/>
                <a:gd name="T7" fmla="*/ 0 h 196"/>
                <a:gd name="T8" fmla="*/ 109 w 165"/>
                <a:gd name="T9" fmla="*/ 8 h 196"/>
                <a:gd name="T10" fmla="*/ 128 w 165"/>
                <a:gd name="T11" fmla="*/ 29 h 196"/>
                <a:gd name="T12" fmla="*/ 175 w 165"/>
                <a:gd name="T13" fmla="*/ 181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196"/>
                <a:gd name="T23" fmla="*/ 165 w 165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196">
                  <a:moveTo>
                    <a:pt x="0" y="196"/>
                  </a:moveTo>
                  <a:lnTo>
                    <a:pt x="53" y="28"/>
                  </a:lnTo>
                  <a:lnTo>
                    <a:pt x="67" y="8"/>
                  </a:lnTo>
                  <a:lnTo>
                    <a:pt x="85" y="0"/>
                  </a:lnTo>
                  <a:lnTo>
                    <a:pt x="103" y="8"/>
                  </a:lnTo>
                  <a:lnTo>
                    <a:pt x="120" y="31"/>
                  </a:lnTo>
                  <a:lnTo>
                    <a:pt x="165" y="189"/>
                  </a:lnTo>
                </a:path>
              </a:pathLst>
            </a:cu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611" name="Freeform 135"/>
            <p:cNvSpPr>
              <a:spLocks/>
            </p:cNvSpPr>
            <p:nvPr/>
          </p:nvSpPr>
          <p:spPr bwMode="auto">
            <a:xfrm flipV="1">
              <a:off x="4393" y="2832"/>
              <a:ext cx="170" cy="192"/>
            </a:xfrm>
            <a:custGeom>
              <a:avLst/>
              <a:gdLst>
                <a:gd name="T0" fmla="*/ 0 w 165"/>
                <a:gd name="T1" fmla="*/ 188 h 196"/>
                <a:gd name="T2" fmla="*/ 57 w 165"/>
                <a:gd name="T3" fmla="*/ 26 h 196"/>
                <a:gd name="T4" fmla="*/ 71 w 165"/>
                <a:gd name="T5" fmla="*/ 8 h 196"/>
                <a:gd name="T6" fmla="*/ 91 w 165"/>
                <a:gd name="T7" fmla="*/ 0 h 196"/>
                <a:gd name="T8" fmla="*/ 109 w 165"/>
                <a:gd name="T9" fmla="*/ 8 h 196"/>
                <a:gd name="T10" fmla="*/ 128 w 165"/>
                <a:gd name="T11" fmla="*/ 29 h 196"/>
                <a:gd name="T12" fmla="*/ 175 w 165"/>
                <a:gd name="T13" fmla="*/ 181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196"/>
                <a:gd name="T23" fmla="*/ 165 w 165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196">
                  <a:moveTo>
                    <a:pt x="0" y="196"/>
                  </a:moveTo>
                  <a:lnTo>
                    <a:pt x="53" y="28"/>
                  </a:lnTo>
                  <a:lnTo>
                    <a:pt x="67" y="8"/>
                  </a:lnTo>
                  <a:lnTo>
                    <a:pt x="85" y="0"/>
                  </a:lnTo>
                  <a:lnTo>
                    <a:pt x="103" y="8"/>
                  </a:lnTo>
                  <a:lnTo>
                    <a:pt x="120" y="31"/>
                  </a:lnTo>
                  <a:lnTo>
                    <a:pt x="165" y="189"/>
                  </a:lnTo>
                </a:path>
              </a:pathLst>
            </a:cu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612" name="Freeform 136"/>
            <p:cNvSpPr>
              <a:spLocks/>
            </p:cNvSpPr>
            <p:nvPr/>
          </p:nvSpPr>
          <p:spPr bwMode="auto">
            <a:xfrm flipV="1">
              <a:off x="4560" y="2832"/>
              <a:ext cx="170" cy="192"/>
            </a:xfrm>
            <a:custGeom>
              <a:avLst/>
              <a:gdLst>
                <a:gd name="T0" fmla="*/ 0 w 165"/>
                <a:gd name="T1" fmla="*/ 188 h 196"/>
                <a:gd name="T2" fmla="*/ 57 w 165"/>
                <a:gd name="T3" fmla="*/ 26 h 196"/>
                <a:gd name="T4" fmla="*/ 71 w 165"/>
                <a:gd name="T5" fmla="*/ 8 h 196"/>
                <a:gd name="T6" fmla="*/ 91 w 165"/>
                <a:gd name="T7" fmla="*/ 0 h 196"/>
                <a:gd name="T8" fmla="*/ 109 w 165"/>
                <a:gd name="T9" fmla="*/ 8 h 196"/>
                <a:gd name="T10" fmla="*/ 128 w 165"/>
                <a:gd name="T11" fmla="*/ 29 h 196"/>
                <a:gd name="T12" fmla="*/ 175 w 165"/>
                <a:gd name="T13" fmla="*/ 181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196"/>
                <a:gd name="T23" fmla="*/ 165 w 165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196">
                  <a:moveTo>
                    <a:pt x="0" y="196"/>
                  </a:moveTo>
                  <a:lnTo>
                    <a:pt x="53" y="28"/>
                  </a:lnTo>
                  <a:lnTo>
                    <a:pt x="67" y="8"/>
                  </a:lnTo>
                  <a:lnTo>
                    <a:pt x="85" y="0"/>
                  </a:lnTo>
                  <a:lnTo>
                    <a:pt x="103" y="8"/>
                  </a:lnTo>
                  <a:lnTo>
                    <a:pt x="120" y="31"/>
                  </a:lnTo>
                  <a:lnTo>
                    <a:pt x="165" y="189"/>
                  </a:lnTo>
                </a:path>
              </a:pathLst>
            </a:cu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613" name="Freeform 137"/>
            <p:cNvSpPr>
              <a:spLocks/>
            </p:cNvSpPr>
            <p:nvPr/>
          </p:nvSpPr>
          <p:spPr bwMode="auto">
            <a:xfrm flipV="1">
              <a:off x="4726" y="2832"/>
              <a:ext cx="170" cy="192"/>
            </a:xfrm>
            <a:custGeom>
              <a:avLst/>
              <a:gdLst>
                <a:gd name="T0" fmla="*/ 0 w 165"/>
                <a:gd name="T1" fmla="*/ 188 h 196"/>
                <a:gd name="T2" fmla="*/ 57 w 165"/>
                <a:gd name="T3" fmla="*/ 26 h 196"/>
                <a:gd name="T4" fmla="*/ 71 w 165"/>
                <a:gd name="T5" fmla="*/ 8 h 196"/>
                <a:gd name="T6" fmla="*/ 91 w 165"/>
                <a:gd name="T7" fmla="*/ 0 h 196"/>
                <a:gd name="T8" fmla="*/ 109 w 165"/>
                <a:gd name="T9" fmla="*/ 8 h 196"/>
                <a:gd name="T10" fmla="*/ 128 w 165"/>
                <a:gd name="T11" fmla="*/ 29 h 196"/>
                <a:gd name="T12" fmla="*/ 175 w 165"/>
                <a:gd name="T13" fmla="*/ 181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5"/>
                <a:gd name="T22" fmla="*/ 0 h 196"/>
                <a:gd name="T23" fmla="*/ 165 w 165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5" h="196">
                  <a:moveTo>
                    <a:pt x="0" y="196"/>
                  </a:moveTo>
                  <a:lnTo>
                    <a:pt x="53" y="28"/>
                  </a:lnTo>
                  <a:lnTo>
                    <a:pt x="67" y="8"/>
                  </a:lnTo>
                  <a:lnTo>
                    <a:pt x="85" y="0"/>
                  </a:lnTo>
                  <a:lnTo>
                    <a:pt x="103" y="8"/>
                  </a:lnTo>
                  <a:lnTo>
                    <a:pt x="120" y="31"/>
                  </a:lnTo>
                  <a:lnTo>
                    <a:pt x="165" y="189"/>
                  </a:lnTo>
                </a:path>
              </a:pathLst>
            </a:cu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</p:grpSp>
      <p:sp>
        <p:nvSpPr>
          <p:cNvPr id="388234" name="Freeform 138"/>
          <p:cNvSpPr>
            <a:spLocks/>
          </p:cNvSpPr>
          <p:nvPr/>
        </p:nvSpPr>
        <p:spPr bwMode="auto">
          <a:xfrm flipV="1">
            <a:off x="3505200" y="4953000"/>
            <a:ext cx="4267200" cy="457200"/>
          </a:xfrm>
          <a:custGeom>
            <a:avLst/>
            <a:gdLst>
              <a:gd name="T0" fmla="*/ 0 w 2688"/>
              <a:gd name="T1" fmla="*/ 280886490 h 378"/>
              <a:gd name="T2" fmla="*/ 60483753 w 2688"/>
              <a:gd name="T3" fmla="*/ 114110106 h 378"/>
              <a:gd name="T4" fmla="*/ 90725617 w 2688"/>
              <a:gd name="T5" fmla="*/ 78998831 h 378"/>
              <a:gd name="T6" fmla="*/ 151209370 w 2688"/>
              <a:gd name="T7" fmla="*/ 35111265 h 378"/>
              <a:gd name="T8" fmla="*/ 362902467 w 2688"/>
              <a:gd name="T9" fmla="*/ 8777514 h 378"/>
              <a:gd name="T10" fmla="*/ 2147483647 w 2688"/>
              <a:gd name="T11" fmla="*/ 8777514 h 378"/>
              <a:gd name="T12" fmla="*/ 2147483647 w 2688"/>
              <a:gd name="T13" fmla="*/ 17555028 h 378"/>
              <a:gd name="T14" fmla="*/ 2147483647 w 2688"/>
              <a:gd name="T15" fmla="*/ 70221320 h 378"/>
              <a:gd name="T16" fmla="*/ 2147483647 w 2688"/>
              <a:gd name="T17" fmla="*/ 157998872 h 378"/>
              <a:gd name="T18" fmla="*/ 2147483647 w 2688"/>
              <a:gd name="T19" fmla="*/ 289664001 h 378"/>
              <a:gd name="T20" fmla="*/ 2147483647 w 2688"/>
              <a:gd name="T21" fmla="*/ 482772957 h 378"/>
              <a:gd name="T22" fmla="*/ 2147483647 w 2688"/>
              <a:gd name="T23" fmla="*/ 535439235 h 378"/>
              <a:gd name="T24" fmla="*/ 2147483647 w 2688"/>
              <a:gd name="T25" fmla="*/ 544216747 h 378"/>
              <a:gd name="T26" fmla="*/ 2147483647 w 2688"/>
              <a:gd name="T27" fmla="*/ 552994258 h 378"/>
              <a:gd name="T28" fmla="*/ 2147483647 w 2688"/>
              <a:gd name="T29" fmla="*/ 473995446 h 378"/>
              <a:gd name="T30" fmla="*/ 2147483647 w 2688"/>
              <a:gd name="T31" fmla="*/ 289664001 h 378"/>
              <a:gd name="T32" fmla="*/ 2147483647 w 2688"/>
              <a:gd name="T33" fmla="*/ 70221320 h 378"/>
              <a:gd name="T34" fmla="*/ 2147483647 w 2688"/>
              <a:gd name="T35" fmla="*/ 35111265 h 378"/>
              <a:gd name="T36" fmla="*/ 2147483647 w 2688"/>
              <a:gd name="T37" fmla="*/ 0 h 378"/>
              <a:gd name="T38" fmla="*/ 2147483647 w 2688"/>
              <a:gd name="T39" fmla="*/ 0 h 378"/>
              <a:gd name="T40" fmla="*/ 2147483647 w 2688"/>
              <a:gd name="T41" fmla="*/ 61443809 h 378"/>
              <a:gd name="T42" fmla="*/ 2147483647 w 2688"/>
              <a:gd name="T43" fmla="*/ 280886490 h 378"/>
              <a:gd name="T44" fmla="*/ 2147483647 w 2688"/>
              <a:gd name="T45" fmla="*/ 412551656 h 378"/>
              <a:gd name="T46" fmla="*/ 2147483647 w 2688"/>
              <a:gd name="T47" fmla="*/ 509105492 h 378"/>
              <a:gd name="T48" fmla="*/ 2147483647 w 2688"/>
              <a:gd name="T49" fmla="*/ 552994258 h 378"/>
              <a:gd name="T50" fmla="*/ 2147483647 w 2688"/>
              <a:gd name="T51" fmla="*/ 544216747 h 378"/>
              <a:gd name="T52" fmla="*/ 2147483647 w 2688"/>
              <a:gd name="T53" fmla="*/ 509105492 h 378"/>
              <a:gd name="T54" fmla="*/ 2147483647 w 2688"/>
              <a:gd name="T55" fmla="*/ 280886490 h 37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2688"/>
              <a:gd name="T85" fmla="*/ 0 h 378"/>
              <a:gd name="T86" fmla="*/ 2688 w 2688"/>
              <a:gd name="T87" fmla="*/ 378 h 37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2688" h="378">
                <a:moveTo>
                  <a:pt x="0" y="192"/>
                </a:moveTo>
                <a:lnTo>
                  <a:pt x="24" y="78"/>
                </a:lnTo>
                <a:lnTo>
                  <a:pt x="36" y="54"/>
                </a:lnTo>
                <a:lnTo>
                  <a:pt x="60" y="24"/>
                </a:lnTo>
                <a:lnTo>
                  <a:pt x="144" y="6"/>
                </a:lnTo>
                <a:lnTo>
                  <a:pt x="864" y="6"/>
                </a:lnTo>
                <a:lnTo>
                  <a:pt x="924" y="12"/>
                </a:lnTo>
                <a:lnTo>
                  <a:pt x="966" y="48"/>
                </a:lnTo>
                <a:lnTo>
                  <a:pt x="996" y="108"/>
                </a:lnTo>
                <a:lnTo>
                  <a:pt x="1008" y="198"/>
                </a:lnTo>
                <a:lnTo>
                  <a:pt x="1038" y="330"/>
                </a:lnTo>
                <a:lnTo>
                  <a:pt x="1074" y="366"/>
                </a:lnTo>
                <a:lnTo>
                  <a:pt x="1122" y="372"/>
                </a:lnTo>
                <a:lnTo>
                  <a:pt x="1596" y="378"/>
                </a:lnTo>
                <a:lnTo>
                  <a:pt x="1662" y="324"/>
                </a:lnTo>
                <a:lnTo>
                  <a:pt x="1680" y="198"/>
                </a:lnTo>
                <a:lnTo>
                  <a:pt x="1710" y="48"/>
                </a:lnTo>
                <a:lnTo>
                  <a:pt x="1740" y="24"/>
                </a:lnTo>
                <a:lnTo>
                  <a:pt x="1770" y="0"/>
                </a:lnTo>
                <a:lnTo>
                  <a:pt x="1926" y="0"/>
                </a:lnTo>
                <a:lnTo>
                  <a:pt x="1986" y="42"/>
                </a:lnTo>
                <a:lnTo>
                  <a:pt x="2022" y="192"/>
                </a:lnTo>
                <a:lnTo>
                  <a:pt x="2040" y="282"/>
                </a:lnTo>
                <a:lnTo>
                  <a:pt x="2064" y="348"/>
                </a:lnTo>
                <a:lnTo>
                  <a:pt x="2118" y="378"/>
                </a:lnTo>
                <a:lnTo>
                  <a:pt x="2598" y="372"/>
                </a:lnTo>
                <a:lnTo>
                  <a:pt x="2652" y="348"/>
                </a:lnTo>
                <a:lnTo>
                  <a:pt x="2688" y="192"/>
                </a:lnTo>
              </a:path>
            </a:pathLst>
          </a:custGeom>
          <a:noFill/>
          <a:ln w="254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>
                <a:srgbClr val="FF3300"/>
              </a:buClr>
            </a:pPr>
            <a:endParaRPr lang="zh-CN" altLang="en-US"/>
          </a:p>
        </p:txBody>
      </p:sp>
      <p:sp>
        <p:nvSpPr>
          <p:cNvPr id="23577" name="Line 47"/>
          <p:cNvSpPr>
            <a:spLocks noChangeShapeType="1"/>
          </p:cNvSpPr>
          <p:nvPr/>
        </p:nvSpPr>
        <p:spPr bwMode="auto">
          <a:xfrm>
            <a:off x="3276600" y="5867400"/>
            <a:ext cx="518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3" name="Group 139"/>
          <p:cNvGrpSpPr>
            <a:grpSpLocks/>
          </p:cNvGrpSpPr>
          <p:nvPr/>
        </p:nvGrpSpPr>
        <p:grpSpPr bwMode="auto">
          <a:xfrm>
            <a:off x="3505200" y="5562600"/>
            <a:ext cx="4267200" cy="304800"/>
            <a:chOff x="2208" y="3504"/>
            <a:chExt cx="2688" cy="192"/>
          </a:xfrm>
        </p:grpSpPr>
        <p:sp>
          <p:nvSpPr>
            <p:cNvPr id="23590" name="Line 140"/>
            <p:cNvSpPr>
              <a:spLocks noChangeShapeType="1"/>
            </p:cNvSpPr>
            <p:nvPr/>
          </p:nvSpPr>
          <p:spPr bwMode="auto">
            <a:xfrm flipV="1">
              <a:off x="2208" y="3696"/>
              <a:ext cx="1008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91" name="Line 141"/>
            <p:cNvSpPr>
              <a:spLocks noChangeShapeType="1"/>
            </p:cNvSpPr>
            <p:nvPr/>
          </p:nvSpPr>
          <p:spPr bwMode="auto">
            <a:xfrm flipV="1">
              <a:off x="3216" y="3504"/>
              <a:ext cx="0" cy="192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92" name="Line 142"/>
            <p:cNvSpPr>
              <a:spLocks noChangeShapeType="1"/>
            </p:cNvSpPr>
            <p:nvPr/>
          </p:nvSpPr>
          <p:spPr bwMode="auto">
            <a:xfrm flipV="1">
              <a:off x="3216" y="3504"/>
              <a:ext cx="672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93" name="Line 143"/>
            <p:cNvSpPr>
              <a:spLocks noChangeShapeType="1"/>
            </p:cNvSpPr>
            <p:nvPr/>
          </p:nvSpPr>
          <p:spPr bwMode="auto">
            <a:xfrm>
              <a:off x="3888" y="3504"/>
              <a:ext cx="0" cy="192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94" name="Line 144"/>
            <p:cNvSpPr>
              <a:spLocks noChangeShapeType="1"/>
            </p:cNvSpPr>
            <p:nvPr/>
          </p:nvSpPr>
          <p:spPr bwMode="auto">
            <a:xfrm flipV="1">
              <a:off x="3888" y="3696"/>
              <a:ext cx="336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95" name="Line 145"/>
            <p:cNvSpPr>
              <a:spLocks noChangeShapeType="1"/>
            </p:cNvSpPr>
            <p:nvPr/>
          </p:nvSpPr>
          <p:spPr bwMode="auto">
            <a:xfrm flipV="1">
              <a:off x="4224" y="3504"/>
              <a:ext cx="0" cy="192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96" name="Line 146"/>
            <p:cNvSpPr>
              <a:spLocks noChangeShapeType="1"/>
            </p:cNvSpPr>
            <p:nvPr/>
          </p:nvSpPr>
          <p:spPr bwMode="auto">
            <a:xfrm flipV="1">
              <a:off x="4224" y="3504"/>
              <a:ext cx="672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97" name="Line 147"/>
            <p:cNvSpPr>
              <a:spLocks noChangeShapeType="1"/>
            </p:cNvSpPr>
            <p:nvPr/>
          </p:nvSpPr>
          <p:spPr bwMode="auto">
            <a:xfrm>
              <a:off x="4896" y="3504"/>
              <a:ext cx="0" cy="192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3579" name="Line 62"/>
          <p:cNvSpPr>
            <a:spLocks noChangeShapeType="1"/>
          </p:cNvSpPr>
          <p:nvPr/>
        </p:nvSpPr>
        <p:spPr bwMode="auto">
          <a:xfrm>
            <a:off x="3276600" y="6400800"/>
            <a:ext cx="518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4" name="Group 148"/>
          <p:cNvGrpSpPr>
            <a:grpSpLocks/>
          </p:cNvGrpSpPr>
          <p:nvPr/>
        </p:nvGrpSpPr>
        <p:grpSpPr bwMode="auto">
          <a:xfrm>
            <a:off x="3505200" y="6096000"/>
            <a:ext cx="4267200" cy="304800"/>
            <a:chOff x="2208" y="3840"/>
            <a:chExt cx="2688" cy="192"/>
          </a:xfrm>
        </p:grpSpPr>
        <p:sp>
          <p:nvSpPr>
            <p:cNvPr id="23581" name="Line 149"/>
            <p:cNvSpPr>
              <a:spLocks noChangeShapeType="1"/>
            </p:cNvSpPr>
            <p:nvPr/>
          </p:nvSpPr>
          <p:spPr bwMode="auto">
            <a:xfrm flipV="1">
              <a:off x="2208" y="4032"/>
              <a:ext cx="1008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82" name="Line 150"/>
            <p:cNvSpPr>
              <a:spLocks noChangeShapeType="1"/>
            </p:cNvSpPr>
            <p:nvPr/>
          </p:nvSpPr>
          <p:spPr bwMode="auto">
            <a:xfrm flipV="1">
              <a:off x="3216" y="3840"/>
              <a:ext cx="0" cy="192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83" name="Line 151"/>
            <p:cNvSpPr>
              <a:spLocks noChangeShapeType="1"/>
            </p:cNvSpPr>
            <p:nvPr/>
          </p:nvSpPr>
          <p:spPr bwMode="auto">
            <a:xfrm flipV="1">
              <a:off x="3216" y="3840"/>
              <a:ext cx="340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84" name="Line 152"/>
            <p:cNvSpPr>
              <a:spLocks noChangeShapeType="1"/>
            </p:cNvSpPr>
            <p:nvPr/>
          </p:nvSpPr>
          <p:spPr bwMode="auto">
            <a:xfrm>
              <a:off x="3560" y="3840"/>
              <a:ext cx="0" cy="192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85" name="Freeform 153"/>
            <p:cNvSpPr>
              <a:spLocks/>
            </p:cNvSpPr>
            <p:nvPr/>
          </p:nvSpPr>
          <p:spPr bwMode="auto">
            <a:xfrm>
              <a:off x="3558" y="4026"/>
              <a:ext cx="330" cy="1"/>
            </a:xfrm>
            <a:custGeom>
              <a:avLst/>
              <a:gdLst>
                <a:gd name="T0" fmla="*/ 0 w 330"/>
                <a:gd name="T1" fmla="*/ 0 h 1"/>
                <a:gd name="T2" fmla="*/ 330 w 330"/>
                <a:gd name="T3" fmla="*/ 0 h 1"/>
                <a:gd name="T4" fmla="*/ 0 60000 65536"/>
                <a:gd name="T5" fmla="*/ 0 60000 65536"/>
                <a:gd name="T6" fmla="*/ 0 w 330"/>
                <a:gd name="T7" fmla="*/ 0 h 1"/>
                <a:gd name="T8" fmla="*/ 330 w 33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0" h="1">
                  <a:moveTo>
                    <a:pt x="0" y="0"/>
                  </a:moveTo>
                  <a:lnTo>
                    <a:pt x="330" y="0"/>
                  </a:lnTo>
                </a:path>
              </a:pathLst>
            </a:cu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3586" name="Line 154"/>
            <p:cNvSpPr>
              <a:spLocks noChangeShapeType="1"/>
            </p:cNvSpPr>
            <p:nvPr/>
          </p:nvSpPr>
          <p:spPr bwMode="auto">
            <a:xfrm flipV="1">
              <a:off x="3888" y="3840"/>
              <a:ext cx="0" cy="192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87" name="Line 155"/>
            <p:cNvSpPr>
              <a:spLocks noChangeShapeType="1"/>
            </p:cNvSpPr>
            <p:nvPr/>
          </p:nvSpPr>
          <p:spPr bwMode="auto">
            <a:xfrm flipV="1">
              <a:off x="3888" y="3840"/>
              <a:ext cx="672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88" name="Line 156"/>
            <p:cNvSpPr>
              <a:spLocks noChangeShapeType="1"/>
            </p:cNvSpPr>
            <p:nvPr/>
          </p:nvSpPr>
          <p:spPr bwMode="auto">
            <a:xfrm>
              <a:off x="4560" y="3840"/>
              <a:ext cx="0" cy="192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89" name="Line 157"/>
            <p:cNvSpPr>
              <a:spLocks noChangeShapeType="1"/>
            </p:cNvSpPr>
            <p:nvPr/>
          </p:nvSpPr>
          <p:spPr bwMode="auto">
            <a:xfrm flipV="1">
              <a:off x="4560" y="4032"/>
              <a:ext cx="336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23554" name="Object 158"/>
          <p:cNvGraphicFramePr>
            <a:graphicFrameLocks noChangeAspect="1"/>
          </p:cNvGraphicFramePr>
          <p:nvPr/>
        </p:nvGraphicFramePr>
        <p:xfrm>
          <a:off x="1371600" y="6172200"/>
          <a:ext cx="13938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3" imgW="927000" imgH="215640" progId="Equation.3">
                  <p:embed/>
                </p:oleObj>
              </mc:Choice>
              <mc:Fallback>
                <p:oleObj name="Equation" r:id="rId3" imgW="927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6172200"/>
                        <a:ext cx="1393825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516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2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667000" y="2895600"/>
            <a:ext cx="5562600" cy="609600"/>
            <a:chOff x="1680" y="1824"/>
            <a:chExt cx="3504" cy="384"/>
          </a:xfrm>
        </p:grpSpPr>
        <p:sp>
          <p:nvSpPr>
            <p:cNvPr id="84058" name="Text Box 7"/>
            <p:cNvSpPr txBox="1">
              <a:spLocks noChangeArrowheads="1"/>
            </p:cNvSpPr>
            <p:nvPr/>
          </p:nvSpPr>
          <p:spPr bwMode="auto">
            <a:xfrm>
              <a:off x="1680" y="1872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84059" name="Line 8"/>
            <p:cNvSpPr>
              <a:spLocks noChangeShapeType="1"/>
            </p:cNvSpPr>
            <p:nvPr/>
          </p:nvSpPr>
          <p:spPr bwMode="auto">
            <a:xfrm>
              <a:off x="1920" y="2016"/>
              <a:ext cx="3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4060" name="Freeform 9"/>
            <p:cNvSpPr>
              <a:spLocks/>
            </p:cNvSpPr>
            <p:nvPr/>
          </p:nvSpPr>
          <p:spPr bwMode="auto">
            <a:xfrm>
              <a:off x="3120" y="1824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84061" name="Freeform 10"/>
            <p:cNvSpPr>
              <a:spLocks/>
            </p:cNvSpPr>
            <p:nvPr/>
          </p:nvSpPr>
          <p:spPr bwMode="auto">
            <a:xfrm flipV="1">
              <a:off x="2112" y="1824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84062" name="Freeform 11"/>
            <p:cNvSpPr>
              <a:spLocks/>
            </p:cNvSpPr>
            <p:nvPr/>
          </p:nvSpPr>
          <p:spPr bwMode="auto">
            <a:xfrm flipV="1">
              <a:off x="2448" y="1824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84063" name="Freeform 12"/>
            <p:cNvSpPr>
              <a:spLocks/>
            </p:cNvSpPr>
            <p:nvPr/>
          </p:nvSpPr>
          <p:spPr bwMode="auto">
            <a:xfrm flipV="1">
              <a:off x="2784" y="1824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84064" name="Freeform 13"/>
            <p:cNvSpPr>
              <a:spLocks/>
            </p:cNvSpPr>
            <p:nvPr/>
          </p:nvSpPr>
          <p:spPr bwMode="auto">
            <a:xfrm>
              <a:off x="3456" y="1824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84065" name="Freeform 14"/>
            <p:cNvSpPr>
              <a:spLocks/>
            </p:cNvSpPr>
            <p:nvPr/>
          </p:nvSpPr>
          <p:spPr bwMode="auto">
            <a:xfrm>
              <a:off x="4128" y="1824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84066" name="Freeform 15"/>
            <p:cNvSpPr>
              <a:spLocks/>
            </p:cNvSpPr>
            <p:nvPr/>
          </p:nvSpPr>
          <p:spPr bwMode="auto">
            <a:xfrm flipV="1">
              <a:off x="3792" y="1824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84067" name="Freeform 16"/>
            <p:cNvSpPr>
              <a:spLocks/>
            </p:cNvSpPr>
            <p:nvPr/>
          </p:nvSpPr>
          <p:spPr bwMode="auto">
            <a:xfrm>
              <a:off x="4464" y="1824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667000" y="5257800"/>
            <a:ext cx="5638800" cy="457200"/>
            <a:chOff x="1680" y="3312"/>
            <a:chExt cx="3552" cy="288"/>
          </a:xfrm>
        </p:grpSpPr>
        <p:sp>
          <p:nvSpPr>
            <p:cNvPr id="84055" name="Text Box 18"/>
            <p:cNvSpPr txBox="1">
              <a:spLocks noChangeArrowheads="1"/>
            </p:cNvSpPr>
            <p:nvPr/>
          </p:nvSpPr>
          <p:spPr bwMode="auto">
            <a:xfrm>
              <a:off x="1680" y="3360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d</a:t>
              </a:r>
            </a:p>
          </p:txBody>
        </p:sp>
        <p:sp>
          <p:nvSpPr>
            <p:cNvPr id="84056" name="Line 19"/>
            <p:cNvSpPr>
              <a:spLocks noChangeShapeType="1"/>
            </p:cNvSpPr>
            <p:nvPr/>
          </p:nvSpPr>
          <p:spPr bwMode="auto">
            <a:xfrm>
              <a:off x="1968" y="3456"/>
              <a:ext cx="3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4057" name="Freeform 20"/>
            <p:cNvSpPr>
              <a:spLocks/>
            </p:cNvSpPr>
            <p:nvPr/>
          </p:nvSpPr>
          <p:spPr bwMode="auto">
            <a:xfrm>
              <a:off x="2112" y="3312"/>
              <a:ext cx="2656" cy="288"/>
            </a:xfrm>
            <a:custGeom>
              <a:avLst/>
              <a:gdLst>
                <a:gd name="T0" fmla="*/ 0 w 2656"/>
                <a:gd name="T1" fmla="*/ 126 h 336"/>
                <a:gd name="T2" fmla="*/ 24 w 2656"/>
                <a:gd name="T3" fmla="*/ 51 h 336"/>
                <a:gd name="T4" fmla="*/ 36 w 2656"/>
                <a:gd name="T5" fmla="*/ 35 h 336"/>
                <a:gd name="T6" fmla="*/ 60 w 2656"/>
                <a:gd name="T7" fmla="*/ 15 h 336"/>
                <a:gd name="T8" fmla="*/ 144 w 2656"/>
                <a:gd name="T9" fmla="*/ 3 h 336"/>
                <a:gd name="T10" fmla="*/ 864 w 2656"/>
                <a:gd name="T11" fmla="*/ 3 h 336"/>
                <a:gd name="T12" fmla="*/ 924 w 2656"/>
                <a:gd name="T13" fmla="*/ 8 h 336"/>
                <a:gd name="T14" fmla="*/ 966 w 2656"/>
                <a:gd name="T15" fmla="*/ 32 h 336"/>
                <a:gd name="T16" fmla="*/ 996 w 2656"/>
                <a:gd name="T17" fmla="*/ 70 h 336"/>
                <a:gd name="T18" fmla="*/ 1008 w 2656"/>
                <a:gd name="T19" fmla="*/ 129 h 336"/>
                <a:gd name="T20" fmla="*/ 1038 w 2656"/>
                <a:gd name="T21" fmla="*/ 215 h 336"/>
                <a:gd name="T22" fmla="*/ 1074 w 2656"/>
                <a:gd name="T23" fmla="*/ 239 h 336"/>
                <a:gd name="T24" fmla="*/ 1122 w 2656"/>
                <a:gd name="T25" fmla="*/ 243 h 336"/>
                <a:gd name="T26" fmla="*/ 1256 w 2656"/>
                <a:gd name="T27" fmla="*/ 244 h 336"/>
                <a:gd name="T28" fmla="*/ 1308 w 2656"/>
                <a:gd name="T29" fmla="*/ 226 h 336"/>
                <a:gd name="T30" fmla="*/ 1332 w 2656"/>
                <a:gd name="T31" fmla="*/ 185 h 336"/>
                <a:gd name="T32" fmla="*/ 1368 w 2656"/>
                <a:gd name="T33" fmla="*/ 44 h 336"/>
                <a:gd name="T34" fmla="*/ 1396 w 2656"/>
                <a:gd name="T35" fmla="*/ 15 h 336"/>
                <a:gd name="T36" fmla="*/ 1436 w 2656"/>
                <a:gd name="T37" fmla="*/ 0 h 336"/>
                <a:gd name="T38" fmla="*/ 1620 w 2656"/>
                <a:gd name="T39" fmla="*/ 9 h 336"/>
                <a:gd name="T40" fmla="*/ 1656 w 2656"/>
                <a:gd name="T41" fmla="*/ 41 h 336"/>
                <a:gd name="T42" fmla="*/ 1700 w 2656"/>
                <a:gd name="T43" fmla="*/ 206 h 336"/>
                <a:gd name="T44" fmla="*/ 1732 w 2656"/>
                <a:gd name="T45" fmla="*/ 235 h 336"/>
                <a:gd name="T46" fmla="*/ 1800 w 2656"/>
                <a:gd name="T47" fmla="*/ 247 h 336"/>
                <a:gd name="T48" fmla="*/ 2180 w 2656"/>
                <a:gd name="T49" fmla="*/ 244 h 336"/>
                <a:gd name="T50" fmla="*/ 2276 w 2656"/>
                <a:gd name="T51" fmla="*/ 229 h 336"/>
                <a:gd name="T52" fmla="*/ 2324 w 2656"/>
                <a:gd name="T53" fmla="*/ 194 h 336"/>
                <a:gd name="T54" fmla="*/ 2396 w 2656"/>
                <a:gd name="T55" fmla="*/ 35 h 336"/>
                <a:gd name="T56" fmla="*/ 2432 w 2656"/>
                <a:gd name="T57" fmla="*/ 12 h 336"/>
                <a:gd name="T58" fmla="*/ 2484 w 2656"/>
                <a:gd name="T59" fmla="*/ 3 h 336"/>
                <a:gd name="T60" fmla="*/ 2656 w 2656"/>
                <a:gd name="T61" fmla="*/ 0 h 3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656"/>
                <a:gd name="T94" fmla="*/ 0 h 336"/>
                <a:gd name="T95" fmla="*/ 2656 w 2656"/>
                <a:gd name="T96" fmla="*/ 336 h 3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656" h="336">
                  <a:moveTo>
                    <a:pt x="0" y="171"/>
                  </a:moveTo>
                  <a:lnTo>
                    <a:pt x="24" y="69"/>
                  </a:lnTo>
                  <a:lnTo>
                    <a:pt x="36" y="48"/>
                  </a:lnTo>
                  <a:lnTo>
                    <a:pt x="60" y="21"/>
                  </a:lnTo>
                  <a:lnTo>
                    <a:pt x="144" y="5"/>
                  </a:lnTo>
                  <a:lnTo>
                    <a:pt x="864" y="5"/>
                  </a:lnTo>
                  <a:lnTo>
                    <a:pt x="924" y="11"/>
                  </a:lnTo>
                  <a:lnTo>
                    <a:pt x="966" y="43"/>
                  </a:lnTo>
                  <a:lnTo>
                    <a:pt x="996" y="96"/>
                  </a:lnTo>
                  <a:lnTo>
                    <a:pt x="1008" y="176"/>
                  </a:lnTo>
                  <a:lnTo>
                    <a:pt x="1038" y="293"/>
                  </a:lnTo>
                  <a:lnTo>
                    <a:pt x="1074" y="325"/>
                  </a:lnTo>
                  <a:lnTo>
                    <a:pt x="1122" y="331"/>
                  </a:lnTo>
                  <a:lnTo>
                    <a:pt x="1256" y="332"/>
                  </a:lnTo>
                  <a:lnTo>
                    <a:pt x="1308" y="308"/>
                  </a:lnTo>
                  <a:lnTo>
                    <a:pt x="1332" y="252"/>
                  </a:lnTo>
                  <a:lnTo>
                    <a:pt x="1368" y="60"/>
                  </a:lnTo>
                  <a:lnTo>
                    <a:pt x="1396" y="20"/>
                  </a:lnTo>
                  <a:lnTo>
                    <a:pt x="1436" y="0"/>
                  </a:lnTo>
                  <a:lnTo>
                    <a:pt x="1620" y="12"/>
                  </a:lnTo>
                  <a:lnTo>
                    <a:pt x="1656" y="56"/>
                  </a:lnTo>
                  <a:lnTo>
                    <a:pt x="1700" y="280"/>
                  </a:lnTo>
                  <a:lnTo>
                    <a:pt x="1732" y="320"/>
                  </a:lnTo>
                  <a:lnTo>
                    <a:pt x="1800" y="336"/>
                  </a:lnTo>
                  <a:lnTo>
                    <a:pt x="2180" y="332"/>
                  </a:lnTo>
                  <a:lnTo>
                    <a:pt x="2276" y="312"/>
                  </a:lnTo>
                  <a:lnTo>
                    <a:pt x="2324" y="264"/>
                  </a:lnTo>
                  <a:lnTo>
                    <a:pt x="2396" y="48"/>
                  </a:lnTo>
                  <a:lnTo>
                    <a:pt x="2432" y="16"/>
                  </a:lnTo>
                  <a:lnTo>
                    <a:pt x="2484" y="4"/>
                  </a:lnTo>
                  <a:lnTo>
                    <a:pt x="2656" y="0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667000" y="3657600"/>
            <a:ext cx="5562600" cy="609600"/>
            <a:chOff x="1680" y="2304"/>
            <a:chExt cx="3504" cy="384"/>
          </a:xfrm>
        </p:grpSpPr>
        <p:sp>
          <p:nvSpPr>
            <p:cNvPr id="84045" name="Text Box 22"/>
            <p:cNvSpPr txBox="1">
              <a:spLocks noChangeArrowheads="1"/>
            </p:cNvSpPr>
            <p:nvPr/>
          </p:nvSpPr>
          <p:spPr bwMode="auto">
            <a:xfrm>
              <a:off x="1680" y="2400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84046" name="Line 23"/>
            <p:cNvSpPr>
              <a:spLocks noChangeShapeType="1"/>
            </p:cNvSpPr>
            <p:nvPr/>
          </p:nvSpPr>
          <p:spPr bwMode="auto">
            <a:xfrm>
              <a:off x="1920" y="2496"/>
              <a:ext cx="3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4047" name="Freeform 24"/>
            <p:cNvSpPr>
              <a:spLocks/>
            </p:cNvSpPr>
            <p:nvPr/>
          </p:nvSpPr>
          <p:spPr bwMode="auto">
            <a:xfrm>
              <a:off x="3456" y="2304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84048" name="Freeform 25"/>
            <p:cNvSpPr>
              <a:spLocks/>
            </p:cNvSpPr>
            <p:nvPr/>
          </p:nvSpPr>
          <p:spPr bwMode="auto">
            <a:xfrm flipV="1">
              <a:off x="2448" y="2304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84049" name="Freeform 26"/>
            <p:cNvSpPr>
              <a:spLocks/>
            </p:cNvSpPr>
            <p:nvPr/>
          </p:nvSpPr>
          <p:spPr bwMode="auto">
            <a:xfrm flipV="1">
              <a:off x="2784" y="2304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84050" name="Freeform 27"/>
            <p:cNvSpPr>
              <a:spLocks/>
            </p:cNvSpPr>
            <p:nvPr/>
          </p:nvSpPr>
          <p:spPr bwMode="auto">
            <a:xfrm flipV="1">
              <a:off x="3120" y="2304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84051" name="Freeform 28"/>
            <p:cNvSpPr>
              <a:spLocks/>
            </p:cNvSpPr>
            <p:nvPr/>
          </p:nvSpPr>
          <p:spPr bwMode="auto">
            <a:xfrm>
              <a:off x="3792" y="2304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84052" name="Freeform 29"/>
            <p:cNvSpPr>
              <a:spLocks/>
            </p:cNvSpPr>
            <p:nvPr/>
          </p:nvSpPr>
          <p:spPr bwMode="auto">
            <a:xfrm>
              <a:off x="4464" y="2304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84053" name="Freeform 30"/>
            <p:cNvSpPr>
              <a:spLocks/>
            </p:cNvSpPr>
            <p:nvPr/>
          </p:nvSpPr>
          <p:spPr bwMode="auto">
            <a:xfrm flipV="1">
              <a:off x="4128" y="2304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84054" name="Freeform 31"/>
            <p:cNvSpPr>
              <a:spLocks/>
            </p:cNvSpPr>
            <p:nvPr/>
          </p:nvSpPr>
          <p:spPr bwMode="auto">
            <a:xfrm>
              <a:off x="4800" y="2304"/>
              <a:ext cx="336" cy="384"/>
            </a:xfrm>
            <a:custGeom>
              <a:avLst/>
              <a:gdLst>
                <a:gd name="T0" fmla="*/ 0 w 285"/>
                <a:gd name="T1" fmla="*/ 137 h 528"/>
                <a:gd name="T2" fmla="*/ 62 w 285"/>
                <a:gd name="T3" fmla="*/ 259 h 528"/>
                <a:gd name="T4" fmla="*/ 79 w 285"/>
                <a:gd name="T5" fmla="*/ 273 h 528"/>
                <a:gd name="T6" fmla="*/ 100 w 285"/>
                <a:gd name="T7" fmla="*/ 279 h 528"/>
                <a:gd name="T8" fmla="*/ 121 w 285"/>
                <a:gd name="T9" fmla="*/ 273 h 528"/>
                <a:gd name="T10" fmla="*/ 141 w 285"/>
                <a:gd name="T11" fmla="*/ 257 h 528"/>
                <a:gd name="T12" fmla="*/ 255 w 285"/>
                <a:gd name="T13" fmla="*/ 17 h 528"/>
                <a:gd name="T14" fmla="*/ 266 w 285"/>
                <a:gd name="T15" fmla="*/ 6 h 528"/>
                <a:gd name="T16" fmla="*/ 288 w 285"/>
                <a:gd name="T17" fmla="*/ 0 h 528"/>
                <a:gd name="T18" fmla="*/ 309 w 285"/>
                <a:gd name="T19" fmla="*/ 3 h 528"/>
                <a:gd name="T20" fmla="*/ 329 w 285"/>
                <a:gd name="T21" fmla="*/ 16 h 528"/>
                <a:gd name="T22" fmla="*/ 396 w 285"/>
                <a:gd name="T23" fmla="*/ 145 h 5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5"/>
                <a:gd name="T37" fmla="*/ 0 h 528"/>
                <a:gd name="T38" fmla="*/ 285 w 285"/>
                <a:gd name="T39" fmla="*/ 528 h 5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5" h="528">
                  <a:moveTo>
                    <a:pt x="0" y="258"/>
                  </a:moveTo>
                  <a:lnTo>
                    <a:pt x="45" y="490"/>
                  </a:lnTo>
                  <a:lnTo>
                    <a:pt x="57" y="517"/>
                  </a:lnTo>
                  <a:lnTo>
                    <a:pt x="72" y="528"/>
                  </a:lnTo>
                  <a:lnTo>
                    <a:pt x="87" y="517"/>
                  </a:lnTo>
                  <a:lnTo>
                    <a:pt x="102" y="485"/>
                  </a:lnTo>
                  <a:lnTo>
                    <a:pt x="183" y="32"/>
                  </a:lnTo>
                  <a:lnTo>
                    <a:pt x="192" y="11"/>
                  </a:lnTo>
                  <a:lnTo>
                    <a:pt x="207" y="0"/>
                  </a:lnTo>
                  <a:lnTo>
                    <a:pt x="222" y="5"/>
                  </a:lnTo>
                  <a:lnTo>
                    <a:pt x="237" y="30"/>
                  </a:lnTo>
                  <a:lnTo>
                    <a:pt x="285" y="27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2667000" y="4419600"/>
            <a:ext cx="5562600" cy="609600"/>
            <a:chOff x="1680" y="2784"/>
            <a:chExt cx="3504" cy="384"/>
          </a:xfrm>
        </p:grpSpPr>
        <p:sp>
          <p:nvSpPr>
            <p:cNvPr id="84024" name="Text Box 33"/>
            <p:cNvSpPr txBox="1">
              <a:spLocks noChangeArrowheads="1"/>
            </p:cNvSpPr>
            <p:nvPr/>
          </p:nvSpPr>
          <p:spPr bwMode="auto">
            <a:xfrm>
              <a:off x="1680" y="2832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84025" name="Line 34"/>
            <p:cNvSpPr>
              <a:spLocks noChangeShapeType="1"/>
            </p:cNvSpPr>
            <p:nvPr/>
          </p:nvSpPr>
          <p:spPr bwMode="auto">
            <a:xfrm>
              <a:off x="1920" y="2976"/>
              <a:ext cx="3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4026" name="Group 35"/>
            <p:cNvGrpSpPr>
              <a:grpSpLocks/>
            </p:cNvGrpSpPr>
            <p:nvPr/>
          </p:nvGrpSpPr>
          <p:grpSpPr bwMode="auto">
            <a:xfrm>
              <a:off x="2448" y="2784"/>
              <a:ext cx="666" cy="192"/>
              <a:chOff x="2112" y="2256"/>
              <a:chExt cx="666" cy="192"/>
            </a:xfrm>
          </p:grpSpPr>
          <p:sp>
            <p:nvSpPr>
              <p:cNvPr id="84041" name="Freeform 36"/>
              <p:cNvSpPr>
                <a:spLocks/>
              </p:cNvSpPr>
              <p:nvPr/>
            </p:nvSpPr>
            <p:spPr bwMode="auto">
              <a:xfrm>
                <a:off x="2112" y="2256"/>
                <a:ext cx="165" cy="192"/>
              </a:xfrm>
              <a:custGeom>
                <a:avLst/>
                <a:gdLst>
                  <a:gd name="T0" fmla="*/ 0 w 165"/>
                  <a:gd name="T1" fmla="*/ 188 h 196"/>
                  <a:gd name="T2" fmla="*/ 53 w 165"/>
                  <a:gd name="T3" fmla="*/ 26 h 196"/>
                  <a:gd name="T4" fmla="*/ 67 w 165"/>
                  <a:gd name="T5" fmla="*/ 8 h 196"/>
                  <a:gd name="T6" fmla="*/ 85 w 165"/>
                  <a:gd name="T7" fmla="*/ 0 h 196"/>
                  <a:gd name="T8" fmla="*/ 103 w 165"/>
                  <a:gd name="T9" fmla="*/ 8 h 196"/>
                  <a:gd name="T10" fmla="*/ 120 w 165"/>
                  <a:gd name="T11" fmla="*/ 29 h 196"/>
                  <a:gd name="T12" fmla="*/ 16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4042" name="Freeform 37"/>
              <p:cNvSpPr>
                <a:spLocks/>
              </p:cNvSpPr>
              <p:nvPr/>
            </p:nvSpPr>
            <p:spPr bwMode="auto">
              <a:xfrm>
                <a:off x="2278" y="2256"/>
                <a:ext cx="165" cy="192"/>
              </a:xfrm>
              <a:custGeom>
                <a:avLst/>
                <a:gdLst>
                  <a:gd name="T0" fmla="*/ 0 w 165"/>
                  <a:gd name="T1" fmla="*/ 188 h 196"/>
                  <a:gd name="T2" fmla="*/ 53 w 165"/>
                  <a:gd name="T3" fmla="*/ 26 h 196"/>
                  <a:gd name="T4" fmla="*/ 67 w 165"/>
                  <a:gd name="T5" fmla="*/ 8 h 196"/>
                  <a:gd name="T6" fmla="*/ 85 w 165"/>
                  <a:gd name="T7" fmla="*/ 0 h 196"/>
                  <a:gd name="T8" fmla="*/ 103 w 165"/>
                  <a:gd name="T9" fmla="*/ 8 h 196"/>
                  <a:gd name="T10" fmla="*/ 120 w 165"/>
                  <a:gd name="T11" fmla="*/ 29 h 196"/>
                  <a:gd name="T12" fmla="*/ 16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4043" name="Freeform 38"/>
              <p:cNvSpPr>
                <a:spLocks/>
              </p:cNvSpPr>
              <p:nvPr/>
            </p:nvSpPr>
            <p:spPr bwMode="auto">
              <a:xfrm>
                <a:off x="2448" y="2256"/>
                <a:ext cx="165" cy="192"/>
              </a:xfrm>
              <a:custGeom>
                <a:avLst/>
                <a:gdLst>
                  <a:gd name="T0" fmla="*/ 0 w 165"/>
                  <a:gd name="T1" fmla="*/ 188 h 196"/>
                  <a:gd name="T2" fmla="*/ 53 w 165"/>
                  <a:gd name="T3" fmla="*/ 26 h 196"/>
                  <a:gd name="T4" fmla="*/ 67 w 165"/>
                  <a:gd name="T5" fmla="*/ 8 h 196"/>
                  <a:gd name="T6" fmla="*/ 85 w 165"/>
                  <a:gd name="T7" fmla="*/ 0 h 196"/>
                  <a:gd name="T8" fmla="*/ 103 w 165"/>
                  <a:gd name="T9" fmla="*/ 8 h 196"/>
                  <a:gd name="T10" fmla="*/ 120 w 165"/>
                  <a:gd name="T11" fmla="*/ 29 h 196"/>
                  <a:gd name="T12" fmla="*/ 16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4044" name="Freeform 39"/>
              <p:cNvSpPr>
                <a:spLocks/>
              </p:cNvSpPr>
              <p:nvPr/>
            </p:nvSpPr>
            <p:spPr bwMode="auto">
              <a:xfrm>
                <a:off x="2613" y="2256"/>
                <a:ext cx="165" cy="192"/>
              </a:xfrm>
              <a:custGeom>
                <a:avLst/>
                <a:gdLst>
                  <a:gd name="T0" fmla="*/ 0 w 165"/>
                  <a:gd name="T1" fmla="*/ 188 h 196"/>
                  <a:gd name="T2" fmla="*/ 53 w 165"/>
                  <a:gd name="T3" fmla="*/ 26 h 196"/>
                  <a:gd name="T4" fmla="*/ 67 w 165"/>
                  <a:gd name="T5" fmla="*/ 8 h 196"/>
                  <a:gd name="T6" fmla="*/ 85 w 165"/>
                  <a:gd name="T7" fmla="*/ 0 h 196"/>
                  <a:gd name="T8" fmla="*/ 103 w 165"/>
                  <a:gd name="T9" fmla="*/ 8 h 196"/>
                  <a:gd name="T10" fmla="*/ 120 w 165"/>
                  <a:gd name="T11" fmla="*/ 29 h 196"/>
                  <a:gd name="T12" fmla="*/ 16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84027" name="Group 40"/>
            <p:cNvGrpSpPr>
              <a:grpSpLocks/>
            </p:cNvGrpSpPr>
            <p:nvPr/>
          </p:nvGrpSpPr>
          <p:grpSpPr bwMode="auto">
            <a:xfrm>
              <a:off x="3120" y="2976"/>
              <a:ext cx="336" cy="192"/>
              <a:chOff x="2759" y="2448"/>
              <a:chExt cx="334" cy="192"/>
            </a:xfrm>
          </p:grpSpPr>
          <p:sp>
            <p:nvSpPr>
              <p:cNvPr id="84039" name="Freeform 41"/>
              <p:cNvSpPr>
                <a:spLocks/>
              </p:cNvSpPr>
              <p:nvPr/>
            </p:nvSpPr>
            <p:spPr bwMode="auto">
              <a:xfrm flipV="1">
                <a:off x="2759" y="2448"/>
                <a:ext cx="165" cy="192"/>
              </a:xfrm>
              <a:custGeom>
                <a:avLst/>
                <a:gdLst>
                  <a:gd name="T0" fmla="*/ 0 w 165"/>
                  <a:gd name="T1" fmla="*/ 188 h 196"/>
                  <a:gd name="T2" fmla="*/ 53 w 165"/>
                  <a:gd name="T3" fmla="*/ 26 h 196"/>
                  <a:gd name="T4" fmla="*/ 67 w 165"/>
                  <a:gd name="T5" fmla="*/ 8 h 196"/>
                  <a:gd name="T6" fmla="*/ 85 w 165"/>
                  <a:gd name="T7" fmla="*/ 0 h 196"/>
                  <a:gd name="T8" fmla="*/ 103 w 165"/>
                  <a:gd name="T9" fmla="*/ 8 h 196"/>
                  <a:gd name="T10" fmla="*/ 120 w 165"/>
                  <a:gd name="T11" fmla="*/ 29 h 196"/>
                  <a:gd name="T12" fmla="*/ 16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4040" name="Freeform 42"/>
              <p:cNvSpPr>
                <a:spLocks/>
              </p:cNvSpPr>
              <p:nvPr/>
            </p:nvSpPr>
            <p:spPr bwMode="auto">
              <a:xfrm flipV="1">
                <a:off x="2928" y="2448"/>
                <a:ext cx="165" cy="192"/>
              </a:xfrm>
              <a:custGeom>
                <a:avLst/>
                <a:gdLst>
                  <a:gd name="T0" fmla="*/ 0 w 165"/>
                  <a:gd name="T1" fmla="*/ 188 h 196"/>
                  <a:gd name="T2" fmla="*/ 53 w 165"/>
                  <a:gd name="T3" fmla="*/ 26 h 196"/>
                  <a:gd name="T4" fmla="*/ 67 w 165"/>
                  <a:gd name="T5" fmla="*/ 8 h 196"/>
                  <a:gd name="T6" fmla="*/ 85 w 165"/>
                  <a:gd name="T7" fmla="*/ 0 h 196"/>
                  <a:gd name="T8" fmla="*/ 103 w 165"/>
                  <a:gd name="T9" fmla="*/ 8 h 196"/>
                  <a:gd name="T10" fmla="*/ 120 w 165"/>
                  <a:gd name="T11" fmla="*/ 29 h 196"/>
                  <a:gd name="T12" fmla="*/ 16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84028" name="Group 43"/>
            <p:cNvGrpSpPr>
              <a:grpSpLocks/>
            </p:cNvGrpSpPr>
            <p:nvPr/>
          </p:nvGrpSpPr>
          <p:grpSpPr bwMode="auto">
            <a:xfrm>
              <a:off x="3456" y="2784"/>
              <a:ext cx="330" cy="192"/>
              <a:chOff x="3120" y="2256"/>
              <a:chExt cx="330" cy="192"/>
            </a:xfrm>
          </p:grpSpPr>
          <p:sp>
            <p:nvSpPr>
              <p:cNvPr id="84037" name="Freeform 44"/>
              <p:cNvSpPr>
                <a:spLocks/>
              </p:cNvSpPr>
              <p:nvPr/>
            </p:nvSpPr>
            <p:spPr bwMode="auto">
              <a:xfrm>
                <a:off x="3120" y="2256"/>
                <a:ext cx="165" cy="192"/>
              </a:xfrm>
              <a:custGeom>
                <a:avLst/>
                <a:gdLst>
                  <a:gd name="T0" fmla="*/ 0 w 165"/>
                  <a:gd name="T1" fmla="*/ 188 h 196"/>
                  <a:gd name="T2" fmla="*/ 53 w 165"/>
                  <a:gd name="T3" fmla="*/ 26 h 196"/>
                  <a:gd name="T4" fmla="*/ 67 w 165"/>
                  <a:gd name="T5" fmla="*/ 8 h 196"/>
                  <a:gd name="T6" fmla="*/ 85 w 165"/>
                  <a:gd name="T7" fmla="*/ 0 h 196"/>
                  <a:gd name="T8" fmla="*/ 103 w 165"/>
                  <a:gd name="T9" fmla="*/ 8 h 196"/>
                  <a:gd name="T10" fmla="*/ 120 w 165"/>
                  <a:gd name="T11" fmla="*/ 29 h 196"/>
                  <a:gd name="T12" fmla="*/ 16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4038" name="Freeform 45"/>
              <p:cNvSpPr>
                <a:spLocks/>
              </p:cNvSpPr>
              <p:nvPr/>
            </p:nvSpPr>
            <p:spPr bwMode="auto">
              <a:xfrm>
                <a:off x="3285" y="2256"/>
                <a:ext cx="165" cy="192"/>
              </a:xfrm>
              <a:custGeom>
                <a:avLst/>
                <a:gdLst>
                  <a:gd name="T0" fmla="*/ 0 w 165"/>
                  <a:gd name="T1" fmla="*/ 188 h 196"/>
                  <a:gd name="T2" fmla="*/ 53 w 165"/>
                  <a:gd name="T3" fmla="*/ 26 h 196"/>
                  <a:gd name="T4" fmla="*/ 67 w 165"/>
                  <a:gd name="T5" fmla="*/ 8 h 196"/>
                  <a:gd name="T6" fmla="*/ 85 w 165"/>
                  <a:gd name="T7" fmla="*/ 0 h 196"/>
                  <a:gd name="T8" fmla="*/ 103 w 165"/>
                  <a:gd name="T9" fmla="*/ 8 h 196"/>
                  <a:gd name="T10" fmla="*/ 120 w 165"/>
                  <a:gd name="T11" fmla="*/ 29 h 196"/>
                  <a:gd name="T12" fmla="*/ 16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84029" name="Group 46"/>
            <p:cNvGrpSpPr>
              <a:grpSpLocks/>
            </p:cNvGrpSpPr>
            <p:nvPr/>
          </p:nvGrpSpPr>
          <p:grpSpPr bwMode="auto">
            <a:xfrm>
              <a:off x="3792" y="2976"/>
              <a:ext cx="672" cy="192"/>
              <a:chOff x="3431" y="2448"/>
              <a:chExt cx="672" cy="192"/>
            </a:xfrm>
          </p:grpSpPr>
          <p:sp>
            <p:nvSpPr>
              <p:cNvPr id="84033" name="Freeform 47"/>
              <p:cNvSpPr>
                <a:spLocks/>
              </p:cNvSpPr>
              <p:nvPr/>
            </p:nvSpPr>
            <p:spPr bwMode="auto">
              <a:xfrm flipH="1" flipV="1">
                <a:off x="3431" y="2448"/>
                <a:ext cx="170" cy="192"/>
              </a:xfrm>
              <a:custGeom>
                <a:avLst/>
                <a:gdLst>
                  <a:gd name="T0" fmla="*/ 0 w 165"/>
                  <a:gd name="T1" fmla="*/ 188 h 196"/>
                  <a:gd name="T2" fmla="*/ 57 w 165"/>
                  <a:gd name="T3" fmla="*/ 26 h 196"/>
                  <a:gd name="T4" fmla="*/ 71 w 165"/>
                  <a:gd name="T5" fmla="*/ 8 h 196"/>
                  <a:gd name="T6" fmla="*/ 91 w 165"/>
                  <a:gd name="T7" fmla="*/ 0 h 196"/>
                  <a:gd name="T8" fmla="*/ 109 w 165"/>
                  <a:gd name="T9" fmla="*/ 8 h 196"/>
                  <a:gd name="T10" fmla="*/ 128 w 165"/>
                  <a:gd name="T11" fmla="*/ 29 h 196"/>
                  <a:gd name="T12" fmla="*/ 17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4034" name="Freeform 48"/>
              <p:cNvSpPr>
                <a:spLocks/>
              </p:cNvSpPr>
              <p:nvPr/>
            </p:nvSpPr>
            <p:spPr bwMode="auto">
              <a:xfrm flipH="1" flipV="1">
                <a:off x="3600" y="2448"/>
                <a:ext cx="170" cy="192"/>
              </a:xfrm>
              <a:custGeom>
                <a:avLst/>
                <a:gdLst>
                  <a:gd name="T0" fmla="*/ 0 w 165"/>
                  <a:gd name="T1" fmla="*/ 188 h 196"/>
                  <a:gd name="T2" fmla="*/ 57 w 165"/>
                  <a:gd name="T3" fmla="*/ 26 h 196"/>
                  <a:gd name="T4" fmla="*/ 71 w 165"/>
                  <a:gd name="T5" fmla="*/ 8 h 196"/>
                  <a:gd name="T6" fmla="*/ 91 w 165"/>
                  <a:gd name="T7" fmla="*/ 0 h 196"/>
                  <a:gd name="T8" fmla="*/ 109 w 165"/>
                  <a:gd name="T9" fmla="*/ 8 h 196"/>
                  <a:gd name="T10" fmla="*/ 128 w 165"/>
                  <a:gd name="T11" fmla="*/ 29 h 196"/>
                  <a:gd name="T12" fmla="*/ 17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4035" name="Freeform 49"/>
              <p:cNvSpPr>
                <a:spLocks/>
              </p:cNvSpPr>
              <p:nvPr/>
            </p:nvSpPr>
            <p:spPr bwMode="auto">
              <a:xfrm flipH="1" flipV="1">
                <a:off x="3767" y="2448"/>
                <a:ext cx="170" cy="192"/>
              </a:xfrm>
              <a:custGeom>
                <a:avLst/>
                <a:gdLst>
                  <a:gd name="T0" fmla="*/ 0 w 165"/>
                  <a:gd name="T1" fmla="*/ 188 h 196"/>
                  <a:gd name="T2" fmla="*/ 57 w 165"/>
                  <a:gd name="T3" fmla="*/ 26 h 196"/>
                  <a:gd name="T4" fmla="*/ 71 w 165"/>
                  <a:gd name="T5" fmla="*/ 8 h 196"/>
                  <a:gd name="T6" fmla="*/ 91 w 165"/>
                  <a:gd name="T7" fmla="*/ 0 h 196"/>
                  <a:gd name="T8" fmla="*/ 109 w 165"/>
                  <a:gd name="T9" fmla="*/ 8 h 196"/>
                  <a:gd name="T10" fmla="*/ 128 w 165"/>
                  <a:gd name="T11" fmla="*/ 29 h 196"/>
                  <a:gd name="T12" fmla="*/ 17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4036" name="Freeform 50"/>
              <p:cNvSpPr>
                <a:spLocks/>
              </p:cNvSpPr>
              <p:nvPr/>
            </p:nvSpPr>
            <p:spPr bwMode="auto">
              <a:xfrm flipH="1" flipV="1">
                <a:off x="3933" y="2448"/>
                <a:ext cx="170" cy="192"/>
              </a:xfrm>
              <a:custGeom>
                <a:avLst/>
                <a:gdLst>
                  <a:gd name="T0" fmla="*/ 0 w 165"/>
                  <a:gd name="T1" fmla="*/ 188 h 196"/>
                  <a:gd name="T2" fmla="*/ 57 w 165"/>
                  <a:gd name="T3" fmla="*/ 26 h 196"/>
                  <a:gd name="T4" fmla="*/ 71 w 165"/>
                  <a:gd name="T5" fmla="*/ 8 h 196"/>
                  <a:gd name="T6" fmla="*/ 91 w 165"/>
                  <a:gd name="T7" fmla="*/ 0 h 196"/>
                  <a:gd name="T8" fmla="*/ 109 w 165"/>
                  <a:gd name="T9" fmla="*/ 8 h 196"/>
                  <a:gd name="T10" fmla="*/ 128 w 165"/>
                  <a:gd name="T11" fmla="*/ 29 h 196"/>
                  <a:gd name="T12" fmla="*/ 17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pSp>
          <p:nvGrpSpPr>
            <p:cNvPr id="84030" name="Group 51"/>
            <p:cNvGrpSpPr>
              <a:grpSpLocks/>
            </p:cNvGrpSpPr>
            <p:nvPr/>
          </p:nvGrpSpPr>
          <p:grpSpPr bwMode="auto">
            <a:xfrm>
              <a:off x="4464" y="2784"/>
              <a:ext cx="336" cy="192"/>
              <a:chOff x="4155" y="2256"/>
              <a:chExt cx="330" cy="192"/>
            </a:xfrm>
          </p:grpSpPr>
          <p:sp>
            <p:nvSpPr>
              <p:cNvPr id="84031" name="Freeform 52"/>
              <p:cNvSpPr>
                <a:spLocks/>
              </p:cNvSpPr>
              <p:nvPr/>
            </p:nvSpPr>
            <p:spPr bwMode="auto">
              <a:xfrm>
                <a:off x="4155" y="2256"/>
                <a:ext cx="165" cy="192"/>
              </a:xfrm>
              <a:custGeom>
                <a:avLst/>
                <a:gdLst>
                  <a:gd name="T0" fmla="*/ 0 w 165"/>
                  <a:gd name="T1" fmla="*/ 188 h 196"/>
                  <a:gd name="T2" fmla="*/ 53 w 165"/>
                  <a:gd name="T3" fmla="*/ 26 h 196"/>
                  <a:gd name="T4" fmla="*/ 67 w 165"/>
                  <a:gd name="T5" fmla="*/ 8 h 196"/>
                  <a:gd name="T6" fmla="*/ 85 w 165"/>
                  <a:gd name="T7" fmla="*/ 0 h 196"/>
                  <a:gd name="T8" fmla="*/ 103 w 165"/>
                  <a:gd name="T9" fmla="*/ 8 h 196"/>
                  <a:gd name="T10" fmla="*/ 120 w 165"/>
                  <a:gd name="T11" fmla="*/ 29 h 196"/>
                  <a:gd name="T12" fmla="*/ 16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4032" name="Freeform 53"/>
              <p:cNvSpPr>
                <a:spLocks/>
              </p:cNvSpPr>
              <p:nvPr/>
            </p:nvSpPr>
            <p:spPr bwMode="auto">
              <a:xfrm>
                <a:off x="4320" y="2256"/>
                <a:ext cx="165" cy="192"/>
              </a:xfrm>
              <a:custGeom>
                <a:avLst/>
                <a:gdLst>
                  <a:gd name="T0" fmla="*/ 0 w 165"/>
                  <a:gd name="T1" fmla="*/ 188 h 196"/>
                  <a:gd name="T2" fmla="*/ 53 w 165"/>
                  <a:gd name="T3" fmla="*/ 26 h 196"/>
                  <a:gd name="T4" fmla="*/ 67 w 165"/>
                  <a:gd name="T5" fmla="*/ 8 h 196"/>
                  <a:gd name="T6" fmla="*/ 85 w 165"/>
                  <a:gd name="T7" fmla="*/ 0 h 196"/>
                  <a:gd name="T8" fmla="*/ 103 w 165"/>
                  <a:gd name="T9" fmla="*/ 8 h 196"/>
                  <a:gd name="T10" fmla="*/ 120 w 165"/>
                  <a:gd name="T11" fmla="*/ 29 h 196"/>
                  <a:gd name="T12" fmla="*/ 165 w 165"/>
                  <a:gd name="T13" fmla="*/ 181 h 1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5"/>
                  <a:gd name="T22" fmla="*/ 0 h 196"/>
                  <a:gd name="T23" fmla="*/ 165 w 165"/>
                  <a:gd name="T24" fmla="*/ 196 h 1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5" h="196">
                    <a:moveTo>
                      <a:pt x="0" y="196"/>
                    </a:moveTo>
                    <a:lnTo>
                      <a:pt x="53" y="28"/>
                    </a:lnTo>
                    <a:lnTo>
                      <a:pt x="67" y="8"/>
                    </a:lnTo>
                    <a:lnTo>
                      <a:pt x="85" y="0"/>
                    </a:lnTo>
                    <a:lnTo>
                      <a:pt x="103" y="8"/>
                    </a:lnTo>
                    <a:lnTo>
                      <a:pt x="120" y="31"/>
                    </a:lnTo>
                    <a:lnTo>
                      <a:pt x="165" y="189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</p:grpSp>
      <p:grpSp>
        <p:nvGrpSpPr>
          <p:cNvPr id="12" name="Group 103"/>
          <p:cNvGrpSpPr>
            <a:grpSpLocks/>
          </p:cNvGrpSpPr>
          <p:nvPr/>
        </p:nvGrpSpPr>
        <p:grpSpPr bwMode="auto">
          <a:xfrm>
            <a:off x="2667000" y="5943600"/>
            <a:ext cx="5638800" cy="488950"/>
            <a:chOff x="1680" y="3744"/>
            <a:chExt cx="3552" cy="308"/>
          </a:xfrm>
        </p:grpSpPr>
        <p:sp>
          <p:nvSpPr>
            <p:cNvPr id="84011" name="Text Box 55"/>
            <p:cNvSpPr txBox="1">
              <a:spLocks noChangeArrowheads="1"/>
            </p:cNvSpPr>
            <p:nvPr/>
          </p:nvSpPr>
          <p:spPr bwMode="auto">
            <a:xfrm>
              <a:off x="1680" y="38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e</a:t>
              </a:r>
            </a:p>
          </p:txBody>
        </p:sp>
        <p:sp>
          <p:nvSpPr>
            <p:cNvPr id="84012" name="Line 56"/>
            <p:cNvSpPr>
              <a:spLocks noChangeShapeType="1"/>
            </p:cNvSpPr>
            <p:nvPr/>
          </p:nvSpPr>
          <p:spPr bwMode="auto">
            <a:xfrm>
              <a:off x="1968" y="3936"/>
              <a:ext cx="3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4013" name="Group 57"/>
            <p:cNvGrpSpPr>
              <a:grpSpLocks/>
            </p:cNvGrpSpPr>
            <p:nvPr/>
          </p:nvGrpSpPr>
          <p:grpSpPr bwMode="auto">
            <a:xfrm>
              <a:off x="2112" y="3744"/>
              <a:ext cx="2688" cy="192"/>
              <a:chOff x="1776" y="3360"/>
              <a:chExt cx="2688" cy="192"/>
            </a:xfrm>
          </p:grpSpPr>
          <p:sp>
            <p:nvSpPr>
              <p:cNvPr id="84015" name="Line 58"/>
              <p:cNvSpPr>
                <a:spLocks noChangeShapeType="1"/>
              </p:cNvSpPr>
              <p:nvPr/>
            </p:nvSpPr>
            <p:spPr bwMode="auto">
              <a:xfrm flipV="1">
                <a:off x="1776" y="3552"/>
                <a:ext cx="1008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4016" name="Line 59"/>
              <p:cNvSpPr>
                <a:spLocks noChangeShapeType="1"/>
              </p:cNvSpPr>
              <p:nvPr/>
            </p:nvSpPr>
            <p:spPr bwMode="auto">
              <a:xfrm flipV="1">
                <a:off x="2784" y="3360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4017" name="Line 60"/>
              <p:cNvSpPr>
                <a:spLocks noChangeShapeType="1"/>
              </p:cNvSpPr>
              <p:nvPr/>
            </p:nvSpPr>
            <p:spPr bwMode="auto">
              <a:xfrm flipV="1">
                <a:off x="2784" y="3360"/>
                <a:ext cx="340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4018" name="Line 61"/>
              <p:cNvSpPr>
                <a:spLocks noChangeShapeType="1"/>
              </p:cNvSpPr>
              <p:nvPr/>
            </p:nvSpPr>
            <p:spPr bwMode="auto">
              <a:xfrm>
                <a:off x="3128" y="3360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4019" name="Freeform 62"/>
              <p:cNvSpPr>
                <a:spLocks/>
              </p:cNvSpPr>
              <p:nvPr/>
            </p:nvSpPr>
            <p:spPr bwMode="auto">
              <a:xfrm>
                <a:off x="3126" y="3546"/>
                <a:ext cx="330" cy="1"/>
              </a:xfrm>
              <a:custGeom>
                <a:avLst/>
                <a:gdLst>
                  <a:gd name="T0" fmla="*/ 0 w 330"/>
                  <a:gd name="T1" fmla="*/ 0 h 1"/>
                  <a:gd name="T2" fmla="*/ 330 w 330"/>
                  <a:gd name="T3" fmla="*/ 0 h 1"/>
                  <a:gd name="T4" fmla="*/ 0 60000 65536"/>
                  <a:gd name="T5" fmla="*/ 0 60000 65536"/>
                  <a:gd name="T6" fmla="*/ 0 w 330"/>
                  <a:gd name="T7" fmla="*/ 0 h 1"/>
                  <a:gd name="T8" fmla="*/ 330 w 33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30" h="1">
                    <a:moveTo>
                      <a:pt x="0" y="0"/>
                    </a:moveTo>
                    <a:lnTo>
                      <a:pt x="330" y="0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4020" name="Line 63"/>
              <p:cNvSpPr>
                <a:spLocks noChangeShapeType="1"/>
              </p:cNvSpPr>
              <p:nvPr/>
            </p:nvSpPr>
            <p:spPr bwMode="auto">
              <a:xfrm flipV="1">
                <a:off x="3456" y="3360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4021" name="Line 64"/>
              <p:cNvSpPr>
                <a:spLocks noChangeShapeType="1"/>
              </p:cNvSpPr>
              <p:nvPr/>
            </p:nvSpPr>
            <p:spPr bwMode="auto">
              <a:xfrm flipV="1">
                <a:off x="3456" y="3360"/>
                <a:ext cx="672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4022" name="Line 65"/>
              <p:cNvSpPr>
                <a:spLocks noChangeShapeType="1"/>
              </p:cNvSpPr>
              <p:nvPr/>
            </p:nvSpPr>
            <p:spPr bwMode="auto">
              <a:xfrm>
                <a:off x="4128" y="3360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4023" name="Line 66"/>
              <p:cNvSpPr>
                <a:spLocks noChangeShapeType="1"/>
              </p:cNvSpPr>
              <p:nvPr/>
            </p:nvSpPr>
            <p:spPr bwMode="auto">
              <a:xfrm flipV="1">
                <a:off x="4128" y="3552"/>
                <a:ext cx="336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4014" name="Text Box 67"/>
            <p:cNvSpPr txBox="1">
              <a:spLocks noChangeArrowheads="1"/>
            </p:cNvSpPr>
            <p:nvPr/>
          </p:nvSpPr>
          <p:spPr bwMode="auto">
            <a:xfrm>
              <a:off x="2496" y="3744"/>
              <a:ext cx="23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0         0         1         0        1        1        0</a:t>
              </a:r>
            </a:p>
          </p:txBody>
        </p:sp>
      </p:grpSp>
      <p:sp>
        <p:nvSpPr>
          <p:cNvPr id="389188" name="WordArt 68"/>
          <p:cNvSpPr>
            <a:spLocks noChangeArrowheads="1" noChangeShapeType="1" noTextEdit="1"/>
          </p:cNvSpPr>
          <p:nvPr/>
        </p:nvSpPr>
        <p:spPr bwMode="auto">
          <a:xfrm>
            <a:off x="457200" y="3733800"/>
            <a:ext cx="19050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lnSpc>
                <a:spcPct val="120000"/>
              </a:lnSpc>
              <a:buClr>
                <a:srgbClr val="FF3300"/>
              </a:buClr>
              <a:defRPr/>
            </a:pPr>
            <a:r>
              <a:rPr lang="en-US" altLang="zh-CN" sz="3600" kern="10">
                <a:ln w="19050">
                  <a:solidFill>
                    <a:srgbClr val="CC3399"/>
                  </a:solidFill>
                  <a:round/>
                  <a:headEnd/>
                  <a:tailEnd/>
                </a:ln>
                <a:solidFill>
                  <a:srgbClr val="FF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2DPSK</a:t>
            </a:r>
            <a:r>
              <a:rPr lang="zh-CN" altLang="en-US" sz="3600" kern="10">
                <a:ln w="19050">
                  <a:solidFill>
                    <a:srgbClr val="CC3399"/>
                  </a:solidFill>
                  <a:round/>
                  <a:headEnd/>
                  <a:tailEnd/>
                </a:ln>
                <a:solidFill>
                  <a:srgbClr val="FF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的解调</a:t>
            </a:r>
          </a:p>
        </p:txBody>
      </p:sp>
      <p:grpSp>
        <p:nvGrpSpPr>
          <p:cNvPr id="14" name="Group 69"/>
          <p:cNvGrpSpPr>
            <a:grpSpLocks/>
          </p:cNvGrpSpPr>
          <p:nvPr/>
        </p:nvGrpSpPr>
        <p:grpSpPr bwMode="auto">
          <a:xfrm>
            <a:off x="3352800" y="2819400"/>
            <a:ext cx="4267200" cy="3429000"/>
            <a:chOff x="2208" y="1680"/>
            <a:chExt cx="2688" cy="2352"/>
          </a:xfrm>
        </p:grpSpPr>
        <p:sp>
          <p:nvSpPr>
            <p:cNvPr id="84002" name="Line 70"/>
            <p:cNvSpPr>
              <a:spLocks noChangeShapeType="1"/>
            </p:cNvSpPr>
            <p:nvPr/>
          </p:nvSpPr>
          <p:spPr bwMode="auto">
            <a:xfrm rot="5400000">
              <a:off x="1704" y="2856"/>
              <a:ext cx="2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4003" name="Line 71"/>
            <p:cNvSpPr>
              <a:spLocks noChangeShapeType="1"/>
            </p:cNvSpPr>
            <p:nvPr/>
          </p:nvSpPr>
          <p:spPr bwMode="auto">
            <a:xfrm rot="5400000">
              <a:off x="2040" y="2856"/>
              <a:ext cx="2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4004" name="Line 72"/>
            <p:cNvSpPr>
              <a:spLocks noChangeShapeType="1"/>
            </p:cNvSpPr>
            <p:nvPr/>
          </p:nvSpPr>
          <p:spPr bwMode="auto">
            <a:xfrm rot="5400000">
              <a:off x="3048" y="2856"/>
              <a:ext cx="2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4005" name="Line 73"/>
            <p:cNvSpPr>
              <a:spLocks noChangeShapeType="1"/>
            </p:cNvSpPr>
            <p:nvPr/>
          </p:nvSpPr>
          <p:spPr bwMode="auto">
            <a:xfrm rot="5400000">
              <a:off x="2376" y="2856"/>
              <a:ext cx="2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4006" name="Line 74"/>
            <p:cNvSpPr>
              <a:spLocks noChangeShapeType="1"/>
            </p:cNvSpPr>
            <p:nvPr/>
          </p:nvSpPr>
          <p:spPr bwMode="auto">
            <a:xfrm rot="5400000">
              <a:off x="2712" y="2856"/>
              <a:ext cx="2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4007" name="Line 75"/>
            <p:cNvSpPr>
              <a:spLocks noChangeShapeType="1"/>
            </p:cNvSpPr>
            <p:nvPr/>
          </p:nvSpPr>
          <p:spPr bwMode="auto">
            <a:xfrm rot="5400000">
              <a:off x="3384" y="2856"/>
              <a:ext cx="2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4008" name="Line 76"/>
            <p:cNvSpPr>
              <a:spLocks noChangeShapeType="1"/>
            </p:cNvSpPr>
            <p:nvPr/>
          </p:nvSpPr>
          <p:spPr bwMode="auto">
            <a:xfrm rot="5400000">
              <a:off x="3720" y="2856"/>
              <a:ext cx="2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4009" name="Line 77"/>
            <p:cNvSpPr>
              <a:spLocks noChangeShapeType="1"/>
            </p:cNvSpPr>
            <p:nvPr/>
          </p:nvSpPr>
          <p:spPr bwMode="auto">
            <a:xfrm rot="5400000">
              <a:off x="1368" y="2856"/>
              <a:ext cx="2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4010" name="Line 78"/>
            <p:cNvSpPr>
              <a:spLocks noChangeShapeType="1"/>
            </p:cNvSpPr>
            <p:nvPr/>
          </p:nvSpPr>
          <p:spPr bwMode="auto">
            <a:xfrm rot="5400000">
              <a:off x="1032" y="2856"/>
              <a:ext cx="2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5" name="Group 79"/>
          <p:cNvGrpSpPr>
            <a:grpSpLocks/>
          </p:cNvGrpSpPr>
          <p:nvPr/>
        </p:nvGrpSpPr>
        <p:grpSpPr bwMode="auto">
          <a:xfrm>
            <a:off x="1524000" y="838200"/>
            <a:ext cx="7010400" cy="1676400"/>
            <a:chOff x="576" y="384"/>
            <a:chExt cx="4416" cy="1056"/>
          </a:xfrm>
        </p:grpSpPr>
        <p:sp>
          <p:nvSpPr>
            <p:cNvPr id="83979" name="Rectangle 80"/>
            <p:cNvSpPr>
              <a:spLocks noChangeArrowheads="1"/>
            </p:cNvSpPr>
            <p:nvPr/>
          </p:nvSpPr>
          <p:spPr bwMode="auto">
            <a:xfrm>
              <a:off x="576" y="384"/>
              <a:ext cx="4416" cy="1056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grpSp>
          <p:nvGrpSpPr>
            <p:cNvPr id="83980" name="Group 81"/>
            <p:cNvGrpSpPr>
              <a:grpSpLocks/>
            </p:cNvGrpSpPr>
            <p:nvPr/>
          </p:nvGrpSpPr>
          <p:grpSpPr bwMode="auto">
            <a:xfrm>
              <a:off x="768" y="480"/>
              <a:ext cx="4176" cy="816"/>
              <a:chOff x="768" y="480"/>
              <a:chExt cx="4176" cy="816"/>
            </a:xfrm>
          </p:grpSpPr>
          <p:sp>
            <p:nvSpPr>
              <p:cNvPr id="83982" name="AutoShape 82"/>
              <p:cNvSpPr>
                <a:spLocks noChangeArrowheads="1"/>
              </p:cNvSpPr>
              <p:nvPr/>
            </p:nvSpPr>
            <p:spPr bwMode="auto">
              <a:xfrm>
                <a:off x="1776" y="576"/>
                <a:ext cx="624" cy="288"/>
              </a:xfrm>
              <a:prstGeom prst="roundRect">
                <a:avLst>
                  <a:gd name="adj" fmla="val 36903"/>
                </a:avLst>
              </a:prstGeom>
              <a:solidFill>
                <a:srgbClr val="969696"/>
              </a:solidFill>
              <a:ln w="9525">
                <a:round/>
                <a:headEnd/>
                <a:tailEnd/>
              </a:ln>
              <a:scene3d>
                <a:camera prst="legacyObliqueTopLeft"/>
                <a:lightRig rig="legacyFlat3" dir="t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969696"/>
                </a:extrusionClr>
              </a:sp3d>
            </p:spPr>
            <p:txBody>
              <a:bodyPr wrap="none" anchor="ctr">
                <a:flatTx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/>
                <a:r>
                  <a:rPr lang="zh-CN" altLang="en-US">
                    <a:solidFill>
                      <a:srgbClr val="FFFF66"/>
                    </a:solidFill>
                  </a:rPr>
                  <a:t>相乘</a:t>
                </a:r>
              </a:p>
            </p:txBody>
          </p:sp>
          <p:sp>
            <p:nvSpPr>
              <p:cNvPr id="83983" name="AutoShape 83"/>
              <p:cNvSpPr>
                <a:spLocks noChangeArrowheads="1"/>
              </p:cNvSpPr>
              <p:nvPr/>
            </p:nvSpPr>
            <p:spPr bwMode="auto">
              <a:xfrm>
                <a:off x="1200" y="1008"/>
                <a:ext cx="672" cy="288"/>
              </a:xfrm>
              <a:prstGeom prst="roundRect">
                <a:avLst>
                  <a:gd name="adj" fmla="val 36903"/>
                </a:avLst>
              </a:prstGeom>
              <a:solidFill>
                <a:srgbClr val="969696"/>
              </a:solidFill>
              <a:ln w="9525">
                <a:round/>
                <a:headEnd/>
                <a:tailEnd/>
              </a:ln>
              <a:scene3d>
                <a:camera prst="legacyObliqueTopLeft"/>
                <a:lightRig rig="legacyFlat3" dir="t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969696"/>
                </a:extrusionClr>
              </a:sp3d>
            </p:spPr>
            <p:txBody>
              <a:bodyPr wrap="none" anchor="ctr">
                <a:flatTx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/>
                <a:r>
                  <a:rPr lang="zh-CN" altLang="en-US">
                    <a:solidFill>
                      <a:srgbClr val="FFFF66"/>
                    </a:solidFill>
                  </a:rPr>
                  <a:t>延迟</a:t>
                </a:r>
                <a:r>
                  <a:rPr lang="en-US" altLang="zh-CN">
                    <a:solidFill>
                      <a:srgbClr val="FFFF66"/>
                    </a:solidFill>
                  </a:rPr>
                  <a:t>T</a:t>
                </a:r>
                <a:r>
                  <a:rPr lang="en-US" altLang="zh-CN" baseline="-25000">
                    <a:solidFill>
                      <a:srgbClr val="FFFF66"/>
                    </a:solidFill>
                  </a:rPr>
                  <a:t>S</a:t>
                </a:r>
              </a:p>
            </p:txBody>
          </p:sp>
          <p:sp>
            <p:nvSpPr>
              <p:cNvPr id="83984" name="Line 84"/>
              <p:cNvSpPr>
                <a:spLocks noChangeShapeType="1"/>
              </p:cNvSpPr>
              <p:nvPr/>
            </p:nvSpPr>
            <p:spPr bwMode="auto">
              <a:xfrm>
                <a:off x="1248" y="720"/>
                <a:ext cx="528" cy="0"/>
              </a:xfrm>
              <a:prstGeom prst="line">
                <a:avLst/>
              </a:prstGeom>
              <a:noFill/>
              <a:ln w="2540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85" name="Line 85"/>
              <p:cNvSpPr>
                <a:spLocks noChangeShapeType="1"/>
              </p:cNvSpPr>
              <p:nvPr/>
            </p:nvSpPr>
            <p:spPr bwMode="auto">
              <a:xfrm flipV="1">
                <a:off x="2064" y="864"/>
                <a:ext cx="0" cy="288"/>
              </a:xfrm>
              <a:prstGeom prst="line">
                <a:avLst/>
              </a:prstGeom>
              <a:noFill/>
              <a:ln w="2540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86" name="Line 86"/>
              <p:cNvSpPr>
                <a:spLocks noChangeShapeType="1"/>
              </p:cNvSpPr>
              <p:nvPr/>
            </p:nvSpPr>
            <p:spPr bwMode="auto">
              <a:xfrm>
                <a:off x="3312" y="720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87" name="Text Box 87"/>
              <p:cNvSpPr txBox="1">
                <a:spLocks noChangeArrowheads="1"/>
              </p:cNvSpPr>
              <p:nvPr/>
            </p:nvSpPr>
            <p:spPr bwMode="auto">
              <a:xfrm>
                <a:off x="768" y="480"/>
                <a:ext cx="528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folHlink"/>
                    </a:solidFill>
                  </a:rPr>
                  <a:t>DPSK</a:t>
                </a:r>
                <a:r>
                  <a:rPr lang="zh-CN" altLang="en-US">
                    <a:solidFill>
                      <a:schemeClr val="folHlink"/>
                    </a:solidFill>
                  </a:rPr>
                  <a:t>信号</a:t>
                </a:r>
              </a:p>
            </p:txBody>
          </p:sp>
          <p:sp>
            <p:nvSpPr>
              <p:cNvPr id="83988" name="Text Box 88"/>
              <p:cNvSpPr txBox="1">
                <a:spLocks noChangeArrowheads="1"/>
              </p:cNvSpPr>
              <p:nvPr/>
            </p:nvSpPr>
            <p:spPr bwMode="auto">
              <a:xfrm>
                <a:off x="4320" y="720"/>
                <a:ext cx="62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zh-CN" altLang="en-US">
                    <a:solidFill>
                      <a:schemeClr val="folHlink"/>
                    </a:solidFill>
                  </a:rPr>
                  <a:t>绝对码</a:t>
                </a:r>
              </a:p>
            </p:txBody>
          </p:sp>
          <p:sp>
            <p:nvSpPr>
              <p:cNvPr id="83989" name="AutoShape 89"/>
              <p:cNvSpPr>
                <a:spLocks noChangeArrowheads="1"/>
              </p:cNvSpPr>
              <p:nvPr/>
            </p:nvSpPr>
            <p:spPr bwMode="auto">
              <a:xfrm>
                <a:off x="2736" y="576"/>
                <a:ext cx="576" cy="288"/>
              </a:xfrm>
              <a:prstGeom prst="roundRect">
                <a:avLst>
                  <a:gd name="adj" fmla="val 36903"/>
                </a:avLst>
              </a:prstGeom>
              <a:solidFill>
                <a:srgbClr val="969696"/>
              </a:solidFill>
              <a:ln w="9525">
                <a:round/>
                <a:headEnd/>
                <a:tailEnd/>
              </a:ln>
              <a:scene3d>
                <a:camera prst="legacyObliqueTopLeft"/>
                <a:lightRig rig="legacyFlat3" dir="t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969696"/>
                </a:extrusionClr>
              </a:sp3d>
            </p:spPr>
            <p:txBody>
              <a:bodyPr wrap="none" anchor="ctr">
                <a:flatTx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/>
                <a:r>
                  <a:rPr lang="zh-CN" altLang="en-US">
                    <a:solidFill>
                      <a:srgbClr val="FFFF66"/>
                    </a:solidFill>
                  </a:rPr>
                  <a:t>低通</a:t>
                </a:r>
              </a:p>
            </p:txBody>
          </p:sp>
          <p:sp>
            <p:nvSpPr>
              <p:cNvPr id="83990" name="AutoShape 90"/>
              <p:cNvSpPr>
                <a:spLocks noChangeArrowheads="1"/>
              </p:cNvSpPr>
              <p:nvPr/>
            </p:nvSpPr>
            <p:spPr bwMode="auto">
              <a:xfrm>
                <a:off x="3552" y="576"/>
                <a:ext cx="720" cy="288"/>
              </a:xfrm>
              <a:prstGeom prst="roundRect">
                <a:avLst>
                  <a:gd name="adj" fmla="val 36903"/>
                </a:avLst>
              </a:prstGeom>
              <a:solidFill>
                <a:srgbClr val="969696"/>
              </a:solidFill>
              <a:ln w="9525">
                <a:round/>
                <a:headEnd/>
                <a:tailEnd/>
              </a:ln>
              <a:scene3d>
                <a:camera prst="legacyObliqueTopLeft"/>
                <a:lightRig rig="legacyFlat3" dir="t"/>
              </a:scene3d>
              <a:sp3d extrusionH="125400" prstMaterial="legacyMatte">
                <a:bevelT w="13500" h="13500" prst="angle"/>
                <a:bevelB w="13500" h="13500" prst="angle"/>
                <a:extrusionClr>
                  <a:srgbClr val="969696"/>
                </a:extrusionClr>
              </a:sp3d>
            </p:spPr>
            <p:txBody>
              <a:bodyPr wrap="none" anchor="ctr">
                <a:flatTx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/>
                <a:r>
                  <a:rPr lang="zh-CN" altLang="en-US">
                    <a:solidFill>
                      <a:srgbClr val="FFFF66"/>
                    </a:solidFill>
                  </a:rPr>
                  <a:t>抽样判决</a:t>
                </a:r>
              </a:p>
            </p:txBody>
          </p:sp>
          <p:sp>
            <p:nvSpPr>
              <p:cNvPr id="83991" name="Line 91"/>
              <p:cNvSpPr>
                <a:spLocks noChangeShapeType="1"/>
              </p:cNvSpPr>
              <p:nvPr/>
            </p:nvSpPr>
            <p:spPr bwMode="auto">
              <a:xfrm>
                <a:off x="4272" y="720"/>
                <a:ext cx="384" cy="0"/>
              </a:xfrm>
              <a:prstGeom prst="line">
                <a:avLst/>
              </a:prstGeom>
              <a:noFill/>
              <a:ln w="2540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92" name="Line 92"/>
              <p:cNvSpPr>
                <a:spLocks noChangeShapeType="1"/>
              </p:cNvSpPr>
              <p:nvPr/>
            </p:nvSpPr>
            <p:spPr bwMode="auto">
              <a:xfrm>
                <a:off x="2400" y="720"/>
                <a:ext cx="336" cy="0"/>
              </a:xfrm>
              <a:prstGeom prst="line">
                <a:avLst/>
              </a:prstGeom>
              <a:noFill/>
              <a:ln w="2540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93" name="Line 93"/>
              <p:cNvSpPr>
                <a:spLocks noChangeShapeType="1"/>
              </p:cNvSpPr>
              <p:nvPr/>
            </p:nvSpPr>
            <p:spPr bwMode="auto">
              <a:xfrm flipV="1">
                <a:off x="3888" y="864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94" name="Text Box 94"/>
              <p:cNvSpPr txBox="1">
                <a:spLocks noChangeArrowheads="1"/>
              </p:cNvSpPr>
              <p:nvPr/>
            </p:nvSpPr>
            <p:spPr bwMode="auto">
              <a:xfrm>
                <a:off x="3600" y="1056"/>
                <a:ext cx="62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zh-CN" altLang="en-US">
                    <a:solidFill>
                      <a:schemeClr val="folHlink"/>
                    </a:solidFill>
                  </a:rPr>
                  <a:t>位定时</a:t>
                </a:r>
              </a:p>
            </p:txBody>
          </p:sp>
          <p:sp>
            <p:nvSpPr>
              <p:cNvPr id="83995" name="Text Box 95"/>
              <p:cNvSpPr txBox="1">
                <a:spLocks noChangeArrowheads="1"/>
              </p:cNvSpPr>
              <p:nvPr/>
            </p:nvSpPr>
            <p:spPr bwMode="auto">
              <a:xfrm>
                <a:off x="1344" y="528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hlink"/>
                    </a:solidFill>
                  </a:rPr>
                  <a:t>a</a:t>
                </a:r>
              </a:p>
            </p:txBody>
          </p:sp>
          <p:sp>
            <p:nvSpPr>
              <p:cNvPr id="83996" name="Text Box 96"/>
              <p:cNvSpPr txBox="1">
                <a:spLocks noChangeArrowheads="1"/>
              </p:cNvSpPr>
              <p:nvPr/>
            </p:nvSpPr>
            <p:spPr bwMode="auto">
              <a:xfrm>
                <a:off x="2016" y="912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hlink"/>
                    </a:solidFill>
                  </a:rPr>
                  <a:t>b</a:t>
                </a:r>
              </a:p>
            </p:txBody>
          </p:sp>
          <p:sp>
            <p:nvSpPr>
              <p:cNvPr id="83997" name="Text Box 97"/>
              <p:cNvSpPr txBox="1">
                <a:spLocks noChangeArrowheads="1"/>
              </p:cNvSpPr>
              <p:nvPr/>
            </p:nvSpPr>
            <p:spPr bwMode="auto">
              <a:xfrm>
                <a:off x="2352" y="528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hlink"/>
                    </a:solidFill>
                  </a:rPr>
                  <a:t>c</a:t>
                </a:r>
              </a:p>
            </p:txBody>
          </p:sp>
          <p:sp>
            <p:nvSpPr>
              <p:cNvPr id="83998" name="Text Box 98"/>
              <p:cNvSpPr txBox="1">
                <a:spLocks noChangeArrowheads="1"/>
              </p:cNvSpPr>
              <p:nvPr/>
            </p:nvSpPr>
            <p:spPr bwMode="auto">
              <a:xfrm>
                <a:off x="4272" y="480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hlink"/>
                    </a:solidFill>
                  </a:rPr>
                  <a:t>e</a:t>
                </a:r>
              </a:p>
            </p:txBody>
          </p:sp>
          <p:sp>
            <p:nvSpPr>
              <p:cNvPr id="83999" name="Text Box 99"/>
              <p:cNvSpPr txBox="1">
                <a:spLocks noChangeArrowheads="1"/>
              </p:cNvSpPr>
              <p:nvPr/>
            </p:nvSpPr>
            <p:spPr bwMode="auto">
              <a:xfrm>
                <a:off x="3216" y="480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hlink"/>
                    </a:solidFill>
                  </a:rPr>
                  <a:t>d</a:t>
                </a:r>
              </a:p>
            </p:txBody>
          </p:sp>
          <p:sp>
            <p:nvSpPr>
              <p:cNvPr id="84000" name="Line 100"/>
              <p:cNvSpPr>
                <a:spLocks noChangeShapeType="1"/>
              </p:cNvSpPr>
              <p:nvPr/>
            </p:nvSpPr>
            <p:spPr bwMode="auto">
              <a:xfrm>
                <a:off x="1536" y="720"/>
                <a:ext cx="0" cy="288"/>
              </a:xfrm>
              <a:prstGeom prst="line">
                <a:avLst/>
              </a:prstGeom>
              <a:noFill/>
              <a:ln w="2540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01" name="Line 101"/>
              <p:cNvSpPr>
                <a:spLocks noChangeShapeType="1"/>
              </p:cNvSpPr>
              <p:nvPr/>
            </p:nvSpPr>
            <p:spPr bwMode="auto">
              <a:xfrm>
                <a:off x="1872" y="1152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3981" name="Rectangle 102"/>
            <p:cNvSpPr>
              <a:spLocks noChangeArrowheads="1"/>
            </p:cNvSpPr>
            <p:nvPr/>
          </p:nvSpPr>
          <p:spPr bwMode="auto">
            <a:xfrm>
              <a:off x="2304" y="1152"/>
              <a:ext cx="117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buClr>
                  <a:srgbClr val="FF3300"/>
                </a:buClr>
              </a:pPr>
              <a:r>
                <a:rPr lang="zh-CN" altLang="en-US" sz="2200" b="1">
                  <a:solidFill>
                    <a:srgbClr val="CC3300"/>
                  </a:solidFill>
                  <a:latin typeface="隶书" pitchFamily="49" charset="-122"/>
                </a:rPr>
                <a:t>差分相干解调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924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8" name="Oval 6"/>
          <p:cNvSpPr>
            <a:spLocks noChangeArrowheads="1"/>
          </p:cNvSpPr>
          <p:nvPr/>
        </p:nvSpPr>
        <p:spPr bwMode="auto">
          <a:xfrm>
            <a:off x="307975" y="692696"/>
            <a:ext cx="3273425" cy="605909"/>
          </a:xfrm>
          <a:prstGeom prst="ellipse">
            <a:avLst/>
          </a:prstGeom>
          <a:gradFill rotWithShape="0">
            <a:gsLst>
              <a:gs pos="0">
                <a:srgbClr val="CC99FF"/>
              </a:gs>
              <a:gs pos="50000">
                <a:srgbClr val="F7EEFF"/>
              </a:gs>
              <a:gs pos="100000">
                <a:srgbClr val="CC99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>
              <a:buClr>
                <a:srgbClr val="FF3300"/>
              </a:buClr>
            </a:pPr>
            <a:r>
              <a:rPr lang="en-US" altLang="zh-CN" sz="2200" b="1" dirty="0" smtClean="0">
                <a:solidFill>
                  <a:srgbClr val="CC0000"/>
                </a:solidFill>
              </a:rPr>
              <a:t>QPSK</a:t>
            </a:r>
            <a:endParaRPr lang="en-US" altLang="zh-CN" sz="2200" b="1" dirty="0">
              <a:solidFill>
                <a:srgbClr val="CC0000"/>
              </a:solidFill>
            </a:endParaRPr>
          </a:p>
        </p:txBody>
      </p:sp>
      <p:graphicFrame>
        <p:nvGraphicFramePr>
          <p:cNvPr id="392199" name="Group 7"/>
          <p:cNvGraphicFramePr>
            <a:graphicFrameLocks noGrp="1"/>
          </p:cNvGraphicFramePr>
          <p:nvPr/>
        </p:nvGraphicFramePr>
        <p:xfrm>
          <a:off x="762000" y="5562600"/>
          <a:ext cx="3276600" cy="774926"/>
        </p:xfrm>
        <a:graphic>
          <a:graphicData uri="http://schemas.openxmlformats.org/drawingml/2006/table">
            <a:tbl>
              <a:tblPr/>
              <a:tblGrid>
                <a:gridCol w="817563"/>
                <a:gridCol w="820737"/>
                <a:gridCol w="817563"/>
                <a:gridCol w="820737"/>
              </a:tblGrid>
              <a:tr h="409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T="45683" marB="4568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marT="45683" marB="456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T="45683" marB="456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683" marB="456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45°</a:t>
                      </a:r>
                    </a:p>
                  </a:txBody>
                  <a:tcPr marT="45683" marB="4568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135 °</a:t>
                      </a:r>
                    </a:p>
                  </a:txBody>
                  <a:tcPr marT="45683" marB="456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225 °</a:t>
                      </a:r>
                    </a:p>
                  </a:txBody>
                  <a:tcPr marT="45683" marB="456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315 °</a:t>
                      </a:r>
                    </a:p>
                  </a:txBody>
                  <a:tcPr marT="45683" marB="4568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2216" name="Text Box 24"/>
          <p:cNvSpPr txBox="1">
            <a:spLocks noChangeArrowheads="1"/>
          </p:cNvSpPr>
          <p:nvPr/>
        </p:nvSpPr>
        <p:spPr bwMode="auto">
          <a:xfrm>
            <a:off x="762000" y="5181600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FF3300"/>
              </a:buClr>
            </a:pPr>
            <a:r>
              <a:rPr lang="en-US" altLang="zh-CN" sz="1800" b="1">
                <a:solidFill>
                  <a:srgbClr val="990099"/>
                </a:solidFill>
                <a:sym typeface="Symbol" pitchFamily="18" charset="2"/>
              </a:rPr>
              <a:t>A</a:t>
            </a:r>
            <a:r>
              <a:rPr lang="zh-CN" altLang="en-US" sz="1800" b="1">
                <a:solidFill>
                  <a:srgbClr val="990099"/>
                </a:solidFill>
                <a:sym typeface="Symbol" pitchFamily="18" charset="2"/>
              </a:rPr>
              <a:t>方式</a:t>
            </a:r>
            <a:r>
              <a:rPr lang="zh-CN" altLang="en-US" sz="1800" b="1">
                <a:solidFill>
                  <a:srgbClr val="990099"/>
                </a:solidFill>
              </a:rPr>
              <a:t>双信息符号与</a:t>
            </a:r>
            <a:r>
              <a:rPr lang="zh-CN" altLang="en-US" sz="1800" b="1">
                <a:solidFill>
                  <a:srgbClr val="990099"/>
                </a:solidFill>
                <a:sym typeface="Symbol" pitchFamily="18" charset="2"/>
              </a:rPr>
              <a:t></a:t>
            </a:r>
            <a:r>
              <a:rPr lang="en-US" altLang="zh-CN" sz="1800" b="1" baseline="-8000">
                <a:solidFill>
                  <a:srgbClr val="990099"/>
                </a:solidFill>
                <a:sym typeface="Symbol" pitchFamily="18" charset="2"/>
              </a:rPr>
              <a:t>k</a:t>
            </a:r>
            <a:r>
              <a:rPr lang="zh-CN" altLang="en-US" sz="1800" b="1">
                <a:solidFill>
                  <a:srgbClr val="990099"/>
                </a:solidFill>
              </a:rPr>
              <a:t>的关系</a:t>
            </a:r>
          </a:p>
        </p:txBody>
      </p:sp>
      <p:sp>
        <p:nvSpPr>
          <p:cNvPr id="392217" name="Text Box 25"/>
          <p:cNvSpPr txBox="1">
            <a:spLocks noChangeArrowheads="1"/>
          </p:cNvSpPr>
          <p:nvPr/>
        </p:nvSpPr>
        <p:spPr bwMode="auto">
          <a:xfrm>
            <a:off x="4876800" y="5181600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FF3300"/>
              </a:buClr>
            </a:pPr>
            <a:r>
              <a:rPr lang="en-US" altLang="zh-CN" sz="1800" b="1">
                <a:solidFill>
                  <a:srgbClr val="990099"/>
                </a:solidFill>
              </a:rPr>
              <a:t>B</a:t>
            </a:r>
            <a:r>
              <a:rPr lang="zh-CN" altLang="en-US" sz="1800" b="1">
                <a:solidFill>
                  <a:srgbClr val="990099"/>
                </a:solidFill>
              </a:rPr>
              <a:t>方式双信息符号与</a:t>
            </a:r>
            <a:r>
              <a:rPr lang="zh-CN" altLang="en-US" sz="1800" b="1">
                <a:solidFill>
                  <a:srgbClr val="990099"/>
                </a:solidFill>
                <a:sym typeface="Symbol" pitchFamily="18" charset="2"/>
              </a:rPr>
              <a:t></a:t>
            </a:r>
            <a:r>
              <a:rPr lang="en-US" altLang="zh-CN" sz="1800" b="1" baseline="-8000">
                <a:solidFill>
                  <a:srgbClr val="990099"/>
                </a:solidFill>
                <a:sym typeface="Symbol" pitchFamily="18" charset="2"/>
              </a:rPr>
              <a:t>k</a:t>
            </a:r>
            <a:r>
              <a:rPr lang="zh-CN" altLang="en-US" sz="1800" b="1">
                <a:solidFill>
                  <a:srgbClr val="990099"/>
                </a:solidFill>
              </a:rPr>
              <a:t>的关系</a:t>
            </a:r>
          </a:p>
        </p:txBody>
      </p:sp>
      <p:graphicFrame>
        <p:nvGraphicFramePr>
          <p:cNvPr id="392218" name="Group 26"/>
          <p:cNvGraphicFramePr>
            <a:graphicFrameLocks noGrp="1"/>
          </p:cNvGraphicFramePr>
          <p:nvPr/>
        </p:nvGraphicFramePr>
        <p:xfrm>
          <a:off x="4800600" y="5562600"/>
          <a:ext cx="3352800" cy="762000"/>
        </p:xfrm>
        <a:graphic>
          <a:graphicData uri="http://schemas.openxmlformats.org/drawingml/2006/table">
            <a:tbl>
              <a:tblPr/>
              <a:tblGrid>
                <a:gridCol w="836613"/>
                <a:gridCol w="839787"/>
                <a:gridCol w="836613"/>
                <a:gridCol w="839787"/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90 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180 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270°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5105400" y="2514600"/>
            <a:ext cx="3152775" cy="2624138"/>
            <a:chOff x="3216" y="1584"/>
            <a:chExt cx="1986" cy="1653"/>
          </a:xfrm>
        </p:grpSpPr>
        <p:sp>
          <p:nvSpPr>
            <p:cNvPr id="24648" name="Line 44"/>
            <p:cNvSpPr>
              <a:spLocks noChangeShapeType="1"/>
            </p:cNvSpPr>
            <p:nvPr/>
          </p:nvSpPr>
          <p:spPr bwMode="auto">
            <a:xfrm>
              <a:off x="4032" y="2352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49" name="Oval 45"/>
            <p:cNvSpPr>
              <a:spLocks noChangeAspect="1" noChangeArrowheads="1"/>
            </p:cNvSpPr>
            <p:nvPr/>
          </p:nvSpPr>
          <p:spPr bwMode="auto">
            <a:xfrm>
              <a:off x="3552" y="1872"/>
              <a:ext cx="960" cy="96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graphicFrame>
          <p:nvGraphicFramePr>
            <p:cNvPr id="24586" name="Object 46"/>
            <p:cNvGraphicFramePr>
              <a:graphicFrameLocks noChangeAspect="1"/>
            </p:cNvGraphicFramePr>
            <p:nvPr/>
          </p:nvGraphicFramePr>
          <p:xfrm>
            <a:off x="4656" y="1728"/>
            <a:ext cx="546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2" name="Equation" r:id="rId4" imgW="482400" imgH="342720" progId="Equation.3">
                    <p:embed/>
                  </p:oleObj>
                </mc:Choice>
                <mc:Fallback>
                  <p:oleObj name="Equation" r:id="rId4" imgW="48240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728"/>
                          <a:ext cx="546" cy="3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50" name="Text Box 47"/>
            <p:cNvSpPr txBox="1">
              <a:spLocks noChangeArrowheads="1"/>
            </p:cNvSpPr>
            <p:nvPr/>
          </p:nvSpPr>
          <p:spPr bwMode="auto">
            <a:xfrm>
              <a:off x="4176" y="2352"/>
              <a:ext cx="6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zh-CN" altLang="en-US" sz="1600" b="1">
                  <a:ea typeface="楷体_GB2312" pitchFamily="49" charset="-122"/>
                </a:rPr>
                <a:t>参考相位</a:t>
              </a:r>
            </a:p>
          </p:txBody>
        </p:sp>
        <p:graphicFrame>
          <p:nvGraphicFramePr>
            <p:cNvPr id="24587" name="Object 48"/>
            <p:cNvGraphicFramePr>
              <a:graphicFrameLocks noChangeAspect="1"/>
            </p:cNvGraphicFramePr>
            <p:nvPr/>
          </p:nvGraphicFramePr>
          <p:xfrm>
            <a:off x="3840" y="1584"/>
            <a:ext cx="12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3" name="Equation" r:id="rId6" imgW="164880" imgH="342720" progId="Equation.3">
                    <p:embed/>
                  </p:oleObj>
                </mc:Choice>
                <mc:Fallback>
                  <p:oleObj name="Equation" r:id="rId6" imgW="16488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584"/>
                          <a:ext cx="125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8" name="Object 49"/>
            <p:cNvGraphicFramePr>
              <a:graphicFrameLocks noChangeAspect="1"/>
            </p:cNvGraphicFramePr>
            <p:nvPr/>
          </p:nvGraphicFramePr>
          <p:xfrm>
            <a:off x="3216" y="2304"/>
            <a:ext cx="106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4" name="Equation" r:id="rId8" imgW="139680" imgH="139680" progId="Equation.3">
                    <p:embed/>
                  </p:oleObj>
                </mc:Choice>
                <mc:Fallback>
                  <p:oleObj name="Equation" r:id="rId8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304"/>
                          <a:ext cx="106" cy="1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9" name="Object 50"/>
            <p:cNvGraphicFramePr>
              <a:graphicFrameLocks noChangeAspect="1"/>
            </p:cNvGraphicFramePr>
            <p:nvPr/>
          </p:nvGraphicFramePr>
          <p:xfrm>
            <a:off x="4128" y="2832"/>
            <a:ext cx="182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5" name="Equation" r:id="rId10" imgW="241200" imgH="342720" progId="Equation.3">
                    <p:embed/>
                  </p:oleObj>
                </mc:Choice>
                <mc:Fallback>
                  <p:oleObj name="Equation" r:id="rId10" imgW="24120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832"/>
                          <a:ext cx="182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51" name="Text Box 51"/>
            <p:cNvSpPr txBox="1">
              <a:spLocks noChangeArrowheads="1"/>
            </p:cNvSpPr>
            <p:nvPr/>
          </p:nvSpPr>
          <p:spPr bwMode="auto">
            <a:xfrm>
              <a:off x="4656" y="2256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600" b="1">
                  <a:solidFill>
                    <a:schemeClr val="folHlink"/>
                  </a:solidFill>
                </a:rPr>
                <a:t>00</a:t>
              </a:r>
            </a:p>
          </p:txBody>
        </p:sp>
        <p:sp>
          <p:nvSpPr>
            <p:cNvPr id="24652" name="Text Box 52"/>
            <p:cNvSpPr txBox="1">
              <a:spLocks noChangeArrowheads="1"/>
            </p:cNvSpPr>
            <p:nvPr/>
          </p:nvSpPr>
          <p:spPr bwMode="auto">
            <a:xfrm>
              <a:off x="3888" y="1632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600" b="1">
                  <a:solidFill>
                    <a:schemeClr val="folHlink"/>
                  </a:solidFill>
                </a:rPr>
                <a:t>01</a:t>
              </a:r>
            </a:p>
          </p:txBody>
        </p:sp>
        <p:sp>
          <p:nvSpPr>
            <p:cNvPr id="24653" name="Text Box 53"/>
            <p:cNvSpPr txBox="1">
              <a:spLocks noChangeArrowheads="1"/>
            </p:cNvSpPr>
            <p:nvPr/>
          </p:nvSpPr>
          <p:spPr bwMode="auto">
            <a:xfrm>
              <a:off x="3264" y="2256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600" b="1">
                  <a:solidFill>
                    <a:schemeClr val="folHlink"/>
                  </a:solidFill>
                </a:rPr>
                <a:t>11</a:t>
              </a:r>
            </a:p>
          </p:txBody>
        </p:sp>
        <p:sp>
          <p:nvSpPr>
            <p:cNvPr id="24654" name="Text Box 54"/>
            <p:cNvSpPr txBox="1">
              <a:spLocks noChangeArrowheads="1"/>
            </p:cNvSpPr>
            <p:nvPr/>
          </p:nvSpPr>
          <p:spPr bwMode="auto">
            <a:xfrm>
              <a:off x="3840" y="2832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600" b="1">
                  <a:solidFill>
                    <a:schemeClr val="folHlink"/>
                  </a:solidFill>
                </a:rPr>
                <a:t>10</a:t>
              </a:r>
            </a:p>
          </p:txBody>
        </p:sp>
        <p:graphicFrame>
          <p:nvGraphicFramePr>
            <p:cNvPr id="24590" name="Object 55"/>
            <p:cNvGraphicFramePr>
              <a:graphicFrameLocks noChangeAspect="1"/>
            </p:cNvGraphicFramePr>
            <p:nvPr/>
          </p:nvGraphicFramePr>
          <p:xfrm>
            <a:off x="4944" y="2304"/>
            <a:ext cx="97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6" name="Equation" r:id="rId12" imgW="126720" imgH="177480" progId="Equation.3">
                    <p:embed/>
                  </p:oleObj>
                </mc:Choice>
                <mc:Fallback>
                  <p:oleObj name="Equation" r:id="rId12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304"/>
                          <a:ext cx="97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655" name="Group 56"/>
            <p:cNvGrpSpPr>
              <a:grpSpLocks/>
            </p:cNvGrpSpPr>
            <p:nvPr/>
          </p:nvGrpSpPr>
          <p:grpSpPr bwMode="auto">
            <a:xfrm>
              <a:off x="3595" y="1916"/>
              <a:ext cx="842" cy="841"/>
              <a:chOff x="3595" y="1916"/>
              <a:chExt cx="842" cy="841"/>
            </a:xfrm>
          </p:grpSpPr>
          <p:sp>
            <p:nvSpPr>
              <p:cNvPr id="24657" name="Line 57"/>
              <p:cNvSpPr>
                <a:spLocks noChangeShapeType="1"/>
              </p:cNvSpPr>
              <p:nvPr/>
            </p:nvSpPr>
            <p:spPr bwMode="auto">
              <a:xfrm rot="2686070" flipV="1">
                <a:off x="4101" y="2183"/>
                <a:ext cx="336" cy="336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58" name="Line 58"/>
              <p:cNvSpPr>
                <a:spLocks noChangeShapeType="1"/>
              </p:cNvSpPr>
              <p:nvPr/>
            </p:nvSpPr>
            <p:spPr bwMode="auto">
              <a:xfrm rot="2686070" flipH="1">
                <a:off x="3595" y="2171"/>
                <a:ext cx="362" cy="36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59" name="Line 59"/>
              <p:cNvSpPr>
                <a:spLocks noChangeShapeType="1"/>
              </p:cNvSpPr>
              <p:nvPr/>
            </p:nvSpPr>
            <p:spPr bwMode="auto">
              <a:xfrm rot="2686070">
                <a:off x="3864" y="2421"/>
                <a:ext cx="336" cy="336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60" name="Line 60"/>
              <p:cNvSpPr>
                <a:spLocks noChangeShapeType="1"/>
              </p:cNvSpPr>
              <p:nvPr/>
            </p:nvSpPr>
            <p:spPr bwMode="auto">
              <a:xfrm rot="2686070" flipH="1" flipV="1">
                <a:off x="3852" y="1916"/>
                <a:ext cx="359" cy="362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aphicFrame>
          <p:nvGraphicFramePr>
            <p:cNvPr id="24591" name="Object 61"/>
            <p:cNvGraphicFramePr>
              <a:graphicFrameLocks noChangeAspect="1"/>
            </p:cNvGraphicFramePr>
            <p:nvPr/>
          </p:nvGraphicFramePr>
          <p:xfrm>
            <a:off x="3936" y="3024"/>
            <a:ext cx="746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7" name="Equation" r:id="rId14" imgW="787320" imgH="203040" progId="Equation.3">
                    <p:embed/>
                  </p:oleObj>
                </mc:Choice>
                <mc:Fallback>
                  <p:oleObj name="Equation" r:id="rId14" imgW="7873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3024"/>
                          <a:ext cx="746" cy="1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56" name="Rectangle 62"/>
            <p:cNvSpPr>
              <a:spLocks noChangeArrowheads="1"/>
            </p:cNvSpPr>
            <p:nvPr/>
          </p:nvSpPr>
          <p:spPr bwMode="auto">
            <a:xfrm>
              <a:off x="3388" y="3006"/>
              <a:ext cx="5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buClr>
                  <a:srgbClr val="FF3300"/>
                </a:buClr>
              </a:pPr>
              <a:r>
                <a:rPr lang="en-US" altLang="zh-CN" sz="1800" b="1">
                  <a:solidFill>
                    <a:srgbClr val="CC0000"/>
                  </a:solidFill>
                  <a:sym typeface="Symbol" pitchFamily="18" charset="2"/>
                </a:rPr>
                <a:t>B</a:t>
              </a:r>
              <a:r>
                <a:rPr lang="zh-CN" altLang="en-US" sz="1800" b="1">
                  <a:solidFill>
                    <a:srgbClr val="CC0000"/>
                  </a:solidFill>
                  <a:sym typeface="Symbol" pitchFamily="18" charset="2"/>
                </a:rPr>
                <a:t>方式</a:t>
              </a:r>
            </a:p>
          </p:txBody>
        </p:sp>
      </p:grp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533400" y="2819400"/>
            <a:ext cx="3429000" cy="2346325"/>
            <a:chOff x="336" y="1776"/>
            <a:chExt cx="2160" cy="1478"/>
          </a:xfrm>
        </p:grpSpPr>
        <p:sp>
          <p:nvSpPr>
            <p:cNvPr id="24634" name="Line 68"/>
            <p:cNvSpPr>
              <a:spLocks noChangeShapeType="1"/>
            </p:cNvSpPr>
            <p:nvPr/>
          </p:nvSpPr>
          <p:spPr bwMode="auto">
            <a:xfrm>
              <a:off x="1680" y="2352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35" name="Oval 69"/>
            <p:cNvSpPr>
              <a:spLocks noChangeAspect="1" noChangeArrowheads="1"/>
            </p:cNvSpPr>
            <p:nvPr/>
          </p:nvSpPr>
          <p:spPr bwMode="auto">
            <a:xfrm>
              <a:off x="1200" y="1872"/>
              <a:ext cx="960" cy="96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4636" name="Text Box 70"/>
            <p:cNvSpPr txBox="1">
              <a:spLocks noChangeArrowheads="1"/>
            </p:cNvSpPr>
            <p:nvPr/>
          </p:nvSpPr>
          <p:spPr bwMode="auto">
            <a:xfrm>
              <a:off x="1824" y="2352"/>
              <a:ext cx="6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zh-CN" altLang="en-US" sz="1600" b="1">
                  <a:ea typeface="楷体_GB2312" pitchFamily="49" charset="-122"/>
                </a:rPr>
                <a:t>参考相位</a:t>
              </a:r>
            </a:p>
          </p:txBody>
        </p:sp>
        <p:graphicFrame>
          <p:nvGraphicFramePr>
            <p:cNvPr id="24578" name="Object 71"/>
            <p:cNvGraphicFramePr>
              <a:graphicFrameLocks noChangeAspect="1"/>
            </p:cNvGraphicFramePr>
            <p:nvPr/>
          </p:nvGraphicFramePr>
          <p:xfrm>
            <a:off x="1008" y="1776"/>
            <a:ext cx="183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8" name="Equation" r:id="rId16" imgW="241200" imgH="342720" progId="Equation.3">
                    <p:embed/>
                  </p:oleObj>
                </mc:Choice>
                <mc:Fallback>
                  <p:oleObj name="Equation" r:id="rId16" imgW="24120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776"/>
                          <a:ext cx="183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79" name="Object 72"/>
            <p:cNvGraphicFramePr>
              <a:graphicFrameLocks noChangeAspect="1"/>
            </p:cNvGraphicFramePr>
            <p:nvPr/>
          </p:nvGraphicFramePr>
          <p:xfrm>
            <a:off x="960" y="2592"/>
            <a:ext cx="183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9" name="Equation" r:id="rId18" imgW="241200" imgH="342720" progId="Equation.3">
                    <p:embed/>
                  </p:oleObj>
                </mc:Choice>
                <mc:Fallback>
                  <p:oleObj name="Equation" r:id="rId18" imgW="24120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592"/>
                          <a:ext cx="183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0" name="Object 73"/>
            <p:cNvGraphicFramePr>
              <a:graphicFrameLocks noChangeAspect="1"/>
            </p:cNvGraphicFramePr>
            <p:nvPr/>
          </p:nvGraphicFramePr>
          <p:xfrm>
            <a:off x="2160" y="2640"/>
            <a:ext cx="182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0" name="Equation" r:id="rId20" imgW="241200" imgH="342720" progId="Equation.3">
                    <p:embed/>
                  </p:oleObj>
                </mc:Choice>
                <mc:Fallback>
                  <p:oleObj name="Equation" r:id="rId20" imgW="24120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640"/>
                          <a:ext cx="182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37" name="Text Box 74"/>
            <p:cNvSpPr txBox="1">
              <a:spLocks noChangeArrowheads="1"/>
            </p:cNvSpPr>
            <p:nvPr/>
          </p:nvSpPr>
          <p:spPr bwMode="auto">
            <a:xfrm>
              <a:off x="1920" y="1824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600" b="1">
                  <a:solidFill>
                    <a:schemeClr val="folHlink"/>
                  </a:solidFill>
                </a:rPr>
                <a:t>00</a:t>
              </a:r>
            </a:p>
          </p:txBody>
        </p:sp>
        <p:sp>
          <p:nvSpPr>
            <p:cNvPr id="24638" name="Text Box 75"/>
            <p:cNvSpPr txBox="1">
              <a:spLocks noChangeArrowheads="1"/>
            </p:cNvSpPr>
            <p:nvPr/>
          </p:nvSpPr>
          <p:spPr bwMode="auto">
            <a:xfrm>
              <a:off x="1104" y="1824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600" b="1">
                  <a:solidFill>
                    <a:schemeClr val="folHlink"/>
                  </a:solidFill>
                </a:rPr>
                <a:t>01</a:t>
              </a:r>
            </a:p>
          </p:txBody>
        </p:sp>
        <p:sp>
          <p:nvSpPr>
            <p:cNvPr id="24639" name="Text Box 76"/>
            <p:cNvSpPr txBox="1">
              <a:spLocks noChangeArrowheads="1"/>
            </p:cNvSpPr>
            <p:nvPr/>
          </p:nvSpPr>
          <p:spPr bwMode="auto">
            <a:xfrm>
              <a:off x="1056" y="26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600" b="1">
                  <a:solidFill>
                    <a:schemeClr val="folHlink"/>
                  </a:solidFill>
                </a:rPr>
                <a:t>11</a:t>
              </a:r>
            </a:p>
          </p:txBody>
        </p:sp>
        <p:sp>
          <p:nvSpPr>
            <p:cNvPr id="24640" name="Text Box 77"/>
            <p:cNvSpPr txBox="1">
              <a:spLocks noChangeArrowheads="1"/>
            </p:cNvSpPr>
            <p:nvPr/>
          </p:nvSpPr>
          <p:spPr bwMode="auto">
            <a:xfrm>
              <a:off x="1920" y="2688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600" b="1">
                  <a:solidFill>
                    <a:schemeClr val="folHlink"/>
                  </a:solidFill>
                </a:rPr>
                <a:t>10</a:t>
              </a:r>
            </a:p>
          </p:txBody>
        </p:sp>
        <p:graphicFrame>
          <p:nvGraphicFramePr>
            <p:cNvPr id="24581" name="Object 78"/>
            <p:cNvGraphicFramePr>
              <a:graphicFrameLocks noChangeAspect="1"/>
            </p:cNvGraphicFramePr>
            <p:nvPr/>
          </p:nvGraphicFramePr>
          <p:xfrm>
            <a:off x="2160" y="1776"/>
            <a:ext cx="12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1" name="Equation" r:id="rId22" imgW="164880" imgH="342720" progId="Equation.3">
                    <p:embed/>
                  </p:oleObj>
                </mc:Choice>
                <mc:Fallback>
                  <p:oleObj name="Equation" r:id="rId22" imgW="16488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776"/>
                          <a:ext cx="125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641" name="Group 79"/>
            <p:cNvGrpSpPr>
              <a:grpSpLocks/>
            </p:cNvGrpSpPr>
            <p:nvPr/>
          </p:nvGrpSpPr>
          <p:grpSpPr bwMode="auto">
            <a:xfrm>
              <a:off x="1344" y="2016"/>
              <a:ext cx="672" cy="672"/>
              <a:chOff x="1248" y="1680"/>
              <a:chExt cx="672" cy="672"/>
            </a:xfrm>
          </p:grpSpPr>
          <p:sp>
            <p:nvSpPr>
              <p:cNvPr id="24643" name="Line 80"/>
              <p:cNvSpPr>
                <a:spLocks noChangeShapeType="1"/>
              </p:cNvSpPr>
              <p:nvPr/>
            </p:nvSpPr>
            <p:spPr bwMode="auto">
              <a:xfrm flipV="1">
                <a:off x="1584" y="1680"/>
                <a:ext cx="336" cy="336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44" name="Line 81"/>
              <p:cNvSpPr>
                <a:spLocks noChangeShapeType="1"/>
              </p:cNvSpPr>
              <p:nvPr/>
            </p:nvSpPr>
            <p:spPr bwMode="auto">
              <a:xfrm flipH="1">
                <a:off x="1248" y="2016"/>
                <a:ext cx="336" cy="336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45" name="Line 82"/>
              <p:cNvSpPr>
                <a:spLocks noChangeShapeType="1"/>
              </p:cNvSpPr>
              <p:nvPr/>
            </p:nvSpPr>
            <p:spPr bwMode="auto">
              <a:xfrm>
                <a:off x="1584" y="2016"/>
                <a:ext cx="336" cy="336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46" name="Line 83"/>
              <p:cNvSpPr>
                <a:spLocks noChangeShapeType="1"/>
              </p:cNvSpPr>
              <p:nvPr/>
            </p:nvSpPr>
            <p:spPr bwMode="auto">
              <a:xfrm flipH="1" flipV="1">
                <a:off x="1248" y="1680"/>
                <a:ext cx="336" cy="336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aphicFrame>
          <p:nvGraphicFramePr>
            <p:cNvPr id="24582" name="Object 84"/>
            <p:cNvGraphicFramePr>
              <a:graphicFrameLocks noChangeAspect="1"/>
            </p:cNvGraphicFramePr>
            <p:nvPr/>
          </p:nvGraphicFramePr>
          <p:xfrm>
            <a:off x="1440" y="2928"/>
            <a:ext cx="794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2" name="Equation" r:id="rId24" imgW="838080" imgH="342720" progId="Equation.3">
                    <p:embed/>
                  </p:oleObj>
                </mc:Choice>
                <mc:Fallback>
                  <p:oleObj name="Equation" r:id="rId24" imgW="83808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928"/>
                          <a:ext cx="794" cy="3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42" name="Rectangle 85"/>
            <p:cNvSpPr>
              <a:spLocks noChangeArrowheads="1"/>
            </p:cNvSpPr>
            <p:nvPr/>
          </p:nvSpPr>
          <p:spPr bwMode="auto">
            <a:xfrm>
              <a:off x="912" y="2976"/>
              <a:ext cx="5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buClr>
                  <a:srgbClr val="FF3300"/>
                </a:buClr>
              </a:pPr>
              <a:r>
                <a:rPr lang="en-US" altLang="zh-CN" sz="1800" b="1">
                  <a:solidFill>
                    <a:srgbClr val="CC0000"/>
                  </a:solidFill>
                  <a:sym typeface="Symbol" pitchFamily="18" charset="2"/>
                </a:rPr>
                <a:t>A</a:t>
              </a:r>
              <a:r>
                <a:rPr lang="zh-CN" altLang="en-US" sz="1800" b="1">
                  <a:solidFill>
                    <a:srgbClr val="CC0000"/>
                  </a:solidFill>
                  <a:sym typeface="Symbol" pitchFamily="18" charset="2"/>
                </a:rPr>
                <a:t>方式</a:t>
              </a:r>
            </a:p>
          </p:txBody>
        </p:sp>
        <p:graphicFrame>
          <p:nvGraphicFramePr>
            <p:cNvPr id="24583" name="Object 86"/>
            <p:cNvGraphicFramePr>
              <a:graphicFrameLocks noChangeAspect="1"/>
            </p:cNvGraphicFramePr>
            <p:nvPr/>
          </p:nvGraphicFramePr>
          <p:xfrm>
            <a:off x="336" y="1776"/>
            <a:ext cx="546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3" name="Equation" r:id="rId26" imgW="482400" imgH="355320" progId="Equation.3">
                    <p:embed/>
                  </p:oleObj>
                </mc:Choice>
                <mc:Fallback>
                  <p:oleObj name="Equation" r:id="rId26" imgW="48240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776"/>
                          <a:ext cx="546" cy="4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2040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9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8" grpId="0" animBg="1" autoUpdateAnimBg="0"/>
      <p:bldP spid="392216" grpId="0" autoUpdateAnimBg="0"/>
      <p:bldP spid="39221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172200" y="3733800"/>
            <a:ext cx="2743200" cy="2438400"/>
            <a:chOff x="3888" y="2352"/>
            <a:chExt cx="1728" cy="1536"/>
          </a:xfrm>
        </p:grpSpPr>
        <p:sp>
          <p:nvSpPr>
            <p:cNvPr id="25723" name="Line 3"/>
            <p:cNvSpPr>
              <a:spLocks noChangeShapeType="1"/>
            </p:cNvSpPr>
            <p:nvPr/>
          </p:nvSpPr>
          <p:spPr bwMode="auto">
            <a:xfrm>
              <a:off x="3888" y="3168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24" name="Oval 4"/>
            <p:cNvSpPr>
              <a:spLocks noChangeAspect="1" noChangeArrowheads="1"/>
            </p:cNvSpPr>
            <p:nvPr/>
          </p:nvSpPr>
          <p:spPr bwMode="auto">
            <a:xfrm>
              <a:off x="4176" y="2688"/>
              <a:ext cx="960" cy="96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5725" name="Line 5"/>
            <p:cNvSpPr>
              <a:spLocks noChangeShapeType="1"/>
            </p:cNvSpPr>
            <p:nvPr/>
          </p:nvSpPr>
          <p:spPr bwMode="auto">
            <a:xfrm flipV="1">
              <a:off x="4656" y="2448"/>
              <a:ext cx="0" cy="1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26" name="Text Box 6"/>
            <p:cNvSpPr txBox="1">
              <a:spLocks noChangeArrowheads="1"/>
            </p:cNvSpPr>
            <p:nvPr/>
          </p:nvSpPr>
          <p:spPr bwMode="auto">
            <a:xfrm>
              <a:off x="5376" y="3024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600" b="1"/>
                <a:t>i</a:t>
              </a:r>
            </a:p>
          </p:txBody>
        </p:sp>
        <p:sp>
          <p:nvSpPr>
            <p:cNvPr id="25727" name="Text Box 7"/>
            <p:cNvSpPr txBox="1">
              <a:spLocks noChangeArrowheads="1"/>
            </p:cNvSpPr>
            <p:nvPr/>
          </p:nvSpPr>
          <p:spPr bwMode="auto">
            <a:xfrm>
              <a:off x="4464" y="2352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600" b="1"/>
                <a:t>q</a:t>
              </a:r>
            </a:p>
          </p:txBody>
        </p:sp>
        <p:sp>
          <p:nvSpPr>
            <p:cNvPr id="25728" name="Text Box 8"/>
            <p:cNvSpPr txBox="1">
              <a:spLocks noChangeArrowheads="1"/>
            </p:cNvSpPr>
            <p:nvPr/>
          </p:nvSpPr>
          <p:spPr bwMode="auto">
            <a:xfrm>
              <a:off x="3984" y="2976"/>
              <a:ext cx="13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600" b="1"/>
                <a:t>-1                                +1</a:t>
              </a:r>
            </a:p>
          </p:txBody>
        </p:sp>
        <p:sp>
          <p:nvSpPr>
            <p:cNvPr id="25729" name="Text Box 9"/>
            <p:cNvSpPr txBox="1">
              <a:spLocks noChangeArrowheads="1"/>
            </p:cNvSpPr>
            <p:nvPr/>
          </p:nvSpPr>
          <p:spPr bwMode="auto">
            <a:xfrm>
              <a:off x="4608" y="2496"/>
              <a:ext cx="288" cy="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r" eaLnBrk="1" hangingPunct="1">
                <a:lnSpc>
                  <a:spcPct val="120000"/>
                </a:lnSpc>
                <a:buClr>
                  <a:srgbClr val="FF3300"/>
                </a:buClr>
              </a:pPr>
              <a:r>
                <a:rPr lang="en-US" altLang="zh-CN" sz="1800" b="1"/>
                <a:t>+1</a:t>
              </a:r>
            </a:p>
            <a:p>
              <a:pPr algn="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en-US" altLang="zh-CN" sz="1800" b="1"/>
            </a:p>
            <a:p>
              <a:pPr algn="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en-US" altLang="zh-CN" sz="1800" b="1"/>
            </a:p>
            <a:p>
              <a:pPr algn="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en-US" altLang="zh-CN" sz="1800" b="1"/>
            </a:p>
            <a:p>
              <a:pPr algn="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en-US" altLang="zh-CN" sz="1800" b="1"/>
            </a:p>
            <a:p>
              <a:pPr algn="r" eaLnBrk="1" hangingPunct="1">
                <a:lnSpc>
                  <a:spcPct val="120000"/>
                </a:lnSpc>
                <a:buClr>
                  <a:srgbClr val="FF3300"/>
                </a:buClr>
              </a:pPr>
              <a:r>
                <a:rPr lang="en-US" altLang="zh-CN" sz="1800" b="1"/>
                <a:t>-1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57200" y="4953000"/>
            <a:ext cx="5975350" cy="1676400"/>
            <a:chOff x="288" y="3120"/>
            <a:chExt cx="3764" cy="1056"/>
          </a:xfrm>
        </p:grpSpPr>
        <p:grpSp>
          <p:nvGrpSpPr>
            <p:cNvPr id="25714" name="Group 11"/>
            <p:cNvGrpSpPr>
              <a:grpSpLocks/>
            </p:cNvGrpSpPr>
            <p:nvPr/>
          </p:nvGrpSpPr>
          <p:grpSpPr bwMode="auto">
            <a:xfrm>
              <a:off x="816" y="3312"/>
              <a:ext cx="2976" cy="576"/>
              <a:chOff x="816" y="3312"/>
              <a:chExt cx="2976" cy="576"/>
            </a:xfrm>
          </p:grpSpPr>
          <p:sp>
            <p:nvSpPr>
              <p:cNvPr id="25719" name="Line 12"/>
              <p:cNvSpPr>
                <a:spLocks noChangeShapeType="1"/>
              </p:cNvSpPr>
              <p:nvPr/>
            </p:nvSpPr>
            <p:spPr bwMode="auto">
              <a:xfrm>
                <a:off x="816" y="3888"/>
                <a:ext cx="2976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720" name="Line 13"/>
              <p:cNvSpPr>
                <a:spLocks noChangeShapeType="1"/>
              </p:cNvSpPr>
              <p:nvPr/>
            </p:nvSpPr>
            <p:spPr bwMode="auto">
              <a:xfrm>
                <a:off x="816" y="3696"/>
                <a:ext cx="2976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721" name="Line 14"/>
              <p:cNvSpPr>
                <a:spLocks noChangeShapeType="1"/>
              </p:cNvSpPr>
              <p:nvPr/>
            </p:nvSpPr>
            <p:spPr bwMode="auto">
              <a:xfrm>
                <a:off x="816" y="3504"/>
                <a:ext cx="2976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722" name="Line 15"/>
              <p:cNvSpPr>
                <a:spLocks noChangeShapeType="1"/>
              </p:cNvSpPr>
              <p:nvPr/>
            </p:nvSpPr>
            <p:spPr bwMode="auto">
              <a:xfrm>
                <a:off x="816" y="3312"/>
                <a:ext cx="2976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5715" name="Line 16"/>
            <p:cNvSpPr>
              <a:spLocks noChangeShapeType="1"/>
            </p:cNvSpPr>
            <p:nvPr/>
          </p:nvSpPr>
          <p:spPr bwMode="auto">
            <a:xfrm>
              <a:off x="816" y="3984"/>
              <a:ext cx="30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16" name="Line 17"/>
            <p:cNvSpPr>
              <a:spLocks noChangeShapeType="1"/>
            </p:cNvSpPr>
            <p:nvPr/>
          </p:nvSpPr>
          <p:spPr bwMode="auto">
            <a:xfrm flipV="1">
              <a:off x="816" y="3120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17" name="Rectangle 18"/>
            <p:cNvSpPr>
              <a:spLocks noChangeArrowheads="1"/>
            </p:cNvSpPr>
            <p:nvPr/>
          </p:nvSpPr>
          <p:spPr bwMode="auto">
            <a:xfrm>
              <a:off x="288" y="3168"/>
              <a:ext cx="528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r" eaLnBrk="1" hangingPunct="1">
                <a:lnSpc>
                  <a:spcPct val="110000"/>
                </a:lnSpc>
              </a:pPr>
              <a:r>
                <a:rPr lang="en-US" altLang="zh-CN" sz="1800" b="1">
                  <a:sym typeface="Symbol" pitchFamily="18" charset="2"/>
                </a:rPr>
                <a:t>7/4 </a:t>
              </a:r>
            </a:p>
            <a:p>
              <a:pPr algn="r" eaLnBrk="1" hangingPunct="1">
                <a:lnSpc>
                  <a:spcPct val="110000"/>
                </a:lnSpc>
              </a:pPr>
              <a:r>
                <a:rPr lang="en-US" altLang="zh-CN" sz="1800" b="1">
                  <a:sym typeface="Symbol" pitchFamily="18" charset="2"/>
                </a:rPr>
                <a:t>5/4</a:t>
              </a:r>
              <a:endParaRPr lang="en-US" altLang="zh-CN" sz="1800" b="1"/>
            </a:p>
            <a:p>
              <a:pPr algn="r" eaLnBrk="1" hangingPunct="1">
                <a:lnSpc>
                  <a:spcPct val="110000"/>
                </a:lnSpc>
              </a:pPr>
              <a:r>
                <a:rPr lang="en-US" altLang="zh-CN" sz="1800" b="1">
                  <a:sym typeface="Symbol" pitchFamily="18" charset="2"/>
                </a:rPr>
                <a:t>3/4</a:t>
              </a:r>
              <a:endParaRPr lang="en-US" altLang="zh-CN" sz="1800" b="1"/>
            </a:p>
            <a:p>
              <a:pPr algn="r" eaLnBrk="1" hangingPunct="1">
                <a:lnSpc>
                  <a:spcPct val="110000"/>
                </a:lnSpc>
              </a:pPr>
              <a:r>
                <a:rPr lang="en-US" altLang="zh-CN" sz="1800" b="1">
                  <a:sym typeface="Symbol" pitchFamily="18" charset="2"/>
                </a:rPr>
                <a:t>/4</a:t>
              </a:r>
              <a:endParaRPr lang="en-US" altLang="zh-CN" sz="1800" b="1"/>
            </a:p>
            <a:p>
              <a:pPr algn="r" eaLnBrk="1" hangingPunct="1">
                <a:lnSpc>
                  <a:spcPct val="110000"/>
                </a:lnSpc>
              </a:pPr>
              <a:r>
                <a:rPr lang="en-US" altLang="zh-CN" sz="1800" b="1"/>
                <a:t>0</a:t>
              </a:r>
            </a:p>
          </p:txBody>
        </p:sp>
        <p:sp>
          <p:nvSpPr>
            <p:cNvPr id="25718" name="Rectangle 19"/>
            <p:cNvSpPr>
              <a:spLocks noChangeArrowheads="1"/>
            </p:cNvSpPr>
            <p:nvPr/>
          </p:nvSpPr>
          <p:spPr bwMode="auto">
            <a:xfrm>
              <a:off x="3888" y="3840"/>
              <a:ext cx="16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1800" b="1"/>
                <a:t>t</a:t>
              </a:r>
            </a:p>
          </p:txBody>
        </p:sp>
      </p:grpSp>
      <p:sp>
        <p:nvSpPr>
          <p:cNvPr id="394260" name="Rectangle 20"/>
          <p:cNvSpPr>
            <a:spLocks noChangeArrowheads="1"/>
          </p:cNvSpPr>
          <p:nvPr/>
        </p:nvSpPr>
        <p:spPr bwMode="auto">
          <a:xfrm>
            <a:off x="1219200" y="3810000"/>
            <a:ext cx="487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0099"/>
                </a:solidFill>
              </a:rPr>
              <a:t>  +1    -1     -1     -1    +1    +1    +1    -1     -1    +1</a:t>
            </a: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295400" y="3886200"/>
            <a:ext cx="4572000" cy="2438400"/>
            <a:chOff x="1440" y="2304"/>
            <a:chExt cx="2880" cy="1680"/>
          </a:xfrm>
        </p:grpSpPr>
        <p:sp>
          <p:nvSpPr>
            <p:cNvPr id="25703" name="Line 22"/>
            <p:cNvSpPr>
              <a:spLocks noChangeShapeType="1"/>
            </p:cNvSpPr>
            <p:nvPr/>
          </p:nvSpPr>
          <p:spPr bwMode="auto">
            <a:xfrm>
              <a:off x="1728" y="2304"/>
              <a:ext cx="0" cy="168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04" name="Line 23"/>
            <p:cNvSpPr>
              <a:spLocks noChangeShapeType="1"/>
            </p:cNvSpPr>
            <p:nvPr/>
          </p:nvSpPr>
          <p:spPr bwMode="auto">
            <a:xfrm>
              <a:off x="2016" y="2304"/>
              <a:ext cx="0" cy="168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05" name="Line 24"/>
            <p:cNvSpPr>
              <a:spLocks noChangeShapeType="1"/>
            </p:cNvSpPr>
            <p:nvPr/>
          </p:nvSpPr>
          <p:spPr bwMode="auto">
            <a:xfrm>
              <a:off x="2304" y="2304"/>
              <a:ext cx="0" cy="168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06" name="Line 25"/>
            <p:cNvSpPr>
              <a:spLocks noChangeShapeType="1"/>
            </p:cNvSpPr>
            <p:nvPr/>
          </p:nvSpPr>
          <p:spPr bwMode="auto">
            <a:xfrm>
              <a:off x="2592" y="2304"/>
              <a:ext cx="0" cy="168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07" name="Line 26"/>
            <p:cNvSpPr>
              <a:spLocks noChangeShapeType="1"/>
            </p:cNvSpPr>
            <p:nvPr/>
          </p:nvSpPr>
          <p:spPr bwMode="auto">
            <a:xfrm>
              <a:off x="2880" y="2304"/>
              <a:ext cx="0" cy="168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08" name="Line 27"/>
            <p:cNvSpPr>
              <a:spLocks noChangeShapeType="1"/>
            </p:cNvSpPr>
            <p:nvPr/>
          </p:nvSpPr>
          <p:spPr bwMode="auto">
            <a:xfrm>
              <a:off x="3168" y="2304"/>
              <a:ext cx="0" cy="168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09" name="Line 28"/>
            <p:cNvSpPr>
              <a:spLocks noChangeShapeType="1"/>
            </p:cNvSpPr>
            <p:nvPr/>
          </p:nvSpPr>
          <p:spPr bwMode="auto">
            <a:xfrm>
              <a:off x="3456" y="2304"/>
              <a:ext cx="0" cy="168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10" name="Line 29"/>
            <p:cNvSpPr>
              <a:spLocks noChangeShapeType="1"/>
            </p:cNvSpPr>
            <p:nvPr/>
          </p:nvSpPr>
          <p:spPr bwMode="auto">
            <a:xfrm>
              <a:off x="3744" y="2304"/>
              <a:ext cx="0" cy="168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11" name="Line 30"/>
            <p:cNvSpPr>
              <a:spLocks noChangeShapeType="1"/>
            </p:cNvSpPr>
            <p:nvPr/>
          </p:nvSpPr>
          <p:spPr bwMode="auto">
            <a:xfrm>
              <a:off x="4032" y="2304"/>
              <a:ext cx="0" cy="168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12" name="Line 31"/>
            <p:cNvSpPr>
              <a:spLocks noChangeShapeType="1"/>
            </p:cNvSpPr>
            <p:nvPr/>
          </p:nvSpPr>
          <p:spPr bwMode="auto">
            <a:xfrm>
              <a:off x="4320" y="2304"/>
              <a:ext cx="0" cy="168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13" name="Line 32"/>
            <p:cNvSpPr>
              <a:spLocks noChangeShapeType="1"/>
            </p:cNvSpPr>
            <p:nvPr/>
          </p:nvSpPr>
          <p:spPr bwMode="auto">
            <a:xfrm>
              <a:off x="1440" y="2304"/>
              <a:ext cx="0" cy="168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94273" name="Line 33"/>
          <p:cNvSpPr>
            <a:spLocks noChangeShapeType="1"/>
          </p:cNvSpPr>
          <p:nvPr/>
        </p:nvSpPr>
        <p:spPr bwMode="auto">
          <a:xfrm>
            <a:off x="1295400" y="5257800"/>
            <a:ext cx="9144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2209800" y="5257800"/>
            <a:ext cx="914400" cy="304800"/>
            <a:chOff x="1392" y="3312"/>
            <a:chExt cx="576" cy="192"/>
          </a:xfrm>
        </p:grpSpPr>
        <p:sp>
          <p:nvSpPr>
            <p:cNvPr id="25701" name="Line 35"/>
            <p:cNvSpPr>
              <a:spLocks noChangeShapeType="1"/>
            </p:cNvSpPr>
            <p:nvPr/>
          </p:nvSpPr>
          <p:spPr bwMode="auto">
            <a:xfrm>
              <a:off x="1392" y="3504"/>
              <a:ext cx="576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02" name="Line 36"/>
            <p:cNvSpPr>
              <a:spLocks noChangeShapeType="1"/>
            </p:cNvSpPr>
            <p:nvPr/>
          </p:nvSpPr>
          <p:spPr bwMode="auto">
            <a:xfrm>
              <a:off x="1392" y="3312"/>
              <a:ext cx="0" cy="192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3124200" y="5562600"/>
            <a:ext cx="914400" cy="609600"/>
            <a:chOff x="1968" y="3504"/>
            <a:chExt cx="576" cy="384"/>
          </a:xfrm>
        </p:grpSpPr>
        <p:sp>
          <p:nvSpPr>
            <p:cNvPr id="25699" name="Line 38"/>
            <p:cNvSpPr>
              <a:spLocks noChangeShapeType="1"/>
            </p:cNvSpPr>
            <p:nvPr/>
          </p:nvSpPr>
          <p:spPr bwMode="auto">
            <a:xfrm>
              <a:off x="1968" y="3888"/>
              <a:ext cx="576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00" name="Line 39"/>
            <p:cNvSpPr>
              <a:spLocks noChangeShapeType="1"/>
            </p:cNvSpPr>
            <p:nvPr/>
          </p:nvSpPr>
          <p:spPr bwMode="auto">
            <a:xfrm>
              <a:off x="1968" y="3504"/>
              <a:ext cx="0" cy="384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4038600" y="5257800"/>
            <a:ext cx="914400" cy="914400"/>
            <a:chOff x="2544" y="3312"/>
            <a:chExt cx="576" cy="576"/>
          </a:xfrm>
        </p:grpSpPr>
        <p:sp>
          <p:nvSpPr>
            <p:cNvPr id="25697" name="Line 41"/>
            <p:cNvSpPr>
              <a:spLocks noChangeShapeType="1"/>
            </p:cNvSpPr>
            <p:nvPr/>
          </p:nvSpPr>
          <p:spPr bwMode="auto">
            <a:xfrm>
              <a:off x="2544" y="3312"/>
              <a:ext cx="0" cy="576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98" name="Line 42"/>
            <p:cNvSpPr>
              <a:spLocks noChangeShapeType="1"/>
            </p:cNvSpPr>
            <p:nvPr/>
          </p:nvSpPr>
          <p:spPr bwMode="auto">
            <a:xfrm>
              <a:off x="2544" y="3312"/>
              <a:ext cx="576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9" name="Group 43"/>
          <p:cNvGrpSpPr>
            <a:grpSpLocks/>
          </p:cNvGrpSpPr>
          <p:nvPr/>
        </p:nvGrpSpPr>
        <p:grpSpPr bwMode="auto">
          <a:xfrm>
            <a:off x="4953000" y="5257800"/>
            <a:ext cx="914400" cy="609600"/>
            <a:chOff x="3120" y="3312"/>
            <a:chExt cx="576" cy="384"/>
          </a:xfrm>
        </p:grpSpPr>
        <p:sp>
          <p:nvSpPr>
            <p:cNvPr id="25695" name="Line 44"/>
            <p:cNvSpPr>
              <a:spLocks noChangeShapeType="1"/>
            </p:cNvSpPr>
            <p:nvPr/>
          </p:nvSpPr>
          <p:spPr bwMode="auto">
            <a:xfrm>
              <a:off x="3120" y="3696"/>
              <a:ext cx="576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96" name="Line 45"/>
            <p:cNvSpPr>
              <a:spLocks noChangeShapeType="1"/>
            </p:cNvSpPr>
            <p:nvPr/>
          </p:nvSpPr>
          <p:spPr bwMode="auto">
            <a:xfrm>
              <a:off x="3120" y="3312"/>
              <a:ext cx="0" cy="384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7391400" y="4114800"/>
            <a:ext cx="808038" cy="914400"/>
            <a:chOff x="4656" y="2592"/>
            <a:chExt cx="509" cy="576"/>
          </a:xfrm>
        </p:grpSpPr>
        <p:graphicFrame>
          <p:nvGraphicFramePr>
            <p:cNvPr id="25607" name="Object 47"/>
            <p:cNvGraphicFramePr>
              <a:graphicFrameLocks noChangeAspect="1"/>
            </p:cNvGraphicFramePr>
            <p:nvPr/>
          </p:nvGraphicFramePr>
          <p:xfrm>
            <a:off x="5040" y="2592"/>
            <a:ext cx="12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8" name="Equation" r:id="rId4" imgW="164880" imgH="342720" progId="Equation.3">
                    <p:embed/>
                  </p:oleObj>
                </mc:Choice>
                <mc:Fallback>
                  <p:oleObj name="Equation" r:id="rId4" imgW="16488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2592"/>
                          <a:ext cx="125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94" name="Line 48"/>
            <p:cNvSpPr>
              <a:spLocks noChangeShapeType="1"/>
            </p:cNvSpPr>
            <p:nvPr/>
          </p:nvSpPr>
          <p:spPr bwMode="auto">
            <a:xfrm flipV="1">
              <a:off x="4656" y="2832"/>
              <a:ext cx="336" cy="336"/>
            </a:xfrm>
            <a:prstGeom prst="line">
              <a:avLst/>
            </a:prstGeom>
            <a:noFill/>
            <a:ln w="19050" cap="rnd">
              <a:solidFill>
                <a:srgbClr val="CC000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" name="Group 49"/>
          <p:cNvGrpSpPr>
            <a:grpSpLocks/>
          </p:cNvGrpSpPr>
          <p:nvPr/>
        </p:nvGrpSpPr>
        <p:grpSpPr bwMode="auto">
          <a:xfrm>
            <a:off x="6477000" y="5029200"/>
            <a:ext cx="914400" cy="873125"/>
            <a:chOff x="4080" y="3168"/>
            <a:chExt cx="576" cy="550"/>
          </a:xfrm>
        </p:grpSpPr>
        <p:graphicFrame>
          <p:nvGraphicFramePr>
            <p:cNvPr id="25606" name="Object 50"/>
            <p:cNvGraphicFramePr>
              <a:graphicFrameLocks noChangeAspect="1"/>
            </p:cNvGraphicFramePr>
            <p:nvPr/>
          </p:nvGraphicFramePr>
          <p:xfrm>
            <a:off x="4080" y="3456"/>
            <a:ext cx="183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9" name="Equation" r:id="rId6" imgW="241200" imgH="342720" progId="Equation.3">
                    <p:embed/>
                  </p:oleObj>
                </mc:Choice>
                <mc:Fallback>
                  <p:oleObj name="Equation" r:id="rId6" imgW="24120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456"/>
                          <a:ext cx="183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93" name="Line 51"/>
            <p:cNvSpPr>
              <a:spLocks noChangeShapeType="1"/>
            </p:cNvSpPr>
            <p:nvPr/>
          </p:nvSpPr>
          <p:spPr bwMode="auto">
            <a:xfrm flipH="1">
              <a:off x="4320" y="3168"/>
              <a:ext cx="336" cy="336"/>
            </a:xfrm>
            <a:prstGeom prst="line">
              <a:avLst/>
            </a:prstGeom>
            <a:noFill/>
            <a:ln w="19050" cap="rnd">
              <a:solidFill>
                <a:srgbClr val="CC000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2" name="Group 52"/>
          <p:cNvGrpSpPr>
            <a:grpSpLocks/>
          </p:cNvGrpSpPr>
          <p:nvPr/>
        </p:nvGrpSpPr>
        <p:grpSpPr bwMode="auto">
          <a:xfrm>
            <a:off x="7391400" y="5029200"/>
            <a:ext cx="974725" cy="873125"/>
            <a:chOff x="4656" y="3168"/>
            <a:chExt cx="614" cy="550"/>
          </a:xfrm>
        </p:grpSpPr>
        <p:graphicFrame>
          <p:nvGraphicFramePr>
            <p:cNvPr id="25605" name="Object 53"/>
            <p:cNvGraphicFramePr>
              <a:graphicFrameLocks noChangeAspect="1"/>
            </p:cNvGraphicFramePr>
            <p:nvPr/>
          </p:nvGraphicFramePr>
          <p:xfrm>
            <a:off x="5088" y="3456"/>
            <a:ext cx="182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0" name="Equation" r:id="rId8" imgW="241200" imgH="342720" progId="Equation.3">
                    <p:embed/>
                  </p:oleObj>
                </mc:Choice>
                <mc:Fallback>
                  <p:oleObj name="Equation" r:id="rId8" imgW="24120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3456"/>
                          <a:ext cx="182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92" name="Line 54"/>
            <p:cNvSpPr>
              <a:spLocks noChangeShapeType="1"/>
            </p:cNvSpPr>
            <p:nvPr/>
          </p:nvSpPr>
          <p:spPr bwMode="auto">
            <a:xfrm>
              <a:off x="4656" y="3168"/>
              <a:ext cx="336" cy="336"/>
            </a:xfrm>
            <a:prstGeom prst="line">
              <a:avLst/>
            </a:prstGeom>
            <a:noFill/>
            <a:ln w="19050" cap="rnd">
              <a:solidFill>
                <a:srgbClr val="CC000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3" name="Group 55"/>
          <p:cNvGrpSpPr>
            <a:grpSpLocks/>
          </p:cNvGrpSpPr>
          <p:nvPr/>
        </p:nvGrpSpPr>
        <p:grpSpPr bwMode="auto">
          <a:xfrm>
            <a:off x="6477000" y="4114800"/>
            <a:ext cx="914400" cy="914400"/>
            <a:chOff x="4080" y="2592"/>
            <a:chExt cx="576" cy="576"/>
          </a:xfrm>
        </p:grpSpPr>
        <p:graphicFrame>
          <p:nvGraphicFramePr>
            <p:cNvPr id="25604" name="Object 56"/>
            <p:cNvGraphicFramePr>
              <a:graphicFrameLocks noChangeAspect="1"/>
            </p:cNvGraphicFramePr>
            <p:nvPr/>
          </p:nvGraphicFramePr>
          <p:xfrm>
            <a:off x="4080" y="2592"/>
            <a:ext cx="183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1" name="Equation" r:id="rId10" imgW="241200" imgH="342720" progId="Equation.3">
                    <p:embed/>
                  </p:oleObj>
                </mc:Choice>
                <mc:Fallback>
                  <p:oleObj name="Equation" r:id="rId10" imgW="24120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592"/>
                          <a:ext cx="183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91" name="Line 57"/>
            <p:cNvSpPr>
              <a:spLocks noChangeShapeType="1"/>
            </p:cNvSpPr>
            <p:nvPr/>
          </p:nvSpPr>
          <p:spPr bwMode="auto">
            <a:xfrm flipH="1" flipV="1">
              <a:off x="4320" y="2832"/>
              <a:ext cx="336" cy="336"/>
            </a:xfrm>
            <a:prstGeom prst="line">
              <a:avLst/>
            </a:prstGeom>
            <a:noFill/>
            <a:ln w="19050" cap="rnd">
              <a:solidFill>
                <a:srgbClr val="CC000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4" name="Group 58"/>
          <p:cNvGrpSpPr>
            <a:grpSpLocks/>
          </p:cNvGrpSpPr>
          <p:nvPr/>
        </p:nvGrpSpPr>
        <p:grpSpPr bwMode="auto">
          <a:xfrm>
            <a:off x="7086600" y="2667000"/>
            <a:ext cx="457200" cy="990600"/>
            <a:chOff x="4368" y="1680"/>
            <a:chExt cx="288" cy="624"/>
          </a:xfrm>
        </p:grpSpPr>
        <p:sp>
          <p:nvSpPr>
            <p:cNvPr id="25688" name="Text Box 59"/>
            <p:cNvSpPr txBox="1">
              <a:spLocks noChangeArrowheads="1"/>
            </p:cNvSpPr>
            <p:nvPr/>
          </p:nvSpPr>
          <p:spPr bwMode="auto">
            <a:xfrm>
              <a:off x="4368" y="1680"/>
              <a:ext cx="288" cy="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r" eaLnBrk="1" hangingPunct="1">
                <a:lnSpc>
                  <a:spcPct val="120000"/>
                </a:lnSpc>
                <a:buClr>
                  <a:srgbClr val="FF3300"/>
                </a:buClr>
              </a:pPr>
              <a:r>
                <a:rPr lang="en-US" altLang="zh-CN" sz="1600" b="1">
                  <a:solidFill>
                    <a:srgbClr val="3333FF"/>
                  </a:solidFill>
                </a:rPr>
                <a:t>+1</a:t>
              </a:r>
            </a:p>
            <a:p>
              <a:pPr algn="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en-US" altLang="zh-CN" sz="1600" b="1">
                <a:solidFill>
                  <a:srgbClr val="3333FF"/>
                </a:solidFill>
              </a:endParaRPr>
            </a:p>
            <a:p>
              <a:pPr algn="r" eaLnBrk="1" hangingPunct="1">
                <a:lnSpc>
                  <a:spcPct val="120000"/>
                </a:lnSpc>
                <a:buClr>
                  <a:srgbClr val="FF3300"/>
                </a:buClr>
              </a:pPr>
              <a:r>
                <a:rPr lang="en-US" altLang="zh-CN" sz="1600" b="1">
                  <a:solidFill>
                    <a:srgbClr val="3333FF"/>
                  </a:solidFill>
                </a:rPr>
                <a:t>-1</a:t>
              </a:r>
            </a:p>
          </p:txBody>
        </p:sp>
        <p:sp>
          <p:nvSpPr>
            <p:cNvPr id="25689" name="Line 60"/>
            <p:cNvSpPr>
              <a:spLocks noChangeShapeType="1"/>
            </p:cNvSpPr>
            <p:nvPr/>
          </p:nvSpPr>
          <p:spPr bwMode="auto">
            <a:xfrm>
              <a:off x="4416" y="2016"/>
              <a:ext cx="0" cy="288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90" name="Line 61"/>
            <p:cNvSpPr>
              <a:spLocks noChangeShapeType="1"/>
            </p:cNvSpPr>
            <p:nvPr/>
          </p:nvSpPr>
          <p:spPr bwMode="auto">
            <a:xfrm flipV="1">
              <a:off x="4416" y="1728"/>
              <a:ext cx="0" cy="288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5" name="Group 62"/>
          <p:cNvGrpSpPr>
            <a:grpSpLocks/>
          </p:cNvGrpSpPr>
          <p:nvPr/>
        </p:nvGrpSpPr>
        <p:grpSpPr bwMode="auto">
          <a:xfrm>
            <a:off x="7010400" y="1600200"/>
            <a:ext cx="1066800" cy="336550"/>
            <a:chOff x="4176" y="720"/>
            <a:chExt cx="672" cy="212"/>
          </a:xfrm>
        </p:grpSpPr>
        <p:sp>
          <p:nvSpPr>
            <p:cNvPr id="25685" name="Text Box 63"/>
            <p:cNvSpPr txBox="1">
              <a:spLocks noChangeArrowheads="1"/>
            </p:cNvSpPr>
            <p:nvPr/>
          </p:nvSpPr>
          <p:spPr bwMode="auto">
            <a:xfrm>
              <a:off x="4176" y="720"/>
              <a:ext cx="6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600" b="1">
                  <a:solidFill>
                    <a:srgbClr val="3333FF"/>
                  </a:solidFill>
                </a:rPr>
                <a:t>-1         +1</a:t>
              </a:r>
            </a:p>
          </p:txBody>
        </p:sp>
        <p:sp>
          <p:nvSpPr>
            <p:cNvPr id="25686" name="Line 64"/>
            <p:cNvSpPr>
              <a:spLocks noChangeShapeType="1"/>
            </p:cNvSpPr>
            <p:nvPr/>
          </p:nvSpPr>
          <p:spPr bwMode="auto">
            <a:xfrm>
              <a:off x="4512" y="912"/>
              <a:ext cx="288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87" name="Line 65"/>
            <p:cNvSpPr>
              <a:spLocks noChangeShapeType="1"/>
            </p:cNvSpPr>
            <p:nvPr/>
          </p:nvSpPr>
          <p:spPr bwMode="auto">
            <a:xfrm flipH="1">
              <a:off x="4224" y="912"/>
              <a:ext cx="288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oval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5624" name="Oval 70"/>
          <p:cNvSpPr>
            <a:spLocks noChangeArrowheads="1"/>
          </p:cNvSpPr>
          <p:nvPr/>
        </p:nvSpPr>
        <p:spPr bwMode="auto">
          <a:xfrm>
            <a:off x="457200" y="1371600"/>
            <a:ext cx="3273425" cy="566738"/>
          </a:xfrm>
          <a:prstGeom prst="ellipse">
            <a:avLst/>
          </a:prstGeom>
          <a:gradFill rotWithShape="0">
            <a:gsLst>
              <a:gs pos="0">
                <a:srgbClr val="CC99FF"/>
              </a:gs>
              <a:gs pos="50000">
                <a:srgbClr val="F7EEFF"/>
              </a:gs>
              <a:gs pos="100000">
                <a:srgbClr val="CC99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>
              <a:buClr>
                <a:srgbClr val="FF3300"/>
              </a:buClr>
            </a:pPr>
            <a:r>
              <a:rPr lang="zh-CN" altLang="en-US" sz="2200" b="1">
                <a:solidFill>
                  <a:srgbClr val="CC0000"/>
                </a:solidFill>
              </a:rPr>
              <a:t>四相调制（</a:t>
            </a:r>
            <a:r>
              <a:rPr lang="en-US" altLang="zh-CN" sz="2200" b="1">
                <a:solidFill>
                  <a:srgbClr val="CC0000"/>
                </a:solidFill>
              </a:rPr>
              <a:t>QPSK)</a:t>
            </a:r>
          </a:p>
        </p:txBody>
      </p:sp>
      <p:grpSp>
        <p:nvGrpSpPr>
          <p:cNvPr id="17" name="Group 71"/>
          <p:cNvGrpSpPr>
            <a:grpSpLocks/>
          </p:cNvGrpSpPr>
          <p:nvPr/>
        </p:nvGrpSpPr>
        <p:grpSpPr bwMode="auto">
          <a:xfrm>
            <a:off x="990600" y="1447800"/>
            <a:ext cx="7010400" cy="2133600"/>
            <a:chOff x="528" y="912"/>
            <a:chExt cx="4416" cy="1344"/>
          </a:xfrm>
        </p:grpSpPr>
        <p:grpSp>
          <p:nvGrpSpPr>
            <p:cNvPr id="25659" name="Group 72"/>
            <p:cNvGrpSpPr>
              <a:grpSpLocks/>
            </p:cNvGrpSpPr>
            <p:nvPr/>
          </p:nvGrpSpPr>
          <p:grpSpPr bwMode="auto">
            <a:xfrm>
              <a:off x="528" y="960"/>
              <a:ext cx="4416" cy="1296"/>
              <a:chOff x="528" y="960"/>
              <a:chExt cx="4416" cy="1296"/>
            </a:xfrm>
          </p:grpSpPr>
          <p:sp>
            <p:nvSpPr>
              <p:cNvPr id="25662" name="Rectangle 73"/>
              <p:cNvSpPr>
                <a:spLocks noChangeArrowheads="1"/>
              </p:cNvSpPr>
              <p:nvPr/>
            </p:nvSpPr>
            <p:spPr bwMode="auto">
              <a:xfrm>
                <a:off x="1680" y="1488"/>
                <a:ext cx="816" cy="240"/>
              </a:xfrm>
              <a:prstGeom prst="rect">
                <a:avLst/>
              </a:prstGeom>
              <a:noFill/>
              <a:ln w="50800" cmpd="dbl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buClr>
                    <a:srgbClr val="FF3300"/>
                  </a:buClr>
                </a:pPr>
                <a:r>
                  <a:rPr lang="zh-CN" altLang="en-US" sz="1800">
                    <a:latin typeface="隶书" pitchFamily="49" charset="-122"/>
                  </a:rPr>
                  <a:t>串</a:t>
                </a:r>
                <a:r>
                  <a:rPr lang="en-US" altLang="zh-CN" sz="1800">
                    <a:latin typeface="隶书" pitchFamily="49" charset="-122"/>
                  </a:rPr>
                  <a:t>/</a:t>
                </a:r>
                <a:r>
                  <a:rPr lang="zh-CN" altLang="en-US" sz="1800">
                    <a:latin typeface="隶书" pitchFamily="49" charset="-122"/>
                  </a:rPr>
                  <a:t>并变换</a:t>
                </a:r>
              </a:p>
            </p:txBody>
          </p:sp>
          <p:sp>
            <p:nvSpPr>
              <p:cNvPr id="25663" name="Line 74"/>
              <p:cNvSpPr>
                <a:spLocks noChangeShapeType="1"/>
              </p:cNvSpPr>
              <p:nvPr/>
            </p:nvSpPr>
            <p:spPr bwMode="auto">
              <a:xfrm>
                <a:off x="2112" y="1728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64" name="Line 75"/>
              <p:cNvSpPr>
                <a:spLocks noChangeShapeType="1"/>
              </p:cNvSpPr>
              <p:nvPr/>
            </p:nvSpPr>
            <p:spPr bwMode="auto">
              <a:xfrm>
                <a:off x="2112" y="2112"/>
                <a:ext cx="816" cy="0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65" name="Line 76"/>
              <p:cNvSpPr>
                <a:spLocks noChangeShapeType="1"/>
              </p:cNvSpPr>
              <p:nvPr/>
            </p:nvSpPr>
            <p:spPr bwMode="auto">
              <a:xfrm flipV="1">
                <a:off x="2112" y="1104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66" name="Line 77"/>
              <p:cNvSpPr>
                <a:spLocks noChangeShapeType="1"/>
              </p:cNvSpPr>
              <p:nvPr/>
            </p:nvSpPr>
            <p:spPr bwMode="auto">
              <a:xfrm>
                <a:off x="2112" y="1104"/>
                <a:ext cx="816" cy="0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67" name="Rectangle 78"/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960" cy="336"/>
              </a:xfrm>
              <a:prstGeom prst="rect">
                <a:avLst/>
              </a:prstGeom>
              <a:noFill/>
              <a:ln w="50800" cmpd="dbl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Clr>
                    <a:srgbClr val="FF3300"/>
                  </a:buClr>
                </a:pPr>
                <a:r>
                  <a:rPr lang="zh-CN" altLang="en-US" sz="1800">
                    <a:latin typeface="隶书" pitchFamily="49" charset="-122"/>
                  </a:rPr>
                  <a:t>载波发生及</a:t>
                </a:r>
              </a:p>
              <a:p>
                <a:pPr algn="ctr" eaLnBrk="1" hangingPunct="1">
                  <a:lnSpc>
                    <a:spcPct val="90000"/>
                  </a:lnSpc>
                  <a:buClr>
                    <a:srgbClr val="FF3300"/>
                  </a:buClr>
                </a:pPr>
                <a:r>
                  <a:rPr lang="en-US" altLang="zh-CN" sz="1800">
                    <a:latin typeface="隶书" pitchFamily="49" charset="-122"/>
                  </a:rPr>
                  <a:t>90°</a:t>
                </a:r>
                <a:r>
                  <a:rPr lang="zh-CN" altLang="en-US" sz="1800">
                    <a:latin typeface="隶书" pitchFamily="49" charset="-122"/>
                  </a:rPr>
                  <a:t>移相器</a:t>
                </a:r>
              </a:p>
            </p:txBody>
          </p:sp>
          <p:sp>
            <p:nvSpPr>
              <p:cNvPr id="25668" name="AutoShape 79"/>
              <p:cNvSpPr>
                <a:spLocks noChangeArrowheads="1"/>
              </p:cNvSpPr>
              <p:nvPr/>
            </p:nvSpPr>
            <p:spPr bwMode="auto">
              <a:xfrm>
                <a:off x="2928" y="1968"/>
                <a:ext cx="288" cy="288"/>
              </a:xfrm>
              <a:prstGeom prst="roundRect">
                <a:avLst>
                  <a:gd name="adj" fmla="val 50000"/>
                </a:avLst>
              </a:prstGeom>
              <a:noFill/>
              <a:ln w="47625" cmpd="dbl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altLang="zh-CN" sz="2400" b="1"/>
                  <a:t>×</a:t>
                </a:r>
              </a:p>
            </p:txBody>
          </p:sp>
          <p:sp>
            <p:nvSpPr>
              <p:cNvPr id="25669" name="AutoShape 80"/>
              <p:cNvSpPr>
                <a:spLocks noChangeArrowheads="1"/>
              </p:cNvSpPr>
              <p:nvPr/>
            </p:nvSpPr>
            <p:spPr bwMode="auto">
              <a:xfrm>
                <a:off x="2928" y="960"/>
                <a:ext cx="288" cy="288"/>
              </a:xfrm>
              <a:prstGeom prst="roundRect">
                <a:avLst>
                  <a:gd name="adj" fmla="val 50000"/>
                </a:avLst>
              </a:prstGeom>
              <a:noFill/>
              <a:ln w="47625" cmpd="dbl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altLang="zh-CN" sz="2400" b="1"/>
                  <a:t>×</a:t>
                </a:r>
              </a:p>
            </p:txBody>
          </p:sp>
          <p:sp>
            <p:nvSpPr>
              <p:cNvPr id="25670" name="Line 81"/>
              <p:cNvSpPr>
                <a:spLocks noChangeShapeType="1"/>
              </p:cNvSpPr>
              <p:nvPr/>
            </p:nvSpPr>
            <p:spPr bwMode="auto">
              <a:xfrm>
                <a:off x="1440" y="163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71" name="Line 82"/>
              <p:cNvSpPr>
                <a:spLocks noChangeShapeType="1"/>
              </p:cNvSpPr>
              <p:nvPr/>
            </p:nvSpPr>
            <p:spPr bwMode="auto">
              <a:xfrm flipV="1">
                <a:off x="3072" y="1248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72" name="Line 83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73" name="Oval 84"/>
              <p:cNvSpPr>
                <a:spLocks noChangeArrowheads="1"/>
              </p:cNvSpPr>
              <p:nvPr/>
            </p:nvSpPr>
            <p:spPr bwMode="auto">
              <a:xfrm>
                <a:off x="3744" y="1488"/>
                <a:ext cx="288" cy="288"/>
              </a:xfrm>
              <a:prstGeom prst="ellipse">
                <a:avLst/>
              </a:prstGeom>
              <a:noFill/>
              <a:ln w="47625" cmpd="dbl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buClr>
                    <a:srgbClr val="FF3300"/>
                  </a:buClr>
                </a:pPr>
                <a:r>
                  <a:rPr lang="en-US" altLang="zh-CN" sz="1800" b="1"/>
                  <a:t>∑</a:t>
                </a:r>
              </a:p>
            </p:txBody>
          </p:sp>
          <p:graphicFrame>
            <p:nvGraphicFramePr>
              <p:cNvPr id="25602" name="Object 85"/>
              <p:cNvGraphicFramePr>
                <a:graphicFrameLocks noChangeAspect="1"/>
              </p:cNvGraphicFramePr>
              <p:nvPr/>
            </p:nvGraphicFramePr>
            <p:xfrm>
              <a:off x="3120" y="1248"/>
              <a:ext cx="424" cy="1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12" name="Equation" r:id="rId12" imgW="482400" imgH="203040" progId="Equation.3">
                      <p:embed/>
                    </p:oleObj>
                  </mc:Choice>
                  <mc:Fallback>
                    <p:oleObj name="Equation" r:id="rId12" imgW="48240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0" y="1248"/>
                            <a:ext cx="424" cy="1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03" name="Object 86"/>
              <p:cNvGraphicFramePr>
                <a:graphicFrameLocks noChangeAspect="1"/>
              </p:cNvGraphicFramePr>
              <p:nvPr/>
            </p:nvGraphicFramePr>
            <p:xfrm>
              <a:off x="3120" y="1824"/>
              <a:ext cx="524" cy="1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13" name="Equation" r:id="rId14" imgW="596880" imgH="203040" progId="Equation.3">
                      <p:embed/>
                    </p:oleObj>
                  </mc:Choice>
                  <mc:Fallback>
                    <p:oleObj name="Equation" r:id="rId14" imgW="59688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0" y="1824"/>
                            <a:ext cx="524" cy="1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74" name="Line 87"/>
              <p:cNvSpPr>
                <a:spLocks noChangeShapeType="1"/>
              </p:cNvSpPr>
              <p:nvPr/>
            </p:nvSpPr>
            <p:spPr bwMode="auto">
              <a:xfrm>
                <a:off x="3216" y="2112"/>
                <a:ext cx="672" cy="0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75" name="Line 88"/>
              <p:cNvSpPr>
                <a:spLocks noChangeShapeType="1"/>
              </p:cNvSpPr>
              <p:nvPr/>
            </p:nvSpPr>
            <p:spPr bwMode="auto">
              <a:xfrm>
                <a:off x="3216" y="1104"/>
                <a:ext cx="672" cy="0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76" name="Line 89"/>
              <p:cNvSpPr>
                <a:spLocks noChangeShapeType="1"/>
              </p:cNvSpPr>
              <p:nvPr/>
            </p:nvSpPr>
            <p:spPr bwMode="auto">
              <a:xfrm flipV="1">
                <a:off x="3888" y="1776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77" name="Line 90"/>
              <p:cNvSpPr>
                <a:spLocks noChangeShapeType="1"/>
              </p:cNvSpPr>
              <p:nvPr/>
            </p:nvSpPr>
            <p:spPr bwMode="auto">
              <a:xfrm>
                <a:off x="3888" y="1104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78" name="Line 91"/>
              <p:cNvSpPr>
                <a:spLocks noChangeShapeType="1"/>
              </p:cNvSpPr>
              <p:nvPr/>
            </p:nvSpPr>
            <p:spPr bwMode="auto">
              <a:xfrm>
                <a:off x="4032" y="1632"/>
                <a:ext cx="624" cy="0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79" name="Text Box 92"/>
              <p:cNvSpPr txBox="1">
                <a:spLocks noChangeArrowheads="1"/>
              </p:cNvSpPr>
              <p:nvPr/>
            </p:nvSpPr>
            <p:spPr bwMode="auto">
              <a:xfrm>
                <a:off x="816" y="1920"/>
                <a:ext cx="115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>
                    <a:srgbClr val="FF3300"/>
                  </a:buClr>
                </a:pPr>
                <a:r>
                  <a:rPr lang="zh-CN" altLang="en-US" sz="1800" b="1">
                    <a:solidFill>
                      <a:srgbClr val="990000"/>
                    </a:solidFill>
                  </a:rPr>
                  <a:t>正交调制器</a:t>
                </a:r>
              </a:p>
            </p:txBody>
          </p:sp>
          <p:sp>
            <p:nvSpPr>
              <p:cNvPr id="25680" name="Text Box 93"/>
              <p:cNvSpPr txBox="1">
                <a:spLocks noChangeArrowheads="1"/>
              </p:cNvSpPr>
              <p:nvPr/>
            </p:nvSpPr>
            <p:spPr bwMode="auto">
              <a:xfrm>
                <a:off x="528" y="1392"/>
                <a:ext cx="1008" cy="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Clr>
                    <a:srgbClr val="FF3300"/>
                  </a:buClr>
                </a:pPr>
                <a:r>
                  <a:rPr lang="zh-CN" altLang="en-US" sz="1800" b="1">
                    <a:solidFill>
                      <a:srgbClr val="3333FF"/>
                    </a:solidFill>
                  </a:rPr>
                  <a:t>二进制双极性不归零码</a:t>
                </a:r>
              </a:p>
            </p:txBody>
          </p:sp>
          <p:sp>
            <p:nvSpPr>
              <p:cNvPr id="25681" name="Text Box 94"/>
              <p:cNvSpPr txBox="1">
                <a:spLocks noChangeArrowheads="1"/>
              </p:cNvSpPr>
              <p:nvPr/>
            </p:nvSpPr>
            <p:spPr bwMode="auto">
              <a:xfrm>
                <a:off x="3936" y="1440"/>
                <a:ext cx="10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>
                    <a:srgbClr val="FF3300"/>
                  </a:buClr>
                </a:pPr>
                <a:r>
                  <a:rPr lang="en-US" altLang="zh-CN" sz="1800" b="1">
                    <a:solidFill>
                      <a:srgbClr val="3333FF"/>
                    </a:solidFill>
                  </a:rPr>
                  <a:t>QPSK </a:t>
                </a:r>
                <a:r>
                  <a:rPr lang="zh-CN" altLang="en-US" sz="1800" b="1">
                    <a:solidFill>
                      <a:srgbClr val="3333FF"/>
                    </a:solidFill>
                  </a:rPr>
                  <a:t>输出</a:t>
                </a:r>
              </a:p>
            </p:txBody>
          </p:sp>
        </p:grpSp>
        <p:sp>
          <p:nvSpPr>
            <p:cNvPr id="25660" name="Text Box 95"/>
            <p:cNvSpPr txBox="1">
              <a:spLocks noChangeArrowheads="1"/>
            </p:cNvSpPr>
            <p:nvPr/>
          </p:nvSpPr>
          <p:spPr bwMode="auto">
            <a:xfrm>
              <a:off x="2448" y="91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800" b="1">
                  <a:solidFill>
                    <a:srgbClr val="CC3300"/>
                  </a:solidFill>
                </a:rPr>
                <a:t>I</a:t>
              </a:r>
            </a:p>
          </p:txBody>
        </p:sp>
        <p:sp>
          <p:nvSpPr>
            <p:cNvPr id="25661" name="Rectangle 96"/>
            <p:cNvSpPr>
              <a:spLocks noChangeArrowheads="1"/>
            </p:cNvSpPr>
            <p:nvPr/>
          </p:nvSpPr>
          <p:spPr bwMode="auto">
            <a:xfrm>
              <a:off x="2448" y="1920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800" b="1">
                  <a:solidFill>
                    <a:srgbClr val="CC3300"/>
                  </a:solidFill>
                </a:rPr>
                <a:t>Q</a:t>
              </a:r>
            </a:p>
          </p:txBody>
        </p:sp>
      </p:grpSp>
      <p:grpSp>
        <p:nvGrpSpPr>
          <p:cNvPr id="19" name="Group 97"/>
          <p:cNvGrpSpPr>
            <a:grpSpLocks/>
          </p:cNvGrpSpPr>
          <p:nvPr/>
        </p:nvGrpSpPr>
        <p:grpSpPr bwMode="auto">
          <a:xfrm>
            <a:off x="838200" y="4038600"/>
            <a:ext cx="5029200" cy="976313"/>
            <a:chOff x="528" y="2544"/>
            <a:chExt cx="3168" cy="615"/>
          </a:xfrm>
        </p:grpSpPr>
        <p:grpSp>
          <p:nvGrpSpPr>
            <p:cNvPr id="25627" name="Group 98"/>
            <p:cNvGrpSpPr>
              <a:grpSpLocks/>
            </p:cNvGrpSpPr>
            <p:nvPr/>
          </p:nvGrpSpPr>
          <p:grpSpPr bwMode="auto">
            <a:xfrm flipV="1">
              <a:off x="816" y="2640"/>
              <a:ext cx="2880" cy="192"/>
              <a:chOff x="816" y="2640"/>
              <a:chExt cx="2880" cy="192"/>
            </a:xfrm>
          </p:grpSpPr>
          <p:sp>
            <p:nvSpPr>
              <p:cNvPr id="25651" name="Line 99"/>
              <p:cNvSpPr>
                <a:spLocks noChangeShapeType="1"/>
              </p:cNvSpPr>
              <p:nvPr/>
            </p:nvSpPr>
            <p:spPr bwMode="auto">
              <a:xfrm>
                <a:off x="816" y="2832"/>
                <a:ext cx="576" cy="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52" name="Line 100"/>
              <p:cNvSpPr>
                <a:spLocks noChangeShapeType="1"/>
              </p:cNvSpPr>
              <p:nvPr/>
            </p:nvSpPr>
            <p:spPr bwMode="auto">
              <a:xfrm>
                <a:off x="1392" y="2640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53" name="Line 101"/>
              <p:cNvSpPr>
                <a:spLocks noChangeShapeType="1"/>
              </p:cNvSpPr>
              <p:nvPr/>
            </p:nvSpPr>
            <p:spPr bwMode="auto">
              <a:xfrm>
                <a:off x="1392" y="2640"/>
                <a:ext cx="576" cy="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54" name="Line 102"/>
              <p:cNvSpPr>
                <a:spLocks noChangeShapeType="1"/>
              </p:cNvSpPr>
              <p:nvPr/>
            </p:nvSpPr>
            <p:spPr bwMode="auto">
              <a:xfrm>
                <a:off x="1968" y="2832"/>
                <a:ext cx="576" cy="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55" name="Line 103"/>
              <p:cNvSpPr>
                <a:spLocks noChangeShapeType="1"/>
              </p:cNvSpPr>
              <p:nvPr/>
            </p:nvSpPr>
            <p:spPr bwMode="auto">
              <a:xfrm>
                <a:off x="2544" y="2832"/>
                <a:ext cx="576" cy="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56" name="Line 104"/>
              <p:cNvSpPr>
                <a:spLocks noChangeShapeType="1"/>
              </p:cNvSpPr>
              <p:nvPr/>
            </p:nvSpPr>
            <p:spPr bwMode="auto">
              <a:xfrm>
                <a:off x="3120" y="2640"/>
                <a:ext cx="576" cy="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57" name="Line 105"/>
              <p:cNvSpPr>
                <a:spLocks noChangeShapeType="1"/>
              </p:cNvSpPr>
              <p:nvPr/>
            </p:nvSpPr>
            <p:spPr bwMode="auto">
              <a:xfrm>
                <a:off x="1968" y="2640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58" name="Line 106"/>
              <p:cNvSpPr>
                <a:spLocks noChangeShapeType="1"/>
              </p:cNvSpPr>
              <p:nvPr/>
            </p:nvSpPr>
            <p:spPr bwMode="auto">
              <a:xfrm>
                <a:off x="3120" y="2640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5628" name="Group 107"/>
            <p:cNvGrpSpPr>
              <a:grpSpLocks/>
            </p:cNvGrpSpPr>
            <p:nvPr/>
          </p:nvGrpSpPr>
          <p:grpSpPr bwMode="auto">
            <a:xfrm flipV="1">
              <a:off x="816" y="2928"/>
              <a:ext cx="2880" cy="192"/>
              <a:chOff x="816" y="2976"/>
              <a:chExt cx="2880" cy="192"/>
            </a:xfrm>
          </p:grpSpPr>
          <p:sp>
            <p:nvSpPr>
              <p:cNvPr id="25643" name="Line 108"/>
              <p:cNvSpPr>
                <a:spLocks noChangeShapeType="1"/>
              </p:cNvSpPr>
              <p:nvPr/>
            </p:nvSpPr>
            <p:spPr bwMode="auto">
              <a:xfrm>
                <a:off x="816" y="2976"/>
                <a:ext cx="576" cy="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44" name="Line 109"/>
              <p:cNvSpPr>
                <a:spLocks noChangeShapeType="1"/>
              </p:cNvSpPr>
              <p:nvPr/>
            </p:nvSpPr>
            <p:spPr bwMode="auto">
              <a:xfrm>
                <a:off x="1392" y="2976"/>
                <a:ext cx="576" cy="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45" name="Line 110"/>
              <p:cNvSpPr>
                <a:spLocks noChangeShapeType="1"/>
              </p:cNvSpPr>
              <p:nvPr/>
            </p:nvSpPr>
            <p:spPr bwMode="auto">
              <a:xfrm>
                <a:off x="1968" y="3168"/>
                <a:ext cx="576" cy="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46" name="Line 111"/>
              <p:cNvSpPr>
                <a:spLocks noChangeShapeType="1"/>
              </p:cNvSpPr>
              <p:nvPr/>
            </p:nvSpPr>
            <p:spPr bwMode="auto">
              <a:xfrm>
                <a:off x="1968" y="2976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47" name="Line 112"/>
              <p:cNvSpPr>
                <a:spLocks noChangeShapeType="1"/>
              </p:cNvSpPr>
              <p:nvPr/>
            </p:nvSpPr>
            <p:spPr bwMode="auto">
              <a:xfrm>
                <a:off x="2544" y="2976"/>
                <a:ext cx="576" cy="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48" name="Line 113"/>
              <p:cNvSpPr>
                <a:spLocks noChangeShapeType="1"/>
              </p:cNvSpPr>
              <p:nvPr/>
            </p:nvSpPr>
            <p:spPr bwMode="auto">
              <a:xfrm>
                <a:off x="3120" y="3168"/>
                <a:ext cx="576" cy="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49" name="Line 114"/>
              <p:cNvSpPr>
                <a:spLocks noChangeShapeType="1"/>
              </p:cNvSpPr>
              <p:nvPr/>
            </p:nvSpPr>
            <p:spPr bwMode="auto">
              <a:xfrm>
                <a:off x="3120" y="2976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650" name="Line 115"/>
              <p:cNvSpPr>
                <a:spLocks noChangeShapeType="1"/>
              </p:cNvSpPr>
              <p:nvPr/>
            </p:nvSpPr>
            <p:spPr bwMode="auto">
              <a:xfrm>
                <a:off x="2544" y="2976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5629" name="Text Box 116"/>
            <p:cNvSpPr txBox="1">
              <a:spLocks noChangeArrowheads="1"/>
            </p:cNvSpPr>
            <p:nvPr/>
          </p:nvSpPr>
          <p:spPr bwMode="auto">
            <a:xfrm>
              <a:off x="528" y="2880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800" b="1">
                  <a:solidFill>
                    <a:srgbClr val="CC0000"/>
                  </a:solidFill>
                </a:rPr>
                <a:t>Q</a:t>
              </a:r>
            </a:p>
          </p:txBody>
        </p:sp>
        <p:sp>
          <p:nvSpPr>
            <p:cNvPr id="25630" name="Rectangle 117"/>
            <p:cNvSpPr>
              <a:spLocks noChangeArrowheads="1"/>
            </p:cNvSpPr>
            <p:nvPr/>
          </p:nvSpPr>
          <p:spPr bwMode="auto">
            <a:xfrm>
              <a:off x="624" y="2544"/>
              <a:ext cx="1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800" b="1">
                  <a:solidFill>
                    <a:srgbClr val="CC0000"/>
                  </a:solidFill>
                </a:rPr>
                <a:t>I</a:t>
              </a:r>
            </a:p>
          </p:txBody>
        </p:sp>
        <p:grpSp>
          <p:nvGrpSpPr>
            <p:cNvPr id="25631" name="Group 118"/>
            <p:cNvGrpSpPr>
              <a:grpSpLocks/>
            </p:cNvGrpSpPr>
            <p:nvPr/>
          </p:nvGrpSpPr>
          <p:grpSpPr bwMode="auto">
            <a:xfrm>
              <a:off x="816" y="2640"/>
              <a:ext cx="2615" cy="231"/>
              <a:chOff x="816" y="2640"/>
              <a:chExt cx="2615" cy="231"/>
            </a:xfrm>
          </p:grpSpPr>
          <p:sp>
            <p:nvSpPr>
              <p:cNvPr id="25638" name="Rectangle 119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3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buClr>
                    <a:srgbClr val="FF3300"/>
                  </a:buClr>
                </a:pPr>
                <a:r>
                  <a:rPr lang="en-US" altLang="zh-CN" sz="1800" b="1">
                    <a:solidFill>
                      <a:srgbClr val="CC3300"/>
                    </a:solidFill>
                  </a:rPr>
                  <a:t>+1</a:t>
                </a:r>
              </a:p>
            </p:txBody>
          </p:sp>
          <p:sp>
            <p:nvSpPr>
              <p:cNvPr id="25639" name="Rectangle 120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3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buClr>
                    <a:srgbClr val="FF3300"/>
                  </a:buClr>
                </a:pPr>
                <a:r>
                  <a:rPr lang="en-US" altLang="zh-CN" sz="1800" b="1">
                    <a:solidFill>
                      <a:srgbClr val="CC3300"/>
                    </a:solidFill>
                  </a:rPr>
                  <a:t>-1</a:t>
                </a:r>
              </a:p>
            </p:txBody>
          </p:sp>
          <p:sp>
            <p:nvSpPr>
              <p:cNvPr id="25640" name="Rectangle 121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3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buClr>
                    <a:srgbClr val="FF3300"/>
                  </a:buClr>
                </a:pPr>
                <a:r>
                  <a:rPr lang="en-US" altLang="zh-CN" sz="1800" b="1">
                    <a:solidFill>
                      <a:srgbClr val="CC3300"/>
                    </a:solidFill>
                  </a:rPr>
                  <a:t>+1</a:t>
                </a:r>
              </a:p>
            </p:txBody>
          </p:sp>
          <p:sp>
            <p:nvSpPr>
              <p:cNvPr id="25641" name="Rectangle 122"/>
              <p:cNvSpPr>
                <a:spLocks noChangeArrowheads="1"/>
              </p:cNvSpPr>
              <p:nvPr/>
            </p:nvSpPr>
            <p:spPr bwMode="auto">
              <a:xfrm>
                <a:off x="2544" y="2640"/>
                <a:ext cx="3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buClr>
                    <a:srgbClr val="FF3300"/>
                  </a:buClr>
                </a:pPr>
                <a:r>
                  <a:rPr lang="en-US" altLang="zh-CN" sz="1800" b="1">
                    <a:solidFill>
                      <a:srgbClr val="CC3300"/>
                    </a:solidFill>
                  </a:rPr>
                  <a:t>+1</a:t>
                </a:r>
              </a:p>
            </p:txBody>
          </p:sp>
          <p:sp>
            <p:nvSpPr>
              <p:cNvPr id="25642" name="Rectangle 123"/>
              <p:cNvSpPr>
                <a:spLocks noChangeArrowheads="1"/>
              </p:cNvSpPr>
              <p:nvPr/>
            </p:nvSpPr>
            <p:spPr bwMode="auto">
              <a:xfrm>
                <a:off x="3120" y="2640"/>
                <a:ext cx="3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buClr>
                    <a:srgbClr val="FF3300"/>
                  </a:buClr>
                </a:pPr>
                <a:r>
                  <a:rPr lang="en-US" altLang="zh-CN" sz="1800" b="1">
                    <a:solidFill>
                      <a:srgbClr val="CC3300"/>
                    </a:solidFill>
                  </a:rPr>
                  <a:t>-1</a:t>
                </a:r>
              </a:p>
            </p:txBody>
          </p:sp>
        </p:grpSp>
        <p:grpSp>
          <p:nvGrpSpPr>
            <p:cNvPr id="25632" name="Group 124"/>
            <p:cNvGrpSpPr>
              <a:grpSpLocks/>
            </p:cNvGrpSpPr>
            <p:nvPr/>
          </p:nvGrpSpPr>
          <p:grpSpPr bwMode="auto">
            <a:xfrm>
              <a:off x="816" y="2928"/>
              <a:ext cx="2615" cy="231"/>
              <a:chOff x="816" y="2928"/>
              <a:chExt cx="2615" cy="231"/>
            </a:xfrm>
          </p:grpSpPr>
          <p:sp>
            <p:nvSpPr>
              <p:cNvPr id="25633" name="Rectangle 125"/>
              <p:cNvSpPr>
                <a:spLocks noChangeArrowheads="1"/>
              </p:cNvSpPr>
              <p:nvPr/>
            </p:nvSpPr>
            <p:spPr bwMode="auto">
              <a:xfrm>
                <a:off x="816" y="2928"/>
                <a:ext cx="3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buClr>
                    <a:srgbClr val="FF3300"/>
                  </a:buClr>
                </a:pPr>
                <a:r>
                  <a:rPr lang="en-US" altLang="zh-CN" sz="1800" b="1">
                    <a:solidFill>
                      <a:srgbClr val="CC3300"/>
                    </a:solidFill>
                  </a:rPr>
                  <a:t>-1</a:t>
                </a:r>
              </a:p>
            </p:txBody>
          </p:sp>
          <p:sp>
            <p:nvSpPr>
              <p:cNvPr id="25634" name="Rectangle 126"/>
              <p:cNvSpPr>
                <a:spLocks noChangeArrowheads="1"/>
              </p:cNvSpPr>
              <p:nvPr/>
            </p:nvSpPr>
            <p:spPr bwMode="auto">
              <a:xfrm>
                <a:off x="1392" y="2928"/>
                <a:ext cx="3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buClr>
                    <a:srgbClr val="FF3300"/>
                  </a:buClr>
                </a:pPr>
                <a:r>
                  <a:rPr lang="en-US" altLang="zh-CN" sz="1800" b="1">
                    <a:solidFill>
                      <a:srgbClr val="CC3300"/>
                    </a:solidFill>
                  </a:rPr>
                  <a:t>-1</a:t>
                </a:r>
              </a:p>
            </p:txBody>
          </p:sp>
          <p:sp>
            <p:nvSpPr>
              <p:cNvPr id="25635" name="Rectangle 127"/>
              <p:cNvSpPr>
                <a:spLocks noChangeArrowheads="1"/>
              </p:cNvSpPr>
              <p:nvPr/>
            </p:nvSpPr>
            <p:spPr bwMode="auto">
              <a:xfrm>
                <a:off x="1968" y="2928"/>
                <a:ext cx="3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buClr>
                    <a:srgbClr val="FF3300"/>
                  </a:buClr>
                </a:pPr>
                <a:r>
                  <a:rPr lang="en-US" altLang="zh-CN" sz="1800" b="1">
                    <a:solidFill>
                      <a:srgbClr val="CC3300"/>
                    </a:solidFill>
                  </a:rPr>
                  <a:t>+1</a:t>
                </a:r>
              </a:p>
            </p:txBody>
          </p:sp>
          <p:sp>
            <p:nvSpPr>
              <p:cNvPr id="25636" name="Rectangle 128"/>
              <p:cNvSpPr>
                <a:spLocks noChangeArrowheads="1"/>
              </p:cNvSpPr>
              <p:nvPr/>
            </p:nvSpPr>
            <p:spPr bwMode="auto">
              <a:xfrm>
                <a:off x="2544" y="2928"/>
                <a:ext cx="3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buClr>
                    <a:srgbClr val="FF3300"/>
                  </a:buClr>
                </a:pPr>
                <a:r>
                  <a:rPr lang="en-US" altLang="zh-CN" sz="1800" b="1">
                    <a:solidFill>
                      <a:srgbClr val="CC3300"/>
                    </a:solidFill>
                  </a:rPr>
                  <a:t>-1</a:t>
                </a:r>
              </a:p>
            </p:txBody>
          </p:sp>
          <p:sp>
            <p:nvSpPr>
              <p:cNvPr id="25637" name="Rectangle 129"/>
              <p:cNvSpPr>
                <a:spLocks noChangeArrowheads="1"/>
              </p:cNvSpPr>
              <p:nvPr/>
            </p:nvSpPr>
            <p:spPr bwMode="auto">
              <a:xfrm>
                <a:off x="3120" y="2928"/>
                <a:ext cx="3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buClr>
                    <a:srgbClr val="FF3300"/>
                  </a:buClr>
                </a:pPr>
                <a:r>
                  <a:rPr lang="en-US" altLang="zh-CN" sz="1800" b="1">
                    <a:solidFill>
                      <a:srgbClr val="CC3300"/>
                    </a:solidFill>
                  </a:rPr>
                  <a:t>+1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670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94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60" grpId="0" autoUpdateAnimBg="0"/>
      <p:bldP spid="39427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18" name="Text Box 1106"/>
          <p:cNvSpPr txBox="1">
            <a:spLocks noChangeArrowheads="1"/>
          </p:cNvSpPr>
          <p:nvPr/>
        </p:nvSpPr>
        <p:spPr bwMode="auto">
          <a:xfrm>
            <a:off x="304800" y="14478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FF3300"/>
              </a:buClr>
            </a:pPr>
            <a:r>
              <a:rPr lang="en-US" altLang="zh-CN" sz="2400" b="1">
                <a:solidFill>
                  <a:srgbClr val="CC0000"/>
                </a:solidFill>
              </a:rPr>
              <a:t>4DPSK</a:t>
            </a:r>
            <a:r>
              <a:rPr lang="zh-CN" altLang="en-US" sz="2400" b="1">
                <a:solidFill>
                  <a:srgbClr val="CC0000"/>
                </a:solidFill>
              </a:rPr>
              <a:t>的解调</a:t>
            </a:r>
          </a:p>
        </p:txBody>
      </p:sp>
      <p:grpSp>
        <p:nvGrpSpPr>
          <p:cNvPr id="2" name="Group 1128"/>
          <p:cNvGrpSpPr>
            <a:grpSpLocks/>
          </p:cNvGrpSpPr>
          <p:nvPr/>
        </p:nvGrpSpPr>
        <p:grpSpPr bwMode="auto">
          <a:xfrm>
            <a:off x="1828800" y="1676400"/>
            <a:ext cx="6629400" cy="2073275"/>
            <a:chOff x="1152" y="1056"/>
            <a:chExt cx="4176" cy="1306"/>
          </a:xfrm>
        </p:grpSpPr>
        <p:sp>
          <p:nvSpPr>
            <p:cNvPr id="86024" name="AutoShape 1027"/>
            <p:cNvSpPr>
              <a:spLocks noChangeArrowheads="1"/>
            </p:cNvSpPr>
            <p:nvPr/>
          </p:nvSpPr>
          <p:spPr bwMode="auto">
            <a:xfrm>
              <a:off x="2784" y="1056"/>
              <a:ext cx="432" cy="288"/>
            </a:xfrm>
            <a:prstGeom prst="roundRect">
              <a:avLst>
                <a:gd name="adj" fmla="val 10069"/>
              </a:avLst>
            </a:prstGeom>
            <a:noFill/>
            <a:ln w="44450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00000"/>
                  </a:solidFill>
                  <a:ea typeface="华文细黑" pitchFamily="2" charset="-122"/>
                </a:rPr>
                <a:t>低通</a:t>
              </a:r>
              <a:endParaRPr lang="zh-CN" altLang="en-US" baseline="-2500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86025" name="AutoShape 1028"/>
            <p:cNvSpPr>
              <a:spLocks noChangeArrowheads="1"/>
            </p:cNvSpPr>
            <p:nvPr/>
          </p:nvSpPr>
          <p:spPr bwMode="auto">
            <a:xfrm>
              <a:off x="2784" y="1728"/>
              <a:ext cx="432" cy="288"/>
            </a:xfrm>
            <a:prstGeom prst="roundRect">
              <a:avLst>
                <a:gd name="adj" fmla="val 10069"/>
              </a:avLst>
            </a:prstGeom>
            <a:noFill/>
            <a:ln w="44450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00000"/>
                  </a:solidFill>
                  <a:ea typeface="华文细黑" pitchFamily="2" charset="-122"/>
                </a:rPr>
                <a:t>低通</a:t>
              </a:r>
              <a:endParaRPr lang="zh-CN" altLang="en-US" baseline="-2500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grpSp>
          <p:nvGrpSpPr>
            <p:cNvPr id="86026" name="Group 1029"/>
            <p:cNvGrpSpPr>
              <a:grpSpLocks/>
            </p:cNvGrpSpPr>
            <p:nvPr/>
          </p:nvGrpSpPr>
          <p:grpSpPr bwMode="auto">
            <a:xfrm>
              <a:off x="2304" y="1056"/>
              <a:ext cx="286" cy="279"/>
              <a:chOff x="2064" y="1200"/>
              <a:chExt cx="286" cy="279"/>
            </a:xfrm>
          </p:grpSpPr>
          <p:sp>
            <p:nvSpPr>
              <p:cNvPr id="86058" name="Oval 1030"/>
              <p:cNvSpPr>
                <a:spLocks noChangeArrowheads="1"/>
              </p:cNvSpPr>
              <p:nvPr/>
            </p:nvSpPr>
            <p:spPr bwMode="auto">
              <a:xfrm>
                <a:off x="2064" y="1200"/>
                <a:ext cx="286" cy="279"/>
              </a:xfrm>
              <a:prstGeom prst="ellipse">
                <a:avLst/>
              </a:prstGeom>
              <a:noFill/>
              <a:ln w="57150" cmpd="thickThin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buClr>
                    <a:srgbClr val="FF3300"/>
                  </a:buClr>
                </a:pPr>
                <a:endParaRPr lang="zh-CN" altLang="zh-CN">
                  <a:ea typeface="华文细黑" pitchFamily="2" charset="-122"/>
                </a:endParaRPr>
              </a:p>
            </p:txBody>
          </p:sp>
          <p:sp>
            <p:nvSpPr>
              <p:cNvPr id="86059" name="Line 1031"/>
              <p:cNvSpPr>
                <a:spLocks noChangeShapeType="1"/>
              </p:cNvSpPr>
              <p:nvPr/>
            </p:nvSpPr>
            <p:spPr bwMode="auto">
              <a:xfrm>
                <a:off x="2112" y="1248"/>
                <a:ext cx="192" cy="192"/>
              </a:xfrm>
              <a:prstGeom prst="line">
                <a:avLst/>
              </a:prstGeom>
              <a:noFill/>
              <a:ln w="25400">
                <a:solidFill>
                  <a:srgbClr val="00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060" name="Line 1032"/>
              <p:cNvSpPr>
                <a:spLocks noChangeShapeType="1"/>
              </p:cNvSpPr>
              <p:nvPr/>
            </p:nvSpPr>
            <p:spPr bwMode="auto">
              <a:xfrm rot="5400000">
                <a:off x="2112" y="1248"/>
                <a:ext cx="192" cy="192"/>
              </a:xfrm>
              <a:prstGeom prst="line">
                <a:avLst/>
              </a:prstGeom>
              <a:noFill/>
              <a:ln w="25400">
                <a:solidFill>
                  <a:srgbClr val="00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6027" name="Line 1033"/>
            <p:cNvSpPr>
              <a:spLocks noChangeShapeType="1"/>
            </p:cNvSpPr>
            <p:nvPr/>
          </p:nvSpPr>
          <p:spPr bwMode="auto">
            <a:xfrm>
              <a:off x="2592" y="1200"/>
              <a:ext cx="193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6028" name="Group 1034"/>
            <p:cNvGrpSpPr>
              <a:grpSpLocks/>
            </p:cNvGrpSpPr>
            <p:nvPr/>
          </p:nvGrpSpPr>
          <p:grpSpPr bwMode="auto">
            <a:xfrm>
              <a:off x="2304" y="1728"/>
              <a:ext cx="286" cy="279"/>
              <a:chOff x="2064" y="1200"/>
              <a:chExt cx="286" cy="279"/>
            </a:xfrm>
          </p:grpSpPr>
          <p:sp>
            <p:nvSpPr>
              <p:cNvPr id="86055" name="Oval 1035"/>
              <p:cNvSpPr>
                <a:spLocks noChangeArrowheads="1"/>
              </p:cNvSpPr>
              <p:nvPr/>
            </p:nvSpPr>
            <p:spPr bwMode="auto">
              <a:xfrm>
                <a:off x="2064" y="1200"/>
                <a:ext cx="286" cy="279"/>
              </a:xfrm>
              <a:prstGeom prst="ellipse">
                <a:avLst/>
              </a:prstGeom>
              <a:noFill/>
              <a:ln w="57150" cmpd="thickThin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buClr>
                    <a:srgbClr val="FF3300"/>
                  </a:buClr>
                </a:pPr>
                <a:endParaRPr lang="zh-CN" altLang="zh-CN">
                  <a:ea typeface="华文细黑" pitchFamily="2" charset="-122"/>
                </a:endParaRPr>
              </a:p>
            </p:txBody>
          </p:sp>
          <p:sp>
            <p:nvSpPr>
              <p:cNvPr id="86056" name="Line 1036"/>
              <p:cNvSpPr>
                <a:spLocks noChangeShapeType="1"/>
              </p:cNvSpPr>
              <p:nvPr/>
            </p:nvSpPr>
            <p:spPr bwMode="auto">
              <a:xfrm>
                <a:off x="2112" y="1248"/>
                <a:ext cx="192" cy="192"/>
              </a:xfrm>
              <a:prstGeom prst="line">
                <a:avLst/>
              </a:prstGeom>
              <a:noFill/>
              <a:ln w="25400">
                <a:solidFill>
                  <a:srgbClr val="00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057" name="Line 1037"/>
              <p:cNvSpPr>
                <a:spLocks noChangeShapeType="1"/>
              </p:cNvSpPr>
              <p:nvPr/>
            </p:nvSpPr>
            <p:spPr bwMode="auto">
              <a:xfrm rot="5400000">
                <a:off x="2112" y="1248"/>
                <a:ext cx="192" cy="192"/>
              </a:xfrm>
              <a:prstGeom prst="line">
                <a:avLst/>
              </a:prstGeom>
              <a:noFill/>
              <a:ln w="25400">
                <a:solidFill>
                  <a:srgbClr val="00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6029" name="Line 1038"/>
            <p:cNvSpPr>
              <a:spLocks noChangeShapeType="1"/>
            </p:cNvSpPr>
            <p:nvPr/>
          </p:nvSpPr>
          <p:spPr bwMode="auto">
            <a:xfrm>
              <a:off x="2592" y="1872"/>
              <a:ext cx="192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030" name="Line 1039"/>
            <p:cNvSpPr>
              <a:spLocks noChangeShapeType="1"/>
            </p:cNvSpPr>
            <p:nvPr/>
          </p:nvSpPr>
          <p:spPr bwMode="auto">
            <a:xfrm flipV="1">
              <a:off x="2448" y="1296"/>
              <a:ext cx="0" cy="19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031" name="Line 1040"/>
            <p:cNvSpPr>
              <a:spLocks noChangeShapeType="1"/>
            </p:cNvSpPr>
            <p:nvPr/>
          </p:nvSpPr>
          <p:spPr bwMode="auto">
            <a:xfrm flipV="1">
              <a:off x="2448" y="2016"/>
              <a:ext cx="0" cy="19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032" name="Line 1041"/>
            <p:cNvSpPr>
              <a:spLocks noChangeShapeType="1"/>
            </p:cNvSpPr>
            <p:nvPr/>
          </p:nvSpPr>
          <p:spPr bwMode="auto">
            <a:xfrm>
              <a:off x="3792" y="1872"/>
              <a:ext cx="144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033" name="Line 1042"/>
            <p:cNvSpPr>
              <a:spLocks noChangeShapeType="1"/>
            </p:cNvSpPr>
            <p:nvPr/>
          </p:nvSpPr>
          <p:spPr bwMode="auto">
            <a:xfrm>
              <a:off x="3936" y="1200"/>
              <a:ext cx="0" cy="19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034" name="Line 1043"/>
            <p:cNvSpPr>
              <a:spLocks noChangeShapeType="1"/>
            </p:cNvSpPr>
            <p:nvPr/>
          </p:nvSpPr>
          <p:spPr bwMode="auto">
            <a:xfrm flipV="1">
              <a:off x="3936" y="1680"/>
              <a:ext cx="0" cy="19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035" name="Line 1044"/>
            <p:cNvSpPr>
              <a:spLocks noChangeShapeType="1"/>
            </p:cNvSpPr>
            <p:nvPr/>
          </p:nvSpPr>
          <p:spPr bwMode="auto">
            <a:xfrm>
              <a:off x="3792" y="1200"/>
              <a:ext cx="144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036" name="AutoShape 1045"/>
            <p:cNvSpPr>
              <a:spLocks noChangeArrowheads="1"/>
            </p:cNvSpPr>
            <p:nvPr/>
          </p:nvSpPr>
          <p:spPr bwMode="auto">
            <a:xfrm>
              <a:off x="4464" y="1392"/>
              <a:ext cx="480" cy="288"/>
            </a:xfrm>
            <a:prstGeom prst="roundRect">
              <a:avLst>
                <a:gd name="adj" fmla="val 10069"/>
              </a:avLst>
            </a:prstGeom>
            <a:noFill/>
            <a:ln w="44450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00000"/>
                  </a:solidFill>
                  <a:ea typeface="华文细黑" pitchFamily="2" charset="-122"/>
                </a:rPr>
                <a:t>并</a:t>
              </a:r>
              <a:r>
                <a:rPr lang="en-US" altLang="zh-CN">
                  <a:solidFill>
                    <a:srgbClr val="000000"/>
                  </a:solidFill>
                  <a:ea typeface="华文细黑" pitchFamily="2" charset="-122"/>
                </a:rPr>
                <a:t>/</a:t>
              </a:r>
              <a:r>
                <a:rPr lang="zh-CN" altLang="en-US">
                  <a:solidFill>
                    <a:srgbClr val="000000"/>
                  </a:solidFill>
                  <a:ea typeface="华文细黑" pitchFamily="2" charset="-122"/>
                </a:rPr>
                <a:t>串</a:t>
              </a:r>
            </a:p>
          </p:txBody>
        </p:sp>
        <p:sp>
          <p:nvSpPr>
            <p:cNvPr id="86037" name="Line 1046"/>
            <p:cNvSpPr>
              <a:spLocks noChangeShapeType="1"/>
            </p:cNvSpPr>
            <p:nvPr/>
          </p:nvSpPr>
          <p:spPr bwMode="auto">
            <a:xfrm>
              <a:off x="2112" y="1200"/>
              <a:ext cx="192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038" name="Line 1047"/>
            <p:cNvSpPr>
              <a:spLocks noChangeShapeType="1"/>
            </p:cNvSpPr>
            <p:nvPr/>
          </p:nvSpPr>
          <p:spPr bwMode="auto">
            <a:xfrm flipV="1">
              <a:off x="2112" y="1200"/>
              <a:ext cx="0" cy="384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039" name="Line 1048"/>
            <p:cNvSpPr>
              <a:spLocks noChangeShapeType="1"/>
            </p:cNvSpPr>
            <p:nvPr/>
          </p:nvSpPr>
          <p:spPr bwMode="auto">
            <a:xfrm>
              <a:off x="2112" y="1536"/>
              <a:ext cx="0" cy="336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040" name="Line 1049"/>
            <p:cNvSpPr>
              <a:spLocks noChangeShapeType="1"/>
            </p:cNvSpPr>
            <p:nvPr/>
          </p:nvSpPr>
          <p:spPr bwMode="auto">
            <a:xfrm>
              <a:off x="2112" y="1872"/>
              <a:ext cx="192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041" name="Text Box 1050"/>
            <p:cNvSpPr txBox="1">
              <a:spLocks noChangeArrowheads="1"/>
            </p:cNvSpPr>
            <p:nvPr/>
          </p:nvSpPr>
          <p:spPr bwMode="auto">
            <a:xfrm>
              <a:off x="2208" y="1392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b="1" i="1">
                  <a:ea typeface="华文细黑" pitchFamily="2" charset="-122"/>
                </a:rPr>
                <a:t>cos</a:t>
              </a:r>
              <a:r>
                <a:rPr lang="en-US" altLang="zh-CN" b="1">
                  <a:ea typeface="华文细黑" pitchFamily="2" charset="-122"/>
                  <a:sym typeface="Symbol" pitchFamily="18" charset="2"/>
                </a:rPr>
                <a:t></a:t>
              </a:r>
              <a:r>
                <a:rPr lang="en-US" altLang="zh-CN" b="1" baseline="-6000">
                  <a:ea typeface="华文细黑" pitchFamily="2" charset="-122"/>
                  <a:sym typeface="Symbol" pitchFamily="18" charset="2"/>
                </a:rPr>
                <a:t>c</a:t>
              </a:r>
              <a:r>
                <a:rPr lang="en-US" altLang="zh-CN" b="1">
                  <a:ea typeface="华文细黑" pitchFamily="2" charset="-122"/>
                </a:rPr>
                <a:t>t</a:t>
              </a:r>
            </a:p>
          </p:txBody>
        </p:sp>
        <p:sp>
          <p:nvSpPr>
            <p:cNvPr id="86042" name="Text Box 1051"/>
            <p:cNvSpPr txBox="1">
              <a:spLocks noChangeArrowheads="1"/>
            </p:cNvSpPr>
            <p:nvPr/>
          </p:nvSpPr>
          <p:spPr bwMode="auto">
            <a:xfrm>
              <a:off x="2160" y="2112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b="1" i="1">
                  <a:ea typeface="华文细黑" pitchFamily="2" charset="-122"/>
                </a:rPr>
                <a:t>-sin</a:t>
              </a:r>
              <a:r>
                <a:rPr lang="en-US" altLang="zh-CN" b="1">
                  <a:ea typeface="华文细黑" pitchFamily="2" charset="-122"/>
                  <a:sym typeface="Symbol" pitchFamily="18" charset="2"/>
                </a:rPr>
                <a:t></a:t>
              </a:r>
              <a:r>
                <a:rPr lang="en-US" altLang="zh-CN" b="1" baseline="-6000">
                  <a:ea typeface="华文细黑" pitchFamily="2" charset="-122"/>
                  <a:sym typeface="Symbol" pitchFamily="18" charset="2"/>
                </a:rPr>
                <a:t>c</a:t>
              </a:r>
              <a:r>
                <a:rPr lang="en-US" altLang="zh-CN" b="1">
                  <a:ea typeface="华文细黑" pitchFamily="2" charset="-122"/>
                </a:rPr>
                <a:t>t</a:t>
              </a:r>
            </a:p>
          </p:txBody>
        </p:sp>
        <p:sp>
          <p:nvSpPr>
            <p:cNvPr id="86043" name="Line 1053"/>
            <p:cNvSpPr>
              <a:spLocks noChangeShapeType="1"/>
            </p:cNvSpPr>
            <p:nvPr/>
          </p:nvSpPr>
          <p:spPr bwMode="auto">
            <a:xfrm>
              <a:off x="4944" y="1536"/>
              <a:ext cx="288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044" name="Text Box 1054"/>
            <p:cNvSpPr txBox="1">
              <a:spLocks noChangeArrowheads="1"/>
            </p:cNvSpPr>
            <p:nvPr/>
          </p:nvSpPr>
          <p:spPr bwMode="auto">
            <a:xfrm>
              <a:off x="4944" y="1296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>
                  <a:ea typeface="华文细黑" pitchFamily="2" charset="-122"/>
                </a:rPr>
                <a:t>{a</a:t>
              </a:r>
              <a:r>
                <a:rPr lang="en-US" altLang="zh-CN" baseline="-4000">
                  <a:ea typeface="华文细黑" pitchFamily="2" charset="-122"/>
                </a:rPr>
                <a:t>n</a:t>
              </a:r>
              <a:r>
                <a:rPr lang="en-US" altLang="zh-CN">
                  <a:ea typeface="华文细黑" pitchFamily="2" charset="-122"/>
                </a:rPr>
                <a:t>}</a:t>
              </a:r>
            </a:p>
          </p:txBody>
        </p:sp>
        <p:sp>
          <p:nvSpPr>
            <p:cNvPr id="86045" name="Line 1057"/>
            <p:cNvSpPr>
              <a:spLocks noChangeShapeType="1"/>
            </p:cNvSpPr>
            <p:nvPr/>
          </p:nvSpPr>
          <p:spPr bwMode="auto">
            <a:xfrm flipV="1">
              <a:off x="1536" y="1536"/>
              <a:ext cx="576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046" name="AutoShape 1060"/>
            <p:cNvSpPr>
              <a:spLocks noChangeArrowheads="1"/>
            </p:cNvSpPr>
            <p:nvPr/>
          </p:nvSpPr>
          <p:spPr bwMode="auto">
            <a:xfrm>
              <a:off x="3360" y="1056"/>
              <a:ext cx="432" cy="288"/>
            </a:xfrm>
            <a:prstGeom prst="roundRect">
              <a:avLst>
                <a:gd name="adj" fmla="val 10069"/>
              </a:avLst>
            </a:prstGeom>
            <a:noFill/>
            <a:ln w="44450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00000"/>
                  </a:solidFill>
                  <a:ea typeface="华文细黑" pitchFamily="2" charset="-122"/>
                </a:rPr>
                <a:t>判决</a:t>
              </a:r>
              <a:endParaRPr lang="zh-CN" altLang="en-US" baseline="-2500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86047" name="AutoShape 1061"/>
            <p:cNvSpPr>
              <a:spLocks noChangeArrowheads="1"/>
            </p:cNvSpPr>
            <p:nvPr/>
          </p:nvSpPr>
          <p:spPr bwMode="auto">
            <a:xfrm>
              <a:off x="3360" y="1728"/>
              <a:ext cx="432" cy="288"/>
            </a:xfrm>
            <a:prstGeom prst="roundRect">
              <a:avLst>
                <a:gd name="adj" fmla="val 10069"/>
              </a:avLst>
            </a:prstGeom>
            <a:noFill/>
            <a:ln w="44450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00000"/>
                  </a:solidFill>
                  <a:ea typeface="华文细黑" pitchFamily="2" charset="-122"/>
                </a:rPr>
                <a:t>判决</a:t>
              </a:r>
              <a:endParaRPr lang="zh-CN" altLang="en-US" baseline="-2500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86048" name="Line 1062"/>
            <p:cNvSpPr>
              <a:spLocks noChangeShapeType="1"/>
            </p:cNvSpPr>
            <p:nvPr/>
          </p:nvSpPr>
          <p:spPr bwMode="auto">
            <a:xfrm>
              <a:off x="3216" y="1200"/>
              <a:ext cx="144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049" name="Line 1063"/>
            <p:cNvSpPr>
              <a:spLocks noChangeShapeType="1"/>
            </p:cNvSpPr>
            <p:nvPr/>
          </p:nvSpPr>
          <p:spPr bwMode="auto">
            <a:xfrm>
              <a:off x="3216" y="1872"/>
              <a:ext cx="144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050" name="AutoShape 1064"/>
            <p:cNvSpPr>
              <a:spLocks noChangeArrowheads="1"/>
            </p:cNvSpPr>
            <p:nvPr/>
          </p:nvSpPr>
          <p:spPr bwMode="auto">
            <a:xfrm>
              <a:off x="3696" y="1392"/>
              <a:ext cx="624" cy="288"/>
            </a:xfrm>
            <a:prstGeom prst="roundRect">
              <a:avLst>
                <a:gd name="adj" fmla="val 10069"/>
              </a:avLst>
            </a:prstGeom>
            <a:noFill/>
            <a:ln w="44450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00000"/>
                  </a:solidFill>
                  <a:ea typeface="华文细黑" pitchFamily="2" charset="-122"/>
                </a:rPr>
                <a:t>码变换</a:t>
              </a:r>
            </a:p>
          </p:txBody>
        </p:sp>
        <p:sp>
          <p:nvSpPr>
            <p:cNvPr id="86051" name="Line 1065"/>
            <p:cNvSpPr>
              <a:spLocks noChangeShapeType="1"/>
            </p:cNvSpPr>
            <p:nvPr/>
          </p:nvSpPr>
          <p:spPr bwMode="auto">
            <a:xfrm>
              <a:off x="4320" y="1488"/>
              <a:ext cx="144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052" name="Line 1066"/>
            <p:cNvSpPr>
              <a:spLocks noChangeShapeType="1"/>
            </p:cNvSpPr>
            <p:nvPr/>
          </p:nvSpPr>
          <p:spPr bwMode="auto">
            <a:xfrm>
              <a:off x="4320" y="1632"/>
              <a:ext cx="144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053" name="Text Box 1067"/>
            <p:cNvSpPr txBox="1">
              <a:spLocks noChangeArrowheads="1"/>
            </p:cNvSpPr>
            <p:nvPr/>
          </p:nvSpPr>
          <p:spPr bwMode="auto">
            <a:xfrm>
              <a:off x="1152" y="1296"/>
              <a:ext cx="10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>
                  <a:latin typeface="隶书" pitchFamily="49" charset="-122"/>
                </a:rPr>
                <a:t>4DPSK</a:t>
              </a:r>
              <a:r>
                <a:rPr lang="zh-CN" altLang="en-US">
                  <a:latin typeface="隶书" pitchFamily="49" charset="-122"/>
                </a:rPr>
                <a:t>信号</a:t>
              </a:r>
            </a:p>
          </p:txBody>
        </p:sp>
        <p:sp>
          <p:nvSpPr>
            <p:cNvPr id="86054" name="Rectangle 1107"/>
            <p:cNvSpPr>
              <a:spLocks noChangeArrowheads="1"/>
            </p:cNvSpPr>
            <p:nvPr/>
          </p:nvSpPr>
          <p:spPr bwMode="auto">
            <a:xfrm>
              <a:off x="2880" y="2064"/>
              <a:ext cx="9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buClr>
                  <a:srgbClr val="FF3300"/>
                </a:buClr>
              </a:pPr>
              <a:r>
                <a:rPr lang="en-US" altLang="zh-CN"/>
                <a:t>(a) </a:t>
              </a:r>
              <a:r>
                <a:rPr lang="zh-CN" altLang="en-US"/>
                <a:t>相干解调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029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1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65" name="WordArt 45"/>
          <p:cNvSpPr>
            <a:spLocks noChangeArrowheads="1" noChangeShapeType="1" noTextEdit="1"/>
          </p:cNvSpPr>
          <p:nvPr/>
        </p:nvSpPr>
        <p:spPr bwMode="auto">
          <a:xfrm>
            <a:off x="565197" y="476672"/>
            <a:ext cx="19050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lnSpc>
                <a:spcPct val="120000"/>
              </a:lnSpc>
              <a:buClr>
                <a:srgbClr val="FF3300"/>
              </a:buClr>
              <a:defRPr/>
            </a:pPr>
            <a:r>
              <a:rPr lang="en-US" altLang="zh-CN" sz="3600" kern="10" dirty="0">
                <a:ln w="19050">
                  <a:solidFill>
                    <a:srgbClr val="FF9900"/>
                  </a:solidFill>
                  <a:round/>
                  <a:headEnd/>
                  <a:tailEnd/>
                </a:ln>
                <a:solidFill>
                  <a:srgbClr val="FF66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FSK</a:t>
            </a:r>
            <a:r>
              <a:rPr lang="zh-CN" altLang="en-US" sz="3600" kern="10" dirty="0">
                <a:ln w="19050">
                  <a:solidFill>
                    <a:srgbClr val="FF9900"/>
                  </a:solidFill>
                  <a:round/>
                  <a:headEnd/>
                  <a:tailEnd/>
                </a:ln>
                <a:solidFill>
                  <a:srgbClr val="FF66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的实现</a:t>
            </a: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2133600" y="1981200"/>
            <a:ext cx="5334000" cy="2530475"/>
            <a:chOff x="1872" y="1104"/>
            <a:chExt cx="3360" cy="1594"/>
          </a:xfrm>
        </p:grpSpPr>
        <p:sp>
          <p:nvSpPr>
            <p:cNvPr id="87052" name="AutoShape 8"/>
            <p:cNvSpPr>
              <a:spLocks noChangeArrowheads="1"/>
            </p:cNvSpPr>
            <p:nvPr/>
          </p:nvSpPr>
          <p:spPr bwMode="auto">
            <a:xfrm>
              <a:off x="3264" y="1104"/>
              <a:ext cx="432" cy="288"/>
            </a:xfrm>
            <a:prstGeom prst="roundRect">
              <a:avLst>
                <a:gd name="adj" fmla="val 10069"/>
              </a:avLst>
            </a:prstGeom>
            <a:noFill/>
            <a:ln w="44450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 sz="1800">
                  <a:solidFill>
                    <a:srgbClr val="000000"/>
                  </a:solidFill>
                  <a:ea typeface="华文细黑" pitchFamily="2" charset="-122"/>
                </a:rPr>
                <a:t>门</a:t>
              </a:r>
              <a:r>
                <a:rPr lang="en-US" altLang="zh-CN" sz="1800">
                  <a:solidFill>
                    <a:srgbClr val="000000"/>
                  </a:solidFill>
                  <a:ea typeface="华文细黑" pitchFamily="2" charset="-122"/>
                </a:rPr>
                <a:t>1</a:t>
              </a:r>
              <a:endParaRPr lang="en-US" altLang="zh-CN" sz="1800" baseline="-2500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87053" name="Line 35"/>
            <p:cNvSpPr>
              <a:spLocks noChangeShapeType="1"/>
            </p:cNvSpPr>
            <p:nvPr/>
          </p:nvSpPr>
          <p:spPr bwMode="auto">
            <a:xfrm flipV="1">
              <a:off x="2928" y="1536"/>
              <a:ext cx="576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054" name="Text Box 43"/>
            <p:cNvSpPr txBox="1">
              <a:spLocks noChangeArrowheads="1"/>
            </p:cNvSpPr>
            <p:nvPr/>
          </p:nvSpPr>
          <p:spPr bwMode="auto">
            <a:xfrm>
              <a:off x="1872" y="1440"/>
              <a:ext cx="11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rgbClr val="FF3300"/>
                </a:buClr>
              </a:pPr>
              <a:r>
                <a:rPr lang="zh-CN" altLang="en-US" b="1">
                  <a:latin typeface="隶书" pitchFamily="49" charset="-122"/>
                </a:rPr>
                <a:t>数字信号输入</a:t>
              </a:r>
            </a:p>
          </p:txBody>
        </p:sp>
        <p:sp>
          <p:nvSpPr>
            <p:cNvPr id="87055" name="AutoShape 46"/>
            <p:cNvSpPr>
              <a:spLocks noChangeArrowheads="1"/>
            </p:cNvSpPr>
            <p:nvPr/>
          </p:nvSpPr>
          <p:spPr bwMode="auto">
            <a:xfrm>
              <a:off x="3264" y="2112"/>
              <a:ext cx="432" cy="288"/>
            </a:xfrm>
            <a:prstGeom prst="roundRect">
              <a:avLst>
                <a:gd name="adj" fmla="val 10069"/>
              </a:avLst>
            </a:prstGeom>
            <a:noFill/>
            <a:ln w="44450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 sz="1800">
                  <a:solidFill>
                    <a:srgbClr val="000000"/>
                  </a:solidFill>
                  <a:ea typeface="华文细黑" pitchFamily="2" charset="-122"/>
                </a:rPr>
                <a:t>门</a:t>
              </a:r>
              <a:r>
                <a:rPr lang="en-US" altLang="zh-CN" sz="1800">
                  <a:solidFill>
                    <a:srgbClr val="000000"/>
                  </a:solidFill>
                  <a:ea typeface="华文细黑" pitchFamily="2" charset="-122"/>
                </a:rPr>
                <a:t>0</a:t>
              </a:r>
              <a:endParaRPr lang="en-US" altLang="zh-CN" sz="1800" baseline="-2500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87056" name="AutoShape 47"/>
            <p:cNvSpPr>
              <a:spLocks noChangeArrowheads="1"/>
            </p:cNvSpPr>
            <p:nvPr/>
          </p:nvSpPr>
          <p:spPr bwMode="auto">
            <a:xfrm>
              <a:off x="3264" y="1680"/>
              <a:ext cx="432" cy="288"/>
            </a:xfrm>
            <a:prstGeom prst="roundRect">
              <a:avLst>
                <a:gd name="adj" fmla="val 10069"/>
              </a:avLst>
            </a:prstGeom>
            <a:noFill/>
            <a:ln w="44450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 sz="1800">
                  <a:solidFill>
                    <a:srgbClr val="000000"/>
                  </a:solidFill>
                  <a:ea typeface="华文细黑" pitchFamily="2" charset="-122"/>
                </a:rPr>
                <a:t>反相</a:t>
              </a:r>
              <a:endParaRPr lang="zh-CN" altLang="en-US" sz="1800" baseline="-25000">
                <a:solidFill>
                  <a:srgbClr val="000000"/>
                </a:solidFill>
                <a:ea typeface="华文细黑" pitchFamily="2" charset="-122"/>
              </a:endParaRPr>
            </a:p>
          </p:txBody>
        </p:sp>
        <p:sp>
          <p:nvSpPr>
            <p:cNvPr id="87057" name="Line 48"/>
            <p:cNvSpPr>
              <a:spLocks noChangeShapeType="1"/>
            </p:cNvSpPr>
            <p:nvPr/>
          </p:nvSpPr>
          <p:spPr bwMode="auto">
            <a:xfrm>
              <a:off x="3504" y="1392"/>
              <a:ext cx="0" cy="288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058" name="Line 49"/>
            <p:cNvSpPr>
              <a:spLocks noChangeShapeType="1"/>
            </p:cNvSpPr>
            <p:nvPr/>
          </p:nvSpPr>
          <p:spPr bwMode="auto">
            <a:xfrm flipV="1">
              <a:off x="2928" y="1248"/>
              <a:ext cx="336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059" name="Oval 50"/>
            <p:cNvSpPr>
              <a:spLocks noChangeArrowheads="1"/>
            </p:cNvSpPr>
            <p:nvPr/>
          </p:nvSpPr>
          <p:spPr bwMode="auto">
            <a:xfrm>
              <a:off x="2640" y="1104"/>
              <a:ext cx="288" cy="288"/>
            </a:xfrm>
            <a:prstGeom prst="ellips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buClr>
                  <a:srgbClr val="FF3300"/>
                </a:buClr>
              </a:pPr>
              <a:r>
                <a:rPr lang="en-US" altLang="zh-CN" b="1">
                  <a:ea typeface="华文细黑" pitchFamily="2" charset="-122"/>
                </a:rPr>
                <a:t>f</a:t>
              </a:r>
              <a:r>
                <a:rPr lang="en-US" altLang="zh-CN" b="1" baseline="-4000">
                  <a:ea typeface="华文细黑" pitchFamily="2" charset="-122"/>
                </a:rPr>
                <a:t>1</a:t>
              </a:r>
            </a:p>
          </p:txBody>
        </p:sp>
        <p:sp>
          <p:nvSpPr>
            <p:cNvPr id="87060" name="Oval 51"/>
            <p:cNvSpPr>
              <a:spLocks noChangeArrowheads="1"/>
            </p:cNvSpPr>
            <p:nvPr/>
          </p:nvSpPr>
          <p:spPr bwMode="auto">
            <a:xfrm>
              <a:off x="2640" y="2112"/>
              <a:ext cx="288" cy="288"/>
            </a:xfrm>
            <a:prstGeom prst="ellips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buClr>
                  <a:srgbClr val="FF3300"/>
                </a:buClr>
              </a:pPr>
              <a:r>
                <a:rPr lang="en-US" altLang="zh-CN" b="1">
                  <a:ea typeface="华文细黑" pitchFamily="2" charset="-122"/>
                </a:rPr>
                <a:t>f</a:t>
              </a:r>
              <a:r>
                <a:rPr lang="en-US" altLang="zh-CN" b="1" baseline="-4000">
                  <a:ea typeface="华文细黑" pitchFamily="2" charset="-122"/>
                </a:rPr>
                <a:t>0</a:t>
              </a:r>
            </a:p>
          </p:txBody>
        </p:sp>
        <p:sp>
          <p:nvSpPr>
            <p:cNvPr id="87061" name="Line 52"/>
            <p:cNvSpPr>
              <a:spLocks noChangeShapeType="1"/>
            </p:cNvSpPr>
            <p:nvPr/>
          </p:nvSpPr>
          <p:spPr bwMode="auto">
            <a:xfrm flipV="1">
              <a:off x="2928" y="2256"/>
              <a:ext cx="336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062" name="Line 53"/>
            <p:cNvSpPr>
              <a:spLocks noChangeShapeType="1"/>
            </p:cNvSpPr>
            <p:nvPr/>
          </p:nvSpPr>
          <p:spPr bwMode="auto">
            <a:xfrm>
              <a:off x="3504" y="1968"/>
              <a:ext cx="0" cy="144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063" name="Line 54"/>
            <p:cNvSpPr>
              <a:spLocks noChangeShapeType="1"/>
            </p:cNvSpPr>
            <p:nvPr/>
          </p:nvSpPr>
          <p:spPr bwMode="auto">
            <a:xfrm>
              <a:off x="3696" y="1248"/>
              <a:ext cx="288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064" name="Line 55"/>
            <p:cNvSpPr>
              <a:spLocks noChangeShapeType="1"/>
            </p:cNvSpPr>
            <p:nvPr/>
          </p:nvSpPr>
          <p:spPr bwMode="auto">
            <a:xfrm>
              <a:off x="3696" y="2256"/>
              <a:ext cx="24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065" name="Oval 56"/>
            <p:cNvSpPr>
              <a:spLocks noChangeArrowheads="1"/>
            </p:cNvSpPr>
            <p:nvPr/>
          </p:nvSpPr>
          <p:spPr bwMode="auto">
            <a:xfrm>
              <a:off x="3792" y="1632"/>
              <a:ext cx="312" cy="292"/>
            </a:xfrm>
            <a:prstGeom prst="ellips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buClr>
                  <a:srgbClr val="FF3300"/>
                </a:buClr>
              </a:pPr>
              <a:r>
                <a:rPr lang="en-US" altLang="zh-CN" sz="1600" b="1">
                  <a:ea typeface="华文细黑" pitchFamily="2" charset="-122"/>
                </a:rPr>
                <a:t>∑</a:t>
              </a:r>
            </a:p>
          </p:txBody>
        </p:sp>
        <p:sp>
          <p:nvSpPr>
            <p:cNvPr id="87066" name="Line 57"/>
            <p:cNvSpPr>
              <a:spLocks noChangeShapeType="1"/>
            </p:cNvSpPr>
            <p:nvPr/>
          </p:nvSpPr>
          <p:spPr bwMode="auto">
            <a:xfrm>
              <a:off x="3984" y="1248"/>
              <a:ext cx="0" cy="384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067" name="Line 58"/>
            <p:cNvSpPr>
              <a:spLocks noChangeShapeType="1"/>
            </p:cNvSpPr>
            <p:nvPr/>
          </p:nvSpPr>
          <p:spPr bwMode="auto">
            <a:xfrm flipV="1">
              <a:off x="3936" y="1920"/>
              <a:ext cx="0" cy="336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068" name="Line 59"/>
            <p:cNvSpPr>
              <a:spLocks noChangeShapeType="1"/>
            </p:cNvSpPr>
            <p:nvPr/>
          </p:nvSpPr>
          <p:spPr bwMode="auto">
            <a:xfrm flipV="1">
              <a:off x="4128" y="1776"/>
              <a:ext cx="384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069" name="AutoShape 60"/>
            <p:cNvSpPr>
              <a:spLocks noChangeArrowheads="1"/>
            </p:cNvSpPr>
            <p:nvPr/>
          </p:nvSpPr>
          <p:spPr bwMode="auto">
            <a:xfrm>
              <a:off x="4128" y="1536"/>
              <a:ext cx="1104" cy="288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altLang="zh-CN" b="1"/>
                <a:t>2FSK</a:t>
              </a:r>
              <a:r>
                <a:rPr lang="zh-CN" altLang="en-US" b="1"/>
                <a:t>信号输出</a:t>
              </a:r>
            </a:p>
          </p:txBody>
        </p:sp>
        <p:sp>
          <p:nvSpPr>
            <p:cNvPr id="87070" name="Rectangle 62"/>
            <p:cNvSpPr>
              <a:spLocks noChangeArrowheads="1"/>
            </p:cNvSpPr>
            <p:nvPr/>
          </p:nvSpPr>
          <p:spPr bwMode="auto">
            <a:xfrm>
              <a:off x="2352" y="2448"/>
              <a:ext cx="20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buClr>
                  <a:srgbClr val="FF3300"/>
                </a:buClr>
              </a:pPr>
              <a:r>
                <a:rPr lang="zh-CN" altLang="en-US" b="1">
                  <a:solidFill>
                    <a:srgbClr val="CC3300"/>
                  </a:solidFill>
                  <a:latin typeface="隶书" pitchFamily="49" charset="-122"/>
                </a:rPr>
                <a:t>产生相位不连续的</a:t>
              </a:r>
              <a:r>
                <a:rPr lang="en-US" altLang="zh-CN" b="1">
                  <a:solidFill>
                    <a:srgbClr val="CC3300"/>
                  </a:solidFill>
                  <a:latin typeface="隶书" pitchFamily="49" charset="-122"/>
                </a:rPr>
                <a:t>2FSK</a:t>
              </a:r>
              <a:r>
                <a:rPr lang="zh-CN" altLang="en-US" b="1">
                  <a:solidFill>
                    <a:srgbClr val="CC3300"/>
                  </a:solidFill>
                  <a:latin typeface="隶书" pitchFamily="49" charset="-122"/>
                </a:rPr>
                <a:t>信号</a:t>
              </a:r>
            </a:p>
          </p:txBody>
        </p:sp>
      </p:grp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1295400" y="4953000"/>
            <a:ext cx="5867400" cy="1235075"/>
            <a:chOff x="768" y="3312"/>
            <a:chExt cx="3696" cy="778"/>
          </a:xfrm>
        </p:grpSpPr>
        <p:sp>
          <p:nvSpPr>
            <p:cNvPr id="87046" name="AutoShape 63"/>
            <p:cNvSpPr>
              <a:spLocks noChangeArrowheads="1"/>
            </p:cNvSpPr>
            <p:nvPr/>
          </p:nvSpPr>
          <p:spPr bwMode="auto">
            <a:xfrm>
              <a:off x="2256" y="3456"/>
              <a:ext cx="1056" cy="336"/>
            </a:xfrm>
            <a:prstGeom prst="roundRect">
              <a:avLst>
                <a:gd name="adj" fmla="val 16667"/>
              </a:avLst>
            </a:prstGeom>
            <a:noFill/>
            <a:ln w="38100" cmpd="dbl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/>
                <a:t>压控振荡器</a:t>
              </a:r>
            </a:p>
          </p:txBody>
        </p:sp>
        <p:sp>
          <p:nvSpPr>
            <p:cNvPr id="87047" name="Line 64"/>
            <p:cNvSpPr>
              <a:spLocks noChangeShapeType="1"/>
            </p:cNvSpPr>
            <p:nvPr/>
          </p:nvSpPr>
          <p:spPr bwMode="auto">
            <a:xfrm>
              <a:off x="1680" y="3600"/>
              <a:ext cx="576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048" name="Line 65"/>
            <p:cNvSpPr>
              <a:spLocks noChangeShapeType="1"/>
            </p:cNvSpPr>
            <p:nvPr/>
          </p:nvSpPr>
          <p:spPr bwMode="auto">
            <a:xfrm>
              <a:off x="3312" y="3600"/>
              <a:ext cx="624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49" name="AutoShape 66"/>
            <p:cNvSpPr>
              <a:spLocks noChangeArrowheads="1"/>
            </p:cNvSpPr>
            <p:nvPr/>
          </p:nvSpPr>
          <p:spPr bwMode="auto">
            <a:xfrm>
              <a:off x="3216" y="3312"/>
              <a:ext cx="1248" cy="288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FSK</a:t>
              </a:r>
              <a:r>
                <a:rPr lang="zh-CN" altLang="en-US" b="1"/>
                <a:t>信号输出</a:t>
              </a:r>
            </a:p>
          </p:txBody>
        </p:sp>
        <p:sp>
          <p:nvSpPr>
            <p:cNvPr id="87050" name="AutoShape 67"/>
            <p:cNvSpPr>
              <a:spLocks noChangeArrowheads="1"/>
            </p:cNvSpPr>
            <p:nvPr/>
          </p:nvSpPr>
          <p:spPr bwMode="auto">
            <a:xfrm>
              <a:off x="768" y="3312"/>
              <a:ext cx="1488" cy="288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 b="1"/>
                <a:t>数字信息序列</a:t>
              </a:r>
              <a:r>
                <a:rPr lang="en-US" altLang="zh-CN" b="1"/>
                <a:t>{a</a:t>
              </a:r>
              <a:r>
                <a:rPr lang="en-US" altLang="zh-CN" b="1" baseline="-6000"/>
                <a:t>n</a:t>
              </a:r>
              <a:r>
                <a:rPr lang="en-US" altLang="zh-CN" b="1"/>
                <a:t>}</a:t>
              </a:r>
            </a:p>
          </p:txBody>
        </p:sp>
        <p:sp>
          <p:nvSpPr>
            <p:cNvPr id="87051" name="Rectangle 68"/>
            <p:cNvSpPr>
              <a:spLocks noChangeArrowheads="1"/>
            </p:cNvSpPr>
            <p:nvPr/>
          </p:nvSpPr>
          <p:spPr bwMode="auto">
            <a:xfrm>
              <a:off x="1872" y="3840"/>
              <a:ext cx="18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buClr>
                  <a:srgbClr val="FF3300"/>
                </a:buClr>
              </a:pPr>
              <a:r>
                <a:rPr lang="zh-CN" altLang="en-US" b="1">
                  <a:solidFill>
                    <a:srgbClr val="CC3300"/>
                  </a:solidFill>
                  <a:latin typeface="隶书" pitchFamily="49" charset="-122"/>
                </a:rPr>
                <a:t>产生相位连续的</a:t>
              </a:r>
              <a:r>
                <a:rPr lang="en-US" altLang="zh-CN" b="1">
                  <a:solidFill>
                    <a:srgbClr val="CC3300"/>
                  </a:solidFill>
                  <a:latin typeface="隶书" pitchFamily="49" charset="-122"/>
                </a:rPr>
                <a:t>FSK</a:t>
              </a:r>
              <a:r>
                <a:rPr lang="zh-CN" altLang="en-US" b="1">
                  <a:solidFill>
                    <a:srgbClr val="CC3300"/>
                  </a:solidFill>
                  <a:latin typeface="隶书" pitchFamily="49" charset="-122"/>
                </a:rPr>
                <a:t>信号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09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0" name="Text Box 914"/>
          <p:cNvSpPr txBox="1">
            <a:spLocks noChangeArrowheads="1"/>
          </p:cNvSpPr>
          <p:nvPr/>
        </p:nvSpPr>
        <p:spPr bwMode="auto">
          <a:xfrm>
            <a:off x="1905000" y="6096000"/>
            <a:ext cx="617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/>
              <a:t>   1              0               1             1             0               1              0</a:t>
            </a:r>
          </a:p>
        </p:txBody>
      </p:sp>
      <p:sp>
        <p:nvSpPr>
          <p:cNvPr id="39938" name="AutoShape 2"/>
          <p:cNvSpPr>
            <a:spLocks noChangeArrowheads="1"/>
          </p:cNvSpPr>
          <p:nvPr/>
        </p:nvSpPr>
        <p:spPr bwMode="auto">
          <a:xfrm>
            <a:off x="4419600" y="1295400"/>
            <a:ext cx="1638300" cy="488950"/>
          </a:xfrm>
          <a:prstGeom prst="roundRect">
            <a:avLst>
              <a:gd name="adj" fmla="val 39338"/>
            </a:avLst>
          </a:prstGeom>
          <a:solidFill>
            <a:srgbClr val="9966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隶书" pitchFamily="49" charset="-122"/>
              </a:rPr>
              <a:t>过零检测法</a:t>
            </a:r>
          </a:p>
        </p:txBody>
      </p:sp>
      <p:grpSp>
        <p:nvGrpSpPr>
          <p:cNvPr id="2" name="Group 905"/>
          <p:cNvGrpSpPr>
            <a:grpSpLocks/>
          </p:cNvGrpSpPr>
          <p:nvPr/>
        </p:nvGrpSpPr>
        <p:grpSpPr bwMode="auto">
          <a:xfrm>
            <a:off x="2514600" y="1828800"/>
            <a:ext cx="6172200" cy="698500"/>
            <a:chOff x="1440" y="864"/>
            <a:chExt cx="3888" cy="440"/>
          </a:xfrm>
        </p:grpSpPr>
        <p:sp>
          <p:nvSpPr>
            <p:cNvPr id="89573" name="Rectangle 3"/>
            <p:cNvSpPr>
              <a:spLocks noChangeArrowheads="1"/>
            </p:cNvSpPr>
            <p:nvPr/>
          </p:nvSpPr>
          <p:spPr bwMode="auto">
            <a:xfrm>
              <a:off x="1680" y="960"/>
              <a:ext cx="518" cy="286"/>
            </a:xfrm>
            <a:prstGeom prst="rect">
              <a:avLst/>
            </a:prstGeom>
            <a:noFill/>
            <a:ln w="57150" cmpd="thinThick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buClr>
                  <a:srgbClr val="FF3300"/>
                </a:buClr>
              </a:pPr>
              <a:r>
                <a:rPr lang="zh-CN" altLang="en-US">
                  <a:solidFill>
                    <a:srgbClr val="000099"/>
                  </a:solidFill>
                </a:rPr>
                <a:t>限幅</a:t>
              </a:r>
            </a:p>
          </p:txBody>
        </p:sp>
        <p:sp>
          <p:nvSpPr>
            <p:cNvPr id="89574" name="Rectangle 4"/>
            <p:cNvSpPr>
              <a:spLocks noChangeArrowheads="1"/>
            </p:cNvSpPr>
            <p:nvPr/>
          </p:nvSpPr>
          <p:spPr bwMode="auto">
            <a:xfrm>
              <a:off x="2400" y="960"/>
              <a:ext cx="518" cy="286"/>
            </a:xfrm>
            <a:prstGeom prst="rect">
              <a:avLst/>
            </a:prstGeom>
            <a:noFill/>
            <a:ln w="57150" cmpd="thinThick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buClr>
                  <a:srgbClr val="FF3300"/>
                </a:buClr>
              </a:pPr>
              <a:r>
                <a:rPr lang="zh-CN" altLang="en-US">
                  <a:solidFill>
                    <a:srgbClr val="000099"/>
                  </a:solidFill>
                </a:rPr>
                <a:t>微分</a:t>
              </a:r>
            </a:p>
          </p:txBody>
        </p:sp>
        <p:sp>
          <p:nvSpPr>
            <p:cNvPr id="89575" name="Rectangle 5"/>
            <p:cNvSpPr>
              <a:spLocks noChangeArrowheads="1"/>
            </p:cNvSpPr>
            <p:nvPr/>
          </p:nvSpPr>
          <p:spPr bwMode="auto">
            <a:xfrm>
              <a:off x="3120" y="960"/>
              <a:ext cx="518" cy="286"/>
            </a:xfrm>
            <a:prstGeom prst="rect">
              <a:avLst/>
            </a:prstGeom>
            <a:noFill/>
            <a:ln w="57150" cmpd="thinThick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buClr>
                  <a:srgbClr val="FF3300"/>
                </a:buClr>
              </a:pPr>
              <a:r>
                <a:rPr lang="zh-CN" altLang="en-US">
                  <a:solidFill>
                    <a:srgbClr val="000099"/>
                  </a:solidFill>
                </a:rPr>
                <a:t>整流</a:t>
              </a:r>
            </a:p>
          </p:txBody>
        </p:sp>
        <p:sp>
          <p:nvSpPr>
            <p:cNvPr id="89576" name="Rectangle 6"/>
            <p:cNvSpPr>
              <a:spLocks noChangeArrowheads="1"/>
            </p:cNvSpPr>
            <p:nvPr/>
          </p:nvSpPr>
          <p:spPr bwMode="auto">
            <a:xfrm>
              <a:off x="3840" y="902"/>
              <a:ext cx="518" cy="402"/>
            </a:xfrm>
            <a:prstGeom prst="rect">
              <a:avLst/>
            </a:prstGeom>
            <a:noFill/>
            <a:ln w="57150" cmpd="thinThick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Clr>
                  <a:srgbClr val="FF3300"/>
                </a:buClr>
              </a:pPr>
              <a:r>
                <a:rPr lang="zh-CN" altLang="en-US">
                  <a:solidFill>
                    <a:srgbClr val="000099"/>
                  </a:solidFill>
                </a:rPr>
                <a:t>脉冲发生</a:t>
              </a:r>
            </a:p>
          </p:txBody>
        </p:sp>
        <p:sp>
          <p:nvSpPr>
            <p:cNvPr id="89577" name="Rectangle 7"/>
            <p:cNvSpPr>
              <a:spLocks noChangeArrowheads="1"/>
            </p:cNvSpPr>
            <p:nvPr/>
          </p:nvSpPr>
          <p:spPr bwMode="auto">
            <a:xfrm>
              <a:off x="4560" y="960"/>
              <a:ext cx="518" cy="286"/>
            </a:xfrm>
            <a:prstGeom prst="rect">
              <a:avLst/>
            </a:prstGeom>
            <a:noFill/>
            <a:ln w="57150" cmpd="thinThick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buClr>
                  <a:srgbClr val="FF3300"/>
                </a:buClr>
              </a:pPr>
              <a:r>
                <a:rPr lang="zh-CN" altLang="en-US">
                  <a:solidFill>
                    <a:srgbClr val="000099"/>
                  </a:solidFill>
                </a:rPr>
                <a:t>低通</a:t>
              </a:r>
            </a:p>
          </p:txBody>
        </p:sp>
        <p:sp>
          <p:nvSpPr>
            <p:cNvPr id="89578" name="Line 8"/>
            <p:cNvSpPr>
              <a:spLocks noChangeShapeType="1"/>
            </p:cNvSpPr>
            <p:nvPr/>
          </p:nvSpPr>
          <p:spPr bwMode="auto">
            <a:xfrm>
              <a:off x="1488" y="1104"/>
              <a:ext cx="192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9579" name="Line 9"/>
            <p:cNvSpPr>
              <a:spLocks noChangeShapeType="1"/>
            </p:cNvSpPr>
            <p:nvPr/>
          </p:nvSpPr>
          <p:spPr bwMode="auto">
            <a:xfrm>
              <a:off x="2208" y="1104"/>
              <a:ext cx="192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9580" name="Line 10"/>
            <p:cNvSpPr>
              <a:spLocks noChangeShapeType="1"/>
            </p:cNvSpPr>
            <p:nvPr/>
          </p:nvSpPr>
          <p:spPr bwMode="auto">
            <a:xfrm>
              <a:off x="2928" y="1104"/>
              <a:ext cx="192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9581" name="Line 11"/>
            <p:cNvSpPr>
              <a:spLocks noChangeShapeType="1"/>
            </p:cNvSpPr>
            <p:nvPr/>
          </p:nvSpPr>
          <p:spPr bwMode="auto">
            <a:xfrm>
              <a:off x="3648" y="1104"/>
              <a:ext cx="192" cy="1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9582" name="Line 12"/>
            <p:cNvSpPr>
              <a:spLocks noChangeShapeType="1"/>
            </p:cNvSpPr>
            <p:nvPr/>
          </p:nvSpPr>
          <p:spPr bwMode="auto">
            <a:xfrm>
              <a:off x="4368" y="1104"/>
              <a:ext cx="192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9583" name="Line 13"/>
            <p:cNvSpPr>
              <a:spLocks noChangeShapeType="1"/>
            </p:cNvSpPr>
            <p:nvPr/>
          </p:nvSpPr>
          <p:spPr bwMode="auto">
            <a:xfrm>
              <a:off x="5088" y="1104"/>
              <a:ext cx="240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9584" name="Text Box 69"/>
            <p:cNvSpPr txBox="1">
              <a:spLocks noChangeArrowheads="1"/>
            </p:cNvSpPr>
            <p:nvPr/>
          </p:nvSpPr>
          <p:spPr bwMode="auto">
            <a:xfrm>
              <a:off x="1440" y="86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89585" name="Text Box 70"/>
            <p:cNvSpPr txBox="1">
              <a:spLocks noChangeArrowheads="1"/>
            </p:cNvSpPr>
            <p:nvPr/>
          </p:nvSpPr>
          <p:spPr bwMode="auto">
            <a:xfrm>
              <a:off x="2160" y="86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89586" name="Text Box 71"/>
            <p:cNvSpPr txBox="1">
              <a:spLocks noChangeArrowheads="1"/>
            </p:cNvSpPr>
            <p:nvPr/>
          </p:nvSpPr>
          <p:spPr bwMode="auto">
            <a:xfrm>
              <a:off x="2880" y="86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89587" name="Text Box 72"/>
            <p:cNvSpPr txBox="1">
              <a:spLocks noChangeArrowheads="1"/>
            </p:cNvSpPr>
            <p:nvPr/>
          </p:nvSpPr>
          <p:spPr bwMode="auto">
            <a:xfrm>
              <a:off x="4320" y="86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e</a:t>
              </a:r>
            </a:p>
          </p:txBody>
        </p:sp>
        <p:sp>
          <p:nvSpPr>
            <p:cNvPr id="89588" name="Text Box 73"/>
            <p:cNvSpPr txBox="1">
              <a:spLocks noChangeArrowheads="1"/>
            </p:cNvSpPr>
            <p:nvPr/>
          </p:nvSpPr>
          <p:spPr bwMode="auto">
            <a:xfrm>
              <a:off x="3600" y="86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hlink"/>
                  </a:solidFill>
                </a:rPr>
                <a:t>d</a:t>
              </a:r>
            </a:p>
          </p:txBody>
        </p:sp>
        <p:sp>
          <p:nvSpPr>
            <p:cNvPr id="89589" name="Text Box 74"/>
            <p:cNvSpPr txBox="1">
              <a:spLocks noChangeArrowheads="1"/>
            </p:cNvSpPr>
            <p:nvPr/>
          </p:nvSpPr>
          <p:spPr bwMode="auto">
            <a:xfrm>
              <a:off x="5040" y="86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hlink"/>
                  </a:solidFill>
                </a:rPr>
                <a:t>f</a:t>
              </a:r>
            </a:p>
          </p:txBody>
        </p:sp>
      </p:grpSp>
      <p:grpSp>
        <p:nvGrpSpPr>
          <p:cNvPr id="3" name="Group 909"/>
          <p:cNvGrpSpPr>
            <a:grpSpLocks/>
          </p:cNvGrpSpPr>
          <p:nvPr/>
        </p:nvGrpSpPr>
        <p:grpSpPr bwMode="auto">
          <a:xfrm>
            <a:off x="1295400" y="3581400"/>
            <a:ext cx="6865938" cy="457200"/>
            <a:chOff x="1008" y="2160"/>
            <a:chExt cx="4325" cy="288"/>
          </a:xfrm>
        </p:grpSpPr>
        <p:grpSp>
          <p:nvGrpSpPr>
            <p:cNvPr id="89468" name="Group 175"/>
            <p:cNvGrpSpPr>
              <a:grpSpLocks/>
            </p:cNvGrpSpPr>
            <p:nvPr/>
          </p:nvGrpSpPr>
          <p:grpSpPr bwMode="auto">
            <a:xfrm>
              <a:off x="1296" y="2160"/>
              <a:ext cx="4037" cy="288"/>
              <a:chOff x="864" y="2112"/>
              <a:chExt cx="4037" cy="336"/>
            </a:xfrm>
          </p:grpSpPr>
          <p:grpSp>
            <p:nvGrpSpPr>
              <p:cNvPr id="89470" name="Group 88"/>
              <p:cNvGrpSpPr>
                <a:grpSpLocks/>
              </p:cNvGrpSpPr>
              <p:nvPr/>
            </p:nvGrpSpPr>
            <p:grpSpPr bwMode="auto">
              <a:xfrm>
                <a:off x="864" y="2112"/>
                <a:ext cx="576" cy="336"/>
                <a:chOff x="864" y="1920"/>
                <a:chExt cx="529" cy="336"/>
              </a:xfrm>
            </p:grpSpPr>
            <p:grpSp>
              <p:nvGrpSpPr>
                <p:cNvPr id="89555" name="Group 78"/>
                <p:cNvGrpSpPr>
                  <a:grpSpLocks/>
                </p:cNvGrpSpPr>
                <p:nvPr/>
              </p:nvGrpSpPr>
              <p:grpSpPr bwMode="auto">
                <a:xfrm>
                  <a:off x="864" y="1920"/>
                  <a:ext cx="265" cy="336"/>
                  <a:chOff x="864" y="1920"/>
                  <a:chExt cx="265" cy="336"/>
                </a:xfrm>
              </p:grpSpPr>
              <p:sp>
                <p:nvSpPr>
                  <p:cNvPr id="89565" name="Line 5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64" y="1920"/>
                    <a:ext cx="0" cy="336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566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1920"/>
                    <a:ext cx="68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567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927" y="1920"/>
                    <a:ext cx="0" cy="336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568" name="Line 6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92" y="1920"/>
                    <a:ext cx="0" cy="336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569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986" y="1920"/>
                    <a:ext cx="73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570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1056" y="1920"/>
                    <a:ext cx="0" cy="336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571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922" y="2256"/>
                    <a:ext cx="73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572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1056" y="2256"/>
                    <a:ext cx="73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9556" name="Group 79"/>
                <p:cNvGrpSpPr>
                  <a:grpSpLocks/>
                </p:cNvGrpSpPr>
                <p:nvPr/>
              </p:nvGrpSpPr>
              <p:grpSpPr bwMode="auto">
                <a:xfrm>
                  <a:off x="1128" y="1920"/>
                  <a:ext cx="265" cy="336"/>
                  <a:chOff x="864" y="1920"/>
                  <a:chExt cx="265" cy="336"/>
                </a:xfrm>
              </p:grpSpPr>
              <p:sp>
                <p:nvSpPr>
                  <p:cNvPr id="89557" name="Line 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64" y="1920"/>
                    <a:ext cx="0" cy="336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558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1920"/>
                    <a:ext cx="68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559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927" y="1920"/>
                    <a:ext cx="0" cy="336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560" name="Line 8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92" y="1920"/>
                    <a:ext cx="0" cy="336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561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986" y="1920"/>
                    <a:ext cx="73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562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1056" y="1920"/>
                    <a:ext cx="0" cy="336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563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922" y="2256"/>
                    <a:ext cx="73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564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1056" y="2256"/>
                    <a:ext cx="73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9471" name="Group 136"/>
              <p:cNvGrpSpPr>
                <a:grpSpLocks/>
              </p:cNvGrpSpPr>
              <p:nvPr/>
            </p:nvGrpSpPr>
            <p:grpSpPr bwMode="auto">
              <a:xfrm>
                <a:off x="1435" y="2112"/>
                <a:ext cx="581" cy="336"/>
                <a:chOff x="1387" y="2112"/>
                <a:chExt cx="581" cy="336"/>
              </a:xfrm>
            </p:grpSpPr>
            <p:sp>
              <p:nvSpPr>
                <p:cNvPr id="89547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1392" y="2112"/>
                  <a:ext cx="0" cy="336"/>
                </a:xfrm>
                <a:prstGeom prst="line">
                  <a:avLst/>
                </a:prstGeom>
                <a:noFill/>
                <a:ln w="2540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9548" name="Line 91"/>
                <p:cNvSpPr>
                  <a:spLocks noChangeShapeType="1"/>
                </p:cNvSpPr>
                <p:nvPr/>
              </p:nvSpPr>
              <p:spPr bwMode="auto">
                <a:xfrm>
                  <a:off x="1387" y="2112"/>
                  <a:ext cx="141" cy="0"/>
                </a:xfrm>
                <a:prstGeom prst="line">
                  <a:avLst/>
                </a:prstGeom>
                <a:noFill/>
                <a:ln w="2540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9549" name="Line 92"/>
                <p:cNvSpPr>
                  <a:spLocks noChangeShapeType="1"/>
                </p:cNvSpPr>
                <p:nvPr/>
              </p:nvSpPr>
              <p:spPr bwMode="auto">
                <a:xfrm>
                  <a:off x="1529" y="2112"/>
                  <a:ext cx="0" cy="336"/>
                </a:xfrm>
                <a:prstGeom prst="line">
                  <a:avLst/>
                </a:prstGeom>
                <a:noFill/>
                <a:ln w="2540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9550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1670" y="2112"/>
                  <a:ext cx="0" cy="336"/>
                </a:xfrm>
                <a:prstGeom prst="line">
                  <a:avLst/>
                </a:prstGeom>
                <a:noFill/>
                <a:ln w="2540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9551" name="Line 94"/>
                <p:cNvSpPr>
                  <a:spLocks noChangeShapeType="1"/>
                </p:cNvSpPr>
                <p:nvPr/>
              </p:nvSpPr>
              <p:spPr bwMode="auto">
                <a:xfrm>
                  <a:off x="1666" y="2112"/>
                  <a:ext cx="141" cy="0"/>
                </a:xfrm>
                <a:prstGeom prst="line">
                  <a:avLst/>
                </a:prstGeom>
                <a:noFill/>
                <a:ln w="2540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9552" name="Line 95"/>
                <p:cNvSpPr>
                  <a:spLocks noChangeShapeType="1"/>
                </p:cNvSpPr>
                <p:nvPr/>
              </p:nvSpPr>
              <p:spPr bwMode="auto">
                <a:xfrm>
                  <a:off x="1809" y="2112"/>
                  <a:ext cx="0" cy="336"/>
                </a:xfrm>
                <a:prstGeom prst="line">
                  <a:avLst/>
                </a:prstGeom>
                <a:noFill/>
                <a:ln w="2540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9553" name="Line 96"/>
                <p:cNvSpPr>
                  <a:spLocks noChangeShapeType="1"/>
                </p:cNvSpPr>
                <p:nvPr/>
              </p:nvSpPr>
              <p:spPr bwMode="auto">
                <a:xfrm>
                  <a:off x="1518" y="2448"/>
                  <a:ext cx="159" cy="0"/>
                </a:xfrm>
                <a:prstGeom prst="line">
                  <a:avLst/>
                </a:prstGeom>
                <a:noFill/>
                <a:ln w="2540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9554" name="Line 97"/>
                <p:cNvSpPr>
                  <a:spLocks noChangeShapeType="1"/>
                </p:cNvSpPr>
                <p:nvPr/>
              </p:nvSpPr>
              <p:spPr bwMode="auto">
                <a:xfrm>
                  <a:off x="1809" y="2448"/>
                  <a:ext cx="159" cy="0"/>
                </a:xfrm>
                <a:prstGeom prst="line">
                  <a:avLst/>
                </a:prstGeom>
                <a:noFill/>
                <a:ln w="2540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89472" name="Group 98"/>
              <p:cNvGrpSpPr>
                <a:grpSpLocks/>
              </p:cNvGrpSpPr>
              <p:nvPr/>
            </p:nvGrpSpPr>
            <p:grpSpPr bwMode="auto">
              <a:xfrm>
                <a:off x="2016" y="2112"/>
                <a:ext cx="576" cy="336"/>
                <a:chOff x="864" y="1920"/>
                <a:chExt cx="529" cy="336"/>
              </a:xfrm>
            </p:grpSpPr>
            <p:grpSp>
              <p:nvGrpSpPr>
                <p:cNvPr id="89529" name="Group 99"/>
                <p:cNvGrpSpPr>
                  <a:grpSpLocks/>
                </p:cNvGrpSpPr>
                <p:nvPr/>
              </p:nvGrpSpPr>
              <p:grpSpPr bwMode="auto">
                <a:xfrm>
                  <a:off x="864" y="1920"/>
                  <a:ext cx="265" cy="336"/>
                  <a:chOff x="864" y="1920"/>
                  <a:chExt cx="265" cy="336"/>
                </a:xfrm>
              </p:grpSpPr>
              <p:sp>
                <p:nvSpPr>
                  <p:cNvPr id="89539" name="Line 1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64" y="1920"/>
                    <a:ext cx="0" cy="336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540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1920"/>
                    <a:ext cx="68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541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927" y="1920"/>
                    <a:ext cx="0" cy="336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542" name="Line 10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92" y="1920"/>
                    <a:ext cx="0" cy="336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543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986" y="1920"/>
                    <a:ext cx="73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544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1056" y="1920"/>
                    <a:ext cx="0" cy="336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545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922" y="2256"/>
                    <a:ext cx="73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546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1056" y="2256"/>
                    <a:ext cx="73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9530" name="Group 108"/>
                <p:cNvGrpSpPr>
                  <a:grpSpLocks/>
                </p:cNvGrpSpPr>
                <p:nvPr/>
              </p:nvGrpSpPr>
              <p:grpSpPr bwMode="auto">
                <a:xfrm>
                  <a:off x="1128" y="1920"/>
                  <a:ext cx="265" cy="336"/>
                  <a:chOff x="864" y="1920"/>
                  <a:chExt cx="265" cy="336"/>
                </a:xfrm>
              </p:grpSpPr>
              <p:sp>
                <p:nvSpPr>
                  <p:cNvPr id="89531" name="Line 10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64" y="1920"/>
                    <a:ext cx="0" cy="336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532" name="Line 110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1920"/>
                    <a:ext cx="68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533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927" y="1920"/>
                    <a:ext cx="0" cy="336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534" name="Line 1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92" y="1920"/>
                    <a:ext cx="0" cy="336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535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986" y="1920"/>
                    <a:ext cx="73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536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1056" y="1920"/>
                    <a:ext cx="0" cy="336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537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922" y="2256"/>
                    <a:ext cx="73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538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1056" y="2256"/>
                    <a:ext cx="73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9473" name="Group 117"/>
              <p:cNvGrpSpPr>
                <a:grpSpLocks/>
              </p:cNvGrpSpPr>
              <p:nvPr/>
            </p:nvGrpSpPr>
            <p:grpSpPr bwMode="auto">
              <a:xfrm>
                <a:off x="2592" y="2112"/>
                <a:ext cx="576" cy="336"/>
                <a:chOff x="864" y="1920"/>
                <a:chExt cx="529" cy="336"/>
              </a:xfrm>
            </p:grpSpPr>
            <p:grpSp>
              <p:nvGrpSpPr>
                <p:cNvPr id="89511" name="Group 118"/>
                <p:cNvGrpSpPr>
                  <a:grpSpLocks/>
                </p:cNvGrpSpPr>
                <p:nvPr/>
              </p:nvGrpSpPr>
              <p:grpSpPr bwMode="auto">
                <a:xfrm>
                  <a:off x="864" y="1920"/>
                  <a:ext cx="265" cy="336"/>
                  <a:chOff x="864" y="1920"/>
                  <a:chExt cx="265" cy="336"/>
                </a:xfrm>
              </p:grpSpPr>
              <p:sp>
                <p:nvSpPr>
                  <p:cNvPr id="89521" name="Line 1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64" y="1920"/>
                    <a:ext cx="0" cy="336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522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1920"/>
                    <a:ext cx="68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523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927" y="1920"/>
                    <a:ext cx="0" cy="336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524" name="Line 1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92" y="1920"/>
                    <a:ext cx="0" cy="336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525" name="Line 123"/>
                  <p:cNvSpPr>
                    <a:spLocks noChangeShapeType="1"/>
                  </p:cNvSpPr>
                  <p:nvPr/>
                </p:nvSpPr>
                <p:spPr bwMode="auto">
                  <a:xfrm>
                    <a:off x="986" y="1920"/>
                    <a:ext cx="73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526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1056" y="1920"/>
                    <a:ext cx="0" cy="336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527" name="Line 125"/>
                  <p:cNvSpPr>
                    <a:spLocks noChangeShapeType="1"/>
                  </p:cNvSpPr>
                  <p:nvPr/>
                </p:nvSpPr>
                <p:spPr bwMode="auto">
                  <a:xfrm>
                    <a:off x="922" y="2256"/>
                    <a:ext cx="73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528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1056" y="2256"/>
                    <a:ext cx="73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9512" name="Group 127"/>
                <p:cNvGrpSpPr>
                  <a:grpSpLocks/>
                </p:cNvGrpSpPr>
                <p:nvPr/>
              </p:nvGrpSpPr>
              <p:grpSpPr bwMode="auto">
                <a:xfrm>
                  <a:off x="1128" y="1920"/>
                  <a:ext cx="265" cy="336"/>
                  <a:chOff x="864" y="1920"/>
                  <a:chExt cx="265" cy="336"/>
                </a:xfrm>
              </p:grpSpPr>
              <p:sp>
                <p:nvSpPr>
                  <p:cNvPr id="89513" name="Line 1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64" y="1920"/>
                    <a:ext cx="0" cy="336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514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1920"/>
                    <a:ext cx="68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515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927" y="1920"/>
                    <a:ext cx="0" cy="336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516" name="Line 1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92" y="1920"/>
                    <a:ext cx="0" cy="336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517" name="Line 132"/>
                  <p:cNvSpPr>
                    <a:spLocks noChangeShapeType="1"/>
                  </p:cNvSpPr>
                  <p:nvPr/>
                </p:nvSpPr>
                <p:spPr bwMode="auto">
                  <a:xfrm>
                    <a:off x="986" y="1920"/>
                    <a:ext cx="73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518" name="Line 133"/>
                  <p:cNvSpPr>
                    <a:spLocks noChangeShapeType="1"/>
                  </p:cNvSpPr>
                  <p:nvPr/>
                </p:nvSpPr>
                <p:spPr bwMode="auto">
                  <a:xfrm>
                    <a:off x="1056" y="1920"/>
                    <a:ext cx="0" cy="336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519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922" y="2256"/>
                    <a:ext cx="73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520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1056" y="2256"/>
                    <a:ext cx="73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9474" name="Group 137"/>
              <p:cNvGrpSpPr>
                <a:grpSpLocks/>
              </p:cNvGrpSpPr>
              <p:nvPr/>
            </p:nvGrpSpPr>
            <p:grpSpPr bwMode="auto">
              <a:xfrm>
                <a:off x="3168" y="2112"/>
                <a:ext cx="581" cy="336"/>
                <a:chOff x="1387" y="2112"/>
                <a:chExt cx="581" cy="336"/>
              </a:xfrm>
            </p:grpSpPr>
            <p:sp>
              <p:nvSpPr>
                <p:cNvPr id="89503" name="Line 138"/>
                <p:cNvSpPr>
                  <a:spLocks noChangeShapeType="1"/>
                </p:cNvSpPr>
                <p:nvPr/>
              </p:nvSpPr>
              <p:spPr bwMode="auto">
                <a:xfrm flipV="1">
                  <a:off x="1392" y="2112"/>
                  <a:ext cx="0" cy="336"/>
                </a:xfrm>
                <a:prstGeom prst="line">
                  <a:avLst/>
                </a:prstGeom>
                <a:noFill/>
                <a:ln w="2540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9504" name="Line 139"/>
                <p:cNvSpPr>
                  <a:spLocks noChangeShapeType="1"/>
                </p:cNvSpPr>
                <p:nvPr/>
              </p:nvSpPr>
              <p:spPr bwMode="auto">
                <a:xfrm>
                  <a:off x="1387" y="2112"/>
                  <a:ext cx="141" cy="0"/>
                </a:xfrm>
                <a:prstGeom prst="line">
                  <a:avLst/>
                </a:prstGeom>
                <a:noFill/>
                <a:ln w="2540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9505" name="Line 140"/>
                <p:cNvSpPr>
                  <a:spLocks noChangeShapeType="1"/>
                </p:cNvSpPr>
                <p:nvPr/>
              </p:nvSpPr>
              <p:spPr bwMode="auto">
                <a:xfrm>
                  <a:off x="1529" y="2112"/>
                  <a:ext cx="0" cy="336"/>
                </a:xfrm>
                <a:prstGeom prst="line">
                  <a:avLst/>
                </a:prstGeom>
                <a:noFill/>
                <a:ln w="2540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9506" name="Line 141"/>
                <p:cNvSpPr>
                  <a:spLocks noChangeShapeType="1"/>
                </p:cNvSpPr>
                <p:nvPr/>
              </p:nvSpPr>
              <p:spPr bwMode="auto">
                <a:xfrm flipV="1">
                  <a:off x="1670" y="2112"/>
                  <a:ext cx="0" cy="336"/>
                </a:xfrm>
                <a:prstGeom prst="line">
                  <a:avLst/>
                </a:prstGeom>
                <a:noFill/>
                <a:ln w="2540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9507" name="Line 142"/>
                <p:cNvSpPr>
                  <a:spLocks noChangeShapeType="1"/>
                </p:cNvSpPr>
                <p:nvPr/>
              </p:nvSpPr>
              <p:spPr bwMode="auto">
                <a:xfrm>
                  <a:off x="1666" y="2112"/>
                  <a:ext cx="141" cy="0"/>
                </a:xfrm>
                <a:prstGeom prst="line">
                  <a:avLst/>
                </a:prstGeom>
                <a:noFill/>
                <a:ln w="2540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9508" name="Line 143"/>
                <p:cNvSpPr>
                  <a:spLocks noChangeShapeType="1"/>
                </p:cNvSpPr>
                <p:nvPr/>
              </p:nvSpPr>
              <p:spPr bwMode="auto">
                <a:xfrm>
                  <a:off x="1809" y="2112"/>
                  <a:ext cx="0" cy="336"/>
                </a:xfrm>
                <a:prstGeom prst="line">
                  <a:avLst/>
                </a:prstGeom>
                <a:noFill/>
                <a:ln w="2540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9509" name="Line 144"/>
                <p:cNvSpPr>
                  <a:spLocks noChangeShapeType="1"/>
                </p:cNvSpPr>
                <p:nvPr/>
              </p:nvSpPr>
              <p:spPr bwMode="auto">
                <a:xfrm>
                  <a:off x="1518" y="2448"/>
                  <a:ext cx="159" cy="0"/>
                </a:xfrm>
                <a:prstGeom prst="line">
                  <a:avLst/>
                </a:prstGeom>
                <a:noFill/>
                <a:ln w="2540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9510" name="Line 145"/>
                <p:cNvSpPr>
                  <a:spLocks noChangeShapeType="1"/>
                </p:cNvSpPr>
                <p:nvPr/>
              </p:nvSpPr>
              <p:spPr bwMode="auto">
                <a:xfrm>
                  <a:off x="1809" y="2448"/>
                  <a:ext cx="159" cy="0"/>
                </a:xfrm>
                <a:prstGeom prst="line">
                  <a:avLst/>
                </a:prstGeom>
                <a:noFill/>
                <a:ln w="2540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89475" name="Group 146"/>
              <p:cNvGrpSpPr>
                <a:grpSpLocks/>
              </p:cNvGrpSpPr>
              <p:nvPr/>
            </p:nvGrpSpPr>
            <p:grpSpPr bwMode="auto">
              <a:xfrm>
                <a:off x="4320" y="2112"/>
                <a:ext cx="581" cy="336"/>
                <a:chOff x="1387" y="2112"/>
                <a:chExt cx="581" cy="336"/>
              </a:xfrm>
            </p:grpSpPr>
            <p:sp>
              <p:nvSpPr>
                <p:cNvPr id="89495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1392" y="2112"/>
                  <a:ext cx="0" cy="336"/>
                </a:xfrm>
                <a:prstGeom prst="line">
                  <a:avLst/>
                </a:prstGeom>
                <a:noFill/>
                <a:ln w="2540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9496" name="Line 148"/>
                <p:cNvSpPr>
                  <a:spLocks noChangeShapeType="1"/>
                </p:cNvSpPr>
                <p:nvPr/>
              </p:nvSpPr>
              <p:spPr bwMode="auto">
                <a:xfrm>
                  <a:off x="1387" y="2112"/>
                  <a:ext cx="141" cy="0"/>
                </a:xfrm>
                <a:prstGeom prst="line">
                  <a:avLst/>
                </a:prstGeom>
                <a:noFill/>
                <a:ln w="2540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9497" name="Line 149"/>
                <p:cNvSpPr>
                  <a:spLocks noChangeShapeType="1"/>
                </p:cNvSpPr>
                <p:nvPr/>
              </p:nvSpPr>
              <p:spPr bwMode="auto">
                <a:xfrm>
                  <a:off x="1529" y="2112"/>
                  <a:ext cx="0" cy="336"/>
                </a:xfrm>
                <a:prstGeom prst="line">
                  <a:avLst/>
                </a:prstGeom>
                <a:noFill/>
                <a:ln w="2540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9498" name="Line 150"/>
                <p:cNvSpPr>
                  <a:spLocks noChangeShapeType="1"/>
                </p:cNvSpPr>
                <p:nvPr/>
              </p:nvSpPr>
              <p:spPr bwMode="auto">
                <a:xfrm flipV="1">
                  <a:off x="1670" y="2112"/>
                  <a:ext cx="0" cy="336"/>
                </a:xfrm>
                <a:prstGeom prst="line">
                  <a:avLst/>
                </a:prstGeom>
                <a:noFill/>
                <a:ln w="2540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9499" name="Line 151"/>
                <p:cNvSpPr>
                  <a:spLocks noChangeShapeType="1"/>
                </p:cNvSpPr>
                <p:nvPr/>
              </p:nvSpPr>
              <p:spPr bwMode="auto">
                <a:xfrm>
                  <a:off x="1666" y="2112"/>
                  <a:ext cx="141" cy="0"/>
                </a:xfrm>
                <a:prstGeom prst="line">
                  <a:avLst/>
                </a:prstGeom>
                <a:noFill/>
                <a:ln w="2540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9500" name="Line 152"/>
                <p:cNvSpPr>
                  <a:spLocks noChangeShapeType="1"/>
                </p:cNvSpPr>
                <p:nvPr/>
              </p:nvSpPr>
              <p:spPr bwMode="auto">
                <a:xfrm>
                  <a:off x="1809" y="2112"/>
                  <a:ext cx="0" cy="336"/>
                </a:xfrm>
                <a:prstGeom prst="line">
                  <a:avLst/>
                </a:prstGeom>
                <a:noFill/>
                <a:ln w="2540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9501" name="Line 153"/>
                <p:cNvSpPr>
                  <a:spLocks noChangeShapeType="1"/>
                </p:cNvSpPr>
                <p:nvPr/>
              </p:nvSpPr>
              <p:spPr bwMode="auto">
                <a:xfrm>
                  <a:off x="1518" y="2448"/>
                  <a:ext cx="159" cy="0"/>
                </a:xfrm>
                <a:prstGeom prst="line">
                  <a:avLst/>
                </a:prstGeom>
                <a:noFill/>
                <a:ln w="2540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9502" name="Line 154"/>
                <p:cNvSpPr>
                  <a:spLocks noChangeShapeType="1"/>
                </p:cNvSpPr>
                <p:nvPr/>
              </p:nvSpPr>
              <p:spPr bwMode="auto">
                <a:xfrm>
                  <a:off x="1809" y="2448"/>
                  <a:ext cx="159" cy="0"/>
                </a:xfrm>
                <a:prstGeom prst="line">
                  <a:avLst/>
                </a:prstGeom>
                <a:noFill/>
                <a:ln w="2540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89476" name="Group 155"/>
              <p:cNvGrpSpPr>
                <a:grpSpLocks/>
              </p:cNvGrpSpPr>
              <p:nvPr/>
            </p:nvGrpSpPr>
            <p:grpSpPr bwMode="auto">
              <a:xfrm>
                <a:off x="3744" y="2112"/>
                <a:ext cx="576" cy="336"/>
                <a:chOff x="864" y="1920"/>
                <a:chExt cx="529" cy="336"/>
              </a:xfrm>
            </p:grpSpPr>
            <p:grpSp>
              <p:nvGrpSpPr>
                <p:cNvPr id="89477" name="Group 156"/>
                <p:cNvGrpSpPr>
                  <a:grpSpLocks/>
                </p:cNvGrpSpPr>
                <p:nvPr/>
              </p:nvGrpSpPr>
              <p:grpSpPr bwMode="auto">
                <a:xfrm>
                  <a:off x="864" y="1920"/>
                  <a:ext cx="265" cy="336"/>
                  <a:chOff x="864" y="1920"/>
                  <a:chExt cx="265" cy="336"/>
                </a:xfrm>
              </p:grpSpPr>
              <p:sp>
                <p:nvSpPr>
                  <p:cNvPr id="89487" name="Line 15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64" y="1920"/>
                    <a:ext cx="0" cy="336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488" name="Line 158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1920"/>
                    <a:ext cx="68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489" name="Line 159"/>
                  <p:cNvSpPr>
                    <a:spLocks noChangeShapeType="1"/>
                  </p:cNvSpPr>
                  <p:nvPr/>
                </p:nvSpPr>
                <p:spPr bwMode="auto">
                  <a:xfrm>
                    <a:off x="927" y="1920"/>
                    <a:ext cx="0" cy="336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490" name="Line 1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92" y="1920"/>
                    <a:ext cx="0" cy="336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491" name="Line 161"/>
                  <p:cNvSpPr>
                    <a:spLocks noChangeShapeType="1"/>
                  </p:cNvSpPr>
                  <p:nvPr/>
                </p:nvSpPr>
                <p:spPr bwMode="auto">
                  <a:xfrm>
                    <a:off x="986" y="1920"/>
                    <a:ext cx="73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492" name="Line 162"/>
                  <p:cNvSpPr>
                    <a:spLocks noChangeShapeType="1"/>
                  </p:cNvSpPr>
                  <p:nvPr/>
                </p:nvSpPr>
                <p:spPr bwMode="auto">
                  <a:xfrm>
                    <a:off x="1056" y="1920"/>
                    <a:ext cx="0" cy="336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493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922" y="2256"/>
                    <a:ext cx="73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494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1056" y="2256"/>
                    <a:ext cx="73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9478" name="Group 165"/>
                <p:cNvGrpSpPr>
                  <a:grpSpLocks/>
                </p:cNvGrpSpPr>
                <p:nvPr/>
              </p:nvGrpSpPr>
              <p:grpSpPr bwMode="auto">
                <a:xfrm>
                  <a:off x="1128" y="1920"/>
                  <a:ext cx="265" cy="336"/>
                  <a:chOff x="864" y="1920"/>
                  <a:chExt cx="265" cy="336"/>
                </a:xfrm>
              </p:grpSpPr>
              <p:sp>
                <p:nvSpPr>
                  <p:cNvPr id="89479" name="Line 1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64" y="1920"/>
                    <a:ext cx="0" cy="336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480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1920"/>
                    <a:ext cx="68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481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927" y="1920"/>
                    <a:ext cx="0" cy="336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482" name="Line 16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92" y="1920"/>
                    <a:ext cx="0" cy="336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483" name="Line 170"/>
                  <p:cNvSpPr>
                    <a:spLocks noChangeShapeType="1"/>
                  </p:cNvSpPr>
                  <p:nvPr/>
                </p:nvSpPr>
                <p:spPr bwMode="auto">
                  <a:xfrm>
                    <a:off x="986" y="1920"/>
                    <a:ext cx="73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484" name="Line 171"/>
                  <p:cNvSpPr>
                    <a:spLocks noChangeShapeType="1"/>
                  </p:cNvSpPr>
                  <p:nvPr/>
                </p:nvSpPr>
                <p:spPr bwMode="auto">
                  <a:xfrm>
                    <a:off x="1056" y="1920"/>
                    <a:ext cx="0" cy="336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485" name="Line 172"/>
                  <p:cNvSpPr>
                    <a:spLocks noChangeShapeType="1"/>
                  </p:cNvSpPr>
                  <p:nvPr/>
                </p:nvSpPr>
                <p:spPr bwMode="auto">
                  <a:xfrm>
                    <a:off x="922" y="2256"/>
                    <a:ext cx="73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486" name="Line 173"/>
                  <p:cNvSpPr>
                    <a:spLocks noChangeShapeType="1"/>
                  </p:cNvSpPr>
                  <p:nvPr/>
                </p:nvSpPr>
                <p:spPr bwMode="auto">
                  <a:xfrm>
                    <a:off x="1056" y="2256"/>
                    <a:ext cx="73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89469" name="Text Box 174"/>
            <p:cNvSpPr txBox="1">
              <a:spLocks noChangeArrowheads="1"/>
            </p:cNvSpPr>
            <p:nvPr/>
          </p:nvSpPr>
          <p:spPr bwMode="auto">
            <a:xfrm>
              <a:off x="1008" y="2208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hlink"/>
                  </a:solidFill>
                </a:rPr>
                <a:t>b</a:t>
              </a:r>
            </a:p>
          </p:txBody>
        </p:sp>
      </p:grpSp>
      <p:grpSp>
        <p:nvGrpSpPr>
          <p:cNvPr id="20" name="Group 908"/>
          <p:cNvGrpSpPr>
            <a:grpSpLocks/>
          </p:cNvGrpSpPr>
          <p:nvPr/>
        </p:nvGrpSpPr>
        <p:grpSpPr bwMode="auto">
          <a:xfrm>
            <a:off x="1295400" y="2667000"/>
            <a:ext cx="6858000" cy="765175"/>
            <a:chOff x="1008" y="1584"/>
            <a:chExt cx="4320" cy="482"/>
          </a:xfrm>
        </p:grpSpPr>
        <p:grpSp>
          <p:nvGrpSpPr>
            <p:cNvPr id="89459" name="Group 16"/>
            <p:cNvGrpSpPr>
              <a:grpSpLocks/>
            </p:cNvGrpSpPr>
            <p:nvPr/>
          </p:nvGrpSpPr>
          <p:grpSpPr bwMode="auto">
            <a:xfrm>
              <a:off x="1296" y="1584"/>
              <a:ext cx="4032" cy="482"/>
              <a:chOff x="864" y="912"/>
              <a:chExt cx="4032" cy="482"/>
            </a:xfrm>
          </p:grpSpPr>
          <p:sp>
            <p:nvSpPr>
              <p:cNvPr id="89461" name="Freeform 17"/>
              <p:cNvSpPr>
                <a:spLocks/>
              </p:cNvSpPr>
              <p:nvPr/>
            </p:nvSpPr>
            <p:spPr bwMode="auto">
              <a:xfrm>
                <a:off x="1440" y="912"/>
                <a:ext cx="576" cy="482"/>
              </a:xfrm>
              <a:custGeom>
                <a:avLst/>
                <a:gdLst>
                  <a:gd name="T0" fmla="*/ 0 w 576"/>
                  <a:gd name="T1" fmla="*/ 193 h 588"/>
                  <a:gd name="T2" fmla="*/ 42 w 576"/>
                  <a:gd name="T3" fmla="*/ 25 h 588"/>
                  <a:gd name="T4" fmla="*/ 56 w 576"/>
                  <a:gd name="T5" fmla="*/ 7 h 588"/>
                  <a:gd name="T6" fmla="*/ 69 w 576"/>
                  <a:gd name="T7" fmla="*/ 2 h 588"/>
                  <a:gd name="T8" fmla="*/ 84 w 576"/>
                  <a:gd name="T9" fmla="*/ 8 h 588"/>
                  <a:gd name="T10" fmla="*/ 96 w 576"/>
                  <a:gd name="T11" fmla="*/ 22 h 588"/>
                  <a:gd name="T12" fmla="*/ 186 w 576"/>
                  <a:gd name="T13" fmla="*/ 367 h 588"/>
                  <a:gd name="T14" fmla="*/ 198 w 576"/>
                  <a:gd name="T15" fmla="*/ 387 h 588"/>
                  <a:gd name="T16" fmla="*/ 213 w 576"/>
                  <a:gd name="T17" fmla="*/ 395 h 588"/>
                  <a:gd name="T18" fmla="*/ 228 w 576"/>
                  <a:gd name="T19" fmla="*/ 387 h 588"/>
                  <a:gd name="T20" fmla="*/ 243 w 576"/>
                  <a:gd name="T21" fmla="*/ 363 h 588"/>
                  <a:gd name="T22" fmla="*/ 324 w 576"/>
                  <a:gd name="T23" fmla="*/ 25 h 588"/>
                  <a:gd name="T24" fmla="*/ 333 w 576"/>
                  <a:gd name="T25" fmla="*/ 8 h 588"/>
                  <a:gd name="T26" fmla="*/ 348 w 576"/>
                  <a:gd name="T27" fmla="*/ 0 h 588"/>
                  <a:gd name="T28" fmla="*/ 363 w 576"/>
                  <a:gd name="T29" fmla="*/ 4 h 588"/>
                  <a:gd name="T30" fmla="*/ 378 w 576"/>
                  <a:gd name="T31" fmla="*/ 22 h 588"/>
                  <a:gd name="T32" fmla="*/ 474 w 576"/>
                  <a:gd name="T33" fmla="*/ 363 h 588"/>
                  <a:gd name="T34" fmla="*/ 486 w 576"/>
                  <a:gd name="T35" fmla="*/ 381 h 588"/>
                  <a:gd name="T36" fmla="*/ 498 w 576"/>
                  <a:gd name="T37" fmla="*/ 387 h 588"/>
                  <a:gd name="T38" fmla="*/ 498 w 576"/>
                  <a:gd name="T39" fmla="*/ 387 h 588"/>
                  <a:gd name="T40" fmla="*/ 510 w 576"/>
                  <a:gd name="T41" fmla="*/ 381 h 588"/>
                  <a:gd name="T42" fmla="*/ 522 w 576"/>
                  <a:gd name="T43" fmla="*/ 363 h 588"/>
                  <a:gd name="T44" fmla="*/ 576 w 576"/>
                  <a:gd name="T45" fmla="*/ 192 h 58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576"/>
                  <a:gd name="T70" fmla="*/ 0 h 588"/>
                  <a:gd name="T71" fmla="*/ 576 w 576"/>
                  <a:gd name="T72" fmla="*/ 588 h 588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576" h="588">
                    <a:moveTo>
                      <a:pt x="0" y="288"/>
                    </a:moveTo>
                    <a:lnTo>
                      <a:pt x="42" y="36"/>
                    </a:lnTo>
                    <a:lnTo>
                      <a:pt x="56" y="10"/>
                    </a:lnTo>
                    <a:lnTo>
                      <a:pt x="69" y="2"/>
                    </a:lnTo>
                    <a:lnTo>
                      <a:pt x="84" y="12"/>
                    </a:lnTo>
                    <a:lnTo>
                      <a:pt x="96" y="33"/>
                    </a:lnTo>
                    <a:lnTo>
                      <a:pt x="186" y="546"/>
                    </a:lnTo>
                    <a:lnTo>
                      <a:pt x="198" y="576"/>
                    </a:lnTo>
                    <a:lnTo>
                      <a:pt x="213" y="588"/>
                    </a:lnTo>
                    <a:lnTo>
                      <a:pt x="228" y="576"/>
                    </a:lnTo>
                    <a:lnTo>
                      <a:pt x="243" y="540"/>
                    </a:lnTo>
                    <a:lnTo>
                      <a:pt x="324" y="36"/>
                    </a:lnTo>
                    <a:lnTo>
                      <a:pt x="333" y="12"/>
                    </a:lnTo>
                    <a:lnTo>
                      <a:pt x="348" y="0"/>
                    </a:lnTo>
                    <a:lnTo>
                      <a:pt x="363" y="6"/>
                    </a:lnTo>
                    <a:lnTo>
                      <a:pt x="378" y="33"/>
                    </a:lnTo>
                    <a:lnTo>
                      <a:pt x="474" y="540"/>
                    </a:lnTo>
                    <a:lnTo>
                      <a:pt x="486" y="567"/>
                    </a:lnTo>
                    <a:lnTo>
                      <a:pt x="498" y="576"/>
                    </a:lnTo>
                    <a:lnTo>
                      <a:pt x="510" y="567"/>
                    </a:lnTo>
                    <a:lnTo>
                      <a:pt x="522" y="540"/>
                    </a:lnTo>
                    <a:lnTo>
                      <a:pt x="576" y="28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9462" name="Freeform 18"/>
              <p:cNvSpPr>
                <a:spLocks/>
              </p:cNvSpPr>
              <p:nvPr/>
            </p:nvSpPr>
            <p:spPr bwMode="auto">
              <a:xfrm>
                <a:off x="864" y="912"/>
                <a:ext cx="576" cy="480"/>
              </a:xfrm>
              <a:custGeom>
                <a:avLst/>
                <a:gdLst>
                  <a:gd name="T0" fmla="*/ 0 w 582"/>
                  <a:gd name="T1" fmla="*/ 171 h 675"/>
                  <a:gd name="T2" fmla="*/ 20 w 582"/>
                  <a:gd name="T3" fmla="*/ 25 h 675"/>
                  <a:gd name="T4" fmla="*/ 27 w 582"/>
                  <a:gd name="T5" fmla="*/ 11 h 675"/>
                  <a:gd name="T6" fmla="*/ 37 w 582"/>
                  <a:gd name="T7" fmla="*/ 3 h 675"/>
                  <a:gd name="T8" fmla="*/ 45 w 582"/>
                  <a:gd name="T9" fmla="*/ 11 h 675"/>
                  <a:gd name="T10" fmla="*/ 48 w 582"/>
                  <a:gd name="T11" fmla="*/ 25 h 675"/>
                  <a:gd name="T12" fmla="*/ 88 w 582"/>
                  <a:gd name="T13" fmla="*/ 321 h 675"/>
                  <a:gd name="T14" fmla="*/ 94 w 582"/>
                  <a:gd name="T15" fmla="*/ 334 h 675"/>
                  <a:gd name="T16" fmla="*/ 105 w 582"/>
                  <a:gd name="T17" fmla="*/ 341 h 675"/>
                  <a:gd name="T18" fmla="*/ 113 w 582"/>
                  <a:gd name="T19" fmla="*/ 333 h 675"/>
                  <a:gd name="T20" fmla="*/ 119 w 582"/>
                  <a:gd name="T21" fmla="*/ 321 h 675"/>
                  <a:gd name="T22" fmla="*/ 156 w 582"/>
                  <a:gd name="T23" fmla="*/ 28 h 675"/>
                  <a:gd name="T24" fmla="*/ 158 w 582"/>
                  <a:gd name="T25" fmla="*/ 13 h 675"/>
                  <a:gd name="T26" fmla="*/ 173 w 582"/>
                  <a:gd name="T27" fmla="*/ 0 h 675"/>
                  <a:gd name="T28" fmla="*/ 185 w 582"/>
                  <a:gd name="T29" fmla="*/ 14 h 675"/>
                  <a:gd name="T30" fmla="*/ 189 w 582"/>
                  <a:gd name="T31" fmla="*/ 27 h 675"/>
                  <a:gd name="T32" fmla="*/ 234 w 582"/>
                  <a:gd name="T33" fmla="*/ 319 h 675"/>
                  <a:gd name="T34" fmla="*/ 239 w 582"/>
                  <a:gd name="T35" fmla="*/ 334 h 675"/>
                  <a:gd name="T36" fmla="*/ 246 w 582"/>
                  <a:gd name="T37" fmla="*/ 341 h 675"/>
                  <a:gd name="T38" fmla="*/ 257 w 582"/>
                  <a:gd name="T39" fmla="*/ 335 h 675"/>
                  <a:gd name="T40" fmla="*/ 264 w 582"/>
                  <a:gd name="T41" fmla="*/ 321 h 675"/>
                  <a:gd name="T42" fmla="*/ 297 w 582"/>
                  <a:gd name="T43" fmla="*/ 29 h 675"/>
                  <a:gd name="T44" fmla="*/ 304 w 582"/>
                  <a:gd name="T45" fmla="*/ 14 h 675"/>
                  <a:gd name="T46" fmla="*/ 314 w 582"/>
                  <a:gd name="T47" fmla="*/ 3 h 675"/>
                  <a:gd name="T48" fmla="*/ 324 w 582"/>
                  <a:gd name="T49" fmla="*/ 15 h 675"/>
                  <a:gd name="T50" fmla="*/ 331 w 582"/>
                  <a:gd name="T51" fmla="*/ 28 h 675"/>
                  <a:gd name="T52" fmla="*/ 374 w 582"/>
                  <a:gd name="T53" fmla="*/ 318 h 675"/>
                  <a:gd name="T54" fmla="*/ 378 w 582"/>
                  <a:gd name="T55" fmla="*/ 331 h 675"/>
                  <a:gd name="T56" fmla="*/ 390 w 582"/>
                  <a:gd name="T57" fmla="*/ 341 h 675"/>
                  <a:gd name="T58" fmla="*/ 398 w 582"/>
                  <a:gd name="T59" fmla="*/ 330 h 675"/>
                  <a:gd name="T60" fmla="*/ 403 w 582"/>
                  <a:gd name="T61" fmla="*/ 316 h 675"/>
                  <a:gd name="T62" fmla="*/ 440 w 582"/>
                  <a:gd name="T63" fmla="*/ 30 h 675"/>
                  <a:gd name="T64" fmla="*/ 442 w 582"/>
                  <a:gd name="T65" fmla="*/ 10 h 675"/>
                  <a:gd name="T66" fmla="*/ 455 w 582"/>
                  <a:gd name="T67" fmla="*/ 3 h 675"/>
                  <a:gd name="T68" fmla="*/ 464 w 582"/>
                  <a:gd name="T69" fmla="*/ 11 h 675"/>
                  <a:gd name="T70" fmla="*/ 470 w 582"/>
                  <a:gd name="T71" fmla="*/ 29 h 675"/>
                  <a:gd name="T72" fmla="*/ 518 w 582"/>
                  <a:gd name="T73" fmla="*/ 319 h 675"/>
                  <a:gd name="T74" fmla="*/ 522 w 582"/>
                  <a:gd name="T75" fmla="*/ 331 h 675"/>
                  <a:gd name="T76" fmla="*/ 528 w 582"/>
                  <a:gd name="T77" fmla="*/ 341 h 675"/>
                  <a:gd name="T78" fmla="*/ 538 w 582"/>
                  <a:gd name="T79" fmla="*/ 334 h 675"/>
                  <a:gd name="T80" fmla="*/ 540 w 582"/>
                  <a:gd name="T81" fmla="*/ 321 h 675"/>
                  <a:gd name="T82" fmla="*/ 570 w 582"/>
                  <a:gd name="T83" fmla="*/ 171 h 67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82"/>
                  <a:gd name="T127" fmla="*/ 0 h 675"/>
                  <a:gd name="T128" fmla="*/ 582 w 582"/>
                  <a:gd name="T129" fmla="*/ 675 h 67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82" h="675">
                    <a:moveTo>
                      <a:pt x="0" y="339"/>
                    </a:moveTo>
                    <a:lnTo>
                      <a:pt x="20" y="49"/>
                    </a:lnTo>
                    <a:lnTo>
                      <a:pt x="27" y="23"/>
                    </a:lnTo>
                    <a:lnTo>
                      <a:pt x="37" y="5"/>
                    </a:lnTo>
                    <a:lnTo>
                      <a:pt x="45" y="23"/>
                    </a:lnTo>
                    <a:lnTo>
                      <a:pt x="49" y="49"/>
                    </a:lnTo>
                    <a:lnTo>
                      <a:pt x="90" y="634"/>
                    </a:lnTo>
                    <a:lnTo>
                      <a:pt x="96" y="660"/>
                    </a:lnTo>
                    <a:lnTo>
                      <a:pt x="107" y="675"/>
                    </a:lnTo>
                    <a:lnTo>
                      <a:pt x="115" y="658"/>
                    </a:lnTo>
                    <a:lnTo>
                      <a:pt x="121" y="636"/>
                    </a:lnTo>
                    <a:lnTo>
                      <a:pt x="160" y="55"/>
                    </a:lnTo>
                    <a:lnTo>
                      <a:pt x="162" y="25"/>
                    </a:lnTo>
                    <a:lnTo>
                      <a:pt x="177" y="0"/>
                    </a:lnTo>
                    <a:lnTo>
                      <a:pt x="189" y="27"/>
                    </a:lnTo>
                    <a:lnTo>
                      <a:pt x="193" y="53"/>
                    </a:lnTo>
                    <a:lnTo>
                      <a:pt x="238" y="632"/>
                    </a:lnTo>
                    <a:lnTo>
                      <a:pt x="244" y="660"/>
                    </a:lnTo>
                    <a:lnTo>
                      <a:pt x="252" y="675"/>
                    </a:lnTo>
                    <a:lnTo>
                      <a:pt x="263" y="662"/>
                    </a:lnTo>
                    <a:lnTo>
                      <a:pt x="270" y="636"/>
                    </a:lnTo>
                    <a:lnTo>
                      <a:pt x="303" y="57"/>
                    </a:lnTo>
                    <a:lnTo>
                      <a:pt x="310" y="27"/>
                    </a:lnTo>
                    <a:lnTo>
                      <a:pt x="320" y="5"/>
                    </a:lnTo>
                    <a:lnTo>
                      <a:pt x="330" y="29"/>
                    </a:lnTo>
                    <a:lnTo>
                      <a:pt x="337" y="55"/>
                    </a:lnTo>
                    <a:lnTo>
                      <a:pt x="382" y="629"/>
                    </a:lnTo>
                    <a:lnTo>
                      <a:pt x="386" y="655"/>
                    </a:lnTo>
                    <a:lnTo>
                      <a:pt x="398" y="675"/>
                    </a:lnTo>
                    <a:lnTo>
                      <a:pt x="406" y="652"/>
                    </a:lnTo>
                    <a:lnTo>
                      <a:pt x="411" y="625"/>
                    </a:lnTo>
                    <a:lnTo>
                      <a:pt x="450" y="59"/>
                    </a:lnTo>
                    <a:lnTo>
                      <a:pt x="452" y="20"/>
                    </a:lnTo>
                    <a:lnTo>
                      <a:pt x="465" y="5"/>
                    </a:lnTo>
                    <a:lnTo>
                      <a:pt x="474" y="23"/>
                    </a:lnTo>
                    <a:lnTo>
                      <a:pt x="480" y="57"/>
                    </a:lnTo>
                    <a:lnTo>
                      <a:pt x="528" y="632"/>
                    </a:lnTo>
                    <a:lnTo>
                      <a:pt x="532" y="655"/>
                    </a:lnTo>
                    <a:lnTo>
                      <a:pt x="540" y="673"/>
                    </a:lnTo>
                    <a:lnTo>
                      <a:pt x="550" y="660"/>
                    </a:lnTo>
                    <a:lnTo>
                      <a:pt x="552" y="634"/>
                    </a:lnTo>
                    <a:lnTo>
                      <a:pt x="582" y="33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9463" name="Freeform 19"/>
              <p:cNvSpPr>
                <a:spLocks/>
              </p:cNvSpPr>
              <p:nvPr/>
            </p:nvSpPr>
            <p:spPr bwMode="auto">
              <a:xfrm>
                <a:off x="2016" y="912"/>
                <a:ext cx="576" cy="480"/>
              </a:xfrm>
              <a:custGeom>
                <a:avLst/>
                <a:gdLst>
                  <a:gd name="T0" fmla="*/ 0 w 582"/>
                  <a:gd name="T1" fmla="*/ 171 h 675"/>
                  <a:gd name="T2" fmla="*/ 20 w 582"/>
                  <a:gd name="T3" fmla="*/ 25 h 675"/>
                  <a:gd name="T4" fmla="*/ 27 w 582"/>
                  <a:gd name="T5" fmla="*/ 11 h 675"/>
                  <a:gd name="T6" fmla="*/ 37 w 582"/>
                  <a:gd name="T7" fmla="*/ 3 h 675"/>
                  <a:gd name="T8" fmla="*/ 45 w 582"/>
                  <a:gd name="T9" fmla="*/ 11 h 675"/>
                  <a:gd name="T10" fmla="*/ 48 w 582"/>
                  <a:gd name="T11" fmla="*/ 25 h 675"/>
                  <a:gd name="T12" fmla="*/ 88 w 582"/>
                  <a:gd name="T13" fmla="*/ 321 h 675"/>
                  <a:gd name="T14" fmla="*/ 94 w 582"/>
                  <a:gd name="T15" fmla="*/ 334 h 675"/>
                  <a:gd name="T16" fmla="*/ 105 w 582"/>
                  <a:gd name="T17" fmla="*/ 341 h 675"/>
                  <a:gd name="T18" fmla="*/ 113 w 582"/>
                  <a:gd name="T19" fmla="*/ 333 h 675"/>
                  <a:gd name="T20" fmla="*/ 119 w 582"/>
                  <a:gd name="T21" fmla="*/ 321 h 675"/>
                  <a:gd name="T22" fmla="*/ 156 w 582"/>
                  <a:gd name="T23" fmla="*/ 28 h 675"/>
                  <a:gd name="T24" fmla="*/ 158 w 582"/>
                  <a:gd name="T25" fmla="*/ 13 h 675"/>
                  <a:gd name="T26" fmla="*/ 173 w 582"/>
                  <a:gd name="T27" fmla="*/ 0 h 675"/>
                  <a:gd name="T28" fmla="*/ 185 w 582"/>
                  <a:gd name="T29" fmla="*/ 14 h 675"/>
                  <a:gd name="T30" fmla="*/ 189 w 582"/>
                  <a:gd name="T31" fmla="*/ 27 h 675"/>
                  <a:gd name="T32" fmla="*/ 234 w 582"/>
                  <a:gd name="T33" fmla="*/ 319 h 675"/>
                  <a:gd name="T34" fmla="*/ 239 w 582"/>
                  <a:gd name="T35" fmla="*/ 334 h 675"/>
                  <a:gd name="T36" fmla="*/ 246 w 582"/>
                  <a:gd name="T37" fmla="*/ 341 h 675"/>
                  <a:gd name="T38" fmla="*/ 257 w 582"/>
                  <a:gd name="T39" fmla="*/ 335 h 675"/>
                  <a:gd name="T40" fmla="*/ 264 w 582"/>
                  <a:gd name="T41" fmla="*/ 321 h 675"/>
                  <a:gd name="T42" fmla="*/ 297 w 582"/>
                  <a:gd name="T43" fmla="*/ 29 h 675"/>
                  <a:gd name="T44" fmla="*/ 304 w 582"/>
                  <a:gd name="T45" fmla="*/ 14 h 675"/>
                  <a:gd name="T46" fmla="*/ 314 w 582"/>
                  <a:gd name="T47" fmla="*/ 3 h 675"/>
                  <a:gd name="T48" fmla="*/ 324 w 582"/>
                  <a:gd name="T49" fmla="*/ 15 h 675"/>
                  <a:gd name="T50" fmla="*/ 331 w 582"/>
                  <a:gd name="T51" fmla="*/ 28 h 675"/>
                  <a:gd name="T52" fmla="*/ 374 w 582"/>
                  <a:gd name="T53" fmla="*/ 318 h 675"/>
                  <a:gd name="T54" fmla="*/ 378 w 582"/>
                  <a:gd name="T55" fmla="*/ 331 h 675"/>
                  <a:gd name="T56" fmla="*/ 390 w 582"/>
                  <a:gd name="T57" fmla="*/ 341 h 675"/>
                  <a:gd name="T58" fmla="*/ 398 w 582"/>
                  <a:gd name="T59" fmla="*/ 330 h 675"/>
                  <a:gd name="T60" fmla="*/ 403 w 582"/>
                  <a:gd name="T61" fmla="*/ 316 h 675"/>
                  <a:gd name="T62" fmla="*/ 440 w 582"/>
                  <a:gd name="T63" fmla="*/ 30 h 675"/>
                  <a:gd name="T64" fmla="*/ 442 w 582"/>
                  <a:gd name="T65" fmla="*/ 10 h 675"/>
                  <a:gd name="T66" fmla="*/ 455 w 582"/>
                  <a:gd name="T67" fmla="*/ 3 h 675"/>
                  <a:gd name="T68" fmla="*/ 464 w 582"/>
                  <a:gd name="T69" fmla="*/ 11 h 675"/>
                  <a:gd name="T70" fmla="*/ 470 w 582"/>
                  <a:gd name="T71" fmla="*/ 29 h 675"/>
                  <a:gd name="T72" fmla="*/ 518 w 582"/>
                  <a:gd name="T73" fmla="*/ 319 h 675"/>
                  <a:gd name="T74" fmla="*/ 522 w 582"/>
                  <a:gd name="T75" fmla="*/ 331 h 675"/>
                  <a:gd name="T76" fmla="*/ 528 w 582"/>
                  <a:gd name="T77" fmla="*/ 341 h 675"/>
                  <a:gd name="T78" fmla="*/ 538 w 582"/>
                  <a:gd name="T79" fmla="*/ 334 h 675"/>
                  <a:gd name="T80" fmla="*/ 540 w 582"/>
                  <a:gd name="T81" fmla="*/ 321 h 675"/>
                  <a:gd name="T82" fmla="*/ 570 w 582"/>
                  <a:gd name="T83" fmla="*/ 171 h 67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82"/>
                  <a:gd name="T127" fmla="*/ 0 h 675"/>
                  <a:gd name="T128" fmla="*/ 582 w 582"/>
                  <a:gd name="T129" fmla="*/ 675 h 67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82" h="675">
                    <a:moveTo>
                      <a:pt x="0" y="339"/>
                    </a:moveTo>
                    <a:lnTo>
                      <a:pt x="20" y="49"/>
                    </a:lnTo>
                    <a:lnTo>
                      <a:pt x="27" y="23"/>
                    </a:lnTo>
                    <a:lnTo>
                      <a:pt x="37" y="5"/>
                    </a:lnTo>
                    <a:lnTo>
                      <a:pt x="45" y="23"/>
                    </a:lnTo>
                    <a:lnTo>
                      <a:pt x="49" y="49"/>
                    </a:lnTo>
                    <a:lnTo>
                      <a:pt x="90" y="634"/>
                    </a:lnTo>
                    <a:lnTo>
                      <a:pt x="96" y="660"/>
                    </a:lnTo>
                    <a:lnTo>
                      <a:pt x="107" y="675"/>
                    </a:lnTo>
                    <a:lnTo>
                      <a:pt x="115" y="658"/>
                    </a:lnTo>
                    <a:lnTo>
                      <a:pt x="121" y="636"/>
                    </a:lnTo>
                    <a:lnTo>
                      <a:pt x="160" y="55"/>
                    </a:lnTo>
                    <a:lnTo>
                      <a:pt x="162" y="25"/>
                    </a:lnTo>
                    <a:lnTo>
                      <a:pt x="177" y="0"/>
                    </a:lnTo>
                    <a:lnTo>
                      <a:pt x="189" y="27"/>
                    </a:lnTo>
                    <a:lnTo>
                      <a:pt x="193" y="53"/>
                    </a:lnTo>
                    <a:lnTo>
                      <a:pt x="238" y="632"/>
                    </a:lnTo>
                    <a:lnTo>
                      <a:pt x="244" y="660"/>
                    </a:lnTo>
                    <a:lnTo>
                      <a:pt x="252" y="675"/>
                    </a:lnTo>
                    <a:lnTo>
                      <a:pt x="263" y="662"/>
                    </a:lnTo>
                    <a:lnTo>
                      <a:pt x="270" y="636"/>
                    </a:lnTo>
                    <a:lnTo>
                      <a:pt x="303" y="57"/>
                    </a:lnTo>
                    <a:lnTo>
                      <a:pt x="310" y="27"/>
                    </a:lnTo>
                    <a:lnTo>
                      <a:pt x="320" y="5"/>
                    </a:lnTo>
                    <a:lnTo>
                      <a:pt x="330" y="29"/>
                    </a:lnTo>
                    <a:lnTo>
                      <a:pt x="337" y="55"/>
                    </a:lnTo>
                    <a:lnTo>
                      <a:pt x="382" y="629"/>
                    </a:lnTo>
                    <a:lnTo>
                      <a:pt x="386" y="655"/>
                    </a:lnTo>
                    <a:lnTo>
                      <a:pt x="398" y="675"/>
                    </a:lnTo>
                    <a:lnTo>
                      <a:pt x="406" y="652"/>
                    </a:lnTo>
                    <a:lnTo>
                      <a:pt x="411" y="625"/>
                    </a:lnTo>
                    <a:lnTo>
                      <a:pt x="450" y="59"/>
                    </a:lnTo>
                    <a:lnTo>
                      <a:pt x="452" y="20"/>
                    </a:lnTo>
                    <a:lnTo>
                      <a:pt x="465" y="5"/>
                    </a:lnTo>
                    <a:lnTo>
                      <a:pt x="474" y="23"/>
                    </a:lnTo>
                    <a:lnTo>
                      <a:pt x="480" y="57"/>
                    </a:lnTo>
                    <a:lnTo>
                      <a:pt x="528" y="632"/>
                    </a:lnTo>
                    <a:lnTo>
                      <a:pt x="532" y="655"/>
                    </a:lnTo>
                    <a:lnTo>
                      <a:pt x="540" y="673"/>
                    </a:lnTo>
                    <a:lnTo>
                      <a:pt x="550" y="660"/>
                    </a:lnTo>
                    <a:lnTo>
                      <a:pt x="552" y="634"/>
                    </a:lnTo>
                    <a:lnTo>
                      <a:pt x="582" y="33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9464" name="Freeform 20"/>
              <p:cNvSpPr>
                <a:spLocks/>
              </p:cNvSpPr>
              <p:nvPr/>
            </p:nvSpPr>
            <p:spPr bwMode="auto">
              <a:xfrm>
                <a:off x="2592" y="912"/>
                <a:ext cx="576" cy="480"/>
              </a:xfrm>
              <a:custGeom>
                <a:avLst/>
                <a:gdLst>
                  <a:gd name="T0" fmla="*/ 0 w 582"/>
                  <a:gd name="T1" fmla="*/ 171 h 675"/>
                  <a:gd name="T2" fmla="*/ 20 w 582"/>
                  <a:gd name="T3" fmla="*/ 25 h 675"/>
                  <a:gd name="T4" fmla="*/ 27 w 582"/>
                  <a:gd name="T5" fmla="*/ 11 h 675"/>
                  <a:gd name="T6" fmla="*/ 37 w 582"/>
                  <a:gd name="T7" fmla="*/ 3 h 675"/>
                  <a:gd name="T8" fmla="*/ 45 w 582"/>
                  <a:gd name="T9" fmla="*/ 11 h 675"/>
                  <a:gd name="T10" fmla="*/ 48 w 582"/>
                  <a:gd name="T11" fmla="*/ 25 h 675"/>
                  <a:gd name="T12" fmla="*/ 88 w 582"/>
                  <a:gd name="T13" fmla="*/ 321 h 675"/>
                  <a:gd name="T14" fmla="*/ 94 w 582"/>
                  <a:gd name="T15" fmla="*/ 334 h 675"/>
                  <a:gd name="T16" fmla="*/ 105 w 582"/>
                  <a:gd name="T17" fmla="*/ 341 h 675"/>
                  <a:gd name="T18" fmla="*/ 113 w 582"/>
                  <a:gd name="T19" fmla="*/ 333 h 675"/>
                  <a:gd name="T20" fmla="*/ 119 w 582"/>
                  <a:gd name="T21" fmla="*/ 321 h 675"/>
                  <a:gd name="T22" fmla="*/ 156 w 582"/>
                  <a:gd name="T23" fmla="*/ 28 h 675"/>
                  <a:gd name="T24" fmla="*/ 158 w 582"/>
                  <a:gd name="T25" fmla="*/ 13 h 675"/>
                  <a:gd name="T26" fmla="*/ 173 w 582"/>
                  <a:gd name="T27" fmla="*/ 0 h 675"/>
                  <a:gd name="T28" fmla="*/ 185 w 582"/>
                  <a:gd name="T29" fmla="*/ 14 h 675"/>
                  <a:gd name="T30" fmla="*/ 189 w 582"/>
                  <a:gd name="T31" fmla="*/ 27 h 675"/>
                  <a:gd name="T32" fmla="*/ 234 w 582"/>
                  <a:gd name="T33" fmla="*/ 319 h 675"/>
                  <a:gd name="T34" fmla="*/ 239 w 582"/>
                  <a:gd name="T35" fmla="*/ 334 h 675"/>
                  <a:gd name="T36" fmla="*/ 246 w 582"/>
                  <a:gd name="T37" fmla="*/ 341 h 675"/>
                  <a:gd name="T38" fmla="*/ 257 w 582"/>
                  <a:gd name="T39" fmla="*/ 335 h 675"/>
                  <a:gd name="T40" fmla="*/ 264 w 582"/>
                  <a:gd name="T41" fmla="*/ 321 h 675"/>
                  <a:gd name="T42" fmla="*/ 297 w 582"/>
                  <a:gd name="T43" fmla="*/ 29 h 675"/>
                  <a:gd name="T44" fmla="*/ 304 w 582"/>
                  <a:gd name="T45" fmla="*/ 14 h 675"/>
                  <a:gd name="T46" fmla="*/ 314 w 582"/>
                  <a:gd name="T47" fmla="*/ 3 h 675"/>
                  <a:gd name="T48" fmla="*/ 324 w 582"/>
                  <a:gd name="T49" fmla="*/ 15 h 675"/>
                  <a:gd name="T50" fmla="*/ 331 w 582"/>
                  <a:gd name="T51" fmla="*/ 28 h 675"/>
                  <a:gd name="T52" fmla="*/ 374 w 582"/>
                  <a:gd name="T53" fmla="*/ 318 h 675"/>
                  <a:gd name="T54" fmla="*/ 378 w 582"/>
                  <a:gd name="T55" fmla="*/ 331 h 675"/>
                  <a:gd name="T56" fmla="*/ 390 w 582"/>
                  <a:gd name="T57" fmla="*/ 341 h 675"/>
                  <a:gd name="T58" fmla="*/ 398 w 582"/>
                  <a:gd name="T59" fmla="*/ 330 h 675"/>
                  <a:gd name="T60" fmla="*/ 403 w 582"/>
                  <a:gd name="T61" fmla="*/ 316 h 675"/>
                  <a:gd name="T62" fmla="*/ 440 w 582"/>
                  <a:gd name="T63" fmla="*/ 30 h 675"/>
                  <a:gd name="T64" fmla="*/ 442 w 582"/>
                  <a:gd name="T65" fmla="*/ 10 h 675"/>
                  <a:gd name="T66" fmla="*/ 455 w 582"/>
                  <a:gd name="T67" fmla="*/ 3 h 675"/>
                  <a:gd name="T68" fmla="*/ 464 w 582"/>
                  <a:gd name="T69" fmla="*/ 11 h 675"/>
                  <a:gd name="T70" fmla="*/ 470 w 582"/>
                  <a:gd name="T71" fmla="*/ 29 h 675"/>
                  <a:gd name="T72" fmla="*/ 518 w 582"/>
                  <a:gd name="T73" fmla="*/ 319 h 675"/>
                  <a:gd name="T74" fmla="*/ 522 w 582"/>
                  <a:gd name="T75" fmla="*/ 331 h 675"/>
                  <a:gd name="T76" fmla="*/ 528 w 582"/>
                  <a:gd name="T77" fmla="*/ 341 h 675"/>
                  <a:gd name="T78" fmla="*/ 538 w 582"/>
                  <a:gd name="T79" fmla="*/ 334 h 675"/>
                  <a:gd name="T80" fmla="*/ 540 w 582"/>
                  <a:gd name="T81" fmla="*/ 321 h 675"/>
                  <a:gd name="T82" fmla="*/ 570 w 582"/>
                  <a:gd name="T83" fmla="*/ 171 h 67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82"/>
                  <a:gd name="T127" fmla="*/ 0 h 675"/>
                  <a:gd name="T128" fmla="*/ 582 w 582"/>
                  <a:gd name="T129" fmla="*/ 675 h 67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82" h="675">
                    <a:moveTo>
                      <a:pt x="0" y="339"/>
                    </a:moveTo>
                    <a:lnTo>
                      <a:pt x="20" y="49"/>
                    </a:lnTo>
                    <a:lnTo>
                      <a:pt x="27" y="23"/>
                    </a:lnTo>
                    <a:lnTo>
                      <a:pt x="37" y="5"/>
                    </a:lnTo>
                    <a:lnTo>
                      <a:pt x="45" y="23"/>
                    </a:lnTo>
                    <a:lnTo>
                      <a:pt x="49" y="49"/>
                    </a:lnTo>
                    <a:lnTo>
                      <a:pt x="90" y="634"/>
                    </a:lnTo>
                    <a:lnTo>
                      <a:pt x="96" y="660"/>
                    </a:lnTo>
                    <a:lnTo>
                      <a:pt x="107" y="675"/>
                    </a:lnTo>
                    <a:lnTo>
                      <a:pt x="115" y="658"/>
                    </a:lnTo>
                    <a:lnTo>
                      <a:pt x="121" y="636"/>
                    </a:lnTo>
                    <a:lnTo>
                      <a:pt x="160" y="55"/>
                    </a:lnTo>
                    <a:lnTo>
                      <a:pt x="162" y="25"/>
                    </a:lnTo>
                    <a:lnTo>
                      <a:pt x="177" y="0"/>
                    </a:lnTo>
                    <a:lnTo>
                      <a:pt x="189" y="27"/>
                    </a:lnTo>
                    <a:lnTo>
                      <a:pt x="193" y="53"/>
                    </a:lnTo>
                    <a:lnTo>
                      <a:pt x="238" y="632"/>
                    </a:lnTo>
                    <a:lnTo>
                      <a:pt x="244" y="660"/>
                    </a:lnTo>
                    <a:lnTo>
                      <a:pt x="252" y="675"/>
                    </a:lnTo>
                    <a:lnTo>
                      <a:pt x="263" y="662"/>
                    </a:lnTo>
                    <a:lnTo>
                      <a:pt x="270" y="636"/>
                    </a:lnTo>
                    <a:lnTo>
                      <a:pt x="303" y="57"/>
                    </a:lnTo>
                    <a:lnTo>
                      <a:pt x="310" y="27"/>
                    </a:lnTo>
                    <a:lnTo>
                      <a:pt x="320" y="5"/>
                    </a:lnTo>
                    <a:lnTo>
                      <a:pt x="330" y="29"/>
                    </a:lnTo>
                    <a:lnTo>
                      <a:pt x="337" y="55"/>
                    </a:lnTo>
                    <a:lnTo>
                      <a:pt x="382" y="629"/>
                    </a:lnTo>
                    <a:lnTo>
                      <a:pt x="386" y="655"/>
                    </a:lnTo>
                    <a:lnTo>
                      <a:pt x="398" y="675"/>
                    </a:lnTo>
                    <a:lnTo>
                      <a:pt x="406" y="652"/>
                    </a:lnTo>
                    <a:lnTo>
                      <a:pt x="411" y="625"/>
                    </a:lnTo>
                    <a:lnTo>
                      <a:pt x="450" y="59"/>
                    </a:lnTo>
                    <a:lnTo>
                      <a:pt x="452" y="20"/>
                    </a:lnTo>
                    <a:lnTo>
                      <a:pt x="465" y="5"/>
                    </a:lnTo>
                    <a:lnTo>
                      <a:pt x="474" y="23"/>
                    </a:lnTo>
                    <a:lnTo>
                      <a:pt x="480" y="57"/>
                    </a:lnTo>
                    <a:lnTo>
                      <a:pt x="528" y="632"/>
                    </a:lnTo>
                    <a:lnTo>
                      <a:pt x="532" y="655"/>
                    </a:lnTo>
                    <a:lnTo>
                      <a:pt x="540" y="673"/>
                    </a:lnTo>
                    <a:lnTo>
                      <a:pt x="550" y="660"/>
                    </a:lnTo>
                    <a:lnTo>
                      <a:pt x="552" y="634"/>
                    </a:lnTo>
                    <a:lnTo>
                      <a:pt x="582" y="33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9465" name="Freeform 21"/>
              <p:cNvSpPr>
                <a:spLocks/>
              </p:cNvSpPr>
              <p:nvPr/>
            </p:nvSpPr>
            <p:spPr bwMode="auto">
              <a:xfrm>
                <a:off x="3744" y="912"/>
                <a:ext cx="576" cy="480"/>
              </a:xfrm>
              <a:custGeom>
                <a:avLst/>
                <a:gdLst>
                  <a:gd name="T0" fmla="*/ 0 w 582"/>
                  <a:gd name="T1" fmla="*/ 171 h 675"/>
                  <a:gd name="T2" fmla="*/ 20 w 582"/>
                  <a:gd name="T3" fmla="*/ 25 h 675"/>
                  <a:gd name="T4" fmla="*/ 27 w 582"/>
                  <a:gd name="T5" fmla="*/ 11 h 675"/>
                  <a:gd name="T6" fmla="*/ 37 w 582"/>
                  <a:gd name="T7" fmla="*/ 3 h 675"/>
                  <a:gd name="T8" fmla="*/ 45 w 582"/>
                  <a:gd name="T9" fmla="*/ 11 h 675"/>
                  <a:gd name="T10" fmla="*/ 48 w 582"/>
                  <a:gd name="T11" fmla="*/ 25 h 675"/>
                  <a:gd name="T12" fmla="*/ 88 w 582"/>
                  <a:gd name="T13" fmla="*/ 321 h 675"/>
                  <a:gd name="T14" fmla="*/ 94 w 582"/>
                  <a:gd name="T15" fmla="*/ 334 h 675"/>
                  <a:gd name="T16" fmla="*/ 105 w 582"/>
                  <a:gd name="T17" fmla="*/ 341 h 675"/>
                  <a:gd name="T18" fmla="*/ 113 w 582"/>
                  <a:gd name="T19" fmla="*/ 333 h 675"/>
                  <a:gd name="T20" fmla="*/ 119 w 582"/>
                  <a:gd name="T21" fmla="*/ 321 h 675"/>
                  <a:gd name="T22" fmla="*/ 156 w 582"/>
                  <a:gd name="T23" fmla="*/ 28 h 675"/>
                  <a:gd name="T24" fmla="*/ 158 w 582"/>
                  <a:gd name="T25" fmla="*/ 13 h 675"/>
                  <a:gd name="T26" fmla="*/ 173 w 582"/>
                  <a:gd name="T27" fmla="*/ 0 h 675"/>
                  <a:gd name="T28" fmla="*/ 185 w 582"/>
                  <a:gd name="T29" fmla="*/ 14 h 675"/>
                  <a:gd name="T30" fmla="*/ 189 w 582"/>
                  <a:gd name="T31" fmla="*/ 27 h 675"/>
                  <a:gd name="T32" fmla="*/ 234 w 582"/>
                  <a:gd name="T33" fmla="*/ 319 h 675"/>
                  <a:gd name="T34" fmla="*/ 239 w 582"/>
                  <a:gd name="T35" fmla="*/ 334 h 675"/>
                  <a:gd name="T36" fmla="*/ 246 w 582"/>
                  <a:gd name="T37" fmla="*/ 341 h 675"/>
                  <a:gd name="T38" fmla="*/ 257 w 582"/>
                  <a:gd name="T39" fmla="*/ 335 h 675"/>
                  <a:gd name="T40" fmla="*/ 264 w 582"/>
                  <a:gd name="T41" fmla="*/ 321 h 675"/>
                  <a:gd name="T42" fmla="*/ 297 w 582"/>
                  <a:gd name="T43" fmla="*/ 29 h 675"/>
                  <a:gd name="T44" fmla="*/ 304 w 582"/>
                  <a:gd name="T45" fmla="*/ 14 h 675"/>
                  <a:gd name="T46" fmla="*/ 314 w 582"/>
                  <a:gd name="T47" fmla="*/ 3 h 675"/>
                  <a:gd name="T48" fmla="*/ 324 w 582"/>
                  <a:gd name="T49" fmla="*/ 15 h 675"/>
                  <a:gd name="T50" fmla="*/ 331 w 582"/>
                  <a:gd name="T51" fmla="*/ 28 h 675"/>
                  <a:gd name="T52" fmla="*/ 374 w 582"/>
                  <a:gd name="T53" fmla="*/ 318 h 675"/>
                  <a:gd name="T54" fmla="*/ 378 w 582"/>
                  <a:gd name="T55" fmla="*/ 331 h 675"/>
                  <a:gd name="T56" fmla="*/ 390 w 582"/>
                  <a:gd name="T57" fmla="*/ 341 h 675"/>
                  <a:gd name="T58" fmla="*/ 398 w 582"/>
                  <a:gd name="T59" fmla="*/ 330 h 675"/>
                  <a:gd name="T60" fmla="*/ 403 w 582"/>
                  <a:gd name="T61" fmla="*/ 316 h 675"/>
                  <a:gd name="T62" fmla="*/ 440 w 582"/>
                  <a:gd name="T63" fmla="*/ 30 h 675"/>
                  <a:gd name="T64" fmla="*/ 442 w 582"/>
                  <a:gd name="T65" fmla="*/ 10 h 675"/>
                  <a:gd name="T66" fmla="*/ 455 w 582"/>
                  <a:gd name="T67" fmla="*/ 3 h 675"/>
                  <a:gd name="T68" fmla="*/ 464 w 582"/>
                  <a:gd name="T69" fmla="*/ 11 h 675"/>
                  <a:gd name="T70" fmla="*/ 470 w 582"/>
                  <a:gd name="T71" fmla="*/ 29 h 675"/>
                  <a:gd name="T72" fmla="*/ 518 w 582"/>
                  <a:gd name="T73" fmla="*/ 319 h 675"/>
                  <a:gd name="T74" fmla="*/ 522 w 582"/>
                  <a:gd name="T75" fmla="*/ 331 h 675"/>
                  <a:gd name="T76" fmla="*/ 528 w 582"/>
                  <a:gd name="T77" fmla="*/ 341 h 675"/>
                  <a:gd name="T78" fmla="*/ 538 w 582"/>
                  <a:gd name="T79" fmla="*/ 334 h 675"/>
                  <a:gd name="T80" fmla="*/ 540 w 582"/>
                  <a:gd name="T81" fmla="*/ 321 h 675"/>
                  <a:gd name="T82" fmla="*/ 570 w 582"/>
                  <a:gd name="T83" fmla="*/ 171 h 67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82"/>
                  <a:gd name="T127" fmla="*/ 0 h 675"/>
                  <a:gd name="T128" fmla="*/ 582 w 582"/>
                  <a:gd name="T129" fmla="*/ 675 h 67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82" h="675">
                    <a:moveTo>
                      <a:pt x="0" y="339"/>
                    </a:moveTo>
                    <a:lnTo>
                      <a:pt x="20" y="49"/>
                    </a:lnTo>
                    <a:lnTo>
                      <a:pt x="27" y="23"/>
                    </a:lnTo>
                    <a:lnTo>
                      <a:pt x="37" y="5"/>
                    </a:lnTo>
                    <a:lnTo>
                      <a:pt x="45" y="23"/>
                    </a:lnTo>
                    <a:lnTo>
                      <a:pt x="49" y="49"/>
                    </a:lnTo>
                    <a:lnTo>
                      <a:pt x="90" y="634"/>
                    </a:lnTo>
                    <a:lnTo>
                      <a:pt x="96" y="660"/>
                    </a:lnTo>
                    <a:lnTo>
                      <a:pt x="107" y="675"/>
                    </a:lnTo>
                    <a:lnTo>
                      <a:pt x="115" y="658"/>
                    </a:lnTo>
                    <a:lnTo>
                      <a:pt x="121" y="636"/>
                    </a:lnTo>
                    <a:lnTo>
                      <a:pt x="160" y="55"/>
                    </a:lnTo>
                    <a:lnTo>
                      <a:pt x="162" y="25"/>
                    </a:lnTo>
                    <a:lnTo>
                      <a:pt x="177" y="0"/>
                    </a:lnTo>
                    <a:lnTo>
                      <a:pt x="189" y="27"/>
                    </a:lnTo>
                    <a:lnTo>
                      <a:pt x="193" y="53"/>
                    </a:lnTo>
                    <a:lnTo>
                      <a:pt x="238" y="632"/>
                    </a:lnTo>
                    <a:lnTo>
                      <a:pt x="244" y="660"/>
                    </a:lnTo>
                    <a:lnTo>
                      <a:pt x="252" y="675"/>
                    </a:lnTo>
                    <a:lnTo>
                      <a:pt x="263" y="662"/>
                    </a:lnTo>
                    <a:lnTo>
                      <a:pt x="270" y="636"/>
                    </a:lnTo>
                    <a:lnTo>
                      <a:pt x="303" y="57"/>
                    </a:lnTo>
                    <a:lnTo>
                      <a:pt x="310" y="27"/>
                    </a:lnTo>
                    <a:lnTo>
                      <a:pt x="320" y="5"/>
                    </a:lnTo>
                    <a:lnTo>
                      <a:pt x="330" y="29"/>
                    </a:lnTo>
                    <a:lnTo>
                      <a:pt x="337" y="55"/>
                    </a:lnTo>
                    <a:lnTo>
                      <a:pt x="382" y="629"/>
                    </a:lnTo>
                    <a:lnTo>
                      <a:pt x="386" y="655"/>
                    </a:lnTo>
                    <a:lnTo>
                      <a:pt x="398" y="675"/>
                    </a:lnTo>
                    <a:lnTo>
                      <a:pt x="406" y="652"/>
                    </a:lnTo>
                    <a:lnTo>
                      <a:pt x="411" y="625"/>
                    </a:lnTo>
                    <a:lnTo>
                      <a:pt x="450" y="59"/>
                    </a:lnTo>
                    <a:lnTo>
                      <a:pt x="452" y="20"/>
                    </a:lnTo>
                    <a:lnTo>
                      <a:pt x="465" y="5"/>
                    </a:lnTo>
                    <a:lnTo>
                      <a:pt x="474" y="23"/>
                    </a:lnTo>
                    <a:lnTo>
                      <a:pt x="480" y="57"/>
                    </a:lnTo>
                    <a:lnTo>
                      <a:pt x="528" y="632"/>
                    </a:lnTo>
                    <a:lnTo>
                      <a:pt x="532" y="655"/>
                    </a:lnTo>
                    <a:lnTo>
                      <a:pt x="540" y="673"/>
                    </a:lnTo>
                    <a:lnTo>
                      <a:pt x="550" y="660"/>
                    </a:lnTo>
                    <a:lnTo>
                      <a:pt x="552" y="634"/>
                    </a:lnTo>
                    <a:lnTo>
                      <a:pt x="582" y="33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9466" name="Freeform 22"/>
              <p:cNvSpPr>
                <a:spLocks/>
              </p:cNvSpPr>
              <p:nvPr/>
            </p:nvSpPr>
            <p:spPr bwMode="auto">
              <a:xfrm>
                <a:off x="3168" y="912"/>
                <a:ext cx="576" cy="482"/>
              </a:xfrm>
              <a:custGeom>
                <a:avLst/>
                <a:gdLst>
                  <a:gd name="T0" fmla="*/ 0 w 576"/>
                  <a:gd name="T1" fmla="*/ 193 h 588"/>
                  <a:gd name="T2" fmla="*/ 42 w 576"/>
                  <a:gd name="T3" fmla="*/ 25 h 588"/>
                  <a:gd name="T4" fmla="*/ 56 w 576"/>
                  <a:gd name="T5" fmla="*/ 7 h 588"/>
                  <a:gd name="T6" fmla="*/ 69 w 576"/>
                  <a:gd name="T7" fmla="*/ 2 h 588"/>
                  <a:gd name="T8" fmla="*/ 84 w 576"/>
                  <a:gd name="T9" fmla="*/ 8 h 588"/>
                  <a:gd name="T10" fmla="*/ 96 w 576"/>
                  <a:gd name="T11" fmla="*/ 22 h 588"/>
                  <a:gd name="T12" fmla="*/ 186 w 576"/>
                  <a:gd name="T13" fmla="*/ 367 h 588"/>
                  <a:gd name="T14" fmla="*/ 198 w 576"/>
                  <a:gd name="T15" fmla="*/ 387 h 588"/>
                  <a:gd name="T16" fmla="*/ 213 w 576"/>
                  <a:gd name="T17" fmla="*/ 395 h 588"/>
                  <a:gd name="T18" fmla="*/ 228 w 576"/>
                  <a:gd name="T19" fmla="*/ 387 h 588"/>
                  <a:gd name="T20" fmla="*/ 243 w 576"/>
                  <a:gd name="T21" fmla="*/ 363 h 588"/>
                  <a:gd name="T22" fmla="*/ 324 w 576"/>
                  <a:gd name="T23" fmla="*/ 25 h 588"/>
                  <a:gd name="T24" fmla="*/ 333 w 576"/>
                  <a:gd name="T25" fmla="*/ 8 h 588"/>
                  <a:gd name="T26" fmla="*/ 348 w 576"/>
                  <a:gd name="T27" fmla="*/ 0 h 588"/>
                  <a:gd name="T28" fmla="*/ 363 w 576"/>
                  <a:gd name="T29" fmla="*/ 4 h 588"/>
                  <a:gd name="T30" fmla="*/ 378 w 576"/>
                  <a:gd name="T31" fmla="*/ 22 h 588"/>
                  <a:gd name="T32" fmla="*/ 474 w 576"/>
                  <a:gd name="T33" fmla="*/ 363 h 588"/>
                  <a:gd name="T34" fmla="*/ 486 w 576"/>
                  <a:gd name="T35" fmla="*/ 381 h 588"/>
                  <a:gd name="T36" fmla="*/ 498 w 576"/>
                  <a:gd name="T37" fmla="*/ 387 h 588"/>
                  <a:gd name="T38" fmla="*/ 498 w 576"/>
                  <a:gd name="T39" fmla="*/ 387 h 588"/>
                  <a:gd name="T40" fmla="*/ 510 w 576"/>
                  <a:gd name="T41" fmla="*/ 381 h 588"/>
                  <a:gd name="T42" fmla="*/ 522 w 576"/>
                  <a:gd name="T43" fmla="*/ 363 h 588"/>
                  <a:gd name="T44" fmla="*/ 576 w 576"/>
                  <a:gd name="T45" fmla="*/ 192 h 58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576"/>
                  <a:gd name="T70" fmla="*/ 0 h 588"/>
                  <a:gd name="T71" fmla="*/ 576 w 576"/>
                  <a:gd name="T72" fmla="*/ 588 h 588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576" h="588">
                    <a:moveTo>
                      <a:pt x="0" y="288"/>
                    </a:moveTo>
                    <a:lnTo>
                      <a:pt x="42" y="36"/>
                    </a:lnTo>
                    <a:lnTo>
                      <a:pt x="56" y="10"/>
                    </a:lnTo>
                    <a:lnTo>
                      <a:pt x="69" y="2"/>
                    </a:lnTo>
                    <a:lnTo>
                      <a:pt x="84" y="12"/>
                    </a:lnTo>
                    <a:lnTo>
                      <a:pt x="96" y="33"/>
                    </a:lnTo>
                    <a:lnTo>
                      <a:pt x="186" y="546"/>
                    </a:lnTo>
                    <a:lnTo>
                      <a:pt x="198" y="576"/>
                    </a:lnTo>
                    <a:lnTo>
                      <a:pt x="213" y="588"/>
                    </a:lnTo>
                    <a:lnTo>
                      <a:pt x="228" y="576"/>
                    </a:lnTo>
                    <a:lnTo>
                      <a:pt x="243" y="540"/>
                    </a:lnTo>
                    <a:lnTo>
                      <a:pt x="324" y="36"/>
                    </a:lnTo>
                    <a:lnTo>
                      <a:pt x="333" y="12"/>
                    </a:lnTo>
                    <a:lnTo>
                      <a:pt x="348" y="0"/>
                    </a:lnTo>
                    <a:lnTo>
                      <a:pt x="363" y="6"/>
                    </a:lnTo>
                    <a:lnTo>
                      <a:pt x="378" y="33"/>
                    </a:lnTo>
                    <a:lnTo>
                      <a:pt x="474" y="540"/>
                    </a:lnTo>
                    <a:lnTo>
                      <a:pt x="486" y="567"/>
                    </a:lnTo>
                    <a:lnTo>
                      <a:pt x="498" y="576"/>
                    </a:lnTo>
                    <a:lnTo>
                      <a:pt x="510" y="567"/>
                    </a:lnTo>
                    <a:lnTo>
                      <a:pt x="522" y="540"/>
                    </a:lnTo>
                    <a:lnTo>
                      <a:pt x="576" y="28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9467" name="Freeform 23"/>
              <p:cNvSpPr>
                <a:spLocks/>
              </p:cNvSpPr>
              <p:nvPr/>
            </p:nvSpPr>
            <p:spPr bwMode="auto">
              <a:xfrm>
                <a:off x="4320" y="912"/>
                <a:ext cx="576" cy="482"/>
              </a:xfrm>
              <a:custGeom>
                <a:avLst/>
                <a:gdLst>
                  <a:gd name="T0" fmla="*/ 0 w 576"/>
                  <a:gd name="T1" fmla="*/ 193 h 588"/>
                  <a:gd name="T2" fmla="*/ 42 w 576"/>
                  <a:gd name="T3" fmla="*/ 25 h 588"/>
                  <a:gd name="T4" fmla="*/ 56 w 576"/>
                  <a:gd name="T5" fmla="*/ 7 h 588"/>
                  <a:gd name="T6" fmla="*/ 69 w 576"/>
                  <a:gd name="T7" fmla="*/ 2 h 588"/>
                  <a:gd name="T8" fmla="*/ 84 w 576"/>
                  <a:gd name="T9" fmla="*/ 8 h 588"/>
                  <a:gd name="T10" fmla="*/ 96 w 576"/>
                  <a:gd name="T11" fmla="*/ 22 h 588"/>
                  <a:gd name="T12" fmla="*/ 186 w 576"/>
                  <a:gd name="T13" fmla="*/ 367 h 588"/>
                  <a:gd name="T14" fmla="*/ 198 w 576"/>
                  <a:gd name="T15" fmla="*/ 387 h 588"/>
                  <a:gd name="T16" fmla="*/ 213 w 576"/>
                  <a:gd name="T17" fmla="*/ 395 h 588"/>
                  <a:gd name="T18" fmla="*/ 228 w 576"/>
                  <a:gd name="T19" fmla="*/ 387 h 588"/>
                  <a:gd name="T20" fmla="*/ 243 w 576"/>
                  <a:gd name="T21" fmla="*/ 363 h 588"/>
                  <a:gd name="T22" fmla="*/ 324 w 576"/>
                  <a:gd name="T23" fmla="*/ 25 h 588"/>
                  <a:gd name="T24" fmla="*/ 333 w 576"/>
                  <a:gd name="T25" fmla="*/ 8 h 588"/>
                  <a:gd name="T26" fmla="*/ 348 w 576"/>
                  <a:gd name="T27" fmla="*/ 0 h 588"/>
                  <a:gd name="T28" fmla="*/ 363 w 576"/>
                  <a:gd name="T29" fmla="*/ 4 h 588"/>
                  <a:gd name="T30" fmla="*/ 378 w 576"/>
                  <a:gd name="T31" fmla="*/ 22 h 588"/>
                  <a:gd name="T32" fmla="*/ 474 w 576"/>
                  <a:gd name="T33" fmla="*/ 363 h 588"/>
                  <a:gd name="T34" fmla="*/ 486 w 576"/>
                  <a:gd name="T35" fmla="*/ 381 h 588"/>
                  <a:gd name="T36" fmla="*/ 498 w 576"/>
                  <a:gd name="T37" fmla="*/ 387 h 588"/>
                  <a:gd name="T38" fmla="*/ 498 w 576"/>
                  <a:gd name="T39" fmla="*/ 387 h 588"/>
                  <a:gd name="T40" fmla="*/ 510 w 576"/>
                  <a:gd name="T41" fmla="*/ 381 h 588"/>
                  <a:gd name="T42" fmla="*/ 522 w 576"/>
                  <a:gd name="T43" fmla="*/ 363 h 588"/>
                  <a:gd name="T44" fmla="*/ 576 w 576"/>
                  <a:gd name="T45" fmla="*/ 192 h 58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576"/>
                  <a:gd name="T70" fmla="*/ 0 h 588"/>
                  <a:gd name="T71" fmla="*/ 576 w 576"/>
                  <a:gd name="T72" fmla="*/ 588 h 588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576" h="588">
                    <a:moveTo>
                      <a:pt x="0" y="288"/>
                    </a:moveTo>
                    <a:lnTo>
                      <a:pt x="42" y="36"/>
                    </a:lnTo>
                    <a:lnTo>
                      <a:pt x="56" y="10"/>
                    </a:lnTo>
                    <a:lnTo>
                      <a:pt x="69" y="2"/>
                    </a:lnTo>
                    <a:lnTo>
                      <a:pt x="84" y="12"/>
                    </a:lnTo>
                    <a:lnTo>
                      <a:pt x="96" y="33"/>
                    </a:lnTo>
                    <a:lnTo>
                      <a:pt x="186" y="546"/>
                    </a:lnTo>
                    <a:lnTo>
                      <a:pt x="198" y="576"/>
                    </a:lnTo>
                    <a:lnTo>
                      <a:pt x="213" y="588"/>
                    </a:lnTo>
                    <a:lnTo>
                      <a:pt x="228" y="576"/>
                    </a:lnTo>
                    <a:lnTo>
                      <a:pt x="243" y="540"/>
                    </a:lnTo>
                    <a:lnTo>
                      <a:pt x="324" y="36"/>
                    </a:lnTo>
                    <a:lnTo>
                      <a:pt x="333" y="12"/>
                    </a:lnTo>
                    <a:lnTo>
                      <a:pt x="348" y="0"/>
                    </a:lnTo>
                    <a:lnTo>
                      <a:pt x="363" y="6"/>
                    </a:lnTo>
                    <a:lnTo>
                      <a:pt x="378" y="33"/>
                    </a:lnTo>
                    <a:lnTo>
                      <a:pt x="474" y="540"/>
                    </a:lnTo>
                    <a:lnTo>
                      <a:pt x="486" y="567"/>
                    </a:lnTo>
                    <a:lnTo>
                      <a:pt x="498" y="576"/>
                    </a:lnTo>
                    <a:lnTo>
                      <a:pt x="510" y="567"/>
                    </a:lnTo>
                    <a:lnTo>
                      <a:pt x="522" y="540"/>
                    </a:lnTo>
                    <a:lnTo>
                      <a:pt x="576" y="28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sp>
          <p:nvSpPr>
            <p:cNvPr id="89460" name="Text Box 176"/>
            <p:cNvSpPr txBox="1">
              <a:spLocks noChangeArrowheads="1"/>
            </p:cNvSpPr>
            <p:nvPr/>
          </p:nvSpPr>
          <p:spPr bwMode="auto">
            <a:xfrm>
              <a:off x="1008" y="1728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hlink"/>
                  </a:solidFill>
                </a:rPr>
                <a:t>a</a:t>
              </a:r>
            </a:p>
          </p:txBody>
        </p:sp>
      </p:grpSp>
      <p:grpSp>
        <p:nvGrpSpPr>
          <p:cNvPr id="22" name="Group 910"/>
          <p:cNvGrpSpPr>
            <a:grpSpLocks/>
          </p:cNvGrpSpPr>
          <p:nvPr/>
        </p:nvGrpSpPr>
        <p:grpSpPr bwMode="auto">
          <a:xfrm>
            <a:off x="1295400" y="4191000"/>
            <a:ext cx="6858000" cy="609600"/>
            <a:chOff x="1008" y="2496"/>
            <a:chExt cx="4320" cy="384"/>
          </a:xfrm>
        </p:grpSpPr>
        <p:sp>
          <p:nvSpPr>
            <p:cNvPr id="89392" name="Text Box 177"/>
            <p:cNvSpPr txBox="1">
              <a:spLocks noChangeArrowheads="1"/>
            </p:cNvSpPr>
            <p:nvPr/>
          </p:nvSpPr>
          <p:spPr bwMode="auto">
            <a:xfrm>
              <a:off x="1008" y="2544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hlink"/>
                  </a:solidFill>
                </a:rPr>
                <a:t>c</a:t>
              </a:r>
            </a:p>
          </p:txBody>
        </p:sp>
        <p:grpSp>
          <p:nvGrpSpPr>
            <p:cNvPr id="89393" name="Group 372"/>
            <p:cNvGrpSpPr>
              <a:grpSpLocks/>
            </p:cNvGrpSpPr>
            <p:nvPr/>
          </p:nvGrpSpPr>
          <p:grpSpPr bwMode="auto">
            <a:xfrm>
              <a:off x="1296" y="2496"/>
              <a:ext cx="4032" cy="384"/>
              <a:chOff x="864" y="2544"/>
              <a:chExt cx="4032" cy="514"/>
            </a:xfrm>
          </p:grpSpPr>
          <p:grpSp>
            <p:nvGrpSpPr>
              <p:cNvPr id="89394" name="Group 324"/>
              <p:cNvGrpSpPr>
                <a:grpSpLocks/>
              </p:cNvGrpSpPr>
              <p:nvPr/>
            </p:nvGrpSpPr>
            <p:grpSpPr bwMode="auto">
              <a:xfrm>
                <a:off x="864" y="2544"/>
                <a:ext cx="576" cy="513"/>
                <a:chOff x="864" y="2544"/>
                <a:chExt cx="576" cy="513"/>
              </a:xfrm>
            </p:grpSpPr>
            <p:grpSp>
              <p:nvGrpSpPr>
                <p:cNvPr id="89449" name="Group 300"/>
                <p:cNvGrpSpPr>
                  <a:grpSpLocks/>
                </p:cNvGrpSpPr>
                <p:nvPr/>
              </p:nvGrpSpPr>
              <p:grpSpPr bwMode="auto">
                <a:xfrm>
                  <a:off x="864" y="2544"/>
                  <a:ext cx="288" cy="513"/>
                  <a:chOff x="864" y="2592"/>
                  <a:chExt cx="272" cy="513"/>
                </a:xfrm>
              </p:grpSpPr>
              <p:sp>
                <p:nvSpPr>
                  <p:cNvPr id="89455" name="Freeform 291"/>
                  <p:cNvSpPr>
                    <a:spLocks/>
                  </p:cNvSpPr>
                  <p:nvPr/>
                </p:nvSpPr>
                <p:spPr bwMode="auto">
                  <a:xfrm>
                    <a:off x="864" y="2592"/>
                    <a:ext cx="64" cy="256"/>
                  </a:xfrm>
                  <a:custGeom>
                    <a:avLst/>
                    <a:gdLst>
                      <a:gd name="T0" fmla="*/ 0 w 64"/>
                      <a:gd name="T1" fmla="*/ 256 h 256"/>
                      <a:gd name="T2" fmla="*/ 0 w 64"/>
                      <a:gd name="T3" fmla="*/ 0 h 256"/>
                      <a:gd name="T4" fmla="*/ 24 w 64"/>
                      <a:gd name="T5" fmla="*/ 176 h 256"/>
                      <a:gd name="T6" fmla="*/ 44 w 64"/>
                      <a:gd name="T7" fmla="*/ 244 h 256"/>
                      <a:gd name="T8" fmla="*/ 64 w 64"/>
                      <a:gd name="T9" fmla="*/ 256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256"/>
                      <a:gd name="T17" fmla="*/ 64 w 64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256">
                        <a:moveTo>
                          <a:pt x="0" y="256"/>
                        </a:moveTo>
                        <a:lnTo>
                          <a:pt x="0" y="0"/>
                        </a:lnTo>
                        <a:lnTo>
                          <a:pt x="24" y="176"/>
                        </a:lnTo>
                        <a:lnTo>
                          <a:pt x="44" y="244"/>
                        </a:lnTo>
                        <a:lnTo>
                          <a:pt x="64" y="256"/>
                        </a:lnTo>
                      </a:path>
                    </a:pathLst>
                  </a:cu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20000"/>
                      </a:lnSpc>
                      <a:buClr>
                        <a:srgbClr val="FF3300"/>
                      </a:buClr>
                    </a:pPr>
                    <a:endParaRPr lang="zh-CN" altLang="en-US"/>
                  </a:p>
                </p:txBody>
              </p:sp>
              <p:sp>
                <p:nvSpPr>
                  <p:cNvPr id="89456" name="Freeform 297"/>
                  <p:cNvSpPr>
                    <a:spLocks/>
                  </p:cNvSpPr>
                  <p:nvPr/>
                </p:nvSpPr>
                <p:spPr bwMode="auto">
                  <a:xfrm flipV="1">
                    <a:off x="931" y="2849"/>
                    <a:ext cx="64" cy="256"/>
                  </a:xfrm>
                  <a:custGeom>
                    <a:avLst/>
                    <a:gdLst>
                      <a:gd name="T0" fmla="*/ 0 w 64"/>
                      <a:gd name="T1" fmla="*/ 256 h 256"/>
                      <a:gd name="T2" fmla="*/ 0 w 64"/>
                      <a:gd name="T3" fmla="*/ 0 h 256"/>
                      <a:gd name="T4" fmla="*/ 24 w 64"/>
                      <a:gd name="T5" fmla="*/ 176 h 256"/>
                      <a:gd name="T6" fmla="*/ 44 w 64"/>
                      <a:gd name="T7" fmla="*/ 244 h 256"/>
                      <a:gd name="T8" fmla="*/ 64 w 64"/>
                      <a:gd name="T9" fmla="*/ 256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256"/>
                      <a:gd name="T17" fmla="*/ 64 w 64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256">
                        <a:moveTo>
                          <a:pt x="0" y="256"/>
                        </a:moveTo>
                        <a:lnTo>
                          <a:pt x="0" y="0"/>
                        </a:lnTo>
                        <a:lnTo>
                          <a:pt x="24" y="176"/>
                        </a:lnTo>
                        <a:lnTo>
                          <a:pt x="44" y="244"/>
                        </a:lnTo>
                        <a:lnTo>
                          <a:pt x="64" y="256"/>
                        </a:lnTo>
                      </a:path>
                    </a:pathLst>
                  </a:cu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20000"/>
                      </a:lnSpc>
                      <a:buClr>
                        <a:srgbClr val="FF3300"/>
                      </a:buClr>
                    </a:pPr>
                    <a:endParaRPr lang="zh-CN" altLang="en-US"/>
                  </a:p>
                </p:txBody>
              </p:sp>
              <p:sp>
                <p:nvSpPr>
                  <p:cNvPr id="89457" name="Freeform 298"/>
                  <p:cNvSpPr>
                    <a:spLocks/>
                  </p:cNvSpPr>
                  <p:nvPr/>
                </p:nvSpPr>
                <p:spPr bwMode="auto">
                  <a:xfrm>
                    <a:off x="1004" y="2592"/>
                    <a:ext cx="64" cy="256"/>
                  </a:xfrm>
                  <a:custGeom>
                    <a:avLst/>
                    <a:gdLst>
                      <a:gd name="T0" fmla="*/ 0 w 64"/>
                      <a:gd name="T1" fmla="*/ 256 h 256"/>
                      <a:gd name="T2" fmla="*/ 0 w 64"/>
                      <a:gd name="T3" fmla="*/ 0 h 256"/>
                      <a:gd name="T4" fmla="*/ 24 w 64"/>
                      <a:gd name="T5" fmla="*/ 176 h 256"/>
                      <a:gd name="T6" fmla="*/ 44 w 64"/>
                      <a:gd name="T7" fmla="*/ 244 h 256"/>
                      <a:gd name="T8" fmla="*/ 64 w 64"/>
                      <a:gd name="T9" fmla="*/ 256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256"/>
                      <a:gd name="T17" fmla="*/ 64 w 64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256">
                        <a:moveTo>
                          <a:pt x="0" y="256"/>
                        </a:moveTo>
                        <a:lnTo>
                          <a:pt x="0" y="0"/>
                        </a:lnTo>
                        <a:lnTo>
                          <a:pt x="24" y="176"/>
                        </a:lnTo>
                        <a:lnTo>
                          <a:pt x="44" y="244"/>
                        </a:lnTo>
                        <a:lnTo>
                          <a:pt x="64" y="256"/>
                        </a:lnTo>
                      </a:path>
                    </a:pathLst>
                  </a:cu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20000"/>
                      </a:lnSpc>
                      <a:buClr>
                        <a:srgbClr val="FF3300"/>
                      </a:buClr>
                    </a:pPr>
                    <a:endParaRPr lang="zh-CN" altLang="en-US"/>
                  </a:p>
                </p:txBody>
              </p:sp>
              <p:sp>
                <p:nvSpPr>
                  <p:cNvPr id="89458" name="Freeform 299"/>
                  <p:cNvSpPr>
                    <a:spLocks/>
                  </p:cNvSpPr>
                  <p:nvPr/>
                </p:nvSpPr>
                <p:spPr bwMode="auto">
                  <a:xfrm flipV="1">
                    <a:off x="1072" y="2849"/>
                    <a:ext cx="64" cy="256"/>
                  </a:xfrm>
                  <a:custGeom>
                    <a:avLst/>
                    <a:gdLst>
                      <a:gd name="T0" fmla="*/ 0 w 64"/>
                      <a:gd name="T1" fmla="*/ 256 h 256"/>
                      <a:gd name="T2" fmla="*/ 0 w 64"/>
                      <a:gd name="T3" fmla="*/ 0 h 256"/>
                      <a:gd name="T4" fmla="*/ 24 w 64"/>
                      <a:gd name="T5" fmla="*/ 176 h 256"/>
                      <a:gd name="T6" fmla="*/ 44 w 64"/>
                      <a:gd name="T7" fmla="*/ 244 h 256"/>
                      <a:gd name="T8" fmla="*/ 64 w 64"/>
                      <a:gd name="T9" fmla="*/ 256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256"/>
                      <a:gd name="T17" fmla="*/ 64 w 64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256">
                        <a:moveTo>
                          <a:pt x="0" y="256"/>
                        </a:moveTo>
                        <a:lnTo>
                          <a:pt x="0" y="0"/>
                        </a:lnTo>
                        <a:lnTo>
                          <a:pt x="24" y="176"/>
                        </a:lnTo>
                        <a:lnTo>
                          <a:pt x="44" y="244"/>
                        </a:lnTo>
                        <a:lnTo>
                          <a:pt x="64" y="256"/>
                        </a:lnTo>
                      </a:path>
                    </a:pathLst>
                  </a:cu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20000"/>
                      </a:lnSpc>
                      <a:buClr>
                        <a:srgbClr val="FF3300"/>
                      </a:buClr>
                    </a:pPr>
                    <a:endParaRPr lang="zh-CN" altLang="en-US"/>
                  </a:p>
                </p:txBody>
              </p:sp>
            </p:grpSp>
            <p:grpSp>
              <p:nvGrpSpPr>
                <p:cNvPr id="89450" name="Group 323"/>
                <p:cNvGrpSpPr>
                  <a:grpSpLocks/>
                </p:cNvGrpSpPr>
                <p:nvPr/>
              </p:nvGrpSpPr>
              <p:grpSpPr bwMode="auto">
                <a:xfrm>
                  <a:off x="1152" y="2544"/>
                  <a:ext cx="288" cy="513"/>
                  <a:chOff x="1152" y="2544"/>
                  <a:chExt cx="288" cy="513"/>
                </a:xfrm>
              </p:grpSpPr>
              <p:sp>
                <p:nvSpPr>
                  <p:cNvPr id="89451" name="Freeform 302"/>
                  <p:cNvSpPr>
                    <a:spLocks/>
                  </p:cNvSpPr>
                  <p:nvPr/>
                </p:nvSpPr>
                <p:spPr bwMode="auto">
                  <a:xfrm>
                    <a:off x="1152" y="2544"/>
                    <a:ext cx="68" cy="256"/>
                  </a:xfrm>
                  <a:custGeom>
                    <a:avLst/>
                    <a:gdLst>
                      <a:gd name="T0" fmla="*/ 0 w 64"/>
                      <a:gd name="T1" fmla="*/ 256 h 256"/>
                      <a:gd name="T2" fmla="*/ 0 w 64"/>
                      <a:gd name="T3" fmla="*/ 0 h 256"/>
                      <a:gd name="T4" fmla="*/ 27 w 64"/>
                      <a:gd name="T5" fmla="*/ 176 h 256"/>
                      <a:gd name="T6" fmla="*/ 50 w 64"/>
                      <a:gd name="T7" fmla="*/ 244 h 256"/>
                      <a:gd name="T8" fmla="*/ 72 w 64"/>
                      <a:gd name="T9" fmla="*/ 256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256"/>
                      <a:gd name="T17" fmla="*/ 64 w 64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256">
                        <a:moveTo>
                          <a:pt x="0" y="256"/>
                        </a:moveTo>
                        <a:lnTo>
                          <a:pt x="0" y="0"/>
                        </a:lnTo>
                        <a:lnTo>
                          <a:pt x="24" y="176"/>
                        </a:lnTo>
                        <a:lnTo>
                          <a:pt x="44" y="244"/>
                        </a:lnTo>
                        <a:lnTo>
                          <a:pt x="64" y="256"/>
                        </a:lnTo>
                      </a:path>
                    </a:pathLst>
                  </a:cu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20000"/>
                      </a:lnSpc>
                      <a:buClr>
                        <a:srgbClr val="FF3300"/>
                      </a:buClr>
                    </a:pPr>
                    <a:endParaRPr lang="zh-CN" altLang="en-US"/>
                  </a:p>
                </p:txBody>
              </p:sp>
              <p:sp>
                <p:nvSpPr>
                  <p:cNvPr id="89452" name="Freeform 303"/>
                  <p:cNvSpPr>
                    <a:spLocks/>
                  </p:cNvSpPr>
                  <p:nvPr/>
                </p:nvSpPr>
                <p:spPr bwMode="auto">
                  <a:xfrm flipV="1">
                    <a:off x="1223" y="2801"/>
                    <a:ext cx="68" cy="256"/>
                  </a:xfrm>
                  <a:custGeom>
                    <a:avLst/>
                    <a:gdLst>
                      <a:gd name="T0" fmla="*/ 0 w 64"/>
                      <a:gd name="T1" fmla="*/ 256 h 256"/>
                      <a:gd name="T2" fmla="*/ 0 w 64"/>
                      <a:gd name="T3" fmla="*/ 0 h 256"/>
                      <a:gd name="T4" fmla="*/ 27 w 64"/>
                      <a:gd name="T5" fmla="*/ 176 h 256"/>
                      <a:gd name="T6" fmla="*/ 50 w 64"/>
                      <a:gd name="T7" fmla="*/ 244 h 256"/>
                      <a:gd name="T8" fmla="*/ 72 w 64"/>
                      <a:gd name="T9" fmla="*/ 256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256"/>
                      <a:gd name="T17" fmla="*/ 64 w 64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256">
                        <a:moveTo>
                          <a:pt x="0" y="256"/>
                        </a:moveTo>
                        <a:lnTo>
                          <a:pt x="0" y="0"/>
                        </a:lnTo>
                        <a:lnTo>
                          <a:pt x="24" y="176"/>
                        </a:lnTo>
                        <a:lnTo>
                          <a:pt x="44" y="244"/>
                        </a:lnTo>
                        <a:lnTo>
                          <a:pt x="64" y="256"/>
                        </a:lnTo>
                      </a:path>
                    </a:pathLst>
                  </a:cu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20000"/>
                      </a:lnSpc>
                      <a:buClr>
                        <a:srgbClr val="FF3300"/>
                      </a:buClr>
                    </a:pPr>
                    <a:endParaRPr lang="zh-CN" altLang="en-US"/>
                  </a:p>
                </p:txBody>
              </p:sp>
              <p:sp>
                <p:nvSpPr>
                  <p:cNvPr id="89453" name="Freeform 304"/>
                  <p:cNvSpPr>
                    <a:spLocks/>
                  </p:cNvSpPr>
                  <p:nvPr/>
                </p:nvSpPr>
                <p:spPr bwMode="auto">
                  <a:xfrm>
                    <a:off x="1300" y="2544"/>
                    <a:ext cx="68" cy="256"/>
                  </a:xfrm>
                  <a:custGeom>
                    <a:avLst/>
                    <a:gdLst>
                      <a:gd name="T0" fmla="*/ 0 w 64"/>
                      <a:gd name="T1" fmla="*/ 256 h 256"/>
                      <a:gd name="T2" fmla="*/ 0 w 64"/>
                      <a:gd name="T3" fmla="*/ 0 h 256"/>
                      <a:gd name="T4" fmla="*/ 27 w 64"/>
                      <a:gd name="T5" fmla="*/ 176 h 256"/>
                      <a:gd name="T6" fmla="*/ 50 w 64"/>
                      <a:gd name="T7" fmla="*/ 244 h 256"/>
                      <a:gd name="T8" fmla="*/ 72 w 64"/>
                      <a:gd name="T9" fmla="*/ 256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256"/>
                      <a:gd name="T17" fmla="*/ 64 w 64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256">
                        <a:moveTo>
                          <a:pt x="0" y="256"/>
                        </a:moveTo>
                        <a:lnTo>
                          <a:pt x="0" y="0"/>
                        </a:lnTo>
                        <a:lnTo>
                          <a:pt x="24" y="176"/>
                        </a:lnTo>
                        <a:lnTo>
                          <a:pt x="44" y="244"/>
                        </a:lnTo>
                        <a:lnTo>
                          <a:pt x="64" y="256"/>
                        </a:lnTo>
                      </a:path>
                    </a:pathLst>
                  </a:cu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20000"/>
                      </a:lnSpc>
                      <a:buClr>
                        <a:srgbClr val="FF3300"/>
                      </a:buClr>
                    </a:pPr>
                    <a:endParaRPr lang="zh-CN" altLang="en-US"/>
                  </a:p>
                </p:txBody>
              </p:sp>
              <p:sp>
                <p:nvSpPr>
                  <p:cNvPr id="89454" name="Freeform 305"/>
                  <p:cNvSpPr>
                    <a:spLocks/>
                  </p:cNvSpPr>
                  <p:nvPr/>
                </p:nvSpPr>
                <p:spPr bwMode="auto">
                  <a:xfrm flipV="1">
                    <a:off x="1372" y="2801"/>
                    <a:ext cx="68" cy="256"/>
                  </a:xfrm>
                  <a:custGeom>
                    <a:avLst/>
                    <a:gdLst>
                      <a:gd name="T0" fmla="*/ 0 w 64"/>
                      <a:gd name="T1" fmla="*/ 256 h 256"/>
                      <a:gd name="T2" fmla="*/ 0 w 64"/>
                      <a:gd name="T3" fmla="*/ 0 h 256"/>
                      <a:gd name="T4" fmla="*/ 27 w 64"/>
                      <a:gd name="T5" fmla="*/ 176 h 256"/>
                      <a:gd name="T6" fmla="*/ 50 w 64"/>
                      <a:gd name="T7" fmla="*/ 244 h 256"/>
                      <a:gd name="T8" fmla="*/ 72 w 64"/>
                      <a:gd name="T9" fmla="*/ 256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256"/>
                      <a:gd name="T17" fmla="*/ 64 w 64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256">
                        <a:moveTo>
                          <a:pt x="0" y="256"/>
                        </a:moveTo>
                        <a:lnTo>
                          <a:pt x="0" y="0"/>
                        </a:lnTo>
                        <a:lnTo>
                          <a:pt x="24" y="176"/>
                        </a:lnTo>
                        <a:lnTo>
                          <a:pt x="44" y="244"/>
                        </a:lnTo>
                        <a:lnTo>
                          <a:pt x="64" y="256"/>
                        </a:lnTo>
                      </a:path>
                    </a:pathLst>
                  </a:cu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20000"/>
                      </a:lnSpc>
                      <a:buClr>
                        <a:srgbClr val="FF3300"/>
                      </a:buClr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89395" name="Group 322"/>
              <p:cNvGrpSpPr>
                <a:grpSpLocks/>
              </p:cNvGrpSpPr>
              <p:nvPr/>
            </p:nvGrpSpPr>
            <p:grpSpPr bwMode="auto">
              <a:xfrm>
                <a:off x="1440" y="2544"/>
                <a:ext cx="576" cy="514"/>
                <a:chOff x="1440" y="2544"/>
                <a:chExt cx="576" cy="514"/>
              </a:xfrm>
            </p:grpSpPr>
            <p:grpSp>
              <p:nvGrpSpPr>
                <p:cNvPr id="89443" name="Group 318"/>
                <p:cNvGrpSpPr>
                  <a:grpSpLocks/>
                </p:cNvGrpSpPr>
                <p:nvPr/>
              </p:nvGrpSpPr>
              <p:grpSpPr bwMode="auto">
                <a:xfrm>
                  <a:off x="1440" y="2544"/>
                  <a:ext cx="284" cy="514"/>
                  <a:chOff x="1440" y="2544"/>
                  <a:chExt cx="284" cy="514"/>
                </a:xfrm>
              </p:grpSpPr>
              <p:sp>
                <p:nvSpPr>
                  <p:cNvPr id="89447" name="Freeform 309"/>
                  <p:cNvSpPr>
                    <a:spLocks/>
                  </p:cNvSpPr>
                  <p:nvPr/>
                </p:nvSpPr>
                <p:spPr bwMode="auto">
                  <a:xfrm>
                    <a:off x="1440" y="2544"/>
                    <a:ext cx="136" cy="256"/>
                  </a:xfrm>
                  <a:custGeom>
                    <a:avLst/>
                    <a:gdLst>
                      <a:gd name="T0" fmla="*/ 0 w 136"/>
                      <a:gd name="T1" fmla="*/ 256 h 256"/>
                      <a:gd name="T2" fmla="*/ 0 w 136"/>
                      <a:gd name="T3" fmla="*/ 0 h 256"/>
                      <a:gd name="T4" fmla="*/ 26 w 136"/>
                      <a:gd name="T5" fmla="*/ 176 h 256"/>
                      <a:gd name="T6" fmla="*/ 47 w 136"/>
                      <a:gd name="T7" fmla="*/ 244 h 256"/>
                      <a:gd name="T8" fmla="*/ 68 w 136"/>
                      <a:gd name="T9" fmla="*/ 252 h 256"/>
                      <a:gd name="T10" fmla="*/ 136 w 136"/>
                      <a:gd name="T11" fmla="*/ 256 h 25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36"/>
                      <a:gd name="T19" fmla="*/ 0 h 256"/>
                      <a:gd name="T20" fmla="*/ 136 w 136"/>
                      <a:gd name="T21" fmla="*/ 256 h 25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36" h="256">
                        <a:moveTo>
                          <a:pt x="0" y="256"/>
                        </a:moveTo>
                        <a:lnTo>
                          <a:pt x="0" y="0"/>
                        </a:lnTo>
                        <a:lnTo>
                          <a:pt x="26" y="176"/>
                        </a:lnTo>
                        <a:lnTo>
                          <a:pt x="47" y="244"/>
                        </a:lnTo>
                        <a:lnTo>
                          <a:pt x="68" y="252"/>
                        </a:lnTo>
                        <a:lnTo>
                          <a:pt x="136" y="256"/>
                        </a:lnTo>
                      </a:path>
                    </a:pathLst>
                  </a:cu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20000"/>
                      </a:lnSpc>
                      <a:buClr>
                        <a:srgbClr val="FF3300"/>
                      </a:buClr>
                    </a:pPr>
                    <a:endParaRPr lang="zh-CN" altLang="en-US"/>
                  </a:p>
                </p:txBody>
              </p:sp>
              <p:sp>
                <p:nvSpPr>
                  <p:cNvPr id="89448" name="Freeform 310"/>
                  <p:cNvSpPr>
                    <a:spLocks/>
                  </p:cNvSpPr>
                  <p:nvPr/>
                </p:nvSpPr>
                <p:spPr bwMode="auto">
                  <a:xfrm>
                    <a:off x="1575" y="2800"/>
                    <a:ext cx="149" cy="258"/>
                  </a:xfrm>
                  <a:custGeom>
                    <a:avLst/>
                    <a:gdLst>
                      <a:gd name="T0" fmla="*/ 0 w 149"/>
                      <a:gd name="T1" fmla="*/ 2 h 258"/>
                      <a:gd name="T2" fmla="*/ 0 w 149"/>
                      <a:gd name="T3" fmla="*/ 258 h 258"/>
                      <a:gd name="T4" fmla="*/ 26 w 149"/>
                      <a:gd name="T5" fmla="*/ 82 h 258"/>
                      <a:gd name="T6" fmla="*/ 47 w 149"/>
                      <a:gd name="T7" fmla="*/ 14 h 258"/>
                      <a:gd name="T8" fmla="*/ 69 w 149"/>
                      <a:gd name="T9" fmla="*/ 4 h 258"/>
                      <a:gd name="T10" fmla="*/ 149 w 149"/>
                      <a:gd name="T11" fmla="*/ 0 h 25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49"/>
                      <a:gd name="T19" fmla="*/ 0 h 258"/>
                      <a:gd name="T20" fmla="*/ 149 w 149"/>
                      <a:gd name="T21" fmla="*/ 258 h 25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49" h="258">
                        <a:moveTo>
                          <a:pt x="0" y="2"/>
                        </a:moveTo>
                        <a:lnTo>
                          <a:pt x="0" y="258"/>
                        </a:lnTo>
                        <a:lnTo>
                          <a:pt x="26" y="82"/>
                        </a:lnTo>
                        <a:lnTo>
                          <a:pt x="47" y="14"/>
                        </a:lnTo>
                        <a:lnTo>
                          <a:pt x="69" y="4"/>
                        </a:lnTo>
                        <a:lnTo>
                          <a:pt x="149" y="0"/>
                        </a:lnTo>
                      </a:path>
                    </a:pathLst>
                  </a:cu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20000"/>
                      </a:lnSpc>
                      <a:buClr>
                        <a:srgbClr val="FF3300"/>
                      </a:buClr>
                    </a:pPr>
                    <a:endParaRPr lang="zh-CN" altLang="en-US"/>
                  </a:p>
                </p:txBody>
              </p:sp>
            </p:grpSp>
            <p:grpSp>
              <p:nvGrpSpPr>
                <p:cNvPr id="89444" name="Group 319"/>
                <p:cNvGrpSpPr>
                  <a:grpSpLocks/>
                </p:cNvGrpSpPr>
                <p:nvPr/>
              </p:nvGrpSpPr>
              <p:grpSpPr bwMode="auto">
                <a:xfrm>
                  <a:off x="1720" y="2544"/>
                  <a:ext cx="296" cy="514"/>
                  <a:chOff x="1440" y="2544"/>
                  <a:chExt cx="284" cy="514"/>
                </a:xfrm>
              </p:grpSpPr>
              <p:sp>
                <p:nvSpPr>
                  <p:cNvPr id="89445" name="Freeform 320"/>
                  <p:cNvSpPr>
                    <a:spLocks/>
                  </p:cNvSpPr>
                  <p:nvPr/>
                </p:nvSpPr>
                <p:spPr bwMode="auto">
                  <a:xfrm>
                    <a:off x="1440" y="2544"/>
                    <a:ext cx="136" cy="256"/>
                  </a:xfrm>
                  <a:custGeom>
                    <a:avLst/>
                    <a:gdLst>
                      <a:gd name="T0" fmla="*/ 0 w 136"/>
                      <a:gd name="T1" fmla="*/ 256 h 256"/>
                      <a:gd name="T2" fmla="*/ 0 w 136"/>
                      <a:gd name="T3" fmla="*/ 0 h 256"/>
                      <a:gd name="T4" fmla="*/ 26 w 136"/>
                      <a:gd name="T5" fmla="*/ 176 h 256"/>
                      <a:gd name="T6" fmla="*/ 47 w 136"/>
                      <a:gd name="T7" fmla="*/ 244 h 256"/>
                      <a:gd name="T8" fmla="*/ 68 w 136"/>
                      <a:gd name="T9" fmla="*/ 252 h 256"/>
                      <a:gd name="T10" fmla="*/ 136 w 136"/>
                      <a:gd name="T11" fmla="*/ 256 h 25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36"/>
                      <a:gd name="T19" fmla="*/ 0 h 256"/>
                      <a:gd name="T20" fmla="*/ 136 w 136"/>
                      <a:gd name="T21" fmla="*/ 256 h 25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36" h="256">
                        <a:moveTo>
                          <a:pt x="0" y="256"/>
                        </a:moveTo>
                        <a:lnTo>
                          <a:pt x="0" y="0"/>
                        </a:lnTo>
                        <a:lnTo>
                          <a:pt x="26" y="176"/>
                        </a:lnTo>
                        <a:lnTo>
                          <a:pt x="47" y="244"/>
                        </a:lnTo>
                        <a:lnTo>
                          <a:pt x="68" y="252"/>
                        </a:lnTo>
                        <a:lnTo>
                          <a:pt x="136" y="256"/>
                        </a:lnTo>
                      </a:path>
                    </a:pathLst>
                  </a:cu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20000"/>
                      </a:lnSpc>
                      <a:buClr>
                        <a:srgbClr val="FF3300"/>
                      </a:buClr>
                    </a:pPr>
                    <a:endParaRPr lang="zh-CN" altLang="en-US"/>
                  </a:p>
                </p:txBody>
              </p:sp>
              <p:sp>
                <p:nvSpPr>
                  <p:cNvPr id="89446" name="Freeform 321"/>
                  <p:cNvSpPr>
                    <a:spLocks/>
                  </p:cNvSpPr>
                  <p:nvPr/>
                </p:nvSpPr>
                <p:spPr bwMode="auto">
                  <a:xfrm>
                    <a:off x="1575" y="2800"/>
                    <a:ext cx="149" cy="258"/>
                  </a:xfrm>
                  <a:custGeom>
                    <a:avLst/>
                    <a:gdLst>
                      <a:gd name="T0" fmla="*/ 0 w 149"/>
                      <a:gd name="T1" fmla="*/ 2 h 258"/>
                      <a:gd name="T2" fmla="*/ 0 w 149"/>
                      <a:gd name="T3" fmla="*/ 258 h 258"/>
                      <a:gd name="T4" fmla="*/ 26 w 149"/>
                      <a:gd name="T5" fmla="*/ 82 h 258"/>
                      <a:gd name="T6" fmla="*/ 47 w 149"/>
                      <a:gd name="T7" fmla="*/ 14 h 258"/>
                      <a:gd name="T8" fmla="*/ 69 w 149"/>
                      <a:gd name="T9" fmla="*/ 4 h 258"/>
                      <a:gd name="T10" fmla="*/ 149 w 149"/>
                      <a:gd name="T11" fmla="*/ 0 h 25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49"/>
                      <a:gd name="T19" fmla="*/ 0 h 258"/>
                      <a:gd name="T20" fmla="*/ 149 w 149"/>
                      <a:gd name="T21" fmla="*/ 258 h 25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49" h="258">
                        <a:moveTo>
                          <a:pt x="0" y="2"/>
                        </a:moveTo>
                        <a:lnTo>
                          <a:pt x="0" y="258"/>
                        </a:lnTo>
                        <a:lnTo>
                          <a:pt x="26" y="82"/>
                        </a:lnTo>
                        <a:lnTo>
                          <a:pt x="47" y="14"/>
                        </a:lnTo>
                        <a:lnTo>
                          <a:pt x="69" y="4"/>
                        </a:lnTo>
                        <a:lnTo>
                          <a:pt x="149" y="0"/>
                        </a:lnTo>
                      </a:path>
                    </a:pathLst>
                  </a:cu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20000"/>
                      </a:lnSpc>
                      <a:buClr>
                        <a:srgbClr val="FF3300"/>
                      </a:buClr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89396" name="Group 325"/>
              <p:cNvGrpSpPr>
                <a:grpSpLocks/>
              </p:cNvGrpSpPr>
              <p:nvPr/>
            </p:nvGrpSpPr>
            <p:grpSpPr bwMode="auto">
              <a:xfrm>
                <a:off x="2016" y="2544"/>
                <a:ext cx="576" cy="513"/>
                <a:chOff x="864" y="2544"/>
                <a:chExt cx="576" cy="513"/>
              </a:xfrm>
            </p:grpSpPr>
            <p:grpSp>
              <p:nvGrpSpPr>
                <p:cNvPr id="89433" name="Group 326"/>
                <p:cNvGrpSpPr>
                  <a:grpSpLocks/>
                </p:cNvGrpSpPr>
                <p:nvPr/>
              </p:nvGrpSpPr>
              <p:grpSpPr bwMode="auto">
                <a:xfrm>
                  <a:off x="864" y="2544"/>
                  <a:ext cx="288" cy="513"/>
                  <a:chOff x="864" y="2592"/>
                  <a:chExt cx="272" cy="513"/>
                </a:xfrm>
              </p:grpSpPr>
              <p:sp>
                <p:nvSpPr>
                  <p:cNvPr id="89439" name="Freeform 327"/>
                  <p:cNvSpPr>
                    <a:spLocks/>
                  </p:cNvSpPr>
                  <p:nvPr/>
                </p:nvSpPr>
                <p:spPr bwMode="auto">
                  <a:xfrm>
                    <a:off x="864" y="2592"/>
                    <a:ext cx="64" cy="256"/>
                  </a:xfrm>
                  <a:custGeom>
                    <a:avLst/>
                    <a:gdLst>
                      <a:gd name="T0" fmla="*/ 0 w 64"/>
                      <a:gd name="T1" fmla="*/ 256 h 256"/>
                      <a:gd name="T2" fmla="*/ 0 w 64"/>
                      <a:gd name="T3" fmla="*/ 0 h 256"/>
                      <a:gd name="T4" fmla="*/ 24 w 64"/>
                      <a:gd name="T5" fmla="*/ 176 h 256"/>
                      <a:gd name="T6" fmla="*/ 44 w 64"/>
                      <a:gd name="T7" fmla="*/ 244 h 256"/>
                      <a:gd name="T8" fmla="*/ 64 w 64"/>
                      <a:gd name="T9" fmla="*/ 256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256"/>
                      <a:gd name="T17" fmla="*/ 64 w 64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256">
                        <a:moveTo>
                          <a:pt x="0" y="256"/>
                        </a:moveTo>
                        <a:lnTo>
                          <a:pt x="0" y="0"/>
                        </a:lnTo>
                        <a:lnTo>
                          <a:pt x="24" y="176"/>
                        </a:lnTo>
                        <a:lnTo>
                          <a:pt x="44" y="244"/>
                        </a:lnTo>
                        <a:lnTo>
                          <a:pt x="64" y="256"/>
                        </a:lnTo>
                      </a:path>
                    </a:pathLst>
                  </a:cu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20000"/>
                      </a:lnSpc>
                      <a:buClr>
                        <a:srgbClr val="FF3300"/>
                      </a:buClr>
                    </a:pPr>
                    <a:endParaRPr lang="zh-CN" altLang="en-US"/>
                  </a:p>
                </p:txBody>
              </p:sp>
              <p:sp>
                <p:nvSpPr>
                  <p:cNvPr id="89440" name="Freeform 328"/>
                  <p:cNvSpPr>
                    <a:spLocks/>
                  </p:cNvSpPr>
                  <p:nvPr/>
                </p:nvSpPr>
                <p:spPr bwMode="auto">
                  <a:xfrm flipV="1">
                    <a:off x="931" y="2849"/>
                    <a:ext cx="64" cy="256"/>
                  </a:xfrm>
                  <a:custGeom>
                    <a:avLst/>
                    <a:gdLst>
                      <a:gd name="T0" fmla="*/ 0 w 64"/>
                      <a:gd name="T1" fmla="*/ 256 h 256"/>
                      <a:gd name="T2" fmla="*/ 0 w 64"/>
                      <a:gd name="T3" fmla="*/ 0 h 256"/>
                      <a:gd name="T4" fmla="*/ 24 w 64"/>
                      <a:gd name="T5" fmla="*/ 176 h 256"/>
                      <a:gd name="T6" fmla="*/ 44 w 64"/>
                      <a:gd name="T7" fmla="*/ 244 h 256"/>
                      <a:gd name="T8" fmla="*/ 64 w 64"/>
                      <a:gd name="T9" fmla="*/ 256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256"/>
                      <a:gd name="T17" fmla="*/ 64 w 64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256">
                        <a:moveTo>
                          <a:pt x="0" y="256"/>
                        </a:moveTo>
                        <a:lnTo>
                          <a:pt x="0" y="0"/>
                        </a:lnTo>
                        <a:lnTo>
                          <a:pt x="24" y="176"/>
                        </a:lnTo>
                        <a:lnTo>
                          <a:pt x="44" y="244"/>
                        </a:lnTo>
                        <a:lnTo>
                          <a:pt x="64" y="256"/>
                        </a:lnTo>
                      </a:path>
                    </a:pathLst>
                  </a:cu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20000"/>
                      </a:lnSpc>
                      <a:buClr>
                        <a:srgbClr val="FF3300"/>
                      </a:buClr>
                    </a:pPr>
                    <a:endParaRPr lang="zh-CN" altLang="en-US"/>
                  </a:p>
                </p:txBody>
              </p:sp>
              <p:sp>
                <p:nvSpPr>
                  <p:cNvPr id="89441" name="Freeform 329"/>
                  <p:cNvSpPr>
                    <a:spLocks/>
                  </p:cNvSpPr>
                  <p:nvPr/>
                </p:nvSpPr>
                <p:spPr bwMode="auto">
                  <a:xfrm>
                    <a:off x="1004" y="2592"/>
                    <a:ext cx="64" cy="256"/>
                  </a:xfrm>
                  <a:custGeom>
                    <a:avLst/>
                    <a:gdLst>
                      <a:gd name="T0" fmla="*/ 0 w 64"/>
                      <a:gd name="T1" fmla="*/ 256 h 256"/>
                      <a:gd name="T2" fmla="*/ 0 w 64"/>
                      <a:gd name="T3" fmla="*/ 0 h 256"/>
                      <a:gd name="T4" fmla="*/ 24 w 64"/>
                      <a:gd name="T5" fmla="*/ 176 h 256"/>
                      <a:gd name="T6" fmla="*/ 44 w 64"/>
                      <a:gd name="T7" fmla="*/ 244 h 256"/>
                      <a:gd name="T8" fmla="*/ 64 w 64"/>
                      <a:gd name="T9" fmla="*/ 256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256"/>
                      <a:gd name="T17" fmla="*/ 64 w 64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256">
                        <a:moveTo>
                          <a:pt x="0" y="256"/>
                        </a:moveTo>
                        <a:lnTo>
                          <a:pt x="0" y="0"/>
                        </a:lnTo>
                        <a:lnTo>
                          <a:pt x="24" y="176"/>
                        </a:lnTo>
                        <a:lnTo>
                          <a:pt x="44" y="244"/>
                        </a:lnTo>
                        <a:lnTo>
                          <a:pt x="64" y="256"/>
                        </a:lnTo>
                      </a:path>
                    </a:pathLst>
                  </a:cu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20000"/>
                      </a:lnSpc>
                      <a:buClr>
                        <a:srgbClr val="FF3300"/>
                      </a:buClr>
                    </a:pPr>
                    <a:endParaRPr lang="zh-CN" altLang="en-US"/>
                  </a:p>
                </p:txBody>
              </p:sp>
              <p:sp>
                <p:nvSpPr>
                  <p:cNvPr id="89442" name="Freeform 330"/>
                  <p:cNvSpPr>
                    <a:spLocks/>
                  </p:cNvSpPr>
                  <p:nvPr/>
                </p:nvSpPr>
                <p:spPr bwMode="auto">
                  <a:xfrm flipV="1">
                    <a:off x="1072" y="2849"/>
                    <a:ext cx="64" cy="256"/>
                  </a:xfrm>
                  <a:custGeom>
                    <a:avLst/>
                    <a:gdLst>
                      <a:gd name="T0" fmla="*/ 0 w 64"/>
                      <a:gd name="T1" fmla="*/ 256 h 256"/>
                      <a:gd name="T2" fmla="*/ 0 w 64"/>
                      <a:gd name="T3" fmla="*/ 0 h 256"/>
                      <a:gd name="T4" fmla="*/ 24 w 64"/>
                      <a:gd name="T5" fmla="*/ 176 h 256"/>
                      <a:gd name="T6" fmla="*/ 44 w 64"/>
                      <a:gd name="T7" fmla="*/ 244 h 256"/>
                      <a:gd name="T8" fmla="*/ 64 w 64"/>
                      <a:gd name="T9" fmla="*/ 256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256"/>
                      <a:gd name="T17" fmla="*/ 64 w 64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256">
                        <a:moveTo>
                          <a:pt x="0" y="256"/>
                        </a:moveTo>
                        <a:lnTo>
                          <a:pt x="0" y="0"/>
                        </a:lnTo>
                        <a:lnTo>
                          <a:pt x="24" y="176"/>
                        </a:lnTo>
                        <a:lnTo>
                          <a:pt x="44" y="244"/>
                        </a:lnTo>
                        <a:lnTo>
                          <a:pt x="64" y="256"/>
                        </a:lnTo>
                      </a:path>
                    </a:pathLst>
                  </a:cu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20000"/>
                      </a:lnSpc>
                      <a:buClr>
                        <a:srgbClr val="FF3300"/>
                      </a:buClr>
                    </a:pPr>
                    <a:endParaRPr lang="zh-CN" altLang="en-US"/>
                  </a:p>
                </p:txBody>
              </p:sp>
            </p:grpSp>
            <p:grpSp>
              <p:nvGrpSpPr>
                <p:cNvPr id="89434" name="Group 331"/>
                <p:cNvGrpSpPr>
                  <a:grpSpLocks/>
                </p:cNvGrpSpPr>
                <p:nvPr/>
              </p:nvGrpSpPr>
              <p:grpSpPr bwMode="auto">
                <a:xfrm>
                  <a:off x="1152" y="2544"/>
                  <a:ext cx="288" cy="513"/>
                  <a:chOff x="1152" y="2544"/>
                  <a:chExt cx="288" cy="513"/>
                </a:xfrm>
              </p:grpSpPr>
              <p:sp>
                <p:nvSpPr>
                  <p:cNvPr id="89435" name="Freeform 332"/>
                  <p:cNvSpPr>
                    <a:spLocks/>
                  </p:cNvSpPr>
                  <p:nvPr/>
                </p:nvSpPr>
                <p:spPr bwMode="auto">
                  <a:xfrm>
                    <a:off x="1152" y="2544"/>
                    <a:ext cx="68" cy="256"/>
                  </a:xfrm>
                  <a:custGeom>
                    <a:avLst/>
                    <a:gdLst>
                      <a:gd name="T0" fmla="*/ 0 w 64"/>
                      <a:gd name="T1" fmla="*/ 256 h 256"/>
                      <a:gd name="T2" fmla="*/ 0 w 64"/>
                      <a:gd name="T3" fmla="*/ 0 h 256"/>
                      <a:gd name="T4" fmla="*/ 27 w 64"/>
                      <a:gd name="T5" fmla="*/ 176 h 256"/>
                      <a:gd name="T6" fmla="*/ 50 w 64"/>
                      <a:gd name="T7" fmla="*/ 244 h 256"/>
                      <a:gd name="T8" fmla="*/ 72 w 64"/>
                      <a:gd name="T9" fmla="*/ 256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256"/>
                      <a:gd name="T17" fmla="*/ 64 w 64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256">
                        <a:moveTo>
                          <a:pt x="0" y="256"/>
                        </a:moveTo>
                        <a:lnTo>
                          <a:pt x="0" y="0"/>
                        </a:lnTo>
                        <a:lnTo>
                          <a:pt x="24" y="176"/>
                        </a:lnTo>
                        <a:lnTo>
                          <a:pt x="44" y="244"/>
                        </a:lnTo>
                        <a:lnTo>
                          <a:pt x="64" y="256"/>
                        </a:lnTo>
                      </a:path>
                    </a:pathLst>
                  </a:cu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20000"/>
                      </a:lnSpc>
                      <a:buClr>
                        <a:srgbClr val="FF3300"/>
                      </a:buClr>
                    </a:pPr>
                    <a:endParaRPr lang="zh-CN" altLang="en-US"/>
                  </a:p>
                </p:txBody>
              </p:sp>
              <p:sp>
                <p:nvSpPr>
                  <p:cNvPr id="89436" name="Freeform 333"/>
                  <p:cNvSpPr>
                    <a:spLocks/>
                  </p:cNvSpPr>
                  <p:nvPr/>
                </p:nvSpPr>
                <p:spPr bwMode="auto">
                  <a:xfrm flipV="1">
                    <a:off x="1223" y="2801"/>
                    <a:ext cx="68" cy="256"/>
                  </a:xfrm>
                  <a:custGeom>
                    <a:avLst/>
                    <a:gdLst>
                      <a:gd name="T0" fmla="*/ 0 w 64"/>
                      <a:gd name="T1" fmla="*/ 256 h 256"/>
                      <a:gd name="T2" fmla="*/ 0 w 64"/>
                      <a:gd name="T3" fmla="*/ 0 h 256"/>
                      <a:gd name="T4" fmla="*/ 27 w 64"/>
                      <a:gd name="T5" fmla="*/ 176 h 256"/>
                      <a:gd name="T6" fmla="*/ 50 w 64"/>
                      <a:gd name="T7" fmla="*/ 244 h 256"/>
                      <a:gd name="T8" fmla="*/ 72 w 64"/>
                      <a:gd name="T9" fmla="*/ 256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256"/>
                      <a:gd name="T17" fmla="*/ 64 w 64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256">
                        <a:moveTo>
                          <a:pt x="0" y="256"/>
                        </a:moveTo>
                        <a:lnTo>
                          <a:pt x="0" y="0"/>
                        </a:lnTo>
                        <a:lnTo>
                          <a:pt x="24" y="176"/>
                        </a:lnTo>
                        <a:lnTo>
                          <a:pt x="44" y="244"/>
                        </a:lnTo>
                        <a:lnTo>
                          <a:pt x="64" y="256"/>
                        </a:lnTo>
                      </a:path>
                    </a:pathLst>
                  </a:cu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20000"/>
                      </a:lnSpc>
                      <a:buClr>
                        <a:srgbClr val="FF3300"/>
                      </a:buClr>
                    </a:pPr>
                    <a:endParaRPr lang="zh-CN" altLang="en-US"/>
                  </a:p>
                </p:txBody>
              </p:sp>
              <p:sp>
                <p:nvSpPr>
                  <p:cNvPr id="89437" name="Freeform 334"/>
                  <p:cNvSpPr>
                    <a:spLocks/>
                  </p:cNvSpPr>
                  <p:nvPr/>
                </p:nvSpPr>
                <p:spPr bwMode="auto">
                  <a:xfrm>
                    <a:off x="1300" y="2544"/>
                    <a:ext cx="68" cy="256"/>
                  </a:xfrm>
                  <a:custGeom>
                    <a:avLst/>
                    <a:gdLst>
                      <a:gd name="T0" fmla="*/ 0 w 64"/>
                      <a:gd name="T1" fmla="*/ 256 h 256"/>
                      <a:gd name="T2" fmla="*/ 0 w 64"/>
                      <a:gd name="T3" fmla="*/ 0 h 256"/>
                      <a:gd name="T4" fmla="*/ 27 w 64"/>
                      <a:gd name="T5" fmla="*/ 176 h 256"/>
                      <a:gd name="T6" fmla="*/ 50 w 64"/>
                      <a:gd name="T7" fmla="*/ 244 h 256"/>
                      <a:gd name="T8" fmla="*/ 72 w 64"/>
                      <a:gd name="T9" fmla="*/ 256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256"/>
                      <a:gd name="T17" fmla="*/ 64 w 64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256">
                        <a:moveTo>
                          <a:pt x="0" y="256"/>
                        </a:moveTo>
                        <a:lnTo>
                          <a:pt x="0" y="0"/>
                        </a:lnTo>
                        <a:lnTo>
                          <a:pt x="24" y="176"/>
                        </a:lnTo>
                        <a:lnTo>
                          <a:pt x="44" y="244"/>
                        </a:lnTo>
                        <a:lnTo>
                          <a:pt x="64" y="256"/>
                        </a:lnTo>
                      </a:path>
                    </a:pathLst>
                  </a:cu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20000"/>
                      </a:lnSpc>
                      <a:buClr>
                        <a:srgbClr val="FF3300"/>
                      </a:buClr>
                    </a:pPr>
                    <a:endParaRPr lang="zh-CN" altLang="en-US"/>
                  </a:p>
                </p:txBody>
              </p:sp>
              <p:sp>
                <p:nvSpPr>
                  <p:cNvPr id="89438" name="Freeform 335"/>
                  <p:cNvSpPr>
                    <a:spLocks/>
                  </p:cNvSpPr>
                  <p:nvPr/>
                </p:nvSpPr>
                <p:spPr bwMode="auto">
                  <a:xfrm flipV="1">
                    <a:off x="1372" y="2801"/>
                    <a:ext cx="68" cy="256"/>
                  </a:xfrm>
                  <a:custGeom>
                    <a:avLst/>
                    <a:gdLst>
                      <a:gd name="T0" fmla="*/ 0 w 64"/>
                      <a:gd name="T1" fmla="*/ 256 h 256"/>
                      <a:gd name="T2" fmla="*/ 0 w 64"/>
                      <a:gd name="T3" fmla="*/ 0 h 256"/>
                      <a:gd name="T4" fmla="*/ 27 w 64"/>
                      <a:gd name="T5" fmla="*/ 176 h 256"/>
                      <a:gd name="T6" fmla="*/ 50 w 64"/>
                      <a:gd name="T7" fmla="*/ 244 h 256"/>
                      <a:gd name="T8" fmla="*/ 72 w 64"/>
                      <a:gd name="T9" fmla="*/ 256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256"/>
                      <a:gd name="T17" fmla="*/ 64 w 64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256">
                        <a:moveTo>
                          <a:pt x="0" y="256"/>
                        </a:moveTo>
                        <a:lnTo>
                          <a:pt x="0" y="0"/>
                        </a:lnTo>
                        <a:lnTo>
                          <a:pt x="24" y="176"/>
                        </a:lnTo>
                        <a:lnTo>
                          <a:pt x="44" y="244"/>
                        </a:lnTo>
                        <a:lnTo>
                          <a:pt x="64" y="256"/>
                        </a:lnTo>
                      </a:path>
                    </a:pathLst>
                  </a:cu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20000"/>
                      </a:lnSpc>
                      <a:buClr>
                        <a:srgbClr val="FF3300"/>
                      </a:buClr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89397" name="Group 336"/>
              <p:cNvGrpSpPr>
                <a:grpSpLocks/>
              </p:cNvGrpSpPr>
              <p:nvPr/>
            </p:nvGrpSpPr>
            <p:grpSpPr bwMode="auto">
              <a:xfrm>
                <a:off x="2592" y="2544"/>
                <a:ext cx="576" cy="513"/>
                <a:chOff x="864" y="2544"/>
                <a:chExt cx="576" cy="513"/>
              </a:xfrm>
            </p:grpSpPr>
            <p:grpSp>
              <p:nvGrpSpPr>
                <p:cNvPr id="89423" name="Group 337"/>
                <p:cNvGrpSpPr>
                  <a:grpSpLocks/>
                </p:cNvGrpSpPr>
                <p:nvPr/>
              </p:nvGrpSpPr>
              <p:grpSpPr bwMode="auto">
                <a:xfrm>
                  <a:off x="864" y="2544"/>
                  <a:ext cx="288" cy="513"/>
                  <a:chOff x="864" y="2592"/>
                  <a:chExt cx="272" cy="513"/>
                </a:xfrm>
              </p:grpSpPr>
              <p:sp>
                <p:nvSpPr>
                  <p:cNvPr id="89429" name="Freeform 338"/>
                  <p:cNvSpPr>
                    <a:spLocks/>
                  </p:cNvSpPr>
                  <p:nvPr/>
                </p:nvSpPr>
                <p:spPr bwMode="auto">
                  <a:xfrm>
                    <a:off x="864" y="2592"/>
                    <a:ext cx="64" cy="256"/>
                  </a:xfrm>
                  <a:custGeom>
                    <a:avLst/>
                    <a:gdLst>
                      <a:gd name="T0" fmla="*/ 0 w 64"/>
                      <a:gd name="T1" fmla="*/ 256 h 256"/>
                      <a:gd name="T2" fmla="*/ 0 w 64"/>
                      <a:gd name="T3" fmla="*/ 0 h 256"/>
                      <a:gd name="T4" fmla="*/ 24 w 64"/>
                      <a:gd name="T5" fmla="*/ 176 h 256"/>
                      <a:gd name="T6" fmla="*/ 44 w 64"/>
                      <a:gd name="T7" fmla="*/ 244 h 256"/>
                      <a:gd name="T8" fmla="*/ 64 w 64"/>
                      <a:gd name="T9" fmla="*/ 256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256"/>
                      <a:gd name="T17" fmla="*/ 64 w 64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256">
                        <a:moveTo>
                          <a:pt x="0" y="256"/>
                        </a:moveTo>
                        <a:lnTo>
                          <a:pt x="0" y="0"/>
                        </a:lnTo>
                        <a:lnTo>
                          <a:pt x="24" y="176"/>
                        </a:lnTo>
                        <a:lnTo>
                          <a:pt x="44" y="244"/>
                        </a:lnTo>
                        <a:lnTo>
                          <a:pt x="64" y="256"/>
                        </a:lnTo>
                      </a:path>
                    </a:pathLst>
                  </a:cu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20000"/>
                      </a:lnSpc>
                      <a:buClr>
                        <a:srgbClr val="FF3300"/>
                      </a:buClr>
                    </a:pPr>
                    <a:endParaRPr lang="zh-CN" altLang="en-US"/>
                  </a:p>
                </p:txBody>
              </p:sp>
              <p:sp>
                <p:nvSpPr>
                  <p:cNvPr id="89430" name="Freeform 339"/>
                  <p:cNvSpPr>
                    <a:spLocks/>
                  </p:cNvSpPr>
                  <p:nvPr/>
                </p:nvSpPr>
                <p:spPr bwMode="auto">
                  <a:xfrm flipV="1">
                    <a:off x="931" y="2849"/>
                    <a:ext cx="64" cy="256"/>
                  </a:xfrm>
                  <a:custGeom>
                    <a:avLst/>
                    <a:gdLst>
                      <a:gd name="T0" fmla="*/ 0 w 64"/>
                      <a:gd name="T1" fmla="*/ 256 h 256"/>
                      <a:gd name="T2" fmla="*/ 0 w 64"/>
                      <a:gd name="T3" fmla="*/ 0 h 256"/>
                      <a:gd name="T4" fmla="*/ 24 w 64"/>
                      <a:gd name="T5" fmla="*/ 176 h 256"/>
                      <a:gd name="T6" fmla="*/ 44 w 64"/>
                      <a:gd name="T7" fmla="*/ 244 h 256"/>
                      <a:gd name="T8" fmla="*/ 64 w 64"/>
                      <a:gd name="T9" fmla="*/ 256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256"/>
                      <a:gd name="T17" fmla="*/ 64 w 64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256">
                        <a:moveTo>
                          <a:pt x="0" y="256"/>
                        </a:moveTo>
                        <a:lnTo>
                          <a:pt x="0" y="0"/>
                        </a:lnTo>
                        <a:lnTo>
                          <a:pt x="24" y="176"/>
                        </a:lnTo>
                        <a:lnTo>
                          <a:pt x="44" y="244"/>
                        </a:lnTo>
                        <a:lnTo>
                          <a:pt x="64" y="256"/>
                        </a:lnTo>
                      </a:path>
                    </a:pathLst>
                  </a:cu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20000"/>
                      </a:lnSpc>
                      <a:buClr>
                        <a:srgbClr val="FF3300"/>
                      </a:buClr>
                    </a:pPr>
                    <a:endParaRPr lang="zh-CN" altLang="en-US"/>
                  </a:p>
                </p:txBody>
              </p:sp>
              <p:sp>
                <p:nvSpPr>
                  <p:cNvPr id="89431" name="Freeform 340"/>
                  <p:cNvSpPr>
                    <a:spLocks/>
                  </p:cNvSpPr>
                  <p:nvPr/>
                </p:nvSpPr>
                <p:spPr bwMode="auto">
                  <a:xfrm>
                    <a:off x="1004" y="2592"/>
                    <a:ext cx="64" cy="256"/>
                  </a:xfrm>
                  <a:custGeom>
                    <a:avLst/>
                    <a:gdLst>
                      <a:gd name="T0" fmla="*/ 0 w 64"/>
                      <a:gd name="T1" fmla="*/ 256 h 256"/>
                      <a:gd name="T2" fmla="*/ 0 w 64"/>
                      <a:gd name="T3" fmla="*/ 0 h 256"/>
                      <a:gd name="T4" fmla="*/ 24 w 64"/>
                      <a:gd name="T5" fmla="*/ 176 h 256"/>
                      <a:gd name="T6" fmla="*/ 44 w 64"/>
                      <a:gd name="T7" fmla="*/ 244 h 256"/>
                      <a:gd name="T8" fmla="*/ 64 w 64"/>
                      <a:gd name="T9" fmla="*/ 256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256"/>
                      <a:gd name="T17" fmla="*/ 64 w 64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256">
                        <a:moveTo>
                          <a:pt x="0" y="256"/>
                        </a:moveTo>
                        <a:lnTo>
                          <a:pt x="0" y="0"/>
                        </a:lnTo>
                        <a:lnTo>
                          <a:pt x="24" y="176"/>
                        </a:lnTo>
                        <a:lnTo>
                          <a:pt x="44" y="244"/>
                        </a:lnTo>
                        <a:lnTo>
                          <a:pt x="64" y="256"/>
                        </a:lnTo>
                      </a:path>
                    </a:pathLst>
                  </a:cu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20000"/>
                      </a:lnSpc>
                      <a:buClr>
                        <a:srgbClr val="FF3300"/>
                      </a:buClr>
                    </a:pPr>
                    <a:endParaRPr lang="zh-CN" altLang="en-US"/>
                  </a:p>
                </p:txBody>
              </p:sp>
              <p:sp>
                <p:nvSpPr>
                  <p:cNvPr id="89432" name="Freeform 341"/>
                  <p:cNvSpPr>
                    <a:spLocks/>
                  </p:cNvSpPr>
                  <p:nvPr/>
                </p:nvSpPr>
                <p:spPr bwMode="auto">
                  <a:xfrm flipV="1">
                    <a:off x="1072" y="2849"/>
                    <a:ext cx="64" cy="256"/>
                  </a:xfrm>
                  <a:custGeom>
                    <a:avLst/>
                    <a:gdLst>
                      <a:gd name="T0" fmla="*/ 0 w 64"/>
                      <a:gd name="T1" fmla="*/ 256 h 256"/>
                      <a:gd name="T2" fmla="*/ 0 w 64"/>
                      <a:gd name="T3" fmla="*/ 0 h 256"/>
                      <a:gd name="T4" fmla="*/ 24 w 64"/>
                      <a:gd name="T5" fmla="*/ 176 h 256"/>
                      <a:gd name="T6" fmla="*/ 44 w 64"/>
                      <a:gd name="T7" fmla="*/ 244 h 256"/>
                      <a:gd name="T8" fmla="*/ 64 w 64"/>
                      <a:gd name="T9" fmla="*/ 256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256"/>
                      <a:gd name="T17" fmla="*/ 64 w 64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256">
                        <a:moveTo>
                          <a:pt x="0" y="256"/>
                        </a:moveTo>
                        <a:lnTo>
                          <a:pt x="0" y="0"/>
                        </a:lnTo>
                        <a:lnTo>
                          <a:pt x="24" y="176"/>
                        </a:lnTo>
                        <a:lnTo>
                          <a:pt x="44" y="244"/>
                        </a:lnTo>
                        <a:lnTo>
                          <a:pt x="64" y="256"/>
                        </a:lnTo>
                      </a:path>
                    </a:pathLst>
                  </a:cu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20000"/>
                      </a:lnSpc>
                      <a:buClr>
                        <a:srgbClr val="FF3300"/>
                      </a:buClr>
                    </a:pPr>
                    <a:endParaRPr lang="zh-CN" altLang="en-US"/>
                  </a:p>
                </p:txBody>
              </p:sp>
            </p:grpSp>
            <p:grpSp>
              <p:nvGrpSpPr>
                <p:cNvPr id="89424" name="Group 342"/>
                <p:cNvGrpSpPr>
                  <a:grpSpLocks/>
                </p:cNvGrpSpPr>
                <p:nvPr/>
              </p:nvGrpSpPr>
              <p:grpSpPr bwMode="auto">
                <a:xfrm>
                  <a:off x="1152" y="2544"/>
                  <a:ext cx="288" cy="513"/>
                  <a:chOff x="1152" y="2544"/>
                  <a:chExt cx="288" cy="513"/>
                </a:xfrm>
              </p:grpSpPr>
              <p:sp>
                <p:nvSpPr>
                  <p:cNvPr id="89425" name="Freeform 343"/>
                  <p:cNvSpPr>
                    <a:spLocks/>
                  </p:cNvSpPr>
                  <p:nvPr/>
                </p:nvSpPr>
                <p:spPr bwMode="auto">
                  <a:xfrm>
                    <a:off x="1152" y="2544"/>
                    <a:ext cx="68" cy="256"/>
                  </a:xfrm>
                  <a:custGeom>
                    <a:avLst/>
                    <a:gdLst>
                      <a:gd name="T0" fmla="*/ 0 w 64"/>
                      <a:gd name="T1" fmla="*/ 256 h 256"/>
                      <a:gd name="T2" fmla="*/ 0 w 64"/>
                      <a:gd name="T3" fmla="*/ 0 h 256"/>
                      <a:gd name="T4" fmla="*/ 27 w 64"/>
                      <a:gd name="T5" fmla="*/ 176 h 256"/>
                      <a:gd name="T6" fmla="*/ 50 w 64"/>
                      <a:gd name="T7" fmla="*/ 244 h 256"/>
                      <a:gd name="T8" fmla="*/ 72 w 64"/>
                      <a:gd name="T9" fmla="*/ 256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256"/>
                      <a:gd name="T17" fmla="*/ 64 w 64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256">
                        <a:moveTo>
                          <a:pt x="0" y="256"/>
                        </a:moveTo>
                        <a:lnTo>
                          <a:pt x="0" y="0"/>
                        </a:lnTo>
                        <a:lnTo>
                          <a:pt x="24" y="176"/>
                        </a:lnTo>
                        <a:lnTo>
                          <a:pt x="44" y="244"/>
                        </a:lnTo>
                        <a:lnTo>
                          <a:pt x="64" y="256"/>
                        </a:lnTo>
                      </a:path>
                    </a:pathLst>
                  </a:cu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20000"/>
                      </a:lnSpc>
                      <a:buClr>
                        <a:srgbClr val="FF3300"/>
                      </a:buClr>
                    </a:pPr>
                    <a:endParaRPr lang="zh-CN" altLang="en-US"/>
                  </a:p>
                </p:txBody>
              </p:sp>
              <p:sp>
                <p:nvSpPr>
                  <p:cNvPr id="89426" name="Freeform 344"/>
                  <p:cNvSpPr>
                    <a:spLocks/>
                  </p:cNvSpPr>
                  <p:nvPr/>
                </p:nvSpPr>
                <p:spPr bwMode="auto">
                  <a:xfrm flipV="1">
                    <a:off x="1223" y="2801"/>
                    <a:ext cx="68" cy="256"/>
                  </a:xfrm>
                  <a:custGeom>
                    <a:avLst/>
                    <a:gdLst>
                      <a:gd name="T0" fmla="*/ 0 w 64"/>
                      <a:gd name="T1" fmla="*/ 256 h 256"/>
                      <a:gd name="T2" fmla="*/ 0 w 64"/>
                      <a:gd name="T3" fmla="*/ 0 h 256"/>
                      <a:gd name="T4" fmla="*/ 27 w 64"/>
                      <a:gd name="T5" fmla="*/ 176 h 256"/>
                      <a:gd name="T6" fmla="*/ 50 w 64"/>
                      <a:gd name="T7" fmla="*/ 244 h 256"/>
                      <a:gd name="T8" fmla="*/ 72 w 64"/>
                      <a:gd name="T9" fmla="*/ 256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256"/>
                      <a:gd name="T17" fmla="*/ 64 w 64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256">
                        <a:moveTo>
                          <a:pt x="0" y="256"/>
                        </a:moveTo>
                        <a:lnTo>
                          <a:pt x="0" y="0"/>
                        </a:lnTo>
                        <a:lnTo>
                          <a:pt x="24" y="176"/>
                        </a:lnTo>
                        <a:lnTo>
                          <a:pt x="44" y="244"/>
                        </a:lnTo>
                        <a:lnTo>
                          <a:pt x="64" y="256"/>
                        </a:lnTo>
                      </a:path>
                    </a:pathLst>
                  </a:cu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20000"/>
                      </a:lnSpc>
                      <a:buClr>
                        <a:srgbClr val="FF3300"/>
                      </a:buClr>
                    </a:pPr>
                    <a:endParaRPr lang="zh-CN" altLang="en-US"/>
                  </a:p>
                </p:txBody>
              </p:sp>
              <p:sp>
                <p:nvSpPr>
                  <p:cNvPr id="89427" name="Freeform 345"/>
                  <p:cNvSpPr>
                    <a:spLocks/>
                  </p:cNvSpPr>
                  <p:nvPr/>
                </p:nvSpPr>
                <p:spPr bwMode="auto">
                  <a:xfrm>
                    <a:off x="1300" y="2544"/>
                    <a:ext cx="68" cy="256"/>
                  </a:xfrm>
                  <a:custGeom>
                    <a:avLst/>
                    <a:gdLst>
                      <a:gd name="T0" fmla="*/ 0 w 64"/>
                      <a:gd name="T1" fmla="*/ 256 h 256"/>
                      <a:gd name="T2" fmla="*/ 0 w 64"/>
                      <a:gd name="T3" fmla="*/ 0 h 256"/>
                      <a:gd name="T4" fmla="*/ 27 w 64"/>
                      <a:gd name="T5" fmla="*/ 176 h 256"/>
                      <a:gd name="T6" fmla="*/ 50 w 64"/>
                      <a:gd name="T7" fmla="*/ 244 h 256"/>
                      <a:gd name="T8" fmla="*/ 72 w 64"/>
                      <a:gd name="T9" fmla="*/ 256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256"/>
                      <a:gd name="T17" fmla="*/ 64 w 64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256">
                        <a:moveTo>
                          <a:pt x="0" y="256"/>
                        </a:moveTo>
                        <a:lnTo>
                          <a:pt x="0" y="0"/>
                        </a:lnTo>
                        <a:lnTo>
                          <a:pt x="24" y="176"/>
                        </a:lnTo>
                        <a:lnTo>
                          <a:pt x="44" y="244"/>
                        </a:lnTo>
                        <a:lnTo>
                          <a:pt x="64" y="256"/>
                        </a:lnTo>
                      </a:path>
                    </a:pathLst>
                  </a:cu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20000"/>
                      </a:lnSpc>
                      <a:buClr>
                        <a:srgbClr val="FF3300"/>
                      </a:buClr>
                    </a:pPr>
                    <a:endParaRPr lang="zh-CN" altLang="en-US"/>
                  </a:p>
                </p:txBody>
              </p:sp>
              <p:sp>
                <p:nvSpPr>
                  <p:cNvPr id="89428" name="Freeform 346"/>
                  <p:cNvSpPr>
                    <a:spLocks/>
                  </p:cNvSpPr>
                  <p:nvPr/>
                </p:nvSpPr>
                <p:spPr bwMode="auto">
                  <a:xfrm flipV="1">
                    <a:off x="1372" y="2801"/>
                    <a:ext cx="68" cy="256"/>
                  </a:xfrm>
                  <a:custGeom>
                    <a:avLst/>
                    <a:gdLst>
                      <a:gd name="T0" fmla="*/ 0 w 64"/>
                      <a:gd name="T1" fmla="*/ 256 h 256"/>
                      <a:gd name="T2" fmla="*/ 0 w 64"/>
                      <a:gd name="T3" fmla="*/ 0 h 256"/>
                      <a:gd name="T4" fmla="*/ 27 w 64"/>
                      <a:gd name="T5" fmla="*/ 176 h 256"/>
                      <a:gd name="T6" fmla="*/ 50 w 64"/>
                      <a:gd name="T7" fmla="*/ 244 h 256"/>
                      <a:gd name="T8" fmla="*/ 72 w 64"/>
                      <a:gd name="T9" fmla="*/ 256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256"/>
                      <a:gd name="T17" fmla="*/ 64 w 64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256">
                        <a:moveTo>
                          <a:pt x="0" y="256"/>
                        </a:moveTo>
                        <a:lnTo>
                          <a:pt x="0" y="0"/>
                        </a:lnTo>
                        <a:lnTo>
                          <a:pt x="24" y="176"/>
                        </a:lnTo>
                        <a:lnTo>
                          <a:pt x="44" y="244"/>
                        </a:lnTo>
                        <a:lnTo>
                          <a:pt x="64" y="256"/>
                        </a:lnTo>
                      </a:path>
                    </a:pathLst>
                  </a:cu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20000"/>
                      </a:lnSpc>
                      <a:buClr>
                        <a:srgbClr val="FF3300"/>
                      </a:buClr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89398" name="Group 347"/>
              <p:cNvGrpSpPr>
                <a:grpSpLocks/>
              </p:cNvGrpSpPr>
              <p:nvPr/>
            </p:nvGrpSpPr>
            <p:grpSpPr bwMode="auto">
              <a:xfrm>
                <a:off x="3168" y="2544"/>
                <a:ext cx="576" cy="514"/>
                <a:chOff x="1440" y="2544"/>
                <a:chExt cx="576" cy="514"/>
              </a:xfrm>
            </p:grpSpPr>
            <p:grpSp>
              <p:nvGrpSpPr>
                <p:cNvPr id="89417" name="Group 348"/>
                <p:cNvGrpSpPr>
                  <a:grpSpLocks/>
                </p:cNvGrpSpPr>
                <p:nvPr/>
              </p:nvGrpSpPr>
              <p:grpSpPr bwMode="auto">
                <a:xfrm>
                  <a:off x="1440" y="2544"/>
                  <a:ext cx="284" cy="514"/>
                  <a:chOff x="1440" y="2544"/>
                  <a:chExt cx="284" cy="514"/>
                </a:xfrm>
              </p:grpSpPr>
              <p:sp>
                <p:nvSpPr>
                  <p:cNvPr id="89421" name="Freeform 349"/>
                  <p:cNvSpPr>
                    <a:spLocks/>
                  </p:cNvSpPr>
                  <p:nvPr/>
                </p:nvSpPr>
                <p:spPr bwMode="auto">
                  <a:xfrm>
                    <a:off x="1440" y="2544"/>
                    <a:ext cx="136" cy="256"/>
                  </a:xfrm>
                  <a:custGeom>
                    <a:avLst/>
                    <a:gdLst>
                      <a:gd name="T0" fmla="*/ 0 w 136"/>
                      <a:gd name="T1" fmla="*/ 256 h 256"/>
                      <a:gd name="T2" fmla="*/ 0 w 136"/>
                      <a:gd name="T3" fmla="*/ 0 h 256"/>
                      <a:gd name="T4" fmla="*/ 26 w 136"/>
                      <a:gd name="T5" fmla="*/ 176 h 256"/>
                      <a:gd name="T6" fmla="*/ 47 w 136"/>
                      <a:gd name="T7" fmla="*/ 244 h 256"/>
                      <a:gd name="T8" fmla="*/ 68 w 136"/>
                      <a:gd name="T9" fmla="*/ 252 h 256"/>
                      <a:gd name="T10" fmla="*/ 136 w 136"/>
                      <a:gd name="T11" fmla="*/ 256 h 25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36"/>
                      <a:gd name="T19" fmla="*/ 0 h 256"/>
                      <a:gd name="T20" fmla="*/ 136 w 136"/>
                      <a:gd name="T21" fmla="*/ 256 h 25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36" h="256">
                        <a:moveTo>
                          <a:pt x="0" y="256"/>
                        </a:moveTo>
                        <a:lnTo>
                          <a:pt x="0" y="0"/>
                        </a:lnTo>
                        <a:lnTo>
                          <a:pt x="26" y="176"/>
                        </a:lnTo>
                        <a:lnTo>
                          <a:pt x="47" y="244"/>
                        </a:lnTo>
                        <a:lnTo>
                          <a:pt x="68" y="252"/>
                        </a:lnTo>
                        <a:lnTo>
                          <a:pt x="136" y="256"/>
                        </a:lnTo>
                      </a:path>
                    </a:pathLst>
                  </a:cu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20000"/>
                      </a:lnSpc>
                      <a:buClr>
                        <a:srgbClr val="FF3300"/>
                      </a:buClr>
                    </a:pPr>
                    <a:endParaRPr lang="zh-CN" altLang="en-US"/>
                  </a:p>
                </p:txBody>
              </p:sp>
              <p:sp>
                <p:nvSpPr>
                  <p:cNvPr id="89422" name="Freeform 350"/>
                  <p:cNvSpPr>
                    <a:spLocks/>
                  </p:cNvSpPr>
                  <p:nvPr/>
                </p:nvSpPr>
                <p:spPr bwMode="auto">
                  <a:xfrm>
                    <a:off x="1575" y="2800"/>
                    <a:ext cx="149" cy="258"/>
                  </a:xfrm>
                  <a:custGeom>
                    <a:avLst/>
                    <a:gdLst>
                      <a:gd name="T0" fmla="*/ 0 w 149"/>
                      <a:gd name="T1" fmla="*/ 2 h 258"/>
                      <a:gd name="T2" fmla="*/ 0 w 149"/>
                      <a:gd name="T3" fmla="*/ 258 h 258"/>
                      <a:gd name="T4" fmla="*/ 26 w 149"/>
                      <a:gd name="T5" fmla="*/ 82 h 258"/>
                      <a:gd name="T6" fmla="*/ 47 w 149"/>
                      <a:gd name="T7" fmla="*/ 14 h 258"/>
                      <a:gd name="T8" fmla="*/ 69 w 149"/>
                      <a:gd name="T9" fmla="*/ 4 h 258"/>
                      <a:gd name="T10" fmla="*/ 149 w 149"/>
                      <a:gd name="T11" fmla="*/ 0 h 25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49"/>
                      <a:gd name="T19" fmla="*/ 0 h 258"/>
                      <a:gd name="T20" fmla="*/ 149 w 149"/>
                      <a:gd name="T21" fmla="*/ 258 h 25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49" h="258">
                        <a:moveTo>
                          <a:pt x="0" y="2"/>
                        </a:moveTo>
                        <a:lnTo>
                          <a:pt x="0" y="258"/>
                        </a:lnTo>
                        <a:lnTo>
                          <a:pt x="26" y="82"/>
                        </a:lnTo>
                        <a:lnTo>
                          <a:pt x="47" y="14"/>
                        </a:lnTo>
                        <a:lnTo>
                          <a:pt x="69" y="4"/>
                        </a:lnTo>
                        <a:lnTo>
                          <a:pt x="149" y="0"/>
                        </a:lnTo>
                      </a:path>
                    </a:pathLst>
                  </a:cu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20000"/>
                      </a:lnSpc>
                      <a:buClr>
                        <a:srgbClr val="FF3300"/>
                      </a:buClr>
                    </a:pPr>
                    <a:endParaRPr lang="zh-CN" altLang="en-US"/>
                  </a:p>
                </p:txBody>
              </p:sp>
            </p:grpSp>
            <p:grpSp>
              <p:nvGrpSpPr>
                <p:cNvPr id="89418" name="Group 351"/>
                <p:cNvGrpSpPr>
                  <a:grpSpLocks/>
                </p:cNvGrpSpPr>
                <p:nvPr/>
              </p:nvGrpSpPr>
              <p:grpSpPr bwMode="auto">
                <a:xfrm>
                  <a:off x="1720" y="2544"/>
                  <a:ext cx="296" cy="514"/>
                  <a:chOff x="1440" y="2544"/>
                  <a:chExt cx="284" cy="514"/>
                </a:xfrm>
              </p:grpSpPr>
              <p:sp>
                <p:nvSpPr>
                  <p:cNvPr id="89419" name="Freeform 352"/>
                  <p:cNvSpPr>
                    <a:spLocks/>
                  </p:cNvSpPr>
                  <p:nvPr/>
                </p:nvSpPr>
                <p:spPr bwMode="auto">
                  <a:xfrm>
                    <a:off x="1440" y="2544"/>
                    <a:ext cx="136" cy="256"/>
                  </a:xfrm>
                  <a:custGeom>
                    <a:avLst/>
                    <a:gdLst>
                      <a:gd name="T0" fmla="*/ 0 w 136"/>
                      <a:gd name="T1" fmla="*/ 256 h 256"/>
                      <a:gd name="T2" fmla="*/ 0 w 136"/>
                      <a:gd name="T3" fmla="*/ 0 h 256"/>
                      <a:gd name="T4" fmla="*/ 26 w 136"/>
                      <a:gd name="T5" fmla="*/ 176 h 256"/>
                      <a:gd name="T6" fmla="*/ 47 w 136"/>
                      <a:gd name="T7" fmla="*/ 244 h 256"/>
                      <a:gd name="T8" fmla="*/ 68 w 136"/>
                      <a:gd name="T9" fmla="*/ 252 h 256"/>
                      <a:gd name="T10" fmla="*/ 136 w 136"/>
                      <a:gd name="T11" fmla="*/ 256 h 25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36"/>
                      <a:gd name="T19" fmla="*/ 0 h 256"/>
                      <a:gd name="T20" fmla="*/ 136 w 136"/>
                      <a:gd name="T21" fmla="*/ 256 h 25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36" h="256">
                        <a:moveTo>
                          <a:pt x="0" y="256"/>
                        </a:moveTo>
                        <a:lnTo>
                          <a:pt x="0" y="0"/>
                        </a:lnTo>
                        <a:lnTo>
                          <a:pt x="26" y="176"/>
                        </a:lnTo>
                        <a:lnTo>
                          <a:pt x="47" y="244"/>
                        </a:lnTo>
                        <a:lnTo>
                          <a:pt x="68" y="252"/>
                        </a:lnTo>
                        <a:lnTo>
                          <a:pt x="136" y="256"/>
                        </a:lnTo>
                      </a:path>
                    </a:pathLst>
                  </a:cu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20000"/>
                      </a:lnSpc>
                      <a:buClr>
                        <a:srgbClr val="FF3300"/>
                      </a:buClr>
                    </a:pPr>
                    <a:endParaRPr lang="zh-CN" altLang="en-US"/>
                  </a:p>
                </p:txBody>
              </p:sp>
              <p:sp>
                <p:nvSpPr>
                  <p:cNvPr id="89420" name="Freeform 353"/>
                  <p:cNvSpPr>
                    <a:spLocks/>
                  </p:cNvSpPr>
                  <p:nvPr/>
                </p:nvSpPr>
                <p:spPr bwMode="auto">
                  <a:xfrm>
                    <a:off x="1575" y="2800"/>
                    <a:ext cx="149" cy="258"/>
                  </a:xfrm>
                  <a:custGeom>
                    <a:avLst/>
                    <a:gdLst>
                      <a:gd name="T0" fmla="*/ 0 w 149"/>
                      <a:gd name="T1" fmla="*/ 2 h 258"/>
                      <a:gd name="T2" fmla="*/ 0 w 149"/>
                      <a:gd name="T3" fmla="*/ 258 h 258"/>
                      <a:gd name="T4" fmla="*/ 26 w 149"/>
                      <a:gd name="T5" fmla="*/ 82 h 258"/>
                      <a:gd name="T6" fmla="*/ 47 w 149"/>
                      <a:gd name="T7" fmla="*/ 14 h 258"/>
                      <a:gd name="T8" fmla="*/ 69 w 149"/>
                      <a:gd name="T9" fmla="*/ 4 h 258"/>
                      <a:gd name="T10" fmla="*/ 149 w 149"/>
                      <a:gd name="T11" fmla="*/ 0 h 25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49"/>
                      <a:gd name="T19" fmla="*/ 0 h 258"/>
                      <a:gd name="T20" fmla="*/ 149 w 149"/>
                      <a:gd name="T21" fmla="*/ 258 h 25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49" h="258">
                        <a:moveTo>
                          <a:pt x="0" y="2"/>
                        </a:moveTo>
                        <a:lnTo>
                          <a:pt x="0" y="258"/>
                        </a:lnTo>
                        <a:lnTo>
                          <a:pt x="26" y="82"/>
                        </a:lnTo>
                        <a:lnTo>
                          <a:pt x="47" y="14"/>
                        </a:lnTo>
                        <a:lnTo>
                          <a:pt x="69" y="4"/>
                        </a:lnTo>
                        <a:lnTo>
                          <a:pt x="149" y="0"/>
                        </a:lnTo>
                      </a:path>
                    </a:pathLst>
                  </a:cu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20000"/>
                      </a:lnSpc>
                      <a:buClr>
                        <a:srgbClr val="FF3300"/>
                      </a:buClr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89399" name="Group 354"/>
              <p:cNvGrpSpPr>
                <a:grpSpLocks/>
              </p:cNvGrpSpPr>
              <p:nvPr/>
            </p:nvGrpSpPr>
            <p:grpSpPr bwMode="auto">
              <a:xfrm>
                <a:off x="3744" y="2544"/>
                <a:ext cx="576" cy="513"/>
                <a:chOff x="864" y="2544"/>
                <a:chExt cx="576" cy="513"/>
              </a:xfrm>
            </p:grpSpPr>
            <p:grpSp>
              <p:nvGrpSpPr>
                <p:cNvPr id="89407" name="Group 355"/>
                <p:cNvGrpSpPr>
                  <a:grpSpLocks/>
                </p:cNvGrpSpPr>
                <p:nvPr/>
              </p:nvGrpSpPr>
              <p:grpSpPr bwMode="auto">
                <a:xfrm>
                  <a:off x="864" y="2544"/>
                  <a:ext cx="288" cy="513"/>
                  <a:chOff x="864" y="2592"/>
                  <a:chExt cx="272" cy="513"/>
                </a:xfrm>
              </p:grpSpPr>
              <p:sp>
                <p:nvSpPr>
                  <p:cNvPr id="89413" name="Freeform 356"/>
                  <p:cNvSpPr>
                    <a:spLocks/>
                  </p:cNvSpPr>
                  <p:nvPr/>
                </p:nvSpPr>
                <p:spPr bwMode="auto">
                  <a:xfrm>
                    <a:off x="864" y="2592"/>
                    <a:ext cx="64" cy="256"/>
                  </a:xfrm>
                  <a:custGeom>
                    <a:avLst/>
                    <a:gdLst>
                      <a:gd name="T0" fmla="*/ 0 w 64"/>
                      <a:gd name="T1" fmla="*/ 256 h 256"/>
                      <a:gd name="T2" fmla="*/ 0 w 64"/>
                      <a:gd name="T3" fmla="*/ 0 h 256"/>
                      <a:gd name="T4" fmla="*/ 24 w 64"/>
                      <a:gd name="T5" fmla="*/ 176 h 256"/>
                      <a:gd name="T6" fmla="*/ 44 w 64"/>
                      <a:gd name="T7" fmla="*/ 244 h 256"/>
                      <a:gd name="T8" fmla="*/ 64 w 64"/>
                      <a:gd name="T9" fmla="*/ 256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256"/>
                      <a:gd name="T17" fmla="*/ 64 w 64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256">
                        <a:moveTo>
                          <a:pt x="0" y="256"/>
                        </a:moveTo>
                        <a:lnTo>
                          <a:pt x="0" y="0"/>
                        </a:lnTo>
                        <a:lnTo>
                          <a:pt x="24" y="176"/>
                        </a:lnTo>
                        <a:lnTo>
                          <a:pt x="44" y="244"/>
                        </a:lnTo>
                        <a:lnTo>
                          <a:pt x="64" y="256"/>
                        </a:lnTo>
                      </a:path>
                    </a:pathLst>
                  </a:cu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20000"/>
                      </a:lnSpc>
                      <a:buClr>
                        <a:srgbClr val="FF3300"/>
                      </a:buClr>
                    </a:pPr>
                    <a:endParaRPr lang="zh-CN" altLang="en-US"/>
                  </a:p>
                </p:txBody>
              </p:sp>
              <p:sp>
                <p:nvSpPr>
                  <p:cNvPr id="89414" name="Freeform 357"/>
                  <p:cNvSpPr>
                    <a:spLocks/>
                  </p:cNvSpPr>
                  <p:nvPr/>
                </p:nvSpPr>
                <p:spPr bwMode="auto">
                  <a:xfrm flipV="1">
                    <a:off x="931" y="2849"/>
                    <a:ext cx="64" cy="256"/>
                  </a:xfrm>
                  <a:custGeom>
                    <a:avLst/>
                    <a:gdLst>
                      <a:gd name="T0" fmla="*/ 0 w 64"/>
                      <a:gd name="T1" fmla="*/ 256 h 256"/>
                      <a:gd name="T2" fmla="*/ 0 w 64"/>
                      <a:gd name="T3" fmla="*/ 0 h 256"/>
                      <a:gd name="T4" fmla="*/ 24 w 64"/>
                      <a:gd name="T5" fmla="*/ 176 h 256"/>
                      <a:gd name="T6" fmla="*/ 44 w 64"/>
                      <a:gd name="T7" fmla="*/ 244 h 256"/>
                      <a:gd name="T8" fmla="*/ 64 w 64"/>
                      <a:gd name="T9" fmla="*/ 256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256"/>
                      <a:gd name="T17" fmla="*/ 64 w 64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256">
                        <a:moveTo>
                          <a:pt x="0" y="256"/>
                        </a:moveTo>
                        <a:lnTo>
                          <a:pt x="0" y="0"/>
                        </a:lnTo>
                        <a:lnTo>
                          <a:pt x="24" y="176"/>
                        </a:lnTo>
                        <a:lnTo>
                          <a:pt x="44" y="244"/>
                        </a:lnTo>
                        <a:lnTo>
                          <a:pt x="64" y="256"/>
                        </a:lnTo>
                      </a:path>
                    </a:pathLst>
                  </a:cu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20000"/>
                      </a:lnSpc>
                      <a:buClr>
                        <a:srgbClr val="FF3300"/>
                      </a:buClr>
                    </a:pPr>
                    <a:endParaRPr lang="zh-CN" altLang="en-US"/>
                  </a:p>
                </p:txBody>
              </p:sp>
              <p:sp>
                <p:nvSpPr>
                  <p:cNvPr id="89415" name="Freeform 358"/>
                  <p:cNvSpPr>
                    <a:spLocks/>
                  </p:cNvSpPr>
                  <p:nvPr/>
                </p:nvSpPr>
                <p:spPr bwMode="auto">
                  <a:xfrm>
                    <a:off x="1004" y="2592"/>
                    <a:ext cx="64" cy="256"/>
                  </a:xfrm>
                  <a:custGeom>
                    <a:avLst/>
                    <a:gdLst>
                      <a:gd name="T0" fmla="*/ 0 w 64"/>
                      <a:gd name="T1" fmla="*/ 256 h 256"/>
                      <a:gd name="T2" fmla="*/ 0 w 64"/>
                      <a:gd name="T3" fmla="*/ 0 h 256"/>
                      <a:gd name="T4" fmla="*/ 24 w 64"/>
                      <a:gd name="T5" fmla="*/ 176 h 256"/>
                      <a:gd name="T6" fmla="*/ 44 w 64"/>
                      <a:gd name="T7" fmla="*/ 244 h 256"/>
                      <a:gd name="T8" fmla="*/ 64 w 64"/>
                      <a:gd name="T9" fmla="*/ 256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256"/>
                      <a:gd name="T17" fmla="*/ 64 w 64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256">
                        <a:moveTo>
                          <a:pt x="0" y="256"/>
                        </a:moveTo>
                        <a:lnTo>
                          <a:pt x="0" y="0"/>
                        </a:lnTo>
                        <a:lnTo>
                          <a:pt x="24" y="176"/>
                        </a:lnTo>
                        <a:lnTo>
                          <a:pt x="44" y="244"/>
                        </a:lnTo>
                        <a:lnTo>
                          <a:pt x="64" y="256"/>
                        </a:lnTo>
                      </a:path>
                    </a:pathLst>
                  </a:cu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20000"/>
                      </a:lnSpc>
                      <a:buClr>
                        <a:srgbClr val="FF3300"/>
                      </a:buClr>
                    </a:pPr>
                    <a:endParaRPr lang="zh-CN" altLang="en-US"/>
                  </a:p>
                </p:txBody>
              </p:sp>
              <p:sp>
                <p:nvSpPr>
                  <p:cNvPr id="89416" name="Freeform 359"/>
                  <p:cNvSpPr>
                    <a:spLocks/>
                  </p:cNvSpPr>
                  <p:nvPr/>
                </p:nvSpPr>
                <p:spPr bwMode="auto">
                  <a:xfrm flipV="1">
                    <a:off x="1072" y="2849"/>
                    <a:ext cx="64" cy="256"/>
                  </a:xfrm>
                  <a:custGeom>
                    <a:avLst/>
                    <a:gdLst>
                      <a:gd name="T0" fmla="*/ 0 w 64"/>
                      <a:gd name="T1" fmla="*/ 256 h 256"/>
                      <a:gd name="T2" fmla="*/ 0 w 64"/>
                      <a:gd name="T3" fmla="*/ 0 h 256"/>
                      <a:gd name="T4" fmla="*/ 24 w 64"/>
                      <a:gd name="T5" fmla="*/ 176 h 256"/>
                      <a:gd name="T6" fmla="*/ 44 w 64"/>
                      <a:gd name="T7" fmla="*/ 244 h 256"/>
                      <a:gd name="T8" fmla="*/ 64 w 64"/>
                      <a:gd name="T9" fmla="*/ 256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256"/>
                      <a:gd name="T17" fmla="*/ 64 w 64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256">
                        <a:moveTo>
                          <a:pt x="0" y="256"/>
                        </a:moveTo>
                        <a:lnTo>
                          <a:pt x="0" y="0"/>
                        </a:lnTo>
                        <a:lnTo>
                          <a:pt x="24" y="176"/>
                        </a:lnTo>
                        <a:lnTo>
                          <a:pt x="44" y="244"/>
                        </a:lnTo>
                        <a:lnTo>
                          <a:pt x="64" y="256"/>
                        </a:lnTo>
                      </a:path>
                    </a:pathLst>
                  </a:cu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20000"/>
                      </a:lnSpc>
                      <a:buClr>
                        <a:srgbClr val="FF3300"/>
                      </a:buClr>
                    </a:pPr>
                    <a:endParaRPr lang="zh-CN" altLang="en-US"/>
                  </a:p>
                </p:txBody>
              </p:sp>
            </p:grpSp>
            <p:grpSp>
              <p:nvGrpSpPr>
                <p:cNvPr id="89408" name="Group 360"/>
                <p:cNvGrpSpPr>
                  <a:grpSpLocks/>
                </p:cNvGrpSpPr>
                <p:nvPr/>
              </p:nvGrpSpPr>
              <p:grpSpPr bwMode="auto">
                <a:xfrm>
                  <a:off x="1152" y="2544"/>
                  <a:ext cx="288" cy="513"/>
                  <a:chOff x="1152" y="2544"/>
                  <a:chExt cx="288" cy="513"/>
                </a:xfrm>
              </p:grpSpPr>
              <p:sp>
                <p:nvSpPr>
                  <p:cNvPr id="89409" name="Freeform 361"/>
                  <p:cNvSpPr>
                    <a:spLocks/>
                  </p:cNvSpPr>
                  <p:nvPr/>
                </p:nvSpPr>
                <p:spPr bwMode="auto">
                  <a:xfrm>
                    <a:off x="1152" y="2544"/>
                    <a:ext cx="68" cy="256"/>
                  </a:xfrm>
                  <a:custGeom>
                    <a:avLst/>
                    <a:gdLst>
                      <a:gd name="T0" fmla="*/ 0 w 64"/>
                      <a:gd name="T1" fmla="*/ 256 h 256"/>
                      <a:gd name="T2" fmla="*/ 0 w 64"/>
                      <a:gd name="T3" fmla="*/ 0 h 256"/>
                      <a:gd name="T4" fmla="*/ 27 w 64"/>
                      <a:gd name="T5" fmla="*/ 176 h 256"/>
                      <a:gd name="T6" fmla="*/ 50 w 64"/>
                      <a:gd name="T7" fmla="*/ 244 h 256"/>
                      <a:gd name="T8" fmla="*/ 72 w 64"/>
                      <a:gd name="T9" fmla="*/ 256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256"/>
                      <a:gd name="T17" fmla="*/ 64 w 64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256">
                        <a:moveTo>
                          <a:pt x="0" y="256"/>
                        </a:moveTo>
                        <a:lnTo>
                          <a:pt x="0" y="0"/>
                        </a:lnTo>
                        <a:lnTo>
                          <a:pt x="24" y="176"/>
                        </a:lnTo>
                        <a:lnTo>
                          <a:pt x="44" y="244"/>
                        </a:lnTo>
                        <a:lnTo>
                          <a:pt x="64" y="256"/>
                        </a:lnTo>
                      </a:path>
                    </a:pathLst>
                  </a:cu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20000"/>
                      </a:lnSpc>
                      <a:buClr>
                        <a:srgbClr val="FF3300"/>
                      </a:buClr>
                    </a:pPr>
                    <a:endParaRPr lang="zh-CN" altLang="en-US"/>
                  </a:p>
                </p:txBody>
              </p:sp>
              <p:sp>
                <p:nvSpPr>
                  <p:cNvPr id="89410" name="Freeform 362"/>
                  <p:cNvSpPr>
                    <a:spLocks/>
                  </p:cNvSpPr>
                  <p:nvPr/>
                </p:nvSpPr>
                <p:spPr bwMode="auto">
                  <a:xfrm flipV="1">
                    <a:off x="1223" y="2801"/>
                    <a:ext cx="68" cy="256"/>
                  </a:xfrm>
                  <a:custGeom>
                    <a:avLst/>
                    <a:gdLst>
                      <a:gd name="T0" fmla="*/ 0 w 64"/>
                      <a:gd name="T1" fmla="*/ 256 h 256"/>
                      <a:gd name="T2" fmla="*/ 0 w 64"/>
                      <a:gd name="T3" fmla="*/ 0 h 256"/>
                      <a:gd name="T4" fmla="*/ 27 w 64"/>
                      <a:gd name="T5" fmla="*/ 176 h 256"/>
                      <a:gd name="T6" fmla="*/ 50 w 64"/>
                      <a:gd name="T7" fmla="*/ 244 h 256"/>
                      <a:gd name="T8" fmla="*/ 72 w 64"/>
                      <a:gd name="T9" fmla="*/ 256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256"/>
                      <a:gd name="T17" fmla="*/ 64 w 64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256">
                        <a:moveTo>
                          <a:pt x="0" y="256"/>
                        </a:moveTo>
                        <a:lnTo>
                          <a:pt x="0" y="0"/>
                        </a:lnTo>
                        <a:lnTo>
                          <a:pt x="24" y="176"/>
                        </a:lnTo>
                        <a:lnTo>
                          <a:pt x="44" y="244"/>
                        </a:lnTo>
                        <a:lnTo>
                          <a:pt x="64" y="256"/>
                        </a:lnTo>
                      </a:path>
                    </a:pathLst>
                  </a:cu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20000"/>
                      </a:lnSpc>
                      <a:buClr>
                        <a:srgbClr val="FF3300"/>
                      </a:buClr>
                    </a:pPr>
                    <a:endParaRPr lang="zh-CN" altLang="en-US"/>
                  </a:p>
                </p:txBody>
              </p:sp>
              <p:sp>
                <p:nvSpPr>
                  <p:cNvPr id="89411" name="Freeform 363"/>
                  <p:cNvSpPr>
                    <a:spLocks/>
                  </p:cNvSpPr>
                  <p:nvPr/>
                </p:nvSpPr>
                <p:spPr bwMode="auto">
                  <a:xfrm>
                    <a:off x="1300" y="2544"/>
                    <a:ext cx="68" cy="256"/>
                  </a:xfrm>
                  <a:custGeom>
                    <a:avLst/>
                    <a:gdLst>
                      <a:gd name="T0" fmla="*/ 0 w 64"/>
                      <a:gd name="T1" fmla="*/ 256 h 256"/>
                      <a:gd name="T2" fmla="*/ 0 w 64"/>
                      <a:gd name="T3" fmla="*/ 0 h 256"/>
                      <a:gd name="T4" fmla="*/ 27 w 64"/>
                      <a:gd name="T5" fmla="*/ 176 h 256"/>
                      <a:gd name="T6" fmla="*/ 50 w 64"/>
                      <a:gd name="T7" fmla="*/ 244 h 256"/>
                      <a:gd name="T8" fmla="*/ 72 w 64"/>
                      <a:gd name="T9" fmla="*/ 256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256"/>
                      <a:gd name="T17" fmla="*/ 64 w 64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256">
                        <a:moveTo>
                          <a:pt x="0" y="256"/>
                        </a:moveTo>
                        <a:lnTo>
                          <a:pt x="0" y="0"/>
                        </a:lnTo>
                        <a:lnTo>
                          <a:pt x="24" y="176"/>
                        </a:lnTo>
                        <a:lnTo>
                          <a:pt x="44" y="244"/>
                        </a:lnTo>
                        <a:lnTo>
                          <a:pt x="64" y="256"/>
                        </a:lnTo>
                      </a:path>
                    </a:pathLst>
                  </a:cu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20000"/>
                      </a:lnSpc>
                      <a:buClr>
                        <a:srgbClr val="FF3300"/>
                      </a:buClr>
                    </a:pPr>
                    <a:endParaRPr lang="zh-CN" altLang="en-US"/>
                  </a:p>
                </p:txBody>
              </p:sp>
              <p:sp>
                <p:nvSpPr>
                  <p:cNvPr id="89412" name="Freeform 364"/>
                  <p:cNvSpPr>
                    <a:spLocks/>
                  </p:cNvSpPr>
                  <p:nvPr/>
                </p:nvSpPr>
                <p:spPr bwMode="auto">
                  <a:xfrm flipV="1">
                    <a:off x="1372" y="2801"/>
                    <a:ext cx="68" cy="256"/>
                  </a:xfrm>
                  <a:custGeom>
                    <a:avLst/>
                    <a:gdLst>
                      <a:gd name="T0" fmla="*/ 0 w 64"/>
                      <a:gd name="T1" fmla="*/ 256 h 256"/>
                      <a:gd name="T2" fmla="*/ 0 w 64"/>
                      <a:gd name="T3" fmla="*/ 0 h 256"/>
                      <a:gd name="T4" fmla="*/ 27 w 64"/>
                      <a:gd name="T5" fmla="*/ 176 h 256"/>
                      <a:gd name="T6" fmla="*/ 50 w 64"/>
                      <a:gd name="T7" fmla="*/ 244 h 256"/>
                      <a:gd name="T8" fmla="*/ 72 w 64"/>
                      <a:gd name="T9" fmla="*/ 256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256"/>
                      <a:gd name="T17" fmla="*/ 64 w 64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256">
                        <a:moveTo>
                          <a:pt x="0" y="256"/>
                        </a:moveTo>
                        <a:lnTo>
                          <a:pt x="0" y="0"/>
                        </a:lnTo>
                        <a:lnTo>
                          <a:pt x="24" y="176"/>
                        </a:lnTo>
                        <a:lnTo>
                          <a:pt x="44" y="244"/>
                        </a:lnTo>
                        <a:lnTo>
                          <a:pt x="64" y="256"/>
                        </a:lnTo>
                      </a:path>
                    </a:pathLst>
                  </a:cu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20000"/>
                      </a:lnSpc>
                      <a:buClr>
                        <a:srgbClr val="FF3300"/>
                      </a:buClr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89400" name="Group 365"/>
              <p:cNvGrpSpPr>
                <a:grpSpLocks/>
              </p:cNvGrpSpPr>
              <p:nvPr/>
            </p:nvGrpSpPr>
            <p:grpSpPr bwMode="auto">
              <a:xfrm>
                <a:off x="4320" y="2544"/>
                <a:ext cx="576" cy="514"/>
                <a:chOff x="1440" y="2544"/>
                <a:chExt cx="576" cy="514"/>
              </a:xfrm>
            </p:grpSpPr>
            <p:grpSp>
              <p:nvGrpSpPr>
                <p:cNvPr id="89401" name="Group 366"/>
                <p:cNvGrpSpPr>
                  <a:grpSpLocks/>
                </p:cNvGrpSpPr>
                <p:nvPr/>
              </p:nvGrpSpPr>
              <p:grpSpPr bwMode="auto">
                <a:xfrm>
                  <a:off x="1440" y="2544"/>
                  <a:ext cx="284" cy="514"/>
                  <a:chOff x="1440" y="2544"/>
                  <a:chExt cx="284" cy="514"/>
                </a:xfrm>
              </p:grpSpPr>
              <p:sp>
                <p:nvSpPr>
                  <p:cNvPr id="89405" name="Freeform 367"/>
                  <p:cNvSpPr>
                    <a:spLocks/>
                  </p:cNvSpPr>
                  <p:nvPr/>
                </p:nvSpPr>
                <p:spPr bwMode="auto">
                  <a:xfrm>
                    <a:off x="1440" y="2544"/>
                    <a:ext cx="136" cy="256"/>
                  </a:xfrm>
                  <a:custGeom>
                    <a:avLst/>
                    <a:gdLst>
                      <a:gd name="T0" fmla="*/ 0 w 136"/>
                      <a:gd name="T1" fmla="*/ 256 h 256"/>
                      <a:gd name="T2" fmla="*/ 0 w 136"/>
                      <a:gd name="T3" fmla="*/ 0 h 256"/>
                      <a:gd name="T4" fmla="*/ 26 w 136"/>
                      <a:gd name="T5" fmla="*/ 176 h 256"/>
                      <a:gd name="T6" fmla="*/ 47 w 136"/>
                      <a:gd name="T7" fmla="*/ 244 h 256"/>
                      <a:gd name="T8" fmla="*/ 68 w 136"/>
                      <a:gd name="T9" fmla="*/ 252 h 256"/>
                      <a:gd name="T10" fmla="*/ 136 w 136"/>
                      <a:gd name="T11" fmla="*/ 256 h 25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36"/>
                      <a:gd name="T19" fmla="*/ 0 h 256"/>
                      <a:gd name="T20" fmla="*/ 136 w 136"/>
                      <a:gd name="T21" fmla="*/ 256 h 25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36" h="256">
                        <a:moveTo>
                          <a:pt x="0" y="256"/>
                        </a:moveTo>
                        <a:lnTo>
                          <a:pt x="0" y="0"/>
                        </a:lnTo>
                        <a:lnTo>
                          <a:pt x="26" y="176"/>
                        </a:lnTo>
                        <a:lnTo>
                          <a:pt x="47" y="244"/>
                        </a:lnTo>
                        <a:lnTo>
                          <a:pt x="68" y="252"/>
                        </a:lnTo>
                        <a:lnTo>
                          <a:pt x="136" y="256"/>
                        </a:lnTo>
                      </a:path>
                    </a:pathLst>
                  </a:cu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20000"/>
                      </a:lnSpc>
                      <a:buClr>
                        <a:srgbClr val="FF3300"/>
                      </a:buClr>
                    </a:pPr>
                    <a:endParaRPr lang="zh-CN" altLang="en-US"/>
                  </a:p>
                </p:txBody>
              </p:sp>
              <p:sp>
                <p:nvSpPr>
                  <p:cNvPr id="89406" name="Freeform 368"/>
                  <p:cNvSpPr>
                    <a:spLocks/>
                  </p:cNvSpPr>
                  <p:nvPr/>
                </p:nvSpPr>
                <p:spPr bwMode="auto">
                  <a:xfrm>
                    <a:off x="1575" y="2800"/>
                    <a:ext cx="149" cy="258"/>
                  </a:xfrm>
                  <a:custGeom>
                    <a:avLst/>
                    <a:gdLst>
                      <a:gd name="T0" fmla="*/ 0 w 149"/>
                      <a:gd name="T1" fmla="*/ 2 h 258"/>
                      <a:gd name="T2" fmla="*/ 0 w 149"/>
                      <a:gd name="T3" fmla="*/ 258 h 258"/>
                      <a:gd name="T4" fmla="*/ 26 w 149"/>
                      <a:gd name="T5" fmla="*/ 82 h 258"/>
                      <a:gd name="T6" fmla="*/ 47 w 149"/>
                      <a:gd name="T7" fmla="*/ 14 h 258"/>
                      <a:gd name="T8" fmla="*/ 69 w 149"/>
                      <a:gd name="T9" fmla="*/ 4 h 258"/>
                      <a:gd name="T10" fmla="*/ 149 w 149"/>
                      <a:gd name="T11" fmla="*/ 0 h 25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49"/>
                      <a:gd name="T19" fmla="*/ 0 h 258"/>
                      <a:gd name="T20" fmla="*/ 149 w 149"/>
                      <a:gd name="T21" fmla="*/ 258 h 25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49" h="258">
                        <a:moveTo>
                          <a:pt x="0" y="2"/>
                        </a:moveTo>
                        <a:lnTo>
                          <a:pt x="0" y="258"/>
                        </a:lnTo>
                        <a:lnTo>
                          <a:pt x="26" y="82"/>
                        </a:lnTo>
                        <a:lnTo>
                          <a:pt x="47" y="14"/>
                        </a:lnTo>
                        <a:lnTo>
                          <a:pt x="69" y="4"/>
                        </a:lnTo>
                        <a:lnTo>
                          <a:pt x="149" y="0"/>
                        </a:lnTo>
                      </a:path>
                    </a:pathLst>
                  </a:cu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20000"/>
                      </a:lnSpc>
                      <a:buClr>
                        <a:srgbClr val="FF3300"/>
                      </a:buClr>
                    </a:pPr>
                    <a:endParaRPr lang="zh-CN" altLang="en-US"/>
                  </a:p>
                </p:txBody>
              </p:sp>
            </p:grpSp>
            <p:grpSp>
              <p:nvGrpSpPr>
                <p:cNvPr id="89402" name="Group 369"/>
                <p:cNvGrpSpPr>
                  <a:grpSpLocks/>
                </p:cNvGrpSpPr>
                <p:nvPr/>
              </p:nvGrpSpPr>
              <p:grpSpPr bwMode="auto">
                <a:xfrm>
                  <a:off x="1720" y="2544"/>
                  <a:ext cx="296" cy="514"/>
                  <a:chOff x="1440" y="2544"/>
                  <a:chExt cx="284" cy="514"/>
                </a:xfrm>
              </p:grpSpPr>
              <p:sp>
                <p:nvSpPr>
                  <p:cNvPr id="89403" name="Freeform 370"/>
                  <p:cNvSpPr>
                    <a:spLocks/>
                  </p:cNvSpPr>
                  <p:nvPr/>
                </p:nvSpPr>
                <p:spPr bwMode="auto">
                  <a:xfrm>
                    <a:off x="1440" y="2544"/>
                    <a:ext cx="136" cy="256"/>
                  </a:xfrm>
                  <a:custGeom>
                    <a:avLst/>
                    <a:gdLst>
                      <a:gd name="T0" fmla="*/ 0 w 136"/>
                      <a:gd name="T1" fmla="*/ 256 h 256"/>
                      <a:gd name="T2" fmla="*/ 0 w 136"/>
                      <a:gd name="T3" fmla="*/ 0 h 256"/>
                      <a:gd name="T4" fmla="*/ 26 w 136"/>
                      <a:gd name="T5" fmla="*/ 176 h 256"/>
                      <a:gd name="T6" fmla="*/ 47 w 136"/>
                      <a:gd name="T7" fmla="*/ 244 h 256"/>
                      <a:gd name="T8" fmla="*/ 68 w 136"/>
                      <a:gd name="T9" fmla="*/ 252 h 256"/>
                      <a:gd name="T10" fmla="*/ 136 w 136"/>
                      <a:gd name="T11" fmla="*/ 256 h 25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36"/>
                      <a:gd name="T19" fmla="*/ 0 h 256"/>
                      <a:gd name="T20" fmla="*/ 136 w 136"/>
                      <a:gd name="T21" fmla="*/ 256 h 25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36" h="256">
                        <a:moveTo>
                          <a:pt x="0" y="256"/>
                        </a:moveTo>
                        <a:lnTo>
                          <a:pt x="0" y="0"/>
                        </a:lnTo>
                        <a:lnTo>
                          <a:pt x="26" y="176"/>
                        </a:lnTo>
                        <a:lnTo>
                          <a:pt x="47" y="244"/>
                        </a:lnTo>
                        <a:lnTo>
                          <a:pt x="68" y="252"/>
                        </a:lnTo>
                        <a:lnTo>
                          <a:pt x="136" y="256"/>
                        </a:lnTo>
                      </a:path>
                    </a:pathLst>
                  </a:cu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20000"/>
                      </a:lnSpc>
                      <a:buClr>
                        <a:srgbClr val="FF3300"/>
                      </a:buClr>
                    </a:pPr>
                    <a:endParaRPr lang="zh-CN" altLang="en-US"/>
                  </a:p>
                </p:txBody>
              </p:sp>
              <p:sp>
                <p:nvSpPr>
                  <p:cNvPr id="89404" name="Freeform 371"/>
                  <p:cNvSpPr>
                    <a:spLocks/>
                  </p:cNvSpPr>
                  <p:nvPr/>
                </p:nvSpPr>
                <p:spPr bwMode="auto">
                  <a:xfrm>
                    <a:off x="1575" y="2800"/>
                    <a:ext cx="149" cy="258"/>
                  </a:xfrm>
                  <a:custGeom>
                    <a:avLst/>
                    <a:gdLst>
                      <a:gd name="T0" fmla="*/ 0 w 149"/>
                      <a:gd name="T1" fmla="*/ 2 h 258"/>
                      <a:gd name="T2" fmla="*/ 0 w 149"/>
                      <a:gd name="T3" fmla="*/ 258 h 258"/>
                      <a:gd name="T4" fmla="*/ 26 w 149"/>
                      <a:gd name="T5" fmla="*/ 82 h 258"/>
                      <a:gd name="T6" fmla="*/ 47 w 149"/>
                      <a:gd name="T7" fmla="*/ 14 h 258"/>
                      <a:gd name="T8" fmla="*/ 69 w 149"/>
                      <a:gd name="T9" fmla="*/ 4 h 258"/>
                      <a:gd name="T10" fmla="*/ 149 w 149"/>
                      <a:gd name="T11" fmla="*/ 0 h 25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49"/>
                      <a:gd name="T19" fmla="*/ 0 h 258"/>
                      <a:gd name="T20" fmla="*/ 149 w 149"/>
                      <a:gd name="T21" fmla="*/ 258 h 25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49" h="258">
                        <a:moveTo>
                          <a:pt x="0" y="2"/>
                        </a:moveTo>
                        <a:lnTo>
                          <a:pt x="0" y="258"/>
                        </a:lnTo>
                        <a:lnTo>
                          <a:pt x="26" y="82"/>
                        </a:lnTo>
                        <a:lnTo>
                          <a:pt x="47" y="14"/>
                        </a:lnTo>
                        <a:lnTo>
                          <a:pt x="69" y="4"/>
                        </a:lnTo>
                        <a:lnTo>
                          <a:pt x="149" y="0"/>
                        </a:lnTo>
                      </a:path>
                    </a:pathLst>
                  </a:custGeom>
                  <a:noFill/>
                  <a:ln w="25400">
                    <a:solidFill>
                      <a:schemeClr val="folHlink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隶书" pitchFamily="49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20000"/>
                      </a:lnSpc>
                      <a:buClr>
                        <a:srgbClr val="FF3300"/>
                      </a:buClr>
                    </a:pPr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88384" name="Group 911"/>
          <p:cNvGrpSpPr>
            <a:grpSpLocks/>
          </p:cNvGrpSpPr>
          <p:nvPr/>
        </p:nvGrpSpPr>
        <p:grpSpPr bwMode="auto">
          <a:xfrm>
            <a:off x="1295400" y="4953000"/>
            <a:ext cx="6862763" cy="336550"/>
            <a:chOff x="1008" y="2928"/>
            <a:chExt cx="4323" cy="212"/>
          </a:xfrm>
        </p:grpSpPr>
        <p:grpSp>
          <p:nvGrpSpPr>
            <p:cNvPr id="89345" name="Group 443"/>
            <p:cNvGrpSpPr>
              <a:grpSpLocks/>
            </p:cNvGrpSpPr>
            <p:nvPr/>
          </p:nvGrpSpPr>
          <p:grpSpPr bwMode="auto">
            <a:xfrm>
              <a:off x="1296" y="2928"/>
              <a:ext cx="4035" cy="193"/>
              <a:chOff x="864" y="2976"/>
              <a:chExt cx="4035" cy="193"/>
            </a:xfrm>
          </p:grpSpPr>
          <p:sp>
            <p:nvSpPr>
              <p:cNvPr id="89347" name="Freeform 376"/>
              <p:cNvSpPr>
                <a:spLocks/>
              </p:cNvSpPr>
              <p:nvPr/>
            </p:nvSpPr>
            <p:spPr bwMode="auto">
              <a:xfrm>
                <a:off x="864" y="2976"/>
                <a:ext cx="68" cy="191"/>
              </a:xfrm>
              <a:custGeom>
                <a:avLst/>
                <a:gdLst>
                  <a:gd name="T0" fmla="*/ 0 w 64"/>
                  <a:gd name="T1" fmla="*/ 143 h 256"/>
                  <a:gd name="T2" fmla="*/ 0 w 64"/>
                  <a:gd name="T3" fmla="*/ 0 h 256"/>
                  <a:gd name="T4" fmla="*/ 27 w 64"/>
                  <a:gd name="T5" fmla="*/ 98 h 256"/>
                  <a:gd name="T6" fmla="*/ 50 w 64"/>
                  <a:gd name="T7" fmla="*/ 136 h 256"/>
                  <a:gd name="T8" fmla="*/ 72 w 64"/>
                  <a:gd name="T9" fmla="*/ 143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256"/>
                  <a:gd name="T17" fmla="*/ 64 w 6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256">
                    <a:moveTo>
                      <a:pt x="0" y="256"/>
                    </a:moveTo>
                    <a:lnTo>
                      <a:pt x="0" y="0"/>
                    </a:lnTo>
                    <a:lnTo>
                      <a:pt x="24" y="176"/>
                    </a:lnTo>
                    <a:lnTo>
                      <a:pt x="44" y="244"/>
                    </a:lnTo>
                    <a:lnTo>
                      <a:pt x="64" y="256"/>
                    </a:lnTo>
                  </a:path>
                </a:pathLst>
              </a:cu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9348" name="Freeform 378"/>
              <p:cNvSpPr>
                <a:spLocks/>
              </p:cNvSpPr>
              <p:nvPr/>
            </p:nvSpPr>
            <p:spPr bwMode="auto">
              <a:xfrm>
                <a:off x="1012" y="2976"/>
                <a:ext cx="68" cy="191"/>
              </a:xfrm>
              <a:custGeom>
                <a:avLst/>
                <a:gdLst>
                  <a:gd name="T0" fmla="*/ 0 w 64"/>
                  <a:gd name="T1" fmla="*/ 143 h 256"/>
                  <a:gd name="T2" fmla="*/ 0 w 64"/>
                  <a:gd name="T3" fmla="*/ 0 h 256"/>
                  <a:gd name="T4" fmla="*/ 27 w 64"/>
                  <a:gd name="T5" fmla="*/ 98 h 256"/>
                  <a:gd name="T6" fmla="*/ 50 w 64"/>
                  <a:gd name="T7" fmla="*/ 136 h 256"/>
                  <a:gd name="T8" fmla="*/ 72 w 64"/>
                  <a:gd name="T9" fmla="*/ 143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256"/>
                  <a:gd name="T17" fmla="*/ 64 w 6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256">
                    <a:moveTo>
                      <a:pt x="0" y="256"/>
                    </a:moveTo>
                    <a:lnTo>
                      <a:pt x="0" y="0"/>
                    </a:lnTo>
                    <a:lnTo>
                      <a:pt x="24" y="176"/>
                    </a:lnTo>
                    <a:lnTo>
                      <a:pt x="44" y="244"/>
                    </a:lnTo>
                    <a:lnTo>
                      <a:pt x="64" y="256"/>
                    </a:lnTo>
                  </a:path>
                </a:pathLst>
              </a:cu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9349" name="Freeform 381"/>
              <p:cNvSpPr>
                <a:spLocks/>
              </p:cNvSpPr>
              <p:nvPr/>
            </p:nvSpPr>
            <p:spPr bwMode="auto">
              <a:xfrm>
                <a:off x="1152" y="2976"/>
                <a:ext cx="68" cy="191"/>
              </a:xfrm>
              <a:custGeom>
                <a:avLst/>
                <a:gdLst>
                  <a:gd name="T0" fmla="*/ 0 w 64"/>
                  <a:gd name="T1" fmla="*/ 143 h 256"/>
                  <a:gd name="T2" fmla="*/ 0 w 64"/>
                  <a:gd name="T3" fmla="*/ 0 h 256"/>
                  <a:gd name="T4" fmla="*/ 27 w 64"/>
                  <a:gd name="T5" fmla="*/ 98 h 256"/>
                  <a:gd name="T6" fmla="*/ 50 w 64"/>
                  <a:gd name="T7" fmla="*/ 136 h 256"/>
                  <a:gd name="T8" fmla="*/ 72 w 64"/>
                  <a:gd name="T9" fmla="*/ 143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256"/>
                  <a:gd name="T17" fmla="*/ 64 w 6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256">
                    <a:moveTo>
                      <a:pt x="0" y="256"/>
                    </a:moveTo>
                    <a:lnTo>
                      <a:pt x="0" y="0"/>
                    </a:lnTo>
                    <a:lnTo>
                      <a:pt x="24" y="176"/>
                    </a:lnTo>
                    <a:lnTo>
                      <a:pt x="44" y="244"/>
                    </a:lnTo>
                    <a:lnTo>
                      <a:pt x="64" y="256"/>
                    </a:lnTo>
                  </a:path>
                </a:pathLst>
              </a:cu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9350" name="Freeform 383"/>
              <p:cNvSpPr>
                <a:spLocks/>
              </p:cNvSpPr>
              <p:nvPr/>
            </p:nvSpPr>
            <p:spPr bwMode="auto">
              <a:xfrm>
                <a:off x="1300" y="2976"/>
                <a:ext cx="68" cy="191"/>
              </a:xfrm>
              <a:custGeom>
                <a:avLst/>
                <a:gdLst>
                  <a:gd name="T0" fmla="*/ 0 w 64"/>
                  <a:gd name="T1" fmla="*/ 143 h 256"/>
                  <a:gd name="T2" fmla="*/ 0 w 64"/>
                  <a:gd name="T3" fmla="*/ 0 h 256"/>
                  <a:gd name="T4" fmla="*/ 27 w 64"/>
                  <a:gd name="T5" fmla="*/ 98 h 256"/>
                  <a:gd name="T6" fmla="*/ 50 w 64"/>
                  <a:gd name="T7" fmla="*/ 136 h 256"/>
                  <a:gd name="T8" fmla="*/ 72 w 64"/>
                  <a:gd name="T9" fmla="*/ 143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256"/>
                  <a:gd name="T17" fmla="*/ 64 w 6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256">
                    <a:moveTo>
                      <a:pt x="0" y="256"/>
                    </a:moveTo>
                    <a:lnTo>
                      <a:pt x="0" y="0"/>
                    </a:lnTo>
                    <a:lnTo>
                      <a:pt x="24" y="176"/>
                    </a:lnTo>
                    <a:lnTo>
                      <a:pt x="44" y="244"/>
                    </a:lnTo>
                    <a:lnTo>
                      <a:pt x="64" y="256"/>
                    </a:lnTo>
                  </a:path>
                </a:pathLst>
              </a:cu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9351" name="Freeform 387"/>
              <p:cNvSpPr>
                <a:spLocks/>
              </p:cNvSpPr>
              <p:nvPr/>
            </p:nvSpPr>
            <p:spPr bwMode="auto">
              <a:xfrm>
                <a:off x="1440" y="2976"/>
                <a:ext cx="136" cy="191"/>
              </a:xfrm>
              <a:custGeom>
                <a:avLst/>
                <a:gdLst>
                  <a:gd name="T0" fmla="*/ 0 w 136"/>
                  <a:gd name="T1" fmla="*/ 143 h 256"/>
                  <a:gd name="T2" fmla="*/ 0 w 136"/>
                  <a:gd name="T3" fmla="*/ 0 h 256"/>
                  <a:gd name="T4" fmla="*/ 26 w 136"/>
                  <a:gd name="T5" fmla="*/ 98 h 256"/>
                  <a:gd name="T6" fmla="*/ 47 w 136"/>
                  <a:gd name="T7" fmla="*/ 136 h 256"/>
                  <a:gd name="T8" fmla="*/ 68 w 136"/>
                  <a:gd name="T9" fmla="*/ 140 h 256"/>
                  <a:gd name="T10" fmla="*/ 136 w 136"/>
                  <a:gd name="T11" fmla="*/ 143 h 2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256"/>
                  <a:gd name="T20" fmla="*/ 136 w 136"/>
                  <a:gd name="T21" fmla="*/ 256 h 25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256">
                    <a:moveTo>
                      <a:pt x="0" y="256"/>
                    </a:moveTo>
                    <a:lnTo>
                      <a:pt x="0" y="0"/>
                    </a:lnTo>
                    <a:lnTo>
                      <a:pt x="26" y="176"/>
                    </a:lnTo>
                    <a:lnTo>
                      <a:pt x="47" y="244"/>
                    </a:lnTo>
                    <a:lnTo>
                      <a:pt x="68" y="252"/>
                    </a:lnTo>
                    <a:lnTo>
                      <a:pt x="136" y="256"/>
                    </a:lnTo>
                  </a:path>
                </a:pathLst>
              </a:cu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9352" name="Freeform 390"/>
              <p:cNvSpPr>
                <a:spLocks/>
              </p:cNvSpPr>
              <p:nvPr/>
            </p:nvSpPr>
            <p:spPr bwMode="auto">
              <a:xfrm>
                <a:off x="1720" y="2976"/>
                <a:ext cx="142" cy="191"/>
              </a:xfrm>
              <a:custGeom>
                <a:avLst/>
                <a:gdLst>
                  <a:gd name="T0" fmla="*/ 0 w 136"/>
                  <a:gd name="T1" fmla="*/ 143 h 256"/>
                  <a:gd name="T2" fmla="*/ 0 w 136"/>
                  <a:gd name="T3" fmla="*/ 0 h 256"/>
                  <a:gd name="T4" fmla="*/ 28 w 136"/>
                  <a:gd name="T5" fmla="*/ 98 h 256"/>
                  <a:gd name="T6" fmla="*/ 51 w 136"/>
                  <a:gd name="T7" fmla="*/ 136 h 256"/>
                  <a:gd name="T8" fmla="*/ 74 w 136"/>
                  <a:gd name="T9" fmla="*/ 140 h 256"/>
                  <a:gd name="T10" fmla="*/ 148 w 136"/>
                  <a:gd name="T11" fmla="*/ 143 h 2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256"/>
                  <a:gd name="T20" fmla="*/ 136 w 136"/>
                  <a:gd name="T21" fmla="*/ 256 h 25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256">
                    <a:moveTo>
                      <a:pt x="0" y="256"/>
                    </a:moveTo>
                    <a:lnTo>
                      <a:pt x="0" y="0"/>
                    </a:lnTo>
                    <a:lnTo>
                      <a:pt x="26" y="176"/>
                    </a:lnTo>
                    <a:lnTo>
                      <a:pt x="47" y="244"/>
                    </a:lnTo>
                    <a:lnTo>
                      <a:pt x="68" y="252"/>
                    </a:lnTo>
                    <a:lnTo>
                      <a:pt x="136" y="256"/>
                    </a:lnTo>
                  </a:path>
                </a:pathLst>
              </a:cu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9353" name="Freeform 394"/>
              <p:cNvSpPr>
                <a:spLocks/>
              </p:cNvSpPr>
              <p:nvPr/>
            </p:nvSpPr>
            <p:spPr bwMode="auto">
              <a:xfrm>
                <a:off x="2016" y="2976"/>
                <a:ext cx="68" cy="191"/>
              </a:xfrm>
              <a:custGeom>
                <a:avLst/>
                <a:gdLst>
                  <a:gd name="T0" fmla="*/ 0 w 64"/>
                  <a:gd name="T1" fmla="*/ 143 h 256"/>
                  <a:gd name="T2" fmla="*/ 0 w 64"/>
                  <a:gd name="T3" fmla="*/ 0 h 256"/>
                  <a:gd name="T4" fmla="*/ 27 w 64"/>
                  <a:gd name="T5" fmla="*/ 98 h 256"/>
                  <a:gd name="T6" fmla="*/ 50 w 64"/>
                  <a:gd name="T7" fmla="*/ 136 h 256"/>
                  <a:gd name="T8" fmla="*/ 72 w 64"/>
                  <a:gd name="T9" fmla="*/ 143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256"/>
                  <a:gd name="T17" fmla="*/ 64 w 6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256">
                    <a:moveTo>
                      <a:pt x="0" y="256"/>
                    </a:moveTo>
                    <a:lnTo>
                      <a:pt x="0" y="0"/>
                    </a:lnTo>
                    <a:lnTo>
                      <a:pt x="24" y="176"/>
                    </a:lnTo>
                    <a:lnTo>
                      <a:pt x="44" y="244"/>
                    </a:lnTo>
                    <a:lnTo>
                      <a:pt x="64" y="256"/>
                    </a:lnTo>
                  </a:path>
                </a:pathLst>
              </a:cu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9354" name="Freeform 396"/>
              <p:cNvSpPr>
                <a:spLocks/>
              </p:cNvSpPr>
              <p:nvPr/>
            </p:nvSpPr>
            <p:spPr bwMode="auto">
              <a:xfrm>
                <a:off x="2164" y="2976"/>
                <a:ext cx="68" cy="191"/>
              </a:xfrm>
              <a:custGeom>
                <a:avLst/>
                <a:gdLst>
                  <a:gd name="T0" fmla="*/ 0 w 64"/>
                  <a:gd name="T1" fmla="*/ 143 h 256"/>
                  <a:gd name="T2" fmla="*/ 0 w 64"/>
                  <a:gd name="T3" fmla="*/ 0 h 256"/>
                  <a:gd name="T4" fmla="*/ 27 w 64"/>
                  <a:gd name="T5" fmla="*/ 98 h 256"/>
                  <a:gd name="T6" fmla="*/ 50 w 64"/>
                  <a:gd name="T7" fmla="*/ 136 h 256"/>
                  <a:gd name="T8" fmla="*/ 72 w 64"/>
                  <a:gd name="T9" fmla="*/ 143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256"/>
                  <a:gd name="T17" fmla="*/ 64 w 6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256">
                    <a:moveTo>
                      <a:pt x="0" y="256"/>
                    </a:moveTo>
                    <a:lnTo>
                      <a:pt x="0" y="0"/>
                    </a:lnTo>
                    <a:lnTo>
                      <a:pt x="24" y="176"/>
                    </a:lnTo>
                    <a:lnTo>
                      <a:pt x="44" y="244"/>
                    </a:lnTo>
                    <a:lnTo>
                      <a:pt x="64" y="256"/>
                    </a:lnTo>
                  </a:path>
                </a:pathLst>
              </a:cu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9355" name="Freeform 399"/>
              <p:cNvSpPr>
                <a:spLocks/>
              </p:cNvSpPr>
              <p:nvPr/>
            </p:nvSpPr>
            <p:spPr bwMode="auto">
              <a:xfrm>
                <a:off x="2304" y="2976"/>
                <a:ext cx="68" cy="191"/>
              </a:xfrm>
              <a:custGeom>
                <a:avLst/>
                <a:gdLst>
                  <a:gd name="T0" fmla="*/ 0 w 64"/>
                  <a:gd name="T1" fmla="*/ 143 h 256"/>
                  <a:gd name="T2" fmla="*/ 0 w 64"/>
                  <a:gd name="T3" fmla="*/ 0 h 256"/>
                  <a:gd name="T4" fmla="*/ 27 w 64"/>
                  <a:gd name="T5" fmla="*/ 98 h 256"/>
                  <a:gd name="T6" fmla="*/ 50 w 64"/>
                  <a:gd name="T7" fmla="*/ 136 h 256"/>
                  <a:gd name="T8" fmla="*/ 72 w 64"/>
                  <a:gd name="T9" fmla="*/ 143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256"/>
                  <a:gd name="T17" fmla="*/ 64 w 6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256">
                    <a:moveTo>
                      <a:pt x="0" y="256"/>
                    </a:moveTo>
                    <a:lnTo>
                      <a:pt x="0" y="0"/>
                    </a:lnTo>
                    <a:lnTo>
                      <a:pt x="24" y="176"/>
                    </a:lnTo>
                    <a:lnTo>
                      <a:pt x="44" y="244"/>
                    </a:lnTo>
                    <a:lnTo>
                      <a:pt x="64" y="256"/>
                    </a:lnTo>
                  </a:path>
                </a:pathLst>
              </a:cu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9356" name="Freeform 401"/>
              <p:cNvSpPr>
                <a:spLocks/>
              </p:cNvSpPr>
              <p:nvPr/>
            </p:nvSpPr>
            <p:spPr bwMode="auto">
              <a:xfrm>
                <a:off x="2452" y="2976"/>
                <a:ext cx="68" cy="191"/>
              </a:xfrm>
              <a:custGeom>
                <a:avLst/>
                <a:gdLst>
                  <a:gd name="T0" fmla="*/ 0 w 64"/>
                  <a:gd name="T1" fmla="*/ 143 h 256"/>
                  <a:gd name="T2" fmla="*/ 0 w 64"/>
                  <a:gd name="T3" fmla="*/ 0 h 256"/>
                  <a:gd name="T4" fmla="*/ 27 w 64"/>
                  <a:gd name="T5" fmla="*/ 98 h 256"/>
                  <a:gd name="T6" fmla="*/ 50 w 64"/>
                  <a:gd name="T7" fmla="*/ 136 h 256"/>
                  <a:gd name="T8" fmla="*/ 72 w 64"/>
                  <a:gd name="T9" fmla="*/ 143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256"/>
                  <a:gd name="T17" fmla="*/ 64 w 6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256">
                    <a:moveTo>
                      <a:pt x="0" y="256"/>
                    </a:moveTo>
                    <a:lnTo>
                      <a:pt x="0" y="0"/>
                    </a:lnTo>
                    <a:lnTo>
                      <a:pt x="24" y="176"/>
                    </a:lnTo>
                    <a:lnTo>
                      <a:pt x="44" y="244"/>
                    </a:lnTo>
                    <a:lnTo>
                      <a:pt x="64" y="256"/>
                    </a:lnTo>
                  </a:path>
                </a:pathLst>
              </a:cu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9357" name="Freeform 405"/>
              <p:cNvSpPr>
                <a:spLocks/>
              </p:cNvSpPr>
              <p:nvPr/>
            </p:nvSpPr>
            <p:spPr bwMode="auto">
              <a:xfrm>
                <a:off x="2592" y="2976"/>
                <a:ext cx="68" cy="191"/>
              </a:xfrm>
              <a:custGeom>
                <a:avLst/>
                <a:gdLst>
                  <a:gd name="T0" fmla="*/ 0 w 64"/>
                  <a:gd name="T1" fmla="*/ 143 h 256"/>
                  <a:gd name="T2" fmla="*/ 0 w 64"/>
                  <a:gd name="T3" fmla="*/ 0 h 256"/>
                  <a:gd name="T4" fmla="*/ 27 w 64"/>
                  <a:gd name="T5" fmla="*/ 98 h 256"/>
                  <a:gd name="T6" fmla="*/ 50 w 64"/>
                  <a:gd name="T7" fmla="*/ 136 h 256"/>
                  <a:gd name="T8" fmla="*/ 72 w 64"/>
                  <a:gd name="T9" fmla="*/ 143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256"/>
                  <a:gd name="T17" fmla="*/ 64 w 6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256">
                    <a:moveTo>
                      <a:pt x="0" y="256"/>
                    </a:moveTo>
                    <a:lnTo>
                      <a:pt x="0" y="0"/>
                    </a:lnTo>
                    <a:lnTo>
                      <a:pt x="24" y="176"/>
                    </a:lnTo>
                    <a:lnTo>
                      <a:pt x="44" y="244"/>
                    </a:lnTo>
                    <a:lnTo>
                      <a:pt x="64" y="256"/>
                    </a:lnTo>
                  </a:path>
                </a:pathLst>
              </a:cu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9358" name="Freeform 407"/>
              <p:cNvSpPr>
                <a:spLocks/>
              </p:cNvSpPr>
              <p:nvPr/>
            </p:nvSpPr>
            <p:spPr bwMode="auto">
              <a:xfrm>
                <a:off x="2740" y="2976"/>
                <a:ext cx="68" cy="191"/>
              </a:xfrm>
              <a:custGeom>
                <a:avLst/>
                <a:gdLst>
                  <a:gd name="T0" fmla="*/ 0 w 64"/>
                  <a:gd name="T1" fmla="*/ 143 h 256"/>
                  <a:gd name="T2" fmla="*/ 0 w 64"/>
                  <a:gd name="T3" fmla="*/ 0 h 256"/>
                  <a:gd name="T4" fmla="*/ 27 w 64"/>
                  <a:gd name="T5" fmla="*/ 98 h 256"/>
                  <a:gd name="T6" fmla="*/ 50 w 64"/>
                  <a:gd name="T7" fmla="*/ 136 h 256"/>
                  <a:gd name="T8" fmla="*/ 72 w 64"/>
                  <a:gd name="T9" fmla="*/ 143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256"/>
                  <a:gd name="T17" fmla="*/ 64 w 6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256">
                    <a:moveTo>
                      <a:pt x="0" y="256"/>
                    </a:moveTo>
                    <a:lnTo>
                      <a:pt x="0" y="0"/>
                    </a:lnTo>
                    <a:lnTo>
                      <a:pt x="24" y="176"/>
                    </a:lnTo>
                    <a:lnTo>
                      <a:pt x="44" y="244"/>
                    </a:lnTo>
                    <a:lnTo>
                      <a:pt x="64" y="256"/>
                    </a:lnTo>
                  </a:path>
                </a:pathLst>
              </a:cu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9359" name="Freeform 410"/>
              <p:cNvSpPr>
                <a:spLocks/>
              </p:cNvSpPr>
              <p:nvPr/>
            </p:nvSpPr>
            <p:spPr bwMode="auto">
              <a:xfrm>
                <a:off x="2880" y="2976"/>
                <a:ext cx="68" cy="191"/>
              </a:xfrm>
              <a:custGeom>
                <a:avLst/>
                <a:gdLst>
                  <a:gd name="T0" fmla="*/ 0 w 64"/>
                  <a:gd name="T1" fmla="*/ 143 h 256"/>
                  <a:gd name="T2" fmla="*/ 0 w 64"/>
                  <a:gd name="T3" fmla="*/ 0 h 256"/>
                  <a:gd name="T4" fmla="*/ 27 w 64"/>
                  <a:gd name="T5" fmla="*/ 98 h 256"/>
                  <a:gd name="T6" fmla="*/ 50 w 64"/>
                  <a:gd name="T7" fmla="*/ 136 h 256"/>
                  <a:gd name="T8" fmla="*/ 72 w 64"/>
                  <a:gd name="T9" fmla="*/ 143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256"/>
                  <a:gd name="T17" fmla="*/ 64 w 6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256">
                    <a:moveTo>
                      <a:pt x="0" y="256"/>
                    </a:moveTo>
                    <a:lnTo>
                      <a:pt x="0" y="0"/>
                    </a:lnTo>
                    <a:lnTo>
                      <a:pt x="24" y="176"/>
                    </a:lnTo>
                    <a:lnTo>
                      <a:pt x="44" y="244"/>
                    </a:lnTo>
                    <a:lnTo>
                      <a:pt x="64" y="256"/>
                    </a:lnTo>
                  </a:path>
                </a:pathLst>
              </a:cu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9360" name="Freeform 412"/>
              <p:cNvSpPr>
                <a:spLocks/>
              </p:cNvSpPr>
              <p:nvPr/>
            </p:nvSpPr>
            <p:spPr bwMode="auto">
              <a:xfrm>
                <a:off x="3028" y="2976"/>
                <a:ext cx="68" cy="191"/>
              </a:xfrm>
              <a:custGeom>
                <a:avLst/>
                <a:gdLst>
                  <a:gd name="T0" fmla="*/ 0 w 64"/>
                  <a:gd name="T1" fmla="*/ 143 h 256"/>
                  <a:gd name="T2" fmla="*/ 0 w 64"/>
                  <a:gd name="T3" fmla="*/ 0 h 256"/>
                  <a:gd name="T4" fmla="*/ 27 w 64"/>
                  <a:gd name="T5" fmla="*/ 98 h 256"/>
                  <a:gd name="T6" fmla="*/ 50 w 64"/>
                  <a:gd name="T7" fmla="*/ 136 h 256"/>
                  <a:gd name="T8" fmla="*/ 72 w 64"/>
                  <a:gd name="T9" fmla="*/ 143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256"/>
                  <a:gd name="T17" fmla="*/ 64 w 6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256">
                    <a:moveTo>
                      <a:pt x="0" y="256"/>
                    </a:moveTo>
                    <a:lnTo>
                      <a:pt x="0" y="0"/>
                    </a:lnTo>
                    <a:lnTo>
                      <a:pt x="24" y="176"/>
                    </a:lnTo>
                    <a:lnTo>
                      <a:pt x="44" y="244"/>
                    </a:lnTo>
                    <a:lnTo>
                      <a:pt x="64" y="256"/>
                    </a:lnTo>
                  </a:path>
                </a:pathLst>
              </a:cu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9361" name="Freeform 416"/>
              <p:cNvSpPr>
                <a:spLocks/>
              </p:cNvSpPr>
              <p:nvPr/>
            </p:nvSpPr>
            <p:spPr bwMode="auto">
              <a:xfrm>
                <a:off x="3168" y="2976"/>
                <a:ext cx="136" cy="191"/>
              </a:xfrm>
              <a:custGeom>
                <a:avLst/>
                <a:gdLst>
                  <a:gd name="T0" fmla="*/ 0 w 136"/>
                  <a:gd name="T1" fmla="*/ 143 h 256"/>
                  <a:gd name="T2" fmla="*/ 0 w 136"/>
                  <a:gd name="T3" fmla="*/ 0 h 256"/>
                  <a:gd name="T4" fmla="*/ 26 w 136"/>
                  <a:gd name="T5" fmla="*/ 98 h 256"/>
                  <a:gd name="T6" fmla="*/ 47 w 136"/>
                  <a:gd name="T7" fmla="*/ 136 h 256"/>
                  <a:gd name="T8" fmla="*/ 68 w 136"/>
                  <a:gd name="T9" fmla="*/ 140 h 256"/>
                  <a:gd name="T10" fmla="*/ 136 w 136"/>
                  <a:gd name="T11" fmla="*/ 143 h 2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256"/>
                  <a:gd name="T20" fmla="*/ 136 w 136"/>
                  <a:gd name="T21" fmla="*/ 256 h 25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256">
                    <a:moveTo>
                      <a:pt x="0" y="256"/>
                    </a:moveTo>
                    <a:lnTo>
                      <a:pt x="0" y="0"/>
                    </a:lnTo>
                    <a:lnTo>
                      <a:pt x="26" y="176"/>
                    </a:lnTo>
                    <a:lnTo>
                      <a:pt x="47" y="244"/>
                    </a:lnTo>
                    <a:lnTo>
                      <a:pt x="68" y="252"/>
                    </a:lnTo>
                    <a:lnTo>
                      <a:pt x="136" y="256"/>
                    </a:lnTo>
                  </a:path>
                </a:pathLst>
              </a:cu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9362" name="Freeform 419"/>
              <p:cNvSpPr>
                <a:spLocks/>
              </p:cNvSpPr>
              <p:nvPr/>
            </p:nvSpPr>
            <p:spPr bwMode="auto">
              <a:xfrm>
                <a:off x="3448" y="2976"/>
                <a:ext cx="142" cy="191"/>
              </a:xfrm>
              <a:custGeom>
                <a:avLst/>
                <a:gdLst>
                  <a:gd name="T0" fmla="*/ 0 w 136"/>
                  <a:gd name="T1" fmla="*/ 143 h 256"/>
                  <a:gd name="T2" fmla="*/ 0 w 136"/>
                  <a:gd name="T3" fmla="*/ 0 h 256"/>
                  <a:gd name="T4" fmla="*/ 28 w 136"/>
                  <a:gd name="T5" fmla="*/ 98 h 256"/>
                  <a:gd name="T6" fmla="*/ 51 w 136"/>
                  <a:gd name="T7" fmla="*/ 136 h 256"/>
                  <a:gd name="T8" fmla="*/ 74 w 136"/>
                  <a:gd name="T9" fmla="*/ 140 h 256"/>
                  <a:gd name="T10" fmla="*/ 148 w 136"/>
                  <a:gd name="T11" fmla="*/ 143 h 2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256"/>
                  <a:gd name="T20" fmla="*/ 136 w 136"/>
                  <a:gd name="T21" fmla="*/ 256 h 25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256">
                    <a:moveTo>
                      <a:pt x="0" y="256"/>
                    </a:moveTo>
                    <a:lnTo>
                      <a:pt x="0" y="0"/>
                    </a:lnTo>
                    <a:lnTo>
                      <a:pt x="26" y="176"/>
                    </a:lnTo>
                    <a:lnTo>
                      <a:pt x="47" y="244"/>
                    </a:lnTo>
                    <a:lnTo>
                      <a:pt x="68" y="252"/>
                    </a:lnTo>
                    <a:lnTo>
                      <a:pt x="136" y="256"/>
                    </a:lnTo>
                  </a:path>
                </a:pathLst>
              </a:cu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9363" name="Freeform 423"/>
              <p:cNvSpPr>
                <a:spLocks/>
              </p:cNvSpPr>
              <p:nvPr/>
            </p:nvSpPr>
            <p:spPr bwMode="auto">
              <a:xfrm>
                <a:off x="3744" y="2976"/>
                <a:ext cx="68" cy="191"/>
              </a:xfrm>
              <a:custGeom>
                <a:avLst/>
                <a:gdLst>
                  <a:gd name="T0" fmla="*/ 0 w 64"/>
                  <a:gd name="T1" fmla="*/ 143 h 256"/>
                  <a:gd name="T2" fmla="*/ 0 w 64"/>
                  <a:gd name="T3" fmla="*/ 0 h 256"/>
                  <a:gd name="T4" fmla="*/ 27 w 64"/>
                  <a:gd name="T5" fmla="*/ 98 h 256"/>
                  <a:gd name="T6" fmla="*/ 50 w 64"/>
                  <a:gd name="T7" fmla="*/ 136 h 256"/>
                  <a:gd name="T8" fmla="*/ 72 w 64"/>
                  <a:gd name="T9" fmla="*/ 143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256"/>
                  <a:gd name="T17" fmla="*/ 64 w 6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256">
                    <a:moveTo>
                      <a:pt x="0" y="256"/>
                    </a:moveTo>
                    <a:lnTo>
                      <a:pt x="0" y="0"/>
                    </a:lnTo>
                    <a:lnTo>
                      <a:pt x="24" y="176"/>
                    </a:lnTo>
                    <a:lnTo>
                      <a:pt x="44" y="244"/>
                    </a:lnTo>
                    <a:lnTo>
                      <a:pt x="64" y="256"/>
                    </a:lnTo>
                  </a:path>
                </a:pathLst>
              </a:cu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9364" name="Freeform 425"/>
              <p:cNvSpPr>
                <a:spLocks/>
              </p:cNvSpPr>
              <p:nvPr/>
            </p:nvSpPr>
            <p:spPr bwMode="auto">
              <a:xfrm>
                <a:off x="3892" y="2976"/>
                <a:ext cx="68" cy="191"/>
              </a:xfrm>
              <a:custGeom>
                <a:avLst/>
                <a:gdLst>
                  <a:gd name="T0" fmla="*/ 0 w 64"/>
                  <a:gd name="T1" fmla="*/ 143 h 256"/>
                  <a:gd name="T2" fmla="*/ 0 w 64"/>
                  <a:gd name="T3" fmla="*/ 0 h 256"/>
                  <a:gd name="T4" fmla="*/ 27 w 64"/>
                  <a:gd name="T5" fmla="*/ 98 h 256"/>
                  <a:gd name="T6" fmla="*/ 50 w 64"/>
                  <a:gd name="T7" fmla="*/ 136 h 256"/>
                  <a:gd name="T8" fmla="*/ 72 w 64"/>
                  <a:gd name="T9" fmla="*/ 143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256"/>
                  <a:gd name="T17" fmla="*/ 64 w 6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256">
                    <a:moveTo>
                      <a:pt x="0" y="256"/>
                    </a:moveTo>
                    <a:lnTo>
                      <a:pt x="0" y="0"/>
                    </a:lnTo>
                    <a:lnTo>
                      <a:pt x="24" y="176"/>
                    </a:lnTo>
                    <a:lnTo>
                      <a:pt x="44" y="244"/>
                    </a:lnTo>
                    <a:lnTo>
                      <a:pt x="64" y="256"/>
                    </a:lnTo>
                  </a:path>
                </a:pathLst>
              </a:cu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9365" name="Freeform 428"/>
              <p:cNvSpPr>
                <a:spLocks/>
              </p:cNvSpPr>
              <p:nvPr/>
            </p:nvSpPr>
            <p:spPr bwMode="auto">
              <a:xfrm>
                <a:off x="4032" y="2976"/>
                <a:ext cx="68" cy="191"/>
              </a:xfrm>
              <a:custGeom>
                <a:avLst/>
                <a:gdLst>
                  <a:gd name="T0" fmla="*/ 0 w 64"/>
                  <a:gd name="T1" fmla="*/ 143 h 256"/>
                  <a:gd name="T2" fmla="*/ 0 w 64"/>
                  <a:gd name="T3" fmla="*/ 0 h 256"/>
                  <a:gd name="T4" fmla="*/ 27 w 64"/>
                  <a:gd name="T5" fmla="*/ 98 h 256"/>
                  <a:gd name="T6" fmla="*/ 50 w 64"/>
                  <a:gd name="T7" fmla="*/ 136 h 256"/>
                  <a:gd name="T8" fmla="*/ 72 w 64"/>
                  <a:gd name="T9" fmla="*/ 143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256"/>
                  <a:gd name="T17" fmla="*/ 64 w 6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256">
                    <a:moveTo>
                      <a:pt x="0" y="256"/>
                    </a:moveTo>
                    <a:lnTo>
                      <a:pt x="0" y="0"/>
                    </a:lnTo>
                    <a:lnTo>
                      <a:pt x="24" y="176"/>
                    </a:lnTo>
                    <a:lnTo>
                      <a:pt x="44" y="244"/>
                    </a:lnTo>
                    <a:lnTo>
                      <a:pt x="64" y="256"/>
                    </a:lnTo>
                  </a:path>
                </a:pathLst>
              </a:cu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9366" name="Freeform 430"/>
              <p:cNvSpPr>
                <a:spLocks/>
              </p:cNvSpPr>
              <p:nvPr/>
            </p:nvSpPr>
            <p:spPr bwMode="auto">
              <a:xfrm>
                <a:off x="4180" y="2976"/>
                <a:ext cx="68" cy="191"/>
              </a:xfrm>
              <a:custGeom>
                <a:avLst/>
                <a:gdLst>
                  <a:gd name="T0" fmla="*/ 0 w 64"/>
                  <a:gd name="T1" fmla="*/ 143 h 256"/>
                  <a:gd name="T2" fmla="*/ 0 w 64"/>
                  <a:gd name="T3" fmla="*/ 0 h 256"/>
                  <a:gd name="T4" fmla="*/ 27 w 64"/>
                  <a:gd name="T5" fmla="*/ 98 h 256"/>
                  <a:gd name="T6" fmla="*/ 50 w 64"/>
                  <a:gd name="T7" fmla="*/ 136 h 256"/>
                  <a:gd name="T8" fmla="*/ 72 w 64"/>
                  <a:gd name="T9" fmla="*/ 143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256"/>
                  <a:gd name="T17" fmla="*/ 64 w 64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256">
                    <a:moveTo>
                      <a:pt x="0" y="256"/>
                    </a:moveTo>
                    <a:lnTo>
                      <a:pt x="0" y="0"/>
                    </a:lnTo>
                    <a:lnTo>
                      <a:pt x="24" y="176"/>
                    </a:lnTo>
                    <a:lnTo>
                      <a:pt x="44" y="244"/>
                    </a:lnTo>
                    <a:lnTo>
                      <a:pt x="64" y="256"/>
                    </a:lnTo>
                  </a:path>
                </a:pathLst>
              </a:cu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9367" name="Freeform 434"/>
              <p:cNvSpPr>
                <a:spLocks/>
              </p:cNvSpPr>
              <p:nvPr/>
            </p:nvSpPr>
            <p:spPr bwMode="auto">
              <a:xfrm>
                <a:off x="4320" y="2976"/>
                <a:ext cx="136" cy="191"/>
              </a:xfrm>
              <a:custGeom>
                <a:avLst/>
                <a:gdLst>
                  <a:gd name="T0" fmla="*/ 0 w 136"/>
                  <a:gd name="T1" fmla="*/ 143 h 256"/>
                  <a:gd name="T2" fmla="*/ 0 w 136"/>
                  <a:gd name="T3" fmla="*/ 0 h 256"/>
                  <a:gd name="T4" fmla="*/ 26 w 136"/>
                  <a:gd name="T5" fmla="*/ 98 h 256"/>
                  <a:gd name="T6" fmla="*/ 47 w 136"/>
                  <a:gd name="T7" fmla="*/ 136 h 256"/>
                  <a:gd name="T8" fmla="*/ 68 w 136"/>
                  <a:gd name="T9" fmla="*/ 140 h 256"/>
                  <a:gd name="T10" fmla="*/ 136 w 136"/>
                  <a:gd name="T11" fmla="*/ 143 h 2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256"/>
                  <a:gd name="T20" fmla="*/ 136 w 136"/>
                  <a:gd name="T21" fmla="*/ 256 h 25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256">
                    <a:moveTo>
                      <a:pt x="0" y="256"/>
                    </a:moveTo>
                    <a:lnTo>
                      <a:pt x="0" y="0"/>
                    </a:lnTo>
                    <a:lnTo>
                      <a:pt x="26" y="176"/>
                    </a:lnTo>
                    <a:lnTo>
                      <a:pt x="47" y="244"/>
                    </a:lnTo>
                    <a:lnTo>
                      <a:pt x="68" y="252"/>
                    </a:lnTo>
                    <a:lnTo>
                      <a:pt x="136" y="256"/>
                    </a:lnTo>
                  </a:path>
                </a:pathLst>
              </a:cu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89368" name="Freeform 437"/>
              <p:cNvSpPr>
                <a:spLocks/>
              </p:cNvSpPr>
              <p:nvPr/>
            </p:nvSpPr>
            <p:spPr bwMode="auto">
              <a:xfrm>
                <a:off x="4600" y="2976"/>
                <a:ext cx="142" cy="191"/>
              </a:xfrm>
              <a:custGeom>
                <a:avLst/>
                <a:gdLst>
                  <a:gd name="T0" fmla="*/ 0 w 136"/>
                  <a:gd name="T1" fmla="*/ 143 h 256"/>
                  <a:gd name="T2" fmla="*/ 0 w 136"/>
                  <a:gd name="T3" fmla="*/ 0 h 256"/>
                  <a:gd name="T4" fmla="*/ 28 w 136"/>
                  <a:gd name="T5" fmla="*/ 98 h 256"/>
                  <a:gd name="T6" fmla="*/ 51 w 136"/>
                  <a:gd name="T7" fmla="*/ 136 h 256"/>
                  <a:gd name="T8" fmla="*/ 74 w 136"/>
                  <a:gd name="T9" fmla="*/ 140 h 256"/>
                  <a:gd name="T10" fmla="*/ 148 w 136"/>
                  <a:gd name="T11" fmla="*/ 143 h 2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256"/>
                  <a:gd name="T20" fmla="*/ 136 w 136"/>
                  <a:gd name="T21" fmla="*/ 256 h 25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256">
                    <a:moveTo>
                      <a:pt x="0" y="256"/>
                    </a:moveTo>
                    <a:lnTo>
                      <a:pt x="0" y="0"/>
                    </a:lnTo>
                    <a:lnTo>
                      <a:pt x="26" y="176"/>
                    </a:lnTo>
                    <a:lnTo>
                      <a:pt x="47" y="244"/>
                    </a:lnTo>
                    <a:lnTo>
                      <a:pt x="68" y="252"/>
                    </a:lnTo>
                    <a:lnTo>
                      <a:pt x="136" y="256"/>
                    </a:lnTo>
                  </a:path>
                </a:pathLst>
              </a:cu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grpSp>
            <p:nvGrpSpPr>
              <p:cNvPr id="89369" name="Group 441"/>
              <p:cNvGrpSpPr>
                <a:grpSpLocks/>
              </p:cNvGrpSpPr>
              <p:nvPr/>
            </p:nvGrpSpPr>
            <p:grpSpPr bwMode="auto">
              <a:xfrm flipV="1">
                <a:off x="938" y="2976"/>
                <a:ext cx="3961" cy="193"/>
                <a:chOff x="935" y="3167"/>
                <a:chExt cx="3961" cy="193"/>
              </a:xfrm>
            </p:grpSpPr>
            <p:sp>
              <p:nvSpPr>
                <p:cNvPr id="89370" name="Freeform 377"/>
                <p:cNvSpPr>
                  <a:spLocks/>
                </p:cNvSpPr>
                <p:nvPr/>
              </p:nvSpPr>
              <p:spPr bwMode="auto">
                <a:xfrm flipV="1">
                  <a:off x="935" y="3168"/>
                  <a:ext cx="68" cy="191"/>
                </a:xfrm>
                <a:custGeom>
                  <a:avLst/>
                  <a:gdLst>
                    <a:gd name="T0" fmla="*/ 0 w 64"/>
                    <a:gd name="T1" fmla="*/ 143 h 256"/>
                    <a:gd name="T2" fmla="*/ 0 w 64"/>
                    <a:gd name="T3" fmla="*/ 0 h 256"/>
                    <a:gd name="T4" fmla="*/ 27 w 64"/>
                    <a:gd name="T5" fmla="*/ 98 h 256"/>
                    <a:gd name="T6" fmla="*/ 50 w 64"/>
                    <a:gd name="T7" fmla="*/ 136 h 256"/>
                    <a:gd name="T8" fmla="*/ 72 w 64"/>
                    <a:gd name="T9" fmla="*/ 143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256"/>
                    <a:gd name="T17" fmla="*/ 64 w 6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256">
                      <a:moveTo>
                        <a:pt x="0" y="256"/>
                      </a:moveTo>
                      <a:lnTo>
                        <a:pt x="0" y="0"/>
                      </a:lnTo>
                      <a:lnTo>
                        <a:pt x="24" y="176"/>
                      </a:lnTo>
                      <a:lnTo>
                        <a:pt x="44" y="244"/>
                      </a:lnTo>
                      <a:lnTo>
                        <a:pt x="64" y="256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9371" name="Freeform 379"/>
                <p:cNvSpPr>
                  <a:spLocks/>
                </p:cNvSpPr>
                <p:nvPr/>
              </p:nvSpPr>
              <p:spPr bwMode="auto">
                <a:xfrm flipV="1">
                  <a:off x="1084" y="3168"/>
                  <a:ext cx="68" cy="191"/>
                </a:xfrm>
                <a:custGeom>
                  <a:avLst/>
                  <a:gdLst>
                    <a:gd name="T0" fmla="*/ 0 w 64"/>
                    <a:gd name="T1" fmla="*/ 143 h 256"/>
                    <a:gd name="T2" fmla="*/ 0 w 64"/>
                    <a:gd name="T3" fmla="*/ 0 h 256"/>
                    <a:gd name="T4" fmla="*/ 27 w 64"/>
                    <a:gd name="T5" fmla="*/ 98 h 256"/>
                    <a:gd name="T6" fmla="*/ 50 w 64"/>
                    <a:gd name="T7" fmla="*/ 136 h 256"/>
                    <a:gd name="T8" fmla="*/ 72 w 64"/>
                    <a:gd name="T9" fmla="*/ 143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256"/>
                    <a:gd name="T17" fmla="*/ 64 w 6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256">
                      <a:moveTo>
                        <a:pt x="0" y="256"/>
                      </a:moveTo>
                      <a:lnTo>
                        <a:pt x="0" y="0"/>
                      </a:lnTo>
                      <a:lnTo>
                        <a:pt x="24" y="176"/>
                      </a:lnTo>
                      <a:lnTo>
                        <a:pt x="44" y="244"/>
                      </a:lnTo>
                      <a:lnTo>
                        <a:pt x="64" y="256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9372" name="Freeform 382"/>
                <p:cNvSpPr>
                  <a:spLocks/>
                </p:cNvSpPr>
                <p:nvPr/>
              </p:nvSpPr>
              <p:spPr bwMode="auto">
                <a:xfrm flipV="1">
                  <a:off x="1223" y="3168"/>
                  <a:ext cx="68" cy="191"/>
                </a:xfrm>
                <a:custGeom>
                  <a:avLst/>
                  <a:gdLst>
                    <a:gd name="T0" fmla="*/ 0 w 64"/>
                    <a:gd name="T1" fmla="*/ 143 h 256"/>
                    <a:gd name="T2" fmla="*/ 0 w 64"/>
                    <a:gd name="T3" fmla="*/ 0 h 256"/>
                    <a:gd name="T4" fmla="*/ 27 w 64"/>
                    <a:gd name="T5" fmla="*/ 98 h 256"/>
                    <a:gd name="T6" fmla="*/ 50 w 64"/>
                    <a:gd name="T7" fmla="*/ 136 h 256"/>
                    <a:gd name="T8" fmla="*/ 72 w 64"/>
                    <a:gd name="T9" fmla="*/ 143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256"/>
                    <a:gd name="T17" fmla="*/ 64 w 6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256">
                      <a:moveTo>
                        <a:pt x="0" y="256"/>
                      </a:moveTo>
                      <a:lnTo>
                        <a:pt x="0" y="0"/>
                      </a:lnTo>
                      <a:lnTo>
                        <a:pt x="24" y="176"/>
                      </a:lnTo>
                      <a:lnTo>
                        <a:pt x="44" y="244"/>
                      </a:lnTo>
                      <a:lnTo>
                        <a:pt x="64" y="256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9373" name="Freeform 384"/>
                <p:cNvSpPr>
                  <a:spLocks/>
                </p:cNvSpPr>
                <p:nvPr/>
              </p:nvSpPr>
              <p:spPr bwMode="auto">
                <a:xfrm flipV="1">
                  <a:off x="1372" y="3168"/>
                  <a:ext cx="68" cy="191"/>
                </a:xfrm>
                <a:custGeom>
                  <a:avLst/>
                  <a:gdLst>
                    <a:gd name="T0" fmla="*/ 0 w 64"/>
                    <a:gd name="T1" fmla="*/ 143 h 256"/>
                    <a:gd name="T2" fmla="*/ 0 w 64"/>
                    <a:gd name="T3" fmla="*/ 0 h 256"/>
                    <a:gd name="T4" fmla="*/ 27 w 64"/>
                    <a:gd name="T5" fmla="*/ 98 h 256"/>
                    <a:gd name="T6" fmla="*/ 50 w 64"/>
                    <a:gd name="T7" fmla="*/ 136 h 256"/>
                    <a:gd name="T8" fmla="*/ 72 w 64"/>
                    <a:gd name="T9" fmla="*/ 143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256"/>
                    <a:gd name="T17" fmla="*/ 64 w 6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256">
                      <a:moveTo>
                        <a:pt x="0" y="256"/>
                      </a:moveTo>
                      <a:lnTo>
                        <a:pt x="0" y="0"/>
                      </a:lnTo>
                      <a:lnTo>
                        <a:pt x="24" y="176"/>
                      </a:lnTo>
                      <a:lnTo>
                        <a:pt x="44" y="244"/>
                      </a:lnTo>
                      <a:lnTo>
                        <a:pt x="64" y="256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9374" name="Freeform 388"/>
                <p:cNvSpPr>
                  <a:spLocks/>
                </p:cNvSpPr>
                <p:nvPr/>
              </p:nvSpPr>
              <p:spPr bwMode="auto">
                <a:xfrm>
                  <a:off x="1575" y="3167"/>
                  <a:ext cx="149" cy="193"/>
                </a:xfrm>
                <a:custGeom>
                  <a:avLst/>
                  <a:gdLst>
                    <a:gd name="T0" fmla="*/ 0 w 149"/>
                    <a:gd name="T1" fmla="*/ 1 h 258"/>
                    <a:gd name="T2" fmla="*/ 0 w 149"/>
                    <a:gd name="T3" fmla="*/ 144 h 258"/>
                    <a:gd name="T4" fmla="*/ 26 w 149"/>
                    <a:gd name="T5" fmla="*/ 46 h 258"/>
                    <a:gd name="T6" fmla="*/ 47 w 149"/>
                    <a:gd name="T7" fmla="*/ 7 h 258"/>
                    <a:gd name="T8" fmla="*/ 69 w 149"/>
                    <a:gd name="T9" fmla="*/ 2 h 258"/>
                    <a:gd name="T10" fmla="*/ 149 w 149"/>
                    <a:gd name="T11" fmla="*/ 0 h 25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9"/>
                    <a:gd name="T19" fmla="*/ 0 h 258"/>
                    <a:gd name="T20" fmla="*/ 149 w 149"/>
                    <a:gd name="T21" fmla="*/ 258 h 25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9" h="258">
                      <a:moveTo>
                        <a:pt x="0" y="2"/>
                      </a:moveTo>
                      <a:lnTo>
                        <a:pt x="0" y="258"/>
                      </a:lnTo>
                      <a:lnTo>
                        <a:pt x="26" y="82"/>
                      </a:lnTo>
                      <a:lnTo>
                        <a:pt x="47" y="14"/>
                      </a:lnTo>
                      <a:lnTo>
                        <a:pt x="69" y="4"/>
                      </a:lnTo>
                      <a:lnTo>
                        <a:pt x="149" y="0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9375" name="Freeform 391"/>
                <p:cNvSpPr>
                  <a:spLocks/>
                </p:cNvSpPr>
                <p:nvPr/>
              </p:nvSpPr>
              <p:spPr bwMode="auto">
                <a:xfrm>
                  <a:off x="1861" y="3167"/>
                  <a:ext cx="155" cy="193"/>
                </a:xfrm>
                <a:custGeom>
                  <a:avLst/>
                  <a:gdLst>
                    <a:gd name="T0" fmla="*/ 0 w 149"/>
                    <a:gd name="T1" fmla="*/ 1 h 258"/>
                    <a:gd name="T2" fmla="*/ 0 w 149"/>
                    <a:gd name="T3" fmla="*/ 144 h 258"/>
                    <a:gd name="T4" fmla="*/ 28 w 149"/>
                    <a:gd name="T5" fmla="*/ 46 h 258"/>
                    <a:gd name="T6" fmla="*/ 51 w 149"/>
                    <a:gd name="T7" fmla="*/ 7 h 258"/>
                    <a:gd name="T8" fmla="*/ 75 w 149"/>
                    <a:gd name="T9" fmla="*/ 2 h 258"/>
                    <a:gd name="T10" fmla="*/ 161 w 149"/>
                    <a:gd name="T11" fmla="*/ 0 h 25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9"/>
                    <a:gd name="T19" fmla="*/ 0 h 258"/>
                    <a:gd name="T20" fmla="*/ 149 w 149"/>
                    <a:gd name="T21" fmla="*/ 258 h 25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9" h="258">
                      <a:moveTo>
                        <a:pt x="0" y="2"/>
                      </a:moveTo>
                      <a:lnTo>
                        <a:pt x="0" y="258"/>
                      </a:lnTo>
                      <a:lnTo>
                        <a:pt x="26" y="82"/>
                      </a:lnTo>
                      <a:lnTo>
                        <a:pt x="47" y="14"/>
                      </a:lnTo>
                      <a:lnTo>
                        <a:pt x="69" y="4"/>
                      </a:lnTo>
                      <a:lnTo>
                        <a:pt x="149" y="0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9376" name="Freeform 395"/>
                <p:cNvSpPr>
                  <a:spLocks/>
                </p:cNvSpPr>
                <p:nvPr/>
              </p:nvSpPr>
              <p:spPr bwMode="auto">
                <a:xfrm flipV="1">
                  <a:off x="2087" y="3168"/>
                  <a:ext cx="68" cy="191"/>
                </a:xfrm>
                <a:custGeom>
                  <a:avLst/>
                  <a:gdLst>
                    <a:gd name="T0" fmla="*/ 0 w 64"/>
                    <a:gd name="T1" fmla="*/ 143 h 256"/>
                    <a:gd name="T2" fmla="*/ 0 w 64"/>
                    <a:gd name="T3" fmla="*/ 0 h 256"/>
                    <a:gd name="T4" fmla="*/ 27 w 64"/>
                    <a:gd name="T5" fmla="*/ 98 h 256"/>
                    <a:gd name="T6" fmla="*/ 50 w 64"/>
                    <a:gd name="T7" fmla="*/ 136 h 256"/>
                    <a:gd name="T8" fmla="*/ 72 w 64"/>
                    <a:gd name="T9" fmla="*/ 143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256"/>
                    <a:gd name="T17" fmla="*/ 64 w 6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256">
                      <a:moveTo>
                        <a:pt x="0" y="256"/>
                      </a:moveTo>
                      <a:lnTo>
                        <a:pt x="0" y="0"/>
                      </a:lnTo>
                      <a:lnTo>
                        <a:pt x="24" y="176"/>
                      </a:lnTo>
                      <a:lnTo>
                        <a:pt x="44" y="244"/>
                      </a:lnTo>
                      <a:lnTo>
                        <a:pt x="64" y="256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9377" name="Freeform 397"/>
                <p:cNvSpPr>
                  <a:spLocks/>
                </p:cNvSpPr>
                <p:nvPr/>
              </p:nvSpPr>
              <p:spPr bwMode="auto">
                <a:xfrm flipV="1">
                  <a:off x="2236" y="3168"/>
                  <a:ext cx="68" cy="191"/>
                </a:xfrm>
                <a:custGeom>
                  <a:avLst/>
                  <a:gdLst>
                    <a:gd name="T0" fmla="*/ 0 w 64"/>
                    <a:gd name="T1" fmla="*/ 143 h 256"/>
                    <a:gd name="T2" fmla="*/ 0 w 64"/>
                    <a:gd name="T3" fmla="*/ 0 h 256"/>
                    <a:gd name="T4" fmla="*/ 27 w 64"/>
                    <a:gd name="T5" fmla="*/ 98 h 256"/>
                    <a:gd name="T6" fmla="*/ 50 w 64"/>
                    <a:gd name="T7" fmla="*/ 136 h 256"/>
                    <a:gd name="T8" fmla="*/ 72 w 64"/>
                    <a:gd name="T9" fmla="*/ 143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256"/>
                    <a:gd name="T17" fmla="*/ 64 w 6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256">
                      <a:moveTo>
                        <a:pt x="0" y="256"/>
                      </a:moveTo>
                      <a:lnTo>
                        <a:pt x="0" y="0"/>
                      </a:lnTo>
                      <a:lnTo>
                        <a:pt x="24" y="176"/>
                      </a:lnTo>
                      <a:lnTo>
                        <a:pt x="44" y="244"/>
                      </a:lnTo>
                      <a:lnTo>
                        <a:pt x="64" y="256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9378" name="Freeform 400"/>
                <p:cNvSpPr>
                  <a:spLocks/>
                </p:cNvSpPr>
                <p:nvPr/>
              </p:nvSpPr>
              <p:spPr bwMode="auto">
                <a:xfrm flipV="1">
                  <a:off x="2375" y="3168"/>
                  <a:ext cx="68" cy="191"/>
                </a:xfrm>
                <a:custGeom>
                  <a:avLst/>
                  <a:gdLst>
                    <a:gd name="T0" fmla="*/ 0 w 64"/>
                    <a:gd name="T1" fmla="*/ 143 h 256"/>
                    <a:gd name="T2" fmla="*/ 0 w 64"/>
                    <a:gd name="T3" fmla="*/ 0 h 256"/>
                    <a:gd name="T4" fmla="*/ 27 w 64"/>
                    <a:gd name="T5" fmla="*/ 98 h 256"/>
                    <a:gd name="T6" fmla="*/ 50 w 64"/>
                    <a:gd name="T7" fmla="*/ 136 h 256"/>
                    <a:gd name="T8" fmla="*/ 72 w 64"/>
                    <a:gd name="T9" fmla="*/ 143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256"/>
                    <a:gd name="T17" fmla="*/ 64 w 6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256">
                      <a:moveTo>
                        <a:pt x="0" y="256"/>
                      </a:moveTo>
                      <a:lnTo>
                        <a:pt x="0" y="0"/>
                      </a:lnTo>
                      <a:lnTo>
                        <a:pt x="24" y="176"/>
                      </a:lnTo>
                      <a:lnTo>
                        <a:pt x="44" y="244"/>
                      </a:lnTo>
                      <a:lnTo>
                        <a:pt x="64" y="256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9379" name="Freeform 402"/>
                <p:cNvSpPr>
                  <a:spLocks/>
                </p:cNvSpPr>
                <p:nvPr/>
              </p:nvSpPr>
              <p:spPr bwMode="auto">
                <a:xfrm flipV="1">
                  <a:off x="2524" y="3168"/>
                  <a:ext cx="68" cy="191"/>
                </a:xfrm>
                <a:custGeom>
                  <a:avLst/>
                  <a:gdLst>
                    <a:gd name="T0" fmla="*/ 0 w 64"/>
                    <a:gd name="T1" fmla="*/ 143 h 256"/>
                    <a:gd name="T2" fmla="*/ 0 w 64"/>
                    <a:gd name="T3" fmla="*/ 0 h 256"/>
                    <a:gd name="T4" fmla="*/ 27 w 64"/>
                    <a:gd name="T5" fmla="*/ 98 h 256"/>
                    <a:gd name="T6" fmla="*/ 50 w 64"/>
                    <a:gd name="T7" fmla="*/ 136 h 256"/>
                    <a:gd name="T8" fmla="*/ 72 w 64"/>
                    <a:gd name="T9" fmla="*/ 143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256"/>
                    <a:gd name="T17" fmla="*/ 64 w 6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256">
                      <a:moveTo>
                        <a:pt x="0" y="256"/>
                      </a:moveTo>
                      <a:lnTo>
                        <a:pt x="0" y="0"/>
                      </a:lnTo>
                      <a:lnTo>
                        <a:pt x="24" y="176"/>
                      </a:lnTo>
                      <a:lnTo>
                        <a:pt x="44" y="244"/>
                      </a:lnTo>
                      <a:lnTo>
                        <a:pt x="64" y="256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9380" name="Freeform 406"/>
                <p:cNvSpPr>
                  <a:spLocks/>
                </p:cNvSpPr>
                <p:nvPr/>
              </p:nvSpPr>
              <p:spPr bwMode="auto">
                <a:xfrm flipV="1">
                  <a:off x="2663" y="3168"/>
                  <a:ext cx="68" cy="191"/>
                </a:xfrm>
                <a:custGeom>
                  <a:avLst/>
                  <a:gdLst>
                    <a:gd name="T0" fmla="*/ 0 w 64"/>
                    <a:gd name="T1" fmla="*/ 143 h 256"/>
                    <a:gd name="T2" fmla="*/ 0 w 64"/>
                    <a:gd name="T3" fmla="*/ 0 h 256"/>
                    <a:gd name="T4" fmla="*/ 27 w 64"/>
                    <a:gd name="T5" fmla="*/ 98 h 256"/>
                    <a:gd name="T6" fmla="*/ 50 w 64"/>
                    <a:gd name="T7" fmla="*/ 136 h 256"/>
                    <a:gd name="T8" fmla="*/ 72 w 64"/>
                    <a:gd name="T9" fmla="*/ 143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256"/>
                    <a:gd name="T17" fmla="*/ 64 w 6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256">
                      <a:moveTo>
                        <a:pt x="0" y="256"/>
                      </a:moveTo>
                      <a:lnTo>
                        <a:pt x="0" y="0"/>
                      </a:lnTo>
                      <a:lnTo>
                        <a:pt x="24" y="176"/>
                      </a:lnTo>
                      <a:lnTo>
                        <a:pt x="44" y="244"/>
                      </a:lnTo>
                      <a:lnTo>
                        <a:pt x="64" y="256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9381" name="Freeform 408"/>
                <p:cNvSpPr>
                  <a:spLocks/>
                </p:cNvSpPr>
                <p:nvPr/>
              </p:nvSpPr>
              <p:spPr bwMode="auto">
                <a:xfrm flipV="1">
                  <a:off x="2812" y="3168"/>
                  <a:ext cx="68" cy="191"/>
                </a:xfrm>
                <a:custGeom>
                  <a:avLst/>
                  <a:gdLst>
                    <a:gd name="T0" fmla="*/ 0 w 64"/>
                    <a:gd name="T1" fmla="*/ 143 h 256"/>
                    <a:gd name="T2" fmla="*/ 0 w 64"/>
                    <a:gd name="T3" fmla="*/ 0 h 256"/>
                    <a:gd name="T4" fmla="*/ 27 w 64"/>
                    <a:gd name="T5" fmla="*/ 98 h 256"/>
                    <a:gd name="T6" fmla="*/ 50 w 64"/>
                    <a:gd name="T7" fmla="*/ 136 h 256"/>
                    <a:gd name="T8" fmla="*/ 72 w 64"/>
                    <a:gd name="T9" fmla="*/ 143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256"/>
                    <a:gd name="T17" fmla="*/ 64 w 6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256">
                      <a:moveTo>
                        <a:pt x="0" y="256"/>
                      </a:moveTo>
                      <a:lnTo>
                        <a:pt x="0" y="0"/>
                      </a:lnTo>
                      <a:lnTo>
                        <a:pt x="24" y="176"/>
                      </a:lnTo>
                      <a:lnTo>
                        <a:pt x="44" y="244"/>
                      </a:lnTo>
                      <a:lnTo>
                        <a:pt x="64" y="256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9382" name="Freeform 411"/>
                <p:cNvSpPr>
                  <a:spLocks/>
                </p:cNvSpPr>
                <p:nvPr/>
              </p:nvSpPr>
              <p:spPr bwMode="auto">
                <a:xfrm flipV="1">
                  <a:off x="2951" y="3168"/>
                  <a:ext cx="68" cy="191"/>
                </a:xfrm>
                <a:custGeom>
                  <a:avLst/>
                  <a:gdLst>
                    <a:gd name="T0" fmla="*/ 0 w 64"/>
                    <a:gd name="T1" fmla="*/ 143 h 256"/>
                    <a:gd name="T2" fmla="*/ 0 w 64"/>
                    <a:gd name="T3" fmla="*/ 0 h 256"/>
                    <a:gd name="T4" fmla="*/ 27 w 64"/>
                    <a:gd name="T5" fmla="*/ 98 h 256"/>
                    <a:gd name="T6" fmla="*/ 50 w 64"/>
                    <a:gd name="T7" fmla="*/ 136 h 256"/>
                    <a:gd name="T8" fmla="*/ 72 w 64"/>
                    <a:gd name="T9" fmla="*/ 143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256"/>
                    <a:gd name="T17" fmla="*/ 64 w 6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256">
                      <a:moveTo>
                        <a:pt x="0" y="256"/>
                      </a:moveTo>
                      <a:lnTo>
                        <a:pt x="0" y="0"/>
                      </a:lnTo>
                      <a:lnTo>
                        <a:pt x="24" y="176"/>
                      </a:lnTo>
                      <a:lnTo>
                        <a:pt x="44" y="244"/>
                      </a:lnTo>
                      <a:lnTo>
                        <a:pt x="64" y="256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9383" name="Freeform 413"/>
                <p:cNvSpPr>
                  <a:spLocks/>
                </p:cNvSpPr>
                <p:nvPr/>
              </p:nvSpPr>
              <p:spPr bwMode="auto">
                <a:xfrm flipV="1">
                  <a:off x="3100" y="3168"/>
                  <a:ext cx="68" cy="191"/>
                </a:xfrm>
                <a:custGeom>
                  <a:avLst/>
                  <a:gdLst>
                    <a:gd name="T0" fmla="*/ 0 w 64"/>
                    <a:gd name="T1" fmla="*/ 143 h 256"/>
                    <a:gd name="T2" fmla="*/ 0 w 64"/>
                    <a:gd name="T3" fmla="*/ 0 h 256"/>
                    <a:gd name="T4" fmla="*/ 27 w 64"/>
                    <a:gd name="T5" fmla="*/ 98 h 256"/>
                    <a:gd name="T6" fmla="*/ 50 w 64"/>
                    <a:gd name="T7" fmla="*/ 136 h 256"/>
                    <a:gd name="T8" fmla="*/ 72 w 64"/>
                    <a:gd name="T9" fmla="*/ 143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256"/>
                    <a:gd name="T17" fmla="*/ 64 w 6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256">
                      <a:moveTo>
                        <a:pt x="0" y="256"/>
                      </a:moveTo>
                      <a:lnTo>
                        <a:pt x="0" y="0"/>
                      </a:lnTo>
                      <a:lnTo>
                        <a:pt x="24" y="176"/>
                      </a:lnTo>
                      <a:lnTo>
                        <a:pt x="44" y="244"/>
                      </a:lnTo>
                      <a:lnTo>
                        <a:pt x="64" y="256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9384" name="Freeform 417"/>
                <p:cNvSpPr>
                  <a:spLocks/>
                </p:cNvSpPr>
                <p:nvPr/>
              </p:nvSpPr>
              <p:spPr bwMode="auto">
                <a:xfrm>
                  <a:off x="3303" y="3167"/>
                  <a:ext cx="149" cy="193"/>
                </a:xfrm>
                <a:custGeom>
                  <a:avLst/>
                  <a:gdLst>
                    <a:gd name="T0" fmla="*/ 0 w 149"/>
                    <a:gd name="T1" fmla="*/ 1 h 258"/>
                    <a:gd name="T2" fmla="*/ 0 w 149"/>
                    <a:gd name="T3" fmla="*/ 144 h 258"/>
                    <a:gd name="T4" fmla="*/ 26 w 149"/>
                    <a:gd name="T5" fmla="*/ 46 h 258"/>
                    <a:gd name="T6" fmla="*/ 47 w 149"/>
                    <a:gd name="T7" fmla="*/ 7 h 258"/>
                    <a:gd name="T8" fmla="*/ 69 w 149"/>
                    <a:gd name="T9" fmla="*/ 2 h 258"/>
                    <a:gd name="T10" fmla="*/ 149 w 149"/>
                    <a:gd name="T11" fmla="*/ 0 h 25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9"/>
                    <a:gd name="T19" fmla="*/ 0 h 258"/>
                    <a:gd name="T20" fmla="*/ 149 w 149"/>
                    <a:gd name="T21" fmla="*/ 258 h 25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9" h="258">
                      <a:moveTo>
                        <a:pt x="0" y="2"/>
                      </a:moveTo>
                      <a:lnTo>
                        <a:pt x="0" y="258"/>
                      </a:lnTo>
                      <a:lnTo>
                        <a:pt x="26" y="82"/>
                      </a:lnTo>
                      <a:lnTo>
                        <a:pt x="47" y="14"/>
                      </a:lnTo>
                      <a:lnTo>
                        <a:pt x="69" y="4"/>
                      </a:lnTo>
                      <a:lnTo>
                        <a:pt x="149" y="0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9385" name="Freeform 420"/>
                <p:cNvSpPr>
                  <a:spLocks/>
                </p:cNvSpPr>
                <p:nvPr/>
              </p:nvSpPr>
              <p:spPr bwMode="auto">
                <a:xfrm>
                  <a:off x="3589" y="3167"/>
                  <a:ext cx="155" cy="193"/>
                </a:xfrm>
                <a:custGeom>
                  <a:avLst/>
                  <a:gdLst>
                    <a:gd name="T0" fmla="*/ 0 w 149"/>
                    <a:gd name="T1" fmla="*/ 1 h 258"/>
                    <a:gd name="T2" fmla="*/ 0 w 149"/>
                    <a:gd name="T3" fmla="*/ 144 h 258"/>
                    <a:gd name="T4" fmla="*/ 28 w 149"/>
                    <a:gd name="T5" fmla="*/ 46 h 258"/>
                    <a:gd name="T6" fmla="*/ 51 w 149"/>
                    <a:gd name="T7" fmla="*/ 7 h 258"/>
                    <a:gd name="T8" fmla="*/ 75 w 149"/>
                    <a:gd name="T9" fmla="*/ 2 h 258"/>
                    <a:gd name="T10" fmla="*/ 161 w 149"/>
                    <a:gd name="T11" fmla="*/ 0 h 25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9"/>
                    <a:gd name="T19" fmla="*/ 0 h 258"/>
                    <a:gd name="T20" fmla="*/ 149 w 149"/>
                    <a:gd name="T21" fmla="*/ 258 h 25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9" h="258">
                      <a:moveTo>
                        <a:pt x="0" y="2"/>
                      </a:moveTo>
                      <a:lnTo>
                        <a:pt x="0" y="258"/>
                      </a:lnTo>
                      <a:lnTo>
                        <a:pt x="26" y="82"/>
                      </a:lnTo>
                      <a:lnTo>
                        <a:pt x="47" y="14"/>
                      </a:lnTo>
                      <a:lnTo>
                        <a:pt x="69" y="4"/>
                      </a:lnTo>
                      <a:lnTo>
                        <a:pt x="149" y="0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9386" name="Freeform 424"/>
                <p:cNvSpPr>
                  <a:spLocks/>
                </p:cNvSpPr>
                <p:nvPr/>
              </p:nvSpPr>
              <p:spPr bwMode="auto">
                <a:xfrm flipV="1">
                  <a:off x="3815" y="3168"/>
                  <a:ext cx="68" cy="191"/>
                </a:xfrm>
                <a:custGeom>
                  <a:avLst/>
                  <a:gdLst>
                    <a:gd name="T0" fmla="*/ 0 w 64"/>
                    <a:gd name="T1" fmla="*/ 143 h 256"/>
                    <a:gd name="T2" fmla="*/ 0 w 64"/>
                    <a:gd name="T3" fmla="*/ 0 h 256"/>
                    <a:gd name="T4" fmla="*/ 27 w 64"/>
                    <a:gd name="T5" fmla="*/ 98 h 256"/>
                    <a:gd name="T6" fmla="*/ 50 w 64"/>
                    <a:gd name="T7" fmla="*/ 136 h 256"/>
                    <a:gd name="T8" fmla="*/ 72 w 64"/>
                    <a:gd name="T9" fmla="*/ 143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256"/>
                    <a:gd name="T17" fmla="*/ 64 w 6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256">
                      <a:moveTo>
                        <a:pt x="0" y="256"/>
                      </a:moveTo>
                      <a:lnTo>
                        <a:pt x="0" y="0"/>
                      </a:lnTo>
                      <a:lnTo>
                        <a:pt x="24" y="176"/>
                      </a:lnTo>
                      <a:lnTo>
                        <a:pt x="44" y="244"/>
                      </a:lnTo>
                      <a:lnTo>
                        <a:pt x="64" y="256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9387" name="Freeform 426"/>
                <p:cNvSpPr>
                  <a:spLocks/>
                </p:cNvSpPr>
                <p:nvPr/>
              </p:nvSpPr>
              <p:spPr bwMode="auto">
                <a:xfrm flipV="1">
                  <a:off x="3964" y="3168"/>
                  <a:ext cx="68" cy="191"/>
                </a:xfrm>
                <a:custGeom>
                  <a:avLst/>
                  <a:gdLst>
                    <a:gd name="T0" fmla="*/ 0 w 64"/>
                    <a:gd name="T1" fmla="*/ 143 h 256"/>
                    <a:gd name="T2" fmla="*/ 0 w 64"/>
                    <a:gd name="T3" fmla="*/ 0 h 256"/>
                    <a:gd name="T4" fmla="*/ 27 w 64"/>
                    <a:gd name="T5" fmla="*/ 98 h 256"/>
                    <a:gd name="T6" fmla="*/ 50 w 64"/>
                    <a:gd name="T7" fmla="*/ 136 h 256"/>
                    <a:gd name="T8" fmla="*/ 72 w 64"/>
                    <a:gd name="T9" fmla="*/ 143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256"/>
                    <a:gd name="T17" fmla="*/ 64 w 6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256">
                      <a:moveTo>
                        <a:pt x="0" y="256"/>
                      </a:moveTo>
                      <a:lnTo>
                        <a:pt x="0" y="0"/>
                      </a:lnTo>
                      <a:lnTo>
                        <a:pt x="24" y="176"/>
                      </a:lnTo>
                      <a:lnTo>
                        <a:pt x="44" y="244"/>
                      </a:lnTo>
                      <a:lnTo>
                        <a:pt x="64" y="256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9388" name="Freeform 429"/>
                <p:cNvSpPr>
                  <a:spLocks/>
                </p:cNvSpPr>
                <p:nvPr/>
              </p:nvSpPr>
              <p:spPr bwMode="auto">
                <a:xfrm flipV="1">
                  <a:off x="4103" y="3168"/>
                  <a:ext cx="68" cy="191"/>
                </a:xfrm>
                <a:custGeom>
                  <a:avLst/>
                  <a:gdLst>
                    <a:gd name="T0" fmla="*/ 0 w 64"/>
                    <a:gd name="T1" fmla="*/ 143 h 256"/>
                    <a:gd name="T2" fmla="*/ 0 w 64"/>
                    <a:gd name="T3" fmla="*/ 0 h 256"/>
                    <a:gd name="T4" fmla="*/ 27 w 64"/>
                    <a:gd name="T5" fmla="*/ 98 h 256"/>
                    <a:gd name="T6" fmla="*/ 50 w 64"/>
                    <a:gd name="T7" fmla="*/ 136 h 256"/>
                    <a:gd name="T8" fmla="*/ 72 w 64"/>
                    <a:gd name="T9" fmla="*/ 143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256"/>
                    <a:gd name="T17" fmla="*/ 64 w 6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256">
                      <a:moveTo>
                        <a:pt x="0" y="256"/>
                      </a:moveTo>
                      <a:lnTo>
                        <a:pt x="0" y="0"/>
                      </a:lnTo>
                      <a:lnTo>
                        <a:pt x="24" y="176"/>
                      </a:lnTo>
                      <a:lnTo>
                        <a:pt x="44" y="244"/>
                      </a:lnTo>
                      <a:lnTo>
                        <a:pt x="64" y="256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9389" name="Freeform 431"/>
                <p:cNvSpPr>
                  <a:spLocks/>
                </p:cNvSpPr>
                <p:nvPr/>
              </p:nvSpPr>
              <p:spPr bwMode="auto">
                <a:xfrm flipV="1">
                  <a:off x="4252" y="3168"/>
                  <a:ext cx="68" cy="191"/>
                </a:xfrm>
                <a:custGeom>
                  <a:avLst/>
                  <a:gdLst>
                    <a:gd name="T0" fmla="*/ 0 w 64"/>
                    <a:gd name="T1" fmla="*/ 143 h 256"/>
                    <a:gd name="T2" fmla="*/ 0 w 64"/>
                    <a:gd name="T3" fmla="*/ 0 h 256"/>
                    <a:gd name="T4" fmla="*/ 27 w 64"/>
                    <a:gd name="T5" fmla="*/ 98 h 256"/>
                    <a:gd name="T6" fmla="*/ 50 w 64"/>
                    <a:gd name="T7" fmla="*/ 136 h 256"/>
                    <a:gd name="T8" fmla="*/ 72 w 64"/>
                    <a:gd name="T9" fmla="*/ 143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256"/>
                    <a:gd name="T17" fmla="*/ 64 w 6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256">
                      <a:moveTo>
                        <a:pt x="0" y="256"/>
                      </a:moveTo>
                      <a:lnTo>
                        <a:pt x="0" y="0"/>
                      </a:lnTo>
                      <a:lnTo>
                        <a:pt x="24" y="176"/>
                      </a:lnTo>
                      <a:lnTo>
                        <a:pt x="44" y="244"/>
                      </a:lnTo>
                      <a:lnTo>
                        <a:pt x="64" y="256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9390" name="Freeform 435"/>
                <p:cNvSpPr>
                  <a:spLocks/>
                </p:cNvSpPr>
                <p:nvPr/>
              </p:nvSpPr>
              <p:spPr bwMode="auto">
                <a:xfrm>
                  <a:off x="4455" y="3167"/>
                  <a:ext cx="149" cy="193"/>
                </a:xfrm>
                <a:custGeom>
                  <a:avLst/>
                  <a:gdLst>
                    <a:gd name="T0" fmla="*/ 0 w 149"/>
                    <a:gd name="T1" fmla="*/ 1 h 258"/>
                    <a:gd name="T2" fmla="*/ 0 w 149"/>
                    <a:gd name="T3" fmla="*/ 144 h 258"/>
                    <a:gd name="T4" fmla="*/ 26 w 149"/>
                    <a:gd name="T5" fmla="*/ 46 h 258"/>
                    <a:gd name="T6" fmla="*/ 47 w 149"/>
                    <a:gd name="T7" fmla="*/ 7 h 258"/>
                    <a:gd name="T8" fmla="*/ 69 w 149"/>
                    <a:gd name="T9" fmla="*/ 2 h 258"/>
                    <a:gd name="T10" fmla="*/ 149 w 149"/>
                    <a:gd name="T11" fmla="*/ 0 h 25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9"/>
                    <a:gd name="T19" fmla="*/ 0 h 258"/>
                    <a:gd name="T20" fmla="*/ 149 w 149"/>
                    <a:gd name="T21" fmla="*/ 258 h 25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9" h="258">
                      <a:moveTo>
                        <a:pt x="0" y="2"/>
                      </a:moveTo>
                      <a:lnTo>
                        <a:pt x="0" y="258"/>
                      </a:lnTo>
                      <a:lnTo>
                        <a:pt x="26" y="82"/>
                      </a:lnTo>
                      <a:lnTo>
                        <a:pt x="47" y="14"/>
                      </a:lnTo>
                      <a:lnTo>
                        <a:pt x="69" y="4"/>
                      </a:lnTo>
                      <a:lnTo>
                        <a:pt x="149" y="0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89391" name="Freeform 438"/>
                <p:cNvSpPr>
                  <a:spLocks/>
                </p:cNvSpPr>
                <p:nvPr/>
              </p:nvSpPr>
              <p:spPr bwMode="auto">
                <a:xfrm>
                  <a:off x="4741" y="3167"/>
                  <a:ext cx="155" cy="193"/>
                </a:xfrm>
                <a:custGeom>
                  <a:avLst/>
                  <a:gdLst>
                    <a:gd name="T0" fmla="*/ 0 w 149"/>
                    <a:gd name="T1" fmla="*/ 1 h 258"/>
                    <a:gd name="T2" fmla="*/ 0 w 149"/>
                    <a:gd name="T3" fmla="*/ 144 h 258"/>
                    <a:gd name="T4" fmla="*/ 28 w 149"/>
                    <a:gd name="T5" fmla="*/ 46 h 258"/>
                    <a:gd name="T6" fmla="*/ 51 w 149"/>
                    <a:gd name="T7" fmla="*/ 7 h 258"/>
                    <a:gd name="T8" fmla="*/ 75 w 149"/>
                    <a:gd name="T9" fmla="*/ 2 h 258"/>
                    <a:gd name="T10" fmla="*/ 161 w 149"/>
                    <a:gd name="T11" fmla="*/ 0 h 25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9"/>
                    <a:gd name="T19" fmla="*/ 0 h 258"/>
                    <a:gd name="T20" fmla="*/ 149 w 149"/>
                    <a:gd name="T21" fmla="*/ 258 h 25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9" h="258">
                      <a:moveTo>
                        <a:pt x="0" y="2"/>
                      </a:moveTo>
                      <a:lnTo>
                        <a:pt x="0" y="258"/>
                      </a:lnTo>
                      <a:lnTo>
                        <a:pt x="26" y="82"/>
                      </a:lnTo>
                      <a:lnTo>
                        <a:pt x="47" y="14"/>
                      </a:lnTo>
                      <a:lnTo>
                        <a:pt x="69" y="4"/>
                      </a:lnTo>
                      <a:lnTo>
                        <a:pt x="149" y="0"/>
                      </a:lnTo>
                    </a:path>
                  </a:pathLst>
                </a:custGeom>
                <a:noFill/>
                <a:ln w="2540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</p:grpSp>
        <p:sp>
          <p:nvSpPr>
            <p:cNvPr id="89346" name="Text Box 439"/>
            <p:cNvSpPr txBox="1">
              <a:spLocks noChangeArrowheads="1"/>
            </p:cNvSpPr>
            <p:nvPr/>
          </p:nvSpPr>
          <p:spPr bwMode="auto">
            <a:xfrm>
              <a:off x="1008" y="2928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hlink"/>
                  </a:solidFill>
                </a:rPr>
                <a:t>d</a:t>
              </a:r>
            </a:p>
          </p:txBody>
        </p:sp>
      </p:grpSp>
      <p:grpSp>
        <p:nvGrpSpPr>
          <p:cNvPr id="88399" name="Group 912"/>
          <p:cNvGrpSpPr>
            <a:grpSpLocks/>
          </p:cNvGrpSpPr>
          <p:nvPr/>
        </p:nvGrpSpPr>
        <p:grpSpPr bwMode="auto">
          <a:xfrm>
            <a:off x="1295400" y="5410200"/>
            <a:ext cx="6858000" cy="381000"/>
            <a:chOff x="1008" y="3216"/>
            <a:chExt cx="4320" cy="240"/>
          </a:xfrm>
        </p:grpSpPr>
        <p:sp>
          <p:nvSpPr>
            <p:cNvPr id="89106" name="Text Box 440"/>
            <p:cNvSpPr txBox="1">
              <a:spLocks noChangeArrowheads="1"/>
            </p:cNvSpPr>
            <p:nvPr/>
          </p:nvSpPr>
          <p:spPr bwMode="auto">
            <a:xfrm>
              <a:off x="1008" y="3216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hlink"/>
                  </a:solidFill>
                </a:rPr>
                <a:t>e</a:t>
              </a:r>
            </a:p>
          </p:txBody>
        </p:sp>
        <p:grpSp>
          <p:nvGrpSpPr>
            <p:cNvPr id="89107" name="Group 870"/>
            <p:cNvGrpSpPr>
              <a:grpSpLocks/>
            </p:cNvGrpSpPr>
            <p:nvPr/>
          </p:nvGrpSpPr>
          <p:grpSpPr bwMode="auto">
            <a:xfrm>
              <a:off x="1296" y="3216"/>
              <a:ext cx="4032" cy="240"/>
              <a:chOff x="864" y="3312"/>
              <a:chExt cx="4032" cy="288"/>
            </a:xfrm>
          </p:grpSpPr>
          <p:grpSp>
            <p:nvGrpSpPr>
              <p:cNvPr id="89108" name="Group 595"/>
              <p:cNvGrpSpPr>
                <a:grpSpLocks/>
              </p:cNvGrpSpPr>
              <p:nvPr/>
            </p:nvGrpSpPr>
            <p:grpSpPr bwMode="auto">
              <a:xfrm>
                <a:off x="864" y="3312"/>
                <a:ext cx="579" cy="288"/>
                <a:chOff x="861" y="3312"/>
                <a:chExt cx="579" cy="288"/>
              </a:xfrm>
            </p:grpSpPr>
            <p:grpSp>
              <p:nvGrpSpPr>
                <p:cNvPr id="89301" name="Group 596"/>
                <p:cNvGrpSpPr>
                  <a:grpSpLocks/>
                </p:cNvGrpSpPr>
                <p:nvPr/>
              </p:nvGrpSpPr>
              <p:grpSpPr bwMode="auto">
                <a:xfrm>
                  <a:off x="861" y="3312"/>
                  <a:ext cx="148" cy="288"/>
                  <a:chOff x="861" y="3312"/>
                  <a:chExt cx="148" cy="288"/>
                </a:xfrm>
              </p:grpSpPr>
              <p:sp>
                <p:nvSpPr>
                  <p:cNvPr id="89335" name="Line 597"/>
                  <p:cNvSpPr>
                    <a:spLocks noChangeShapeType="1"/>
                  </p:cNvSpPr>
                  <p:nvPr/>
                </p:nvSpPr>
                <p:spPr bwMode="auto">
                  <a:xfrm>
                    <a:off x="936" y="3312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89336" name="Group 598"/>
                  <p:cNvGrpSpPr>
                    <a:grpSpLocks/>
                  </p:cNvGrpSpPr>
                  <p:nvPr/>
                </p:nvGrpSpPr>
                <p:grpSpPr bwMode="auto">
                  <a:xfrm>
                    <a:off x="861" y="3312"/>
                    <a:ext cx="78" cy="288"/>
                    <a:chOff x="861" y="3312"/>
                    <a:chExt cx="78" cy="288"/>
                  </a:xfrm>
                </p:grpSpPr>
                <p:sp>
                  <p:nvSpPr>
                    <p:cNvPr id="89341" name="Line 5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4" y="3312"/>
                      <a:ext cx="0" cy="2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342" name="Line 6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0" y="3312"/>
                      <a:ext cx="0" cy="2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343" name="Line 6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1" y="3312"/>
                      <a:ext cx="48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344" name="Line 6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0" y="3600"/>
                      <a:ext cx="39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9337" name="Group 603"/>
                  <p:cNvGrpSpPr>
                    <a:grpSpLocks/>
                  </p:cNvGrpSpPr>
                  <p:nvPr/>
                </p:nvGrpSpPr>
                <p:grpSpPr bwMode="auto">
                  <a:xfrm>
                    <a:off x="931" y="3312"/>
                    <a:ext cx="78" cy="288"/>
                    <a:chOff x="1056" y="3456"/>
                    <a:chExt cx="78" cy="288"/>
                  </a:xfrm>
                </p:grpSpPr>
                <p:sp>
                  <p:nvSpPr>
                    <p:cNvPr id="89338" name="Line 60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95" y="3456"/>
                      <a:ext cx="0" cy="2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339" name="Line 6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56" y="3456"/>
                      <a:ext cx="48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340" name="Line 6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95" y="3744"/>
                      <a:ext cx="39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89302" name="Group 607"/>
                <p:cNvGrpSpPr>
                  <a:grpSpLocks/>
                </p:cNvGrpSpPr>
                <p:nvPr/>
              </p:nvGrpSpPr>
              <p:grpSpPr bwMode="auto">
                <a:xfrm>
                  <a:off x="1004" y="3312"/>
                  <a:ext cx="148" cy="288"/>
                  <a:chOff x="861" y="3312"/>
                  <a:chExt cx="148" cy="288"/>
                </a:xfrm>
              </p:grpSpPr>
              <p:sp>
                <p:nvSpPr>
                  <p:cNvPr id="89325" name="Line 608"/>
                  <p:cNvSpPr>
                    <a:spLocks noChangeShapeType="1"/>
                  </p:cNvSpPr>
                  <p:nvPr/>
                </p:nvSpPr>
                <p:spPr bwMode="auto">
                  <a:xfrm>
                    <a:off x="936" y="3312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89326" name="Group 609"/>
                  <p:cNvGrpSpPr>
                    <a:grpSpLocks/>
                  </p:cNvGrpSpPr>
                  <p:nvPr/>
                </p:nvGrpSpPr>
                <p:grpSpPr bwMode="auto">
                  <a:xfrm>
                    <a:off x="861" y="3312"/>
                    <a:ext cx="78" cy="288"/>
                    <a:chOff x="861" y="3312"/>
                    <a:chExt cx="78" cy="288"/>
                  </a:xfrm>
                </p:grpSpPr>
                <p:sp>
                  <p:nvSpPr>
                    <p:cNvPr id="89331" name="Line 6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4" y="3312"/>
                      <a:ext cx="0" cy="2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332" name="Line 6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0" y="3312"/>
                      <a:ext cx="0" cy="2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333" name="Line 6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1" y="3312"/>
                      <a:ext cx="48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334" name="Line 6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0" y="3600"/>
                      <a:ext cx="39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9327" name="Group 614"/>
                  <p:cNvGrpSpPr>
                    <a:grpSpLocks/>
                  </p:cNvGrpSpPr>
                  <p:nvPr/>
                </p:nvGrpSpPr>
                <p:grpSpPr bwMode="auto">
                  <a:xfrm>
                    <a:off x="931" y="3312"/>
                    <a:ext cx="78" cy="288"/>
                    <a:chOff x="1056" y="3456"/>
                    <a:chExt cx="78" cy="288"/>
                  </a:xfrm>
                </p:grpSpPr>
                <p:sp>
                  <p:nvSpPr>
                    <p:cNvPr id="89328" name="Line 6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95" y="3456"/>
                      <a:ext cx="0" cy="2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329" name="Line 6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56" y="3456"/>
                      <a:ext cx="48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330" name="Line 6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95" y="3744"/>
                      <a:ext cx="39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89303" name="Group 618"/>
                <p:cNvGrpSpPr>
                  <a:grpSpLocks/>
                </p:cNvGrpSpPr>
                <p:nvPr/>
              </p:nvGrpSpPr>
              <p:grpSpPr bwMode="auto">
                <a:xfrm>
                  <a:off x="1152" y="3312"/>
                  <a:ext cx="148" cy="288"/>
                  <a:chOff x="861" y="3312"/>
                  <a:chExt cx="148" cy="288"/>
                </a:xfrm>
              </p:grpSpPr>
              <p:sp>
                <p:nvSpPr>
                  <p:cNvPr id="89315" name="Line 619"/>
                  <p:cNvSpPr>
                    <a:spLocks noChangeShapeType="1"/>
                  </p:cNvSpPr>
                  <p:nvPr/>
                </p:nvSpPr>
                <p:spPr bwMode="auto">
                  <a:xfrm>
                    <a:off x="936" y="3312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89316" name="Group 620"/>
                  <p:cNvGrpSpPr>
                    <a:grpSpLocks/>
                  </p:cNvGrpSpPr>
                  <p:nvPr/>
                </p:nvGrpSpPr>
                <p:grpSpPr bwMode="auto">
                  <a:xfrm>
                    <a:off x="861" y="3312"/>
                    <a:ext cx="78" cy="288"/>
                    <a:chOff x="861" y="3312"/>
                    <a:chExt cx="78" cy="288"/>
                  </a:xfrm>
                </p:grpSpPr>
                <p:sp>
                  <p:nvSpPr>
                    <p:cNvPr id="89321" name="Line 6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4" y="3312"/>
                      <a:ext cx="0" cy="2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322" name="Line 6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0" y="3312"/>
                      <a:ext cx="0" cy="2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323" name="Line 6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1" y="3312"/>
                      <a:ext cx="48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324" name="Line 6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0" y="3600"/>
                      <a:ext cx="39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9317" name="Group 625"/>
                  <p:cNvGrpSpPr>
                    <a:grpSpLocks/>
                  </p:cNvGrpSpPr>
                  <p:nvPr/>
                </p:nvGrpSpPr>
                <p:grpSpPr bwMode="auto">
                  <a:xfrm>
                    <a:off x="931" y="3312"/>
                    <a:ext cx="78" cy="288"/>
                    <a:chOff x="1056" y="3456"/>
                    <a:chExt cx="78" cy="288"/>
                  </a:xfrm>
                </p:grpSpPr>
                <p:sp>
                  <p:nvSpPr>
                    <p:cNvPr id="89318" name="Line 6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95" y="3456"/>
                      <a:ext cx="0" cy="2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319" name="Line 6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56" y="3456"/>
                      <a:ext cx="48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320" name="Line 6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95" y="3744"/>
                      <a:ext cx="39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89304" name="Group 629"/>
                <p:cNvGrpSpPr>
                  <a:grpSpLocks/>
                </p:cNvGrpSpPr>
                <p:nvPr/>
              </p:nvGrpSpPr>
              <p:grpSpPr bwMode="auto">
                <a:xfrm>
                  <a:off x="1292" y="3312"/>
                  <a:ext cx="148" cy="288"/>
                  <a:chOff x="861" y="3312"/>
                  <a:chExt cx="148" cy="288"/>
                </a:xfrm>
              </p:grpSpPr>
              <p:sp>
                <p:nvSpPr>
                  <p:cNvPr id="89305" name="Line 630"/>
                  <p:cNvSpPr>
                    <a:spLocks noChangeShapeType="1"/>
                  </p:cNvSpPr>
                  <p:nvPr/>
                </p:nvSpPr>
                <p:spPr bwMode="auto">
                  <a:xfrm>
                    <a:off x="936" y="3312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89306" name="Group 631"/>
                  <p:cNvGrpSpPr>
                    <a:grpSpLocks/>
                  </p:cNvGrpSpPr>
                  <p:nvPr/>
                </p:nvGrpSpPr>
                <p:grpSpPr bwMode="auto">
                  <a:xfrm>
                    <a:off x="861" y="3312"/>
                    <a:ext cx="78" cy="288"/>
                    <a:chOff x="861" y="3312"/>
                    <a:chExt cx="78" cy="288"/>
                  </a:xfrm>
                </p:grpSpPr>
                <p:sp>
                  <p:nvSpPr>
                    <p:cNvPr id="89311" name="Line 6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4" y="3312"/>
                      <a:ext cx="0" cy="2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312" name="Line 6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0" y="3312"/>
                      <a:ext cx="0" cy="2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313" name="Line 6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1" y="3312"/>
                      <a:ext cx="48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314" name="Line 6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0" y="3600"/>
                      <a:ext cx="39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9307" name="Group 636"/>
                  <p:cNvGrpSpPr>
                    <a:grpSpLocks/>
                  </p:cNvGrpSpPr>
                  <p:nvPr/>
                </p:nvGrpSpPr>
                <p:grpSpPr bwMode="auto">
                  <a:xfrm>
                    <a:off x="931" y="3312"/>
                    <a:ext cx="78" cy="288"/>
                    <a:chOff x="1056" y="3456"/>
                    <a:chExt cx="78" cy="288"/>
                  </a:xfrm>
                </p:grpSpPr>
                <p:sp>
                  <p:nvSpPr>
                    <p:cNvPr id="89308" name="Line 6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95" y="3456"/>
                      <a:ext cx="0" cy="2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309" name="Line 6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56" y="3456"/>
                      <a:ext cx="48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310" name="Line 6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95" y="3744"/>
                      <a:ext cx="39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89109" name="Group 640"/>
              <p:cNvGrpSpPr>
                <a:grpSpLocks/>
              </p:cNvGrpSpPr>
              <p:nvPr/>
            </p:nvGrpSpPr>
            <p:grpSpPr bwMode="auto">
              <a:xfrm>
                <a:off x="2016" y="3312"/>
                <a:ext cx="579" cy="288"/>
                <a:chOff x="861" y="3312"/>
                <a:chExt cx="579" cy="288"/>
              </a:xfrm>
            </p:grpSpPr>
            <p:grpSp>
              <p:nvGrpSpPr>
                <p:cNvPr id="89257" name="Group 641"/>
                <p:cNvGrpSpPr>
                  <a:grpSpLocks/>
                </p:cNvGrpSpPr>
                <p:nvPr/>
              </p:nvGrpSpPr>
              <p:grpSpPr bwMode="auto">
                <a:xfrm>
                  <a:off x="861" y="3312"/>
                  <a:ext cx="148" cy="288"/>
                  <a:chOff x="861" y="3312"/>
                  <a:chExt cx="148" cy="288"/>
                </a:xfrm>
              </p:grpSpPr>
              <p:sp>
                <p:nvSpPr>
                  <p:cNvPr id="89291" name="Line 642"/>
                  <p:cNvSpPr>
                    <a:spLocks noChangeShapeType="1"/>
                  </p:cNvSpPr>
                  <p:nvPr/>
                </p:nvSpPr>
                <p:spPr bwMode="auto">
                  <a:xfrm>
                    <a:off x="936" y="3312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89292" name="Group 643"/>
                  <p:cNvGrpSpPr>
                    <a:grpSpLocks/>
                  </p:cNvGrpSpPr>
                  <p:nvPr/>
                </p:nvGrpSpPr>
                <p:grpSpPr bwMode="auto">
                  <a:xfrm>
                    <a:off x="861" y="3312"/>
                    <a:ext cx="78" cy="288"/>
                    <a:chOff x="861" y="3312"/>
                    <a:chExt cx="78" cy="288"/>
                  </a:xfrm>
                </p:grpSpPr>
                <p:sp>
                  <p:nvSpPr>
                    <p:cNvPr id="89297" name="Line 6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4" y="3312"/>
                      <a:ext cx="0" cy="2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298" name="Line 6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0" y="3312"/>
                      <a:ext cx="0" cy="2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299" name="Line 6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1" y="3312"/>
                      <a:ext cx="48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300" name="Line 6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0" y="3600"/>
                      <a:ext cx="39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9293" name="Group 648"/>
                  <p:cNvGrpSpPr>
                    <a:grpSpLocks/>
                  </p:cNvGrpSpPr>
                  <p:nvPr/>
                </p:nvGrpSpPr>
                <p:grpSpPr bwMode="auto">
                  <a:xfrm>
                    <a:off x="931" y="3312"/>
                    <a:ext cx="78" cy="288"/>
                    <a:chOff x="1056" y="3456"/>
                    <a:chExt cx="78" cy="288"/>
                  </a:xfrm>
                </p:grpSpPr>
                <p:sp>
                  <p:nvSpPr>
                    <p:cNvPr id="89294" name="Line 6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95" y="3456"/>
                      <a:ext cx="0" cy="2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295" name="Line 6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56" y="3456"/>
                      <a:ext cx="48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296" name="Line 6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95" y="3744"/>
                      <a:ext cx="39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89258" name="Group 652"/>
                <p:cNvGrpSpPr>
                  <a:grpSpLocks/>
                </p:cNvGrpSpPr>
                <p:nvPr/>
              </p:nvGrpSpPr>
              <p:grpSpPr bwMode="auto">
                <a:xfrm>
                  <a:off x="1004" y="3312"/>
                  <a:ext cx="148" cy="288"/>
                  <a:chOff x="861" y="3312"/>
                  <a:chExt cx="148" cy="288"/>
                </a:xfrm>
              </p:grpSpPr>
              <p:sp>
                <p:nvSpPr>
                  <p:cNvPr id="89281" name="Line 653"/>
                  <p:cNvSpPr>
                    <a:spLocks noChangeShapeType="1"/>
                  </p:cNvSpPr>
                  <p:nvPr/>
                </p:nvSpPr>
                <p:spPr bwMode="auto">
                  <a:xfrm>
                    <a:off x="936" y="3312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89282" name="Group 654"/>
                  <p:cNvGrpSpPr>
                    <a:grpSpLocks/>
                  </p:cNvGrpSpPr>
                  <p:nvPr/>
                </p:nvGrpSpPr>
                <p:grpSpPr bwMode="auto">
                  <a:xfrm>
                    <a:off x="861" y="3312"/>
                    <a:ext cx="78" cy="288"/>
                    <a:chOff x="861" y="3312"/>
                    <a:chExt cx="78" cy="288"/>
                  </a:xfrm>
                </p:grpSpPr>
                <p:sp>
                  <p:nvSpPr>
                    <p:cNvPr id="89287" name="Line 6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4" y="3312"/>
                      <a:ext cx="0" cy="2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288" name="Line 6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0" y="3312"/>
                      <a:ext cx="0" cy="2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289" name="Line 6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1" y="3312"/>
                      <a:ext cx="48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290" name="Line 6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0" y="3600"/>
                      <a:ext cx="39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9283" name="Group 659"/>
                  <p:cNvGrpSpPr>
                    <a:grpSpLocks/>
                  </p:cNvGrpSpPr>
                  <p:nvPr/>
                </p:nvGrpSpPr>
                <p:grpSpPr bwMode="auto">
                  <a:xfrm>
                    <a:off x="931" y="3312"/>
                    <a:ext cx="78" cy="288"/>
                    <a:chOff x="1056" y="3456"/>
                    <a:chExt cx="78" cy="288"/>
                  </a:xfrm>
                </p:grpSpPr>
                <p:sp>
                  <p:nvSpPr>
                    <p:cNvPr id="89284" name="Line 6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95" y="3456"/>
                      <a:ext cx="0" cy="2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285" name="Line 6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56" y="3456"/>
                      <a:ext cx="48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286" name="Line 6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95" y="3744"/>
                      <a:ext cx="39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89259" name="Group 663"/>
                <p:cNvGrpSpPr>
                  <a:grpSpLocks/>
                </p:cNvGrpSpPr>
                <p:nvPr/>
              </p:nvGrpSpPr>
              <p:grpSpPr bwMode="auto">
                <a:xfrm>
                  <a:off x="1152" y="3312"/>
                  <a:ext cx="148" cy="288"/>
                  <a:chOff x="861" y="3312"/>
                  <a:chExt cx="148" cy="288"/>
                </a:xfrm>
              </p:grpSpPr>
              <p:sp>
                <p:nvSpPr>
                  <p:cNvPr id="89271" name="Line 664"/>
                  <p:cNvSpPr>
                    <a:spLocks noChangeShapeType="1"/>
                  </p:cNvSpPr>
                  <p:nvPr/>
                </p:nvSpPr>
                <p:spPr bwMode="auto">
                  <a:xfrm>
                    <a:off x="936" y="3312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89272" name="Group 665"/>
                  <p:cNvGrpSpPr>
                    <a:grpSpLocks/>
                  </p:cNvGrpSpPr>
                  <p:nvPr/>
                </p:nvGrpSpPr>
                <p:grpSpPr bwMode="auto">
                  <a:xfrm>
                    <a:off x="861" y="3312"/>
                    <a:ext cx="78" cy="288"/>
                    <a:chOff x="861" y="3312"/>
                    <a:chExt cx="78" cy="288"/>
                  </a:xfrm>
                </p:grpSpPr>
                <p:sp>
                  <p:nvSpPr>
                    <p:cNvPr id="89277" name="Line 6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4" y="3312"/>
                      <a:ext cx="0" cy="2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278" name="Line 6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0" y="3312"/>
                      <a:ext cx="0" cy="2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279" name="Line 6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1" y="3312"/>
                      <a:ext cx="48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280" name="Line 6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0" y="3600"/>
                      <a:ext cx="39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9273" name="Group 670"/>
                  <p:cNvGrpSpPr>
                    <a:grpSpLocks/>
                  </p:cNvGrpSpPr>
                  <p:nvPr/>
                </p:nvGrpSpPr>
                <p:grpSpPr bwMode="auto">
                  <a:xfrm>
                    <a:off x="931" y="3312"/>
                    <a:ext cx="78" cy="288"/>
                    <a:chOff x="1056" y="3456"/>
                    <a:chExt cx="78" cy="288"/>
                  </a:xfrm>
                </p:grpSpPr>
                <p:sp>
                  <p:nvSpPr>
                    <p:cNvPr id="89274" name="Line 6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95" y="3456"/>
                      <a:ext cx="0" cy="2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275" name="Line 6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56" y="3456"/>
                      <a:ext cx="48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276" name="Line 6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95" y="3744"/>
                      <a:ext cx="39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89260" name="Group 674"/>
                <p:cNvGrpSpPr>
                  <a:grpSpLocks/>
                </p:cNvGrpSpPr>
                <p:nvPr/>
              </p:nvGrpSpPr>
              <p:grpSpPr bwMode="auto">
                <a:xfrm>
                  <a:off x="1292" y="3312"/>
                  <a:ext cx="148" cy="288"/>
                  <a:chOff x="861" y="3312"/>
                  <a:chExt cx="148" cy="288"/>
                </a:xfrm>
              </p:grpSpPr>
              <p:sp>
                <p:nvSpPr>
                  <p:cNvPr id="89261" name="Line 675"/>
                  <p:cNvSpPr>
                    <a:spLocks noChangeShapeType="1"/>
                  </p:cNvSpPr>
                  <p:nvPr/>
                </p:nvSpPr>
                <p:spPr bwMode="auto">
                  <a:xfrm>
                    <a:off x="936" y="3312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89262" name="Group 676"/>
                  <p:cNvGrpSpPr>
                    <a:grpSpLocks/>
                  </p:cNvGrpSpPr>
                  <p:nvPr/>
                </p:nvGrpSpPr>
                <p:grpSpPr bwMode="auto">
                  <a:xfrm>
                    <a:off x="861" y="3312"/>
                    <a:ext cx="78" cy="288"/>
                    <a:chOff x="861" y="3312"/>
                    <a:chExt cx="78" cy="288"/>
                  </a:xfrm>
                </p:grpSpPr>
                <p:sp>
                  <p:nvSpPr>
                    <p:cNvPr id="89267" name="Line 6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4" y="3312"/>
                      <a:ext cx="0" cy="2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268" name="Line 6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0" y="3312"/>
                      <a:ext cx="0" cy="2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269" name="Line 6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1" y="3312"/>
                      <a:ext cx="48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270" name="Line 6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0" y="3600"/>
                      <a:ext cx="39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9263" name="Group 681"/>
                  <p:cNvGrpSpPr>
                    <a:grpSpLocks/>
                  </p:cNvGrpSpPr>
                  <p:nvPr/>
                </p:nvGrpSpPr>
                <p:grpSpPr bwMode="auto">
                  <a:xfrm>
                    <a:off x="931" y="3312"/>
                    <a:ext cx="78" cy="288"/>
                    <a:chOff x="1056" y="3456"/>
                    <a:chExt cx="78" cy="288"/>
                  </a:xfrm>
                </p:grpSpPr>
                <p:sp>
                  <p:nvSpPr>
                    <p:cNvPr id="89264" name="Line 6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95" y="3456"/>
                      <a:ext cx="0" cy="2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265" name="Line 6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56" y="3456"/>
                      <a:ext cx="48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266" name="Line 6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95" y="3744"/>
                      <a:ext cx="39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89110" name="Group 741"/>
              <p:cNvGrpSpPr>
                <a:grpSpLocks/>
              </p:cNvGrpSpPr>
              <p:nvPr/>
            </p:nvGrpSpPr>
            <p:grpSpPr bwMode="auto">
              <a:xfrm>
                <a:off x="1440" y="3312"/>
                <a:ext cx="576" cy="288"/>
                <a:chOff x="1440" y="3312"/>
                <a:chExt cx="576" cy="288"/>
              </a:xfrm>
            </p:grpSpPr>
            <p:grpSp>
              <p:nvGrpSpPr>
                <p:cNvPr id="89239" name="Group 730"/>
                <p:cNvGrpSpPr>
                  <a:grpSpLocks/>
                </p:cNvGrpSpPr>
                <p:nvPr/>
              </p:nvGrpSpPr>
              <p:grpSpPr bwMode="auto">
                <a:xfrm>
                  <a:off x="1440" y="3312"/>
                  <a:ext cx="276" cy="288"/>
                  <a:chOff x="1440" y="3312"/>
                  <a:chExt cx="276" cy="288"/>
                </a:xfrm>
              </p:grpSpPr>
              <p:sp>
                <p:nvSpPr>
                  <p:cNvPr id="89249" name="Line 689"/>
                  <p:cNvSpPr>
                    <a:spLocks noChangeShapeType="1"/>
                  </p:cNvSpPr>
                  <p:nvPr/>
                </p:nvSpPr>
                <p:spPr bwMode="auto">
                  <a:xfrm>
                    <a:off x="1443" y="3312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250" name="Line 690"/>
                  <p:cNvSpPr>
                    <a:spLocks noChangeShapeType="1"/>
                  </p:cNvSpPr>
                  <p:nvPr/>
                </p:nvSpPr>
                <p:spPr bwMode="auto">
                  <a:xfrm>
                    <a:off x="1479" y="3312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251" name="Line 691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3312"/>
                    <a:ext cx="48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252" name="Line 692"/>
                  <p:cNvSpPr>
                    <a:spLocks noChangeShapeType="1"/>
                  </p:cNvSpPr>
                  <p:nvPr/>
                </p:nvSpPr>
                <p:spPr bwMode="auto">
                  <a:xfrm>
                    <a:off x="1479" y="3600"/>
                    <a:ext cx="9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253" name="Line 700"/>
                  <p:cNvSpPr>
                    <a:spLocks noChangeShapeType="1"/>
                  </p:cNvSpPr>
                  <p:nvPr/>
                </p:nvSpPr>
                <p:spPr bwMode="auto">
                  <a:xfrm>
                    <a:off x="1578" y="3312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254" name="Line 701"/>
                  <p:cNvSpPr>
                    <a:spLocks noChangeShapeType="1"/>
                  </p:cNvSpPr>
                  <p:nvPr/>
                </p:nvSpPr>
                <p:spPr bwMode="auto">
                  <a:xfrm>
                    <a:off x="1614" y="3312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255" name="Line 702"/>
                  <p:cNvSpPr>
                    <a:spLocks noChangeShapeType="1"/>
                  </p:cNvSpPr>
                  <p:nvPr/>
                </p:nvSpPr>
                <p:spPr bwMode="auto">
                  <a:xfrm>
                    <a:off x="1575" y="3312"/>
                    <a:ext cx="48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256" name="Line 703"/>
                  <p:cNvSpPr>
                    <a:spLocks noChangeShapeType="1"/>
                  </p:cNvSpPr>
                  <p:nvPr/>
                </p:nvSpPr>
                <p:spPr bwMode="auto">
                  <a:xfrm>
                    <a:off x="1616" y="3600"/>
                    <a:ext cx="100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9240" name="Group 740"/>
                <p:cNvGrpSpPr>
                  <a:grpSpLocks/>
                </p:cNvGrpSpPr>
                <p:nvPr/>
              </p:nvGrpSpPr>
              <p:grpSpPr bwMode="auto">
                <a:xfrm>
                  <a:off x="1718" y="3312"/>
                  <a:ext cx="298" cy="288"/>
                  <a:chOff x="1776" y="3744"/>
                  <a:chExt cx="276" cy="288"/>
                </a:xfrm>
              </p:grpSpPr>
              <p:sp>
                <p:nvSpPr>
                  <p:cNvPr id="89241" name="Line 732"/>
                  <p:cNvSpPr>
                    <a:spLocks noChangeShapeType="1"/>
                  </p:cNvSpPr>
                  <p:nvPr/>
                </p:nvSpPr>
                <p:spPr bwMode="auto">
                  <a:xfrm>
                    <a:off x="1779" y="3744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242" name="Line 733"/>
                  <p:cNvSpPr>
                    <a:spLocks noChangeShapeType="1"/>
                  </p:cNvSpPr>
                  <p:nvPr/>
                </p:nvSpPr>
                <p:spPr bwMode="auto">
                  <a:xfrm>
                    <a:off x="1815" y="3744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243" name="Line 734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3744"/>
                    <a:ext cx="48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244" name="Line 735"/>
                  <p:cNvSpPr>
                    <a:spLocks noChangeShapeType="1"/>
                  </p:cNvSpPr>
                  <p:nvPr/>
                </p:nvSpPr>
                <p:spPr bwMode="auto">
                  <a:xfrm>
                    <a:off x="1815" y="4032"/>
                    <a:ext cx="9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245" name="Line 736"/>
                  <p:cNvSpPr>
                    <a:spLocks noChangeShapeType="1"/>
                  </p:cNvSpPr>
                  <p:nvPr/>
                </p:nvSpPr>
                <p:spPr bwMode="auto">
                  <a:xfrm>
                    <a:off x="1914" y="3744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246" name="Line 737"/>
                  <p:cNvSpPr>
                    <a:spLocks noChangeShapeType="1"/>
                  </p:cNvSpPr>
                  <p:nvPr/>
                </p:nvSpPr>
                <p:spPr bwMode="auto">
                  <a:xfrm>
                    <a:off x="1950" y="3744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247" name="Line 738"/>
                  <p:cNvSpPr>
                    <a:spLocks noChangeShapeType="1"/>
                  </p:cNvSpPr>
                  <p:nvPr/>
                </p:nvSpPr>
                <p:spPr bwMode="auto">
                  <a:xfrm>
                    <a:off x="1911" y="3744"/>
                    <a:ext cx="48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248" name="Line 739"/>
                  <p:cNvSpPr>
                    <a:spLocks noChangeShapeType="1"/>
                  </p:cNvSpPr>
                  <p:nvPr/>
                </p:nvSpPr>
                <p:spPr bwMode="auto">
                  <a:xfrm>
                    <a:off x="1952" y="4032"/>
                    <a:ext cx="100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9111" name="Group 742"/>
              <p:cNvGrpSpPr>
                <a:grpSpLocks/>
              </p:cNvGrpSpPr>
              <p:nvPr/>
            </p:nvGrpSpPr>
            <p:grpSpPr bwMode="auto">
              <a:xfrm>
                <a:off x="2592" y="3312"/>
                <a:ext cx="579" cy="288"/>
                <a:chOff x="861" y="3312"/>
                <a:chExt cx="579" cy="288"/>
              </a:xfrm>
            </p:grpSpPr>
            <p:grpSp>
              <p:nvGrpSpPr>
                <p:cNvPr id="89195" name="Group 743"/>
                <p:cNvGrpSpPr>
                  <a:grpSpLocks/>
                </p:cNvGrpSpPr>
                <p:nvPr/>
              </p:nvGrpSpPr>
              <p:grpSpPr bwMode="auto">
                <a:xfrm>
                  <a:off x="861" y="3312"/>
                  <a:ext cx="148" cy="288"/>
                  <a:chOff x="861" y="3312"/>
                  <a:chExt cx="148" cy="288"/>
                </a:xfrm>
              </p:grpSpPr>
              <p:sp>
                <p:nvSpPr>
                  <p:cNvPr id="89229" name="Line 744"/>
                  <p:cNvSpPr>
                    <a:spLocks noChangeShapeType="1"/>
                  </p:cNvSpPr>
                  <p:nvPr/>
                </p:nvSpPr>
                <p:spPr bwMode="auto">
                  <a:xfrm>
                    <a:off x="936" y="3312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89230" name="Group 745"/>
                  <p:cNvGrpSpPr>
                    <a:grpSpLocks/>
                  </p:cNvGrpSpPr>
                  <p:nvPr/>
                </p:nvGrpSpPr>
                <p:grpSpPr bwMode="auto">
                  <a:xfrm>
                    <a:off x="861" y="3312"/>
                    <a:ext cx="78" cy="288"/>
                    <a:chOff x="861" y="3312"/>
                    <a:chExt cx="78" cy="288"/>
                  </a:xfrm>
                </p:grpSpPr>
                <p:sp>
                  <p:nvSpPr>
                    <p:cNvPr id="89235" name="Line 7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4" y="3312"/>
                      <a:ext cx="0" cy="2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236" name="Line 7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0" y="3312"/>
                      <a:ext cx="0" cy="2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237" name="Line 7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1" y="3312"/>
                      <a:ext cx="48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238" name="Line 7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0" y="3600"/>
                      <a:ext cx="39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9231" name="Group 750"/>
                  <p:cNvGrpSpPr>
                    <a:grpSpLocks/>
                  </p:cNvGrpSpPr>
                  <p:nvPr/>
                </p:nvGrpSpPr>
                <p:grpSpPr bwMode="auto">
                  <a:xfrm>
                    <a:off x="931" y="3312"/>
                    <a:ext cx="78" cy="288"/>
                    <a:chOff x="1056" y="3456"/>
                    <a:chExt cx="78" cy="288"/>
                  </a:xfrm>
                </p:grpSpPr>
                <p:sp>
                  <p:nvSpPr>
                    <p:cNvPr id="89232" name="Line 7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95" y="3456"/>
                      <a:ext cx="0" cy="2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233" name="Line 7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56" y="3456"/>
                      <a:ext cx="48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234" name="Line 7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95" y="3744"/>
                      <a:ext cx="39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89196" name="Group 754"/>
                <p:cNvGrpSpPr>
                  <a:grpSpLocks/>
                </p:cNvGrpSpPr>
                <p:nvPr/>
              </p:nvGrpSpPr>
              <p:grpSpPr bwMode="auto">
                <a:xfrm>
                  <a:off x="1004" y="3312"/>
                  <a:ext cx="148" cy="288"/>
                  <a:chOff x="861" y="3312"/>
                  <a:chExt cx="148" cy="288"/>
                </a:xfrm>
              </p:grpSpPr>
              <p:sp>
                <p:nvSpPr>
                  <p:cNvPr id="89219" name="Line 755"/>
                  <p:cNvSpPr>
                    <a:spLocks noChangeShapeType="1"/>
                  </p:cNvSpPr>
                  <p:nvPr/>
                </p:nvSpPr>
                <p:spPr bwMode="auto">
                  <a:xfrm>
                    <a:off x="936" y="3312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89220" name="Group 756"/>
                  <p:cNvGrpSpPr>
                    <a:grpSpLocks/>
                  </p:cNvGrpSpPr>
                  <p:nvPr/>
                </p:nvGrpSpPr>
                <p:grpSpPr bwMode="auto">
                  <a:xfrm>
                    <a:off x="861" y="3312"/>
                    <a:ext cx="78" cy="288"/>
                    <a:chOff x="861" y="3312"/>
                    <a:chExt cx="78" cy="288"/>
                  </a:xfrm>
                </p:grpSpPr>
                <p:sp>
                  <p:nvSpPr>
                    <p:cNvPr id="89225" name="Line 7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4" y="3312"/>
                      <a:ext cx="0" cy="2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226" name="Line 7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0" y="3312"/>
                      <a:ext cx="0" cy="2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227" name="Line 7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1" y="3312"/>
                      <a:ext cx="48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228" name="Line 7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0" y="3600"/>
                      <a:ext cx="39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9221" name="Group 761"/>
                  <p:cNvGrpSpPr>
                    <a:grpSpLocks/>
                  </p:cNvGrpSpPr>
                  <p:nvPr/>
                </p:nvGrpSpPr>
                <p:grpSpPr bwMode="auto">
                  <a:xfrm>
                    <a:off x="931" y="3312"/>
                    <a:ext cx="78" cy="288"/>
                    <a:chOff x="1056" y="3456"/>
                    <a:chExt cx="78" cy="288"/>
                  </a:xfrm>
                </p:grpSpPr>
                <p:sp>
                  <p:nvSpPr>
                    <p:cNvPr id="89222" name="Line 7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95" y="3456"/>
                      <a:ext cx="0" cy="2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223" name="Line 7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56" y="3456"/>
                      <a:ext cx="48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224" name="Line 7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95" y="3744"/>
                      <a:ext cx="39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89197" name="Group 765"/>
                <p:cNvGrpSpPr>
                  <a:grpSpLocks/>
                </p:cNvGrpSpPr>
                <p:nvPr/>
              </p:nvGrpSpPr>
              <p:grpSpPr bwMode="auto">
                <a:xfrm>
                  <a:off x="1152" y="3312"/>
                  <a:ext cx="148" cy="288"/>
                  <a:chOff x="861" y="3312"/>
                  <a:chExt cx="148" cy="288"/>
                </a:xfrm>
              </p:grpSpPr>
              <p:sp>
                <p:nvSpPr>
                  <p:cNvPr id="89209" name="Line 766"/>
                  <p:cNvSpPr>
                    <a:spLocks noChangeShapeType="1"/>
                  </p:cNvSpPr>
                  <p:nvPr/>
                </p:nvSpPr>
                <p:spPr bwMode="auto">
                  <a:xfrm>
                    <a:off x="936" y="3312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89210" name="Group 767"/>
                  <p:cNvGrpSpPr>
                    <a:grpSpLocks/>
                  </p:cNvGrpSpPr>
                  <p:nvPr/>
                </p:nvGrpSpPr>
                <p:grpSpPr bwMode="auto">
                  <a:xfrm>
                    <a:off x="861" y="3312"/>
                    <a:ext cx="78" cy="288"/>
                    <a:chOff x="861" y="3312"/>
                    <a:chExt cx="78" cy="288"/>
                  </a:xfrm>
                </p:grpSpPr>
                <p:sp>
                  <p:nvSpPr>
                    <p:cNvPr id="89215" name="Line 7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4" y="3312"/>
                      <a:ext cx="0" cy="2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216" name="Line 7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0" y="3312"/>
                      <a:ext cx="0" cy="2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217" name="Line 7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1" y="3312"/>
                      <a:ext cx="48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218" name="Line 7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0" y="3600"/>
                      <a:ext cx="39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9211" name="Group 772"/>
                  <p:cNvGrpSpPr>
                    <a:grpSpLocks/>
                  </p:cNvGrpSpPr>
                  <p:nvPr/>
                </p:nvGrpSpPr>
                <p:grpSpPr bwMode="auto">
                  <a:xfrm>
                    <a:off x="931" y="3312"/>
                    <a:ext cx="78" cy="288"/>
                    <a:chOff x="1056" y="3456"/>
                    <a:chExt cx="78" cy="288"/>
                  </a:xfrm>
                </p:grpSpPr>
                <p:sp>
                  <p:nvSpPr>
                    <p:cNvPr id="89212" name="Line 7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95" y="3456"/>
                      <a:ext cx="0" cy="2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213" name="Line 7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56" y="3456"/>
                      <a:ext cx="48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214" name="Line 7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95" y="3744"/>
                      <a:ext cx="39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89198" name="Group 776"/>
                <p:cNvGrpSpPr>
                  <a:grpSpLocks/>
                </p:cNvGrpSpPr>
                <p:nvPr/>
              </p:nvGrpSpPr>
              <p:grpSpPr bwMode="auto">
                <a:xfrm>
                  <a:off x="1292" y="3312"/>
                  <a:ext cx="148" cy="288"/>
                  <a:chOff x="861" y="3312"/>
                  <a:chExt cx="148" cy="288"/>
                </a:xfrm>
              </p:grpSpPr>
              <p:sp>
                <p:nvSpPr>
                  <p:cNvPr id="89199" name="Line 777"/>
                  <p:cNvSpPr>
                    <a:spLocks noChangeShapeType="1"/>
                  </p:cNvSpPr>
                  <p:nvPr/>
                </p:nvSpPr>
                <p:spPr bwMode="auto">
                  <a:xfrm>
                    <a:off x="936" y="3312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89200" name="Group 778"/>
                  <p:cNvGrpSpPr>
                    <a:grpSpLocks/>
                  </p:cNvGrpSpPr>
                  <p:nvPr/>
                </p:nvGrpSpPr>
                <p:grpSpPr bwMode="auto">
                  <a:xfrm>
                    <a:off x="861" y="3312"/>
                    <a:ext cx="78" cy="288"/>
                    <a:chOff x="861" y="3312"/>
                    <a:chExt cx="78" cy="288"/>
                  </a:xfrm>
                </p:grpSpPr>
                <p:sp>
                  <p:nvSpPr>
                    <p:cNvPr id="89205" name="Line 7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4" y="3312"/>
                      <a:ext cx="0" cy="2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206" name="Line 7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0" y="3312"/>
                      <a:ext cx="0" cy="2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207" name="Line 7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1" y="3312"/>
                      <a:ext cx="48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208" name="Line 7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0" y="3600"/>
                      <a:ext cx="39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9201" name="Group 783"/>
                  <p:cNvGrpSpPr>
                    <a:grpSpLocks/>
                  </p:cNvGrpSpPr>
                  <p:nvPr/>
                </p:nvGrpSpPr>
                <p:grpSpPr bwMode="auto">
                  <a:xfrm>
                    <a:off x="931" y="3312"/>
                    <a:ext cx="78" cy="288"/>
                    <a:chOff x="1056" y="3456"/>
                    <a:chExt cx="78" cy="288"/>
                  </a:xfrm>
                </p:grpSpPr>
                <p:sp>
                  <p:nvSpPr>
                    <p:cNvPr id="89202" name="Line 7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95" y="3456"/>
                      <a:ext cx="0" cy="2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203" name="Line 7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56" y="3456"/>
                      <a:ext cx="48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204" name="Line 7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95" y="3744"/>
                      <a:ext cx="39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89112" name="Group 787"/>
              <p:cNvGrpSpPr>
                <a:grpSpLocks/>
              </p:cNvGrpSpPr>
              <p:nvPr/>
            </p:nvGrpSpPr>
            <p:grpSpPr bwMode="auto">
              <a:xfrm>
                <a:off x="3168" y="3312"/>
                <a:ext cx="576" cy="288"/>
                <a:chOff x="1440" y="3312"/>
                <a:chExt cx="576" cy="288"/>
              </a:xfrm>
            </p:grpSpPr>
            <p:grpSp>
              <p:nvGrpSpPr>
                <p:cNvPr id="89177" name="Group 788"/>
                <p:cNvGrpSpPr>
                  <a:grpSpLocks/>
                </p:cNvGrpSpPr>
                <p:nvPr/>
              </p:nvGrpSpPr>
              <p:grpSpPr bwMode="auto">
                <a:xfrm>
                  <a:off x="1440" y="3312"/>
                  <a:ext cx="276" cy="288"/>
                  <a:chOff x="1440" y="3312"/>
                  <a:chExt cx="276" cy="288"/>
                </a:xfrm>
              </p:grpSpPr>
              <p:sp>
                <p:nvSpPr>
                  <p:cNvPr id="89187" name="Line 789"/>
                  <p:cNvSpPr>
                    <a:spLocks noChangeShapeType="1"/>
                  </p:cNvSpPr>
                  <p:nvPr/>
                </p:nvSpPr>
                <p:spPr bwMode="auto">
                  <a:xfrm>
                    <a:off x="1443" y="3312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188" name="Line 790"/>
                  <p:cNvSpPr>
                    <a:spLocks noChangeShapeType="1"/>
                  </p:cNvSpPr>
                  <p:nvPr/>
                </p:nvSpPr>
                <p:spPr bwMode="auto">
                  <a:xfrm>
                    <a:off x="1479" y="3312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189" name="Line 791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3312"/>
                    <a:ext cx="48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190" name="Line 792"/>
                  <p:cNvSpPr>
                    <a:spLocks noChangeShapeType="1"/>
                  </p:cNvSpPr>
                  <p:nvPr/>
                </p:nvSpPr>
                <p:spPr bwMode="auto">
                  <a:xfrm>
                    <a:off x="1479" y="3600"/>
                    <a:ext cx="9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191" name="Line 793"/>
                  <p:cNvSpPr>
                    <a:spLocks noChangeShapeType="1"/>
                  </p:cNvSpPr>
                  <p:nvPr/>
                </p:nvSpPr>
                <p:spPr bwMode="auto">
                  <a:xfrm>
                    <a:off x="1578" y="3312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192" name="Line 794"/>
                  <p:cNvSpPr>
                    <a:spLocks noChangeShapeType="1"/>
                  </p:cNvSpPr>
                  <p:nvPr/>
                </p:nvSpPr>
                <p:spPr bwMode="auto">
                  <a:xfrm>
                    <a:off x="1614" y="3312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193" name="Line 795"/>
                  <p:cNvSpPr>
                    <a:spLocks noChangeShapeType="1"/>
                  </p:cNvSpPr>
                  <p:nvPr/>
                </p:nvSpPr>
                <p:spPr bwMode="auto">
                  <a:xfrm>
                    <a:off x="1575" y="3312"/>
                    <a:ext cx="48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194" name="Line 796"/>
                  <p:cNvSpPr>
                    <a:spLocks noChangeShapeType="1"/>
                  </p:cNvSpPr>
                  <p:nvPr/>
                </p:nvSpPr>
                <p:spPr bwMode="auto">
                  <a:xfrm>
                    <a:off x="1616" y="3600"/>
                    <a:ext cx="100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9178" name="Group 797"/>
                <p:cNvGrpSpPr>
                  <a:grpSpLocks/>
                </p:cNvGrpSpPr>
                <p:nvPr/>
              </p:nvGrpSpPr>
              <p:grpSpPr bwMode="auto">
                <a:xfrm>
                  <a:off x="1718" y="3312"/>
                  <a:ext cx="298" cy="288"/>
                  <a:chOff x="1776" y="3744"/>
                  <a:chExt cx="276" cy="288"/>
                </a:xfrm>
              </p:grpSpPr>
              <p:sp>
                <p:nvSpPr>
                  <p:cNvPr id="89179" name="Line 798"/>
                  <p:cNvSpPr>
                    <a:spLocks noChangeShapeType="1"/>
                  </p:cNvSpPr>
                  <p:nvPr/>
                </p:nvSpPr>
                <p:spPr bwMode="auto">
                  <a:xfrm>
                    <a:off x="1779" y="3744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180" name="Line 799"/>
                  <p:cNvSpPr>
                    <a:spLocks noChangeShapeType="1"/>
                  </p:cNvSpPr>
                  <p:nvPr/>
                </p:nvSpPr>
                <p:spPr bwMode="auto">
                  <a:xfrm>
                    <a:off x="1815" y="3744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181" name="Line 800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3744"/>
                    <a:ext cx="48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182" name="Line 801"/>
                  <p:cNvSpPr>
                    <a:spLocks noChangeShapeType="1"/>
                  </p:cNvSpPr>
                  <p:nvPr/>
                </p:nvSpPr>
                <p:spPr bwMode="auto">
                  <a:xfrm>
                    <a:off x="1815" y="4032"/>
                    <a:ext cx="9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183" name="Line 802"/>
                  <p:cNvSpPr>
                    <a:spLocks noChangeShapeType="1"/>
                  </p:cNvSpPr>
                  <p:nvPr/>
                </p:nvSpPr>
                <p:spPr bwMode="auto">
                  <a:xfrm>
                    <a:off x="1914" y="3744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184" name="Line 803"/>
                  <p:cNvSpPr>
                    <a:spLocks noChangeShapeType="1"/>
                  </p:cNvSpPr>
                  <p:nvPr/>
                </p:nvSpPr>
                <p:spPr bwMode="auto">
                  <a:xfrm>
                    <a:off x="1950" y="3744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185" name="Line 804"/>
                  <p:cNvSpPr>
                    <a:spLocks noChangeShapeType="1"/>
                  </p:cNvSpPr>
                  <p:nvPr/>
                </p:nvSpPr>
                <p:spPr bwMode="auto">
                  <a:xfrm>
                    <a:off x="1911" y="3744"/>
                    <a:ext cx="48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186" name="Line 805"/>
                  <p:cNvSpPr>
                    <a:spLocks noChangeShapeType="1"/>
                  </p:cNvSpPr>
                  <p:nvPr/>
                </p:nvSpPr>
                <p:spPr bwMode="auto">
                  <a:xfrm>
                    <a:off x="1952" y="4032"/>
                    <a:ext cx="100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9113" name="Group 806"/>
              <p:cNvGrpSpPr>
                <a:grpSpLocks/>
              </p:cNvGrpSpPr>
              <p:nvPr/>
            </p:nvGrpSpPr>
            <p:grpSpPr bwMode="auto">
              <a:xfrm>
                <a:off x="4320" y="3312"/>
                <a:ext cx="576" cy="288"/>
                <a:chOff x="1440" y="3312"/>
                <a:chExt cx="576" cy="288"/>
              </a:xfrm>
            </p:grpSpPr>
            <p:grpSp>
              <p:nvGrpSpPr>
                <p:cNvPr id="89159" name="Group 807"/>
                <p:cNvGrpSpPr>
                  <a:grpSpLocks/>
                </p:cNvGrpSpPr>
                <p:nvPr/>
              </p:nvGrpSpPr>
              <p:grpSpPr bwMode="auto">
                <a:xfrm>
                  <a:off x="1440" y="3312"/>
                  <a:ext cx="276" cy="288"/>
                  <a:chOff x="1440" y="3312"/>
                  <a:chExt cx="276" cy="288"/>
                </a:xfrm>
              </p:grpSpPr>
              <p:sp>
                <p:nvSpPr>
                  <p:cNvPr id="89169" name="Line 808"/>
                  <p:cNvSpPr>
                    <a:spLocks noChangeShapeType="1"/>
                  </p:cNvSpPr>
                  <p:nvPr/>
                </p:nvSpPr>
                <p:spPr bwMode="auto">
                  <a:xfrm>
                    <a:off x="1443" y="3312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170" name="Line 809"/>
                  <p:cNvSpPr>
                    <a:spLocks noChangeShapeType="1"/>
                  </p:cNvSpPr>
                  <p:nvPr/>
                </p:nvSpPr>
                <p:spPr bwMode="auto">
                  <a:xfrm>
                    <a:off x="1479" y="3312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171" name="Line 810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3312"/>
                    <a:ext cx="48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172" name="Line 811"/>
                  <p:cNvSpPr>
                    <a:spLocks noChangeShapeType="1"/>
                  </p:cNvSpPr>
                  <p:nvPr/>
                </p:nvSpPr>
                <p:spPr bwMode="auto">
                  <a:xfrm>
                    <a:off x="1479" y="3600"/>
                    <a:ext cx="9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173" name="Line 812"/>
                  <p:cNvSpPr>
                    <a:spLocks noChangeShapeType="1"/>
                  </p:cNvSpPr>
                  <p:nvPr/>
                </p:nvSpPr>
                <p:spPr bwMode="auto">
                  <a:xfrm>
                    <a:off x="1578" y="3312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174" name="Line 813"/>
                  <p:cNvSpPr>
                    <a:spLocks noChangeShapeType="1"/>
                  </p:cNvSpPr>
                  <p:nvPr/>
                </p:nvSpPr>
                <p:spPr bwMode="auto">
                  <a:xfrm>
                    <a:off x="1614" y="3312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175" name="Line 814"/>
                  <p:cNvSpPr>
                    <a:spLocks noChangeShapeType="1"/>
                  </p:cNvSpPr>
                  <p:nvPr/>
                </p:nvSpPr>
                <p:spPr bwMode="auto">
                  <a:xfrm>
                    <a:off x="1575" y="3312"/>
                    <a:ext cx="48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176" name="Line 815"/>
                  <p:cNvSpPr>
                    <a:spLocks noChangeShapeType="1"/>
                  </p:cNvSpPr>
                  <p:nvPr/>
                </p:nvSpPr>
                <p:spPr bwMode="auto">
                  <a:xfrm>
                    <a:off x="1616" y="3600"/>
                    <a:ext cx="100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9160" name="Group 816"/>
                <p:cNvGrpSpPr>
                  <a:grpSpLocks/>
                </p:cNvGrpSpPr>
                <p:nvPr/>
              </p:nvGrpSpPr>
              <p:grpSpPr bwMode="auto">
                <a:xfrm>
                  <a:off x="1718" y="3312"/>
                  <a:ext cx="298" cy="288"/>
                  <a:chOff x="1776" y="3744"/>
                  <a:chExt cx="276" cy="288"/>
                </a:xfrm>
              </p:grpSpPr>
              <p:sp>
                <p:nvSpPr>
                  <p:cNvPr id="89161" name="Line 817"/>
                  <p:cNvSpPr>
                    <a:spLocks noChangeShapeType="1"/>
                  </p:cNvSpPr>
                  <p:nvPr/>
                </p:nvSpPr>
                <p:spPr bwMode="auto">
                  <a:xfrm>
                    <a:off x="1779" y="3744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162" name="Line 818"/>
                  <p:cNvSpPr>
                    <a:spLocks noChangeShapeType="1"/>
                  </p:cNvSpPr>
                  <p:nvPr/>
                </p:nvSpPr>
                <p:spPr bwMode="auto">
                  <a:xfrm>
                    <a:off x="1815" y="3744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163" name="Line 819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3744"/>
                    <a:ext cx="48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164" name="Line 820"/>
                  <p:cNvSpPr>
                    <a:spLocks noChangeShapeType="1"/>
                  </p:cNvSpPr>
                  <p:nvPr/>
                </p:nvSpPr>
                <p:spPr bwMode="auto">
                  <a:xfrm>
                    <a:off x="1815" y="4032"/>
                    <a:ext cx="9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165" name="Line 821"/>
                  <p:cNvSpPr>
                    <a:spLocks noChangeShapeType="1"/>
                  </p:cNvSpPr>
                  <p:nvPr/>
                </p:nvSpPr>
                <p:spPr bwMode="auto">
                  <a:xfrm>
                    <a:off x="1914" y="3744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166" name="Line 822"/>
                  <p:cNvSpPr>
                    <a:spLocks noChangeShapeType="1"/>
                  </p:cNvSpPr>
                  <p:nvPr/>
                </p:nvSpPr>
                <p:spPr bwMode="auto">
                  <a:xfrm>
                    <a:off x="1950" y="3744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167" name="Line 823"/>
                  <p:cNvSpPr>
                    <a:spLocks noChangeShapeType="1"/>
                  </p:cNvSpPr>
                  <p:nvPr/>
                </p:nvSpPr>
                <p:spPr bwMode="auto">
                  <a:xfrm>
                    <a:off x="1911" y="3744"/>
                    <a:ext cx="48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168" name="Line 824"/>
                  <p:cNvSpPr>
                    <a:spLocks noChangeShapeType="1"/>
                  </p:cNvSpPr>
                  <p:nvPr/>
                </p:nvSpPr>
                <p:spPr bwMode="auto">
                  <a:xfrm>
                    <a:off x="1952" y="4032"/>
                    <a:ext cx="100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9114" name="Group 825"/>
              <p:cNvGrpSpPr>
                <a:grpSpLocks/>
              </p:cNvGrpSpPr>
              <p:nvPr/>
            </p:nvGrpSpPr>
            <p:grpSpPr bwMode="auto">
              <a:xfrm>
                <a:off x="3744" y="3312"/>
                <a:ext cx="579" cy="288"/>
                <a:chOff x="861" y="3312"/>
                <a:chExt cx="579" cy="288"/>
              </a:xfrm>
            </p:grpSpPr>
            <p:grpSp>
              <p:nvGrpSpPr>
                <p:cNvPr id="89115" name="Group 826"/>
                <p:cNvGrpSpPr>
                  <a:grpSpLocks/>
                </p:cNvGrpSpPr>
                <p:nvPr/>
              </p:nvGrpSpPr>
              <p:grpSpPr bwMode="auto">
                <a:xfrm>
                  <a:off x="861" y="3312"/>
                  <a:ext cx="148" cy="288"/>
                  <a:chOff x="861" y="3312"/>
                  <a:chExt cx="148" cy="288"/>
                </a:xfrm>
              </p:grpSpPr>
              <p:sp>
                <p:nvSpPr>
                  <p:cNvPr id="89149" name="Line 827"/>
                  <p:cNvSpPr>
                    <a:spLocks noChangeShapeType="1"/>
                  </p:cNvSpPr>
                  <p:nvPr/>
                </p:nvSpPr>
                <p:spPr bwMode="auto">
                  <a:xfrm>
                    <a:off x="936" y="3312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89150" name="Group 828"/>
                  <p:cNvGrpSpPr>
                    <a:grpSpLocks/>
                  </p:cNvGrpSpPr>
                  <p:nvPr/>
                </p:nvGrpSpPr>
                <p:grpSpPr bwMode="auto">
                  <a:xfrm>
                    <a:off x="861" y="3312"/>
                    <a:ext cx="78" cy="288"/>
                    <a:chOff x="861" y="3312"/>
                    <a:chExt cx="78" cy="288"/>
                  </a:xfrm>
                </p:grpSpPr>
                <p:sp>
                  <p:nvSpPr>
                    <p:cNvPr id="89155" name="Line 8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4" y="3312"/>
                      <a:ext cx="0" cy="2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156" name="Line 8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0" y="3312"/>
                      <a:ext cx="0" cy="2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157" name="Line 8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1" y="3312"/>
                      <a:ext cx="48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158" name="Line 8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0" y="3600"/>
                      <a:ext cx="39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9151" name="Group 833"/>
                  <p:cNvGrpSpPr>
                    <a:grpSpLocks/>
                  </p:cNvGrpSpPr>
                  <p:nvPr/>
                </p:nvGrpSpPr>
                <p:grpSpPr bwMode="auto">
                  <a:xfrm>
                    <a:off x="931" y="3312"/>
                    <a:ext cx="78" cy="288"/>
                    <a:chOff x="1056" y="3456"/>
                    <a:chExt cx="78" cy="288"/>
                  </a:xfrm>
                </p:grpSpPr>
                <p:sp>
                  <p:nvSpPr>
                    <p:cNvPr id="89152" name="Line 8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95" y="3456"/>
                      <a:ext cx="0" cy="2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153" name="Line 8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56" y="3456"/>
                      <a:ext cx="48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154" name="Line 8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95" y="3744"/>
                      <a:ext cx="39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89116" name="Group 837"/>
                <p:cNvGrpSpPr>
                  <a:grpSpLocks/>
                </p:cNvGrpSpPr>
                <p:nvPr/>
              </p:nvGrpSpPr>
              <p:grpSpPr bwMode="auto">
                <a:xfrm>
                  <a:off x="1004" y="3312"/>
                  <a:ext cx="148" cy="288"/>
                  <a:chOff x="861" y="3312"/>
                  <a:chExt cx="148" cy="288"/>
                </a:xfrm>
              </p:grpSpPr>
              <p:sp>
                <p:nvSpPr>
                  <p:cNvPr id="89139" name="Line 838"/>
                  <p:cNvSpPr>
                    <a:spLocks noChangeShapeType="1"/>
                  </p:cNvSpPr>
                  <p:nvPr/>
                </p:nvSpPr>
                <p:spPr bwMode="auto">
                  <a:xfrm>
                    <a:off x="936" y="3312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89140" name="Group 839"/>
                  <p:cNvGrpSpPr>
                    <a:grpSpLocks/>
                  </p:cNvGrpSpPr>
                  <p:nvPr/>
                </p:nvGrpSpPr>
                <p:grpSpPr bwMode="auto">
                  <a:xfrm>
                    <a:off x="861" y="3312"/>
                    <a:ext cx="78" cy="288"/>
                    <a:chOff x="861" y="3312"/>
                    <a:chExt cx="78" cy="288"/>
                  </a:xfrm>
                </p:grpSpPr>
                <p:sp>
                  <p:nvSpPr>
                    <p:cNvPr id="89145" name="Line 8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4" y="3312"/>
                      <a:ext cx="0" cy="2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146" name="Line 8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0" y="3312"/>
                      <a:ext cx="0" cy="2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147" name="Line 8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1" y="3312"/>
                      <a:ext cx="48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148" name="Line 8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0" y="3600"/>
                      <a:ext cx="39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9141" name="Group 844"/>
                  <p:cNvGrpSpPr>
                    <a:grpSpLocks/>
                  </p:cNvGrpSpPr>
                  <p:nvPr/>
                </p:nvGrpSpPr>
                <p:grpSpPr bwMode="auto">
                  <a:xfrm>
                    <a:off x="931" y="3312"/>
                    <a:ext cx="78" cy="288"/>
                    <a:chOff x="1056" y="3456"/>
                    <a:chExt cx="78" cy="288"/>
                  </a:xfrm>
                </p:grpSpPr>
                <p:sp>
                  <p:nvSpPr>
                    <p:cNvPr id="89142" name="Line 8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95" y="3456"/>
                      <a:ext cx="0" cy="2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143" name="Line 8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56" y="3456"/>
                      <a:ext cx="48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144" name="Line 8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95" y="3744"/>
                      <a:ext cx="39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89117" name="Group 848"/>
                <p:cNvGrpSpPr>
                  <a:grpSpLocks/>
                </p:cNvGrpSpPr>
                <p:nvPr/>
              </p:nvGrpSpPr>
              <p:grpSpPr bwMode="auto">
                <a:xfrm>
                  <a:off x="1152" y="3312"/>
                  <a:ext cx="148" cy="288"/>
                  <a:chOff x="861" y="3312"/>
                  <a:chExt cx="148" cy="288"/>
                </a:xfrm>
              </p:grpSpPr>
              <p:sp>
                <p:nvSpPr>
                  <p:cNvPr id="89129" name="Line 849"/>
                  <p:cNvSpPr>
                    <a:spLocks noChangeShapeType="1"/>
                  </p:cNvSpPr>
                  <p:nvPr/>
                </p:nvSpPr>
                <p:spPr bwMode="auto">
                  <a:xfrm>
                    <a:off x="936" y="3312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89130" name="Group 850"/>
                  <p:cNvGrpSpPr>
                    <a:grpSpLocks/>
                  </p:cNvGrpSpPr>
                  <p:nvPr/>
                </p:nvGrpSpPr>
                <p:grpSpPr bwMode="auto">
                  <a:xfrm>
                    <a:off x="861" y="3312"/>
                    <a:ext cx="78" cy="288"/>
                    <a:chOff x="861" y="3312"/>
                    <a:chExt cx="78" cy="288"/>
                  </a:xfrm>
                </p:grpSpPr>
                <p:sp>
                  <p:nvSpPr>
                    <p:cNvPr id="89135" name="Line 8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4" y="3312"/>
                      <a:ext cx="0" cy="2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136" name="Line 8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0" y="3312"/>
                      <a:ext cx="0" cy="2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137" name="Line 8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1" y="3312"/>
                      <a:ext cx="48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138" name="Line 8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0" y="3600"/>
                      <a:ext cx="39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9131" name="Group 855"/>
                  <p:cNvGrpSpPr>
                    <a:grpSpLocks/>
                  </p:cNvGrpSpPr>
                  <p:nvPr/>
                </p:nvGrpSpPr>
                <p:grpSpPr bwMode="auto">
                  <a:xfrm>
                    <a:off x="931" y="3312"/>
                    <a:ext cx="78" cy="288"/>
                    <a:chOff x="1056" y="3456"/>
                    <a:chExt cx="78" cy="288"/>
                  </a:xfrm>
                </p:grpSpPr>
                <p:sp>
                  <p:nvSpPr>
                    <p:cNvPr id="89132" name="Line 8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95" y="3456"/>
                      <a:ext cx="0" cy="2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133" name="Line 8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56" y="3456"/>
                      <a:ext cx="48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134" name="Line 8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95" y="3744"/>
                      <a:ext cx="39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89118" name="Group 859"/>
                <p:cNvGrpSpPr>
                  <a:grpSpLocks/>
                </p:cNvGrpSpPr>
                <p:nvPr/>
              </p:nvGrpSpPr>
              <p:grpSpPr bwMode="auto">
                <a:xfrm>
                  <a:off x="1292" y="3312"/>
                  <a:ext cx="148" cy="288"/>
                  <a:chOff x="861" y="3312"/>
                  <a:chExt cx="148" cy="288"/>
                </a:xfrm>
              </p:grpSpPr>
              <p:sp>
                <p:nvSpPr>
                  <p:cNvPr id="89119" name="Line 860"/>
                  <p:cNvSpPr>
                    <a:spLocks noChangeShapeType="1"/>
                  </p:cNvSpPr>
                  <p:nvPr/>
                </p:nvSpPr>
                <p:spPr bwMode="auto">
                  <a:xfrm>
                    <a:off x="936" y="3312"/>
                    <a:ext cx="0" cy="2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89120" name="Group 861"/>
                  <p:cNvGrpSpPr>
                    <a:grpSpLocks/>
                  </p:cNvGrpSpPr>
                  <p:nvPr/>
                </p:nvGrpSpPr>
                <p:grpSpPr bwMode="auto">
                  <a:xfrm>
                    <a:off x="861" y="3312"/>
                    <a:ext cx="78" cy="288"/>
                    <a:chOff x="861" y="3312"/>
                    <a:chExt cx="78" cy="288"/>
                  </a:xfrm>
                </p:grpSpPr>
                <p:sp>
                  <p:nvSpPr>
                    <p:cNvPr id="89125" name="Line 8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4" y="3312"/>
                      <a:ext cx="0" cy="2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126" name="Line 8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0" y="3312"/>
                      <a:ext cx="0" cy="2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127" name="Line 8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1" y="3312"/>
                      <a:ext cx="48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128" name="Line 8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00" y="3600"/>
                      <a:ext cx="39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9121" name="Group 866"/>
                  <p:cNvGrpSpPr>
                    <a:grpSpLocks/>
                  </p:cNvGrpSpPr>
                  <p:nvPr/>
                </p:nvGrpSpPr>
                <p:grpSpPr bwMode="auto">
                  <a:xfrm>
                    <a:off x="931" y="3312"/>
                    <a:ext cx="78" cy="288"/>
                    <a:chOff x="1056" y="3456"/>
                    <a:chExt cx="78" cy="288"/>
                  </a:xfrm>
                </p:grpSpPr>
                <p:sp>
                  <p:nvSpPr>
                    <p:cNvPr id="89122" name="Line 8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95" y="3456"/>
                      <a:ext cx="0" cy="2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123" name="Line 8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56" y="3456"/>
                      <a:ext cx="48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124" name="Line 8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95" y="3744"/>
                      <a:ext cx="39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sp>
        <p:nvSpPr>
          <p:cNvPr id="40843" name="WordArt 907"/>
          <p:cNvSpPr>
            <a:spLocks noChangeArrowheads="1" noChangeShapeType="1" noTextEdit="1"/>
          </p:cNvSpPr>
          <p:nvPr/>
        </p:nvSpPr>
        <p:spPr bwMode="auto">
          <a:xfrm>
            <a:off x="533400" y="1524000"/>
            <a:ext cx="19050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lnSpc>
                <a:spcPct val="120000"/>
              </a:lnSpc>
              <a:buClr>
                <a:srgbClr val="FF3300"/>
              </a:buClr>
              <a:defRPr/>
            </a:pPr>
            <a:r>
              <a:rPr lang="en-US" altLang="zh-CN" sz="3600" kern="10">
                <a:ln w="19050">
                  <a:solidFill>
                    <a:srgbClr val="FF33CC"/>
                  </a:solidFill>
                  <a:round/>
                  <a:headEnd/>
                  <a:tailEnd/>
                </a:ln>
                <a:solidFill>
                  <a:srgbClr val="FF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2FSK</a:t>
            </a:r>
            <a:r>
              <a:rPr lang="zh-CN" altLang="en-US" sz="3600" kern="10">
                <a:ln w="19050">
                  <a:solidFill>
                    <a:srgbClr val="FF33CC"/>
                  </a:solidFill>
                  <a:round/>
                  <a:headEnd/>
                  <a:tailEnd/>
                </a:ln>
                <a:solidFill>
                  <a:srgbClr val="FF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的解调</a:t>
            </a:r>
          </a:p>
        </p:txBody>
      </p:sp>
      <p:grpSp>
        <p:nvGrpSpPr>
          <p:cNvPr id="88574" name="Group 918"/>
          <p:cNvGrpSpPr>
            <a:grpSpLocks/>
          </p:cNvGrpSpPr>
          <p:nvPr/>
        </p:nvGrpSpPr>
        <p:grpSpPr bwMode="auto">
          <a:xfrm>
            <a:off x="1295400" y="5943600"/>
            <a:ext cx="6864350" cy="469900"/>
            <a:chOff x="816" y="3744"/>
            <a:chExt cx="4324" cy="296"/>
          </a:xfrm>
        </p:grpSpPr>
        <p:sp>
          <p:nvSpPr>
            <p:cNvPr id="89101" name="Text Box 899"/>
            <p:cNvSpPr txBox="1">
              <a:spLocks noChangeArrowheads="1"/>
            </p:cNvSpPr>
            <p:nvPr/>
          </p:nvSpPr>
          <p:spPr bwMode="auto">
            <a:xfrm>
              <a:off x="816" y="3744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hlink"/>
                  </a:solidFill>
                </a:rPr>
                <a:t>f</a:t>
              </a:r>
            </a:p>
          </p:txBody>
        </p:sp>
        <p:sp>
          <p:nvSpPr>
            <p:cNvPr id="89102" name="Freeform 917"/>
            <p:cNvSpPr>
              <a:spLocks/>
            </p:cNvSpPr>
            <p:nvPr/>
          </p:nvSpPr>
          <p:spPr bwMode="auto">
            <a:xfrm>
              <a:off x="1104" y="3840"/>
              <a:ext cx="4036" cy="200"/>
            </a:xfrm>
            <a:custGeom>
              <a:avLst/>
              <a:gdLst>
                <a:gd name="T0" fmla="*/ 0 w 4036"/>
                <a:gd name="T1" fmla="*/ 4 h 200"/>
                <a:gd name="T2" fmla="*/ 446 w 4036"/>
                <a:gd name="T3" fmla="*/ 4 h 200"/>
                <a:gd name="T4" fmla="*/ 565 w 4036"/>
                <a:gd name="T5" fmla="*/ 69 h 200"/>
                <a:gd name="T6" fmla="*/ 612 w 4036"/>
                <a:gd name="T7" fmla="*/ 142 h 200"/>
                <a:gd name="T8" fmla="*/ 700 w 4036"/>
                <a:gd name="T9" fmla="*/ 188 h 200"/>
                <a:gd name="T10" fmla="*/ 1013 w 4036"/>
                <a:gd name="T11" fmla="*/ 188 h 200"/>
                <a:gd name="T12" fmla="*/ 1110 w 4036"/>
                <a:gd name="T13" fmla="*/ 148 h 200"/>
                <a:gd name="T14" fmla="*/ 1183 w 4036"/>
                <a:gd name="T15" fmla="*/ 67 h 200"/>
                <a:gd name="T16" fmla="*/ 1384 w 4036"/>
                <a:gd name="T17" fmla="*/ 0 h 200"/>
                <a:gd name="T18" fmla="*/ 2143 w 4036"/>
                <a:gd name="T19" fmla="*/ 0 h 200"/>
                <a:gd name="T20" fmla="*/ 2294 w 4036"/>
                <a:gd name="T21" fmla="*/ 83 h 200"/>
                <a:gd name="T22" fmla="*/ 2360 w 4036"/>
                <a:gd name="T23" fmla="*/ 159 h 200"/>
                <a:gd name="T24" fmla="*/ 2502 w 4036"/>
                <a:gd name="T25" fmla="*/ 200 h 200"/>
                <a:gd name="T26" fmla="*/ 2753 w 4036"/>
                <a:gd name="T27" fmla="*/ 192 h 200"/>
                <a:gd name="T28" fmla="*/ 2870 w 4036"/>
                <a:gd name="T29" fmla="*/ 142 h 200"/>
                <a:gd name="T30" fmla="*/ 2928 w 4036"/>
                <a:gd name="T31" fmla="*/ 67 h 200"/>
                <a:gd name="T32" fmla="*/ 3062 w 4036"/>
                <a:gd name="T33" fmla="*/ 8 h 200"/>
                <a:gd name="T34" fmla="*/ 3337 w 4036"/>
                <a:gd name="T35" fmla="*/ 17 h 200"/>
                <a:gd name="T36" fmla="*/ 3454 w 4036"/>
                <a:gd name="T37" fmla="*/ 58 h 200"/>
                <a:gd name="T38" fmla="*/ 3537 w 4036"/>
                <a:gd name="T39" fmla="*/ 150 h 200"/>
                <a:gd name="T40" fmla="*/ 3646 w 4036"/>
                <a:gd name="T41" fmla="*/ 192 h 200"/>
                <a:gd name="T42" fmla="*/ 4036 w 4036"/>
                <a:gd name="T43" fmla="*/ 184 h 20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36"/>
                <a:gd name="T67" fmla="*/ 0 h 200"/>
                <a:gd name="T68" fmla="*/ 4036 w 4036"/>
                <a:gd name="T69" fmla="*/ 200 h 20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36" h="200">
                  <a:moveTo>
                    <a:pt x="0" y="4"/>
                  </a:moveTo>
                  <a:lnTo>
                    <a:pt x="446" y="4"/>
                  </a:lnTo>
                  <a:cubicBezTo>
                    <a:pt x="540" y="15"/>
                    <a:pt x="538" y="47"/>
                    <a:pt x="565" y="69"/>
                  </a:cubicBezTo>
                  <a:lnTo>
                    <a:pt x="612" y="142"/>
                  </a:lnTo>
                  <a:cubicBezTo>
                    <a:pt x="634" y="162"/>
                    <a:pt x="633" y="180"/>
                    <a:pt x="700" y="188"/>
                  </a:cubicBezTo>
                  <a:lnTo>
                    <a:pt x="1013" y="188"/>
                  </a:lnTo>
                  <a:cubicBezTo>
                    <a:pt x="1081" y="181"/>
                    <a:pt x="1082" y="168"/>
                    <a:pt x="1110" y="148"/>
                  </a:cubicBezTo>
                  <a:lnTo>
                    <a:pt x="1183" y="67"/>
                  </a:lnTo>
                  <a:cubicBezTo>
                    <a:pt x="1229" y="42"/>
                    <a:pt x="1224" y="11"/>
                    <a:pt x="1384" y="0"/>
                  </a:cubicBezTo>
                  <a:lnTo>
                    <a:pt x="2143" y="0"/>
                  </a:lnTo>
                  <a:cubicBezTo>
                    <a:pt x="2295" y="14"/>
                    <a:pt x="2258" y="56"/>
                    <a:pt x="2294" y="83"/>
                  </a:cubicBezTo>
                  <a:lnTo>
                    <a:pt x="2360" y="159"/>
                  </a:lnTo>
                  <a:cubicBezTo>
                    <a:pt x="2395" y="178"/>
                    <a:pt x="2437" y="195"/>
                    <a:pt x="2502" y="200"/>
                  </a:cubicBezTo>
                  <a:lnTo>
                    <a:pt x="2753" y="192"/>
                  </a:lnTo>
                  <a:cubicBezTo>
                    <a:pt x="2814" y="182"/>
                    <a:pt x="2841" y="163"/>
                    <a:pt x="2870" y="142"/>
                  </a:cubicBezTo>
                  <a:lnTo>
                    <a:pt x="2928" y="67"/>
                  </a:lnTo>
                  <a:cubicBezTo>
                    <a:pt x="2960" y="45"/>
                    <a:pt x="2994" y="16"/>
                    <a:pt x="3062" y="8"/>
                  </a:cubicBezTo>
                  <a:lnTo>
                    <a:pt x="3337" y="17"/>
                  </a:lnTo>
                  <a:cubicBezTo>
                    <a:pt x="3402" y="25"/>
                    <a:pt x="3421" y="36"/>
                    <a:pt x="3454" y="58"/>
                  </a:cubicBezTo>
                  <a:lnTo>
                    <a:pt x="3537" y="150"/>
                  </a:lnTo>
                  <a:cubicBezTo>
                    <a:pt x="3569" y="172"/>
                    <a:pt x="3563" y="186"/>
                    <a:pt x="3646" y="192"/>
                  </a:cubicBezTo>
                  <a:lnTo>
                    <a:pt x="4036" y="184"/>
                  </a:lnTo>
                </a:path>
              </a:pathLst>
            </a:custGeom>
            <a:noFill/>
            <a:ln w="254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012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8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0" grpId="0" autoUpdateAnimBg="0"/>
      <p:bldP spid="39938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990600" y="3429000"/>
            <a:ext cx="7010400" cy="1928813"/>
            <a:chOff x="624" y="2160"/>
            <a:chExt cx="4416" cy="1215"/>
          </a:xfrm>
        </p:grpSpPr>
        <p:sp>
          <p:nvSpPr>
            <p:cNvPr id="36883" name="Rectangle 20"/>
            <p:cNvSpPr>
              <a:spLocks noChangeArrowheads="1"/>
            </p:cNvSpPr>
            <p:nvPr/>
          </p:nvSpPr>
          <p:spPr bwMode="auto">
            <a:xfrm>
              <a:off x="1968" y="2640"/>
              <a:ext cx="576" cy="288"/>
            </a:xfrm>
            <a:prstGeom prst="rect">
              <a:avLst/>
            </a:prstGeom>
            <a:noFill/>
            <a:ln w="57150" cmpd="thinThick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>
                  <a:latin typeface="隶书" pitchFamily="49" charset="-122"/>
                </a:rPr>
                <a:t>延迟</a:t>
              </a:r>
              <a:r>
                <a:rPr lang="zh-CN" altLang="en-US">
                  <a:latin typeface="隶书" pitchFamily="49" charset="-122"/>
                  <a:sym typeface="Symbol" pitchFamily="18" charset="2"/>
                </a:rPr>
                <a:t></a:t>
              </a:r>
              <a:endParaRPr lang="zh-CN" altLang="en-US" baseline="-25000">
                <a:latin typeface="隶书" pitchFamily="49" charset="-122"/>
              </a:endParaRPr>
            </a:p>
          </p:txBody>
        </p:sp>
        <p:sp>
          <p:nvSpPr>
            <p:cNvPr id="36884" name="Line 21"/>
            <p:cNvSpPr>
              <a:spLocks noChangeShapeType="1"/>
            </p:cNvSpPr>
            <p:nvPr/>
          </p:nvSpPr>
          <p:spPr bwMode="auto">
            <a:xfrm>
              <a:off x="2064" y="2352"/>
              <a:ext cx="432" cy="0"/>
            </a:xfrm>
            <a:prstGeom prst="line">
              <a:avLst/>
            </a:prstGeom>
            <a:noFill/>
            <a:ln w="158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5" name="Line 22"/>
            <p:cNvSpPr>
              <a:spLocks noChangeShapeType="1"/>
            </p:cNvSpPr>
            <p:nvPr/>
          </p:nvSpPr>
          <p:spPr bwMode="auto">
            <a:xfrm flipV="1">
              <a:off x="2640" y="2496"/>
              <a:ext cx="0" cy="288"/>
            </a:xfrm>
            <a:prstGeom prst="line">
              <a:avLst/>
            </a:prstGeom>
            <a:noFill/>
            <a:ln w="158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6" name="Line 23"/>
            <p:cNvSpPr>
              <a:spLocks noChangeShapeType="1"/>
            </p:cNvSpPr>
            <p:nvPr/>
          </p:nvSpPr>
          <p:spPr bwMode="auto">
            <a:xfrm>
              <a:off x="3552" y="2352"/>
              <a:ext cx="288" cy="0"/>
            </a:xfrm>
            <a:prstGeom prst="line">
              <a:avLst/>
            </a:prstGeom>
            <a:noFill/>
            <a:ln w="158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7" name="Text Box 24"/>
            <p:cNvSpPr txBox="1">
              <a:spLocks noChangeArrowheads="1"/>
            </p:cNvSpPr>
            <p:nvPr/>
          </p:nvSpPr>
          <p:spPr bwMode="auto">
            <a:xfrm>
              <a:off x="624" y="2160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  <a:latin typeface="隶书" pitchFamily="49" charset="-122"/>
                </a:rPr>
                <a:t>2FSK</a:t>
              </a:r>
              <a:r>
                <a:rPr lang="zh-CN" altLang="en-US" b="1">
                  <a:solidFill>
                    <a:schemeClr val="folHlink"/>
                  </a:solidFill>
                  <a:latin typeface="隶书" pitchFamily="49" charset="-122"/>
                </a:rPr>
                <a:t>信号</a:t>
              </a:r>
            </a:p>
          </p:txBody>
        </p:sp>
        <p:sp>
          <p:nvSpPr>
            <p:cNvPr id="36888" name="Text Box 25"/>
            <p:cNvSpPr txBox="1">
              <a:spLocks noChangeArrowheads="1"/>
            </p:cNvSpPr>
            <p:nvPr/>
          </p:nvSpPr>
          <p:spPr bwMode="auto">
            <a:xfrm>
              <a:off x="4560" y="2160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chemeClr val="folHlink"/>
                  </a:solidFill>
                  <a:latin typeface="隶书" pitchFamily="49" charset="-122"/>
                </a:rPr>
                <a:t>输出</a:t>
              </a:r>
            </a:p>
          </p:txBody>
        </p:sp>
        <p:sp>
          <p:nvSpPr>
            <p:cNvPr id="36889" name="Rectangle 26"/>
            <p:cNvSpPr>
              <a:spLocks noChangeArrowheads="1"/>
            </p:cNvSpPr>
            <p:nvPr/>
          </p:nvSpPr>
          <p:spPr bwMode="auto">
            <a:xfrm>
              <a:off x="3072" y="2208"/>
              <a:ext cx="480" cy="288"/>
            </a:xfrm>
            <a:prstGeom prst="rect">
              <a:avLst/>
            </a:prstGeom>
            <a:noFill/>
            <a:ln w="57150" cmpd="thinThick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>
                  <a:latin typeface="隶书" pitchFamily="49" charset="-122"/>
                </a:rPr>
                <a:t>低通</a:t>
              </a:r>
            </a:p>
          </p:txBody>
        </p:sp>
        <p:sp>
          <p:nvSpPr>
            <p:cNvPr id="36890" name="Rectangle 27"/>
            <p:cNvSpPr>
              <a:spLocks noChangeArrowheads="1"/>
            </p:cNvSpPr>
            <p:nvPr/>
          </p:nvSpPr>
          <p:spPr bwMode="auto">
            <a:xfrm>
              <a:off x="3840" y="2208"/>
              <a:ext cx="720" cy="288"/>
            </a:xfrm>
            <a:prstGeom prst="rect">
              <a:avLst/>
            </a:prstGeom>
            <a:noFill/>
            <a:ln w="57150" cmpd="thinThick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>
                  <a:latin typeface="隶书" pitchFamily="49" charset="-122"/>
                </a:rPr>
                <a:t>抽样判决</a:t>
              </a:r>
            </a:p>
          </p:txBody>
        </p:sp>
        <p:sp>
          <p:nvSpPr>
            <p:cNvPr id="36891" name="Line 28"/>
            <p:cNvSpPr>
              <a:spLocks noChangeShapeType="1"/>
            </p:cNvSpPr>
            <p:nvPr/>
          </p:nvSpPr>
          <p:spPr bwMode="auto">
            <a:xfrm>
              <a:off x="4560" y="2352"/>
              <a:ext cx="384" cy="0"/>
            </a:xfrm>
            <a:prstGeom prst="line">
              <a:avLst/>
            </a:prstGeom>
            <a:noFill/>
            <a:ln w="158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2" name="Line 29"/>
            <p:cNvSpPr>
              <a:spLocks noChangeShapeType="1"/>
            </p:cNvSpPr>
            <p:nvPr/>
          </p:nvSpPr>
          <p:spPr bwMode="auto">
            <a:xfrm>
              <a:off x="2784" y="2352"/>
              <a:ext cx="288" cy="0"/>
            </a:xfrm>
            <a:prstGeom prst="line">
              <a:avLst/>
            </a:prstGeom>
            <a:noFill/>
            <a:ln w="158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3" name="Line 30"/>
            <p:cNvSpPr>
              <a:spLocks noChangeShapeType="1"/>
            </p:cNvSpPr>
            <p:nvPr/>
          </p:nvSpPr>
          <p:spPr bwMode="auto">
            <a:xfrm flipV="1">
              <a:off x="4176" y="2496"/>
              <a:ext cx="0" cy="288"/>
            </a:xfrm>
            <a:prstGeom prst="line">
              <a:avLst/>
            </a:prstGeom>
            <a:noFill/>
            <a:ln w="158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4" name="Text Box 31"/>
            <p:cNvSpPr txBox="1">
              <a:spLocks noChangeArrowheads="1"/>
            </p:cNvSpPr>
            <p:nvPr/>
          </p:nvSpPr>
          <p:spPr bwMode="auto">
            <a:xfrm>
              <a:off x="3888" y="2784"/>
              <a:ext cx="6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chemeClr val="folHlink"/>
                  </a:solidFill>
                  <a:latin typeface="隶书" pitchFamily="49" charset="-122"/>
                </a:rPr>
                <a:t>位定时</a:t>
              </a:r>
            </a:p>
          </p:txBody>
        </p:sp>
        <p:sp>
          <p:nvSpPr>
            <p:cNvPr id="36895" name="Line 37"/>
            <p:cNvSpPr>
              <a:spLocks noChangeShapeType="1"/>
            </p:cNvSpPr>
            <p:nvPr/>
          </p:nvSpPr>
          <p:spPr bwMode="auto">
            <a:xfrm>
              <a:off x="2256" y="2352"/>
              <a:ext cx="0" cy="288"/>
            </a:xfrm>
            <a:prstGeom prst="line">
              <a:avLst/>
            </a:prstGeom>
            <a:noFill/>
            <a:ln w="158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6" name="Line 38"/>
            <p:cNvSpPr>
              <a:spLocks noChangeShapeType="1"/>
            </p:cNvSpPr>
            <p:nvPr/>
          </p:nvSpPr>
          <p:spPr bwMode="auto">
            <a:xfrm>
              <a:off x="2544" y="2784"/>
              <a:ext cx="96" cy="0"/>
            </a:xfrm>
            <a:prstGeom prst="line">
              <a:avLst/>
            </a:prstGeom>
            <a:noFill/>
            <a:ln w="158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7" name="Oval 39"/>
            <p:cNvSpPr>
              <a:spLocks noChangeArrowheads="1"/>
            </p:cNvSpPr>
            <p:nvPr/>
          </p:nvSpPr>
          <p:spPr bwMode="auto">
            <a:xfrm>
              <a:off x="2496" y="2208"/>
              <a:ext cx="288" cy="288"/>
            </a:xfrm>
            <a:prstGeom prst="ellipse">
              <a:avLst/>
            </a:prstGeom>
            <a:noFill/>
            <a:ln w="57150" cmpd="thinThick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75000"/>
                </a:lnSpc>
                <a:buClr>
                  <a:srgbClr val="FF3300"/>
                </a:buClr>
              </a:pPr>
              <a:r>
                <a:rPr lang="en-US" altLang="zh-CN">
                  <a:latin typeface="隶书" pitchFamily="49" charset="-122"/>
                </a:rPr>
                <a:t>×</a:t>
              </a:r>
            </a:p>
          </p:txBody>
        </p:sp>
        <p:sp>
          <p:nvSpPr>
            <p:cNvPr id="36898" name="Rectangle 40"/>
            <p:cNvSpPr>
              <a:spLocks noChangeArrowheads="1"/>
            </p:cNvSpPr>
            <p:nvPr/>
          </p:nvSpPr>
          <p:spPr bwMode="auto">
            <a:xfrm>
              <a:off x="1584" y="2208"/>
              <a:ext cx="480" cy="288"/>
            </a:xfrm>
            <a:prstGeom prst="rect">
              <a:avLst/>
            </a:prstGeom>
            <a:noFill/>
            <a:ln w="57150" cmpd="thinThick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>
                  <a:latin typeface="隶书" pitchFamily="49" charset="-122"/>
                </a:rPr>
                <a:t>带通</a:t>
              </a:r>
            </a:p>
          </p:txBody>
        </p:sp>
        <p:sp>
          <p:nvSpPr>
            <p:cNvPr id="36899" name="Line 41"/>
            <p:cNvSpPr>
              <a:spLocks noChangeShapeType="1"/>
            </p:cNvSpPr>
            <p:nvPr/>
          </p:nvSpPr>
          <p:spPr bwMode="auto">
            <a:xfrm>
              <a:off x="1248" y="2352"/>
              <a:ext cx="336" cy="0"/>
            </a:xfrm>
            <a:prstGeom prst="line">
              <a:avLst/>
            </a:prstGeom>
            <a:noFill/>
            <a:ln w="158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0" name="AutoShape 42"/>
            <p:cNvSpPr>
              <a:spLocks noChangeArrowheads="1"/>
            </p:cNvSpPr>
            <p:nvPr/>
          </p:nvSpPr>
          <p:spPr bwMode="auto">
            <a:xfrm>
              <a:off x="2256" y="3072"/>
              <a:ext cx="1104" cy="303"/>
            </a:xfrm>
            <a:prstGeom prst="roundRect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  <a:latin typeface="隶书" pitchFamily="49" charset="-122"/>
                </a:rPr>
                <a:t>差分检测法</a:t>
              </a:r>
            </a:p>
          </p:txBody>
        </p:sp>
      </p:grpSp>
      <p:sp>
        <p:nvSpPr>
          <p:cNvPr id="45103" name="WordArt 47"/>
          <p:cNvSpPr>
            <a:spLocks noChangeArrowheads="1" noChangeShapeType="1" noTextEdit="1"/>
          </p:cNvSpPr>
          <p:nvPr/>
        </p:nvSpPr>
        <p:spPr bwMode="auto">
          <a:xfrm>
            <a:off x="533400" y="1524000"/>
            <a:ext cx="19050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lnSpc>
                <a:spcPct val="120000"/>
              </a:lnSpc>
              <a:buClr>
                <a:srgbClr val="FF3300"/>
              </a:buClr>
              <a:defRPr/>
            </a:pPr>
            <a:r>
              <a:rPr lang="en-US" altLang="zh-CN" sz="3600" kern="10">
                <a:ln w="19050">
                  <a:solidFill>
                    <a:srgbClr val="FF33CC"/>
                  </a:solidFill>
                  <a:round/>
                  <a:headEnd/>
                  <a:tailEnd/>
                </a:ln>
                <a:solidFill>
                  <a:srgbClr val="FF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2FSK</a:t>
            </a:r>
            <a:r>
              <a:rPr lang="zh-CN" altLang="en-US" sz="3600" kern="10">
                <a:ln w="19050">
                  <a:solidFill>
                    <a:srgbClr val="FF33CC"/>
                  </a:solidFill>
                  <a:round/>
                  <a:headEnd/>
                  <a:tailEnd/>
                </a:ln>
                <a:solidFill>
                  <a:srgbClr val="FF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的解调</a:t>
            </a:r>
          </a:p>
        </p:txBody>
      </p:sp>
      <p:graphicFrame>
        <p:nvGraphicFramePr>
          <p:cNvPr id="463872" name="Object 0"/>
          <p:cNvGraphicFramePr>
            <a:graphicFrameLocks noChangeAspect="1"/>
          </p:cNvGraphicFramePr>
          <p:nvPr/>
        </p:nvGraphicFramePr>
        <p:xfrm>
          <a:off x="838200" y="3733800"/>
          <a:ext cx="135096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6" name="Equation" r:id="rId3" imgW="876240" imgH="228600" progId="Equation.3">
                  <p:embed/>
                </p:oleObj>
              </mc:Choice>
              <mc:Fallback>
                <p:oleObj name="Equation" r:id="rId3" imgW="876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33800"/>
                        <a:ext cx="1350963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73" name="Object 1"/>
          <p:cNvGraphicFramePr>
            <a:graphicFrameLocks noChangeAspect="1"/>
          </p:cNvGraphicFramePr>
          <p:nvPr/>
        </p:nvGraphicFramePr>
        <p:xfrm>
          <a:off x="4038600" y="4343400"/>
          <a:ext cx="17621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7" name="Equation" r:id="rId5" imgW="1143000" imgH="228600" progId="Equation.3">
                  <p:embed/>
                </p:oleObj>
              </mc:Choice>
              <mc:Fallback>
                <p:oleObj name="Equation" r:id="rId5" imgW="114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343400"/>
                        <a:ext cx="1762125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304800" y="2209800"/>
            <a:ext cx="5410200" cy="838200"/>
            <a:chOff x="192" y="1392"/>
            <a:chExt cx="3408" cy="528"/>
          </a:xfrm>
        </p:grpSpPr>
        <p:sp>
          <p:nvSpPr>
            <p:cNvPr id="36882" name="AutoShape 57"/>
            <p:cNvSpPr>
              <a:spLocks noChangeArrowheads="1"/>
            </p:cNvSpPr>
            <p:nvPr/>
          </p:nvSpPr>
          <p:spPr bwMode="auto">
            <a:xfrm>
              <a:off x="192" y="1392"/>
              <a:ext cx="3408" cy="528"/>
            </a:xfrm>
            <a:prstGeom prst="wedgeEllipseCallout">
              <a:avLst>
                <a:gd name="adj1" fmla="val 30634"/>
                <a:gd name="adj2" fmla="val 113634"/>
              </a:avLst>
            </a:prstGeom>
            <a:solidFill>
              <a:srgbClr val="FFFF99"/>
            </a:solidFill>
            <a:ln w="76200" cap="rnd" cmpd="tri">
              <a:solidFill>
                <a:srgbClr val="FF9966"/>
              </a:solidFill>
              <a:prstDash val="sysDot"/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buClr>
                  <a:srgbClr val="FF3300"/>
                </a:buClr>
                <a:buFontTx/>
                <a:buChar char="•"/>
              </a:pPr>
              <a:endParaRPr lang="zh-CN" altLang="zh-CN">
                <a:ea typeface="华文细黑" pitchFamily="2" charset="-122"/>
              </a:endParaRPr>
            </a:p>
          </p:txBody>
        </p:sp>
        <p:graphicFrame>
          <p:nvGraphicFramePr>
            <p:cNvPr id="36873" name="Object 7"/>
            <p:cNvGraphicFramePr>
              <a:graphicFrameLocks noChangeAspect="1"/>
            </p:cNvGraphicFramePr>
            <p:nvPr/>
          </p:nvGraphicFramePr>
          <p:xfrm>
            <a:off x="432" y="1488"/>
            <a:ext cx="2928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8" name="Equation" r:id="rId7" imgW="3047760" imgH="342720" progId="Equation.3">
                    <p:embed/>
                  </p:oleObj>
                </mc:Choice>
                <mc:Fallback>
                  <p:oleObj name="Equation" r:id="rId7" imgW="304776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1488"/>
                          <a:ext cx="2928" cy="3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5715000" y="1066800"/>
            <a:ext cx="2667000" cy="2209800"/>
            <a:chOff x="3600" y="672"/>
            <a:chExt cx="1680" cy="1392"/>
          </a:xfrm>
        </p:grpSpPr>
        <p:sp>
          <p:nvSpPr>
            <p:cNvPr id="36881" name="AutoShape 56"/>
            <p:cNvSpPr>
              <a:spLocks noChangeArrowheads="1"/>
            </p:cNvSpPr>
            <p:nvPr/>
          </p:nvSpPr>
          <p:spPr bwMode="auto">
            <a:xfrm>
              <a:off x="3600" y="672"/>
              <a:ext cx="1680" cy="1392"/>
            </a:xfrm>
            <a:prstGeom prst="wedgeEllipseCallout">
              <a:avLst>
                <a:gd name="adj1" fmla="val -45356"/>
                <a:gd name="adj2" fmla="val 65519"/>
              </a:avLst>
            </a:prstGeom>
            <a:solidFill>
              <a:srgbClr val="FFFF99"/>
            </a:solidFill>
            <a:ln w="76200" cap="rnd" cmpd="tri">
              <a:solidFill>
                <a:srgbClr val="FF9966"/>
              </a:solidFill>
              <a:prstDash val="sysDot"/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buClr>
                  <a:srgbClr val="FF3300"/>
                </a:buClr>
                <a:buFontTx/>
                <a:buChar char="•"/>
              </a:pPr>
              <a:endParaRPr lang="zh-CN" altLang="zh-CN">
                <a:ea typeface="华文细黑" pitchFamily="2" charset="-122"/>
              </a:endParaRPr>
            </a:p>
          </p:txBody>
        </p:sp>
        <p:graphicFrame>
          <p:nvGraphicFramePr>
            <p:cNvPr id="36872" name="Object 6"/>
            <p:cNvGraphicFramePr>
              <a:graphicFrameLocks noChangeAspect="1"/>
            </p:cNvGraphicFramePr>
            <p:nvPr/>
          </p:nvGraphicFramePr>
          <p:xfrm>
            <a:off x="3936" y="768"/>
            <a:ext cx="963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9" name="Equation" r:id="rId9" imgW="1015920" imgH="342720" progId="Equation.3">
                    <p:embed/>
                  </p:oleObj>
                </mc:Choice>
                <mc:Fallback>
                  <p:oleObj name="Equation" r:id="rId9" imgW="101592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768"/>
                          <a:ext cx="963" cy="3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3874" name="Object 2"/>
          <p:cNvGraphicFramePr>
            <a:graphicFrameLocks noChangeAspect="1"/>
          </p:cNvGraphicFramePr>
          <p:nvPr/>
        </p:nvGraphicFramePr>
        <p:xfrm>
          <a:off x="6400800" y="1981200"/>
          <a:ext cx="10890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0" name="Equation" r:id="rId11" imgW="723600" imgH="342720" progId="Equation.3">
                  <p:embed/>
                </p:oleObj>
              </mc:Choice>
              <mc:Fallback>
                <p:oleObj name="Equation" r:id="rId11" imgW="7236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981200"/>
                        <a:ext cx="1089025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75" name="Object 3"/>
          <p:cNvGraphicFramePr>
            <a:graphicFrameLocks noChangeAspect="1"/>
          </p:cNvGraphicFramePr>
          <p:nvPr/>
        </p:nvGraphicFramePr>
        <p:xfrm>
          <a:off x="6934200" y="1600200"/>
          <a:ext cx="7620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1" name="Equation" r:id="rId13" imgW="545760" imgH="342720" progId="Equation.3">
                  <p:embed/>
                </p:oleObj>
              </mc:Choice>
              <mc:Fallback>
                <p:oleObj name="Equation" r:id="rId13" imgW="5457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600200"/>
                        <a:ext cx="7620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76" name="Object 4"/>
          <p:cNvGraphicFramePr>
            <a:graphicFrameLocks noChangeAspect="1"/>
          </p:cNvGraphicFramePr>
          <p:nvPr/>
        </p:nvGraphicFramePr>
        <p:xfrm>
          <a:off x="6553200" y="2743200"/>
          <a:ext cx="7842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2" name="Equation" r:id="rId15" imgW="520560" imgH="342720" progId="Equation.3">
                  <p:embed/>
                </p:oleObj>
              </mc:Choice>
              <mc:Fallback>
                <p:oleObj name="Equation" r:id="rId15" imgW="5205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743200"/>
                        <a:ext cx="784225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16" name="Line 60"/>
          <p:cNvSpPr>
            <a:spLocks noChangeShapeType="1"/>
          </p:cNvSpPr>
          <p:nvPr/>
        </p:nvSpPr>
        <p:spPr bwMode="auto">
          <a:xfrm>
            <a:off x="6858000" y="1676400"/>
            <a:ext cx="0" cy="381000"/>
          </a:xfrm>
          <a:prstGeom prst="line">
            <a:avLst/>
          </a:prstGeom>
          <a:noFill/>
          <a:ln w="12700">
            <a:solidFill>
              <a:srgbClr val="3366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117" name="Line 61"/>
          <p:cNvSpPr>
            <a:spLocks noChangeShapeType="1"/>
          </p:cNvSpPr>
          <p:nvPr/>
        </p:nvSpPr>
        <p:spPr bwMode="auto">
          <a:xfrm>
            <a:off x="6858000" y="2438400"/>
            <a:ext cx="0" cy="304800"/>
          </a:xfrm>
          <a:prstGeom prst="line">
            <a:avLst/>
          </a:prstGeom>
          <a:noFill/>
          <a:ln w="12700">
            <a:solidFill>
              <a:srgbClr val="3366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63877" name="Object 5"/>
          <p:cNvGraphicFramePr>
            <a:graphicFrameLocks noChangeAspect="1"/>
          </p:cNvGraphicFramePr>
          <p:nvPr/>
        </p:nvGraphicFramePr>
        <p:xfrm>
          <a:off x="6934200" y="2438400"/>
          <a:ext cx="8159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3" name="Equation" r:id="rId17" imgW="583920" imgH="228600" progId="Equation.3">
                  <p:embed/>
                </p:oleObj>
              </mc:Choice>
              <mc:Fallback>
                <p:oleObj name="Equation" r:id="rId17" imgW="583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438400"/>
                        <a:ext cx="815975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383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63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63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3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16" grpId="0" animBg="1"/>
      <p:bldP spid="45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Line 2"/>
          <p:cNvSpPr>
            <a:spLocks noChangeShapeType="1"/>
          </p:cNvSpPr>
          <p:nvPr/>
        </p:nvSpPr>
        <p:spPr bwMode="auto">
          <a:xfrm flipH="1" flipV="1">
            <a:off x="3962400" y="3048000"/>
            <a:ext cx="457200" cy="533400"/>
          </a:xfrm>
          <a:prstGeom prst="line">
            <a:avLst/>
          </a:prstGeom>
          <a:noFill/>
          <a:ln w="222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4648200" y="4191000"/>
            <a:ext cx="3048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FF3300"/>
              </a:buClr>
            </a:pPr>
            <a:r>
              <a:rPr lang="en-US" altLang="zh-CN" sz="1600" b="1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5105400" y="4191000"/>
            <a:ext cx="3048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FF3300"/>
              </a:buClr>
            </a:pPr>
            <a:r>
              <a:rPr lang="en-US" altLang="zh-CN" sz="1600" b="1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5486400" y="4191000"/>
            <a:ext cx="3048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FF3300"/>
              </a:buClr>
            </a:pPr>
            <a:r>
              <a:rPr lang="en-US" altLang="zh-CN" sz="1600" b="1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5867400" y="4191000"/>
            <a:ext cx="3048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FF3300"/>
              </a:buClr>
            </a:pPr>
            <a:r>
              <a:rPr lang="en-US" altLang="zh-CN" sz="1600" b="1">
                <a:solidFill>
                  <a:schemeClr val="folHlink"/>
                </a:solidFill>
              </a:rPr>
              <a:t>3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791200" y="2971800"/>
            <a:ext cx="457200" cy="336550"/>
            <a:chOff x="3504" y="624"/>
            <a:chExt cx="288" cy="212"/>
          </a:xfrm>
        </p:grpSpPr>
        <p:sp>
          <p:nvSpPr>
            <p:cNvPr id="68682" name="Line 9"/>
            <p:cNvSpPr>
              <a:spLocks noChangeShapeType="1"/>
            </p:cNvSpPr>
            <p:nvPr/>
          </p:nvSpPr>
          <p:spPr bwMode="auto">
            <a:xfrm>
              <a:off x="3504" y="816"/>
              <a:ext cx="28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8683" name="Text Box 10"/>
            <p:cNvSpPr txBox="1">
              <a:spLocks noChangeArrowheads="1"/>
            </p:cNvSpPr>
            <p:nvPr/>
          </p:nvSpPr>
          <p:spPr bwMode="auto">
            <a:xfrm>
              <a:off x="3552" y="624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600" b="1">
                  <a:solidFill>
                    <a:schemeClr val="folHlink"/>
                  </a:solidFill>
                </a:rPr>
                <a:t>0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248400" y="2819400"/>
            <a:ext cx="457200" cy="609600"/>
            <a:chOff x="3792" y="528"/>
            <a:chExt cx="288" cy="384"/>
          </a:xfrm>
        </p:grpSpPr>
        <p:sp>
          <p:nvSpPr>
            <p:cNvPr id="68680" name="Freeform 12"/>
            <p:cNvSpPr>
              <a:spLocks/>
            </p:cNvSpPr>
            <p:nvPr/>
          </p:nvSpPr>
          <p:spPr bwMode="auto">
            <a:xfrm>
              <a:off x="3792" y="720"/>
              <a:ext cx="288" cy="192"/>
            </a:xfrm>
            <a:custGeom>
              <a:avLst/>
              <a:gdLst>
                <a:gd name="T0" fmla="*/ 0 w 582"/>
                <a:gd name="T1" fmla="*/ 27 h 675"/>
                <a:gd name="T2" fmla="*/ 5 w 582"/>
                <a:gd name="T3" fmla="*/ 4 h 675"/>
                <a:gd name="T4" fmla="*/ 6 w 582"/>
                <a:gd name="T5" fmla="*/ 2 h 675"/>
                <a:gd name="T6" fmla="*/ 9 w 582"/>
                <a:gd name="T7" fmla="*/ 0 h 675"/>
                <a:gd name="T8" fmla="*/ 11 w 582"/>
                <a:gd name="T9" fmla="*/ 2 h 675"/>
                <a:gd name="T10" fmla="*/ 12 w 582"/>
                <a:gd name="T11" fmla="*/ 4 h 675"/>
                <a:gd name="T12" fmla="*/ 22 w 582"/>
                <a:gd name="T13" fmla="*/ 51 h 675"/>
                <a:gd name="T14" fmla="*/ 24 w 582"/>
                <a:gd name="T15" fmla="*/ 53 h 675"/>
                <a:gd name="T16" fmla="*/ 26 w 582"/>
                <a:gd name="T17" fmla="*/ 55 h 675"/>
                <a:gd name="T18" fmla="*/ 28 w 582"/>
                <a:gd name="T19" fmla="*/ 53 h 675"/>
                <a:gd name="T20" fmla="*/ 30 w 582"/>
                <a:gd name="T21" fmla="*/ 51 h 675"/>
                <a:gd name="T22" fmla="*/ 39 w 582"/>
                <a:gd name="T23" fmla="*/ 5 h 675"/>
                <a:gd name="T24" fmla="*/ 40 w 582"/>
                <a:gd name="T25" fmla="*/ 2 h 675"/>
                <a:gd name="T26" fmla="*/ 44 w 582"/>
                <a:gd name="T27" fmla="*/ 0 h 675"/>
                <a:gd name="T28" fmla="*/ 47 w 582"/>
                <a:gd name="T29" fmla="*/ 2 h 675"/>
                <a:gd name="T30" fmla="*/ 48 w 582"/>
                <a:gd name="T31" fmla="*/ 4 h 675"/>
                <a:gd name="T32" fmla="*/ 58 w 582"/>
                <a:gd name="T33" fmla="*/ 51 h 675"/>
                <a:gd name="T34" fmla="*/ 60 w 582"/>
                <a:gd name="T35" fmla="*/ 53 h 675"/>
                <a:gd name="T36" fmla="*/ 62 w 582"/>
                <a:gd name="T37" fmla="*/ 55 h 675"/>
                <a:gd name="T38" fmla="*/ 64 w 582"/>
                <a:gd name="T39" fmla="*/ 53 h 675"/>
                <a:gd name="T40" fmla="*/ 66 w 582"/>
                <a:gd name="T41" fmla="*/ 51 h 675"/>
                <a:gd name="T42" fmla="*/ 74 w 582"/>
                <a:gd name="T43" fmla="*/ 5 h 675"/>
                <a:gd name="T44" fmla="*/ 76 w 582"/>
                <a:gd name="T45" fmla="*/ 2 h 675"/>
                <a:gd name="T46" fmla="*/ 78 w 582"/>
                <a:gd name="T47" fmla="*/ 0 h 675"/>
                <a:gd name="T48" fmla="*/ 81 w 582"/>
                <a:gd name="T49" fmla="*/ 2 h 675"/>
                <a:gd name="T50" fmla="*/ 83 w 582"/>
                <a:gd name="T51" fmla="*/ 5 h 675"/>
                <a:gd name="T52" fmla="*/ 94 w 582"/>
                <a:gd name="T53" fmla="*/ 51 h 675"/>
                <a:gd name="T54" fmla="*/ 95 w 582"/>
                <a:gd name="T55" fmla="*/ 53 h 675"/>
                <a:gd name="T56" fmla="*/ 97 w 582"/>
                <a:gd name="T57" fmla="*/ 55 h 675"/>
                <a:gd name="T58" fmla="*/ 99 w 582"/>
                <a:gd name="T59" fmla="*/ 53 h 675"/>
                <a:gd name="T60" fmla="*/ 100 w 582"/>
                <a:gd name="T61" fmla="*/ 51 h 675"/>
                <a:gd name="T62" fmla="*/ 110 w 582"/>
                <a:gd name="T63" fmla="*/ 5 h 675"/>
                <a:gd name="T64" fmla="*/ 111 w 582"/>
                <a:gd name="T65" fmla="*/ 2 h 675"/>
                <a:gd name="T66" fmla="*/ 114 w 582"/>
                <a:gd name="T67" fmla="*/ 0 h 675"/>
                <a:gd name="T68" fmla="*/ 116 w 582"/>
                <a:gd name="T69" fmla="*/ 2 h 675"/>
                <a:gd name="T70" fmla="*/ 118 w 582"/>
                <a:gd name="T71" fmla="*/ 5 h 675"/>
                <a:gd name="T72" fmla="*/ 129 w 582"/>
                <a:gd name="T73" fmla="*/ 51 h 675"/>
                <a:gd name="T74" fmla="*/ 130 w 582"/>
                <a:gd name="T75" fmla="*/ 53 h 675"/>
                <a:gd name="T76" fmla="*/ 132 w 582"/>
                <a:gd name="T77" fmla="*/ 54 h 675"/>
                <a:gd name="T78" fmla="*/ 135 w 582"/>
                <a:gd name="T79" fmla="*/ 53 h 675"/>
                <a:gd name="T80" fmla="*/ 135 w 582"/>
                <a:gd name="T81" fmla="*/ 51 h 675"/>
                <a:gd name="T82" fmla="*/ 143 w 582"/>
                <a:gd name="T83" fmla="*/ 27 h 67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82"/>
                <a:gd name="T127" fmla="*/ 0 h 675"/>
                <a:gd name="T128" fmla="*/ 582 w 582"/>
                <a:gd name="T129" fmla="*/ 675 h 67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82" h="675">
                  <a:moveTo>
                    <a:pt x="0" y="339"/>
                  </a:moveTo>
                  <a:lnTo>
                    <a:pt x="20" y="49"/>
                  </a:lnTo>
                  <a:lnTo>
                    <a:pt x="27" y="23"/>
                  </a:lnTo>
                  <a:lnTo>
                    <a:pt x="37" y="5"/>
                  </a:lnTo>
                  <a:lnTo>
                    <a:pt x="45" y="23"/>
                  </a:lnTo>
                  <a:lnTo>
                    <a:pt x="49" y="49"/>
                  </a:lnTo>
                  <a:lnTo>
                    <a:pt x="90" y="634"/>
                  </a:lnTo>
                  <a:lnTo>
                    <a:pt x="96" y="660"/>
                  </a:lnTo>
                  <a:lnTo>
                    <a:pt x="107" y="675"/>
                  </a:lnTo>
                  <a:lnTo>
                    <a:pt x="115" y="658"/>
                  </a:lnTo>
                  <a:lnTo>
                    <a:pt x="121" y="636"/>
                  </a:lnTo>
                  <a:lnTo>
                    <a:pt x="160" y="55"/>
                  </a:lnTo>
                  <a:lnTo>
                    <a:pt x="162" y="25"/>
                  </a:lnTo>
                  <a:lnTo>
                    <a:pt x="177" y="0"/>
                  </a:lnTo>
                  <a:lnTo>
                    <a:pt x="189" y="27"/>
                  </a:lnTo>
                  <a:lnTo>
                    <a:pt x="193" y="53"/>
                  </a:lnTo>
                  <a:lnTo>
                    <a:pt x="238" y="632"/>
                  </a:lnTo>
                  <a:lnTo>
                    <a:pt x="244" y="660"/>
                  </a:lnTo>
                  <a:lnTo>
                    <a:pt x="252" y="675"/>
                  </a:lnTo>
                  <a:lnTo>
                    <a:pt x="263" y="662"/>
                  </a:lnTo>
                  <a:lnTo>
                    <a:pt x="270" y="636"/>
                  </a:lnTo>
                  <a:lnTo>
                    <a:pt x="303" y="57"/>
                  </a:lnTo>
                  <a:lnTo>
                    <a:pt x="310" y="27"/>
                  </a:lnTo>
                  <a:lnTo>
                    <a:pt x="320" y="5"/>
                  </a:lnTo>
                  <a:lnTo>
                    <a:pt x="330" y="29"/>
                  </a:lnTo>
                  <a:lnTo>
                    <a:pt x="337" y="55"/>
                  </a:lnTo>
                  <a:lnTo>
                    <a:pt x="382" y="629"/>
                  </a:lnTo>
                  <a:lnTo>
                    <a:pt x="386" y="655"/>
                  </a:lnTo>
                  <a:lnTo>
                    <a:pt x="398" y="675"/>
                  </a:lnTo>
                  <a:lnTo>
                    <a:pt x="406" y="652"/>
                  </a:lnTo>
                  <a:lnTo>
                    <a:pt x="411" y="625"/>
                  </a:lnTo>
                  <a:lnTo>
                    <a:pt x="450" y="59"/>
                  </a:lnTo>
                  <a:lnTo>
                    <a:pt x="452" y="20"/>
                  </a:lnTo>
                  <a:lnTo>
                    <a:pt x="465" y="5"/>
                  </a:lnTo>
                  <a:lnTo>
                    <a:pt x="474" y="23"/>
                  </a:lnTo>
                  <a:lnTo>
                    <a:pt x="480" y="57"/>
                  </a:lnTo>
                  <a:lnTo>
                    <a:pt x="528" y="632"/>
                  </a:lnTo>
                  <a:lnTo>
                    <a:pt x="532" y="655"/>
                  </a:lnTo>
                  <a:lnTo>
                    <a:pt x="540" y="673"/>
                  </a:lnTo>
                  <a:lnTo>
                    <a:pt x="550" y="660"/>
                  </a:lnTo>
                  <a:lnTo>
                    <a:pt x="552" y="634"/>
                  </a:lnTo>
                  <a:lnTo>
                    <a:pt x="582" y="337"/>
                  </a:lnTo>
                </a:path>
              </a:pathLst>
            </a:cu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68681" name="Text Box 13"/>
            <p:cNvSpPr txBox="1">
              <a:spLocks noChangeArrowheads="1"/>
            </p:cNvSpPr>
            <p:nvPr/>
          </p:nvSpPr>
          <p:spPr bwMode="auto">
            <a:xfrm>
              <a:off x="3840" y="528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600" b="1">
                  <a:solidFill>
                    <a:schemeClr val="folHlink"/>
                  </a:solidFill>
                </a:rPr>
                <a:t>1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705600" y="2667000"/>
            <a:ext cx="457200" cy="914400"/>
            <a:chOff x="4080" y="432"/>
            <a:chExt cx="288" cy="576"/>
          </a:xfrm>
        </p:grpSpPr>
        <p:sp>
          <p:nvSpPr>
            <p:cNvPr id="68678" name="Freeform 15"/>
            <p:cNvSpPr>
              <a:spLocks/>
            </p:cNvSpPr>
            <p:nvPr/>
          </p:nvSpPr>
          <p:spPr bwMode="auto">
            <a:xfrm>
              <a:off x="4080" y="624"/>
              <a:ext cx="288" cy="384"/>
            </a:xfrm>
            <a:custGeom>
              <a:avLst/>
              <a:gdLst>
                <a:gd name="T0" fmla="*/ 0 w 582"/>
                <a:gd name="T1" fmla="*/ 110 h 675"/>
                <a:gd name="T2" fmla="*/ 5 w 582"/>
                <a:gd name="T3" fmla="*/ 16 h 675"/>
                <a:gd name="T4" fmla="*/ 6 w 582"/>
                <a:gd name="T5" fmla="*/ 7 h 675"/>
                <a:gd name="T6" fmla="*/ 9 w 582"/>
                <a:gd name="T7" fmla="*/ 2 h 675"/>
                <a:gd name="T8" fmla="*/ 11 w 582"/>
                <a:gd name="T9" fmla="*/ 7 h 675"/>
                <a:gd name="T10" fmla="*/ 12 w 582"/>
                <a:gd name="T11" fmla="*/ 16 h 675"/>
                <a:gd name="T12" fmla="*/ 22 w 582"/>
                <a:gd name="T13" fmla="*/ 205 h 675"/>
                <a:gd name="T14" fmla="*/ 24 w 582"/>
                <a:gd name="T15" fmla="*/ 213 h 675"/>
                <a:gd name="T16" fmla="*/ 26 w 582"/>
                <a:gd name="T17" fmla="*/ 218 h 675"/>
                <a:gd name="T18" fmla="*/ 28 w 582"/>
                <a:gd name="T19" fmla="*/ 213 h 675"/>
                <a:gd name="T20" fmla="*/ 30 w 582"/>
                <a:gd name="T21" fmla="*/ 206 h 675"/>
                <a:gd name="T22" fmla="*/ 39 w 582"/>
                <a:gd name="T23" fmla="*/ 18 h 675"/>
                <a:gd name="T24" fmla="*/ 40 w 582"/>
                <a:gd name="T25" fmla="*/ 8 h 675"/>
                <a:gd name="T26" fmla="*/ 44 w 582"/>
                <a:gd name="T27" fmla="*/ 0 h 675"/>
                <a:gd name="T28" fmla="*/ 47 w 582"/>
                <a:gd name="T29" fmla="*/ 9 h 675"/>
                <a:gd name="T30" fmla="*/ 48 w 582"/>
                <a:gd name="T31" fmla="*/ 17 h 675"/>
                <a:gd name="T32" fmla="*/ 58 w 582"/>
                <a:gd name="T33" fmla="*/ 205 h 675"/>
                <a:gd name="T34" fmla="*/ 60 w 582"/>
                <a:gd name="T35" fmla="*/ 213 h 675"/>
                <a:gd name="T36" fmla="*/ 62 w 582"/>
                <a:gd name="T37" fmla="*/ 218 h 675"/>
                <a:gd name="T38" fmla="*/ 64 w 582"/>
                <a:gd name="T39" fmla="*/ 214 h 675"/>
                <a:gd name="T40" fmla="*/ 66 w 582"/>
                <a:gd name="T41" fmla="*/ 206 h 675"/>
                <a:gd name="T42" fmla="*/ 74 w 582"/>
                <a:gd name="T43" fmla="*/ 18 h 675"/>
                <a:gd name="T44" fmla="*/ 76 w 582"/>
                <a:gd name="T45" fmla="*/ 9 h 675"/>
                <a:gd name="T46" fmla="*/ 78 w 582"/>
                <a:gd name="T47" fmla="*/ 2 h 675"/>
                <a:gd name="T48" fmla="*/ 81 w 582"/>
                <a:gd name="T49" fmla="*/ 9 h 675"/>
                <a:gd name="T50" fmla="*/ 83 w 582"/>
                <a:gd name="T51" fmla="*/ 18 h 675"/>
                <a:gd name="T52" fmla="*/ 94 w 582"/>
                <a:gd name="T53" fmla="*/ 204 h 675"/>
                <a:gd name="T54" fmla="*/ 95 w 582"/>
                <a:gd name="T55" fmla="*/ 212 h 675"/>
                <a:gd name="T56" fmla="*/ 97 w 582"/>
                <a:gd name="T57" fmla="*/ 218 h 675"/>
                <a:gd name="T58" fmla="*/ 99 w 582"/>
                <a:gd name="T59" fmla="*/ 211 h 675"/>
                <a:gd name="T60" fmla="*/ 100 w 582"/>
                <a:gd name="T61" fmla="*/ 203 h 675"/>
                <a:gd name="T62" fmla="*/ 110 w 582"/>
                <a:gd name="T63" fmla="*/ 19 h 675"/>
                <a:gd name="T64" fmla="*/ 111 w 582"/>
                <a:gd name="T65" fmla="*/ 6 h 675"/>
                <a:gd name="T66" fmla="*/ 114 w 582"/>
                <a:gd name="T67" fmla="*/ 2 h 675"/>
                <a:gd name="T68" fmla="*/ 116 w 582"/>
                <a:gd name="T69" fmla="*/ 7 h 675"/>
                <a:gd name="T70" fmla="*/ 118 w 582"/>
                <a:gd name="T71" fmla="*/ 18 h 675"/>
                <a:gd name="T72" fmla="*/ 129 w 582"/>
                <a:gd name="T73" fmla="*/ 205 h 675"/>
                <a:gd name="T74" fmla="*/ 130 w 582"/>
                <a:gd name="T75" fmla="*/ 212 h 675"/>
                <a:gd name="T76" fmla="*/ 132 w 582"/>
                <a:gd name="T77" fmla="*/ 218 h 675"/>
                <a:gd name="T78" fmla="*/ 135 w 582"/>
                <a:gd name="T79" fmla="*/ 213 h 675"/>
                <a:gd name="T80" fmla="*/ 135 w 582"/>
                <a:gd name="T81" fmla="*/ 205 h 675"/>
                <a:gd name="T82" fmla="*/ 143 w 582"/>
                <a:gd name="T83" fmla="*/ 109 h 67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82"/>
                <a:gd name="T127" fmla="*/ 0 h 675"/>
                <a:gd name="T128" fmla="*/ 582 w 582"/>
                <a:gd name="T129" fmla="*/ 675 h 67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82" h="675">
                  <a:moveTo>
                    <a:pt x="0" y="339"/>
                  </a:moveTo>
                  <a:lnTo>
                    <a:pt x="20" y="49"/>
                  </a:lnTo>
                  <a:lnTo>
                    <a:pt x="27" y="23"/>
                  </a:lnTo>
                  <a:lnTo>
                    <a:pt x="37" y="5"/>
                  </a:lnTo>
                  <a:lnTo>
                    <a:pt x="45" y="23"/>
                  </a:lnTo>
                  <a:lnTo>
                    <a:pt x="49" y="49"/>
                  </a:lnTo>
                  <a:lnTo>
                    <a:pt x="90" y="634"/>
                  </a:lnTo>
                  <a:lnTo>
                    <a:pt x="96" y="660"/>
                  </a:lnTo>
                  <a:lnTo>
                    <a:pt x="107" y="675"/>
                  </a:lnTo>
                  <a:lnTo>
                    <a:pt x="115" y="658"/>
                  </a:lnTo>
                  <a:lnTo>
                    <a:pt x="121" y="636"/>
                  </a:lnTo>
                  <a:lnTo>
                    <a:pt x="160" y="55"/>
                  </a:lnTo>
                  <a:lnTo>
                    <a:pt x="162" y="25"/>
                  </a:lnTo>
                  <a:lnTo>
                    <a:pt x="177" y="0"/>
                  </a:lnTo>
                  <a:lnTo>
                    <a:pt x="189" y="27"/>
                  </a:lnTo>
                  <a:lnTo>
                    <a:pt x="193" y="53"/>
                  </a:lnTo>
                  <a:lnTo>
                    <a:pt x="238" y="632"/>
                  </a:lnTo>
                  <a:lnTo>
                    <a:pt x="244" y="660"/>
                  </a:lnTo>
                  <a:lnTo>
                    <a:pt x="252" y="675"/>
                  </a:lnTo>
                  <a:lnTo>
                    <a:pt x="263" y="662"/>
                  </a:lnTo>
                  <a:lnTo>
                    <a:pt x="270" y="636"/>
                  </a:lnTo>
                  <a:lnTo>
                    <a:pt x="303" y="57"/>
                  </a:lnTo>
                  <a:lnTo>
                    <a:pt x="310" y="27"/>
                  </a:lnTo>
                  <a:lnTo>
                    <a:pt x="320" y="5"/>
                  </a:lnTo>
                  <a:lnTo>
                    <a:pt x="330" y="29"/>
                  </a:lnTo>
                  <a:lnTo>
                    <a:pt x="337" y="55"/>
                  </a:lnTo>
                  <a:lnTo>
                    <a:pt x="382" y="629"/>
                  </a:lnTo>
                  <a:lnTo>
                    <a:pt x="386" y="655"/>
                  </a:lnTo>
                  <a:lnTo>
                    <a:pt x="398" y="675"/>
                  </a:lnTo>
                  <a:lnTo>
                    <a:pt x="406" y="652"/>
                  </a:lnTo>
                  <a:lnTo>
                    <a:pt x="411" y="625"/>
                  </a:lnTo>
                  <a:lnTo>
                    <a:pt x="450" y="59"/>
                  </a:lnTo>
                  <a:lnTo>
                    <a:pt x="452" y="20"/>
                  </a:lnTo>
                  <a:lnTo>
                    <a:pt x="465" y="5"/>
                  </a:lnTo>
                  <a:lnTo>
                    <a:pt x="474" y="23"/>
                  </a:lnTo>
                  <a:lnTo>
                    <a:pt x="480" y="57"/>
                  </a:lnTo>
                  <a:lnTo>
                    <a:pt x="528" y="632"/>
                  </a:lnTo>
                  <a:lnTo>
                    <a:pt x="532" y="655"/>
                  </a:lnTo>
                  <a:lnTo>
                    <a:pt x="540" y="673"/>
                  </a:lnTo>
                  <a:lnTo>
                    <a:pt x="550" y="660"/>
                  </a:lnTo>
                  <a:lnTo>
                    <a:pt x="552" y="634"/>
                  </a:lnTo>
                  <a:lnTo>
                    <a:pt x="582" y="337"/>
                  </a:lnTo>
                </a:path>
              </a:pathLst>
            </a:cu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68679" name="Text Box 16"/>
            <p:cNvSpPr txBox="1">
              <a:spLocks noChangeArrowheads="1"/>
            </p:cNvSpPr>
            <p:nvPr/>
          </p:nvSpPr>
          <p:spPr bwMode="auto">
            <a:xfrm>
              <a:off x="4128" y="43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600" b="1">
                  <a:solidFill>
                    <a:schemeClr val="folHlink"/>
                  </a:solidFill>
                </a:rPr>
                <a:t>2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7162800" y="2514600"/>
            <a:ext cx="457200" cy="1219200"/>
            <a:chOff x="4368" y="384"/>
            <a:chExt cx="288" cy="768"/>
          </a:xfrm>
        </p:grpSpPr>
        <p:sp>
          <p:nvSpPr>
            <p:cNvPr id="68676" name="Freeform 18"/>
            <p:cNvSpPr>
              <a:spLocks/>
            </p:cNvSpPr>
            <p:nvPr/>
          </p:nvSpPr>
          <p:spPr bwMode="auto">
            <a:xfrm>
              <a:off x="4368" y="576"/>
              <a:ext cx="288" cy="576"/>
            </a:xfrm>
            <a:custGeom>
              <a:avLst/>
              <a:gdLst>
                <a:gd name="T0" fmla="*/ 0 w 582"/>
                <a:gd name="T1" fmla="*/ 247 h 675"/>
                <a:gd name="T2" fmla="*/ 5 w 582"/>
                <a:gd name="T3" fmla="*/ 36 h 675"/>
                <a:gd name="T4" fmla="*/ 6 w 582"/>
                <a:gd name="T5" fmla="*/ 17 h 675"/>
                <a:gd name="T6" fmla="*/ 9 w 582"/>
                <a:gd name="T7" fmla="*/ 3 h 675"/>
                <a:gd name="T8" fmla="*/ 11 w 582"/>
                <a:gd name="T9" fmla="*/ 17 h 675"/>
                <a:gd name="T10" fmla="*/ 12 w 582"/>
                <a:gd name="T11" fmla="*/ 36 h 675"/>
                <a:gd name="T12" fmla="*/ 22 w 582"/>
                <a:gd name="T13" fmla="*/ 462 h 675"/>
                <a:gd name="T14" fmla="*/ 24 w 582"/>
                <a:gd name="T15" fmla="*/ 480 h 675"/>
                <a:gd name="T16" fmla="*/ 26 w 582"/>
                <a:gd name="T17" fmla="*/ 492 h 675"/>
                <a:gd name="T18" fmla="*/ 28 w 582"/>
                <a:gd name="T19" fmla="*/ 479 h 675"/>
                <a:gd name="T20" fmla="*/ 30 w 582"/>
                <a:gd name="T21" fmla="*/ 463 h 675"/>
                <a:gd name="T22" fmla="*/ 39 w 582"/>
                <a:gd name="T23" fmla="*/ 40 h 675"/>
                <a:gd name="T24" fmla="*/ 40 w 582"/>
                <a:gd name="T25" fmla="*/ 18 h 675"/>
                <a:gd name="T26" fmla="*/ 44 w 582"/>
                <a:gd name="T27" fmla="*/ 0 h 675"/>
                <a:gd name="T28" fmla="*/ 47 w 582"/>
                <a:gd name="T29" fmla="*/ 20 h 675"/>
                <a:gd name="T30" fmla="*/ 48 w 582"/>
                <a:gd name="T31" fmla="*/ 38 h 675"/>
                <a:gd name="T32" fmla="*/ 58 w 582"/>
                <a:gd name="T33" fmla="*/ 460 h 675"/>
                <a:gd name="T34" fmla="*/ 60 w 582"/>
                <a:gd name="T35" fmla="*/ 480 h 675"/>
                <a:gd name="T36" fmla="*/ 62 w 582"/>
                <a:gd name="T37" fmla="*/ 492 h 675"/>
                <a:gd name="T38" fmla="*/ 64 w 582"/>
                <a:gd name="T39" fmla="*/ 482 h 675"/>
                <a:gd name="T40" fmla="*/ 66 w 582"/>
                <a:gd name="T41" fmla="*/ 463 h 675"/>
                <a:gd name="T42" fmla="*/ 74 w 582"/>
                <a:gd name="T43" fmla="*/ 42 h 675"/>
                <a:gd name="T44" fmla="*/ 76 w 582"/>
                <a:gd name="T45" fmla="*/ 20 h 675"/>
                <a:gd name="T46" fmla="*/ 78 w 582"/>
                <a:gd name="T47" fmla="*/ 3 h 675"/>
                <a:gd name="T48" fmla="*/ 81 w 582"/>
                <a:gd name="T49" fmla="*/ 21 h 675"/>
                <a:gd name="T50" fmla="*/ 83 w 582"/>
                <a:gd name="T51" fmla="*/ 40 h 675"/>
                <a:gd name="T52" fmla="*/ 94 w 582"/>
                <a:gd name="T53" fmla="*/ 458 h 675"/>
                <a:gd name="T54" fmla="*/ 95 w 582"/>
                <a:gd name="T55" fmla="*/ 477 h 675"/>
                <a:gd name="T56" fmla="*/ 97 w 582"/>
                <a:gd name="T57" fmla="*/ 492 h 675"/>
                <a:gd name="T58" fmla="*/ 99 w 582"/>
                <a:gd name="T59" fmla="*/ 474 h 675"/>
                <a:gd name="T60" fmla="*/ 100 w 582"/>
                <a:gd name="T61" fmla="*/ 455 h 675"/>
                <a:gd name="T62" fmla="*/ 110 w 582"/>
                <a:gd name="T63" fmla="*/ 43 h 675"/>
                <a:gd name="T64" fmla="*/ 111 w 582"/>
                <a:gd name="T65" fmla="*/ 15 h 675"/>
                <a:gd name="T66" fmla="*/ 114 w 582"/>
                <a:gd name="T67" fmla="*/ 3 h 675"/>
                <a:gd name="T68" fmla="*/ 116 w 582"/>
                <a:gd name="T69" fmla="*/ 17 h 675"/>
                <a:gd name="T70" fmla="*/ 118 w 582"/>
                <a:gd name="T71" fmla="*/ 42 h 675"/>
                <a:gd name="T72" fmla="*/ 129 w 582"/>
                <a:gd name="T73" fmla="*/ 460 h 675"/>
                <a:gd name="T74" fmla="*/ 130 w 582"/>
                <a:gd name="T75" fmla="*/ 477 h 675"/>
                <a:gd name="T76" fmla="*/ 132 w 582"/>
                <a:gd name="T77" fmla="*/ 490 h 675"/>
                <a:gd name="T78" fmla="*/ 135 w 582"/>
                <a:gd name="T79" fmla="*/ 480 h 675"/>
                <a:gd name="T80" fmla="*/ 135 w 582"/>
                <a:gd name="T81" fmla="*/ 462 h 675"/>
                <a:gd name="T82" fmla="*/ 143 w 582"/>
                <a:gd name="T83" fmla="*/ 246 h 67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82"/>
                <a:gd name="T127" fmla="*/ 0 h 675"/>
                <a:gd name="T128" fmla="*/ 582 w 582"/>
                <a:gd name="T129" fmla="*/ 675 h 67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82" h="675">
                  <a:moveTo>
                    <a:pt x="0" y="339"/>
                  </a:moveTo>
                  <a:lnTo>
                    <a:pt x="20" y="49"/>
                  </a:lnTo>
                  <a:lnTo>
                    <a:pt x="27" y="23"/>
                  </a:lnTo>
                  <a:lnTo>
                    <a:pt x="37" y="5"/>
                  </a:lnTo>
                  <a:lnTo>
                    <a:pt x="45" y="23"/>
                  </a:lnTo>
                  <a:lnTo>
                    <a:pt x="49" y="49"/>
                  </a:lnTo>
                  <a:lnTo>
                    <a:pt x="90" y="634"/>
                  </a:lnTo>
                  <a:lnTo>
                    <a:pt x="96" y="660"/>
                  </a:lnTo>
                  <a:lnTo>
                    <a:pt x="107" y="675"/>
                  </a:lnTo>
                  <a:lnTo>
                    <a:pt x="115" y="658"/>
                  </a:lnTo>
                  <a:lnTo>
                    <a:pt x="121" y="636"/>
                  </a:lnTo>
                  <a:lnTo>
                    <a:pt x="160" y="55"/>
                  </a:lnTo>
                  <a:lnTo>
                    <a:pt x="162" y="25"/>
                  </a:lnTo>
                  <a:lnTo>
                    <a:pt x="177" y="0"/>
                  </a:lnTo>
                  <a:lnTo>
                    <a:pt x="189" y="27"/>
                  </a:lnTo>
                  <a:lnTo>
                    <a:pt x="193" y="53"/>
                  </a:lnTo>
                  <a:lnTo>
                    <a:pt x="238" y="632"/>
                  </a:lnTo>
                  <a:lnTo>
                    <a:pt x="244" y="660"/>
                  </a:lnTo>
                  <a:lnTo>
                    <a:pt x="252" y="675"/>
                  </a:lnTo>
                  <a:lnTo>
                    <a:pt x="263" y="662"/>
                  </a:lnTo>
                  <a:lnTo>
                    <a:pt x="270" y="636"/>
                  </a:lnTo>
                  <a:lnTo>
                    <a:pt x="303" y="57"/>
                  </a:lnTo>
                  <a:lnTo>
                    <a:pt x="310" y="27"/>
                  </a:lnTo>
                  <a:lnTo>
                    <a:pt x="320" y="5"/>
                  </a:lnTo>
                  <a:lnTo>
                    <a:pt x="330" y="29"/>
                  </a:lnTo>
                  <a:lnTo>
                    <a:pt x="337" y="55"/>
                  </a:lnTo>
                  <a:lnTo>
                    <a:pt x="382" y="629"/>
                  </a:lnTo>
                  <a:lnTo>
                    <a:pt x="386" y="655"/>
                  </a:lnTo>
                  <a:lnTo>
                    <a:pt x="398" y="675"/>
                  </a:lnTo>
                  <a:lnTo>
                    <a:pt x="406" y="652"/>
                  </a:lnTo>
                  <a:lnTo>
                    <a:pt x="411" y="625"/>
                  </a:lnTo>
                  <a:lnTo>
                    <a:pt x="450" y="59"/>
                  </a:lnTo>
                  <a:lnTo>
                    <a:pt x="452" y="20"/>
                  </a:lnTo>
                  <a:lnTo>
                    <a:pt x="465" y="5"/>
                  </a:lnTo>
                  <a:lnTo>
                    <a:pt x="474" y="23"/>
                  </a:lnTo>
                  <a:lnTo>
                    <a:pt x="480" y="57"/>
                  </a:lnTo>
                  <a:lnTo>
                    <a:pt x="528" y="632"/>
                  </a:lnTo>
                  <a:lnTo>
                    <a:pt x="532" y="655"/>
                  </a:lnTo>
                  <a:lnTo>
                    <a:pt x="540" y="673"/>
                  </a:lnTo>
                  <a:lnTo>
                    <a:pt x="550" y="660"/>
                  </a:lnTo>
                  <a:lnTo>
                    <a:pt x="552" y="634"/>
                  </a:lnTo>
                  <a:lnTo>
                    <a:pt x="582" y="337"/>
                  </a:lnTo>
                </a:path>
              </a:pathLst>
            </a:cu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68677" name="Text Box 19"/>
            <p:cNvSpPr txBox="1">
              <a:spLocks noChangeArrowheads="1"/>
            </p:cNvSpPr>
            <p:nvPr/>
          </p:nvSpPr>
          <p:spPr bwMode="auto">
            <a:xfrm>
              <a:off x="4368" y="384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600" b="1">
                  <a:solidFill>
                    <a:schemeClr val="folHlink"/>
                  </a:solidFill>
                </a:rPr>
                <a:t>3</a:t>
              </a:r>
            </a:p>
          </p:txBody>
        </p:sp>
      </p:grpSp>
      <p:sp>
        <p:nvSpPr>
          <p:cNvPr id="68619" name="Rectangle 20"/>
          <p:cNvSpPr>
            <a:spLocks noChangeArrowheads="1"/>
          </p:cNvSpPr>
          <p:nvPr/>
        </p:nvSpPr>
        <p:spPr bwMode="auto">
          <a:xfrm>
            <a:off x="2438400" y="22860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eaLnBrk="1" hangingPunct="1">
              <a:buClr>
                <a:srgbClr val="FF3300"/>
              </a:buClr>
            </a:pPr>
            <a:r>
              <a:rPr lang="zh-CN" altLang="en-US">
                <a:solidFill>
                  <a:srgbClr val="CC0000"/>
                </a:solidFill>
              </a:rPr>
              <a:t>例如  </a:t>
            </a:r>
            <a:r>
              <a:rPr lang="zh-CN" altLang="en-US">
                <a:solidFill>
                  <a:schemeClr val="folHlink"/>
                </a:solidFill>
              </a:rPr>
              <a:t>四进制幅度调制</a:t>
            </a:r>
          </a:p>
        </p:txBody>
      </p:sp>
      <p:sp>
        <p:nvSpPr>
          <p:cNvPr id="131093" name="Text Box 21"/>
          <p:cNvSpPr txBox="1">
            <a:spLocks noChangeArrowheads="1"/>
          </p:cNvSpPr>
          <p:nvPr/>
        </p:nvSpPr>
        <p:spPr bwMode="auto">
          <a:xfrm>
            <a:off x="4648200" y="52578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FF3300"/>
              </a:buClr>
            </a:pPr>
            <a:r>
              <a:rPr lang="en-US" altLang="zh-CN" sz="1600" b="1">
                <a:solidFill>
                  <a:schemeClr val="folHlink"/>
                </a:solidFill>
              </a:rPr>
              <a:t>00</a:t>
            </a:r>
          </a:p>
        </p:txBody>
      </p:sp>
      <p:sp>
        <p:nvSpPr>
          <p:cNvPr id="131094" name="Text Box 22"/>
          <p:cNvSpPr txBox="1">
            <a:spLocks noChangeArrowheads="1"/>
          </p:cNvSpPr>
          <p:nvPr/>
        </p:nvSpPr>
        <p:spPr bwMode="auto">
          <a:xfrm>
            <a:off x="5029200" y="52578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FF3300"/>
              </a:buClr>
            </a:pPr>
            <a:r>
              <a:rPr lang="en-US" altLang="zh-CN" sz="1600" b="1">
                <a:solidFill>
                  <a:schemeClr val="folHlink"/>
                </a:solidFill>
              </a:rPr>
              <a:t>01</a:t>
            </a:r>
          </a:p>
        </p:txBody>
      </p:sp>
      <p:sp>
        <p:nvSpPr>
          <p:cNvPr id="131095" name="Text Box 23"/>
          <p:cNvSpPr txBox="1">
            <a:spLocks noChangeArrowheads="1"/>
          </p:cNvSpPr>
          <p:nvPr/>
        </p:nvSpPr>
        <p:spPr bwMode="auto">
          <a:xfrm>
            <a:off x="5410200" y="52578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FF3300"/>
              </a:buClr>
            </a:pPr>
            <a:r>
              <a:rPr lang="en-US" altLang="zh-CN" sz="1600" b="1">
                <a:solidFill>
                  <a:schemeClr val="folHlink"/>
                </a:solidFill>
              </a:rPr>
              <a:t>10</a:t>
            </a:r>
          </a:p>
        </p:txBody>
      </p:sp>
      <p:sp>
        <p:nvSpPr>
          <p:cNvPr id="131096" name="Text Box 24"/>
          <p:cNvSpPr txBox="1">
            <a:spLocks noChangeArrowheads="1"/>
          </p:cNvSpPr>
          <p:nvPr/>
        </p:nvSpPr>
        <p:spPr bwMode="auto">
          <a:xfrm>
            <a:off x="5791200" y="52578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FF3300"/>
              </a:buClr>
            </a:pPr>
            <a:r>
              <a:rPr lang="en-US" altLang="zh-CN" sz="1600" b="1">
                <a:solidFill>
                  <a:schemeClr val="folHlink"/>
                </a:solidFill>
              </a:rPr>
              <a:t>11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838200" y="2362200"/>
            <a:ext cx="1143000" cy="4114800"/>
            <a:chOff x="528" y="1248"/>
            <a:chExt cx="720" cy="2592"/>
          </a:xfrm>
        </p:grpSpPr>
        <p:grpSp>
          <p:nvGrpSpPr>
            <p:cNvPr id="68662" name="Group 26"/>
            <p:cNvGrpSpPr>
              <a:grpSpLocks/>
            </p:cNvGrpSpPr>
            <p:nvPr/>
          </p:nvGrpSpPr>
          <p:grpSpPr bwMode="auto">
            <a:xfrm>
              <a:off x="816" y="1344"/>
              <a:ext cx="432" cy="240"/>
              <a:chOff x="384" y="1536"/>
              <a:chExt cx="432" cy="240"/>
            </a:xfrm>
          </p:grpSpPr>
          <p:sp>
            <p:nvSpPr>
              <p:cNvPr id="68674" name="Line 27"/>
              <p:cNvSpPr>
                <a:spLocks noChangeShapeType="1"/>
              </p:cNvSpPr>
              <p:nvPr/>
            </p:nvSpPr>
            <p:spPr bwMode="auto">
              <a:xfrm>
                <a:off x="432" y="1776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68675" name="Text Box 28"/>
              <p:cNvSpPr txBox="1">
                <a:spLocks noChangeArrowheads="1"/>
              </p:cNvSpPr>
              <p:nvPr/>
            </p:nvSpPr>
            <p:spPr bwMode="auto">
              <a:xfrm>
                <a:off x="384" y="1536"/>
                <a:ext cx="43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>
                    <a:srgbClr val="FF3300"/>
                  </a:buClr>
                </a:pPr>
                <a:r>
                  <a:rPr lang="en-US" altLang="zh-CN" sz="1600" b="1">
                    <a:solidFill>
                      <a:schemeClr val="folHlink"/>
                    </a:solidFill>
                  </a:rPr>
                  <a:t>S</a:t>
                </a:r>
                <a:r>
                  <a:rPr lang="en-US" altLang="zh-CN" sz="1600" b="1" baseline="-8000">
                    <a:solidFill>
                      <a:schemeClr val="folHlink"/>
                    </a:solidFill>
                  </a:rPr>
                  <a:t>0</a:t>
                </a:r>
                <a:r>
                  <a:rPr lang="en-US" altLang="zh-CN" sz="1600" b="1">
                    <a:solidFill>
                      <a:schemeClr val="folHlink"/>
                    </a:solidFill>
                  </a:rPr>
                  <a:t>(t)</a:t>
                </a:r>
              </a:p>
            </p:txBody>
          </p:sp>
        </p:grpSp>
        <p:grpSp>
          <p:nvGrpSpPr>
            <p:cNvPr id="68663" name="Group 29"/>
            <p:cNvGrpSpPr>
              <a:grpSpLocks/>
            </p:cNvGrpSpPr>
            <p:nvPr/>
          </p:nvGrpSpPr>
          <p:grpSpPr bwMode="auto">
            <a:xfrm>
              <a:off x="816" y="1680"/>
              <a:ext cx="432" cy="432"/>
              <a:chOff x="384" y="1872"/>
              <a:chExt cx="432" cy="432"/>
            </a:xfrm>
          </p:grpSpPr>
          <p:sp>
            <p:nvSpPr>
              <p:cNvPr id="68672" name="Freeform 30"/>
              <p:cNvSpPr>
                <a:spLocks/>
              </p:cNvSpPr>
              <p:nvPr/>
            </p:nvSpPr>
            <p:spPr bwMode="auto">
              <a:xfrm>
                <a:off x="432" y="2112"/>
                <a:ext cx="288" cy="192"/>
              </a:xfrm>
              <a:custGeom>
                <a:avLst/>
                <a:gdLst>
                  <a:gd name="T0" fmla="*/ 0 w 582"/>
                  <a:gd name="T1" fmla="*/ 27 h 675"/>
                  <a:gd name="T2" fmla="*/ 5 w 582"/>
                  <a:gd name="T3" fmla="*/ 4 h 675"/>
                  <a:gd name="T4" fmla="*/ 6 w 582"/>
                  <a:gd name="T5" fmla="*/ 2 h 675"/>
                  <a:gd name="T6" fmla="*/ 9 w 582"/>
                  <a:gd name="T7" fmla="*/ 0 h 675"/>
                  <a:gd name="T8" fmla="*/ 11 w 582"/>
                  <a:gd name="T9" fmla="*/ 2 h 675"/>
                  <a:gd name="T10" fmla="*/ 12 w 582"/>
                  <a:gd name="T11" fmla="*/ 4 h 675"/>
                  <a:gd name="T12" fmla="*/ 22 w 582"/>
                  <a:gd name="T13" fmla="*/ 51 h 675"/>
                  <a:gd name="T14" fmla="*/ 24 w 582"/>
                  <a:gd name="T15" fmla="*/ 53 h 675"/>
                  <a:gd name="T16" fmla="*/ 26 w 582"/>
                  <a:gd name="T17" fmla="*/ 55 h 675"/>
                  <a:gd name="T18" fmla="*/ 28 w 582"/>
                  <a:gd name="T19" fmla="*/ 53 h 675"/>
                  <a:gd name="T20" fmla="*/ 30 w 582"/>
                  <a:gd name="T21" fmla="*/ 51 h 675"/>
                  <a:gd name="T22" fmla="*/ 39 w 582"/>
                  <a:gd name="T23" fmla="*/ 5 h 675"/>
                  <a:gd name="T24" fmla="*/ 40 w 582"/>
                  <a:gd name="T25" fmla="*/ 2 h 675"/>
                  <a:gd name="T26" fmla="*/ 44 w 582"/>
                  <a:gd name="T27" fmla="*/ 0 h 675"/>
                  <a:gd name="T28" fmla="*/ 47 w 582"/>
                  <a:gd name="T29" fmla="*/ 2 h 675"/>
                  <a:gd name="T30" fmla="*/ 48 w 582"/>
                  <a:gd name="T31" fmla="*/ 4 h 675"/>
                  <a:gd name="T32" fmla="*/ 58 w 582"/>
                  <a:gd name="T33" fmla="*/ 51 h 675"/>
                  <a:gd name="T34" fmla="*/ 60 w 582"/>
                  <a:gd name="T35" fmla="*/ 53 h 675"/>
                  <a:gd name="T36" fmla="*/ 62 w 582"/>
                  <a:gd name="T37" fmla="*/ 55 h 675"/>
                  <a:gd name="T38" fmla="*/ 64 w 582"/>
                  <a:gd name="T39" fmla="*/ 53 h 675"/>
                  <a:gd name="T40" fmla="*/ 66 w 582"/>
                  <a:gd name="T41" fmla="*/ 51 h 675"/>
                  <a:gd name="T42" fmla="*/ 74 w 582"/>
                  <a:gd name="T43" fmla="*/ 5 h 675"/>
                  <a:gd name="T44" fmla="*/ 76 w 582"/>
                  <a:gd name="T45" fmla="*/ 2 h 675"/>
                  <a:gd name="T46" fmla="*/ 78 w 582"/>
                  <a:gd name="T47" fmla="*/ 0 h 675"/>
                  <a:gd name="T48" fmla="*/ 81 w 582"/>
                  <a:gd name="T49" fmla="*/ 2 h 675"/>
                  <a:gd name="T50" fmla="*/ 83 w 582"/>
                  <a:gd name="T51" fmla="*/ 5 h 675"/>
                  <a:gd name="T52" fmla="*/ 94 w 582"/>
                  <a:gd name="T53" fmla="*/ 51 h 675"/>
                  <a:gd name="T54" fmla="*/ 95 w 582"/>
                  <a:gd name="T55" fmla="*/ 53 h 675"/>
                  <a:gd name="T56" fmla="*/ 97 w 582"/>
                  <a:gd name="T57" fmla="*/ 55 h 675"/>
                  <a:gd name="T58" fmla="*/ 99 w 582"/>
                  <a:gd name="T59" fmla="*/ 53 h 675"/>
                  <a:gd name="T60" fmla="*/ 100 w 582"/>
                  <a:gd name="T61" fmla="*/ 51 h 675"/>
                  <a:gd name="T62" fmla="*/ 110 w 582"/>
                  <a:gd name="T63" fmla="*/ 5 h 675"/>
                  <a:gd name="T64" fmla="*/ 111 w 582"/>
                  <a:gd name="T65" fmla="*/ 2 h 675"/>
                  <a:gd name="T66" fmla="*/ 114 w 582"/>
                  <a:gd name="T67" fmla="*/ 0 h 675"/>
                  <a:gd name="T68" fmla="*/ 116 w 582"/>
                  <a:gd name="T69" fmla="*/ 2 h 675"/>
                  <a:gd name="T70" fmla="*/ 118 w 582"/>
                  <a:gd name="T71" fmla="*/ 5 h 675"/>
                  <a:gd name="T72" fmla="*/ 129 w 582"/>
                  <a:gd name="T73" fmla="*/ 51 h 675"/>
                  <a:gd name="T74" fmla="*/ 130 w 582"/>
                  <a:gd name="T75" fmla="*/ 53 h 675"/>
                  <a:gd name="T76" fmla="*/ 132 w 582"/>
                  <a:gd name="T77" fmla="*/ 54 h 675"/>
                  <a:gd name="T78" fmla="*/ 135 w 582"/>
                  <a:gd name="T79" fmla="*/ 53 h 675"/>
                  <a:gd name="T80" fmla="*/ 135 w 582"/>
                  <a:gd name="T81" fmla="*/ 51 h 675"/>
                  <a:gd name="T82" fmla="*/ 143 w 582"/>
                  <a:gd name="T83" fmla="*/ 27 h 67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82"/>
                  <a:gd name="T127" fmla="*/ 0 h 675"/>
                  <a:gd name="T128" fmla="*/ 582 w 582"/>
                  <a:gd name="T129" fmla="*/ 675 h 67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82" h="675">
                    <a:moveTo>
                      <a:pt x="0" y="339"/>
                    </a:moveTo>
                    <a:lnTo>
                      <a:pt x="20" y="49"/>
                    </a:lnTo>
                    <a:lnTo>
                      <a:pt x="27" y="23"/>
                    </a:lnTo>
                    <a:lnTo>
                      <a:pt x="37" y="5"/>
                    </a:lnTo>
                    <a:lnTo>
                      <a:pt x="45" y="23"/>
                    </a:lnTo>
                    <a:lnTo>
                      <a:pt x="49" y="49"/>
                    </a:lnTo>
                    <a:lnTo>
                      <a:pt x="90" y="634"/>
                    </a:lnTo>
                    <a:lnTo>
                      <a:pt x="96" y="660"/>
                    </a:lnTo>
                    <a:lnTo>
                      <a:pt x="107" y="675"/>
                    </a:lnTo>
                    <a:lnTo>
                      <a:pt x="115" y="658"/>
                    </a:lnTo>
                    <a:lnTo>
                      <a:pt x="121" y="636"/>
                    </a:lnTo>
                    <a:lnTo>
                      <a:pt x="160" y="55"/>
                    </a:lnTo>
                    <a:lnTo>
                      <a:pt x="162" y="25"/>
                    </a:lnTo>
                    <a:lnTo>
                      <a:pt x="177" y="0"/>
                    </a:lnTo>
                    <a:lnTo>
                      <a:pt x="189" y="27"/>
                    </a:lnTo>
                    <a:lnTo>
                      <a:pt x="193" y="53"/>
                    </a:lnTo>
                    <a:lnTo>
                      <a:pt x="238" y="632"/>
                    </a:lnTo>
                    <a:lnTo>
                      <a:pt x="244" y="660"/>
                    </a:lnTo>
                    <a:lnTo>
                      <a:pt x="252" y="675"/>
                    </a:lnTo>
                    <a:lnTo>
                      <a:pt x="263" y="662"/>
                    </a:lnTo>
                    <a:lnTo>
                      <a:pt x="270" y="636"/>
                    </a:lnTo>
                    <a:lnTo>
                      <a:pt x="303" y="57"/>
                    </a:lnTo>
                    <a:lnTo>
                      <a:pt x="310" y="27"/>
                    </a:lnTo>
                    <a:lnTo>
                      <a:pt x="320" y="5"/>
                    </a:lnTo>
                    <a:lnTo>
                      <a:pt x="330" y="29"/>
                    </a:lnTo>
                    <a:lnTo>
                      <a:pt x="337" y="55"/>
                    </a:lnTo>
                    <a:lnTo>
                      <a:pt x="382" y="629"/>
                    </a:lnTo>
                    <a:lnTo>
                      <a:pt x="386" y="655"/>
                    </a:lnTo>
                    <a:lnTo>
                      <a:pt x="398" y="675"/>
                    </a:lnTo>
                    <a:lnTo>
                      <a:pt x="406" y="652"/>
                    </a:lnTo>
                    <a:lnTo>
                      <a:pt x="411" y="625"/>
                    </a:lnTo>
                    <a:lnTo>
                      <a:pt x="450" y="59"/>
                    </a:lnTo>
                    <a:lnTo>
                      <a:pt x="452" y="20"/>
                    </a:lnTo>
                    <a:lnTo>
                      <a:pt x="465" y="5"/>
                    </a:lnTo>
                    <a:lnTo>
                      <a:pt x="474" y="23"/>
                    </a:lnTo>
                    <a:lnTo>
                      <a:pt x="480" y="57"/>
                    </a:lnTo>
                    <a:lnTo>
                      <a:pt x="528" y="632"/>
                    </a:lnTo>
                    <a:lnTo>
                      <a:pt x="532" y="655"/>
                    </a:lnTo>
                    <a:lnTo>
                      <a:pt x="540" y="673"/>
                    </a:lnTo>
                    <a:lnTo>
                      <a:pt x="550" y="660"/>
                    </a:lnTo>
                    <a:lnTo>
                      <a:pt x="552" y="634"/>
                    </a:lnTo>
                    <a:lnTo>
                      <a:pt x="582" y="337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68673" name="Text Box 31"/>
              <p:cNvSpPr txBox="1">
                <a:spLocks noChangeArrowheads="1"/>
              </p:cNvSpPr>
              <p:nvPr/>
            </p:nvSpPr>
            <p:spPr bwMode="auto">
              <a:xfrm>
                <a:off x="384" y="1872"/>
                <a:ext cx="43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>
                    <a:srgbClr val="FF3300"/>
                  </a:buClr>
                </a:pPr>
                <a:r>
                  <a:rPr lang="en-US" altLang="zh-CN" sz="1600" b="1">
                    <a:solidFill>
                      <a:schemeClr val="folHlink"/>
                    </a:solidFill>
                  </a:rPr>
                  <a:t>S</a:t>
                </a:r>
                <a:r>
                  <a:rPr lang="en-US" altLang="zh-CN" sz="1600" b="1" baseline="-8000">
                    <a:solidFill>
                      <a:schemeClr val="folHlink"/>
                    </a:solidFill>
                  </a:rPr>
                  <a:t>1</a:t>
                </a:r>
                <a:r>
                  <a:rPr lang="en-US" altLang="zh-CN" sz="1600" b="1">
                    <a:solidFill>
                      <a:schemeClr val="folHlink"/>
                    </a:solidFill>
                  </a:rPr>
                  <a:t>(t)</a:t>
                </a:r>
              </a:p>
            </p:txBody>
          </p:sp>
        </p:grpSp>
        <p:grpSp>
          <p:nvGrpSpPr>
            <p:cNvPr id="68664" name="Group 32"/>
            <p:cNvGrpSpPr>
              <a:grpSpLocks/>
            </p:cNvGrpSpPr>
            <p:nvPr/>
          </p:nvGrpSpPr>
          <p:grpSpPr bwMode="auto">
            <a:xfrm>
              <a:off x="816" y="2208"/>
              <a:ext cx="384" cy="624"/>
              <a:chOff x="384" y="2400"/>
              <a:chExt cx="384" cy="624"/>
            </a:xfrm>
          </p:grpSpPr>
          <p:sp>
            <p:nvSpPr>
              <p:cNvPr id="68670" name="Freeform 33"/>
              <p:cNvSpPr>
                <a:spLocks/>
              </p:cNvSpPr>
              <p:nvPr/>
            </p:nvSpPr>
            <p:spPr bwMode="auto">
              <a:xfrm>
                <a:off x="432" y="2640"/>
                <a:ext cx="288" cy="384"/>
              </a:xfrm>
              <a:custGeom>
                <a:avLst/>
                <a:gdLst>
                  <a:gd name="T0" fmla="*/ 0 w 582"/>
                  <a:gd name="T1" fmla="*/ 110 h 675"/>
                  <a:gd name="T2" fmla="*/ 5 w 582"/>
                  <a:gd name="T3" fmla="*/ 16 h 675"/>
                  <a:gd name="T4" fmla="*/ 6 w 582"/>
                  <a:gd name="T5" fmla="*/ 7 h 675"/>
                  <a:gd name="T6" fmla="*/ 9 w 582"/>
                  <a:gd name="T7" fmla="*/ 2 h 675"/>
                  <a:gd name="T8" fmla="*/ 11 w 582"/>
                  <a:gd name="T9" fmla="*/ 7 h 675"/>
                  <a:gd name="T10" fmla="*/ 12 w 582"/>
                  <a:gd name="T11" fmla="*/ 16 h 675"/>
                  <a:gd name="T12" fmla="*/ 22 w 582"/>
                  <a:gd name="T13" fmla="*/ 205 h 675"/>
                  <a:gd name="T14" fmla="*/ 24 w 582"/>
                  <a:gd name="T15" fmla="*/ 213 h 675"/>
                  <a:gd name="T16" fmla="*/ 26 w 582"/>
                  <a:gd name="T17" fmla="*/ 218 h 675"/>
                  <a:gd name="T18" fmla="*/ 28 w 582"/>
                  <a:gd name="T19" fmla="*/ 213 h 675"/>
                  <a:gd name="T20" fmla="*/ 30 w 582"/>
                  <a:gd name="T21" fmla="*/ 206 h 675"/>
                  <a:gd name="T22" fmla="*/ 39 w 582"/>
                  <a:gd name="T23" fmla="*/ 18 h 675"/>
                  <a:gd name="T24" fmla="*/ 40 w 582"/>
                  <a:gd name="T25" fmla="*/ 8 h 675"/>
                  <a:gd name="T26" fmla="*/ 44 w 582"/>
                  <a:gd name="T27" fmla="*/ 0 h 675"/>
                  <a:gd name="T28" fmla="*/ 47 w 582"/>
                  <a:gd name="T29" fmla="*/ 9 h 675"/>
                  <a:gd name="T30" fmla="*/ 48 w 582"/>
                  <a:gd name="T31" fmla="*/ 17 h 675"/>
                  <a:gd name="T32" fmla="*/ 58 w 582"/>
                  <a:gd name="T33" fmla="*/ 205 h 675"/>
                  <a:gd name="T34" fmla="*/ 60 w 582"/>
                  <a:gd name="T35" fmla="*/ 213 h 675"/>
                  <a:gd name="T36" fmla="*/ 62 w 582"/>
                  <a:gd name="T37" fmla="*/ 218 h 675"/>
                  <a:gd name="T38" fmla="*/ 64 w 582"/>
                  <a:gd name="T39" fmla="*/ 214 h 675"/>
                  <a:gd name="T40" fmla="*/ 66 w 582"/>
                  <a:gd name="T41" fmla="*/ 206 h 675"/>
                  <a:gd name="T42" fmla="*/ 74 w 582"/>
                  <a:gd name="T43" fmla="*/ 18 h 675"/>
                  <a:gd name="T44" fmla="*/ 76 w 582"/>
                  <a:gd name="T45" fmla="*/ 9 h 675"/>
                  <a:gd name="T46" fmla="*/ 78 w 582"/>
                  <a:gd name="T47" fmla="*/ 2 h 675"/>
                  <a:gd name="T48" fmla="*/ 81 w 582"/>
                  <a:gd name="T49" fmla="*/ 9 h 675"/>
                  <a:gd name="T50" fmla="*/ 83 w 582"/>
                  <a:gd name="T51" fmla="*/ 18 h 675"/>
                  <a:gd name="T52" fmla="*/ 94 w 582"/>
                  <a:gd name="T53" fmla="*/ 204 h 675"/>
                  <a:gd name="T54" fmla="*/ 95 w 582"/>
                  <a:gd name="T55" fmla="*/ 212 h 675"/>
                  <a:gd name="T56" fmla="*/ 97 w 582"/>
                  <a:gd name="T57" fmla="*/ 218 h 675"/>
                  <a:gd name="T58" fmla="*/ 99 w 582"/>
                  <a:gd name="T59" fmla="*/ 211 h 675"/>
                  <a:gd name="T60" fmla="*/ 100 w 582"/>
                  <a:gd name="T61" fmla="*/ 203 h 675"/>
                  <a:gd name="T62" fmla="*/ 110 w 582"/>
                  <a:gd name="T63" fmla="*/ 19 h 675"/>
                  <a:gd name="T64" fmla="*/ 111 w 582"/>
                  <a:gd name="T65" fmla="*/ 6 h 675"/>
                  <a:gd name="T66" fmla="*/ 114 w 582"/>
                  <a:gd name="T67" fmla="*/ 2 h 675"/>
                  <a:gd name="T68" fmla="*/ 116 w 582"/>
                  <a:gd name="T69" fmla="*/ 7 h 675"/>
                  <a:gd name="T70" fmla="*/ 118 w 582"/>
                  <a:gd name="T71" fmla="*/ 18 h 675"/>
                  <a:gd name="T72" fmla="*/ 129 w 582"/>
                  <a:gd name="T73" fmla="*/ 205 h 675"/>
                  <a:gd name="T74" fmla="*/ 130 w 582"/>
                  <a:gd name="T75" fmla="*/ 212 h 675"/>
                  <a:gd name="T76" fmla="*/ 132 w 582"/>
                  <a:gd name="T77" fmla="*/ 218 h 675"/>
                  <a:gd name="T78" fmla="*/ 135 w 582"/>
                  <a:gd name="T79" fmla="*/ 213 h 675"/>
                  <a:gd name="T80" fmla="*/ 135 w 582"/>
                  <a:gd name="T81" fmla="*/ 205 h 675"/>
                  <a:gd name="T82" fmla="*/ 143 w 582"/>
                  <a:gd name="T83" fmla="*/ 109 h 67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82"/>
                  <a:gd name="T127" fmla="*/ 0 h 675"/>
                  <a:gd name="T128" fmla="*/ 582 w 582"/>
                  <a:gd name="T129" fmla="*/ 675 h 67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82" h="675">
                    <a:moveTo>
                      <a:pt x="0" y="339"/>
                    </a:moveTo>
                    <a:lnTo>
                      <a:pt x="20" y="49"/>
                    </a:lnTo>
                    <a:lnTo>
                      <a:pt x="27" y="23"/>
                    </a:lnTo>
                    <a:lnTo>
                      <a:pt x="37" y="5"/>
                    </a:lnTo>
                    <a:lnTo>
                      <a:pt x="45" y="23"/>
                    </a:lnTo>
                    <a:lnTo>
                      <a:pt x="49" y="49"/>
                    </a:lnTo>
                    <a:lnTo>
                      <a:pt x="90" y="634"/>
                    </a:lnTo>
                    <a:lnTo>
                      <a:pt x="96" y="660"/>
                    </a:lnTo>
                    <a:lnTo>
                      <a:pt x="107" y="675"/>
                    </a:lnTo>
                    <a:lnTo>
                      <a:pt x="115" y="658"/>
                    </a:lnTo>
                    <a:lnTo>
                      <a:pt x="121" y="636"/>
                    </a:lnTo>
                    <a:lnTo>
                      <a:pt x="160" y="55"/>
                    </a:lnTo>
                    <a:lnTo>
                      <a:pt x="162" y="25"/>
                    </a:lnTo>
                    <a:lnTo>
                      <a:pt x="177" y="0"/>
                    </a:lnTo>
                    <a:lnTo>
                      <a:pt x="189" y="27"/>
                    </a:lnTo>
                    <a:lnTo>
                      <a:pt x="193" y="53"/>
                    </a:lnTo>
                    <a:lnTo>
                      <a:pt x="238" y="632"/>
                    </a:lnTo>
                    <a:lnTo>
                      <a:pt x="244" y="660"/>
                    </a:lnTo>
                    <a:lnTo>
                      <a:pt x="252" y="675"/>
                    </a:lnTo>
                    <a:lnTo>
                      <a:pt x="263" y="662"/>
                    </a:lnTo>
                    <a:lnTo>
                      <a:pt x="270" y="636"/>
                    </a:lnTo>
                    <a:lnTo>
                      <a:pt x="303" y="57"/>
                    </a:lnTo>
                    <a:lnTo>
                      <a:pt x="310" y="27"/>
                    </a:lnTo>
                    <a:lnTo>
                      <a:pt x="320" y="5"/>
                    </a:lnTo>
                    <a:lnTo>
                      <a:pt x="330" y="29"/>
                    </a:lnTo>
                    <a:lnTo>
                      <a:pt x="337" y="55"/>
                    </a:lnTo>
                    <a:lnTo>
                      <a:pt x="382" y="629"/>
                    </a:lnTo>
                    <a:lnTo>
                      <a:pt x="386" y="655"/>
                    </a:lnTo>
                    <a:lnTo>
                      <a:pt x="398" y="675"/>
                    </a:lnTo>
                    <a:lnTo>
                      <a:pt x="406" y="652"/>
                    </a:lnTo>
                    <a:lnTo>
                      <a:pt x="411" y="625"/>
                    </a:lnTo>
                    <a:lnTo>
                      <a:pt x="450" y="59"/>
                    </a:lnTo>
                    <a:lnTo>
                      <a:pt x="452" y="20"/>
                    </a:lnTo>
                    <a:lnTo>
                      <a:pt x="465" y="5"/>
                    </a:lnTo>
                    <a:lnTo>
                      <a:pt x="474" y="23"/>
                    </a:lnTo>
                    <a:lnTo>
                      <a:pt x="480" y="57"/>
                    </a:lnTo>
                    <a:lnTo>
                      <a:pt x="528" y="632"/>
                    </a:lnTo>
                    <a:lnTo>
                      <a:pt x="532" y="655"/>
                    </a:lnTo>
                    <a:lnTo>
                      <a:pt x="540" y="673"/>
                    </a:lnTo>
                    <a:lnTo>
                      <a:pt x="550" y="660"/>
                    </a:lnTo>
                    <a:lnTo>
                      <a:pt x="552" y="634"/>
                    </a:lnTo>
                    <a:lnTo>
                      <a:pt x="582" y="337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68671" name="Text Box 34"/>
              <p:cNvSpPr txBox="1">
                <a:spLocks noChangeArrowheads="1"/>
              </p:cNvSpPr>
              <p:nvPr/>
            </p:nvSpPr>
            <p:spPr bwMode="auto">
              <a:xfrm>
                <a:off x="384" y="2400"/>
                <a:ext cx="38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>
                    <a:srgbClr val="FF3300"/>
                  </a:buClr>
                </a:pPr>
                <a:r>
                  <a:rPr lang="en-US" altLang="zh-CN" sz="1600" b="1">
                    <a:solidFill>
                      <a:schemeClr val="folHlink"/>
                    </a:solidFill>
                  </a:rPr>
                  <a:t>S</a:t>
                </a:r>
                <a:r>
                  <a:rPr lang="en-US" altLang="zh-CN" sz="1600" b="1" baseline="-8000">
                    <a:solidFill>
                      <a:schemeClr val="folHlink"/>
                    </a:solidFill>
                  </a:rPr>
                  <a:t>2</a:t>
                </a:r>
                <a:r>
                  <a:rPr lang="en-US" altLang="zh-CN" sz="1600" b="1">
                    <a:solidFill>
                      <a:schemeClr val="folHlink"/>
                    </a:solidFill>
                  </a:rPr>
                  <a:t>(t)</a:t>
                </a:r>
              </a:p>
            </p:txBody>
          </p:sp>
        </p:grpSp>
        <p:grpSp>
          <p:nvGrpSpPr>
            <p:cNvPr id="68665" name="Group 35"/>
            <p:cNvGrpSpPr>
              <a:grpSpLocks/>
            </p:cNvGrpSpPr>
            <p:nvPr/>
          </p:nvGrpSpPr>
          <p:grpSpPr bwMode="auto">
            <a:xfrm>
              <a:off x="768" y="2928"/>
              <a:ext cx="480" cy="816"/>
              <a:chOff x="336" y="3072"/>
              <a:chExt cx="480" cy="816"/>
            </a:xfrm>
          </p:grpSpPr>
          <p:sp>
            <p:nvSpPr>
              <p:cNvPr id="68668" name="Freeform 36"/>
              <p:cNvSpPr>
                <a:spLocks/>
              </p:cNvSpPr>
              <p:nvPr/>
            </p:nvSpPr>
            <p:spPr bwMode="auto">
              <a:xfrm>
                <a:off x="432" y="3312"/>
                <a:ext cx="288" cy="576"/>
              </a:xfrm>
              <a:custGeom>
                <a:avLst/>
                <a:gdLst>
                  <a:gd name="T0" fmla="*/ 0 w 582"/>
                  <a:gd name="T1" fmla="*/ 247 h 675"/>
                  <a:gd name="T2" fmla="*/ 5 w 582"/>
                  <a:gd name="T3" fmla="*/ 36 h 675"/>
                  <a:gd name="T4" fmla="*/ 6 w 582"/>
                  <a:gd name="T5" fmla="*/ 17 h 675"/>
                  <a:gd name="T6" fmla="*/ 9 w 582"/>
                  <a:gd name="T7" fmla="*/ 3 h 675"/>
                  <a:gd name="T8" fmla="*/ 11 w 582"/>
                  <a:gd name="T9" fmla="*/ 17 h 675"/>
                  <a:gd name="T10" fmla="*/ 12 w 582"/>
                  <a:gd name="T11" fmla="*/ 36 h 675"/>
                  <a:gd name="T12" fmla="*/ 22 w 582"/>
                  <a:gd name="T13" fmla="*/ 462 h 675"/>
                  <a:gd name="T14" fmla="*/ 24 w 582"/>
                  <a:gd name="T15" fmla="*/ 480 h 675"/>
                  <a:gd name="T16" fmla="*/ 26 w 582"/>
                  <a:gd name="T17" fmla="*/ 492 h 675"/>
                  <a:gd name="T18" fmla="*/ 28 w 582"/>
                  <a:gd name="T19" fmla="*/ 479 h 675"/>
                  <a:gd name="T20" fmla="*/ 30 w 582"/>
                  <a:gd name="T21" fmla="*/ 463 h 675"/>
                  <a:gd name="T22" fmla="*/ 39 w 582"/>
                  <a:gd name="T23" fmla="*/ 40 h 675"/>
                  <a:gd name="T24" fmla="*/ 40 w 582"/>
                  <a:gd name="T25" fmla="*/ 18 h 675"/>
                  <a:gd name="T26" fmla="*/ 44 w 582"/>
                  <a:gd name="T27" fmla="*/ 0 h 675"/>
                  <a:gd name="T28" fmla="*/ 47 w 582"/>
                  <a:gd name="T29" fmla="*/ 20 h 675"/>
                  <a:gd name="T30" fmla="*/ 48 w 582"/>
                  <a:gd name="T31" fmla="*/ 38 h 675"/>
                  <a:gd name="T32" fmla="*/ 58 w 582"/>
                  <a:gd name="T33" fmla="*/ 460 h 675"/>
                  <a:gd name="T34" fmla="*/ 60 w 582"/>
                  <a:gd name="T35" fmla="*/ 480 h 675"/>
                  <a:gd name="T36" fmla="*/ 62 w 582"/>
                  <a:gd name="T37" fmla="*/ 492 h 675"/>
                  <a:gd name="T38" fmla="*/ 64 w 582"/>
                  <a:gd name="T39" fmla="*/ 482 h 675"/>
                  <a:gd name="T40" fmla="*/ 66 w 582"/>
                  <a:gd name="T41" fmla="*/ 463 h 675"/>
                  <a:gd name="T42" fmla="*/ 74 w 582"/>
                  <a:gd name="T43" fmla="*/ 42 h 675"/>
                  <a:gd name="T44" fmla="*/ 76 w 582"/>
                  <a:gd name="T45" fmla="*/ 20 h 675"/>
                  <a:gd name="T46" fmla="*/ 78 w 582"/>
                  <a:gd name="T47" fmla="*/ 3 h 675"/>
                  <a:gd name="T48" fmla="*/ 81 w 582"/>
                  <a:gd name="T49" fmla="*/ 21 h 675"/>
                  <a:gd name="T50" fmla="*/ 83 w 582"/>
                  <a:gd name="T51" fmla="*/ 40 h 675"/>
                  <a:gd name="T52" fmla="*/ 94 w 582"/>
                  <a:gd name="T53" fmla="*/ 458 h 675"/>
                  <a:gd name="T54" fmla="*/ 95 w 582"/>
                  <a:gd name="T55" fmla="*/ 477 h 675"/>
                  <a:gd name="T56" fmla="*/ 97 w 582"/>
                  <a:gd name="T57" fmla="*/ 492 h 675"/>
                  <a:gd name="T58" fmla="*/ 99 w 582"/>
                  <a:gd name="T59" fmla="*/ 474 h 675"/>
                  <a:gd name="T60" fmla="*/ 100 w 582"/>
                  <a:gd name="T61" fmla="*/ 455 h 675"/>
                  <a:gd name="T62" fmla="*/ 110 w 582"/>
                  <a:gd name="T63" fmla="*/ 43 h 675"/>
                  <a:gd name="T64" fmla="*/ 111 w 582"/>
                  <a:gd name="T65" fmla="*/ 15 h 675"/>
                  <a:gd name="T66" fmla="*/ 114 w 582"/>
                  <a:gd name="T67" fmla="*/ 3 h 675"/>
                  <a:gd name="T68" fmla="*/ 116 w 582"/>
                  <a:gd name="T69" fmla="*/ 17 h 675"/>
                  <a:gd name="T70" fmla="*/ 118 w 582"/>
                  <a:gd name="T71" fmla="*/ 42 h 675"/>
                  <a:gd name="T72" fmla="*/ 129 w 582"/>
                  <a:gd name="T73" fmla="*/ 460 h 675"/>
                  <a:gd name="T74" fmla="*/ 130 w 582"/>
                  <a:gd name="T75" fmla="*/ 477 h 675"/>
                  <a:gd name="T76" fmla="*/ 132 w 582"/>
                  <a:gd name="T77" fmla="*/ 490 h 675"/>
                  <a:gd name="T78" fmla="*/ 135 w 582"/>
                  <a:gd name="T79" fmla="*/ 480 h 675"/>
                  <a:gd name="T80" fmla="*/ 135 w 582"/>
                  <a:gd name="T81" fmla="*/ 462 h 675"/>
                  <a:gd name="T82" fmla="*/ 143 w 582"/>
                  <a:gd name="T83" fmla="*/ 246 h 67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82"/>
                  <a:gd name="T127" fmla="*/ 0 h 675"/>
                  <a:gd name="T128" fmla="*/ 582 w 582"/>
                  <a:gd name="T129" fmla="*/ 675 h 67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82" h="675">
                    <a:moveTo>
                      <a:pt x="0" y="339"/>
                    </a:moveTo>
                    <a:lnTo>
                      <a:pt x="20" y="49"/>
                    </a:lnTo>
                    <a:lnTo>
                      <a:pt x="27" y="23"/>
                    </a:lnTo>
                    <a:lnTo>
                      <a:pt x="37" y="5"/>
                    </a:lnTo>
                    <a:lnTo>
                      <a:pt x="45" y="23"/>
                    </a:lnTo>
                    <a:lnTo>
                      <a:pt x="49" y="49"/>
                    </a:lnTo>
                    <a:lnTo>
                      <a:pt x="90" y="634"/>
                    </a:lnTo>
                    <a:lnTo>
                      <a:pt x="96" y="660"/>
                    </a:lnTo>
                    <a:lnTo>
                      <a:pt x="107" y="675"/>
                    </a:lnTo>
                    <a:lnTo>
                      <a:pt x="115" y="658"/>
                    </a:lnTo>
                    <a:lnTo>
                      <a:pt x="121" y="636"/>
                    </a:lnTo>
                    <a:lnTo>
                      <a:pt x="160" y="55"/>
                    </a:lnTo>
                    <a:lnTo>
                      <a:pt x="162" y="25"/>
                    </a:lnTo>
                    <a:lnTo>
                      <a:pt x="177" y="0"/>
                    </a:lnTo>
                    <a:lnTo>
                      <a:pt x="189" y="27"/>
                    </a:lnTo>
                    <a:lnTo>
                      <a:pt x="193" y="53"/>
                    </a:lnTo>
                    <a:lnTo>
                      <a:pt x="238" y="632"/>
                    </a:lnTo>
                    <a:lnTo>
                      <a:pt x="244" y="660"/>
                    </a:lnTo>
                    <a:lnTo>
                      <a:pt x="252" y="675"/>
                    </a:lnTo>
                    <a:lnTo>
                      <a:pt x="263" y="662"/>
                    </a:lnTo>
                    <a:lnTo>
                      <a:pt x="270" y="636"/>
                    </a:lnTo>
                    <a:lnTo>
                      <a:pt x="303" y="57"/>
                    </a:lnTo>
                    <a:lnTo>
                      <a:pt x="310" y="27"/>
                    </a:lnTo>
                    <a:lnTo>
                      <a:pt x="320" y="5"/>
                    </a:lnTo>
                    <a:lnTo>
                      <a:pt x="330" y="29"/>
                    </a:lnTo>
                    <a:lnTo>
                      <a:pt x="337" y="55"/>
                    </a:lnTo>
                    <a:lnTo>
                      <a:pt x="382" y="629"/>
                    </a:lnTo>
                    <a:lnTo>
                      <a:pt x="386" y="655"/>
                    </a:lnTo>
                    <a:lnTo>
                      <a:pt x="398" y="675"/>
                    </a:lnTo>
                    <a:lnTo>
                      <a:pt x="406" y="652"/>
                    </a:lnTo>
                    <a:lnTo>
                      <a:pt x="411" y="625"/>
                    </a:lnTo>
                    <a:lnTo>
                      <a:pt x="450" y="59"/>
                    </a:lnTo>
                    <a:lnTo>
                      <a:pt x="452" y="20"/>
                    </a:lnTo>
                    <a:lnTo>
                      <a:pt x="465" y="5"/>
                    </a:lnTo>
                    <a:lnTo>
                      <a:pt x="474" y="23"/>
                    </a:lnTo>
                    <a:lnTo>
                      <a:pt x="480" y="57"/>
                    </a:lnTo>
                    <a:lnTo>
                      <a:pt x="528" y="632"/>
                    </a:lnTo>
                    <a:lnTo>
                      <a:pt x="532" y="655"/>
                    </a:lnTo>
                    <a:lnTo>
                      <a:pt x="540" y="673"/>
                    </a:lnTo>
                    <a:lnTo>
                      <a:pt x="550" y="660"/>
                    </a:lnTo>
                    <a:lnTo>
                      <a:pt x="552" y="634"/>
                    </a:lnTo>
                    <a:lnTo>
                      <a:pt x="582" y="337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68669" name="Text Box 37"/>
              <p:cNvSpPr txBox="1">
                <a:spLocks noChangeArrowheads="1"/>
              </p:cNvSpPr>
              <p:nvPr/>
            </p:nvSpPr>
            <p:spPr bwMode="auto">
              <a:xfrm>
                <a:off x="336" y="3072"/>
                <a:ext cx="4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>
                    <a:srgbClr val="FF3300"/>
                  </a:buClr>
                </a:pPr>
                <a:r>
                  <a:rPr lang="en-US" altLang="zh-CN" sz="1600" b="1">
                    <a:solidFill>
                      <a:schemeClr val="folHlink"/>
                    </a:solidFill>
                  </a:rPr>
                  <a:t>S</a:t>
                </a:r>
                <a:r>
                  <a:rPr lang="en-US" altLang="zh-CN" sz="1600" b="1" baseline="-8000">
                    <a:solidFill>
                      <a:schemeClr val="folHlink"/>
                    </a:solidFill>
                  </a:rPr>
                  <a:t>3</a:t>
                </a:r>
                <a:r>
                  <a:rPr lang="en-US" altLang="zh-CN" sz="1600" b="1">
                    <a:solidFill>
                      <a:schemeClr val="folHlink"/>
                    </a:solidFill>
                  </a:rPr>
                  <a:t>(t)</a:t>
                </a:r>
              </a:p>
            </p:txBody>
          </p:sp>
        </p:grpSp>
        <p:sp>
          <p:nvSpPr>
            <p:cNvPr id="68666" name="Rectangle 38"/>
            <p:cNvSpPr>
              <a:spLocks noChangeArrowheads="1"/>
            </p:cNvSpPr>
            <p:nvPr/>
          </p:nvSpPr>
          <p:spPr bwMode="auto">
            <a:xfrm>
              <a:off x="576" y="2208"/>
              <a:ext cx="298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buClr>
                  <a:srgbClr val="FF3300"/>
                </a:buClr>
              </a:pPr>
              <a:r>
                <a:rPr lang="zh-CN" altLang="en-US" b="1">
                  <a:solidFill>
                    <a:srgbClr val="006666"/>
                  </a:solidFill>
                </a:rPr>
                <a:t>载波集</a:t>
              </a:r>
            </a:p>
          </p:txBody>
        </p:sp>
        <p:sp>
          <p:nvSpPr>
            <p:cNvPr id="68667" name="Rectangle 39"/>
            <p:cNvSpPr>
              <a:spLocks noChangeArrowheads="1"/>
            </p:cNvSpPr>
            <p:nvPr/>
          </p:nvSpPr>
          <p:spPr bwMode="auto">
            <a:xfrm>
              <a:off x="528" y="1248"/>
              <a:ext cx="720" cy="2592"/>
            </a:xfrm>
            <a:prstGeom prst="rect">
              <a:avLst/>
            </a:prstGeom>
            <a:noFill/>
            <a:ln w="57150" cmpd="thinThick">
              <a:solidFill>
                <a:srgbClr val="99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</p:grpSp>
      <p:sp>
        <p:nvSpPr>
          <p:cNvPr id="131112" name="Line 40"/>
          <p:cNvSpPr>
            <a:spLocks noChangeShapeType="1"/>
          </p:cNvSpPr>
          <p:nvPr/>
        </p:nvSpPr>
        <p:spPr bwMode="auto">
          <a:xfrm flipH="1" flipV="1">
            <a:off x="3733800" y="3352800"/>
            <a:ext cx="685800" cy="228600"/>
          </a:xfrm>
          <a:prstGeom prst="line">
            <a:avLst/>
          </a:prstGeom>
          <a:noFill/>
          <a:ln w="222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113" name="Line 41"/>
          <p:cNvSpPr>
            <a:spLocks noChangeShapeType="1"/>
          </p:cNvSpPr>
          <p:nvPr/>
        </p:nvSpPr>
        <p:spPr bwMode="auto">
          <a:xfrm flipH="1">
            <a:off x="3657600" y="3581400"/>
            <a:ext cx="762000" cy="76200"/>
          </a:xfrm>
          <a:prstGeom prst="line">
            <a:avLst/>
          </a:prstGeom>
          <a:noFill/>
          <a:ln w="222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114" name="Line 42"/>
          <p:cNvSpPr>
            <a:spLocks noChangeShapeType="1"/>
          </p:cNvSpPr>
          <p:nvPr/>
        </p:nvSpPr>
        <p:spPr bwMode="auto">
          <a:xfrm flipH="1">
            <a:off x="3810000" y="3581400"/>
            <a:ext cx="609600" cy="381000"/>
          </a:xfrm>
          <a:prstGeom prst="line">
            <a:avLst/>
          </a:prstGeom>
          <a:noFill/>
          <a:ln w="222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115" name="Line 43"/>
          <p:cNvSpPr>
            <a:spLocks noChangeShapeType="1"/>
          </p:cNvSpPr>
          <p:nvPr/>
        </p:nvSpPr>
        <p:spPr bwMode="auto">
          <a:xfrm flipH="1" flipV="1">
            <a:off x="3962400" y="3048000"/>
            <a:ext cx="457200" cy="5334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1116" name="Line 44"/>
          <p:cNvSpPr>
            <a:spLocks noChangeShapeType="1"/>
          </p:cNvSpPr>
          <p:nvPr/>
        </p:nvSpPr>
        <p:spPr bwMode="auto">
          <a:xfrm flipH="1" flipV="1">
            <a:off x="3733800" y="3352800"/>
            <a:ext cx="685800" cy="228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1117" name="Line 45"/>
          <p:cNvSpPr>
            <a:spLocks noChangeShapeType="1"/>
          </p:cNvSpPr>
          <p:nvPr/>
        </p:nvSpPr>
        <p:spPr bwMode="auto">
          <a:xfrm flipH="1">
            <a:off x="3657600" y="3581400"/>
            <a:ext cx="762000" cy="76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1118" name="Line 46"/>
          <p:cNvSpPr>
            <a:spLocks noChangeShapeType="1"/>
          </p:cNvSpPr>
          <p:nvPr/>
        </p:nvSpPr>
        <p:spPr bwMode="auto">
          <a:xfrm flipH="1">
            <a:off x="3810000" y="3581400"/>
            <a:ext cx="609600" cy="381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7620000" y="2819400"/>
            <a:ext cx="457200" cy="609600"/>
            <a:chOff x="3792" y="528"/>
            <a:chExt cx="288" cy="384"/>
          </a:xfrm>
        </p:grpSpPr>
        <p:sp>
          <p:nvSpPr>
            <p:cNvPr id="68660" name="Freeform 48"/>
            <p:cNvSpPr>
              <a:spLocks/>
            </p:cNvSpPr>
            <p:nvPr/>
          </p:nvSpPr>
          <p:spPr bwMode="auto">
            <a:xfrm>
              <a:off x="3792" y="720"/>
              <a:ext cx="288" cy="192"/>
            </a:xfrm>
            <a:custGeom>
              <a:avLst/>
              <a:gdLst>
                <a:gd name="T0" fmla="*/ 0 w 582"/>
                <a:gd name="T1" fmla="*/ 27 h 675"/>
                <a:gd name="T2" fmla="*/ 5 w 582"/>
                <a:gd name="T3" fmla="*/ 4 h 675"/>
                <a:gd name="T4" fmla="*/ 6 w 582"/>
                <a:gd name="T5" fmla="*/ 2 h 675"/>
                <a:gd name="T6" fmla="*/ 9 w 582"/>
                <a:gd name="T7" fmla="*/ 0 h 675"/>
                <a:gd name="T8" fmla="*/ 11 w 582"/>
                <a:gd name="T9" fmla="*/ 2 h 675"/>
                <a:gd name="T10" fmla="*/ 12 w 582"/>
                <a:gd name="T11" fmla="*/ 4 h 675"/>
                <a:gd name="T12" fmla="*/ 22 w 582"/>
                <a:gd name="T13" fmla="*/ 51 h 675"/>
                <a:gd name="T14" fmla="*/ 24 w 582"/>
                <a:gd name="T15" fmla="*/ 53 h 675"/>
                <a:gd name="T16" fmla="*/ 26 w 582"/>
                <a:gd name="T17" fmla="*/ 55 h 675"/>
                <a:gd name="T18" fmla="*/ 28 w 582"/>
                <a:gd name="T19" fmla="*/ 53 h 675"/>
                <a:gd name="T20" fmla="*/ 30 w 582"/>
                <a:gd name="T21" fmla="*/ 51 h 675"/>
                <a:gd name="T22" fmla="*/ 39 w 582"/>
                <a:gd name="T23" fmla="*/ 5 h 675"/>
                <a:gd name="T24" fmla="*/ 40 w 582"/>
                <a:gd name="T25" fmla="*/ 2 h 675"/>
                <a:gd name="T26" fmla="*/ 44 w 582"/>
                <a:gd name="T27" fmla="*/ 0 h 675"/>
                <a:gd name="T28" fmla="*/ 47 w 582"/>
                <a:gd name="T29" fmla="*/ 2 h 675"/>
                <a:gd name="T30" fmla="*/ 48 w 582"/>
                <a:gd name="T31" fmla="*/ 4 h 675"/>
                <a:gd name="T32" fmla="*/ 58 w 582"/>
                <a:gd name="T33" fmla="*/ 51 h 675"/>
                <a:gd name="T34" fmla="*/ 60 w 582"/>
                <a:gd name="T35" fmla="*/ 53 h 675"/>
                <a:gd name="T36" fmla="*/ 62 w 582"/>
                <a:gd name="T37" fmla="*/ 55 h 675"/>
                <a:gd name="T38" fmla="*/ 64 w 582"/>
                <a:gd name="T39" fmla="*/ 53 h 675"/>
                <a:gd name="T40" fmla="*/ 66 w 582"/>
                <a:gd name="T41" fmla="*/ 51 h 675"/>
                <a:gd name="T42" fmla="*/ 74 w 582"/>
                <a:gd name="T43" fmla="*/ 5 h 675"/>
                <a:gd name="T44" fmla="*/ 76 w 582"/>
                <a:gd name="T45" fmla="*/ 2 h 675"/>
                <a:gd name="T46" fmla="*/ 78 w 582"/>
                <a:gd name="T47" fmla="*/ 0 h 675"/>
                <a:gd name="T48" fmla="*/ 81 w 582"/>
                <a:gd name="T49" fmla="*/ 2 h 675"/>
                <a:gd name="T50" fmla="*/ 83 w 582"/>
                <a:gd name="T51" fmla="*/ 5 h 675"/>
                <a:gd name="T52" fmla="*/ 94 w 582"/>
                <a:gd name="T53" fmla="*/ 51 h 675"/>
                <a:gd name="T54" fmla="*/ 95 w 582"/>
                <a:gd name="T55" fmla="*/ 53 h 675"/>
                <a:gd name="T56" fmla="*/ 97 w 582"/>
                <a:gd name="T57" fmla="*/ 55 h 675"/>
                <a:gd name="T58" fmla="*/ 99 w 582"/>
                <a:gd name="T59" fmla="*/ 53 h 675"/>
                <a:gd name="T60" fmla="*/ 100 w 582"/>
                <a:gd name="T61" fmla="*/ 51 h 675"/>
                <a:gd name="T62" fmla="*/ 110 w 582"/>
                <a:gd name="T63" fmla="*/ 5 h 675"/>
                <a:gd name="T64" fmla="*/ 111 w 582"/>
                <a:gd name="T65" fmla="*/ 2 h 675"/>
                <a:gd name="T66" fmla="*/ 114 w 582"/>
                <a:gd name="T67" fmla="*/ 0 h 675"/>
                <a:gd name="T68" fmla="*/ 116 w 582"/>
                <a:gd name="T69" fmla="*/ 2 h 675"/>
                <a:gd name="T70" fmla="*/ 118 w 582"/>
                <a:gd name="T71" fmla="*/ 5 h 675"/>
                <a:gd name="T72" fmla="*/ 129 w 582"/>
                <a:gd name="T73" fmla="*/ 51 h 675"/>
                <a:gd name="T74" fmla="*/ 130 w 582"/>
                <a:gd name="T75" fmla="*/ 53 h 675"/>
                <a:gd name="T76" fmla="*/ 132 w 582"/>
                <a:gd name="T77" fmla="*/ 54 h 675"/>
                <a:gd name="T78" fmla="*/ 135 w 582"/>
                <a:gd name="T79" fmla="*/ 53 h 675"/>
                <a:gd name="T80" fmla="*/ 135 w 582"/>
                <a:gd name="T81" fmla="*/ 51 h 675"/>
                <a:gd name="T82" fmla="*/ 143 w 582"/>
                <a:gd name="T83" fmla="*/ 27 h 67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82"/>
                <a:gd name="T127" fmla="*/ 0 h 675"/>
                <a:gd name="T128" fmla="*/ 582 w 582"/>
                <a:gd name="T129" fmla="*/ 675 h 67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82" h="675">
                  <a:moveTo>
                    <a:pt x="0" y="339"/>
                  </a:moveTo>
                  <a:lnTo>
                    <a:pt x="20" y="49"/>
                  </a:lnTo>
                  <a:lnTo>
                    <a:pt x="27" y="23"/>
                  </a:lnTo>
                  <a:lnTo>
                    <a:pt x="37" y="5"/>
                  </a:lnTo>
                  <a:lnTo>
                    <a:pt x="45" y="23"/>
                  </a:lnTo>
                  <a:lnTo>
                    <a:pt x="49" y="49"/>
                  </a:lnTo>
                  <a:lnTo>
                    <a:pt x="90" y="634"/>
                  </a:lnTo>
                  <a:lnTo>
                    <a:pt x="96" y="660"/>
                  </a:lnTo>
                  <a:lnTo>
                    <a:pt x="107" y="675"/>
                  </a:lnTo>
                  <a:lnTo>
                    <a:pt x="115" y="658"/>
                  </a:lnTo>
                  <a:lnTo>
                    <a:pt x="121" y="636"/>
                  </a:lnTo>
                  <a:lnTo>
                    <a:pt x="160" y="55"/>
                  </a:lnTo>
                  <a:lnTo>
                    <a:pt x="162" y="25"/>
                  </a:lnTo>
                  <a:lnTo>
                    <a:pt x="177" y="0"/>
                  </a:lnTo>
                  <a:lnTo>
                    <a:pt x="189" y="27"/>
                  </a:lnTo>
                  <a:lnTo>
                    <a:pt x="193" y="53"/>
                  </a:lnTo>
                  <a:lnTo>
                    <a:pt x="238" y="632"/>
                  </a:lnTo>
                  <a:lnTo>
                    <a:pt x="244" y="660"/>
                  </a:lnTo>
                  <a:lnTo>
                    <a:pt x="252" y="675"/>
                  </a:lnTo>
                  <a:lnTo>
                    <a:pt x="263" y="662"/>
                  </a:lnTo>
                  <a:lnTo>
                    <a:pt x="270" y="636"/>
                  </a:lnTo>
                  <a:lnTo>
                    <a:pt x="303" y="57"/>
                  </a:lnTo>
                  <a:lnTo>
                    <a:pt x="310" y="27"/>
                  </a:lnTo>
                  <a:lnTo>
                    <a:pt x="320" y="5"/>
                  </a:lnTo>
                  <a:lnTo>
                    <a:pt x="330" y="29"/>
                  </a:lnTo>
                  <a:lnTo>
                    <a:pt x="337" y="55"/>
                  </a:lnTo>
                  <a:lnTo>
                    <a:pt x="382" y="629"/>
                  </a:lnTo>
                  <a:lnTo>
                    <a:pt x="386" y="655"/>
                  </a:lnTo>
                  <a:lnTo>
                    <a:pt x="398" y="675"/>
                  </a:lnTo>
                  <a:lnTo>
                    <a:pt x="406" y="652"/>
                  </a:lnTo>
                  <a:lnTo>
                    <a:pt x="411" y="625"/>
                  </a:lnTo>
                  <a:lnTo>
                    <a:pt x="450" y="59"/>
                  </a:lnTo>
                  <a:lnTo>
                    <a:pt x="452" y="20"/>
                  </a:lnTo>
                  <a:lnTo>
                    <a:pt x="465" y="5"/>
                  </a:lnTo>
                  <a:lnTo>
                    <a:pt x="474" y="23"/>
                  </a:lnTo>
                  <a:lnTo>
                    <a:pt x="480" y="57"/>
                  </a:lnTo>
                  <a:lnTo>
                    <a:pt x="528" y="632"/>
                  </a:lnTo>
                  <a:lnTo>
                    <a:pt x="532" y="655"/>
                  </a:lnTo>
                  <a:lnTo>
                    <a:pt x="540" y="673"/>
                  </a:lnTo>
                  <a:lnTo>
                    <a:pt x="550" y="660"/>
                  </a:lnTo>
                  <a:lnTo>
                    <a:pt x="552" y="634"/>
                  </a:lnTo>
                  <a:lnTo>
                    <a:pt x="582" y="337"/>
                  </a:lnTo>
                </a:path>
              </a:pathLst>
            </a:cu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68661" name="Text Box 49"/>
            <p:cNvSpPr txBox="1">
              <a:spLocks noChangeArrowheads="1"/>
            </p:cNvSpPr>
            <p:nvPr/>
          </p:nvSpPr>
          <p:spPr bwMode="auto">
            <a:xfrm>
              <a:off x="3840" y="528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600" b="1">
                  <a:solidFill>
                    <a:schemeClr val="folHlink"/>
                  </a:solidFill>
                </a:rPr>
                <a:t>1</a:t>
              </a:r>
            </a:p>
          </p:txBody>
        </p:sp>
      </p:grpSp>
      <p:sp>
        <p:nvSpPr>
          <p:cNvPr id="131122" name="Text Box 50"/>
          <p:cNvSpPr txBox="1">
            <a:spLocks noChangeArrowheads="1"/>
          </p:cNvSpPr>
          <p:nvPr/>
        </p:nvSpPr>
        <p:spPr bwMode="auto">
          <a:xfrm>
            <a:off x="6172200" y="52578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FF3300"/>
              </a:buClr>
            </a:pPr>
            <a:r>
              <a:rPr lang="en-US" altLang="zh-CN" sz="1600" b="1">
                <a:solidFill>
                  <a:schemeClr val="folHlink"/>
                </a:solidFill>
              </a:rPr>
              <a:t>01</a:t>
            </a:r>
          </a:p>
        </p:txBody>
      </p:sp>
      <p:sp>
        <p:nvSpPr>
          <p:cNvPr id="131123" name="Text Box 51"/>
          <p:cNvSpPr txBox="1">
            <a:spLocks noChangeArrowheads="1"/>
          </p:cNvSpPr>
          <p:nvPr/>
        </p:nvSpPr>
        <p:spPr bwMode="auto">
          <a:xfrm>
            <a:off x="6248400" y="4191000"/>
            <a:ext cx="30480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FF3300"/>
              </a:buClr>
            </a:pPr>
            <a:r>
              <a:rPr lang="en-US" altLang="zh-CN" sz="1600" b="1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131124" name="Line 52"/>
          <p:cNvSpPr>
            <a:spLocks noChangeShapeType="1"/>
          </p:cNvSpPr>
          <p:nvPr/>
        </p:nvSpPr>
        <p:spPr bwMode="auto">
          <a:xfrm flipH="1" flipV="1">
            <a:off x="3733800" y="3352800"/>
            <a:ext cx="685800" cy="228600"/>
          </a:xfrm>
          <a:prstGeom prst="line">
            <a:avLst/>
          </a:prstGeom>
          <a:noFill/>
          <a:ln w="222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2" name="Group 77"/>
          <p:cNvGrpSpPr>
            <a:grpSpLocks/>
          </p:cNvGrpSpPr>
          <p:nvPr/>
        </p:nvGrpSpPr>
        <p:grpSpPr bwMode="auto">
          <a:xfrm>
            <a:off x="2514600" y="2743200"/>
            <a:ext cx="3200400" cy="3429000"/>
            <a:chOff x="1584" y="1728"/>
            <a:chExt cx="2016" cy="2160"/>
          </a:xfrm>
        </p:grpSpPr>
        <p:sp>
          <p:nvSpPr>
            <p:cNvPr id="68641" name="AutoShape 54"/>
            <p:cNvSpPr>
              <a:spLocks noChangeArrowheads="1"/>
            </p:cNvSpPr>
            <p:nvPr/>
          </p:nvSpPr>
          <p:spPr bwMode="auto">
            <a:xfrm>
              <a:off x="2064" y="2976"/>
              <a:ext cx="1488" cy="288"/>
            </a:xfrm>
            <a:prstGeom prst="roundRect">
              <a:avLst>
                <a:gd name="adj" fmla="val 16667"/>
              </a:avLst>
            </a:prstGeom>
            <a:solidFill>
              <a:srgbClr val="008080"/>
            </a:solidFill>
            <a:ln w="9525">
              <a:round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808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CCFF66"/>
                  </a:solidFill>
                </a:rPr>
                <a:t>M</a:t>
              </a:r>
              <a:r>
                <a:rPr lang="zh-CN" altLang="en-US" b="1">
                  <a:solidFill>
                    <a:srgbClr val="CCFF66"/>
                  </a:solidFill>
                </a:rPr>
                <a:t>进制符号序列</a:t>
              </a:r>
            </a:p>
          </p:txBody>
        </p:sp>
        <p:sp>
          <p:nvSpPr>
            <p:cNvPr id="68642" name="AutoShape 55"/>
            <p:cNvSpPr>
              <a:spLocks noChangeArrowheads="1"/>
            </p:cNvSpPr>
            <p:nvPr/>
          </p:nvSpPr>
          <p:spPr bwMode="auto">
            <a:xfrm>
              <a:off x="2064" y="3600"/>
              <a:ext cx="1488" cy="288"/>
            </a:xfrm>
            <a:prstGeom prst="roundRect">
              <a:avLst>
                <a:gd name="adj" fmla="val 16667"/>
              </a:avLst>
            </a:prstGeom>
            <a:solidFill>
              <a:srgbClr val="008080"/>
            </a:solidFill>
            <a:ln w="9525">
              <a:round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808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rgbClr val="CCFF66"/>
                  </a:solidFill>
                </a:rPr>
                <a:t>二进制信源序列</a:t>
              </a:r>
            </a:p>
          </p:txBody>
        </p:sp>
        <p:sp>
          <p:nvSpPr>
            <p:cNvPr id="68643" name="AutoShape 56"/>
            <p:cNvSpPr>
              <a:spLocks noChangeArrowheads="1"/>
            </p:cNvSpPr>
            <p:nvPr/>
          </p:nvSpPr>
          <p:spPr bwMode="auto">
            <a:xfrm>
              <a:off x="1584" y="1776"/>
              <a:ext cx="336" cy="912"/>
            </a:xfrm>
            <a:prstGeom prst="roundRect">
              <a:avLst>
                <a:gd name="adj" fmla="val 16667"/>
              </a:avLst>
            </a:prstGeom>
            <a:solidFill>
              <a:srgbClr val="008080"/>
            </a:solidFill>
            <a:ln w="9525">
              <a:round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rgbClr val="008080"/>
              </a:extrusionClr>
            </a:sp3d>
          </p:spPr>
          <p:txBody>
            <a:bodyPr anchor="ctr">
              <a:flatTx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rgbClr val="CCFF66"/>
                  </a:solidFill>
                </a:rPr>
                <a:t>载波集</a:t>
              </a:r>
            </a:p>
          </p:txBody>
        </p:sp>
        <p:sp>
          <p:nvSpPr>
            <p:cNvPr id="68644" name="Oval 57"/>
            <p:cNvSpPr>
              <a:spLocks noChangeArrowheads="1"/>
            </p:cNvSpPr>
            <p:nvPr/>
          </p:nvSpPr>
          <p:spPr bwMode="auto">
            <a:xfrm>
              <a:off x="2448" y="1872"/>
              <a:ext cx="96" cy="96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68645" name="Oval 58"/>
            <p:cNvSpPr>
              <a:spLocks noChangeArrowheads="1"/>
            </p:cNvSpPr>
            <p:nvPr/>
          </p:nvSpPr>
          <p:spPr bwMode="auto">
            <a:xfrm>
              <a:off x="2304" y="2064"/>
              <a:ext cx="96" cy="96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68646" name="Oval 59"/>
            <p:cNvSpPr>
              <a:spLocks noChangeArrowheads="1"/>
            </p:cNvSpPr>
            <p:nvPr/>
          </p:nvSpPr>
          <p:spPr bwMode="auto">
            <a:xfrm>
              <a:off x="2256" y="2256"/>
              <a:ext cx="96" cy="96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68647" name="Oval 60"/>
            <p:cNvSpPr>
              <a:spLocks noChangeArrowheads="1"/>
            </p:cNvSpPr>
            <p:nvPr/>
          </p:nvSpPr>
          <p:spPr bwMode="auto">
            <a:xfrm>
              <a:off x="2352" y="2448"/>
              <a:ext cx="96" cy="96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68648" name="Line 62"/>
            <p:cNvSpPr>
              <a:spLocks noChangeShapeType="1"/>
            </p:cNvSpPr>
            <p:nvPr/>
          </p:nvSpPr>
          <p:spPr bwMode="auto">
            <a:xfrm>
              <a:off x="1920" y="1920"/>
              <a:ext cx="528" cy="0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9" name="Line 63"/>
            <p:cNvSpPr>
              <a:spLocks noChangeShapeType="1"/>
            </p:cNvSpPr>
            <p:nvPr/>
          </p:nvSpPr>
          <p:spPr bwMode="auto">
            <a:xfrm>
              <a:off x="1920" y="2112"/>
              <a:ext cx="384" cy="0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0" name="Line 64"/>
            <p:cNvSpPr>
              <a:spLocks noChangeShapeType="1"/>
            </p:cNvSpPr>
            <p:nvPr/>
          </p:nvSpPr>
          <p:spPr bwMode="auto">
            <a:xfrm>
              <a:off x="1920" y="2304"/>
              <a:ext cx="336" cy="0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1" name="Line 65"/>
            <p:cNvSpPr>
              <a:spLocks noChangeShapeType="1"/>
            </p:cNvSpPr>
            <p:nvPr/>
          </p:nvSpPr>
          <p:spPr bwMode="auto">
            <a:xfrm>
              <a:off x="1920" y="2496"/>
              <a:ext cx="432" cy="0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2" name="Oval 66"/>
            <p:cNvSpPr>
              <a:spLocks noChangeArrowheads="1"/>
            </p:cNvSpPr>
            <p:nvPr/>
          </p:nvSpPr>
          <p:spPr bwMode="auto">
            <a:xfrm>
              <a:off x="2736" y="2208"/>
              <a:ext cx="96" cy="96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68653" name="Line 67"/>
            <p:cNvSpPr>
              <a:spLocks noChangeShapeType="1"/>
            </p:cNvSpPr>
            <p:nvPr/>
          </p:nvSpPr>
          <p:spPr bwMode="auto">
            <a:xfrm flipV="1">
              <a:off x="2784" y="2304"/>
              <a:ext cx="0" cy="624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4" name="Line 68"/>
            <p:cNvSpPr>
              <a:spLocks noChangeShapeType="1"/>
            </p:cNvSpPr>
            <p:nvPr/>
          </p:nvSpPr>
          <p:spPr bwMode="auto">
            <a:xfrm flipV="1">
              <a:off x="2784" y="3264"/>
              <a:ext cx="0" cy="336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5" name="Line 69"/>
            <p:cNvSpPr>
              <a:spLocks noChangeShapeType="1"/>
            </p:cNvSpPr>
            <p:nvPr/>
          </p:nvSpPr>
          <p:spPr bwMode="auto">
            <a:xfrm>
              <a:off x="2832" y="2256"/>
              <a:ext cx="768" cy="0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6" name="Rectangle 70"/>
            <p:cNvSpPr>
              <a:spLocks noChangeArrowheads="1"/>
            </p:cNvSpPr>
            <p:nvPr/>
          </p:nvSpPr>
          <p:spPr bwMode="auto">
            <a:xfrm>
              <a:off x="2112" y="1728"/>
              <a:ext cx="3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600" b="1">
                  <a:solidFill>
                    <a:schemeClr val="folHlink"/>
                  </a:solidFill>
                </a:rPr>
                <a:t>S</a:t>
              </a:r>
              <a:r>
                <a:rPr lang="en-US" altLang="zh-CN" sz="1600" b="1" baseline="-8000">
                  <a:solidFill>
                    <a:schemeClr val="folHlink"/>
                  </a:solidFill>
                </a:rPr>
                <a:t>0</a:t>
              </a:r>
              <a:r>
                <a:rPr lang="en-US" altLang="zh-CN" sz="1600" b="1">
                  <a:solidFill>
                    <a:schemeClr val="folHlink"/>
                  </a:solidFill>
                </a:rPr>
                <a:t>(t)</a:t>
              </a:r>
            </a:p>
          </p:txBody>
        </p:sp>
        <p:sp>
          <p:nvSpPr>
            <p:cNvPr id="68657" name="Rectangle 71"/>
            <p:cNvSpPr>
              <a:spLocks noChangeArrowheads="1"/>
            </p:cNvSpPr>
            <p:nvPr/>
          </p:nvSpPr>
          <p:spPr bwMode="auto">
            <a:xfrm>
              <a:off x="1968" y="1920"/>
              <a:ext cx="3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600" b="1">
                  <a:solidFill>
                    <a:schemeClr val="folHlink"/>
                  </a:solidFill>
                </a:rPr>
                <a:t>S</a:t>
              </a:r>
              <a:r>
                <a:rPr lang="en-US" altLang="zh-CN" sz="1600" b="1" baseline="-8000">
                  <a:solidFill>
                    <a:schemeClr val="folHlink"/>
                  </a:solidFill>
                </a:rPr>
                <a:t>1</a:t>
              </a:r>
              <a:r>
                <a:rPr lang="en-US" altLang="zh-CN" sz="1600" b="1">
                  <a:solidFill>
                    <a:schemeClr val="folHlink"/>
                  </a:solidFill>
                </a:rPr>
                <a:t>(t)</a:t>
              </a:r>
            </a:p>
          </p:txBody>
        </p:sp>
        <p:sp>
          <p:nvSpPr>
            <p:cNvPr id="68658" name="Rectangle 72"/>
            <p:cNvSpPr>
              <a:spLocks noChangeArrowheads="1"/>
            </p:cNvSpPr>
            <p:nvPr/>
          </p:nvSpPr>
          <p:spPr bwMode="auto">
            <a:xfrm>
              <a:off x="1920" y="2112"/>
              <a:ext cx="3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600" b="1">
                  <a:solidFill>
                    <a:schemeClr val="folHlink"/>
                  </a:solidFill>
                </a:rPr>
                <a:t>S</a:t>
              </a:r>
              <a:r>
                <a:rPr lang="en-US" altLang="zh-CN" sz="1600" b="1" baseline="-8000">
                  <a:solidFill>
                    <a:schemeClr val="folHlink"/>
                  </a:solidFill>
                </a:rPr>
                <a:t>2</a:t>
              </a:r>
              <a:r>
                <a:rPr lang="en-US" altLang="zh-CN" sz="1600" b="1">
                  <a:solidFill>
                    <a:schemeClr val="folHlink"/>
                  </a:solidFill>
                </a:rPr>
                <a:t>(t)</a:t>
              </a:r>
            </a:p>
          </p:txBody>
        </p:sp>
        <p:sp>
          <p:nvSpPr>
            <p:cNvPr id="68659" name="Rectangle 73"/>
            <p:cNvSpPr>
              <a:spLocks noChangeArrowheads="1"/>
            </p:cNvSpPr>
            <p:nvPr/>
          </p:nvSpPr>
          <p:spPr bwMode="auto">
            <a:xfrm>
              <a:off x="2016" y="2304"/>
              <a:ext cx="3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600" b="1">
                  <a:solidFill>
                    <a:schemeClr val="folHlink"/>
                  </a:solidFill>
                </a:rPr>
                <a:t>S</a:t>
              </a:r>
              <a:r>
                <a:rPr lang="en-US" altLang="zh-CN" sz="1600" b="1" baseline="-8000">
                  <a:solidFill>
                    <a:schemeClr val="folHlink"/>
                  </a:solidFill>
                </a:rPr>
                <a:t>3</a:t>
              </a:r>
              <a:r>
                <a:rPr lang="en-US" altLang="zh-CN" sz="1600" b="1">
                  <a:solidFill>
                    <a:schemeClr val="folHlink"/>
                  </a:solidFill>
                </a:rPr>
                <a:t>(t)</a:t>
              </a:r>
            </a:p>
          </p:txBody>
        </p:sp>
      </p:grpSp>
      <p:grpSp>
        <p:nvGrpSpPr>
          <p:cNvPr id="68637" name="Group 81"/>
          <p:cNvGrpSpPr>
            <a:grpSpLocks/>
          </p:cNvGrpSpPr>
          <p:nvPr/>
        </p:nvGrpSpPr>
        <p:grpSpPr bwMode="auto">
          <a:xfrm>
            <a:off x="304800" y="381000"/>
            <a:ext cx="8610600" cy="1892300"/>
            <a:chOff x="192" y="240"/>
            <a:chExt cx="5424" cy="1192"/>
          </a:xfrm>
        </p:grpSpPr>
        <p:sp>
          <p:nvSpPr>
            <p:cNvPr id="68638" name="Text Box 78"/>
            <p:cNvSpPr txBox="1">
              <a:spLocks noChangeArrowheads="1"/>
            </p:cNvSpPr>
            <p:nvPr/>
          </p:nvSpPr>
          <p:spPr bwMode="auto">
            <a:xfrm>
              <a:off x="432" y="240"/>
              <a:ext cx="30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/>
              <a:r>
                <a:rPr lang="zh-CN" altLang="en-US" sz="2400" dirty="0" smtClean="0">
                  <a:solidFill>
                    <a:schemeClr val="tx2"/>
                  </a:solidFill>
                  <a:latin typeface="隶书" pitchFamily="49" charset="-122"/>
                </a:rPr>
                <a:t>数字</a:t>
              </a:r>
              <a:r>
                <a:rPr lang="zh-CN" altLang="en-US" sz="2400" dirty="0">
                  <a:solidFill>
                    <a:schemeClr val="tx2"/>
                  </a:solidFill>
                  <a:latin typeface="隶书" pitchFamily="49" charset="-122"/>
                </a:rPr>
                <a:t>调制的基本原理</a:t>
              </a:r>
            </a:p>
          </p:txBody>
        </p:sp>
        <p:sp>
          <p:nvSpPr>
            <p:cNvPr id="68639" name="Line 79"/>
            <p:cNvSpPr>
              <a:spLocks noChangeShapeType="1"/>
            </p:cNvSpPr>
            <p:nvPr/>
          </p:nvSpPr>
          <p:spPr bwMode="auto">
            <a:xfrm>
              <a:off x="192" y="576"/>
              <a:ext cx="5424" cy="0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8640" name="AutoShape 80"/>
            <p:cNvSpPr>
              <a:spLocks noChangeArrowheads="1"/>
            </p:cNvSpPr>
            <p:nvPr/>
          </p:nvSpPr>
          <p:spPr bwMode="auto">
            <a:xfrm>
              <a:off x="432" y="576"/>
              <a:ext cx="4896" cy="856"/>
            </a:xfrm>
            <a:prstGeom prst="horizontalScroll">
              <a:avLst>
                <a:gd name="adj" fmla="val 12500"/>
              </a:avLst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buClr>
                  <a:srgbClr val="FF3300"/>
                </a:buClr>
              </a:pPr>
              <a:r>
                <a:rPr lang="en-US" altLang="zh-CN">
                  <a:solidFill>
                    <a:schemeClr val="bg1"/>
                  </a:solidFill>
                  <a:latin typeface="隶书" pitchFamily="49" charset="-122"/>
                </a:rPr>
                <a:t>    </a:t>
              </a:r>
              <a:r>
                <a:rPr lang="zh-CN" altLang="en-US">
                  <a:solidFill>
                    <a:schemeClr val="bg1"/>
                  </a:solidFill>
                  <a:latin typeface="隶书" pitchFamily="49" charset="-122"/>
                </a:rPr>
                <a:t>数字调制可以看作是</a:t>
              </a:r>
              <a:r>
                <a:rPr lang="en-US" altLang="zh-CN">
                  <a:solidFill>
                    <a:schemeClr val="bg1"/>
                  </a:solidFill>
                  <a:latin typeface="隶书" pitchFamily="49" charset="-122"/>
                </a:rPr>
                <a:t>M</a:t>
              </a:r>
              <a:r>
                <a:rPr lang="zh-CN" altLang="en-US">
                  <a:solidFill>
                    <a:schemeClr val="bg1"/>
                  </a:solidFill>
                  <a:latin typeface="隶书" pitchFamily="49" charset="-122"/>
                </a:rPr>
                <a:t>进制</a:t>
              </a:r>
              <a:r>
                <a:rPr lang="zh-CN" altLang="en-US">
                  <a:solidFill>
                    <a:srgbClr val="FFFF66"/>
                  </a:solidFill>
                  <a:latin typeface="隶书" pitchFamily="49" charset="-122"/>
                </a:rPr>
                <a:t>符号集</a:t>
              </a:r>
              <a:r>
                <a:rPr lang="zh-CN" altLang="en-US">
                  <a:solidFill>
                    <a:schemeClr val="bg1"/>
                  </a:solidFill>
                  <a:latin typeface="隶书" pitchFamily="49" charset="-122"/>
                </a:rPr>
                <a:t>到</a:t>
              </a:r>
              <a:r>
                <a:rPr lang="en-US" altLang="zh-CN">
                  <a:solidFill>
                    <a:schemeClr val="bg1"/>
                  </a:solidFill>
                  <a:latin typeface="隶书" pitchFamily="49" charset="-122"/>
                </a:rPr>
                <a:t>M</a:t>
              </a:r>
              <a:r>
                <a:rPr lang="zh-CN" altLang="en-US">
                  <a:solidFill>
                    <a:schemeClr val="bg1"/>
                  </a:solidFill>
                  <a:latin typeface="隶书" pitchFamily="49" charset="-122"/>
                </a:rPr>
                <a:t>个载波构成的</a:t>
              </a:r>
              <a:r>
                <a:rPr lang="zh-CN" altLang="en-US">
                  <a:solidFill>
                    <a:srgbClr val="FFFF66"/>
                  </a:solidFill>
                  <a:latin typeface="隶书" pitchFamily="49" charset="-122"/>
                </a:rPr>
                <a:t>载波集</a:t>
              </a:r>
              <a:r>
                <a:rPr lang="zh-CN" altLang="en-US">
                  <a:solidFill>
                    <a:schemeClr val="bg1"/>
                  </a:solidFill>
                  <a:latin typeface="隶书" pitchFamily="49" charset="-122"/>
                </a:rPr>
                <a:t>的映射。其中载波集可以由</a:t>
              </a:r>
              <a:r>
                <a:rPr lang="en-US" altLang="zh-CN">
                  <a:solidFill>
                    <a:schemeClr val="bg1"/>
                  </a:solidFill>
                  <a:latin typeface="隶书" pitchFamily="49" charset="-122"/>
                </a:rPr>
                <a:t>M</a:t>
              </a:r>
              <a:r>
                <a:rPr lang="zh-CN" altLang="en-US">
                  <a:solidFill>
                    <a:schemeClr val="bg1"/>
                  </a:solidFill>
                  <a:latin typeface="隶书" pitchFamily="49" charset="-122"/>
                </a:rPr>
                <a:t>个不同幅度的正弦波构成，也可以由</a:t>
              </a:r>
              <a:r>
                <a:rPr lang="en-US" altLang="zh-CN">
                  <a:solidFill>
                    <a:schemeClr val="bg1"/>
                  </a:solidFill>
                  <a:latin typeface="隶书" pitchFamily="49" charset="-122"/>
                </a:rPr>
                <a:t>M</a:t>
              </a:r>
              <a:r>
                <a:rPr lang="zh-CN" altLang="en-US">
                  <a:solidFill>
                    <a:schemeClr val="bg1"/>
                  </a:solidFill>
                  <a:latin typeface="隶书" pitchFamily="49" charset="-122"/>
                </a:rPr>
                <a:t>个不同频率的正弦波构成，还可以由</a:t>
              </a:r>
              <a:r>
                <a:rPr lang="en-US" altLang="zh-CN">
                  <a:solidFill>
                    <a:schemeClr val="bg1"/>
                  </a:solidFill>
                  <a:latin typeface="隶书" pitchFamily="49" charset="-122"/>
                </a:rPr>
                <a:t>M</a:t>
              </a:r>
              <a:r>
                <a:rPr lang="zh-CN" altLang="en-US">
                  <a:solidFill>
                    <a:schemeClr val="bg1"/>
                  </a:solidFill>
                  <a:latin typeface="隶书" pitchFamily="49" charset="-122"/>
                </a:rPr>
                <a:t>个不同相位的正弦波构成。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045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3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3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3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13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3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13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3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500"/>
                                        <p:tgtEl>
                                          <p:spTgt spid="13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8" dur="500"/>
                                        <p:tgtEl>
                                          <p:spTgt spid="13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13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4" grpId="0" animBg="1"/>
      <p:bldP spid="131076" grpId="0" animBg="1" autoUpdateAnimBg="0"/>
      <p:bldP spid="131077" grpId="0" animBg="1" autoUpdateAnimBg="0"/>
      <p:bldP spid="131078" grpId="0" animBg="1" autoUpdateAnimBg="0"/>
      <p:bldP spid="131079" grpId="0" animBg="1" autoUpdateAnimBg="0"/>
      <p:bldP spid="131093" grpId="0" autoUpdateAnimBg="0"/>
      <p:bldP spid="131094" grpId="0" autoUpdateAnimBg="0"/>
      <p:bldP spid="131095" grpId="0" autoUpdateAnimBg="0"/>
      <p:bldP spid="131096" grpId="0" autoUpdateAnimBg="0"/>
      <p:bldP spid="131112" grpId="0" animBg="1"/>
      <p:bldP spid="131113" grpId="0" animBg="1"/>
      <p:bldP spid="131114" grpId="0" animBg="1"/>
      <p:bldP spid="131115" grpId="0" animBg="1"/>
      <p:bldP spid="131116" grpId="0" animBg="1"/>
      <p:bldP spid="131117" grpId="0" animBg="1"/>
      <p:bldP spid="131118" grpId="0" animBg="1"/>
      <p:bldP spid="131122" grpId="0" autoUpdateAnimBg="0"/>
      <p:bldP spid="131123" grpId="0" animBg="1" autoUpdateAnimBg="0"/>
      <p:bldP spid="13112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00"/>
          <p:cNvGrpSpPr>
            <a:grpSpLocks/>
          </p:cNvGrpSpPr>
          <p:nvPr/>
        </p:nvGrpSpPr>
        <p:grpSpPr bwMode="auto">
          <a:xfrm>
            <a:off x="914400" y="2362200"/>
            <a:ext cx="8001000" cy="2743200"/>
            <a:chOff x="528" y="1680"/>
            <a:chExt cx="5040" cy="1728"/>
          </a:xfrm>
        </p:grpSpPr>
        <p:sp>
          <p:nvSpPr>
            <p:cNvPr id="35852" name="AutoShape 64"/>
            <p:cNvSpPr>
              <a:spLocks noChangeArrowheads="1"/>
            </p:cNvSpPr>
            <p:nvPr/>
          </p:nvSpPr>
          <p:spPr bwMode="auto">
            <a:xfrm>
              <a:off x="1200" y="1680"/>
              <a:ext cx="1104" cy="288"/>
            </a:xfrm>
            <a:prstGeom prst="roundRect">
              <a:avLst>
                <a:gd name="adj" fmla="val 16667"/>
              </a:avLst>
            </a:prstGeom>
            <a:noFill/>
            <a:ln w="47625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/>
                <a:t>带通滤波器</a:t>
              </a:r>
              <a:r>
                <a:rPr lang="en-US" altLang="zh-CN">
                  <a:ea typeface="宋体" pitchFamily="2" charset="-122"/>
                  <a:cs typeface="Times New Roman" pitchFamily="18" charset="0"/>
                </a:rPr>
                <a:t>ω</a:t>
              </a:r>
              <a:r>
                <a:rPr lang="en-US" altLang="zh-CN" baseline="-25000">
                  <a:ea typeface="宋体" pitchFamily="2" charset="-122"/>
                  <a:cs typeface="Times New Roman" pitchFamily="18" charset="0"/>
                </a:rPr>
                <a:t>1</a:t>
              </a:r>
              <a:endParaRPr lang="en-US" altLang="zh-CN" baseline="-25000"/>
            </a:p>
          </p:txBody>
        </p:sp>
        <p:sp>
          <p:nvSpPr>
            <p:cNvPr id="35853" name="AutoShape 65"/>
            <p:cNvSpPr>
              <a:spLocks noChangeArrowheads="1"/>
            </p:cNvSpPr>
            <p:nvPr/>
          </p:nvSpPr>
          <p:spPr bwMode="auto">
            <a:xfrm>
              <a:off x="1200" y="2640"/>
              <a:ext cx="1104" cy="288"/>
            </a:xfrm>
            <a:prstGeom prst="roundRect">
              <a:avLst>
                <a:gd name="adj" fmla="val 16667"/>
              </a:avLst>
            </a:prstGeom>
            <a:noFill/>
            <a:ln w="47625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/>
                <a:t>带通滤波器</a:t>
              </a:r>
              <a:r>
                <a:rPr lang="en-US" altLang="zh-CN">
                  <a:ea typeface="宋体" pitchFamily="2" charset="-122"/>
                  <a:cs typeface="Times New Roman" pitchFamily="18" charset="0"/>
                </a:rPr>
                <a:t>ω</a:t>
              </a:r>
              <a:r>
                <a:rPr lang="en-US" altLang="zh-CN" baseline="-25000"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5854" name="AutoShape 66"/>
            <p:cNvSpPr>
              <a:spLocks noChangeArrowheads="1"/>
            </p:cNvSpPr>
            <p:nvPr/>
          </p:nvSpPr>
          <p:spPr bwMode="auto">
            <a:xfrm>
              <a:off x="3360" y="1680"/>
              <a:ext cx="864" cy="288"/>
            </a:xfrm>
            <a:prstGeom prst="roundRect">
              <a:avLst>
                <a:gd name="adj" fmla="val 16667"/>
              </a:avLst>
            </a:prstGeom>
            <a:noFill/>
            <a:ln w="47625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/>
                <a:t>低通滤波</a:t>
              </a:r>
              <a:endParaRPr lang="zh-CN" altLang="en-US" baseline="-25000"/>
            </a:p>
          </p:txBody>
        </p:sp>
        <p:sp>
          <p:nvSpPr>
            <p:cNvPr id="35855" name="AutoShape 67"/>
            <p:cNvSpPr>
              <a:spLocks noChangeArrowheads="1"/>
            </p:cNvSpPr>
            <p:nvPr/>
          </p:nvSpPr>
          <p:spPr bwMode="auto">
            <a:xfrm>
              <a:off x="3360" y="2640"/>
              <a:ext cx="864" cy="288"/>
            </a:xfrm>
            <a:prstGeom prst="roundRect">
              <a:avLst>
                <a:gd name="adj" fmla="val 16667"/>
              </a:avLst>
            </a:prstGeom>
            <a:noFill/>
            <a:ln w="47625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/>
                <a:t>低通滤波</a:t>
              </a:r>
            </a:p>
          </p:txBody>
        </p:sp>
        <p:sp>
          <p:nvSpPr>
            <p:cNvPr id="35856" name="Line 68"/>
            <p:cNvSpPr>
              <a:spLocks noChangeShapeType="1"/>
            </p:cNvSpPr>
            <p:nvPr/>
          </p:nvSpPr>
          <p:spPr bwMode="auto">
            <a:xfrm>
              <a:off x="2928" y="2784"/>
              <a:ext cx="432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7" name="AutoShape 69"/>
            <p:cNvSpPr>
              <a:spLocks noChangeArrowheads="1"/>
            </p:cNvSpPr>
            <p:nvPr/>
          </p:nvSpPr>
          <p:spPr bwMode="auto">
            <a:xfrm>
              <a:off x="3312" y="2160"/>
              <a:ext cx="960" cy="288"/>
            </a:xfrm>
            <a:prstGeom prst="roundRect">
              <a:avLst>
                <a:gd name="adj" fmla="val 16667"/>
              </a:avLst>
            </a:prstGeom>
            <a:noFill/>
            <a:ln w="47625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/>
                <a:t>位定时恢复</a:t>
              </a:r>
            </a:p>
          </p:txBody>
        </p:sp>
        <p:sp>
          <p:nvSpPr>
            <p:cNvPr id="35858" name="AutoShape 70"/>
            <p:cNvSpPr>
              <a:spLocks noChangeArrowheads="1"/>
            </p:cNvSpPr>
            <p:nvPr/>
          </p:nvSpPr>
          <p:spPr bwMode="auto">
            <a:xfrm>
              <a:off x="4464" y="2160"/>
              <a:ext cx="528" cy="288"/>
            </a:xfrm>
            <a:prstGeom prst="roundRect">
              <a:avLst>
                <a:gd name="adj" fmla="val 16667"/>
              </a:avLst>
            </a:prstGeom>
            <a:noFill/>
            <a:ln w="47625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/>
                <a:t>判决</a:t>
              </a:r>
            </a:p>
          </p:txBody>
        </p:sp>
        <p:sp>
          <p:nvSpPr>
            <p:cNvPr id="35859" name="Line 71"/>
            <p:cNvSpPr>
              <a:spLocks noChangeShapeType="1"/>
            </p:cNvSpPr>
            <p:nvPr/>
          </p:nvSpPr>
          <p:spPr bwMode="auto">
            <a:xfrm>
              <a:off x="4272" y="2304"/>
              <a:ext cx="192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0" name="Line 72"/>
            <p:cNvSpPr>
              <a:spLocks noChangeShapeType="1"/>
            </p:cNvSpPr>
            <p:nvPr/>
          </p:nvSpPr>
          <p:spPr bwMode="auto">
            <a:xfrm>
              <a:off x="4992" y="2304"/>
              <a:ext cx="192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1" name="Line 73"/>
            <p:cNvSpPr>
              <a:spLocks noChangeShapeType="1"/>
            </p:cNvSpPr>
            <p:nvPr/>
          </p:nvSpPr>
          <p:spPr bwMode="auto">
            <a:xfrm>
              <a:off x="960" y="1824"/>
              <a:ext cx="240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2" name="Line 74"/>
            <p:cNvSpPr>
              <a:spLocks noChangeShapeType="1"/>
            </p:cNvSpPr>
            <p:nvPr/>
          </p:nvSpPr>
          <p:spPr bwMode="auto">
            <a:xfrm>
              <a:off x="960" y="2784"/>
              <a:ext cx="239" cy="1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3" name="Line 75"/>
            <p:cNvSpPr>
              <a:spLocks noChangeShapeType="1"/>
            </p:cNvSpPr>
            <p:nvPr/>
          </p:nvSpPr>
          <p:spPr bwMode="auto">
            <a:xfrm>
              <a:off x="960" y="1824"/>
              <a:ext cx="0" cy="96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5864" name="Line 76"/>
            <p:cNvSpPr>
              <a:spLocks noChangeShapeType="1"/>
            </p:cNvSpPr>
            <p:nvPr/>
          </p:nvSpPr>
          <p:spPr bwMode="auto">
            <a:xfrm>
              <a:off x="672" y="2304"/>
              <a:ext cx="288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5865" name="Line 77"/>
            <p:cNvSpPr>
              <a:spLocks noChangeShapeType="1"/>
            </p:cNvSpPr>
            <p:nvPr/>
          </p:nvSpPr>
          <p:spPr bwMode="auto">
            <a:xfrm>
              <a:off x="4224" y="1824"/>
              <a:ext cx="480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5866" name="Line 78"/>
            <p:cNvSpPr>
              <a:spLocks noChangeShapeType="1"/>
            </p:cNvSpPr>
            <p:nvPr/>
          </p:nvSpPr>
          <p:spPr bwMode="auto">
            <a:xfrm>
              <a:off x="4224" y="2784"/>
              <a:ext cx="480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5867" name="Line 79"/>
            <p:cNvSpPr>
              <a:spLocks noChangeShapeType="1"/>
            </p:cNvSpPr>
            <p:nvPr/>
          </p:nvSpPr>
          <p:spPr bwMode="auto">
            <a:xfrm flipV="1">
              <a:off x="4704" y="2448"/>
              <a:ext cx="0" cy="336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5868" name="Line 80"/>
            <p:cNvSpPr>
              <a:spLocks noChangeShapeType="1"/>
            </p:cNvSpPr>
            <p:nvPr/>
          </p:nvSpPr>
          <p:spPr bwMode="auto">
            <a:xfrm>
              <a:off x="4704" y="1824"/>
              <a:ext cx="0" cy="288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5869" name="Text Box 81"/>
            <p:cNvSpPr txBox="1">
              <a:spLocks noChangeArrowheads="1"/>
            </p:cNvSpPr>
            <p:nvPr/>
          </p:nvSpPr>
          <p:spPr bwMode="auto">
            <a:xfrm>
              <a:off x="5136" y="2208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>
                  <a:solidFill>
                    <a:schemeClr val="folHlink"/>
                  </a:solidFill>
                  <a:ea typeface="楷体_GB2312" pitchFamily="49" charset="-122"/>
                </a:rPr>
                <a:t>数据</a:t>
              </a:r>
            </a:p>
          </p:txBody>
        </p:sp>
        <p:sp>
          <p:nvSpPr>
            <p:cNvPr id="35870" name="Text Box 82"/>
            <p:cNvSpPr txBox="1">
              <a:spLocks noChangeArrowheads="1"/>
            </p:cNvSpPr>
            <p:nvPr/>
          </p:nvSpPr>
          <p:spPr bwMode="auto">
            <a:xfrm>
              <a:off x="528" y="2064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>
                  <a:solidFill>
                    <a:schemeClr val="folHlink"/>
                  </a:solidFill>
                  <a:ea typeface="楷体_GB2312" pitchFamily="49" charset="-122"/>
                </a:rPr>
                <a:t>输入</a:t>
              </a:r>
            </a:p>
          </p:txBody>
        </p:sp>
        <p:sp>
          <p:nvSpPr>
            <p:cNvPr id="35871" name="AutoShape 83"/>
            <p:cNvSpPr>
              <a:spLocks noChangeArrowheads="1"/>
            </p:cNvSpPr>
            <p:nvPr/>
          </p:nvSpPr>
          <p:spPr bwMode="auto">
            <a:xfrm>
              <a:off x="2640" y="1680"/>
              <a:ext cx="288" cy="288"/>
            </a:xfrm>
            <a:prstGeom prst="roundRect">
              <a:avLst>
                <a:gd name="adj" fmla="val 50000"/>
              </a:avLst>
            </a:prstGeom>
            <a:noFill/>
            <a:ln w="47625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en-US" altLang="zh-CN" sz="2400"/>
                <a:t>×</a:t>
              </a:r>
            </a:p>
          </p:txBody>
        </p:sp>
        <p:sp>
          <p:nvSpPr>
            <p:cNvPr id="35872" name="AutoShape 84"/>
            <p:cNvSpPr>
              <a:spLocks noChangeArrowheads="1"/>
            </p:cNvSpPr>
            <p:nvPr/>
          </p:nvSpPr>
          <p:spPr bwMode="auto">
            <a:xfrm>
              <a:off x="2640" y="2640"/>
              <a:ext cx="288" cy="288"/>
            </a:xfrm>
            <a:prstGeom prst="roundRect">
              <a:avLst>
                <a:gd name="adj" fmla="val 50000"/>
              </a:avLst>
            </a:prstGeom>
            <a:noFill/>
            <a:ln w="47625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en-US" altLang="zh-CN" sz="2400"/>
                <a:t>×</a:t>
              </a:r>
            </a:p>
          </p:txBody>
        </p:sp>
        <p:sp>
          <p:nvSpPr>
            <p:cNvPr id="35873" name="Line 85"/>
            <p:cNvSpPr>
              <a:spLocks noChangeShapeType="1"/>
            </p:cNvSpPr>
            <p:nvPr/>
          </p:nvSpPr>
          <p:spPr bwMode="auto">
            <a:xfrm>
              <a:off x="2928" y="1824"/>
              <a:ext cx="432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4" name="Line 86"/>
            <p:cNvSpPr>
              <a:spLocks noChangeShapeType="1"/>
            </p:cNvSpPr>
            <p:nvPr/>
          </p:nvSpPr>
          <p:spPr bwMode="auto">
            <a:xfrm>
              <a:off x="2304" y="1824"/>
              <a:ext cx="336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5" name="Line 87"/>
            <p:cNvSpPr>
              <a:spLocks noChangeShapeType="1"/>
            </p:cNvSpPr>
            <p:nvPr/>
          </p:nvSpPr>
          <p:spPr bwMode="auto">
            <a:xfrm>
              <a:off x="2303" y="2784"/>
              <a:ext cx="336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6" name="AutoShape 88"/>
            <p:cNvSpPr>
              <a:spLocks noChangeArrowheads="1"/>
            </p:cNvSpPr>
            <p:nvPr/>
          </p:nvSpPr>
          <p:spPr bwMode="auto">
            <a:xfrm>
              <a:off x="1920" y="2160"/>
              <a:ext cx="1248" cy="288"/>
            </a:xfrm>
            <a:prstGeom prst="roundRect">
              <a:avLst>
                <a:gd name="adj" fmla="val 16667"/>
              </a:avLst>
            </a:prstGeom>
            <a:noFill/>
            <a:ln w="47625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/>
                <a:t>本地相干载波</a:t>
              </a:r>
              <a:r>
                <a:rPr lang="en-US" altLang="zh-CN">
                  <a:ea typeface="宋体" pitchFamily="2" charset="-122"/>
                  <a:cs typeface="Times New Roman" pitchFamily="18" charset="0"/>
                </a:rPr>
                <a:t>ω</a:t>
              </a:r>
              <a:r>
                <a:rPr lang="en-US" altLang="zh-CN" baseline="-25000">
                  <a:ea typeface="宋体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5877" name="Line 89"/>
            <p:cNvSpPr>
              <a:spLocks noChangeShapeType="1"/>
            </p:cNvSpPr>
            <p:nvPr/>
          </p:nvSpPr>
          <p:spPr bwMode="auto">
            <a:xfrm flipV="1">
              <a:off x="2784" y="1968"/>
              <a:ext cx="0" cy="19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8" name="AutoShape 90"/>
            <p:cNvSpPr>
              <a:spLocks noChangeArrowheads="1"/>
            </p:cNvSpPr>
            <p:nvPr/>
          </p:nvSpPr>
          <p:spPr bwMode="auto">
            <a:xfrm>
              <a:off x="1968" y="3120"/>
              <a:ext cx="1248" cy="288"/>
            </a:xfrm>
            <a:prstGeom prst="roundRect">
              <a:avLst>
                <a:gd name="adj" fmla="val 16667"/>
              </a:avLst>
            </a:prstGeom>
            <a:noFill/>
            <a:ln w="47625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/>
                <a:t>本地相干载波</a:t>
              </a:r>
              <a:r>
                <a:rPr lang="en-US" altLang="zh-CN">
                  <a:ea typeface="宋体" pitchFamily="2" charset="-122"/>
                  <a:cs typeface="Times New Roman" pitchFamily="18" charset="0"/>
                </a:rPr>
                <a:t>ω</a:t>
              </a:r>
              <a:r>
                <a:rPr lang="en-US" altLang="zh-CN" baseline="-25000"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5879" name="Line 91"/>
            <p:cNvSpPr>
              <a:spLocks noChangeShapeType="1"/>
            </p:cNvSpPr>
            <p:nvPr/>
          </p:nvSpPr>
          <p:spPr bwMode="auto">
            <a:xfrm flipV="1">
              <a:off x="2784" y="2928"/>
              <a:ext cx="0" cy="19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9836" name="AutoShape 92"/>
          <p:cNvSpPr>
            <a:spLocks noChangeArrowheads="1"/>
          </p:cNvSpPr>
          <p:nvPr/>
        </p:nvSpPr>
        <p:spPr bwMode="auto">
          <a:xfrm>
            <a:off x="3810000" y="1600200"/>
            <a:ext cx="1482725" cy="488950"/>
          </a:xfrm>
          <a:prstGeom prst="roundRect">
            <a:avLst>
              <a:gd name="adj" fmla="val 39338"/>
            </a:avLst>
          </a:prstGeom>
          <a:solidFill>
            <a:srgbClr val="9966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隶书" pitchFamily="49" charset="-122"/>
              </a:rPr>
              <a:t>相干解调</a:t>
            </a:r>
          </a:p>
        </p:txBody>
      </p:sp>
      <p:sp>
        <p:nvSpPr>
          <p:cNvPr id="159837" name="WordArt 93"/>
          <p:cNvSpPr>
            <a:spLocks noChangeArrowheads="1" noChangeShapeType="1" noTextEdit="1"/>
          </p:cNvSpPr>
          <p:nvPr/>
        </p:nvSpPr>
        <p:spPr bwMode="auto">
          <a:xfrm>
            <a:off x="342900" y="332656"/>
            <a:ext cx="19050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lnSpc>
                <a:spcPct val="120000"/>
              </a:lnSpc>
              <a:buClr>
                <a:srgbClr val="FF3300"/>
              </a:buClr>
              <a:defRPr/>
            </a:pPr>
            <a:r>
              <a:rPr lang="en-US" altLang="zh-CN" sz="3600" kern="10" dirty="0">
                <a:ln w="19050">
                  <a:solidFill>
                    <a:srgbClr val="FF33CC"/>
                  </a:solidFill>
                  <a:round/>
                  <a:headEnd/>
                  <a:tailEnd/>
                </a:ln>
                <a:solidFill>
                  <a:srgbClr val="FF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2FSK</a:t>
            </a:r>
            <a:r>
              <a:rPr lang="zh-CN" altLang="en-US" sz="3600" kern="10" dirty="0">
                <a:ln w="19050">
                  <a:solidFill>
                    <a:srgbClr val="FF33CC"/>
                  </a:solidFill>
                  <a:round/>
                  <a:headEnd/>
                  <a:tailEnd/>
                </a:ln>
                <a:solidFill>
                  <a:srgbClr val="FF00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的解调</a:t>
            </a:r>
          </a:p>
        </p:txBody>
      </p:sp>
      <p:graphicFrame>
        <p:nvGraphicFramePr>
          <p:cNvPr id="159838" name="Object 94"/>
          <p:cNvGraphicFramePr>
            <a:graphicFrameLocks noChangeAspect="1"/>
          </p:cNvGraphicFramePr>
          <p:nvPr/>
        </p:nvGraphicFramePr>
        <p:xfrm>
          <a:off x="4562475" y="2819400"/>
          <a:ext cx="7048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Equation" r:id="rId3" imgW="469800" imgH="215640" progId="Equation.3">
                  <p:embed/>
                </p:oleObj>
              </mc:Choice>
              <mc:Fallback>
                <p:oleObj name="Equation" r:id="rId3" imgW="469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5" y="2819400"/>
                        <a:ext cx="70485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839" name="Object 95"/>
          <p:cNvGraphicFramePr>
            <a:graphicFrameLocks noChangeAspect="1"/>
          </p:cNvGraphicFramePr>
          <p:nvPr/>
        </p:nvGraphicFramePr>
        <p:xfrm>
          <a:off x="4562475" y="4343400"/>
          <a:ext cx="723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Equation" r:id="rId5" imgW="482400" imgH="228600" progId="Equation.3">
                  <p:embed/>
                </p:oleObj>
              </mc:Choice>
              <mc:Fallback>
                <p:oleObj name="Equation" r:id="rId5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5" y="4343400"/>
                        <a:ext cx="7239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840" name="Object 96"/>
          <p:cNvGraphicFramePr>
            <a:graphicFrameLocks noChangeAspect="1"/>
          </p:cNvGraphicFramePr>
          <p:nvPr/>
        </p:nvGraphicFramePr>
        <p:xfrm>
          <a:off x="152400" y="5257800"/>
          <a:ext cx="523081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name="Equation" r:id="rId7" imgW="3479760" imgH="342720" progId="Equation.3">
                  <p:embed/>
                </p:oleObj>
              </mc:Choice>
              <mc:Fallback>
                <p:oleObj name="Equation" r:id="rId7" imgW="34797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257800"/>
                        <a:ext cx="5230813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841" name="Object 97"/>
          <p:cNvGraphicFramePr>
            <a:graphicFrameLocks noChangeAspect="1"/>
          </p:cNvGraphicFramePr>
          <p:nvPr/>
        </p:nvGraphicFramePr>
        <p:xfrm>
          <a:off x="6781800" y="1981200"/>
          <a:ext cx="16224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4" name="Equation" r:id="rId9" imgW="1079280" imgH="393480" progId="Equation.3">
                  <p:embed/>
                </p:oleObj>
              </mc:Choice>
              <mc:Fallback>
                <p:oleObj name="Equation" r:id="rId9" imgW="1079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981200"/>
                        <a:ext cx="1622425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842" name="Object 98"/>
          <p:cNvGraphicFramePr>
            <a:graphicFrameLocks noChangeAspect="1"/>
          </p:cNvGraphicFramePr>
          <p:nvPr/>
        </p:nvGraphicFramePr>
        <p:xfrm>
          <a:off x="6934200" y="4114800"/>
          <a:ext cx="16224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5" name="Equation" r:id="rId11" imgW="1079280" imgH="393480" progId="Equation.3">
                  <p:embed/>
                </p:oleObj>
              </mc:Choice>
              <mc:Fallback>
                <p:oleObj name="Equation" r:id="rId11" imgW="1079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114800"/>
                        <a:ext cx="1622425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845" name="Line 101"/>
          <p:cNvSpPr>
            <a:spLocks noChangeShapeType="1"/>
          </p:cNvSpPr>
          <p:nvPr/>
        </p:nvSpPr>
        <p:spPr bwMode="auto">
          <a:xfrm flipV="1">
            <a:off x="1295400" y="3505200"/>
            <a:ext cx="0" cy="160020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1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9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9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836" grpId="0" animBg="1" autoUpdateAnimBg="0"/>
      <p:bldP spid="15984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571500" y="3214688"/>
            <a:ext cx="7696200" cy="798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>
                <a:ea typeface="华文细黑" pitchFamily="2" charset="-122"/>
              </a:rPr>
              <a:t>        </a:t>
            </a:r>
            <a:r>
              <a:rPr lang="zh-CN" altLang="en-US" dirty="0">
                <a:ea typeface="华文细黑" pitchFamily="2" charset="-122"/>
              </a:rPr>
              <a:t>比较而言</a:t>
            </a:r>
            <a:r>
              <a:rPr lang="en-US" altLang="zh-CN" dirty="0">
                <a:ea typeface="华文细黑" pitchFamily="2" charset="-122"/>
              </a:rPr>
              <a:t>PSK</a:t>
            </a:r>
            <a:r>
              <a:rPr lang="zh-CN" altLang="en-US" dirty="0">
                <a:ea typeface="华文细黑" pitchFamily="2" charset="-122"/>
              </a:rPr>
              <a:t>信号具有频谱利用率高、抗干扰能力强、抗多经衰落能力较强、设备的复杂程度适中</a:t>
            </a:r>
            <a:r>
              <a:rPr lang="zh-CN" altLang="en-US" dirty="0" smtClean="0">
                <a:ea typeface="华文细黑" pitchFamily="2" charset="-122"/>
              </a:rPr>
              <a:t>。</a:t>
            </a:r>
            <a:endParaRPr lang="zh-CN" altLang="en-US" dirty="0">
              <a:ea typeface="华文细黑" pitchFamily="2" charset="-122"/>
            </a:endParaRPr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500063" y="571500"/>
            <a:ext cx="7696200" cy="238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选择数字系统调制方式</a:t>
            </a:r>
            <a:r>
              <a:rPr lang="en-US" altLang="zh-CN">
                <a:ea typeface="华文细黑" pitchFamily="2" charset="-122"/>
              </a:rPr>
              <a:t>:</a:t>
            </a:r>
            <a:endParaRPr lang="zh-CN" altLang="en-US">
              <a:ea typeface="华文细黑" pitchFamily="2" charset="-122"/>
            </a:endParaRP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2400" b="1">
                <a:solidFill>
                  <a:srgbClr val="FF0000"/>
                </a:solidFill>
                <a:ea typeface="华文细黑" pitchFamily="2" charset="-122"/>
              </a:rPr>
              <a:t>频谱利用率</a:t>
            </a:r>
            <a:endParaRPr lang="en-US" altLang="zh-CN" sz="2400" b="1">
              <a:solidFill>
                <a:srgbClr val="FF0000"/>
              </a:solidFill>
              <a:ea typeface="华文细黑" pitchFamily="2" charset="-122"/>
            </a:endParaRP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2400" b="1">
                <a:solidFill>
                  <a:srgbClr val="FF0000"/>
                </a:solidFill>
                <a:ea typeface="华文细黑" pitchFamily="2" charset="-122"/>
              </a:rPr>
              <a:t>抗干扰能力</a:t>
            </a:r>
            <a:endParaRPr lang="en-US" altLang="zh-CN" sz="2400" b="1">
              <a:solidFill>
                <a:srgbClr val="FF0000"/>
              </a:solidFill>
              <a:ea typeface="华文细黑" pitchFamily="2" charset="-122"/>
            </a:endParaRP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2400" b="1">
                <a:solidFill>
                  <a:srgbClr val="FF0000"/>
                </a:solidFill>
                <a:ea typeface="华文细黑" pitchFamily="2" charset="-122"/>
              </a:rPr>
              <a:t>抗多经衰落能力</a:t>
            </a:r>
            <a:endParaRPr lang="en-US" altLang="zh-CN" sz="2400" b="1">
              <a:solidFill>
                <a:srgbClr val="FF0000"/>
              </a:solidFill>
              <a:ea typeface="华文细黑" pitchFamily="2" charset="-122"/>
            </a:endParaRP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2400" b="1">
                <a:solidFill>
                  <a:srgbClr val="FF0000"/>
                </a:solidFill>
                <a:ea typeface="华文细黑" pitchFamily="2" charset="-122"/>
              </a:rPr>
              <a:t>设备的复杂程度</a:t>
            </a:r>
            <a:endParaRPr lang="zh-CN" altLang="en-US" b="1">
              <a:solidFill>
                <a:srgbClr val="FF0000"/>
              </a:solidFill>
              <a:ea typeface="华文细黑" pitchFamily="2" charset="-122"/>
            </a:endParaRPr>
          </a:p>
        </p:txBody>
      </p:sp>
      <p:pic>
        <p:nvPicPr>
          <p:cNvPr id="4" name="Picture 6" descr="C:\Users\LRK\AppData\Roaming\Foxmail7\Temp-15692-20150914162141\CatchE6CB(09-16-09-23-0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463" y="-25400"/>
            <a:ext cx="1633537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471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综合性研究课题</a:t>
            </a:r>
            <a:endParaRPr 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 </a:t>
            </a:r>
            <a:r>
              <a:rPr lang="zh-CN" altLang="en-US" dirty="0" smtClean="0"/>
              <a:t>除了用无线电幅度、相位和频率参数进行调制之外，是否还有其他方式调制？ 请调研分析轨道角动量调制技术。</a:t>
            </a:r>
            <a:endParaRPr lang="en-US" altLang="zh-CN" dirty="0" smtClean="0"/>
          </a:p>
          <a:p>
            <a:r>
              <a:rPr lang="en-US" dirty="0" smtClean="0"/>
              <a:t>2.  </a:t>
            </a:r>
            <a:r>
              <a:rPr lang="zh-CN" altLang="en-US" dirty="0" smtClean="0"/>
              <a:t>除了</a:t>
            </a:r>
            <a:r>
              <a:rPr lang="zh-CN" altLang="en-US" dirty="0"/>
              <a:t>用无线电幅度、相位和</a:t>
            </a:r>
            <a:r>
              <a:rPr lang="zh-CN" altLang="en-US" dirty="0" smtClean="0"/>
              <a:t>频率单一参数</a:t>
            </a:r>
            <a:r>
              <a:rPr lang="zh-CN" altLang="en-US" dirty="0"/>
              <a:t>进行调制</a:t>
            </a:r>
            <a:r>
              <a:rPr lang="zh-CN" altLang="en-US" dirty="0" smtClean="0"/>
              <a:t>之外，是否存在混合调制方式？ 请研究分析。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01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137"/>
          <p:cNvSpPr txBox="1">
            <a:spLocks noChangeArrowheads="1"/>
          </p:cNvSpPr>
          <p:nvPr/>
        </p:nvSpPr>
        <p:spPr bwMode="auto">
          <a:xfrm>
            <a:off x="762000" y="609600"/>
            <a:ext cx="75438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</a:pPr>
            <a:r>
              <a:rPr lang="en-US" altLang="zh-CN" dirty="0">
                <a:ea typeface="华文细黑" pitchFamily="2" charset="-122"/>
              </a:rPr>
              <a:t>       </a:t>
            </a:r>
            <a:r>
              <a:rPr lang="zh-CN" altLang="en-US" dirty="0">
                <a:ea typeface="华文细黑" pitchFamily="2" charset="-122"/>
              </a:rPr>
              <a:t>调制可以看作是</a:t>
            </a:r>
            <a:r>
              <a:rPr lang="en-US" altLang="zh-CN" dirty="0">
                <a:ea typeface="华文细黑" pitchFamily="2" charset="-122"/>
              </a:rPr>
              <a:t>M</a:t>
            </a:r>
            <a:r>
              <a:rPr lang="zh-CN" altLang="en-US" dirty="0">
                <a:ea typeface="华文细黑" pitchFamily="2" charset="-122"/>
              </a:rPr>
              <a:t>进制符号集到</a:t>
            </a:r>
            <a:r>
              <a:rPr lang="en-US" altLang="zh-CN" dirty="0">
                <a:ea typeface="华文细黑" pitchFamily="2" charset="-122"/>
              </a:rPr>
              <a:t>M</a:t>
            </a:r>
            <a:r>
              <a:rPr lang="zh-CN" altLang="en-US" dirty="0">
                <a:ea typeface="华文细黑" pitchFamily="2" charset="-122"/>
              </a:rPr>
              <a:t>个载波构成的载波集的映射。其中载波集可以由</a:t>
            </a:r>
            <a:r>
              <a:rPr lang="en-US" altLang="zh-CN" dirty="0">
                <a:ea typeface="华文细黑" pitchFamily="2" charset="-122"/>
              </a:rPr>
              <a:t>M</a:t>
            </a:r>
            <a:r>
              <a:rPr lang="zh-CN" altLang="en-US" dirty="0">
                <a:ea typeface="华文细黑" pitchFamily="2" charset="-122"/>
              </a:rPr>
              <a:t>个不同幅度的正弦波构成，也可以由</a:t>
            </a:r>
            <a:r>
              <a:rPr lang="en-US" altLang="zh-CN" dirty="0">
                <a:ea typeface="华文细黑" pitchFamily="2" charset="-122"/>
              </a:rPr>
              <a:t>M</a:t>
            </a:r>
            <a:r>
              <a:rPr lang="zh-CN" altLang="en-US" dirty="0">
                <a:ea typeface="华文细黑" pitchFamily="2" charset="-122"/>
              </a:rPr>
              <a:t>个不同频率的正弦波构成，还可以由</a:t>
            </a:r>
            <a:r>
              <a:rPr lang="en-US" altLang="zh-CN" dirty="0">
                <a:ea typeface="华文细黑" pitchFamily="2" charset="-122"/>
              </a:rPr>
              <a:t>M</a:t>
            </a:r>
            <a:r>
              <a:rPr lang="zh-CN" altLang="en-US" dirty="0">
                <a:ea typeface="华文细黑" pitchFamily="2" charset="-122"/>
              </a:rPr>
              <a:t>个不同相位的正弦波构成。</a:t>
            </a:r>
          </a:p>
          <a:p>
            <a:pPr eaLnBrk="1" hangingPunct="1">
              <a:lnSpc>
                <a:spcPct val="120000"/>
              </a:lnSpc>
              <a:buClr>
                <a:srgbClr val="FF3300"/>
              </a:buClr>
            </a:pPr>
            <a:r>
              <a:rPr lang="zh-CN" altLang="en-US" dirty="0">
                <a:ea typeface="华文细黑" pitchFamily="2" charset="-122"/>
                <a:sym typeface="Symbol" pitchFamily="18" charset="2"/>
              </a:rPr>
              <a:t>        </a:t>
            </a:r>
          </a:p>
          <a:p>
            <a:pPr eaLnBrk="1" hangingPunct="1">
              <a:lnSpc>
                <a:spcPct val="120000"/>
              </a:lnSpc>
              <a:buClr>
                <a:srgbClr val="FF3300"/>
              </a:buClr>
            </a:pPr>
            <a:r>
              <a:rPr lang="zh-CN" altLang="en-US" dirty="0">
                <a:ea typeface="华文细黑" pitchFamily="2" charset="-122"/>
              </a:rPr>
              <a:t>       </a:t>
            </a:r>
            <a:endParaRPr lang="en-US" altLang="zh-CN" dirty="0">
              <a:ea typeface="华文细黑" pitchFamily="2" charset="-122"/>
            </a:endParaRPr>
          </a:p>
          <a:p>
            <a:pPr eaLnBrk="1" hangingPunct="1">
              <a:lnSpc>
                <a:spcPct val="120000"/>
              </a:lnSpc>
              <a:buClr>
                <a:srgbClr val="FF3300"/>
              </a:buClr>
            </a:pPr>
            <a:endParaRPr lang="en-US" altLang="zh-CN" dirty="0">
              <a:ea typeface="华文细黑" pitchFamily="2" charset="-122"/>
            </a:endParaRPr>
          </a:p>
          <a:p>
            <a:pPr eaLnBrk="1" hangingPunct="1">
              <a:lnSpc>
                <a:spcPct val="120000"/>
              </a:lnSpc>
              <a:buClr>
                <a:srgbClr val="FF3300"/>
              </a:buClr>
            </a:pPr>
            <a:endParaRPr lang="en-US" altLang="zh-CN" dirty="0">
              <a:ea typeface="华文细黑" pitchFamily="2" charset="-122"/>
            </a:endParaRPr>
          </a:p>
          <a:p>
            <a:pPr eaLnBrk="1" hangingPunct="1">
              <a:lnSpc>
                <a:spcPct val="120000"/>
              </a:lnSpc>
              <a:buClr>
                <a:srgbClr val="FF3300"/>
              </a:buClr>
            </a:pPr>
            <a:r>
              <a:rPr lang="zh-CN" altLang="en-US" dirty="0">
                <a:ea typeface="华文细黑" pitchFamily="2" charset="-122"/>
              </a:rPr>
              <a:t> 采用多进制可以提高频带利用率。</a:t>
            </a:r>
          </a:p>
          <a:p>
            <a:pPr eaLnBrk="1" hangingPunct="1">
              <a:lnSpc>
                <a:spcPct val="120000"/>
              </a:lnSpc>
              <a:buClr>
                <a:srgbClr val="FF3300"/>
              </a:buClr>
            </a:pPr>
            <a:r>
              <a:rPr lang="zh-CN" altLang="en-US" dirty="0">
                <a:ea typeface="华文细黑" pitchFamily="2" charset="-122"/>
              </a:rPr>
              <a:t>        对于二进制序列</a:t>
            </a:r>
            <a:r>
              <a:rPr lang="en-US" altLang="zh-CN" dirty="0">
                <a:ea typeface="华文细黑" pitchFamily="2" charset="-122"/>
              </a:rPr>
              <a:t>{a</a:t>
            </a:r>
            <a:r>
              <a:rPr lang="en-US" altLang="zh-CN" baseline="-6000" dirty="0">
                <a:ea typeface="华文细黑" pitchFamily="2" charset="-122"/>
              </a:rPr>
              <a:t>n</a:t>
            </a:r>
            <a:r>
              <a:rPr lang="en-US" altLang="zh-CN" dirty="0">
                <a:ea typeface="华文细黑" pitchFamily="2" charset="-122"/>
              </a:rPr>
              <a:t>}</a:t>
            </a:r>
            <a:r>
              <a:rPr lang="zh-CN" altLang="en-US" dirty="0">
                <a:ea typeface="华文细黑" pitchFamily="2" charset="-122"/>
              </a:rPr>
              <a:t>要进行</a:t>
            </a:r>
            <a:r>
              <a:rPr lang="en-US" altLang="zh-CN" dirty="0">
                <a:ea typeface="华文细黑" pitchFamily="2" charset="-122"/>
              </a:rPr>
              <a:t>M</a:t>
            </a:r>
            <a:r>
              <a:rPr lang="zh-CN" altLang="en-US" dirty="0">
                <a:ea typeface="华文细黑" pitchFamily="2" charset="-122"/>
              </a:rPr>
              <a:t>进制调制时，需把</a:t>
            </a:r>
            <a:r>
              <a:rPr lang="en-US" altLang="zh-CN" dirty="0">
                <a:ea typeface="华文细黑" pitchFamily="2" charset="-122"/>
              </a:rPr>
              <a:t>{a</a:t>
            </a:r>
            <a:r>
              <a:rPr lang="en-US" altLang="zh-CN" baseline="-6000" dirty="0">
                <a:ea typeface="华文细黑" pitchFamily="2" charset="-122"/>
              </a:rPr>
              <a:t>n</a:t>
            </a:r>
            <a:r>
              <a:rPr lang="en-US" altLang="zh-CN" dirty="0">
                <a:ea typeface="华文细黑" pitchFamily="2" charset="-122"/>
              </a:rPr>
              <a:t>}</a:t>
            </a:r>
            <a:r>
              <a:rPr lang="zh-CN" altLang="en-US" dirty="0">
                <a:ea typeface="华文细黑" pitchFamily="2" charset="-122"/>
              </a:rPr>
              <a:t>序列转换成</a:t>
            </a:r>
            <a:r>
              <a:rPr lang="en-US" altLang="zh-CN" dirty="0">
                <a:ea typeface="华文细黑" pitchFamily="2" charset="-122"/>
              </a:rPr>
              <a:t>M</a:t>
            </a:r>
            <a:r>
              <a:rPr lang="zh-CN" altLang="en-US" dirty="0">
                <a:ea typeface="华文细黑" pitchFamily="2" charset="-122"/>
              </a:rPr>
              <a:t>进制调制后，在进行调制。即</a:t>
            </a:r>
            <a:r>
              <a:rPr lang="en-US" altLang="zh-CN" dirty="0">
                <a:ea typeface="华文细黑" pitchFamily="2" charset="-122"/>
              </a:rPr>
              <a:t>K</a:t>
            </a:r>
            <a:r>
              <a:rPr lang="zh-CN" altLang="en-US" dirty="0">
                <a:ea typeface="华文细黑" pitchFamily="2" charset="-122"/>
              </a:rPr>
              <a:t>个二进制</a:t>
            </a:r>
            <a:r>
              <a:rPr lang="en-US" altLang="zh-CN" dirty="0">
                <a:ea typeface="华文细黑" pitchFamily="2" charset="-122"/>
              </a:rPr>
              <a:t>bit</a:t>
            </a:r>
            <a:r>
              <a:rPr lang="zh-CN" altLang="en-US" dirty="0">
                <a:ea typeface="华文细黑" pitchFamily="2" charset="-122"/>
              </a:rPr>
              <a:t>表示一个</a:t>
            </a:r>
            <a:r>
              <a:rPr lang="en-US" altLang="zh-CN" dirty="0">
                <a:ea typeface="华文细黑" pitchFamily="2" charset="-122"/>
              </a:rPr>
              <a:t>M</a:t>
            </a:r>
            <a:r>
              <a:rPr lang="zh-CN" altLang="en-US" dirty="0">
                <a:ea typeface="华文细黑" pitchFamily="2" charset="-122"/>
              </a:rPr>
              <a:t>进制的符号。</a:t>
            </a:r>
            <a:r>
              <a:rPr lang="en-US" altLang="zh-CN" dirty="0">
                <a:ea typeface="华文细黑" pitchFamily="2" charset="-122"/>
              </a:rPr>
              <a:t>K=log</a:t>
            </a:r>
            <a:r>
              <a:rPr lang="en-US" altLang="zh-CN" baseline="-25000" dirty="0">
                <a:ea typeface="华文细黑" pitchFamily="2" charset="-122"/>
              </a:rPr>
              <a:t>2</a:t>
            </a:r>
            <a:r>
              <a:rPr lang="en-US" altLang="zh-CN" dirty="0">
                <a:ea typeface="华文细黑" pitchFamily="2" charset="-122"/>
              </a:rPr>
              <a:t>M</a:t>
            </a:r>
          </a:p>
          <a:p>
            <a:pPr eaLnBrk="1" hangingPunct="1">
              <a:lnSpc>
                <a:spcPct val="120000"/>
              </a:lnSpc>
              <a:buClr>
                <a:srgbClr val="FF3300"/>
              </a:buClr>
            </a:pPr>
            <a:r>
              <a:rPr lang="en-US" altLang="zh-CN" dirty="0">
                <a:ea typeface="华文细黑" pitchFamily="2" charset="-122"/>
              </a:rPr>
              <a:t>        </a:t>
            </a:r>
            <a:r>
              <a:rPr lang="zh-CN" altLang="en-US" dirty="0">
                <a:ea typeface="华文细黑" pitchFamily="2" charset="-122"/>
              </a:rPr>
              <a:t>例如载波集可以由</a:t>
            </a:r>
            <a:r>
              <a:rPr lang="en-US" altLang="zh-CN" dirty="0">
                <a:ea typeface="华文细黑" pitchFamily="2" charset="-122"/>
              </a:rPr>
              <a:t>M</a:t>
            </a:r>
            <a:r>
              <a:rPr lang="zh-CN" altLang="en-US" dirty="0">
                <a:ea typeface="华文细黑" pitchFamily="2" charset="-122"/>
              </a:rPr>
              <a:t>个不同幅度的正弦波构成。</a:t>
            </a:r>
          </a:p>
        </p:txBody>
      </p:sp>
      <p:sp>
        <p:nvSpPr>
          <p:cNvPr id="69635" name="Text Box 1138"/>
          <p:cNvSpPr txBox="1">
            <a:spLocks noChangeArrowheads="1"/>
          </p:cNvSpPr>
          <p:nvPr/>
        </p:nvSpPr>
        <p:spPr bwMode="auto">
          <a:xfrm>
            <a:off x="762000" y="5105400"/>
            <a:ext cx="7543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</a:pPr>
            <a:r>
              <a:rPr lang="en-US" altLang="zh-CN">
                <a:ea typeface="华文细黑" pitchFamily="2" charset="-122"/>
              </a:rPr>
              <a:t>       </a:t>
            </a:r>
            <a:r>
              <a:rPr lang="zh-CN" altLang="en-US">
                <a:ea typeface="华文细黑" pitchFamily="2" charset="-122"/>
              </a:rPr>
              <a:t>对于二进制调制，</a:t>
            </a:r>
            <a:r>
              <a:rPr lang="en-US" altLang="zh-CN">
                <a:ea typeface="华文细黑" pitchFamily="2" charset="-122"/>
              </a:rPr>
              <a:t>M=2</a:t>
            </a:r>
            <a:r>
              <a:rPr lang="zh-CN" altLang="en-US">
                <a:ea typeface="华文细黑" pitchFamily="2" charset="-122"/>
              </a:rPr>
              <a:t>，载波集中只有两种元素，可构成相应的二进制调幅</a:t>
            </a:r>
            <a:r>
              <a:rPr lang="en-US" altLang="zh-CN">
                <a:ea typeface="华文细黑" pitchFamily="2" charset="-122"/>
              </a:rPr>
              <a:t>2ASK</a:t>
            </a:r>
            <a:r>
              <a:rPr lang="zh-CN" altLang="en-US">
                <a:ea typeface="华文细黑" pitchFamily="2" charset="-122"/>
              </a:rPr>
              <a:t>、调频</a:t>
            </a:r>
            <a:r>
              <a:rPr lang="en-US" altLang="zh-CN">
                <a:ea typeface="华文细黑" pitchFamily="2" charset="-122"/>
              </a:rPr>
              <a:t>2FSK</a:t>
            </a:r>
            <a:r>
              <a:rPr lang="zh-CN" altLang="en-US">
                <a:ea typeface="华文细黑" pitchFamily="2" charset="-122"/>
              </a:rPr>
              <a:t>和调相</a:t>
            </a:r>
            <a:r>
              <a:rPr lang="en-US" altLang="zh-CN">
                <a:ea typeface="华文细黑" pitchFamily="2" charset="-122"/>
              </a:rPr>
              <a:t>2PSK</a:t>
            </a:r>
            <a:r>
              <a:rPr lang="zh-CN" altLang="en-US">
                <a:ea typeface="华文细黑" pitchFamily="2" charset="-122"/>
              </a:rPr>
              <a:t>波形，如图所示。</a:t>
            </a:r>
          </a:p>
        </p:txBody>
      </p:sp>
    </p:spTree>
    <p:extLst>
      <p:ext uri="{BB962C8B-B14F-4D97-AF65-F5344CB8AC3E}">
        <p14:creationId xmlns:p14="http://schemas.microsoft.com/office/powerpoint/2010/main" val="180109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1981200" y="2133600"/>
            <a:ext cx="5486400" cy="762000"/>
            <a:chOff x="768" y="1008"/>
            <a:chExt cx="4608" cy="624"/>
          </a:xfrm>
        </p:grpSpPr>
        <p:sp>
          <p:nvSpPr>
            <p:cNvPr id="2089" name="Line 4"/>
            <p:cNvSpPr>
              <a:spLocks noChangeShapeType="1"/>
            </p:cNvSpPr>
            <p:nvPr/>
          </p:nvSpPr>
          <p:spPr bwMode="auto">
            <a:xfrm>
              <a:off x="1344" y="1296"/>
              <a:ext cx="576" cy="1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90" name="Freeform 44"/>
            <p:cNvSpPr>
              <a:spLocks/>
            </p:cNvSpPr>
            <p:nvPr/>
          </p:nvSpPr>
          <p:spPr bwMode="auto">
            <a:xfrm>
              <a:off x="768" y="1008"/>
              <a:ext cx="576" cy="624"/>
            </a:xfrm>
            <a:custGeom>
              <a:avLst/>
              <a:gdLst>
                <a:gd name="T0" fmla="*/ 0 w 582"/>
                <a:gd name="T1" fmla="*/ 289 h 675"/>
                <a:gd name="T2" fmla="*/ 20 w 582"/>
                <a:gd name="T3" fmla="*/ 42 h 675"/>
                <a:gd name="T4" fmla="*/ 27 w 582"/>
                <a:gd name="T5" fmla="*/ 19 h 675"/>
                <a:gd name="T6" fmla="*/ 37 w 582"/>
                <a:gd name="T7" fmla="*/ 5 h 675"/>
                <a:gd name="T8" fmla="*/ 45 w 582"/>
                <a:gd name="T9" fmla="*/ 19 h 675"/>
                <a:gd name="T10" fmla="*/ 48 w 582"/>
                <a:gd name="T11" fmla="*/ 42 h 675"/>
                <a:gd name="T12" fmla="*/ 88 w 582"/>
                <a:gd name="T13" fmla="*/ 542 h 675"/>
                <a:gd name="T14" fmla="*/ 94 w 582"/>
                <a:gd name="T15" fmla="*/ 564 h 675"/>
                <a:gd name="T16" fmla="*/ 105 w 582"/>
                <a:gd name="T17" fmla="*/ 577 h 675"/>
                <a:gd name="T18" fmla="*/ 113 w 582"/>
                <a:gd name="T19" fmla="*/ 562 h 675"/>
                <a:gd name="T20" fmla="*/ 119 w 582"/>
                <a:gd name="T21" fmla="*/ 544 h 675"/>
                <a:gd name="T22" fmla="*/ 156 w 582"/>
                <a:gd name="T23" fmla="*/ 47 h 675"/>
                <a:gd name="T24" fmla="*/ 158 w 582"/>
                <a:gd name="T25" fmla="*/ 21 h 675"/>
                <a:gd name="T26" fmla="*/ 173 w 582"/>
                <a:gd name="T27" fmla="*/ 0 h 675"/>
                <a:gd name="T28" fmla="*/ 185 w 582"/>
                <a:gd name="T29" fmla="*/ 23 h 675"/>
                <a:gd name="T30" fmla="*/ 189 w 582"/>
                <a:gd name="T31" fmla="*/ 45 h 675"/>
                <a:gd name="T32" fmla="*/ 234 w 582"/>
                <a:gd name="T33" fmla="*/ 540 h 675"/>
                <a:gd name="T34" fmla="*/ 239 w 582"/>
                <a:gd name="T35" fmla="*/ 564 h 675"/>
                <a:gd name="T36" fmla="*/ 246 w 582"/>
                <a:gd name="T37" fmla="*/ 577 h 675"/>
                <a:gd name="T38" fmla="*/ 257 w 582"/>
                <a:gd name="T39" fmla="*/ 566 h 675"/>
                <a:gd name="T40" fmla="*/ 264 w 582"/>
                <a:gd name="T41" fmla="*/ 544 h 675"/>
                <a:gd name="T42" fmla="*/ 297 w 582"/>
                <a:gd name="T43" fmla="*/ 49 h 675"/>
                <a:gd name="T44" fmla="*/ 304 w 582"/>
                <a:gd name="T45" fmla="*/ 23 h 675"/>
                <a:gd name="T46" fmla="*/ 314 w 582"/>
                <a:gd name="T47" fmla="*/ 5 h 675"/>
                <a:gd name="T48" fmla="*/ 324 w 582"/>
                <a:gd name="T49" fmla="*/ 25 h 675"/>
                <a:gd name="T50" fmla="*/ 331 w 582"/>
                <a:gd name="T51" fmla="*/ 47 h 675"/>
                <a:gd name="T52" fmla="*/ 374 w 582"/>
                <a:gd name="T53" fmla="*/ 537 h 675"/>
                <a:gd name="T54" fmla="*/ 378 w 582"/>
                <a:gd name="T55" fmla="*/ 560 h 675"/>
                <a:gd name="T56" fmla="*/ 390 w 582"/>
                <a:gd name="T57" fmla="*/ 577 h 675"/>
                <a:gd name="T58" fmla="*/ 398 w 582"/>
                <a:gd name="T59" fmla="*/ 557 h 675"/>
                <a:gd name="T60" fmla="*/ 403 w 582"/>
                <a:gd name="T61" fmla="*/ 534 h 675"/>
                <a:gd name="T62" fmla="*/ 440 w 582"/>
                <a:gd name="T63" fmla="*/ 51 h 675"/>
                <a:gd name="T64" fmla="*/ 442 w 582"/>
                <a:gd name="T65" fmla="*/ 17 h 675"/>
                <a:gd name="T66" fmla="*/ 455 w 582"/>
                <a:gd name="T67" fmla="*/ 5 h 675"/>
                <a:gd name="T68" fmla="*/ 464 w 582"/>
                <a:gd name="T69" fmla="*/ 19 h 675"/>
                <a:gd name="T70" fmla="*/ 470 w 582"/>
                <a:gd name="T71" fmla="*/ 49 h 675"/>
                <a:gd name="T72" fmla="*/ 518 w 582"/>
                <a:gd name="T73" fmla="*/ 540 h 675"/>
                <a:gd name="T74" fmla="*/ 522 w 582"/>
                <a:gd name="T75" fmla="*/ 560 h 675"/>
                <a:gd name="T76" fmla="*/ 528 w 582"/>
                <a:gd name="T77" fmla="*/ 575 h 675"/>
                <a:gd name="T78" fmla="*/ 538 w 582"/>
                <a:gd name="T79" fmla="*/ 564 h 675"/>
                <a:gd name="T80" fmla="*/ 540 w 582"/>
                <a:gd name="T81" fmla="*/ 542 h 675"/>
                <a:gd name="T82" fmla="*/ 570 w 582"/>
                <a:gd name="T83" fmla="*/ 288 h 67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82"/>
                <a:gd name="T127" fmla="*/ 0 h 675"/>
                <a:gd name="T128" fmla="*/ 582 w 582"/>
                <a:gd name="T129" fmla="*/ 675 h 67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82" h="675">
                  <a:moveTo>
                    <a:pt x="0" y="339"/>
                  </a:moveTo>
                  <a:lnTo>
                    <a:pt x="20" y="49"/>
                  </a:lnTo>
                  <a:lnTo>
                    <a:pt x="27" y="23"/>
                  </a:lnTo>
                  <a:lnTo>
                    <a:pt x="37" y="5"/>
                  </a:lnTo>
                  <a:lnTo>
                    <a:pt x="45" y="23"/>
                  </a:lnTo>
                  <a:lnTo>
                    <a:pt x="49" y="49"/>
                  </a:lnTo>
                  <a:lnTo>
                    <a:pt x="90" y="634"/>
                  </a:lnTo>
                  <a:lnTo>
                    <a:pt x="96" y="660"/>
                  </a:lnTo>
                  <a:lnTo>
                    <a:pt x="107" y="675"/>
                  </a:lnTo>
                  <a:lnTo>
                    <a:pt x="115" y="658"/>
                  </a:lnTo>
                  <a:lnTo>
                    <a:pt x="121" y="636"/>
                  </a:lnTo>
                  <a:lnTo>
                    <a:pt x="160" y="55"/>
                  </a:lnTo>
                  <a:lnTo>
                    <a:pt x="162" y="25"/>
                  </a:lnTo>
                  <a:lnTo>
                    <a:pt x="177" y="0"/>
                  </a:lnTo>
                  <a:lnTo>
                    <a:pt x="189" y="27"/>
                  </a:lnTo>
                  <a:lnTo>
                    <a:pt x="193" y="53"/>
                  </a:lnTo>
                  <a:lnTo>
                    <a:pt x="238" y="632"/>
                  </a:lnTo>
                  <a:lnTo>
                    <a:pt x="244" y="660"/>
                  </a:lnTo>
                  <a:lnTo>
                    <a:pt x="252" y="675"/>
                  </a:lnTo>
                  <a:lnTo>
                    <a:pt x="263" y="662"/>
                  </a:lnTo>
                  <a:lnTo>
                    <a:pt x="270" y="636"/>
                  </a:lnTo>
                  <a:lnTo>
                    <a:pt x="303" y="57"/>
                  </a:lnTo>
                  <a:lnTo>
                    <a:pt x="310" y="27"/>
                  </a:lnTo>
                  <a:lnTo>
                    <a:pt x="320" y="5"/>
                  </a:lnTo>
                  <a:lnTo>
                    <a:pt x="330" y="29"/>
                  </a:lnTo>
                  <a:lnTo>
                    <a:pt x="337" y="55"/>
                  </a:lnTo>
                  <a:lnTo>
                    <a:pt x="382" y="629"/>
                  </a:lnTo>
                  <a:lnTo>
                    <a:pt x="386" y="655"/>
                  </a:lnTo>
                  <a:lnTo>
                    <a:pt x="398" y="675"/>
                  </a:lnTo>
                  <a:lnTo>
                    <a:pt x="406" y="652"/>
                  </a:lnTo>
                  <a:lnTo>
                    <a:pt x="411" y="625"/>
                  </a:lnTo>
                  <a:lnTo>
                    <a:pt x="450" y="59"/>
                  </a:lnTo>
                  <a:lnTo>
                    <a:pt x="452" y="20"/>
                  </a:lnTo>
                  <a:lnTo>
                    <a:pt x="465" y="5"/>
                  </a:lnTo>
                  <a:lnTo>
                    <a:pt x="474" y="23"/>
                  </a:lnTo>
                  <a:lnTo>
                    <a:pt x="480" y="57"/>
                  </a:lnTo>
                  <a:lnTo>
                    <a:pt x="528" y="632"/>
                  </a:lnTo>
                  <a:lnTo>
                    <a:pt x="532" y="655"/>
                  </a:lnTo>
                  <a:lnTo>
                    <a:pt x="540" y="673"/>
                  </a:lnTo>
                  <a:lnTo>
                    <a:pt x="550" y="660"/>
                  </a:lnTo>
                  <a:lnTo>
                    <a:pt x="552" y="634"/>
                  </a:lnTo>
                  <a:lnTo>
                    <a:pt x="582" y="337"/>
                  </a:lnTo>
                </a:path>
              </a:pathLst>
            </a:cu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091" name="Freeform 55"/>
            <p:cNvSpPr>
              <a:spLocks/>
            </p:cNvSpPr>
            <p:nvPr/>
          </p:nvSpPr>
          <p:spPr bwMode="auto">
            <a:xfrm>
              <a:off x="1920" y="1008"/>
              <a:ext cx="576" cy="624"/>
            </a:xfrm>
            <a:custGeom>
              <a:avLst/>
              <a:gdLst>
                <a:gd name="T0" fmla="*/ 0 w 582"/>
                <a:gd name="T1" fmla="*/ 289 h 675"/>
                <a:gd name="T2" fmla="*/ 20 w 582"/>
                <a:gd name="T3" fmla="*/ 42 h 675"/>
                <a:gd name="T4" fmla="*/ 27 w 582"/>
                <a:gd name="T5" fmla="*/ 19 h 675"/>
                <a:gd name="T6" fmla="*/ 37 w 582"/>
                <a:gd name="T7" fmla="*/ 5 h 675"/>
                <a:gd name="T8" fmla="*/ 45 w 582"/>
                <a:gd name="T9" fmla="*/ 19 h 675"/>
                <a:gd name="T10" fmla="*/ 48 w 582"/>
                <a:gd name="T11" fmla="*/ 42 h 675"/>
                <a:gd name="T12" fmla="*/ 88 w 582"/>
                <a:gd name="T13" fmla="*/ 542 h 675"/>
                <a:gd name="T14" fmla="*/ 94 w 582"/>
                <a:gd name="T15" fmla="*/ 564 h 675"/>
                <a:gd name="T16" fmla="*/ 105 w 582"/>
                <a:gd name="T17" fmla="*/ 577 h 675"/>
                <a:gd name="T18" fmla="*/ 113 w 582"/>
                <a:gd name="T19" fmla="*/ 562 h 675"/>
                <a:gd name="T20" fmla="*/ 119 w 582"/>
                <a:gd name="T21" fmla="*/ 544 h 675"/>
                <a:gd name="T22" fmla="*/ 156 w 582"/>
                <a:gd name="T23" fmla="*/ 47 h 675"/>
                <a:gd name="T24" fmla="*/ 158 w 582"/>
                <a:gd name="T25" fmla="*/ 21 h 675"/>
                <a:gd name="T26" fmla="*/ 173 w 582"/>
                <a:gd name="T27" fmla="*/ 0 h 675"/>
                <a:gd name="T28" fmla="*/ 185 w 582"/>
                <a:gd name="T29" fmla="*/ 23 h 675"/>
                <a:gd name="T30" fmla="*/ 189 w 582"/>
                <a:gd name="T31" fmla="*/ 45 h 675"/>
                <a:gd name="T32" fmla="*/ 234 w 582"/>
                <a:gd name="T33" fmla="*/ 540 h 675"/>
                <a:gd name="T34" fmla="*/ 239 w 582"/>
                <a:gd name="T35" fmla="*/ 564 h 675"/>
                <a:gd name="T36" fmla="*/ 246 w 582"/>
                <a:gd name="T37" fmla="*/ 577 h 675"/>
                <a:gd name="T38" fmla="*/ 257 w 582"/>
                <a:gd name="T39" fmla="*/ 566 h 675"/>
                <a:gd name="T40" fmla="*/ 264 w 582"/>
                <a:gd name="T41" fmla="*/ 544 h 675"/>
                <a:gd name="T42" fmla="*/ 297 w 582"/>
                <a:gd name="T43" fmla="*/ 49 h 675"/>
                <a:gd name="T44" fmla="*/ 304 w 582"/>
                <a:gd name="T45" fmla="*/ 23 h 675"/>
                <a:gd name="T46" fmla="*/ 314 w 582"/>
                <a:gd name="T47" fmla="*/ 5 h 675"/>
                <a:gd name="T48" fmla="*/ 324 w 582"/>
                <a:gd name="T49" fmla="*/ 25 h 675"/>
                <a:gd name="T50" fmla="*/ 331 w 582"/>
                <a:gd name="T51" fmla="*/ 47 h 675"/>
                <a:gd name="T52" fmla="*/ 374 w 582"/>
                <a:gd name="T53" fmla="*/ 537 h 675"/>
                <a:gd name="T54" fmla="*/ 378 w 582"/>
                <a:gd name="T55" fmla="*/ 560 h 675"/>
                <a:gd name="T56" fmla="*/ 390 w 582"/>
                <a:gd name="T57" fmla="*/ 577 h 675"/>
                <a:gd name="T58" fmla="*/ 398 w 582"/>
                <a:gd name="T59" fmla="*/ 557 h 675"/>
                <a:gd name="T60" fmla="*/ 403 w 582"/>
                <a:gd name="T61" fmla="*/ 534 h 675"/>
                <a:gd name="T62" fmla="*/ 440 w 582"/>
                <a:gd name="T63" fmla="*/ 51 h 675"/>
                <a:gd name="T64" fmla="*/ 442 w 582"/>
                <a:gd name="T65" fmla="*/ 17 h 675"/>
                <a:gd name="T66" fmla="*/ 455 w 582"/>
                <a:gd name="T67" fmla="*/ 5 h 675"/>
                <a:gd name="T68" fmla="*/ 464 w 582"/>
                <a:gd name="T69" fmla="*/ 19 h 675"/>
                <a:gd name="T70" fmla="*/ 470 w 582"/>
                <a:gd name="T71" fmla="*/ 49 h 675"/>
                <a:gd name="T72" fmla="*/ 518 w 582"/>
                <a:gd name="T73" fmla="*/ 540 h 675"/>
                <a:gd name="T74" fmla="*/ 522 w 582"/>
                <a:gd name="T75" fmla="*/ 560 h 675"/>
                <a:gd name="T76" fmla="*/ 528 w 582"/>
                <a:gd name="T77" fmla="*/ 575 h 675"/>
                <a:gd name="T78" fmla="*/ 538 w 582"/>
                <a:gd name="T79" fmla="*/ 564 h 675"/>
                <a:gd name="T80" fmla="*/ 540 w 582"/>
                <a:gd name="T81" fmla="*/ 542 h 675"/>
                <a:gd name="T82" fmla="*/ 570 w 582"/>
                <a:gd name="T83" fmla="*/ 288 h 67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82"/>
                <a:gd name="T127" fmla="*/ 0 h 675"/>
                <a:gd name="T128" fmla="*/ 582 w 582"/>
                <a:gd name="T129" fmla="*/ 675 h 67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82" h="675">
                  <a:moveTo>
                    <a:pt x="0" y="339"/>
                  </a:moveTo>
                  <a:lnTo>
                    <a:pt x="20" y="49"/>
                  </a:lnTo>
                  <a:lnTo>
                    <a:pt x="27" y="23"/>
                  </a:lnTo>
                  <a:lnTo>
                    <a:pt x="37" y="5"/>
                  </a:lnTo>
                  <a:lnTo>
                    <a:pt x="45" y="23"/>
                  </a:lnTo>
                  <a:lnTo>
                    <a:pt x="49" y="49"/>
                  </a:lnTo>
                  <a:lnTo>
                    <a:pt x="90" y="634"/>
                  </a:lnTo>
                  <a:lnTo>
                    <a:pt x="96" y="660"/>
                  </a:lnTo>
                  <a:lnTo>
                    <a:pt x="107" y="675"/>
                  </a:lnTo>
                  <a:lnTo>
                    <a:pt x="115" y="658"/>
                  </a:lnTo>
                  <a:lnTo>
                    <a:pt x="121" y="636"/>
                  </a:lnTo>
                  <a:lnTo>
                    <a:pt x="160" y="55"/>
                  </a:lnTo>
                  <a:lnTo>
                    <a:pt x="162" y="25"/>
                  </a:lnTo>
                  <a:lnTo>
                    <a:pt x="177" y="0"/>
                  </a:lnTo>
                  <a:lnTo>
                    <a:pt x="189" y="27"/>
                  </a:lnTo>
                  <a:lnTo>
                    <a:pt x="193" y="53"/>
                  </a:lnTo>
                  <a:lnTo>
                    <a:pt x="238" y="632"/>
                  </a:lnTo>
                  <a:lnTo>
                    <a:pt x="244" y="660"/>
                  </a:lnTo>
                  <a:lnTo>
                    <a:pt x="252" y="675"/>
                  </a:lnTo>
                  <a:lnTo>
                    <a:pt x="263" y="662"/>
                  </a:lnTo>
                  <a:lnTo>
                    <a:pt x="270" y="636"/>
                  </a:lnTo>
                  <a:lnTo>
                    <a:pt x="303" y="57"/>
                  </a:lnTo>
                  <a:lnTo>
                    <a:pt x="310" y="27"/>
                  </a:lnTo>
                  <a:lnTo>
                    <a:pt x="320" y="5"/>
                  </a:lnTo>
                  <a:lnTo>
                    <a:pt x="330" y="29"/>
                  </a:lnTo>
                  <a:lnTo>
                    <a:pt x="337" y="55"/>
                  </a:lnTo>
                  <a:lnTo>
                    <a:pt x="382" y="629"/>
                  </a:lnTo>
                  <a:lnTo>
                    <a:pt x="386" y="655"/>
                  </a:lnTo>
                  <a:lnTo>
                    <a:pt x="398" y="675"/>
                  </a:lnTo>
                  <a:lnTo>
                    <a:pt x="406" y="652"/>
                  </a:lnTo>
                  <a:lnTo>
                    <a:pt x="411" y="625"/>
                  </a:lnTo>
                  <a:lnTo>
                    <a:pt x="450" y="59"/>
                  </a:lnTo>
                  <a:lnTo>
                    <a:pt x="452" y="20"/>
                  </a:lnTo>
                  <a:lnTo>
                    <a:pt x="465" y="5"/>
                  </a:lnTo>
                  <a:lnTo>
                    <a:pt x="474" y="23"/>
                  </a:lnTo>
                  <a:lnTo>
                    <a:pt x="480" y="57"/>
                  </a:lnTo>
                  <a:lnTo>
                    <a:pt x="528" y="632"/>
                  </a:lnTo>
                  <a:lnTo>
                    <a:pt x="532" y="655"/>
                  </a:lnTo>
                  <a:lnTo>
                    <a:pt x="540" y="673"/>
                  </a:lnTo>
                  <a:lnTo>
                    <a:pt x="550" y="660"/>
                  </a:lnTo>
                  <a:lnTo>
                    <a:pt x="552" y="634"/>
                  </a:lnTo>
                  <a:lnTo>
                    <a:pt x="582" y="337"/>
                  </a:lnTo>
                </a:path>
              </a:pathLst>
            </a:cu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092" name="Line 56"/>
            <p:cNvSpPr>
              <a:spLocks noChangeShapeType="1"/>
            </p:cNvSpPr>
            <p:nvPr/>
          </p:nvSpPr>
          <p:spPr bwMode="auto">
            <a:xfrm>
              <a:off x="3072" y="1296"/>
              <a:ext cx="576" cy="1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93" name="Freeform 57"/>
            <p:cNvSpPr>
              <a:spLocks/>
            </p:cNvSpPr>
            <p:nvPr/>
          </p:nvSpPr>
          <p:spPr bwMode="auto">
            <a:xfrm>
              <a:off x="2496" y="1008"/>
              <a:ext cx="576" cy="624"/>
            </a:xfrm>
            <a:custGeom>
              <a:avLst/>
              <a:gdLst>
                <a:gd name="T0" fmla="*/ 0 w 582"/>
                <a:gd name="T1" fmla="*/ 289 h 675"/>
                <a:gd name="T2" fmla="*/ 20 w 582"/>
                <a:gd name="T3" fmla="*/ 42 h 675"/>
                <a:gd name="T4" fmla="*/ 27 w 582"/>
                <a:gd name="T5" fmla="*/ 19 h 675"/>
                <a:gd name="T6" fmla="*/ 37 w 582"/>
                <a:gd name="T7" fmla="*/ 5 h 675"/>
                <a:gd name="T8" fmla="*/ 45 w 582"/>
                <a:gd name="T9" fmla="*/ 19 h 675"/>
                <a:gd name="T10" fmla="*/ 48 w 582"/>
                <a:gd name="T11" fmla="*/ 42 h 675"/>
                <a:gd name="T12" fmla="*/ 88 w 582"/>
                <a:gd name="T13" fmla="*/ 542 h 675"/>
                <a:gd name="T14" fmla="*/ 94 w 582"/>
                <a:gd name="T15" fmla="*/ 564 h 675"/>
                <a:gd name="T16" fmla="*/ 105 w 582"/>
                <a:gd name="T17" fmla="*/ 577 h 675"/>
                <a:gd name="T18" fmla="*/ 113 w 582"/>
                <a:gd name="T19" fmla="*/ 562 h 675"/>
                <a:gd name="T20" fmla="*/ 119 w 582"/>
                <a:gd name="T21" fmla="*/ 544 h 675"/>
                <a:gd name="T22" fmla="*/ 156 w 582"/>
                <a:gd name="T23" fmla="*/ 47 h 675"/>
                <a:gd name="T24" fmla="*/ 158 w 582"/>
                <a:gd name="T25" fmla="*/ 21 h 675"/>
                <a:gd name="T26" fmla="*/ 173 w 582"/>
                <a:gd name="T27" fmla="*/ 0 h 675"/>
                <a:gd name="T28" fmla="*/ 185 w 582"/>
                <a:gd name="T29" fmla="*/ 23 h 675"/>
                <a:gd name="T30" fmla="*/ 189 w 582"/>
                <a:gd name="T31" fmla="*/ 45 h 675"/>
                <a:gd name="T32" fmla="*/ 234 w 582"/>
                <a:gd name="T33" fmla="*/ 540 h 675"/>
                <a:gd name="T34" fmla="*/ 239 w 582"/>
                <a:gd name="T35" fmla="*/ 564 h 675"/>
                <a:gd name="T36" fmla="*/ 246 w 582"/>
                <a:gd name="T37" fmla="*/ 577 h 675"/>
                <a:gd name="T38" fmla="*/ 257 w 582"/>
                <a:gd name="T39" fmla="*/ 566 h 675"/>
                <a:gd name="T40" fmla="*/ 264 w 582"/>
                <a:gd name="T41" fmla="*/ 544 h 675"/>
                <a:gd name="T42" fmla="*/ 297 w 582"/>
                <a:gd name="T43" fmla="*/ 49 h 675"/>
                <a:gd name="T44" fmla="*/ 304 w 582"/>
                <a:gd name="T45" fmla="*/ 23 h 675"/>
                <a:gd name="T46" fmla="*/ 314 w 582"/>
                <a:gd name="T47" fmla="*/ 5 h 675"/>
                <a:gd name="T48" fmla="*/ 324 w 582"/>
                <a:gd name="T49" fmla="*/ 25 h 675"/>
                <a:gd name="T50" fmla="*/ 331 w 582"/>
                <a:gd name="T51" fmla="*/ 47 h 675"/>
                <a:gd name="T52" fmla="*/ 374 w 582"/>
                <a:gd name="T53" fmla="*/ 537 h 675"/>
                <a:gd name="T54" fmla="*/ 378 w 582"/>
                <a:gd name="T55" fmla="*/ 560 h 675"/>
                <a:gd name="T56" fmla="*/ 390 w 582"/>
                <a:gd name="T57" fmla="*/ 577 h 675"/>
                <a:gd name="T58" fmla="*/ 398 w 582"/>
                <a:gd name="T59" fmla="*/ 557 h 675"/>
                <a:gd name="T60" fmla="*/ 403 w 582"/>
                <a:gd name="T61" fmla="*/ 534 h 675"/>
                <a:gd name="T62" fmla="*/ 440 w 582"/>
                <a:gd name="T63" fmla="*/ 51 h 675"/>
                <a:gd name="T64" fmla="*/ 442 w 582"/>
                <a:gd name="T65" fmla="*/ 17 h 675"/>
                <a:gd name="T66" fmla="*/ 455 w 582"/>
                <a:gd name="T67" fmla="*/ 5 h 675"/>
                <a:gd name="T68" fmla="*/ 464 w 582"/>
                <a:gd name="T69" fmla="*/ 19 h 675"/>
                <a:gd name="T70" fmla="*/ 470 w 582"/>
                <a:gd name="T71" fmla="*/ 49 h 675"/>
                <a:gd name="T72" fmla="*/ 518 w 582"/>
                <a:gd name="T73" fmla="*/ 540 h 675"/>
                <a:gd name="T74" fmla="*/ 522 w 582"/>
                <a:gd name="T75" fmla="*/ 560 h 675"/>
                <a:gd name="T76" fmla="*/ 528 w 582"/>
                <a:gd name="T77" fmla="*/ 575 h 675"/>
                <a:gd name="T78" fmla="*/ 538 w 582"/>
                <a:gd name="T79" fmla="*/ 564 h 675"/>
                <a:gd name="T80" fmla="*/ 540 w 582"/>
                <a:gd name="T81" fmla="*/ 542 h 675"/>
                <a:gd name="T82" fmla="*/ 570 w 582"/>
                <a:gd name="T83" fmla="*/ 288 h 67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82"/>
                <a:gd name="T127" fmla="*/ 0 h 675"/>
                <a:gd name="T128" fmla="*/ 582 w 582"/>
                <a:gd name="T129" fmla="*/ 675 h 67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82" h="675">
                  <a:moveTo>
                    <a:pt x="0" y="339"/>
                  </a:moveTo>
                  <a:lnTo>
                    <a:pt x="20" y="49"/>
                  </a:lnTo>
                  <a:lnTo>
                    <a:pt x="27" y="23"/>
                  </a:lnTo>
                  <a:lnTo>
                    <a:pt x="37" y="5"/>
                  </a:lnTo>
                  <a:lnTo>
                    <a:pt x="45" y="23"/>
                  </a:lnTo>
                  <a:lnTo>
                    <a:pt x="49" y="49"/>
                  </a:lnTo>
                  <a:lnTo>
                    <a:pt x="90" y="634"/>
                  </a:lnTo>
                  <a:lnTo>
                    <a:pt x="96" y="660"/>
                  </a:lnTo>
                  <a:lnTo>
                    <a:pt x="107" y="675"/>
                  </a:lnTo>
                  <a:lnTo>
                    <a:pt x="115" y="658"/>
                  </a:lnTo>
                  <a:lnTo>
                    <a:pt x="121" y="636"/>
                  </a:lnTo>
                  <a:lnTo>
                    <a:pt x="160" y="55"/>
                  </a:lnTo>
                  <a:lnTo>
                    <a:pt x="162" y="25"/>
                  </a:lnTo>
                  <a:lnTo>
                    <a:pt x="177" y="0"/>
                  </a:lnTo>
                  <a:lnTo>
                    <a:pt x="189" y="27"/>
                  </a:lnTo>
                  <a:lnTo>
                    <a:pt x="193" y="53"/>
                  </a:lnTo>
                  <a:lnTo>
                    <a:pt x="238" y="632"/>
                  </a:lnTo>
                  <a:lnTo>
                    <a:pt x="244" y="660"/>
                  </a:lnTo>
                  <a:lnTo>
                    <a:pt x="252" y="675"/>
                  </a:lnTo>
                  <a:lnTo>
                    <a:pt x="263" y="662"/>
                  </a:lnTo>
                  <a:lnTo>
                    <a:pt x="270" y="636"/>
                  </a:lnTo>
                  <a:lnTo>
                    <a:pt x="303" y="57"/>
                  </a:lnTo>
                  <a:lnTo>
                    <a:pt x="310" y="27"/>
                  </a:lnTo>
                  <a:lnTo>
                    <a:pt x="320" y="5"/>
                  </a:lnTo>
                  <a:lnTo>
                    <a:pt x="330" y="29"/>
                  </a:lnTo>
                  <a:lnTo>
                    <a:pt x="337" y="55"/>
                  </a:lnTo>
                  <a:lnTo>
                    <a:pt x="382" y="629"/>
                  </a:lnTo>
                  <a:lnTo>
                    <a:pt x="386" y="655"/>
                  </a:lnTo>
                  <a:lnTo>
                    <a:pt x="398" y="675"/>
                  </a:lnTo>
                  <a:lnTo>
                    <a:pt x="406" y="652"/>
                  </a:lnTo>
                  <a:lnTo>
                    <a:pt x="411" y="625"/>
                  </a:lnTo>
                  <a:lnTo>
                    <a:pt x="450" y="59"/>
                  </a:lnTo>
                  <a:lnTo>
                    <a:pt x="452" y="20"/>
                  </a:lnTo>
                  <a:lnTo>
                    <a:pt x="465" y="5"/>
                  </a:lnTo>
                  <a:lnTo>
                    <a:pt x="474" y="23"/>
                  </a:lnTo>
                  <a:lnTo>
                    <a:pt x="480" y="57"/>
                  </a:lnTo>
                  <a:lnTo>
                    <a:pt x="528" y="632"/>
                  </a:lnTo>
                  <a:lnTo>
                    <a:pt x="532" y="655"/>
                  </a:lnTo>
                  <a:lnTo>
                    <a:pt x="540" y="673"/>
                  </a:lnTo>
                  <a:lnTo>
                    <a:pt x="550" y="660"/>
                  </a:lnTo>
                  <a:lnTo>
                    <a:pt x="552" y="634"/>
                  </a:lnTo>
                  <a:lnTo>
                    <a:pt x="582" y="337"/>
                  </a:lnTo>
                </a:path>
              </a:pathLst>
            </a:cu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094" name="Freeform 58"/>
            <p:cNvSpPr>
              <a:spLocks/>
            </p:cNvSpPr>
            <p:nvPr/>
          </p:nvSpPr>
          <p:spPr bwMode="auto">
            <a:xfrm>
              <a:off x="3648" y="1008"/>
              <a:ext cx="576" cy="624"/>
            </a:xfrm>
            <a:custGeom>
              <a:avLst/>
              <a:gdLst>
                <a:gd name="T0" fmla="*/ 0 w 582"/>
                <a:gd name="T1" fmla="*/ 289 h 675"/>
                <a:gd name="T2" fmla="*/ 20 w 582"/>
                <a:gd name="T3" fmla="*/ 42 h 675"/>
                <a:gd name="T4" fmla="*/ 27 w 582"/>
                <a:gd name="T5" fmla="*/ 19 h 675"/>
                <a:gd name="T6" fmla="*/ 37 w 582"/>
                <a:gd name="T7" fmla="*/ 5 h 675"/>
                <a:gd name="T8" fmla="*/ 45 w 582"/>
                <a:gd name="T9" fmla="*/ 19 h 675"/>
                <a:gd name="T10" fmla="*/ 48 w 582"/>
                <a:gd name="T11" fmla="*/ 42 h 675"/>
                <a:gd name="T12" fmla="*/ 88 w 582"/>
                <a:gd name="T13" fmla="*/ 542 h 675"/>
                <a:gd name="T14" fmla="*/ 94 w 582"/>
                <a:gd name="T15" fmla="*/ 564 h 675"/>
                <a:gd name="T16" fmla="*/ 105 w 582"/>
                <a:gd name="T17" fmla="*/ 577 h 675"/>
                <a:gd name="T18" fmla="*/ 113 w 582"/>
                <a:gd name="T19" fmla="*/ 562 h 675"/>
                <a:gd name="T20" fmla="*/ 119 w 582"/>
                <a:gd name="T21" fmla="*/ 544 h 675"/>
                <a:gd name="T22" fmla="*/ 156 w 582"/>
                <a:gd name="T23" fmla="*/ 47 h 675"/>
                <a:gd name="T24" fmla="*/ 158 w 582"/>
                <a:gd name="T25" fmla="*/ 21 h 675"/>
                <a:gd name="T26" fmla="*/ 173 w 582"/>
                <a:gd name="T27" fmla="*/ 0 h 675"/>
                <a:gd name="T28" fmla="*/ 185 w 582"/>
                <a:gd name="T29" fmla="*/ 23 h 675"/>
                <a:gd name="T30" fmla="*/ 189 w 582"/>
                <a:gd name="T31" fmla="*/ 45 h 675"/>
                <a:gd name="T32" fmla="*/ 234 w 582"/>
                <a:gd name="T33" fmla="*/ 540 h 675"/>
                <a:gd name="T34" fmla="*/ 239 w 582"/>
                <a:gd name="T35" fmla="*/ 564 h 675"/>
                <a:gd name="T36" fmla="*/ 246 w 582"/>
                <a:gd name="T37" fmla="*/ 577 h 675"/>
                <a:gd name="T38" fmla="*/ 257 w 582"/>
                <a:gd name="T39" fmla="*/ 566 h 675"/>
                <a:gd name="T40" fmla="*/ 264 w 582"/>
                <a:gd name="T41" fmla="*/ 544 h 675"/>
                <a:gd name="T42" fmla="*/ 297 w 582"/>
                <a:gd name="T43" fmla="*/ 49 h 675"/>
                <a:gd name="T44" fmla="*/ 304 w 582"/>
                <a:gd name="T45" fmla="*/ 23 h 675"/>
                <a:gd name="T46" fmla="*/ 314 w 582"/>
                <a:gd name="T47" fmla="*/ 5 h 675"/>
                <a:gd name="T48" fmla="*/ 324 w 582"/>
                <a:gd name="T49" fmla="*/ 25 h 675"/>
                <a:gd name="T50" fmla="*/ 331 w 582"/>
                <a:gd name="T51" fmla="*/ 47 h 675"/>
                <a:gd name="T52" fmla="*/ 374 w 582"/>
                <a:gd name="T53" fmla="*/ 537 h 675"/>
                <a:gd name="T54" fmla="*/ 378 w 582"/>
                <a:gd name="T55" fmla="*/ 560 h 675"/>
                <a:gd name="T56" fmla="*/ 390 w 582"/>
                <a:gd name="T57" fmla="*/ 577 h 675"/>
                <a:gd name="T58" fmla="*/ 398 w 582"/>
                <a:gd name="T59" fmla="*/ 557 h 675"/>
                <a:gd name="T60" fmla="*/ 403 w 582"/>
                <a:gd name="T61" fmla="*/ 534 h 675"/>
                <a:gd name="T62" fmla="*/ 440 w 582"/>
                <a:gd name="T63" fmla="*/ 51 h 675"/>
                <a:gd name="T64" fmla="*/ 442 w 582"/>
                <a:gd name="T65" fmla="*/ 17 h 675"/>
                <a:gd name="T66" fmla="*/ 455 w 582"/>
                <a:gd name="T67" fmla="*/ 5 h 675"/>
                <a:gd name="T68" fmla="*/ 464 w 582"/>
                <a:gd name="T69" fmla="*/ 19 h 675"/>
                <a:gd name="T70" fmla="*/ 470 w 582"/>
                <a:gd name="T71" fmla="*/ 49 h 675"/>
                <a:gd name="T72" fmla="*/ 518 w 582"/>
                <a:gd name="T73" fmla="*/ 540 h 675"/>
                <a:gd name="T74" fmla="*/ 522 w 582"/>
                <a:gd name="T75" fmla="*/ 560 h 675"/>
                <a:gd name="T76" fmla="*/ 528 w 582"/>
                <a:gd name="T77" fmla="*/ 575 h 675"/>
                <a:gd name="T78" fmla="*/ 538 w 582"/>
                <a:gd name="T79" fmla="*/ 564 h 675"/>
                <a:gd name="T80" fmla="*/ 540 w 582"/>
                <a:gd name="T81" fmla="*/ 542 h 675"/>
                <a:gd name="T82" fmla="*/ 570 w 582"/>
                <a:gd name="T83" fmla="*/ 288 h 67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82"/>
                <a:gd name="T127" fmla="*/ 0 h 675"/>
                <a:gd name="T128" fmla="*/ 582 w 582"/>
                <a:gd name="T129" fmla="*/ 675 h 67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82" h="675">
                  <a:moveTo>
                    <a:pt x="0" y="339"/>
                  </a:moveTo>
                  <a:lnTo>
                    <a:pt x="20" y="49"/>
                  </a:lnTo>
                  <a:lnTo>
                    <a:pt x="27" y="23"/>
                  </a:lnTo>
                  <a:lnTo>
                    <a:pt x="37" y="5"/>
                  </a:lnTo>
                  <a:lnTo>
                    <a:pt x="45" y="23"/>
                  </a:lnTo>
                  <a:lnTo>
                    <a:pt x="49" y="49"/>
                  </a:lnTo>
                  <a:lnTo>
                    <a:pt x="90" y="634"/>
                  </a:lnTo>
                  <a:lnTo>
                    <a:pt x="96" y="660"/>
                  </a:lnTo>
                  <a:lnTo>
                    <a:pt x="107" y="675"/>
                  </a:lnTo>
                  <a:lnTo>
                    <a:pt x="115" y="658"/>
                  </a:lnTo>
                  <a:lnTo>
                    <a:pt x="121" y="636"/>
                  </a:lnTo>
                  <a:lnTo>
                    <a:pt x="160" y="55"/>
                  </a:lnTo>
                  <a:lnTo>
                    <a:pt x="162" y="25"/>
                  </a:lnTo>
                  <a:lnTo>
                    <a:pt x="177" y="0"/>
                  </a:lnTo>
                  <a:lnTo>
                    <a:pt x="189" y="27"/>
                  </a:lnTo>
                  <a:lnTo>
                    <a:pt x="193" y="53"/>
                  </a:lnTo>
                  <a:lnTo>
                    <a:pt x="238" y="632"/>
                  </a:lnTo>
                  <a:lnTo>
                    <a:pt x="244" y="660"/>
                  </a:lnTo>
                  <a:lnTo>
                    <a:pt x="252" y="675"/>
                  </a:lnTo>
                  <a:lnTo>
                    <a:pt x="263" y="662"/>
                  </a:lnTo>
                  <a:lnTo>
                    <a:pt x="270" y="636"/>
                  </a:lnTo>
                  <a:lnTo>
                    <a:pt x="303" y="57"/>
                  </a:lnTo>
                  <a:lnTo>
                    <a:pt x="310" y="27"/>
                  </a:lnTo>
                  <a:lnTo>
                    <a:pt x="320" y="5"/>
                  </a:lnTo>
                  <a:lnTo>
                    <a:pt x="330" y="29"/>
                  </a:lnTo>
                  <a:lnTo>
                    <a:pt x="337" y="55"/>
                  </a:lnTo>
                  <a:lnTo>
                    <a:pt x="382" y="629"/>
                  </a:lnTo>
                  <a:lnTo>
                    <a:pt x="386" y="655"/>
                  </a:lnTo>
                  <a:lnTo>
                    <a:pt x="398" y="675"/>
                  </a:lnTo>
                  <a:lnTo>
                    <a:pt x="406" y="652"/>
                  </a:lnTo>
                  <a:lnTo>
                    <a:pt x="411" y="625"/>
                  </a:lnTo>
                  <a:lnTo>
                    <a:pt x="450" y="59"/>
                  </a:lnTo>
                  <a:lnTo>
                    <a:pt x="452" y="20"/>
                  </a:lnTo>
                  <a:lnTo>
                    <a:pt x="465" y="5"/>
                  </a:lnTo>
                  <a:lnTo>
                    <a:pt x="474" y="23"/>
                  </a:lnTo>
                  <a:lnTo>
                    <a:pt x="480" y="57"/>
                  </a:lnTo>
                  <a:lnTo>
                    <a:pt x="528" y="632"/>
                  </a:lnTo>
                  <a:lnTo>
                    <a:pt x="532" y="655"/>
                  </a:lnTo>
                  <a:lnTo>
                    <a:pt x="540" y="673"/>
                  </a:lnTo>
                  <a:lnTo>
                    <a:pt x="550" y="660"/>
                  </a:lnTo>
                  <a:lnTo>
                    <a:pt x="552" y="634"/>
                  </a:lnTo>
                  <a:lnTo>
                    <a:pt x="582" y="337"/>
                  </a:lnTo>
                </a:path>
              </a:pathLst>
            </a:cu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095" name="Line 81"/>
            <p:cNvSpPr>
              <a:spLocks noChangeShapeType="1"/>
            </p:cNvSpPr>
            <p:nvPr/>
          </p:nvSpPr>
          <p:spPr bwMode="auto">
            <a:xfrm>
              <a:off x="4224" y="1296"/>
              <a:ext cx="576" cy="1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96" name="Line 82"/>
            <p:cNvSpPr>
              <a:spLocks noChangeShapeType="1"/>
            </p:cNvSpPr>
            <p:nvPr/>
          </p:nvSpPr>
          <p:spPr bwMode="auto">
            <a:xfrm>
              <a:off x="4800" y="1296"/>
              <a:ext cx="576" cy="1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1981200" y="5029200"/>
            <a:ext cx="5486400" cy="762000"/>
            <a:chOff x="768" y="2976"/>
            <a:chExt cx="4608" cy="585"/>
          </a:xfrm>
        </p:grpSpPr>
        <p:sp>
          <p:nvSpPr>
            <p:cNvPr id="2081" name="Freeform 66"/>
            <p:cNvSpPr>
              <a:spLocks/>
            </p:cNvSpPr>
            <p:nvPr/>
          </p:nvSpPr>
          <p:spPr bwMode="auto">
            <a:xfrm>
              <a:off x="768" y="2976"/>
              <a:ext cx="576" cy="585"/>
            </a:xfrm>
            <a:custGeom>
              <a:avLst/>
              <a:gdLst>
                <a:gd name="T0" fmla="*/ 0 w 582"/>
                <a:gd name="T1" fmla="*/ 255 h 675"/>
                <a:gd name="T2" fmla="*/ 20 w 582"/>
                <a:gd name="T3" fmla="*/ 36 h 675"/>
                <a:gd name="T4" fmla="*/ 27 w 582"/>
                <a:gd name="T5" fmla="*/ 17 h 675"/>
                <a:gd name="T6" fmla="*/ 37 w 582"/>
                <a:gd name="T7" fmla="*/ 3 h 675"/>
                <a:gd name="T8" fmla="*/ 45 w 582"/>
                <a:gd name="T9" fmla="*/ 17 h 675"/>
                <a:gd name="T10" fmla="*/ 48 w 582"/>
                <a:gd name="T11" fmla="*/ 36 h 675"/>
                <a:gd name="T12" fmla="*/ 88 w 582"/>
                <a:gd name="T13" fmla="*/ 476 h 675"/>
                <a:gd name="T14" fmla="*/ 94 w 582"/>
                <a:gd name="T15" fmla="*/ 496 h 675"/>
                <a:gd name="T16" fmla="*/ 105 w 582"/>
                <a:gd name="T17" fmla="*/ 507 h 675"/>
                <a:gd name="T18" fmla="*/ 113 w 582"/>
                <a:gd name="T19" fmla="*/ 494 h 675"/>
                <a:gd name="T20" fmla="*/ 119 w 582"/>
                <a:gd name="T21" fmla="*/ 478 h 675"/>
                <a:gd name="T22" fmla="*/ 156 w 582"/>
                <a:gd name="T23" fmla="*/ 42 h 675"/>
                <a:gd name="T24" fmla="*/ 158 w 582"/>
                <a:gd name="T25" fmla="*/ 19 h 675"/>
                <a:gd name="T26" fmla="*/ 173 w 582"/>
                <a:gd name="T27" fmla="*/ 0 h 675"/>
                <a:gd name="T28" fmla="*/ 185 w 582"/>
                <a:gd name="T29" fmla="*/ 20 h 675"/>
                <a:gd name="T30" fmla="*/ 189 w 582"/>
                <a:gd name="T31" fmla="*/ 40 h 675"/>
                <a:gd name="T32" fmla="*/ 234 w 582"/>
                <a:gd name="T33" fmla="*/ 475 h 675"/>
                <a:gd name="T34" fmla="*/ 239 w 582"/>
                <a:gd name="T35" fmla="*/ 496 h 675"/>
                <a:gd name="T36" fmla="*/ 246 w 582"/>
                <a:gd name="T37" fmla="*/ 507 h 675"/>
                <a:gd name="T38" fmla="*/ 257 w 582"/>
                <a:gd name="T39" fmla="*/ 497 h 675"/>
                <a:gd name="T40" fmla="*/ 264 w 582"/>
                <a:gd name="T41" fmla="*/ 478 h 675"/>
                <a:gd name="T42" fmla="*/ 297 w 582"/>
                <a:gd name="T43" fmla="*/ 42 h 675"/>
                <a:gd name="T44" fmla="*/ 304 w 582"/>
                <a:gd name="T45" fmla="*/ 20 h 675"/>
                <a:gd name="T46" fmla="*/ 314 w 582"/>
                <a:gd name="T47" fmla="*/ 3 h 675"/>
                <a:gd name="T48" fmla="*/ 324 w 582"/>
                <a:gd name="T49" fmla="*/ 22 h 675"/>
                <a:gd name="T50" fmla="*/ 331 w 582"/>
                <a:gd name="T51" fmla="*/ 42 h 675"/>
                <a:gd name="T52" fmla="*/ 374 w 582"/>
                <a:gd name="T53" fmla="*/ 472 h 675"/>
                <a:gd name="T54" fmla="*/ 378 w 582"/>
                <a:gd name="T55" fmla="*/ 492 h 675"/>
                <a:gd name="T56" fmla="*/ 390 w 582"/>
                <a:gd name="T57" fmla="*/ 507 h 675"/>
                <a:gd name="T58" fmla="*/ 398 w 582"/>
                <a:gd name="T59" fmla="*/ 490 h 675"/>
                <a:gd name="T60" fmla="*/ 403 w 582"/>
                <a:gd name="T61" fmla="*/ 470 h 675"/>
                <a:gd name="T62" fmla="*/ 440 w 582"/>
                <a:gd name="T63" fmla="*/ 44 h 675"/>
                <a:gd name="T64" fmla="*/ 442 w 582"/>
                <a:gd name="T65" fmla="*/ 15 h 675"/>
                <a:gd name="T66" fmla="*/ 455 w 582"/>
                <a:gd name="T67" fmla="*/ 3 h 675"/>
                <a:gd name="T68" fmla="*/ 464 w 582"/>
                <a:gd name="T69" fmla="*/ 17 h 675"/>
                <a:gd name="T70" fmla="*/ 470 w 582"/>
                <a:gd name="T71" fmla="*/ 42 h 675"/>
                <a:gd name="T72" fmla="*/ 518 w 582"/>
                <a:gd name="T73" fmla="*/ 475 h 675"/>
                <a:gd name="T74" fmla="*/ 522 w 582"/>
                <a:gd name="T75" fmla="*/ 492 h 675"/>
                <a:gd name="T76" fmla="*/ 528 w 582"/>
                <a:gd name="T77" fmla="*/ 505 h 675"/>
                <a:gd name="T78" fmla="*/ 538 w 582"/>
                <a:gd name="T79" fmla="*/ 496 h 675"/>
                <a:gd name="T80" fmla="*/ 540 w 582"/>
                <a:gd name="T81" fmla="*/ 476 h 675"/>
                <a:gd name="T82" fmla="*/ 570 w 582"/>
                <a:gd name="T83" fmla="*/ 253 h 67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82"/>
                <a:gd name="T127" fmla="*/ 0 h 675"/>
                <a:gd name="T128" fmla="*/ 582 w 582"/>
                <a:gd name="T129" fmla="*/ 675 h 67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82" h="675">
                  <a:moveTo>
                    <a:pt x="0" y="339"/>
                  </a:moveTo>
                  <a:lnTo>
                    <a:pt x="20" y="49"/>
                  </a:lnTo>
                  <a:lnTo>
                    <a:pt x="27" y="23"/>
                  </a:lnTo>
                  <a:lnTo>
                    <a:pt x="37" y="5"/>
                  </a:lnTo>
                  <a:lnTo>
                    <a:pt x="45" y="23"/>
                  </a:lnTo>
                  <a:lnTo>
                    <a:pt x="49" y="49"/>
                  </a:lnTo>
                  <a:lnTo>
                    <a:pt x="90" y="634"/>
                  </a:lnTo>
                  <a:lnTo>
                    <a:pt x="96" y="660"/>
                  </a:lnTo>
                  <a:lnTo>
                    <a:pt x="107" y="675"/>
                  </a:lnTo>
                  <a:lnTo>
                    <a:pt x="115" y="658"/>
                  </a:lnTo>
                  <a:lnTo>
                    <a:pt x="121" y="636"/>
                  </a:lnTo>
                  <a:lnTo>
                    <a:pt x="160" y="55"/>
                  </a:lnTo>
                  <a:lnTo>
                    <a:pt x="162" y="25"/>
                  </a:lnTo>
                  <a:lnTo>
                    <a:pt x="177" y="0"/>
                  </a:lnTo>
                  <a:lnTo>
                    <a:pt x="189" y="27"/>
                  </a:lnTo>
                  <a:lnTo>
                    <a:pt x="193" y="53"/>
                  </a:lnTo>
                  <a:lnTo>
                    <a:pt x="238" y="632"/>
                  </a:lnTo>
                  <a:lnTo>
                    <a:pt x="244" y="660"/>
                  </a:lnTo>
                  <a:lnTo>
                    <a:pt x="252" y="675"/>
                  </a:lnTo>
                  <a:lnTo>
                    <a:pt x="263" y="662"/>
                  </a:lnTo>
                  <a:lnTo>
                    <a:pt x="270" y="636"/>
                  </a:lnTo>
                  <a:lnTo>
                    <a:pt x="303" y="57"/>
                  </a:lnTo>
                  <a:lnTo>
                    <a:pt x="310" y="27"/>
                  </a:lnTo>
                  <a:lnTo>
                    <a:pt x="320" y="5"/>
                  </a:lnTo>
                  <a:lnTo>
                    <a:pt x="330" y="29"/>
                  </a:lnTo>
                  <a:lnTo>
                    <a:pt x="337" y="55"/>
                  </a:lnTo>
                  <a:lnTo>
                    <a:pt x="382" y="629"/>
                  </a:lnTo>
                  <a:lnTo>
                    <a:pt x="386" y="655"/>
                  </a:lnTo>
                  <a:lnTo>
                    <a:pt x="398" y="675"/>
                  </a:lnTo>
                  <a:lnTo>
                    <a:pt x="406" y="652"/>
                  </a:lnTo>
                  <a:lnTo>
                    <a:pt x="411" y="625"/>
                  </a:lnTo>
                  <a:lnTo>
                    <a:pt x="450" y="59"/>
                  </a:lnTo>
                  <a:lnTo>
                    <a:pt x="452" y="20"/>
                  </a:lnTo>
                  <a:lnTo>
                    <a:pt x="465" y="5"/>
                  </a:lnTo>
                  <a:lnTo>
                    <a:pt x="474" y="23"/>
                  </a:lnTo>
                  <a:lnTo>
                    <a:pt x="480" y="57"/>
                  </a:lnTo>
                  <a:lnTo>
                    <a:pt x="528" y="632"/>
                  </a:lnTo>
                  <a:lnTo>
                    <a:pt x="532" y="655"/>
                  </a:lnTo>
                  <a:lnTo>
                    <a:pt x="540" y="673"/>
                  </a:lnTo>
                  <a:lnTo>
                    <a:pt x="550" y="660"/>
                  </a:lnTo>
                  <a:lnTo>
                    <a:pt x="552" y="634"/>
                  </a:lnTo>
                  <a:lnTo>
                    <a:pt x="582" y="337"/>
                  </a:lnTo>
                </a:path>
              </a:pathLst>
            </a:cu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082" name="Freeform 67"/>
            <p:cNvSpPr>
              <a:spLocks/>
            </p:cNvSpPr>
            <p:nvPr/>
          </p:nvSpPr>
          <p:spPr bwMode="auto">
            <a:xfrm>
              <a:off x="1920" y="2976"/>
              <a:ext cx="576" cy="585"/>
            </a:xfrm>
            <a:custGeom>
              <a:avLst/>
              <a:gdLst>
                <a:gd name="T0" fmla="*/ 0 w 582"/>
                <a:gd name="T1" fmla="*/ 255 h 675"/>
                <a:gd name="T2" fmla="*/ 20 w 582"/>
                <a:gd name="T3" fmla="*/ 36 h 675"/>
                <a:gd name="T4" fmla="*/ 27 w 582"/>
                <a:gd name="T5" fmla="*/ 17 h 675"/>
                <a:gd name="T6" fmla="*/ 37 w 582"/>
                <a:gd name="T7" fmla="*/ 3 h 675"/>
                <a:gd name="T8" fmla="*/ 45 w 582"/>
                <a:gd name="T9" fmla="*/ 17 h 675"/>
                <a:gd name="T10" fmla="*/ 48 w 582"/>
                <a:gd name="T11" fmla="*/ 36 h 675"/>
                <a:gd name="T12" fmla="*/ 88 w 582"/>
                <a:gd name="T13" fmla="*/ 476 h 675"/>
                <a:gd name="T14" fmla="*/ 94 w 582"/>
                <a:gd name="T15" fmla="*/ 496 h 675"/>
                <a:gd name="T16" fmla="*/ 105 w 582"/>
                <a:gd name="T17" fmla="*/ 507 h 675"/>
                <a:gd name="T18" fmla="*/ 113 w 582"/>
                <a:gd name="T19" fmla="*/ 494 h 675"/>
                <a:gd name="T20" fmla="*/ 119 w 582"/>
                <a:gd name="T21" fmla="*/ 478 h 675"/>
                <a:gd name="T22" fmla="*/ 156 w 582"/>
                <a:gd name="T23" fmla="*/ 42 h 675"/>
                <a:gd name="T24" fmla="*/ 158 w 582"/>
                <a:gd name="T25" fmla="*/ 19 h 675"/>
                <a:gd name="T26" fmla="*/ 173 w 582"/>
                <a:gd name="T27" fmla="*/ 0 h 675"/>
                <a:gd name="T28" fmla="*/ 185 w 582"/>
                <a:gd name="T29" fmla="*/ 20 h 675"/>
                <a:gd name="T30" fmla="*/ 189 w 582"/>
                <a:gd name="T31" fmla="*/ 40 h 675"/>
                <a:gd name="T32" fmla="*/ 234 w 582"/>
                <a:gd name="T33" fmla="*/ 475 h 675"/>
                <a:gd name="T34" fmla="*/ 239 w 582"/>
                <a:gd name="T35" fmla="*/ 496 h 675"/>
                <a:gd name="T36" fmla="*/ 246 w 582"/>
                <a:gd name="T37" fmla="*/ 507 h 675"/>
                <a:gd name="T38" fmla="*/ 257 w 582"/>
                <a:gd name="T39" fmla="*/ 497 h 675"/>
                <a:gd name="T40" fmla="*/ 264 w 582"/>
                <a:gd name="T41" fmla="*/ 478 h 675"/>
                <a:gd name="T42" fmla="*/ 297 w 582"/>
                <a:gd name="T43" fmla="*/ 42 h 675"/>
                <a:gd name="T44" fmla="*/ 304 w 582"/>
                <a:gd name="T45" fmla="*/ 20 h 675"/>
                <a:gd name="T46" fmla="*/ 314 w 582"/>
                <a:gd name="T47" fmla="*/ 3 h 675"/>
                <a:gd name="T48" fmla="*/ 324 w 582"/>
                <a:gd name="T49" fmla="*/ 22 h 675"/>
                <a:gd name="T50" fmla="*/ 331 w 582"/>
                <a:gd name="T51" fmla="*/ 42 h 675"/>
                <a:gd name="T52" fmla="*/ 374 w 582"/>
                <a:gd name="T53" fmla="*/ 472 h 675"/>
                <a:gd name="T54" fmla="*/ 378 w 582"/>
                <a:gd name="T55" fmla="*/ 492 h 675"/>
                <a:gd name="T56" fmla="*/ 390 w 582"/>
                <a:gd name="T57" fmla="*/ 507 h 675"/>
                <a:gd name="T58" fmla="*/ 398 w 582"/>
                <a:gd name="T59" fmla="*/ 490 h 675"/>
                <a:gd name="T60" fmla="*/ 403 w 582"/>
                <a:gd name="T61" fmla="*/ 470 h 675"/>
                <a:gd name="T62" fmla="*/ 440 w 582"/>
                <a:gd name="T63" fmla="*/ 44 h 675"/>
                <a:gd name="T64" fmla="*/ 442 w 582"/>
                <a:gd name="T65" fmla="*/ 15 h 675"/>
                <a:gd name="T66" fmla="*/ 455 w 582"/>
                <a:gd name="T67" fmla="*/ 3 h 675"/>
                <a:gd name="T68" fmla="*/ 464 w 582"/>
                <a:gd name="T69" fmla="*/ 17 h 675"/>
                <a:gd name="T70" fmla="*/ 470 w 582"/>
                <a:gd name="T71" fmla="*/ 42 h 675"/>
                <a:gd name="T72" fmla="*/ 518 w 582"/>
                <a:gd name="T73" fmla="*/ 475 h 675"/>
                <a:gd name="T74" fmla="*/ 522 w 582"/>
                <a:gd name="T75" fmla="*/ 492 h 675"/>
                <a:gd name="T76" fmla="*/ 528 w 582"/>
                <a:gd name="T77" fmla="*/ 505 h 675"/>
                <a:gd name="T78" fmla="*/ 538 w 582"/>
                <a:gd name="T79" fmla="*/ 496 h 675"/>
                <a:gd name="T80" fmla="*/ 540 w 582"/>
                <a:gd name="T81" fmla="*/ 476 h 675"/>
                <a:gd name="T82" fmla="*/ 570 w 582"/>
                <a:gd name="T83" fmla="*/ 253 h 67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82"/>
                <a:gd name="T127" fmla="*/ 0 h 675"/>
                <a:gd name="T128" fmla="*/ 582 w 582"/>
                <a:gd name="T129" fmla="*/ 675 h 67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82" h="675">
                  <a:moveTo>
                    <a:pt x="0" y="339"/>
                  </a:moveTo>
                  <a:lnTo>
                    <a:pt x="20" y="49"/>
                  </a:lnTo>
                  <a:lnTo>
                    <a:pt x="27" y="23"/>
                  </a:lnTo>
                  <a:lnTo>
                    <a:pt x="37" y="5"/>
                  </a:lnTo>
                  <a:lnTo>
                    <a:pt x="45" y="23"/>
                  </a:lnTo>
                  <a:lnTo>
                    <a:pt x="49" y="49"/>
                  </a:lnTo>
                  <a:lnTo>
                    <a:pt x="90" y="634"/>
                  </a:lnTo>
                  <a:lnTo>
                    <a:pt x="96" y="660"/>
                  </a:lnTo>
                  <a:lnTo>
                    <a:pt x="107" y="675"/>
                  </a:lnTo>
                  <a:lnTo>
                    <a:pt x="115" y="658"/>
                  </a:lnTo>
                  <a:lnTo>
                    <a:pt x="121" y="636"/>
                  </a:lnTo>
                  <a:lnTo>
                    <a:pt x="160" y="55"/>
                  </a:lnTo>
                  <a:lnTo>
                    <a:pt x="162" y="25"/>
                  </a:lnTo>
                  <a:lnTo>
                    <a:pt x="177" y="0"/>
                  </a:lnTo>
                  <a:lnTo>
                    <a:pt x="189" y="27"/>
                  </a:lnTo>
                  <a:lnTo>
                    <a:pt x="193" y="53"/>
                  </a:lnTo>
                  <a:lnTo>
                    <a:pt x="238" y="632"/>
                  </a:lnTo>
                  <a:lnTo>
                    <a:pt x="244" y="660"/>
                  </a:lnTo>
                  <a:lnTo>
                    <a:pt x="252" y="675"/>
                  </a:lnTo>
                  <a:lnTo>
                    <a:pt x="263" y="662"/>
                  </a:lnTo>
                  <a:lnTo>
                    <a:pt x="270" y="636"/>
                  </a:lnTo>
                  <a:lnTo>
                    <a:pt x="303" y="57"/>
                  </a:lnTo>
                  <a:lnTo>
                    <a:pt x="310" y="27"/>
                  </a:lnTo>
                  <a:lnTo>
                    <a:pt x="320" y="5"/>
                  </a:lnTo>
                  <a:lnTo>
                    <a:pt x="330" y="29"/>
                  </a:lnTo>
                  <a:lnTo>
                    <a:pt x="337" y="55"/>
                  </a:lnTo>
                  <a:lnTo>
                    <a:pt x="382" y="629"/>
                  </a:lnTo>
                  <a:lnTo>
                    <a:pt x="386" y="655"/>
                  </a:lnTo>
                  <a:lnTo>
                    <a:pt x="398" y="675"/>
                  </a:lnTo>
                  <a:lnTo>
                    <a:pt x="406" y="652"/>
                  </a:lnTo>
                  <a:lnTo>
                    <a:pt x="411" y="625"/>
                  </a:lnTo>
                  <a:lnTo>
                    <a:pt x="450" y="59"/>
                  </a:lnTo>
                  <a:lnTo>
                    <a:pt x="452" y="20"/>
                  </a:lnTo>
                  <a:lnTo>
                    <a:pt x="465" y="5"/>
                  </a:lnTo>
                  <a:lnTo>
                    <a:pt x="474" y="23"/>
                  </a:lnTo>
                  <a:lnTo>
                    <a:pt x="480" y="57"/>
                  </a:lnTo>
                  <a:lnTo>
                    <a:pt x="528" y="632"/>
                  </a:lnTo>
                  <a:lnTo>
                    <a:pt x="532" y="655"/>
                  </a:lnTo>
                  <a:lnTo>
                    <a:pt x="540" y="673"/>
                  </a:lnTo>
                  <a:lnTo>
                    <a:pt x="550" y="660"/>
                  </a:lnTo>
                  <a:lnTo>
                    <a:pt x="552" y="634"/>
                  </a:lnTo>
                  <a:lnTo>
                    <a:pt x="582" y="337"/>
                  </a:lnTo>
                </a:path>
              </a:pathLst>
            </a:cu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083" name="Freeform 69"/>
            <p:cNvSpPr>
              <a:spLocks/>
            </p:cNvSpPr>
            <p:nvPr/>
          </p:nvSpPr>
          <p:spPr bwMode="auto">
            <a:xfrm>
              <a:off x="2496" y="2976"/>
              <a:ext cx="576" cy="585"/>
            </a:xfrm>
            <a:custGeom>
              <a:avLst/>
              <a:gdLst>
                <a:gd name="T0" fmla="*/ 0 w 582"/>
                <a:gd name="T1" fmla="*/ 255 h 675"/>
                <a:gd name="T2" fmla="*/ 20 w 582"/>
                <a:gd name="T3" fmla="*/ 36 h 675"/>
                <a:gd name="T4" fmla="*/ 27 w 582"/>
                <a:gd name="T5" fmla="*/ 17 h 675"/>
                <a:gd name="T6" fmla="*/ 37 w 582"/>
                <a:gd name="T7" fmla="*/ 3 h 675"/>
                <a:gd name="T8" fmla="*/ 45 w 582"/>
                <a:gd name="T9" fmla="*/ 17 h 675"/>
                <a:gd name="T10" fmla="*/ 48 w 582"/>
                <a:gd name="T11" fmla="*/ 36 h 675"/>
                <a:gd name="T12" fmla="*/ 88 w 582"/>
                <a:gd name="T13" fmla="*/ 476 h 675"/>
                <a:gd name="T14" fmla="*/ 94 w 582"/>
                <a:gd name="T15" fmla="*/ 496 h 675"/>
                <a:gd name="T16" fmla="*/ 105 w 582"/>
                <a:gd name="T17" fmla="*/ 507 h 675"/>
                <a:gd name="T18" fmla="*/ 113 w 582"/>
                <a:gd name="T19" fmla="*/ 494 h 675"/>
                <a:gd name="T20" fmla="*/ 119 w 582"/>
                <a:gd name="T21" fmla="*/ 478 h 675"/>
                <a:gd name="T22" fmla="*/ 156 w 582"/>
                <a:gd name="T23" fmla="*/ 42 h 675"/>
                <a:gd name="T24" fmla="*/ 158 w 582"/>
                <a:gd name="T25" fmla="*/ 19 h 675"/>
                <a:gd name="T26" fmla="*/ 173 w 582"/>
                <a:gd name="T27" fmla="*/ 0 h 675"/>
                <a:gd name="T28" fmla="*/ 185 w 582"/>
                <a:gd name="T29" fmla="*/ 20 h 675"/>
                <a:gd name="T30" fmla="*/ 189 w 582"/>
                <a:gd name="T31" fmla="*/ 40 h 675"/>
                <a:gd name="T32" fmla="*/ 234 w 582"/>
                <a:gd name="T33" fmla="*/ 475 h 675"/>
                <a:gd name="T34" fmla="*/ 239 w 582"/>
                <a:gd name="T35" fmla="*/ 496 h 675"/>
                <a:gd name="T36" fmla="*/ 246 w 582"/>
                <a:gd name="T37" fmla="*/ 507 h 675"/>
                <a:gd name="T38" fmla="*/ 257 w 582"/>
                <a:gd name="T39" fmla="*/ 497 h 675"/>
                <a:gd name="T40" fmla="*/ 264 w 582"/>
                <a:gd name="T41" fmla="*/ 478 h 675"/>
                <a:gd name="T42" fmla="*/ 297 w 582"/>
                <a:gd name="T43" fmla="*/ 42 h 675"/>
                <a:gd name="T44" fmla="*/ 304 w 582"/>
                <a:gd name="T45" fmla="*/ 20 h 675"/>
                <a:gd name="T46" fmla="*/ 314 w 582"/>
                <a:gd name="T47" fmla="*/ 3 h 675"/>
                <a:gd name="T48" fmla="*/ 324 w 582"/>
                <a:gd name="T49" fmla="*/ 22 h 675"/>
                <a:gd name="T50" fmla="*/ 331 w 582"/>
                <a:gd name="T51" fmla="*/ 42 h 675"/>
                <a:gd name="T52" fmla="*/ 374 w 582"/>
                <a:gd name="T53" fmla="*/ 472 h 675"/>
                <a:gd name="T54" fmla="*/ 378 w 582"/>
                <a:gd name="T55" fmla="*/ 492 h 675"/>
                <a:gd name="T56" fmla="*/ 390 w 582"/>
                <a:gd name="T57" fmla="*/ 507 h 675"/>
                <a:gd name="T58" fmla="*/ 398 w 582"/>
                <a:gd name="T59" fmla="*/ 490 h 675"/>
                <a:gd name="T60" fmla="*/ 403 w 582"/>
                <a:gd name="T61" fmla="*/ 470 h 675"/>
                <a:gd name="T62" fmla="*/ 440 w 582"/>
                <a:gd name="T63" fmla="*/ 44 h 675"/>
                <a:gd name="T64" fmla="*/ 442 w 582"/>
                <a:gd name="T65" fmla="*/ 15 h 675"/>
                <a:gd name="T66" fmla="*/ 455 w 582"/>
                <a:gd name="T67" fmla="*/ 3 h 675"/>
                <a:gd name="T68" fmla="*/ 464 w 582"/>
                <a:gd name="T69" fmla="*/ 17 h 675"/>
                <a:gd name="T70" fmla="*/ 470 w 582"/>
                <a:gd name="T71" fmla="*/ 42 h 675"/>
                <a:gd name="T72" fmla="*/ 518 w 582"/>
                <a:gd name="T73" fmla="*/ 475 h 675"/>
                <a:gd name="T74" fmla="*/ 522 w 582"/>
                <a:gd name="T75" fmla="*/ 492 h 675"/>
                <a:gd name="T76" fmla="*/ 528 w 582"/>
                <a:gd name="T77" fmla="*/ 505 h 675"/>
                <a:gd name="T78" fmla="*/ 538 w 582"/>
                <a:gd name="T79" fmla="*/ 496 h 675"/>
                <a:gd name="T80" fmla="*/ 540 w 582"/>
                <a:gd name="T81" fmla="*/ 476 h 675"/>
                <a:gd name="T82" fmla="*/ 570 w 582"/>
                <a:gd name="T83" fmla="*/ 253 h 67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82"/>
                <a:gd name="T127" fmla="*/ 0 h 675"/>
                <a:gd name="T128" fmla="*/ 582 w 582"/>
                <a:gd name="T129" fmla="*/ 675 h 67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82" h="675">
                  <a:moveTo>
                    <a:pt x="0" y="339"/>
                  </a:moveTo>
                  <a:lnTo>
                    <a:pt x="20" y="49"/>
                  </a:lnTo>
                  <a:lnTo>
                    <a:pt x="27" y="23"/>
                  </a:lnTo>
                  <a:lnTo>
                    <a:pt x="37" y="5"/>
                  </a:lnTo>
                  <a:lnTo>
                    <a:pt x="45" y="23"/>
                  </a:lnTo>
                  <a:lnTo>
                    <a:pt x="49" y="49"/>
                  </a:lnTo>
                  <a:lnTo>
                    <a:pt x="90" y="634"/>
                  </a:lnTo>
                  <a:lnTo>
                    <a:pt x="96" y="660"/>
                  </a:lnTo>
                  <a:lnTo>
                    <a:pt x="107" y="675"/>
                  </a:lnTo>
                  <a:lnTo>
                    <a:pt x="115" y="658"/>
                  </a:lnTo>
                  <a:lnTo>
                    <a:pt x="121" y="636"/>
                  </a:lnTo>
                  <a:lnTo>
                    <a:pt x="160" y="55"/>
                  </a:lnTo>
                  <a:lnTo>
                    <a:pt x="162" y="25"/>
                  </a:lnTo>
                  <a:lnTo>
                    <a:pt x="177" y="0"/>
                  </a:lnTo>
                  <a:lnTo>
                    <a:pt x="189" y="27"/>
                  </a:lnTo>
                  <a:lnTo>
                    <a:pt x="193" y="53"/>
                  </a:lnTo>
                  <a:lnTo>
                    <a:pt x="238" y="632"/>
                  </a:lnTo>
                  <a:lnTo>
                    <a:pt x="244" y="660"/>
                  </a:lnTo>
                  <a:lnTo>
                    <a:pt x="252" y="675"/>
                  </a:lnTo>
                  <a:lnTo>
                    <a:pt x="263" y="662"/>
                  </a:lnTo>
                  <a:lnTo>
                    <a:pt x="270" y="636"/>
                  </a:lnTo>
                  <a:lnTo>
                    <a:pt x="303" y="57"/>
                  </a:lnTo>
                  <a:lnTo>
                    <a:pt x="310" y="27"/>
                  </a:lnTo>
                  <a:lnTo>
                    <a:pt x="320" y="5"/>
                  </a:lnTo>
                  <a:lnTo>
                    <a:pt x="330" y="29"/>
                  </a:lnTo>
                  <a:lnTo>
                    <a:pt x="337" y="55"/>
                  </a:lnTo>
                  <a:lnTo>
                    <a:pt x="382" y="629"/>
                  </a:lnTo>
                  <a:lnTo>
                    <a:pt x="386" y="655"/>
                  </a:lnTo>
                  <a:lnTo>
                    <a:pt x="398" y="675"/>
                  </a:lnTo>
                  <a:lnTo>
                    <a:pt x="406" y="652"/>
                  </a:lnTo>
                  <a:lnTo>
                    <a:pt x="411" y="625"/>
                  </a:lnTo>
                  <a:lnTo>
                    <a:pt x="450" y="59"/>
                  </a:lnTo>
                  <a:lnTo>
                    <a:pt x="452" y="20"/>
                  </a:lnTo>
                  <a:lnTo>
                    <a:pt x="465" y="5"/>
                  </a:lnTo>
                  <a:lnTo>
                    <a:pt x="474" y="23"/>
                  </a:lnTo>
                  <a:lnTo>
                    <a:pt x="480" y="57"/>
                  </a:lnTo>
                  <a:lnTo>
                    <a:pt x="528" y="632"/>
                  </a:lnTo>
                  <a:lnTo>
                    <a:pt x="532" y="655"/>
                  </a:lnTo>
                  <a:lnTo>
                    <a:pt x="540" y="673"/>
                  </a:lnTo>
                  <a:lnTo>
                    <a:pt x="550" y="660"/>
                  </a:lnTo>
                  <a:lnTo>
                    <a:pt x="552" y="634"/>
                  </a:lnTo>
                  <a:lnTo>
                    <a:pt x="582" y="337"/>
                  </a:lnTo>
                </a:path>
              </a:pathLst>
            </a:cu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084" name="Freeform 70"/>
            <p:cNvSpPr>
              <a:spLocks/>
            </p:cNvSpPr>
            <p:nvPr/>
          </p:nvSpPr>
          <p:spPr bwMode="auto">
            <a:xfrm>
              <a:off x="3648" y="2976"/>
              <a:ext cx="576" cy="585"/>
            </a:xfrm>
            <a:custGeom>
              <a:avLst/>
              <a:gdLst>
                <a:gd name="T0" fmla="*/ 0 w 582"/>
                <a:gd name="T1" fmla="*/ 255 h 675"/>
                <a:gd name="T2" fmla="*/ 20 w 582"/>
                <a:gd name="T3" fmla="*/ 36 h 675"/>
                <a:gd name="T4" fmla="*/ 27 w 582"/>
                <a:gd name="T5" fmla="*/ 17 h 675"/>
                <a:gd name="T6" fmla="*/ 37 w 582"/>
                <a:gd name="T7" fmla="*/ 3 h 675"/>
                <a:gd name="T8" fmla="*/ 45 w 582"/>
                <a:gd name="T9" fmla="*/ 17 h 675"/>
                <a:gd name="T10" fmla="*/ 48 w 582"/>
                <a:gd name="T11" fmla="*/ 36 h 675"/>
                <a:gd name="T12" fmla="*/ 88 w 582"/>
                <a:gd name="T13" fmla="*/ 476 h 675"/>
                <a:gd name="T14" fmla="*/ 94 w 582"/>
                <a:gd name="T15" fmla="*/ 496 h 675"/>
                <a:gd name="T16" fmla="*/ 105 w 582"/>
                <a:gd name="T17" fmla="*/ 507 h 675"/>
                <a:gd name="T18" fmla="*/ 113 w 582"/>
                <a:gd name="T19" fmla="*/ 494 h 675"/>
                <a:gd name="T20" fmla="*/ 119 w 582"/>
                <a:gd name="T21" fmla="*/ 478 h 675"/>
                <a:gd name="T22" fmla="*/ 156 w 582"/>
                <a:gd name="T23" fmla="*/ 42 h 675"/>
                <a:gd name="T24" fmla="*/ 158 w 582"/>
                <a:gd name="T25" fmla="*/ 19 h 675"/>
                <a:gd name="T26" fmla="*/ 173 w 582"/>
                <a:gd name="T27" fmla="*/ 0 h 675"/>
                <a:gd name="T28" fmla="*/ 185 w 582"/>
                <a:gd name="T29" fmla="*/ 20 h 675"/>
                <a:gd name="T30" fmla="*/ 189 w 582"/>
                <a:gd name="T31" fmla="*/ 40 h 675"/>
                <a:gd name="T32" fmla="*/ 234 w 582"/>
                <a:gd name="T33" fmla="*/ 475 h 675"/>
                <a:gd name="T34" fmla="*/ 239 w 582"/>
                <a:gd name="T35" fmla="*/ 496 h 675"/>
                <a:gd name="T36" fmla="*/ 246 w 582"/>
                <a:gd name="T37" fmla="*/ 507 h 675"/>
                <a:gd name="T38" fmla="*/ 257 w 582"/>
                <a:gd name="T39" fmla="*/ 497 h 675"/>
                <a:gd name="T40" fmla="*/ 264 w 582"/>
                <a:gd name="T41" fmla="*/ 478 h 675"/>
                <a:gd name="T42" fmla="*/ 297 w 582"/>
                <a:gd name="T43" fmla="*/ 42 h 675"/>
                <a:gd name="T44" fmla="*/ 304 w 582"/>
                <a:gd name="T45" fmla="*/ 20 h 675"/>
                <a:gd name="T46" fmla="*/ 314 w 582"/>
                <a:gd name="T47" fmla="*/ 3 h 675"/>
                <a:gd name="T48" fmla="*/ 324 w 582"/>
                <a:gd name="T49" fmla="*/ 22 h 675"/>
                <a:gd name="T50" fmla="*/ 331 w 582"/>
                <a:gd name="T51" fmla="*/ 42 h 675"/>
                <a:gd name="T52" fmla="*/ 374 w 582"/>
                <a:gd name="T53" fmla="*/ 472 h 675"/>
                <a:gd name="T54" fmla="*/ 378 w 582"/>
                <a:gd name="T55" fmla="*/ 492 h 675"/>
                <a:gd name="T56" fmla="*/ 390 w 582"/>
                <a:gd name="T57" fmla="*/ 507 h 675"/>
                <a:gd name="T58" fmla="*/ 398 w 582"/>
                <a:gd name="T59" fmla="*/ 490 h 675"/>
                <a:gd name="T60" fmla="*/ 403 w 582"/>
                <a:gd name="T61" fmla="*/ 470 h 675"/>
                <a:gd name="T62" fmla="*/ 440 w 582"/>
                <a:gd name="T63" fmla="*/ 44 h 675"/>
                <a:gd name="T64" fmla="*/ 442 w 582"/>
                <a:gd name="T65" fmla="*/ 15 h 675"/>
                <a:gd name="T66" fmla="*/ 455 w 582"/>
                <a:gd name="T67" fmla="*/ 3 h 675"/>
                <a:gd name="T68" fmla="*/ 464 w 582"/>
                <a:gd name="T69" fmla="*/ 17 h 675"/>
                <a:gd name="T70" fmla="*/ 470 w 582"/>
                <a:gd name="T71" fmla="*/ 42 h 675"/>
                <a:gd name="T72" fmla="*/ 518 w 582"/>
                <a:gd name="T73" fmla="*/ 475 h 675"/>
                <a:gd name="T74" fmla="*/ 522 w 582"/>
                <a:gd name="T75" fmla="*/ 492 h 675"/>
                <a:gd name="T76" fmla="*/ 528 w 582"/>
                <a:gd name="T77" fmla="*/ 505 h 675"/>
                <a:gd name="T78" fmla="*/ 538 w 582"/>
                <a:gd name="T79" fmla="*/ 496 h 675"/>
                <a:gd name="T80" fmla="*/ 540 w 582"/>
                <a:gd name="T81" fmla="*/ 476 h 675"/>
                <a:gd name="T82" fmla="*/ 570 w 582"/>
                <a:gd name="T83" fmla="*/ 253 h 67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82"/>
                <a:gd name="T127" fmla="*/ 0 h 675"/>
                <a:gd name="T128" fmla="*/ 582 w 582"/>
                <a:gd name="T129" fmla="*/ 675 h 67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82" h="675">
                  <a:moveTo>
                    <a:pt x="0" y="339"/>
                  </a:moveTo>
                  <a:lnTo>
                    <a:pt x="20" y="49"/>
                  </a:lnTo>
                  <a:lnTo>
                    <a:pt x="27" y="23"/>
                  </a:lnTo>
                  <a:lnTo>
                    <a:pt x="37" y="5"/>
                  </a:lnTo>
                  <a:lnTo>
                    <a:pt x="45" y="23"/>
                  </a:lnTo>
                  <a:lnTo>
                    <a:pt x="49" y="49"/>
                  </a:lnTo>
                  <a:lnTo>
                    <a:pt x="90" y="634"/>
                  </a:lnTo>
                  <a:lnTo>
                    <a:pt x="96" y="660"/>
                  </a:lnTo>
                  <a:lnTo>
                    <a:pt x="107" y="675"/>
                  </a:lnTo>
                  <a:lnTo>
                    <a:pt x="115" y="658"/>
                  </a:lnTo>
                  <a:lnTo>
                    <a:pt x="121" y="636"/>
                  </a:lnTo>
                  <a:lnTo>
                    <a:pt x="160" y="55"/>
                  </a:lnTo>
                  <a:lnTo>
                    <a:pt x="162" y="25"/>
                  </a:lnTo>
                  <a:lnTo>
                    <a:pt x="177" y="0"/>
                  </a:lnTo>
                  <a:lnTo>
                    <a:pt x="189" y="27"/>
                  </a:lnTo>
                  <a:lnTo>
                    <a:pt x="193" y="53"/>
                  </a:lnTo>
                  <a:lnTo>
                    <a:pt x="238" y="632"/>
                  </a:lnTo>
                  <a:lnTo>
                    <a:pt x="244" y="660"/>
                  </a:lnTo>
                  <a:lnTo>
                    <a:pt x="252" y="675"/>
                  </a:lnTo>
                  <a:lnTo>
                    <a:pt x="263" y="662"/>
                  </a:lnTo>
                  <a:lnTo>
                    <a:pt x="270" y="636"/>
                  </a:lnTo>
                  <a:lnTo>
                    <a:pt x="303" y="57"/>
                  </a:lnTo>
                  <a:lnTo>
                    <a:pt x="310" y="27"/>
                  </a:lnTo>
                  <a:lnTo>
                    <a:pt x="320" y="5"/>
                  </a:lnTo>
                  <a:lnTo>
                    <a:pt x="330" y="29"/>
                  </a:lnTo>
                  <a:lnTo>
                    <a:pt x="337" y="55"/>
                  </a:lnTo>
                  <a:lnTo>
                    <a:pt x="382" y="629"/>
                  </a:lnTo>
                  <a:lnTo>
                    <a:pt x="386" y="655"/>
                  </a:lnTo>
                  <a:lnTo>
                    <a:pt x="398" y="675"/>
                  </a:lnTo>
                  <a:lnTo>
                    <a:pt x="406" y="652"/>
                  </a:lnTo>
                  <a:lnTo>
                    <a:pt x="411" y="625"/>
                  </a:lnTo>
                  <a:lnTo>
                    <a:pt x="450" y="59"/>
                  </a:lnTo>
                  <a:lnTo>
                    <a:pt x="452" y="20"/>
                  </a:lnTo>
                  <a:lnTo>
                    <a:pt x="465" y="5"/>
                  </a:lnTo>
                  <a:lnTo>
                    <a:pt x="474" y="23"/>
                  </a:lnTo>
                  <a:lnTo>
                    <a:pt x="480" y="57"/>
                  </a:lnTo>
                  <a:lnTo>
                    <a:pt x="528" y="632"/>
                  </a:lnTo>
                  <a:lnTo>
                    <a:pt x="532" y="655"/>
                  </a:lnTo>
                  <a:lnTo>
                    <a:pt x="540" y="673"/>
                  </a:lnTo>
                  <a:lnTo>
                    <a:pt x="550" y="660"/>
                  </a:lnTo>
                  <a:lnTo>
                    <a:pt x="552" y="634"/>
                  </a:lnTo>
                  <a:lnTo>
                    <a:pt x="582" y="337"/>
                  </a:lnTo>
                </a:path>
              </a:pathLst>
            </a:cu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085" name="Freeform 77"/>
            <p:cNvSpPr>
              <a:spLocks/>
            </p:cNvSpPr>
            <p:nvPr/>
          </p:nvSpPr>
          <p:spPr bwMode="auto">
            <a:xfrm flipV="1">
              <a:off x="1344" y="2976"/>
              <a:ext cx="576" cy="585"/>
            </a:xfrm>
            <a:custGeom>
              <a:avLst/>
              <a:gdLst>
                <a:gd name="T0" fmla="*/ 0 w 582"/>
                <a:gd name="T1" fmla="*/ 255 h 675"/>
                <a:gd name="T2" fmla="*/ 20 w 582"/>
                <a:gd name="T3" fmla="*/ 36 h 675"/>
                <a:gd name="T4" fmla="*/ 27 w 582"/>
                <a:gd name="T5" fmla="*/ 17 h 675"/>
                <a:gd name="T6" fmla="*/ 37 w 582"/>
                <a:gd name="T7" fmla="*/ 3 h 675"/>
                <a:gd name="T8" fmla="*/ 45 w 582"/>
                <a:gd name="T9" fmla="*/ 17 h 675"/>
                <a:gd name="T10" fmla="*/ 48 w 582"/>
                <a:gd name="T11" fmla="*/ 36 h 675"/>
                <a:gd name="T12" fmla="*/ 88 w 582"/>
                <a:gd name="T13" fmla="*/ 476 h 675"/>
                <a:gd name="T14" fmla="*/ 94 w 582"/>
                <a:gd name="T15" fmla="*/ 496 h 675"/>
                <a:gd name="T16" fmla="*/ 105 w 582"/>
                <a:gd name="T17" fmla="*/ 507 h 675"/>
                <a:gd name="T18" fmla="*/ 113 w 582"/>
                <a:gd name="T19" fmla="*/ 494 h 675"/>
                <a:gd name="T20" fmla="*/ 119 w 582"/>
                <a:gd name="T21" fmla="*/ 478 h 675"/>
                <a:gd name="T22" fmla="*/ 156 w 582"/>
                <a:gd name="T23" fmla="*/ 42 h 675"/>
                <a:gd name="T24" fmla="*/ 158 w 582"/>
                <a:gd name="T25" fmla="*/ 19 h 675"/>
                <a:gd name="T26" fmla="*/ 173 w 582"/>
                <a:gd name="T27" fmla="*/ 0 h 675"/>
                <a:gd name="T28" fmla="*/ 185 w 582"/>
                <a:gd name="T29" fmla="*/ 20 h 675"/>
                <a:gd name="T30" fmla="*/ 189 w 582"/>
                <a:gd name="T31" fmla="*/ 40 h 675"/>
                <a:gd name="T32" fmla="*/ 234 w 582"/>
                <a:gd name="T33" fmla="*/ 475 h 675"/>
                <a:gd name="T34" fmla="*/ 239 w 582"/>
                <a:gd name="T35" fmla="*/ 496 h 675"/>
                <a:gd name="T36" fmla="*/ 246 w 582"/>
                <a:gd name="T37" fmla="*/ 507 h 675"/>
                <a:gd name="T38" fmla="*/ 257 w 582"/>
                <a:gd name="T39" fmla="*/ 497 h 675"/>
                <a:gd name="T40" fmla="*/ 264 w 582"/>
                <a:gd name="T41" fmla="*/ 478 h 675"/>
                <a:gd name="T42" fmla="*/ 297 w 582"/>
                <a:gd name="T43" fmla="*/ 42 h 675"/>
                <a:gd name="T44" fmla="*/ 304 w 582"/>
                <a:gd name="T45" fmla="*/ 20 h 675"/>
                <a:gd name="T46" fmla="*/ 314 w 582"/>
                <a:gd name="T47" fmla="*/ 3 h 675"/>
                <a:gd name="T48" fmla="*/ 324 w 582"/>
                <a:gd name="T49" fmla="*/ 22 h 675"/>
                <a:gd name="T50" fmla="*/ 331 w 582"/>
                <a:gd name="T51" fmla="*/ 42 h 675"/>
                <a:gd name="T52" fmla="*/ 374 w 582"/>
                <a:gd name="T53" fmla="*/ 472 h 675"/>
                <a:gd name="T54" fmla="*/ 378 w 582"/>
                <a:gd name="T55" fmla="*/ 492 h 675"/>
                <a:gd name="T56" fmla="*/ 390 w 582"/>
                <a:gd name="T57" fmla="*/ 507 h 675"/>
                <a:gd name="T58" fmla="*/ 398 w 582"/>
                <a:gd name="T59" fmla="*/ 490 h 675"/>
                <a:gd name="T60" fmla="*/ 403 w 582"/>
                <a:gd name="T61" fmla="*/ 470 h 675"/>
                <a:gd name="T62" fmla="*/ 440 w 582"/>
                <a:gd name="T63" fmla="*/ 44 h 675"/>
                <a:gd name="T64" fmla="*/ 442 w 582"/>
                <a:gd name="T65" fmla="*/ 15 h 675"/>
                <a:gd name="T66" fmla="*/ 455 w 582"/>
                <a:gd name="T67" fmla="*/ 3 h 675"/>
                <a:gd name="T68" fmla="*/ 464 w 582"/>
                <a:gd name="T69" fmla="*/ 17 h 675"/>
                <a:gd name="T70" fmla="*/ 470 w 582"/>
                <a:gd name="T71" fmla="*/ 42 h 675"/>
                <a:gd name="T72" fmla="*/ 518 w 582"/>
                <a:gd name="T73" fmla="*/ 475 h 675"/>
                <a:gd name="T74" fmla="*/ 522 w 582"/>
                <a:gd name="T75" fmla="*/ 492 h 675"/>
                <a:gd name="T76" fmla="*/ 528 w 582"/>
                <a:gd name="T77" fmla="*/ 505 h 675"/>
                <a:gd name="T78" fmla="*/ 538 w 582"/>
                <a:gd name="T79" fmla="*/ 496 h 675"/>
                <a:gd name="T80" fmla="*/ 540 w 582"/>
                <a:gd name="T81" fmla="*/ 476 h 675"/>
                <a:gd name="T82" fmla="*/ 570 w 582"/>
                <a:gd name="T83" fmla="*/ 253 h 67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82"/>
                <a:gd name="T127" fmla="*/ 0 h 675"/>
                <a:gd name="T128" fmla="*/ 582 w 582"/>
                <a:gd name="T129" fmla="*/ 675 h 67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82" h="675">
                  <a:moveTo>
                    <a:pt x="0" y="339"/>
                  </a:moveTo>
                  <a:lnTo>
                    <a:pt x="20" y="49"/>
                  </a:lnTo>
                  <a:lnTo>
                    <a:pt x="27" y="23"/>
                  </a:lnTo>
                  <a:lnTo>
                    <a:pt x="37" y="5"/>
                  </a:lnTo>
                  <a:lnTo>
                    <a:pt x="45" y="23"/>
                  </a:lnTo>
                  <a:lnTo>
                    <a:pt x="49" y="49"/>
                  </a:lnTo>
                  <a:lnTo>
                    <a:pt x="90" y="634"/>
                  </a:lnTo>
                  <a:lnTo>
                    <a:pt x="96" y="660"/>
                  </a:lnTo>
                  <a:lnTo>
                    <a:pt x="107" y="675"/>
                  </a:lnTo>
                  <a:lnTo>
                    <a:pt x="115" y="658"/>
                  </a:lnTo>
                  <a:lnTo>
                    <a:pt x="121" y="636"/>
                  </a:lnTo>
                  <a:lnTo>
                    <a:pt x="160" y="55"/>
                  </a:lnTo>
                  <a:lnTo>
                    <a:pt x="162" y="25"/>
                  </a:lnTo>
                  <a:lnTo>
                    <a:pt x="177" y="0"/>
                  </a:lnTo>
                  <a:lnTo>
                    <a:pt x="189" y="27"/>
                  </a:lnTo>
                  <a:lnTo>
                    <a:pt x="193" y="53"/>
                  </a:lnTo>
                  <a:lnTo>
                    <a:pt x="238" y="632"/>
                  </a:lnTo>
                  <a:lnTo>
                    <a:pt x="244" y="660"/>
                  </a:lnTo>
                  <a:lnTo>
                    <a:pt x="252" y="675"/>
                  </a:lnTo>
                  <a:lnTo>
                    <a:pt x="263" y="662"/>
                  </a:lnTo>
                  <a:lnTo>
                    <a:pt x="270" y="636"/>
                  </a:lnTo>
                  <a:lnTo>
                    <a:pt x="303" y="57"/>
                  </a:lnTo>
                  <a:lnTo>
                    <a:pt x="310" y="27"/>
                  </a:lnTo>
                  <a:lnTo>
                    <a:pt x="320" y="5"/>
                  </a:lnTo>
                  <a:lnTo>
                    <a:pt x="330" y="29"/>
                  </a:lnTo>
                  <a:lnTo>
                    <a:pt x="337" y="55"/>
                  </a:lnTo>
                  <a:lnTo>
                    <a:pt x="382" y="629"/>
                  </a:lnTo>
                  <a:lnTo>
                    <a:pt x="386" y="655"/>
                  </a:lnTo>
                  <a:lnTo>
                    <a:pt x="398" y="675"/>
                  </a:lnTo>
                  <a:lnTo>
                    <a:pt x="406" y="652"/>
                  </a:lnTo>
                  <a:lnTo>
                    <a:pt x="411" y="625"/>
                  </a:lnTo>
                  <a:lnTo>
                    <a:pt x="450" y="59"/>
                  </a:lnTo>
                  <a:lnTo>
                    <a:pt x="452" y="20"/>
                  </a:lnTo>
                  <a:lnTo>
                    <a:pt x="465" y="5"/>
                  </a:lnTo>
                  <a:lnTo>
                    <a:pt x="474" y="23"/>
                  </a:lnTo>
                  <a:lnTo>
                    <a:pt x="480" y="57"/>
                  </a:lnTo>
                  <a:lnTo>
                    <a:pt x="528" y="632"/>
                  </a:lnTo>
                  <a:lnTo>
                    <a:pt x="532" y="655"/>
                  </a:lnTo>
                  <a:lnTo>
                    <a:pt x="540" y="673"/>
                  </a:lnTo>
                  <a:lnTo>
                    <a:pt x="550" y="660"/>
                  </a:lnTo>
                  <a:lnTo>
                    <a:pt x="552" y="634"/>
                  </a:lnTo>
                  <a:lnTo>
                    <a:pt x="582" y="337"/>
                  </a:lnTo>
                </a:path>
              </a:pathLst>
            </a:cu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086" name="Freeform 79"/>
            <p:cNvSpPr>
              <a:spLocks/>
            </p:cNvSpPr>
            <p:nvPr/>
          </p:nvSpPr>
          <p:spPr bwMode="auto">
            <a:xfrm flipV="1">
              <a:off x="3072" y="2976"/>
              <a:ext cx="576" cy="585"/>
            </a:xfrm>
            <a:custGeom>
              <a:avLst/>
              <a:gdLst>
                <a:gd name="T0" fmla="*/ 0 w 582"/>
                <a:gd name="T1" fmla="*/ 255 h 675"/>
                <a:gd name="T2" fmla="*/ 20 w 582"/>
                <a:gd name="T3" fmla="*/ 36 h 675"/>
                <a:gd name="T4" fmla="*/ 27 w 582"/>
                <a:gd name="T5" fmla="*/ 17 h 675"/>
                <a:gd name="T6" fmla="*/ 37 w 582"/>
                <a:gd name="T7" fmla="*/ 3 h 675"/>
                <a:gd name="T8" fmla="*/ 45 w 582"/>
                <a:gd name="T9" fmla="*/ 17 h 675"/>
                <a:gd name="T10" fmla="*/ 48 w 582"/>
                <a:gd name="T11" fmla="*/ 36 h 675"/>
                <a:gd name="T12" fmla="*/ 88 w 582"/>
                <a:gd name="T13" fmla="*/ 476 h 675"/>
                <a:gd name="T14" fmla="*/ 94 w 582"/>
                <a:gd name="T15" fmla="*/ 496 h 675"/>
                <a:gd name="T16" fmla="*/ 105 w 582"/>
                <a:gd name="T17" fmla="*/ 507 h 675"/>
                <a:gd name="T18" fmla="*/ 113 w 582"/>
                <a:gd name="T19" fmla="*/ 494 h 675"/>
                <a:gd name="T20" fmla="*/ 119 w 582"/>
                <a:gd name="T21" fmla="*/ 478 h 675"/>
                <a:gd name="T22" fmla="*/ 156 w 582"/>
                <a:gd name="T23" fmla="*/ 42 h 675"/>
                <a:gd name="T24" fmla="*/ 158 w 582"/>
                <a:gd name="T25" fmla="*/ 19 h 675"/>
                <a:gd name="T26" fmla="*/ 173 w 582"/>
                <a:gd name="T27" fmla="*/ 0 h 675"/>
                <a:gd name="T28" fmla="*/ 185 w 582"/>
                <a:gd name="T29" fmla="*/ 20 h 675"/>
                <a:gd name="T30" fmla="*/ 189 w 582"/>
                <a:gd name="T31" fmla="*/ 40 h 675"/>
                <a:gd name="T32" fmla="*/ 234 w 582"/>
                <a:gd name="T33" fmla="*/ 475 h 675"/>
                <a:gd name="T34" fmla="*/ 239 w 582"/>
                <a:gd name="T35" fmla="*/ 496 h 675"/>
                <a:gd name="T36" fmla="*/ 246 w 582"/>
                <a:gd name="T37" fmla="*/ 507 h 675"/>
                <a:gd name="T38" fmla="*/ 257 w 582"/>
                <a:gd name="T39" fmla="*/ 497 h 675"/>
                <a:gd name="T40" fmla="*/ 264 w 582"/>
                <a:gd name="T41" fmla="*/ 478 h 675"/>
                <a:gd name="T42" fmla="*/ 297 w 582"/>
                <a:gd name="T43" fmla="*/ 42 h 675"/>
                <a:gd name="T44" fmla="*/ 304 w 582"/>
                <a:gd name="T45" fmla="*/ 20 h 675"/>
                <a:gd name="T46" fmla="*/ 314 w 582"/>
                <a:gd name="T47" fmla="*/ 3 h 675"/>
                <a:gd name="T48" fmla="*/ 324 w 582"/>
                <a:gd name="T49" fmla="*/ 22 h 675"/>
                <a:gd name="T50" fmla="*/ 331 w 582"/>
                <a:gd name="T51" fmla="*/ 42 h 675"/>
                <a:gd name="T52" fmla="*/ 374 w 582"/>
                <a:gd name="T53" fmla="*/ 472 h 675"/>
                <a:gd name="T54" fmla="*/ 378 w 582"/>
                <a:gd name="T55" fmla="*/ 492 h 675"/>
                <a:gd name="T56" fmla="*/ 390 w 582"/>
                <a:gd name="T57" fmla="*/ 507 h 675"/>
                <a:gd name="T58" fmla="*/ 398 w 582"/>
                <a:gd name="T59" fmla="*/ 490 h 675"/>
                <a:gd name="T60" fmla="*/ 403 w 582"/>
                <a:gd name="T61" fmla="*/ 470 h 675"/>
                <a:gd name="T62" fmla="*/ 440 w 582"/>
                <a:gd name="T63" fmla="*/ 44 h 675"/>
                <a:gd name="T64" fmla="*/ 442 w 582"/>
                <a:gd name="T65" fmla="*/ 15 h 675"/>
                <a:gd name="T66" fmla="*/ 455 w 582"/>
                <a:gd name="T67" fmla="*/ 3 h 675"/>
                <a:gd name="T68" fmla="*/ 464 w 582"/>
                <a:gd name="T69" fmla="*/ 17 h 675"/>
                <a:gd name="T70" fmla="*/ 470 w 582"/>
                <a:gd name="T71" fmla="*/ 42 h 675"/>
                <a:gd name="T72" fmla="*/ 518 w 582"/>
                <a:gd name="T73" fmla="*/ 475 h 675"/>
                <a:gd name="T74" fmla="*/ 522 w 582"/>
                <a:gd name="T75" fmla="*/ 492 h 675"/>
                <a:gd name="T76" fmla="*/ 528 w 582"/>
                <a:gd name="T77" fmla="*/ 505 h 675"/>
                <a:gd name="T78" fmla="*/ 538 w 582"/>
                <a:gd name="T79" fmla="*/ 496 h 675"/>
                <a:gd name="T80" fmla="*/ 540 w 582"/>
                <a:gd name="T81" fmla="*/ 476 h 675"/>
                <a:gd name="T82" fmla="*/ 570 w 582"/>
                <a:gd name="T83" fmla="*/ 253 h 67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82"/>
                <a:gd name="T127" fmla="*/ 0 h 675"/>
                <a:gd name="T128" fmla="*/ 582 w 582"/>
                <a:gd name="T129" fmla="*/ 675 h 67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82" h="675">
                  <a:moveTo>
                    <a:pt x="0" y="339"/>
                  </a:moveTo>
                  <a:lnTo>
                    <a:pt x="20" y="49"/>
                  </a:lnTo>
                  <a:lnTo>
                    <a:pt x="27" y="23"/>
                  </a:lnTo>
                  <a:lnTo>
                    <a:pt x="37" y="5"/>
                  </a:lnTo>
                  <a:lnTo>
                    <a:pt x="45" y="23"/>
                  </a:lnTo>
                  <a:lnTo>
                    <a:pt x="49" y="49"/>
                  </a:lnTo>
                  <a:lnTo>
                    <a:pt x="90" y="634"/>
                  </a:lnTo>
                  <a:lnTo>
                    <a:pt x="96" y="660"/>
                  </a:lnTo>
                  <a:lnTo>
                    <a:pt x="107" y="675"/>
                  </a:lnTo>
                  <a:lnTo>
                    <a:pt x="115" y="658"/>
                  </a:lnTo>
                  <a:lnTo>
                    <a:pt x="121" y="636"/>
                  </a:lnTo>
                  <a:lnTo>
                    <a:pt x="160" y="55"/>
                  </a:lnTo>
                  <a:lnTo>
                    <a:pt x="162" y="25"/>
                  </a:lnTo>
                  <a:lnTo>
                    <a:pt x="177" y="0"/>
                  </a:lnTo>
                  <a:lnTo>
                    <a:pt x="189" y="27"/>
                  </a:lnTo>
                  <a:lnTo>
                    <a:pt x="193" y="53"/>
                  </a:lnTo>
                  <a:lnTo>
                    <a:pt x="238" y="632"/>
                  </a:lnTo>
                  <a:lnTo>
                    <a:pt x="244" y="660"/>
                  </a:lnTo>
                  <a:lnTo>
                    <a:pt x="252" y="675"/>
                  </a:lnTo>
                  <a:lnTo>
                    <a:pt x="263" y="662"/>
                  </a:lnTo>
                  <a:lnTo>
                    <a:pt x="270" y="636"/>
                  </a:lnTo>
                  <a:lnTo>
                    <a:pt x="303" y="57"/>
                  </a:lnTo>
                  <a:lnTo>
                    <a:pt x="310" y="27"/>
                  </a:lnTo>
                  <a:lnTo>
                    <a:pt x="320" y="5"/>
                  </a:lnTo>
                  <a:lnTo>
                    <a:pt x="330" y="29"/>
                  </a:lnTo>
                  <a:lnTo>
                    <a:pt x="337" y="55"/>
                  </a:lnTo>
                  <a:lnTo>
                    <a:pt x="382" y="629"/>
                  </a:lnTo>
                  <a:lnTo>
                    <a:pt x="386" y="655"/>
                  </a:lnTo>
                  <a:lnTo>
                    <a:pt x="398" y="675"/>
                  </a:lnTo>
                  <a:lnTo>
                    <a:pt x="406" y="652"/>
                  </a:lnTo>
                  <a:lnTo>
                    <a:pt x="411" y="625"/>
                  </a:lnTo>
                  <a:lnTo>
                    <a:pt x="450" y="59"/>
                  </a:lnTo>
                  <a:lnTo>
                    <a:pt x="452" y="20"/>
                  </a:lnTo>
                  <a:lnTo>
                    <a:pt x="465" y="5"/>
                  </a:lnTo>
                  <a:lnTo>
                    <a:pt x="474" y="23"/>
                  </a:lnTo>
                  <a:lnTo>
                    <a:pt x="480" y="57"/>
                  </a:lnTo>
                  <a:lnTo>
                    <a:pt x="528" y="632"/>
                  </a:lnTo>
                  <a:lnTo>
                    <a:pt x="532" y="655"/>
                  </a:lnTo>
                  <a:lnTo>
                    <a:pt x="540" y="673"/>
                  </a:lnTo>
                  <a:lnTo>
                    <a:pt x="550" y="660"/>
                  </a:lnTo>
                  <a:lnTo>
                    <a:pt x="552" y="634"/>
                  </a:lnTo>
                  <a:lnTo>
                    <a:pt x="582" y="337"/>
                  </a:lnTo>
                </a:path>
              </a:pathLst>
            </a:cu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087" name="Freeform 83"/>
            <p:cNvSpPr>
              <a:spLocks/>
            </p:cNvSpPr>
            <p:nvPr/>
          </p:nvSpPr>
          <p:spPr bwMode="auto">
            <a:xfrm flipV="1">
              <a:off x="4224" y="2976"/>
              <a:ext cx="576" cy="585"/>
            </a:xfrm>
            <a:custGeom>
              <a:avLst/>
              <a:gdLst>
                <a:gd name="T0" fmla="*/ 0 w 582"/>
                <a:gd name="T1" fmla="*/ 255 h 675"/>
                <a:gd name="T2" fmla="*/ 20 w 582"/>
                <a:gd name="T3" fmla="*/ 36 h 675"/>
                <a:gd name="T4" fmla="*/ 27 w 582"/>
                <a:gd name="T5" fmla="*/ 17 h 675"/>
                <a:gd name="T6" fmla="*/ 37 w 582"/>
                <a:gd name="T7" fmla="*/ 3 h 675"/>
                <a:gd name="T8" fmla="*/ 45 w 582"/>
                <a:gd name="T9" fmla="*/ 17 h 675"/>
                <a:gd name="T10" fmla="*/ 48 w 582"/>
                <a:gd name="T11" fmla="*/ 36 h 675"/>
                <a:gd name="T12" fmla="*/ 88 w 582"/>
                <a:gd name="T13" fmla="*/ 476 h 675"/>
                <a:gd name="T14" fmla="*/ 94 w 582"/>
                <a:gd name="T15" fmla="*/ 496 h 675"/>
                <a:gd name="T16" fmla="*/ 105 w 582"/>
                <a:gd name="T17" fmla="*/ 507 h 675"/>
                <a:gd name="T18" fmla="*/ 113 w 582"/>
                <a:gd name="T19" fmla="*/ 494 h 675"/>
                <a:gd name="T20" fmla="*/ 119 w 582"/>
                <a:gd name="T21" fmla="*/ 478 h 675"/>
                <a:gd name="T22" fmla="*/ 156 w 582"/>
                <a:gd name="T23" fmla="*/ 42 h 675"/>
                <a:gd name="T24" fmla="*/ 158 w 582"/>
                <a:gd name="T25" fmla="*/ 19 h 675"/>
                <a:gd name="T26" fmla="*/ 173 w 582"/>
                <a:gd name="T27" fmla="*/ 0 h 675"/>
                <a:gd name="T28" fmla="*/ 185 w 582"/>
                <a:gd name="T29" fmla="*/ 20 h 675"/>
                <a:gd name="T30" fmla="*/ 189 w 582"/>
                <a:gd name="T31" fmla="*/ 40 h 675"/>
                <a:gd name="T32" fmla="*/ 234 w 582"/>
                <a:gd name="T33" fmla="*/ 475 h 675"/>
                <a:gd name="T34" fmla="*/ 239 w 582"/>
                <a:gd name="T35" fmla="*/ 496 h 675"/>
                <a:gd name="T36" fmla="*/ 246 w 582"/>
                <a:gd name="T37" fmla="*/ 507 h 675"/>
                <a:gd name="T38" fmla="*/ 257 w 582"/>
                <a:gd name="T39" fmla="*/ 497 h 675"/>
                <a:gd name="T40" fmla="*/ 264 w 582"/>
                <a:gd name="T41" fmla="*/ 478 h 675"/>
                <a:gd name="T42" fmla="*/ 297 w 582"/>
                <a:gd name="T43" fmla="*/ 42 h 675"/>
                <a:gd name="T44" fmla="*/ 304 w 582"/>
                <a:gd name="T45" fmla="*/ 20 h 675"/>
                <a:gd name="T46" fmla="*/ 314 w 582"/>
                <a:gd name="T47" fmla="*/ 3 h 675"/>
                <a:gd name="T48" fmla="*/ 324 w 582"/>
                <a:gd name="T49" fmla="*/ 22 h 675"/>
                <a:gd name="T50" fmla="*/ 331 w 582"/>
                <a:gd name="T51" fmla="*/ 42 h 675"/>
                <a:gd name="T52" fmla="*/ 374 w 582"/>
                <a:gd name="T53" fmla="*/ 472 h 675"/>
                <a:gd name="T54" fmla="*/ 378 w 582"/>
                <a:gd name="T55" fmla="*/ 492 h 675"/>
                <a:gd name="T56" fmla="*/ 390 w 582"/>
                <a:gd name="T57" fmla="*/ 507 h 675"/>
                <a:gd name="T58" fmla="*/ 398 w 582"/>
                <a:gd name="T59" fmla="*/ 490 h 675"/>
                <a:gd name="T60" fmla="*/ 403 w 582"/>
                <a:gd name="T61" fmla="*/ 470 h 675"/>
                <a:gd name="T62" fmla="*/ 440 w 582"/>
                <a:gd name="T63" fmla="*/ 44 h 675"/>
                <a:gd name="T64" fmla="*/ 442 w 582"/>
                <a:gd name="T65" fmla="*/ 15 h 675"/>
                <a:gd name="T66" fmla="*/ 455 w 582"/>
                <a:gd name="T67" fmla="*/ 3 h 675"/>
                <a:gd name="T68" fmla="*/ 464 w 582"/>
                <a:gd name="T69" fmla="*/ 17 h 675"/>
                <a:gd name="T70" fmla="*/ 470 w 582"/>
                <a:gd name="T71" fmla="*/ 42 h 675"/>
                <a:gd name="T72" fmla="*/ 518 w 582"/>
                <a:gd name="T73" fmla="*/ 475 h 675"/>
                <a:gd name="T74" fmla="*/ 522 w 582"/>
                <a:gd name="T75" fmla="*/ 492 h 675"/>
                <a:gd name="T76" fmla="*/ 528 w 582"/>
                <a:gd name="T77" fmla="*/ 505 h 675"/>
                <a:gd name="T78" fmla="*/ 538 w 582"/>
                <a:gd name="T79" fmla="*/ 496 h 675"/>
                <a:gd name="T80" fmla="*/ 540 w 582"/>
                <a:gd name="T81" fmla="*/ 476 h 675"/>
                <a:gd name="T82" fmla="*/ 570 w 582"/>
                <a:gd name="T83" fmla="*/ 253 h 67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82"/>
                <a:gd name="T127" fmla="*/ 0 h 675"/>
                <a:gd name="T128" fmla="*/ 582 w 582"/>
                <a:gd name="T129" fmla="*/ 675 h 67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82" h="675">
                  <a:moveTo>
                    <a:pt x="0" y="339"/>
                  </a:moveTo>
                  <a:lnTo>
                    <a:pt x="20" y="49"/>
                  </a:lnTo>
                  <a:lnTo>
                    <a:pt x="27" y="23"/>
                  </a:lnTo>
                  <a:lnTo>
                    <a:pt x="37" y="5"/>
                  </a:lnTo>
                  <a:lnTo>
                    <a:pt x="45" y="23"/>
                  </a:lnTo>
                  <a:lnTo>
                    <a:pt x="49" y="49"/>
                  </a:lnTo>
                  <a:lnTo>
                    <a:pt x="90" y="634"/>
                  </a:lnTo>
                  <a:lnTo>
                    <a:pt x="96" y="660"/>
                  </a:lnTo>
                  <a:lnTo>
                    <a:pt x="107" y="675"/>
                  </a:lnTo>
                  <a:lnTo>
                    <a:pt x="115" y="658"/>
                  </a:lnTo>
                  <a:lnTo>
                    <a:pt x="121" y="636"/>
                  </a:lnTo>
                  <a:lnTo>
                    <a:pt x="160" y="55"/>
                  </a:lnTo>
                  <a:lnTo>
                    <a:pt x="162" y="25"/>
                  </a:lnTo>
                  <a:lnTo>
                    <a:pt x="177" y="0"/>
                  </a:lnTo>
                  <a:lnTo>
                    <a:pt x="189" y="27"/>
                  </a:lnTo>
                  <a:lnTo>
                    <a:pt x="193" y="53"/>
                  </a:lnTo>
                  <a:lnTo>
                    <a:pt x="238" y="632"/>
                  </a:lnTo>
                  <a:lnTo>
                    <a:pt x="244" y="660"/>
                  </a:lnTo>
                  <a:lnTo>
                    <a:pt x="252" y="675"/>
                  </a:lnTo>
                  <a:lnTo>
                    <a:pt x="263" y="662"/>
                  </a:lnTo>
                  <a:lnTo>
                    <a:pt x="270" y="636"/>
                  </a:lnTo>
                  <a:lnTo>
                    <a:pt x="303" y="57"/>
                  </a:lnTo>
                  <a:lnTo>
                    <a:pt x="310" y="27"/>
                  </a:lnTo>
                  <a:lnTo>
                    <a:pt x="320" y="5"/>
                  </a:lnTo>
                  <a:lnTo>
                    <a:pt x="330" y="29"/>
                  </a:lnTo>
                  <a:lnTo>
                    <a:pt x="337" y="55"/>
                  </a:lnTo>
                  <a:lnTo>
                    <a:pt x="382" y="629"/>
                  </a:lnTo>
                  <a:lnTo>
                    <a:pt x="386" y="655"/>
                  </a:lnTo>
                  <a:lnTo>
                    <a:pt x="398" y="675"/>
                  </a:lnTo>
                  <a:lnTo>
                    <a:pt x="406" y="652"/>
                  </a:lnTo>
                  <a:lnTo>
                    <a:pt x="411" y="625"/>
                  </a:lnTo>
                  <a:lnTo>
                    <a:pt x="450" y="59"/>
                  </a:lnTo>
                  <a:lnTo>
                    <a:pt x="452" y="20"/>
                  </a:lnTo>
                  <a:lnTo>
                    <a:pt x="465" y="5"/>
                  </a:lnTo>
                  <a:lnTo>
                    <a:pt x="474" y="23"/>
                  </a:lnTo>
                  <a:lnTo>
                    <a:pt x="480" y="57"/>
                  </a:lnTo>
                  <a:lnTo>
                    <a:pt x="528" y="632"/>
                  </a:lnTo>
                  <a:lnTo>
                    <a:pt x="532" y="655"/>
                  </a:lnTo>
                  <a:lnTo>
                    <a:pt x="540" y="673"/>
                  </a:lnTo>
                  <a:lnTo>
                    <a:pt x="550" y="660"/>
                  </a:lnTo>
                  <a:lnTo>
                    <a:pt x="552" y="634"/>
                  </a:lnTo>
                  <a:lnTo>
                    <a:pt x="582" y="337"/>
                  </a:lnTo>
                </a:path>
              </a:pathLst>
            </a:cu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088" name="Freeform 84"/>
            <p:cNvSpPr>
              <a:spLocks/>
            </p:cNvSpPr>
            <p:nvPr/>
          </p:nvSpPr>
          <p:spPr bwMode="auto">
            <a:xfrm flipV="1">
              <a:off x="4800" y="2976"/>
              <a:ext cx="576" cy="585"/>
            </a:xfrm>
            <a:custGeom>
              <a:avLst/>
              <a:gdLst>
                <a:gd name="T0" fmla="*/ 0 w 582"/>
                <a:gd name="T1" fmla="*/ 255 h 675"/>
                <a:gd name="T2" fmla="*/ 20 w 582"/>
                <a:gd name="T3" fmla="*/ 36 h 675"/>
                <a:gd name="T4" fmla="*/ 27 w 582"/>
                <a:gd name="T5" fmla="*/ 17 h 675"/>
                <a:gd name="T6" fmla="*/ 37 w 582"/>
                <a:gd name="T7" fmla="*/ 3 h 675"/>
                <a:gd name="T8" fmla="*/ 45 w 582"/>
                <a:gd name="T9" fmla="*/ 17 h 675"/>
                <a:gd name="T10" fmla="*/ 48 w 582"/>
                <a:gd name="T11" fmla="*/ 36 h 675"/>
                <a:gd name="T12" fmla="*/ 88 w 582"/>
                <a:gd name="T13" fmla="*/ 476 h 675"/>
                <a:gd name="T14" fmla="*/ 94 w 582"/>
                <a:gd name="T15" fmla="*/ 496 h 675"/>
                <a:gd name="T16" fmla="*/ 105 w 582"/>
                <a:gd name="T17" fmla="*/ 507 h 675"/>
                <a:gd name="T18" fmla="*/ 113 w 582"/>
                <a:gd name="T19" fmla="*/ 494 h 675"/>
                <a:gd name="T20" fmla="*/ 119 w 582"/>
                <a:gd name="T21" fmla="*/ 478 h 675"/>
                <a:gd name="T22" fmla="*/ 156 w 582"/>
                <a:gd name="T23" fmla="*/ 42 h 675"/>
                <a:gd name="T24" fmla="*/ 158 w 582"/>
                <a:gd name="T25" fmla="*/ 19 h 675"/>
                <a:gd name="T26" fmla="*/ 173 w 582"/>
                <a:gd name="T27" fmla="*/ 0 h 675"/>
                <a:gd name="T28" fmla="*/ 185 w 582"/>
                <a:gd name="T29" fmla="*/ 20 h 675"/>
                <a:gd name="T30" fmla="*/ 189 w 582"/>
                <a:gd name="T31" fmla="*/ 40 h 675"/>
                <a:gd name="T32" fmla="*/ 234 w 582"/>
                <a:gd name="T33" fmla="*/ 475 h 675"/>
                <a:gd name="T34" fmla="*/ 239 w 582"/>
                <a:gd name="T35" fmla="*/ 496 h 675"/>
                <a:gd name="T36" fmla="*/ 246 w 582"/>
                <a:gd name="T37" fmla="*/ 507 h 675"/>
                <a:gd name="T38" fmla="*/ 257 w 582"/>
                <a:gd name="T39" fmla="*/ 497 h 675"/>
                <a:gd name="T40" fmla="*/ 264 w 582"/>
                <a:gd name="T41" fmla="*/ 478 h 675"/>
                <a:gd name="T42" fmla="*/ 297 w 582"/>
                <a:gd name="T43" fmla="*/ 42 h 675"/>
                <a:gd name="T44" fmla="*/ 304 w 582"/>
                <a:gd name="T45" fmla="*/ 20 h 675"/>
                <a:gd name="T46" fmla="*/ 314 w 582"/>
                <a:gd name="T47" fmla="*/ 3 h 675"/>
                <a:gd name="T48" fmla="*/ 324 w 582"/>
                <a:gd name="T49" fmla="*/ 22 h 675"/>
                <a:gd name="T50" fmla="*/ 331 w 582"/>
                <a:gd name="T51" fmla="*/ 42 h 675"/>
                <a:gd name="T52" fmla="*/ 374 w 582"/>
                <a:gd name="T53" fmla="*/ 472 h 675"/>
                <a:gd name="T54" fmla="*/ 378 w 582"/>
                <a:gd name="T55" fmla="*/ 492 h 675"/>
                <a:gd name="T56" fmla="*/ 390 w 582"/>
                <a:gd name="T57" fmla="*/ 507 h 675"/>
                <a:gd name="T58" fmla="*/ 398 w 582"/>
                <a:gd name="T59" fmla="*/ 490 h 675"/>
                <a:gd name="T60" fmla="*/ 403 w 582"/>
                <a:gd name="T61" fmla="*/ 470 h 675"/>
                <a:gd name="T62" fmla="*/ 440 w 582"/>
                <a:gd name="T63" fmla="*/ 44 h 675"/>
                <a:gd name="T64" fmla="*/ 442 w 582"/>
                <a:gd name="T65" fmla="*/ 15 h 675"/>
                <a:gd name="T66" fmla="*/ 455 w 582"/>
                <a:gd name="T67" fmla="*/ 3 h 675"/>
                <a:gd name="T68" fmla="*/ 464 w 582"/>
                <a:gd name="T69" fmla="*/ 17 h 675"/>
                <a:gd name="T70" fmla="*/ 470 w 582"/>
                <a:gd name="T71" fmla="*/ 42 h 675"/>
                <a:gd name="T72" fmla="*/ 518 w 582"/>
                <a:gd name="T73" fmla="*/ 475 h 675"/>
                <a:gd name="T74" fmla="*/ 522 w 582"/>
                <a:gd name="T75" fmla="*/ 492 h 675"/>
                <a:gd name="T76" fmla="*/ 528 w 582"/>
                <a:gd name="T77" fmla="*/ 505 h 675"/>
                <a:gd name="T78" fmla="*/ 538 w 582"/>
                <a:gd name="T79" fmla="*/ 496 h 675"/>
                <a:gd name="T80" fmla="*/ 540 w 582"/>
                <a:gd name="T81" fmla="*/ 476 h 675"/>
                <a:gd name="T82" fmla="*/ 570 w 582"/>
                <a:gd name="T83" fmla="*/ 253 h 67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82"/>
                <a:gd name="T127" fmla="*/ 0 h 675"/>
                <a:gd name="T128" fmla="*/ 582 w 582"/>
                <a:gd name="T129" fmla="*/ 675 h 67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82" h="675">
                  <a:moveTo>
                    <a:pt x="0" y="339"/>
                  </a:moveTo>
                  <a:lnTo>
                    <a:pt x="20" y="49"/>
                  </a:lnTo>
                  <a:lnTo>
                    <a:pt x="27" y="23"/>
                  </a:lnTo>
                  <a:lnTo>
                    <a:pt x="37" y="5"/>
                  </a:lnTo>
                  <a:lnTo>
                    <a:pt x="45" y="23"/>
                  </a:lnTo>
                  <a:lnTo>
                    <a:pt x="49" y="49"/>
                  </a:lnTo>
                  <a:lnTo>
                    <a:pt x="90" y="634"/>
                  </a:lnTo>
                  <a:lnTo>
                    <a:pt x="96" y="660"/>
                  </a:lnTo>
                  <a:lnTo>
                    <a:pt x="107" y="675"/>
                  </a:lnTo>
                  <a:lnTo>
                    <a:pt x="115" y="658"/>
                  </a:lnTo>
                  <a:lnTo>
                    <a:pt x="121" y="636"/>
                  </a:lnTo>
                  <a:lnTo>
                    <a:pt x="160" y="55"/>
                  </a:lnTo>
                  <a:lnTo>
                    <a:pt x="162" y="25"/>
                  </a:lnTo>
                  <a:lnTo>
                    <a:pt x="177" y="0"/>
                  </a:lnTo>
                  <a:lnTo>
                    <a:pt x="189" y="27"/>
                  </a:lnTo>
                  <a:lnTo>
                    <a:pt x="193" y="53"/>
                  </a:lnTo>
                  <a:lnTo>
                    <a:pt x="238" y="632"/>
                  </a:lnTo>
                  <a:lnTo>
                    <a:pt x="244" y="660"/>
                  </a:lnTo>
                  <a:lnTo>
                    <a:pt x="252" y="675"/>
                  </a:lnTo>
                  <a:lnTo>
                    <a:pt x="263" y="662"/>
                  </a:lnTo>
                  <a:lnTo>
                    <a:pt x="270" y="636"/>
                  </a:lnTo>
                  <a:lnTo>
                    <a:pt x="303" y="57"/>
                  </a:lnTo>
                  <a:lnTo>
                    <a:pt x="310" y="27"/>
                  </a:lnTo>
                  <a:lnTo>
                    <a:pt x="320" y="5"/>
                  </a:lnTo>
                  <a:lnTo>
                    <a:pt x="330" y="29"/>
                  </a:lnTo>
                  <a:lnTo>
                    <a:pt x="337" y="55"/>
                  </a:lnTo>
                  <a:lnTo>
                    <a:pt x="382" y="629"/>
                  </a:lnTo>
                  <a:lnTo>
                    <a:pt x="386" y="655"/>
                  </a:lnTo>
                  <a:lnTo>
                    <a:pt x="398" y="675"/>
                  </a:lnTo>
                  <a:lnTo>
                    <a:pt x="406" y="652"/>
                  </a:lnTo>
                  <a:lnTo>
                    <a:pt x="411" y="625"/>
                  </a:lnTo>
                  <a:lnTo>
                    <a:pt x="450" y="59"/>
                  </a:lnTo>
                  <a:lnTo>
                    <a:pt x="452" y="20"/>
                  </a:lnTo>
                  <a:lnTo>
                    <a:pt x="465" y="5"/>
                  </a:lnTo>
                  <a:lnTo>
                    <a:pt x="474" y="23"/>
                  </a:lnTo>
                  <a:lnTo>
                    <a:pt x="480" y="57"/>
                  </a:lnTo>
                  <a:lnTo>
                    <a:pt x="528" y="632"/>
                  </a:lnTo>
                  <a:lnTo>
                    <a:pt x="532" y="655"/>
                  </a:lnTo>
                  <a:lnTo>
                    <a:pt x="540" y="673"/>
                  </a:lnTo>
                  <a:lnTo>
                    <a:pt x="550" y="660"/>
                  </a:lnTo>
                  <a:lnTo>
                    <a:pt x="552" y="634"/>
                  </a:lnTo>
                  <a:lnTo>
                    <a:pt x="582" y="337"/>
                  </a:lnTo>
                </a:path>
              </a:pathLst>
            </a:cu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</p:grpSp>
      <p:sp>
        <p:nvSpPr>
          <p:cNvPr id="12373" name="Text Box 85"/>
          <p:cNvSpPr txBox="1">
            <a:spLocks noChangeArrowheads="1"/>
          </p:cNvSpPr>
          <p:nvPr/>
        </p:nvSpPr>
        <p:spPr bwMode="auto">
          <a:xfrm>
            <a:off x="1524000" y="1752600"/>
            <a:ext cx="655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</a:rPr>
              <a:t>a</a:t>
            </a:r>
            <a:r>
              <a:rPr lang="en-US" altLang="zh-CN" b="1" baseline="-25000">
                <a:solidFill>
                  <a:schemeClr val="folHlink"/>
                </a:solidFill>
              </a:rPr>
              <a:t>n</a:t>
            </a:r>
            <a:r>
              <a:rPr lang="en-US" altLang="zh-CN" sz="1600" b="1" baseline="-25000"/>
              <a:t>             </a:t>
            </a:r>
            <a:r>
              <a:rPr lang="en-US" altLang="zh-CN" sz="1600" b="1"/>
              <a:t>1           0            1          1            0            1            0           0</a:t>
            </a:r>
          </a:p>
        </p:txBody>
      </p:sp>
      <p:sp>
        <p:nvSpPr>
          <p:cNvPr id="12376" name="Text Box 88"/>
          <p:cNvSpPr txBox="1">
            <a:spLocks noChangeArrowheads="1"/>
          </p:cNvSpPr>
          <p:nvPr/>
        </p:nvSpPr>
        <p:spPr bwMode="auto">
          <a:xfrm>
            <a:off x="1066800" y="2286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/>
              <a:t>2ASK</a:t>
            </a:r>
          </a:p>
        </p:txBody>
      </p:sp>
      <p:sp>
        <p:nvSpPr>
          <p:cNvPr id="12377" name="Text Box 89"/>
          <p:cNvSpPr txBox="1">
            <a:spLocks noChangeArrowheads="1"/>
          </p:cNvSpPr>
          <p:nvPr/>
        </p:nvSpPr>
        <p:spPr bwMode="auto">
          <a:xfrm>
            <a:off x="1066800" y="37338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/>
              <a:t>2FSK</a:t>
            </a:r>
          </a:p>
        </p:txBody>
      </p:sp>
      <p:sp>
        <p:nvSpPr>
          <p:cNvPr id="12378" name="Text Box 90"/>
          <p:cNvSpPr txBox="1">
            <a:spLocks noChangeArrowheads="1"/>
          </p:cNvSpPr>
          <p:nvPr/>
        </p:nvSpPr>
        <p:spPr bwMode="auto">
          <a:xfrm>
            <a:off x="1066800" y="52578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/>
              <a:t>2PSK</a:t>
            </a:r>
          </a:p>
        </p:txBody>
      </p:sp>
      <p:grpSp>
        <p:nvGrpSpPr>
          <p:cNvPr id="4" name="Group 100"/>
          <p:cNvGrpSpPr>
            <a:grpSpLocks/>
          </p:cNvGrpSpPr>
          <p:nvPr/>
        </p:nvGrpSpPr>
        <p:grpSpPr bwMode="auto">
          <a:xfrm>
            <a:off x="1981200" y="3581400"/>
            <a:ext cx="5486400" cy="762000"/>
            <a:chOff x="768" y="2016"/>
            <a:chExt cx="4608" cy="588"/>
          </a:xfrm>
        </p:grpSpPr>
        <p:sp>
          <p:nvSpPr>
            <p:cNvPr id="2073" name="Freeform 15"/>
            <p:cNvSpPr>
              <a:spLocks/>
            </p:cNvSpPr>
            <p:nvPr/>
          </p:nvSpPr>
          <p:spPr bwMode="auto">
            <a:xfrm>
              <a:off x="1344" y="2016"/>
              <a:ext cx="576" cy="588"/>
            </a:xfrm>
            <a:custGeom>
              <a:avLst/>
              <a:gdLst>
                <a:gd name="T0" fmla="*/ 0 w 576"/>
                <a:gd name="T1" fmla="*/ 288 h 588"/>
                <a:gd name="T2" fmla="*/ 42 w 576"/>
                <a:gd name="T3" fmla="*/ 36 h 588"/>
                <a:gd name="T4" fmla="*/ 56 w 576"/>
                <a:gd name="T5" fmla="*/ 10 h 588"/>
                <a:gd name="T6" fmla="*/ 69 w 576"/>
                <a:gd name="T7" fmla="*/ 2 h 588"/>
                <a:gd name="T8" fmla="*/ 84 w 576"/>
                <a:gd name="T9" fmla="*/ 12 h 588"/>
                <a:gd name="T10" fmla="*/ 96 w 576"/>
                <a:gd name="T11" fmla="*/ 33 h 588"/>
                <a:gd name="T12" fmla="*/ 186 w 576"/>
                <a:gd name="T13" fmla="*/ 546 h 588"/>
                <a:gd name="T14" fmla="*/ 198 w 576"/>
                <a:gd name="T15" fmla="*/ 576 h 588"/>
                <a:gd name="T16" fmla="*/ 213 w 576"/>
                <a:gd name="T17" fmla="*/ 588 h 588"/>
                <a:gd name="T18" fmla="*/ 228 w 576"/>
                <a:gd name="T19" fmla="*/ 576 h 588"/>
                <a:gd name="T20" fmla="*/ 243 w 576"/>
                <a:gd name="T21" fmla="*/ 540 h 588"/>
                <a:gd name="T22" fmla="*/ 324 w 576"/>
                <a:gd name="T23" fmla="*/ 36 h 588"/>
                <a:gd name="T24" fmla="*/ 333 w 576"/>
                <a:gd name="T25" fmla="*/ 12 h 588"/>
                <a:gd name="T26" fmla="*/ 348 w 576"/>
                <a:gd name="T27" fmla="*/ 0 h 588"/>
                <a:gd name="T28" fmla="*/ 363 w 576"/>
                <a:gd name="T29" fmla="*/ 6 h 588"/>
                <a:gd name="T30" fmla="*/ 378 w 576"/>
                <a:gd name="T31" fmla="*/ 33 h 588"/>
                <a:gd name="T32" fmla="*/ 474 w 576"/>
                <a:gd name="T33" fmla="*/ 540 h 588"/>
                <a:gd name="T34" fmla="*/ 486 w 576"/>
                <a:gd name="T35" fmla="*/ 567 h 588"/>
                <a:gd name="T36" fmla="*/ 498 w 576"/>
                <a:gd name="T37" fmla="*/ 576 h 588"/>
                <a:gd name="T38" fmla="*/ 498 w 576"/>
                <a:gd name="T39" fmla="*/ 576 h 588"/>
                <a:gd name="T40" fmla="*/ 510 w 576"/>
                <a:gd name="T41" fmla="*/ 567 h 588"/>
                <a:gd name="T42" fmla="*/ 522 w 576"/>
                <a:gd name="T43" fmla="*/ 540 h 588"/>
                <a:gd name="T44" fmla="*/ 576 w 576"/>
                <a:gd name="T45" fmla="*/ 285 h 58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76"/>
                <a:gd name="T70" fmla="*/ 0 h 588"/>
                <a:gd name="T71" fmla="*/ 576 w 576"/>
                <a:gd name="T72" fmla="*/ 588 h 58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76" h="588">
                  <a:moveTo>
                    <a:pt x="0" y="288"/>
                  </a:moveTo>
                  <a:lnTo>
                    <a:pt x="42" y="36"/>
                  </a:lnTo>
                  <a:lnTo>
                    <a:pt x="56" y="10"/>
                  </a:lnTo>
                  <a:lnTo>
                    <a:pt x="69" y="2"/>
                  </a:lnTo>
                  <a:lnTo>
                    <a:pt x="84" y="12"/>
                  </a:lnTo>
                  <a:lnTo>
                    <a:pt x="96" y="33"/>
                  </a:lnTo>
                  <a:lnTo>
                    <a:pt x="186" y="546"/>
                  </a:lnTo>
                  <a:lnTo>
                    <a:pt x="198" y="576"/>
                  </a:lnTo>
                  <a:lnTo>
                    <a:pt x="213" y="588"/>
                  </a:lnTo>
                  <a:lnTo>
                    <a:pt x="228" y="576"/>
                  </a:lnTo>
                  <a:lnTo>
                    <a:pt x="243" y="540"/>
                  </a:lnTo>
                  <a:lnTo>
                    <a:pt x="324" y="36"/>
                  </a:lnTo>
                  <a:lnTo>
                    <a:pt x="333" y="12"/>
                  </a:lnTo>
                  <a:lnTo>
                    <a:pt x="348" y="0"/>
                  </a:lnTo>
                  <a:lnTo>
                    <a:pt x="363" y="6"/>
                  </a:lnTo>
                  <a:lnTo>
                    <a:pt x="378" y="33"/>
                  </a:lnTo>
                  <a:lnTo>
                    <a:pt x="474" y="540"/>
                  </a:lnTo>
                  <a:lnTo>
                    <a:pt x="486" y="567"/>
                  </a:lnTo>
                  <a:lnTo>
                    <a:pt x="498" y="576"/>
                  </a:lnTo>
                  <a:lnTo>
                    <a:pt x="510" y="567"/>
                  </a:lnTo>
                  <a:lnTo>
                    <a:pt x="522" y="540"/>
                  </a:lnTo>
                  <a:lnTo>
                    <a:pt x="576" y="285"/>
                  </a:lnTo>
                </a:path>
              </a:pathLst>
            </a:cu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074" name="Freeform 45"/>
            <p:cNvSpPr>
              <a:spLocks/>
            </p:cNvSpPr>
            <p:nvPr/>
          </p:nvSpPr>
          <p:spPr bwMode="auto">
            <a:xfrm>
              <a:off x="768" y="2016"/>
              <a:ext cx="576" cy="585"/>
            </a:xfrm>
            <a:custGeom>
              <a:avLst/>
              <a:gdLst>
                <a:gd name="T0" fmla="*/ 0 w 582"/>
                <a:gd name="T1" fmla="*/ 255 h 675"/>
                <a:gd name="T2" fmla="*/ 20 w 582"/>
                <a:gd name="T3" fmla="*/ 36 h 675"/>
                <a:gd name="T4" fmla="*/ 27 w 582"/>
                <a:gd name="T5" fmla="*/ 17 h 675"/>
                <a:gd name="T6" fmla="*/ 37 w 582"/>
                <a:gd name="T7" fmla="*/ 3 h 675"/>
                <a:gd name="T8" fmla="*/ 45 w 582"/>
                <a:gd name="T9" fmla="*/ 17 h 675"/>
                <a:gd name="T10" fmla="*/ 48 w 582"/>
                <a:gd name="T11" fmla="*/ 36 h 675"/>
                <a:gd name="T12" fmla="*/ 88 w 582"/>
                <a:gd name="T13" fmla="*/ 476 h 675"/>
                <a:gd name="T14" fmla="*/ 94 w 582"/>
                <a:gd name="T15" fmla="*/ 496 h 675"/>
                <a:gd name="T16" fmla="*/ 105 w 582"/>
                <a:gd name="T17" fmla="*/ 507 h 675"/>
                <a:gd name="T18" fmla="*/ 113 w 582"/>
                <a:gd name="T19" fmla="*/ 494 h 675"/>
                <a:gd name="T20" fmla="*/ 119 w 582"/>
                <a:gd name="T21" fmla="*/ 478 h 675"/>
                <a:gd name="T22" fmla="*/ 156 w 582"/>
                <a:gd name="T23" fmla="*/ 42 h 675"/>
                <a:gd name="T24" fmla="*/ 158 w 582"/>
                <a:gd name="T25" fmla="*/ 19 h 675"/>
                <a:gd name="T26" fmla="*/ 173 w 582"/>
                <a:gd name="T27" fmla="*/ 0 h 675"/>
                <a:gd name="T28" fmla="*/ 185 w 582"/>
                <a:gd name="T29" fmla="*/ 20 h 675"/>
                <a:gd name="T30" fmla="*/ 189 w 582"/>
                <a:gd name="T31" fmla="*/ 40 h 675"/>
                <a:gd name="T32" fmla="*/ 234 w 582"/>
                <a:gd name="T33" fmla="*/ 475 h 675"/>
                <a:gd name="T34" fmla="*/ 239 w 582"/>
                <a:gd name="T35" fmla="*/ 496 h 675"/>
                <a:gd name="T36" fmla="*/ 246 w 582"/>
                <a:gd name="T37" fmla="*/ 507 h 675"/>
                <a:gd name="T38" fmla="*/ 257 w 582"/>
                <a:gd name="T39" fmla="*/ 497 h 675"/>
                <a:gd name="T40" fmla="*/ 264 w 582"/>
                <a:gd name="T41" fmla="*/ 478 h 675"/>
                <a:gd name="T42" fmla="*/ 297 w 582"/>
                <a:gd name="T43" fmla="*/ 42 h 675"/>
                <a:gd name="T44" fmla="*/ 304 w 582"/>
                <a:gd name="T45" fmla="*/ 20 h 675"/>
                <a:gd name="T46" fmla="*/ 314 w 582"/>
                <a:gd name="T47" fmla="*/ 3 h 675"/>
                <a:gd name="T48" fmla="*/ 324 w 582"/>
                <a:gd name="T49" fmla="*/ 22 h 675"/>
                <a:gd name="T50" fmla="*/ 331 w 582"/>
                <a:gd name="T51" fmla="*/ 42 h 675"/>
                <a:gd name="T52" fmla="*/ 374 w 582"/>
                <a:gd name="T53" fmla="*/ 472 h 675"/>
                <a:gd name="T54" fmla="*/ 378 w 582"/>
                <a:gd name="T55" fmla="*/ 492 h 675"/>
                <a:gd name="T56" fmla="*/ 390 w 582"/>
                <a:gd name="T57" fmla="*/ 507 h 675"/>
                <a:gd name="T58" fmla="*/ 398 w 582"/>
                <a:gd name="T59" fmla="*/ 490 h 675"/>
                <a:gd name="T60" fmla="*/ 403 w 582"/>
                <a:gd name="T61" fmla="*/ 470 h 675"/>
                <a:gd name="T62" fmla="*/ 440 w 582"/>
                <a:gd name="T63" fmla="*/ 44 h 675"/>
                <a:gd name="T64" fmla="*/ 442 w 582"/>
                <a:gd name="T65" fmla="*/ 15 h 675"/>
                <a:gd name="T66" fmla="*/ 455 w 582"/>
                <a:gd name="T67" fmla="*/ 3 h 675"/>
                <a:gd name="T68" fmla="*/ 464 w 582"/>
                <a:gd name="T69" fmla="*/ 17 h 675"/>
                <a:gd name="T70" fmla="*/ 470 w 582"/>
                <a:gd name="T71" fmla="*/ 42 h 675"/>
                <a:gd name="T72" fmla="*/ 518 w 582"/>
                <a:gd name="T73" fmla="*/ 475 h 675"/>
                <a:gd name="T74" fmla="*/ 522 w 582"/>
                <a:gd name="T75" fmla="*/ 492 h 675"/>
                <a:gd name="T76" fmla="*/ 528 w 582"/>
                <a:gd name="T77" fmla="*/ 505 h 675"/>
                <a:gd name="T78" fmla="*/ 538 w 582"/>
                <a:gd name="T79" fmla="*/ 496 h 675"/>
                <a:gd name="T80" fmla="*/ 540 w 582"/>
                <a:gd name="T81" fmla="*/ 476 h 675"/>
                <a:gd name="T82" fmla="*/ 570 w 582"/>
                <a:gd name="T83" fmla="*/ 253 h 67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82"/>
                <a:gd name="T127" fmla="*/ 0 h 675"/>
                <a:gd name="T128" fmla="*/ 582 w 582"/>
                <a:gd name="T129" fmla="*/ 675 h 67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82" h="675">
                  <a:moveTo>
                    <a:pt x="0" y="339"/>
                  </a:moveTo>
                  <a:lnTo>
                    <a:pt x="20" y="49"/>
                  </a:lnTo>
                  <a:lnTo>
                    <a:pt x="27" y="23"/>
                  </a:lnTo>
                  <a:lnTo>
                    <a:pt x="37" y="5"/>
                  </a:lnTo>
                  <a:lnTo>
                    <a:pt x="45" y="23"/>
                  </a:lnTo>
                  <a:lnTo>
                    <a:pt x="49" y="49"/>
                  </a:lnTo>
                  <a:lnTo>
                    <a:pt x="90" y="634"/>
                  </a:lnTo>
                  <a:lnTo>
                    <a:pt x="96" y="660"/>
                  </a:lnTo>
                  <a:lnTo>
                    <a:pt x="107" y="675"/>
                  </a:lnTo>
                  <a:lnTo>
                    <a:pt x="115" y="658"/>
                  </a:lnTo>
                  <a:lnTo>
                    <a:pt x="121" y="636"/>
                  </a:lnTo>
                  <a:lnTo>
                    <a:pt x="160" y="55"/>
                  </a:lnTo>
                  <a:lnTo>
                    <a:pt x="162" y="25"/>
                  </a:lnTo>
                  <a:lnTo>
                    <a:pt x="177" y="0"/>
                  </a:lnTo>
                  <a:lnTo>
                    <a:pt x="189" y="27"/>
                  </a:lnTo>
                  <a:lnTo>
                    <a:pt x="193" y="53"/>
                  </a:lnTo>
                  <a:lnTo>
                    <a:pt x="238" y="632"/>
                  </a:lnTo>
                  <a:lnTo>
                    <a:pt x="244" y="660"/>
                  </a:lnTo>
                  <a:lnTo>
                    <a:pt x="252" y="675"/>
                  </a:lnTo>
                  <a:lnTo>
                    <a:pt x="263" y="662"/>
                  </a:lnTo>
                  <a:lnTo>
                    <a:pt x="270" y="636"/>
                  </a:lnTo>
                  <a:lnTo>
                    <a:pt x="303" y="57"/>
                  </a:lnTo>
                  <a:lnTo>
                    <a:pt x="310" y="27"/>
                  </a:lnTo>
                  <a:lnTo>
                    <a:pt x="320" y="5"/>
                  </a:lnTo>
                  <a:lnTo>
                    <a:pt x="330" y="29"/>
                  </a:lnTo>
                  <a:lnTo>
                    <a:pt x="337" y="55"/>
                  </a:lnTo>
                  <a:lnTo>
                    <a:pt x="382" y="629"/>
                  </a:lnTo>
                  <a:lnTo>
                    <a:pt x="386" y="655"/>
                  </a:lnTo>
                  <a:lnTo>
                    <a:pt x="398" y="675"/>
                  </a:lnTo>
                  <a:lnTo>
                    <a:pt x="406" y="652"/>
                  </a:lnTo>
                  <a:lnTo>
                    <a:pt x="411" y="625"/>
                  </a:lnTo>
                  <a:lnTo>
                    <a:pt x="450" y="59"/>
                  </a:lnTo>
                  <a:lnTo>
                    <a:pt x="452" y="20"/>
                  </a:lnTo>
                  <a:lnTo>
                    <a:pt x="465" y="5"/>
                  </a:lnTo>
                  <a:lnTo>
                    <a:pt x="474" y="23"/>
                  </a:lnTo>
                  <a:lnTo>
                    <a:pt x="480" y="57"/>
                  </a:lnTo>
                  <a:lnTo>
                    <a:pt x="528" y="632"/>
                  </a:lnTo>
                  <a:lnTo>
                    <a:pt x="532" y="655"/>
                  </a:lnTo>
                  <a:lnTo>
                    <a:pt x="540" y="673"/>
                  </a:lnTo>
                  <a:lnTo>
                    <a:pt x="550" y="660"/>
                  </a:lnTo>
                  <a:lnTo>
                    <a:pt x="552" y="634"/>
                  </a:lnTo>
                  <a:lnTo>
                    <a:pt x="582" y="337"/>
                  </a:lnTo>
                </a:path>
              </a:pathLst>
            </a:cu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075" name="Freeform 60"/>
            <p:cNvSpPr>
              <a:spLocks/>
            </p:cNvSpPr>
            <p:nvPr/>
          </p:nvSpPr>
          <p:spPr bwMode="auto">
            <a:xfrm>
              <a:off x="1920" y="2016"/>
              <a:ext cx="576" cy="585"/>
            </a:xfrm>
            <a:custGeom>
              <a:avLst/>
              <a:gdLst>
                <a:gd name="T0" fmla="*/ 0 w 582"/>
                <a:gd name="T1" fmla="*/ 255 h 675"/>
                <a:gd name="T2" fmla="*/ 20 w 582"/>
                <a:gd name="T3" fmla="*/ 36 h 675"/>
                <a:gd name="T4" fmla="*/ 27 w 582"/>
                <a:gd name="T5" fmla="*/ 17 h 675"/>
                <a:gd name="T6" fmla="*/ 37 w 582"/>
                <a:gd name="T7" fmla="*/ 3 h 675"/>
                <a:gd name="T8" fmla="*/ 45 w 582"/>
                <a:gd name="T9" fmla="*/ 17 h 675"/>
                <a:gd name="T10" fmla="*/ 48 w 582"/>
                <a:gd name="T11" fmla="*/ 36 h 675"/>
                <a:gd name="T12" fmla="*/ 88 w 582"/>
                <a:gd name="T13" fmla="*/ 476 h 675"/>
                <a:gd name="T14" fmla="*/ 94 w 582"/>
                <a:gd name="T15" fmla="*/ 496 h 675"/>
                <a:gd name="T16" fmla="*/ 105 w 582"/>
                <a:gd name="T17" fmla="*/ 507 h 675"/>
                <a:gd name="T18" fmla="*/ 113 w 582"/>
                <a:gd name="T19" fmla="*/ 494 h 675"/>
                <a:gd name="T20" fmla="*/ 119 w 582"/>
                <a:gd name="T21" fmla="*/ 478 h 675"/>
                <a:gd name="T22" fmla="*/ 156 w 582"/>
                <a:gd name="T23" fmla="*/ 42 h 675"/>
                <a:gd name="T24" fmla="*/ 158 w 582"/>
                <a:gd name="T25" fmla="*/ 19 h 675"/>
                <a:gd name="T26" fmla="*/ 173 w 582"/>
                <a:gd name="T27" fmla="*/ 0 h 675"/>
                <a:gd name="T28" fmla="*/ 185 w 582"/>
                <a:gd name="T29" fmla="*/ 20 h 675"/>
                <a:gd name="T30" fmla="*/ 189 w 582"/>
                <a:gd name="T31" fmla="*/ 40 h 675"/>
                <a:gd name="T32" fmla="*/ 234 w 582"/>
                <a:gd name="T33" fmla="*/ 475 h 675"/>
                <a:gd name="T34" fmla="*/ 239 w 582"/>
                <a:gd name="T35" fmla="*/ 496 h 675"/>
                <a:gd name="T36" fmla="*/ 246 w 582"/>
                <a:gd name="T37" fmla="*/ 507 h 675"/>
                <a:gd name="T38" fmla="*/ 257 w 582"/>
                <a:gd name="T39" fmla="*/ 497 h 675"/>
                <a:gd name="T40" fmla="*/ 264 w 582"/>
                <a:gd name="T41" fmla="*/ 478 h 675"/>
                <a:gd name="T42" fmla="*/ 297 w 582"/>
                <a:gd name="T43" fmla="*/ 42 h 675"/>
                <a:gd name="T44" fmla="*/ 304 w 582"/>
                <a:gd name="T45" fmla="*/ 20 h 675"/>
                <a:gd name="T46" fmla="*/ 314 w 582"/>
                <a:gd name="T47" fmla="*/ 3 h 675"/>
                <a:gd name="T48" fmla="*/ 324 w 582"/>
                <a:gd name="T49" fmla="*/ 22 h 675"/>
                <a:gd name="T50" fmla="*/ 331 w 582"/>
                <a:gd name="T51" fmla="*/ 42 h 675"/>
                <a:gd name="T52" fmla="*/ 374 w 582"/>
                <a:gd name="T53" fmla="*/ 472 h 675"/>
                <a:gd name="T54" fmla="*/ 378 w 582"/>
                <a:gd name="T55" fmla="*/ 492 h 675"/>
                <a:gd name="T56" fmla="*/ 390 w 582"/>
                <a:gd name="T57" fmla="*/ 507 h 675"/>
                <a:gd name="T58" fmla="*/ 398 w 582"/>
                <a:gd name="T59" fmla="*/ 490 h 675"/>
                <a:gd name="T60" fmla="*/ 403 w 582"/>
                <a:gd name="T61" fmla="*/ 470 h 675"/>
                <a:gd name="T62" fmla="*/ 440 w 582"/>
                <a:gd name="T63" fmla="*/ 44 h 675"/>
                <a:gd name="T64" fmla="*/ 442 w 582"/>
                <a:gd name="T65" fmla="*/ 15 h 675"/>
                <a:gd name="T66" fmla="*/ 455 w 582"/>
                <a:gd name="T67" fmla="*/ 3 h 675"/>
                <a:gd name="T68" fmla="*/ 464 w 582"/>
                <a:gd name="T69" fmla="*/ 17 h 675"/>
                <a:gd name="T70" fmla="*/ 470 w 582"/>
                <a:gd name="T71" fmla="*/ 42 h 675"/>
                <a:gd name="T72" fmla="*/ 518 w 582"/>
                <a:gd name="T73" fmla="*/ 475 h 675"/>
                <a:gd name="T74" fmla="*/ 522 w 582"/>
                <a:gd name="T75" fmla="*/ 492 h 675"/>
                <a:gd name="T76" fmla="*/ 528 w 582"/>
                <a:gd name="T77" fmla="*/ 505 h 675"/>
                <a:gd name="T78" fmla="*/ 538 w 582"/>
                <a:gd name="T79" fmla="*/ 496 h 675"/>
                <a:gd name="T80" fmla="*/ 540 w 582"/>
                <a:gd name="T81" fmla="*/ 476 h 675"/>
                <a:gd name="T82" fmla="*/ 570 w 582"/>
                <a:gd name="T83" fmla="*/ 253 h 67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82"/>
                <a:gd name="T127" fmla="*/ 0 h 675"/>
                <a:gd name="T128" fmla="*/ 582 w 582"/>
                <a:gd name="T129" fmla="*/ 675 h 67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82" h="675">
                  <a:moveTo>
                    <a:pt x="0" y="339"/>
                  </a:moveTo>
                  <a:lnTo>
                    <a:pt x="20" y="49"/>
                  </a:lnTo>
                  <a:lnTo>
                    <a:pt x="27" y="23"/>
                  </a:lnTo>
                  <a:lnTo>
                    <a:pt x="37" y="5"/>
                  </a:lnTo>
                  <a:lnTo>
                    <a:pt x="45" y="23"/>
                  </a:lnTo>
                  <a:lnTo>
                    <a:pt x="49" y="49"/>
                  </a:lnTo>
                  <a:lnTo>
                    <a:pt x="90" y="634"/>
                  </a:lnTo>
                  <a:lnTo>
                    <a:pt x="96" y="660"/>
                  </a:lnTo>
                  <a:lnTo>
                    <a:pt x="107" y="675"/>
                  </a:lnTo>
                  <a:lnTo>
                    <a:pt x="115" y="658"/>
                  </a:lnTo>
                  <a:lnTo>
                    <a:pt x="121" y="636"/>
                  </a:lnTo>
                  <a:lnTo>
                    <a:pt x="160" y="55"/>
                  </a:lnTo>
                  <a:lnTo>
                    <a:pt x="162" y="25"/>
                  </a:lnTo>
                  <a:lnTo>
                    <a:pt x="177" y="0"/>
                  </a:lnTo>
                  <a:lnTo>
                    <a:pt x="189" y="27"/>
                  </a:lnTo>
                  <a:lnTo>
                    <a:pt x="193" y="53"/>
                  </a:lnTo>
                  <a:lnTo>
                    <a:pt x="238" y="632"/>
                  </a:lnTo>
                  <a:lnTo>
                    <a:pt x="244" y="660"/>
                  </a:lnTo>
                  <a:lnTo>
                    <a:pt x="252" y="675"/>
                  </a:lnTo>
                  <a:lnTo>
                    <a:pt x="263" y="662"/>
                  </a:lnTo>
                  <a:lnTo>
                    <a:pt x="270" y="636"/>
                  </a:lnTo>
                  <a:lnTo>
                    <a:pt x="303" y="57"/>
                  </a:lnTo>
                  <a:lnTo>
                    <a:pt x="310" y="27"/>
                  </a:lnTo>
                  <a:lnTo>
                    <a:pt x="320" y="5"/>
                  </a:lnTo>
                  <a:lnTo>
                    <a:pt x="330" y="29"/>
                  </a:lnTo>
                  <a:lnTo>
                    <a:pt x="337" y="55"/>
                  </a:lnTo>
                  <a:lnTo>
                    <a:pt x="382" y="629"/>
                  </a:lnTo>
                  <a:lnTo>
                    <a:pt x="386" y="655"/>
                  </a:lnTo>
                  <a:lnTo>
                    <a:pt x="398" y="675"/>
                  </a:lnTo>
                  <a:lnTo>
                    <a:pt x="406" y="652"/>
                  </a:lnTo>
                  <a:lnTo>
                    <a:pt x="411" y="625"/>
                  </a:lnTo>
                  <a:lnTo>
                    <a:pt x="450" y="59"/>
                  </a:lnTo>
                  <a:lnTo>
                    <a:pt x="452" y="20"/>
                  </a:lnTo>
                  <a:lnTo>
                    <a:pt x="465" y="5"/>
                  </a:lnTo>
                  <a:lnTo>
                    <a:pt x="474" y="23"/>
                  </a:lnTo>
                  <a:lnTo>
                    <a:pt x="480" y="57"/>
                  </a:lnTo>
                  <a:lnTo>
                    <a:pt x="528" y="632"/>
                  </a:lnTo>
                  <a:lnTo>
                    <a:pt x="532" y="655"/>
                  </a:lnTo>
                  <a:lnTo>
                    <a:pt x="540" y="673"/>
                  </a:lnTo>
                  <a:lnTo>
                    <a:pt x="550" y="660"/>
                  </a:lnTo>
                  <a:lnTo>
                    <a:pt x="552" y="634"/>
                  </a:lnTo>
                  <a:lnTo>
                    <a:pt x="582" y="337"/>
                  </a:lnTo>
                </a:path>
              </a:pathLst>
            </a:cu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076" name="Freeform 61"/>
            <p:cNvSpPr>
              <a:spLocks/>
            </p:cNvSpPr>
            <p:nvPr/>
          </p:nvSpPr>
          <p:spPr bwMode="auto">
            <a:xfrm>
              <a:off x="2496" y="2016"/>
              <a:ext cx="576" cy="585"/>
            </a:xfrm>
            <a:custGeom>
              <a:avLst/>
              <a:gdLst>
                <a:gd name="T0" fmla="*/ 0 w 582"/>
                <a:gd name="T1" fmla="*/ 255 h 675"/>
                <a:gd name="T2" fmla="*/ 20 w 582"/>
                <a:gd name="T3" fmla="*/ 36 h 675"/>
                <a:gd name="T4" fmla="*/ 27 w 582"/>
                <a:gd name="T5" fmla="*/ 17 h 675"/>
                <a:gd name="T6" fmla="*/ 37 w 582"/>
                <a:gd name="T7" fmla="*/ 3 h 675"/>
                <a:gd name="T8" fmla="*/ 45 w 582"/>
                <a:gd name="T9" fmla="*/ 17 h 675"/>
                <a:gd name="T10" fmla="*/ 48 w 582"/>
                <a:gd name="T11" fmla="*/ 36 h 675"/>
                <a:gd name="T12" fmla="*/ 88 w 582"/>
                <a:gd name="T13" fmla="*/ 476 h 675"/>
                <a:gd name="T14" fmla="*/ 94 w 582"/>
                <a:gd name="T15" fmla="*/ 496 h 675"/>
                <a:gd name="T16" fmla="*/ 105 w 582"/>
                <a:gd name="T17" fmla="*/ 507 h 675"/>
                <a:gd name="T18" fmla="*/ 113 w 582"/>
                <a:gd name="T19" fmla="*/ 494 h 675"/>
                <a:gd name="T20" fmla="*/ 119 w 582"/>
                <a:gd name="T21" fmla="*/ 478 h 675"/>
                <a:gd name="T22" fmla="*/ 156 w 582"/>
                <a:gd name="T23" fmla="*/ 42 h 675"/>
                <a:gd name="T24" fmla="*/ 158 w 582"/>
                <a:gd name="T25" fmla="*/ 19 h 675"/>
                <a:gd name="T26" fmla="*/ 173 w 582"/>
                <a:gd name="T27" fmla="*/ 0 h 675"/>
                <a:gd name="T28" fmla="*/ 185 w 582"/>
                <a:gd name="T29" fmla="*/ 20 h 675"/>
                <a:gd name="T30" fmla="*/ 189 w 582"/>
                <a:gd name="T31" fmla="*/ 40 h 675"/>
                <a:gd name="T32" fmla="*/ 234 w 582"/>
                <a:gd name="T33" fmla="*/ 475 h 675"/>
                <a:gd name="T34" fmla="*/ 239 w 582"/>
                <a:gd name="T35" fmla="*/ 496 h 675"/>
                <a:gd name="T36" fmla="*/ 246 w 582"/>
                <a:gd name="T37" fmla="*/ 507 h 675"/>
                <a:gd name="T38" fmla="*/ 257 w 582"/>
                <a:gd name="T39" fmla="*/ 497 h 675"/>
                <a:gd name="T40" fmla="*/ 264 w 582"/>
                <a:gd name="T41" fmla="*/ 478 h 675"/>
                <a:gd name="T42" fmla="*/ 297 w 582"/>
                <a:gd name="T43" fmla="*/ 42 h 675"/>
                <a:gd name="T44" fmla="*/ 304 w 582"/>
                <a:gd name="T45" fmla="*/ 20 h 675"/>
                <a:gd name="T46" fmla="*/ 314 w 582"/>
                <a:gd name="T47" fmla="*/ 3 h 675"/>
                <a:gd name="T48" fmla="*/ 324 w 582"/>
                <a:gd name="T49" fmla="*/ 22 h 675"/>
                <a:gd name="T50" fmla="*/ 331 w 582"/>
                <a:gd name="T51" fmla="*/ 42 h 675"/>
                <a:gd name="T52" fmla="*/ 374 w 582"/>
                <a:gd name="T53" fmla="*/ 472 h 675"/>
                <a:gd name="T54" fmla="*/ 378 w 582"/>
                <a:gd name="T55" fmla="*/ 492 h 675"/>
                <a:gd name="T56" fmla="*/ 390 w 582"/>
                <a:gd name="T57" fmla="*/ 507 h 675"/>
                <a:gd name="T58" fmla="*/ 398 w 582"/>
                <a:gd name="T59" fmla="*/ 490 h 675"/>
                <a:gd name="T60" fmla="*/ 403 w 582"/>
                <a:gd name="T61" fmla="*/ 470 h 675"/>
                <a:gd name="T62" fmla="*/ 440 w 582"/>
                <a:gd name="T63" fmla="*/ 44 h 675"/>
                <a:gd name="T64" fmla="*/ 442 w 582"/>
                <a:gd name="T65" fmla="*/ 15 h 675"/>
                <a:gd name="T66" fmla="*/ 455 w 582"/>
                <a:gd name="T67" fmla="*/ 3 h 675"/>
                <a:gd name="T68" fmla="*/ 464 w 582"/>
                <a:gd name="T69" fmla="*/ 17 h 675"/>
                <a:gd name="T70" fmla="*/ 470 w 582"/>
                <a:gd name="T71" fmla="*/ 42 h 675"/>
                <a:gd name="T72" fmla="*/ 518 w 582"/>
                <a:gd name="T73" fmla="*/ 475 h 675"/>
                <a:gd name="T74" fmla="*/ 522 w 582"/>
                <a:gd name="T75" fmla="*/ 492 h 675"/>
                <a:gd name="T76" fmla="*/ 528 w 582"/>
                <a:gd name="T77" fmla="*/ 505 h 675"/>
                <a:gd name="T78" fmla="*/ 538 w 582"/>
                <a:gd name="T79" fmla="*/ 496 h 675"/>
                <a:gd name="T80" fmla="*/ 540 w 582"/>
                <a:gd name="T81" fmla="*/ 476 h 675"/>
                <a:gd name="T82" fmla="*/ 570 w 582"/>
                <a:gd name="T83" fmla="*/ 253 h 67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82"/>
                <a:gd name="T127" fmla="*/ 0 h 675"/>
                <a:gd name="T128" fmla="*/ 582 w 582"/>
                <a:gd name="T129" fmla="*/ 675 h 67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82" h="675">
                  <a:moveTo>
                    <a:pt x="0" y="339"/>
                  </a:moveTo>
                  <a:lnTo>
                    <a:pt x="20" y="49"/>
                  </a:lnTo>
                  <a:lnTo>
                    <a:pt x="27" y="23"/>
                  </a:lnTo>
                  <a:lnTo>
                    <a:pt x="37" y="5"/>
                  </a:lnTo>
                  <a:lnTo>
                    <a:pt x="45" y="23"/>
                  </a:lnTo>
                  <a:lnTo>
                    <a:pt x="49" y="49"/>
                  </a:lnTo>
                  <a:lnTo>
                    <a:pt x="90" y="634"/>
                  </a:lnTo>
                  <a:lnTo>
                    <a:pt x="96" y="660"/>
                  </a:lnTo>
                  <a:lnTo>
                    <a:pt x="107" y="675"/>
                  </a:lnTo>
                  <a:lnTo>
                    <a:pt x="115" y="658"/>
                  </a:lnTo>
                  <a:lnTo>
                    <a:pt x="121" y="636"/>
                  </a:lnTo>
                  <a:lnTo>
                    <a:pt x="160" y="55"/>
                  </a:lnTo>
                  <a:lnTo>
                    <a:pt x="162" y="25"/>
                  </a:lnTo>
                  <a:lnTo>
                    <a:pt x="177" y="0"/>
                  </a:lnTo>
                  <a:lnTo>
                    <a:pt x="189" y="27"/>
                  </a:lnTo>
                  <a:lnTo>
                    <a:pt x="193" y="53"/>
                  </a:lnTo>
                  <a:lnTo>
                    <a:pt x="238" y="632"/>
                  </a:lnTo>
                  <a:lnTo>
                    <a:pt x="244" y="660"/>
                  </a:lnTo>
                  <a:lnTo>
                    <a:pt x="252" y="675"/>
                  </a:lnTo>
                  <a:lnTo>
                    <a:pt x="263" y="662"/>
                  </a:lnTo>
                  <a:lnTo>
                    <a:pt x="270" y="636"/>
                  </a:lnTo>
                  <a:lnTo>
                    <a:pt x="303" y="57"/>
                  </a:lnTo>
                  <a:lnTo>
                    <a:pt x="310" y="27"/>
                  </a:lnTo>
                  <a:lnTo>
                    <a:pt x="320" y="5"/>
                  </a:lnTo>
                  <a:lnTo>
                    <a:pt x="330" y="29"/>
                  </a:lnTo>
                  <a:lnTo>
                    <a:pt x="337" y="55"/>
                  </a:lnTo>
                  <a:lnTo>
                    <a:pt x="382" y="629"/>
                  </a:lnTo>
                  <a:lnTo>
                    <a:pt x="386" y="655"/>
                  </a:lnTo>
                  <a:lnTo>
                    <a:pt x="398" y="675"/>
                  </a:lnTo>
                  <a:lnTo>
                    <a:pt x="406" y="652"/>
                  </a:lnTo>
                  <a:lnTo>
                    <a:pt x="411" y="625"/>
                  </a:lnTo>
                  <a:lnTo>
                    <a:pt x="450" y="59"/>
                  </a:lnTo>
                  <a:lnTo>
                    <a:pt x="452" y="20"/>
                  </a:lnTo>
                  <a:lnTo>
                    <a:pt x="465" y="5"/>
                  </a:lnTo>
                  <a:lnTo>
                    <a:pt x="474" y="23"/>
                  </a:lnTo>
                  <a:lnTo>
                    <a:pt x="480" y="57"/>
                  </a:lnTo>
                  <a:lnTo>
                    <a:pt x="528" y="632"/>
                  </a:lnTo>
                  <a:lnTo>
                    <a:pt x="532" y="655"/>
                  </a:lnTo>
                  <a:lnTo>
                    <a:pt x="540" y="673"/>
                  </a:lnTo>
                  <a:lnTo>
                    <a:pt x="550" y="660"/>
                  </a:lnTo>
                  <a:lnTo>
                    <a:pt x="552" y="634"/>
                  </a:lnTo>
                  <a:lnTo>
                    <a:pt x="582" y="337"/>
                  </a:lnTo>
                </a:path>
              </a:pathLst>
            </a:cu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077" name="Freeform 62"/>
            <p:cNvSpPr>
              <a:spLocks/>
            </p:cNvSpPr>
            <p:nvPr/>
          </p:nvSpPr>
          <p:spPr bwMode="auto">
            <a:xfrm>
              <a:off x="3648" y="2016"/>
              <a:ext cx="576" cy="585"/>
            </a:xfrm>
            <a:custGeom>
              <a:avLst/>
              <a:gdLst>
                <a:gd name="T0" fmla="*/ 0 w 582"/>
                <a:gd name="T1" fmla="*/ 255 h 675"/>
                <a:gd name="T2" fmla="*/ 20 w 582"/>
                <a:gd name="T3" fmla="*/ 36 h 675"/>
                <a:gd name="T4" fmla="*/ 27 w 582"/>
                <a:gd name="T5" fmla="*/ 17 h 675"/>
                <a:gd name="T6" fmla="*/ 37 w 582"/>
                <a:gd name="T7" fmla="*/ 3 h 675"/>
                <a:gd name="T8" fmla="*/ 45 w 582"/>
                <a:gd name="T9" fmla="*/ 17 h 675"/>
                <a:gd name="T10" fmla="*/ 48 w 582"/>
                <a:gd name="T11" fmla="*/ 36 h 675"/>
                <a:gd name="T12" fmla="*/ 88 w 582"/>
                <a:gd name="T13" fmla="*/ 476 h 675"/>
                <a:gd name="T14" fmla="*/ 94 w 582"/>
                <a:gd name="T15" fmla="*/ 496 h 675"/>
                <a:gd name="T16" fmla="*/ 105 w 582"/>
                <a:gd name="T17" fmla="*/ 507 h 675"/>
                <a:gd name="T18" fmla="*/ 113 w 582"/>
                <a:gd name="T19" fmla="*/ 494 h 675"/>
                <a:gd name="T20" fmla="*/ 119 w 582"/>
                <a:gd name="T21" fmla="*/ 478 h 675"/>
                <a:gd name="T22" fmla="*/ 156 w 582"/>
                <a:gd name="T23" fmla="*/ 42 h 675"/>
                <a:gd name="T24" fmla="*/ 158 w 582"/>
                <a:gd name="T25" fmla="*/ 19 h 675"/>
                <a:gd name="T26" fmla="*/ 173 w 582"/>
                <a:gd name="T27" fmla="*/ 0 h 675"/>
                <a:gd name="T28" fmla="*/ 185 w 582"/>
                <a:gd name="T29" fmla="*/ 20 h 675"/>
                <a:gd name="T30" fmla="*/ 189 w 582"/>
                <a:gd name="T31" fmla="*/ 40 h 675"/>
                <a:gd name="T32" fmla="*/ 234 w 582"/>
                <a:gd name="T33" fmla="*/ 475 h 675"/>
                <a:gd name="T34" fmla="*/ 239 w 582"/>
                <a:gd name="T35" fmla="*/ 496 h 675"/>
                <a:gd name="T36" fmla="*/ 246 w 582"/>
                <a:gd name="T37" fmla="*/ 507 h 675"/>
                <a:gd name="T38" fmla="*/ 257 w 582"/>
                <a:gd name="T39" fmla="*/ 497 h 675"/>
                <a:gd name="T40" fmla="*/ 264 w 582"/>
                <a:gd name="T41" fmla="*/ 478 h 675"/>
                <a:gd name="T42" fmla="*/ 297 w 582"/>
                <a:gd name="T43" fmla="*/ 42 h 675"/>
                <a:gd name="T44" fmla="*/ 304 w 582"/>
                <a:gd name="T45" fmla="*/ 20 h 675"/>
                <a:gd name="T46" fmla="*/ 314 w 582"/>
                <a:gd name="T47" fmla="*/ 3 h 675"/>
                <a:gd name="T48" fmla="*/ 324 w 582"/>
                <a:gd name="T49" fmla="*/ 22 h 675"/>
                <a:gd name="T50" fmla="*/ 331 w 582"/>
                <a:gd name="T51" fmla="*/ 42 h 675"/>
                <a:gd name="T52" fmla="*/ 374 w 582"/>
                <a:gd name="T53" fmla="*/ 472 h 675"/>
                <a:gd name="T54" fmla="*/ 378 w 582"/>
                <a:gd name="T55" fmla="*/ 492 h 675"/>
                <a:gd name="T56" fmla="*/ 390 w 582"/>
                <a:gd name="T57" fmla="*/ 507 h 675"/>
                <a:gd name="T58" fmla="*/ 398 w 582"/>
                <a:gd name="T59" fmla="*/ 490 h 675"/>
                <a:gd name="T60" fmla="*/ 403 w 582"/>
                <a:gd name="T61" fmla="*/ 470 h 675"/>
                <a:gd name="T62" fmla="*/ 440 w 582"/>
                <a:gd name="T63" fmla="*/ 44 h 675"/>
                <a:gd name="T64" fmla="*/ 442 w 582"/>
                <a:gd name="T65" fmla="*/ 15 h 675"/>
                <a:gd name="T66" fmla="*/ 455 w 582"/>
                <a:gd name="T67" fmla="*/ 3 h 675"/>
                <a:gd name="T68" fmla="*/ 464 w 582"/>
                <a:gd name="T69" fmla="*/ 17 h 675"/>
                <a:gd name="T70" fmla="*/ 470 w 582"/>
                <a:gd name="T71" fmla="*/ 42 h 675"/>
                <a:gd name="T72" fmla="*/ 518 w 582"/>
                <a:gd name="T73" fmla="*/ 475 h 675"/>
                <a:gd name="T74" fmla="*/ 522 w 582"/>
                <a:gd name="T75" fmla="*/ 492 h 675"/>
                <a:gd name="T76" fmla="*/ 528 w 582"/>
                <a:gd name="T77" fmla="*/ 505 h 675"/>
                <a:gd name="T78" fmla="*/ 538 w 582"/>
                <a:gd name="T79" fmla="*/ 496 h 675"/>
                <a:gd name="T80" fmla="*/ 540 w 582"/>
                <a:gd name="T81" fmla="*/ 476 h 675"/>
                <a:gd name="T82" fmla="*/ 570 w 582"/>
                <a:gd name="T83" fmla="*/ 253 h 67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82"/>
                <a:gd name="T127" fmla="*/ 0 h 675"/>
                <a:gd name="T128" fmla="*/ 582 w 582"/>
                <a:gd name="T129" fmla="*/ 675 h 67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82" h="675">
                  <a:moveTo>
                    <a:pt x="0" y="339"/>
                  </a:moveTo>
                  <a:lnTo>
                    <a:pt x="20" y="49"/>
                  </a:lnTo>
                  <a:lnTo>
                    <a:pt x="27" y="23"/>
                  </a:lnTo>
                  <a:lnTo>
                    <a:pt x="37" y="5"/>
                  </a:lnTo>
                  <a:lnTo>
                    <a:pt x="45" y="23"/>
                  </a:lnTo>
                  <a:lnTo>
                    <a:pt x="49" y="49"/>
                  </a:lnTo>
                  <a:lnTo>
                    <a:pt x="90" y="634"/>
                  </a:lnTo>
                  <a:lnTo>
                    <a:pt x="96" y="660"/>
                  </a:lnTo>
                  <a:lnTo>
                    <a:pt x="107" y="675"/>
                  </a:lnTo>
                  <a:lnTo>
                    <a:pt x="115" y="658"/>
                  </a:lnTo>
                  <a:lnTo>
                    <a:pt x="121" y="636"/>
                  </a:lnTo>
                  <a:lnTo>
                    <a:pt x="160" y="55"/>
                  </a:lnTo>
                  <a:lnTo>
                    <a:pt x="162" y="25"/>
                  </a:lnTo>
                  <a:lnTo>
                    <a:pt x="177" y="0"/>
                  </a:lnTo>
                  <a:lnTo>
                    <a:pt x="189" y="27"/>
                  </a:lnTo>
                  <a:lnTo>
                    <a:pt x="193" y="53"/>
                  </a:lnTo>
                  <a:lnTo>
                    <a:pt x="238" y="632"/>
                  </a:lnTo>
                  <a:lnTo>
                    <a:pt x="244" y="660"/>
                  </a:lnTo>
                  <a:lnTo>
                    <a:pt x="252" y="675"/>
                  </a:lnTo>
                  <a:lnTo>
                    <a:pt x="263" y="662"/>
                  </a:lnTo>
                  <a:lnTo>
                    <a:pt x="270" y="636"/>
                  </a:lnTo>
                  <a:lnTo>
                    <a:pt x="303" y="57"/>
                  </a:lnTo>
                  <a:lnTo>
                    <a:pt x="310" y="27"/>
                  </a:lnTo>
                  <a:lnTo>
                    <a:pt x="320" y="5"/>
                  </a:lnTo>
                  <a:lnTo>
                    <a:pt x="330" y="29"/>
                  </a:lnTo>
                  <a:lnTo>
                    <a:pt x="337" y="55"/>
                  </a:lnTo>
                  <a:lnTo>
                    <a:pt x="382" y="629"/>
                  </a:lnTo>
                  <a:lnTo>
                    <a:pt x="386" y="655"/>
                  </a:lnTo>
                  <a:lnTo>
                    <a:pt x="398" y="675"/>
                  </a:lnTo>
                  <a:lnTo>
                    <a:pt x="406" y="652"/>
                  </a:lnTo>
                  <a:lnTo>
                    <a:pt x="411" y="625"/>
                  </a:lnTo>
                  <a:lnTo>
                    <a:pt x="450" y="59"/>
                  </a:lnTo>
                  <a:lnTo>
                    <a:pt x="452" y="20"/>
                  </a:lnTo>
                  <a:lnTo>
                    <a:pt x="465" y="5"/>
                  </a:lnTo>
                  <a:lnTo>
                    <a:pt x="474" y="23"/>
                  </a:lnTo>
                  <a:lnTo>
                    <a:pt x="480" y="57"/>
                  </a:lnTo>
                  <a:lnTo>
                    <a:pt x="528" y="632"/>
                  </a:lnTo>
                  <a:lnTo>
                    <a:pt x="532" y="655"/>
                  </a:lnTo>
                  <a:lnTo>
                    <a:pt x="540" y="673"/>
                  </a:lnTo>
                  <a:lnTo>
                    <a:pt x="550" y="660"/>
                  </a:lnTo>
                  <a:lnTo>
                    <a:pt x="552" y="634"/>
                  </a:lnTo>
                  <a:lnTo>
                    <a:pt x="582" y="337"/>
                  </a:lnTo>
                </a:path>
              </a:pathLst>
            </a:cu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078" name="Freeform 91"/>
            <p:cNvSpPr>
              <a:spLocks/>
            </p:cNvSpPr>
            <p:nvPr/>
          </p:nvSpPr>
          <p:spPr bwMode="auto">
            <a:xfrm>
              <a:off x="3072" y="2016"/>
              <a:ext cx="576" cy="588"/>
            </a:xfrm>
            <a:custGeom>
              <a:avLst/>
              <a:gdLst>
                <a:gd name="T0" fmla="*/ 0 w 576"/>
                <a:gd name="T1" fmla="*/ 288 h 588"/>
                <a:gd name="T2" fmla="*/ 42 w 576"/>
                <a:gd name="T3" fmla="*/ 36 h 588"/>
                <a:gd name="T4" fmla="*/ 56 w 576"/>
                <a:gd name="T5" fmla="*/ 10 h 588"/>
                <a:gd name="T6" fmla="*/ 69 w 576"/>
                <a:gd name="T7" fmla="*/ 2 h 588"/>
                <a:gd name="T8" fmla="*/ 84 w 576"/>
                <a:gd name="T9" fmla="*/ 12 h 588"/>
                <a:gd name="T10" fmla="*/ 96 w 576"/>
                <a:gd name="T11" fmla="*/ 33 h 588"/>
                <a:gd name="T12" fmla="*/ 186 w 576"/>
                <a:gd name="T13" fmla="*/ 546 h 588"/>
                <a:gd name="T14" fmla="*/ 198 w 576"/>
                <a:gd name="T15" fmla="*/ 576 h 588"/>
                <a:gd name="T16" fmla="*/ 213 w 576"/>
                <a:gd name="T17" fmla="*/ 588 h 588"/>
                <a:gd name="T18" fmla="*/ 228 w 576"/>
                <a:gd name="T19" fmla="*/ 576 h 588"/>
                <a:gd name="T20" fmla="*/ 243 w 576"/>
                <a:gd name="T21" fmla="*/ 540 h 588"/>
                <a:gd name="T22" fmla="*/ 324 w 576"/>
                <a:gd name="T23" fmla="*/ 36 h 588"/>
                <a:gd name="T24" fmla="*/ 333 w 576"/>
                <a:gd name="T25" fmla="*/ 12 h 588"/>
                <a:gd name="T26" fmla="*/ 348 w 576"/>
                <a:gd name="T27" fmla="*/ 0 h 588"/>
                <a:gd name="T28" fmla="*/ 363 w 576"/>
                <a:gd name="T29" fmla="*/ 6 h 588"/>
                <a:gd name="T30" fmla="*/ 378 w 576"/>
                <a:gd name="T31" fmla="*/ 33 h 588"/>
                <a:gd name="T32" fmla="*/ 474 w 576"/>
                <a:gd name="T33" fmla="*/ 540 h 588"/>
                <a:gd name="T34" fmla="*/ 486 w 576"/>
                <a:gd name="T35" fmla="*/ 567 h 588"/>
                <a:gd name="T36" fmla="*/ 498 w 576"/>
                <a:gd name="T37" fmla="*/ 576 h 588"/>
                <a:gd name="T38" fmla="*/ 498 w 576"/>
                <a:gd name="T39" fmla="*/ 576 h 588"/>
                <a:gd name="T40" fmla="*/ 510 w 576"/>
                <a:gd name="T41" fmla="*/ 567 h 588"/>
                <a:gd name="T42" fmla="*/ 522 w 576"/>
                <a:gd name="T43" fmla="*/ 540 h 588"/>
                <a:gd name="T44" fmla="*/ 576 w 576"/>
                <a:gd name="T45" fmla="*/ 285 h 58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76"/>
                <a:gd name="T70" fmla="*/ 0 h 588"/>
                <a:gd name="T71" fmla="*/ 576 w 576"/>
                <a:gd name="T72" fmla="*/ 588 h 58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76" h="588">
                  <a:moveTo>
                    <a:pt x="0" y="288"/>
                  </a:moveTo>
                  <a:lnTo>
                    <a:pt x="42" y="36"/>
                  </a:lnTo>
                  <a:lnTo>
                    <a:pt x="56" y="10"/>
                  </a:lnTo>
                  <a:lnTo>
                    <a:pt x="69" y="2"/>
                  </a:lnTo>
                  <a:lnTo>
                    <a:pt x="84" y="12"/>
                  </a:lnTo>
                  <a:lnTo>
                    <a:pt x="96" y="33"/>
                  </a:lnTo>
                  <a:lnTo>
                    <a:pt x="186" y="546"/>
                  </a:lnTo>
                  <a:lnTo>
                    <a:pt x="198" y="576"/>
                  </a:lnTo>
                  <a:lnTo>
                    <a:pt x="213" y="588"/>
                  </a:lnTo>
                  <a:lnTo>
                    <a:pt x="228" y="576"/>
                  </a:lnTo>
                  <a:lnTo>
                    <a:pt x="243" y="540"/>
                  </a:lnTo>
                  <a:lnTo>
                    <a:pt x="324" y="36"/>
                  </a:lnTo>
                  <a:lnTo>
                    <a:pt x="333" y="12"/>
                  </a:lnTo>
                  <a:lnTo>
                    <a:pt x="348" y="0"/>
                  </a:lnTo>
                  <a:lnTo>
                    <a:pt x="363" y="6"/>
                  </a:lnTo>
                  <a:lnTo>
                    <a:pt x="378" y="33"/>
                  </a:lnTo>
                  <a:lnTo>
                    <a:pt x="474" y="540"/>
                  </a:lnTo>
                  <a:lnTo>
                    <a:pt x="486" y="567"/>
                  </a:lnTo>
                  <a:lnTo>
                    <a:pt x="498" y="576"/>
                  </a:lnTo>
                  <a:lnTo>
                    <a:pt x="510" y="567"/>
                  </a:lnTo>
                  <a:lnTo>
                    <a:pt x="522" y="540"/>
                  </a:lnTo>
                  <a:lnTo>
                    <a:pt x="576" y="285"/>
                  </a:lnTo>
                </a:path>
              </a:pathLst>
            </a:cu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079" name="Freeform 92"/>
            <p:cNvSpPr>
              <a:spLocks/>
            </p:cNvSpPr>
            <p:nvPr/>
          </p:nvSpPr>
          <p:spPr bwMode="auto">
            <a:xfrm>
              <a:off x="4224" y="2016"/>
              <a:ext cx="576" cy="588"/>
            </a:xfrm>
            <a:custGeom>
              <a:avLst/>
              <a:gdLst>
                <a:gd name="T0" fmla="*/ 0 w 576"/>
                <a:gd name="T1" fmla="*/ 288 h 588"/>
                <a:gd name="T2" fmla="*/ 42 w 576"/>
                <a:gd name="T3" fmla="*/ 36 h 588"/>
                <a:gd name="T4" fmla="*/ 56 w 576"/>
                <a:gd name="T5" fmla="*/ 10 h 588"/>
                <a:gd name="T6" fmla="*/ 69 w 576"/>
                <a:gd name="T7" fmla="*/ 2 h 588"/>
                <a:gd name="T8" fmla="*/ 84 w 576"/>
                <a:gd name="T9" fmla="*/ 12 h 588"/>
                <a:gd name="T10" fmla="*/ 96 w 576"/>
                <a:gd name="T11" fmla="*/ 33 h 588"/>
                <a:gd name="T12" fmla="*/ 186 w 576"/>
                <a:gd name="T13" fmla="*/ 546 h 588"/>
                <a:gd name="T14" fmla="*/ 198 w 576"/>
                <a:gd name="T15" fmla="*/ 576 h 588"/>
                <a:gd name="T16" fmla="*/ 213 w 576"/>
                <a:gd name="T17" fmla="*/ 588 h 588"/>
                <a:gd name="T18" fmla="*/ 228 w 576"/>
                <a:gd name="T19" fmla="*/ 576 h 588"/>
                <a:gd name="T20" fmla="*/ 243 w 576"/>
                <a:gd name="T21" fmla="*/ 540 h 588"/>
                <a:gd name="T22" fmla="*/ 324 w 576"/>
                <a:gd name="T23" fmla="*/ 36 h 588"/>
                <a:gd name="T24" fmla="*/ 333 w 576"/>
                <a:gd name="T25" fmla="*/ 12 h 588"/>
                <a:gd name="T26" fmla="*/ 348 w 576"/>
                <a:gd name="T27" fmla="*/ 0 h 588"/>
                <a:gd name="T28" fmla="*/ 363 w 576"/>
                <a:gd name="T29" fmla="*/ 6 h 588"/>
                <a:gd name="T30" fmla="*/ 378 w 576"/>
                <a:gd name="T31" fmla="*/ 33 h 588"/>
                <a:gd name="T32" fmla="*/ 474 w 576"/>
                <a:gd name="T33" fmla="*/ 540 h 588"/>
                <a:gd name="T34" fmla="*/ 486 w 576"/>
                <a:gd name="T35" fmla="*/ 567 h 588"/>
                <a:gd name="T36" fmla="*/ 498 w 576"/>
                <a:gd name="T37" fmla="*/ 576 h 588"/>
                <a:gd name="T38" fmla="*/ 498 w 576"/>
                <a:gd name="T39" fmla="*/ 576 h 588"/>
                <a:gd name="T40" fmla="*/ 510 w 576"/>
                <a:gd name="T41" fmla="*/ 567 h 588"/>
                <a:gd name="T42" fmla="*/ 522 w 576"/>
                <a:gd name="T43" fmla="*/ 540 h 588"/>
                <a:gd name="T44" fmla="*/ 576 w 576"/>
                <a:gd name="T45" fmla="*/ 285 h 58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76"/>
                <a:gd name="T70" fmla="*/ 0 h 588"/>
                <a:gd name="T71" fmla="*/ 576 w 576"/>
                <a:gd name="T72" fmla="*/ 588 h 58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76" h="588">
                  <a:moveTo>
                    <a:pt x="0" y="288"/>
                  </a:moveTo>
                  <a:lnTo>
                    <a:pt x="42" y="36"/>
                  </a:lnTo>
                  <a:lnTo>
                    <a:pt x="56" y="10"/>
                  </a:lnTo>
                  <a:lnTo>
                    <a:pt x="69" y="2"/>
                  </a:lnTo>
                  <a:lnTo>
                    <a:pt x="84" y="12"/>
                  </a:lnTo>
                  <a:lnTo>
                    <a:pt x="96" y="33"/>
                  </a:lnTo>
                  <a:lnTo>
                    <a:pt x="186" y="546"/>
                  </a:lnTo>
                  <a:lnTo>
                    <a:pt x="198" y="576"/>
                  </a:lnTo>
                  <a:lnTo>
                    <a:pt x="213" y="588"/>
                  </a:lnTo>
                  <a:lnTo>
                    <a:pt x="228" y="576"/>
                  </a:lnTo>
                  <a:lnTo>
                    <a:pt x="243" y="540"/>
                  </a:lnTo>
                  <a:lnTo>
                    <a:pt x="324" y="36"/>
                  </a:lnTo>
                  <a:lnTo>
                    <a:pt x="333" y="12"/>
                  </a:lnTo>
                  <a:lnTo>
                    <a:pt x="348" y="0"/>
                  </a:lnTo>
                  <a:lnTo>
                    <a:pt x="363" y="6"/>
                  </a:lnTo>
                  <a:lnTo>
                    <a:pt x="378" y="33"/>
                  </a:lnTo>
                  <a:lnTo>
                    <a:pt x="474" y="540"/>
                  </a:lnTo>
                  <a:lnTo>
                    <a:pt x="486" y="567"/>
                  </a:lnTo>
                  <a:lnTo>
                    <a:pt x="498" y="576"/>
                  </a:lnTo>
                  <a:lnTo>
                    <a:pt x="510" y="567"/>
                  </a:lnTo>
                  <a:lnTo>
                    <a:pt x="522" y="540"/>
                  </a:lnTo>
                  <a:lnTo>
                    <a:pt x="576" y="285"/>
                  </a:lnTo>
                </a:path>
              </a:pathLst>
            </a:cu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2080" name="Freeform 93"/>
            <p:cNvSpPr>
              <a:spLocks/>
            </p:cNvSpPr>
            <p:nvPr/>
          </p:nvSpPr>
          <p:spPr bwMode="auto">
            <a:xfrm>
              <a:off x="4800" y="2016"/>
              <a:ext cx="576" cy="588"/>
            </a:xfrm>
            <a:custGeom>
              <a:avLst/>
              <a:gdLst>
                <a:gd name="T0" fmla="*/ 0 w 576"/>
                <a:gd name="T1" fmla="*/ 288 h 588"/>
                <a:gd name="T2" fmla="*/ 42 w 576"/>
                <a:gd name="T3" fmla="*/ 36 h 588"/>
                <a:gd name="T4" fmla="*/ 56 w 576"/>
                <a:gd name="T5" fmla="*/ 10 h 588"/>
                <a:gd name="T6" fmla="*/ 69 w 576"/>
                <a:gd name="T7" fmla="*/ 2 h 588"/>
                <a:gd name="T8" fmla="*/ 84 w 576"/>
                <a:gd name="T9" fmla="*/ 12 h 588"/>
                <a:gd name="T10" fmla="*/ 96 w 576"/>
                <a:gd name="T11" fmla="*/ 33 h 588"/>
                <a:gd name="T12" fmla="*/ 186 w 576"/>
                <a:gd name="T13" fmla="*/ 546 h 588"/>
                <a:gd name="T14" fmla="*/ 198 w 576"/>
                <a:gd name="T15" fmla="*/ 576 h 588"/>
                <a:gd name="T16" fmla="*/ 213 w 576"/>
                <a:gd name="T17" fmla="*/ 588 h 588"/>
                <a:gd name="T18" fmla="*/ 228 w 576"/>
                <a:gd name="T19" fmla="*/ 576 h 588"/>
                <a:gd name="T20" fmla="*/ 243 w 576"/>
                <a:gd name="T21" fmla="*/ 540 h 588"/>
                <a:gd name="T22" fmla="*/ 324 w 576"/>
                <a:gd name="T23" fmla="*/ 36 h 588"/>
                <a:gd name="T24" fmla="*/ 333 w 576"/>
                <a:gd name="T25" fmla="*/ 12 h 588"/>
                <a:gd name="T26" fmla="*/ 348 w 576"/>
                <a:gd name="T27" fmla="*/ 0 h 588"/>
                <a:gd name="T28" fmla="*/ 363 w 576"/>
                <a:gd name="T29" fmla="*/ 6 h 588"/>
                <a:gd name="T30" fmla="*/ 378 w 576"/>
                <a:gd name="T31" fmla="*/ 33 h 588"/>
                <a:gd name="T32" fmla="*/ 474 w 576"/>
                <a:gd name="T33" fmla="*/ 540 h 588"/>
                <a:gd name="T34" fmla="*/ 486 w 576"/>
                <a:gd name="T35" fmla="*/ 567 h 588"/>
                <a:gd name="T36" fmla="*/ 498 w 576"/>
                <a:gd name="T37" fmla="*/ 576 h 588"/>
                <a:gd name="T38" fmla="*/ 498 w 576"/>
                <a:gd name="T39" fmla="*/ 576 h 588"/>
                <a:gd name="T40" fmla="*/ 510 w 576"/>
                <a:gd name="T41" fmla="*/ 567 h 588"/>
                <a:gd name="T42" fmla="*/ 522 w 576"/>
                <a:gd name="T43" fmla="*/ 540 h 588"/>
                <a:gd name="T44" fmla="*/ 576 w 576"/>
                <a:gd name="T45" fmla="*/ 285 h 58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76"/>
                <a:gd name="T70" fmla="*/ 0 h 588"/>
                <a:gd name="T71" fmla="*/ 576 w 576"/>
                <a:gd name="T72" fmla="*/ 588 h 58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76" h="588">
                  <a:moveTo>
                    <a:pt x="0" y="288"/>
                  </a:moveTo>
                  <a:lnTo>
                    <a:pt x="42" y="36"/>
                  </a:lnTo>
                  <a:lnTo>
                    <a:pt x="56" y="10"/>
                  </a:lnTo>
                  <a:lnTo>
                    <a:pt x="69" y="2"/>
                  </a:lnTo>
                  <a:lnTo>
                    <a:pt x="84" y="12"/>
                  </a:lnTo>
                  <a:lnTo>
                    <a:pt x="96" y="33"/>
                  </a:lnTo>
                  <a:lnTo>
                    <a:pt x="186" y="546"/>
                  </a:lnTo>
                  <a:lnTo>
                    <a:pt x="198" y="576"/>
                  </a:lnTo>
                  <a:lnTo>
                    <a:pt x="213" y="588"/>
                  </a:lnTo>
                  <a:lnTo>
                    <a:pt x="228" y="576"/>
                  </a:lnTo>
                  <a:lnTo>
                    <a:pt x="243" y="540"/>
                  </a:lnTo>
                  <a:lnTo>
                    <a:pt x="324" y="36"/>
                  </a:lnTo>
                  <a:lnTo>
                    <a:pt x="333" y="12"/>
                  </a:lnTo>
                  <a:lnTo>
                    <a:pt x="348" y="0"/>
                  </a:lnTo>
                  <a:lnTo>
                    <a:pt x="363" y="6"/>
                  </a:lnTo>
                  <a:lnTo>
                    <a:pt x="378" y="33"/>
                  </a:lnTo>
                  <a:lnTo>
                    <a:pt x="474" y="540"/>
                  </a:lnTo>
                  <a:lnTo>
                    <a:pt x="486" y="567"/>
                  </a:lnTo>
                  <a:lnTo>
                    <a:pt x="498" y="576"/>
                  </a:lnTo>
                  <a:lnTo>
                    <a:pt x="510" y="567"/>
                  </a:lnTo>
                  <a:lnTo>
                    <a:pt x="522" y="540"/>
                  </a:lnTo>
                  <a:lnTo>
                    <a:pt x="576" y="285"/>
                  </a:lnTo>
                </a:path>
              </a:pathLst>
            </a:cu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</p:grpSp>
      <p:graphicFrame>
        <p:nvGraphicFramePr>
          <p:cNvPr id="444416" name="Object 1024"/>
          <p:cNvGraphicFramePr>
            <a:graphicFrameLocks noChangeAspect="1"/>
          </p:cNvGraphicFramePr>
          <p:nvPr/>
        </p:nvGraphicFramePr>
        <p:xfrm>
          <a:off x="1295400" y="5943600"/>
          <a:ext cx="64325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3" imgW="4279680" imgH="304560" progId="Equation.3">
                  <p:embed/>
                </p:oleObj>
              </mc:Choice>
              <mc:Fallback>
                <p:oleObj name="Equation" r:id="rId3" imgW="42796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943600"/>
                        <a:ext cx="6432550" cy="4587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05"/>
          <p:cNvGrpSpPr>
            <a:grpSpLocks/>
          </p:cNvGrpSpPr>
          <p:nvPr/>
        </p:nvGrpSpPr>
        <p:grpSpPr bwMode="auto">
          <a:xfrm>
            <a:off x="1981200" y="1828800"/>
            <a:ext cx="5486400" cy="3962400"/>
            <a:chOff x="1344" y="576"/>
            <a:chExt cx="3456" cy="3024"/>
          </a:xfrm>
        </p:grpSpPr>
        <p:sp>
          <p:nvSpPr>
            <p:cNvPr id="2064" name="Line 36"/>
            <p:cNvSpPr>
              <a:spLocks noChangeShapeType="1"/>
            </p:cNvSpPr>
            <p:nvPr/>
          </p:nvSpPr>
          <p:spPr bwMode="auto">
            <a:xfrm rot="5400000">
              <a:off x="1128" y="2088"/>
              <a:ext cx="30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65" name="Line 48"/>
            <p:cNvSpPr>
              <a:spLocks noChangeShapeType="1"/>
            </p:cNvSpPr>
            <p:nvPr/>
          </p:nvSpPr>
          <p:spPr bwMode="auto">
            <a:xfrm rot="5400000">
              <a:off x="264" y="2088"/>
              <a:ext cx="30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66" name="Line 50"/>
            <p:cNvSpPr>
              <a:spLocks noChangeShapeType="1"/>
            </p:cNvSpPr>
            <p:nvPr/>
          </p:nvSpPr>
          <p:spPr bwMode="auto">
            <a:xfrm rot="5400000">
              <a:off x="1992" y="2088"/>
              <a:ext cx="30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67" name="Line 51"/>
            <p:cNvSpPr>
              <a:spLocks noChangeShapeType="1"/>
            </p:cNvSpPr>
            <p:nvPr/>
          </p:nvSpPr>
          <p:spPr bwMode="auto">
            <a:xfrm rot="5400000">
              <a:off x="696" y="2088"/>
              <a:ext cx="30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68" name="Line 52"/>
            <p:cNvSpPr>
              <a:spLocks noChangeShapeType="1"/>
            </p:cNvSpPr>
            <p:nvPr/>
          </p:nvSpPr>
          <p:spPr bwMode="auto">
            <a:xfrm rot="5400000">
              <a:off x="1560" y="2088"/>
              <a:ext cx="30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69" name="Line 54"/>
            <p:cNvSpPr>
              <a:spLocks noChangeShapeType="1"/>
            </p:cNvSpPr>
            <p:nvPr/>
          </p:nvSpPr>
          <p:spPr bwMode="auto">
            <a:xfrm rot="5400000">
              <a:off x="2424" y="2088"/>
              <a:ext cx="30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70" name="Line 87"/>
            <p:cNvSpPr>
              <a:spLocks noChangeShapeType="1"/>
            </p:cNvSpPr>
            <p:nvPr/>
          </p:nvSpPr>
          <p:spPr bwMode="auto">
            <a:xfrm rot="5400000">
              <a:off x="2856" y="2088"/>
              <a:ext cx="30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71" name="Line 101"/>
            <p:cNvSpPr>
              <a:spLocks noChangeShapeType="1"/>
            </p:cNvSpPr>
            <p:nvPr/>
          </p:nvSpPr>
          <p:spPr bwMode="auto">
            <a:xfrm rot="5400000">
              <a:off x="-168" y="2088"/>
              <a:ext cx="30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72" name="Line 102"/>
            <p:cNvSpPr>
              <a:spLocks noChangeShapeType="1"/>
            </p:cNvSpPr>
            <p:nvPr/>
          </p:nvSpPr>
          <p:spPr bwMode="auto">
            <a:xfrm rot="5400000">
              <a:off x="3288" y="2088"/>
              <a:ext cx="30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aphicFrame>
        <p:nvGraphicFramePr>
          <p:cNvPr id="444417" name="Object 1025"/>
          <p:cNvGraphicFramePr>
            <a:graphicFrameLocks noChangeAspect="1"/>
          </p:cNvGraphicFramePr>
          <p:nvPr/>
        </p:nvGraphicFramePr>
        <p:xfrm>
          <a:off x="1219200" y="2971800"/>
          <a:ext cx="35528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5" imgW="2361960" imgH="342720" progId="Equation.3">
                  <p:embed/>
                </p:oleObj>
              </mc:Choice>
              <mc:Fallback>
                <p:oleObj name="Equation" r:id="rId5" imgW="23619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71800"/>
                        <a:ext cx="3552825" cy="5159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18" name="Object 1026"/>
          <p:cNvGraphicFramePr>
            <a:graphicFrameLocks noChangeAspect="1"/>
          </p:cNvGraphicFramePr>
          <p:nvPr/>
        </p:nvGraphicFramePr>
        <p:xfrm>
          <a:off x="1219200" y="4419600"/>
          <a:ext cx="618331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7" imgW="4114800" imgH="342720" progId="Equation.3">
                  <p:embed/>
                </p:oleObj>
              </mc:Choice>
              <mc:Fallback>
                <p:oleObj name="Equation" r:id="rId7" imgW="41148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419600"/>
                        <a:ext cx="6183313" cy="5159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1" name="Text Box 107"/>
          <p:cNvSpPr txBox="1">
            <a:spLocks noChangeArrowheads="1"/>
          </p:cNvSpPr>
          <p:nvPr/>
        </p:nvSpPr>
        <p:spPr bwMode="auto">
          <a:xfrm>
            <a:off x="685800" y="381000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chemeClr val="tx2"/>
                </a:solidFill>
                <a:latin typeface="隶书" pitchFamily="49" charset="-122"/>
              </a:rPr>
              <a:t>数字</a:t>
            </a:r>
            <a:r>
              <a:rPr lang="zh-CN" altLang="en-US" sz="2400" dirty="0">
                <a:solidFill>
                  <a:schemeClr val="tx2"/>
                </a:solidFill>
                <a:latin typeface="隶书" pitchFamily="49" charset="-122"/>
              </a:rPr>
              <a:t>调制的基本原理</a:t>
            </a:r>
          </a:p>
        </p:txBody>
      </p:sp>
      <p:sp>
        <p:nvSpPr>
          <p:cNvPr id="12396" name="Rectangle 108"/>
          <p:cNvSpPr>
            <a:spLocks noChangeArrowheads="1"/>
          </p:cNvSpPr>
          <p:nvPr/>
        </p:nvSpPr>
        <p:spPr bwMode="auto">
          <a:xfrm>
            <a:off x="2667000" y="11430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>
              <a:buClr>
                <a:srgbClr val="FF3300"/>
              </a:buClr>
            </a:pPr>
            <a:r>
              <a:rPr lang="zh-CN" altLang="en-US" sz="2400">
                <a:solidFill>
                  <a:srgbClr val="CC0000"/>
                </a:solidFill>
              </a:rPr>
              <a:t>二进制已调信号波形</a:t>
            </a:r>
          </a:p>
        </p:txBody>
      </p:sp>
      <p:sp>
        <p:nvSpPr>
          <p:cNvPr id="2063" name="Line 109"/>
          <p:cNvSpPr>
            <a:spLocks noChangeShapeType="1"/>
          </p:cNvSpPr>
          <p:nvPr/>
        </p:nvSpPr>
        <p:spPr bwMode="auto">
          <a:xfrm>
            <a:off x="304800" y="914400"/>
            <a:ext cx="8610600" cy="0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5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4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44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73" grpId="0" autoUpdateAnimBg="0"/>
      <p:bldP spid="12376" grpId="0" autoUpdateAnimBg="0"/>
      <p:bldP spid="12377" grpId="0" autoUpdateAnimBg="0"/>
      <p:bldP spid="12378" grpId="0" autoUpdateAnimBg="0"/>
      <p:bldP spid="1239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990600" y="2286000"/>
            <a:ext cx="4308475" cy="1409700"/>
            <a:chOff x="624" y="1200"/>
            <a:chExt cx="2714" cy="888"/>
          </a:xfrm>
        </p:grpSpPr>
        <p:graphicFrame>
          <p:nvGraphicFramePr>
            <p:cNvPr id="12293" name="Object 3"/>
            <p:cNvGraphicFramePr>
              <a:graphicFrameLocks noChangeAspect="1"/>
            </p:cNvGraphicFramePr>
            <p:nvPr/>
          </p:nvGraphicFramePr>
          <p:xfrm>
            <a:off x="624" y="1488"/>
            <a:ext cx="1165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2" name="Equation" r:id="rId3" imgW="1320480" imgH="304560" progId="Equation.3">
                    <p:embed/>
                  </p:oleObj>
                </mc:Choice>
                <mc:Fallback>
                  <p:oleObj name="Equation" r:id="rId3" imgW="132048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488"/>
                          <a:ext cx="1165" cy="2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4" name="Object 4"/>
            <p:cNvGraphicFramePr>
              <a:graphicFrameLocks noChangeAspect="1"/>
            </p:cNvGraphicFramePr>
            <p:nvPr/>
          </p:nvGraphicFramePr>
          <p:xfrm>
            <a:off x="2256" y="1440"/>
            <a:ext cx="108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3" name="Equation" r:id="rId5" imgW="1143000" imgH="228600" progId="Equation.3">
                    <p:embed/>
                  </p:oleObj>
                </mc:Choice>
                <mc:Fallback>
                  <p:oleObj name="Equation" r:id="rId5" imgW="1143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440"/>
                          <a:ext cx="1082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78" name="Oval 5"/>
            <p:cNvSpPr>
              <a:spLocks noChangeArrowheads="1"/>
            </p:cNvSpPr>
            <p:nvPr/>
          </p:nvSpPr>
          <p:spPr bwMode="auto">
            <a:xfrm>
              <a:off x="1968" y="1296"/>
              <a:ext cx="244" cy="237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Clr>
                  <a:srgbClr val="FF3300"/>
                </a:buClr>
              </a:pPr>
              <a:r>
                <a:rPr lang="en-US" altLang="zh-CN" sz="2400" b="1">
                  <a:solidFill>
                    <a:srgbClr val="CCFF66"/>
                  </a:solidFill>
                </a:rPr>
                <a:t>×</a:t>
              </a:r>
            </a:p>
          </p:txBody>
        </p:sp>
        <p:sp>
          <p:nvSpPr>
            <p:cNvPr id="12379" name="Line 6"/>
            <p:cNvSpPr>
              <a:spLocks noChangeShapeType="1"/>
            </p:cNvSpPr>
            <p:nvPr/>
          </p:nvSpPr>
          <p:spPr bwMode="auto">
            <a:xfrm>
              <a:off x="816" y="1440"/>
              <a:ext cx="1152" cy="0"/>
            </a:xfrm>
            <a:prstGeom prst="line">
              <a:avLst/>
            </a:prstGeom>
            <a:noFill/>
            <a:ln w="22225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380" name="Line 7"/>
            <p:cNvSpPr>
              <a:spLocks noChangeShapeType="1"/>
            </p:cNvSpPr>
            <p:nvPr/>
          </p:nvSpPr>
          <p:spPr bwMode="auto">
            <a:xfrm flipV="1">
              <a:off x="2112" y="1536"/>
              <a:ext cx="0" cy="528"/>
            </a:xfrm>
            <a:prstGeom prst="line">
              <a:avLst/>
            </a:prstGeom>
            <a:noFill/>
            <a:ln w="22225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381" name="Line 8"/>
            <p:cNvSpPr>
              <a:spLocks noChangeShapeType="1"/>
            </p:cNvSpPr>
            <p:nvPr/>
          </p:nvSpPr>
          <p:spPr bwMode="auto">
            <a:xfrm>
              <a:off x="2208" y="1440"/>
              <a:ext cx="1104" cy="0"/>
            </a:xfrm>
            <a:prstGeom prst="line">
              <a:avLst/>
            </a:prstGeom>
            <a:noFill/>
            <a:ln w="22225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12295" name="Object 5"/>
            <p:cNvGraphicFramePr>
              <a:graphicFrameLocks noChangeAspect="1"/>
            </p:cNvGraphicFramePr>
            <p:nvPr/>
          </p:nvGraphicFramePr>
          <p:xfrm>
            <a:off x="2112" y="1872"/>
            <a:ext cx="43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4" name="Equation" r:id="rId7" imgW="457200" imgH="228600" progId="Equation.3">
                    <p:embed/>
                  </p:oleObj>
                </mc:Choice>
                <mc:Fallback>
                  <p:oleObj name="Equation" r:id="rId7" imgW="457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872"/>
                          <a:ext cx="432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82" name="AutoShape 10"/>
            <p:cNvSpPr>
              <a:spLocks noChangeArrowheads="1"/>
            </p:cNvSpPr>
            <p:nvPr/>
          </p:nvSpPr>
          <p:spPr bwMode="auto">
            <a:xfrm>
              <a:off x="624" y="1200"/>
              <a:ext cx="1200" cy="24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rgbClr val="000099"/>
                  </a:solidFill>
                </a:rPr>
                <a:t>数字信号序列</a:t>
              </a:r>
            </a:p>
          </p:txBody>
        </p:sp>
        <p:sp>
          <p:nvSpPr>
            <p:cNvPr id="12383" name="AutoShape 24"/>
            <p:cNvSpPr>
              <a:spLocks noChangeArrowheads="1"/>
            </p:cNvSpPr>
            <p:nvPr/>
          </p:nvSpPr>
          <p:spPr bwMode="auto">
            <a:xfrm>
              <a:off x="2016" y="1680"/>
              <a:ext cx="624" cy="24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rgbClr val="000099"/>
                  </a:solidFill>
                </a:rPr>
                <a:t>载波</a:t>
              </a:r>
            </a:p>
          </p:txBody>
        </p:sp>
        <p:sp>
          <p:nvSpPr>
            <p:cNvPr id="12384" name="AutoShape 25"/>
            <p:cNvSpPr>
              <a:spLocks noChangeArrowheads="1"/>
            </p:cNvSpPr>
            <p:nvPr/>
          </p:nvSpPr>
          <p:spPr bwMode="auto">
            <a:xfrm>
              <a:off x="2256" y="1200"/>
              <a:ext cx="912" cy="24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rgbClr val="000099"/>
                  </a:solidFill>
                </a:rPr>
                <a:t>已调信号</a:t>
              </a:r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914400" y="4038600"/>
            <a:ext cx="4613275" cy="2254250"/>
            <a:chOff x="576" y="2256"/>
            <a:chExt cx="2906" cy="1420"/>
          </a:xfrm>
        </p:grpSpPr>
        <p:sp>
          <p:nvSpPr>
            <p:cNvPr id="12361" name="Line 16"/>
            <p:cNvSpPr>
              <a:spLocks noChangeShapeType="1"/>
            </p:cNvSpPr>
            <p:nvPr/>
          </p:nvSpPr>
          <p:spPr bwMode="auto">
            <a:xfrm flipH="1" flipV="1">
              <a:off x="1872" y="2544"/>
              <a:ext cx="384" cy="192"/>
            </a:xfrm>
            <a:prstGeom prst="line">
              <a:avLst/>
            </a:prstGeom>
            <a:noFill/>
            <a:ln w="22225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2" name="Oval 11"/>
            <p:cNvSpPr>
              <a:spLocks noChangeArrowheads="1"/>
            </p:cNvSpPr>
            <p:nvPr/>
          </p:nvSpPr>
          <p:spPr bwMode="auto">
            <a:xfrm>
              <a:off x="1776" y="2496"/>
              <a:ext cx="96" cy="96"/>
            </a:xfrm>
            <a:prstGeom prst="ellipse">
              <a:avLst/>
            </a:prstGeom>
            <a:noFill/>
            <a:ln w="22225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12363" name="Oval 12"/>
            <p:cNvSpPr>
              <a:spLocks noChangeArrowheads="1"/>
            </p:cNvSpPr>
            <p:nvPr/>
          </p:nvSpPr>
          <p:spPr bwMode="auto">
            <a:xfrm>
              <a:off x="1776" y="2784"/>
              <a:ext cx="96" cy="96"/>
            </a:xfrm>
            <a:prstGeom prst="ellipse">
              <a:avLst/>
            </a:prstGeom>
            <a:noFill/>
            <a:ln w="22225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12364" name="Line 13"/>
            <p:cNvSpPr>
              <a:spLocks noChangeShapeType="1"/>
            </p:cNvSpPr>
            <p:nvPr/>
          </p:nvSpPr>
          <p:spPr bwMode="auto">
            <a:xfrm>
              <a:off x="720" y="2544"/>
              <a:ext cx="1056" cy="0"/>
            </a:xfrm>
            <a:prstGeom prst="line">
              <a:avLst/>
            </a:prstGeom>
            <a:noFill/>
            <a:ln w="22225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5" name="Oval 14"/>
            <p:cNvSpPr>
              <a:spLocks noChangeArrowheads="1"/>
            </p:cNvSpPr>
            <p:nvPr/>
          </p:nvSpPr>
          <p:spPr bwMode="auto">
            <a:xfrm>
              <a:off x="2256" y="2688"/>
              <a:ext cx="96" cy="96"/>
            </a:xfrm>
            <a:prstGeom prst="ellipse">
              <a:avLst/>
            </a:prstGeom>
            <a:noFill/>
            <a:ln w="22225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12366" name="Line 15"/>
            <p:cNvSpPr>
              <a:spLocks noChangeShapeType="1"/>
            </p:cNvSpPr>
            <p:nvPr/>
          </p:nvSpPr>
          <p:spPr bwMode="auto">
            <a:xfrm flipV="1">
              <a:off x="2304" y="2784"/>
              <a:ext cx="0" cy="480"/>
            </a:xfrm>
            <a:prstGeom prst="line">
              <a:avLst/>
            </a:prstGeom>
            <a:noFill/>
            <a:ln w="22225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7" name="Line 17"/>
            <p:cNvSpPr>
              <a:spLocks noChangeShapeType="1"/>
            </p:cNvSpPr>
            <p:nvPr/>
          </p:nvSpPr>
          <p:spPr bwMode="auto">
            <a:xfrm>
              <a:off x="2352" y="2736"/>
              <a:ext cx="912" cy="0"/>
            </a:xfrm>
            <a:prstGeom prst="line">
              <a:avLst/>
            </a:prstGeom>
            <a:noFill/>
            <a:ln w="22225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8" name="AutoShape 18"/>
            <p:cNvSpPr>
              <a:spLocks noChangeArrowheads="1"/>
            </p:cNvSpPr>
            <p:nvPr/>
          </p:nvSpPr>
          <p:spPr bwMode="auto">
            <a:xfrm>
              <a:off x="1728" y="3216"/>
              <a:ext cx="1200" cy="192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rgbClr val="000099"/>
                  </a:solidFill>
                </a:rPr>
                <a:t>数字信号序列</a:t>
              </a:r>
            </a:p>
          </p:txBody>
        </p:sp>
        <p:sp>
          <p:nvSpPr>
            <p:cNvPr id="12369" name="Line 19"/>
            <p:cNvSpPr>
              <a:spLocks noChangeShapeType="1"/>
            </p:cNvSpPr>
            <p:nvPr/>
          </p:nvSpPr>
          <p:spPr bwMode="auto">
            <a:xfrm>
              <a:off x="1488" y="2832"/>
              <a:ext cx="0" cy="288"/>
            </a:xfrm>
            <a:prstGeom prst="line">
              <a:avLst/>
            </a:prstGeom>
            <a:noFill/>
            <a:ln w="22225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2370" name="Group 20"/>
            <p:cNvGrpSpPr>
              <a:grpSpLocks/>
            </p:cNvGrpSpPr>
            <p:nvPr/>
          </p:nvGrpSpPr>
          <p:grpSpPr bwMode="auto">
            <a:xfrm>
              <a:off x="1392" y="3120"/>
              <a:ext cx="192" cy="119"/>
              <a:chOff x="2928" y="3120"/>
              <a:chExt cx="192" cy="119"/>
            </a:xfrm>
          </p:grpSpPr>
          <p:sp>
            <p:nvSpPr>
              <p:cNvPr id="12375" name="Line 21"/>
              <p:cNvSpPr>
                <a:spLocks noChangeShapeType="1"/>
              </p:cNvSpPr>
              <p:nvPr/>
            </p:nvSpPr>
            <p:spPr bwMode="auto">
              <a:xfrm>
                <a:off x="2928" y="3120"/>
                <a:ext cx="192" cy="0"/>
              </a:xfrm>
              <a:prstGeom prst="line">
                <a:avLst/>
              </a:prstGeom>
              <a:noFill/>
              <a:ln w="22225">
                <a:solidFill>
                  <a:srgbClr val="99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76" name="Line 22"/>
              <p:cNvSpPr>
                <a:spLocks noChangeShapeType="1"/>
              </p:cNvSpPr>
              <p:nvPr/>
            </p:nvSpPr>
            <p:spPr bwMode="auto">
              <a:xfrm>
                <a:off x="2976" y="3168"/>
                <a:ext cx="96" cy="0"/>
              </a:xfrm>
              <a:prstGeom prst="line">
                <a:avLst/>
              </a:prstGeom>
              <a:noFill/>
              <a:ln w="22225">
                <a:solidFill>
                  <a:srgbClr val="99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77" name="Oval 23"/>
              <p:cNvSpPr>
                <a:spLocks noChangeAspect="1" noChangeArrowheads="1"/>
              </p:cNvSpPr>
              <p:nvPr/>
            </p:nvSpPr>
            <p:spPr bwMode="auto">
              <a:xfrm>
                <a:off x="2999" y="3194"/>
                <a:ext cx="45" cy="45"/>
              </a:xfrm>
              <a:prstGeom prst="ellipse">
                <a:avLst/>
              </a:prstGeom>
              <a:solidFill>
                <a:srgbClr val="99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graphicFrame>
          <p:nvGraphicFramePr>
            <p:cNvPr id="12290" name="Object 0"/>
            <p:cNvGraphicFramePr>
              <a:graphicFrameLocks noChangeAspect="1"/>
            </p:cNvGraphicFramePr>
            <p:nvPr/>
          </p:nvGraphicFramePr>
          <p:xfrm>
            <a:off x="1824" y="3408"/>
            <a:ext cx="1165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5" name="Equation" r:id="rId9" imgW="1320480" imgH="304560" progId="Equation.3">
                    <p:embed/>
                  </p:oleObj>
                </mc:Choice>
                <mc:Fallback>
                  <p:oleObj name="Equation" r:id="rId9" imgW="132048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408"/>
                          <a:ext cx="1165" cy="2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71" name="AutoShape 27"/>
            <p:cNvSpPr>
              <a:spLocks noChangeArrowheads="1"/>
            </p:cNvSpPr>
            <p:nvPr/>
          </p:nvSpPr>
          <p:spPr bwMode="auto">
            <a:xfrm>
              <a:off x="1008" y="2880"/>
              <a:ext cx="528" cy="192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olidFill>
                    <a:srgbClr val="000099"/>
                  </a:solidFill>
                </a:rPr>
                <a:t>GND</a:t>
              </a:r>
            </a:p>
          </p:txBody>
        </p:sp>
        <p:graphicFrame>
          <p:nvGraphicFramePr>
            <p:cNvPr id="12291" name="Object 1"/>
            <p:cNvGraphicFramePr>
              <a:graphicFrameLocks noChangeAspect="1"/>
            </p:cNvGraphicFramePr>
            <p:nvPr/>
          </p:nvGraphicFramePr>
          <p:xfrm>
            <a:off x="1104" y="2304"/>
            <a:ext cx="43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6" name="Equation" r:id="rId11" imgW="457200" imgH="228600" progId="Equation.3">
                    <p:embed/>
                  </p:oleObj>
                </mc:Choice>
                <mc:Fallback>
                  <p:oleObj name="Equation" r:id="rId11" imgW="457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304"/>
                          <a:ext cx="432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72" name="AutoShape 29"/>
            <p:cNvSpPr>
              <a:spLocks noChangeArrowheads="1"/>
            </p:cNvSpPr>
            <p:nvPr/>
          </p:nvSpPr>
          <p:spPr bwMode="auto">
            <a:xfrm>
              <a:off x="576" y="2256"/>
              <a:ext cx="624" cy="24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rgbClr val="000099"/>
                  </a:solidFill>
                </a:rPr>
                <a:t>载波</a:t>
              </a:r>
            </a:p>
          </p:txBody>
        </p:sp>
        <p:graphicFrame>
          <p:nvGraphicFramePr>
            <p:cNvPr id="12292" name="Object 2"/>
            <p:cNvGraphicFramePr>
              <a:graphicFrameLocks noChangeAspect="1"/>
            </p:cNvGraphicFramePr>
            <p:nvPr/>
          </p:nvGraphicFramePr>
          <p:xfrm>
            <a:off x="2400" y="2784"/>
            <a:ext cx="108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7" name="Equation" r:id="rId13" imgW="1143000" imgH="228600" progId="Equation.3">
                    <p:embed/>
                  </p:oleObj>
                </mc:Choice>
                <mc:Fallback>
                  <p:oleObj name="Equation" r:id="rId13" imgW="1143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84"/>
                          <a:ext cx="1082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73" name="AutoShape 31"/>
            <p:cNvSpPr>
              <a:spLocks noChangeArrowheads="1"/>
            </p:cNvSpPr>
            <p:nvPr/>
          </p:nvSpPr>
          <p:spPr bwMode="auto">
            <a:xfrm>
              <a:off x="2400" y="2496"/>
              <a:ext cx="912" cy="24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rgbClr val="000099"/>
                  </a:solidFill>
                </a:rPr>
                <a:t>已调信号</a:t>
              </a:r>
            </a:p>
          </p:txBody>
        </p:sp>
        <p:sp>
          <p:nvSpPr>
            <p:cNvPr id="12374" name="Line 32"/>
            <p:cNvSpPr>
              <a:spLocks noChangeShapeType="1"/>
            </p:cNvSpPr>
            <p:nvPr/>
          </p:nvSpPr>
          <p:spPr bwMode="auto">
            <a:xfrm flipH="1">
              <a:off x="1488" y="2832"/>
              <a:ext cx="288" cy="0"/>
            </a:xfrm>
            <a:prstGeom prst="line">
              <a:avLst/>
            </a:prstGeom>
            <a:noFill/>
            <a:ln w="22225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2299" name="Line 47"/>
          <p:cNvSpPr>
            <a:spLocks noChangeShapeType="1"/>
          </p:cNvSpPr>
          <p:nvPr/>
        </p:nvSpPr>
        <p:spPr bwMode="auto">
          <a:xfrm>
            <a:off x="152400" y="1219200"/>
            <a:ext cx="8839200" cy="0"/>
          </a:xfrm>
          <a:prstGeom prst="line">
            <a:avLst/>
          </a:prstGeom>
          <a:noFill/>
          <a:ln w="2540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672" name="WordArt 48"/>
          <p:cNvSpPr>
            <a:spLocks noChangeArrowheads="1" noChangeShapeType="1" noTextEdit="1"/>
          </p:cNvSpPr>
          <p:nvPr/>
        </p:nvSpPr>
        <p:spPr bwMode="auto">
          <a:xfrm>
            <a:off x="533400" y="620688"/>
            <a:ext cx="3162300" cy="5985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852"/>
              </a:avLst>
            </a:prstTxWarp>
          </a:bodyPr>
          <a:lstStyle/>
          <a:p>
            <a:pPr algn="ctr">
              <a:lnSpc>
                <a:spcPct val="120000"/>
              </a:lnSpc>
              <a:buClr>
                <a:srgbClr val="FF3300"/>
              </a:buClr>
              <a:defRPr/>
            </a:pPr>
            <a:r>
              <a:rPr lang="en-US" altLang="zh-CN" sz="3600" kern="10" dirty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FF9966"/>
                </a:solidFill>
                <a:latin typeface="隶书"/>
                <a:ea typeface="隶书"/>
              </a:rPr>
              <a:t>2ASK</a:t>
            </a:r>
            <a:r>
              <a:rPr lang="zh-CN" altLang="en-US" sz="3600" kern="10" dirty="0" smtClean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FF9966"/>
                </a:solidFill>
                <a:latin typeface="隶书"/>
                <a:ea typeface="隶书"/>
              </a:rPr>
              <a:t>的</a:t>
            </a:r>
            <a:r>
              <a:rPr lang="zh-CN" altLang="en-US" sz="3600" kern="10" dirty="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FF9966"/>
                </a:solidFill>
                <a:latin typeface="隶书"/>
                <a:ea typeface="隶书"/>
              </a:rPr>
              <a:t>调制器</a:t>
            </a:r>
            <a:endParaRPr lang="zh-CN" altLang="en-US" sz="3600" kern="10" dirty="0">
              <a:ln w="9525">
                <a:solidFill>
                  <a:srgbClr val="CC0000"/>
                </a:solidFill>
                <a:round/>
                <a:headEnd/>
                <a:tailEnd/>
              </a:ln>
              <a:solidFill>
                <a:srgbClr val="FF9966"/>
              </a:solidFill>
              <a:latin typeface="隶书"/>
              <a:ea typeface="隶书"/>
            </a:endParaRPr>
          </a:p>
        </p:txBody>
      </p: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5991225" y="4343400"/>
            <a:ext cx="466725" cy="914400"/>
            <a:chOff x="3264" y="1920"/>
            <a:chExt cx="294" cy="576"/>
          </a:xfrm>
        </p:grpSpPr>
        <p:sp>
          <p:nvSpPr>
            <p:cNvPr id="12357" name="Freeform 35"/>
            <p:cNvSpPr>
              <a:spLocks/>
            </p:cNvSpPr>
            <p:nvPr/>
          </p:nvSpPr>
          <p:spPr bwMode="auto">
            <a:xfrm>
              <a:off x="3264" y="2112"/>
              <a:ext cx="294" cy="384"/>
            </a:xfrm>
            <a:custGeom>
              <a:avLst/>
              <a:gdLst>
                <a:gd name="T0" fmla="*/ 0 w 582"/>
                <a:gd name="T1" fmla="*/ 110 h 675"/>
                <a:gd name="T2" fmla="*/ 5 w 582"/>
                <a:gd name="T3" fmla="*/ 16 h 675"/>
                <a:gd name="T4" fmla="*/ 7 w 582"/>
                <a:gd name="T5" fmla="*/ 7 h 675"/>
                <a:gd name="T6" fmla="*/ 10 w 582"/>
                <a:gd name="T7" fmla="*/ 2 h 675"/>
                <a:gd name="T8" fmla="*/ 12 w 582"/>
                <a:gd name="T9" fmla="*/ 7 h 675"/>
                <a:gd name="T10" fmla="*/ 13 w 582"/>
                <a:gd name="T11" fmla="*/ 16 h 675"/>
                <a:gd name="T12" fmla="*/ 23 w 582"/>
                <a:gd name="T13" fmla="*/ 205 h 675"/>
                <a:gd name="T14" fmla="*/ 24 w 582"/>
                <a:gd name="T15" fmla="*/ 213 h 675"/>
                <a:gd name="T16" fmla="*/ 27 w 582"/>
                <a:gd name="T17" fmla="*/ 218 h 675"/>
                <a:gd name="T18" fmla="*/ 29 w 582"/>
                <a:gd name="T19" fmla="*/ 213 h 675"/>
                <a:gd name="T20" fmla="*/ 31 w 582"/>
                <a:gd name="T21" fmla="*/ 206 h 675"/>
                <a:gd name="T22" fmla="*/ 41 w 582"/>
                <a:gd name="T23" fmla="*/ 18 h 675"/>
                <a:gd name="T24" fmla="*/ 41 w 582"/>
                <a:gd name="T25" fmla="*/ 8 h 675"/>
                <a:gd name="T26" fmla="*/ 45 w 582"/>
                <a:gd name="T27" fmla="*/ 0 h 675"/>
                <a:gd name="T28" fmla="*/ 48 w 582"/>
                <a:gd name="T29" fmla="*/ 9 h 675"/>
                <a:gd name="T30" fmla="*/ 49 w 582"/>
                <a:gd name="T31" fmla="*/ 17 h 675"/>
                <a:gd name="T32" fmla="*/ 61 w 582"/>
                <a:gd name="T33" fmla="*/ 205 h 675"/>
                <a:gd name="T34" fmla="*/ 62 w 582"/>
                <a:gd name="T35" fmla="*/ 213 h 675"/>
                <a:gd name="T36" fmla="*/ 64 w 582"/>
                <a:gd name="T37" fmla="*/ 218 h 675"/>
                <a:gd name="T38" fmla="*/ 67 w 582"/>
                <a:gd name="T39" fmla="*/ 214 h 675"/>
                <a:gd name="T40" fmla="*/ 69 w 582"/>
                <a:gd name="T41" fmla="*/ 206 h 675"/>
                <a:gd name="T42" fmla="*/ 77 w 582"/>
                <a:gd name="T43" fmla="*/ 18 h 675"/>
                <a:gd name="T44" fmla="*/ 79 w 582"/>
                <a:gd name="T45" fmla="*/ 9 h 675"/>
                <a:gd name="T46" fmla="*/ 82 w 582"/>
                <a:gd name="T47" fmla="*/ 2 h 675"/>
                <a:gd name="T48" fmla="*/ 84 w 582"/>
                <a:gd name="T49" fmla="*/ 9 h 675"/>
                <a:gd name="T50" fmla="*/ 86 w 582"/>
                <a:gd name="T51" fmla="*/ 18 h 675"/>
                <a:gd name="T52" fmla="*/ 97 w 582"/>
                <a:gd name="T53" fmla="*/ 204 h 675"/>
                <a:gd name="T54" fmla="*/ 99 w 582"/>
                <a:gd name="T55" fmla="*/ 212 h 675"/>
                <a:gd name="T56" fmla="*/ 102 w 582"/>
                <a:gd name="T57" fmla="*/ 218 h 675"/>
                <a:gd name="T58" fmla="*/ 104 w 582"/>
                <a:gd name="T59" fmla="*/ 211 h 675"/>
                <a:gd name="T60" fmla="*/ 105 w 582"/>
                <a:gd name="T61" fmla="*/ 203 h 675"/>
                <a:gd name="T62" fmla="*/ 115 w 582"/>
                <a:gd name="T63" fmla="*/ 19 h 675"/>
                <a:gd name="T64" fmla="*/ 115 w 582"/>
                <a:gd name="T65" fmla="*/ 6 h 675"/>
                <a:gd name="T66" fmla="*/ 119 w 582"/>
                <a:gd name="T67" fmla="*/ 2 h 675"/>
                <a:gd name="T68" fmla="*/ 121 w 582"/>
                <a:gd name="T69" fmla="*/ 7 h 675"/>
                <a:gd name="T70" fmla="*/ 122 w 582"/>
                <a:gd name="T71" fmla="*/ 18 h 675"/>
                <a:gd name="T72" fmla="*/ 135 w 582"/>
                <a:gd name="T73" fmla="*/ 205 h 675"/>
                <a:gd name="T74" fmla="*/ 136 w 582"/>
                <a:gd name="T75" fmla="*/ 212 h 675"/>
                <a:gd name="T76" fmla="*/ 138 w 582"/>
                <a:gd name="T77" fmla="*/ 218 h 675"/>
                <a:gd name="T78" fmla="*/ 140 w 582"/>
                <a:gd name="T79" fmla="*/ 213 h 675"/>
                <a:gd name="T80" fmla="*/ 141 w 582"/>
                <a:gd name="T81" fmla="*/ 205 h 675"/>
                <a:gd name="T82" fmla="*/ 149 w 582"/>
                <a:gd name="T83" fmla="*/ 109 h 67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82"/>
                <a:gd name="T127" fmla="*/ 0 h 675"/>
                <a:gd name="T128" fmla="*/ 582 w 582"/>
                <a:gd name="T129" fmla="*/ 675 h 67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82" h="675">
                  <a:moveTo>
                    <a:pt x="0" y="339"/>
                  </a:moveTo>
                  <a:lnTo>
                    <a:pt x="20" y="49"/>
                  </a:lnTo>
                  <a:lnTo>
                    <a:pt x="27" y="23"/>
                  </a:lnTo>
                  <a:lnTo>
                    <a:pt x="37" y="5"/>
                  </a:lnTo>
                  <a:lnTo>
                    <a:pt x="45" y="23"/>
                  </a:lnTo>
                  <a:lnTo>
                    <a:pt x="49" y="49"/>
                  </a:lnTo>
                  <a:lnTo>
                    <a:pt x="90" y="634"/>
                  </a:lnTo>
                  <a:lnTo>
                    <a:pt x="96" y="660"/>
                  </a:lnTo>
                  <a:lnTo>
                    <a:pt x="107" y="675"/>
                  </a:lnTo>
                  <a:lnTo>
                    <a:pt x="115" y="658"/>
                  </a:lnTo>
                  <a:lnTo>
                    <a:pt x="121" y="636"/>
                  </a:lnTo>
                  <a:lnTo>
                    <a:pt x="160" y="55"/>
                  </a:lnTo>
                  <a:lnTo>
                    <a:pt x="162" y="25"/>
                  </a:lnTo>
                  <a:lnTo>
                    <a:pt x="177" y="0"/>
                  </a:lnTo>
                  <a:lnTo>
                    <a:pt x="189" y="27"/>
                  </a:lnTo>
                  <a:lnTo>
                    <a:pt x="193" y="53"/>
                  </a:lnTo>
                  <a:lnTo>
                    <a:pt x="238" y="632"/>
                  </a:lnTo>
                  <a:lnTo>
                    <a:pt x="244" y="660"/>
                  </a:lnTo>
                  <a:lnTo>
                    <a:pt x="252" y="675"/>
                  </a:lnTo>
                  <a:lnTo>
                    <a:pt x="263" y="662"/>
                  </a:lnTo>
                  <a:lnTo>
                    <a:pt x="270" y="636"/>
                  </a:lnTo>
                  <a:lnTo>
                    <a:pt x="303" y="57"/>
                  </a:lnTo>
                  <a:lnTo>
                    <a:pt x="310" y="27"/>
                  </a:lnTo>
                  <a:lnTo>
                    <a:pt x="320" y="5"/>
                  </a:lnTo>
                  <a:lnTo>
                    <a:pt x="330" y="29"/>
                  </a:lnTo>
                  <a:lnTo>
                    <a:pt x="337" y="55"/>
                  </a:lnTo>
                  <a:lnTo>
                    <a:pt x="382" y="629"/>
                  </a:lnTo>
                  <a:lnTo>
                    <a:pt x="386" y="655"/>
                  </a:lnTo>
                  <a:lnTo>
                    <a:pt x="398" y="675"/>
                  </a:lnTo>
                  <a:lnTo>
                    <a:pt x="406" y="652"/>
                  </a:lnTo>
                  <a:lnTo>
                    <a:pt x="411" y="625"/>
                  </a:lnTo>
                  <a:lnTo>
                    <a:pt x="450" y="59"/>
                  </a:lnTo>
                  <a:lnTo>
                    <a:pt x="452" y="20"/>
                  </a:lnTo>
                  <a:lnTo>
                    <a:pt x="465" y="5"/>
                  </a:lnTo>
                  <a:lnTo>
                    <a:pt x="474" y="23"/>
                  </a:lnTo>
                  <a:lnTo>
                    <a:pt x="480" y="57"/>
                  </a:lnTo>
                  <a:lnTo>
                    <a:pt x="528" y="632"/>
                  </a:lnTo>
                  <a:lnTo>
                    <a:pt x="532" y="655"/>
                  </a:lnTo>
                  <a:lnTo>
                    <a:pt x="540" y="673"/>
                  </a:lnTo>
                  <a:lnTo>
                    <a:pt x="550" y="660"/>
                  </a:lnTo>
                  <a:lnTo>
                    <a:pt x="552" y="634"/>
                  </a:lnTo>
                  <a:lnTo>
                    <a:pt x="582" y="337"/>
                  </a:lnTo>
                </a:path>
              </a:pathLst>
            </a:cu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12358" name="Rectangle 51"/>
            <p:cNvSpPr>
              <a:spLocks noChangeArrowheads="1"/>
            </p:cNvSpPr>
            <p:nvPr/>
          </p:nvSpPr>
          <p:spPr bwMode="auto">
            <a:xfrm>
              <a:off x="3312" y="192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buClr>
                  <a:srgbClr val="FF3300"/>
                </a:buClr>
              </a:pPr>
              <a:r>
                <a:rPr lang="en-US" altLang="zh-CN" sz="1600" b="1"/>
                <a:t>1</a:t>
              </a:r>
            </a:p>
          </p:txBody>
        </p:sp>
      </p:grp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6457950" y="4343400"/>
            <a:ext cx="466725" cy="604838"/>
            <a:chOff x="3558" y="1920"/>
            <a:chExt cx="294" cy="381"/>
          </a:xfrm>
        </p:grpSpPr>
        <p:sp>
          <p:nvSpPr>
            <p:cNvPr id="12355" name="Line 34"/>
            <p:cNvSpPr>
              <a:spLocks noChangeShapeType="1"/>
            </p:cNvSpPr>
            <p:nvPr/>
          </p:nvSpPr>
          <p:spPr bwMode="auto">
            <a:xfrm>
              <a:off x="3558" y="2301"/>
              <a:ext cx="294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356" name="Rectangle 52"/>
            <p:cNvSpPr>
              <a:spLocks noChangeArrowheads="1"/>
            </p:cNvSpPr>
            <p:nvPr/>
          </p:nvSpPr>
          <p:spPr bwMode="auto">
            <a:xfrm>
              <a:off x="3600" y="192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buClr>
                  <a:srgbClr val="FF3300"/>
                </a:buClr>
              </a:pPr>
              <a:r>
                <a:rPr lang="en-US" altLang="zh-CN" sz="1600" b="1"/>
                <a:t>0</a:t>
              </a:r>
            </a:p>
          </p:txBody>
        </p:sp>
      </p:grp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6924675" y="4343400"/>
            <a:ext cx="466725" cy="914400"/>
            <a:chOff x="3852" y="1920"/>
            <a:chExt cx="294" cy="576"/>
          </a:xfrm>
        </p:grpSpPr>
        <p:sp>
          <p:nvSpPr>
            <p:cNvPr id="12353" name="Freeform 36"/>
            <p:cNvSpPr>
              <a:spLocks/>
            </p:cNvSpPr>
            <p:nvPr/>
          </p:nvSpPr>
          <p:spPr bwMode="auto">
            <a:xfrm>
              <a:off x="3852" y="2112"/>
              <a:ext cx="294" cy="384"/>
            </a:xfrm>
            <a:custGeom>
              <a:avLst/>
              <a:gdLst>
                <a:gd name="T0" fmla="*/ 0 w 582"/>
                <a:gd name="T1" fmla="*/ 110 h 675"/>
                <a:gd name="T2" fmla="*/ 5 w 582"/>
                <a:gd name="T3" fmla="*/ 16 h 675"/>
                <a:gd name="T4" fmla="*/ 7 w 582"/>
                <a:gd name="T5" fmla="*/ 7 h 675"/>
                <a:gd name="T6" fmla="*/ 10 w 582"/>
                <a:gd name="T7" fmla="*/ 2 h 675"/>
                <a:gd name="T8" fmla="*/ 12 w 582"/>
                <a:gd name="T9" fmla="*/ 7 h 675"/>
                <a:gd name="T10" fmla="*/ 13 w 582"/>
                <a:gd name="T11" fmla="*/ 16 h 675"/>
                <a:gd name="T12" fmla="*/ 23 w 582"/>
                <a:gd name="T13" fmla="*/ 205 h 675"/>
                <a:gd name="T14" fmla="*/ 24 w 582"/>
                <a:gd name="T15" fmla="*/ 213 h 675"/>
                <a:gd name="T16" fmla="*/ 27 w 582"/>
                <a:gd name="T17" fmla="*/ 218 h 675"/>
                <a:gd name="T18" fmla="*/ 29 w 582"/>
                <a:gd name="T19" fmla="*/ 213 h 675"/>
                <a:gd name="T20" fmla="*/ 31 w 582"/>
                <a:gd name="T21" fmla="*/ 206 h 675"/>
                <a:gd name="T22" fmla="*/ 41 w 582"/>
                <a:gd name="T23" fmla="*/ 18 h 675"/>
                <a:gd name="T24" fmla="*/ 41 w 582"/>
                <a:gd name="T25" fmla="*/ 8 h 675"/>
                <a:gd name="T26" fmla="*/ 45 w 582"/>
                <a:gd name="T27" fmla="*/ 0 h 675"/>
                <a:gd name="T28" fmla="*/ 48 w 582"/>
                <a:gd name="T29" fmla="*/ 9 h 675"/>
                <a:gd name="T30" fmla="*/ 49 w 582"/>
                <a:gd name="T31" fmla="*/ 17 h 675"/>
                <a:gd name="T32" fmla="*/ 61 w 582"/>
                <a:gd name="T33" fmla="*/ 205 h 675"/>
                <a:gd name="T34" fmla="*/ 62 w 582"/>
                <a:gd name="T35" fmla="*/ 213 h 675"/>
                <a:gd name="T36" fmla="*/ 64 w 582"/>
                <a:gd name="T37" fmla="*/ 218 h 675"/>
                <a:gd name="T38" fmla="*/ 67 w 582"/>
                <a:gd name="T39" fmla="*/ 214 h 675"/>
                <a:gd name="T40" fmla="*/ 69 w 582"/>
                <a:gd name="T41" fmla="*/ 206 h 675"/>
                <a:gd name="T42" fmla="*/ 77 w 582"/>
                <a:gd name="T43" fmla="*/ 18 h 675"/>
                <a:gd name="T44" fmla="*/ 79 w 582"/>
                <a:gd name="T45" fmla="*/ 9 h 675"/>
                <a:gd name="T46" fmla="*/ 82 w 582"/>
                <a:gd name="T47" fmla="*/ 2 h 675"/>
                <a:gd name="T48" fmla="*/ 84 w 582"/>
                <a:gd name="T49" fmla="*/ 9 h 675"/>
                <a:gd name="T50" fmla="*/ 86 w 582"/>
                <a:gd name="T51" fmla="*/ 18 h 675"/>
                <a:gd name="T52" fmla="*/ 97 w 582"/>
                <a:gd name="T53" fmla="*/ 204 h 675"/>
                <a:gd name="T54" fmla="*/ 99 w 582"/>
                <a:gd name="T55" fmla="*/ 212 h 675"/>
                <a:gd name="T56" fmla="*/ 102 w 582"/>
                <a:gd name="T57" fmla="*/ 218 h 675"/>
                <a:gd name="T58" fmla="*/ 104 w 582"/>
                <a:gd name="T59" fmla="*/ 211 h 675"/>
                <a:gd name="T60" fmla="*/ 105 w 582"/>
                <a:gd name="T61" fmla="*/ 203 h 675"/>
                <a:gd name="T62" fmla="*/ 115 w 582"/>
                <a:gd name="T63" fmla="*/ 19 h 675"/>
                <a:gd name="T64" fmla="*/ 115 w 582"/>
                <a:gd name="T65" fmla="*/ 6 h 675"/>
                <a:gd name="T66" fmla="*/ 119 w 582"/>
                <a:gd name="T67" fmla="*/ 2 h 675"/>
                <a:gd name="T68" fmla="*/ 121 w 582"/>
                <a:gd name="T69" fmla="*/ 7 h 675"/>
                <a:gd name="T70" fmla="*/ 122 w 582"/>
                <a:gd name="T71" fmla="*/ 18 h 675"/>
                <a:gd name="T72" fmla="*/ 135 w 582"/>
                <a:gd name="T73" fmla="*/ 205 h 675"/>
                <a:gd name="T74" fmla="*/ 136 w 582"/>
                <a:gd name="T75" fmla="*/ 212 h 675"/>
                <a:gd name="T76" fmla="*/ 138 w 582"/>
                <a:gd name="T77" fmla="*/ 218 h 675"/>
                <a:gd name="T78" fmla="*/ 140 w 582"/>
                <a:gd name="T79" fmla="*/ 213 h 675"/>
                <a:gd name="T80" fmla="*/ 141 w 582"/>
                <a:gd name="T81" fmla="*/ 205 h 675"/>
                <a:gd name="T82" fmla="*/ 149 w 582"/>
                <a:gd name="T83" fmla="*/ 109 h 67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82"/>
                <a:gd name="T127" fmla="*/ 0 h 675"/>
                <a:gd name="T128" fmla="*/ 582 w 582"/>
                <a:gd name="T129" fmla="*/ 675 h 67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82" h="675">
                  <a:moveTo>
                    <a:pt x="0" y="339"/>
                  </a:moveTo>
                  <a:lnTo>
                    <a:pt x="20" y="49"/>
                  </a:lnTo>
                  <a:lnTo>
                    <a:pt x="27" y="23"/>
                  </a:lnTo>
                  <a:lnTo>
                    <a:pt x="37" y="5"/>
                  </a:lnTo>
                  <a:lnTo>
                    <a:pt x="45" y="23"/>
                  </a:lnTo>
                  <a:lnTo>
                    <a:pt x="49" y="49"/>
                  </a:lnTo>
                  <a:lnTo>
                    <a:pt x="90" y="634"/>
                  </a:lnTo>
                  <a:lnTo>
                    <a:pt x="96" y="660"/>
                  </a:lnTo>
                  <a:lnTo>
                    <a:pt x="107" y="675"/>
                  </a:lnTo>
                  <a:lnTo>
                    <a:pt x="115" y="658"/>
                  </a:lnTo>
                  <a:lnTo>
                    <a:pt x="121" y="636"/>
                  </a:lnTo>
                  <a:lnTo>
                    <a:pt x="160" y="55"/>
                  </a:lnTo>
                  <a:lnTo>
                    <a:pt x="162" y="25"/>
                  </a:lnTo>
                  <a:lnTo>
                    <a:pt x="177" y="0"/>
                  </a:lnTo>
                  <a:lnTo>
                    <a:pt x="189" y="27"/>
                  </a:lnTo>
                  <a:lnTo>
                    <a:pt x="193" y="53"/>
                  </a:lnTo>
                  <a:lnTo>
                    <a:pt x="238" y="632"/>
                  </a:lnTo>
                  <a:lnTo>
                    <a:pt x="244" y="660"/>
                  </a:lnTo>
                  <a:lnTo>
                    <a:pt x="252" y="675"/>
                  </a:lnTo>
                  <a:lnTo>
                    <a:pt x="263" y="662"/>
                  </a:lnTo>
                  <a:lnTo>
                    <a:pt x="270" y="636"/>
                  </a:lnTo>
                  <a:lnTo>
                    <a:pt x="303" y="57"/>
                  </a:lnTo>
                  <a:lnTo>
                    <a:pt x="310" y="27"/>
                  </a:lnTo>
                  <a:lnTo>
                    <a:pt x="320" y="5"/>
                  </a:lnTo>
                  <a:lnTo>
                    <a:pt x="330" y="29"/>
                  </a:lnTo>
                  <a:lnTo>
                    <a:pt x="337" y="55"/>
                  </a:lnTo>
                  <a:lnTo>
                    <a:pt x="382" y="629"/>
                  </a:lnTo>
                  <a:lnTo>
                    <a:pt x="386" y="655"/>
                  </a:lnTo>
                  <a:lnTo>
                    <a:pt x="398" y="675"/>
                  </a:lnTo>
                  <a:lnTo>
                    <a:pt x="406" y="652"/>
                  </a:lnTo>
                  <a:lnTo>
                    <a:pt x="411" y="625"/>
                  </a:lnTo>
                  <a:lnTo>
                    <a:pt x="450" y="59"/>
                  </a:lnTo>
                  <a:lnTo>
                    <a:pt x="452" y="20"/>
                  </a:lnTo>
                  <a:lnTo>
                    <a:pt x="465" y="5"/>
                  </a:lnTo>
                  <a:lnTo>
                    <a:pt x="474" y="23"/>
                  </a:lnTo>
                  <a:lnTo>
                    <a:pt x="480" y="57"/>
                  </a:lnTo>
                  <a:lnTo>
                    <a:pt x="528" y="632"/>
                  </a:lnTo>
                  <a:lnTo>
                    <a:pt x="532" y="655"/>
                  </a:lnTo>
                  <a:lnTo>
                    <a:pt x="540" y="673"/>
                  </a:lnTo>
                  <a:lnTo>
                    <a:pt x="550" y="660"/>
                  </a:lnTo>
                  <a:lnTo>
                    <a:pt x="552" y="634"/>
                  </a:lnTo>
                  <a:lnTo>
                    <a:pt x="582" y="337"/>
                  </a:lnTo>
                </a:path>
              </a:pathLst>
            </a:cu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12354" name="Rectangle 53"/>
            <p:cNvSpPr>
              <a:spLocks noChangeArrowheads="1"/>
            </p:cNvSpPr>
            <p:nvPr/>
          </p:nvSpPr>
          <p:spPr bwMode="auto">
            <a:xfrm>
              <a:off x="3936" y="192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buClr>
                  <a:srgbClr val="FF3300"/>
                </a:buClr>
              </a:pPr>
              <a:r>
                <a:rPr lang="en-US" altLang="zh-CN" sz="1600" b="1"/>
                <a:t>1</a:t>
              </a:r>
            </a:p>
          </p:txBody>
        </p:sp>
      </p:grpSp>
      <p:grpSp>
        <p:nvGrpSpPr>
          <p:cNvPr id="9" name="Group 63"/>
          <p:cNvGrpSpPr>
            <a:grpSpLocks/>
          </p:cNvGrpSpPr>
          <p:nvPr/>
        </p:nvGrpSpPr>
        <p:grpSpPr bwMode="auto">
          <a:xfrm>
            <a:off x="7858125" y="4343400"/>
            <a:ext cx="466725" cy="604838"/>
            <a:chOff x="4440" y="1920"/>
            <a:chExt cx="294" cy="381"/>
          </a:xfrm>
        </p:grpSpPr>
        <p:sp>
          <p:nvSpPr>
            <p:cNvPr id="12351" name="Line 37"/>
            <p:cNvSpPr>
              <a:spLocks noChangeShapeType="1"/>
            </p:cNvSpPr>
            <p:nvPr/>
          </p:nvSpPr>
          <p:spPr bwMode="auto">
            <a:xfrm>
              <a:off x="4440" y="2301"/>
              <a:ext cx="294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352" name="Rectangle 54"/>
            <p:cNvSpPr>
              <a:spLocks noChangeArrowheads="1"/>
            </p:cNvSpPr>
            <p:nvPr/>
          </p:nvSpPr>
          <p:spPr bwMode="auto">
            <a:xfrm>
              <a:off x="4512" y="192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buClr>
                  <a:srgbClr val="FF3300"/>
                </a:buClr>
              </a:pPr>
              <a:r>
                <a:rPr lang="en-US" altLang="zh-CN" sz="1600" b="1"/>
                <a:t>0</a:t>
              </a:r>
            </a:p>
          </p:txBody>
        </p:sp>
      </p:grpSp>
      <p:grpSp>
        <p:nvGrpSpPr>
          <p:cNvPr id="10" name="Group 62"/>
          <p:cNvGrpSpPr>
            <a:grpSpLocks/>
          </p:cNvGrpSpPr>
          <p:nvPr/>
        </p:nvGrpSpPr>
        <p:grpSpPr bwMode="auto">
          <a:xfrm>
            <a:off x="7391400" y="4343400"/>
            <a:ext cx="466725" cy="914400"/>
            <a:chOff x="4146" y="1920"/>
            <a:chExt cx="294" cy="576"/>
          </a:xfrm>
        </p:grpSpPr>
        <p:sp>
          <p:nvSpPr>
            <p:cNvPr id="12349" name="Freeform 38"/>
            <p:cNvSpPr>
              <a:spLocks/>
            </p:cNvSpPr>
            <p:nvPr/>
          </p:nvSpPr>
          <p:spPr bwMode="auto">
            <a:xfrm>
              <a:off x="4146" y="2112"/>
              <a:ext cx="294" cy="384"/>
            </a:xfrm>
            <a:custGeom>
              <a:avLst/>
              <a:gdLst>
                <a:gd name="T0" fmla="*/ 0 w 582"/>
                <a:gd name="T1" fmla="*/ 110 h 675"/>
                <a:gd name="T2" fmla="*/ 5 w 582"/>
                <a:gd name="T3" fmla="*/ 16 h 675"/>
                <a:gd name="T4" fmla="*/ 7 w 582"/>
                <a:gd name="T5" fmla="*/ 7 h 675"/>
                <a:gd name="T6" fmla="*/ 10 w 582"/>
                <a:gd name="T7" fmla="*/ 2 h 675"/>
                <a:gd name="T8" fmla="*/ 12 w 582"/>
                <a:gd name="T9" fmla="*/ 7 h 675"/>
                <a:gd name="T10" fmla="*/ 13 w 582"/>
                <a:gd name="T11" fmla="*/ 16 h 675"/>
                <a:gd name="T12" fmla="*/ 23 w 582"/>
                <a:gd name="T13" fmla="*/ 205 h 675"/>
                <a:gd name="T14" fmla="*/ 24 w 582"/>
                <a:gd name="T15" fmla="*/ 213 h 675"/>
                <a:gd name="T16" fmla="*/ 27 w 582"/>
                <a:gd name="T17" fmla="*/ 218 h 675"/>
                <a:gd name="T18" fmla="*/ 29 w 582"/>
                <a:gd name="T19" fmla="*/ 213 h 675"/>
                <a:gd name="T20" fmla="*/ 31 w 582"/>
                <a:gd name="T21" fmla="*/ 206 h 675"/>
                <a:gd name="T22" fmla="*/ 41 w 582"/>
                <a:gd name="T23" fmla="*/ 18 h 675"/>
                <a:gd name="T24" fmla="*/ 41 w 582"/>
                <a:gd name="T25" fmla="*/ 8 h 675"/>
                <a:gd name="T26" fmla="*/ 45 w 582"/>
                <a:gd name="T27" fmla="*/ 0 h 675"/>
                <a:gd name="T28" fmla="*/ 48 w 582"/>
                <a:gd name="T29" fmla="*/ 9 h 675"/>
                <a:gd name="T30" fmla="*/ 49 w 582"/>
                <a:gd name="T31" fmla="*/ 17 h 675"/>
                <a:gd name="T32" fmla="*/ 61 w 582"/>
                <a:gd name="T33" fmla="*/ 205 h 675"/>
                <a:gd name="T34" fmla="*/ 62 w 582"/>
                <a:gd name="T35" fmla="*/ 213 h 675"/>
                <a:gd name="T36" fmla="*/ 64 w 582"/>
                <a:gd name="T37" fmla="*/ 218 h 675"/>
                <a:gd name="T38" fmla="*/ 67 w 582"/>
                <a:gd name="T39" fmla="*/ 214 h 675"/>
                <a:gd name="T40" fmla="*/ 69 w 582"/>
                <a:gd name="T41" fmla="*/ 206 h 675"/>
                <a:gd name="T42" fmla="*/ 77 w 582"/>
                <a:gd name="T43" fmla="*/ 18 h 675"/>
                <a:gd name="T44" fmla="*/ 79 w 582"/>
                <a:gd name="T45" fmla="*/ 9 h 675"/>
                <a:gd name="T46" fmla="*/ 82 w 582"/>
                <a:gd name="T47" fmla="*/ 2 h 675"/>
                <a:gd name="T48" fmla="*/ 84 w 582"/>
                <a:gd name="T49" fmla="*/ 9 h 675"/>
                <a:gd name="T50" fmla="*/ 86 w 582"/>
                <a:gd name="T51" fmla="*/ 18 h 675"/>
                <a:gd name="T52" fmla="*/ 97 w 582"/>
                <a:gd name="T53" fmla="*/ 204 h 675"/>
                <a:gd name="T54" fmla="*/ 99 w 582"/>
                <a:gd name="T55" fmla="*/ 212 h 675"/>
                <a:gd name="T56" fmla="*/ 102 w 582"/>
                <a:gd name="T57" fmla="*/ 218 h 675"/>
                <a:gd name="T58" fmla="*/ 104 w 582"/>
                <a:gd name="T59" fmla="*/ 211 h 675"/>
                <a:gd name="T60" fmla="*/ 105 w 582"/>
                <a:gd name="T61" fmla="*/ 203 h 675"/>
                <a:gd name="T62" fmla="*/ 115 w 582"/>
                <a:gd name="T63" fmla="*/ 19 h 675"/>
                <a:gd name="T64" fmla="*/ 115 w 582"/>
                <a:gd name="T65" fmla="*/ 6 h 675"/>
                <a:gd name="T66" fmla="*/ 119 w 582"/>
                <a:gd name="T67" fmla="*/ 2 h 675"/>
                <a:gd name="T68" fmla="*/ 121 w 582"/>
                <a:gd name="T69" fmla="*/ 7 h 675"/>
                <a:gd name="T70" fmla="*/ 122 w 582"/>
                <a:gd name="T71" fmla="*/ 18 h 675"/>
                <a:gd name="T72" fmla="*/ 135 w 582"/>
                <a:gd name="T73" fmla="*/ 205 h 675"/>
                <a:gd name="T74" fmla="*/ 136 w 582"/>
                <a:gd name="T75" fmla="*/ 212 h 675"/>
                <a:gd name="T76" fmla="*/ 138 w 582"/>
                <a:gd name="T77" fmla="*/ 218 h 675"/>
                <a:gd name="T78" fmla="*/ 140 w 582"/>
                <a:gd name="T79" fmla="*/ 213 h 675"/>
                <a:gd name="T80" fmla="*/ 141 w 582"/>
                <a:gd name="T81" fmla="*/ 205 h 675"/>
                <a:gd name="T82" fmla="*/ 149 w 582"/>
                <a:gd name="T83" fmla="*/ 109 h 67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82"/>
                <a:gd name="T127" fmla="*/ 0 h 675"/>
                <a:gd name="T128" fmla="*/ 582 w 582"/>
                <a:gd name="T129" fmla="*/ 675 h 67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82" h="675">
                  <a:moveTo>
                    <a:pt x="0" y="339"/>
                  </a:moveTo>
                  <a:lnTo>
                    <a:pt x="20" y="49"/>
                  </a:lnTo>
                  <a:lnTo>
                    <a:pt x="27" y="23"/>
                  </a:lnTo>
                  <a:lnTo>
                    <a:pt x="37" y="5"/>
                  </a:lnTo>
                  <a:lnTo>
                    <a:pt x="45" y="23"/>
                  </a:lnTo>
                  <a:lnTo>
                    <a:pt x="49" y="49"/>
                  </a:lnTo>
                  <a:lnTo>
                    <a:pt x="90" y="634"/>
                  </a:lnTo>
                  <a:lnTo>
                    <a:pt x="96" y="660"/>
                  </a:lnTo>
                  <a:lnTo>
                    <a:pt x="107" y="675"/>
                  </a:lnTo>
                  <a:lnTo>
                    <a:pt x="115" y="658"/>
                  </a:lnTo>
                  <a:lnTo>
                    <a:pt x="121" y="636"/>
                  </a:lnTo>
                  <a:lnTo>
                    <a:pt x="160" y="55"/>
                  </a:lnTo>
                  <a:lnTo>
                    <a:pt x="162" y="25"/>
                  </a:lnTo>
                  <a:lnTo>
                    <a:pt x="177" y="0"/>
                  </a:lnTo>
                  <a:lnTo>
                    <a:pt x="189" y="27"/>
                  </a:lnTo>
                  <a:lnTo>
                    <a:pt x="193" y="53"/>
                  </a:lnTo>
                  <a:lnTo>
                    <a:pt x="238" y="632"/>
                  </a:lnTo>
                  <a:lnTo>
                    <a:pt x="244" y="660"/>
                  </a:lnTo>
                  <a:lnTo>
                    <a:pt x="252" y="675"/>
                  </a:lnTo>
                  <a:lnTo>
                    <a:pt x="263" y="662"/>
                  </a:lnTo>
                  <a:lnTo>
                    <a:pt x="270" y="636"/>
                  </a:lnTo>
                  <a:lnTo>
                    <a:pt x="303" y="57"/>
                  </a:lnTo>
                  <a:lnTo>
                    <a:pt x="310" y="27"/>
                  </a:lnTo>
                  <a:lnTo>
                    <a:pt x="320" y="5"/>
                  </a:lnTo>
                  <a:lnTo>
                    <a:pt x="330" y="29"/>
                  </a:lnTo>
                  <a:lnTo>
                    <a:pt x="337" y="55"/>
                  </a:lnTo>
                  <a:lnTo>
                    <a:pt x="382" y="629"/>
                  </a:lnTo>
                  <a:lnTo>
                    <a:pt x="386" y="655"/>
                  </a:lnTo>
                  <a:lnTo>
                    <a:pt x="398" y="675"/>
                  </a:lnTo>
                  <a:lnTo>
                    <a:pt x="406" y="652"/>
                  </a:lnTo>
                  <a:lnTo>
                    <a:pt x="411" y="625"/>
                  </a:lnTo>
                  <a:lnTo>
                    <a:pt x="450" y="59"/>
                  </a:lnTo>
                  <a:lnTo>
                    <a:pt x="452" y="20"/>
                  </a:lnTo>
                  <a:lnTo>
                    <a:pt x="465" y="5"/>
                  </a:lnTo>
                  <a:lnTo>
                    <a:pt x="474" y="23"/>
                  </a:lnTo>
                  <a:lnTo>
                    <a:pt x="480" y="57"/>
                  </a:lnTo>
                  <a:lnTo>
                    <a:pt x="528" y="632"/>
                  </a:lnTo>
                  <a:lnTo>
                    <a:pt x="532" y="655"/>
                  </a:lnTo>
                  <a:lnTo>
                    <a:pt x="540" y="673"/>
                  </a:lnTo>
                  <a:lnTo>
                    <a:pt x="550" y="660"/>
                  </a:lnTo>
                  <a:lnTo>
                    <a:pt x="552" y="634"/>
                  </a:lnTo>
                  <a:lnTo>
                    <a:pt x="582" y="337"/>
                  </a:lnTo>
                </a:path>
              </a:pathLst>
            </a:cu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12350" name="Rectangle 55"/>
            <p:cNvSpPr>
              <a:spLocks noChangeArrowheads="1"/>
            </p:cNvSpPr>
            <p:nvPr/>
          </p:nvSpPr>
          <p:spPr bwMode="auto">
            <a:xfrm>
              <a:off x="4224" y="192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buClr>
                  <a:srgbClr val="FF3300"/>
                </a:buClr>
              </a:pPr>
              <a:r>
                <a:rPr lang="en-US" altLang="zh-CN" sz="1600" b="1"/>
                <a:t>1</a:t>
              </a:r>
            </a:p>
          </p:txBody>
        </p:sp>
      </p:grpSp>
      <p:sp>
        <p:nvSpPr>
          <p:cNvPr id="26693" name="Line 69"/>
          <p:cNvSpPr>
            <a:spLocks noChangeShapeType="1"/>
          </p:cNvSpPr>
          <p:nvPr/>
        </p:nvSpPr>
        <p:spPr bwMode="auto">
          <a:xfrm flipH="1" flipV="1">
            <a:off x="2971800" y="4495800"/>
            <a:ext cx="609600" cy="3048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695" name="Line 71"/>
          <p:cNvSpPr>
            <a:spLocks noChangeShapeType="1"/>
          </p:cNvSpPr>
          <p:nvPr/>
        </p:nvSpPr>
        <p:spPr bwMode="auto">
          <a:xfrm flipH="1">
            <a:off x="2971800" y="4800600"/>
            <a:ext cx="609600" cy="1524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696" name="Line 72"/>
          <p:cNvSpPr>
            <a:spLocks noChangeShapeType="1"/>
          </p:cNvSpPr>
          <p:nvPr/>
        </p:nvSpPr>
        <p:spPr bwMode="auto">
          <a:xfrm flipH="1" flipV="1">
            <a:off x="2971800" y="4495800"/>
            <a:ext cx="609600" cy="3048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697" name="Line 73"/>
          <p:cNvSpPr>
            <a:spLocks noChangeShapeType="1"/>
          </p:cNvSpPr>
          <p:nvPr/>
        </p:nvSpPr>
        <p:spPr bwMode="auto">
          <a:xfrm flipH="1" flipV="1">
            <a:off x="2971800" y="4495800"/>
            <a:ext cx="609600" cy="3048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698" name="Line 74"/>
          <p:cNvSpPr>
            <a:spLocks noChangeShapeType="1"/>
          </p:cNvSpPr>
          <p:nvPr/>
        </p:nvSpPr>
        <p:spPr bwMode="auto">
          <a:xfrm flipH="1">
            <a:off x="2971800" y="4800600"/>
            <a:ext cx="609600" cy="15240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699" name="Line 75"/>
          <p:cNvSpPr>
            <a:spLocks noChangeShapeType="1"/>
          </p:cNvSpPr>
          <p:nvPr/>
        </p:nvSpPr>
        <p:spPr bwMode="auto">
          <a:xfrm flipH="1" flipV="1">
            <a:off x="2971800" y="4495800"/>
            <a:ext cx="609600" cy="30480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700" name="Line 76"/>
          <p:cNvSpPr>
            <a:spLocks noChangeShapeType="1"/>
          </p:cNvSpPr>
          <p:nvPr/>
        </p:nvSpPr>
        <p:spPr bwMode="auto">
          <a:xfrm flipH="1">
            <a:off x="2971800" y="4800600"/>
            <a:ext cx="609600" cy="1524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1" name="Group 86"/>
          <p:cNvGrpSpPr>
            <a:grpSpLocks/>
          </p:cNvGrpSpPr>
          <p:nvPr/>
        </p:nvGrpSpPr>
        <p:grpSpPr bwMode="auto">
          <a:xfrm>
            <a:off x="5562600" y="2286000"/>
            <a:ext cx="2959100" cy="609600"/>
            <a:chOff x="2928" y="960"/>
            <a:chExt cx="1864" cy="384"/>
          </a:xfrm>
        </p:grpSpPr>
        <p:grpSp>
          <p:nvGrpSpPr>
            <p:cNvPr id="12342" name="Group 87"/>
            <p:cNvGrpSpPr>
              <a:grpSpLocks/>
            </p:cNvGrpSpPr>
            <p:nvPr/>
          </p:nvGrpSpPr>
          <p:grpSpPr bwMode="auto">
            <a:xfrm>
              <a:off x="3360" y="960"/>
              <a:ext cx="1432" cy="384"/>
              <a:chOff x="3360" y="768"/>
              <a:chExt cx="1432" cy="384"/>
            </a:xfrm>
          </p:grpSpPr>
          <p:sp>
            <p:nvSpPr>
              <p:cNvPr id="12344" name="Freeform 88"/>
              <p:cNvSpPr>
                <a:spLocks/>
              </p:cNvSpPr>
              <p:nvPr/>
            </p:nvSpPr>
            <p:spPr bwMode="auto">
              <a:xfrm>
                <a:off x="4512" y="768"/>
                <a:ext cx="280" cy="384"/>
              </a:xfrm>
              <a:custGeom>
                <a:avLst/>
                <a:gdLst>
                  <a:gd name="T0" fmla="*/ 0 w 582"/>
                  <a:gd name="T1" fmla="*/ 110 h 675"/>
                  <a:gd name="T2" fmla="*/ 5 w 582"/>
                  <a:gd name="T3" fmla="*/ 16 h 675"/>
                  <a:gd name="T4" fmla="*/ 6 w 582"/>
                  <a:gd name="T5" fmla="*/ 7 h 675"/>
                  <a:gd name="T6" fmla="*/ 9 w 582"/>
                  <a:gd name="T7" fmla="*/ 2 h 675"/>
                  <a:gd name="T8" fmla="*/ 11 w 582"/>
                  <a:gd name="T9" fmla="*/ 7 h 675"/>
                  <a:gd name="T10" fmla="*/ 12 w 582"/>
                  <a:gd name="T11" fmla="*/ 16 h 675"/>
                  <a:gd name="T12" fmla="*/ 21 w 582"/>
                  <a:gd name="T13" fmla="*/ 205 h 675"/>
                  <a:gd name="T14" fmla="*/ 22 w 582"/>
                  <a:gd name="T15" fmla="*/ 213 h 675"/>
                  <a:gd name="T16" fmla="*/ 25 w 582"/>
                  <a:gd name="T17" fmla="*/ 218 h 675"/>
                  <a:gd name="T18" fmla="*/ 26 w 582"/>
                  <a:gd name="T19" fmla="*/ 213 h 675"/>
                  <a:gd name="T20" fmla="*/ 28 w 582"/>
                  <a:gd name="T21" fmla="*/ 206 h 675"/>
                  <a:gd name="T22" fmla="*/ 37 w 582"/>
                  <a:gd name="T23" fmla="*/ 18 h 675"/>
                  <a:gd name="T24" fmla="*/ 38 w 582"/>
                  <a:gd name="T25" fmla="*/ 8 h 675"/>
                  <a:gd name="T26" fmla="*/ 41 w 582"/>
                  <a:gd name="T27" fmla="*/ 0 h 675"/>
                  <a:gd name="T28" fmla="*/ 44 w 582"/>
                  <a:gd name="T29" fmla="*/ 9 h 675"/>
                  <a:gd name="T30" fmla="*/ 45 w 582"/>
                  <a:gd name="T31" fmla="*/ 17 h 675"/>
                  <a:gd name="T32" fmla="*/ 55 w 582"/>
                  <a:gd name="T33" fmla="*/ 205 h 675"/>
                  <a:gd name="T34" fmla="*/ 56 w 582"/>
                  <a:gd name="T35" fmla="*/ 213 h 675"/>
                  <a:gd name="T36" fmla="*/ 58 w 582"/>
                  <a:gd name="T37" fmla="*/ 218 h 675"/>
                  <a:gd name="T38" fmla="*/ 61 w 582"/>
                  <a:gd name="T39" fmla="*/ 214 h 675"/>
                  <a:gd name="T40" fmla="*/ 63 w 582"/>
                  <a:gd name="T41" fmla="*/ 206 h 675"/>
                  <a:gd name="T42" fmla="*/ 70 w 582"/>
                  <a:gd name="T43" fmla="*/ 18 h 675"/>
                  <a:gd name="T44" fmla="*/ 72 w 582"/>
                  <a:gd name="T45" fmla="*/ 9 h 675"/>
                  <a:gd name="T46" fmla="*/ 74 w 582"/>
                  <a:gd name="T47" fmla="*/ 2 h 675"/>
                  <a:gd name="T48" fmla="*/ 76 w 582"/>
                  <a:gd name="T49" fmla="*/ 9 h 675"/>
                  <a:gd name="T50" fmla="*/ 78 w 582"/>
                  <a:gd name="T51" fmla="*/ 18 h 675"/>
                  <a:gd name="T52" fmla="*/ 89 w 582"/>
                  <a:gd name="T53" fmla="*/ 204 h 675"/>
                  <a:gd name="T54" fmla="*/ 89 w 582"/>
                  <a:gd name="T55" fmla="*/ 212 h 675"/>
                  <a:gd name="T56" fmla="*/ 92 w 582"/>
                  <a:gd name="T57" fmla="*/ 218 h 675"/>
                  <a:gd name="T58" fmla="*/ 94 w 582"/>
                  <a:gd name="T59" fmla="*/ 211 h 675"/>
                  <a:gd name="T60" fmla="*/ 95 w 582"/>
                  <a:gd name="T61" fmla="*/ 203 h 675"/>
                  <a:gd name="T62" fmla="*/ 104 w 582"/>
                  <a:gd name="T63" fmla="*/ 19 h 675"/>
                  <a:gd name="T64" fmla="*/ 104 w 582"/>
                  <a:gd name="T65" fmla="*/ 6 h 675"/>
                  <a:gd name="T66" fmla="*/ 108 w 582"/>
                  <a:gd name="T67" fmla="*/ 2 h 675"/>
                  <a:gd name="T68" fmla="*/ 110 w 582"/>
                  <a:gd name="T69" fmla="*/ 7 h 675"/>
                  <a:gd name="T70" fmla="*/ 111 w 582"/>
                  <a:gd name="T71" fmla="*/ 18 h 675"/>
                  <a:gd name="T72" fmla="*/ 122 w 582"/>
                  <a:gd name="T73" fmla="*/ 205 h 675"/>
                  <a:gd name="T74" fmla="*/ 123 w 582"/>
                  <a:gd name="T75" fmla="*/ 212 h 675"/>
                  <a:gd name="T76" fmla="*/ 125 w 582"/>
                  <a:gd name="T77" fmla="*/ 218 h 675"/>
                  <a:gd name="T78" fmla="*/ 127 w 582"/>
                  <a:gd name="T79" fmla="*/ 213 h 675"/>
                  <a:gd name="T80" fmla="*/ 128 w 582"/>
                  <a:gd name="T81" fmla="*/ 205 h 675"/>
                  <a:gd name="T82" fmla="*/ 135 w 582"/>
                  <a:gd name="T83" fmla="*/ 109 h 67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82"/>
                  <a:gd name="T127" fmla="*/ 0 h 675"/>
                  <a:gd name="T128" fmla="*/ 582 w 582"/>
                  <a:gd name="T129" fmla="*/ 675 h 67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82" h="675">
                    <a:moveTo>
                      <a:pt x="0" y="339"/>
                    </a:moveTo>
                    <a:lnTo>
                      <a:pt x="20" y="49"/>
                    </a:lnTo>
                    <a:lnTo>
                      <a:pt x="27" y="23"/>
                    </a:lnTo>
                    <a:lnTo>
                      <a:pt x="37" y="5"/>
                    </a:lnTo>
                    <a:lnTo>
                      <a:pt x="45" y="23"/>
                    </a:lnTo>
                    <a:lnTo>
                      <a:pt x="49" y="49"/>
                    </a:lnTo>
                    <a:lnTo>
                      <a:pt x="90" y="634"/>
                    </a:lnTo>
                    <a:lnTo>
                      <a:pt x="96" y="660"/>
                    </a:lnTo>
                    <a:lnTo>
                      <a:pt x="107" y="675"/>
                    </a:lnTo>
                    <a:lnTo>
                      <a:pt x="115" y="658"/>
                    </a:lnTo>
                    <a:lnTo>
                      <a:pt x="121" y="636"/>
                    </a:lnTo>
                    <a:lnTo>
                      <a:pt x="160" y="55"/>
                    </a:lnTo>
                    <a:lnTo>
                      <a:pt x="162" y="25"/>
                    </a:lnTo>
                    <a:lnTo>
                      <a:pt x="177" y="0"/>
                    </a:lnTo>
                    <a:lnTo>
                      <a:pt x="189" y="27"/>
                    </a:lnTo>
                    <a:lnTo>
                      <a:pt x="193" y="53"/>
                    </a:lnTo>
                    <a:lnTo>
                      <a:pt x="238" y="632"/>
                    </a:lnTo>
                    <a:lnTo>
                      <a:pt x="244" y="660"/>
                    </a:lnTo>
                    <a:lnTo>
                      <a:pt x="252" y="675"/>
                    </a:lnTo>
                    <a:lnTo>
                      <a:pt x="263" y="662"/>
                    </a:lnTo>
                    <a:lnTo>
                      <a:pt x="270" y="636"/>
                    </a:lnTo>
                    <a:lnTo>
                      <a:pt x="303" y="57"/>
                    </a:lnTo>
                    <a:lnTo>
                      <a:pt x="310" y="27"/>
                    </a:lnTo>
                    <a:lnTo>
                      <a:pt x="320" y="5"/>
                    </a:lnTo>
                    <a:lnTo>
                      <a:pt x="330" y="29"/>
                    </a:lnTo>
                    <a:lnTo>
                      <a:pt x="337" y="55"/>
                    </a:lnTo>
                    <a:lnTo>
                      <a:pt x="382" y="629"/>
                    </a:lnTo>
                    <a:lnTo>
                      <a:pt x="386" y="655"/>
                    </a:lnTo>
                    <a:lnTo>
                      <a:pt x="398" y="675"/>
                    </a:lnTo>
                    <a:lnTo>
                      <a:pt x="406" y="652"/>
                    </a:lnTo>
                    <a:lnTo>
                      <a:pt x="411" y="625"/>
                    </a:lnTo>
                    <a:lnTo>
                      <a:pt x="450" y="59"/>
                    </a:lnTo>
                    <a:lnTo>
                      <a:pt x="452" y="20"/>
                    </a:lnTo>
                    <a:lnTo>
                      <a:pt x="465" y="5"/>
                    </a:lnTo>
                    <a:lnTo>
                      <a:pt x="474" y="23"/>
                    </a:lnTo>
                    <a:lnTo>
                      <a:pt x="480" y="57"/>
                    </a:lnTo>
                    <a:lnTo>
                      <a:pt x="528" y="632"/>
                    </a:lnTo>
                    <a:lnTo>
                      <a:pt x="532" y="655"/>
                    </a:lnTo>
                    <a:lnTo>
                      <a:pt x="540" y="673"/>
                    </a:lnTo>
                    <a:lnTo>
                      <a:pt x="550" y="660"/>
                    </a:lnTo>
                    <a:lnTo>
                      <a:pt x="552" y="634"/>
                    </a:lnTo>
                    <a:lnTo>
                      <a:pt x="582" y="337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12345" name="Freeform 89"/>
              <p:cNvSpPr>
                <a:spLocks/>
              </p:cNvSpPr>
              <p:nvPr/>
            </p:nvSpPr>
            <p:spPr bwMode="auto">
              <a:xfrm>
                <a:off x="3360" y="768"/>
                <a:ext cx="288" cy="384"/>
              </a:xfrm>
              <a:custGeom>
                <a:avLst/>
                <a:gdLst>
                  <a:gd name="T0" fmla="*/ 0 w 582"/>
                  <a:gd name="T1" fmla="*/ 110 h 675"/>
                  <a:gd name="T2" fmla="*/ 5 w 582"/>
                  <a:gd name="T3" fmla="*/ 16 h 675"/>
                  <a:gd name="T4" fmla="*/ 6 w 582"/>
                  <a:gd name="T5" fmla="*/ 7 h 675"/>
                  <a:gd name="T6" fmla="*/ 9 w 582"/>
                  <a:gd name="T7" fmla="*/ 2 h 675"/>
                  <a:gd name="T8" fmla="*/ 11 w 582"/>
                  <a:gd name="T9" fmla="*/ 7 h 675"/>
                  <a:gd name="T10" fmla="*/ 12 w 582"/>
                  <a:gd name="T11" fmla="*/ 16 h 675"/>
                  <a:gd name="T12" fmla="*/ 22 w 582"/>
                  <a:gd name="T13" fmla="*/ 205 h 675"/>
                  <a:gd name="T14" fmla="*/ 24 w 582"/>
                  <a:gd name="T15" fmla="*/ 213 h 675"/>
                  <a:gd name="T16" fmla="*/ 26 w 582"/>
                  <a:gd name="T17" fmla="*/ 218 h 675"/>
                  <a:gd name="T18" fmla="*/ 28 w 582"/>
                  <a:gd name="T19" fmla="*/ 213 h 675"/>
                  <a:gd name="T20" fmla="*/ 30 w 582"/>
                  <a:gd name="T21" fmla="*/ 206 h 675"/>
                  <a:gd name="T22" fmla="*/ 39 w 582"/>
                  <a:gd name="T23" fmla="*/ 18 h 675"/>
                  <a:gd name="T24" fmla="*/ 40 w 582"/>
                  <a:gd name="T25" fmla="*/ 8 h 675"/>
                  <a:gd name="T26" fmla="*/ 44 w 582"/>
                  <a:gd name="T27" fmla="*/ 0 h 675"/>
                  <a:gd name="T28" fmla="*/ 47 w 582"/>
                  <a:gd name="T29" fmla="*/ 9 h 675"/>
                  <a:gd name="T30" fmla="*/ 48 w 582"/>
                  <a:gd name="T31" fmla="*/ 17 h 675"/>
                  <a:gd name="T32" fmla="*/ 58 w 582"/>
                  <a:gd name="T33" fmla="*/ 205 h 675"/>
                  <a:gd name="T34" fmla="*/ 60 w 582"/>
                  <a:gd name="T35" fmla="*/ 213 h 675"/>
                  <a:gd name="T36" fmla="*/ 62 w 582"/>
                  <a:gd name="T37" fmla="*/ 218 h 675"/>
                  <a:gd name="T38" fmla="*/ 64 w 582"/>
                  <a:gd name="T39" fmla="*/ 214 h 675"/>
                  <a:gd name="T40" fmla="*/ 66 w 582"/>
                  <a:gd name="T41" fmla="*/ 206 h 675"/>
                  <a:gd name="T42" fmla="*/ 74 w 582"/>
                  <a:gd name="T43" fmla="*/ 18 h 675"/>
                  <a:gd name="T44" fmla="*/ 76 w 582"/>
                  <a:gd name="T45" fmla="*/ 9 h 675"/>
                  <a:gd name="T46" fmla="*/ 78 w 582"/>
                  <a:gd name="T47" fmla="*/ 2 h 675"/>
                  <a:gd name="T48" fmla="*/ 81 w 582"/>
                  <a:gd name="T49" fmla="*/ 9 h 675"/>
                  <a:gd name="T50" fmla="*/ 83 w 582"/>
                  <a:gd name="T51" fmla="*/ 18 h 675"/>
                  <a:gd name="T52" fmla="*/ 94 w 582"/>
                  <a:gd name="T53" fmla="*/ 204 h 675"/>
                  <a:gd name="T54" fmla="*/ 95 w 582"/>
                  <a:gd name="T55" fmla="*/ 212 h 675"/>
                  <a:gd name="T56" fmla="*/ 97 w 582"/>
                  <a:gd name="T57" fmla="*/ 218 h 675"/>
                  <a:gd name="T58" fmla="*/ 99 w 582"/>
                  <a:gd name="T59" fmla="*/ 211 h 675"/>
                  <a:gd name="T60" fmla="*/ 100 w 582"/>
                  <a:gd name="T61" fmla="*/ 203 h 675"/>
                  <a:gd name="T62" fmla="*/ 110 w 582"/>
                  <a:gd name="T63" fmla="*/ 19 h 675"/>
                  <a:gd name="T64" fmla="*/ 111 w 582"/>
                  <a:gd name="T65" fmla="*/ 6 h 675"/>
                  <a:gd name="T66" fmla="*/ 114 w 582"/>
                  <a:gd name="T67" fmla="*/ 2 h 675"/>
                  <a:gd name="T68" fmla="*/ 116 w 582"/>
                  <a:gd name="T69" fmla="*/ 7 h 675"/>
                  <a:gd name="T70" fmla="*/ 118 w 582"/>
                  <a:gd name="T71" fmla="*/ 18 h 675"/>
                  <a:gd name="T72" fmla="*/ 129 w 582"/>
                  <a:gd name="T73" fmla="*/ 205 h 675"/>
                  <a:gd name="T74" fmla="*/ 130 w 582"/>
                  <a:gd name="T75" fmla="*/ 212 h 675"/>
                  <a:gd name="T76" fmla="*/ 132 w 582"/>
                  <a:gd name="T77" fmla="*/ 218 h 675"/>
                  <a:gd name="T78" fmla="*/ 135 w 582"/>
                  <a:gd name="T79" fmla="*/ 213 h 675"/>
                  <a:gd name="T80" fmla="*/ 135 w 582"/>
                  <a:gd name="T81" fmla="*/ 205 h 675"/>
                  <a:gd name="T82" fmla="*/ 143 w 582"/>
                  <a:gd name="T83" fmla="*/ 109 h 67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82"/>
                  <a:gd name="T127" fmla="*/ 0 h 675"/>
                  <a:gd name="T128" fmla="*/ 582 w 582"/>
                  <a:gd name="T129" fmla="*/ 675 h 67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82" h="675">
                    <a:moveTo>
                      <a:pt x="0" y="339"/>
                    </a:moveTo>
                    <a:lnTo>
                      <a:pt x="20" y="49"/>
                    </a:lnTo>
                    <a:lnTo>
                      <a:pt x="27" y="23"/>
                    </a:lnTo>
                    <a:lnTo>
                      <a:pt x="37" y="5"/>
                    </a:lnTo>
                    <a:lnTo>
                      <a:pt x="45" y="23"/>
                    </a:lnTo>
                    <a:lnTo>
                      <a:pt x="49" y="49"/>
                    </a:lnTo>
                    <a:lnTo>
                      <a:pt x="90" y="634"/>
                    </a:lnTo>
                    <a:lnTo>
                      <a:pt x="96" y="660"/>
                    </a:lnTo>
                    <a:lnTo>
                      <a:pt x="107" y="675"/>
                    </a:lnTo>
                    <a:lnTo>
                      <a:pt x="115" y="658"/>
                    </a:lnTo>
                    <a:lnTo>
                      <a:pt x="121" y="636"/>
                    </a:lnTo>
                    <a:lnTo>
                      <a:pt x="160" y="55"/>
                    </a:lnTo>
                    <a:lnTo>
                      <a:pt x="162" y="25"/>
                    </a:lnTo>
                    <a:lnTo>
                      <a:pt x="177" y="0"/>
                    </a:lnTo>
                    <a:lnTo>
                      <a:pt x="189" y="27"/>
                    </a:lnTo>
                    <a:lnTo>
                      <a:pt x="193" y="53"/>
                    </a:lnTo>
                    <a:lnTo>
                      <a:pt x="238" y="632"/>
                    </a:lnTo>
                    <a:lnTo>
                      <a:pt x="244" y="660"/>
                    </a:lnTo>
                    <a:lnTo>
                      <a:pt x="252" y="675"/>
                    </a:lnTo>
                    <a:lnTo>
                      <a:pt x="263" y="662"/>
                    </a:lnTo>
                    <a:lnTo>
                      <a:pt x="270" y="636"/>
                    </a:lnTo>
                    <a:lnTo>
                      <a:pt x="303" y="57"/>
                    </a:lnTo>
                    <a:lnTo>
                      <a:pt x="310" y="27"/>
                    </a:lnTo>
                    <a:lnTo>
                      <a:pt x="320" y="5"/>
                    </a:lnTo>
                    <a:lnTo>
                      <a:pt x="330" y="29"/>
                    </a:lnTo>
                    <a:lnTo>
                      <a:pt x="337" y="55"/>
                    </a:lnTo>
                    <a:lnTo>
                      <a:pt x="382" y="629"/>
                    </a:lnTo>
                    <a:lnTo>
                      <a:pt x="386" y="655"/>
                    </a:lnTo>
                    <a:lnTo>
                      <a:pt x="398" y="675"/>
                    </a:lnTo>
                    <a:lnTo>
                      <a:pt x="406" y="652"/>
                    </a:lnTo>
                    <a:lnTo>
                      <a:pt x="411" y="625"/>
                    </a:lnTo>
                    <a:lnTo>
                      <a:pt x="450" y="59"/>
                    </a:lnTo>
                    <a:lnTo>
                      <a:pt x="452" y="20"/>
                    </a:lnTo>
                    <a:lnTo>
                      <a:pt x="465" y="5"/>
                    </a:lnTo>
                    <a:lnTo>
                      <a:pt x="474" y="23"/>
                    </a:lnTo>
                    <a:lnTo>
                      <a:pt x="480" y="57"/>
                    </a:lnTo>
                    <a:lnTo>
                      <a:pt x="528" y="632"/>
                    </a:lnTo>
                    <a:lnTo>
                      <a:pt x="532" y="655"/>
                    </a:lnTo>
                    <a:lnTo>
                      <a:pt x="540" y="673"/>
                    </a:lnTo>
                    <a:lnTo>
                      <a:pt x="550" y="660"/>
                    </a:lnTo>
                    <a:lnTo>
                      <a:pt x="552" y="634"/>
                    </a:lnTo>
                    <a:lnTo>
                      <a:pt x="582" y="337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12346" name="Freeform 90"/>
              <p:cNvSpPr>
                <a:spLocks/>
              </p:cNvSpPr>
              <p:nvPr/>
            </p:nvSpPr>
            <p:spPr bwMode="auto">
              <a:xfrm>
                <a:off x="3648" y="768"/>
                <a:ext cx="288" cy="384"/>
              </a:xfrm>
              <a:custGeom>
                <a:avLst/>
                <a:gdLst>
                  <a:gd name="T0" fmla="*/ 0 w 582"/>
                  <a:gd name="T1" fmla="*/ 110 h 675"/>
                  <a:gd name="T2" fmla="*/ 5 w 582"/>
                  <a:gd name="T3" fmla="*/ 16 h 675"/>
                  <a:gd name="T4" fmla="*/ 6 w 582"/>
                  <a:gd name="T5" fmla="*/ 7 h 675"/>
                  <a:gd name="T6" fmla="*/ 9 w 582"/>
                  <a:gd name="T7" fmla="*/ 2 h 675"/>
                  <a:gd name="T8" fmla="*/ 11 w 582"/>
                  <a:gd name="T9" fmla="*/ 7 h 675"/>
                  <a:gd name="T10" fmla="*/ 12 w 582"/>
                  <a:gd name="T11" fmla="*/ 16 h 675"/>
                  <a:gd name="T12" fmla="*/ 22 w 582"/>
                  <a:gd name="T13" fmla="*/ 205 h 675"/>
                  <a:gd name="T14" fmla="*/ 24 w 582"/>
                  <a:gd name="T15" fmla="*/ 213 h 675"/>
                  <a:gd name="T16" fmla="*/ 26 w 582"/>
                  <a:gd name="T17" fmla="*/ 218 h 675"/>
                  <a:gd name="T18" fmla="*/ 28 w 582"/>
                  <a:gd name="T19" fmla="*/ 213 h 675"/>
                  <a:gd name="T20" fmla="*/ 30 w 582"/>
                  <a:gd name="T21" fmla="*/ 206 h 675"/>
                  <a:gd name="T22" fmla="*/ 39 w 582"/>
                  <a:gd name="T23" fmla="*/ 18 h 675"/>
                  <a:gd name="T24" fmla="*/ 40 w 582"/>
                  <a:gd name="T25" fmla="*/ 8 h 675"/>
                  <a:gd name="T26" fmla="*/ 44 w 582"/>
                  <a:gd name="T27" fmla="*/ 0 h 675"/>
                  <a:gd name="T28" fmla="*/ 47 w 582"/>
                  <a:gd name="T29" fmla="*/ 9 h 675"/>
                  <a:gd name="T30" fmla="*/ 48 w 582"/>
                  <a:gd name="T31" fmla="*/ 17 h 675"/>
                  <a:gd name="T32" fmla="*/ 58 w 582"/>
                  <a:gd name="T33" fmla="*/ 205 h 675"/>
                  <a:gd name="T34" fmla="*/ 60 w 582"/>
                  <a:gd name="T35" fmla="*/ 213 h 675"/>
                  <a:gd name="T36" fmla="*/ 62 w 582"/>
                  <a:gd name="T37" fmla="*/ 218 h 675"/>
                  <a:gd name="T38" fmla="*/ 64 w 582"/>
                  <a:gd name="T39" fmla="*/ 214 h 675"/>
                  <a:gd name="T40" fmla="*/ 66 w 582"/>
                  <a:gd name="T41" fmla="*/ 206 h 675"/>
                  <a:gd name="T42" fmla="*/ 74 w 582"/>
                  <a:gd name="T43" fmla="*/ 18 h 675"/>
                  <a:gd name="T44" fmla="*/ 76 w 582"/>
                  <a:gd name="T45" fmla="*/ 9 h 675"/>
                  <a:gd name="T46" fmla="*/ 78 w 582"/>
                  <a:gd name="T47" fmla="*/ 2 h 675"/>
                  <a:gd name="T48" fmla="*/ 81 w 582"/>
                  <a:gd name="T49" fmla="*/ 9 h 675"/>
                  <a:gd name="T50" fmla="*/ 83 w 582"/>
                  <a:gd name="T51" fmla="*/ 18 h 675"/>
                  <a:gd name="T52" fmla="*/ 94 w 582"/>
                  <a:gd name="T53" fmla="*/ 204 h 675"/>
                  <a:gd name="T54" fmla="*/ 95 w 582"/>
                  <a:gd name="T55" fmla="*/ 212 h 675"/>
                  <a:gd name="T56" fmla="*/ 97 w 582"/>
                  <a:gd name="T57" fmla="*/ 218 h 675"/>
                  <a:gd name="T58" fmla="*/ 99 w 582"/>
                  <a:gd name="T59" fmla="*/ 211 h 675"/>
                  <a:gd name="T60" fmla="*/ 100 w 582"/>
                  <a:gd name="T61" fmla="*/ 203 h 675"/>
                  <a:gd name="T62" fmla="*/ 110 w 582"/>
                  <a:gd name="T63" fmla="*/ 19 h 675"/>
                  <a:gd name="T64" fmla="*/ 111 w 582"/>
                  <a:gd name="T65" fmla="*/ 6 h 675"/>
                  <a:gd name="T66" fmla="*/ 114 w 582"/>
                  <a:gd name="T67" fmla="*/ 2 h 675"/>
                  <a:gd name="T68" fmla="*/ 116 w 582"/>
                  <a:gd name="T69" fmla="*/ 7 h 675"/>
                  <a:gd name="T70" fmla="*/ 118 w 582"/>
                  <a:gd name="T71" fmla="*/ 18 h 675"/>
                  <a:gd name="T72" fmla="*/ 129 w 582"/>
                  <a:gd name="T73" fmla="*/ 205 h 675"/>
                  <a:gd name="T74" fmla="*/ 130 w 582"/>
                  <a:gd name="T75" fmla="*/ 212 h 675"/>
                  <a:gd name="T76" fmla="*/ 132 w 582"/>
                  <a:gd name="T77" fmla="*/ 218 h 675"/>
                  <a:gd name="T78" fmla="*/ 135 w 582"/>
                  <a:gd name="T79" fmla="*/ 213 h 675"/>
                  <a:gd name="T80" fmla="*/ 135 w 582"/>
                  <a:gd name="T81" fmla="*/ 205 h 675"/>
                  <a:gd name="T82" fmla="*/ 143 w 582"/>
                  <a:gd name="T83" fmla="*/ 109 h 67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82"/>
                  <a:gd name="T127" fmla="*/ 0 h 675"/>
                  <a:gd name="T128" fmla="*/ 582 w 582"/>
                  <a:gd name="T129" fmla="*/ 675 h 67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82" h="675">
                    <a:moveTo>
                      <a:pt x="0" y="339"/>
                    </a:moveTo>
                    <a:lnTo>
                      <a:pt x="20" y="49"/>
                    </a:lnTo>
                    <a:lnTo>
                      <a:pt x="27" y="23"/>
                    </a:lnTo>
                    <a:lnTo>
                      <a:pt x="37" y="5"/>
                    </a:lnTo>
                    <a:lnTo>
                      <a:pt x="45" y="23"/>
                    </a:lnTo>
                    <a:lnTo>
                      <a:pt x="49" y="49"/>
                    </a:lnTo>
                    <a:lnTo>
                      <a:pt x="90" y="634"/>
                    </a:lnTo>
                    <a:lnTo>
                      <a:pt x="96" y="660"/>
                    </a:lnTo>
                    <a:lnTo>
                      <a:pt x="107" y="675"/>
                    </a:lnTo>
                    <a:lnTo>
                      <a:pt x="115" y="658"/>
                    </a:lnTo>
                    <a:lnTo>
                      <a:pt x="121" y="636"/>
                    </a:lnTo>
                    <a:lnTo>
                      <a:pt x="160" y="55"/>
                    </a:lnTo>
                    <a:lnTo>
                      <a:pt x="162" y="25"/>
                    </a:lnTo>
                    <a:lnTo>
                      <a:pt x="177" y="0"/>
                    </a:lnTo>
                    <a:lnTo>
                      <a:pt x="189" y="27"/>
                    </a:lnTo>
                    <a:lnTo>
                      <a:pt x="193" y="53"/>
                    </a:lnTo>
                    <a:lnTo>
                      <a:pt x="238" y="632"/>
                    </a:lnTo>
                    <a:lnTo>
                      <a:pt x="244" y="660"/>
                    </a:lnTo>
                    <a:lnTo>
                      <a:pt x="252" y="675"/>
                    </a:lnTo>
                    <a:lnTo>
                      <a:pt x="263" y="662"/>
                    </a:lnTo>
                    <a:lnTo>
                      <a:pt x="270" y="636"/>
                    </a:lnTo>
                    <a:lnTo>
                      <a:pt x="303" y="57"/>
                    </a:lnTo>
                    <a:lnTo>
                      <a:pt x="310" y="27"/>
                    </a:lnTo>
                    <a:lnTo>
                      <a:pt x="320" y="5"/>
                    </a:lnTo>
                    <a:lnTo>
                      <a:pt x="330" y="29"/>
                    </a:lnTo>
                    <a:lnTo>
                      <a:pt x="337" y="55"/>
                    </a:lnTo>
                    <a:lnTo>
                      <a:pt x="382" y="629"/>
                    </a:lnTo>
                    <a:lnTo>
                      <a:pt x="386" y="655"/>
                    </a:lnTo>
                    <a:lnTo>
                      <a:pt x="398" y="675"/>
                    </a:lnTo>
                    <a:lnTo>
                      <a:pt x="406" y="652"/>
                    </a:lnTo>
                    <a:lnTo>
                      <a:pt x="411" y="625"/>
                    </a:lnTo>
                    <a:lnTo>
                      <a:pt x="450" y="59"/>
                    </a:lnTo>
                    <a:lnTo>
                      <a:pt x="452" y="20"/>
                    </a:lnTo>
                    <a:lnTo>
                      <a:pt x="465" y="5"/>
                    </a:lnTo>
                    <a:lnTo>
                      <a:pt x="474" y="23"/>
                    </a:lnTo>
                    <a:lnTo>
                      <a:pt x="480" y="57"/>
                    </a:lnTo>
                    <a:lnTo>
                      <a:pt x="528" y="632"/>
                    </a:lnTo>
                    <a:lnTo>
                      <a:pt x="532" y="655"/>
                    </a:lnTo>
                    <a:lnTo>
                      <a:pt x="540" y="673"/>
                    </a:lnTo>
                    <a:lnTo>
                      <a:pt x="550" y="660"/>
                    </a:lnTo>
                    <a:lnTo>
                      <a:pt x="552" y="634"/>
                    </a:lnTo>
                    <a:lnTo>
                      <a:pt x="582" y="337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12347" name="Freeform 91"/>
              <p:cNvSpPr>
                <a:spLocks/>
              </p:cNvSpPr>
              <p:nvPr/>
            </p:nvSpPr>
            <p:spPr bwMode="auto">
              <a:xfrm>
                <a:off x="3936" y="768"/>
                <a:ext cx="288" cy="384"/>
              </a:xfrm>
              <a:custGeom>
                <a:avLst/>
                <a:gdLst>
                  <a:gd name="T0" fmla="*/ 0 w 582"/>
                  <a:gd name="T1" fmla="*/ 110 h 675"/>
                  <a:gd name="T2" fmla="*/ 5 w 582"/>
                  <a:gd name="T3" fmla="*/ 16 h 675"/>
                  <a:gd name="T4" fmla="*/ 6 w 582"/>
                  <a:gd name="T5" fmla="*/ 7 h 675"/>
                  <a:gd name="T6" fmla="*/ 9 w 582"/>
                  <a:gd name="T7" fmla="*/ 2 h 675"/>
                  <a:gd name="T8" fmla="*/ 11 w 582"/>
                  <a:gd name="T9" fmla="*/ 7 h 675"/>
                  <a:gd name="T10" fmla="*/ 12 w 582"/>
                  <a:gd name="T11" fmla="*/ 16 h 675"/>
                  <a:gd name="T12" fmla="*/ 22 w 582"/>
                  <a:gd name="T13" fmla="*/ 205 h 675"/>
                  <a:gd name="T14" fmla="*/ 24 w 582"/>
                  <a:gd name="T15" fmla="*/ 213 h 675"/>
                  <a:gd name="T16" fmla="*/ 26 w 582"/>
                  <a:gd name="T17" fmla="*/ 218 h 675"/>
                  <a:gd name="T18" fmla="*/ 28 w 582"/>
                  <a:gd name="T19" fmla="*/ 213 h 675"/>
                  <a:gd name="T20" fmla="*/ 30 w 582"/>
                  <a:gd name="T21" fmla="*/ 206 h 675"/>
                  <a:gd name="T22" fmla="*/ 39 w 582"/>
                  <a:gd name="T23" fmla="*/ 18 h 675"/>
                  <a:gd name="T24" fmla="*/ 40 w 582"/>
                  <a:gd name="T25" fmla="*/ 8 h 675"/>
                  <a:gd name="T26" fmla="*/ 44 w 582"/>
                  <a:gd name="T27" fmla="*/ 0 h 675"/>
                  <a:gd name="T28" fmla="*/ 47 w 582"/>
                  <a:gd name="T29" fmla="*/ 9 h 675"/>
                  <a:gd name="T30" fmla="*/ 48 w 582"/>
                  <a:gd name="T31" fmla="*/ 17 h 675"/>
                  <a:gd name="T32" fmla="*/ 58 w 582"/>
                  <a:gd name="T33" fmla="*/ 205 h 675"/>
                  <a:gd name="T34" fmla="*/ 60 w 582"/>
                  <a:gd name="T35" fmla="*/ 213 h 675"/>
                  <a:gd name="T36" fmla="*/ 62 w 582"/>
                  <a:gd name="T37" fmla="*/ 218 h 675"/>
                  <a:gd name="T38" fmla="*/ 64 w 582"/>
                  <a:gd name="T39" fmla="*/ 214 h 675"/>
                  <a:gd name="T40" fmla="*/ 66 w 582"/>
                  <a:gd name="T41" fmla="*/ 206 h 675"/>
                  <a:gd name="T42" fmla="*/ 74 w 582"/>
                  <a:gd name="T43" fmla="*/ 18 h 675"/>
                  <a:gd name="T44" fmla="*/ 76 w 582"/>
                  <a:gd name="T45" fmla="*/ 9 h 675"/>
                  <a:gd name="T46" fmla="*/ 78 w 582"/>
                  <a:gd name="T47" fmla="*/ 2 h 675"/>
                  <a:gd name="T48" fmla="*/ 81 w 582"/>
                  <a:gd name="T49" fmla="*/ 9 h 675"/>
                  <a:gd name="T50" fmla="*/ 83 w 582"/>
                  <a:gd name="T51" fmla="*/ 18 h 675"/>
                  <a:gd name="T52" fmla="*/ 94 w 582"/>
                  <a:gd name="T53" fmla="*/ 204 h 675"/>
                  <a:gd name="T54" fmla="*/ 95 w 582"/>
                  <a:gd name="T55" fmla="*/ 212 h 675"/>
                  <a:gd name="T56" fmla="*/ 97 w 582"/>
                  <a:gd name="T57" fmla="*/ 218 h 675"/>
                  <a:gd name="T58" fmla="*/ 99 w 582"/>
                  <a:gd name="T59" fmla="*/ 211 h 675"/>
                  <a:gd name="T60" fmla="*/ 100 w 582"/>
                  <a:gd name="T61" fmla="*/ 203 h 675"/>
                  <a:gd name="T62" fmla="*/ 110 w 582"/>
                  <a:gd name="T63" fmla="*/ 19 h 675"/>
                  <a:gd name="T64" fmla="*/ 111 w 582"/>
                  <a:gd name="T65" fmla="*/ 6 h 675"/>
                  <a:gd name="T66" fmla="*/ 114 w 582"/>
                  <a:gd name="T67" fmla="*/ 2 h 675"/>
                  <a:gd name="T68" fmla="*/ 116 w 582"/>
                  <a:gd name="T69" fmla="*/ 7 h 675"/>
                  <a:gd name="T70" fmla="*/ 118 w 582"/>
                  <a:gd name="T71" fmla="*/ 18 h 675"/>
                  <a:gd name="T72" fmla="*/ 129 w 582"/>
                  <a:gd name="T73" fmla="*/ 205 h 675"/>
                  <a:gd name="T74" fmla="*/ 130 w 582"/>
                  <a:gd name="T75" fmla="*/ 212 h 675"/>
                  <a:gd name="T76" fmla="*/ 132 w 582"/>
                  <a:gd name="T77" fmla="*/ 218 h 675"/>
                  <a:gd name="T78" fmla="*/ 135 w 582"/>
                  <a:gd name="T79" fmla="*/ 213 h 675"/>
                  <a:gd name="T80" fmla="*/ 135 w 582"/>
                  <a:gd name="T81" fmla="*/ 205 h 675"/>
                  <a:gd name="T82" fmla="*/ 143 w 582"/>
                  <a:gd name="T83" fmla="*/ 109 h 67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82"/>
                  <a:gd name="T127" fmla="*/ 0 h 675"/>
                  <a:gd name="T128" fmla="*/ 582 w 582"/>
                  <a:gd name="T129" fmla="*/ 675 h 67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82" h="675">
                    <a:moveTo>
                      <a:pt x="0" y="339"/>
                    </a:moveTo>
                    <a:lnTo>
                      <a:pt x="20" y="49"/>
                    </a:lnTo>
                    <a:lnTo>
                      <a:pt x="27" y="23"/>
                    </a:lnTo>
                    <a:lnTo>
                      <a:pt x="37" y="5"/>
                    </a:lnTo>
                    <a:lnTo>
                      <a:pt x="45" y="23"/>
                    </a:lnTo>
                    <a:lnTo>
                      <a:pt x="49" y="49"/>
                    </a:lnTo>
                    <a:lnTo>
                      <a:pt x="90" y="634"/>
                    </a:lnTo>
                    <a:lnTo>
                      <a:pt x="96" y="660"/>
                    </a:lnTo>
                    <a:lnTo>
                      <a:pt x="107" y="675"/>
                    </a:lnTo>
                    <a:lnTo>
                      <a:pt x="115" y="658"/>
                    </a:lnTo>
                    <a:lnTo>
                      <a:pt x="121" y="636"/>
                    </a:lnTo>
                    <a:lnTo>
                      <a:pt x="160" y="55"/>
                    </a:lnTo>
                    <a:lnTo>
                      <a:pt x="162" y="25"/>
                    </a:lnTo>
                    <a:lnTo>
                      <a:pt x="177" y="0"/>
                    </a:lnTo>
                    <a:lnTo>
                      <a:pt x="189" y="27"/>
                    </a:lnTo>
                    <a:lnTo>
                      <a:pt x="193" y="53"/>
                    </a:lnTo>
                    <a:lnTo>
                      <a:pt x="238" y="632"/>
                    </a:lnTo>
                    <a:lnTo>
                      <a:pt x="244" y="660"/>
                    </a:lnTo>
                    <a:lnTo>
                      <a:pt x="252" y="675"/>
                    </a:lnTo>
                    <a:lnTo>
                      <a:pt x="263" y="662"/>
                    </a:lnTo>
                    <a:lnTo>
                      <a:pt x="270" y="636"/>
                    </a:lnTo>
                    <a:lnTo>
                      <a:pt x="303" y="57"/>
                    </a:lnTo>
                    <a:lnTo>
                      <a:pt x="310" y="27"/>
                    </a:lnTo>
                    <a:lnTo>
                      <a:pt x="320" y="5"/>
                    </a:lnTo>
                    <a:lnTo>
                      <a:pt x="330" y="29"/>
                    </a:lnTo>
                    <a:lnTo>
                      <a:pt x="337" y="55"/>
                    </a:lnTo>
                    <a:lnTo>
                      <a:pt x="382" y="629"/>
                    </a:lnTo>
                    <a:lnTo>
                      <a:pt x="386" y="655"/>
                    </a:lnTo>
                    <a:lnTo>
                      <a:pt x="398" y="675"/>
                    </a:lnTo>
                    <a:lnTo>
                      <a:pt x="406" y="652"/>
                    </a:lnTo>
                    <a:lnTo>
                      <a:pt x="411" y="625"/>
                    </a:lnTo>
                    <a:lnTo>
                      <a:pt x="450" y="59"/>
                    </a:lnTo>
                    <a:lnTo>
                      <a:pt x="452" y="20"/>
                    </a:lnTo>
                    <a:lnTo>
                      <a:pt x="465" y="5"/>
                    </a:lnTo>
                    <a:lnTo>
                      <a:pt x="474" y="23"/>
                    </a:lnTo>
                    <a:lnTo>
                      <a:pt x="480" y="57"/>
                    </a:lnTo>
                    <a:lnTo>
                      <a:pt x="528" y="632"/>
                    </a:lnTo>
                    <a:lnTo>
                      <a:pt x="532" y="655"/>
                    </a:lnTo>
                    <a:lnTo>
                      <a:pt x="540" y="673"/>
                    </a:lnTo>
                    <a:lnTo>
                      <a:pt x="550" y="660"/>
                    </a:lnTo>
                    <a:lnTo>
                      <a:pt x="552" y="634"/>
                    </a:lnTo>
                    <a:lnTo>
                      <a:pt x="582" y="337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12348" name="Freeform 92"/>
              <p:cNvSpPr>
                <a:spLocks/>
              </p:cNvSpPr>
              <p:nvPr/>
            </p:nvSpPr>
            <p:spPr bwMode="auto">
              <a:xfrm>
                <a:off x="4224" y="768"/>
                <a:ext cx="288" cy="384"/>
              </a:xfrm>
              <a:custGeom>
                <a:avLst/>
                <a:gdLst>
                  <a:gd name="T0" fmla="*/ 0 w 582"/>
                  <a:gd name="T1" fmla="*/ 110 h 675"/>
                  <a:gd name="T2" fmla="*/ 5 w 582"/>
                  <a:gd name="T3" fmla="*/ 16 h 675"/>
                  <a:gd name="T4" fmla="*/ 6 w 582"/>
                  <a:gd name="T5" fmla="*/ 7 h 675"/>
                  <a:gd name="T6" fmla="*/ 9 w 582"/>
                  <a:gd name="T7" fmla="*/ 2 h 675"/>
                  <a:gd name="T8" fmla="*/ 11 w 582"/>
                  <a:gd name="T9" fmla="*/ 7 h 675"/>
                  <a:gd name="T10" fmla="*/ 12 w 582"/>
                  <a:gd name="T11" fmla="*/ 16 h 675"/>
                  <a:gd name="T12" fmla="*/ 22 w 582"/>
                  <a:gd name="T13" fmla="*/ 205 h 675"/>
                  <a:gd name="T14" fmla="*/ 24 w 582"/>
                  <a:gd name="T15" fmla="*/ 213 h 675"/>
                  <a:gd name="T16" fmla="*/ 26 w 582"/>
                  <a:gd name="T17" fmla="*/ 218 h 675"/>
                  <a:gd name="T18" fmla="*/ 28 w 582"/>
                  <a:gd name="T19" fmla="*/ 213 h 675"/>
                  <a:gd name="T20" fmla="*/ 30 w 582"/>
                  <a:gd name="T21" fmla="*/ 206 h 675"/>
                  <a:gd name="T22" fmla="*/ 39 w 582"/>
                  <a:gd name="T23" fmla="*/ 18 h 675"/>
                  <a:gd name="T24" fmla="*/ 40 w 582"/>
                  <a:gd name="T25" fmla="*/ 8 h 675"/>
                  <a:gd name="T26" fmla="*/ 44 w 582"/>
                  <a:gd name="T27" fmla="*/ 0 h 675"/>
                  <a:gd name="T28" fmla="*/ 47 w 582"/>
                  <a:gd name="T29" fmla="*/ 9 h 675"/>
                  <a:gd name="T30" fmla="*/ 48 w 582"/>
                  <a:gd name="T31" fmla="*/ 17 h 675"/>
                  <a:gd name="T32" fmla="*/ 58 w 582"/>
                  <a:gd name="T33" fmla="*/ 205 h 675"/>
                  <a:gd name="T34" fmla="*/ 60 w 582"/>
                  <a:gd name="T35" fmla="*/ 213 h 675"/>
                  <a:gd name="T36" fmla="*/ 62 w 582"/>
                  <a:gd name="T37" fmla="*/ 218 h 675"/>
                  <a:gd name="T38" fmla="*/ 64 w 582"/>
                  <a:gd name="T39" fmla="*/ 214 h 675"/>
                  <a:gd name="T40" fmla="*/ 66 w 582"/>
                  <a:gd name="T41" fmla="*/ 206 h 675"/>
                  <a:gd name="T42" fmla="*/ 74 w 582"/>
                  <a:gd name="T43" fmla="*/ 18 h 675"/>
                  <a:gd name="T44" fmla="*/ 76 w 582"/>
                  <a:gd name="T45" fmla="*/ 9 h 675"/>
                  <a:gd name="T46" fmla="*/ 78 w 582"/>
                  <a:gd name="T47" fmla="*/ 2 h 675"/>
                  <a:gd name="T48" fmla="*/ 81 w 582"/>
                  <a:gd name="T49" fmla="*/ 9 h 675"/>
                  <a:gd name="T50" fmla="*/ 83 w 582"/>
                  <a:gd name="T51" fmla="*/ 18 h 675"/>
                  <a:gd name="T52" fmla="*/ 94 w 582"/>
                  <a:gd name="T53" fmla="*/ 204 h 675"/>
                  <a:gd name="T54" fmla="*/ 95 w 582"/>
                  <a:gd name="T55" fmla="*/ 212 h 675"/>
                  <a:gd name="T56" fmla="*/ 97 w 582"/>
                  <a:gd name="T57" fmla="*/ 218 h 675"/>
                  <a:gd name="T58" fmla="*/ 99 w 582"/>
                  <a:gd name="T59" fmla="*/ 211 h 675"/>
                  <a:gd name="T60" fmla="*/ 100 w 582"/>
                  <a:gd name="T61" fmla="*/ 203 h 675"/>
                  <a:gd name="T62" fmla="*/ 110 w 582"/>
                  <a:gd name="T63" fmla="*/ 19 h 675"/>
                  <a:gd name="T64" fmla="*/ 111 w 582"/>
                  <a:gd name="T65" fmla="*/ 6 h 675"/>
                  <a:gd name="T66" fmla="*/ 114 w 582"/>
                  <a:gd name="T67" fmla="*/ 2 h 675"/>
                  <a:gd name="T68" fmla="*/ 116 w 582"/>
                  <a:gd name="T69" fmla="*/ 7 h 675"/>
                  <a:gd name="T70" fmla="*/ 118 w 582"/>
                  <a:gd name="T71" fmla="*/ 18 h 675"/>
                  <a:gd name="T72" fmla="*/ 129 w 582"/>
                  <a:gd name="T73" fmla="*/ 205 h 675"/>
                  <a:gd name="T74" fmla="*/ 130 w 582"/>
                  <a:gd name="T75" fmla="*/ 212 h 675"/>
                  <a:gd name="T76" fmla="*/ 132 w 582"/>
                  <a:gd name="T77" fmla="*/ 218 h 675"/>
                  <a:gd name="T78" fmla="*/ 135 w 582"/>
                  <a:gd name="T79" fmla="*/ 213 h 675"/>
                  <a:gd name="T80" fmla="*/ 135 w 582"/>
                  <a:gd name="T81" fmla="*/ 205 h 675"/>
                  <a:gd name="T82" fmla="*/ 143 w 582"/>
                  <a:gd name="T83" fmla="*/ 109 h 67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82"/>
                  <a:gd name="T127" fmla="*/ 0 h 675"/>
                  <a:gd name="T128" fmla="*/ 582 w 582"/>
                  <a:gd name="T129" fmla="*/ 675 h 67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82" h="675">
                    <a:moveTo>
                      <a:pt x="0" y="339"/>
                    </a:moveTo>
                    <a:lnTo>
                      <a:pt x="20" y="49"/>
                    </a:lnTo>
                    <a:lnTo>
                      <a:pt x="27" y="23"/>
                    </a:lnTo>
                    <a:lnTo>
                      <a:pt x="37" y="5"/>
                    </a:lnTo>
                    <a:lnTo>
                      <a:pt x="45" y="23"/>
                    </a:lnTo>
                    <a:lnTo>
                      <a:pt x="49" y="49"/>
                    </a:lnTo>
                    <a:lnTo>
                      <a:pt x="90" y="634"/>
                    </a:lnTo>
                    <a:lnTo>
                      <a:pt x="96" y="660"/>
                    </a:lnTo>
                    <a:lnTo>
                      <a:pt x="107" y="675"/>
                    </a:lnTo>
                    <a:lnTo>
                      <a:pt x="115" y="658"/>
                    </a:lnTo>
                    <a:lnTo>
                      <a:pt x="121" y="636"/>
                    </a:lnTo>
                    <a:lnTo>
                      <a:pt x="160" y="55"/>
                    </a:lnTo>
                    <a:lnTo>
                      <a:pt x="162" y="25"/>
                    </a:lnTo>
                    <a:lnTo>
                      <a:pt x="177" y="0"/>
                    </a:lnTo>
                    <a:lnTo>
                      <a:pt x="189" y="27"/>
                    </a:lnTo>
                    <a:lnTo>
                      <a:pt x="193" y="53"/>
                    </a:lnTo>
                    <a:lnTo>
                      <a:pt x="238" y="632"/>
                    </a:lnTo>
                    <a:lnTo>
                      <a:pt x="244" y="660"/>
                    </a:lnTo>
                    <a:lnTo>
                      <a:pt x="252" y="675"/>
                    </a:lnTo>
                    <a:lnTo>
                      <a:pt x="263" y="662"/>
                    </a:lnTo>
                    <a:lnTo>
                      <a:pt x="270" y="636"/>
                    </a:lnTo>
                    <a:lnTo>
                      <a:pt x="303" y="57"/>
                    </a:lnTo>
                    <a:lnTo>
                      <a:pt x="310" y="27"/>
                    </a:lnTo>
                    <a:lnTo>
                      <a:pt x="320" y="5"/>
                    </a:lnTo>
                    <a:lnTo>
                      <a:pt x="330" y="29"/>
                    </a:lnTo>
                    <a:lnTo>
                      <a:pt x="337" y="55"/>
                    </a:lnTo>
                    <a:lnTo>
                      <a:pt x="382" y="629"/>
                    </a:lnTo>
                    <a:lnTo>
                      <a:pt x="386" y="655"/>
                    </a:lnTo>
                    <a:lnTo>
                      <a:pt x="398" y="675"/>
                    </a:lnTo>
                    <a:lnTo>
                      <a:pt x="406" y="652"/>
                    </a:lnTo>
                    <a:lnTo>
                      <a:pt x="411" y="625"/>
                    </a:lnTo>
                    <a:lnTo>
                      <a:pt x="450" y="59"/>
                    </a:lnTo>
                    <a:lnTo>
                      <a:pt x="452" y="20"/>
                    </a:lnTo>
                    <a:lnTo>
                      <a:pt x="465" y="5"/>
                    </a:lnTo>
                    <a:lnTo>
                      <a:pt x="474" y="23"/>
                    </a:lnTo>
                    <a:lnTo>
                      <a:pt x="480" y="57"/>
                    </a:lnTo>
                    <a:lnTo>
                      <a:pt x="528" y="632"/>
                    </a:lnTo>
                    <a:lnTo>
                      <a:pt x="532" y="655"/>
                    </a:lnTo>
                    <a:lnTo>
                      <a:pt x="540" y="673"/>
                    </a:lnTo>
                    <a:lnTo>
                      <a:pt x="550" y="660"/>
                    </a:lnTo>
                    <a:lnTo>
                      <a:pt x="552" y="634"/>
                    </a:lnTo>
                    <a:lnTo>
                      <a:pt x="582" y="337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sp>
          <p:nvSpPr>
            <p:cNvPr id="12343" name="Rectangle 93"/>
            <p:cNvSpPr>
              <a:spLocks noChangeArrowheads="1"/>
            </p:cNvSpPr>
            <p:nvPr/>
          </p:nvSpPr>
          <p:spPr bwMode="auto">
            <a:xfrm>
              <a:off x="2928" y="100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chemeClr val="tx2"/>
                  </a:solidFill>
                </a:rPr>
                <a:t>载波</a:t>
              </a:r>
            </a:p>
          </p:txBody>
        </p:sp>
      </p:grpSp>
      <p:grpSp>
        <p:nvGrpSpPr>
          <p:cNvPr id="13" name="Group 94"/>
          <p:cNvGrpSpPr>
            <a:grpSpLocks/>
          </p:cNvGrpSpPr>
          <p:nvPr/>
        </p:nvGrpSpPr>
        <p:grpSpPr bwMode="auto">
          <a:xfrm>
            <a:off x="6248400" y="1600200"/>
            <a:ext cx="2286000" cy="2057400"/>
            <a:chOff x="3360" y="288"/>
            <a:chExt cx="1440" cy="1584"/>
          </a:xfrm>
        </p:grpSpPr>
        <p:sp>
          <p:nvSpPr>
            <p:cNvPr id="12336" name="Line 95"/>
            <p:cNvSpPr>
              <a:spLocks noChangeShapeType="1"/>
            </p:cNvSpPr>
            <p:nvPr/>
          </p:nvSpPr>
          <p:spPr bwMode="auto">
            <a:xfrm rot="5400000">
              <a:off x="2856" y="1080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337" name="Line 96"/>
            <p:cNvSpPr>
              <a:spLocks noChangeShapeType="1"/>
            </p:cNvSpPr>
            <p:nvPr/>
          </p:nvSpPr>
          <p:spPr bwMode="auto">
            <a:xfrm rot="5400000">
              <a:off x="3144" y="1080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338" name="Line 97"/>
            <p:cNvSpPr>
              <a:spLocks noChangeShapeType="1"/>
            </p:cNvSpPr>
            <p:nvPr/>
          </p:nvSpPr>
          <p:spPr bwMode="auto">
            <a:xfrm rot="5400000">
              <a:off x="3432" y="1080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339" name="Line 98"/>
            <p:cNvSpPr>
              <a:spLocks noChangeShapeType="1"/>
            </p:cNvSpPr>
            <p:nvPr/>
          </p:nvSpPr>
          <p:spPr bwMode="auto">
            <a:xfrm rot="5400000">
              <a:off x="3720" y="1080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340" name="Line 99"/>
            <p:cNvSpPr>
              <a:spLocks noChangeShapeType="1"/>
            </p:cNvSpPr>
            <p:nvPr/>
          </p:nvSpPr>
          <p:spPr bwMode="auto">
            <a:xfrm rot="5400000">
              <a:off x="4008" y="1080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341" name="Line 100"/>
            <p:cNvSpPr>
              <a:spLocks noChangeShapeType="1"/>
            </p:cNvSpPr>
            <p:nvPr/>
          </p:nvSpPr>
          <p:spPr bwMode="auto">
            <a:xfrm rot="5400000">
              <a:off x="2568" y="1080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14" name="Group 101"/>
          <p:cNvGrpSpPr>
            <a:grpSpLocks/>
          </p:cNvGrpSpPr>
          <p:nvPr/>
        </p:nvGrpSpPr>
        <p:grpSpPr bwMode="auto">
          <a:xfrm>
            <a:off x="5638800" y="1828800"/>
            <a:ext cx="2895600" cy="396875"/>
            <a:chOff x="2976" y="672"/>
            <a:chExt cx="1824" cy="250"/>
          </a:xfrm>
        </p:grpSpPr>
        <p:grpSp>
          <p:nvGrpSpPr>
            <p:cNvPr id="12327" name="Group 102"/>
            <p:cNvGrpSpPr>
              <a:grpSpLocks/>
            </p:cNvGrpSpPr>
            <p:nvPr/>
          </p:nvGrpSpPr>
          <p:grpSpPr bwMode="auto">
            <a:xfrm>
              <a:off x="3360" y="720"/>
              <a:ext cx="1440" cy="144"/>
              <a:chOff x="3360" y="720"/>
              <a:chExt cx="1440" cy="144"/>
            </a:xfrm>
          </p:grpSpPr>
          <p:sp>
            <p:nvSpPr>
              <p:cNvPr id="12329" name="Line 103"/>
              <p:cNvSpPr>
                <a:spLocks noChangeShapeType="1"/>
              </p:cNvSpPr>
              <p:nvPr/>
            </p:nvSpPr>
            <p:spPr bwMode="auto">
              <a:xfrm>
                <a:off x="3360" y="720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30" name="Line 104"/>
              <p:cNvSpPr>
                <a:spLocks noChangeShapeType="1"/>
              </p:cNvSpPr>
              <p:nvPr/>
            </p:nvSpPr>
            <p:spPr bwMode="auto">
              <a:xfrm>
                <a:off x="3648" y="864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31" name="Line 105"/>
              <p:cNvSpPr>
                <a:spLocks noChangeShapeType="1"/>
              </p:cNvSpPr>
              <p:nvPr/>
            </p:nvSpPr>
            <p:spPr bwMode="auto">
              <a:xfrm>
                <a:off x="3936" y="720"/>
                <a:ext cx="576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32" name="Line 106"/>
              <p:cNvSpPr>
                <a:spLocks noChangeShapeType="1"/>
              </p:cNvSpPr>
              <p:nvPr/>
            </p:nvSpPr>
            <p:spPr bwMode="auto">
              <a:xfrm>
                <a:off x="4512" y="864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33" name="Line 107"/>
              <p:cNvSpPr>
                <a:spLocks noChangeShapeType="1"/>
              </p:cNvSpPr>
              <p:nvPr/>
            </p:nvSpPr>
            <p:spPr bwMode="auto">
              <a:xfrm>
                <a:off x="3648" y="720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34" name="Line 108"/>
              <p:cNvSpPr>
                <a:spLocks noChangeShapeType="1"/>
              </p:cNvSpPr>
              <p:nvPr/>
            </p:nvSpPr>
            <p:spPr bwMode="auto">
              <a:xfrm>
                <a:off x="3936" y="720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35" name="Line 109"/>
              <p:cNvSpPr>
                <a:spLocks noChangeShapeType="1"/>
              </p:cNvSpPr>
              <p:nvPr/>
            </p:nvSpPr>
            <p:spPr bwMode="auto">
              <a:xfrm>
                <a:off x="4512" y="720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2328" name="Text Box 110"/>
            <p:cNvSpPr txBox="1">
              <a:spLocks noChangeArrowheads="1"/>
            </p:cNvSpPr>
            <p:nvPr/>
          </p:nvSpPr>
          <p:spPr bwMode="auto">
            <a:xfrm>
              <a:off x="2976" y="672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>
                  <a:solidFill>
                    <a:schemeClr val="tx2"/>
                  </a:solidFill>
                  <a:ea typeface="华文细黑" pitchFamily="2" charset="-122"/>
                </a:rPr>
                <a:t>s(t)</a:t>
              </a:r>
            </a:p>
          </p:txBody>
        </p:sp>
      </p:grpSp>
      <p:grpSp>
        <p:nvGrpSpPr>
          <p:cNvPr id="16" name="Group 121"/>
          <p:cNvGrpSpPr>
            <a:grpSpLocks/>
          </p:cNvGrpSpPr>
          <p:nvPr/>
        </p:nvGrpSpPr>
        <p:grpSpPr bwMode="auto">
          <a:xfrm>
            <a:off x="5638800" y="1447800"/>
            <a:ext cx="3048000" cy="412750"/>
            <a:chOff x="3408" y="816"/>
            <a:chExt cx="1920" cy="260"/>
          </a:xfrm>
        </p:grpSpPr>
        <p:sp>
          <p:nvSpPr>
            <p:cNvPr id="12325" name="Text Box 85"/>
            <p:cNvSpPr txBox="1">
              <a:spLocks noChangeArrowheads="1"/>
            </p:cNvSpPr>
            <p:nvPr/>
          </p:nvSpPr>
          <p:spPr bwMode="auto">
            <a:xfrm>
              <a:off x="3840" y="864"/>
              <a:ext cx="14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1      0        1       1        0</a:t>
              </a:r>
            </a:p>
          </p:txBody>
        </p:sp>
        <p:sp>
          <p:nvSpPr>
            <p:cNvPr id="12326" name="Text Box 111"/>
            <p:cNvSpPr txBox="1">
              <a:spLocks noChangeArrowheads="1"/>
            </p:cNvSpPr>
            <p:nvPr/>
          </p:nvSpPr>
          <p:spPr bwMode="auto">
            <a:xfrm>
              <a:off x="3408" y="81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>
                  <a:ea typeface="华文细黑" pitchFamily="2" charset="-122"/>
                </a:rPr>
                <a:t>a</a:t>
              </a:r>
              <a:r>
                <a:rPr lang="en-US" altLang="zh-CN" baseline="-4000">
                  <a:ea typeface="华文细黑" pitchFamily="2" charset="-122"/>
                </a:rPr>
                <a:t>n</a:t>
              </a:r>
            </a:p>
          </p:txBody>
        </p:sp>
      </p:grpSp>
      <p:grpSp>
        <p:nvGrpSpPr>
          <p:cNvPr id="17" name="Group 112"/>
          <p:cNvGrpSpPr>
            <a:grpSpLocks/>
          </p:cNvGrpSpPr>
          <p:nvPr/>
        </p:nvGrpSpPr>
        <p:grpSpPr bwMode="auto">
          <a:xfrm>
            <a:off x="5334000" y="3048000"/>
            <a:ext cx="3209925" cy="609600"/>
            <a:chOff x="2784" y="1440"/>
            <a:chExt cx="2022" cy="384"/>
          </a:xfrm>
        </p:grpSpPr>
        <p:grpSp>
          <p:nvGrpSpPr>
            <p:cNvPr id="12318" name="Group 113"/>
            <p:cNvGrpSpPr>
              <a:grpSpLocks/>
            </p:cNvGrpSpPr>
            <p:nvPr/>
          </p:nvGrpSpPr>
          <p:grpSpPr bwMode="auto">
            <a:xfrm>
              <a:off x="3360" y="1440"/>
              <a:ext cx="1446" cy="384"/>
              <a:chOff x="3360" y="1344"/>
              <a:chExt cx="1446" cy="384"/>
            </a:xfrm>
          </p:grpSpPr>
          <p:sp>
            <p:nvSpPr>
              <p:cNvPr id="12320" name="Freeform 114"/>
              <p:cNvSpPr>
                <a:spLocks/>
              </p:cNvSpPr>
              <p:nvPr/>
            </p:nvSpPr>
            <p:spPr bwMode="auto">
              <a:xfrm>
                <a:off x="3360" y="1344"/>
                <a:ext cx="294" cy="384"/>
              </a:xfrm>
              <a:custGeom>
                <a:avLst/>
                <a:gdLst>
                  <a:gd name="T0" fmla="*/ 0 w 582"/>
                  <a:gd name="T1" fmla="*/ 110 h 675"/>
                  <a:gd name="T2" fmla="*/ 5 w 582"/>
                  <a:gd name="T3" fmla="*/ 16 h 675"/>
                  <a:gd name="T4" fmla="*/ 7 w 582"/>
                  <a:gd name="T5" fmla="*/ 7 h 675"/>
                  <a:gd name="T6" fmla="*/ 10 w 582"/>
                  <a:gd name="T7" fmla="*/ 2 h 675"/>
                  <a:gd name="T8" fmla="*/ 12 w 582"/>
                  <a:gd name="T9" fmla="*/ 7 h 675"/>
                  <a:gd name="T10" fmla="*/ 13 w 582"/>
                  <a:gd name="T11" fmla="*/ 16 h 675"/>
                  <a:gd name="T12" fmla="*/ 23 w 582"/>
                  <a:gd name="T13" fmla="*/ 205 h 675"/>
                  <a:gd name="T14" fmla="*/ 24 w 582"/>
                  <a:gd name="T15" fmla="*/ 213 h 675"/>
                  <a:gd name="T16" fmla="*/ 27 w 582"/>
                  <a:gd name="T17" fmla="*/ 218 h 675"/>
                  <a:gd name="T18" fmla="*/ 29 w 582"/>
                  <a:gd name="T19" fmla="*/ 213 h 675"/>
                  <a:gd name="T20" fmla="*/ 31 w 582"/>
                  <a:gd name="T21" fmla="*/ 206 h 675"/>
                  <a:gd name="T22" fmla="*/ 41 w 582"/>
                  <a:gd name="T23" fmla="*/ 18 h 675"/>
                  <a:gd name="T24" fmla="*/ 41 w 582"/>
                  <a:gd name="T25" fmla="*/ 8 h 675"/>
                  <a:gd name="T26" fmla="*/ 45 w 582"/>
                  <a:gd name="T27" fmla="*/ 0 h 675"/>
                  <a:gd name="T28" fmla="*/ 48 w 582"/>
                  <a:gd name="T29" fmla="*/ 9 h 675"/>
                  <a:gd name="T30" fmla="*/ 49 w 582"/>
                  <a:gd name="T31" fmla="*/ 17 h 675"/>
                  <a:gd name="T32" fmla="*/ 61 w 582"/>
                  <a:gd name="T33" fmla="*/ 205 h 675"/>
                  <a:gd name="T34" fmla="*/ 62 w 582"/>
                  <a:gd name="T35" fmla="*/ 213 h 675"/>
                  <a:gd name="T36" fmla="*/ 64 w 582"/>
                  <a:gd name="T37" fmla="*/ 218 h 675"/>
                  <a:gd name="T38" fmla="*/ 67 w 582"/>
                  <a:gd name="T39" fmla="*/ 214 h 675"/>
                  <a:gd name="T40" fmla="*/ 69 w 582"/>
                  <a:gd name="T41" fmla="*/ 206 h 675"/>
                  <a:gd name="T42" fmla="*/ 77 w 582"/>
                  <a:gd name="T43" fmla="*/ 18 h 675"/>
                  <a:gd name="T44" fmla="*/ 79 w 582"/>
                  <a:gd name="T45" fmla="*/ 9 h 675"/>
                  <a:gd name="T46" fmla="*/ 82 w 582"/>
                  <a:gd name="T47" fmla="*/ 2 h 675"/>
                  <a:gd name="T48" fmla="*/ 84 w 582"/>
                  <a:gd name="T49" fmla="*/ 9 h 675"/>
                  <a:gd name="T50" fmla="*/ 86 w 582"/>
                  <a:gd name="T51" fmla="*/ 18 h 675"/>
                  <a:gd name="T52" fmla="*/ 97 w 582"/>
                  <a:gd name="T53" fmla="*/ 204 h 675"/>
                  <a:gd name="T54" fmla="*/ 99 w 582"/>
                  <a:gd name="T55" fmla="*/ 212 h 675"/>
                  <a:gd name="T56" fmla="*/ 102 w 582"/>
                  <a:gd name="T57" fmla="*/ 218 h 675"/>
                  <a:gd name="T58" fmla="*/ 104 w 582"/>
                  <a:gd name="T59" fmla="*/ 211 h 675"/>
                  <a:gd name="T60" fmla="*/ 105 w 582"/>
                  <a:gd name="T61" fmla="*/ 203 h 675"/>
                  <a:gd name="T62" fmla="*/ 115 w 582"/>
                  <a:gd name="T63" fmla="*/ 19 h 675"/>
                  <a:gd name="T64" fmla="*/ 115 w 582"/>
                  <a:gd name="T65" fmla="*/ 6 h 675"/>
                  <a:gd name="T66" fmla="*/ 119 w 582"/>
                  <a:gd name="T67" fmla="*/ 2 h 675"/>
                  <a:gd name="T68" fmla="*/ 121 w 582"/>
                  <a:gd name="T69" fmla="*/ 7 h 675"/>
                  <a:gd name="T70" fmla="*/ 122 w 582"/>
                  <a:gd name="T71" fmla="*/ 18 h 675"/>
                  <a:gd name="T72" fmla="*/ 135 w 582"/>
                  <a:gd name="T73" fmla="*/ 205 h 675"/>
                  <a:gd name="T74" fmla="*/ 136 w 582"/>
                  <a:gd name="T75" fmla="*/ 212 h 675"/>
                  <a:gd name="T76" fmla="*/ 138 w 582"/>
                  <a:gd name="T77" fmla="*/ 218 h 675"/>
                  <a:gd name="T78" fmla="*/ 140 w 582"/>
                  <a:gd name="T79" fmla="*/ 213 h 675"/>
                  <a:gd name="T80" fmla="*/ 141 w 582"/>
                  <a:gd name="T81" fmla="*/ 205 h 675"/>
                  <a:gd name="T82" fmla="*/ 149 w 582"/>
                  <a:gd name="T83" fmla="*/ 109 h 67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82"/>
                  <a:gd name="T127" fmla="*/ 0 h 675"/>
                  <a:gd name="T128" fmla="*/ 582 w 582"/>
                  <a:gd name="T129" fmla="*/ 675 h 67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82" h="675">
                    <a:moveTo>
                      <a:pt x="0" y="339"/>
                    </a:moveTo>
                    <a:lnTo>
                      <a:pt x="20" y="49"/>
                    </a:lnTo>
                    <a:lnTo>
                      <a:pt x="27" y="23"/>
                    </a:lnTo>
                    <a:lnTo>
                      <a:pt x="37" y="5"/>
                    </a:lnTo>
                    <a:lnTo>
                      <a:pt x="45" y="23"/>
                    </a:lnTo>
                    <a:lnTo>
                      <a:pt x="49" y="49"/>
                    </a:lnTo>
                    <a:lnTo>
                      <a:pt x="90" y="634"/>
                    </a:lnTo>
                    <a:lnTo>
                      <a:pt x="96" y="660"/>
                    </a:lnTo>
                    <a:lnTo>
                      <a:pt x="107" y="675"/>
                    </a:lnTo>
                    <a:lnTo>
                      <a:pt x="115" y="658"/>
                    </a:lnTo>
                    <a:lnTo>
                      <a:pt x="121" y="636"/>
                    </a:lnTo>
                    <a:lnTo>
                      <a:pt x="160" y="55"/>
                    </a:lnTo>
                    <a:lnTo>
                      <a:pt x="162" y="25"/>
                    </a:lnTo>
                    <a:lnTo>
                      <a:pt x="177" y="0"/>
                    </a:lnTo>
                    <a:lnTo>
                      <a:pt x="189" y="27"/>
                    </a:lnTo>
                    <a:lnTo>
                      <a:pt x="193" y="53"/>
                    </a:lnTo>
                    <a:lnTo>
                      <a:pt x="238" y="632"/>
                    </a:lnTo>
                    <a:lnTo>
                      <a:pt x="244" y="660"/>
                    </a:lnTo>
                    <a:lnTo>
                      <a:pt x="252" y="675"/>
                    </a:lnTo>
                    <a:lnTo>
                      <a:pt x="263" y="662"/>
                    </a:lnTo>
                    <a:lnTo>
                      <a:pt x="270" y="636"/>
                    </a:lnTo>
                    <a:lnTo>
                      <a:pt x="303" y="57"/>
                    </a:lnTo>
                    <a:lnTo>
                      <a:pt x="310" y="27"/>
                    </a:lnTo>
                    <a:lnTo>
                      <a:pt x="320" y="5"/>
                    </a:lnTo>
                    <a:lnTo>
                      <a:pt x="330" y="29"/>
                    </a:lnTo>
                    <a:lnTo>
                      <a:pt x="337" y="55"/>
                    </a:lnTo>
                    <a:lnTo>
                      <a:pt x="382" y="629"/>
                    </a:lnTo>
                    <a:lnTo>
                      <a:pt x="386" y="655"/>
                    </a:lnTo>
                    <a:lnTo>
                      <a:pt x="398" y="675"/>
                    </a:lnTo>
                    <a:lnTo>
                      <a:pt x="406" y="652"/>
                    </a:lnTo>
                    <a:lnTo>
                      <a:pt x="411" y="625"/>
                    </a:lnTo>
                    <a:lnTo>
                      <a:pt x="450" y="59"/>
                    </a:lnTo>
                    <a:lnTo>
                      <a:pt x="452" y="20"/>
                    </a:lnTo>
                    <a:lnTo>
                      <a:pt x="465" y="5"/>
                    </a:lnTo>
                    <a:lnTo>
                      <a:pt x="474" y="23"/>
                    </a:lnTo>
                    <a:lnTo>
                      <a:pt x="480" y="57"/>
                    </a:lnTo>
                    <a:lnTo>
                      <a:pt x="528" y="632"/>
                    </a:lnTo>
                    <a:lnTo>
                      <a:pt x="532" y="655"/>
                    </a:lnTo>
                    <a:lnTo>
                      <a:pt x="540" y="673"/>
                    </a:lnTo>
                    <a:lnTo>
                      <a:pt x="550" y="660"/>
                    </a:lnTo>
                    <a:lnTo>
                      <a:pt x="552" y="634"/>
                    </a:lnTo>
                    <a:lnTo>
                      <a:pt x="582" y="337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12321" name="Line 115"/>
              <p:cNvSpPr>
                <a:spLocks noChangeShapeType="1"/>
              </p:cNvSpPr>
              <p:nvPr/>
            </p:nvSpPr>
            <p:spPr bwMode="auto">
              <a:xfrm>
                <a:off x="3648" y="1536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2322" name="Freeform 116"/>
              <p:cNvSpPr>
                <a:spLocks/>
              </p:cNvSpPr>
              <p:nvPr/>
            </p:nvSpPr>
            <p:spPr bwMode="auto">
              <a:xfrm>
                <a:off x="3936" y="1344"/>
                <a:ext cx="294" cy="384"/>
              </a:xfrm>
              <a:custGeom>
                <a:avLst/>
                <a:gdLst>
                  <a:gd name="T0" fmla="*/ 0 w 582"/>
                  <a:gd name="T1" fmla="*/ 110 h 675"/>
                  <a:gd name="T2" fmla="*/ 5 w 582"/>
                  <a:gd name="T3" fmla="*/ 16 h 675"/>
                  <a:gd name="T4" fmla="*/ 7 w 582"/>
                  <a:gd name="T5" fmla="*/ 7 h 675"/>
                  <a:gd name="T6" fmla="*/ 10 w 582"/>
                  <a:gd name="T7" fmla="*/ 2 h 675"/>
                  <a:gd name="T8" fmla="*/ 12 w 582"/>
                  <a:gd name="T9" fmla="*/ 7 h 675"/>
                  <a:gd name="T10" fmla="*/ 13 w 582"/>
                  <a:gd name="T11" fmla="*/ 16 h 675"/>
                  <a:gd name="T12" fmla="*/ 23 w 582"/>
                  <a:gd name="T13" fmla="*/ 205 h 675"/>
                  <a:gd name="T14" fmla="*/ 24 w 582"/>
                  <a:gd name="T15" fmla="*/ 213 h 675"/>
                  <a:gd name="T16" fmla="*/ 27 w 582"/>
                  <a:gd name="T17" fmla="*/ 218 h 675"/>
                  <a:gd name="T18" fmla="*/ 29 w 582"/>
                  <a:gd name="T19" fmla="*/ 213 h 675"/>
                  <a:gd name="T20" fmla="*/ 31 w 582"/>
                  <a:gd name="T21" fmla="*/ 206 h 675"/>
                  <a:gd name="T22" fmla="*/ 41 w 582"/>
                  <a:gd name="T23" fmla="*/ 18 h 675"/>
                  <a:gd name="T24" fmla="*/ 41 w 582"/>
                  <a:gd name="T25" fmla="*/ 8 h 675"/>
                  <a:gd name="T26" fmla="*/ 45 w 582"/>
                  <a:gd name="T27" fmla="*/ 0 h 675"/>
                  <a:gd name="T28" fmla="*/ 48 w 582"/>
                  <a:gd name="T29" fmla="*/ 9 h 675"/>
                  <a:gd name="T30" fmla="*/ 49 w 582"/>
                  <a:gd name="T31" fmla="*/ 17 h 675"/>
                  <a:gd name="T32" fmla="*/ 61 w 582"/>
                  <a:gd name="T33" fmla="*/ 205 h 675"/>
                  <a:gd name="T34" fmla="*/ 62 w 582"/>
                  <a:gd name="T35" fmla="*/ 213 h 675"/>
                  <a:gd name="T36" fmla="*/ 64 w 582"/>
                  <a:gd name="T37" fmla="*/ 218 h 675"/>
                  <a:gd name="T38" fmla="*/ 67 w 582"/>
                  <a:gd name="T39" fmla="*/ 214 h 675"/>
                  <a:gd name="T40" fmla="*/ 69 w 582"/>
                  <a:gd name="T41" fmla="*/ 206 h 675"/>
                  <a:gd name="T42" fmla="*/ 77 w 582"/>
                  <a:gd name="T43" fmla="*/ 18 h 675"/>
                  <a:gd name="T44" fmla="*/ 79 w 582"/>
                  <a:gd name="T45" fmla="*/ 9 h 675"/>
                  <a:gd name="T46" fmla="*/ 82 w 582"/>
                  <a:gd name="T47" fmla="*/ 2 h 675"/>
                  <a:gd name="T48" fmla="*/ 84 w 582"/>
                  <a:gd name="T49" fmla="*/ 9 h 675"/>
                  <a:gd name="T50" fmla="*/ 86 w 582"/>
                  <a:gd name="T51" fmla="*/ 18 h 675"/>
                  <a:gd name="T52" fmla="*/ 97 w 582"/>
                  <a:gd name="T53" fmla="*/ 204 h 675"/>
                  <a:gd name="T54" fmla="*/ 99 w 582"/>
                  <a:gd name="T55" fmla="*/ 212 h 675"/>
                  <a:gd name="T56" fmla="*/ 102 w 582"/>
                  <a:gd name="T57" fmla="*/ 218 h 675"/>
                  <a:gd name="T58" fmla="*/ 104 w 582"/>
                  <a:gd name="T59" fmla="*/ 211 h 675"/>
                  <a:gd name="T60" fmla="*/ 105 w 582"/>
                  <a:gd name="T61" fmla="*/ 203 h 675"/>
                  <a:gd name="T62" fmla="*/ 115 w 582"/>
                  <a:gd name="T63" fmla="*/ 19 h 675"/>
                  <a:gd name="T64" fmla="*/ 115 w 582"/>
                  <a:gd name="T65" fmla="*/ 6 h 675"/>
                  <a:gd name="T66" fmla="*/ 119 w 582"/>
                  <a:gd name="T67" fmla="*/ 2 h 675"/>
                  <a:gd name="T68" fmla="*/ 121 w 582"/>
                  <a:gd name="T69" fmla="*/ 7 h 675"/>
                  <a:gd name="T70" fmla="*/ 122 w 582"/>
                  <a:gd name="T71" fmla="*/ 18 h 675"/>
                  <a:gd name="T72" fmla="*/ 135 w 582"/>
                  <a:gd name="T73" fmla="*/ 205 h 675"/>
                  <a:gd name="T74" fmla="*/ 136 w 582"/>
                  <a:gd name="T75" fmla="*/ 212 h 675"/>
                  <a:gd name="T76" fmla="*/ 138 w 582"/>
                  <a:gd name="T77" fmla="*/ 218 h 675"/>
                  <a:gd name="T78" fmla="*/ 140 w 582"/>
                  <a:gd name="T79" fmla="*/ 213 h 675"/>
                  <a:gd name="T80" fmla="*/ 141 w 582"/>
                  <a:gd name="T81" fmla="*/ 205 h 675"/>
                  <a:gd name="T82" fmla="*/ 149 w 582"/>
                  <a:gd name="T83" fmla="*/ 109 h 67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82"/>
                  <a:gd name="T127" fmla="*/ 0 h 675"/>
                  <a:gd name="T128" fmla="*/ 582 w 582"/>
                  <a:gd name="T129" fmla="*/ 675 h 67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82" h="675">
                    <a:moveTo>
                      <a:pt x="0" y="339"/>
                    </a:moveTo>
                    <a:lnTo>
                      <a:pt x="20" y="49"/>
                    </a:lnTo>
                    <a:lnTo>
                      <a:pt x="27" y="23"/>
                    </a:lnTo>
                    <a:lnTo>
                      <a:pt x="37" y="5"/>
                    </a:lnTo>
                    <a:lnTo>
                      <a:pt x="45" y="23"/>
                    </a:lnTo>
                    <a:lnTo>
                      <a:pt x="49" y="49"/>
                    </a:lnTo>
                    <a:lnTo>
                      <a:pt x="90" y="634"/>
                    </a:lnTo>
                    <a:lnTo>
                      <a:pt x="96" y="660"/>
                    </a:lnTo>
                    <a:lnTo>
                      <a:pt x="107" y="675"/>
                    </a:lnTo>
                    <a:lnTo>
                      <a:pt x="115" y="658"/>
                    </a:lnTo>
                    <a:lnTo>
                      <a:pt x="121" y="636"/>
                    </a:lnTo>
                    <a:lnTo>
                      <a:pt x="160" y="55"/>
                    </a:lnTo>
                    <a:lnTo>
                      <a:pt x="162" y="25"/>
                    </a:lnTo>
                    <a:lnTo>
                      <a:pt x="177" y="0"/>
                    </a:lnTo>
                    <a:lnTo>
                      <a:pt x="189" y="27"/>
                    </a:lnTo>
                    <a:lnTo>
                      <a:pt x="193" y="53"/>
                    </a:lnTo>
                    <a:lnTo>
                      <a:pt x="238" y="632"/>
                    </a:lnTo>
                    <a:lnTo>
                      <a:pt x="244" y="660"/>
                    </a:lnTo>
                    <a:lnTo>
                      <a:pt x="252" y="675"/>
                    </a:lnTo>
                    <a:lnTo>
                      <a:pt x="263" y="662"/>
                    </a:lnTo>
                    <a:lnTo>
                      <a:pt x="270" y="636"/>
                    </a:lnTo>
                    <a:lnTo>
                      <a:pt x="303" y="57"/>
                    </a:lnTo>
                    <a:lnTo>
                      <a:pt x="310" y="27"/>
                    </a:lnTo>
                    <a:lnTo>
                      <a:pt x="320" y="5"/>
                    </a:lnTo>
                    <a:lnTo>
                      <a:pt x="330" y="29"/>
                    </a:lnTo>
                    <a:lnTo>
                      <a:pt x="337" y="55"/>
                    </a:lnTo>
                    <a:lnTo>
                      <a:pt x="382" y="629"/>
                    </a:lnTo>
                    <a:lnTo>
                      <a:pt x="386" y="655"/>
                    </a:lnTo>
                    <a:lnTo>
                      <a:pt x="398" y="675"/>
                    </a:lnTo>
                    <a:lnTo>
                      <a:pt x="406" y="652"/>
                    </a:lnTo>
                    <a:lnTo>
                      <a:pt x="411" y="625"/>
                    </a:lnTo>
                    <a:lnTo>
                      <a:pt x="450" y="59"/>
                    </a:lnTo>
                    <a:lnTo>
                      <a:pt x="452" y="20"/>
                    </a:lnTo>
                    <a:lnTo>
                      <a:pt x="465" y="5"/>
                    </a:lnTo>
                    <a:lnTo>
                      <a:pt x="474" y="23"/>
                    </a:lnTo>
                    <a:lnTo>
                      <a:pt x="480" y="57"/>
                    </a:lnTo>
                    <a:lnTo>
                      <a:pt x="528" y="632"/>
                    </a:lnTo>
                    <a:lnTo>
                      <a:pt x="532" y="655"/>
                    </a:lnTo>
                    <a:lnTo>
                      <a:pt x="540" y="673"/>
                    </a:lnTo>
                    <a:lnTo>
                      <a:pt x="550" y="660"/>
                    </a:lnTo>
                    <a:lnTo>
                      <a:pt x="552" y="634"/>
                    </a:lnTo>
                    <a:lnTo>
                      <a:pt x="582" y="337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  <p:sp>
            <p:nvSpPr>
              <p:cNvPr id="12323" name="Line 117"/>
              <p:cNvSpPr>
                <a:spLocks noChangeShapeType="1"/>
              </p:cNvSpPr>
              <p:nvPr/>
            </p:nvSpPr>
            <p:spPr bwMode="auto">
              <a:xfrm>
                <a:off x="4512" y="1536"/>
                <a:ext cx="294" cy="0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2324" name="Freeform 118"/>
              <p:cNvSpPr>
                <a:spLocks/>
              </p:cNvSpPr>
              <p:nvPr/>
            </p:nvSpPr>
            <p:spPr bwMode="auto">
              <a:xfrm>
                <a:off x="4224" y="1344"/>
                <a:ext cx="294" cy="384"/>
              </a:xfrm>
              <a:custGeom>
                <a:avLst/>
                <a:gdLst>
                  <a:gd name="T0" fmla="*/ 0 w 582"/>
                  <a:gd name="T1" fmla="*/ 110 h 675"/>
                  <a:gd name="T2" fmla="*/ 5 w 582"/>
                  <a:gd name="T3" fmla="*/ 16 h 675"/>
                  <a:gd name="T4" fmla="*/ 7 w 582"/>
                  <a:gd name="T5" fmla="*/ 7 h 675"/>
                  <a:gd name="T6" fmla="*/ 10 w 582"/>
                  <a:gd name="T7" fmla="*/ 2 h 675"/>
                  <a:gd name="T8" fmla="*/ 12 w 582"/>
                  <a:gd name="T9" fmla="*/ 7 h 675"/>
                  <a:gd name="T10" fmla="*/ 13 w 582"/>
                  <a:gd name="T11" fmla="*/ 16 h 675"/>
                  <a:gd name="T12" fmla="*/ 23 w 582"/>
                  <a:gd name="T13" fmla="*/ 205 h 675"/>
                  <a:gd name="T14" fmla="*/ 24 w 582"/>
                  <a:gd name="T15" fmla="*/ 213 h 675"/>
                  <a:gd name="T16" fmla="*/ 27 w 582"/>
                  <a:gd name="T17" fmla="*/ 218 h 675"/>
                  <a:gd name="T18" fmla="*/ 29 w 582"/>
                  <a:gd name="T19" fmla="*/ 213 h 675"/>
                  <a:gd name="T20" fmla="*/ 31 w 582"/>
                  <a:gd name="T21" fmla="*/ 206 h 675"/>
                  <a:gd name="T22" fmla="*/ 41 w 582"/>
                  <a:gd name="T23" fmla="*/ 18 h 675"/>
                  <a:gd name="T24" fmla="*/ 41 w 582"/>
                  <a:gd name="T25" fmla="*/ 8 h 675"/>
                  <a:gd name="T26" fmla="*/ 45 w 582"/>
                  <a:gd name="T27" fmla="*/ 0 h 675"/>
                  <a:gd name="T28" fmla="*/ 48 w 582"/>
                  <a:gd name="T29" fmla="*/ 9 h 675"/>
                  <a:gd name="T30" fmla="*/ 49 w 582"/>
                  <a:gd name="T31" fmla="*/ 17 h 675"/>
                  <a:gd name="T32" fmla="*/ 61 w 582"/>
                  <a:gd name="T33" fmla="*/ 205 h 675"/>
                  <a:gd name="T34" fmla="*/ 62 w 582"/>
                  <a:gd name="T35" fmla="*/ 213 h 675"/>
                  <a:gd name="T36" fmla="*/ 64 w 582"/>
                  <a:gd name="T37" fmla="*/ 218 h 675"/>
                  <a:gd name="T38" fmla="*/ 67 w 582"/>
                  <a:gd name="T39" fmla="*/ 214 h 675"/>
                  <a:gd name="T40" fmla="*/ 69 w 582"/>
                  <a:gd name="T41" fmla="*/ 206 h 675"/>
                  <a:gd name="T42" fmla="*/ 77 w 582"/>
                  <a:gd name="T43" fmla="*/ 18 h 675"/>
                  <a:gd name="T44" fmla="*/ 79 w 582"/>
                  <a:gd name="T45" fmla="*/ 9 h 675"/>
                  <a:gd name="T46" fmla="*/ 82 w 582"/>
                  <a:gd name="T47" fmla="*/ 2 h 675"/>
                  <a:gd name="T48" fmla="*/ 84 w 582"/>
                  <a:gd name="T49" fmla="*/ 9 h 675"/>
                  <a:gd name="T50" fmla="*/ 86 w 582"/>
                  <a:gd name="T51" fmla="*/ 18 h 675"/>
                  <a:gd name="T52" fmla="*/ 97 w 582"/>
                  <a:gd name="T53" fmla="*/ 204 h 675"/>
                  <a:gd name="T54" fmla="*/ 99 w 582"/>
                  <a:gd name="T55" fmla="*/ 212 h 675"/>
                  <a:gd name="T56" fmla="*/ 102 w 582"/>
                  <a:gd name="T57" fmla="*/ 218 h 675"/>
                  <a:gd name="T58" fmla="*/ 104 w 582"/>
                  <a:gd name="T59" fmla="*/ 211 h 675"/>
                  <a:gd name="T60" fmla="*/ 105 w 582"/>
                  <a:gd name="T61" fmla="*/ 203 h 675"/>
                  <a:gd name="T62" fmla="*/ 115 w 582"/>
                  <a:gd name="T63" fmla="*/ 19 h 675"/>
                  <a:gd name="T64" fmla="*/ 115 w 582"/>
                  <a:gd name="T65" fmla="*/ 6 h 675"/>
                  <a:gd name="T66" fmla="*/ 119 w 582"/>
                  <a:gd name="T67" fmla="*/ 2 h 675"/>
                  <a:gd name="T68" fmla="*/ 121 w 582"/>
                  <a:gd name="T69" fmla="*/ 7 h 675"/>
                  <a:gd name="T70" fmla="*/ 122 w 582"/>
                  <a:gd name="T71" fmla="*/ 18 h 675"/>
                  <a:gd name="T72" fmla="*/ 135 w 582"/>
                  <a:gd name="T73" fmla="*/ 205 h 675"/>
                  <a:gd name="T74" fmla="*/ 136 w 582"/>
                  <a:gd name="T75" fmla="*/ 212 h 675"/>
                  <a:gd name="T76" fmla="*/ 138 w 582"/>
                  <a:gd name="T77" fmla="*/ 218 h 675"/>
                  <a:gd name="T78" fmla="*/ 140 w 582"/>
                  <a:gd name="T79" fmla="*/ 213 h 675"/>
                  <a:gd name="T80" fmla="*/ 141 w 582"/>
                  <a:gd name="T81" fmla="*/ 205 h 675"/>
                  <a:gd name="T82" fmla="*/ 149 w 582"/>
                  <a:gd name="T83" fmla="*/ 109 h 67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82"/>
                  <a:gd name="T127" fmla="*/ 0 h 675"/>
                  <a:gd name="T128" fmla="*/ 582 w 582"/>
                  <a:gd name="T129" fmla="*/ 675 h 67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82" h="675">
                    <a:moveTo>
                      <a:pt x="0" y="339"/>
                    </a:moveTo>
                    <a:lnTo>
                      <a:pt x="20" y="49"/>
                    </a:lnTo>
                    <a:lnTo>
                      <a:pt x="27" y="23"/>
                    </a:lnTo>
                    <a:lnTo>
                      <a:pt x="37" y="5"/>
                    </a:lnTo>
                    <a:lnTo>
                      <a:pt x="45" y="23"/>
                    </a:lnTo>
                    <a:lnTo>
                      <a:pt x="49" y="49"/>
                    </a:lnTo>
                    <a:lnTo>
                      <a:pt x="90" y="634"/>
                    </a:lnTo>
                    <a:lnTo>
                      <a:pt x="96" y="660"/>
                    </a:lnTo>
                    <a:lnTo>
                      <a:pt x="107" y="675"/>
                    </a:lnTo>
                    <a:lnTo>
                      <a:pt x="115" y="658"/>
                    </a:lnTo>
                    <a:lnTo>
                      <a:pt x="121" y="636"/>
                    </a:lnTo>
                    <a:lnTo>
                      <a:pt x="160" y="55"/>
                    </a:lnTo>
                    <a:lnTo>
                      <a:pt x="162" y="25"/>
                    </a:lnTo>
                    <a:lnTo>
                      <a:pt x="177" y="0"/>
                    </a:lnTo>
                    <a:lnTo>
                      <a:pt x="189" y="27"/>
                    </a:lnTo>
                    <a:lnTo>
                      <a:pt x="193" y="53"/>
                    </a:lnTo>
                    <a:lnTo>
                      <a:pt x="238" y="632"/>
                    </a:lnTo>
                    <a:lnTo>
                      <a:pt x="244" y="660"/>
                    </a:lnTo>
                    <a:lnTo>
                      <a:pt x="252" y="675"/>
                    </a:lnTo>
                    <a:lnTo>
                      <a:pt x="263" y="662"/>
                    </a:lnTo>
                    <a:lnTo>
                      <a:pt x="270" y="636"/>
                    </a:lnTo>
                    <a:lnTo>
                      <a:pt x="303" y="57"/>
                    </a:lnTo>
                    <a:lnTo>
                      <a:pt x="310" y="27"/>
                    </a:lnTo>
                    <a:lnTo>
                      <a:pt x="320" y="5"/>
                    </a:lnTo>
                    <a:lnTo>
                      <a:pt x="330" y="29"/>
                    </a:lnTo>
                    <a:lnTo>
                      <a:pt x="337" y="55"/>
                    </a:lnTo>
                    <a:lnTo>
                      <a:pt x="382" y="629"/>
                    </a:lnTo>
                    <a:lnTo>
                      <a:pt x="386" y="655"/>
                    </a:lnTo>
                    <a:lnTo>
                      <a:pt x="398" y="675"/>
                    </a:lnTo>
                    <a:lnTo>
                      <a:pt x="406" y="652"/>
                    </a:lnTo>
                    <a:lnTo>
                      <a:pt x="411" y="625"/>
                    </a:lnTo>
                    <a:lnTo>
                      <a:pt x="450" y="59"/>
                    </a:lnTo>
                    <a:lnTo>
                      <a:pt x="452" y="20"/>
                    </a:lnTo>
                    <a:lnTo>
                      <a:pt x="465" y="5"/>
                    </a:lnTo>
                    <a:lnTo>
                      <a:pt x="474" y="23"/>
                    </a:lnTo>
                    <a:lnTo>
                      <a:pt x="480" y="57"/>
                    </a:lnTo>
                    <a:lnTo>
                      <a:pt x="528" y="632"/>
                    </a:lnTo>
                    <a:lnTo>
                      <a:pt x="532" y="655"/>
                    </a:lnTo>
                    <a:lnTo>
                      <a:pt x="540" y="673"/>
                    </a:lnTo>
                    <a:lnTo>
                      <a:pt x="550" y="660"/>
                    </a:lnTo>
                    <a:lnTo>
                      <a:pt x="552" y="634"/>
                    </a:lnTo>
                    <a:lnTo>
                      <a:pt x="582" y="337"/>
                    </a:lnTo>
                  </a:path>
                </a:pathLst>
              </a:cu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buClr>
                    <a:srgbClr val="FF3300"/>
                  </a:buClr>
                </a:pPr>
                <a:endParaRPr lang="zh-CN" altLang="en-US"/>
              </a:p>
            </p:txBody>
          </p:sp>
        </p:grpSp>
        <p:sp>
          <p:nvSpPr>
            <p:cNvPr id="12319" name="Rectangle 119"/>
            <p:cNvSpPr>
              <a:spLocks noChangeArrowheads="1"/>
            </p:cNvSpPr>
            <p:nvPr/>
          </p:nvSpPr>
          <p:spPr bwMode="auto">
            <a:xfrm>
              <a:off x="2784" y="1488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chemeClr val="tx2"/>
                  </a:solidFill>
                </a:rPr>
                <a:t>已调波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343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6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26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93" grpId="0" animBg="1"/>
      <p:bldP spid="26695" grpId="0" animBg="1"/>
      <p:bldP spid="26696" grpId="0" animBg="1"/>
      <p:bldP spid="26697" grpId="0" animBg="1"/>
      <p:bldP spid="26698" grpId="0" animBg="1"/>
      <p:bldP spid="26699" grpId="0" animBg="1"/>
      <p:bldP spid="2670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1"/>
          <p:cNvGrpSpPr>
            <a:grpSpLocks/>
          </p:cNvGrpSpPr>
          <p:nvPr/>
        </p:nvGrpSpPr>
        <p:grpSpPr bwMode="auto">
          <a:xfrm>
            <a:off x="228600" y="2209800"/>
            <a:ext cx="8305800" cy="1524000"/>
            <a:chOff x="144" y="1344"/>
            <a:chExt cx="5232" cy="960"/>
          </a:xfrm>
        </p:grpSpPr>
        <p:sp>
          <p:nvSpPr>
            <p:cNvPr id="70757" name="AutoShape 162"/>
            <p:cNvSpPr>
              <a:spLocks noChangeArrowheads="1"/>
            </p:cNvSpPr>
            <p:nvPr/>
          </p:nvSpPr>
          <p:spPr bwMode="auto">
            <a:xfrm>
              <a:off x="1632" y="1392"/>
              <a:ext cx="1296" cy="288"/>
            </a:xfrm>
            <a:prstGeom prst="roundRect">
              <a:avLst>
                <a:gd name="adj" fmla="val 16667"/>
              </a:avLst>
            </a:prstGeom>
            <a:noFill/>
            <a:ln w="44450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华文细黑" pitchFamily="2" charset="-122"/>
                </a:rPr>
                <a:t>全波或半波整流</a:t>
              </a:r>
            </a:p>
          </p:txBody>
        </p:sp>
        <p:sp>
          <p:nvSpPr>
            <p:cNvPr id="70758" name="AutoShape 163"/>
            <p:cNvSpPr>
              <a:spLocks noChangeArrowheads="1"/>
            </p:cNvSpPr>
            <p:nvPr/>
          </p:nvSpPr>
          <p:spPr bwMode="auto">
            <a:xfrm>
              <a:off x="912" y="1392"/>
              <a:ext cx="528" cy="288"/>
            </a:xfrm>
            <a:prstGeom prst="roundRect">
              <a:avLst>
                <a:gd name="adj" fmla="val 16667"/>
              </a:avLst>
            </a:prstGeom>
            <a:noFill/>
            <a:ln w="44450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华文细黑" pitchFamily="2" charset="-122"/>
                </a:rPr>
                <a:t>带通</a:t>
              </a:r>
              <a:endParaRPr lang="zh-CN" altLang="en-US" baseline="-25000">
                <a:ea typeface="华文细黑" pitchFamily="2" charset="-122"/>
              </a:endParaRPr>
            </a:p>
          </p:txBody>
        </p:sp>
        <p:sp>
          <p:nvSpPr>
            <p:cNvPr id="70759" name="Line 164"/>
            <p:cNvSpPr>
              <a:spLocks noChangeShapeType="1"/>
            </p:cNvSpPr>
            <p:nvPr/>
          </p:nvSpPr>
          <p:spPr bwMode="auto">
            <a:xfrm>
              <a:off x="1440" y="1536"/>
              <a:ext cx="192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60" name="Text Box 165"/>
            <p:cNvSpPr txBox="1">
              <a:spLocks noChangeArrowheads="1"/>
            </p:cNvSpPr>
            <p:nvPr/>
          </p:nvSpPr>
          <p:spPr bwMode="auto">
            <a:xfrm>
              <a:off x="144" y="1344"/>
              <a:ext cx="8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rgbClr val="000099"/>
                  </a:solidFill>
                </a:rPr>
                <a:t>接收信号</a:t>
              </a:r>
            </a:p>
          </p:txBody>
        </p:sp>
        <p:sp>
          <p:nvSpPr>
            <p:cNvPr id="70761" name="Text Box 166"/>
            <p:cNvSpPr txBox="1">
              <a:spLocks noChangeArrowheads="1"/>
            </p:cNvSpPr>
            <p:nvPr/>
          </p:nvSpPr>
          <p:spPr bwMode="auto">
            <a:xfrm>
              <a:off x="4608" y="1344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rgbClr val="000099"/>
                  </a:solidFill>
                </a:rPr>
                <a:t>输出信号</a:t>
              </a:r>
            </a:p>
          </p:txBody>
        </p:sp>
        <p:sp>
          <p:nvSpPr>
            <p:cNvPr id="70762" name="AutoShape 167"/>
            <p:cNvSpPr>
              <a:spLocks noChangeArrowheads="1"/>
            </p:cNvSpPr>
            <p:nvPr/>
          </p:nvSpPr>
          <p:spPr bwMode="auto">
            <a:xfrm>
              <a:off x="3120" y="1392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44450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华文细黑" pitchFamily="2" charset="-122"/>
                </a:rPr>
                <a:t>低通</a:t>
              </a:r>
            </a:p>
          </p:txBody>
        </p:sp>
        <p:sp>
          <p:nvSpPr>
            <p:cNvPr id="70763" name="AutoShape 168"/>
            <p:cNvSpPr>
              <a:spLocks noChangeArrowheads="1"/>
            </p:cNvSpPr>
            <p:nvPr/>
          </p:nvSpPr>
          <p:spPr bwMode="auto">
            <a:xfrm>
              <a:off x="3888" y="1392"/>
              <a:ext cx="720" cy="288"/>
            </a:xfrm>
            <a:prstGeom prst="roundRect">
              <a:avLst>
                <a:gd name="adj" fmla="val 16667"/>
              </a:avLst>
            </a:prstGeom>
            <a:noFill/>
            <a:ln w="44450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华文细黑" pitchFamily="2" charset="-122"/>
                </a:rPr>
                <a:t>抽样判决</a:t>
              </a:r>
            </a:p>
          </p:txBody>
        </p:sp>
        <p:sp>
          <p:nvSpPr>
            <p:cNvPr id="70764" name="AutoShape 169"/>
            <p:cNvSpPr>
              <a:spLocks noChangeArrowheads="1"/>
            </p:cNvSpPr>
            <p:nvPr/>
          </p:nvSpPr>
          <p:spPr bwMode="auto">
            <a:xfrm>
              <a:off x="3744" y="1920"/>
              <a:ext cx="1104" cy="288"/>
            </a:xfrm>
            <a:prstGeom prst="roundRect">
              <a:avLst>
                <a:gd name="adj" fmla="val 16667"/>
              </a:avLst>
            </a:prstGeom>
            <a:noFill/>
            <a:ln w="44450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华文细黑" pitchFamily="2" charset="-122"/>
                </a:rPr>
                <a:t>定时脉冲提取</a:t>
              </a:r>
            </a:p>
          </p:txBody>
        </p:sp>
        <p:sp>
          <p:nvSpPr>
            <p:cNvPr id="70765" name="Line 170"/>
            <p:cNvSpPr>
              <a:spLocks noChangeShapeType="1"/>
            </p:cNvSpPr>
            <p:nvPr/>
          </p:nvSpPr>
          <p:spPr bwMode="auto">
            <a:xfrm>
              <a:off x="4608" y="1536"/>
              <a:ext cx="336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66" name="Line 171"/>
            <p:cNvSpPr>
              <a:spLocks noChangeShapeType="1"/>
            </p:cNvSpPr>
            <p:nvPr/>
          </p:nvSpPr>
          <p:spPr bwMode="auto">
            <a:xfrm>
              <a:off x="624" y="1536"/>
              <a:ext cx="288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67" name="Line 172"/>
            <p:cNvSpPr>
              <a:spLocks noChangeShapeType="1"/>
            </p:cNvSpPr>
            <p:nvPr/>
          </p:nvSpPr>
          <p:spPr bwMode="auto">
            <a:xfrm>
              <a:off x="2928" y="1536"/>
              <a:ext cx="192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68" name="Line 173"/>
            <p:cNvSpPr>
              <a:spLocks noChangeShapeType="1"/>
            </p:cNvSpPr>
            <p:nvPr/>
          </p:nvSpPr>
          <p:spPr bwMode="auto">
            <a:xfrm flipV="1">
              <a:off x="4320" y="1680"/>
              <a:ext cx="0" cy="24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69" name="Line 174"/>
            <p:cNvSpPr>
              <a:spLocks noChangeShapeType="1"/>
            </p:cNvSpPr>
            <p:nvPr/>
          </p:nvSpPr>
          <p:spPr bwMode="auto">
            <a:xfrm>
              <a:off x="3696" y="1536"/>
              <a:ext cx="192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70" name="AutoShape 175"/>
            <p:cNvSpPr>
              <a:spLocks noChangeArrowheads="1"/>
            </p:cNvSpPr>
            <p:nvPr/>
          </p:nvSpPr>
          <p:spPr bwMode="auto">
            <a:xfrm>
              <a:off x="2160" y="2064"/>
              <a:ext cx="1104" cy="24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292929"/>
                  </a:solidFill>
                </a:rPr>
                <a:t>(a)  </a:t>
              </a:r>
              <a:r>
                <a:rPr lang="zh-CN" altLang="en-US" b="1">
                  <a:solidFill>
                    <a:srgbClr val="292929"/>
                  </a:solidFill>
                </a:rPr>
                <a:t>包络检波</a:t>
              </a:r>
            </a:p>
          </p:txBody>
        </p:sp>
      </p:grpSp>
      <p:sp>
        <p:nvSpPr>
          <p:cNvPr id="70660" name="Line 179"/>
          <p:cNvSpPr>
            <a:spLocks noChangeShapeType="1"/>
          </p:cNvSpPr>
          <p:nvPr/>
        </p:nvSpPr>
        <p:spPr bwMode="auto">
          <a:xfrm>
            <a:off x="152400" y="1219200"/>
            <a:ext cx="8839200" cy="0"/>
          </a:xfrm>
          <a:prstGeom prst="line">
            <a:avLst/>
          </a:prstGeom>
          <a:noFill/>
          <a:ln w="2540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780" name="WordArt 180"/>
          <p:cNvSpPr>
            <a:spLocks noChangeArrowheads="1" noChangeShapeType="1" noTextEdit="1"/>
          </p:cNvSpPr>
          <p:nvPr/>
        </p:nvSpPr>
        <p:spPr bwMode="auto">
          <a:xfrm>
            <a:off x="486212" y="548680"/>
            <a:ext cx="4028638" cy="67052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lnSpc>
                <a:spcPct val="120000"/>
              </a:lnSpc>
              <a:buClr>
                <a:srgbClr val="FF3300"/>
              </a:buClr>
              <a:defRPr/>
            </a:pPr>
            <a:r>
              <a:rPr lang="en-US" altLang="zh-CN" sz="3600" kern="10" dirty="0">
                <a:ln w="9525">
                  <a:solidFill>
                    <a:srgbClr val="9933FF"/>
                  </a:solidFill>
                  <a:round/>
                  <a:headEnd/>
                  <a:tailEnd/>
                </a:ln>
                <a:solidFill>
                  <a:srgbClr val="6699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隶书"/>
                <a:ea typeface="隶书"/>
              </a:rPr>
              <a:t>2ASK</a:t>
            </a:r>
            <a:r>
              <a:rPr lang="zh-CN" altLang="en-US" sz="3600" kern="10" dirty="0">
                <a:ln w="9525">
                  <a:solidFill>
                    <a:srgbClr val="9933FF"/>
                  </a:solidFill>
                  <a:round/>
                  <a:headEnd/>
                  <a:tailEnd/>
                </a:ln>
                <a:solidFill>
                  <a:srgbClr val="6699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隶书"/>
                <a:ea typeface="隶书"/>
              </a:rPr>
              <a:t>的</a:t>
            </a:r>
            <a:r>
              <a:rPr lang="zh-CN" altLang="en-US" sz="3600" kern="10" dirty="0" smtClean="0">
                <a:ln w="9525">
                  <a:solidFill>
                    <a:srgbClr val="9933FF"/>
                  </a:solidFill>
                  <a:round/>
                  <a:headEnd/>
                  <a:tailEnd/>
                </a:ln>
                <a:solidFill>
                  <a:srgbClr val="6699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隶书"/>
                <a:ea typeface="隶书"/>
              </a:rPr>
              <a:t>解调器</a:t>
            </a:r>
            <a:endParaRPr lang="zh-CN" altLang="en-US" sz="3600" kern="10" dirty="0">
              <a:ln w="9525">
                <a:solidFill>
                  <a:srgbClr val="9933FF"/>
                </a:solidFill>
                <a:round/>
                <a:headEnd/>
                <a:tailEnd/>
              </a:ln>
              <a:solidFill>
                <a:srgbClr val="6699FF"/>
              </a:solidFill>
              <a:effectLst>
                <a:outerShdw dist="35921" dir="2700000" algn="ctr" rotWithShape="0">
                  <a:srgbClr val="C0C0C0"/>
                </a:outerShdw>
              </a:effectLst>
              <a:latin typeface="隶书"/>
              <a:ea typeface="隶书"/>
            </a:endParaRPr>
          </a:p>
        </p:txBody>
      </p:sp>
      <p:grpSp>
        <p:nvGrpSpPr>
          <p:cNvPr id="4" name="Group 181"/>
          <p:cNvGrpSpPr>
            <a:grpSpLocks/>
          </p:cNvGrpSpPr>
          <p:nvPr/>
        </p:nvGrpSpPr>
        <p:grpSpPr bwMode="auto">
          <a:xfrm>
            <a:off x="762000" y="4038600"/>
            <a:ext cx="6781800" cy="800100"/>
            <a:chOff x="480" y="2496"/>
            <a:chExt cx="4272" cy="504"/>
          </a:xfrm>
        </p:grpSpPr>
        <p:sp>
          <p:nvSpPr>
            <p:cNvPr id="70713" name="Text Box 182"/>
            <p:cNvSpPr txBox="1">
              <a:spLocks noChangeArrowheads="1"/>
            </p:cNvSpPr>
            <p:nvPr/>
          </p:nvSpPr>
          <p:spPr bwMode="auto">
            <a:xfrm>
              <a:off x="480" y="2640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</a:rPr>
                <a:t>2ASK</a:t>
              </a:r>
            </a:p>
          </p:txBody>
        </p:sp>
        <p:grpSp>
          <p:nvGrpSpPr>
            <p:cNvPr id="70714" name="Group 183"/>
            <p:cNvGrpSpPr>
              <a:grpSpLocks/>
            </p:cNvGrpSpPr>
            <p:nvPr/>
          </p:nvGrpSpPr>
          <p:grpSpPr bwMode="auto">
            <a:xfrm>
              <a:off x="1296" y="2496"/>
              <a:ext cx="3456" cy="504"/>
              <a:chOff x="1296" y="2496"/>
              <a:chExt cx="3456" cy="504"/>
            </a:xfrm>
          </p:grpSpPr>
          <p:sp>
            <p:nvSpPr>
              <p:cNvPr id="70715" name="Line 184"/>
              <p:cNvSpPr>
                <a:spLocks noChangeShapeType="1"/>
              </p:cNvSpPr>
              <p:nvPr/>
            </p:nvSpPr>
            <p:spPr bwMode="auto">
              <a:xfrm>
                <a:off x="1728" y="2736"/>
                <a:ext cx="432" cy="0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0716" name="Line 185"/>
              <p:cNvSpPr>
                <a:spLocks noChangeShapeType="1"/>
              </p:cNvSpPr>
              <p:nvPr/>
            </p:nvSpPr>
            <p:spPr bwMode="auto">
              <a:xfrm>
                <a:off x="4320" y="2736"/>
                <a:ext cx="432" cy="0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0717" name="Line 186"/>
              <p:cNvSpPr>
                <a:spLocks noChangeShapeType="1"/>
              </p:cNvSpPr>
              <p:nvPr/>
            </p:nvSpPr>
            <p:spPr bwMode="auto">
              <a:xfrm>
                <a:off x="3024" y="2736"/>
                <a:ext cx="432" cy="0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0718" name="Line 187"/>
              <p:cNvSpPr>
                <a:spLocks noChangeShapeType="1"/>
              </p:cNvSpPr>
              <p:nvPr/>
            </p:nvSpPr>
            <p:spPr bwMode="auto">
              <a:xfrm>
                <a:off x="3888" y="2736"/>
                <a:ext cx="432" cy="0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grpSp>
            <p:nvGrpSpPr>
              <p:cNvPr id="70719" name="Group 188"/>
              <p:cNvGrpSpPr>
                <a:grpSpLocks/>
              </p:cNvGrpSpPr>
              <p:nvPr/>
            </p:nvGrpSpPr>
            <p:grpSpPr bwMode="auto">
              <a:xfrm>
                <a:off x="1296" y="2496"/>
                <a:ext cx="144" cy="504"/>
                <a:chOff x="2496" y="2248"/>
                <a:chExt cx="192" cy="504"/>
              </a:xfrm>
            </p:grpSpPr>
            <p:sp>
              <p:nvSpPr>
                <p:cNvPr id="70753" name="Freeform 189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0754" name="Freeform 190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70720" name="Group 191"/>
              <p:cNvGrpSpPr>
                <a:grpSpLocks/>
              </p:cNvGrpSpPr>
              <p:nvPr/>
            </p:nvGrpSpPr>
            <p:grpSpPr bwMode="auto">
              <a:xfrm>
                <a:off x="1440" y="2496"/>
                <a:ext cx="144" cy="504"/>
                <a:chOff x="2496" y="2248"/>
                <a:chExt cx="192" cy="504"/>
              </a:xfrm>
            </p:grpSpPr>
            <p:sp>
              <p:nvSpPr>
                <p:cNvPr id="70751" name="Freeform 192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0752" name="Freeform 193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70721" name="Group 194"/>
              <p:cNvGrpSpPr>
                <a:grpSpLocks/>
              </p:cNvGrpSpPr>
              <p:nvPr/>
            </p:nvGrpSpPr>
            <p:grpSpPr bwMode="auto">
              <a:xfrm>
                <a:off x="1584" y="2496"/>
                <a:ext cx="144" cy="504"/>
                <a:chOff x="2496" y="2248"/>
                <a:chExt cx="192" cy="504"/>
              </a:xfrm>
            </p:grpSpPr>
            <p:sp>
              <p:nvSpPr>
                <p:cNvPr id="70749" name="Freeform 195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0750" name="Freeform 196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70722" name="Group 197"/>
              <p:cNvGrpSpPr>
                <a:grpSpLocks/>
              </p:cNvGrpSpPr>
              <p:nvPr/>
            </p:nvGrpSpPr>
            <p:grpSpPr bwMode="auto">
              <a:xfrm>
                <a:off x="3456" y="2496"/>
                <a:ext cx="144" cy="504"/>
                <a:chOff x="2496" y="2248"/>
                <a:chExt cx="192" cy="504"/>
              </a:xfrm>
            </p:grpSpPr>
            <p:sp>
              <p:nvSpPr>
                <p:cNvPr id="70747" name="Freeform 198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0748" name="Freeform 199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70723" name="Group 200"/>
              <p:cNvGrpSpPr>
                <a:grpSpLocks/>
              </p:cNvGrpSpPr>
              <p:nvPr/>
            </p:nvGrpSpPr>
            <p:grpSpPr bwMode="auto">
              <a:xfrm>
                <a:off x="2160" y="2496"/>
                <a:ext cx="144" cy="504"/>
                <a:chOff x="2496" y="2248"/>
                <a:chExt cx="192" cy="504"/>
              </a:xfrm>
            </p:grpSpPr>
            <p:sp>
              <p:nvSpPr>
                <p:cNvPr id="70745" name="Freeform 201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0746" name="Freeform 202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70724" name="Group 203"/>
              <p:cNvGrpSpPr>
                <a:grpSpLocks/>
              </p:cNvGrpSpPr>
              <p:nvPr/>
            </p:nvGrpSpPr>
            <p:grpSpPr bwMode="auto">
              <a:xfrm>
                <a:off x="2304" y="2496"/>
                <a:ext cx="144" cy="504"/>
                <a:chOff x="2496" y="2248"/>
                <a:chExt cx="192" cy="504"/>
              </a:xfrm>
            </p:grpSpPr>
            <p:sp>
              <p:nvSpPr>
                <p:cNvPr id="70743" name="Freeform 204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0744" name="Freeform 205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70725" name="Group 206"/>
              <p:cNvGrpSpPr>
                <a:grpSpLocks/>
              </p:cNvGrpSpPr>
              <p:nvPr/>
            </p:nvGrpSpPr>
            <p:grpSpPr bwMode="auto">
              <a:xfrm>
                <a:off x="2448" y="2496"/>
                <a:ext cx="144" cy="504"/>
                <a:chOff x="2496" y="2248"/>
                <a:chExt cx="192" cy="504"/>
              </a:xfrm>
            </p:grpSpPr>
            <p:sp>
              <p:nvSpPr>
                <p:cNvPr id="70741" name="Freeform 207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0742" name="Freeform 208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70726" name="Group 209"/>
              <p:cNvGrpSpPr>
                <a:grpSpLocks/>
              </p:cNvGrpSpPr>
              <p:nvPr/>
            </p:nvGrpSpPr>
            <p:grpSpPr bwMode="auto">
              <a:xfrm>
                <a:off x="2592" y="2496"/>
                <a:ext cx="144" cy="504"/>
                <a:chOff x="2496" y="2248"/>
                <a:chExt cx="192" cy="504"/>
              </a:xfrm>
            </p:grpSpPr>
            <p:sp>
              <p:nvSpPr>
                <p:cNvPr id="70739" name="Freeform 210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0740" name="Freeform 211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70727" name="Group 212"/>
              <p:cNvGrpSpPr>
                <a:grpSpLocks/>
              </p:cNvGrpSpPr>
              <p:nvPr/>
            </p:nvGrpSpPr>
            <p:grpSpPr bwMode="auto">
              <a:xfrm>
                <a:off x="2736" y="2496"/>
                <a:ext cx="144" cy="504"/>
                <a:chOff x="2496" y="2248"/>
                <a:chExt cx="192" cy="504"/>
              </a:xfrm>
            </p:grpSpPr>
            <p:sp>
              <p:nvSpPr>
                <p:cNvPr id="70737" name="Freeform 213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0738" name="Freeform 214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70728" name="Group 215"/>
              <p:cNvGrpSpPr>
                <a:grpSpLocks/>
              </p:cNvGrpSpPr>
              <p:nvPr/>
            </p:nvGrpSpPr>
            <p:grpSpPr bwMode="auto">
              <a:xfrm>
                <a:off x="2880" y="2496"/>
                <a:ext cx="144" cy="504"/>
                <a:chOff x="2496" y="2248"/>
                <a:chExt cx="192" cy="504"/>
              </a:xfrm>
            </p:grpSpPr>
            <p:sp>
              <p:nvSpPr>
                <p:cNvPr id="70735" name="Freeform 216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0736" name="Freeform 217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70729" name="Group 218"/>
              <p:cNvGrpSpPr>
                <a:grpSpLocks/>
              </p:cNvGrpSpPr>
              <p:nvPr/>
            </p:nvGrpSpPr>
            <p:grpSpPr bwMode="auto">
              <a:xfrm>
                <a:off x="3600" y="2496"/>
                <a:ext cx="144" cy="504"/>
                <a:chOff x="2496" y="2248"/>
                <a:chExt cx="192" cy="504"/>
              </a:xfrm>
            </p:grpSpPr>
            <p:sp>
              <p:nvSpPr>
                <p:cNvPr id="70733" name="Freeform 219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0734" name="Freeform 220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70730" name="Group 221"/>
              <p:cNvGrpSpPr>
                <a:grpSpLocks/>
              </p:cNvGrpSpPr>
              <p:nvPr/>
            </p:nvGrpSpPr>
            <p:grpSpPr bwMode="auto">
              <a:xfrm>
                <a:off x="3744" y="2496"/>
                <a:ext cx="144" cy="504"/>
                <a:chOff x="2496" y="2248"/>
                <a:chExt cx="192" cy="504"/>
              </a:xfrm>
            </p:grpSpPr>
            <p:sp>
              <p:nvSpPr>
                <p:cNvPr id="70731" name="Freeform 222"/>
                <p:cNvSpPr>
                  <a:spLocks/>
                </p:cNvSpPr>
                <p:nvPr/>
              </p:nvSpPr>
              <p:spPr bwMode="auto">
                <a:xfrm>
                  <a:off x="2496" y="2248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0732" name="Freeform 223"/>
                <p:cNvSpPr>
                  <a:spLocks/>
                </p:cNvSpPr>
                <p:nvPr/>
              </p:nvSpPr>
              <p:spPr bwMode="auto">
                <a:xfrm flipV="1">
                  <a:off x="2592" y="2496"/>
                  <a:ext cx="96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31 w 84"/>
                    <a:gd name="T3" fmla="*/ 40 h 256"/>
                    <a:gd name="T4" fmla="*/ 53 w 84"/>
                    <a:gd name="T5" fmla="*/ 0 h 256"/>
                    <a:gd name="T6" fmla="*/ 79 w 84"/>
                    <a:gd name="T7" fmla="*/ 36 h 256"/>
                    <a:gd name="T8" fmla="*/ 110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</p:grpSp>
      </p:grpSp>
      <p:grpSp>
        <p:nvGrpSpPr>
          <p:cNvPr id="18" name="Group 224"/>
          <p:cNvGrpSpPr>
            <a:grpSpLocks/>
          </p:cNvGrpSpPr>
          <p:nvPr/>
        </p:nvGrpSpPr>
        <p:grpSpPr bwMode="auto">
          <a:xfrm>
            <a:off x="685800" y="5029200"/>
            <a:ext cx="6858000" cy="406400"/>
            <a:chOff x="432" y="3120"/>
            <a:chExt cx="4320" cy="256"/>
          </a:xfrm>
        </p:grpSpPr>
        <p:grpSp>
          <p:nvGrpSpPr>
            <p:cNvPr id="70679" name="Group 225"/>
            <p:cNvGrpSpPr>
              <a:grpSpLocks/>
            </p:cNvGrpSpPr>
            <p:nvPr/>
          </p:nvGrpSpPr>
          <p:grpSpPr bwMode="auto">
            <a:xfrm>
              <a:off x="1296" y="3120"/>
              <a:ext cx="3456" cy="256"/>
              <a:chOff x="1104" y="1920"/>
              <a:chExt cx="3456" cy="256"/>
            </a:xfrm>
          </p:grpSpPr>
          <p:sp>
            <p:nvSpPr>
              <p:cNvPr id="70681" name="Line 226"/>
              <p:cNvSpPr>
                <a:spLocks noChangeShapeType="1"/>
              </p:cNvSpPr>
              <p:nvPr/>
            </p:nvSpPr>
            <p:spPr bwMode="auto">
              <a:xfrm>
                <a:off x="1536" y="2160"/>
                <a:ext cx="432" cy="0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0682" name="Line 227"/>
              <p:cNvSpPr>
                <a:spLocks noChangeShapeType="1"/>
              </p:cNvSpPr>
              <p:nvPr/>
            </p:nvSpPr>
            <p:spPr bwMode="auto">
              <a:xfrm>
                <a:off x="4128" y="2160"/>
                <a:ext cx="432" cy="0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0683" name="Line 228"/>
              <p:cNvSpPr>
                <a:spLocks noChangeShapeType="1"/>
              </p:cNvSpPr>
              <p:nvPr/>
            </p:nvSpPr>
            <p:spPr bwMode="auto">
              <a:xfrm>
                <a:off x="2832" y="2160"/>
                <a:ext cx="432" cy="0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0684" name="Line 229"/>
              <p:cNvSpPr>
                <a:spLocks noChangeShapeType="1"/>
              </p:cNvSpPr>
              <p:nvPr/>
            </p:nvSpPr>
            <p:spPr bwMode="auto">
              <a:xfrm>
                <a:off x="3696" y="2160"/>
                <a:ext cx="432" cy="0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grpSp>
            <p:nvGrpSpPr>
              <p:cNvPr id="70685" name="Group 230"/>
              <p:cNvGrpSpPr>
                <a:grpSpLocks/>
              </p:cNvGrpSpPr>
              <p:nvPr/>
            </p:nvGrpSpPr>
            <p:grpSpPr bwMode="auto">
              <a:xfrm>
                <a:off x="3264" y="1920"/>
                <a:ext cx="430" cy="256"/>
                <a:chOff x="3264" y="1920"/>
                <a:chExt cx="430" cy="256"/>
              </a:xfrm>
            </p:grpSpPr>
            <p:sp>
              <p:nvSpPr>
                <p:cNvPr id="70707" name="Freeform 231"/>
                <p:cNvSpPr>
                  <a:spLocks/>
                </p:cNvSpPr>
                <p:nvPr/>
              </p:nvSpPr>
              <p:spPr bwMode="auto">
                <a:xfrm>
                  <a:off x="3264" y="1920"/>
                  <a:ext cx="72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18 w 84"/>
                    <a:gd name="T3" fmla="*/ 40 h 256"/>
                    <a:gd name="T4" fmla="*/ 29 w 84"/>
                    <a:gd name="T5" fmla="*/ 0 h 256"/>
                    <a:gd name="T6" fmla="*/ 44 w 84"/>
                    <a:gd name="T7" fmla="*/ 36 h 256"/>
                    <a:gd name="T8" fmla="*/ 62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0708" name="Freeform 232"/>
                <p:cNvSpPr>
                  <a:spLocks/>
                </p:cNvSpPr>
                <p:nvPr/>
              </p:nvSpPr>
              <p:spPr bwMode="auto">
                <a:xfrm>
                  <a:off x="3408" y="1920"/>
                  <a:ext cx="72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18 w 84"/>
                    <a:gd name="T3" fmla="*/ 40 h 256"/>
                    <a:gd name="T4" fmla="*/ 29 w 84"/>
                    <a:gd name="T5" fmla="*/ 0 h 256"/>
                    <a:gd name="T6" fmla="*/ 44 w 84"/>
                    <a:gd name="T7" fmla="*/ 36 h 256"/>
                    <a:gd name="T8" fmla="*/ 62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0709" name="Freeform 233"/>
                <p:cNvSpPr>
                  <a:spLocks/>
                </p:cNvSpPr>
                <p:nvPr/>
              </p:nvSpPr>
              <p:spPr bwMode="auto">
                <a:xfrm>
                  <a:off x="3552" y="1920"/>
                  <a:ext cx="72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18 w 84"/>
                    <a:gd name="T3" fmla="*/ 40 h 256"/>
                    <a:gd name="T4" fmla="*/ 29 w 84"/>
                    <a:gd name="T5" fmla="*/ 0 h 256"/>
                    <a:gd name="T6" fmla="*/ 44 w 84"/>
                    <a:gd name="T7" fmla="*/ 36 h 256"/>
                    <a:gd name="T8" fmla="*/ 62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0710" name="Freeform 234"/>
                <p:cNvSpPr>
                  <a:spLocks/>
                </p:cNvSpPr>
                <p:nvPr/>
              </p:nvSpPr>
              <p:spPr bwMode="auto">
                <a:xfrm>
                  <a:off x="3337" y="1920"/>
                  <a:ext cx="72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18 w 84"/>
                    <a:gd name="T3" fmla="*/ 40 h 256"/>
                    <a:gd name="T4" fmla="*/ 29 w 84"/>
                    <a:gd name="T5" fmla="*/ 0 h 256"/>
                    <a:gd name="T6" fmla="*/ 44 w 84"/>
                    <a:gd name="T7" fmla="*/ 36 h 256"/>
                    <a:gd name="T8" fmla="*/ 62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0711" name="Freeform 235"/>
                <p:cNvSpPr>
                  <a:spLocks/>
                </p:cNvSpPr>
                <p:nvPr/>
              </p:nvSpPr>
              <p:spPr bwMode="auto">
                <a:xfrm>
                  <a:off x="3477" y="1920"/>
                  <a:ext cx="72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18 w 84"/>
                    <a:gd name="T3" fmla="*/ 40 h 256"/>
                    <a:gd name="T4" fmla="*/ 29 w 84"/>
                    <a:gd name="T5" fmla="*/ 0 h 256"/>
                    <a:gd name="T6" fmla="*/ 44 w 84"/>
                    <a:gd name="T7" fmla="*/ 36 h 256"/>
                    <a:gd name="T8" fmla="*/ 62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0712" name="Freeform 236"/>
                <p:cNvSpPr>
                  <a:spLocks/>
                </p:cNvSpPr>
                <p:nvPr/>
              </p:nvSpPr>
              <p:spPr bwMode="auto">
                <a:xfrm>
                  <a:off x="3622" y="1920"/>
                  <a:ext cx="72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18 w 84"/>
                    <a:gd name="T3" fmla="*/ 40 h 256"/>
                    <a:gd name="T4" fmla="*/ 29 w 84"/>
                    <a:gd name="T5" fmla="*/ 0 h 256"/>
                    <a:gd name="T6" fmla="*/ 44 w 84"/>
                    <a:gd name="T7" fmla="*/ 36 h 256"/>
                    <a:gd name="T8" fmla="*/ 62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70686" name="Group 237"/>
              <p:cNvGrpSpPr>
                <a:grpSpLocks/>
              </p:cNvGrpSpPr>
              <p:nvPr/>
            </p:nvGrpSpPr>
            <p:grpSpPr bwMode="auto">
              <a:xfrm>
                <a:off x="1968" y="1920"/>
                <a:ext cx="430" cy="256"/>
                <a:chOff x="3264" y="1920"/>
                <a:chExt cx="430" cy="256"/>
              </a:xfrm>
            </p:grpSpPr>
            <p:sp>
              <p:nvSpPr>
                <p:cNvPr id="70701" name="Freeform 238"/>
                <p:cNvSpPr>
                  <a:spLocks/>
                </p:cNvSpPr>
                <p:nvPr/>
              </p:nvSpPr>
              <p:spPr bwMode="auto">
                <a:xfrm>
                  <a:off x="3264" y="1920"/>
                  <a:ext cx="72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18 w 84"/>
                    <a:gd name="T3" fmla="*/ 40 h 256"/>
                    <a:gd name="T4" fmla="*/ 29 w 84"/>
                    <a:gd name="T5" fmla="*/ 0 h 256"/>
                    <a:gd name="T6" fmla="*/ 44 w 84"/>
                    <a:gd name="T7" fmla="*/ 36 h 256"/>
                    <a:gd name="T8" fmla="*/ 62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0702" name="Freeform 239"/>
                <p:cNvSpPr>
                  <a:spLocks/>
                </p:cNvSpPr>
                <p:nvPr/>
              </p:nvSpPr>
              <p:spPr bwMode="auto">
                <a:xfrm>
                  <a:off x="3408" y="1920"/>
                  <a:ext cx="72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18 w 84"/>
                    <a:gd name="T3" fmla="*/ 40 h 256"/>
                    <a:gd name="T4" fmla="*/ 29 w 84"/>
                    <a:gd name="T5" fmla="*/ 0 h 256"/>
                    <a:gd name="T6" fmla="*/ 44 w 84"/>
                    <a:gd name="T7" fmla="*/ 36 h 256"/>
                    <a:gd name="T8" fmla="*/ 62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0703" name="Freeform 240"/>
                <p:cNvSpPr>
                  <a:spLocks/>
                </p:cNvSpPr>
                <p:nvPr/>
              </p:nvSpPr>
              <p:spPr bwMode="auto">
                <a:xfrm>
                  <a:off x="3552" y="1920"/>
                  <a:ext cx="72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18 w 84"/>
                    <a:gd name="T3" fmla="*/ 40 h 256"/>
                    <a:gd name="T4" fmla="*/ 29 w 84"/>
                    <a:gd name="T5" fmla="*/ 0 h 256"/>
                    <a:gd name="T6" fmla="*/ 44 w 84"/>
                    <a:gd name="T7" fmla="*/ 36 h 256"/>
                    <a:gd name="T8" fmla="*/ 62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0704" name="Freeform 241"/>
                <p:cNvSpPr>
                  <a:spLocks/>
                </p:cNvSpPr>
                <p:nvPr/>
              </p:nvSpPr>
              <p:spPr bwMode="auto">
                <a:xfrm>
                  <a:off x="3337" y="1920"/>
                  <a:ext cx="72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18 w 84"/>
                    <a:gd name="T3" fmla="*/ 40 h 256"/>
                    <a:gd name="T4" fmla="*/ 29 w 84"/>
                    <a:gd name="T5" fmla="*/ 0 h 256"/>
                    <a:gd name="T6" fmla="*/ 44 w 84"/>
                    <a:gd name="T7" fmla="*/ 36 h 256"/>
                    <a:gd name="T8" fmla="*/ 62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0705" name="Freeform 242"/>
                <p:cNvSpPr>
                  <a:spLocks/>
                </p:cNvSpPr>
                <p:nvPr/>
              </p:nvSpPr>
              <p:spPr bwMode="auto">
                <a:xfrm>
                  <a:off x="3477" y="1920"/>
                  <a:ext cx="72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18 w 84"/>
                    <a:gd name="T3" fmla="*/ 40 h 256"/>
                    <a:gd name="T4" fmla="*/ 29 w 84"/>
                    <a:gd name="T5" fmla="*/ 0 h 256"/>
                    <a:gd name="T6" fmla="*/ 44 w 84"/>
                    <a:gd name="T7" fmla="*/ 36 h 256"/>
                    <a:gd name="T8" fmla="*/ 62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0706" name="Freeform 243"/>
                <p:cNvSpPr>
                  <a:spLocks/>
                </p:cNvSpPr>
                <p:nvPr/>
              </p:nvSpPr>
              <p:spPr bwMode="auto">
                <a:xfrm>
                  <a:off x="3622" y="1920"/>
                  <a:ext cx="72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18 w 84"/>
                    <a:gd name="T3" fmla="*/ 40 h 256"/>
                    <a:gd name="T4" fmla="*/ 29 w 84"/>
                    <a:gd name="T5" fmla="*/ 0 h 256"/>
                    <a:gd name="T6" fmla="*/ 44 w 84"/>
                    <a:gd name="T7" fmla="*/ 36 h 256"/>
                    <a:gd name="T8" fmla="*/ 62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70687" name="Group 244"/>
              <p:cNvGrpSpPr>
                <a:grpSpLocks/>
              </p:cNvGrpSpPr>
              <p:nvPr/>
            </p:nvGrpSpPr>
            <p:grpSpPr bwMode="auto">
              <a:xfrm>
                <a:off x="2400" y="1920"/>
                <a:ext cx="430" cy="256"/>
                <a:chOff x="3264" y="1920"/>
                <a:chExt cx="430" cy="256"/>
              </a:xfrm>
            </p:grpSpPr>
            <p:sp>
              <p:nvSpPr>
                <p:cNvPr id="70695" name="Freeform 245"/>
                <p:cNvSpPr>
                  <a:spLocks/>
                </p:cNvSpPr>
                <p:nvPr/>
              </p:nvSpPr>
              <p:spPr bwMode="auto">
                <a:xfrm>
                  <a:off x="3264" y="1920"/>
                  <a:ext cx="72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18 w 84"/>
                    <a:gd name="T3" fmla="*/ 40 h 256"/>
                    <a:gd name="T4" fmla="*/ 29 w 84"/>
                    <a:gd name="T5" fmla="*/ 0 h 256"/>
                    <a:gd name="T6" fmla="*/ 44 w 84"/>
                    <a:gd name="T7" fmla="*/ 36 h 256"/>
                    <a:gd name="T8" fmla="*/ 62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0696" name="Freeform 246"/>
                <p:cNvSpPr>
                  <a:spLocks/>
                </p:cNvSpPr>
                <p:nvPr/>
              </p:nvSpPr>
              <p:spPr bwMode="auto">
                <a:xfrm>
                  <a:off x="3408" y="1920"/>
                  <a:ext cx="72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18 w 84"/>
                    <a:gd name="T3" fmla="*/ 40 h 256"/>
                    <a:gd name="T4" fmla="*/ 29 w 84"/>
                    <a:gd name="T5" fmla="*/ 0 h 256"/>
                    <a:gd name="T6" fmla="*/ 44 w 84"/>
                    <a:gd name="T7" fmla="*/ 36 h 256"/>
                    <a:gd name="T8" fmla="*/ 62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0697" name="Freeform 247"/>
                <p:cNvSpPr>
                  <a:spLocks/>
                </p:cNvSpPr>
                <p:nvPr/>
              </p:nvSpPr>
              <p:spPr bwMode="auto">
                <a:xfrm>
                  <a:off x="3552" y="1920"/>
                  <a:ext cx="72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18 w 84"/>
                    <a:gd name="T3" fmla="*/ 40 h 256"/>
                    <a:gd name="T4" fmla="*/ 29 w 84"/>
                    <a:gd name="T5" fmla="*/ 0 h 256"/>
                    <a:gd name="T6" fmla="*/ 44 w 84"/>
                    <a:gd name="T7" fmla="*/ 36 h 256"/>
                    <a:gd name="T8" fmla="*/ 62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0698" name="Freeform 248"/>
                <p:cNvSpPr>
                  <a:spLocks/>
                </p:cNvSpPr>
                <p:nvPr/>
              </p:nvSpPr>
              <p:spPr bwMode="auto">
                <a:xfrm>
                  <a:off x="3337" y="1920"/>
                  <a:ext cx="72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18 w 84"/>
                    <a:gd name="T3" fmla="*/ 40 h 256"/>
                    <a:gd name="T4" fmla="*/ 29 w 84"/>
                    <a:gd name="T5" fmla="*/ 0 h 256"/>
                    <a:gd name="T6" fmla="*/ 44 w 84"/>
                    <a:gd name="T7" fmla="*/ 36 h 256"/>
                    <a:gd name="T8" fmla="*/ 62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0699" name="Freeform 249"/>
                <p:cNvSpPr>
                  <a:spLocks/>
                </p:cNvSpPr>
                <p:nvPr/>
              </p:nvSpPr>
              <p:spPr bwMode="auto">
                <a:xfrm>
                  <a:off x="3477" y="1920"/>
                  <a:ext cx="72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18 w 84"/>
                    <a:gd name="T3" fmla="*/ 40 h 256"/>
                    <a:gd name="T4" fmla="*/ 29 w 84"/>
                    <a:gd name="T5" fmla="*/ 0 h 256"/>
                    <a:gd name="T6" fmla="*/ 44 w 84"/>
                    <a:gd name="T7" fmla="*/ 36 h 256"/>
                    <a:gd name="T8" fmla="*/ 62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0700" name="Freeform 250"/>
                <p:cNvSpPr>
                  <a:spLocks/>
                </p:cNvSpPr>
                <p:nvPr/>
              </p:nvSpPr>
              <p:spPr bwMode="auto">
                <a:xfrm>
                  <a:off x="3622" y="1920"/>
                  <a:ext cx="72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18 w 84"/>
                    <a:gd name="T3" fmla="*/ 40 h 256"/>
                    <a:gd name="T4" fmla="*/ 29 w 84"/>
                    <a:gd name="T5" fmla="*/ 0 h 256"/>
                    <a:gd name="T6" fmla="*/ 44 w 84"/>
                    <a:gd name="T7" fmla="*/ 36 h 256"/>
                    <a:gd name="T8" fmla="*/ 62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  <p:grpSp>
            <p:nvGrpSpPr>
              <p:cNvPr id="70688" name="Group 251"/>
              <p:cNvGrpSpPr>
                <a:grpSpLocks/>
              </p:cNvGrpSpPr>
              <p:nvPr/>
            </p:nvGrpSpPr>
            <p:grpSpPr bwMode="auto">
              <a:xfrm>
                <a:off x="1104" y="1920"/>
                <a:ext cx="430" cy="256"/>
                <a:chOff x="3264" y="1920"/>
                <a:chExt cx="430" cy="256"/>
              </a:xfrm>
            </p:grpSpPr>
            <p:sp>
              <p:nvSpPr>
                <p:cNvPr id="70689" name="Freeform 252"/>
                <p:cNvSpPr>
                  <a:spLocks/>
                </p:cNvSpPr>
                <p:nvPr/>
              </p:nvSpPr>
              <p:spPr bwMode="auto">
                <a:xfrm>
                  <a:off x="3264" y="1920"/>
                  <a:ext cx="72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18 w 84"/>
                    <a:gd name="T3" fmla="*/ 40 h 256"/>
                    <a:gd name="T4" fmla="*/ 29 w 84"/>
                    <a:gd name="T5" fmla="*/ 0 h 256"/>
                    <a:gd name="T6" fmla="*/ 44 w 84"/>
                    <a:gd name="T7" fmla="*/ 36 h 256"/>
                    <a:gd name="T8" fmla="*/ 62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0690" name="Freeform 253"/>
                <p:cNvSpPr>
                  <a:spLocks/>
                </p:cNvSpPr>
                <p:nvPr/>
              </p:nvSpPr>
              <p:spPr bwMode="auto">
                <a:xfrm>
                  <a:off x="3408" y="1920"/>
                  <a:ext cx="72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18 w 84"/>
                    <a:gd name="T3" fmla="*/ 40 h 256"/>
                    <a:gd name="T4" fmla="*/ 29 w 84"/>
                    <a:gd name="T5" fmla="*/ 0 h 256"/>
                    <a:gd name="T6" fmla="*/ 44 w 84"/>
                    <a:gd name="T7" fmla="*/ 36 h 256"/>
                    <a:gd name="T8" fmla="*/ 62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0691" name="Freeform 254"/>
                <p:cNvSpPr>
                  <a:spLocks/>
                </p:cNvSpPr>
                <p:nvPr/>
              </p:nvSpPr>
              <p:spPr bwMode="auto">
                <a:xfrm>
                  <a:off x="3552" y="1920"/>
                  <a:ext cx="72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18 w 84"/>
                    <a:gd name="T3" fmla="*/ 40 h 256"/>
                    <a:gd name="T4" fmla="*/ 29 w 84"/>
                    <a:gd name="T5" fmla="*/ 0 h 256"/>
                    <a:gd name="T6" fmla="*/ 44 w 84"/>
                    <a:gd name="T7" fmla="*/ 36 h 256"/>
                    <a:gd name="T8" fmla="*/ 62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0692" name="Freeform 255"/>
                <p:cNvSpPr>
                  <a:spLocks/>
                </p:cNvSpPr>
                <p:nvPr/>
              </p:nvSpPr>
              <p:spPr bwMode="auto">
                <a:xfrm>
                  <a:off x="3337" y="1920"/>
                  <a:ext cx="72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18 w 84"/>
                    <a:gd name="T3" fmla="*/ 40 h 256"/>
                    <a:gd name="T4" fmla="*/ 29 w 84"/>
                    <a:gd name="T5" fmla="*/ 0 h 256"/>
                    <a:gd name="T6" fmla="*/ 44 w 84"/>
                    <a:gd name="T7" fmla="*/ 36 h 256"/>
                    <a:gd name="T8" fmla="*/ 62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0693" name="Freeform 256"/>
                <p:cNvSpPr>
                  <a:spLocks/>
                </p:cNvSpPr>
                <p:nvPr/>
              </p:nvSpPr>
              <p:spPr bwMode="auto">
                <a:xfrm>
                  <a:off x="3477" y="1920"/>
                  <a:ext cx="72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18 w 84"/>
                    <a:gd name="T3" fmla="*/ 40 h 256"/>
                    <a:gd name="T4" fmla="*/ 29 w 84"/>
                    <a:gd name="T5" fmla="*/ 0 h 256"/>
                    <a:gd name="T6" fmla="*/ 44 w 84"/>
                    <a:gd name="T7" fmla="*/ 36 h 256"/>
                    <a:gd name="T8" fmla="*/ 62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  <p:sp>
              <p:nvSpPr>
                <p:cNvPr id="70694" name="Freeform 257"/>
                <p:cNvSpPr>
                  <a:spLocks/>
                </p:cNvSpPr>
                <p:nvPr/>
              </p:nvSpPr>
              <p:spPr bwMode="auto">
                <a:xfrm>
                  <a:off x="3622" y="1920"/>
                  <a:ext cx="72" cy="256"/>
                </a:xfrm>
                <a:custGeom>
                  <a:avLst/>
                  <a:gdLst>
                    <a:gd name="T0" fmla="*/ 0 w 84"/>
                    <a:gd name="T1" fmla="*/ 256 h 256"/>
                    <a:gd name="T2" fmla="*/ 18 w 84"/>
                    <a:gd name="T3" fmla="*/ 40 h 256"/>
                    <a:gd name="T4" fmla="*/ 29 w 84"/>
                    <a:gd name="T5" fmla="*/ 0 h 256"/>
                    <a:gd name="T6" fmla="*/ 44 w 84"/>
                    <a:gd name="T7" fmla="*/ 36 h 256"/>
                    <a:gd name="T8" fmla="*/ 62 w 84"/>
                    <a:gd name="T9" fmla="*/ 256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256"/>
                    <a:gd name="T17" fmla="*/ 84 w 84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256">
                      <a:moveTo>
                        <a:pt x="0" y="256"/>
                      </a:moveTo>
                      <a:lnTo>
                        <a:pt x="24" y="40"/>
                      </a:lnTo>
                      <a:lnTo>
                        <a:pt x="40" y="0"/>
                      </a:lnTo>
                      <a:lnTo>
                        <a:pt x="60" y="36"/>
                      </a:lnTo>
                      <a:lnTo>
                        <a:pt x="84" y="256"/>
                      </a:lnTo>
                    </a:path>
                  </a:pathLst>
                </a:custGeom>
                <a:noFill/>
                <a:ln w="254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隶书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20000"/>
                    </a:lnSpc>
                    <a:buClr>
                      <a:srgbClr val="FF3300"/>
                    </a:buClr>
                  </a:pPr>
                  <a:endParaRPr lang="zh-CN" altLang="en-US"/>
                </a:p>
              </p:txBody>
            </p:sp>
          </p:grpSp>
        </p:grpSp>
        <p:sp>
          <p:nvSpPr>
            <p:cNvPr id="70680" name="Rectangle 258"/>
            <p:cNvSpPr>
              <a:spLocks noChangeArrowheads="1"/>
            </p:cNvSpPr>
            <p:nvPr/>
          </p:nvSpPr>
          <p:spPr bwMode="auto">
            <a:xfrm>
              <a:off x="432" y="3120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buClr>
                  <a:srgbClr val="FF3300"/>
                </a:buClr>
              </a:pPr>
              <a:r>
                <a:rPr lang="zh-CN" altLang="en-US">
                  <a:solidFill>
                    <a:schemeClr val="tx2"/>
                  </a:solidFill>
                </a:rPr>
                <a:t>全波整流</a:t>
              </a:r>
            </a:p>
          </p:txBody>
        </p:sp>
      </p:grpSp>
      <p:grpSp>
        <p:nvGrpSpPr>
          <p:cNvPr id="24" name="Group 259"/>
          <p:cNvGrpSpPr>
            <a:grpSpLocks/>
          </p:cNvGrpSpPr>
          <p:nvPr/>
        </p:nvGrpSpPr>
        <p:grpSpPr bwMode="auto">
          <a:xfrm>
            <a:off x="609600" y="5638800"/>
            <a:ext cx="6934200" cy="396875"/>
            <a:chOff x="384" y="3504"/>
            <a:chExt cx="4368" cy="309"/>
          </a:xfrm>
        </p:grpSpPr>
        <p:sp>
          <p:nvSpPr>
            <p:cNvPr id="70677" name="Freeform 260"/>
            <p:cNvSpPr>
              <a:spLocks/>
            </p:cNvSpPr>
            <p:nvPr/>
          </p:nvSpPr>
          <p:spPr bwMode="auto">
            <a:xfrm>
              <a:off x="1296" y="3552"/>
              <a:ext cx="3456" cy="198"/>
            </a:xfrm>
            <a:custGeom>
              <a:avLst/>
              <a:gdLst>
                <a:gd name="T0" fmla="*/ 0 w 3456"/>
                <a:gd name="T1" fmla="*/ 151 h 246"/>
                <a:gd name="T2" fmla="*/ 18 w 3456"/>
                <a:gd name="T3" fmla="*/ 27 h 246"/>
                <a:gd name="T4" fmla="*/ 54 w 3456"/>
                <a:gd name="T5" fmla="*/ 8 h 246"/>
                <a:gd name="T6" fmla="*/ 402 w 3456"/>
                <a:gd name="T7" fmla="*/ 8 h 246"/>
                <a:gd name="T8" fmla="*/ 426 w 3456"/>
                <a:gd name="T9" fmla="*/ 27 h 246"/>
                <a:gd name="T10" fmla="*/ 456 w 3456"/>
                <a:gd name="T11" fmla="*/ 140 h 246"/>
                <a:gd name="T12" fmla="*/ 498 w 3456"/>
                <a:gd name="T13" fmla="*/ 155 h 246"/>
                <a:gd name="T14" fmla="*/ 822 w 3456"/>
                <a:gd name="T15" fmla="*/ 159 h 246"/>
                <a:gd name="T16" fmla="*/ 858 w 3456"/>
                <a:gd name="T17" fmla="*/ 144 h 246"/>
                <a:gd name="T18" fmla="*/ 888 w 3456"/>
                <a:gd name="T19" fmla="*/ 23 h 246"/>
                <a:gd name="T20" fmla="*/ 924 w 3456"/>
                <a:gd name="T21" fmla="*/ 4 h 246"/>
                <a:gd name="T22" fmla="*/ 1686 w 3456"/>
                <a:gd name="T23" fmla="*/ 4 h 246"/>
                <a:gd name="T24" fmla="*/ 1722 w 3456"/>
                <a:gd name="T25" fmla="*/ 23 h 246"/>
                <a:gd name="T26" fmla="*/ 1752 w 3456"/>
                <a:gd name="T27" fmla="*/ 136 h 246"/>
                <a:gd name="T28" fmla="*/ 1776 w 3456"/>
                <a:gd name="T29" fmla="*/ 155 h 246"/>
                <a:gd name="T30" fmla="*/ 2142 w 3456"/>
                <a:gd name="T31" fmla="*/ 155 h 246"/>
                <a:gd name="T32" fmla="*/ 2172 w 3456"/>
                <a:gd name="T33" fmla="*/ 136 h 246"/>
                <a:gd name="T34" fmla="*/ 2190 w 3456"/>
                <a:gd name="T35" fmla="*/ 19 h 246"/>
                <a:gd name="T36" fmla="*/ 2226 w 3456"/>
                <a:gd name="T37" fmla="*/ 0 h 246"/>
                <a:gd name="T38" fmla="*/ 2562 w 3456"/>
                <a:gd name="T39" fmla="*/ 4 h 246"/>
                <a:gd name="T40" fmla="*/ 2592 w 3456"/>
                <a:gd name="T41" fmla="*/ 31 h 246"/>
                <a:gd name="T42" fmla="*/ 2610 w 3456"/>
                <a:gd name="T43" fmla="*/ 140 h 246"/>
                <a:gd name="T44" fmla="*/ 2652 w 3456"/>
                <a:gd name="T45" fmla="*/ 151 h 246"/>
                <a:gd name="T46" fmla="*/ 3456 w 3456"/>
                <a:gd name="T47" fmla="*/ 152 h 24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56"/>
                <a:gd name="T73" fmla="*/ 0 h 246"/>
                <a:gd name="T74" fmla="*/ 3456 w 3456"/>
                <a:gd name="T75" fmla="*/ 246 h 24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56" h="246">
                  <a:moveTo>
                    <a:pt x="0" y="234"/>
                  </a:moveTo>
                  <a:lnTo>
                    <a:pt x="18" y="42"/>
                  </a:lnTo>
                  <a:lnTo>
                    <a:pt x="54" y="12"/>
                  </a:lnTo>
                  <a:lnTo>
                    <a:pt x="402" y="12"/>
                  </a:lnTo>
                  <a:lnTo>
                    <a:pt x="426" y="42"/>
                  </a:lnTo>
                  <a:lnTo>
                    <a:pt x="456" y="216"/>
                  </a:lnTo>
                  <a:lnTo>
                    <a:pt x="498" y="240"/>
                  </a:lnTo>
                  <a:lnTo>
                    <a:pt x="822" y="246"/>
                  </a:lnTo>
                  <a:lnTo>
                    <a:pt x="858" y="222"/>
                  </a:lnTo>
                  <a:lnTo>
                    <a:pt x="888" y="36"/>
                  </a:lnTo>
                  <a:lnTo>
                    <a:pt x="924" y="6"/>
                  </a:lnTo>
                  <a:lnTo>
                    <a:pt x="1686" y="6"/>
                  </a:lnTo>
                  <a:lnTo>
                    <a:pt x="1722" y="36"/>
                  </a:lnTo>
                  <a:lnTo>
                    <a:pt x="1752" y="210"/>
                  </a:lnTo>
                  <a:lnTo>
                    <a:pt x="1776" y="240"/>
                  </a:lnTo>
                  <a:lnTo>
                    <a:pt x="2142" y="240"/>
                  </a:lnTo>
                  <a:lnTo>
                    <a:pt x="2172" y="210"/>
                  </a:lnTo>
                  <a:lnTo>
                    <a:pt x="2190" y="30"/>
                  </a:lnTo>
                  <a:lnTo>
                    <a:pt x="2226" y="0"/>
                  </a:lnTo>
                  <a:lnTo>
                    <a:pt x="2562" y="6"/>
                  </a:lnTo>
                  <a:lnTo>
                    <a:pt x="2592" y="48"/>
                  </a:lnTo>
                  <a:lnTo>
                    <a:pt x="2610" y="216"/>
                  </a:lnTo>
                  <a:lnTo>
                    <a:pt x="2652" y="234"/>
                  </a:lnTo>
                  <a:lnTo>
                    <a:pt x="3456" y="235"/>
                  </a:ln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Clr>
                  <a:srgbClr val="FF3300"/>
                </a:buClr>
              </a:pPr>
              <a:endParaRPr lang="zh-CN" altLang="en-US"/>
            </a:p>
          </p:txBody>
        </p:sp>
        <p:sp>
          <p:nvSpPr>
            <p:cNvPr id="70678" name="Rectangle 261"/>
            <p:cNvSpPr>
              <a:spLocks noChangeArrowheads="1"/>
            </p:cNvSpPr>
            <p:nvPr/>
          </p:nvSpPr>
          <p:spPr bwMode="auto">
            <a:xfrm>
              <a:off x="384" y="3504"/>
              <a:ext cx="816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buClr>
                  <a:srgbClr val="FF3300"/>
                </a:buClr>
              </a:pPr>
              <a:r>
                <a:rPr lang="zh-CN" altLang="en-US">
                  <a:solidFill>
                    <a:schemeClr val="tx2"/>
                  </a:solidFill>
                </a:rPr>
                <a:t>低通输出</a:t>
              </a:r>
            </a:p>
          </p:txBody>
        </p:sp>
      </p:grpSp>
      <p:grpSp>
        <p:nvGrpSpPr>
          <p:cNvPr id="25" name="Group 262"/>
          <p:cNvGrpSpPr>
            <a:grpSpLocks/>
          </p:cNvGrpSpPr>
          <p:nvPr/>
        </p:nvGrpSpPr>
        <p:grpSpPr bwMode="auto">
          <a:xfrm>
            <a:off x="609600" y="6019800"/>
            <a:ext cx="7086600" cy="412750"/>
            <a:chOff x="432" y="3840"/>
            <a:chExt cx="4464" cy="260"/>
          </a:xfrm>
        </p:grpSpPr>
        <p:sp>
          <p:nvSpPr>
            <p:cNvPr id="70675" name="Text Box 263"/>
            <p:cNvSpPr txBox="1">
              <a:spLocks noChangeArrowheads="1"/>
            </p:cNvSpPr>
            <p:nvPr/>
          </p:nvSpPr>
          <p:spPr bwMode="auto">
            <a:xfrm>
              <a:off x="1392" y="3888"/>
              <a:ext cx="35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   1            0           1           1            0           1            0           0</a:t>
              </a:r>
            </a:p>
          </p:txBody>
        </p:sp>
        <p:sp>
          <p:nvSpPr>
            <p:cNvPr id="70676" name="Rectangle 264"/>
            <p:cNvSpPr>
              <a:spLocks noChangeArrowheads="1"/>
            </p:cNvSpPr>
            <p:nvPr/>
          </p:nvSpPr>
          <p:spPr bwMode="auto">
            <a:xfrm>
              <a:off x="432" y="3840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buClr>
                  <a:srgbClr val="FF3300"/>
                </a:buClr>
              </a:pPr>
              <a:r>
                <a:rPr lang="zh-CN" altLang="en-US">
                  <a:solidFill>
                    <a:srgbClr val="000099"/>
                  </a:solidFill>
                </a:rPr>
                <a:t>输出信号</a:t>
              </a:r>
            </a:p>
          </p:txBody>
        </p:sp>
      </p:grpSp>
      <p:grpSp>
        <p:nvGrpSpPr>
          <p:cNvPr id="26" name="Group 265"/>
          <p:cNvGrpSpPr>
            <a:grpSpLocks/>
          </p:cNvGrpSpPr>
          <p:nvPr/>
        </p:nvGrpSpPr>
        <p:grpSpPr bwMode="auto">
          <a:xfrm>
            <a:off x="2438400" y="5562600"/>
            <a:ext cx="4724400" cy="457200"/>
            <a:chOff x="1536" y="3456"/>
            <a:chExt cx="2976" cy="288"/>
          </a:xfrm>
        </p:grpSpPr>
        <p:sp>
          <p:nvSpPr>
            <p:cNvPr id="70667" name="Line 266"/>
            <p:cNvSpPr>
              <a:spLocks noChangeShapeType="1"/>
            </p:cNvSpPr>
            <p:nvPr/>
          </p:nvSpPr>
          <p:spPr bwMode="auto">
            <a:xfrm flipV="1">
              <a:off x="1536" y="3456"/>
              <a:ext cx="0" cy="28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0668" name="Line 267"/>
            <p:cNvSpPr>
              <a:spLocks noChangeShapeType="1"/>
            </p:cNvSpPr>
            <p:nvPr/>
          </p:nvSpPr>
          <p:spPr bwMode="auto">
            <a:xfrm flipV="1">
              <a:off x="1968" y="3456"/>
              <a:ext cx="0" cy="28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0669" name="Line 268"/>
            <p:cNvSpPr>
              <a:spLocks noChangeShapeType="1"/>
            </p:cNvSpPr>
            <p:nvPr/>
          </p:nvSpPr>
          <p:spPr bwMode="auto">
            <a:xfrm flipV="1">
              <a:off x="2400" y="3456"/>
              <a:ext cx="0" cy="28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0670" name="Line 269"/>
            <p:cNvSpPr>
              <a:spLocks noChangeShapeType="1"/>
            </p:cNvSpPr>
            <p:nvPr/>
          </p:nvSpPr>
          <p:spPr bwMode="auto">
            <a:xfrm flipV="1">
              <a:off x="2784" y="3456"/>
              <a:ext cx="0" cy="28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0671" name="Line 270"/>
            <p:cNvSpPr>
              <a:spLocks noChangeShapeType="1"/>
            </p:cNvSpPr>
            <p:nvPr/>
          </p:nvSpPr>
          <p:spPr bwMode="auto">
            <a:xfrm flipV="1">
              <a:off x="3264" y="3456"/>
              <a:ext cx="0" cy="28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0672" name="Line 271"/>
            <p:cNvSpPr>
              <a:spLocks noChangeShapeType="1"/>
            </p:cNvSpPr>
            <p:nvPr/>
          </p:nvSpPr>
          <p:spPr bwMode="auto">
            <a:xfrm flipV="1">
              <a:off x="3696" y="3456"/>
              <a:ext cx="0" cy="28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0673" name="Line 272"/>
            <p:cNvSpPr>
              <a:spLocks noChangeShapeType="1"/>
            </p:cNvSpPr>
            <p:nvPr/>
          </p:nvSpPr>
          <p:spPr bwMode="auto">
            <a:xfrm flipV="1">
              <a:off x="4128" y="3456"/>
              <a:ext cx="0" cy="28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0674" name="Line 273"/>
            <p:cNvSpPr>
              <a:spLocks noChangeShapeType="1"/>
            </p:cNvSpPr>
            <p:nvPr/>
          </p:nvSpPr>
          <p:spPr bwMode="auto">
            <a:xfrm flipV="1">
              <a:off x="4512" y="3456"/>
              <a:ext cx="0" cy="28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prstDash val="dash"/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18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107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102049"/>
              </p:ext>
            </p:extLst>
          </p:nvPr>
        </p:nvGraphicFramePr>
        <p:xfrm>
          <a:off x="400050" y="1742728"/>
          <a:ext cx="103028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2" name="Equation" r:id="rId3" imgW="685800" imgH="228600" progId="Equation.3">
                  <p:embed/>
                </p:oleObj>
              </mc:Choice>
              <mc:Fallback>
                <p:oleObj name="Equation" r:id="rId3" imgW="685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1742728"/>
                        <a:ext cx="1030288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8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535528"/>
              </p:ext>
            </p:extLst>
          </p:nvPr>
        </p:nvGraphicFramePr>
        <p:xfrm>
          <a:off x="3505200" y="1961803"/>
          <a:ext cx="68738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3" name="Equation" r:id="rId5" imgW="457200" imgH="228600" progId="Equation.3">
                  <p:embed/>
                </p:oleObj>
              </mc:Choice>
              <mc:Fallback>
                <p:oleObj name="Equation" r:id="rId5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961803"/>
                        <a:ext cx="687388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8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747352"/>
              </p:ext>
            </p:extLst>
          </p:nvPr>
        </p:nvGraphicFramePr>
        <p:xfrm>
          <a:off x="6029325" y="980728"/>
          <a:ext cx="5746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4" name="Equation" r:id="rId7" imgW="380880" imgH="342720" progId="Equation.3">
                  <p:embed/>
                </p:oleObj>
              </mc:Choice>
              <mc:Fallback>
                <p:oleObj name="Equation" r:id="rId7" imgW="3808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9325" y="980728"/>
                        <a:ext cx="574675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8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805253"/>
              </p:ext>
            </p:extLst>
          </p:nvPr>
        </p:nvGraphicFramePr>
        <p:xfrm>
          <a:off x="3505200" y="1980853"/>
          <a:ext cx="11271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5" name="Equation" r:id="rId9" imgW="749160" imgH="228600" progId="Equation.3">
                  <p:embed/>
                </p:oleObj>
              </mc:Choice>
              <mc:Fallback>
                <p:oleObj name="Equation" r:id="rId9" imgW="749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980853"/>
                        <a:ext cx="1127125" cy="342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8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776822"/>
              </p:ext>
            </p:extLst>
          </p:nvPr>
        </p:nvGraphicFramePr>
        <p:xfrm>
          <a:off x="5943600" y="990253"/>
          <a:ext cx="10731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6" name="Equation" r:id="rId11" imgW="711000" imgH="342720" progId="Equation.3">
                  <p:embed/>
                </p:oleObj>
              </mc:Choice>
              <mc:Fallback>
                <p:oleObj name="Equation" r:id="rId11" imgW="7110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990253"/>
                        <a:ext cx="1073150" cy="514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101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469621"/>
              </p:ext>
            </p:extLst>
          </p:nvPr>
        </p:nvGraphicFramePr>
        <p:xfrm>
          <a:off x="3657600" y="990253"/>
          <a:ext cx="17748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7" name="Equation" r:id="rId13" imgW="1180800" imgH="342720" progId="Equation.3">
                  <p:embed/>
                </p:oleObj>
              </mc:Choice>
              <mc:Fallback>
                <p:oleObj name="Equation" r:id="rId13" imgW="11808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990253"/>
                        <a:ext cx="1774825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103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821335"/>
              </p:ext>
            </p:extLst>
          </p:nvPr>
        </p:nvGraphicFramePr>
        <p:xfrm>
          <a:off x="3048000" y="990253"/>
          <a:ext cx="25558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8" name="Equation" r:id="rId15" imgW="1701720" imgH="342720" progId="Equation.3">
                  <p:embed/>
                </p:oleObj>
              </mc:Choice>
              <mc:Fallback>
                <p:oleObj name="Equation" r:id="rId15" imgW="170172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990253"/>
                        <a:ext cx="2555875" cy="514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304800" y="1371253"/>
            <a:ext cx="8458200" cy="1905000"/>
            <a:chOff x="144" y="2592"/>
            <a:chExt cx="5328" cy="1200"/>
          </a:xfrm>
        </p:grpSpPr>
        <p:sp>
          <p:nvSpPr>
            <p:cNvPr id="13324" name="AutoShape 29"/>
            <p:cNvSpPr>
              <a:spLocks noChangeArrowheads="1"/>
            </p:cNvSpPr>
            <p:nvPr/>
          </p:nvSpPr>
          <p:spPr bwMode="auto">
            <a:xfrm>
              <a:off x="1344" y="3216"/>
              <a:ext cx="1488" cy="288"/>
            </a:xfrm>
            <a:prstGeom prst="roundRect">
              <a:avLst>
                <a:gd name="adj" fmla="val 16667"/>
              </a:avLst>
            </a:prstGeom>
            <a:noFill/>
            <a:ln w="44450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华文细黑" pitchFamily="2" charset="-122"/>
                </a:rPr>
                <a:t>本地相干载波提取</a:t>
              </a:r>
            </a:p>
          </p:txBody>
        </p:sp>
        <p:sp>
          <p:nvSpPr>
            <p:cNvPr id="13325" name="AutoShape 30"/>
            <p:cNvSpPr>
              <a:spLocks noChangeArrowheads="1"/>
            </p:cNvSpPr>
            <p:nvPr/>
          </p:nvSpPr>
          <p:spPr bwMode="auto">
            <a:xfrm>
              <a:off x="912" y="2640"/>
              <a:ext cx="528" cy="288"/>
            </a:xfrm>
            <a:prstGeom prst="roundRect">
              <a:avLst>
                <a:gd name="adj" fmla="val 16667"/>
              </a:avLst>
            </a:prstGeom>
            <a:noFill/>
            <a:ln w="44450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华文细黑" pitchFamily="2" charset="-122"/>
                </a:rPr>
                <a:t>带通</a:t>
              </a:r>
              <a:endParaRPr lang="zh-CN" altLang="en-US" baseline="-25000">
                <a:ea typeface="华文细黑" pitchFamily="2" charset="-122"/>
              </a:endParaRPr>
            </a:p>
          </p:txBody>
        </p:sp>
        <p:sp>
          <p:nvSpPr>
            <p:cNvPr id="13326" name="Text Box 31"/>
            <p:cNvSpPr txBox="1">
              <a:spLocks noChangeArrowheads="1"/>
            </p:cNvSpPr>
            <p:nvPr/>
          </p:nvSpPr>
          <p:spPr bwMode="auto">
            <a:xfrm>
              <a:off x="144" y="2592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rgbClr val="000099"/>
                  </a:solidFill>
                </a:rPr>
                <a:t>接收信号</a:t>
              </a:r>
            </a:p>
          </p:txBody>
        </p:sp>
        <p:sp>
          <p:nvSpPr>
            <p:cNvPr id="13327" name="Text Box 32"/>
            <p:cNvSpPr txBox="1">
              <a:spLocks noChangeArrowheads="1"/>
            </p:cNvSpPr>
            <p:nvPr/>
          </p:nvSpPr>
          <p:spPr bwMode="auto">
            <a:xfrm>
              <a:off x="4704" y="2592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rgbClr val="000099"/>
                  </a:solidFill>
                </a:rPr>
                <a:t>输出信号</a:t>
              </a:r>
            </a:p>
          </p:txBody>
        </p:sp>
        <p:sp>
          <p:nvSpPr>
            <p:cNvPr id="13328" name="AutoShape 33"/>
            <p:cNvSpPr>
              <a:spLocks noChangeArrowheads="1"/>
            </p:cNvSpPr>
            <p:nvPr/>
          </p:nvSpPr>
          <p:spPr bwMode="auto">
            <a:xfrm>
              <a:off x="3216" y="2640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44450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华文细黑" pitchFamily="2" charset="-122"/>
                </a:rPr>
                <a:t>低通</a:t>
              </a:r>
            </a:p>
          </p:txBody>
        </p:sp>
        <p:sp>
          <p:nvSpPr>
            <p:cNvPr id="13329" name="AutoShape 34"/>
            <p:cNvSpPr>
              <a:spLocks noChangeArrowheads="1"/>
            </p:cNvSpPr>
            <p:nvPr/>
          </p:nvSpPr>
          <p:spPr bwMode="auto">
            <a:xfrm>
              <a:off x="3984" y="2640"/>
              <a:ext cx="720" cy="288"/>
            </a:xfrm>
            <a:prstGeom prst="roundRect">
              <a:avLst>
                <a:gd name="adj" fmla="val 16667"/>
              </a:avLst>
            </a:prstGeom>
            <a:noFill/>
            <a:ln w="44450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华文细黑" pitchFamily="2" charset="-122"/>
                </a:rPr>
                <a:t>抽样判决</a:t>
              </a:r>
            </a:p>
          </p:txBody>
        </p:sp>
        <p:sp>
          <p:nvSpPr>
            <p:cNvPr id="13330" name="AutoShape 35"/>
            <p:cNvSpPr>
              <a:spLocks noChangeArrowheads="1"/>
            </p:cNvSpPr>
            <p:nvPr/>
          </p:nvSpPr>
          <p:spPr bwMode="auto">
            <a:xfrm>
              <a:off x="3792" y="3216"/>
              <a:ext cx="1104" cy="288"/>
            </a:xfrm>
            <a:prstGeom prst="roundRect">
              <a:avLst>
                <a:gd name="adj" fmla="val 16667"/>
              </a:avLst>
            </a:prstGeom>
            <a:noFill/>
            <a:ln w="44450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华文细黑" pitchFamily="2" charset="-122"/>
                </a:rPr>
                <a:t>定时脉冲提取</a:t>
              </a:r>
            </a:p>
          </p:txBody>
        </p:sp>
        <p:sp>
          <p:nvSpPr>
            <p:cNvPr id="13331" name="Line 36"/>
            <p:cNvSpPr>
              <a:spLocks noChangeShapeType="1"/>
            </p:cNvSpPr>
            <p:nvPr/>
          </p:nvSpPr>
          <p:spPr bwMode="auto">
            <a:xfrm>
              <a:off x="4704" y="2784"/>
              <a:ext cx="384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2" name="Line 37"/>
            <p:cNvSpPr>
              <a:spLocks noChangeShapeType="1"/>
            </p:cNvSpPr>
            <p:nvPr/>
          </p:nvSpPr>
          <p:spPr bwMode="auto">
            <a:xfrm>
              <a:off x="624" y="2784"/>
              <a:ext cx="288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3" name="Line 38"/>
            <p:cNvSpPr>
              <a:spLocks noChangeShapeType="1"/>
            </p:cNvSpPr>
            <p:nvPr/>
          </p:nvSpPr>
          <p:spPr bwMode="auto">
            <a:xfrm>
              <a:off x="2496" y="2784"/>
              <a:ext cx="720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4" name="Line 39"/>
            <p:cNvSpPr>
              <a:spLocks noChangeShapeType="1"/>
            </p:cNvSpPr>
            <p:nvPr/>
          </p:nvSpPr>
          <p:spPr bwMode="auto">
            <a:xfrm flipV="1">
              <a:off x="4320" y="2928"/>
              <a:ext cx="0" cy="288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5" name="Line 40"/>
            <p:cNvSpPr>
              <a:spLocks noChangeShapeType="1"/>
            </p:cNvSpPr>
            <p:nvPr/>
          </p:nvSpPr>
          <p:spPr bwMode="auto">
            <a:xfrm>
              <a:off x="3792" y="2784"/>
              <a:ext cx="192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6" name="AutoShape 41"/>
            <p:cNvSpPr>
              <a:spLocks noChangeArrowheads="1"/>
            </p:cNvSpPr>
            <p:nvPr/>
          </p:nvSpPr>
          <p:spPr bwMode="auto">
            <a:xfrm>
              <a:off x="2352" y="3552"/>
              <a:ext cx="1152" cy="24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292929"/>
                  </a:solidFill>
                </a:rPr>
                <a:t>(b)  </a:t>
              </a:r>
              <a:r>
                <a:rPr lang="zh-CN" altLang="en-US" b="1">
                  <a:solidFill>
                    <a:srgbClr val="292929"/>
                  </a:solidFill>
                </a:rPr>
                <a:t>相干解调</a:t>
              </a:r>
            </a:p>
          </p:txBody>
        </p:sp>
        <p:sp>
          <p:nvSpPr>
            <p:cNvPr id="13337" name="AutoShape 42"/>
            <p:cNvSpPr>
              <a:spLocks noChangeArrowheads="1"/>
            </p:cNvSpPr>
            <p:nvPr/>
          </p:nvSpPr>
          <p:spPr bwMode="auto">
            <a:xfrm>
              <a:off x="1776" y="2640"/>
              <a:ext cx="720" cy="288"/>
            </a:xfrm>
            <a:prstGeom prst="roundRect">
              <a:avLst>
                <a:gd name="adj" fmla="val 16667"/>
              </a:avLst>
            </a:prstGeom>
            <a:noFill/>
            <a:ln w="44450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华文细黑" pitchFamily="2" charset="-122"/>
                </a:rPr>
                <a:t>相乘器</a:t>
              </a:r>
            </a:p>
          </p:txBody>
        </p:sp>
        <p:sp>
          <p:nvSpPr>
            <p:cNvPr id="13338" name="Line 43"/>
            <p:cNvSpPr>
              <a:spLocks noChangeShapeType="1"/>
            </p:cNvSpPr>
            <p:nvPr/>
          </p:nvSpPr>
          <p:spPr bwMode="auto">
            <a:xfrm>
              <a:off x="1440" y="2784"/>
              <a:ext cx="336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9" name="Line 44"/>
            <p:cNvSpPr>
              <a:spLocks noChangeShapeType="1"/>
            </p:cNvSpPr>
            <p:nvPr/>
          </p:nvSpPr>
          <p:spPr bwMode="auto">
            <a:xfrm flipV="1">
              <a:off x="2112" y="2928"/>
              <a:ext cx="0" cy="288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1105" name="Rectangle 49"/>
          <p:cNvSpPr>
            <a:spLocks noChangeArrowheads="1"/>
          </p:cNvSpPr>
          <p:nvPr/>
        </p:nvSpPr>
        <p:spPr bwMode="auto">
          <a:xfrm>
            <a:off x="1691680" y="3814986"/>
            <a:ext cx="7272808" cy="369332"/>
          </a:xfrm>
          <a:prstGeom prst="rect">
            <a:avLst/>
          </a:prstGeom>
          <a:solidFill>
            <a:srgbClr val="00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FF3300"/>
              </a:buClr>
            </a:pPr>
            <a:r>
              <a:rPr lang="zh-CN" altLang="en-US" dirty="0">
                <a:solidFill>
                  <a:srgbClr val="FFFF99"/>
                </a:solidFill>
              </a:rPr>
              <a:t>相干解调必须载波同步，即接收端需提取同频同相的载波。</a:t>
            </a:r>
          </a:p>
        </p:txBody>
      </p:sp>
    </p:spTree>
    <p:extLst>
      <p:ext uri="{BB962C8B-B14F-4D97-AF65-F5344CB8AC3E}">
        <p14:creationId xmlns:p14="http://schemas.microsoft.com/office/powerpoint/2010/main" val="355197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0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0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0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0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30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0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30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30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10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Line 2"/>
          <p:cNvSpPr>
            <a:spLocks noChangeShapeType="1"/>
          </p:cNvSpPr>
          <p:nvPr/>
        </p:nvSpPr>
        <p:spPr bwMode="auto">
          <a:xfrm flipH="1">
            <a:off x="3276600" y="2514600"/>
            <a:ext cx="2362200" cy="2286000"/>
          </a:xfrm>
          <a:prstGeom prst="line">
            <a:avLst/>
          </a:prstGeom>
          <a:noFill/>
          <a:ln w="25400">
            <a:solidFill>
              <a:srgbClr val="FF7C8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2083" name="Text Box 3"/>
          <p:cNvSpPr txBox="1">
            <a:spLocks noChangeArrowheads="1"/>
          </p:cNvSpPr>
          <p:nvPr/>
        </p:nvSpPr>
        <p:spPr bwMode="auto">
          <a:xfrm>
            <a:off x="533400" y="3962400"/>
            <a:ext cx="3505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FF3300"/>
              </a:buClr>
            </a:pPr>
            <a:r>
              <a:rPr lang="zh-CN" altLang="en-US" b="1">
                <a:solidFill>
                  <a:srgbClr val="CC3300"/>
                </a:solidFill>
              </a:rPr>
              <a:t>二进制的</a:t>
            </a:r>
            <a:r>
              <a:rPr lang="en-US" altLang="zh-CN" b="1">
                <a:solidFill>
                  <a:srgbClr val="CC3300"/>
                </a:solidFill>
              </a:rPr>
              <a:t>QAM(4QAM)</a:t>
            </a:r>
            <a:r>
              <a:rPr lang="zh-CN" altLang="en-US" b="1">
                <a:solidFill>
                  <a:srgbClr val="CC3300"/>
                </a:solidFill>
              </a:rPr>
              <a:t>调制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1447800"/>
            <a:ext cx="5181600" cy="2500313"/>
            <a:chOff x="288" y="912"/>
            <a:chExt cx="3264" cy="1575"/>
          </a:xfrm>
        </p:grpSpPr>
        <p:sp>
          <p:nvSpPr>
            <p:cNvPr id="14391" name="AutoShape 5"/>
            <p:cNvSpPr>
              <a:spLocks noChangeArrowheads="1"/>
            </p:cNvSpPr>
            <p:nvPr/>
          </p:nvSpPr>
          <p:spPr bwMode="auto">
            <a:xfrm>
              <a:off x="2832" y="1440"/>
              <a:ext cx="528" cy="288"/>
            </a:xfrm>
            <a:prstGeom prst="roundRect">
              <a:avLst>
                <a:gd name="adj" fmla="val 10069"/>
              </a:avLst>
            </a:prstGeom>
            <a:noFill/>
            <a:ln w="44450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rPr>
                <a:t>带通</a:t>
              </a:r>
              <a:endParaRPr lang="zh-CN" altLang="en-US" sz="1800" b="1" baseline="-2500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4392" name="AutoShape 6"/>
            <p:cNvSpPr>
              <a:spLocks noChangeArrowheads="1"/>
            </p:cNvSpPr>
            <p:nvPr/>
          </p:nvSpPr>
          <p:spPr bwMode="auto">
            <a:xfrm>
              <a:off x="1200" y="1008"/>
              <a:ext cx="528" cy="288"/>
            </a:xfrm>
            <a:prstGeom prst="roundRect">
              <a:avLst>
                <a:gd name="adj" fmla="val 10069"/>
              </a:avLst>
            </a:prstGeom>
            <a:noFill/>
            <a:ln w="44450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rPr>
                <a:t>低通</a:t>
              </a:r>
              <a:endParaRPr lang="zh-CN" altLang="en-US" sz="1800" b="1" baseline="-2500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4393" name="AutoShape 7"/>
            <p:cNvSpPr>
              <a:spLocks noChangeArrowheads="1"/>
            </p:cNvSpPr>
            <p:nvPr/>
          </p:nvSpPr>
          <p:spPr bwMode="auto">
            <a:xfrm>
              <a:off x="1200" y="1872"/>
              <a:ext cx="528" cy="288"/>
            </a:xfrm>
            <a:prstGeom prst="roundRect">
              <a:avLst>
                <a:gd name="adj" fmla="val 10069"/>
              </a:avLst>
            </a:prstGeom>
            <a:noFill/>
            <a:ln w="44450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rPr>
                <a:t>低通</a:t>
              </a:r>
              <a:endParaRPr lang="zh-CN" altLang="en-US" sz="1800" b="1" baseline="-2500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grpSp>
          <p:nvGrpSpPr>
            <p:cNvPr id="14394" name="Group 8"/>
            <p:cNvGrpSpPr>
              <a:grpSpLocks/>
            </p:cNvGrpSpPr>
            <p:nvPr/>
          </p:nvGrpSpPr>
          <p:grpSpPr bwMode="auto">
            <a:xfrm>
              <a:off x="2016" y="1008"/>
              <a:ext cx="286" cy="279"/>
              <a:chOff x="2064" y="1200"/>
              <a:chExt cx="286" cy="279"/>
            </a:xfrm>
          </p:grpSpPr>
          <p:sp>
            <p:nvSpPr>
              <p:cNvPr id="14423" name="Oval 9"/>
              <p:cNvSpPr>
                <a:spLocks noChangeArrowheads="1"/>
              </p:cNvSpPr>
              <p:nvPr/>
            </p:nvSpPr>
            <p:spPr bwMode="auto">
              <a:xfrm>
                <a:off x="2064" y="1200"/>
                <a:ext cx="286" cy="279"/>
              </a:xfrm>
              <a:prstGeom prst="ellipse">
                <a:avLst/>
              </a:prstGeom>
              <a:noFill/>
              <a:ln w="57150" cmpd="thickThin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buClr>
                    <a:srgbClr val="FF3300"/>
                  </a:buClr>
                </a:pPr>
                <a:endParaRPr lang="zh-CN" altLang="zh-CN" sz="1800" b="1"/>
              </a:p>
            </p:txBody>
          </p:sp>
          <p:sp>
            <p:nvSpPr>
              <p:cNvPr id="14424" name="Line 10"/>
              <p:cNvSpPr>
                <a:spLocks noChangeShapeType="1"/>
              </p:cNvSpPr>
              <p:nvPr/>
            </p:nvSpPr>
            <p:spPr bwMode="auto">
              <a:xfrm>
                <a:off x="2112" y="1248"/>
                <a:ext cx="192" cy="192"/>
              </a:xfrm>
              <a:prstGeom prst="line">
                <a:avLst/>
              </a:prstGeom>
              <a:noFill/>
              <a:ln w="25400">
                <a:solidFill>
                  <a:srgbClr val="00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425" name="Line 11"/>
              <p:cNvSpPr>
                <a:spLocks noChangeShapeType="1"/>
              </p:cNvSpPr>
              <p:nvPr/>
            </p:nvSpPr>
            <p:spPr bwMode="auto">
              <a:xfrm rot="5400000">
                <a:off x="2112" y="1248"/>
                <a:ext cx="192" cy="192"/>
              </a:xfrm>
              <a:prstGeom prst="line">
                <a:avLst/>
              </a:prstGeom>
              <a:noFill/>
              <a:ln w="25400">
                <a:solidFill>
                  <a:srgbClr val="00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4395" name="Line 12"/>
            <p:cNvSpPr>
              <a:spLocks noChangeShapeType="1"/>
            </p:cNvSpPr>
            <p:nvPr/>
          </p:nvSpPr>
          <p:spPr bwMode="auto">
            <a:xfrm>
              <a:off x="1727" y="1152"/>
              <a:ext cx="289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4396" name="Group 13"/>
            <p:cNvGrpSpPr>
              <a:grpSpLocks/>
            </p:cNvGrpSpPr>
            <p:nvPr/>
          </p:nvGrpSpPr>
          <p:grpSpPr bwMode="auto">
            <a:xfrm>
              <a:off x="2016" y="1872"/>
              <a:ext cx="286" cy="279"/>
              <a:chOff x="2064" y="1200"/>
              <a:chExt cx="286" cy="279"/>
            </a:xfrm>
          </p:grpSpPr>
          <p:sp>
            <p:nvSpPr>
              <p:cNvPr id="14420" name="Oval 14"/>
              <p:cNvSpPr>
                <a:spLocks noChangeArrowheads="1"/>
              </p:cNvSpPr>
              <p:nvPr/>
            </p:nvSpPr>
            <p:spPr bwMode="auto">
              <a:xfrm>
                <a:off x="2064" y="1200"/>
                <a:ext cx="286" cy="279"/>
              </a:xfrm>
              <a:prstGeom prst="ellipse">
                <a:avLst/>
              </a:prstGeom>
              <a:noFill/>
              <a:ln w="57150" cmpd="thickThin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buClr>
                    <a:srgbClr val="FF3300"/>
                  </a:buClr>
                </a:pPr>
                <a:endParaRPr lang="zh-CN" altLang="zh-CN" sz="1800" b="1"/>
              </a:p>
            </p:txBody>
          </p:sp>
          <p:sp>
            <p:nvSpPr>
              <p:cNvPr id="14421" name="Line 15"/>
              <p:cNvSpPr>
                <a:spLocks noChangeShapeType="1"/>
              </p:cNvSpPr>
              <p:nvPr/>
            </p:nvSpPr>
            <p:spPr bwMode="auto">
              <a:xfrm>
                <a:off x="2112" y="1248"/>
                <a:ext cx="192" cy="192"/>
              </a:xfrm>
              <a:prstGeom prst="line">
                <a:avLst/>
              </a:prstGeom>
              <a:noFill/>
              <a:ln w="25400">
                <a:solidFill>
                  <a:srgbClr val="00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422" name="Line 16"/>
              <p:cNvSpPr>
                <a:spLocks noChangeShapeType="1"/>
              </p:cNvSpPr>
              <p:nvPr/>
            </p:nvSpPr>
            <p:spPr bwMode="auto">
              <a:xfrm rot="5400000">
                <a:off x="2112" y="1248"/>
                <a:ext cx="192" cy="192"/>
              </a:xfrm>
              <a:prstGeom prst="line">
                <a:avLst/>
              </a:prstGeom>
              <a:noFill/>
              <a:ln w="25400">
                <a:solidFill>
                  <a:srgbClr val="00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4397" name="Line 17"/>
            <p:cNvSpPr>
              <a:spLocks noChangeShapeType="1"/>
            </p:cNvSpPr>
            <p:nvPr/>
          </p:nvSpPr>
          <p:spPr bwMode="auto">
            <a:xfrm>
              <a:off x="1728" y="2016"/>
              <a:ext cx="288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98" name="Line 18"/>
            <p:cNvSpPr>
              <a:spLocks noChangeShapeType="1"/>
            </p:cNvSpPr>
            <p:nvPr/>
          </p:nvSpPr>
          <p:spPr bwMode="auto">
            <a:xfrm flipV="1">
              <a:off x="2160" y="1296"/>
              <a:ext cx="0" cy="19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99" name="Line 19"/>
            <p:cNvSpPr>
              <a:spLocks noChangeShapeType="1"/>
            </p:cNvSpPr>
            <p:nvPr/>
          </p:nvSpPr>
          <p:spPr bwMode="auto">
            <a:xfrm flipV="1">
              <a:off x="2160" y="2160"/>
              <a:ext cx="0" cy="19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00" name="Line 20"/>
            <p:cNvSpPr>
              <a:spLocks noChangeShapeType="1"/>
            </p:cNvSpPr>
            <p:nvPr/>
          </p:nvSpPr>
          <p:spPr bwMode="auto">
            <a:xfrm>
              <a:off x="2304" y="2016"/>
              <a:ext cx="192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01" name="Line 21"/>
            <p:cNvSpPr>
              <a:spLocks noChangeShapeType="1"/>
            </p:cNvSpPr>
            <p:nvPr/>
          </p:nvSpPr>
          <p:spPr bwMode="auto">
            <a:xfrm>
              <a:off x="2496" y="1152"/>
              <a:ext cx="0" cy="288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02" name="Line 22"/>
            <p:cNvSpPr>
              <a:spLocks noChangeShapeType="1"/>
            </p:cNvSpPr>
            <p:nvPr/>
          </p:nvSpPr>
          <p:spPr bwMode="auto">
            <a:xfrm flipV="1">
              <a:off x="2496" y="1728"/>
              <a:ext cx="0" cy="288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03" name="Line 23"/>
            <p:cNvSpPr>
              <a:spLocks noChangeShapeType="1"/>
            </p:cNvSpPr>
            <p:nvPr/>
          </p:nvSpPr>
          <p:spPr bwMode="auto">
            <a:xfrm>
              <a:off x="2304" y="1152"/>
              <a:ext cx="192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04" name="AutoShape 24"/>
            <p:cNvSpPr>
              <a:spLocks noChangeArrowheads="1"/>
            </p:cNvSpPr>
            <p:nvPr/>
          </p:nvSpPr>
          <p:spPr bwMode="auto">
            <a:xfrm>
              <a:off x="720" y="1440"/>
              <a:ext cx="528" cy="288"/>
            </a:xfrm>
            <a:prstGeom prst="roundRect">
              <a:avLst>
                <a:gd name="adj" fmla="val 10069"/>
              </a:avLst>
            </a:prstGeom>
            <a:noFill/>
            <a:ln w="44450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rPr>
                <a:t>串</a:t>
              </a:r>
              <a:r>
                <a:rPr lang="en-US" altLang="zh-CN" sz="1800" b="1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rPr>
                <a:t>/</a:t>
              </a:r>
              <a:r>
                <a:rPr lang="zh-CN" altLang="en-US" sz="1800" b="1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rPr>
                <a:t>并</a:t>
              </a:r>
              <a:endParaRPr lang="zh-CN" altLang="en-US" sz="1800" b="1" baseline="-2500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4405" name="Line 25"/>
            <p:cNvSpPr>
              <a:spLocks noChangeShapeType="1"/>
            </p:cNvSpPr>
            <p:nvPr/>
          </p:nvSpPr>
          <p:spPr bwMode="auto">
            <a:xfrm>
              <a:off x="960" y="1152"/>
              <a:ext cx="240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06" name="Line 26"/>
            <p:cNvSpPr>
              <a:spLocks noChangeShapeType="1"/>
            </p:cNvSpPr>
            <p:nvPr/>
          </p:nvSpPr>
          <p:spPr bwMode="auto">
            <a:xfrm flipV="1">
              <a:off x="960" y="1152"/>
              <a:ext cx="0" cy="288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07" name="Line 27"/>
            <p:cNvSpPr>
              <a:spLocks noChangeShapeType="1"/>
            </p:cNvSpPr>
            <p:nvPr/>
          </p:nvSpPr>
          <p:spPr bwMode="auto">
            <a:xfrm>
              <a:off x="960" y="1728"/>
              <a:ext cx="0" cy="288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08" name="Line 28"/>
            <p:cNvSpPr>
              <a:spLocks noChangeShapeType="1"/>
            </p:cNvSpPr>
            <p:nvPr/>
          </p:nvSpPr>
          <p:spPr bwMode="auto">
            <a:xfrm>
              <a:off x="960" y="2016"/>
              <a:ext cx="240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09" name="Text Box 29"/>
            <p:cNvSpPr txBox="1">
              <a:spLocks noChangeArrowheads="1"/>
            </p:cNvSpPr>
            <p:nvPr/>
          </p:nvSpPr>
          <p:spPr bwMode="auto">
            <a:xfrm>
              <a:off x="1728" y="1392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800" b="1" i="1"/>
                <a:t>cos </a:t>
              </a:r>
              <a:r>
                <a:rPr lang="en-US" altLang="zh-CN" sz="1800" b="1">
                  <a:sym typeface="Symbol" pitchFamily="18" charset="2"/>
                </a:rPr>
                <a:t></a:t>
              </a:r>
              <a:r>
                <a:rPr lang="en-US" altLang="zh-CN" sz="1800" b="1" baseline="-6000">
                  <a:sym typeface="Symbol" pitchFamily="18" charset="2"/>
                </a:rPr>
                <a:t>c</a:t>
              </a:r>
              <a:r>
                <a:rPr lang="en-US" altLang="zh-CN" sz="1800" b="1"/>
                <a:t>t</a:t>
              </a:r>
            </a:p>
          </p:txBody>
        </p:sp>
        <p:sp>
          <p:nvSpPr>
            <p:cNvPr id="14410" name="Text Box 30"/>
            <p:cNvSpPr txBox="1">
              <a:spLocks noChangeArrowheads="1"/>
            </p:cNvSpPr>
            <p:nvPr/>
          </p:nvSpPr>
          <p:spPr bwMode="auto">
            <a:xfrm>
              <a:off x="1824" y="2256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800" b="1" i="1"/>
                <a:t>sin </a:t>
              </a:r>
              <a:r>
                <a:rPr lang="en-US" altLang="zh-CN" sz="1800" b="1">
                  <a:sym typeface="Symbol" pitchFamily="18" charset="2"/>
                </a:rPr>
                <a:t></a:t>
              </a:r>
              <a:r>
                <a:rPr lang="en-US" altLang="zh-CN" sz="1800" b="1" baseline="-6000">
                  <a:sym typeface="Symbol" pitchFamily="18" charset="2"/>
                </a:rPr>
                <a:t>c</a:t>
              </a:r>
              <a:r>
                <a:rPr lang="en-US" altLang="zh-CN" sz="1800" b="1"/>
                <a:t>t</a:t>
              </a:r>
            </a:p>
          </p:txBody>
        </p:sp>
        <p:sp>
          <p:nvSpPr>
            <p:cNvPr id="14411" name="Oval 31"/>
            <p:cNvSpPr>
              <a:spLocks noChangeArrowheads="1"/>
            </p:cNvSpPr>
            <p:nvPr/>
          </p:nvSpPr>
          <p:spPr bwMode="auto">
            <a:xfrm>
              <a:off x="2352" y="1440"/>
              <a:ext cx="286" cy="279"/>
            </a:xfrm>
            <a:prstGeom prst="ellipse">
              <a:avLst/>
            </a:prstGeom>
            <a:noFill/>
            <a:ln w="57150" cmpd="thickThin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buClr>
                  <a:srgbClr val="FF3300"/>
                </a:buClr>
              </a:pPr>
              <a:r>
                <a:rPr lang="en-US" altLang="zh-CN" sz="1800" b="1"/>
                <a:t>∑</a:t>
              </a:r>
            </a:p>
          </p:txBody>
        </p:sp>
        <p:sp>
          <p:nvSpPr>
            <p:cNvPr id="14412" name="Line 32"/>
            <p:cNvSpPr>
              <a:spLocks noChangeShapeType="1"/>
            </p:cNvSpPr>
            <p:nvPr/>
          </p:nvSpPr>
          <p:spPr bwMode="auto">
            <a:xfrm>
              <a:off x="2640" y="1584"/>
              <a:ext cx="193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13" name="Line 33"/>
            <p:cNvSpPr>
              <a:spLocks noChangeShapeType="1"/>
            </p:cNvSpPr>
            <p:nvPr/>
          </p:nvSpPr>
          <p:spPr bwMode="auto">
            <a:xfrm>
              <a:off x="336" y="1584"/>
              <a:ext cx="384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14" name="Text Box 34"/>
            <p:cNvSpPr txBox="1">
              <a:spLocks noChangeArrowheads="1"/>
            </p:cNvSpPr>
            <p:nvPr/>
          </p:nvSpPr>
          <p:spPr bwMode="auto">
            <a:xfrm>
              <a:off x="288" y="1344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800" b="1"/>
                <a:t>{a</a:t>
              </a:r>
              <a:r>
                <a:rPr lang="en-US" altLang="zh-CN" sz="1800" b="1" baseline="-4000"/>
                <a:t>n</a:t>
              </a:r>
              <a:r>
                <a:rPr lang="en-US" altLang="zh-CN" sz="1800" b="1"/>
                <a:t>}</a:t>
              </a:r>
            </a:p>
          </p:txBody>
        </p:sp>
        <p:sp>
          <p:nvSpPr>
            <p:cNvPr id="14415" name="Text Box 35"/>
            <p:cNvSpPr txBox="1">
              <a:spLocks noChangeArrowheads="1"/>
            </p:cNvSpPr>
            <p:nvPr/>
          </p:nvSpPr>
          <p:spPr bwMode="auto">
            <a:xfrm>
              <a:off x="816" y="912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800" b="1">
                  <a:solidFill>
                    <a:srgbClr val="0000FF"/>
                  </a:solidFill>
                </a:rPr>
                <a:t>A</a:t>
              </a:r>
              <a:r>
                <a:rPr lang="zh-CN" altLang="en-US" sz="1800" b="1">
                  <a:solidFill>
                    <a:srgbClr val="0000FF"/>
                  </a:solidFill>
                </a:rPr>
                <a:t>路</a:t>
              </a:r>
            </a:p>
          </p:txBody>
        </p:sp>
        <p:sp>
          <p:nvSpPr>
            <p:cNvPr id="14416" name="Text Box 36"/>
            <p:cNvSpPr txBox="1">
              <a:spLocks noChangeArrowheads="1"/>
            </p:cNvSpPr>
            <p:nvPr/>
          </p:nvSpPr>
          <p:spPr bwMode="auto">
            <a:xfrm>
              <a:off x="816" y="2016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800" b="1">
                  <a:solidFill>
                    <a:srgbClr val="0000FF"/>
                  </a:solidFill>
                </a:rPr>
                <a:t>B</a:t>
              </a:r>
              <a:r>
                <a:rPr lang="zh-CN" altLang="en-US" sz="1800" b="1">
                  <a:solidFill>
                    <a:srgbClr val="0000FF"/>
                  </a:solidFill>
                </a:rPr>
                <a:t>路</a:t>
              </a:r>
            </a:p>
          </p:txBody>
        </p:sp>
        <p:sp>
          <p:nvSpPr>
            <p:cNvPr id="14417" name="Line 37"/>
            <p:cNvSpPr>
              <a:spLocks noChangeShapeType="1"/>
            </p:cNvSpPr>
            <p:nvPr/>
          </p:nvSpPr>
          <p:spPr bwMode="auto">
            <a:xfrm>
              <a:off x="3360" y="1584"/>
              <a:ext cx="192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18" name="Rectangle 38"/>
            <p:cNvSpPr>
              <a:spLocks noChangeArrowheads="1"/>
            </p:cNvSpPr>
            <p:nvPr/>
          </p:nvSpPr>
          <p:spPr bwMode="auto">
            <a:xfrm>
              <a:off x="1680" y="912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800" b="1"/>
                <a:t>x(t)</a:t>
              </a:r>
            </a:p>
          </p:txBody>
        </p:sp>
        <p:sp>
          <p:nvSpPr>
            <p:cNvPr id="14419" name="Rectangle 39"/>
            <p:cNvSpPr>
              <a:spLocks noChangeArrowheads="1"/>
            </p:cNvSpPr>
            <p:nvPr/>
          </p:nvSpPr>
          <p:spPr bwMode="auto">
            <a:xfrm>
              <a:off x="1680" y="1776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800" b="1"/>
                <a:t>y(t)</a:t>
              </a: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3276600" y="3657600"/>
            <a:ext cx="5638800" cy="2576513"/>
            <a:chOff x="2064" y="2304"/>
            <a:chExt cx="3552" cy="1623"/>
          </a:xfrm>
        </p:grpSpPr>
        <p:sp>
          <p:nvSpPr>
            <p:cNvPr id="14353" name="AutoShape 41"/>
            <p:cNvSpPr>
              <a:spLocks noChangeArrowheads="1"/>
            </p:cNvSpPr>
            <p:nvPr/>
          </p:nvSpPr>
          <p:spPr bwMode="auto">
            <a:xfrm>
              <a:off x="2256" y="2880"/>
              <a:ext cx="528" cy="288"/>
            </a:xfrm>
            <a:prstGeom prst="roundRect">
              <a:avLst>
                <a:gd name="adj" fmla="val 10069"/>
              </a:avLst>
            </a:prstGeom>
            <a:noFill/>
            <a:ln w="44450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rPr>
                <a:t>带通</a:t>
              </a:r>
              <a:endParaRPr lang="zh-CN" altLang="en-US" sz="1800" b="1" baseline="-2500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4354" name="AutoShape 42"/>
            <p:cNvSpPr>
              <a:spLocks noChangeArrowheads="1"/>
            </p:cNvSpPr>
            <p:nvPr/>
          </p:nvSpPr>
          <p:spPr bwMode="auto">
            <a:xfrm>
              <a:off x="3600" y="2448"/>
              <a:ext cx="528" cy="288"/>
            </a:xfrm>
            <a:prstGeom prst="roundRect">
              <a:avLst>
                <a:gd name="adj" fmla="val 10069"/>
              </a:avLst>
            </a:prstGeom>
            <a:noFill/>
            <a:ln w="44450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rPr>
                <a:t>低通</a:t>
              </a:r>
              <a:endParaRPr lang="zh-CN" altLang="en-US" sz="1800" b="1" baseline="-2500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4355" name="AutoShape 43"/>
            <p:cNvSpPr>
              <a:spLocks noChangeArrowheads="1"/>
            </p:cNvSpPr>
            <p:nvPr/>
          </p:nvSpPr>
          <p:spPr bwMode="auto">
            <a:xfrm>
              <a:off x="3600" y="3312"/>
              <a:ext cx="528" cy="288"/>
            </a:xfrm>
            <a:prstGeom prst="roundRect">
              <a:avLst>
                <a:gd name="adj" fmla="val 10069"/>
              </a:avLst>
            </a:prstGeom>
            <a:noFill/>
            <a:ln w="44450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rPr>
                <a:t>低通</a:t>
              </a:r>
              <a:endParaRPr lang="zh-CN" altLang="en-US" sz="1800" b="1" baseline="-2500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grpSp>
          <p:nvGrpSpPr>
            <p:cNvPr id="14356" name="Group 44"/>
            <p:cNvGrpSpPr>
              <a:grpSpLocks/>
            </p:cNvGrpSpPr>
            <p:nvPr/>
          </p:nvGrpSpPr>
          <p:grpSpPr bwMode="auto">
            <a:xfrm>
              <a:off x="3120" y="2448"/>
              <a:ext cx="286" cy="279"/>
              <a:chOff x="2064" y="1200"/>
              <a:chExt cx="286" cy="279"/>
            </a:xfrm>
          </p:grpSpPr>
          <p:sp>
            <p:nvSpPr>
              <p:cNvPr id="14388" name="Oval 45"/>
              <p:cNvSpPr>
                <a:spLocks noChangeArrowheads="1"/>
              </p:cNvSpPr>
              <p:nvPr/>
            </p:nvSpPr>
            <p:spPr bwMode="auto">
              <a:xfrm>
                <a:off x="2064" y="1200"/>
                <a:ext cx="286" cy="279"/>
              </a:xfrm>
              <a:prstGeom prst="ellipse">
                <a:avLst/>
              </a:prstGeom>
              <a:noFill/>
              <a:ln w="57150" cmpd="thickThin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buClr>
                    <a:srgbClr val="FF3300"/>
                  </a:buClr>
                </a:pPr>
                <a:endParaRPr lang="zh-CN" altLang="zh-CN" sz="1800" b="1"/>
              </a:p>
            </p:txBody>
          </p:sp>
          <p:sp>
            <p:nvSpPr>
              <p:cNvPr id="14389" name="Line 46"/>
              <p:cNvSpPr>
                <a:spLocks noChangeShapeType="1"/>
              </p:cNvSpPr>
              <p:nvPr/>
            </p:nvSpPr>
            <p:spPr bwMode="auto">
              <a:xfrm>
                <a:off x="2112" y="1248"/>
                <a:ext cx="192" cy="192"/>
              </a:xfrm>
              <a:prstGeom prst="line">
                <a:avLst/>
              </a:prstGeom>
              <a:noFill/>
              <a:ln w="25400">
                <a:solidFill>
                  <a:srgbClr val="00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390" name="Line 47"/>
              <p:cNvSpPr>
                <a:spLocks noChangeShapeType="1"/>
              </p:cNvSpPr>
              <p:nvPr/>
            </p:nvSpPr>
            <p:spPr bwMode="auto">
              <a:xfrm rot="5400000">
                <a:off x="2112" y="1248"/>
                <a:ext cx="192" cy="192"/>
              </a:xfrm>
              <a:prstGeom prst="line">
                <a:avLst/>
              </a:prstGeom>
              <a:noFill/>
              <a:ln w="25400">
                <a:solidFill>
                  <a:srgbClr val="00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4357" name="Line 48"/>
            <p:cNvSpPr>
              <a:spLocks noChangeShapeType="1"/>
            </p:cNvSpPr>
            <p:nvPr/>
          </p:nvSpPr>
          <p:spPr bwMode="auto">
            <a:xfrm>
              <a:off x="3408" y="2592"/>
              <a:ext cx="193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4358" name="Group 49"/>
            <p:cNvGrpSpPr>
              <a:grpSpLocks/>
            </p:cNvGrpSpPr>
            <p:nvPr/>
          </p:nvGrpSpPr>
          <p:grpSpPr bwMode="auto">
            <a:xfrm>
              <a:off x="3120" y="3312"/>
              <a:ext cx="286" cy="279"/>
              <a:chOff x="2064" y="1200"/>
              <a:chExt cx="286" cy="279"/>
            </a:xfrm>
          </p:grpSpPr>
          <p:sp>
            <p:nvSpPr>
              <p:cNvPr id="14385" name="Oval 50"/>
              <p:cNvSpPr>
                <a:spLocks noChangeArrowheads="1"/>
              </p:cNvSpPr>
              <p:nvPr/>
            </p:nvSpPr>
            <p:spPr bwMode="auto">
              <a:xfrm>
                <a:off x="2064" y="1200"/>
                <a:ext cx="286" cy="279"/>
              </a:xfrm>
              <a:prstGeom prst="ellipse">
                <a:avLst/>
              </a:prstGeom>
              <a:noFill/>
              <a:ln w="57150" cmpd="thickThin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隶书" pitchFamily="49" charset="-122"/>
                  </a:defRPr>
                </a:lvl9pPr>
              </a:lstStyle>
              <a:p>
                <a:pPr algn="ctr" eaLnBrk="1" hangingPunct="1">
                  <a:buClr>
                    <a:srgbClr val="FF3300"/>
                  </a:buClr>
                </a:pPr>
                <a:endParaRPr lang="zh-CN" altLang="zh-CN" sz="1800" b="1"/>
              </a:p>
            </p:txBody>
          </p:sp>
          <p:sp>
            <p:nvSpPr>
              <p:cNvPr id="14386" name="Line 51"/>
              <p:cNvSpPr>
                <a:spLocks noChangeShapeType="1"/>
              </p:cNvSpPr>
              <p:nvPr/>
            </p:nvSpPr>
            <p:spPr bwMode="auto">
              <a:xfrm>
                <a:off x="2112" y="1248"/>
                <a:ext cx="192" cy="192"/>
              </a:xfrm>
              <a:prstGeom prst="line">
                <a:avLst/>
              </a:prstGeom>
              <a:noFill/>
              <a:ln w="25400">
                <a:solidFill>
                  <a:srgbClr val="00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387" name="Line 52"/>
              <p:cNvSpPr>
                <a:spLocks noChangeShapeType="1"/>
              </p:cNvSpPr>
              <p:nvPr/>
            </p:nvSpPr>
            <p:spPr bwMode="auto">
              <a:xfrm rot="5400000">
                <a:off x="2112" y="1248"/>
                <a:ext cx="192" cy="192"/>
              </a:xfrm>
              <a:prstGeom prst="line">
                <a:avLst/>
              </a:prstGeom>
              <a:noFill/>
              <a:ln w="25400">
                <a:solidFill>
                  <a:srgbClr val="00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4359" name="Line 53"/>
            <p:cNvSpPr>
              <a:spLocks noChangeShapeType="1"/>
            </p:cNvSpPr>
            <p:nvPr/>
          </p:nvSpPr>
          <p:spPr bwMode="auto">
            <a:xfrm>
              <a:off x="3408" y="3456"/>
              <a:ext cx="192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60" name="Line 54"/>
            <p:cNvSpPr>
              <a:spLocks noChangeShapeType="1"/>
            </p:cNvSpPr>
            <p:nvPr/>
          </p:nvSpPr>
          <p:spPr bwMode="auto">
            <a:xfrm flipV="1">
              <a:off x="3264" y="2736"/>
              <a:ext cx="0" cy="19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61" name="Line 55"/>
            <p:cNvSpPr>
              <a:spLocks noChangeShapeType="1"/>
            </p:cNvSpPr>
            <p:nvPr/>
          </p:nvSpPr>
          <p:spPr bwMode="auto">
            <a:xfrm flipV="1">
              <a:off x="3264" y="3600"/>
              <a:ext cx="0" cy="19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62" name="Line 56"/>
            <p:cNvSpPr>
              <a:spLocks noChangeShapeType="1"/>
            </p:cNvSpPr>
            <p:nvPr/>
          </p:nvSpPr>
          <p:spPr bwMode="auto">
            <a:xfrm>
              <a:off x="4896" y="3456"/>
              <a:ext cx="144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63" name="Line 57"/>
            <p:cNvSpPr>
              <a:spLocks noChangeShapeType="1"/>
            </p:cNvSpPr>
            <p:nvPr/>
          </p:nvSpPr>
          <p:spPr bwMode="auto">
            <a:xfrm>
              <a:off x="5040" y="2592"/>
              <a:ext cx="0" cy="288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64" name="Line 58"/>
            <p:cNvSpPr>
              <a:spLocks noChangeShapeType="1"/>
            </p:cNvSpPr>
            <p:nvPr/>
          </p:nvSpPr>
          <p:spPr bwMode="auto">
            <a:xfrm flipV="1">
              <a:off x="5040" y="3168"/>
              <a:ext cx="0" cy="288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65" name="Line 59"/>
            <p:cNvSpPr>
              <a:spLocks noChangeShapeType="1"/>
            </p:cNvSpPr>
            <p:nvPr/>
          </p:nvSpPr>
          <p:spPr bwMode="auto">
            <a:xfrm>
              <a:off x="4896" y="2592"/>
              <a:ext cx="144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66" name="AutoShape 60"/>
            <p:cNvSpPr>
              <a:spLocks noChangeArrowheads="1"/>
            </p:cNvSpPr>
            <p:nvPr/>
          </p:nvSpPr>
          <p:spPr bwMode="auto">
            <a:xfrm>
              <a:off x="4752" y="2880"/>
              <a:ext cx="528" cy="288"/>
            </a:xfrm>
            <a:prstGeom prst="roundRect">
              <a:avLst>
                <a:gd name="adj" fmla="val 10069"/>
              </a:avLst>
            </a:prstGeom>
            <a:noFill/>
            <a:ln w="44450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rPr>
                <a:t>并</a:t>
              </a:r>
              <a:r>
                <a:rPr lang="en-US" altLang="zh-CN" sz="1800" b="1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rPr>
                <a:t>/</a:t>
              </a:r>
              <a:r>
                <a:rPr lang="zh-CN" altLang="en-US" sz="1800" b="1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rPr>
                <a:t>串</a:t>
              </a:r>
            </a:p>
          </p:txBody>
        </p:sp>
        <p:sp>
          <p:nvSpPr>
            <p:cNvPr id="14367" name="Line 61"/>
            <p:cNvSpPr>
              <a:spLocks noChangeShapeType="1"/>
            </p:cNvSpPr>
            <p:nvPr/>
          </p:nvSpPr>
          <p:spPr bwMode="auto">
            <a:xfrm>
              <a:off x="2928" y="2592"/>
              <a:ext cx="192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68" name="Line 62"/>
            <p:cNvSpPr>
              <a:spLocks noChangeShapeType="1"/>
            </p:cNvSpPr>
            <p:nvPr/>
          </p:nvSpPr>
          <p:spPr bwMode="auto">
            <a:xfrm flipV="1">
              <a:off x="2928" y="2592"/>
              <a:ext cx="0" cy="43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69" name="Line 63"/>
            <p:cNvSpPr>
              <a:spLocks noChangeShapeType="1"/>
            </p:cNvSpPr>
            <p:nvPr/>
          </p:nvSpPr>
          <p:spPr bwMode="auto">
            <a:xfrm>
              <a:off x="2928" y="3024"/>
              <a:ext cx="0" cy="43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70" name="Line 64"/>
            <p:cNvSpPr>
              <a:spLocks noChangeShapeType="1"/>
            </p:cNvSpPr>
            <p:nvPr/>
          </p:nvSpPr>
          <p:spPr bwMode="auto">
            <a:xfrm>
              <a:off x="2928" y="3456"/>
              <a:ext cx="192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71" name="Text Box 65"/>
            <p:cNvSpPr txBox="1">
              <a:spLocks noChangeArrowheads="1"/>
            </p:cNvSpPr>
            <p:nvPr/>
          </p:nvSpPr>
          <p:spPr bwMode="auto">
            <a:xfrm>
              <a:off x="3024" y="2832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800" b="1" i="1"/>
                <a:t>cos </a:t>
              </a:r>
              <a:r>
                <a:rPr lang="en-US" altLang="zh-CN" sz="1800" b="1">
                  <a:sym typeface="Symbol" pitchFamily="18" charset="2"/>
                </a:rPr>
                <a:t></a:t>
              </a:r>
              <a:r>
                <a:rPr lang="en-US" altLang="zh-CN" sz="1800" b="1" baseline="-6000">
                  <a:sym typeface="Symbol" pitchFamily="18" charset="2"/>
                </a:rPr>
                <a:t>c</a:t>
              </a:r>
              <a:r>
                <a:rPr lang="en-US" altLang="zh-CN" sz="1800" b="1"/>
                <a:t>t</a:t>
              </a:r>
            </a:p>
          </p:txBody>
        </p:sp>
        <p:sp>
          <p:nvSpPr>
            <p:cNvPr id="14372" name="Text Box 66"/>
            <p:cNvSpPr txBox="1">
              <a:spLocks noChangeArrowheads="1"/>
            </p:cNvSpPr>
            <p:nvPr/>
          </p:nvSpPr>
          <p:spPr bwMode="auto">
            <a:xfrm>
              <a:off x="2976" y="3696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800" b="1" i="1"/>
                <a:t>sin </a:t>
              </a:r>
              <a:r>
                <a:rPr lang="en-US" altLang="zh-CN" sz="1800" b="1">
                  <a:sym typeface="Symbol" pitchFamily="18" charset="2"/>
                </a:rPr>
                <a:t></a:t>
              </a:r>
              <a:r>
                <a:rPr lang="en-US" altLang="zh-CN" sz="1800" b="1" baseline="-6000">
                  <a:sym typeface="Symbol" pitchFamily="18" charset="2"/>
                </a:rPr>
                <a:t>c</a:t>
              </a:r>
              <a:r>
                <a:rPr lang="en-US" altLang="zh-CN" sz="1800" b="1"/>
                <a:t>t</a:t>
              </a:r>
            </a:p>
          </p:txBody>
        </p:sp>
        <p:sp>
          <p:nvSpPr>
            <p:cNvPr id="14373" name="Line 67"/>
            <p:cNvSpPr>
              <a:spLocks noChangeShapeType="1"/>
            </p:cNvSpPr>
            <p:nvPr/>
          </p:nvSpPr>
          <p:spPr bwMode="auto">
            <a:xfrm>
              <a:off x="2064" y="3024"/>
              <a:ext cx="193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74" name="Line 68"/>
            <p:cNvSpPr>
              <a:spLocks noChangeShapeType="1"/>
            </p:cNvSpPr>
            <p:nvPr/>
          </p:nvSpPr>
          <p:spPr bwMode="auto">
            <a:xfrm>
              <a:off x="5280" y="3024"/>
              <a:ext cx="288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75" name="Text Box 69"/>
            <p:cNvSpPr txBox="1">
              <a:spLocks noChangeArrowheads="1"/>
            </p:cNvSpPr>
            <p:nvPr/>
          </p:nvSpPr>
          <p:spPr bwMode="auto">
            <a:xfrm>
              <a:off x="5232" y="2784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800" b="1"/>
                <a:t>{a</a:t>
              </a:r>
              <a:r>
                <a:rPr lang="en-US" altLang="zh-CN" sz="1800" b="1" baseline="-4000"/>
                <a:t>n</a:t>
              </a:r>
              <a:r>
                <a:rPr lang="en-US" altLang="zh-CN" sz="1800" b="1"/>
                <a:t>}</a:t>
              </a:r>
            </a:p>
          </p:txBody>
        </p:sp>
        <p:sp>
          <p:nvSpPr>
            <p:cNvPr id="14376" name="Text Box 70"/>
            <p:cNvSpPr txBox="1">
              <a:spLocks noChangeArrowheads="1"/>
            </p:cNvSpPr>
            <p:nvPr/>
          </p:nvSpPr>
          <p:spPr bwMode="auto">
            <a:xfrm>
              <a:off x="2784" y="2352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800" b="1">
                  <a:solidFill>
                    <a:srgbClr val="0000FF"/>
                  </a:solidFill>
                </a:rPr>
                <a:t>A</a:t>
              </a:r>
              <a:r>
                <a:rPr lang="zh-CN" altLang="en-US" sz="1800" b="1">
                  <a:solidFill>
                    <a:srgbClr val="0000FF"/>
                  </a:solidFill>
                </a:rPr>
                <a:t>路</a:t>
              </a:r>
            </a:p>
          </p:txBody>
        </p:sp>
        <p:sp>
          <p:nvSpPr>
            <p:cNvPr id="14377" name="Text Box 71"/>
            <p:cNvSpPr txBox="1">
              <a:spLocks noChangeArrowheads="1"/>
            </p:cNvSpPr>
            <p:nvPr/>
          </p:nvSpPr>
          <p:spPr bwMode="auto">
            <a:xfrm>
              <a:off x="2832" y="3456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800" b="1">
                  <a:solidFill>
                    <a:srgbClr val="0000FF"/>
                  </a:solidFill>
                </a:rPr>
                <a:t>B</a:t>
              </a:r>
              <a:r>
                <a:rPr lang="zh-CN" altLang="en-US" sz="1800" b="1">
                  <a:solidFill>
                    <a:srgbClr val="0000FF"/>
                  </a:solidFill>
                </a:rPr>
                <a:t>路</a:t>
              </a:r>
            </a:p>
          </p:txBody>
        </p:sp>
        <p:sp>
          <p:nvSpPr>
            <p:cNvPr id="14378" name="Line 72"/>
            <p:cNvSpPr>
              <a:spLocks noChangeShapeType="1"/>
            </p:cNvSpPr>
            <p:nvPr/>
          </p:nvSpPr>
          <p:spPr bwMode="auto">
            <a:xfrm>
              <a:off x="2784" y="3024"/>
              <a:ext cx="144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79" name="Rectangle 73"/>
            <p:cNvSpPr>
              <a:spLocks noChangeArrowheads="1"/>
            </p:cNvSpPr>
            <p:nvPr/>
          </p:nvSpPr>
          <p:spPr bwMode="auto">
            <a:xfrm>
              <a:off x="4080" y="230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800" b="1"/>
                <a:t>x(t)</a:t>
              </a:r>
            </a:p>
          </p:txBody>
        </p:sp>
        <p:sp>
          <p:nvSpPr>
            <p:cNvPr id="14380" name="Rectangle 74"/>
            <p:cNvSpPr>
              <a:spLocks noChangeArrowheads="1"/>
            </p:cNvSpPr>
            <p:nvPr/>
          </p:nvSpPr>
          <p:spPr bwMode="auto">
            <a:xfrm>
              <a:off x="4080" y="3120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FF3300"/>
                </a:buClr>
              </a:pPr>
              <a:r>
                <a:rPr lang="en-US" altLang="zh-CN" sz="1800" b="1"/>
                <a:t>y(t)</a:t>
              </a:r>
            </a:p>
          </p:txBody>
        </p:sp>
        <p:sp>
          <p:nvSpPr>
            <p:cNvPr id="14381" name="AutoShape 75"/>
            <p:cNvSpPr>
              <a:spLocks noChangeArrowheads="1"/>
            </p:cNvSpPr>
            <p:nvPr/>
          </p:nvSpPr>
          <p:spPr bwMode="auto">
            <a:xfrm>
              <a:off x="4368" y="2448"/>
              <a:ext cx="528" cy="288"/>
            </a:xfrm>
            <a:prstGeom prst="roundRect">
              <a:avLst>
                <a:gd name="adj" fmla="val 10069"/>
              </a:avLst>
            </a:prstGeom>
            <a:noFill/>
            <a:ln w="44450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rPr>
                <a:t>判决</a:t>
              </a:r>
              <a:endParaRPr lang="zh-CN" altLang="en-US" sz="1800" b="1" baseline="-2500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4382" name="AutoShape 76"/>
            <p:cNvSpPr>
              <a:spLocks noChangeArrowheads="1"/>
            </p:cNvSpPr>
            <p:nvPr/>
          </p:nvSpPr>
          <p:spPr bwMode="auto">
            <a:xfrm>
              <a:off x="4368" y="3312"/>
              <a:ext cx="528" cy="288"/>
            </a:xfrm>
            <a:prstGeom prst="roundRect">
              <a:avLst>
                <a:gd name="adj" fmla="val 10069"/>
              </a:avLst>
            </a:prstGeom>
            <a:noFill/>
            <a:ln w="44450" cmpd="dbl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rPr>
                <a:t>判决</a:t>
              </a:r>
              <a:endParaRPr lang="zh-CN" altLang="en-US" sz="1800" b="1" baseline="-2500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4383" name="Line 77"/>
            <p:cNvSpPr>
              <a:spLocks noChangeShapeType="1"/>
            </p:cNvSpPr>
            <p:nvPr/>
          </p:nvSpPr>
          <p:spPr bwMode="auto">
            <a:xfrm>
              <a:off x="4128" y="2592"/>
              <a:ext cx="240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84" name="Line 78"/>
            <p:cNvSpPr>
              <a:spLocks noChangeShapeType="1"/>
            </p:cNvSpPr>
            <p:nvPr/>
          </p:nvSpPr>
          <p:spPr bwMode="auto">
            <a:xfrm>
              <a:off x="4128" y="3456"/>
              <a:ext cx="240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302159" name="Object 79"/>
          <p:cNvGraphicFramePr>
            <a:graphicFrameLocks noChangeAspect="1"/>
          </p:cNvGraphicFramePr>
          <p:nvPr/>
        </p:nvGraphicFramePr>
        <p:xfrm>
          <a:off x="5715000" y="2209800"/>
          <a:ext cx="299561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3" imgW="1993680" imgH="215640" progId="Equation.3">
                  <p:embed/>
                </p:oleObj>
              </mc:Choice>
              <mc:Fallback>
                <p:oleObj name="Equation" r:id="rId3" imgW="1993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209800"/>
                        <a:ext cx="2995613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Rectangle 82"/>
          <p:cNvSpPr>
            <a:spLocks noChangeArrowheads="1"/>
          </p:cNvSpPr>
          <p:nvPr/>
        </p:nvSpPr>
        <p:spPr bwMode="auto">
          <a:xfrm>
            <a:off x="1319213" y="762001"/>
            <a:ext cx="18780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>
              <a:buClr>
                <a:srgbClr val="FF3300"/>
              </a:buClr>
            </a:pPr>
            <a:r>
              <a:rPr lang="zh-CN" altLang="en-US" sz="2200" dirty="0" smtClean="0">
                <a:solidFill>
                  <a:srgbClr val="CC0000"/>
                </a:solidFill>
              </a:rPr>
              <a:t>幅度</a:t>
            </a:r>
            <a:r>
              <a:rPr lang="zh-CN" altLang="en-US" sz="2200" dirty="0">
                <a:solidFill>
                  <a:srgbClr val="CC0000"/>
                </a:solidFill>
              </a:rPr>
              <a:t>调制方式</a:t>
            </a:r>
          </a:p>
        </p:txBody>
      </p:sp>
      <p:sp>
        <p:nvSpPr>
          <p:cNvPr id="14346" name="Line 83"/>
          <p:cNvSpPr>
            <a:spLocks noChangeShapeType="1"/>
          </p:cNvSpPr>
          <p:nvPr/>
        </p:nvSpPr>
        <p:spPr bwMode="auto">
          <a:xfrm>
            <a:off x="152400" y="1219200"/>
            <a:ext cx="8839200" cy="0"/>
          </a:xfrm>
          <a:prstGeom prst="line">
            <a:avLst/>
          </a:prstGeom>
          <a:noFill/>
          <a:ln w="2540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2164" name="WordArt 84"/>
          <p:cNvSpPr>
            <a:spLocks noChangeArrowheads="1" noChangeShapeType="1" noTextEdit="1"/>
          </p:cNvSpPr>
          <p:nvPr/>
        </p:nvSpPr>
        <p:spPr bwMode="auto">
          <a:xfrm>
            <a:off x="6134100" y="762001"/>
            <a:ext cx="27432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lnSpc>
                <a:spcPct val="120000"/>
              </a:lnSpc>
              <a:buClr>
                <a:srgbClr val="FF3300"/>
              </a:buClr>
              <a:defRPr/>
            </a:pPr>
            <a:r>
              <a:rPr lang="zh-CN" altLang="en-US" sz="3600" kern="10">
                <a:ln w="9525">
                  <a:solidFill>
                    <a:srgbClr val="FF66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9966"/>
                    </a:gs>
                    <a:gs pos="100000">
                      <a:srgbClr val="FF6600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隶书"/>
                <a:ea typeface="隶书"/>
              </a:rPr>
              <a:t>正交振幅调制</a:t>
            </a:r>
            <a:r>
              <a:rPr lang="en-US" altLang="zh-CN" sz="3600" kern="10">
                <a:ln w="9525">
                  <a:solidFill>
                    <a:srgbClr val="FF66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9966"/>
                    </a:gs>
                    <a:gs pos="100000">
                      <a:srgbClr val="FF6600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隶书"/>
                <a:ea typeface="隶书"/>
              </a:rPr>
              <a:t>QAM</a:t>
            </a:r>
            <a:endParaRPr lang="zh-CN" altLang="en-US" sz="3600" kern="10">
              <a:ln w="9525">
                <a:solidFill>
                  <a:srgbClr val="FF6600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FF9966"/>
                  </a:gs>
                  <a:gs pos="100000">
                    <a:srgbClr val="FF6600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/>
                </a:outerShdw>
              </a:effectLst>
              <a:latin typeface="隶书"/>
              <a:ea typeface="隶书"/>
            </a:endParaRPr>
          </a:p>
        </p:txBody>
      </p:sp>
      <p:sp>
        <p:nvSpPr>
          <p:cNvPr id="302165" name="Text Box 85"/>
          <p:cNvSpPr txBox="1">
            <a:spLocks noChangeArrowheads="1"/>
          </p:cNvSpPr>
          <p:nvPr/>
        </p:nvSpPr>
        <p:spPr bwMode="auto">
          <a:xfrm>
            <a:off x="5257800" y="6172200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FF3300"/>
              </a:buClr>
            </a:pPr>
            <a:r>
              <a:rPr lang="en-US" altLang="zh-CN" b="1">
                <a:solidFill>
                  <a:srgbClr val="CC3300"/>
                </a:solidFill>
              </a:rPr>
              <a:t>4QAM</a:t>
            </a:r>
            <a:r>
              <a:rPr lang="zh-CN" altLang="en-US" b="1">
                <a:solidFill>
                  <a:srgbClr val="CC3300"/>
                </a:solidFill>
              </a:rPr>
              <a:t>解调</a:t>
            </a:r>
          </a:p>
        </p:txBody>
      </p:sp>
      <p:graphicFrame>
        <p:nvGraphicFramePr>
          <p:cNvPr id="302166" name="Object 86"/>
          <p:cNvGraphicFramePr>
            <a:graphicFrameLocks noChangeAspect="1"/>
          </p:cNvGraphicFramePr>
          <p:nvPr/>
        </p:nvGraphicFramePr>
        <p:xfrm>
          <a:off x="6400800" y="2590800"/>
          <a:ext cx="19018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5" imgW="1358640" imgH="330120" progId="Equation.3">
                  <p:embed/>
                </p:oleObj>
              </mc:Choice>
              <mc:Fallback>
                <p:oleObj name="Equation" r:id="rId5" imgW="13586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590800"/>
                        <a:ext cx="19018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67" name="Object 87"/>
          <p:cNvGraphicFramePr>
            <a:graphicFrameLocks noChangeAspect="1"/>
          </p:cNvGraphicFramePr>
          <p:nvPr/>
        </p:nvGraphicFramePr>
        <p:xfrm>
          <a:off x="6400800" y="2971800"/>
          <a:ext cx="1917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7" imgW="1371600" imgH="330120" progId="Equation.3">
                  <p:embed/>
                </p:oleObj>
              </mc:Choice>
              <mc:Fallback>
                <p:oleObj name="Equation" r:id="rId7" imgW="13716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971800"/>
                        <a:ext cx="1917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168" name="Text Box 88"/>
          <p:cNvSpPr txBox="1">
            <a:spLocks noChangeArrowheads="1"/>
          </p:cNvSpPr>
          <p:nvPr/>
        </p:nvSpPr>
        <p:spPr bwMode="auto">
          <a:xfrm>
            <a:off x="4191000" y="1905000"/>
            <a:ext cx="4495800" cy="118745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</a:pPr>
            <a:r>
              <a:rPr lang="en-US" altLang="zh-CN">
                <a:solidFill>
                  <a:schemeClr val="bg1"/>
                </a:solidFill>
                <a:latin typeface="隶书" pitchFamily="49" charset="-122"/>
              </a:rPr>
              <a:t>    </a:t>
            </a:r>
            <a:r>
              <a:rPr lang="zh-CN" altLang="en-US">
                <a:solidFill>
                  <a:schemeClr val="bg1"/>
                </a:solidFill>
                <a:latin typeface="隶书" pitchFamily="49" charset="-122"/>
              </a:rPr>
              <a:t>利用正交载波对两路信号分别进行</a:t>
            </a:r>
            <a:r>
              <a:rPr lang="en-US" altLang="zh-CN">
                <a:solidFill>
                  <a:schemeClr val="bg1"/>
                </a:solidFill>
                <a:latin typeface="隶书" pitchFamily="49" charset="-122"/>
              </a:rPr>
              <a:t>ASK</a:t>
            </a:r>
            <a:r>
              <a:rPr lang="zh-CN" altLang="en-US">
                <a:solidFill>
                  <a:schemeClr val="bg1"/>
                </a:solidFill>
                <a:latin typeface="隶书" pitchFamily="49" charset="-122"/>
              </a:rPr>
              <a:t>调制的另一种幅度调制技术</a:t>
            </a:r>
            <a:r>
              <a:rPr lang="en-US" altLang="zh-CN">
                <a:solidFill>
                  <a:schemeClr val="bg1"/>
                </a:solidFill>
                <a:latin typeface="隶书" pitchFamily="49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隶书" pitchFamily="49" charset="-122"/>
              </a:rPr>
              <a:t>是一种节省频带的数字调幅方法。</a:t>
            </a:r>
          </a:p>
        </p:txBody>
      </p:sp>
      <p:sp>
        <p:nvSpPr>
          <p:cNvPr id="302169" name="Text Box 89"/>
          <p:cNvSpPr txBox="1">
            <a:spLocks noChangeArrowheads="1"/>
          </p:cNvSpPr>
          <p:nvPr/>
        </p:nvSpPr>
        <p:spPr bwMode="auto">
          <a:xfrm>
            <a:off x="533400" y="4876800"/>
            <a:ext cx="2819400" cy="13112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5000"/>
              </a:spcAft>
              <a:buClr>
                <a:srgbClr val="FF3300"/>
              </a:buClr>
            </a:pPr>
            <a:r>
              <a:rPr lang="en-US" altLang="zh-CN">
                <a:solidFill>
                  <a:schemeClr val="bg1"/>
                </a:solidFill>
                <a:latin typeface="隶书" pitchFamily="49" charset="-122"/>
              </a:rPr>
              <a:t>    </a:t>
            </a:r>
            <a:r>
              <a:rPr lang="zh-CN" altLang="en-US">
                <a:solidFill>
                  <a:schemeClr val="bg1"/>
                </a:solidFill>
                <a:latin typeface="隶书" pitchFamily="49" charset="-122"/>
              </a:rPr>
              <a:t>相干解调时必须载波同步，即用同频同相的载波解调，</a:t>
            </a:r>
            <a:r>
              <a:rPr lang="zh-CN" altLang="en-US">
                <a:solidFill>
                  <a:schemeClr val="bg1"/>
                </a:solidFill>
                <a:latin typeface="隶书" pitchFamily="49" charset="-122"/>
                <a:sym typeface="Symbol" pitchFamily="18" charset="2"/>
              </a:rPr>
              <a:t>否则会使解调的结果倒相。</a:t>
            </a:r>
            <a:endParaRPr lang="zh-CN" altLang="en-US">
              <a:solidFill>
                <a:schemeClr val="bg1"/>
              </a:solidFill>
              <a:latin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898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2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2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21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2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0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0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30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0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2" grpId="0" animBg="1"/>
      <p:bldP spid="302083" grpId="0" autoUpdateAnimBg="0"/>
      <p:bldP spid="302165" grpId="0" autoUpdateAnimBg="0"/>
      <p:bldP spid="302168" grpId="0" animBg="1" autoUpdateAnimBg="0"/>
      <p:bldP spid="302169" grpId="0" animBg="1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1865</Words>
  <Application>Microsoft Office PowerPoint</Application>
  <PresentationFormat>全屏显示(4:3)</PresentationFormat>
  <Paragraphs>641</Paragraphs>
  <Slides>32</Slides>
  <Notes>3</Notes>
  <HiddenSlides>2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4" baseType="lpstr">
      <vt:lpstr>Office 主题</vt:lpstr>
      <vt:lpstr>Equation</vt:lpstr>
      <vt:lpstr> 笫6章  调制与解调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综合性研究课题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笫6章  调制与解调</dc:title>
  <dc:creator>LRK</dc:creator>
  <cp:lastModifiedBy>LRK</cp:lastModifiedBy>
  <cp:revision>9</cp:revision>
  <dcterms:created xsi:type="dcterms:W3CDTF">2015-11-01T09:30:35Z</dcterms:created>
  <dcterms:modified xsi:type="dcterms:W3CDTF">2015-11-09T03:45:07Z</dcterms:modified>
</cp:coreProperties>
</file>