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21"/>
  </p:handoutMasterIdLst>
  <p:sldIdLst>
    <p:sldId id="451" r:id="rId3"/>
    <p:sldId id="403" r:id="rId4"/>
    <p:sldId id="372" r:id="rId6"/>
    <p:sldId id="402" r:id="rId7"/>
    <p:sldId id="470" r:id="rId8"/>
    <p:sldId id="262" r:id="rId9"/>
    <p:sldId id="263" r:id="rId10"/>
    <p:sldId id="404" r:id="rId11"/>
    <p:sldId id="269" r:id="rId12"/>
    <p:sldId id="408" r:id="rId13"/>
    <p:sldId id="270" r:id="rId14"/>
    <p:sldId id="409" r:id="rId15"/>
    <p:sldId id="410" r:id="rId16"/>
    <p:sldId id="357" r:id="rId17"/>
    <p:sldId id="411" r:id="rId18"/>
    <p:sldId id="412" r:id="rId19"/>
    <p:sldId id="413" r:id="rId20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FF"/>
    <a:srgbClr val="CC0099"/>
    <a:srgbClr val="FF3399"/>
    <a:srgbClr val="F3F3F3"/>
    <a:srgbClr val="0000FF"/>
    <a:srgbClr val="FF3300"/>
    <a:srgbClr val="0066FF"/>
    <a:srgbClr val="FFFFFF"/>
    <a:srgbClr val="8E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4312" autoAdjust="0"/>
  </p:normalViewPr>
  <p:slideViewPr>
    <p:cSldViewPr snapToGrid="0" showGuides="1">
      <p:cViewPr varScale="1">
        <p:scale>
          <a:sx n="111" d="100"/>
          <a:sy n="111" d="100"/>
        </p:scale>
        <p:origin x="1740" y="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4E5561D1-43D2-46CB-89EC-364E111EB5F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单击以编辑母版文本样式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B32308E3-7DD3-42F4-8C5A-EC913AC1919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308E3-7DD3-42F4-8C5A-EC913AC191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CF1DC69-5B66-46B1-AEC7-B8F190EA8EA1}" type="slidenum">
              <a:rPr lang="en-US" altLang="zh-CN" sz="1200" b="0" smtClean="0"/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DCDEFBA-9FBD-4056-9018-81C14CC5F914}" type="slidenum">
              <a:rPr lang="en-US" altLang="zh-CN" sz="1200" b="0" smtClean="0"/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448910E-BF14-4C5E-86FB-6DD97B0B01A1}" type="slidenum">
              <a:rPr lang="en-US" altLang="zh-CN" sz="1200" b="0" smtClean="0"/>
            </a:fld>
            <a:endParaRPr lang="en-US" altLang="zh-CN" sz="1200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8397167-7C3D-4D82-933E-DE69ACD01A2E}" type="slidenum">
              <a:rPr lang="en-US" altLang="zh-CN" sz="1200" b="0" smtClean="0"/>
            </a:fld>
            <a:endParaRPr lang="en-US" altLang="zh-CN" sz="1200" b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9E33AC4-EC58-4294-8AB6-2F3A77FC956E}" type="slidenum">
              <a:rPr lang="en-US" altLang="zh-CN" sz="1200" b="0" smtClean="0"/>
            </a:fld>
            <a:endParaRPr lang="en-US" altLang="zh-CN" sz="1200" b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308E3-7DD3-42F4-8C5A-EC913AC191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F3EC248-0604-4FA0-807D-D79190D77077}" type="slidenum">
              <a:rPr lang="en-US" altLang="zh-CN" sz="1200" b="0" smtClean="0"/>
            </a:fld>
            <a:endParaRPr lang="en-US" altLang="zh-CN" sz="1200" b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962298A-B231-4F1A-B2F1-F04CF9689A27}" type="slidenum">
              <a:rPr lang="en-US" altLang="zh-CN" sz="1200" b="0" smtClean="0"/>
            </a:fld>
            <a:endParaRPr lang="en-US" altLang="zh-CN" sz="1200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1D36A97-5754-46EF-8B20-4F6AD6EE11FB}" type="slidenum">
              <a:rPr lang="en-US" altLang="zh-CN" sz="1200" b="0" smtClean="0"/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42449AC-10A2-4BAD-8510-5DA9A7625AE1}" type="slidenum">
              <a:rPr lang="en-US" altLang="zh-CN" sz="1200" b="0" smtClean="0"/>
            </a:fld>
            <a:endParaRPr lang="en-US" altLang="zh-CN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8" b="36683"/>
          <a:stretch>
            <a:fillRect/>
          </a:stretch>
        </p:blipFill>
        <p:spPr bwMode="auto">
          <a:xfrm>
            <a:off x="-11210" y="884"/>
            <a:ext cx="9144000" cy="26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 userDrawn="1"/>
        </p:nvGrpSpPr>
        <p:grpSpPr>
          <a:xfrm>
            <a:off x="1742753" y="3624565"/>
            <a:ext cx="5767194" cy="678744"/>
            <a:chOff x="3041581" y="4035687"/>
            <a:chExt cx="5767194" cy="678744"/>
          </a:xfrm>
        </p:grpSpPr>
        <p:sp>
          <p:nvSpPr>
            <p:cNvPr id="10" name="矩形 9"/>
            <p:cNvSpPr/>
            <p:nvPr/>
          </p:nvSpPr>
          <p:spPr>
            <a:xfrm>
              <a:off x="3041581" y="4047101"/>
              <a:ext cx="5767194" cy="66733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995077" y="4121882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986185" y="4035687"/>
              <a:ext cx="38779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模拟电子技术基础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659205" y="2349586"/>
            <a:ext cx="8813370" cy="667330"/>
            <a:chOff x="4015288" y="3006312"/>
            <a:chExt cx="4161424" cy="667330"/>
          </a:xfrm>
        </p:grpSpPr>
        <p:sp>
          <p:nvSpPr>
            <p:cNvPr id="14" name="等腰三角形 13"/>
            <p:cNvSpPr/>
            <p:nvPr/>
          </p:nvSpPr>
          <p:spPr>
            <a:xfrm flipH="1" flipV="1">
              <a:off x="7803596" y="3409107"/>
              <a:ext cx="373116" cy="264533"/>
            </a:xfrm>
            <a:prstGeom prst="triangle">
              <a:avLst>
                <a:gd name="adj" fmla="val 5774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flipV="1">
              <a:off x="4015288" y="3409107"/>
              <a:ext cx="373116" cy="264533"/>
            </a:xfrm>
            <a:prstGeom prst="triangle">
              <a:avLst>
                <a:gd name="adj" fmla="val 5774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梯形 15"/>
            <p:cNvSpPr/>
            <p:nvPr/>
          </p:nvSpPr>
          <p:spPr>
            <a:xfrm>
              <a:off x="4230214" y="3006312"/>
              <a:ext cx="3727809" cy="667330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00" b="36140"/>
          <a:stretch>
            <a:fillRect/>
          </a:stretch>
        </p:blipFill>
        <p:spPr>
          <a:xfrm>
            <a:off x="1220575" y="2488032"/>
            <a:ext cx="2873542" cy="570246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5261222" y="2670048"/>
            <a:ext cx="2957984" cy="23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自动化科学与电气工程学院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615329" y="4624521"/>
            <a:ext cx="4562610" cy="1320794"/>
            <a:chOff x="625642" y="5002695"/>
            <a:chExt cx="4562610" cy="1320794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3494192" y="5088816"/>
              <a:ext cx="514191" cy="52720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平行四边形 22"/>
            <p:cNvSpPr/>
            <p:nvPr/>
          </p:nvSpPr>
          <p:spPr>
            <a:xfrm flipV="1">
              <a:off x="4314157" y="5036568"/>
              <a:ext cx="421378" cy="52248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 flipV="1">
              <a:off x="4766874" y="5036568"/>
              <a:ext cx="421378" cy="52248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flipV="1">
              <a:off x="3992714" y="5002695"/>
              <a:ext cx="96290" cy="98594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圆: 空心 59"/>
            <p:cNvSpPr/>
            <p:nvPr/>
          </p:nvSpPr>
          <p:spPr>
            <a:xfrm>
              <a:off x="625642" y="5226645"/>
              <a:ext cx="171248" cy="175346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圆: 空心 61"/>
            <p:cNvSpPr/>
            <p:nvPr/>
          </p:nvSpPr>
          <p:spPr>
            <a:xfrm>
              <a:off x="3322944" y="5377093"/>
              <a:ext cx="171248" cy="175346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494192" y="5710163"/>
              <a:ext cx="514191" cy="52720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边形 28"/>
            <p:cNvSpPr/>
            <p:nvPr/>
          </p:nvSpPr>
          <p:spPr>
            <a:xfrm>
              <a:off x="4314157" y="6237368"/>
              <a:ext cx="421378" cy="52248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平行四边形 29"/>
            <p:cNvSpPr/>
            <p:nvPr/>
          </p:nvSpPr>
          <p:spPr>
            <a:xfrm>
              <a:off x="4766874" y="6237368"/>
              <a:ext cx="421378" cy="52248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92714" y="6224895"/>
              <a:ext cx="96290" cy="98594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796890" y="5314318"/>
              <a:ext cx="2651160" cy="697548"/>
              <a:chOff x="796890" y="5314318"/>
              <a:chExt cx="3597466" cy="697548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1384270" y="5615212"/>
                <a:ext cx="30100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1206195" y="5485549"/>
                <a:ext cx="302967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796890" y="5314318"/>
                <a:ext cx="343898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V="1">
                <a:off x="1384270" y="5710972"/>
                <a:ext cx="30100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1206195" y="5840635"/>
                <a:ext cx="302967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796890" y="6011866"/>
                <a:ext cx="343898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圆: 空心 76"/>
            <p:cNvSpPr/>
            <p:nvPr/>
          </p:nvSpPr>
          <p:spPr>
            <a:xfrm flipV="1">
              <a:off x="625642" y="5924193"/>
              <a:ext cx="171248" cy="175346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圆: 空心 77"/>
            <p:cNvSpPr/>
            <p:nvPr/>
          </p:nvSpPr>
          <p:spPr>
            <a:xfrm flipV="1">
              <a:off x="3322944" y="5773745"/>
              <a:ext cx="171248" cy="175346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 flipH="1">
            <a:off x="5800342" y="4624521"/>
            <a:ext cx="4562610" cy="1320794"/>
            <a:chOff x="625642" y="5002695"/>
            <a:chExt cx="4562610" cy="1320794"/>
          </a:xfrm>
        </p:grpSpPr>
        <p:cxnSp>
          <p:nvCxnSpPr>
            <p:cNvPr id="42" name="直接连接符 41"/>
            <p:cNvCxnSpPr/>
            <p:nvPr/>
          </p:nvCxnSpPr>
          <p:spPr>
            <a:xfrm flipV="1">
              <a:off x="3494192" y="5088816"/>
              <a:ext cx="514191" cy="52720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平行四边形 42"/>
            <p:cNvSpPr/>
            <p:nvPr/>
          </p:nvSpPr>
          <p:spPr>
            <a:xfrm flipV="1">
              <a:off x="4314157" y="5036568"/>
              <a:ext cx="421378" cy="52248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 flipV="1">
              <a:off x="4766874" y="5036568"/>
              <a:ext cx="421378" cy="52248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 flipV="1">
              <a:off x="3992714" y="5002695"/>
              <a:ext cx="96290" cy="98594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6" name="圆: 空心 104"/>
            <p:cNvSpPr/>
            <p:nvPr/>
          </p:nvSpPr>
          <p:spPr>
            <a:xfrm>
              <a:off x="625642" y="5226645"/>
              <a:ext cx="171248" cy="175346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7" name="圆: 空心 105"/>
            <p:cNvSpPr/>
            <p:nvPr/>
          </p:nvSpPr>
          <p:spPr>
            <a:xfrm>
              <a:off x="3322944" y="5377093"/>
              <a:ext cx="171248" cy="175346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3494192" y="5710163"/>
              <a:ext cx="514191" cy="52720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平行四边形 48"/>
            <p:cNvSpPr/>
            <p:nvPr/>
          </p:nvSpPr>
          <p:spPr>
            <a:xfrm>
              <a:off x="4314157" y="6237368"/>
              <a:ext cx="421378" cy="52248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4766874" y="6237368"/>
              <a:ext cx="421378" cy="52248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92714" y="6224895"/>
              <a:ext cx="96290" cy="98594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796890" y="5314318"/>
              <a:ext cx="2651160" cy="697548"/>
              <a:chOff x="796890" y="5314318"/>
              <a:chExt cx="3597466" cy="697548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1384270" y="5615212"/>
                <a:ext cx="30100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1206195" y="5485549"/>
                <a:ext cx="302967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796890" y="5314318"/>
                <a:ext cx="343898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V="1">
                <a:off x="1384270" y="5710972"/>
                <a:ext cx="30100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V="1">
                <a:off x="1206195" y="5840635"/>
                <a:ext cx="302967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V="1">
                <a:off x="796890" y="6011866"/>
                <a:ext cx="343898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圆: 空心 111"/>
            <p:cNvSpPr/>
            <p:nvPr/>
          </p:nvSpPr>
          <p:spPr>
            <a:xfrm flipV="1">
              <a:off x="625642" y="5924193"/>
              <a:ext cx="171248" cy="175346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圆: 空心 112"/>
            <p:cNvSpPr/>
            <p:nvPr/>
          </p:nvSpPr>
          <p:spPr>
            <a:xfrm flipV="1">
              <a:off x="3322944" y="5773745"/>
              <a:ext cx="171248" cy="175346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 txBox="1"/>
          <p:nvPr userDrawn="1"/>
        </p:nvSpPr>
        <p:spPr>
          <a:xfrm>
            <a:off x="7070271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7AE33FAE-267B-45F3-AE5B-9B432F494900}" type="slidenum">
              <a:rPr lang="en-US" altLang="zh-CN" smtClean="0">
                <a:solidFill>
                  <a:schemeClr val="bg2">
                    <a:lumMod val="50000"/>
                  </a:schemeClr>
                </a:solidFill>
              </a:rPr>
            </a:fld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943" y="960211"/>
            <a:ext cx="7886700" cy="4351338"/>
          </a:xfrm>
        </p:spPr>
        <p:txBody>
          <a:bodyPr/>
          <a:lstStyle>
            <a:lvl1pPr>
              <a:defRPr sz="28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5F494B6-A18A-44DA-AC40-58385C5848F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481082"/>
            <a:ext cx="205740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8BADF1FF-EBD1-4FE6-99EB-1E307A94FF5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34" y="81644"/>
            <a:ext cx="7886700" cy="70281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34" y="773908"/>
            <a:ext cx="5353049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1679802"/>
            <a:ext cx="5086350" cy="761319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971" y="-252412"/>
            <a:ext cx="7886700" cy="1248456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>
          <a:xfrm>
            <a:off x="142875" y="1312409"/>
            <a:ext cx="5086350" cy="761319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497411"/>
            <a:ext cx="205740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3"/>
          <p:cNvSpPr>
            <a:spLocks noGrp="1"/>
          </p:cNvSpPr>
          <p:nvPr>
            <p:ph sz="half" idx="2"/>
          </p:nvPr>
        </p:nvSpPr>
        <p:spPr>
          <a:xfrm>
            <a:off x="0" y="961344"/>
            <a:ext cx="5086350" cy="761319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464754"/>
            <a:ext cx="205740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971" y="-304346"/>
            <a:ext cx="7886700" cy="1325563"/>
          </a:xfrm>
        </p:spPr>
        <p:txBody>
          <a:bodyPr/>
          <a:lstStyle>
            <a:lvl1pPr>
              <a:defRPr sz="40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97971" y="-252413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ABB0046-95F8-463A-AAF1-7C47558A7FFF}" type="slidenum">
              <a:rPr lang="en-US" altLang="zh-CN" smtClean="0"/>
            </a:fld>
            <a:endParaRPr lang="en-US" altLang="zh-CN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725714"/>
            <a:ext cx="914400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图片包含 游戏机, 钟表&#10;&#10;描述已自动生成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25" y="-33705"/>
            <a:ext cx="2111276" cy="7594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random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5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slide" Target="slide3.xml"/><Relationship Id="rId1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43200" y="4931924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常用半导体器件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594" name="Group 2"/>
          <p:cNvGrpSpPr/>
          <p:nvPr/>
        </p:nvGrpSpPr>
        <p:grpSpPr bwMode="auto">
          <a:xfrm>
            <a:off x="2266950" y="1687549"/>
            <a:ext cx="3657600" cy="2667000"/>
            <a:chOff x="1428" y="1014"/>
            <a:chExt cx="2304" cy="1680"/>
          </a:xfrm>
        </p:grpSpPr>
        <p:sp>
          <p:nvSpPr>
            <p:cNvPr id="15375" name="Rectangle 3"/>
            <p:cNvSpPr>
              <a:spLocks noChangeArrowheads="1"/>
            </p:cNvSpPr>
            <p:nvPr/>
          </p:nvSpPr>
          <p:spPr bwMode="auto">
            <a:xfrm>
              <a:off x="1428" y="1014"/>
              <a:ext cx="2304" cy="16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76" name="Oval 4"/>
            <p:cNvSpPr>
              <a:spLocks noChangeArrowheads="1"/>
            </p:cNvSpPr>
            <p:nvPr/>
          </p:nvSpPr>
          <p:spPr bwMode="auto">
            <a:xfrm>
              <a:off x="1566" y="1170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77" name="Line 5"/>
            <p:cNvSpPr>
              <a:spLocks noChangeShapeType="1"/>
            </p:cNvSpPr>
            <p:nvPr/>
          </p:nvSpPr>
          <p:spPr bwMode="auto">
            <a:xfrm>
              <a:off x="1662" y="136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6"/>
            <p:cNvSpPr>
              <a:spLocks noChangeShapeType="1"/>
            </p:cNvSpPr>
            <p:nvPr/>
          </p:nvSpPr>
          <p:spPr bwMode="auto">
            <a:xfrm>
              <a:off x="1758" y="1266"/>
              <a:ext cx="0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Oval 7"/>
            <p:cNvSpPr>
              <a:spLocks noChangeArrowheads="1"/>
            </p:cNvSpPr>
            <p:nvPr/>
          </p:nvSpPr>
          <p:spPr bwMode="auto">
            <a:xfrm>
              <a:off x="2094" y="1170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80" name="Line 8"/>
            <p:cNvSpPr>
              <a:spLocks noChangeShapeType="1"/>
            </p:cNvSpPr>
            <p:nvPr/>
          </p:nvSpPr>
          <p:spPr bwMode="auto">
            <a:xfrm>
              <a:off x="2190" y="136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Line 9"/>
            <p:cNvSpPr>
              <a:spLocks noChangeShapeType="1"/>
            </p:cNvSpPr>
            <p:nvPr/>
          </p:nvSpPr>
          <p:spPr bwMode="auto">
            <a:xfrm>
              <a:off x="2286" y="1266"/>
              <a:ext cx="0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Oval 10"/>
            <p:cNvSpPr>
              <a:spLocks noChangeArrowheads="1"/>
            </p:cNvSpPr>
            <p:nvPr/>
          </p:nvSpPr>
          <p:spPr bwMode="auto">
            <a:xfrm>
              <a:off x="2622" y="1170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83" name="Line 11"/>
            <p:cNvSpPr>
              <a:spLocks noChangeShapeType="1"/>
            </p:cNvSpPr>
            <p:nvPr/>
          </p:nvSpPr>
          <p:spPr bwMode="auto">
            <a:xfrm>
              <a:off x="2718" y="136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Line 12"/>
            <p:cNvSpPr>
              <a:spLocks noChangeShapeType="1"/>
            </p:cNvSpPr>
            <p:nvPr/>
          </p:nvSpPr>
          <p:spPr bwMode="auto">
            <a:xfrm>
              <a:off x="2814" y="1266"/>
              <a:ext cx="0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Oval 13"/>
            <p:cNvSpPr>
              <a:spLocks noChangeArrowheads="1"/>
            </p:cNvSpPr>
            <p:nvPr/>
          </p:nvSpPr>
          <p:spPr bwMode="auto">
            <a:xfrm>
              <a:off x="3150" y="1170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86" name="Line 14"/>
            <p:cNvSpPr>
              <a:spLocks noChangeShapeType="1"/>
            </p:cNvSpPr>
            <p:nvPr/>
          </p:nvSpPr>
          <p:spPr bwMode="auto">
            <a:xfrm>
              <a:off x="3246" y="1362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Line 15"/>
            <p:cNvSpPr>
              <a:spLocks noChangeShapeType="1"/>
            </p:cNvSpPr>
            <p:nvPr/>
          </p:nvSpPr>
          <p:spPr bwMode="auto">
            <a:xfrm>
              <a:off x="3342" y="1266"/>
              <a:ext cx="0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Oval 16"/>
            <p:cNvSpPr>
              <a:spLocks noChangeArrowheads="1"/>
            </p:cNvSpPr>
            <p:nvPr/>
          </p:nvSpPr>
          <p:spPr bwMode="auto">
            <a:xfrm>
              <a:off x="1566" y="1698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89" name="Line 17"/>
            <p:cNvSpPr>
              <a:spLocks noChangeShapeType="1"/>
            </p:cNvSpPr>
            <p:nvPr/>
          </p:nvSpPr>
          <p:spPr bwMode="auto">
            <a:xfrm>
              <a:off x="1662" y="1890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Line 18"/>
            <p:cNvSpPr>
              <a:spLocks noChangeShapeType="1"/>
            </p:cNvSpPr>
            <p:nvPr/>
          </p:nvSpPr>
          <p:spPr bwMode="auto">
            <a:xfrm>
              <a:off x="1758" y="1794"/>
              <a:ext cx="0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Oval 19"/>
            <p:cNvSpPr>
              <a:spLocks noChangeArrowheads="1"/>
            </p:cNvSpPr>
            <p:nvPr/>
          </p:nvSpPr>
          <p:spPr bwMode="auto">
            <a:xfrm>
              <a:off x="2094" y="1698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92" name="Line 20"/>
            <p:cNvSpPr>
              <a:spLocks noChangeShapeType="1"/>
            </p:cNvSpPr>
            <p:nvPr/>
          </p:nvSpPr>
          <p:spPr bwMode="auto">
            <a:xfrm>
              <a:off x="2190" y="1890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3" name="Line 21"/>
            <p:cNvSpPr>
              <a:spLocks noChangeShapeType="1"/>
            </p:cNvSpPr>
            <p:nvPr/>
          </p:nvSpPr>
          <p:spPr bwMode="auto">
            <a:xfrm>
              <a:off x="2286" y="1794"/>
              <a:ext cx="0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4" name="Oval 22"/>
            <p:cNvSpPr>
              <a:spLocks noChangeArrowheads="1"/>
            </p:cNvSpPr>
            <p:nvPr/>
          </p:nvSpPr>
          <p:spPr bwMode="auto">
            <a:xfrm>
              <a:off x="2622" y="1698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95" name="Line 23"/>
            <p:cNvSpPr>
              <a:spLocks noChangeShapeType="1"/>
            </p:cNvSpPr>
            <p:nvPr/>
          </p:nvSpPr>
          <p:spPr bwMode="auto">
            <a:xfrm>
              <a:off x="2718" y="1890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Line 24"/>
            <p:cNvSpPr>
              <a:spLocks noChangeShapeType="1"/>
            </p:cNvSpPr>
            <p:nvPr/>
          </p:nvSpPr>
          <p:spPr bwMode="auto">
            <a:xfrm>
              <a:off x="2814" y="1794"/>
              <a:ext cx="0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7" name="Oval 25"/>
            <p:cNvSpPr>
              <a:spLocks noChangeArrowheads="1"/>
            </p:cNvSpPr>
            <p:nvPr/>
          </p:nvSpPr>
          <p:spPr bwMode="auto">
            <a:xfrm>
              <a:off x="3150" y="1698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98" name="Line 26"/>
            <p:cNvSpPr>
              <a:spLocks noChangeShapeType="1"/>
            </p:cNvSpPr>
            <p:nvPr/>
          </p:nvSpPr>
          <p:spPr bwMode="auto">
            <a:xfrm>
              <a:off x="3246" y="1890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9" name="Line 27"/>
            <p:cNvSpPr>
              <a:spLocks noChangeShapeType="1"/>
            </p:cNvSpPr>
            <p:nvPr/>
          </p:nvSpPr>
          <p:spPr bwMode="auto">
            <a:xfrm>
              <a:off x="3342" y="1794"/>
              <a:ext cx="0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0" name="Oval 28"/>
            <p:cNvSpPr>
              <a:spLocks noChangeArrowheads="1"/>
            </p:cNvSpPr>
            <p:nvPr/>
          </p:nvSpPr>
          <p:spPr bwMode="auto">
            <a:xfrm>
              <a:off x="1566" y="2226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01" name="Line 29"/>
            <p:cNvSpPr>
              <a:spLocks noChangeShapeType="1"/>
            </p:cNvSpPr>
            <p:nvPr/>
          </p:nvSpPr>
          <p:spPr bwMode="auto">
            <a:xfrm>
              <a:off x="1662" y="2418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2" name="Line 30"/>
            <p:cNvSpPr>
              <a:spLocks noChangeShapeType="1"/>
            </p:cNvSpPr>
            <p:nvPr/>
          </p:nvSpPr>
          <p:spPr bwMode="auto">
            <a:xfrm>
              <a:off x="1758" y="2322"/>
              <a:ext cx="0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3" name="Oval 31"/>
            <p:cNvSpPr>
              <a:spLocks noChangeArrowheads="1"/>
            </p:cNvSpPr>
            <p:nvPr/>
          </p:nvSpPr>
          <p:spPr bwMode="auto">
            <a:xfrm>
              <a:off x="2094" y="2226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04" name="Line 32"/>
            <p:cNvSpPr>
              <a:spLocks noChangeShapeType="1"/>
            </p:cNvSpPr>
            <p:nvPr/>
          </p:nvSpPr>
          <p:spPr bwMode="auto">
            <a:xfrm>
              <a:off x="2190" y="2418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5" name="Line 33"/>
            <p:cNvSpPr>
              <a:spLocks noChangeShapeType="1"/>
            </p:cNvSpPr>
            <p:nvPr/>
          </p:nvSpPr>
          <p:spPr bwMode="auto">
            <a:xfrm>
              <a:off x="2286" y="2322"/>
              <a:ext cx="0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6" name="Oval 34"/>
            <p:cNvSpPr>
              <a:spLocks noChangeArrowheads="1"/>
            </p:cNvSpPr>
            <p:nvPr/>
          </p:nvSpPr>
          <p:spPr bwMode="auto">
            <a:xfrm>
              <a:off x="2622" y="2226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07" name="Line 35"/>
            <p:cNvSpPr>
              <a:spLocks noChangeShapeType="1"/>
            </p:cNvSpPr>
            <p:nvPr/>
          </p:nvSpPr>
          <p:spPr bwMode="auto">
            <a:xfrm>
              <a:off x="2718" y="2418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8" name="Line 36"/>
            <p:cNvSpPr>
              <a:spLocks noChangeShapeType="1"/>
            </p:cNvSpPr>
            <p:nvPr/>
          </p:nvSpPr>
          <p:spPr bwMode="auto">
            <a:xfrm>
              <a:off x="2814" y="2322"/>
              <a:ext cx="0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9" name="Oval 37"/>
            <p:cNvSpPr>
              <a:spLocks noChangeArrowheads="1"/>
            </p:cNvSpPr>
            <p:nvPr/>
          </p:nvSpPr>
          <p:spPr bwMode="auto">
            <a:xfrm>
              <a:off x="3150" y="2226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15410" name="Line 38"/>
            <p:cNvSpPr>
              <a:spLocks noChangeShapeType="1"/>
            </p:cNvSpPr>
            <p:nvPr/>
          </p:nvSpPr>
          <p:spPr bwMode="auto">
            <a:xfrm>
              <a:off x="3246" y="2418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1" name="Line 39"/>
            <p:cNvSpPr>
              <a:spLocks noChangeShapeType="1"/>
            </p:cNvSpPr>
            <p:nvPr/>
          </p:nvSpPr>
          <p:spPr bwMode="auto">
            <a:xfrm>
              <a:off x="3342" y="2322"/>
              <a:ext cx="0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2" name="Oval 40"/>
            <p:cNvSpPr>
              <a:spLocks noChangeArrowheads="1"/>
            </p:cNvSpPr>
            <p:nvPr/>
          </p:nvSpPr>
          <p:spPr bwMode="auto">
            <a:xfrm>
              <a:off x="3534" y="1506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13" name="Oval 41"/>
            <p:cNvSpPr>
              <a:spLocks noChangeArrowheads="1"/>
            </p:cNvSpPr>
            <p:nvPr/>
          </p:nvSpPr>
          <p:spPr bwMode="auto">
            <a:xfrm>
              <a:off x="2574" y="155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14" name="Oval 42"/>
            <p:cNvSpPr>
              <a:spLocks noChangeArrowheads="1"/>
            </p:cNvSpPr>
            <p:nvPr/>
          </p:nvSpPr>
          <p:spPr bwMode="auto">
            <a:xfrm>
              <a:off x="3102" y="107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15" name="Oval 43"/>
            <p:cNvSpPr>
              <a:spLocks noChangeArrowheads="1"/>
            </p:cNvSpPr>
            <p:nvPr/>
          </p:nvSpPr>
          <p:spPr bwMode="auto">
            <a:xfrm>
              <a:off x="3006" y="150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16" name="Oval 44"/>
            <p:cNvSpPr>
              <a:spLocks noChangeArrowheads="1"/>
            </p:cNvSpPr>
            <p:nvPr/>
          </p:nvSpPr>
          <p:spPr bwMode="auto">
            <a:xfrm>
              <a:off x="3054" y="198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17" name="Oval 45"/>
            <p:cNvSpPr>
              <a:spLocks noChangeArrowheads="1"/>
            </p:cNvSpPr>
            <p:nvPr/>
          </p:nvSpPr>
          <p:spPr bwMode="auto">
            <a:xfrm>
              <a:off x="3006" y="222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18" name="Oval 46"/>
            <p:cNvSpPr>
              <a:spLocks noChangeArrowheads="1"/>
            </p:cNvSpPr>
            <p:nvPr/>
          </p:nvSpPr>
          <p:spPr bwMode="auto">
            <a:xfrm>
              <a:off x="3534" y="217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19" name="Oval 47"/>
            <p:cNvSpPr>
              <a:spLocks noChangeArrowheads="1"/>
            </p:cNvSpPr>
            <p:nvPr/>
          </p:nvSpPr>
          <p:spPr bwMode="auto">
            <a:xfrm>
              <a:off x="2526" y="198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20" name="Oval 48"/>
            <p:cNvSpPr>
              <a:spLocks noChangeArrowheads="1"/>
            </p:cNvSpPr>
            <p:nvPr/>
          </p:nvSpPr>
          <p:spPr bwMode="auto">
            <a:xfrm>
              <a:off x="1950" y="160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21" name="Oval 49"/>
            <p:cNvSpPr>
              <a:spLocks noChangeArrowheads="1"/>
            </p:cNvSpPr>
            <p:nvPr/>
          </p:nvSpPr>
          <p:spPr bwMode="auto">
            <a:xfrm>
              <a:off x="1470" y="160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22" name="Oval 50"/>
            <p:cNvSpPr>
              <a:spLocks noChangeArrowheads="1"/>
            </p:cNvSpPr>
            <p:nvPr/>
          </p:nvSpPr>
          <p:spPr bwMode="auto">
            <a:xfrm>
              <a:off x="1950" y="213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23" name="Oval 51"/>
            <p:cNvSpPr>
              <a:spLocks noChangeArrowheads="1"/>
            </p:cNvSpPr>
            <p:nvPr/>
          </p:nvSpPr>
          <p:spPr bwMode="auto">
            <a:xfrm>
              <a:off x="1998" y="251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24" name="Oval 52"/>
            <p:cNvSpPr>
              <a:spLocks noChangeArrowheads="1"/>
            </p:cNvSpPr>
            <p:nvPr/>
          </p:nvSpPr>
          <p:spPr bwMode="auto">
            <a:xfrm>
              <a:off x="2430" y="217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25" name="Oval 53"/>
            <p:cNvSpPr>
              <a:spLocks noChangeArrowheads="1"/>
            </p:cNvSpPr>
            <p:nvPr/>
          </p:nvSpPr>
          <p:spPr bwMode="auto">
            <a:xfrm>
              <a:off x="1902" y="112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5363" name="Text Box 54"/>
          <p:cNvSpPr txBox="1">
            <a:spLocks noChangeArrowheads="1"/>
          </p:cNvSpPr>
          <p:nvPr/>
        </p:nvSpPr>
        <p:spPr bwMode="auto">
          <a:xfrm>
            <a:off x="245610" y="875187"/>
            <a:ext cx="43284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200" dirty="0"/>
              <a:t> </a:t>
            </a:r>
            <a:r>
              <a:rPr lang="en-US" altLang="zh-CN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型半导体结构示意图</a:t>
            </a:r>
            <a:endParaRPr lang="zh-CN" altLang="en-US" sz="32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8647" name="Group 55"/>
          <p:cNvGrpSpPr/>
          <p:nvPr/>
        </p:nvGrpSpPr>
        <p:grpSpPr bwMode="auto">
          <a:xfrm>
            <a:off x="5876925" y="1477999"/>
            <a:ext cx="2133600" cy="609600"/>
            <a:chOff x="3702" y="882"/>
            <a:chExt cx="1344" cy="384"/>
          </a:xfrm>
        </p:grpSpPr>
        <p:sp>
          <p:nvSpPr>
            <p:cNvPr id="15373" name="AutoShape 56"/>
            <p:cNvSpPr>
              <a:spLocks noChangeArrowheads="1"/>
            </p:cNvSpPr>
            <p:nvPr/>
          </p:nvSpPr>
          <p:spPr bwMode="auto">
            <a:xfrm>
              <a:off x="3786" y="882"/>
              <a:ext cx="1200" cy="384"/>
            </a:xfrm>
            <a:prstGeom prst="wedgeRoundRectCallout">
              <a:avLst>
                <a:gd name="adj1" fmla="val -63000"/>
                <a:gd name="adj2" fmla="val 107551"/>
                <a:gd name="adj3" fmla="val 16667"/>
              </a:avLst>
            </a:prstGeom>
            <a:solidFill>
              <a:srgbClr val="FFFFEB"/>
            </a:solidFill>
            <a:ln w="19050">
              <a:solidFill>
                <a:schemeClr val="accent2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/>
            </a:p>
          </p:txBody>
        </p:sp>
        <p:sp>
          <p:nvSpPr>
            <p:cNvPr id="15374" name="Text Box 57"/>
            <p:cNvSpPr txBox="1">
              <a:spLocks noChangeArrowheads="1"/>
            </p:cNvSpPr>
            <p:nvPr/>
          </p:nvSpPr>
          <p:spPr bwMode="auto">
            <a:xfrm>
              <a:off x="3702" y="888"/>
              <a:ext cx="134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accent2"/>
                  </a:solidFill>
                </a:rPr>
                <a:t>少数载流子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38650" name="Group 58"/>
          <p:cNvGrpSpPr/>
          <p:nvPr/>
        </p:nvGrpSpPr>
        <p:grpSpPr bwMode="auto">
          <a:xfrm>
            <a:off x="5934075" y="2535274"/>
            <a:ext cx="2133600" cy="619125"/>
            <a:chOff x="3738" y="1548"/>
            <a:chExt cx="1344" cy="390"/>
          </a:xfrm>
        </p:grpSpPr>
        <p:sp>
          <p:nvSpPr>
            <p:cNvPr id="15371" name="AutoShape 59"/>
            <p:cNvSpPr>
              <a:spLocks noChangeArrowheads="1"/>
            </p:cNvSpPr>
            <p:nvPr/>
          </p:nvSpPr>
          <p:spPr bwMode="auto">
            <a:xfrm>
              <a:off x="3786" y="1554"/>
              <a:ext cx="1200" cy="384"/>
            </a:xfrm>
            <a:prstGeom prst="wedgeRoundRectCallout">
              <a:avLst>
                <a:gd name="adj1" fmla="val -61500"/>
                <a:gd name="adj2" fmla="val 118491"/>
                <a:gd name="adj3" fmla="val 16667"/>
              </a:avLst>
            </a:prstGeom>
            <a:solidFill>
              <a:srgbClr val="FFFFEB"/>
            </a:solidFill>
            <a:ln w="19050">
              <a:solidFill>
                <a:schemeClr val="accent1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/>
            </a:p>
          </p:txBody>
        </p:sp>
        <p:sp>
          <p:nvSpPr>
            <p:cNvPr id="15372" name="Text Box 60"/>
            <p:cNvSpPr txBox="1">
              <a:spLocks noChangeArrowheads="1"/>
            </p:cNvSpPr>
            <p:nvPr/>
          </p:nvSpPr>
          <p:spPr bwMode="auto">
            <a:xfrm>
              <a:off x="3738" y="1548"/>
              <a:ext cx="134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400">
                  <a:solidFill>
                    <a:schemeClr val="accent1"/>
                  </a:solidFill>
                </a:rPr>
                <a:t>多数载流子</a:t>
              </a:r>
              <a:endParaRPr lang="zh-CN" altLang="en-US" sz="1600"/>
            </a:p>
          </p:txBody>
        </p:sp>
      </p:grpSp>
      <p:grpSp>
        <p:nvGrpSpPr>
          <p:cNvPr id="238653" name="Group 61"/>
          <p:cNvGrpSpPr/>
          <p:nvPr/>
        </p:nvGrpSpPr>
        <p:grpSpPr bwMode="auto">
          <a:xfrm>
            <a:off x="923925" y="2859124"/>
            <a:ext cx="1219200" cy="609600"/>
            <a:chOff x="582" y="1752"/>
            <a:chExt cx="768" cy="384"/>
          </a:xfrm>
        </p:grpSpPr>
        <p:sp>
          <p:nvSpPr>
            <p:cNvPr id="15369" name="AutoShape 62"/>
            <p:cNvSpPr>
              <a:spLocks noChangeArrowheads="1"/>
            </p:cNvSpPr>
            <p:nvPr/>
          </p:nvSpPr>
          <p:spPr bwMode="auto">
            <a:xfrm>
              <a:off x="582" y="1752"/>
              <a:ext cx="768" cy="384"/>
            </a:xfrm>
            <a:prstGeom prst="wedgeRoundRectCallout">
              <a:avLst>
                <a:gd name="adj1" fmla="val 72657"/>
                <a:gd name="adj2" fmla="val 95051"/>
                <a:gd name="adj3" fmla="val 16667"/>
              </a:avLst>
            </a:prstGeom>
            <a:solidFill>
              <a:srgbClr val="FFFFEB"/>
            </a:solidFill>
            <a:ln w="19050">
              <a:solidFill>
                <a:srgbClr val="FF3300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/>
            </a:p>
          </p:txBody>
        </p:sp>
        <p:sp>
          <p:nvSpPr>
            <p:cNvPr id="15370" name="Text Box 63"/>
            <p:cNvSpPr txBox="1">
              <a:spLocks noChangeArrowheads="1"/>
            </p:cNvSpPr>
            <p:nvPr/>
          </p:nvSpPr>
          <p:spPr bwMode="auto">
            <a:xfrm>
              <a:off x="627" y="1770"/>
              <a:ext cx="7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rgbClr val="FF0066"/>
                  </a:solidFill>
                </a:rPr>
                <a:t>正离子</a:t>
              </a:r>
              <a:endParaRPr lang="zh-CN" altLang="en-US" sz="2400">
                <a:solidFill>
                  <a:srgbClr val="FF0066"/>
                </a:solidFill>
              </a:endParaRPr>
            </a:p>
          </p:txBody>
        </p:sp>
      </p:grpSp>
      <p:sp>
        <p:nvSpPr>
          <p:cNvPr id="238656" name="Rectangle 64"/>
          <p:cNvSpPr>
            <a:spLocks noChangeArrowheads="1"/>
          </p:cNvSpPr>
          <p:nvPr/>
        </p:nvSpPr>
        <p:spPr bwMode="auto">
          <a:xfrm>
            <a:off x="1868488" y="4837901"/>
            <a:ext cx="4833869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型半导中，自由电子是多数载流子，空穴是少数载流子。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6" name="Text Box 109"/>
          <p:cNvSpPr txBox="1">
            <a:spLocks noChangeArrowheads="1"/>
          </p:cNvSpPr>
          <p:nvPr/>
        </p:nvSpPr>
        <p:spPr bwMode="auto">
          <a:xfrm>
            <a:off x="303213" y="79727"/>
            <a:ext cx="4293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1.1.2 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杂质半导体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2"/>
          <p:cNvSpPr>
            <a:spLocks noChangeArrowheads="1"/>
          </p:cNvSpPr>
          <p:nvPr/>
        </p:nvSpPr>
        <p:spPr bwMode="auto">
          <a:xfrm>
            <a:off x="3808413" y="146685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87" name="Oval 4"/>
          <p:cNvSpPr>
            <a:spLocks noChangeArrowheads="1"/>
          </p:cNvSpPr>
          <p:nvPr/>
        </p:nvSpPr>
        <p:spPr bwMode="auto">
          <a:xfrm>
            <a:off x="4037013" y="2381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4037013" y="29908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89" name="Oval 6"/>
          <p:cNvSpPr>
            <a:spLocks noChangeArrowheads="1"/>
          </p:cNvSpPr>
          <p:nvPr/>
        </p:nvSpPr>
        <p:spPr bwMode="auto">
          <a:xfrm>
            <a:off x="3808413" y="337185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3789363" y="3462338"/>
            <a:ext cx="669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6391" name="Freeform 8"/>
          <p:cNvSpPr/>
          <p:nvPr/>
        </p:nvSpPr>
        <p:spPr bwMode="auto">
          <a:xfrm>
            <a:off x="3884613" y="21526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Freeform 9"/>
          <p:cNvSpPr/>
          <p:nvPr/>
        </p:nvSpPr>
        <p:spPr bwMode="auto">
          <a:xfrm flipH="1">
            <a:off x="4275138" y="2116415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Oval 10"/>
          <p:cNvSpPr>
            <a:spLocks noChangeArrowheads="1"/>
          </p:cNvSpPr>
          <p:nvPr/>
        </p:nvSpPr>
        <p:spPr bwMode="auto">
          <a:xfrm rot="-72110">
            <a:off x="4722813" y="16954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4" name="Oval 11"/>
          <p:cNvSpPr>
            <a:spLocks noChangeArrowheads="1"/>
          </p:cNvSpPr>
          <p:nvPr/>
        </p:nvSpPr>
        <p:spPr bwMode="auto">
          <a:xfrm rot="-72110">
            <a:off x="5408613" y="16954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5" name="Freeform 12"/>
          <p:cNvSpPr/>
          <p:nvPr/>
        </p:nvSpPr>
        <p:spPr bwMode="auto">
          <a:xfrm rot="5399914">
            <a:off x="5065713" y="9715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Freeform 13"/>
          <p:cNvSpPr/>
          <p:nvPr/>
        </p:nvSpPr>
        <p:spPr bwMode="auto">
          <a:xfrm rot="5493192" flipH="1">
            <a:off x="5065713" y="13525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Oval 14"/>
          <p:cNvSpPr>
            <a:spLocks noChangeArrowheads="1"/>
          </p:cNvSpPr>
          <p:nvPr/>
        </p:nvSpPr>
        <p:spPr bwMode="auto">
          <a:xfrm>
            <a:off x="5789613" y="146685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5770563" y="1557338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6399" name="Oval 16"/>
          <p:cNvSpPr>
            <a:spLocks noChangeArrowheads="1"/>
          </p:cNvSpPr>
          <p:nvPr/>
        </p:nvSpPr>
        <p:spPr bwMode="auto">
          <a:xfrm rot="-72110">
            <a:off x="4722813" y="36004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00" name="Oval 17"/>
          <p:cNvSpPr>
            <a:spLocks noChangeArrowheads="1"/>
          </p:cNvSpPr>
          <p:nvPr/>
        </p:nvSpPr>
        <p:spPr bwMode="auto">
          <a:xfrm rot="-72110">
            <a:off x="5408613" y="36004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01" name="Freeform 18"/>
          <p:cNvSpPr/>
          <p:nvPr/>
        </p:nvSpPr>
        <p:spPr bwMode="auto">
          <a:xfrm rot="5399914">
            <a:off x="5065713" y="28765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2" name="Freeform 19"/>
          <p:cNvSpPr/>
          <p:nvPr/>
        </p:nvSpPr>
        <p:spPr bwMode="auto">
          <a:xfrm rot="5493192" flipH="1">
            <a:off x="5065713" y="32575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3" name="Oval 22"/>
          <p:cNvSpPr>
            <a:spLocks noChangeArrowheads="1"/>
          </p:cNvSpPr>
          <p:nvPr/>
        </p:nvSpPr>
        <p:spPr bwMode="auto">
          <a:xfrm>
            <a:off x="6018213" y="2381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04" name="Oval 23"/>
          <p:cNvSpPr>
            <a:spLocks noChangeArrowheads="1"/>
          </p:cNvSpPr>
          <p:nvPr/>
        </p:nvSpPr>
        <p:spPr bwMode="auto">
          <a:xfrm>
            <a:off x="6018213" y="29908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05" name="Freeform 24"/>
          <p:cNvSpPr/>
          <p:nvPr/>
        </p:nvSpPr>
        <p:spPr bwMode="auto">
          <a:xfrm>
            <a:off x="5865813" y="21526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6" name="Freeform 25"/>
          <p:cNvSpPr/>
          <p:nvPr/>
        </p:nvSpPr>
        <p:spPr bwMode="auto">
          <a:xfrm flipH="1">
            <a:off x="6246813" y="21526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7" name="Oval 26"/>
          <p:cNvSpPr>
            <a:spLocks noChangeArrowheads="1"/>
          </p:cNvSpPr>
          <p:nvPr/>
        </p:nvSpPr>
        <p:spPr bwMode="auto">
          <a:xfrm rot="-72110">
            <a:off x="6704013" y="16954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08" name="Oval 27"/>
          <p:cNvSpPr>
            <a:spLocks noChangeArrowheads="1"/>
          </p:cNvSpPr>
          <p:nvPr/>
        </p:nvSpPr>
        <p:spPr bwMode="auto">
          <a:xfrm rot="-72110">
            <a:off x="7389813" y="16954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09" name="Freeform 28"/>
          <p:cNvSpPr/>
          <p:nvPr/>
        </p:nvSpPr>
        <p:spPr bwMode="auto">
          <a:xfrm rot="5399914">
            <a:off x="7046913" y="9715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0" name="Freeform 29"/>
          <p:cNvSpPr/>
          <p:nvPr/>
        </p:nvSpPr>
        <p:spPr bwMode="auto">
          <a:xfrm rot="5493192" flipH="1">
            <a:off x="7046913" y="13525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1" name="Oval 30"/>
          <p:cNvSpPr>
            <a:spLocks noChangeArrowheads="1"/>
          </p:cNvSpPr>
          <p:nvPr/>
        </p:nvSpPr>
        <p:spPr bwMode="auto">
          <a:xfrm>
            <a:off x="7770813" y="146685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12" name="Text Box 31"/>
          <p:cNvSpPr txBox="1">
            <a:spLocks noChangeArrowheads="1"/>
          </p:cNvSpPr>
          <p:nvPr/>
        </p:nvSpPr>
        <p:spPr bwMode="auto">
          <a:xfrm>
            <a:off x="7751763" y="1557338"/>
            <a:ext cx="708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6413" name="Oval 32"/>
          <p:cNvSpPr>
            <a:spLocks noChangeArrowheads="1"/>
          </p:cNvSpPr>
          <p:nvPr/>
        </p:nvSpPr>
        <p:spPr bwMode="auto">
          <a:xfrm rot="-72110">
            <a:off x="6704013" y="36004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14" name="Oval 33"/>
          <p:cNvSpPr>
            <a:spLocks noChangeArrowheads="1"/>
          </p:cNvSpPr>
          <p:nvPr/>
        </p:nvSpPr>
        <p:spPr bwMode="auto">
          <a:xfrm rot="-72110">
            <a:off x="7389813" y="36004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15" name="Freeform 34"/>
          <p:cNvSpPr/>
          <p:nvPr/>
        </p:nvSpPr>
        <p:spPr bwMode="auto">
          <a:xfrm rot="5399914">
            <a:off x="7046913" y="28765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6" name="Freeform 35"/>
          <p:cNvSpPr/>
          <p:nvPr/>
        </p:nvSpPr>
        <p:spPr bwMode="auto">
          <a:xfrm rot="5493192" flipH="1">
            <a:off x="7046913" y="32575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7" name="Oval 36"/>
          <p:cNvSpPr>
            <a:spLocks noChangeArrowheads="1"/>
          </p:cNvSpPr>
          <p:nvPr/>
        </p:nvSpPr>
        <p:spPr bwMode="auto">
          <a:xfrm>
            <a:off x="7770813" y="337185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18" name="Text Box 37"/>
          <p:cNvSpPr txBox="1">
            <a:spLocks noChangeArrowheads="1"/>
          </p:cNvSpPr>
          <p:nvPr/>
        </p:nvSpPr>
        <p:spPr bwMode="auto">
          <a:xfrm>
            <a:off x="7818438" y="3452813"/>
            <a:ext cx="60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6419" name="Oval 38"/>
          <p:cNvSpPr>
            <a:spLocks noChangeArrowheads="1"/>
          </p:cNvSpPr>
          <p:nvPr/>
        </p:nvSpPr>
        <p:spPr bwMode="auto">
          <a:xfrm>
            <a:off x="7999413" y="2381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20" name="Oval 39"/>
          <p:cNvSpPr>
            <a:spLocks noChangeArrowheads="1"/>
          </p:cNvSpPr>
          <p:nvPr/>
        </p:nvSpPr>
        <p:spPr bwMode="auto">
          <a:xfrm>
            <a:off x="7999413" y="29908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21" name="Freeform 40"/>
          <p:cNvSpPr/>
          <p:nvPr/>
        </p:nvSpPr>
        <p:spPr bwMode="auto">
          <a:xfrm>
            <a:off x="7847013" y="21526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2" name="Freeform 41"/>
          <p:cNvSpPr/>
          <p:nvPr/>
        </p:nvSpPr>
        <p:spPr bwMode="auto">
          <a:xfrm flipH="1">
            <a:off x="8228013" y="21526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3" name="Oval 42"/>
          <p:cNvSpPr>
            <a:spLocks noChangeArrowheads="1"/>
          </p:cNvSpPr>
          <p:nvPr/>
        </p:nvSpPr>
        <p:spPr bwMode="auto">
          <a:xfrm>
            <a:off x="4037013" y="4286250"/>
            <a:ext cx="228600" cy="2286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24" name="Oval 43"/>
          <p:cNvSpPr>
            <a:spLocks noChangeArrowheads="1"/>
          </p:cNvSpPr>
          <p:nvPr/>
        </p:nvSpPr>
        <p:spPr bwMode="auto">
          <a:xfrm>
            <a:off x="4037013" y="48958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25" name="Oval 44"/>
          <p:cNvSpPr>
            <a:spLocks noChangeArrowheads="1"/>
          </p:cNvSpPr>
          <p:nvPr/>
        </p:nvSpPr>
        <p:spPr bwMode="auto">
          <a:xfrm>
            <a:off x="3808413" y="527685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26" name="Text Box 45"/>
          <p:cNvSpPr txBox="1">
            <a:spLocks noChangeArrowheads="1"/>
          </p:cNvSpPr>
          <p:nvPr/>
        </p:nvSpPr>
        <p:spPr bwMode="auto">
          <a:xfrm>
            <a:off x="3856038" y="5367338"/>
            <a:ext cx="60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6427" name="Freeform 46"/>
          <p:cNvSpPr/>
          <p:nvPr/>
        </p:nvSpPr>
        <p:spPr bwMode="auto">
          <a:xfrm>
            <a:off x="3884613" y="40576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8" name="Freeform 47"/>
          <p:cNvSpPr/>
          <p:nvPr/>
        </p:nvSpPr>
        <p:spPr bwMode="auto">
          <a:xfrm flipH="1">
            <a:off x="4265613" y="40576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9" name="Oval 48"/>
          <p:cNvSpPr>
            <a:spLocks noChangeArrowheads="1"/>
          </p:cNvSpPr>
          <p:nvPr/>
        </p:nvSpPr>
        <p:spPr bwMode="auto">
          <a:xfrm rot="-72110">
            <a:off x="4722813" y="55054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30" name="Oval 49"/>
          <p:cNvSpPr>
            <a:spLocks noChangeArrowheads="1"/>
          </p:cNvSpPr>
          <p:nvPr/>
        </p:nvSpPr>
        <p:spPr bwMode="auto">
          <a:xfrm rot="-72110">
            <a:off x="5408613" y="55054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31" name="Freeform 50"/>
          <p:cNvSpPr/>
          <p:nvPr/>
        </p:nvSpPr>
        <p:spPr bwMode="auto">
          <a:xfrm rot="5399914">
            <a:off x="5065713" y="47815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2" name="Freeform 51"/>
          <p:cNvSpPr/>
          <p:nvPr/>
        </p:nvSpPr>
        <p:spPr bwMode="auto">
          <a:xfrm rot="5493192" flipH="1">
            <a:off x="5065713" y="51625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3" name="Oval 52"/>
          <p:cNvSpPr>
            <a:spLocks noChangeArrowheads="1"/>
          </p:cNvSpPr>
          <p:nvPr/>
        </p:nvSpPr>
        <p:spPr bwMode="auto">
          <a:xfrm>
            <a:off x="5789613" y="527685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34" name="Text Box 53"/>
          <p:cNvSpPr txBox="1">
            <a:spLocks noChangeArrowheads="1"/>
          </p:cNvSpPr>
          <p:nvPr/>
        </p:nvSpPr>
        <p:spPr bwMode="auto">
          <a:xfrm>
            <a:off x="5818188" y="5367338"/>
            <a:ext cx="64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6435" name="Oval 55"/>
          <p:cNvSpPr>
            <a:spLocks noChangeArrowheads="1"/>
          </p:cNvSpPr>
          <p:nvPr/>
        </p:nvSpPr>
        <p:spPr bwMode="auto">
          <a:xfrm>
            <a:off x="6018213" y="48958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36" name="Freeform 56"/>
          <p:cNvSpPr/>
          <p:nvPr/>
        </p:nvSpPr>
        <p:spPr bwMode="auto">
          <a:xfrm>
            <a:off x="5865813" y="40576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7" name="Freeform 57"/>
          <p:cNvSpPr/>
          <p:nvPr/>
        </p:nvSpPr>
        <p:spPr bwMode="auto">
          <a:xfrm flipH="1">
            <a:off x="6246813" y="40576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8" name="Oval 58"/>
          <p:cNvSpPr>
            <a:spLocks noChangeArrowheads="1"/>
          </p:cNvSpPr>
          <p:nvPr/>
        </p:nvSpPr>
        <p:spPr bwMode="auto">
          <a:xfrm rot="-72110">
            <a:off x="6704013" y="55054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39" name="Oval 59"/>
          <p:cNvSpPr>
            <a:spLocks noChangeArrowheads="1"/>
          </p:cNvSpPr>
          <p:nvPr/>
        </p:nvSpPr>
        <p:spPr bwMode="auto">
          <a:xfrm rot="-72110">
            <a:off x="7389813" y="55054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40" name="Freeform 60"/>
          <p:cNvSpPr/>
          <p:nvPr/>
        </p:nvSpPr>
        <p:spPr bwMode="auto">
          <a:xfrm rot="5399914">
            <a:off x="7046913" y="47815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41" name="Freeform 61"/>
          <p:cNvSpPr/>
          <p:nvPr/>
        </p:nvSpPr>
        <p:spPr bwMode="auto">
          <a:xfrm rot="5493192" flipH="1">
            <a:off x="7046913" y="51625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42" name="Oval 62"/>
          <p:cNvSpPr>
            <a:spLocks noChangeArrowheads="1"/>
          </p:cNvSpPr>
          <p:nvPr/>
        </p:nvSpPr>
        <p:spPr bwMode="auto">
          <a:xfrm>
            <a:off x="7770813" y="527685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43" name="Text Box 63"/>
          <p:cNvSpPr txBox="1">
            <a:spLocks noChangeArrowheads="1"/>
          </p:cNvSpPr>
          <p:nvPr/>
        </p:nvSpPr>
        <p:spPr bwMode="auto">
          <a:xfrm>
            <a:off x="7751763" y="5367338"/>
            <a:ext cx="67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6444" name="Oval 65"/>
          <p:cNvSpPr>
            <a:spLocks noChangeArrowheads="1"/>
          </p:cNvSpPr>
          <p:nvPr/>
        </p:nvSpPr>
        <p:spPr bwMode="auto">
          <a:xfrm>
            <a:off x="7999413" y="48958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45" name="Freeform 66"/>
          <p:cNvSpPr/>
          <p:nvPr/>
        </p:nvSpPr>
        <p:spPr bwMode="auto">
          <a:xfrm>
            <a:off x="7847013" y="40576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46" name="Freeform 67"/>
          <p:cNvSpPr/>
          <p:nvPr/>
        </p:nvSpPr>
        <p:spPr bwMode="auto">
          <a:xfrm flipH="1">
            <a:off x="8228013" y="405765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47" name="Freeform 68"/>
          <p:cNvSpPr/>
          <p:nvPr/>
        </p:nvSpPr>
        <p:spPr bwMode="auto">
          <a:xfrm rot="-897261">
            <a:off x="3884613" y="781050"/>
            <a:ext cx="77787" cy="687388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48" name="Freeform 69"/>
          <p:cNvSpPr/>
          <p:nvPr/>
        </p:nvSpPr>
        <p:spPr bwMode="auto">
          <a:xfrm rot="713038" flipH="1">
            <a:off x="4341813" y="781050"/>
            <a:ext cx="74612" cy="687388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49" name="Oval 70"/>
          <p:cNvSpPr>
            <a:spLocks noChangeArrowheads="1"/>
          </p:cNvSpPr>
          <p:nvPr/>
        </p:nvSpPr>
        <p:spPr bwMode="auto">
          <a:xfrm rot="-72110">
            <a:off x="4037013" y="10096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50" name="Freeform 71"/>
          <p:cNvSpPr/>
          <p:nvPr/>
        </p:nvSpPr>
        <p:spPr bwMode="auto">
          <a:xfrm rot="-897261">
            <a:off x="5865813" y="781050"/>
            <a:ext cx="77787" cy="687388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51" name="Freeform 72"/>
          <p:cNvSpPr/>
          <p:nvPr/>
        </p:nvSpPr>
        <p:spPr bwMode="auto">
          <a:xfrm rot="713038" flipH="1">
            <a:off x="6323013" y="781050"/>
            <a:ext cx="74612" cy="687388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52" name="Oval 73"/>
          <p:cNvSpPr>
            <a:spLocks noChangeArrowheads="1"/>
          </p:cNvSpPr>
          <p:nvPr/>
        </p:nvSpPr>
        <p:spPr bwMode="auto">
          <a:xfrm rot="-72110">
            <a:off x="6018213" y="10096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53" name="Freeform 74"/>
          <p:cNvSpPr/>
          <p:nvPr/>
        </p:nvSpPr>
        <p:spPr bwMode="auto">
          <a:xfrm rot="-897261">
            <a:off x="7847013" y="781050"/>
            <a:ext cx="77787" cy="687388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54" name="Freeform 75"/>
          <p:cNvSpPr/>
          <p:nvPr/>
        </p:nvSpPr>
        <p:spPr bwMode="auto">
          <a:xfrm rot="713038" flipH="1">
            <a:off x="8304213" y="781050"/>
            <a:ext cx="74612" cy="687388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55" name="Oval 76"/>
          <p:cNvSpPr>
            <a:spLocks noChangeArrowheads="1"/>
          </p:cNvSpPr>
          <p:nvPr/>
        </p:nvSpPr>
        <p:spPr bwMode="auto">
          <a:xfrm rot="-72110">
            <a:off x="7999413" y="10096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56" name="Freeform 77"/>
          <p:cNvSpPr/>
          <p:nvPr/>
        </p:nvSpPr>
        <p:spPr bwMode="auto">
          <a:xfrm rot="9998643">
            <a:off x="4341813" y="5962650"/>
            <a:ext cx="77787" cy="687388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57" name="Freeform 78"/>
          <p:cNvSpPr/>
          <p:nvPr/>
        </p:nvSpPr>
        <p:spPr bwMode="auto">
          <a:xfrm rot="11608953" flipH="1">
            <a:off x="3884613" y="5962650"/>
            <a:ext cx="74612" cy="687388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58" name="Oval 79"/>
          <p:cNvSpPr>
            <a:spLocks noChangeArrowheads="1"/>
          </p:cNvSpPr>
          <p:nvPr/>
        </p:nvSpPr>
        <p:spPr bwMode="auto">
          <a:xfrm rot="-10753614">
            <a:off x="4037013" y="6191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59" name="Freeform 80"/>
          <p:cNvSpPr/>
          <p:nvPr/>
        </p:nvSpPr>
        <p:spPr bwMode="auto">
          <a:xfrm rot="9998643">
            <a:off x="6323013" y="5962650"/>
            <a:ext cx="77787" cy="687388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0" name="Freeform 81"/>
          <p:cNvSpPr/>
          <p:nvPr/>
        </p:nvSpPr>
        <p:spPr bwMode="auto">
          <a:xfrm rot="11608953" flipH="1">
            <a:off x="5865813" y="5962650"/>
            <a:ext cx="74612" cy="687388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1" name="Oval 82"/>
          <p:cNvSpPr>
            <a:spLocks noChangeArrowheads="1"/>
          </p:cNvSpPr>
          <p:nvPr/>
        </p:nvSpPr>
        <p:spPr bwMode="auto">
          <a:xfrm rot="-10753614">
            <a:off x="6018213" y="6191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62" name="Freeform 83"/>
          <p:cNvSpPr/>
          <p:nvPr/>
        </p:nvSpPr>
        <p:spPr bwMode="auto">
          <a:xfrm rot="9998643">
            <a:off x="8304213" y="5962650"/>
            <a:ext cx="77787" cy="687388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3" name="Freeform 84"/>
          <p:cNvSpPr/>
          <p:nvPr/>
        </p:nvSpPr>
        <p:spPr bwMode="auto">
          <a:xfrm rot="11608953" flipH="1">
            <a:off x="7847013" y="5962650"/>
            <a:ext cx="74612" cy="687388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4" name="Oval 85"/>
          <p:cNvSpPr>
            <a:spLocks noChangeArrowheads="1"/>
          </p:cNvSpPr>
          <p:nvPr/>
        </p:nvSpPr>
        <p:spPr bwMode="auto">
          <a:xfrm rot="-10753614">
            <a:off x="7999413" y="6191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65" name="Freeform 86"/>
          <p:cNvSpPr/>
          <p:nvPr/>
        </p:nvSpPr>
        <p:spPr bwMode="auto">
          <a:xfrm rot="4432324">
            <a:off x="8761413" y="3143250"/>
            <a:ext cx="77788" cy="687387"/>
          </a:xfrm>
          <a:custGeom>
            <a:avLst/>
            <a:gdLst>
              <a:gd name="T0" fmla="*/ 2147483646 w 152"/>
              <a:gd name="T1" fmla="*/ 0 h 816"/>
              <a:gd name="T2" fmla="*/ 1072224674 w 152"/>
              <a:gd name="T3" fmla="*/ 2147483646 h 816"/>
              <a:gd name="T4" fmla="*/ 2147483646 w 152"/>
              <a:gd name="T5" fmla="*/ 2147483646 h 816"/>
              <a:gd name="T6" fmla="*/ 1072224674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6" name="Freeform 87"/>
          <p:cNvSpPr/>
          <p:nvPr/>
        </p:nvSpPr>
        <p:spPr bwMode="auto">
          <a:xfrm rot="6073740" flipH="1">
            <a:off x="8763000" y="3598863"/>
            <a:ext cx="74613" cy="687387"/>
          </a:xfrm>
          <a:custGeom>
            <a:avLst/>
            <a:gdLst>
              <a:gd name="T0" fmla="*/ 2147483646 w 152"/>
              <a:gd name="T1" fmla="*/ 0 h 816"/>
              <a:gd name="T2" fmla="*/ 946243048 w 152"/>
              <a:gd name="T3" fmla="*/ 2147483646 h 816"/>
              <a:gd name="T4" fmla="*/ 2147483646 w 152"/>
              <a:gd name="T5" fmla="*/ 2147483646 h 816"/>
              <a:gd name="T6" fmla="*/ 946243048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7" name="Oval 88"/>
          <p:cNvSpPr>
            <a:spLocks noChangeArrowheads="1"/>
          </p:cNvSpPr>
          <p:nvPr/>
        </p:nvSpPr>
        <p:spPr bwMode="auto">
          <a:xfrm rot="4992283">
            <a:off x="8685213" y="36004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68" name="Freeform 89"/>
          <p:cNvSpPr/>
          <p:nvPr/>
        </p:nvSpPr>
        <p:spPr bwMode="auto">
          <a:xfrm rot="4432324">
            <a:off x="8761413" y="5048250"/>
            <a:ext cx="77788" cy="687387"/>
          </a:xfrm>
          <a:custGeom>
            <a:avLst/>
            <a:gdLst>
              <a:gd name="T0" fmla="*/ 2147483646 w 152"/>
              <a:gd name="T1" fmla="*/ 0 h 816"/>
              <a:gd name="T2" fmla="*/ 1072224674 w 152"/>
              <a:gd name="T3" fmla="*/ 2147483646 h 816"/>
              <a:gd name="T4" fmla="*/ 2147483646 w 152"/>
              <a:gd name="T5" fmla="*/ 2147483646 h 816"/>
              <a:gd name="T6" fmla="*/ 1072224674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9" name="Freeform 90"/>
          <p:cNvSpPr/>
          <p:nvPr/>
        </p:nvSpPr>
        <p:spPr bwMode="auto">
          <a:xfrm rot="6073740" flipH="1">
            <a:off x="8763000" y="5503863"/>
            <a:ext cx="74613" cy="687387"/>
          </a:xfrm>
          <a:custGeom>
            <a:avLst/>
            <a:gdLst>
              <a:gd name="T0" fmla="*/ 2147483646 w 152"/>
              <a:gd name="T1" fmla="*/ 0 h 816"/>
              <a:gd name="T2" fmla="*/ 946243048 w 152"/>
              <a:gd name="T3" fmla="*/ 2147483646 h 816"/>
              <a:gd name="T4" fmla="*/ 2147483646 w 152"/>
              <a:gd name="T5" fmla="*/ 2147483646 h 816"/>
              <a:gd name="T6" fmla="*/ 946243048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70" name="Oval 91"/>
          <p:cNvSpPr>
            <a:spLocks noChangeArrowheads="1"/>
          </p:cNvSpPr>
          <p:nvPr/>
        </p:nvSpPr>
        <p:spPr bwMode="auto">
          <a:xfrm rot="4992283">
            <a:off x="8685213" y="55054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71" name="Freeform 92"/>
          <p:cNvSpPr/>
          <p:nvPr/>
        </p:nvSpPr>
        <p:spPr bwMode="auto">
          <a:xfrm rot="4432324">
            <a:off x="8761413" y="1238250"/>
            <a:ext cx="77788" cy="687387"/>
          </a:xfrm>
          <a:custGeom>
            <a:avLst/>
            <a:gdLst>
              <a:gd name="T0" fmla="*/ 2147483646 w 152"/>
              <a:gd name="T1" fmla="*/ 0 h 816"/>
              <a:gd name="T2" fmla="*/ 1072224674 w 152"/>
              <a:gd name="T3" fmla="*/ 2147483646 h 816"/>
              <a:gd name="T4" fmla="*/ 2147483646 w 152"/>
              <a:gd name="T5" fmla="*/ 2147483646 h 816"/>
              <a:gd name="T6" fmla="*/ 1072224674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72" name="Freeform 93"/>
          <p:cNvSpPr/>
          <p:nvPr/>
        </p:nvSpPr>
        <p:spPr bwMode="auto">
          <a:xfrm rot="6073740" flipH="1">
            <a:off x="8763000" y="1693863"/>
            <a:ext cx="74613" cy="687387"/>
          </a:xfrm>
          <a:custGeom>
            <a:avLst/>
            <a:gdLst>
              <a:gd name="T0" fmla="*/ 2147483646 w 152"/>
              <a:gd name="T1" fmla="*/ 0 h 816"/>
              <a:gd name="T2" fmla="*/ 946243048 w 152"/>
              <a:gd name="T3" fmla="*/ 2147483646 h 816"/>
              <a:gd name="T4" fmla="*/ 2147483646 w 152"/>
              <a:gd name="T5" fmla="*/ 2147483646 h 816"/>
              <a:gd name="T6" fmla="*/ 946243048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73" name="Oval 94"/>
          <p:cNvSpPr>
            <a:spLocks noChangeArrowheads="1"/>
          </p:cNvSpPr>
          <p:nvPr/>
        </p:nvSpPr>
        <p:spPr bwMode="auto">
          <a:xfrm rot="4992283">
            <a:off x="8685213" y="16954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74" name="Freeform 95"/>
          <p:cNvSpPr/>
          <p:nvPr/>
        </p:nvSpPr>
        <p:spPr bwMode="auto">
          <a:xfrm rot="-6201357">
            <a:off x="3427413" y="5505450"/>
            <a:ext cx="77788" cy="687387"/>
          </a:xfrm>
          <a:custGeom>
            <a:avLst/>
            <a:gdLst>
              <a:gd name="T0" fmla="*/ 2147483646 w 152"/>
              <a:gd name="T1" fmla="*/ 0 h 816"/>
              <a:gd name="T2" fmla="*/ 1072224674 w 152"/>
              <a:gd name="T3" fmla="*/ 2147483646 h 816"/>
              <a:gd name="T4" fmla="*/ 2147483646 w 152"/>
              <a:gd name="T5" fmla="*/ 2147483646 h 816"/>
              <a:gd name="T6" fmla="*/ 1072224674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75" name="Freeform 96"/>
          <p:cNvSpPr/>
          <p:nvPr/>
        </p:nvSpPr>
        <p:spPr bwMode="auto">
          <a:xfrm rot="17104424" flipH="1">
            <a:off x="3429000" y="5046663"/>
            <a:ext cx="74613" cy="687387"/>
          </a:xfrm>
          <a:custGeom>
            <a:avLst/>
            <a:gdLst>
              <a:gd name="T0" fmla="*/ 2147483646 w 152"/>
              <a:gd name="T1" fmla="*/ 0 h 816"/>
              <a:gd name="T2" fmla="*/ 946243048 w 152"/>
              <a:gd name="T3" fmla="*/ 2147483646 h 816"/>
              <a:gd name="T4" fmla="*/ 2147483646 w 152"/>
              <a:gd name="T5" fmla="*/ 2147483646 h 816"/>
              <a:gd name="T6" fmla="*/ 946243048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76" name="Oval 97"/>
          <p:cNvSpPr>
            <a:spLocks noChangeArrowheads="1"/>
          </p:cNvSpPr>
          <p:nvPr/>
        </p:nvSpPr>
        <p:spPr bwMode="auto">
          <a:xfrm rot="-5353614">
            <a:off x="3351213" y="55054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77" name="Freeform 98"/>
          <p:cNvSpPr/>
          <p:nvPr/>
        </p:nvSpPr>
        <p:spPr bwMode="auto">
          <a:xfrm rot="-6201357">
            <a:off x="3427413" y="1695450"/>
            <a:ext cx="77788" cy="687387"/>
          </a:xfrm>
          <a:custGeom>
            <a:avLst/>
            <a:gdLst>
              <a:gd name="T0" fmla="*/ 2147483646 w 152"/>
              <a:gd name="T1" fmla="*/ 0 h 816"/>
              <a:gd name="T2" fmla="*/ 1072224674 w 152"/>
              <a:gd name="T3" fmla="*/ 2147483646 h 816"/>
              <a:gd name="T4" fmla="*/ 2147483646 w 152"/>
              <a:gd name="T5" fmla="*/ 2147483646 h 816"/>
              <a:gd name="T6" fmla="*/ 1072224674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78" name="Freeform 99"/>
          <p:cNvSpPr/>
          <p:nvPr/>
        </p:nvSpPr>
        <p:spPr bwMode="auto">
          <a:xfrm rot="17104424" flipH="1">
            <a:off x="3429000" y="1236663"/>
            <a:ext cx="74613" cy="687387"/>
          </a:xfrm>
          <a:custGeom>
            <a:avLst/>
            <a:gdLst>
              <a:gd name="T0" fmla="*/ 2147483646 w 152"/>
              <a:gd name="T1" fmla="*/ 0 h 816"/>
              <a:gd name="T2" fmla="*/ 946243048 w 152"/>
              <a:gd name="T3" fmla="*/ 2147483646 h 816"/>
              <a:gd name="T4" fmla="*/ 2147483646 w 152"/>
              <a:gd name="T5" fmla="*/ 2147483646 h 816"/>
              <a:gd name="T6" fmla="*/ 946243048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79" name="Oval 100"/>
          <p:cNvSpPr>
            <a:spLocks noChangeArrowheads="1"/>
          </p:cNvSpPr>
          <p:nvPr/>
        </p:nvSpPr>
        <p:spPr bwMode="auto">
          <a:xfrm rot="-5353614">
            <a:off x="3351213" y="16954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80" name="Freeform 101"/>
          <p:cNvSpPr/>
          <p:nvPr/>
        </p:nvSpPr>
        <p:spPr bwMode="auto">
          <a:xfrm rot="-6201357">
            <a:off x="3427413" y="3600450"/>
            <a:ext cx="77788" cy="687387"/>
          </a:xfrm>
          <a:custGeom>
            <a:avLst/>
            <a:gdLst>
              <a:gd name="T0" fmla="*/ 2147483646 w 152"/>
              <a:gd name="T1" fmla="*/ 0 h 816"/>
              <a:gd name="T2" fmla="*/ 1072224674 w 152"/>
              <a:gd name="T3" fmla="*/ 2147483646 h 816"/>
              <a:gd name="T4" fmla="*/ 2147483646 w 152"/>
              <a:gd name="T5" fmla="*/ 2147483646 h 816"/>
              <a:gd name="T6" fmla="*/ 1072224674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1" name="Freeform 102"/>
          <p:cNvSpPr/>
          <p:nvPr/>
        </p:nvSpPr>
        <p:spPr bwMode="auto">
          <a:xfrm rot="17104424" flipH="1">
            <a:off x="3429000" y="3141663"/>
            <a:ext cx="74613" cy="687387"/>
          </a:xfrm>
          <a:custGeom>
            <a:avLst/>
            <a:gdLst>
              <a:gd name="T0" fmla="*/ 2147483646 w 152"/>
              <a:gd name="T1" fmla="*/ 0 h 816"/>
              <a:gd name="T2" fmla="*/ 946243048 w 152"/>
              <a:gd name="T3" fmla="*/ 2147483646 h 816"/>
              <a:gd name="T4" fmla="*/ 2147483646 w 152"/>
              <a:gd name="T5" fmla="*/ 2147483646 h 816"/>
              <a:gd name="T6" fmla="*/ 946243048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2" name="Oval 103"/>
          <p:cNvSpPr>
            <a:spLocks noChangeArrowheads="1"/>
          </p:cNvSpPr>
          <p:nvPr/>
        </p:nvSpPr>
        <p:spPr bwMode="auto">
          <a:xfrm rot="-5353614">
            <a:off x="3351213" y="36004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83" name="Text Box 111"/>
          <p:cNvSpPr txBox="1">
            <a:spLocks noChangeArrowheads="1"/>
          </p:cNvSpPr>
          <p:nvPr/>
        </p:nvSpPr>
        <p:spPr bwMode="auto">
          <a:xfrm>
            <a:off x="186068" y="1031595"/>
            <a:ext cx="20393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型半导体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484" name="Oval 119"/>
          <p:cNvSpPr>
            <a:spLocks noChangeArrowheads="1"/>
          </p:cNvSpPr>
          <p:nvPr/>
        </p:nvSpPr>
        <p:spPr bwMode="auto">
          <a:xfrm>
            <a:off x="7999413" y="4286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85" name="Oval 122"/>
          <p:cNvSpPr>
            <a:spLocks noChangeArrowheads="1"/>
          </p:cNvSpPr>
          <p:nvPr/>
        </p:nvSpPr>
        <p:spPr bwMode="auto">
          <a:xfrm rot="-5353614">
            <a:off x="4494213" y="4286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704" name="Text Box 128"/>
          <p:cNvSpPr txBox="1">
            <a:spLocks noChangeArrowheads="1"/>
          </p:cNvSpPr>
          <p:nvPr/>
        </p:nvSpPr>
        <p:spPr bwMode="auto">
          <a:xfrm>
            <a:off x="93663" y="1858963"/>
            <a:ext cx="2968625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在纯净的硅或锗的晶体中掺入微量的三价元素（如硼）所形成的杂质半导体称</a:t>
            </a:r>
            <a:r>
              <a:rPr lang="en-US" altLang="zh-CN" sz="24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型半导体。     </a:t>
            </a:r>
            <a:endParaRPr lang="zh-CN" altLang="en-US" sz="2400" b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16487" name="Text Box 130"/>
          <p:cNvSpPr txBox="1">
            <a:spLocks noChangeArrowheads="1"/>
          </p:cNvSpPr>
          <p:nvPr/>
        </p:nvSpPr>
        <p:spPr bwMode="auto">
          <a:xfrm>
            <a:off x="3732213" y="1566863"/>
            <a:ext cx="77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grpSp>
        <p:nvGrpSpPr>
          <p:cNvPr id="24710" name="Group 134"/>
          <p:cNvGrpSpPr/>
          <p:nvPr/>
        </p:nvGrpSpPr>
        <p:grpSpPr bwMode="auto">
          <a:xfrm>
            <a:off x="6475413" y="2686050"/>
            <a:ext cx="1304925" cy="609600"/>
            <a:chOff x="3888" y="1536"/>
            <a:chExt cx="720" cy="384"/>
          </a:xfrm>
        </p:grpSpPr>
        <p:sp>
          <p:nvSpPr>
            <p:cNvPr id="16512" name="Text Box 107"/>
            <p:cNvSpPr txBox="1">
              <a:spLocks noChangeArrowheads="1"/>
            </p:cNvSpPr>
            <p:nvPr/>
          </p:nvSpPr>
          <p:spPr bwMode="auto">
            <a:xfrm>
              <a:off x="3929" y="1584"/>
              <a:ext cx="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rgbClr val="FF0066"/>
                  </a:solidFill>
                </a:rPr>
                <a:t>硼原子</a:t>
              </a:r>
              <a:endParaRPr lang="zh-CN" altLang="en-US" sz="2400">
                <a:solidFill>
                  <a:srgbClr val="FF0066"/>
                </a:solidFill>
              </a:endParaRPr>
            </a:p>
          </p:txBody>
        </p:sp>
        <p:sp>
          <p:nvSpPr>
            <p:cNvPr id="16513" name="AutoShape 133"/>
            <p:cNvSpPr>
              <a:spLocks noChangeArrowheads="1"/>
            </p:cNvSpPr>
            <p:nvPr/>
          </p:nvSpPr>
          <p:spPr bwMode="auto">
            <a:xfrm>
              <a:off x="3888" y="1536"/>
              <a:ext cx="720" cy="384"/>
            </a:xfrm>
            <a:prstGeom prst="wedgeRoundRectCallout">
              <a:avLst>
                <a:gd name="adj1" fmla="val -45417"/>
                <a:gd name="adj2" fmla="val 65106"/>
                <a:gd name="adj3" fmla="val 16667"/>
              </a:avLst>
            </a:prstGeom>
            <a:noFill/>
            <a:ln w="38100">
              <a:solidFill>
                <a:srgbClr val="FF99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0">
                <a:ea typeface="方正琥珀繁体" pitchFamily="2" charset="-122"/>
              </a:endParaRPr>
            </a:p>
          </p:txBody>
        </p:sp>
      </p:grpSp>
      <p:grpSp>
        <p:nvGrpSpPr>
          <p:cNvPr id="24712" name="Group 136"/>
          <p:cNvGrpSpPr/>
          <p:nvPr/>
        </p:nvGrpSpPr>
        <p:grpSpPr bwMode="auto">
          <a:xfrm>
            <a:off x="6418263" y="4724400"/>
            <a:ext cx="1416050" cy="533400"/>
            <a:chOff x="528" y="3696"/>
            <a:chExt cx="892" cy="336"/>
          </a:xfrm>
        </p:grpSpPr>
        <p:sp>
          <p:nvSpPr>
            <p:cNvPr id="16510" name="Text Box 108"/>
            <p:cNvSpPr txBox="1">
              <a:spLocks noChangeArrowheads="1"/>
            </p:cNvSpPr>
            <p:nvPr/>
          </p:nvSpPr>
          <p:spPr bwMode="auto">
            <a:xfrm>
              <a:off x="528" y="3744"/>
              <a:ext cx="8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/>
                <a:t>填补空位</a:t>
              </a:r>
              <a:endParaRPr lang="zh-CN" altLang="en-US" sz="2400"/>
            </a:p>
          </p:txBody>
        </p:sp>
        <p:sp>
          <p:nvSpPr>
            <p:cNvPr id="16511" name="Line 135"/>
            <p:cNvSpPr>
              <a:spLocks noChangeShapeType="1"/>
            </p:cNvSpPr>
            <p:nvPr/>
          </p:nvSpPr>
          <p:spPr bwMode="auto">
            <a:xfrm flipH="1">
              <a:off x="672" y="3696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718" name="Oval 142"/>
          <p:cNvSpPr>
            <a:spLocks noChangeArrowheads="1"/>
          </p:cNvSpPr>
          <p:nvPr/>
        </p:nvSpPr>
        <p:spPr bwMode="auto">
          <a:xfrm>
            <a:off x="6704013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719" name="Oval 143"/>
          <p:cNvSpPr>
            <a:spLocks noChangeArrowheads="1"/>
          </p:cNvSpPr>
          <p:nvPr/>
        </p:nvSpPr>
        <p:spPr bwMode="auto">
          <a:xfrm>
            <a:off x="7408863" y="43624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720" name="Oval 144"/>
          <p:cNvSpPr>
            <a:spLocks noChangeArrowheads="1"/>
          </p:cNvSpPr>
          <p:nvPr/>
        </p:nvSpPr>
        <p:spPr bwMode="auto">
          <a:xfrm>
            <a:off x="7961313" y="4248150"/>
            <a:ext cx="304800" cy="3048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66CC"/>
                </a:solidFill>
                <a:round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721" name="Oval 145"/>
          <p:cNvSpPr>
            <a:spLocks noChangeArrowheads="1"/>
          </p:cNvSpPr>
          <p:nvPr/>
        </p:nvSpPr>
        <p:spPr bwMode="auto">
          <a:xfrm flipV="1">
            <a:off x="8010525" y="4276725"/>
            <a:ext cx="228600" cy="238125"/>
          </a:xfrm>
          <a:prstGeom prst="ellipse">
            <a:avLst/>
          </a:prstGeom>
          <a:noFill/>
          <a:ln w="38100">
            <a:solidFill>
              <a:srgbClr val="0066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96" name="Oval 120"/>
          <p:cNvSpPr>
            <a:spLocks noChangeArrowheads="1"/>
          </p:cNvSpPr>
          <p:nvPr/>
        </p:nvSpPr>
        <p:spPr bwMode="auto">
          <a:xfrm>
            <a:off x="5989638" y="4419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6495" name="Group 160"/>
          <p:cNvGrpSpPr/>
          <p:nvPr/>
        </p:nvGrpSpPr>
        <p:grpSpPr bwMode="auto">
          <a:xfrm>
            <a:off x="5799138" y="3409950"/>
            <a:ext cx="688975" cy="685800"/>
            <a:chOff x="2879" y="1686"/>
            <a:chExt cx="434" cy="432"/>
          </a:xfrm>
        </p:grpSpPr>
        <p:sp>
          <p:nvSpPr>
            <p:cNvPr id="16508" name="Text Box 3"/>
            <p:cNvSpPr txBox="1">
              <a:spLocks noChangeArrowheads="1"/>
            </p:cNvSpPr>
            <p:nvPr/>
          </p:nvSpPr>
          <p:spPr bwMode="auto">
            <a:xfrm>
              <a:off x="2891" y="1743"/>
              <a:ext cx="4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+4</a:t>
              </a:r>
              <a:endParaRPr lang="en-US" altLang="zh-CN"/>
            </a:p>
          </p:txBody>
        </p:sp>
        <p:sp>
          <p:nvSpPr>
            <p:cNvPr id="16509" name="Oval 129"/>
            <p:cNvSpPr>
              <a:spLocks noChangeArrowheads="1"/>
            </p:cNvSpPr>
            <p:nvPr/>
          </p:nvSpPr>
          <p:spPr bwMode="auto">
            <a:xfrm>
              <a:off x="2879" y="1686"/>
              <a:ext cx="432" cy="4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6496" name="Oval 137"/>
          <p:cNvSpPr>
            <a:spLocks noChangeArrowheads="1"/>
          </p:cNvSpPr>
          <p:nvPr/>
        </p:nvSpPr>
        <p:spPr bwMode="auto">
          <a:xfrm rot="-5353614">
            <a:off x="5989638" y="4419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715" name="Oval 139"/>
          <p:cNvSpPr>
            <a:spLocks noChangeArrowheads="1"/>
          </p:cNvSpPr>
          <p:nvPr/>
        </p:nvSpPr>
        <p:spPr bwMode="auto">
          <a:xfrm>
            <a:off x="5780088" y="3343275"/>
            <a:ext cx="704850" cy="7620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4738" name="Group 162"/>
          <p:cNvGrpSpPr/>
          <p:nvPr/>
        </p:nvGrpSpPr>
        <p:grpSpPr bwMode="auto">
          <a:xfrm>
            <a:off x="5770563" y="3381375"/>
            <a:ext cx="723900" cy="1285875"/>
            <a:chOff x="3047" y="1506"/>
            <a:chExt cx="456" cy="810"/>
          </a:xfrm>
        </p:grpSpPr>
        <p:grpSp>
          <p:nvGrpSpPr>
            <p:cNvPr id="16504" name="Group 161"/>
            <p:cNvGrpSpPr/>
            <p:nvPr/>
          </p:nvGrpSpPr>
          <p:grpSpPr bwMode="auto">
            <a:xfrm>
              <a:off x="3047" y="1506"/>
              <a:ext cx="456" cy="432"/>
              <a:chOff x="3173" y="1356"/>
              <a:chExt cx="456" cy="432"/>
            </a:xfrm>
          </p:grpSpPr>
          <p:sp>
            <p:nvSpPr>
              <p:cNvPr id="16506" name="Oval 20"/>
              <p:cNvSpPr>
                <a:spLocks noChangeArrowheads="1"/>
              </p:cNvSpPr>
              <p:nvPr/>
            </p:nvSpPr>
            <p:spPr bwMode="auto">
              <a:xfrm>
                <a:off x="3173" y="1356"/>
                <a:ext cx="456" cy="4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507" name="Text Box 21"/>
              <p:cNvSpPr txBox="1">
                <a:spLocks noChangeArrowheads="1"/>
              </p:cNvSpPr>
              <p:nvPr/>
            </p:nvSpPr>
            <p:spPr bwMode="auto">
              <a:xfrm>
                <a:off x="3206" y="1413"/>
                <a:ext cx="38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+3</a:t>
                </a:r>
                <a:endParaRPr lang="en-US" altLang="zh-CN"/>
              </a:p>
            </p:txBody>
          </p:sp>
        </p:grpSp>
        <p:sp>
          <p:nvSpPr>
            <p:cNvPr id="16505" name="Oval 140"/>
            <p:cNvSpPr>
              <a:spLocks noChangeArrowheads="1"/>
            </p:cNvSpPr>
            <p:nvPr/>
          </p:nvSpPr>
          <p:spPr bwMode="auto">
            <a:xfrm>
              <a:off x="3185" y="2124"/>
              <a:ext cx="144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bg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4725" name="Oval 149"/>
          <p:cNvSpPr>
            <a:spLocks noChangeArrowheads="1"/>
          </p:cNvSpPr>
          <p:nvPr/>
        </p:nvSpPr>
        <p:spPr bwMode="auto">
          <a:xfrm rot="-5353614">
            <a:off x="5980113" y="44005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4728" name="Group 152"/>
          <p:cNvGrpSpPr/>
          <p:nvPr/>
        </p:nvGrpSpPr>
        <p:grpSpPr bwMode="auto">
          <a:xfrm>
            <a:off x="6533603" y="3726960"/>
            <a:ext cx="1300163" cy="609600"/>
            <a:chOff x="960" y="2544"/>
            <a:chExt cx="720" cy="384"/>
          </a:xfrm>
        </p:grpSpPr>
        <p:sp>
          <p:nvSpPr>
            <p:cNvPr id="16502" name="AutoShape 150"/>
            <p:cNvSpPr>
              <a:spLocks noChangeArrowheads="1"/>
            </p:cNvSpPr>
            <p:nvPr/>
          </p:nvSpPr>
          <p:spPr bwMode="auto">
            <a:xfrm>
              <a:off x="960" y="2544"/>
              <a:ext cx="720" cy="384"/>
            </a:xfrm>
            <a:prstGeom prst="wedgeRoundRectCallout">
              <a:avLst>
                <a:gd name="adj1" fmla="val -45000"/>
                <a:gd name="adj2" fmla="val 70051"/>
                <a:gd name="adj3" fmla="val 16667"/>
              </a:avLst>
            </a:prstGeom>
            <a:solidFill>
              <a:srgbClr val="FFFFFF"/>
            </a:solidFill>
            <a:ln w="38100">
              <a:solidFill>
                <a:schemeClr val="accent5">
                  <a:lumMod val="50000"/>
                </a:schemeClr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/>
            </a:p>
          </p:txBody>
        </p:sp>
        <p:sp>
          <p:nvSpPr>
            <p:cNvPr id="16503" name="Text Box 151"/>
            <p:cNvSpPr txBox="1">
              <a:spLocks noChangeArrowheads="1"/>
            </p:cNvSpPr>
            <p:nvPr/>
          </p:nvSpPr>
          <p:spPr bwMode="auto">
            <a:xfrm>
              <a:off x="1029" y="2581"/>
              <a:ext cx="6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chemeClr val="accent5">
                      <a:lumMod val="50000"/>
                    </a:schemeClr>
                  </a:solidFill>
                </a:rPr>
                <a:t>负离子</a:t>
              </a:r>
              <a:endParaRPr lang="zh-CN" altLang="en-US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30" name="Text Box 109"/>
          <p:cNvSpPr txBox="1">
            <a:spLocks noChangeArrowheads="1"/>
          </p:cNvSpPr>
          <p:nvPr/>
        </p:nvSpPr>
        <p:spPr bwMode="auto">
          <a:xfrm>
            <a:off x="303213" y="79727"/>
            <a:ext cx="4293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1.1.2 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杂质半导体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7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04" grpId="0" autoUpdateAnimBg="0"/>
      <p:bldP spid="24718" grpId="0" animBg="1"/>
      <p:bldP spid="24719" grpId="0" animBg="1"/>
      <p:bldP spid="24720" grpId="0" animBg="1"/>
      <p:bldP spid="24721" grpId="0" animBg="1"/>
      <p:bldP spid="24696" grpId="0" animBg="1"/>
      <p:bldP spid="24715" grpId="0" animBg="1"/>
      <p:bldP spid="247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18" name="Group 2"/>
          <p:cNvGrpSpPr/>
          <p:nvPr/>
        </p:nvGrpSpPr>
        <p:grpSpPr bwMode="auto">
          <a:xfrm>
            <a:off x="1990725" y="2085975"/>
            <a:ext cx="3505200" cy="2667000"/>
            <a:chOff x="1254" y="1314"/>
            <a:chExt cx="2208" cy="1680"/>
          </a:xfrm>
        </p:grpSpPr>
        <p:sp>
          <p:nvSpPr>
            <p:cNvPr id="18447" name="Rectangle 3"/>
            <p:cNvSpPr>
              <a:spLocks noChangeArrowheads="1"/>
            </p:cNvSpPr>
            <p:nvPr/>
          </p:nvSpPr>
          <p:spPr bwMode="auto">
            <a:xfrm>
              <a:off x="1254" y="1314"/>
              <a:ext cx="2208" cy="16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48" name="Oval 4"/>
            <p:cNvSpPr>
              <a:spLocks noChangeArrowheads="1"/>
            </p:cNvSpPr>
            <p:nvPr/>
          </p:nvSpPr>
          <p:spPr bwMode="auto">
            <a:xfrm>
              <a:off x="1926" y="1410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49" name="Line 5"/>
            <p:cNvSpPr>
              <a:spLocks noChangeShapeType="1"/>
            </p:cNvSpPr>
            <p:nvPr/>
          </p:nvSpPr>
          <p:spPr bwMode="auto">
            <a:xfrm>
              <a:off x="2022" y="1602"/>
              <a:ext cx="19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Oval 6"/>
            <p:cNvSpPr>
              <a:spLocks noChangeArrowheads="1"/>
            </p:cNvSpPr>
            <p:nvPr/>
          </p:nvSpPr>
          <p:spPr bwMode="auto">
            <a:xfrm>
              <a:off x="1398" y="1410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51" name="Line 7"/>
            <p:cNvSpPr>
              <a:spLocks noChangeShapeType="1"/>
            </p:cNvSpPr>
            <p:nvPr/>
          </p:nvSpPr>
          <p:spPr bwMode="auto">
            <a:xfrm>
              <a:off x="1494" y="1602"/>
              <a:ext cx="19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Oval 8"/>
            <p:cNvSpPr>
              <a:spLocks noChangeArrowheads="1"/>
            </p:cNvSpPr>
            <p:nvPr/>
          </p:nvSpPr>
          <p:spPr bwMode="auto">
            <a:xfrm>
              <a:off x="2982" y="1410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53" name="Line 9"/>
            <p:cNvSpPr>
              <a:spLocks noChangeShapeType="1"/>
            </p:cNvSpPr>
            <p:nvPr/>
          </p:nvSpPr>
          <p:spPr bwMode="auto">
            <a:xfrm>
              <a:off x="3078" y="1602"/>
              <a:ext cx="19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Oval 10"/>
            <p:cNvSpPr>
              <a:spLocks noChangeArrowheads="1"/>
            </p:cNvSpPr>
            <p:nvPr/>
          </p:nvSpPr>
          <p:spPr bwMode="auto">
            <a:xfrm>
              <a:off x="2454" y="1410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55" name="Line 11"/>
            <p:cNvSpPr>
              <a:spLocks noChangeShapeType="1"/>
            </p:cNvSpPr>
            <p:nvPr/>
          </p:nvSpPr>
          <p:spPr bwMode="auto">
            <a:xfrm>
              <a:off x="2550" y="1602"/>
              <a:ext cx="19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Oval 12"/>
            <p:cNvSpPr>
              <a:spLocks noChangeArrowheads="1"/>
            </p:cNvSpPr>
            <p:nvPr/>
          </p:nvSpPr>
          <p:spPr bwMode="auto">
            <a:xfrm>
              <a:off x="1926" y="1938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57" name="Line 13"/>
            <p:cNvSpPr>
              <a:spLocks noChangeShapeType="1"/>
            </p:cNvSpPr>
            <p:nvPr/>
          </p:nvSpPr>
          <p:spPr bwMode="auto">
            <a:xfrm>
              <a:off x="2022" y="2130"/>
              <a:ext cx="19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8" name="Oval 14"/>
            <p:cNvSpPr>
              <a:spLocks noChangeArrowheads="1"/>
            </p:cNvSpPr>
            <p:nvPr/>
          </p:nvSpPr>
          <p:spPr bwMode="auto">
            <a:xfrm>
              <a:off x="1398" y="1938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59" name="Line 15"/>
            <p:cNvSpPr>
              <a:spLocks noChangeShapeType="1"/>
            </p:cNvSpPr>
            <p:nvPr/>
          </p:nvSpPr>
          <p:spPr bwMode="auto">
            <a:xfrm>
              <a:off x="1494" y="2130"/>
              <a:ext cx="19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Oval 16"/>
            <p:cNvSpPr>
              <a:spLocks noChangeArrowheads="1"/>
            </p:cNvSpPr>
            <p:nvPr/>
          </p:nvSpPr>
          <p:spPr bwMode="auto">
            <a:xfrm>
              <a:off x="2982" y="1938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61" name="Line 17"/>
            <p:cNvSpPr>
              <a:spLocks noChangeShapeType="1"/>
            </p:cNvSpPr>
            <p:nvPr/>
          </p:nvSpPr>
          <p:spPr bwMode="auto">
            <a:xfrm>
              <a:off x="3078" y="2130"/>
              <a:ext cx="19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Oval 18"/>
            <p:cNvSpPr>
              <a:spLocks noChangeArrowheads="1"/>
            </p:cNvSpPr>
            <p:nvPr/>
          </p:nvSpPr>
          <p:spPr bwMode="auto">
            <a:xfrm>
              <a:off x="2454" y="1938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63" name="Line 19"/>
            <p:cNvSpPr>
              <a:spLocks noChangeShapeType="1"/>
            </p:cNvSpPr>
            <p:nvPr/>
          </p:nvSpPr>
          <p:spPr bwMode="auto">
            <a:xfrm>
              <a:off x="2550" y="2130"/>
              <a:ext cx="19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Oval 20"/>
            <p:cNvSpPr>
              <a:spLocks noChangeArrowheads="1"/>
            </p:cNvSpPr>
            <p:nvPr/>
          </p:nvSpPr>
          <p:spPr bwMode="auto">
            <a:xfrm>
              <a:off x="1926" y="2466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65" name="Line 21"/>
            <p:cNvSpPr>
              <a:spLocks noChangeShapeType="1"/>
            </p:cNvSpPr>
            <p:nvPr/>
          </p:nvSpPr>
          <p:spPr bwMode="auto">
            <a:xfrm>
              <a:off x="2022" y="2658"/>
              <a:ext cx="19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Oval 22"/>
            <p:cNvSpPr>
              <a:spLocks noChangeArrowheads="1"/>
            </p:cNvSpPr>
            <p:nvPr/>
          </p:nvSpPr>
          <p:spPr bwMode="auto">
            <a:xfrm>
              <a:off x="1398" y="2466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67" name="Line 23"/>
            <p:cNvSpPr>
              <a:spLocks noChangeShapeType="1"/>
            </p:cNvSpPr>
            <p:nvPr/>
          </p:nvSpPr>
          <p:spPr bwMode="auto">
            <a:xfrm>
              <a:off x="1494" y="2658"/>
              <a:ext cx="19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8" name="Oval 24"/>
            <p:cNvSpPr>
              <a:spLocks noChangeArrowheads="1"/>
            </p:cNvSpPr>
            <p:nvPr/>
          </p:nvSpPr>
          <p:spPr bwMode="auto">
            <a:xfrm>
              <a:off x="2982" y="2466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18469" name="Line 25"/>
            <p:cNvSpPr>
              <a:spLocks noChangeShapeType="1"/>
            </p:cNvSpPr>
            <p:nvPr/>
          </p:nvSpPr>
          <p:spPr bwMode="auto">
            <a:xfrm>
              <a:off x="3078" y="2658"/>
              <a:ext cx="19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0" name="Oval 26"/>
            <p:cNvSpPr>
              <a:spLocks noChangeArrowheads="1"/>
            </p:cNvSpPr>
            <p:nvPr/>
          </p:nvSpPr>
          <p:spPr bwMode="auto">
            <a:xfrm>
              <a:off x="2454" y="2466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71" name="Line 27"/>
            <p:cNvSpPr>
              <a:spLocks noChangeShapeType="1"/>
            </p:cNvSpPr>
            <p:nvPr/>
          </p:nvSpPr>
          <p:spPr bwMode="auto">
            <a:xfrm>
              <a:off x="2550" y="2658"/>
              <a:ext cx="19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Oval 28"/>
            <p:cNvSpPr>
              <a:spLocks noChangeArrowheads="1"/>
            </p:cNvSpPr>
            <p:nvPr/>
          </p:nvSpPr>
          <p:spPr bwMode="auto">
            <a:xfrm>
              <a:off x="1782" y="1362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73" name="Oval 29"/>
            <p:cNvSpPr>
              <a:spLocks noChangeArrowheads="1"/>
            </p:cNvSpPr>
            <p:nvPr/>
          </p:nvSpPr>
          <p:spPr bwMode="auto">
            <a:xfrm>
              <a:off x="1782" y="1842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74" name="Oval 30"/>
            <p:cNvSpPr>
              <a:spLocks noChangeArrowheads="1"/>
            </p:cNvSpPr>
            <p:nvPr/>
          </p:nvSpPr>
          <p:spPr bwMode="auto">
            <a:xfrm>
              <a:off x="1302" y="1410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75" name="Oval 31"/>
            <p:cNvSpPr>
              <a:spLocks noChangeArrowheads="1"/>
            </p:cNvSpPr>
            <p:nvPr/>
          </p:nvSpPr>
          <p:spPr bwMode="auto">
            <a:xfrm>
              <a:off x="1302" y="2418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76" name="Oval 32"/>
            <p:cNvSpPr>
              <a:spLocks noChangeArrowheads="1"/>
            </p:cNvSpPr>
            <p:nvPr/>
          </p:nvSpPr>
          <p:spPr bwMode="auto">
            <a:xfrm>
              <a:off x="1830" y="2370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77" name="Oval 33"/>
            <p:cNvSpPr>
              <a:spLocks noChangeArrowheads="1"/>
            </p:cNvSpPr>
            <p:nvPr/>
          </p:nvSpPr>
          <p:spPr bwMode="auto">
            <a:xfrm>
              <a:off x="1782" y="2802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78" name="Oval 34"/>
            <p:cNvSpPr>
              <a:spLocks noChangeArrowheads="1"/>
            </p:cNvSpPr>
            <p:nvPr/>
          </p:nvSpPr>
          <p:spPr bwMode="auto">
            <a:xfrm>
              <a:off x="2262" y="1842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79" name="Oval 35"/>
            <p:cNvSpPr>
              <a:spLocks noChangeArrowheads="1"/>
            </p:cNvSpPr>
            <p:nvPr/>
          </p:nvSpPr>
          <p:spPr bwMode="auto">
            <a:xfrm>
              <a:off x="3330" y="241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80" name="Oval 36"/>
            <p:cNvSpPr>
              <a:spLocks noChangeArrowheads="1"/>
            </p:cNvSpPr>
            <p:nvPr/>
          </p:nvSpPr>
          <p:spPr bwMode="auto">
            <a:xfrm>
              <a:off x="2358" y="2466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81" name="Oval 37"/>
            <p:cNvSpPr>
              <a:spLocks noChangeArrowheads="1"/>
            </p:cNvSpPr>
            <p:nvPr/>
          </p:nvSpPr>
          <p:spPr bwMode="auto">
            <a:xfrm>
              <a:off x="2886" y="2370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82" name="Oval 38"/>
            <p:cNvSpPr>
              <a:spLocks noChangeArrowheads="1"/>
            </p:cNvSpPr>
            <p:nvPr/>
          </p:nvSpPr>
          <p:spPr bwMode="auto">
            <a:xfrm>
              <a:off x="3342" y="1362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83" name="Oval 39"/>
            <p:cNvSpPr>
              <a:spLocks noChangeArrowheads="1"/>
            </p:cNvSpPr>
            <p:nvPr/>
          </p:nvSpPr>
          <p:spPr bwMode="auto">
            <a:xfrm>
              <a:off x="2838" y="2802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84" name="Oval 40"/>
            <p:cNvSpPr>
              <a:spLocks noChangeArrowheads="1"/>
            </p:cNvSpPr>
            <p:nvPr/>
          </p:nvSpPr>
          <p:spPr bwMode="auto">
            <a:xfrm>
              <a:off x="2358" y="1362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85" name="Oval 41"/>
            <p:cNvSpPr>
              <a:spLocks noChangeArrowheads="1"/>
            </p:cNvSpPr>
            <p:nvPr/>
          </p:nvSpPr>
          <p:spPr bwMode="auto">
            <a:xfrm>
              <a:off x="2838" y="1794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39658" name="Group 42"/>
          <p:cNvGrpSpPr/>
          <p:nvPr/>
        </p:nvGrpSpPr>
        <p:grpSpPr bwMode="auto">
          <a:xfrm>
            <a:off x="5410200" y="2895600"/>
            <a:ext cx="2600325" cy="847725"/>
            <a:chOff x="3408" y="1811"/>
            <a:chExt cx="2160" cy="547"/>
          </a:xfrm>
        </p:grpSpPr>
        <p:sp>
          <p:nvSpPr>
            <p:cNvPr id="18445" name="AutoShape 43"/>
            <p:cNvSpPr>
              <a:spLocks noChangeArrowheads="1"/>
            </p:cNvSpPr>
            <p:nvPr/>
          </p:nvSpPr>
          <p:spPr bwMode="auto">
            <a:xfrm>
              <a:off x="3558" y="1830"/>
              <a:ext cx="1872" cy="384"/>
            </a:xfrm>
            <a:prstGeom prst="wedgeRoundRectCallout">
              <a:avLst>
                <a:gd name="adj1" fmla="val -53204"/>
                <a:gd name="adj2" fmla="val 107551"/>
                <a:gd name="adj3" fmla="val 16667"/>
              </a:avLst>
            </a:prstGeom>
            <a:solidFill>
              <a:srgbClr val="FFFFFF"/>
            </a:solidFill>
            <a:ln w="19050">
              <a:solidFill>
                <a:schemeClr val="accent1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/>
            </a:p>
          </p:txBody>
        </p:sp>
        <p:sp>
          <p:nvSpPr>
            <p:cNvPr id="18446" name="Text Box 44"/>
            <p:cNvSpPr txBox="1">
              <a:spLocks noChangeArrowheads="1"/>
            </p:cNvSpPr>
            <p:nvPr/>
          </p:nvSpPr>
          <p:spPr bwMode="auto">
            <a:xfrm>
              <a:off x="3408" y="1811"/>
              <a:ext cx="216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400">
                  <a:solidFill>
                    <a:schemeClr val="accent1"/>
                  </a:solidFill>
                </a:rPr>
                <a:t>少数载流子</a:t>
              </a:r>
              <a:endParaRPr lang="zh-CN" altLang="en-US" sz="2400">
                <a:solidFill>
                  <a:schemeClr val="accent1"/>
                </a:solidFill>
              </a:endParaRPr>
            </a:p>
            <a:p>
              <a:pPr algn="ctr" eaLnBrk="1" hangingPunct="1"/>
              <a:endParaRPr lang="en-US" altLang="zh-CN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239661" name="Group 45"/>
          <p:cNvGrpSpPr/>
          <p:nvPr/>
        </p:nvGrpSpPr>
        <p:grpSpPr bwMode="auto">
          <a:xfrm>
            <a:off x="676275" y="2276475"/>
            <a:ext cx="1219200" cy="609600"/>
            <a:chOff x="426" y="1434"/>
            <a:chExt cx="768" cy="384"/>
          </a:xfrm>
        </p:grpSpPr>
        <p:sp>
          <p:nvSpPr>
            <p:cNvPr id="18443" name="AutoShape 46"/>
            <p:cNvSpPr>
              <a:spLocks noChangeArrowheads="1"/>
            </p:cNvSpPr>
            <p:nvPr/>
          </p:nvSpPr>
          <p:spPr bwMode="auto">
            <a:xfrm>
              <a:off x="426" y="1434"/>
              <a:ext cx="768" cy="384"/>
            </a:xfrm>
            <a:prstGeom prst="wedgeRoundRectCallout">
              <a:avLst>
                <a:gd name="adj1" fmla="val 67190"/>
                <a:gd name="adj2" fmla="val 120051"/>
                <a:gd name="adj3" fmla="val 16667"/>
              </a:avLst>
            </a:prstGeom>
            <a:solidFill>
              <a:srgbClr val="FFFFFF"/>
            </a:solidFill>
            <a:ln w="19050">
              <a:solidFill>
                <a:srgbClr val="FF3300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/>
            </a:p>
          </p:txBody>
        </p:sp>
        <p:sp>
          <p:nvSpPr>
            <p:cNvPr id="18444" name="Text Box 47"/>
            <p:cNvSpPr txBox="1">
              <a:spLocks noChangeArrowheads="1"/>
            </p:cNvSpPr>
            <p:nvPr/>
          </p:nvSpPr>
          <p:spPr bwMode="auto">
            <a:xfrm>
              <a:off x="471" y="1452"/>
              <a:ext cx="7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chemeClr val="accent5">
                      <a:lumMod val="50000"/>
                    </a:schemeClr>
                  </a:solidFill>
                </a:rPr>
                <a:t>负离子</a:t>
              </a:r>
              <a:endParaRPr lang="zh-CN" altLang="en-US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239664" name="Group 48"/>
          <p:cNvGrpSpPr/>
          <p:nvPr/>
        </p:nvGrpSpPr>
        <p:grpSpPr bwMode="auto">
          <a:xfrm>
            <a:off x="5538788" y="1268413"/>
            <a:ext cx="2330450" cy="885825"/>
            <a:chOff x="3534" y="799"/>
            <a:chExt cx="2139" cy="558"/>
          </a:xfrm>
        </p:grpSpPr>
        <p:sp>
          <p:nvSpPr>
            <p:cNvPr id="18441" name="AutoShape 49"/>
            <p:cNvSpPr>
              <a:spLocks noChangeArrowheads="1"/>
            </p:cNvSpPr>
            <p:nvPr/>
          </p:nvSpPr>
          <p:spPr bwMode="auto">
            <a:xfrm>
              <a:off x="3534" y="799"/>
              <a:ext cx="2139" cy="384"/>
            </a:xfrm>
            <a:prstGeom prst="wedgeRoundRectCallout">
              <a:avLst>
                <a:gd name="adj1" fmla="val -53204"/>
                <a:gd name="adj2" fmla="val 107551"/>
                <a:gd name="adj3" fmla="val 16667"/>
              </a:avLst>
            </a:prstGeom>
            <a:solidFill>
              <a:srgbClr val="FFFFFF"/>
            </a:solidFill>
            <a:ln w="19050">
              <a:solidFill>
                <a:schemeClr val="accent2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/>
            </a:p>
          </p:txBody>
        </p:sp>
        <p:sp>
          <p:nvSpPr>
            <p:cNvPr id="18442" name="Text Box 50"/>
            <p:cNvSpPr txBox="1">
              <a:spLocks noChangeArrowheads="1"/>
            </p:cNvSpPr>
            <p:nvPr/>
          </p:nvSpPr>
          <p:spPr bwMode="auto">
            <a:xfrm>
              <a:off x="3635" y="822"/>
              <a:ext cx="2016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400">
                  <a:solidFill>
                    <a:schemeClr val="accent2"/>
                  </a:solidFill>
                </a:rPr>
                <a:t>多数载流子</a:t>
              </a:r>
              <a:endParaRPr lang="zh-CN" altLang="en-US" sz="2400">
                <a:solidFill>
                  <a:schemeClr val="accent2"/>
                </a:solidFill>
              </a:endParaRPr>
            </a:p>
            <a:p>
              <a:pPr algn="ctr" eaLnBrk="1" hangingPunct="1"/>
              <a:endParaRPr lang="en-US" altLang="zh-CN" sz="1800"/>
            </a:p>
          </p:txBody>
        </p:sp>
      </p:grpSp>
      <p:sp>
        <p:nvSpPr>
          <p:cNvPr id="18439" name="Rectangle 52"/>
          <p:cNvSpPr>
            <a:spLocks noChangeArrowheads="1"/>
          </p:cNvSpPr>
          <p:nvPr/>
        </p:nvSpPr>
        <p:spPr bwMode="auto">
          <a:xfrm>
            <a:off x="145680" y="976025"/>
            <a:ext cx="41472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型半导体结构示意图</a:t>
            </a:r>
            <a:endParaRPr lang="zh-CN" altLang="en-US" sz="3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669" name="Rectangle 53"/>
          <p:cNvSpPr>
            <a:spLocks noChangeArrowheads="1"/>
          </p:cNvSpPr>
          <p:nvPr/>
        </p:nvSpPr>
        <p:spPr bwMode="auto">
          <a:xfrm>
            <a:off x="1406525" y="5092483"/>
            <a:ext cx="5680075" cy="100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型半导中，空穴是多数载流子，自由电子是少数载流子。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4" name="Text Box 109"/>
          <p:cNvSpPr txBox="1">
            <a:spLocks noChangeArrowheads="1"/>
          </p:cNvSpPr>
          <p:nvPr/>
        </p:nvSpPr>
        <p:spPr bwMode="auto">
          <a:xfrm>
            <a:off x="169855" y="94348"/>
            <a:ext cx="4293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1.1.2 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杂质半导体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1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6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AutoShape 2"/>
          <p:cNvSpPr>
            <a:spLocks noChangeArrowheads="1"/>
          </p:cNvSpPr>
          <p:nvPr/>
        </p:nvSpPr>
        <p:spPr bwMode="auto">
          <a:xfrm>
            <a:off x="646934" y="1159279"/>
            <a:ext cx="1802860" cy="871537"/>
          </a:xfrm>
          <a:prstGeom prst="cloudCallout">
            <a:avLst>
              <a:gd name="adj1" fmla="val 46139"/>
              <a:gd name="adj2" fmla="val 73495"/>
            </a:avLst>
          </a:prstGeom>
          <a:solidFill>
            <a:srgbClr val="FFFFEB"/>
          </a:solidFill>
          <a:ln w="19050">
            <a:solidFill>
              <a:srgbClr val="0066CC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zh-CN" altLang="en-US" sz="320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723264" y="2464037"/>
            <a:ext cx="7885715" cy="3046988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不论是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型半导体还是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型半导体，整个晶体仍然是不带电的，呈电中性。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通过掺入杂质来提高半导体的导电能力不是最终目的，导体的导电能力更强。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杂质半导体的奇妙之处在于，掺入不同的性质、不同浓度的杂质，并使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型和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型半导体采用不同的方式结合，可以制造出形形色色、品种繁多、用途各异的半导体器件。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Text Box 109"/>
          <p:cNvSpPr txBox="1">
            <a:spLocks noChangeArrowheads="1"/>
          </p:cNvSpPr>
          <p:nvPr/>
        </p:nvSpPr>
        <p:spPr bwMode="auto">
          <a:xfrm>
            <a:off x="303213" y="79727"/>
            <a:ext cx="4293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1.1.2 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杂质半导体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" fill="hold"/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" grpId="0" animBg="1" autoUpdateAnimBg="0"/>
      <p:bldP spid="24064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2057400" y="33718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2235740" y="36766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219200" y="33718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1371600" y="36766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3733800" y="33718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886200" y="36766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895600" y="33718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048000" y="36766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2057400" y="42100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2209800" y="45148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1219200" y="42100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1371600" y="45148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3733800" y="42100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3886200" y="45148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2895600" y="42100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3048000" y="45148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2057400" y="50482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2209800" y="53530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Oval 20"/>
          <p:cNvSpPr>
            <a:spLocks noChangeArrowheads="1"/>
          </p:cNvSpPr>
          <p:nvPr/>
        </p:nvSpPr>
        <p:spPr bwMode="auto">
          <a:xfrm>
            <a:off x="1219200" y="50482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1371600" y="53530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3733800" y="50482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3886200" y="53530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4" name="Oval 24"/>
          <p:cNvSpPr>
            <a:spLocks noChangeArrowheads="1"/>
          </p:cNvSpPr>
          <p:nvPr/>
        </p:nvSpPr>
        <p:spPr bwMode="auto">
          <a:xfrm>
            <a:off x="2895600" y="50482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3048000" y="53530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6" name="Oval 26"/>
          <p:cNvSpPr>
            <a:spLocks noChangeArrowheads="1"/>
          </p:cNvSpPr>
          <p:nvPr/>
        </p:nvSpPr>
        <p:spPr bwMode="auto">
          <a:xfrm>
            <a:off x="4572000" y="33718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4724400" y="36766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4876800" y="35242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Oval 29"/>
          <p:cNvSpPr>
            <a:spLocks noChangeArrowheads="1"/>
          </p:cNvSpPr>
          <p:nvPr/>
        </p:nvSpPr>
        <p:spPr bwMode="auto">
          <a:xfrm>
            <a:off x="5410200" y="33718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5562600" y="36766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>
            <a:off x="5715000" y="35242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2" name="Oval 32"/>
          <p:cNvSpPr>
            <a:spLocks noChangeArrowheads="1"/>
          </p:cNvSpPr>
          <p:nvPr/>
        </p:nvSpPr>
        <p:spPr bwMode="auto">
          <a:xfrm>
            <a:off x="6248400" y="33718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6400800" y="36766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4" name="Line 34"/>
          <p:cNvSpPr>
            <a:spLocks noChangeShapeType="1"/>
          </p:cNvSpPr>
          <p:nvPr/>
        </p:nvSpPr>
        <p:spPr bwMode="auto">
          <a:xfrm>
            <a:off x="6553200" y="35242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5" name="Oval 35"/>
          <p:cNvSpPr>
            <a:spLocks noChangeArrowheads="1"/>
          </p:cNvSpPr>
          <p:nvPr/>
        </p:nvSpPr>
        <p:spPr bwMode="auto">
          <a:xfrm>
            <a:off x="7086600" y="33718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7239000" y="36766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7" name="Line 37"/>
          <p:cNvSpPr>
            <a:spLocks noChangeShapeType="1"/>
          </p:cNvSpPr>
          <p:nvPr/>
        </p:nvSpPr>
        <p:spPr bwMode="auto">
          <a:xfrm>
            <a:off x="7391400" y="35242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8" name="Oval 38"/>
          <p:cNvSpPr>
            <a:spLocks noChangeArrowheads="1"/>
          </p:cNvSpPr>
          <p:nvPr/>
        </p:nvSpPr>
        <p:spPr bwMode="auto">
          <a:xfrm>
            <a:off x="4572000" y="42100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4724400" y="45148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0" name="Line 40"/>
          <p:cNvSpPr>
            <a:spLocks noChangeShapeType="1"/>
          </p:cNvSpPr>
          <p:nvPr/>
        </p:nvSpPr>
        <p:spPr bwMode="auto">
          <a:xfrm>
            <a:off x="4876800" y="43624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1" name="Oval 41"/>
          <p:cNvSpPr>
            <a:spLocks noChangeArrowheads="1"/>
          </p:cNvSpPr>
          <p:nvPr/>
        </p:nvSpPr>
        <p:spPr bwMode="auto">
          <a:xfrm>
            <a:off x="5410200" y="42100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22" name="Line 42"/>
          <p:cNvSpPr>
            <a:spLocks noChangeShapeType="1"/>
          </p:cNvSpPr>
          <p:nvPr/>
        </p:nvSpPr>
        <p:spPr bwMode="auto">
          <a:xfrm>
            <a:off x="5562600" y="45148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>
            <a:off x="5715000" y="43624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4" name="Oval 44"/>
          <p:cNvSpPr>
            <a:spLocks noChangeArrowheads="1"/>
          </p:cNvSpPr>
          <p:nvPr/>
        </p:nvSpPr>
        <p:spPr bwMode="auto">
          <a:xfrm>
            <a:off x="6248400" y="42100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>
            <a:off x="6400800" y="45148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6" name="Line 46"/>
          <p:cNvSpPr>
            <a:spLocks noChangeShapeType="1"/>
          </p:cNvSpPr>
          <p:nvPr/>
        </p:nvSpPr>
        <p:spPr bwMode="auto">
          <a:xfrm>
            <a:off x="6553200" y="43624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7" name="Oval 47"/>
          <p:cNvSpPr>
            <a:spLocks noChangeArrowheads="1"/>
          </p:cNvSpPr>
          <p:nvPr/>
        </p:nvSpPr>
        <p:spPr bwMode="auto">
          <a:xfrm>
            <a:off x="7086600" y="42100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28" name="Line 48"/>
          <p:cNvSpPr>
            <a:spLocks noChangeShapeType="1"/>
          </p:cNvSpPr>
          <p:nvPr/>
        </p:nvSpPr>
        <p:spPr bwMode="auto">
          <a:xfrm>
            <a:off x="7239000" y="45148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9" name="Line 49"/>
          <p:cNvSpPr>
            <a:spLocks noChangeShapeType="1"/>
          </p:cNvSpPr>
          <p:nvPr/>
        </p:nvSpPr>
        <p:spPr bwMode="auto">
          <a:xfrm>
            <a:off x="7391400" y="43624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0" name="Oval 50"/>
          <p:cNvSpPr>
            <a:spLocks noChangeArrowheads="1"/>
          </p:cNvSpPr>
          <p:nvPr/>
        </p:nvSpPr>
        <p:spPr bwMode="auto">
          <a:xfrm>
            <a:off x="4572000" y="50482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>
            <a:off x="4724400" y="53530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4876800" y="52006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3" name="Oval 53"/>
          <p:cNvSpPr>
            <a:spLocks noChangeArrowheads="1"/>
          </p:cNvSpPr>
          <p:nvPr/>
        </p:nvSpPr>
        <p:spPr bwMode="auto">
          <a:xfrm>
            <a:off x="5410200" y="50482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34" name="Line 54"/>
          <p:cNvSpPr>
            <a:spLocks noChangeShapeType="1"/>
          </p:cNvSpPr>
          <p:nvPr/>
        </p:nvSpPr>
        <p:spPr bwMode="auto">
          <a:xfrm>
            <a:off x="5562600" y="53530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5" name="Line 55"/>
          <p:cNvSpPr>
            <a:spLocks noChangeShapeType="1"/>
          </p:cNvSpPr>
          <p:nvPr/>
        </p:nvSpPr>
        <p:spPr bwMode="auto">
          <a:xfrm>
            <a:off x="5715000" y="52006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6" name="Oval 56"/>
          <p:cNvSpPr>
            <a:spLocks noChangeArrowheads="1"/>
          </p:cNvSpPr>
          <p:nvPr/>
        </p:nvSpPr>
        <p:spPr bwMode="auto">
          <a:xfrm>
            <a:off x="6248400" y="50482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37" name="Line 57"/>
          <p:cNvSpPr>
            <a:spLocks noChangeShapeType="1"/>
          </p:cNvSpPr>
          <p:nvPr/>
        </p:nvSpPr>
        <p:spPr bwMode="auto">
          <a:xfrm>
            <a:off x="6400800" y="53530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8" name="Line 58"/>
          <p:cNvSpPr>
            <a:spLocks noChangeShapeType="1"/>
          </p:cNvSpPr>
          <p:nvPr/>
        </p:nvSpPr>
        <p:spPr bwMode="auto">
          <a:xfrm>
            <a:off x="6553200" y="52006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9" name="Oval 59"/>
          <p:cNvSpPr>
            <a:spLocks noChangeArrowheads="1"/>
          </p:cNvSpPr>
          <p:nvPr/>
        </p:nvSpPr>
        <p:spPr bwMode="auto">
          <a:xfrm>
            <a:off x="7086600" y="50482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40" name="Line 60"/>
          <p:cNvSpPr>
            <a:spLocks noChangeShapeType="1"/>
          </p:cNvSpPr>
          <p:nvPr/>
        </p:nvSpPr>
        <p:spPr bwMode="auto">
          <a:xfrm>
            <a:off x="7239000" y="53530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1" name="Line 61"/>
          <p:cNvSpPr>
            <a:spLocks noChangeShapeType="1"/>
          </p:cNvSpPr>
          <p:nvPr/>
        </p:nvSpPr>
        <p:spPr bwMode="auto">
          <a:xfrm>
            <a:off x="7391400" y="52006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42" name="Group 62"/>
          <p:cNvGrpSpPr/>
          <p:nvPr/>
        </p:nvGrpSpPr>
        <p:grpSpPr bwMode="auto">
          <a:xfrm>
            <a:off x="3352800" y="4895850"/>
            <a:ext cx="228600" cy="838200"/>
            <a:chOff x="2400" y="2688"/>
            <a:chExt cx="144" cy="528"/>
          </a:xfrm>
        </p:grpSpPr>
        <p:sp>
          <p:nvSpPr>
            <p:cNvPr id="20626" name="Oval 63"/>
            <p:cNvSpPr>
              <a:spLocks noChangeArrowheads="1"/>
            </p:cNvSpPr>
            <p:nvPr/>
          </p:nvSpPr>
          <p:spPr bwMode="auto">
            <a:xfrm>
              <a:off x="2448" y="3120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627" name="Oval 64"/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0543" name="Oval 65"/>
          <p:cNvSpPr>
            <a:spLocks noChangeArrowheads="1"/>
          </p:cNvSpPr>
          <p:nvPr/>
        </p:nvSpPr>
        <p:spPr bwMode="auto">
          <a:xfrm>
            <a:off x="1066800" y="4057650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44" name="Oval 66"/>
          <p:cNvSpPr>
            <a:spLocks noChangeArrowheads="1"/>
          </p:cNvSpPr>
          <p:nvPr/>
        </p:nvSpPr>
        <p:spPr bwMode="auto">
          <a:xfrm>
            <a:off x="1066800" y="4972050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45" name="Oval 67"/>
          <p:cNvSpPr>
            <a:spLocks noChangeArrowheads="1"/>
          </p:cNvSpPr>
          <p:nvPr/>
        </p:nvSpPr>
        <p:spPr bwMode="auto">
          <a:xfrm>
            <a:off x="1905000" y="4895850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46" name="Oval 68"/>
          <p:cNvSpPr>
            <a:spLocks noChangeArrowheads="1"/>
          </p:cNvSpPr>
          <p:nvPr/>
        </p:nvSpPr>
        <p:spPr bwMode="auto">
          <a:xfrm>
            <a:off x="1828800" y="5581650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47" name="Oval 69"/>
          <p:cNvSpPr>
            <a:spLocks noChangeArrowheads="1"/>
          </p:cNvSpPr>
          <p:nvPr/>
        </p:nvSpPr>
        <p:spPr bwMode="auto">
          <a:xfrm>
            <a:off x="2209800" y="3981450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48" name="Oval 70"/>
          <p:cNvSpPr>
            <a:spLocks noChangeArrowheads="1"/>
          </p:cNvSpPr>
          <p:nvPr/>
        </p:nvSpPr>
        <p:spPr bwMode="auto">
          <a:xfrm>
            <a:off x="6111875" y="4179888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49" name="Oval 71"/>
          <p:cNvSpPr>
            <a:spLocks noChangeArrowheads="1"/>
          </p:cNvSpPr>
          <p:nvPr/>
        </p:nvSpPr>
        <p:spPr bwMode="auto">
          <a:xfrm>
            <a:off x="7620000" y="32194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50" name="Oval 72"/>
          <p:cNvSpPr>
            <a:spLocks noChangeArrowheads="1"/>
          </p:cNvSpPr>
          <p:nvPr/>
        </p:nvSpPr>
        <p:spPr bwMode="auto">
          <a:xfrm>
            <a:off x="6858000" y="39052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51" name="Oval 73"/>
          <p:cNvSpPr>
            <a:spLocks noChangeArrowheads="1"/>
          </p:cNvSpPr>
          <p:nvPr/>
        </p:nvSpPr>
        <p:spPr bwMode="auto">
          <a:xfrm>
            <a:off x="6934200" y="46672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52" name="Oval 74"/>
          <p:cNvSpPr>
            <a:spLocks noChangeArrowheads="1"/>
          </p:cNvSpPr>
          <p:nvPr/>
        </p:nvSpPr>
        <p:spPr bwMode="auto">
          <a:xfrm>
            <a:off x="7696200" y="49720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0553" name="Group 75"/>
          <p:cNvGrpSpPr/>
          <p:nvPr/>
        </p:nvGrpSpPr>
        <p:grpSpPr bwMode="auto">
          <a:xfrm>
            <a:off x="5105400" y="3267075"/>
            <a:ext cx="185738" cy="866775"/>
            <a:chOff x="3504" y="1662"/>
            <a:chExt cx="117" cy="546"/>
          </a:xfrm>
        </p:grpSpPr>
        <p:sp>
          <p:nvSpPr>
            <p:cNvPr id="20624" name="Oval 76"/>
            <p:cNvSpPr>
              <a:spLocks noChangeArrowheads="1"/>
            </p:cNvSpPr>
            <p:nvPr/>
          </p:nvSpPr>
          <p:spPr bwMode="auto">
            <a:xfrm>
              <a:off x="3525" y="166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625" name="Oval 77"/>
            <p:cNvSpPr>
              <a:spLocks noChangeArrowheads="1"/>
            </p:cNvSpPr>
            <p:nvPr/>
          </p:nvSpPr>
          <p:spPr bwMode="auto">
            <a:xfrm>
              <a:off x="3504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0554" name="Oval 78"/>
          <p:cNvSpPr>
            <a:spLocks noChangeArrowheads="1"/>
          </p:cNvSpPr>
          <p:nvPr/>
        </p:nvSpPr>
        <p:spPr bwMode="auto">
          <a:xfrm>
            <a:off x="2606675" y="40274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55" name="Rectangle 79"/>
          <p:cNvSpPr>
            <a:spLocks noChangeArrowheads="1"/>
          </p:cNvSpPr>
          <p:nvPr/>
        </p:nvSpPr>
        <p:spPr bwMode="auto">
          <a:xfrm>
            <a:off x="914400" y="3143250"/>
            <a:ext cx="7010400" cy="2743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56" name="Line 80"/>
          <p:cNvSpPr>
            <a:spLocks noChangeShapeType="1"/>
          </p:cNvSpPr>
          <p:nvPr/>
        </p:nvSpPr>
        <p:spPr bwMode="auto">
          <a:xfrm>
            <a:off x="4410075" y="3133725"/>
            <a:ext cx="0" cy="276225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7" name="Text Box 81"/>
          <p:cNvSpPr txBox="1">
            <a:spLocks noChangeArrowheads="1"/>
          </p:cNvSpPr>
          <p:nvPr/>
        </p:nvSpPr>
        <p:spPr bwMode="auto">
          <a:xfrm>
            <a:off x="1290638" y="2549525"/>
            <a:ext cx="94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accent2"/>
                </a:solidFill>
              </a:rPr>
              <a:t>P </a:t>
            </a:r>
            <a:r>
              <a:rPr lang="zh-CN" altLang="en-US" sz="3200" dirty="0">
                <a:solidFill>
                  <a:schemeClr val="accent2"/>
                </a:solidFill>
              </a:rPr>
              <a:t>区</a:t>
            </a:r>
            <a:endParaRPr lang="zh-CN" altLang="en-US" sz="3200" b="0" dirty="0">
              <a:solidFill>
                <a:schemeClr val="accent2"/>
              </a:solidFill>
            </a:endParaRPr>
          </a:p>
        </p:txBody>
      </p:sp>
      <p:sp>
        <p:nvSpPr>
          <p:cNvPr id="20558" name="Text Box 82"/>
          <p:cNvSpPr txBox="1">
            <a:spLocks noChangeArrowheads="1"/>
          </p:cNvSpPr>
          <p:nvPr/>
        </p:nvSpPr>
        <p:spPr bwMode="auto">
          <a:xfrm>
            <a:off x="6685723" y="2569759"/>
            <a:ext cx="989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N 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区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0559" name="Group 83"/>
          <p:cNvGrpSpPr/>
          <p:nvPr/>
        </p:nvGrpSpPr>
        <p:grpSpPr bwMode="auto">
          <a:xfrm>
            <a:off x="3505200" y="3295650"/>
            <a:ext cx="228600" cy="762000"/>
            <a:chOff x="2496" y="1680"/>
            <a:chExt cx="144" cy="480"/>
          </a:xfrm>
        </p:grpSpPr>
        <p:sp>
          <p:nvSpPr>
            <p:cNvPr id="20622" name="Oval 84"/>
            <p:cNvSpPr>
              <a:spLocks noChangeArrowheads="1"/>
            </p:cNvSpPr>
            <p:nvPr/>
          </p:nvSpPr>
          <p:spPr bwMode="auto">
            <a:xfrm>
              <a:off x="2496" y="1680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2661" name="Oval 85"/>
            <p:cNvSpPr>
              <a:spLocks noChangeArrowheads="1"/>
            </p:cNvSpPr>
            <p:nvPr/>
          </p:nvSpPr>
          <p:spPr bwMode="auto">
            <a:xfrm>
              <a:off x="2544" y="2064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1600">
                <a:effectLst>
                  <a:outerShdw blurRad="38100" dist="38100" dir="2700000" algn="tl">
                    <a:srgbClr val="C0C0C0"/>
                  </a:outerShdw>
                </a:effectLst>
                <a:ea typeface="方正琥珀繁体" pitchFamily="2" charset="-122"/>
              </a:endParaRPr>
            </a:p>
          </p:txBody>
        </p:sp>
      </p:grpSp>
      <p:sp>
        <p:nvSpPr>
          <p:cNvPr id="20560" name="Oval 86"/>
          <p:cNvSpPr>
            <a:spLocks noChangeArrowheads="1"/>
          </p:cNvSpPr>
          <p:nvPr/>
        </p:nvSpPr>
        <p:spPr bwMode="auto">
          <a:xfrm>
            <a:off x="2835275" y="4865688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66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61" name="Oval 87"/>
          <p:cNvSpPr>
            <a:spLocks noChangeArrowheads="1"/>
          </p:cNvSpPr>
          <p:nvPr/>
        </p:nvSpPr>
        <p:spPr bwMode="auto">
          <a:xfrm>
            <a:off x="2835275" y="5627688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66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62" name="Oval 88"/>
          <p:cNvSpPr>
            <a:spLocks noChangeArrowheads="1"/>
          </p:cNvSpPr>
          <p:nvPr/>
        </p:nvSpPr>
        <p:spPr bwMode="auto">
          <a:xfrm>
            <a:off x="2438400" y="3219450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63" name="Oval 89"/>
          <p:cNvSpPr>
            <a:spLocks noChangeArrowheads="1"/>
          </p:cNvSpPr>
          <p:nvPr/>
        </p:nvSpPr>
        <p:spPr bwMode="auto">
          <a:xfrm>
            <a:off x="1087438" y="3198577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64" name="Oval 90"/>
          <p:cNvSpPr>
            <a:spLocks noChangeArrowheads="1"/>
          </p:cNvSpPr>
          <p:nvPr/>
        </p:nvSpPr>
        <p:spPr bwMode="auto">
          <a:xfrm>
            <a:off x="6797675" y="55514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65" name="Oval 91"/>
          <p:cNvSpPr>
            <a:spLocks noChangeArrowheads="1"/>
          </p:cNvSpPr>
          <p:nvPr/>
        </p:nvSpPr>
        <p:spPr bwMode="auto">
          <a:xfrm>
            <a:off x="7620000" y="56578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66" name="Oval 92"/>
          <p:cNvSpPr>
            <a:spLocks noChangeArrowheads="1"/>
          </p:cNvSpPr>
          <p:nvPr/>
        </p:nvSpPr>
        <p:spPr bwMode="auto">
          <a:xfrm>
            <a:off x="6515100" y="3162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52669" name="Group 93"/>
          <p:cNvGrpSpPr/>
          <p:nvPr/>
        </p:nvGrpSpPr>
        <p:grpSpPr bwMode="auto">
          <a:xfrm>
            <a:off x="4114800" y="3219450"/>
            <a:ext cx="228600" cy="838200"/>
            <a:chOff x="2784" y="1104"/>
            <a:chExt cx="144" cy="528"/>
          </a:xfrm>
        </p:grpSpPr>
        <p:sp>
          <p:nvSpPr>
            <p:cNvPr id="20620" name="Oval 94"/>
            <p:cNvSpPr>
              <a:spLocks noChangeArrowheads="1"/>
            </p:cNvSpPr>
            <p:nvPr/>
          </p:nvSpPr>
          <p:spPr bwMode="auto">
            <a:xfrm>
              <a:off x="2784" y="1104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621" name="Oval 95"/>
            <p:cNvSpPr>
              <a:spLocks noChangeArrowheads="1"/>
            </p:cNvSpPr>
            <p:nvPr/>
          </p:nvSpPr>
          <p:spPr bwMode="auto">
            <a:xfrm>
              <a:off x="2832" y="1536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52672" name="Group 96"/>
          <p:cNvGrpSpPr/>
          <p:nvPr/>
        </p:nvGrpSpPr>
        <p:grpSpPr bwMode="auto">
          <a:xfrm>
            <a:off x="5083175" y="3265488"/>
            <a:ext cx="247650" cy="876300"/>
            <a:chOff x="3168" y="1104"/>
            <a:chExt cx="96" cy="528"/>
          </a:xfrm>
        </p:grpSpPr>
        <p:sp>
          <p:nvSpPr>
            <p:cNvPr id="20618" name="Oval 97"/>
            <p:cNvSpPr>
              <a:spLocks noChangeArrowheads="1"/>
            </p:cNvSpPr>
            <p:nvPr/>
          </p:nvSpPr>
          <p:spPr bwMode="auto">
            <a:xfrm>
              <a:off x="3168" y="1104"/>
              <a:ext cx="96" cy="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619" name="Oval 98"/>
            <p:cNvSpPr>
              <a:spLocks noChangeArrowheads="1"/>
            </p:cNvSpPr>
            <p:nvPr/>
          </p:nvSpPr>
          <p:spPr bwMode="auto">
            <a:xfrm>
              <a:off x="3168" y="1536"/>
              <a:ext cx="96" cy="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0569" name="Group 99"/>
          <p:cNvGrpSpPr/>
          <p:nvPr/>
        </p:nvGrpSpPr>
        <p:grpSpPr bwMode="auto">
          <a:xfrm>
            <a:off x="5886450" y="3248025"/>
            <a:ext cx="152400" cy="838200"/>
            <a:chOff x="3360" y="1104"/>
            <a:chExt cx="96" cy="528"/>
          </a:xfrm>
        </p:grpSpPr>
        <p:sp>
          <p:nvSpPr>
            <p:cNvPr id="20616" name="Oval 100"/>
            <p:cNvSpPr>
              <a:spLocks noChangeArrowheads="1"/>
            </p:cNvSpPr>
            <p:nvPr/>
          </p:nvSpPr>
          <p:spPr bwMode="auto">
            <a:xfrm>
              <a:off x="3360" y="11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617" name="Oval 101"/>
            <p:cNvSpPr>
              <a:spLocks noChangeArrowheads="1"/>
            </p:cNvSpPr>
            <p:nvPr/>
          </p:nvSpPr>
          <p:spPr bwMode="auto">
            <a:xfrm>
              <a:off x="3360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0570" name="Group 102"/>
          <p:cNvGrpSpPr/>
          <p:nvPr/>
        </p:nvGrpSpPr>
        <p:grpSpPr bwMode="auto">
          <a:xfrm>
            <a:off x="5886450" y="3248025"/>
            <a:ext cx="152400" cy="838200"/>
            <a:chOff x="3360" y="1104"/>
            <a:chExt cx="96" cy="528"/>
          </a:xfrm>
        </p:grpSpPr>
        <p:sp>
          <p:nvSpPr>
            <p:cNvPr id="20614" name="Oval 103"/>
            <p:cNvSpPr>
              <a:spLocks noChangeArrowheads="1"/>
            </p:cNvSpPr>
            <p:nvPr/>
          </p:nvSpPr>
          <p:spPr bwMode="auto">
            <a:xfrm>
              <a:off x="3360" y="1104"/>
              <a:ext cx="96" cy="9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FFFF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615" name="Oval 104"/>
            <p:cNvSpPr>
              <a:spLocks noChangeArrowheads="1"/>
            </p:cNvSpPr>
            <p:nvPr/>
          </p:nvSpPr>
          <p:spPr bwMode="auto">
            <a:xfrm>
              <a:off x="3360" y="1536"/>
              <a:ext cx="96" cy="9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FFFF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52681" name="Group 105"/>
          <p:cNvGrpSpPr/>
          <p:nvPr/>
        </p:nvGrpSpPr>
        <p:grpSpPr bwMode="auto">
          <a:xfrm>
            <a:off x="4486275" y="4848225"/>
            <a:ext cx="152400" cy="914400"/>
            <a:chOff x="2832" y="864"/>
            <a:chExt cx="96" cy="576"/>
          </a:xfrm>
        </p:grpSpPr>
        <p:sp>
          <p:nvSpPr>
            <p:cNvPr id="20612" name="Oval 106"/>
            <p:cNvSpPr>
              <a:spLocks noChangeArrowheads="1"/>
            </p:cNvSpPr>
            <p:nvPr/>
          </p:nvSpPr>
          <p:spPr bwMode="auto">
            <a:xfrm>
              <a:off x="2832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613" name="Oval 107"/>
            <p:cNvSpPr>
              <a:spLocks noChangeArrowheads="1"/>
            </p:cNvSpPr>
            <p:nvPr/>
          </p:nvSpPr>
          <p:spPr bwMode="auto">
            <a:xfrm>
              <a:off x="2832" y="8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0572" name="Group 108"/>
          <p:cNvGrpSpPr/>
          <p:nvPr/>
        </p:nvGrpSpPr>
        <p:grpSpPr bwMode="auto">
          <a:xfrm>
            <a:off x="5257800" y="4819650"/>
            <a:ext cx="152400" cy="914400"/>
            <a:chOff x="3360" y="864"/>
            <a:chExt cx="96" cy="576"/>
          </a:xfrm>
        </p:grpSpPr>
        <p:sp>
          <p:nvSpPr>
            <p:cNvPr id="20610" name="Oval 109"/>
            <p:cNvSpPr>
              <a:spLocks noChangeArrowheads="1"/>
            </p:cNvSpPr>
            <p:nvPr/>
          </p:nvSpPr>
          <p:spPr bwMode="auto">
            <a:xfrm>
              <a:off x="3360" y="8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611" name="Oval 110"/>
            <p:cNvSpPr>
              <a:spLocks noChangeArrowheads="1"/>
            </p:cNvSpPr>
            <p:nvPr/>
          </p:nvSpPr>
          <p:spPr bwMode="auto">
            <a:xfrm>
              <a:off x="3360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0573" name="Group 111"/>
          <p:cNvGrpSpPr/>
          <p:nvPr/>
        </p:nvGrpSpPr>
        <p:grpSpPr bwMode="auto">
          <a:xfrm>
            <a:off x="2835275" y="4865688"/>
            <a:ext cx="152400" cy="914400"/>
            <a:chOff x="4944" y="720"/>
            <a:chExt cx="96" cy="576"/>
          </a:xfrm>
        </p:grpSpPr>
        <p:sp>
          <p:nvSpPr>
            <p:cNvPr id="20608" name="Oval 112"/>
            <p:cNvSpPr>
              <a:spLocks noChangeArrowheads="1"/>
            </p:cNvSpPr>
            <p:nvPr/>
          </p:nvSpPr>
          <p:spPr bwMode="auto">
            <a:xfrm>
              <a:off x="4944" y="720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rou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609" name="Oval 113"/>
            <p:cNvSpPr>
              <a:spLocks noChangeArrowheads="1"/>
            </p:cNvSpPr>
            <p:nvPr/>
          </p:nvSpPr>
          <p:spPr bwMode="auto">
            <a:xfrm>
              <a:off x="4944" y="1200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rou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0575" name="Text Box 115"/>
          <p:cNvSpPr txBox="1">
            <a:spLocks noChangeArrowheads="1"/>
          </p:cNvSpPr>
          <p:nvPr/>
        </p:nvSpPr>
        <p:spPr bwMode="auto">
          <a:xfrm>
            <a:off x="4251325" y="82232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600" b="0"/>
          </a:p>
        </p:txBody>
      </p:sp>
      <p:sp>
        <p:nvSpPr>
          <p:cNvPr id="152697" name="Text Box 121"/>
          <p:cNvSpPr txBox="1">
            <a:spLocks noChangeArrowheads="1"/>
          </p:cNvSpPr>
          <p:nvPr/>
        </p:nvSpPr>
        <p:spPr bwMode="auto">
          <a:xfrm>
            <a:off x="-769938" y="804863"/>
            <a:ext cx="96170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采用不同的掺杂工艺，在同一块半导体单晶上形成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型半导体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和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型半导体，在它们的交界面处就形成了一个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2699" name="Group 123"/>
          <p:cNvGrpSpPr/>
          <p:nvPr/>
        </p:nvGrpSpPr>
        <p:grpSpPr bwMode="auto">
          <a:xfrm>
            <a:off x="3556000" y="6210300"/>
            <a:ext cx="4902200" cy="533400"/>
            <a:chOff x="2528" y="3408"/>
            <a:chExt cx="3088" cy="336"/>
          </a:xfrm>
        </p:grpSpPr>
        <p:sp>
          <p:nvSpPr>
            <p:cNvPr id="20606" name="AutoShape 124"/>
            <p:cNvSpPr>
              <a:spLocks noChangeArrowheads="1"/>
            </p:cNvSpPr>
            <p:nvPr/>
          </p:nvSpPr>
          <p:spPr bwMode="auto">
            <a:xfrm flipV="1">
              <a:off x="2544" y="3408"/>
              <a:ext cx="3072" cy="336"/>
            </a:xfrm>
            <a:prstGeom prst="wedgeRectCallout">
              <a:avLst>
                <a:gd name="adj1" fmla="val -38546"/>
                <a:gd name="adj2" fmla="val 101486"/>
              </a:avLst>
            </a:prstGeom>
            <a:solidFill>
              <a:srgbClr val="FFFFFF"/>
            </a:solidFill>
            <a:ln w="38100">
              <a:solidFill>
                <a:schemeClr val="accent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/>
            </a:p>
          </p:txBody>
        </p:sp>
        <p:sp>
          <p:nvSpPr>
            <p:cNvPr id="20607" name="Text Box 125"/>
            <p:cNvSpPr txBox="1">
              <a:spLocks noChangeArrowheads="1"/>
            </p:cNvSpPr>
            <p:nvPr/>
          </p:nvSpPr>
          <p:spPr bwMode="auto">
            <a:xfrm>
              <a:off x="2528" y="3456"/>
              <a:ext cx="3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chemeClr val="accent1"/>
                  </a:solidFill>
                </a:rPr>
                <a:t>N</a:t>
              </a:r>
              <a:r>
                <a:rPr lang="zh-CN" altLang="en-US" sz="2400">
                  <a:solidFill>
                    <a:schemeClr val="accent1"/>
                  </a:solidFill>
                </a:rPr>
                <a:t>区的电子向</a:t>
              </a:r>
              <a:r>
                <a:rPr lang="en-US" altLang="zh-CN" sz="2400">
                  <a:solidFill>
                    <a:schemeClr val="accent1"/>
                  </a:solidFill>
                </a:rPr>
                <a:t>P</a:t>
              </a:r>
              <a:r>
                <a:rPr lang="zh-CN" altLang="en-US" sz="2400">
                  <a:solidFill>
                    <a:schemeClr val="accent1"/>
                  </a:solidFill>
                </a:rPr>
                <a:t>区扩散并与空穴复合</a:t>
              </a:r>
              <a:endParaRPr lang="zh-CN" altLang="en-US" sz="1800"/>
            </a:p>
          </p:txBody>
        </p:sp>
      </p:grpSp>
      <p:grpSp>
        <p:nvGrpSpPr>
          <p:cNvPr id="152702" name="Group 126"/>
          <p:cNvGrpSpPr/>
          <p:nvPr/>
        </p:nvGrpSpPr>
        <p:grpSpPr bwMode="auto">
          <a:xfrm>
            <a:off x="2198688" y="2076450"/>
            <a:ext cx="4902200" cy="609600"/>
            <a:chOff x="704" y="1008"/>
            <a:chExt cx="3070" cy="384"/>
          </a:xfrm>
        </p:grpSpPr>
        <p:sp>
          <p:nvSpPr>
            <p:cNvPr id="20604" name="AutoShape 127"/>
            <p:cNvSpPr>
              <a:spLocks noChangeArrowheads="1"/>
            </p:cNvSpPr>
            <p:nvPr/>
          </p:nvSpPr>
          <p:spPr bwMode="auto">
            <a:xfrm>
              <a:off x="720" y="1008"/>
              <a:ext cx="2976" cy="384"/>
            </a:xfrm>
            <a:prstGeom prst="wedgeRectCallout">
              <a:avLst>
                <a:gd name="adj1" fmla="val -6653"/>
                <a:gd name="adj2" fmla="val 82551"/>
              </a:avLst>
            </a:prstGeom>
            <a:solidFill>
              <a:srgbClr val="FFFFFF"/>
            </a:solidFill>
            <a:ln w="38100">
              <a:solidFill>
                <a:srgbClr val="FF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/>
            </a:p>
          </p:txBody>
        </p:sp>
        <p:sp>
          <p:nvSpPr>
            <p:cNvPr id="20605" name="Text Box 128"/>
            <p:cNvSpPr txBox="1">
              <a:spLocks noChangeArrowheads="1"/>
            </p:cNvSpPr>
            <p:nvPr/>
          </p:nvSpPr>
          <p:spPr bwMode="auto">
            <a:xfrm>
              <a:off x="704" y="1056"/>
              <a:ext cx="30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FF0066"/>
                  </a:solidFill>
                </a:rPr>
                <a:t>P</a:t>
              </a:r>
              <a:r>
                <a:rPr lang="zh-CN" altLang="en-US" sz="2400">
                  <a:solidFill>
                    <a:srgbClr val="FF0066"/>
                  </a:solidFill>
                </a:rPr>
                <a:t>区的空穴向</a:t>
              </a:r>
              <a:r>
                <a:rPr lang="en-US" altLang="zh-CN" sz="2400">
                  <a:solidFill>
                    <a:srgbClr val="FF0066"/>
                  </a:solidFill>
                </a:rPr>
                <a:t>N</a:t>
              </a:r>
              <a:r>
                <a:rPr lang="zh-CN" altLang="en-US" sz="2400">
                  <a:solidFill>
                    <a:srgbClr val="FF0066"/>
                  </a:solidFill>
                </a:rPr>
                <a:t>区扩散并与电子复合</a:t>
              </a:r>
              <a:endParaRPr lang="zh-CN" altLang="en-US" sz="1800"/>
            </a:p>
          </p:txBody>
        </p:sp>
      </p:grpSp>
      <p:grpSp>
        <p:nvGrpSpPr>
          <p:cNvPr id="152705" name="Group 129"/>
          <p:cNvGrpSpPr/>
          <p:nvPr/>
        </p:nvGrpSpPr>
        <p:grpSpPr bwMode="auto">
          <a:xfrm>
            <a:off x="3514725" y="3281363"/>
            <a:ext cx="228600" cy="762000"/>
            <a:chOff x="2496" y="1680"/>
            <a:chExt cx="144" cy="480"/>
          </a:xfrm>
        </p:grpSpPr>
        <p:sp>
          <p:nvSpPr>
            <p:cNvPr id="20602" name="Oval 130"/>
            <p:cNvSpPr>
              <a:spLocks noChangeArrowheads="1"/>
            </p:cNvSpPr>
            <p:nvPr/>
          </p:nvSpPr>
          <p:spPr bwMode="auto">
            <a:xfrm>
              <a:off x="2496" y="1680"/>
              <a:ext cx="96" cy="9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2707" name="Oval 131"/>
            <p:cNvSpPr>
              <a:spLocks noChangeArrowheads="1"/>
            </p:cNvSpPr>
            <p:nvPr/>
          </p:nvSpPr>
          <p:spPr bwMode="auto">
            <a:xfrm>
              <a:off x="2544" y="2064"/>
              <a:ext cx="96" cy="9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1600">
                <a:effectLst>
                  <a:outerShdw blurRad="38100" dist="38100" dir="2700000" algn="tl">
                    <a:srgbClr val="C0C0C0"/>
                  </a:outerShdw>
                </a:effectLst>
                <a:ea typeface="方正琥珀繁体" pitchFamily="2" charset="-122"/>
              </a:endParaRPr>
            </a:p>
          </p:txBody>
        </p:sp>
      </p:grpSp>
      <p:grpSp>
        <p:nvGrpSpPr>
          <p:cNvPr id="152708" name="Group 132"/>
          <p:cNvGrpSpPr/>
          <p:nvPr/>
        </p:nvGrpSpPr>
        <p:grpSpPr bwMode="auto">
          <a:xfrm>
            <a:off x="5257800" y="4819650"/>
            <a:ext cx="152400" cy="914400"/>
            <a:chOff x="3360" y="864"/>
            <a:chExt cx="96" cy="576"/>
          </a:xfrm>
        </p:grpSpPr>
        <p:sp>
          <p:nvSpPr>
            <p:cNvPr id="20600" name="Oval 133"/>
            <p:cNvSpPr>
              <a:spLocks noChangeArrowheads="1"/>
            </p:cNvSpPr>
            <p:nvPr/>
          </p:nvSpPr>
          <p:spPr bwMode="auto">
            <a:xfrm>
              <a:off x="3360" y="864"/>
              <a:ext cx="96" cy="9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601" name="Oval 134"/>
            <p:cNvSpPr>
              <a:spLocks noChangeArrowheads="1"/>
            </p:cNvSpPr>
            <p:nvPr/>
          </p:nvSpPr>
          <p:spPr bwMode="auto">
            <a:xfrm>
              <a:off x="3360" y="1344"/>
              <a:ext cx="96" cy="9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52711" name="Group 135"/>
          <p:cNvGrpSpPr/>
          <p:nvPr/>
        </p:nvGrpSpPr>
        <p:grpSpPr bwMode="auto">
          <a:xfrm>
            <a:off x="3562350" y="4848225"/>
            <a:ext cx="228600" cy="914400"/>
            <a:chOff x="2544" y="864"/>
            <a:chExt cx="144" cy="576"/>
          </a:xfrm>
        </p:grpSpPr>
        <p:sp>
          <p:nvSpPr>
            <p:cNvPr id="20598" name="Oval 136"/>
            <p:cNvSpPr>
              <a:spLocks noChangeArrowheads="1"/>
            </p:cNvSpPr>
            <p:nvPr/>
          </p:nvSpPr>
          <p:spPr bwMode="auto">
            <a:xfrm>
              <a:off x="2544" y="8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599" name="Oval 137"/>
            <p:cNvSpPr>
              <a:spLocks noChangeArrowheads="1"/>
            </p:cNvSpPr>
            <p:nvPr/>
          </p:nvSpPr>
          <p:spPr bwMode="auto">
            <a:xfrm>
              <a:off x="2592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52744" name="Group 168"/>
          <p:cNvGrpSpPr/>
          <p:nvPr/>
        </p:nvGrpSpPr>
        <p:grpSpPr bwMode="auto">
          <a:xfrm>
            <a:off x="3352800" y="4895850"/>
            <a:ext cx="228600" cy="838200"/>
            <a:chOff x="1674" y="3744"/>
            <a:chExt cx="144" cy="528"/>
          </a:xfrm>
        </p:grpSpPr>
        <p:sp>
          <p:nvSpPr>
            <p:cNvPr id="20596" name="Oval 139"/>
            <p:cNvSpPr>
              <a:spLocks noChangeArrowheads="1"/>
            </p:cNvSpPr>
            <p:nvPr/>
          </p:nvSpPr>
          <p:spPr bwMode="auto">
            <a:xfrm>
              <a:off x="1722" y="4176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597" name="Oval 140"/>
            <p:cNvSpPr>
              <a:spLocks noChangeArrowheads="1"/>
            </p:cNvSpPr>
            <p:nvPr/>
          </p:nvSpPr>
          <p:spPr bwMode="auto">
            <a:xfrm>
              <a:off x="1674" y="3744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52726" name="AutoShape 150"/>
          <p:cNvSpPr>
            <a:spLocks noChangeArrowheads="1"/>
          </p:cNvSpPr>
          <p:nvPr/>
        </p:nvSpPr>
        <p:spPr bwMode="auto">
          <a:xfrm>
            <a:off x="2205038" y="2047875"/>
            <a:ext cx="4810125" cy="676275"/>
          </a:xfrm>
          <a:prstGeom prst="wedgeRectCallout">
            <a:avLst>
              <a:gd name="adj1" fmla="val -4454"/>
              <a:gd name="adj2" fmla="val 76528"/>
            </a:avLst>
          </a:prstGeom>
          <a:solidFill>
            <a:schemeClr val="bg1"/>
          </a:solidFill>
          <a:ln w="38100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800"/>
          </a:p>
        </p:txBody>
      </p:sp>
      <p:sp>
        <p:nvSpPr>
          <p:cNvPr id="152728" name="Line 152"/>
          <p:cNvSpPr>
            <a:spLocks noChangeShapeType="1"/>
          </p:cNvSpPr>
          <p:nvPr/>
        </p:nvSpPr>
        <p:spPr bwMode="auto">
          <a:xfrm>
            <a:off x="2787650" y="2554288"/>
            <a:ext cx="19050" cy="3324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729" name="Line 153"/>
          <p:cNvSpPr>
            <a:spLocks noChangeShapeType="1"/>
          </p:cNvSpPr>
          <p:nvPr/>
        </p:nvSpPr>
        <p:spPr bwMode="auto">
          <a:xfrm>
            <a:off x="6054725" y="2601913"/>
            <a:ext cx="19050" cy="32861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732" name="Line 156"/>
          <p:cNvSpPr>
            <a:spLocks noChangeShapeType="1"/>
          </p:cNvSpPr>
          <p:nvPr/>
        </p:nvSpPr>
        <p:spPr bwMode="auto">
          <a:xfrm flipV="1">
            <a:off x="2768600" y="2916238"/>
            <a:ext cx="32670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sm" len="lg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733" name="Text Box 157"/>
          <p:cNvSpPr txBox="1">
            <a:spLocks noChangeArrowheads="1"/>
          </p:cNvSpPr>
          <p:nvPr/>
        </p:nvSpPr>
        <p:spPr bwMode="auto">
          <a:xfrm>
            <a:off x="3395663" y="236855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空间电荷区</a:t>
            </a:r>
            <a:endParaRPr lang="zh-CN" altLang="en-US" b="0"/>
          </a:p>
        </p:txBody>
      </p:sp>
      <p:sp>
        <p:nvSpPr>
          <p:cNvPr id="152734" name="AutoShape 158"/>
          <p:cNvSpPr>
            <a:spLocks noChangeArrowheads="1"/>
          </p:cNvSpPr>
          <p:nvPr/>
        </p:nvSpPr>
        <p:spPr bwMode="auto">
          <a:xfrm flipV="1">
            <a:off x="3533775" y="6143625"/>
            <a:ext cx="4933950" cy="628650"/>
          </a:xfrm>
          <a:prstGeom prst="wedgeRectCallout">
            <a:avLst>
              <a:gd name="adj1" fmla="val -38806"/>
              <a:gd name="adj2" fmla="val 83079"/>
            </a:avLst>
          </a:prstGeom>
          <a:solidFill>
            <a:schemeClr val="bg1"/>
          </a:solidFill>
          <a:ln w="57150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800"/>
          </a:p>
        </p:txBody>
      </p:sp>
      <p:sp>
        <p:nvSpPr>
          <p:cNvPr id="152736" name="Line 160"/>
          <p:cNvSpPr>
            <a:spLocks noChangeShapeType="1"/>
          </p:cNvSpPr>
          <p:nvPr/>
        </p:nvSpPr>
        <p:spPr bwMode="auto">
          <a:xfrm flipH="1" flipV="1">
            <a:off x="3644900" y="6097588"/>
            <a:ext cx="1752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737" name="Text Box 161"/>
          <p:cNvSpPr txBox="1">
            <a:spLocks noChangeArrowheads="1"/>
          </p:cNvSpPr>
          <p:nvPr/>
        </p:nvSpPr>
        <p:spPr bwMode="auto">
          <a:xfrm>
            <a:off x="3697288" y="6161088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FF3300"/>
                </a:solidFill>
              </a:rPr>
              <a:t>内电场方向</a:t>
            </a:r>
            <a:endParaRPr lang="zh-CN" altLang="en-US" sz="2400" dirty="0">
              <a:solidFill>
                <a:srgbClr val="FF3300"/>
              </a:solidFill>
            </a:endParaRPr>
          </a:p>
        </p:txBody>
      </p:sp>
      <p:grpSp>
        <p:nvGrpSpPr>
          <p:cNvPr id="152745" name="Group 169"/>
          <p:cNvGrpSpPr/>
          <p:nvPr/>
        </p:nvGrpSpPr>
        <p:grpSpPr bwMode="auto">
          <a:xfrm>
            <a:off x="5334000" y="3295650"/>
            <a:ext cx="228600" cy="838200"/>
            <a:chOff x="2784" y="1104"/>
            <a:chExt cx="144" cy="528"/>
          </a:xfrm>
        </p:grpSpPr>
        <p:sp>
          <p:nvSpPr>
            <p:cNvPr id="20594" name="Oval 170"/>
            <p:cNvSpPr>
              <a:spLocks noChangeArrowheads="1"/>
            </p:cNvSpPr>
            <p:nvPr/>
          </p:nvSpPr>
          <p:spPr bwMode="auto">
            <a:xfrm>
              <a:off x="2784" y="1104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595" name="Oval 171"/>
            <p:cNvSpPr>
              <a:spLocks noChangeArrowheads="1"/>
            </p:cNvSpPr>
            <p:nvPr/>
          </p:nvSpPr>
          <p:spPr bwMode="auto">
            <a:xfrm>
              <a:off x="2832" y="1536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48" name="Text Box 109"/>
          <p:cNvSpPr txBox="1">
            <a:spLocks noChangeArrowheads="1"/>
          </p:cNvSpPr>
          <p:nvPr/>
        </p:nvSpPr>
        <p:spPr bwMode="auto">
          <a:xfrm>
            <a:off x="134607" y="84248"/>
            <a:ext cx="30219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1.1.3  PN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结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300"/>
                            </p:stCondLst>
                            <p:childTnLst>
                              <p:par>
                                <p:cTn id="5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2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2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2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2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800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2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2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2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2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300"/>
                            </p:stCondLst>
                            <p:childTnLst>
                              <p:par>
                                <p:cTn id="6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15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8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5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97" grpId="0"/>
      <p:bldP spid="152726" grpId="0" animBg="1" autoUpdateAnimBg="0"/>
      <p:bldP spid="152728" grpId="0" animBg="1"/>
      <p:bldP spid="152729" grpId="0" animBg="1"/>
      <p:bldP spid="152732" grpId="0" animBg="1"/>
      <p:bldP spid="152733" grpId="0" autoUpdateAnimBg="0"/>
      <p:bldP spid="152734" grpId="0" animBg="1" autoUpdateAnimBg="0"/>
      <p:bldP spid="152736" grpId="0" animBg="1"/>
      <p:bldP spid="15273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017963" y="4902200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FF3300"/>
                </a:solidFill>
              </a:rPr>
              <a:t>内电场方向</a:t>
            </a:r>
            <a:endParaRPr lang="zh-CN" altLang="en-US" sz="2400" b="0" dirty="0">
              <a:solidFill>
                <a:srgbClr val="FF3300"/>
              </a:solidFill>
            </a:endParaRPr>
          </a:p>
        </p:txBody>
      </p:sp>
      <p:grpSp>
        <p:nvGrpSpPr>
          <p:cNvPr id="241667" name="Group 3"/>
          <p:cNvGrpSpPr/>
          <p:nvPr/>
        </p:nvGrpSpPr>
        <p:grpSpPr bwMode="auto">
          <a:xfrm>
            <a:off x="4354513" y="5767388"/>
            <a:ext cx="1143000" cy="928687"/>
            <a:chOff x="2544" y="3351"/>
            <a:chExt cx="720" cy="585"/>
          </a:xfrm>
        </p:grpSpPr>
        <p:sp>
          <p:nvSpPr>
            <p:cNvPr id="22704" name="Line 4"/>
            <p:cNvSpPr>
              <a:spLocks noChangeShapeType="1"/>
            </p:cNvSpPr>
            <p:nvPr/>
          </p:nvSpPr>
          <p:spPr bwMode="auto">
            <a:xfrm>
              <a:off x="3120" y="36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05" name="Line 5"/>
            <p:cNvSpPr>
              <a:spLocks noChangeShapeType="1"/>
            </p:cNvSpPr>
            <p:nvPr/>
          </p:nvSpPr>
          <p:spPr bwMode="auto">
            <a:xfrm>
              <a:off x="2976" y="355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06" name="Line 6"/>
            <p:cNvSpPr>
              <a:spLocks noChangeShapeType="1"/>
            </p:cNvSpPr>
            <p:nvPr/>
          </p:nvSpPr>
          <p:spPr bwMode="auto">
            <a:xfrm>
              <a:off x="2832" y="36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07" name="Line 7"/>
            <p:cNvSpPr>
              <a:spLocks noChangeShapeType="1"/>
            </p:cNvSpPr>
            <p:nvPr/>
          </p:nvSpPr>
          <p:spPr bwMode="auto">
            <a:xfrm>
              <a:off x="2688" y="355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08" name="Line 8"/>
            <p:cNvSpPr>
              <a:spLocks noChangeShapeType="1"/>
            </p:cNvSpPr>
            <p:nvPr/>
          </p:nvSpPr>
          <p:spPr bwMode="auto">
            <a:xfrm flipV="1">
              <a:off x="2544" y="3600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09" name="Text Box 9"/>
            <p:cNvSpPr txBox="1">
              <a:spLocks noChangeArrowheads="1"/>
            </p:cNvSpPr>
            <p:nvPr/>
          </p:nvSpPr>
          <p:spPr bwMode="auto">
            <a:xfrm>
              <a:off x="2823" y="3351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E</a:t>
              </a:r>
              <a:endParaRPr lang="en-US" altLang="zh-CN" sz="1600" b="0"/>
            </a:p>
          </p:txBody>
        </p:sp>
      </p:grpSp>
      <p:sp>
        <p:nvSpPr>
          <p:cNvPr id="22532" name="Rectangle 10"/>
          <p:cNvSpPr>
            <a:spLocks noChangeArrowheads="1"/>
          </p:cNvSpPr>
          <p:nvPr/>
        </p:nvSpPr>
        <p:spPr bwMode="auto">
          <a:xfrm>
            <a:off x="8772525" y="5160963"/>
            <a:ext cx="228600" cy="685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33" name="Line 11"/>
          <p:cNvSpPr>
            <a:spLocks noChangeShapeType="1"/>
          </p:cNvSpPr>
          <p:nvPr/>
        </p:nvSpPr>
        <p:spPr bwMode="auto">
          <a:xfrm flipV="1">
            <a:off x="8896350" y="5846763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Line 12"/>
          <p:cNvSpPr>
            <a:spLocks noChangeShapeType="1"/>
          </p:cNvSpPr>
          <p:nvPr/>
        </p:nvSpPr>
        <p:spPr bwMode="auto">
          <a:xfrm flipV="1">
            <a:off x="8901113" y="3332163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Line 13"/>
          <p:cNvSpPr>
            <a:spLocks noChangeShapeType="1"/>
          </p:cNvSpPr>
          <p:nvPr/>
        </p:nvSpPr>
        <p:spPr bwMode="auto">
          <a:xfrm flipH="1">
            <a:off x="8320088" y="3332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Line 14"/>
          <p:cNvSpPr>
            <a:spLocks noChangeShapeType="1"/>
          </p:cNvSpPr>
          <p:nvPr/>
        </p:nvSpPr>
        <p:spPr bwMode="auto">
          <a:xfrm flipH="1">
            <a:off x="681038" y="3332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Line 15"/>
          <p:cNvSpPr>
            <a:spLocks noChangeShapeType="1"/>
          </p:cNvSpPr>
          <p:nvPr/>
        </p:nvSpPr>
        <p:spPr bwMode="auto">
          <a:xfrm>
            <a:off x="681038" y="3332163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8" name="Line 16"/>
          <p:cNvSpPr>
            <a:spLocks noChangeShapeType="1"/>
          </p:cNvSpPr>
          <p:nvPr/>
        </p:nvSpPr>
        <p:spPr bwMode="auto">
          <a:xfrm>
            <a:off x="681038" y="6380163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681" name="Group 17"/>
          <p:cNvGrpSpPr/>
          <p:nvPr/>
        </p:nvGrpSpPr>
        <p:grpSpPr bwMode="auto">
          <a:xfrm>
            <a:off x="3973513" y="5419725"/>
            <a:ext cx="2133600" cy="458788"/>
            <a:chOff x="2503" y="3414"/>
            <a:chExt cx="1344" cy="289"/>
          </a:xfrm>
        </p:grpSpPr>
        <p:sp>
          <p:nvSpPr>
            <p:cNvPr id="22702" name="Line 18"/>
            <p:cNvSpPr>
              <a:spLocks noChangeShapeType="1"/>
            </p:cNvSpPr>
            <p:nvPr/>
          </p:nvSpPr>
          <p:spPr bwMode="auto">
            <a:xfrm>
              <a:off x="2503" y="3414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03" name="Text Box 19"/>
            <p:cNvSpPr txBox="1">
              <a:spLocks noChangeArrowheads="1"/>
            </p:cNvSpPr>
            <p:nvPr/>
          </p:nvSpPr>
          <p:spPr bwMode="auto">
            <a:xfrm>
              <a:off x="2535" y="3415"/>
              <a:ext cx="10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/>
                <a:t>外电场方向</a:t>
              </a:r>
              <a:endParaRPr lang="zh-CN" altLang="en-US" sz="2400" b="0"/>
            </a:p>
          </p:txBody>
        </p:sp>
      </p:grpSp>
      <p:sp>
        <p:nvSpPr>
          <p:cNvPr id="22540" name="Text Box 20"/>
          <p:cNvSpPr txBox="1">
            <a:spLocks noChangeArrowheads="1"/>
          </p:cNvSpPr>
          <p:nvPr/>
        </p:nvSpPr>
        <p:spPr bwMode="auto">
          <a:xfrm>
            <a:off x="8367713" y="52482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1"/>
              <a:t>R</a:t>
            </a:r>
            <a:endParaRPr lang="en-US" altLang="zh-CN" sz="1800" b="0"/>
          </a:p>
        </p:txBody>
      </p:sp>
      <p:grpSp>
        <p:nvGrpSpPr>
          <p:cNvPr id="241685" name="Group 21"/>
          <p:cNvGrpSpPr/>
          <p:nvPr/>
        </p:nvGrpSpPr>
        <p:grpSpPr bwMode="auto">
          <a:xfrm>
            <a:off x="801688" y="3581400"/>
            <a:ext cx="381000" cy="1066800"/>
            <a:chOff x="553" y="2688"/>
            <a:chExt cx="240" cy="672"/>
          </a:xfrm>
        </p:grpSpPr>
        <p:sp>
          <p:nvSpPr>
            <p:cNvPr id="22700" name="Line 22"/>
            <p:cNvSpPr>
              <a:spLocks noChangeShapeType="1"/>
            </p:cNvSpPr>
            <p:nvPr/>
          </p:nvSpPr>
          <p:spPr bwMode="auto">
            <a:xfrm flipV="1">
              <a:off x="553" y="2688"/>
              <a:ext cx="0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01" name="Text Box 23"/>
            <p:cNvSpPr txBox="1">
              <a:spLocks noChangeArrowheads="1"/>
            </p:cNvSpPr>
            <p:nvPr/>
          </p:nvSpPr>
          <p:spPr bwMode="auto">
            <a:xfrm>
              <a:off x="602" y="2929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>
                  <a:solidFill>
                    <a:srgbClr val="FF0000"/>
                  </a:solidFill>
                  <a:ea typeface="方正琥珀繁体" pitchFamily="2" charset="-122"/>
                </a:rPr>
                <a:t>I</a:t>
              </a:r>
              <a:endParaRPr lang="en-US" altLang="zh-CN" sz="2400" i="1">
                <a:solidFill>
                  <a:srgbClr val="FF0000"/>
                </a:solidFill>
                <a:ea typeface="方正琥珀繁体" pitchFamily="2" charset="-122"/>
              </a:endParaRPr>
            </a:p>
          </p:txBody>
        </p:sp>
      </p:grpSp>
      <p:sp>
        <p:nvSpPr>
          <p:cNvPr id="22543" name="Oval 25"/>
          <p:cNvSpPr>
            <a:spLocks noChangeArrowheads="1"/>
          </p:cNvSpPr>
          <p:nvPr/>
        </p:nvSpPr>
        <p:spPr bwMode="auto">
          <a:xfrm>
            <a:off x="2449513" y="22034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44" name="Line 26"/>
          <p:cNvSpPr>
            <a:spLocks noChangeShapeType="1"/>
          </p:cNvSpPr>
          <p:nvPr/>
        </p:nvSpPr>
        <p:spPr bwMode="auto">
          <a:xfrm>
            <a:off x="2601913" y="25082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5" name="Oval 27"/>
          <p:cNvSpPr>
            <a:spLocks noChangeArrowheads="1"/>
          </p:cNvSpPr>
          <p:nvPr/>
        </p:nvSpPr>
        <p:spPr bwMode="auto">
          <a:xfrm>
            <a:off x="1611313" y="22034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46" name="Line 28"/>
          <p:cNvSpPr>
            <a:spLocks noChangeShapeType="1"/>
          </p:cNvSpPr>
          <p:nvPr/>
        </p:nvSpPr>
        <p:spPr bwMode="auto">
          <a:xfrm>
            <a:off x="1763713" y="25082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7" name="Oval 29"/>
          <p:cNvSpPr>
            <a:spLocks noChangeArrowheads="1"/>
          </p:cNvSpPr>
          <p:nvPr/>
        </p:nvSpPr>
        <p:spPr bwMode="auto">
          <a:xfrm>
            <a:off x="4125913" y="22034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48" name="Line 30"/>
          <p:cNvSpPr>
            <a:spLocks noChangeShapeType="1"/>
          </p:cNvSpPr>
          <p:nvPr/>
        </p:nvSpPr>
        <p:spPr bwMode="auto">
          <a:xfrm>
            <a:off x="4278313" y="25082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9" name="Oval 31"/>
          <p:cNvSpPr>
            <a:spLocks noChangeArrowheads="1"/>
          </p:cNvSpPr>
          <p:nvPr/>
        </p:nvSpPr>
        <p:spPr bwMode="auto">
          <a:xfrm>
            <a:off x="3287713" y="22034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50" name="Line 32"/>
          <p:cNvSpPr>
            <a:spLocks noChangeShapeType="1"/>
          </p:cNvSpPr>
          <p:nvPr/>
        </p:nvSpPr>
        <p:spPr bwMode="auto">
          <a:xfrm>
            <a:off x="3440113" y="25082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1" name="Oval 33"/>
          <p:cNvSpPr>
            <a:spLocks noChangeArrowheads="1"/>
          </p:cNvSpPr>
          <p:nvPr/>
        </p:nvSpPr>
        <p:spPr bwMode="auto">
          <a:xfrm>
            <a:off x="2449513" y="30416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52" name="Line 34"/>
          <p:cNvSpPr>
            <a:spLocks noChangeShapeType="1"/>
          </p:cNvSpPr>
          <p:nvPr/>
        </p:nvSpPr>
        <p:spPr bwMode="auto">
          <a:xfrm>
            <a:off x="2601913" y="33464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3" name="Oval 35"/>
          <p:cNvSpPr>
            <a:spLocks noChangeArrowheads="1"/>
          </p:cNvSpPr>
          <p:nvPr/>
        </p:nvSpPr>
        <p:spPr bwMode="auto">
          <a:xfrm>
            <a:off x="1611313" y="30416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54" name="Line 36"/>
          <p:cNvSpPr>
            <a:spLocks noChangeShapeType="1"/>
          </p:cNvSpPr>
          <p:nvPr/>
        </p:nvSpPr>
        <p:spPr bwMode="auto">
          <a:xfrm>
            <a:off x="1763713" y="33464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5" name="Oval 37"/>
          <p:cNvSpPr>
            <a:spLocks noChangeArrowheads="1"/>
          </p:cNvSpPr>
          <p:nvPr/>
        </p:nvSpPr>
        <p:spPr bwMode="auto">
          <a:xfrm>
            <a:off x="4125913" y="30416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56" name="Line 38"/>
          <p:cNvSpPr>
            <a:spLocks noChangeShapeType="1"/>
          </p:cNvSpPr>
          <p:nvPr/>
        </p:nvSpPr>
        <p:spPr bwMode="auto">
          <a:xfrm>
            <a:off x="4278313" y="33464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7" name="Oval 39"/>
          <p:cNvSpPr>
            <a:spLocks noChangeArrowheads="1"/>
          </p:cNvSpPr>
          <p:nvPr/>
        </p:nvSpPr>
        <p:spPr bwMode="auto">
          <a:xfrm>
            <a:off x="3287713" y="30416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58" name="Line 40"/>
          <p:cNvSpPr>
            <a:spLocks noChangeShapeType="1"/>
          </p:cNvSpPr>
          <p:nvPr/>
        </p:nvSpPr>
        <p:spPr bwMode="auto">
          <a:xfrm>
            <a:off x="3440113" y="33464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9" name="Oval 41"/>
          <p:cNvSpPr>
            <a:spLocks noChangeArrowheads="1"/>
          </p:cNvSpPr>
          <p:nvPr/>
        </p:nvSpPr>
        <p:spPr bwMode="auto">
          <a:xfrm>
            <a:off x="2449513" y="38798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60" name="Line 42"/>
          <p:cNvSpPr>
            <a:spLocks noChangeShapeType="1"/>
          </p:cNvSpPr>
          <p:nvPr/>
        </p:nvSpPr>
        <p:spPr bwMode="auto">
          <a:xfrm>
            <a:off x="2601913" y="41846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1" name="Oval 43"/>
          <p:cNvSpPr>
            <a:spLocks noChangeArrowheads="1"/>
          </p:cNvSpPr>
          <p:nvPr/>
        </p:nvSpPr>
        <p:spPr bwMode="auto">
          <a:xfrm>
            <a:off x="1611313" y="38798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62" name="Line 44"/>
          <p:cNvSpPr>
            <a:spLocks noChangeShapeType="1"/>
          </p:cNvSpPr>
          <p:nvPr/>
        </p:nvSpPr>
        <p:spPr bwMode="auto">
          <a:xfrm>
            <a:off x="1763713" y="41846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3" name="Oval 45"/>
          <p:cNvSpPr>
            <a:spLocks noChangeArrowheads="1"/>
          </p:cNvSpPr>
          <p:nvPr/>
        </p:nvSpPr>
        <p:spPr bwMode="auto">
          <a:xfrm>
            <a:off x="4125913" y="38798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64" name="Line 46"/>
          <p:cNvSpPr>
            <a:spLocks noChangeShapeType="1"/>
          </p:cNvSpPr>
          <p:nvPr/>
        </p:nvSpPr>
        <p:spPr bwMode="auto">
          <a:xfrm>
            <a:off x="4278313" y="41846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5" name="Oval 47"/>
          <p:cNvSpPr>
            <a:spLocks noChangeArrowheads="1"/>
          </p:cNvSpPr>
          <p:nvPr/>
        </p:nvSpPr>
        <p:spPr bwMode="auto">
          <a:xfrm>
            <a:off x="3287713" y="3879850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66" name="Line 48"/>
          <p:cNvSpPr>
            <a:spLocks noChangeShapeType="1"/>
          </p:cNvSpPr>
          <p:nvPr/>
        </p:nvSpPr>
        <p:spPr bwMode="auto">
          <a:xfrm>
            <a:off x="3440113" y="418465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7" name="Oval 49"/>
          <p:cNvSpPr>
            <a:spLocks noChangeArrowheads="1"/>
          </p:cNvSpPr>
          <p:nvPr/>
        </p:nvSpPr>
        <p:spPr bwMode="auto">
          <a:xfrm>
            <a:off x="4964113" y="22034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68" name="Line 50"/>
          <p:cNvSpPr>
            <a:spLocks noChangeShapeType="1"/>
          </p:cNvSpPr>
          <p:nvPr/>
        </p:nvSpPr>
        <p:spPr bwMode="auto">
          <a:xfrm>
            <a:off x="5116513" y="25082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9" name="Line 51"/>
          <p:cNvSpPr>
            <a:spLocks noChangeShapeType="1"/>
          </p:cNvSpPr>
          <p:nvPr/>
        </p:nvSpPr>
        <p:spPr bwMode="auto">
          <a:xfrm>
            <a:off x="5268913" y="23558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70" name="Oval 52"/>
          <p:cNvSpPr>
            <a:spLocks noChangeArrowheads="1"/>
          </p:cNvSpPr>
          <p:nvPr/>
        </p:nvSpPr>
        <p:spPr bwMode="auto">
          <a:xfrm>
            <a:off x="5802313" y="22034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71" name="Line 53"/>
          <p:cNvSpPr>
            <a:spLocks noChangeShapeType="1"/>
          </p:cNvSpPr>
          <p:nvPr/>
        </p:nvSpPr>
        <p:spPr bwMode="auto">
          <a:xfrm>
            <a:off x="5954713" y="25082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72" name="Line 54"/>
          <p:cNvSpPr>
            <a:spLocks noChangeShapeType="1"/>
          </p:cNvSpPr>
          <p:nvPr/>
        </p:nvSpPr>
        <p:spPr bwMode="auto">
          <a:xfrm>
            <a:off x="6107113" y="23558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73" name="Oval 55"/>
          <p:cNvSpPr>
            <a:spLocks noChangeArrowheads="1"/>
          </p:cNvSpPr>
          <p:nvPr/>
        </p:nvSpPr>
        <p:spPr bwMode="auto">
          <a:xfrm>
            <a:off x="6640513" y="22034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74" name="Line 56"/>
          <p:cNvSpPr>
            <a:spLocks noChangeShapeType="1"/>
          </p:cNvSpPr>
          <p:nvPr/>
        </p:nvSpPr>
        <p:spPr bwMode="auto">
          <a:xfrm>
            <a:off x="6792913" y="25082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75" name="Line 57"/>
          <p:cNvSpPr>
            <a:spLocks noChangeShapeType="1"/>
          </p:cNvSpPr>
          <p:nvPr/>
        </p:nvSpPr>
        <p:spPr bwMode="auto">
          <a:xfrm>
            <a:off x="6945313" y="23558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76" name="Oval 58"/>
          <p:cNvSpPr>
            <a:spLocks noChangeArrowheads="1"/>
          </p:cNvSpPr>
          <p:nvPr/>
        </p:nvSpPr>
        <p:spPr bwMode="auto">
          <a:xfrm>
            <a:off x="7478713" y="22034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77" name="Line 59"/>
          <p:cNvSpPr>
            <a:spLocks noChangeShapeType="1"/>
          </p:cNvSpPr>
          <p:nvPr/>
        </p:nvSpPr>
        <p:spPr bwMode="auto">
          <a:xfrm>
            <a:off x="7631113" y="25082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78" name="Line 60"/>
          <p:cNvSpPr>
            <a:spLocks noChangeShapeType="1"/>
          </p:cNvSpPr>
          <p:nvPr/>
        </p:nvSpPr>
        <p:spPr bwMode="auto">
          <a:xfrm>
            <a:off x="7783513" y="23558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79" name="Oval 61"/>
          <p:cNvSpPr>
            <a:spLocks noChangeArrowheads="1"/>
          </p:cNvSpPr>
          <p:nvPr/>
        </p:nvSpPr>
        <p:spPr bwMode="auto">
          <a:xfrm>
            <a:off x="4964113" y="30416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80" name="Line 62"/>
          <p:cNvSpPr>
            <a:spLocks noChangeShapeType="1"/>
          </p:cNvSpPr>
          <p:nvPr/>
        </p:nvSpPr>
        <p:spPr bwMode="auto">
          <a:xfrm>
            <a:off x="5116513" y="33464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81" name="Line 63"/>
          <p:cNvSpPr>
            <a:spLocks noChangeShapeType="1"/>
          </p:cNvSpPr>
          <p:nvPr/>
        </p:nvSpPr>
        <p:spPr bwMode="auto">
          <a:xfrm>
            <a:off x="5268913" y="31940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82" name="Oval 64"/>
          <p:cNvSpPr>
            <a:spLocks noChangeArrowheads="1"/>
          </p:cNvSpPr>
          <p:nvPr/>
        </p:nvSpPr>
        <p:spPr bwMode="auto">
          <a:xfrm>
            <a:off x="5802313" y="30416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83" name="Line 65"/>
          <p:cNvSpPr>
            <a:spLocks noChangeShapeType="1"/>
          </p:cNvSpPr>
          <p:nvPr/>
        </p:nvSpPr>
        <p:spPr bwMode="auto">
          <a:xfrm>
            <a:off x="5954713" y="33464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84" name="Line 66"/>
          <p:cNvSpPr>
            <a:spLocks noChangeShapeType="1"/>
          </p:cNvSpPr>
          <p:nvPr/>
        </p:nvSpPr>
        <p:spPr bwMode="auto">
          <a:xfrm>
            <a:off x="6107113" y="31940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85" name="Oval 67"/>
          <p:cNvSpPr>
            <a:spLocks noChangeArrowheads="1"/>
          </p:cNvSpPr>
          <p:nvPr/>
        </p:nvSpPr>
        <p:spPr bwMode="auto">
          <a:xfrm>
            <a:off x="6640513" y="30416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86" name="Line 68"/>
          <p:cNvSpPr>
            <a:spLocks noChangeShapeType="1"/>
          </p:cNvSpPr>
          <p:nvPr/>
        </p:nvSpPr>
        <p:spPr bwMode="auto">
          <a:xfrm>
            <a:off x="6792913" y="33464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87" name="Line 69"/>
          <p:cNvSpPr>
            <a:spLocks noChangeShapeType="1"/>
          </p:cNvSpPr>
          <p:nvPr/>
        </p:nvSpPr>
        <p:spPr bwMode="auto">
          <a:xfrm>
            <a:off x="6945313" y="31940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88" name="Oval 70"/>
          <p:cNvSpPr>
            <a:spLocks noChangeArrowheads="1"/>
          </p:cNvSpPr>
          <p:nvPr/>
        </p:nvSpPr>
        <p:spPr bwMode="auto">
          <a:xfrm>
            <a:off x="7478713" y="30416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89" name="Line 71"/>
          <p:cNvSpPr>
            <a:spLocks noChangeShapeType="1"/>
          </p:cNvSpPr>
          <p:nvPr/>
        </p:nvSpPr>
        <p:spPr bwMode="auto">
          <a:xfrm>
            <a:off x="7631113" y="33464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0" name="Line 72"/>
          <p:cNvSpPr>
            <a:spLocks noChangeShapeType="1"/>
          </p:cNvSpPr>
          <p:nvPr/>
        </p:nvSpPr>
        <p:spPr bwMode="auto">
          <a:xfrm>
            <a:off x="7783513" y="31940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1" name="Oval 73"/>
          <p:cNvSpPr>
            <a:spLocks noChangeArrowheads="1"/>
          </p:cNvSpPr>
          <p:nvPr/>
        </p:nvSpPr>
        <p:spPr bwMode="auto">
          <a:xfrm>
            <a:off x="4964113" y="38798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92" name="Line 74"/>
          <p:cNvSpPr>
            <a:spLocks noChangeShapeType="1"/>
          </p:cNvSpPr>
          <p:nvPr/>
        </p:nvSpPr>
        <p:spPr bwMode="auto">
          <a:xfrm>
            <a:off x="5116513" y="41846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3" name="Line 75"/>
          <p:cNvSpPr>
            <a:spLocks noChangeShapeType="1"/>
          </p:cNvSpPr>
          <p:nvPr/>
        </p:nvSpPr>
        <p:spPr bwMode="auto">
          <a:xfrm>
            <a:off x="5268913" y="40322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4" name="Oval 76"/>
          <p:cNvSpPr>
            <a:spLocks noChangeArrowheads="1"/>
          </p:cNvSpPr>
          <p:nvPr/>
        </p:nvSpPr>
        <p:spPr bwMode="auto">
          <a:xfrm>
            <a:off x="5802313" y="38798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95" name="Line 77"/>
          <p:cNvSpPr>
            <a:spLocks noChangeShapeType="1"/>
          </p:cNvSpPr>
          <p:nvPr/>
        </p:nvSpPr>
        <p:spPr bwMode="auto">
          <a:xfrm>
            <a:off x="5954713" y="41846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6" name="Line 78"/>
          <p:cNvSpPr>
            <a:spLocks noChangeShapeType="1"/>
          </p:cNvSpPr>
          <p:nvPr/>
        </p:nvSpPr>
        <p:spPr bwMode="auto">
          <a:xfrm>
            <a:off x="6107113" y="40322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7" name="Oval 79"/>
          <p:cNvSpPr>
            <a:spLocks noChangeArrowheads="1"/>
          </p:cNvSpPr>
          <p:nvPr/>
        </p:nvSpPr>
        <p:spPr bwMode="auto">
          <a:xfrm>
            <a:off x="6640513" y="38798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98" name="Line 80"/>
          <p:cNvSpPr>
            <a:spLocks noChangeShapeType="1"/>
          </p:cNvSpPr>
          <p:nvPr/>
        </p:nvSpPr>
        <p:spPr bwMode="auto">
          <a:xfrm>
            <a:off x="6792913" y="41846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Line 81"/>
          <p:cNvSpPr>
            <a:spLocks noChangeShapeType="1"/>
          </p:cNvSpPr>
          <p:nvPr/>
        </p:nvSpPr>
        <p:spPr bwMode="auto">
          <a:xfrm>
            <a:off x="6945313" y="40322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0" name="Oval 82"/>
          <p:cNvSpPr>
            <a:spLocks noChangeArrowheads="1"/>
          </p:cNvSpPr>
          <p:nvPr/>
        </p:nvSpPr>
        <p:spPr bwMode="auto">
          <a:xfrm>
            <a:off x="7478713" y="3879850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601" name="Line 83"/>
          <p:cNvSpPr>
            <a:spLocks noChangeShapeType="1"/>
          </p:cNvSpPr>
          <p:nvPr/>
        </p:nvSpPr>
        <p:spPr bwMode="auto">
          <a:xfrm>
            <a:off x="7631113" y="418465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2" name="Line 84"/>
          <p:cNvSpPr>
            <a:spLocks noChangeShapeType="1"/>
          </p:cNvSpPr>
          <p:nvPr/>
        </p:nvSpPr>
        <p:spPr bwMode="auto">
          <a:xfrm>
            <a:off x="7783513" y="4032250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3" name="Oval 85"/>
          <p:cNvSpPr>
            <a:spLocks noChangeArrowheads="1"/>
          </p:cNvSpPr>
          <p:nvPr/>
        </p:nvSpPr>
        <p:spPr bwMode="auto">
          <a:xfrm>
            <a:off x="6503988" y="3011488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604" name="Oval 86"/>
          <p:cNvSpPr>
            <a:spLocks noChangeArrowheads="1"/>
          </p:cNvSpPr>
          <p:nvPr/>
        </p:nvSpPr>
        <p:spPr bwMode="auto">
          <a:xfrm>
            <a:off x="3059113" y="30416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605" name="Rectangle 87"/>
          <p:cNvSpPr>
            <a:spLocks noChangeArrowheads="1"/>
          </p:cNvSpPr>
          <p:nvPr/>
        </p:nvSpPr>
        <p:spPr bwMode="auto">
          <a:xfrm>
            <a:off x="1306513" y="1990725"/>
            <a:ext cx="7010400" cy="2743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606" name="Line 88"/>
          <p:cNvSpPr>
            <a:spLocks noChangeShapeType="1"/>
          </p:cNvSpPr>
          <p:nvPr/>
        </p:nvSpPr>
        <p:spPr bwMode="auto">
          <a:xfrm>
            <a:off x="4811713" y="1974850"/>
            <a:ext cx="0" cy="274320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7" name="Text Box 89"/>
          <p:cNvSpPr txBox="1">
            <a:spLocks noChangeArrowheads="1"/>
          </p:cNvSpPr>
          <p:nvPr/>
        </p:nvSpPr>
        <p:spPr bwMode="auto">
          <a:xfrm>
            <a:off x="1550988" y="1381125"/>
            <a:ext cx="93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accent2"/>
                </a:solidFill>
              </a:rPr>
              <a:t>P </a:t>
            </a:r>
            <a:r>
              <a:rPr lang="zh-CN" altLang="en-US" sz="3200" dirty="0">
                <a:solidFill>
                  <a:schemeClr val="accent2"/>
                </a:solidFill>
              </a:rPr>
              <a:t>区</a:t>
            </a:r>
            <a:endParaRPr lang="zh-CN" altLang="en-US" sz="3200" b="0" dirty="0">
              <a:solidFill>
                <a:schemeClr val="accent2"/>
              </a:solidFill>
            </a:endParaRPr>
          </a:p>
        </p:txBody>
      </p:sp>
      <p:sp>
        <p:nvSpPr>
          <p:cNvPr id="22608" name="Text Box 90"/>
          <p:cNvSpPr txBox="1">
            <a:spLocks noChangeArrowheads="1"/>
          </p:cNvSpPr>
          <p:nvPr/>
        </p:nvSpPr>
        <p:spPr bwMode="auto">
          <a:xfrm>
            <a:off x="7359439" y="1378457"/>
            <a:ext cx="9957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N 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区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2609" name="Group 91"/>
          <p:cNvGrpSpPr/>
          <p:nvPr/>
        </p:nvGrpSpPr>
        <p:grpSpPr bwMode="auto">
          <a:xfrm>
            <a:off x="1458913" y="2017713"/>
            <a:ext cx="1628775" cy="2624137"/>
            <a:chOff x="960" y="1611"/>
            <a:chExt cx="1026" cy="1653"/>
          </a:xfrm>
        </p:grpSpPr>
        <p:sp>
          <p:nvSpPr>
            <p:cNvPr id="22693" name="Oval 92"/>
            <p:cNvSpPr>
              <a:spLocks noChangeArrowheads="1"/>
            </p:cNvSpPr>
            <p:nvPr/>
          </p:nvSpPr>
          <p:spPr bwMode="auto">
            <a:xfrm>
              <a:off x="960" y="2160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66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94" name="Oval 93"/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66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95" name="Oval 94"/>
            <p:cNvSpPr>
              <a:spLocks noChangeArrowheads="1"/>
            </p:cNvSpPr>
            <p:nvPr/>
          </p:nvSpPr>
          <p:spPr bwMode="auto">
            <a:xfrm>
              <a:off x="1872" y="2640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66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96" name="Oval 95"/>
            <p:cNvSpPr>
              <a:spLocks noChangeArrowheads="1"/>
            </p:cNvSpPr>
            <p:nvPr/>
          </p:nvSpPr>
          <p:spPr bwMode="auto">
            <a:xfrm>
              <a:off x="1488" y="3168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66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97" name="Oval 96"/>
            <p:cNvSpPr>
              <a:spLocks noChangeArrowheads="1"/>
            </p:cNvSpPr>
            <p:nvPr/>
          </p:nvSpPr>
          <p:spPr bwMode="auto">
            <a:xfrm>
              <a:off x="1872" y="2112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66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98" name="Oval 97"/>
            <p:cNvSpPr>
              <a:spLocks noChangeArrowheads="1"/>
            </p:cNvSpPr>
            <p:nvPr/>
          </p:nvSpPr>
          <p:spPr bwMode="auto">
            <a:xfrm>
              <a:off x="1890" y="1611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66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99" name="Oval 98"/>
            <p:cNvSpPr>
              <a:spLocks noChangeArrowheads="1"/>
            </p:cNvSpPr>
            <p:nvPr/>
          </p:nvSpPr>
          <p:spPr bwMode="auto">
            <a:xfrm>
              <a:off x="960" y="1632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66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2610" name="Group 99"/>
          <p:cNvGrpSpPr/>
          <p:nvPr/>
        </p:nvGrpSpPr>
        <p:grpSpPr bwMode="auto">
          <a:xfrm>
            <a:off x="6564313" y="2051050"/>
            <a:ext cx="1600200" cy="2590800"/>
            <a:chOff x="4176" y="1632"/>
            <a:chExt cx="1008" cy="1632"/>
          </a:xfrm>
        </p:grpSpPr>
        <p:sp>
          <p:nvSpPr>
            <p:cNvPr id="22686" name="Oval 100"/>
            <p:cNvSpPr>
              <a:spLocks noChangeArrowheads="1"/>
            </p:cNvSpPr>
            <p:nvPr/>
          </p:nvSpPr>
          <p:spPr bwMode="auto">
            <a:xfrm>
              <a:off x="5088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87" name="Oval 101"/>
            <p:cNvSpPr>
              <a:spLocks noChangeArrowheads="1"/>
            </p:cNvSpPr>
            <p:nvPr/>
          </p:nvSpPr>
          <p:spPr bwMode="auto">
            <a:xfrm>
              <a:off x="417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88" name="Oval 102"/>
            <p:cNvSpPr>
              <a:spLocks noChangeArrowheads="1"/>
            </p:cNvSpPr>
            <p:nvPr/>
          </p:nvSpPr>
          <p:spPr bwMode="auto">
            <a:xfrm>
              <a:off x="4176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89" name="Oval 103"/>
            <p:cNvSpPr>
              <a:spLocks noChangeArrowheads="1"/>
            </p:cNvSpPr>
            <p:nvPr/>
          </p:nvSpPr>
          <p:spPr bwMode="auto">
            <a:xfrm>
              <a:off x="5088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90" name="Oval 104"/>
            <p:cNvSpPr>
              <a:spLocks noChangeArrowheads="1"/>
            </p:cNvSpPr>
            <p:nvPr/>
          </p:nvSpPr>
          <p:spPr bwMode="auto">
            <a:xfrm>
              <a:off x="4560" y="31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91" name="Oval 105"/>
            <p:cNvSpPr>
              <a:spLocks noChangeArrowheads="1"/>
            </p:cNvSpPr>
            <p:nvPr/>
          </p:nvSpPr>
          <p:spPr bwMode="auto">
            <a:xfrm>
              <a:off x="5088" y="31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92" name="Oval 106"/>
            <p:cNvSpPr>
              <a:spLocks noChangeArrowheads="1"/>
            </p:cNvSpPr>
            <p:nvPr/>
          </p:nvSpPr>
          <p:spPr bwMode="auto">
            <a:xfrm>
              <a:off x="4608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41771" name="Group 107"/>
          <p:cNvGrpSpPr/>
          <p:nvPr/>
        </p:nvGrpSpPr>
        <p:grpSpPr bwMode="auto">
          <a:xfrm>
            <a:off x="2220913" y="2051050"/>
            <a:ext cx="1628775" cy="2624138"/>
            <a:chOff x="960" y="1611"/>
            <a:chExt cx="1026" cy="1653"/>
          </a:xfrm>
        </p:grpSpPr>
        <p:sp>
          <p:nvSpPr>
            <p:cNvPr id="22679" name="Oval 108"/>
            <p:cNvSpPr>
              <a:spLocks noChangeArrowheads="1"/>
            </p:cNvSpPr>
            <p:nvPr/>
          </p:nvSpPr>
          <p:spPr bwMode="auto">
            <a:xfrm>
              <a:off x="960" y="2160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80" name="Oval 109"/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81" name="Oval 110"/>
            <p:cNvSpPr>
              <a:spLocks noChangeArrowheads="1"/>
            </p:cNvSpPr>
            <p:nvPr/>
          </p:nvSpPr>
          <p:spPr bwMode="auto">
            <a:xfrm>
              <a:off x="1872" y="2640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82" name="Oval 111"/>
            <p:cNvSpPr>
              <a:spLocks noChangeArrowheads="1"/>
            </p:cNvSpPr>
            <p:nvPr/>
          </p:nvSpPr>
          <p:spPr bwMode="auto">
            <a:xfrm>
              <a:off x="1488" y="3168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83" name="Oval 112"/>
            <p:cNvSpPr>
              <a:spLocks noChangeArrowheads="1"/>
            </p:cNvSpPr>
            <p:nvPr/>
          </p:nvSpPr>
          <p:spPr bwMode="auto">
            <a:xfrm>
              <a:off x="1872" y="2112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84" name="Oval 113"/>
            <p:cNvSpPr>
              <a:spLocks noChangeArrowheads="1"/>
            </p:cNvSpPr>
            <p:nvPr/>
          </p:nvSpPr>
          <p:spPr bwMode="auto">
            <a:xfrm>
              <a:off x="1890" y="1611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85" name="Oval 114"/>
            <p:cNvSpPr>
              <a:spLocks noChangeArrowheads="1"/>
            </p:cNvSpPr>
            <p:nvPr/>
          </p:nvSpPr>
          <p:spPr bwMode="auto">
            <a:xfrm>
              <a:off x="960" y="1632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41779" name="Group 115"/>
          <p:cNvGrpSpPr/>
          <p:nvPr/>
        </p:nvGrpSpPr>
        <p:grpSpPr bwMode="auto">
          <a:xfrm>
            <a:off x="1854200" y="2051050"/>
            <a:ext cx="1647825" cy="2624138"/>
            <a:chOff x="948" y="1611"/>
            <a:chExt cx="1038" cy="1653"/>
          </a:xfrm>
        </p:grpSpPr>
        <p:sp>
          <p:nvSpPr>
            <p:cNvPr id="22672" name="Oval 116"/>
            <p:cNvSpPr>
              <a:spLocks noChangeArrowheads="1"/>
            </p:cNvSpPr>
            <p:nvPr/>
          </p:nvSpPr>
          <p:spPr bwMode="auto">
            <a:xfrm>
              <a:off x="960" y="2160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73" name="Oval 117"/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74" name="Oval 118"/>
            <p:cNvSpPr>
              <a:spLocks noChangeArrowheads="1"/>
            </p:cNvSpPr>
            <p:nvPr/>
          </p:nvSpPr>
          <p:spPr bwMode="auto">
            <a:xfrm>
              <a:off x="1872" y="2640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75" name="Oval 119"/>
            <p:cNvSpPr>
              <a:spLocks noChangeArrowheads="1"/>
            </p:cNvSpPr>
            <p:nvPr/>
          </p:nvSpPr>
          <p:spPr bwMode="auto">
            <a:xfrm>
              <a:off x="1488" y="3168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76" name="Oval 120"/>
            <p:cNvSpPr>
              <a:spLocks noChangeArrowheads="1"/>
            </p:cNvSpPr>
            <p:nvPr/>
          </p:nvSpPr>
          <p:spPr bwMode="auto">
            <a:xfrm>
              <a:off x="1872" y="2112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77" name="Oval 121"/>
            <p:cNvSpPr>
              <a:spLocks noChangeArrowheads="1"/>
            </p:cNvSpPr>
            <p:nvPr/>
          </p:nvSpPr>
          <p:spPr bwMode="auto">
            <a:xfrm>
              <a:off x="1890" y="1611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78" name="Oval 122"/>
            <p:cNvSpPr>
              <a:spLocks noChangeArrowheads="1"/>
            </p:cNvSpPr>
            <p:nvPr/>
          </p:nvSpPr>
          <p:spPr bwMode="auto">
            <a:xfrm>
              <a:off x="948" y="1615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41787" name="Group 123"/>
          <p:cNvGrpSpPr/>
          <p:nvPr/>
        </p:nvGrpSpPr>
        <p:grpSpPr bwMode="auto">
          <a:xfrm>
            <a:off x="1458913" y="2012950"/>
            <a:ext cx="1628775" cy="2624138"/>
            <a:chOff x="960" y="1611"/>
            <a:chExt cx="1026" cy="1653"/>
          </a:xfrm>
        </p:grpSpPr>
        <p:sp>
          <p:nvSpPr>
            <p:cNvPr id="22665" name="Oval 124"/>
            <p:cNvSpPr>
              <a:spLocks noChangeArrowheads="1"/>
            </p:cNvSpPr>
            <p:nvPr/>
          </p:nvSpPr>
          <p:spPr bwMode="auto">
            <a:xfrm>
              <a:off x="960" y="2160"/>
              <a:ext cx="96" cy="9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66" name="Oval 125"/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67" name="Oval 126"/>
            <p:cNvSpPr>
              <a:spLocks noChangeArrowheads="1"/>
            </p:cNvSpPr>
            <p:nvPr/>
          </p:nvSpPr>
          <p:spPr bwMode="auto">
            <a:xfrm>
              <a:off x="1872" y="2640"/>
              <a:ext cx="96" cy="9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68" name="Oval 127"/>
            <p:cNvSpPr>
              <a:spLocks noChangeArrowheads="1"/>
            </p:cNvSpPr>
            <p:nvPr/>
          </p:nvSpPr>
          <p:spPr bwMode="auto">
            <a:xfrm>
              <a:off x="1488" y="3168"/>
              <a:ext cx="96" cy="9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69" name="Oval 128"/>
            <p:cNvSpPr>
              <a:spLocks noChangeArrowheads="1"/>
            </p:cNvSpPr>
            <p:nvPr/>
          </p:nvSpPr>
          <p:spPr bwMode="auto">
            <a:xfrm>
              <a:off x="1872" y="2112"/>
              <a:ext cx="96" cy="9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70" name="Oval 129"/>
            <p:cNvSpPr>
              <a:spLocks noChangeArrowheads="1"/>
            </p:cNvSpPr>
            <p:nvPr/>
          </p:nvSpPr>
          <p:spPr bwMode="auto">
            <a:xfrm>
              <a:off x="1890" y="1611"/>
              <a:ext cx="96" cy="9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71" name="Oval 130"/>
            <p:cNvSpPr>
              <a:spLocks noChangeArrowheads="1"/>
            </p:cNvSpPr>
            <p:nvPr/>
          </p:nvSpPr>
          <p:spPr bwMode="auto">
            <a:xfrm>
              <a:off x="960" y="1632"/>
              <a:ext cx="96" cy="9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41795" name="Group 131"/>
          <p:cNvGrpSpPr/>
          <p:nvPr/>
        </p:nvGrpSpPr>
        <p:grpSpPr bwMode="auto">
          <a:xfrm>
            <a:off x="6169025" y="2038350"/>
            <a:ext cx="1600200" cy="2590800"/>
            <a:chOff x="4176" y="1632"/>
            <a:chExt cx="1008" cy="1632"/>
          </a:xfrm>
        </p:grpSpPr>
        <p:sp>
          <p:nvSpPr>
            <p:cNvPr id="22658" name="Oval 132"/>
            <p:cNvSpPr>
              <a:spLocks noChangeArrowheads="1"/>
            </p:cNvSpPr>
            <p:nvPr/>
          </p:nvSpPr>
          <p:spPr bwMode="auto">
            <a:xfrm>
              <a:off x="5088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59" name="Oval 133"/>
            <p:cNvSpPr>
              <a:spLocks noChangeArrowheads="1"/>
            </p:cNvSpPr>
            <p:nvPr/>
          </p:nvSpPr>
          <p:spPr bwMode="auto">
            <a:xfrm>
              <a:off x="417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60" name="Oval 134"/>
            <p:cNvSpPr>
              <a:spLocks noChangeArrowheads="1"/>
            </p:cNvSpPr>
            <p:nvPr/>
          </p:nvSpPr>
          <p:spPr bwMode="auto">
            <a:xfrm>
              <a:off x="4176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61" name="Oval 135"/>
            <p:cNvSpPr>
              <a:spLocks noChangeArrowheads="1"/>
            </p:cNvSpPr>
            <p:nvPr/>
          </p:nvSpPr>
          <p:spPr bwMode="auto">
            <a:xfrm>
              <a:off x="5088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62" name="Oval 136"/>
            <p:cNvSpPr>
              <a:spLocks noChangeArrowheads="1"/>
            </p:cNvSpPr>
            <p:nvPr/>
          </p:nvSpPr>
          <p:spPr bwMode="auto">
            <a:xfrm>
              <a:off x="4560" y="31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63" name="Oval 137"/>
            <p:cNvSpPr>
              <a:spLocks noChangeArrowheads="1"/>
            </p:cNvSpPr>
            <p:nvPr/>
          </p:nvSpPr>
          <p:spPr bwMode="auto">
            <a:xfrm>
              <a:off x="5088" y="31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64" name="Oval 138"/>
            <p:cNvSpPr>
              <a:spLocks noChangeArrowheads="1"/>
            </p:cNvSpPr>
            <p:nvPr/>
          </p:nvSpPr>
          <p:spPr bwMode="auto">
            <a:xfrm>
              <a:off x="4608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41803" name="Group 139"/>
          <p:cNvGrpSpPr/>
          <p:nvPr/>
        </p:nvGrpSpPr>
        <p:grpSpPr bwMode="auto">
          <a:xfrm>
            <a:off x="5773738" y="2052638"/>
            <a:ext cx="1600200" cy="2590800"/>
            <a:chOff x="4176" y="1632"/>
            <a:chExt cx="1008" cy="1632"/>
          </a:xfrm>
        </p:grpSpPr>
        <p:sp>
          <p:nvSpPr>
            <p:cNvPr id="22651" name="Oval 140"/>
            <p:cNvSpPr>
              <a:spLocks noChangeArrowheads="1"/>
            </p:cNvSpPr>
            <p:nvPr/>
          </p:nvSpPr>
          <p:spPr bwMode="auto">
            <a:xfrm>
              <a:off x="5088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52" name="Oval 141"/>
            <p:cNvSpPr>
              <a:spLocks noChangeArrowheads="1"/>
            </p:cNvSpPr>
            <p:nvPr/>
          </p:nvSpPr>
          <p:spPr bwMode="auto">
            <a:xfrm>
              <a:off x="417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53" name="Oval 142"/>
            <p:cNvSpPr>
              <a:spLocks noChangeArrowheads="1"/>
            </p:cNvSpPr>
            <p:nvPr/>
          </p:nvSpPr>
          <p:spPr bwMode="auto">
            <a:xfrm>
              <a:off x="4176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54" name="Oval 143"/>
            <p:cNvSpPr>
              <a:spLocks noChangeArrowheads="1"/>
            </p:cNvSpPr>
            <p:nvPr/>
          </p:nvSpPr>
          <p:spPr bwMode="auto">
            <a:xfrm>
              <a:off x="5088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55" name="Oval 144"/>
            <p:cNvSpPr>
              <a:spLocks noChangeArrowheads="1"/>
            </p:cNvSpPr>
            <p:nvPr/>
          </p:nvSpPr>
          <p:spPr bwMode="auto">
            <a:xfrm>
              <a:off x="4560" y="31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56" name="Oval 145"/>
            <p:cNvSpPr>
              <a:spLocks noChangeArrowheads="1"/>
            </p:cNvSpPr>
            <p:nvPr/>
          </p:nvSpPr>
          <p:spPr bwMode="auto">
            <a:xfrm>
              <a:off x="5088" y="31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57" name="Oval 146"/>
            <p:cNvSpPr>
              <a:spLocks noChangeArrowheads="1"/>
            </p:cNvSpPr>
            <p:nvPr/>
          </p:nvSpPr>
          <p:spPr bwMode="auto">
            <a:xfrm>
              <a:off x="4608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41811" name="Group 147"/>
          <p:cNvGrpSpPr/>
          <p:nvPr/>
        </p:nvGrpSpPr>
        <p:grpSpPr bwMode="auto">
          <a:xfrm>
            <a:off x="6578600" y="2052638"/>
            <a:ext cx="1600200" cy="2590800"/>
            <a:chOff x="4176" y="1632"/>
            <a:chExt cx="1008" cy="1632"/>
          </a:xfrm>
        </p:grpSpPr>
        <p:sp>
          <p:nvSpPr>
            <p:cNvPr id="22644" name="Oval 148"/>
            <p:cNvSpPr>
              <a:spLocks noChangeArrowheads="1"/>
            </p:cNvSpPr>
            <p:nvPr/>
          </p:nvSpPr>
          <p:spPr bwMode="auto">
            <a:xfrm>
              <a:off x="5088" y="2112"/>
              <a:ext cx="96" cy="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45" name="Oval 149"/>
            <p:cNvSpPr>
              <a:spLocks noChangeArrowheads="1"/>
            </p:cNvSpPr>
            <p:nvPr/>
          </p:nvSpPr>
          <p:spPr bwMode="auto">
            <a:xfrm>
              <a:off x="4176" y="2112"/>
              <a:ext cx="96" cy="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46" name="Oval 150"/>
            <p:cNvSpPr>
              <a:spLocks noChangeArrowheads="1"/>
            </p:cNvSpPr>
            <p:nvPr/>
          </p:nvSpPr>
          <p:spPr bwMode="auto">
            <a:xfrm>
              <a:off x="4176" y="2640"/>
              <a:ext cx="96" cy="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47" name="Oval 151"/>
            <p:cNvSpPr>
              <a:spLocks noChangeArrowheads="1"/>
            </p:cNvSpPr>
            <p:nvPr/>
          </p:nvSpPr>
          <p:spPr bwMode="auto">
            <a:xfrm>
              <a:off x="5088" y="2688"/>
              <a:ext cx="96" cy="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48" name="Oval 152"/>
            <p:cNvSpPr>
              <a:spLocks noChangeArrowheads="1"/>
            </p:cNvSpPr>
            <p:nvPr/>
          </p:nvSpPr>
          <p:spPr bwMode="auto">
            <a:xfrm>
              <a:off x="4560" y="3168"/>
              <a:ext cx="96" cy="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49" name="Oval 153"/>
            <p:cNvSpPr>
              <a:spLocks noChangeArrowheads="1"/>
            </p:cNvSpPr>
            <p:nvPr/>
          </p:nvSpPr>
          <p:spPr bwMode="auto">
            <a:xfrm>
              <a:off x="5088" y="3168"/>
              <a:ext cx="96" cy="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50" name="Oval 154"/>
            <p:cNvSpPr>
              <a:spLocks noChangeArrowheads="1"/>
            </p:cNvSpPr>
            <p:nvPr/>
          </p:nvSpPr>
          <p:spPr bwMode="auto">
            <a:xfrm>
              <a:off x="4608" y="1632"/>
              <a:ext cx="96" cy="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2617" name="Line 155"/>
          <p:cNvSpPr>
            <a:spLocks noChangeShapeType="1"/>
          </p:cNvSpPr>
          <p:nvPr/>
        </p:nvSpPr>
        <p:spPr bwMode="auto">
          <a:xfrm>
            <a:off x="1268413" y="3152775"/>
            <a:ext cx="0" cy="3810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18" name="Line 156"/>
          <p:cNvSpPr>
            <a:spLocks noChangeShapeType="1"/>
          </p:cNvSpPr>
          <p:nvPr/>
        </p:nvSpPr>
        <p:spPr bwMode="auto">
          <a:xfrm>
            <a:off x="8369300" y="3119438"/>
            <a:ext cx="0" cy="3810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19" name="Line 157"/>
          <p:cNvSpPr>
            <a:spLocks noChangeShapeType="1"/>
          </p:cNvSpPr>
          <p:nvPr/>
        </p:nvSpPr>
        <p:spPr bwMode="auto">
          <a:xfrm flipH="1">
            <a:off x="4356100" y="4886325"/>
            <a:ext cx="106521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822" name="Text Box 158"/>
          <p:cNvSpPr txBox="1">
            <a:spLocks noChangeArrowheads="1"/>
          </p:cNvSpPr>
          <p:nvPr/>
        </p:nvSpPr>
        <p:spPr bwMode="auto">
          <a:xfrm>
            <a:off x="2743200" y="1133475"/>
            <a:ext cx="3344863" cy="66992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/>
              <a:t>外电场驱使</a:t>
            </a:r>
            <a:r>
              <a:rPr lang="en-US" altLang="zh-CN" sz="1800"/>
              <a:t>P</a:t>
            </a:r>
            <a:r>
              <a:rPr lang="zh-CN" altLang="en-US" sz="1800"/>
              <a:t>区的空穴进入空间</a:t>
            </a:r>
            <a:endParaRPr lang="zh-CN" altLang="en-US" sz="1800"/>
          </a:p>
          <a:p>
            <a:pPr algn="ctr" eaLnBrk="1" hangingPunct="1"/>
            <a:r>
              <a:rPr lang="zh-CN" altLang="en-US" sz="1800"/>
              <a:t>电荷区抵消一部分负空间电荷</a:t>
            </a:r>
            <a:endParaRPr lang="zh-CN" altLang="en-US" sz="1800"/>
          </a:p>
        </p:txBody>
      </p:sp>
      <p:sp>
        <p:nvSpPr>
          <p:cNvPr id="241823" name="Rectangle 159"/>
          <p:cNvSpPr>
            <a:spLocks noChangeArrowheads="1"/>
          </p:cNvSpPr>
          <p:nvPr/>
        </p:nvSpPr>
        <p:spPr bwMode="auto">
          <a:xfrm>
            <a:off x="2667000" y="1066800"/>
            <a:ext cx="3476625" cy="762000"/>
          </a:xfrm>
          <a:prstGeom prst="rect">
            <a:avLst/>
          </a:prstGeom>
          <a:solidFill>
            <a:srgbClr val="EFF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1824" name="Text Box 160"/>
          <p:cNvSpPr txBox="1">
            <a:spLocks noChangeArrowheads="1"/>
          </p:cNvSpPr>
          <p:nvPr/>
        </p:nvSpPr>
        <p:spPr bwMode="auto">
          <a:xfrm>
            <a:off x="4646613" y="1152525"/>
            <a:ext cx="2679700" cy="6699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/>
              <a:t>N</a:t>
            </a:r>
            <a:r>
              <a:rPr lang="zh-CN" altLang="en-US" sz="1800"/>
              <a:t>区电子进入空间电荷区</a:t>
            </a:r>
            <a:endParaRPr lang="zh-CN" altLang="en-US" sz="1800"/>
          </a:p>
          <a:p>
            <a:pPr algn="ctr" eaLnBrk="1" hangingPunct="1"/>
            <a:r>
              <a:rPr lang="zh-CN" altLang="en-US" sz="1800"/>
              <a:t>抵消一部分正空间电荷</a:t>
            </a:r>
            <a:endParaRPr lang="zh-CN" altLang="en-US" sz="1800"/>
          </a:p>
        </p:txBody>
      </p:sp>
      <p:sp>
        <p:nvSpPr>
          <p:cNvPr id="241825" name="Rectangle 161"/>
          <p:cNvSpPr>
            <a:spLocks noChangeArrowheads="1"/>
          </p:cNvSpPr>
          <p:nvPr/>
        </p:nvSpPr>
        <p:spPr bwMode="auto">
          <a:xfrm>
            <a:off x="4629150" y="1133475"/>
            <a:ext cx="2779713" cy="762000"/>
          </a:xfrm>
          <a:prstGeom prst="rect">
            <a:avLst/>
          </a:prstGeom>
          <a:solidFill>
            <a:srgbClr val="EFF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41826" name="Group 162"/>
          <p:cNvGrpSpPr/>
          <p:nvPr/>
        </p:nvGrpSpPr>
        <p:grpSpPr bwMode="auto">
          <a:xfrm>
            <a:off x="3973513" y="1228725"/>
            <a:ext cx="1752600" cy="3429000"/>
            <a:chOff x="2352" y="240"/>
            <a:chExt cx="1104" cy="2160"/>
          </a:xfrm>
        </p:grpSpPr>
        <p:sp>
          <p:nvSpPr>
            <p:cNvPr id="22638" name="Text Box 163"/>
            <p:cNvSpPr txBox="1">
              <a:spLocks noChangeArrowheads="1"/>
            </p:cNvSpPr>
            <p:nvPr/>
          </p:nvSpPr>
          <p:spPr bwMode="auto">
            <a:xfrm>
              <a:off x="2352" y="240"/>
              <a:ext cx="11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/>
                <a:t>空间电荷区变窄</a:t>
              </a:r>
              <a:r>
                <a:rPr lang="zh-CN" altLang="en-US" sz="1600" b="0" dirty="0"/>
                <a:t> </a:t>
              </a:r>
              <a:endParaRPr lang="zh-CN" altLang="en-US" sz="2400" b="0" dirty="0"/>
            </a:p>
          </p:txBody>
        </p:sp>
        <p:sp>
          <p:nvSpPr>
            <p:cNvPr id="22639" name="Line 164"/>
            <p:cNvSpPr>
              <a:spLocks noChangeShapeType="1"/>
            </p:cNvSpPr>
            <p:nvPr/>
          </p:nvSpPr>
          <p:spPr bwMode="auto">
            <a:xfrm>
              <a:off x="2400" y="528"/>
              <a:ext cx="1008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0" name="Line 165"/>
            <p:cNvSpPr>
              <a:spLocks noChangeShapeType="1"/>
            </p:cNvSpPr>
            <p:nvPr/>
          </p:nvSpPr>
          <p:spPr bwMode="auto">
            <a:xfrm flipV="1">
              <a:off x="2400" y="336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1" name="Line 166"/>
            <p:cNvSpPr>
              <a:spLocks noChangeShapeType="1"/>
            </p:cNvSpPr>
            <p:nvPr/>
          </p:nvSpPr>
          <p:spPr bwMode="auto">
            <a:xfrm flipV="1">
              <a:off x="3408" y="336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Line 167"/>
            <p:cNvSpPr>
              <a:spLocks noChangeShapeType="1"/>
            </p:cNvSpPr>
            <p:nvPr/>
          </p:nvSpPr>
          <p:spPr bwMode="auto">
            <a:xfrm>
              <a:off x="2400" y="720"/>
              <a:ext cx="0" cy="168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68"/>
            <p:cNvSpPr>
              <a:spLocks noChangeShapeType="1"/>
            </p:cNvSpPr>
            <p:nvPr/>
          </p:nvSpPr>
          <p:spPr bwMode="auto">
            <a:xfrm>
              <a:off x="3408" y="720"/>
              <a:ext cx="0" cy="168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1833" name="Group 169"/>
          <p:cNvGrpSpPr/>
          <p:nvPr/>
        </p:nvGrpSpPr>
        <p:grpSpPr bwMode="auto">
          <a:xfrm>
            <a:off x="833438" y="2998788"/>
            <a:ext cx="685800" cy="152400"/>
            <a:chOff x="543" y="1787"/>
            <a:chExt cx="432" cy="96"/>
          </a:xfrm>
        </p:grpSpPr>
        <p:sp>
          <p:nvSpPr>
            <p:cNvPr id="22635" name="Oval 170"/>
            <p:cNvSpPr>
              <a:spLocks noChangeArrowheads="1"/>
            </p:cNvSpPr>
            <p:nvPr/>
          </p:nvSpPr>
          <p:spPr bwMode="auto">
            <a:xfrm>
              <a:off x="879" y="1787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36" name="Oval 171"/>
            <p:cNvSpPr>
              <a:spLocks noChangeArrowheads="1"/>
            </p:cNvSpPr>
            <p:nvPr/>
          </p:nvSpPr>
          <p:spPr bwMode="auto">
            <a:xfrm>
              <a:off x="687" y="1787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66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637" name="Line 172"/>
            <p:cNvSpPr>
              <a:spLocks noChangeShapeType="1"/>
            </p:cNvSpPr>
            <p:nvPr/>
          </p:nvSpPr>
          <p:spPr bwMode="auto">
            <a:xfrm flipH="1">
              <a:off x="543" y="1835"/>
              <a:ext cx="144" cy="0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1837" name="Group 173"/>
          <p:cNvGrpSpPr/>
          <p:nvPr/>
        </p:nvGrpSpPr>
        <p:grpSpPr bwMode="auto">
          <a:xfrm>
            <a:off x="8088313" y="2919413"/>
            <a:ext cx="822325" cy="155575"/>
            <a:chOff x="4992" y="1707"/>
            <a:chExt cx="518" cy="98"/>
          </a:xfrm>
        </p:grpSpPr>
        <p:grpSp>
          <p:nvGrpSpPr>
            <p:cNvPr id="22631" name="Group 174"/>
            <p:cNvGrpSpPr/>
            <p:nvPr/>
          </p:nvGrpSpPr>
          <p:grpSpPr bwMode="auto">
            <a:xfrm>
              <a:off x="5222" y="1709"/>
              <a:ext cx="288" cy="96"/>
              <a:chOff x="4944" y="1536"/>
              <a:chExt cx="288" cy="96"/>
            </a:xfrm>
          </p:grpSpPr>
          <p:sp>
            <p:nvSpPr>
              <p:cNvPr id="22633" name="Oval 175"/>
              <p:cNvSpPr>
                <a:spLocks noChangeArrowheads="1"/>
              </p:cNvSpPr>
              <p:nvPr/>
            </p:nvSpPr>
            <p:spPr bwMode="auto">
              <a:xfrm>
                <a:off x="5136" y="153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66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634" name="Line 176"/>
              <p:cNvSpPr>
                <a:spLocks noChangeShapeType="1"/>
              </p:cNvSpPr>
              <p:nvPr/>
            </p:nvSpPr>
            <p:spPr bwMode="auto">
              <a:xfrm flipH="1">
                <a:off x="4944" y="158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66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632" name="Oval 177"/>
            <p:cNvSpPr>
              <a:spLocks noChangeArrowheads="1"/>
            </p:cNvSpPr>
            <p:nvPr/>
          </p:nvSpPr>
          <p:spPr bwMode="auto">
            <a:xfrm>
              <a:off x="4992" y="1707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66CC"/>
              </a:solidFill>
              <a:rou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41842" name="Text Box 178"/>
          <p:cNvSpPr txBox="1">
            <a:spLocks noChangeArrowheads="1"/>
          </p:cNvSpPr>
          <p:nvPr/>
        </p:nvSpPr>
        <p:spPr bwMode="auto">
          <a:xfrm>
            <a:off x="855663" y="4870450"/>
            <a:ext cx="2813050" cy="12065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66"/>
            </a:solidFill>
            <a:miter lim="800000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扩散运动增强，形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成较大的正向电流，此时</a:t>
            </a:r>
            <a:r>
              <a:rPr lang="en-US" altLang="zh-CN" sz="2400" dirty="0">
                <a:solidFill>
                  <a:srgbClr val="FF0000"/>
                </a:solidFill>
              </a:rPr>
              <a:t>PN</a:t>
            </a:r>
            <a:r>
              <a:rPr lang="zh-CN" altLang="en-US" sz="2400" dirty="0">
                <a:solidFill>
                  <a:srgbClr val="FF0000"/>
                </a:solidFill>
              </a:rPr>
              <a:t>结导通</a:t>
            </a:r>
            <a:endParaRPr lang="zh-CN" altLang="en-US" sz="2400" dirty="0"/>
          </a:p>
        </p:txBody>
      </p:sp>
      <p:sp>
        <p:nvSpPr>
          <p:cNvPr id="22628" name="Line 179"/>
          <p:cNvSpPr>
            <a:spLocks noChangeShapeType="1"/>
          </p:cNvSpPr>
          <p:nvPr/>
        </p:nvSpPr>
        <p:spPr bwMode="auto">
          <a:xfrm>
            <a:off x="5249863" y="6381750"/>
            <a:ext cx="365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844" name="Text Box 180"/>
          <p:cNvSpPr txBox="1">
            <a:spLocks noChangeArrowheads="1"/>
          </p:cNvSpPr>
          <p:nvPr/>
        </p:nvSpPr>
        <p:spPr bwMode="auto">
          <a:xfrm>
            <a:off x="3001963" y="709612"/>
            <a:ext cx="5295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外加</a:t>
            </a:r>
            <a:r>
              <a:rPr lang="zh-CN" altLang="en-US" dirty="0"/>
              <a:t>正向电压（正向偏置）</a:t>
            </a:r>
            <a:endParaRPr lang="zh-CN" altLang="en-US" b="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82" name="Text Box 109"/>
          <p:cNvSpPr txBox="1">
            <a:spLocks noChangeArrowheads="1"/>
          </p:cNvSpPr>
          <p:nvPr/>
        </p:nvSpPr>
        <p:spPr bwMode="auto">
          <a:xfrm>
            <a:off x="134607" y="84248"/>
            <a:ext cx="30219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1.1.3  PN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结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41688" name="Text Box 24"/>
          <p:cNvSpPr txBox="1">
            <a:spLocks noChangeArrowheads="1"/>
          </p:cNvSpPr>
          <p:nvPr/>
        </p:nvSpPr>
        <p:spPr bwMode="auto">
          <a:xfrm>
            <a:off x="0" y="718205"/>
            <a:ext cx="33457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 </a:t>
            </a:r>
            <a:r>
              <a:rPr lang="zh-CN" altLang="en-US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结的单向导电性</a:t>
            </a:r>
            <a:endParaRPr lang="zh-CN" altLang="en-US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1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1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1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1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1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1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1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1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1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1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1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7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822" grpId="0" animBg="1" autoUpdateAnimBg="0"/>
      <p:bldP spid="241823" grpId="0" animBg="1"/>
      <p:bldP spid="241824" grpId="0" animBg="1" autoUpdateAnimBg="0"/>
      <p:bldP spid="241825" grpId="0" animBg="1"/>
      <p:bldP spid="241842" grpId="0" animBg="1"/>
      <p:bldP spid="24184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955675" y="2257628"/>
            <a:ext cx="7162800" cy="2819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3698875" y="2486228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851275" y="2791028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3698875" y="3324428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851275" y="3629228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3698875" y="4162628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3851275" y="4467428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5527675" y="2486228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5680075" y="2791028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5832475" y="2638628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5527675" y="3324428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5680075" y="3629228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5832475" y="3476828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5527675" y="4162628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5680075" y="4467428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5832475" y="4315028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4613275" y="2486228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4765675" y="2791028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4918075" y="2638628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7" name="Oval 21"/>
          <p:cNvSpPr>
            <a:spLocks noChangeArrowheads="1"/>
          </p:cNvSpPr>
          <p:nvPr/>
        </p:nvSpPr>
        <p:spPr bwMode="auto">
          <a:xfrm>
            <a:off x="4613275" y="3324428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4765675" y="3629228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4918075" y="3476828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>
            <a:off x="4613275" y="4162628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4765675" y="4467428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4918075" y="4315028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4460875" y="2257628"/>
            <a:ext cx="0" cy="2819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H="1">
            <a:off x="3927475" y="5305628"/>
            <a:ext cx="1219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8499475" y="5000828"/>
            <a:ext cx="152400" cy="7620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0"/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>
            <a:off x="8194675" y="362922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>
            <a:off x="8575675" y="3629228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>
            <a:off x="8575675" y="576282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 flipH="1">
            <a:off x="4994275" y="6448628"/>
            <a:ext cx="358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0" name="Line 34"/>
          <p:cNvSpPr>
            <a:spLocks noChangeShapeType="1"/>
          </p:cNvSpPr>
          <p:nvPr/>
        </p:nvSpPr>
        <p:spPr bwMode="auto">
          <a:xfrm flipH="1">
            <a:off x="650875" y="355302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650875" y="3553028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2" name="Line 36"/>
          <p:cNvSpPr>
            <a:spLocks noChangeShapeType="1"/>
          </p:cNvSpPr>
          <p:nvPr/>
        </p:nvSpPr>
        <p:spPr bwMode="auto">
          <a:xfrm flipH="1">
            <a:off x="650875" y="6448628"/>
            <a:ext cx="365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3987800" y="1662316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200" b="0"/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906463" y="1770266"/>
            <a:ext cx="754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accent2"/>
                </a:solidFill>
              </a:rPr>
              <a:t>P </a:t>
            </a:r>
            <a:r>
              <a:rPr lang="zh-CN" altLang="en-US" sz="2400" dirty="0">
                <a:solidFill>
                  <a:schemeClr val="accent2"/>
                </a:solidFill>
              </a:rPr>
              <a:t>区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24615" name="Text Box 39"/>
          <p:cNvSpPr txBox="1">
            <a:spLocks noChangeArrowheads="1"/>
          </p:cNvSpPr>
          <p:nvPr/>
        </p:nvSpPr>
        <p:spPr bwMode="auto">
          <a:xfrm>
            <a:off x="7304088" y="1770266"/>
            <a:ext cx="788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N 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区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4841875" y="5083378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3300"/>
                </a:solidFill>
              </a:rPr>
              <a:t>内电场方向</a:t>
            </a:r>
            <a:endParaRPr lang="zh-CN" altLang="en-US" sz="2400" b="0">
              <a:solidFill>
                <a:srgbClr val="FF3300"/>
              </a:solidFill>
            </a:endParaRPr>
          </a:p>
        </p:txBody>
      </p:sp>
      <p:grpSp>
        <p:nvGrpSpPr>
          <p:cNvPr id="242729" name="Group 41"/>
          <p:cNvGrpSpPr/>
          <p:nvPr/>
        </p:nvGrpSpPr>
        <p:grpSpPr bwMode="auto">
          <a:xfrm>
            <a:off x="4079875" y="5853316"/>
            <a:ext cx="1143000" cy="900112"/>
            <a:chOff x="2554" y="3504"/>
            <a:chExt cx="720" cy="567"/>
          </a:xfrm>
        </p:grpSpPr>
        <p:sp>
          <p:nvSpPr>
            <p:cNvPr id="24670" name="Line 42"/>
            <p:cNvSpPr>
              <a:spLocks noChangeShapeType="1"/>
            </p:cNvSpPr>
            <p:nvPr/>
          </p:nvSpPr>
          <p:spPr bwMode="auto">
            <a:xfrm>
              <a:off x="2986" y="3783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1" name="Line 43"/>
            <p:cNvSpPr>
              <a:spLocks noChangeShapeType="1"/>
            </p:cNvSpPr>
            <p:nvPr/>
          </p:nvSpPr>
          <p:spPr bwMode="auto">
            <a:xfrm>
              <a:off x="3130" y="3687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2" name="Line 44"/>
            <p:cNvSpPr>
              <a:spLocks noChangeShapeType="1"/>
            </p:cNvSpPr>
            <p:nvPr/>
          </p:nvSpPr>
          <p:spPr bwMode="auto">
            <a:xfrm>
              <a:off x="2698" y="3783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3" name="Line 45"/>
            <p:cNvSpPr>
              <a:spLocks noChangeShapeType="1"/>
            </p:cNvSpPr>
            <p:nvPr/>
          </p:nvSpPr>
          <p:spPr bwMode="auto">
            <a:xfrm>
              <a:off x="2842" y="3687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4" name="Line 46"/>
            <p:cNvSpPr>
              <a:spLocks noChangeShapeType="1"/>
            </p:cNvSpPr>
            <p:nvPr/>
          </p:nvSpPr>
          <p:spPr bwMode="auto">
            <a:xfrm flipV="1">
              <a:off x="2554" y="3735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5" name="Text Box 47"/>
            <p:cNvSpPr txBox="1">
              <a:spLocks noChangeArrowheads="1"/>
            </p:cNvSpPr>
            <p:nvPr/>
          </p:nvSpPr>
          <p:spPr bwMode="auto">
            <a:xfrm>
              <a:off x="2832" y="3504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E</a:t>
              </a:r>
              <a:endParaRPr lang="en-US" altLang="zh-CN" sz="1600" b="0"/>
            </a:p>
          </p:txBody>
        </p:sp>
      </p:grpSp>
      <p:sp>
        <p:nvSpPr>
          <p:cNvPr id="24618" name="Text Box 48"/>
          <p:cNvSpPr txBox="1">
            <a:spLocks noChangeArrowheads="1"/>
          </p:cNvSpPr>
          <p:nvPr/>
        </p:nvSpPr>
        <p:spPr bwMode="auto">
          <a:xfrm>
            <a:off x="8620125" y="513735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i="1"/>
              <a:t>R</a:t>
            </a:r>
            <a:endParaRPr lang="en-US" altLang="zh-CN" sz="1600" b="0"/>
          </a:p>
        </p:txBody>
      </p:sp>
      <p:sp>
        <p:nvSpPr>
          <p:cNvPr id="24619" name="Line 49"/>
          <p:cNvSpPr>
            <a:spLocks noChangeShapeType="1"/>
          </p:cNvSpPr>
          <p:nvPr/>
        </p:nvSpPr>
        <p:spPr bwMode="auto">
          <a:xfrm>
            <a:off x="920750" y="3324428"/>
            <a:ext cx="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0" name="Line 50"/>
          <p:cNvSpPr>
            <a:spLocks noChangeShapeType="1"/>
          </p:cNvSpPr>
          <p:nvPr/>
        </p:nvSpPr>
        <p:spPr bwMode="auto">
          <a:xfrm>
            <a:off x="8150225" y="3414916"/>
            <a:ext cx="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1" name="Oval 51"/>
          <p:cNvSpPr>
            <a:spLocks noChangeArrowheads="1"/>
          </p:cNvSpPr>
          <p:nvPr/>
        </p:nvSpPr>
        <p:spPr bwMode="auto">
          <a:xfrm>
            <a:off x="2784475" y="2486228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22" name="Line 52"/>
          <p:cNvSpPr>
            <a:spLocks noChangeShapeType="1"/>
          </p:cNvSpPr>
          <p:nvPr/>
        </p:nvSpPr>
        <p:spPr bwMode="auto">
          <a:xfrm>
            <a:off x="2936875" y="2791028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3" name="Oval 53"/>
          <p:cNvSpPr>
            <a:spLocks noChangeArrowheads="1"/>
          </p:cNvSpPr>
          <p:nvPr/>
        </p:nvSpPr>
        <p:spPr bwMode="auto">
          <a:xfrm>
            <a:off x="2784475" y="3324428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24" name="Line 54"/>
          <p:cNvSpPr>
            <a:spLocks noChangeShapeType="1"/>
          </p:cNvSpPr>
          <p:nvPr/>
        </p:nvSpPr>
        <p:spPr bwMode="auto">
          <a:xfrm>
            <a:off x="2936875" y="3629228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5" name="Oval 55"/>
          <p:cNvSpPr>
            <a:spLocks noChangeArrowheads="1"/>
          </p:cNvSpPr>
          <p:nvPr/>
        </p:nvSpPr>
        <p:spPr bwMode="auto">
          <a:xfrm>
            <a:off x="2784475" y="4162628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26" name="Line 56"/>
          <p:cNvSpPr>
            <a:spLocks noChangeShapeType="1"/>
          </p:cNvSpPr>
          <p:nvPr/>
        </p:nvSpPr>
        <p:spPr bwMode="auto">
          <a:xfrm>
            <a:off x="2936875" y="4467428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7" name="Oval 57"/>
          <p:cNvSpPr>
            <a:spLocks noChangeArrowheads="1"/>
          </p:cNvSpPr>
          <p:nvPr/>
        </p:nvSpPr>
        <p:spPr bwMode="auto">
          <a:xfrm>
            <a:off x="1870075" y="2486228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28" name="Oval 58"/>
          <p:cNvSpPr>
            <a:spLocks noChangeArrowheads="1"/>
          </p:cNvSpPr>
          <p:nvPr/>
        </p:nvSpPr>
        <p:spPr bwMode="auto">
          <a:xfrm>
            <a:off x="1870075" y="3324428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29" name="Oval 59"/>
          <p:cNvSpPr>
            <a:spLocks noChangeArrowheads="1"/>
          </p:cNvSpPr>
          <p:nvPr/>
        </p:nvSpPr>
        <p:spPr bwMode="auto">
          <a:xfrm>
            <a:off x="1870075" y="4162628"/>
            <a:ext cx="609600" cy="609600"/>
          </a:xfrm>
          <a:prstGeom prst="ellipse">
            <a:avLst/>
          </a:prstGeom>
          <a:solidFill>
            <a:srgbClr val="E7FFE7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30" name="Oval 60"/>
          <p:cNvSpPr>
            <a:spLocks noChangeArrowheads="1"/>
          </p:cNvSpPr>
          <p:nvPr/>
        </p:nvSpPr>
        <p:spPr bwMode="auto">
          <a:xfrm>
            <a:off x="6442075" y="2486228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31" name="Oval 61"/>
          <p:cNvSpPr>
            <a:spLocks noChangeArrowheads="1"/>
          </p:cNvSpPr>
          <p:nvPr/>
        </p:nvSpPr>
        <p:spPr bwMode="auto">
          <a:xfrm>
            <a:off x="6442075" y="3324428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32" name="Oval 62"/>
          <p:cNvSpPr>
            <a:spLocks noChangeArrowheads="1"/>
          </p:cNvSpPr>
          <p:nvPr/>
        </p:nvSpPr>
        <p:spPr bwMode="auto">
          <a:xfrm>
            <a:off x="6442075" y="4162628"/>
            <a:ext cx="609600" cy="609600"/>
          </a:xfrm>
          <a:prstGeom prst="ellipse">
            <a:avLst/>
          </a:prstGeom>
          <a:solidFill>
            <a:srgbClr val="FFFFC9"/>
          </a:solidFill>
          <a:ln w="5715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33" name="Line 63"/>
          <p:cNvSpPr>
            <a:spLocks noChangeShapeType="1"/>
          </p:cNvSpPr>
          <p:nvPr/>
        </p:nvSpPr>
        <p:spPr bwMode="auto">
          <a:xfrm>
            <a:off x="2022475" y="2791028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4" name="Line 64"/>
          <p:cNvSpPr>
            <a:spLocks noChangeShapeType="1"/>
          </p:cNvSpPr>
          <p:nvPr/>
        </p:nvSpPr>
        <p:spPr bwMode="auto">
          <a:xfrm>
            <a:off x="2022475" y="3629228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5" name="Line 65"/>
          <p:cNvSpPr>
            <a:spLocks noChangeShapeType="1"/>
          </p:cNvSpPr>
          <p:nvPr/>
        </p:nvSpPr>
        <p:spPr bwMode="auto">
          <a:xfrm>
            <a:off x="2022475" y="4467428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6" name="Line 66"/>
          <p:cNvSpPr>
            <a:spLocks noChangeShapeType="1"/>
          </p:cNvSpPr>
          <p:nvPr/>
        </p:nvSpPr>
        <p:spPr bwMode="auto">
          <a:xfrm>
            <a:off x="6594475" y="2791028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7" name="Line 67"/>
          <p:cNvSpPr>
            <a:spLocks noChangeShapeType="1"/>
          </p:cNvSpPr>
          <p:nvPr/>
        </p:nvSpPr>
        <p:spPr bwMode="auto">
          <a:xfrm>
            <a:off x="6746875" y="2638628"/>
            <a:ext cx="0" cy="304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8" name="Line 68"/>
          <p:cNvSpPr>
            <a:spLocks noChangeShapeType="1"/>
          </p:cNvSpPr>
          <p:nvPr/>
        </p:nvSpPr>
        <p:spPr bwMode="auto">
          <a:xfrm>
            <a:off x="6594475" y="3629228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9" name="Line 69"/>
          <p:cNvSpPr>
            <a:spLocks noChangeShapeType="1"/>
          </p:cNvSpPr>
          <p:nvPr/>
        </p:nvSpPr>
        <p:spPr bwMode="auto">
          <a:xfrm>
            <a:off x="6746875" y="3476828"/>
            <a:ext cx="0" cy="304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0" name="Line 70"/>
          <p:cNvSpPr>
            <a:spLocks noChangeShapeType="1"/>
          </p:cNvSpPr>
          <p:nvPr/>
        </p:nvSpPr>
        <p:spPr bwMode="auto">
          <a:xfrm>
            <a:off x="6594475" y="4467428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1" name="Line 71"/>
          <p:cNvSpPr>
            <a:spLocks noChangeShapeType="1"/>
          </p:cNvSpPr>
          <p:nvPr/>
        </p:nvSpPr>
        <p:spPr bwMode="auto">
          <a:xfrm>
            <a:off x="6746875" y="4315028"/>
            <a:ext cx="0" cy="304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2760" name="Group 72"/>
          <p:cNvGrpSpPr/>
          <p:nvPr/>
        </p:nvGrpSpPr>
        <p:grpSpPr bwMode="auto">
          <a:xfrm>
            <a:off x="1625600" y="1571829"/>
            <a:ext cx="5654675" cy="3581400"/>
            <a:chOff x="1008" y="807"/>
            <a:chExt cx="3562" cy="2256"/>
          </a:xfrm>
        </p:grpSpPr>
        <p:sp>
          <p:nvSpPr>
            <p:cNvPr id="24662" name="Line 73"/>
            <p:cNvSpPr>
              <a:spLocks noChangeShapeType="1"/>
            </p:cNvSpPr>
            <p:nvPr/>
          </p:nvSpPr>
          <p:spPr bwMode="auto">
            <a:xfrm flipH="1">
              <a:off x="1008" y="1129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63" name="Group 74"/>
            <p:cNvGrpSpPr/>
            <p:nvPr/>
          </p:nvGrpSpPr>
          <p:grpSpPr bwMode="auto">
            <a:xfrm>
              <a:off x="1018" y="807"/>
              <a:ext cx="3552" cy="2256"/>
              <a:chOff x="1018" y="807"/>
              <a:chExt cx="3552" cy="2256"/>
            </a:xfrm>
          </p:grpSpPr>
          <p:sp>
            <p:nvSpPr>
              <p:cNvPr id="24664" name="Line 75"/>
              <p:cNvSpPr>
                <a:spLocks noChangeShapeType="1"/>
              </p:cNvSpPr>
              <p:nvPr/>
            </p:nvSpPr>
            <p:spPr bwMode="auto">
              <a:xfrm>
                <a:off x="1018" y="1287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5" name="Line 76"/>
              <p:cNvSpPr>
                <a:spLocks noChangeShapeType="1"/>
              </p:cNvSpPr>
              <p:nvPr/>
            </p:nvSpPr>
            <p:spPr bwMode="auto">
              <a:xfrm flipV="1">
                <a:off x="1018" y="903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6" name="Line 77"/>
              <p:cNvSpPr>
                <a:spLocks noChangeShapeType="1"/>
              </p:cNvSpPr>
              <p:nvPr/>
            </p:nvSpPr>
            <p:spPr bwMode="auto">
              <a:xfrm flipV="1">
                <a:off x="4570" y="807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7" name="Line 78"/>
              <p:cNvSpPr>
                <a:spLocks noChangeShapeType="1"/>
              </p:cNvSpPr>
              <p:nvPr/>
            </p:nvSpPr>
            <p:spPr bwMode="auto">
              <a:xfrm>
                <a:off x="2832" y="1129"/>
                <a:ext cx="17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8" name="Text Box 79"/>
              <p:cNvSpPr txBox="1">
                <a:spLocks noChangeArrowheads="1"/>
              </p:cNvSpPr>
              <p:nvPr/>
            </p:nvSpPr>
            <p:spPr bwMode="auto">
              <a:xfrm>
                <a:off x="2146" y="830"/>
                <a:ext cx="14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dirty="0"/>
                  <a:t>空间电荷区变宽 </a:t>
                </a:r>
                <a:endParaRPr lang="zh-CN" altLang="en-US" sz="2400" dirty="0"/>
              </a:p>
            </p:txBody>
          </p:sp>
          <p:sp>
            <p:nvSpPr>
              <p:cNvPr id="24669" name="Line 80"/>
              <p:cNvSpPr>
                <a:spLocks noChangeShapeType="1"/>
              </p:cNvSpPr>
              <p:nvPr/>
            </p:nvSpPr>
            <p:spPr bwMode="auto">
              <a:xfrm>
                <a:off x="4570" y="123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2769" name="Group 81"/>
          <p:cNvGrpSpPr/>
          <p:nvPr/>
        </p:nvGrpSpPr>
        <p:grpSpPr bwMode="auto">
          <a:xfrm>
            <a:off x="1260475" y="3934028"/>
            <a:ext cx="6172200" cy="152400"/>
            <a:chOff x="794" y="2472"/>
            <a:chExt cx="3888" cy="96"/>
          </a:xfrm>
        </p:grpSpPr>
        <p:sp>
          <p:nvSpPr>
            <p:cNvPr id="24660" name="Oval 82"/>
            <p:cNvSpPr>
              <a:spLocks noChangeArrowheads="1"/>
            </p:cNvSpPr>
            <p:nvPr/>
          </p:nvSpPr>
          <p:spPr bwMode="auto">
            <a:xfrm>
              <a:off x="794" y="24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66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61" name="Line 83"/>
            <p:cNvSpPr>
              <a:spLocks noChangeShapeType="1"/>
            </p:cNvSpPr>
            <p:nvPr/>
          </p:nvSpPr>
          <p:spPr bwMode="auto">
            <a:xfrm>
              <a:off x="890" y="2520"/>
              <a:ext cx="3792" cy="0"/>
            </a:xfrm>
            <a:prstGeom prst="line">
              <a:avLst/>
            </a:prstGeom>
            <a:noFill/>
            <a:ln w="9525">
              <a:solidFill>
                <a:srgbClr val="0066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2772" name="Group 84"/>
          <p:cNvGrpSpPr/>
          <p:nvPr/>
        </p:nvGrpSpPr>
        <p:grpSpPr bwMode="auto">
          <a:xfrm>
            <a:off x="1489075" y="4010228"/>
            <a:ext cx="6172200" cy="152400"/>
            <a:chOff x="938" y="2520"/>
            <a:chExt cx="3888" cy="96"/>
          </a:xfrm>
        </p:grpSpPr>
        <p:sp>
          <p:nvSpPr>
            <p:cNvPr id="24658" name="Oval 85"/>
            <p:cNvSpPr>
              <a:spLocks noChangeArrowheads="1"/>
            </p:cNvSpPr>
            <p:nvPr/>
          </p:nvSpPr>
          <p:spPr bwMode="auto">
            <a:xfrm>
              <a:off x="4730" y="2520"/>
              <a:ext cx="96" cy="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59" name="Line 86"/>
            <p:cNvSpPr>
              <a:spLocks noChangeShapeType="1"/>
            </p:cNvSpPr>
            <p:nvPr/>
          </p:nvSpPr>
          <p:spPr bwMode="auto">
            <a:xfrm flipH="1">
              <a:off x="938" y="2568"/>
              <a:ext cx="3792" cy="0"/>
            </a:xfrm>
            <a:prstGeom prst="line">
              <a:avLst/>
            </a:prstGeom>
            <a:noFill/>
            <a:ln w="9525">
              <a:solidFill>
                <a:srgbClr val="0066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2775" name="Group 87"/>
          <p:cNvGrpSpPr/>
          <p:nvPr/>
        </p:nvGrpSpPr>
        <p:grpSpPr bwMode="auto">
          <a:xfrm>
            <a:off x="3956050" y="5529466"/>
            <a:ext cx="3244850" cy="515937"/>
            <a:chOff x="2492" y="3477"/>
            <a:chExt cx="2044" cy="325"/>
          </a:xfrm>
        </p:grpSpPr>
        <p:sp>
          <p:nvSpPr>
            <p:cNvPr id="24655" name="Text Box 88"/>
            <p:cNvSpPr txBox="1">
              <a:spLocks noChangeArrowheads="1"/>
            </p:cNvSpPr>
            <p:nvPr/>
          </p:nvSpPr>
          <p:spPr bwMode="auto">
            <a:xfrm>
              <a:off x="3856" y="3590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sz="1600" b="0"/>
            </a:p>
          </p:txBody>
        </p:sp>
        <p:sp>
          <p:nvSpPr>
            <p:cNvPr id="24656" name="Text Box 89"/>
            <p:cNvSpPr txBox="1">
              <a:spLocks noChangeArrowheads="1"/>
            </p:cNvSpPr>
            <p:nvPr/>
          </p:nvSpPr>
          <p:spPr bwMode="auto">
            <a:xfrm>
              <a:off x="3058" y="3477"/>
              <a:ext cx="14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/>
                <a:t>外电场方向</a:t>
              </a:r>
              <a:endParaRPr lang="zh-CN" altLang="en-US" sz="2400" b="0"/>
            </a:p>
          </p:txBody>
        </p:sp>
        <p:sp>
          <p:nvSpPr>
            <p:cNvPr id="24657" name="Line 90"/>
            <p:cNvSpPr>
              <a:spLocks noChangeShapeType="1"/>
            </p:cNvSpPr>
            <p:nvPr/>
          </p:nvSpPr>
          <p:spPr bwMode="auto">
            <a:xfrm flipH="1">
              <a:off x="2492" y="366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2779" name="Group 91"/>
          <p:cNvGrpSpPr/>
          <p:nvPr/>
        </p:nvGrpSpPr>
        <p:grpSpPr bwMode="auto">
          <a:xfrm>
            <a:off x="0" y="4862716"/>
            <a:ext cx="527050" cy="762000"/>
            <a:chOff x="-16" y="2880"/>
            <a:chExt cx="332" cy="480"/>
          </a:xfrm>
        </p:grpSpPr>
        <p:sp>
          <p:nvSpPr>
            <p:cNvPr id="24653" name="Text Box 92"/>
            <p:cNvSpPr txBox="1">
              <a:spLocks noChangeArrowheads="1"/>
            </p:cNvSpPr>
            <p:nvPr/>
          </p:nvSpPr>
          <p:spPr bwMode="auto">
            <a:xfrm>
              <a:off x="-16" y="2880"/>
              <a:ext cx="3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i="1">
                  <a:solidFill>
                    <a:schemeClr val="accent2"/>
                  </a:solidFill>
                </a:rPr>
                <a:t>I</a:t>
              </a:r>
              <a:r>
                <a:rPr lang="en-US" altLang="zh-CN" sz="2000">
                  <a:solidFill>
                    <a:schemeClr val="accent2"/>
                  </a:solidFill>
                </a:rPr>
                <a:t>R</a:t>
              </a:r>
              <a:endParaRPr lang="en-US" altLang="zh-CN" sz="3200" b="0"/>
            </a:p>
          </p:txBody>
        </p:sp>
        <p:sp>
          <p:nvSpPr>
            <p:cNvPr id="24654" name="Line 93"/>
            <p:cNvSpPr>
              <a:spLocks noChangeShapeType="1"/>
            </p:cNvSpPr>
            <p:nvPr/>
          </p:nvSpPr>
          <p:spPr bwMode="auto">
            <a:xfrm>
              <a:off x="288" y="2928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2782" name="Text Box 94"/>
          <p:cNvSpPr txBox="1">
            <a:spLocks noChangeArrowheads="1"/>
          </p:cNvSpPr>
          <p:nvPr/>
        </p:nvSpPr>
        <p:spPr bwMode="auto">
          <a:xfrm>
            <a:off x="-13799" y="679570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/>
              <a:t>外加反向电压（反向偏置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</a:rPr>
              <a:t>）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242783" name="Text Box 95"/>
          <p:cNvSpPr txBox="1">
            <a:spLocks noChangeArrowheads="1"/>
          </p:cNvSpPr>
          <p:nvPr/>
        </p:nvSpPr>
        <p:spPr bwMode="auto">
          <a:xfrm>
            <a:off x="-22851" y="1217117"/>
            <a:ext cx="6972300" cy="4699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accent2"/>
                </a:solidFill>
              </a:rPr>
              <a:t>外电场驱使空间电荷区两侧的空穴和自由电子移走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242784" name="Text Box 96"/>
          <p:cNvSpPr txBox="1">
            <a:spLocks noChangeArrowheads="1"/>
          </p:cNvSpPr>
          <p:nvPr/>
        </p:nvSpPr>
        <p:spPr bwMode="auto">
          <a:xfrm>
            <a:off x="712788" y="5137961"/>
            <a:ext cx="3124200" cy="1200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少数载流子形成</a:t>
            </a:r>
            <a:r>
              <a:rPr lang="zh-CN" altLang="en-US" sz="2400" dirty="0"/>
              <a:t>很小的反向电流，此时</a:t>
            </a:r>
            <a:r>
              <a:rPr lang="en-US" altLang="zh-CN" sz="2400" dirty="0"/>
              <a:t>PN</a:t>
            </a:r>
            <a:r>
              <a:rPr lang="zh-CN" altLang="en-US" sz="2400" dirty="0"/>
              <a:t>结截止       </a:t>
            </a:r>
            <a:endParaRPr lang="zh-CN" altLang="en-US" sz="2400" dirty="0"/>
          </a:p>
        </p:txBody>
      </p:sp>
      <p:sp>
        <p:nvSpPr>
          <p:cNvPr id="242786" name="Line 98"/>
          <p:cNvSpPr>
            <a:spLocks noChangeShapeType="1"/>
          </p:cNvSpPr>
          <p:nvPr/>
        </p:nvSpPr>
        <p:spPr bwMode="auto">
          <a:xfrm flipV="1">
            <a:off x="2406650" y="4098388"/>
            <a:ext cx="339726" cy="110722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89775" y="6601027"/>
            <a:ext cx="2057400" cy="365125"/>
          </a:xfrm>
        </p:spPr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00" name="Text Box 109"/>
          <p:cNvSpPr txBox="1">
            <a:spLocks noChangeArrowheads="1"/>
          </p:cNvSpPr>
          <p:nvPr/>
        </p:nvSpPr>
        <p:spPr bwMode="auto">
          <a:xfrm>
            <a:off x="134607" y="84248"/>
            <a:ext cx="30219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1.1.3  PN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结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1" name="Oval 114"/>
          <p:cNvSpPr>
            <a:spLocks noChangeArrowheads="1"/>
          </p:cNvSpPr>
          <p:nvPr/>
        </p:nvSpPr>
        <p:spPr bwMode="auto">
          <a:xfrm>
            <a:off x="1069976" y="2456066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" name="Oval 114"/>
          <p:cNvSpPr>
            <a:spLocks noChangeArrowheads="1"/>
          </p:cNvSpPr>
          <p:nvPr/>
        </p:nvSpPr>
        <p:spPr bwMode="auto">
          <a:xfrm>
            <a:off x="1069975" y="2814047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" name="Oval 114"/>
          <p:cNvSpPr>
            <a:spLocks noChangeArrowheads="1"/>
          </p:cNvSpPr>
          <p:nvPr/>
        </p:nvSpPr>
        <p:spPr bwMode="auto">
          <a:xfrm>
            <a:off x="1260475" y="3172028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4" name="Oval 114"/>
          <p:cNvSpPr>
            <a:spLocks noChangeArrowheads="1"/>
          </p:cNvSpPr>
          <p:nvPr/>
        </p:nvSpPr>
        <p:spPr bwMode="auto">
          <a:xfrm>
            <a:off x="1093603" y="3757816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5" name="Oval 114"/>
          <p:cNvSpPr>
            <a:spLocks noChangeArrowheads="1"/>
          </p:cNvSpPr>
          <p:nvPr/>
        </p:nvSpPr>
        <p:spPr bwMode="auto">
          <a:xfrm>
            <a:off x="1262959" y="4394944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6" name="Oval 138"/>
          <p:cNvSpPr>
            <a:spLocks noChangeArrowheads="1"/>
          </p:cNvSpPr>
          <p:nvPr/>
        </p:nvSpPr>
        <p:spPr bwMode="auto">
          <a:xfrm>
            <a:off x="7512775" y="248622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7" name="Oval 138"/>
          <p:cNvSpPr>
            <a:spLocks noChangeArrowheads="1"/>
          </p:cNvSpPr>
          <p:nvPr/>
        </p:nvSpPr>
        <p:spPr bwMode="auto">
          <a:xfrm>
            <a:off x="7698581" y="283706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8" name="Oval 138"/>
          <p:cNvSpPr>
            <a:spLocks noChangeArrowheads="1"/>
          </p:cNvSpPr>
          <p:nvPr/>
        </p:nvSpPr>
        <p:spPr bwMode="auto">
          <a:xfrm>
            <a:off x="7470775" y="339203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9" name="Oval 138"/>
          <p:cNvSpPr>
            <a:spLocks noChangeArrowheads="1"/>
          </p:cNvSpPr>
          <p:nvPr/>
        </p:nvSpPr>
        <p:spPr bwMode="auto">
          <a:xfrm>
            <a:off x="7812087" y="392512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0" name="Oval 138"/>
          <p:cNvSpPr>
            <a:spLocks noChangeArrowheads="1"/>
          </p:cNvSpPr>
          <p:nvPr/>
        </p:nvSpPr>
        <p:spPr bwMode="auto">
          <a:xfrm>
            <a:off x="7629525" y="450107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"/>
                                        <p:tgtEl>
                                          <p:spTgt spid="24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82" grpId="0" autoUpdateAnimBg="0"/>
      <p:bldP spid="242783" grpId="0" animBg="1" autoUpdateAnimBg="0"/>
      <p:bldP spid="242784" grpId="0" animBg="1" autoUpdateAnimBg="0"/>
      <p:bldP spid="242786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936625" y="2286102"/>
            <a:ext cx="765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2400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630238" y="2432578"/>
            <a:ext cx="7964487" cy="3046988"/>
          </a:xfrm>
          <a:prstGeom prst="rect">
            <a:avLst/>
          </a:prstGeom>
          <a:solidFill>
            <a:srgbClr val="FFFFEB"/>
          </a:solidFill>
          <a:ln w="3810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结正向偏置时，回路将产生一个较大的正向电流，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结处于导通状态；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结反向偏置时，回路中的反向电流非常小，几乎等于零，且由于该电流是由少数载流子产生的，所以温度对其影响很大（温度愈高，反向电流愈大），此时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结处于截止状态。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结具有</a:t>
            </a:r>
            <a:r>
              <a:rPr lang="zh-CN" altLang="en-US" sz="2400" b="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单向导电性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Text Box 109"/>
          <p:cNvSpPr txBox="1">
            <a:spLocks noChangeArrowheads="1"/>
          </p:cNvSpPr>
          <p:nvPr/>
        </p:nvSpPr>
        <p:spPr bwMode="auto">
          <a:xfrm>
            <a:off x="134607" y="84248"/>
            <a:ext cx="30219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1.1.3  PN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结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403900" y="1095732"/>
            <a:ext cx="1852916" cy="1053817"/>
          </a:xfrm>
          <a:prstGeom prst="cloudCallout">
            <a:avLst>
              <a:gd name="adj1" fmla="val 53213"/>
              <a:gd name="adj2" fmla="val 61685"/>
            </a:avLst>
          </a:prstGeom>
          <a:solidFill>
            <a:srgbClr val="FFFFEB"/>
          </a:solidFill>
          <a:ln w="19050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zh-CN" altLang="en-US" sz="320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499695" y="4369915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800" b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Text Box 3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202582" y="2756111"/>
            <a:ext cx="39324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3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半导体二极管</a:t>
            </a:r>
            <a:endParaRPr lang="zh-CN" altLang="en-US" sz="36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099754" y="3443965"/>
            <a:ext cx="35541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1.3  </a:t>
            </a:r>
            <a:r>
              <a:rPr lang="zh-CN" altLang="en-US" sz="36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晶体三极管</a:t>
            </a:r>
            <a:endParaRPr lang="zh-CN" altLang="en-US" sz="36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205715" y="4199863"/>
            <a:ext cx="29562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sz="36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场效应管</a:t>
            </a:r>
            <a:endParaRPr lang="zh-CN" altLang="en-US" sz="36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90825" y="2041736"/>
            <a:ext cx="4394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36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半导体基础知识</a:t>
            </a:r>
            <a:endParaRPr lang="zh-CN" altLang="en-US" sz="36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5" name="Rectangle 25"/>
          <p:cNvSpPr txBox="1">
            <a:spLocks noChangeArrowheads="1"/>
          </p:cNvSpPr>
          <p:nvPr/>
        </p:nvSpPr>
        <p:spPr bwMode="auto">
          <a:xfrm>
            <a:off x="1266082" y="968134"/>
            <a:ext cx="62436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en-US" altLang="zh-CN" sz="4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44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kumimoji="0" lang="zh-CN" altLang="en-US" sz="4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常用半导体器件</a:t>
            </a:r>
            <a:endParaRPr kumimoji="0" lang="zh-CN" altLang="en-US" sz="4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5" name="Text Box 135"/>
          <p:cNvSpPr txBox="1">
            <a:spLocks noChangeArrowheads="1"/>
          </p:cNvSpPr>
          <p:nvPr/>
        </p:nvSpPr>
        <p:spPr bwMode="auto">
          <a:xfrm>
            <a:off x="346074" y="872672"/>
            <a:ext cx="8943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半导体</a:t>
            </a:r>
            <a:endParaRPr lang="zh-CN" altLang="en-US" sz="32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16" name="Text Box 136"/>
          <p:cNvSpPr txBox="1">
            <a:spLocks noChangeArrowheads="1"/>
          </p:cNvSpPr>
          <p:nvPr/>
        </p:nvSpPr>
        <p:spPr bwMode="auto">
          <a:xfrm>
            <a:off x="792162" y="2138363"/>
            <a:ext cx="72517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如：硅（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）、锗（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）、硒（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）以及大多数金属氧化物和硫化物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17" name="Rectangle 137"/>
          <p:cNvSpPr>
            <a:spLocks noChangeArrowheads="1"/>
          </p:cNvSpPr>
          <p:nvPr/>
        </p:nvSpPr>
        <p:spPr bwMode="auto">
          <a:xfrm>
            <a:off x="354147" y="3094763"/>
            <a:ext cx="1008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sz="32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18" name="Text Box 138"/>
          <p:cNvSpPr txBox="1">
            <a:spLocks noChangeArrowheads="1"/>
          </p:cNvSpPr>
          <p:nvPr/>
        </p:nvSpPr>
        <p:spPr bwMode="auto">
          <a:xfrm>
            <a:off x="800100" y="3743325"/>
            <a:ext cx="8343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导电能力可做成各种热敏元件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19" name="Text Box 139"/>
          <p:cNvSpPr txBox="1">
            <a:spLocks noChangeArrowheads="1"/>
          </p:cNvSpPr>
          <p:nvPr/>
        </p:nvSpPr>
        <p:spPr bwMode="auto">
          <a:xfrm>
            <a:off x="800100" y="4289425"/>
            <a:ext cx="8343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受光照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导电能力可做成各种光电器件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20" name="Text Box 140"/>
          <p:cNvSpPr txBox="1">
            <a:spLocks noChangeArrowheads="1"/>
          </p:cNvSpPr>
          <p:nvPr/>
        </p:nvSpPr>
        <p:spPr bwMode="auto">
          <a:xfrm>
            <a:off x="792162" y="4840288"/>
            <a:ext cx="73421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掺入微量杂质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导电能力（几十万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~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几百万倍）可做成品种繁多、用途广泛的半导体器件。如半导体二极管、三极管、场效应及晶闸管等。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Rectangle 141"/>
          <p:cNvSpPr>
            <a:spLocks noGrp="1" noChangeArrowheads="1"/>
          </p:cNvSpPr>
          <p:nvPr>
            <p:ph type="title" idx="4294967295"/>
          </p:nvPr>
        </p:nvSpPr>
        <p:spPr>
          <a:xfrm>
            <a:off x="115550" y="-18811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/>
              <a:t>1.1.1</a:t>
            </a:r>
            <a:r>
              <a:rPr lang="zh-CN" altLang="en-US" b="1" dirty="0"/>
              <a:t>本征半导体</a:t>
            </a:r>
            <a:endParaRPr lang="zh-CN" altLang="en-US" b="1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92162" y="1658938"/>
            <a:ext cx="805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导电能力介于导体和绝缘体之间的物体称</a:t>
            </a:r>
            <a:r>
              <a:rPr lang="zh-CN" altLang="en-US" sz="2400" b="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半导体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069137" y="6017079"/>
            <a:ext cx="2057400" cy="365125"/>
          </a:xfrm>
        </p:spPr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15" grpId="0" autoUpdateAnimBg="0"/>
      <p:bldP spid="174217" grpId="0" autoUpdateAnimBg="0"/>
      <p:bldP spid="174218" grpId="0"/>
      <p:bldP spid="174219" grpId="0"/>
      <p:bldP spid="174220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16" name="Rectangle 141"/>
          <p:cNvSpPr txBox="1">
            <a:spLocks noChangeArrowheads="1"/>
          </p:cNvSpPr>
          <p:nvPr/>
        </p:nvSpPr>
        <p:spPr bwMode="auto">
          <a:xfrm>
            <a:off x="115550" y="-18811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dirty="0"/>
              <a:t>1.1.1</a:t>
            </a:r>
            <a:r>
              <a:rPr kumimoji="0" lang="zh-CN" altLang="en-US" dirty="0"/>
              <a:t>本征半导体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546" y="2164976"/>
            <a:ext cx="5267258" cy="334706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83782" y="5754947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dirty="0"/>
              <a:t>锗和硅的原子结构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564" name="Group 116"/>
          <p:cNvGrpSpPr/>
          <p:nvPr/>
        </p:nvGrpSpPr>
        <p:grpSpPr bwMode="auto">
          <a:xfrm>
            <a:off x="3703638" y="903288"/>
            <a:ext cx="5259387" cy="5791200"/>
            <a:chOff x="2333" y="569"/>
            <a:chExt cx="3313" cy="3648"/>
          </a:xfrm>
        </p:grpSpPr>
        <p:sp>
          <p:nvSpPr>
            <p:cNvPr id="7174" name="Text Box 97"/>
            <p:cNvSpPr txBox="1">
              <a:spLocks noChangeArrowheads="1"/>
            </p:cNvSpPr>
            <p:nvPr/>
          </p:nvSpPr>
          <p:spPr bwMode="auto">
            <a:xfrm>
              <a:off x="2820" y="3926"/>
              <a:ext cx="2321" cy="291"/>
            </a:xfrm>
            <a:prstGeom prst="rect">
              <a:avLst/>
            </a:prstGeom>
            <a:solidFill>
              <a:srgbClr val="FFFFF3"/>
            </a:solidFill>
            <a:ln w="19050">
              <a:solidFill>
                <a:srgbClr val="FF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+mn-ea"/>
                  <a:ea typeface="+mn-ea"/>
                </a:rPr>
                <a:t>本征半导体的共价键结构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grpSp>
          <p:nvGrpSpPr>
            <p:cNvPr id="7175" name="Group 114"/>
            <p:cNvGrpSpPr/>
            <p:nvPr/>
          </p:nvGrpSpPr>
          <p:grpSpPr bwMode="auto">
            <a:xfrm>
              <a:off x="2333" y="569"/>
              <a:ext cx="3313" cy="3217"/>
              <a:chOff x="2339" y="335"/>
              <a:chExt cx="3313" cy="3217"/>
            </a:xfrm>
          </p:grpSpPr>
          <p:sp>
            <p:nvSpPr>
              <p:cNvPr id="7176" name="Oval 2"/>
              <p:cNvSpPr>
                <a:spLocks noChangeArrowheads="1"/>
              </p:cNvSpPr>
              <p:nvPr/>
            </p:nvSpPr>
            <p:spPr bwMode="auto">
              <a:xfrm>
                <a:off x="2716" y="711"/>
                <a:ext cx="378" cy="37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77" name="Oval 3"/>
              <p:cNvSpPr>
                <a:spLocks noChangeArrowheads="1"/>
              </p:cNvSpPr>
              <p:nvPr/>
            </p:nvSpPr>
            <p:spPr bwMode="auto">
              <a:xfrm>
                <a:off x="2842" y="1212"/>
                <a:ext cx="126" cy="12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78" name="Oval 4"/>
              <p:cNvSpPr>
                <a:spLocks noChangeArrowheads="1"/>
              </p:cNvSpPr>
              <p:nvPr/>
            </p:nvSpPr>
            <p:spPr bwMode="auto">
              <a:xfrm>
                <a:off x="2842" y="1546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79" name="Oval 5"/>
              <p:cNvSpPr>
                <a:spLocks noChangeArrowheads="1"/>
              </p:cNvSpPr>
              <p:nvPr/>
            </p:nvSpPr>
            <p:spPr bwMode="auto">
              <a:xfrm>
                <a:off x="2716" y="1755"/>
                <a:ext cx="378" cy="37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80" name="Freeform 6"/>
              <p:cNvSpPr/>
              <p:nvPr/>
            </p:nvSpPr>
            <p:spPr bwMode="auto">
              <a:xfrm>
                <a:off x="2758" y="1087"/>
                <a:ext cx="84" cy="710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3 h 816"/>
                  <a:gd name="T4" fmla="*/ 18 w 152"/>
                  <a:gd name="T5" fmla="*/ 538 h 816"/>
                  <a:gd name="T6" fmla="*/ 1 w 152"/>
                  <a:gd name="T7" fmla="*/ 253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1" name="Freeform 7"/>
              <p:cNvSpPr/>
              <p:nvPr/>
            </p:nvSpPr>
            <p:spPr bwMode="auto">
              <a:xfrm flipH="1">
                <a:off x="2968" y="1087"/>
                <a:ext cx="84" cy="710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3 h 816"/>
                  <a:gd name="T4" fmla="*/ 18 w 152"/>
                  <a:gd name="T5" fmla="*/ 538 h 816"/>
                  <a:gd name="T6" fmla="*/ 1 w 152"/>
                  <a:gd name="T7" fmla="*/ 253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2" name="Oval 8"/>
              <p:cNvSpPr>
                <a:spLocks noChangeArrowheads="1"/>
              </p:cNvSpPr>
              <p:nvPr/>
            </p:nvSpPr>
            <p:spPr bwMode="auto">
              <a:xfrm rot="-72110">
                <a:off x="3219" y="836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83" name="Oval 9"/>
              <p:cNvSpPr>
                <a:spLocks noChangeArrowheads="1"/>
              </p:cNvSpPr>
              <p:nvPr/>
            </p:nvSpPr>
            <p:spPr bwMode="auto">
              <a:xfrm rot="-72110">
                <a:off x="3597" y="836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84" name="Freeform 10"/>
              <p:cNvSpPr/>
              <p:nvPr/>
            </p:nvSpPr>
            <p:spPr bwMode="auto">
              <a:xfrm rot="5399914">
                <a:off x="3408" y="439"/>
                <a:ext cx="83" cy="712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5 h 816"/>
                  <a:gd name="T4" fmla="*/ 17 w 152"/>
                  <a:gd name="T5" fmla="*/ 542 h 816"/>
                  <a:gd name="T6" fmla="*/ 1 w 152"/>
                  <a:gd name="T7" fmla="*/ 255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Freeform 11"/>
              <p:cNvSpPr/>
              <p:nvPr/>
            </p:nvSpPr>
            <p:spPr bwMode="auto">
              <a:xfrm rot="5493192" flipH="1">
                <a:off x="3408" y="648"/>
                <a:ext cx="83" cy="712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5 h 816"/>
                  <a:gd name="T4" fmla="*/ 17 w 152"/>
                  <a:gd name="T5" fmla="*/ 542 h 816"/>
                  <a:gd name="T6" fmla="*/ 1 w 152"/>
                  <a:gd name="T7" fmla="*/ 255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6" name="Oval 12"/>
              <p:cNvSpPr>
                <a:spLocks noChangeArrowheads="1"/>
              </p:cNvSpPr>
              <p:nvPr/>
            </p:nvSpPr>
            <p:spPr bwMode="auto">
              <a:xfrm>
                <a:off x="3806" y="711"/>
                <a:ext cx="378" cy="37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87" name="Oval 13"/>
              <p:cNvSpPr>
                <a:spLocks noChangeArrowheads="1"/>
              </p:cNvSpPr>
              <p:nvPr/>
            </p:nvSpPr>
            <p:spPr bwMode="auto">
              <a:xfrm rot="-72110">
                <a:off x="3219" y="1880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88" name="Oval 14"/>
              <p:cNvSpPr>
                <a:spLocks noChangeArrowheads="1"/>
              </p:cNvSpPr>
              <p:nvPr/>
            </p:nvSpPr>
            <p:spPr bwMode="auto">
              <a:xfrm rot="-72110">
                <a:off x="3597" y="1880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89" name="Freeform 15"/>
              <p:cNvSpPr/>
              <p:nvPr/>
            </p:nvSpPr>
            <p:spPr bwMode="auto">
              <a:xfrm rot="5399914">
                <a:off x="3408" y="1483"/>
                <a:ext cx="83" cy="712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5 h 816"/>
                  <a:gd name="T4" fmla="*/ 17 w 152"/>
                  <a:gd name="T5" fmla="*/ 542 h 816"/>
                  <a:gd name="T6" fmla="*/ 1 w 152"/>
                  <a:gd name="T7" fmla="*/ 255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0" name="Freeform 16"/>
              <p:cNvSpPr/>
              <p:nvPr/>
            </p:nvSpPr>
            <p:spPr bwMode="auto">
              <a:xfrm rot="5493192" flipH="1">
                <a:off x="3408" y="1692"/>
                <a:ext cx="83" cy="712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5 h 816"/>
                  <a:gd name="T4" fmla="*/ 17 w 152"/>
                  <a:gd name="T5" fmla="*/ 542 h 816"/>
                  <a:gd name="T6" fmla="*/ 1 w 152"/>
                  <a:gd name="T7" fmla="*/ 255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1" name="Oval 17"/>
              <p:cNvSpPr>
                <a:spLocks noChangeArrowheads="1"/>
              </p:cNvSpPr>
              <p:nvPr/>
            </p:nvSpPr>
            <p:spPr bwMode="auto">
              <a:xfrm>
                <a:off x="3932" y="1212"/>
                <a:ext cx="126" cy="12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92" name="Oval 18"/>
              <p:cNvSpPr>
                <a:spLocks noChangeArrowheads="1"/>
              </p:cNvSpPr>
              <p:nvPr/>
            </p:nvSpPr>
            <p:spPr bwMode="auto">
              <a:xfrm>
                <a:off x="3932" y="1546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93" name="Freeform 19"/>
              <p:cNvSpPr/>
              <p:nvPr/>
            </p:nvSpPr>
            <p:spPr bwMode="auto">
              <a:xfrm>
                <a:off x="3848" y="1087"/>
                <a:ext cx="84" cy="710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3 h 816"/>
                  <a:gd name="T4" fmla="*/ 18 w 152"/>
                  <a:gd name="T5" fmla="*/ 538 h 816"/>
                  <a:gd name="T6" fmla="*/ 1 w 152"/>
                  <a:gd name="T7" fmla="*/ 253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4" name="Freeform 20"/>
              <p:cNvSpPr/>
              <p:nvPr/>
            </p:nvSpPr>
            <p:spPr bwMode="auto">
              <a:xfrm flipH="1">
                <a:off x="4058" y="1087"/>
                <a:ext cx="84" cy="710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3 h 816"/>
                  <a:gd name="T4" fmla="*/ 18 w 152"/>
                  <a:gd name="T5" fmla="*/ 538 h 816"/>
                  <a:gd name="T6" fmla="*/ 1 w 152"/>
                  <a:gd name="T7" fmla="*/ 253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5" name="Oval 21"/>
              <p:cNvSpPr>
                <a:spLocks noChangeArrowheads="1"/>
              </p:cNvSpPr>
              <p:nvPr/>
            </p:nvSpPr>
            <p:spPr bwMode="auto">
              <a:xfrm rot="-72110">
                <a:off x="4310" y="836"/>
                <a:ext cx="125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96" name="Oval 22"/>
              <p:cNvSpPr>
                <a:spLocks noChangeArrowheads="1"/>
              </p:cNvSpPr>
              <p:nvPr/>
            </p:nvSpPr>
            <p:spPr bwMode="auto">
              <a:xfrm rot="-72110">
                <a:off x="4687" y="836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97" name="Freeform 23"/>
              <p:cNvSpPr/>
              <p:nvPr/>
            </p:nvSpPr>
            <p:spPr bwMode="auto">
              <a:xfrm rot="5399914">
                <a:off x="4498" y="439"/>
                <a:ext cx="83" cy="712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5 h 816"/>
                  <a:gd name="T4" fmla="*/ 17 w 152"/>
                  <a:gd name="T5" fmla="*/ 542 h 816"/>
                  <a:gd name="T6" fmla="*/ 1 w 152"/>
                  <a:gd name="T7" fmla="*/ 255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8" name="Freeform 24"/>
              <p:cNvSpPr/>
              <p:nvPr/>
            </p:nvSpPr>
            <p:spPr bwMode="auto">
              <a:xfrm rot="5493192" flipH="1">
                <a:off x="4498" y="648"/>
                <a:ext cx="83" cy="712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5 h 816"/>
                  <a:gd name="T4" fmla="*/ 17 w 152"/>
                  <a:gd name="T5" fmla="*/ 542 h 816"/>
                  <a:gd name="T6" fmla="*/ 1 w 152"/>
                  <a:gd name="T7" fmla="*/ 255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9" name="Oval 25"/>
              <p:cNvSpPr>
                <a:spLocks noChangeArrowheads="1"/>
              </p:cNvSpPr>
              <p:nvPr/>
            </p:nvSpPr>
            <p:spPr bwMode="auto">
              <a:xfrm>
                <a:off x="4896" y="711"/>
                <a:ext cx="378" cy="37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00" name="Oval 26"/>
              <p:cNvSpPr>
                <a:spLocks noChangeArrowheads="1"/>
              </p:cNvSpPr>
              <p:nvPr/>
            </p:nvSpPr>
            <p:spPr bwMode="auto">
              <a:xfrm rot="-72110">
                <a:off x="4310" y="1880"/>
                <a:ext cx="125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01" name="Oval 27"/>
              <p:cNvSpPr>
                <a:spLocks noChangeArrowheads="1"/>
              </p:cNvSpPr>
              <p:nvPr/>
            </p:nvSpPr>
            <p:spPr bwMode="auto">
              <a:xfrm rot="-72110">
                <a:off x="4687" y="1880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02" name="Freeform 28"/>
              <p:cNvSpPr/>
              <p:nvPr/>
            </p:nvSpPr>
            <p:spPr bwMode="auto">
              <a:xfrm rot="5399914">
                <a:off x="4498" y="1483"/>
                <a:ext cx="83" cy="712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5 h 816"/>
                  <a:gd name="T4" fmla="*/ 17 w 152"/>
                  <a:gd name="T5" fmla="*/ 542 h 816"/>
                  <a:gd name="T6" fmla="*/ 1 w 152"/>
                  <a:gd name="T7" fmla="*/ 255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3" name="Freeform 29"/>
              <p:cNvSpPr/>
              <p:nvPr/>
            </p:nvSpPr>
            <p:spPr bwMode="auto">
              <a:xfrm rot="5493192" flipH="1">
                <a:off x="4498" y="1692"/>
                <a:ext cx="83" cy="712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5 h 816"/>
                  <a:gd name="T4" fmla="*/ 17 w 152"/>
                  <a:gd name="T5" fmla="*/ 542 h 816"/>
                  <a:gd name="T6" fmla="*/ 1 w 152"/>
                  <a:gd name="T7" fmla="*/ 255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4" name="Oval 30"/>
              <p:cNvSpPr>
                <a:spLocks noChangeArrowheads="1"/>
              </p:cNvSpPr>
              <p:nvPr/>
            </p:nvSpPr>
            <p:spPr bwMode="auto">
              <a:xfrm>
                <a:off x="4896" y="1755"/>
                <a:ext cx="378" cy="37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05" name="Oval 31"/>
              <p:cNvSpPr>
                <a:spLocks noChangeArrowheads="1"/>
              </p:cNvSpPr>
              <p:nvPr/>
            </p:nvSpPr>
            <p:spPr bwMode="auto">
              <a:xfrm>
                <a:off x="5022" y="1212"/>
                <a:ext cx="126" cy="12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06" name="Oval 32"/>
              <p:cNvSpPr>
                <a:spLocks noChangeArrowheads="1"/>
              </p:cNvSpPr>
              <p:nvPr/>
            </p:nvSpPr>
            <p:spPr bwMode="auto">
              <a:xfrm>
                <a:off x="5022" y="1546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07" name="Freeform 33"/>
              <p:cNvSpPr/>
              <p:nvPr/>
            </p:nvSpPr>
            <p:spPr bwMode="auto">
              <a:xfrm>
                <a:off x="4938" y="1087"/>
                <a:ext cx="84" cy="710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3 h 816"/>
                  <a:gd name="T4" fmla="*/ 18 w 152"/>
                  <a:gd name="T5" fmla="*/ 538 h 816"/>
                  <a:gd name="T6" fmla="*/ 1 w 152"/>
                  <a:gd name="T7" fmla="*/ 253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8" name="Freeform 34"/>
              <p:cNvSpPr/>
              <p:nvPr/>
            </p:nvSpPr>
            <p:spPr bwMode="auto">
              <a:xfrm flipH="1">
                <a:off x="5148" y="1087"/>
                <a:ext cx="84" cy="710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3 h 816"/>
                  <a:gd name="T4" fmla="*/ 18 w 152"/>
                  <a:gd name="T5" fmla="*/ 538 h 816"/>
                  <a:gd name="T6" fmla="*/ 1 w 152"/>
                  <a:gd name="T7" fmla="*/ 253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9" name="Oval 35"/>
              <p:cNvSpPr>
                <a:spLocks noChangeArrowheads="1"/>
              </p:cNvSpPr>
              <p:nvPr/>
            </p:nvSpPr>
            <p:spPr bwMode="auto">
              <a:xfrm>
                <a:off x="2842" y="2590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10" name="Oval 36"/>
              <p:cNvSpPr>
                <a:spLocks noChangeArrowheads="1"/>
              </p:cNvSpPr>
              <p:nvPr/>
            </p:nvSpPr>
            <p:spPr bwMode="auto">
              <a:xfrm>
                <a:off x="2716" y="2799"/>
                <a:ext cx="378" cy="37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11" name="Freeform 37"/>
              <p:cNvSpPr/>
              <p:nvPr/>
            </p:nvSpPr>
            <p:spPr bwMode="auto">
              <a:xfrm>
                <a:off x="2758" y="2131"/>
                <a:ext cx="84" cy="710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3 h 816"/>
                  <a:gd name="T4" fmla="*/ 18 w 152"/>
                  <a:gd name="T5" fmla="*/ 538 h 816"/>
                  <a:gd name="T6" fmla="*/ 1 w 152"/>
                  <a:gd name="T7" fmla="*/ 253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2" name="Freeform 38"/>
              <p:cNvSpPr/>
              <p:nvPr/>
            </p:nvSpPr>
            <p:spPr bwMode="auto">
              <a:xfrm flipH="1">
                <a:off x="2968" y="2131"/>
                <a:ext cx="84" cy="710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3 h 816"/>
                  <a:gd name="T4" fmla="*/ 18 w 152"/>
                  <a:gd name="T5" fmla="*/ 538 h 816"/>
                  <a:gd name="T6" fmla="*/ 1 w 152"/>
                  <a:gd name="T7" fmla="*/ 253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3" name="Oval 39"/>
              <p:cNvSpPr>
                <a:spLocks noChangeArrowheads="1"/>
              </p:cNvSpPr>
              <p:nvPr/>
            </p:nvSpPr>
            <p:spPr bwMode="auto">
              <a:xfrm rot="-72110">
                <a:off x="3219" y="2925"/>
                <a:ext cx="126" cy="12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14" name="Oval 40"/>
              <p:cNvSpPr>
                <a:spLocks noChangeArrowheads="1"/>
              </p:cNvSpPr>
              <p:nvPr/>
            </p:nvSpPr>
            <p:spPr bwMode="auto">
              <a:xfrm rot="-72110">
                <a:off x="3597" y="2925"/>
                <a:ext cx="126" cy="12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15" name="Freeform 41"/>
              <p:cNvSpPr/>
              <p:nvPr/>
            </p:nvSpPr>
            <p:spPr bwMode="auto">
              <a:xfrm rot="5399914">
                <a:off x="3408" y="2527"/>
                <a:ext cx="84" cy="712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5 h 816"/>
                  <a:gd name="T4" fmla="*/ 18 w 152"/>
                  <a:gd name="T5" fmla="*/ 542 h 816"/>
                  <a:gd name="T6" fmla="*/ 1 w 152"/>
                  <a:gd name="T7" fmla="*/ 255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6" name="Freeform 42"/>
              <p:cNvSpPr/>
              <p:nvPr/>
            </p:nvSpPr>
            <p:spPr bwMode="auto">
              <a:xfrm rot="5493192" flipH="1">
                <a:off x="3408" y="2736"/>
                <a:ext cx="83" cy="712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5 h 816"/>
                  <a:gd name="T4" fmla="*/ 17 w 152"/>
                  <a:gd name="T5" fmla="*/ 542 h 816"/>
                  <a:gd name="T6" fmla="*/ 1 w 152"/>
                  <a:gd name="T7" fmla="*/ 255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7" name="Oval 43"/>
              <p:cNvSpPr>
                <a:spLocks noChangeArrowheads="1"/>
              </p:cNvSpPr>
              <p:nvPr/>
            </p:nvSpPr>
            <p:spPr bwMode="auto">
              <a:xfrm>
                <a:off x="3806" y="2799"/>
                <a:ext cx="378" cy="37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18" name="Oval 44"/>
              <p:cNvSpPr>
                <a:spLocks noChangeArrowheads="1"/>
              </p:cNvSpPr>
              <p:nvPr/>
            </p:nvSpPr>
            <p:spPr bwMode="auto">
              <a:xfrm>
                <a:off x="3932" y="2256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19" name="Oval 45"/>
              <p:cNvSpPr>
                <a:spLocks noChangeArrowheads="1"/>
              </p:cNvSpPr>
              <p:nvPr/>
            </p:nvSpPr>
            <p:spPr bwMode="auto">
              <a:xfrm>
                <a:off x="3932" y="2590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20" name="Freeform 46"/>
              <p:cNvSpPr/>
              <p:nvPr/>
            </p:nvSpPr>
            <p:spPr bwMode="auto">
              <a:xfrm>
                <a:off x="3848" y="2131"/>
                <a:ext cx="84" cy="710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3 h 816"/>
                  <a:gd name="T4" fmla="*/ 18 w 152"/>
                  <a:gd name="T5" fmla="*/ 538 h 816"/>
                  <a:gd name="T6" fmla="*/ 1 w 152"/>
                  <a:gd name="T7" fmla="*/ 253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1" name="Freeform 47"/>
              <p:cNvSpPr/>
              <p:nvPr/>
            </p:nvSpPr>
            <p:spPr bwMode="auto">
              <a:xfrm flipH="1">
                <a:off x="4058" y="2131"/>
                <a:ext cx="84" cy="710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3 h 816"/>
                  <a:gd name="T4" fmla="*/ 18 w 152"/>
                  <a:gd name="T5" fmla="*/ 538 h 816"/>
                  <a:gd name="T6" fmla="*/ 1 w 152"/>
                  <a:gd name="T7" fmla="*/ 253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2" name="Oval 48"/>
              <p:cNvSpPr>
                <a:spLocks noChangeArrowheads="1"/>
              </p:cNvSpPr>
              <p:nvPr/>
            </p:nvSpPr>
            <p:spPr bwMode="auto">
              <a:xfrm rot="-72110">
                <a:off x="4310" y="2925"/>
                <a:ext cx="125" cy="12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23" name="Oval 49"/>
              <p:cNvSpPr>
                <a:spLocks noChangeArrowheads="1"/>
              </p:cNvSpPr>
              <p:nvPr/>
            </p:nvSpPr>
            <p:spPr bwMode="auto">
              <a:xfrm rot="-72110">
                <a:off x="4687" y="2925"/>
                <a:ext cx="126" cy="12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24" name="Freeform 50"/>
              <p:cNvSpPr/>
              <p:nvPr/>
            </p:nvSpPr>
            <p:spPr bwMode="auto">
              <a:xfrm rot="5399914">
                <a:off x="4498" y="2527"/>
                <a:ext cx="84" cy="712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5 h 816"/>
                  <a:gd name="T4" fmla="*/ 18 w 152"/>
                  <a:gd name="T5" fmla="*/ 542 h 816"/>
                  <a:gd name="T6" fmla="*/ 1 w 152"/>
                  <a:gd name="T7" fmla="*/ 255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5" name="Freeform 51"/>
              <p:cNvSpPr/>
              <p:nvPr/>
            </p:nvSpPr>
            <p:spPr bwMode="auto">
              <a:xfrm rot="5493192" flipH="1">
                <a:off x="4498" y="2736"/>
                <a:ext cx="83" cy="712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5 h 816"/>
                  <a:gd name="T4" fmla="*/ 17 w 152"/>
                  <a:gd name="T5" fmla="*/ 542 h 816"/>
                  <a:gd name="T6" fmla="*/ 1 w 152"/>
                  <a:gd name="T7" fmla="*/ 255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6" name="Oval 52"/>
              <p:cNvSpPr>
                <a:spLocks noChangeArrowheads="1"/>
              </p:cNvSpPr>
              <p:nvPr/>
            </p:nvSpPr>
            <p:spPr bwMode="auto">
              <a:xfrm>
                <a:off x="4896" y="2799"/>
                <a:ext cx="378" cy="37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27" name="Oval 53"/>
              <p:cNvSpPr>
                <a:spLocks noChangeArrowheads="1"/>
              </p:cNvSpPr>
              <p:nvPr/>
            </p:nvSpPr>
            <p:spPr bwMode="auto">
              <a:xfrm>
                <a:off x="5022" y="2256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28" name="Oval 54"/>
              <p:cNvSpPr>
                <a:spLocks noChangeArrowheads="1"/>
              </p:cNvSpPr>
              <p:nvPr/>
            </p:nvSpPr>
            <p:spPr bwMode="auto">
              <a:xfrm>
                <a:off x="5022" y="2590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29" name="Freeform 55"/>
              <p:cNvSpPr/>
              <p:nvPr/>
            </p:nvSpPr>
            <p:spPr bwMode="auto">
              <a:xfrm>
                <a:off x="4938" y="2131"/>
                <a:ext cx="84" cy="710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3 h 816"/>
                  <a:gd name="T4" fmla="*/ 18 w 152"/>
                  <a:gd name="T5" fmla="*/ 538 h 816"/>
                  <a:gd name="T6" fmla="*/ 1 w 152"/>
                  <a:gd name="T7" fmla="*/ 253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0" name="Freeform 56"/>
              <p:cNvSpPr/>
              <p:nvPr/>
            </p:nvSpPr>
            <p:spPr bwMode="auto">
              <a:xfrm flipH="1">
                <a:off x="5148" y="2131"/>
                <a:ext cx="84" cy="710"/>
              </a:xfrm>
              <a:custGeom>
                <a:avLst/>
                <a:gdLst>
                  <a:gd name="T0" fmla="*/ 25 w 152"/>
                  <a:gd name="T1" fmla="*/ 0 h 816"/>
                  <a:gd name="T2" fmla="*/ 1 w 152"/>
                  <a:gd name="T3" fmla="*/ 253 h 816"/>
                  <a:gd name="T4" fmla="*/ 18 w 152"/>
                  <a:gd name="T5" fmla="*/ 538 h 816"/>
                  <a:gd name="T6" fmla="*/ 1 w 152"/>
                  <a:gd name="T7" fmla="*/ 253 h 816"/>
                  <a:gd name="T8" fmla="*/ 25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1" name="Freeform 57"/>
              <p:cNvSpPr/>
              <p:nvPr/>
            </p:nvSpPr>
            <p:spPr bwMode="auto">
              <a:xfrm rot="-897261">
                <a:off x="2758" y="335"/>
                <a:ext cx="43" cy="377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0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2" name="Freeform 58"/>
              <p:cNvSpPr/>
              <p:nvPr/>
            </p:nvSpPr>
            <p:spPr bwMode="auto">
              <a:xfrm rot="713038" flipH="1">
                <a:off x="3010" y="335"/>
                <a:ext cx="41" cy="377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0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3" name="Oval 59"/>
              <p:cNvSpPr>
                <a:spLocks noChangeArrowheads="1"/>
              </p:cNvSpPr>
              <p:nvPr/>
            </p:nvSpPr>
            <p:spPr bwMode="auto">
              <a:xfrm rot="-72110">
                <a:off x="2842" y="460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34" name="Freeform 60"/>
              <p:cNvSpPr/>
              <p:nvPr/>
            </p:nvSpPr>
            <p:spPr bwMode="auto">
              <a:xfrm rot="-897261">
                <a:off x="3848" y="335"/>
                <a:ext cx="43" cy="377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0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5" name="Freeform 61"/>
              <p:cNvSpPr/>
              <p:nvPr/>
            </p:nvSpPr>
            <p:spPr bwMode="auto">
              <a:xfrm rot="713038" flipH="1">
                <a:off x="4100" y="335"/>
                <a:ext cx="41" cy="377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0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6" name="Oval 62"/>
              <p:cNvSpPr>
                <a:spLocks noChangeArrowheads="1"/>
              </p:cNvSpPr>
              <p:nvPr/>
            </p:nvSpPr>
            <p:spPr bwMode="auto">
              <a:xfrm rot="-72110">
                <a:off x="3932" y="460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37" name="Freeform 63"/>
              <p:cNvSpPr/>
              <p:nvPr/>
            </p:nvSpPr>
            <p:spPr bwMode="auto">
              <a:xfrm rot="-897261">
                <a:off x="4938" y="335"/>
                <a:ext cx="43" cy="377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0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8" name="Freeform 64"/>
              <p:cNvSpPr/>
              <p:nvPr/>
            </p:nvSpPr>
            <p:spPr bwMode="auto">
              <a:xfrm rot="713038" flipH="1">
                <a:off x="5190" y="335"/>
                <a:ext cx="41" cy="377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0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9" name="Oval 65"/>
              <p:cNvSpPr>
                <a:spLocks noChangeArrowheads="1"/>
              </p:cNvSpPr>
              <p:nvPr/>
            </p:nvSpPr>
            <p:spPr bwMode="auto">
              <a:xfrm rot="-72110">
                <a:off x="5022" y="460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40" name="Freeform 66"/>
              <p:cNvSpPr/>
              <p:nvPr/>
            </p:nvSpPr>
            <p:spPr bwMode="auto">
              <a:xfrm rot="9998643">
                <a:off x="3010" y="3175"/>
                <a:ext cx="43" cy="377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0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1" name="Freeform 67"/>
              <p:cNvSpPr/>
              <p:nvPr/>
            </p:nvSpPr>
            <p:spPr bwMode="auto">
              <a:xfrm rot="11608953" flipH="1">
                <a:off x="2758" y="3175"/>
                <a:ext cx="41" cy="377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0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2" name="Oval 68"/>
              <p:cNvSpPr>
                <a:spLocks noChangeArrowheads="1"/>
              </p:cNvSpPr>
              <p:nvPr/>
            </p:nvSpPr>
            <p:spPr bwMode="auto">
              <a:xfrm rot="-10753614">
                <a:off x="2842" y="3301"/>
                <a:ext cx="126" cy="12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43" name="Freeform 69"/>
              <p:cNvSpPr/>
              <p:nvPr/>
            </p:nvSpPr>
            <p:spPr bwMode="auto">
              <a:xfrm rot="9998643">
                <a:off x="4100" y="3175"/>
                <a:ext cx="43" cy="377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0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4" name="Freeform 70"/>
              <p:cNvSpPr/>
              <p:nvPr/>
            </p:nvSpPr>
            <p:spPr bwMode="auto">
              <a:xfrm rot="11608953" flipH="1">
                <a:off x="3848" y="3175"/>
                <a:ext cx="41" cy="377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0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5" name="Oval 71"/>
              <p:cNvSpPr>
                <a:spLocks noChangeArrowheads="1"/>
              </p:cNvSpPr>
              <p:nvPr/>
            </p:nvSpPr>
            <p:spPr bwMode="auto">
              <a:xfrm rot="-10753614">
                <a:off x="3932" y="3301"/>
                <a:ext cx="126" cy="12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46" name="Freeform 72"/>
              <p:cNvSpPr/>
              <p:nvPr/>
            </p:nvSpPr>
            <p:spPr bwMode="auto">
              <a:xfrm rot="9998643">
                <a:off x="5190" y="3175"/>
                <a:ext cx="43" cy="377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0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7" name="Freeform 73"/>
              <p:cNvSpPr/>
              <p:nvPr/>
            </p:nvSpPr>
            <p:spPr bwMode="auto">
              <a:xfrm rot="11608953" flipH="1">
                <a:off x="4938" y="3175"/>
                <a:ext cx="41" cy="377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0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8" name="Oval 74"/>
              <p:cNvSpPr>
                <a:spLocks noChangeArrowheads="1"/>
              </p:cNvSpPr>
              <p:nvPr/>
            </p:nvSpPr>
            <p:spPr bwMode="auto">
              <a:xfrm rot="-10753614">
                <a:off x="5022" y="3301"/>
                <a:ext cx="126" cy="12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49" name="Freeform 75"/>
              <p:cNvSpPr/>
              <p:nvPr/>
            </p:nvSpPr>
            <p:spPr bwMode="auto">
              <a:xfrm rot="4432324">
                <a:off x="5441" y="1630"/>
                <a:ext cx="43" cy="378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1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50" name="Freeform 76"/>
              <p:cNvSpPr/>
              <p:nvPr/>
            </p:nvSpPr>
            <p:spPr bwMode="auto">
              <a:xfrm rot="6073740" flipH="1">
                <a:off x="5442" y="1879"/>
                <a:ext cx="41" cy="378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1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51" name="Oval 77"/>
              <p:cNvSpPr>
                <a:spLocks noChangeArrowheads="1"/>
              </p:cNvSpPr>
              <p:nvPr/>
            </p:nvSpPr>
            <p:spPr bwMode="auto">
              <a:xfrm rot="4992283">
                <a:off x="5400" y="1880"/>
                <a:ext cx="126" cy="12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52" name="Freeform 78"/>
              <p:cNvSpPr/>
              <p:nvPr/>
            </p:nvSpPr>
            <p:spPr bwMode="auto">
              <a:xfrm rot="4432324">
                <a:off x="5441" y="2674"/>
                <a:ext cx="43" cy="378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1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53" name="Freeform 79"/>
              <p:cNvSpPr/>
              <p:nvPr/>
            </p:nvSpPr>
            <p:spPr bwMode="auto">
              <a:xfrm rot="6073740" flipH="1">
                <a:off x="5442" y="2924"/>
                <a:ext cx="41" cy="378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1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54" name="Oval 80"/>
              <p:cNvSpPr>
                <a:spLocks noChangeArrowheads="1"/>
              </p:cNvSpPr>
              <p:nvPr/>
            </p:nvSpPr>
            <p:spPr bwMode="auto">
              <a:xfrm rot="4992283">
                <a:off x="5400" y="2925"/>
                <a:ext cx="125" cy="12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55" name="Freeform 81"/>
              <p:cNvSpPr/>
              <p:nvPr/>
            </p:nvSpPr>
            <p:spPr bwMode="auto">
              <a:xfrm rot="4432324">
                <a:off x="5442" y="585"/>
                <a:ext cx="42" cy="378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1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56" name="Freeform 82"/>
              <p:cNvSpPr/>
              <p:nvPr/>
            </p:nvSpPr>
            <p:spPr bwMode="auto">
              <a:xfrm rot="6073740" flipH="1">
                <a:off x="5442" y="835"/>
                <a:ext cx="41" cy="378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1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57" name="Oval 83"/>
              <p:cNvSpPr>
                <a:spLocks noChangeArrowheads="1"/>
              </p:cNvSpPr>
              <p:nvPr/>
            </p:nvSpPr>
            <p:spPr bwMode="auto">
              <a:xfrm rot="4992283">
                <a:off x="5400" y="836"/>
                <a:ext cx="126" cy="12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58" name="Freeform 84"/>
              <p:cNvSpPr/>
              <p:nvPr/>
            </p:nvSpPr>
            <p:spPr bwMode="auto">
              <a:xfrm rot="-6201357">
                <a:off x="2507" y="2924"/>
                <a:ext cx="42" cy="378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1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59" name="Freeform 85"/>
              <p:cNvSpPr/>
              <p:nvPr/>
            </p:nvSpPr>
            <p:spPr bwMode="auto">
              <a:xfrm rot="17104424" flipH="1">
                <a:off x="2507" y="2673"/>
                <a:ext cx="41" cy="378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1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60" name="Oval 86"/>
              <p:cNvSpPr>
                <a:spLocks noChangeArrowheads="1"/>
              </p:cNvSpPr>
              <p:nvPr/>
            </p:nvSpPr>
            <p:spPr bwMode="auto">
              <a:xfrm rot="-5353614">
                <a:off x="2465" y="2925"/>
                <a:ext cx="125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61" name="Freeform 87"/>
              <p:cNvSpPr/>
              <p:nvPr/>
            </p:nvSpPr>
            <p:spPr bwMode="auto">
              <a:xfrm rot="-6201357">
                <a:off x="2506" y="836"/>
                <a:ext cx="43" cy="378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1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62" name="Freeform 88"/>
              <p:cNvSpPr/>
              <p:nvPr/>
            </p:nvSpPr>
            <p:spPr bwMode="auto">
              <a:xfrm rot="17104424" flipH="1">
                <a:off x="2507" y="585"/>
                <a:ext cx="41" cy="378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1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63" name="Oval 89"/>
              <p:cNvSpPr>
                <a:spLocks noChangeArrowheads="1"/>
              </p:cNvSpPr>
              <p:nvPr/>
            </p:nvSpPr>
            <p:spPr bwMode="auto">
              <a:xfrm rot="-5353614">
                <a:off x="2465" y="836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64" name="Freeform 90"/>
              <p:cNvSpPr/>
              <p:nvPr/>
            </p:nvSpPr>
            <p:spPr bwMode="auto">
              <a:xfrm rot="-6201357">
                <a:off x="2506" y="1880"/>
                <a:ext cx="43" cy="378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1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65" name="Freeform 91"/>
              <p:cNvSpPr/>
              <p:nvPr/>
            </p:nvSpPr>
            <p:spPr bwMode="auto">
              <a:xfrm rot="17104424" flipH="1">
                <a:off x="2507" y="1629"/>
                <a:ext cx="41" cy="378"/>
              </a:xfrm>
              <a:custGeom>
                <a:avLst/>
                <a:gdLst>
                  <a:gd name="T0" fmla="*/ 3 w 152"/>
                  <a:gd name="T1" fmla="*/ 0 h 816"/>
                  <a:gd name="T2" fmla="*/ 0 w 152"/>
                  <a:gd name="T3" fmla="*/ 38 h 816"/>
                  <a:gd name="T4" fmla="*/ 2 w 152"/>
                  <a:gd name="T5" fmla="*/ 81 h 816"/>
                  <a:gd name="T6" fmla="*/ 0 w 152"/>
                  <a:gd name="T7" fmla="*/ 38 h 816"/>
                  <a:gd name="T8" fmla="*/ 3 w 152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16">
                    <a:moveTo>
                      <a:pt x="152" y="0"/>
                    </a:moveTo>
                    <a:cubicBezTo>
                      <a:pt x="152" y="0"/>
                      <a:pt x="16" y="248"/>
                      <a:pt x="8" y="384"/>
                    </a:cubicBezTo>
                    <a:cubicBezTo>
                      <a:pt x="0" y="520"/>
                      <a:pt x="104" y="816"/>
                      <a:pt x="104" y="816"/>
                    </a:cubicBezTo>
                    <a:cubicBezTo>
                      <a:pt x="104" y="816"/>
                      <a:pt x="0" y="520"/>
                      <a:pt x="8" y="384"/>
                    </a:cubicBezTo>
                    <a:cubicBezTo>
                      <a:pt x="16" y="248"/>
                      <a:pt x="152" y="0"/>
                      <a:pt x="15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66" name="Oval 92"/>
              <p:cNvSpPr>
                <a:spLocks noChangeArrowheads="1"/>
              </p:cNvSpPr>
              <p:nvPr/>
            </p:nvSpPr>
            <p:spPr bwMode="auto">
              <a:xfrm rot="-5353614">
                <a:off x="2465" y="1880"/>
                <a:ext cx="126" cy="1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67" name="Oval 93"/>
              <p:cNvSpPr>
                <a:spLocks noChangeArrowheads="1"/>
              </p:cNvSpPr>
              <p:nvPr/>
            </p:nvSpPr>
            <p:spPr bwMode="auto">
              <a:xfrm>
                <a:off x="2842" y="2215"/>
                <a:ext cx="126" cy="12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68" name="Oval 94"/>
              <p:cNvSpPr>
                <a:spLocks noChangeArrowheads="1"/>
              </p:cNvSpPr>
              <p:nvPr/>
            </p:nvSpPr>
            <p:spPr bwMode="auto">
              <a:xfrm>
                <a:off x="3806" y="1755"/>
                <a:ext cx="378" cy="37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7269" name="Group 98"/>
              <p:cNvGrpSpPr/>
              <p:nvPr/>
            </p:nvGrpSpPr>
            <p:grpSpPr bwMode="auto">
              <a:xfrm>
                <a:off x="4164" y="1296"/>
                <a:ext cx="720" cy="384"/>
                <a:chOff x="1392" y="3696"/>
                <a:chExt cx="720" cy="384"/>
              </a:xfrm>
            </p:grpSpPr>
            <p:sp>
              <p:nvSpPr>
                <p:cNvPr id="7282" name="AutoShape 99"/>
                <p:cNvSpPr>
                  <a:spLocks noChangeArrowheads="1"/>
                </p:cNvSpPr>
                <p:nvPr/>
              </p:nvSpPr>
              <p:spPr bwMode="auto">
                <a:xfrm>
                  <a:off x="1392" y="3696"/>
                  <a:ext cx="720" cy="384"/>
                </a:xfrm>
                <a:prstGeom prst="wedgeRoundRectCallout">
                  <a:avLst>
                    <a:gd name="adj1" fmla="val -45000"/>
                    <a:gd name="adj2" fmla="val 70051"/>
                    <a:gd name="adj3" fmla="val 16667"/>
                  </a:avLst>
                </a:prstGeom>
                <a:solidFill>
                  <a:srgbClr val="FFFFFF"/>
                </a:solidFill>
                <a:ln w="38100">
                  <a:solidFill>
                    <a:srgbClr val="FF0066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1800"/>
                </a:p>
              </p:txBody>
            </p:sp>
            <p:sp>
              <p:nvSpPr>
                <p:cNvPr id="7283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1395" y="3744"/>
                  <a:ext cx="69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 dirty="0">
                      <a:solidFill>
                        <a:srgbClr val="FF0066"/>
                      </a:solidFill>
                    </a:rPr>
                    <a:t>硅原子</a:t>
                  </a:r>
                  <a:endParaRPr lang="zh-CN" altLang="en-US" sz="1800" dirty="0"/>
                </a:p>
              </p:txBody>
            </p:sp>
          </p:grpSp>
          <p:grpSp>
            <p:nvGrpSpPr>
              <p:cNvPr id="7270" name="Group 101"/>
              <p:cNvGrpSpPr/>
              <p:nvPr/>
            </p:nvGrpSpPr>
            <p:grpSpPr bwMode="auto">
              <a:xfrm>
                <a:off x="3086" y="2160"/>
                <a:ext cx="702" cy="336"/>
                <a:chOff x="3168" y="2304"/>
                <a:chExt cx="636" cy="336"/>
              </a:xfrm>
            </p:grpSpPr>
            <p:sp>
              <p:nvSpPr>
                <p:cNvPr id="7280" name="AutoShape 102"/>
                <p:cNvSpPr>
                  <a:spLocks noChangeArrowheads="1"/>
                </p:cNvSpPr>
                <p:nvPr/>
              </p:nvSpPr>
              <p:spPr bwMode="auto">
                <a:xfrm flipV="1">
                  <a:off x="3168" y="2304"/>
                  <a:ext cx="576" cy="336"/>
                </a:xfrm>
                <a:prstGeom prst="wedgeRoundRectCallout">
                  <a:avLst>
                    <a:gd name="adj1" fmla="val 76037"/>
                    <a:gd name="adj2" fmla="val 15773"/>
                    <a:gd name="adj3" fmla="val 16667"/>
                  </a:avLst>
                </a:prstGeom>
                <a:solidFill>
                  <a:srgbClr val="FFFFFF"/>
                </a:solidFill>
                <a:ln w="38100">
                  <a:solidFill>
                    <a:schemeClr val="accent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1800"/>
                </a:p>
              </p:txBody>
            </p:sp>
            <p:sp>
              <p:nvSpPr>
                <p:cNvPr id="7281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3177" y="2304"/>
                  <a:ext cx="6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>
                      <a:solidFill>
                        <a:schemeClr val="accent1"/>
                      </a:solidFill>
                    </a:rPr>
                    <a:t>价电子</a:t>
                  </a:r>
                  <a:endParaRPr lang="zh-CN" altLang="en-US" sz="240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7271" name="Text Box 105"/>
              <p:cNvSpPr txBox="1">
                <a:spLocks noChangeArrowheads="1"/>
              </p:cNvSpPr>
              <p:nvPr/>
            </p:nvSpPr>
            <p:spPr bwMode="auto">
              <a:xfrm>
                <a:off x="2712" y="720"/>
                <a:ext cx="35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+4</a:t>
                </a:r>
                <a:endParaRPr lang="en-US" altLang="zh-CN"/>
              </a:p>
            </p:txBody>
          </p:sp>
          <p:sp>
            <p:nvSpPr>
              <p:cNvPr id="7272" name="Text Box 106"/>
              <p:cNvSpPr txBox="1">
                <a:spLocks noChangeArrowheads="1"/>
              </p:cNvSpPr>
              <p:nvPr/>
            </p:nvSpPr>
            <p:spPr bwMode="auto">
              <a:xfrm>
                <a:off x="3780" y="708"/>
                <a:ext cx="39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+4</a:t>
                </a:r>
                <a:endParaRPr lang="en-US" altLang="zh-CN"/>
              </a:p>
            </p:txBody>
          </p:sp>
          <p:sp>
            <p:nvSpPr>
              <p:cNvPr id="7273" name="Text Box 107"/>
              <p:cNvSpPr txBox="1">
                <a:spLocks noChangeArrowheads="1"/>
              </p:cNvSpPr>
              <p:nvPr/>
            </p:nvSpPr>
            <p:spPr bwMode="auto">
              <a:xfrm>
                <a:off x="4896" y="720"/>
                <a:ext cx="35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+4</a:t>
                </a:r>
                <a:endParaRPr lang="en-US" altLang="zh-CN"/>
              </a:p>
            </p:txBody>
          </p:sp>
          <p:sp>
            <p:nvSpPr>
              <p:cNvPr id="7274" name="Text Box 108"/>
              <p:cNvSpPr txBox="1">
                <a:spLocks noChangeArrowheads="1"/>
              </p:cNvSpPr>
              <p:nvPr/>
            </p:nvSpPr>
            <p:spPr bwMode="auto">
              <a:xfrm>
                <a:off x="2724" y="1752"/>
                <a:ext cx="35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+4</a:t>
                </a:r>
                <a:endParaRPr lang="en-US" altLang="zh-CN"/>
              </a:p>
            </p:txBody>
          </p:sp>
          <p:sp>
            <p:nvSpPr>
              <p:cNvPr id="7275" name="Text Box 109"/>
              <p:cNvSpPr txBox="1">
                <a:spLocks noChangeArrowheads="1"/>
              </p:cNvSpPr>
              <p:nvPr/>
            </p:nvSpPr>
            <p:spPr bwMode="auto">
              <a:xfrm>
                <a:off x="3816" y="1779"/>
                <a:ext cx="35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+4</a:t>
                </a:r>
                <a:endParaRPr lang="en-US" altLang="zh-CN"/>
              </a:p>
            </p:txBody>
          </p:sp>
          <p:sp>
            <p:nvSpPr>
              <p:cNvPr id="7276" name="Text Box 110"/>
              <p:cNvSpPr txBox="1">
                <a:spLocks noChangeArrowheads="1"/>
              </p:cNvSpPr>
              <p:nvPr/>
            </p:nvSpPr>
            <p:spPr bwMode="auto">
              <a:xfrm>
                <a:off x="4908" y="1764"/>
                <a:ext cx="35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+4</a:t>
                </a:r>
                <a:endParaRPr lang="en-US" altLang="zh-CN"/>
              </a:p>
            </p:txBody>
          </p:sp>
          <p:sp>
            <p:nvSpPr>
              <p:cNvPr id="7277" name="Text Box 111"/>
              <p:cNvSpPr txBox="1">
                <a:spLocks noChangeArrowheads="1"/>
              </p:cNvSpPr>
              <p:nvPr/>
            </p:nvSpPr>
            <p:spPr bwMode="auto">
              <a:xfrm>
                <a:off x="2712" y="2808"/>
                <a:ext cx="35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+4</a:t>
                </a:r>
                <a:endParaRPr lang="en-US" altLang="zh-CN"/>
              </a:p>
            </p:txBody>
          </p:sp>
          <p:sp>
            <p:nvSpPr>
              <p:cNvPr id="7278" name="Text Box 112"/>
              <p:cNvSpPr txBox="1">
                <a:spLocks noChangeArrowheads="1"/>
              </p:cNvSpPr>
              <p:nvPr/>
            </p:nvSpPr>
            <p:spPr bwMode="auto">
              <a:xfrm>
                <a:off x="3804" y="2796"/>
                <a:ext cx="35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+4</a:t>
                </a:r>
                <a:endParaRPr lang="en-US" altLang="zh-CN"/>
              </a:p>
            </p:txBody>
          </p:sp>
          <p:sp>
            <p:nvSpPr>
              <p:cNvPr id="7279" name="Text Box 113"/>
              <p:cNvSpPr txBox="1">
                <a:spLocks noChangeArrowheads="1"/>
              </p:cNvSpPr>
              <p:nvPr/>
            </p:nvSpPr>
            <p:spPr bwMode="auto">
              <a:xfrm>
                <a:off x="4896" y="2808"/>
                <a:ext cx="35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+4</a:t>
                </a:r>
                <a:endParaRPr lang="en-US" altLang="zh-CN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16" name="Rectangle 141"/>
          <p:cNvSpPr txBox="1">
            <a:spLocks noChangeArrowheads="1"/>
          </p:cNvSpPr>
          <p:nvPr/>
        </p:nvSpPr>
        <p:spPr bwMode="auto">
          <a:xfrm>
            <a:off x="115550" y="-18811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dirty="0"/>
              <a:t>1.1.1</a:t>
            </a:r>
            <a:r>
              <a:rPr kumimoji="0" lang="zh-CN" altLang="en-US" dirty="0"/>
              <a:t>本征半导体</a:t>
            </a:r>
            <a:endParaRPr kumimoji="0" lang="zh-CN" altLang="en-US" dirty="0"/>
          </a:p>
        </p:txBody>
      </p:sp>
      <p:sp>
        <p:nvSpPr>
          <p:cNvPr id="117" name="Text Box 96"/>
          <p:cNvSpPr txBox="1">
            <a:spLocks noChangeArrowheads="1"/>
          </p:cNvSpPr>
          <p:nvPr/>
        </p:nvSpPr>
        <p:spPr bwMode="auto">
          <a:xfrm>
            <a:off x="492335" y="1842672"/>
            <a:ext cx="28889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纯净的、没有结构缺陷的半导体单晶称为</a:t>
            </a:r>
            <a:r>
              <a:rPr lang="zh-CN" altLang="en-US" sz="2400" b="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本征半导体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。它是共价键结构。     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2"/>
          <p:cNvSpPr>
            <a:spLocks noChangeArrowheads="1"/>
          </p:cNvSpPr>
          <p:nvPr/>
        </p:nvSpPr>
        <p:spPr bwMode="auto">
          <a:xfrm>
            <a:off x="1676400" y="1446213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647825" y="1546225"/>
            <a:ext cx="76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1905000" y="23606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197" name="Oval 6"/>
          <p:cNvSpPr>
            <a:spLocks noChangeArrowheads="1"/>
          </p:cNvSpPr>
          <p:nvPr/>
        </p:nvSpPr>
        <p:spPr bwMode="auto">
          <a:xfrm>
            <a:off x="1676400" y="3351213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1628775" y="3441700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8199" name="Freeform 8"/>
          <p:cNvSpPr/>
          <p:nvPr/>
        </p:nvSpPr>
        <p:spPr bwMode="auto">
          <a:xfrm>
            <a:off x="1752600" y="21320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Freeform 9"/>
          <p:cNvSpPr/>
          <p:nvPr/>
        </p:nvSpPr>
        <p:spPr bwMode="auto">
          <a:xfrm flipH="1">
            <a:off x="2133600" y="21320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Oval 10"/>
          <p:cNvSpPr>
            <a:spLocks noChangeArrowheads="1"/>
          </p:cNvSpPr>
          <p:nvPr/>
        </p:nvSpPr>
        <p:spPr bwMode="auto">
          <a:xfrm rot="-72110">
            <a:off x="2590800" y="1674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2" name="Oval 11"/>
          <p:cNvSpPr>
            <a:spLocks noChangeArrowheads="1"/>
          </p:cNvSpPr>
          <p:nvPr/>
        </p:nvSpPr>
        <p:spPr bwMode="auto">
          <a:xfrm rot="-72110">
            <a:off x="3276600" y="1674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3" name="Freeform 12"/>
          <p:cNvSpPr/>
          <p:nvPr/>
        </p:nvSpPr>
        <p:spPr bwMode="auto">
          <a:xfrm rot="5399914">
            <a:off x="2933700" y="9509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Freeform 13"/>
          <p:cNvSpPr/>
          <p:nvPr/>
        </p:nvSpPr>
        <p:spPr bwMode="auto">
          <a:xfrm rot="5493192" flipH="1">
            <a:off x="2933700" y="13319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" name="Oval 14"/>
          <p:cNvSpPr>
            <a:spLocks noChangeArrowheads="1"/>
          </p:cNvSpPr>
          <p:nvPr/>
        </p:nvSpPr>
        <p:spPr bwMode="auto">
          <a:xfrm>
            <a:off x="3657600" y="1446213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6" name="Text Box 15"/>
          <p:cNvSpPr txBox="1">
            <a:spLocks noChangeArrowheads="1"/>
          </p:cNvSpPr>
          <p:nvPr/>
        </p:nvSpPr>
        <p:spPr bwMode="auto">
          <a:xfrm>
            <a:off x="3657600" y="1538288"/>
            <a:ext cx="66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8207" name="Oval 16"/>
          <p:cNvSpPr>
            <a:spLocks noChangeArrowheads="1"/>
          </p:cNvSpPr>
          <p:nvPr/>
        </p:nvSpPr>
        <p:spPr bwMode="auto">
          <a:xfrm rot="-72110">
            <a:off x="2590800" y="3579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8" name="Oval 17"/>
          <p:cNvSpPr>
            <a:spLocks noChangeArrowheads="1"/>
          </p:cNvSpPr>
          <p:nvPr/>
        </p:nvSpPr>
        <p:spPr bwMode="auto">
          <a:xfrm rot="-72110">
            <a:off x="3276600" y="3579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9" name="Freeform 18"/>
          <p:cNvSpPr/>
          <p:nvPr/>
        </p:nvSpPr>
        <p:spPr bwMode="auto">
          <a:xfrm rot="5399914">
            <a:off x="2933700" y="28559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0" name="Freeform 19"/>
          <p:cNvSpPr/>
          <p:nvPr/>
        </p:nvSpPr>
        <p:spPr bwMode="auto">
          <a:xfrm rot="5493192" flipH="1">
            <a:off x="2933700" y="32369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1" name="Oval 20"/>
          <p:cNvSpPr>
            <a:spLocks noChangeArrowheads="1"/>
          </p:cNvSpPr>
          <p:nvPr/>
        </p:nvSpPr>
        <p:spPr bwMode="auto">
          <a:xfrm>
            <a:off x="3657600" y="3351213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12" name="Text Box 21"/>
          <p:cNvSpPr txBox="1">
            <a:spLocks noChangeArrowheads="1"/>
          </p:cNvSpPr>
          <p:nvPr/>
        </p:nvSpPr>
        <p:spPr bwMode="auto">
          <a:xfrm>
            <a:off x="3581400" y="3441700"/>
            <a:ext cx="793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8213" name="Oval 22"/>
          <p:cNvSpPr>
            <a:spLocks noChangeArrowheads="1"/>
          </p:cNvSpPr>
          <p:nvPr/>
        </p:nvSpPr>
        <p:spPr bwMode="auto">
          <a:xfrm>
            <a:off x="3886200" y="23606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14" name="Oval 23"/>
          <p:cNvSpPr>
            <a:spLocks noChangeArrowheads="1"/>
          </p:cNvSpPr>
          <p:nvPr/>
        </p:nvSpPr>
        <p:spPr bwMode="auto">
          <a:xfrm>
            <a:off x="3886200" y="29702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15" name="Freeform 24"/>
          <p:cNvSpPr/>
          <p:nvPr/>
        </p:nvSpPr>
        <p:spPr bwMode="auto">
          <a:xfrm>
            <a:off x="3733800" y="21320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6" name="Freeform 25"/>
          <p:cNvSpPr/>
          <p:nvPr/>
        </p:nvSpPr>
        <p:spPr bwMode="auto">
          <a:xfrm flipH="1">
            <a:off x="4114800" y="21320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7" name="Oval 26"/>
          <p:cNvSpPr>
            <a:spLocks noChangeArrowheads="1"/>
          </p:cNvSpPr>
          <p:nvPr/>
        </p:nvSpPr>
        <p:spPr bwMode="auto">
          <a:xfrm rot="-72110">
            <a:off x="4572000" y="1674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18" name="Oval 27"/>
          <p:cNvSpPr>
            <a:spLocks noChangeArrowheads="1"/>
          </p:cNvSpPr>
          <p:nvPr/>
        </p:nvSpPr>
        <p:spPr bwMode="auto">
          <a:xfrm rot="-72110">
            <a:off x="5257800" y="1674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19" name="Freeform 28"/>
          <p:cNvSpPr/>
          <p:nvPr/>
        </p:nvSpPr>
        <p:spPr bwMode="auto">
          <a:xfrm rot="5399914">
            <a:off x="4914900" y="9509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0" name="Freeform 29"/>
          <p:cNvSpPr/>
          <p:nvPr/>
        </p:nvSpPr>
        <p:spPr bwMode="auto">
          <a:xfrm rot="5493192" flipH="1">
            <a:off x="4914900" y="13319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Oval 30"/>
          <p:cNvSpPr>
            <a:spLocks noChangeArrowheads="1"/>
          </p:cNvSpPr>
          <p:nvPr/>
        </p:nvSpPr>
        <p:spPr bwMode="auto">
          <a:xfrm>
            <a:off x="5638800" y="1446213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22" name="Text Box 31"/>
          <p:cNvSpPr txBox="1">
            <a:spLocks noChangeArrowheads="1"/>
          </p:cNvSpPr>
          <p:nvPr/>
        </p:nvSpPr>
        <p:spPr bwMode="auto">
          <a:xfrm>
            <a:off x="5610225" y="1536700"/>
            <a:ext cx="68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8223" name="Oval 32"/>
          <p:cNvSpPr>
            <a:spLocks noChangeArrowheads="1"/>
          </p:cNvSpPr>
          <p:nvPr/>
        </p:nvSpPr>
        <p:spPr bwMode="auto">
          <a:xfrm rot="-72110">
            <a:off x="4572000" y="3579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24" name="Oval 33"/>
          <p:cNvSpPr>
            <a:spLocks noChangeArrowheads="1"/>
          </p:cNvSpPr>
          <p:nvPr/>
        </p:nvSpPr>
        <p:spPr bwMode="auto">
          <a:xfrm rot="-72110">
            <a:off x="5257800" y="3579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25" name="Freeform 34"/>
          <p:cNvSpPr/>
          <p:nvPr/>
        </p:nvSpPr>
        <p:spPr bwMode="auto">
          <a:xfrm rot="5399914">
            <a:off x="4914900" y="28559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6" name="Freeform 35"/>
          <p:cNvSpPr/>
          <p:nvPr/>
        </p:nvSpPr>
        <p:spPr bwMode="auto">
          <a:xfrm rot="5493192" flipH="1">
            <a:off x="4914900" y="32369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7" name="Oval 36"/>
          <p:cNvSpPr>
            <a:spLocks noChangeArrowheads="1"/>
          </p:cNvSpPr>
          <p:nvPr/>
        </p:nvSpPr>
        <p:spPr bwMode="auto">
          <a:xfrm>
            <a:off x="5638800" y="3351213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28" name="Text Box 37"/>
          <p:cNvSpPr txBox="1">
            <a:spLocks noChangeArrowheads="1"/>
          </p:cNvSpPr>
          <p:nvPr/>
        </p:nvSpPr>
        <p:spPr bwMode="auto">
          <a:xfrm>
            <a:off x="5600700" y="3451225"/>
            <a:ext cx="72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8229" name="Oval 38"/>
          <p:cNvSpPr>
            <a:spLocks noChangeArrowheads="1"/>
          </p:cNvSpPr>
          <p:nvPr/>
        </p:nvSpPr>
        <p:spPr bwMode="auto">
          <a:xfrm>
            <a:off x="5867400" y="23606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30" name="Oval 39"/>
          <p:cNvSpPr>
            <a:spLocks noChangeArrowheads="1"/>
          </p:cNvSpPr>
          <p:nvPr/>
        </p:nvSpPr>
        <p:spPr bwMode="auto">
          <a:xfrm>
            <a:off x="5867400" y="29702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31" name="Freeform 40"/>
          <p:cNvSpPr/>
          <p:nvPr/>
        </p:nvSpPr>
        <p:spPr bwMode="auto">
          <a:xfrm>
            <a:off x="5715000" y="21320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2" name="Freeform 41"/>
          <p:cNvSpPr/>
          <p:nvPr/>
        </p:nvSpPr>
        <p:spPr bwMode="auto">
          <a:xfrm flipH="1">
            <a:off x="6096000" y="21320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3" name="Oval 42"/>
          <p:cNvSpPr>
            <a:spLocks noChangeArrowheads="1"/>
          </p:cNvSpPr>
          <p:nvPr/>
        </p:nvSpPr>
        <p:spPr bwMode="auto">
          <a:xfrm>
            <a:off x="1905000" y="42656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34" name="Oval 43"/>
          <p:cNvSpPr>
            <a:spLocks noChangeArrowheads="1"/>
          </p:cNvSpPr>
          <p:nvPr/>
        </p:nvSpPr>
        <p:spPr bwMode="auto">
          <a:xfrm>
            <a:off x="1905000" y="48752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35" name="Oval 44"/>
          <p:cNvSpPr>
            <a:spLocks noChangeArrowheads="1"/>
          </p:cNvSpPr>
          <p:nvPr/>
        </p:nvSpPr>
        <p:spPr bwMode="auto">
          <a:xfrm>
            <a:off x="1676400" y="5256213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36" name="Text Box 45"/>
          <p:cNvSpPr txBox="1">
            <a:spLocks noChangeArrowheads="1"/>
          </p:cNvSpPr>
          <p:nvPr/>
        </p:nvSpPr>
        <p:spPr bwMode="auto">
          <a:xfrm>
            <a:off x="1638300" y="5346700"/>
            <a:ext cx="669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8237" name="Freeform 46"/>
          <p:cNvSpPr/>
          <p:nvPr/>
        </p:nvSpPr>
        <p:spPr bwMode="auto">
          <a:xfrm>
            <a:off x="1752600" y="40370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8" name="Freeform 47"/>
          <p:cNvSpPr/>
          <p:nvPr/>
        </p:nvSpPr>
        <p:spPr bwMode="auto">
          <a:xfrm flipH="1">
            <a:off x="2133600" y="40370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9" name="Oval 48"/>
          <p:cNvSpPr>
            <a:spLocks noChangeArrowheads="1"/>
          </p:cNvSpPr>
          <p:nvPr/>
        </p:nvSpPr>
        <p:spPr bwMode="auto">
          <a:xfrm rot="-72110">
            <a:off x="2590800" y="5484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40" name="Oval 49"/>
          <p:cNvSpPr>
            <a:spLocks noChangeArrowheads="1"/>
          </p:cNvSpPr>
          <p:nvPr/>
        </p:nvSpPr>
        <p:spPr bwMode="auto">
          <a:xfrm rot="-72110">
            <a:off x="3276600" y="5484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41" name="Freeform 50"/>
          <p:cNvSpPr/>
          <p:nvPr/>
        </p:nvSpPr>
        <p:spPr bwMode="auto">
          <a:xfrm rot="5399914">
            <a:off x="2933700" y="47609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2" name="Freeform 51"/>
          <p:cNvSpPr/>
          <p:nvPr/>
        </p:nvSpPr>
        <p:spPr bwMode="auto">
          <a:xfrm rot="5493192" flipH="1">
            <a:off x="2933700" y="51419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3" name="Oval 52"/>
          <p:cNvSpPr>
            <a:spLocks noChangeArrowheads="1"/>
          </p:cNvSpPr>
          <p:nvPr/>
        </p:nvSpPr>
        <p:spPr bwMode="auto">
          <a:xfrm>
            <a:off x="3657600" y="5256213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44" name="Text Box 53"/>
          <p:cNvSpPr txBox="1">
            <a:spLocks noChangeArrowheads="1"/>
          </p:cNvSpPr>
          <p:nvPr/>
        </p:nvSpPr>
        <p:spPr bwMode="auto">
          <a:xfrm>
            <a:off x="3648075" y="5346700"/>
            <a:ext cx="66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8245" name="Oval 55"/>
          <p:cNvSpPr>
            <a:spLocks noChangeArrowheads="1"/>
          </p:cNvSpPr>
          <p:nvPr/>
        </p:nvSpPr>
        <p:spPr bwMode="auto">
          <a:xfrm>
            <a:off x="3886200" y="48752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46" name="Freeform 56"/>
          <p:cNvSpPr/>
          <p:nvPr/>
        </p:nvSpPr>
        <p:spPr bwMode="auto">
          <a:xfrm>
            <a:off x="3733800" y="40370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7" name="Freeform 57"/>
          <p:cNvSpPr/>
          <p:nvPr/>
        </p:nvSpPr>
        <p:spPr bwMode="auto">
          <a:xfrm flipH="1">
            <a:off x="4114800" y="40370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8" name="Oval 58"/>
          <p:cNvSpPr>
            <a:spLocks noChangeArrowheads="1"/>
          </p:cNvSpPr>
          <p:nvPr/>
        </p:nvSpPr>
        <p:spPr bwMode="auto">
          <a:xfrm rot="-72110">
            <a:off x="4572000" y="5484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49" name="Oval 59"/>
          <p:cNvSpPr>
            <a:spLocks noChangeArrowheads="1"/>
          </p:cNvSpPr>
          <p:nvPr/>
        </p:nvSpPr>
        <p:spPr bwMode="auto">
          <a:xfrm rot="-72110">
            <a:off x="5257800" y="5484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50" name="Freeform 60"/>
          <p:cNvSpPr/>
          <p:nvPr/>
        </p:nvSpPr>
        <p:spPr bwMode="auto">
          <a:xfrm rot="5399914">
            <a:off x="4914900" y="47609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1" name="Freeform 61"/>
          <p:cNvSpPr/>
          <p:nvPr/>
        </p:nvSpPr>
        <p:spPr bwMode="auto">
          <a:xfrm rot="5493192" flipH="1">
            <a:off x="4914900" y="51419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2" name="Oval 62"/>
          <p:cNvSpPr>
            <a:spLocks noChangeArrowheads="1"/>
          </p:cNvSpPr>
          <p:nvPr/>
        </p:nvSpPr>
        <p:spPr bwMode="auto">
          <a:xfrm>
            <a:off x="5638800" y="5256213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53" name="Text Box 63"/>
          <p:cNvSpPr txBox="1">
            <a:spLocks noChangeArrowheads="1"/>
          </p:cNvSpPr>
          <p:nvPr/>
        </p:nvSpPr>
        <p:spPr bwMode="auto">
          <a:xfrm>
            <a:off x="5648325" y="5365750"/>
            <a:ext cx="67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8254" name="Oval 64"/>
          <p:cNvSpPr>
            <a:spLocks noChangeArrowheads="1"/>
          </p:cNvSpPr>
          <p:nvPr/>
        </p:nvSpPr>
        <p:spPr bwMode="auto">
          <a:xfrm>
            <a:off x="5867400" y="42656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55" name="Oval 65"/>
          <p:cNvSpPr>
            <a:spLocks noChangeArrowheads="1"/>
          </p:cNvSpPr>
          <p:nvPr/>
        </p:nvSpPr>
        <p:spPr bwMode="auto">
          <a:xfrm>
            <a:off x="5867400" y="48752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56" name="Freeform 66"/>
          <p:cNvSpPr/>
          <p:nvPr/>
        </p:nvSpPr>
        <p:spPr bwMode="auto">
          <a:xfrm>
            <a:off x="5715000" y="40370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7" name="Freeform 67"/>
          <p:cNvSpPr/>
          <p:nvPr/>
        </p:nvSpPr>
        <p:spPr bwMode="auto">
          <a:xfrm flipH="1">
            <a:off x="6096000" y="4037013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8" name="Freeform 68"/>
          <p:cNvSpPr/>
          <p:nvPr/>
        </p:nvSpPr>
        <p:spPr bwMode="auto">
          <a:xfrm rot="-897261">
            <a:off x="1752600" y="760413"/>
            <a:ext cx="77788" cy="687387"/>
          </a:xfrm>
          <a:custGeom>
            <a:avLst/>
            <a:gdLst>
              <a:gd name="T0" fmla="*/ 2147483646 w 152"/>
              <a:gd name="T1" fmla="*/ 0 h 816"/>
              <a:gd name="T2" fmla="*/ 1072224674 w 152"/>
              <a:gd name="T3" fmla="*/ 2147483646 h 816"/>
              <a:gd name="T4" fmla="*/ 2147483646 w 152"/>
              <a:gd name="T5" fmla="*/ 2147483646 h 816"/>
              <a:gd name="T6" fmla="*/ 1072224674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9" name="Freeform 69"/>
          <p:cNvSpPr/>
          <p:nvPr/>
        </p:nvSpPr>
        <p:spPr bwMode="auto">
          <a:xfrm rot="713038" flipH="1">
            <a:off x="2209800" y="760413"/>
            <a:ext cx="74613" cy="687387"/>
          </a:xfrm>
          <a:custGeom>
            <a:avLst/>
            <a:gdLst>
              <a:gd name="T0" fmla="*/ 2147483646 w 152"/>
              <a:gd name="T1" fmla="*/ 0 h 816"/>
              <a:gd name="T2" fmla="*/ 946243048 w 152"/>
              <a:gd name="T3" fmla="*/ 2147483646 h 816"/>
              <a:gd name="T4" fmla="*/ 2147483646 w 152"/>
              <a:gd name="T5" fmla="*/ 2147483646 h 816"/>
              <a:gd name="T6" fmla="*/ 946243048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0" name="Oval 70"/>
          <p:cNvSpPr>
            <a:spLocks noChangeArrowheads="1"/>
          </p:cNvSpPr>
          <p:nvPr/>
        </p:nvSpPr>
        <p:spPr bwMode="auto">
          <a:xfrm rot="-72110">
            <a:off x="1905000" y="9890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61" name="Freeform 71"/>
          <p:cNvSpPr/>
          <p:nvPr/>
        </p:nvSpPr>
        <p:spPr bwMode="auto">
          <a:xfrm rot="-897261">
            <a:off x="3733800" y="760413"/>
            <a:ext cx="77788" cy="687387"/>
          </a:xfrm>
          <a:custGeom>
            <a:avLst/>
            <a:gdLst>
              <a:gd name="T0" fmla="*/ 2147483646 w 152"/>
              <a:gd name="T1" fmla="*/ 0 h 816"/>
              <a:gd name="T2" fmla="*/ 1072224674 w 152"/>
              <a:gd name="T3" fmla="*/ 2147483646 h 816"/>
              <a:gd name="T4" fmla="*/ 2147483646 w 152"/>
              <a:gd name="T5" fmla="*/ 2147483646 h 816"/>
              <a:gd name="T6" fmla="*/ 1072224674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2" name="Freeform 72"/>
          <p:cNvSpPr/>
          <p:nvPr/>
        </p:nvSpPr>
        <p:spPr bwMode="auto">
          <a:xfrm rot="713038" flipH="1">
            <a:off x="4191000" y="760413"/>
            <a:ext cx="74613" cy="687387"/>
          </a:xfrm>
          <a:custGeom>
            <a:avLst/>
            <a:gdLst>
              <a:gd name="T0" fmla="*/ 2147483646 w 152"/>
              <a:gd name="T1" fmla="*/ 0 h 816"/>
              <a:gd name="T2" fmla="*/ 946243048 w 152"/>
              <a:gd name="T3" fmla="*/ 2147483646 h 816"/>
              <a:gd name="T4" fmla="*/ 2147483646 w 152"/>
              <a:gd name="T5" fmla="*/ 2147483646 h 816"/>
              <a:gd name="T6" fmla="*/ 946243048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3" name="Oval 73"/>
          <p:cNvSpPr>
            <a:spLocks noChangeArrowheads="1"/>
          </p:cNvSpPr>
          <p:nvPr/>
        </p:nvSpPr>
        <p:spPr bwMode="auto">
          <a:xfrm rot="-72110">
            <a:off x="3886200" y="9890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64" name="Freeform 74"/>
          <p:cNvSpPr/>
          <p:nvPr/>
        </p:nvSpPr>
        <p:spPr bwMode="auto">
          <a:xfrm rot="-897261">
            <a:off x="5715000" y="760413"/>
            <a:ext cx="77788" cy="687387"/>
          </a:xfrm>
          <a:custGeom>
            <a:avLst/>
            <a:gdLst>
              <a:gd name="T0" fmla="*/ 2147483646 w 152"/>
              <a:gd name="T1" fmla="*/ 0 h 816"/>
              <a:gd name="T2" fmla="*/ 1072224674 w 152"/>
              <a:gd name="T3" fmla="*/ 2147483646 h 816"/>
              <a:gd name="T4" fmla="*/ 2147483646 w 152"/>
              <a:gd name="T5" fmla="*/ 2147483646 h 816"/>
              <a:gd name="T6" fmla="*/ 1072224674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5" name="Freeform 75"/>
          <p:cNvSpPr/>
          <p:nvPr/>
        </p:nvSpPr>
        <p:spPr bwMode="auto">
          <a:xfrm rot="713038" flipH="1">
            <a:off x="6172200" y="760413"/>
            <a:ext cx="74613" cy="687387"/>
          </a:xfrm>
          <a:custGeom>
            <a:avLst/>
            <a:gdLst>
              <a:gd name="T0" fmla="*/ 2147483646 w 152"/>
              <a:gd name="T1" fmla="*/ 0 h 816"/>
              <a:gd name="T2" fmla="*/ 946243048 w 152"/>
              <a:gd name="T3" fmla="*/ 2147483646 h 816"/>
              <a:gd name="T4" fmla="*/ 2147483646 w 152"/>
              <a:gd name="T5" fmla="*/ 2147483646 h 816"/>
              <a:gd name="T6" fmla="*/ 946243048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6" name="Oval 76"/>
          <p:cNvSpPr>
            <a:spLocks noChangeArrowheads="1"/>
          </p:cNvSpPr>
          <p:nvPr/>
        </p:nvSpPr>
        <p:spPr bwMode="auto">
          <a:xfrm rot="-72110">
            <a:off x="5867400" y="9890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67" name="Freeform 77"/>
          <p:cNvSpPr/>
          <p:nvPr/>
        </p:nvSpPr>
        <p:spPr bwMode="auto">
          <a:xfrm rot="9998643">
            <a:off x="2209800" y="5942013"/>
            <a:ext cx="77788" cy="687387"/>
          </a:xfrm>
          <a:custGeom>
            <a:avLst/>
            <a:gdLst>
              <a:gd name="T0" fmla="*/ 2147483646 w 152"/>
              <a:gd name="T1" fmla="*/ 0 h 816"/>
              <a:gd name="T2" fmla="*/ 1072224674 w 152"/>
              <a:gd name="T3" fmla="*/ 2147483646 h 816"/>
              <a:gd name="T4" fmla="*/ 2147483646 w 152"/>
              <a:gd name="T5" fmla="*/ 2147483646 h 816"/>
              <a:gd name="T6" fmla="*/ 1072224674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8" name="Freeform 78"/>
          <p:cNvSpPr/>
          <p:nvPr/>
        </p:nvSpPr>
        <p:spPr bwMode="auto">
          <a:xfrm rot="11608953" flipH="1">
            <a:off x="1752600" y="5942013"/>
            <a:ext cx="74613" cy="687387"/>
          </a:xfrm>
          <a:custGeom>
            <a:avLst/>
            <a:gdLst>
              <a:gd name="T0" fmla="*/ 2147483646 w 152"/>
              <a:gd name="T1" fmla="*/ 0 h 816"/>
              <a:gd name="T2" fmla="*/ 946243048 w 152"/>
              <a:gd name="T3" fmla="*/ 2147483646 h 816"/>
              <a:gd name="T4" fmla="*/ 2147483646 w 152"/>
              <a:gd name="T5" fmla="*/ 2147483646 h 816"/>
              <a:gd name="T6" fmla="*/ 946243048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9" name="Oval 79"/>
          <p:cNvSpPr>
            <a:spLocks noChangeArrowheads="1"/>
          </p:cNvSpPr>
          <p:nvPr/>
        </p:nvSpPr>
        <p:spPr bwMode="auto">
          <a:xfrm rot="-10753614">
            <a:off x="1905000" y="61706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70" name="Freeform 80"/>
          <p:cNvSpPr/>
          <p:nvPr/>
        </p:nvSpPr>
        <p:spPr bwMode="auto">
          <a:xfrm rot="9998643">
            <a:off x="4191000" y="5942013"/>
            <a:ext cx="77788" cy="687387"/>
          </a:xfrm>
          <a:custGeom>
            <a:avLst/>
            <a:gdLst>
              <a:gd name="T0" fmla="*/ 2147483646 w 152"/>
              <a:gd name="T1" fmla="*/ 0 h 816"/>
              <a:gd name="T2" fmla="*/ 1072224674 w 152"/>
              <a:gd name="T3" fmla="*/ 2147483646 h 816"/>
              <a:gd name="T4" fmla="*/ 2147483646 w 152"/>
              <a:gd name="T5" fmla="*/ 2147483646 h 816"/>
              <a:gd name="T6" fmla="*/ 1072224674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71" name="Freeform 81"/>
          <p:cNvSpPr/>
          <p:nvPr/>
        </p:nvSpPr>
        <p:spPr bwMode="auto">
          <a:xfrm rot="11608953" flipH="1">
            <a:off x="3733800" y="5942013"/>
            <a:ext cx="74613" cy="687387"/>
          </a:xfrm>
          <a:custGeom>
            <a:avLst/>
            <a:gdLst>
              <a:gd name="T0" fmla="*/ 2147483646 w 152"/>
              <a:gd name="T1" fmla="*/ 0 h 816"/>
              <a:gd name="T2" fmla="*/ 946243048 w 152"/>
              <a:gd name="T3" fmla="*/ 2147483646 h 816"/>
              <a:gd name="T4" fmla="*/ 2147483646 w 152"/>
              <a:gd name="T5" fmla="*/ 2147483646 h 816"/>
              <a:gd name="T6" fmla="*/ 946243048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72" name="Oval 82"/>
          <p:cNvSpPr>
            <a:spLocks noChangeArrowheads="1"/>
          </p:cNvSpPr>
          <p:nvPr/>
        </p:nvSpPr>
        <p:spPr bwMode="auto">
          <a:xfrm rot="-10753614">
            <a:off x="3886200" y="61706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73" name="Freeform 83"/>
          <p:cNvSpPr/>
          <p:nvPr/>
        </p:nvSpPr>
        <p:spPr bwMode="auto">
          <a:xfrm rot="9998643">
            <a:off x="6172200" y="5942013"/>
            <a:ext cx="77788" cy="687387"/>
          </a:xfrm>
          <a:custGeom>
            <a:avLst/>
            <a:gdLst>
              <a:gd name="T0" fmla="*/ 2147483646 w 152"/>
              <a:gd name="T1" fmla="*/ 0 h 816"/>
              <a:gd name="T2" fmla="*/ 1072224674 w 152"/>
              <a:gd name="T3" fmla="*/ 2147483646 h 816"/>
              <a:gd name="T4" fmla="*/ 2147483646 w 152"/>
              <a:gd name="T5" fmla="*/ 2147483646 h 816"/>
              <a:gd name="T6" fmla="*/ 1072224674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74" name="Freeform 84"/>
          <p:cNvSpPr/>
          <p:nvPr/>
        </p:nvSpPr>
        <p:spPr bwMode="auto">
          <a:xfrm rot="11608953" flipH="1">
            <a:off x="5715000" y="5942013"/>
            <a:ext cx="74613" cy="687387"/>
          </a:xfrm>
          <a:custGeom>
            <a:avLst/>
            <a:gdLst>
              <a:gd name="T0" fmla="*/ 2147483646 w 152"/>
              <a:gd name="T1" fmla="*/ 0 h 816"/>
              <a:gd name="T2" fmla="*/ 946243048 w 152"/>
              <a:gd name="T3" fmla="*/ 2147483646 h 816"/>
              <a:gd name="T4" fmla="*/ 2147483646 w 152"/>
              <a:gd name="T5" fmla="*/ 2147483646 h 816"/>
              <a:gd name="T6" fmla="*/ 946243048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75" name="Oval 85"/>
          <p:cNvSpPr>
            <a:spLocks noChangeArrowheads="1"/>
          </p:cNvSpPr>
          <p:nvPr/>
        </p:nvSpPr>
        <p:spPr bwMode="auto">
          <a:xfrm rot="-10753614">
            <a:off x="5867400" y="61706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76" name="Freeform 86"/>
          <p:cNvSpPr/>
          <p:nvPr/>
        </p:nvSpPr>
        <p:spPr bwMode="auto">
          <a:xfrm rot="4432324">
            <a:off x="6629400" y="3122613"/>
            <a:ext cx="77787" cy="687388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77" name="Freeform 87"/>
          <p:cNvSpPr/>
          <p:nvPr/>
        </p:nvSpPr>
        <p:spPr bwMode="auto">
          <a:xfrm rot="6073740" flipH="1">
            <a:off x="6630988" y="3578225"/>
            <a:ext cx="74612" cy="687388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78" name="Oval 88"/>
          <p:cNvSpPr>
            <a:spLocks noChangeArrowheads="1"/>
          </p:cNvSpPr>
          <p:nvPr/>
        </p:nvSpPr>
        <p:spPr bwMode="auto">
          <a:xfrm rot="4992283">
            <a:off x="6553200" y="3579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79" name="Freeform 89"/>
          <p:cNvSpPr/>
          <p:nvPr/>
        </p:nvSpPr>
        <p:spPr bwMode="auto">
          <a:xfrm rot="4432324">
            <a:off x="6629400" y="5027613"/>
            <a:ext cx="77787" cy="687388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80" name="Freeform 90"/>
          <p:cNvSpPr/>
          <p:nvPr/>
        </p:nvSpPr>
        <p:spPr bwMode="auto">
          <a:xfrm rot="6073740" flipH="1">
            <a:off x="6630988" y="5483225"/>
            <a:ext cx="74612" cy="687388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81" name="Oval 91"/>
          <p:cNvSpPr>
            <a:spLocks noChangeArrowheads="1"/>
          </p:cNvSpPr>
          <p:nvPr/>
        </p:nvSpPr>
        <p:spPr bwMode="auto">
          <a:xfrm rot="4992283">
            <a:off x="6553200" y="5484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82" name="Freeform 92"/>
          <p:cNvSpPr/>
          <p:nvPr/>
        </p:nvSpPr>
        <p:spPr bwMode="auto">
          <a:xfrm rot="4432324">
            <a:off x="6629400" y="1217613"/>
            <a:ext cx="77787" cy="687388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83" name="Freeform 93"/>
          <p:cNvSpPr/>
          <p:nvPr/>
        </p:nvSpPr>
        <p:spPr bwMode="auto">
          <a:xfrm rot="6073740" flipH="1">
            <a:off x="6630988" y="1673225"/>
            <a:ext cx="74612" cy="687388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84" name="Oval 94"/>
          <p:cNvSpPr>
            <a:spLocks noChangeArrowheads="1"/>
          </p:cNvSpPr>
          <p:nvPr/>
        </p:nvSpPr>
        <p:spPr bwMode="auto">
          <a:xfrm rot="4992283">
            <a:off x="6553200" y="1674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85" name="Freeform 95"/>
          <p:cNvSpPr/>
          <p:nvPr/>
        </p:nvSpPr>
        <p:spPr bwMode="auto">
          <a:xfrm rot="-6201357">
            <a:off x="1295400" y="5484813"/>
            <a:ext cx="77787" cy="687388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86" name="Freeform 96"/>
          <p:cNvSpPr/>
          <p:nvPr/>
        </p:nvSpPr>
        <p:spPr bwMode="auto">
          <a:xfrm rot="17104424" flipH="1">
            <a:off x="1296988" y="5026025"/>
            <a:ext cx="74612" cy="687388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87" name="Oval 97"/>
          <p:cNvSpPr>
            <a:spLocks noChangeArrowheads="1"/>
          </p:cNvSpPr>
          <p:nvPr/>
        </p:nvSpPr>
        <p:spPr bwMode="auto">
          <a:xfrm rot="-5353614">
            <a:off x="1219200" y="5484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88" name="Freeform 98"/>
          <p:cNvSpPr/>
          <p:nvPr/>
        </p:nvSpPr>
        <p:spPr bwMode="auto">
          <a:xfrm rot="-6201357">
            <a:off x="1295400" y="1674813"/>
            <a:ext cx="77787" cy="687388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89" name="Freeform 99"/>
          <p:cNvSpPr/>
          <p:nvPr/>
        </p:nvSpPr>
        <p:spPr bwMode="auto">
          <a:xfrm rot="17104424" flipH="1">
            <a:off x="1296988" y="1216025"/>
            <a:ext cx="74612" cy="687388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0" name="Oval 100"/>
          <p:cNvSpPr>
            <a:spLocks noChangeArrowheads="1"/>
          </p:cNvSpPr>
          <p:nvPr/>
        </p:nvSpPr>
        <p:spPr bwMode="auto">
          <a:xfrm rot="-5353614">
            <a:off x="1219200" y="1674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91" name="Freeform 101"/>
          <p:cNvSpPr/>
          <p:nvPr/>
        </p:nvSpPr>
        <p:spPr bwMode="auto">
          <a:xfrm rot="-6201357">
            <a:off x="1295400" y="3579813"/>
            <a:ext cx="77787" cy="687388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2" name="Freeform 102"/>
          <p:cNvSpPr/>
          <p:nvPr/>
        </p:nvSpPr>
        <p:spPr bwMode="auto">
          <a:xfrm rot="17104424" flipH="1">
            <a:off x="1296988" y="3121025"/>
            <a:ext cx="74612" cy="687388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3" name="Oval 103"/>
          <p:cNvSpPr>
            <a:spLocks noChangeArrowheads="1"/>
          </p:cNvSpPr>
          <p:nvPr/>
        </p:nvSpPr>
        <p:spPr bwMode="auto">
          <a:xfrm rot="-5353614">
            <a:off x="1219200" y="3579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67" name="Text Box 107"/>
          <p:cNvSpPr txBox="1">
            <a:spLocks noChangeArrowheads="1"/>
          </p:cNvSpPr>
          <p:nvPr/>
        </p:nvSpPr>
        <p:spPr bwMode="auto">
          <a:xfrm>
            <a:off x="4286250" y="4052888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自由电子</a:t>
            </a:r>
            <a:endParaRPr lang="zh-CN" altLang="en-US" sz="1600" b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468" name="Text Box 108"/>
          <p:cNvSpPr txBox="1">
            <a:spLocks noChangeArrowheads="1"/>
          </p:cNvSpPr>
          <p:nvPr/>
        </p:nvSpPr>
        <p:spPr bwMode="auto">
          <a:xfrm>
            <a:off x="3124200" y="3946525"/>
            <a:ext cx="68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accent2"/>
                </a:solidFill>
              </a:rPr>
              <a:t>空穴</a:t>
            </a:r>
            <a:endParaRPr lang="zh-CN" altLang="en-US" sz="1600" b="0">
              <a:solidFill>
                <a:schemeClr val="accent2"/>
              </a:solidFill>
            </a:endParaRPr>
          </a:p>
        </p:txBody>
      </p:sp>
      <p:sp>
        <p:nvSpPr>
          <p:cNvPr id="15473" name="Oval 113"/>
          <p:cNvSpPr>
            <a:spLocks noChangeArrowheads="1"/>
          </p:cNvSpPr>
          <p:nvPr/>
        </p:nvSpPr>
        <p:spPr bwMode="auto">
          <a:xfrm>
            <a:off x="4762500" y="44846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77" name="Oval 117"/>
          <p:cNvSpPr>
            <a:spLocks noChangeArrowheads="1"/>
          </p:cNvSpPr>
          <p:nvPr/>
        </p:nvSpPr>
        <p:spPr bwMode="auto">
          <a:xfrm>
            <a:off x="2686050" y="271303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98" name="Oval 122"/>
          <p:cNvSpPr>
            <a:spLocks noChangeArrowheads="1"/>
          </p:cNvSpPr>
          <p:nvPr/>
        </p:nvSpPr>
        <p:spPr bwMode="auto">
          <a:xfrm>
            <a:off x="1895475" y="2884488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89" name="Oval 129"/>
          <p:cNvSpPr>
            <a:spLocks noChangeArrowheads="1"/>
          </p:cNvSpPr>
          <p:nvPr/>
        </p:nvSpPr>
        <p:spPr bwMode="auto">
          <a:xfrm>
            <a:off x="1885950" y="2865438"/>
            <a:ext cx="247650" cy="2667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5507" name="Group 147"/>
          <p:cNvGrpSpPr/>
          <p:nvPr/>
        </p:nvGrpSpPr>
        <p:grpSpPr bwMode="auto">
          <a:xfrm>
            <a:off x="200025" y="2768603"/>
            <a:ext cx="1066800" cy="534988"/>
            <a:chOff x="0" y="1738"/>
            <a:chExt cx="672" cy="337"/>
          </a:xfrm>
        </p:grpSpPr>
        <p:sp>
          <p:nvSpPr>
            <p:cNvPr id="8312" name="AutoShape 130"/>
            <p:cNvSpPr>
              <a:spLocks noChangeArrowheads="1"/>
            </p:cNvSpPr>
            <p:nvPr/>
          </p:nvSpPr>
          <p:spPr bwMode="auto">
            <a:xfrm>
              <a:off x="0" y="1739"/>
              <a:ext cx="672" cy="336"/>
            </a:xfrm>
            <a:prstGeom prst="wedgeRoundRectCallout">
              <a:avLst>
                <a:gd name="adj1" fmla="val 93750"/>
                <a:gd name="adj2" fmla="val 8630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ea typeface="方正琥珀繁体" pitchFamily="2" charset="-122"/>
              </a:endParaRPr>
            </a:p>
          </p:txBody>
        </p:sp>
        <p:sp>
          <p:nvSpPr>
            <p:cNvPr id="8313" name="Text Box 131"/>
            <p:cNvSpPr txBox="1">
              <a:spLocks noChangeArrowheads="1"/>
            </p:cNvSpPr>
            <p:nvPr/>
          </p:nvSpPr>
          <p:spPr bwMode="auto">
            <a:xfrm>
              <a:off x="91" y="1738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ea typeface="方正琥珀繁体" pitchFamily="2" charset="-122"/>
                </a:rPr>
                <a:t>复合</a:t>
              </a:r>
              <a:endParaRPr lang="zh-CN" altLang="en-US" sz="1800" dirty="0">
                <a:ea typeface="方正琥珀繁体" pitchFamily="2" charset="-122"/>
              </a:endParaRPr>
            </a:p>
          </p:txBody>
        </p:sp>
      </p:grpSp>
      <p:sp>
        <p:nvSpPr>
          <p:cNvPr id="15498" name="Text Box 138"/>
          <p:cNvSpPr txBox="1">
            <a:spLocks noChangeArrowheads="1"/>
          </p:cNvSpPr>
          <p:nvPr/>
        </p:nvSpPr>
        <p:spPr bwMode="auto">
          <a:xfrm>
            <a:off x="4267200" y="4729163"/>
            <a:ext cx="1447800" cy="47625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成对出现</a:t>
            </a:r>
            <a:endParaRPr lang="zh-CN" altLang="en-US" sz="2400" dirty="0">
              <a:ea typeface="方正琥珀繁体" pitchFamily="2" charset="-122"/>
            </a:endParaRPr>
          </a:p>
        </p:txBody>
      </p:sp>
      <p:sp>
        <p:nvSpPr>
          <p:cNvPr id="15499" name="Text Box 139"/>
          <p:cNvSpPr txBox="1">
            <a:spLocks noChangeArrowheads="1"/>
          </p:cNvSpPr>
          <p:nvPr/>
        </p:nvSpPr>
        <p:spPr bwMode="auto">
          <a:xfrm>
            <a:off x="228600" y="2133600"/>
            <a:ext cx="1447800" cy="47625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成对消失</a:t>
            </a:r>
            <a:endParaRPr lang="zh-CN" altLang="en-US" sz="2400" dirty="0">
              <a:ea typeface="方正琥珀繁体" pitchFamily="2" charset="-122"/>
            </a:endParaRPr>
          </a:p>
        </p:txBody>
      </p:sp>
      <p:sp>
        <p:nvSpPr>
          <p:cNvPr id="15501" name="Text Box 141"/>
          <p:cNvSpPr txBox="1">
            <a:spLocks noChangeArrowheads="1"/>
          </p:cNvSpPr>
          <p:nvPr/>
        </p:nvSpPr>
        <p:spPr bwMode="auto">
          <a:xfrm>
            <a:off x="6991350" y="3981450"/>
            <a:ext cx="2028825" cy="830997"/>
          </a:xfrm>
          <a:prstGeom prst="rect">
            <a:avLst/>
          </a:prstGeom>
          <a:solidFill>
            <a:srgbClr val="FFFFEB"/>
          </a:solidFill>
          <a:ln w="1905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/>
              <a:t>自由电子和空穴称为载流子</a:t>
            </a:r>
            <a:endParaRPr lang="zh-CN" altLang="en-US" sz="2400" dirty="0"/>
          </a:p>
        </p:txBody>
      </p:sp>
      <p:sp>
        <p:nvSpPr>
          <p:cNvPr id="8305" name="Oval 142"/>
          <p:cNvSpPr>
            <a:spLocks noChangeArrowheads="1"/>
          </p:cNvSpPr>
          <p:nvPr/>
        </p:nvSpPr>
        <p:spPr bwMode="auto">
          <a:xfrm>
            <a:off x="3876675" y="435133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503" name="Oval 143"/>
          <p:cNvSpPr>
            <a:spLocks noChangeArrowheads="1"/>
          </p:cNvSpPr>
          <p:nvPr/>
        </p:nvSpPr>
        <p:spPr bwMode="auto">
          <a:xfrm>
            <a:off x="3848100" y="4324350"/>
            <a:ext cx="285750" cy="2667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74" name="Oval 114"/>
          <p:cNvSpPr>
            <a:spLocks noChangeArrowheads="1"/>
          </p:cNvSpPr>
          <p:nvPr/>
        </p:nvSpPr>
        <p:spPr bwMode="auto">
          <a:xfrm>
            <a:off x="3895725" y="4379913"/>
            <a:ext cx="228600" cy="223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80" name="Oval 120"/>
          <p:cNvSpPr>
            <a:spLocks noChangeArrowheads="1"/>
          </p:cNvSpPr>
          <p:nvPr/>
        </p:nvSpPr>
        <p:spPr bwMode="auto">
          <a:xfrm>
            <a:off x="1914525" y="2903538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504" name="Oval 144"/>
          <p:cNvSpPr>
            <a:spLocks noChangeArrowheads="1"/>
          </p:cNvSpPr>
          <p:nvPr/>
        </p:nvSpPr>
        <p:spPr bwMode="auto">
          <a:xfrm>
            <a:off x="2657475" y="2705100"/>
            <a:ext cx="285750" cy="27622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505" name="Oval 145"/>
          <p:cNvSpPr>
            <a:spLocks noChangeArrowheads="1"/>
          </p:cNvSpPr>
          <p:nvPr/>
        </p:nvSpPr>
        <p:spPr bwMode="auto">
          <a:xfrm>
            <a:off x="2371725" y="2886075"/>
            <a:ext cx="24765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506" name="Oval 146"/>
          <p:cNvSpPr>
            <a:spLocks noChangeArrowheads="1"/>
          </p:cNvSpPr>
          <p:nvPr/>
        </p:nvSpPr>
        <p:spPr bwMode="auto">
          <a:xfrm>
            <a:off x="1885950" y="2905125"/>
            <a:ext cx="257175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22" name="Rectangle 141"/>
          <p:cNvSpPr txBox="1">
            <a:spLocks noChangeArrowheads="1"/>
          </p:cNvSpPr>
          <p:nvPr/>
        </p:nvSpPr>
        <p:spPr bwMode="auto">
          <a:xfrm>
            <a:off x="247650" y="-18762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dirty="0"/>
              <a:t>1.1.1</a:t>
            </a:r>
            <a:r>
              <a:rPr kumimoji="0" lang="zh-CN" altLang="en-US" dirty="0"/>
              <a:t>本征半导体</a:t>
            </a:r>
            <a:endParaRPr kumimoji="0"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7" grpId="0" autoUpdateAnimBg="0"/>
      <p:bldP spid="15468" grpId="0" autoUpdateAnimBg="0"/>
      <p:bldP spid="15473" grpId="0" animBg="1"/>
      <p:bldP spid="15477" grpId="0" animBg="1"/>
      <p:bldP spid="15489" grpId="0" animBg="1"/>
      <p:bldP spid="15498" grpId="0" animBg="1" autoUpdateAnimBg="0"/>
      <p:bldP spid="15499" grpId="0" animBg="1" autoUpdateAnimBg="0"/>
      <p:bldP spid="15501" grpId="0" animBg="1" autoUpdateAnimBg="0"/>
      <p:bldP spid="15503" grpId="0" animBg="1"/>
      <p:bldP spid="15474" grpId="0" animBg="1"/>
      <p:bldP spid="15480" grpId="0" animBg="1"/>
      <p:bldP spid="15504" grpId="0" animBg="1"/>
      <p:bldP spid="15505" grpId="0" animBg="1"/>
      <p:bldP spid="155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2"/>
          <p:cNvSpPr>
            <a:spLocks noChangeArrowheads="1"/>
          </p:cNvSpPr>
          <p:nvPr/>
        </p:nvSpPr>
        <p:spPr bwMode="auto">
          <a:xfrm>
            <a:off x="3427413" y="144780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379788" y="1538288"/>
            <a:ext cx="73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3656013" y="2362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3656013" y="2971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427413" y="335280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398838" y="3443288"/>
            <a:ext cx="688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0248" name="Freeform 8"/>
          <p:cNvSpPr/>
          <p:nvPr/>
        </p:nvSpPr>
        <p:spPr bwMode="auto">
          <a:xfrm>
            <a:off x="3503613" y="21336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Freeform 9"/>
          <p:cNvSpPr/>
          <p:nvPr/>
        </p:nvSpPr>
        <p:spPr bwMode="auto">
          <a:xfrm flipH="1">
            <a:off x="3884613" y="21336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 rot="-72110">
            <a:off x="4341813" y="167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 rot="-72110">
            <a:off x="5027613" y="167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52" name="Freeform 12"/>
          <p:cNvSpPr/>
          <p:nvPr/>
        </p:nvSpPr>
        <p:spPr bwMode="auto">
          <a:xfrm rot="5399914">
            <a:off x="4684713" y="9525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3" name="Freeform 13"/>
          <p:cNvSpPr/>
          <p:nvPr/>
        </p:nvSpPr>
        <p:spPr bwMode="auto">
          <a:xfrm rot="5493192" flipH="1">
            <a:off x="4684713" y="13335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5408613" y="144780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5341938" y="1538288"/>
            <a:ext cx="727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 rot="-72110">
            <a:off x="4341813" y="3581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 rot="-72110">
            <a:off x="5027613" y="3581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58" name="Freeform 18"/>
          <p:cNvSpPr/>
          <p:nvPr/>
        </p:nvSpPr>
        <p:spPr bwMode="auto">
          <a:xfrm rot="5399914">
            <a:off x="4684713" y="28575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9" name="Freeform 19"/>
          <p:cNvSpPr/>
          <p:nvPr/>
        </p:nvSpPr>
        <p:spPr bwMode="auto">
          <a:xfrm rot="5493192" flipH="1">
            <a:off x="4684713" y="32385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5408613" y="335280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5399088" y="3452813"/>
            <a:ext cx="650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5637213" y="2362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5637213" y="2971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64" name="Freeform 24"/>
          <p:cNvSpPr/>
          <p:nvPr/>
        </p:nvSpPr>
        <p:spPr bwMode="auto">
          <a:xfrm>
            <a:off x="5484813" y="21336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5" name="Freeform 25"/>
          <p:cNvSpPr/>
          <p:nvPr/>
        </p:nvSpPr>
        <p:spPr bwMode="auto">
          <a:xfrm flipH="1">
            <a:off x="5865813" y="21336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6" name="Oval 26"/>
          <p:cNvSpPr>
            <a:spLocks noChangeArrowheads="1"/>
          </p:cNvSpPr>
          <p:nvPr/>
        </p:nvSpPr>
        <p:spPr bwMode="auto">
          <a:xfrm rot="-72110">
            <a:off x="6323013" y="167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67" name="Oval 27"/>
          <p:cNvSpPr>
            <a:spLocks noChangeArrowheads="1"/>
          </p:cNvSpPr>
          <p:nvPr/>
        </p:nvSpPr>
        <p:spPr bwMode="auto">
          <a:xfrm rot="-72110">
            <a:off x="7008813" y="167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68" name="Freeform 28"/>
          <p:cNvSpPr/>
          <p:nvPr/>
        </p:nvSpPr>
        <p:spPr bwMode="auto">
          <a:xfrm rot="5399914">
            <a:off x="6665913" y="9525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9" name="Freeform 29"/>
          <p:cNvSpPr/>
          <p:nvPr/>
        </p:nvSpPr>
        <p:spPr bwMode="auto">
          <a:xfrm rot="5493192" flipH="1">
            <a:off x="6665913" y="13335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0" name="Oval 30"/>
          <p:cNvSpPr>
            <a:spLocks noChangeArrowheads="1"/>
          </p:cNvSpPr>
          <p:nvPr/>
        </p:nvSpPr>
        <p:spPr bwMode="auto">
          <a:xfrm>
            <a:off x="7389813" y="144780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7361238" y="1519238"/>
            <a:ext cx="69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0272" name="Oval 32"/>
          <p:cNvSpPr>
            <a:spLocks noChangeArrowheads="1"/>
          </p:cNvSpPr>
          <p:nvPr/>
        </p:nvSpPr>
        <p:spPr bwMode="auto">
          <a:xfrm rot="-72110">
            <a:off x="6323013" y="3581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73" name="Oval 33"/>
          <p:cNvSpPr>
            <a:spLocks noChangeArrowheads="1"/>
          </p:cNvSpPr>
          <p:nvPr/>
        </p:nvSpPr>
        <p:spPr bwMode="auto">
          <a:xfrm rot="-72110">
            <a:off x="7008813" y="3581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74" name="Freeform 34"/>
          <p:cNvSpPr/>
          <p:nvPr/>
        </p:nvSpPr>
        <p:spPr bwMode="auto">
          <a:xfrm rot="5399914">
            <a:off x="6665913" y="28575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5" name="Freeform 35"/>
          <p:cNvSpPr/>
          <p:nvPr/>
        </p:nvSpPr>
        <p:spPr bwMode="auto">
          <a:xfrm rot="5493192" flipH="1">
            <a:off x="6665913" y="32385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6" name="Oval 36"/>
          <p:cNvSpPr>
            <a:spLocks noChangeArrowheads="1"/>
          </p:cNvSpPr>
          <p:nvPr/>
        </p:nvSpPr>
        <p:spPr bwMode="auto">
          <a:xfrm>
            <a:off x="7389813" y="335280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7399338" y="3443288"/>
            <a:ext cx="650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0278" name="Oval 38"/>
          <p:cNvSpPr>
            <a:spLocks noChangeArrowheads="1"/>
          </p:cNvSpPr>
          <p:nvPr/>
        </p:nvSpPr>
        <p:spPr bwMode="auto">
          <a:xfrm>
            <a:off x="7618413" y="2362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7618413" y="2971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80" name="Freeform 40"/>
          <p:cNvSpPr/>
          <p:nvPr/>
        </p:nvSpPr>
        <p:spPr bwMode="auto">
          <a:xfrm>
            <a:off x="7466013" y="21336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1" name="Freeform 41"/>
          <p:cNvSpPr/>
          <p:nvPr/>
        </p:nvSpPr>
        <p:spPr bwMode="auto">
          <a:xfrm flipH="1">
            <a:off x="7847013" y="21336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2" name="Oval 43"/>
          <p:cNvSpPr>
            <a:spLocks noChangeArrowheads="1"/>
          </p:cNvSpPr>
          <p:nvPr/>
        </p:nvSpPr>
        <p:spPr bwMode="auto">
          <a:xfrm>
            <a:off x="3656013" y="4876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83" name="Oval 44"/>
          <p:cNvSpPr>
            <a:spLocks noChangeArrowheads="1"/>
          </p:cNvSpPr>
          <p:nvPr/>
        </p:nvSpPr>
        <p:spPr bwMode="auto">
          <a:xfrm>
            <a:off x="3427413" y="525780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84" name="Text Box 45"/>
          <p:cNvSpPr txBox="1">
            <a:spLocks noChangeArrowheads="1"/>
          </p:cNvSpPr>
          <p:nvPr/>
        </p:nvSpPr>
        <p:spPr bwMode="auto">
          <a:xfrm>
            <a:off x="3408363" y="5357813"/>
            <a:ext cx="708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0285" name="Freeform 46"/>
          <p:cNvSpPr/>
          <p:nvPr/>
        </p:nvSpPr>
        <p:spPr bwMode="auto">
          <a:xfrm>
            <a:off x="3503613" y="40386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6" name="Freeform 47"/>
          <p:cNvSpPr/>
          <p:nvPr/>
        </p:nvSpPr>
        <p:spPr bwMode="auto">
          <a:xfrm flipH="1">
            <a:off x="3884613" y="40386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7" name="Oval 48"/>
          <p:cNvSpPr>
            <a:spLocks noChangeArrowheads="1"/>
          </p:cNvSpPr>
          <p:nvPr/>
        </p:nvSpPr>
        <p:spPr bwMode="auto">
          <a:xfrm rot="-72110">
            <a:off x="4341813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88" name="Oval 49"/>
          <p:cNvSpPr>
            <a:spLocks noChangeArrowheads="1"/>
          </p:cNvSpPr>
          <p:nvPr/>
        </p:nvSpPr>
        <p:spPr bwMode="auto">
          <a:xfrm rot="-72110">
            <a:off x="5027613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89" name="Freeform 50"/>
          <p:cNvSpPr/>
          <p:nvPr/>
        </p:nvSpPr>
        <p:spPr bwMode="auto">
          <a:xfrm rot="5399914">
            <a:off x="4684713" y="47625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0" name="Freeform 51"/>
          <p:cNvSpPr/>
          <p:nvPr/>
        </p:nvSpPr>
        <p:spPr bwMode="auto">
          <a:xfrm rot="5493192" flipH="1">
            <a:off x="4684713" y="51435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1" name="Oval 52"/>
          <p:cNvSpPr>
            <a:spLocks noChangeArrowheads="1"/>
          </p:cNvSpPr>
          <p:nvPr/>
        </p:nvSpPr>
        <p:spPr bwMode="auto">
          <a:xfrm>
            <a:off x="5408613" y="525780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92" name="Text Box 53"/>
          <p:cNvSpPr txBox="1">
            <a:spLocks noChangeArrowheads="1"/>
          </p:cNvSpPr>
          <p:nvPr/>
        </p:nvSpPr>
        <p:spPr bwMode="auto">
          <a:xfrm>
            <a:off x="5399088" y="5348288"/>
            <a:ext cx="622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0293" name="Oval 54"/>
          <p:cNvSpPr>
            <a:spLocks noChangeArrowheads="1"/>
          </p:cNvSpPr>
          <p:nvPr/>
        </p:nvSpPr>
        <p:spPr bwMode="auto">
          <a:xfrm>
            <a:off x="5637213" y="4267200"/>
            <a:ext cx="228600" cy="2286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94" name="Oval 55"/>
          <p:cNvSpPr>
            <a:spLocks noChangeArrowheads="1"/>
          </p:cNvSpPr>
          <p:nvPr/>
        </p:nvSpPr>
        <p:spPr bwMode="auto">
          <a:xfrm>
            <a:off x="5637213" y="4876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95" name="Freeform 56"/>
          <p:cNvSpPr/>
          <p:nvPr/>
        </p:nvSpPr>
        <p:spPr bwMode="auto">
          <a:xfrm>
            <a:off x="5484813" y="40386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6" name="Freeform 57"/>
          <p:cNvSpPr/>
          <p:nvPr/>
        </p:nvSpPr>
        <p:spPr bwMode="auto">
          <a:xfrm flipH="1">
            <a:off x="5865813" y="40386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7" name="Oval 58"/>
          <p:cNvSpPr>
            <a:spLocks noChangeArrowheads="1"/>
          </p:cNvSpPr>
          <p:nvPr/>
        </p:nvSpPr>
        <p:spPr bwMode="auto">
          <a:xfrm rot="-72110">
            <a:off x="6323013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98" name="Oval 59"/>
          <p:cNvSpPr>
            <a:spLocks noChangeArrowheads="1"/>
          </p:cNvSpPr>
          <p:nvPr/>
        </p:nvSpPr>
        <p:spPr bwMode="auto">
          <a:xfrm rot="-72110">
            <a:off x="7008813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99" name="Freeform 60"/>
          <p:cNvSpPr/>
          <p:nvPr/>
        </p:nvSpPr>
        <p:spPr bwMode="auto">
          <a:xfrm rot="5399914">
            <a:off x="6665913" y="47625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0" name="Freeform 61"/>
          <p:cNvSpPr/>
          <p:nvPr/>
        </p:nvSpPr>
        <p:spPr bwMode="auto">
          <a:xfrm rot="5493192" flipH="1">
            <a:off x="6665913" y="51435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1" name="Oval 62"/>
          <p:cNvSpPr>
            <a:spLocks noChangeArrowheads="1"/>
          </p:cNvSpPr>
          <p:nvPr/>
        </p:nvSpPr>
        <p:spPr bwMode="auto">
          <a:xfrm>
            <a:off x="7389813" y="5257800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02" name="Text Box 63"/>
          <p:cNvSpPr txBox="1">
            <a:spLocks noChangeArrowheads="1"/>
          </p:cNvSpPr>
          <p:nvPr/>
        </p:nvSpPr>
        <p:spPr bwMode="auto">
          <a:xfrm>
            <a:off x="7294563" y="5357813"/>
            <a:ext cx="822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0303" name="Oval 64"/>
          <p:cNvSpPr>
            <a:spLocks noChangeArrowheads="1"/>
          </p:cNvSpPr>
          <p:nvPr/>
        </p:nvSpPr>
        <p:spPr bwMode="auto">
          <a:xfrm>
            <a:off x="7618413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04" name="Oval 65"/>
          <p:cNvSpPr>
            <a:spLocks noChangeArrowheads="1"/>
          </p:cNvSpPr>
          <p:nvPr/>
        </p:nvSpPr>
        <p:spPr bwMode="auto">
          <a:xfrm>
            <a:off x="7618413" y="4876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05" name="Freeform 66"/>
          <p:cNvSpPr/>
          <p:nvPr/>
        </p:nvSpPr>
        <p:spPr bwMode="auto">
          <a:xfrm>
            <a:off x="7466013" y="40386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6" name="Freeform 67"/>
          <p:cNvSpPr/>
          <p:nvPr/>
        </p:nvSpPr>
        <p:spPr bwMode="auto">
          <a:xfrm flipH="1">
            <a:off x="7847013" y="4038600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7" name="Freeform 68"/>
          <p:cNvSpPr/>
          <p:nvPr/>
        </p:nvSpPr>
        <p:spPr bwMode="auto">
          <a:xfrm rot="-897261">
            <a:off x="3503613" y="762000"/>
            <a:ext cx="77787" cy="687388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8" name="Freeform 69"/>
          <p:cNvSpPr/>
          <p:nvPr/>
        </p:nvSpPr>
        <p:spPr bwMode="auto">
          <a:xfrm rot="713038" flipH="1">
            <a:off x="3960813" y="762000"/>
            <a:ext cx="74612" cy="687388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9" name="Oval 70"/>
          <p:cNvSpPr>
            <a:spLocks noChangeArrowheads="1"/>
          </p:cNvSpPr>
          <p:nvPr/>
        </p:nvSpPr>
        <p:spPr bwMode="auto">
          <a:xfrm rot="-72110">
            <a:off x="3656013" y="99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10" name="Freeform 71"/>
          <p:cNvSpPr/>
          <p:nvPr/>
        </p:nvSpPr>
        <p:spPr bwMode="auto">
          <a:xfrm rot="-897261">
            <a:off x="5484813" y="762000"/>
            <a:ext cx="77787" cy="687388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1" name="Freeform 72"/>
          <p:cNvSpPr/>
          <p:nvPr/>
        </p:nvSpPr>
        <p:spPr bwMode="auto">
          <a:xfrm rot="713038" flipH="1">
            <a:off x="5942013" y="762000"/>
            <a:ext cx="74612" cy="687388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2" name="Oval 73"/>
          <p:cNvSpPr>
            <a:spLocks noChangeArrowheads="1"/>
          </p:cNvSpPr>
          <p:nvPr/>
        </p:nvSpPr>
        <p:spPr bwMode="auto">
          <a:xfrm rot="-72110">
            <a:off x="5637213" y="99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13" name="Freeform 74"/>
          <p:cNvSpPr/>
          <p:nvPr/>
        </p:nvSpPr>
        <p:spPr bwMode="auto">
          <a:xfrm rot="-897261">
            <a:off x="7466013" y="762000"/>
            <a:ext cx="77787" cy="687388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4" name="Freeform 75"/>
          <p:cNvSpPr/>
          <p:nvPr/>
        </p:nvSpPr>
        <p:spPr bwMode="auto">
          <a:xfrm rot="713038" flipH="1">
            <a:off x="7923213" y="762000"/>
            <a:ext cx="74612" cy="687388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5" name="Oval 76"/>
          <p:cNvSpPr>
            <a:spLocks noChangeArrowheads="1"/>
          </p:cNvSpPr>
          <p:nvPr/>
        </p:nvSpPr>
        <p:spPr bwMode="auto">
          <a:xfrm rot="-72110">
            <a:off x="7618413" y="99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16" name="Freeform 77"/>
          <p:cNvSpPr/>
          <p:nvPr/>
        </p:nvSpPr>
        <p:spPr bwMode="auto">
          <a:xfrm rot="9998643">
            <a:off x="3960813" y="5943600"/>
            <a:ext cx="77787" cy="687388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7" name="Freeform 78"/>
          <p:cNvSpPr/>
          <p:nvPr/>
        </p:nvSpPr>
        <p:spPr bwMode="auto">
          <a:xfrm rot="11608953" flipH="1">
            <a:off x="3503613" y="5943600"/>
            <a:ext cx="74612" cy="687388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8" name="Oval 79"/>
          <p:cNvSpPr>
            <a:spLocks noChangeArrowheads="1"/>
          </p:cNvSpPr>
          <p:nvPr/>
        </p:nvSpPr>
        <p:spPr bwMode="auto">
          <a:xfrm rot="-10753614">
            <a:off x="3656013" y="6172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19" name="Freeform 80"/>
          <p:cNvSpPr/>
          <p:nvPr/>
        </p:nvSpPr>
        <p:spPr bwMode="auto">
          <a:xfrm rot="9998643">
            <a:off x="5942013" y="5943600"/>
            <a:ext cx="77787" cy="687388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0" name="Freeform 81"/>
          <p:cNvSpPr/>
          <p:nvPr/>
        </p:nvSpPr>
        <p:spPr bwMode="auto">
          <a:xfrm rot="11608953" flipH="1">
            <a:off x="5484813" y="5943600"/>
            <a:ext cx="74612" cy="687388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1" name="Oval 82"/>
          <p:cNvSpPr>
            <a:spLocks noChangeArrowheads="1"/>
          </p:cNvSpPr>
          <p:nvPr/>
        </p:nvSpPr>
        <p:spPr bwMode="auto">
          <a:xfrm rot="-10753614">
            <a:off x="5637213" y="6172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22" name="Freeform 83"/>
          <p:cNvSpPr/>
          <p:nvPr/>
        </p:nvSpPr>
        <p:spPr bwMode="auto">
          <a:xfrm rot="9998643">
            <a:off x="7923213" y="5943600"/>
            <a:ext cx="77787" cy="687388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3" name="Freeform 84"/>
          <p:cNvSpPr/>
          <p:nvPr/>
        </p:nvSpPr>
        <p:spPr bwMode="auto">
          <a:xfrm rot="11608953" flipH="1">
            <a:off x="7466013" y="5943600"/>
            <a:ext cx="74612" cy="687388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4" name="Oval 85"/>
          <p:cNvSpPr>
            <a:spLocks noChangeArrowheads="1"/>
          </p:cNvSpPr>
          <p:nvPr/>
        </p:nvSpPr>
        <p:spPr bwMode="auto">
          <a:xfrm rot="-10753614">
            <a:off x="7618413" y="6172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25" name="Freeform 86"/>
          <p:cNvSpPr/>
          <p:nvPr/>
        </p:nvSpPr>
        <p:spPr bwMode="auto">
          <a:xfrm rot="4432324">
            <a:off x="8380413" y="3124200"/>
            <a:ext cx="77788" cy="687387"/>
          </a:xfrm>
          <a:custGeom>
            <a:avLst/>
            <a:gdLst>
              <a:gd name="T0" fmla="*/ 2147483646 w 152"/>
              <a:gd name="T1" fmla="*/ 0 h 816"/>
              <a:gd name="T2" fmla="*/ 1072224674 w 152"/>
              <a:gd name="T3" fmla="*/ 2147483646 h 816"/>
              <a:gd name="T4" fmla="*/ 2147483646 w 152"/>
              <a:gd name="T5" fmla="*/ 2147483646 h 816"/>
              <a:gd name="T6" fmla="*/ 1072224674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6" name="Freeform 87"/>
          <p:cNvSpPr/>
          <p:nvPr/>
        </p:nvSpPr>
        <p:spPr bwMode="auto">
          <a:xfrm rot="6073740" flipH="1">
            <a:off x="8382000" y="3579813"/>
            <a:ext cx="74613" cy="687387"/>
          </a:xfrm>
          <a:custGeom>
            <a:avLst/>
            <a:gdLst>
              <a:gd name="T0" fmla="*/ 2147483646 w 152"/>
              <a:gd name="T1" fmla="*/ 0 h 816"/>
              <a:gd name="T2" fmla="*/ 946243048 w 152"/>
              <a:gd name="T3" fmla="*/ 2147483646 h 816"/>
              <a:gd name="T4" fmla="*/ 2147483646 w 152"/>
              <a:gd name="T5" fmla="*/ 2147483646 h 816"/>
              <a:gd name="T6" fmla="*/ 946243048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7" name="Oval 88"/>
          <p:cNvSpPr>
            <a:spLocks noChangeArrowheads="1"/>
          </p:cNvSpPr>
          <p:nvPr/>
        </p:nvSpPr>
        <p:spPr bwMode="auto">
          <a:xfrm rot="4992283">
            <a:off x="8304213" y="3581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28" name="Freeform 89"/>
          <p:cNvSpPr/>
          <p:nvPr/>
        </p:nvSpPr>
        <p:spPr bwMode="auto">
          <a:xfrm rot="4432324">
            <a:off x="8380413" y="5029200"/>
            <a:ext cx="77788" cy="687387"/>
          </a:xfrm>
          <a:custGeom>
            <a:avLst/>
            <a:gdLst>
              <a:gd name="T0" fmla="*/ 2147483646 w 152"/>
              <a:gd name="T1" fmla="*/ 0 h 816"/>
              <a:gd name="T2" fmla="*/ 1072224674 w 152"/>
              <a:gd name="T3" fmla="*/ 2147483646 h 816"/>
              <a:gd name="T4" fmla="*/ 2147483646 w 152"/>
              <a:gd name="T5" fmla="*/ 2147483646 h 816"/>
              <a:gd name="T6" fmla="*/ 1072224674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9" name="Freeform 90"/>
          <p:cNvSpPr/>
          <p:nvPr/>
        </p:nvSpPr>
        <p:spPr bwMode="auto">
          <a:xfrm rot="6073740" flipH="1">
            <a:off x="8382000" y="5484813"/>
            <a:ext cx="74613" cy="687387"/>
          </a:xfrm>
          <a:custGeom>
            <a:avLst/>
            <a:gdLst>
              <a:gd name="T0" fmla="*/ 2147483646 w 152"/>
              <a:gd name="T1" fmla="*/ 0 h 816"/>
              <a:gd name="T2" fmla="*/ 946243048 w 152"/>
              <a:gd name="T3" fmla="*/ 2147483646 h 816"/>
              <a:gd name="T4" fmla="*/ 2147483646 w 152"/>
              <a:gd name="T5" fmla="*/ 2147483646 h 816"/>
              <a:gd name="T6" fmla="*/ 946243048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0" name="Oval 91"/>
          <p:cNvSpPr>
            <a:spLocks noChangeArrowheads="1"/>
          </p:cNvSpPr>
          <p:nvPr/>
        </p:nvSpPr>
        <p:spPr bwMode="auto">
          <a:xfrm rot="4992283">
            <a:off x="8304213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31" name="Freeform 92"/>
          <p:cNvSpPr/>
          <p:nvPr/>
        </p:nvSpPr>
        <p:spPr bwMode="auto">
          <a:xfrm rot="4432324">
            <a:off x="8380413" y="1219200"/>
            <a:ext cx="77788" cy="687387"/>
          </a:xfrm>
          <a:custGeom>
            <a:avLst/>
            <a:gdLst>
              <a:gd name="T0" fmla="*/ 2147483646 w 152"/>
              <a:gd name="T1" fmla="*/ 0 h 816"/>
              <a:gd name="T2" fmla="*/ 1072224674 w 152"/>
              <a:gd name="T3" fmla="*/ 2147483646 h 816"/>
              <a:gd name="T4" fmla="*/ 2147483646 w 152"/>
              <a:gd name="T5" fmla="*/ 2147483646 h 816"/>
              <a:gd name="T6" fmla="*/ 1072224674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2" name="Freeform 93"/>
          <p:cNvSpPr/>
          <p:nvPr/>
        </p:nvSpPr>
        <p:spPr bwMode="auto">
          <a:xfrm rot="6073740" flipH="1">
            <a:off x="8382000" y="1674813"/>
            <a:ext cx="74613" cy="687387"/>
          </a:xfrm>
          <a:custGeom>
            <a:avLst/>
            <a:gdLst>
              <a:gd name="T0" fmla="*/ 2147483646 w 152"/>
              <a:gd name="T1" fmla="*/ 0 h 816"/>
              <a:gd name="T2" fmla="*/ 946243048 w 152"/>
              <a:gd name="T3" fmla="*/ 2147483646 h 816"/>
              <a:gd name="T4" fmla="*/ 2147483646 w 152"/>
              <a:gd name="T5" fmla="*/ 2147483646 h 816"/>
              <a:gd name="T6" fmla="*/ 946243048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3" name="Oval 94"/>
          <p:cNvSpPr>
            <a:spLocks noChangeArrowheads="1"/>
          </p:cNvSpPr>
          <p:nvPr/>
        </p:nvSpPr>
        <p:spPr bwMode="auto">
          <a:xfrm rot="4992283">
            <a:off x="8304213" y="167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34" name="Freeform 95"/>
          <p:cNvSpPr/>
          <p:nvPr/>
        </p:nvSpPr>
        <p:spPr bwMode="auto">
          <a:xfrm rot="-6201357">
            <a:off x="3046413" y="5486400"/>
            <a:ext cx="77788" cy="687387"/>
          </a:xfrm>
          <a:custGeom>
            <a:avLst/>
            <a:gdLst>
              <a:gd name="T0" fmla="*/ 2147483646 w 152"/>
              <a:gd name="T1" fmla="*/ 0 h 816"/>
              <a:gd name="T2" fmla="*/ 1072224674 w 152"/>
              <a:gd name="T3" fmla="*/ 2147483646 h 816"/>
              <a:gd name="T4" fmla="*/ 2147483646 w 152"/>
              <a:gd name="T5" fmla="*/ 2147483646 h 816"/>
              <a:gd name="T6" fmla="*/ 1072224674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5" name="Freeform 96"/>
          <p:cNvSpPr/>
          <p:nvPr/>
        </p:nvSpPr>
        <p:spPr bwMode="auto">
          <a:xfrm rot="17104424" flipH="1">
            <a:off x="3048000" y="5027613"/>
            <a:ext cx="74613" cy="687387"/>
          </a:xfrm>
          <a:custGeom>
            <a:avLst/>
            <a:gdLst>
              <a:gd name="T0" fmla="*/ 2147483646 w 152"/>
              <a:gd name="T1" fmla="*/ 0 h 816"/>
              <a:gd name="T2" fmla="*/ 946243048 w 152"/>
              <a:gd name="T3" fmla="*/ 2147483646 h 816"/>
              <a:gd name="T4" fmla="*/ 2147483646 w 152"/>
              <a:gd name="T5" fmla="*/ 2147483646 h 816"/>
              <a:gd name="T6" fmla="*/ 946243048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6" name="Oval 97"/>
          <p:cNvSpPr>
            <a:spLocks noChangeArrowheads="1"/>
          </p:cNvSpPr>
          <p:nvPr/>
        </p:nvSpPr>
        <p:spPr bwMode="auto">
          <a:xfrm rot="-5353614">
            <a:off x="2970213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37" name="Freeform 98"/>
          <p:cNvSpPr/>
          <p:nvPr/>
        </p:nvSpPr>
        <p:spPr bwMode="auto">
          <a:xfrm rot="-6201357">
            <a:off x="3046413" y="1676400"/>
            <a:ext cx="77788" cy="687387"/>
          </a:xfrm>
          <a:custGeom>
            <a:avLst/>
            <a:gdLst>
              <a:gd name="T0" fmla="*/ 2147483646 w 152"/>
              <a:gd name="T1" fmla="*/ 0 h 816"/>
              <a:gd name="T2" fmla="*/ 1072224674 w 152"/>
              <a:gd name="T3" fmla="*/ 2147483646 h 816"/>
              <a:gd name="T4" fmla="*/ 2147483646 w 152"/>
              <a:gd name="T5" fmla="*/ 2147483646 h 816"/>
              <a:gd name="T6" fmla="*/ 1072224674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8" name="Freeform 99"/>
          <p:cNvSpPr/>
          <p:nvPr/>
        </p:nvSpPr>
        <p:spPr bwMode="auto">
          <a:xfrm rot="17104424" flipH="1">
            <a:off x="3048000" y="1217613"/>
            <a:ext cx="74613" cy="687387"/>
          </a:xfrm>
          <a:custGeom>
            <a:avLst/>
            <a:gdLst>
              <a:gd name="T0" fmla="*/ 2147483646 w 152"/>
              <a:gd name="T1" fmla="*/ 0 h 816"/>
              <a:gd name="T2" fmla="*/ 946243048 w 152"/>
              <a:gd name="T3" fmla="*/ 2147483646 h 816"/>
              <a:gd name="T4" fmla="*/ 2147483646 w 152"/>
              <a:gd name="T5" fmla="*/ 2147483646 h 816"/>
              <a:gd name="T6" fmla="*/ 946243048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9" name="Oval 100"/>
          <p:cNvSpPr>
            <a:spLocks noChangeArrowheads="1"/>
          </p:cNvSpPr>
          <p:nvPr/>
        </p:nvSpPr>
        <p:spPr bwMode="auto">
          <a:xfrm rot="-5353614">
            <a:off x="2970213" y="167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40" name="Freeform 101"/>
          <p:cNvSpPr/>
          <p:nvPr/>
        </p:nvSpPr>
        <p:spPr bwMode="auto">
          <a:xfrm rot="-6201357">
            <a:off x="3046413" y="3581400"/>
            <a:ext cx="77788" cy="687387"/>
          </a:xfrm>
          <a:custGeom>
            <a:avLst/>
            <a:gdLst>
              <a:gd name="T0" fmla="*/ 2147483646 w 152"/>
              <a:gd name="T1" fmla="*/ 0 h 816"/>
              <a:gd name="T2" fmla="*/ 1072224674 w 152"/>
              <a:gd name="T3" fmla="*/ 2147483646 h 816"/>
              <a:gd name="T4" fmla="*/ 2147483646 w 152"/>
              <a:gd name="T5" fmla="*/ 2147483646 h 816"/>
              <a:gd name="T6" fmla="*/ 1072224674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1" name="Freeform 102"/>
          <p:cNvSpPr/>
          <p:nvPr/>
        </p:nvSpPr>
        <p:spPr bwMode="auto">
          <a:xfrm rot="17104424" flipH="1">
            <a:off x="3048000" y="3122613"/>
            <a:ext cx="74613" cy="687387"/>
          </a:xfrm>
          <a:custGeom>
            <a:avLst/>
            <a:gdLst>
              <a:gd name="T0" fmla="*/ 2147483646 w 152"/>
              <a:gd name="T1" fmla="*/ 0 h 816"/>
              <a:gd name="T2" fmla="*/ 946243048 w 152"/>
              <a:gd name="T3" fmla="*/ 2147483646 h 816"/>
              <a:gd name="T4" fmla="*/ 2147483646 w 152"/>
              <a:gd name="T5" fmla="*/ 2147483646 h 816"/>
              <a:gd name="T6" fmla="*/ 946243048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" name="Oval 103"/>
          <p:cNvSpPr>
            <a:spLocks noChangeArrowheads="1"/>
          </p:cNvSpPr>
          <p:nvPr/>
        </p:nvSpPr>
        <p:spPr bwMode="auto">
          <a:xfrm rot="-5353614">
            <a:off x="2970213" y="3581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43" name="Oval 104"/>
          <p:cNvSpPr>
            <a:spLocks noChangeArrowheads="1"/>
          </p:cNvSpPr>
          <p:nvPr/>
        </p:nvSpPr>
        <p:spPr bwMode="auto">
          <a:xfrm>
            <a:off x="6170613" y="49085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96" name="Line 112"/>
          <p:cNvSpPr>
            <a:spLocks noChangeShapeType="1"/>
          </p:cNvSpPr>
          <p:nvPr/>
        </p:nvSpPr>
        <p:spPr bwMode="auto">
          <a:xfrm flipH="1">
            <a:off x="4572000" y="6667500"/>
            <a:ext cx="2514600" cy="158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97" name="Text Box 113"/>
          <p:cNvSpPr txBox="1">
            <a:spLocks noChangeArrowheads="1"/>
          </p:cNvSpPr>
          <p:nvPr/>
        </p:nvSpPr>
        <p:spPr bwMode="auto">
          <a:xfrm>
            <a:off x="4914900" y="614838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外电场方向</a:t>
            </a:r>
            <a:endParaRPr lang="zh-CN" altLang="en-US" b="0" dirty="0">
              <a:solidFill>
                <a:srgbClr val="FF0066"/>
              </a:solidFill>
            </a:endParaRPr>
          </a:p>
        </p:txBody>
      </p:sp>
      <p:sp>
        <p:nvSpPr>
          <p:cNvPr id="16499" name="Oval 115"/>
          <p:cNvSpPr>
            <a:spLocks noChangeArrowheads="1"/>
          </p:cNvSpPr>
          <p:nvPr/>
        </p:nvSpPr>
        <p:spPr bwMode="auto">
          <a:xfrm rot="-72110">
            <a:off x="4419600" y="42227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00" name="Oval 116"/>
          <p:cNvSpPr>
            <a:spLocks noChangeArrowheads="1"/>
          </p:cNvSpPr>
          <p:nvPr/>
        </p:nvSpPr>
        <p:spPr bwMode="auto">
          <a:xfrm rot="-72110">
            <a:off x="5637213" y="4270375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48" name="Oval 42"/>
          <p:cNvSpPr>
            <a:spLocks noChangeArrowheads="1"/>
          </p:cNvSpPr>
          <p:nvPr/>
        </p:nvSpPr>
        <p:spPr bwMode="auto">
          <a:xfrm>
            <a:off x="3636963" y="4222750"/>
            <a:ext cx="257175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49" name="Oval 117"/>
          <p:cNvSpPr>
            <a:spLocks noChangeArrowheads="1"/>
          </p:cNvSpPr>
          <p:nvPr/>
        </p:nvSpPr>
        <p:spPr bwMode="auto">
          <a:xfrm>
            <a:off x="3657600" y="4229100"/>
            <a:ext cx="228600" cy="2286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05" name="Oval 121"/>
          <p:cNvSpPr>
            <a:spLocks noChangeArrowheads="1"/>
          </p:cNvSpPr>
          <p:nvPr/>
        </p:nvSpPr>
        <p:spPr bwMode="auto">
          <a:xfrm>
            <a:off x="6627813" y="48895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06" name="Oval 122"/>
          <p:cNvSpPr>
            <a:spLocks noChangeArrowheads="1"/>
          </p:cNvSpPr>
          <p:nvPr/>
        </p:nvSpPr>
        <p:spPr bwMode="auto">
          <a:xfrm>
            <a:off x="7085013" y="49085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6526" name="Group 142"/>
          <p:cNvGrpSpPr/>
          <p:nvPr/>
        </p:nvGrpSpPr>
        <p:grpSpPr bwMode="auto">
          <a:xfrm>
            <a:off x="3657600" y="4678363"/>
            <a:ext cx="2219325" cy="641350"/>
            <a:chOff x="270" y="3019"/>
            <a:chExt cx="1398" cy="404"/>
          </a:xfrm>
        </p:grpSpPr>
        <p:sp>
          <p:nvSpPr>
            <p:cNvPr id="10365" name="Line 120"/>
            <p:cNvSpPr>
              <a:spLocks noChangeShapeType="1"/>
            </p:cNvSpPr>
            <p:nvPr/>
          </p:nvSpPr>
          <p:spPr bwMode="auto">
            <a:xfrm flipH="1">
              <a:off x="708" y="3066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lg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6" name="Text Box 123"/>
            <p:cNvSpPr txBox="1">
              <a:spLocks noChangeArrowheads="1"/>
            </p:cNvSpPr>
            <p:nvPr/>
          </p:nvSpPr>
          <p:spPr bwMode="auto">
            <a:xfrm>
              <a:off x="270" y="3019"/>
              <a:ext cx="13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accent2"/>
                  </a:solidFill>
                  <a:ea typeface="方正琥珀繁体" pitchFamily="2" charset="-122"/>
                </a:rPr>
                <a:t>空穴移动方向</a:t>
              </a:r>
              <a:r>
                <a:rPr lang="zh-CN" altLang="en-US" sz="2000" b="0">
                  <a:ea typeface="方正琥珀繁体" pitchFamily="2" charset="-122"/>
                </a:rPr>
                <a:t>   </a:t>
              </a:r>
              <a:r>
                <a:rPr lang="zh-CN" altLang="en-US" sz="3600" b="0">
                  <a:ea typeface="方正琥珀繁体" pitchFamily="2" charset="-122"/>
                </a:rPr>
                <a:t>    </a:t>
              </a:r>
              <a:endParaRPr lang="zh-CN" altLang="en-US" sz="3600" b="0">
                <a:ea typeface="方正琥珀繁体" pitchFamily="2" charset="-122"/>
              </a:endParaRPr>
            </a:p>
          </p:txBody>
        </p:sp>
      </p:grpSp>
      <p:grpSp>
        <p:nvGrpSpPr>
          <p:cNvPr id="16513" name="Group 129"/>
          <p:cNvGrpSpPr/>
          <p:nvPr/>
        </p:nvGrpSpPr>
        <p:grpSpPr bwMode="auto">
          <a:xfrm>
            <a:off x="5637213" y="3948113"/>
            <a:ext cx="2219325" cy="733425"/>
            <a:chOff x="3551" y="2151"/>
            <a:chExt cx="1398" cy="462"/>
          </a:xfrm>
        </p:grpSpPr>
        <p:sp>
          <p:nvSpPr>
            <p:cNvPr id="10363" name="Line 109"/>
            <p:cNvSpPr>
              <a:spLocks noChangeShapeType="1"/>
            </p:cNvSpPr>
            <p:nvPr/>
          </p:nvSpPr>
          <p:spPr bwMode="auto">
            <a:xfrm>
              <a:off x="4031" y="2612"/>
              <a:ext cx="384" cy="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4" name="Text Box 125"/>
            <p:cNvSpPr txBox="1">
              <a:spLocks noChangeArrowheads="1"/>
            </p:cNvSpPr>
            <p:nvPr/>
          </p:nvSpPr>
          <p:spPr bwMode="auto">
            <a:xfrm>
              <a:off x="3551" y="2151"/>
              <a:ext cx="13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accent1"/>
                  </a:solidFill>
                  <a:ea typeface="方正琥珀繁体" pitchFamily="2" charset="-122"/>
                </a:rPr>
                <a:t>电子移动方向</a:t>
              </a:r>
              <a:r>
                <a:rPr lang="zh-CN" altLang="en-US" sz="2000" b="0">
                  <a:ea typeface="方正琥珀繁体" pitchFamily="2" charset="-122"/>
                </a:rPr>
                <a:t>   </a:t>
              </a:r>
              <a:r>
                <a:rPr lang="zh-CN" altLang="en-US" sz="3600" b="0">
                  <a:ea typeface="方正琥珀繁体" pitchFamily="2" charset="-122"/>
                </a:rPr>
                <a:t>    </a:t>
              </a:r>
              <a:endParaRPr lang="zh-CN" altLang="en-US" sz="3600" b="0">
                <a:ea typeface="方正琥珀繁体" pitchFamily="2" charset="-122"/>
              </a:endParaRPr>
            </a:p>
          </p:txBody>
        </p:sp>
      </p:grpSp>
      <p:sp>
        <p:nvSpPr>
          <p:cNvPr id="16512" name="Text Box 128"/>
          <p:cNvSpPr txBox="1">
            <a:spLocks noChangeArrowheads="1"/>
          </p:cNvSpPr>
          <p:nvPr/>
        </p:nvSpPr>
        <p:spPr bwMode="auto">
          <a:xfrm>
            <a:off x="56067" y="1734733"/>
            <a:ext cx="265251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在外电场作用下，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电子和空穴均能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参与导电。这是半导体导电与导体导电最本质的区别。           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15" name="Oval 131"/>
          <p:cNvSpPr>
            <a:spLocks noChangeArrowheads="1"/>
          </p:cNvSpPr>
          <p:nvPr/>
        </p:nvSpPr>
        <p:spPr bwMode="auto">
          <a:xfrm>
            <a:off x="6153150" y="487680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16" name="Text Box 132"/>
          <p:cNvSpPr txBox="1">
            <a:spLocks noChangeArrowheads="1"/>
          </p:cNvSpPr>
          <p:nvPr/>
        </p:nvSpPr>
        <p:spPr bwMode="auto">
          <a:xfrm>
            <a:off x="1438275" y="4048125"/>
            <a:ext cx="1992313" cy="415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accent1"/>
                </a:solidFill>
              </a:rPr>
              <a:t>价电子填补空穴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519" name="Oval 135"/>
          <p:cNvSpPr>
            <a:spLocks noChangeArrowheads="1"/>
          </p:cNvSpPr>
          <p:nvPr/>
        </p:nvSpPr>
        <p:spPr bwMode="auto">
          <a:xfrm rot="-72110">
            <a:off x="4953000" y="42291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27" name="Oval 143"/>
          <p:cNvSpPr>
            <a:spLocks noChangeArrowheads="1"/>
          </p:cNvSpPr>
          <p:nvPr/>
        </p:nvSpPr>
        <p:spPr bwMode="auto">
          <a:xfrm>
            <a:off x="4914900" y="4191000"/>
            <a:ext cx="304800" cy="29527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28" name="Oval 144"/>
          <p:cNvSpPr>
            <a:spLocks noChangeArrowheads="1"/>
          </p:cNvSpPr>
          <p:nvPr/>
        </p:nvSpPr>
        <p:spPr bwMode="auto">
          <a:xfrm>
            <a:off x="4381500" y="4191000"/>
            <a:ext cx="285750" cy="3048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29" name="Oval 145"/>
          <p:cNvSpPr>
            <a:spLocks noChangeArrowheads="1"/>
          </p:cNvSpPr>
          <p:nvPr/>
        </p:nvSpPr>
        <p:spPr bwMode="auto">
          <a:xfrm>
            <a:off x="3686175" y="4248150"/>
            <a:ext cx="180975" cy="20002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30" name="Oval 146"/>
          <p:cNvSpPr>
            <a:spLocks noChangeArrowheads="1"/>
          </p:cNvSpPr>
          <p:nvPr/>
        </p:nvSpPr>
        <p:spPr bwMode="auto">
          <a:xfrm>
            <a:off x="6610350" y="4867275"/>
            <a:ext cx="266700" cy="2667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45535" y="6489034"/>
            <a:ext cx="583934" cy="365125"/>
          </a:xfrm>
        </p:spPr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27" name="Rectangle 141"/>
          <p:cNvSpPr txBox="1">
            <a:spLocks noChangeArrowheads="1"/>
          </p:cNvSpPr>
          <p:nvPr/>
        </p:nvSpPr>
        <p:spPr bwMode="auto">
          <a:xfrm>
            <a:off x="70303" y="-16494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dirty="0"/>
              <a:t>1.1.1</a:t>
            </a:r>
            <a:r>
              <a:rPr kumimoji="0" lang="zh-CN" altLang="en-US" dirty="0"/>
              <a:t>本征半导体</a:t>
            </a:r>
            <a:endParaRPr kumimoji="0"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6" grpId="0" animBg="1"/>
      <p:bldP spid="16497" grpId="0" autoUpdateAnimBg="0"/>
      <p:bldP spid="16499" grpId="0" animBg="1"/>
      <p:bldP spid="16500" grpId="0" animBg="1"/>
      <p:bldP spid="16505" grpId="0" animBg="1"/>
      <p:bldP spid="16506" grpId="0" animBg="1"/>
      <p:bldP spid="16512" grpId="0"/>
      <p:bldP spid="16515" grpId="0" animBg="1"/>
      <p:bldP spid="16516" grpId="0" animBg="1" autoUpdateAnimBg="0"/>
      <p:bldP spid="16519" grpId="0" animBg="1"/>
      <p:bldP spid="16527" grpId="0" animBg="1"/>
      <p:bldP spid="16528" grpId="0" animBg="1"/>
      <p:bldP spid="16529" grpId="0" animBg="1"/>
      <p:bldP spid="165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ChangeArrowheads="1"/>
          </p:cNvSpPr>
          <p:nvPr/>
        </p:nvSpPr>
        <p:spPr bwMode="auto">
          <a:xfrm>
            <a:off x="491450" y="1303519"/>
            <a:ext cx="1852916" cy="1053817"/>
          </a:xfrm>
          <a:prstGeom prst="cloudCallout">
            <a:avLst>
              <a:gd name="adj1" fmla="val 53213"/>
              <a:gd name="adj2" fmla="val 61685"/>
            </a:avLst>
          </a:prstGeom>
          <a:solidFill>
            <a:srgbClr val="FFFFEB"/>
          </a:solidFill>
          <a:ln w="19050">
            <a:solidFill>
              <a:schemeClr val="accent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zh-CN" altLang="en-US" sz="320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30648" y="2567205"/>
            <a:ext cx="7096125" cy="2633863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本征半导体中载流子的浓度除与半导体材料本身的性质有关外，还与温度密切相关。半导体材料性能对温度的这种敏感性，既可用来制造热敏和光敏器件，又是造成半导体器件温度稳定性差的原因。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Rectangle 141"/>
          <p:cNvSpPr txBox="1">
            <a:spLocks noChangeArrowheads="1"/>
          </p:cNvSpPr>
          <p:nvPr/>
        </p:nvSpPr>
        <p:spPr bwMode="auto">
          <a:xfrm>
            <a:off x="115550" y="-18811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dirty="0"/>
              <a:t>1.1.1</a:t>
            </a:r>
            <a:r>
              <a:rPr kumimoji="0" lang="zh-CN" altLang="en-US" dirty="0"/>
              <a:t>本征半导体</a:t>
            </a:r>
            <a:endParaRPr kumimoji="0"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"/>
          <p:cNvSpPr>
            <a:spLocks noChangeArrowheads="1"/>
          </p:cNvSpPr>
          <p:nvPr/>
        </p:nvSpPr>
        <p:spPr bwMode="auto">
          <a:xfrm>
            <a:off x="3649663" y="1538288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602038" y="1619250"/>
            <a:ext cx="74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3878263" y="24526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878263" y="30622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3318" name="Group 142"/>
          <p:cNvGrpSpPr/>
          <p:nvPr/>
        </p:nvGrpSpPr>
        <p:grpSpPr bwMode="auto">
          <a:xfrm>
            <a:off x="3630613" y="3443288"/>
            <a:ext cx="708025" cy="685800"/>
            <a:chOff x="2387" y="2183"/>
            <a:chExt cx="446" cy="432"/>
          </a:xfrm>
        </p:grpSpPr>
        <p:sp>
          <p:nvSpPr>
            <p:cNvPr id="13438" name="Oval 6"/>
            <p:cNvSpPr>
              <a:spLocks noChangeArrowheads="1"/>
            </p:cNvSpPr>
            <p:nvPr/>
          </p:nvSpPr>
          <p:spPr bwMode="auto">
            <a:xfrm>
              <a:off x="2399" y="2183"/>
              <a:ext cx="432" cy="4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439" name="Text Box 7"/>
            <p:cNvSpPr txBox="1">
              <a:spLocks noChangeArrowheads="1"/>
            </p:cNvSpPr>
            <p:nvPr/>
          </p:nvSpPr>
          <p:spPr bwMode="auto">
            <a:xfrm>
              <a:off x="2387" y="2252"/>
              <a:ext cx="4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+4</a:t>
              </a:r>
              <a:endParaRPr lang="en-US" altLang="zh-CN"/>
            </a:p>
          </p:txBody>
        </p:sp>
      </p:grpSp>
      <p:sp>
        <p:nvSpPr>
          <p:cNvPr id="13319" name="Freeform 8"/>
          <p:cNvSpPr/>
          <p:nvPr/>
        </p:nvSpPr>
        <p:spPr bwMode="auto">
          <a:xfrm>
            <a:off x="3725863" y="22240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Freeform 9"/>
          <p:cNvSpPr/>
          <p:nvPr/>
        </p:nvSpPr>
        <p:spPr bwMode="auto">
          <a:xfrm flipH="1">
            <a:off x="4106863" y="22240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 rot="-72110">
            <a:off x="4564063" y="17668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 rot="-72110">
            <a:off x="5249863" y="17668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23" name="Freeform 12"/>
          <p:cNvSpPr/>
          <p:nvPr/>
        </p:nvSpPr>
        <p:spPr bwMode="auto">
          <a:xfrm rot="5399914">
            <a:off x="4906963" y="10429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Freeform 13"/>
          <p:cNvSpPr/>
          <p:nvPr/>
        </p:nvSpPr>
        <p:spPr bwMode="auto">
          <a:xfrm rot="5493192" flipH="1">
            <a:off x="4906963" y="14239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Oval 14"/>
          <p:cNvSpPr>
            <a:spLocks noChangeArrowheads="1"/>
          </p:cNvSpPr>
          <p:nvPr/>
        </p:nvSpPr>
        <p:spPr bwMode="auto">
          <a:xfrm>
            <a:off x="5630863" y="1538288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545138" y="1628775"/>
            <a:ext cx="831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3327" name="Oval 16"/>
          <p:cNvSpPr>
            <a:spLocks noChangeArrowheads="1"/>
          </p:cNvSpPr>
          <p:nvPr/>
        </p:nvSpPr>
        <p:spPr bwMode="auto">
          <a:xfrm rot="-72110">
            <a:off x="4564063" y="36718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3328" name="Oval 17"/>
          <p:cNvSpPr>
            <a:spLocks noChangeArrowheads="1"/>
          </p:cNvSpPr>
          <p:nvPr/>
        </p:nvSpPr>
        <p:spPr bwMode="auto">
          <a:xfrm rot="-72110">
            <a:off x="5249863" y="36718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29" name="Freeform 18"/>
          <p:cNvSpPr/>
          <p:nvPr/>
        </p:nvSpPr>
        <p:spPr bwMode="auto">
          <a:xfrm rot="5399914">
            <a:off x="4906963" y="29479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Freeform 19"/>
          <p:cNvSpPr/>
          <p:nvPr/>
        </p:nvSpPr>
        <p:spPr bwMode="auto">
          <a:xfrm rot="5493192" flipH="1">
            <a:off x="4906963" y="33289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1" name="Oval 22"/>
          <p:cNvSpPr>
            <a:spLocks noChangeArrowheads="1"/>
          </p:cNvSpPr>
          <p:nvPr/>
        </p:nvSpPr>
        <p:spPr bwMode="auto">
          <a:xfrm>
            <a:off x="5859463" y="24526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32" name="Oval 23"/>
          <p:cNvSpPr>
            <a:spLocks noChangeArrowheads="1"/>
          </p:cNvSpPr>
          <p:nvPr/>
        </p:nvSpPr>
        <p:spPr bwMode="auto">
          <a:xfrm>
            <a:off x="5859463" y="30622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33" name="Freeform 24"/>
          <p:cNvSpPr/>
          <p:nvPr/>
        </p:nvSpPr>
        <p:spPr bwMode="auto">
          <a:xfrm>
            <a:off x="5707063" y="22240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Freeform 25"/>
          <p:cNvSpPr/>
          <p:nvPr/>
        </p:nvSpPr>
        <p:spPr bwMode="auto">
          <a:xfrm flipH="1">
            <a:off x="6088063" y="22240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Oval 26"/>
          <p:cNvSpPr>
            <a:spLocks noChangeArrowheads="1"/>
          </p:cNvSpPr>
          <p:nvPr/>
        </p:nvSpPr>
        <p:spPr bwMode="auto">
          <a:xfrm rot="-72110">
            <a:off x="6545263" y="17668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36" name="Oval 27"/>
          <p:cNvSpPr>
            <a:spLocks noChangeArrowheads="1"/>
          </p:cNvSpPr>
          <p:nvPr/>
        </p:nvSpPr>
        <p:spPr bwMode="auto">
          <a:xfrm rot="-72110">
            <a:off x="7231063" y="17668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37" name="Freeform 28"/>
          <p:cNvSpPr/>
          <p:nvPr/>
        </p:nvSpPr>
        <p:spPr bwMode="auto">
          <a:xfrm rot="5399914">
            <a:off x="6888163" y="10429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Freeform 29"/>
          <p:cNvSpPr/>
          <p:nvPr/>
        </p:nvSpPr>
        <p:spPr bwMode="auto">
          <a:xfrm rot="5493192" flipH="1">
            <a:off x="6888163" y="14239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9" name="Oval 30"/>
          <p:cNvSpPr>
            <a:spLocks noChangeArrowheads="1"/>
          </p:cNvSpPr>
          <p:nvPr/>
        </p:nvSpPr>
        <p:spPr bwMode="auto">
          <a:xfrm>
            <a:off x="7612063" y="1538288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40" name="Text Box 31"/>
          <p:cNvSpPr txBox="1">
            <a:spLocks noChangeArrowheads="1"/>
          </p:cNvSpPr>
          <p:nvPr/>
        </p:nvSpPr>
        <p:spPr bwMode="auto">
          <a:xfrm>
            <a:off x="7469188" y="1628775"/>
            <a:ext cx="86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3341" name="Oval 32"/>
          <p:cNvSpPr>
            <a:spLocks noChangeArrowheads="1"/>
          </p:cNvSpPr>
          <p:nvPr/>
        </p:nvSpPr>
        <p:spPr bwMode="auto">
          <a:xfrm rot="-72110">
            <a:off x="6545263" y="36718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42" name="Oval 33"/>
          <p:cNvSpPr>
            <a:spLocks noChangeArrowheads="1"/>
          </p:cNvSpPr>
          <p:nvPr/>
        </p:nvSpPr>
        <p:spPr bwMode="auto">
          <a:xfrm rot="-72110">
            <a:off x="7231063" y="36718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43" name="Freeform 34"/>
          <p:cNvSpPr/>
          <p:nvPr/>
        </p:nvSpPr>
        <p:spPr bwMode="auto">
          <a:xfrm rot="5399914">
            <a:off x="6888163" y="29479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4" name="Freeform 35"/>
          <p:cNvSpPr/>
          <p:nvPr/>
        </p:nvSpPr>
        <p:spPr bwMode="auto">
          <a:xfrm rot="5493192" flipH="1">
            <a:off x="6888163" y="33289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5" name="Oval 36"/>
          <p:cNvSpPr>
            <a:spLocks noChangeArrowheads="1"/>
          </p:cNvSpPr>
          <p:nvPr/>
        </p:nvSpPr>
        <p:spPr bwMode="auto">
          <a:xfrm>
            <a:off x="7612063" y="3443288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46" name="Text Box 37"/>
          <p:cNvSpPr txBox="1">
            <a:spLocks noChangeArrowheads="1"/>
          </p:cNvSpPr>
          <p:nvPr/>
        </p:nvSpPr>
        <p:spPr bwMode="auto">
          <a:xfrm>
            <a:off x="7535863" y="3524250"/>
            <a:ext cx="87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3347" name="Oval 38"/>
          <p:cNvSpPr>
            <a:spLocks noChangeArrowheads="1"/>
          </p:cNvSpPr>
          <p:nvPr/>
        </p:nvSpPr>
        <p:spPr bwMode="auto">
          <a:xfrm>
            <a:off x="7840663" y="24526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48" name="Oval 39"/>
          <p:cNvSpPr>
            <a:spLocks noChangeArrowheads="1"/>
          </p:cNvSpPr>
          <p:nvPr/>
        </p:nvSpPr>
        <p:spPr bwMode="auto">
          <a:xfrm>
            <a:off x="7840663" y="30622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49" name="Freeform 40"/>
          <p:cNvSpPr/>
          <p:nvPr/>
        </p:nvSpPr>
        <p:spPr bwMode="auto">
          <a:xfrm>
            <a:off x="7688263" y="22240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0" name="Freeform 41"/>
          <p:cNvSpPr/>
          <p:nvPr/>
        </p:nvSpPr>
        <p:spPr bwMode="auto">
          <a:xfrm flipH="1">
            <a:off x="8069263" y="22240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1" name="Oval 42"/>
          <p:cNvSpPr>
            <a:spLocks noChangeArrowheads="1"/>
          </p:cNvSpPr>
          <p:nvPr/>
        </p:nvSpPr>
        <p:spPr bwMode="auto">
          <a:xfrm>
            <a:off x="3878263" y="4357688"/>
            <a:ext cx="228600" cy="2286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52" name="Oval 43"/>
          <p:cNvSpPr>
            <a:spLocks noChangeArrowheads="1"/>
          </p:cNvSpPr>
          <p:nvPr/>
        </p:nvSpPr>
        <p:spPr bwMode="auto">
          <a:xfrm>
            <a:off x="3878263" y="49672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53" name="Oval 44"/>
          <p:cNvSpPr>
            <a:spLocks noChangeArrowheads="1"/>
          </p:cNvSpPr>
          <p:nvPr/>
        </p:nvSpPr>
        <p:spPr bwMode="auto">
          <a:xfrm>
            <a:off x="3649663" y="5348288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54" name="Text Box 45"/>
          <p:cNvSpPr txBox="1">
            <a:spLocks noChangeArrowheads="1"/>
          </p:cNvSpPr>
          <p:nvPr/>
        </p:nvSpPr>
        <p:spPr bwMode="auto">
          <a:xfrm>
            <a:off x="3630613" y="5429250"/>
            <a:ext cx="68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3355" name="Freeform 46"/>
          <p:cNvSpPr/>
          <p:nvPr/>
        </p:nvSpPr>
        <p:spPr bwMode="auto">
          <a:xfrm>
            <a:off x="3725863" y="41290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6" name="Freeform 47"/>
          <p:cNvSpPr/>
          <p:nvPr/>
        </p:nvSpPr>
        <p:spPr bwMode="auto">
          <a:xfrm flipH="1">
            <a:off x="4106863" y="41290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7" name="Oval 48"/>
          <p:cNvSpPr>
            <a:spLocks noChangeArrowheads="1"/>
          </p:cNvSpPr>
          <p:nvPr/>
        </p:nvSpPr>
        <p:spPr bwMode="auto">
          <a:xfrm rot="-72110">
            <a:off x="4564063" y="55768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58" name="Oval 49"/>
          <p:cNvSpPr>
            <a:spLocks noChangeArrowheads="1"/>
          </p:cNvSpPr>
          <p:nvPr/>
        </p:nvSpPr>
        <p:spPr bwMode="auto">
          <a:xfrm rot="-72110">
            <a:off x="5249863" y="55768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59" name="Freeform 50"/>
          <p:cNvSpPr/>
          <p:nvPr/>
        </p:nvSpPr>
        <p:spPr bwMode="auto">
          <a:xfrm rot="5399914">
            <a:off x="4906963" y="48529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0" name="Freeform 51"/>
          <p:cNvSpPr/>
          <p:nvPr/>
        </p:nvSpPr>
        <p:spPr bwMode="auto">
          <a:xfrm rot="5493192" flipH="1">
            <a:off x="4906963" y="52339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1" name="Oval 52"/>
          <p:cNvSpPr>
            <a:spLocks noChangeArrowheads="1"/>
          </p:cNvSpPr>
          <p:nvPr/>
        </p:nvSpPr>
        <p:spPr bwMode="auto">
          <a:xfrm>
            <a:off x="5630863" y="5348288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62" name="Text Box 53"/>
          <p:cNvSpPr txBox="1">
            <a:spLocks noChangeArrowheads="1"/>
          </p:cNvSpPr>
          <p:nvPr/>
        </p:nvSpPr>
        <p:spPr bwMode="auto">
          <a:xfrm>
            <a:off x="5554663" y="5438775"/>
            <a:ext cx="755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3363" name="Oval 54"/>
          <p:cNvSpPr>
            <a:spLocks noChangeArrowheads="1"/>
          </p:cNvSpPr>
          <p:nvPr/>
        </p:nvSpPr>
        <p:spPr bwMode="auto">
          <a:xfrm>
            <a:off x="5859463" y="43576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64" name="Oval 55"/>
          <p:cNvSpPr>
            <a:spLocks noChangeArrowheads="1"/>
          </p:cNvSpPr>
          <p:nvPr/>
        </p:nvSpPr>
        <p:spPr bwMode="auto">
          <a:xfrm>
            <a:off x="5859463" y="49672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65" name="Freeform 56"/>
          <p:cNvSpPr/>
          <p:nvPr/>
        </p:nvSpPr>
        <p:spPr bwMode="auto">
          <a:xfrm>
            <a:off x="5707063" y="41290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6" name="Freeform 57"/>
          <p:cNvSpPr/>
          <p:nvPr/>
        </p:nvSpPr>
        <p:spPr bwMode="auto">
          <a:xfrm flipH="1">
            <a:off x="6088063" y="41290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7" name="Oval 58"/>
          <p:cNvSpPr>
            <a:spLocks noChangeArrowheads="1"/>
          </p:cNvSpPr>
          <p:nvPr/>
        </p:nvSpPr>
        <p:spPr bwMode="auto">
          <a:xfrm rot="-72110">
            <a:off x="6545263" y="55768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68" name="Oval 59"/>
          <p:cNvSpPr>
            <a:spLocks noChangeArrowheads="1"/>
          </p:cNvSpPr>
          <p:nvPr/>
        </p:nvSpPr>
        <p:spPr bwMode="auto">
          <a:xfrm rot="-72110">
            <a:off x="7231063" y="55768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69" name="Freeform 60"/>
          <p:cNvSpPr/>
          <p:nvPr/>
        </p:nvSpPr>
        <p:spPr bwMode="auto">
          <a:xfrm rot="5399914">
            <a:off x="6888163" y="48529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0" name="Freeform 61"/>
          <p:cNvSpPr/>
          <p:nvPr/>
        </p:nvSpPr>
        <p:spPr bwMode="auto">
          <a:xfrm rot="5493192" flipH="1">
            <a:off x="6888163" y="52339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1" name="Oval 62"/>
          <p:cNvSpPr>
            <a:spLocks noChangeArrowheads="1"/>
          </p:cNvSpPr>
          <p:nvPr/>
        </p:nvSpPr>
        <p:spPr bwMode="auto">
          <a:xfrm>
            <a:off x="7612063" y="5348288"/>
            <a:ext cx="685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72" name="Text Box 63"/>
          <p:cNvSpPr txBox="1">
            <a:spLocks noChangeArrowheads="1"/>
          </p:cNvSpPr>
          <p:nvPr/>
        </p:nvSpPr>
        <p:spPr bwMode="auto">
          <a:xfrm>
            <a:off x="7545388" y="5467350"/>
            <a:ext cx="77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13373" name="Oval 64"/>
          <p:cNvSpPr>
            <a:spLocks noChangeArrowheads="1"/>
          </p:cNvSpPr>
          <p:nvPr/>
        </p:nvSpPr>
        <p:spPr bwMode="auto">
          <a:xfrm>
            <a:off x="7840663" y="43576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74" name="Oval 65"/>
          <p:cNvSpPr>
            <a:spLocks noChangeArrowheads="1"/>
          </p:cNvSpPr>
          <p:nvPr/>
        </p:nvSpPr>
        <p:spPr bwMode="auto">
          <a:xfrm>
            <a:off x="7840663" y="49672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75" name="Freeform 66"/>
          <p:cNvSpPr/>
          <p:nvPr/>
        </p:nvSpPr>
        <p:spPr bwMode="auto">
          <a:xfrm>
            <a:off x="7688263" y="41290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6" name="Freeform 67"/>
          <p:cNvSpPr/>
          <p:nvPr/>
        </p:nvSpPr>
        <p:spPr bwMode="auto">
          <a:xfrm flipH="1">
            <a:off x="8069263" y="4129088"/>
            <a:ext cx="152400" cy="1295400"/>
          </a:xfrm>
          <a:custGeom>
            <a:avLst/>
            <a:gdLst>
              <a:gd name="T0" fmla="*/ 2147483646 w 152"/>
              <a:gd name="T1" fmla="*/ 0 h 816"/>
              <a:gd name="T2" fmla="*/ 2147483646 w 152"/>
              <a:gd name="T3" fmla="*/ 2147483646 h 816"/>
              <a:gd name="T4" fmla="*/ 2147483646 w 152"/>
              <a:gd name="T5" fmla="*/ 2147483646 h 816"/>
              <a:gd name="T6" fmla="*/ 2147483646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7" name="Freeform 68"/>
          <p:cNvSpPr/>
          <p:nvPr/>
        </p:nvSpPr>
        <p:spPr bwMode="auto">
          <a:xfrm rot="-897261">
            <a:off x="3725863" y="852488"/>
            <a:ext cx="77787" cy="687387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8" name="Freeform 69"/>
          <p:cNvSpPr/>
          <p:nvPr/>
        </p:nvSpPr>
        <p:spPr bwMode="auto">
          <a:xfrm rot="713038" flipH="1">
            <a:off x="4183063" y="852488"/>
            <a:ext cx="74612" cy="687387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9" name="Oval 70"/>
          <p:cNvSpPr>
            <a:spLocks noChangeArrowheads="1"/>
          </p:cNvSpPr>
          <p:nvPr/>
        </p:nvSpPr>
        <p:spPr bwMode="auto">
          <a:xfrm rot="-72110">
            <a:off x="3878263" y="10810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80" name="Freeform 71"/>
          <p:cNvSpPr/>
          <p:nvPr/>
        </p:nvSpPr>
        <p:spPr bwMode="auto">
          <a:xfrm rot="-897261">
            <a:off x="5707063" y="852488"/>
            <a:ext cx="77787" cy="687387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81" name="Freeform 72"/>
          <p:cNvSpPr/>
          <p:nvPr/>
        </p:nvSpPr>
        <p:spPr bwMode="auto">
          <a:xfrm rot="713038" flipH="1">
            <a:off x="6164263" y="852488"/>
            <a:ext cx="74612" cy="687387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82" name="Oval 73"/>
          <p:cNvSpPr>
            <a:spLocks noChangeArrowheads="1"/>
          </p:cNvSpPr>
          <p:nvPr/>
        </p:nvSpPr>
        <p:spPr bwMode="auto">
          <a:xfrm rot="-72110">
            <a:off x="5859463" y="10810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83" name="Freeform 74"/>
          <p:cNvSpPr/>
          <p:nvPr/>
        </p:nvSpPr>
        <p:spPr bwMode="auto">
          <a:xfrm rot="-897261">
            <a:off x="7688263" y="852488"/>
            <a:ext cx="77787" cy="687387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84" name="Freeform 75"/>
          <p:cNvSpPr/>
          <p:nvPr/>
        </p:nvSpPr>
        <p:spPr bwMode="auto">
          <a:xfrm rot="713038" flipH="1">
            <a:off x="8145463" y="852488"/>
            <a:ext cx="74612" cy="687387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85" name="Oval 76"/>
          <p:cNvSpPr>
            <a:spLocks noChangeArrowheads="1"/>
          </p:cNvSpPr>
          <p:nvPr/>
        </p:nvSpPr>
        <p:spPr bwMode="auto">
          <a:xfrm rot="-72110">
            <a:off x="7840663" y="10810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86" name="Freeform 77"/>
          <p:cNvSpPr/>
          <p:nvPr/>
        </p:nvSpPr>
        <p:spPr bwMode="auto">
          <a:xfrm rot="9998643">
            <a:off x="4183063" y="6034088"/>
            <a:ext cx="77787" cy="687387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87" name="Freeform 78"/>
          <p:cNvSpPr/>
          <p:nvPr/>
        </p:nvSpPr>
        <p:spPr bwMode="auto">
          <a:xfrm rot="11608953" flipH="1">
            <a:off x="3725863" y="6034088"/>
            <a:ext cx="74612" cy="687387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88" name="Oval 79"/>
          <p:cNvSpPr>
            <a:spLocks noChangeArrowheads="1"/>
          </p:cNvSpPr>
          <p:nvPr/>
        </p:nvSpPr>
        <p:spPr bwMode="auto">
          <a:xfrm rot="-10753614">
            <a:off x="3878263" y="62626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89" name="Freeform 80"/>
          <p:cNvSpPr/>
          <p:nvPr/>
        </p:nvSpPr>
        <p:spPr bwMode="auto">
          <a:xfrm rot="9998643">
            <a:off x="6164263" y="6034088"/>
            <a:ext cx="77787" cy="687387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90" name="Freeform 81"/>
          <p:cNvSpPr/>
          <p:nvPr/>
        </p:nvSpPr>
        <p:spPr bwMode="auto">
          <a:xfrm rot="11608953" flipH="1">
            <a:off x="5707063" y="6034088"/>
            <a:ext cx="74612" cy="687387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91" name="Oval 82"/>
          <p:cNvSpPr>
            <a:spLocks noChangeArrowheads="1"/>
          </p:cNvSpPr>
          <p:nvPr/>
        </p:nvSpPr>
        <p:spPr bwMode="auto">
          <a:xfrm rot="-10753614">
            <a:off x="5859463" y="62626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92" name="Freeform 83"/>
          <p:cNvSpPr/>
          <p:nvPr/>
        </p:nvSpPr>
        <p:spPr bwMode="auto">
          <a:xfrm rot="9998643">
            <a:off x="8145463" y="6034088"/>
            <a:ext cx="77787" cy="687387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93" name="Freeform 84"/>
          <p:cNvSpPr/>
          <p:nvPr/>
        </p:nvSpPr>
        <p:spPr bwMode="auto">
          <a:xfrm rot="11608953" flipH="1">
            <a:off x="7688263" y="6034088"/>
            <a:ext cx="74612" cy="687387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94" name="Oval 85"/>
          <p:cNvSpPr>
            <a:spLocks noChangeArrowheads="1"/>
          </p:cNvSpPr>
          <p:nvPr/>
        </p:nvSpPr>
        <p:spPr bwMode="auto">
          <a:xfrm rot="-10753614">
            <a:off x="7840663" y="62626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95" name="Freeform 86"/>
          <p:cNvSpPr/>
          <p:nvPr/>
        </p:nvSpPr>
        <p:spPr bwMode="auto">
          <a:xfrm rot="4432324">
            <a:off x="8602663" y="3214688"/>
            <a:ext cx="77787" cy="687387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96" name="Freeform 87"/>
          <p:cNvSpPr/>
          <p:nvPr/>
        </p:nvSpPr>
        <p:spPr bwMode="auto">
          <a:xfrm rot="6073740" flipH="1">
            <a:off x="8604251" y="3670300"/>
            <a:ext cx="74612" cy="687387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97" name="Oval 88"/>
          <p:cNvSpPr>
            <a:spLocks noChangeArrowheads="1"/>
          </p:cNvSpPr>
          <p:nvPr/>
        </p:nvSpPr>
        <p:spPr bwMode="auto">
          <a:xfrm rot="4992283">
            <a:off x="8526463" y="36718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98" name="Freeform 89"/>
          <p:cNvSpPr/>
          <p:nvPr/>
        </p:nvSpPr>
        <p:spPr bwMode="auto">
          <a:xfrm rot="4432324">
            <a:off x="8602663" y="5119688"/>
            <a:ext cx="77787" cy="687387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99" name="Freeform 90"/>
          <p:cNvSpPr/>
          <p:nvPr/>
        </p:nvSpPr>
        <p:spPr bwMode="auto">
          <a:xfrm rot="6073740" flipH="1">
            <a:off x="8604251" y="5575300"/>
            <a:ext cx="74612" cy="687387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00" name="Oval 91"/>
          <p:cNvSpPr>
            <a:spLocks noChangeArrowheads="1"/>
          </p:cNvSpPr>
          <p:nvPr/>
        </p:nvSpPr>
        <p:spPr bwMode="auto">
          <a:xfrm rot="4992283">
            <a:off x="8526463" y="55768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401" name="Freeform 92"/>
          <p:cNvSpPr/>
          <p:nvPr/>
        </p:nvSpPr>
        <p:spPr bwMode="auto">
          <a:xfrm rot="4432324">
            <a:off x="8602663" y="1309688"/>
            <a:ext cx="77787" cy="687387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02" name="Freeform 93"/>
          <p:cNvSpPr/>
          <p:nvPr/>
        </p:nvSpPr>
        <p:spPr bwMode="auto">
          <a:xfrm rot="6073740" flipH="1">
            <a:off x="8604251" y="1765300"/>
            <a:ext cx="74612" cy="687387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03" name="Oval 94"/>
          <p:cNvSpPr>
            <a:spLocks noChangeArrowheads="1"/>
          </p:cNvSpPr>
          <p:nvPr/>
        </p:nvSpPr>
        <p:spPr bwMode="auto">
          <a:xfrm rot="4992283">
            <a:off x="8526463" y="17668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404" name="Freeform 95"/>
          <p:cNvSpPr/>
          <p:nvPr/>
        </p:nvSpPr>
        <p:spPr bwMode="auto">
          <a:xfrm rot="-6201357">
            <a:off x="3268663" y="5576888"/>
            <a:ext cx="77787" cy="687387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05" name="Freeform 96"/>
          <p:cNvSpPr/>
          <p:nvPr/>
        </p:nvSpPr>
        <p:spPr bwMode="auto">
          <a:xfrm rot="17104424" flipH="1">
            <a:off x="3270251" y="5118100"/>
            <a:ext cx="74612" cy="687387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06" name="Oval 97"/>
          <p:cNvSpPr>
            <a:spLocks noChangeArrowheads="1"/>
          </p:cNvSpPr>
          <p:nvPr/>
        </p:nvSpPr>
        <p:spPr bwMode="auto">
          <a:xfrm rot="-5353614">
            <a:off x="3192463" y="55768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407" name="Freeform 98"/>
          <p:cNvSpPr/>
          <p:nvPr/>
        </p:nvSpPr>
        <p:spPr bwMode="auto">
          <a:xfrm rot="-6201357">
            <a:off x="3268663" y="1766888"/>
            <a:ext cx="77787" cy="687387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08" name="Freeform 99"/>
          <p:cNvSpPr/>
          <p:nvPr/>
        </p:nvSpPr>
        <p:spPr bwMode="auto">
          <a:xfrm rot="17104424" flipH="1">
            <a:off x="3270251" y="1308100"/>
            <a:ext cx="74612" cy="687387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09" name="Oval 100"/>
          <p:cNvSpPr>
            <a:spLocks noChangeArrowheads="1"/>
          </p:cNvSpPr>
          <p:nvPr/>
        </p:nvSpPr>
        <p:spPr bwMode="auto">
          <a:xfrm rot="-5353614">
            <a:off x="3192463" y="17668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410" name="Freeform 101"/>
          <p:cNvSpPr/>
          <p:nvPr/>
        </p:nvSpPr>
        <p:spPr bwMode="auto">
          <a:xfrm rot="-6201357">
            <a:off x="3268663" y="3671888"/>
            <a:ext cx="77787" cy="687387"/>
          </a:xfrm>
          <a:custGeom>
            <a:avLst/>
            <a:gdLst>
              <a:gd name="T0" fmla="*/ 2147483646 w 152"/>
              <a:gd name="T1" fmla="*/ 0 h 816"/>
              <a:gd name="T2" fmla="*/ 1072197073 w 152"/>
              <a:gd name="T3" fmla="*/ 2147483646 h 816"/>
              <a:gd name="T4" fmla="*/ 2147483646 w 152"/>
              <a:gd name="T5" fmla="*/ 2147483646 h 816"/>
              <a:gd name="T6" fmla="*/ 107219707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1" name="Freeform 102"/>
          <p:cNvSpPr/>
          <p:nvPr/>
        </p:nvSpPr>
        <p:spPr bwMode="auto">
          <a:xfrm rot="17104424" flipH="1">
            <a:off x="3270251" y="3213100"/>
            <a:ext cx="74612" cy="687387"/>
          </a:xfrm>
          <a:custGeom>
            <a:avLst/>
            <a:gdLst>
              <a:gd name="T0" fmla="*/ 2147483646 w 152"/>
              <a:gd name="T1" fmla="*/ 0 h 816"/>
              <a:gd name="T2" fmla="*/ 946217603 w 152"/>
              <a:gd name="T3" fmla="*/ 2147483646 h 816"/>
              <a:gd name="T4" fmla="*/ 2147483646 w 152"/>
              <a:gd name="T5" fmla="*/ 2147483646 h 816"/>
              <a:gd name="T6" fmla="*/ 946217603 w 152"/>
              <a:gd name="T7" fmla="*/ 2147483646 h 816"/>
              <a:gd name="T8" fmla="*/ 2147483646 w 152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" h="816">
                <a:moveTo>
                  <a:pt x="152" y="0"/>
                </a:moveTo>
                <a:cubicBezTo>
                  <a:pt x="152" y="0"/>
                  <a:pt x="16" y="248"/>
                  <a:pt x="8" y="384"/>
                </a:cubicBezTo>
                <a:cubicBezTo>
                  <a:pt x="0" y="520"/>
                  <a:pt x="104" y="816"/>
                  <a:pt x="104" y="816"/>
                </a:cubicBezTo>
                <a:cubicBezTo>
                  <a:pt x="104" y="816"/>
                  <a:pt x="0" y="520"/>
                  <a:pt x="8" y="384"/>
                </a:cubicBezTo>
                <a:cubicBezTo>
                  <a:pt x="16" y="248"/>
                  <a:pt x="152" y="0"/>
                  <a:pt x="152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2" name="Oval 103"/>
          <p:cNvSpPr>
            <a:spLocks noChangeArrowheads="1"/>
          </p:cNvSpPr>
          <p:nvPr/>
        </p:nvSpPr>
        <p:spPr bwMode="auto">
          <a:xfrm rot="-5353614">
            <a:off x="3192463" y="36718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413" name="Oval 108"/>
          <p:cNvSpPr>
            <a:spLocks noChangeArrowheads="1"/>
          </p:cNvSpPr>
          <p:nvPr/>
        </p:nvSpPr>
        <p:spPr bwMode="auto">
          <a:xfrm>
            <a:off x="4564063" y="45100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414" name="Text Box 109"/>
          <p:cNvSpPr txBox="1">
            <a:spLocks noChangeArrowheads="1"/>
          </p:cNvSpPr>
          <p:nvPr/>
        </p:nvSpPr>
        <p:spPr bwMode="auto">
          <a:xfrm>
            <a:off x="303213" y="79727"/>
            <a:ext cx="4293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lnSpc>
                <a:spcPct val="90000"/>
              </a:lnSpc>
              <a:defRPr/>
            </a:pPr>
            <a:r>
              <a:rPr kumimoji="0" lang="en-US" altLang="zh-CN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1.1.2  </a:t>
            </a:r>
            <a:r>
              <a:rPr kumimoji="0" lang="zh-CN" altLang="en-US" sz="4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杂质半导体</a:t>
            </a:r>
            <a:endParaRPr kumimoji="0" lang="zh-CN" altLang="en-US" sz="4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3662" name="Text Box 110"/>
          <p:cNvSpPr txBox="1">
            <a:spLocks noChangeArrowheads="1"/>
          </p:cNvSpPr>
          <p:nvPr/>
        </p:nvSpPr>
        <p:spPr bwMode="auto">
          <a:xfrm>
            <a:off x="260060" y="3074391"/>
            <a:ext cx="22461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型半导体</a:t>
            </a:r>
            <a:endParaRPr lang="zh-CN" altLang="en-US" sz="3200" b="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666" name="Group 114"/>
          <p:cNvGrpSpPr/>
          <p:nvPr/>
        </p:nvGrpSpPr>
        <p:grpSpPr bwMode="auto">
          <a:xfrm>
            <a:off x="6315075" y="2757488"/>
            <a:ext cx="950913" cy="533400"/>
            <a:chOff x="3983" y="240"/>
            <a:chExt cx="599" cy="336"/>
          </a:xfrm>
        </p:grpSpPr>
        <p:sp>
          <p:nvSpPr>
            <p:cNvPr id="13436" name="Text Box 105"/>
            <p:cNvSpPr txBox="1">
              <a:spLocks noChangeArrowheads="1"/>
            </p:cNvSpPr>
            <p:nvPr/>
          </p:nvSpPr>
          <p:spPr bwMode="auto">
            <a:xfrm>
              <a:off x="3983" y="288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accent2"/>
                  </a:solidFill>
                </a:rPr>
                <a:t>磷原子</a:t>
              </a:r>
              <a:endParaRPr lang="zh-CN" alt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13437" name="AutoShape 113"/>
            <p:cNvSpPr>
              <a:spLocks noChangeArrowheads="1"/>
            </p:cNvSpPr>
            <p:nvPr/>
          </p:nvSpPr>
          <p:spPr bwMode="auto">
            <a:xfrm>
              <a:off x="3984" y="240"/>
              <a:ext cx="576" cy="336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noFill/>
            <a:ln w="38100">
              <a:solidFill>
                <a:srgbClr val="FF66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ea typeface="方正琥珀繁体" pitchFamily="2" charset="-122"/>
              </a:endParaRPr>
            </a:p>
          </p:txBody>
        </p:sp>
      </p:grpSp>
      <p:grpSp>
        <p:nvGrpSpPr>
          <p:cNvPr id="23699" name="Group 147"/>
          <p:cNvGrpSpPr/>
          <p:nvPr/>
        </p:nvGrpSpPr>
        <p:grpSpPr bwMode="auto">
          <a:xfrm>
            <a:off x="6392863" y="4129088"/>
            <a:ext cx="1430337" cy="461962"/>
            <a:chOff x="4127" y="2615"/>
            <a:chExt cx="901" cy="291"/>
          </a:xfrm>
        </p:grpSpPr>
        <p:sp>
          <p:nvSpPr>
            <p:cNvPr id="13434" name="Oval 106"/>
            <p:cNvSpPr>
              <a:spLocks noChangeArrowheads="1"/>
            </p:cNvSpPr>
            <p:nvPr/>
          </p:nvSpPr>
          <p:spPr bwMode="auto">
            <a:xfrm rot="-72110">
              <a:off x="4127" y="2615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435" name="Text Box 126"/>
            <p:cNvSpPr txBox="1">
              <a:spLocks noChangeArrowheads="1"/>
            </p:cNvSpPr>
            <p:nvPr/>
          </p:nvSpPr>
          <p:spPr bwMode="auto">
            <a:xfrm>
              <a:off x="4187" y="2675"/>
              <a:ext cx="8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dirty="0">
                  <a:solidFill>
                    <a:schemeClr val="accent1"/>
                  </a:solidFill>
                </a:rPr>
                <a:t>多余价电子</a:t>
              </a:r>
              <a:endParaRPr lang="zh-CN" altLang="en-US" sz="18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659" name="Text Box 107"/>
          <p:cNvSpPr txBox="1">
            <a:spLocks noChangeArrowheads="1"/>
          </p:cNvSpPr>
          <p:nvPr/>
        </p:nvSpPr>
        <p:spPr bwMode="auto">
          <a:xfrm>
            <a:off x="6257925" y="49482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accent1"/>
                </a:solidFill>
              </a:rPr>
              <a:t>自由电子</a:t>
            </a:r>
            <a:endParaRPr lang="zh-CN" altLang="en-US" sz="2400">
              <a:solidFill>
                <a:schemeClr val="accent1"/>
              </a:solidFill>
            </a:endParaRPr>
          </a:p>
        </p:txBody>
      </p:sp>
      <p:sp>
        <p:nvSpPr>
          <p:cNvPr id="23670" name="Oval 118"/>
          <p:cNvSpPr>
            <a:spLocks noChangeArrowheads="1"/>
          </p:cNvSpPr>
          <p:nvPr/>
        </p:nvSpPr>
        <p:spPr bwMode="auto">
          <a:xfrm rot="-72110">
            <a:off x="7013575" y="4719638"/>
            <a:ext cx="252413" cy="261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679" name="Rectangle 127"/>
          <p:cNvSpPr>
            <a:spLocks noChangeArrowheads="1"/>
          </p:cNvSpPr>
          <p:nvPr/>
        </p:nvSpPr>
        <p:spPr bwMode="auto">
          <a:xfrm>
            <a:off x="6310917" y="4060753"/>
            <a:ext cx="1371600" cy="5334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3686" name="Group 134"/>
          <p:cNvGrpSpPr/>
          <p:nvPr/>
        </p:nvGrpSpPr>
        <p:grpSpPr bwMode="auto">
          <a:xfrm>
            <a:off x="6267453" y="2755901"/>
            <a:ext cx="1144588" cy="534988"/>
            <a:chOff x="3791" y="239"/>
            <a:chExt cx="721" cy="337"/>
          </a:xfrm>
        </p:grpSpPr>
        <p:sp>
          <p:nvSpPr>
            <p:cNvPr id="13432" name="AutoShape 131"/>
            <p:cNvSpPr>
              <a:spLocks noChangeArrowheads="1"/>
            </p:cNvSpPr>
            <p:nvPr/>
          </p:nvSpPr>
          <p:spPr bwMode="auto">
            <a:xfrm>
              <a:off x="3792" y="240"/>
              <a:ext cx="720" cy="336"/>
            </a:xfrm>
            <a:prstGeom prst="wedgeRoundRectCallout">
              <a:avLst>
                <a:gd name="adj1" fmla="val -45000"/>
                <a:gd name="adj2" fmla="val 69940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>
                <a:ea typeface="方正琥珀繁体" pitchFamily="2" charset="-122"/>
              </a:endParaRPr>
            </a:p>
          </p:txBody>
        </p:sp>
        <p:sp>
          <p:nvSpPr>
            <p:cNvPr id="13433" name="Text Box 132"/>
            <p:cNvSpPr txBox="1">
              <a:spLocks noChangeArrowheads="1"/>
            </p:cNvSpPr>
            <p:nvPr/>
          </p:nvSpPr>
          <p:spPr bwMode="auto">
            <a:xfrm>
              <a:off x="3791" y="239"/>
              <a:ext cx="7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rgbClr val="FF3399"/>
                  </a:solidFill>
                </a:rPr>
                <a:t>正离子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</p:grpSp>
      <p:sp>
        <p:nvSpPr>
          <p:cNvPr id="23691" name="Text Box 139"/>
          <p:cNvSpPr txBox="1">
            <a:spLocks noChangeArrowheads="1"/>
          </p:cNvSpPr>
          <p:nvPr/>
        </p:nvSpPr>
        <p:spPr bwMode="auto">
          <a:xfrm>
            <a:off x="197772" y="1008791"/>
            <a:ext cx="2568575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通过扩散工艺，在本征半导体中掺入微量特定元素，便可形成</a:t>
            </a:r>
            <a:r>
              <a:rPr lang="zh-CN" altLang="en-US" sz="2400" b="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杂质半导体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92" name="Text Box 140"/>
          <p:cNvSpPr txBox="1">
            <a:spLocks noChangeArrowheads="1"/>
          </p:cNvSpPr>
          <p:nvPr/>
        </p:nvSpPr>
        <p:spPr bwMode="auto">
          <a:xfrm>
            <a:off x="185738" y="3763963"/>
            <a:ext cx="2690812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在纯净的硅或锗晶体中掺入微量五价元素（如磷）所形成的杂质半导体称</a:t>
            </a:r>
            <a:r>
              <a:rPr lang="en-US" altLang="zh-CN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型半导体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425" name="Group 143"/>
          <p:cNvGrpSpPr/>
          <p:nvPr/>
        </p:nvGrpSpPr>
        <p:grpSpPr bwMode="auto">
          <a:xfrm>
            <a:off x="5611813" y="3481388"/>
            <a:ext cx="708025" cy="685800"/>
            <a:chOff x="2387" y="2183"/>
            <a:chExt cx="446" cy="432"/>
          </a:xfrm>
        </p:grpSpPr>
        <p:sp>
          <p:nvSpPr>
            <p:cNvPr id="13430" name="Oval 144"/>
            <p:cNvSpPr>
              <a:spLocks noChangeArrowheads="1"/>
            </p:cNvSpPr>
            <p:nvPr/>
          </p:nvSpPr>
          <p:spPr bwMode="auto">
            <a:xfrm>
              <a:off x="2399" y="2183"/>
              <a:ext cx="432" cy="4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431" name="Text Box 145"/>
            <p:cNvSpPr txBox="1">
              <a:spLocks noChangeArrowheads="1"/>
            </p:cNvSpPr>
            <p:nvPr/>
          </p:nvSpPr>
          <p:spPr bwMode="auto">
            <a:xfrm>
              <a:off x="2387" y="2252"/>
              <a:ext cx="4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+4</a:t>
              </a:r>
              <a:endParaRPr lang="en-US" altLang="zh-CN"/>
            </a:p>
          </p:txBody>
        </p:sp>
      </p:grpSp>
      <p:sp>
        <p:nvSpPr>
          <p:cNvPr id="23698" name="Oval 146"/>
          <p:cNvSpPr>
            <a:spLocks noChangeArrowheads="1"/>
          </p:cNvSpPr>
          <p:nvPr/>
        </p:nvSpPr>
        <p:spPr bwMode="auto">
          <a:xfrm>
            <a:off x="5641975" y="3511550"/>
            <a:ext cx="647700" cy="61912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3693" name="Group 141"/>
          <p:cNvGrpSpPr/>
          <p:nvPr/>
        </p:nvGrpSpPr>
        <p:grpSpPr bwMode="auto">
          <a:xfrm>
            <a:off x="5610225" y="3471863"/>
            <a:ext cx="746125" cy="685800"/>
            <a:chOff x="3635" y="2183"/>
            <a:chExt cx="470" cy="432"/>
          </a:xfrm>
        </p:grpSpPr>
        <p:sp>
          <p:nvSpPr>
            <p:cNvPr id="13428" name="Oval 115"/>
            <p:cNvSpPr>
              <a:spLocks noChangeArrowheads="1"/>
            </p:cNvSpPr>
            <p:nvPr/>
          </p:nvSpPr>
          <p:spPr bwMode="auto">
            <a:xfrm>
              <a:off x="3647" y="2183"/>
              <a:ext cx="432" cy="4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429" name="Text Box 21"/>
            <p:cNvSpPr txBox="1">
              <a:spLocks noChangeArrowheads="1"/>
            </p:cNvSpPr>
            <p:nvPr/>
          </p:nvSpPr>
          <p:spPr bwMode="auto">
            <a:xfrm>
              <a:off x="3635" y="2222"/>
              <a:ext cx="4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3300"/>
                  </a:solidFill>
                </a:rPr>
                <a:t>+5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3FAE-267B-45F3-AE5B-9B432F49490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62" grpId="0"/>
      <p:bldP spid="23659" grpId="0" autoUpdateAnimBg="0"/>
      <p:bldP spid="23670" grpId="0" animBg="1"/>
      <p:bldP spid="23679" grpId="0" animBg="1"/>
      <p:bldP spid="23691" grpId="0"/>
      <p:bldP spid="23692" grpId="0"/>
      <p:bldP spid="23698" grpId="0" animBg="1"/>
    </p:bldLst>
  </p:timing>
</p:sld>
</file>

<file path=ppt/tags/tag1.xml><?xml version="1.0" encoding="utf-8"?>
<p:tagLst xmlns:p="http://schemas.openxmlformats.org/presentationml/2006/main">
  <p:tag name="KSO_WPP_MARK_KEY" val="65b602b0-1113-4452-bb50-04cb378b545b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1618</Words>
  <Application>WPS 演示</Application>
  <PresentationFormat>全屏显示(4:3)</PresentationFormat>
  <Paragraphs>345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微软雅黑</vt:lpstr>
      <vt:lpstr>Calibri Light</vt:lpstr>
      <vt:lpstr>等线</vt:lpstr>
      <vt:lpstr>华文行楷</vt:lpstr>
      <vt:lpstr>Calibri</vt:lpstr>
      <vt:lpstr>Symbol</vt:lpstr>
      <vt:lpstr>方正琥珀繁体</vt:lpstr>
      <vt:lpstr>黑体</vt:lpstr>
      <vt:lpstr>Arial Unicode MS</vt:lpstr>
      <vt:lpstr>Office 主题</vt:lpstr>
      <vt:lpstr>PowerPoint 演示文稿</vt:lpstr>
      <vt:lpstr>PowerPoint 演示文稿</vt:lpstr>
      <vt:lpstr>1.1.1本征半导体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电子技术 </dc:title>
  <dc:creator>zxh</dc:creator>
  <cp:lastModifiedBy>20373692</cp:lastModifiedBy>
  <cp:revision>920</cp:revision>
  <dcterms:created xsi:type="dcterms:W3CDTF">1999-08-22T01:56:00Z</dcterms:created>
  <dcterms:modified xsi:type="dcterms:W3CDTF">2023-03-27T05:58:54Z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29A5D3796C7049538F3CAD20820B18CB</vt:lpwstr>
  </property>
  <property fmtid="{D5CDD505-2E9C-101B-9397-08002B2CF9AE}" pid="3" name="KSOProductBuildVer">
    <vt:lpwstr>2052-11.1.0.13703</vt:lpwstr>
  </property>
</Properties>
</file>