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452" r:id="rId3"/>
    <p:sldId id="417" r:id="rId5"/>
    <p:sldId id="458" r:id="rId6"/>
    <p:sldId id="472" r:id="rId7"/>
    <p:sldId id="415" r:id="rId8"/>
    <p:sldId id="418" r:id="rId9"/>
    <p:sldId id="446" r:id="rId10"/>
    <p:sldId id="419" r:id="rId11"/>
    <p:sldId id="420" r:id="rId12"/>
    <p:sldId id="488" r:id="rId13"/>
    <p:sldId id="474" r:id="rId14"/>
    <p:sldId id="371" r:id="rId15"/>
    <p:sldId id="475" r:id="rId16"/>
    <p:sldId id="395" r:id="rId17"/>
    <p:sldId id="393" r:id="rId18"/>
    <p:sldId id="328" r:id="rId19"/>
    <p:sldId id="442" r:id="rId20"/>
    <p:sldId id="366" r:id="rId21"/>
    <p:sldId id="422" r:id="rId22"/>
    <p:sldId id="423" r:id="rId23"/>
    <p:sldId id="460" r:id="rId24"/>
    <p:sldId id="482" r:id="rId25"/>
    <p:sldId id="471" r:id="rId26"/>
    <p:sldId id="462" r:id="rId27"/>
    <p:sldId id="448" r:id="rId28"/>
    <p:sldId id="453" r:id="rId29"/>
    <p:sldId id="463" r:id="rId30"/>
    <p:sldId id="307" r:id="rId31"/>
    <p:sldId id="405" r:id="rId32"/>
    <p:sldId id="308" r:id="rId33"/>
    <p:sldId id="376" r:id="rId34"/>
    <p:sldId id="407" r:id="rId35"/>
    <p:sldId id="396" r:id="rId36"/>
    <p:sldId id="377" r:id="rId37"/>
    <p:sldId id="429" r:id="rId38"/>
    <p:sldId id="455" r:id="rId39"/>
    <p:sldId id="385" r:id="rId40"/>
    <p:sldId id="489" r:id="rId41"/>
    <p:sldId id="449" r:id="rId42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CC0099"/>
    <a:srgbClr val="FF3399"/>
    <a:srgbClr val="F3F3F3"/>
    <a:srgbClr val="0000FF"/>
    <a:srgbClr val="FF3300"/>
    <a:srgbClr val="0066FF"/>
    <a:srgbClr val="FFFFFF"/>
    <a:srgbClr val="8E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4312" autoAdjust="0"/>
  </p:normalViewPr>
  <p:slideViewPr>
    <p:cSldViewPr snapToGrid="0" showGuides="1">
      <p:cViewPr varScale="1">
        <p:scale>
          <a:sx n="98" d="100"/>
          <a:sy n="98" d="100"/>
        </p:scale>
        <p:origin x="2130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4E5561D1-43D2-46CB-89EC-364E111EB5F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B32308E3-7DD3-42F4-8C5A-EC913AC1919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在</a:t>
            </a: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916D3E-A92D-4683-9414-452EBD2932E9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916D3E-A92D-4683-9414-452EBD2932E9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EB184A3-7CC2-4707-AB80-ADE47602CCA2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23E22E-4835-46C8-93CB-623EB81396BE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23E22E-4835-46C8-93CB-623EB81396BE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ECEC51-7550-415A-AF71-5C6713C932B7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为什么有的有孔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ECEC51-7550-415A-AF71-5C6713C932B7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99FE6C-1699-4887-9687-A905502F71AE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99FE6C-1699-4887-9687-A905502F71AE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8" b="36683"/>
          <a:stretch>
            <a:fillRect/>
          </a:stretch>
        </p:blipFill>
        <p:spPr bwMode="auto">
          <a:xfrm>
            <a:off x="-11210" y="886"/>
            <a:ext cx="9144000" cy="26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 userDrawn="1"/>
        </p:nvGrpSpPr>
        <p:grpSpPr>
          <a:xfrm>
            <a:off x="1742753" y="3624565"/>
            <a:ext cx="5767194" cy="678744"/>
            <a:chOff x="3041581" y="4035687"/>
            <a:chExt cx="5767194" cy="678744"/>
          </a:xfrm>
        </p:grpSpPr>
        <p:sp>
          <p:nvSpPr>
            <p:cNvPr id="10" name="矩形 9"/>
            <p:cNvSpPr/>
            <p:nvPr/>
          </p:nvSpPr>
          <p:spPr>
            <a:xfrm>
              <a:off x="3041581" y="4047101"/>
              <a:ext cx="5767194" cy="66733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995078" y="4121882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986185" y="4035687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模拟电子技术基础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659205" y="2349586"/>
            <a:ext cx="8813370" cy="667330"/>
            <a:chOff x="4015288" y="3006312"/>
            <a:chExt cx="4161424" cy="667330"/>
          </a:xfrm>
        </p:grpSpPr>
        <p:sp>
          <p:nvSpPr>
            <p:cNvPr id="14" name="等腰三角形 13"/>
            <p:cNvSpPr/>
            <p:nvPr/>
          </p:nvSpPr>
          <p:spPr>
            <a:xfrm flipH="1" flipV="1">
              <a:off x="7803596" y="3409107"/>
              <a:ext cx="373116" cy="264533"/>
            </a:xfrm>
            <a:prstGeom prst="triangle">
              <a:avLst>
                <a:gd name="adj" fmla="val 57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4015288" y="3409107"/>
              <a:ext cx="373116" cy="264533"/>
            </a:xfrm>
            <a:prstGeom prst="triangle">
              <a:avLst>
                <a:gd name="adj" fmla="val 57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梯形 15"/>
            <p:cNvSpPr/>
            <p:nvPr/>
          </p:nvSpPr>
          <p:spPr>
            <a:xfrm>
              <a:off x="4230214" y="3006312"/>
              <a:ext cx="3727809" cy="667330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0" b="36140"/>
          <a:stretch>
            <a:fillRect/>
          </a:stretch>
        </p:blipFill>
        <p:spPr>
          <a:xfrm>
            <a:off x="1220576" y="2488032"/>
            <a:ext cx="2873542" cy="570246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5261223" y="2670050"/>
            <a:ext cx="2957984" cy="23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自动化科学与电气工程学院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615329" y="4624521"/>
            <a:ext cx="4562610" cy="1320794"/>
            <a:chOff x="625642" y="5002695"/>
            <a:chExt cx="4562610" cy="1320794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494192" y="5088816"/>
              <a:ext cx="514191" cy="5272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平行四边形 22"/>
            <p:cNvSpPr/>
            <p:nvPr/>
          </p:nvSpPr>
          <p:spPr>
            <a:xfrm flipV="1">
              <a:off x="4314157" y="50365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V="1">
              <a:off x="4766874" y="50365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V="1">
              <a:off x="3992714" y="5002695"/>
              <a:ext cx="96290" cy="985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圆: 空心 59"/>
            <p:cNvSpPr/>
            <p:nvPr/>
          </p:nvSpPr>
          <p:spPr>
            <a:xfrm>
              <a:off x="625642" y="5226645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圆: 空心 61"/>
            <p:cNvSpPr/>
            <p:nvPr/>
          </p:nvSpPr>
          <p:spPr>
            <a:xfrm>
              <a:off x="3322944" y="5377093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494192" y="5710163"/>
              <a:ext cx="514191" cy="5272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/>
            <p:cNvSpPr/>
            <p:nvPr/>
          </p:nvSpPr>
          <p:spPr>
            <a:xfrm>
              <a:off x="4314157" y="62373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4766874" y="62373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92714" y="6224895"/>
              <a:ext cx="96290" cy="985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6890" y="5314318"/>
              <a:ext cx="2651160" cy="697548"/>
              <a:chOff x="796890" y="5314318"/>
              <a:chExt cx="3597466" cy="697548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1384270" y="5615212"/>
                <a:ext cx="30100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1206195" y="5485549"/>
                <a:ext cx="302967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796890" y="5314318"/>
                <a:ext cx="343898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1384270" y="5710972"/>
                <a:ext cx="30100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206195" y="5840635"/>
                <a:ext cx="302967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796890" y="6011866"/>
                <a:ext cx="343898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圆: 空心 76"/>
            <p:cNvSpPr/>
            <p:nvPr/>
          </p:nvSpPr>
          <p:spPr>
            <a:xfrm flipV="1">
              <a:off x="625642" y="5924193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圆: 空心 77"/>
            <p:cNvSpPr/>
            <p:nvPr/>
          </p:nvSpPr>
          <p:spPr>
            <a:xfrm flipV="1">
              <a:off x="3322944" y="5773745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 flipH="1">
            <a:off x="5800342" y="4624521"/>
            <a:ext cx="4562610" cy="1320794"/>
            <a:chOff x="625642" y="5002695"/>
            <a:chExt cx="4562610" cy="1320794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3494192" y="5088816"/>
              <a:ext cx="514191" cy="5272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平行四边形 42"/>
            <p:cNvSpPr/>
            <p:nvPr/>
          </p:nvSpPr>
          <p:spPr>
            <a:xfrm flipV="1">
              <a:off x="4314157" y="50365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flipV="1">
              <a:off x="4766874" y="50365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 flipV="1">
              <a:off x="3992714" y="5002695"/>
              <a:ext cx="96290" cy="985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圆: 空心 104"/>
            <p:cNvSpPr/>
            <p:nvPr/>
          </p:nvSpPr>
          <p:spPr>
            <a:xfrm>
              <a:off x="625642" y="5226645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圆: 空心 105"/>
            <p:cNvSpPr/>
            <p:nvPr/>
          </p:nvSpPr>
          <p:spPr>
            <a:xfrm>
              <a:off x="3322944" y="5377093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3494192" y="5710163"/>
              <a:ext cx="514191" cy="5272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平行四边形 48"/>
            <p:cNvSpPr/>
            <p:nvPr/>
          </p:nvSpPr>
          <p:spPr>
            <a:xfrm>
              <a:off x="4314157" y="62373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4766874" y="62373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92714" y="6224895"/>
              <a:ext cx="96290" cy="985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796890" y="5314318"/>
              <a:ext cx="2651160" cy="697548"/>
              <a:chOff x="796890" y="5314318"/>
              <a:chExt cx="3597466" cy="697548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384270" y="5615212"/>
                <a:ext cx="30100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1206195" y="5485549"/>
                <a:ext cx="302967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796890" y="5314318"/>
                <a:ext cx="343898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1384270" y="5710972"/>
                <a:ext cx="30100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V="1">
                <a:off x="1206195" y="5840635"/>
                <a:ext cx="302967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V="1">
                <a:off x="796890" y="6011866"/>
                <a:ext cx="343898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圆: 空心 111"/>
            <p:cNvSpPr/>
            <p:nvPr/>
          </p:nvSpPr>
          <p:spPr>
            <a:xfrm flipV="1">
              <a:off x="625642" y="5924193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圆: 空心 112"/>
            <p:cNvSpPr/>
            <p:nvPr/>
          </p:nvSpPr>
          <p:spPr>
            <a:xfrm flipV="1">
              <a:off x="3322944" y="5773745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7070271" y="64928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AE33FAE-267B-45F3-AE5B-9B432F494900}" type="slidenum">
              <a:rPr lang="en-US" altLang="zh-CN" sz="900" smtClean="0">
                <a:solidFill>
                  <a:schemeClr val="bg2">
                    <a:lumMod val="50000"/>
                  </a:schemeClr>
                </a:solidFill>
              </a:rPr>
            </a:fld>
            <a:endParaRPr lang="en-US" altLang="zh-CN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943" y="960211"/>
            <a:ext cx="7886700" cy="4351338"/>
          </a:xfrm>
        </p:spPr>
        <p:txBody>
          <a:bodyPr/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7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5F494B6-A18A-44DA-AC40-58385C5848F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81084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7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BADF1FF-EBD1-4FE6-99EB-1E307A94FF5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34" y="81644"/>
            <a:ext cx="7886700" cy="70281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35" y="773908"/>
            <a:ext cx="5353049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1679804"/>
            <a:ext cx="5086350" cy="761319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7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71" y="-252412"/>
            <a:ext cx="7886700" cy="124845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142875" y="1312411"/>
            <a:ext cx="5086350" cy="761319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7413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>
            <a:spLocks noGrp="1"/>
          </p:cNvSpPr>
          <p:nvPr>
            <p:ph sz="half" idx="2"/>
          </p:nvPr>
        </p:nvSpPr>
        <p:spPr>
          <a:xfrm>
            <a:off x="0" y="961346"/>
            <a:ext cx="5086350" cy="761319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64756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7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71" y="-304346"/>
            <a:ext cx="7886700" cy="1325563"/>
          </a:xfrm>
        </p:spPr>
        <p:txBody>
          <a:bodyPr/>
          <a:lstStyle>
            <a:lvl1pPr>
              <a:defRPr sz="40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7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7971" y="-252413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ABB0046-95F8-463A-AAF1-7C47558A7FFF}" type="slidenum">
              <a:rPr lang="en-US" altLang="zh-CN" smtClean="0"/>
            </a:fld>
            <a:endParaRPr lang="en-US" altLang="zh-CN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" y="725714"/>
            <a:ext cx="914400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图片包含 游戏机, 钟表&#10;&#10;描述已自动生成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26" y="-33705"/>
            <a:ext cx="2111276" cy="7594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random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5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slide" Target="slide3.xml"/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2" Type="http://schemas.openxmlformats.org/officeDocument/2006/relationships/notesSlide" Target="../notesSlides/notesSlide19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slide" Target="slide3.xml"/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499695" y="436991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800" b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Text Box 3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202584" y="2756113"/>
            <a:ext cx="3932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600" b="0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半导体二极管</a:t>
            </a:r>
            <a:endParaRPr lang="zh-CN" altLang="en-US" sz="3600" b="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9756" y="3443967"/>
            <a:ext cx="35541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1.3  </a:t>
            </a:r>
            <a:r>
              <a:rPr lang="zh-CN" altLang="en-US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晶体三极管</a:t>
            </a:r>
            <a:endParaRPr lang="zh-CN" altLang="en-US" sz="36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05717" y="4199865"/>
            <a:ext cx="29562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场效应管</a:t>
            </a:r>
            <a:endParaRPr lang="zh-CN" altLang="en-US" sz="36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90825" y="2041738"/>
            <a:ext cx="4394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半导体基础知识</a:t>
            </a:r>
            <a:endParaRPr lang="zh-CN" altLang="en-US" sz="36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Rectangle 25"/>
          <p:cNvSpPr txBox="1">
            <a:spLocks noChangeArrowheads="1"/>
          </p:cNvSpPr>
          <p:nvPr/>
        </p:nvSpPr>
        <p:spPr bwMode="auto">
          <a:xfrm>
            <a:off x="1266082" y="968134"/>
            <a:ext cx="6243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4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4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常用半导体器件</a:t>
            </a:r>
            <a:endParaRPr kumimoji="0" lang="zh-CN" altLang="en-US" sz="4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84409" y="41962"/>
            <a:ext cx="5679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1.2.2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二极管的伏安特性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1" name="内容占位符 2"/>
          <p:cNvSpPr txBox="1"/>
          <p:nvPr/>
        </p:nvSpPr>
        <p:spPr bwMode="auto">
          <a:xfrm>
            <a:off x="75458" y="788125"/>
            <a:ext cx="8629650" cy="110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  <a:defRPr/>
            </a:pP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伏安特性受温度的影响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9584" y="5177563"/>
            <a:ext cx="8185927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kumimoji="0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↑→在电流不变情况下管压降</a:t>
            </a:r>
            <a:r>
              <a:rPr kumimoji="0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↓ </a:t>
            </a:r>
            <a:endParaRPr kumimoji="0"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500"/>
              </a:spcBef>
              <a:defRPr/>
            </a:pPr>
            <a:r>
              <a:rPr kumimoji="0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→</a:t>
            </a:r>
            <a:r>
              <a:rPr kumimoji="0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反向饱和电流</a:t>
            </a:r>
            <a:r>
              <a:rPr kumimoji="0" lang="en-US" altLang="zh-CN" sz="2400" b="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zh-CN" sz="2400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↑</a:t>
            </a:r>
            <a:r>
              <a:rPr kumimoji="0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400" b="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0" lang="en-US" altLang="zh-CN" sz="2400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(BR) </a:t>
            </a:r>
            <a:r>
              <a:rPr kumimoji="0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kumimoji="0"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kumimoji="0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↑→正向特性左移，反向特性下移</a:t>
            </a:r>
            <a:endParaRPr kumimoji="0"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24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4" name="Group 2"/>
          <p:cNvGrpSpPr/>
          <p:nvPr/>
        </p:nvGrpSpPr>
        <p:grpSpPr bwMode="auto">
          <a:xfrm>
            <a:off x="4882409" y="2996336"/>
            <a:ext cx="1246188" cy="165100"/>
            <a:chOff x="887" y="1920"/>
            <a:chExt cx="785" cy="104"/>
          </a:xfrm>
        </p:grpSpPr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887" y="2024"/>
              <a:ext cx="576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4"/>
            <p:cNvSpPr/>
            <p:nvPr/>
          </p:nvSpPr>
          <p:spPr bwMode="auto">
            <a:xfrm>
              <a:off x="1440" y="1920"/>
              <a:ext cx="232" cy="104"/>
            </a:xfrm>
            <a:custGeom>
              <a:avLst/>
              <a:gdLst>
                <a:gd name="T0" fmla="*/ 0 w 417"/>
                <a:gd name="T1" fmla="*/ 10 h 332"/>
                <a:gd name="T2" fmla="*/ 32 w 417"/>
                <a:gd name="T3" fmla="*/ 8 h 332"/>
                <a:gd name="T4" fmla="*/ 44 w 417"/>
                <a:gd name="T5" fmla="*/ 7 h 332"/>
                <a:gd name="T6" fmla="*/ 47 w 417"/>
                <a:gd name="T7" fmla="*/ 7 h 332"/>
                <a:gd name="T8" fmla="*/ 51 w 417"/>
                <a:gd name="T9" fmla="*/ 6 h 332"/>
                <a:gd name="T10" fmla="*/ 61 w 417"/>
                <a:gd name="T11" fmla="*/ 4 h 332"/>
                <a:gd name="T12" fmla="*/ 66 w 417"/>
                <a:gd name="T13" fmla="*/ 2 h 332"/>
                <a:gd name="T14" fmla="*/ 72 w 417"/>
                <a:gd name="T15" fmla="*/ 0 h 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332">
                  <a:moveTo>
                    <a:pt x="0" y="332"/>
                  </a:moveTo>
                  <a:cubicBezTo>
                    <a:pt x="42" y="321"/>
                    <a:pt x="149" y="299"/>
                    <a:pt x="184" y="276"/>
                  </a:cubicBezTo>
                  <a:cubicBezTo>
                    <a:pt x="239" y="239"/>
                    <a:pt x="214" y="250"/>
                    <a:pt x="256" y="236"/>
                  </a:cubicBezTo>
                  <a:cubicBezTo>
                    <a:pt x="261" y="228"/>
                    <a:pt x="265" y="219"/>
                    <a:pt x="272" y="212"/>
                  </a:cubicBezTo>
                  <a:cubicBezTo>
                    <a:pt x="279" y="205"/>
                    <a:pt x="290" y="203"/>
                    <a:pt x="296" y="196"/>
                  </a:cubicBezTo>
                  <a:cubicBezTo>
                    <a:pt x="361" y="121"/>
                    <a:pt x="298" y="168"/>
                    <a:pt x="352" y="132"/>
                  </a:cubicBezTo>
                  <a:cubicBezTo>
                    <a:pt x="360" y="108"/>
                    <a:pt x="372" y="82"/>
                    <a:pt x="384" y="60"/>
                  </a:cubicBezTo>
                  <a:cubicBezTo>
                    <a:pt x="417" y="0"/>
                    <a:pt x="416" y="33"/>
                    <a:pt x="416" y="4"/>
                  </a:cubicBez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Group 5"/>
          <p:cNvGrpSpPr/>
          <p:nvPr/>
        </p:nvGrpSpPr>
        <p:grpSpPr bwMode="auto">
          <a:xfrm>
            <a:off x="4607909" y="3151911"/>
            <a:ext cx="304800" cy="1371600"/>
            <a:chOff x="672" y="2016"/>
            <a:chExt cx="192" cy="864"/>
          </a:xfrm>
        </p:grpSpPr>
        <p:sp>
          <p:nvSpPr>
            <p:cNvPr id="48" name="Freeform 6"/>
            <p:cNvSpPr/>
            <p:nvPr/>
          </p:nvSpPr>
          <p:spPr bwMode="auto">
            <a:xfrm>
              <a:off x="768" y="201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48 w 96"/>
                <a:gd name="T3" fmla="*/ 48 h 192"/>
                <a:gd name="T4" fmla="*/ 0 w 9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80" y="8"/>
                    <a:pt x="64" y="16"/>
                    <a:pt x="48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 flipH="1">
              <a:off x="672" y="2208"/>
              <a:ext cx="96" cy="672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" name="Group 8"/>
          <p:cNvGrpSpPr/>
          <p:nvPr/>
        </p:nvGrpSpPr>
        <p:grpSpPr bwMode="auto">
          <a:xfrm>
            <a:off x="4390285" y="980211"/>
            <a:ext cx="3943351" cy="3752850"/>
            <a:chOff x="712" y="1455"/>
            <a:chExt cx="2484" cy="2364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712" y="2715"/>
              <a:ext cx="201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1816" y="1659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2104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2392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1384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952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1794" y="26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0</a:t>
              </a:r>
              <a:endParaRPr lang="en-US" altLang="zh-CN" sz="180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1483" y="1455"/>
              <a:ext cx="7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i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i="1" dirty="0"/>
                <a:t> </a:t>
              </a:r>
              <a:r>
                <a:rPr lang="en-US" altLang="zh-CN" sz="2400" dirty="0"/>
                <a:t>/ mA</a:t>
              </a:r>
              <a:endParaRPr lang="en-US" altLang="zh-CN" sz="24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2591" y="2612"/>
              <a:ext cx="6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u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dirty="0"/>
                <a:t> / V</a:t>
              </a:r>
              <a:endParaRPr lang="en-US" altLang="zh-CN" sz="2400" dirty="0"/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2200" y="271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Freeform 37"/>
          <p:cNvSpPr/>
          <p:nvPr/>
        </p:nvSpPr>
        <p:spPr bwMode="auto">
          <a:xfrm>
            <a:off x="6577858" y="1452723"/>
            <a:ext cx="498474" cy="1538288"/>
          </a:xfrm>
          <a:custGeom>
            <a:avLst/>
            <a:gdLst>
              <a:gd name="T0" fmla="*/ 0 w 312"/>
              <a:gd name="T1" fmla="*/ 2147483646 h 1056"/>
              <a:gd name="T2" fmla="*/ 2147483646 w 312"/>
              <a:gd name="T3" fmla="*/ 2147483646 h 1056"/>
              <a:gd name="T4" fmla="*/ 2147483646 w 312"/>
              <a:gd name="T5" fmla="*/ 2147483646 h 1056"/>
              <a:gd name="T6" fmla="*/ 2147483646 w 312"/>
              <a:gd name="T7" fmla="*/ 2147483646 h 10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" h="1056">
                <a:moveTo>
                  <a:pt x="0" y="1048"/>
                </a:moveTo>
                <a:cubicBezTo>
                  <a:pt x="48" y="1052"/>
                  <a:pt x="96" y="1056"/>
                  <a:pt x="144" y="904"/>
                </a:cubicBezTo>
                <a:cubicBezTo>
                  <a:pt x="192" y="752"/>
                  <a:pt x="264" y="272"/>
                  <a:pt x="288" y="136"/>
                </a:cubicBezTo>
                <a:cubicBezTo>
                  <a:pt x="312" y="0"/>
                  <a:pt x="300" y="44"/>
                  <a:pt x="288" y="8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dash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>
            <a:off x="6158759" y="2978874"/>
            <a:ext cx="476251" cy="158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 flipV="1">
            <a:off x="5488833" y="3151911"/>
            <a:ext cx="628650" cy="19050"/>
          </a:xfrm>
          <a:prstGeom prst="line">
            <a:avLst/>
          </a:prstGeom>
          <a:noFill/>
          <a:ln w="19050">
            <a:solidFill>
              <a:srgbClr val="CC0099"/>
            </a:solidFill>
            <a:prstDash val="dash"/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30"/>
          <p:cNvSpPr txBox="1">
            <a:spLocks noChangeArrowheads="1"/>
          </p:cNvSpPr>
          <p:nvPr/>
        </p:nvSpPr>
        <p:spPr bwMode="auto">
          <a:xfrm>
            <a:off x="6094382" y="4327606"/>
            <a:ext cx="1088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 err="1"/>
              <a:t>i</a:t>
            </a:r>
            <a:r>
              <a:rPr lang="en-US" altLang="zh-CN" sz="2400" baseline="-25000" dirty="0" err="1"/>
              <a:t>D</a:t>
            </a:r>
            <a:r>
              <a:rPr lang="en-US" altLang="zh-CN" sz="2400" i="1" dirty="0"/>
              <a:t> </a:t>
            </a:r>
            <a:r>
              <a:rPr lang="en-US" altLang="zh-CN" sz="2400" dirty="0"/>
              <a:t>/ </a:t>
            </a:r>
            <a:r>
              <a:rPr lang="el-GR" altLang="zh-CN" sz="2400" dirty="0"/>
              <a:t>μ</a:t>
            </a:r>
            <a:r>
              <a:rPr lang="en-US" altLang="zh-CN" sz="2400" dirty="0"/>
              <a:t>A</a:t>
            </a:r>
            <a:endParaRPr lang="en-US" altLang="zh-CN" sz="2400" dirty="0"/>
          </a:p>
        </p:txBody>
      </p:sp>
      <p:sp>
        <p:nvSpPr>
          <p:cNvPr id="66" name="Freeform 37"/>
          <p:cNvSpPr/>
          <p:nvPr/>
        </p:nvSpPr>
        <p:spPr bwMode="auto">
          <a:xfrm>
            <a:off x="6735021" y="1443082"/>
            <a:ext cx="498474" cy="1538288"/>
          </a:xfrm>
          <a:custGeom>
            <a:avLst/>
            <a:gdLst>
              <a:gd name="T0" fmla="*/ 0 w 312"/>
              <a:gd name="T1" fmla="*/ 2147483646 h 1056"/>
              <a:gd name="T2" fmla="*/ 2147483646 w 312"/>
              <a:gd name="T3" fmla="*/ 2147483646 h 1056"/>
              <a:gd name="T4" fmla="*/ 2147483646 w 312"/>
              <a:gd name="T5" fmla="*/ 2147483646 h 1056"/>
              <a:gd name="T6" fmla="*/ 2147483646 w 312"/>
              <a:gd name="T7" fmla="*/ 2147483646 h 10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" h="1056">
                <a:moveTo>
                  <a:pt x="0" y="1048"/>
                </a:moveTo>
                <a:cubicBezTo>
                  <a:pt x="48" y="1052"/>
                  <a:pt x="96" y="1056"/>
                  <a:pt x="144" y="904"/>
                </a:cubicBezTo>
                <a:cubicBezTo>
                  <a:pt x="192" y="752"/>
                  <a:pt x="264" y="272"/>
                  <a:pt x="288" y="136"/>
                </a:cubicBezTo>
                <a:cubicBezTo>
                  <a:pt x="312" y="0"/>
                  <a:pt x="300" y="44"/>
                  <a:pt x="288" y="8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" name="Group 2"/>
          <p:cNvGrpSpPr/>
          <p:nvPr/>
        </p:nvGrpSpPr>
        <p:grpSpPr bwMode="auto">
          <a:xfrm>
            <a:off x="5102627" y="3037542"/>
            <a:ext cx="1039813" cy="293688"/>
            <a:chOff x="1025" y="1839"/>
            <a:chExt cx="655" cy="185"/>
          </a:xfrm>
        </p:grpSpPr>
        <p:sp>
          <p:nvSpPr>
            <p:cNvPr id="68" name="Line 3"/>
            <p:cNvSpPr>
              <a:spLocks noChangeShapeType="1"/>
            </p:cNvSpPr>
            <p:nvPr/>
          </p:nvSpPr>
          <p:spPr bwMode="auto">
            <a:xfrm>
              <a:off x="1025" y="2015"/>
              <a:ext cx="415" cy="1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prstDash val="dash"/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4"/>
            <p:cNvSpPr/>
            <p:nvPr/>
          </p:nvSpPr>
          <p:spPr bwMode="auto">
            <a:xfrm>
              <a:off x="1440" y="1839"/>
              <a:ext cx="240" cy="185"/>
            </a:xfrm>
            <a:custGeom>
              <a:avLst/>
              <a:gdLst>
                <a:gd name="T0" fmla="*/ 0 w 417"/>
                <a:gd name="T1" fmla="*/ 10 h 332"/>
                <a:gd name="T2" fmla="*/ 32 w 417"/>
                <a:gd name="T3" fmla="*/ 8 h 332"/>
                <a:gd name="T4" fmla="*/ 44 w 417"/>
                <a:gd name="T5" fmla="*/ 7 h 332"/>
                <a:gd name="T6" fmla="*/ 47 w 417"/>
                <a:gd name="T7" fmla="*/ 7 h 332"/>
                <a:gd name="T8" fmla="*/ 51 w 417"/>
                <a:gd name="T9" fmla="*/ 6 h 332"/>
                <a:gd name="T10" fmla="*/ 61 w 417"/>
                <a:gd name="T11" fmla="*/ 4 h 332"/>
                <a:gd name="T12" fmla="*/ 66 w 417"/>
                <a:gd name="T13" fmla="*/ 2 h 332"/>
                <a:gd name="T14" fmla="*/ 72 w 417"/>
                <a:gd name="T15" fmla="*/ 0 h 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332">
                  <a:moveTo>
                    <a:pt x="0" y="332"/>
                  </a:moveTo>
                  <a:cubicBezTo>
                    <a:pt x="42" y="321"/>
                    <a:pt x="149" y="299"/>
                    <a:pt x="184" y="276"/>
                  </a:cubicBezTo>
                  <a:cubicBezTo>
                    <a:pt x="239" y="239"/>
                    <a:pt x="214" y="250"/>
                    <a:pt x="256" y="236"/>
                  </a:cubicBezTo>
                  <a:cubicBezTo>
                    <a:pt x="261" y="228"/>
                    <a:pt x="265" y="219"/>
                    <a:pt x="272" y="212"/>
                  </a:cubicBezTo>
                  <a:cubicBezTo>
                    <a:pt x="279" y="205"/>
                    <a:pt x="290" y="203"/>
                    <a:pt x="296" y="196"/>
                  </a:cubicBezTo>
                  <a:cubicBezTo>
                    <a:pt x="361" y="121"/>
                    <a:pt x="298" y="168"/>
                    <a:pt x="352" y="132"/>
                  </a:cubicBezTo>
                  <a:cubicBezTo>
                    <a:pt x="360" y="108"/>
                    <a:pt x="372" y="82"/>
                    <a:pt x="384" y="60"/>
                  </a:cubicBezTo>
                  <a:cubicBezTo>
                    <a:pt x="417" y="0"/>
                    <a:pt x="416" y="33"/>
                    <a:pt x="416" y="4"/>
                  </a:cubicBez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dash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Group 5"/>
          <p:cNvGrpSpPr/>
          <p:nvPr/>
        </p:nvGrpSpPr>
        <p:grpSpPr bwMode="auto">
          <a:xfrm>
            <a:off x="4806566" y="3334479"/>
            <a:ext cx="304800" cy="1371600"/>
            <a:chOff x="672" y="2016"/>
            <a:chExt cx="192" cy="864"/>
          </a:xfrm>
        </p:grpSpPr>
        <p:sp>
          <p:nvSpPr>
            <p:cNvPr id="71" name="Freeform 6"/>
            <p:cNvSpPr/>
            <p:nvPr/>
          </p:nvSpPr>
          <p:spPr bwMode="auto">
            <a:xfrm>
              <a:off x="768" y="201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48 w 96"/>
                <a:gd name="T3" fmla="*/ 48 h 192"/>
                <a:gd name="T4" fmla="*/ 0 w 9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80" y="8"/>
                    <a:pt x="64" y="16"/>
                    <a:pt x="48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dash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 flipH="1">
              <a:off x="672" y="2208"/>
              <a:ext cx="96" cy="672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prstDash val="dash"/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6460558" y="1231447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80</a:t>
            </a:r>
            <a:r>
              <a:rPr lang="zh-CN" altLang="en-US" sz="2000" b="0" dirty="0"/>
              <a:t> </a:t>
            </a:r>
            <a:r>
              <a:rPr lang="zh-CN" altLang="en-US" sz="2000" dirty="0"/>
              <a:t>℃</a:t>
            </a:r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7247784" y="1286375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20</a:t>
            </a:r>
            <a:r>
              <a:rPr lang="zh-CN" altLang="en-US" sz="2000" b="0" dirty="0"/>
              <a:t> </a:t>
            </a:r>
            <a:r>
              <a:rPr lang="zh-CN" altLang="en-US" sz="2000" dirty="0"/>
              <a:t>℃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4" name="Text Box 98"/>
          <p:cNvSpPr txBox="1">
            <a:spLocks noChangeArrowheads="1"/>
          </p:cNvSpPr>
          <p:nvPr/>
        </p:nvSpPr>
        <p:spPr bwMode="auto">
          <a:xfrm>
            <a:off x="295054" y="52281"/>
            <a:ext cx="5679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1.2.3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二极管的主要参数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3155" name="Text Box 99"/>
          <p:cNvSpPr txBox="1">
            <a:spLocks noChangeArrowheads="1"/>
          </p:cNvSpPr>
          <p:nvPr/>
        </p:nvSpPr>
        <p:spPr bwMode="auto">
          <a:xfrm>
            <a:off x="150023" y="4972237"/>
            <a:ext cx="8972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最大正向电流 </a:t>
            </a:r>
            <a:r>
              <a:rPr lang="en-US" altLang="zh-CN" i="1" dirty="0">
                <a:solidFill>
                  <a:srgbClr val="FF3300"/>
                </a:solidFill>
                <a:ea typeface="方正琥珀繁体" pitchFamily="2" charset="-122"/>
              </a:rPr>
              <a:t>I</a:t>
            </a:r>
            <a:r>
              <a:rPr lang="en-US" altLang="zh-CN" baseline="-25000" dirty="0">
                <a:solidFill>
                  <a:srgbClr val="FF3300"/>
                </a:solidFill>
                <a:ea typeface="方正琥珀繁体" pitchFamily="2" charset="-122"/>
              </a:rPr>
              <a:t>F</a:t>
            </a:r>
            <a:r>
              <a:rPr lang="zh-CN" altLang="en-US" dirty="0">
                <a:ea typeface="方正琥珀繁体" pitchFamily="2" charset="-122"/>
              </a:rPr>
              <a:t>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二极管长期运行时允许通过的最大电流。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158" name="Text Box 102"/>
          <p:cNvSpPr txBox="1">
            <a:spLocks noChangeArrowheads="1"/>
          </p:cNvSpPr>
          <p:nvPr/>
        </p:nvSpPr>
        <p:spPr bwMode="auto">
          <a:xfrm>
            <a:off x="381795" y="798061"/>
            <a:ext cx="8372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器件的参数是其各方面性能的定量描述，它是设计、分析电路，选择器件的主要依据。各种器件的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参数可由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手册查得。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159" name="AutoShape 103"/>
          <p:cNvSpPr>
            <a:spLocks noChangeArrowheads="1"/>
          </p:cNvSpPr>
          <p:nvPr/>
        </p:nvSpPr>
        <p:spPr bwMode="auto">
          <a:xfrm>
            <a:off x="975526" y="5540854"/>
            <a:ext cx="1379537" cy="814388"/>
          </a:xfrm>
          <a:prstGeom prst="cloudCallout">
            <a:avLst>
              <a:gd name="adj1" fmla="val 63463"/>
              <a:gd name="adj2" fmla="val 33819"/>
            </a:avLst>
          </a:prstGeom>
          <a:solidFill>
            <a:srgbClr val="FFFFEB"/>
          </a:solidFill>
          <a:ln w="1905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3300"/>
                </a:solidFill>
              </a:rPr>
              <a:t>注意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173160" name="Text Box 104"/>
          <p:cNvSpPr txBox="1">
            <a:spLocks noChangeArrowheads="1"/>
          </p:cNvSpPr>
          <p:nvPr/>
        </p:nvSpPr>
        <p:spPr bwMode="auto">
          <a:xfrm>
            <a:off x="2562229" y="5733241"/>
            <a:ext cx="5684837" cy="83099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二极管的正向平均电流不得超过此值，否则可能使管子过热而烧坏。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2204247" y="1644998"/>
            <a:ext cx="3943351" cy="3335403"/>
            <a:chOff x="2204247" y="1644998"/>
            <a:chExt cx="3943351" cy="3335403"/>
          </a:xfrm>
        </p:grpSpPr>
        <p:grpSp>
          <p:nvGrpSpPr>
            <p:cNvPr id="11" name="Group 2"/>
            <p:cNvGrpSpPr/>
            <p:nvPr/>
          </p:nvGrpSpPr>
          <p:grpSpPr bwMode="auto">
            <a:xfrm>
              <a:off x="2659858" y="3448398"/>
              <a:ext cx="1282700" cy="165100"/>
              <a:chOff x="864" y="1920"/>
              <a:chExt cx="808" cy="104"/>
            </a:xfrm>
          </p:grpSpPr>
          <p:sp>
            <p:nvSpPr>
              <p:cNvPr id="12" name="Line 3"/>
              <p:cNvSpPr>
                <a:spLocks noChangeShapeType="1"/>
              </p:cNvSpPr>
              <p:nvPr/>
            </p:nvSpPr>
            <p:spPr bwMode="auto">
              <a:xfrm>
                <a:off x="864" y="2016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4"/>
              <p:cNvSpPr/>
              <p:nvPr/>
            </p:nvSpPr>
            <p:spPr bwMode="auto">
              <a:xfrm>
                <a:off x="1440" y="1920"/>
                <a:ext cx="232" cy="104"/>
              </a:xfrm>
              <a:custGeom>
                <a:avLst/>
                <a:gdLst>
                  <a:gd name="T0" fmla="*/ 0 w 417"/>
                  <a:gd name="T1" fmla="*/ 10 h 332"/>
                  <a:gd name="T2" fmla="*/ 32 w 417"/>
                  <a:gd name="T3" fmla="*/ 8 h 332"/>
                  <a:gd name="T4" fmla="*/ 44 w 417"/>
                  <a:gd name="T5" fmla="*/ 7 h 332"/>
                  <a:gd name="T6" fmla="*/ 47 w 417"/>
                  <a:gd name="T7" fmla="*/ 7 h 332"/>
                  <a:gd name="T8" fmla="*/ 51 w 417"/>
                  <a:gd name="T9" fmla="*/ 6 h 332"/>
                  <a:gd name="T10" fmla="*/ 61 w 417"/>
                  <a:gd name="T11" fmla="*/ 4 h 332"/>
                  <a:gd name="T12" fmla="*/ 66 w 417"/>
                  <a:gd name="T13" fmla="*/ 2 h 332"/>
                  <a:gd name="T14" fmla="*/ 72 w 417"/>
                  <a:gd name="T15" fmla="*/ 0 h 3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7" h="332">
                    <a:moveTo>
                      <a:pt x="0" y="332"/>
                    </a:moveTo>
                    <a:cubicBezTo>
                      <a:pt x="42" y="321"/>
                      <a:pt x="149" y="299"/>
                      <a:pt x="184" y="276"/>
                    </a:cubicBezTo>
                    <a:cubicBezTo>
                      <a:pt x="239" y="239"/>
                      <a:pt x="214" y="250"/>
                      <a:pt x="256" y="236"/>
                    </a:cubicBezTo>
                    <a:cubicBezTo>
                      <a:pt x="261" y="228"/>
                      <a:pt x="265" y="219"/>
                      <a:pt x="272" y="212"/>
                    </a:cubicBezTo>
                    <a:cubicBezTo>
                      <a:pt x="279" y="205"/>
                      <a:pt x="290" y="203"/>
                      <a:pt x="296" y="196"/>
                    </a:cubicBezTo>
                    <a:cubicBezTo>
                      <a:pt x="361" y="121"/>
                      <a:pt x="298" y="168"/>
                      <a:pt x="352" y="132"/>
                    </a:cubicBezTo>
                    <a:cubicBezTo>
                      <a:pt x="360" y="108"/>
                      <a:pt x="372" y="82"/>
                      <a:pt x="384" y="60"/>
                    </a:cubicBezTo>
                    <a:cubicBezTo>
                      <a:pt x="417" y="0"/>
                      <a:pt x="416" y="33"/>
                      <a:pt x="416" y="4"/>
                    </a:cubicBezTo>
                  </a:path>
                </a:pathLst>
              </a:custGeom>
              <a:noFill/>
              <a:ln w="5715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5"/>
            <p:cNvGrpSpPr/>
            <p:nvPr/>
          </p:nvGrpSpPr>
          <p:grpSpPr bwMode="auto">
            <a:xfrm>
              <a:off x="2374108" y="3591273"/>
              <a:ext cx="304800" cy="1371600"/>
              <a:chOff x="672" y="2016"/>
              <a:chExt cx="192" cy="864"/>
            </a:xfrm>
          </p:grpSpPr>
          <p:sp>
            <p:nvSpPr>
              <p:cNvPr id="15" name="Freeform 6"/>
              <p:cNvSpPr/>
              <p:nvPr/>
            </p:nvSpPr>
            <p:spPr bwMode="auto">
              <a:xfrm>
                <a:off x="768" y="2016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48 w 96"/>
                  <a:gd name="T3" fmla="*/ 48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192">
                    <a:moveTo>
                      <a:pt x="96" y="0"/>
                    </a:moveTo>
                    <a:cubicBezTo>
                      <a:pt x="80" y="8"/>
                      <a:pt x="64" y="16"/>
                      <a:pt x="48" y="48"/>
                    </a:cubicBezTo>
                    <a:cubicBezTo>
                      <a:pt x="32" y="80"/>
                      <a:pt x="16" y="136"/>
                      <a:pt x="0" y="192"/>
                    </a:cubicBezTo>
                  </a:path>
                </a:pathLst>
              </a:custGeom>
              <a:noFill/>
              <a:ln w="5715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flipH="1">
                <a:off x="672" y="2208"/>
                <a:ext cx="96" cy="672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8"/>
            <p:cNvGrpSpPr/>
            <p:nvPr/>
          </p:nvGrpSpPr>
          <p:grpSpPr bwMode="auto">
            <a:xfrm>
              <a:off x="2204247" y="1644998"/>
              <a:ext cx="3943351" cy="3187700"/>
              <a:chOff x="712" y="1589"/>
              <a:chExt cx="2484" cy="2008"/>
            </a:xfrm>
          </p:grpSpPr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V="1">
                <a:off x="712" y="2715"/>
                <a:ext cx="2016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 flipV="1">
                <a:off x="1814" y="1659"/>
                <a:ext cx="2" cy="1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104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392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1384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952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1794" y="269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</a:t>
                </a:r>
                <a:endParaRPr lang="en-US" altLang="zh-CN" sz="1800"/>
              </a:p>
            </p:txBody>
          </p:sp>
          <p:sp>
            <p:nvSpPr>
              <p:cNvPr id="25" name="Text Box 26"/>
              <p:cNvSpPr txBox="1">
                <a:spLocks noChangeArrowheads="1"/>
              </p:cNvSpPr>
              <p:nvPr/>
            </p:nvSpPr>
            <p:spPr bwMode="auto">
              <a:xfrm>
                <a:off x="1978" y="2687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0.4</a:t>
                </a:r>
                <a:endParaRPr lang="en-US" altLang="zh-CN" sz="1800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2244" y="2697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0.8</a:t>
                </a:r>
                <a:endParaRPr lang="en-US" altLang="zh-CN" sz="1800"/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1099" y="1589"/>
                <a:ext cx="7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 dirty="0" err="1"/>
                  <a:t>i</a:t>
                </a:r>
                <a:r>
                  <a:rPr lang="en-US" altLang="zh-CN" sz="2400" baseline="-25000" dirty="0" err="1"/>
                  <a:t>D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/ mA</a:t>
                </a:r>
                <a:endParaRPr lang="en-US" altLang="zh-CN" sz="2400" dirty="0"/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2591" y="2612"/>
                <a:ext cx="6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 dirty="0" err="1"/>
                  <a:t>u</a:t>
                </a:r>
                <a:r>
                  <a:rPr lang="en-US" altLang="zh-CN" sz="2400" baseline="-25000" dirty="0" err="1"/>
                  <a:t>D</a:t>
                </a:r>
                <a:r>
                  <a:rPr lang="en-US" altLang="zh-CN" sz="2400" dirty="0"/>
                  <a:t> / V</a:t>
                </a:r>
                <a:endParaRPr lang="en-US" altLang="zh-CN" sz="2400" dirty="0"/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2200" y="271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" name="Freeform 37"/>
            <p:cNvSpPr/>
            <p:nvPr/>
          </p:nvSpPr>
          <p:spPr bwMode="auto">
            <a:xfrm>
              <a:off x="4391820" y="1904785"/>
              <a:ext cx="498474" cy="1538288"/>
            </a:xfrm>
            <a:custGeom>
              <a:avLst/>
              <a:gdLst>
                <a:gd name="T0" fmla="*/ 0 w 312"/>
                <a:gd name="T1" fmla="*/ 2147483646 h 1056"/>
                <a:gd name="T2" fmla="*/ 2147483646 w 312"/>
                <a:gd name="T3" fmla="*/ 2147483646 h 1056"/>
                <a:gd name="T4" fmla="*/ 2147483646 w 312"/>
                <a:gd name="T5" fmla="*/ 2147483646 h 1056"/>
                <a:gd name="T6" fmla="*/ 2147483646 w 312"/>
                <a:gd name="T7" fmla="*/ 2147483646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2" h="1056">
                  <a:moveTo>
                    <a:pt x="0" y="1048"/>
                  </a:moveTo>
                  <a:cubicBezTo>
                    <a:pt x="48" y="1052"/>
                    <a:pt x="96" y="1056"/>
                    <a:pt x="144" y="904"/>
                  </a:cubicBezTo>
                  <a:cubicBezTo>
                    <a:pt x="192" y="752"/>
                    <a:pt x="264" y="272"/>
                    <a:pt x="288" y="136"/>
                  </a:cubicBezTo>
                  <a:cubicBezTo>
                    <a:pt x="312" y="0"/>
                    <a:pt x="300" y="44"/>
                    <a:pt x="288" y="88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3972721" y="3430936"/>
              <a:ext cx="476251" cy="15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3942558" y="4518736"/>
              <a:ext cx="1088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i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i="1" dirty="0"/>
                <a:t> </a:t>
              </a:r>
              <a:r>
                <a:rPr lang="en-US" altLang="zh-CN" sz="2400" dirty="0"/>
                <a:t>/ </a:t>
              </a:r>
              <a:r>
                <a:rPr lang="el-GR" altLang="zh-CN" sz="2400" dirty="0"/>
                <a:t>μ</a:t>
              </a:r>
              <a:r>
                <a:rPr lang="en-US" altLang="zh-CN" sz="2400" dirty="0"/>
                <a:t>A</a:t>
              </a:r>
              <a:endParaRPr lang="en-US" altLang="zh-CN" sz="2400" dirty="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55" grpId="0"/>
      <p:bldP spid="173159" grpId="0" animBg="1" autoUpdateAnimBg="0"/>
      <p:bldP spid="17316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4" name="Text Box 98"/>
          <p:cNvSpPr txBox="1">
            <a:spLocks noChangeArrowheads="1"/>
          </p:cNvSpPr>
          <p:nvPr/>
        </p:nvSpPr>
        <p:spPr bwMode="auto">
          <a:xfrm>
            <a:off x="295054" y="52281"/>
            <a:ext cx="5679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1.2.3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二极管的主要参数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3156" name="Text Box 100"/>
          <p:cNvSpPr txBox="1">
            <a:spLocks noChangeArrowheads="1"/>
          </p:cNvSpPr>
          <p:nvPr/>
        </p:nvSpPr>
        <p:spPr bwMode="auto">
          <a:xfrm>
            <a:off x="295054" y="4674299"/>
            <a:ext cx="8736013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最高反向工作电压 </a:t>
            </a:r>
            <a:r>
              <a:rPr lang="en-US" altLang="zh-CN" i="1" dirty="0">
                <a:solidFill>
                  <a:srgbClr val="FF3300"/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>
                <a:solidFill>
                  <a:srgbClr val="FF3300"/>
                </a:solidFill>
                <a:ea typeface="方正琥珀繁体" pitchFamily="2" charset="-122"/>
              </a:rPr>
              <a:t>R</a:t>
            </a:r>
            <a:r>
              <a:rPr lang="zh-CN" altLang="en-US" sz="2400" dirty="0">
                <a:ea typeface="方正琥珀繁体" pitchFamily="2" charset="-122"/>
              </a:rPr>
              <a:t>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二极管工作时允许外加 的最大反向电压。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161" name="AutoShape 105"/>
          <p:cNvSpPr>
            <a:spLocks noChangeArrowheads="1"/>
          </p:cNvSpPr>
          <p:nvPr/>
        </p:nvSpPr>
        <p:spPr bwMode="auto">
          <a:xfrm>
            <a:off x="1030067" y="5484598"/>
            <a:ext cx="1395413" cy="814387"/>
          </a:xfrm>
          <a:prstGeom prst="cloudCallout">
            <a:avLst>
              <a:gd name="adj1" fmla="val 68088"/>
              <a:gd name="adj2" fmla="val 39667"/>
            </a:avLst>
          </a:prstGeom>
          <a:solidFill>
            <a:srgbClr val="FFFFEB"/>
          </a:solidFill>
          <a:ln w="1905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3300"/>
                </a:solidFill>
              </a:rPr>
              <a:t>注意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173162" name="Text Box 106"/>
          <p:cNvSpPr txBox="1">
            <a:spLocks noChangeArrowheads="1"/>
          </p:cNvSpPr>
          <p:nvPr/>
        </p:nvSpPr>
        <p:spPr bwMode="auto">
          <a:xfrm>
            <a:off x="2788222" y="5633759"/>
            <a:ext cx="5567363" cy="83099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二极管的反向电压不得超过此值，否则二极管可能被击穿。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213975" y="1018754"/>
            <a:ext cx="3943351" cy="3335403"/>
            <a:chOff x="2204247" y="1644998"/>
            <a:chExt cx="3943351" cy="3335403"/>
          </a:xfrm>
        </p:grpSpPr>
        <p:grpSp>
          <p:nvGrpSpPr>
            <p:cNvPr id="12" name="Group 2"/>
            <p:cNvGrpSpPr/>
            <p:nvPr/>
          </p:nvGrpSpPr>
          <p:grpSpPr bwMode="auto">
            <a:xfrm>
              <a:off x="2659858" y="3448398"/>
              <a:ext cx="1282700" cy="165100"/>
              <a:chOff x="864" y="1920"/>
              <a:chExt cx="808" cy="104"/>
            </a:xfrm>
          </p:grpSpPr>
          <p:sp>
            <p:nvSpPr>
              <p:cNvPr id="34" name="Line 3"/>
              <p:cNvSpPr>
                <a:spLocks noChangeShapeType="1"/>
              </p:cNvSpPr>
              <p:nvPr/>
            </p:nvSpPr>
            <p:spPr bwMode="auto">
              <a:xfrm>
                <a:off x="864" y="2016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Freeform 4"/>
              <p:cNvSpPr/>
              <p:nvPr/>
            </p:nvSpPr>
            <p:spPr bwMode="auto">
              <a:xfrm>
                <a:off x="1440" y="1920"/>
                <a:ext cx="232" cy="104"/>
              </a:xfrm>
              <a:custGeom>
                <a:avLst/>
                <a:gdLst>
                  <a:gd name="T0" fmla="*/ 0 w 417"/>
                  <a:gd name="T1" fmla="*/ 10 h 332"/>
                  <a:gd name="T2" fmla="*/ 32 w 417"/>
                  <a:gd name="T3" fmla="*/ 8 h 332"/>
                  <a:gd name="T4" fmla="*/ 44 w 417"/>
                  <a:gd name="T5" fmla="*/ 7 h 332"/>
                  <a:gd name="T6" fmla="*/ 47 w 417"/>
                  <a:gd name="T7" fmla="*/ 7 h 332"/>
                  <a:gd name="T8" fmla="*/ 51 w 417"/>
                  <a:gd name="T9" fmla="*/ 6 h 332"/>
                  <a:gd name="T10" fmla="*/ 61 w 417"/>
                  <a:gd name="T11" fmla="*/ 4 h 332"/>
                  <a:gd name="T12" fmla="*/ 66 w 417"/>
                  <a:gd name="T13" fmla="*/ 2 h 332"/>
                  <a:gd name="T14" fmla="*/ 72 w 417"/>
                  <a:gd name="T15" fmla="*/ 0 h 3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7" h="332">
                    <a:moveTo>
                      <a:pt x="0" y="332"/>
                    </a:moveTo>
                    <a:cubicBezTo>
                      <a:pt x="42" y="321"/>
                      <a:pt x="149" y="299"/>
                      <a:pt x="184" y="276"/>
                    </a:cubicBezTo>
                    <a:cubicBezTo>
                      <a:pt x="239" y="239"/>
                      <a:pt x="214" y="250"/>
                      <a:pt x="256" y="236"/>
                    </a:cubicBezTo>
                    <a:cubicBezTo>
                      <a:pt x="261" y="228"/>
                      <a:pt x="265" y="219"/>
                      <a:pt x="272" y="212"/>
                    </a:cubicBezTo>
                    <a:cubicBezTo>
                      <a:pt x="279" y="205"/>
                      <a:pt x="290" y="203"/>
                      <a:pt x="296" y="196"/>
                    </a:cubicBezTo>
                    <a:cubicBezTo>
                      <a:pt x="361" y="121"/>
                      <a:pt x="298" y="168"/>
                      <a:pt x="352" y="132"/>
                    </a:cubicBezTo>
                    <a:cubicBezTo>
                      <a:pt x="360" y="108"/>
                      <a:pt x="372" y="82"/>
                      <a:pt x="384" y="60"/>
                    </a:cubicBezTo>
                    <a:cubicBezTo>
                      <a:pt x="417" y="0"/>
                      <a:pt x="416" y="33"/>
                      <a:pt x="416" y="4"/>
                    </a:cubicBezTo>
                  </a:path>
                </a:pathLst>
              </a:custGeom>
              <a:noFill/>
              <a:ln w="5715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5"/>
            <p:cNvGrpSpPr/>
            <p:nvPr/>
          </p:nvGrpSpPr>
          <p:grpSpPr bwMode="auto">
            <a:xfrm>
              <a:off x="2374108" y="3591273"/>
              <a:ext cx="304800" cy="1371600"/>
              <a:chOff x="672" y="2016"/>
              <a:chExt cx="192" cy="864"/>
            </a:xfrm>
          </p:grpSpPr>
          <p:sp>
            <p:nvSpPr>
              <p:cNvPr id="32" name="Freeform 6"/>
              <p:cNvSpPr/>
              <p:nvPr/>
            </p:nvSpPr>
            <p:spPr bwMode="auto">
              <a:xfrm>
                <a:off x="768" y="2016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48 w 96"/>
                  <a:gd name="T3" fmla="*/ 48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192">
                    <a:moveTo>
                      <a:pt x="96" y="0"/>
                    </a:moveTo>
                    <a:cubicBezTo>
                      <a:pt x="80" y="8"/>
                      <a:pt x="64" y="16"/>
                      <a:pt x="48" y="48"/>
                    </a:cubicBezTo>
                    <a:cubicBezTo>
                      <a:pt x="32" y="80"/>
                      <a:pt x="16" y="136"/>
                      <a:pt x="0" y="192"/>
                    </a:cubicBezTo>
                  </a:path>
                </a:pathLst>
              </a:custGeom>
              <a:noFill/>
              <a:ln w="5715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H="1">
                <a:off x="672" y="2208"/>
                <a:ext cx="96" cy="672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8"/>
            <p:cNvGrpSpPr/>
            <p:nvPr/>
          </p:nvGrpSpPr>
          <p:grpSpPr bwMode="auto">
            <a:xfrm>
              <a:off x="2204247" y="1644998"/>
              <a:ext cx="3943351" cy="3187700"/>
              <a:chOff x="712" y="1589"/>
              <a:chExt cx="2484" cy="2008"/>
            </a:xfrm>
          </p:grpSpPr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 flipV="1">
                <a:off x="712" y="2715"/>
                <a:ext cx="2016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814" y="1659"/>
                <a:ext cx="2" cy="1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2104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2392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384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952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1794" y="269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</a:t>
                </a:r>
                <a:endParaRPr lang="en-US" altLang="zh-CN" sz="1800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1978" y="2687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0.4</a:t>
                </a:r>
                <a:endParaRPr lang="en-US" altLang="zh-CN" sz="1800"/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2244" y="2697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0.8</a:t>
                </a:r>
                <a:endParaRPr lang="en-US" altLang="zh-CN" sz="1800"/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1099" y="1589"/>
                <a:ext cx="7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 dirty="0" err="1"/>
                  <a:t>i</a:t>
                </a:r>
                <a:r>
                  <a:rPr lang="en-US" altLang="zh-CN" sz="2400" baseline="-25000" dirty="0" err="1"/>
                  <a:t>D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/ mA</a:t>
                </a:r>
                <a:endParaRPr lang="en-US" altLang="zh-CN" sz="2400" dirty="0"/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2591" y="2612"/>
                <a:ext cx="6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 dirty="0" err="1"/>
                  <a:t>u</a:t>
                </a:r>
                <a:r>
                  <a:rPr lang="en-US" altLang="zh-CN" sz="2400" baseline="-25000" dirty="0" err="1"/>
                  <a:t>D</a:t>
                </a:r>
                <a:r>
                  <a:rPr lang="en-US" altLang="zh-CN" sz="2400" dirty="0"/>
                  <a:t> / V</a:t>
                </a:r>
                <a:endParaRPr lang="en-US" altLang="zh-CN" sz="2400" dirty="0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2200" y="271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Freeform 37"/>
            <p:cNvSpPr/>
            <p:nvPr/>
          </p:nvSpPr>
          <p:spPr bwMode="auto">
            <a:xfrm>
              <a:off x="4391820" y="1904785"/>
              <a:ext cx="498474" cy="1538288"/>
            </a:xfrm>
            <a:custGeom>
              <a:avLst/>
              <a:gdLst>
                <a:gd name="T0" fmla="*/ 0 w 312"/>
                <a:gd name="T1" fmla="*/ 2147483646 h 1056"/>
                <a:gd name="T2" fmla="*/ 2147483646 w 312"/>
                <a:gd name="T3" fmla="*/ 2147483646 h 1056"/>
                <a:gd name="T4" fmla="*/ 2147483646 w 312"/>
                <a:gd name="T5" fmla="*/ 2147483646 h 1056"/>
                <a:gd name="T6" fmla="*/ 2147483646 w 312"/>
                <a:gd name="T7" fmla="*/ 2147483646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2" h="1056">
                  <a:moveTo>
                    <a:pt x="0" y="1048"/>
                  </a:moveTo>
                  <a:cubicBezTo>
                    <a:pt x="48" y="1052"/>
                    <a:pt x="96" y="1056"/>
                    <a:pt x="144" y="904"/>
                  </a:cubicBezTo>
                  <a:cubicBezTo>
                    <a:pt x="192" y="752"/>
                    <a:pt x="264" y="272"/>
                    <a:pt x="288" y="136"/>
                  </a:cubicBezTo>
                  <a:cubicBezTo>
                    <a:pt x="312" y="0"/>
                    <a:pt x="300" y="44"/>
                    <a:pt x="288" y="88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3972721" y="3430936"/>
              <a:ext cx="476251" cy="15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3942558" y="4518736"/>
              <a:ext cx="1088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i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i="1" dirty="0"/>
                <a:t> </a:t>
              </a:r>
              <a:r>
                <a:rPr lang="en-US" altLang="zh-CN" sz="2400" dirty="0"/>
                <a:t>/ </a:t>
              </a:r>
              <a:r>
                <a:rPr lang="el-GR" altLang="zh-CN" sz="2400" dirty="0"/>
                <a:t>μ</a:t>
              </a:r>
              <a:r>
                <a:rPr lang="en-US" altLang="zh-CN" sz="2400" dirty="0"/>
                <a:t>A</a:t>
              </a:r>
              <a:endParaRPr lang="en-US" altLang="zh-CN" sz="2400" dirty="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7" name="Text Box 15"/>
          <p:cNvSpPr txBox="1">
            <a:spLocks noChangeArrowheads="1"/>
          </p:cNvSpPr>
          <p:nvPr/>
        </p:nvSpPr>
        <p:spPr bwMode="auto">
          <a:xfrm>
            <a:off x="295054" y="4721171"/>
            <a:ext cx="85883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反向电流 </a:t>
            </a:r>
            <a:r>
              <a:rPr lang="en-US" altLang="zh-CN" i="1" dirty="0">
                <a:solidFill>
                  <a:srgbClr val="FF3300"/>
                </a:solidFill>
                <a:ea typeface="方正琥珀繁体" pitchFamily="2" charset="-122"/>
              </a:rPr>
              <a:t>I</a:t>
            </a:r>
            <a:r>
              <a:rPr lang="en-US" altLang="zh-CN" baseline="-25000" dirty="0">
                <a:solidFill>
                  <a:srgbClr val="FF3300"/>
                </a:solidFill>
                <a:ea typeface="方正琥珀繁体" pitchFamily="2" charset="-122"/>
              </a:rPr>
              <a:t>R</a:t>
            </a:r>
            <a:r>
              <a:rPr lang="zh-CN" altLang="en-US" dirty="0">
                <a:ea typeface="方正琥珀繁体" pitchFamily="2" charset="-122"/>
              </a:rPr>
              <a:t>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二极管未击穿时的反向电流。它愈小，二极管的单向导电性愈好。由于反向电流是由少数载流子形成的，所以其受温度的影响很大</a:t>
            </a:r>
            <a:r>
              <a:rPr lang="zh-CN" altLang="en-US" dirty="0">
                <a:ea typeface="方正琥珀繁体" pitchFamily="2" charset="-122"/>
              </a:rPr>
              <a:t>。</a:t>
            </a:r>
            <a:endParaRPr lang="zh-CN" altLang="en-US" dirty="0">
              <a:ea typeface="方正琥珀繁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Text Box 98"/>
          <p:cNvSpPr txBox="1">
            <a:spLocks noChangeArrowheads="1"/>
          </p:cNvSpPr>
          <p:nvPr/>
        </p:nvSpPr>
        <p:spPr bwMode="auto">
          <a:xfrm>
            <a:off x="295054" y="52281"/>
            <a:ext cx="5679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1.2.3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二极管的主要参数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94912" y="1042190"/>
            <a:ext cx="3943351" cy="3335403"/>
            <a:chOff x="2204247" y="1644998"/>
            <a:chExt cx="3943351" cy="3335403"/>
          </a:xfrm>
        </p:grpSpPr>
        <p:grpSp>
          <p:nvGrpSpPr>
            <p:cNvPr id="8" name="Group 2"/>
            <p:cNvGrpSpPr/>
            <p:nvPr/>
          </p:nvGrpSpPr>
          <p:grpSpPr bwMode="auto">
            <a:xfrm>
              <a:off x="2659858" y="3448398"/>
              <a:ext cx="1282700" cy="165100"/>
              <a:chOff x="864" y="1920"/>
              <a:chExt cx="808" cy="104"/>
            </a:xfrm>
          </p:grpSpPr>
          <p:sp>
            <p:nvSpPr>
              <p:cNvPr id="30" name="Line 3"/>
              <p:cNvSpPr>
                <a:spLocks noChangeShapeType="1"/>
              </p:cNvSpPr>
              <p:nvPr/>
            </p:nvSpPr>
            <p:spPr bwMode="auto">
              <a:xfrm>
                <a:off x="864" y="2016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4"/>
              <p:cNvSpPr/>
              <p:nvPr/>
            </p:nvSpPr>
            <p:spPr bwMode="auto">
              <a:xfrm>
                <a:off x="1440" y="1920"/>
                <a:ext cx="232" cy="104"/>
              </a:xfrm>
              <a:custGeom>
                <a:avLst/>
                <a:gdLst>
                  <a:gd name="T0" fmla="*/ 0 w 417"/>
                  <a:gd name="T1" fmla="*/ 10 h 332"/>
                  <a:gd name="T2" fmla="*/ 32 w 417"/>
                  <a:gd name="T3" fmla="*/ 8 h 332"/>
                  <a:gd name="T4" fmla="*/ 44 w 417"/>
                  <a:gd name="T5" fmla="*/ 7 h 332"/>
                  <a:gd name="T6" fmla="*/ 47 w 417"/>
                  <a:gd name="T7" fmla="*/ 7 h 332"/>
                  <a:gd name="T8" fmla="*/ 51 w 417"/>
                  <a:gd name="T9" fmla="*/ 6 h 332"/>
                  <a:gd name="T10" fmla="*/ 61 w 417"/>
                  <a:gd name="T11" fmla="*/ 4 h 332"/>
                  <a:gd name="T12" fmla="*/ 66 w 417"/>
                  <a:gd name="T13" fmla="*/ 2 h 332"/>
                  <a:gd name="T14" fmla="*/ 72 w 417"/>
                  <a:gd name="T15" fmla="*/ 0 h 3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7" h="332">
                    <a:moveTo>
                      <a:pt x="0" y="332"/>
                    </a:moveTo>
                    <a:cubicBezTo>
                      <a:pt x="42" y="321"/>
                      <a:pt x="149" y="299"/>
                      <a:pt x="184" y="276"/>
                    </a:cubicBezTo>
                    <a:cubicBezTo>
                      <a:pt x="239" y="239"/>
                      <a:pt x="214" y="250"/>
                      <a:pt x="256" y="236"/>
                    </a:cubicBezTo>
                    <a:cubicBezTo>
                      <a:pt x="261" y="228"/>
                      <a:pt x="265" y="219"/>
                      <a:pt x="272" y="212"/>
                    </a:cubicBezTo>
                    <a:cubicBezTo>
                      <a:pt x="279" y="205"/>
                      <a:pt x="290" y="203"/>
                      <a:pt x="296" y="196"/>
                    </a:cubicBezTo>
                    <a:cubicBezTo>
                      <a:pt x="361" y="121"/>
                      <a:pt x="298" y="168"/>
                      <a:pt x="352" y="132"/>
                    </a:cubicBezTo>
                    <a:cubicBezTo>
                      <a:pt x="360" y="108"/>
                      <a:pt x="372" y="82"/>
                      <a:pt x="384" y="60"/>
                    </a:cubicBezTo>
                    <a:cubicBezTo>
                      <a:pt x="417" y="0"/>
                      <a:pt x="416" y="33"/>
                      <a:pt x="416" y="4"/>
                    </a:cubicBezTo>
                  </a:path>
                </a:pathLst>
              </a:custGeom>
              <a:noFill/>
              <a:ln w="5715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5"/>
            <p:cNvGrpSpPr/>
            <p:nvPr/>
          </p:nvGrpSpPr>
          <p:grpSpPr bwMode="auto">
            <a:xfrm>
              <a:off x="2374108" y="3591273"/>
              <a:ext cx="304800" cy="1371600"/>
              <a:chOff x="672" y="2016"/>
              <a:chExt cx="192" cy="864"/>
            </a:xfrm>
          </p:grpSpPr>
          <p:sp>
            <p:nvSpPr>
              <p:cNvPr id="28" name="Freeform 6"/>
              <p:cNvSpPr/>
              <p:nvPr/>
            </p:nvSpPr>
            <p:spPr bwMode="auto">
              <a:xfrm>
                <a:off x="768" y="2016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48 w 96"/>
                  <a:gd name="T3" fmla="*/ 48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192">
                    <a:moveTo>
                      <a:pt x="96" y="0"/>
                    </a:moveTo>
                    <a:cubicBezTo>
                      <a:pt x="80" y="8"/>
                      <a:pt x="64" y="16"/>
                      <a:pt x="48" y="48"/>
                    </a:cubicBezTo>
                    <a:cubicBezTo>
                      <a:pt x="32" y="80"/>
                      <a:pt x="16" y="136"/>
                      <a:pt x="0" y="192"/>
                    </a:cubicBezTo>
                  </a:path>
                </a:pathLst>
              </a:custGeom>
              <a:noFill/>
              <a:ln w="5715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 flipH="1">
                <a:off x="672" y="2208"/>
                <a:ext cx="96" cy="672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8"/>
            <p:cNvGrpSpPr/>
            <p:nvPr/>
          </p:nvGrpSpPr>
          <p:grpSpPr bwMode="auto">
            <a:xfrm>
              <a:off x="2204247" y="1644998"/>
              <a:ext cx="3943351" cy="3187700"/>
              <a:chOff x="712" y="1589"/>
              <a:chExt cx="2484" cy="2008"/>
            </a:xfrm>
          </p:grpSpPr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2" y="2715"/>
                <a:ext cx="2016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1814" y="1659"/>
                <a:ext cx="2" cy="1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104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2392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384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952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1794" y="269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</a:t>
                </a:r>
                <a:endParaRPr lang="en-US" altLang="zh-CN" sz="1800"/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1978" y="2687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dirty="0"/>
                  <a:t>0.4</a:t>
                </a:r>
                <a:endParaRPr lang="en-US" altLang="zh-CN" sz="1800" dirty="0"/>
              </a:p>
            </p:txBody>
          </p:sp>
          <p:sp>
            <p:nvSpPr>
              <p:cNvPr id="24" name="Text Box 27"/>
              <p:cNvSpPr txBox="1">
                <a:spLocks noChangeArrowheads="1"/>
              </p:cNvSpPr>
              <p:nvPr/>
            </p:nvSpPr>
            <p:spPr bwMode="auto">
              <a:xfrm>
                <a:off x="2244" y="2697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0.8</a:t>
                </a:r>
                <a:endParaRPr lang="en-US" altLang="zh-CN" sz="1800"/>
              </a:p>
            </p:txBody>
          </p:sp>
          <p:sp>
            <p:nvSpPr>
              <p:cNvPr id="25" name="Text Box 30"/>
              <p:cNvSpPr txBox="1">
                <a:spLocks noChangeArrowheads="1"/>
              </p:cNvSpPr>
              <p:nvPr/>
            </p:nvSpPr>
            <p:spPr bwMode="auto">
              <a:xfrm>
                <a:off x="1099" y="1589"/>
                <a:ext cx="7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 dirty="0" err="1"/>
                  <a:t>i</a:t>
                </a:r>
                <a:r>
                  <a:rPr lang="en-US" altLang="zh-CN" sz="2400" baseline="-25000" dirty="0" err="1"/>
                  <a:t>D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/ mA</a:t>
                </a:r>
                <a:endParaRPr lang="en-US" altLang="zh-CN" sz="2400" dirty="0"/>
              </a:p>
            </p:txBody>
          </p:sp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2591" y="2612"/>
                <a:ext cx="6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 dirty="0" err="1"/>
                  <a:t>u</a:t>
                </a:r>
                <a:r>
                  <a:rPr lang="en-US" altLang="zh-CN" sz="2400" baseline="-25000" dirty="0" err="1"/>
                  <a:t>D</a:t>
                </a:r>
                <a:r>
                  <a:rPr lang="en-US" altLang="zh-CN" sz="2400" dirty="0"/>
                  <a:t> / V</a:t>
                </a:r>
                <a:endParaRPr lang="en-US" altLang="zh-CN" sz="2400" dirty="0"/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>
                <a:off x="2200" y="271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Freeform 37"/>
            <p:cNvSpPr/>
            <p:nvPr/>
          </p:nvSpPr>
          <p:spPr bwMode="auto">
            <a:xfrm>
              <a:off x="4391820" y="1904785"/>
              <a:ext cx="498474" cy="1538288"/>
            </a:xfrm>
            <a:custGeom>
              <a:avLst/>
              <a:gdLst>
                <a:gd name="T0" fmla="*/ 0 w 312"/>
                <a:gd name="T1" fmla="*/ 2147483646 h 1056"/>
                <a:gd name="T2" fmla="*/ 2147483646 w 312"/>
                <a:gd name="T3" fmla="*/ 2147483646 h 1056"/>
                <a:gd name="T4" fmla="*/ 2147483646 w 312"/>
                <a:gd name="T5" fmla="*/ 2147483646 h 1056"/>
                <a:gd name="T6" fmla="*/ 2147483646 w 312"/>
                <a:gd name="T7" fmla="*/ 2147483646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2" h="1056">
                  <a:moveTo>
                    <a:pt x="0" y="1048"/>
                  </a:moveTo>
                  <a:cubicBezTo>
                    <a:pt x="48" y="1052"/>
                    <a:pt x="96" y="1056"/>
                    <a:pt x="144" y="904"/>
                  </a:cubicBezTo>
                  <a:cubicBezTo>
                    <a:pt x="192" y="752"/>
                    <a:pt x="264" y="272"/>
                    <a:pt x="288" y="136"/>
                  </a:cubicBezTo>
                  <a:cubicBezTo>
                    <a:pt x="312" y="0"/>
                    <a:pt x="300" y="44"/>
                    <a:pt x="288" y="88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972721" y="3430936"/>
              <a:ext cx="476251" cy="15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942558" y="4518736"/>
              <a:ext cx="1088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i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i="1" dirty="0"/>
                <a:t> </a:t>
              </a:r>
              <a:r>
                <a:rPr lang="en-US" altLang="zh-CN" sz="2400" dirty="0"/>
                <a:t>/ </a:t>
              </a:r>
              <a:r>
                <a:rPr lang="el-GR" altLang="zh-CN" sz="2400" dirty="0"/>
                <a:t>μ</a:t>
              </a:r>
              <a:r>
                <a:rPr lang="en-US" altLang="zh-CN" sz="2400" dirty="0"/>
                <a:t>A</a:t>
              </a:r>
              <a:endParaRPr lang="en-US" altLang="zh-CN" sz="2400" dirty="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295054" y="4164316"/>
            <a:ext cx="832961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最高工作频率 </a:t>
            </a:r>
            <a:r>
              <a:rPr lang="en-US" altLang="zh-CN" i="1" dirty="0" err="1">
                <a:solidFill>
                  <a:srgbClr val="FF3300"/>
                </a:solidFill>
              </a:rPr>
              <a:t>f</a:t>
            </a:r>
            <a:r>
              <a:rPr lang="en-US" altLang="zh-CN" baseline="-25000" dirty="0" err="1">
                <a:solidFill>
                  <a:srgbClr val="FF3300"/>
                </a:solidFill>
              </a:rPr>
              <a:t>M</a:t>
            </a:r>
            <a:r>
              <a:rPr lang="zh-CN" altLang="en-US" dirty="0"/>
              <a:t>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二极管工作的上限频率。 </a:t>
            </a:r>
            <a:r>
              <a:rPr lang="en-US" altLang="zh-CN" sz="2400" i="1" dirty="0" err="1"/>
              <a:t>f</a:t>
            </a:r>
            <a:r>
              <a:rPr lang="en-US" altLang="zh-CN" sz="2400" baseline="-25000" dirty="0" err="1"/>
              <a:t>M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的值主要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结结电容的大小，结电容愈大，则</a:t>
            </a:r>
            <a:r>
              <a:rPr lang="en-US" altLang="zh-CN" sz="2400" i="1" dirty="0" err="1"/>
              <a:t>f</a:t>
            </a:r>
            <a:r>
              <a:rPr lang="en-US" altLang="zh-CN" sz="2400" baseline="-25000" dirty="0" err="1"/>
              <a:t>M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愈低。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250" name="Text Box 18"/>
          <p:cNvSpPr txBox="1">
            <a:spLocks noChangeArrowheads="1"/>
          </p:cNvSpPr>
          <p:nvPr/>
        </p:nvSpPr>
        <p:spPr bwMode="auto">
          <a:xfrm>
            <a:off x="198216" y="5113268"/>
            <a:ext cx="8523288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二极管的应用范围很广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它可用与整流、检波、函数发生器、波形整形、元件保护（限幅、钳位、隔离）以及在数字电路中作为开关元件。                                   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Text Box 98"/>
          <p:cNvSpPr txBox="1">
            <a:spLocks noChangeArrowheads="1"/>
          </p:cNvSpPr>
          <p:nvPr/>
        </p:nvSpPr>
        <p:spPr bwMode="auto">
          <a:xfrm>
            <a:off x="295054" y="52281"/>
            <a:ext cx="5679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1.2.3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二极管的主要参数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26818" y="867078"/>
            <a:ext cx="3943351" cy="3335403"/>
            <a:chOff x="2204247" y="1644998"/>
            <a:chExt cx="3943351" cy="3335403"/>
          </a:xfrm>
        </p:grpSpPr>
        <p:grpSp>
          <p:nvGrpSpPr>
            <p:cNvPr id="8" name="Group 2"/>
            <p:cNvGrpSpPr/>
            <p:nvPr/>
          </p:nvGrpSpPr>
          <p:grpSpPr bwMode="auto">
            <a:xfrm>
              <a:off x="2659858" y="3448398"/>
              <a:ext cx="1282700" cy="165100"/>
              <a:chOff x="864" y="1920"/>
              <a:chExt cx="808" cy="104"/>
            </a:xfrm>
          </p:grpSpPr>
          <p:sp>
            <p:nvSpPr>
              <p:cNvPr id="30" name="Line 3"/>
              <p:cNvSpPr>
                <a:spLocks noChangeShapeType="1"/>
              </p:cNvSpPr>
              <p:nvPr/>
            </p:nvSpPr>
            <p:spPr bwMode="auto">
              <a:xfrm>
                <a:off x="864" y="2016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4"/>
              <p:cNvSpPr/>
              <p:nvPr/>
            </p:nvSpPr>
            <p:spPr bwMode="auto">
              <a:xfrm>
                <a:off x="1440" y="1920"/>
                <a:ext cx="232" cy="104"/>
              </a:xfrm>
              <a:custGeom>
                <a:avLst/>
                <a:gdLst>
                  <a:gd name="T0" fmla="*/ 0 w 417"/>
                  <a:gd name="T1" fmla="*/ 10 h 332"/>
                  <a:gd name="T2" fmla="*/ 32 w 417"/>
                  <a:gd name="T3" fmla="*/ 8 h 332"/>
                  <a:gd name="T4" fmla="*/ 44 w 417"/>
                  <a:gd name="T5" fmla="*/ 7 h 332"/>
                  <a:gd name="T6" fmla="*/ 47 w 417"/>
                  <a:gd name="T7" fmla="*/ 7 h 332"/>
                  <a:gd name="T8" fmla="*/ 51 w 417"/>
                  <a:gd name="T9" fmla="*/ 6 h 332"/>
                  <a:gd name="T10" fmla="*/ 61 w 417"/>
                  <a:gd name="T11" fmla="*/ 4 h 332"/>
                  <a:gd name="T12" fmla="*/ 66 w 417"/>
                  <a:gd name="T13" fmla="*/ 2 h 332"/>
                  <a:gd name="T14" fmla="*/ 72 w 417"/>
                  <a:gd name="T15" fmla="*/ 0 h 3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7" h="332">
                    <a:moveTo>
                      <a:pt x="0" y="332"/>
                    </a:moveTo>
                    <a:cubicBezTo>
                      <a:pt x="42" y="321"/>
                      <a:pt x="149" y="299"/>
                      <a:pt x="184" y="276"/>
                    </a:cubicBezTo>
                    <a:cubicBezTo>
                      <a:pt x="239" y="239"/>
                      <a:pt x="214" y="250"/>
                      <a:pt x="256" y="236"/>
                    </a:cubicBezTo>
                    <a:cubicBezTo>
                      <a:pt x="261" y="228"/>
                      <a:pt x="265" y="219"/>
                      <a:pt x="272" y="212"/>
                    </a:cubicBezTo>
                    <a:cubicBezTo>
                      <a:pt x="279" y="205"/>
                      <a:pt x="290" y="203"/>
                      <a:pt x="296" y="196"/>
                    </a:cubicBezTo>
                    <a:cubicBezTo>
                      <a:pt x="361" y="121"/>
                      <a:pt x="298" y="168"/>
                      <a:pt x="352" y="132"/>
                    </a:cubicBezTo>
                    <a:cubicBezTo>
                      <a:pt x="360" y="108"/>
                      <a:pt x="372" y="82"/>
                      <a:pt x="384" y="60"/>
                    </a:cubicBezTo>
                    <a:cubicBezTo>
                      <a:pt x="417" y="0"/>
                      <a:pt x="416" y="33"/>
                      <a:pt x="416" y="4"/>
                    </a:cubicBezTo>
                  </a:path>
                </a:pathLst>
              </a:custGeom>
              <a:noFill/>
              <a:ln w="5715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5"/>
            <p:cNvGrpSpPr/>
            <p:nvPr/>
          </p:nvGrpSpPr>
          <p:grpSpPr bwMode="auto">
            <a:xfrm>
              <a:off x="2374108" y="3591273"/>
              <a:ext cx="304800" cy="1371600"/>
              <a:chOff x="672" y="2016"/>
              <a:chExt cx="192" cy="864"/>
            </a:xfrm>
          </p:grpSpPr>
          <p:sp>
            <p:nvSpPr>
              <p:cNvPr id="28" name="Freeform 6"/>
              <p:cNvSpPr/>
              <p:nvPr/>
            </p:nvSpPr>
            <p:spPr bwMode="auto">
              <a:xfrm>
                <a:off x="768" y="2016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48 w 96"/>
                  <a:gd name="T3" fmla="*/ 48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192">
                    <a:moveTo>
                      <a:pt x="96" y="0"/>
                    </a:moveTo>
                    <a:cubicBezTo>
                      <a:pt x="80" y="8"/>
                      <a:pt x="64" y="16"/>
                      <a:pt x="48" y="48"/>
                    </a:cubicBezTo>
                    <a:cubicBezTo>
                      <a:pt x="32" y="80"/>
                      <a:pt x="16" y="136"/>
                      <a:pt x="0" y="192"/>
                    </a:cubicBezTo>
                  </a:path>
                </a:pathLst>
              </a:custGeom>
              <a:noFill/>
              <a:ln w="5715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 flipH="1">
                <a:off x="672" y="2208"/>
                <a:ext cx="96" cy="672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8"/>
            <p:cNvGrpSpPr/>
            <p:nvPr/>
          </p:nvGrpSpPr>
          <p:grpSpPr bwMode="auto">
            <a:xfrm>
              <a:off x="2204247" y="1644998"/>
              <a:ext cx="3943351" cy="3187700"/>
              <a:chOff x="712" y="1589"/>
              <a:chExt cx="2484" cy="2008"/>
            </a:xfrm>
          </p:grpSpPr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2" y="2715"/>
                <a:ext cx="2016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1814" y="1659"/>
                <a:ext cx="2" cy="1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104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2392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384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952" y="271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1794" y="269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dirty="0"/>
                  <a:t>0</a:t>
                </a:r>
                <a:endParaRPr lang="en-US" altLang="zh-CN" sz="1800" dirty="0"/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1978" y="2687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dirty="0"/>
                  <a:t>0.4</a:t>
                </a:r>
                <a:endParaRPr lang="en-US" altLang="zh-CN" sz="1800" dirty="0"/>
              </a:p>
            </p:txBody>
          </p:sp>
          <p:sp>
            <p:nvSpPr>
              <p:cNvPr id="24" name="Text Box 27"/>
              <p:cNvSpPr txBox="1">
                <a:spLocks noChangeArrowheads="1"/>
              </p:cNvSpPr>
              <p:nvPr/>
            </p:nvSpPr>
            <p:spPr bwMode="auto">
              <a:xfrm>
                <a:off x="2244" y="2697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0.8</a:t>
                </a:r>
                <a:endParaRPr lang="en-US" altLang="zh-CN" sz="1800"/>
              </a:p>
            </p:txBody>
          </p:sp>
          <p:sp>
            <p:nvSpPr>
              <p:cNvPr id="25" name="Text Box 30"/>
              <p:cNvSpPr txBox="1">
                <a:spLocks noChangeArrowheads="1"/>
              </p:cNvSpPr>
              <p:nvPr/>
            </p:nvSpPr>
            <p:spPr bwMode="auto">
              <a:xfrm>
                <a:off x="1099" y="1589"/>
                <a:ext cx="7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 dirty="0" err="1"/>
                  <a:t>i</a:t>
                </a:r>
                <a:r>
                  <a:rPr lang="en-US" altLang="zh-CN" sz="2400" baseline="-25000" dirty="0" err="1"/>
                  <a:t>D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/ mA</a:t>
                </a:r>
                <a:endParaRPr lang="en-US" altLang="zh-CN" sz="2400" dirty="0"/>
              </a:p>
            </p:txBody>
          </p:sp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2591" y="2612"/>
                <a:ext cx="6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 dirty="0" err="1"/>
                  <a:t>u</a:t>
                </a:r>
                <a:r>
                  <a:rPr lang="en-US" altLang="zh-CN" sz="2400" baseline="-25000" dirty="0" err="1"/>
                  <a:t>D</a:t>
                </a:r>
                <a:r>
                  <a:rPr lang="en-US" altLang="zh-CN" sz="2400" dirty="0"/>
                  <a:t> / V</a:t>
                </a:r>
                <a:endParaRPr lang="en-US" altLang="zh-CN" sz="2400" dirty="0"/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>
                <a:off x="2200" y="271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Freeform 37"/>
            <p:cNvSpPr/>
            <p:nvPr/>
          </p:nvSpPr>
          <p:spPr bwMode="auto">
            <a:xfrm>
              <a:off x="4391820" y="1904785"/>
              <a:ext cx="498474" cy="1538288"/>
            </a:xfrm>
            <a:custGeom>
              <a:avLst/>
              <a:gdLst>
                <a:gd name="T0" fmla="*/ 0 w 312"/>
                <a:gd name="T1" fmla="*/ 2147483646 h 1056"/>
                <a:gd name="T2" fmla="*/ 2147483646 w 312"/>
                <a:gd name="T3" fmla="*/ 2147483646 h 1056"/>
                <a:gd name="T4" fmla="*/ 2147483646 w 312"/>
                <a:gd name="T5" fmla="*/ 2147483646 h 1056"/>
                <a:gd name="T6" fmla="*/ 2147483646 w 312"/>
                <a:gd name="T7" fmla="*/ 2147483646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2" h="1056">
                  <a:moveTo>
                    <a:pt x="0" y="1048"/>
                  </a:moveTo>
                  <a:cubicBezTo>
                    <a:pt x="48" y="1052"/>
                    <a:pt x="96" y="1056"/>
                    <a:pt x="144" y="904"/>
                  </a:cubicBezTo>
                  <a:cubicBezTo>
                    <a:pt x="192" y="752"/>
                    <a:pt x="264" y="272"/>
                    <a:pt x="288" y="136"/>
                  </a:cubicBezTo>
                  <a:cubicBezTo>
                    <a:pt x="312" y="0"/>
                    <a:pt x="300" y="44"/>
                    <a:pt x="288" y="88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972721" y="3430936"/>
              <a:ext cx="476251" cy="15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942558" y="4518736"/>
              <a:ext cx="1088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i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i="1" dirty="0"/>
                <a:t> </a:t>
              </a:r>
              <a:r>
                <a:rPr lang="en-US" altLang="zh-CN" sz="2400" dirty="0"/>
                <a:t>/ </a:t>
              </a:r>
              <a:r>
                <a:rPr lang="el-GR" altLang="zh-CN" sz="2400" dirty="0"/>
                <a:t>μ</a:t>
              </a:r>
              <a:r>
                <a:rPr lang="en-US" altLang="zh-CN" sz="2400" dirty="0"/>
                <a:t>A</a:t>
              </a:r>
              <a:endParaRPr lang="en-US" altLang="zh-CN" sz="2400" dirty="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8" grpId="0" autoUpdateAnimBg="0"/>
      <p:bldP spid="2232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51" name="Text Box 63"/>
          <p:cNvSpPr txBox="1">
            <a:spLocks noChangeArrowheads="1"/>
          </p:cNvSpPr>
          <p:nvPr/>
        </p:nvSpPr>
        <p:spPr bwMode="auto">
          <a:xfrm>
            <a:off x="258763" y="1087385"/>
            <a:ext cx="86471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【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1】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下图中，已知</a:t>
            </a:r>
            <a:r>
              <a:rPr lang="en-US" altLang="zh-CN" sz="24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=5V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=3V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为理想二极管，求输出端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的电位，并说明每个二极管的作用。                  </a:t>
            </a:r>
            <a:r>
              <a:rPr lang="zh-CN" altLang="en-US" sz="24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endParaRPr lang="zh-CN" altLang="en-US" sz="24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152" name="Text Box 64"/>
          <p:cNvSpPr txBox="1">
            <a:spLocks noChangeArrowheads="1"/>
          </p:cNvSpPr>
          <p:nvPr/>
        </p:nvSpPr>
        <p:spPr bwMode="auto">
          <a:xfrm>
            <a:off x="417462" y="2428868"/>
            <a:ext cx="32752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ea typeface="方正琥珀繁体" pitchFamily="2" charset="-122"/>
              </a:rPr>
              <a:t>解：</a:t>
            </a:r>
            <a:r>
              <a:rPr lang="zh-CN" altLang="en-US" dirty="0">
                <a:solidFill>
                  <a:srgbClr val="FF0000"/>
                </a:solidFill>
                <a:ea typeface="方正琥珀繁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幼圆" panose="020105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0000"/>
                </a:solidFill>
                <a:ea typeface="幼圆" panose="02010509060101010101" pitchFamily="49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优先导通，则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153" name="Text Box 65"/>
          <p:cNvSpPr txBox="1">
            <a:spLocks noChangeArrowheads="1"/>
          </p:cNvSpPr>
          <p:nvPr/>
        </p:nvSpPr>
        <p:spPr bwMode="auto">
          <a:xfrm>
            <a:off x="1469353" y="3041292"/>
            <a:ext cx="12398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>
                <a:solidFill>
                  <a:schemeClr val="accent2"/>
                </a:solidFill>
                <a:ea typeface="方正琥珀繁体" pitchFamily="2" charset="-122"/>
              </a:rPr>
              <a:t>V</a:t>
            </a:r>
            <a:r>
              <a:rPr lang="en-US" altLang="zh-CN" baseline="-25000" dirty="0">
                <a:solidFill>
                  <a:schemeClr val="accent2"/>
                </a:solidFill>
                <a:ea typeface="方正琥珀繁体" pitchFamily="2" charset="-12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ea typeface="方正琥珀繁体" pitchFamily="2" charset="-122"/>
              </a:rPr>
              <a:t>=5V</a:t>
            </a:r>
            <a:endParaRPr lang="en-US" altLang="zh-CN" dirty="0">
              <a:solidFill>
                <a:schemeClr val="accent2"/>
              </a:solidFill>
              <a:ea typeface="方正琥珀繁体" pitchFamily="2" charset="-122"/>
            </a:endParaRPr>
          </a:p>
        </p:txBody>
      </p:sp>
      <p:sp>
        <p:nvSpPr>
          <p:cNvPr id="217154" name="Text Box 66"/>
          <p:cNvSpPr txBox="1">
            <a:spLocks noChangeArrowheads="1"/>
          </p:cNvSpPr>
          <p:nvPr/>
        </p:nvSpPr>
        <p:spPr bwMode="auto">
          <a:xfrm>
            <a:off x="448472" y="3802065"/>
            <a:ext cx="45100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3300"/>
                </a:solidFill>
                <a:ea typeface="幼圆" panose="020105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3300"/>
                </a:solidFill>
                <a:ea typeface="幼圆" panose="02010509060101010101" pitchFamily="49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导通后</a:t>
            </a:r>
            <a:r>
              <a:rPr lang="zh-CN" altLang="en-US" dirty="0">
                <a:ea typeface="方正琥珀繁体" pitchFamily="2" charset="-122"/>
              </a:rPr>
              <a:t>，</a:t>
            </a:r>
            <a:r>
              <a:rPr lang="en-US" altLang="zh-CN" dirty="0">
                <a:solidFill>
                  <a:srgbClr val="FF3300"/>
                </a:solidFill>
                <a:ea typeface="幼圆" panose="020105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3300"/>
                </a:solidFill>
                <a:ea typeface="幼圆" panose="02010509060101010101" pitchFamily="49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因反偏而截止，起隔离作用</a:t>
            </a:r>
            <a:r>
              <a:rPr lang="zh-CN" altLang="en-US" dirty="0">
                <a:ea typeface="方正琥珀繁体" pitchFamily="2" charset="-122"/>
              </a:rPr>
              <a:t>，</a:t>
            </a:r>
            <a:r>
              <a:rPr lang="en-US" altLang="zh-CN" dirty="0">
                <a:solidFill>
                  <a:srgbClr val="FF3300"/>
                </a:solidFill>
                <a:ea typeface="幼圆" panose="020105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3300"/>
                </a:solidFill>
                <a:ea typeface="幼圆" panose="02010509060101010101" pitchFamily="49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起钳位作用，将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端的电位钳制在</a:t>
            </a:r>
            <a:r>
              <a:rPr lang="en-US" altLang="zh-CN" dirty="0">
                <a:ea typeface="方正琥珀繁体" pitchFamily="2" charset="-122"/>
              </a:rPr>
              <a:t>5V</a:t>
            </a:r>
            <a:r>
              <a:rPr lang="zh-CN" altLang="en-US" dirty="0">
                <a:ea typeface="方正琥珀繁体" pitchFamily="2" charset="-122"/>
              </a:rPr>
              <a:t>。        </a:t>
            </a:r>
            <a:endParaRPr lang="zh-CN" altLang="en-US" dirty="0">
              <a:ea typeface="方正琥珀繁体" pitchFamily="2" charset="-122"/>
            </a:endParaRPr>
          </a:p>
        </p:txBody>
      </p:sp>
      <p:grpSp>
        <p:nvGrpSpPr>
          <p:cNvPr id="217155" name="Group 67"/>
          <p:cNvGrpSpPr/>
          <p:nvPr/>
        </p:nvGrpSpPr>
        <p:grpSpPr bwMode="auto">
          <a:xfrm>
            <a:off x="4959353" y="2898777"/>
            <a:ext cx="3665537" cy="2906713"/>
            <a:chOff x="2862" y="952"/>
            <a:chExt cx="2309" cy="1831"/>
          </a:xfrm>
        </p:grpSpPr>
        <p:sp>
          <p:nvSpPr>
            <p:cNvPr id="39944" name="Text Box 68"/>
            <p:cNvSpPr txBox="1">
              <a:spLocks noChangeArrowheads="1"/>
            </p:cNvSpPr>
            <p:nvPr/>
          </p:nvSpPr>
          <p:spPr bwMode="auto">
            <a:xfrm rot="10800000" flipH="1" flipV="1">
              <a:off x="3743" y="952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3300"/>
                  </a:solidFill>
                  <a:ea typeface="幼圆" panose="02010509060101010101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3300"/>
                  </a:solidFill>
                  <a:ea typeface="幼圆" panose="02010509060101010101" pitchFamily="49" charset="-122"/>
                </a:rPr>
                <a:t>A</a:t>
              </a:r>
              <a:endParaRPr lang="en-US" altLang="zh-CN" b="0" dirty="0">
                <a:solidFill>
                  <a:srgbClr val="FF3300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39945" name="Text Box 69"/>
            <p:cNvSpPr txBox="1">
              <a:spLocks noChangeArrowheads="1"/>
            </p:cNvSpPr>
            <p:nvPr/>
          </p:nvSpPr>
          <p:spPr bwMode="auto">
            <a:xfrm rot="10800000" flipH="1" flipV="1">
              <a:off x="4509" y="2456"/>
              <a:ext cx="6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ea typeface="幼圆" panose="02010509060101010101" pitchFamily="49" charset="-122"/>
                </a:rPr>
                <a:t> </a:t>
              </a:r>
              <a:r>
                <a:rPr lang="en-US" altLang="zh-CN">
                  <a:ea typeface="幼圆" panose="02010509060101010101" pitchFamily="49" charset="-122"/>
                </a:rPr>
                <a:t>–12V</a:t>
              </a:r>
              <a:endParaRPr lang="en-US" altLang="zh-CN" sz="2400">
                <a:ea typeface="幼圆" panose="02010509060101010101" pitchFamily="49" charset="-122"/>
              </a:endParaRPr>
            </a:p>
          </p:txBody>
        </p:sp>
        <p:sp>
          <p:nvSpPr>
            <p:cNvPr id="39946" name="Text Box 70"/>
            <p:cNvSpPr txBox="1">
              <a:spLocks noChangeArrowheads="1"/>
            </p:cNvSpPr>
            <p:nvPr/>
          </p:nvSpPr>
          <p:spPr bwMode="auto">
            <a:xfrm rot="10800000" flipH="1" flipV="1">
              <a:off x="4820" y="15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ea typeface="幼圆" panose="02010509060101010101" pitchFamily="49" charset="-122"/>
                </a:rPr>
                <a:t>Y</a:t>
              </a:r>
              <a:endParaRPr lang="en-US" altLang="zh-CN">
                <a:solidFill>
                  <a:schemeClr val="accent2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39947" name="AutoShape 71"/>
            <p:cNvSpPr>
              <a:spLocks noChangeArrowheads="1"/>
            </p:cNvSpPr>
            <p:nvPr/>
          </p:nvSpPr>
          <p:spPr bwMode="auto">
            <a:xfrm rot="5400000">
              <a:off x="3818" y="1753"/>
              <a:ext cx="249" cy="171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3810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948" name="Line 72"/>
            <p:cNvSpPr>
              <a:spLocks noChangeShapeType="1"/>
            </p:cNvSpPr>
            <p:nvPr/>
          </p:nvSpPr>
          <p:spPr bwMode="auto">
            <a:xfrm rot="10800000">
              <a:off x="4052" y="1742"/>
              <a:ext cx="0" cy="2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AutoShape 73"/>
            <p:cNvSpPr>
              <a:spLocks noChangeArrowheads="1"/>
            </p:cNvSpPr>
            <p:nvPr/>
          </p:nvSpPr>
          <p:spPr bwMode="auto">
            <a:xfrm rot="5400000">
              <a:off x="3808" y="1306"/>
              <a:ext cx="247" cy="192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3810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950" name="Line 74"/>
            <p:cNvSpPr>
              <a:spLocks noChangeShapeType="1"/>
            </p:cNvSpPr>
            <p:nvPr/>
          </p:nvSpPr>
          <p:spPr bwMode="auto">
            <a:xfrm rot="10800000">
              <a:off x="4052" y="1279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75"/>
            <p:cNvSpPr>
              <a:spLocks noChangeShapeType="1"/>
            </p:cNvSpPr>
            <p:nvPr/>
          </p:nvSpPr>
          <p:spPr bwMode="auto">
            <a:xfrm rot="10800000" flipH="1">
              <a:off x="3331" y="1851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76"/>
            <p:cNvSpPr>
              <a:spLocks noChangeShapeType="1"/>
            </p:cNvSpPr>
            <p:nvPr/>
          </p:nvSpPr>
          <p:spPr bwMode="auto">
            <a:xfrm rot="10800000" flipH="1">
              <a:off x="3309" y="1418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Line 77"/>
            <p:cNvSpPr>
              <a:spLocks noChangeShapeType="1"/>
            </p:cNvSpPr>
            <p:nvPr/>
          </p:nvSpPr>
          <p:spPr bwMode="auto">
            <a:xfrm rot="10800000" flipH="1">
              <a:off x="4509" y="1406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Text Box 78"/>
            <p:cNvSpPr txBox="1">
              <a:spLocks noChangeArrowheads="1"/>
            </p:cNvSpPr>
            <p:nvPr/>
          </p:nvSpPr>
          <p:spPr bwMode="auto">
            <a:xfrm rot="10800000" flipH="1" flipV="1">
              <a:off x="2862" y="1278"/>
              <a:ext cx="3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ea typeface="幼圆" panose="02010509060101010101" pitchFamily="49" charset="-122"/>
                </a:rPr>
                <a:t>5V</a:t>
              </a:r>
              <a:endParaRPr lang="en-US" altLang="zh-CN" b="0" dirty="0">
                <a:ea typeface="幼圆" panose="02010509060101010101" pitchFamily="49" charset="-122"/>
              </a:endParaRPr>
            </a:p>
          </p:txBody>
        </p:sp>
        <p:sp>
          <p:nvSpPr>
            <p:cNvPr id="39955" name="Text Box 79"/>
            <p:cNvSpPr txBox="1">
              <a:spLocks noChangeArrowheads="1"/>
            </p:cNvSpPr>
            <p:nvPr/>
          </p:nvSpPr>
          <p:spPr bwMode="auto">
            <a:xfrm rot="10800000" flipH="1" flipV="1">
              <a:off x="2868" y="1756"/>
              <a:ext cx="3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ea typeface="幼圆" panose="02010509060101010101" pitchFamily="49" charset="-122"/>
                </a:rPr>
                <a:t>3V</a:t>
              </a:r>
              <a:endParaRPr lang="en-US" altLang="zh-CN" dirty="0">
                <a:ea typeface="幼圆" panose="02010509060101010101" pitchFamily="49" charset="-122"/>
              </a:endParaRPr>
            </a:p>
          </p:txBody>
        </p:sp>
        <p:sp>
          <p:nvSpPr>
            <p:cNvPr id="39956" name="Rectangle 80"/>
            <p:cNvSpPr>
              <a:spLocks noChangeArrowheads="1"/>
            </p:cNvSpPr>
            <p:nvPr/>
          </p:nvSpPr>
          <p:spPr bwMode="auto">
            <a:xfrm rot="10800000" flipH="1" flipV="1">
              <a:off x="3806" y="1931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3300"/>
                  </a:solidFill>
                  <a:ea typeface="幼圆" panose="02010509060101010101" pitchFamily="49" charset="-122"/>
                </a:rPr>
                <a:t>D</a:t>
              </a:r>
              <a:r>
                <a:rPr lang="en-US" altLang="zh-CN" baseline="-25000">
                  <a:solidFill>
                    <a:srgbClr val="FF3300"/>
                  </a:solidFill>
                  <a:ea typeface="幼圆" panose="02010509060101010101" pitchFamily="49" charset="-122"/>
                </a:rPr>
                <a:t>B</a:t>
              </a:r>
              <a:endParaRPr lang="en-US" altLang="zh-CN" b="0" baseline="-25000">
                <a:solidFill>
                  <a:srgbClr val="FF3300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39957" name="Oval 81"/>
            <p:cNvSpPr>
              <a:spLocks noChangeArrowheads="1"/>
            </p:cNvSpPr>
            <p:nvPr/>
          </p:nvSpPr>
          <p:spPr bwMode="auto">
            <a:xfrm>
              <a:off x="4929" y="1826"/>
              <a:ext cx="48" cy="48"/>
            </a:xfrm>
            <a:prstGeom prst="ellipse">
              <a:avLst/>
            </a:prstGeom>
            <a:solidFill>
              <a:srgbClr val="CCECFF"/>
            </a:solidFill>
            <a:ln w="28575" cap="sq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958" name="Oval 82"/>
            <p:cNvSpPr>
              <a:spLocks noChangeArrowheads="1"/>
            </p:cNvSpPr>
            <p:nvPr/>
          </p:nvSpPr>
          <p:spPr bwMode="auto">
            <a:xfrm>
              <a:off x="4482" y="2558"/>
              <a:ext cx="48" cy="48"/>
            </a:xfrm>
            <a:prstGeom prst="ellipse">
              <a:avLst/>
            </a:prstGeom>
            <a:solidFill>
              <a:srgbClr val="CCECFF"/>
            </a:solidFill>
            <a:ln w="28575" cap="sq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959" name="Oval 83"/>
            <p:cNvSpPr>
              <a:spLocks noChangeArrowheads="1"/>
            </p:cNvSpPr>
            <p:nvPr/>
          </p:nvSpPr>
          <p:spPr bwMode="auto">
            <a:xfrm>
              <a:off x="3282" y="1395"/>
              <a:ext cx="48" cy="48"/>
            </a:xfrm>
            <a:prstGeom prst="ellipse">
              <a:avLst/>
            </a:prstGeom>
            <a:solidFill>
              <a:srgbClr val="CCECFF"/>
            </a:solidFill>
            <a:ln w="28575" cap="sq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960" name="Oval 84"/>
            <p:cNvSpPr>
              <a:spLocks noChangeArrowheads="1"/>
            </p:cNvSpPr>
            <p:nvPr/>
          </p:nvSpPr>
          <p:spPr bwMode="auto">
            <a:xfrm>
              <a:off x="3282" y="1827"/>
              <a:ext cx="48" cy="48"/>
            </a:xfrm>
            <a:prstGeom prst="ellipse">
              <a:avLst/>
            </a:prstGeom>
            <a:solidFill>
              <a:srgbClr val="CCECFF"/>
            </a:solidFill>
            <a:ln w="28575" cap="sq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961" name="Oval 85"/>
            <p:cNvSpPr>
              <a:spLocks noChangeArrowheads="1"/>
            </p:cNvSpPr>
            <p:nvPr/>
          </p:nvSpPr>
          <p:spPr bwMode="auto">
            <a:xfrm>
              <a:off x="4482" y="1827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962" name="Rectangle 86"/>
            <p:cNvSpPr>
              <a:spLocks noChangeArrowheads="1"/>
            </p:cNvSpPr>
            <p:nvPr/>
          </p:nvSpPr>
          <p:spPr bwMode="auto">
            <a:xfrm rot="10800000" flipH="1">
              <a:off x="4450" y="1990"/>
              <a:ext cx="113" cy="3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963" name="Line 87"/>
            <p:cNvSpPr>
              <a:spLocks noChangeShapeType="1"/>
            </p:cNvSpPr>
            <p:nvPr/>
          </p:nvSpPr>
          <p:spPr bwMode="auto">
            <a:xfrm>
              <a:off x="4509" y="1850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Text Box 88"/>
            <p:cNvSpPr txBox="1">
              <a:spLocks noChangeArrowheads="1"/>
            </p:cNvSpPr>
            <p:nvPr/>
          </p:nvSpPr>
          <p:spPr bwMode="auto">
            <a:xfrm>
              <a:off x="4545" y="20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>
                  <a:ea typeface="方正琥珀繁体" pitchFamily="2" charset="-122"/>
                </a:rPr>
                <a:t>R</a:t>
              </a:r>
              <a:endParaRPr lang="en-US" altLang="zh-CN" sz="2400" i="1">
                <a:ea typeface="方正琥珀繁体" pitchFamily="2" charset="-122"/>
              </a:endParaRPr>
            </a:p>
          </p:txBody>
        </p:sp>
        <p:sp>
          <p:nvSpPr>
            <p:cNvPr id="33" name="Text Box 78"/>
            <p:cNvSpPr txBox="1">
              <a:spLocks noChangeArrowheads="1"/>
            </p:cNvSpPr>
            <p:nvPr/>
          </p:nvSpPr>
          <p:spPr bwMode="auto">
            <a:xfrm rot="10800000" flipH="1" flipV="1">
              <a:off x="3190" y="1108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dirty="0">
                  <a:ea typeface="幼圆" panose="02010509060101010101" pitchFamily="49" charset="-122"/>
                </a:rPr>
                <a:t>A</a:t>
              </a:r>
              <a:endParaRPr lang="en-US" altLang="zh-CN" b="0" dirty="0">
                <a:ea typeface="幼圆" panose="02010509060101010101" pitchFamily="49" charset="-122"/>
              </a:endParaRPr>
            </a:p>
          </p:txBody>
        </p:sp>
        <p:sp>
          <p:nvSpPr>
            <p:cNvPr id="34" name="Text Box 78"/>
            <p:cNvSpPr txBox="1">
              <a:spLocks noChangeArrowheads="1"/>
            </p:cNvSpPr>
            <p:nvPr/>
          </p:nvSpPr>
          <p:spPr bwMode="auto">
            <a:xfrm rot="10800000" flipH="1" flipV="1">
              <a:off x="3211" y="1557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dirty="0">
                  <a:ea typeface="幼圆" panose="02010509060101010101" pitchFamily="49" charset="-122"/>
                </a:rPr>
                <a:t>B</a:t>
              </a:r>
              <a:endParaRPr lang="en-US" altLang="zh-CN" b="0" dirty="0">
                <a:ea typeface="幼圆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357938" y="3372652"/>
            <a:ext cx="781940" cy="548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357938" y="3638342"/>
            <a:ext cx="781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194822" y="3971650"/>
            <a:ext cx="850106" cy="534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86600" y="6486527"/>
            <a:ext cx="2057400" cy="365125"/>
          </a:xfrm>
        </p:spPr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2" name="Text Box 98"/>
          <p:cNvSpPr txBox="1">
            <a:spLocks noChangeArrowheads="1"/>
          </p:cNvSpPr>
          <p:nvPr/>
        </p:nvSpPr>
        <p:spPr bwMode="auto">
          <a:xfrm>
            <a:off x="258763" y="104778"/>
            <a:ext cx="12105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应用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52" grpId="0" autoUpdateAnimBg="0"/>
      <p:bldP spid="217153" grpId="0" autoUpdateAnimBg="0"/>
      <p:bldP spid="217154" grpId="0" autoUpdateAnimBg="0"/>
      <p:bldP spid="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32" name="Text Box 120"/>
          <p:cNvSpPr txBox="1">
            <a:spLocks noChangeArrowheads="1"/>
          </p:cNvSpPr>
          <p:nvPr/>
        </p:nvSpPr>
        <p:spPr bwMode="auto">
          <a:xfrm>
            <a:off x="151609" y="726473"/>
            <a:ext cx="43592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66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方正琥珀繁体" pitchFamily="2" charset="-122"/>
              </a:rPr>
              <a:t>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2】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下图是二极管限幅电路，</a:t>
            </a:r>
            <a:r>
              <a:rPr lang="en-US" altLang="zh-CN" dirty="0">
                <a:solidFill>
                  <a:srgbClr val="FF3300"/>
                </a:solidFill>
                <a:ea typeface="方正琥珀繁体" pitchFamily="2" charset="-122"/>
              </a:rPr>
              <a:t>D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为理想二极管， </a:t>
            </a:r>
            <a:r>
              <a:rPr lang="en-US" altLang="zh-CN" i="1" dirty="0">
                <a:ea typeface="方正琥珀繁体" pitchFamily="2" charset="-122"/>
                <a:sym typeface="Symbol" panose="05050102010706020507" pitchFamily="18" charset="2"/>
              </a:rPr>
              <a:t>E= </a:t>
            </a:r>
            <a:r>
              <a:rPr lang="en-US" altLang="zh-CN" dirty="0">
                <a:ea typeface="方正琥珀繁体" pitchFamily="2" charset="-122"/>
                <a:sym typeface="Symbol" panose="05050102010706020507" pitchFamily="18" charset="2"/>
              </a:rPr>
              <a:t>3V</a:t>
            </a:r>
            <a:r>
              <a:rPr lang="en-US" altLang="zh-CN" dirty="0">
                <a:ea typeface="方正琥珀繁体" pitchFamily="2" charset="-122"/>
              </a:rPr>
              <a:t> </a:t>
            </a:r>
            <a:r>
              <a:rPr lang="zh-CN" altLang="en-US" dirty="0">
                <a:ea typeface="方正琥珀繁体" pitchFamily="2" charset="-122"/>
              </a:rPr>
              <a:t>，</a:t>
            </a:r>
            <a:r>
              <a:rPr lang="en-US" altLang="zh-CN" i="1" dirty="0" err="1">
                <a:solidFill>
                  <a:schemeClr val="accent2"/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 err="1">
                <a:solidFill>
                  <a:schemeClr val="accent2"/>
                </a:solidFill>
                <a:ea typeface="方正琥珀繁体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方正琥珀繁体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方正琥珀繁体" pitchFamily="2" charset="-122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ea typeface="方正琥珀繁体" pitchFamily="2" charset="-122"/>
              </a:rPr>
              <a:t>6 sin</a:t>
            </a:r>
            <a:r>
              <a:rPr lang="en-US" altLang="zh-CN" i="1" dirty="0">
                <a:solidFill>
                  <a:schemeClr val="accent2"/>
                </a:solidFill>
                <a:ea typeface="方正琥珀繁体" pitchFamily="2" charset="-122"/>
                <a:sym typeface="Symbol" panose="05050102010706020507" pitchFamily="18" charset="2"/>
              </a:rPr>
              <a:t> t </a:t>
            </a:r>
            <a:r>
              <a:rPr lang="zh-CN" altLang="en-US" dirty="0">
                <a:solidFill>
                  <a:schemeClr val="accent2"/>
                </a:solidFill>
                <a:ea typeface="方正琥珀繁体" pitchFamily="2" charset="-122"/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ea typeface="方正琥珀繁体" pitchFamily="2" charset="-122"/>
                <a:sym typeface="Symbol" panose="05050102010706020507" pitchFamily="18" charset="2"/>
              </a:rPr>
              <a:t>V</a:t>
            </a:r>
            <a:r>
              <a:rPr lang="zh-CN" altLang="en-US" dirty="0">
                <a:solidFill>
                  <a:schemeClr val="accent2"/>
                </a:solidFill>
                <a:ea typeface="方正琥珀繁体" pitchFamily="2" charset="-122"/>
                <a:sym typeface="Symbol" panose="05050102010706020507" pitchFamily="18" charset="2"/>
              </a:rPr>
              <a:t>）</a:t>
            </a:r>
            <a:r>
              <a:rPr lang="zh-CN" altLang="en-US" dirty="0">
                <a:ea typeface="方正琥珀繁体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试画出 </a:t>
            </a:r>
            <a:r>
              <a:rPr lang="en-US" altLang="zh-CN" i="1" dirty="0" err="1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 err="1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rPr>
              <a:t>o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i="1" dirty="0" err="1">
                <a:solidFill>
                  <a:srgbClr val="FF3300"/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 err="1">
                <a:solidFill>
                  <a:srgbClr val="FF3300"/>
                </a:solidFill>
                <a:ea typeface="方正琥珀繁体" pitchFamily="2" charset="-122"/>
              </a:rPr>
              <a:t>D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的波形 。                                    </a:t>
            </a:r>
            <a:r>
              <a:rPr lang="zh-CN" altLang="en-US" dirty="0">
                <a:ea typeface="方正琥珀繁体" pitchFamily="2" charset="-122"/>
              </a:rPr>
              <a:t>                           </a:t>
            </a:r>
            <a:endParaRPr lang="zh-CN" altLang="en-US" dirty="0">
              <a:ea typeface="方正琥珀繁体" pitchFamily="2" charset="-122"/>
            </a:endParaRPr>
          </a:p>
        </p:txBody>
      </p:sp>
      <p:sp>
        <p:nvSpPr>
          <p:cNvPr id="115833" name="Freeform 121"/>
          <p:cNvSpPr/>
          <p:nvPr/>
        </p:nvSpPr>
        <p:spPr bwMode="auto">
          <a:xfrm>
            <a:off x="6677025" y="3844925"/>
            <a:ext cx="762000" cy="1066800"/>
          </a:xfrm>
          <a:custGeom>
            <a:avLst/>
            <a:gdLst>
              <a:gd name="T0" fmla="*/ 0 w 480"/>
              <a:gd name="T1" fmla="*/ 0 h 672"/>
              <a:gd name="T2" fmla="*/ 2147483646 w 480"/>
              <a:gd name="T3" fmla="*/ 2147483646 h 672"/>
              <a:gd name="T4" fmla="*/ 2147483646 w 480"/>
              <a:gd name="T5" fmla="*/ 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672">
                <a:moveTo>
                  <a:pt x="0" y="0"/>
                </a:moveTo>
                <a:cubicBezTo>
                  <a:pt x="80" y="336"/>
                  <a:pt x="160" y="672"/>
                  <a:pt x="240" y="672"/>
                </a:cubicBezTo>
                <a:cubicBezTo>
                  <a:pt x="320" y="672"/>
                  <a:pt x="400" y="336"/>
                  <a:pt x="480" y="0"/>
                </a:cubicBezTo>
              </a:path>
            </a:pathLst>
          </a:custGeom>
          <a:noFill/>
          <a:ln w="57150" cap="flat" cmpd="sng">
            <a:solidFill>
              <a:srgbClr val="6699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5834" name="Group 122"/>
          <p:cNvGrpSpPr/>
          <p:nvPr/>
        </p:nvGrpSpPr>
        <p:grpSpPr bwMode="auto">
          <a:xfrm>
            <a:off x="6235702" y="2085975"/>
            <a:ext cx="1585913" cy="3454400"/>
            <a:chOff x="3928" y="1314"/>
            <a:chExt cx="999" cy="2176"/>
          </a:xfrm>
        </p:grpSpPr>
        <p:sp>
          <p:nvSpPr>
            <p:cNvPr id="42075" name="Line 123"/>
            <p:cNvSpPr>
              <a:spLocks noChangeShapeType="1"/>
            </p:cNvSpPr>
            <p:nvPr/>
          </p:nvSpPr>
          <p:spPr bwMode="auto">
            <a:xfrm>
              <a:off x="3928" y="1314"/>
              <a:ext cx="11" cy="21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76" name="Line 124"/>
            <p:cNvSpPr>
              <a:spLocks noChangeShapeType="1"/>
            </p:cNvSpPr>
            <p:nvPr/>
          </p:nvSpPr>
          <p:spPr bwMode="auto">
            <a:xfrm>
              <a:off x="4159" y="1314"/>
              <a:ext cx="21" cy="2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77" name="Line 125"/>
            <p:cNvSpPr>
              <a:spLocks noChangeShapeType="1"/>
            </p:cNvSpPr>
            <p:nvPr/>
          </p:nvSpPr>
          <p:spPr bwMode="auto">
            <a:xfrm>
              <a:off x="4666" y="1314"/>
              <a:ext cx="11" cy="2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78" name="Line 126"/>
            <p:cNvSpPr>
              <a:spLocks noChangeShapeType="1"/>
            </p:cNvSpPr>
            <p:nvPr/>
          </p:nvSpPr>
          <p:spPr bwMode="auto">
            <a:xfrm>
              <a:off x="4927" y="1314"/>
              <a:ext cx="0" cy="2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839" name="Line 127"/>
          <p:cNvSpPr>
            <a:spLocks noChangeShapeType="1"/>
          </p:cNvSpPr>
          <p:nvPr/>
        </p:nvSpPr>
        <p:spPr bwMode="auto">
          <a:xfrm>
            <a:off x="6270625" y="3806825"/>
            <a:ext cx="381000" cy="0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840" name="Line 128"/>
          <p:cNvSpPr>
            <a:spLocks noChangeShapeType="1"/>
          </p:cNvSpPr>
          <p:nvPr/>
        </p:nvSpPr>
        <p:spPr bwMode="auto">
          <a:xfrm>
            <a:off x="7442200" y="3825875"/>
            <a:ext cx="381000" cy="0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841" name="Line 129"/>
          <p:cNvSpPr>
            <a:spLocks noChangeShapeType="1"/>
          </p:cNvSpPr>
          <p:nvPr/>
        </p:nvSpPr>
        <p:spPr bwMode="auto">
          <a:xfrm>
            <a:off x="7870825" y="3810000"/>
            <a:ext cx="152400" cy="381000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842" name="Line 130"/>
          <p:cNvSpPr>
            <a:spLocks noChangeShapeType="1"/>
          </p:cNvSpPr>
          <p:nvPr/>
        </p:nvSpPr>
        <p:spPr bwMode="auto">
          <a:xfrm flipV="1">
            <a:off x="6096000" y="3810000"/>
            <a:ext cx="152400" cy="330200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843" name="Text Box 131"/>
          <p:cNvSpPr txBox="1">
            <a:spLocks noChangeArrowheads="1"/>
          </p:cNvSpPr>
          <p:nvPr/>
        </p:nvSpPr>
        <p:spPr bwMode="auto">
          <a:xfrm>
            <a:off x="6762752" y="3990975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ym typeface="Symbol" panose="05050102010706020507" pitchFamily="18" charset="2"/>
              </a:rPr>
              <a:t></a:t>
            </a:r>
            <a:endParaRPr lang="en-US" altLang="zh-CN" sz="2400"/>
          </a:p>
        </p:txBody>
      </p:sp>
      <p:sp>
        <p:nvSpPr>
          <p:cNvPr id="115844" name="Text Box 132"/>
          <p:cNvSpPr txBox="1">
            <a:spLocks noChangeArrowheads="1"/>
          </p:cNvSpPr>
          <p:nvPr/>
        </p:nvSpPr>
        <p:spPr bwMode="auto">
          <a:xfrm>
            <a:off x="6959602" y="3757613"/>
            <a:ext cx="47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</a:t>
            </a:r>
            <a:endParaRPr lang="en-US" altLang="zh-CN" sz="2400"/>
          </a:p>
        </p:txBody>
      </p:sp>
      <p:sp>
        <p:nvSpPr>
          <p:cNvPr id="115845" name="Text Box 133"/>
          <p:cNvSpPr txBox="1">
            <a:spLocks noChangeArrowheads="1"/>
          </p:cNvSpPr>
          <p:nvPr/>
        </p:nvSpPr>
        <p:spPr bwMode="auto">
          <a:xfrm>
            <a:off x="-7937" y="5927427"/>
            <a:ext cx="59055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i="1" dirty="0">
                <a:solidFill>
                  <a:schemeClr val="accent2"/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>
                <a:solidFill>
                  <a:schemeClr val="accent2"/>
                </a:solidFill>
                <a:ea typeface="方正琥珀繁体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方正琥珀繁体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accent2"/>
                </a:solidFill>
                <a:ea typeface="方正琥珀繁体" pitchFamily="2" charset="-122"/>
              </a:rPr>
              <a:t>3V</a:t>
            </a:r>
            <a:r>
              <a:rPr lang="zh-CN" altLang="en-US" dirty="0">
                <a:ea typeface="方正琥珀繁体" pitchFamily="2" charset="-122"/>
              </a:rPr>
              <a:t>时，</a:t>
            </a:r>
            <a:r>
              <a:rPr lang="en-US" altLang="zh-CN" dirty="0">
                <a:solidFill>
                  <a:srgbClr val="FF3300"/>
                </a:solidFill>
                <a:ea typeface="方正琥珀繁体" pitchFamily="2" charset="-122"/>
              </a:rPr>
              <a:t>D</a:t>
            </a:r>
            <a:r>
              <a:rPr lang="zh-CN" altLang="en-US" dirty="0">
                <a:ea typeface="方正琥珀繁体" pitchFamily="2" charset="-122"/>
              </a:rPr>
              <a:t>截止，</a:t>
            </a:r>
            <a:r>
              <a:rPr lang="en-US" altLang="zh-CN" i="1" dirty="0" err="1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 err="1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rPr>
              <a:t>o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rPr>
              <a:t>=</a:t>
            </a:r>
            <a:r>
              <a:rPr lang="en-US" altLang="zh-CN" i="1" dirty="0" err="1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 err="1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rPr>
              <a:t>i</a:t>
            </a:r>
            <a:r>
              <a:rPr lang="zh-CN" altLang="en-US" dirty="0">
                <a:ea typeface="方正琥珀繁体" pitchFamily="2" charset="-122"/>
              </a:rPr>
              <a:t>，</a:t>
            </a:r>
            <a:r>
              <a:rPr lang="en-US" altLang="zh-CN" i="1" dirty="0" err="1">
                <a:solidFill>
                  <a:srgbClr val="FF0000"/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 err="1">
                <a:solidFill>
                  <a:srgbClr val="FF0000"/>
                </a:solidFill>
                <a:ea typeface="方正琥珀繁体" pitchFamily="2" charset="-122"/>
              </a:rPr>
              <a:t>D</a:t>
            </a:r>
            <a:r>
              <a:rPr lang="en-US" altLang="zh-CN" baseline="-25000" dirty="0">
                <a:solidFill>
                  <a:srgbClr val="FF0000"/>
                </a:solidFill>
                <a:ea typeface="方正琥珀繁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方正琥珀繁体" pitchFamily="2" charset="-122"/>
              </a:rPr>
              <a:t>= </a:t>
            </a:r>
            <a:r>
              <a:rPr lang="en-US" altLang="zh-CN" i="1" dirty="0" err="1">
                <a:solidFill>
                  <a:srgbClr val="FF0000"/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 err="1">
                <a:solidFill>
                  <a:srgbClr val="FF0000"/>
                </a:solidFill>
                <a:ea typeface="方正琥珀繁体" pitchFamily="2" charset="-122"/>
              </a:rPr>
              <a:t>o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–3</a:t>
            </a:r>
            <a:endParaRPr lang="en-US" altLang="zh-CN" dirty="0">
              <a:solidFill>
                <a:srgbClr val="FF0000"/>
              </a:solidFill>
              <a:ea typeface="方正琥珀繁体" pitchFamily="2" charset="-122"/>
            </a:endParaRPr>
          </a:p>
        </p:txBody>
      </p:sp>
      <p:sp>
        <p:nvSpPr>
          <p:cNvPr id="115846" name="Text Box 134"/>
          <p:cNvSpPr txBox="1">
            <a:spLocks noChangeArrowheads="1"/>
          </p:cNvSpPr>
          <p:nvPr/>
        </p:nvSpPr>
        <p:spPr bwMode="auto">
          <a:xfrm>
            <a:off x="-115888" y="5477300"/>
            <a:ext cx="513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i="1" dirty="0" err="1">
                <a:solidFill>
                  <a:schemeClr val="accent2"/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 err="1">
                <a:solidFill>
                  <a:schemeClr val="accent2"/>
                </a:solidFill>
                <a:ea typeface="方正琥珀繁体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</a:rPr>
              <a:t>&gt;</a:t>
            </a:r>
            <a:r>
              <a:rPr lang="en-US" altLang="zh-CN" dirty="0">
                <a:solidFill>
                  <a:schemeClr val="accent2"/>
                </a:solidFill>
                <a:ea typeface="方正琥珀繁体" pitchFamily="2" charset="-122"/>
              </a:rPr>
              <a:t>3V</a:t>
            </a:r>
            <a:r>
              <a:rPr lang="zh-CN" altLang="en-US" dirty="0">
                <a:ea typeface="方正琥珀繁体" pitchFamily="2" charset="-122"/>
              </a:rPr>
              <a:t>时，</a:t>
            </a:r>
            <a:r>
              <a:rPr lang="en-US" altLang="zh-CN" dirty="0">
                <a:solidFill>
                  <a:srgbClr val="FF3300"/>
                </a:solidFill>
                <a:ea typeface="方正琥珀繁体" pitchFamily="2" charset="-122"/>
              </a:rPr>
              <a:t>D</a:t>
            </a:r>
            <a:r>
              <a:rPr lang="zh-CN" altLang="en-US" dirty="0">
                <a:ea typeface="方正琥珀繁体" pitchFamily="2" charset="-122"/>
              </a:rPr>
              <a:t>导通，</a:t>
            </a:r>
            <a:r>
              <a:rPr lang="en-US" altLang="zh-CN" i="1" dirty="0" err="1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 err="1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rPr>
              <a:t>o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rPr>
              <a:t>=3</a:t>
            </a:r>
            <a:r>
              <a:rPr lang="zh-CN" altLang="en-US" dirty="0">
                <a:ea typeface="方正琥珀繁体" pitchFamily="2" charset="-122"/>
              </a:rPr>
              <a:t>，</a:t>
            </a:r>
            <a:r>
              <a:rPr lang="en-US" altLang="zh-CN" i="1" dirty="0" err="1">
                <a:solidFill>
                  <a:srgbClr val="FF0000"/>
                </a:solidFill>
                <a:ea typeface="方正琥珀繁体" pitchFamily="2" charset="-122"/>
              </a:rPr>
              <a:t>u</a:t>
            </a:r>
            <a:r>
              <a:rPr lang="en-US" altLang="zh-CN" baseline="-25000" dirty="0" err="1">
                <a:solidFill>
                  <a:srgbClr val="FF0000"/>
                </a:solidFill>
                <a:ea typeface="方正琥珀繁体" pitchFamily="2" charset="-122"/>
              </a:rPr>
              <a:t>D</a:t>
            </a:r>
            <a:r>
              <a:rPr lang="en-US" altLang="zh-CN" dirty="0">
                <a:solidFill>
                  <a:srgbClr val="FF0000"/>
                </a:solidFill>
                <a:ea typeface="方正琥珀繁体" pitchFamily="2" charset="-122"/>
              </a:rPr>
              <a:t>=0</a:t>
            </a:r>
            <a:endParaRPr lang="en-US" altLang="zh-CN" dirty="0">
              <a:solidFill>
                <a:srgbClr val="FF0000"/>
              </a:solidFill>
              <a:ea typeface="方正琥珀繁体" pitchFamily="2" charset="-122"/>
            </a:endParaRPr>
          </a:p>
        </p:txBody>
      </p:sp>
      <p:grpSp>
        <p:nvGrpSpPr>
          <p:cNvPr id="115847" name="Group 135"/>
          <p:cNvGrpSpPr/>
          <p:nvPr/>
        </p:nvGrpSpPr>
        <p:grpSpPr bwMode="auto">
          <a:xfrm>
            <a:off x="5003800" y="1173163"/>
            <a:ext cx="4140200" cy="1979612"/>
            <a:chOff x="3152" y="739"/>
            <a:chExt cx="2608" cy="1247"/>
          </a:xfrm>
        </p:grpSpPr>
        <p:sp>
          <p:nvSpPr>
            <p:cNvPr id="42060" name="Rectangle 136"/>
            <p:cNvSpPr>
              <a:spLocks noChangeArrowheads="1"/>
            </p:cNvSpPr>
            <p:nvPr/>
          </p:nvSpPr>
          <p:spPr bwMode="auto">
            <a:xfrm>
              <a:off x="3152" y="739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ea typeface="方正琥珀繁体" pitchFamily="2" charset="-122"/>
                </a:rPr>
                <a:t> </a:t>
              </a:r>
              <a:r>
                <a:rPr lang="en-US" altLang="zh-CN" i="1">
                  <a:solidFill>
                    <a:schemeClr val="accent2"/>
                  </a:solidFill>
                  <a:ea typeface="方正琥珀繁体" pitchFamily="2" charset="-122"/>
                </a:rPr>
                <a:t>u</a:t>
              </a:r>
              <a:r>
                <a:rPr lang="en-US" altLang="zh-CN" baseline="-25000">
                  <a:solidFill>
                    <a:schemeClr val="accent2"/>
                  </a:solidFill>
                  <a:ea typeface="方正琥珀繁体" pitchFamily="2" charset="-122"/>
                </a:rPr>
                <a:t>i</a:t>
              </a:r>
              <a:r>
                <a:rPr lang="en-US" altLang="zh-CN" sz="2400">
                  <a:solidFill>
                    <a:schemeClr val="accent2"/>
                  </a:solidFill>
                  <a:ea typeface="方正琥珀繁体" pitchFamily="2" charset="-122"/>
                </a:rPr>
                <a:t> </a:t>
              </a:r>
              <a:r>
                <a:rPr lang="en-US" altLang="zh-CN" sz="2400" i="1">
                  <a:ea typeface="方正琥珀繁体" pitchFamily="2" charset="-122"/>
                </a:rPr>
                <a:t>/ </a:t>
              </a:r>
              <a:r>
                <a:rPr lang="en-US" altLang="zh-CN">
                  <a:ea typeface="方正琥珀繁体" pitchFamily="2" charset="-122"/>
                </a:rPr>
                <a:t>V</a:t>
              </a:r>
              <a:endParaRPr lang="en-US" altLang="zh-CN">
                <a:ea typeface="方正琥珀繁体" pitchFamily="2" charset="-122"/>
              </a:endParaRPr>
            </a:p>
          </p:txBody>
        </p:sp>
        <p:grpSp>
          <p:nvGrpSpPr>
            <p:cNvPr id="42061" name="Group 137"/>
            <p:cNvGrpSpPr/>
            <p:nvPr/>
          </p:nvGrpSpPr>
          <p:grpSpPr bwMode="auto">
            <a:xfrm>
              <a:off x="3657" y="834"/>
              <a:ext cx="2103" cy="1152"/>
              <a:chOff x="3657" y="834"/>
              <a:chExt cx="2103" cy="1152"/>
            </a:xfrm>
          </p:grpSpPr>
          <p:sp>
            <p:nvSpPr>
              <p:cNvPr id="42062" name="Line 138"/>
              <p:cNvSpPr>
                <a:spLocks noChangeShapeType="1"/>
              </p:cNvSpPr>
              <p:nvPr/>
            </p:nvSpPr>
            <p:spPr bwMode="auto">
              <a:xfrm>
                <a:off x="3841" y="1554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63" name="Line 139"/>
              <p:cNvSpPr>
                <a:spLocks noChangeShapeType="1"/>
              </p:cNvSpPr>
              <p:nvPr/>
            </p:nvSpPr>
            <p:spPr bwMode="auto">
              <a:xfrm flipV="1">
                <a:off x="3841" y="834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64" name="Text Box 140"/>
              <p:cNvSpPr txBox="1">
                <a:spLocks noChangeArrowheads="1"/>
              </p:cNvSpPr>
              <p:nvPr/>
            </p:nvSpPr>
            <p:spPr bwMode="auto">
              <a:xfrm>
                <a:off x="5324" y="1494"/>
                <a:ext cx="4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66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ea typeface="方正琥珀繁体" pitchFamily="2" charset="-122"/>
                    <a:sym typeface="Symbol" panose="05050102010706020507" pitchFamily="18" charset="2"/>
                  </a:rPr>
                  <a:t> t</a:t>
                </a:r>
                <a:r>
                  <a:rPr lang="en-US" altLang="zh-CN" sz="2400" i="1">
                    <a:ea typeface="方正琥珀繁体" pitchFamily="2" charset="-122"/>
                    <a:sym typeface="Symbol" panose="05050102010706020507" pitchFamily="18" charset="2"/>
                  </a:rPr>
                  <a:t> </a:t>
                </a:r>
                <a:endParaRPr lang="en-US" altLang="zh-CN" sz="2400" i="1">
                  <a:ea typeface="方正琥珀繁体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2065" name="Freeform 141"/>
              <p:cNvSpPr/>
              <p:nvPr/>
            </p:nvSpPr>
            <p:spPr bwMode="auto">
              <a:xfrm>
                <a:off x="3841" y="1050"/>
                <a:ext cx="1200" cy="936"/>
              </a:xfrm>
              <a:custGeom>
                <a:avLst/>
                <a:gdLst>
                  <a:gd name="T0" fmla="*/ 0 w 1200"/>
                  <a:gd name="T1" fmla="*/ 504 h 936"/>
                  <a:gd name="T2" fmla="*/ 240 w 1200"/>
                  <a:gd name="T3" fmla="*/ 72 h 936"/>
                  <a:gd name="T4" fmla="*/ 576 w 1200"/>
                  <a:gd name="T5" fmla="*/ 936 h 936"/>
                  <a:gd name="T6" fmla="*/ 912 w 1200"/>
                  <a:gd name="T7" fmla="*/ 72 h 936"/>
                  <a:gd name="T8" fmla="*/ 1200 w 1200"/>
                  <a:gd name="T9" fmla="*/ 504 h 9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00" h="936">
                    <a:moveTo>
                      <a:pt x="0" y="504"/>
                    </a:moveTo>
                    <a:cubicBezTo>
                      <a:pt x="72" y="252"/>
                      <a:pt x="144" y="0"/>
                      <a:pt x="240" y="72"/>
                    </a:cubicBezTo>
                    <a:cubicBezTo>
                      <a:pt x="336" y="144"/>
                      <a:pt x="464" y="936"/>
                      <a:pt x="576" y="936"/>
                    </a:cubicBezTo>
                    <a:cubicBezTo>
                      <a:pt x="688" y="936"/>
                      <a:pt x="808" y="144"/>
                      <a:pt x="912" y="72"/>
                    </a:cubicBezTo>
                    <a:cubicBezTo>
                      <a:pt x="1016" y="0"/>
                      <a:pt x="1108" y="252"/>
                      <a:pt x="1200" y="504"/>
                    </a:cubicBezTo>
                  </a:path>
                </a:pathLst>
              </a:custGeom>
              <a:noFill/>
              <a:ln w="571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66" name="Text Box 142"/>
              <p:cNvSpPr txBox="1">
                <a:spLocks noChangeArrowheads="1"/>
              </p:cNvSpPr>
              <p:nvPr/>
            </p:nvSpPr>
            <p:spPr bwMode="auto">
              <a:xfrm>
                <a:off x="3664" y="100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66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ea typeface="方正琥珀繁体" pitchFamily="2" charset="-122"/>
                  </a:rPr>
                  <a:t>6</a:t>
                </a:r>
                <a:endParaRPr lang="en-US" altLang="zh-CN" sz="1800" i="1">
                  <a:ea typeface="方正琥珀繁体" pitchFamily="2" charset="-122"/>
                </a:endParaRPr>
              </a:p>
            </p:txBody>
          </p:sp>
          <p:sp>
            <p:nvSpPr>
              <p:cNvPr id="42067" name="Line 143"/>
              <p:cNvSpPr>
                <a:spLocks noChangeShapeType="1"/>
              </p:cNvSpPr>
              <p:nvPr/>
            </p:nvSpPr>
            <p:spPr bwMode="auto">
              <a:xfrm>
                <a:off x="3841" y="1323"/>
                <a:ext cx="1248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prstDash val="dash"/>
                <a:rou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68" name="Text Box 144"/>
              <p:cNvSpPr txBox="1">
                <a:spLocks noChangeArrowheads="1"/>
              </p:cNvSpPr>
              <p:nvPr/>
            </p:nvSpPr>
            <p:spPr bwMode="auto">
              <a:xfrm>
                <a:off x="3657" y="121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ea typeface="方正琥珀繁体" pitchFamily="2" charset="-122"/>
                  </a:rPr>
                  <a:t>3</a:t>
                </a:r>
                <a:endParaRPr lang="en-US" altLang="zh-CN" sz="1800" i="1">
                  <a:ea typeface="方正琥珀繁体" pitchFamily="2" charset="-122"/>
                </a:endParaRPr>
              </a:p>
            </p:txBody>
          </p:sp>
          <p:sp>
            <p:nvSpPr>
              <p:cNvPr id="42069" name="Text Box 145"/>
              <p:cNvSpPr txBox="1">
                <a:spLocks noChangeArrowheads="1"/>
              </p:cNvSpPr>
              <p:nvPr/>
            </p:nvSpPr>
            <p:spPr bwMode="auto">
              <a:xfrm>
                <a:off x="3666" y="144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</a:t>
                </a:r>
                <a:endParaRPr lang="en-US" altLang="zh-CN" sz="1800"/>
              </a:p>
            </p:txBody>
          </p:sp>
          <p:sp>
            <p:nvSpPr>
              <p:cNvPr id="42070" name="Line 146"/>
              <p:cNvSpPr>
                <a:spLocks noChangeShapeType="1"/>
              </p:cNvSpPr>
              <p:nvPr/>
            </p:nvSpPr>
            <p:spPr bwMode="auto">
              <a:xfrm flipH="1">
                <a:off x="3841" y="1111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71" name="Text Box 147"/>
              <p:cNvSpPr txBox="1">
                <a:spLocks noChangeArrowheads="1"/>
              </p:cNvSpPr>
              <p:nvPr/>
            </p:nvSpPr>
            <p:spPr bwMode="auto">
              <a:xfrm>
                <a:off x="4255" y="1458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ym typeface="Symbol" panose="05050102010706020507" pitchFamily="18" charset="2"/>
                  </a:rPr>
                  <a:t></a:t>
                </a:r>
                <a:endParaRPr lang="en-US" altLang="zh-CN" sz="2400"/>
              </a:p>
            </p:txBody>
          </p:sp>
          <p:sp>
            <p:nvSpPr>
              <p:cNvPr id="42072" name="Text Box 148"/>
              <p:cNvSpPr txBox="1">
                <a:spLocks noChangeArrowheads="1"/>
              </p:cNvSpPr>
              <p:nvPr/>
            </p:nvSpPr>
            <p:spPr bwMode="auto">
              <a:xfrm>
                <a:off x="4335" y="1297"/>
                <a:ext cx="3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</a:t>
                </a:r>
                <a:endParaRPr lang="en-US" altLang="zh-CN" sz="2400" dirty="0"/>
              </a:p>
            </p:txBody>
          </p:sp>
          <p:graphicFrame>
            <p:nvGraphicFramePr>
              <p:cNvPr id="42073" name="Object 149"/>
              <p:cNvGraphicFramePr>
                <a:graphicFrameLocks noChangeAspect="1"/>
              </p:cNvGraphicFramePr>
              <p:nvPr/>
            </p:nvGraphicFramePr>
            <p:xfrm>
              <a:off x="3661" y="1490"/>
              <a:ext cx="7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17" name="Equation" r:id="rId1" imgW="114300" imgH="203200" progId="Equation.3">
                      <p:embed/>
                    </p:oleObj>
                  </mc:Choice>
                  <mc:Fallback>
                    <p:oleObj name="Equation" r:id="rId1" imgW="114300" imgH="203200" progId="Equation.3">
                      <p:embed/>
                      <p:pic>
                        <p:nvPicPr>
                          <p:cNvPr id="0" name="Object 1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1" y="1490"/>
                            <a:ext cx="72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74" name="Object 150"/>
              <p:cNvGraphicFramePr>
                <a:graphicFrameLocks noChangeAspect="1"/>
              </p:cNvGraphicFramePr>
              <p:nvPr/>
            </p:nvGraphicFramePr>
            <p:xfrm>
              <a:off x="3661" y="1490"/>
              <a:ext cx="7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18" name="Equation" r:id="rId3" imgW="114300" imgH="203200" progId="Equation.3">
                      <p:embed/>
                    </p:oleObj>
                  </mc:Choice>
                  <mc:Fallback>
                    <p:oleObj name="Equation" r:id="rId3" imgW="114300" imgH="203200" progId="Equation.3">
                      <p:embed/>
                      <p:pic>
                        <p:nvPicPr>
                          <p:cNvPr id="0" name="Object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1" y="1490"/>
                            <a:ext cx="72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5863" name="Rectangle 151"/>
          <p:cNvSpPr>
            <a:spLocks noChangeArrowheads="1"/>
          </p:cNvSpPr>
          <p:nvPr/>
        </p:nvSpPr>
        <p:spPr bwMode="auto">
          <a:xfrm>
            <a:off x="134941" y="481091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ea typeface="方正琥珀繁体" pitchFamily="2" charset="-122"/>
              </a:rPr>
              <a:t>解：</a:t>
            </a:r>
            <a:endParaRPr lang="zh-CN" altLang="en-US" dirty="0">
              <a:ea typeface="方正琥珀繁体" pitchFamily="2" charset="-122"/>
            </a:endParaRPr>
          </a:p>
        </p:txBody>
      </p:sp>
      <p:grpSp>
        <p:nvGrpSpPr>
          <p:cNvPr id="115864" name="Group 152"/>
          <p:cNvGrpSpPr/>
          <p:nvPr/>
        </p:nvGrpSpPr>
        <p:grpSpPr bwMode="auto">
          <a:xfrm>
            <a:off x="5068888" y="2922590"/>
            <a:ext cx="4075112" cy="2166937"/>
            <a:chOff x="3193" y="1841"/>
            <a:chExt cx="2567" cy="1365"/>
          </a:xfrm>
        </p:grpSpPr>
        <p:sp>
          <p:nvSpPr>
            <p:cNvPr id="42051" name="Line 153"/>
            <p:cNvSpPr>
              <a:spLocks noChangeShapeType="1"/>
            </p:cNvSpPr>
            <p:nvPr/>
          </p:nvSpPr>
          <p:spPr bwMode="auto">
            <a:xfrm>
              <a:off x="3840" y="2397"/>
              <a:ext cx="1248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52" name="Group 154"/>
            <p:cNvGrpSpPr/>
            <p:nvPr/>
          </p:nvGrpSpPr>
          <p:grpSpPr bwMode="auto">
            <a:xfrm>
              <a:off x="3193" y="1841"/>
              <a:ext cx="2567" cy="1365"/>
              <a:chOff x="3193" y="1841"/>
              <a:chExt cx="2567" cy="1365"/>
            </a:xfrm>
          </p:grpSpPr>
          <p:sp>
            <p:nvSpPr>
              <p:cNvPr id="42053" name="Line 155"/>
              <p:cNvSpPr>
                <a:spLocks noChangeShapeType="1"/>
              </p:cNvSpPr>
              <p:nvPr/>
            </p:nvSpPr>
            <p:spPr bwMode="auto">
              <a:xfrm>
                <a:off x="3830" y="2618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54" name="Line 156"/>
              <p:cNvSpPr>
                <a:spLocks noChangeShapeType="1"/>
              </p:cNvSpPr>
              <p:nvPr/>
            </p:nvSpPr>
            <p:spPr bwMode="auto">
              <a:xfrm flipV="1">
                <a:off x="3830" y="1946"/>
                <a:ext cx="0" cy="12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55" name="Text Box 157"/>
              <p:cNvSpPr txBox="1">
                <a:spLocks noChangeArrowheads="1"/>
              </p:cNvSpPr>
              <p:nvPr/>
            </p:nvSpPr>
            <p:spPr bwMode="auto">
              <a:xfrm>
                <a:off x="5324" y="2575"/>
                <a:ext cx="4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66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ea typeface="方正琥珀繁体" pitchFamily="2" charset="-122"/>
                    <a:sym typeface="Symbol" panose="05050102010706020507" pitchFamily="18" charset="2"/>
                  </a:rPr>
                  <a:t> t</a:t>
                </a:r>
                <a:r>
                  <a:rPr lang="en-US" altLang="zh-CN" sz="2400" i="1">
                    <a:ea typeface="方正琥珀繁体" pitchFamily="2" charset="-122"/>
                    <a:sym typeface="Symbol" panose="05050102010706020507" pitchFamily="18" charset="2"/>
                  </a:rPr>
                  <a:t> </a:t>
                </a:r>
                <a:endParaRPr lang="en-US" altLang="zh-CN" sz="2400" i="1">
                  <a:ea typeface="方正琥珀繁体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2056" name="Text Box 158"/>
              <p:cNvSpPr txBox="1">
                <a:spLocks noChangeArrowheads="1"/>
              </p:cNvSpPr>
              <p:nvPr/>
            </p:nvSpPr>
            <p:spPr bwMode="auto">
              <a:xfrm>
                <a:off x="3638" y="223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66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ea typeface="方正琥珀繁体" pitchFamily="2" charset="-122"/>
                  </a:rPr>
                  <a:t>3</a:t>
                </a:r>
                <a:endParaRPr lang="en-US" altLang="zh-CN" sz="1800" i="1">
                  <a:ea typeface="方正琥珀繁体" pitchFamily="2" charset="-122"/>
                </a:endParaRPr>
              </a:p>
            </p:txBody>
          </p:sp>
          <p:sp>
            <p:nvSpPr>
              <p:cNvPr id="42057" name="Text Box 159"/>
              <p:cNvSpPr txBox="1">
                <a:spLocks noChangeArrowheads="1"/>
              </p:cNvSpPr>
              <p:nvPr/>
            </p:nvSpPr>
            <p:spPr bwMode="auto">
              <a:xfrm>
                <a:off x="3640" y="250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0</a:t>
                </a:r>
                <a:endParaRPr lang="en-US" altLang="zh-CN" sz="1800"/>
              </a:p>
            </p:txBody>
          </p:sp>
          <p:sp>
            <p:nvSpPr>
              <p:cNvPr id="42058" name="Text Box 160"/>
              <p:cNvSpPr txBox="1">
                <a:spLocks noChangeArrowheads="1"/>
              </p:cNvSpPr>
              <p:nvPr/>
            </p:nvSpPr>
            <p:spPr bwMode="auto">
              <a:xfrm>
                <a:off x="3592" y="2938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ea typeface="方正琥珀繁体" pitchFamily="2" charset="-122"/>
                  </a:rPr>
                  <a:t>–6</a:t>
                </a:r>
                <a:endParaRPr lang="en-US" altLang="zh-CN" sz="1800">
                  <a:ea typeface="方正琥珀繁体" pitchFamily="2" charset="-122"/>
                </a:endParaRPr>
              </a:p>
            </p:txBody>
          </p:sp>
          <p:sp>
            <p:nvSpPr>
              <p:cNvPr id="42059" name="Rectangle 161"/>
              <p:cNvSpPr>
                <a:spLocks noChangeArrowheads="1"/>
              </p:cNvSpPr>
              <p:nvPr/>
            </p:nvSpPr>
            <p:spPr bwMode="auto">
              <a:xfrm>
                <a:off x="3193" y="1841"/>
                <a:ext cx="6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 dirty="0" err="1">
                    <a:solidFill>
                      <a:schemeClr val="accent6">
                        <a:lumMod val="75000"/>
                      </a:schemeClr>
                    </a:solidFill>
                    <a:ea typeface="方正琥珀繁体" pitchFamily="2" charset="-122"/>
                  </a:rPr>
                  <a:t>u</a:t>
                </a:r>
                <a:r>
                  <a:rPr lang="en-US" altLang="zh-CN" baseline="-25000" dirty="0" err="1">
                    <a:solidFill>
                      <a:schemeClr val="accent6">
                        <a:lumMod val="75000"/>
                      </a:schemeClr>
                    </a:solidFill>
                    <a:ea typeface="方正琥珀繁体" pitchFamily="2" charset="-122"/>
                  </a:rPr>
                  <a:t>o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  <a:ea typeface="方正琥珀繁体" pitchFamily="2" charset="-122"/>
                  </a:rPr>
                  <a:t> </a:t>
                </a:r>
                <a:r>
                  <a:rPr lang="en-US" altLang="zh-CN" sz="2400" i="1" dirty="0">
                    <a:ea typeface="方正琥珀繁体" pitchFamily="2" charset="-122"/>
                  </a:rPr>
                  <a:t>/ </a:t>
                </a:r>
                <a:r>
                  <a:rPr lang="en-US" altLang="zh-CN" dirty="0">
                    <a:ea typeface="方正琥珀繁体" pitchFamily="2" charset="-122"/>
                  </a:rPr>
                  <a:t>V</a:t>
                </a:r>
                <a:endParaRPr lang="en-US" altLang="zh-CN" dirty="0">
                  <a:ea typeface="方正琥珀繁体" pitchFamily="2" charset="-122"/>
                </a:endParaRPr>
              </a:p>
            </p:txBody>
          </p:sp>
        </p:grpSp>
      </p:grpSp>
      <p:grpSp>
        <p:nvGrpSpPr>
          <p:cNvPr id="115874" name="Group 162"/>
          <p:cNvGrpSpPr/>
          <p:nvPr/>
        </p:nvGrpSpPr>
        <p:grpSpPr bwMode="auto">
          <a:xfrm>
            <a:off x="758033" y="2366595"/>
            <a:ext cx="3998912" cy="2530475"/>
            <a:chOff x="205" y="857"/>
            <a:chExt cx="2519" cy="1594"/>
          </a:xfrm>
        </p:grpSpPr>
        <p:sp>
          <p:nvSpPr>
            <p:cNvPr id="42021" name="Line 163"/>
            <p:cNvSpPr>
              <a:spLocks noChangeShapeType="1"/>
            </p:cNvSpPr>
            <p:nvPr/>
          </p:nvSpPr>
          <p:spPr bwMode="auto">
            <a:xfrm>
              <a:off x="558" y="1184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Rectangle 164"/>
            <p:cNvSpPr>
              <a:spLocks noChangeArrowheads="1"/>
            </p:cNvSpPr>
            <p:nvPr/>
          </p:nvSpPr>
          <p:spPr bwMode="auto">
            <a:xfrm>
              <a:off x="1038" y="1136"/>
              <a:ext cx="340" cy="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23" name="Line 165"/>
            <p:cNvSpPr>
              <a:spLocks noChangeShapeType="1"/>
            </p:cNvSpPr>
            <p:nvPr/>
          </p:nvSpPr>
          <p:spPr bwMode="auto">
            <a:xfrm>
              <a:off x="1374" y="1184"/>
              <a:ext cx="8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4" name="Line 166"/>
            <p:cNvSpPr>
              <a:spLocks noChangeShapeType="1"/>
            </p:cNvSpPr>
            <p:nvPr/>
          </p:nvSpPr>
          <p:spPr bwMode="auto">
            <a:xfrm>
              <a:off x="569" y="2426"/>
              <a:ext cx="17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5" name="Line 167"/>
            <p:cNvSpPr>
              <a:spLocks noChangeShapeType="1"/>
            </p:cNvSpPr>
            <p:nvPr/>
          </p:nvSpPr>
          <p:spPr bwMode="auto">
            <a:xfrm>
              <a:off x="1640" y="1547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26" name="Group 168"/>
            <p:cNvGrpSpPr/>
            <p:nvPr/>
          </p:nvGrpSpPr>
          <p:grpSpPr bwMode="auto">
            <a:xfrm>
              <a:off x="1644" y="1760"/>
              <a:ext cx="240" cy="288"/>
              <a:chOff x="1758" y="2016"/>
              <a:chExt cx="240" cy="288"/>
            </a:xfrm>
          </p:grpSpPr>
          <p:sp>
            <p:nvSpPr>
              <p:cNvPr id="42047" name="Line 169"/>
              <p:cNvSpPr>
                <a:spLocks noChangeShapeType="1"/>
              </p:cNvSpPr>
              <p:nvPr/>
            </p:nvSpPr>
            <p:spPr bwMode="auto">
              <a:xfrm>
                <a:off x="1758" y="201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8" name="Line 170"/>
              <p:cNvSpPr>
                <a:spLocks noChangeShapeType="1"/>
              </p:cNvSpPr>
              <p:nvPr/>
            </p:nvSpPr>
            <p:spPr bwMode="auto">
              <a:xfrm>
                <a:off x="1824" y="2112"/>
                <a:ext cx="96" cy="0"/>
              </a:xfrm>
              <a:prstGeom prst="line">
                <a:avLst/>
              </a:prstGeom>
              <a:noFill/>
              <a:ln w="762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9" name="Line 171"/>
              <p:cNvSpPr>
                <a:spLocks noChangeShapeType="1"/>
              </p:cNvSpPr>
              <p:nvPr/>
            </p:nvSpPr>
            <p:spPr bwMode="auto">
              <a:xfrm>
                <a:off x="1758" y="220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50" name="Line 17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96" cy="0"/>
              </a:xfrm>
              <a:prstGeom prst="line">
                <a:avLst/>
              </a:prstGeom>
              <a:noFill/>
              <a:ln w="762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27" name="Line 173"/>
            <p:cNvSpPr>
              <a:spLocks noChangeShapeType="1"/>
            </p:cNvSpPr>
            <p:nvPr/>
          </p:nvSpPr>
          <p:spPr bwMode="auto">
            <a:xfrm>
              <a:off x="1770" y="2078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Text Box 174"/>
            <p:cNvSpPr txBox="1">
              <a:spLocks noChangeArrowheads="1"/>
            </p:cNvSpPr>
            <p:nvPr/>
          </p:nvSpPr>
          <p:spPr bwMode="auto">
            <a:xfrm>
              <a:off x="1432" y="130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FF3300"/>
                  </a:solidFill>
                  <a:ea typeface="方正琥珀繁体" pitchFamily="2" charset="-122"/>
                </a:rPr>
                <a:t>D</a:t>
              </a:r>
              <a:endParaRPr lang="en-US" altLang="zh-CN" sz="2400">
                <a:solidFill>
                  <a:srgbClr val="FF3300"/>
                </a:solidFill>
                <a:ea typeface="方正琥珀繁体" pitchFamily="2" charset="-122"/>
              </a:endParaRPr>
            </a:p>
          </p:txBody>
        </p:sp>
        <p:sp>
          <p:nvSpPr>
            <p:cNvPr id="42029" name="Text Box 175"/>
            <p:cNvSpPr txBox="1">
              <a:spLocks noChangeArrowheads="1"/>
            </p:cNvSpPr>
            <p:nvPr/>
          </p:nvSpPr>
          <p:spPr bwMode="auto">
            <a:xfrm>
              <a:off x="1823" y="1658"/>
              <a:ext cx="384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>
                  <a:ea typeface="方正琥珀繁体" pitchFamily="2" charset="-122"/>
                </a:rPr>
                <a:t>E</a:t>
              </a:r>
              <a:endParaRPr lang="en-US" altLang="zh-CN" i="1" dirty="0">
                <a:ea typeface="方正琥珀繁体" pitchFamily="2" charset="-122"/>
              </a:endParaRPr>
            </a:p>
            <a:p>
              <a:pPr algn="ctr" eaLnBrk="1" hangingPunct="1"/>
              <a:r>
                <a:rPr lang="en-US" altLang="zh-CN" sz="2400" dirty="0">
                  <a:ea typeface="方正琥珀繁体" pitchFamily="2" charset="-122"/>
                </a:rPr>
                <a:t>3V</a:t>
              </a:r>
              <a:endParaRPr lang="en-US" altLang="zh-CN" sz="2400" i="1" dirty="0">
                <a:ea typeface="方正琥珀繁体" pitchFamily="2" charset="-122"/>
              </a:endParaRPr>
            </a:p>
          </p:txBody>
        </p:sp>
        <p:sp>
          <p:nvSpPr>
            <p:cNvPr id="42030" name="Text Box 176"/>
            <p:cNvSpPr txBox="1">
              <a:spLocks noChangeArrowheads="1"/>
            </p:cNvSpPr>
            <p:nvPr/>
          </p:nvSpPr>
          <p:spPr bwMode="auto">
            <a:xfrm>
              <a:off x="1111" y="85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>
                  <a:ea typeface="方正琥珀繁体" pitchFamily="2" charset="-122"/>
                </a:rPr>
                <a:t>R</a:t>
              </a:r>
              <a:endParaRPr lang="en-US" altLang="zh-CN" sz="2400" i="1">
                <a:ea typeface="方正琥珀繁体" pitchFamily="2" charset="-122"/>
              </a:endParaRPr>
            </a:p>
          </p:txBody>
        </p:sp>
        <p:sp>
          <p:nvSpPr>
            <p:cNvPr id="42031" name="Line 177"/>
            <p:cNvSpPr>
              <a:spLocks noChangeShapeType="1"/>
            </p:cNvSpPr>
            <p:nvPr/>
          </p:nvSpPr>
          <p:spPr bwMode="auto">
            <a:xfrm>
              <a:off x="988" y="1307"/>
              <a:ext cx="4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2" name="Line 178"/>
            <p:cNvSpPr>
              <a:spLocks noChangeShapeType="1"/>
            </p:cNvSpPr>
            <p:nvPr/>
          </p:nvSpPr>
          <p:spPr bwMode="auto">
            <a:xfrm>
              <a:off x="1937" y="1334"/>
              <a:ext cx="0" cy="2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3" name="Line 179"/>
            <p:cNvSpPr>
              <a:spLocks noChangeShapeType="1"/>
            </p:cNvSpPr>
            <p:nvPr/>
          </p:nvSpPr>
          <p:spPr bwMode="auto">
            <a:xfrm>
              <a:off x="2342" y="1454"/>
              <a:ext cx="0" cy="768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034" name="Line 180"/>
            <p:cNvSpPr>
              <a:spLocks noChangeShapeType="1"/>
            </p:cNvSpPr>
            <p:nvPr/>
          </p:nvSpPr>
          <p:spPr bwMode="auto">
            <a:xfrm>
              <a:off x="558" y="1376"/>
              <a:ext cx="0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Text Box 181"/>
            <p:cNvSpPr txBox="1">
              <a:spLocks noChangeArrowheads="1"/>
            </p:cNvSpPr>
            <p:nvPr/>
          </p:nvSpPr>
          <p:spPr bwMode="auto">
            <a:xfrm>
              <a:off x="205" y="1559"/>
              <a:ext cx="3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i="1">
                  <a:solidFill>
                    <a:schemeClr val="accent2"/>
                  </a:solidFill>
                  <a:ea typeface="方正琥珀繁体" pitchFamily="2" charset="-122"/>
                </a:rPr>
                <a:t>u</a:t>
              </a:r>
              <a:r>
                <a:rPr lang="en-US" altLang="zh-CN" sz="3200" baseline="-25000">
                  <a:solidFill>
                    <a:schemeClr val="accent2"/>
                  </a:solidFill>
                  <a:ea typeface="方正琥珀繁体" pitchFamily="2" charset="-122"/>
                </a:rPr>
                <a:t>i</a:t>
              </a:r>
              <a:endParaRPr lang="en-US" altLang="zh-CN" sz="1800" i="1">
                <a:solidFill>
                  <a:schemeClr val="accent2"/>
                </a:solidFill>
                <a:ea typeface="方正琥珀繁体" pitchFamily="2" charset="-122"/>
              </a:endParaRPr>
            </a:p>
          </p:txBody>
        </p:sp>
        <p:sp>
          <p:nvSpPr>
            <p:cNvPr id="42036" name="Text Box 182"/>
            <p:cNvSpPr txBox="1">
              <a:spLocks noChangeArrowheads="1"/>
            </p:cNvSpPr>
            <p:nvPr/>
          </p:nvSpPr>
          <p:spPr bwMode="auto">
            <a:xfrm>
              <a:off x="2360" y="1603"/>
              <a:ext cx="36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i="1">
                  <a:solidFill>
                    <a:schemeClr val="accent6">
                      <a:lumMod val="75000"/>
                    </a:schemeClr>
                  </a:solidFill>
                  <a:ea typeface="方正琥珀繁体" pitchFamily="2" charset="-122"/>
                </a:rPr>
                <a:t>u</a:t>
              </a:r>
              <a:r>
                <a:rPr lang="en-US" altLang="zh-CN" sz="3200" baseline="-25000">
                  <a:solidFill>
                    <a:schemeClr val="accent6">
                      <a:lumMod val="75000"/>
                    </a:schemeClr>
                  </a:solidFill>
                  <a:ea typeface="方正琥珀繁体" pitchFamily="2" charset="-122"/>
                </a:rPr>
                <a:t>o</a:t>
              </a:r>
              <a:endParaRPr lang="en-US" altLang="zh-CN" sz="2400" i="1">
                <a:solidFill>
                  <a:schemeClr val="accent6">
                    <a:lumMod val="75000"/>
                  </a:schemeClr>
                </a:solidFill>
                <a:ea typeface="方正琥珀繁体" pitchFamily="2" charset="-122"/>
              </a:endParaRPr>
            </a:p>
          </p:txBody>
        </p:sp>
        <p:sp>
          <p:nvSpPr>
            <p:cNvPr id="42037" name="Text Box 183"/>
            <p:cNvSpPr txBox="1">
              <a:spLocks noChangeArrowheads="1"/>
            </p:cNvSpPr>
            <p:nvPr/>
          </p:nvSpPr>
          <p:spPr bwMode="auto">
            <a:xfrm>
              <a:off x="1029" y="1199"/>
              <a:ext cx="3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i="1">
                  <a:ea typeface="方正琥珀繁体" pitchFamily="2" charset="-122"/>
                </a:rPr>
                <a:t>u</a:t>
              </a:r>
              <a:r>
                <a:rPr lang="en-US" altLang="zh-CN" sz="2400" baseline="-25000">
                  <a:ea typeface="方正琥珀繁体" pitchFamily="2" charset="-122"/>
                </a:rPr>
                <a:t>R</a:t>
              </a:r>
              <a:endParaRPr lang="en-US" altLang="zh-CN" sz="1800" i="1">
                <a:ea typeface="方正琥珀繁体" pitchFamily="2" charset="-122"/>
              </a:endParaRPr>
            </a:p>
          </p:txBody>
        </p:sp>
        <p:sp>
          <p:nvSpPr>
            <p:cNvPr id="42038" name="Text Box 184"/>
            <p:cNvSpPr txBox="1">
              <a:spLocks noChangeArrowheads="1"/>
            </p:cNvSpPr>
            <p:nvPr/>
          </p:nvSpPr>
          <p:spPr bwMode="auto">
            <a:xfrm>
              <a:off x="1980" y="1176"/>
              <a:ext cx="3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i="1" dirty="0" err="1">
                  <a:solidFill>
                    <a:srgbClr val="FF3300"/>
                  </a:solidFill>
                  <a:ea typeface="方正琥珀繁体" pitchFamily="2" charset="-122"/>
                </a:rPr>
                <a:t>u</a:t>
              </a:r>
              <a:r>
                <a:rPr lang="en-US" altLang="zh-CN" sz="2400" baseline="-25000" dirty="0" err="1">
                  <a:solidFill>
                    <a:srgbClr val="FF3300"/>
                  </a:solidFill>
                  <a:ea typeface="方正琥珀繁体" pitchFamily="2" charset="-122"/>
                </a:rPr>
                <a:t>D</a:t>
              </a:r>
              <a:endParaRPr lang="en-US" altLang="zh-CN" sz="1800" i="1" dirty="0">
                <a:solidFill>
                  <a:srgbClr val="FF3300"/>
                </a:solidFill>
                <a:ea typeface="方正琥珀繁体" pitchFamily="2" charset="-122"/>
              </a:endParaRPr>
            </a:p>
          </p:txBody>
        </p:sp>
        <p:sp>
          <p:nvSpPr>
            <p:cNvPr id="42039" name="Oval 185"/>
            <p:cNvSpPr>
              <a:spLocks noChangeArrowheads="1"/>
            </p:cNvSpPr>
            <p:nvPr/>
          </p:nvSpPr>
          <p:spPr bwMode="auto">
            <a:xfrm>
              <a:off x="491" y="1138"/>
              <a:ext cx="56" cy="6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40" name="Oval 186"/>
            <p:cNvSpPr>
              <a:spLocks noChangeArrowheads="1"/>
            </p:cNvSpPr>
            <p:nvPr/>
          </p:nvSpPr>
          <p:spPr bwMode="auto">
            <a:xfrm>
              <a:off x="522" y="2395"/>
              <a:ext cx="56" cy="5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41" name="Oval 187"/>
            <p:cNvSpPr>
              <a:spLocks noChangeArrowheads="1"/>
            </p:cNvSpPr>
            <p:nvPr/>
          </p:nvSpPr>
          <p:spPr bwMode="auto">
            <a:xfrm>
              <a:off x="2229" y="1149"/>
              <a:ext cx="56" cy="5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42" name="Oval 188"/>
            <p:cNvSpPr>
              <a:spLocks noChangeArrowheads="1"/>
            </p:cNvSpPr>
            <p:nvPr/>
          </p:nvSpPr>
          <p:spPr bwMode="auto">
            <a:xfrm>
              <a:off x="2292" y="2395"/>
              <a:ext cx="56" cy="5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43" name="Oval 189"/>
            <p:cNvSpPr>
              <a:spLocks noChangeArrowheads="1"/>
            </p:cNvSpPr>
            <p:nvPr/>
          </p:nvSpPr>
          <p:spPr bwMode="auto">
            <a:xfrm>
              <a:off x="1737" y="1149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44" name="Oval 190"/>
            <p:cNvSpPr>
              <a:spLocks noChangeArrowheads="1"/>
            </p:cNvSpPr>
            <p:nvPr/>
          </p:nvSpPr>
          <p:spPr bwMode="auto">
            <a:xfrm>
              <a:off x="1737" y="2395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45" name="AutoShape 191"/>
            <p:cNvSpPr>
              <a:spLocks noChangeArrowheads="1"/>
            </p:cNvSpPr>
            <p:nvPr/>
          </p:nvSpPr>
          <p:spPr bwMode="auto">
            <a:xfrm rot="10767319">
              <a:off x="1643" y="1330"/>
              <a:ext cx="241" cy="209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3810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46" name="Line 192"/>
            <p:cNvSpPr>
              <a:spLocks noChangeShapeType="1"/>
            </p:cNvSpPr>
            <p:nvPr/>
          </p:nvSpPr>
          <p:spPr bwMode="auto">
            <a:xfrm>
              <a:off x="1769" y="1184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5905" name="Group 193"/>
          <p:cNvGrpSpPr/>
          <p:nvPr/>
        </p:nvGrpSpPr>
        <p:grpSpPr bwMode="auto">
          <a:xfrm>
            <a:off x="3024985" y="3020645"/>
            <a:ext cx="434975" cy="547687"/>
            <a:chOff x="1645" y="1257"/>
            <a:chExt cx="250" cy="345"/>
          </a:xfrm>
        </p:grpSpPr>
        <p:sp>
          <p:nvSpPr>
            <p:cNvPr id="42019" name="Rectangle 194"/>
            <p:cNvSpPr>
              <a:spLocks noChangeArrowheads="1"/>
            </p:cNvSpPr>
            <p:nvPr/>
          </p:nvSpPr>
          <p:spPr bwMode="auto">
            <a:xfrm>
              <a:off x="1645" y="1266"/>
              <a:ext cx="250" cy="294"/>
            </a:xfrm>
            <a:prstGeom prst="rect">
              <a:avLst/>
            </a:prstGeom>
            <a:solidFill>
              <a:srgbClr val="F3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20" name="Line 195"/>
            <p:cNvSpPr>
              <a:spLocks noChangeShapeType="1"/>
            </p:cNvSpPr>
            <p:nvPr/>
          </p:nvSpPr>
          <p:spPr bwMode="auto">
            <a:xfrm>
              <a:off x="1770" y="1257"/>
              <a:ext cx="0" cy="3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5908" name="Group 196"/>
          <p:cNvGrpSpPr/>
          <p:nvPr/>
        </p:nvGrpSpPr>
        <p:grpSpPr bwMode="auto">
          <a:xfrm>
            <a:off x="5018088" y="5005388"/>
            <a:ext cx="4125912" cy="1852612"/>
            <a:chOff x="3161" y="3153"/>
            <a:chExt cx="2599" cy="1167"/>
          </a:xfrm>
        </p:grpSpPr>
        <p:sp>
          <p:nvSpPr>
            <p:cNvPr id="42012" name="Line 197"/>
            <p:cNvSpPr>
              <a:spLocks noChangeShapeType="1"/>
            </p:cNvSpPr>
            <p:nvPr/>
          </p:nvSpPr>
          <p:spPr bwMode="auto">
            <a:xfrm>
              <a:off x="3830" y="3460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198"/>
            <p:cNvSpPr>
              <a:spLocks noChangeShapeType="1"/>
            </p:cNvSpPr>
            <p:nvPr/>
          </p:nvSpPr>
          <p:spPr bwMode="auto">
            <a:xfrm flipH="1" flipV="1">
              <a:off x="3809" y="3249"/>
              <a:ext cx="10" cy="10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Text Box 199"/>
            <p:cNvSpPr txBox="1">
              <a:spLocks noChangeArrowheads="1"/>
            </p:cNvSpPr>
            <p:nvPr/>
          </p:nvSpPr>
          <p:spPr bwMode="auto">
            <a:xfrm>
              <a:off x="5324" y="3418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ea typeface="方正琥珀繁体" pitchFamily="2" charset="-122"/>
                  <a:sym typeface="Symbol" panose="05050102010706020507" pitchFamily="18" charset="2"/>
                </a:rPr>
                <a:t> t</a:t>
              </a:r>
              <a:r>
                <a:rPr lang="en-US" altLang="zh-CN" sz="2400" i="1">
                  <a:ea typeface="方正琥珀繁体" pitchFamily="2" charset="-122"/>
                  <a:sym typeface="Symbol" panose="05050102010706020507" pitchFamily="18" charset="2"/>
                </a:rPr>
                <a:t> </a:t>
              </a:r>
              <a:endParaRPr lang="en-US" altLang="zh-CN" sz="2400" i="1">
                <a:ea typeface="方正琥珀繁体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015" name="Text Box 200"/>
            <p:cNvSpPr txBox="1">
              <a:spLocks noChangeArrowheads="1"/>
            </p:cNvSpPr>
            <p:nvPr/>
          </p:nvSpPr>
          <p:spPr bwMode="auto">
            <a:xfrm>
              <a:off x="3650" y="334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0</a:t>
              </a:r>
              <a:endParaRPr lang="en-US" altLang="zh-CN" sz="1800"/>
            </a:p>
          </p:txBody>
        </p:sp>
        <p:sp>
          <p:nvSpPr>
            <p:cNvPr id="42016" name="Text Box 201"/>
            <p:cNvSpPr txBox="1">
              <a:spLocks noChangeArrowheads="1"/>
            </p:cNvSpPr>
            <p:nvPr/>
          </p:nvSpPr>
          <p:spPr bwMode="auto">
            <a:xfrm>
              <a:off x="3571" y="408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方正琥珀繁体" pitchFamily="2" charset="-122"/>
                </a:rPr>
                <a:t>–9</a:t>
              </a:r>
              <a:endParaRPr lang="en-US" altLang="zh-CN" sz="1800">
                <a:ea typeface="方正琥珀繁体" pitchFamily="2" charset="-122"/>
              </a:endParaRPr>
            </a:p>
          </p:txBody>
        </p:sp>
        <p:sp>
          <p:nvSpPr>
            <p:cNvPr id="42017" name="Rectangle 202"/>
            <p:cNvSpPr>
              <a:spLocks noChangeArrowheads="1"/>
            </p:cNvSpPr>
            <p:nvPr/>
          </p:nvSpPr>
          <p:spPr bwMode="auto">
            <a:xfrm>
              <a:off x="3161" y="3153"/>
              <a:ext cx="6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3300"/>
                  </a:solidFill>
                  <a:ea typeface="方正琥珀繁体" pitchFamily="2" charset="-122"/>
                </a:rPr>
                <a:t>u</a:t>
              </a:r>
              <a:r>
                <a:rPr lang="en-US" altLang="zh-CN" baseline="-25000">
                  <a:solidFill>
                    <a:srgbClr val="FF3300"/>
                  </a:solidFill>
                  <a:ea typeface="方正琥珀繁体" pitchFamily="2" charset="-122"/>
                </a:rPr>
                <a:t>D</a:t>
              </a:r>
              <a:r>
                <a:rPr lang="en-US" altLang="zh-CN" sz="2400">
                  <a:solidFill>
                    <a:srgbClr val="FF3300"/>
                  </a:solidFill>
                  <a:ea typeface="方正琥珀繁体" pitchFamily="2" charset="-122"/>
                </a:rPr>
                <a:t> </a:t>
              </a:r>
              <a:r>
                <a:rPr lang="en-US" altLang="zh-CN" sz="2400" i="1">
                  <a:ea typeface="方正琥珀繁体" pitchFamily="2" charset="-122"/>
                </a:rPr>
                <a:t>/ </a:t>
              </a:r>
              <a:r>
                <a:rPr lang="en-US" altLang="zh-CN">
                  <a:ea typeface="方正琥珀繁体" pitchFamily="2" charset="-122"/>
                </a:rPr>
                <a:t>V</a:t>
              </a:r>
              <a:endParaRPr lang="en-US" altLang="zh-CN">
                <a:ea typeface="方正琥珀繁体" pitchFamily="2" charset="-122"/>
              </a:endParaRPr>
            </a:p>
          </p:txBody>
        </p:sp>
        <p:sp>
          <p:nvSpPr>
            <p:cNvPr id="42018" name="Text Box 203"/>
            <p:cNvSpPr txBox="1">
              <a:spLocks noChangeArrowheads="1"/>
            </p:cNvSpPr>
            <p:nvPr/>
          </p:nvSpPr>
          <p:spPr bwMode="auto">
            <a:xfrm>
              <a:off x="3573" y="357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方正琥珀繁体" pitchFamily="2" charset="-122"/>
                </a:rPr>
                <a:t>–3</a:t>
              </a:r>
              <a:endParaRPr lang="en-US" altLang="zh-CN" sz="1800">
                <a:ea typeface="方正琥珀繁体" pitchFamily="2" charset="-122"/>
              </a:endParaRPr>
            </a:p>
          </p:txBody>
        </p:sp>
      </p:grpSp>
      <p:sp>
        <p:nvSpPr>
          <p:cNvPr id="115916" name="Line 204"/>
          <p:cNvSpPr>
            <a:spLocks noChangeShapeType="1"/>
          </p:cNvSpPr>
          <p:nvPr/>
        </p:nvSpPr>
        <p:spPr bwMode="auto">
          <a:xfrm flipV="1">
            <a:off x="7448552" y="5481640"/>
            <a:ext cx="398463" cy="15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5917" name="Line 205"/>
          <p:cNvSpPr>
            <a:spLocks noChangeShapeType="1"/>
          </p:cNvSpPr>
          <p:nvPr/>
        </p:nvSpPr>
        <p:spPr bwMode="auto">
          <a:xfrm flipV="1">
            <a:off x="6235702" y="5489575"/>
            <a:ext cx="398463" cy="15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5918" name="Line 206"/>
          <p:cNvSpPr>
            <a:spLocks noChangeShapeType="1"/>
          </p:cNvSpPr>
          <p:nvPr/>
        </p:nvSpPr>
        <p:spPr bwMode="auto">
          <a:xfrm flipV="1">
            <a:off x="6099175" y="5492750"/>
            <a:ext cx="152400" cy="330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9" name="Freeform 207"/>
          <p:cNvSpPr/>
          <p:nvPr/>
        </p:nvSpPr>
        <p:spPr bwMode="auto">
          <a:xfrm>
            <a:off x="6664325" y="5476875"/>
            <a:ext cx="762000" cy="1066800"/>
          </a:xfrm>
          <a:custGeom>
            <a:avLst/>
            <a:gdLst>
              <a:gd name="T0" fmla="*/ 0 w 480"/>
              <a:gd name="T1" fmla="*/ 0 h 672"/>
              <a:gd name="T2" fmla="*/ 2147483646 w 480"/>
              <a:gd name="T3" fmla="*/ 2147483646 h 672"/>
              <a:gd name="T4" fmla="*/ 2147483646 w 480"/>
              <a:gd name="T5" fmla="*/ 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672">
                <a:moveTo>
                  <a:pt x="0" y="0"/>
                </a:moveTo>
                <a:cubicBezTo>
                  <a:pt x="80" y="336"/>
                  <a:pt x="160" y="672"/>
                  <a:pt x="240" y="672"/>
                </a:cubicBezTo>
                <a:cubicBezTo>
                  <a:pt x="320" y="672"/>
                  <a:pt x="400" y="336"/>
                  <a:pt x="480" y="0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0" name="Line 208"/>
          <p:cNvSpPr>
            <a:spLocks noChangeShapeType="1"/>
          </p:cNvSpPr>
          <p:nvPr/>
        </p:nvSpPr>
        <p:spPr bwMode="auto">
          <a:xfrm>
            <a:off x="7823200" y="5492750"/>
            <a:ext cx="1524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5921" name="Group 209"/>
          <p:cNvGrpSpPr/>
          <p:nvPr/>
        </p:nvGrpSpPr>
        <p:grpSpPr bwMode="auto">
          <a:xfrm>
            <a:off x="6069013" y="5868990"/>
            <a:ext cx="2227262" cy="708025"/>
            <a:chOff x="3823" y="3697"/>
            <a:chExt cx="1403" cy="446"/>
          </a:xfrm>
        </p:grpSpPr>
        <p:sp>
          <p:nvSpPr>
            <p:cNvPr id="42010" name="Line 210"/>
            <p:cNvSpPr>
              <a:spLocks noChangeShapeType="1"/>
            </p:cNvSpPr>
            <p:nvPr/>
          </p:nvSpPr>
          <p:spPr bwMode="auto">
            <a:xfrm flipH="1">
              <a:off x="3830" y="4143"/>
              <a:ext cx="1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1" name="Line 211"/>
            <p:cNvSpPr>
              <a:spLocks noChangeShapeType="1"/>
            </p:cNvSpPr>
            <p:nvPr/>
          </p:nvSpPr>
          <p:spPr bwMode="auto">
            <a:xfrm>
              <a:off x="3823" y="3697"/>
              <a:ext cx="140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5924" name="Rectangle 212"/>
          <p:cNvSpPr>
            <a:spLocks noChangeArrowheads="1"/>
          </p:cNvSpPr>
          <p:nvPr/>
        </p:nvSpPr>
        <p:spPr bwMode="auto">
          <a:xfrm>
            <a:off x="2983706" y="3162734"/>
            <a:ext cx="381000" cy="400050"/>
          </a:xfrm>
          <a:prstGeom prst="rect">
            <a:avLst/>
          </a:prstGeom>
          <a:solidFill>
            <a:srgbClr val="F3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96" name="Text Box 98"/>
          <p:cNvSpPr txBox="1">
            <a:spLocks noChangeArrowheads="1"/>
          </p:cNvSpPr>
          <p:nvPr/>
        </p:nvSpPr>
        <p:spPr bwMode="auto">
          <a:xfrm>
            <a:off x="295054" y="52281"/>
            <a:ext cx="12105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应用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1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1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1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33" grpId="0" animBg="1"/>
      <p:bldP spid="115839" grpId="0" animBg="1"/>
      <p:bldP spid="115840" grpId="0" animBg="1"/>
      <p:bldP spid="115841" grpId="0" animBg="1"/>
      <p:bldP spid="115842" grpId="0" animBg="1"/>
      <p:bldP spid="115843" grpId="0" autoUpdateAnimBg="0"/>
      <p:bldP spid="115844" grpId="0" autoUpdateAnimBg="0"/>
      <p:bldP spid="115845" grpId="0" autoUpdateAnimBg="0"/>
      <p:bldP spid="115846" grpId="0" autoUpdateAnimBg="0"/>
      <p:bldP spid="115863" grpId="0" autoUpdateAnimBg="0"/>
      <p:bldP spid="115916" grpId="0" animBg="1"/>
      <p:bldP spid="115917" grpId="0" animBg="1"/>
      <p:bldP spid="115918" grpId="0" animBg="1"/>
      <p:bldP spid="115919" grpId="0" animBg="1"/>
      <p:bldP spid="115920" grpId="0" animBg="1"/>
      <p:bldP spid="1159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32" name="Text Box 120"/>
          <p:cNvSpPr txBox="1">
            <a:spLocks noChangeArrowheads="1"/>
          </p:cNvSpPr>
          <p:nvPr/>
        </p:nvSpPr>
        <p:spPr bwMode="auto">
          <a:xfrm>
            <a:off x="109176" y="740531"/>
            <a:ext cx="8833117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66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  <a:ea typeface="方正琥珀繁体" pitchFamily="2" charset="-122"/>
              </a:rPr>
              <a:t> </a:t>
            </a:r>
            <a:r>
              <a:rPr lang="en-US" altLang="zh-CN" sz="2400" dirty="0"/>
              <a:t>【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（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dirty="0"/>
              <a:t>1.4</a:t>
            </a:r>
            <a:r>
              <a:rPr lang="zh-CN" altLang="en-US" sz="2400" dirty="0"/>
              <a:t>）</a:t>
            </a:r>
            <a:r>
              <a:rPr lang="en-US" altLang="zh-CN" sz="2400" dirty="0"/>
              <a:t>】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二极管导通电压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D</a:t>
            </a:r>
            <a:r>
              <a:rPr lang="en-US" altLang="zh-CN" sz="2400" dirty="0"/>
              <a:t>=0.7V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，常温下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≈26mV</a:t>
            </a:r>
            <a:r>
              <a:rPr lang="zh-CN" altLang="en-US" sz="2400" dirty="0"/>
              <a:t>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电容</a:t>
            </a:r>
            <a:r>
              <a:rPr lang="en-US" altLang="zh-CN" sz="2400" i="1" dirty="0"/>
              <a:t>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对交流信号可视为短路，</a:t>
            </a:r>
            <a:r>
              <a:rPr lang="en-US" altLang="zh-CN" sz="2400" i="1" dirty="0" err="1"/>
              <a:t>u</a:t>
            </a:r>
            <a:r>
              <a:rPr lang="en-US" altLang="zh-CN" sz="2400" baseline="-25000" dirty="0" err="1"/>
              <a:t>i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是正弦波</a:t>
            </a:r>
            <a:r>
              <a:rPr lang="zh-CN" altLang="en-US" sz="2400" dirty="0"/>
              <a:t>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有效值是</a:t>
            </a:r>
            <a:r>
              <a:rPr lang="en-US" altLang="zh-CN" sz="2400" dirty="0"/>
              <a:t>10mV</a:t>
            </a:r>
            <a:r>
              <a:rPr lang="zh-CN" altLang="en-US" sz="2400" dirty="0"/>
              <a:t>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试问二极管中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流过的交流电流有效值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为多少？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Group 162"/>
          <p:cNvGrpSpPr/>
          <p:nvPr/>
        </p:nvGrpSpPr>
        <p:grpSpPr bwMode="auto">
          <a:xfrm>
            <a:off x="5773436" y="1547684"/>
            <a:ext cx="3101974" cy="2425700"/>
            <a:chOff x="422" y="923"/>
            <a:chExt cx="1954" cy="1528"/>
          </a:xfrm>
        </p:grpSpPr>
        <p:sp>
          <p:nvSpPr>
            <p:cNvPr id="121" name="Line 192"/>
            <p:cNvSpPr>
              <a:spLocks noChangeShapeType="1"/>
            </p:cNvSpPr>
            <p:nvPr/>
          </p:nvSpPr>
          <p:spPr bwMode="auto">
            <a:xfrm>
              <a:off x="1769" y="1184"/>
              <a:ext cx="7" cy="7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163"/>
            <p:cNvSpPr>
              <a:spLocks noChangeShapeType="1"/>
            </p:cNvSpPr>
            <p:nvPr/>
          </p:nvSpPr>
          <p:spPr bwMode="auto">
            <a:xfrm flipV="1">
              <a:off x="549" y="1184"/>
              <a:ext cx="610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164"/>
            <p:cNvSpPr>
              <a:spLocks noChangeArrowheads="1"/>
            </p:cNvSpPr>
            <p:nvPr/>
          </p:nvSpPr>
          <p:spPr bwMode="auto">
            <a:xfrm rot="5400000">
              <a:off x="1596" y="1476"/>
              <a:ext cx="340" cy="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Line 165"/>
            <p:cNvSpPr>
              <a:spLocks noChangeShapeType="1"/>
            </p:cNvSpPr>
            <p:nvPr/>
          </p:nvSpPr>
          <p:spPr bwMode="auto">
            <a:xfrm>
              <a:off x="1207" y="1184"/>
              <a:ext cx="10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166"/>
            <p:cNvSpPr>
              <a:spLocks noChangeShapeType="1"/>
            </p:cNvSpPr>
            <p:nvPr/>
          </p:nvSpPr>
          <p:spPr bwMode="auto">
            <a:xfrm flipV="1">
              <a:off x="569" y="2426"/>
              <a:ext cx="171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167"/>
            <p:cNvSpPr>
              <a:spLocks noChangeShapeType="1"/>
            </p:cNvSpPr>
            <p:nvPr/>
          </p:nvSpPr>
          <p:spPr bwMode="auto">
            <a:xfrm>
              <a:off x="2136" y="1844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" name="Group 168"/>
            <p:cNvGrpSpPr/>
            <p:nvPr/>
          </p:nvGrpSpPr>
          <p:grpSpPr bwMode="auto">
            <a:xfrm>
              <a:off x="1644" y="1952"/>
              <a:ext cx="240" cy="72"/>
              <a:chOff x="1758" y="2208"/>
              <a:chExt cx="240" cy="72"/>
            </a:xfrm>
          </p:grpSpPr>
          <p:sp>
            <p:nvSpPr>
              <p:cNvPr id="124" name="Line 171"/>
              <p:cNvSpPr>
                <a:spLocks noChangeShapeType="1"/>
              </p:cNvSpPr>
              <p:nvPr/>
            </p:nvSpPr>
            <p:spPr bwMode="auto">
              <a:xfrm>
                <a:off x="1758" y="220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Line 172"/>
              <p:cNvSpPr>
                <a:spLocks noChangeShapeType="1"/>
              </p:cNvSpPr>
              <p:nvPr/>
            </p:nvSpPr>
            <p:spPr bwMode="auto">
              <a:xfrm>
                <a:off x="1835" y="22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" name="Line 173"/>
            <p:cNvSpPr>
              <a:spLocks noChangeShapeType="1"/>
            </p:cNvSpPr>
            <p:nvPr/>
          </p:nvSpPr>
          <p:spPr bwMode="auto">
            <a:xfrm flipH="1">
              <a:off x="1770" y="2024"/>
              <a:ext cx="3" cy="3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74"/>
            <p:cNvSpPr txBox="1">
              <a:spLocks noChangeArrowheads="1"/>
            </p:cNvSpPr>
            <p:nvPr/>
          </p:nvSpPr>
          <p:spPr bwMode="auto">
            <a:xfrm>
              <a:off x="1916" y="156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FF3300"/>
                  </a:solidFill>
                  <a:ea typeface="方正琥珀繁体" pitchFamily="2" charset="-122"/>
                </a:rPr>
                <a:t>D</a:t>
              </a:r>
              <a:endParaRPr lang="en-US" altLang="zh-CN" sz="2400" dirty="0">
                <a:solidFill>
                  <a:srgbClr val="FF3300"/>
                </a:solidFill>
                <a:ea typeface="方正琥珀繁体" pitchFamily="2" charset="-122"/>
              </a:endParaRPr>
            </a:p>
          </p:txBody>
        </p:sp>
        <p:sp>
          <p:nvSpPr>
            <p:cNvPr id="104" name="Text Box 175"/>
            <p:cNvSpPr txBox="1">
              <a:spLocks noChangeArrowheads="1"/>
            </p:cNvSpPr>
            <p:nvPr/>
          </p:nvSpPr>
          <p:spPr bwMode="auto">
            <a:xfrm>
              <a:off x="1383" y="1931"/>
              <a:ext cx="3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ea typeface="方正琥珀繁体" pitchFamily="2" charset="-122"/>
                </a:rPr>
                <a:t>2V</a:t>
              </a:r>
              <a:endParaRPr lang="en-US" altLang="zh-CN" sz="2000" i="1" dirty="0">
                <a:ea typeface="方正琥珀繁体" pitchFamily="2" charset="-122"/>
              </a:endParaRPr>
            </a:p>
          </p:txBody>
        </p:sp>
        <p:sp>
          <p:nvSpPr>
            <p:cNvPr id="105" name="Text Box 176"/>
            <p:cNvSpPr txBox="1">
              <a:spLocks noChangeArrowheads="1"/>
            </p:cNvSpPr>
            <p:nvPr/>
          </p:nvSpPr>
          <p:spPr bwMode="auto">
            <a:xfrm>
              <a:off x="1259" y="1286"/>
              <a:ext cx="4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i="1" dirty="0">
                  <a:ea typeface="方正琥珀繁体" pitchFamily="2" charset="-122"/>
                </a:rPr>
                <a:t>R</a:t>
              </a:r>
              <a:endParaRPr lang="en-US" altLang="zh-CN" sz="2000" i="1" dirty="0">
                <a:ea typeface="方正琥珀繁体" pitchFamily="2" charset="-122"/>
              </a:endParaRPr>
            </a:p>
            <a:p>
              <a:pPr algn="ctr" eaLnBrk="1" hangingPunct="1"/>
              <a:r>
                <a:rPr lang="en-US" altLang="zh-CN" sz="2000" dirty="0">
                  <a:ea typeface="方正琥珀繁体" pitchFamily="2" charset="-122"/>
                </a:rPr>
                <a:t>500</a:t>
              </a:r>
              <a:r>
                <a:rPr lang="el-GR" altLang="zh-CN" sz="2000" dirty="0">
                  <a:ea typeface="方正琥珀繁体" pitchFamily="2" charset="-122"/>
                </a:rPr>
                <a:t>Ω</a:t>
              </a:r>
              <a:endParaRPr lang="en-US" altLang="zh-CN" sz="2000" dirty="0">
                <a:ea typeface="方正琥珀繁体" pitchFamily="2" charset="-122"/>
              </a:endParaRPr>
            </a:p>
          </p:txBody>
        </p:sp>
        <p:sp>
          <p:nvSpPr>
            <p:cNvPr id="110" name="Text Box 181"/>
            <p:cNvSpPr txBox="1">
              <a:spLocks noChangeArrowheads="1"/>
            </p:cNvSpPr>
            <p:nvPr/>
          </p:nvSpPr>
          <p:spPr bwMode="auto">
            <a:xfrm>
              <a:off x="422" y="1543"/>
              <a:ext cx="3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66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i="1" dirty="0" err="1">
                  <a:ea typeface="方正琥珀繁体" pitchFamily="2" charset="-122"/>
                </a:rPr>
                <a:t>u</a:t>
              </a:r>
              <a:r>
                <a:rPr lang="en-US" altLang="zh-CN" sz="3200" baseline="-25000" dirty="0" err="1">
                  <a:ea typeface="方正琥珀繁体" pitchFamily="2" charset="-122"/>
                </a:rPr>
                <a:t>i</a:t>
              </a:r>
              <a:endParaRPr lang="en-US" altLang="zh-CN" sz="1800" i="1" dirty="0">
                <a:ea typeface="方正琥珀繁体" pitchFamily="2" charset="-122"/>
              </a:endParaRPr>
            </a:p>
          </p:txBody>
        </p:sp>
        <p:sp>
          <p:nvSpPr>
            <p:cNvPr id="114" name="Oval 185"/>
            <p:cNvSpPr>
              <a:spLocks noChangeArrowheads="1"/>
            </p:cNvSpPr>
            <p:nvPr/>
          </p:nvSpPr>
          <p:spPr bwMode="auto">
            <a:xfrm>
              <a:off x="487" y="1162"/>
              <a:ext cx="56" cy="6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Oval 186"/>
            <p:cNvSpPr>
              <a:spLocks noChangeArrowheads="1"/>
            </p:cNvSpPr>
            <p:nvPr/>
          </p:nvSpPr>
          <p:spPr bwMode="auto">
            <a:xfrm>
              <a:off x="522" y="2395"/>
              <a:ext cx="56" cy="5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Oval 189"/>
            <p:cNvSpPr>
              <a:spLocks noChangeArrowheads="1"/>
            </p:cNvSpPr>
            <p:nvPr/>
          </p:nvSpPr>
          <p:spPr bwMode="auto">
            <a:xfrm>
              <a:off x="1737" y="1149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Oval 190"/>
            <p:cNvSpPr>
              <a:spLocks noChangeArrowheads="1"/>
            </p:cNvSpPr>
            <p:nvPr/>
          </p:nvSpPr>
          <p:spPr bwMode="auto">
            <a:xfrm>
              <a:off x="1737" y="2395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Line 163"/>
            <p:cNvSpPr>
              <a:spLocks noChangeShapeType="1"/>
            </p:cNvSpPr>
            <p:nvPr/>
          </p:nvSpPr>
          <p:spPr bwMode="auto">
            <a:xfrm flipV="1">
              <a:off x="1159" y="1096"/>
              <a:ext cx="0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163"/>
            <p:cNvSpPr>
              <a:spLocks noChangeShapeType="1"/>
            </p:cNvSpPr>
            <p:nvPr/>
          </p:nvSpPr>
          <p:spPr bwMode="auto">
            <a:xfrm flipV="1">
              <a:off x="1207" y="1096"/>
              <a:ext cx="0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Text Box 175"/>
            <p:cNvSpPr txBox="1">
              <a:spLocks noChangeArrowheads="1"/>
            </p:cNvSpPr>
            <p:nvPr/>
          </p:nvSpPr>
          <p:spPr bwMode="auto">
            <a:xfrm>
              <a:off x="1201" y="92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ea typeface="方正琥珀繁体" pitchFamily="2" charset="-122"/>
                </a:rPr>
                <a:t>C</a:t>
              </a:r>
              <a:endParaRPr lang="en-US" altLang="zh-CN" sz="2000" i="1" dirty="0">
                <a:ea typeface="方正琥珀繁体" pitchFamily="2" charset="-122"/>
              </a:endParaRPr>
            </a:p>
          </p:txBody>
        </p:sp>
        <p:sp>
          <p:nvSpPr>
            <p:cNvPr id="120" name="AutoShape 191"/>
            <p:cNvSpPr>
              <a:spLocks noChangeArrowheads="1"/>
            </p:cNvSpPr>
            <p:nvPr/>
          </p:nvSpPr>
          <p:spPr bwMode="auto">
            <a:xfrm rot="10767319">
              <a:off x="2134" y="1634"/>
              <a:ext cx="241" cy="20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Line 192"/>
            <p:cNvSpPr>
              <a:spLocks noChangeShapeType="1"/>
            </p:cNvSpPr>
            <p:nvPr/>
          </p:nvSpPr>
          <p:spPr bwMode="auto">
            <a:xfrm>
              <a:off x="2235" y="1178"/>
              <a:ext cx="23" cy="12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82767" y="1957852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5967725" y="339930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34" name="Line 178"/>
          <p:cNvSpPr>
            <a:spLocks noChangeShapeType="1"/>
          </p:cNvSpPr>
          <p:nvPr/>
        </p:nvSpPr>
        <p:spPr bwMode="auto">
          <a:xfrm>
            <a:off x="8723010" y="2096959"/>
            <a:ext cx="0" cy="381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 Box 184"/>
          <p:cNvSpPr txBox="1">
            <a:spLocks noChangeArrowheads="1"/>
          </p:cNvSpPr>
          <p:nvPr/>
        </p:nvSpPr>
        <p:spPr bwMode="auto">
          <a:xfrm>
            <a:off x="8714897" y="1896587"/>
            <a:ext cx="4603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66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i="1" dirty="0" err="1">
                <a:solidFill>
                  <a:srgbClr val="FF3300"/>
                </a:solidFill>
                <a:ea typeface="方正琥珀繁体" pitchFamily="2" charset="-122"/>
              </a:rPr>
              <a:t>i</a:t>
            </a:r>
            <a:r>
              <a:rPr lang="en-US" altLang="zh-CN" sz="2400" baseline="-25000" dirty="0" err="1">
                <a:solidFill>
                  <a:srgbClr val="FF3300"/>
                </a:solidFill>
                <a:ea typeface="方正琥珀繁体" pitchFamily="2" charset="-122"/>
              </a:rPr>
              <a:t>D</a:t>
            </a:r>
            <a:endParaRPr lang="en-US" altLang="zh-CN" sz="1800" i="1" dirty="0">
              <a:solidFill>
                <a:srgbClr val="FF3300"/>
              </a:solidFill>
              <a:ea typeface="方正琥珀繁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7123" y="4695243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二极管的直流电流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69546" y="4701613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1" dirty="0"/>
              <a:t>I</a:t>
            </a:r>
            <a:r>
              <a:rPr lang="en-US" altLang="zh-CN" sz="2400" b="0" baseline="-25000" dirty="0"/>
              <a:t>D</a:t>
            </a:r>
            <a:r>
              <a:rPr lang="en-US" altLang="zh-CN" sz="2400" b="0" dirty="0"/>
              <a:t>=(2-</a:t>
            </a:r>
            <a:r>
              <a:rPr lang="en-US" altLang="zh-CN" sz="2400" b="0" i="1" dirty="0"/>
              <a:t>U</a:t>
            </a:r>
            <a:r>
              <a:rPr lang="en-US" altLang="zh-CN" sz="2400" b="0" baseline="-25000" dirty="0"/>
              <a:t>D</a:t>
            </a:r>
            <a:r>
              <a:rPr lang="en-US" altLang="zh-CN" sz="2400" b="0" dirty="0"/>
              <a:t>)/</a:t>
            </a:r>
            <a:r>
              <a:rPr lang="en-US" altLang="zh-CN" sz="2400" b="0" i="1" dirty="0"/>
              <a:t>R</a:t>
            </a:r>
            <a:r>
              <a:rPr lang="en-US" altLang="zh-CN" sz="2400" b="0" dirty="0"/>
              <a:t>=2.6mA</a:t>
            </a:r>
            <a:endParaRPr lang="zh-CN" altLang="en-US" sz="2400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183698" y="470087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7" name="Group 12"/>
          <p:cNvGrpSpPr/>
          <p:nvPr/>
        </p:nvGrpSpPr>
        <p:grpSpPr bwMode="auto">
          <a:xfrm>
            <a:off x="987123" y="1848215"/>
            <a:ext cx="5143500" cy="817563"/>
            <a:chOff x="1330" y="2578"/>
            <a:chExt cx="3240" cy="515"/>
          </a:xfrm>
        </p:grpSpPr>
        <p:sp>
          <p:nvSpPr>
            <p:cNvPr id="158" name="Text Box 13"/>
            <p:cNvSpPr txBox="1">
              <a:spLocks noChangeArrowheads="1"/>
            </p:cNvSpPr>
            <p:nvPr/>
          </p:nvSpPr>
          <p:spPr bwMode="auto">
            <a:xfrm>
              <a:off x="1330" y="2725"/>
              <a:ext cx="32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400" b="0" i="1" dirty="0" err="1"/>
                <a:t>i</a:t>
              </a:r>
              <a:r>
                <a:rPr kumimoji="0" lang="en-US" altLang="zh-CN" sz="2400" b="0" baseline="-25000" dirty="0" err="1"/>
                <a:t>D</a:t>
              </a:r>
              <a:r>
                <a:rPr kumimoji="0" lang="en-US" altLang="zh-CN" sz="2400" b="0" dirty="0"/>
                <a:t>=</a:t>
              </a:r>
              <a:r>
                <a:rPr kumimoji="0" lang="en-US" altLang="zh-CN" sz="2400" b="0" i="1" dirty="0"/>
                <a:t>I</a:t>
              </a:r>
              <a:r>
                <a:rPr kumimoji="0" lang="en-US" altLang="zh-CN" sz="2400" b="0" baseline="-25000" dirty="0"/>
                <a:t>s</a:t>
              </a:r>
              <a:r>
                <a:rPr kumimoji="0" lang="en-US" altLang="zh-CN" sz="2400" b="0" dirty="0"/>
                <a:t>(e</a:t>
              </a:r>
              <a:r>
                <a:rPr kumimoji="0" lang="en-US" altLang="zh-CN" sz="2400" b="0" baseline="30000" dirty="0"/>
                <a:t>   </a:t>
              </a:r>
              <a:r>
                <a:rPr kumimoji="0" lang="en-US" altLang="zh-CN" sz="3600" b="0" baseline="30000" dirty="0"/>
                <a:t>   </a:t>
              </a:r>
              <a:r>
                <a:rPr kumimoji="0" lang="en-US" altLang="zh-CN" sz="4400" b="0" baseline="30000" dirty="0"/>
                <a:t>/ </a:t>
              </a:r>
              <a:r>
                <a:rPr kumimoji="0" lang="en-US" altLang="zh-CN" sz="3600" b="0" baseline="30000" dirty="0"/>
                <a:t>   </a:t>
              </a:r>
              <a:r>
                <a:rPr kumimoji="0" lang="en-US" altLang="zh-CN" sz="3200" b="0" dirty="0">
                  <a:cs typeface="Times New Roman" panose="02020603050405020304" pitchFamily="18" charset="0"/>
                </a:rPr>
                <a:t>–</a:t>
              </a:r>
              <a:r>
                <a:rPr kumimoji="0" lang="en-US" altLang="zh-CN" sz="2400" b="0" dirty="0"/>
                <a:t>1</a:t>
              </a:r>
              <a:r>
                <a:rPr kumimoji="0" lang="en-US" altLang="zh-CN" sz="3200" b="0" dirty="0"/>
                <a:t> </a:t>
              </a:r>
              <a:r>
                <a:rPr kumimoji="0" lang="en-US" altLang="zh-CN" sz="2400" b="0" dirty="0"/>
                <a:t>)</a:t>
              </a:r>
              <a:endParaRPr kumimoji="0" lang="en-US" altLang="zh-CN" sz="2400" b="0" dirty="0">
                <a:ea typeface="方正琥珀繁体" pitchFamily="2" charset="-122"/>
              </a:endParaRPr>
            </a:p>
          </p:txBody>
        </p:sp>
        <p:sp>
          <p:nvSpPr>
            <p:cNvPr id="159" name="Text Box 14"/>
            <p:cNvSpPr txBox="1">
              <a:spLocks noChangeArrowheads="1"/>
            </p:cNvSpPr>
            <p:nvPr/>
          </p:nvSpPr>
          <p:spPr bwMode="auto">
            <a:xfrm>
              <a:off x="1836" y="2578"/>
              <a:ext cx="4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i="1" dirty="0" err="1"/>
                <a:t>u</a:t>
              </a:r>
              <a:r>
                <a:rPr lang="en-US" altLang="zh-CN" b="0" baseline="-25000" dirty="0" err="1"/>
                <a:t>D</a:t>
              </a:r>
              <a:endParaRPr lang="en-US" altLang="zh-CN" b="0" baseline="-25000" dirty="0"/>
            </a:p>
          </p:txBody>
        </p:sp>
        <p:sp>
          <p:nvSpPr>
            <p:cNvPr id="160" name="Text Box 15"/>
            <p:cNvSpPr txBox="1">
              <a:spLocks noChangeArrowheads="1"/>
            </p:cNvSpPr>
            <p:nvPr/>
          </p:nvSpPr>
          <p:spPr bwMode="auto">
            <a:xfrm>
              <a:off x="2138" y="2665"/>
              <a:ext cx="4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0" i="1" dirty="0"/>
                <a:t>U</a:t>
              </a:r>
              <a:r>
                <a:rPr lang="en-US" altLang="zh-CN" sz="2000" b="0" baseline="-25000" dirty="0"/>
                <a:t>T</a:t>
              </a:r>
              <a:endParaRPr lang="en-US" altLang="zh-CN" sz="2000" b="0" baseline="-25000" dirty="0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145297" y="4034953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r</a:t>
            </a:r>
            <a:r>
              <a:rPr lang="en-US" altLang="zh-CN" baseline="-25000" dirty="0" err="1"/>
              <a:t>d</a:t>
            </a:r>
            <a:r>
              <a:rPr lang="en-US" altLang="zh-CN" dirty="0" err="1"/>
              <a:t>≈</a:t>
            </a:r>
            <a:r>
              <a:rPr lang="en-US" altLang="zh-CN" i="1" dirty="0" err="1"/>
              <a:t>U</a:t>
            </a:r>
            <a:r>
              <a:rPr lang="en-US" altLang="zh-CN" baseline="-25000" dirty="0" err="1"/>
              <a:t>T</a:t>
            </a:r>
            <a:r>
              <a:rPr lang="en-US" altLang="zh-CN" dirty="0"/>
              <a:t>/</a:t>
            </a:r>
            <a:r>
              <a:rPr lang="en-US" altLang="zh-CN" i="1" dirty="0"/>
              <a:t>I</a:t>
            </a:r>
            <a:r>
              <a:rPr lang="en-US" altLang="zh-CN" baseline="-25000" dirty="0"/>
              <a:t>D</a:t>
            </a:r>
            <a:endParaRPr lang="zh-CN" altLang="en-US" baseline="-25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8470" y="6482378"/>
            <a:ext cx="2057400" cy="365125"/>
          </a:xfrm>
        </p:spPr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6" name="Text Box 98"/>
          <p:cNvSpPr txBox="1">
            <a:spLocks noChangeArrowheads="1"/>
          </p:cNvSpPr>
          <p:nvPr/>
        </p:nvSpPr>
        <p:spPr bwMode="auto">
          <a:xfrm>
            <a:off x="133596" y="91235"/>
            <a:ext cx="3262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二极管的应用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2472" y="4014053"/>
            <a:ext cx="1771190" cy="5685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1" y="2711274"/>
            <a:ext cx="5709111" cy="124700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869551" y="5286402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1" dirty="0" err="1"/>
              <a:t>r</a:t>
            </a:r>
            <a:r>
              <a:rPr lang="en-US" altLang="zh-CN" b="0" baseline="-25000" dirty="0" err="1"/>
              <a:t>d</a:t>
            </a:r>
            <a:r>
              <a:rPr lang="en-US" altLang="zh-CN" b="0" dirty="0" err="1"/>
              <a:t>≈</a:t>
            </a:r>
            <a:r>
              <a:rPr lang="en-US" altLang="zh-CN" b="0" i="1" dirty="0" err="1" smtClean="0"/>
              <a:t>U</a:t>
            </a:r>
            <a:r>
              <a:rPr lang="en-US" altLang="zh-CN" b="0" baseline="-25000" dirty="0" err="1" smtClean="0"/>
              <a:t>T</a:t>
            </a:r>
            <a:r>
              <a:rPr lang="en-US" altLang="zh-CN" b="0" dirty="0" smtClean="0"/>
              <a:t>/</a:t>
            </a:r>
            <a:r>
              <a:rPr lang="en-US" altLang="zh-CN" b="0" i="1" dirty="0" smtClean="0"/>
              <a:t>I</a:t>
            </a:r>
            <a:r>
              <a:rPr lang="en-US" altLang="zh-CN" b="0" baseline="-25000" dirty="0" smtClean="0"/>
              <a:t>D</a:t>
            </a:r>
            <a:r>
              <a:rPr lang="en-US" altLang="zh-CN" b="0" dirty="0" smtClean="0"/>
              <a:t>=26mV/2.6mA=10</a:t>
            </a:r>
            <a:r>
              <a:rPr lang="el-GR" altLang="zh-CN" b="0" dirty="0" smtClean="0"/>
              <a:t>Ω</a:t>
            </a:r>
            <a:endParaRPr lang="zh-CN" altLang="en-US" b="0" dirty="0"/>
          </a:p>
        </p:txBody>
      </p:sp>
      <p:sp>
        <p:nvSpPr>
          <p:cNvPr id="7" name="矩形 6"/>
          <p:cNvSpPr/>
          <p:nvPr/>
        </p:nvSpPr>
        <p:spPr>
          <a:xfrm>
            <a:off x="752819" y="5990229"/>
            <a:ext cx="4030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spc="100" dirty="0">
                <a:ea typeface="Times New Roman" panose="02020603050405020304" pitchFamily="18" charset="0"/>
              </a:rPr>
              <a:t> </a:t>
            </a:r>
            <a:r>
              <a:rPr lang="en-US" altLang="zh-CN" b="0" i="1" kern="100" spc="100" dirty="0">
                <a:ea typeface="Times New Roman" panose="02020603050405020304" pitchFamily="18" charset="0"/>
              </a:rPr>
              <a:t>I</a:t>
            </a:r>
            <a:r>
              <a:rPr lang="en-US" altLang="zh-CN" b="0" kern="100" spc="100" baseline="-25000" dirty="0">
                <a:ea typeface="Times New Roman" panose="02020603050405020304" pitchFamily="18" charset="0"/>
              </a:rPr>
              <a:t>d</a:t>
            </a:r>
            <a:r>
              <a:rPr lang="zh-CN" altLang="zh-CN" b="0" kern="100" spc="100" dirty="0">
                <a:cs typeface="Times New Roman" panose="02020603050405020304" pitchFamily="18" charset="0"/>
              </a:rPr>
              <a:t>＝</a:t>
            </a:r>
            <a:r>
              <a:rPr lang="en-US" altLang="zh-CN" b="0" i="1" kern="100" spc="100" dirty="0" err="1" smtClean="0"/>
              <a:t>U</a:t>
            </a:r>
            <a:r>
              <a:rPr lang="en-US" altLang="zh-CN" b="0" kern="100" spc="100" baseline="-25000" dirty="0" err="1" smtClean="0"/>
              <a:t>i</a:t>
            </a:r>
            <a:r>
              <a:rPr lang="en-US" altLang="zh-CN" b="0" kern="100" spc="100" dirty="0" smtClean="0"/>
              <a:t>/</a:t>
            </a:r>
            <a:r>
              <a:rPr lang="en-US" altLang="zh-CN" b="0" i="1" kern="100" spc="100" dirty="0" err="1" smtClean="0"/>
              <a:t>r</a:t>
            </a:r>
            <a:r>
              <a:rPr lang="en-US" altLang="zh-CN" b="0" kern="100" spc="100" baseline="-25000" dirty="0" err="1" smtClean="0"/>
              <a:t>d</a:t>
            </a:r>
            <a:r>
              <a:rPr lang="zh-CN" altLang="zh-CN" b="0" kern="100" spc="100" dirty="0" smtClean="0">
                <a:cs typeface="Times New Roman" panose="02020603050405020304" pitchFamily="18" charset="0"/>
              </a:rPr>
              <a:t>≈</a:t>
            </a:r>
            <a:r>
              <a:rPr lang="en-US" altLang="zh-CN" b="0" i="1" kern="100" spc="100" dirty="0" smtClean="0"/>
              <a:t> </a:t>
            </a:r>
            <a:r>
              <a:rPr lang="en-US" altLang="zh-CN" b="0" kern="100" spc="100" dirty="0" smtClean="0"/>
              <a:t>10/10</a:t>
            </a:r>
            <a:r>
              <a:rPr lang="en-US" altLang="zh-CN" b="0" kern="100" spc="100" baseline="-25000" dirty="0" smtClean="0"/>
              <a:t> </a:t>
            </a:r>
            <a:r>
              <a:rPr lang="en-US" altLang="zh-CN" b="0" kern="100" spc="100" dirty="0" smtClean="0"/>
              <a:t>=1mA </a:t>
            </a:r>
            <a:endParaRPr lang="zh-CN" altLang="en-US" b="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1" grpId="0"/>
      <p:bldP spid="9" grpId="0" animBg="1"/>
      <p:bldP spid="57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10"/>
          <p:cNvSpPr txBox="1">
            <a:spLocks noChangeArrowheads="1"/>
          </p:cNvSpPr>
          <p:nvPr/>
        </p:nvSpPr>
        <p:spPr bwMode="auto">
          <a:xfrm>
            <a:off x="342900" y="4381500"/>
            <a:ext cx="790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400">
              <a:ea typeface="方正琥珀繁体" pitchFamily="2" charset="-122"/>
            </a:endParaRPr>
          </a:p>
        </p:txBody>
      </p:sp>
      <p:sp>
        <p:nvSpPr>
          <p:cNvPr id="46083" name="Text Box 111"/>
          <p:cNvSpPr txBox="1">
            <a:spLocks noChangeArrowheads="1"/>
          </p:cNvSpPr>
          <p:nvPr/>
        </p:nvSpPr>
        <p:spPr bwMode="auto">
          <a:xfrm>
            <a:off x="247650" y="4476752"/>
            <a:ext cx="857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ea typeface="方正琥珀繁体" pitchFamily="2" charset="-122"/>
            </a:endParaRPr>
          </a:p>
        </p:txBody>
      </p:sp>
      <p:sp>
        <p:nvSpPr>
          <p:cNvPr id="167050" name="Text Box 138"/>
          <p:cNvSpPr txBox="1">
            <a:spLocks noChangeArrowheads="1"/>
          </p:cNvSpPr>
          <p:nvPr/>
        </p:nvSpPr>
        <p:spPr bwMode="auto">
          <a:xfrm>
            <a:off x="173832" y="88143"/>
            <a:ext cx="71977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1.2.4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二极管的微变等效电路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7052" name="Text Box 140"/>
          <p:cNvSpPr txBox="1">
            <a:spLocks noChangeArrowheads="1"/>
          </p:cNvSpPr>
          <p:nvPr/>
        </p:nvSpPr>
        <p:spPr bwMode="auto">
          <a:xfrm>
            <a:off x="173832" y="746056"/>
            <a:ext cx="53546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二极管外加直流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正向电压，有电流，反映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在其伏安特性曲线上的点为</a:t>
            </a:r>
            <a:r>
              <a:rPr lang="en-US" altLang="zh-CN" sz="2400" dirty="0">
                <a:solidFill>
                  <a:srgbClr val="339966"/>
                </a:solidFill>
              </a:rPr>
              <a:t>Q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339966"/>
                </a:solidFill>
              </a:rPr>
              <a:t>Q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点称为静态工作点</a:t>
            </a:r>
            <a:r>
              <a:rPr lang="zh-CN" altLang="en-US" sz="2400" dirty="0"/>
              <a:t>）。</a:t>
            </a:r>
            <a:endParaRPr lang="zh-CN" altLang="en-US" sz="2400" dirty="0"/>
          </a:p>
        </p:txBody>
      </p:sp>
      <p:sp>
        <p:nvSpPr>
          <p:cNvPr id="167053" name="Text Box 141"/>
          <p:cNvSpPr txBox="1">
            <a:spLocks noChangeArrowheads="1"/>
          </p:cNvSpPr>
          <p:nvPr/>
        </p:nvSpPr>
        <p:spPr bwMode="auto">
          <a:xfrm>
            <a:off x="6450015" y="631827"/>
            <a:ext cx="947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/>
              <a:t>i</a:t>
            </a:r>
            <a:r>
              <a:rPr lang="en-US" altLang="zh-CN" baseline="-25000"/>
              <a:t>D</a:t>
            </a:r>
            <a:endParaRPr lang="en-US" altLang="zh-CN" baseline="-25000"/>
          </a:p>
        </p:txBody>
      </p:sp>
      <p:grpSp>
        <p:nvGrpSpPr>
          <p:cNvPr id="167054" name="Group 142"/>
          <p:cNvGrpSpPr/>
          <p:nvPr/>
        </p:nvGrpSpPr>
        <p:grpSpPr bwMode="auto">
          <a:xfrm>
            <a:off x="6270627" y="914402"/>
            <a:ext cx="3095625" cy="2682875"/>
            <a:chOff x="3950" y="576"/>
            <a:chExt cx="1950" cy="1690"/>
          </a:xfrm>
        </p:grpSpPr>
        <p:sp>
          <p:nvSpPr>
            <p:cNvPr id="46124" name="Line 143"/>
            <p:cNvSpPr>
              <a:spLocks noChangeShapeType="1"/>
            </p:cNvSpPr>
            <p:nvPr/>
          </p:nvSpPr>
          <p:spPr bwMode="auto">
            <a:xfrm flipV="1">
              <a:off x="4043" y="628"/>
              <a:ext cx="0" cy="13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25" name="Line 144"/>
            <p:cNvSpPr>
              <a:spLocks noChangeShapeType="1"/>
            </p:cNvSpPr>
            <p:nvPr/>
          </p:nvSpPr>
          <p:spPr bwMode="auto">
            <a:xfrm>
              <a:off x="4032" y="1958"/>
              <a:ext cx="1560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26" name="Arc 145"/>
            <p:cNvSpPr/>
            <p:nvPr/>
          </p:nvSpPr>
          <p:spPr bwMode="auto">
            <a:xfrm flipV="1">
              <a:off x="4324" y="576"/>
              <a:ext cx="723" cy="1388"/>
            </a:xfrm>
            <a:custGeom>
              <a:avLst/>
              <a:gdLst>
                <a:gd name="T0" fmla="*/ 0 w 21623"/>
                <a:gd name="T1" fmla="*/ 0 h 21600"/>
                <a:gd name="T2" fmla="*/ 1 w 21623"/>
                <a:gd name="T3" fmla="*/ 5 h 21600"/>
                <a:gd name="T4" fmla="*/ 0 w 21623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23" h="21600" fill="none" extrusionOk="0">
                  <a:moveTo>
                    <a:pt x="0" y="0"/>
                  </a:moveTo>
                  <a:cubicBezTo>
                    <a:pt x="17" y="0"/>
                    <a:pt x="35" y="-1"/>
                    <a:pt x="53" y="0"/>
                  </a:cubicBezTo>
                  <a:cubicBezTo>
                    <a:pt x="11543" y="0"/>
                    <a:pt x="21022" y="8995"/>
                    <a:pt x="21623" y="20469"/>
                  </a:cubicBezTo>
                </a:path>
                <a:path w="21623" h="21600" stroke="0" extrusionOk="0">
                  <a:moveTo>
                    <a:pt x="0" y="0"/>
                  </a:moveTo>
                  <a:cubicBezTo>
                    <a:pt x="17" y="0"/>
                    <a:pt x="35" y="-1"/>
                    <a:pt x="53" y="0"/>
                  </a:cubicBezTo>
                  <a:cubicBezTo>
                    <a:pt x="11543" y="0"/>
                    <a:pt x="21022" y="8995"/>
                    <a:pt x="21623" y="20469"/>
                  </a:cubicBezTo>
                  <a:lnTo>
                    <a:pt x="5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7" name="Text Box 146"/>
            <p:cNvSpPr txBox="1">
              <a:spLocks noChangeArrowheads="1"/>
            </p:cNvSpPr>
            <p:nvPr/>
          </p:nvSpPr>
          <p:spPr bwMode="auto">
            <a:xfrm>
              <a:off x="5303" y="1939"/>
              <a:ext cx="5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D</a:t>
              </a:r>
              <a:endParaRPr lang="en-US" altLang="zh-CN" baseline="-25000"/>
            </a:p>
          </p:txBody>
        </p:sp>
        <p:sp>
          <p:nvSpPr>
            <p:cNvPr id="46128" name="Text Box 147"/>
            <p:cNvSpPr txBox="1">
              <a:spLocks noChangeArrowheads="1"/>
            </p:cNvSpPr>
            <p:nvPr/>
          </p:nvSpPr>
          <p:spPr bwMode="auto">
            <a:xfrm>
              <a:off x="3950" y="1908"/>
              <a:ext cx="5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  <a:endParaRPr lang="en-US" altLang="zh-CN" baseline="-25000"/>
            </a:p>
          </p:txBody>
        </p:sp>
        <p:sp>
          <p:nvSpPr>
            <p:cNvPr id="46129" name="Line 148"/>
            <p:cNvSpPr>
              <a:spLocks noChangeShapeType="1"/>
            </p:cNvSpPr>
            <p:nvPr/>
          </p:nvSpPr>
          <p:spPr bwMode="auto">
            <a:xfrm>
              <a:off x="4042" y="1969"/>
              <a:ext cx="357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67061" name="Line 149"/>
          <p:cNvSpPr>
            <a:spLocks noChangeShapeType="1"/>
          </p:cNvSpPr>
          <p:nvPr/>
        </p:nvSpPr>
        <p:spPr bwMode="auto">
          <a:xfrm flipH="1">
            <a:off x="6400802" y="2030413"/>
            <a:ext cx="1463675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7062" name="Line 150"/>
          <p:cNvSpPr>
            <a:spLocks noChangeShapeType="1"/>
          </p:cNvSpPr>
          <p:nvPr/>
        </p:nvSpPr>
        <p:spPr bwMode="auto">
          <a:xfrm>
            <a:off x="7862888" y="2062163"/>
            <a:ext cx="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7063" name="Text Box 151"/>
          <p:cNvSpPr txBox="1">
            <a:spLocks noChangeArrowheads="1"/>
          </p:cNvSpPr>
          <p:nvPr/>
        </p:nvSpPr>
        <p:spPr bwMode="auto">
          <a:xfrm>
            <a:off x="5986463" y="1663702"/>
            <a:ext cx="56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/>
              <a:t>I</a:t>
            </a:r>
            <a:r>
              <a:rPr lang="en-US" altLang="zh-CN" baseline="-25000" dirty="0"/>
              <a:t>D</a:t>
            </a:r>
            <a:endParaRPr lang="en-US" altLang="zh-CN" baseline="-25000" dirty="0"/>
          </a:p>
        </p:txBody>
      </p:sp>
      <p:sp>
        <p:nvSpPr>
          <p:cNvPr id="167064" name="Text Box 152"/>
          <p:cNvSpPr txBox="1">
            <a:spLocks noChangeArrowheads="1"/>
          </p:cNvSpPr>
          <p:nvPr/>
        </p:nvSpPr>
        <p:spPr bwMode="auto">
          <a:xfrm>
            <a:off x="8196265" y="2416177"/>
            <a:ext cx="947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/>
              <a:t>U</a:t>
            </a:r>
            <a:r>
              <a:rPr lang="en-US" altLang="zh-CN" baseline="-25000" dirty="0"/>
              <a:t>D</a:t>
            </a:r>
            <a:endParaRPr lang="en-US" altLang="zh-CN" baseline="-25000" dirty="0"/>
          </a:p>
        </p:txBody>
      </p:sp>
      <p:sp>
        <p:nvSpPr>
          <p:cNvPr id="167065" name="Rectangle 153"/>
          <p:cNvSpPr>
            <a:spLocks noChangeArrowheads="1"/>
          </p:cNvSpPr>
          <p:nvPr/>
        </p:nvSpPr>
        <p:spPr bwMode="auto">
          <a:xfrm>
            <a:off x="7518402" y="1522413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339966"/>
                </a:solidFill>
              </a:rPr>
              <a:t>Q</a:t>
            </a:r>
            <a:endParaRPr lang="en-US" altLang="zh-CN" dirty="0">
              <a:solidFill>
                <a:srgbClr val="339966"/>
              </a:solidFill>
            </a:endParaRPr>
          </a:p>
        </p:txBody>
      </p:sp>
      <p:sp>
        <p:nvSpPr>
          <p:cNvPr id="167066" name="Text Box 154"/>
          <p:cNvSpPr txBox="1">
            <a:spLocks noChangeArrowheads="1"/>
          </p:cNvSpPr>
          <p:nvPr/>
        </p:nvSpPr>
        <p:spPr bwMode="auto">
          <a:xfrm>
            <a:off x="231777" y="2727325"/>
            <a:ext cx="528161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若在</a:t>
            </a:r>
            <a:r>
              <a:rPr lang="en-US" altLang="zh-CN" sz="2400" dirty="0">
                <a:solidFill>
                  <a:srgbClr val="339966"/>
                </a:solidFill>
              </a:rPr>
              <a:t>Q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点基础上外加微小的变化量，则可用以</a:t>
            </a:r>
            <a:r>
              <a:rPr lang="en-US" altLang="zh-CN" sz="2400" dirty="0">
                <a:solidFill>
                  <a:srgbClr val="339966"/>
                </a:solidFill>
              </a:rPr>
              <a:t>Q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点为切点的直线来近似微小变化时的曲线，即可将二极管等效成一个线性器件，用动态电阻</a:t>
            </a:r>
            <a:r>
              <a:rPr lang="en-US" altLang="zh-CN" sz="2400" i="1" dirty="0" err="1"/>
              <a:t>r</a:t>
            </a:r>
            <a:r>
              <a:rPr lang="en-US" altLang="zh-CN" sz="2400" baseline="-25000" dirty="0" err="1"/>
              <a:t>d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</a:t>
            </a:r>
            <a:r>
              <a:rPr lang="zh-CN" altLang="en-US" sz="2400" dirty="0"/>
              <a:t>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i="1" dirty="0" err="1"/>
              <a:t>r</a:t>
            </a:r>
            <a:r>
              <a:rPr lang="en-US" altLang="zh-CN" sz="2400" baseline="-25000" dirty="0" err="1"/>
              <a:t>d</a:t>
            </a:r>
            <a:r>
              <a:rPr lang="en-US" altLang="zh-CN" sz="2400" dirty="0"/>
              <a:t>=</a:t>
            </a:r>
            <a:r>
              <a:rPr lang="en-US" altLang="zh-CN" sz="2400" dirty="0">
                <a:sym typeface="Symbol" panose="05050102010706020507" pitchFamily="18" charset="2"/>
              </a:rPr>
              <a:t></a:t>
            </a:r>
            <a:r>
              <a:rPr lang="en-US" altLang="zh-CN" sz="2400" i="1" dirty="0" err="1">
                <a:sym typeface="Symbol" panose="05050102010706020507" pitchFamily="18" charset="2"/>
              </a:rPr>
              <a:t>u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sym typeface="Symbol" panose="05050102010706020507" pitchFamily="18" charset="2"/>
              </a:rPr>
              <a:t>/ </a:t>
            </a:r>
            <a:r>
              <a:rPr lang="en-US" altLang="zh-CN" sz="2400" i="1" dirty="0" err="1"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D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grpSp>
        <p:nvGrpSpPr>
          <p:cNvPr id="167067" name="Group 155"/>
          <p:cNvGrpSpPr/>
          <p:nvPr/>
        </p:nvGrpSpPr>
        <p:grpSpPr bwMode="auto">
          <a:xfrm>
            <a:off x="6080129" y="4051300"/>
            <a:ext cx="2357439" cy="2336800"/>
            <a:chOff x="3830" y="2280"/>
            <a:chExt cx="1485" cy="1472"/>
          </a:xfrm>
        </p:grpSpPr>
        <p:sp>
          <p:nvSpPr>
            <p:cNvPr id="46113" name="Line 156"/>
            <p:cNvSpPr>
              <a:spLocks noChangeShapeType="1"/>
            </p:cNvSpPr>
            <p:nvPr/>
          </p:nvSpPr>
          <p:spPr bwMode="auto">
            <a:xfrm>
              <a:off x="4231" y="2733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14" name="Line 157"/>
            <p:cNvSpPr>
              <a:spLocks noChangeShapeType="1"/>
            </p:cNvSpPr>
            <p:nvPr/>
          </p:nvSpPr>
          <p:spPr bwMode="auto">
            <a:xfrm>
              <a:off x="5247" y="2733"/>
              <a:ext cx="0" cy="9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15" name="Line 158"/>
            <p:cNvSpPr>
              <a:spLocks noChangeShapeType="1"/>
            </p:cNvSpPr>
            <p:nvPr/>
          </p:nvSpPr>
          <p:spPr bwMode="auto">
            <a:xfrm flipH="1">
              <a:off x="4252" y="3728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16" name="Rectangle 159"/>
            <p:cNvSpPr>
              <a:spLocks noChangeArrowheads="1"/>
            </p:cNvSpPr>
            <p:nvPr/>
          </p:nvSpPr>
          <p:spPr bwMode="auto">
            <a:xfrm>
              <a:off x="5202" y="2966"/>
              <a:ext cx="113" cy="3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17" name="Oval 160"/>
            <p:cNvSpPr>
              <a:spLocks noChangeArrowheads="1"/>
            </p:cNvSpPr>
            <p:nvPr/>
          </p:nvSpPr>
          <p:spPr bwMode="auto">
            <a:xfrm>
              <a:off x="4221" y="2701"/>
              <a:ext cx="56" cy="5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18" name="Oval 161"/>
            <p:cNvSpPr>
              <a:spLocks noChangeArrowheads="1"/>
            </p:cNvSpPr>
            <p:nvPr/>
          </p:nvSpPr>
          <p:spPr bwMode="auto">
            <a:xfrm>
              <a:off x="4210" y="3696"/>
              <a:ext cx="56" cy="5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19" name="Line 162"/>
            <p:cNvSpPr>
              <a:spLocks noChangeShapeType="1"/>
            </p:cNvSpPr>
            <p:nvPr/>
          </p:nvSpPr>
          <p:spPr bwMode="auto">
            <a:xfrm>
              <a:off x="4357" y="2985"/>
              <a:ext cx="0" cy="53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20" name="Rectangle 163"/>
            <p:cNvSpPr>
              <a:spLocks noChangeArrowheads="1"/>
            </p:cNvSpPr>
            <p:nvPr/>
          </p:nvSpPr>
          <p:spPr bwMode="auto">
            <a:xfrm>
              <a:off x="3830" y="3044"/>
              <a:ext cx="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accent2"/>
                  </a:solidFill>
                  <a:sym typeface="Symbol" panose="05050102010706020507" pitchFamily="18" charset="2"/>
                </a:rPr>
                <a:t></a:t>
              </a:r>
              <a:r>
                <a:rPr lang="en-US" altLang="zh-CN" i="1" dirty="0" err="1">
                  <a:solidFill>
                    <a:schemeClr val="accent2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baseline="-25000" dirty="0" err="1">
                  <a:solidFill>
                    <a:schemeClr val="accent2"/>
                  </a:solidFill>
                  <a:sym typeface="Symbol" panose="05050102010706020507" pitchFamily="18" charset="2"/>
                </a:rPr>
                <a:t>D</a:t>
              </a:r>
              <a:endPara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6121" name="Line 164"/>
            <p:cNvSpPr>
              <a:spLocks noChangeShapeType="1"/>
            </p:cNvSpPr>
            <p:nvPr/>
          </p:nvSpPr>
          <p:spPr bwMode="auto">
            <a:xfrm>
              <a:off x="4388" y="2650"/>
              <a:ext cx="54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22" name="Rectangle 165"/>
            <p:cNvSpPr>
              <a:spLocks noChangeArrowheads="1"/>
            </p:cNvSpPr>
            <p:nvPr/>
          </p:nvSpPr>
          <p:spPr bwMode="auto">
            <a:xfrm>
              <a:off x="4395" y="2280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accent2"/>
                  </a:solidFill>
                  <a:sym typeface="Symbol" panose="05050102010706020507" pitchFamily="18" charset="2"/>
                </a:rPr>
                <a:t></a:t>
              </a:r>
              <a:r>
                <a:rPr lang="en-US" altLang="zh-CN" i="1" dirty="0" err="1">
                  <a:solidFill>
                    <a:schemeClr val="accent2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zh-CN" baseline="-25000" dirty="0" err="1">
                  <a:solidFill>
                    <a:schemeClr val="accent2"/>
                  </a:solidFill>
                  <a:sym typeface="Symbol" panose="05050102010706020507" pitchFamily="18" charset="2"/>
                </a:rPr>
                <a:t>D</a:t>
              </a:r>
              <a:endPara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6123" name="Rectangle 166"/>
            <p:cNvSpPr>
              <a:spLocks noChangeArrowheads="1"/>
            </p:cNvSpPr>
            <p:nvPr/>
          </p:nvSpPr>
          <p:spPr bwMode="auto">
            <a:xfrm>
              <a:off x="4945" y="2944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 dirty="0" err="1">
                  <a:solidFill>
                    <a:srgbClr val="FF3300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baseline="-25000" dirty="0" err="1">
                  <a:solidFill>
                    <a:srgbClr val="FF3300"/>
                  </a:solidFill>
                  <a:sym typeface="Symbol" panose="05050102010706020507" pitchFamily="18" charset="2"/>
                </a:rPr>
                <a:t>d</a:t>
              </a:r>
              <a:endParaRPr lang="en-US" altLang="zh-CN" baseline="-25000" dirty="0">
                <a:solidFill>
                  <a:srgbClr val="FF33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67079" name="Group 167"/>
          <p:cNvGrpSpPr/>
          <p:nvPr/>
        </p:nvGrpSpPr>
        <p:grpSpPr bwMode="auto">
          <a:xfrm>
            <a:off x="5519738" y="1646240"/>
            <a:ext cx="2443162" cy="714375"/>
            <a:chOff x="3477" y="1037"/>
            <a:chExt cx="1539" cy="450"/>
          </a:xfrm>
        </p:grpSpPr>
        <p:sp>
          <p:nvSpPr>
            <p:cNvPr id="46111" name="Line 168"/>
            <p:cNvSpPr>
              <a:spLocks noChangeShapeType="1"/>
            </p:cNvSpPr>
            <p:nvPr/>
          </p:nvSpPr>
          <p:spPr bwMode="auto">
            <a:xfrm flipH="1">
              <a:off x="3477" y="1037"/>
              <a:ext cx="153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12" name="Line 169"/>
            <p:cNvSpPr>
              <a:spLocks noChangeShapeType="1"/>
            </p:cNvSpPr>
            <p:nvPr/>
          </p:nvSpPr>
          <p:spPr bwMode="auto">
            <a:xfrm flipH="1">
              <a:off x="3497" y="1487"/>
              <a:ext cx="136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67082" name="Group 170"/>
          <p:cNvGrpSpPr/>
          <p:nvPr/>
        </p:nvGrpSpPr>
        <p:grpSpPr bwMode="auto">
          <a:xfrm>
            <a:off x="5330825" y="1214440"/>
            <a:ext cx="674688" cy="1577975"/>
            <a:chOff x="3358" y="765"/>
            <a:chExt cx="425" cy="994"/>
          </a:xfrm>
        </p:grpSpPr>
        <p:sp>
          <p:nvSpPr>
            <p:cNvPr id="46108" name="Line 171"/>
            <p:cNvSpPr>
              <a:spLocks noChangeShapeType="1"/>
            </p:cNvSpPr>
            <p:nvPr/>
          </p:nvSpPr>
          <p:spPr bwMode="auto">
            <a:xfrm>
              <a:off x="3603" y="765"/>
              <a:ext cx="0" cy="2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09" name="Line 172"/>
            <p:cNvSpPr>
              <a:spLocks noChangeShapeType="1"/>
            </p:cNvSpPr>
            <p:nvPr/>
          </p:nvSpPr>
          <p:spPr bwMode="auto">
            <a:xfrm flipV="1">
              <a:off x="3603" y="1487"/>
              <a:ext cx="0" cy="2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10" name="Rectangle 173"/>
            <p:cNvSpPr>
              <a:spLocks noChangeArrowheads="1"/>
            </p:cNvSpPr>
            <p:nvPr/>
          </p:nvSpPr>
          <p:spPr bwMode="auto">
            <a:xfrm>
              <a:off x="3358" y="1066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</a:t>
              </a:r>
              <a:r>
                <a:rPr lang="en-US" altLang="zh-CN" i="1">
                  <a:solidFill>
                    <a:schemeClr val="accent2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zh-CN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D</a:t>
              </a:r>
              <a:endPara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67086" name="Group 174"/>
          <p:cNvGrpSpPr/>
          <p:nvPr/>
        </p:nvGrpSpPr>
        <p:grpSpPr bwMode="auto">
          <a:xfrm>
            <a:off x="7747002" y="1644652"/>
            <a:ext cx="265113" cy="2111375"/>
            <a:chOff x="4880" y="1036"/>
            <a:chExt cx="167" cy="1330"/>
          </a:xfrm>
        </p:grpSpPr>
        <p:sp>
          <p:nvSpPr>
            <p:cNvPr id="46106" name="Line 175"/>
            <p:cNvSpPr>
              <a:spLocks noChangeShapeType="1"/>
            </p:cNvSpPr>
            <p:nvPr/>
          </p:nvSpPr>
          <p:spPr bwMode="auto">
            <a:xfrm>
              <a:off x="4880" y="1487"/>
              <a:ext cx="0" cy="87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07" name="Line 176"/>
            <p:cNvSpPr>
              <a:spLocks noChangeShapeType="1"/>
            </p:cNvSpPr>
            <p:nvPr/>
          </p:nvSpPr>
          <p:spPr bwMode="auto">
            <a:xfrm flipH="1">
              <a:off x="5037" y="1036"/>
              <a:ext cx="10" cy="127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67089" name="Line 177"/>
          <p:cNvSpPr>
            <a:spLocks noChangeShapeType="1"/>
          </p:cNvSpPr>
          <p:nvPr/>
        </p:nvSpPr>
        <p:spPr bwMode="auto">
          <a:xfrm flipH="1">
            <a:off x="7847015" y="2792413"/>
            <a:ext cx="465137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67090" name="Group 178"/>
          <p:cNvGrpSpPr/>
          <p:nvPr/>
        </p:nvGrpSpPr>
        <p:grpSpPr bwMode="auto">
          <a:xfrm>
            <a:off x="7364413" y="3541715"/>
            <a:ext cx="1028700" cy="530225"/>
            <a:chOff x="4639" y="2231"/>
            <a:chExt cx="648" cy="334"/>
          </a:xfrm>
        </p:grpSpPr>
        <p:grpSp>
          <p:nvGrpSpPr>
            <p:cNvPr id="46102" name="Group 179"/>
            <p:cNvGrpSpPr/>
            <p:nvPr/>
          </p:nvGrpSpPr>
          <p:grpSpPr bwMode="auto">
            <a:xfrm>
              <a:off x="4639" y="2231"/>
              <a:ext cx="648" cy="21"/>
              <a:chOff x="4639" y="2231"/>
              <a:chExt cx="648" cy="21"/>
            </a:xfrm>
          </p:grpSpPr>
          <p:sp>
            <p:nvSpPr>
              <p:cNvPr id="46104" name="Line 180"/>
              <p:cNvSpPr>
                <a:spLocks noChangeShapeType="1"/>
              </p:cNvSpPr>
              <p:nvPr/>
            </p:nvSpPr>
            <p:spPr bwMode="auto">
              <a:xfrm>
                <a:off x="4639" y="2231"/>
                <a:ext cx="241" cy="1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6105" name="Line 181"/>
              <p:cNvSpPr>
                <a:spLocks noChangeShapeType="1"/>
              </p:cNvSpPr>
              <p:nvPr/>
            </p:nvSpPr>
            <p:spPr bwMode="auto">
              <a:xfrm flipH="1">
                <a:off x="5046" y="2252"/>
                <a:ext cx="24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6103" name="Rectangle 182"/>
            <p:cNvSpPr>
              <a:spLocks noChangeArrowheads="1"/>
            </p:cNvSpPr>
            <p:nvPr/>
          </p:nvSpPr>
          <p:spPr bwMode="auto">
            <a:xfrm>
              <a:off x="4741" y="2238"/>
              <a:ext cx="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</a:t>
              </a:r>
              <a:r>
                <a:rPr lang="en-US" altLang="zh-CN" i="1">
                  <a:solidFill>
                    <a:schemeClr val="accent2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D</a:t>
              </a:r>
              <a:endPara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67095" name="Oval 183"/>
          <p:cNvSpPr>
            <a:spLocks noChangeArrowheads="1"/>
          </p:cNvSpPr>
          <p:nvPr/>
        </p:nvSpPr>
        <p:spPr bwMode="auto">
          <a:xfrm>
            <a:off x="7816850" y="1981202"/>
            <a:ext cx="88900" cy="98425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727047" y="5031147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≈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/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D</a:t>
            </a:r>
            <a:endParaRPr lang="zh-CN" altLang="en-US" sz="2400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6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6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6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6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6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52" grpId="0" autoUpdateAnimBg="0"/>
      <p:bldP spid="167053" grpId="0" autoUpdateAnimBg="0"/>
      <p:bldP spid="167061" grpId="0" animBg="1"/>
      <p:bldP spid="167062" grpId="0" animBg="1"/>
      <p:bldP spid="167063" grpId="0" autoUpdateAnimBg="0"/>
      <p:bldP spid="167064" grpId="0" autoUpdateAnimBg="0"/>
      <p:bldP spid="167065" grpId="0" autoUpdateAnimBg="0"/>
      <p:bldP spid="167066" grpId="0" autoUpdateAnimBg="0"/>
      <p:bldP spid="167089" grpId="0" animBg="1"/>
      <p:bldP spid="167095" grpId="0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271463" y="4252972"/>
            <a:ext cx="441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2635250" y="1816161"/>
            <a:ext cx="0" cy="49514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Freeform 4"/>
          <p:cNvSpPr/>
          <p:nvPr/>
        </p:nvSpPr>
        <p:spPr bwMode="auto">
          <a:xfrm>
            <a:off x="3103563" y="3759259"/>
            <a:ext cx="476250" cy="488950"/>
          </a:xfrm>
          <a:custGeom>
            <a:avLst/>
            <a:gdLst>
              <a:gd name="T0" fmla="*/ 0 w 288"/>
              <a:gd name="T1" fmla="*/ 2147483646 h 288"/>
              <a:gd name="T2" fmla="*/ 2147483646 w 288"/>
              <a:gd name="T3" fmla="*/ 2147483646 h 288"/>
              <a:gd name="T4" fmla="*/ 2147483646 w 288"/>
              <a:gd name="T5" fmla="*/ 2147483646 h 288"/>
              <a:gd name="T6" fmla="*/ 2147483646 w 288"/>
              <a:gd name="T7" fmla="*/ 2147483646 h 288"/>
              <a:gd name="T8" fmla="*/ 2147483646 w 288"/>
              <a:gd name="T9" fmla="*/ 2147483646 h 288"/>
              <a:gd name="T10" fmla="*/ 2147483646 w 288"/>
              <a:gd name="T11" fmla="*/ 2147483646 h 288"/>
              <a:gd name="T12" fmla="*/ 2147483646 w 288"/>
              <a:gd name="T13" fmla="*/ 0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8" h="288">
                <a:moveTo>
                  <a:pt x="0" y="288"/>
                </a:moveTo>
                <a:cubicBezTo>
                  <a:pt x="62" y="278"/>
                  <a:pt x="115" y="275"/>
                  <a:pt x="168" y="240"/>
                </a:cubicBezTo>
                <a:cubicBezTo>
                  <a:pt x="176" y="228"/>
                  <a:pt x="182" y="214"/>
                  <a:pt x="192" y="204"/>
                </a:cubicBezTo>
                <a:cubicBezTo>
                  <a:pt x="202" y="194"/>
                  <a:pt x="220" y="192"/>
                  <a:pt x="228" y="180"/>
                </a:cubicBezTo>
                <a:cubicBezTo>
                  <a:pt x="241" y="159"/>
                  <a:pt x="244" y="132"/>
                  <a:pt x="252" y="108"/>
                </a:cubicBezTo>
                <a:cubicBezTo>
                  <a:pt x="260" y="84"/>
                  <a:pt x="268" y="60"/>
                  <a:pt x="276" y="36"/>
                </a:cubicBezTo>
                <a:cubicBezTo>
                  <a:pt x="280" y="24"/>
                  <a:pt x="288" y="0"/>
                  <a:pt x="28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V="1">
            <a:off x="3570290" y="2159059"/>
            <a:ext cx="238125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635250" y="4254559"/>
            <a:ext cx="477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622425" y="1631396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ea typeface="方正琥珀繁体" pitchFamily="2" charset="-122"/>
              </a:rPr>
              <a:t>I</a:t>
            </a:r>
            <a:r>
              <a:rPr lang="en-US" altLang="zh-CN" sz="2400" baseline="-25000" dirty="0">
                <a:ea typeface="方正琥珀繁体" pitchFamily="2" charset="-122"/>
              </a:rPr>
              <a:t>Z</a:t>
            </a:r>
            <a:r>
              <a:rPr lang="en-US" altLang="zh-CN" sz="2400" dirty="0">
                <a:ea typeface="方正琥珀繁体" pitchFamily="2" charset="-122"/>
              </a:rPr>
              <a:t>/mA</a:t>
            </a:r>
            <a:endParaRPr lang="en-US" altLang="zh-CN" sz="2400" b="0" dirty="0">
              <a:ea typeface="方正琥珀繁体" pitchFamily="2" charset="-122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214813" y="4313297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ea typeface="方正琥珀繁体" pitchFamily="2" charset="-122"/>
              </a:rPr>
              <a:t>U</a:t>
            </a:r>
            <a:r>
              <a:rPr lang="en-US" altLang="zh-CN" sz="2400" baseline="-25000" dirty="0">
                <a:ea typeface="方正琥珀繁体" pitchFamily="2" charset="-122"/>
              </a:rPr>
              <a:t>Z</a:t>
            </a:r>
            <a:r>
              <a:rPr lang="en-US" altLang="zh-CN" sz="2400" dirty="0">
                <a:ea typeface="方正琥珀繁体" pitchFamily="2" charset="-122"/>
              </a:rPr>
              <a:t>/V</a:t>
            </a:r>
            <a:endParaRPr lang="en-US" altLang="zh-CN" sz="2400" i="1" dirty="0">
              <a:ea typeface="方正琥珀繁体" pitchFamily="2" charset="-122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622550" y="38497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ea typeface="方正琥珀繁体" pitchFamily="2" charset="-122"/>
              </a:rPr>
              <a:t>0</a:t>
            </a:r>
            <a:endParaRPr lang="en-US" altLang="zh-CN" sz="2400" b="0">
              <a:ea typeface="方正琥珀繁体" pitchFamily="2" charset="-122"/>
            </a:endParaRPr>
          </a:p>
        </p:txBody>
      </p:sp>
      <p:grpSp>
        <p:nvGrpSpPr>
          <p:cNvPr id="48138" name="Group 10"/>
          <p:cNvGrpSpPr/>
          <p:nvPr/>
        </p:nvGrpSpPr>
        <p:grpSpPr bwMode="auto">
          <a:xfrm>
            <a:off x="4186238" y="2003484"/>
            <a:ext cx="1600200" cy="609600"/>
            <a:chOff x="1584" y="1488"/>
            <a:chExt cx="1008" cy="384"/>
          </a:xfrm>
        </p:grpSpPr>
        <p:sp>
          <p:nvSpPr>
            <p:cNvPr id="48184" name="AutoShape 11"/>
            <p:cNvSpPr>
              <a:spLocks noChangeArrowheads="1"/>
            </p:cNvSpPr>
            <p:nvPr/>
          </p:nvSpPr>
          <p:spPr bwMode="auto">
            <a:xfrm>
              <a:off x="1584" y="1488"/>
              <a:ext cx="1008" cy="384"/>
            </a:xfrm>
            <a:prstGeom prst="wedgeRoundRectCallout">
              <a:avLst>
                <a:gd name="adj1" fmla="val -75000"/>
                <a:gd name="adj2" fmla="val 45051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0">
                <a:ea typeface="方正琥珀繁体" pitchFamily="2" charset="-122"/>
              </a:endParaRPr>
            </a:p>
          </p:txBody>
        </p:sp>
        <p:sp>
          <p:nvSpPr>
            <p:cNvPr id="48185" name="Text Box 12"/>
            <p:cNvSpPr txBox="1">
              <a:spLocks noChangeArrowheads="1"/>
            </p:cNvSpPr>
            <p:nvPr/>
          </p:nvSpPr>
          <p:spPr bwMode="auto">
            <a:xfrm>
              <a:off x="1640" y="1536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rgbClr val="FF0000"/>
                  </a:solidFill>
                </a:rPr>
                <a:t>正向特性</a:t>
              </a:r>
              <a:endParaRPr lang="zh-CN" altLang="en-US" sz="20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48139" name="AutoShape 13"/>
          <p:cNvSpPr>
            <a:spLocks noChangeArrowheads="1"/>
          </p:cNvSpPr>
          <p:nvPr/>
        </p:nvSpPr>
        <p:spPr bwMode="auto">
          <a:xfrm>
            <a:off x="1106490" y="5059422"/>
            <a:ext cx="1349375" cy="609600"/>
          </a:xfrm>
          <a:prstGeom prst="wedgeRoundRectCallout">
            <a:avLst>
              <a:gd name="adj1" fmla="val -76000"/>
              <a:gd name="adj2" fmla="val 22917"/>
              <a:gd name="adj3" fmla="val 16667"/>
            </a:avLst>
          </a:prstGeom>
          <a:noFill/>
          <a:ln w="38100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0">
              <a:ea typeface="方正琥珀繁体" pitchFamily="2" charset="-122"/>
            </a:endParaRPr>
          </a:p>
        </p:txBody>
      </p:sp>
      <p:sp>
        <p:nvSpPr>
          <p:cNvPr id="48140" name="Text Box 14"/>
          <p:cNvSpPr txBox="1">
            <a:spLocks noChangeArrowheads="1"/>
          </p:cNvSpPr>
          <p:nvPr/>
        </p:nvSpPr>
        <p:spPr bwMode="auto">
          <a:xfrm>
            <a:off x="1022996" y="5151467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FF00FF"/>
                </a:solidFill>
                <a:ea typeface="方正琥珀繁体" pitchFamily="2" charset="-122"/>
              </a:rPr>
              <a:t>反向击穿区</a:t>
            </a:r>
            <a:endParaRPr lang="zh-CN" altLang="en-US" sz="2000" b="0" dirty="0">
              <a:solidFill>
                <a:srgbClr val="FF00FF"/>
              </a:solidFill>
              <a:ea typeface="方正琥珀繁体" pitchFamily="2" charset="-122"/>
            </a:endParaRPr>
          </a:p>
        </p:txBody>
      </p:sp>
      <p:sp>
        <p:nvSpPr>
          <p:cNvPr id="48141" name="Text Box 15"/>
          <p:cNvSpPr txBox="1">
            <a:spLocks noChangeArrowheads="1"/>
          </p:cNvSpPr>
          <p:nvPr/>
        </p:nvSpPr>
        <p:spPr bwMode="auto">
          <a:xfrm>
            <a:off x="290513" y="3781484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ea typeface="方正琥珀繁体" pitchFamily="2" charset="-122"/>
              </a:rPr>
              <a:t>U</a:t>
            </a:r>
            <a:r>
              <a:rPr lang="en-US" altLang="zh-CN" sz="2400" baseline="-25000" dirty="0">
                <a:ea typeface="方正琥珀繁体" pitchFamily="2" charset="-122"/>
              </a:rPr>
              <a:t>Z</a:t>
            </a:r>
            <a:endParaRPr lang="en-US" altLang="zh-CN" sz="2400" i="1" dirty="0">
              <a:ea typeface="方正琥珀繁体" pitchFamily="2" charset="-122"/>
            </a:endParaRPr>
          </a:p>
        </p:txBody>
      </p:sp>
      <p:sp>
        <p:nvSpPr>
          <p:cNvPr id="48142" name="Line 16"/>
          <p:cNvSpPr>
            <a:spLocks noChangeShapeType="1"/>
          </p:cNvSpPr>
          <p:nvPr/>
        </p:nvSpPr>
        <p:spPr bwMode="auto">
          <a:xfrm>
            <a:off x="614365" y="4449822"/>
            <a:ext cx="19891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Text Box 17"/>
          <p:cNvSpPr txBox="1">
            <a:spLocks noChangeArrowheads="1"/>
          </p:cNvSpPr>
          <p:nvPr/>
        </p:nvSpPr>
        <p:spPr bwMode="auto">
          <a:xfrm>
            <a:off x="2635251" y="4168043"/>
            <a:ext cx="885825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 err="1">
                <a:ea typeface="方正琥珀繁体" pitchFamily="2" charset="-122"/>
              </a:rPr>
              <a:t>I</a:t>
            </a:r>
            <a:r>
              <a:rPr lang="en-US" altLang="zh-CN" baseline="-25000" dirty="0" err="1">
                <a:ea typeface="方正琥珀繁体" pitchFamily="2" charset="-122"/>
              </a:rPr>
              <a:t>Zmin</a:t>
            </a:r>
            <a:endParaRPr lang="en-US" altLang="zh-CN" sz="4000" b="0" dirty="0">
              <a:ea typeface="方正琥珀繁体" pitchFamily="2" charset="-122"/>
            </a:endParaRPr>
          </a:p>
        </p:txBody>
      </p:sp>
      <p:sp>
        <p:nvSpPr>
          <p:cNvPr id="48144" name="Line 18"/>
          <p:cNvSpPr>
            <a:spLocks noChangeShapeType="1"/>
          </p:cNvSpPr>
          <p:nvPr/>
        </p:nvSpPr>
        <p:spPr bwMode="auto">
          <a:xfrm flipV="1">
            <a:off x="401638" y="6311961"/>
            <a:ext cx="2233612" cy="15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5" name="Text Box 19"/>
          <p:cNvSpPr txBox="1">
            <a:spLocks noChangeArrowheads="1"/>
          </p:cNvSpPr>
          <p:nvPr/>
        </p:nvSpPr>
        <p:spPr bwMode="auto">
          <a:xfrm>
            <a:off x="2570163" y="6007161"/>
            <a:ext cx="92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 err="1">
                <a:ea typeface="方正琥珀繁体" pitchFamily="2" charset="-122"/>
              </a:rPr>
              <a:t>I</a:t>
            </a:r>
            <a:r>
              <a:rPr lang="en-US" altLang="zh-CN" baseline="-25000" dirty="0" err="1">
                <a:ea typeface="方正琥珀繁体" pitchFamily="2" charset="-122"/>
              </a:rPr>
              <a:t>Zmax</a:t>
            </a:r>
            <a:endParaRPr lang="en-US" altLang="zh-CN" sz="2000" i="1" dirty="0">
              <a:ea typeface="方正琥珀繁体" pitchFamily="2" charset="-122"/>
            </a:endParaRPr>
          </a:p>
        </p:txBody>
      </p:sp>
      <p:sp>
        <p:nvSpPr>
          <p:cNvPr id="252949" name="Rectangle 21"/>
          <p:cNvSpPr>
            <a:spLocks noChangeArrowheads="1"/>
          </p:cNvSpPr>
          <p:nvPr/>
        </p:nvSpPr>
        <p:spPr bwMode="auto">
          <a:xfrm>
            <a:off x="141290" y="780709"/>
            <a:ext cx="4918075" cy="65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defRPr/>
            </a:pPr>
            <a:r>
              <a:rPr lang="zh-CN" altLang="en-US" sz="32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伏安特性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149" name="Group 23"/>
          <p:cNvGrpSpPr/>
          <p:nvPr/>
        </p:nvGrpSpPr>
        <p:grpSpPr bwMode="auto">
          <a:xfrm>
            <a:off x="588963" y="4259322"/>
            <a:ext cx="2030412" cy="182562"/>
            <a:chOff x="864" y="1920"/>
            <a:chExt cx="808" cy="104"/>
          </a:xfrm>
        </p:grpSpPr>
        <p:sp>
          <p:nvSpPr>
            <p:cNvPr id="48182" name="Line 24"/>
            <p:cNvSpPr>
              <a:spLocks noChangeShapeType="1"/>
            </p:cNvSpPr>
            <p:nvPr/>
          </p:nvSpPr>
          <p:spPr bwMode="auto">
            <a:xfrm>
              <a:off x="864" y="2016"/>
              <a:ext cx="57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3" name="Freeform 25"/>
            <p:cNvSpPr/>
            <p:nvPr/>
          </p:nvSpPr>
          <p:spPr bwMode="auto">
            <a:xfrm>
              <a:off x="1440" y="1920"/>
              <a:ext cx="232" cy="104"/>
            </a:xfrm>
            <a:custGeom>
              <a:avLst/>
              <a:gdLst>
                <a:gd name="T0" fmla="*/ 0 w 417"/>
                <a:gd name="T1" fmla="*/ 10 h 332"/>
                <a:gd name="T2" fmla="*/ 32 w 417"/>
                <a:gd name="T3" fmla="*/ 8 h 332"/>
                <a:gd name="T4" fmla="*/ 44 w 417"/>
                <a:gd name="T5" fmla="*/ 7 h 332"/>
                <a:gd name="T6" fmla="*/ 47 w 417"/>
                <a:gd name="T7" fmla="*/ 7 h 332"/>
                <a:gd name="T8" fmla="*/ 51 w 417"/>
                <a:gd name="T9" fmla="*/ 6 h 332"/>
                <a:gd name="T10" fmla="*/ 61 w 417"/>
                <a:gd name="T11" fmla="*/ 4 h 332"/>
                <a:gd name="T12" fmla="*/ 66 w 417"/>
                <a:gd name="T13" fmla="*/ 2 h 332"/>
                <a:gd name="T14" fmla="*/ 72 w 417"/>
                <a:gd name="T15" fmla="*/ 0 h 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332">
                  <a:moveTo>
                    <a:pt x="0" y="332"/>
                  </a:moveTo>
                  <a:cubicBezTo>
                    <a:pt x="42" y="321"/>
                    <a:pt x="149" y="299"/>
                    <a:pt x="184" y="276"/>
                  </a:cubicBezTo>
                  <a:cubicBezTo>
                    <a:pt x="239" y="239"/>
                    <a:pt x="214" y="250"/>
                    <a:pt x="256" y="236"/>
                  </a:cubicBezTo>
                  <a:cubicBezTo>
                    <a:pt x="261" y="228"/>
                    <a:pt x="265" y="219"/>
                    <a:pt x="272" y="212"/>
                  </a:cubicBezTo>
                  <a:cubicBezTo>
                    <a:pt x="279" y="205"/>
                    <a:pt x="290" y="203"/>
                    <a:pt x="296" y="196"/>
                  </a:cubicBezTo>
                  <a:cubicBezTo>
                    <a:pt x="361" y="121"/>
                    <a:pt x="298" y="168"/>
                    <a:pt x="352" y="132"/>
                  </a:cubicBezTo>
                  <a:cubicBezTo>
                    <a:pt x="360" y="108"/>
                    <a:pt x="372" y="82"/>
                    <a:pt x="384" y="60"/>
                  </a:cubicBezTo>
                  <a:cubicBezTo>
                    <a:pt x="417" y="0"/>
                    <a:pt x="416" y="33"/>
                    <a:pt x="416" y="4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50" name="Group 26"/>
          <p:cNvGrpSpPr/>
          <p:nvPr/>
        </p:nvGrpSpPr>
        <p:grpSpPr bwMode="auto">
          <a:xfrm>
            <a:off x="466725" y="4433949"/>
            <a:ext cx="120650" cy="2289175"/>
            <a:chOff x="672" y="2016"/>
            <a:chExt cx="192" cy="864"/>
          </a:xfrm>
        </p:grpSpPr>
        <p:sp>
          <p:nvSpPr>
            <p:cNvPr id="48180" name="Freeform 27"/>
            <p:cNvSpPr/>
            <p:nvPr/>
          </p:nvSpPr>
          <p:spPr bwMode="auto">
            <a:xfrm>
              <a:off x="768" y="201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48 w 96"/>
                <a:gd name="T3" fmla="*/ 48 h 192"/>
                <a:gd name="T4" fmla="*/ 0 w 9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80" y="8"/>
                    <a:pt x="64" y="16"/>
                    <a:pt x="48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1" name="Line 28"/>
            <p:cNvSpPr>
              <a:spLocks noChangeShapeType="1"/>
            </p:cNvSpPr>
            <p:nvPr/>
          </p:nvSpPr>
          <p:spPr bwMode="auto">
            <a:xfrm flipH="1">
              <a:off x="672" y="2208"/>
              <a:ext cx="96" cy="6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51" name="Line 29"/>
          <p:cNvSpPr>
            <a:spLocks noChangeShapeType="1"/>
          </p:cNvSpPr>
          <p:nvPr/>
        </p:nvSpPr>
        <p:spPr bwMode="auto">
          <a:xfrm>
            <a:off x="598488" y="4245034"/>
            <a:ext cx="0" cy="224313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52988" name="Group 60"/>
          <p:cNvGrpSpPr/>
          <p:nvPr/>
        </p:nvGrpSpPr>
        <p:grpSpPr bwMode="auto">
          <a:xfrm>
            <a:off x="5784850" y="2060599"/>
            <a:ext cx="2738438" cy="1800225"/>
            <a:chOff x="3644" y="1045"/>
            <a:chExt cx="1725" cy="1134"/>
          </a:xfrm>
        </p:grpSpPr>
        <p:sp>
          <p:nvSpPr>
            <p:cNvPr id="48173" name="Freeform 53"/>
            <p:cNvSpPr/>
            <p:nvPr/>
          </p:nvSpPr>
          <p:spPr bwMode="auto">
            <a:xfrm>
              <a:off x="4408" y="1424"/>
              <a:ext cx="283" cy="325"/>
            </a:xfrm>
            <a:custGeom>
              <a:avLst/>
              <a:gdLst>
                <a:gd name="T0" fmla="*/ 283 w 283"/>
                <a:gd name="T1" fmla="*/ 168 h 325"/>
                <a:gd name="T2" fmla="*/ 0 w 283"/>
                <a:gd name="T3" fmla="*/ 0 h 325"/>
                <a:gd name="T4" fmla="*/ 11 w 283"/>
                <a:gd name="T5" fmla="*/ 325 h 325"/>
                <a:gd name="T6" fmla="*/ 283 w 283"/>
                <a:gd name="T7" fmla="*/ 168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25">
                  <a:moveTo>
                    <a:pt x="283" y="168"/>
                  </a:moveTo>
                  <a:lnTo>
                    <a:pt x="0" y="0"/>
                  </a:lnTo>
                  <a:lnTo>
                    <a:pt x="11" y="325"/>
                  </a:lnTo>
                  <a:lnTo>
                    <a:pt x="283" y="168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FF3300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75" name="Text Box 55"/>
            <p:cNvSpPr txBox="1">
              <a:spLocks noChangeArrowheads="1"/>
            </p:cNvSpPr>
            <p:nvPr/>
          </p:nvSpPr>
          <p:spPr bwMode="auto">
            <a:xfrm>
              <a:off x="4370" y="1045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D</a:t>
              </a:r>
              <a:r>
                <a:rPr lang="en-US" altLang="zh-CN" baseline="-25000" dirty="0"/>
                <a:t>Z</a:t>
              </a:r>
              <a:endParaRPr lang="en-US" altLang="zh-CN" dirty="0"/>
            </a:p>
          </p:txBody>
        </p:sp>
        <p:sp>
          <p:nvSpPr>
            <p:cNvPr id="252984" name="Text Box 56"/>
            <p:cNvSpPr txBox="1">
              <a:spLocks noChangeArrowheads="1"/>
            </p:cNvSpPr>
            <p:nvPr/>
          </p:nvSpPr>
          <p:spPr bwMode="auto">
            <a:xfrm rot="21543759">
              <a:off x="3644" y="123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正极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48177" name="Text Box 57"/>
            <p:cNvSpPr txBox="1">
              <a:spLocks noChangeArrowheads="1"/>
            </p:cNvSpPr>
            <p:nvPr/>
          </p:nvSpPr>
          <p:spPr bwMode="auto">
            <a:xfrm rot="-9135">
              <a:off x="4803" y="124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宋体" panose="02010600030101010101" pitchFamily="2" charset="-122"/>
                </a:rPr>
                <a:t>负极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252986" name="Text Box 58"/>
            <p:cNvSpPr txBox="1">
              <a:spLocks noChangeArrowheads="1"/>
            </p:cNvSpPr>
            <p:nvPr/>
          </p:nvSpPr>
          <p:spPr bwMode="auto">
            <a:xfrm rot="51595">
              <a:off x="4282" y="185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符号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48179" name="Freeform 59"/>
            <p:cNvSpPr/>
            <p:nvPr/>
          </p:nvSpPr>
          <p:spPr bwMode="auto">
            <a:xfrm>
              <a:off x="4624" y="1434"/>
              <a:ext cx="78" cy="336"/>
            </a:xfrm>
            <a:custGeom>
              <a:avLst/>
              <a:gdLst>
                <a:gd name="T0" fmla="*/ 0 w 84"/>
                <a:gd name="T1" fmla="*/ 0 h 356"/>
                <a:gd name="T2" fmla="*/ 84 w 84"/>
                <a:gd name="T3" fmla="*/ 10 h 356"/>
                <a:gd name="T4" fmla="*/ 84 w 84"/>
                <a:gd name="T5" fmla="*/ 356 h 3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" h="356">
                  <a:moveTo>
                    <a:pt x="0" y="0"/>
                  </a:moveTo>
                  <a:lnTo>
                    <a:pt x="84" y="10"/>
                  </a:lnTo>
                  <a:lnTo>
                    <a:pt x="84" y="356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74" name="Line 54"/>
            <p:cNvSpPr>
              <a:spLocks noChangeShapeType="1"/>
            </p:cNvSpPr>
            <p:nvPr/>
          </p:nvSpPr>
          <p:spPr bwMode="auto">
            <a:xfrm rot="-5400000">
              <a:off x="4557" y="935"/>
              <a:ext cx="0" cy="1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Rectangle 6"/>
          <p:cNvSpPr txBox="1">
            <a:spLocks noChangeArrowheads="1"/>
          </p:cNvSpPr>
          <p:nvPr/>
        </p:nvSpPr>
        <p:spPr bwMode="auto">
          <a:xfrm>
            <a:off x="187325" y="3149"/>
            <a:ext cx="6965950" cy="7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1.2.5  </a:t>
            </a:r>
            <a:r>
              <a:rPr kumimoji="0" lang="zh-CN" altLang="en-US" sz="40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稳压二极管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 animBg="1"/>
      <p:bldP spid="48140" grpId="0"/>
      <p:bldP spid="48141" grpId="0"/>
      <p:bldP spid="48143" grpId="0"/>
      <p:bldP spid="48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29" name="Text Box 21"/>
          <p:cNvSpPr txBox="1">
            <a:spLocks noChangeArrowheads="1"/>
          </p:cNvSpPr>
          <p:nvPr/>
        </p:nvSpPr>
        <p:spPr bwMode="auto">
          <a:xfrm>
            <a:off x="128145" y="89586"/>
            <a:ext cx="4820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1.2.1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二极管的结构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145" y="866340"/>
            <a:ext cx="8162006" cy="1233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defRPr/>
            </a:pPr>
            <a:r>
              <a:rPr kumimoji="0"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二极管的组成</a:t>
            </a:r>
            <a:endParaRPr kumimoji="0" lang="en-US" altLang="zh-CN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500"/>
              </a:spcBef>
              <a:defRPr/>
            </a:pPr>
            <a:r>
              <a:rPr kumimoji="0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kumimoji="0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结封装，引出两个电极，就构成了二极管。</a:t>
            </a:r>
            <a:endParaRPr kumimoji="0"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5332" y="6492877"/>
            <a:ext cx="2057400" cy="365125"/>
          </a:xfrm>
        </p:spPr>
        <p:txBody>
          <a:bodyPr/>
          <a:lstStyle/>
          <a:p>
            <a:pPr>
              <a:defRPr/>
            </a:pPr>
            <a:fld id="{8FCB0306-2650-4D3E-9AAA-BA279D4A1421}" type="slidenum">
              <a:rPr lang="zh-CN" altLang="en-US" smtClean="0"/>
            </a:fld>
            <a:endParaRPr lang="zh-CN" altLang="en-US"/>
          </a:p>
        </p:txBody>
      </p:sp>
      <p:pic>
        <p:nvPicPr>
          <p:cNvPr id="49" name="Picture 10" descr="二极管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5" t="32445" r="12996" b="27780"/>
          <a:stretch>
            <a:fillRect/>
          </a:stretch>
        </p:blipFill>
        <p:spPr bwMode="auto">
          <a:xfrm>
            <a:off x="1711299" y="2684024"/>
            <a:ext cx="5256212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70125" y="3508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800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441822" y="1061773"/>
            <a:ext cx="4506912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稳定电压</a:t>
            </a:r>
            <a:r>
              <a:rPr lang="en-US" altLang="zh-CN" sz="2400" i="1" dirty="0">
                <a:solidFill>
                  <a:srgbClr val="FF3300"/>
                </a:solidFill>
              </a:rPr>
              <a:t>U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Z</a:t>
            </a:r>
            <a:r>
              <a:rPr lang="zh-CN" altLang="en-US" sz="2400" dirty="0"/>
              <a:t>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在规定电流下稳压管的反向击穿电压。由于工艺的原因，即使同一型号的管子，其</a:t>
            </a:r>
            <a:r>
              <a:rPr lang="en-US" altLang="zh-CN" sz="2400" i="1" dirty="0">
                <a:solidFill>
                  <a:srgbClr val="FF3300"/>
                </a:solidFill>
              </a:rPr>
              <a:t>U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Z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也不完全一样，具有一定的分散性。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4575174" y="3367725"/>
            <a:ext cx="45085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稳定电流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</a:rPr>
              <a:t>Z</a:t>
            </a:r>
            <a:r>
              <a:rPr lang="zh-CN" altLang="en-US" sz="2400" dirty="0"/>
              <a:t>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保证管子进入反向击穿区的电流。若电流低于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</a:rPr>
              <a:t>Z</a:t>
            </a:r>
            <a:r>
              <a:rPr lang="zh-CN" altLang="en-US" sz="2400" dirty="0"/>
              <a:t>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则管子的稳压性不佳，内阻较大，甚至根本不稳压，故一般将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</a:rPr>
              <a:t>Z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记作</a:t>
            </a:r>
            <a:r>
              <a:rPr lang="en-US" altLang="zh-CN" sz="2400" i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baseline="-25000" dirty="0" err="1">
                <a:solidFill>
                  <a:schemeClr val="accent2">
                    <a:lumMod val="75000"/>
                  </a:schemeClr>
                </a:solidFill>
              </a:rPr>
              <a:t>Zmin</a:t>
            </a:r>
            <a:r>
              <a:rPr lang="zh-CN" altLang="en-US" sz="2400" dirty="0"/>
              <a:t>。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只要不超过管子的额定功率，电流愈大，稳压效果愈好。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711325" y="4589267"/>
            <a:ext cx="70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en-US" altLang="zh-CN" i="1" dirty="0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Z</a:t>
            </a:r>
            <a:endParaRPr lang="en-US" altLang="zh-CN" sz="2400" i="1" dirty="0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H="1">
            <a:off x="500063" y="5768781"/>
            <a:ext cx="31750" cy="6572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H="1">
            <a:off x="625475" y="6148194"/>
            <a:ext cx="381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260350" y="6264081"/>
            <a:ext cx="81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en-US" altLang="zh-CN" i="1" dirty="0">
                <a:sym typeface="Symbol" panose="05050102010706020507" pitchFamily="18" charset="2"/>
              </a:rPr>
              <a:t>U</a:t>
            </a:r>
            <a:r>
              <a:rPr lang="en-US" altLang="zh-CN" baseline="-25000" dirty="0">
                <a:sym typeface="Symbol" panose="05050102010706020507" pitchFamily="18" charset="2"/>
              </a:rPr>
              <a:t>Z</a:t>
            </a:r>
            <a:endParaRPr lang="en-US" altLang="zh-CN" i="1" dirty="0"/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111127" y="678122"/>
            <a:ext cx="49180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defRPr/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主要参数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271465" y="3763767"/>
            <a:ext cx="41544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V="1">
            <a:off x="2635251" y="1788891"/>
            <a:ext cx="1587" cy="448947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Freeform 13"/>
          <p:cNvSpPr/>
          <p:nvPr/>
        </p:nvSpPr>
        <p:spPr bwMode="auto">
          <a:xfrm>
            <a:off x="3113088" y="3277577"/>
            <a:ext cx="476250" cy="488950"/>
          </a:xfrm>
          <a:custGeom>
            <a:avLst/>
            <a:gdLst>
              <a:gd name="T0" fmla="*/ 0 w 288"/>
              <a:gd name="T1" fmla="*/ 2147483646 h 288"/>
              <a:gd name="T2" fmla="*/ 2147483646 w 288"/>
              <a:gd name="T3" fmla="*/ 2147483646 h 288"/>
              <a:gd name="T4" fmla="*/ 2147483646 w 288"/>
              <a:gd name="T5" fmla="*/ 2147483646 h 288"/>
              <a:gd name="T6" fmla="*/ 2147483646 w 288"/>
              <a:gd name="T7" fmla="*/ 2147483646 h 288"/>
              <a:gd name="T8" fmla="*/ 2147483646 w 288"/>
              <a:gd name="T9" fmla="*/ 2147483646 h 288"/>
              <a:gd name="T10" fmla="*/ 2147483646 w 288"/>
              <a:gd name="T11" fmla="*/ 2147483646 h 288"/>
              <a:gd name="T12" fmla="*/ 2147483646 w 288"/>
              <a:gd name="T13" fmla="*/ 0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8" h="288">
                <a:moveTo>
                  <a:pt x="0" y="288"/>
                </a:moveTo>
                <a:cubicBezTo>
                  <a:pt x="62" y="278"/>
                  <a:pt x="115" y="275"/>
                  <a:pt x="168" y="240"/>
                </a:cubicBezTo>
                <a:cubicBezTo>
                  <a:pt x="176" y="228"/>
                  <a:pt x="182" y="214"/>
                  <a:pt x="192" y="204"/>
                </a:cubicBezTo>
                <a:cubicBezTo>
                  <a:pt x="202" y="194"/>
                  <a:pt x="220" y="192"/>
                  <a:pt x="228" y="180"/>
                </a:cubicBezTo>
                <a:cubicBezTo>
                  <a:pt x="241" y="159"/>
                  <a:pt x="244" y="132"/>
                  <a:pt x="252" y="108"/>
                </a:cubicBezTo>
                <a:cubicBezTo>
                  <a:pt x="260" y="84"/>
                  <a:pt x="268" y="60"/>
                  <a:pt x="276" y="36"/>
                </a:cubicBezTo>
                <a:cubicBezTo>
                  <a:pt x="280" y="24"/>
                  <a:pt x="288" y="0"/>
                  <a:pt x="28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V="1">
            <a:off x="3570289" y="2024820"/>
            <a:ext cx="163780" cy="13214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2635250" y="3765354"/>
            <a:ext cx="477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517650" y="1710321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ea typeface="方正琥珀繁体" pitchFamily="2" charset="-122"/>
              </a:rPr>
              <a:t>I</a:t>
            </a:r>
            <a:r>
              <a:rPr lang="en-US" altLang="zh-CN" sz="2400" baseline="-25000" dirty="0">
                <a:ea typeface="方正琥珀繁体" pitchFamily="2" charset="-122"/>
              </a:rPr>
              <a:t>Z</a:t>
            </a:r>
            <a:r>
              <a:rPr lang="en-US" altLang="zh-CN" sz="2400" dirty="0">
                <a:ea typeface="方正琥珀繁体" pitchFamily="2" charset="-122"/>
              </a:rPr>
              <a:t>/mA</a:t>
            </a:r>
            <a:endParaRPr lang="en-US" altLang="zh-CN" sz="2400" b="0" dirty="0">
              <a:ea typeface="方正琥珀繁体" pitchFamily="2" charset="-122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3734068" y="388000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ea typeface="方正琥珀繁体" pitchFamily="2" charset="-122"/>
              </a:rPr>
              <a:t>U</a:t>
            </a:r>
            <a:r>
              <a:rPr lang="en-US" altLang="zh-CN" sz="2400" baseline="-25000" dirty="0">
                <a:ea typeface="方正琥珀繁体" pitchFamily="2" charset="-122"/>
              </a:rPr>
              <a:t>Z</a:t>
            </a:r>
            <a:r>
              <a:rPr lang="en-US" altLang="zh-CN" sz="2400" dirty="0">
                <a:ea typeface="方正琥珀繁体" pitchFamily="2" charset="-122"/>
              </a:rPr>
              <a:t>/V</a:t>
            </a:r>
            <a:endParaRPr lang="en-US" altLang="zh-CN" sz="2400" i="1" dirty="0">
              <a:ea typeface="方正琥珀繁体" pitchFamily="2" charset="-122"/>
            </a:endParaRP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2622550" y="336054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ea typeface="方正琥珀繁体" pitchFamily="2" charset="-122"/>
              </a:rPr>
              <a:t>0</a:t>
            </a:r>
            <a:endParaRPr lang="en-US" altLang="zh-CN" sz="2400" b="0">
              <a:ea typeface="方正琥珀繁体" pitchFamily="2" charset="-122"/>
            </a:endParaRP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290513" y="3292279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solidFill>
                  <a:srgbClr val="FF0000"/>
                </a:solidFill>
                <a:ea typeface="方正琥珀繁体" pitchFamily="2" charset="-122"/>
              </a:rPr>
              <a:t>U</a:t>
            </a:r>
            <a:r>
              <a:rPr lang="en-US" altLang="zh-CN" sz="2400" baseline="-25000" dirty="0">
                <a:solidFill>
                  <a:srgbClr val="FF0000"/>
                </a:solidFill>
                <a:ea typeface="方正琥珀繁体" pitchFamily="2" charset="-122"/>
              </a:rPr>
              <a:t>Z</a:t>
            </a:r>
            <a:endParaRPr lang="en-US" altLang="zh-CN" sz="2400" i="1" dirty="0">
              <a:solidFill>
                <a:srgbClr val="FF0000"/>
              </a:solidFill>
              <a:ea typeface="方正琥珀繁体" pitchFamily="2" charset="-122"/>
            </a:endParaRP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614365" y="3960617"/>
            <a:ext cx="19891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2592170" y="3796506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 err="1">
                <a:solidFill>
                  <a:schemeClr val="accent2">
                    <a:lumMod val="75000"/>
                  </a:schemeClr>
                </a:solidFill>
                <a:ea typeface="方正琥珀繁体" pitchFamily="2" charset="-122"/>
              </a:rPr>
              <a:t>I</a:t>
            </a:r>
            <a:r>
              <a:rPr lang="en-US" altLang="zh-CN" baseline="-25000" dirty="0" err="1">
                <a:solidFill>
                  <a:schemeClr val="accent2">
                    <a:lumMod val="75000"/>
                  </a:schemeClr>
                </a:solidFill>
                <a:ea typeface="方正琥珀繁体" pitchFamily="2" charset="-122"/>
              </a:rPr>
              <a:t>Zmin</a:t>
            </a:r>
            <a:endParaRPr lang="en-US" altLang="zh-CN" sz="4000" b="0" dirty="0">
              <a:solidFill>
                <a:schemeClr val="accent2">
                  <a:lumMod val="75000"/>
                </a:schemeClr>
              </a:solidFill>
              <a:ea typeface="方正琥珀繁体" pitchFamily="2" charset="-122"/>
            </a:endParaRPr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 flipV="1">
            <a:off x="401638" y="5822756"/>
            <a:ext cx="2233612" cy="15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570163" y="5517956"/>
            <a:ext cx="92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 err="1">
                <a:ea typeface="方正琥珀繁体" pitchFamily="2" charset="-122"/>
              </a:rPr>
              <a:t>I</a:t>
            </a:r>
            <a:r>
              <a:rPr lang="en-US" altLang="zh-CN" baseline="-25000" dirty="0" err="1">
                <a:ea typeface="方正琥珀繁体" pitchFamily="2" charset="-122"/>
              </a:rPr>
              <a:t>Zmax</a:t>
            </a:r>
            <a:endParaRPr lang="en-US" altLang="zh-CN" sz="2000" i="1" dirty="0">
              <a:ea typeface="方正琥珀繁体" pitchFamily="2" charset="-122"/>
            </a:endParaRPr>
          </a:p>
        </p:txBody>
      </p:sp>
      <p:grpSp>
        <p:nvGrpSpPr>
          <p:cNvPr id="49176" name="Group 24"/>
          <p:cNvGrpSpPr/>
          <p:nvPr/>
        </p:nvGrpSpPr>
        <p:grpSpPr bwMode="auto">
          <a:xfrm>
            <a:off x="588963" y="3744788"/>
            <a:ext cx="2030412" cy="184317"/>
            <a:chOff x="864" y="1911"/>
            <a:chExt cx="808" cy="105"/>
          </a:xfrm>
        </p:grpSpPr>
        <p:sp>
          <p:nvSpPr>
            <p:cNvPr id="49183" name="Line 25"/>
            <p:cNvSpPr>
              <a:spLocks noChangeShapeType="1"/>
            </p:cNvSpPr>
            <p:nvPr/>
          </p:nvSpPr>
          <p:spPr bwMode="auto">
            <a:xfrm>
              <a:off x="864" y="2016"/>
              <a:ext cx="57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Freeform 26"/>
            <p:cNvSpPr/>
            <p:nvPr/>
          </p:nvSpPr>
          <p:spPr bwMode="auto">
            <a:xfrm>
              <a:off x="1440" y="1911"/>
              <a:ext cx="232" cy="104"/>
            </a:xfrm>
            <a:custGeom>
              <a:avLst/>
              <a:gdLst>
                <a:gd name="T0" fmla="*/ 0 w 417"/>
                <a:gd name="T1" fmla="*/ 10 h 332"/>
                <a:gd name="T2" fmla="*/ 32 w 417"/>
                <a:gd name="T3" fmla="*/ 8 h 332"/>
                <a:gd name="T4" fmla="*/ 44 w 417"/>
                <a:gd name="T5" fmla="*/ 7 h 332"/>
                <a:gd name="T6" fmla="*/ 47 w 417"/>
                <a:gd name="T7" fmla="*/ 7 h 332"/>
                <a:gd name="T8" fmla="*/ 51 w 417"/>
                <a:gd name="T9" fmla="*/ 6 h 332"/>
                <a:gd name="T10" fmla="*/ 61 w 417"/>
                <a:gd name="T11" fmla="*/ 4 h 332"/>
                <a:gd name="T12" fmla="*/ 66 w 417"/>
                <a:gd name="T13" fmla="*/ 2 h 332"/>
                <a:gd name="T14" fmla="*/ 72 w 417"/>
                <a:gd name="T15" fmla="*/ 0 h 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332">
                  <a:moveTo>
                    <a:pt x="0" y="332"/>
                  </a:moveTo>
                  <a:cubicBezTo>
                    <a:pt x="42" y="321"/>
                    <a:pt x="149" y="299"/>
                    <a:pt x="184" y="276"/>
                  </a:cubicBezTo>
                  <a:cubicBezTo>
                    <a:pt x="239" y="239"/>
                    <a:pt x="214" y="250"/>
                    <a:pt x="256" y="236"/>
                  </a:cubicBezTo>
                  <a:cubicBezTo>
                    <a:pt x="261" y="228"/>
                    <a:pt x="265" y="219"/>
                    <a:pt x="272" y="212"/>
                  </a:cubicBezTo>
                  <a:cubicBezTo>
                    <a:pt x="279" y="205"/>
                    <a:pt x="290" y="203"/>
                    <a:pt x="296" y="196"/>
                  </a:cubicBezTo>
                  <a:cubicBezTo>
                    <a:pt x="361" y="121"/>
                    <a:pt x="298" y="168"/>
                    <a:pt x="352" y="132"/>
                  </a:cubicBezTo>
                  <a:cubicBezTo>
                    <a:pt x="360" y="108"/>
                    <a:pt x="372" y="82"/>
                    <a:pt x="384" y="60"/>
                  </a:cubicBezTo>
                  <a:cubicBezTo>
                    <a:pt x="417" y="0"/>
                    <a:pt x="416" y="33"/>
                    <a:pt x="416" y="4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177" name="Group 27"/>
          <p:cNvGrpSpPr/>
          <p:nvPr/>
        </p:nvGrpSpPr>
        <p:grpSpPr bwMode="auto">
          <a:xfrm>
            <a:off x="501652" y="3944744"/>
            <a:ext cx="85725" cy="2289175"/>
            <a:chOff x="672" y="2016"/>
            <a:chExt cx="192" cy="864"/>
          </a:xfrm>
        </p:grpSpPr>
        <p:sp>
          <p:nvSpPr>
            <p:cNvPr id="49181" name="Freeform 28"/>
            <p:cNvSpPr/>
            <p:nvPr/>
          </p:nvSpPr>
          <p:spPr bwMode="auto">
            <a:xfrm>
              <a:off x="768" y="201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48 w 96"/>
                <a:gd name="T3" fmla="*/ 48 h 192"/>
                <a:gd name="T4" fmla="*/ 0 w 9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80" y="8"/>
                    <a:pt x="64" y="16"/>
                    <a:pt x="48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Line 29"/>
            <p:cNvSpPr>
              <a:spLocks noChangeShapeType="1"/>
            </p:cNvSpPr>
            <p:nvPr/>
          </p:nvSpPr>
          <p:spPr bwMode="auto">
            <a:xfrm flipH="1">
              <a:off x="672" y="2208"/>
              <a:ext cx="96" cy="6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78" name="Line 30"/>
          <p:cNvSpPr>
            <a:spLocks noChangeShapeType="1"/>
          </p:cNvSpPr>
          <p:nvPr/>
        </p:nvSpPr>
        <p:spPr bwMode="auto">
          <a:xfrm>
            <a:off x="598488" y="3755829"/>
            <a:ext cx="0" cy="267493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179" name="Line 31"/>
          <p:cNvSpPr>
            <a:spLocks noChangeShapeType="1"/>
          </p:cNvSpPr>
          <p:nvPr/>
        </p:nvSpPr>
        <p:spPr bwMode="auto">
          <a:xfrm flipH="1">
            <a:off x="127000" y="6165654"/>
            <a:ext cx="3810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0" name="Line 32"/>
          <p:cNvSpPr>
            <a:spLocks noChangeShapeType="1"/>
          </p:cNvSpPr>
          <p:nvPr/>
        </p:nvSpPr>
        <p:spPr bwMode="auto">
          <a:xfrm>
            <a:off x="2393950" y="3955854"/>
            <a:ext cx="0" cy="1862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4" name="Rectangle 6"/>
          <p:cNvSpPr txBox="1">
            <a:spLocks noChangeArrowheads="1"/>
          </p:cNvSpPr>
          <p:nvPr/>
        </p:nvSpPr>
        <p:spPr bwMode="auto">
          <a:xfrm>
            <a:off x="187325" y="3149"/>
            <a:ext cx="6965950" cy="7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40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1.2.5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稳压二极管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/>
      <p:bldP spid="2539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70125" y="3508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800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711325" y="4589267"/>
            <a:ext cx="70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en-US" altLang="zh-CN" i="1" dirty="0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Z</a:t>
            </a:r>
            <a:endParaRPr lang="en-US" altLang="zh-CN" sz="2400" i="1" dirty="0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H="1">
            <a:off x="500063" y="5768781"/>
            <a:ext cx="31750" cy="6572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H="1">
            <a:off x="625475" y="6148194"/>
            <a:ext cx="381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260350" y="6264081"/>
            <a:ext cx="81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en-US" altLang="zh-CN" i="1" dirty="0">
                <a:sym typeface="Symbol" panose="05050102010706020507" pitchFamily="18" charset="2"/>
              </a:rPr>
              <a:t>U</a:t>
            </a:r>
            <a:r>
              <a:rPr lang="en-US" altLang="zh-CN" baseline="-25000" dirty="0">
                <a:sym typeface="Symbol" panose="05050102010706020507" pitchFamily="18" charset="2"/>
              </a:rPr>
              <a:t>Z</a:t>
            </a:r>
            <a:endParaRPr lang="en-US" altLang="zh-CN" i="1" dirty="0"/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111127" y="678122"/>
            <a:ext cx="49180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defRPr/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主要参数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271465" y="3763767"/>
            <a:ext cx="41544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V="1">
            <a:off x="2635251" y="1788891"/>
            <a:ext cx="1587" cy="448947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Freeform 13"/>
          <p:cNvSpPr/>
          <p:nvPr/>
        </p:nvSpPr>
        <p:spPr bwMode="auto">
          <a:xfrm>
            <a:off x="3113088" y="3277577"/>
            <a:ext cx="476250" cy="488950"/>
          </a:xfrm>
          <a:custGeom>
            <a:avLst/>
            <a:gdLst>
              <a:gd name="T0" fmla="*/ 0 w 288"/>
              <a:gd name="T1" fmla="*/ 2147483646 h 288"/>
              <a:gd name="T2" fmla="*/ 2147483646 w 288"/>
              <a:gd name="T3" fmla="*/ 2147483646 h 288"/>
              <a:gd name="T4" fmla="*/ 2147483646 w 288"/>
              <a:gd name="T5" fmla="*/ 2147483646 h 288"/>
              <a:gd name="T6" fmla="*/ 2147483646 w 288"/>
              <a:gd name="T7" fmla="*/ 2147483646 h 288"/>
              <a:gd name="T8" fmla="*/ 2147483646 w 288"/>
              <a:gd name="T9" fmla="*/ 2147483646 h 288"/>
              <a:gd name="T10" fmla="*/ 2147483646 w 288"/>
              <a:gd name="T11" fmla="*/ 2147483646 h 288"/>
              <a:gd name="T12" fmla="*/ 2147483646 w 288"/>
              <a:gd name="T13" fmla="*/ 0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8" h="288">
                <a:moveTo>
                  <a:pt x="0" y="288"/>
                </a:moveTo>
                <a:cubicBezTo>
                  <a:pt x="62" y="278"/>
                  <a:pt x="115" y="275"/>
                  <a:pt x="168" y="240"/>
                </a:cubicBezTo>
                <a:cubicBezTo>
                  <a:pt x="176" y="228"/>
                  <a:pt x="182" y="214"/>
                  <a:pt x="192" y="204"/>
                </a:cubicBezTo>
                <a:cubicBezTo>
                  <a:pt x="202" y="194"/>
                  <a:pt x="220" y="192"/>
                  <a:pt x="228" y="180"/>
                </a:cubicBezTo>
                <a:cubicBezTo>
                  <a:pt x="241" y="159"/>
                  <a:pt x="244" y="132"/>
                  <a:pt x="252" y="108"/>
                </a:cubicBezTo>
                <a:cubicBezTo>
                  <a:pt x="260" y="84"/>
                  <a:pt x="268" y="60"/>
                  <a:pt x="276" y="36"/>
                </a:cubicBezTo>
                <a:cubicBezTo>
                  <a:pt x="280" y="24"/>
                  <a:pt x="288" y="0"/>
                  <a:pt x="28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V="1">
            <a:off x="3570289" y="2024820"/>
            <a:ext cx="163780" cy="13214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2635250" y="3765354"/>
            <a:ext cx="477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517650" y="1710321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ea typeface="方正琥珀繁体" pitchFamily="2" charset="-122"/>
              </a:rPr>
              <a:t>I</a:t>
            </a:r>
            <a:r>
              <a:rPr lang="en-US" altLang="zh-CN" sz="2400" baseline="-25000" dirty="0">
                <a:ea typeface="方正琥珀繁体" pitchFamily="2" charset="-122"/>
              </a:rPr>
              <a:t>Z</a:t>
            </a:r>
            <a:r>
              <a:rPr lang="en-US" altLang="zh-CN" sz="2400" dirty="0">
                <a:ea typeface="方正琥珀繁体" pitchFamily="2" charset="-122"/>
              </a:rPr>
              <a:t>/mA</a:t>
            </a:r>
            <a:endParaRPr lang="en-US" altLang="zh-CN" sz="2400" b="0" dirty="0">
              <a:ea typeface="方正琥珀繁体" pitchFamily="2" charset="-122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3734068" y="388000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ea typeface="方正琥珀繁体" pitchFamily="2" charset="-122"/>
              </a:rPr>
              <a:t>U</a:t>
            </a:r>
            <a:r>
              <a:rPr lang="en-US" altLang="zh-CN" sz="2400" baseline="-25000" dirty="0">
                <a:ea typeface="方正琥珀繁体" pitchFamily="2" charset="-122"/>
              </a:rPr>
              <a:t>Z</a:t>
            </a:r>
            <a:r>
              <a:rPr lang="en-US" altLang="zh-CN" sz="2400" dirty="0">
                <a:ea typeface="方正琥珀繁体" pitchFamily="2" charset="-122"/>
              </a:rPr>
              <a:t>/V</a:t>
            </a:r>
            <a:endParaRPr lang="en-US" altLang="zh-CN" sz="2400" i="1" dirty="0">
              <a:ea typeface="方正琥珀繁体" pitchFamily="2" charset="-122"/>
            </a:endParaRP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2622550" y="336054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ea typeface="方正琥珀繁体" pitchFamily="2" charset="-122"/>
              </a:rPr>
              <a:t>0</a:t>
            </a:r>
            <a:endParaRPr lang="en-US" altLang="zh-CN" sz="2400" b="0">
              <a:ea typeface="方正琥珀繁体" pitchFamily="2" charset="-122"/>
            </a:endParaRP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290513" y="3292279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solidFill>
                  <a:srgbClr val="FF0000"/>
                </a:solidFill>
                <a:ea typeface="方正琥珀繁体" pitchFamily="2" charset="-122"/>
              </a:rPr>
              <a:t>U</a:t>
            </a:r>
            <a:r>
              <a:rPr lang="en-US" altLang="zh-CN" sz="2400" baseline="-25000" dirty="0">
                <a:solidFill>
                  <a:srgbClr val="FF0000"/>
                </a:solidFill>
                <a:ea typeface="方正琥珀繁体" pitchFamily="2" charset="-122"/>
              </a:rPr>
              <a:t>Z</a:t>
            </a:r>
            <a:endParaRPr lang="en-US" altLang="zh-CN" sz="2400" i="1" dirty="0">
              <a:solidFill>
                <a:srgbClr val="FF0000"/>
              </a:solidFill>
              <a:ea typeface="方正琥珀繁体" pitchFamily="2" charset="-122"/>
            </a:endParaRP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614365" y="3960617"/>
            <a:ext cx="19891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2592170" y="3796506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 err="1">
                <a:solidFill>
                  <a:schemeClr val="accent2">
                    <a:lumMod val="75000"/>
                  </a:schemeClr>
                </a:solidFill>
                <a:ea typeface="方正琥珀繁体" pitchFamily="2" charset="-122"/>
              </a:rPr>
              <a:t>I</a:t>
            </a:r>
            <a:r>
              <a:rPr lang="en-US" altLang="zh-CN" baseline="-25000" dirty="0" err="1">
                <a:solidFill>
                  <a:schemeClr val="accent2">
                    <a:lumMod val="75000"/>
                  </a:schemeClr>
                </a:solidFill>
                <a:ea typeface="方正琥珀繁体" pitchFamily="2" charset="-122"/>
              </a:rPr>
              <a:t>Zmin</a:t>
            </a:r>
            <a:endParaRPr lang="en-US" altLang="zh-CN" sz="4000" b="0" dirty="0">
              <a:solidFill>
                <a:schemeClr val="accent2">
                  <a:lumMod val="75000"/>
                </a:schemeClr>
              </a:solidFill>
              <a:ea typeface="方正琥珀繁体" pitchFamily="2" charset="-122"/>
            </a:endParaRPr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 flipV="1">
            <a:off x="401638" y="5822756"/>
            <a:ext cx="2233612" cy="15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570163" y="5517956"/>
            <a:ext cx="92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 err="1">
                <a:solidFill>
                  <a:schemeClr val="accent2"/>
                </a:solidFill>
                <a:ea typeface="方正琥珀繁体" pitchFamily="2" charset="-122"/>
              </a:rPr>
              <a:t>I</a:t>
            </a:r>
            <a:r>
              <a:rPr lang="en-US" altLang="zh-CN" baseline="-25000" dirty="0" err="1">
                <a:solidFill>
                  <a:schemeClr val="accent2"/>
                </a:solidFill>
                <a:ea typeface="方正琥珀繁体" pitchFamily="2" charset="-122"/>
              </a:rPr>
              <a:t>Zmax</a:t>
            </a:r>
            <a:endParaRPr lang="en-US" altLang="zh-CN" sz="2000" i="1" dirty="0">
              <a:solidFill>
                <a:schemeClr val="accent2"/>
              </a:solidFill>
              <a:ea typeface="方正琥珀繁体" pitchFamily="2" charset="-122"/>
            </a:endParaRPr>
          </a:p>
        </p:txBody>
      </p:sp>
      <p:grpSp>
        <p:nvGrpSpPr>
          <p:cNvPr id="49176" name="Group 24"/>
          <p:cNvGrpSpPr/>
          <p:nvPr/>
        </p:nvGrpSpPr>
        <p:grpSpPr bwMode="auto">
          <a:xfrm>
            <a:off x="588963" y="3744788"/>
            <a:ext cx="2030412" cy="184317"/>
            <a:chOff x="864" y="1911"/>
            <a:chExt cx="808" cy="105"/>
          </a:xfrm>
        </p:grpSpPr>
        <p:sp>
          <p:nvSpPr>
            <p:cNvPr id="49183" name="Line 25"/>
            <p:cNvSpPr>
              <a:spLocks noChangeShapeType="1"/>
            </p:cNvSpPr>
            <p:nvPr/>
          </p:nvSpPr>
          <p:spPr bwMode="auto">
            <a:xfrm>
              <a:off x="864" y="2016"/>
              <a:ext cx="57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Freeform 26"/>
            <p:cNvSpPr/>
            <p:nvPr/>
          </p:nvSpPr>
          <p:spPr bwMode="auto">
            <a:xfrm>
              <a:off x="1440" y="1911"/>
              <a:ext cx="232" cy="104"/>
            </a:xfrm>
            <a:custGeom>
              <a:avLst/>
              <a:gdLst>
                <a:gd name="T0" fmla="*/ 0 w 417"/>
                <a:gd name="T1" fmla="*/ 10 h 332"/>
                <a:gd name="T2" fmla="*/ 32 w 417"/>
                <a:gd name="T3" fmla="*/ 8 h 332"/>
                <a:gd name="T4" fmla="*/ 44 w 417"/>
                <a:gd name="T5" fmla="*/ 7 h 332"/>
                <a:gd name="T6" fmla="*/ 47 w 417"/>
                <a:gd name="T7" fmla="*/ 7 h 332"/>
                <a:gd name="T8" fmla="*/ 51 w 417"/>
                <a:gd name="T9" fmla="*/ 6 h 332"/>
                <a:gd name="T10" fmla="*/ 61 w 417"/>
                <a:gd name="T11" fmla="*/ 4 h 332"/>
                <a:gd name="T12" fmla="*/ 66 w 417"/>
                <a:gd name="T13" fmla="*/ 2 h 332"/>
                <a:gd name="T14" fmla="*/ 72 w 417"/>
                <a:gd name="T15" fmla="*/ 0 h 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332">
                  <a:moveTo>
                    <a:pt x="0" y="332"/>
                  </a:moveTo>
                  <a:cubicBezTo>
                    <a:pt x="42" y="321"/>
                    <a:pt x="149" y="299"/>
                    <a:pt x="184" y="276"/>
                  </a:cubicBezTo>
                  <a:cubicBezTo>
                    <a:pt x="239" y="239"/>
                    <a:pt x="214" y="250"/>
                    <a:pt x="256" y="236"/>
                  </a:cubicBezTo>
                  <a:cubicBezTo>
                    <a:pt x="261" y="228"/>
                    <a:pt x="265" y="219"/>
                    <a:pt x="272" y="212"/>
                  </a:cubicBezTo>
                  <a:cubicBezTo>
                    <a:pt x="279" y="205"/>
                    <a:pt x="290" y="203"/>
                    <a:pt x="296" y="196"/>
                  </a:cubicBezTo>
                  <a:cubicBezTo>
                    <a:pt x="361" y="121"/>
                    <a:pt x="298" y="168"/>
                    <a:pt x="352" y="132"/>
                  </a:cubicBezTo>
                  <a:cubicBezTo>
                    <a:pt x="360" y="108"/>
                    <a:pt x="372" y="82"/>
                    <a:pt x="384" y="60"/>
                  </a:cubicBezTo>
                  <a:cubicBezTo>
                    <a:pt x="417" y="0"/>
                    <a:pt x="416" y="33"/>
                    <a:pt x="416" y="4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177" name="Group 27"/>
          <p:cNvGrpSpPr/>
          <p:nvPr/>
        </p:nvGrpSpPr>
        <p:grpSpPr bwMode="auto">
          <a:xfrm>
            <a:off x="501652" y="3944744"/>
            <a:ext cx="85725" cy="2289175"/>
            <a:chOff x="672" y="2016"/>
            <a:chExt cx="192" cy="864"/>
          </a:xfrm>
        </p:grpSpPr>
        <p:sp>
          <p:nvSpPr>
            <p:cNvPr id="49181" name="Freeform 28"/>
            <p:cNvSpPr/>
            <p:nvPr/>
          </p:nvSpPr>
          <p:spPr bwMode="auto">
            <a:xfrm>
              <a:off x="768" y="201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48 w 96"/>
                <a:gd name="T3" fmla="*/ 48 h 192"/>
                <a:gd name="T4" fmla="*/ 0 w 9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80" y="8"/>
                    <a:pt x="64" y="16"/>
                    <a:pt x="48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Line 29"/>
            <p:cNvSpPr>
              <a:spLocks noChangeShapeType="1"/>
            </p:cNvSpPr>
            <p:nvPr/>
          </p:nvSpPr>
          <p:spPr bwMode="auto">
            <a:xfrm flipH="1">
              <a:off x="672" y="2208"/>
              <a:ext cx="96" cy="6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78" name="Line 30"/>
          <p:cNvSpPr>
            <a:spLocks noChangeShapeType="1"/>
          </p:cNvSpPr>
          <p:nvPr/>
        </p:nvSpPr>
        <p:spPr bwMode="auto">
          <a:xfrm>
            <a:off x="598488" y="3755829"/>
            <a:ext cx="0" cy="267493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179" name="Line 31"/>
          <p:cNvSpPr>
            <a:spLocks noChangeShapeType="1"/>
          </p:cNvSpPr>
          <p:nvPr/>
        </p:nvSpPr>
        <p:spPr bwMode="auto">
          <a:xfrm flipH="1">
            <a:off x="127000" y="6165654"/>
            <a:ext cx="3810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0" name="Line 32"/>
          <p:cNvSpPr>
            <a:spLocks noChangeShapeType="1"/>
          </p:cNvSpPr>
          <p:nvPr/>
        </p:nvSpPr>
        <p:spPr bwMode="auto">
          <a:xfrm>
            <a:off x="2393950" y="3955854"/>
            <a:ext cx="0" cy="1862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86600" y="6489067"/>
            <a:ext cx="2057400" cy="365125"/>
          </a:xfrm>
        </p:spPr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4" name="Rectangle 6"/>
          <p:cNvSpPr txBox="1">
            <a:spLocks noChangeArrowheads="1"/>
          </p:cNvSpPr>
          <p:nvPr/>
        </p:nvSpPr>
        <p:spPr bwMode="auto">
          <a:xfrm>
            <a:off x="187325" y="3149"/>
            <a:ext cx="6965950" cy="7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1.2.5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稳压二极管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512434" y="958650"/>
            <a:ext cx="42910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最大允许耗散功率</a:t>
            </a:r>
            <a:r>
              <a:rPr lang="en-US" altLang="zh-CN" i="1" dirty="0">
                <a:solidFill>
                  <a:srgbClr val="FF3300"/>
                </a:solidFill>
              </a:rPr>
              <a:t>P</a:t>
            </a:r>
            <a:r>
              <a:rPr lang="en-US" altLang="zh-CN" i="1" baseline="-25000" dirty="0">
                <a:solidFill>
                  <a:srgbClr val="FF3300"/>
                </a:solidFill>
              </a:rPr>
              <a:t>Z</a:t>
            </a:r>
            <a:r>
              <a:rPr lang="en-US" altLang="zh-CN" baseline="-25000" dirty="0">
                <a:solidFill>
                  <a:srgbClr val="FF3300"/>
                </a:solidFill>
              </a:rPr>
              <a:t>M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chemeClr val="accent2"/>
                </a:solidFill>
              </a:rPr>
              <a:t>P</a:t>
            </a:r>
            <a:r>
              <a:rPr lang="en-US" altLang="zh-CN" baseline="-25000" dirty="0">
                <a:solidFill>
                  <a:schemeClr val="accent2"/>
                </a:solidFill>
              </a:rPr>
              <a:t>ZM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en-US" altLang="zh-CN" i="1" dirty="0" err="1">
                <a:solidFill>
                  <a:srgbClr val="FF0000"/>
                </a:solidFill>
              </a:rPr>
              <a:t>U</a:t>
            </a:r>
            <a:r>
              <a:rPr lang="en-US" altLang="zh-CN" baseline="-25000" dirty="0" err="1">
                <a:solidFill>
                  <a:srgbClr val="FF0000"/>
                </a:solidFill>
              </a:rPr>
              <a:t>Z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Zmax</a:t>
            </a:r>
            <a:endParaRPr lang="en-US" altLang="zh-CN" i="1" baseline="-25000" dirty="0">
              <a:solidFill>
                <a:schemeClr val="accent2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4551362" y="1991981"/>
            <a:ext cx="42910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通过上式可求出</a:t>
            </a:r>
            <a:r>
              <a:rPr lang="en-US" altLang="zh-CN" sz="2400" i="1" dirty="0" err="1">
                <a:solidFill>
                  <a:srgbClr val="FF3300"/>
                </a:solidFill>
              </a:rPr>
              <a:t>I</a:t>
            </a:r>
            <a:r>
              <a:rPr lang="en-US" altLang="zh-CN" sz="2400" baseline="-25000" dirty="0" err="1">
                <a:solidFill>
                  <a:srgbClr val="FF3300"/>
                </a:solidFill>
              </a:rPr>
              <a:t>zmax</a:t>
            </a:r>
            <a:r>
              <a:rPr lang="zh-CN" altLang="en-US" sz="2400" dirty="0"/>
              <a:t>。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稳压管的功耗超过</a:t>
            </a:r>
            <a:r>
              <a:rPr lang="en-US" altLang="zh-CN" sz="2400" i="1" dirty="0">
                <a:solidFill>
                  <a:srgbClr val="FF3300"/>
                </a:solidFill>
              </a:rPr>
              <a:t>P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ZM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/>
              <a:t>，会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因结温升过高而烧坏。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20"/>
          <p:cNvGrpSpPr/>
          <p:nvPr/>
        </p:nvGrpSpPr>
        <p:grpSpPr bwMode="auto">
          <a:xfrm>
            <a:off x="4512434" y="3002145"/>
            <a:ext cx="8945665" cy="1076325"/>
            <a:chOff x="6" y="912"/>
            <a:chExt cx="5598" cy="678"/>
          </a:xfrm>
        </p:grpSpPr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" y="1080"/>
              <a:ext cx="55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动态电阻 </a:t>
              </a:r>
              <a:r>
                <a:rPr lang="en-US" altLang="zh-CN" i="1" dirty="0" err="1"/>
                <a:t>r</a:t>
              </a:r>
              <a:r>
                <a:rPr lang="en-US" altLang="zh-CN" baseline="-25000" dirty="0" err="1"/>
                <a:t>Z</a:t>
              </a:r>
              <a:r>
                <a:rPr lang="zh-CN" altLang="en-US" dirty="0"/>
                <a:t>：</a:t>
              </a:r>
              <a:r>
                <a:rPr lang="en-US" altLang="zh-CN" i="1" dirty="0" err="1"/>
                <a:t>r</a:t>
              </a:r>
              <a:r>
                <a:rPr lang="en-US" altLang="zh-CN" baseline="-25000" dirty="0" err="1"/>
                <a:t>Z</a:t>
              </a:r>
              <a:r>
                <a:rPr lang="en-US" altLang="zh-CN" dirty="0"/>
                <a:t>= </a:t>
              </a:r>
              <a:endParaRPr lang="en-US" altLang="zh-CN" sz="2400" baseline="-25000" dirty="0">
                <a:sym typeface="Symbol" panose="05050102010706020507" pitchFamily="18" charset="2"/>
              </a:endParaRPr>
            </a:p>
          </p:txBody>
        </p:sp>
        <p:grpSp>
          <p:nvGrpSpPr>
            <p:cNvPr id="39" name="Group 19"/>
            <p:cNvGrpSpPr/>
            <p:nvPr/>
          </p:nvGrpSpPr>
          <p:grpSpPr bwMode="auto">
            <a:xfrm>
              <a:off x="2113" y="912"/>
              <a:ext cx="624" cy="678"/>
              <a:chOff x="2113" y="912"/>
              <a:chExt cx="624" cy="678"/>
            </a:xfrm>
          </p:grpSpPr>
          <p:sp>
            <p:nvSpPr>
              <p:cNvPr id="40" name="Line 3"/>
              <p:cNvSpPr>
                <a:spLocks noChangeShapeType="1"/>
              </p:cNvSpPr>
              <p:nvPr/>
            </p:nvSpPr>
            <p:spPr bwMode="auto">
              <a:xfrm>
                <a:off x="2113" y="125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Text Box 4"/>
              <p:cNvSpPr txBox="1">
                <a:spLocks noChangeArrowheads="1"/>
              </p:cNvSpPr>
              <p:nvPr/>
            </p:nvSpPr>
            <p:spPr bwMode="auto">
              <a:xfrm>
                <a:off x="2192" y="1263"/>
                <a:ext cx="54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ym typeface="Symbol" panose="05050102010706020507" pitchFamily="18" charset="2"/>
                  </a:rPr>
                  <a:t>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I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Z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endParaRPr lang="en-US" altLang="zh-CN" sz="1800" dirty="0">
                  <a:sym typeface="Symbol" panose="05050102010706020507" pitchFamily="18" charset="2"/>
                </a:endParaRPr>
              </a:p>
            </p:txBody>
          </p:sp>
          <p:sp>
            <p:nvSpPr>
              <p:cNvPr id="42" name="Text Box 5"/>
              <p:cNvSpPr txBox="1">
                <a:spLocks noChangeArrowheads="1"/>
              </p:cNvSpPr>
              <p:nvPr/>
            </p:nvSpPr>
            <p:spPr bwMode="auto">
              <a:xfrm>
                <a:off x="2143" y="912"/>
                <a:ext cx="5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ym typeface="Symbol" panose="05050102010706020507" pitchFamily="18" charset="2"/>
                  </a:rPr>
                  <a:t></a:t>
                </a:r>
                <a:r>
                  <a:rPr lang="en-US" altLang="zh-CN" i="1" dirty="0">
                    <a:sym typeface="Symbol" panose="05050102010706020507" pitchFamily="18" charset="2"/>
                  </a:rPr>
                  <a:t>U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Z</a:t>
                </a:r>
                <a:endParaRPr lang="en-US" altLang="zh-CN" dirty="0"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4597179" y="3814496"/>
            <a:ext cx="36138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由上式可看出，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Z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愈小，管子的稳压性能愈好。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Group 21"/>
          <p:cNvGrpSpPr/>
          <p:nvPr/>
        </p:nvGrpSpPr>
        <p:grpSpPr bwMode="auto">
          <a:xfrm>
            <a:off x="4471182" y="4877346"/>
            <a:ext cx="3906838" cy="1536701"/>
            <a:chOff x="0" y="2054"/>
            <a:chExt cx="2461" cy="96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0" y="2054"/>
              <a:ext cx="24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五</a:t>
              </a: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电压温度系数 </a:t>
              </a:r>
              <a:r>
                <a:rPr lang="zh-CN" altLang="en-US" dirty="0">
                  <a:sym typeface="Symbol" panose="05050102010706020507" pitchFamily="18" charset="2"/>
                </a:rPr>
                <a:t>：</a:t>
              </a:r>
              <a:endParaRPr lang="zh-CN" altLang="en-US" baseline="-25000" dirty="0">
                <a:sym typeface="Symbol" panose="05050102010706020507" pitchFamily="18" charset="2"/>
              </a:endParaRPr>
            </a:p>
          </p:txBody>
        </p:sp>
        <p:grpSp>
          <p:nvGrpSpPr>
            <p:cNvPr id="46" name="Group 18"/>
            <p:cNvGrpSpPr/>
            <p:nvPr/>
          </p:nvGrpSpPr>
          <p:grpSpPr bwMode="auto">
            <a:xfrm>
              <a:off x="614" y="2301"/>
              <a:ext cx="928" cy="721"/>
              <a:chOff x="614" y="2301"/>
              <a:chExt cx="928" cy="721"/>
            </a:xfrm>
          </p:grpSpPr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614" y="2452"/>
                <a:ext cx="5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>
                    <a:sym typeface="Symbol" panose="05050102010706020507" pitchFamily="18" charset="2"/>
                  </a:rPr>
                  <a:t>=</a:t>
                </a:r>
                <a:endParaRPr lang="en-US" altLang="zh-CN" dirty="0">
                  <a:sym typeface="Symbol" panose="05050102010706020507" pitchFamily="18" charset="2"/>
                </a:endParaRPr>
              </a:p>
            </p:txBody>
          </p:sp>
          <p:sp>
            <p:nvSpPr>
              <p:cNvPr id="48" name="Text Box 12"/>
              <p:cNvSpPr txBox="1">
                <a:spLocks noChangeArrowheads="1"/>
              </p:cNvSpPr>
              <p:nvPr/>
            </p:nvSpPr>
            <p:spPr bwMode="auto">
              <a:xfrm>
                <a:off x="973" y="2301"/>
                <a:ext cx="5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ym typeface="Symbol" panose="05050102010706020507" pitchFamily="18" charset="2"/>
                  </a:rPr>
                  <a:t></a:t>
                </a:r>
                <a:r>
                  <a:rPr lang="en-US" altLang="zh-CN" i="1" dirty="0">
                    <a:sym typeface="Symbol" panose="05050102010706020507" pitchFamily="18" charset="2"/>
                  </a:rPr>
                  <a:t>U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Z</a:t>
                </a:r>
                <a:endParaRPr lang="en-US" altLang="zh-CN" dirty="0">
                  <a:sym typeface="Symbol" panose="05050102010706020507" pitchFamily="18" charset="2"/>
                </a:endParaRPr>
              </a:p>
            </p:txBody>
          </p:sp>
          <p:sp>
            <p:nvSpPr>
              <p:cNvPr id="49" name="Line 13"/>
              <p:cNvSpPr>
                <a:spLocks noChangeShapeType="1"/>
              </p:cNvSpPr>
              <p:nvPr/>
            </p:nvSpPr>
            <p:spPr bwMode="auto">
              <a:xfrm>
                <a:off x="1040" y="2650"/>
                <a:ext cx="5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0" name="Text Box 14"/>
              <p:cNvSpPr txBox="1">
                <a:spLocks noChangeArrowheads="1"/>
              </p:cNvSpPr>
              <p:nvPr/>
            </p:nvSpPr>
            <p:spPr bwMode="auto">
              <a:xfrm>
                <a:off x="1023" y="2695"/>
                <a:ext cx="50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ym typeface="Symbol" panose="05050102010706020507" pitchFamily="18" charset="2"/>
                  </a:rPr>
                  <a:t>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T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endParaRPr lang="en-US" altLang="zh-CN" sz="1800" dirty="0">
                  <a:sym typeface="Symbol" panose="05050102010706020507" pitchFamily="18" charset="2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9275" y="1133007"/>
            <a:ext cx="4621323" cy="707886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defRPr/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稳压管构成的稳压电路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15624" y="2573184"/>
            <a:ext cx="4286247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为限流电阻</a:t>
            </a:r>
            <a:r>
              <a:rPr lang="zh-CN" altLang="en-US" sz="2100" b="1" dirty="0" smtClean="0">
                <a:latin typeface="+mj-ea"/>
                <a:ea typeface="+mj-ea"/>
              </a:rPr>
              <a:t>，</a:t>
            </a:r>
            <a:endParaRPr lang="en-US" altLang="zh-CN" sz="2100" b="1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限制电流，保证稳压管能够正常工作</a:t>
            </a:r>
            <a:endParaRPr lang="zh-CN" altLang="en-US" sz="2100" b="1" dirty="0">
              <a:latin typeface="+mj-ea"/>
              <a:ea typeface="+mj-ea"/>
            </a:endParaRPr>
          </a:p>
        </p:txBody>
      </p:sp>
      <p:grpSp>
        <p:nvGrpSpPr>
          <p:cNvPr id="5" name="Group 8"/>
          <p:cNvGrpSpPr/>
          <p:nvPr/>
        </p:nvGrpSpPr>
        <p:grpSpPr bwMode="auto">
          <a:xfrm>
            <a:off x="4931570" y="2723496"/>
            <a:ext cx="3140869" cy="2425470"/>
            <a:chOff x="0" y="-50"/>
            <a:chExt cx="2638" cy="1851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" y="904"/>
              <a:ext cx="36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i="1" dirty="0">
                  <a:latin typeface="Times New Roman" panose="02020603050405020304" pitchFamily="18" charset="0"/>
                </a:rPr>
                <a:t>U</a:t>
              </a:r>
              <a:r>
                <a:rPr lang="zh-CN" altLang="zh-CN" sz="2400" b="1" baseline="-25000" dirty="0">
                  <a:latin typeface="Times New Roman" panose="02020603050405020304" pitchFamily="18" charset="0"/>
                </a:rPr>
                <a:t>i</a:t>
              </a:r>
              <a:endParaRPr lang="zh-CN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49" y="21"/>
              <a:ext cx="30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i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R</a:t>
              </a:r>
              <a:endParaRPr lang="zh-CN" altLang="zh-CN" sz="2100" i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211" y="393"/>
              <a:ext cx="0" cy="1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6" y="393"/>
              <a:ext cx="2132" cy="1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6" y="1709"/>
              <a:ext cx="2132" cy="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 rot="5400000">
              <a:off x="705" y="213"/>
              <a:ext cx="136" cy="363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0" y="317"/>
              <a:ext cx="38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100">
                  <a:latin typeface="隶书" panose="02010509060101010101" pitchFamily="49" charset="-122"/>
                  <a:ea typeface="隶书" panose="02010509060101010101" pitchFamily="49" charset="-122"/>
                </a:rPr>
                <a:t>＋</a:t>
              </a:r>
              <a:endParaRPr lang="zh-CN" altLang="en-US" sz="21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46" y="1449"/>
              <a:ext cx="28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400" b="1">
                  <a:latin typeface="隶书" panose="02010509060101010101" pitchFamily="49" charset="-122"/>
                  <a:ea typeface="隶书" panose="02010509060101010101" pitchFamily="49" charset="-122"/>
                </a:rPr>
                <a:t>-</a:t>
              </a:r>
              <a:endParaRPr lang="zh-CN" altLang="zh-CN" sz="2400" b="1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143" y="580"/>
              <a:ext cx="38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100">
                  <a:latin typeface="隶书" panose="02010509060101010101" pitchFamily="49" charset="-122"/>
                  <a:ea typeface="隶书" panose="02010509060101010101" pitchFamily="49" charset="-122"/>
                </a:rPr>
                <a:t>＋</a:t>
              </a:r>
              <a:endParaRPr lang="zh-CN" altLang="en-US" sz="21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rot="10800000" flipV="1">
              <a:off x="1061" y="974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1109" y="974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 rot="10800000">
              <a:off x="1192" y="1246"/>
              <a:ext cx="28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400" b="1">
                  <a:latin typeface="隶书" panose="02010509060101010101" pitchFamily="49" charset="-122"/>
                  <a:ea typeface="隶书" panose="02010509060101010101" pitchFamily="49" charset="-122"/>
                </a:rPr>
                <a:t>-</a:t>
              </a:r>
              <a:endParaRPr lang="zh-CN" altLang="zh-CN" sz="2400" b="1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349" y="981"/>
              <a:ext cx="0" cy="1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178" y="408"/>
              <a:ext cx="0" cy="131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110" y="907"/>
              <a:ext cx="136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47" y="363"/>
              <a:ext cx="48" cy="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" y="1678"/>
              <a:ext cx="48" cy="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659" y="861"/>
              <a:ext cx="41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1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zh-CN" altLang="zh-CN" sz="2100" b="1" baseline="-250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Z</a:t>
              </a:r>
              <a:endParaRPr lang="zh-CN" altLang="zh-CN" sz="2100" b="1" baseline="-25000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765" y="854"/>
              <a:ext cx="40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i="1" dirty="0">
                  <a:latin typeface="Times New Roman" panose="02020603050405020304" pitchFamily="18" charset="0"/>
                </a:rPr>
                <a:t>R</a:t>
              </a:r>
              <a:r>
                <a:rPr lang="zh-CN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zh-CN" altLang="zh-CN" sz="20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158" y="297"/>
              <a:ext cx="36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1747" y="326"/>
              <a:ext cx="36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1150" y="611"/>
              <a:ext cx="0" cy="27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2133" y="453"/>
              <a:ext cx="38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100" dirty="0">
                  <a:latin typeface="隶书" panose="02010509060101010101" pitchFamily="49" charset="-122"/>
                  <a:ea typeface="隶书" panose="02010509060101010101" pitchFamily="49" charset="-122"/>
                </a:rPr>
                <a:t>＋</a:t>
              </a:r>
              <a:endParaRPr lang="zh-CN" altLang="en-US" sz="21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 rot="10800000">
              <a:off x="2186" y="1293"/>
              <a:ext cx="28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400" b="1">
                  <a:latin typeface="隶书" panose="02010509060101010101" pitchFamily="49" charset="-122"/>
                  <a:ea typeface="隶书" panose="02010509060101010101" pitchFamily="49" charset="-122"/>
                </a:rPr>
                <a:t>-</a:t>
              </a:r>
              <a:endParaRPr lang="zh-CN" altLang="zh-CN" sz="2400" b="1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208" y="937"/>
              <a:ext cx="43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i="1" dirty="0">
                  <a:latin typeface="Times New Roman" panose="02020603050405020304" pitchFamily="18" charset="0"/>
                </a:rPr>
                <a:t>U</a:t>
              </a:r>
              <a:r>
                <a:rPr lang="zh-CN" altLang="zh-CN" sz="2000" b="1" baseline="-25000" dirty="0">
                  <a:latin typeface="Times New Roman" panose="02020603050405020304" pitchFamily="18" charset="0"/>
                </a:rPr>
                <a:t>O</a:t>
              </a:r>
              <a:endParaRPr lang="zh-CN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238" y="-50"/>
              <a:ext cx="24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100" b="1" i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I</a:t>
              </a:r>
              <a:endParaRPr lang="zh-CN" altLang="zh-CN" sz="2100" b="1" i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1816" y="0"/>
              <a:ext cx="34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100" b="1" i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I</a:t>
              </a:r>
              <a:r>
                <a:rPr lang="zh-CN" altLang="zh-CN" sz="2100" b="1" baseline="-250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L</a:t>
              </a:r>
              <a:endParaRPr lang="zh-CN" altLang="zh-CN" sz="2100" b="1" baseline="-25000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816" y="550"/>
              <a:ext cx="34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100" b="1" i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I</a:t>
              </a:r>
              <a:r>
                <a:rPr lang="zh-CN" altLang="zh-CN" sz="2100" b="1" baseline="-250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Z</a:t>
              </a:r>
              <a:endParaRPr lang="zh-CN" altLang="zh-CN" sz="2100" b="1" baseline="-25000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1294" y="925"/>
              <a:ext cx="41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i="1" dirty="0">
                  <a:latin typeface="Times New Roman" panose="02020603050405020304" pitchFamily="18" charset="0"/>
                </a:rPr>
                <a:t>U</a:t>
              </a:r>
              <a:r>
                <a:rPr lang="zh-CN" altLang="zh-CN" sz="2100" b="1" baseline="-25000" dirty="0">
                  <a:latin typeface="Times New Roman" panose="02020603050405020304" pitchFamily="18" charset="0"/>
                </a:rPr>
                <a:t>Z</a:t>
              </a:r>
              <a:endParaRPr lang="zh-CN" altLang="zh-CN" sz="2100" b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59275" y="77550"/>
            <a:ext cx="4293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1.2.5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稳压二极管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7" name="AutoShape 105"/>
          <p:cNvSpPr>
            <a:spLocks noChangeArrowheads="1"/>
          </p:cNvSpPr>
          <p:nvPr/>
        </p:nvSpPr>
        <p:spPr bwMode="auto">
          <a:xfrm>
            <a:off x="6335316" y="1486950"/>
            <a:ext cx="1395413" cy="814387"/>
          </a:xfrm>
          <a:prstGeom prst="cloudCallout">
            <a:avLst>
              <a:gd name="adj1" fmla="val -77056"/>
              <a:gd name="adj2" fmla="val 114171"/>
            </a:avLst>
          </a:prstGeom>
          <a:solidFill>
            <a:srgbClr val="FFFFEB"/>
          </a:solidFill>
          <a:ln w="1905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FF3300"/>
                </a:solidFill>
              </a:rPr>
              <a:t>必须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338333" y="328763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330272" y="498794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187325" y="3149"/>
            <a:ext cx="6965950" cy="7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1.2.5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稳压二极管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088" y="1046669"/>
            <a:ext cx="889437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如图所示电路中，稳压管的稳压值为</a:t>
            </a:r>
            <a:r>
              <a:rPr lang="en-US" altLang="zh-CN" sz="2400" kern="100" dirty="0"/>
              <a:t>6.0V</a:t>
            </a:r>
            <a:r>
              <a:rPr lang="zh-CN" altLang="zh-CN" sz="2400" kern="100" dirty="0"/>
              <a:t>，</a:t>
            </a:r>
            <a:r>
              <a:rPr lang="en-US" altLang="zh-CN" sz="2400" i="1" kern="100" dirty="0"/>
              <a:t>R</a:t>
            </a:r>
            <a:r>
              <a:rPr lang="en-US" altLang="zh-CN" sz="2400" kern="100" dirty="0"/>
              <a:t>=100</a:t>
            </a:r>
            <a:r>
              <a:rPr lang="zh-CN" altLang="zh-CN" sz="2400" kern="100" dirty="0"/>
              <a:t>Ω，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计算当</a:t>
            </a:r>
            <a:r>
              <a:rPr lang="en-US" altLang="zh-CN" sz="2400" i="1" kern="100" dirty="0"/>
              <a:t>R</a:t>
            </a:r>
            <a:r>
              <a:rPr lang="en-US" altLang="zh-CN" sz="2400" kern="100" baseline="-25000" dirty="0"/>
              <a:t>L</a:t>
            </a:r>
            <a:r>
              <a:rPr lang="en-US" altLang="zh-CN" sz="2400" kern="100" dirty="0"/>
              <a:t>=620</a:t>
            </a:r>
            <a:r>
              <a:rPr lang="zh-CN" altLang="zh-CN" sz="2400" kern="100" dirty="0"/>
              <a:t>Ω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i="1" kern="100" dirty="0"/>
              <a:t>I</a:t>
            </a:r>
            <a:r>
              <a:rPr lang="en-US" altLang="zh-CN" sz="2400" kern="100" baseline="-25000" dirty="0"/>
              <a:t>R</a:t>
            </a:r>
            <a:r>
              <a:rPr lang="zh-CN" altLang="zh-CN" sz="2400" kern="100" dirty="0"/>
              <a:t>、</a:t>
            </a:r>
            <a:r>
              <a:rPr lang="en-US" altLang="zh-CN" sz="2400" i="1" kern="100" dirty="0"/>
              <a:t>I</a:t>
            </a:r>
            <a:r>
              <a:rPr lang="en-US" altLang="zh-CN" sz="2400" kern="100" baseline="-25000" dirty="0"/>
              <a:t>DZ</a:t>
            </a:r>
            <a:r>
              <a:rPr lang="zh-CN" altLang="zh-CN" sz="2400" kern="100" dirty="0"/>
              <a:t>、</a:t>
            </a:r>
            <a:r>
              <a:rPr lang="en-US" altLang="zh-CN" sz="2400" i="1" kern="100" dirty="0"/>
              <a:t>I</a:t>
            </a:r>
            <a:r>
              <a:rPr lang="en-US" altLang="zh-CN" sz="2400" kern="100" baseline="-25000" dirty="0"/>
              <a:t>L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zh-CN" sz="2400" kern="100" dirty="0"/>
              <a:t>；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i="1" kern="100" dirty="0"/>
              <a:t>R</a:t>
            </a:r>
            <a:r>
              <a:rPr lang="en-US" altLang="zh-CN" sz="2400" kern="100" baseline="-25000" dirty="0"/>
              <a:t>L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400" kern="100" dirty="0"/>
              <a:t>120</a:t>
            </a:r>
            <a:r>
              <a:rPr lang="zh-CN" altLang="zh-CN" sz="2400" kern="100" dirty="0"/>
              <a:t>Ω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sz="2400" kern="100" dirty="0"/>
              <a:t>，</a:t>
            </a:r>
            <a:r>
              <a:rPr lang="en-US" altLang="zh-CN" sz="2400" i="1" kern="100" dirty="0"/>
              <a:t>U</a:t>
            </a:r>
            <a:r>
              <a:rPr lang="en-US" altLang="zh-CN" sz="2400" kern="100" baseline="-25000" dirty="0"/>
              <a:t>O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为多少</a:t>
            </a:r>
            <a:r>
              <a:rPr lang="zh-CN" altLang="zh-CN" sz="2400" kern="100" dirty="0"/>
              <a:t>？</a:t>
            </a:r>
            <a:endParaRPr lang="zh-CN" altLang="zh-CN" sz="2400" kern="100" dirty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8349"/>
            <a:ext cx="4035360" cy="213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495330" y="2139651"/>
            <a:ext cx="85122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100" kern="100" dirty="0"/>
              <a:t>：</a:t>
            </a:r>
            <a:endParaRPr lang="zh-CN" altLang="zh-CN" sz="2100" kern="1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19238" y="2834361"/>
          <a:ext cx="4204437" cy="76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2" name="Equation" r:id="rId2" imgW="2717800" imgH="508000" progId="Equation.DSMT4">
                  <p:embed/>
                </p:oleObj>
              </mc:Choice>
              <mc:Fallback>
                <p:oleObj name="Equation" r:id="rId2" imgW="2717800" imgH="508000" progId="Equation.DSMT4">
                  <p:embed/>
                  <p:pic>
                    <p:nvPicPr>
                      <p:cNvPr id="0" name="图片 78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238" y="2834361"/>
                        <a:ext cx="4204437" cy="7676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46551" y="3580588"/>
          <a:ext cx="2806724" cy="70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3" name="Equation" r:id="rId4" imgW="2120900" imgH="558800" progId="Equation.DSMT4">
                  <p:embed/>
                </p:oleObj>
              </mc:Choice>
              <mc:Fallback>
                <p:oleObj name="Equation" r:id="rId4" imgW="2120900" imgH="558800" progId="Equation.DSMT4">
                  <p:embed/>
                  <p:pic>
                    <p:nvPicPr>
                      <p:cNvPr id="0" name="图片 78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51" y="3580588"/>
                        <a:ext cx="2806724" cy="707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346551" y="4367675"/>
          <a:ext cx="4486908" cy="454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4" name="Equation" r:id="rId6" imgW="2654300" imgH="279400" progId="Equation.DSMT4">
                  <p:embed/>
                </p:oleObj>
              </mc:Choice>
              <mc:Fallback>
                <p:oleObj name="Equation" r:id="rId6" imgW="2654300" imgH="279400" progId="Equation.DSMT4">
                  <p:embed/>
                  <p:pic>
                    <p:nvPicPr>
                      <p:cNvPr id="0" name="图片 78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51" y="4367675"/>
                        <a:ext cx="4486908" cy="454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612314" y="4980525"/>
            <a:ext cx="57295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i="1" kern="100" dirty="0"/>
              <a:t>R</a:t>
            </a:r>
            <a:r>
              <a:rPr lang="en-US" altLang="zh-CN" sz="2400" kern="100" baseline="-25000" dirty="0"/>
              <a:t>L </a:t>
            </a:r>
            <a:r>
              <a:rPr lang="en-US" altLang="zh-CN" sz="2400" kern="100" dirty="0"/>
              <a:t>=120</a:t>
            </a:r>
            <a:r>
              <a:rPr lang="zh-CN" altLang="zh-CN" sz="2400" kern="100" dirty="0"/>
              <a:t> Ω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100" kern="100" dirty="0"/>
              <a:t>，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稳压管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不工作在稳压区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471129" y="5653158"/>
          <a:ext cx="3900653" cy="7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" name="Equation" r:id="rId8" imgW="2451100" imgH="508000" progId="Equation.DSMT4">
                  <p:embed/>
                </p:oleObj>
              </mc:Choice>
              <mc:Fallback>
                <p:oleObj name="Equation" r:id="rId8" imgW="2451100" imgH="508000" progId="Equation.DSMT4">
                  <p:embed/>
                  <p:pic>
                    <p:nvPicPr>
                      <p:cNvPr id="0" name="图片 78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129" y="5653158"/>
                        <a:ext cx="3900653" cy="787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035360" y="2222105"/>
            <a:ext cx="303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判断稳压管状态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其它类型二极管</a:t>
            </a:r>
            <a:endParaRPr lang="zh-CN" altLang="en-US" b="1" dirty="0" smtClean="0"/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195943" y="960211"/>
            <a:ext cx="839358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发光二级管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latin typeface="Times New Roman" panose="02020603050405020304" pitchFamily="18" charset="0"/>
              </a:rPr>
              <a:t>可见光（红、黄、绿、蓝）二极管、不可见光（红外）二极管、激光二极管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dirty="0" smtClean="0">
                <a:latin typeface="Times New Roman" panose="02020603050405020304" pitchFamily="18" charset="0"/>
              </a:rPr>
              <a:t>工作条件：正向偏置，工作电流 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mA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级，导通电压 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1-2 V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7C900-7B69-4ACA-BF0C-0051A8FDDF90}" type="slidenum">
              <a:rPr lang="zh-CN" altLang="en-US" smtClean="0"/>
            </a:fld>
            <a:endParaRPr lang="zh-CN" altLang="en-US"/>
          </a:p>
        </p:txBody>
      </p:sp>
      <p:pic>
        <p:nvPicPr>
          <p:cNvPr id="46087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18" y="2708950"/>
            <a:ext cx="2506663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 noChangeArrowheads="1"/>
          </p:cNvSpPr>
          <p:nvPr/>
        </p:nvSpPr>
        <p:spPr bwMode="auto">
          <a:xfrm>
            <a:off x="195943" y="4239511"/>
            <a:ext cx="8149694" cy="110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b="0" dirty="0">
                <a:solidFill>
                  <a:schemeClr val="accent5">
                    <a:lumMod val="50000"/>
                  </a:schemeClr>
                </a:solidFill>
              </a:rPr>
              <a:t>光电二极管</a:t>
            </a:r>
            <a:endParaRPr kumimoji="0" lang="en-US" altLang="zh-CN" b="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lvl="1" indent="0"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远红外接收管，是将光能与电能相互转换起的器件。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lvl="1"/>
            <a:endParaRPr kumimoji="0" lang="zh-CN" altLang="en-US" b="0" dirty="0"/>
          </a:p>
        </p:txBody>
      </p:sp>
      <p:pic>
        <p:nvPicPr>
          <p:cNvPr id="9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12" y="5380343"/>
            <a:ext cx="12350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1385" y="1384665"/>
            <a:ext cx="9060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1.3</a:t>
            </a:r>
            <a:endParaRPr lang="en-US" altLang="zh-CN" dirty="0"/>
          </a:p>
          <a:p>
            <a:r>
              <a:rPr lang="en-US" altLang="zh-CN" dirty="0"/>
              <a:t>1.5 </a:t>
            </a:r>
            <a:endParaRPr lang="en-US" altLang="zh-CN" dirty="0"/>
          </a:p>
          <a:p>
            <a:r>
              <a:rPr lang="en-US" altLang="zh-CN" dirty="0"/>
              <a:t>1.6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499695" y="436991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800" b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Text Box 3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202584" y="2756113"/>
            <a:ext cx="3932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半导体二极管</a:t>
            </a:r>
            <a:endParaRPr lang="zh-CN" altLang="en-US" sz="36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9756" y="3443967"/>
            <a:ext cx="35541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36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晶体三极管</a:t>
            </a:r>
            <a:endParaRPr lang="zh-CN" altLang="en-US" sz="36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05717" y="4199865"/>
            <a:ext cx="29562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场效应管</a:t>
            </a:r>
            <a:endParaRPr lang="zh-CN" altLang="en-US" sz="36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90825" y="2041738"/>
            <a:ext cx="4394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半导体基础知识</a:t>
            </a:r>
            <a:endParaRPr lang="zh-CN" altLang="en-US" sz="36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Rectangle 25"/>
          <p:cNvSpPr txBox="1">
            <a:spLocks noChangeArrowheads="1"/>
          </p:cNvSpPr>
          <p:nvPr/>
        </p:nvSpPr>
        <p:spPr bwMode="auto">
          <a:xfrm>
            <a:off x="1266082" y="968134"/>
            <a:ext cx="6243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4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4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常用半导体器件</a:t>
            </a:r>
            <a:endParaRPr kumimoji="0" lang="zh-CN" altLang="en-US" sz="4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13301" y="1097050"/>
            <a:ext cx="8629650" cy="5335587"/>
          </a:xfrm>
        </p:spPr>
        <p:txBody>
          <a:bodyPr/>
          <a:lstStyle/>
          <a:p>
            <a:pPr marL="342900" lvl="1" indent="0" eaLnBrk="1" hangingPunct="1">
              <a:buNone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外观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5127" name="Picture 22" descr="三极管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26096" r="21336" b="26166"/>
          <a:stretch>
            <a:fillRect/>
          </a:stretch>
        </p:blipFill>
        <p:spPr bwMode="auto">
          <a:xfrm>
            <a:off x="1468895" y="1881543"/>
            <a:ext cx="7006978" cy="404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Text Box 49"/>
          <p:cNvSpPr txBox="1">
            <a:spLocks noChangeArrowheads="1"/>
          </p:cNvSpPr>
          <p:nvPr/>
        </p:nvSpPr>
        <p:spPr bwMode="auto">
          <a:xfrm>
            <a:off x="40163" y="20777"/>
            <a:ext cx="64347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0099FF"/>
                </a:solidFill>
              </a:rPr>
              <a:t> </a:t>
            </a: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1.3.1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晶体管的结构及类型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57" name="Text Box 49"/>
          <p:cNvSpPr txBox="1">
            <a:spLocks noChangeArrowheads="1"/>
          </p:cNvSpPr>
          <p:nvPr/>
        </p:nvSpPr>
        <p:spPr bwMode="auto">
          <a:xfrm>
            <a:off x="40164" y="20777"/>
            <a:ext cx="6434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0099FF"/>
                </a:solidFill>
              </a:rPr>
              <a:t> </a:t>
            </a: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1.3.1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晶体管的结构及类型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5301" name="Text Box 77"/>
          <p:cNvSpPr txBox="1">
            <a:spLocks noChangeArrowheads="1"/>
          </p:cNvSpPr>
          <p:nvPr/>
        </p:nvSpPr>
        <p:spPr bwMode="auto">
          <a:xfrm>
            <a:off x="-8106" y="982643"/>
            <a:ext cx="24955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90000"/>
              </a:lnSpc>
              <a:spcBef>
                <a:spcPts val="375"/>
              </a:spcBef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2" name="Text Box 78"/>
          <p:cNvSpPr txBox="1">
            <a:spLocks noChangeArrowheads="1"/>
          </p:cNvSpPr>
          <p:nvPr/>
        </p:nvSpPr>
        <p:spPr bwMode="auto">
          <a:xfrm>
            <a:off x="581027" y="2288839"/>
            <a:ext cx="3362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按结构划分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3" name="Text Box 79"/>
          <p:cNvSpPr txBox="1">
            <a:spLocks noChangeArrowheads="1"/>
          </p:cNvSpPr>
          <p:nvPr/>
        </p:nvSpPr>
        <p:spPr bwMode="auto">
          <a:xfrm>
            <a:off x="2771777" y="2041189"/>
            <a:ext cx="2257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NPN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4" name="Text Box 80"/>
          <p:cNvSpPr txBox="1">
            <a:spLocks noChangeArrowheads="1"/>
          </p:cNvSpPr>
          <p:nvPr/>
        </p:nvSpPr>
        <p:spPr bwMode="auto">
          <a:xfrm>
            <a:off x="2781302" y="2631739"/>
            <a:ext cx="2257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PNP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5" name="AutoShape 81"/>
          <p:cNvSpPr/>
          <p:nvPr/>
        </p:nvSpPr>
        <p:spPr bwMode="auto">
          <a:xfrm>
            <a:off x="2571750" y="2174539"/>
            <a:ext cx="209550" cy="904875"/>
          </a:xfrm>
          <a:prstGeom prst="leftBrace">
            <a:avLst>
              <a:gd name="adj1" fmla="val 35985"/>
              <a:gd name="adj2" fmla="val 50000"/>
            </a:avLst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6" name="Text Box 82"/>
          <p:cNvSpPr txBox="1">
            <a:spLocks noChangeArrowheads="1"/>
          </p:cNvSpPr>
          <p:nvPr/>
        </p:nvSpPr>
        <p:spPr bwMode="auto">
          <a:xfrm>
            <a:off x="5095877" y="2345989"/>
            <a:ext cx="3362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按材料划分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7" name="AutoShape 83"/>
          <p:cNvSpPr/>
          <p:nvPr/>
        </p:nvSpPr>
        <p:spPr bwMode="auto">
          <a:xfrm>
            <a:off x="7086600" y="2165014"/>
            <a:ext cx="209550" cy="904875"/>
          </a:xfrm>
          <a:prstGeom prst="leftBrace">
            <a:avLst>
              <a:gd name="adj1" fmla="val 35985"/>
              <a:gd name="adj2" fmla="val 50000"/>
            </a:avLst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8" name="Text Box 84"/>
          <p:cNvSpPr txBox="1">
            <a:spLocks noChangeArrowheads="1"/>
          </p:cNvSpPr>
          <p:nvPr/>
        </p:nvSpPr>
        <p:spPr bwMode="auto">
          <a:xfrm>
            <a:off x="7324727" y="2003089"/>
            <a:ext cx="1266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硅管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9" name="Text Box 85"/>
          <p:cNvSpPr txBox="1">
            <a:spLocks noChangeArrowheads="1"/>
          </p:cNvSpPr>
          <p:nvPr/>
        </p:nvSpPr>
        <p:spPr bwMode="auto">
          <a:xfrm>
            <a:off x="7324727" y="2726989"/>
            <a:ext cx="1266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锗管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0" name="Text Box 86"/>
          <p:cNvSpPr txBox="1">
            <a:spLocks noChangeArrowheads="1"/>
          </p:cNvSpPr>
          <p:nvPr/>
        </p:nvSpPr>
        <p:spPr bwMode="auto">
          <a:xfrm>
            <a:off x="600077" y="3689014"/>
            <a:ext cx="3362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按功率划分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1" name="AutoShape 87"/>
          <p:cNvSpPr/>
          <p:nvPr/>
        </p:nvSpPr>
        <p:spPr bwMode="auto">
          <a:xfrm>
            <a:off x="2581275" y="3584239"/>
            <a:ext cx="209550" cy="904875"/>
          </a:xfrm>
          <a:prstGeom prst="leftBrace">
            <a:avLst>
              <a:gd name="adj1" fmla="val 35985"/>
              <a:gd name="adj2" fmla="val 50000"/>
            </a:avLst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2" name="Text Box 88"/>
          <p:cNvSpPr txBox="1">
            <a:spLocks noChangeArrowheads="1"/>
          </p:cNvSpPr>
          <p:nvPr/>
        </p:nvSpPr>
        <p:spPr bwMode="auto">
          <a:xfrm>
            <a:off x="2781300" y="3403264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大功率管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3" name="Text Box 89"/>
          <p:cNvSpPr txBox="1">
            <a:spLocks noChangeArrowheads="1"/>
          </p:cNvSpPr>
          <p:nvPr/>
        </p:nvSpPr>
        <p:spPr bwMode="auto">
          <a:xfrm>
            <a:off x="2790825" y="4193839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小功率管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4" name="Text Box 90"/>
          <p:cNvSpPr txBox="1">
            <a:spLocks noChangeArrowheads="1"/>
          </p:cNvSpPr>
          <p:nvPr/>
        </p:nvSpPr>
        <p:spPr bwMode="auto">
          <a:xfrm>
            <a:off x="5200652" y="3812839"/>
            <a:ext cx="3362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按频率划分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5" name="AutoShape 91"/>
          <p:cNvSpPr/>
          <p:nvPr/>
        </p:nvSpPr>
        <p:spPr bwMode="auto">
          <a:xfrm>
            <a:off x="7172325" y="3708064"/>
            <a:ext cx="209550" cy="904875"/>
          </a:xfrm>
          <a:prstGeom prst="leftBrace">
            <a:avLst>
              <a:gd name="adj1" fmla="val 35985"/>
              <a:gd name="adj2" fmla="val 50000"/>
            </a:avLst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6" name="Text Box 92"/>
          <p:cNvSpPr txBox="1">
            <a:spLocks noChangeArrowheads="1"/>
          </p:cNvSpPr>
          <p:nvPr/>
        </p:nvSpPr>
        <p:spPr bwMode="auto">
          <a:xfrm>
            <a:off x="7419975" y="3527089"/>
            <a:ext cx="171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高频管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7" name="Text Box 93"/>
          <p:cNvSpPr txBox="1">
            <a:spLocks noChangeArrowheads="1"/>
          </p:cNvSpPr>
          <p:nvPr/>
        </p:nvSpPr>
        <p:spPr bwMode="auto">
          <a:xfrm>
            <a:off x="7429500" y="4250989"/>
            <a:ext cx="171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低频管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2"/>
          <p:cNvSpPr txBox="1">
            <a:spLocks noChangeArrowheads="1"/>
          </p:cNvSpPr>
          <p:nvPr/>
        </p:nvSpPr>
        <p:spPr bwMode="auto">
          <a:xfrm>
            <a:off x="-260832" y="890317"/>
            <a:ext cx="321273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90000"/>
              </a:lnSpc>
              <a:spcBef>
                <a:spcPts val="375"/>
              </a:spcBef>
            </a:pPr>
            <a:r>
              <a:rPr lang="en-US" altLang="zh-CN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NPN </a:t>
            </a: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型晶体管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4866431" y="226722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集电区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4855320" y="3089545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0000"/>
                </a:solidFill>
              </a:rPr>
              <a:t>集电结</a:t>
            </a:r>
            <a:endParaRPr lang="zh-CN" altLang="en-US" sz="2400" b="0" dirty="0"/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5077568" y="373089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基区</a:t>
            </a:r>
            <a:endParaRPr lang="zh-CN" altLang="en-US" sz="2400" dirty="0"/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4779120" y="4308745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0000"/>
                </a:solidFill>
              </a:rPr>
              <a:t>发射结</a:t>
            </a:r>
            <a:endParaRPr lang="zh-CN" altLang="en-US" sz="2400" dirty="0"/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4855320" y="5280295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发射区</a:t>
            </a:r>
            <a:endParaRPr lang="zh-CN" altLang="en-US" sz="2400" dirty="0"/>
          </a:p>
        </p:txBody>
      </p:sp>
      <p:sp>
        <p:nvSpPr>
          <p:cNvPr id="235548" name="Text Box 28"/>
          <p:cNvSpPr txBox="1">
            <a:spLocks noChangeArrowheads="1"/>
          </p:cNvSpPr>
          <p:nvPr/>
        </p:nvSpPr>
        <p:spPr bwMode="auto">
          <a:xfrm>
            <a:off x="1523156" y="1640158"/>
            <a:ext cx="151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3333FF"/>
                </a:solidFill>
              </a:rPr>
              <a:t>集电极</a:t>
            </a:r>
            <a:r>
              <a:rPr lang="en-US" altLang="zh-CN" dirty="0">
                <a:solidFill>
                  <a:srgbClr val="3333FF"/>
                </a:solidFill>
              </a:rPr>
              <a:t>C</a:t>
            </a:r>
            <a:endParaRPr lang="en-US" altLang="zh-CN" b="0" dirty="0"/>
          </a:p>
        </p:txBody>
      </p:sp>
      <p:sp>
        <p:nvSpPr>
          <p:cNvPr id="235549" name="Text Box 29"/>
          <p:cNvSpPr txBox="1">
            <a:spLocks noChangeArrowheads="1"/>
          </p:cNvSpPr>
          <p:nvPr/>
        </p:nvSpPr>
        <p:spPr bwMode="auto">
          <a:xfrm>
            <a:off x="978643" y="3364183"/>
            <a:ext cx="1138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3333FF"/>
                </a:solidFill>
              </a:rPr>
              <a:t>基极</a:t>
            </a:r>
            <a:r>
              <a:rPr lang="en-US" altLang="zh-CN" dirty="0">
                <a:solidFill>
                  <a:srgbClr val="3333FF"/>
                </a:solidFill>
              </a:rPr>
              <a:t>B</a:t>
            </a:r>
            <a:endParaRPr lang="en-US" altLang="zh-CN" b="0" dirty="0"/>
          </a:p>
        </p:txBody>
      </p:sp>
      <p:sp>
        <p:nvSpPr>
          <p:cNvPr id="235550" name="Text Box 30"/>
          <p:cNvSpPr txBox="1">
            <a:spLocks noChangeArrowheads="1"/>
          </p:cNvSpPr>
          <p:nvPr/>
        </p:nvSpPr>
        <p:spPr bwMode="auto">
          <a:xfrm>
            <a:off x="1639045" y="6193108"/>
            <a:ext cx="1497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3333FF"/>
                </a:solidFill>
              </a:rPr>
              <a:t>发射极</a:t>
            </a:r>
            <a:r>
              <a:rPr lang="en-US" altLang="zh-CN" dirty="0">
                <a:solidFill>
                  <a:srgbClr val="3333FF"/>
                </a:solidFill>
              </a:rPr>
              <a:t>E</a:t>
            </a:r>
            <a:endParaRPr lang="en-US" altLang="zh-CN" dirty="0"/>
          </a:p>
        </p:txBody>
      </p:sp>
      <p:grpSp>
        <p:nvGrpSpPr>
          <p:cNvPr id="235576" name="Group 56"/>
          <p:cNvGrpSpPr/>
          <p:nvPr/>
        </p:nvGrpSpPr>
        <p:grpSpPr bwMode="auto">
          <a:xfrm>
            <a:off x="1405681" y="1900510"/>
            <a:ext cx="2667000" cy="4648201"/>
            <a:chOff x="383" y="1093"/>
            <a:chExt cx="1680" cy="2928"/>
          </a:xfrm>
        </p:grpSpPr>
        <p:sp>
          <p:nvSpPr>
            <p:cNvPr id="56355" name="Rectangle 2"/>
            <p:cNvSpPr>
              <a:spLocks noChangeArrowheads="1"/>
            </p:cNvSpPr>
            <p:nvPr/>
          </p:nvSpPr>
          <p:spPr bwMode="auto">
            <a:xfrm>
              <a:off x="901" y="1395"/>
              <a:ext cx="1152" cy="204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 b="0"/>
            </a:p>
          </p:txBody>
        </p:sp>
        <p:sp>
          <p:nvSpPr>
            <p:cNvPr id="56356" name="Line 3"/>
            <p:cNvSpPr>
              <a:spLocks noChangeShapeType="1"/>
            </p:cNvSpPr>
            <p:nvPr/>
          </p:nvSpPr>
          <p:spPr bwMode="auto">
            <a:xfrm>
              <a:off x="911" y="2197"/>
              <a:ext cx="115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7" name="Line 5"/>
            <p:cNvSpPr>
              <a:spLocks noChangeShapeType="1"/>
            </p:cNvSpPr>
            <p:nvPr/>
          </p:nvSpPr>
          <p:spPr bwMode="auto">
            <a:xfrm flipV="1">
              <a:off x="1487" y="1189"/>
              <a:ext cx="1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8" name="Line 6"/>
            <p:cNvSpPr>
              <a:spLocks noChangeShapeType="1"/>
            </p:cNvSpPr>
            <p:nvPr/>
          </p:nvSpPr>
          <p:spPr bwMode="auto">
            <a:xfrm>
              <a:off x="1535" y="3445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9" name="Line 7"/>
            <p:cNvSpPr>
              <a:spLocks noChangeShapeType="1"/>
            </p:cNvSpPr>
            <p:nvPr/>
          </p:nvSpPr>
          <p:spPr bwMode="auto">
            <a:xfrm flipH="1">
              <a:off x="479" y="2389"/>
              <a:ext cx="43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0" name="Line 8"/>
            <p:cNvSpPr>
              <a:spLocks noChangeShapeType="1"/>
            </p:cNvSpPr>
            <p:nvPr/>
          </p:nvSpPr>
          <p:spPr bwMode="auto">
            <a:xfrm>
              <a:off x="911" y="2149"/>
              <a:ext cx="1152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1" name="Line 9"/>
            <p:cNvSpPr>
              <a:spLocks noChangeShapeType="1"/>
            </p:cNvSpPr>
            <p:nvPr/>
          </p:nvSpPr>
          <p:spPr bwMode="auto">
            <a:xfrm>
              <a:off x="911" y="2581"/>
              <a:ext cx="1152" cy="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2" name="Line 10"/>
            <p:cNvSpPr>
              <a:spLocks noChangeShapeType="1"/>
            </p:cNvSpPr>
            <p:nvPr/>
          </p:nvSpPr>
          <p:spPr bwMode="auto">
            <a:xfrm>
              <a:off x="911" y="2677"/>
              <a:ext cx="1152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3" name="Line 11"/>
            <p:cNvSpPr>
              <a:spLocks noChangeShapeType="1"/>
            </p:cNvSpPr>
            <p:nvPr/>
          </p:nvSpPr>
          <p:spPr bwMode="auto">
            <a:xfrm>
              <a:off x="911" y="2245"/>
              <a:ext cx="1152" cy="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4" name="Oval 23"/>
            <p:cNvSpPr>
              <a:spLocks noChangeArrowheads="1"/>
            </p:cNvSpPr>
            <p:nvPr/>
          </p:nvSpPr>
          <p:spPr bwMode="auto">
            <a:xfrm>
              <a:off x="383" y="2341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365" name="Oval 24"/>
            <p:cNvSpPr>
              <a:spLocks noChangeArrowheads="1"/>
            </p:cNvSpPr>
            <p:nvPr/>
          </p:nvSpPr>
          <p:spPr bwMode="auto">
            <a:xfrm>
              <a:off x="1439" y="1093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366" name="Oval 25"/>
            <p:cNvSpPr>
              <a:spLocks noChangeArrowheads="1"/>
            </p:cNvSpPr>
            <p:nvPr/>
          </p:nvSpPr>
          <p:spPr bwMode="auto">
            <a:xfrm>
              <a:off x="1487" y="3925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367" name="Text Box 26"/>
            <p:cNvSpPr txBox="1">
              <a:spLocks noChangeArrowheads="1"/>
            </p:cNvSpPr>
            <p:nvPr/>
          </p:nvSpPr>
          <p:spPr bwMode="auto">
            <a:xfrm>
              <a:off x="1357" y="1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rgbClr val="FF0000"/>
                  </a:solidFill>
                </a:rPr>
                <a:t>N</a:t>
              </a:r>
              <a:endParaRPr lang="en-US" altLang="zh-CN" b="0"/>
            </a:p>
          </p:txBody>
        </p:sp>
        <p:sp>
          <p:nvSpPr>
            <p:cNvPr id="56368" name="Text Box 27"/>
            <p:cNvSpPr txBox="1">
              <a:spLocks noChangeArrowheads="1"/>
            </p:cNvSpPr>
            <p:nvPr/>
          </p:nvSpPr>
          <p:spPr bwMode="auto">
            <a:xfrm>
              <a:off x="1357" y="28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N</a:t>
              </a:r>
              <a:endParaRPr lang="en-US" altLang="zh-CN" sz="1600" b="0"/>
            </a:p>
          </p:txBody>
        </p:sp>
        <p:sp>
          <p:nvSpPr>
            <p:cNvPr id="56369" name="Rectangle 31"/>
            <p:cNvSpPr>
              <a:spLocks noChangeArrowheads="1"/>
            </p:cNvSpPr>
            <p:nvPr/>
          </p:nvSpPr>
          <p:spPr bwMode="auto">
            <a:xfrm>
              <a:off x="901" y="2187"/>
              <a:ext cx="1152" cy="4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370" name="Text Box 32"/>
            <p:cNvSpPr txBox="1">
              <a:spLocks noChangeArrowheads="1"/>
            </p:cNvSpPr>
            <p:nvPr/>
          </p:nvSpPr>
          <p:spPr bwMode="auto">
            <a:xfrm>
              <a:off x="1381" y="223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rgbClr val="FF0000"/>
                  </a:solidFill>
                </a:rPr>
                <a:t>P</a:t>
              </a:r>
              <a:endParaRPr lang="en-US" altLang="zh-CN" sz="2400" b="0"/>
            </a:p>
          </p:txBody>
        </p:sp>
        <p:sp>
          <p:nvSpPr>
            <p:cNvPr id="56371" name="Line 33"/>
            <p:cNvSpPr>
              <a:spLocks noChangeShapeType="1"/>
            </p:cNvSpPr>
            <p:nvPr/>
          </p:nvSpPr>
          <p:spPr bwMode="auto">
            <a:xfrm>
              <a:off x="901" y="2235"/>
              <a:ext cx="1152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2" name="Line 34"/>
            <p:cNvSpPr>
              <a:spLocks noChangeShapeType="1"/>
            </p:cNvSpPr>
            <p:nvPr/>
          </p:nvSpPr>
          <p:spPr bwMode="auto">
            <a:xfrm>
              <a:off x="901" y="2571"/>
              <a:ext cx="1152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69" name="Text Box 49"/>
          <p:cNvSpPr txBox="1">
            <a:spLocks noChangeArrowheads="1"/>
          </p:cNvSpPr>
          <p:nvPr/>
        </p:nvSpPr>
        <p:spPr bwMode="auto">
          <a:xfrm>
            <a:off x="6888314" y="1732563"/>
            <a:ext cx="125226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符号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35575" name="Group 55"/>
          <p:cNvGrpSpPr/>
          <p:nvPr/>
        </p:nvGrpSpPr>
        <p:grpSpPr bwMode="auto">
          <a:xfrm>
            <a:off x="6547123" y="2477514"/>
            <a:ext cx="2232025" cy="2254250"/>
            <a:chOff x="3732" y="1242"/>
            <a:chExt cx="1406" cy="1420"/>
          </a:xfrm>
        </p:grpSpPr>
        <p:sp>
          <p:nvSpPr>
            <p:cNvPr id="56341" name="Text Box 36"/>
            <p:cNvSpPr txBox="1">
              <a:spLocks noChangeArrowheads="1"/>
            </p:cNvSpPr>
            <p:nvPr/>
          </p:nvSpPr>
          <p:spPr bwMode="auto">
            <a:xfrm>
              <a:off x="4872" y="2289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3333FF"/>
                  </a:solidFill>
                </a:rPr>
                <a:t>E</a:t>
              </a:r>
              <a:endParaRPr lang="en-US" altLang="zh-CN" sz="1600" b="0"/>
            </a:p>
          </p:txBody>
        </p:sp>
        <p:sp>
          <p:nvSpPr>
            <p:cNvPr id="56342" name="Text Box 37"/>
            <p:cNvSpPr txBox="1">
              <a:spLocks noChangeArrowheads="1"/>
            </p:cNvSpPr>
            <p:nvPr/>
          </p:nvSpPr>
          <p:spPr bwMode="auto">
            <a:xfrm>
              <a:off x="4798" y="1242"/>
              <a:ext cx="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rgbClr val="3333FF"/>
                  </a:solidFill>
                </a:rPr>
                <a:t>C</a:t>
              </a:r>
              <a:endParaRPr lang="en-US" altLang="zh-CN" sz="1600" b="0" dirty="0"/>
            </a:p>
          </p:txBody>
        </p:sp>
        <p:sp>
          <p:nvSpPr>
            <p:cNvPr id="56343" name="Text Box 38"/>
            <p:cNvSpPr txBox="1">
              <a:spLocks noChangeArrowheads="1"/>
            </p:cNvSpPr>
            <p:nvPr/>
          </p:nvSpPr>
          <p:spPr bwMode="auto">
            <a:xfrm>
              <a:off x="3732" y="178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3333FF"/>
                  </a:solidFill>
                </a:rPr>
                <a:t>B</a:t>
              </a:r>
              <a:endParaRPr lang="en-US" altLang="zh-CN" sz="1600" b="0">
                <a:solidFill>
                  <a:srgbClr val="3333FF"/>
                </a:solidFill>
              </a:endParaRPr>
            </a:p>
          </p:txBody>
        </p:sp>
        <p:sp>
          <p:nvSpPr>
            <p:cNvPr id="56344" name="Oval 39"/>
            <p:cNvSpPr>
              <a:spLocks noChangeArrowheads="1"/>
            </p:cNvSpPr>
            <p:nvPr/>
          </p:nvSpPr>
          <p:spPr bwMode="auto">
            <a:xfrm>
              <a:off x="4030" y="189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6345" name="Group 40"/>
            <p:cNvGrpSpPr/>
            <p:nvPr/>
          </p:nvGrpSpPr>
          <p:grpSpPr bwMode="auto">
            <a:xfrm>
              <a:off x="4126" y="1270"/>
              <a:ext cx="672" cy="1392"/>
              <a:chOff x="1066" y="1642"/>
              <a:chExt cx="672" cy="1392"/>
            </a:xfrm>
          </p:grpSpPr>
          <p:sp>
            <p:nvSpPr>
              <p:cNvPr id="56347" name="Line 41"/>
              <p:cNvSpPr>
                <a:spLocks noChangeShapeType="1"/>
              </p:cNvSpPr>
              <p:nvPr/>
            </p:nvSpPr>
            <p:spPr bwMode="auto">
              <a:xfrm>
                <a:off x="1354" y="212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8" name="Line 42"/>
              <p:cNvSpPr>
                <a:spLocks noChangeShapeType="1"/>
              </p:cNvSpPr>
              <p:nvPr/>
            </p:nvSpPr>
            <p:spPr bwMode="auto">
              <a:xfrm flipV="1">
                <a:off x="1354" y="2122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9" name="Line 43"/>
              <p:cNvSpPr>
                <a:spLocks noChangeShapeType="1"/>
              </p:cNvSpPr>
              <p:nvPr/>
            </p:nvSpPr>
            <p:spPr bwMode="auto">
              <a:xfrm>
                <a:off x="1354" y="2362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0" name="Line 44"/>
              <p:cNvSpPr>
                <a:spLocks noChangeShapeType="1"/>
              </p:cNvSpPr>
              <p:nvPr/>
            </p:nvSpPr>
            <p:spPr bwMode="auto">
              <a:xfrm flipH="1">
                <a:off x="1066" y="231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1" name="Line 45"/>
              <p:cNvSpPr>
                <a:spLocks noChangeShapeType="1"/>
              </p:cNvSpPr>
              <p:nvPr/>
            </p:nvSpPr>
            <p:spPr bwMode="auto">
              <a:xfrm flipV="1">
                <a:off x="1690" y="173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2" name="Line 46"/>
              <p:cNvSpPr>
                <a:spLocks noChangeShapeType="1"/>
              </p:cNvSpPr>
              <p:nvPr/>
            </p:nvSpPr>
            <p:spPr bwMode="auto">
              <a:xfrm>
                <a:off x="1690" y="250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3" name="Oval 47"/>
              <p:cNvSpPr>
                <a:spLocks noChangeArrowheads="1"/>
              </p:cNvSpPr>
              <p:nvPr/>
            </p:nvSpPr>
            <p:spPr bwMode="auto">
              <a:xfrm>
                <a:off x="1642" y="164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354" name="Oval 48"/>
              <p:cNvSpPr>
                <a:spLocks noChangeArrowheads="1"/>
              </p:cNvSpPr>
              <p:nvPr/>
            </p:nvSpPr>
            <p:spPr bwMode="auto">
              <a:xfrm>
                <a:off x="1642" y="293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6346" name="Text Box 50"/>
            <p:cNvSpPr txBox="1">
              <a:spLocks noChangeArrowheads="1"/>
            </p:cNvSpPr>
            <p:nvPr/>
          </p:nvSpPr>
          <p:spPr bwMode="auto">
            <a:xfrm>
              <a:off x="4566" y="1776"/>
              <a:ext cx="4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ea typeface="方正琥珀繁体" pitchFamily="2" charset="-122"/>
                </a:rPr>
                <a:t>T</a:t>
              </a:r>
              <a:endParaRPr lang="en-US" altLang="zh-CN">
                <a:ea typeface="方正琥珀繁体" pitchFamily="2" charset="-122"/>
              </a:endParaRPr>
            </a:p>
          </p:txBody>
        </p: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-227096" y="1585832"/>
            <a:ext cx="36766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结构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5542" name="Line 22"/>
          <p:cNvSpPr>
            <a:spLocks noChangeShapeType="1"/>
          </p:cNvSpPr>
          <p:nvPr/>
        </p:nvSpPr>
        <p:spPr bwMode="auto">
          <a:xfrm>
            <a:off x="3882183" y="4843735"/>
            <a:ext cx="1050925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8" name="Line 18"/>
          <p:cNvSpPr>
            <a:spLocks noChangeShapeType="1"/>
          </p:cNvSpPr>
          <p:nvPr/>
        </p:nvSpPr>
        <p:spPr bwMode="auto">
          <a:xfrm flipV="1">
            <a:off x="3863133" y="2608533"/>
            <a:ext cx="974725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 flipV="1">
            <a:off x="3920283" y="4042045"/>
            <a:ext cx="10874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V="1">
            <a:off x="3920283" y="3408635"/>
            <a:ext cx="974725" cy="2444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1" name="Line 21"/>
          <p:cNvSpPr>
            <a:spLocks noChangeShapeType="1"/>
          </p:cNvSpPr>
          <p:nvPr/>
        </p:nvSpPr>
        <p:spPr bwMode="auto">
          <a:xfrm>
            <a:off x="3853608" y="4300810"/>
            <a:ext cx="1050925" cy="2317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-126524" y="-45898"/>
            <a:ext cx="6434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0099FF"/>
                </a:solidFill>
              </a:rPr>
              <a:t> </a:t>
            </a: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1.3.1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晶体管的结构及类型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3" grpId="0" autoUpdateAnimBg="0"/>
      <p:bldP spid="235534" grpId="0" autoUpdateAnimBg="0"/>
      <p:bldP spid="235535" grpId="0" autoUpdateAnimBg="0"/>
      <p:bldP spid="235536" grpId="0" autoUpdateAnimBg="0"/>
      <p:bldP spid="235537" grpId="0" autoUpdateAnimBg="0"/>
      <p:bldP spid="235548" grpId="0"/>
      <p:bldP spid="235549" grpId="0"/>
      <p:bldP spid="235550" grpId="0"/>
      <p:bldP spid="235569" grpId="0" autoUpdateAnimBg="0"/>
      <p:bldP spid="235542" grpId="0" animBg="1"/>
      <p:bldP spid="235538" grpId="0" animBg="1"/>
      <p:bldP spid="235540" grpId="0" animBg="1"/>
      <p:bldP spid="235539" grpId="0" animBg="1"/>
      <p:bldP spid="2355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/>
          <p:nvPr/>
        </p:nvGrpSpPr>
        <p:grpSpPr bwMode="auto">
          <a:xfrm>
            <a:off x="1440504" y="2294622"/>
            <a:ext cx="1879600" cy="563562"/>
            <a:chOff x="864" y="989"/>
            <a:chExt cx="1184" cy="355"/>
          </a:xfrm>
        </p:grpSpPr>
        <p:sp>
          <p:nvSpPr>
            <p:cNvPr id="28714" name="Text Box 3"/>
            <p:cNvSpPr txBox="1">
              <a:spLocks noChangeArrowheads="1"/>
            </p:cNvSpPr>
            <p:nvPr/>
          </p:nvSpPr>
          <p:spPr bwMode="auto">
            <a:xfrm>
              <a:off x="992" y="989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 </a:t>
              </a:r>
              <a:r>
                <a:rPr lang="zh-CN" altLang="en-US"/>
                <a:t>正极引线</a:t>
              </a:r>
              <a:endParaRPr lang="zh-CN" altLang="en-US"/>
            </a:p>
          </p:txBody>
        </p:sp>
        <p:sp>
          <p:nvSpPr>
            <p:cNvPr id="28715" name="Line 4"/>
            <p:cNvSpPr>
              <a:spLocks noChangeShapeType="1"/>
            </p:cNvSpPr>
            <p:nvPr/>
          </p:nvSpPr>
          <p:spPr bwMode="auto">
            <a:xfrm flipV="1">
              <a:off x="864" y="124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813" name="Group 5"/>
          <p:cNvGrpSpPr/>
          <p:nvPr/>
        </p:nvGrpSpPr>
        <p:grpSpPr bwMode="auto">
          <a:xfrm>
            <a:off x="1440506" y="3209022"/>
            <a:ext cx="1535113" cy="563562"/>
            <a:chOff x="864" y="1565"/>
            <a:chExt cx="967" cy="355"/>
          </a:xfrm>
        </p:grpSpPr>
        <p:sp>
          <p:nvSpPr>
            <p:cNvPr id="28712" name="Text Box 6"/>
            <p:cNvSpPr txBox="1">
              <a:spLocks noChangeArrowheads="1"/>
            </p:cNvSpPr>
            <p:nvPr/>
          </p:nvSpPr>
          <p:spPr bwMode="auto">
            <a:xfrm>
              <a:off x="1265" y="156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触丝</a:t>
              </a:r>
              <a:endParaRPr lang="zh-CN" altLang="en-US" b="0"/>
            </a:p>
          </p:txBody>
        </p:sp>
        <p:sp>
          <p:nvSpPr>
            <p:cNvPr id="28713" name="Line 7"/>
            <p:cNvSpPr>
              <a:spLocks noChangeShapeType="1"/>
            </p:cNvSpPr>
            <p:nvPr/>
          </p:nvSpPr>
          <p:spPr bwMode="auto">
            <a:xfrm flipV="1">
              <a:off x="864" y="1776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816" name="Group 8"/>
          <p:cNvGrpSpPr/>
          <p:nvPr/>
        </p:nvGrpSpPr>
        <p:grpSpPr bwMode="auto">
          <a:xfrm>
            <a:off x="1669106" y="4352022"/>
            <a:ext cx="1470025" cy="519112"/>
            <a:chOff x="1008" y="2285"/>
            <a:chExt cx="926" cy="327"/>
          </a:xfrm>
        </p:grpSpPr>
        <p:sp>
          <p:nvSpPr>
            <p:cNvPr id="28710" name="Text Box 9"/>
            <p:cNvSpPr txBox="1">
              <a:spLocks noChangeArrowheads="1"/>
            </p:cNvSpPr>
            <p:nvPr/>
          </p:nvSpPr>
          <p:spPr bwMode="auto">
            <a:xfrm>
              <a:off x="1206" y="2285"/>
              <a:ext cx="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</a:t>
              </a:r>
              <a:r>
                <a:rPr lang="zh-CN" altLang="en-US"/>
                <a:t>型锗</a:t>
              </a:r>
              <a:endParaRPr lang="zh-CN" altLang="en-US" b="0"/>
            </a:p>
          </p:txBody>
        </p:sp>
        <p:sp>
          <p:nvSpPr>
            <p:cNvPr id="28711" name="Line 10"/>
            <p:cNvSpPr>
              <a:spLocks noChangeShapeType="1"/>
            </p:cNvSpPr>
            <p:nvPr/>
          </p:nvSpPr>
          <p:spPr bwMode="auto">
            <a:xfrm flipV="1">
              <a:off x="1008" y="244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819" name="Group 11"/>
          <p:cNvGrpSpPr/>
          <p:nvPr/>
        </p:nvGrpSpPr>
        <p:grpSpPr bwMode="auto">
          <a:xfrm>
            <a:off x="1821506" y="4809222"/>
            <a:ext cx="1154113" cy="519112"/>
            <a:chOff x="1104" y="2573"/>
            <a:chExt cx="727" cy="327"/>
          </a:xfrm>
        </p:grpSpPr>
        <p:sp>
          <p:nvSpPr>
            <p:cNvPr id="28708" name="Text Box 12"/>
            <p:cNvSpPr txBox="1">
              <a:spLocks noChangeArrowheads="1"/>
            </p:cNvSpPr>
            <p:nvPr/>
          </p:nvSpPr>
          <p:spPr bwMode="auto">
            <a:xfrm>
              <a:off x="1265" y="257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支架</a:t>
              </a:r>
              <a:endParaRPr lang="zh-CN" altLang="en-US"/>
            </a:p>
          </p:txBody>
        </p:sp>
        <p:sp>
          <p:nvSpPr>
            <p:cNvPr id="28709" name="Line 13"/>
            <p:cNvSpPr>
              <a:spLocks noChangeShapeType="1"/>
            </p:cNvSpPr>
            <p:nvPr/>
          </p:nvSpPr>
          <p:spPr bwMode="auto">
            <a:xfrm>
              <a:off x="1104" y="2688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822" name="Group 14"/>
          <p:cNvGrpSpPr/>
          <p:nvPr/>
        </p:nvGrpSpPr>
        <p:grpSpPr bwMode="auto">
          <a:xfrm>
            <a:off x="1897706" y="5342622"/>
            <a:ext cx="1077913" cy="519112"/>
            <a:chOff x="1152" y="2909"/>
            <a:chExt cx="679" cy="327"/>
          </a:xfrm>
        </p:grpSpPr>
        <p:sp>
          <p:nvSpPr>
            <p:cNvPr id="28706" name="Text Box 15"/>
            <p:cNvSpPr txBox="1">
              <a:spLocks noChangeArrowheads="1"/>
            </p:cNvSpPr>
            <p:nvPr/>
          </p:nvSpPr>
          <p:spPr bwMode="auto">
            <a:xfrm>
              <a:off x="1265" y="290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外壳</a:t>
              </a:r>
              <a:endParaRPr lang="zh-CN" altLang="en-US"/>
            </a:p>
          </p:txBody>
        </p:sp>
        <p:sp>
          <p:nvSpPr>
            <p:cNvPr id="28707" name="Line 16"/>
            <p:cNvSpPr>
              <a:spLocks noChangeShapeType="1"/>
            </p:cNvSpPr>
            <p:nvPr/>
          </p:nvSpPr>
          <p:spPr bwMode="auto">
            <a:xfrm>
              <a:off x="1152" y="297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825" name="Group 17"/>
          <p:cNvGrpSpPr/>
          <p:nvPr/>
        </p:nvGrpSpPr>
        <p:grpSpPr bwMode="auto">
          <a:xfrm>
            <a:off x="1364304" y="5906184"/>
            <a:ext cx="1822450" cy="565150"/>
            <a:chOff x="816" y="3264"/>
            <a:chExt cx="1148" cy="356"/>
          </a:xfrm>
        </p:grpSpPr>
        <p:sp>
          <p:nvSpPr>
            <p:cNvPr id="28704" name="Text Box 18"/>
            <p:cNvSpPr txBox="1">
              <a:spLocks noChangeArrowheads="1"/>
            </p:cNvSpPr>
            <p:nvPr/>
          </p:nvSpPr>
          <p:spPr bwMode="auto">
            <a:xfrm>
              <a:off x="944" y="3293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负极引线</a:t>
              </a:r>
              <a:endParaRPr lang="zh-CN" altLang="en-US"/>
            </a:p>
          </p:txBody>
        </p:sp>
        <p:sp>
          <p:nvSpPr>
            <p:cNvPr id="28705" name="Line 19"/>
            <p:cNvSpPr>
              <a:spLocks noChangeShapeType="1"/>
            </p:cNvSpPr>
            <p:nvPr/>
          </p:nvSpPr>
          <p:spPr bwMode="auto">
            <a:xfrm>
              <a:off x="816" y="326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828" name="Text Box 20"/>
          <p:cNvSpPr txBox="1">
            <a:spLocks noChangeArrowheads="1"/>
          </p:cNvSpPr>
          <p:nvPr/>
        </p:nvSpPr>
        <p:spPr bwMode="auto">
          <a:xfrm>
            <a:off x="33478" y="864463"/>
            <a:ext cx="30572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1000"/>
              </a:spcBef>
              <a:defRPr/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点接触</a:t>
            </a:r>
            <a:r>
              <a:rPr kumimoji="0"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型二极管</a:t>
            </a:r>
            <a:endParaRPr kumimoji="0"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829" name="Text Box 21"/>
          <p:cNvSpPr txBox="1">
            <a:spLocks noChangeArrowheads="1"/>
          </p:cNvSpPr>
          <p:nvPr/>
        </p:nvSpPr>
        <p:spPr bwMode="auto">
          <a:xfrm>
            <a:off x="128145" y="89586"/>
            <a:ext cx="4820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1.2.1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二极管的结构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47830" name="Group 22"/>
          <p:cNvGrpSpPr/>
          <p:nvPr/>
        </p:nvGrpSpPr>
        <p:grpSpPr bwMode="auto">
          <a:xfrm>
            <a:off x="754704" y="2400984"/>
            <a:ext cx="1149350" cy="3810000"/>
            <a:chOff x="432" y="1056"/>
            <a:chExt cx="724" cy="2400"/>
          </a:xfrm>
        </p:grpSpPr>
        <p:sp>
          <p:nvSpPr>
            <p:cNvPr id="28691" name="Rectangle 23"/>
            <p:cNvSpPr>
              <a:spLocks noChangeArrowheads="1"/>
            </p:cNvSpPr>
            <p:nvPr/>
          </p:nvSpPr>
          <p:spPr bwMode="auto">
            <a:xfrm>
              <a:off x="576" y="2352"/>
              <a:ext cx="432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2" name="Rectangle 24"/>
            <p:cNvSpPr>
              <a:spLocks noChangeArrowheads="1"/>
            </p:cNvSpPr>
            <p:nvPr/>
          </p:nvSpPr>
          <p:spPr bwMode="auto">
            <a:xfrm>
              <a:off x="501" y="2592"/>
              <a:ext cx="576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3" name="Freeform 25"/>
            <p:cNvSpPr/>
            <p:nvPr/>
          </p:nvSpPr>
          <p:spPr bwMode="auto">
            <a:xfrm>
              <a:off x="768" y="1785"/>
              <a:ext cx="152" cy="576"/>
            </a:xfrm>
            <a:custGeom>
              <a:avLst/>
              <a:gdLst>
                <a:gd name="T0" fmla="*/ 48 w 152"/>
                <a:gd name="T1" fmla="*/ 0 h 576"/>
                <a:gd name="T2" fmla="*/ 144 w 152"/>
                <a:gd name="T3" fmla="*/ 48 h 576"/>
                <a:gd name="T4" fmla="*/ 48 w 152"/>
                <a:gd name="T5" fmla="*/ 192 h 576"/>
                <a:gd name="T6" fmla="*/ 144 w 152"/>
                <a:gd name="T7" fmla="*/ 336 h 576"/>
                <a:gd name="T8" fmla="*/ 0 w 152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576">
                  <a:moveTo>
                    <a:pt x="48" y="0"/>
                  </a:moveTo>
                  <a:cubicBezTo>
                    <a:pt x="96" y="8"/>
                    <a:pt x="144" y="16"/>
                    <a:pt x="144" y="48"/>
                  </a:cubicBezTo>
                  <a:cubicBezTo>
                    <a:pt x="144" y="80"/>
                    <a:pt x="48" y="144"/>
                    <a:pt x="48" y="192"/>
                  </a:cubicBezTo>
                  <a:cubicBezTo>
                    <a:pt x="48" y="240"/>
                    <a:pt x="152" y="272"/>
                    <a:pt x="144" y="336"/>
                  </a:cubicBezTo>
                  <a:cubicBezTo>
                    <a:pt x="136" y="400"/>
                    <a:pt x="68" y="488"/>
                    <a:pt x="0" y="57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Rectangle 26"/>
            <p:cNvSpPr>
              <a:spLocks noChangeArrowheads="1"/>
            </p:cNvSpPr>
            <p:nvPr/>
          </p:nvSpPr>
          <p:spPr bwMode="auto">
            <a:xfrm>
              <a:off x="816" y="1056"/>
              <a:ext cx="48" cy="72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5" name="Rectangle 27"/>
            <p:cNvSpPr>
              <a:spLocks noChangeArrowheads="1"/>
            </p:cNvSpPr>
            <p:nvPr/>
          </p:nvSpPr>
          <p:spPr bwMode="auto">
            <a:xfrm>
              <a:off x="768" y="2736"/>
              <a:ext cx="48" cy="72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6" name="Freeform 28"/>
            <p:cNvSpPr/>
            <p:nvPr/>
          </p:nvSpPr>
          <p:spPr bwMode="auto">
            <a:xfrm>
              <a:off x="432" y="1632"/>
              <a:ext cx="432" cy="432"/>
            </a:xfrm>
            <a:custGeom>
              <a:avLst/>
              <a:gdLst>
                <a:gd name="T0" fmla="*/ 432 w 432"/>
                <a:gd name="T1" fmla="*/ 0 h 432"/>
                <a:gd name="T2" fmla="*/ 96 w 432"/>
                <a:gd name="T3" fmla="*/ 96 h 432"/>
                <a:gd name="T4" fmla="*/ 0 w 432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432">
                  <a:moveTo>
                    <a:pt x="432" y="0"/>
                  </a:moveTo>
                  <a:cubicBezTo>
                    <a:pt x="300" y="12"/>
                    <a:pt x="168" y="24"/>
                    <a:pt x="96" y="96"/>
                  </a:cubicBezTo>
                  <a:cubicBezTo>
                    <a:pt x="24" y="168"/>
                    <a:pt x="16" y="384"/>
                    <a:pt x="0" y="432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29"/>
            <p:cNvSpPr>
              <a:spLocks noChangeShapeType="1"/>
            </p:cNvSpPr>
            <p:nvPr/>
          </p:nvSpPr>
          <p:spPr bwMode="auto">
            <a:xfrm>
              <a:off x="432" y="2016"/>
              <a:ext cx="0" cy="76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Freeform 30"/>
            <p:cNvSpPr/>
            <p:nvPr/>
          </p:nvSpPr>
          <p:spPr bwMode="auto">
            <a:xfrm rot="5446183">
              <a:off x="792" y="1656"/>
              <a:ext cx="384" cy="336"/>
            </a:xfrm>
            <a:custGeom>
              <a:avLst/>
              <a:gdLst>
                <a:gd name="T0" fmla="*/ 303 w 432"/>
                <a:gd name="T1" fmla="*/ 0 h 432"/>
                <a:gd name="T2" fmla="*/ 68 w 432"/>
                <a:gd name="T3" fmla="*/ 45 h 432"/>
                <a:gd name="T4" fmla="*/ 0 w 432"/>
                <a:gd name="T5" fmla="*/ 203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432">
                  <a:moveTo>
                    <a:pt x="432" y="0"/>
                  </a:moveTo>
                  <a:cubicBezTo>
                    <a:pt x="300" y="12"/>
                    <a:pt x="168" y="24"/>
                    <a:pt x="96" y="96"/>
                  </a:cubicBezTo>
                  <a:cubicBezTo>
                    <a:pt x="24" y="168"/>
                    <a:pt x="16" y="384"/>
                    <a:pt x="0" y="432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31"/>
            <p:cNvSpPr>
              <a:spLocks noChangeShapeType="1"/>
            </p:cNvSpPr>
            <p:nvPr/>
          </p:nvSpPr>
          <p:spPr bwMode="auto">
            <a:xfrm>
              <a:off x="1152" y="1968"/>
              <a:ext cx="0" cy="816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Freeform 32"/>
            <p:cNvSpPr/>
            <p:nvPr/>
          </p:nvSpPr>
          <p:spPr bwMode="auto">
            <a:xfrm rot="-5535526">
              <a:off x="443" y="2745"/>
              <a:ext cx="432" cy="432"/>
            </a:xfrm>
            <a:custGeom>
              <a:avLst/>
              <a:gdLst>
                <a:gd name="T0" fmla="*/ 432 w 432"/>
                <a:gd name="T1" fmla="*/ 0 h 432"/>
                <a:gd name="T2" fmla="*/ 96 w 432"/>
                <a:gd name="T3" fmla="*/ 96 h 432"/>
                <a:gd name="T4" fmla="*/ 0 w 432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432">
                  <a:moveTo>
                    <a:pt x="432" y="0"/>
                  </a:moveTo>
                  <a:cubicBezTo>
                    <a:pt x="300" y="12"/>
                    <a:pt x="168" y="24"/>
                    <a:pt x="96" y="96"/>
                  </a:cubicBezTo>
                  <a:cubicBezTo>
                    <a:pt x="24" y="168"/>
                    <a:pt x="16" y="384"/>
                    <a:pt x="0" y="432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Freeform 33"/>
            <p:cNvSpPr/>
            <p:nvPr/>
          </p:nvSpPr>
          <p:spPr bwMode="auto">
            <a:xfrm rot="-10686237">
              <a:off x="736" y="2758"/>
              <a:ext cx="420" cy="398"/>
            </a:xfrm>
            <a:custGeom>
              <a:avLst/>
              <a:gdLst>
                <a:gd name="T0" fmla="*/ 420 w 432"/>
                <a:gd name="T1" fmla="*/ 0 h 432"/>
                <a:gd name="T2" fmla="*/ 93 w 432"/>
                <a:gd name="T3" fmla="*/ 88 h 432"/>
                <a:gd name="T4" fmla="*/ 0 w 432"/>
                <a:gd name="T5" fmla="*/ 398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432">
                  <a:moveTo>
                    <a:pt x="432" y="0"/>
                  </a:moveTo>
                  <a:cubicBezTo>
                    <a:pt x="300" y="12"/>
                    <a:pt x="168" y="24"/>
                    <a:pt x="96" y="96"/>
                  </a:cubicBezTo>
                  <a:cubicBezTo>
                    <a:pt x="24" y="168"/>
                    <a:pt x="16" y="384"/>
                    <a:pt x="0" y="432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Freeform 34"/>
            <p:cNvSpPr/>
            <p:nvPr/>
          </p:nvSpPr>
          <p:spPr bwMode="auto">
            <a:xfrm>
              <a:off x="738" y="23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48 w 96"/>
                <a:gd name="T3" fmla="*/ 48 h 48"/>
                <a:gd name="T4" fmla="*/ 96 w 96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cubicBezTo>
                    <a:pt x="16" y="24"/>
                    <a:pt x="32" y="48"/>
                    <a:pt x="48" y="48"/>
                  </a:cubicBezTo>
                  <a:cubicBezTo>
                    <a:pt x="64" y="48"/>
                    <a:pt x="80" y="24"/>
                    <a:pt x="96" y="0"/>
                  </a:cubicBezTo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Line 35"/>
            <p:cNvSpPr>
              <a:spLocks noChangeShapeType="1"/>
            </p:cNvSpPr>
            <p:nvPr/>
          </p:nvSpPr>
          <p:spPr bwMode="auto">
            <a:xfrm>
              <a:off x="672" y="235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844" name="Group 36"/>
          <p:cNvGrpSpPr/>
          <p:nvPr/>
        </p:nvGrpSpPr>
        <p:grpSpPr bwMode="auto">
          <a:xfrm>
            <a:off x="1315094" y="3818622"/>
            <a:ext cx="1768475" cy="679450"/>
            <a:chOff x="785" y="1949"/>
            <a:chExt cx="1114" cy="428"/>
          </a:xfrm>
        </p:grpSpPr>
        <p:sp>
          <p:nvSpPr>
            <p:cNvPr id="28689" name="Text Box 37"/>
            <p:cNvSpPr txBox="1">
              <a:spLocks noChangeArrowheads="1"/>
            </p:cNvSpPr>
            <p:nvPr/>
          </p:nvSpPr>
          <p:spPr bwMode="auto">
            <a:xfrm>
              <a:off x="1259" y="1949"/>
              <a:ext cx="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PN</a:t>
              </a:r>
              <a:r>
                <a:rPr lang="zh-CN" altLang="en-US"/>
                <a:t>结</a:t>
              </a:r>
              <a:endParaRPr lang="zh-CN" altLang="en-US"/>
            </a:p>
          </p:txBody>
        </p:sp>
        <p:sp>
          <p:nvSpPr>
            <p:cNvPr id="28690" name="Line 38"/>
            <p:cNvSpPr>
              <a:spLocks noChangeShapeType="1"/>
            </p:cNvSpPr>
            <p:nvPr/>
          </p:nvSpPr>
          <p:spPr bwMode="auto">
            <a:xfrm flipV="1">
              <a:off x="785" y="2185"/>
              <a:ext cx="52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848" name="Text Box 40"/>
          <p:cNvSpPr txBox="1">
            <a:spLocks noChangeArrowheads="1"/>
          </p:cNvSpPr>
          <p:nvPr/>
        </p:nvSpPr>
        <p:spPr bwMode="auto">
          <a:xfrm>
            <a:off x="4126554" y="2566084"/>
            <a:ext cx="4800600" cy="156966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结的结面积小，不能通过较大的电流，但其结电容较小，工作频率高，因此适用于高频电路和小功率的整流电路。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849" name="Text Box 41"/>
          <p:cNvSpPr txBox="1">
            <a:spLocks noChangeArrowheads="1"/>
          </p:cNvSpPr>
          <p:nvPr/>
        </p:nvSpPr>
        <p:spPr bwMode="auto">
          <a:xfrm>
            <a:off x="335604" y="1689786"/>
            <a:ext cx="2476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结构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7850" name="Text Box 42"/>
          <p:cNvSpPr txBox="1">
            <a:spLocks noChangeArrowheads="1"/>
          </p:cNvSpPr>
          <p:nvPr/>
        </p:nvSpPr>
        <p:spPr bwMode="auto">
          <a:xfrm>
            <a:off x="4031642" y="1689784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特点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86800" y="6492877"/>
            <a:ext cx="457200" cy="365125"/>
          </a:xfrm>
        </p:spPr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4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7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48" grpId="0" animBg="1"/>
      <p:bldP spid="247849" grpId="0" autoUpdateAnimBg="0"/>
      <p:bldP spid="2478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4644220" y="2368552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集电区</a:t>
            </a:r>
            <a:endParaRPr lang="zh-CN" altLang="en-US"/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4775983" y="324643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</a:rPr>
              <a:t>集电结</a:t>
            </a:r>
            <a:endParaRPr lang="zh-CN" altLang="en-US"/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4802968" y="38877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基区</a:t>
            </a:r>
            <a:endParaRPr lang="zh-CN" altLang="en-US" b="0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4791858" y="449421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</a:rPr>
              <a:t>发射结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4583895" y="5302252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发射区</a:t>
            </a:r>
            <a:endParaRPr lang="zh-CN" altLang="en-US"/>
          </a:p>
        </p:txBody>
      </p:sp>
      <p:sp>
        <p:nvSpPr>
          <p:cNvPr id="57351" name="Text Box 29"/>
          <p:cNvSpPr txBox="1">
            <a:spLocks noChangeArrowheads="1"/>
          </p:cNvSpPr>
          <p:nvPr/>
        </p:nvSpPr>
        <p:spPr bwMode="auto">
          <a:xfrm>
            <a:off x="8905875" y="-52387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0"/>
              <a:t>　</a:t>
            </a:r>
            <a:endParaRPr lang="zh-CN" altLang="en-US" sz="1600" b="0"/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1256493" y="1797052"/>
            <a:ext cx="151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</a:rPr>
              <a:t>集电极</a:t>
            </a:r>
            <a:r>
              <a:rPr lang="en-US" altLang="zh-CN">
                <a:solidFill>
                  <a:srgbClr val="0000FF"/>
                </a:solidFill>
              </a:rPr>
              <a:t>C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1183470" y="5970588"/>
            <a:ext cx="1497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</a:rPr>
              <a:t>发射极</a:t>
            </a:r>
            <a:r>
              <a:rPr lang="en-US" altLang="zh-CN">
                <a:solidFill>
                  <a:srgbClr val="0000FF"/>
                </a:solidFill>
              </a:rPr>
              <a:t>E</a:t>
            </a:r>
            <a:endParaRPr lang="en-US" altLang="zh-CN" b="0"/>
          </a:p>
        </p:txBody>
      </p: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418293" y="3549652"/>
            <a:ext cx="1138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</a:rPr>
              <a:t>基极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endParaRPr lang="en-US" altLang="zh-CN"/>
          </a:p>
        </p:txBody>
      </p:sp>
      <p:grpSp>
        <p:nvGrpSpPr>
          <p:cNvPr id="95311" name="Group 79"/>
          <p:cNvGrpSpPr/>
          <p:nvPr/>
        </p:nvGrpSpPr>
        <p:grpSpPr bwMode="auto">
          <a:xfrm>
            <a:off x="1065993" y="2162175"/>
            <a:ext cx="2667000" cy="4038600"/>
            <a:chOff x="408" y="1362"/>
            <a:chExt cx="1680" cy="2544"/>
          </a:xfrm>
        </p:grpSpPr>
        <p:sp>
          <p:nvSpPr>
            <p:cNvPr id="57379" name="Line 25"/>
            <p:cNvSpPr>
              <a:spLocks noChangeShapeType="1"/>
            </p:cNvSpPr>
            <p:nvPr/>
          </p:nvSpPr>
          <p:spPr bwMode="auto">
            <a:xfrm>
              <a:off x="1464" y="347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Line 26"/>
            <p:cNvSpPr>
              <a:spLocks noChangeShapeType="1"/>
            </p:cNvSpPr>
            <p:nvPr/>
          </p:nvSpPr>
          <p:spPr bwMode="auto">
            <a:xfrm flipH="1">
              <a:off x="504" y="261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Line 27"/>
            <p:cNvSpPr>
              <a:spLocks noChangeShapeType="1"/>
            </p:cNvSpPr>
            <p:nvPr/>
          </p:nvSpPr>
          <p:spPr bwMode="auto">
            <a:xfrm flipV="1">
              <a:off x="1512" y="141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2" name="Text Box 36"/>
            <p:cNvSpPr txBox="1">
              <a:spLocks noChangeArrowheads="1"/>
            </p:cNvSpPr>
            <p:nvPr/>
          </p:nvSpPr>
          <p:spPr bwMode="auto">
            <a:xfrm>
              <a:off x="972" y="259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0">
                  <a:solidFill>
                    <a:srgbClr val="FF00FF"/>
                  </a:solidFill>
                </a:rPr>
                <a:t>N</a:t>
              </a:r>
              <a:endParaRPr lang="en-US" altLang="zh-CN" sz="2000" b="0">
                <a:solidFill>
                  <a:srgbClr val="FF00FF"/>
                </a:solidFill>
              </a:endParaRPr>
            </a:p>
          </p:txBody>
        </p:sp>
        <p:sp>
          <p:nvSpPr>
            <p:cNvPr id="57383" name="Oval 44"/>
            <p:cNvSpPr>
              <a:spLocks noChangeArrowheads="1"/>
            </p:cNvSpPr>
            <p:nvPr/>
          </p:nvSpPr>
          <p:spPr bwMode="auto">
            <a:xfrm>
              <a:off x="1464" y="136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84" name="Oval 48"/>
            <p:cNvSpPr>
              <a:spLocks noChangeArrowheads="1"/>
            </p:cNvSpPr>
            <p:nvPr/>
          </p:nvSpPr>
          <p:spPr bwMode="auto">
            <a:xfrm>
              <a:off x="408" y="256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85" name="Oval 49"/>
            <p:cNvSpPr>
              <a:spLocks noChangeArrowheads="1"/>
            </p:cNvSpPr>
            <p:nvPr/>
          </p:nvSpPr>
          <p:spPr bwMode="auto">
            <a:xfrm>
              <a:off x="1416" y="381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86" name="Text Box 50"/>
            <p:cNvSpPr txBox="1">
              <a:spLocks noChangeArrowheads="1"/>
            </p:cNvSpPr>
            <p:nvPr/>
          </p:nvSpPr>
          <p:spPr bwMode="auto">
            <a:xfrm>
              <a:off x="1368" y="1938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N</a:t>
              </a:r>
              <a:endParaRPr lang="en-US" altLang="zh-CN" sz="1800"/>
            </a:p>
          </p:txBody>
        </p:sp>
        <p:sp>
          <p:nvSpPr>
            <p:cNvPr id="57387" name="Rectangle 51"/>
            <p:cNvSpPr>
              <a:spLocks noChangeArrowheads="1"/>
            </p:cNvSpPr>
            <p:nvPr/>
          </p:nvSpPr>
          <p:spPr bwMode="auto">
            <a:xfrm>
              <a:off x="936" y="1794"/>
              <a:ext cx="1152" cy="62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88" name="Rectangle 52"/>
            <p:cNvSpPr>
              <a:spLocks noChangeArrowheads="1"/>
            </p:cNvSpPr>
            <p:nvPr/>
          </p:nvSpPr>
          <p:spPr bwMode="auto">
            <a:xfrm>
              <a:off x="936" y="2850"/>
              <a:ext cx="1152" cy="62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89" name="Rectangle 53"/>
            <p:cNvSpPr>
              <a:spLocks noChangeArrowheads="1"/>
            </p:cNvSpPr>
            <p:nvPr/>
          </p:nvSpPr>
          <p:spPr bwMode="auto">
            <a:xfrm>
              <a:off x="936" y="2418"/>
              <a:ext cx="1152" cy="432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90" name="Line 54"/>
            <p:cNvSpPr>
              <a:spLocks noChangeShapeType="1"/>
            </p:cNvSpPr>
            <p:nvPr/>
          </p:nvSpPr>
          <p:spPr bwMode="auto">
            <a:xfrm>
              <a:off x="936" y="2358"/>
              <a:ext cx="115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1" name="Line 55"/>
            <p:cNvSpPr>
              <a:spLocks noChangeShapeType="1"/>
            </p:cNvSpPr>
            <p:nvPr/>
          </p:nvSpPr>
          <p:spPr bwMode="auto">
            <a:xfrm>
              <a:off x="936" y="2466"/>
              <a:ext cx="115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2" name="Line 56"/>
            <p:cNvSpPr>
              <a:spLocks noChangeShapeType="1"/>
            </p:cNvSpPr>
            <p:nvPr/>
          </p:nvSpPr>
          <p:spPr bwMode="auto">
            <a:xfrm>
              <a:off x="936" y="2898"/>
              <a:ext cx="115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3" name="Line 57"/>
            <p:cNvSpPr>
              <a:spLocks noChangeShapeType="1"/>
            </p:cNvSpPr>
            <p:nvPr/>
          </p:nvSpPr>
          <p:spPr bwMode="auto">
            <a:xfrm>
              <a:off x="930" y="2796"/>
              <a:ext cx="115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4" name="Text Box 58"/>
            <p:cNvSpPr txBox="1">
              <a:spLocks noChangeArrowheads="1"/>
            </p:cNvSpPr>
            <p:nvPr/>
          </p:nvSpPr>
          <p:spPr bwMode="auto">
            <a:xfrm>
              <a:off x="1358" y="187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方正琥珀繁体" pitchFamily="2" charset="-122"/>
                </a:rPr>
                <a:t>P</a:t>
              </a:r>
              <a:endParaRPr lang="en-US" altLang="zh-CN">
                <a:solidFill>
                  <a:srgbClr val="FF3300"/>
                </a:solidFill>
                <a:ea typeface="方正琥珀繁体" pitchFamily="2" charset="-122"/>
              </a:endParaRPr>
            </a:p>
          </p:txBody>
        </p:sp>
        <p:sp>
          <p:nvSpPr>
            <p:cNvPr id="57395" name="Text Box 59"/>
            <p:cNvSpPr txBox="1">
              <a:spLocks noChangeArrowheads="1"/>
            </p:cNvSpPr>
            <p:nvPr/>
          </p:nvSpPr>
          <p:spPr bwMode="auto">
            <a:xfrm>
              <a:off x="1386" y="2975"/>
              <a:ext cx="3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方正琥珀繁体" pitchFamily="2" charset="-122"/>
                </a:rPr>
                <a:t>P</a:t>
              </a:r>
              <a:endParaRPr lang="en-US" altLang="zh-CN">
                <a:solidFill>
                  <a:srgbClr val="FF3300"/>
                </a:solidFill>
                <a:ea typeface="方正琥珀繁体" pitchFamily="2" charset="-122"/>
              </a:endParaRPr>
            </a:p>
          </p:txBody>
        </p:sp>
        <p:sp>
          <p:nvSpPr>
            <p:cNvPr id="57396" name="Text Box 60"/>
            <p:cNvSpPr txBox="1">
              <a:spLocks noChangeArrowheads="1"/>
            </p:cNvSpPr>
            <p:nvPr/>
          </p:nvSpPr>
          <p:spPr bwMode="auto">
            <a:xfrm>
              <a:off x="1369" y="244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3300"/>
                  </a:solidFill>
                  <a:ea typeface="方正琥珀繁体" pitchFamily="2" charset="-122"/>
                </a:rPr>
                <a:t>N</a:t>
              </a:r>
              <a:endParaRPr lang="en-US" altLang="zh-CN">
                <a:solidFill>
                  <a:srgbClr val="FF3300"/>
                </a:solidFill>
                <a:ea typeface="方正琥珀繁体" pitchFamily="2" charset="-122"/>
              </a:endParaRPr>
            </a:p>
          </p:txBody>
        </p:sp>
      </p:grpSp>
      <p:sp>
        <p:nvSpPr>
          <p:cNvPr id="57356" name="Text Box 72"/>
          <p:cNvSpPr txBox="1">
            <a:spLocks noChangeArrowheads="1"/>
          </p:cNvSpPr>
          <p:nvPr/>
        </p:nvSpPr>
        <p:spPr bwMode="auto">
          <a:xfrm>
            <a:off x="-165332" y="876301"/>
            <a:ext cx="300915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90000"/>
              </a:lnSpc>
              <a:spcBef>
                <a:spcPts val="375"/>
              </a:spcBef>
            </a:pPr>
            <a:r>
              <a:rPr lang="en-US" altLang="zh-CN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PNP</a:t>
            </a: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型晶体管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309" name="Group 77"/>
          <p:cNvGrpSpPr/>
          <p:nvPr/>
        </p:nvGrpSpPr>
        <p:grpSpPr bwMode="auto">
          <a:xfrm>
            <a:off x="6704013" y="2210595"/>
            <a:ext cx="2093912" cy="3027363"/>
            <a:chOff x="3853" y="1168"/>
            <a:chExt cx="1319" cy="1907"/>
          </a:xfrm>
        </p:grpSpPr>
        <p:sp>
          <p:nvSpPr>
            <p:cNvPr id="57366" name="Line 2"/>
            <p:cNvSpPr>
              <a:spLocks noChangeShapeType="1"/>
            </p:cNvSpPr>
            <p:nvPr/>
          </p:nvSpPr>
          <p:spPr bwMode="auto">
            <a:xfrm>
              <a:off x="4578" y="193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Line 3"/>
            <p:cNvSpPr>
              <a:spLocks noChangeShapeType="1"/>
            </p:cNvSpPr>
            <p:nvPr/>
          </p:nvSpPr>
          <p:spPr bwMode="auto">
            <a:xfrm flipV="1">
              <a:off x="4578" y="1938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8" name="Line 4"/>
            <p:cNvSpPr>
              <a:spLocks noChangeShapeType="1"/>
            </p:cNvSpPr>
            <p:nvPr/>
          </p:nvSpPr>
          <p:spPr bwMode="auto">
            <a:xfrm rot="-290322" flipH="1" flipV="1">
              <a:off x="4577" y="2129"/>
              <a:ext cx="289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Line 5"/>
            <p:cNvSpPr>
              <a:spLocks noChangeShapeType="1"/>
            </p:cNvSpPr>
            <p:nvPr/>
          </p:nvSpPr>
          <p:spPr bwMode="auto">
            <a:xfrm flipV="1">
              <a:off x="4866" y="150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Line 6"/>
            <p:cNvSpPr>
              <a:spLocks noChangeShapeType="1"/>
            </p:cNvSpPr>
            <p:nvPr/>
          </p:nvSpPr>
          <p:spPr bwMode="auto">
            <a:xfrm>
              <a:off x="4866" y="2361"/>
              <a:ext cx="0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Line 7"/>
            <p:cNvSpPr>
              <a:spLocks noChangeShapeType="1"/>
            </p:cNvSpPr>
            <p:nvPr/>
          </p:nvSpPr>
          <p:spPr bwMode="auto">
            <a:xfrm flipH="1">
              <a:off x="4194" y="213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2" name="Text Box 31"/>
            <p:cNvSpPr txBox="1">
              <a:spLocks noChangeArrowheads="1"/>
            </p:cNvSpPr>
            <p:nvPr/>
          </p:nvSpPr>
          <p:spPr bwMode="auto">
            <a:xfrm>
              <a:off x="4680" y="1168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57373" name="Text Box 32"/>
            <p:cNvSpPr txBox="1">
              <a:spLocks noChangeArrowheads="1"/>
            </p:cNvSpPr>
            <p:nvPr/>
          </p:nvSpPr>
          <p:spPr bwMode="auto">
            <a:xfrm>
              <a:off x="3853" y="1950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</a:rPr>
                <a:t>B</a:t>
              </a:r>
              <a:endParaRPr lang="en-US" altLang="zh-CN" b="0">
                <a:solidFill>
                  <a:srgbClr val="0000FF"/>
                </a:solidFill>
              </a:endParaRPr>
            </a:p>
          </p:txBody>
        </p:sp>
        <p:sp>
          <p:nvSpPr>
            <p:cNvPr id="57374" name="Text Box 33"/>
            <p:cNvSpPr txBox="1">
              <a:spLocks noChangeArrowheads="1"/>
            </p:cNvSpPr>
            <p:nvPr/>
          </p:nvSpPr>
          <p:spPr bwMode="auto">
            <a:xfrm>
              <a:off x="4759" y="274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57375" name="Oval 62"/>
            <p:cNvSpPr>
              <a:spLocks noChangeArrowheads="1"/>
            </p:cNvSpPr>
            <p:nvPr/>
          </p:nvSpPr>
          <p:spPr bwMode="auto">
            <a:xfrm>
              <a:off x="4098" y="208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76" name="Oval 63"/>
            <p:cNvSpPr>
              <a:spLocks noChangeArrowheads="1"/>
            </p:cNvSpPr>
            <p:nvPr/>
          </p:nvSpPr>
          <p:spPr bwMode="auto">
            <a:xfrm>
              <a:off x="4818" y="145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77" name="Oval 64"/>
            <p:cNvSpPr>
              <a:spLocks noChangeArrowheads="1"/>
            </p:cNvSpPr>
            <p:nvPr/>
          </p:nvSpPr>
          <p:spPr bwMode="auto">
            <a:xfrm>
              <a:off x="4818" y="270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78" name="Text Box 75"/>
            <p:cNvSpPr txBox="1">
              <a:spLocks noChangeArrowheads="1"/>
            </p:cNvSpPr>
            <p:nvPr/>
          </p:nvSpPr>
          <p:spPr bwMode="auto">
            <a:xfrm>
              <a:off x="4626" y="1974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ea typeface="方正琥珀繁体" pitchFamily="2" charset="-122"/>
                </a:rPr>
                <a:t>T</a:t>
              </a:r>
              <a:endParaRPr lang="en-US" altLang="zh-CN">
                <a:ea typeface="方正琥珀繁体" pitchFamily="2" charset="-122"/>
              </a:endParaRPr>
            </a:p>
          </p:txBody>
        </p:sp>
      </p:grpSp>
      <p:sp>
        <p:nvSpPr>
          <p:cNvPr id="95310" name="Text Box 78"/>
          <p:cNvSpPr txBox="1">
            <a:spLocks noChangeArrowheads="1"/>
          </p:cNvSpPr>
          <p:nvPr/>
        </p:nvSpPr>
        <p:spPr bwMode="auto">
          <a:xfrm>
            <a:off x="-172257" y="1558222"/>
            <a:ext cx="36766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结构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 flipV="1">
            <a:off x="3532968" y="2790827"/>
            <a:ext cx="10858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3504393" y="51435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3513918" y="41719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 flipV="1">
            <a:off x="3647268" y="3648075"/>
            <a:ext cx="11430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3656793" y="4505325"/>
            <a:ext cx="11430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2" name="Text Box 80"/>
          <p:cNvSpPr txBox="1">
            <a:spLocks noChangeArrowheads="1"/>
          </p:cNvSpPr>
          <p:nvPr/>
        </p:nvSpPr>
        <p:spPr bwMode="auto">
          <a:xfrm>
            <a:off x="6585778" y="1568165"/>
            <a:ext cx="125226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符号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-126524" y="-45898"/>
            <a:ext cx="6434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0099FF"/>
                </a:solidFill>
              </a:rPr>
              <a:t> </a:t>
            </a: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1.3.1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晶体管的结构及类型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09142" y="1281440"/>
            <a:ext cx="4735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NPN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管共发射极接法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0271" name="Text Box 47"/>
          <p:cNvSpPr txBox="1">
            <a:spLocks noChangeArrowheads="1"/>
          </p:cNvSpPr>
          <p:nvPr/>
        </p:nvSpPr>
        <p:spPr bwMode="auto">
          <a:xfrm>
            <a:off x="98457" y="8147"/>
            <a:ext cx="68579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1.3.2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晶体管的电流放大作用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0302" name="Text Box 78"/>
          <p:cNvSpPr txBox="1">
            <a:spLocks noChangeArrowheads="1"/>
          </p:cNvSpPr>
          <p:nvPr/>
        </p:nvSpPr>
        <p:spPr bwMode="auto">
          <a:xfrm>
            <a:off x="-248443" y="801304"/>
            <a:ext cx="36671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90000"/>
              </a:lnSpc>
              <a:spcBef>
                <a:spcPts val="375"/>
              </a:spcBef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电流放大的概念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313" name="Group 89"/>
          <p:cNvGrpSpPr/>
          <p:nvPr/>
        </p:nvGrpSpPr>
        <p:grpSpPr bwMode="auto">
          <a:xfrm>
            <a:off x="4314827" y="1009650"/>
            <a:ext cx="4829175" cy="4027488"/>
            <a:chOff x="2718" y="636"/>
            <a:chExt cx="3042" cy="2537"/>
          </a:xfrm>
        </p:grpSpPr>
        <p:sp>
          <p:nvSpPr>
            <p:cNvPr id="60429" name="Line 2"/>
            <p:cNvSpPr>
              <a:spLocks noChangeShapeType="1"/>
            </p:cNvSpPr>
            <p:nvPr/>
          </p:nvSpPr>
          <p:spPr bwMode="auto">
            <a:xfrm>
              <a:off x="3854" y="140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Line 3"/>
            <p:cNvSpPr>
              <a:spLocks noChangeShapeType="1"/>
            </p:cNvSpPr>
            <p:nvPr/>
          </p:nvSpPr>
          <p:spPr bwMode="auto">
            <a:xfrm flipV="1">
              <a:off x="3854" y="135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4"/>
            <p:cNvSpPr>
              <a:spLocks noChangeShapeType="1"/>
            </p:cNvSpPr>
            <p:nvPr/>
          </p:nvSpPr>
          <p:spPr bwMode="auto">
            <a:xfrm>
              <a:off x="3854" y="15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Line 5"/>
            <p:cNvSpPr>
              <a:spLocks noChangeShapeType="1"/>
            </p:cNvSpPr>
            <p:nvPr/>
          </p:nvSpPr>
          <p:spPr bwMode="auto">
            <a:xfrm>
              <a:off x="4142" y="11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Line 6"/>
            <p:cNvSpPr>
              <a:spLocks noChangeShapeType="1"/>
            </p:cNvSpPr>
            <p:nvPr/>
          </p:nvSpPr>
          <p:spPr bwMode="auto">
            <a:xfrm flipV="1">
              <a:off x="4142" y="6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Rectangle 7"/>
            <p:cNvSpPr>
              <a:spLocks noChangeArrowheads="1"/>
            </p:cNvSpPr>
            <p:nvPr/>
          </p:nvSpPr>
          <p:spPr bwMode="auto">
            <a:xfrm>
              <a:off x="4094" y="876"/>
              <a:ext cx="9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435" name="Line 8"/>
            <p:cNvSpPr>
              <a:spLocks noChangeShapeType="1"/>
            </p:cNvSpPr>
            <p:nvPr/>
          </p:nvSpPr>
          <p:spPr bwMode="auto">
            <a:xfrm>
              <a:off x="4142" y="174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Line 9"/>
            <p:cNvSpPr>
              <a:spLocks noChangeShapeType="1"/>
            </p:cNvSpPr>
            <p:nvPr/>
          </p:nvSpPr>
          <p:spPr bwMode="auto">
            <a:xfrm>
              <a:off x="4142" y="636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Line 10"/>
            <p:cNvSpPr>
              <a:spLocks noChangeShapeType="1"/>
            </p:cNvSpPr>
            <p:nvPr/>
          </p:nvSpPr>
          <p:spPr bwMode="auto">
            <a:xfrm>
              <a:off x="5198" y="63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8" name="Line 11"/>
            <p:cNvSpPr>
              <a:spLocks noChangeShapeType="1"/>
            </p:cNvSpPr>
            <p:nvPr/>
          </p:nvSpPr>
          <p:spPr bwMode="auto">
            <a:xfrm>
              <a:off x="5054" y="1308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Line 12"/>
            <p:cNvSpPr>
              <a:spLocks noChangeShapeType="1"/>
            </p:cNvSpPr>
            <p:nvPr/>
          </p:nvSpPr>
          <p:spPr bwMode="auto">
            <a:xfrm>
              <a:off x="5150" y="1404"/>
              <a:ext cx="9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0" name="Line 13"/>
            <p:cNvSpPr>
              <a:spLocks noChangeShapeType="1"/>
            </p:cNvSpPr>
            <p:nvPr/>
          </p:nvSpPr>
          <p:spPr bwMode="auto">
            <a:xfrm flipH="1">
              <a:off x="3230" y="154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14"/>
            <p:cNvSpPr>
              <a:spLocks noChangeShapeType="1"/>
            </p:cNvSpPr>
            <p:nvPr/>
          </p:nvSpPr>
          <p:spPr bwMode="auto">
            <a:xfrm>
              <a:off x="3230" y="15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Rectangle 15"/>
            <p:cNvSpPr>
              <a:spLocks noChangeArrowheads="1"/>
            </p:cNvSpPr>
            <p:nvPr/>
          </p:nvSpPr>
          <p:spPr bwMode="auto">
            <a:xfrm>
              <a:off x="3182" y="1740"/>
              <a:ext cx="96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443" name="Line 16"/>
            <p:cNvSpPr>
              <a:spLocks noChangeShapeType="1"/>
            </p:cNvSpPr>
            <p:nvPr/>
          </p:nvSpPr>
          <p:spPr bwMode="auto">
            <a:xfrm>
              <a:off x="3230" y="193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Rectangle 17"/>
            <p:cNvSpPr>
              <a:spLocks noChangeArrowheads="1"/>
            </p:cNvSpPr>
            <p:nvPr/>
          </p:nvSpPr>
          <p:spPr bwMode="auto">
            <a:xfrm>
              <a:off x="3182" y="2076"/>
              <a:ext cx="96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445" name="Line 18"/>
            <p:cNvSpPr>
              <a:spLocks noChangeShapeType="1"/>
            </p:cNvSpPr>
            <p:nvPr/>
          </p:nvSpPr>
          <p:spPr bwMode="auto">
            <a:xfrm>
              <a:off x="3230" y="231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6" name="Line 19"/>
            <p:cNvSpPr>
              <a:spLocks noChangeShapeType="1"/>
            </p:cNvSpPr>
            <p:nvPr/>
          </p:nvSpPr>
          <p:spPr bwMode="auto">
            <a:xfrm>
              <a:off x="3134" y="2412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7" name="Line 20"/>
            <p:cNvSpPr>
              <a:spLocks noChangeShapeType="1"/>
            </p:cNvSpPr>
            <p:nvPr/>
          </p:nvSpPr>
          <p:spPr bwMode="auto">
            <a:xfrm>
              <a:off x="3182" y="2496"/>
              <a:ext cx="9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8" name="Line 21"/>
            <p:cNvSpPr>
              <a:spLocks noChangeShapeType="1"/>
            </p:cNvSpPr>
            <p:nvPr/>
          </p:nvSpPr>
          <p:spPr bwMode="auto">
            <a:xfrm>
              <a:off x="3230" y="250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9" name="Line 22"/>
            <p:cNvSpPr>
              <a:spLocks noChangeShapeType="1"/>
            </p:cNvSpPr>
            <p:nvPr/>
          </p:nvSpPr>
          <p:spPr bwMode="auto">
            <a:xfrm>
              <a:off x="3230" y="2652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0" name="Line 23"/>
            <p:cNvSpPr>
              <a:spLocks noChangeShapeType="1"/>
            </p:cNvSpPr>
            <p:nvPr/>
          </p:nvSpPr>
          <p:spPr bwMode="auto">
            <a:xfrm>
              <a:off x="5198" y="246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1" name="Line 24"/>
            <p:cNvSpPr>
              <a:spLocks noChangeShapeType="1"/>
            </p:cNvSpPr>
            <p:nvPr/>
          </p:nvSpPr>
          <p:spPr bwMode="auto">
            <a:xfrm>
              <a:off x="4142" y="26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2" name="Line 25"/>
            <p:cNvSpPr>
              <a:spLocks noChangeShapeType="1"/>
            </p:cNvSpPr>
            <p:nvPr/>
          </p:nvSpPr>
          <p:spPr bwMode="auto">
            <a:xfrm>
              <a:off x="4046" y="2844"/>
              <a:ext cx="1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3" name="Line 28"/>
            <p:cNvSpPr>
              <a:spLocks noChangeShapeType="1"/>
            </p:cNvSpPr>
            <p:nvPr/>
          </p:nvSpPr>
          <p:spPr bwMode="auto">
            <a:xfrm>
              <a:off x="5054" y="1500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4" name="Line 29"/>
            <p:cNvSpPr>
              <a:spLocks noChangeShapeType="1"/>
            </p:cNvSpPr>
            <p:nvPr/>
          </p:nvSpPr>
          <p:spPr bwMode="auto">
            <a:xfrm>
              <a:off x="5150" y="1596"/>
              <a:ext cx="9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5" name="Line 30"/>
            <p:cNvSpPr>
              <a:spLocks noChangeShapeType="1"/>
            </p:cNvSpPr>
            <p:nvPr/>
          </p:nvSpPr>
          <p:spPr bwMode="auto">
            <a:xfrm>
              <a:off x="5198" y="1596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6" name="Text Box 31"/>
            <p:cNvSpPr txBox="1">
              <a:spLocks noChangeArrowheads="1"/>
            </p:cNvSpPr>
            <p:nvPr/>
          </p:nvSpPr>
          <p:spPr bwMode="auto">
            <a:xfrm>
              <a:off x="5275" y="1248"/>
              <a:ext cx="4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>
                  <a:solidFill>
                    <a:srgbClr val="FF3300"/>
                  </a:solidFill>
                </a:rPr>
                <a:t>V</a:t>
              </a:r>
              <a:r>
                <a:rPr lang="en-US" altLang="zh-CN" baseline="-25000" dirty="0">
                  <a:solidFill>
                    <a:srgbClr val="FF3300"/>
                  </a:solidFill>
                </a:rPr>
                <a:t>CC</a:t>
              </a:r>
              <a:endParaRPr lang="en-US" altLang="zh-CN" b="0" dirty="0">
                <a:solidFill>
                  <a:srgbClr val="FF3300"/>
                </a:solidFill>
              </a:endParaRPr>
            </a:p>
          </p:txBody>
        </p:sp>
        <p:sp>
          <p:nvSpPr>
            <p:cNvPr id="60457" name="Text Box 32"/>
            <p:cNvSpPr txBox="1">
              <a:spLocks noChangeArrowheads="1"/>
            </p:cNvSpPr>
            <p:nvPr/>
          </p:nvSpPr>
          <p:spPr bwMode="auto">
            <a:xfrm>
              <a:off x="3730" y="809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/>
                <a:t>R</a:t>
              </a:r>
              <a:r>
                <a:rPr lang="en-US" altLang="zh-CN" baseline="-25000" dirty="0"/>
                <a:t>C</a:t>
              </a:r>
              <a:endParaRPr lang="en-US" altLang="zh-CN" sz="1600" b="0" dirty="0"/>
            </a:p>
          </p:txBody>
        </p:sp>
        <p:sp>
          <p:nvSpPr>
            <p:cNvPr id="60458" name="Line 33"/>
            <p:cNvSpPr>
              <a:spLocks noChangeShapeType="1"/>
            </p:cNvSpPr>
            <p:nvPr/>
          </p:nvSpPr>
          <p:spPr bwMode="auto">
            <a:xfrm>
              <a:off x="4268" y="786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9" name="Text Box 34"/>
            <p:cNvSpPr txBox="1">
              <a:spLocks noChangeArrowheads="1"/>
            </p:cNvSpPr>
            <p:nvPr/>
          </p:nvSpPr>
          <p:spPr bwMode="auto">
            <a:xfrm>
              <a:off x="4281" y="737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>
                  <a:solidFill>
                    <a:srgbClr val="FF3300"/>
                  </a:solidFill>
                </a:rPr>
                <a:t>I</a:t>
              </a:r>
              <a:r>
                <a:rPr lang="en-US" altLang="zh-CN" baseline="-25000" dirty="0">
                  <a:solidFill>
                    <a:srgbClr val="FF3300"/>
                  </a:solidFill>
                </a:rPr>
                <a:t>C</a:t>
              </a:r>
              <a:endParaRPr lang="en-US" altLang="zh-CN" sz="1600" b="0" dirty="0">
                <a:solidFill>
                  <a:srgbClr val="FF3300"/>
                </a:solidFill>
              </a:endParaRPr>
            </a:p>
          </p:txBody>
        </p:sp>
        <p:sp>
          <p:nvSpPr>
            <p:cNvPr id="60462" name="Text Box 37"/>
            <p:cNvSpPr txBox="1">
              <a:spLocks noChangeArrowheads="1"/>
            </p:cNvSpPr>
            <p:nvPr/>
          </p:nvSpPr>
          <p:spPr bwMode="auto">
            <a:xfrm>
              <a:off x="4046" y="1143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0000FF"/>
                  </a:solidFill>
                </a:rPr>
                <a:t>C</a:t>
              </a:r>
              <a:endParaRPr lang="en-US" altLang="zh-CN" b="0" dirty="0">
                <a:solidFill>
                  <a:srgbClr val="0000FF"/>
                </a:solidFill>
              </a:endParaRPr>
            </a:p>
          </p:txBody>
        </p:sp>
        <p:sp>
          <p:nvSpPr>
            <p:cNvPr id="60463" name="Text Box 38"/>
            <p:cNvSpPr txBox="1">
              <a:spLocks noChangeArrowheads="1"/>
            </p:cNvSpPr>
            <p:nvPr/>
          </p:nvSpPr>
          <p:spPr bwMode="auto">
            <a:xfrm>
              <a:off x="4124" y="166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0000FF"/>
                  </a:solidFill>
                </a:rPr>
                <a:t>E</a:t>
              </a:r>
              <a:endParaRPr lang="en-US" altLang="zh-CN" b="0" dirty="0">
                <a:solidFill>
                  <a:srgbClr val="0000FF"/>
                </a:solidFill>
              </a:endParaRPr>
            </a:p>
          </p:txBody>
        </p:sp>
        <p:sp>
          <p:nvSpPr>
            <p:cNvPr id="60464" name="Text Box 39"/>
            <p:cNvSpPr txBox="1">
              <a:spLocks noChangeArrowheads="1"/>
            </p:cNvSpPr>
            <p:nvPr/>
          </p:nvSpPr>
          <p:spPr bwMode="auto">
            <a:xfrm>
              <a:off x="3587" y="123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0000FF"/>
                  </a:solidFill>
                </a:rPr>
                <a:t>B</a:t>
              </a:r>
              <a:endParaRPr lang="en-US" altLang="zh-CN" b="0" dirty="0">
                <a:solidFill>
                  <a:srgbClr val="0000FF"/>
                </a:solidFill>
              </a:endParaRPr>
            </a:p>
          </p:txBody>
        </p:sp>
        <p:sp>
          <p:nvSpPr>
            <p:cNvPr id="60465" name="Line 40"/>
            <p:cNvSpPr>
              <a:spLocks noChangeShapeType="1"/>
            </p:cNvSpPr>
            <p:nvPr/>
          </p:nvSpPr>
          <p:spPr bwMode="auto">
            <a:xfrm>
              <a:off x="3224" y="148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8" name="Oval 48"/>
            <p:cNvSpPr>
              <a:spLocks noChangeArrowheads="1"/>
            </p:cNvSpPr>
            <p:nvPr/>
          </p:nvSpPr>
          <p:spPr bwMode="auto">
            <a:xfrm>
              <a:off x="4118" y="261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469" name="Freeform 56"/>
            <p:cNvSpPr/>
            <p:nvPr/>
          </p:nvSpPr>
          <p:spPr bwMode="auto">
            <a:xfrm>
              <a:off x="3278" y="1548"/>
              <a:ext cx="240" cy="288"/>
            </a:xfrm>
            <a:custGeom>
              <a:avLst/>
              <a:gdLst>
                <a:gd name="T0" fmla="*/ 240 w 240"/>
                <a:gd name="T1" fmla="*/ 0 h 288"/>
                <a:gd name="T2" fmla="*/ 240 w 240"/>
                <a:gd name="T3" fmla="*/ 288 h 288"/>
                <a:gd name="T4" fmla="*/ 0 w 240"/>
                <a:gd name="T5" fmla="*/ 28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288">
                  <a:moveTo>
                    <a:pt x="240" y="0"/>
                  </a:moveTo>
                  <a:lnTo>
                    <a:pt x="240" y="288"/>
                  </a:lnTo>
                  <a:lnTo>
                    <a:pt x="0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4" name="Text Box 63"/>
            <p:cNvSpPr txBox="1">
              <a:spLocks noChangeArrowheads="1"/>
            </p:cNvSpPr>
            <p:nvPr/>
          </p:nvSpPr>
          <p:spPr bwMode="auto">
            <a:xfrm>
              <a:off x="3852" y="2882"/>
              <a:ext cx="858" cy="291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/>
                <a:t>公共端</a:t>
              </a:r>
              <a:endParaRPr lang="zh-CN" altLang="en-US" sz="2400" dirty="0"/>
            </a:p>
          </p:txBody>
        </p:sp>
        <p:sp>
          <p:nvSpPr>
            <p:cNvPr id="60475" name="Text Box 69"/>
            <p:cNvSpPr txBox="1">
              <a:spLocks noChangeArrowheads="1"/>
            </p:cNvSpPr>
            <p:nvPr/>
          </p:nvSpPr>
          <p:spPr bwMode="auto">
            <a:xfrm>
              <a:off x="2718" y="2220"/>
              <a:ext cx="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FF3300"/>
                  </a:solidFill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</a:rPr>
                <a:t>BB</a:t>
              </a:r>
              <a:endParaRPr lang="en-US" altLang="zh-CN" b="0">
                <a:solidFill>
                  <a:srgbClr val="FF3300"/>
                </a:solidFill>
              </a:endParaRPr>
            </a:p>
          </p:txBody>
        </p:sp>
        <p:sp>
          <p:nvSpPr>
            <p:cNvPr id="60476" name="Text Box 71"/>
            <p:cNvSpPr txBox="1">
              <a:spLocks noChangeArrowheads="1"/>
            </p:cNvSpPr>
            <p:nvPr/>
          </p:nvSpPr>
          <p:spPr bwMode="auto">
            <a:xfrm>
              <a:off x="2762" y="1662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/>
                <a:t>R</a:t>
              </a:r>
              <a:r>
                <a:rPr lang="en-US" altLang="zh-CN" baseline="-25000" dirty="0"/>
                <a:t>B</a:t>
              </a:r>
              <a:endParaRPr lang="en-US" altLang="zh-CN" sz="1600" b="0" dirty="0"/>
            </a:p>
          </p:txBody>
        </p:sp>
        <p:sp>
          <p:nvSpPr>
            <p:cNvPr id="60477" name="Text Box 72"/>
            <p:cNvSpPr txBox="1">
              <a:spLocks noChangeArrowheads="1"/>
            </p:cNvSpPr>
            <p:nvPr/>
          </p:nvSpPr>
          <p:spPr bwMode="auto">
            <a:xfrm>
              <a:off x="3194" y="115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>
                  <a:solidFill>
                    <a:srgbClr val="FF3300"/>
                  </a:solidFill>
                </a:rPr>
                <a:t>I</a:t>
              </a:r>
              <a:r>
                <a:rPr lang="en-US" altLang="zh-CN" baseline="-25000" dirty="0">
                  <a:solidFill>
                    <a:srgbClr val="FF3300"/>
                  </a:solidFill>
                </a:rPr>
                <a:t>B</a:t>
              </a:r>
              <a:endParaRPr lang="en-US" altLang="zh-CN" sz="1600" b="0" dirty="0">
                <a:solidFill>
                  <a:srgbClr val="FF3300"/>
                </a:solidFill>
              </a:endParaRPr>
            </a:p>
          </p:txBody>
        </p:sp>
        <p:sp>
          <p:nvSpPr>
            <p:cNvPr id="60478" name="Line 74"/>
            <p:cNvSpPr>
              <a:spLocks noChangeShapeType="1"/>
            </p:cNvSpPr>
            <p:nvPr/>
          </p:nvSpPr>
          <p:spPr bwMode="auto">
            <a:xfrm>
              <a:off x="4232" y="2088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9" name="Text Box 75"/>
            <p:cNvSpPr txBox="1">
              <a:spLocks noChangeArrowheads="1"/>
            </p:cNvSpPr>
            <p:nvPr/>
          </p:nvSpPr>
          <p:spPr bwMode="auto">
            <a:xfrm>
              <a:off x="4252" y="20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</a:rPr>
                <a:t>I</a:t>
              </a:r>
              <a:r>
                <a:rPr lang="en-US" altLang="zh-CN" baseline="-30000" dirty="0">
                  <a:solidFill>
                    <a:srgbClr val="FF3300"/>
                  </a:solidFill>
                </a:rPr>
                <a:t>E</a:t>
              </a:r>
              <a:r>
                <a:rPr lang="en-US" altLang="zh-CN" dirty="0">
                  <a:ea typeface="方正琥珀繁体" pitchFamily="2" charset="-122"/>
                </a:rPr>
                <a:t> </a:t>
              </a:r>
              <a:endParaRPr lang="en-US" altLang="zh-CN" dirty="0">
                <a:ea typeface="方正琥珀繁体" pitchFamily="2" charset="-122"/>
              </a:endParaRPr>
            </a:p>
          </p:txBody>
        </p:sp>
        <p:sp>
          <p:nvSpPr>
            <p:cNvPr id="60481" name="Oval 80"/>
            <p:cNvSpPr>
              <a:spLocks noChangeArrowheads="1"/>
            </p:cNvSpPr>
            <p:nvPr/>
          </p:nvSpPr>
          <p:spPr bwMode="auto">
            <a:xfrm>
              <a:off x="3496" y="1518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482" name="AutoShape 81"/>
            <p:cNvSpPr/>
            <p:nvPr/>
          </p:nvSpPr>
          <p:spPr bwMode="auto">
            <a:xfrm>
              <a:off x="3038" y="1776"/>
              <a:ext cx="98" cy="480"/>
            </a:xfrm>
            <a:prstGeom prst="leftBrace">
              <a:avLst>
                <a:gd name="adj1" fmla="val 40816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0307" name="Text Box 83"/>
          <p:cNvSpPr txBox="1">
            <a:spLocks noChangeArrowheads="1"/>
          </p:cNvSpPr>
          <p:nvPr/>
        </p:nvSpPr>
        <p:spPr bwMode="auto">
          <a:xfrm>
            <a:off x="152402" y="1875928"/>
            <a:ext cx="3914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发射结</a:t>
            </a:r>
            <a:r>
              <a:rPr lang="zh-CN" altLang="en-US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正偏，集电结反偏</a:t>
            </a:r>
            <a:endParaRPr lang="en-US" altLang="zh-CN" b="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308" name="Text Box 84"/>
          <p:cNvSpPr txBox="1">
            <a:spLocks noChangeArrowheads="1"/>
          </p:cNvSpPr>
          <p:nvPr/>
        </p:nvSpPr>
        <p:spPr bwMode="auto">
          <a:xfrm>
            <a:off x="164350" y="2911880"/>
            <a:ext cx="4009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B</a:t>
            </a:r>
            <a:r>
              <a:rPr lang="zh-CN" altLang="en-US" sz="2400" dirty="0"/>
              <a:t>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B</a:t>
            </a:r>
            <a:r>
              <a:rPr lang="zh-CN" altLang="en-US" sz="2400" dirty="0"/>
              <a:t>、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的变化。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309" name="Text Box 85"/>
          <p:cNvSpPr txBox="1">
            <a:spLocks noChangeArrowheads="1"/>
          </p:cNvSpPr>
          <p:nvPr/>
        </p:nvSpPr>
        <p:spPr bwMode="auto">
          <a:xfrm>
            <a:off x="152402" y="3952875"/>
            <a:ext cx="1038225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180310" name="Text Box 86"/>
          <p:cNvSpPr txBox="1">
            <a:spLocks noChangeArrowheads="1"/>
          </p:cNvSpPr>
          <p:nvPr/>
        </p:nvSpPr>
        <p:spPr bwMode="auto">
          <a:xfrm>
            <a:off x="2" y="4528298"/>
            <a:ext cx="2825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i="1" dirty="0">
                <a:solidFill>
                  <a:srgbClr val="FF0000"/>
                </a:solidFill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i="1" dirty="0">
                <a:solidFill>
                  <a:srgbClr val="FF0000"/>
                </a:solidFill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i="1" dirty="0">
                <a:solidFill>
                  <a:srgbClr val="FF0000"/>
                </a:solidFill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</a:rPr>
              <a:t>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0311" name="Text Box 87"/>
          <p:cNvSpPr txBox="1">
            <a:spLocks noChangeArrowheads="1"/>
          </p:cNvSpPr>
          <p:nvPr/>
        </p:nvSpPr>
        <p:spPr bwMode="auto">
          <a:xfrm>
            <a:off x="0" y="5181602"/>
            <a:ext cx="384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C</a:t>
            </a:r>
            <a:r>
              <a:rPr lang="zh-CN" altLang="en-US" sz="2400" dirty="0"/>
              <a:t>、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大得多。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312" name="Text Box 88"/>
          <p:cNvSpPr txBox="1">
            <a:spLocks noChangeArrowheads="1"/>
          </p:cNvSpPr>
          <p:nvPr/>
        </p:nvSpPr>
        <p:spPr bwMode="auto">
          <a:xfrm>
            <a:off x="0" y="5730877"/>
            <a:ext cx="9315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很小的变化可因起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很大的变化，即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这就是三极管的电流控制作用。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9940" y="4574036"/>
            <a:ext cx="2860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—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此结果符合</a:t>
            </a:r>
            <a:r>
              <a:rPr lang="en-US" altLang="zh-CN" dirty="0"/>
              <a:t>KCL</a:t>
            </a:r>
            <a:endParaRPr lang="en-US" altLang="zh-CN" dirty="0"/>
          </a:p>
        </p:txBody>
      </p:sp>
      <p:grpSp>
        <p:nvGrpSpPr>
          <p:cNvPr id="67" name="Group 60"/>
          <p:cNvGrpSpPr/>
          <p:nvPr/>
        </p:nvGrpSpPr>
        <p:grpSpPr bwMode="auto">
          <a:xfrm>
            <a:off x="3364710" y="5112664"/>
            <a:ext cx="1633537" cy="596900"/>
            <a:chOff x="2323" y="-79"/>
            <a:chExt cx="1029" cy="376"/>
          </a:xfrm>
        </p:grpSpPr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822" y="-79"/>
              <a:ext cx="25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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2323" y="-52"/>
              <a:ext cx="5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>
                  <a:solidFill>
                    <a:srgbClr val="FF0000"/>
                  </a:solidFill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C</a:t>
              </a:r>
              <a:r>
                <a:rPr lang="en-US" altLang="zh-CN" i="1" dirty="0">
                  <a:solidFill>
                    <a:srgbClr val="FF0000"/>
                  </a:solidFill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  </a:t>
              </a:r>
              <a:r>
                <a:rPr lang="en-US" altLang="zh-CN" dirty="0">
                  <a:solidFill>
                    <a:srgbClr val="FF0000"/>
                  </a:solidFill>
                </a:rPr>
                <a:t>=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>
              <a:off x="2951" y="-29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3035" y="-68"/>
              <a:ext cx="31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 dirty="0">
                  <a:solidFill>
                    <a:srgbClr val="FF0000"/>
                  </a:solidFill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B</a:t>
              </a:r>
              <a:endParaRPr lang="en-US" altLang="zh-CN" dirty="0">
                <a:solidFill>
                  <a:srgbClr val="FF0000"/>
                </a:solidFill>
                <a:ea typeface="方正琥珀繁体" pitchFamily="2" charset="-122"/>
              </a:endParaRPr>
            </a:p>
          </p:txBody>
        </p:sp>
      </p:grpSp>
      <p:grpSp>
        <p:nvGrpSpPr>
          <p:cNvPr id="73" name="Group 60"/>
          <p:cNvGrpSpPr/>
          <p:nvPr/>
        </p:nvGrpSpPr>
        <p:grpSpPr bwMode="auto">
          <a:xfrm>
            <a:off x="3418682" y="6109614"/>
            <a:ext cx="2713340" cy="596900"/>
            <a:chOff x="2135" y="-79"/>
            <a:chExt cx="1209" cy="376"/>
          </a:xfrm>
        </p:grpSpPr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2822" y="-79"/>
              <a:ext cx="18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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 Box 62"/>
            <p:cNvSpPr txBox="1">
              <a:spLocks noChangeArrowheads="1"/>
            </p:cNvSpPr>
            <p:nvPr/>
          </p:nvSpPr>
          <p:spPr bwMode="auto">
            <a:xfrm>
              <a:off x="2135" y="-52"/>
              <a:ext cx="7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l-GR" altLang="zh-CN" dirty="0">
                  <a:solidFill>
                    <a:srgbClr val="FF0000"/>
                  </a:solidFill>
                </a:rPr>
                <a:t>Δ</a:t>
              </a:r>
              <a:r>
                <a:rPr lang="en-US" altLang="zh-CN" i="1" dirty="0">
                  <a:solidFill>
                    <a:srgbClr val="FF0000"/>
                  </a:solidFill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C</a:t>
              </a:r>
              <a:r>
                <a:rPr lang="en-US" altLang="zh-CN" i="1" dirty="0">
                  <a:solidFill>
                    <a:srgbClr val="FF0000"/>
                  </a:solidFill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  </a:t>
              </a:r>
              <a:r>
                <a:rPr lang="en-US" altLang="zh-CN" dirty="0">
                  <a:solidFill>
                    <a:srgbClr val="FF0000"/>
                  </a:solidFill>
                </a:rPr>
                <a:t>=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2951" y="-71"/>
              <a:ext cx="3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l-GR" altLang="zh-CN" dirty="0">
                  <a:solidFill>
                    <a:srgbClr val="FF0000"/>
                  </a:solidFill>
                  <a:sym typeface="Symbol" panose="05050102010706020507" pitchFamily="18" charset="2"/>
                </a:rPr>
                <a:t>Δ</a:t>
              </a:r>
              <a:r>
                <a:rPr lang="en-US" altLang="zh-CN" sz="3200" i="1" dirty="0">
                  <a:solidFill>
                    <a:srgbClr val="FF0000"/>
                  </a:solidFill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B</a:t>
              </a:r>
              <a:endParaRPr lang="en-US" altLang="zh-CN" dirty="0">
                <a:solidFill>
                  <a:srgbClr val="FF0000"/>
                </a:solidFill>
                <a:ea typeface="方正琥珀繁体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0" grpId="0" autoUpdateAnimBg="0"/>
      <p:bldP spid="180302" grpId="0" autoUpdateAnimBg="0"/>
      <p:bldP spid="180307" grpId="0" autoUpdateAnimBg="0"/>
      <p:bldP spid="180308" grpId="0" autoUpdateAnimBg="0"/>
      <p:bldP spid="180309" grpId="0" animBg="1" autoUpdateAnimBg="0"/>
      <p:bldP spid="180310" grpId="0" autoUpdateAnimBg="0"/>
      <p:bldP spid="180311" grpId="0" autoUpdateAnimBg="0"/>
      <p:bldP spid="180312" grpId="0" autoUpdateAnimBg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81" name="Group 13"/>
          <p:cNvGrpSpPr/>
          <p:nvPr/>
        </p:nvGrpSpPr>
        <p:grpSpPr bwMode="auto">
          <a:xfrm>
            <a:off x="5054600" y="3902424"/>
            <a:ext cx="1905000" cy="914400"/>
            <a:chOff x="4416" y="1680"/>
            <a:chExt cx="1200" cy="576"/>
          </a:xfrm>
        </p:grpSpPr>
        <p:sp>
          <p:nvSpPr>
            <p:cNvPr id="61592" name="Text Box 14"/>
            <p:cNvSpPr txBox="1">
              <a:spLocks noChangeArrowheads="1"/>
            </p:cNvSpPr>
            <p:nvPr/>
          </p:nvSpPr>
          <p:spPr bwMode="auto">
            <a:xfrm>
              <a:off x="4453" y="1726"/>
              <a:ext cx="109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ea typeface="方正琥珀繁体" pitchFamily="2" charset="-122"/>
                </a:rPr>
                <a:t>发射区向基区</a:t>
              </a:r>
              <a:endParaRPr lang="zh-CN" altLang="en-US" sz="2000" dirty="0">
                <a:ea typeface="方正琥珀繁体" pitchFamily="2" charset="-122"/>
              </a:endParaRPr>
            </a:p>
            <a:p>
              <a:pPr algn="ctr" eaLnBrk="1" hangingPunct="1"/>
              <a:r>
                <a:rPr lang="zh-CN" altLang="en-US" sz="2000" dirty="0">
                  <a:ea typeface="方正琥珀繁体" pitchFamily="2" charset="-122"/>
                </a:rPr>
                <a:t>扩散电子</a:t>
              </a:r>
              <a:endParaRPr lang="zh-CN" altLang="en-US" sz="2000" dirty="0">
                <a:ea typeface="方正琥珀繁体" pitchFamily="2" charset="-122"/>
              </a:endParaRPr>
            </a:p>
          </p:txBody>
        </p:sp>
        <p:sp>
          <p:nvSpPr>
            <p:cNvPr id="61593" name="AutoShape 15"/>
            <p:cNvSpPr>
              <a:spLocks noChangeArrowheads="1"/>
            </p:cNvSpPr>
            <p:nvPr/>
          </p:nvSpPr>
          <p:spPr bwMode="auto">
            <a:xfrm>
              <a:off x="4416" y="1680"/>
              <a:ext cx="1200" cy="576"/>
            </a:xfrm>
            <a:prstGeom prst="wedgeRoundRectCallout">
              <a:avLst>
                <a:gd name="adj1" fmla="val -51000"/>
                <a:gd name="adj2" fmla="val 63370"/>
                <a:gd name="adj3" fmla="val 16667"/>
              </a:avLst>
            </a:prstGeom>
            <a:noFill/>
            <a:ln w="38100">
              <a:solidFill>
                <a:srgbClr val="FF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ea typeface="方正琥珀繁体" pitchFamily="2" charset="-122"/>
              </a:endParaRPr>
            </a:p>
          </p:txBody>
        </p:sp>
      </p:grpSp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2974975" y="5655024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 dirty="0">
                <a:solidFill>
                  <a:srgbClr val="FF3300"/>
                </a:solidFill>
                <a:ea typeface="方正琥珀繁体" pitchFamily="2" charset="-122"/>
              </a:rPr>
              <a:t>I</a:t>
            </a:r>
            <a:r>
              <a:rPr lang="en-US" altLang="zh-CN" baseline="-25000" dirty="0">
                <a:solidFill>
                  <a:srgbClr val="FF3300"/>
                </a:solidFill>
                <a:ea typeface="方正琥珀繁体" pitchFamily="2" charset="-122"/>
              </a:rPr>
              <a:t>E</a:t>
            </a:r>
            <a:endParaRPr lang="en-US" altLang="zh-CN" sz="1800" dirty="0">
              <a:solidFill>
                <a:srgbClr val="FF3300"/>
              </a:solidFill>
              <a:ea typeface="方正琥珀繁体" pitchFamily="2" charset="-122"/>
            </a:endParaRPr>
          </a:p>
        </p:txBody>
      </p:sp>
      <p:sp>
        <p:nvSpPr>
          <p:cNvPr id="237586" name="Line 18"/>
          <p:cNvSpPr>
            <a:spLocks noChangeShapeType="1"/>
          </p:cNvSpPr>
          <p:nvPr/>
        </p:nvSpPr>
        <p:spPr bwMode="auto">
          <a:xfrm>
            <a:off x="3482975" y="5721699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590" name="Group 22"/>
          <p:cNvGrpSpPr/>
          <p:nvPr/>
        </p:nvGrpSpPr>
        <p:grpSpPr bwMode="auto">
          <a:xfrm>
            <a:off x="3454400" y="3292824"/>
            <a:ext cx="1066800" cy="152400"/>
            <a:chOff x="864" y="1776"/>
            <a:chExt cx="672" cy="96"/>
          </a:xfrm>
        </p:grpSpPr>
        <p:sp>
          <p:nvSpPr>
            <p:cNvPr id="61589" name="Oval 23"/>
            <p:cNvSpPr>
              <a:spLocks noChangeArrowheads="1"/>
            </p:cNvSpPr>
            <p:nvPr/>
          </p:nvSpPr>
          <p:spPr bwMode="auto">
            <a:xfrm>
              <a:off x="864" y="1776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90" name="Oval 24"/>
            <p:cNvSpPr>
              <a:spLocks noChangeArrowheads="1"/>
            </p:cNvSpPr>
            <p:nvPr/>
          </p:nvSpPr>
          <p:spPr bwMode="auto">
            <a:xfrm>
              <a:off x="1152" y="1776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91" name="Oval 25"/>
            <p:cNvSpPr>
              <a:spLocks noChangeArrowheads="1"/>
            </p:cNvSpPr>
            <p:nvPr/>
          </p:nvSpPr>
          <p:spPr bwMode="auto">
            <a:xfrm>
              <a:off x="1440" y="1776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1446" name="Group 141"/>
          <p:cNvGrpSpPr/>
          <p:nvPr/>
        </p:nvGrpSpPr>
        <p:grpSpPr bwMode="auto">
          <a:xfrm>
            <a:off x="2968625" y="5064474"/>
            <a:ext cx="1524000" cy="152400"/>
            <a:chOff x="1870" y="2988"/>
            <a:chExt cx="960" cy="96"/>
          </a:xfrm>
        </p:grpSpPr>
        <p:sp>
          <p:nvSpPr>
            <p:cNvPr id="61585" name="Oval 33"/>
            <p:cNvSpPr>
              <a:spLocks noChangeArrowheads="1"/>
            </p:cNvSpPr>
            <p:nvPr/>
          </p:nvSpPr>
          <p:spPr bwMode="auto">
            <a:xfrm>
              <a:off x="1870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86" name="Oval 34"/>
            <p:cNvSpPr>
              <a:spLocks noChangeArrowheads="1"/>
            </p:cNvSpPr>
            <p:nvPr/>
          </p:nvSpPr>
          <p:spPr bwMode="auto">
            <a:xfrm>
              <a:off x="2158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87" name="Oval 35"/>
            <p:cNvSpPr>
              <a:spLocks noChangeArrowheads="1"/>
            </p:cNvSpPr>
            <p:nvPr/>
          </p:nvSpPr>
          <p:spPr bwMode="auto">
            <a:xfrm>
              <a:off x="2446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88" name="Oval 36"/>
            <p:cNvSpPr>
              <a:spLocks noChangeArrowheads="1"/>
            </p:cNvSpPr>
            <p:nvPr/>
          </p:nvSpPr>
          <p:spPr bwMode="auto">
            <a:xfrm>
              <a:off x="2734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1447" name="Rectangle 38"/>
          <p:cNvSpPr>
            <a:spLocks noChangeArrowheads="1"/>
          </p:cNvSpPr>
          <p:nvPr/>
        </p:nvSpPr>
        <p:spPr bwMode="auto">
          <a:xfrm>
            <a:off x="2692400" y="1997424"/>
            <a:ext cx="2057400" cy="3505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48" name="Line 39"/>
          <p:cNvSpPr>
            <a:spLocks noChangeShapeType="1"/>
          </p:cNvSpPr>
          <p:nvPr/>
        </p:nvSpPr>
        <p:spPr bwMode="auto">
          <a:xfrm>
            <a:off x="2692400" y="3140424"/>
            <a:ext cx="2057400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40"/>
          <p:cNvSpPr>
            <a:spLocks noChangeShapeType="1"/>
          </p:cNvSpPr>
          <p:nvPr/>
        </p:nvSpPr>
        <p:spPr bwMode="auto">
          <a:xfrm>
            <a:off x="2692400" y="4054824"/>
            <a:ext cx="2057400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724" name="Group 156"/>
          <p:cNvGrpSpPr/>
          <p:nvPr/>
        </p:nvGrpSpPr>
        <p:grpSpPr bwMode="auto">
          <a:xfrm>
            <a:off x="1930400" y="3473799"/>
            <a:ext cx="533400" cy="152400"/>
            <a:chOff x="1216" y="1986"/>
            <a:chExt cx="336" cy="96"/>
          </a:xfrm>
        </p:grpSpPr>
        <p:sp>
          <p:nvSpPr>
            <p:cNvPr id="61583" name="Oval 42"/>
            <p:cNvSpPr>
              <a:spLocks noChangeArrowheads="1"/>
            </p:cNvSpPr>
            <p:nvPr/>
          </p:nvSpPr>
          <p:spPr bwMode="auto">
            <a:xfrm>
              <a:off x="1456" y="1986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84" name="Line 43"/>
            <p:cNvSpPr>
              <a:spLocks noChangeShapeType="1"/>
            </p:cNvSpPr>
            <p:nvPr/>
          </p:nvSpPr>
          <p:spPr bwMode="auto">
            <a:xfrm flipH="1">
              <a:off x="1216" y="20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7613" name="Line 45"/>
          <p:cNvSpPr>
            <a:spLocks noChangeShapeType="1"/>
          </p:cNvSpPr>
          <p:nvPr/>
        </p:nvSpPr>
        <p:spPr bwMode="auto">
          <a:xfrm>
            <a:off x="1930400" y="3788124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614" name="Text Box 46"/>
          <p:cNvSpPr txBox="1">
            <a:spLocks noChangeArrowheads="1"/>
          </p:cNvSpPr>
          <p:nvPr/>
        </p:nvSpPr>
        <p:spPr bwMode="auto">
          <a:xfrm>
            <a:off x="1955800" y="37484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 dirty="0">
                <a:solidFill>
                  <a:srgbClr val="FF3300"/>
                </a:solidFill>
                <a:ea typeface="方正琥珀繁体" pitchFamily="2" charset="-122"/>
              </a:rPr>
              <a:t>I</a:t>
            </a:r>
            <a:r>
              <a:rPr lang="en-US" altLang="zh-CN" baseline="-25000" dirty="0">
                <a:solidFill>
                  <a:srgbClr val="FF3300"/>
                </a:solidFill>
                <a:ea typeface="方正琥珀繁体" pitchFamily="2" charset="-122"/>
              </a:rPr>
              <a:t>B</a:t>
            </a:r>
            <a:endParaRPr lang="en-US" altLang="zh-CN" sz="1800" dirty="0">
              <a:solidFill>
                <a:srgbClr val="FF3300"/>
              </a:solidFill>
              <a:ea typeface="方正琥珀繁体" pitchFamily="2" charset="-122"/>
            </a:endParaRPr>
          </a:p>
        </p:txBody>
      </p:sp>
      <p:grpSp>
        <p:nvGrpSpPr>
          <p:cNvPr id="237720" name="Group 152"/>
          <p:cNvGrpSpPr/>
          <p:nvPr/>
        </p:nvGrpSpPr>
        <p:grpSpPr bwMode="auto">
          <a:xfrm>
            <a:off x="5321300" y="2892774"/>
            <a:ext cx="1600200" cy="762000"/>
            <a:chOff x="3352" y="1620"/>
            <a:chExt cx="1008" cy="480"/>
          </a:xfrm>
        </p:grpSpPr>
        <p:sp>
          <p:nvSpPr>
            <p:cNvPr id="61581" name="Text Box 48"/>
            <p:cNvSpPr txBox="1">
              <a:spLocks noChangeArrowheads="1"/>
            </p:cNvSpPr>
            <p:nvPr/>
          </p:nvSpPr>
          <p:spPr bwMode="auto">
            <a:xfrm>
              <a:off x="3414" y="1639"/>
              <a:ext cx="92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ea typeface="方正琥珀繁体" pitchFamily="2" charset="-122"/>
                </a:rPr>
                <a:t>电子在基区</a:t>
              </a:r>
              <a:endParaRPr lang="zh-CN" altLang="en-US" sz="1800" b="0" dirty="0">
                <a:ea typeface="方正琥珀繁体" pitchFamily="2" charset="-122"/>
              </a:endParaRPr>
            </a:p>
            <a:p>
              <a:pPr algn="ctr" eaLnBrk="1" hangingPunct="1"/>
              <a:r>
                <a:rPr lang="zh-CN" altLang="en-US" sz="2000" dirty="0">
                  <a:ea typeface="方正琥珀繁体" pitchFamily="2" charset="-122"/>
                </a:rPr>
                <a:t>扩散与复合</a:t>
              </a:r>
              <a:endParaRPr lang="zh-CN" altLang="en-US" sz="1800" dirty="0">
                <a:ea typeface="方正琥珀繁体" pitchFamily="2" charset="-122"/>
              </a:endParaRPr>
            </a:p>
          </p:txBody>
        </p:sp>
        <p:sp>
          <p:nvSpPr>
            <p:cNvPr id="61582" name="AutoShape 49"/>
            <p:cNvSpPr>
              <a:spLocks noChangeArrowheads="1"/>
            </p:cNvSpPr>
            <p:nvPr/>
          </p:nvSpPr>
          <p:spPr bwMode="auto">
            <a:xfrm>
              <a:off x="3352" y="1620"/>
              <a:ext cx="1008" cy="480"/>
            </a:xfrm>
            <a:prstGeom prst="wedgeRoundRectCallout">
              <a:avLst>
                <a:gd name="adj1" fmla="val -81546"/>
                <a:gd name="adj2" fmla="val 23958"/>
                <a:gd name="adj3" fmla="val 16667"/>
              </a:avLst>
            </a:prstGeom>
            <a:noFill/>
            <a:ln w="38100">
              <a:solidFill>
                <a:srgbClr val="FF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ea typeface="方正琥珀繁体" pitchFamily="2" charset="-122"/>
              </a:endParaRPr>
            </a:p>
          </p:txBody>
        </p:sp>
      </p:grpSp>
      <p:sp>
        <p:nvSpPr>
          <p:cNvPr id="237618" name="Oval 50"/>
          <p:cNvSpPr>
            <a:spLocks noChangeArrowheads="1"/>
          </p:cNvSpPr>
          <p:nvPr/>
        </p:nvSpPr>
        <p:spPr bwMode="auto">
          <a:xfrm>
            <a:off x="3759200" y="1387824"/>
            <a:ext cx="152400" cy="152400"/>
          </a:xfrm>
          <a:prstGeom prst="ellipse">
            <a:avLst/>
          </a:prstGeom>
          <a:solidFill>
            <a:srgbClr val="339966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7732" name="Group 164"/>
          <p:cNvGrpSpPr/>
          <p:nvPr/>
        </p:nvGrpSpPr>
        <p:grpSpPr bwMode="auto">
          <a:xfrm>
            <a:off x="2216152" y="6588474"/>
            <a:ext cx="3171825" cy="171450"/>
            <a:chOff x="1396" y="3948"/>
            <a:chExt cx="1998" cy="108"/>
          </a:xfrm>
        </p:grpSpPr>
        <p:sp>
          <p:nvSpPr>
            <p:cNvPr id="61579" name="Oval 51"/>
            <p:cNvSpPr>
              <a:spLocks noChangeArrowheads="1"/>
            </p:cNvSpPr>
            <p:nvPr/>
          </p:nvSpPr>
          <p:spPr bwMode="auto">
            <a:xfrm>
              <a:off x="3298" y="3960"/>
              <a:ext cx="96" cy="96"/>
            </a:xfrm>
            <a:prstGeom prst="ellipse">
              <a:avLst/>
            </a:prstGeom>
            <a:solidFill>
              <a:srgbClr val="339966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80" name="Oval 53"/>
            <p:cNvSpPr>
              <a:spLocks noChangeArrowheads="1"/>
            </p:cNvSpPr>
            <p:nvPr/>
          </p:nvSpPr>
          <p:spPr bwMode="auto">
            <a:xfrm>
              <a:off x="1396" y="3948"/>
              <a:ext cx="96" cy="96"/>
            </a:xfrm>
            <a:prstGeom prst="ellipse">
              <a:avLst/>
            </a:prstGeom>
            <a:solidFill>
              <a:srgbClr val="339966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37722" name="Group 154"/>
          <p:cNvGrpSpPr/>
          <p:nvPr/>
        </p:nvGrpSpPr>
        <p:grpSpPr bwMode="auto">
          <a:xfrm>
            <a:off x="5021266" y="1978374"/>
            <a:ext cx="2055813" cy="533400"/>
            <a:chOff x="3163" y="1044"/>
            <a:chExt cx="1295" cy="336"/>
          </a:xfrm>
        </p:grpSpPr>
        <p:sp>
          <p:nvSpPr>
            <p:cNvPr id="61577" name="Text Box 55"/>
            <p:cNvSpPr txBox="1">
              <a:spLocks noChangeArrowheads="1"/>
            </p:cNvSpPr>
            <p:nvPr/>
          </p:nvSpPr>
          <p:spPr bwMode="auto">
            <a:xfrm>
              <a:off x="3163" y="1062"/>
              <a:ext cx="12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ea typeface="方正琥珀繁体" pitchFamily="2" charset="-122"/>
                </a:rPr>
                <a:t>集电区收集电子</a:t>
              </a:r>
              <a:r>
                <a:rPr lang="zh-CN" altLang="en-US" sz="2000" b="0" dirty="0">
                  <a:ea typeface="方正琥珀繁体" pitchFamily="2" charset="-122"/>
                </a:rPr>
                <a:t> </a:t>
              </a:r>
              <a:endParaRPr lang="zh-CN" altLang="en-US" sz="2000" b="0" dirty="0">
                <a:ea typeface="方正琥珀繁体" pitchFamily="2" charset="-122"/>
              </a:endParaRPr>
            </a:p>
          </p:txBody>
        </p:sp>
        <p:sp>
          <p:nvSpPr>
            <p:cNvPr id="61578" name="AutoShape 56"/>
            <p:cNvSpPr>
              <a:spLocks noChangeArrowheads="1"/>
            </p:cNvSpPr>
            <p:nvPr/>
          </p:nvSpPr>
          <p:spPr bwMode="auto">
            <a:xfrm>
              <a:off x="3186" y="1044"/>
              <a:ext cx="1200" cy="336"/>
            </a:xfrm>
            <a:prstGeom prst="wedgeRoundRectCallout">
              <a:avLst>
                <a:gd name="adj1" fmla="val -65500"/>
                <a:gd name="adj2" fmla="val 46130"/>
                <a:gd name="adj3" fmla="val 16667"/>
              </a:avLst>
            </a:prstGeom>
            <a:noFill/>
            <a:ln w="38100">
              <a:solidFill>
                <a:srgbClr val="FF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0">
                <a:ea typeface="方正琥珀繁体" pitchFamily="2" charset="-122"/>
              </a:endParaRPr>
            </a:p>
          </p:txBody>
        </p:sp>
      </p:grpSp>
      <p:grpSp>
        <p:nvGrpSpPr>
          <p:cNvPr id="237626" name="Group 58"/>
          <p:cNvGrpSpPr/>
          <p:nvPr/>
        </p:nvGrpSpPr>
        <p:grpSpPr bwMode="auto">
          <a:xfrm>
            <a:off x="3216275" y="2264124"/>
            <a:ext cx="1219200" cy="152400"/>
            <a:chOff x="1056" y="1104"/>
            <a:chExt cx="768" cy="96"/>
          </a:xfrm>
        </p:grpSpPr>
        <p:sp>
          <p:nvSpPr>
            <p:cNvPr id="61574" name="Oval 59"/>
            <p:cNvSpPr>
              <a:spLocks noChangeArrowheads="1"/>
            </p:cNvSpPr>
            <p:nvPr/>
          </p:nvSpPr>
          <p:spPr bwMode="auto">
            <a:xfrm>
              <a:off x="1056" y="1104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75" name="Oval 60"/>
            <p:cNvSpPr>
              <a:spLocks noChangeArrowheads="1"/>
            </p:cNvSpPr>
            <p:nvPr/>
          </p:nvSpPr>
          <p:spPr bwMode="auto">
            <a:xfrm>
              <a:off x="1392" y="1104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76" name="Oval 61"/>
            <p:cNvSpPr>
              <a:spLocks noChangeArrowheads="1"/>
            </p:cNvSpPr>
            <p:nvPr/>
          </p:nvSpPr>
          <p:spPr bwMode="auto">
            <a:xfrm>
              <a:off x="1728" y="1104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37721" name="Group 153"/>
          <p:cNvGrpSpPr/>
          <p:nvPr/>
        </p:nvGrpSpPr>
        <p:grpSpPr bwMode="auto">
          <a:xfrm>
            <a:off x="3292475" y="3178526"/>
            <a:ext cx="1371600" cy="390525"/>
            <a:chOff x="4276" y="3696"/>
            <a:chExt cx="864" cy="246"/>
          </a:xfrm>
        </p:grpSpPr>
        <p:sp>
          <p:nvSpPr>
            <p:cNvPr id="61571" name="Oval 62"/>
            <p:cNvSpPr>
              <a:spLocks noChangeArrowheads="1"/>
            </p:cNvSpPr>
            <p:nvPr/>
          </p:nvSpPr>
          <p:spPr bwMode="auto">
            <a:xfrm>
              <a:off x="4276" y="3696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72" name="Oval 63"/>
            <p:cNvSpPr>
              <a:spLocks noChangeArrowheads="1"/>
            </p:cNvSpPr>
            <p:nvPr/>
          </p:nvSpPr>
          <p:spPr bwMode="auto">
            <a:xfrm>
              <a:off x="4582" y="370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73" name="Oval 64"/>
            <p:cNvSpPr>
              <a:spLocks noChangeArrowheads="1"/>
            </p:cNvSpPr>
            <p:nvPr/>
          </p:nvSpPr>
          <p:spPr bwMode="auto">
            <a:xfrm>
              <a:off x="4900" y="36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37637" name="Oval 69"/>
          <p:cNvSpPr>
            <a:spLocks noChangeArrowheads="1"/>
          </p:cNvSpPr>
          <p:nvPr/>
        </p:nvSpPr>
        <p:spPr bwMode="auto">
          <a:xfrm>
            <a:off x="3759200" y="1692624"/>
            <a:ext cx="152400" cy="152400"/>
          </a:xfrm>
          <a:prstGeom prst="ellipse">
            <a:avLst/>
          </a:prstGeom>
          <a:solidFill>
            <a:srgbClr val="339966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7638" name="Group 70"/>
          <p:cNvGrpSpPr/>
          <p:nvPr/>
        </p:nvGrpSpPr>
        <p:grpSpPr bwMode="auto">
          <a:xfrm>
            <a:off x="4826002" y="1083024"/>
            <a:ext cx="3135313" cy="609600"/>
            <a:chOff x="2928" y="384"/>
            <a:chExt cx="1248" cy="384"/>
          </a:xfrm>
        </p:grpSpPr>
        <p:sp>
          <p:nvSpPr>
            <p:cNvPr id="61569" name="Text Box 71"/>
            <p:cNvSpPr txBox="1">
              <a:spLocks noChangeArrowheads="1"/>
            </p:cNvSpPr>
            <p:nvPr/>
          </p:nvSpPr>
          <p:spPr bwMode="auto">
            <a:xfrm>
              <a:off x="2944" y="450"/>
              <a:ext cx="12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accent2"/>
                  </a:solidFill>
                  <a:ea typeface="方正琥珀繁体" pitchFamily="2" charset="-122"/>
                </a:rPr>
                <a:t>电子流向电源正极形成 </a:t>
              </a:r>
              <a:r>
                <a:rPr lang="en-US" altLang="zh-CN" sz="2000" dirty="0">
                  <a:solidFill>
                    <a:schemeClr val="accent2"/>
                  </a:solidFill>
                  <a:ea typeface="方正琥珀繁体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accent2"/>
                  </a:solidFill>
                  <a:ea typeface="方正琥珀繁体" pitchFamily="2" charset="-122"/>
                </a:rPr>
                <a:t>C</a:t>
              </a:r>
              <a:endParaRPr lang="en-US" altLang="zh-CN" sz="2000" b="0" dirty="0">
                <a:ea typeface="方正琥珀繁体" pitchFamily="2" charset="-122"/>
              </a:endParaRPr>
            </a:p>
          </p:txBody>
        </p:sp>
        <p:sp>
          <p:nvSpPr>
            <p:cNvPr id="61570" name="AutoShape 72"/>
            <p:cNvSpPr>
              <a:spLocks noChangeArrowheads="1"/>
            </p:cNvSpPr>
            <p:nvPr/>
          </p:nvSpPr>
          <p:spPr bwMode="auto">
            <a:xfrm>
              <a:off x="2928" y="384"/>
              <a:ext cx="1248" cy="384"/>
            </a:xfrm>
            <a:prstGeom prst="wedgeRoundRectCallout">
              <a:avLst>
                <a:gd name="adj1" fmla="val -77884"/>
                <a:gd name="adj2" fmla="val 32551"/>
                <a:gd name="adj3" fmla="val 16667"/>
              </a:avLst>
            </a:prstGeom>
            <a:noFill/>
            <a:ln w="38100">
              <a:solidFill>
                <a:srgbClr val="FF00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0">
                <a:ea typeface="方正琥珀繁体" pitchFamily="2" charset="-122"/>
              </a:endParaRPr>
            </a:p>
          </p:txBody>
        </p:sp>
      </p:grpSp>
      <p:sp>
        <p:nvSpPr>
          <p:cNvPr id="237641" name="Line 73"/>
          <p:cNvSpPr>
            <a:spLocks noChangeShapeType="1"/>
          </p:cNvSpPr>
          <p:nvPr/>
        </p:nvSpPr>
        <p:spPr bwMode="auto">
          <a:xfrm>
            <a:off x="3559175" y="1130649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642" name="Text Box 74"/>
          <p:cNvSpPr txBox="1">
            <a:spLocks noChangeArrowheads="1"/>
          </p:cNvSpPr>
          <p:nvPr/>
        </p:nvSpPr>
        <p:spPr bwMode="auto">
          <a:xfrm>
            <a:off x="3065465" y="1044926"/>
            <a:ext cx="496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>
                <a:solidFill>
                  <a:srgbClr val="FF3300"/>
                </a:solidFill>
                <a:ea typeface="方正琥珀繁体" pitchFamily="2" charset="-122"/>
              </a:rPr>
              <a:t>I</a:t>
            </a:r>
            <a:r>
              <a:rPr lang="en-US" altLang="zh-CN" baseline="-25000" dirty="0">
                <a:solidFill>
                  <a:srgbClr val="FF3300"/>
                </a:solidFill>
                <a:ea typeface="方正琥珀繁体" pitchFamily="2" charset="-122"/>
              </a:rPr>
              <a:t>C</a:t>
            </a:r>
            <a:endParaRPr lang="en-US" altLang="zh-CN" b="0" dirty="0">
              <a:solidFill>
                <a:srgbClr val="FF3300"/>
              </a:solidFill>
              <a:ea typeface="方正琥珀繁体" pitchFamily="2" charset="-122"/>
            </a:endParaRPr>
          </a:p>
        </p:txBody>
      </p:sp>
      <p:sp>
        <p:nvSpPr>
          <p:cNvPr id="61463" name="Line 75"/>
          <p:cNvSpPr>
            <a:spLocks noChangeShapeType="1"/>
          </p:cNvSpPr>
          <p:nvPr/>
        </p:nvSpPr>
        <p:spPr bwMode="auto">
          <a:xfrm flipH="1" flipV="1">
            <a:off x="3683000" y="778224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Line 76"/>
          <p:cNvSpPr>
            <a:spLocks noChangeShapeType="1"/>
          </p:cNvSpPr>
          <p:nvPr/>
        </p:nvSpPr>
        <p:spPr bwMode="auto">
          <a:xfrm>
            <a:off x="3683000" y="778224"/>
            <a:ext cx="449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5" name="Line 77"/>
          <p:cNvSpPr>
            <a:spLocks noChangeShapeType="1"/>
          </p:cNvSpPr>
          <p:nvPr/>
        </p:nvSpPr>
        <p:spPr bwMode="auto">
          <a:xfrm flipV="1">
            <a:off x="3987800" y="1006824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6" name="Line 78"/>
          <p:cNvSpPr>
            <a:spLocks noChangeShapeType="1"/>
          </p:cNvSpPr>
          <p:nvPr/>
        </p:nvSpPr>
        <p:spPr bwMode="auto">
          <a:xfrm>
            <a:off x="3987800" y="1006824"/>
            <a:ext cx="396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7" name="Line 79"/>
          <p:cNvSpPr>
            <a:spLocks noChangeShapeType="1"/>
          </p:cNvSpPr>
          <p:nvPr/>
        </p:nvSpPr>
        <p:spPr bwMode="auto">
          <a:xfrm>
            <a:off x="7569200" y="2911824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8" name="Line 80"/>
          <p:cNvSpPr>
            <a:spLocks noChangeShapeType="1"/>
          </p:cNvSpPr>
          <p:nvPr/>
        </p:nvSpPr>
        <p:spPr bwMode="auto">
          <a:xfrm>
            <a:off x="7874000" y="3216624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9" name="Line 81"/>
          <p:cNvSpPr>
            <a:spLocks noChangeShapeType="1"/>
          </p:cNvSpPr>
          <p:nvPr/>
        </p:nvSpPr>
        <p:spPr bwMode="auto">
          <a:xfrm>
            <a:off x="7569200" y="3521424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0" name="Line 82"/>
          <p:cNvSpPr>
            <a:spLocks noChangeShapeType="1"/>
          </p:cNvSpPr>
          <p:nvPr/>
        </p:nvSpPr>
        <p:spPr bwMode="auto">
          <a:xfrm>
            <a:off x="7874000" y="3826224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1" name="Line 83"/>
          <p:cNvSpPr>
            <a:spLocks noChangeShapeType="1"/>
          </p:cNvSpPr>
          <p:nvPr/>
        </p:nvSpPr>
        <p:spPr bwMode="auto">
          <a:xfrm flipV="1">
            <a:off x="7950200" y="1006824"/>
            <a:ext cx="0" cy="190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2" name="Line 84"/>
          <p:cNvSpPr>
            <a:spLocks noChangeShapeType="1"/>
          </p:cNvSpPr>
          <p:nvPr/>
        </p:nvSpPr>
        <p:spPr bwMode="auto">
          <a:xfrm flipV="1">
            <a:off x="8178800" y="778224"/>
            <a:ext cx="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3" name="Line 85"/>
          <p:cNvSpPr>
            <a:spLocks noChangeShapeType="1"/>
          </p:cNvSpPr>
          <p:nvPr/>
        </p:nvSpPr>
        <p:spPr bwMode="auto">
          <a:xfrm>
            <a:off x="1092200" y="6788499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4" name="Line 86"/>
          <p:cNvSpPr>
            <a:spLocks noChangeShapeType="1"/>
          </p:cNvSpPr>
          <p:nvPr/>
        </p:nvSpPr>
        <p:spPr bwMode="auto">
          <a:xfrm>
            <a:off x="3606800" y="5502624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5" name="Line 87"/>
          <p:cNvSpPr>
            <a:spLocks noChangeShapeType="1"/>
          </p:cNvSpPr>
          <p:nvPr/>
        </p:nvSpPr>
        <p:spPr bwMode="auto">
          <a:xfrm>
            <a:off x="3911600" y="5502624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6" name="Line 88"/>
          <p:cNvSpPr>
            <a:spLocks noChangeShapeType="1"/>
          </p:cNvSpPr>
          <p:nvPr/>
        </p:nvSpPr>
        <p:spPr bwMode="auto">
          <a:xfrm>
            <a:off x="3911600" y="6569424"/>
            <a:ext cx="403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89"/>
          <p:cNvSpPr>
            <a:spLocks noChangeShapeType="1"/>
          </p:cNvSpPr>
          <p:nvPr/>
        </p:nvSpPr>
        <p:spPr bwMode="auto">
          <a:xfrm>
            <a:off x="7950200" y="3864324"/>
            <a:ext cx="0" cy="270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Line 90"/>
          <p:cNvSpPr>
            <a:spLocks noChangeShapeType="1"/>
          </p:cNvSpPr>
          <p:nvPr/>
        </p:nvSpPr>
        <p:spPr bwMode="auto">
          <a:xfrm>
            <a:off x="8178800" y="3854801"/>
            <a:ext cx="0" cy="294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9" name="Line 91"/>
          <p:cNvSpPr>
            <a:spLocks noChangeShapeType="1"/>
          </p:cNvSpPr>
          <p:nvPr/>
        </p:nvSpPr>
        <p:spPr bwMode="auto">
          <a:xfrm flipH="1">
            <a:off x="1320800" y="6569424"/>
            <a:ext cx="228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0" name="Line 92"/>
          <p:cNvSpPr>
            <a:spLocks noChangeShapeType="1"/>
          </p:cNvSpPr>
          <p:nvPr/>
        </p:nvSpPr>
        <p:spPr bwMode="auto">
          <a:xfrm flipH="1">
            <a:off x="1168400" y="3445224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1" name="Line 93"/>
          <p:cNvSpPr>
            <a:spLocks noChangeShapeType="1"/>
          </p:cNvSpPr>
          <p:nvPr/>
        </p:nvSpPr>
        <p:spPr bwMode="auto">
          <a:xfrm flipH="1">
            <a:off x="1320800" y="3673824"/>
            <a:ext cx="137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2" name="Rectangle 94"/>
          <p:cNvSpPr>
            <a:spLocks noChangeArrowheads="1"/>
          </p:cNvSpPr>
          <p:nvPr/>
        </p:nvSpPr>
        <p:spPr bwMode="auto">
          <a:xfrm>
            <a:off x="7797800" y="4588224"/>
            <a:ext cx="533400" cy="12954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83" name="Rectangle 95"/>
          <p:cNvSpPr>
            <a:spLocks noChangeArrowheads="1"/>
          </p:cNvSpPr>
          <p:nvPr/>
        </p:nvSpPr>
        <p:spPr bwMode="auto">
          <a:xfrm>
            <a:off x="939800" y="4131024"/>
            <a:ext cx="533400" cy="1219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84" name="Line 96"/>
          <p:cNvSpPr>
            <a:spLocks noChangeShapeType="1"/>
          </p:cNvSpPr>
          <p:nvPr/>
        </p:nvSpPr>
        <p:spPr bwMode="auto">
          <a:xfrm>
            <a:off x="1320800" y="3673824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5" name="Line 97"/>
          <p:cNvSpPr>
            <a:spLocks noChangeShapeType="1"/>
          </p:cNvSpPr>
          <p:nvPr/>
        </p:nvSpPr>
        <p:spPr bwMode="auto">
          <a:xfrm>
            <a:off x="1092200" y="3445224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6" name="Line 98"/>
          <p:cNvSpPr>
            <a:spLocks noChangeShapeType="1"/>
          </p:cNvSpPr>
          <p:nvPr/>
        </p:nvSpPr>
        <p:spPr bwMode="auto">
          <a:xfrm>
            <a:off x="1092200" y="3445224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7" name="Line 99"/>
          <p:cNvSpPr>
            <a:spLocks noChangeShapeType="1"/>
          </p:cNvSpPr>
          <p:nvPr/>
        </p:nvSpPr>
        <p:spPr bwMode="auto">
          <a:xfrm>
            <a:off x="787400" y="5731224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8" name="Line 100"/>
          <p:cNvSpPr>
            <a:spLocks noChangeShapeType="1"/>
          </p:cNvSpPr>
          <p:nvPr/>
        </p:nvSpPr>
        <p:spPr bwMode="auto">
          <a:xfrm>
            <a:off x="1016000" y="6036024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9" name="Line 101"/>
          <p:cNvSpPr>
            <a:spLocks noChangeShapeType="1"/>
          </p:cNvSpPr>
          <p:nvPr/>
        </p:nvSpPr>
        <p:spPr bwMode="auto">
          <a:xfrm>
            <a:off x="1320800" y="5350224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0" name="Line 102"/>
          <p:cNvSpPr>
            <a:spLocks noChangeShapeType="1"/>
          </p:cNvSpPr>
          <p:nvPr/>
        </p:nvSpPr>
        <p:spPr bwMode="auto">
          <a:xfrm>
            <a:off x="1092200" y="5350224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1" name="Line 103"/>
          <p:cNvSpPr>
            <a:spLocks noChangeShapeType="1"/>
          </p:cNvSpPr>
          <p:nvPr/>
        </p:nvSpPr>
        <p:spPr bwMode="auto">
          <a:xfrm>
            <a:off x="1320800" y="6074124"/>
            <a:ext cx="0" cy="495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2" name="Line 104"/>
          <p:cNvSpPr>
            <a:spLocks noChangeShapeType="1"/>
          </p:cNvSpPr>
          <p:nvPr/>
        </p:nvSpPr>
        <p:spPr bwMode="auto">
          <a:xfrm>
            <a:off x="1092200" y="6064601"/>
            <a:ext cx="0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3" name="Line 105"/>
          <p:cNvSpPr>
            <a:spLocks noChangeShapeType="1"/>
          </p:cNvSpPr>
          <p:nvPr/>
        </p:nvSpPr>
        <p:spPr bwMode="auto">
          <a:xfrm>
            <a:off x="8712200" y="2911824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4" name="Line 106"/>
          <p:cNvSpPr>
            <a:spLocks noChangeShapeType="1"/>
          </p:cNvSpPr>
          <p:nvPr/>
        </p:nvSpPr>
        <p:spPr bwMode="auto">
          <a:xfrm>
            <a:off x="720725" y="5578824"/>
            <a:ext cx="0" cy="6873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95" name="Group 155"/>
          <p:cNvGrpSpPr/>
          <p:nvPr/>
        </p:nvGrpSpPr>
        <p:grpSpPr bwMode="auto">
          <a:xfrm>
            <a:off x="3263900" y="2816574"/>
            <a:ext cx="1219200" cy="152400"/>
            <a:chOff x="2080" y="1248"/>
            <a:chExt cx="768" cy="96"/>
          </a:xfrm>
        </p:grpSpPr>
        <p:sp>
          <p:nvSpPr>
            <p:cNvPr id="61566" name="Oval 107"/>
            <p:cNvSpPr>
              <a:spLocks noChangeArrowheads="1"/>
            </p:cNvSpPr>
            <p:nvPr/>
          </p:nvSpPr>
          <p:spPr bwMode="auto">
            <a:xfrm>
              <a:off x="2080" y="124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67" name="Oval 108"/>
            <p:cNvSpPr>
              <a:spLocks noChangeArrowheads="1"/>
            </p:cNvSpPr>
            <p:nvPr/>
          </p:nvSpPr>
          <p:spPr bwMode="auto">
            <a:xfrm>
              <a:off x="2416" y="124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68" name="Oval 109"/>
            <p:cNvSpPr>
              <a:spLocks noChangeArrowheads="1"/>
            </p:cNvSpPr>
            <p:nvPr/>
          </p:nvSpPr>
          <p:spPr bwMode="auto">
            <a:xfrm>
              <a:off x="2752" y="124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37678" name="Group 110"/>
          <p:cNvGrpSpPr/>
          <p:nvPr/>
        </p:nvGrpSpPr>
        <p:grpSpPr bwMode="auto">
          <a:xfrm>
            <a:off x="3149600" y="2178399"/>
            <a:ext cx="1371600" cy="304800"/>
            <a:chOff x="288" y="1344"/>
            <a:chExt cx="864" cy="192"/>
          </a:xfrm>
        </p:grpSpPr>
        <p:sp>
          <p:nvSpPr>
            <p:cNvPr id="61563" name="Oval 111"/>
            <p:cNvSpPr>
              <a:spLocks noChangeArrowheads="1"/>
            </p:cNvSpPr>
            <p:nvPr/>
          </p:nvSpPr>
          <p:spPr bwMode="auto">
            <a:xfrm>
              <a:off x="288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64" name="Oval 112"/>
            <p:cNvSpPr>
              <a:spLocks noChangeArrowheads="1"/>
            </p:cNvSpPr>
            <p:nvPr/>
          </p:nvSpPr>
          <p:spPr bwMode="auto">
            <a:xfrm>
              <a:off x="624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65" name="Oval 113"/>
            <p:cNvSpPr>
              <a:spLocks noChangeArrowheads="1"/>
            </p:cNvSpPr>
            <p:nvPr/>
          </p:nvSpPr>
          <p:spPr bwMode="auto">
            <a:xfrm>
              <a:off x="960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1497" name="Text Box 114"/>
          <p:cNvSpPr txBox="1">
            <a:spLocks noChangeArrowheads="1"/>
          </p:cNvSpPr>
          <p:nvPr/>
        </p:nvSpPr>
        <p:spPr bwMode="auto">
          <a:xfrm>
            <a:off x="4729163" y="2559399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ea typeface="方正琥珀繁体" pitchFamily="2" charset="-122"/>
              </a:rPr>
              <a:t>N</a:t>
            </a:r>
            <a:endParaRPr lang="en-US" altLang="zh-CN" sz="2000" b="0">
              <a:ea typeface="方正琥珀繁体" pitchFamily="2" charset="-122"/>
            </a:endParaRPr>
          </a:p>
        </p:txBody>
      </p:sp>
      <p:sp>
        <p:nvSpPr>
          <p:cNvPr id="61498" name="Text Box 115"/>
          <p:cNvSpPr txBox="1">
            <a:spLocks noChangeArrowheads="1"/>
          </p:cNvSpPr>
          <p:nvPr/>
        </p:nvSpPr>
        <p:spPr bwMode="auto">
          <a:xfrm>
            <a:off x="4708525" y="3443637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ea typeface="方正琥珀繁体" pitchFamily="2" charset="-122"/>
              </a:rPr>
              <a:t>P</a:t>
            </a:r>
            <a:endParaRPr lang="en-US" altLang="zh-CN" sz="2000" b="0">
              <a:ea typeface="方正琥珀繁体" pitchFamily="2" charset="-122"/>
            </a:endParaRPr>
          </a:p>
        </p:txBody>
      </p:sp>
      <p:sp>
        <p:nvSpPr>
          <p:cNvPr id="61499" name="Text Box 116"/>
          <p:cNvSpPr txBox="1">
            <a:spLocks noChangeArrowheads="1"/>
          </p:cNvSpPr>
          <p:nvPr/>
        </p:nvSpPr>
        <p:spPr bwMode="auto">
          <a:xfrm>
            <a:off x="4684713" y="4253262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ea typeface="方正琥珀繁体" pitchFamily="2" charset="-122"/>
              </a:rPr>
              <a:t>N</a:t>
            </a:r>
            <a:endParaRPr lang="en-US" altLang="zh-CN" sz="2000" b="0">
              <a:ea typeface="方正琥珀繁体" pitchFamily="2" charset="-122"/>
            </a:endParaRPr>
          </a:p>
        </p:txBody>
      </p:sp>
      <p:grpSp>
        <p:nvGrpSpPr>
          <p:cNvPr id="237685" name="Group 117"/>
          <p:cNvGrpSpPr/>
          <p:nvPr/>
        </p:nvGrpSpPr>
        <p:grpSpPr bwMode="auto">
          <a:xfrm>
            <a:off x="3759200" y="930624"/>
            <a:ext cx="381000" cy="304800"/>
            <a:chOff x="1056" y="336"/>
            <a:chExt cx="240" cy="192"/>
          </a:xfrm>
        </p:grpSpPr>
        <p:sp>
          <p:nvSpPr>
            <p:cNvPr id="61560" name="Oval 118"/>
            <p:cNvSpPr>
              <a:spLocks noChangeArrowheads="1"/>
            </p:cNvSpPr>
            <p:nvPr/>
          </p:nvSpPr>
          <p:spPr bwMode="auto">
            <a:xfrm>
              <a:off x="1056" y="432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61" name="Line 119"/>
            <p:cNvSpPr>
              <a:spLocks noChangeShapeType="1"/>
            </p:cNvSpPr>
            <p:nvPr/>
          </p:nvSpPr>
          <p:spPr bwMode="auto">
            <a:xfrm flipV="1">
              <a:off x="1104" y="33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2" name="Line 120"/>
            <p:cNvSpPr>
              <a:spLocks noChangeShapeType="1"/>
            </p:cNvSpPr>
            <p:nvPr/>
          </p:nvSpPr>
          <p:spPr bwMode="auto">
            <a:xfrm>
              <a:off x="1104" y="3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7731" name="Group 163"/>
          <p:cNvGrpSpPr/>
          <p:nvPr/>
        </p:nvGrpSpPr>
        <p:grpSpPr bwMode="auto">
          <a:xfrm>
            <a:off x="4826000" y="5197824"/>
            <a:ext cx="1981200" cy="1219200"/>
            <a:chOff x="3040" y="3072"/>
            <a:chExt cx="1248" cy="768"/>
          </a:xfrm>
        </p:grpSpPr>
        <p:sp>
          <p:nvSpPr>
            <p:cNvPr id="61558" name="Text Box 122"/>
            <p:cNvSpPr txBox="1">
              <a:spLocks noChangeArrowheads="1"/>
            </p:cNvSpPr>
            <p:nvPr/>
          </p:nvSpPr>
          <p:spPr bwMode="auto">
            <a:xfrm>
              <a:off x="3040" y="3091"/>
              <a:ext cx="124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dirty="0">
                  <a:solidFill>
                    <a:schemeClr val="accent2"/>
                  </a:solidFill>
                  <a:ea typeface="方正琥珀繁体" pitchFamily="2" charset="-122"/>
                </a:rPr>
                <a:t>电源负极向发射</a:t>
              </a:r>
              <a:endParaRPr lang="zh-CN" altLang="en-US" sz="1800" dirty="0">
                <a:ea typeface="方正琥珀繁体" pitchFamily="2" charset="-122"/>
              </a:endParaRPr>
            </a:p>
            <a:p>
              <a:pPr algn="ctr" eaLnBrk="1" hangingPunct="1"/>
              <a:r>
                <a:rPr lang="zh-CN" altLang="en-US" sz="1800" dirty="0">
                  <a:solidFill>
                    <a:schemeClr val="accent2"/>
                  </a:solidFill>
                  <a:ea typeface="方正琥珀繁体" pitchFamily="2" charset="-122"/>
                </a:rPr>
                <a:t>区补充电子形成 </a:t>
              </a:r>
              <a:r>
                <a:rPr lang="zh-CN" altLang="en-US" sz="1800" dirty="0">
                  <a:ea typeface="方正琥珀繁体" pitchFamily="2" charset="-122"/>
                </a:rPr>
                <a:t>             </a:t>
              </a:r>
              <a:endParaRPr lang="zh-CN" altLang="en-US" sz="1800" dirty="0">
                <a:ea typeface="方正琥珀繁体" pitchFamily="2" charset="-122"/>
              </a:endParaRPr>
            </a:p>
            <a:p>
              <a:pPr algn="ctr" eaLnBrk="1" hangingPunct="1"/>
              <a:r>
                <a:rPr lang="zh-CN" altLang="en-US" sz="1800" dirty="0">
                  <a:solidFill>
                    <a:schemeClr val="accent2"/>
                  </a:solidFill>
                  <a:ea typeface="方正琥珀繁体" pitchFamily="2" charset="-122"/>
                </a:rPr>
                <a:t>发射极电流</a:t>
              </a:r>
              <a:r>
                <a:rPr lang="en-US" altLang="zh-CN" sz="2400" dirty="0">
                  <a:solidFill>
                    <a:schemeClr val="accent2"/>
                  </a:solidFill>
                  <a:ea typeface="方正琥珀繁体" pitchFamily="2" charset="-122"/>
                </a:rPr>
                <a:t>I</a:t>
              </a:r>
              <a:r>
                <a:rPr lang="en-US" altLang="zh-CN" sz="1800" baseline="-25000" dirty="0">
                  <a:solidFill>
                    <a:schemeClr val="accent2"/>
                  </a:solidFill>
                  <a:ea typeface="方正琥珀繁体" pitchFamily="2" charset="-122"/>
                </a:rPr>
                <a:t>E</a:t>
              </a:r>
              <a:endParaRPr lang="en-US" altLang="zh-CN" sz="1800" dirty="0">
                <a:ea typeface="方正琥珀繁体" pitchFamily="2" charset="-122"/>
              </a:endParaRPr>
            </a:p>
          </p:txBody>
        </p:sp>
        <p:sp>
          <p:nvSpPr>
            <p:cNvPr id="61559" name="AutoShape 123"/>
            <p:cNvSpPr>
              <a:spLocks noChangeArrowheads="1"/>
            </p:cNvSpPr>
            <p:nvPr/>
          </p:nvSpPr>
          <p:spPr bwMode="auto">
            <a:xfrm>
              <a:off x="3088" y="3072"/>
              <a:ext cx="1152" cy="768"/>
            </a:xfrm>
            <a:prstGeom prst="wedgeRoundRectCallout">
              <a:avLst>
                <a:gd name="adj1" fmla="val -92190"/>
                <a:gd name="adj2" fmla="val 19403"/>
                <a:gd name="adj3" fmla="val 16667"/>
              </a:avLst>
            </a:prstGeom>
            <a:noFill/>
            <a:ln w="38100">
              <a:solidFill>
                <a:srgbClr val="FF00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0">
                <a:ea typeface="方正琥珀繁体" pitchFamily="2" charset="-122"/>
              </a:endParaRPr>
            </a:p>
          </p:txBody>
        </p:sp>
      </p:grpSp>
      <p:grpSp>
        <p:nvGrpSpPr>
          <p:cNvPr id="237693" name="Group 125"/>
          <p:cNvGrpSpPr/>
          <p:nvPr/>
        </p:nvGrpSpPr>
        <p:grpSpPr bwMode="auto">
          <a:xfrm>
            <a:off x="635000" y="1464024"/>
            <a:ext cx="1828800" cy="1447800"/>
            <a:chOff x="234" y="729"/>
            <a:chExt cx="1302" cy="1008"/>
          </a:xfrm>
        </p:grpSpPr>
        <p:sp>
          <p:nvSpPr>
            <p:cNvPr id="61556" name="Text Box 126"/>
            <p:cNvSpPr txBox="1">
              <a:spLocks noChangeArrowheads="1"/>
            </p:cNvSpPr>
            <p:nvPr/>
          </p:nvSpPr>
          <p:spPr bwMode="auto">
            <a:xfrm>
              <a:off x="234" y="776"/>
              <a:ext cx="1266" cy="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 dirty="0">
                  <a:solidFill>
                    <a:schemeClr val="accent2"/>
                  </a:solidFill>
                  <a:latin typeface="方正琥珀繁体" pitchFamily="2" charset="-122"/>
                  <a:ea typeface="方正琥珀繁体" pitchFamily="2" charset="-122"/>
                </a:rPr>
                <a:t>V</a:t>
              </a:r>
              <a:r>
                <a:rPr lang="en-US" altLang="zh-CN" sz="2000" baseline="-25000" dirty="0">
                  <a:solidFill>
                    <a:schemeClr val="accent2"/>
                  </a:solidFill>
                  <a:latin typeface="方正琥珀繁体" pitchFamily="2" charset="-122"/>
                  <a:ea typeface="方正琥珀繁体" pitchFamily="2" charset="-122"/>
                </a:rPr>
                <a:t>BB</a:t>
              </a:r>
              <a:r>
                <a:rPr lang="zh-CN" altLang="en-US" sz="2000" dirty="0">
                  <a:solidFill>
                    <a:schemeClr val="accent2"/>
                  </a:solidFill>
                  <a:latin typeface="方正琥珀繁体" pitchFamily="2" charset="-122"/>
                  <a:ea typeface="方正琥珀繁体" pitchFamily="2" charset="-122"/>
                </a:rPr>
                <a:t>正极拉走电</a:t>
              </a:r>
              <a:endParaRPr lang="zh-CN" altLang="en-US" sz="2000" dirty="0">
                <a:solidFill>
                  <a:schemeClr val="accent2"/>
                </a:solidFill>
                <a:latin typeface="方正琥珀繁体" pitchFamily="2" charset="-122"/>
                <a:ea typeface="方正琥珀繁体" pitchFamily="2" charset="-122"/>
              </a:endParaRPr>
            </a:p>
            <a:p>
              <a:pPr eaLnBrk="1" hangingPunct="1"/>
              <a:r>
                <a:rPr lang="zh-CN" altLang="en-US" sz="2000" dirty="0">
                  <a:solidFill>
                    <a:schemeClr val="accent2"/>
                  </a:solidFill>
                  <a:latin typeface="方正琥珀繁体" pitchFamily="2" charset="-122"/>
                  <a:ea typeface="方正琥珀繁体" pitchFamily="2" charset="-122"/>
                </a:rPr>
                <a:t>子，补充被复</a:t>
              </a:r>
              <a:endParaRPr lang="zh-CN" altLang="en-US" sz="2000" dirty="0">
                <a:solidFill>
                  <a:schemeClr val="accent2"/>
                </a:solidFill>
                <a:latin typeface="方正琥珀繁体" pitchFamily="2" charset="-122"/>
                <a:ea typeface="方正琥珀繁体" pitchFamily="2" charset="-122"/>
              </a:endParaRPr>
            </a:p>
            <a:p>
              <a:pPr eaLnBrk="1" hangingPunct="1"/>
              <a:r>
                <a:rPr lang="zh-CN" altLang="en-US" sz="2000" dirty="0">
                  <a:solidFill>
                    <a:schemeClr val="accent2"/>
                  </a:solidFill>
                  <a:latin typeface="方正琥珀繁体" pitchFamily="2" charset="-122"/>
                  <a:ea typeface="方正琥珀繁体" pitchFamily="2" charset="-122"/>
                </a:rPr>
                <a:t>合的空穴，形</a:t>
              </a:r>
              <a:endParaRPr lang="zh-CN" altLang="en-US" sz="2000" dirty="0">
                <a:solidFill>
                  <a:schemeClr val="accent2"/>
                </a:solidFill>
                <a:latin typeface="方正琥珀繁体" pitchFamily="2" charset="-122"/>
                <a:ea typeface="方正琥珀繁体" pitchFamily="2" charset="-122"/>
              </a:endParaRPr>
            </a:p>
            <a:p>
              <a:pPr eaLnBrk="1" hangingPunct="1"/>
              <a:r>
                <a:rPr lang="zh-CN" altLang="en-US" sz="2000" dirty="0">
                  <a:solidFill>
                    <a:schemeClr val="accent2"/>
                  </a:solidFill>
                  <a:latin typeface="方正琥珀繁体" pitchFamily="2" charset="-122"/>
                  <a:ea typeface="方正琥珀繁体" pitchFamily="2" charset="-122"/>
                </a:rPr>
                <a:t>成 </a:t>
              </a:r>
              <a:r>
                <a:rPr lang="en-US" altLang="zh-CN" sz="2000" i="1" dirty="0">
                  <a:solidFill>
                    <a:schemeClr val="accent2"/>
                  </a:solidFill>
                  <a:latin typeface="方正琥珀繁体" pitchFamily="2" charset="-122"/>
                  <a:ea typeface="方正琥珀繁体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accent2"/>
                  </a:solidFill>
                  <a:latin typeface="方正琥珀繁体" pitchFamily="2" charset="-122"/>
                  <a:ea typeface="方正琥珀繁体" pitchFamily="2" charset="-122"/>
                </a:rPr>
                <a:t>B</a:t>
              </a:r>
              <a:endParaRPr lang="en-US" altLang="zh-CN" sz="2000" dirty="0">
                <a:solidFill>
                  <a:schemeClr val="accent2"/>
                </a:solidFill>
                <a:latin typeface="方正琥珀繁体" pitchFamily="2" charset="-122"/>
                <a:ea typeface="方正琥珀繁体" pitchFamily="2" charset="-122"/>
              </a:endParaRPr>
            </a:p>
          </p:txBody>
        </p:sp>
        <p:sp>
          <p:nvSpPr>
            <p:cNvPr id="61557" name="AutoShape 127"/>
            <p:cNvSpPr>
              <a:spLocks noChangeArrowheads="1"/>
            </p:cNvSpPr>
            <p:nvPr/>
          </p:nvSpPr>
          <p:spPr bwMode="auto">
            <a:xfrm flipH="1">
              <a:off x="240" y="729"/>
              <a:ext cx="1296" cy="1008"/>
            </a:xfrm>
            <a:prstGeom prst="wedgeRoundRectCallout">
              <a:avLst>
                <a:gd name="adj1" fmla="val -47222"/>
                <a:gd name="adj2" fmla="val 80653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</p:grpSp>
      <p:sp>
        <p:nvSpPr>
          <p:cNvPr id="61504" name="Text Box 132"/>
          <p:cNvSpPr txBox="1">
            <a:spLocks noChangeArrowheads="1"/>
          </p:cNvSpPr>
          <p:nvPr/>
        </p:nvSpPr>
        <p:spPr bwMode="auto">
          <a:xfrm>
            <a:off x="8161340" y="2387951"/>
            <a:ext cx="769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FF3300"/>
                </a:solidFill>
              </a:rPr>
              <a:t>V</a:t>
            </a:r>
            <a:r>
              <a:rPr lang="en-US" altLang="zh-CN" baseline="-25000">
                <a:solidFill>
                  <a:srgbClr val="FF3300"/>
                </a:solidFill>
              </a:rPr>
              <a:t>CC</a:t>
            </a:r>
            <a:endParaRPr lang="en-US" altLang="zh-CN" b="0">
              <a:solidFill>
                <a:srgbClr val="FF3300"/>
              </a:solidFill>
            </a:endParaRPr>
          </a:p>
        </p:txBody>
      </p:sp>
      <p:sp>
        <p:nvSpPr>
          <p:cNvPr id="61505" name="Text Box 133"/>
          <p:cNvSpPr txBox="1">
            <a:spLocks noChangeArrowheads="1"/>
          </p:cNvSpPr>
          <p:nvPr/>
        </p:nvSpPr>
        <p:spPr bwMode="auto">
          <a:xfrm>
            <a:off x="8321675" y="4893026"/>
            <a:ext cx="61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C</a:t>
            </a:r>
            <a:endParaRPr lang="en-US" altLang="zh-CN" sz="1600" b="0" dirty="0"/>
          </a:p>
        </p:txBody>
      </p:sp>
      <p:sp>
        <p:nvSpPr>
          <p:cNvPr id="61506" name="Text Box 134"/>
          <p:cNvSpPr txBox="1">
            <a:spLocks noChangeArrowheads="1"/>
          </p:cNvSpPr>
          <p:nvPr/>
        </p:nvSpPr>
        <p:spPr bwMode="auto">
          <a:xfrm>
            <a:off x="2" y="5631212"/>
            <a:ext cx="741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FF3300"/>
                </a:solidFill>
              </a:rPr>
              <a:t>V</a:t>
            </a:r>
            <a:r>
              <a:rPr lang="en-US" altLang="zh-CN" baseline="-25000">
                <a:solidFill>
                  <a:srgbClr val="FF3300"/>
                </a:solidFill>
              </a:rPr>
              <a:t>BB</a:t>
            </a:r>
            <a:endParaRPr lang="en-US" altLang="zh-CN" b="0">
              <a:solidFill>
                <a:srgbClr val="FF3300"/>
              </a:solidFill>
            </a:endParaRPr>
          </a:p>
        </p:txBody>
      </p:sp>
      <p:sp>
        <p:nvSpPr>
          <p:cNvPr id="61507" name="Text Box 135"/>
          <p:cNvSpPr txBox="1">
            <a:spLocks noChangeArrowheads="1"/>
          </p:cNvSpPr>
          <p:nvPr/>
        </p:nvSpPr>
        <p:spPr bwMode="auto">
          <a:xfrm>
            <a:off x="358777" y="4435826"/>
            <a:ext cx="60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B</a:t>
            </a:r>
            <a:endParaRPr lang="en-US" altLang="zh-CN" sz="1600" b="0"/>
          </a:p>
        </p:txBody>
      </p:sp>
      <p:grpSp>
        <p:nvGrpSpPr>
          <p:cNvPr id="237715" name="Group 147"/>
          <p:cNvGrpSpPr/>
          <p:nvPr/>
        </p:nvGrpSpPr>
        <p:grpSpPr bwMode="auto">
          <a:xfrm>
            <a:off x="2997200" y="3750024"/>
            <a:ext cx="1524000" cy="152400"/>
            <a:chOff x="1870" y="2988"/>
            <a:chExt cx="960" cy="96"/>
          </a:xfrm>
        </p:grpSpPr>
        <p:sp>
          <p:nvSpPr>
            <p:cNvPr id="61552" name="Oval 148"/>
            <p:cNvSpPr>
              <a:spLocks noChangeArrowheads="1"/>
            </p:cNvSpPr>
            <p:nvPr/>
          </p:nvSpPr>
          <p:spPr bwMode="auto">
            <a:xfrm>
              <a:off x="1870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53" name="Oval 149"/>
            <p:cNvSpPr>
              <a:spLocks noChangeArrowheads="1"/>
            </p:cNvSpPr>
            <p:nvPr/>
          </p:nvSpPr>
          <p:spPr bwMode="auto">
            <a:xfrm>
              <a:off x="2158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54" name="Oval 150"/>
            <p:cNvSpPr>
              <a:spLocks noChangeArrowheads="1"/>
            </p:cNvSpPr>
            <p:nvPr/>
          </p:nvSpPr>
          <p:spPr bwMode="auto">
            <a:xfrm>
              <a:off x="2446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55" name="Oval 151"/>
            <p:cNvSpPr>
              <a:spLocks noChangeArrowheads="1"/>
            </p:cNvSpPr>
            <p:nvPr/>
          </p:nvSpPr>
          <p:spPr bwMode="auto">
            <a:xfrm>
              <a:off x="2734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1510" name="Group 142"/>
          <p:cNvGrpSpPr/>
          <p:nvPr/>
        </p:nvGrpSpPr>
        <p:grpSpPr bwMode="auto">
          <a:xfrm>
            <a:off x="2949575" y="4731099"/>
            <a:ext cx="1524000" cy="152400"/>
            <a:chOff x="1870" y="2988"/>
            <a:chExt cx="960" cy="96"/>
          </a:xfrm>
        </p:grpSpPr>
        <p:sp>
          <p:nvSpPr>
            <p:cNvPr id="61548" name="Oval 143"/>
            <p:cNvSpPr>
              <a:spLocks noChangeArrowheads="1"/>
            </p:cNvSpPr>
            <p:nvPr/>
          </p:nvSpPr>
          <p:spPr bwMode="auto">
            <a:xfrm>
              <a:off x="1870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49" name="Oval 144"/>
            <p:cNvSpPr>
              <a:spLocks noChangeArrowheads="1"/>
            </p:cNvSpPr>
            <p:nvPr/>
          </p:nvSpPr>
          <p:spPr bwMode="auto">
            <a:xfrm>
              <a:off x="2158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50" name="Oval 145"/>
            <p:cNvSpPr>
              <a:spLocks noChangeArrowheads="1"/>
            </p:cNvSpPr>
            <p:nvPr/>
          </p:nvSpPr>
          <p:spPr bwMode="auto">
            <a:xfrm>
              <a:off x="2446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51" name="Oval 146"/>
            <p:cNvSpPr>
              <a:spLocks noChangeArrowheads="1"/>
            </p:cNvSpPr>
            <p:nvPr/>
          </p:nvSpPr>
          <p:spPr bwMode="auto">
            <a:xfrm>
              <a:off x="2734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37576" name="Group 8"/>
          <p:cNvGrpSpPr/>
          <p:nvPr/>
        </p:nvGrpSpPr>
        <p:grpSpPr bwMode="auto">
          <a:xfrm>
            <a:off x="2863850" y="4654899"/>
            <a:ext cx="1676400" cy="304800"/>
            <a:chOff x="1008" y="1008"/>
            <a:chExt cx="1056" cy="192"/>
          </a:xfrm>
        </p:grpSpPr>
        <p:sp>
          <p:nvSpPr>
            <p:cNvPr id="61544" name="Oval 9"/>
            <p:cNvSpPr>
              <a:spLocks noChangeArrowheads="1"/>
            </p:cNvSpPr>
            <p:nvPr/>
          </p:nvSpPr>
          <p:spPr bwMode="auto">
            <a:xfrm>
              <a:off x="1008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45" name="Oval 10"/>
            <p:cNvSpPr>
              <a:spLocks noChangeArrowheads="1"/>
            </p:cNvSpPr>
            <p:nvPr/>
          </p:nvSpPr>
          <p:spPr bwMode="auto">
            <a:xfrm>
              <a:off x="1296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46" name="Oval 11"/>
            <p:cNvSpPr>
              <a:spLocks noChangeArrowheads="1"/>
            </p:cNvSpPr>
            <p:nvPr/>
          </p:nvSpPr>
          <p:spPr bwMode="auto">
            <a:xfrm>
              <a:off x="1584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47" name="Oval 12"/>
            <p:cNvSpPr>
              <a:spLocks noChangeArrowheads="1"/>
            </p:cNvSpPr>
            <p:nvPr/>
          </p:nvSpPr>
          <p:spPr bwMode="auto">
            <a:xfrm>
              <a:off x="1872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37605" name="Oval 37"/>
          <p:cNvSpPr>
            <a:spLocks noChangeArrowheads="1"/>
          </p:cNvSpPr>
          <p:nvPr/>
        </p:nvSpPr>
        <p:spPr bwMode="auto">
          <a:xfrm>
            <a:off x="2949577" y="3702401"/>
            <a:ext cx="238125" cy="2571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7704" name="Group 136"/>
          <p:cNvGrpSpPr/>
          <p:nvPr/>
        </p:nvGrpSpPr>
        <p:grpSpPr bwMode="auto">
          <a:xfrm>
            <a:off x="3454400" y="3702399"/>
            <a:ext cx="1066800" cy="228600"/>
            <a:chOff x="1968" y="1968"/>
            <a:chExt cx="672" cy="144"/>
          </a:xfrm>
        </p:grpSpPr>
        <p:sp>
          <p:nvSpPr>
            <p:cNvPr id="61541" name="Oval 137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42" name="Oval 138"/>
            <p:cNvSpPr>
              <a:spLocks noChangeArrowheads="1"/>
            </p:cNvSpPr>
            <p:nvPr/>
          </p:nvSpPr>
          <p:spPr bwMode="auto">
            <a:xfrm>
              <a:off x="2232" y="1968"/>
              <a:ext cx="144" cy="1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43" name="Oval 139"/>
            <p:cNvSpPr>
              <a:spLocks noChangeArrowheads="1"/>
            </p:cNvSpPr>
            <p:nvPr/>
          </p:nvSpPr>
          <p:spPr bwMode="auto">
            <a:xfrm>
              <a:off x="2496" y="1968"/>
              <a:ext cx="144" cy="1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1514" name="Oval 157"/>
          <p:cNvSpPr>
            <a:spLocks noChangeArrowheads="1"/>
          </p:cNvSpPr>
          <p:nvPr/>
        </p:nvSpPr>
        <p:spPr bwMode="auto">
          <a:xfrm>
            <a:off x="2819400" y="3492851"/>
            <a:ext cx="133350" cy="14287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7726" name="Group 158"/>
          <p:cNvGrpSpPr/>
          <p:nvPr/>
        </p:nvGrpSpPr>
        <p:grpSpPr bwMode="auto">
          <a:xfrm>
            <a:off x="2974975" y="4482054"/>
            <a:ext cx="1524000" cy="152400"/>
            <a:chOff x="1870" y="2988"/>
            <a:chExt cx="960" cy="96"/>
          </a:xfrm>
        </p:grpSpPr>
        <p:sp>
          <p:nvSpPr>
            <p:cNvPr id="61537" name="Oval 159"/>
            <p:cNvSpPr>
              <a:spLocks noChangeArrowheads="1"/>
            </p:cNvSpPr>
            <p:nvPr/>
          </p:nvSpPr>
          <p:spPr bwMode="auto">
            <a:xfrm>
              <a:off x="1870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38" name="Oval 160"/>
            <p:cNvSpPr>
              <a:spLocks noChangeArrowheads="1"/>
            </p:cNvSpPr>
            <p:nvPr/>
          </p:nvSpPr>
          <p:spPr bwMode="auto">
            <a:xfrm>
              <a:off x="2158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39" name="Oval 161"/>
            <p:cNvSpPr>
              <a:spLocks noChangeArrowheads="1"/>
            </p:cNvSpPr>
            <p:nvPr/>
          </p:nvSpPr>
          <p:spPr bwMode="auto">
            <a:xfrm>
              <a:off x="2446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40" name="Oval 162"/>
            <p:cNvSpPr>
              <a:spLocks noChangeArrowheads="1"/>
            </p:cNvSpPr>
            <p:nvPr/>
          </p:nvSpPr>
          <p:spPr bwMode="auto">
            <a:xfrm>
              <a:off x="2734" y="2988"/>
              <a:ext cx="96" cy="96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37736" name="Group 168"/>
          <p:cNvGrpSpPr/>
          <p:nvPr/>
        </p:nvGrpSpPr>
        <p:grpSpPr bwMode="auto">
          <a:xfrm>
            <a:off x="3683000" y="5731224"/>
            <a:ext cx="152400" cy="673100"/>
            <a:chOff x="2320" y="3408"/>
            <a:chExt cx="96" cy="424"/>
          </a:xfrm>
        </p:grpSpPr>
        <p:sp>
          <p:nvSpPr>
            <p:cNvPr id="61535" name="Line 20"/>
            <p:cNvSpPr>
              <a:spLocks noChangeShapeType="1"/>
            </p:cNvSpPr>
            <p:nvPr/>
          </p:nvSpPr>
          <p:spPr bwMode="auto">
            <a:xfrm flipV="1">
              <a:off x="2368" y="340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6" name="Oval 19"/>
            <p:cNvSpPr>
              <a:spLocks noChangeArrowheads="1"/>
            </p:cNvSpPr>
            <p:nvPr/>
          </p:nvSpPr>
          <p:spPr bwMode="auto">
            <a:xfrm>
              <a:off x="2320" y="3732"/>
              <a:ext cx="96" cy="100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37735" name="Group 167"/>
          <p:cNvGrpSpPr/>
          <p:nvPr/>
        </p:nvGrpSpPr>
        <p:grpSpPr bwMode="auto">
          <a:xfrm>
            <a:off x="2873377" y="6582126"/>
            <a:ext cx="1704975" cy="187325"/>
            <a:chOff x="1810" y="3944"/>
            <a:chExt cx="1074" cy="118"/>
          </a:xfrm>
        </p:grpSpPr>
        <p:sp>
          <p:nvSpPr>
            <p:cNvPr id="61533" name="Oval 52"/>
            <p:cNvSpPr>
              <a:spLocks noChangeArrowheads="1"/>
            </p:cNvSpPr>
            <p:nvPr/>
          </p:nvSpPr>
          <p:spPr bwMode="auto">
            <a:xfrm>
              <a:off x="1810" y="3944"/>
              <a:ext cx="96" cy="99"/>
            </a:xfrm>
            <a:prstGeom prst="ellipse">
              <a:avLst/>
            </a:prstGeom>
            <a:solidFill>
              <a:srgbClr val="339966"/>
            </a:solidFill>
            <a:ln w="2857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34" name="Oval 165"/>
            <p:cNvSpPr>
              <a:spLocks noChangeArrowheads="1"/>
            </p:cNvSpPr>
            <p:nvPr/>
          </p:nvSpPr>
          <p:spPr bwMode="auto">
            <a:xfrm>
              <a:off x="2788" y="3962"/>
              <a:ext cx="96" cy="100"/>
            </a:xfrm>
            <a:prstGeom prst="ellipse">
              <a:avLst/>
            </a:prstGeom>
            <a:solidFill>
              <a:srgbClr val="339966"/>
            </a:solidFill>
            <a:ln w="2857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37739" name="Group 171"/>
          <p:cNvGrpSpPr/>
          <p:nvPr/>
        </p:nvGrpSpPr>
        <p:grpSpPr bwMode="auto">
          <a:xfrm>
            <a:off x="1295400" y="6588476"/>
            <a:ext cx="5105400" cy="161925"/>
            <a:chOff x="882" y="4128"/>
            <a:chExt cx="3216" cy="102"/>
          </a:xfrm>
        </p:grpSpPr>
        <p:sp>
          <p:nvSpPr>
            <p:cNvPr id="61531" name="Oval 169"/>
            <p:cNvSpPr>
              <a:spLocks noChangeArrowheads="1"/>
            </p:cNvSpPr>
            <p:nvPr/>
          </p:nvSpPr>
          <p:spPr bwMode="auto">
            <a:xfrm>
              <a:off x="882" y="4128"/>
              <a:ext cx="84" cy="84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32" name="Oval 170"/>
            <p:cNvSpPr>
              <a:spLocks noChangeArrowheads="1"/>
            </p:cNvSpPr>
            <p:nvPr/>
          </p:nvSpPr>
          <p:spPr bwMode="auto">
            <a:xfrm>
              <a:off x="4014" y="4146"/>
              <a:ext cx="84" cy="84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37742" name="Group 174"/>
          <p:cNvGrpSpPr/>
          <p:nvPr/>
        </p:nvGrpSpPr>
        <p:grpSpPr bwMode="auto">
          <a:xfrm>
            <a:off x="3609975" y="6617051"/>
            <a:ext cx="495300" cy="142875"/>
            <a:chOff x="2274" y="3966"/>
            <a:chExt cx="312" cy="90"/>
          </a:xfrm>
        </p:grpSpPr>
        <p:sp>
          <p:nvSpPr>
            <p:cNvPr id="61529" name="Oval 172"/>
            <p:cNvSpPr>
              <a:spLocks noChangeArrowheads="1"/>
            </p:cNvSpPr>
            <p:nvPr/>
          </p:nvSpPr>
          <p:spPr bwMode="auto">
            <a:xfrm>
              <a:off x="2274" y="3966"/>
              <a:ext cx="84" cy="90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30" name="Oval 173"/>
            <p:cNvSpPr>
              <a:spLocks noChangeArrowheads="1"/>
            </p:cNvSpPr>
            <p:nvPr/>
          </p:nvSpPr>
          <p:spPr bwMode="auto">
            <a:xfrm>
              <a:off x="2502" y="3966"/>
              <a:ext cx="84" cy="90"/>
            </a:xfrm>
            <a:prstGeom prst="ellipse">
              <a:avLst/>
            </a:prstGeom>
            <a:solidFill>
              <a:srgbClr val="339966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37748" name="Group 180"/>
          <p:cNvGrpSpPr/>
          <p:nvPr/>
        </p:nvGrpSpPr>
        <p:grpSpPr bwMode="auto">
          <a:xfrm>
            <a:off x="3019427" y="2702276"/>
            <a:ext cx="161925" cy="714375"/>
            <a:chOff x="1902" y="1500"/>
            <a:chExt cx="102" cy="450"/>
          </a:xfrm>
        </p:grpSpPr>
        <p:sp>
          <p:nvSpPr>
            <p:cNvPr id="61525" name="Oval 178"/>
            <p:cNvSpPr>
              <a:spLocks noChangeArrowheads="1"/>
            </p:cNvSpPr>
            <p:nvPr/>
          </p:nvSpPr>
          <p:spPr bwMode="auto">
            <a:xfrm>
              <a:off x="1902" y="1854"/>
              <a:ext cx="102" cy="96"/>
            </a:xfrm>
            <a:prstGeom prst="ellipse">
              <a:avLst/>
            </a:prstGeom>
            <a:solidFill>
              <a:srgbClr val="339933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26" name="Line 179"/>
            <p:cNvSpPr>
              <a:spLocks noChangeShapeType="1"/>
            </p:cNvSpPr>
            <p:nvPr/>
          </p:nvSpPr>
          <p:spPr bwMode="auto">
            <a:xfrm flipV="1">
              <a:off x="1950" y="1500"/>
              <a:ext cx="0" cy="3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7599" name="Oval 31"/>
          <p:cNvSpPr>
            <a:spLocks noChangeArrowheads="1"/>
          </p:cNvSpPr>
          <p:nvPr/>
        </p:nvSpPr>
        <p:spPr bwMode="auto">
          <a:xfrm>
            <a:off x="2797175" y="3492849"/>
            <a:ext cx="152400" cy="152400"/>
          </a:xfrm>
          <a:prstGeom prst="ellipse">
            <a:avLst/>
          </a:prstGeom>
          <a:solidFill>
            <a:srgbClr val="339966"/>
          </a:solidFill>
          <a:ln w="3810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7612" name="Oval 44"/>
          <p:cNvSpPr>
            <a:spLocks noChangeArrowheads="1"/>
          </p:cNvSpPr>
          <p:nvPr/>
        </p:nvSpPr>
        <p:spPr bwMode="auto">
          <a:xfrm>
            <a:off x="2797175" y="3483324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86600" y="6459205"/>
            <a:ext cx="2057400" cy="365125"/>
          </a:xfrm>
        </p:spPr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50" name="Text Box 47"/>
          <p:cNvSpPr txBox="1">
            <a:spLocks noChangeArrowheads="1"/>
          </p:cNvSpPr>
          <p:nvPr/>
        </p:nvSpPr>
        <p:spPr bwMode="auto">
          <a:xfrm>
            <a:off x="98457" y="8147"/>
            <a:ext cx="68579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1.3.2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晶体管的电流放大作用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7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23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3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7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7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3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3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3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5" grpId="0" autoUpdateAnimBg="0"/>
      <p:bldP spid="237586" grpId="0" animBg="1"/>
      <p:bldP spid="237613" grpId="0" animBg="1"/>
      <p:bldP spid="237614" grpId="0" autoUpdateAnimBg="0"/>
      <p:bldP spid="237618" grpId="0" animBg="1"/>
      <p:bldP spid="237637" grpId="0" animBg="1"/>
      <p:bldP spid="237641" grpId="0" animBg="1"/>
      <p:bldP spid="237642" grpId="0" autoUpdateAnimBg="0"/>
      <p:bldP spid="237605" grpId="0" animBg="1"/>
      <p:bldP spid="237599" grpId="0" animBg="1"/>
      <p:bldP spid="2376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32" name="Text Box 28"/>
          <p:cNvSpPr txBox="1">
            <a:spLocks noChangeArrowheads="1"/>
          </p:cNvSpPr>
          <p:nvPr/>
        </p:nvSpPr>
        <p:spPr bwMode="auto">
          <a:xfrm>
            <a:off x="98459" y="804426"/>
            <a:ext cx="7815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晶体管具有电流控制作用的外部条件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  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333" name="Text Box 29"/>
          <p:cNvSpPr txBox="1">
            <a:spLocks noChangeArrowheads="1"/>
          </p:cNvSpPr>
          <p:nvPr/>
        </p:nvSpPr>
        <p:spPr bwMode="auto">
          <a:xfrm>
            <a:off x="633275" y="1546071"/>
            <a:ext cx="3970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）发射结正向偏置；</a:t>
            </a:r>
            <a:endParaRPr lang="zh-CN" altLang="en-US" dirty="0"/>
          </a:p>
        </p:txBody>
      </p:sp>
      <p:sp>
        <p:nvSpPr>
          <p:cNvPr id="226334" name="Text Box 30"/>
          <p:cNvSpPr txBox="1">
            <a:spLocks noChangeArrowheads="1"/>
          </p:cNvSpPr>
          <p:nvPr/>
        </p:nvSpPr>
        <p:spPr bwMode="auto">
          <a:xfrm>
            <a:off x="4262158" y="1564627"/>
            <a:ext cx="3970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）集电结反向偏置。</a:t>
            </a:r>
            <a:endParaRPr lang="zh-CN" altLang="en-US" dirty="0"/>
          </a:p>
        </p:txBody>
      </p:sp>
      <p:sp>
        <p:nvSpPr>
          <p:cNvPr id="226335" name="Text Box 31"/>
          <p:cNvSpPr txBox="1">
            <a:spLocks noChangeArrowheads="1"/>
          </p:cNvSpPr>
          <p:nvPr/>
        </p:nvSpPr>
        <p:spPr bwMode="auto">
          <a:xfrm>
            <a:off x="-316308" y="4780454"/>
            <a:ext cx="441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ea typeface="方正琥珀繁体" pitchFamily="2" charset="-122"/>
              </a:rPr>
              <a:t>NPN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型晶体管应满足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      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i="1" dirty="0"/>
              <a:t>U</a:t>
            </a:r>
            <a:r>
              <a:rPr lang="en-US" altLang="zh-CN" baseline="-25000" dirty="0"/>
              <a:t>BE</a:t>
            </a:r>
            <a:r>
              <a:rPr lang="en-US" altLang="zh-CN" i="1" dirty="0">
                <a:ea typeface="方正琥珀繁体" pitchFamily="2" charset="-122"/>
              </a:rPr>
              <a:t> </a:t>
            </a:r>
            <a:r>
              <a:rPr lang="en-US" altLang="zh-CN" dirty="0">
                <a:ea typeface="方正琥珀繁体" pitchFamily="2" charset="-122"/>
              </a:rPr>
              <a:t> &gt; 0</a:t>
            </a:r>
            <a:endParaRPr lang="en-US" altLang="zh-CN" dirty="0">
              <a:ea typeface="方正琥珀繁体" pitchFamily="2" charset="-122"/>
            </a:endParaRPr>
          </a:p>
          <a:p>
            <a:pPr algn="ctr" eaLnBrk="1" hangingPunct="1"/>
            <a:r>
              <a:rPr lang="en-US" altLang="zh-CN" i="1" dirty="0"/>
              <a:t>U</a:t>
            </a:r>
            <a:r>
              <a:rPr lang="en-US" altLang="zh-CN" baseline="-25000" dirty="0"/>
              <a:t>BC</a:t>
            </a:r>
            <a:r>
              <a:rPr lang="en-US" altLang="zh-CN" i="1" dirty="0">
                <a:ea typeface="方正琥珀繁体" pitchFamily="2" charset="-122"/>
              </a:rPr>
              <a:t> </a:t>
            </a:r>
            <a:r>
              <a:rPr lang="en-US" altLang="zh-CN" b="0" dirty="0">
                <a:ea typeface="方正琥珀繁体" pitchFamily="2" charset="-122"/>
              </a:rPr>
              <a:t> </a:t>
            </a:r>
            <a:r>
              <a:rPr lang="en-US" altLang="zh-CN" dirty="0">
                <a:ea typeface="方正琥珀繁体" pitchFamily="2" charset="-122"/>
              </a:rPr>
              <a:t>&lt;</a:t>
            </a:r>
            <a:r>
              <a:rPr lang="en-US" altLang="zh-CN" b="0" dirty="0">
                <a:ea typeface="方正琥珀繁体" pitchFamily="2" charset="-122"/>
              </a:rPr>
              <a:t> </a:t>
            </a:r>
            <a:r>
              <a:rPr lang="en-US" altLang="zh-CN" dirty="0">
                <a:ea typeface="方正琥珀繁体" pitchFamily="2" charset="-122"/>
              </a:rPr>
              <a:t>0</a:t>
            </a:r>
            <a:endParaRPr lang="en-US" altLang="zh-CN" b="0" dirty="0">
              <a:ea typeface="方正琥珀繁体" pitchFamily="2" charset="-122"/>
            </a:endParaRPr>
          </a:p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b="0" dirty="0">
                <a:ea typeface="方正琥珀繁体" pitchFamily="2" charset="-122"/>
              </a:rPr>
              <a:t> </a:t>
            </a:r>
            <a:r>
              <a:rPr lang="en-US" altLang="zh-CN" i="1" dirty="0">
                <a:ea typeface="方正琥珀繁体" pitchFamily="2" charset="-122"/>
              </a:rPr>
              <a:t>V</a:t>
            </a:r>
            <a:r>
              <a:rPr lang="en-US" altLang="zh-CN" baseline="-25000" dirty="0">
                <a:ea typeface="方正琥珀繁体" pitchFamily="2" charset="-122"/>
              </a:rPr>
              <a:t>C</a:t>
            </a:r>
            <a:r>
              <a:rPr lang="en-US" altLang="zh-CN" dirty="0">
                <a:ea typeface="方正琥珀繁体" pitchFamily="2" charset="-122"/>
              </a:rPr>
              <a:t> &gt;</a:t>
            </a:r>
            <a:r>
              <a:rPr lang="en-US" altLang="zh-CN" b="0" dirty="0">
                <a:ea typeface="方正琥珀繁体" pitchFamily="2" charset="-122"/>
              </a:rPr>
              <a:t> </a:t>
            </a:r>
            <a:r>
              <a:rPr lang="en-US" altLang="zh-CN" i="1" dirty="0">
                <a:ea typeface="方正琥珀繁体" pitchFamily="2" charset="-122"/>
              </a:rPr>
              <a:t>V</a:t>
            </a:r>
            <a:r>
              <a:rPr lang="en-US" altLang="zh-CN" baseline="-25000" dirty="0">
                <a:ea typeface="方正琥珀繁体" pitchFamily="2" charset="-122"/>
              </a:rPr>
              <a:t>B </a:t>
            </a:r>
            <a:r>
              <a:rPr lang="en-US" altLang="zh-CN" dirty="0">
                <a:ea typeface="方正琥珀繁体" pitchFamily="2" charset="-122"/>
              </a:rPr>
              <a:t>&gt;</a:t>
            </a:r>
            <a:r>
              <a:rPr lang="en-US" altLang="zh-CN" b="0" dirty="0">
                <a:ea typeface="方正琥珀繁体" pitchFamily="2" charset="-122"/>
              </a:rPr>
              <a:t> </a:t>
            </a:r>
            <a:r>
              <a:rPr lang="en-US" altLang="zh-CN" i="1" dirty="0">
                <a:ea typeface="方正琥珀繁体" pitchFamily="2" charset="-122"/>
              </a:rPr>
              <a:t>V</a:t>
            </a:r>
            <a:r>
              <a:rPr lang="en-US" altLang="zh-CN" baseline="-25000" dirty="0">
                <a:ea typeface="方正琥珀繁体" pitchFamily="2" charset="-122"/>
              </a:rPr>
              <a:t>E</a:t>
            </a:r>
            <a:endParaRPr lang="en-US" altLang="zh-CN" sz="1800" dirty="0">
              <a:ea typeface="方正琥珀繁体" pitchFamily="2" charset="-122"/>
            </a:endParaRPr>
          </a:p>
        </p:txBody>
      </p:sp>
      <p:sp>
        <p:nvSpPr>
          <p:cNvPr id="226336" name="Text Box 32"/>
          <p:cNvSpPr txBox="1">
            <a:spLocks noChangeArrowheads="1"/>
          </p:cNvSpPr>
          <p:nvPr/>
        </p:nvSpPr>
        <p:spPr bwMode="auto">
          <a:xfrm>
            <a:off x="4577732" y="4827006"/>
            <a:ext cx="43402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ea typeface="方正琥珀繁体" pitchFamily="2" charset="-122"/>
              </a:rPr>
              <a:t>PNP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型晶体管应满足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      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i="1" dirty="0">
                <a:ea typeface="方正琥珀繁体" pitchFamily="2" charset="-122"/>
              </a:rPr>
              <a:t>U</a:t>
            </a:r>
            <a:r>
              <a:rPr lang="en-US" altLang="zh-CN" baseline="-25000" dirty="0">
                <a:ea typeface="方正琥珀繁体" pitchFamily="2" charset="-122"/>
              </a:rPr>
              <a:t>BE </a:t>
            </a:r>
            <a:r>
              <a:rPr lang="en-US" altLang="zh-CN" dirty="0">
                <a:ea typeface="方正琥珀繁体" pitchFamily="2" charset="-122"/>
              </a:rPr>
              <a:t>&lt; 0</a:t>
            </a:r>
            <a:endParaRPr lang="en-US" altLang="zh-CN" dirty="0">
              <a:ea typeface="方正琥珀繁体" pitchFamily="2" charset="-122"/>
            </a:endParaRPr>
          </a:p>
          <a:p>
            <a:pPr algn="ctr" eaLnBrk="1" hangingPunct="1"/>
            <a:r>
              <a:rPr lang="en-US" altLang="zh-CN" i="1" dirty="0">
                <a:ea typeface="方正琥珀繁体" pitchFamily="2" charset="-122"/>
              </a:rPr>
              <a:t>U</a:t>
            </a:r>
            <a:r>
              <a:rPr lang="en-US" altLang="zh-CN" baseline="-25000" dirty="0">
                <a:ea typeface="方正琥珀繁体" pitchFamily="2" charset="-122"/>
              </a:rPr>
              <a:t>BC</a:t>
            </a:r>
            <a:r>
              <a:rPr lang="en-US" altLang="zh-CN" b="0" dirty="0">
                <a:ea typeface="方正琥珀繁体" pitchFamily="2" charset="-122"/>
              </a:rPr>
              <a:t> </a:t>
            </a:r>
            <a:r>
              <a:rPr lang="en-US" altLang="zh-CN" dirty="0">
                <a:ea typeface="方正琥珀繁体" pitchFamily="2" charset="-122"/>
              </a:rPr>
              <a:t>&gt;</a:t>
            </a:r>
            <a:r>
              <a:rPr lang="en-US" altLang="zh-CN" b="0" dirty="0">
                <a:ea typeface="方正琥珀繁体" pitchFamily="2" charset="-122"/>
              </a:rPr>
              <a:t>0</a:t>
            </a:r>
            <a:endParaRPr lang="en-US" altLang="zh-CN" b="0" dirty="0">
              <a:ea typeface="方正琥珀繁体" pitchFamily="2" charset="-122"/>
            </a:endParaRPr>
          </a:p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b="0" dirty="0">
                <a:ea typeface="方正琥珀繁体" pitchFamily="2" charset="-122"/>
              </a:rPr>
              <a:t>  </a:t>
            </a:r>
            <a:r>
              <a:rPr lang="en-US" altLang="zh-CN" i="1" dirty="0">
                <a:ea typeface="方正琥珀繁体" pitchFamily="2" charset="-122"/>
              </a:rPr>
              <a:t>V</a:t>
            </a:r>
            <a:r>
              <a:rPr lang="en-US" altLang="zh-CN" baseline="-25000" dirty="0">
                <a:ea typeface="方正琥珀繁体" pitchFamily="2" charset="-122"/>
              </a:rPr>
              <a:t>C</a:t>
            </a:r>
            <a:r>
              <a:rPr lang="en-US" altLang="zh-CN" sz="2400" b="0" dirty="0">
                <a:ea typeface="方正琥珀繁体" pitchFamily="2" charset="-122"/>
              </a:rPr>
              <a:t> </a:t>
            </a:r>
            <a:r>
              <a:rPr lang="en-US" altLang="zh-CN" dirty="0">
                <a:ea typeface="方正琥珀繁体" pitchFamily="2" charset="-122"/>
              </a:rPr>
              <a:t>&lt; </a:t>
            </a:r>
            <a:r>
              <a:rPr lang="en-US" altLang="zh-CN" i="1" dirty="0">
                <a:ea typeface="方正琥珀繁体" pitchFamily="2" charset="-122"/>
              </a:rPr>
              <a:t>V</a:t>
            </a:r>
            <a:r>
              <a:rPr lang="en-US" altLang="zh-CN" baseline="-25000" dirty="0">
                <a:ea typeface="方正琥珀繁体" pitchFamily="2" charset="-122"/>
              </a:rPr>
              <a:t>B</a:t>
            </a:r>
            <a:r>
              <a:rPr lang="en-US" altLang="zh-CN" sz="1800" dirty="0">
                <a:ea typeface="方正琥珀繁体" pitchFamily="2" charset="-122"/>
              </a:rPr>
              <a:t> </a:t>
            </a:r>
            <a:r>
              <a:rPr lang="en-US" altLang="zh-CN" dirty="0">
                <a:ea typeface="方正琥珀繁体" pitchFamily="2" charset="-122"/>
              </a:rPr>
              <a:t>&lt;</a:t>
            </a:r>
            <a:r>
              <a:rPr lang="en-US" altLang="zh-CN" b="0" dirty="0">
                <a:ea typeface="方正琥珀繁体" pitchFamily="2" charset="-122"/>
              </a:rPr>
              <a:t> </a:t>
            </a:r>
            <a:r>
              <a:rPr lang="en-US" altLang="zh-CN" i="1" dirty="0">
                <a:ea typeface="方正琥珀繁体" pitchFamily="2" charset="-122"/>
              </a:rPr>
              <a:t>V</a:t>
            </a:r>
            <a:r>
              <a:rPr lang="en-US" altLang="zh-CN" baseline="-25000" dirty="0">
                <a:ea typeface="方正琥珀繁体" pitchFamily="2" charset="-122"/>
              </a:rPr>
              <a:t>E</a:t>
            </a:r>
            <a:endParaRPr lang="en-US" altLang="zh-CN" b="0" dirty="0">
              <a:ea typeface="方正琥珀繁体" pitchFamily="2" charset="-122"/>
            </a:endParaRPr>
          </a:p>
        </p:txBody>
      </p:sp>
      <p:grpSp>
        <p:nvGrpSpPr>
          <p:cNvPr id="7" name="Group 55"/>
          <p:cNvGrpSpPr/>
          <p:nvPr/>
        </p:nvGrpSpPr>
        <p:grpSpPr bwMode="auto">
          <a:xfrm>
            <a:off x="653790" y="2280573"/>
            <a:ext cx="2011363" cy="2547938"/>
            <a:chOff x="3784" y="1152"/>
            <a:chExt cx="1267" cy="1605"/>
          </a:xfrm>
        </p:grpSpPr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4758" y="2466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/>
                <a:t>E</a:t>
              </a:r>
              <a:endParaRPr lang="en-US" altLang="zh-CN" sz="2400" dirty="0"/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4711" y="1152"/>
              <a:ext cx="3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/>
                <a:t>C</a:t>
              </a:r>
              <a:endParaRPr lang="en-US" altLang="zh-CN" sz="1200" b="0" dirty="0"/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3784" y="1796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/>
                <a:t>B</a:t>
              </a:r>
              <a:endParaRPr lang="en-US" altLang="zh-CN" sz="2400" dirty="0"/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4030" y="189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2" name="Group 40"/>
            <p:cNvGrpSpPr/>
            <p:nvPr/>
          </p:nvGrpSpPr>
          <p:grpSpPr bwMode="auto">
            <a:xfrm>
              <a:off x="4126" y="1270"/>
              <a:ext cx="672" cy="1392"/>
              <a:chOff x="1066" y="1642"/>
              <a:chExt cx="672" cy="1392"/>
            </a:xfrm>
          </p:grpSpPr>
          <p:sp>
            <p:nvSpPr>
              <p:cNvPr id="14" name="Line 41"/>
              <p:cNvSpPr>
                <a:spLocks noChangeShapeType="1"/>
              </p:cNvSpPr>
              <p:nvPr/>
            </p:nvSpPr>
            <p:spPr bwMode="auto">
              <a:xfrm>
                <a:off x="1354" y="212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 flipV="1">
                <a:off x="1354" y="2122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43"/>
              <p:cNvSpPr>
                <a:spLocks noChangeShapeType="1"/>
              </p:cNvSpPr>
              <p:nvPr/>
            </p:nvSpPr>
            <p:spPr bwMode="auto">
              <a:xfrm>
                <a:off x="1354" y="2362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44"/>
              <p:cNvSpPr>
                <a:spLocks noChangeShapeType="1"/>
              </p:cNvSpPr>
              <p:nvPr/>
            </p:nvSpPr>
            <p:spPr bwMode="auto">
              <a:xfrm flipH="1">
                <a:off x="1066" y="231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45"/>
              <p:cNvSpPr>
                <a:spLocks noChangeShapeType="1"/>
              </p:cNvSpPr>
              <p:nvPr/>
            </p:nvSpPr>
            <p:spPr bwMode="auto">
              <a:xfrm flipV="1">
                <a:off x="1690" y="173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46"/>
              <p:cNvSpPr>
                <a:spLocks noChangeShapeType="1"/>
              </p:cNvSpPr>
              <p:nvPr/>
            </p:nvSpPr>
            <p:spPr bwMode="auto">
              <a:xfrm>
                <a:off x="1690" y="250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47"/>
              <p:cNvSpPr>
                <a:spLocks noChangeArrowheads="1"/>
              </p:cNvSpPr>
              <p:nvPr/>
            </p:nvSpPr>
            <p:spPr bwMode="auto">
              <a:xfrm>
                <a:off x="1642" y="164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Oval 48"/>
              <p:cNvSpPr>
                <a:spLocks noChangeArrowheads="1"/>
              </p:cNvSpPr>
              <p:nvPr/>
            </p:nvSpPr>
            <p:spPr bwMode="auto">
              <a:xfrm>
                <a:off x="1642" y="293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3" name="Text Box 50"/>
            <p:cNvSpPr txBox="1">
              <a:spLocks noChangeArrowheads="1"/>
            </p:cNvSpPr>
            <p:nvPr/>
          </p:nvSpPr>
          <p:spPr bwMode="auto">
            <a:xfrm>
              <a:off x="4566" y="1776"/>
              <a:ext cx="4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ea typeface="方正琥珀繁体" pitchFamily="2" charset="-122"/>
                </a:rPr>
                <a:t>T</a:t>
              </a:r>
              <a:endParaRPr lang="en-US" altLang="zh-CN">
                <a:ea typeface="方正琥珀繁体" pitchFamily="2" charset="-122"/>
              </a:endParaRPr>
            </a:p>
          </p:txBody>
        </p:sp>
      </p:grpSp>
      <p:grpSp>
        <p:nvGrpSpPr>
          <p:cNvPr id="22" name="Group 77"/>
          <p:cNvGrpSpPr/>
          <p:nvPr/>
        </p:nvGrpSpPr>
        <p:grpSpPr bwMode="auto">
          <a:xfrm>
            <a:off x="5181476" y="2345210"/>
            <a:ext cx="2128638" cy="2461324"/>
            <a:chOff x="3828" y="1310"/>
            <a:chExt cx="1424" cy="1643"/>
          </a:xfrm>
        </p:grpSpPr>
        <p:sp>
          <p:nvSpPr>
            <p:cNvPr id="23" name="Line 2"/>
            <p:cNvSpPr>
              <a:spLocks noChangeShapeType="1"/>
            </p:cNvSpPr>
            <p:nvPr/>
          </p:nvSpPr>
          <p:spPr bwMode="auto">
            <a:xfrm>
              <a:off x="4578" y="193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"/>
            <p:cNvSpPr>
              <a:spLocks noChangeShapeType="1"/>
            </p:cNvSpPr>
            <p:nvPr/>
          </p:nvSpPr>
          <p:spPr bwMode="auto">
            <a:xfrm flipV="1">
              <a:off x="4578" y="1938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 rot="-290322" flipH="1" flipV="1">
              <a:off x="4577" y="2129"/>
              <a:ext cx="289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V="1">
              <a:off x="4866" y="150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4866" y="2361"/>
              <a:ext cx="0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>
              <a:off x="4194" y="213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4864" y="1310"/>
              <a:ext cx="38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/>
                <a:t>C</a:t>
              </a:r>
              <a:endParaRPr lang="en-US" altLang="zh-CN" sz="2400" dirty="0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828" y="1936"/>
              <a:ext cx="316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/>
                <a:t>B</a:t>
              </a:r>
              <a:endParaRPr lang="en-US" altLang="zh-CN" sz="2400" dirty="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4924" y="2598"/>
              <a:ext cx="316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/>
                <a:t>E</a:t>
              </a:r>
              <a:endParaRPr lang="en-US" altLang="zh-CN" sz="2400" dirty="0"/>
            </a:p>
          </p:txBody>
        </p:sp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4098" y="208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Oval 63"/>
            <p:cNvSpPr>
              <a:spLocks noChangeArrowheads="1"/>
            </p:cNvSpPr>
            <p:nvPr/>
          </p:nvSpPr>
          <p:spPr bwMode="auto">
            <a:xfrm>
              <a:off x="4818" y="145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Oval 64"/>
            <p:cNvSpPr>
              <a:spLocks noChangeArrowheads="1"/>
            </p:cNvSpPr>
            <p:nvPr/>
          </p:nvSpPr>
          <p:spPr bwMode="auto">
            <a:xfrm>
              <a:off x="4818" y="270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4626" y="1974"/>
              <a:ext cx="54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>
                  <a:ea typeface="方正琥珀繁体" pitchFamily="2" charset="-122"/>
                </a:rPr>
                <a:t>T</a:t>
              </a:r>
              <a:endParaRPr lang="en-US" altLang="zh-CN" dirty="0">
                <a:ea typeface="方正琥珀繁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66988" y="6447466"/>
            <a:ext cx="2293464" cy="365125"/>
          </a:xfrm>
        </p:spPr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7" name="Text Box 47"/>
          <p:cNvSpPr txBox="1">
            <a:spLocks noChangeArrowheads="1"/>
          </p:cNvSpPr>
          <p:nvPr/>
        </p:nvSpPr>
        <p:spPr bwMode="auto">
          <a:xfrm>
            <a:off x="98457" y="8147"/>
            <a:ext cx="68579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1.3.2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晶体管的电流放大作用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008" y="1507442"/>
            <a:ext cx="8543879" cy="6579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5" grpId="0" autoUpdateAnimBg="0"/>
      <p:bldP spid="2263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70" name="Text Box 22"/>
          <p:cNvSpPr txBox="1">
            <a:spLocks noChangeArrowheads="1"/>
          </p:cNvSpPr>
          <p:nvPr/>
        </p:nvSpPr>
        <p:spPr bwMode="auto">
          <a:xfrm>
            <a:off x="-180706" y="921208"/>
            <a:ext cx="463460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90000"/>
              </a:lnSpc>
              <a:spcBef>
                <a:spcPts val="375"/>
              </a:spcBef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一、晶体管的输入特性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1271" name="Group 23"/>
          <p:cNvGrpSpPr/>
          <p:nvPr/>
        </p:nvGrpSpPr>
        <p:grpSpPr bwMode="auto">
          <a:xfrm>
            <a:off x="4711700" y="1290438"/>
            <a:ext cx="3860800" cy="715962"/>
            <a:chOff x="1680" y="701"/>
            <a:chExt cx="2432" cy="451"/>
          </a:xfrm>
        </p:grpSpPr>
        <p:grpSp>
          <p:nvGrpSpPr>
            <p:cNvPr id="63537" name="Group 24"/>
            <p:cNvGrpSpPr/>
            <p:nvPr/>
          </p:nvGrpSpPr>
          <p:grpSpPr bwMode="auto">
            <a:xfrm>
              <a:off x="1680" y="701"/>
              <a:ext cx="2432" cy="451"/>
              <a:chOff x="770" y="845"/>
              <a:chExt cx="2432" cy="451"/>
            </a:xfrm>
          </p:grpSpPr>
          <p:sp>
            <p:nvSpPr>
              <p:cNvPr id="63539" name="Text Box 25"/>
              <p:cNvSpPr txBox="1">
                <a:spLocks noChangeArrowheads="1"/>
              </p:cNvSpPr>
              <p:nvPr/>
            </p:nvSpPr>
            <p:spPr bwMode="auto">
              <a:xfrm>
                <a:off x="770" y="845"/>
                <a:ext cx="162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i="1" dirty="0" err="1"/>
                  <a:t>i</a:t>
                </a:r>
                <a:r>
                  <a:rPr lang="en-US" altLang="zh-CN" baseline="-25000" dirty="0" err="1"/>
                  <a:t>B</a:t>
                </a:r>
                <a:r>
                  <a:rPr lang="en-US" altLang="zh-CN" b="0" dirty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i="1" dirty="0"/>
                  <a:t> f</a:t>
                </a:r>
                <a:r>
                  <a:rPr lang="en-US" altLang="zh-CN" dirty="0"/>
                  <a:t> (</a:t>
                </a:r>
                <a:r>
                  <a:rPr lang="en-US" altLang="zh-CN" i="1" dirty="0" err="1"/>
                  <a:t>u</a:t>
                </a:r>
                <a:r>
                  <a:rPr lang="en-US" altLang="zh-CN" baseline="-25000" dirty="0" err="1"/>
                  <a:t>BE</a:t>
                </a:r>
                <a:r>
                  <a:rPr lang="en-US" altLang="zh-CN" dirty="0"/>
                  <a:t>  )</a:t>
                </a:r>
                <a:endParaRPr lang="en-US" altLang="zh-CN" dirty="0"/>
              </a:p>
            </p:txBody>
          </p:sp>
          <p:sp>
            <p:nvSpPr>
              <p:cNvPr id="63540" name="Text Box 26"/>
              <p:cNvSpPr txBox="1">
                <a:spLocks noChangeArrowheads="1"/>
              </p:cNvSpPr>
              <p:nvPr/>
            </p:nvSpPr>
            <p:spPr bwMode="auto">
              <a:xfrm>
                <a:off x="2258" y="1008"/>
                <a:ext cx="9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 dirty="0" err="1"/>
                  <a:t>u</a:t>
                </a:r>
                <a:r>
                  <a:rPr lang="en-US" altLang="zh-CN" sz="2400" baseline="-25000" dirty="0" err="1"/>
                  <a:t>C</a:t>
                </a:r>
                <a:r>
                  <a:rPr lang="en-US" altLang="zh-CN" sz="2400" baseline="-25000" dirty="0"/>
                  <a:t> E</a:t>
                </a:r>
                <a:r>
                  <a:rPr lang="en-US" altLang="zh-CN" sz="1800" dirty="0"/>
                  <a:t>  = </a:t>
                </a:r>
                <a:r>
                  <a:rPr lang="zh-CN" altLang="en-US" sz="1800" dirty="0"/>
                  <a:t>常数</a:t>
                </a:r>
                <a:endParaRPr lang="zh-CN" altLang="en-US" sz="1800" dirty="0"/>
              </a:p>
            </p:txBody>
          </p:sp>
        </p:grpSp>
        <p:sp>
          <p:nvSpPr>
            <p:cNvPr id="63538" name="Line 27"/>
            <p:cNvSpPr>
              <a:spLocks noChangeShapeType="1"/>
            </p:cNvSpPr>
            <p:nvPr/>
          </p:nvSpPr>
          <p:spPr bwMode="auto">
            <a:xfrm>
              <a:off x="3168" y="7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0" y="56543"/>
            <a:ext cx="68579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1.3.3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晶体管的共射特性曲线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81289" name="Group 41"/>
          <p:cNvGrpSpPr/>
          <p:nvPr/>
        </p:nvGrpSpPr>
        <p:grpSpPr bwMode="auto">
          <a:xfrm>
            <a:off x="796449" y="4749592"/>
            <a:ext cx="1416050" cy="1057275"/>
            <a:chOff x="614" y="3654"/>
            <a:chExt cx="892" cy="666"/>
          </a:xfrm>
        </p:grpSpPr>
        <p:sp>
          <p:nvSpPr>
            <p:cNvPr id="63533" name="Line 17"/>
            <p:cNvSpPr>
              <a:spLocks noChangeShapeType="1"/>
            </p:cNvSpPr>
            <p:nvPr/>
          </p:nvSpPr>
          <p:spPr bwMode="auto">
            <a:xfrm>
              <a:off x="1318" y="3654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4" name="Line 18"/>
            <p:cNvSpPr>
              <a:spLocks noChangeShapeType="1"/>
            </p:cNvSpPr>
            <p:nvPr/>
          </p:nvSpPr>
          <p:spPr bwMode="auto">
            <a:xfrm>
              <a:off x="772" y="366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5" name="Line 19"/>
            <p:cNvSpPr>
              <a:spLocks noChangeShapeType="1"/>
            </p:cNvSpPr>
            <p:nvPr/>
          </p:nvSpPr>
          <p:spPr bwMode="auto">
            <a:xfrm flipV="1">
              <a:off x="773" y="3833"/>
              <a:ext cx="551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6" name="Text Box 20"/>
            <p:cNvSpPr txBox="1">
              <a:spLocks noChangeArrowheads="1"/>
            </p:cNvSpPr>
            <p:nvPr/>
          </p:nvSpPr>
          <p:spPr bwMode="auto">
            <a:xfrm>
              <a:off x="614" y="4032"/>
              <a:ext cx="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死区电压</a:t>
              </a:r>
              <a:endParaRPr lang="zh-CN" altLang="en-US" sz="2400"/>
            </a:p>
          </p:txBody>
        </p:sp>
      </p:grpSp>
      <p:sp>
        <p:nvSpPr>
          <p:cNvPr id="181269" name="Freeform 21"/>
          <p:cNvSpPr/>
          <p:nvPr/>
        </p:nvSpPr>
        <p:spPr bwMode="auto">
          <a:xfrm>
            <a:off x="1155224" y="2501690"/>
            <a:ext cx="1447800" cy="2305050"/>
          </a:xfrm>
          <a:custGeom>
            <a:avLst/>
            <a:gdLst>
              <a:gd name="T0" fmla="*/ 0 w 1200"/>
              <a:gd name="T1" fmla="*/ 2147483646 h 1935"/>
              <a:gd name="T2" fmla="*/ 2147483646 w 1200"/>
              <a:gd name="T3" fmla="*/ 2147483646 h 1935"/>
              <a:gd name="T4" fmla="*/ 2147483646 w 1200"/>
              <a:gd name="T5" fmla="*/ 2147483646 h 1935"/>
              <a:gd name="T6" fmla="*/ 2147483646 w 1200"/>
              <a:gd name="T7" fmla="*/ 0 h 19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1935">
                <a:moveTo>
                  <a:pt x="0" y="1824"/>
                </a:moveTo>
                <a:cubicBezTo>
                  <a:pt x="51" y="1823"/>
                  <a:pt x="189" y="1852"/>
                  <a:pt x="309" y="1820"/>
                </a:cubicBezTo>
                <a:cubicBezTo>
                  <a:pt x="429" y="1788"/>
                  <a:pt x="572" y="1935"/>
                  <a:pt x="720" y="1632"/>
                </a:cubicBezTo>
                <a:cubicBezTo>
                  <a:pt x="868" y="1329"/>
                  <a:pt x="1060" y="664"/>
                  <a:pt x="120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1318" name="Group 70"/>
          <p:cNvGrpSpPr/>
          <p:nvPr/>
        </p:nvGrpSpPr>
        <p:grpSpPr bwMode="auto">
          <a:xfrm>
            <a:off x="-51276" y="2044490"/>
            <a:ext cx="4637088" cy="3117851"/>
            <a:chOff x="0" y="1950"/>
            <a:chExt cx="2921" cy="1964"/>
          </a:xfrm>
        </p:grpSpPr>
        <p:sp>
          <p:nvSpPr>
            <p:cNvPr id="63527" name="Text Box 13"/>
            <p:cNvSpPr txBox="1">
              <a:spLocks noChangeArrowheads="1"/>
            </p:cNvSpPr>
            <p:nvPr/>
          </p:nvSpPr>
          <p:spPr bwMode="auto">
            <a:xfrm>
              <a:off x="1859" y="3587"/>
              <a:ext cx="10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err="1" smtClean="0"/>
                <a:t>u</a:t>
              </a:r>
              <a:r>
                <a:rPr lang="en-US" altLang="zh-CN" baseline="-25000" dirty="0" err="1" smtClean="0"/>
                <a:t>BE</a:t>
              </a:r>
              <a:r>
                <a:rPr lang="en-US" altLang="zh-CN" dirty="0" smtClean="0"/>
                <a:t>/V</a:t>
              </a:r>
              <a:endParaRPr lang="en-US" altLang="zh-CN" b="0" dirty="0"/>
            </a:p>
          </p:txBody>
        </p:sp>
        <p:grpSp>
          <p:nvGrpSpPr>
            <p:cNvPr id="63528" name="Group 64"/>
            <p:cNvGrpSpPr/>
            <p:nvPr/>
          </p:nvGrpSpPr>
          <p:grpSpPr bwMode="auto">
            <a:xfrm>
              <a:off x="0" y="1950"/>
              <a:ext cx="2234" cy="1850"/>
              <a:chOff x="110" y="1980"/>
              <a:chExt cx="2234" cy="1850"/>
            </a:xfrm>
          </p:grpSpPr>
          <p:sp>
            <p:nvSpPr>
              <p:cNvPr id="63529" name="Line 11"/>
              <p:cNvSpPr>
                <a:spLocks noChangeShapeType="1"/>
              </p:cNvSpPr>
              <p:nvPr/>
            </p:nvSpPr>
            <p:spPr bwMode="auto">
              <a:xfrm>
                <a:off x="772" y="3648"/>
                <a:ext cx="15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0" name="Text Box 12"/>
              <p:cNvSpPr txBox="1">
                <a:spLocks noChangeArrowheads="1"/>
              </p:cNvSpPr>
              <p:nvPr/>
            </p:nvSpPr>
            <p:spPr bwMode="auto">
              <a:xfrm>
                <a:off x="110" y="1980"/>
                <a:ext cx="71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 dirty="0" err="1" smtClean="0"/>
                  <a:t>i</a:t>
                </a:r>
                <a:r>
                  <a:rPr lang="en-US" altLang="zh-CN" baseline="-25000" dirty="0" err="1" smtClean="0"/>
                  <a:t>B</a:t>
                </a:r>
                <a:r>
                  <a:rPr lang="en-US" altLang="zh-CN" dirty="0" smtClean="0"/>
                  <a:t>/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A</a:t>
                </a:r>
                <a:endParaRPr lang="en-US" altLang="zh-CN" sz="1600" b="0" dirty="0"/>
              </a:p>
            </p:txBody>
          </p:sp>
          <p:sp>
            <p:nvSpPr>
              <p:cNvPr id="63531" name="Text Box 14"/>
              <p:cNvSpPr txBox="1">
                <a:spLocks noChangeArrowheads="1"/>
              </p:cNvSpPr>
              <p:nvPr/>
            </p:nvSpPr>
            <p:spPr bwMode="auto">
              <a:xfrm>
                <a:off x="550" y="350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0</a:t>
                </a:r>
                <a:endParaRPr lang="en-US" altLang="zh-CN" b="0"/>
              </a:p>
            </p:txBody>
          </p:sp>
          <p:sp>
            <p:nvSpPr>
              <p:cNvPr id="63532" name="Line 35"/>
              <p:cNvSpPr>
                <a:spLocks noChangeShapeType="1"/>
              </p:cNvSpPr>
              <p:nvPr/>
            </p:nvSpPr>
            <p:spPr bwMode="auto">
              <a:xfrm flipV="1">
                <a:off x="792" y="2094"/>
                <a:ext cx="0" cy="15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1313" name="Group 65"/>
          <p:cNvGrpSpPr/>
          <p:nvPr/>
        </p:nvGrpSpPr>
        <p:grpSpPr bwMode="auto">
          <a:xfrm>
            <a:off x="1442564" y="1682813"/>
            <a:ext cx="1457325" cy="531813"/>
            <a:chOff x="3426" y="3132"/>
            <a:chExt cx="918" cy="335"/>
          </a:xfrm>
        </p:grpSpPr>
        <p:sp>
          <p:nvSpPr>
            <p:cNvPr id="63525" name="Text Box 37"/>
            <p:cNvSpPr txBox="1">
              <a:spLocks noChangeArrowheads="1"/>
            </p:cNvSpPr>
            <p:nvPr/>
          </p:nvSpPr>
          <p:spPr bwMode="auto">
            <a:xfrm>
              <a:off x="3472" y="3137"/>
              <a:ext cx="7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 err="1"/>
                <a:t>u</a:t>
              </a:r>
              <a:r>
                <a:rPr lang="en-US" altLang="zh-CN" baseline="-25000" dirty="0" err="1"/>
                <a:t>CE</a:t>
              </a:r>
              <a:r>
                <a:rPr lang="en-US" altLang="zh-CN" b="0" dirty="0"/>
                <a:t> </a:t>
              </a:r>
              <a:r>
                <a:rPr lang="en-US" altLang="zh-CN" dirty="0">
                  <a:latin typeface="宋体" panose="02010600030101010101" pitchFamily="2" charset="-122"/>
                </a:rPr>
                <a:t>=</a:t>
              </a:r>
              <a:r>
                <a:rPr lang="en-US" altLang="zh-CN" dirty="0">
                  <a:sym typeface="Symbol" panose="05050102010706020507" pitchFamily="18" charset="2"/>
                </a:rPr>
                <a:t> </a:t>
              </a:r>
              <a:r>
                <a:rPr lang="en-US" altLang="zh-CN" dirty="0"/>
                <a:t>0</a:t>
              </a:r>
              <a:endParaRPr lang="en-US" altLang="zh-CN" dirty="0"/>
            </a:p>
          </p:txBody>
        </p:sp>
        <p:sp>
          <p:nvSpPr>
            <p:cNvPr id="63526" name="AutoShape 38"/>
            <p:cNvSpPr>
              <a:spLocks noChangeArrowheads="1"/>
            </p:cNvSpPr>
            <p:nvPr/>
          </p:nvSpPr>
          <p:spPr bwMode="auto">
            <a:xfrm>
              <a:off x="3426" y="3132"/>
              <a:ext cx="918" cy="324"/>
            </a:xfrm>
            <a:prstGeom prst="wedgeRoundRectCallout">
              <a:avLst>
                <a:gd name="adj1" fmla="val 9806"/>
                <a:gd name="adj2" fmla="val 98764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/>
            </a:p>
          </p:txBody>
        </p:sp>
      </p:grpSp>
      <p:grpSp>
        <p:nvGrpSpPr>
          <p:cNvPr id="181311" name="Group 63"/>
          <p:cNvGrpSpPr/>
          <p:nvPr/>
        </p:nvGrpSpPr>
        <p:grpSpPr bwMode="auto">
          <a:xfrm>
            <a:off x="2733203" y="2647735"/>
            <a:ext cx="1757363" cy="523874"/>
            <a:chOff x="4234" y="3587"/>
            <a:chExt cx="1107" cy="330"/>
          </a:xfrm>
        </p:grpSpPr>
        <p:sp>
          <p:nvSpPr>
            <p:cNvPr id="63523" name="Text Box 15"/>
            <p:cNvSpPr txBox="1">
              <a:spLocks noChangeArrowheads="1"/>
            </p:cNvSpPr>
            <p:nvPr/>
          </p:nvSpPr>
          <p:spPr bwMode="auto">
            <a:xfrm>
              <a:off x="4234" y="3587"/>
              <a:ext cx="11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 err="1"/>
                <a:t>u</a:t>
              </a:r>
              <a:r>
                <a:rPr lang="en-US" altLang="zh-CN" baseline="-25000" dirty="0" err="1"/>
                <a:t>CE</a:t>
              </a:r>
              <a:r>
                <a:rPr lang="en-US" altLang="zh-CN" b="0" dirty="0"/>
                <a:t> </a:t>
              </a:r>
              <a:r>
                <a:rPr lang="en-US" altLang="zh-CN" dirty="0">
                  <a:latin typeface="宋体" panose="02010600030101010101" pitchFamily="2" charset="-122"/>
                </a:rPr>
                <a:t>≥</a:t>
              </a:r>
              <a:r>
                <a:rPr lang="en-US" altLang="zh-CN" dirty="0">
                  <a:sym typeface="Symbol" panose="05050102010706020507" pitchFamily="18" charset="2"/>
                </a:rPr>
                <a:t> </a:t>
              </a:r>
              <a:r>
                <a:rPr lang="en-US" altLang="zh-CN" dirty="0"/>
                <a:t>1V</a:t>
              </a:r>
              <a:endParaRPr lang="en-US" altLang="zh-CN" dirty="0"/>
            </a:p>
          </p:txBody>
        </p:sp>
        <p:sp>
          <p:nvSpPr>
            <p:cNvPr id="63524" name="AutoShape 39"/>
            <p:cNvSpPr>
              <a:spLocks noChangeArrowheads="1"/>
            </p:cNvSpPr>
            <p:nvPr/>
          </p:nvSpPr>
          <p:spPr bwMode="auto">
            <a:xfrm>
              <a:off x="4272" y="3588"/>
              <a:ext cx="1056" cy="324"/>
            </a:xfrm>
            <a:prstGeom prst="wedgeRoundRectCallout">
              <a:avLst>
                <a:gd name="adj1" fmla="val -57671"/>
                <a:gd name="adj2" fmla="val 100616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/>
            </a:p>
          </p:txBody>
        </p:sp>
      </p:grpSp>
      <p:sp>
        <p:nvSpPr>
          <p:cNvPr id="181291" name="Text Box 43"/>
          <p:cNvSpPr txBox="1">
            <a:spLocks noChangeArrowheads="1"/>
          </p:cNvSpPr>
          <p:nvPr/>
        </p:nvSpPr>
        <p:spPr bwMode="auto">
          <a:xfrm>
            <a:off x="5114925" y="2058824"/>
            <a:ext cx="2152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 err="1"/>
              <a:t>u</a:t>
            </a:r>
            <a:r>
              <a:rPr lang="en-US" altLang="zh-CN" baseline="-25000" dirty="0" err="1"/>
              <a:t>CE</a:t>
            </a:r>
            <a:r>
              <a:rPr lang="en-US" altLang="zh-CN" dirty="0"/>
              <a:t>=0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pSp>
        <p:nvGrpSpPr>
          <p:cNvPr id="181314" name="Group 66"/>
          <p:cNvGrpSpPr/>
          <p:nvPr/>
        </p:nvGrpSpPr>
        <p:grpSpPr bwMode="auto">
          <a:xfrm>
            <a:off x="5757865" y="2230276"/>
            <a:ext cx="3167063" cy="2138363"/>
            <a:chOff x="3627" y="1884"/>
            <a:chExt cx="1995" cy="1347"/>
          </a:xfrm>
        </p:grpSpPr>
        <p:sp>
          <p:nvSpPr>
            <p:cNvPr id="63508" name="Oval 46"/>
            <p:cNvSpPr>
              <a:spLocks noChangeArrowheads="1"/>
            </p:cNvSpPr>
            <p:nvPr/>
          </p:nvSpPr>
          <p:spPr bwMode="auto">
            <a:xfrm>
              <a:off x="4110" y="2514"/>
              <a:ext cx="276" cy="2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11" name="Line 47"/>
            <p:cNvSpPr>
              <a:spLocks noChangeShapeType="1"/>
            </p:cNvSpPr>
            <p:nvPr/>
          </p:nvSpPr>
          <p:spPr bwMode="auto">
            <a:xfrm>
              <a:off x="4710" y="2724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3512" name="Line 48"/>
            <p:cNvSpPr>
              <a:spLocks noChangeShapeType="1"/>
            </p:cNvSpPr>
            <p:nvPr/>
          </p:nvSpPr>
          <p:spPr bwMode="auto">
            <a:xfrm>
              <a:off x="5268" y="2736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3513" name="Text Box 52"/>
            <p:cNvSpPr txBox="1">
              <a:spLocks noChangeArrowheads="1"/>
            </p:cNvSpPr>
            <p:nvPr/>
          </p:nvSpPr>
          <p:spPr bwMode="auto">
            <a:xfrm>
              <a:off x="3966" y="226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63514" name="Text Box 53"/>
            <p:cNvSpPr txBox="1">
              <a:spLocks noChangeArrowheads="1"/>
            </p:cNvSpPr>
            <p:nvPr/>
          </p:nvSpPr>
          <p:spPr bwMode="auto">
            <a:xfrm>
              <a:off x="3978" y="262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-</a:t>
              </a:r>
              <a:endParaRPr lang="en-US" altLang="zh-CN"/>
            </a:p>
          </p:txBody>
        </p:sp>
        <p:sp>
          <p:nvSpPr>
            <p:cNvPr id="63515" name="Text Box 54"/>
            <p:cNvSpPr txBox="1">
              <a:spLocks noChangeArrowheads="1"/>
            </p:cNvSpPr>
            <p:nvPr/>
          </p:nvSpPr>
          <p:spPr bwMode="auto">
            <a:xfrm>
              <a:off x="3627" y="2415"/>
              <a:ext cx="8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 smtClean="0"/>
                <a:t>V</a:t>
              </a:r>
              <a:r>
                <a:rPr lang="en-US" altLang="zh-CN" baseline="-25000" dirty="0" smtClean="0"/>
                <a:t>BB</a:t>
              </a:r>
              <a:endParaRPr lang="en-US" altLang="zh-CN" dirty="0"/>
            </a:p>
          </p:txBody>
        </p:sp>
        <p:sp>
          <p:nvSpPr>
            <p:cNvPr id="63516" name="Text Box 55"/>
            <p:cNvSpPr txBox="1">
              <a:spLocks noChangeArrowheads="1"/>
            </p:cNvSpPr>
            <p:nvPr/>
          </p:nvSpPr>
          <p:spPr bwMode="auto">
            <a:xfrm>
              <a:off x="4716" y="1902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63517" name="Oval 56"/>
            <p:cNvSpPr>
              <a:spLocks noChangeArrowheads="1"/>
            </p:cNvSpPr>
            <p:nvPr/>
          </p:nvSpPr>
          <p:spPr bwMode="auto">
            <a:xfrm>
              <a:off x="4776" y="2238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18" name="Text Box 57"/>
            <p:cNvSpPr txBox="1">
              <a:spLocks noChangeArrowheads="1"/>
            </p:cNvSpPr>
            <p:nvPr/>
          </p:nvSpPr>
          <p:spPr bwMode="auto">
            <a:xfrm>
              <a:off x="5178" y="2898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63519" name="Text Box 58"/>
            <p:cNvSpPr txBox="1">
              <a:spLocks noChangeArrowheads="1"/>
            </p:cNvSpPr>
            <p:nvPr/>
          </p:nvSpPr>
          <p:spPr bwMode="auto">
            <a:xfrm>
              <a:off x="4620" y="2904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3520" name="Oval 59"/>
            <p:cNvSpPr>
              <a:spLocks noChangeArrowheads="1"/>
            </p:cNvSpPr>
            <p:nvPr/>
          </p:nvSpPr>
          <p:spPr bwMode="auto">
            <a:xfrm>
              <a:off x="4782" y="2916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521" name="Line 61"/>
            <p:cNvSpPr>
              <a:spLocks noChangeShapeType="1"/>
            </p:cNvSpPr>
            <p:nvPr/>
          </p:nvSpPr>
          <p:spPr bwMode="auto">
            <a:xfrm>
              <a:off x="4320" y="2220"/>
              <a:ext cx="3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3522" name="Text Box 62"/>
            <p:cNvSpPr txBox="1">
              <a:spLocks noChangeArrowheads="1"/>
            </p:cNvSpPr>
            <p:nvPr/>
          </p:nvSpPr>
          <p:spPr bwMode="auto">
            <a:xfrm>
              <a:off x="4320" y="1884"/>
              <a:ext cx="3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 err="1">
                  <a:solidFill>
                    <a:srgbClr val="FF0000"/>
                  </a:solidFill>
                </a:rPr>
                <a:t>i</a:t>
              </a:r>
              <a:r>
                <a:rPr lang="en-US" altLang="zh-CN" baseline="-25000" dirty="0" err="1">
                  <a:solidFill>
                    <a:srgbClr val="FF0000"/>
                  </a:solidFill>
                </a:rPr>
                <a:t>B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63506" name="Freeform 51"/>
            <p:cNvSpPr/>
            <p:nvPr/>
          </p:nvSpPr>
          <p:spPr bwMode="auto">
            <a:xfrm>
              <a:off x="5256" y="2532"/>
              <a:ext cx="252" cy="192"/>
            </a:xfrm>
            <a:custGeom>
              <a:avLst/>
              <a:gdLst>
                <a:gd name="T0" fmla="*/ 114 w 252"/>
                <a:gd name="T1" fmla="*/ 315 h 150"/>
                <a:gd name="T2" fmla="*/ 252 w 252"/>
                <a:gd name="T3" fmla="*/ 0 h 150"/>
                <a:gd name="T4" fmla="*/ 0 w 252"/>
                <a:gd name="T5" fmla="*/ 13 h 150"/>
                <a:gd name="T6" fmla="*/ 114 w 252"/>
                <a:gd name="T7" fmla="*/ 315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150">
                  <a:moveTo>
                    <a:pt x="114" y="150"/>
                  </a:moveTo>
                  <a:lnTo>
                    <a:pt x="252" y="0"/>
                  </a:lnTo>
                  <a:lnTo>
                    <a:pt x="0" y="6"/>
                  </a:lnTo>
                  <a:lnTo>
                    <a:pt x="114" y="150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3507" name="Freeform 50"/>
            <p:cNvSpPr/>
            <p:nvPr/>
          </p:nvSpPr>
          <p:spPr bwMode="auto">
            <a:xfrm>
              <a:off x="4698" y="2526"/>
              <a:ext cx="252" cy="192"/>
            </a:xfrm>
            <a:custGeom>
              <a:avLst/>
              <a:gdLst>
                <a:gd name="T0" fmla="*/ 114 w 252"/>
                <a:gd name="T1" fmla="*/ 315 h 150"/>
                <a:gd name="T2" fmla="*/ 252 w 252"/>
                <a:gd name="T3" fmla="*/ 0 h 150"/>
                <a:gd name="T4" fmla="*/ 0 w 252"/>
                <a:gd name="T5" fmla="*/ 13 h 150"/>
                <a:gd name="T6" fmla="*/ 114 w 252"/>
                <a:gd name="T7" fmla="*/ 315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150">
                  <a:moveTo>
                    <a:pt x="114" y="150"/>
                  </a:moveTo>
                  <a:lnTo>
                    <a:pt x="252" y="0"/>
                  </a:lnTo>
                  <a:lnTo>
                    <a:pt x="0" y="6"/>
                  </a:lnTo>
                  <a:lnTo>
                    <a:pt x="114" y="150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3510" name="Line 45"/>
            <p:cNvSpPr>
              <a:spLocks noChangeShapeType="1"/>
            </p:cNvSpPr>
            <p:nvPr/>
          </p:nvSpPr>
          <p:spPr bwMode="auto">
            <a:xfrm>
              <a:off x="4812" y="2274"/>
              <a:ext cx="0" cy="6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3509" name="Rectangle 44"/>
            <p:cNvSpPr>
              <a:spLocks noChangeArrowheads="1"/>
            </p:cNvSpPr>
            <p:nvPr/>
          </p:nvSpPr>
          <p:spPr bwMode="auto">
            <a:xfrm>
              <a:off x="4248" y="2268"/>
              <a:ext cx="1122" cy="6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1315" name="Rectangle 67"/>
          <p:cNvSpPr>
            <a:spLocks noChangeArrowheads="1"/>
          </p:cNvSpPr>
          <p:nvPr/>
        </p:nvSpPr>
        <p:spPr bwMode="auto">
          <a:xfrm>
            <a:off x="4296571" y="4483566"/>
            <a:ext cx="46085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 err="1"/>
              <a:t>u</a:t>
            </a:r>
            <a:r>
              <a:rPr lang="en-US" altLang="zh-CN" sz="2400" baseline="-25000" dirty="0" err="1"/>
              <a:t>CE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增大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en-US" altLang="zh-CN" sz="2400" i="1" dirty="0" err="1"/>
              <a:t>u</a:t>
            </a:r>
            <a:r>
              <a:rPr lang="en-US" altLang="zh-CN" sz="2400" baseline="-25000" dirty="0" err="1"/>
              <a:t>BE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/>
              <a:t>，</a:t>
            </a:r>
            <a:r>
              <a:rPr lang="en-US" altLang="zh-CN" sz="2400" i="1" dirty="0" err="1" smtClean="0"/>
              <a:t>i</a:t>
            </a:r>
            <a:r>
              <a:rPr lang="en-US" altLang="zh-CN" sz="2400" baseline="-25000" dirty="0" err="1" smtClean="0"/>
              <a:t>B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减小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，曲线右移，但</a:t>
            </a:r>
            <a:r>
              <a:rPr lang="en-US" altLang="zh-CN" sz="2400" i="1" dirty="0" err="1"/>
              <a:t>u</a:t>
            </a:r>
            <a:r>
              <a:rPr lang="en-US" altLang="zh-CN" sz="2400" baseline="-25000" dirty="0" err="1"/>
              <a:t>CE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大于一定值后，曲线几乎重合。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316" name="Freeform 68"/>
          <p:cNvSpPr/>
          <p:nvPr/>
        </p:nvSpPr>
        <p:spPr bwMode="auto">
          <a:xfrm>
            <a:off x="1019340" y="2479156"/>
            <a:ext cx="1286030" cy="2305050"/>
          </a:xfrm>
          <a:custGeom>
            <a:avLst/>
            <a:gdLst>
              <a:gd name="T0" fmla="*/ 0 w 1200"/>
              <a:gd name="T1" fmla="*/ 2147483646 h 1935"/>
              <a:gd name="T2" fmla="*/ 2147483646 w 1200"/>
              <a:gd name="T3" fmla="*/ 2147483646 h 1935"/>
              <a:gd name="T4" fmla="*/ 2147483646 w 1200"/>
              <a:gd name="T5" fmla="*/ 2147483646 h 1935"/>
              <a:gd name="T6" fmla="*/ 2147483646 w 1200"/>
              <a:gd name="T7" fmla="*/ 0 h 19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1935">
                <a:moveTo>
                  <a:pt x="0" y="1824"/>
                </a:moveTo>
                <a:cubicBezTo>
                  <a:pt x="51" y="1823"/>
                  <a:pt x="189" y="1852"/>
                  <a:pt x="309" y="1820"/>
                </a:cubicBezTo>
                <a:cubicBezTo>
                  <a:pt x="429" y="1788"/>
                  <a:pt x="572" y="1935"/>
                  <a:pt x="720" y="1632"/>
                </a:cubicBezTo>
                <a:cubicBezTo>
                  <a:pt x="868" y="1329"/>
                  <a:pt x="1060" y="664"/>
                  <a:pt x="120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7" name="Freeform 69"/>
          <p:cNvSpPr/>
          <p:nvPr/>
        </p:nvSpPr>
        <p:spPr bwMode="auto">
          <a:xfrm>
            <a:off x="1231424" y="2511215"/>
            <a:ext cx="1447800" cy="2305050"/>
          </a:xfrm>
          <a:custGeom>
            <a:avLst/>
            <a:gdLst>
              <a:gd name="T0" fmla="*/ 0 w 1200"/>
              <a:gd name="T1" fmla="*/ 2147483646 h 1935"/>
              <a:gd name="T2" fmla="*/ 2147483646 w 1200"/>
              <a:gd name="T3" fmla="*/ 2147483646 h 1935"/>
              <a:gd name="T4" fmla="*/ 2147483646 w 1200"/>
              <a:gd name="T5" fmla="*/ 2147483646 h 1935"/>
              <a:gd name="T6" fmla="*/ 2147483646 w 1200"/>
              <a:gd name="T7" fmla="*/ 0 h 19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1935">
                <a:moveTo>
                  <a:pt x="0" y="1824"/>
                </a:moveTo>
                <a:cubicBezTo>
                  <a:pt x="51" y="1823"/>
                  <a:pt x="189" y="1852"/>
                  <a:pt x="309" y="1820"/>
                </a:cubicBezTo>
                <a:cubicBezTo>
                  <a:pt x="429" y="1788"/>
                  <a:pt x="572" y="1935"/>
                  <a:pt x="720" y="1632"/>
                </a:cubicBezTo>
                <a:cubicBezTo>
                  <a:pt x="868" y="1329"/>
                  <a:pt x="1060" y="664"/>
                  <a:pt x="120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603633" y="5850549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三极管输入特性有一段死区。在正常工作下，</a:t>
            </a:r>
            <a:r>
              <a:rPr lang="en-US" altLang="zh-CN" sz="2400" dirty="0"/>
              <a:t>NPN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型硅管</a:t>
            </a:r>
            <a:r>
              <a:rPr lang="en-US" altLang="zh-CN" sz="2400" i="1" dirty="0" err="1"/>
              <a:t>u</a:t>
            </a:r>
            <a:r>
              <a:rPr lang="en-US" altLang="zh-CN" sz="2400" baseline="-25000" dirty="0" err="1"/>
              <a:t>BE</a:t>
            </a:r>
            <a:r>
              <a:rPr lang="en-US" altLang="zh-CN" sz="2400" dirty="0"/>
              <a:t>=0.6~0.8V</a:t>
            </a:r>
            <a:r>
              <a:rPr lang="zh-CN" altLang="en-US" sz="2400" dirty="0"/>
              <a:t>；</a:t>
            </a:r>
            <a:r>
              <a:rPr lang="en-US" altLang="zh-CN" sz="2400" dirty="0"/>
              <a:t>PNP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型锗管</a:t>
            </a:r>
            <a:r>
              <a:rPr lang="en-US" altLang="zh-CN" sz="2400" i="1" dirty="0" err="1"/>
              <a:t>u</a:t>
            </a:r>
            <a:r>
              <a:rPr lang="en-US" altLang="zh-CN" sz="2400" baseline="-25000" dirty="0" err="1"/>
              <a:t>BE</a:t>
            </a:r>
            <a:r>
              <a:rPr lang="en-US" altLang="zh-CN" sz="2400" dirty="0"/>
              <a:t>=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0.2~ 0.3V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" name="Freeform 36"/>
          <p:cNvSpPr/>
          <p:nvPr/>
        </p:nvSpPr>
        <p:spPr bwMode="auto">
          <a:xfrm>
            <a:off x="1181267" y="2481461"/>
            <a:ext cx="1272061" cy="2324101"/>
          </a:xfrm>
          <a:custGeom>
            <a:avLst/>
            <a:gdLst>
              <a:gd name="T0" fmla="*/ 0 w 1200"/>
              <a:gd name="T1" fmla="*/ 2147483646 h 1935"/>
              <a:gd name="T2" fmla="*/ 2147483646 w 1200"/>
              <a:gd name="T3" fmla="*/ 2147483646 h 1935"/>
              <a:gd name="T4" fmla="*/ 2147483646 w 1200"/>
              <a:gd name="T5" fmla="*/ 2147483646 h 1935"/>
              <a:gd name="T6" fmla="*/ 2147483646 w 1200"/>
              <a:gd name="T7" fmla="*/ 0 h 19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1935">
                <a:moveTo>
                  <a:pt x="0" y="1824"/>
                </a:moveTo>
                <a:cubicBezTo>
                  <a:pt x="51" y="1823"/>
                  <a:pt x="189" y="1852"/>
                  <a:pt x="309" y="1820"/>
                </a:cubicBezTo>
                <a:cubicBezTo>
                  <a:pt x="429" y="1788"/>
                  <a:pt x="572" y="1935"/>
                  <a:pt x="720" y="1632"/>
                </a:cubicBezTo>
                <a:cubicBezTo>
                  <a:pt x="868" y="1329"/>
                  <a:pt x="1060" y="664"/>
                  <a:pt x="120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5935" y="1581392"/>
            <a:ext cx="3503690" cy="3088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68"/>
          <p:cNvSpPr/>
          <p:nvPr/>
        </p:nvSpPr>
        <p:spPr bwMode="auto">
          <a:xfrm>
            <a:off x="1039503" y="2493753"/>
            <a:ext cx="1784185" cy="2299979"/>
          </a:xfrm>
          <a:custGeom>
            <a:avLst/>
            <a:gdLst>
              <a:gd name="T0" fmla="*/ 0 w 1200"/>
              <a:gd name="T1" fmla="*/ 2147483646 h 1935"/>
              <a:gd name="T2" fmla="*/ 2147483646 w 1200"/>
              <a:gd name="T3" fmla="*/ 2147483646 h 1935"/>
              <a:gd name="T4" fmla="*/ 2147483646 w 1200"/>
              <a:gd name="T5" fmla="*/ 2147483646 h 1935"/>
              <a:gd name="T6" fmla="*/ 2147483646 w 1200"/>
              <a:gd name="T7" fmla="*/ 0 h 19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1935">
                <a:moveTo>
                  <a:pt x="0" y="1824"/>
                </a:moveTo>
                <a:cubicBezTo>
                  <a:pt x="51" y="1823"/>
                  <a:pt x="189" y="1852"/>
                  <a:pt x="309" y="1820"/>
                </a:cubicBezTo>
                <a:cubicBezTo>
                  <a:pt x="429" y="1788"/>
                  <a:pt x="572" y="1935"/>
                  <a:pt x="720" y="1632"/>
                </a:cubicBezTo>
                <a:cubicBezTo>
                  <a:pt x="868" y="1329"/>
                  <a:pt x="1060" y="664"/>
                  <a:pt x="120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91" grpId="0" autoUpdateAnimBg="0"/>
      <p:bldP spid="181315" grpId="0"/>
      <p:bldP spid="181316" grpId="0" animBg="1"/>
      <p:bldP spid="181317" grpId="0" animBg="1"/>
      <p:bldP spid="52" grpId="0" autoUpdateAnimBg="0"/>
      <p:bldP spid="53" grpId="0" animBg="1"/>
      <p:bldP spid="4" grpId="0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-234780" y="873885"/>
            <a:ext cx="463460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90000"/>
              </a:lnSpc>
              <a:spcBef>
                <a:spcPts val="375"/>
              </a:spcBef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二、晶体管的输出特性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0105" name="Group 9"/>
          <p:cNvGrpSpPr/>
          <p:nvPr/>
        </p:nvGrpSpPr>
        <p:grpSpPr bwMode="auto">
          <a:xfrm>
            <a:off x="4357689" y="1203685"/>
            <a:ext cx="3355975" cy="625475"/>
            <a:chOff x="3396" y="1384"/>
            <a:chExt cx="2114" cy="394"/>
          </a:xfrm>
        </p:grpSpPr>
        <p:sp>
          <p:nvSpPr>
            <p:cNvPr id="64697" name="Text Box 6"/>
            <p:cNvSpPr txBox="1">
              <a:spLocks noChangeArrowheads="1"/>
            </p:cNvSpPr>
            <p:nvPr/>
          </p:nvSpPr>
          <p:spPr bwMode="auto">
            <a:xfrm>
              <a:off x="4700" y="1487"/>
              <a:ext cx="8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smtClean="0"/>
                <a:t>I</a:t>
              </a:r>
              <a:r>
                <a:rPr lang="en-US" altLang="zh-CN" sz="2400" baseline="-25000" dirty="0" smtClean="0"/>
                <a:t>B</a:t>
              </a:r>
              <a:r>
                <a:rPr lang="en-US" altLang="zh-CN" sz="2400" dirty="0" smtClean="0"/>
                <a:t> </a:t>
              </a:r>
              <a:r>
                <a:rPr lang="en-US" altLang="zh-CN" sz="2400" dirty="0"/>
                <a:t>=</a:t>
              </a:r>
              <a:r>
                <a:rPr lang="en-US" altLang="zh-CN" sz="2000" dirty="0"/>
                <a:t>  </a:t>
              </a:r>
              <a:r>
                <a:rPr lang="zh-CN" altLang="en-US" sz="1800" dirty="0"/>
                <a:t>常数</a:t>
              </a:r>
              <a:endParaRPr lang="zh-CN" altLang="en-US" sz="1800" dirty="0"/>
            </a:p>
          </p:txBody>
        </p:sp>
        <p:sp>
          <p:nvSpPr>
            <p:cNvPr id="64698" name="Line 7"/>
            <p:cNvSpPr>
              <a:spLocks noChangeShapeType="1"/>
            </p:cNvSpPr>
            <p:nvPr/>
          </p:nvSpPr>
          <p:spPr bwMode="auto">
            <a:xfrm>
              <a:off x="4698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99" name="Text Box 8"/>
            <p:cNvSpPr txBox="1">
              <a:spLocks noChangeArrowheads="1"/>
            </p:cNvSpPr>
            <p:nvPr/>
          </p:nvSpPr>
          <p:spPr bwMode="auto">
            <a:xfrm>
              <a:off x="3396" y="1384"/>
              <a:ext cx="13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 err="1"/>
                <a:t>i</a:t>
              </a:r>
              <a:r>
                <a:rPr lang="en-US" altLang="zh-CN" baseline="-25000" dirty="0" err="1"/>
                <a:t>C</a:t>
              </a:r>
              <a:r>
                <a:rPr lang="en-US" altLang="zh-CN" i="1" dirty="0"/>
                <a:t> </a:t>
              </a:r>
              <a:r>
                <a:rPr lang="en-US" altLang="zh-CN" sz="1800" dirty="0"/>
                <a:t> </a:t>
              </a:r>
              <a:r>
                <a:rPr lang="en-US" altLang="zh-CN" sz="2400" dirty="0"/>
                <a:t> =  </a:t>
              </a:r>
              <a:r>
                <a:rPr lang="en-US" altLang="zh-CN" i="1" dirty="0"/>
                <a:t>f</a:t>
              </a:r>
              <a:r>
                <a:rPr lang="en-US" altLang="zh-CN" dirty="0"/>
                <a:t> </a:t>
              </a:r>
              <a:r>
                <a:rPr lang="en-US" altLang="zh-CN" sz="2400" dirty="0"/>
                <a:t> (</a:t>
              </a:r>
              <a:r>
                <a:rPr lang="en-US" altLang="zh-CN" i="1" dirty="0" err="1"/>
                <a:t>u</a:t>
              </a:r>
              <a:r>
                <a:rPr lang="en-US" altLang="zh-CN" baseline="-25000" dirty="0" err="1"/>
                <a:t>CE</a:t>
              </a:r>
              <a:r>
                <a:rPr lang="en-US" altLang="zh-CN" sz="2400" dirty="0"/>
                <a:t> )</a:t>
              </a:r>
              <a:endParaRPr lang="en-US" altLang="zh-CN" sz="2400" dirty="0"/>
            </a:p>
          </p:txBody>
        </p:sp>
      </p:grpSp>
      <p:grpSp>
        <p:nvGrpSpPr>
          <p:cNvPr id="260147" name="Group 51"/>
          <p:cNvGrpSpPr/>
          <p:nvPr/>
        </p:nvGrpSpPr>
        <p:grpSpPr bwMode="auto">
          <a:xfrm>
            <a:off x="2470150" y="2960591"/>
            <a:ext cx="1227138" cy="1966912"/>
            <a:chOff x="4287" y="1306"/>
            <a:chExt cx="773" cy="1239"/>
          </a:xfrm>
        </p:grpSpPr>
        <p:sp>
          <p:nvSpPr>
            <p:cNvPr id="64694" name="Text Box 52"/>
            <p:cNvSpPr txBox="1">
              <a:spLocks noChangeArrowheads="1"/>
            </p:cNvSpPr>
            <p:nvPr/>
          </p:nvSpPr>
          <p:spPr bwMode="auto">
            <a:xfrm>
              <a:off x="4287" y="130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/>
                <a:t>放</a:t>
              </a:r>
              <a:endParaRPr lang="zh-CN" altLang="en-US" b="0" dirty="0"/>
            </a:p>
          </p:txBody>
        </p:sp>
        <p:sp>
          <p:nvSpPr>
            <p:cNvPr id="64695" name="Text Box 53"/>
            <p:cNvSpPr txBox="1">
              <a:spLocks noChangeArrowheads="1"/>
            </p:cNvSpPr>
            <p:nvPr/>
          </p:nvSpPr>
          <p:spPr bwMode="auto">
            <a:xfrm>
              <a:off x="4527" y="173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/>
                <a:t>大</a:t>
              </a:r>
              <a:endParaRPr lang="zh-CN" altLang="en-US" dirty="0"/>
            </a:p>
          </p:txBody>
        </p:sp>
        <p:sp>
          <p:nvSpPr>
            <p:cNvPr id="64696" name="Text Box 54"/>
            <p:cNvSpPr txBox="1">
              <a:spLocks noChangeArrowheads="1"/>
            </p:cNvSpPr>
            <p:nvPr/>
          </p:nvSpPr>
          <p:spPr bwMode="auto">
            <a:xfrm>
              <a:off x="4718" y="221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区</a:t>
              </a:r>
              <a:endParaRPr lang="zh-CN" altLang="en-US"/>
            </a:p>
          </p:txBody>
        </p:sp>
      </p:grpSp>
      <p:grpSp>
        <p:nvGrpSpPr>
          <p:cNvPr id="260277" name="Group 181"/>
          <p:cNvGrpSpPr/>
          <p:nvPr/>
        </p:nvGrpSpPr>
        <p:grpSpPr bwMode="auto">
          <a:xfrm>
            <a:off x="3178177" y="6081616"/>
            <a:ext cx="1260475" cy="519112"/>
            <a:chOff x="2506" y="3994"/>
            <a:chExt cx="794" cy="327"/>
          </a:xfrm>
        </p:grpSpPr>
        <p:sp>
          <p:nvSpPr>
            <p:cNvPr id="64692" name="Text Box 61"/>
            <p:cNvSpPr txBox="1">
              <a:spLocks noChangeArrowheads="1"/>
            </p:cNvSpPr>
            <p:nvPr/>
          </p:nvSpPr>
          <p:spPr bwMode="auto">
            <a:xfrm>
              <a:off x="2506" y="3994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accent1"/>
                  </a:solidFill>
                </a:rPr>
                <a:t>截止区</a:t>
              </a:r>
              <a:endParaRPr lang="zh-CN" altLang="en-US" b="0" dirty="0">
                <a:solidFill>
                  <a:schemeClr val="accent1"/>
                </a:solidFill>
              </a:endParaRPr>
            </a:p>
          </p:txBody>
        </p:sp>
        <p:sp>
          <p:nvSpPr>
            <p:cNvPr id="64693" name="AutoShape 62"/>
            <p:cNvSpPr>
              <a:spLocks noChangeArrowheads="1"/>
            </p:cNvSpPr>
            <p:nvPr/>
          </p:nvSpPr>
          <p:spPr bwMode="auto">
            <a:xfrm flipV="1">
              <a:off x="2508" y="4032"/>
              <a:ext cx="768" cy="288"/>
            </a:xfrm>
            <a:prstGeom prst="wedgeRoundRectCallout">
              <a:avLst>
                <a:gd name="adj1" fmla="val -8204"/>
                <a:gd name="adj2" fmla="val 106597"/>
                <a:gd name="adj3" fmla="val 16667"/>
              </a:avLst>
            </a:prstGeom>
            <a:noFill/>
            <a:ln w="19050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0">
                <a:ea typeface="方正琥珀繁体" pitchFamily="2" charset="-122"/>
              </a:endParaRPr>
            </a:p>
          </p:txBody>
        </p:sp>
      </p:grpSp>
      <p:grpSp>
        <p:nvGrpSpPr>
          <p:cNvPr id="260278" name="Group 182"/>
          <p:cNvGrpSpPr/>
          <p:nvPr/>
        </p:nvGrpSpPr>
        <p:grpSpPr bwMode="auto">
          <a:xfrm>
            <a:off x="857250" y="5743478"/>
            <a:ext cx="4191000" cy="152400"/>
            <a:chOff x="1260" y="3768"/>
            <a:chExt cx="2640" cy="96"/>
          </a:xfrm>
        </p:grpSpPr>
        <p:grpSp>
          <p:nvGrpSpPr>
            <p:cNvPr id="64653" name="Group 63"/>
            <p:cNvGrpSpPr/>
            <p:nvPr/>
          </p:nvGrpSpPr>
          <p:grpSpPr bwMode="auto">
            <a:xfrm>
              <a:off x="3615" y="3768"/>
              <a:ext cx="285" cy="96"/>
              <a:chOff x="3459" y="3264"/>
              <a:chExt cx="285" cy="96"/>
            </a:xfrm>
          </p:grpSpPr>
          <p:sp>
            <p:nvSpPr>
              <p:cNvPr id="64689" name="Line 64"/>
              <p:cNvSpPr>
                <a:spLocks noChangeShapeType="1"/>
              </p:cNvSpPr>
              <p:nvPr/>
            </p:nvSpPr>
            <p:spPr bwMode="auto">
              <a:xfrm flipH="1">
                <a:off x="3648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90" name="Line 65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91" name="Line 66"/>
              <p:cNvSpPr>
                <a:spLocks noChangeShapeType="1"/>
              </p:cNvSpPr>
              <p:nvPr/>
            </p:nvSpPr>
            <p:spPr bwMode="auto">
              <a:xfrm flipH="1">
                <a:off x="3459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654" name="Group 67"/>
            <p:cNvGrpSpPr/>
            <p:nvPr/>
          </p:nvGrpSpPr>
          <p:grpSpPr bwMode="auto">
            <a:xfrm>
              <a:off x="3324" y="3768"/>
              <a:ext cx="285" cy="96"/>
              <a:chOff x="3459" y="3264"/>
              <a:chExt cx="285" cy="96"/>
            </a:xfrm>
          </p:grpSpPr>
          <p:sp>
            <p:nvSpPr>
              <p:cNvPr id="64686" name="Line 68"/>
              <p:cNvSpPr>
                <a:spLocks noChangeShapeType="1"/>
              </p:cNvSpPr>
              <p:nvPr/>
            </p:nvSpPr>
            <p:spPr bwMode="auto">
              <a:xfrm flipH="1">
                <a:off x="3648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87" name="Line 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88" name="Line 70"/>
              <p:cNvSpPr>
                <a:spLocks noChangeShapeType="1"/>
              </p:cNvSpPr>
              <p:nvPr/>
            </p:nvSpPr>
            <p:spPr bwMode="auto">
              <a:xfrm flipH="1">
                <a:off x="3459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655" name="Group 71"/>
            <p:cNvGrpSpPr/>
            <p:nvPr/>
          </p:nvGrpSpPr>
          <p:grpSpPr bwMode="auto">
            <a:xfrm>
              <a:off x="3036" y="3768"/>
              <a:ext cx="285" cy="96"/>
              <a:chOff x="3459" y="3264"/>
              <a:chExt cx="285" cy="96"/>
            </a:xfrm>
          </p:grpSpPr>
          <p:sp>
            <p:nvSpPr>
              <p:cNvPr id="64683" name="Line 72"/>
              <p:cNvSpPr>
                <a:spLocks noChangeShapeType="1"/>
              </p:cNvSpPr>
              <p:nvPr/>
            </p:nvSpPr>
            <p:spPr bwMode="auto">
              <a:xfrm flipH="1">
                <a:off x="3648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84" name="Line 73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85" name="Line 74"/>
              <p:cNvSpPr>
                <a:spLocks noChangeShapeType="1"/>
              </p:cNvSpPr>
              <p:nvPr/>
            </p:nvSpPr>
            <p:spPr bwMode="auto">
              <a:xfrm flipH="1">
                <a:off x="3459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656" name="Group 75"/>
            <p:cNvGrpSpPr/>
            <p:nvPr/>
          </p:nvGrpSpPr>
          <p:grpSpPr bwMode="auto">
            <a:xfrm>
              <a:off x="2754" y="3768"/>
              <a:ext cx="285" cy="96"/>
              <a:chOff x="3459" y="3264"/>
              <a:chExt cx="285" cy="96"/>
            </a:xfrm>
          </p:grpSpPr>
          <p:sp>
            <p:nvSpPr>
              <p:cNvPr id="64680" name="Line 76"/>
              <p:cNvSpPr>
                <a:spLocks noChangeShapeType="1"/>
              </p:cNvSpPr>
              <p:nvPr/>
            </p:nvSpPr>
            <p:spPr bwMode="auto">
              <a:xfrm flipH="1">
                <a:off x="3648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81" name="Line 77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82" name="Line 78"/>
              <p:cNvSpPr>
                <a:spLocks noChangeShapeType="1"/>
              </p:cNvSpPr>
              <p:nvPr/>
            </p:nvSpPr>
            <p:spPr bwMode="auto">
              <a:xfrm flipH="1">
                <a:off x="3459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657" name="Line 79"/>
            <p:cNvSpPr>
              <a:spLocks noChangeShapeType="1"/>
            </p:cNvSpPr>
            <p:nvPr/>
          </p:nvSpPr>
          <p:spPr bwMode="auto">
            <a:xfrm flipH="1">
              <a:off x="1900" y="3808"/>
              <a:ext cx="48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658" name="Group 80"/>
            <p:cNvGrpSpPr/>
            <p:nvPr/>
          </p:nvGrpSpPr>
          <p:grpSpPr bwMode="auto">
            <a:xfrm>
              <a:off x="2520" y="3780"/>
              <a:ext cx="210" cy="84"/>
              <a:chOff x="2364" y="3276"/>
              <a:chExt cx="210" cy="84"/>
            </a:xfrm>
          </p:grpSpPr>
          <p:sp>
            <p:nvSpPr>
              <p:cNvPr id="64677" name="Line 81"/>
              <p:cNvSpPr>
                <a:spLocks noChangeShapeType="1"/>
              </p:cNvSpPr>
              <p:nvPr/>
            </p:nvSpPr>
            <p:spPr bwMode="auto">
              <a:xfrm rot="1267792" flipH="1">
                <a:off x="2532" y="3282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78" name="Line 82"/>
              <p:cNvSpPr>
                <a:spLocks noChangeShapeType="1"/>
              </p:cNvSpPr>
              <p:nvPr/>
            </p:nvSpPr>
            <p:spPr bwMode="auto">
              <a:xfrm rot="1267792" flipH="1">
                <a:off x="245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79" name="Line 83"/>
              <p:cNvSpPr>
                <a:spLocks noChangeShapeType="1"/>
              </p:cNvSpPr>
              <p:nvPr/>
            </p:nvSpPr>
            <p:spPr bwMode="auto">
              <a:xfrm rot="1267792" flipH="1">
                <a:off x="236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659" name="Group 84"/>
            <p:cNvGrpSpPr/>
            <p:nvPr/>
          </p:nvGrpSpPr>
          <p:grpSpPr bwMode="auto">
            <a:xfrm>
              <a:off x="2262" y="3780"/>
              <a:ext cx="210" cy="84"/>
              <a:chOff x="2364" y="3276"/>
              <a:chExt cx="210" cy="84"/>
            </a:xfrm>
          </p:grpSpPr>
          <p:sp>
            <p:nvSpPr>
              <p:cNvPr id="64674" name="Line 85"/>
              <p:cNvSpPr>
                <a:spLocks noChangeShapeType="1"/>
              </p:cNvSpPr>
              <p:nvPr/>
            </p:nvSpPr>
            <p:spPr bwMode="auto">
              <a:xfrm rot="1267792" flipH="1">
                <a:off x="2532" y="3282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75" name="Line 86"/>
              <p:cNvSpPr>
                <a:spLocks noChangeShapeType="1"/>
              </p:cNvSpPr>
              <p:nvPr/>
            </p:nvSpPr>
            <p:spPr bwMode="auto">
              <a:xfrm rot="1267792" flipH="1">
                <a:off x="245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76" name="Line 87"/>
              <p:cNvSpPr>
                <a:spLocks noChangeShapeType="1"/>
              </p:cNvSpPr>
              <p:nvPr/>
            </p:nvSpPr>
            <p:spPr bwMode="auto">
              <a:xfrm rot="1267792" flipH="1">
                <a:off x="236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660" name="Group 88"/>
            <p:cNvGrpSpPr/>
            <p:nvPr/>
          </p:nvGrpSpPr>
          <p:grpSpPr bwMode="auto">
            <a:xfrm>
              <a:off x="1998" y="3780"/>
              <a:ext cx="210" cy="84"/>
              <a:chOff x="2364" y="3276"/>
              <a:chExt cx="210" cy="84"/>
            </a:xfrm>
          </p:grpSpPr>
          <p:sp>
            <p:nvSpPr>
              <p:cNvPr id="64671" name="Line 89"/>
              <p:cNvSpPr>
                <a:spLocks noChangeShapeType="1"/>
              </p:cNvSpPr>
              <p:nvPr/>
            </p:nvSpPr>
            <p:spPr bwMode="auto">
              <a:xfrm rot="1267792" flipH="1">
                <a:off x="2532" y="3282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72" name="Line 90"/>
              <p:cNvSpPr>
                <a:spLocks noChangeShapeType="1"/>
              </p:cNvSpPr>
              <p:nvPr/>
            </p:nvSpPr>
            <p:spPr bwMode="auto">
              <a:xfrm rot="1267792" flipH="1">
                <a:off x="245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73" name="Line 91"/>
              <p:cNvSpPr>
                <a:spLocks noChangeShapeType="1"/>
              </p:cNvSpPr>
              <p:nvPr/>
            </p:nvSpPr>
            <p:spPr bwMode="auto">
              <a:xfrm rot="1267792" flipH="1">
                <a:off x="236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661" name="Line 92"/>
            <p:cNvSpPr>
              <a:spLocks noChangeShapeType="1"/>
            </p:cNvSpPr>
            <p:nvPr/>
          </p:nvSpPr>
          <p:spPr bwMode="auto">
            <a:xfrm flipH="1">
              <a:off x="1820" y="3808"/>
              <a:ext cx="48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62" name="Line 93"/>
            <p:cNvSpPr>
              <a:spLocks noChangeShapeType="1"/>
            </p:cNvSpPr>
            <p:nvPr/>
          </p:nvSpPr>
          <p:spPr bwMode="auto">
            <a:xfrm flipH="1">
              <a:off x="1740" y="3804"/>
              <a:ext cx="48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663" name="Group 94"/>
            <p:cNvGrpSpPr/>
            <p:nvPr/>
          </p:nvGrpSpPr>
          <p:grpSpPr bwMode="auto">
            <a:xfrm>
              <a:off x="1488" y="3808"/>
              <a:ext cx="208" cy="52"/>
              <a:chOff x="1332" y="3304"/>
              <a:chExt cx="208" cy="52"/>
            </a:xfrm>
          </p:grpSpPr>
          <p:sp>
            <p:nvSpPr>
              <p:cNvPr id="64668" name="Line 95"/>
              <p:cNvSpPr>
                <a:spLocks noChangeShapeType="1"/>
              </p:cNvSpPr>
              <p:nvPr/>
            </p:nvSpPr>
            <p:spPr bwMode="auto">
              <a:xfrm flipH="1">
                <a:off x="1492" y="330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69" name="Line 96"/>
              <p:cNvSpPr>
                <a:spLocks noChangeShapeType="1"/>
              </p:cNvSpPr>
              <p:nvPr/>
            </p:nvSpPr>
            <p:spPr bwMode="auto">
              <a:xfrm flipH="1">
                <a:off x="1412" y="330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70" name="Line 97"/>
              <p:cNvSpPr>
                <a:spLocks noChangeShapeType="1"/>
              </p:cNvSpPr>
              <p:nvPr/>
            </p:nvSpPr>
            <p:spPr bwMode="auto">
              <a:xfrm flipH="1">
                <a:off x="1332" y="3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664" name="Group 98"/>
            <p:cNvGrpSpPr/>
            <p:nvPr/>
          </p:nvGrpSpPr>
          <p:grpSpPr bwMode="auto">
            <a:xfrm>
              <a:off x="1260" y="3808"/>
              <a:ext cx="208" cy="52"/>
              <a:chOff x="1332" y="3304"/>
              <a:chExt cx="208" cy="52"/>
            </a:xfrm>
          </p:grpSpPr>
          <p:sp>
            <p:nvSpPr>
              <p:cNvPr id="64665" name="Line 99"/>
              <p:cNvSpPr>
                <a:spLocks noChangeShapeType="1"/>
              </p:cNvSpPr>
              <p:nvPr/>
            </p:nvSpPr>
            <p:spPr bwMode="auto">
              <a:xfrm flipH="1">
                <a:off x="1492" y="330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66" name="Line 100"/>
              <p:cNvSpPr>
                <a:spLocks noChangeShapeType="1"/>
              </p:cNvSpPr>
              <p:nvPr/>
            </p:nvSpPr>
            <p:spPr bwMode="auto">
              <a:xfrm flipH="1">
                <a:off x="1412" y="330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67" name="Line 101"/>
              <p:cNvSpPr>
                <a:spLocks noChangeShapeType="1"/>
              </p:cNvSpPr>
              <p:nvPr/>
            </p:nvSpPr>
            <p:spPr bwMode="auto">
              <a:xfrm flipH="1">
                <a:off x="1332" y="3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0248" name="Group 152"/>
          <p:cNvGrpSpPr/>
          <p:nvPr/>
        </p:nvGrpSpPr>
        <p:grpSpPr bwMode="auto">
          <a:xfrm>
            <a:off x="942975" y="2905028"/>
            <a:ext cx="787400" cy="2895600"/>
            <a:chOff x="1008" y="1536"/>
            <a:chExt cx="496" cy="1824"/>
          </a:xfrm>
        </p:grpSpPr>
        <p:sp>
          <p:nvSpPr>
            <p:cNvPr id="64631" name="Freeform 153"/>
            <p:cNvSpPr/>
            <p:nvPr/>
          </p:nvSpPr>
          <p:spPr bwMode="auto">
            <a:xfrm>
              <a:off x="1008" y="1536"/>
              <a:ext cx="496" cy="1824"/>
            </a:xfrm>
            <a:custGeom>
              <a:avLst/>
              <a:gdLst>
                <a:gd name="T0" fmla="*/ 0 w 496"/>
                <a:gd name="T1" fmla="*/ 1824 h 1824"/>
                <a:gd name="T2" fmla="*/ 162 w 496"/>
                <a:gd name="T3" fmla="*/ 1350 h 1824"/>
                <a:gd name="T4" fmla="*/ 234 w 496"/>
                <a:gd name="T5" fmla="*/ 1092 h 1824"/>
                <a:gd name="T6" fmla="*/ 432 w 496"/>
                <a:gd name="T7" fmla="*/ 336 h 1824"/>
                <a:gd name="T8" fmla="*/ 480 w 496"/>
                <a:gd name="T9" fmla="*/ 0 h 1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6" h="1824">
                  <a:moveTo>
                    <a:pt x="0" y="1824"/>
                  </a:moveTo>
                  <a:cubicBezTo>
                    <a:pt x="27" y="1745"/>
                    <a:pt x="123" y="1472"/>
                    <a:pt x="162" y="1350"/>
                  </a:cubicBezTo>
                  <a:cubicBezTo>
                    <a:pt x="201" y="1228"/>
                    <a:pt x="189" y="1261"/>
                    <a:pt x="234" y="1092"/>
                  </a:cubicBezTo>
                  <a:cubicBezTo>
                    <a:pt x="279" y="923"/>
                    <a:pt x="391" y="518"/>
                    <a:pt x="432" y="336"/>
                  </a:cubicBezTo>
                  <a:cubicBezTo>
                    <a:pt x="473" y="154"/>
                    <a:pt x="496" y="16"/>
                    <a:pt x="48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632" name="Group 154"/>
            <p:cNvGrpSpPr/>
            <p:nvPr/>
          </p:nvGrpSpPr>
          <p:grpSpPr bwMode="auto">
            <a:xfrm>
              <a:off x="1038" y="1644"/>
              <a:ext cx="432" cy="1525"/>
              <a:chOff x="1038" y="1644"/>
              <a:chExt cx="432" cy="1525"/>
            </a:xfrm>
          </p:grpSpPr>
          <p:sp>
            <p:nvSpPr>
              <p:cNvPr id="64633" name="Line 155"/>
              <p:cNvSpPr>
                <a:spLocks noChangeShapeType="1"/>
              </p:cNvSpPr>
              <p:nvPr/>
            </p:nvSpPr>
            <p:spPr bwMode="auto">
              <a:xfrm flipH="1">
                <a:off x="1176" y="2352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34" name="Line 156"/>
              <p:cNvSpPr>
                <a:spLocks noChangeShapeType="1"/>
              </p:cNvSpPr>
              <p:nvPr/>
            </p:nvSpPr>
            <p:spPr bwMode="auto">
              <a:xfrm flipH="1">
                <a:off x="1206" y="2184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35" name="Line 157"/>
              <p:cNvSpPr>
                <a:spLocks noChangeShapeType="1"/>
              </p:cNvSpPr>
              <p:nvPr/>
            </p:nvSpPr>
            <p:spPr bwMode="auto">
              <a:xfrm flipH="1">
                <a:off x="1194" y="2268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4636" name="Group 158"/>
              <p:cNvGrpSpPr/>
              <p:nvPr/>
            </p:nvGrpSpPr>
            <p:grpSpPr bwMode="auto">
              <a:xfrm>
                <a:off x="1290" y="1644"/>
                <a:ext cx="180" cy="270"/>
                <a:chOff x="1290" y="1644"/>
                <a:chExt cx="180" cy="270"/>
              </a:xfrm>
            </p:grpSpPr>
            <p:sp>
              <p:nvSpPr>
                <p:cNvPr id="64650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1290" y="181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651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1308" y="172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652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326" y="1644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637" name="Line 162"/>
              <p:cNvSpPr>
                <a:spLocks noChangeShapeType="1"/>
              </p:cNvSpPr>
              <p:nvPr/>
            </p:nvSpPr>
            <p:spPr bwMode="auto">
              <a:xfrm rot="1116689" flipH="1">
                <a:off x="1182" y="2430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38" name="Line 163"/>
              <p:cNvSpPr>
                <a:spLocks noChangeShapeType="1"/>
              </p:cNvSpPr>
              <p:nvPr/>
            </p:nvSpPr>
            <p:spPr bwMode="auto">
              <a:xfrm rot="1116689" flipH="1">
                <a:off x="1128" y="2610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39" name="Line 164"/>
              <p:cNvSpPr>
                <a:spLocks noChangeShapeType="1"/>
              </p:cNvSpPr>
              <p:nvPr/>
            </p:nvSpPr>
            <p:spPr bwMode="auto">
              <a:xfrm rot="1116689" flipH="1">
                <a:off x="1152" y="2526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0" name="Line 165"/>
              <p:cNvSpPr>
                <a:spLocks noChangeShapeType="1"/>
              </p:cNvSpPr>
              <p:nvPr/>
            </p:nvSpPr>
            <p:spPr bwMode="auto">
              <a:xfrm rot="1116689" flipH="1">
                <a:off x="1116" y="26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1" name="Line 166"/>
              <p:cNvSpPr>
                <a:spLocks noChangeShapeType="1"/>
              </p:cNvSpPr>
              <p:nvPr/>
            </p:nvSpPr>
            <p:spPr bwMode="auto">
              <a:xfrm flipV="1">
                <a:off x="1104" y="2796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2" name="Line 167"/>
              <p:cNvSpPr>
                <a:spLocks noChangeShapeType="1"/>
              </p:cNvSpPr>
              <p:nvPr/>
            </p:nvSpPr>
            <p:spPr bwMode="auto">
              <a:xfrm flipV="1">
                <a:off x="1068" y="2880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4643" name="Group 168"/>
              <p:cNvGrpSpPr/>
              <p:nvPr/>
            </p:nvGrpSpPr>
            <p:grpSpPr bwMode="auto">
              <a:xfrm>
                <a:off x="1230" y="1920"/>
                <a:ext cx="180" cy="270"/>
                <a:chOff x="1290" y="1644"/>
                <a:chExt cx="180" cy="270"/>
              </a:xfrm>
            </p:grpSpPr>
            <p:sp>
              <p:nvSpPr>
                <p:cNvPr id="64647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1290" y="181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648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1308" y="172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649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1326" y="1644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644" name="Line 172"/>
              <p:cNvSpPr>
                <a:spLocks noChangeShapeType="1"/>
              </p:cNvSpPr>
              <p:nvPr/>
            </p:nvSpPr>
            <p:spPr bwMode="auto">
              <a:xfrm rot="-1496635">
                <a:off x="1056" y="2988"/>
                <a:ext cx="96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5" name="Line 173"/>
              <p:cNvSpPr>
                <a:spLocks noChangeShapeType="1"/>
              </p:cNvSpPr>
              <p:nvPr/>
            </p:nvSpPr>
            <p:spPr bwMode="auto">
              <a:xfrm rot="-1784693">
                <a:off x="1056" y="3072"/>
                <a:ext cx="48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6" name="Line 174"/>
              <p:cNvSpPr>
                <a:spLocks noChangeShapeType="1"/>
              </p:cNvSpPr>
              <p:nvPr/>
            </p:nvSpPr>
            <p:spPr bwMode="auto">
              <a:xfrm rot="-1198987">
                <a:off x="1038" y="3168"/>
                <a:ext cx="48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0276" name="Group 180"/>
          <p:cNvGrpSpPr/>
          <p:nvPr/>
        </p:nvGrpSpPr>
        <p:grpSpPr bwMode="auto">
          <a:xfrm>
            <a:off x="102905" y="2580538"/>
            <a:ext cx="614933" cy="1158875"/>
            <a:chOff x="512" y="2184"/>
            <a:chExt cx="441" cy="730"/>
          </a:xfrm>
        </p:grpSpPr>
        <p:sp>
          <p:nvSpPr>
            <p:cNvPr id="64627" name="Line 58"/>
            <p:cNvSpPr>
              <a:spLocks noChangeShapeType="1"/>
            </p:cNvSpPr>
            <p:nvPr/>
          </p:nvSpPr>
          <p:spPr bwMode="auto">
            <a:xfrm>
              <a:off x="780" y="2424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28" name="Line 59"/>
            <p:cNvSpPr>
              <a:spLocks noChangeShapeType="1"/>
            </p:cNvSpPr>
            <p:nvPr/>
          </p:nvSpPr>
          <p:spPr bwMode="auto">
            <a:xfrm>
              <a:off x="780" y="2424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29" name="AutoShape 176"/>
            <p:cNvSpPr>
              <a:spLocks noChangeArrowheads="1"/>
            </p:cNvSpPr>
            <p:nvPr/>
          </p:nvSpPr>
          <p:spPr bwMode="auto">
            <a:xfrm flipH="1">
              <a:off x="540" y="2184"/>
              <a:ext cx="336" cy="720"/>
            </a:xfrm>
            <a:prstGeom prst="wedgeRoundRectCallout">
              <a:avLst>
                <a:gd name="adj1" fmla="val -217560"/>
                <a:gd name="adj2" fmla="val 26940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0">
                <a:ea typeface="方正琥珀繁体" pitchFamily="2" charset="-122"/>
              </a:endParaRPr>
            </a:p>
          </p:txBody>
        </p:sp>
        <p:sp>
          <p:nvSpPr>
            <p:cNvPr id="64630" name="Text Box 177"/>
            <p:cNvSpPr txBox="1">
              <a:spLocks noChangeArrowheads="1"/>
            </p:cNvSpPr>
            <p:nvPr/>
          </p:nvSpPr>
          <p:spPr bwMode="auto">
            <a:xfrm>
              <a:off x="512" y="2186"/>
              <a:ext cx="441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3300"/>
                  </a:solidFill>
                </a:rPr>
                <a:t>饱和区</a:t>
              </a:r>
              <a:endParaRPr lang="zh-CN" altLang="en-US"/>
            </a:p>
          </p:txBody>
        </p:sp>
      </p:grpSp>
      <p:grpSp>
        <p:nvGrpSpPr>
          <p:cNvPr id="260279" name="Group 183"/>
          <p:cNvGrpSpPr/>
          <p:nvPr/>
        </p:nvGrpSpPr>
        <p:grpSpPr bwMode="auto">
          <a:xfrm>
            <a:off x="469902" y="1914430"/>
            <a:ext cx="6329363" cy="4500563"/>
            <a:chOff x="908" y="1368"/>
            <a:chExt cx="3987" cy="2835"/>
          </a:xfrm>
        </p:grpSpPr>
        <p:sp>
          <p:nvSpPr>
            <p:cNvPr id="64601" name="Line 34"/>
            <p:cNvSpPr>
              <a:spLocks noChangeShapeType="1"/>
            </p:cNvSpPr>
            <p:nvPr/>
          </p:nvSpPr>
          <p:spPr bwMode="auto">
            <a:xfrm flipV="1">
              <a:off x="1164" y="1512"/>
              <a:ext cx="0" cy="2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2" name="Line 35"/>
            <p:cNvSpPr>
              <a:spLocks noChangeShapeType="1"/>
            </p:cNvSpPr>
            <p:nvPr/>
          </p:nvSpPr>
          <p:spPr bwMode="auto">
            <a:xfrm>
              <a:off x="1164" y="3864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3" name="Freeform 36"/>
            <p:cNvSpPr/>
            <p:nvPr/>
          </p:nvSpPr>
          <p:spPr bwMode="auto">
            <a:xfrm>
              <a:off x="1283" y="2888"/>
              <a:ext cx="762" cy="256"/>
            </a:xfrm>
            <a:custGeom>
              <a:avLst/>
              <a:gdLst>
                <a:gd name="T0" fmla="*/ 0 w 745"/>
                <a:gd name="T1" fmla="*/ 134 h 316"/>
                <a:gd name="T2" fmla="*/ 169 w 745"/>
                <a:gd name="T3" fmla="*/ 41 h 316"/>
                <a:gd name="T4" fmla="*/ 745 w 745"/>
                <a:gd name="T5" fmla="*/ 0 h 3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5" h="316">
                  <a:moveTo>
                    <a:pt x="0" y="316"/>
                  </a:moveTo>
                  <a:cubicBezTo>
                    <a:pt x="27" y="279"/>
                    <a:pt x="45" y="149"/>
                    <a:pt x="169" y="96"/>
                  </a:cubicBezTo>
                  <a:cubicBezTo>
                    <a:pt x="293" y="43"/>
                    <a:pt x="517" y="20"/>
                    <a:pt x="745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4" name="Line 37"/>
            <p:cNvSpPr>
              <a:spLocks noChangeShapeType="1"/>
            </p:cNvSpPr>
            <p:nvPr/>
          </p:nvSpPr>
          <p:spPr bwMode="auto">
            <a:xfrm flipV="1">
              <a:off x="1992" y="2837"/>
              <a:ext cx="1548" cy="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605" name="Group 38"/>
            <p:cNvGrpSpPr/>
            <p:nvPr/>
          </p:nvGrpSpPr>
          <p:grpSpPr bwMode="auto">
            <a:xfrm>
              <a:off x="1374" y="2321"/>
              <a:ext cx="2077" cy="310"/>
              <a:chOff x="1248" y="1898"/>
              <a:chExt cx="2077" cy="310"/>
            </a:xfrm>
          </p:grpSpPr>
          <p:sp>
            <p:nvSpPr>
              <p:cNvPr id="64625" name="Freeform 39"/>
              <p:cNvSpPr/>
              <p:nvPr/>
            </p:nvSpPr>
            <p:spPr bwMode="auto">
              <a:xfrm rot="21481994">
                <a:off x="1248" y="1990"/>
                <a:ext cx="572" cy="218"/>
              </a:xfrm>
              <a:custGeom>
                <a:avLst/>
                <a:gdLst>
                  <a:gd name="T0" fmla="*/ 0 w 624"/>
                  <a:gd name="T1" fmla="*/ 123 h 240"/>
                  <a:gd name="T2" fmla="*/ 114 w 624"/>
                  <a:gd name="T3" fmla="*/ 50 h 240"/>
                  <a:gd name="T4" fmla="*/ 491 w 624"/>
                  <a:gd name="T5" fmla="*/ 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4" h="240">
                    <a:moveTo>
                      <a:pt x="0" y="240"/>
                    </a:moveTo>
                    <a:cubicBezTo>
                      <a:pt x="20" y="188"/>
                      <a:pt x="40" y="136"/>
                      <a:pt x="144" y="96"/>
                    </a:cubicBezTo>
                    <a:cubicBezTo>
                      <a:pt x="248" y="56"/>
                      <a:pt x="436" y="28"/>
                      <a:pt x="624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26" name="Line 40"/>
              <p:cNvSpPr>
                <a:spLocks noChangeShapeType="1"/>
              </p:cNvSpPr>
              <p:nvPr/>
            </p:nvSpPr>
            <p:spPr bwMode="auto">
              <a:xfrm rot="87350" flipV="1">
                <a:off x="1779" y="1898"/>
                <a:ext cx="1546" cy="1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606" name="Group 41"/>
            <p:cNvGrpSpPr/>
            <p:nvPr/>
          </p:nvGrpSpPr>
          <p:grpSpPr bwMode="auto">
            <a:xfrm>
              <a:off x="1236" y="3326"/>
              <a:ext cx="2364" cy="178"/>
              <a:chOff x="1104" y="2822"/>
              <a:chExt cx="2364" cy="178"/>
            </a:xfrm>
          </p:grpSpPr>
          <p:grpSp>
            <p:nvGrpSpPr>
              <p:cNvPr id="64621" name="Group 42"/>
              <p:cNvGrpSpPr/>
              <p:nvPr/>
            </p:nvGrpSpPr>
            <p:grpSpPr bwMode="auto">
              <a:xfrm>
                <a:off x="1188" y="2822"/>
                <a:ext cx="2280" cy="106"/>
                <a:chOff x="1200" y="2822"/>
                <a:chExt cx="2280" cy="106"/>
              </a:xfrm>
            </p:grpSpPr>
            <p:sp>
              <p:nvSpPr>
                <p:cNvPr id="6462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776" y="2822"/>
                  <a:ext cx="1704" cy="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62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200" y="2880"/>
                  <a:ext cx="576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622" name="Freeform 45"/>
              <p:cNvSpPr/>
              <p:nvPr/>
            </p:nvSpPr>
            <p:spPr bwMode="auto">
              <a:xfrm>
                <a:off x="1104" y="2930"/>
                <a:ext cx="96" cy="70"/>
              </a:xfrm>
              <a:custGeom>
                <a:avLst/>
                <a:gdLst>
                  <a:gd name="T0" fmla="*/ 76 w 108"/>
                  <a:gd name="T1" fmla="*/ 0 h 98"/>
                  <a:gd name="T2" fmla="*/ 41 w 108"/>
                  <a:gd name="T3" fmla="*/ 7 h 98"/>
                  <a:gd name="T4" fmla="*/ 28 w 108"/>
                  <a:gd name="T5" fmla="*/ 11 h 98"/>
                  <a:gd name="T6" fmla="*/ 24 w 108"/>
                  <a:gd name="T7" fmla="*/ 14 h 98"/>
                  <a:gd name="T8" fmla="*/ 17 w 108"/>
                  <a:gd name="T9" fmla="*/ 17 h 98"/>
                  <a:gd name="T10" fmla="*/ 5 w 108"/>
                  <a:gd name="T11" fmla="*/ 30 h 98"/>
                  <a:gd name="T12" fmla="*/ 4 w 108"/>
                  <a:gd name="T13" fmla="*/ 36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98">
                    <a:moveTo>
                      <a:pt x="108" y="0"/>
                    </a:moveTo>
                    <a:cubicBezTo>
                      <a:pt x="90" y="4"/>
                      <a:pt x="74" y="11"/>
                      <a:pt x="58" y="20"/>
                    </a:cubicBezTo>
                    <a:cubicBezTo>
                      <a:pt x="52" y="24"/>
                      <a:pt x="46" y="28"/>
                      <a:pt x="40" y="32"/>
                    </a:cubicBezTo>
                    <a:cubicBezTo>
                      <a:pt x="38" y="33"/>
                      <a:pt x="34" y="36"/>
                      <a:pt x="34" y="36"/>
                    </a:cubicBezTo>
                    <a:cubicBezTo>
                      <a:pt x="23" y="52"/>
                      <a:pt x="37" y="33"/>
                      <a:pt x="24" y="46"/>
                    </a:cubicBezTo>
                    <a:cubicBezTo>
                      <a:pt x="16" y="54"/>
                      <a:pt x="12" y="71"/>
                      <a:pt x="8" y="82"/>
                    </a:cubicBezTo>
                    <a:cubicBezTo>
                      <a:pt x="6" y="89"/>
                      <a:pt x="0" y="90"/>
                      <a:pt x="4" y="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607" name="Line 46"/>
            <p:cNvSpPr>
              <a:spLocks noChangeShapeType="1"/>
            </p:cNvSpPr>
            <p:nvPr/>
          </p:nvSpPr>
          <p:spPr bwMode="auto">
            <a:xfrm flipH="1">
              <a:off x="1260" y="3768"/>
              <a:ext cx="268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8" name="Freeform 47"/>
            <p:cNvSpPr/>
            <p:nvPr/>
          </p:nvSpPr>
          <p:spPr bwMode="auto">
            <a:xfrm>
              <a:off x="1164" y="3816"/>
              <a:ext cx="96" cy="42"/>
            </a:xfrm>
            <a:custGeom>
              <a:avLst/>
              <a:gdLst>
                <a:gd name="T0" fmla="*/ 96 w 96"/>
                <a:gd name="T1" fmla="*/ 0 h 42"/>
                <a:gd name="T2" fmla="*/ 24 w 96"/>
                <a:gd name="T3" fmla="*/ 18 h 42"/>
                <a:gd name="T4" fmla="*/ 0 w 96"/>
                <a:gd name="T5" fmla="*/ 42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42">
                  <a:moveTo>
                    <a:pt x="96" y="0"/>
                  </a:moveTo>
                  <a:cubicBezTo>
                    <a:pt x="71" y="3"/>
                    <a:pt x="46" y="4"/>
                    <a:pt x="24" y="18"/>
                  </a:cubicBezTo>
                  <a:cubicBezTo>
                    <a:pt x="19" y="25"/>
                    <a:pt x="6" y="42"/>
                    <a:pt x="0" y="4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9" name="Text Box 48"/>
            <p:cNvSpPr txBox="1">
              <a:spLocks noChangeArrowheads="1"/>
            </p:cNvSpPr>
            <p:nvPr/>
          </p:nvSpPr>
          <p:spPr bwMode="auto">
            <a:xfrm>
              <a:off x="1212" y="1368"/>
              <a:ext cx="8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 err="1"/>
                <a:t>i</a:t>
              </a:r>
              <a:r>
                <a:rPr lang="en-US" altLang="zh-CN" baseline="-25000" dirty="0" err="1"/>
                <a:t>C</a:t>
              </a:r>
              <a:r>
                <a:rPr lang="en-US" altLang="zh-CN" i="1" dirty="0"/>
                <a:t> </a:t>
              </a:r>
              <a:r>
                <a:rPr lang="en-US" altLang="zh-CN" sz="2000" b="0" dirty="0"/>
                <a:t> </a:t>
              </a:r>
              <a:r>
                <a:rPr lang="en-US" altLang="zh-CN" sz="2000" b="0" dirty="0" smtClean="0"/>
                <a:t>/ </a:t>
              </a:r>
              <a:r>
                <a:rPr lang="en-US" altLang="zh-CN" dirty="0" smtClean="0"/>
                <a:t>mA</a:t>
              </a:r>
              <a:endParaRPr lang="en-US" altLang="zh-CN" dirty="0"/>
            </a:p>
          </p:txBody>
        </p:sp>
        <p:sp>
          <p:nvSpPr>
            <p:cNvPr id="64610" name="Text Box 49"/>
            <p:cNvSpPr txBox="1">
              <a:spLocks noChangeArrowheads="1"/>
            </p:cNvSpPr>
            <p:nvPr/>
          </p:nvSpPr>
          <p:spPr bwMode="auto">
            <a:xfrm>
              <a:off x="4131" y="3873"/>
              <a:ext cx="7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 err="1"/>
                <a:t>u</a:t>
              </a:r>
              <a:r>
                <a:rPr lang="en-US" altLang="zh-CN" baseline="-25000" dirty="0" err="1"/>
                <a:t>CE</a:t>
              </a:r>
              <a:r>
                <a:rPr lang="en-US" altLang="zh-CN" sz="2400" i="1" dirty="0"/>
                <a:t> </a:t>
              </a:r>
              <a:r>
                <a:rPr lang="en-US" altLang="zh-CN" sz="1800" b="0" dirty="0"/>
                <a:t> </a:t>
              </a:r>
              <a:r>
                <a:rPr lang="en-US" altLang="zh-CN" dirty="0"/>
                <a:t>/V</a:t>
              </a:r>
              <a:endParaRPr lang="en-US" altLang="zh-CN" dirty="0"/>
            </a:p>
          </p:txBody>
        </p:sp>
        <p:sp>
          <p:nvSpPr>
            <p:cNvPr id="64611" name="Text Box 50"/>
            <p:cNvSpPr txBox="1">
              <a:spLocks noChangeArrowheads="1"/>
            </p:cNvSpPr>
            <p:nvPr/>
          </p:nvSpPr>
          <p:spPr bwMode="auto">
            <a:xfrm>
              <a:off x="908" y="377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0</a:t>
              </a:r>
              <a:endParaRPr lang="en-US" altLang="zh-CN" b="0"/>
            </a:p>
          </p:txBody>
        </p:sp>
        <p:sp>
          <p:nvSpPr>
            <p:cNvPr id="64612" name="Text Box 55"/>
            <p:cNvSpPr txBox="1">
              <a:spLocks noChangeArrowheads="1"/>
            </p:cNvSpPr>
            <p:nvPr/>
          </p:nvSpPr>
          <p:spPr bwMode="auto">
            <a:xfrm>
              <a:off x="4033" y="3588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/>
                <a:t>0 </a:t>
              </a:r>
              <a:endParaRPr lang="en-US" altLang="zh-CN" sz="2000" dirty="0"/>
            </a:p>
          </p:txBody>
        </p:sp>
        <p:sp>
          <p:nvSpPr>
            <p:cNvPr id="64613" name="Text Box 56"/>
            <p:cNvSpPr txBox="1">
              <a:spLocks noChangeArrowheads="1"/>
            </p:cNvSpPr>
            <p:nvPr/>
          </p:nvSpPr>
          <p:spPr bwMode="auto">
            <a:xfrm>
              <a:off x="3659" y="3194"/>
              <a:ext cx="4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/>
                <a:t>20</a:t>
              </a:r>
              <a:r>
                <a:rPr lang="en-US" altLang="zh-CN" sz="1800" dirty="0"/>
                <a:t>µA</a:t>
              </a:r>
              <a:endParaRPr lang="en-US" altLang="zh-CN" sz="1800" dirty="0"/>
            </a:p>
            <a:p>
              <a:pPr algn="ctr" eaLnBrk="1" hangingPunct="1"/>
              <a:endParaRPr lang="en-US" altLang="zh-CN" sz="2000" b="0" dirty="0"/>
            </a:p>
          </p:txBody>
        </p:sp>
        <p:sp>
          <p:nvSpPr>
            <p:cNvPr id="64614" name="Text Box 57"/>
            <p:cNvSpPr txBox="1">
              <a:spLocks noChangeArrowheads="1"/>
            </p:cNvSpPr>
            <p:nvPr/>
          </p:nvSpPr>
          <p:spPr bwMode="auto">
            <a:xfrm>
              <a:off x="3550" y="2690"/>
              <a:ext cx="5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/>
                <a:t>40 </a:t>
              </a:r>
              <a:r>
                <a:rPr lang="en-US" altLang="zh-CN" sz="1800" dirty="0"/>
                <a:t>µA</a:t>
              </a:r>
              <a:endParaRPr lang="en-US" altLang="zh-CN" sz="1800" dirty="0"/>
            </a:p>
          </p:txBody>
        </p:sp>
        <p:sp>
          <p:nvSpPr>
            <p:cNvPr id="64615" name="Line 102"/>
            <p:cNvSpPr>
              <a:spLocks noChangeShapeType="1"/>
            </p:cNvSpPr>
            <p:nvPr/>
          </p:nvSpPr>
          <p:spPr bwMode="auto">
            <a:xfrm flipV="1">
              <a:off x="1164" y="2520"/>
              <a:ext cx="24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6" name="Freeform 103"/>
            <p:cNvSpPr/>
            <p:nvPr/>
          </p:nvSpPr>
          <p:spPr bwMode="auto">
            <a:xfrm>
              <a:off x="1404" y="1944"/>
              <a:ext cx="709" cy="576"/>
            </a:xfrm>
            <a:custGeom>
              <a:avLst/>
              <a:gdLst>
                <a:gd name="T0" fmla="*/ 0 w 720"/>
                <a:gd name="T1" fmla="*/ 576 h 576"/>
                <a:gd name="T2" fmla="*/ 192 w 720"/>
                <a:gd name="T3" fmla="*/ 144 h 576"/>
                <a:gd name="T4" fmla="*/ 720 w 720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76">
                  <a:moveTo>
                    <a:pt x="0" y="576"/>
                  </a:moveTo>
                  <a:cubicBezTo>
                    <a:pt x="36" y="408"/>
                    <a:pt x="72" y="240"/>
                    <a:pt x="192" y="144"/>
                  </a:cubicBezTo>
                  <a:cubicBezTo>
                    <a:pt x="312" y="48"/>
                    <a:pt x="516" y="24"/>
                    <a:pt x="72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7" name="Line 104"/>
            <p:cNvSpPr>
              <a:spLocks noChangeShapeType="1"/>
            </p:cNvSpPr>
            <p:nvPr/>
          </p:nvSpPr>
          <p:spPr bwMode="auto">
            <a:xfrm rot="63493" flipV="1">
              <a:off x="2105" y="1887"/>
              <a:ext cx="1172" cy="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8" name="Line 105"/>
            <p:cNvSpPr>
              <a:spLocks noChangeShapeType="1"/>
            </p:cNvSpPr>
            <p:nvPr/>
          </p:nvSpPr>
          <p:spPr bwMode="auto">
            <a:xfrm rot="-8100000">
              <a:off x="1212" y="3624"/>
              <a:ext cx="1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9" name="Text Box 178"/>
            <p:cNvSpPr txBox="1">
              <a:spLocks noChangeArrowheads="1"/>
            </p:cNvSpPr>
            <p:nvPr/>
          </p:nvSpPr>
          <p:spPr bwMode="auto">
            <a:xfrm>
              <a:off x="3434" y="2222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/>
                <a:t>60 µA</a:t>
              </a:r>
              <a:endParaRPr lang="en-US" altLang="zh-CN" sz="2000" dirty="0"/>
            </a:p>
          </p:txBody>
        </p:sp>
        <p:sp>
          <p:nvSpPr>
            <p:cNvPr id="64620" name="Text Box 179"/>
            <p:cNvSpPr txBox="1">
              <a:spLocks noChangeArrowheads="1"/>
            </p:cNvSpPr>
            <p:nvPr/>
          </p:nvSpPr>
          <p:spPr bwMode="auto">
            <a:xfrm>
              <a:off x="3278" y="1752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/>
                <a:t>80 µA</a:t>
              </a:r>
              <a:endParaRPr lang="en-US" altLang="zh-CN" sz="2000" dirty="0"/>
            </a:p>
          </p:txBody>
        </p:sp>
      </p:grpSp>
      <p:grpSp>
        <p:nvGrpSpPr>
          <p:cNvPr id="260280" name="Group 184"/>
          <p:cNvGrpSpPr/>
          <p:nvPr/>
        </p:nvGrpSpPr>
        <p:grpSpPr bwMode="auto">
          <a:xfrm>
            <a:off x="933450" y="2905028"/>
            <a:ext cx="787400" cy="2895600"/>
            <a:chOff x="1008" y="1536"/>
            <a:chExt cx="496" cy="1824"/>
          </a:xfrm>
        </p:grpSpPr>
        <p:sp>
          <p:nvSpPr>
            <p:cNvPr id="64579" name="Freeform 185"/>
            <p:cNvSpPr/>
            <p:nvPr/>
          </p:nvSpPr>
          <p:spPr bwMode="auto">
            <a:xfrm>
              <a:off x="1008" y="1536"/>
              <a:ext cx="496" cy="1824"/>
            </a:xfrm>
            <a:custGeom>
              <a:avLst/>
              <a:gdLst>
                <a:gd name="T0" fmla="*/ 0 w 496"/>
                <a:gd name="T1" fmla="*/ 1824 h 1824"/>
                <a:gd name="T2" fmla="*/ 162 w 496"/>
                <a:gd name="T3" fmla="*/ 1350 h 1824"/>
                <a:gd name="T4" fmla="*/ 234 w 496"/>
                <a:gd name="T5" fmla="*/ 1092 h 1824"/>
                <a:gd name="T6" fmla="*/ 432 w 496"/>
                <a:gd name="T7" fmla="*/ 336 h 1824"/>
                <a:gd name="T8" fmla="*/ 480 w 496"/>
                <a:gd name="T9" fmla="*/ 0 h 1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6" h="1824">
                  <a:moveTo>
                    <a:pt x="0" y="1824"/>
                  </a:moveTo>
                  <a:cubicBezTo>
                    <a:pt x="27" y="1745"/>
                    <a:pt x="123" y="1472"/>
                    <a:pt x="162" y="1350"/>
                  </a:cubicBezTo>
                  <a:cubicBezTo>
                    <a:pt x="201" y="1228"/>
                    <a:pt x="189" y="1261"/>
                    <a:pt x="234" y="1092"/>
                  </a:cubicBezTo>
                  <a:cubicBezTo>
                    <a:pt x="279" y="923"/>
                    <a:pt x="391" y="518"/>
                    <a:pt x="432" y="336"/>
                  </a:cubicBezTo>
                  <a:cubicBezTo>
                    <a:pt x="473" y="154"/>
                    <a:pt x="496" y="16"/>
                    <a:pt x="48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80" name="Group 186"/>
            <p:cNvGrpSpPr/>
            <p:nvPr/>
          </p:nvGrpSpPr>
          <p:grpSpPr bwMode="auto">
            <a:xfrm>
              <a:off x="1038" y="1644"/>
              <a:ext cx="432" cy="1525"/>
              <a:chOff x="1038" y="1644"/>
              <a:chExt cx="432" cy="1525"/>
            </a:xfrm>
          </p:grpSpPr>
          <p:sp>
            <p:nvSpPr>
              <p:cNvPr id="64581" name="Line 187"/>
              <p:cNvSpPr>
                <a:spLocks noChangeShapeType="1"/>
              </p:cNvSpPr>
              <p:nvPr/>
            </p:nvSpPr>
            <p:spPr bwMode="auto">
              <a:xfrm flipH="1">
                <a:off x="1176" y="2352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2" name="Line 188"/>
              <p:cNvSpPr>
                <a:spLocks noChangeShapeType="1"/>
              </p:cNvSpPr>
              <p:nvPr/>
            </p:nvSpPr>
            <p:spPr bwMode="auto">
              <a:xfrm flipH="1">
                <a:off x="1206" y="2184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3" name="Line 189"/>
              <p:cNvSpPr>
                <a:spLocks noChangeShapeType="1"/>
              </p:cNvSpPr>
              <p:nvPr/>
            </p:nvSpPr>
            <p:spPr bwMode="auto">
              <a:xfrm flipH="1">
                <a:off x="1194" y="2268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4584" name="Group 190"/>
              <p:cNvGrpSpPr/>
              <p:nvPr/>
            </p:nvGrpSpPr>
            <p:grpSpPr bwMode="auto">
              <a:xfrm>
                <a:off x="1290" y="1644"/>
                <a:ext cx="180" cy="270"/>
                <a:chOff x="1290" y="1644"/>
                <a:chExt cx="180" cy="270"/>
              </a:xfrm>
            </p:grpSpPr>
            <p:sp>
              <p:nvSpPr>
                <p:cNvPr id="64598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1290" y="181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99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1308" y="172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600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1326" y="1644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85" name="Line 194"/>
              <p:cNvSpPr>
                <a:spLocks noChangeShapeType="1"/>
              </p:cNvSpPr>
              <p:nvPr/>
            </p:nvSpPr>
            <p:spPr bwMode="auto">
              <a:xfrm rot="1116689" flipH="1">
                <a:off x="1182" y="2430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6" name="Line 195"/>
              <p:cNvSpPr>
                <a:spLocks noChangeShapeType="1"/>
              </p:cNvSpPr>
              <p:nvPr/>
            </p:nvSpPr>
            <p:spPr bwMode="auto">
              <a:xfrm rot="1116689" flipH="1">
                <a:off x="1128" y="2610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7" name="Line 196"/>
              <p:cNvSpPr>
                <a:spLocks noChangeShapeType="1"/>
              </p:cNvSpPr>
              <p:nvPr/>
            </p:nvSpPr>
            <p:spPr bwMode="auto">
              <a:xfrm rot="1116689" flipH="1">
                <a:off x="1152" y="2526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8" name="Line 197"/>
              <p:cNvSpPr>
                <a:spLocks noChangeShapeType="1"/>
              </p:cNvSpPr>
              <p:nvPr/>
            </p:nvSpPr>
            <p:spPr bwMode="auto">
              <a:xfrm rot="1116689" flipH="1">
                <a:off x="1116" y="26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9" name="Line 198"/>
              <p:cNvSpPr>
                <a:spLocks noChangeShapeType="1"/>
              </p:cNvSpPr>
              <p:nvPr/>
            </p:nvSpPr>
            <p:spPr bwMode="auto">
              <a:xfrm flipV="1">
                <a:off x="1104" y="2796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0" name="Line 199"/>
              <p:cNvSpPr>
                <a:spLocks noChangeShapeType="1"/>
              </p:cNvSpPr>
              <p:nvPr/>
            </p:nvSpPr>
            <p:spPr bwMode="auto">
              <a:xfrm flipV="1">
                <a:off x="1068" y="2880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4591" name="Group 200"/>
              <p:cNvGrpSpPr/>
              <p:nvPr/>
            </p:nvGrpSpPr>
            <p:grpSpPr bwMode="auto">
              <a:xfrm>
                <a:off x="1230" y="1920"/>
                <a:ext cx="180" cy="270"/>
                <a:chOff x="1290" y="1644"/>
                <a:chExt cx="180" cy="270"/>
              </a:xfrm>
            </p:grpSpPr>
            <p:sp>
              <p:nvSpPr>
                <p:cNvPr id="64595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1290" y="181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9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1308" y="172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9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1326" y="1644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92" name="Line 204"/>
              <p:cNvSpPr>
                <a:spLocks noChangeShapeType="1"/>
              </p:cNvSpPr>
              <p:nvPr/>
            </p:nvSpPr>
            <p:spPr bwMode="auto">
              <a:xfrm rot="-1496635">
                <a:off x="1056" y="2988"/>
                <a:ext cx="96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3" name="Line 205"/>
              <p:cNvSpPr>
                <a:spLocks noChangeShapeType="1"/>
              </p:cNvSpPr>
              <p:nvPr/>
            </p:nvSpPr>
            <p:spPr bwMode="auto">
              <a:xfrm rot="-1784693">
                <a:off x="1056" y="3072"/>
                <a:ext cx="48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4" name="Line 206"/>
              <p:cNvSpPr>
                <a:spLocks noChangeShapeType="1"/>
              </p:cNvSpPr>
              <p:nvPr/>
            </p:nvSpPr>
            <p:spPr bwMode="auto">
              <a:xfrm rot="-1198987">
                <a:off x="1038" y="3168"/>
                <a:ext cx="48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0303" name="Group 207"/>
          <p:cNvGrpSpPr/>
          <p:nvPr/>
        </p:nvGrpSpPr>
        <p:grpSpPr bwMode="auto">
          <a:xfrm>
            <a:off x="847725" y="5743478"/>
            <a:ext cx="4191000" cy="152400"/>
            <a:chOff x="1260" y="3768"/>
            <a:chExt cx="2640" cy="96"/>
          </a:xfrm>
        </p:grpSpPr>
        <p:grpSp>
          <p:nvGrpSpPr>
            <p:cNvPr id="64540" name="Group 208"/>
            <p:cNvGrpSpPr/>
            <p:nvPr/>
          </p:nvGrpSpPr>
          <p:grpSpPr bwMode="auto">
            <a:xfrm>
              <a:off x="3615" y="3768"/>
              <a:ext cx="285" cy="96"/>
              <a:chOff x="3459" y="3264"/>
              <a:chExt cx="285" cy="96"/>
            </a:xfrm>
          </p:grpSpPr>
          <p:sp>
            <p:nvSpPr>
              <p:cNvPr id="64576" name="Line 209"/>
              <p:cNvSpPr>
                <a:spLocks noChangeShapeType="1"/>
              </p:cNvSpPr>
              <p:nvPr/>
            </p:nvSpPr>
            <p:spPr bwMode="auto">
              <a:xfrm flipH="1">
                <a:off x="3648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7" name="Line 210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8" name="Line 211"/>
              <p:cNvSpPr>
                <a:spLocks noChangeShapeType="1"/>
              </p:cNvSpPr>
              <p:nvPr/>
            </p:nvSpPr>
            <p:spPr bwMode="auto">
              <a:xfrm flipH="1">
                <a:off x="3459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41" name="Group 212"/>
            <p:cNvGrpSpPr/>
            <p:nvPr/>
          </p:nvGrpSpPr>
          <p:grpSpPr bwMode="auto">
            <a:xfrm>
              <a:off x="3324" y="3768"/>
              <a:ext cx="285" cy="96"/>
              <a:chOff x="3459" y="3264"/>
              <a:chExt cx="285" cy="96"/>
            </a:xfrm>
          </p:grpSpPr>
          <p:sp>
            <p:nvSpPr>
              <p:cNvPr id="64573" name="Line 213"/>
              <p:cNvSpPr>
                <a:spLocks noChangeShapeType="1"/>
              </p:cNvSpPr>
              <p:nvPr/>
            </p:nvSpPr>
            <p:spPr bwMode="auto">
              <a:xfrm flipH="1">
                <a:off x="3648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4" name="Line 214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5" name="Line 215"/>
              <p:cNvSpPr>
                <a:spLocks noChangeShapeType="1"/>
              </p:cNvSpPr>
              <p:nvPr/>
            </p:nvSpPr>
            <p:spPr bwMode="auto">
              <a:xfrm flipH="1">
                <a:off x="3459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42" name="Group 216"/>
            <p:cNvGrpSpPr/>
            <p:nvPr/>
          </p:nvGrpSpPr>
          <p:grpSpPr bwMode="auto">
            <a:xfrm>
              <a:off x="3036" y="3768"/>
              <a:ext cx="285" cy="96"/>
              <a:chOff x="3459" y="3264"/>
              <a:chExt cx="285" cy="96"/>
            </a:xfrm>
          </p:grpSpPr>
          <p:sp>
            <p:nvSpPr>
              <p:cNvPr id="64570" name="Line 217"/>
              <p:cNvSpPr>
                <a:spLocks noChangeShapeType="1"/>
              </p:cNvSpPr>
              <p:nvPr/>
            </p:nvSpPr>
            <p:spPr bwMode="auto">
              <a:xfrm flipH="1">
                <a:off x="3648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1" name="Line 218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2" name="Line 219"/>
              <p:cNvSpPr>
                <a:spLocks noChangeShapeType="1"/>
              </p:cNvSpPr>
              <p:nvPr/>
            </p:nvSpPr>
            <p:spPr bwMode="auto">
              <a:xfrm flipH="1">
                <a:off x="3459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43" name="Group 220"/>
            <p:cNvGrpSpPr/>
            <p:nvPr/>
          </p:nvGrpSpPr>
          <p:grpSpPr bwMode="auto">
            <a:xfrm>
              <a:off x="2754" y="3768"/>
              <a:ext cx="285" cy="96"/>
              <a:chOff x="3459" y="3264"/>
              <a:chExt cx="285" cy="96"/>
            </a:xfrm>
          </p:grpSpPr>
          <p:sp>
            <p:nvSpPr>
              <p:cNvPr id="64567" name="Line 221"/>
              <p:cNvSpPr>
                <a:spLocks noChangeShapeType="1"/>
              </p:cNvSpPr>
              <p:nvPr/>
            </p:nvSpPr>
            <p:spPr bwMode="auto">
              <a:xfrm flipH="1">
                <a:off x="3648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8" name="Line 222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9" name="Line 223"/>
              <p:cNvSpPr>
                <a:spLocks noChangeShapeType="1"/>
              </p:cNvSpPr>
              <p:nvPr/>
            </p:nvSpPr>
            <p:spPr bwMode="auto">
              <a:xfrm flipH="1">
                <a:off x="3459" y="326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44" name="Line 224"/>
            <p:cNvSpPr>
              <a:spLocks noChangeShapeType="1"/>
            </p:cNvSpPr>
            <p:nvPr/>
          </p:nvSpPr>
          <p:spPr bwMode="auto">
            <a:xfrm flipH="1">
              <a:off x="1900" y="3808"/>
              <a:ext cx="48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45" name="Group 225"/>
            <p:cNvGrpSpPr/>
            <p:nvPr/>
          </p:nvGrpSpPr>
          <p:grpSpPr bwMode="auto">
            <a:xfrm>
              <a:off x="2520" y="3780"/>
              <a:ext cx="210" cy="84"/>
              <a:chOff x="2364" y="3276"/>
              <a:chExt cx="210" cy="84"/>
            </a:xfrm>
          </p:grpSpPr>
          <p:sp>
            <p:nvSpPr>
              <p:cNvPr id="64564" name="Line 226"/>
              <p:cNvSpPr>
                <a:spLocks noChangeShapeType="1"/>
              </p:cNvSpPr>
              <p:nvPr/>
            </p:nvSpPr>
            <p:spPr bwMode="auto">
              <a:xfrm rot="1267792" flipH="1">
                <a:off x="2532" y="3282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5" name="Line 227"/>
              <p:cNvSpPr>
                <a:spLocks noChangeShapeType="1"/>
              </p:cNvSpPr>
              <p:nvPr/>
            </p:nvSpPr>
            <p:spPr bwMode="auto">
              <a:xfrm rot="1267792" flipH="1">
                <a:off x="245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6" name="Line 228"/>
              <p:cNvSpPr>
                <a:spLocks noChangeShapeType="1"/>
              </p:cNvSpPr>
              <p:nvPr/>
            </p:nvSpPr>
            <p:spPr bwMode="auto">
              <a:xfrm rot="1267792" flipH="1">
                <a:off x="236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46" name="Group 229"/>
            <p:cNvGrpSpPr/>
            <p:nvPr/>
          </p:nvGrpSpPr>
          <p:grpSpPr bwMode="auto">
            <a:xfrm>
              <a:off x="2262" y="3780"/>
              <a:ext cx="210" cy="84"/>
              <a:chOff x="2364" y="3276"/>
              <a:chExt cx="210" cy="84"/>
            </a:xfrm>
          </p:grpSpPr>
          <p:sp>
            <p:nvSpPr>
              <p:cNvPr id="64561" name="Line 230"/>
              <p:cNvSpPr>
                <a:spLocks noChangeShapeType="1"/>
              </p:cNvSpPr>
              <p:nvPr/>
            </p:nvSpPr>
            <p:spPr bwMode="auto">
              <a:xfrm rot="1267792" flipH="1">
                <a:off x="2532" y="3282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2" name="Line 231"/>
              <p:cNvSpPr>
                <a:spLocks noChangeShapeType="1"/>
              </p:cNvSpPr>
              <p:nvPr/>
            </p:nvSpPr>
            <p:spPr bwMode="auto">
              <a:xfrm rot="1267792" flipH="1">
                <a:off x="245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3" name="Line 232"/>
              <p:cNvSpPr>
                <a:spLocks noChangeShapeType="1"/>
              </p:cNvSpPr>
              <p:nvPr/>
            </p:nvSpPr>
            <p:spPr bwMode="auto">
              <a:xfrm rot="1267792" flipH="1">
                <a:off x="236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47" name="Group 233"/>
            <p:cNvGrpSpPr/>
            <p:nvPr/>
          </p:nvGrpSpPr>
          <p:grpSpPr bwMode="auto">
            <a:xfrm>
              <a:off x="1998" y="3780"/>
              <a:ext cx="210" cy="84"/>
              <a:chOff x="2364" y="3276"/>
              <a:chExt cx="210" cy="84"/>
            </a:xfrm>
          </p:grpSpPr>
          <p:sp>
            <p:nvSpPr>
              <p:cNvPr id="64558" name="Line 234"/>
              <p:cNvSpPr>
                <a:spLocks noChangeShapeType="1"/>
              </p:cNvSpPr>
              <p:nvPr/>
            </p:nvSpPr>
            <p:spPr bwMode="auto">
              <a:xfrm rot="1267792" flipH="1">
                <a:off x="2532" y="3282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9" name="Line 235"/>
              <p:cNvSpPr>
                <a:spLocks noChangeShapeType="1"/>
              </p:cNvSpPr>
              <p:nvPr/>
            </p:nvSpPr>
            <p:spPr bwMode="auto">
              <a:xfrm rot="1267792" flipH="1">
                <a:off x="245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0" name="Line 236"/>
              <p:cNvSpPr>
                <a:spLocks noChangeShapeType="1"/>
              </p:cNvSpPr>
              <p:nvPr/>
            </p:nvSpPr>
            <p:spPr bwMode="auto">
              <a:xfrm rot="1267792" flipH="1">
                <a:off x="2364" y="3276"/>
                <a:ext cx="42" cy="7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48" name="Line 237"/>
            <p:cNvSpPr>
              <a:spLocks noChangeShapeType="1"/>
            </p:cNvSpPr>
            <p:nvPr/>
          </p:nvSpPr>
          <p:spPr bwMode="auto">
            <a:xfrm flipH="1">
              <a:off x="1820" y="3808"/>
              <a:ext cx="48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238"/>
            <p:cNvSpPr>
              <a:spLocks noChangeShapeType="1"/>
            </p:cNvSpPr>
            <p:nvPr/>
          </p:nvSpPr>
          <p:spPr bwMode="auto">
            <a:xfrm flipH="1">
              <a:off x="1740" y="3804"/>
              <a:ext cx="48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50" name="Group 239"/>
            <p:cNvGrpSpPr/>
            <p:nvPr/>
          </p:nvGrpSpPr>
          <p:grpSpPr bwMode="auto">
            <a:xfrm>
              <a:off x="1488" y="3808"/>
              <a:ext cx="208" cy="52"/>
              <a:chOff x="1332" y="3304"/>
              <a:chExt cx="208" cy="52"/>
            </a:xfrm>
          </p:grpSpPr>
          <p:sp>
            <p:nvSpPr>
              <p:cNvPr id="64555" name="Line 240"/>
              <p:cNvSpPr>
                <a:spLocks noChangeShapeType="1"/>
              </p:cNvSpPr>
              <p:nvPr/>
            </p:nvSpPr>
            <p:spPr bwMode="auto">
              <a:xfrm flipH="1">
                <a:off x="1492" y="330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6" name="Line 241"/>
              <p:cNvSpPr>
                <a:spLocks noChangeShapeType="1"/>
              </p:cNvSpPr>
              <p:nvPr/>
            </p:nvSpPr>
            <p:spPr bwMode="auto">
              <a:xfrm flipH="1">
                <a:off x="1412" y="330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7" name="Line 242"/>
              <p:cNvSpPr>
                <a:spLocks noChangeShapeType="1"/>
              </p:cNvSpPr>
              <p:nvPr/>
            </p:nvSpPr>
            <p:spPr bwMode="auto">
              <a:xfrm flipH="1">
                <a:off x="1332" y="3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51" name="Group 243"/>
            <p:cNvGrpSpPr/>
            <p:nvPr/>
          </p:nvGrpSpPr>
          <p:grpSpPr bwMode="auto">
            <a:xfrm>
              <a:off x="1260" y="3808"/>
              <a:ext cx="208" cy="52"/>
              <a:chOff x="1332" y="3304"/>
              <a:chExt cx="208" cy="52"/>
            </a:xfrm>
          </p:grpSpPr>
          <p:sp>
            <p:nvSpPr>
              <p:cNvPr id="64552" name="Line 244"/>
              <p:cNvSpPr>
                <a:spLocks noChangeShapeType="1"/>
              </p:cNvSpPr>
              <p:nvPr/>
            </p:nvSpPr>
            <p:spPr bwMode="auto">
              <a:xfrm flipH="1">
                <a:off x="1492" y="330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3" name="Line 245"/>
              <p:cNvSpPr>
                <a:spLocks noChangeShapeType="1"/>
              </p:cNvSpPr>
              <p:nvPr/>
            </p:nvSpPr>
            <p:spPr bwMode="auto">
              <a:xfrm flipH="1">
                <a:off x="1412" y="330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4" name="Line 246"/>
              <p:cNvSpPr>
                <a:spLocks noChangeShapeType="1"/>
              </p:cNvSpPr>
              <p:nvPr/>
            </p:nvSpPr>
            <p:spPr bwMode="auto">
              <a:xfrm flipH="1">
                <a:off x="1332" y="3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0349" name="Group 253"/>
          <p:cNvGrpSpPr/>
          <p:nvPr/>
        </p:nvGrpSpPr>
        <p:grpSpPr bwMode="auto">
          <a:xfrm>
            <a:off x="304802" y="4314728"/>
            <a:ext cx="2124075" cy="800100"/>
            <a:chOff x="804" y="2880"/>
            <a:chExt cx="1338" cy="504"/>
          </a:xfrm>
        </p:grpSpPr>
        <p:sp>
          <p:nvSpPr>
            <p:cNvPr id="64538" name="Line 247"/>
            <p:cNvSpPr>
              <a:spLocks noChangeShapeType="1"/>
            </p:cNvSpPr>
            <p:nvPr/>
          </p:nvSpPr>
          <p:spPr bwMode="auto">
            <a:xfrm flipH="1">
              <a:off x="828" y="2880"/>
              <a:ext cx="131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4539" name="Line 248"/>
            <p:cNvSpPr>
              <a:spLocks noChangeShapeType="1"/>
            </p:cNvSpPr>
            <p:nvPr/>
          </p:nvSpPr>
          <p:spPr bwMode="auto">
            <a:xfrm flipH="1">
              <a:off x="804" y="3384"/>
              <a:ext cx="131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60351" name="Group 255"/>
          <p:cNvGrpSpPr/>
          <p:nvPr/>
        </p:nvGrpSpPr>
        <p:grpSpPr bwMode="auto">
          <a:xfrm>
            <a:off x="666752" y="3790855"/>
            <a:ext cx="9525" cy="1819275"/>
            <a:chOff x="1032" y="2550"/>
            <a:chExt cx="6" cy="1146"/>
          </a:xfrm>
        </p:grpSpPr>
        <p:sp>
          <p:nvSpPr>
            <p:cNvPr id="64536" name="Line 249"/>
            <p:cNvSpPr>
              <a:spLocks noChangeShapeType="1"/>
            </p:cNvSpPr>
            <p:nvPr/>
          </p:nvSpPr>
          <p:spPr bwMode="auto">
            <a:xfrm>
              <a:off x="1038" y="2550"/>
              <a:ext cx="0" cy="33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4537" name="Line 251"/>
            <p:cNvSpPr>
              <a:spLocks noChangeShapeType="1"/>
            </p:cNvSpPr>
            <p:nvPr/>
          </p:nvSpPr>
          <p:spPr bwMode="auto">
            <a:xfrm flipV="1">
              <a:off x="1032" y="3378"/>
              <a:ext cx="0" cy="3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60350" name="Group 254"/>
          <p:cNvGrpSpPr/>
          <p:nvPr/>
        </p:nvGrpSpPr>
        <p:grpSpPr bwMode="auto">
          <a:xfrm>
            <a:off x="2152650" y="3790855"/>
            <a:ext cx="19050" cy="1800225"/>
            <a:chOff x="1968" y="2550"/>
            <a:chExt cx="12" cy="1134"/>
          </a:xfrm>
        </p:grpSpPr>
        <p:sp>
          <p:nvSpPr>
            <p:cNvPr id="64534" name="Line 250"/>
            <p:cNvSpPr>
              <a:spLocks noChangeShapeType="1"/>
            </p:cNvSpPr>
            <p:nvPr/>
          </p:nvSpPr>
          <p:spPr bwMode="auto">
            <a:xfrm>
              <a:off x="1968" y="2550"/>
              <a:ext cx="0" cy="33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4535" name="Line 252"/>
            <p:cNvSpPr>
              <a:spLocks noChangeShapeType="1"/>
            </p:cNvSpPr>
            <p:nvPr/>
          </p:nvSpPr>
          <p:spPr bwMode="auto">
            <a:xfrm flipV="1">
              <a:off x="1980" y="3366"/>
              <a:ext cx="0" cy="3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60352" name="Text Box 256"/>
          <p:cNvSpPr txBox="1">
            <a:spLocks noChangeArrowheads="1"/>
          </p:cNvSpPr>
          <p:nvPr/>
        </p:nvSpPr>
        <p:spPr bwMode="auto">
          <a:xfrm>
            <a:off x="114300" y="4438555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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endParaRPr lang="en-US" altLang="zh-CN" baseline="-25000" dirty="0">
              <a:solidFill>
                <a:schemeClr val="accent2"/>
              </a:solidFill>
            </a:endParaRPr>
          </a:p>
        </p:txBody>
      </p:sp>
      <p:sp>
        <p:nvSpPr>
          <p:cNvPr id="260353" name="Text Box 257"/>
          <p:cNvSpPr txBox="1">
            <a:spLocks noChangeArrowheads="1"/>
          </p:cNvSpPr>
          <p:nvPr/>
        </p:nvSpPr>
        <p:spPr bwMode="auto">
          <a:xfrm>
            <a:off x="1676400" y="4448080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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endParaRPr lang="en-US" altLang="zh-CN" baseline="-25000" dirty="0">
              <a:solidFill>
                <a:schemeClr val="accent2"/>
              </a:solidFill>
            </a:endParaRPr>
          </a:p>
        </p:txBody>
      </p:sp>
      <p:sp>
        <p:nvSpPr>
          <p:cNvPr id="260355" name="Text Box 259"/>
          <p:cNvSpPr txBox="1">
            <a:spLocks noChangeArrowheads="1"/>
          </p:cNvSpPr>
          <p:nvPr/>
        </p:nvSpPr>
        <p:spPr bwMode="auto">
          <a:xfrm>
            <a:off x="6026004" y="2098999"/>
            <a:ext cx="3013609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饱和区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发射结、集电结均正向偏置。</a:t>
            </a:r>
            <a:endParaRPr lang="zh-CN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356" name="Text Box 260"/>
          <p:cNvSpPr txBox="1">
            <a:spLocks noChangeArrowheads="1"/>
          </p:cNvSpPr>
          <p:nvPr/>
        </p:nvSpPr>
        <p:spPr bwMode="auto">
          <a:xfrm>
            <a:off x="6025114" y="3102733"/>
            <a:ext cx="3014499" cy="83099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截止区</a:t>
            </a:r>
            <a:r>
              <a:rPr lang="en-US" altLang="zh-CN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发射结、集电结均反向偏置。</a:t>
            </a:r>
            <a:endParaRPr lang="zh-CN" altLang="en-US" sz="2400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358" name="Text Box 262"/>
          <p:cNvSpPr txBox="1">
            <a:spLocks noChangeArrowheads="1"/>
          </p:cNvSpPr>
          <p:nvPr/>
        </p:nvSpPr>
        <p:spPr bwMode="auto">
          <a:xfrm>
            <a:off x="6033076" y="4077423"/>
            <a:ext cx="2921649" cy="12003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放大区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发射结正向偏置；集电结反向偏置。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86600" y="6492877"/>
            <a:ext cx="2057400" cy="365125"/>
          </a:xfrm>
        </p:spPr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87" name="Text Box 28"/>
          <p:cNvSpPr txBox="1">
            <a:spLocks noChangeArrowheads="1"/>
          </p:cNvSpPr>
          <p:nvPr/>
        </p:nvSpPr>
        <p:spPr bwMode="auto">
          <a:xfrm>
            <a:off x="0" y="56543"/>
            <a:ext cx="68579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1.3.3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晶体管的共射特性曲线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6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6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6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6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6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26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26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352" grpId="0" autoUpdateAnimBg="0"/>
      <p:bldP spid="260353" grpId="0" autoUpdateAnimBg="0"/>
      <p:bldP spid="260355" grpId="0" animBg="1" autoUpdateAnimBg="0"/>
      <p:bldP spid="260356" grpId="0" animBg="1" autoUpdateAnimBg="0"/>
      <p:bldP spid="26035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1.3.4</a:t>
            </a:r>
            <a:r>
              <a:rPr lang="zh-CN" altLang="en-US" dirty="0" smtClean="0"/>
              <a:t>三极管的主要参数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35975" y="560971"/>
            <a:ext cx="5353049" cy="823912"/>
          </a:xfrm>
        </p:spPr>
        <p:txBody>
          <a:bodyPr/>
          <a:lstStyle/>
          <a:p>
            <a:pPr lvl="1" eaLnBrk="1" hangingPunct="1"/>
            <a:r>
              <a:rPr kumimoji="1"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一、直流参数</a:t>
            </a:r>
            <a:endParaRPr kumimoji="1"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3"/>
          <p:cNvSpPr txBox="1"/>
          <p:nvPr/>
        </p:nvSpPr>
        <p:spPr bwMode="auto">
          <a:xfrm>
            <a:off x="-32749" y="2698552"/>
            <a:ext cx="5353049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0" indent="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二、交流参数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915810" y="1528426"/>
            <a:ext cx="4225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共射直流电流放大系数 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60"/>
          <p:cNvGrpSpPr/>
          <p:nvPr/>
        </p:nvGrpSpPr>
        <p:grpSpPr bwMode="auto">
          <a:xfrm>
            <a:off x="4972638" y="1263781"/>
            <a:ext cx="1252537" cy="1052513"/>
            <a:chOff x="2847" y="576"/>
            <a:chExt cx="789" cy="663"/>
          </a:xfrm>
        </p:grpSpPr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2847" y="712"/>
              <a:ext cx="5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3200" i="1" dirty="0">
                  <a:sym typeface="Symbol" panose="05050102010706020507" pitchFamily="18" charset="2"/>
                </a:rPr>
                <a:t></a:t>
              </a:r>
              <a:r>
                <a:rPr lang="en-US" altLang="zh-CN" dirty="0">
                  <a:sym typeface="Symbol" panose="05050102010706020507" pitchFamily="18" charset="2"/>
                </a:rPr>
                <a:t> </a:t>
              </a:r>
              <a:r>
                <a:rPr lang="en-US" altLang="zh-CN" dirty="0"/>
                <a:t>=</a:t>
              </a:r>
              <a:r>
                <a:rPr lang="en-US" altLang="zh-CN" sz="2400" dirty="0"/>
                <a:t> </a:t>
              </a:r>
              <a:r>
                <a:rPr lang="en-US" altLang="zh-CN" sz="2000" dirty="0"/>
                <a:t>  </a:t>
              </a:r>
              <a:endParaRPr lang="en-US" altLang="zh-CN" sz="1600" dirty="0"/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3204" y="57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 i="1" dirty="0"/>
                <a:t>I</a:t>
              </a:r>
              <a:r>
                <a:rPr lang="en-US" altLang="zh-CN" baseline="-25000" dirty="0"/>
                <a:t>C</a:t>
              </a:r>
              <a:r>
                <a:rPr lang="en-US" altLang="zh-CN" i="1" dirty="0"/>
                <a:t> </a:t>
              </a:r>
              <a:r>
                <a:rPr lang="en-US" altLang="zh-CN" sz="2000" dirty="0"/>
                <a:t>  </a:t>
              </a:r>
              <a:endParaRPr lang="en-US" altLang="zh-CN" dirty="0"/>
            </a:p>
          </p:txBody>
        </p: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>
              <a:off x="2970" y="78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>
              <a:off x="3279" y="93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3250" y="874"/>
              <a:ext cx="31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3200" i="1" dirty="0"/>
                <a:t>I</a:t>
              </a:r>
              <a:r>
                <a:rPr lang="en-US" altLang="zh-CN" baseline="-25000" dirty="0"/>
                <a:t>B</a:t>
              </a:r>
              <a:endParaRPr lang="en-US" altLang="zh-CN" dirty="0">
                <a:ea typeface="方正琥珀繁体" pitchFamily="2" charset="-122"/>
              </a:endParaRPr>
            </a:p>
          </p:txBody>
        </p:sp>
      </p:grp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941975" y="2165808"/>
            <a:ext cx="4225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极间反向电流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2859675" y="2141995"/>
            <a:ext cx="4225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/>
            <a:r>
              <a:rPr lang="en-US" altLang="zh-CN" i="1" dirty="0"/>
              <a:t>I</a:t>
            </a:r>
            <a:r>
              <a:rPr lang="en-US" altLang="zh-CN" baseline="-25000" dirty="0"/>
              <a:t>CBO</a:t>
            </a:r>
            <a:r>
              <a:rPr lang="zh-CN" altLang="en-US" dirty="0"/>
              <a:t>、 </a:t>
            </a:r>
            <a:r>
              <a:rPr lang="en-US" altLang="zh-CN" i="1" dirty="0"/>
              <a:t>I</a:t>
            </a:r>
            <a:r>
              <a:rPr lang="en-US" altLang="zh-CN" baseline="-25000" dirty="0"/>
              <a:t>CEO</a:t>
            </a:r>
            <a:endParaRPr lang="en-US" altLang="zh-CN" dirty="0"/>
          </a:p>
        </p:txBody>
      </p:sp>
      <p:grpSp>
        <p:nvGrpSpPr>
          <p:cNvPr id="17" name="Group 184"/>
          <p:cNvGrpSpPr/>
          <p:nvPr/>
        </p:nvGrpSpPr>
        <p:grpSpPr bwMode="auto">
          <a:xfrm>
            <a:off x="4848520" y="3416660"/>
            <a:ext cx="3619500" cy="1433512"/>
            <a:chOff x="2964" y="219"/>
            <a:chExt cx="2280" cy="903"/>
          </a:xfrm>
        </p:grpSpPr>
        <p:grpSp>
          <p:nvGrpSpPr>
            <p:cNvPr id="18" name="Group 181"/>
            <p:cNvGrpSpPr/>
            <p:nvPr/>
          </p:nvGrpSpPr>
          <p:grpSpPr bwMode="auto">
            <a:xfrm>
              <a:off x="2964" y="219"/>
              <a:ext cx="1045" cy="903"/>
              <a:chOff x="2964" y="219"/>
              <a:chExt cx="1045" cy="903"/>
            </a:xfrm>
          </p:grpSpPr>
          <p:sp>
            <p:nvSpPr>
              <p:cNvPr id="21" name="Rectangle 177"/>
              <p:cNvSpPr>
                <a:spLocks noChangeArrowheads="1"/>
              </p:cNvSpPr>
              <p:nvPr/>
            </p:nvSpPr>
            <p:spPr bwMode="auto">
              <a:xfrm>
                <a:off x="2964" y="321"/>
                <a:ext cx="513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altLang="zh-CN" sz="3200" i="1" dirty="0">
                    <a:sym typeface="Symbol" panose="05050102010706020507" pitchFamily="18" charset="2"/>
                  </a:rPr>
                  <a:t></a:t>
                </a:r>
                <a:r>
                  <a:rPr lang="en-US" altLang="zh-CN" sz="36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/>
                  <a:t>= </a:t>
                </a:r>
                <a:endParaRPr lang="en-US" altLang="zh-CN" dirty="0"/>
              </a:p>
            </p:txBody>
          </p:sp>
          <p:sp>
            <p:nvSpPr>
              <p:cNvPr id="22" name="Text Box 178"/>
              <p:cNvSpPr txBox="1">
                <a:spLocks noChangeArrowheads="1"/>
              </p:cNvSpPr>
              <p:nvPr/>
            </p:nvSpPr>
            <p:spPr bwMode="auto">
              <a:xfrm>
                <a:off x="3447" y="219"/>
                <a:ext cx="56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hlink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dirty="0">
                    <a:sym typeface="Symbol" panose="05050102010706020507" pitchFamily="18" charset="2"/>
                  </a:rPr>
                  <a:t>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I</a:t>
                </a:r>
                <a:r>
                  <a:rPr lang="en-US" altLang="zh-CN" baseline="-25000" dirty="0"/>
                  <a:t>C</a:t>
                </a:r>
                <a:r>
                  <a:rPr lang="en-US" altLang="zh-CN" i="1" dirty="0"/>
                  <a:t> </a:t>
                </a:r>
                <a:endParaRPr lang="en-US" altLang="zh-CN" sz="2000" dirty="0"/>
              </a:p>
            </p:txBody>
          </p:sp>
          <p:sp>
            <p:nvSpPr>
              <p:cNvPr id="23" name="Text Box 179"/>
              <p:cNvSpPr txBox="1">
                <a:spLocks noChangeArrowheads="1"/>
              </p:cNvSpPr>
              <p:nvPr/>
            </p:nvSpPr>
            <p:spPr bwMode="auto">
              <a:xfrm>
                <a:off x="3429" y="488"/>
                <a:ext cx="550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hlink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dirty="0">
                    <a:sym typeface="Symbol" panose="05050102010706020507" pitchFamily="18" charset="2"/>
                  </a:rPr>
                  <a:t></a:t>
                </a:r>
                <a:r>
                  <a:rPr lang="en-US" altLang="zh-CN" dirty="0"/>
                  <a:t> </a:t>
                </a:r>
                <a:r>
                  <a:rPr lang="en-US" altLang="zh-CN" sz="3200" i="1" dirty="0"/>
                  <a:t>I</a:t>
                </a:r>
                <a:r>
                  <a:rPr lang="en-US" altLang="zh-CN" baseline="-25000" dirty="0"/>
                  <a:t>B</a:t>
                </a:r>
                <a:r>
                  <a:rPr lang="en-US" altLang="zh-CN" sz="2000" dirty="0"/>
                  <a:t> </a:t>
                </a:r>
                <a:endParaRPr lang="en-US" altLang="zh-CN" sz="2400" dirty="0"/>
              </a:p>
              <a:p>
                <a:pPr algn="ctr" eaLnBrk="1" hangingPunct="1"/>
                <a:endParaRPr lang="en-US" altLang="zh-CN" dirty="0"/>
              </a:p>
            </p:txBody>
          </p:sp>
          <p:sp>
            <p:nvSpPr>
              <p:cNvPr id="24" name="Line 180"/>
              <p:cNvSpPr>
                <a:spLocks noChangeShapeType="1"/>
              </p:cNvSpPr>
              <p:nvPr/>
            </p:nvSpPr>
            <p:spPr bwMode="auto">
              <a:xfrm>
                <a:off x="3432" y="561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Line 182"/>
            <p:cNvSpPr>
              <a:spLocks noChangeShapeType="1"/>
            </p:cNvSpPr>
            <p:nvPr/>
          </p:nvSpPr>
          <p:spPr bwMode="auto">
            <a:xfrm>
              <a:off x="4086" y="282"/>
              <a:ext cx="0" cy="5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Text Box 183"/>
            <p:cNvSpPr txBox="1">
              <a:spLocks noChangeArrowheads="1"/>
            </p:cNvSpPr>
            <p:nvPr/>
          </p:nvSpPr>
          <p:spPr bwMode="auto">
            <a:xfrm>
              <a:off x="4146" y="612"/>
              <a:ext cx="10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U</a:t>
              </a:r>
              <a:r>
                <a:rPr lang="en-US" altLang="zh-CN" sz="2000" baseline="-25000" dirty="0"/>
                <a:t>CE</a:t>
              </a:r>
              <a:r>
                <a:rPr lang="en-US" altLang="zh-CN" sz="2000" dirty="0"/>
                <a:t>=</a:t>
              </a:r>
              <a:r>
                <a:rPr lang="zh-CN" altLang="en-US" sz="2000" dirty="0"/>
                <a:t>常数</a:t>
              </a:r>
              <a:endParaRPr lang="zh-CN" altLang="en-US" sz="2000" dirty="0"/>
            </a:p>
          </p:txBody>
        </p:sp>
      </p:grpSp>
      <p:sp>
        <p:nvSpPr>
          <p:cNvPr id="25" name="Rectangle 185"/>
          <p:cNvSpPr>
            <a:spLocks noChangeArrowheads="1"/>
          </p:cNvSpPr>
          <p:nvPr/>
        </p:nvSpPr>
        <p:spPr bwMode="auto">
          <a:xfrm>
            <a:off x="941975" y="3801375"/>
            <a:ext cx="4225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共射交流电流放大系数 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auto">
          <a:xfrm>
            <a:off x="1027639" y="4838158"/>
            <a:ext cx="70481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特征频率</a:t>
            </a:r>
            <a:r>
              <a:rPr lang="en-US" altLang="zh-CN" b="0" i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0" baseline="-25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b="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使电流放大系数的值下降到</a:t>
            </a:r>
            <a:r>
              <a:rPr lang="en-US" altLang="zh-CN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的信号频率</a:t>
            </a:r>
            <a:endParaRPr lang="en-US" altLang="zh-CN" b="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utoUpdateAnimBg="0"/>
      <p:bldP spid="15" grpId="0" autoUpdateAnimBg="0"/>
      <p:bldP spid="16" grpId="0" autoUpdateAnimBg="0"/>
      <p:bldP spid="25" grpId="0" autoUpdateAnimBg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4744013" y="1011983"/>
            <a:ext cx="4443629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集电极最大允许电流 </a:t>
            </a:r>
            <a:r>
              <a:rPr lang="en-US" altLang="zh-CN" i="1" dirty="0">
                <a:solidFill>
                  <a:schemeClr val="accent2"/>
                </a:solidFill>
              </a:rPr>
              <a:t>I</a:t>
            </a:r>
            <a:r>
              <a:rPr lang="en-US" altLang="zh-CN" baseline="-25000" dirty="0">
                <a:solidFill>
                  <a:schemeClr val="accent2"/>
                </a:solidFill>
              </a:rPr>
              <a:t>CM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4749975" y="1558285"/>
            <a:ext cx="46176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射极反向击穿电压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U</a:t>
            </a:r>
            <a:r>
              <a:rPr lang="en-US" altLang="zh-CN" baseline="-25000" dirty="0">
                <a:solidFill>
                  <a:schemeClr val="accent2"/>
                </a:solidFill>
              </a:rPr>
              <a:t>(BR)CEO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96631" name="Rectangle 23"/>
          <p:cNvSpPr>
            <a:spLocks noChangeArrowheads="1"/>
          </p:cNvSpPr>
          <p:nvPr/>
        </p:nvSpPr>
        <p:spPr bwMode="auto">
          <a:xfrm>
            <a:off x="4794020" y="2516576"/>
            <a:ext cx="42656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669900"/>
                </a:solidFill>
              </a:rPr>
              <a:t>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集电极最大允许耗散功率 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i="1" dirty="0">
                <a:solidFill>
                  <a:schemeClr val="accent2"/>
                </a:solidFill>
              </a:rPr>
              <a:t>     P</a:t>
            </a:r>
            <a:r>
              <a:rPr lang="en-US" altLang="zh-CN" baseline="-25000" dirty="0">
                <a:solidFill>
                  <a:schemeClr val="accent2"/>
                </a:solidFill>
              </a:rPr>
              <a:t>CM</a:t>
            </a:r>
            <a:r>
              <a:rPr lang="en-US" altLang="zh-CN" baseline="-25000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en-US" altLang="zh-CN" i="1" dirty="0">
                <a:solidFill>
                  <a:schemeClr val="accent2"/>
                </a:solidFill>
              </a:rPr>
              <a:t>U</a:t>
            </a:r>
            <a:r>
              <a:rPr lang="en-US" altLang="zh-CN" baseline="-25000" dirty="0">
                <a:solidFill>
                  <a:schemeClr val="accent2"/>
                </a:solidFill>
              </a:rPr>
              <a:t>CE</a:t>
            </a:r>
            <a:r>
              <a:rPr lang="en-US" altLang="zh-CN" i="1" dirty="0">
                <a:solidFill>
                  <a:schemeClr val="accent2"/>
                </a:solidFill>
              </a:rPr>
              <a:t>I</a:t>
            </a:r>
            <a:r>
              <a:rPr lang="en-US" altLang="zh-CN" baseline="-25000" dirty="0">
                <a:solidFill>
                  <a:schemeClr val="accent2"/>
                </a:solidFill>
              </a:rPr>
              <a:t>C</a:t>
            </a:r>
            <a:endParaRPr lang="en-US" altLang="zh-CN" baseline="-25000" dirty="0">
              <a:solidFill>
                <a:schemeClr val="accent2"/>
              </a:solidFill>
            </a:endParaRP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-127182" y="935239"/>
            <a:ext cx="299312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90000"/>
              </a:lnSpc>
              <a:spcBef>
                <a:spcPts val="375"/>
              </a:spcBef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三、极限参数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40" name="Line 49"/>
          <p:cNvSpPr>
            <a:spLocks noChangeShapeType="1"/>
          </p:cNvSpPr>
          <p:nvPr/>
        </p:nvSpPr>
        <p:spPr bwMode="auto">
          <a:xfrm flipV="1">
            <a:off x="610955" y="2070913"/>
            <a:ext cx="1588" cy="3733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50"/>
          <p:cNvSpPr>
            <a:spLocks noChangeShapeType="1"/>
          </p:cNvSpPr>
          <p:nvPr/>
        </p:nvSpPr>
        <p:spPr bwMode="auto">
          <a:xfrm>
            <a:off x="610955" y="5804713"/>
            <a:ext cx="5562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Freeform 51"/>
          <p:cNvSpPr/>
          <p:nvPr/>
        </p:nvSpPr>
        <p:spPr bwMode="auto">
          <a:xfrm>
            <a:off x="799870" y="4285478"/>
            <a:ext cx="1182687" cy="376237"/>
          </a:xfrm>
          <a:custGeom>
            <a:avLst/>
            <a:gdLst>
              <a:gd name="T0" fmla="*/ 0 w 745"/>
              <a:gd name="T1" fmla="*/ 2147483646 h 316"/>
              <a:gd name="T2" fmla="*/ 2147483646 w 745"/>
              <a:gd name="T3" fmla="*/ 2147483646 h 316"/>
              <a:gd name="T4" fmla="*/ 2147483646 w 745"/>
              <a:gd name="T5" fmla="*/ 0 h 3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5" h="316">
                <a:moveTo>
                  <a:pt x="0" y="316"/>
                </a:moveTo>
                <a:cubicBezTo>
                  <a:pt x="27" y="279"/>
                  <a:pt x="45" y="149"/>
                  <a:pt x="169" y="96"/>
                </a:cubicBezTo>
                <a:cubicBezTo>
                  <a:pt x="293" y="43"/>
                  <a:pt x="517" y="20"/>
                  <a:pt x="745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52"/>
          <p:cNvSpPr>
            <a:spLocks noChangeShapeType="1"/>
          </p:cNvSpPr>
          <p:nvPr/>
        </p:nvSpPr>
        <p:spPr bwMode="auto">
          <a:xfrm flipV="1">
            <a:off x="1906355" y="4056876"/>
            <a:ext cx="2819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644" name="Group 53"/>
          <p:cNvGrpSpPr/>
          <p:nvPr/>
        </p:nvGrpSpPr>
        <p:grpSpPr bwMode="auto">
          <a:xfrm>
            <a:off x="944330" y="3271065"/>
            <a:ext cx="3467100" cy="576263"/>
            <a:chOff x="1248" y="1845"/>
            <a:chExt cx="2184" cy="363"/>
          </a:xfrm>
        </p:grpSpPr>
        <p:sp>
          <p:nvSpPr>
            <p:cNvPr id="69696" name="Freeform 54"/>
            <p:cNvSpPr/>
            <p:nvPr/>
          </p:nvSpPr>
          <p:spPr bwMode="auto">
            <a:xfrm rot="-118006">
              <a:off x="1248" y="2016"/>
              <a:ext cx="576" cy="192"/>
            </a:xfrm>
            <a:custGeom>
              <a:avLst/>
              <a:gdLst>
                <a:gd name="T0" fmla="*/ 0 w 624"/>
                <a:gd name="T1" fmla="*/ 123 h 240"/>
                <a:gd name="T2" fmla="*/ 114 w 624"/>
                <a:gd name="T3" fmla="*/ 50 h 240"/>
                <a:gd name="T4" fmla="*/ 491 w 624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240">
                  <a:moveTo>
                    <a:pt x="0" y="240"/>
                  </a:moveTo>
                  <a:cubicBezTo>
                    <a:pt x="20" y="188"/>
                    <a:pt x="40" y="136"/>
                    <a:pt x="144" y="96"/>
                  </a:cubicBezTo>
                  <a:cubicBezTo>
                    <a:pt x="248" y="56"/>
                    <a:pt x="436" y="28"/>
                    <a:pt x="62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7" name="Line 55"/>
            <p:cNvSpPr>
              <a:spLocks noChangeShapeType="1"/>
            </p:cNvSpPr>
            <p:nvPr/>
          </p:nvSpPr>
          <p:spPr bwMode="auto">
            <a:xfrm rot="87350" flipV="1">
              <a:off x="1800" y="1845"/>
              <a:ext cx="163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645" name="Group 56"/>
          <p:cNvGrpSpPr/>
          <p:nvPr/>
        </p:nvGrpSpPr>
        <p:grpSpPr bwMode="auto">
          <a:xfrm>
            <a:off x="725255" y="4890313"/>
            <a:ext cx="4095750" cy="342900"/>
            <a:chOff x="1104" y="2784"/>
            <a:chExt cx="2580" cy="216"/>
          </a:xfrm>
        </p:grpSpPr>
        <p:grpSp>
          <p:nvGrpSpPr>
            <p:cNvPr id="69692" name="Group 57"/>
            <p:cNvGrpSpPr/>
            <p:nvPr/>
          </p:nvGrpSpPr>
          <p:grpSpPr bwMode="auto">
            <a:xfrm>
              <a:off x="1188" y="2784"/>
              <a:ext cx="2496" cy="144"/>
              <a:chOff x="1200" y="2784"/>
              <a:chExt cx="2496" cy="144"/>
            </a:xfrm>
          </p:grpSpPr>
          <p:sp>
            <p:nvSpPr>
              <p:cNvPr id="69694" name="Line 58"/>
              <p:cNvSpPr>
                <a:spLocks noChangeShapeType="1"/>
              </p:cNvSpPr>
              <p:nvPr/>
            </p:nvSpPr>
            <p:spPr bwMode="auto">
              <a:xfrm flipV="1">
                <a:off x="1776" y="2784"/>
                <a:ext cx="192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5" name="Line 59"/>
              <p:cNvSpPr>
                <a:spLocks noChangeShapeType="1"/>
              </p:cNvSpPr>
              <p:nvPr/>
            </p:nvSpPr>
            <p:spPr bwMode="auto">
              <a:xfrm flipH="1">
                <a:off x="1200" y="2880"/>
                <a:ext cx="57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93" name="Freeform 60"/>
            <p:cNvSpPr/>
            <p:nvPr/>
          </p:nvSpPr>
          <p:spPr bwMode="auto">
            <a:xfrm>
              <a:off x="1104" y="2930"/>
              <a:ext cx="96" cy="70"/>
            </a:xfrm>
            <a:custGeom>
              <a:avLst/>
              <a:gdLst>
                <a:gd name="T0" fmla="*/ 76 w 108"/>
                <a:gd name="T1" fmla="*/ 0 h 98"/>
                <a:gd name="T2" fmla="*/ 41 w 108"/>
                <a:gd name="T3" fmla="*/ 7 h 98"/>
                <a:gd name="T4" fmla="*/ 28 w 108"/>
                <a:gd name="T5" fmla="*/ 11 h 98"/>
                <a:gd name="T6" fmla="*/ 24 w 108"/>
                <a:gd name="T7" fmla="*/ 14 h 98"/>
                <a:gd name="T8" fmla="*/ 17 w 108"/>
                <a:gd name="T9" fmla="*/ 17 h 98"/>
                <a:gd name="T10" fmla="*/ 5 w 108"/>
                <a:gd name="T11" fmla="*/ 30 h 98"/>
                <a:gd name="T12" fmla="*/ 4 w 108"/>
                <a:gd name="T13" fmla="*/ 36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98">
                  <a:moveTo>
                    <a:pt x="108" y="0"/>
                  </a:moveTo>
                  <a:cubicBezTo>
                    <a:pt x="90" y="4"/>
                    <a:pt x="74" y="11"/>
                    <a:pt x="58" y="20"/>
                  </a:cubicBezTo>
                  <a:cubicBezTo>
                    <a:pt x="52" y="24"/>
                    <a:pt x="46" y="28"/>
                    <a:pt x="40" y="32"/>
                  </a:cubicBezTo>
                  <a:cubicBezTo>
                    <a:pt x="38" y="33"/>
                    <a:pt x="34" y="36"/>
                    <a:pt x="34" y="36"/>
                  </a:cubicBezTo>
                  <a:cubicBezTo>
                    <a:pt x="23" y="52"/>
                    <a:pt x="37" y="33"/>
                    <a:pt x="24" y="46"/>
                  </a:cubicBezTo>
                  <a:cubicBezTo>
                    <a:pt x="16" y="54"/>
                    <a:pt x="12" y="71"/>
                    <a:pt x="8" y="82"/>
                  </a:cubicBezTo>
                  <a:cubicBezTo>
                    <a:pt x="6" y="89"/>
                    <a:pt x="0" y="90"/>
                    <a:pt x="4" y="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46" name="Line 61"/>
          <p:cNvSpPr>
            <a:spLocks noChangeShapeType="1"/>
          </p:cNvSpPr>
          <p:nvPr/>
        </p:nvSpPr>
        <p:spPr bwMode="auto">
          <a:xfrm flipH="1">
            <a:off x="763355" y="5652313"/>
            <a:ext cx="426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Freeform 62"/>
          <p:cNvSpPr/>
          <p:nvPr/>
        </p:nvSpPr>
        <p:spPr bwMode="auto">
          <a:xfrm>
            <a:off x="610955" y="5728515"/>
            <a:ext cx="152400" cy="66675"/>
          </a:xfrm>
          <a:custGeom>
            <a:avLst/>
            <a:gdLst>
              <a:gd name="T0" fmla="*/ 2147483646 w 96"/>
              <a:gd name="T1" fmla="*/ 0 h 42"/>
              <a:gd name="T2" fmla="*/ 2147483646 w 96"/>
              <a:gd name="T3" fmla="*/ 2147483646 h 42"/>
              <a:gd name="T4" fmla="*/ 0 w 96"/>
              <a:gd name="T5" fmla="*/ 2147483646 h 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42">
                <a:moveTo>
                  <a:pt x="96" y="0"/>
                </a:moveTo>
                <a:cubicBezTo>
                  <a:pt x="71" y="3"/>
                  <a:pt x="46" y="4"/>
                  <a:pt x="24" y="18"/>
                </a:cubicBezTo>
                <a:cubicBezTo>
                  <a:pt x="19" y="25"/>
                  <a:pt x="6" y="42"/>
                  <a:pt x="0" y="4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Text Box 63"/>
          <p:cNvSpPr txBox="1">
            <a:spLocks noChangeArrowheads="1"/>
          </p:cNvSpPr>
          <p:nvPr/>
        </p:nvSpPr>
        <p:spPr bwMode="auto">
          <a:xfrm>
            <a:off x="299805" y="56586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  <a:endParaRPr lang="en-US" altLang="zh-CN" b="0"/>
          </a:p>
        </p:txBody>
      </p:sp>
      <p:sp>
        <p:nvSpPr>
          <p:cNvPr id="69649" name="Text Box 64"/>
          <p:cNvSpPr txBox="1">
            <a:spLocks noChangeArrowheads="1"/>
          </p:cNvSpPr>
          <p:nvPr/>
        </p:nvSpPr>
        <p:spPr bwMode="auto">
          <a:xfrm>
            <a:off x="5713180" y="5195113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I</a:t>
            </a:r>
            <a:r>
              <a:rPr lang="en-US" altLang="zh-CN" sz="2400" baseline="-25000"/>
              <a:t>B</a:t>
            </a:r>
            <a:r>
              <a:rPr lang="en-US" altLang="zh-CN" sz="2400"/>
              <a:t>=</a:t>
            </a:r>
            <a:r>
              <a:rPr lang="en-US" altLang="zh-CN" sz="1400"/>
              <a:t> </a:t>
            </a:r>
            <a:r>
              <a:rPr lang="en-US" altLang="zh-CN" sz="2000"/>
              <a:t>0 µA</a:t>
            </a:r>
            <a:endParaRPr lang="en-US" altLang="zh-CN" sz="2000"/>
          </a:p>
        </p:txBody>
      </p:sp>
      <p:sp>
        <p:nvSpPr>
          <p:cNvPr id="69650" name="Text Box 65"/>
          <p:cNvSpPr txBox="1">
            <a:spLocks noChangeArrowheads="1"/>
          </p:cNvSpPr>
          <p:nvPr/>
        </p:nvSpPr>
        <p:spPr bwMode="auto">
          <a:xfrm>
            <a:off x="4878157" y="4585515"/>
            <a:ext cx="735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20</a:t>
            </a:r>
            <a:r>
              <a:rPr lang="en-US" altLang="zh-CN" sz="1800"/>
              <a:t>µA</a:t>
            </a:r>
            <a:endParaRPr lang="en-US" altLang="zh-CN" sz="1800"/>
          </a:p>
          <a:p>
            <a:pPr algn="ctr" eaLnBrk="1" hangingPunct="1"/>
            <a:endParaRPr lang="en-US" altLang="zh-CN" sz="2000" b="0"/>
          </a:p>
        </p:txBody>
      </p:sp>
      <p:sp>
        <p:nvSpPr>
          <p:cNvPr id="69651" name="Text Box 66"/>
          <p:cNvSpPr txBox="1">
            <a:spLocks noChangeArrowheads="1"/>
          </p:cNvSpPr>
          <p:nvPr/>
        </p:nvSpPr>
        <p:spPr bwMode="auto">
          <a:xfrm>
            <a:off x="4725757" y="3823515"/>
            <a:ext cx="79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40 </a:t>
            </a:r>
            <a:r>
              <a:rPr lang="en-US" altLang="zh-CN" sz="1800"/>
              <a:t>µA</a:t>
            </a:r>
            <a:endParaRPr lang="en-US" altLang="zh-CN" sz="1800"/>
          </a:p>
        </p:txBody>
      </p:sp>
      <p:sp>
        <p:nvSpPr>
          <p:cNvPr id="69652" name="Line 67"/>
          <p:cNvSpPr>
            <a:spLocks noChangeShapeType="1"/>
          </p:cNvSpPr>
          <p:nvPr/>
        </p:nvSpPr>
        <p:spPr bwMode="auto">
          <a:xfrm>
            <a:off x="1355" y="3518713"/>
            <a:ext cx="15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Line 68"/>
          <p:cNvSpPr>
            <a:spLocks noChangeShapeType="1"/>
          </p:cNvSpPr>
          <p:nvPr/>
        </p:nvSpPr>
        <p:spPr bwMode="auto">
          <a:xfrm>
            <a:off x="1355" y="3518713"/>
            <a:ext cx="15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4" name="Line 69"/>
          <p:cNvSpPr>
            <a:spLocks noChangeShapeType="1"/>
          </p:cNvSpPr>
          <p:nvPr/>
        </p:nvSpPr>
        <p:spPr bwMode="auto">
          <a:xfrm flipV="1">
            <a:off x="610955" y="3671113"/>
            <a:ext cx="3810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Freeform 70"/>
          <p:cNvSpPr/>
          <p:nvPr/>
        </p:nvSpPr>
        <p:spPr bwMode="auto">
          <a:xfrm>
            <a:off x="991955" y="2756713"/>
            <a:ext cx="1143000" cy="914400"/>
          </a:xfrm>
          <a:custGeom>
            <a:avLst/>
            <a:gdLst>
              <a:gd name="T0" fmla="*/ 0 w 720"/>
              <a:gd name="T1" fmla="*/ 2147483646 h 576"/>
              <a:gd name="T2" fmla="*/ 2147483646 w 720"/>
              <a:gd name="T3" fmla="*/ 2147483646 h 576"/>
              <a:gd name="T4" fmla="*/ 2147483646 w 720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576">
                <a:moveTo>
                  <a:pt x="0" y="576"/>
                </a:moveTo>
                <a:cubicBezTo>
                  <a:pt x="36" y="408"/>
                  <a:pt x="72" y="240"/>
                  <a:pt x="192" y="144"/>
                </a:cubicBezTo>
                <a:cubicBezTo>
                  <a:pt x="312" y="48"/>
                  <a:pt x="516" y="24"/>
                  <a:pt x="72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6" name="Line 71"/>
          <p:cNvSpPr>
            <a:spLocks noChangeShapeType="1"/>
          </p:cNvSpPr>
          <p:nvPr/>
        </p:nvSpPr>
        <p:spPr bwMode="auto">
          <a:xfrm rot="63493" flipV="1">
            <a:off x="2104795" y="2599551"/>
            <a:ext cx="1855787" cy="182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7" name="Line 72"/>
          <p:cNvSpPr>
            <a:spLocks noChangeShapeType="1"/>
          </p:cNvSpPr>
          <p:nvPr/>
        </p:nvSpPr>
        <p:spPr bwMode="auto">
          <a:xfrm rot="-8100000">
            <a:off x="683982" y="5423714"/>
            <a:ext cx="31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8" name="Text Box 73"/>
          <p:cNvSpPr txBox="1">
            <a:spLocks noChangeArrowheads="1"/>
          </p:cNvSpPr>
          <p:nvPr/>
        </p:nvSpPr>
        <p:spPr bwMode="auto">
          <a:xfrm>
            <a:off x="4344757" y="3061515"/>
            <a:ext cx="79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60 </a:t>
            </a:r>
            <a:r>
              <a:rPr lang="en-US" altLang="zh-CN" sz="1800"/>
              <a:t>µA</a:t>
            </a:r>
            <a:endParaRPr lang="en-US" altLang="zh-CN" sz="1800"/>
          </a:p>
        </p:txBody>
      </p:sp>
      <p:sp>
        <p:nvSpPr>
          <p:cNvPr id="69659" name="Text Box 74"/>
          <p:cNvSpPr txBox="1">
            <a:spLocks noChangeArrowheads="1"/>
          </p:cNvSpPr>
          <p:nvPr/>
        </p:nvSpPr>
        <p:spPr bwMode="auto">
          <a:xfrm>
            <a:off x="3887557" y="2375715"/>
            <a:ext cx="79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80 </a:t>
            </a:r>
            <a:r>
              <a:rPr lang="en-US" altLang="zh-CN" sz="1800"/>
              <a:t>µA</a:t>
            </a:r>
            <a:endParaRPr lang="en-US" altLang="zh-CN" sz="1800"/>
          </a:p>
        </p:txBody>
      </p:sp>
      <p:grpSp>
        <p:nvGrpSpPr>
          <p:cNvPr id="196717" name="Group 109"/>
          <p:cNvGrpSpPr/>
          <p:nvPr/>
        </p:nvGrpSpPr>
        <p:grpSpPr bwMode="auto">
          <a:xfrm>
            <a:off x="5764212" y="3929302"/>
            <a:ext cx="3276600" cy="1209675"/>
            <a:chOff x="3347" y="1953"/>
            <a:chExt cx="2064" cy="762"/>
          </a:xfrm>
        </p:grpSpPr>
        <p:sp>
          <p:nvSpPr>
            <p:cNvPr id="69690" name="AutoShape 48"/>
            <p:cNvSpPr>
              <a:spLocks noChangeArrowheads="1"/>
            </p:cNvSpPr>
            <p:nvPr/>
          </p:nvSpPr>
          <p:spPr bwMode="auto">
            <a:xfrm>
              <a:off x="3347" y="1953"/>
              <a:ext cx="2064" cy="762"/>
            </a:xfrm>
            <a:prstGeom prst="horizontalScroll">
              <a:avLst>
                <a:gd name="adj" fmla="val 125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691" name="Text Box 75"/>
            <p:cNvSpPr txBox="1">
              <a:spLocks noChangeArrowheads="1"/>
            </p:cNvSpPr>
            <p:nvPr/>
          </p:nvSpPr>
          <p:spPr bwMode="auto">
            <a:xfrm>
              <a:off x="3607" y="2076"/>
              <a:ext cx="1715" cy="5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/>
                <a:t>由三极管的极限参数确定安全工作区</a:t>
              </a:r>
              <a:endParaRPr lang="zh-CN" altLang="en-US" sz="2000" dirty="0"/>
            </a:p>
          </p:txBody>
        </p:sp>
      </p:grpSp>
      <p:sp>
        <p:nvSpPr>
          <p:cNvPr id="69661" name="Freeform 76"/>
          <p:cNvSpPr/>
          <p:nvPr/>
        </p:nvSpPr>
        <p:spPr bwMode="auto">
          <a:xfrm>
            <a:off x="5030555" y="5285601"/>
            <a:ext cx="609600" cy="381000"/>
          </a:xfrm>
          <a:custGeom>
            <a:avLst/>
            <a:gdLst>
              <a:gd name="T0" fmla="*/ 0 w 384"/>
              <a:gd name="T1" fmla="*/ 2147483646 h 240"/>
              <a:gd name="T2" fmla="*/ 2147483646 w 384"/>
              <a:gd name="T3" fmla="*/ 2147483646 h 240"/>
              <a:gd name="T4" fmla="*/ 2147483646 w 38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240">
                <a:moveTo>
                  <a:pt x="0" y="240"/>
                </a:moveTo>
                <a:cubicBezTo>
                  <a:pt x="112" y="236"/>
                  <a:pt x="224" y="232"/>
                  <a:pt x="288" y="192"/>
                </a:cubicBezTo>
                <a:cubicBezTo>
                  <a:pt x="352" y="152"/>
                  <a:pt x="368" y="76"/>
                  <a:pt x="38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85" name="Freeform 77"/>
          <p:cNvSpPr/>
          <p:nvPr/>
        </p:nvSpPr>
        <p:spPr bwMode="auto">
          <a:xfrm>
            <a:off x="1315805" y="2661463"/>
            <a:ext cx="4095750" cy="2990850"/>
          </a:xfrm>
          <a:custGeom>
            <a:avLst/>
            <a:gdLst>
              <a:gd name="T0" fmla="*/ 0 w 2592"/>
              <a:gd name="T1" fmla="*/ 0 h 2016"/>
              <a:gd name="T2" fmla="*/ 2147483646 w 2592"/>
              <a:gd name="T3" fmla="*/ 2147483646 h 2016"/>
              <a:gd name="T4" fmla="*/ 2147483646 w 2592"/>
              <a:gd name="T5" fmla="*/ 2147483646 h 20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2016">
                <a:moveTo>
                  <a:pt x="0" y="0"/>
                </a:moveTo>
                <a:cubicBezTo>
                  <a:pt x="240" y="384"/>
                  <a:pt x="480" y="768"/>
                  <a:pt x="912" y="1104"/>
                </a:cubicBezTo>
                <a:cubicBezTo>
                  <a:pt x="1344" y="1440"/>
                  <a:pt x="1968" y="1728"/>
                  <a:pt x="2592" y="201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6686" name="Group 78"/>
          <p:cNvGrpSpPr/>
          <p:nvPr/>
        </p:nvGrpSpPr>
        <p:grpSpPr bwMode="auto">
          <a:xfrm>
            <a:off x="1141182" y="3115490"/>
            <a:ext cx="1990725" cy="2347913"/>
            <a:chOff x="1456" y="1642"/>
            <a:chExt cx="1254" cy="1479"/>
          </a:xfrm>
        </p:grpSpPr>
        <p:sp>
          <p:nvSpPr>
            <p:cNvPr id="69685" name="Text Box 79"/>
            <p:cNvSpPr txBox="1">
              <a:spLocks noChangeArrowheads="1"/>
            </p:cNvSpPr>
            <p:nvPr/>
          </p:nvSpPr>
          <p:spPr bwMode="auto">
            <a:xfrm>
              <a:off x="1456" y="164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安</a:t>
              </a:r>
              <a:endParaRPr lang="zh-CN" altLang="en-US" b="0"/>
            </a:p>
          </p:txBody>
        </p:sp>
        <p:sp>
          <p:nvSpPr>
            <p:cNvPr id="69686" name="Text Box 80"/>
            <p:cNvSpPr txBox="1">
              <a:spLocks noChangeArrowheads="1"/>
            </p:cNvSpPr>
            <p:nvPr/>
          </p:nvSpPr>
          <p:spPr bwMode="auto">
            <a:xfrm>
              <a:off x="1600" y="202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全</a:t>
              </a:r>
              <a:endParaRPr lang="zh-CN" altLang="en-US"/>
            </a:p>
          </p:txBody>
        </p:sp>
        <p:sp>
          <p:nvSpPr>
            <p:cNvPr id="69687" name="Text Box 81"/>
            <p:cNvSpPr txBox="1">
              <a:spLocks noChangeArrowheads="1"/>
            </p:cNvSpPr>
            <p:nvPr/>
          </p:nvSpPr>
          <p:spPr bwMode="auto">
            <a:xfrm>
              <a:off x="1813" y="238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工</a:t>
              </a:r>
              <a:endParaRPr lang="zh-CN" altLang="en-US" b="0"/>
            </a:p>
          </p:txBody>
        </p:sp>
        <p:sp>
          <p:nvSpPr>
            <p:cNvPr id="69688" name="Text Box 82"/>
            <p:cNvSpPr txBox="1">
              <a:spLocks noChangeArrowheads="1"/>
            </p:cNvSpPr>
            <p:nvPr/>
          </p:nvSpPr>
          <p:spPr bwMode="auto">
            <a:xfrm>
              <a:off x="2080" y="254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作</a:t>
              </a:r>
              <a:endParaRPr lang="zh-CN" altLang="en-US" b="0"/>
            </a:p>
          </p:txBody>
        </p:sp>
        <p:sp>
          <p:nvSpPr>
            <p:cNvPr id="69689" name="Text Box 83"/>
            <p:cNvSpPr txBox="1">
              <a:spLocks noChangeArrowheads="1"/>
            </p:cNvSpPr>
            <p:nvPr/>
          </p:nvSpPr>
          <p:spPr bwMode="auto">
            <a:xfrm>
              <a:off x="2368" y="27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区</a:t>
              </a:r>
              <a:endParaRPr lang="zh-CN" altLang="en-US"/>
            </a:p>
          </p:txBody>
        </p:sp>
      </p:grpSp>
      <p:grpSp>
        <p:nvGrpSpPr>
          <p:cNvPr id="196692" name="Group 84"/>
          <p:cNvGrpSpPr/>
          <p:nvPr/>
        </p:nvGrpSpPr>
        <p:grpSpPr bwMode="auto">
          <a:xfrm>
            <a:off x="2287357" y="2928165"/>
            <a:ext cx="2905125" cy="2500313"/>
            <a:chOff x="1984" y="1546"/>
            <a:chExt cx="1830" cy="1575"/>
          </a:xfrm>
        </p:grpSpPr>
        <p:sp>
          <p:nvSpPr>
            <p:cNvPr id="69681" name="Text Box 85"/>
            <p:cNvSpPr txBox="1">
              <a:spLocks noChangeArrowheads="1"/>
            </p:cNvSpPr>
            <p:nvPr/>
          </p:nvSpPr>
          <p:spPr bwMode="auto">
            <a:xfrm>
              <a:off x="1984" y="154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3300"/>
                  </a:solidFill>
                </a:rPr>
                <a:t>过</a:t>
              </a:r>
              <a:endParaRPr lang="zh-CN" altLang="en-US" b="0"/>
            </a:p>
          </p:txBody>
        </p:sp>
        <p:sp>
          <p:nvSpPr>
            <p:cNvPr id="69682" name="Text Box 86"/>
            <p:cNvSpPr txBox="1">
              <a:spLocks noChangeArrowheads="1"/>
            </p:cNvSpPr>
            <p:nvPr/>
          </p:nvSpPr>
          <p:spPr bwMode="auto">
            <a:xfrm>
              <a:off x="2304" y="2026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3300"/>
                  </a:solidFill>
                </a:rPr>
                <a:t>损</a:t>
              </a:r>
              <a:endParaRPr lang="zh-CN" altLang="en-US" b="0"/>
            </a:p>
          </p:txBody>
        </p:sp>
        <p:sp>
          <p:nvSpPr>
            <p:cNvPr id="69683" name="Text Box 87"/>
            <p:cNvSpPr txBox="1">
              <a:spLocks noChangeArrowheads="1"/>
            </p:cNvSpPr>
            <p:nvPr/>
          </p:nvSpPr>
          <p:spPr bwMode="auto">
            <a:xfrm>
              <a:off x="2848" y="2410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3300"/>
                  </a:solidFill>
                </a:rPr>
                <a:t>耗</a:t>
              </a:r>
              <a:endParaRPr lang="zh-CN" altLang="en-US">
                <a:solidFill>
                  <a:srgbClr val="FF3300"/>
                </a:solidFill>
              </a:endParaRPr>
            </a:p>
          </p:txBody>
        </p:sp>
        <p:sp>
          <p:nvSpPr>
            <p:cNvPr id="69684" name="Text Box 88"/>
            <p:cNvSpPr txBox="1">
              <a:spLocks noChangeArrowheads="1"/>
            </p:cNvSpPr>
            <p:nvPr/>
          </p:nvSpPr>
          <p:spPr bwMode="auto">
            <a:xfrm>
              <a:off x="3472" y="27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3300"/>
                  </a:solidFill>
                </a:rPr>
                <a:t>区</a:t>
              </a:r>
              <a:endParaRPr lang="zh-CN" altLang="en-US" b="0"/>
            </a:p>
          </p:txBody>
        </p:sp>
      </p:grpSp>
      <p:sp>
        <p:nvSpPr>
          <p:cNvPr id="196698" name="Text Box 90"/>
          <p:cNvSpPr txBox="1">
            <a:spLocks noChangeArrowheads="1"/>
          </p:cNvSpPr>
          <p:nvPr/>
        </p:nvSpPr>
        <p:spPr bwMode="auto">
          <a:xfrm>
            <a:off x="3273195" y="3437751"/>
            <a:ext cx="1520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>
                <a:solidFill>
                  <a:schemeClr val="accent2"/>
                </a:solidFill>
              </a:rPr>
              <a:t>P</a:t>
            </a:r>
            <a:r>
              <a:rPr lang="en-US" altLang="zh-CN" baseline="-25000" dirty="0">
                <a:solidFill>
                  <a:schemeClr val="accent2"/>
                </a:solidFill>
              </a:rPr>
              <a:t>CM</a:t>
            </a:r>
            <a:r>
              <a:rPr lang="zh-CN" altLang="en-US" dirty="0">
                <a:solidFill>
                  <a:schemeClr val="accent2"/>
                </a:solidFill>
              </a:rPr>
              <a:t>曲线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96699" name="Line 91"/>
          <p:cNvSpPr>
            <a:spLocks noChangeShapeType="1"/>
          </p:cNvSpPr>
          <p:nvPr/>
        </p:nvSpPr>
        <p:spPr bwMode="auto">
          <a:xfrm flipV="1">
            <a:off x="2236557" y="3680638"/>
            <a:ext cx="1146175" cy="1700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6721" name="Group 113"/>
          <p:cNvGrpSpPr/>
          <p:nvPr/>
        </p:nvGrpSpPr>
        <p:grpSpPr bwMode="auto">
          <a:xfrm>
            <a:off x="3678005" y="5233213"/>
            <a:ext cx="1588" cy="1066800"/>
            <a:chOff x="2514" y="3648"/>
            <a:chExt cx="1" cy="672"/>
          </a:xfrm>
        </p:grpSpPr>
        <p:sp>
          <p:nvSpPr>
            <p:cNvPr id="69679" name="Line 92"/>
            <p:cNvSpPr>
              <a:spLocks noChangeShapeType="1"/>
            </p:cNvSpPr>
            <p:nvPr/>
          </p:nvSpPr>
          <p:spPr bwMode="auto">
            <a:xfrm>
              <a:off x="2514" y="3648"/>
              <a:ext cx="1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0" name="Line 93"/>
            <p:cNvSpPr>
              <a:spLocks noChangeShapeType="1"/>
            </p:cNvSpPr>
            <p:nvPr/>
          </p:nvSpPr>
          <p:spPr bwMode="auto">
            <a:xfrm flipV="1">
              <a:off x="2514" y="3984"/>
              <a:ext cx="1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6703" name="Line 95"/>
          <p:cNvSpPr>
            <a:spLocks noChangeShapeType="1"/>
          </p:cNvSpPr>
          <p:nvPr/>
        </p:nvSpPr>
        <p:spPr bwMode="auto">
          <a:xfrm flipV="1">
            <a:off x="3277955" y="5728513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9" name="Text Box 96"/>
          <p:cNvSpPr txBox="1">
            <a:spLocks noChangeArrowheads="1"/>
          </p:cNvSpPr>
          <p:nvPr/>
        </p:nvSpPr>
        <p:spPr bwMode="auto">
          <a:xfrm>
            <a:off x="677632" y="2051865"/>
            <a:ext cx="133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 err="1"/>
              <a:t>i</a:t>
            </a:r>
            <a:r>
              <a:rPr lang="en-US" altLang="zh-CN" baseline="-25000" dirty="0" err="1"/>
              <a:t>C</a:t>
            </a:r>
            <a:r>
              <a:rPr lang="en-US" altLang="zh-CN" i="1" dirty="0"/>
              <a:t> </a:t>
            </a:r>
            <a:r>
              <a:rPr lang="en-US" altLang="zh-CN" sz="2000" b="0" dirty="0"/>
              <a:t> / </a:t>
            </a:r>
            <a:r>
              <a:rPr lang="en-US" altLang="zh-CN" dirty="0"/>
              <a:t>mA</a:t>
            </a:r>
            <a:endParaRPr lang="en-US" altLang="zh-CN" dirty="0"/>
          </a:p>
        </p:txBody>
      </p:sp>
      <p:sp>
        <p:nvSpPr>
          <p:cNvPr id="69670" name="Text Box 97"/>
          <p:cNvSpPr txBox="1">
            <a:spLocks noChangeArrowheads="1"/>
          </p:cNvSpPr>
          <p:nvPr/>
        </p:nvSpPr>
        <p:spPr bwMode="auto">
          <a:xfrm>
            <a:off x="6123880" y="5650260"/>
            <a:ext cx="1212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 err="1"/>
              <a:t>u</a:t>
            </a:r>
            <a:r>
              <a:rPr lang="en-US" altLang="zh-CN" baseline="-25000" dirty="0" err="1"/>
              <a:t>CE</a:t>
            </a:r>
            <a:r>
              <a:rPr lang="en-US" altLang="zh-CN" sz="2400" i="1" dirty="0"/>
              <a:t> </a:t>
            </a:r>
            <a:r>
              <a:rPr lang="en-US" altLang="zh-CN" sz="1800" b="0" dirty="0"/>
              <a:t> </a:t>
            </a:r>
            <a:r>
              <a:rPr lang="en-US" altLang="zh-CN" dirty="0"/>
              <a:t>/V</a:t>
            </a:r>
            <a:endParaRPr lang="en-US" altLang="zh-CN" dirty="0"/>
          </a:p>
        </p:txBody>
      </p:sp>
      <p:sp>
        <p:nvSpPr>
          <p:cNvPr id="196706" name="Text Box 98"/>
          <p:cNvSpPr txBox="1">
            <a:spLocks noChangeArrowheads="1"/>
          </p:cNvSpPr>
          <p:nvPr/>
        </p:nvSpPr>
        <p:spPr bwMode="auto">
          <a:xfrm>
            <a:off x="2678070" y="5777876"/>
            <a:ext cx="7489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solidFill>
                  <a:schemeClr val="accent2"/>
                </a:solidFill>
              </a:rPr>
              <a:t>I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CEO</a:t>
            </a:r>
            <a:endParaRPr lang="en-US" altLang="zh-CN" sz="2400" baseline="-25000" dirty="0">
              <a:solidFill>
                <a:schemeClr val="accent2"/>
              </a:solidFill>
            </a:endParaRPr>
          </a:p>
        </p:txBody>
      </p:sp>
      <p:grpSp>
        <p:nvGrpSpPr>
          <p:cNvPr id="196719" name="Group 111"/>
          <p:cNvGrpSpPr/>
          <p:nvPr/>
        </p:nvGrpSpPr>
        <p:grpSpPr bwMode="auto">
          <a:xfrm>
            <a:off x="-9544" y="2375715"/>
            <a:ext cx="1338263" cy="461963"/>
            <a:chOff x="195" y="1854"/>
            <a:chExt cx="843" cy="291"/>
          </a:xfrm>
        </p:grpSpPr>
        <p:sp>
          <p:nvSpPr>
            <p:cNvPr id="69677" name="Line 100"/>
            <p:cNvSpPr>
              <a:spLocks noChangeShapeType="1"/>
            </p:cNvSpPr>
            <p:nvPr/>
          </p:nvSpPr>
          <p:spPr bwMode="auto">
            <a:xfrm>
              <a:off x="583" y="2040"/>
              <a:ext cx="455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8" name="Text Box 101"/>
            <p:cNvSpPr txBox="1">
              <a:spLocks noChangeArrowheads="1"/>
            </p:cNvSpPr>
            <p:nvPr/>
          </p:nvSpPr>
          <p:spPr bwMode="auto">
            <a:xfrm>
              <a:off x="195" y="1854"/>
              <a:ext cx="4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>
                  <a:solidFill>
                    <a:schemeClr val="accent2"/>
                  </a:solidFill>
                </a:rPr>
                <a:t>I</a:t>
              </a:r>
              <a:r>
                <a:rPr lang="en-US" altLang="zh-CN" sz="2400" baseline="-25000" dirty="0">
                  <a:solidFill>
                    <a:schemeClr val="accent2"/>
                  </a:solidFill>
                </a:rPr>
                <a:t>CM</a:t>
              </a:r>
              <a:endParaRPr lang="en-US" altLang="zh-CN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6720" name="Group 112"/>
          <p:cNvGrpSpPr/>
          <p:nvPr/>
        </p:nvGrpSpPr>
        <p:grpSpPr bwMode="auto">
          <a:xfrm>
            <a:off x="4744805" y="5652313"/>
            <a:ext cx="1460500" cy="573088"/>
            <a:chOff x="3186" y="3912"/>
            <a:chExt cx="920" cy="361"/>
          </a:xfrm>
        </p:grpSpPr>
        <p:sp>
          <p:nvSpPr>
            <p:cNvPr id="69675" name="Rectangle 103"/>
            <p:cNvSpPr>
              <a:spLocks noChangeArrowheads="1"/>
            </p:cNvSpPr>
            <p:nvPr/>
          </p:nvSpPr>
          <p:spPr bwMode="auto">
            <a:xfrm>
              <a:off x="3186" y="3982"/>
              <a:ext cx="9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>
                  <a:solidFill>
                    <a:schemeClr val="accent2"/>
                  </a:solidFill>
                </a:rPr>
                <a:t>U</a:t>
              </a:r>
              <a:r>
                <a:rPr lang="en-US" altLang="zh-CN" sz="2400" baseline="-25000" dirty="0">
                  <a:solidFill>
                    <a:schemeClr val="accent2"/>
                  </a:solidFill>
                </a:rPr>
                <a:t>(BR)CEO</a:t>
              </a:r>
              <a:endParaRPr lang="en-US" altLang="zh-CN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69676" name="Line 104"/>
            <p:cNvSpPr>
              <a:spLocks noChangeShapeType="1"/>
            </p:cNvSpPr>
            <p:nvPr/>
          </p:nvSpPr>
          <p:spPr bwMode="auto">
            <a:xfrm>
              <a:off x="3606" y="391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9" name="标题 2"/>
          <p:cNvSpPr txBox="1"/>
          <p:nvPr/>
        </p:nvSpPr>
        <p:spPr>
          <a:xfrm>
            <a:off x="82834" y="81644"/>
            <a:ext cx="7886700" cy="702810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/>
              <a:t>1.3.4</a:t>
            </a:r>
            <a:r>
              <a:rPr kumimoji="0" lang="zh-CN" altLang="en-US" dirty="0"/>
              <a:t>三极管的主要参数</a:t>
            </a:r>
            <a:endParaRPr kumimoji="0"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9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6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6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6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6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6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6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6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6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19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9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9" grpId="0" autoUpdateAnimBg="0"/>
      <p:bldP spid="196630" grpId="0" autoUpdateAnimBg="0"/>
      <p:bldP spid="196631" grpId="0" autoUpdateAnimBg="0"/>
      <p:bldP spid="196633" grpId="0" autoUpdateAnimBg="0"/>
      <p:bldP spid="196685" grpId="0" animBg="1"/>
      <p:bldP spid="196698" grpId="0" autoUpdateAnimBg="0"/>
      <p:bldP spid="196699" grpId="0" animBg="1"/>
      <p:bldP spid="196703" grpId="0" animBg="1"/>
      <p:bldP spid="1967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6700" cy="1017949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1.3.5 </a:t>
            </a:r>
            <a:r>
              <a:rPr lang="zh-CN" altLang="en-US" b="1" dirty="0" smtClean="0"/>
              <a:t>温度对晶体管特性的影响</a:t>
            </a:r>
            <a:endParaRPr lang="zh-CN" altLang="en-US" b="1" dirty="0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374010" y="1797698"/>
            <a:ext cx="8570232" cy="4351338"/>
          </a:xfrm>
        </p:spPr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温度对输入特性的影响         温度对输出输出特性的影响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8B1D8-1CC1-4D8C-AEA7-81FE4E5F6F5A}" type="slidenum">
              <a:rPr lang="zh-CN" altLang="en-US" smtClean="0"/>
            </a:fld>
            <a:endParaRPr lang="zh-CN" altLang="en-US"/>
          </a:p>
        </p:txBody>
      </p:sp>
      <p:pic>
        <p:nvPicPr>
          <p:cNvPr id="16391" name="Picture 6" descr="Dz010308"/>
          <p:cNvPicPr>
            <a:picLocks noChangeAspect="1" noChangeArrowheads="1"/>
          </p:cNvPicPr>
          <p:nvPr/>
        </p:nvPicPr>
        <p:blipFill>
          <a:blip r:embed="rId1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60613"/>
            <a:ext cx="2971800" cy="2752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7" descr="Dz0103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365375"/>
            <a:ext cx="41910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4196" y="1419499"/>
            <a:ext cx="9060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作业</a:t>
            </a:r>
            <a:endParaRPr lang="en-US" altLang="zh-CN" dirty="0"/>
          </a:p>
          <a:p>
            <a:r>
              <a:rPr lang="en-US" altLang="zh-CN" dirty="0"/>
              <a:t>1.9</a:t>
            </a:r>
            <a:endParaRPr lang="en-US" altLang="zh-CN" dirty="0"/>
          </a:p>
          <a:p>
            <a:r>
              <a:rPr lang="en-US" altLang="zh-CN" dirty="0"/>
              <a:t>1.10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-33236" y="815197"/>
            <a:ext cx="381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面接触型二极管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66800" y="5257800"/>
            <a:ext cx="9144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3399FF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28600" y="4762500"/>
            <a:ext cx="2476500" cy="4953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14350" y="4229100"/>
            <a:ext cx="1885950" cy="533400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19150" y="3543300"/>
            <a:ext cx="1314450" cy="685800"/>
          </a:xfrm>
          <a:prstGeom prst="rect">
            <a:avLst/>
          </a:prstGeom>
          <a:solidFill>
            <a:srgbClr val="CCFFCC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>
            <a:off x="1162050" y="3771900"/>
            <a:ext cx="62865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53" name="Arc 11"/>
          <p:cNvSpPr/>
          <p:nvPr/>
        </p:nvSpPr>
        <p:spPr bwMode="auto">
          <a:xfrm rot="21169627" flipV="1">
            <a:off x="1135065" y="2640015"/>
            <a:ext cx="630237" cy="365125"/>
          </a:xfrm>
          <a:custGeom>
            <a:avLst/>
            <a:gdLst>
              <a:gd name="T0" fmla="*/ 137619903 w 42588"/>
              <a:gd name="T1" fmla="*/ 0 h 23897"/>
              <a:gd name="T2" fmla="*/ 0 w 42588"/>
              <a:gd name="T3" fmla="*/ 26398918 h 23897"/>
              <a:gd name="T4" fmla="*/ 68017516 w 42588"/>
              <a:gd name="T5" fmla="*/ 8193211 h 238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588" h="23897" fill="none" extrusionOk="0">
                <a:moveTo>
                  <a:pt x="42465" y="-1"/>
                </a:moveTo>
                <a:cubicBezTo>
                  <a:pt x="42547" y="762"/>
                  <a:pt x="42588" y="1529"/>
                  <a:pt x="42588" y="2297"/>
                </a:cubicBezTo>
                <a:cubicBezTo>
                  <a:pt x="42588" y="14226"/>
                  <a:pt x="32917" y="23897"/>
                  <a:pt x="20988" y="23897"/>
                </a:cubicBezTo>
                <a:cubicBezTo>
                  <a:pt x="11024" y="23897"/>
                  <a:pt x="2354" y="17082"/>
                  <a:pt x="-1" y="7401"/>
                </a:cubicBezTo>
              </a:path>
              <a:path w="42588" h="23897" stroke="0" extrusionOk="0">
                <a:moveTo>
                  <a:pt x="42465" y="-1"/>
                </a:moveTo>
                <a:cubicBezTo>
                  <a:pt x="42547" y="762"/>
                  <a:pt x="42588" y="1529"/>
                  <a:pt x="42588" y="2297"/>
                </a:cubicBezTo>
                <a:cubicBezTo>
                  <a:pt x="42588" y="14226"/>
                  <a:pt x="32917" y="23897"/>
                  <a:pt x="20988" y="23897"/>
                </a:cubicBezTo>
                <a:cubicBezTo>
                  <a:pt x="11024" y="23897"/>
                  <a:pt x="2354" y="17082"/>
                  <a:pt x="-1" y="7401"/>
                </a:cubicBezTo>
                <a:lnTo>
                  <a:pt x="20988" y="2297"/>
                </a:lnTo>
                <a:lnTo>
                  <a:pt x="42465" y="-1"/>
                </a:lnTo>
                <a:close/>
              </a:path>
            </a:pathLst>
          </a:custGeom>
          <a:solidFill>
            <a:srgbClr val="FFFFC9"/>
          </a:solidFill>
          <a:ln w="76200">
            <a:solidFill>
              <a:srgbClr val="FF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>
            <a:off x="1181100" y="3600450"/>
            <a:ext cx="17145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1333500" y="3524250"/>
            <a:ext cx="2667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1619250" y="3524250"/>
            <a:ext cx="152400" cy="190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>
            <a:off x="1466850" y="2228850"/>
            <a:ext cx="0" cy="4572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58" name="Rectangle 17"/>
          <p:cNvSpPr>
            <a:spLocks noChangeArrowheads="1"/>
          </p:cNvSpPr>
          <p:nvPr/>
        </p:nvSpPr>
        <p:spPr bwMode="auto">
          <a:xfrm>
            <a:off x="228602" y="1518074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结构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1759" name="Group 18"/>
          <p:cNvGrpSpPr/>
          <p:nvPr/>
        </p:nvGrpSpPr>
        <p:grpSpPr bwMode="auto">
          <a:xfrm>
            <a:off x="1466850" y="1771650"/>
            <a:ext cx="1752600" cy="571500"/>
            <a:chOff x="1116" y="1056"/>
            <a:chExt cx="1104" cy="360"/>
          </a:xfrm>
        </p:grpSpPr>
        <p:sp>
          <p:nvSpPr>
            <p:cNvPr id="31777" name="Line 19"/>
            <p:cNvSpPr>
              <a:spLocks noChangeShapeType="1"/>
            </p:cNvSpPr>
            <p:nvPr/>
          </p:nvSpPr>
          <p:spPr bwMode="auto">
            <a:xfrm flipV="1">
              <a:off x="1116" y="1248"/>
              <a:ext cx="408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78" name="Text Box 20"/>
            <p:cNvSpPr txBox="1">
              <a:spLocks noChangeArrowheads="1"/>
            </p:cNvSpPr>
            <p:nvPr/>
          </p:nvSpPr>
          <p:spPr bwMode="auto">
            <a:xfrm>
              <a:off x="1476" y="1056"/>
              <a:ext cx="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正极</a:t>
              </a:r>
              <a:endParaRPr lang="zh-CN" altLang="en-US"/>
            </a:p>
          </p:txBody>
        </p:sp>
      </p:grpSp>
      <p:grpSp>
        <p:nvGrpSpPr>
          <p:cNvPr id="31760" name="Group 21"/>
          <p:cNvGrpSpPr/>
          <p:nvPr/>
        </p:nvGrpSpPr>
        <p:grpSpPr bwMode="auto">
          <a:xfrm>
            <a:off x="1504950" y="5905502"/>
            <a:ext cx="1885950" cy="519113"/>
            <a:chOff x="1176" y="3624"/>
            <a:chExt cx="1188" cy="327"/>
          </a:xfrm>
        </p:grpSpPr>
        <p:sp>
          <p:nvSpPr>
            <p:cNvPr id="31775" name="Line 22"/>
            <p:cNvSpPr>
              <a:spLocks noChangeShapeType="1"/>
            </p:cNvSpPr>
            <p:nvPr/>
          </p:nvSpPr>
          <p:spPr bwMode="auto">
            <a:xfrm>
              <a:off x="1176" y="3696"/>
              <a:ext cx="51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76" name="Text Box 23"/>
            <p:cNvSpPr txBox="1">
              <a:spLocks noChangeArrowheads="1"/>
            </p:cNvSpPr>
            <p:nvPr/>
          </p:nvSpPr>
          <p:spPr bwMode="auto">
            <a:xfrm>
              <a:off x="1620" y="3624"/>
              <a:ext cx="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负极</a:t>
              </a:r>
              <a:endParaRPr lang="zh-CN" altLang="en-US"/>
            </a:p>
          </p:txBody>
        </p:sp>
      </p:grpSp>
      <p:grpSp>
        <p:nvGrpSpPr>
          <p:cNvPr id="31761" name="Group 24"/>
          <p:cNvGrpSpPr/>
          <p:nvPr/>
        </p:nvGrpSpPr>
        <p:grpSpPr bwMode="auto">
          <a:xfrm>
            <a:off x="2667000" y="4953002"/>
            <a:ext cx="1581150" cy="519113"/>
            <a:chOff x="1872" y="3060"/>
            <a:chExt cx="996" cy="327"/>
          </a:xfrm>
        </p:grpSpPr>
        <p:sp>
          <p:nvSpPr>
            <p:cNvPr id="31773" name="Line 25"/>
            <p:cNvSpPr>
              <a:spLocks noChangeShapeType="1"/>
            </p:cNvSpPr>
            <p:nvPr/>
          </p:nvSpPr>
          <p:spPr bwMode="auto">
            <a:xfrm>
              <a:off x="1872" y="3096"/>
              <a:ext cx="396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74" name="Text Box 26"/>
            <p:cNvSpPr txBox="1">
              <a:spLocks noChangeArrowheads="1"/>
            </p:cNvSpPr>
            <p:nvPr/>
          </p:nvSpPr>
          <p:spPr bwMode="auto">
            <a:xfrm>
              <a:off x="2172" y="3060"/>
              <a:ext cx="6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底座</a:t>
              </a:r>
              <a:endParaRPr lang="zh-CN" altLang="en-US"/>
            </a:p>
          </p:txBody>
        </p:sp>
      </p:grpSp>
      <p:grpSp>
        <p:nvGrpSpPr>
          <p:cNvPr id="31762" name="Group 27"/>
          <p:cNvGrpSpPr/>
          <p:nvPr/>
        </p:nvGrpSpPr>
        <p:grpSpPr bwMode="auto">
          <a:xfrm>
            <a:off x="2152650" y="3752850"/>
            <a:ext cx="2533650" cy="647700"/>
            <a:chOff x="1548" y="2304"/>
            <a:chExt cx="1596" cy="408"/>
          </a:xfrm>
        </p:grpSpPr>
        <p:sp>
          <p:nvSpPr>
            <p:cNvPr id="31771" name="Line 28"/>
            <p:cNvSpPr>
              <a:spLocks noChangeShapeType="1"/>
            </p:cNvSpPr>
            <p:nvPr/>
          </p:nvSpPr>
          <p:spPr bwMode="auto">
            <a:xfrm flipV="1">
              <a:off x="1548" y="2508"/>
              <a:ext cx="528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72" name="Text Box 29"/>
            <p:cNvSpPr txBox="1">
              <a:spLocks noChangeArrowheads="1"/>
            </p:cNvSpPr>
            <p:nvPr/>
          </p:nvSpPr>
          <p:spPr bwMode="auto">
            <a:xfrm>
              <a:off x="2004" y="2304"/>
              <a:ext cx="1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金锑合金</a:t>
              </a:r>
              <a:endParaRPr lang="zh-CN" altLang="en-US"/>
            </a:p>
          </p:txBody>
        </p:sp>
      </p:grpSp>
      <p:grpSp>
        <p:nvGrpSpPr>
          <p:cNvPr id="31763" name="Group 30"/>
          <p:cNvGrpSpPr/>
          <p:nvPr/>
        </p:nvGrpSpPr>
        <p:grpSpPr bwMode="auto">
          <a:xfrm>
            <a:off x="1657350" y="2781300"/>
            <a:ext cx="1885950" cy="838200"/>
            <a:chOff x="1236" y="1692"/>
            <a:chExt cx="1188" cy="528"/>
          </a:xfrm>
        </p:grpSpPr>
        <p:sp>
          <p:nvSpPr>
            <p:cNvPr id="31769" name="Line 31"/>
            <p:cNvSpPr>
              <a:spLocks noChangeShapeType="1"/>
            </p:cNvSpPr>
            <p:nvPr/>
          </p:nvSpPr>
          <p:spPr bwMode="auto">
            <a:xfrm flipV="1">
              <a:off x="1236" y="1884"/>
              <a:ext cx="45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70" name="Text Box 32"/>
            <p:cNvSpPr txBox="1">
              <a:spLocks noChangeArrowheads="1"/>
            </p:cNvSpPr>
            <p:nvPr/>
          </p:nvSpPr>
          <p:spPr bwMode="auto">
            <a:xfrm>
              <a:off x="1656" y="169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PN</a:t>
              </a:r>
              <a:r>
                <a:rPr lang="zh-CN" altLang="en-US"/>
                <a:t>结</a:t>
              </a:r>
              <a:endParaRPr lang="zh-CN" altLang="en-US"/>
            </a:p>
          </p:txBody>
        </p:sp>
      </p:grpSp>
      <p:sp>
        <p:nvSpPr>
          <p:cNvPr id="246817" name="Rectangle 33"/>
          <p:cNvSpPr>
            <a:spLocks noChangeArrowheads="1"/>
          </p:cNvSpPr>
          <p:nvPr/>
        </p:nvSpPr>
        <p:spPr bwMode="auto">
          <a:xfrm>
            <a:off x="5155098" y="153070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特点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766" name="Line 35"/>
          <p:cNvSpPr>
            <a:spLocks noChangeShapeType="1"/>
          </p:cNvSpPr>
          <p:nvPr/>
        </p:nvSpPr>
        <p:spPr bwMode="auto">
          <a:xfrm>
            <a:off x="1781175" y="2952752"/>
            <a:ext cx="0" cy="8477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67" name="Line 36"/>
          <p:cNvSpPr>
            <a:spLocks noChangeShapeType="1"/>
          </p:cNvSpPr>
          <p:nvPr/>
        </p:nvSpPr>
        <p:spPr bwMode="auto">
          <a:xfrm>
            <a:off x="1152525" y="2924177"/>
            <a:ext cx="0" cy="8858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68" name="Line 37"/>
          <p:cNvSpPr>
            <a:spLocks noChangeShapeType="1"/>
          </p:cNvSpPr>
          <p:nvPr/>
        </p:nvSpPr>
        <p:spPr bwMode="auto">
          <a:xfrm>
            <a:off x="1543050" y="5734052"/>
            <a:ext cx="0" cy="5238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56725" y="113722"/>
            <a:ext cx="4820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1.2.1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二极管的结构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372100" y="2457450"/>
            <a:ext cx="3448050" cy="1955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结的结面积大，能够通过较大的电流，但其结电容大，因此只能在较低的频率下工作，一般仅用于整流电路。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17" grpId="0" autoUpdateAnimBg="0"/>
      <p:bldP spid="3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372408" y="782997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平面二极管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3" name="Group 4"/>
          <p:cNvGrpSpPr/>
          <p:nvPr/>
        </p:nvGrpSpPr>
        <p:grpSpPr bwMode="auto">
          <a:xfrm>
            <a:off x="1924052" y="2236788"/>
            <a:ext cx="1990725" cy="582612"/>
            <a:chOff x="2844" y="1481"/>
            <a:chExt cx="1254" cy="367"/>
          </a:xfrm>
        </p:grpSpPr>
        <p:sp>
          <p:nvSpPr>
            <p:cNvPr id="30749" name="Text Box 5"/>
            <p:cNvSpPr txBox="1">
              <a:spLocks noChangeArrowheads="1"/>
            </p:cNvSpPr>
            <p:nvPr/>
          </p:nvSpPr>
          <p:spPr bwMode="auto">
            <a:xfrm>
              <a:off x="3046" y="1481"/>
              <a:ext cx="1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 </a:t>
              </a:r>
              <a:r>
                <a:rPr lang="zh-CN" altLang="en-US"/>
                <a:t>正极引线</a:t>
              </a:r>
              <a:endParaRPr lang="zh-CN" altLang="en-US"/>
            </a:p>
          </p:txBody>
        </p:sp>
        <p:sp>
          <p:nvSpPr>
            <p:cNvPr id="30750" name="Line 6"/>
            <p:cNvSpPr>
              <a:spLocks noChangeShapeType="1"/>
            </p:cNvSpPr>
            <p:nvPr/>
          </p:nvSpPr>
          <p:spPr bwMode="auto">
            <a:xfrm flipV="1">
              <a:off x="2844" y="165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24" name="Group 7"/>
          <p:cNvGrpSpPr/>
          <p:nvPr/>
        </p:nvGrpSpPr>
        <p:grpSpPr bwMode="auto">
          <a:xfrm>
            <a:off x="2090738" y="2846388"/>
            <a:ext cx="2684462" cy="944562"/>
            <a:chOff x="2949" y="1865"/>
            <a:chExt cx="1691" cy="595"/>
          </a:xfrm>
        </p:grpSpPr>
        <p:sp>
          <p:nvSpPr>
            <p:cNvPr id="30747" name="Text Box 8"/>
            <p:cNvSpPr txBox="1">
              <a:spLocks noChangeArrowheads="1"/>
            </p:cNvSpPr>
            <p:nvPr/>
          </p:nvSpPr>
          <p:spPr bwMode="auto">
            <a:xfrm>
              <a:off x="2949" y="1865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二氧化硅保护层</a:t>
              </a:r>
              <a:endParaRPr lang="zh-CN" altLang="en-US" b="0"/>
            </a:p>
          </p:txBody>
        </p:sp>
        <p:sp>
          <p:nvSpPr>
            <p:cNvPr id="30748" name="Line 9"/>
            <p:cNvSpPr>
              <a:spLocks noChangeShapeType="1"/>
            </p:cNvSpPr>
            <p:nvPr/>
          </p:nvSpPr>
          <p:spPr bwMode="auto">
            <a:xfrm flipH="1">
              <a:off x="3240" y="212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25" name="Group 10"/>
          <p:cNvGrpSpPr/>
          <p:nvPr/>
        </p:nvGrpSpPr>
        <p:grpSpPr bwMode="auto">
          <a:xfrm>
            <a:off x="2000252" y="5741988"/>
            <a:ext cx="1971675" cy="519112"/>
            <a:chOff x="2892" y="3689"/>
            <a:chExt cx="1242" cy="327"/>
          </a:xfrm>
        </p:grpSpPr>
        <p:sp>
          <p:nvSpPr>
            <p:cNvPr id="30745" name="Text Box 11"/>
            <p:cNvSpPr txBox="1">
              <a:spLocks noChangeArrowheads="1"/>
            </p:cNvSpPr>
            <p:nvPr/>
          </p:nvSpPr>
          <p:spPr bwMode="auto">
            <a:xfrm>
              <a:off x="3070" y="3689"/>
              <a:ext cx="1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负极引线</a:t>
              </a:r>
              <a:r>
                <a:rPr lang="zh-CN" altLang="en-US" sz="2400"/>
                <a:t> </a:t>
              </a:r>
              <a:endParaRPr lang="zh-CN" altLang="en-US" sz="2400"/>
            </a:p>
          </p:txBody>
        </p:sp>
        <p:sp>
          <p:nvSpPr>
            <p:cNvPr id="30746" name="Line 12"/>
            <p:cNvSpPr>
              <a:spLocks noChangeShapeType="1"/>
            </p:cNvSpPr>
            <p:nvPr/>
          </p:nvSpPr>
          <p:spPr bwMode="auto">
            <a:xfrm flipV="1">
              <a:off x="2892" y="3876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26" name="Group 13"/>
          <p:cNvGrpSpPr/>
          <p:nvPr/>
        </p:nvGrpSpPr>
        <p:grpSpPr bwMode="auto">
          <a:xfrm>
            <a:off x="514350" y="2876550"/>
            <a:ext cx="2819400" cy="3429000"/>
            <a:chOff x="1956" y="1884"/>
            <a:chExt cx="1776" cy="2160"/>
          </a:xfrm>
        </p:grpSpPr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1956" y="2556"/>
              <a:ext cx="1776" cy="9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 </a:t>
              </a:r>
              <a:endParaRPr lang="en-US" altLang="zh-CN" sz="1800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2436" y="2556"/>
              <a:ext cx="81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1956" y="2460"/>
              <a:ext cx="1776" cy="96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2580" y="2460"/>
              <a:ext cx="480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2580" y="3516"/>
              <a:ext cx="528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2808" y="1884"/>
              <a:ext cx="48" cy="57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2820" y="3564"/>
              <a:ext cx="48" cy="48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2579" y="2604"/>
              <a:ext cx="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P</a:t>
              </a:r>
              <a:r>
                <a:rPr lang="zh-CN" altLang="en-US" sz="1800"/>
                <a:t>型区</a:t>
              </a:r>
              <a:endParaRPr lang="zh-CN" altLang="en-US" sz="1800"/>
            </a:p>
          </p:txBody>
        </p:sp>
        <p:sp>
          <p:nvSpPr>
            <p:cNvPr id="30742" name="Freeform 22"/>
            <p:cNvSpPr/>
            <p:nvPr/>
          </p:nvSpPr>
          <p:spPr bwMode="auto">
            <a:xfrm>
              <a:off x="2388" y="2556"/>
              <a:ext cx="912" cy="384"/>
            </a:xfrm>
            <a:custGeom>
              <a:avLst/>
              <a:gdLst>
                <a:gd name="T0" fmla="*/ 0 w 912"/>
                <a:gd name="T1" fmla="*/ 0 h 384"/>
                <a:gd name="T2" fmla="*/ 0 w 912"/>
                <a:gd name="T3" fmla="*/ 384 h 384"/>
                <a:gd name="T4" fmla="*/ 912 w 912"/>
                <a:gd name="T5" fmla="*/ 384 h 384"/>
                <a:gd name="T6" fmla="*/ 912 w 91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2" h="384">
                  <a:moveTo>
                    <a:pt x="0" y="0"/>
                  </a:moveTo>
                  <a:lnTo>
                    <a:pt x="0" y="384"/>
                  </a:lnTo>
                  <a:lnTo>
                    <a:pt x="912" y="384"/>
                  </a:lnTo>
                  <a:lnTo>
                    <a:pt x="91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Freeform 23"/>
            <p:cNvSpPr/>
            <p:nvPr/>
          </p:nvSpPr>
          <p:spPr bwMode="auto">
            <a:xfrm>
              <a:off x="2484" y="2556"/>
              <a:ext cx="720" cy="288"/>
            </a:xfrm>
            <a:custGeom>
              <a:avLst/>
              <a:gdLst>
                <a:gd name="T0" fmla="*/ 0 w 720"/>
                <a:gd name="T1" fmla="*/ 0 h 288"/>
                <a:gd name="T2" fmla="*/ 0 w 720"/>
                <a:gd name="T3" fmla="*/ 288 h 288"/>
                <a:gd name="T4" fmla="*/ 720 w 720"/>
                <a:gd name="T5" fmla="*/ 288 h 288"/>
                <a:gd name="T6" fmla="*/ 720 w 72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288">
                  <a:moveTo>
                    <a:pt x="0" y="0"/>
                  </a:moveTo>
                  <a:lnTo>
                    <a:pt x="0" y="288"/>
                  </a:lnTo>
                  <a:lnTo>
                    <a:pt x="720" y="288"/>
                  </a:ln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2571" y="3036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N</a:t>
              </a:r>
              <a:r>
                <a:rPr lang="zh-CN" altLang="en-US" sz="1800"/>
                <a:t>型硅</a:t>
              </a:r>
              <a:endParaRPr lang="zh-CN" altLang="en-US" sz="1800"/>
            </a:p>
          </p:txBody>
        </p:sp>
      </p:grpSp>
      <p:grpSp>
        <p:nvGrpSpPr>
          <p:cNvPr id="30727" name="Group 25"/>
          <p:cNvGrpSpPr/>
          <p:nvPr/>
        </p:nvGrpSpPr>
        <p:grpSpPr bwMode="auto">
          <a:xfrm>
            <a:off x="2686052" y="3684588"/>
            <a:ext cx="1681163" cy="677862"/>
            <a:chOff x="3324" y="2393"/>
            <a:chExt cx="1059" cy="427"/>
          </a:xfrm>
        </p:grpSpPr>
        <p:sp>
          <p:nvSpPr>
            <p:cNvPr id="30732" name="Text Box 26"/>
            <p:cNvSpPr txBox="1">
              <a:spLocks noChangeArrowheads="1"/>
            </p:cNvSpPr>
            <p:nvPr/>
          </p:nvSpPr>
          <p:spPr bwMode="auto">
            <a:xfrm>
              <a:off x="3743" y="2393"/>
              <a:ext cx="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PN</a:t>
              </a:r>
              <a:r>
                <a:rPr lang="zh-CN" altLang="en-US"/>
                <a:t>结</a:t>
              </a:r>
              <a:endParaRPr lang="zh-CN" altLang="en-US"/>
            </a:p>
          </p:txBody>
        </p:sp>
        <p:sp>
          <p:nvSpPr>
            <p:cNvPr id="30733" name="Line 27"/>
            <p:cNvSpPr>
              <a:spLocks noChangeShapeType="1"/>
            </p:cNvSpPr>
            <p:nvPr/>
          </p:nvSpPr>
          <p:spPr bwMode="auto">
            <a:xfrm flipV="1">
              <a:off x="3324" y="2580"/>
              <a:ext cx="52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29" name="Rectangle 29"/>
          <p:cNvSpPr>
            <a:spLocks noChangeArrowheads="1"/>
          </p:cNvSpPr>
          <p:nvPr/>
        </p:nvSpPr>
        <p:spPr bwMode="auto">
          <a:xfrm>
            <a:off x="280567" y="1553254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结构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5790" name="Text Box 30"/>
          <p:cNvSpPr txBox="1">
            <a:spLocks noChangeArrowheads="1"/>
          </p:cNvSpPr>
          <p:nvPr/>
        </p:nvSpPr>
        <p:spPr bwMode="auto">
          <a:xfrm>
            <a:off x="5217200" y="1576618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特点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75775" y="77176"/>
            <a:ext cx="4820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1.2.1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二极管的结构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5261045" y="2351177"/>
            <a:ext cx="3318753" cy="156966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结结面积大的可用于大功率整流，结面积小的可作为脉冲数字电路中的开关管。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0" grpId="0" autoUpdateAnimBg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/>
          <p:nvPr/>
        </p:nvGrpSpPr>
        <p:grpSpPr bwMode="auto">
          <a:xfrm>
            <a:off x="672289" y="2324168"/>
            <a:ext cx="1219200" cy="2514600"/>
            <a:chOff x="4572" y="1452"/>
            <a:chExt cx="768" cy="1584"/>
          </a:xfrm>
        </p:grpSpPr>
        <p:sp>
          <p:nvSpPr>
            <p:cNvPr id="32780" name="AutoShape 3"/>
            <p:cNvSpPr>
              <a:spLocks noChangeArrowheads="1"/>
            </p:cNvSpPr>
            <p:nvPr/>
          </p:nvSpPr>
          <p:spPr bwMode="auto">
            <a:xfrm rot="-3591563">
              <a:off x="4527" y="1809"/>
              <a:ext cx="666" cy="576"/>
            </a:xfrm>
            <a:prstGeom prst="triangle">
              <a:avLst>
                <a:gd name="adj" fmla="val 50000"/>
              </a:avLst>
            </a:prstGeom>
            <a:solidFill>
              <a:srgbClr val="E7FFE7"/>
            </a:solidFill>
            <a:ln w="57150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81" name="Line 4"/>
            <p:cNvSpPr>
              <a:spLocks noChangeShapeType="1"/>
            </p:cNvSpPr>
            <p:nvPr/>
          </p:nvSpPr>
          <p:spPr bwMode="auto">
            <a:xfrm>
              <a:off x="4620" y="2556"/>
              <a:ext cx="7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5"/>
            <p:cNvSpPr>
              <a:spLocks noChangeShapeType="1"/>
            </p:cNvSpPr>
            <p:nvPr/>
          </p:nvSpPr>
          <p:spPr bwMode="auto">
            <a:xfrm>
              <a:off x="4956" y="1452"/>
              <a:ext cx="0" cy="15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209079" y="981567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2" name="Group 7"/>
          <p:cNvGrpSpPr/>
          <p:nvPr/>
        </p:nvGrpSpPr>
        <p:grpSpPr bwMode="auto">
          <a:xfrm>
            <a:off x="1358091" y="2079692"/>
            <a:ext cx="977900" cy="523874"/>
            <a:chOff x="5004" y="1298"/>
            <a:chExt cx="616" cy="330"/>
          </a:xfrm>
        </p:grpSpPr>
        <p:sp>
          <p:nvSpPr>
            <p:cNvPr id="32778" name="Text Box 8"/>
            <p:cNvSpPr txBox="1">
              <a:spLocks noChangeArrowheads="1"/>
            </p:cNvSpPr>
            <p:nvPr/>
          </p:nvSpPr>
          <p:spPr bwMode="auto">
            <a:xfrm>
              <a:off x="5049" y="1298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/>
                <a:t>正极</a:t>
              </a:r>
              <a:endParaRPr lang="zh-CN" altLang="en-US" dirty="0"/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 flipV="1">
              <a:off x="5004" y="150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3" name="Group 10"/>
          <p:cNvGrpSpPr/>
          <p:nvPr/>
        </p:nvGrpSpPr>
        <p:grpSpPr bwMode="auto">
          <a:xfrm>
            <a:off x="1281891" y="4351410"/>
            <a:ext cx="990600" cy="523876"/>
            <a:chOff x="4956" y="2729"/>
            <a:chExt cx="624" cy="330"/>
          </a:xfrm>
        </p:grpSpPr>
        <p:sp>
          <p:nvSpPr>
            <p:cNvPr id="32776" name="Text Box 11"/>
            <p:cNvSpPr txBox="1">
              <a:spLocks noChangeArrowheads="1"/>
            </p:cNvSpPr>
            <p:nvPr/>
          </p:nvSpPr>
          <p:spPr bwMode="auto">
            <a:xfrm>
              <a:off x="5009" y="2729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/>
                <a:t>负极</a:t>
              </a:r>
              <a:endParaRPr lang="zh-CN" altLang="en-US" dirty="0"/>
            </a:p>
          </p:txBody>
        </p:sp>
        <p:sp>
          <p:nvSpPr>
            <p:cNvPr id="32777" name="Line 12"/>
            <p:cNvSpPr>
              <a:spLocks noChangeShapeType="1"/>
            </p:cNvSpPr>
            <p:nvPr/>
          </p:nvSpPr>
          <p:spPr bwMode="auto">
            <a:xfrm>
              <a:off x="4956" y="279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4" name="Text Box 13"/>
          <p:cNvSpPr txBox="1">
            <a:spLocks noChangeArrowheads="1"/>
          </p:cNvSpPr>
          <p:nvPr/>
        </p:nvSpPr>
        <p:spPr bwMode="auto">
          <a:xfrm>
            <a:off x="1790316" y="3221108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dirty="0">
                <a:ea typeface="方正琥珀繁体" pitchFamily="2" charset="-122"/>
              </a:rPr>
              <a:t>D</a:t>
            </a:r>
            <a:endParaRPr lang="en-US" altLang="zh-CN" sz="3200" dirty="0">
              <a:ea typeface="方正琥珀繁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9077" y="114051"/>
            <a:ext cx="4820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1.2.1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二极管的结构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2327" y="1981268"/>
            <a:ext cx="4752975" cy="28575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858" name="Group 2"/>
          <p:cNvGrpSpPr/>
          <p:nvPr/>
        </p:nvGrpSpPr>
        <p:grpSpPr bwMode="auto">
          <a:xfrm>
            <a:off x="1585913" y="4325938"/>
            <a:ext cx="1282700" cy="165100"/>
            <a:chOff x="864" y="1920"/>
            <a:chExt cx="808" cy="104"/>
          </a:xfrm>
        </p:grpSpPr>
        <p:sp>
          <p:nvSpPr>
            <p:cNvPr id="33880" name="Line 3"/>
            <p:cNvSpPr>
              <a:spLocks noChangeShapeType="1"/>
            </p:cNvSpPr>
            <p:nvPr/>
          </p:nvSpPr>
          <p:spPr bwMode="auto">
            <a:xfrm>
              <a:off x="864" y="2016"/>
              <a:ext cx="576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1" name="Freeform 4"/>
            <p:cNvSpPr/>
            <p:nvPr/>
          </p:nvSpPr>
          <p:spPr bwMode="auto">
            <a:xfrm>
              <a:off x="1440" y="1920"/>
              <a:ext cx="232" cy="104"/>
            </a:xfrm>
            <a:custGeom>
              <a:avLst/>
              <a:gdLst>
                <a:gd name="T0" fmla="*/ 0 w 417"/>
                <a:gd name="T1" fmla="*/ 10 h 332"/>
                <a:gd name="T2" fmla="*/ 32 w 417"/>
                <a:gd name="T3" fmla="*/ 8 h 332"/>
                <a:gd name="T4" fmla="*/ 44 w 417"/>
                <a:gd name="T5" fmla="*/ 7 h 332"/>
                <a:gd name="T6" fmla="*/ 47 w 417"/>
                <a:gd name="T7" fmla="*/ 7 h 332"/>
                <a:gd name="T8" fmla="*/ 51 w 417"/>
                <a:gd name="T9" fmla="*/ 6 h 332"/>
                <a:gd name="T10" fmla="*/ 61 w 417"/>
                <a:gd name="T11" fmla="*/ 4 h 332"/>
                <a:gd name="T12" fmla="*/ 66 w 417"/>
                <a:gd name="T13" fmla="*/ 2 h 332"/>
                <a:gd name="T14" fmla="*/ 72 w 417"/>
                <a:gd name="T15" fmla="*/ 0 h 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332">
                  <a:moveTo>
                    <a:pt x="0" y="332"/>
                  </a:moveTo>
                  <a:cubicBezTo>
                    <a:pt x="42" y="321"/>
                    <a:pt x="149" y="299"/>
                    <a:pt x="184" y="276"/>
                  </a:cubicBezTo>
                  <a:cubicBezTo>
                    <a:pt x="239" y="239"/>
                    <a:pt x="214" y="250"/>
                    <a:pt x="256" y="236"/>
                  </a:cubicBezTo>
                  <a:cubicBezTo>
                    <a:pt x="261" y="228"/>
                    <a:pt x="265" y="219"/>
                    <a:pt x="272" y="212"/>
                  </a:cubicBezTo>
                  <a:cubicBezTo>
                    <a:pt x="279" y="205"/>
                    <a:pt x="290" y="203"/>
                    <a:pt x="296" y="196"/>
                  </a:cubicBezTo>
                  <a:cubicBezTo>
                    <a:pt x="361" y="121"/>
                    <a:pt x="298" y="168"/>
                    <a:pt x="352" y="132"/>
                  </a:cubicBezTo>
                  <a:cubicBezTo>
                    <a:pt x="360" y="108"/>
                    <a:pt x="372" y="82"/>
                    <a:pt x="384" y="60"/>
                  </a:cubicBezTo>
                  <a:cubicBezTo>
                    <a:pt x="417" y="0"/>
                    <a:pt x="416" y="33"/>
                    <a:pt x="416" y="4"/>
                  </a:cubicBez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9861" name="Group 5"/>
          <p:cNvGrpSpPr/>
          <p:nvPr/>
        </p:nvGrpSpPr>
        <p:grpSpPr bwMode="auto">
          <a:xfrm>
            <a:off x="1300163" y="4468813"/>
            <a:ext cx="304800" cy="1371600"/>
            <a:chOff x="672" y="2016"/>
            <a:chExt cx="192" cy="864"/>
          </a:xfrm>
        </p:grpSpPr>
        <p:sp>
          <p:nvSpPr>
            <p:cNvPr id="33878" name="Freeform 6"/>
            <p:cNvSpPr/>
            <p:nvPr/>
          </p:nvSpPr>
          <p:spPr bwMode="auto">
            <a:xfrm>
              <a:off x="768" y="201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48 w 96"/>
                <a:gd name="T3" fmla="*/ 48 h 192"/>
                <a:gd name="T4" fmla="*/ 0 w 9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80" y="8"/>
                    <a:pt x="64" y="16"/>
                    <a:pt x="48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9" name="Line 7"/>
            <p:cNvSpPr>
              <a:spLocks noChangeShapeType="1"/>
            </p:cNvSpPr>
            <p:nvPr/>
          </p:nvSpPr>
          <p:spPr bwMode="auto">
            <a:xfrm flipH="1">
              <a:off x="672" y="2208"/>
              <a:ext cx="96" cy="672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9864" name="Group 8"/>
          <p:cNvGrpSpPr/>
          <p:nvPr/>
        </p:nvGrpSpPr>
        <p:grpSpPr bwMode="auto">
          <a:xfrm>
            <a:off x="1130302" y="2309813"/>
            <a:ext cx="3943351" cy="3752850"/>
            <a:chOff x="712" y="1455"/>
            <a:chExt cx="2484" cy="2364"/>
          </a:xfrm>
        </p:grpSpPr>
        <p:sp>
          <p:nvSpPr>
            <p:cNvPr id="33854" name="Line 9"/>
            <p:cNvSpPr>
              <a:spLocks noChangeShapeType="1"/>
            </p:cNvSpPr>
            <p:nvPr/>
          </p:nvSpPr>
          <p:spPr bwMode="auto">
            <a:xfrm flipV="1">
              <a:off x="712" y="2715"/>
              <a:ext cx="201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5" name="Line 10"/>
            <p:cNvSpPr>
              <a:spLocks noChangeShapeType="1"/>
            </p:cNvSpPr>
            <p:nvPr/>
          </p:nvSpPr>
          <p:spPr bwMode="auto">
            <a:xfrm flipV="1">
              <a:off x="1816" y="1659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1" name="Line 16"/>
            <p:cNvSpPr>
              <a:spLocks noChangeShapeType="1"/>
            </p:cNvSpPr>
            <p:nvPr/>
          </p:nvSpPr>
          <p:spPr bwMode="auto">
            <a:xfrm>
              <a:off x="2104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2" name="Line 17"/>
            <p:cNvSpPr>
              <a:spLocks noChangeShapeType="1"/>
            </p:cNvSpPr>
            <p:nvPr/>
          </p:nvSpPr>
          <p:spPr bwMode="auto">
            <a:xfrm>
              <a:off x="2392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3" name="Line 18"/>
            <p:cNvSpPr>
              <a:spLocks noChangeShapeType="1"/>
            </p:cNvSpPr>
            <p:nvPr/>
          </p:nvSpPr>
          <p:spPr bwMode="auto">
            <a:xfrm>
              <a:off x="1384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4" name="Line 19"/>
            <p:cNvSpPr>
              <a:spLocks noChangeShapeType="1"/>
            </p:cNvSpPr>
            <p:nvPr/>
          </p:nvSpPr>
          <p:spPr bwMode="auto">
            <a:xfrm>
              <a:off x="952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0" name="Text Box 25"/>
            <p:cNvSpPr txBox="1">
              <a:spLocks noChangeArrowheads="1"/>
            </p:cNvSpPr>
            <p:nvPr/>
          </p:nvSpPr>
          <p:spPr bwMode="auto">
            <a:xfrm>
              <a:off x="1794" y="26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0</a:t>
              </a:r>
              <a:endParaRPr lang="en-US" altLang="zh-CN" sz="1800"/>
            </a:p>
          </p:txBody>
        </p:sp>
        <p:sp>
          <p:nvSpPr>
            <p:cNvPr id="33871" name="Text Box 26"/>
            <p:cNvSpPr txBox="1">
              <a:spLocks noChangeArrowheads="1"/>
            </p:cNvSpPr>
            <p:nvPr/>
          </p:nvSpPr>
          <p:spPr bwMode="auto">
            <a:xfrm>
              <a:off x="1978" y="2687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0.4</a:t>
              </a:r>
              <a:endParaRPr lang="en-US" altLang="zh-CN" sz="1800"/>
            </a:p>
          </p:txBody>
        </p:sp>
        <p:sp>
          <p:nvSpPr>
            <p:cNvPr id="33872" name="Text Box 27"/>
            <p:cNvSpPr txBox="1">
              <a:spLocks noChangeArrowheads="1"/>
            </p:cNvSpPr>
            <p:nvPr/>
          </p:nvSpPr>
          <p:spPr bwMode="auto">
            <a:xfrm>
              <a:off x="2244" y="2697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0.8</a:t>
              </a:r>
              <a:endParaRPr lang="en-US" altLang="zh-CN" sz="1800"/>
            </a:p>
          </p:txBody>
        </p:sp>
        <p:sp>
          <p:nvSpPr>
            <p:cNvPr id="33875" name="Text Box 30"/>
            <p:cNvSpPr txBox="1">
              <a:spLocks noChangeArrowheads="1"/>
            </p:cNvSpPr>
            <p:nvPr/>
          </p:nvSpPr>
          <p:spPr bwMode="auto">
            <a:xfrm>
              <a:off x="1483" y="1455"/>
              <a:ext cx="7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i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i="1" dirty="0"/>
                <a:t> </a:t>
              </a:r>
              <a:r>
                <a:rPr lang="en-US" altLang="zh-CN" sz="2400" dirty="0"/>
                <a:t>/ mA</a:t>
              </a:r>
              <a:endParaRPr lang="en-US" altLang="zh-CN" sz="2400" dirty="0"/>
            </a:p>
          </p:txBody>
        </p:sp>
        <p:sp>
          <p:nvSpPr>
            <p:cNvPr id="33876" name="Text Box 31"/>
            <p:cNvSpPr txBox="1">
              <a:spLocks noChangeArrowheads="1"/>
            </p:cNvSpPr>
            <p:nvPr/>
          </p:nvSpPr>
          <p:spPr bwMode="auto">
            <a:xfrm>
              <a:off x="2591" y="2612"/>
              <a:ext cx="6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u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dirty="0"/>
                <a:t> / V</a:t>
              </a:r>
              <a:endParaRPr lang="en-US" altLang="zh-CN" sz="2400" dirty="0"/>
            </a:p>
          </p:txBody>
        </p:sp>
        <p:sp>
          <p:nvSpPr>
            <p:cNvPr id="33877" name="Line 32"/>
            <p:cNvSpPr>
              <a:spLocks noChangeShapeType="1"/>
            </p:cNvSpPr>
            <p:nvPr/>
          </p:nvSpPr>
          <p:spPr bwMode="auto">
            <a:xfrm>
              <a:off x="2200" y="271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89" name="Line 33"/>
          <p:cNvSpPr>
            <a:spLocks noChangeShapeType="1"/>
          </p:cNvSpPr>
          <p:nvPr/>
        </p:nvSpPr>
        <p:spPr bwMode="auto">
          <a:xfrm>
            <a:off x="3443391" y="4308744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90" name="Line 34"/>
          <p:cNvSpPr>
            <a:spLocks noChangeShapeType="1"/>
          </p:cNvSpPr>
          <p:nvPr/>
        </p:nvSpPr>
        <p:spPr bwMode="auto">
          <a:xfrm>
            <a:off x="2842419" y="4730071"/>
            <a:ext cx="610082" cy="43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91" name="Text Box 35"/>
          <p:cNvSpPr txBox="1">
            <a:spLocks noChangeArrowheads="1"/>
          </p:cNvSpPr>
          <p:nvPr/>
        </p:nvSpPr>
        <p:spPr bwMode="auto">
          <a:xfrm>
            <a:off x="1435102" y="610393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硅管的伏安特性</a:t>
            </a:r>
            <a:endParaRPr lang="zh-CN" altLang="en-US" dirty="0"/>
          </a:p>
        </p:txBody>
      </p:sp>
      <p:sp>
        <p:nvSpPr>
          <p:cNvPr id="249892" name="Text Box 36"/>
          <p:cNvSpPr txBox="1">
            <a:spLocks noChangeArrowheads="1"/>
          </p:cNvSpPr>
          <p:nvPr/>
        </p:nvSpPr>
        <p:spPr bwMode="auto">
          <a:xfrm>
            <a:off x="84409" y="41962"/>
            <a:ext cx="5679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1.2.2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二极管的伏安特性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49893" name="Freeform 37"/>
          <p:cNvSpPr/>
          <p:nvPr/>
        </p:nvSpPr>
        <p:spPr bwMode="auto">
          <a:xfrm>
            <a:off x="3317875" y="2782325"/>
            <a:ext cx="498474" cy="1538288"/>
          </a:xfrm>
          <a:custGeom>
            <a:avLst/>
            <a:gdLst>
              <a:gd name="T0" fmla="*/ 0 w 312"/>
              <a:gd name="T1" fmla="*/ 2147483646 h 1056"/>
              <a:gd name="T2" fmla="*/ 2147483646 w 312"/>
              <a:gd name="T3" fmla="*/ 2147483646 h 1056"/>
              <a:gd name="T4" fmla="*/ 2147483646 w 312"/>
              <a:gd name="T5" fmla="*/ 2147483646 h 1056"/>
              <a:gd name="T6" fmla="*/ 2147483646 w 312"/>
              <a:gd name="T7" fmla="*/ 2147483646 h 10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" h="1056">
                <a:moveTo>
                  <a:pt x="0" y="1048"/>
                </a:moveTo>
                <a:cubicBezTo>
                  <a:pt x="48" y="1052"/>
                  <a:pt x="96" y="1056"/>
                  <a:pt x="144" y="904"/>
                </a:cubicBezTo>
                <a:cubicBezTo>
                  <a:pt x="192" y="752"/>
                  <a:pt x="264" y="272"/>
                  <a:pt x="288" y="136"/>
                </a:cubicBezTo>
                <a:cubicBezTo>
                  <a:pt x="312" y="0"/>
                  <a:pt x="300" y="44"/>
                  <a:pt x="288" y="8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94" name="Line 38"/>
          <p:cNvSpPr>
            <a:spLocks noChangeShapeType="1"/>
          </p:cNvSpPr>
          <p:nvPr/>
        </p:nvSpPr>
        <p:spPr bwMode="auto">
          <a:xfrm>
            <a:off x="2898776" y="4308476"/>
            <a:ext cx="476251" cy="158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95" name="AutoShape 39"/>
          <p:cNvSpPr>
            <a:spLocks noChangeArrowheads="1"/>
          </p:cNvSpPr>
          <p:nvPr/>
        </p:nvSpPr>
        <p:spPr bwMode="auto">
          <a:xfrm>
            <a:off x="984250" y="3076575"/>
            <a:ext cx="1295400" cy="533400"/>
          </a:xfrm>
          <a:prstGeom prst="wedgeRoundRectCallout">
            <a:avLst>
              <a:gd name="adj1" fmla="val 18014"/>
              <a:gd name="adj2" fmla="val 201787"/>
              <a:gd name="adj3" fmla="val 16667"/>
            </a:avLst>
          </a:prstGeom>
          <a:solidFill>
            <a:srgbClr val="FFFFFF"/>
          </a:solidFill>
          <a:ln w="19050">
            <a:solidFill>
              <a:srgbClr val="CC00CC"/>
            </a:solidFill>
            <a:miter lim="800000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CC00CC"/>
                </a:solidFill>
              </a:rPr>
              <a:t>反向特性</a:t>
            </a:r>
            <a:endParaRPr lang="zh-CN" altLang="en-US" sz="2400">
              <a:solidFill>
                <a:srgbClr val="CC00CC"/>
              </a:solidFill>
            </a:endParaRPr>
          </a:p>
        </p:txBody>
      </p:sp>
      <p:sp>
        <p:nvSpPr>
          <p:cNvPr id="249896" name="AutoShape 40"/>
          <p:cNvSpPr>
            <a:spLocks noChangeArrowheads="1"/>
          </p:cNvSpPr>
          <p:nvPr/>
        </p:nvSpPr>
        <p:spPr bwMode="auto">
          <a:xfrm flipV="1">
            <a:off x="3068640" y="5032375"/>
            <a:ext cx="892175" cy="533400"/>
          </a:xfrm>
          <a:prstGeom prst="wedgeRoundRectCallout">
            <a:avLst>
              <a:gd name="adj1" fmla="val -38972"/>
              <a:gd name="adj2" fmla="val 100593"/>
              <a:gd name="adj3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死区</a:t>
            </a:r>
            <a:endParaRPr lang="zh-CN" altLang="en-US" sz="2400" dirty="0"/>
          </a:p>
        </p:txBody>
      </p:sp>
      <p:sp>
        <p:nvSpPr>
          <p:cNvPr id="249898" name="Line 42"/>
          <p:cNvSpPr>
            <a:spLocks noChangeShapeType="1"/>
          </p:cNvSpPr>
          <p:nvPr/>
        </p:nvSpPr>
        <p:spPr bwMode="auto">
          <a:xfrm>
            <a:off x="1470025" y="4325938"/>
            <a:ext cx="0" cy="381000"/>
          </a:xfrm>
          <a:prstGeom prst="line">
            <a:avLst/>
          </a:prstGeom>
          <a:noFill/>
          <a:ln w="19050">
            <a:solidFill>
              <a:srgbClr val="CC0099"/>
            </a:solidFill>
            <a:prstDash val="dash"/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99" name="Line 43"/>
          <p:cNvSpPr>
            <a:spLocks noChangeShapeType="1"/>
          </p:cNvSpPr>
          <p:nvPr/>
        </p:nvSpPr>
        <p:spPr bwMode="auto">
          <a:xfrm flipH="1" flipV="1">
            <a:off x="2228850" y="4481513"/>
            <a:ext cx="628650" cy="19050"/>
          </a:xfrm>
          <a:prstGeom prst="line">
            <a:avLst/>
          </a:prstGeom>
          <a:noFill/>
          <a:ln w="19050">
            <a:solidFill>
              <a:srgbClr val="CC0099"/>
            </a:solidFill>
            <a:prstDash val="dash"/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9900" name="Group 44"/>
          <p:cNvGrpSpPr/>
          <p:nvPr/>
        </p:nvGrpSpPr>
        <p:grpSpPr bwMode="auto">
          <a:xfrm>
            <a:off x="2503488" y="4027488"/>
            <a:ext cx="0" cy="800100"/>
            <a:chOff x="1452" y="1752"/>
            <a:chExt cx="0" cy="504"/>
          </a:xfrm>
        </p:grpSpPr>
        <p:sp>
          <p:nvSpPr>
            <p:cNvPr id="33852" name="Line 45"/>
            <p:cNvSpPr>
              <a:spLocks noChangeShapeType="1"/>
            </p:cNvSpPr>
            <p:nvPr/>
          </p:nvSpPr>
          <p:spPr bwMode="auto">
            <a:xfrm>
              <a:off x="1452" y="1752"/>
              <a:ext cx="0" cy="16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3" name="Line 46"/>
            <p:cNvSpPr>
              <a:spLocks noChangeShapeType="1"/>
            </p:cNvSpPr>
            <p:nvPr/>
          </p:nvSpPr>
          <p:spPr bwMode="auto">
            <a:xfrm flipH="1" flipV="1">
              <a:off x="1452" y="2040"/>
              <a:ext cx="0" cy="216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903" name="AutoShape 47"/>
          <p:cNvSpPr>
            <a:spLocks noChangeArrowheads="1"/>
          </p:cNvSpPr>
          <p:nvPr/>
        </p:nvSpPr>
        <p:spPr bwMode="auto">
          <a:xfrm flipH="1">
            <a:off x="1708252" y="4551365"/>
            <a:ext cx="717448" cy="487363"/>
          </a:xfrm>
          <a:prstGeom prst="wedgeEllipseCallout">
            <a:avLst>
              <a:gd name="adj1" fmla="val -81898"/>
              <a:gd name="adj2" fmla="val -51116"/>
            </a:avLst>
          </a:prstGeom>
          <a:solidFill>
            <a:schemeClr val="bg1"/>
          </a:solidFill>
          <a:ln w="19050">
            <a:solidFill>
              <a:srgbClr val="CC0099"/>
            </a:solidFill>
            <a:miter lim="800000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i="1" dirty="0">
                <a:solidFill>
                  <a:srgbClr val="CC0099"/>
                </a:solidFill>
                <a:ea typeface="方正琥珀繁体" pitchFamily="2" charset="-122"/>
              </a:rPr>
              <a:t>I</a:t>
            </a:r>
            <a:r>
              <a:rPr lang="en-US" altLang="zh-CN" sz="2400" baseline="-25000" dirty="0">
                <a:solidFill>
                  <a:srgbClr val="CC0099"/>
                </a:solidFill>
                <a:ea typeface="方正琥珀繁体" pitchFamily="2" charset="-122"/>
              </a:rPr>
              <a:t>S</a:t>
            </a:r>
            <a:endParaRPr lang="en-US" altLang="zh-CN" sz="2400" baseline="-25000" dirty="0">
              <a:solidFill>
                <a:srgbClr val="CC0099"/>
              </a:solidFill>
              <a:ea typeface="方正琥珀繁体" pitchFamily="2" charset="-122"/>
            </a:endParaRPr>
          </a:p>
        </p:txBody>
      </p:sp>
      <p:sp>
        <p:nvSpPr>
          <p:cNvPr id="249904" name="AutoShape 48"/>
          <p:cNvSpPr>
            <a:spLocks noChangeArrowheads="1"/>
          </p:cNvSpPr>
          <p:nvPr/>
        </p:nvSpPr>
        <p:spPr bwMode="auto">
          <a:xfrm>
            <a:off x="3987800" y="2392363"/>
            <a:ext cx="1638300" cy="590550"/>
          </a:xfrm>
          <a:prstGeom prst="wedgeRoundRectCallout">
            <a:avLst>
              <a:gd name="adj1" fmla="val -59593"/>
              <a:gd name="adj2" fmla="val 83065"/>
              <a:gd name="adj3" fmla="val 16667"/>
            </a:avLst>
          </a:prstGeom>
          <a:solidFill>
            <a:schemeClr val="bg1"/>
          </a:solidFill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FF0000"/>
                </a:solidFill>
              </a:rPr>
              <a:t>正向特性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49905" name="AutoShape 49"/>
          <p:cNvSpPr>
            <a:spLocks noChangeArrowheads="1"/>
          </p:cNvSpPr>
          <p:nvPr/>
        </p:nvSpPr>
        <p:spPr bwMode="auto">
          <a:xfrm>
            <a:off x="234950" y="4335463"/>
            <a:ext cx="895350" cy="609600"/>
          </a:xfrm>
          <a:prstGeom prst="wedgeEllipseCallout">
            <a:avLst>
              <a:gd name="adj1" fmla="val 86880"/>
              <a:gd name="adj2" fmla="val -46616"/>
            </a:avLst>
          </a:prstGeom>
          <a:solidFill>
            <a:schemeClr val="bg1"/>
          </a:solidFill>
          <a:ln w="19050">
            <a:solidFill>
              <a:srgbClr val="CC00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solidFill>
                  <a:srgbClr val="CC0099"/>
                </a:solidFill>
                <a:ea typeface="方正琥珀繁体" pitchFamily="2" charset="-122"/>
              </a:rPr>
              <a:t>U</a:t>
            </a:r>
            <a:r>
              <a:rPr lang="en-US" altLang="zh-CN" sz="2000" baseline="-25000" dirty="0">
                <a:solidFill>
                  <a:srgbClr val="CC0099"/>
                </a:solidFill>
                <a:ea typeface="方正琥珀繁体" pitchFamily="2" charset="-122"/>
              </a:rPr>
              <a:t>BR</a:t>
            </a:r>
            <a:endParaRPr lang="en-US" altLang="zh-CN" sz="2000" baseline="-25000" dirty="0">
              <a:solidFill>
                <a:srgbClr val="CC0099"/>
              </a:solidFill>
              <a:ea typeface="方正琥珀繁体" pitchFamily="2" charset="-122"/>
            </a:endParaRPr>
          </a:p>
        </p:txBody>
      </p:sp>
      <p:sp>
        <p:nvSpPr>
          <p:cNvPr id="249936" name="AutoShape 80"/>
          <p:cNvSpPr>
            <a:spLocks noChangeArrowheads="1"/>
          </p:cNvSpPr>
          <p:nvPr/>
        </p:nvSpPr>
        <p:spPr bwMode="auto">
          <a:xfrm>
            <a:off x="3759204" y="3663863"/>
            <a:ext cx="947737" cy="431800"/>
          </a:xfrm>
          <a:prstGeom prst="wedgeEllipseCallout">
            <a:avLst>
              <a:gd name="adj1" fmla="val -79648"/>
              <a:gd name="adj2" fmla="val 81616"/>
            </a:avLst>
          </a:prstGeom>
          <a:solidFill>
            <a:schemeClr val="bg1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i="1" dirty="0" err="1">
                <a:solidFill>
                  <a:srgbClr val="FF000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on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249946" name="Text Box 90"/>
          <p:cNvSpPr txBox="1">
            <a:spLocks noChangeArrowheads="1"/>
          </p:cNvSpPr>
          <p:nvPr/>
        </p:nvSpPr>
        <p:spPr bwMode="auto">
          <a:xfrm>
            <a:off x="4073527" y="896938"/>
            <a:ext cx="2892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 dirty="0" err="1"/>
              <a:t>i</a:t>
            </a:r>
            <a:r>
              <a:rPr lang="en-US" altLang="zh-CN" sz="3600" baseline="-25000" dirty="0" err="1"/>
              <a:t>D</a:t>
            </a:r>
            <a:r>
              <a:rPr lang="en-US" altLang="zh-CN" sz="3600" dirty="0"/>
              <a:t>=</a:t>
            </a:r>
            <a:r>
              <a:rPr lang="en-US" altLang="zh-CN" sz="3600" i="1" dirty="0"/>
              <a:t>f</a:t>
            </a:r>
            <a:r>
              <a:rPr lang="zh-CN" altLang="en-US" sz="3600" dirty="0"/>
              <a:t>（</a:t>
            </a:r>
            <a:r>
              <a:rPr lang="en-US" altLang="zh-CN" sz="3600" i="1" dirty="0" err="1"/>
              <a:t>u</a:t>
            </a:r>
            <a:r>
              <a:rPr lang="en-US" altLang="zh-CN" sz="3600" baseline="-25000" dirty="0" err="1"/>
              <a:t>D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33815" name="Freeform 92"/>
          <p:cNvSpPr/>
          <p:nvPr/>
        </p:nvSpPr>
        <p:spPr bwMode="auto">
          <a:xfrm>
            <a:off x="1581152" y="1104902"/>
            <a:ext cx="466725" cy="542925"/>
          </a:xfrm>
          <a:custGeom>
            <a:avLst/>
            <a:gdLst>
              <a:gd name="T0" fmla="*/ 2147483646 w 294"/>
              <a:gd name="T1" fmla="*/ 2147483646 h 342"/>
              <a:gd name="T2" fmla="*/ 0 w 294"/>
              <a:gd name="T3" fmla="*/ 0 h 342"/>
              <a:gd name="T4" fmla="*/ 0 w 294"/>
              <a:gd name="T5" fmla="*/ 2147483646 h 342"/>
              <a:gd name="T6" fmla="*/ 2147483646 w 294"/>
              <a:gd name="T7" fmla="*/ 2147483646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342">
                <a:moveTo>
                  <a:pt x="294" y="192"/>
                </a:moveTo>
                <a:lnTo>
                  <a:pt x="0" y="0"/>
                </a:lnTo>
                <a:lnTo>
                  <a:pt x="0" y="342"/>
                </a:lnTo>
                <a:lnTo>
                  <a:pt x="294" y="192"/>
                </a:lnTo>
                <a:close/>
              </a:path>
            </a:pathLst>
          </a:custGeom>
          <a:solidFill>
            <a:schemeClr val="bg1"/>
          </a:solidFill>
          <a:ln w="38100" cap="flat" cmpd="sng">
            <a:solidFill>
              <a:srgbClr val="FF3300"/>
            </a:solidFill>
            <a:prstDash val="solid"/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816" name="Line 83"/>
          <p:cNvSpPr>
            <a:spLocks noChangeShapeType="1"/>
          </p:cNvSpPr>
          <p:nvPr/>
        </p:nvSpPr>
        <p:spPr bwMode="auto">
          <a:xfrm>
            <a:off x="2044700" y="1098550"/>
            <a:ext cx="0" cy="5984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49942" name="Group 86"/>
          <p:cNvGrpSpPr/>
          <p:nvPr/>
        </p:nvGrpSpPr>
        <p:grpSpPr bwMode="auto">
          <a:xfrm>
            <a:off x="631825" y="730252"/>
            <a:ext cx="647700" cy="519113"/>
            <a:chOff x="377" y="471"/>
            <a:chExt cx="408" cy="327"/>
          </a:xfrm>
        </p:grpSpPr>
        <p:sp>
          <p:nvSpPr>
            <p:cNvPr id="33821" name="Line 87"/>
            <p:cNvSpPr>
              <a:spLocks noChangeShapeType="1"/>
            </p:cNvSpPr>
            <p:nvPr/>
          </p:nvSpPr>
          <p:spPr bwMode="auto">
            <a:xfrm>
              <a:off x="440" y="796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22" name="Text Box 88"/>
            <p:cNvSpPr txBox="1">
              <a:spLocks noChangeArrowheads="1"/>
            </p:cNvSpPr>
            <p:nvPr/>
          </p:nvSpPr>
          <p:spPr bwMode="auto">
            <a:xfrm>
              <a:off x="377" y="471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accent2"/>
                  </a:solidFill>
                </a:rPr>
                <a:t>i</a:t>
              </a:r>
              <a:r>
                <a:rPr lang="en-US" altLang="zh-CN" baseline="-25000">
                  <a:solidFill>
                    <a:schemeClr val="accent2"/>
                  </a:solidFill>
                </a:rPr>
                <a:t>D</a:t>
              </a:r>
              <a:endParaRPr lang="en-US" altLang="zh-CN" baseline="-25000">
                <a:solidFill>
                  <a:schemeClr val="accent2"/>
                </a:solidFill>
              </a:endParaRPr>
            </a:p>
          </p:txBody>
        </p:sp>
      </p:grpSp>
      <p:sp>
        <p:nvSpPr>
          <p:cNvPr id="249945" name="Text Box 89"/>
          <p:cNvSpPr txBox="1">
            <a:spLocks noChangeArrowheads="1"/>
          </p:cNvSpPr>
          <p:nvPr/>
        </p:nvSpPr>
        <p:spPr bwMode="auto">
          <a:xfrm>
            <a:off x="815975" y="1593852"/>
            <a:ext cx="226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+     </a:t>
            </a:r>
            <a:r>
              <a:rPr lang="en-US" altLang="zh-CN" i="1" dirty="0" err="1">
                <a:solidFill>
                  <a:schemeClr val="accent2"/>
                </a:solidFill>
              </a:rPr>
              <a:t>u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     </a:t>
            </a:r>
            <a:r>
              <a:rPr lang="en-US" altLang="zh-CN" dirty="0">
                <a:cs typeface="Times New Roman" panose="02020603050405020304" pitchFamily="18" charset="0"/>
              </a:rPr>
              <a:t>–</a:t>
            </a:r>
            <a:endParaRPr lang="en-US" altLang="zh-CN" dirty="0"/>
          </a:p>
        </p:txBody>
      </p:sp>
      <p:sp>
        <p:nvSpPr>
          <p:cNvPr id="33819" name="Text Box 93"/>
          <p:cNvSpPr txBox="1">
            <a:spLocks noChangeArrowheads="1"/>
          </p:cNvSpPr>
          <p:nvPr/>
        </p:nvSpPr>
        <p:spPr bwMode="auto">
          <a:xfrm>
            <a:off x="1628777" y="685802"/>
            <a:ext cx="847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5872218" y="1746937"/>
            <a:ext cx="26044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死区电压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（开启电压）</a:t>
            </a:r>
            <a:r>
              <a:rPr lang="zh-CN" altLang="en-US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="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endParaRPr lang="en-US" altLang="zh-CN" sz="2400" b="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5952176" y="3391200"/>
            <a:ext cx="25508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正向导通电压</a:t>
            </a:r>
            <a:endParaRPr lang="zh-CN" altLang="en-US" sz="2400" b="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54724" y="2741446"/>
            <a:ext cx="2411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0.5V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0820" y="3910603"/>
            <a:ext cx="2667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0.6V~0.8V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2834399" y="5657208"/>
            <a:ext cx="1088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 err="1"/>
              <a:t>i</a:t>
            </a:r>
            <a:r>
              <a:rPr lang="en-US" altLang="zh-CN" sz="2400" baseline="-25000" dirty="0" err="1"/>
              <a:t>D</a:t>
            </a:r>
            <a:r>
              <a:rPr lang="en-US" altLang="zh-CN" sz="2400" i="1" dirty="0"/>
              <a:t> </a:t>
            </a:r>
            <a:r>
              <a:rPr lang="en-US" altLang="zh-CN" sz="2400" dirty="0"/>
              <a:t>/ </a:t>
            </a:r>
            <a:r>
              <a:rPr lang="el-GR" altLang="zh-CN" sz="2400" dirty="0"/>
              <a:t>μ</a:t>
            </a:r>
            <a:r>
              <a:rPr lang="en-US" altLang="zh-CN" sz="2400" dirty="0"/>
              <a:t>A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3820" name="Line 95"/>
          <p:cNvSpPr>
            <a:spLocks noChangeShapeType="1"/>
          </p:cNvSpPr>
          <p:nvPr/>
        </p:nvSpPr>
        <p:spPr bwMode="auto">
          <a:xfrm>
            <a:off x="704852" y="1400175"/>
            <a:ext cx="2371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4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4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9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9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9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9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9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9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8" dur="500"/>
                                        <p:tgtEl>
                                          <p:spTgt spid="2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500"/>
                                        <p:tgtEl>
                                          <p:spTgt spid="2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2" dur="500"/>
                                        <p:tgtEl>
                                          <p:spTgt spid="2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9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9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9" grpId="0" animBg="1"/>
      <p:bldP spid="249890" grpId="0" animBg="1"/>
      <p:bldP spid="249891" grpId="0" autoUpdateAnimBg="0"/>
      <p:bldP spid="249893" grpId="0" animBg="1"/>
      <p:bldP spid="249894" grpId="0" animBg="1"/>
      <p:bldP spid="249895" grpId="0" animBg="1" autoUpdateAnimBg="0"/>
      <p:bldP spid="249896" grpId="0" animBg="1" autoUpdateAnimBg="0"/>
      <p:bldP spid="249898" grpId="0" animBg="1"/>
      <p:bldP spid="249899" grpId="0" animBg="1"/>
      <p:bldP spid="249903" grpId="0" animBg="1" autoUpdateAnimBg="0"/>
      <p:bldP spid="249904" grpId="0" animBg="1" autoUpdateAnimBg="0"/>
      <p:bldP spid="249905" grpId="0" animBg="1" autoUpdateAnimBg="0"/>
      <p:bldP spid="249936" grpId="0" animBg="1" autoUpdateAnimBg="0"/>
      <p:bldP spid="249946" grpId="0" autoUpdateAnimBg="0"/>
      <p:bldP spid="249945" grpId="0" autoUpdateAnimBg="0"/>
      <p:bldP spid="89" grpId="0" autoUpdateAnimBg="0"/>
      <p:bldP spid="90" grpId="0" autoUpdateAnimBg="0"/>
      <p:bldP spid="2" grpId="0"/>
      <p:bldP spid="3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906" name="Group 50"/>
          <p:cNvGrpSpPr/>
          <p:nvPr/>
        </p:nvGrpSpPr>
        <p:grpSpPr bwMode="auto">
          <a:xfrm>
            <a:off x="394325" y="2352676"/>
            <a:ext cx="4818062" cy="4335462"/>
            <a:chOff x="2813" y="470"/>
            <a:chExt cx="3035" cy="2731"/>
          </a:xfrm>
        </p:grpSpPr>
        <p:sp>
          <p:nvSpPr>
            <p:cNvPr id="33823" name="Line 51"/>
            <p:cNvSpPr>
              <a:spLocks noChangeShapeType="1"/>
            </p:cNvSpPr>
            <p:nvPr/>
          </p:nvSpPr>
          <p:spPr bwMode="auto">
            <a:xfrm>
              <a:off x="3478" y="1863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4" name="Line 52"/>
            <p:cNvSpPr>
              <a:spLocks noChangeShapeType="1"/>
            </p:cNvSpPr>
            <p:nvPr/>
          </p:nvSpPr>
          <p:spPr bwMode="auto">
            <a:xfrm flipV="1">
              <a:off x="4342" y="807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Text Box 53"/>
            <p:cNvSpPr txBox="1">
              <a:spLocks noChangeArrowheads="1"/>
            </p:cNvSpPr>
            <p:nvPr/>
          </p:nvSpPr>
          <p:spPr bwMode="auto">
            <a:xfrm>
              <a:off x="3966" y="536"/>
              <a:ext cx="7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i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dirty="0"/>
                <a:t> / mA</a:t>
              </a:r>
              <a:endParaRPr lang="en-US" altLang="zh-CN" sz="2400" dirty="0"/>
            </a:p>
          </p:txBody>
        </p:sp>
        <p:sp>
          <p:nvSpPr>
            <p:cNvPr id="33826" name="Text Box 54"/>
            <p:cNvSpPr txBox="1">
              <a:spLocks noChangeArrowheads="1"/>
            </p:cNvSpPr>
            <p:nvPr/>
          </p:nvSpPr>
          <p:spPr bwMode="auto">
            <a:xfrm>
              <a:off x="5014" y="1824"/>
              <a:ext cx="7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 dirty="0" err="1"/>
                <a:t>u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dirty="0"/>
                <a:t>/ V</a:t>
              </a:r>
              <a:endParaRPr lang="en-US" altLang="zh-CN" sz="2400" dirty="0"/>
            </a:p>
          </p:txBody>
        </p:sp>
        <p:sp>
          <p:nvSpPr>
            <p:cNvPr id="33827" name="Freeform 55"/>
            <p:cNvSpPr/>
            <p:nvPr/>
          </p:nvSpPr>
          <p:spPr bwMode="auto">
            <a:xfrm>
              <a:off x="4359" y="1431"/>
              <a:ext cx="415" cy="442"/>
            </a:xfrm>
            <a:custGeom>
              <a:avLst/>
              <a:gdLst>
                <a:gd name="T0" fmla="*/ 0 w 384"/>
                <a:gd name="T1" fmla="*/ 462 h 432"/>
                <a:gd name="T2" fmla="*/ 303 w 384"/>
                <a:gd name="T3" fmla="*/ 360 h 432"/>
                <a:gd name="T4" fmla="*/ 485 w 384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432">
                  <a:moveTo>
                    <a:pt x="0" y="432"/>
                  </a:moveTo>
                  <a:cubicBezTo>
                    <a:pt x="88" y="420"/>
                    <a:pt x="176" y="408"/>
                    <a:pt x="240" y="336"/>
                  </a:cubicBezTo>
                  <a:cubicBezTo>
                    <a:pt x="304" y="264"/>
                    <a:pt x="360" y="56"/>
                    <a:pt x="384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8" name="Line 56"/>
            <p:cNvSpPr>
              <a:spLocks noChangeShapeType="1"/>
            </p:cNvSpPr>
            <p:nvPr/>
          </p:nvSpPr>
          <p:spPr bwMode="auto">
            <a:xfrm flipV="1">
              <a:off x="4774" y="1047"/>
              <a:ext cx="96" cy="38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9" name="Freeform 57"/>
            <p:cNvSpPr/>
            <p:nvPr/>
          </p:nvSpPr>
          <p:spPr bwMode="auto">
            <a:xfrm>
              <a:off x="3758" y="1863"/>
              <a:ext cx="584" cy="133"/>
            </a:xfrm>
            <a:custGeom>
              <a:avLst/>
              <a:gdLst>
                <a:gd name="T0" fmla="*/ 632 w 1096"/>
                <a:gd name="T1" fmla="*/ 0 h 576"/>
                <a:gd name="T2" fmla="*/ 364 w 1096"/>
                <a:gd name="T3" fmla="*/ 27 h 576"/>
                <a:gd name="T4" fmla="*/ 240 w 1096"/>
                <a:gd name="T5" fmla="*/ 36 h 576"/>
                <a:gd name="T6" fmla="*/ 198 w 1096"/>
                <a:gd name="T7" fmla="*/ 41 h 576"/>
                <a:gd name="T8" fmla="*/ 129 w 1096"/>
                <a:gd name="T9" fmla="*/ 57 h 576"/>
                <a:gd name="T10" fmla="*/ 60 w 1096"/>
                <a:gd name="T11" fmla="*/ 79 h 576"/>
                <a:gd name="T12" fmla="*/ 0 w 1096"/>
                <a:gd name="T13" fmla="*/ 114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6" h="576">
                  <a:moveTo>
                    <a:pt x="1096" y="0"/>
                  </a:moveTo>
                  <a:cubicBezTo>
                    <a:pt x="958" y="69"/>
                    <a:pt x="782" y="111"/>
                    <a:pt x="632" y="136"/>
                  </a:cubicBezTo>
                  <a:cubicBezTo>
                    <a:pt x="559" y="148"/>
                    <a:pt x="487" y="160"/>
                    <a:pt x="416" y="184"/>
                  </a:cubicBezTo>
                  <a:cubicBezTo>
                    <a:pt x="395" y="191"/>
                    <a:pt x="362" y="196"/>
                    <a:pt x="344" y="208"/>
                  </a:cubicBezTo>
                  <a:cubicBezTo>
                    <a:pt x="304" y="235"/>
                    <a:pt x="264" y="261"/>
                    <a:pt x="224" y="288"/>
                  </a:cubicBezTo>
                  <a:cubicBezTo>
                    <a:pt x="177" y="320"/>
                    <a:pt x="141" y="358"/>
                    <a:pt x="104" y="400"/>
                  </a:cubicBezTo>
                  <a:cubicBezTo>
                    <a:pt x="59" y="450"/>
                    <a:pt x="0" y="501"/>
                    <a:pt x="0" y="576"/>
                  </a:cubicBez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0" name="Line 58"/>
            <p:cNvSpPr>
              <a:spLocks noChangeShapeType="1"/>
            </p:cNvSpPr>
            <p:nvPr/>
          </p:nvSpPr>
          <p:spPr bwMode="auto">
            <a:xfrm>
              <a:off x="4630" y="18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Line 59"/>
            <p:cNvSpPr>
              <a:spLocks noChangeShapeType="1"/>
            </p:cNvSpPr>
            <p:nvPr/>
          </p:nvSpPr>
          <p:spPr bwMode="auto">
            <a:xfrm>
              <a:off x="4918" y="18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Line 60"/>
            <p:cNvSpPr>
              <a:spLocks noChangeShapeType="1"/>
            </p:cNvSpPr>
            <p:nvPr/>
          </p:nvSpPr>
          <p:spPr bwMode="auto">
            <a:xfrm>
              <a:off x="3910" y="18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Line 61"/>
            <p:cNvSpPr>
              <a:spLocks noChangeShapeType="1"/>
            </p:cNvSpPr>
            <p:nvPr/>
          </p:nvSpPr>
          <p:spPr bwMode="auto">
            <a:xfrm>
              <a:off x="3526" y="18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7" name="Line 65"/>
            <p:cNvSpPr>
              <a:spLocks noChangeShapeType="1"/>
            </p:cNvSpPr>
            <p:nvPr/>
          </p:nvSpPr>
          <p:spPr bwMode="auto">
            <a:xfrm>
              <a:off x="4312" y="2007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8" name="Line 66"/>
            <p:cNvSpPr>
              <a:spLocks noChangeShapeType="1"/>
            </p:cNvSpPr>
            <p:nvPr/>
          </p:nvSpPr>
          <p:spPr bwMode="auto">
            <a:xfrm>
              <a:off x="4312" y="2151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9" name="Text Box 67"/>
            <p:cNvSpPr txBox="1">
              <a:spLocks noChangeArrowheads="1"/>
            </p:cNvSpPr>
            <p:nvPr/>
          </p:nvSpPr>
          <p:spPr bwMode="auto">
            <a:xfrm>
              <a:off x="4492" y="1854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0.4</a:t>
              </a:r>
              <a:endParaRPr lang="en-US" altLang="zh-CN" sz="1600"/>
            </a:p>
          </p:txBody>
        </p:sp>
        <p:sp>
          <p:nvSpPr>
            <p:cNvPr id="33840" name="Text Box 68"/>
            <p:cNvSpPr txBox="1">
              <a:spLocks noChangeArrowheads="1"/>
            </p:cNvSpPr>
            <p:nvPr/>
          </p:nvSpPr>
          <p:spPr bwMode="auto">
            <a:xfrm>
              <a:off x="4780" y="1854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0.8</a:t>
              </a:r>
              <a:endParaRPr lang="en-US" altLang="zh-CN" sz="1600"/>
            </a:p>
          </p:txBody>
        </p:sp>
        <p:sp>
          <p:nvSpPr>
            <p:cNvPr id="33848" name="Text Box 76"/>
            <p:cNvSpPr txBox="1">
              <a:spLocks noChangeArrowheads="1"/>
            </p:cNvSpPr>
            <p:nvPr/>
          </p:nvSpPr>
          <p:spPr bwMode="auto">
            <a:xfrm>
              <a:off x="3472" y="2874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锗管的伏安特性</a:t>
              </a:r>
              <a:endParaRPr lang="zh-CN" altLang="en-US"/>
            </a:p>
          </p:txBody>
        </p:sp>
        <p:sp>
          <p:nvSpPr>
            <p:cNvPr id="33849" name="AutoShape 77"/>
            <p:cNvSpPr>
              <a:spLocks noChangeArrowheads="1"/>
            </p:cNvSpPr>
            <p:nvPr/>
          </p:nvSpPr>
          <p:spPr bwMode="auto">
            <a:xfrm flipV="1">
              <a:off x="2813" y="2155"/>
              <a:ext cx="816" cy="336"/>
            </a:xfrm>
            <a:prstGeom prst="wedgeRoundRectCallout">
              <a:avLst>
                <a:gd name="adj1" fmla="val 59435"/>
                <a:gd name="adj2" fmla="val 80125"/>
                <a:gd name="adj3" fmla="val 16667"/>
              </a:avLst>
            </a:prstGeom>
            <a:solidFill>
              <a:srgbClr val="FFFFFF"/>
            </a:solidFill>
            <a:ln w="19050">
              <a:solidFill>
                <a:srgbClr val="CC00CC"/>
              </a:solidFill>
              <a:miter lim="800000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rgbClr val="CC00CC"/>
                  </a:solidFill>
                </a:rPr>
                <a:t>反向特性</a:t>
              </a:r>
              <a:endParaRPr lang="zh-CN" altLang="en-US" sz="2400" dirty="0">
                <a:solidFill>
                  <a:srgbClr val="CC00CC"/>
                </a:solidFill>
              </a:endParaRPr>
            </a:p>
          </p:txBody>
        </p:sp>
        <p:sp>
          <p:nvSpPr>
            <p:cNvPr id="33850" name="Text Box 78"/>
            <p:cNvSpPr txBox="1">
              <a:spLocks noChangeArrowheads="1"/>
            </p:cNvSpPr>
            <p:nvPr/>
          </p:nvSpPr>
          <p:spPr bwMode="auto">
            <a:xfrm>
              <a:off x="4342" y="18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方正琥珀繁体" pitchFamily="2" charset="-122"/>
                </a:rPr>
                <a:t>0</a:t>
              </a:r>
              <a:endParaRPr lang="en-US" altLang="zh-CN" sz="1800">
                <a:ea typeface="方正琥珀繁体" pitchFamily="2" charset="-122"/>
              </a:endParaRPr>
            </a:p>
          </p:txBody>
        </p:sp>
        <p:sp>
          <p:nvSpPr>
            <p:cNvPr id="33851" name="AutoShape 79"/>
            <p:cNvSpPr>
              <a:spLocks noChangeArrowheads="1"/>
            </p:cNvSpPr>
            <p:nvPr/>
          </p:nvSpPr>
          <p:spPr bwMode="auto">
            <a:xfrm>
              <a:off x="4780" y="470"/>
              <a:ext cx="1068" cy="356"/>
            </a:xfrm>
            <a:prstGeom prst="wedgeRoundRectCallout">
              <a:avLst>
                <a:gd name="adj1" fmla="val -41428"/>
                <a:gd name="adj2" fmla="val 100191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>
                  <a:solidFill>
                    <a:srgbClr val="FF0000"/>
                  </a:solidFill>
                </a:rPr>
                <a:t>正向特性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45" name="Text Box 53"/>
            <p:cNvSpPr txBox="1">
              <a:spLocks noChangeArrowheads="1"/>
            </p:cNvSpPr>
            <p:nvPr/>
          </p:nvSpPr>
          <p:spPr bwMode="auto">
            <a:xfrm>
              <a:off x="4358" y="2630"/>
              <a:ext cx="6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i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dirty="0"/>
                <a:t> / </a:t>
              </a:r>
              <a:r>
                <a:rPr lang="el-GR" altLang="zh-CN" sz="2400" dirty="0"/>
                <a:t>μ</a:t>
              </a:r>
              <a:r>
                <a:rPr lang="en-US" altLang="zh-CN" sz="2400" dirty="0"/>
                <a:t>A</a:t>
              </a:r>
              <a:endParaRPr lang="en-US" altLang="zh-CN" sz="2400" dirty="0"/>
            </a:p>
          </p:txBody>
        </p:sp>
      </p:grpSp>
      <p:sp>
        <p:nvSpPr>
          <p:cNvPr id="249946" name="Text Box 90"/>
          <p:cNvSpPr txBox="1">
            <a:spLocks noChangeArrowheads="1"/>
          </p:cNvSpPr>
          <p:nvPr/>
        </p:nvSpPr>
        <p:spPr bwMode="auto">
          <a:xfrm>
            <a:off x="4073527" y="896938"/>
            <a:ext cx="2892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 dirty="0" err="1"/>
              <a:t>i</a:t>
            </a:r>
            <a:r>
              <a:rPr lang="en-US" altLang="zh-CN" sz="3600" baseline="-25000" dirty="0" err="1"/>
              <a:t>D</a:t>
            </a:r>
            <a:r>
              <a:rPr lang="en-US" altLang="zh-CN" sz="3600" dirty="0"/>
              <a:t>=</a:t>
            </a:r>
            <a:r>
              <a:rPr lang="en-US" altLang="zh-CN" sz="3600" i="1" dirty="0"/>
              <a:t>f</a:t>
            </a:r>
            <a:r>
              <a:rPr lang="zh-CN" altLang="en-US" sz="3600" dirty="0"/>
              <a:t>（</a:t>
            </a:r>
            <a:r>
              <a:rPr lang="en-US" altLang="zh-CN" sz="3600" i="1" dirty="0" err="1"/>
              <a:t>u</a:t>
            </a:r>
            <a:r>
              <a:rPr lang="en-US" altLang="zh-CN" sz="3600" baseline="-25000" dirty="0" err="1"/>
              <a:t>D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33815" name="Freeform 92"/>
          <p:cNvSpPr/>
          <p:nvPr/>
        </p:nvSpPr>
        <p:spPr bwMode="auto">
          <a:xfrm>
            <a:off x="1581152" y="1104902"/>
            <a:ext cx="466725" cy="542925"/>
          </a:xfrm>
          <a:custGeom>
            <a:avLst/>
            <a:gdLst>
              <a:gd name="T0" fmla="*/ 2147483646 w 294"/>
              <a:gd name="T1" fmla="*/ 2147483646 h 342"/>
              <a:gd name="T2" fmla="*/ 0 w 294"/>
              <a:gd name="T3" fmla="*/ 0 h 342"/>
              <a:gd name="T4" fmla="*/ 0 w 294"/>
              <a:gd name="T5" fmla="*/ 2147483646 h 342"/>
              <a:gd name="T6" fmla="*/ 2147483646 w 294"/>
              <a:gd name="T7" fmla="*/ 2147483646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342">
                <a:moveTo>
                  <a:pt x="294" y="192"/>
                </a:moveTo>
                <a:lnTo>
                  <a:pt x="0" y="0"/>
                </a:lnTo>
                <a:lnTo>
                  <a:pt x="0" y="342"/>
                </a:lnTo>
                <a:lnTo>
                  <a:pt x="294" y="192"/>
                </a:lnTo>
                <a:close/>
              </a:path>
            </a:pathLst>
          </a:custGeom>
          <a:solidFill>
            <a:schemeClr val="bg1"/>
          </a:solidFill>
          <a:ln w="38100" cap="flat" cmpd="sng">
            <a:solidFill>
              <a:srgbClr val="FF3300"/>
            </a:solidFill>
            <a:prstDash val="solid"/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816" name="Line 83"/>
          <p:cNvSpPr>
            <a:spLocks noChangeShapeType="1"/>
          </p:cNvSpPr>
          <p:nvPr/>
        </p:nvSpPr>
        <p:spPr bwMode="auto">
          <a:xfrm>
            <a:off x="2044700" y="1098550"/>
            <a:ext cx="0" cy="5984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49942" name="Group 86"/>
          <p:cNvGrpSpPr/>
          <p:nvPr/>
        </p:nvGrpSpPr>
        <p:grpSpPr bwMode="auto">
          <a:xfrm>
            <a:off x="631825" y="730252"/>
            <a:ext cx="647700" cy="519113"/>
            <a:chOff x="377" y="471"/>
            <a:chExt cx="408" cy="327"/>
          </a:xfrm>
        </p:grpSpPr>
        <p:sp>
          <p:nvSpPr>
            <p:cNvPr id="33821" name="Line 87"/>
            <p:cNvSpPr>
              <a:spLocks noChangeShapeType="1"/>
            </p:cNvSpPr>
            <p:nvPr/>
          </p:nvSpPr>
          <p:spPr bwMode="auto">
            <a:xfrm>
              <a:off x="440" y="796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22" name="Text Box 88"/>
            <p:cNvSpPr txBox="1">
              <a:spLocks noChangeArrowheads="1"/>
            </p:cNvSpPr>
            <p:nvPr/>
          </p:nvSpPr>
          <p:spPr bwMode="auto">
            <a:xfrm>
              <a:off x="377" y="471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accent2"/>
                  </a:solidFill>
                </a:rPr>
                <a:t>i</a:t>
              </a:r>
              <a:r>
                <a:rPr lang="en-US" altLang="zh-CN" baseline="-25000">
                  <a:solidFill>
                    <a:schemeClr val="accent2"/>
                  </a:solidFill>
                </a:rPr>
                <a:t>D</a:t>
              </a:r>
              <a:endParaRPr lang="en-US" altLang="zh-CN" baseline="-25000">
                <a:solidFill>
                  <a:schemeClr val="accent2"/>
                </a:solidFill>
              </a:endParaRPr>
            </a:p>
          </p:txBody>
        </p:sp>
      </p:grpSp>
      <p:sp>
        <p:nvSpPr>
          <p:cNvPr id="249945" name="Text Box 89"/>
          <p:cNvSpPr txBox="1">
            <a:spLocks noChangeArrowheads="1"/>
          </p:cNvSpPr>
          <p:nvPr/>
        </p:nvSpPr>
        <p:spPr bwMode="auto">
          <a:xfrm>
            <a:off x="815975" y="1516858"/>
            <a:ext cx="226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+     </a:t>
            </a:r>
            <a:r>
              <a:rPr lang="en-US" altLang="zh-CN" i="1" dirty="0" err="1">
                <a:solidFill>
                  <a:schemeClr val="accent2"/>
                </a:solidFill>
              </a:rPr>
              <a:t>u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     </a:t>
            </a:r>
            <a:r>
              <a:rPr lang="en-US" altLang="zh-CN" dirty="0">
                <a:cs typeface="Times New Roman" panose="02020603050405020304" pitchFamily="18" charset="0"/>
              </a:rPr>
              <a:t>–</a:t>
            </a:r>
            <a:endParaRPr lang="en-US" altLang="zh-CN" dirty="0"/>
          </a:p>
        </p:txBody>
      </p:sp>
      <p:sp>
        <p:nvSpPr>
          <p:cNvPr id="33819" name="Text Box 93"/>
          <p:cNvSpPr txBox="1">
            <a:spLocks noChangeArrowheads="1"/>
          </p:cNvSpPr>
          <p:nvPr/>
        </p:nvSpPr>
        <p:spPr bwMode="auto">
          <a:xfrm>
            <a:off x="1628777" y="685802"/>
            <a:ext cx="847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5323511" y="2336803"/>
            <a:ext cx="1683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i="1" dirty="0" err="1"/>
              <a:t>U</a:t>
            </a:r>
            <a:r>
              <a:rPr lang="en-US" altLang="zh-CN" sz="2400" baseline="-25000" dirty="0" err="1"/>
              <a:t>on</a:t>
            </a:r>
            <a:endParaRPr lang="en-US" altLang="zh-CN" sz="2400" baseline="-25000" dirty="0"/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5334921" y="3040822"/>
            <a:ext cx="3067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0.1V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5323511" y="3744841"/>
            <a:ext cx="2348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正向导通电压</a:t>
            </a:r>
            <a:endParaRPr lang="zh-CN" altLang="en-US" sz="2400" b="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5342621" y="4549778"/>
            <a:ext cx="3067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0.2V~0.3V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5"/>
          <p:cNvGrpSpPr/>
          <p:nvPr/>
        </p:nvGrpSpPr>
        <p:grpSpPr bwMode="auto">
          <a:xfrm>
            <a:off x="1623050" y="4767204"/>
            <a:ext cx="304800" cy="1371600"/>
            <a:chOff x="672" y="2016"/>
            <a:chExt cx="192" cy="864"/>
          </a:xfrm>
        </p:grpSpPr>
        <p:sp>
          <p:nvSpPr>
            <p:cNvPr id="47" name="Freeform 6"/>
            <p:cNvSpPr/>
            <p:nvPr/>
          </p:nvSpPr>
          <p:spPr bwMode="auto">
            <a:xfrm>
              <a:off x="768" y="201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48 w 96"/>
                <a:gd name="T3" fmla="*/ 48 h 192"/>
                <a:gd name="T4" fmla="*/ 0 w 9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80" y="8"/>
                    <a:pt x="64" y="16"/>
                    <a:pt x="48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H="1">
              <a:off x="672" y="2208"/>
              <a:ext cx="96" cy="672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84409" y="41962"/>
            <a:ext cx="5679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1.2.2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二极管的伏安特性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3820" name="Line 95"/>
          <p:cNvSpPr>
            <a:spLocks noChangeShapeType="1"/>
          </p:cNvSpPr>
          <p:nvPr/>
        </p:nvSpPr>
        <p:spPr bwMode="auto">
          <a:xfrm>
            <a:off x="704852" y="1400175"/>
            <a:ext cx="2371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316371" y="873094"/>
            <a:ext cx="44227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二极管方程</a:t>
            </a:r>
            <a:endParaRPr lang="zh-CN" altLang="en-US" sz="32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0892" name="Group 12"/>
          <p:cNvGrpSpPr/>
          <p:nvPr/>
        </p:nvGrpSpPr>
        <p:grpSpPr bwMode="auto">
          <a:xfrm>
            <a:off x="5120146" y="1591022"/>
            <a:ext cx="5143500" cy="876300"/>
            <a:chOff x="1330" y="2577"/>
            <a:chExt cx="3240" cy="552"/>
          </a:xfrm>
        </p:grpSpPr>
        <p:sp>
          <p:nvSpPr>
            <p:cNvPr id="35859" name="Text Box 13"/>
            <p:cNvSpPr txBox="1">
              <a:spLocks noChangeArrowheads="1"/>
            </p:cNvSpPr>
            <p:nvPr/>
          </p:nvSpPr>
          <p:spPr bwMode="auto">
            <a:xfrm>
              <a:off x="1330" y="2725"/>
              <a:ext cx="3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3600" i="1" dirty="0" err="1"/>
                <a:t>i</a:t>
              </a:r>
              <a:r>
                <a:rPr kumimoji="0" lang="en-US" altLang="zh-CN" sz="3600" baseline="-25000" dirty="0" err="1"/>
                <a:t>D</a:t>
              </a:r>
              <a:r>
                <a:rPr kumimoji="0" lang="en-US" altLang="zh-CN" sz="3600" b="0" dirty="0"/>
                <a:t>=</a:t>
              </a:r>
              <a:r>
                <a:rPr kumimoji="0" lang="en-US" altLang="zh-CN" sz="3600" i="1" dirty="0"/>
                <a:t>I</a:t>
              </a:r>
              <a:r>
                <a:rPr kumimoji="0" lang="en-US" altLang="zh-CN" sz="3600" b="0" baseline="-25000" dirty="0"/>
                <a:t>s</a:t>
              </a:r>
              <a:r>
                <a:rPr kumimoji="0" lang="en-US" altLang="zh-CN" sz="3600" dirty="0"/>
                <a:t>(e</a:t>
              </a:r>
              <a:r>
                <a:rPr kumimoji="0" lang="en-US" altLang="zh-CN" sz="3600" baseline="30000" dirty="0"/>
                <a:t>      </a:t>
              </a:r>
              <a:r>
                <a:rPr kumimoji="0" lang="en-US" altLang="zh-CN" sz="4400" baseline="30000" dirty="0"/>
                <a:t>/ </a:t>
              </a:r>
              <a:r>
                <a:rPr kumimoji="0" lang="en-US" altLang="zh-CN" sz="3600" baseline="30000" dirty="0"/>
                <a:t>      </a:t>
              </a:r>
              <a:r>
                <a:rPr kumimoji="0" lang="en-US" altLang="zh-CN" sz="3600" dirty="0">
                  <a:cs typeface="Times New Roman" panose="02020603050405020304" pitchFamily="18" charset="0"/>
                </a:rPr>
                <a:t>–</a:t>
              </a:r>
              <a:r>
                <a:rPr kumimoji="0" lang="en-US" altLang="zh-CN" sz="3600" dirty="0"/>
                <a:t>1 )</a:t>
              </a:r>
              <a:endParaRPr kumimoji="0" lang="en-US" altLang="zh-CN" sz="3600" dirty="0">
                <a:ea typeface="方正琥珀繁体" pitchFamily="2" charset="-122"/>
              </a:endParaRPr>
            </a:p>
          </p:txBody>
        </p:sp>
        <p:sp>
          <p:nvSpPr>
            <p:cNvPr id="35860" name="Text Box 14"/>
            <p:cNvSpPr txBox="1">
              <a:spLocks noChangeArrowheads="1"/>
            </p:cNvSpPr>
            <p:nvPr/>
          </p:nvSpPr>
          <p:spPr bwMode="auto">
            <a:xfrm>
              <a:off x="2115" y="2577"/>
              <a:ext cx="4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600" i="1" dirty="0" err="1"/>
                <a:t>u</a:t>
              </a:r>
              <a:r>
                <a:rPr lang="en-US" altLang="zh-CN" sz="3600" baseline="-25000" dirty="0" err="1"/>
                <a:t>D</a:t>
              </a:r>
              <a:endParaRPr lang="en-US" altLang="zh-CN" sz="3600" baseline="-25000" dirty="0"/>
            </a:p>
          </p:txBody>
        </p:sp>
        <p:sp>
          <p:nvSpPr>
            <p:cNvPr id="35861" name="Text Box 15"/>
            <p:cNvSpPr txBox="1">
              <a:spLocks noChangeArrowheads="1"/>
            </p:cNvSpPr>
            <p:nvPr/>
          </p:nvSpPr>
          <p:spPr bwMode="auto">
            <a:xfrm>
              <a:off x="2504" y="2679"/>
              <a:ext cx="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/>
                <a:t>U</a:t>
              </a:r>
              <a:r>
                <a:rPr lang="en-US" altLang="zh-CN" baseline="-25000" dirty="0"/>
                <a:t>T</a:t>
              </a:r>
              <a:endParaRPr lang="en-US" altLang="zh-CN" baseline="-25000" dirty="0"/>
            </a:p>
          </p:txBody>
        </p:sp>
      </p:grp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4587371" y="2909855"/>
            <a:ext cx="39643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：温度的电压当量。常温下，即</a:t>
            </a:r>
            <a:r>
              <a:rPr lang="en-US" altLang="zh-CN" sz="2400" b="0" i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=300K</a:t>
            </a:r>
            <a:r>
              <a:rPr lang="zh-CN" altLang="en-US" sz="24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r>
              <a:rPr lang="en-US" altLang="zh-CN" sz="2400" b="0" baseline="300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400" i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=26mV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0897" name="Group 17"/>
          <p:cNvGrpSpPr/>
          <p:nvPr/>
        </p:nvGrpSpPr>
        <p:grpSpPr bwMode="auto">
          <a:xfrm>
            <a:off x="1429208" y="5109949"/>
            <a:ext cx="7381875" cy="869951"/>
            <a:chOff x="136" y="3709"/>
            <a:chExt cx="4650" cy="548"/>
          </a:xfrm>
        </p:grpSpPr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36" y="3853"/>
              <a:ext cx="465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在正向段：当</a:t>
              </a:r>
              <a:r>
                <a:rPr lang="en-US" altLang="zh-CN" i="1" dirty="0" err="1">
                  <a:solidFill>
                    <a:srgbClr val="FF3300"/>
                  </a:solidFill>
                </a:rPr>
                <a:t>u</a:t>
              </a:r>
              <a:r>
                <a:rPr lang="en-US" altLang="zh-CN" baseline="-25000" dirty="0" err="1">
                  <a:solidFill>
                    <a:srgbClr val="FF3300"/>
                  </a:solidFill>
                </a:rPr>
                <a:t>D</a:t>
              </a:r>
              <a:r>
                <a:rPr lang="en-US" altLang="zh-CN" dirty="0">
                  <a:solidFill>
                    <a:srgbClr val="FF3300"/>
                  </a:solidFill>
                </a:rPr>
                <a:t>&gt;&gt;</a:t>
              </a:r>
              <a:r>
                <a:rPr lang="en-US" altLang="zh-CN" i="1" dirty="0">
                  <a:solidFill>
                    <a:srgbClr val="FF3300"/>
                  </a:solidFill>
                </a:rPr>
                <a:t>U</a:t>
              </a:r>
              <a:r>
                <a:rPr lang="en-US" altLang="zh-CN" baseline="-25000" dirty="0">
                  <a:solidFill>
                    <a:srgbClr val="FF3300"/>
                  </a:solidFill>
                </a:rPr>
                <a:t>T</a:t>
              </a:r>
              <a:r>
                <a:rPr lang="zh-CN" altLang="en-US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dirty="0"/>
                <a:t>，     </a:t>
              </a:r>
              <a:r>
                <a:rPr lang="en-US" altLang="zh-CN" sz="3600" i="1" dirty="0" err="1"/>
                <a:t>i</a:t>
              </a:r>
              <a:r>
                <a:rPr lang="en-US" altLang="zh-CN" sz="3600" baseline="-25000" dirty="0" err="1"/>
                <a:t>D</a:t>
              </a:r>
              <a:r>
                <a:rPr lang="en-US" altLang="zh-CN" sz="3600" dirty="0"/>
                <a:t>=</a:t>
              </a:r>
              <a:r>
                <a:rPr lang="en-US" altLang="zh-CN" sz="3600" i="1" dirty="0" err="1"/>
                <a:t>I</a:t>
              </a:r>
              <a:r>
                <a:rPr lang="en-US" altLang="zh-CN" sz="3600" baseline="-25000" dirty="0" err="1"/>
                <a:t>s</a:t>
              </a:r>
              <a:r>
                <a:rPr lang="en-US" altLang="zh-CN" sz="3600" dirty="0" err="1"/>
                <a:t>e</a:t>
              </a:r>
              <a:r>
                <a:rPr lang="en-US" altLang="zh-CN" sz="3600" dirty="0"/>
                <a:t>     </a:t>
              </a:r>
              <a:r>
                <a:rPr lang="en-US" altLang="zh-CN" sz="4000" baseline="30000" dirty="0"/>
                <a:t>/          </a:t>
              </a:r>
              <a:endParaRPr lang="en-US" altLang="zh-CN" sz="4000" baseline="30000" dirty="0"/>
            </a:p>
          </p:txBody>
        </p:sp>
        <p:sp>
          <p:nvSpPr>
            <p:cNvPr id="35857" name="Rectangle 19"/>
            <p:cNvSpPr>
              <a:spLocks noChangeArrowheads="1"/>
            </p:cNvSpPr>
            <p:nvPr/>
          </p:nvSpPr>
          <p:spPr bwMode="auto">
            <a:xfrm>
              <a:off x="3323" y="3709"/>
              <a:ext cx="4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i="1" dirty="0">
                  <a:solidFill>
                    <a:schemeClr val="accent2"/>
                  </a:solidFill>
                </a:rPr>
                <a:t> </a:t>
              </a:r>
              <a:r>
                <a:rPr lang="en-US" altLang="zh-CN" sz="3600" i="1" dirty="0" err="1"/>
                <a:t>u</a:t>
              </a:r>
              <a:r>
                <a:rPr lang="en-US" altLang="zh-CN" sz="3600" baseline="-25000" dirty="0" err="1"/>
                <a:t>D</a:t>
              </a:r>
              <a:endParaRPr lang="en-US" altLang="zh-CN" sz="3600" baseline="-25000" dirty="0"/>
            </a:p>
          </p:txBody>
        </p:sp>
        <p:sp>
          <p:nvSpPr>
            <p:cNvPr id="35858" name="Rectangle 20"/>
            <p:cNvSpPr>
              <a:spLocks noChangeArrowheads="1"/>
            </p:cNvSpPr>
            <p:nvPr/>
          </p:nvSpPr>
          <p:spPr bwMode="auto">
            <a:xfrm>
              <a:off x="3865" y="3785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/>
                <a:t>U</a:t>
              </a:r>
              <a:r>
                <a:rPr lang="en-US" altLang="zh-CN" baseline="-25000" dirty="0"/>
                <a:t>T</a:t>
              </a:r>
              <a:endParaRPr lang="en-US" altLang="zh-CN" baseline="-25000" dirty="0"/>
            </a:p>
          </p:txBody>
        </p:sp>
      </p:grp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1393488" y="6052834"/>
            <a:ext cx="6899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在反向段：当</a:t>
            </a:r>
            <a:r>
              <a:rPr lang="en-US" altLang="zh-CN" dirty="0">
                <a:solidFill>
                  <a:srgbClr val="FF3300"/>
                </a:solidFill>
                <a:cs typeface="Times New Roman" panose="02020603050405020304" pitchFamily="18" charset="0"/>
              </a:rPr>
              <a:t>| </a:t>
            </a:r>
            <a:r>
              <a:rPr lang="en-US" altLang="zh-CN" i="1" dirty="0" err="1">
                <a:solidFill>
                  <a:srgbClr val="FF3300"/>
                </a:solidFill>
              </a:rPr>
              <a:t>u</a:t>
            </a:r>
            <a:r>
              <a:rPr lang="en-US" altLang="zh-CN" baseline="-25000" dirty="0" err="1">
                <a:solidFill>
                  <a:srgbClr val="FF3300"/>
                </a:solidFill>
              </a:rPr>
              <a:t>D</a:t>
            </a:r>
            <a:r>
              <a:rPr lang="en-US" altLang="zh-CN" dirty="0">
                <a:solidFill>
                  <a:srgbClr val="FF3300"/>
                </a:solidFill>
                <a:cs typeface="Times New Roman" panose="02020603050405020304" pitchFamily="18" charset="0"/>
              </a:rPr>
              <a:t> |&gt;&gt; </a:t>
            </a:r>
            <a:r>
              <a:rPr lang="en-US" altLang="zh-CN" i="1" dirty="0">
                <a:solidFill>
                  <a:srgbClr val="FF3300"/>
                </a:solidFill>
              </a:rPr>
              <a:t>U</a:t>
            </a:r>
            <a:r>
              <a:rPr lang="en-US" altLang="zh-CN" baseline="-25000" dirty="0">
                <a:solidFill>
                  <a:srgbClr val="FF3300"/>
                </a:solidFill>
              </a:rPr>
              <a:t>T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/>
              <a:t>，</a:t>
            </a:r>
            <a:r>
              <a:rPr lang="en-US" altLang="zh-CN" sz="3600" i="1" dirty="0" err="1" smtClean="0"/>
              <a:t>i</a:t>
            </a:r>
            <a:r>
              <a:rPr lang="en-US" altLang="zh-CN" sz="3600" baseline="-25000" dirty="0" err="1" smtClean="0"/>
              <a:t>D</a:t>
            </a:r>
            <a:r>
              <a:rPr lang="en-US" altLang="zh-CN" sz="3600" dirty="0" smtClean="0"/>
              <a:t>= </a:t>
            </a:r>
            <a:r>
              <a:rPr lang="en-US" altLang="zh-CN" sz="36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3600" i="1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6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sz="3600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84409" y="41962"/>
            <a:ext cx="5679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1.2.2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二极管的伏安特性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5" name="Group 2"/>
          <p:cNvGrpSpPr/>
          <p:nvPr/>
        </p:nvGrpSpPr>
        <p:grpSpPr bwMode="auto">
          <a:xfrm>
            <a:off x="771982" y="3532764"/>
            <a:ext cx="1282700" cy="169863"/>
            <a:chOff x="864" y="1920"/>
            <a:chExt cx="808" cy="107"/>
          </a:xfrm>
        </p:grpSpPr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864" y="2027"/>
              <a:ext cx="576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4"/>
            <p:cNvSpPr/>
            <p:nvPr/>
          </p:nvSpPr>
          <p:spPr bwMode="auto">
            <a:xfrm>
              <a:off x="1440" y="1920"/>
              <a:ext cx="232" cy="104"/>
            </a:xfrm>
            <a:custGeom>
              <a:avLst/>
              <a:gdLst>
                <a:gd name="T0" fmla="*/ 0 w 417"/>
                <a:gd name="T1" fmla="*/ 10 h 332"/>
                <a:gd name="T2" fmla="*/ 32 w 417"/>
                <a:gd name="T3" fmla="*/ 8 h 332"/>
                <a:gd name="T4" fmla="*/ 44 w 417"/>
                <a:gd name="T5" fmla="*/ 7 h 332"/>
                <a:gd name="T6" fmla="*/ 47 w 417"/>
                <a:gd name="T7" fmla="*/ 7 h 332"/>
                <a:gd name="T8" fmla="*/ 51 w 417"/>
                <a:gd name="T9" fmla="*/ 6 h 332"/>
                <a:gd name="T10" fmla="*/ 61 w 417"/>
                <a:gd name="T11" fmla="*/ 4 h 332"/>
                <a:gd name="T12" fmla="*/ 66 w 417"/>
                <a:gd name="T13" fmla="*/ 2 h 332"/>
                <a:gd name="T14" fmla="*/ 72 w 417"/>
                <a:gd name="T15" fmla="*/ 0 h 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332">
                  <a:moveTo>
                    <a:pt x="0" y="332"/>
                  </a:moveTo>
                  <a:cubicBezTo>
                    <a:pt x="42" y="321"/>
                    <a:pt x="149" y="299"/>
                    <a:pt x="184" y="276"/>
                  </a:cubicBezTo>
                  <a:cubicBezTo>
                    <a:pt x="239" y="239"/>
                    <a:pt x="214" y="250"/>
                    <a:pt x="256" y="236"/>
                  </a:cubicBezTo>
                  <a:cubicBezTo>
                    <a:pt x="261" y="228"/>
                    <a:pt x="265" y="219"/>
                    <a:pt x="272" y="212"/>
                  </a:cubicBezTo>
                  <a:cubicBezTo>
                    <a:pt x="279" y="205"/>
                    <a:pt x="290" y="203"/>
                    <a:pt x="296" y="196"/>
                  </a:cubicBezTo>
                  <a:cubicBezTo>
                    <a:pt x="361" y="121"/>
                    <a:pt x="298" y="168"/>
                    <a:pt x="352" y="132"/>
                  </a:cubicBezTo>
                  <a:cubicBezTo>
                    <a:pt x="360" y="108"/>
                    <a:pt x="372" y="82"/>
                    <a:pt x="384" y="60"/>
                  </a:cubicBezTo>
                  <a:cubicBezTo>
                    <a:pt x="417" y="0"/>
                    <a:pt x="416" y="33"/>
                    <a:pt x="416" y="4"/>
                  </a:cubicBez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"/>
          <p:cNvGrpSpPr/>
          <p:nvPr/>
        </p:nvGrpSpPr>
        <p:grpSpPr bwMode="auto">
          <a:xfrm>
            <a:off x="484334" y="3692068"/>
            <a:ext cx="304800" cy="1371600"/>
            <a:chOff x="672" y="2016"/>
            <a:chExt cx="192" cy="864"/>
          </a:xfrm>
        </p:grpSpPr>
        <p:sp>
          <p:nvSpPr>
            <p:cNvPr id="19" name="Freeform 6"/>
            <p:cNvSpPr/>
            <p:nvPr/>
          </p:nvSpPr>
          <p:spPr bwMode="auto">
            <a:xfrm>
              <a:off x="768" y="201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48 w 96"/>
                <a:gd name="T3" fmla="*/ 48 h 192"/>
                <a:gd name="T4" fmla="*/ 0 w 9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80" y="8"/>
                    <a:pt x="64" y="16"/>
                    <a:pt x="48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672" y="2208"/>
              <a:ext cx="96" cy="672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8"/>
          <p:cNvGrpSpPr/>
          <p:nvPr/>
        </p:nvGrpSpPr>
        <p:grpSpPr bwMode="auto">
          <a:xfrm>
            <a:off x="316371" y="1516630"/>
            <a:ext cx="3943351" cy="3752850"/>
            <a:chOff x="712" y="1455"/>
            <a:chExt cx="2484" cy="2364"/>
          </a:xfrm>
        </p:grpSpPr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V="1">
              <a:off x="712" y="2715"/>
              <a:ext cx="201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1816" y="1659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2104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2392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1384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952" y="2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794" y="26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0</a:t>
              </a:r>
              <a:endParaRPr lang="en-US" altLang="zh-CN" sz="180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483" y="1455"/>
              <a:ext cx="7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i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i="1" dirty="0"/>
                <a:t> </a:t>
              </a:r>
              <a:r>
                <a:rPr lang="en-US" altLang="zh-CN" sz="2400" dirty="0"/>
                <a:t>/ mA</a:t>
              </a:r>
              <a:endParaRPr lang="en-US" altLang="zh-CN" sz="2400" dirty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591" y="2612"/>
              <a:ext cx="6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 dirty="0" err="1"/>
                <a:t>u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dirty="0"/>
                <a:t> / V</a:t>
              </a:r>
              <a:endParaRPr lang="en-US" altLang="zh-CN" sz="2400" dirty="0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200" y="271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Freeform 37"/>
          <p:cNvSpPr/>
          <p:nvPr/>
        </p:nvSpPr>
        <p:spPr bwMode="auto">
          <a:xfrm>
            <a:off x="2503944" y="1989142"/>
            <a:ext cx="498474" cy="1538288"/>
          </a:xfrm>
          <a:custGeom>
            <a:avLst/>
            <a:gdLst>
              <a:gd name="T0" fmla="*/ 0 w 312"/>
              <a:gd name="T1" fmla="*/ 2147483646 h 1056"/>
              <a:gd name="T2" fmla="*/ 2147483646 w 312"/>
              <a:gd name="T3" fmla="*/ 2147483646 h 1056"/>
              <a:gd name="T4" fmla="*/ 2147483646 w 312"/>
              <a:gd name="T5" fmla="*/ 2147483646 h 1056"/>
              <a:gd name="T6" fmla="*/ 2147483646 w 312"/>
              <a:gd name="T7" fmla="*/ 2147483646 h 10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" h="1056">
                <a:moveTo>
                  <a:pt x="0" y="1048"/>
                </a:moveTo>
                <a:cubicBezTo>
                  <a:pt x="48" y="1052"/>
                  <a:pt x="96" y="1056"/>
                  <a:pt x="144" y="904"/>
                </a:cubicBezTo>
                <a:cubicBezTo>
                  <a:pt x="192" y="752"/>
                  <a:pt x="264" y="272"/>
                  <a:pt x="288" y="136"/>
                </a:cubicBezTo>
                <a:cubicBezTo>
                  <a:pt x="312" y="0"/>
                  <a:pt x="300" y="44"/>
                  <a:pt x="288" y="8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2084845" y="3515293"/>
            <a:ext cx="476251" cy="158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1999035" y="4775841"/>
            <a:ext cx="1088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 err="1"/>
              <a:t>i</a:t>
            </a:r>
            <a:r>
              <a:rPr lang="en-US" altLang="zh-CN" sz="2400" baseline="-25000" dirty="0" err="1"/>
              <a:t>D</a:t>
            </a:r>
            <a:r>
              <a:rPr lang="en-US" altLang="zh-CN" sz="2400" i="1" dirty="0"/>
              <a:t> </a:t>
            </a:r>
            <a:r>
              <a:rPr lang="en-US" altLang="zh-CN" sz="2400" dirty="0"/>
              <a:t>/ </a:t>
            </a:r>
            <a:r>
              <a:rPr lang="el-GR" altLang="zh-CN" sz="2400" dirty="0"/>
              <a:t>μ</a:t>
            </a:r>
            <a:r>
              <a:rPr lang="en-US" altLang="zh-CN" sz="2400" dirty="0"/>
              <a:t>A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834644" y="1591022"/>
            <a:ext cx="3968888" cy="1036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6" grpId="0" autoUpdateAnimBg="0"/>
      <p:bldP spid="250901" grpId="0" autoUpdateAnimBg="0"/>
      <p:bldP spid="4" grpId="0" animBg="1"/>
    </p:bldLst>
  </p:timing>
</p:sld>
</file>

<file path=ppt/tags/tag1.xml><?xml version="1.0" encoding="utf-8"?>
<p:tagLst xmlns:p="http://schemas.openxmlformats.org/presentationml/2006/main">
  <p:tag name="KSO_WPP_MARK_KEY" val="9ea357e2-6ab1-475e-8217-3e578cdfba1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4561</Words>
  <Application>WPS 演示</Application>
  <PresentationFormat>全屏显示(4:3)</PresentationFormat>
  <Paragraphs>1124</Paragraphs>
  <Slides>39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Arial</vt:lpstr>
      <vt:lpstr>宋体</vt:lpstr>
      <vt:lpstr>Wingdings</vt:lpstr>
      <vt:lpstr>Times New Roman</vt:lpstr>
      <vt:lpstr>微软雅黑</vt:lpstr>
      <vt:lpstr>Calibri Light</vt:lpstr>
      <vt:lpstr>等线</vt:lpstr>
      <vt:lpstr>华文行楷</vt:lpstr>
      <vt:lpstr>Calibri</vt:lpstr>
      <vt:lpstr>方正琥珀繁体</vt:lpstr>
      <vt:lpstr>Symbol</vt:lpstr>
      <vt:lpstr>黑体</vt:lpstr>
      <vt:lpstr>Arial Unicode MS</vt:lpstr>
      <vt:lpstr>幼圆</vt:lpstr>
      <vt:lpstr>隶书</vt:lpstr>
      <vt:lpstr>Office 主题</vt:lpstr>
      <vt:lpstr>Equation.3</vt:lpstr>
      <vt:lpstr>Equation.3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其它类型二极管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1.3.4三极管的主要参数</vt:lpstr>
      <vt:lpstr>PowerPoint 演示文稿</vt:lpstr>
      <vt:lpstr>1.3.5 温度对晶体管特性的影响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电子技术 </dc:title>
  <dc:creator>zxh</dc:creator>
  <cp:lastModifiedBy>20373692</cp:lastModifiedBy>
  <cp:revision>965</cp:revision>
  <dcterms:created xsi:type="dcterms:W3CDTF">1999-08-22T01:56:00Z</dcterms:created>
  <dcterms:modified xsi:type="dcterms:W3CDTF">2023-03-27T05:59:09Z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43C4A5E04ECF4585AD229749B7DC87AE</vt:lpwstr>
  </property>
  <property fmtid="{D5CDD505-2E9C-101B-9397-08002B2CF9AE}" pid="3" name="KSOProductBuildVer">
    <vt:lpwstr>2052-11.1.0.13703</vt:lpwstr>
  </property>
</Properties>
</file>