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7"/>
  </p:handoutMasterIdLst>
  <p:sldIdLst>
    <p:sldId id="490" r:id="rId3"/>
    <p:sldId id="483" r:id="rId4"/>
    <p:sldId id="484" r:id="rId6"/>
    <p:sldId id="485" r:id="rId7"/>
    <p:sldId id="486" r:id="rId8"/>
    <p:sldId id="487" r:id="rId9"/>
    <p:sldId id="454" r:id="rId10"/>
    <p:sldId id="336" r:id="rId11"/>
    <p:sldId id="432" r:id="rId12"/>
    <p:sldId id="465" r:id="rId13"/>
    <p:sldId id="434" r:id="rId14"/>
    <p:sldId id="436" r:id="rId15"/>
    <p:sldId id="445" r:id="rId16"/>
    <p:sldId id="435" r:id="rId17"/>
    <p:sldId id="431" r:id="rId18"/>
    <p:sldId id="387" r:id="rId19"/>
    <p:sldId id="347" r:id="rId20"/>
    <p:sldId id="467" r:id="rId21"/>
    <p:sldId id="339" r:id="rId22"/>
    <p:sldId id="340" r:id="rId23"/>
    <p:sldId id="342" r:id="rId24"/>
    <p:sldId id="469" r:id="rId25"/>
    <p:sldId id="450" r:id="rId26"/>
  </p:sldIdLst>
  <p:sldSz cx="9144000" cy="6858000" type="screen4x3"/>
  <p:notesSz cx="6858000" cy="9144000"/>
  <p:custDataLst>
    <p:tags r:id="rId31"/>
  </p:custDataLst>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FF"/>
    <a:srgbClr val="CC0099"/>
    <a:srgbClr val="FF3399"/>
    <a:srgbClr val="F3F3F3"/>
    <a:srgbClr val="0000FF"/>
    <a:srgbClr val="FF3300"/>
    <a:srgbClr val="0066FF"/>
    <a:srgbClr val="FFFFFF"/>
    <a:srgbClr val="8E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84312" autoAdjust="0"/>
  </p:normalViewPr>
  <p:slideViewPr>
    <p:cSldViewPr snapToGrid="0" showGuides="1">
      <p:cViewPr varScale="1">
        <p:scale>
          <a:sx n="111" d="100"/>
          <a:sy n="111" d="100"/>
        </p:scale>
        <p:origin x="1740"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b="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b="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b="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b="0"/>
            </a:lvl1pPr>
          </a:lstStyle>
          <a:p>
            <a:pPr>
              <a:defRPr/>
            </a:pPr>
            <a:fld id="{4E5561D1-43D2-46CB-89EC-364E111EB5F0}"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b="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b="0"/>
            </a:lvl1pPr>
          </a:lstStyle>
          <a:p>
            <a:pPr>
              <a:defRPr/>
            </a:pPr>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noProof="0"/>
              <a:t>单击以编辑母版文本样式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b="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b="0"/>
            </a:lvl1pPr>
          </a:lstStyle>
          <a:p>
            <a:pPr>
              <a:defRPr/>
            </a:pPr>
            <a:fld id="{B32308E3-7DD3-42F4-8C5A-EC913AC1919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32308E3-7DD3-42F4-8C5A-EC913AC1919B}"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898" b="36683"/>
          <a:stretch>
            <a:fillRect/>
          </a:stretch>
        </p:blipFill>
        <p:spPr bwMode="auto">
          <a:xfrm>
            <a:off x="-11210" y="886"/>
            <a:ext cx="9144000" cy="262813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userDrawn="1"/>
        </p:nvGrpSpPr>
        <p:grpSpPr>
          <a:xfrm>
            <a:off x="1742753" y="3624565"/>
            <a:ext cx="5767194" cy="678744"/>
            <a:chOff x="3041581" y="4035687"/>
            <a:chExt cx="5767194" cy="678744"/>
          </a:xfrm>
        </p:grpSpPr>
        <p:sp>
          <p:nvSpPr>
            <p:cNvPr id="10" name="矩形 9"/>
            <p:cNvSpPr/>
            <p:nvPr/>
          </p:nvSpPr>
          <p:spPr>
            <a:xfrm>
              <a:off x="3041581" y="4047101"/>
              <a:ext cx="5767194" cy="66733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7995078" y="4121882"/>
              <a:ext cx="184731"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3986185" y="4035687"/>
              <a:ext cx="3877985"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模拟电子技术基础</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3" name="组合 12"/>
          <p:cNvGrpSpPr/>
          <p:nvPr userDrawn="1"/>
        </p:nvGrpSpPr>
        <p:grpSpPr>
          <a:xfrm>
            <a:off x="659205" y="2349586"/>
            <a:ext cx="8813370" cy="667330"/>
            <a:chOff x="4015288" y="3006312"/>
            <a:chExt cx="4161424" cy="667330"/>
          </a:xfrm>
        </p:grpSpPr>
        <p:sp>
          <p:nvSpPr>
            <p:cNvPr id="14" name="等腰三角形 13"/>
            <p:cNvSpPr/>
            <p:nvPr/>
          </p:nvSpPr>
          <p:spPr>
            <a:xfrm flipH="1" flipV="1">
              <a:off x="7803596" y="3409107"/>
              <a:ext cx="373116" cy="264533"/>
            </a:xfrm>
            <a:prstGeom prst="triangle">
              <a:avLst>
                <a:gd name="adj" fmla="val 5774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等腰三角形 14"/>
            <p:cNvSpPr/>
            <p:nvPr/>
          </p:nvSpPr>
          <p:spPr>
            <a:xfrm flipV="1">
              <a:off x="4015288" y="3409107"/>
              <a:ext cx="373116" cy="264533"/>
            </a:xfrm>
            <a:prstGeom prst="triangle">
              <a:avLst>
                <a:gd name="adj" fmla="val 5774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梯形 15"/>
            <p:cNvSpPr/>
            <p:nvPr/>
          </p:nvSpPr>
          <p:spPr>
            <a:xfrm>
              <a:off x="4230214" y="3006312"/>
              <a:ext cx="3727809" cy="667330"/>
            </a:xfrm>
            <a:prstGeom prst="trapezoid">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pic>
        <p:nvPicPr>
          <p:cNvPr id="17" name="图片 16"/>
          <p:cNvPicPr>
            <a:picLocks noChangeAspect="1"/>
          </p:cNvPicPr>
          <p:nvPr userDrawn="1"/>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7400" b="36140"/>
          <a:stretch>
            <a:fillRect/>
          </a:stretch>
        </p:blipFill>
        <p:spPr>
          <a:xfrm>
            <a:off x="1220576" y="2488032"/>
            <a:ext cx="2873542" cy="570246"/>
          </a:xfrm>
          <a:prstGeom prst="rect">
            <a:avLst/>
          </a:prstGeom>
        </p:spPr>
      </p:pic>
      <p:sp>
        <p:nvSpPr>
          <p:cNvPr id="18" name="矩形 17"/>
          <p:cNvSpPr/>
          <p:nvPr userDrawn="1"/>
        </p:nvSpPr>
        <p:spPr>
          <a:xfrm>
            <a:off x="5261223" y="2670050"/>
            <a:ext cx="2957984" cy="233397"/>
          </a:xfrm>
          <a:prstGeom prst="rect">
            <a:avLst/>
          </a:prstGeom>
        </p:spPr>
        <p:txBody>
          <a:bodyPr wrap="square">
            <a:spAutoFit/>
          </a:bodyPr>
          <a:lstStyle/>
          <a:p>
            <a:pPr marL="0" marR="0" lvl="0" indent="0" algn="dist" defTabSz="914400" rtl="0" eaLnBrk="1" fontAlgn="auto" latinLnBrk="0" hangingPunct="1">
              <a:lnSpc>
                <a:spcPts val="11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rgbClr val="002060"/>
                </a:solidFill>
                <a:effectLst/>
                <a:uLnTx/>
                <a:uFillTx/>
                <a:latin typeface="华文行楷" panose="02010800040101010101" pitchFamily="2" charset="-122"/>
                <a:ea typeface="华文行楷" panose="02010800040101010101" pitchFamily="2" charset="-122"/>
                <a:cs typeface="+mn-cs"/>
              </a:rPr>
              <a:t>自动化科学与电气工程学院</a:t>
            </a:r>
            <a:endParaRPr kumimoji="0" lang="en-US" altLang="zh-CN" sz="1800" b="1"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grpSp>
        <p:nvGrpSpPr>
          <p:cNvPr id="20" name="组合 19"/>
          <p:cNvGrpSpPr/>
          <p:nvPr/>
        </p:nvGrpSpPr>
        <p:grpSpPr>
          <a:xfrm>
            <a:off x="-615329" y="4624521"/>
            <a:ext cx="4562610" cy="1320794"/>
            <a:chOff x="625642" y="5002695"/>
            <a:chExt cx="4562610" cy="1320794"/>
          </a:xfrm>
        </p:grpSpPr>
        <p:cxnSp>
          <p:nvCxnSpPr>
            <p:cNvPr id="22" name="直接连接符 21"/>
            <p:cNvCxnSpPr/>
            <p:nvPr/>
          </p:nvCxnSpPr>
          <p:spPr>
            <a:xfrm flipV="1">
              <a:off x="3494192" y="5088816"/>
              <a:ext cx="514191" cy="527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平行四边形 22"/>
            <p:cNvSpPr/>
            <p:nvPr/>
          </p:nvSpPr>
          <p:spPr>
            <a:xfrm flipV="1">
              <a:off x="4314157" y="50365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平行四边形 23"/>
            <p:cNvSpPr/>
            <p:nvPr/>
          </p:nvSpPr>
          <p:spPr>
            <a:xfrm flipV="1">
              <a:off x="4766874" y="50365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椭圆 24"/>
            <p:cNvSpPr/>
            <p:nvPr/>
          </p:nvSpPr>
          <p:spPr>
            <a:xfrm flipV="1">
              <a:off x="3992714" y="5002695"/>
              <a:ext cx="96290" cy="985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圆: 空心 59"/>
            <p:cNvSpPr/>
            <p:nvPr/>
          </p:nvSpPr>
          <p:spPr>
            <a:xfrm>
              <a:off x="625642" y="5226645"/>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圆: 空心 61"/>
            <p:cNvSpPr/>
            <p:nvPr/>
          </p:nvSpPr>
          <p:spPr>
            <a:xfrm>
              <a:off x="3322944" y="5377093"/>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28" name="直接连接符 27"/>
            <p:cNvCxnSpPr/>
            <p:nvPr/>
          </p:nvCxnSpPr>
          <p:spPr>
            <a:xfrm>
              <a:off x="3494192" y="5710163"/>
              <a:ext cx="514191" cy="527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平行四边形 28"/>
            <p:cNvSpPr/>
            <p:nvPr/>
          </p:nvSpPr>
          <p:spPr>
            <a:xfrm>
              <a:off x="4314157" y="62373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平行四边形 29"/>
            <p:cNvSpPr/>
            <p:nvPr/>
          </p:nvSpPr>
          <p:spPr>
            <a:xfrm>
              <a:off x="4766874" y="62373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1" name="椭圆 30"/>
            <p:cNvSpPr/>
            <p:nvPr/>
          </p:nvSpPr>
          <p:spPr>
            <a:xfrm>
              <a:off x="3992714" y="6224895"/>
              <a:ext cx="96290" cy="985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32" name="组合 31"/>
            <p:cNvGrpSpPr/>
            <p:nvPr/>
          </p:nvGrpSpPr>
          <p:grpSpPr>
            <a:xfrm>
              <a:off x="796890" y="5314318"/>
              <a:ext cx="2651160" cy="697548"/>
              <a:chOff x="796890" y="5314318"/>
              <a:chExt cx="3597466" cy="697548"/>
            </a:xfrm>
          </p:grpSpPr>
          <p:cxnSp>
            <p:nvCxnSpPr>
              <p:cNvPr id="35" name="直接连接符 34"/>
              <p:cNvCxnSpPr/>
              <p:nvPr/>
            </p:nvCxnSpPr>
            <p:spPr>
              <a:xfrm>
                <a:off x="1384270" y="5615212"/>
                <a:ext cx="30100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206195" y="5485549"/>
                <a:ext cx="30296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96890" y="5314318"/>
                <a:ext cx="34389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384270" y="5710972"/>
                <a:ext cx="30100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206195" y="5840635"/>
                <a:ext cx="30296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796890" y="6011866"/>
                <a:ext cx="34389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 name="圆: 空心 76"/>
            <p:cNvSpPr/>
            <p:nvPr/>
          </p:nvSpPr>
          <p:spPr>
            <a:xfrm flipV="1">
              <a:off x="625642" y="5924193"/>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圆: 空心 77"/>
            <p:cNvSpPr/>
            <p:nvPr/>
          </p:nvSpPr>
          <p:spPr>
            <a:xfrm flipV="1">
              <a:off x="3322944" y="5773745"/>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1" name="组合 40"/>
          <p:cNvGrpSpPr/>
          <p:nvPr userDrawn="1"/>
        </p:nvGrpSpPr>
        <p:grpSpPr>
          <a:xfrm flipH="1">
            <a:off x="5800342" y="4624521"/>
            <a:ext cx="4562610" cy="1320794"/>
            <a:chOff x="625642" y="5002695"/>
            <a:chExt cx="4562610" cy="1320794"/>
          </a:xfrm>
        </p:grpSpPr>
        <p:cxnSp>
          <p:nvCxnSpPr>
            <p:cNvPr id="42" name="直接连接符 41"/>
            <p:cNvCxnSpPr/>
            <p:nvPr/>
          </p:nvCxnSpPr>
          <p:spPr>
            <a:xfrm flipV="1">
              <a:off x="3494192" y="5088816"/>
              <a:ext cx="514191" cy="527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平行四边形 42"/>
            <p:cNvSpPr/>
            <p:nvPr/>
          </p:nvSpPr>
          <p:spPr>
            <a:xfrm flipV="1">
              <a:off x="4314157" y="50365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4" name="平行四边形 43"/>
            <p:cNvSpPr/>
            <p:nvPr/>
          </p:nvSpPr>
          <p:spPr>
            <a:xfrm flipV="1">
              <a:off x="4766874" y="50365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5" name="椭圆 44"/>
            <p:cNvSpPr/>
            <p:nvPr/>
          </p:nvSpPr>
          <p:spPr>
            <a:xfrm flipV="1">
              <a:off x="3992714" y="5002695"/>
              <a:ext cx="96290" cy="985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6" name="圆: 空心 104"/>
            <p:cNvSpPr/>
            <p:nvPr/>
          </p:nvSpPr>
          <p:spPr>
            <a:xfrm>
              <a:off x="625642" y="5226645"/>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圆: 空心 105"/>
            <p:cNvSpPr/>
            <p:nvPr/>
          </p:nvSpPr>
          <p:spPr>
            <a:xfrm>
              <a:off x="3322944" y="5377093"/>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cxnSp>
          <p:nvCxnSpPr>
            <p:cNvPr id="48" name="直接连接符 47"/>
            <p:cNvCxnSpPr/>
            <p:nvPr/>
          </p:nvCxnSpPr>
          <p:spPr>
            <a:xfrm>
              <a:off x="3494192" y="5710163"/>
              <a:ext cx="514191" cy="527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平行四边形 48"/>
            <p:cNvSpPr/>
            <p:nvPr/>
          </p:nvSpPr>
          <p:spPr>
            <a:xfrm>
              <a:off x="4314157" y="62373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0" name="平行四边形 49"/>
            <p:cNvSpPr/>
            <p:nvPr/>
          </p:nvSpPr>
          <p:spPr>
            <a:xfrm>
              <a:off x="4766874" y="6237368"/>
              <a:ext cx="421378" cy="52248"/>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椭圆 50"/>
            <p:cNvSpPr/>
            <p:nvPr/>
          </p:nvSpPr>
          <p:spPr>
            <a:xfrm>
              <a:off x="3992714" y="6224895"/>
              <a:ext cx="96290" cy="9859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52" name="组合 51"/>
            <p:cNvGrpSpPr/>
            <p:nvPr/>
          </p:nvGrpSpPr>
          <p:grpSpPr>
            <a:xfrm>
              <a:off x="796890" y="5314318"/>
              <a:ext cx="2651160" cy="697548"/>
              <a:chOff x="796890" y="5314318"/>
              <a:chExt cx="3597466" cy="697548"/>
            </a:xfrm>
          </p:grpSpPr>
          <p:cxnSp>
            <p:nvCxnSpPr>
              <p:cNvPr id="55" name="直接连接符 54"/>
              <p:cNvCxnSpPr/>
              <p:nvPr/>
            </p:nvCxnSpPr>
            <p:spPr>
              <a:xfrm>
                <a:off x="1384270" y="5615212"/>
                <a:ext cx="30100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206195" y="5485549"/>
                <a:ext cx="30296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96890" y="5314318"/>
                <a:ext cx="34389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384270" y="5710972"/>
                <a:ext cx="301008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1206195" y="5840635"/>
                <a:ext cx="302967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796890" y="6011866"/>
                <a:ext cx="343898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圆: 空心 111"/>
            <p:cNvSpPr/>
            <p:nvPr/>
          </p:nvSpPr>
          <p:spPr>
            <a:xfrm flipV="1">
              <a:off x="625642" y="5924193"/>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圆: 空心 112"/>
            <p:cNvSpPr/>
            <p:nvPr/>
          </p:nvSpPr>
          <p:spPr>
            <a:xfrm flipV="1">
              <a:off x="3322944" y="5773745"/>
              <a:ext cx="171248" cy="175346"/>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灯片编号占位符 5"/>
          <p:cNvSpPr txBox="1"/>
          <p:nvPr userDrawn="1"/>
        </p:nvSpPr>
        <p:spPr>
          <a:xfrm>
            <a:off x="7070271" y="6492877"/>
            <a:ext cx="2057400" cy="365125"/>
          </a:xfrm>
          <a:prstGeom prst="rect">
            <a:avLst/>
          </a:prstGeom>
        </p:spPr>
        <p:txBody>
          <a:bodyPr vert="horz" lIns="91440" tIns="45720" rIns="91440" bIns="45720" rtlCol="0" anchor="ctr"/>
          <a:lstStyle>
            <a:defPPr>
              <a:defRPr lang="zh-CN"/>
            </a:defPPr>
            <a:lvl1pPr algn="r" rtl="0" eaLnBrk="0" fontAlgn="base" hangingPunct="0">
              <a:spcBef>
                <a:spcPct val="0"/>
              </a:spcBef>
              <a:spcAft>
                <a:spcPct val="0"/>
              </a:spcAft>
              <a:defRPr kumimoji="1" sz="900" b="1" kern="1200">
                <a:solidFill>
                  <a:schemeClr val="tx1">
                    <a:tint val="75000"/>
                  </a:schemeClr>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7AE33FAE-267B-45F3-AE5B-9B432F494900}" type="slidenum">
              <a:rPr lang="en-US" altLang="zh-CN" sz="900" smtClean="0">
                <a:solidFill>
                  <a:schemeClr val="bg2">
                    <a:lumMod val="50000"/>
                  </a:schemeClr>
                </a:solidFill>
              </a:rPr>
            </a:fld>
            <a:endParaRPr lang="en-US" altLang="zh-CN" sz="900" dirty="0">
              <a:solidFill>
                <a:schemeClr val="bg2">
                  <a:lumMod val="50000"/>
                </a:schemeClr>
              </a:solidFill>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3"/>
            <a:ext cx="2057400" cy="365125"/>
          </a:xfrm>
          <a:prstGeom prst="rect">
            <a:avLst/>
          </a:prstGeom>
        </p:spPr>
        <p:txBody>
          <a:bodyPr/>
          <a:lstStyle/>
          <a:p>
            <a:fld id="{E5CFBB05-B032-40DB-9BC4-143D470F7813}" type="datetimeFigureOut">
              <a:rPr lang="zh-CN" altLang="en-US" smtClean="0"/>
            </a:fld>
            <a:endParaRPr lang="zh-CN" altLang="en-US"/>
          </a:p>
        </p:txBody>
      </p:sp>
      <p:sp>
        <p:nvSpPr>
          <p:cNvPr id="3" name="页脚占位符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D51F73F1-5AAB-4ED1-9004-4C3115E900C8}" type="slidenum">
              <a:rPr lang="zh-CN" altLang="en-US" smtClean="0"/>
            </a:fld>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195943" y="960211"/>
            <a:ext cx="7886700" cy="4351338"/>
          </a:xfrm>
        </p:spPr>
        <p:txBody>
          <a:bodyPr/>
          <a:lstStyle>
            <a:lvl1pPr>
              <a:defRPr sz="2800">
                <a:solidFill>
                  <a:schemeClr val="accent5">
                    <a:lumMod val="75000"/>
                  </a:schemeClr>
                </a:solidFill>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400">
                <a:latin typeface="微软雅黑" panose="020B0503020204020204" pitchFamily="34" charset="-122"/>
                <a:ea typeface="微软雅黑" panose="020B0503020204020204" pitchFamily="34" charset="-122"/>
              </a:defRPr>
            </a:lvl4pPr>
            <a:lvl5pPr>
              <a:defRPr sz="2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12"/>
          </p:nvPr>
        </p:nvSpPr>
        <p:spPr>
          <a:xfrm>
            <a:off x="7086600" y="6492877"/>
            <a:ext cx="2057400" cy="365125"/>
          </a:xfrm>
        </p:spPr>
        <p:txBody>
          <a:bodyPr/>
          <a:lstStyle>
            <a:lvl1pPr>
              <a:defRPr>
                <a:solidFill>
                  <a:schemeClr val="bg2">
                    <a:lumMod val="50000"/>
                  </a:schemeClr>
                </a:solidFill>
              </a:defRPr>
            </a:lvl1pPr>
          </a:lstStyle>
          <a:p>
            <a:pPr>
              <a:defRPr/>
            </a:pPr>
            <a:fld id="{55F494B6-A18A-44DA-AC40-58385C5848F5}" type="slidenum">
              <a:rPr lang="en-US" altLang="zh-CN" smtClean="0"/>
            </a:fld>
            <a:endParaRPr lang="en-US" altLang="zh-CN"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
        <p:nvSpPr>
          <p:cNvPr id="7" name="灯片编号占位符 5"/>
          <p:cNvSpPr>
            <a:spLocks noGrp="1"/>
          </p:cNvSpPr>
          <p:nvPr>
            <p:ph type="sldNum" sz="quarter" idx="12"/>
          </p:nvPr>
        </p:nvSpPr>
        <p:spPr>
          <a:xfrm>
            <a:off x="7086600" y="6481084"/>
            <a:ext cx="2057400" cy="365125"/>
          </a:xfrm>
        </p:spPr>
        <p:txBody>
          <a:bodyPr/>
          <a:lstStyle>
            <a:lvl1pPr>
              <a:defRPr>
                <a:solidFill>
                  <a:schemeClr val="bg2">
                    <a:lumMod val="50000"/>
                  </a:schemeClr>
                </a:solidFill>
              </a:defRPr>
            </a:lvl1pPr>
          </a:lstStyle>
          <a:p>
            <a:pPr>
              <a:defRPr/>
            </a:pPr>
            <a:fld id="{7AE33FAE-267B-45F3-AE5B-9B432F494900}" type="slidenum">
              <a:rPr lang="en-US" altLang="zh-CN" smtClean="0"/>
            </a:fld>
            <a:endParaRPr lang="en-US" altLang="zh-CN"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a:xfrm>
            <a:off x="628650" y="6356352"/>
            <a:ext cx="2057400" cy="365125"/>
          </a:xfrm>
          <a:prstGeom prst="rect">
            <a:avLst/>
          </a:prstGeom>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a:xfrm>
            <a:off x="7086600" y="6492877"/>
            <a:ext cx="2057400" cy="365125"/>
          </a:xfrm>
        </p:spPr>
        <p:txBody>
          <a:bodyPr/>
          <a:lstStyle>
            <a:lvl1pPr>
              <a:defRPr>
                <a:solidFill>
                  <a:schemeClr val="bg2">
                    <a:lumMod val="50000"/>
                  </a:schemeClr>
                </a:solidFill>
              </a:defRPr>
            </a:lvl1pPr>
          </a:lstStyle>
          <a:p>
            <a:pPr>
              <a:defRPr/>
            </a:pPr>
            <a:fld id="{8BADF1FF-EBD1-4FE6-99EB-1E307A94FF50}" type="slidenum">
              <a:rPr lang="en-US" altLang="zh-CN" smtClean="0"/>
            </a:fld>
            <a:endParaRPr lang="en-US" altLang="zh-CN"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2834" y="81644"/>
            <a:ext cx="7886700" cy="702810"/>
          </a:xfrm>
        </p:spPr>
        <p:txBody>
          <a:bodyPr/>
          <a:lstStyle>
            <a:lvl1pPr>
              <a:defRPr b="1"/>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2835" y="773908"/>
            <a:ext cx="5353049" cy="823912"/>
          </a:xfrm>
        </p:spPr>
        <p:txBody>
          <a:bodyPr anchor="b"/>
          <a:lstStyle>
            <a:lvl1pPr marL="0" indent="0">
              <a:buNone/>
              <a:defRPr sz="3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0" y="1679804"/>
            <a:ext cx="5086350" cy="761319"/>
          </a:xfrm>
        </p:spPr>
        <p:txBody>
          <a:bodyPr/>
          <a:lstStyle>
            <a:lvl1pPr>
              <a:defRPr sz="2800"/>
            </a:lvl1pPr>
          </a:lstStyle>
          <a:p>
            <a:pPr lvl="0"/>
            <a:r>
              <a:rPr lang="zh-CN" altLang="en-US" dirty="0"/>
              <a:t>单击此处编辑母版文本</a:t>
            </a:r>
            <a:r>
              <a:rPr lang="zh-CN" altLang="en-US" dirty="0" smtClean="0"/>
              <a:t>样式</a:t>
            </a:r>
            <a:endParaRPr lang="zh-CN" altLang="en-US" dirty="0"/>
          </a:p>
        </p:txBody>
      </p:sp>
      <p:sp>
        <p:nvSpPr>
          <p:cNvPr id="10" name="灯片编号占位符 5"/>
          <p:cNvSpPr>
            <a:spLocks noGrp="1"/>
          </p:cNvSpPr>
          <p:nvPr>
            <p:ph type="sldNum" sz="quarter" idx="12"/>
          </p:nvPr>
        </p:nvSpPr>
        <p:spPr>
          <a:xfrm>
            <a:off x="7086600" y="6492877"/>
            <a:ext cx="2057400" cy="365125"/>
          </a:xfrm>
        </p:spPr>
        <p:txBody>
          <a:bodyPr/>
          <a:lstStyle>
            <a:lvl1pPr>
              <a:defRPr>
                <a:solidFill>
                  <a:schemeClr val="bg2">
                    <a:lumMod val="50000"/>
                  </a:schemeClr>
                </a:solidFill>
              </a:defRPr>
            </a:lvl1pPr>
          </a:lstStyle>
          <a:p>
            <a:pPr>
              <a:defRPr/>
            </a:pPr>
            <a:fld id="{7AE33FAE-267B-45F3-AE5B-9B432F494900}" type="slidenum">
              <a:rPr lang="en-US" altLang="zh-CN" smtClean="0"/>
            </a:fld>
            <a:endParaRPr lang="en-US" altLang="zh-CN"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7971" y="-252412"/>
            <a:ext cx="7886700" cy="1248456"/>
          </a:xfrm>
        </p:spPr>
        <p:txBody>
          <a:bodyPr/>
          <a:lstStyle>
            <a:lvl1pPr>
              <a:defRPr b="1"/>
            </a:lvl1pPr>
          </a:lstStyle>
          <a:p>
            <a:r>
              <a:rPr lang="zh-CN" altLang="en-US" dirty="0"/>
              <a:t>单击此处编辑母版标题样式</a:t>
            </a:r>
            <a:endParaRPr lang="zh-CN" altLang="en-US" dirty="0"/>
          </a:p>
        </p:txBody>
      </p:sp>
      <p:sp>
        <p:nvSpPr>
          <p:cNvPr id="6" name="内容占位符 3"/>
          <p:cNvSpPr>
            <a:spLocks noGrp="1"/>
          </p:cNvSpPr>
          <p:nvPr>
            <p:ph sz="half" idx="2"/>
          </p:nvPr>
        </p:nvSpPr>
        <p:spPr>
          <a:xfrm>
            <a:off x="142875" y="1312411"/>
            <a:ext cx="5086350" cy="761319"/>
          </a:xfrm>
        </p:spPr>
        <p:txBody>
          <a:bodyPr/>
          <a:lstStyle>
            <a:lvl1pPr>
              <a:defRPr sz="2800"/>
            </a:lvl1pPr>
          </a:lstStyle>
          <a:p>
            <a:pPr lvl="0"/>
            <a:r>
              <a:rPr lang="zh-CN" altLang="en-US" dirty="0"/>
              <a:t>单击此处编辑母版文本</a:t>
            </a:r>
            <a:r>
              <a:rPr lang="zh-CN" altLang="en-US" dirty="0" smtClean="0"/>
              <a:t>样式</a:t>
            </a:r>
            <a:endParaRPr lang="zh-CN" altLang="en-US" dirty="0"/>
          </a:p>
        </p:txBody>
      </p:sp>
      <p:sp>
        <p:nvSpPr>
          <p:cNvPr id="7" name="灯片编号占位符 5"/>
          <p:cNvSpPr>
            <a:spLocks noGrp="1"/>
          </p:cNvSpPr>
          <p:nvPr>
            <p:ph type="sldNum" sz="quarter" idx="12"/>
          </p:nvPr>
        </p:nvSpPr>
        <p:spPr>
          <a:xfrm>
            <a:off x="7086600" y="6497413"/>
            <a:ext cx="2057400" cy="365125"/>
          </a:xfrm>
        </p:spPr>
        <p:txBody>
          <a:bodyPr/>
          <a:lstStyle>
            <a:lvl1pPr>
              <a:defRPr>
                <a:solidFill>
                  <a:schemeClr val="bg2">
                    <a:lumMod val="50000"/>
                  </a:schemeClr>
                </a:solidFill>
              </a:defRPr>
            </a:lvl1pPr>
          </a:lstStyle>
          <a:p>
            <a:pPr>
              <a:defRPr/>
            </a:pPr>
            <a:fld id="{7AE33FAE-267B-45F3-AE5B-9B432F494900}" type="slidenum">
              <a:rPr lang="en-US" altLang="zh-CN" smtClean="0"/>
            </a:fld>
            <a:endParaRPr lang="en-US" altLang="zh-CN"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内容占位符 3"/>
          <p:cNvSpPr>
            <a:spLocks noGrp="1"/>
          </p:cNvSpPr>
          <p:nvPr>
            <p:ph sz="half" idx="2"/>
          </p:nvPr>
        </p:nvSpPr>
        <p:spPr>
          <a:xfrm>
            <a:off x="0" y="961346"/>
            <a:ext cx="5086350" cy="761319"/>
          </a:xfrm>
        </p:spPr>
        <p:txBody>
          <a:bodyPr/>
          <a:lstStyle>
            <a:lvl1pPr>
              <a:defRPr sz="2800"/>
            </a:lvl1pPr>
          </a:lstStyle>
          <a:p>
            <a:pPr lvl="0"/>
            <a:r>
              <a:rPr lang="zh-CN" altLang="en-US" dirty="0"/>
              <a:t>单击此处编辑母版文本</a:t>
            </a:r>
            <a:r>
              <a:rPr lang="zh-CN" altLang="en-US" dirty="0" smtClean="0"/>
              <a:t>样式</a:t>
            </a:r>
            <a:endParaRPr lang="zh-CN" altLang="en-US" dirty="0"/>
          </a:p>
        </p:txBody>
      </p:sp>
      <p:sp>
        <p:nvSpPr>
          <p:cNvPr id="6" name="灯片编号占位符 5"/>
          <p:cNvSpPr>
            <a:spLocks noGrp="1"/>
          </p:cNvSpPr>
          <p:nvPr>
            <p:ph type="sldNum" sz="quarter" idx="12"/>
          </p:nvPr>
        </p:nvSpPr>
        <p:spPr>
          <a:xfrm>
            <a:off x="7086600" y="6464756"/>
            <a:ext cx="2057400" cy="365125"/>
          </a:xfrm>
        </p:spPr>
        <p:txBody>
          <a:bodyPr/>
          <a:lstStyle>
            <a:lvl1pPr>
              <a:defRPr>
                <a:solidFill>
                  <a:schemeClr val="bg2">
                    <a:lumMod val="50000"/>
                  </a:schemeClr>
                </a:solidFill>
              </a:defRPr>
            </a:lvl1pPr>
          </a:lstStyle>
          <a:p>
            <a:pPr>
              <a:defRPr/>
            </a:pPr>
            <a:fld id="{7AE33FAE-267B-45F3-AE5B-9B432F494900}" type="slidenum">
              <a:rPr lang="en-US" altLang="zh-CN" smtClean="0"/>
            </a:fld>
            <a:endParaRPr lang="en-US" altLang="zh-CN" dirty="0"/>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dirty="0"/>
              <a:t>单击此处编辑母版标题样式</a:t>
            </a:r>
            <a:endParaRPr lang="zh-CN" altLang="en-US" dirty="0"/>
          </a:p>
        </p:txBody>
      </p:sp>
      <p:sp>
        <p:nvSpPr>
          <p:cNvPr id="3" name="图片占位符 2"/>
          <p:cNvSpPr>
            <a:spLocks noGrp="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dirty="0"/>
          </a:p>
        </p:txBody>
      </p:sp>
      <p:sp>
        <p:nvSpPr>
          <p:cNvPr id="4" name="文本占位符 3"/>
          <p:cNvSpPr>
            <a:spLocks noGrp="1"/>
          </p:cNvSpPr>
          <p:nvPr>
            <p:ph type="body" sz="half" idx="2"/>
          </p:nvPr>
        </p:nvSpPr>
        <p:spPr>
          <a:xfrm>
            <a:off x="629841" y="2057400"/>
            <a:ext cx="2949178" cy="3811588"/>
          </a:xfrm>
        </p:spPr>
        <p:txBody>
          <a:bodyPr/>
          <a:lstStyle>
            <a:lvl1pPr marL="0" indent="0">
              <a:buNone/>
              <a:defRPr sz="24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8" name="灯片编号占位符 5"/>
          <p:cNvSpPr>
            <a:spLocks noGrp="1"/>
          </p:cNvSpPr>
          <p:nvPr>
            <p:ph type="sldNum" sz="quarter" idx="12"/>
          </p:nvPr>
        </p:nvSpPr>
        <p:spPr>
          <a:xfrm>
            <a:off x="7086600" y="6492877"/>
            <a:ext cx="2057400" cy="365125"/>
          </a:xfrm>
        </p:spPr>
        <p:txBody>
          <a:bodyPr/>
          <a:lstStyle>
            <a:lvl1pPr>
              <a:defRPr>
                <a:solidFill>
                  <a:schemeClr val="bg2">
                    <a:lumMod val="50000"/>
                  </a:schemeClr>
                </a:solidFill>
              </a:defRPr>
            </a:lvl1pPr>
          </a:lstStyle>
          <a:p>
            <a:pPr>
              <a:defRPr/>
            </a:pPr>
            <a:fld id="{7AE33FAE-267B-45F3-AE5B-9B432F494900}" type="slidenum">
              <a:rPr lang="en-US" altLang="zh-CN" smtClean="0"/>
            </a:fld>
            <a:endParaRPr lang="en-US" altLang="zh-CN"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7971" y="-304346"/>
            <a:ext cx="7886700" cy="1325563"/>
          </a:xfrm>
        </p:spPr>
        <p:txBody>
          <a:bodyPr/>
          <a:lstStyle>
            <a:lvl1pPr>
              <a:defRPr sz="4000">
                <a:solidFill>
                  <a:schemeClr val="accent5">
                    <a:lumMod val="50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灯片编号占位符 5"/>
          <p:cNvSpPr>
            <a:spLocks noGrp="1"/>
          </p:cNvSpPr>
          <p:nvPr>
            <p:ph type="sldNum" sz="quarter" idx="12"/>
          </p:nvPr>
        </p:nvSpPr>
        <p:spPr>
          <a:xfrm>
            <a:off x="7086600" y="6492877"/>
            <a:ext cx="2057400" cy="365125"/>
          </a:xfrm>
        </p:spPr>
        <p:txBody>
          <a:bodyPr/>
          <a:lstStyle>
            <a:lvl1pPr>
              <a:defRPr>
                <a:solidFill>
                  <a:schemeClr val="bg2">
                    <a:lumMod val="50000"/>
                  </a:schemeClr>
                </a:solidFill>
              </a:defRPr>
            </a:lvl1pPr>
          </a:lstStyle>
          <a:p>
            <a:pPr>
              <a:defRPr/>
            </a:pPr>
            <a:fld id="{7AE33FAE-267B-45F3-AE5B-9B432F494900}" type="slidenum">
              <a:rPr lang="en-US" altLang="zh-CN" smtClean="0"/>
            </a:fld>
            <a:endParaRPr lang="en-US" altLang="zh-CN"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7971" y="-252413"/>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7086600" y="6492877"/>
            <a:ext cx="2057400" cy="365125"/>
          </a:xfrm>
          <a:prstGeom prst="rect">
            <a:avLst/>
          </a:prstGeom>
        </p:spPr>
        <p:txBody>
          <a:bodyPr vert="horz" lIns="91440" tIns="45720" rIns="91440" bIns="45720" rtlCol="0" anchor="ctr"/>
          <a:lstStyle>
            <a:lvl1pPr algn="r">
              <a:defRPr sz="900">
                <a:solidFill>
                  <a:schemeClr val="bg2">
                    <a:lumMod val="50000"/>
                  </a:schemeClr>
                </a:solidFill>
              </a:defRPr>
            </a:lvl1pPr>
          </a:lstStyle>
          <a:p>
            <a:pPr>
              <a:defRPr/>
            </a:pPr>
            <a:fld id="{9ABB0046-95F8-463A-AAF1-7C47558A7FFF}" type="slidenum">
              <a:rPr lang="en-US" altLang="zh-CN" smtClean="0"/>
            </a:fld>
            <a:endParaRPr lang="en-US" altLang="zh-CN" dirty="0"/>
          </a:p>
        </p:txBody>
      </p:sp>
      <p:cxnSp>
        <p:nvCxnSpPr>
          <p:cNvPr id="7" name="直接连接符 6"/>
          <p:cNvCxnSpPr/>
          <p:nvPr userDrawn="1"/>
        </p:nvCxnSpPr>
        <p:spPr>
          <a:xfrm>
            <a:off x="1" y="725714"/>
            <a:ext cx="9144001" cy="0"/>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图片包含 游戏机, 钟表&#10;&#10;描述已自动生成"/>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032726" y="-33705"/>
            <a:ext cx="2111276" cy="7594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l" defTabSz="685800" rtl="0" eaLnBrk="0" fontAlgn="base" hangingPunct="0">
        <a:lnSpc>
          <a:spcPct val="90000"/>
        </a:lnSpc>
        <a:spcBef>
          <a:spcPct val="0"/>
        </a:spcBef>
        <a:spcAft>
          <a:spcPct val="0"/>
        </a:spcAft>
        <a:defRPr sz="4000" kern="1200">
          <a:solidFill>
            <a:schemeClr val="accent5">
              <a:lumMod val="50000"/>
            </a:schemeClr>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3200" kern="1200">
          <a:solidFill>
            <a:schemeClr val="accent5">
              <a:lumMod val="75000"/>
            </a:schemeClr>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oleObject" Target="../embeddings/oleObject8.bin"/><Relationship Id="rId6" Type="http://schemas.openxmlformats.org/officeDocument/2006/relationships/image" Target="../media/image12.png"/><Relationship Id="rId5" Type="http://schemas.openxmlformats.org/officeDocument/2006/relationships/oleObject" Target="../embeddings/oleObject7.bin"/><Relationship Id="rId4" Type="http://schemas.openxmlformats.org/officeDocument/2006/relationships/image" Target="../media/image11.png"/><Relationship Id="rId3" Type="http://schemas.openxmlformats.org/officeDocument/2006/relationships/oleObject" Target="../embeddings/oleObject6.bin"/><Relationship Id="rId2" Type="http://schemas.openxmlformats.org/officeDocument/2006/relationships/image" Target="../media/image10.png"/><Relationship Id="rId11" Type="http://schemas.openxmlformats.org/officeDocument/2006/relationships/notesSlide" Target="../notesSlides/notesSlide10.xml"/><Relationship Id="rId10" Type="http://schemas.openxmlformats.org/officeDocument/2006/relationships/vmlDrawing" Target="../drawings/vmlDrawing3.vml"/><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slide" Target="slide3.xml"/><Relationship Id="rId1" Type="http://schemas.openxmlformats.org/officeDocument/2006/relationships/slide" Target="slide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oleObject" Target="../embeddings/oleObject4.bin"/><Relationship Id="rId2" Type="http://schemas.openxmlformats.org/officeDocument/2006/relationships/image" Target="../media/image8.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898293" y="1574803"/>
            <a:ext cx="2903107" cy="2922722"/>
          </a:xfrm>
          <a:prstGeom prst="rect">
            <a:avLst/>
          </a:prstGeom>
        </p:spPr>
      </p:pic>
      <p:sp>
        <p:nvSpPr>
          <p:cNvPr id="7" name="矩形 6"/>
          <p:cNvSpPr/>
          <p:nvPr/>
        </p:nvSpPr>
        <p:spPr>
          <a:xfrm>
            <a:off x="153628" y="776361"/>
            <a:ext cx="8567334" cy="1200329"/>
          </a:xfrm>
          <a:prstGeom prst="rect">
            <a:avLst/>
          </a:prstGeom>
        </p:spPr>
        <p:txBody>
          <a:bodyPr wrap="square">
            <a:spAutoFit/>
          </a:bodyPr>
          <a:lstStyle/>
          <a:p>
            <a:pPr indent="278765" algn="just"/>
            <a:r>
              <a:rPr lang="zh-CN" altLang="zh-CN" sz="2400" b="0" dirty="0">
                <a:latin typeface="微软雅黑" panose="020B0503020204020204" pitchFamily="34" charset="-122"/>
                <a:ea typeface="微软雅黑" panose="020B0503020204020204" pitchFamily="34" charset="-122"/>
              </a:rPr>
              <a:t>晶体管的</a:t>
            </a:r>
            <a:r>
              <a:rPr lang="zh-CN" altLang="zh-CN" sz="2400" i="1" kern="100" spc="75" dirty="0"/>
              <a:t>β</a:t>
            </a:r>
            <a:r>
              <a:rPr lang="zh-CN" altLang="zh-CN" sz="2400" kern="100" spc="75" dirty="0"/>
              <a:t>＝</a:t>
            </a:r>
            <a:r>
              <a:rPr lang="en-US" altLang="zh-CN" sz="2400" kern="100" spc="75" dirty="0"/>
              <a:t>50</a:t>
            </a:r>
            <a:r>
              <a:rPr lang="zh-CN" altLang="zh-CN" sz="2400" kern="100" spc="75" dirty="0"/>
              <a:t>，</a:t>
            </a:r>
            <a:r>
              <a:rPr lang="en-US" altLang="zh-CN" sz="2400" kern="100" spc="75" dirty="0"/>
              <a:t>|</a:t>
            </a:r>
            <a:r>
              <a:rPr lang="en-US" altLang="zh-CN" sz="2400" i="1" kern="100" spc="75" dirty="0"/>
              <a:t>U</a:t>
            </a:r>
            <a:r>
              <a:rPr lang="en-US" altLang="zh-CN" sz="2400" kern="100" spc="75" baseline="-25000" dirty="0"/>
              <a:t>BE</a:t>
            </a:r>
            <a:r>
              <a:rPr lang="en-US" altLang="zh-CN" sz="2400" kern="100" spc="75" dirty="0"/>
              <a:t>|</a:t>
            </a:r>
            <a:r>
              <a:rPr lang="zh-CN" altLang="zh-CN" sz="2400" kern="100" spc="75" dirty="0"/>
              <a:t>＝</a:t>
            </a:r>
            <a:r>
              <a:rPr lang="en-US" altLang="zh-CN" sz="2400" kern="100" spc="75" dirty="0"/>
              <a:t>0.2V</a:t>
            </a:r>
            <a:r>
              <a:rPr lang="zh-CN" altLang="zh-CN" sz="2400" b="0" kern="100" spc="75" dirty="0"/>
              <a:t>，</a:t>
            </a:r>
            <a:r>
              <a:rPr lang="zh-CN" altLang="zh-CN" sz="2400" b="0" dirty="0">
                <a:latin typeface="微软雅黑" panose="020B0503020204020204" pitchFamily="34" charset="-122"/>
                <a:ea typeface="微软雅黑" panose="020B0503020204020204" pitchFamily="34" charset="-122"/>
              </a:rPr>
              <a:t>饱和管压降</a:t>
            </a:r>
            <a:r>
              <a:rPr lang="en-US" altLang="zh-CN" sz="2400" kern="100" spc="75" dirty="0"/>
              <a:t>|</a:t>
            </a:r>
            <a:r>
              <a:rPr lang="en-US" altLang="zh-CN" sz="2400" i="1" kern="100" spc="75" dirty="0"/>
              <a:t>U</a:t>
            </a:r>
            <a:r>
              <a:rPr lang="en-US" altLang="zh-CN" sz="2400" kern="100" spc="75" baseline="-25000" dirty="0"/>
              <a:t>CES</a:t>
            </a:r>
            <a:r>
              <a:rPr lang="en-US" altLang="zh-CN" sz="2400" kern="100" spc="75" dirty="0"/>
              <a:t>|</a:t>
            </a:r>
            <a:r>
              <a:rPr lang="zh-CN" altLang="zh-CN" sz="2400" kern="100" spc="75" dirty="0"/>
              <a:t>＝</a:t>
            </a:r>
            <a:r>
              <a:rPr lang="en-US" altLang="zh-CN" sz="2400" kern="100" spc="75" dirty="0"/>
              <a:t>0.1V</a:t>
            </a:r>
            <a:r>
              <a:rPr lang="zh-CN" altLang="zh-CN" sz="2400" b="0" kern="100" spc="75" dirty="0"/>
              <a:t>；</a:t>
            </a:r>
            <a:r>
              <a:rPr lang="zh-CN" altLang="zh-CN" sz="2400" b="0" dirty="0">
                <a:latin typeface="微软雅黑" panose="020B0503020204020204" pitchFamily="34" charset="-122"/>
                <a:ea typeface="微软雅黑" panose="020B0503020204020204" pitchFamily="34" charset="-122"/>
              </a:rPr>
              <a:t>稳压管的稳定电压</a:t>
            </a:r>
            <a:r>
              <a:rPr lang="en-US" altLang="zh-CN" sz="2400" i="1" kern="100" spc="75" dirty="0"/>
              <a:t>U</a:t>
            </a:r>
            <a:r>
              <a:rPr lang="en-US" altLang="zh-CN" sz="2400" kern="100" spc="75" baseline="-25000" dirty="0"/>
              <a:t>Z</a:t>
            </a:r>
            <a:r>
              <a:rPr lang="zh-CN" altLang="zh-CN" sz="2400" kern="100" spc="75" dirty="0"/>
              <a:t>＝</a:t>
            </a:r>
            <a:r>
              <a:rPr lang="en-US" altLang="zh-CN" sz="2400" kern="100" spc="75" dirty="0"/>
              <a:t>5V</a:t>
            </a:r>
            <a:r>
              <a:rPr lang="zh-CN" altLang="zh-CN" sz="2400" b="0" kern="100" spc="75" dirty="0"/>
              <a:t>，</a:t>
            </a:r>
            <a:r>
              <a:rPr lang="zh-CN" altLang="zh-CN" sz="2400" b="0" dirty="0">
                <a:latin typeface="微软雅黑" panose="020B0503020204020204" pitchFamily="34" charset="-122"/>
                <a:ea typeface="微软雅黑" panose="020B0503020204020204" pitchFamily="34" charset="-122"/>
              </a:rPr>
              <a:t>正向导通电压</a:t>
            </a:r>
            <a:r>
              <a:rPr lang="en-US" altLang="zh-CN" sz="2400" i="1" kern="100" spc="75" dirty="0"/>
              <a:t>U</a:t>
            </a:r>
            <a:r>
              <a:rPr lang="en-US" altLang="zh-CN" sz="2400" kern="100" spc="75" baseline="-25000" dirty="0"/>
              <a:t>D</a:t>
            </a:r>
            <a:r>
              <a:rPr lang="zh-CN" altLang="zh-CN" sz="2400" kern="100" spc="75" dirty="0"/>
              <a:t>＝</a:t>
            </a:r>
            <a:r>
              <a:rPr lang="en-US" altLang="zh-CN" sz="2400" kern="100" spc="75" dirty="0"/>
              <a:t>0.5V</a:t>
            </a:r>
            <a:r>
              <a:rPr lang="zh-CN" altLang="zh-CN" sz="2400" b="0" kern="100" spc="75" dirty="0"/>
              <a:t>。</a:t>
            </a:r>
            <a:r>
              <a:rPr lang="zh-CN" altLang="zh-CN" sz="2400" b="0" dirty="0">
                <a:latin typeface="微软雅黑" panose="020B0503020204020204" pitchFamily="34" charset="-122"/>
                <a:ea typeface="微软雅黑" panose="020B0503020204020204" pitchFamily="34" charset="-122"/>
              </a:rPr>
              <a:t>试问</a:t>
            </a:r>
            <a:r>
              <a:rPr lang="zh-CN" altLang="zh-CN" sz="2400" b="0" kern="100" spc="75" dirty="0"/>
              <a:t>：</a:t>
            </a:r>
            <a:r>
              <a:rPr lang="zh-CN" altLang="zh-CN" sz="2400" b="0" dirty="0">
                <a:latin typeface="微软雅黑" panose="020B0503020204020204" pitchFamily="34" charset="-122"/>
                <a:ea typeface="微软雅黑" panose="020B0503020204020204" pitchFamily="34" charset="-122"/>
              </a:rPr>
              <a:t>当</a:t>
            </a:r>
            <a:r>
              <a:rPr lang="en-US" altLang="zh-CN" sz="2400" i="1" kern="100" spc="75" dirty="0" err="1"/>
              <a:t>u</a:t>
            </a:r>
            <a:r>
              <a:rPr lang="en-US" altLang="zh-CN" sz="2400" kern="100" spc="75" baseline="-25000" dirty="0" err="1"/>
              <a:t>I</a:t>
            </a:r>
            <a:r>
              <a:rPr lang="zh-CN" altLang="zh-CN" sz="2400" kern="100" spc="75" dirty="0"/>
              <a:t>＝</a:t>
            </a:r>
            <a:r>
              <a:rPr lang="en-US" altLang="zh-CN" sz="2400" kern="100" spc="75" dirty="0"/>
              <a:t>0</a:t>
            </a:r>
            <a:r>
              <a:rPr lang="en-US" altLang="zh-CN" sz="2400" b="0" kern="100" spc="75" dirty="0"/>
              <a:t>V</a:t>
            </a:r>
            <a:r>
              <a:rPr lang="zh-CN" altLang="zh-CN" sz="2400" b="0" dirty="0">
                <a:latin typeface="微软雅黑" panose="020B0503020204020204" pitchFamily="34" charset="-122"/>
                <a:ea typeface="微软雅黑" panose="020B0503020204020204" pitchFamily="34" charset="-122"/>
              </a:rPr>
              <a:t>时</a:t>
            </a:r>
            <a:r>
              <a:rPr lang="en-US" altLang="zh-CN" sz="2400" i="1" kern="100" spc="75" dirty="0" err="1"/>
              <a:t>u</a:t>
            </a:r>
            <a:r>
              <a:rPr lang="en-US" altLang="zh-CN" sz="2400" kern="100" spc="75" baseline="-25000" dirty="0" err="1"/>
              <a:t>O</a:t>
            </a:r>
            <a:r>
              <a:rPr lang="zh-CN" altLang="zh-CN" sz="2400" kern="100" spc="75" dirty="0"/>
              <a:t>＝</a:t>
            </a:r>
            <a:r>
              <a:rPr lang="zh-CN" altLang="zh-CN" sz="2400" kern="100" spc="75" dirty="0" smtClean="0"/>
              <a:t>？</a:t>
            </a:r>
            <a:r>
              <a:rPr lang="zh-CN" altLang="zh-CN" sz="2400" b="0" dirty="0" smtClean="0">
                <a:latin typeface="微软雅黑" panose="020B0503020204020204" pitchFamily="34" charset="-122"/>
                <a:ea typeface="微软雅黑" panose="020B0503020204020204" pitchFamily="34" charset="-122"/>
              </a:rPr>
              <a:t>当</a:t>
            </a:r>
            <a:r>
              <a:rPr lang="en-US" altLang="zh-CN" sz="2400" i="1" kern="100" spc="75" dirty="0" err="1" smtClean="0"/>
              <a:t>u</a:t>
            </a:r>
            <a:r>
              <a:rPr lang="en-US" altLang="zh-CN" sz="2400" kern="100" spc="75" baseline="-25000" dirty="0" err="1" smtClean="0"/>
              <a:t>I</a:t>
            </a:r>
            <a:r>
              <a:rPr lang="zh-CN" altLang="zh-CN" sz="2400" kern="100" spc="75" dirty="0" smtClean="0"/>
              <a:t>＝－</a:t>
            </a:r>
            <a:r>
              <a:rPr lang="en-US" altLang="zh-CN" sz="2400" kern="100" spc="75" dirty="0" smtClean="0"/>
              <a:t>5V</a:t>
            </a:r>
            <a:r>
              <a:rPr lang="zh-CN" altLang="zh-CN" sz="2400" b="0" dirty="0" smtClean="0">
                <a:latin typeface="微软雅黑" panose="020B0503020204020204" pitchFamily="34" charset="-122"/>
                <a:ea typeface="微软雅黑" panose="020B0503020204020204" pitchFamily="34" charset="-122"/>
              </a:rPr>
              <a:t>时</a:t>
            </a:r>
            <a:r>
              <a:rPr lang="en-US" altLang="zh-CN" sz="2400" i="1" kern="100" spc="75" dirty="0" err="1" smtClean="0"/>
              <a:t>u</a:t>
            </a:r>
            <a:r>
              <a:rPr lang="en-US" altLang="zh-CN" sz="2400" kern="100" spc="75" baseline="-25000" dirty="0" err="1" smtClean="0"/>
              <a:t>O</a:t>
            </a:r>
            <a:r>
              <a:rPr lang="zh-CN" altLang="zh-CN" sz="2400" kern="100" spc="75" dirty="0"/>
              <a:t>＝？</a:t>
            </a:r>
            <a:endParaRPr lang="zh-CN" altLang="zh-CN" sz="2400" kern="100" spc="75" dirty="0"/>
          </a:p>
        </p:txBody>
      </p:sp>
      <p:sp>
        <p:nvSpPr>
          <p:cNvPr id="8" name="矩形 7"/>
          <p:cNvSpPr/>
          <p:nvPr/>
        </p:nvSpPr>
        <p:spPr>
          <a:xfrm>
            <a:off x="255654" y="2190000"/>
            <a:ext cx="6310516" cy="830997"/>
          </a:xfrm>
          <a:prstGeom prst="rect">
            <a:avLst/>
          </a:prstGeom>
        </p:spPr>
        <p:txBody>
          <a:bodyPr wrap="square">
            <a:spAutoFit/>
          </a:bodyPr>
          <a:lstStyle/>
          <a:p>
            <a:pPr algn="just" eaLnBrk="0" fontAlgn="base" hangingPunct="0">
              <a:spcBef>
                <a:spcPct val="0"/>
              </a:spcBef>
            </a:pPr>
            <a:r>
              <a:rPr lang="zh-CN" altLang="zh-CN" sz="2100" kern="100" spc="75" dirty="0">
                <a:solidFill>
                  <a:prstClr val="black"/>
                </a:solidFill>
              </a:rPr>
              <a:t> </a:t>
            </a:r>
            <a:r>
              <a:rPr lang="zh-CN" altLang="zh-CN" sz="2400" b="0" dirty="0">
                <a:solidFill>
                  <a:prstClr val="black"/>
                </a:solidFill>
                <a:latin typeface="微软雅黑" panose="020B0503020204020204" pitchFamily="34" charset="-122"/>
                <a:ea typeface="微软雅黑" panose="020B0503020204020204" pitchFamily="34" charset="-122"/>
              </a:rPr>
              <a:t>解：当</a:t>
            </a:r>
            <a:r>
              <a:rPr lang="en-US" altLang="zh-CN" sz="2400" i="1" kern="100" spc="75" dirty="0" err="1">
                <a:solidFill>
                  <a:prstClr val="black"/>
                </a:solidFill>
              </a:rPr>
              <a:t>u</a:t>
            </a:r>
            <a:r>
              <a:rPr lang="en-US" altLang="zh-CN" sz="2400" kern="100" spc="75" baseline="-25000" dirty="0" err="1">
                <a:solidFill>
                  <a:prstClr val="black"/>
                </a:solidFill>
              </a:rPr>
              <a:t>I</a:t>
            </a:r>
            <a:r>
              <a:rPr lang="zh-CN" altLang="zh-CN" sz="2400" kern="100" spc="75" dirty="0">
                <a:solidFill>
                  <a:prstClr val="black"/>
                </a:solidFill>
              </a:rPr>
              <a:t>＝</a:t>
            </a:r>
            <a:r>
              <a:rPr lang="en-US" altLang="zh-CN" sz="2400" kern="100" spc="75" dirty="0">
                <a:solidFill>
                  <a:prstClr val="black"/>
                </a:solidFill>
              </a:rPr>
              <a:t>0</a:t>
            </a:r>
            <a:r>
              <a:rPr lang="zh-CN" altLang="zh-CN" sz="2400" b="0" dirty="0">
                <a:solidFill>
                  <a:prstClr val="black"/>
                </a:solidFill>
                <a:latin typeface="微软雅黑" panose="020B0503020204020204" pitchFamily="34" charset="-122"/>
                <a:ea typeface="微软雅黑" panose="020B0503020204020204" pitchFamily="34" charset="-122"/>
              </a:rPr>
              <a:t>时</a:t>
            </a:r>
            <a:r>
              <a:rPr lang="zh-CN" altLang="zh-CN" sz="2400" kern="100" spc="75" dirty="0">
                <a:solidFill>
                  <a:prstClr val="black"/>
                </a:solidFill>
              </a:rPr>
              <a:t>，</a:t>
            </a:r>
            <a:r>
              <a:rPr lang="zh-CN" altLang="zh-CN" sz="2400" b="0" dirty="0">
                <a:solidFill>
                  <a:prstClr val="black"/>
                </a:solidFill>
                <a:latin typeface="微软雅黑" panose="020B0503020204020204" pitchFamily="34" charset="-122"/>
                <a:ea typeface="微软雅黑" panose="020B0503020204020204" pitchFamily="34" charset="-122"/>
              </a:rPr>
              <a:t>晶体管截止</a:t>
            </a:r>
            <a:r>
              <a:rPr lang="zh-CN" altLang="zh-CN" sz="2400" kern="100" spc="75" dirty="0">
                <a:solidFill>
                  <a:prstClr val="black"/>
                </a:solidFill>
              </a:rPr>
              <a:t>，</a:t>
            </a:r>
            <a:r>
              <a:rPr lang="zh-CN" altLang="zh-CN" sz="2400" b="0" dirty="0">
                <a:solidFill>
                  <a:prstClr val="black"/>
                </a:solidFill>
                <a:latin typeface="微软雅黑" panose="020B0503020204020204" pitchFamily="34" charset="-122"/>
                <a:ea typeface="微软雅黑" panose="020B0503020204020204" pitchFamily="34" charset="-122"/>
              </a:rPr>
              <a:t>稳压管击穿</a:t>
            </a:r>
            <a:r>
              <a:rPr lang="zh-CN" altLang="zh-CN" sz="2400" kern="100" spc="75" dirty="0">
                <a:solidFill>
                  <a:prstClr val="black"/>
                </a:solidFill>
              </a:rPr>
              <a:t>，</a:t>
            </a:r>
            <a:r>
              <a:rPr lang="en-US" altLang="zh-CN" sz="2400" i="1" kern="100" spc="75" dirty="0" err="1">
                <a:solidFill>
                  <a:prstClr val="black"/>
                </a:solidFill>
              </a:rPr>
              <a:t>u</a:t>
            </a:r>
            <a:r>
              <a:rPr lang="en-US" altLang="zh-CN" sz="2400" kern="100" spc="75" baseline="-25000" dirty="0" err="1">
                <a:solidFill>
                  <a:prstClr val="black"/>
                </a:solidFill>
              </a:rPr>
              <a:t>O</a:t>
            </a:r>
            <a:r>
              <a:rPr lang="zh-CN" altLang="zh-CN" sz="2400" kern="100" spc="75" dirty="0">
                <a:solidFill>
                  <a:prstClr val="black"/>
                </a:solidFill>
              </a:rPr>
              <a:t>＝－</a:t>
            </a:r>
            <a:r>
              <a:rPr lang="en-US" altLang="zh-CN" sz="2400" i="1" kern="100" spc="75" dirty="0">
                <a:solidFill>
                  <a:prstClr val="black"/>
                </a:solidFill>
              </a:rPr>
              <a:t>U</a:t>
            </a:r>
            <a:r>
              <a:rPr lang="en-US" altLang="zh-CN" sz="2400" kern="100" spc="75" baseline="-25000" dirty="0">
                <a:solidFill>
                  <a:prstClr val="black"/>
                </a:solidFill>
              </a:rPr>
              <a:t>Z</a:t>
            </a:r>
            <a:r>
              <a:rPr lang="zh-CN" altLang="zh-CN" sz="2400" kern="100" spc="75" dirty="0">
                <a:solidFill>
                  <a:prstClr val="black"/>
                </a:solidFill>
              </a:rPr>
              <a:t>＝－</a:t>
            </a:r>
            <a:r>
              <a:rPr lang="en-US" altLang="zh-CN" sz="2400" kern="100" spc="75" dirty="0">
                <a:solidFill>
                  <a:prstClr val="black"/>
                </a:solidFill>
              </a:rPr>
              <a:t>5V</a:t>
            </a:r>
            <a:r>
              <a:rPr lang="zh-CN" altLang="zh-CN" sz="2400" kern="100" spc="75" dirty="0">
                <a:solidFill>
                  <a:prstClr val="black"/>
                </a:solidFill>
              </a:rPr>
              <a:t>。</a:t>
            </a:r>
            <a:endParaRPr lang="zh-CN" altLang="zh-CN" sz="2400" kern="100" spc="75" dirty="0">
              <a:solidFill>
                <a:prstClr val="black"/>
              </a:solidFill>
            </a:endParaRPr>
          </a:p>
        </p:txBody>
      </p:sp>
      <p:pic>
        <p:nvPicPr>
          <p:cNvPr id="2" name="图片 1"/>
          <p:cNvPicPr>
            <a:picLocks noChangeAspect="1"/>
          </p:cNvPicPr>
          <p:nvPr/>
        </p:nvPicPr>
        <p:blipFill>
          <a:blip r:embed="rId2"/>
          <a:stretch>
            <a:fillRect/>
          </a:stretch>
        </p:blipFill>
        <p:spPr>
          <a:xfrm>
            <a:off x="4669276" y="4475859"/>
            <a:ext cx="4474724" cy="2382141"/>
          </a:xfrm>
          <a:prstGeom prst="rect">
            <a:avLst/>
          </a:prstGeom>
        </p:spPr>
      </p:pic>
      <p:sp>
        <p:nvSpPr>
          <p:cNvPr id="3" name="矩形 2"/>
          <p:cNvSpPr/>
          <p:nvPr/>
        </p:nvSpPr>
        <p:spPr>
          <a:xfrm>
            <a:off x="874439" y="3036164"/>
            <a:ext cx="2101857" cy="461665"/>
          </a:xfrm>
          <a:prstGeom prst="rect">
            <a:avLst/>
          </a:prstGeom>
        </p:spPr>
        <p:txBody>
          <a:bodyPr wrap="none">
            <a:spAutoFit/>
          </a:bodyPr>
          <a:lstStyle/>
          <a:p>
            <a:r>
              <a:rPr lang="zh-CN" altLang="zh-CN" sz="2400" b="0" dirty="0">
                <a:solidFill>
                  <a:prstClr val="black"/>
                </a:solidFill>
                <a:latin typeface="微软雅黑" panose="020B0503020204020204" pitchFamily="34" charset="-122"/>
                <a:ea typeface="微软雅黑" panose="020B0503020204020204" pitchFamily="34" charset="-122"/>
              </a:rPr>
              <a:t>当</a:t>
            </a:r>
            <a:r>
              <a:rPr lang="en-US" altLang="zh-CN" sz="2400" i="1" kern="100" spc="75" dirty="0" err="1" smtClean="0">
                <a:solidFill>
                  <a:prstClr val="black"/>
                </a:solidFill>
              </a:rPr>
              <a:t>u</a:t>
            </a:r>
            <a:r>
              <a:rPr lang="en-US" altLang="zh-CN" sz="2400" kern="100" spc="75" baseline="-25000" dirty="0" err="1" smtClean="0">
                <a:solidFill>
                  <a:prstClr val="black"/>
                </a:solidFill>
              </a:rPr>
              <a:t>I</a:t>
            </a:r>
            <a:r>
              <a:rPr lang="zh-CN" altLang="zh-CN" sz="2400" kern="100" spc="75" dirty="0">
                <a:solidFill>
                  <a:prstClr val="black"/>
                </a:solidFill>
              </a:rPr>
              <a:t>＝－</a:t>
            </a:r>
            <a:r>
              <a:rPr lang="en-US" altLang="zh-CN" sz="2400" kern="100" spc="75" dirty="0">
                <a:solidFill>
                  <a:prstClr val="black"/>
                </a:solidFill>
              </a:rPr>
              <a:t>5V</a:t>
            </a:r>
            <a:r>
              <a:rPr lang="zh-CN" altLang="zh-CN" sz="2400" b="0" dirty="0">
                <a:solidFill>
                  <a:prstClr val="black"/>
                </a:solidFill>
                <a:latin typeface="微软雅黑" panose="020B0503020204020204" pitchFamily="34" charset="-122"/>
                <a:ea typeface="微软雅黑" panose="020B0503020204020204" pitchFamily="34" charset="-122"/>
              </a:rPr>
              <a:t>时</a:t>
            </a:r>
            <a:endParaRPr lang="zh-CN" altLang="en-US" sz="2400" dirty="0"/>
          </a:p>
        </p:txBody>
      </p:sp>
      <p:graphicFrame>
        <p:nvGraphicFramePr>
          <p:cNvPr id="13" name="对象 12"/>
          <p:cNvGraphicFramePr>
            <a:graphicFrameLocks noChangeAspect="1"/>
          </p:cNvGraphicFramePr>
          <p:nvPr/>
        </p:nvGraphicFramePr>
        <p:xfrm>
          <a:off x="966788" y="3656013"/>
          <a:ext cx="2535237" cy="1108075"/>
        </p:xfrm>
        <a:graphic>
          <a:graphicData uri="http://schemas.openxmlformats.org/presentationml/2006/ole">
            <mc:AlternateContent xmlns:mc="http://schemas.openxmlformats.org/markup-compatibility/2006">
              <mc:Choice xmlns:v="urn:schemas-microsoft-com:vml" Requires="v">
                <p:oleObj spid="_x0000_s78946" name="Equation" r:id="rId3" imgW="36271200" imgH="15849600" progId="Equation.DSMT4">
                  <p:embed/>
                </p:oleObj>
              </mc:Choice>
              <mc:Fallback>
                <p:oleObj name="Equation" r:id="rId3" imgW="36271200" imgH="15849600" progId="Equation.DSMT4">
                  <p:embed/>
                  <p:pic>
                    <p:nvPicPr>
                      <p:cNvPr id="0" name="Object 6"/>
                      <p:cNvPicPr>
                        <a:picLocks noChangeAspect="1" noChangeArrowheads="1"/>
                      </p:cNvPicPr>
                      <p:nvPr/>
                    </p:nvPicPr>
                    <p:blipFill>
                      <a:blip r:embed="rId4"/>
                      <a:srcRect/>
                      <a:stretch>
                        <a:fillRect/>
                      </a:stretch>
                    </p:blipFill>
                    <p:spPr bwMode="auto">
                      <a:xfrm>
                        <a:off x="966788" y="3656013"/>
                        <a:ext cx="2535237" cy="1108075"/>
                      </a:xfrm>
                      <a:prstGeom prst="rect">
                        <a:avLst/>
                      </a:prstGeom>
                      <a:noFill/>
                    </p:spPr>
                  </p:pic>
                </p:oleObj>
              </mc:Fallback>
            </mc:AlternateContent>
          </a:graphicData>
        </a:graphic>
      </p:graphicFrame>
      <p:sp>
        <p:nvSpPr>
          <p:cNvPr id="14" name="矩形 13"/>
          <p:cNvSpPr/>
          <p:nvPr/>
        </p:nvSpPr>
        <p:spPr>
          <a:xfrm>
            <a:off x="3100900" y="2990606"/>
            <a:ext cx="2417650" cy="461665"/>
          </a:xfrm>
          <a:prstGeom prst="rect">
            <a:avLst/>
          </a:prstGeom>
        </p:spPr>
        <p:txBody>
          <a:bodyPr wrap="none">
            <a:spAutoFit/>
          </a:bodyPr>
          <a:lstStyle/>
          <a:p>
            <a:r>
              <a:rPr lang="zh-CN" altLang="en-US" sz="2400" b="0" dirty="0">
                <a:solidFill>
                  <a:prstClr val="black"/>
                </a:solidFill>
                <a:latin typeface="微软雅黑" panose="020B0503020204020204" pitchFamily="34" charset="-122"/>
                <a:ea typeface="微软雅黑" panose="020B0503020204020204" pitchFamily="34" charset="-122"/>
              </a:rPr>
              <a:t>假设处于放大区</a:t>
            </a:r>
            <a:endParaRPr lang="zh-CN" altLang="en-US" sz="2400" b="0" dirty="0">
              <a:solidFill>
                <a:prstClr val="black"/>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966788" y="4967830"/>
          <a:ext cx="1994623" cy="398925"/>
        </p:xfrm>
        <a:graphic>
          <a:graphicData uri="http://schemas.openxmlformats.org/presentationml/2006/ole">
            <mc:AlternateContent xmlns:mc="http://schemas.openxmlformats.org/markup-compatibility/2006">
              <mc:Choice xmlns:v="urn:schemas-microsoft-com:vml" Requires="v">
                <p:oleObj spid="_x0000_s78947" name="Equation" r:id="rId5" imgW="27736800" imgH="5486400" progId="Equation.DSMT4">
                  <p:embed/>
                </p:oleObj>
              </mc:Choice>
              <mc:Fallback>
                <p:oleObj name="Equation" r:id="rId5" imgW="27736800" imgH="5486400" progId="Equation.DSMT4">
                  <p:embed/>
                  <p:pic>
                    <p:nvPicPr>
                      <p:cNvPr id="0" name="Object 12"/>
                      <p:cNvPicPr>
                        <a:picLocks noChangeAspect="1" noChangeArrowheads="1"/>
                      </p:cNvPicPr>
                      <p:nvPr/>
                    </p:nvPicPr>
                    <p:blipFill>
                      <a:blip r:embed="rId6"/>
                      <a:srcRect/>
                      <a:stretch>
                        <a:fillRect/>
                      </a:stretch>
                    </p:blipFill>
                    <p:spPr bwMode="auto">
                      <a:xfrm>
                        <a:off x="966788" y="4967830"/>
                        <a:ext cx="1994623" cy="398925"/>
                      </a:xfrm>
                      <a:prstGeom prst="rect">
                        <a:avLst/>
                      </a:prstGeom>
                      <a:noFill/>
                    </p:spPr>
                  </p:pic>
                </p:oleObj>
              </mc:Fallback>
            </mc:AlternateContent>
          </a:graphicData>
        </a:graphic>
      </p:graphicFrame>
      <p:sp>
        <p:nvSpPr>
          <p:cNvPr id="15" name="矩形 14"/>
          <p:cNvSpPr/>
          <p:nvPr/>
        </p:nvSpPr>
        <p:spPr>
          <a:xfrm>
            <a:off x="739517" y="5537474"/>
            <a:ext cx="3570208" cy="461665"/>
          </a:xfrm>
          <a:prstGeom prst="rect">
            <a:avLst/>
          </a:prstGeom>
        </p:spPr>
        <p:txBody>
          <a:bodyPr wrap="none">
            <a:spAutoFit/>
          </a:bodyPr>
          <a:lstStyle/>
          <a:p>
            <a:r>
              <a:rPr lang="zh-CN" altLang="en-US" sz="2400" b="0" dirty="0" smtClean="0">
                <a:solidFill>
                  <a:prstClr val="black"/>
                </a:solidFill>
                <a:latin typeface="微软雅黑" panose="020B0503020204020204" pitchFamily="34" charset="-122"/>
                <a:ea typeface="微软雅黑" panose="020B0503020204020204" pitchFamily="34" charset="-122"/>
              </a:rPr>
              <a:t>假设不成立，处于饱和区</a:t>
            </a:r>
            <a:endParaRPr lang="zh-CN" altLang="en-US" sz="2400" b="0" dirty="0">
              <a:solidFill>
                <a:prstClr val="black"/>
              </a:solidFill>
              <a:latin typeface="微软雅黑" panose="020B0503020204020204" pitchFamily="34" charset="-122"/>
              <a:ea typeface="微软雅黑" panose="020B0503020204020204" pitchFamily="34" charset="-122"/>
            </a:endParaRPr>
          </a:p>
        </p:txBody>
      </p:sp>
      <p:sp>
        <p:nvSpPr>
          <p:cNvPr id="11" name="矩形 10"/>
          <p:cNvSpPr/>
          <p:nvPr/>
        </p:nvSpPr>
        <p:spPr>
          <a:xfrm>
            <a:off x="1355070" y="6104941"/>
            <a:ext cx="1858714" cy="523220"/>
          </a:xfrm>
          <a:prstGeom prst="rect">
            <a:avLst/>
          </a:prstGeom>
        </p:spPr>
        <p:txBody>
          <a:bodyPr wrap="none">
            <a:spAutoFit/>
          </a:bodyPr>
          <a:lstStyle/>
          <a:p>
            <a:r>
              <a:rPr lang="en-US" altLang="zh-CN" i="1" kern="100" spc="100" dirty="0" err="1" smtClean="0"/>
              <a:t>u</a:t>
            </a:r>
            <a:r>
              <a:rPr lang="en-US" altLang="zh-CN" kern="100" spc="100" baseline="-25000" dirty="0" err="1" smtClean="0"/>
              <a:t>O</a:t>
            </a:r>
            <a:r>
              <a:rPr lang="zh-CN" altLang="zh-CN" kern="100" spc="100" dirty="0" smtClean="0">
                <a:cs typeface="Times New Roman" panose="02020603050405020304" pitchFamily="18" charset="0"/>
              </a:rPr>
              <a:t>＝</a:t>
            </a:r>
            <a:r>
              <a:rPr lang="en-US" altLang="zh-CN" kern="100" spc="100" dirty="0" smtClean="0">
                <a:cs typeface="Times New Roman" panose="02020603050405020304" pitchFamily="18" charset="0"/>
              </a:rPr>
              <a:t>-</a:t>
            </a:r>
            <a:r>
              <a:rPr lang="en-US" altLang="zh-CN" kern="100" spc="100" dirty="0" smtClean="0"/>
              <a:t>0.1V</a:t>
            </a:r>
            <a:endParaRPr lang="zh-CN" altLang="en-US" dirty="0"/>
          </a:p>
        </p:txBody>
      </p:sp>
      <p:cxnSp>
        <p:nvCxnSpPr>
          <p:cNvPr id="5" name="直接箭头连接符 4"/>
          <p:cNvCxnSpPr/>
          <p:nvPr/>
        </p:nvCxnSpPr>
        <p:spPr>
          <a:xfrm>
            <a:off x="6361889" y="2897668"/>
            <a:ext cx="54474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699103" y="2115384"/>
            <a:ext cx="4979" cy="3878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248" name="Group 56"/>
          <p:cNvGrpSpPr/>
          <p:nvPr/>
        </p:nvGrpSpPr>
        <p:grpSpPr bwMode="auto">
          <a:xfrm>
            <a:off x="4333877" y="1133475"/>
            <a:ext cx="4581525" cy="5557838"/>
            <a:chOff x="2730" y="714"/>
            <a:chExt cx="2886" cy="3501"/>
          </a:xfrm>
        </p:grpSpPr>
        <p:sp>
          <p:nvSpPr>
            <p:cNvPr id="75799" name="Rectangle 13"/>
            <p:cNvSpPr>
              <a:spLocks noChangeArrowheads="1"/>
            </p:cNvSpPr>
            <p:nvPr/>
          </p:nvSpPr>
          <p:spPr bwMode="auto">
            <a:xfrm>
              <a:off x="4068" y="1476"/>
              <a:ext cx="888" cy="1638"/>
            </a:xfrm>
            <a:prstGeom prst="rect">
              <a:avLst/>
            </a:prstGeom>
            <a:solidFill>
              <a:srgbClr val="FFFF66"/>
            </a:solidFill>
            <a:ln w="2857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0" name="Rectangle 14"/>
            <p:cNvSpPr>
              <a:spLocks noChangeArrowheads="1"/>
            </p:cNvSpPr>
            <p:nvPr/>
          </p:nvSpPr>
          <p:spPr bwMode="auto">
            <a:xfrm>
              <a:off x="4074" y="2028"/>
              <a:ext cx="276" cy="648"/>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1" name="Rectangle 15"/>
            <p:cNvSpPr>
              <a:spLocks noChangeArrowheads="1"/>
            </p:cNvSpPr>
            <p:nvPr/>
          </p:nvSpPr>
          <p:spPr bwMode="auto">
            <a:xfrm>
              <a:off x="4074" y="2142"/>
              <a:ext cx="168" cy="432"/>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2" name="Rectangle 16"/>
            <p:cNvSpPr>
              <a:spLocks noChangeArrowheads="1"/>
            </p:cNvSpPr>
            <p:nvPr/>
          </p:nvSpPr>
          <p:spPr bwMode="auto">
            <a:xfrm>
              <a:off x="4680" y="2028"/>
              <a:ext cx="276" cy="648"/>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3" name="Rectangle 17"/>
            <p:cNvSpPr>
              <a:spLocks noChangeArrowheads="1"/>
            </p:cNvSpPr>
            <p:nvPr/>
          </p:nvSpPr>
          <p:spPr bwMode="auto">
            <a:xfrm>
              <a:off x="4788" y="2148"/>
              <a:ext cx="168" cy="432"/>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4" name="Rectangle 18"/>
            <p:cNvSpPr>
              <a:spLocks noChangeArrowheads="1"/>
            </p:cNvSpPr>
            <p:nvPr/>
          </p:nvSpPr>
          <p:spPr bwMode="auto">
            <a:xfrm>
              <a:off x="4356" y="1362"/>
              <a:ext cx="318" cy="104"/>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5" name="Rectangle 19"/>
            <p:cNvSpPr>
              <a:spLocks noChangeArrowheads="1"/>
            </p:cNvSpPr>
            <p:nvPr/>
          </p:nvSpPr>
          <p:spPr bwMode="auto">
            <a:xfrm>
              <a:off x="4368" y="3120"/>
              <a:ext cx="318" cy="104"/>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6" name="Rectangle 20"/>
            <p:cNvSpPr>
              <a:spLocks noChangeArrowheads="1"/>
            </p:cNvSpPr>
            <p:nvPr/>
          </p:nvSpPr>
          <p:spPr bwMode="auto">
            <a:xfrm>
              <a:off x="4962" y="2232"/>
              <a:ext cx="102" cy="270"/>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7" name="Rectangle 21"/>
            <p:cNvSpPr>
              <a:spLocks noChangeArrowheads="1"/>
            </p:cNvSpPr>
            <p:nvPr/>
          </p:nvSpPr>
          <p:spPr bwMode="auto">
            <a:xfrm>
              <a:off x="3960" y="2244"/>
              <a:ext cx="102" cy="270"/>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08" name="Line 22"/>
            <p:cNvSpPr>
              <a:spLocks noChangeShapeType="1"/>
            </p:cNvSpPr>
            <p:nvPr/>
          </p:nvSpPr>
          <p:spPr bwMode="auto">
            <a:xfrm flipV="1">
              <a:off x="3306" y="2382"/>
              <a:ext cx="660" cy="6"/>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09" name="Line 23"/>
            <p:cNvSpPr>
              <a:spLocks noChangeShapeType="1"/>
            </p:cNvSpPr>
            <p:nvPr/>
          </p:nvSpPr>
          <p:spPr bwMode="auto">
            <a:xfrm>
              <a:off x="5070" y="2370"/>
              <a:ext cx="348"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10" name="Line 24"/>
            <p:cNvSpPr>
              <a:spLocks noChangeShapeType="1"/>
            </p:cNvSpPr>
            <p:nvPr/>
          </p:nvSpPr>
          <p:spPr bwMode="auto">
            <a:xfrm>
              <a:off x="4500" y="1074"/>
              <a:ext cx="0" cy="288"/>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11" name="Line 25"/>
            <p:cNvSpPr>
              <a:spLocks noChangeShapeType="1"/>
            </p:cNvSpPr>
            <p:nvPr/>
          </p:nvSpPr>
          <p:spPr bwMode="auto">
            <a:xfrm>
              <a:off x="4536" y="3228"/>
              <a:ext cx="0" cy="51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12" name="Line 26"/>
            <p:cNvSpPr>
              <a:spLocks noChangeShapeType="1"/>
            </p:cNvSpPr>
            <p:nvPr/>
          </p:nvSpPr>
          <p:spPr bwMode="auto">
            <a:xfrm>
              <a:off x="5412" y="2370"/>
              <a:ext cx="0" cy="102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13" name="Line 27"/>
            <p:cNvSpPr>
              <a:spLocks noChangeShapeType="1"/>
            </p:cNvSpPr>
            <p:nvPr/>
          </p:nvSpPr>
          <p:spPr bwMode="auto">
            <a:xfrm>
              <a:off x="3744" y="3378"/>
              <a:ext cx="1674"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14" name="Line 28"/>
            <p:cNvSpPr>
              <a:spLocks noChangeShapeType="1"/>
            </p:cNvSpPr>
            <p:nvPr/>
          </p:nvSpPr>
          <p:spPr bwMode="auto">
            <a:xfrm>
              <a:off x="3744" y="2370"/>
              <a:ext cx="0" cy="102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15" name="Oval 29"/>
            <p:cNvSpPr>
              <a:spLocks noChangeArrowheads="1"/>
            </p:cNvSpPr>
            <p:nvPr/>
          </p:nvSpPr>
          <p:spPr bwMode="auto">
            <a:xfrm>
              <a:off x="4446" y="990"/>
              <a:ext cx="96" cy="84"/>
            </a:xfrm>
            <a:prstGeom prst="ellipse">
              <a:avLst/>
            </a:prstGeom>
            <a:noFill/>
            <a:ln w="3810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6" name="Oval 30"/>
            <p:cNvSpPr>
              <a:spLocks noChangeArrowheads="1"/>
            </p:cNvSpPr>
            <p:nvPr/>
          </p:nvSpPr>
          <p:spPr bwMode="auto">
            <a:xfrm>
              <a:off x="4488" y="3744"/>
              <a:ext cx="96" cy="84"/>
            </a:xfrm>
            <a:prstGeom prst="ellipse">
              <a:avLst/>
            </a:prstGeom>
            <a:noFill/>
            <a:ln w="3810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7" name="Oval 31"/>
            <p:cNvSpPr>
              <a:spLocks noChangeArrowheads="1"/>
            </p:cNvSpPr>
            <p:nvPr/>
          </p:nvSpPr>
          <p:spPr bwMode="auto">
            <a:xfrm>
              <a:off x="3216" y="2334"/>
              <a:ext cx="90" cy="102"/>
            </a:xfrm>
            <a:prstGeom prst="ellipse">
              <a:avLst/>
            </a:prstGeom>
            <a:noFill/>
            <a:ln w="3810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8" name="Oval 32"/>
            <p:cNvSpPr>
              <a:spLocks noChangeArrowheads="1"/>
            </p:cNvSpPr>
            <p:nvPr/>
          </p:nvSpPr>
          <p:spPr bwMode="auto">
            <a:xfrm>
              <a:off x="3714" y="2358"/>
              <a:ext cx="56" cy="56"/>
            </a:xfrm>
            <a:prstGeom prst="ellipse">
              <a:avLst/>
            </a:prstGeom>
            <a:solidFill>
              <a:schemeClr val="tx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19" name="Text Box 38"/>
            <p:cNvSpPr txBox="1">
              <a:spLocks noChangeArrowheads="1"/>
            </p:cNvSpPr>
            <p:nvPr/>
          </p:nvSpPr>
          <p:spPr bwMode="auto">
            <a:xfrm>
              <a:off x="2910" y="2214"/>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G</a:t>
              </a:r>
              <a:endParaRPr lang="en-US" altLang="zh-CN"/>
            </a:p>
          </p:txBody>
        </p:sp>
        <p:sp>
          <p:nvSpPr>
            <p:cNvPr id="75820" name="Text Box 39"/>
            <p:cNvSpPr txBox="1">
              <a:spLocks noChangeArrowheads="1"/>
            </p:cNvSpPr>
            <p:nvPr/>
          </p:nvSpPr>
          <p:spPr bwMode="auto">
            <a:xfrm>
              <a:off x="4392" y="3888"/>
              <a:ext cx="6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S</a:t>
              </a:r>
              <a:endParaRPr lang="en-US" altLang="zh-CN"/>
            </a:p>
          </p:txBody>
        </p:sp>
        <p:sp>
          <p:nvSpPr>
            <p:cNvPr id="75821" name="Text Box 40"/>
            <p:cNvSpPr txBox="1">
              <a:spLocks noChangeArrowheads="1"/>
            </p:cNvSpPr>
            <p:nvPr/>
          </p:nvSpPr>
          <p:spPr bwMode="auto">
            <a:xfrm>
              <a:off x="4344" y="714"/>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t>D</a:t>
              </a:r>
              <a:endParaRPr lang="en-US" altLang="zh-CN" dirty="0"/>
            </a:p>
          </p:txBody>
        </p:sp>
        <p:sp>
          <p:nvSpPr>
            <p:cNvPr id="75822" name="Oval 41"/>
            <p:cNvSpPr>
              <a:spLocks noChangeArrowheads="1"/>
            </p:cNvSpPr>
            <p:nvPr/>
          </p:nvSpPr>
          <p:spPr bwMode="auto">
            <a:xfrm>
              <a:off x="3444" y="2352"/>
              <a:ext cx="56" cy="56"/>
            </a:xfrm>
            <a:prstGeom prst="ellipse">
              <a:avLst/>
            </a:prstGeom>
            <a:solidFill>
              <a:schemeClr val="tx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3" name="Line 42"/>
            <p:cNvSpPr>
              <a:spLocks noChangeShapeType="1"/>
            </p:cNvSpPr>
            <p:nvPr/>
          </p:nvSpPr>
          <p:spPr bwMode="auto">
            <a:xfrm>
              <a:off x="3474" y="2376"/>
              <a:ext cx="0" cy="120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24" name="Line 43"/>
            <p:cNvSpPr>
              <a:spLocks noChangeShapeType="1"/>
            </p:cNvSpPr>
            <p:nvPr/>
          </p:nvSpPr>
          <p:spPr bwMode="auto">
            <a:xfrm>
              <a:off x="3462" y="3564"/>
              <a:ext cx="2154"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25" name="Oval 44"/>
            <p:cNvSpPr>
              <a:spLocks noChangeArrowheads="1"/>
            </p:cNvSpPr>
            <p:nvPr/>
          </p:nvSpPr>
          <p:spPr bwMode="auto">
            <a:xfrm>
              <a:off x="4512" y="3534"/>
              <a:ext cx="56" cy="56"/>
            </a:xfrm>
            <a:prstGeom prst="ellipse">
              <a:avLst/>
            </a:prstGeom>
            <a:solidFill>
              <a:schemeClr val="tx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6" name="Line 45"/>
            <p:cNvSpPr>
              <a:spLocks noChangeShapeType="1"/>
            </p:cNvSpPr>
            <p:nvPr/>
          </p:nvSpPr>
          <p:spPr bwMode="auto">
            <a:xfrm>
              <a:off x="5610" y="1218"/>
              <a:ext cx="0" cy="2358"/>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27" name="Line 46"/>
            <p:cNvSpPr>
              <a:spLocks noChangeShapeType="1"/>
            </p:cNvSpPr>
            <p:nvPr/>
          </p:nvSpPr>
          <p:spPr bwMode="auto">
            <a:xfrm flipV="1">
              <a:off x="4506" y="1230"/>
              <a:ext cx="1110" cy="6"/>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28" name="Oval 47"/>
            <p:cNvSpPr>
              <a:spLocks noChangeArrowheads="1"/>
            </p:cNvSpPr>
            <p:nvPr/>
          </p:nvSpPr>
          <p:spPr bwMode="auto">
            <a:xfrm>
              <a:off x="4476" y="1194"/>
              <a:ext cx="56" cy="56"/>
            </a:xfrm>
            <a:prstGeom prst="ellipse">
              <a:avLst/>
            </a:prstGeom>
            <a:solidFill>
              <a:schemeClr val="tx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829" name="Line 48"/>
            <p:cNvSpPr>
              <a:spLocks noChangeShapeType="1"/>
            </p:cNvSpPr>
            <p:nvPr/>
          </p:nvSpPr>
          <p:spPr bwMode="auto">
            <a:xfrm>
              <a:off x="3474" y="2892"/>
              <a:ext cx="6" cy="120"/>
            </a:xfrm>
            <a:prstGeom prst="line">
              <a:avLst/>
            </a:prstGeom>
            <a:noFill/>
            <a:ln w="57150">
              <a:solidFill>
                <a:srgbClr val="F5EEF8"/>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30" name="Line 49"/>
            <p:cNvSpPr>
              <a:spLocks noChangeShapeType="1"/>
            </p:cNvSpPr>
            <p:nvPr/>
          </p:nvSpPr>
          <p:spPr bwMode="auto">
            <a:xfrm>
              <a:off x="3330" y="3012"/>
              <a:ext cx="270" cy="0"/>
            </a:xfrm>
            <a:prstGeom prst="line">
              <a:avLst/>
            </a:prstGeom>
            <a:noFill/>
            <a:ln w="3810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31" name="Line 50"/>
            <p:cNvSpPr>
              <a:spLocks noChangeShapeType="1"/>
            </p:cNvSpPr>
            <p:nvPr/>
          </p:nvSpPr>
          <p:spPr bwMode="auto">
            <a:xfrm>
              <a:off x="3408" y="2886"/>
              <a:ext cx="120" cy="0"/>
            </a:xfrm>
            <a:prstGeom prst="line">
              <a:avLst/>
            </a:prstGeom>
            <a:noFill/>
            <a:ln w="5715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32" name="Line 51"/>
            <p:cNvSpPr>
              <a:spLocks noChangeShapeType="1"/>
            </p:cNvSpPr>
            <p:nvPr/>
          </p:nvSpPr>
          <p:spPr bwMode="auto">
            <a:xfrm flipV="1">
              <a:off x="3354" y="2718"/>
              <a:ext cx="228" cy="432"/>
            </a:xfrm>
            <a:prstGeom prst="line">
              <a:avLst/>
            </a:prstGeom>
            <a:noFill/>
            <a:ln w="28575">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5833" name="Rectangle 53"/>
            <p:cNvSpPr>
              <a:spLocks noChangeArrowheads="1"/>
            </p:cNvSpPr>
            <p:nvPr/>
          </p:nvSpPr>
          <p:spPr bwMode="auto">
            <a:xfrm>
              <a:off x="2892" y="2645"/>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FF3300"/>
                  </a:solidFill>
                </a:rPr>
                <a:t>V</a:t>
              </a:r>
              <a:r>
                <a:rPr lang="en-US" altLang="zh-CN" baseline="-25000">
                  <a:solidFill>
                    <a:srgbClr val="FF3300"/>
                  </a:solidFill>
                </a:rPr>
                <a:t>GG</a:t>
              </a:r>
              <a:endParaRPr lang="en-US" altLang="zh-CN" baseline="-25000">
                <a:solidFill>
                  <a:srgbClr val="FF3300"/>
                </a:solidFill>
              </a:endParaRPr>
            </a:p>
          </p:txBody>
        </p:sp>
        <p:sp>
          <p:nvSpPr>
            <p:cNvPr id="75834" name="Rectangle 54"/>
            <p:cNvSpPr>
              <a:spLocks noChangeArrowheads="1"/>
            </p:cNvSpPr>
            <p:nvPr/>
          </p:nvSpPr>
          <p:spPr bwMode="auto">
            <a:xfrm>
              <a:off x="2730" y="2891"/>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FF3300"/>
                  </a:solidFill>
                </a:rPr>
                <a:t>(</a:t>
              </a:r>
              <a:r>
                <a:rPr lang="en-US" altLang="zh-CN" i="1" dirty="0">
                  <a:solidFill>
                    <a:srgbClr val="FF3300"/>
                  </a:solidFill>
                </a:rPr>
                <a:t>U</a:t>
              </a:r>
              <a:r>
                <a:rPr lang="en-US" altLang="zh-CN" baseline="-25000" dirty="0">
                  <a:solidFill>
                    <a:srgbClr val="FF3300"/>
                  </a:solidFill>
                </a:rPr>
                <a:t>GS</a:t>
              </a:r>
              <a:r>
                <a:rPr lang="en-US" altLang="zh-CN" dirty="0">
                  <a:solidFill>
                    <a:srgbClr val="FF3300"/>
                  </a:solidFill>
                </a:rPr>
                <a:t>)</a:t>
              </a:r>
              <a:endParaRPr lang="en-US" altLang="zh-CN" dirty="0">
                <a:solidFill>
                  <a:srgbClr val="FF3300"/>
                </a:solidFill>
              </a:endParaRPr>
            </a:p>
          </p:txBody>
        </p:sp>
      </p:grpSp>
      <p:sp>
        <p:nvSpPr>
          <p:cNvPr id="75779" name="Rectangle 2"/>
          <p:cNvSpPr>
            <a:spLocks noChangeArrowheads="1"/>
          </p:cNvSpPr>
          <p:nvPr/>
        </p:nvSpPr>
        <p:spPr bwMode="auto">
          <a:xfrm>
            <a:off x="0" y="737777"/>
            <a:ext cx="6438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42900" lvl="1" defTabSz="685800" eaLnBrk="1" hangingPunct="1">
              <a:lnSpc>
                <a:spcPct val="90000"/>
              </a:lnSpc>
              <a:spcBef>
                <a:spcPts val="375"/>
              </a:spcBef>
              <a:defRPr/>
            </a:pPr>
            <a:r>
              <a:rPr lang="en-US" altLang="zh-CN" sz="4400" dirty="0"/>
              <a:t> </a:t>
            </a: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二、结型场效应管的工作原理</a:t>
            </a:r>
            <a:endParaRPr lang="zh-CN" altLang="en-US" sz="3200" b="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64195" name="Rectangle 3"/>
          <p:cNvSpPr>
            <a:spLocks noChangeArrowheads="1"/>
          </p:cNvSpPr>
          <p:nvPr/>
        </p:nvSpPr>
        <p:spPr bwMode="auto">
          <a:xfrm>
            <a:off x="80963" y="1461270"/>
            <a:ext cx="6477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lang="en-US" altLang="zh-CN" sz="4800" b="0" dirty="0"/>
              <a:t> </a:t>
            </a:r>
            <a:r>
              <a:rPr lang="en-US" altLang="zh-CN" dirty="0">
                <a:solidFill>
                  <a:schemeClr val="accent5">
                    <a:lumMod val="50000"/>
                  </a:schemeClr>
                </a:solidFill>
                <a:ea typeface="黑体" panose="02010609060101010101" pitchFamily="49" charset="-122"/>
              </a:rPr>
              <a:t>1. </a:t>
            </a:r>
            <a:r>
              <a:rPr lang="zh-CN" altLang="en-US" dirty="0">
                <a:solidFill>
                  <a:schemeClr val="accent5">
                    <a:lumMod val="50000"/>
                  </a:schemeClr>
                </a:solidFill>
              </a:rPr>
              <a:t>栅源电压对沟道的控制作用</a:t>
            </a:r>
            <a:endParaRPr lang="zh-CN" altLang="en-US" dirty="0">
              <a:solidFill>
                <a:schemeClr val="accent5">
                  <a:lumMod val="50000"/>
                </a:schemeClr>
              </a:solidFill>
            </a:endParaRPr>
          </a:p>
        </p:txBody>
      </p:sp>
      <p:sp>
        <p:nvSpPr>
          <p:cNvPr id="264196" name="Rectangle 4"/>
          <p:cNvSpPr>
            <a:spLocks noChangeArrowheads="1"/>
          </p:cNvSpPr>
          <p:nvPr/>
        </p:nvSpPr>
        <p:spPr bwMode="auto">
          <a:xfrm>
            <a:off x="-23812" y="1827599"/>
            <a:ext cx="4191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lang="en-US" altLang="zh-CN" sz="3200" b="0" dirty="0"/>
              <a:t>   </a:t>
            </a:r>
            <a:r>
              <a:rPr lang="zh-CN" altLang="en-US" sz="2400" b="0" dirty="0">
                <a:latin typeface="微软雅黑" panose="020B0503020204020204" pitchFamily="34" charset="-122"/>
                <a:ea typeface="微软雅黑" panose="020B0503020204020204" pitchFamily="34" charset="-122"/>
              </a:rPr>
              <a:t>在栅源间加负电压</a:t>
            </a:r>
            <a:r>
              <a:rPr lang="en-US" altLang="zh-CN" i="1" dirty="0"/>
              <a:t>V</a:t>
            </a:r>
            <a:r>
              <a:rPr lang="en-US" altLang="zh-CN" baseline="-25000" dirty="0"/>
              <a:t>GG</a:t>
            </a:r>
            <a:r>
              <a:rPr lang="zh-CN" altLang="en-US" dirty="0"/>
              <a:t>，</a:t>
            </a:r>
            <a:r>
              <a:rPr lang="zh-CN" altLang="en-US" sz="2400" b="0" dirty="0">
                <a:latin typeface="微软雅黑" panose="020B0503020204020204" pitchFamily="34" charset="-122"/>
                <a:ea typeface="微软雅黑" panose="020B0503020204020204" pitchFamily="34" charset="-122"/>
              </a:rPr>
              <a:t>令</a:t>
            </a:r>
            <a:r>
              <a:rPr lang="en-US" altLang="zh-CN" i="1" dirty="0"/>
              <a:t>U</a:t>
            </a:r>
            <a:r>
              <a:rPr lang="en-US" altLang="zh-CN" baseline="-25000" dirty="0"/>
              <a:t>DS </a:t>
            </a:r>
            <a:r>
              <a:rPr lang="en-US" altLang="zh-CN" dirty="0"/>
              <a:t>=0</a:t>
            </a:r>
            <a:endParaRPr lang="en-US" altLang="zh-CN" b="0" dirty="0">
              <a:solidFill>
                <a:schemeClr val="bg2"/>
              </a:solidFill>
              <a:latin typeface="宋体" panose="02010600030101010101" pitchFamily="2" charset="-122"/>
            </a:endParaRPr>
          </a:p>
        </p:txBody>
      </p:sp>
      <p:sp>
        <p:nvSpPr>
          <p:cNvPr id="264198" name="Rectangle 6"/>
          <p:cNvSpPr>
            <a:spLocks noChangeArrowheads="1"/>
          </p:cNvSpPr>
          <p:nvPr/>
        </p:nvSpPr>
        <p:spPr bwMode="auto">
          <a:xfrm>
            <a:off x="257048" y="3269048"/>
            <a:ext cx="4191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en-US" altLang="zh-CN" sz="2400" b="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当</a:t>
            </a:r>
            <a:r>
              <a:rPr lang="zh-CN" altLang="en-US" sz="2400" dirty="0">
                <a:solidFill>
                  <a:srgbClr val="FF0000"/>
                </a:solidFill>
                <a:latin typeface="宋体" panose="02010600030101010101" pitchFamily="2" charset="-122"/>
              </a:rPr>
              <a:t>│</a:t>
            </a:r>
            <a:r>
              <a:rPr lang="en-US" altLang="zh-CN" sz="2400" i="1" dirty="0">
                <a:solidFill>
                  <a:srgbClr val="FF0000"/>
                </a:solidFill>
              </a:rPr>
              <a:t>U</a:t>
            </a:r>
            <a:r>
              <a:rPr lang="en-US" altLang="zh-CN" sz="2400" baseline="-25000" dirty="0">
                <a:solidFill>
                  <a:srgbClr val="FF0000"/>
                </a:solidFill>
              </a:rPr>
              <a:t>GS</a:t>
            </a:r>
            <a:r>
              <a:rPr lang="en-US" altLang="zh-CN" sz="2400" dirty="0">
                <a:solidFill>
                  <a:srgbClr val="FF0000"/>
                </a:solidFill>
                <a:latin typeface="宋体" panose="02010600030101010101" pitchFamily="2" charset="-122"/>
              </a:rPr>
              <a:t>│↑</a:t>
            </a:r>
            <a:r>
              <a:rPr lang="zh-CN" altLang="en-US" sz="2400" b="0" dirty="0">
                <a:latin typeface="微软雅黑" panose="020B0503020204020204" pitchFamily="34" charset="-122"/>
                <a:ea typeface="微软雅黑" panose="020B0503020204020204" pitchFamily="34" charset="-122"/>
              </a:rPr>
              <a:t>时，</a:t>
            </a:r>
            <a:r>
              <a:rPr lang="en-US" altLang="zh-CN" sz="2400" b="0" dirty="0">
                <a:latin typeface="微软雅黑" panose="020B0503020204020204" pitchFamily="34" charset="-122"/>
                <a:ea typeface="微软雅黑" panose="020B0503020204020204" pitchFamily="34" charset="-122"/>
              </a:rPr>
              <a:t>PN</a:t>
            </a:r>
            <a:r>
              <a:rPr lang="zh-CN" altLang="en-US" sz="2400" b="0" dirty="0">
                <a:latin typeface="微软雅黑" panose="020B0503020204020204" pitchFamily="34" charset="-122"/>
                <a:ea typeface="微软雅黑" panose="020B0503020204020204" pitchFamily="34" charset="-122"/>
              </a:rPr>
              <a:t>结反偏，导电沟道变窄，沟道电阻增大。</a:t>
            </a:r>
            <a:endParaRPr lang="zh-CN" altLang="en-US" sz="2400" b="0" dirty="0">
              <a:latin typeface="微软雅黑" panose="020B0503020204020204" pitchFamily="34" charset="-122"/>
              <a:ea typeface="微软雅黑" panose="020B0503020204020204" pitchFamily="34" charset="-122"/>
            </a:endParaRPr>
          </a:p>
        </p:txBody>
      </p:sp>
      <p:sp>
        <p:nvSpPr>
          <p:cNvPr id="264199" name="Rectangle 7"/>
          <p:cNvSpPr>
            <a:spLocks noChangeArrowheads="1"/>
          </p:cNvSpPr>
          <p:nvPr/>
        </p:nvSpPr>
        <p:spPr bwMode="auto">
          <a:xfrm>
            <a:off x="247588" y="4429919"/>
            <a:ext cx="41243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当</a:t>
            </a:r>
            <a:r>
              <a:rPr lang="zh-CN" altLang="en-US" dirty="0">
                <a:solidFill>
                  <a:srgbClr val="FF0000"/>
                </a:solidFill>
              </a:rPr>
              <a:t>│</a:t>
            </a:r>
            <a:r>
              <a:rPr lang="en-US" altLang="zh-CN" i="1" dirty="0">
                <a:solidFill>
                  <a:srgbClr val="FF0000"/>
                </a:solidFill>
              </a:rPr>
              <a:t>U</a:t>
            </a:r>
            <a:r>
              <a:rPr lang="en-US" altLang="zh-CN" baseline="-25000" dirty="0">
                <a:solidFill>
                  <a:srgbClr val="FF0000"/>
                </a:solidFill>
              </a:rPr>
              <a:t>GS</a:t>
            </a:r>
            <a:r>
              <a:rPr lang="en-US" altLang="zh-CN" dirty="0">
                <a:solidFill>
                  <a:srgbClr val="FF0000"/>
                </a:solidFill>
              </a:rPr>
              <a:t>│</a:t>
            </a:r>
            <a:r>
              <a:rPr lang="zh-CN" altLang="en-US" sz="2400" b="0" dirty="0">
                <a:latin typeface="微软雅黑" panose="020B0503020204020204" pitchFamily="34" charset="-122"/>
                <a:ea typeface="微软雅黑" panose="020B0503020204020204" pitchFamily="34" charset="-122"/>
              </a:rPr>
              <a:t>增加到一定值时 ，沟道完全合拢。</a:t>
            </a:r>
            <a:endParaRPr lang="zh-CN" altLang="en-US" sz="2400" b="0" dirty="0">
              <a:latin typeface="微软雅黑" panose="020B0503020204020204" pitchFamily="34" charset="-122"/>
              <a:ea typeface="微软雅黑" panose="020B0503020204020204" pitchFamily="34" charset="-122"/>
            </a:endParaRPr>
          </a:p>
        </p:txBody>
      </p:sp>
      <p:sp>
        <p:nvSpPr>
          <p:cNvPr id="264200" name="Rectangle 8"/>
          <p:cNvSpPr>
            <a:spLocks noChangeArrowheads="1"/>
          </p:cNvSpPr>
          <p:nvPr/>
        </p:nvSpPr>
        <p:spPr bwMode="auto">
          <a:xfrm>
            <a:off x="171451" y="5267327"/>
            <a:ext cx="52863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夹断电压</a:t>
            </a:r>
            <a:r>
              <a:rPr lang="en-US" altLang="zh-CN" i="1" dirty="0">
                <a:solidFill>
                  <a:srgbClr val="FF3300"/>
                </a:solidFill>
              </a:rPr>
              <a:t>U</a:t>
            </a:r>
            <a:r>
              <a:rPr lang="en-US" altLang="zh-CN" baseline="-25000" dirty="0">
                <a:solidFill>
                  <a:srgbClr val="FF3300"/>
                </a:solidFill>
              </a:rPr>
              <a:t>GS</a:t>
            </a:r>
            <a:r>
              <a:rPr lang="en-US" altLang="zh-CN" baseline="-25000" dirty="0">
                <a:solidFill>
                  <a:srgbClr val="FF3300"/>
                </a:solidFill>
                <a:latin typeface="宋体" panose="02010600030101010101" pitchFamily="2" charset="-122"/>
              </a:rPr>
              <a:t>(</a:t>
            </a:r>
            <a:r>
              <a:rPr lang="en-US" altLang="zh-CN" baseline="-25000" dirty="0">
                <a:solidFill>
                  <a:srgbClr val="FF3300"/>
                </a:solidFill>
              </a:rPr>
              <a:t>off</a:t>
            </a:r>
            <a:r>
              <a:rPr lang="en-US" altLang="zh-CN" baseline="-25000" dirty="0">
                <a:solidFill>
                  <a:srgbClr val="FF3300"/>
                </a:solidFill>
                <a:latin typeface="宋体" panose="02010600030101010101" pitchFamily="2" charset="-122"/>
              </a:rPr>
              <a:t>)</a:t>
            </a:r>
            <a:r>
              <a:rPr lang="en-US" altLang="zh-CN" dirty="0"/>
              <a:t>—</a:t>
            </a:r>
            <a:r>
              <a:rPr lang="zh-CN" altLang="en-US" sz="2400" b="0" dirty="0">
                <a:latin typeface="微软雅黑" panose="020B0503020204020204" pitchFamily="34" charset="-122"/>
                <a:ea typeface="微软雅黑" panose="020B0503020204020204" pitchFamily="34" charset="-122"/>
              </a:rPr>
              <a:t>使导电沟道完全合拢（消失）所需要的栅源电压</a:t>
            </a:r>
            <a:r>
              <a:rPr lang="zh-CN" altLang="en-US" dirty="0">
                <a:latin typeface="宋体" panose="02010600030101010101" pitchFamily="2" charset="-122"/>
              </a:rPr>
              <a:t>。</a:t>
            </a:r>
            <a:r>
              <a:rPr lang="zh-CN" altLang="en-US" sz="2000" b="0" dirty="0">
                <a:solidFill>
                  <a:schemeClr val="bg2"/>
                </a:solidFill>
              </a:rPr>
              <a:t>                         </a:t>
            </a:r>
            <a:endParaRPr lang="zh-CN" altLang="en-US" sz="2000" b="0" dirty="0">
              <a:solidFill>
                <a:schemeClr val="bg2"/>
              </a:solidFill>
            </a:endParaRPr>
          </a:p>
        </p:txBody>
      </p:sp>
      <p:sp>
        <p:nvSpPr>
          <p:cNvPr id="264247" name="Rectangle 55"/>
          <p:cNvSpPr>
            <a:spLocks noChangeArrowheads="1"/>
          </p:cNvSpPr>
          <p:nvPr/>
        </p:nvSpPr>
        <p:spPr bwMode="auto">
          <a:xfrm>
            <a:off x="260352" y="2714625"/>
            <a:ext cx="4421187"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lang="en-US" altLang="zh-CN" sz="2400" b="0" dirty="0">
                <a:latin typeface="微软雅黑" panose="020B0503020204020204" pitchFamily="34" charset="-122"/>
                <a:ea typeface="微软雅黑" panose="020B0503020204020204" pitchFamily="34" charset="-122"/>
              </a:rPr>
              <a:t>(1)</a:t>
            </a:r>
            <a:r>
              <a:rPr lang="zh-CN" altLang="en-US" sz="2400" b="0" dirty="0">
                <a:latin typeface="微软雅黑" panose="020B0503020204020204" pitchFamily="34" charset="-122"/>
                <a:ea typeface="微软雅黑" panose="020B0503020204020204" pitchFamily="34" charset="-122"/>
              </a:rPr>
              <a:t>当</a:t>
            </a:r>
            <a:r>
              <a:rPr lang="en-US" altLang="zh-CN" sz="2400" i="1" dirty="0">
                <a:solidFill>
                  <a:srgbClr val="FF0000"/>
                </a:solidFill>
              </a:rPr>
              <a:t>U</a:t>
            </a:r>
            <a:r>
              <a:rPr lang="en-US" altLang="zh-CN" sz="2400" baseline="-25000" dirty="0">
                <a:solidFill>
                  <a:srgbClr val="FF0000"/>
                </a:solidFill>
              </a:rPr>
              <a:t>GS</a:t>
            </a:r>
            <a:r>
              <a:rPr lang="en-US" altLang="zh-CN" sz="2400" dirty="0">
                <a:solidFill>
                  <a:srgbClr val="FF0000"/>
                </a:solidFill>
              </a:rPr>
              <a:t>=0</a:t>
            </a:r>
            <a:r>
              <a:rPr lang="zh-CN" altLang="en-US" sz="2400" b="0" dirty="0">
                <a:latin typeface="微软雅黑" panose="020B0503020204020204" pitchFamily="34" charset="-122"/>
                <a:ea typeface="微软雅黑" panose="020B0503020204020204" pitchFamily="34" charset="-122"/>
              </a:rPr>
              <a:t>时，导电沟道最宽。</a:t>
            </a:r>
            <a:endParaRPr lang="zh-CN" altLang="en-US" sz="2400" b="0" dirty="0">
              <a:latin typeface="微软雅黑" panose="020B0503020204020204" pitchFamily="34" charset="-122"/>
              <a:ea typeface="微软雅黑" panose="020B0503020204020204" pitchFamily="34" charset="-122"/>
            </a:endParaRPr>
          </a:p>
        </p:txBody>
      </p:sp>
      <p:grpSp>
        <p:nvGrpSpPr>
          <p:cNvPr id="264328" name="Group 136"/>
          <p:cNvGrpSpPr/>
          <p:nvPr/>
        </p:nvGrpSpPr>
        <p:grpSpPr bwMode="auto">
          <a:xfrm>
            <a:off x="6457950" y="2705100"/>
            <a:ext cx="609600" cy="2095500"/>
            <a:chOff x="3066" y="768"/>
            <a:chExt cx="384" cy="1320"/>
          </a:xfrm>
        </p:grpSpPr>
        <p:sp>
          <p:nvSpPr>
            <p:cNvPr id="75797" name="Rectangle 58"/>
            <p:cNvSpPr>
              <a:spLocks noChangeArrowheads="1"/>
            </p:cNvSpPr>
            <p:nvPr/>
          </p:nvSpPr>
          <p:spPr bwMode="auto">
            <a:xfrm>
              <a:off x="3066" y="768"/>
              <a:ext cx="384" cy="1320"/>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798" name="Rectangle 134"/>
            <p:cNvSpPr>
              <a:spLocks noChangeArrowheads="1"/>
            </p:cNvSpPr>
            <p:nvPr/>
          </p:nvSpPr>
          <p:spPr bwMode="auto">
            <a:xfrm>
              <a:off x="3066" y="1200"/>
              <a:ext cx="174" cy="444"/>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64329" name="Group 137"/>
          <p:cNvGrpSpPr/>
          <p:nvPr/>
        </p:nvGrpSpPr>
        <p:grpSpPr bwMode="auto">
          <a:xfrm>
            <a:off x="7267575" y="2714625"/>
            <a:ext cx="609600" cy="2095500"/>
            <a:chOff x="3570" y="780"/>
            <a:chExt cx="384" cy="1320"/>
          </a:xfrm>
        </p:grpSpPr>
        <p:sp>
          <p:nvSpPr>
            <p:cNvPr id="75795" name="Rectangle 96"/>
            <p:cNvSpPr>
              <a:spLocks noChangeArrowheads="1"/>
            </p:cNvSpPr>
            <p:nvPr/>
          </p:nvSpPr>
          <p:spPr bwMode="auto">
            <a:xfrm>
              <a:off x="3570" y="780"/>
              <a:ext cx="384" cy="1320"/>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796" name="Rectangle 135"/>
            <p:cNvSpPr>
              <a:spLocks noChangeArrowheads="1"/>
            </p:cNvSpPr>
            <p:nvPr/>
          </p:nvSpPr>
          <p:spPr bwMode="auto">
            <a:xfrm>
              <a:off x="3774" y="1206"/>
              <a:ext cx="174" cy="444"/>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64336" name="Group 144"/>
          <p:cNvGrpSpPr/>
          <p:nvPr/>
        </p:nvGrpSpPr>
        <p:grpSpPr bwMode="auto">
          <a:xfrm>
            <a:off x="6457952" y="2343152"/>
            <a:ext cx="733425" cy="2600325"/>
            <a:chOff x="2892" y="642"/>
            <a:chExt cx="444" cy="1638"/>
          </a:xfrm>
        </p:grpSpPr>
        <p:sp>
          <p:nvSpPr>
            <p:cNvPr id="75793" name="Rectangle 141"/>
            <p:cNvSpPr>
              <a:spLocks noChangeArrowheads="1"/>
            </p:cNvSpPr>
            <p:nvPr/>
          </p:nvSpPr>
          <p:spPr bwMode="auto">
            <a:xfrm>
              <a:off x="2892" y="642"/>
              <a:ext cx="444" cy="1638"/>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794" name="Rectangle 140"/>
            <p:cNvSpPr>
              <a:spLocks noChangeArrowheads="1"/>
            </p:cNvSpPr>
            <p:nvPr/>
          </p:nvSpPr>
          <p:spPr bwMode="auto">
            <a:xfrm>
              <a:off x="2892" y="1290"/>
              <a:ext cx="174" cy="444"/>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64338" name="Group 146"/>
          <p:cNvGrpSpPr/>
          <p:nvPr/>
        </p:nvGrpSpPr>
        <p:grpSpPr bwMode="auto">
          <a:xfrm>
            <a:off x="7172325" y="2362202"/>
            <a:ext cx="723900" cy="2581275"/>
            <a:chOff x="2760" y="816"/>
            <a:chExt cx="450" cy="1626"/>
          </a:xfrm>
        </p:grpSpPr>
        <p:sp>
          <p:nvSpPr>
            <p:cNvPr id="75791" name="Rectangle 139"/>
            <p:cNvSpPr>
              <a:spLocks noChangeArrowheads="1"/>
            </p:cNvSpPr>
            <p:nvPr/>
          </p:nvSpPr>
          <p:spPr bwMode="auto">
            <a:xfrm>
              <a:off x="2760" y="816"/>
              <a:ext cx="444" cy="1626"/>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792" name="Rectangle 142"/>
            <p:cNvSpPr>
              <a:spLocks noChangeArrowheads="1"/>
            </p:cNvSpPr>
            <p:nvPr/>
          </p:nvSpPr>
          <p:spPr bwMode="auto">
            <a:xfrm>
              <a:off x="3036" y="1458"/>
              <a:ext cx="174" cy="444"/>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58" name="Text Box 30"/>
          <p:cNvSpPr txBox="1">
            <a:spLocks noChangeArrowheads="1"/>
          </p:cNvSpPr>
          <p:nvPr/>
        </p:nvSpPr>
        <p:spPr bwMode="auto">
          <a:xfrm>
            <a:off x="6450204" y="2255045"/>
            <a:ext cx="704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3300"/>
                </a:solidFill>
              </a:rPr>
              <a:t>N</a:t>
            </a:r>
            <a:endParaRPr lang="en-US" altLang="zh-CN" dirty="0">
              <a:solidFill>
                <a:srgbClr val="FF3300"/>
              </a:solidFill>
            </a:endParaRPr>
          </a:p>
        </p:txBody>
      </p:sp>
      <p:sp>
        <p:nvSpPr>
          <p:cNvPr id="59" name="Line 31"/>
          <p:cNvSpPr>
            <a:spLocks noChangeShapeType="1"/>
          </p:cNvSpPr>
          <p:nvPr/>
        </p:nvSpPr>
        <p:spPr bwMode="auto">
          <a:xfrm flipV="1">
            <a:off x="7781926" y="3186113"/>
            <a:ext cx="428625" cy="323850"/>
          </a:xfrm>
          <a:prstGeom prst="line">
            <a:avLst/>
          </a:prstGeom>
          <a:noFill/>
          <a:ln w="1270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60" name="Text Box 32"/>
          <p:cNvSpPr txBox="1">
            <a:spLocks noChangeArrowheads="1"/>
          </p:cNvSpPr>
          <p:nvPr/>
        </p:nvSpPr>
        <p:spPr bwMode="auto">
          <a:xfrm>
            <a:off x="8124824" y="2843215"/>
            <a:ext cx="704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3300"/>
                </a:solidFill>
              </a:rPr>
              <a:t>P</a:t>
            </a:r>
            <a:endParaRPr lang="en-US" altLang="zh-CN" dirty="0">
              <a:solidFill>
                <a:srgbClr val="FF3300"/>
              </a:solidFill>
            </a:endParaRPr>
          </a:p>
        </p:txBody>
      </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62" name="Rectangle 82"/>
          <p:cNvSpPr txBox="1">
            <a:spLocks noChangeArrowheads="1"/>
          </p:cNvSpPr>
          <p:nvPr/>
        </p:nvSpPr>
        <p:spPr bwMode="auto">
          <a:xfrm>
            <a:off x="104775" y="-17401"/>
            <a:ext cx="7772400" cy="100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4000" kern="1200">
                <a:solidFill>
                  <a:schemeClr val="accent5">
                    <a:lumMod val="50000"/>
                  </a:schemeClr>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defRPr/>
            </a:pPr>
            <a:r>
              <a:rPr lang="en-US" altLang="zh-CN"/>
              <a:t>1.4.1</a:t>
            </a:r>
            <a:r>
              <a:rPr lang="zh-CN" altLang="en-US"/>
              <a:t>结型场效应管</a:t>
            </a: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gtEl>
                                        <p:attrNameLst>
                                          <p:attrName>style.visibility</p:attrName>
                                        </p:attrNameLst>
                                      </p:cBhvr>
                                      <p:to>
                                        <p:strVal val="visible"/>
                                      </p:to>
                                    </p:set>
                                    <p:animEffect transition="in" filter="wipe(left)">
                                      <p:cBhvr>
                                        <p:cTn id="7" dur="500"/>
                                        <p:tgtEl>
                                          <p:spTgt spid="264195"/>
                                        </p:tgtEl>
                                      </p:cBhvr>
                                    </p:animEffect>
                                  </p:childTnLst>
                                </p:cTn>
                              </p:par>
                            </p:childTnLst>
                          </p:cTn>
                        </p:par>
                        <p:par>
                          <p:cTn id="8" fill="hold">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264196"/>
                                        </p:tgtEl>
                                        <p:attrNameLst>
                                          <p:attrName>style.visibility</p:attrName>
                                        </p:attrNameLst>
                                      </p:cBhvr>
                                      <p:to>
                                        <p:strVal val="visible"/>
                                      </p:to>
                                    </p:set>
                                    <p:animEffect transition="in" filter="wipe(left)">
                                      <p:cBhvr>
                                        <p:cTn id="11" dur="500"/>
                                        <p:tgtEl>
                                          <p:spTgt spid="264196"/>
                                        </p:tgtEl>
                                      </p:cBhvr>
                                    </p:animEffect>
                                  </p:childTnLst>
                                </p:cTn>
                              </p:par>
                            </p:childTnLst>
                          </p:cTn>
                        </p:par>
                        <p:par>
                          <p:cTn id="12" fill="hold">
                            <p:stCondLst>
                              <p:cond delay="3000"/>
                            </p:stCondLst>
                            <p:childTnLst>
                              <p:par>
                                <p:cTn id="13" presetID="9" presetClass="entr" presetSubtype="0" fill="hold" nodeType="afterEffect">
                                  <p:stCondLst>
                                    <p:cond delay="2000"/>
                                  </p:stCondLst>
                                  <p:childTnLst>
                                    <p:set>
                                      <p:cBhvr>
                                        <p:cTn id="14" dur="1" fill="hold">
                                          <p:stCondLst>
                                            <p:cond delay="0"/>
                                          </p:stCondLst>
                                        </p:cTn>
                                        <p:tgtEl>
                                          <p:spTgt spid="264248"/>
                                        </p:tgtEl>
                                        <p:attrNameLst>
                                          <p:attrName>style.visibility</p:attrName>
                                        </p:attrNameLst>
                                      </p:cBhvr>
                                      <p:to>
                                        <p:strVal val="visible"/>
                                      </p:to>
                                    </p:set>
                                    <p:animEffect transition="in" filter="dissolve">
                                      <p:cBhvr>
                                        <p:cTn id="15" dur="500"/>
                                        <p:tgtEl>
                                          <p:spTgt spid="26424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4247"/>
                                        </p:tgtEl>
                                        <p:attrNameLst>
                                          <p:attrName>style.visibility</p:attrName>
                                        </p:attrNameLst>
                                      </p:cBhvr>
                                      <p:to>
                                        <p:strVal val="visible"/>
                                      </p:to>
                                    </p:set>
                                    <p:animEffect transition="in" filter="wipe(left)">
                                      <p:cBhvr>
                                        <p:cTn id="26" dur="500"/>
                                        <p:tgtEl>
                                          <p:spTgt spid="26424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4198"/>
                                        </p:tgtEl>
                                        <p:attrNameLst>
                                          <p:attrName>style.visibility</p:attrName>
                                        </p:attrNameLst>
                                      </p:cBhvr>
                                      <p:to>
                                        <p:strVal val="visible"/>
                                      </p:to>
                                    </p:set>
                                    <p:animEffect transition="in" filter="wipe(left)">
                                      <p:cBhvr>
                                        <p:cTn id="31" dur="500"/>
                                        <p:tgtEl>
                                          <p:spTgt spid="264198"/>
                                        </p:tgtEl>
                                      </p:cBhvr>
                                    </p:animEffect>
                                  </p:childTnLst>
                                </p:cTn>
                              </p:par>
                            </p:childTnLst>
                          </p:cTn>
                        </p:par>
                        <p:par>
                          <p:cTn id="32" fill="hold">
                            <p:stCondLst>
                              <p:cond delay="500"/>
                            </p:stCondLst>
                            <p:childTnLst>
                              <p:par>
                                <p:cTn id="33" presetID="17" presetClass="entr" presetSubtype="8" fill="hold" nodeType="afterEffect">
                                  <p:stCondLst>
                                    <p:cond delay="2000"/>
                                  </p:stCondLst>
                                  <p:childTnLst>
                                    <p:set>
                                      <p:cBhvr>
                                        <p:cTn id="34" dur="1" fill="hold">
                                          <p:stCondLst>
                                            <p:cond delay="0"/>
                                          </p:stCondLst>
                                        </p:cTn>
                                        <p:tgtEl>
                                          <p:spTgt spid="264328"/>
                                        </p:tgtEl>
                                        <p:attrNameLst>
                                          <p:attrName>style.visibility</p:attrName>
                                        </p:attrNameLst>
                                      </p:cBhvr>
                                      <p:to>
                                        <p:strVal val="visible"/>
                                      </p:to>
                                    </p:set>
                                    <p:anim calcmode="lin" valueType="num">
                                      <p:cBhvr>
                                        <p:cTn id="35" dur="500" fill="hold"/>
                                        <p:tgtEl>
                                          <p:spTgt spid="264328"/>
                                        </p:tgtEl>
                                        <p:attrNameLst>
                                          <p:attrName>ppt_x</p:attrName>
                                        </p:attrNameLst>
                                      </p:cBhvr>
                                      <p:tavLst>
                                        <p:tav tm="0">
                                          <p:val>
                                            <p:strVal val="#ppt_x-#ppt_w/2"/>
                                          </p:val>
                                        </p:tav>
                                        <p:tav tm="100000">
                                          <p:val>
                                            <p:strVal val="#ppt_x"/>
                                          </p:val>
                                        </p:tav>
                                      </p:tavLst>
                                    </p:anim>
                                    <p:anim calcmode="lin" valueType="num">
                                      <p:cBhvr>
                                        <p:cTn id="36" dur="500" fill="hold"/>
                                        <p:tgtEl>
                                          <p:spTgt spid="264328"/>
                                        </p:tgtEl>
                                        <p:attrNameLst>
                                          <p:attrName>ppt_y</p:attrName>
                                        </p:attrNameLst>
                                      </p:cBhvr>
                                      <p:tavLst>
                                        <p:tav tm="0">
                                          <p:val>
                                            <p:strVal val="#ppt_y"/>
                                          </p:val>
                                        </p:tav>
                                        <p:tav tm="100000">
                                          <p:val>
                                            <p:strVal val="#ppt_y"/>
                                          </p:val>
                                        </p:tav>
                                      </p:tavLst>
                                    </p:anim>
                                    <p:anim calcmode="lin" valueType="num">
                                      <p:cBhvr>
                                        <p:cTn id="37" dur="500" fill="hold"/>
                                        <p:tgtEl>
                                          <p:spTgt spid="264328"/>
                                        </p:tgtEl>
                                        <p:attrNameLst>
                                          <p:attrName>ppt_w</p:attrName>
                                        </p:attrNameLst>
                                      </p:cBhvr>
                                      <p:tavLst>
                                        <p:tav tm="0">
                                          <p:val>
                                            <p:fltVal val="0"/>
                                          </p:val>
                                        </p:tav>
                                        <p:tav tm="100000">
                                          <p:val>
                                            <p:strVal val="#ppt_w"/>
                                          </p:val>
                                        </p:tav>
                                      </p:tavLst>
                                    </p:anim>
                                    <p:anim calcmode="lin" valueType="num">
                                      <p:cBhvr>
                                        <p:cTn id="38" dur="500" fill="hold"/>
                                        <p:tgtEl>
                                          <p:spTgt spid="264328"/>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17" presetClass="entr" presetSubtype="2" fill="hold" nodeType="afterEffect">
                                  <p:stCondLst>
                                    <p:cond delay="0"/>
                                  </p:stCondLst>
                                  <p:childTnLst>
                                    <p:set>
                                      <p:cBhvr>
                                        <p:cTn id="41" dur="1" fill="hold">
                                          <p:stCondLst>
                                            <p:cond delay="0"/>
                                          </p:stCondLst>
                                        </p:cTn>
                                        <p:tgtEl>
                                          <p:spTgt spid="264329"/>
                                        </p:tgtEl>
                                        <p:attrNameLst>
                                          <p:attrName>style.visibility</p:attrName>
                                        </p:attrNameLst>
                                      </p:cBhvr>
                                      <p:to>
                                        <p:strVal val="visible"/>
                                      </p:to>
                                    </p:set>
                                    <p:anim calcmode="lin" valueType="num">
                                      <p:cBhvr>
                                        <p:cTn id="42" dur="500" fill="hold"/>
                                        <p:tgtEl>
                                          <p:spTgt spid="264329"/>
                                        </p:tgtEl>
                                        <p:attrNameLst>
                                          <p:attrName>ppt_x</p:attrName>
                                        </p:attrNameLst>
                                      </p:cBhvr>
                                      <p:tavLst>
                                        <p:tav tm="0">
                                          <p:val>
                                            <p:strVal val="#ppt_x+#ppt_w/2"/>
                                          </p:val>
                                        </p:tav>
                                        <p:tav tm="100000">
                                          <p:val>
                                            <p:strVal val="#ppt_x"/>
                                          </p:val>
                                        </p:tav>
                                      </p:tavLst>
                                    </p:anim>
                                    <p:anim calcmode="lin" valueType="num">
                                      <p:cBhvr>
                                        <p:cTn id="43" dur="500" fill="hold"/>
                                        <p:tgtEl>
                                          <p:spTgt spid="264329"/>
                                        </p:tgtEl>
                                        <p:attrNameLst>
                                          <p:attrName>ppt_y</p:attrName>
                                        </p:attrNameLst>
                                      </p:cBhvr>
                                      <p:tavLst>
                                        <p:tav tm="0">
                                          <p:val>
                                            <p:strVal val="#ppt_y"/>
                                          </p:val>
                                        </p:tav>
                                        <p:tav tm="100000">
                                          <p:val>
                                            <p:strVal val="#ppt_y"/>
                                          </p:val>
                                        </p:tav>
                                      </p:tavLst>
                                    </p:anim>
                                    <p:anim calcmode="lin" valueType="num">
                                      <p:cBhvr>
                                        <p:cTn id="44" dur="500" fill="hold"/>
                                        <p:tgtEl>
                                          <p:spTgt spid="264329"/>
                                        </p:tgtEl>
                                        <p:attrNameLst>
                                          <p:attrName>ppt_w</p:attrName>
                                        </p:attrNameLst>
                                      </p:cBhvr>
                                      <p:tavLst>
                                        <p:tav tm="0">
                                          <p:val>
                                            <p:fltVal val="0"/>
                                          </p:val>
                                        </p:tav>
                                        <p:tav tm="100000">
                                          <p:val>
                                            <p:strVal val="#ppt_w"/>
                                          </p:val>
                                        </p:tav>
                                      </p:tavLst>
                                    </p:anim>
                                    <p:anim calcmode="lin" valueType="num">
                                      <p:cBhvr>
                                        <p:cTn id="45" dur="500" fill="hold"/>
                                        <p:tgtEl>
                                          <p:spTgt spid="264329"/>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4199"/>
                                        </p:tgtEl>
                                        <p:attrNameLst>
                                          <p:attrName>style.visibility</p:attrName>
                                        </p:attrNameLst>
                                      </p:cBhvr>
                                      <p:to>
                                        <p:strVal val="visible"/>
                                      </p:to>
                                    </p:set>
                                    <p:animEffect transition="in" filter="wipe(left)">
                                      <p:cBhvr>
                                        <p:cTn id="50" dur="500"/>
                                        <p:tgtEl>
                                          <p:spTgt spid="264199"/>
                                        </p:tgtEl>
                                      </p:cBhvr>
                                    </p:animEffect>
                                  </p:childTnLst>
                                </p:cTn>
                              </p:par>
                            </p:childTnLst>
                          </p:cTn>
                        </p:par>
                        <p:par>
                          <p:cTn id="51" fill="hold">
                            <p:stCondLst>
                              <p:cond delay="500"/>
                            </p:stCondLst>
                            <p:childTnLst>
                              <p:par>
                                <p:cTn id="52" presetID="17" presetClass="entr" presetSubtype="8" fill="hold" nodeType="afterEffect">
                                  <p:stCondLst>
                                    <p:cond delay="2000"/>
                                  </p:stCondLst>
                                  <p:childTnLst>
                                    <p:set>
                                      <p:cBhvr>
                                        <p:cTn id="53" dur="1" fill="hold">
                                          <p:stCondLst>
                                            <p:cond delay="0"/>
                                          </p:stCondLst>
                                        </p:cTn>
                                        <p:tgtEl>
                                          <p:spTgt spid="264336"/>
                                        </p:tgtEl>
                                        <p:attrNameLst>
                                          <p:attrName>style.visibility</p:attrName>
                                        </p:attrNameLst>
                                      </p:cBhvr>
                                      <p:to>
                                        <p:strVal val="visible"/>
                                      </p:to>
                                    </p:set>
                                    <p:anim calcmode="lin" valueType="num">
                                      <p:cBhvr>
                                        <p:cTn id="54" dur="500" fill="hold"/>
                                        <p:tgtEl>
                                          <p:spTgt spid="264336"/>
                                        </p:tgtEl>
                                        <p:attrNameLst>
                                          <p:attrName>ppt_x</p:attrName>
                                        </p:attrNameLst>
                                      </p:cBhvr>
                                      <p:tavLst>
                                        <p:tav tm="0">
                                          <p:val>
                                            <p:strVal val="#ppt_x-#ppt_w/2"/>
                                          </p:val>
                                        </p:tav>
                                        <p:tav tm="100000">
                                          <p:val>
                                            <p:strVal val="#ppt_x"/>
                                          </p:val>
                                        </p:tav>
                                      </p:tavLst>
                                    </p:anim>
                                    <p:anim calcmode="lin" valueType="num">
                                      <p:cBhvr>
                                        <p:cTn id="55" dur="500" fill="hold"/>
                                        <p:tgtEl>
                                          <p:spTgt spid="264336"/>
                                        </p:tgtEl>
                                        <p:attrNameLst>
                                          <p:attrName>ppt_y</p:attrName>
                                        </p:attrNameLst>
                                      </p:cBhvr>
                                      <p:tavLst>
                                        <p:tav tm="0">
                                          <p:val>
                                            <p:strVal val="#ppt_y"/>
                                          </p:val>
                                        </p:tav>
                                        <p:tav tm="100000">
                                          <p:val>
                                            <p:strVal val="#ppt_y"/>
                                          </p:val>
                                        </p:tav>
                                      </p:tavLst>
                                    </p:anim>
                                    <p:anim calcmode="lin" valueType="num">
                                      <p:cBhvr>
                                        <p:cTn id="56" dur="500" fill="hold"/>
                                        <p:tgtEl>
                                          <p:spTgt spid="264336"/>
                                        </p:tgtEl>
                                        <p:attrNameLst>
                                          <p:attrName>ppt_w</p:attrName>
                                        </p:attrNameLst>
                                      </p:cBhvr>
                                      <p:tavLst>
                                        <p:tav tm="0">
                                          <p:val>
                                            <p:fltVal val="0"/>
                                          </p:val>
                                        </p:tav>
                                        <p:tav tm="100000">
                                          <p:val>
                                            <p:strVal val="#ppt_w"/>
                                          </p:val>
                                        </p:tav>
                                      </p:tavLst>
                                    </p:anim>
                                    <p:anim calcmode="lin" valueType="num">
                                      <p:cBhvr>
                                        <p:cTn id="57" dur="500" fill="hold"/>
                                        <p:tgtEl>
                                          <p:spTgt spid="264336"/>
                                        </p:tgtEl>
                                        <p:attrNameLst>
                                          <p:attrName>ppt_h</p:attrName>
                                        </p:attrNameLst>
                                      </p:cBhvr>
                                      <p:tavLst>
                                        <p:tav tm="0">
                                          <p:val>
                                            <p:strVal val="#ppt_h"/>
                                          </p:val>
                                        </p:tav>
                                        <p:tav tm="100000">
                                          <p:val>
                                            <p:strVal val="#ppt_h"/>
                                          </p:val>
                                        </p:tav>
                                      </p:tavLst>
                                    </p:anim>
                                  </p:childTnLst>
                                </p:cTn>
                              </p:par>
                            </p:childTnLst>
                          </p:cTn>
                        </p:par>
                        <p:par>
                          <p:cTn id="58" fill="hold">
                            <p:stCondLst>
                              <p:cond delay="3000"/>
                            </p:stCondLst>
                            <p:childTnLst>
                              <p:par>
                                <p:cTn id="59" presetID="17" presetClass="entr" presetSubtype="2" fill="hold" nodeType="afterEffect">
                                  <p:stCondLst>
                                    <p:cond delay="0"/>
                                  </p:stCondLst>
                                  <p:childTnLst>
                                    <p:set>
                                      <p:cBhvr>
                                        <p:cTn id="60" dur="1" fill="hold">
                                          <p:stCondLst>
                                            <p:cond delay="0"/>
                                          </p:stCondLst>
                                        </p:cTn>
                                        <p:tgtEl>
                                          <p:spTgt spid="264338"/>
                                        </p:tgtEl>
                                        <p:attrNameLst>
                                          <p:attrName>style.visibility</p:attrName>
                                        </p:attrNameLst>
                                      </p:cBhvr>
                                      <p:to>
                                        <p:strVal val="visible"/>
                                      </p:to>
                                    </p:set>
                                    <p:anim calcmode="lin" valueType="num">
                                      <p:cBhvr>
                                        <p:cTn id="61" dur="500" fill="hold"/>
                                        <p:tgtEl>
                                          <p:spTgt spid="264338"/>
                                        </p:tgtEl>
                                        <p:attrNameLst>
                                          <p:attrName>ppt_x</p:attrName>
                                        </p:attrNameLst>
                                      </p:cBhvr>
                                      <p:tavLst>
                                        <p:tav tm="0">
                                          <p:val>
                                            <p:strVal val="#ppt_x+#ppt_w/2"/>
                                          </p:val>
                                        </p:tav>
                                        <p:tav tm="100000">
                                          <p:val>
                                            <p:strVal val="#ppt_x"/>
                                          </p:val>
                                        </p:tav>
                                      </p:tavLst>
                                    </p:anim>
                                    <p:anim calcmode="lin" valueType="num">
                                      <p:cBhvr>
                                        <p:cTn id="62" dur="500" fill="hold"/>
                                        <p:tgtEl>
                                          <p:spTgt spid="264338"/>
                                        </p:tgtEl>
                                        <p:attrNameLst>
                                          <p:attrName>ppt_y</p:attrName>
                                        </p:attrNameLst>
                                      </p:cBhvr>
                                      <p:tavLst>
                                        <p:tav tm="0">
                                          <p:val>
                                            <p:strVal val="#ppt_y"/>
                                          </p:val>
                                        </p:tav>
                                        <p:tav tm="100000">
                                          <p:val>
                                            <p:strVal val="#ppt_y"/>
                                          </p:val>
                                        </p:tav>
                                      </p:tavLst>
                                    </p:anim>
                                    <p:anim calcmode="lin" valueType="num">
                                      <p:cBhvr>
                                        <p:cTn id="63" dur="500" fill="hold"/>
                                        <p:tgtEl>
                                          <p:spTgt spid="264338"/>
                                        </p:tgtEl>
                                        <p:attrNameLst>
                                          <p:attrName>ppt_w</p:attrName>
                                        </p:attrNameLst>
                                      </p:cBhvr>
                                      <p:tavLst>
                                        <p:tav tm="0">
                                          <p:val>
                                            <p:fltVal val="0"/>
                                          </p:val>
                                        </p:tav>
                                        <p:tav tm="100000">
                                          <p:val>
                                            <p:strVal val="#ppt_w"/>
                                          </p:val>
                                        </p:tav>
                                      </p:tavLst>
                                    </p:anim>
                                    <p:anim calcmode="lin" valueType="num">
                                      <p:cBhvr>
                                        <p:cTn id="64" dur="500" fill="hold"/>
                                        <p:tgtEl>
                                          <p:spTgt spid="264338"/>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4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utoUpdateAnimBg="0"/>
      <p:bldP spid="264196" grpId="0" autoUpdateAnimBg="0"/>
      <p:bldP spid="264198" grpId="0" autoUpdateAnimBg="0"/>
      <p:bldP spid="264199" grpId="0" autoUpdateAnimBg="0"/>
      <p:bldP spid="264200" grpId="0"/>
      <p:bldP spid="264247" grpId="0" autoUpdateAnimBg="0"/>
      <p:bldP spid="58" grpId="0"/>
      <p:bldP spid="59" grpId="0" animBg="1"/>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146320" y="755653"/>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lang="en-US" altLang="zh-CN" dirty="0">
                <a:solidFill>
                  <a:schemeClr val="accent5">
                    <a:lumMod val="50000"/>
                  </a:schemeClr>
                </a:solidFill>
                <a:latin typeface="+mn-ea"/>
                <a:ea typeface="+mn-ea"/>
              </a:rPr>
              <a:t>2.</a:t>
            </a:r>
            <a:r>
              <a:rPr lang="zh-CN" altLang="en-US" dirty="0">
                <a:solidFill>
                  <a:schemeClr val="accent5">
                    <a:lumMod val="50000"/>
                  </a:schemeClr>
                </a:solidFill>
                <a:latin typeface="+mn-ea"/>
                <a:ea typeface="+mn-ea"/>
              </a:rPr>
              <a:t>漏源电压对沟道的控制作用</a:t>
            </a:r>
            <a:endParaRPr lang="zh-CN" altLang="en-US" dirty="0">
              <a:solidFill>
                <a:schemeClr val="accent5">
                  <a:lumMod val="50000"/>
                </a:schemeClr>
              </a:solidFill>
              <a:latin typeface="+mn-ea"/>
              <a:ea typeface="+mn-ea"/>
            </a:endParaRPr>
          </a:p>
        </p:txBody>
      </p:sp>
      <p:sp>
        <p:nvSpPr>
          <p:cNvPr id="265222" name="Rectangle 6"/>
          <p:cNvSpPr>
            <a:spLocks noChangeArrowheads="1"/>
          </p:cNvSpPr>
          <p:nvPr/>
        </p:nvSpPr>
        <p:spPr bwMode="auto">
          <a:xfrm>
            <a:off x="-122204" y="2446451"/>
            <a:ext cx="4191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en-US" altLang="zh-CN" b="0" dirty="0">
                <a:solidFill>
                  <a:srgbClr val="CC0099"/>
                </a:solidFill>
              </a:rPr>
              <a:t>   </a:t>
            </a:r>
            <a:r>
              <a:rPr lang="en-US" altLang="zh-CN" sz="2400" b="0" dirty="0">
                <a:latin typeface="微软雅黑" panose="020B0503020204020204" pitchFamily="34" charset="-122"/>
                <a:ea typeface="微软雅黑" panose="020B0503020204020204" pitchFamily="34" charset="-122"/>
              </a:rPr>
              <a:t>(1)</a:t>
            </a:r>
            <a:r>
              <a:rPr lang="zh-CN" altLang="en-US" sz="2400" b="0" dirty="0">
                <a:latin typeface="微软雅黑" panose="020B0503020204020204" pitchFamily="34" charset="-122"/>
                <a:ea typeface="微软雅黑" panose="020B0503020204020204" pitchFamily="34" charset="-122"/>
              </a:rPr>
              <a:t>当</a:t>
            </a:r>
            <a:r>
              <a:rPr lang="en-US" altLang="zh-CN" sz="2400" i="1" dirty="0">
                <a:solidFill>
                  <a:srgbClr val="0000FF"/>
                </a:solidFill>
              </a:rPr>
              <a:t>V</a:t>
            </a:r>
            <a:r>
              <a:rPr lang="en-US" altLang="zh-CN" sz="2400" baseline="-25000" dirty="0">
                <a:solidFill>
                  <a:srgbClr val="0000FF"/>
                </a:solidFill>
              </a:rPr>
              <a:t>DD</a:t>
            </a:r>
            <a:r>
              <a:rPr lang="en-US" altLang="zh-CN" sz="2400" dirty="0">
                <a:solidFill>
                  <a:srgbClr val="0000FF"/>
                </a:solidFill>
              </a:rPr>
              <a:t>=0</a:t>
            </a:r>
            <a:r>
              <a:rPr lang="zh-CN" altLang="en-US" sz="2400" b="0" dirty="0">
                <a:latin typeface="微软雅黑" panose="020B0503020204020204" pitchFamily="34" charset="-122"/>
                <a:ea typeface="微软雅黑" panose="020B0503020204020204" pitchFamily="34" charset="-122"/>
              </a:rPr>
              <a:t>时</a:t>
            </a:r>
            <a:r>
              <a:rPr lang="zh-CN" altLang="en-US" sz="2400" dirty="0"/>
              <a:t>， </a:t>
            </a:r>
            <a:r>
              <a:rPr lang="en-US" altLang="zh-CN" sz="2400" i="1" dirty="0">
                <a:solidFill>
                  <a:srgbClr val="FF3300"/>
                </a:solidFill>
              </a:rPr>
              <a:t>I</a:t>
            </a:r>
            <a:r>
              <a:rPr lang="en-US" altLang="zh-CN" sz="2400" baseline="-25000" dirty="0">
                <a:solidFill>
                  <a:srgbClr val="FF3300"/>
                </a:solidFill>
              </a:rPr>
              <a:t>D</a:t>
            </a:r>
            <a:r>
              <a:rPr lang="en-US" altLang="zh-CN" sz="2400" dirty="0">
                <a:solidFill>
                  <a:srgbClr val="FF3300"/>
                </a:solidFill>
              </a:rPr>
              <a:t>=0</a:t>
            </a:r>
            <a:r>
              <a:rPr lang="zh-CN" altLang="en-US" sz="2400" dirty="0"/>
              <a:t>。</a:t>
            </a:r>
            <a:endParaRPr lang="zh-CN" altLang="en-US" sz="2400" b="0" dirty="0"/>
          </a:p>
        </p:txBody>
      </p:sp>
      <p:sp>
        <p:nvSpPr>
          <p:cNvPr id="265223" name="Rectangle 7"/>
          <p:cNvSpPr>
            <a:spLocks noChangeArrowheads="1"/>
          </p:cNvSpPr>
          <p:nvPr/>
        </p:nvSpPr>
        <p:spPr bwMode="auto">
          <a:xfrm>
            <a:off x="140497" y="2964285"/>
            <a:ext cx="46958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en-US" altLang="zh-CN" sz="2400" b="0" dirty="0">
                <a:latin typeface="微软雅黑" panose="020B0503020204020204" pitchFamily="34" charset="-122"/>
                <a:ea typeface="微软雅黑" panose="020B0503020204020204" pitchFamily="34" charset="-122"/>
              </a:rPr>
              <a:t>(2) </a:t>
            </a:r>
            <a:r>
              <a:rPr lang="en-US" altLang="zh-CN" sz="2400" i="1" dirty="0">
                <a:solidFill>
                  <a:srgbClr val="0000FF"/>
                </a:solidFill>
              </a:rPr>
              <a:t>V</a:t>
            </a:r>
            <a:r>
              <a:rPr lang="en-US" altLang="zh-CN" sz="2400" baseline="-25000" dirty="0">
                <a:solidFill>
                  <a:srgbClr val="0000FF"/>
                </a:solidFill>
              </a:rPr>
              <a:t>DD</a:t>
            </a:r>
            <a:r>
              <a:rPr lang="en-US" altLang="zh-CN" sz="2400" dirty="0">
                <a:solidFill>
                  <a:srgbClr val="0000FF"/>
                </a:solidFill>
              </a:rPr>
              <a:t>↑</a:t>
            </a:r>
            <a:r>
              <a:rPr lang="en-US" altLang="zh-CN" sz="2400" dirty="0"/>
              <a:t>→</a:t>
            </a:r>
            <a:r>
              <a:rPr lang="en-US" altLang="zh-CN" sz="2400" dirty="0">
                <a:solidFill>
                  <a:srgbClr val="FF0000"/>
                </a:solidFill>
              </a:rPr>
              <a:t>I</a:t>
            </a:r>
            <a:r>
              <a:rPr lang="en-US" altLang="zh-CN" sz="2400" baseline="-25000" dirty="0">
                <a:solidFill>
                  <a:srgbClr val="FF0000"/>
                </a:solidFill>
              </a:rPr>
              <a:t>D </a:t>
            </a:r>
            <a:r>
              <a:rPr lang="en-US" altLang="zh-CN" sz="2400" dirty="0">
                <a:solidFill>
                  <a:srgbClr val="FF0000"/>
                </a:solidFill>
              </a:rPr>
              <a:t>↑</a:t>
            </a:r>
            <a:r>
              <a:rPr lang="en-US" altLang="zh-CN" sz="2400" baseline="-25000" dirty="0">
                <a:solidFill>
                  <a:srgbClr val="0000FF"/>
                </a:solidFill>
              </a:rPr>
              <a:t> </a:t>
            </a:r>
            <a:r>
              <a:rPr lang="en-US" altLang="zh-CN" sz="2400" dirty="0"/>
              <a:t>→</a:t>
            </a:r>
            <a:r>
              <a:rPr lang="zh-CN" altLang="en-US" sz="2400" b="0" dirty="0">
                <a:latin typeface="微软雅黑" panose="020B0503020204020204" pitchFamily="34" charset="-122"/>
                <a:ea typeface="微软雅黑" panose="020B0503020204020204" pitchFamily="34" charset="-122"/>
              </a:rPr>
              <a:t>靠近</a:t>
            </a:r>
            <a:r>
              <a:rPr lang="zh-CN" altLang="en-US" sz="2400" b="0" dirty="0" smtClean="0">
                <a:latin typeface="微软雅黑" panose="020B0503020204020204" pitchFamily="34" charset="-122"/>
                <a:ea typeface="微软雅黑" panose="020B0503020204020204" pitchFamily="34" charset="-122"/>
              </a:rPr>
              <a:t>漏极</a:t>
            </a:r>
            <a:r>
              <a:rPr lang="zh-CN" altLang="en-US" sz="2400" b="0" dirty="0">
                <a:latin typeface="微软雅黑" panose="020B0503020204020204" pitchFamily="34" charset="-122"/>
                <a:ea typeface="微软雅黑" panose="020B0503020204020204" pitchFamily="34" charset="-122"/>
              </a:rPr>
              <a:t>的</a:t>
            </a:r>
            <a:r>
              <a:rPr lang="zh-CN" altLang="en-US" sz="2400" b="0" dirty="0" smtClean="0">
                <a:latin typeface="微软雅黑" panose="020B0503020204020204" pitchFamily="34" charset="-122"/>
                <a:ea typeface="微软雅黑" panose="020B0503020204020204" pitchFamily="34" charset="-122"/>
              </a:rPr>
              <a:t>沟道</a:t>
            </a:r>
            <a:r>
              <a:rPr lang="zh-CN" altLang="en-US" sz="2400" b="0" dirty="0">
                <a:latin typeface="微软雅黑" panose="020B0503020204020204" pitchFamily="34" charset="-122"/>
                <a:ea typeface="微软雅黑" panose="020B0503020204020204" pitchFamily="34" charset="-122"/>
              </a:rPr>
              <a:t>变窄</a:t>
            </a:r>
            <a:r>
              <a:rPr lang="zh-CN" altLang="en-US" dirty="0"/>
              <a:t>，</a:t>
            </a:r>
            <a:r>
              <a:rPr lang="zh-CN" altLang="en-US" sz="2400" b="0" dirty="0">
                <a:latin typeface="微软雅黑" panose="020B0503020204020204" pitchFamily="34" charset="-122"/>
                <a:ea typeface="微软雅黑" panose="020B0503020204020204" pitchFamily="34" charset="-122"/>
              </a:rPr>
              <a:t>呈楔形分布。</a:t>
            </a:r>
            <a:endParaRPr lang="zh-CN" altLang="en-US" sz="2400" b="0" dirty="0">
              <a:latin typeface="微软雅黑" panose="020B0503020204020204" pitchFamily="34" charset="-122"/>
              <a:ea typeface="微软雅黑" panose="020B0503020204020204" pitchFamily="34" charset="-122"/>
            </a:endParaRPr>
          </a:p>
        </p:txBody>
      </p:sp>
      <p:sp>
        <p:nvSpPr>
          <p:cNvPr id="265224" name="Rectangle 8"/>
          <p:cNvSpPr>
            <a:spLocks noChangeArrowheads="1"/>
          </p:cNvSpPr>
          <p:nvPr/>
        </p:nvSpPr>
        <p:spPr bwMode="auto">
          <a:xfrm>
            <a:off x="167880" y="4050508"/>
            <a:ext cx="5107781"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当</a:t>
            </a:r>
            <a:r>
              <a:rPr lang="en-US" altLang="zh-CN" sz="2400" i="1" dirty="0">
                <a:solidFill>
                  <a:srgbClr val="0000FF"/>
                </a:solidFill>
              </a:rPr>
              <a:t>V</a:t>
            </a:r>
            <a:r>
              <a:rPr lang="en-US" altLang="zh-CN" sz="2400" baseline="-25000" dirty="0">
                <a:solidFill>
                  <a:srgbClr val="0000FF"/>
                </a:solidFill>
              </a:rPr>
              <a:t>DD</a:t>
            </a:r>
            <a:r>
              <a:rPr lang="zh-CN" altLang="en-US" sz="2400" b="0" dirty="0">
                <a:solidFill>
                  <a:srgbClr val="0000FF"/>
                </a:solidFill>
                <a:latin typeface="微软雅黑" panose="020B0503020204020204" pitchFamily="34" charset="-122"/>
                <a:ea typeface="微软雅黑" panose="020B0503020204020204" pitchFamily="34" charset="-122"/>
              </a:rPr>
              <a:t>增加到</a:t>
            </a:r>
            <a:r>
              <a:rPr lang="zh-CN" altLang="en-US" sz="2400" b="0" dirty="0">
                <a:latin typeface="微软雅黑" panose="020B0503020204020204" pitchFamily="34" charset="-122"/>
                <a:ea typeface="微软雅黑" panose="020B0503020204020204" pitchFamily="34" charset="-122"/>
              </a:rPr>
              <a:t>使</a:t>
            </a:r>
            <a:endParaRPr lang="en-US" altLang="zh-CN" sz="2400" b="0" dirty="0">
              <a:latin typeface="微软雅黑" panose="020B0503020204020204" pitchFamily="34" charset="-122"/>
              <a:ea typeface="微软雅黑" panose="020B0503020204020204" pitchFamily="34" charset="-122"/>
            </a:endParaRPr>
          </a:p>
          <a:p>
            <a:pPr eaLnBrk="1" hangingPunct="1">
              <a:lnSpc>
                <a:spcPct val="90000"/>
              </a:lnSpc>
              <a:spcBef>
                <a:spcPct val="20000"/>
              </a:spcBef>
              <a:buClr>
                <a:schemeClr val="hlink"/>
              </a:buClr>
              <a:buSzPct val="50000"/>
              <a:buFont typeface="Monotype Sorts" pitchFamily="2" charset="2"/>
              <a:buNone/>
            </a:pPr>
            <a:r>
              <a:rPr lang="en-US" altLang="zh-CN" sz="2400" i="1" dirty="0" smtClean="0">
                <a:solidFill>
                  <a:srgbClr val="CC0099"/>
                </a:solidFill>
              </a:rPr>
              <a:t>U</a:t>
            </a:r>
            <a:r>
              <a:rPr lang="en-US" altLang="zh-CN" sz="2400" baseline="-25000" dirty="0" smtClean="0">
                <a:solidFill>
                  <a:srgbClr val="CC0099"/>
                </a:solidFill>
              </a:rPr>
              <a:t>GD</a:t>
            </a:r>
            <a:r>
              <a:rPr lang="en-US" altLang="zh-CN" sz="2400" dirty="0" smtClean="0">
                <a:solidFill>
                  <a:srgbClr val="CC0099"/>
                </a:solidFill>
              </a:rPr>
              <a:t>=</a:t>
            </a:r>
            <a:r>
              <a:rPr lang="en-US" altLang="zh-CN" sz="2400" i="1" dirty="0" smtClean="0">
                <a:solidFill>
                  <a:srgbClr val="CC0099"/>
                </a:solidFill>
              </a:rPr>
              <a:t>U</a:t>
            </a:r>
            <a:r>
              <a:rPr lang="en-US" altLang="zh-CN" sz="2400" baseline="-25000" dirty="0" smtClean="0">
                <a:solidFill>
                  <a:srgbClr val="CC0099"/>
                </a:solidFill>
              </a:rPr>
              <a:t>GS</a:t>
            </a:r>
            <a:r>
              <a:rPr lang="en-US" altLang="zh-CN" sz="2400" dirty="0">
                <a:solidFill>
                  <a:srgbClr val="CC0099"/>
                </a:solidFill>
                <a:sym typeface="Symbol" panose="05050102010706020507" pitchFamily="18" charset="2"/>
              </a:rPr>
              <a:t></a:t>
            </a:r>
            <a:r>
              <a:rPr lang="en-US" altLang="zh-CN" sz="2400" baseline="-25000" dirty="0">
                <a:solidFill>
                  <a:srgbClr val="CC0099"/>
                </a:solidFill>
              </a:rPr>
              <a:t> </a:t>
            </a:r>
            <a:r>
              <a:rPr lang="en-US" altLang="zh-CN" sz="2400" i="1" dirty="0">
                <a:solidFill>
                  <a:srgbClr val="CC0099"/>
                </a:solidFill>
              </a:rPr>
              <a:t>U</a:t>
            </a:r>
            <a:r>
              <a:rPr lang="en-US" altLang="zh-CN" sz="2400" baseline="-25000" dirty="0">
                <a:solidFill>
                  <a:srgbClr val="CC0099"/>
                </a:solidFill>
              </a:rPr>
              <a:t>DS</a:t>
            </a:r>
            <a:r>
              <a:rPr lang="en-US" altLang="zh-CN" sz="2400" dirty="0">
                <a:solidFill>
                  <a:srgbClr val="CC0099"/>
                </a:solidFill>
              </a:rPr>
              <a:t>=</a:t>
            </a:r>
            <a:r>
              <a:rPr lang="en-US" altLang="zh-CN" sz="2400" i="1" dirty="0">
                <a:solidFill>
                  <a:srgbClr val="CC0099"/>
                </a:solidFill>
              </a:rPr>
              <a:t>U</a:t>
            </a:r>
            <a:r>
              <a:rPr lang="en-US" altLang="zh-CN" sz="2400" baseline="-25000" dirty="0">
                <a:solidFill>
                  <a:srgbClr val="CC0099"/>
                </a:solidFill>
              </a:rPr>
              <a:t>GS(off)</a:t>
            </a:r>
            <a:r>
              <a:rPr lang="zh-CN" altLang="en-US" sz="2400" b="0" dirty="0">
                <a:latin typeface="微软雅黑" panose="020B0503020204020204" pitchFamily="34" charset="-122"/>
                <a:ea typeface="微软雅黑" panose="020B0503020204020204" pitchFamily="34" charset="-122"/>
              </a:rPr>
              <a:t>时</a:t>
            </a:r>
            <a:r>
              <a:rPr lang="zh-CN" altLang="en-US" dirty="0"/>
              <a:t>，</a:t>
            </a:r>
            <a:endParaRPr lang="en-US" altLang="zh-CN" dirty="0"/>
          </a:p>
          <a:p>
            <a:pPr eaLnBrk="1" hangingPunct="1">
              <a:lnSpc>
                <a:spcPct val="90000"/>
              </a:lnSpc>
              <a:spcBef>
                <a:spcPct val="20000"/>
              </a:spcBef>
              <a:buClr>
                <a:schemeClr val="hlink"/>
              </a:buClr>
              <a:buSzPct val="50000"/>
              <a:buFont typeface="Monotype Sorts" pitchFamily="2" charset="2"/>
              <a:buNone/>
            </a:pPr>
            <a:r>
              <a:rPr lang="zh-CN" altLang="en-US" sz="2400" b="0" dirty="0">
                <a:latin typeface="微软雅黑" panose="020B0503020204020204" pitchFamily="34" charset="-122"/>
                <a:ea typeface="微软雅黑" panose="020B0503020204020204" pitchFamily="34" charset="-122"/>
              </a:rPr>
              <a:t>在靠漏极处夹断</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预夹断。</a:t>
            </a:r>
            <a:endParaRPr lang="zh-CN" altLang="en-US" sz="2400" b="0" dirty="0">
              <a:latin typeface="微软雅黑" panose="020B0503020204020204" pitchFamily="34" charset="-122"/>
              <a:ea typeface="微软雅黑" panose="020B0503020204020204" pitchFamily="34" charset="-122"/>
            </a:endParaRPr>
          </a:p>
        </p:txBody>
      </p:sp>
      <p:sp>
        <p:nvSpPr>
          <p:cNvPr id="265225" name="Rectangle 9"/>
          <p:cNvSpPr>
            <a:spLocks noChangeArrowheads="1"/>
          </p:cNvSpPr>
          <p:nvPr/>
        </p:nvSpPr>
        <p:spPr bwMode="auto">
          <a:xfrm>
            <a:off x="229793" y="5852851"/>
            <a:ext cx="477083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zh-CN" altLang="en-US" sz="2400" b="0" dirty="0">
                <a:latin typeface="微软雅黑" panose="020B0503020204020204" pitchFamily="34" charset="-122"/>
                <a:ea typeface="微软雅黑" panose="020B0503020204020204" pitchFamily="34" charset="-122"/>
              </a:rPr>
              <a:t>预夹断前</a:t>
            </a:r>
            <a:r>
              <a:rPr lang="en-US" altLang="zh-CN" sz="2400" b="0" dirty="0">
                <a:latin typeface="微软雅黑" panose="020B0503020204020204" pitchFamily="34" charset="-122"/>
                <a:ea typeface="微软雅黑" panose="020B0503020204020204" pitchFamily="34" charset="-122"/>
              </a:rPr>
              <a:t>:</a:t>
            </a:r>
            <a:r>
              <a:rPr lang="en-US" altLang="zh-CN" dirty="0">
                <a:solidFill>
                  <a:srgbClr val="FF0000"/>
                </a:solidFill>
              </a:rPr>
              <a:t> </a:t>
            </a:r>
            <a:r>
              <a:rPr lang="en-US" altLang="zh-CN" i="1" dirty="0"/>
              <a:t>V</a:t>
            </a:r>
            <a:r>
              <a:rPr lang="en-US" altLang="zh-CN" baseline="-25000" dirty="0"/>
              <a:t>DD</a:t>
            </a:r>
            <a:r>
              <a:rPr lang="en-US" altLang="zh-CN" dirty="0"/>
              <a:t>↑→</a:t>
            </a:r>
            <a:r>
              <a:rPr lang="en-US" altLang="zh-CN" i="1" dirty="0"/>
              <a:t>I</a:t>
            </a:r>
            <a:r>
              <a:rPr lang="en-US" altLang="zh-CN" baseline="-25000" dirty="0"/>
              <a:t>D </a:t>
            </a:r>
            <a:r>
              <a:rPr lang="en-US" altLang="zh-CN" dirty="0"/>
              <a:t>↑</a:t>
            </a:r>
            <a:endParaRPr lang="zh-CN" altLang="en-US" dirty="0"/>
          </a:p>
          <a:p>
            <a:pPr eaLnBrk="1" hangingPunct="1">
              <a:lnSpc>
                <a:spcPct val="90000"/>
              </a:lnSpc>
              <a:spcBef>
                <a:spcPct val="20000"/>
              </a:spcBef>
              <a:buClr>
                <a:schemeClr val="hlink"/>
              </a:buClr>
              <a:buSzPct val="50000"/>
              <a:buFont typeface="Monotype Sorts" pitchFamily="2" charset="2"/>
              <a:buNone/>
            </a:pPr>
            <a:r>
              <a:rPr lang="zh-CN" altLang="en-US" sz="2400" b="0" dirty="0">
                <a:latin typeface="微软雅黑" panose="020B0503020204020204" pitchFamily="34" charset="-122"/>
                <a:ea typeface="微软雅黑" panose="020B0503020204020204" pitchFamily="34" charset="-122"/>
              </a:rPr>
              <a:t>预夹断后</a:t>
            </a:r>
            <a:r>
              <a:rPr lang="en-US" altLang="zh-CN" sz="2400" b="0" dirty="0">
                <a:latin typeface="微软雅黑" panose="020B0503020204020204" pitchFamily="34" charset="-122"/>
                <a:ea typeface="微软雅黑" panose="020B0503020204020204" pitchFamily="34" charset="-122"/>
              </a:rPr>
              <a:t>: </a:t>
            </a:r>
            <a:r>
              <a:rPr lang="en-US" altLang="zh-CN" i="1" dirty="0"/>
              <a:t>V</a:t>
            </a:r>
            <a:r>
              <a:rPr lang="en-US" altLang="zh-CN" baseline="-25000" dirty="0"/>
              <a:t>DD</a:t>
            </a:r>
            <a:r>
              <a:rPr lang="en-US" altLang="zh-CN" dirty="0"/>
              <a:t>↑→</a:t>
            </a:r>
            <a:r>
              <a:rPr lang="en-US" altLang="zh-CN" i="1" dirty="0"/>
              <a:t>I</a:t>
            </a:r>
            <a:r>
              <a:rPr lang="en-US" altLang="zh-CN" baseline="-25000" dirty="0"/>
              <a:t>D </a:t>
            </a:r>
            <a:r>
              <a:rPr lang="zh-CN" altLang="en-US" sz="2400" b="0" dirty="0">
                <a:latin typeface="微软雅黑" panose="020B0503020204020204" pitchFamily="34" charset="-122"/>
                <a:ea typeface="微软雅黑" panose="020B0503020204020204" pitchFamily="34" charset="-122"/>
              </a:rPr>
              <a:t>几乎</a:t>
            </a:r>
            <a:r>
              <a:rPr lang="zh-CN" altLang="en-US" sz="2400" b="0" dirty="0" smtClean="0">
                <a:latin typeface="微软雅黑" panose="020B0503020204020204" pitchFamily="34" charset="-122"/>
                <a:ea typeface="微软雅黑" panose="020B0503020204020204" pitchFamily="34" charset="-122"/>
              </a:rPr>
              <a:t>不变，</a:t>
            </a:r>
            <a:endParaRPr lang="zh-CN" altLang="en-US" sz="2400" b="0" baseline="-25000" dirty="0">
              <a:latin typeface="微软雅黑" panose="020B0503020204020204" pitchFamily="34" charset="-122"/>
              <a:ea typeface="微软雅黑" panose="020B0503020204020204" pitchFamily="34" charset="-122"/>
            </a:endParaRPr>
          </a:p>
        </p:txBody>
      </p:sp>
      <p:sp>
        <p:nvSpPr>
          <p:cNvPr id="265230" name="Rectangle 14"/>
          <p:cNvSpPr>
            <a:spLocks noChangeArrowheads="1"/>
          </p:cNvSpPr>
          <p:nvPr/>
        </p:nvSpPr>
        <p:spPr bwMode="auto">
          <a:xfrm>
            <a:off x="229793" y="5327915"/>
            <a:ext cx="471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en-US" altLang="zh-CN" sz="2400" b="0" dirty="0">
                <a:latin typeface="微软雅黑" panose="020B0503020204020204" pitchFamily="34" charset="-122"/>
                <a:ea typeface="微软雅黑" panose="020B0503020204020204" pitchFamily="34" charset="-122"/>
              </a:rPr>
              <a:t>(4)</a:t>
            </a:r>
            <a:r>
              <a:rPr lang="en-US" altLang="zh-CN" sz="2400" i="1" dirty="0">
                <a:solidFill>
                  <a:srgbClr val="0000FF"/>
                </a:solidFill>
              </a:rPr>
              <a:t>V</a:t>
            </a:r>
            <a:r>
              <a:rPr lang="en-US" altLang="zh-CN" sz="2400" baseline="-25000" dirty="0">
                <a:solidFill>
                  <a:srgbClr val="0000FF"/>
                </a:solidFill>
              </a:rPr>
              <a:t>DD</a:t>
            </a:r>
            <a:r>
              <a:rPr lang="zh-CN" altLang="en-US" sz="2400" b="0" dirty="0">
                <a:solidFill>
                  <a:srgbClr val="0000FF"/>
                </a:solidFill>
                <a:latin typeface="微软雅黑" panose="020B0503020204020204" pitchFamily="34" charset="-122"/>
                <a:ea typeface="微软雅黑" panose="020B0503020204020204" pitchFamily="34" charset="-122"/>
              </a:rPr>
              <a:t>继续增加</a:t>
            </a:r>
            <a:r>
              <a:rPr lang="zh-CN" altLang="en-US" dirty="0"/>
              <a:t>，</a:t>
            </a:r>
            <a:r>
              <a:rPr lang="zh-CN" altLang="en-US" sz="2400" b="0" dirty="0">
                <a:latin typeface="微软雅黑" panose="020B0503020204020204" pitchFamily="34" charset="-122"/>
                <a:ea typeface="微软雅黑" panose="020B0503020204020204" pitchFamily="34" charset="-122"/>
              </a:rPr>
              <a:t>预夹断点下移。</a:t>
            </a:r>
            <a:endParaRPr lang="zh-CN" altLang="en-US" sz="2400" b="0" dirty="0">
              <a:latin typeface="微软雅黑" panose="020B0503020204020204" pitchFamily="34" charset="-122"/>
              <a:ea typeface="微软雅黑" panose="020B0503020204020204" pitchFamily="34" charset="-122"/>
            </a:endParaRPr>
          </a:p>
        </p:txBody>
      </p:sp>
      <p:sp>
        <p:nvSpPr>
          <p:cNvPr id="265234" name="Rectangle 18"/>
          <p:cNvSpPr>
            <a:spLocks noChangeArrowheads="1"/>
          </p:cNvSpPr>
          <p:nvPr/>
        </p:nvSpPr>
        <p:spPr bwMode="auto">
          <a:xfrm>
            <a:off x="146320" y="1437348"/>
            <a:ext cx="533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0"/>
              </a:spcBef>
              <a:buClr>
                <a:schemeClr val="hlink"/>
              </a:buClr>
              <a:buSzPct val="50000"/>
            </a:pPr>
            <a:r>
              <a:rPr lang="zh-CN" altLang="en-US" sz="2400" b="0" dirty="0">
                <a:latin typeface="微软雅黑" panose="020B0503020204020204" pitchFamily="34" charset="-122"/>
                <a:ea typeface="微软雅黑" panose="020B0503020204020204" pitchFamily="34" charset="-122"/>
              </a:rPr>
              <a:t>在漏源间加电压</a:t>
            </a:r>
            <a:r>
              <a:rPr lang="en-US" altLang="zh-CN" sz="2400" i="1" dirty="0">
                <a:solidFill>
                  <a:srgbClr val="0000FF"/>
                </a:solidFill>
              </a:rPr>
              <a:t>V</a:t>
            </a:r>
            <a:r>
              <a:rPr lang="en-US" altLang="zh-CN" sz="2400" baseline="-25000" dirty="0">
                <a:solidFill>
                  <a:srgbClr val="0000FF"/>
                </a:solidFill>
              </a:rPr>
              <a:t>DD</a:t>
            </a:r>
            <a:r>
              <a:rPr lang="en-US" altLang="zh-CN" sz="2400" dirty="0"/>
              <a:t> </a:t>
            </a:r>
            <a:r>
              <a:rPr lang="zh-CN" altLang="en-US" dirty="0"/>
              <a:t>，</a:t>
            </a:r>
            <a:r>
              <a:rPr lang="zh-CN" altLang="en-US" sz="2400" b="0" dirty="0">
                <a:latin typeface="微软雅黑" panose="020B0503020204020204" pitchFamily="34" charset="-122"/>
                <a:ea typeface="微软雅黑" panose="020B0503020204020204" pitchFamily="34" charset="-122"/>
              </a:rPr>
              <a:t>令</a:t>
            </a:r>
            <a:r>
              <a:rPr lang="en-US" altLang="zh-CN" sz="2400" i="1" dirty="0"/>
              <a:t>U</a:t>
            </a:r>
            <a:r>
              <a:rPr lang="en-US" altLang="zh-CN" sz="2400" baseline="-25000" dirty="0"/>
              <a:t>GS </a:t>
            </a:r>
            <a:r>
              <a:rPr lang="en-US" altLang="zh-CN" sz="2400" dirty="0"/>
              <a:t>=0</a:t>
            </a:r>
            <a:endParaRPr lang="en-US" altLang="zh-CN" dirty="0"/>
          </a:p>
          <a:p>
            <a:pPr eaLnBrk="1" hangingPunct="1">
              <a:spcBef>
                <a:spcPts val="0"/>
              </a:spcBef>
              <a:buClr>
                <a:schemeClr val="hlink"/>
              </a:buClr>
              <a:buSzPct val="50000"/>
            </a:pPr>
            <a:r>
              <a:rPr lang="zh-CN" altLang="en-US" sz="2400" b="0" dirty="0">
                <a:latin typeface="微软雅黑" panose="020B0503020204020204" pitchFamily="34" charset="-122"/>
                <a:ea typeface="微软雅黑" panose="020B0503020204020204" pitchFamily="34" charset="-122"/>
              </a:rPr>
              <a:t>由于</a:t>
            </a:r>
            <a:r>
              <a:rPr lang="en-US" altLang="zh-CN" sz="2400" i="1" dirty="0"/>
              <a:t>U</a:t>
            </a:r>
            <a:r>
              <a:rPr lang="en-US" altLang="zh-CN" sz="2400" baseline="-25000" dirty="0"/>
              <a:t>GS </a:t>
            </a:r>
            <a:r>
              <a:rPr lang="en-US" altLang="zh-CN" sz="2400" dirty="0"/>
              <a:t>=0</a:t>
            </a:r>
            <a:r>
              <a:rPr lang="zh-CN" altLang="en-US" dirty="0"/>
              <a:t>，</a:t>
            </a:r>
            <a:r>
              <a:rPr lang="zh-CN" altLang="en-US" sz="2400" b="0" dirty="0">
                <a:latin typeface="微软雅黑" panose="020B0503020204020204" pitchFamily="34" charset="-122"/>
                <a:ea typeface="微软雅黑" panose="020B0503020204020204" pitchFamily="34" charset="-122"/>
              </a:rPr>
              <a:t>所以导电沟道最宽。</a:t>
            </a:r>
            <a:endParaRPr lang="zh-CN" altLang="en-US" sz="2400" b="0" dirty="0">
              <a:latin typeface="微软雅黑" panose="020B0503020204020204" pitchFamily="34" charset="-122"/>
              <a:ea typeface="微软雅黑" panose="020B0503020204020204" pitchFamily="34" charset="-122"/>
            </a:endParaRPr>
          </a:p>
        </p:txBody>
      </p:sp>
      <p:graphicFrame>
        <p:nvGraphicFramePr>
          <p:cNvPr id="265235" name="Object 19"/>
          <p:cNvGraphicFramePr>
            <a:graphicFrameLocks noChangeAspect="1"/>
          </p:cNvGraphicFramePr>
          <p:nvPr/>
        </p:nvGraphicFramePr>
        <p:xfrm>
          <a:off x="5248277" y="1819275"/>
          <a:ext cx="3895725" cy="4286250"/>
        </p:xfrm>
        <a:graphic>
          <a:graphicData uri="http://schemas.openxmlformats.org/presentationml/2006/ole">
            <mc:AlternateContent xmlns:mc="http://schemas.openxmlformats.org/markup-compatibility/2006">
              <mc:Choice xmlns:v="urn:schemas-microsoft-com:vml" Requires="v">
                <p:oleObj spid="_x0000_s80950" name="BMP 图象" r:id="rId1" imgW="2552700" imgH="2752725" progId="Paint.Picture">
                  <p:embed/>
                </p:oleObj>
              </mc:Choice>
              <mc:Fallback>
                <p:oleObj name="BMP 图象" r:id="rId1" imgW="2552700" imgH="2752725" progId="Paint.Picture">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7" y="1819275"/>
                        <a:ext cx="38957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36" name="Object 20"/>
          <p:cNvGraphicFramePr>
            <a:graphicFrameLocks noChangeAspect="1"/>
          </p:cNvGraphicFramePr>
          <p:nvPr/>
        </p:nvGraphicFramePr>
        <p:xfrm>
          <a:off x="5053015" y="1838327"/>
          <a:ext cx="4090987" cy="4329113"/>
        </p:xfrm>
        <a:graphic>
          <a:graphicData uri="http://schemas.openxmlformats.org/presentationml/2006/ole">
            <mc:AlternateContent xmlns:mc="http://schemas.openxmlformats.org/markup-compatibility/2006">
              <mc:Choice xmlns:v="urn:schemas-microsoft-com:vml" Requires="v">
                <p:oleObj spid="_x0000_s80951" name="BMP 图象" r:id="rId3" imgW="2686050" imgH="2714625" progId="Paint.Picture">
                  <p:embed/>
                </p:oleObj>
              </mc:Choice>
              <mc:Fallback>
                <p:oleObj name="BMP 图象" r:id="rId3" imgW="2686050" imgH="2714625" progId="Paint.Picture">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015" y="1838327"/>
                        <a:ext cx="4090987" cy="432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37" name="Object 21"/>
          <p:cNvGraphicFramePr>
            <a:graphicFrameLocks noChangeAspect="1"/>
          </p:cNvGraphicFramePr>
          <p:nvPr/>
        </p:nvGraphicFramePr>
        <p:xfrm>
          <a:off x="5129212" y="1838327"/>
          <a:ext cx="4133850" cy="4424363"/>
        </p:xfrm>
        <a:graphic>
          <a:graphicData uri="http://schemas.openxmlformats.org/presentationml/2006/ole">
            <mc:AlternateContent xmlns:mc="http://schemas.openxmlformats.org/markup-compatibility/2006">
              <mc:Choice xmlns:v="urn:schemas-microsoft-com:vml" Requires="v">
                <p:oleObj spid="_x0000_s80952" name="BMP 图象" r:id="rId5" imgW="2695575" imgH="2695575" progId="Paint.Picture">
                  <p:embed/>
                </p:oleObj>
              </mc:Choice>
              <mc:Fallback>
                <p:oleObj name="BMP 图象" r:id="rId5" imgW="2695575" imgH="2695575" progId="Paint.Picture">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9212" y="1838327"/>
                        <a:ext cx="413385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38" name="Object 22"/>
          <p:cNvGraphicFramePr>
            <a:graphicFrameLocks noChangeAspect="1"/>
          </p:cNvGraphicFramePr>
          <p:nvPr/>
        </p:nvGraphicFramePr>
        <p:xfrm>
          <a:off x="5129214" y="1814515"/>
          <a:ext cx="4067175" cy="4448175"/>
        </p:xfrm>
        <a:graphic>
          <a:graphicData uri="http://schemas.openxmlformats.org/presentationml/2006/ole">
            <mc:AlternateContent xmlns:mc="http://schemas.openxmlformats.org/markup-compatibility/2006">
              <mc:Choice xmlns:v="urn:schemas-microsoft-com:vml" Requires="v">
                <p:oleObj spid="_x0000_s80953" name="BMP 图象" r:id="rId7" imgW="2638425" imgH="2686050" progId="Paint.Picture">
                  <p:embed/>
                </p:oleObj>
              </mc:Choice>
              <mc:Fallback>
                <p:oleObj name="BMP 图象" r:id="rId7" imgW="2638425" imgH="2686050" progId="Paint.Picture">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9214" y="1814515"/>
                        <a:ext cx="4067175" cy="4448175"/>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14" name="Rectangle 82"/>
          <p:cNvSpPr txBox="1">
            <a:spLocks noChangeArrowheads="1"/>
          </p:cNvSpPr>
          <p:nvPr/>
        </p:nvSpPr>
        <p:spPr bwMode="auto">
          <a:xfrm>
            <a:off x="104775" y="-17401"/>
            <a:ext cx="7772400" cy="100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4000" kern="1200">
                <a:solidFill>
                  <a:schemeClr val="accent5">
                    <a:lumMod val="50000"/>
                  </a:schemeClr>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defRPr/>
            </a:pPr>
            <a:r>
              <a:rPr lang="en-US" altLang="zh-CN" dirty="0"/>
              <a:t>1.4.1</a:t>
            </a:r>
            <a:r>
              <a:rPr lang="zh-CN" altLang="en-US" dirty="0"/>
              <a:t>结型场效应管</a:t>
            </a:r>
            <a:endParaRPr lang="en-US" altLang="zh-CN" dirty="0"/>
          </a:p>
        </p:txBody>
      </p:sp>
      <p:sp>
        <p:nvSpPr>
          <p:cNvPr id="3" name="矩形 2"/>
          <p:cNvSpPr/>
          <p:nvPr/>
        </p:nvSpPr>
        <p:spPr>
          <a:xfrm>
            <a:off x="4691872" y="6313202"/>
            <a:ext cx="3281668" cy="480131"/>
          </a:xfrm>
          <a:prstGeom prst="rect">
            <a:avLst/>
          </a:prstGeom>
        </p:spPr>
        <p:txBody>
          <a:bodyPr wrap="none">
            <a:spAutoFit/>
          </a:bodyPr>
          <a:lstStyle/>
          <a:p>
            <a:pPr eaLnBrk="1" hangingPunct="1">
              <a:lnSpc>
                <a:spcPct val="90000"/>
              </a:lnSpc>
              <a:spcBef>
                <a:spcPct val="20000"/>
              </a:spcBef>
              <a:buClr>
                <a:schemeClr val="hlink"/>
              </a:buClr>
              <a:buSzPct val="50000"/>
              <a:buFont typeface="Monotype Sorts" pitchFamily="2" charset="2"/>
              <a:buNone/>
            </a:pPr>
            <a:r>
              <a:rPr lang="zh-CN" altLang="en-US" b="0" dirty="0">
                <a:latin typeface="微软雅黑" panose="020B0503020204020204" pitchFamily="34" charset="-122"/>
                <a:ea typeface="微软雅黑" panose="020B0503020204020204" pitchFamily="34" charset="-122"/>
              </a:rPr>
              <a:t>几乎仅仅决定于</a:t>
            </a:r>
            <a:r>
              <a:rPr lang="en-US" altLang="zh-CN" b="0" dirty="0">
                <a:latin typeface="微软雅黑" panose="020B0503020204020204" pitchFamily="34" charset="-122"/>
                <a:ea typeface="微软雅黑" panose="020B0503020204020204" pitchFamily="34" charset="-122"/>
              </a:rPr>
              <a:t>U</a:t>
            </a:r>
            <a:r>
              <a:rPr lang="en-US" altLang="zh-CN" b="0" baseline="-25000" dirty="0">
                <a:latin typeface="微软雅黑" panose="020B0503020204020204" pitchFamily="34" charset="-122"/>
                <a:ea typeface="微软雅黑" panose="020B0503020204020204" pitchFamily="34" charset="-122"/>
              </a:rPr>
              <a:t>GS</a:t>
            </a:r>
            <a:endParaRPr lang="zh-CN" altLang="en-US" b="0" baseline="-25000" dirty="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65222"/>
                                        </p:tgtEl>
                                        <p:attrNameLst>
                                          <p:attrName>style.visibility</p:attrName>
                                        </p:attrNameLst>
                                      </p:cBhvr>
                                      <p:to>
                                        <p:strVal val="visible"/>
                                      </p:to>
                                    </p:set>
                                    <p:animEffect transition="in" filter="wipe(left)">
                                      <p:cBhvr>
                                        <p:cTn id="11" dur="500"/>
                                        <p:tgtEl>
                                          <p:spTgt spid="26522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65235"/>
                                        </p:tgtEl>
                                        <p:attrNameLst>
                                          <p:attrName>style.visibility</p:attrName>
                                        </p:attrNameLst>
                                      </p:cBhvr>
                                      <p:to>
                                        <p:strVal val="visible"/>
                                      </p:to>
                                    </p:set>
                                    <p:animEffect transition="in" filter="dissolve">
                                      <p:cBhvr>
                                        <p:cTn id="16" dur="500"/>
                                        <p:tgtEl>
                                          <p:spTgt spid="2652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5223"/>
                                        </p:tgtEl>
                                        <p:attrNameLst>
                                          <p:attrName>style.visibility</p:attrName>
                                        </p:attrNameLst>
                                      </p:cBhvr>
                                      <p:to>
                                        <p:strVal val="visible"/>
                                      </p:to>
                                    </p:set>
                                    <p:animEffect transition="in" filter="wipe(left)">
                                      <p:cBhvr>
                                        <p:cTn id="21" dur="500"/>
                                        <p:tgtEl>
                                          <p:spTgt spid="26522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65236"/>
                                        </p:tgtEl>
                                        <p:attrNameLst>
                                          <p:attrName>style.visibility</p:attrName>
                                        </p:attrNameLst>
                                      </p:cBhvr>
                                      <p:to>
                                        <p:strVal val="visible"/>
                                      </p:to>
                                    </p:set>
                                    <p:animEffect transition="in" filter="dissolve">
                                      <p:cBhvr>
                                        <p:cTn id="26" dur="500"/>
                                        <p:tgtEl>
                                          <p:spTgt spid="2652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5224"/>
                                        </p:tgtEl>
                                        <p:attrNameLst>
                                          <p:attrName>style.visibility</p:attrName>
                                        </p:attrNameLst>
                                      </p:cBhvr>
                                      <p:to>
                                        <p:strVal val="visible"/>
                                      </p:to>
                                    </p:set>
                                    <p:animEffect transition="in" filter="wipe(left)">
                                      <p:cBhvr>
                                        <p:cTn id="31" dur="500"/>
                                        <p:tgtEl>
                                          <p:spTgt spid="26522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65237"/>
                                        </p:tgtEl>
                                        <p:attrNameLst>
                                          <p:attrName>style.visibility</p:attrName>
                                        </p:attrNameLst>
                                      </p:cBhvr>
                                      <p:to>
                                        <p:strVal val="visible"/>
                                      </p:to>
                                    </p:set>
                                    <p:animEffect transition="in" filter="dissolve">
                                      <p:cBhvr>
                                        <p:cTn id="36" dur="500"/>
                                        <p:tgtEl>
                                          <p:spTgt spid="2652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5230"/>
                                        </p:tgtEl>
                                        <p:attrNameLst>
                                          <p:attrName>style.visibility</p:attrName>
                                        </p:attrNameLst>
                                      </p:cBhvr>
                                      <p:to>
                                        <p:strVal val="visible"/>
                                      </p:to>
                                    </p:set>
                                    <p:animEffect transition="in" filter="wipe(left)">
                                      <p:cBhvr>
                                        <p:cTn id="41" dur="500"/>
                                        <p:tgtEl>
                                          <p:spTgt spid="26523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65238"/>
                                        </p:tgtEl>
                                        <p:attrNameLst>
                                          <p:attrName>style.visibility</p:attrName>
                                        </p:attrNameLst>
                                      </p:cBhvr>
                                      <p:to>
                                        <p:strVal val="visible"/>
                                      </p:to>
                                    </p:set>
                                    <p:animEffect transition="in" filter="dissolve">
                                      <p:cBhvr>
                                        <p:cTn id="46" dur="500"/>
                                        <p:tgtEl>
                                          <p:spTgt spid="265238"/>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52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2" grpId="0" autoUpdateAnimBg="0"/>
      <p:bldP spid="265223" grpId="0" autoUpdateAnimBg="0"/>
      <p:bldP spid="265224" grpId="0" autoUpdateAnimBg="0"/>
      <p:bldP spid="265225" grpId="0"/>
      <p:bldP spid="265230" grpId="0" autoUpdateAnimBg="0"/>
      <p:bldP spid="26523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19698" y="1658609"/>
            <a:ext cx="81629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lang="zh-CN" altLang="en-US" dirty="0" smtClean="0">
                <a:solidFill>
                  <a:schemeClr val="accent5">
                    <a:lumMod val="50000"/>
                  </a:schemeClr>
                </a:solidFill>
                <a:latin typeface="+mn-ea"/>
                <a:ea typeface="+mn-ea"/>
              </a:rPr>
              <a:t>（</a:t>
            </a:r>
            <a:r>
              <a:rPr lang="en-US" altLang="zh-CN" dirty="0" smtClean="0">
                <a:solidFill>
                  <a:schemeClr val="accent5">
                    <a:lumMod val="50000"/>
                  </a:schemeClr>
                </a:solidFill>
                <a:latin typeface="+mn-ea"/>
                <a:ea typeface="+mn-ea"/>
              </a:rPr>
              <a:t>1</a:t>
            </a:r>
            <a:r>
              <a:rPr lang="zh-CN" altLang="en-US" dirty="0" smtClean="0">
                <a:solidFill>
                  <a:schemeClr val="accent5">
                    <a:lumMod val="50000"/>
                  </a:schemeClr>
                </a:solidFill>
                <a:latin typeface="+mn-ea"/>
                <a:ea typeface="+mn-ea"/>
              </a:rPr>
              <a:t>）</a:t>
            </a:r>
            <a:r>
              <a:rPr lang="zh-CN" altLang="en-US" dirty="0">
                <a:solidFill>
                  <a:schemeClr val="accent5">
                    <a:lumMod val="50000"/>
                  </a:schemeClr>
                </a:solidFill>
                <a:latin typeface="+mn-ea"/>
                <a:ea typeface="+mn-ea"/>
              </a:rPr>
              <a:t>输出特性曲线： </a:t>
            </a:r>
            <a:r>
              <a:rPr lang="en-US" altLang="zh-CN" i="1" dirty="0" err="1" smtClean="0"/>
              <a:t>i</a:t>
            </a:r>
            <a:r>
              <a:rPr lang="en-US" altLang="zh-CN" baseline="-25000" dirty="0" err="1" smtClean="0"/>
              <a:t>D</a:t>
            </a:r>
            <a:r>
              <a:rPr lang="en-US" altLang="zh-CN" dirty="0" smtClean="0"/>
              <a:t>=</a:t>
            </a:r>
            <a:r>
              <a:rPr lang="en-US" altLang="zh-CN" i="1" dirty="0" smtClean="0"/>
              <a:t>f</a:t>
            </a:r>
            <a:r>
              <a:rPr lang="zh-CN" altLang="en-US" dirty="0"/>
              <a:t>（ </a:t>
            </a:r>
            <a:r>
              <a:rPr lang="en-US" altLang="zh-CN" i="1" dirty="0" err="1" smtClean="0"/>
              <a:t>u</a:t>
            </a:r>
            <a:r>
              <a:rPr lang="en-US" altLang="zh-CN" baseline="-25000" dirty="0" err="1" smtClean="0"/>
              <a:t>DS</a:t>
            </a:r>
            <a:r>
              <a:rPr lang="en-US" altLang="zh-CN" baseline="-25000" dirty="0" smtClean="0"/>
              <a:t> </a:t>
            </a:r>
            <a:r>
              <a:rPr lang="zh-CN" altLang="en-US" dirty="0"/>
              <a:t>）│</a:t>
            </a:r>
            <a:r>
              <a:rPr lang="en-US" altLang="zh-CN" sz="2000" i="1" dirty="0"/>
              <a:t>U</a:t>
            </a:r>
            <a:r>
              <a:rPr lang="en-US" altLang="zh-CN" sz="2000" baseline="-25000" dirty="0"/>
              <a:t>GS</a:t>
            </a:r>
            <a:r>
              <a:rPr lang="en-US" altLang="zh-CN" sz="2000" dirty="0"/>
              <a:t>=</a:t>
            </a:r>
            <a:r>
              <a:rPr lang="zh-CN" altLang="en-US" sz="2000" dirty="0"/>
              <a:t>常数</a:t>
            </a:r>
            <a:endParaRPr lang="zh-CN" altLang="en-US" sz="2000" dirty="0"/>
          </a:p>
        </p:txBody>
      </p:sp>
      <p:sp>
        <p:nvSpPr>
          <p:cNvPr id="77827" name="Rectangle 4"/>
          <p:cNvSpPr>
            <a:spLocks noChangeArrowheads="1"/>
          </p:cNvSpPr>
          <p:nvPr/>
        </p:nvSpPr>
        <p:spPr bwMode="auto">
          <a:xfrm>
            <a:off x="0" y="731885"/>
            <a:ext cx="6477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42900" lvl="1" defTabSz="685800" eaLnBrk="1" hangingPunct="1">
              <a:lnSpc>
                <a:spcPct val="90000"/>
              </a:lnSpc>
              <a:spcBef>
                <a:spcPts val="375"/>
              </a:spcBef>
              <a:defRPr/>
            </a:pPr>
            <a:r>
              <a:rPr lang="en-US" altLang="zh-CN" sz="4800" b="0" dirty="0"/>
              <a:t> </a:t>
            </a: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三 </a:t>
            </a:r>
            <a:r>
              <a:rPr lang="en-US" altLang="zh-CN" sz="3200" b="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结型</a:t>
            </a:r>
            <a:r>
              <a:rPr lang="zh-CN" altLang="en-US" sz="3200" b="0" dirty="0" smtClean="0">
                <a:solidFill>
                  <a:schemeClr val="accent5">
                    <a:lumMod val="50000"/>
                  </a:schemeClr>
                </a:solidFill>
                <a:latin typeface="微软雅黑" panose="020B0503020204020204" pitchFamily="34" charset="-122"/>
                <a:ea typeface="微软雅黑" panose="020B0503020204020204" pitchFamily="34" charset="-122"/>
              </a:rPr>
              <a:t>场效应管</a:t>
            </a: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的特性曲线</a:t>
            </a:r>
            <a:endParaRPr lang="zh-CN" altLang="en-US" sz="3200" b="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67270" name="Rectangle 6"/>
          <p:cNvSpPr>
            <a:spLocks noChangeArrowheads="1"/>
          </p:cNvSpPr>
          <p:nvPr/>
        </p:nvSpPr>
        <p:spPr bwMode="auto">
          <a:xfrm>
            <a:off x="312576" y="3808343"/>
            <a:ext cx="44672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r>
              <a:rPr lang="en-US" altLang="zh-CN" sz="2000" dirty="0">
                <a:solidFill>
                  <a:srgbClr val="FF33CC"/>
                </a:solidFill>
              </a:rPr>
              <a:t> </a:t>
            </a:r>
            <a:r>
              <a:rPr lang="zh-CN" altLang="en-US" sz="2400" b="0" dirty="0">
                <a:solidFill>
                  <a:srgbClr val="CC0099"/>
                </a:solidFill>
                <a:latin typeface="微软雅黑" panose="020B0503020204020204" pitchFamily="34" charset="-122"/>
                <a:ea typeface="微软雅黑" panose="020B0503020204020204" pitchFamily="34" charset="-122"/>
              </a:rPr>
              <a:t>恒流区：</a:t>
            </a:r>
            <a:endParaRPr lang="zh-CN" altLang="en-US" sz="2400" b="0" dirty="0">
              <a:solidFill>
                <a:srgbClr val="CC0099"/>
              </a:solidFill>
              <a:latin typeface="微软雅黑" panose="020B0503020204020204" pitchFamily="34" charset="-122"/>
              <a:ea typeface="微软雅黑" panose="020B0503020204020204" pitchFamily="34" charset="-122"/>
            </a:endParaRPr>
          </a:p>
          <a:p>
            <a:pPr eaLnBrk="1" hangingPunct="1">
              <a:spcBef>
                <a:spcPct val="20000"/>
              </a:spcBef>
              <a:buClr>
                <a:schemeClr val="hlink"/>
              </a:buClr>
              <a:buSzPct val="50000"/>
              <a:buFont typeface="Monotype Sorts" pitchFamily="2" charset="2"/>
              <a:buNone/>
            </a:pPr>
            <a:r>
              <a:rPr lang="zh-CN" altLang="en-US" dirty="0"/>
              <a:t>△ </a:t>
            </a:r>
            <a:r>
              <a:rPr lang="en-US" altLang="zh-CN" i="1" dirty="0"/>
              <a:t>I</a:t>
            </a:r>
            <a:r>
              <a:rPr lang="en-US" altLang="zh-CN" baseline="-25000" dirty="0"/>
              <a:t>D </a:t>
            </a:r>
            <a:r>
              <a:rPr lang="en-US" altLang="zh-CN" b="0" dirty="0"/>
              <a:t>/</a:t>
            </a:r>
            <a:r>
              <a:rPr lang="en-US" altLang="zh-CN" dirty="0"/>
              <a:t>△</a:t>
            </a:r>
            <a:r>
              <a:rPr lang="en-US" altLang="zh-CN" i="1" dirty="0"/>
              <a:t>U</a:t>
            </a:r>
            <a:r>
              <a:rPr lang="en-US" altLang="zh-CN" baseline="-25000" dirty="0"/>
              <a:t>GS</a:t>
            </a:r>
            <a:r>
              <a:rPr lang="en-US" altLang="zh-CN" baseline="-25000" dirty="0">
                <a:latin typeface="宋体" panose="02010600030101010101" pitchFamily="2" charset="-122"/>
              </a:rPr>
              <a:t> </a:t>
            </a:r>
            <a:r>
              <a:rPr lang="en-US" altLang="zh-CN" dirty="0"/>
              <a:t>≈</a:t>
            </a:r>
            <a:r>
              <a:rPr lang="zh-CN" altLang="en-US" sz="2400" b="0" dirty="0">
                <a:latin typeface="微软雅黑" panose="020B0503020204020204" pitchFamily="34" charset="-122"/>
                <a:ea typeface="微软雅黑" panose="020B0503020204020204" pitchFamily="34" charset="-122"/>
              </a:rPr>
              <a:t>常数</a:t>
            </a:r>
            <a:r>
              <a:rPr lang="en-US" altLang="zh-CN" dirty="0"/>
              <a:t>= </a:t>
            </a:r>
            <a:r>
              <a:rPr lang="en-US" altLang="zh-CN" i="1" dirty="0" err="1"/>
              <a:t>g</a:t>
            </a:r>
            <a:r>
              <a:rPr lang="en-US" altLang="zh-CN" baseline="-25000" dirty="0" err="1"/>
              <a:t>m</a:t>
            </a:r>
            <a:r>
              <a:rPr lang="en-US" altLang="zh-CN" baseline="-25000" dirty="0"/>
              <a:t> </a:t>
            </a:r>
            <a:endParaRPr lang="en-US" altLang="zh-CN" baseline="-25000" dirty="0"/>
          </a:p>
          <a:p>
            <a:pPr eaLnBrk="1" hangingPunct="1">
              <a:spcBef>
                <a:spcPct val="20000"/>
              </a:spcBef>
              <a:buClr>
                <a:schemeClr val="hlink"/>
              </a:buClr>
              <a:buSzPct val="50000"/>
              <a:buFont typeface="Monotype Sorts" pitchFamily="2" charset="2"/>
              <a:buNone/>
            </a:pPr>
            <a:r>
              <a:rPr lang="en-US" altLang="zh-CN" i="1" dirty="0" err="1"/>
              <a:t>g</a:t>
            </a:r>
            <a:r>
              <a:rPr lang="en-US" altLang="zh-CN" baseline="-25000" dirty="0" err="1"/>
              <a:t>m</a:t>
            </a:r>
            <a:r>
              <a:rPr lang="en-US" altLang="zh-CN" baseline="-25000" dirty="0"/>
              <a:t> </a:t>
            </a:r>
            <a:r>
              <a:rPr lang="en-US" altLang="zh-CN" dirty="0"/>
              <a:t>—</a:t>
            </a:r>
            <a:r>
              <a:rPr lang="zh-CN" altLang="en-US" sz="2400" b="0" dirty="0">
                <a:latin typeface="微软雅黑" panose="020B0503020204020204" pitchFamily="34" charset="-122"/>
                <a:ea typeface="微软雅黑" panose="020B0503020204020204" pitchFamily="34" charset="-122"/>
              </a:rPr>
              <a:t>低频跨导</a:t>
            </a:r>
            <a:endParaRPr lang="zh-CN" altLang="en-US" sz="2400" b="0" dirty="0">
              <a:latin typeface="微软雅黑" panose="020B0503020204020204" pitchFamily="34" charset="-122"/>
              <a:ea typeface="微软雅黑" panose="020B0503020204020204" pitchFamily="34" charset="-122"/>
            </a:endParaRPr>
          </a:p>
        </p:txBody>
      </p:sp>
      <p:sp>
        <p:nvSpPr>
          <p:cNvPr id="267310" name="Freeform 46"/>
          <p:cNvSpPr/>
          <p:nvPr/>
        </p:nvSpPr>
        <p:spPr bwMode="auto">
          <a:xfrm>
            <a:off x="5531125" y="3351142"/>
            <a:ext cx="752600" cy="2819400"/>
          </a:xfrm>
          <a:custGeom>
            <a:avLst/>
            <a:gdLst>
              <a:gd name="T0" fmla="*/ 0 w 576"/>
              <a:gd name="T1" fmla="*/ 2147483646 h 1728"/>
              <a:gd name="T2" fmla="*/ 2147483646 w 576"/>
              <a:gd name="T3" fmla="*/ 2147483646 h 1728"/>
              <a:gd name="T4" fmla="*/ 2147483646 w 576"/>
              <a:gd name="T5" fmla="*/ 0 h 1728"/>
              <a:gd name="T6" fmla="*/ 0 60000 65536"/>
              <a:gd name="T7" fmla="*/ 0 60000 65536"/>
              <a:gd name="T8" fmla="*/ 0 60000 65536"/>
            </a:gdLst>
            <a:ahLst/>
            <a:cxnLst>
              <a:cxn ang="T6">
                <a:pos x="T0" y="T1"/>
              </a:cxn>
              <a:cxn ang="T7">
                <a:pos x="T2" y="T3"/>
              </a:cxn>
              <a:cxn ang="T8">
                <a:pos x="T4" y="T5"/>
              </a:cxn>
            </a:cxnLst>
            <a:rect l="0" t="0" r="r" b="b"/>
            <a:pathLst>
              <a:path w="576" h="1728">
                <a:moveTo>
                  <a:pt x="0" y="1728"/>
                </a:moveTo>
                <a:cubicBezTo>
                  <a:pt x="72" y="1704"/>
                  <a:pt x="144" y="1680"/>
                  <a:pt x="240" y="1392"/>
                </a:cubicBezTo>
                <a:cubicBezTo>
                  <a:pt x="336" y="1104"/>
                  <a:pt x="456" y="552"/>
                  <a:pt x="576" y="0"/>
                </a:cubicBezTo>
              </a:path>
            </a:pathLst>
          </a:custGeom>
          <a:noFill/>
          <a:ln w="19050" cap="flat" cmpd="sng">
            <a:solidFill>
              <a:srgbClr val="000000"/>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67333" name="Group 69"/>
          <p:cNvGrpSpPr/>
          <p:nvPr/>
        </p:nvGrpSpPr>
        <p:grpSpPr bwMode="auto">
          <a:xfrm>
            <a:off x="4330819" y="2530407"/>
            <a:ext cx="624031" cy="1630363"/>
            <a:chOff x="528" y="536"/>
            <a:chExt cx="398" cy="1027"/>
          </a:xfrm>
        </p:grpSpPr>
        <p:sp>
          <p:nvSpPr>
            <p:cNvPr id="77892" name="AutoShape 70"/>
            <p:cNvSpPr>
              <a:spLocks noChangeArrowheads="1"/>
            </p:cNvSpPr>
            <p:nvPr/>
          </p:nvSpPr>
          <p:spPr bwMode="auto">
            <a:xfrm>
              <a:off x="528" y="536"/>
              <a:ext cx="384" cy="1008"/>
            </a:xfrm>
            <a:prstGeom prst="wedgeRoundRectCallout">
              <a:avLst>
                <a:gd name="adj1" fmla="val 211842"/>
                <a:gd name="adj2" fmla="val 49228"/>
                <a:gd name="adj3" fmla="val 16667"/>
              </a:avLst>
            </a:prstGeom>
            <a:noFill/>
            <a:ln w="3175">
              <a:solidFill>
                <a:schemeClr val="accent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endParaRPr lang="zh-CN" altLang="zh-CN" sz="1800" b="0">
                <a:ea typeface="方正琥珀繁体" pitchFamily="2" charset="-122"/>
              </a:endParaRPr>
            </a:p>
          </p:txBody>
        </p:sp>
        <p:sp>
          <p:nvSpPr>
            <p:cNvPr id="77893" name="Text Box 71"/>
            <p:cNvSpPr txBox="1">
              <a:spLocks noChangeArrowheads="1"/>
            </p:cNvSpPr>
            <p:nvPr/>
          </p:nvSpPr>
          <p:spPr bwMode="auto">
            <a:xfrm>
              <a:off x="573" y="551"/>
              <a:ext cx="353" cy="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solidFill>
                    <a:schemeClr val="accent1"/>
                  </a:solidFill>
                </a:rPr>
                <a:t>可变电阻区</a:t>
              </a:r>
              <a:endParaRPr lang="zh-CN" altLang="en-US" sz="2400" b="0" dirty="0">
                <a:solidFill>
                  <a:schemeClr val="accent1"/>
                </a:solidFill>
                <a:ea typeface="方正琥珀繁体" pitchFamily="2" charset="-122"/>
              </a:endParaRPr>
            </a:p>
          </p:txBody>
        </p:sp>
      </p:grpSp>
      <p:sp>
        <p:nvSpPr>
          <p:cNvPr id="77834" name="Line 72"/>
          <p:cNvSpPr>
            <a:spLocks noChangeShapeType="1"/>
          </p:cNvSpPr>
          <p:nvPr/>
        </p:nvSpPr>
        <p:spPr bwMode="auto">
          <a:xfrm>
            <a:off x="10969900" y="5789542"/>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67350" name="Group 86"/>
          <p:cNvGrpSpPr/>
          <p:nvPr/>
        </p:nvGrpSpPr>
        <p:grpSpPr bwMode="auto">
          <a:xfrm>
            <a:off x="5054874" y="2370069"/>
            <a:ext cx="4075013" cy="4291013"/>
            <a:chOff x="3080" y="1591"/>
            <a:chExt cx="2599" cy="2703"/>
          </a:xfrm>
        </p:grpSpPr>
        <p:sp>
          <p:nvSpPr>
            <p:cNvPr id="77850" name="Line 8"/>
            <p:cNvSpPr>
              <a:spLocks noChangeShapeType="1"/>
            </p:cNvSpPr>
            <p:nvPr/>
          </p:nvSpPr>
          <p:spPr bwMode="auto">
            <a:xfrm>
              <a:off x="3374" y="3997"/>
              <a:ext cx="2160" cy="0"/>
            </a:xfrm>
            <a:prstGeom prst="line">
              <a:avLst/>
            </a:prstGeom>
            <a:noFill/>
            <a:ln w="38100">
              <a:solidFill>
                <a:srgbClr val="0000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1" name="Line 9"/>
            <p:cNvSpPr>
              <a:spLocks noChangeShapeType="1"/>
            </p:cNvSpPr>
            <p:nvPr/>
          </p:nvSpPr>
          <p:spPr bwMode="auto">
            <a:xfrm flipV="1">
              <a:off x="3374" y="1837"/>
              <a:ext cx="0" cy="2160"/>
            </a:xfrm>
            <a:prstGeom prst="line">
              <a:avLst/>
            </a:prstGeom>
            <a:noFill/>
            <a:ln w="381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2" name="Line 10"/>
            <p:cNvSpPr>
              <a:spLocks noChangeShapeType="1"/>
            </p:cNvSpPr>
            <p:nvPr/>
          </p:nvSpPr>
          <p:spPr bwMode="auto">
            <a:xfrm flipV="1">
              <a:off x="3374" y="2605"/>
              <a:ext cx="240" cy="1392"/>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3" name="Freeform 11"/>
            <p:cNvSpPr/>
            <p:nvPr/>
          </p:nvSpPr>
          <p:spPr bwMode="auto">
            <a:xfrm rot="370891">
              <a:off x="3638" y="2239"/>
              <a:ext cx="178" cy="377"/>
            </a:xfrm>
            <a:custGeom>
              <a:avLst/>
              <a:gdLst>
                <a:gd name="T0" fmla="*/ 0 w 480"/>
                <a:gd name="T1" fmla="*/ 432 h 432"/>
                <a:gd name="T2" fmla="*/ 119 w 480"/>
                <a:gd name="T3" fmla="*/ 144 h 432"/>
                <a:gd name="T4" fmla="*/ 597 w 480"/>
                <a:gd name="T5" fmla="*/ 0 h 432"/>
                <a:gd name="T6" fmla="*/ 0 60000 65536"/>
                <a:gd name="T7" fmla="*/ 0 60000 65536"/>
                <a:gd name="T8" fmla="*/ 0 60000 65536"/>
              </a:gdLst>
              <a:ahLst/>
              <a:cxnLst>
                <a:cxn ang="T6">
                  <a:pos x="T0" y="T1"/>
                </a:cxn>
                <a:cxn ang="T7">
                  <a:pos x="T2" y="T3"/>
                </a:cxn>
                <a:cxn ang="T8">
                  <a:pos x="T4" y="T5"/>
                </a:cxn>
              </a:cxnLst>
              <a:rect l="0" t="0" r="r" b="b"/>
              <a:pathLst>
                <a:path w="480" h="432">
                  <a:moveTo>
                    <a:pt x="0" y="432"/>
                  </a:moveTo>
                  <a:cubicBezTo>
                    <a:pt x="8" y="324"/>
                    <a:pt x="16" y="216"/>
                    <a:pt x="96" y="144"/>
                  </a:cubicBezTo>
                  <a:cubicBezTo>
                    <a:pt x="176" y="72"/>
                    <a:pt x="328" y="36"/>
                    <a:pt x="480"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4" name="Line 12"/>
            <p:cNvSpPr>
              <a:spLocks noChangeShapeType="1"/>
            </p:cNvSpPr>
            <p:nvPr/>
          </p:nvSpPr>
          <p:spPr bwMode="auto">
            <a:xfrm flipV="1">
              <a:off x="3817" y="2247"/>
              <a:ext cx="1243" cy="8"/>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5" name="Freeform 13"/>
            <p:cNvSpPr/>
            <p:nvPr/>
          </p:nvSpPr>
          <p:spPr bwMode="auto">
            <a:xfrm>
              <a:off x="3510" y="3061"/>
              <a:ext cx="222" cy="216"/>
            </a:xfrm>
            <a:custGeom>
              <a:avLst/>
              <a:gdLst>
                <a:gd name="T0" fmla="*/ 0 w 912"/>
                <a:gd name="T1" fmla="*/ 192 h 192"/>
                <a:gd name="T2" fmla="*/ 245 w 912"/>
                <a:gd name="T3" fmla="*/ 48 h 192"/>
                <a:gd name="T4" fmla="*/ 1167 w 912"/>
                <a:gd name="T5" fmla="*/ 0 h 192"/>
                <a:gd name="T6" fmla="*/ 0 60000 65536"/>
                <a:gd name="T7" fmla="*/ 0 60000 65536"/>
                <a:gd name="T8" fmla="*/ 0 60000 65536"/>
              </a:gdLst>
              <a:ahLst/>
              <a:cxnLst>
                <a:cxn ang="T6">
                  <a:pos x="T0" y="T1"/>
                </a:cxn>
                <a:cxn ang="T7">
                  <a:pos x="T2" y="T3"/>
                </a:cxn>
                <a:cxn ang="T8">
                  <a:pos x="T4" y="T5"/>
                </a:cxn>
              </a:cxnLst>
              <a:rect l="0" t="0" r="r" b="b"/>
              <a:pathLst>
                <a:path w="912" h="192">
                  <a:moveTo>
                    <a:pt x="0" y="192"/>
                  </a:moveTo>
                  <a:cubicBezTo>
                    <a:pt x="20" y="136"/>
                    <a:pt x="40" y="80"/>
                    <a:pt x="192" y="48"/>
                  </a:cubicBezTo>
                  <a:cubicBezTo>
                    <a:pt x="344" y="16"/>
                    <a:pt x="628" y="8"/>
                    <a:pt x="91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6" name="Line 14"/>
            <p:cNvSpPr>
              <a:spLocks noChangeShapeType="1"/>
            </p:cNvSpPr>
            <p:nvPr/>
          </p:nvSpPr>
          <p:spPr bwMode="auto">
            <a:xfrm>
              <a:off x="3720" y="3068"/>
              <a:ext cx="1176" cy="17"/>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8" name="Freeform 16"/>
            <p:cNvSpPr/>
            <p:nvPr/>
          </p:nvSpPr>
          <p:spPr bwMode="auto">
            <a:xfrm>
              <a:off x="3566" y="2638"/>
              <a:ext cx="251" cy="204"/>
            </a:xfrm>
            <a:custGeom>
              <a:avLst/>
              <a:gdLst>
                <a:gd name="T0" fmla="*/ 0 w 672"/>
                <a:gd name="T1" fmla="*/ 192 h 192"/>
                <a:gd name="T2" fmla="*/ 248 w 672"/>
                <a:gd name="T3" fmla="*/ 48 h 192"/>
                <a:gd name="T4" fmla="*/ 868 w 672"/>
                <a:gd name="T5" fmla="*/ 0 h 192"/>
                <a:gd name="T6" fmla="*/ 0 60000 65536"/>
                <a:gd name="T7" fmla="*/ 0 60000 65536"/>
                <a:gd name="T8" fmla="*/ 0 60000 65536"/>
              </a:gdLst>
              <a:ahLst/>
              <a:cxnLst>
                <a:cxn ang="T6">
                  <a:pos x="T0" y="T1"/>
                </a:cxn>
                <a:cxn ang="T7">
                  <a:pos x="T2" y="T3"/>
                </a:cxn>
                <a:cxn ang="T8">
                  <a:pos x="T4" y="T5"/>
                </a:cxn>
              </a:cxnLst>
              <a:rect l="0" t="0" r="r" b="b"/>
              <a:pathLst>
                <a:path w="672" h="192">
                  <a:moveTo>
                    <a:pt x="0" y="192"/>
                  </a:moveTo>
                  <a:cubicBezTo>
                    <a:pt x="40" y="136"/>
                    <a:pt x="80" y="80"/>
                    <a:pt x="192" y="48"/>
                  </a:cubicBezTo>
                  <a:cubicBezTo>
                    <a:pt x="304" y="16"/>
                    <a:pt x="488" y="8"/>
                    <a:pt x="67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59" name="Line 17"/>
            <p:cNvSpPr>
              <a:spLocks noChangeShapeType="1"/>
            </p:cNvSpPr>
            <p:nvPr/>
          </p:nvSpPr>
          <p:spPr bwMode="auto">
            <a:xfrm>
              <a:off x="3796" y="2646"/>
              <a:ext cx="1180" cy="7"/>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62" name="Line 20"/>
            <p:cNvSpPr>
              <a:spLocks noChangeShapeType="1"/>
            </p:cNvSpPr>
            <p:nvPr/>
          </p:nvSpPr>
          <p:spPr bwMode="auto">
            <a:xfrm flipV="1">
              <a:off x="3374" y="3574"/>
              <a:ext cx="94" cy="423"/>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63" name="Freeform 21"/>
            <p:cNvSpPr/>
            <p:nvPr/>
          </p:nvSpPr>
          <p:spPr bwMode="auto">
            <a:xfrm>
              <a:off x="3450" y="3522"/>
              <a:ext cx="174" cy="103"/>
            </a:xfrm>
            <a:custGeom>
              <a:avLst/>
              <a:gdLst>
                <a:gd name="T0" fmla="*/ 0 w 384"/>
                <a:gd name="T1" fmla="*/ 127 h 144"/>
                <a:gd name="T2" fmla="*/ 102 w 384"/>
                <a:gd name="T3" fmla="*/ 42 h 144"/>
                <a:gd name="T4" fmla="*/ 402 w 384"/>
                <a:gd name="T5" fmla="*/ 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16" y="108"/>
                    <a:pt x="32" y="72"/>
                    <a:pt x="96" y="48"/>
                  </a:cubicBezTo>
                  <a:cubicBezTo>
                    <a:pt x="160" y="24"/>
                    <a:pt x="336" y="8"/>
                    <a:pt x="384"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64" name="Line 22"/>
            <p:cNvSpPr>
              <a:spLocks noChangeShapeType="1"/>
            </p:cNvSpPr>
            <p:nvPr/>
          </p:nvSpPr>
          <p:spPr bwMode="auto">
            <a:xfrm>
              <a:off x="3590" y="3522"/>
              <a:ext cx="1320" cy="16"/>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66" name="Freeform 24"/>
            <p:cNvSpPr/>
            <p:nvPr/>
          </p:nvSpPr>
          <p:spPr bwMode="auto">
            <a:xfrm>
              <a:off x="3374" y="3941"/>
              <a:ext cx="240" cy="56"/>
            </a:xfrm>
            <a:custGeom>
              <a:avLst/>
              <a:gdLst>
                <a:gd name="T0" fmla="*/ 0 w 240"/>
                <a:gd name="T1" fmla="*/ 56 h 56"/>
                <a:gd name="T2" fmla="*/ 48 w 240"/>
                <a:gd name="T3" fmla="*/ 8 h 56"/>
                <a:gd name="T4" fmla="*/ 240 w 240"/>
                <a:gd name="T5" fmla="*/ 8 h 56"/>
                <a:gd name="T6" fmla="*/ 0 60000 65536"/>
                <a:gd name="T7" fmla="*/ 0 60000 65536"/>
                <a:gd name="T8" fmla="*/ 0 60000 65536"/>
              </a:gdLst>
              <a:ahLst/>
              <a:cxnLst>
                <a:cxn ang="T6">
                  <a:pos x="T0" y="T1"/>
                </a:cxn>
                <a:cxn ang="T7">
                  <a:pos x="T2" y="T3"/>
                </a:cxn>
                <a:cxn ang="T8">
                  <a:pos x="T4" y="T5"/>
                </a:cxn>
              </a:cxnLst>
              <a:rect l="0" t="0" r="r" b="b"/>
              <a:pathLst>
                <a:path w="240" h="56">
                  <a:moveTo>
                    <a:pt x="0" y="56"/>
                  </a:moveTo>
                  <a:cubicBezTo>
                    <a:pt x="4" y="36"/>
                    <a:pt x="8" y="16"/>
                    <a:pt x="48" y="8"/>
                  </a:cubicBezTo>
                  <a:cubicBezTo>
                    <a:pt x="88" y="0"/>
                    <a:pt x="164" y="4"/>
                    <a:pt x="240" y="8"/>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67" name="Line 25"/>
            <p:cNvSpPr>
              <a:spLocks noChangeShapeType="1"/>
            </p:cNvSpPr>
            <p:nvPr/>
          </p:nvSpPr>
          <p:spPr bwMode="auto">
            <a:xfrm>
              <a:off x="3566" y="3949"/>
              <a:ext cx="1284"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69" name="Line 27"/>
            <p:cNvSpPr>
              <a:spLocks noChangeShapeType="1"/>
            </p:cNvSpPr>
            <p:nvPr/>
          </p:nvSpPr>
          <p:spPr bwMode="auto">
            <a:xfrm>
              <a:off x="3326" y="2189"/>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70" name="Line 28"/>
            <p:cNvSpPr>
              <a:spLocks noChangeShapeType="1"/>
            </p:cNvSpPr>
            <p:nvPr/>
          </p:nvSpPr>
          <p:spPr bwMode="auto">
            <a:xfrm>
              <a:off x="3326" y="3037"/>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71" name="Line 29"/>
            <p:cNvSpPr>
              <a:spLocks noChangeShapeType="1"/>
            </p:cNvSpPr>
            <p:nvPr/>
          </p:nvSpPr>
          <p:spPr bwMode="auto">
            <a:xfrm>
              <a:off x="3326" y="3493"/>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72" name="Line 30"/>
            <p:cNvSpPr>
              <a:spLocks noChangeShapeType="1"/>
            </p:cNvSpPr>
            <p:nvPr/>
          </p:nvSpPr>
          <p:spPr bwMode="auto">
            <a:xfrm>
              <a:off x="3326" y="2605"/>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73" name="Text Box 31"/>
            <p:cNvSpPr txBox="1">
              <a:spLocks noChangeArrowheads="1"/>
            </p:cNvSpPr>
            <p:nvPr/>
          </p:nvSpPr>
          <p:spPr bwMode="auto">
            <a:xfrm>
              <a:off x="3120" y="2048"/>
              <a:ext cx="2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4</a:t>
              </a:r>
              <a:endParaRPr lang="en-US" altLang="zh-CN" sz="2400" b="0">
                <a:ea typeface="方正琥珀繁体" pitchFamily="2" charset="-122"/>
              </a:endParaRPr>
            </a:p>
          </p:txBody>
        </p:sp>
        <p:sp>
          <p:nvSpPr>
            <p:cNvPr id="77874" name="Text Box 32"/>
            <p:cNvSpPr txBox="1">
              <a:spLocks noChangeArrowheads="1"/>
            </p:cNvSpPr>
            <p:nvPr/>
          </p:nvSpPr>
          <p:spPr bwMode="auto">
            <a:xfrm>
              <a:off x="3120" y="2480"/>
              <a:ext cx="2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ea typeface="方正琥珀繁体" pitchFamily="2" charset="-122"/>
                </a:rPr>
                <a:t>3</a:t>
              </a:r>
              <a:endParaRPr lang="en-US" altLang="zh-CN" sz="2400" dirty="0">
                <a:ea typeface="方正琥珀繁体" pitchFamily="2" charset="-122"/>
              </a:endParaRPr>
            </a:p>
          </p:txBody>
        </p:sp>
        <p:sp>
          <p:nvSpPr>
            <p:cNvPr id="77875" name="Text Box 33"/>
            <p:cNvSpPr txBox="1">
              <a:spLocks noChangeArrowheads="1"/>
            </p:cNvSpPr>
            <p:nvPr/>
          </p:nvSpPr>
          <p:spPr bwMode="auto">
            <a:xfrm>
              <a:off x="3120" y="2864"/>
              <a:ext cx="2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2</a:t>
              </a:r>
              <a:endParaRPr lang="en-US" altLang="zh-CN" sz="2400">
                <a:ea typeface="方正琥珀繁体" pitchFamily="2" charset="-122"/>
              </a:endParaRPr>
            </a:p>
          </p:txBody>
        </p:sp>
        <p:sp>
          <p:nvSpPr>
            <p:cNvPr id="77876" name="Text Box 34"/>
            <p:cNvSpPr txBox="1">
              <a:spLocks noChangeArrowheads="1"/>
            </p:cNvSpPr>
            <p:nvPr/>
          </p:nvSpPr>
          <p:spPr bwMode="auto">
            <a:xfrm>
              <a:off x="3170" y="3325"/>
              <a:ext cx="2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a:t>
              </a:r>
              <a:endParaRPr lang="en-US" altLang="zh-CN" sz="2400" b="0">
                <a:ea typeface="方正琥珀繁体" pitchFamily="2" charset="-122"/>
              </a:endParaRPr>
            </a:p>
          </p:txBody>
        </p:sp>
        <p:sp>
          <p:nvSpPr>
            <p:cNvPr id="77877" name="Text Box 35"/>
            <p:cNvSpPr txBox="1">
              <a:spLocks noChangeArrowheads="1"/>
            </p:cNvSpPr>
            <p:nvPr/>
          </p:nvSpPr>
          <p:spPr bwMode="auto">
            <a:xfrm>
              <a:off x="3218" y="3901"/>
              <a:ext cx="2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0</a:t>
              </a:r>
              <a:endParaRPr lang="en-US" altLang="zh-CN" sz="2400">
                <a:ea typeface="方正琥珀繁体" pitchFamily="2" charset="-122"/>
              </a:endParaRPr>
            </a:p>
          </p:txBody>
        </p:sp>
        <p:sp>
          <p:nvSpPr>
            <p:cNvPr id="77878" name="Line 37"/>
            <p:cNvSpPr>
              <a:spLocks noChangeShapeType="1"/>
            </p:cNvSpPr>
            <p:nvPr/>
          </p:nvSpPr>
          <p:spPr bwMode="auto">
            <a:xfrm>
              <a:off x="4238" y="3997"/>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79" name="Line 38"/>
            <p:cNvSpPr>
              <a:spLocks noChangeShapeType="1"/>
            </p:cNvSpPr>
            <p:nvPr/>
          </p:nvSpPr>
          <p:spPr bwMode="auto">
            <a:xfrm>
              <a:off x="4238" y="3997"/>
              <a:ext cx="0" cy="4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80" name="Line 39"/>
            <p:cNvSpPr>
              <a:spLocks noChangeShapeType="1"/>
            </p:cNvSpPr>
            <p:nvPr/>
          </p:nvSpPr>
          <p:spPr bwMode="auto">
            <a:xfrm>
              <a:off x="3798" y="3997"/>
              <a:ext cx="0" cy="4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81" name="Line 40"/>
            <p:cNvSpPr>
              <a:spLocks noChangeShapeType="1"/>
            </p:cNvSpPr>
            <p:nvPr/>
          </p:nvSpPr>
          <p:spPr bwMode="auto">
            <a:xfrm>
              <a:off x="4702" y="3997"/>
              <a:ext cx="0" cy="4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882" name="Text Box 41"/>
            <p:cNvSpPr txBox="1">
              <a:spLocks noChangeArrowheads="1"/>
            </p:cNvSpPr>
            <p:nvPr/>
          </p:nvSpPr>
          <p:spPr bwMode="auto">
            <a:xfrm>
              <a:off x="3696" y="3968"/>
              <a:ext cx="21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5</a:t>
              </a:r>
              <a:endParaRPr lang="en-US" altLang="zh-CN" sz="2400">
                <a:ea typeface="方正琥珀繁体" pitchFamily="2" charset="-122"/>
              </a:endParaRPr>
            </a:p>
          </p:txBody>
        </p:sp>
        <p:sp>
          <p:nvSpPr>
            <p:cNvPr id="77883" name="Text Box 42"/>
            <p:cNvSpPr txBox="1">
              <a:spLocks noChangeArrowheads="1"/>
            </p:cNvSpPr>
            <p:nvPr/>
          </p:nvSpPr>
          <p:spPr bwMode="auto">
            <a:xfrm>
              <a:off x="4081" y="3949"/>
              <a:ext cx="31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10</a:t>
              </a:r>
              <a:endParaRPr lang="en-US" altLang="zh-CN" sz="2400">
                <a:ea typeface="方正琥珀繁体" pitchFamily="2" charset="-122"/>
              </a:endParaRPr>
            </a:p>
          </p:txBody>
        </p:sp>
        <p:sp>
          <p:nvSpPr>
            <p:cNvPr id="77884" name="Text Box 43"/>
            <p:cNvSpPr txBox="1">
              <a:spLocks noChangeArrowheads="1"/>
            </p:cNvSpPr>
            <p:nvPr/>
          </p:nvSpPr>
          <p:spPr bwMode="auto">
            <a:xfrm>
              <a:off x="4547" y="3968"/>
              <a:ext cx="31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15</a:t>
              </a:r>
              <a:endParaRPr lang="en-US" altLang="zh-CN" sz="2400">
                <a:ea typeface="方正琥珀繁体" pitchFamily="2" charset="-122"/>
              </a:endParaRPr>
            </a:p>
          </p:txBody>
        </p:sp>
        <p:sp>
          <p:nvSpPr>
            <p:cNvPr id="77885" name="Text Box 47"/>
            <p:cNvSpPr txBox="1">
              <a:spLocks noChangeArrowheads="1"/>
            </p:cNvSpPr>
            <p:nvPr/>
          </p:nvSpPr>
          <p:spPr bwMode="auto">
            <a:xfrm>
              <a:off x="4418" y="1952"/>
              <a:ext cx="69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solidFill>
                    <a:srgbClr val="FF3300"/>
                  </a:solidFill>
                  <a:ea typeface="方正琥珀繁体" pitchFamily="2" charset="-122"/>
                </a:rPr>
                <a:t>U</a:t>
              </a:r>
              <a:r>
                <a:rPr lang="en-US" altLang="zh-CN" sz="2400" baseline="-25000" dirty="0">
                  <a:solidFill>
                    <a:srgbClr val="FF3300"/>
                  </a:solidFill>
                  <a:ea typeface="方正琥珀繁体" pitchFamily="2" charset="-122"/>
                </a:rPr>
                <a:t>GS</a:t>
              </a:r>
              <a:r>
                <a:rPr lang="en-US" altLang="zh-CN" sz="2400" i="1" dirty="0">
                  <a:solidFill>
                    <a:srgbClr val="FF3300"/>
                  </a:solidFill>
                  <a:ea typeface="方正琥珀繁体" pitchFamily="2" charset="-122"/>
                </a:rPr>
                <a:t> </a:t>
              </a:r>
              <a:r>
                <a:rPr lang="en-US" altLang="zh-CN" sz="2400" dirty="0">
                  <a:solidFill>
                    <a:srgbClr val="FF3300"/>
                  </a:solidFill>
                  <a:ea typeface="方正琥珀繁体" pitchFamily="2" charset="-122"/>
                </a:rPr>
                <a:t>=0</a:t>
              </a:r>
              <a:endParaRPr lang="en-US" altLang="zh-CN" sz="2400" dirty="0">
                <a:solidFill>
                  <a:srgbClr val="FF3300"/>
                </a:solidFill>
                <a:ea typeface="方正琥珀繁体" pitchFamily="2" charset="-122"/>
              </a:endParaRPr>
            </a:p>
          </p:txBody>
        </p:sp>
        <p:sp>
          <p:nvSpPr>
            <p:cNvPr id="77886" name="Text Box 48"/>
            <p:cNvSpPr txBox="1">
              <a:spLocks noChangeArrowheads="1"/>
            </p:cNvSpPr>
            <p:nvPr/>
          </p:nvSpPr>
          <p:spPr bwMode="auto">
            <a:xfrm>
              <a:off x="4665" y="2372"/>
              <a:ext cx="4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rgbClr val="FF3300"/>
                  </a:solidFill>
                  <a:ea typeface="方正琥珀繁体" pitchFamily="2" charset="-122"/>
                </a:rPr>
                <a:t>-1V</a:t>
              </a:r>
              <a:endParaRPr lang="en-US" altLang="zh-CN" sz="2400" b="0" dirty="0">
                <a:solidFill>
                  <a:srgbClr val="FF3300"/>
                </a:solidFill>
                <a:ea typeface="方正琥珀繁体" pitchFamily="2" charset="-122"/>
              </a:endParaRPr>
            </a:p>
          </p:txBody>
        </p:sp>
        <p:sp>
          <p:nvSpPr>
            <p:cNvPr id="77887" name="Text Box 49"/>
            <p:cNvSpPr txBox="1">
              <a:spLocks noChangeArrowheads="1"/>
            </p:cNvSpPr>
            <p:nvPr/>
          </p:nvSpPr>
          <p:spPr bwMode="auto">
            <a:xfrm>
              <a:off x="4557" y="2816"/>
              <a:ext cx="4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FF3300"/>
                  </a:solidFill>
                  <a:ea typeface="方正琥珀繁体" pitchFamily="2" charset="-122"/>
                </a:rPr>
                <a:t>-2V</a:t>
              </a:r>
              <a:endParaRPr lang="en-US" altLang="zh-CN" sz="2400">
                <a:solidFill>
                  <a:srgbClr val="FF3300"/>
                </a:solidFill>
                <a:ea typeface="方正琥珀繁体" pitchFamily="2" charset="-122"/>
              </a:endParaRPr>
            </a:p>
          </p:txBody>
        </p:sp>
        <p:sp>
          <p:nvSpPr>
            <p:cNvPr id="77888" name="Text Box 50"/>
            <p:cNvSpPr txBox="1">
              <a:spLocks noChangeArrowheads="1"/>
            </p:cNvSpPr>
            <p:nvPr/>
          </p:nvSpPr>
          <p:spPr bwMode="auto">
            <a:xfrm>
              <a:off x="4509" y="3248"/>
              <a:ext cx="4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FF3300"/>
                  </a:solidFill>
                  <a:ea typeface="方正琥珀繁体" pitchFamily="2" charset="-122"/>
                </a:rPr>
                <a:t>-3V</a:t>
              </a:r>
              <a:endParaRPr lang="en-US" altLang="zh-CN" sz="2400">
                <a:solidFill>
                  <a:srgbClr val="FF3300"/>
                </a:solidFill>
                <a:ea typeface="方正琥珀繁体" pitchFamily="2" charset="-122"/>
              </a:endParaRPr>
            </a:p>
          </p:txBody>
        </p:sp>
        <p:sp>
          <p:nvSpPr>
            <p:cNvPr id="77889" name="Text Box 51"/>
            <p:cNvSpPr txBox="1">
              <a:spLocks noChangeArrowheads="1"/>
            </p:cNvSpPr>
            <p:nvPr/>
          </p:nvSpPr>
          <p:spPr bwMode="auto">
            <a:xfrm>
              <a:off x="4531" y="3679"/>
              <a:ext cx="4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FF3300"/>
                  </a:solidFill>
                  <a:ea typeface="方正琥珀繁体" pitchFamily="2" charset="-122"/>
                </a:rPr>
                <a:t>-4V</a:t>
              </a:r>
              <a:endParaRPr lang="en-US" altLang="zh-CN" sz="2400">
                <a:solidFill>
                  <a:srgbClr val="FF3300"/>
                </a:solidFill>
                <a:ea typeface="方正琥珀繁体" pitchFamily="2" charset="-122"/>
              </a:endParaRPr>
            </a:p>
          </p:txBody>
        </p:sp>
        <p:sp>
          <p:nvSpPr>
            <p:cNvPr id="77890" name="Text Box 74"/>
            <p:cNvSpPr txBox="1">
              <a:spLocks noChangeArrowheads="1"/>
            </p:cNvSpPr>
            <p:nvPr/>
          </p:nvSpPr>
          <p:spPr bwMode="auto">
            <a:xfrm rot="86690">
              <a:off x="4942" y="4003"/>
              <a:ext cx="73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ea typeface="方正琥珀繁体" pitchFamily="2" charset="-122"/>
                </a:rPr>
                <a:t> </a:t>
              </a:r>
              <a:r>
                <a:rPr lang="en-US" altLang="zh-CN" sz="2400" i="1" dirty="0" err="1" smtClean="0">
                  <a:ea typeface="方正琥珀繁体" pitchFamily="2" charset="-122"/>
                </a:rPr>
                <a:t>u</a:t>
              </a:r>
              <a:r>
                <a:rPr lang="en-US" altLang="zh-CN" sz="2400" baseline="-25000" dirty="0" err="1" smtClean="0">
                  <a:ea typeface="方正琥珀繁体" pitchFamily="2" charset="-122"/>
                </a:rPr>
                <a:t>DS</a:t>
              </a:r>
              <a:r>
                <a:rPr lang="en-US" altLang="zh-CN" sz="2400" i="1" dirty="0" smtClean="0">
                  <a:ea typeface="方正琥珀繁体" pitchFamily="2" charset="-122"/>
                </a:rPr>
                <a:t> </a:t>
              </a:r>
              <a:r>
                <a:rPr lang="en-US" altLang="zh-CN" sz="2400" i="1" dirty="0">
                  <a:ea typeface="方正琥珀繁体" pitchFamily="2" charset="-122"/>
                </a:rPr>
                <a:t>/ </a:t>
              </a:r>
              <a:r>
                <a:rPr lang="en-US" altLang="zh-CN" sz="2400" dirty="0">
                  <a:ea typeface="方正琥珀繁体" pitchFamily="2" charset="-122"/>
                </a:rPr>
                <a:t>V</a:t>
              </a:r>
              <a:endParaRPr lang="en-US" altLang="zh-CN" sz="2400" dirty="0">
                <a:ea typeface="方正琥珀繁体" pitchFamily="2" charset="-122"/>
              </a:endParaRPr>
            </a:p>
          </p:txBody>
        </p:sp>
        <p:sp>
          <p:nvSpPr>
            <p:cNvPr id="77891" name="Text Box 75"/>
            <p:cNvSpPr txBox="1">
              <a:spLocks noChangeArrowheads="1"/>
            </p:cNvSpPr>
            <p:nvPr/>
          </p:nvSpPr>
          <p:spPr bwMode="auto">
            <a:xfrm>
              <a:off x="3080" y="1591"/>
              <a:ext cx="76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err="1" smtClean="0">
                  <a:ea typeface="方正琥珀繁体" pitchFamily="2" charset="-122"/>
                </a:rPr>
                <a:t>i</a:t>
              </a:r>
              <a:r>
                <a:rPr lang="en-US" altLang="zh-CN" sz="2400" baseline="-25000" dirty="0" err="1" smtClean="0">
                  <a:ea typeface="方正琥珀繁体" pitchFamily="2" charset="-122"/>
                </a:rPr>
                <a:t>D</a:t>
              </a:r>
              <a:r>
                <a:rPr lang="en-US" altLang="zh-CN" sz="2400" b="0" dirty="0" smtClean="0">
                  <a:ea typeface="方正琥珀繁体" pitchFamily="2" charset="-122"/>
                </a:rPr>
                <a:t> </a:t>
              </a:r>
              <a:r>
                <a:rPr lang="en-US" altLang="zh-CN" sz="2400" dirty="0">
                  <a:ea typeface="方正琥珀繁体" pitchFamily="2" charset="-122"/>
                </a:rPr>
                <a:t>/mA</a:t>
              </a:r>
              <a:endParaRPr lang="en-US" altLang="zh-CN" sz="2400" dirty="0">
                <a:ea typeface="方正琥珀繁体" pitchFamily="2" charset="-122"/>
              </a:endParaRPr>
            </a:p>
          </p:txBody>
        </p:sp>
      </p:grpSp>
      <p:sp>
        <p:nvSpPr>
          <p:cNvPr id="267340" name="AutoShape 76"/>
          <p:cNvSpPr>
            <a:spLocks noChangeArrowheads="1"/>
          </p:cNvSpPr>
          <p:nvPr/>
        </p:nvSpPr>
        <p:spPr bwMode="auto">
          <a:xfrm>
            <a:off x="3784060" y="5521256"/>
            <a:ext cx="1189100" cy="575539"/>
          </a:xfrm>
          <a:prstGeom prst="wedgeRoundRectCallout">
            <a:avLst>
              <a:gd name="adj1" fmla="val 117716"/>
              <a:gd name="adj2" fmla="val 59882"/>
              <a:gd name="adj3" fmla="val 16667"/>
            </a:avLst>
          </a:prstGeom>
          <a:noFill/>
          <a:ln w="12700">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solidFill>
                  <a:srgbClr val="CC3300"/>
                </a:solidFill>
                <a:ea typeface="方正琥珀繁体" pitchFamily="2" charset="-122"/>
              </a:rPr>
              <a:t>夹断区</a:t>
            </a:r>
            <a:endParaRPr lang="zh-CN" altLang="en-US" sz="2400" dirty="0">
              <a:solidFill>
                <a:srgbClr val="CC3300"/>
              </a:solidFill>
              <a:ea typeface="方正琥珀繁体" pitchFamily="2" charset="-122"/>
            </a:endParaRPr>
          </a:p>
        </p:txBody>
      </p:sp>
      <p:sp>
        <p:nvSpPr>
          <p:cNvPr id="267343" name="Rectangle 79"/>
          <p:cNvSpPr>
            <a:spLocks noChangeArrowheads="1"/>
          </p:cNvSpPr>
          <p:nvPr/>
        </p:nvSpPr>
        <p:spPr bwMode="auto">
          <a:xfrm>
            <a:off x="261222" y="2276949"/>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r>
              <a:rPr lang="zh-CN" altLang="en-US" sz="2400" b="0" dirty="0">
                <a:solidFill>
                  <a:schemeClr val="accent1"/>
                </a:solidFill>
                <a:latin typeface="微软雅黑" panose="020B0503020204020204" pitchFamily="34" charset="-122"/>
                <a:ea typeface="微软雅黑" panose="020B0503020204020204" pitchFamily="34" charset="-122"/>
              </a:rPr>
              <a:t>可变电阻</a:t>
            </a:r>
            <a:r>
              <a:rPr lang="zh-CN" altLang="en-US" sz="2400" b="0" dirty="0" smtClean="0">
                <a:solidFill>
                  <a:schemeClr val="accent1"/>
                </a:solidFill>
                <a:latin typeface="微软雅黑" panose="020B0503020204020204" pitchFamily="34" charset="-122"/>
                <a:ea typeface="微软雅黑" panose="020B0503020204020204" pitchFamily="34" charset="-122"/>
              </a:rPr>
              <a:t>区</a:t>
            </a:r>
            <a:endParaRPr lang="zh-CN" altLang="en-US" sz="2400" b="0" dirty="0">
              <a:solidFill>
                <a:schemeClr val="accent1"/>
              </a:solidFill>
              <a:latin typeface="微软雅黑" panose="020B0503020204020204" pitchFamily="34" charset="-122"/>
              <a:ea typeface="微软雅黑" panose="020B0503020204020204" pitchFamily="34" charset="-122"/>
            </a:endParaRPr>
          </a:p>
        </p:txBody>
      </p:sp>
      <p:sp>
        <p:nvSpPr>
          <p:cNvPr id="267344" name="Rectangle 80"/>
          <p:cNvSpPr>
            <a:spLocks noChangeArrowheads="1"/>
          </p:cNvSpPr>
          <p:nvPr/>
        </p:nvSpPr>
        <p:spPr bwMode="auto">
          <a:xfrm>
            <a:off x="264186" y="3213832"/>
            <a:ext cx="5762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hlink"/>
              </a:buClr>
              <a:buSzPct val="50000"/>
              <a:buFont typeface="Monotype Sorts" pitchFamily="2" charset="2"/>
              <a:buNone/>
            </a:pPr>
            <a:r>
              <a:rPr lang="zh-CN" altLang="en-US" sz="2400" b="0" dirty="0">
                <a:solidFill>
                  <a:srgbClr val="CC0099"/>
                </a:solidFill>
                <a:latin typeface="微软雅黑" panose="020B0503020204020204" pitchFamily="34" charset="-122"/>
                <a:ea typeface="微软雅黑" panose="020B0503020204020204" pitchFamily="34" charset="-122"/>
              </a:rPr>
              <a:t>恒流</a:t>
            </a:r>
            <a:r>
              <a:rPr lang="zh-CN" altLang="en-US" sz="2400" b="0" dirty="0" smtClean="0">
                <a:solidFill>
                  <a:srgbClr val="CC0099"/>
                </a:solidFill>
                <a:latin typeface="微软雅黑" panose="020B0503020204020204" pitchFamily="34" charset="-122"/>
                <a:ea typeface="微软雅黑" panose="020B0503020204020204" pitchFamily="34" charset="-122"/>
              </a:rPr>
              <a:t>区</a:t>
            </a:r>
            <a:endParaRPr lang="zh-CN" altLang="en-US" sz="2400" b="0" dirty="0">
              <a:solidFill>
                <a:srgbClr val="CC0099"/>
              </a:solidFill>
              <a:latin typeface="微软雅黑" panose="020B0503020204020204" pitchFamily="34" charset="-122"/>
              <a:ea typeface="微软雅黑" panose="020B0503020204020204" pitchFamily="34" charset="-122"/>
            </a:endParaRPr>
          </a:p>
        </p:txBody>
      </p:sp>
      <p:sp>
        <p:nvSpPr>
          <p:cNvPr id="267346" name="Rectangle 82"/>
          <p:cNvSpPr>
            <a:spLocks noChangeArrowheads="1"/>
          </p:cNvSpPr>
          <p:nvPr/>
        </p:nvSpPr>
        <p:spPr bwMode="auto">
          <a:xfrm>
            <a:off x="252123" y="2711346"/>
            <a:ext cx="3997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400" b="0" dirty="0">
                <a:solidFill>
                  <a:srgbClr val="FF0000"/>
                </a:solidFill>
                <a:latin typeface="微软雅黑" panose="020B0503020204020204" pitchFamily="34" charset="-122"/>
                <a:ea typeface="微软雅黑" panose="020B0503020204020204" pitchFamily="34" charset="-122"/>
              </a:rPr>
              <a:t>夹断</a:t>
            </a:r>
            <a:r>
              <a:rPr lang="zh-CN" altLang="en-US" sz="2400" b="0" dirty="0" smtClean="0">
                <a:solidFill>
                  <a:srgbClr val="FF0000"/>
                </a:solidFill>
                <a:latin typeface="微软雅黑" panose="020B0503020204020204" pitchFamily="34" charset="-122"/>
                <a:ea typeface="微软雅黑" panose="020B0503020204020204" pitchFamily="34" charset="-122"/>
              </a:rPr>
              <a:t>区（截止区）</a:t>
            </a:r>
            <a:endParaRPr lang="zh-CN" altLang="en-US" sz="2400" b="0" dirty="0">
              <a:solidFill>
                <a:srgbClr val="FF0000"/>
              </a:solidFill>
              <a:latin typeface="微软雅黑" panose="020B0503020204020204" pitchFamily="34" charset="-122"/>
              <a:ea typeface="微软雅黑" panose="020B0503020204020204" pitchFamily="34" charset="-122"/>
            </a:endParaRPr>
          </a:p>
        </p:txBody>
      </p:sp>
      <p:sp>
        <p:nvSpPr>
          <p:cNvPr id="267347" name="Rectangle 83"/>
          <p:cNvSpPr>
            <a:spLocks noChangeArrowheads="1"/>
          </p:cNvSpPr>
          <p:nvPr/>
        </p:nvSpPr>
        <p:spPr bwMode="auto">
          <a:xfrm>
            <a:off x="47598" y="5460932"/>
            <a:ext cx="424815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hlink"/>
              </a:buClr>
              <a:buSzPct val="50000"/>
              <a:buFont typeface="Monotype Sorts" pitchFamily="2" charset="2"/>
              <a:buNone/>
            </a:pPr>
            <a:r>
              <a:rPr lang="zh-CN" altLang="en-US" dirty="0"/>
              <a:t>即：</a:t>
            </a:r>
            <a:r>
              <a:rPr lang="zh-CN" altLang="en-US" dirty="0">
                <a:solidFill>
                  <a:srgbClr val="FF33CC"/>
                </a:solidFill>
              </a:rPr>
              <a:t> </a:t>
            </a:r>
            <a:r>
              <a:rPr lang="zh-CN" altLang="en-US" dirty="0"/>
              <a:t>△ </a:t>
            </a:r>
            <a:r>
              <a:rPr lang="en-US" altLang="zh-CN" i="1" dirty="0"/>
              <a:t>I</a:t>
            </a:r>
            <a:r>
              <a:rPr lang="en-US" altLang="zh-CN" baseline="-25000" dirty="0"/>
              <a:t>D </a:t>
            </a:r>
            <a:r>
              <a:rPr lang="en-US" altLang="zh-CN" dirty="0"/>
              <a:t>= </a:t>
            </a:r>
            <a:r>
              <a:rPr lang="en-US" altLang="zh-CN" i="1" dirty="0"/>
              <a:t>g</a:t>
            </a:r>
            <a:r>
              <a:rPr lang="en-US" altLang="zh-CN" baseline="-25000" dirty="0"/>
              <a:t>m </a:t>
            </a:r>
            <a:r>
              <a:rPr lang="en-US" altLang="zh-CN" dirty="0"/>
              <a:t>△ </a:t>
            </a:r>
            <a:r>
              <a:rPr lang="en-US" altLang="zh-CN" i="1" dirty="0"/>
              <a:t>U</a:t>
            </a:r>
            <a:r>
              <a:rPr lang="en-US" altLang="zh-CN" baseline="-25000" dirty="0"/>
              <a:t>GS</a:t>
            </a:r>
            <a:endParaRPr lang="en-US" altLang="zh-CN" baseline="-25000" dirty="0"/>
          </a:p>
          <a:p>
            <a:pPr eaLnBrk="1" hangingPunct="1">
              <a:spcBef>
                <a:spcPct val="50000"/>
              </a:spcBef>
              <a:buClr>
                <a:schemeClr val="hlink"/>
              </a:buClr>
              <a:buSzPct val="50000"/>
              <a:buFont typeface="Monotype Sorts" pitchFamily="2" charset="2"/>
              <a:buNone/>
            </a:pPr>
            <a:r>
              <a:rPr lang="en-US" altLang="zh-CN" baseline="-25000" dirty="0">
                <a:solidFill>
                  <a:schemeClr val="accent2"/>
                </a:solidFill>
              </a:rPr>
              <a:t>                      </a:t>
            </a:r>
            <a:r>
              <a:rPr lang="en-US" altLang="zh-CN" dirty="0"/>
              <a:t>—</a:t>
            </a:r>
            <a:r>
              <a:rPr lang="zh-CN" altLang="en-US" dirty="0"/>
              <a:t>放大原理</a:t>
            </a:r>
            <a:endParaRPr lang="zh-CN" altLang="en-US" sz="2000" dirty="0"/>
          </a:p>
        </p:txBody>
      </p:sp>
      <p:grpSp>
        <p:nvGrpSpPr>
          <p:cNvPr id="267358" name="Group 94"/>
          <p:cNvGrpSpPr/>
          <p:nvPr/>
        </p:nvGrpSpPr>
        <p:grpSpPr bwMode="auto">
          <a:xfrm>
            <a:off x="6310591" y="3587680"/>
            <a:ext cx="1020714" cy="1862138"/>
            <a:chOff x="3871" y="2358"/>
            <a:chExt cx="651" cy="1173"/>
          </a:xfrm>
        </p:grpSpPr>
        <p:sp>
          <p:nvSpPr>
            <p:cNvPr id="77845" name="Rectangle 91"/>
            <p:cNvSpPr>
              <a:spLocks noChangeArrowheads="1"/>
            </p:cNvSpPr>
            <p:nvPr/>
          </p:nvSpPr>
          <p:spPr bwMode="auto">
            <a:xfrm>
              <a:off x="3871" y="2358"/>
              <a:ext cx="3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400" dirty="0">
                  <a:solidFill>
                    <a:srgbClr val="FF0066"/>
                  </a:solidFill>
                </a:rPr>
                <a:t>恒</a:t>
              </a:r>
              <a:endParaRPr lang="zh-CN" altLang="en-US" sz="2400" dirty="0">
                <a:solidFill>
                  <a:srgbClr val="FF0066"/>
                </a:solidFill>
              </a:endParaRPr>
            </a:p>
          </p:txBody>
        </p:sp>
        <p:sp>
          <p:nvSpPr>
            <p:cNvPr id="77846" name="Rectangle 92"/>
            <p:cNvSpPr>
              <a:spLocks noChangeArrowheads="1"/>
            </p:cNvSpPr>
            <p:nvPr/>
          </p:nvSpPr>
          <p:spPr bwMode="auto">
            <a:xfrm>
              <a:off x="4033" y="2814"/>
              <a:ext cx="3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400" dirty="0">
                  <a:solidFill>
                    <a:srgbClr val="FF0066"/>
                  </a:solidFill>
                </a:rPr>
                <a:t>流</a:t>
              </a:r>
              <a:endParaRPr lang="zh-CN" altLang="en-US" sz="2400" dirty="0">
                <a:solidFill>
                  <a:srgbClr val="FF0066"/>
                </a:solidFill>
              </a:endParaRPr>
            </a:p>
          </p:txBody>
        </p:sp>
        <p:sp>
          <p:nvSpPr>
            <p:cNvPr id="77847" name="Rectangle 93"/>
            <p:cNvSpPr>
              <a:spLocks noChangeArrowheads="1"/>
            </p:cNvSpPr>
            <p:nvPr/>
          </p:nvSpPr>
          <p:spPr bwMode="auto">
            <a:xfrm>
              <a:off x="4207" y="3240"/>
              <a:ext cx="3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400">
                  <a:solidFill>
                    <a:srgbClr val="FF0066"/>
                  </a:solidFill>
                </a:rPr>
                <a:t>区</a:t>
              </a:r>
              <a:endParaRPr lang="zh-CN" altLang="en-US" sz="2400">
                <a:solidFill>
                  <a:srgbClr val="FF0066"/>
                </a:solidFill>
              </a:endParaRPr>
            </a:p>
          </p:txBody>
        </p:sp>
      </p:grpSp>
      <p:sp>
        <p:nvSpPr>
          <p:cNvPr id="2" name="灯片编号占位符 1"/>
          <p:cNvSpPr>
            <a:spLocks noGrp="1"/>
          </p:cNvSpPr>
          <p:nvPr>
            <p:ph type="sldNum" sz="quarter" idx="12"/>
          </p:nvPr>
        </p:nvSpPr>
        <p:spPr>
          <a:xfrm>
            <a:off x="7134225" y="6569545"/>
            <a:ext cx="2057400" cy="365125"/>
          </a:xfrm>
        </p:spPr>
        <p:txBody>
          <a:bodyPr/>
          <a:lstStyle/>
          <a:p>
            <a:pPr>
              <a:defRPr/>
            </a:pPr>
            <a:fld id="{7AE33FAE-267B-45F3-AE5B-9B432F494900}" type="slidenum">
              <a:rPr lang="en-US" altLang="zh-CN" smtClean="0"/>
            </a:fld>
            <a:endParaRPr lang="en-US" altLang="zh-CN" dirty="0"/>
          </a:p>
        </p:txBody>
      </p:sp>
      <p:sp>
        <p:nvSpPr>
          <p:cNvPr id="62" name="Rectangle 82"/>
          <p:cNvSpPr txBox="1">
            <a:spLocks noChangeArrowheads="1"/>
          </p:cNvSpPr>
          <p:nvPr/>
        </p:nvSpPr>
        <p:spPr bwMode="auto">
          <a:xfrm>
            <a:off x="104775" y="-17401"/>
            <a:ext cx="7772400" cy="100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4000" kern="1200">
                <a:solidFill>
                  <a:schemeClr val="accent5">
                    <a:lumMod val="50000"/>
                  </a:schemeClr>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defRPr/>
            </a:pPr>
            <a:r>
              <a:rPr lang="en-US" altLang="zh-CN" dirty="0"/>
              <a:t>1.4.1</a:t>
            </a:r>
            <a:r>
              <a:rPr lang="zh-CN" altLang="en-US" dirty="0"/>
              <a:t>结型场效应管</a:t>
            </a:r>
            <a:endParaRPr lang="en-US" altLang="zh-CN" dirty="0"/>
          </a:p>
        </p:txBody>
      </p:sp>
      <p:sp>
        <p:nvSpPr>
          <p:cNvPr id="3" name="矩形 2"/>
          <p:cNvSpPr/>
          <p:nvPr/>
        </p:nvSpPr>
        <p:spPr>
          <a:xfrm>
            <a:off x="807890" y="5517288"/>
            <a:ext cx="2823422" cy="5478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6"/>
                                        </p:tgtEl>
                                        <p:attrNameLst>
                                          <p:attrName>style.visibility</p:attrName>
                                        </p:attrNameLst>
                                      </p:cBhvr>
                                      <p:to>
                                        <p:strVal val="visible"/>
                                      </p:to>
                                    </p:set>
                                    <p:animEffect transition="in" filter="wipe(left)">
                                      <p:cBhvr>
                                        <p:cTn id="7" dur="500"/>
                                        <p:tgtEl>
                                          <p:spTgt spid="2672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7350"/>
                                        </p:tgtEl>
                                        <p:attrNameLst>
                                          <p:attrName>style.visibility</p:attrName>
                                        </p:attrNameLst>
                                      </p:cBhvr>
                                      <p:to>
                                        <p:strVal val="visible"/>
                                      </p:to>
                                    </p:set>
                                    <p:animEffect transition="in" filter="dissolve">
                                      <p:cBhvr>
                                        <p:cTn id="12" dur="500"/>
                                        <p:tgtEl>
                                          <p:spTgt spid="2673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343"/>
                                        </p:tgtEl>
                                        <p:attrNameLst>
                                          <p:attrName>style.visibility</p:attrName>
                                        </p:attrNameLst>
                                      </p:cBhvr>
                                      <p:to>
                                        <p:strVal val="visible"/>
                                      </p:to>
                                    </p:set>
                                    <p:animEffect transition="in" filter="wipe(left)">
                                      <p:cBhvr>
                                        <p:cTn id="17" dur="500"/>
                                        <p:tgtEl>
                                          <p:spTgt spid="267343"/>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6731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673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7346"/>
                                        </p:tgtEl>
                                        <p:attrNameLst>
                                          <p:attrName>style.visibility</p:attrName>
                                        </p:attrNameLst>
                                      </p:cBhvr>
                                      <p:to>
                                        <p:strVal val="visible"/>
                                      </p:to>
                                    </p:set>
                                    <p:animEffect transition="in" filter="wipe(left)">
                                      <p:cBhvr>
                                        <p:cTn id="26" dur="500"/>
                                        <p:tgtEl>
                                          <p:spTgt spid="267346"/>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267340"/>
                                        </p:tgtEl>
                                        <p:attrNameLst>
                                          <p:attrName>style.visibility</p:attrName>
                                        </p:attrNameLst>
                                      </p:cBhvr>
                                      <p:to>
                                        <p:strVal val="visible"/>
                                      </p:to>
                                    </p:set>
                                    <p:animEffect transition="in" filter="box(out)">
                                      <p:cBhvr>
                                        <p:cTn id="29" dur="500"/>
                                        <p:tgtEl>
                                          <p:spTgt spid="2673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7344"/>
                                        </p:tgtEl>
                                        <p:attrNameLst>
                                          <p:attrName>style.visibility</p:attrName>
                                        </p:attrNameLst>
                                      </p:cBhvr>
                                      <p:to>
                                        <p:strVal val="visible"/>
                                      </p:to>
                                    </p:set>
                                    <p:animEffect transition="in" filter="wipe(left)">
                                      <p:cBhvr>
                                        <p:cTn id="34" dur="500"/>
                                        <p:tgtEl>
                                          <p:spTgt spid="2673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67358"/>
                                        </p:tgtEl>
                                        <p:attrNameLst>
                                          <p:attrName>style.visibility</p:attrName>
                                        </p:attrNameLst>
                                      </p:cBhvr>
                                      <p:to>
                                        <p:strVal val="visible"/>
                                      </p:to>
                                    </p:set>
                                    <p:animEffect transition="in" filter="wipe(up)">
                                      <p:cBhvr>
                                        <p:cTn id="39" dur="500"/>
                                        <p:tgtEl>
                                          <p:spTgt spid="2673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7270"/>
                                        </p:tgtEl>
                                        <p:attrNameLst>
                                          <p:attrName>style.visibility</p:attrName>
                                        </p:attrNameLst>
                                      </p:cBhvr>
                                      <p:to>
                                        <p:strVal val="visible"/>
                                      </p:to>
                                    </p:set>
                                    <p:animEffect transition="in" filter="wipe(left)">
                                      <p:cBhvr>
                                        <p:cTn id="44" dur="500"/>
                                        <p:tgtEl>
                                          <p:spTgt spid="267270"/>
                                        </p:tgtEl>
                                      </p:cBhvr>
                                    </p:animEffect>
                                  </p:childTnLst>
                                </p:cTn>
                              </p:par>
                            </p:childTnLst>
                          </p:cTn>
                        </p:par>
                        <p:par>
                          <p:cTn id="45" fill="hold">
                            <p:stCondLst>
                              <p:cond delay="500"/>
                            </p:stCondLst>
                            <p:childTnLst>
                              <p:par>
                                <p:cTn id="46" presetID="22" presetClass="entr" presetSubtype="8" fill="hold" grpId="0" nodeType="afterEffect">
                                  <p:stCondLst>
                                    <p:cond delay="1000"/>
                                  </p:stCondLst>
                                  <p:childTnLst>
                                    <p:set>
                                      <p:cBhvr>
                                        <p:cTn id="47" dur="1" fill="hold">
                                          <p:stCondLst>
                                            <p:cond delay="0"/>
                                          </p:stCondLst>
                                        </p:cTn>
                                        <p:tgtEl>
                                          <p:spTgt spid="267347"/>
                                        </p:tgtEl>
                                        <p:attrNameLst>
                                          <p:attrName>style.visibility</p:attrName>
                                        </p:attrNameLst>
                                      </p:cBhvr>
                                      <p:to>
                                        <p:strVal val="visible"/>
                                      </p:to>
                                    </p:set>
                                    <p:animEffect transition="in" filter="wipe(left)">
                                      <p:cBhvr>
                                        <p:cTn id="48" dur="500"/>
                                        <p:tgtEl>
                                          <p:spTgt spid="26734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autoUpdateAnimBg="0"/>
      <p:bldP spid="267270" grpId="0" autoUpdateAnimBg="0"/>
      <p:bldP spid="267310" grpId="0" animBg="1"/>
      <p:bldP spid="267340" grpId="0" animBg="1" autoUpdateAnimBg="0"/>
      <p:bldP spid="267343" grpId="0" autoUpdateAnimBg="0"/>
      <p:bldP spid="267344" grpId="0" autoUpdateAnimBg="0"/>
      <p:bldP spid="267346" grpId="0" autoUpdateAnimBg="0"/>
      <p:bldP spid="267347" grpId="0" autoUpdateAnimBg="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44972" y="1811831"/>
            <a:ext cx="4130900" cy="4133850"/>
            <a:chOff x="4835525" y="990601"/>
            <a:chExt cx="4130900" cy="4133850"/>
          </a:xfrm>
        </p:grpSpPr>
        <p:sp>
          <p:nvSpPr>
            <p:cNvPr id="78865" name="Line 97"/>
            <p:cNvSpPr>
              <a:spLocks noChangeShapeType="1"/>
            </p:cNvSpPr>
            <p:nvPr/>
          </p:nvSpPr>
          <p:spPr bwMode="auto">
            <a:xfrm flipH="1">
              <a:off x="6121400" y="1866901"/>
              <a:ext cx="1562100" cy="2543175"/>
            </a:xfrm>
            <a:prstGeom prst="line">
              <a:avLst/>
            </a:prstGeom>
            <a:noFill/>
            <a:ln w="38100">
              <a:solidFill>
                <a:schemeClr val="accent2"/>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866" name="Arc 100"/>
            <p:cNvSpPr/>
            <p:nvPr/>
          </p:nvSpPr>
          <p:spPr bwMode="auto">
            <a:xfrm flipV="1">
              <a:off x="5575300" y="4094164"/>
              <a:ext cx="587375" cy="554038"/>
            </a:xfrm>
            <a:custGeom>
              <a:avLst/>
              <a:gdLst>
                <a:gd name="T0" fmla="*/ 0 w 19503"/>
                <a:gd name="T1" fmla="*/ 0 h 21593"/>
                <a:gd name="T2" fmla="*/ 0 w 19503"/>
                <a:gd name="T3" fmla="*/ 0 h 21593"/>
                <a:gd name="T4" fmla="*/ 0 w 19503"/>
                <a:gd name="T5" fmla="*/ 0 h 21593"/>
                <a:gd name="T6" fmla="*/ 0 60000 65536"/>
                <a:gd name="T7" fmla="*/ 0 60000 65536"/>
                <a:gd name="T8" fmla="*/ 0 60000 65536"/>
              </a:gdLst>
              <a:ahLst/>
              <a:cxnLst>
                <a:cxn ang="T6">
                  <a:pos x="T0" y="T1"/>
                </a:cxn>
                <a:cxn ang="T7">
                  <a:pos x="T2" y="T3"/>
                </a:cxn>
                <a:cxn ang="T8">
                  <a:pos x="T4" y="T5"/>
                </a:cxn>
              </a:cxnLst>
              <a:rect l="0" t="0" r="r" b="b"/>
              <a:pathLst>
                <a:path w="19503" h="21593" fill="none" extrusionOk="0">
                  <a:moveTo>
                    <a:pt x="567" y="0"/>
                  </a:moveTo>
                  <a:cubicBezTo>
                    <a:pt x="8692" y="214"/>
                    <a:pt x="16009" y="4970"/>
                    <a:pt x="19502" y="12308"/>
                  </a:cubicBezTo>
                </a:path>
                <a:path w="19503" h="21593" stroke="0" extrusionOk="0">
                  <a:moveTo>
                    <a:pt x="567" y="0"/>
                  </a:moveTo>
                  <a:cubicBezTo>
                    <a:pt x="8692" y="214"/>
                    <a:pt x="16009" y="4970"/>
                    <a:pt x="19502" y="12308"/>
                  </a:cubicBezTo>
                  <a:lnTo>
                    <a:pt x="0" y="21593"/>
                  </a:lnTo>
                  <a:lnTo>
                    <a:pt x="567" y="0"/>
                  </a:lnTo>
                  <a:close/>
                </a:path>
              </a:pathLst>
            </a:custGeom>
            <a:noFill/>
            <a:ln w="38100">
              <a:solidFill>
                <a:schemeClr val="accent2"/>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917" name="Line 60"/>
            <p:cNvSpPr>
              <a:spLocks noChangeShapeType="1"/>
            </p:cNvSpPr>
            <p:nvPr/>
          </p:nvSpPr>
          <p:spPr bwMode="auto">
            <a:xfrm>
              <a:off x="7673975" y="1398589"/>
              <a:ext cx="0" cy="3275013"/>
            </a:xfrm>
            <a:prstGeom prst="line">
              <a:avLst/>
            </a:prstGeom>
            <a:noFill/>
            <a:ln w="3810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18" name="Line 61"/>
            <p:cNvSpPr>
              <a:spLocks noChangeShapeType="1"/>
            </p:cNvSpPr>
            <p:nvPr/>
          </p:nvSpPr>
          <p:spPr bwMode="auto">
            <a:xfrm>
              <a:off x="4835525" y="4656139"/>
              <a:ext cx="4067175" cy="9525"/>
            </a:xfrm>
            <a:prstGeom prst="line">
              <a:avLst/>
            </a:prstGeom>
            <a:noFill/>
            <a:ln w="3810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19" name="Line 62"/>
            <p:cNvSpPr>
              <a:spLocks noChangeShapeType="1"/>
            </p:cNvSpPr>
            <p:nvPr/>
          </p:nvSpPr>
          <p:spPr bwMode="auto">
            <a:xfrm flipV="1">
              <a:off x="7673975" y="1895476"/>
              <a:ext cx="114300"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0" name="Line 63"/>
            <p:cNvSpPr>
              <a:spLocks noChangeShapeType="1"/>
            </p:cNvSpPr>
            <p:nvPr/>
          </p:nvSpPr>
          <p:spPr bwMode="auto">
            <a:xfrm flipV="1">
              <a:off x="7673975" y="2552701"/>
              <a:ext cx="114300"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1" name="Line 64"/>
            <p:cNvSpPr>
              <a:spLocks noChangeShapeType="1"/>
            </p:cNvSpPr>
            <p:nvPr/>
          </p:nvSpPr>
          <p:spPr bwMode="auto">
            <a:xfrm flipV="1">
              <a:off x="7683500" y="3267076"/>
              <a:ext cx="114300"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2" name="Line 65"/>
            <p:cNvSpPr>
              <a:spLocks noChangeShapeType="1"/>
            </p:cNvSpPr>
            <p:nvPr/>
          </p:nvSpPr>
          <p:spPr bwMode="auto">
            <a:xfrm flipV="1">
              <a:off x="7693025" y="3952876"/>
              <a:ext cx="114300"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3" name="Text Box 66"/>
            <p:cNvSpPr txBox="1">
              <a:spLocks noChangeArrowheads="1"/>
            </p:cNvSpPr>
            <p:nvPr/>
          </p:nvSpPr>
          <p:spPr bwMode="auto">
            <a:xfrm>
              <a:off x="7712075" y="1657351"/>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t>4</a:t>
              </a:r>
              <a:endParaRPr lang="en-US" altLang="zh-CN" sz="2400" dirty="0"/>
            </a:p>
          </p:txBody>
        </p:sp>
        <p:sp>
          <p:nvSpPr>
            <p:cNvPr id="78924" name="Text Box 67"/>
            <p:cNvSpPr txBox="1">
              <a:spLocks noChangeArrowheads="1"/>
            </p:cNvSpPr>
            <p:nvPr/>
          </p:nvSpPr>
          <p:spPr bwMode="auto">
            <a:xfrm>
              <a:off x="7759700" y="2324101"/>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t>3</a:t>
              </a:r>
              <a:endParaRPr lang="en-US" altLang="zh-CN" sz="2400" dirty="0"/>
            </a:p>
          </p:txBody>
        </p:sp>
        <p:sp>
          <p:nvSpPr>
            <p:cNvPr id="78925" name="Text Box 68"/>
            <p:cNvSpPr txBox="1">
              <a:spLocks noChangeArrowheads="1"/>
            </p:cNvSpPr>
            <p:nvPr/>
          </p:nvSpPr>
          <p:spPr bwMode="auto">
            <a:xfrm>
              <a:off x="7759700" y="3009901"/>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t>2</a:t>
              </a:r>
              <a:endParaRPr lang="en-US" altLang="zh-CN" sz="2400" dirty="0"/>
            </a:p>
          </p:txBody>
        </p:sp>
        <p:sp>
          <p:nvSpPr>
            <p:cNvPr id="78926" name="Text Box 69"/>
            <p:cNvSpPr txBox="1">
              <a:spLocks noChangeArrowheads="1"/>
            </p:cNvSpPr>
            <p:nvPr/>
          </p:nvSpPr>
          <p:spPr bwMode="auto">
            <a:xfrm>
              <a:off x="7712075" y="3733801"/>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t>1</a:t>
              </a:r>
              <a:endParaRPr lang="en-US" altLang="zh-CN" sz="2400" dirty="0"/>
            </a:p>
          </p:txBody>
        </p:sp>
        <p:sp>
          <p:nvSpPr>
            <p:cNvPr id="78927" name="Rectangle 70"/>
            <p:cNvSpPr>
              <a:spLocks noChangeArrowheads="1"/>
            </p:cNvSpPr>
            <p:nvPr/>
          </p:nvSpPr>
          <p:spPr bwMode="auto">
            <a:xfrm>
              <a:off x="7132638" y="990601"/>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i="1" dirty="0" err="1" smtClean="0">
                  <a:ea typeface="方正琥珀繁体" pitchFamily="2" charset="-122"/>
                </a:rPr>
                <a:t>i</a:t>
              </a:r>
              <a:r>
                <a:rPr lang="en-US" altLang="zh-CN" sz="2400" baseline="-25000" dirty="0" err="1" smtClean="0">
                  <a:ea typeface="方正琥珀繁体" pitchFamily="2" charset="-122"/>
                </a:rPr>
                <a:t>D</a:t>
              </a:r>
              <a:r>
                <a:rPr lang="en-US" altLang="zh-CN" sz="2400" b="0" dirty="0" smtClean="0">
                  <a:ea typeface="方正琥珀繁体" pitchFamily="2" charset="-122"/>
                </a:rPr>
                <a:t> </a:t>
              </a:r>
              <a:r>
                <a:rPr lang="en-US" altLang="zh-CN" sz="2400" dirty="0">
                  <a:ea typeface="方正琥珀繁体" pitchFamily="2" charset="-122"/>
                </a:rPr>
                <a:t>/mA</a:t>
              </a:r>
              <a:endParaRPr lang="en-US" altLang="zh-CN" sz="2400" dirty="0">
                <a:ea typeface="方正琥珀繁体" pitchFamily="2" charset="-122"/>
              </a:endParaRPr>
            </a:p>
          </p:txBody>
        </p:sp>
        <p:sp>
          <p:nvSpPr>
            <p:cNvPr id="78928" name="Rectangle 71"/>
            <p:cNvSpPr>
              <a:spLocks noChangeArrowheads="1"/>
            </p:cNvSpPr>
            <p:nvPr/>
          </p:nvSpPr>
          <p:spPr bwMode="auto">
            <a:xfrm>
              <a:off x="8026744" y="4656290"/>
              <a:ext cx="939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000" i="1" dirty="0" err="1" smtClean="0">
                  <a:ea typeface="方正琥珀繁体" pitchFamily="2" charset="-122"/>
                </a:rPr>
                <a:t>u</a:t>
              </a:r>
              <a:r>
                <a:rPr lang="en-US" altLang="zh-CN" sz="2000" baseline="-25000" dirty="0" err="1" smtClean="0">
                  <a:ea typeface="方正琥珀繁体" pitchFamily="2" charset="-122"/>
                </a:rPr>
                <a:t>GS</a:t>
              </a:r>
              <a:r>
                <a:rPr lang="en-US" altLang="zh-CN" sz="2000" i="1" dirty="0" smtClean="0">
                  <a:ea typeface="方正琥珀繁体" pitchFamily="2" charset="-122"/>
                </a:rPr>
                <a:t> </a:t>
              </a:r>
              <a:r>
                <a:rPr lang="en-US" altLang="zh-CN" sz="2000" i="1" dirty="0">
                  <a:ea typeface="方正琥珀繁体" pitchFamily="2" charset="-122"/>
                </a:rPr>
                <a:t>/ </a:t>
              </a:r>
              <a:r>
                <a:rPr lang="en-US" altLang="zh-CN" sz="2000" dirty="0">
                  <a:ea typeface="方正琥珀繁体" pitchFamily="2" charset="-122"/>
                </a:rPr>
                <a:t>V</a:t>
              </a:r>
              <a:endParaRPr lang="en-US" altLang="zh-CN" sz="2000" dirty="0">
                <a:ea typeface="方正琥珀繁体" pitchFamily="2" charset="-122"/>
              </a:endParaRPr>
            </a:p>
          </p:txBody>
        </p:sp>
        <p:sp>
          <p:nvSpPr>
            <p:cNvPr id="78929" name="Text Box 72"/>
            <p:cNvSpPr txBox="1">
              <a:spLocks noChangeArrowheads="1"/>
            </p:cNvSpPr>
            <p:nvPr/>
          </p:nvSpPr>
          <p:spPr bwMode="auto">
            <a:xfrm>
              <a:off x="7559675" y="4581526"/>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0</a:t>
              </a:r>
              <a:endParaRPr lang="en-US" altLang="zh-CN" sz="2400"/>
            </a:p>
          </p:txBody>
        </p:sp>
        <p:sp>
          <p:nvSpPr>
            <p:cNvPr id="78930" name="Line 73"/>
            <p:cNvSpPr>
              <a:spLocks noChangeShapeType="1"/>
            </p:cNvSpPr>
            <p:nvPr/>
          </p:nvSpPr>
          <p:spPr bwMode="auto">
            <a:xfrm>
              <a:off x="7302500" y="4667251"/>
              <a:ext cx="0" cy="9525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1" name="Line 74"/>
            <p:cNvSpPr>
              <a:spLocks noChangeShapeType="1"/>
            </p:cNvSpPr>
            <p:nvPr/>
          </p:nvSpPr>
          <p:spPr bwMode="auto">
            <a:xfrm>
              <a:off x="6845300" y="4676776"/>
              <a:ext cx="0" cy="9525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2" name="Line 75"/>
            <p:cNvSpPr>
              <a:spLocks noChangeShapeType="1"/>
            </p:cNvSpPr>
            <p:nvPr/>
          </p:nvSpPr>
          <p:spPr bwMode="auto">
            <a:xfrm>
              <a:off x="6416675" y="4686301"/>
              <a:ext cx="0" cy="9525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3" name="Line 76"/>
            <p:cNvSpPr>
              <a:spLocks noChangeShapeType="1"/>
            </p:cNvSpPr>
            <p:nvPr/>
          </p:nvSpPr>
          <p:spPr bwMode="auto">
            <a:xfrm>
              <a:off x="5959475" y="4667251"/>
              <a:ext cx="0" cy="9525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4" name="Rectangle 77"/>
            <p:cNvSpPr>
              <a:spLocks noChangeArrowheads="1"/>
            </p:cNvSpPr>
            <p:nvPr/>
          </p:nvSpPr>
          <p:spPr bwMode="auto">
            <a:xfrm>
              <a:off x="7031038" y="4657726"/>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-1</a:t>
              </a:r>
              <a:endParaRPr lang="en-US" altLang="zh-CN" sz="2400">
                <a:ea typeface="方正琥珀繁体" pitchFamily="2" charset="-122"/>
              </a:endParaRPr>
            </a:p>
          </p:txBody>
        </p:sp>
        <p:sp>
          <p:nvSpPr>
            <p:cNvPr id="78935" name="Rectangle 78"/>
            <p:cNvSpPr>
              <a:spLocks noChangeArrowheads="1"/>
            </p:cNvSpPr>
            <p:nvPr/>
          </p:nvSpPr>
          <p:spPr bwMode="auto">
            <a:xfrm>
              <a:off x="6564313" y="4667251"/>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-2</a:t>
              </a:r>
              <a:endParaRPr lang="en-US" altLang="zh-CN" sz="2400">
                <a:ea typeface="方正琥珀繁体" pitchFamily="2" charset="-122"/>
              </a:endParaRPr>
            </a:p>
          </p:txBody>
        </p:sp>
        <p:sp>
          <p:nvSpPr>
            <p:cNvPr id="78936" name="Rectangle 79"/>
            <p:cNvSpPr>
              <a:spLocks noChangeArrowheads="1"/>
            </p:cNvSpPr>
            <p:nvPr/>
          </p:nvSpPr>
          <p:spPr bwMode="auto">
            <a:xfrm>
              <a:off x="6097588" y="4657726"/>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-3</a:t>
              </a:r>
              <a:endParaRPr lang="en-US" altLang="zh-CN" sz="2400">
                <a:ea typeface="方正琥珀繁体" pitchFamily="2" charset="-122"/>
              </a:endParaRPr>
            </a:p>
          </p:txBody>
        </p:sp>
        <p:sp>
          <p:nvSpPr>
            <p:cNvPr id="78937" name="Rectangle 80"/>
            <p:cNvSpPr>
              <a:spLocks noChangeArrowheads="1"/>
            </p:cNvSpPr>
            <p:nvPr/>
          </p:nvSpPr>
          <p:spPr bwMode="auto">
            <a:xfrm>
              <a:off x="5659438" y="4648201"/>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-4</a:t>
              </a:r>
              <a:endParaRPr lang="en-US" altLang="zh-CN" sz="2400">
                <a:ea typeface="方正琥珀繁体" pitchFamily="2" charset="-122"/>
              </a:endParaRPr>
            </a:p>
          </p:txBody>
        </p:sp>
        <p:sp>
          <p:nvSpPr>
            <p:cNvPr id="78943" name="Line 86"/>
            <p:cNvSpPr>
              <a:spLocks noChangeShapeType="1"/>
            </p:cNvSpPr>
            <p:nvPr/>
          </p:nvSpPr>
          <p:spPr bwMode="auto">
            <a:xfrm flipV="1">
              <a:off x="7302500" y="2552701"/>
              <a:ext cx="0" cy="209550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4" name="Line 87"/>
            <p:cNvSpPr>
              <a:spLocks noChangeShapeType="1"/>
            </p:cNvSpPr>
            <p:nvPr/>
          </p:nvSpPr>
          <p:spPr bwMode="auto">
            <a:xfrm flipH="1" flipV="1">
              <a:off x="6845300" y="3200401"/>
              <a:ext cx="0" cy="148590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5" name="Line 88"/>
            <p:cNvSpPr>
              <a:spLocks noChangeShapeType="1"/>
            </p:cNvSpPr>
            <p:nvPr/>
          </p:nvSpPr>
          <p:spPr bwMode="auto">
            <a:xfrm flipH="1" flipV="1">
              <a:off x="6416675" y="3971926"/>
              <a:ext cx="0" cy="70485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6" name="Line 89"/>
            <p:cNvSpPr>
              <a:spLocks noChangeShapeType="1"/>
            </p:cNvSpPr>
            <p:nvPr/>
          </p:nvSpPr>
          <p:spPr bwMode="auto">
            <a:xfrm flipH="1" flipV="1">
              <a:off x="5969000" y="4572001"/>
              <a:ext cx="0" cy="85725"/>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7" name="Oval 90"/>
            <p:cNvSpPr>
              <a:spLocks noChangeArrowheads="1"/>
            </p:cNvSpPr>
            <p:nvPr/>
          </p:nvSpPr>
          <p:spPr bwMode="auto">
            <a:xfrm>
              <a:off x="7226300" y="2505076"/>
              <a:ext cx="88900" cy="8890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48" name="Oval 92"/>
            <p:cNvSpPr>
              <a:spLocks noChangeArrowheads="1"/>
            </p:cNvSpPr>
            <p:nvPr/>
          </p:nvSpPr>
          <p:spPr bwMode="auto">
            <a:xfrm>
              <a:off x="6797675" y="3209926"/>
              <a:ext cx="88900" cy="8890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49" name="Oval 93"/>
            <p:cNvSpPr>
              <a:spLocks noChangeArrowheads="1"/>
            </p:cNvSpPr>
            <p:nvPr/>
          </p:nvSpPr>
          <p:spPr bwMode="auto">
            <a:xfrm>
              <a:off x="6369050" y="3914776"/>
              <a:ext cx="88900" cy="8890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50" name="Oval 94"/>
            <p:cNvSpPr>
              <a:spLocks noChangeArrowheads="1"/>
            </p:cNvSpPr>
            <p:nvPr/>
          </p:nvSpPr>
          <p:spPr bwMode="auto">
            <a:xfrm>
              <a:off x="5911850" y="4524376"/>
              <a:ext cx="88900" cy="8890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51" name="Line 98"/>
            <p:cNvSpPr>
              <a:spLocks noChangeShapeType="1"/>
            </p:cNvSpPr>
            <p:nvPr/>
          </p:nvSpPr>
          <p:spPr bwMode="auto">
            <a:xfrm flipV="1">
              <a:off x="5378450" y="4648201"/>
              <a:ext cx="285750" cy="9525"/>
            </a:xfrm>
            <a:prstGeom prst="line">
              <a:avLst/>
            </a:prstGeom>
            <a:noFill/>
            <a:ln w="38100">
              <a:solidFill>
                <a:schemeClr val="accent2"/>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sp>
        <p:nvSpPr>
          <p:cNvPr id="266347" name="Line 107"/>
          <p:cNvSpPr>
            <a:spLocks noChangeShapeType="1"/>
          </p:cNvSpPr>
          <p:nvPr/>
        </p:nvSpPr>
        <p:spPr bwMode="auto">
          <a:xfrm flipV="1">
            <a:off x="5303772" y="5278531"/>
            <a:ext cx="0" cy="209550"/>
          </a:xfrm>
          <a:prstGeom prst="line">
            <a:avLst/>
          </a:prstGeom>
          <a:noFill/>
          <a:ln w="1905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48" name="Text Box 108"/>
          <p:cNvSpPr txBox="1">
            <a:spLocks noChangeArrowheads="1"/>
          </p:cNvSpPr>
          <p:nvPr/>
        </p:nvSpPr>
        <p:spPr bwMode="auto">
          <a:xfrm>
            <a:off x="4537870" y="4821331"/>
            <a:ext cx="255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dirty="0">
                <a:solidFill>
                  <a:srgbClr val="FF3300"/>
                </a:solidFill>
              </a:rPr>
              <a:t>U</a:t>
            </a:r>
            <a:r>
              <a:rPr lang="en-US" altLang="zh-CN" sz="2400" baseline="-25000" dirty="0">
                <a:solidFill>
                  <a:srgbClr val="FF3300"/>
                </a:solidFill>
              </a:rPr>
              <a:t>GS</a:t>
            </a:r>
            <a:r>
              <a:rPr lang="zh-CN" altLang="en-US" sz="2400" baseline="-25000" dirty="0">
                <a:solidFill>
                  <a:srgbClr val="FF3300"/>
                </a:solidFill>
              </a:rPr>
              <a:t>（</a:t>
            </a:r>
            <a:r>
              <a:rPr lang="en-US" altLang="zh-CN" sz="2400" baseline="-25000" dirty="0">
                <a:solidFill>
                  <a:srgbClr val="FF3300"/>
                </a:solidFill>
              </a:rPr>
              <a:t>off</a:t>
            </a:r>
            <a:r>
              <a:rPr lang="zh-CN" altLang="en-US" baseline="-25000" dirty="0">
                <a:solidFill>
                  <a:srgbClr val="FF3300"/>
                </a:solidFill>
              </a:rPr>
              <a:t>）</a:t>
            </a:r>
            <a:endParaRPr lang="zh-CN" altLang="en-US" baseline="-25000" dirty="0">
              <a:solidFill>
                <a:srgbClr val="FF3300"/>
              </a:solidFill>
            </a:endParaRPr>
          </a:p>
        </p:txBody>
      </p:sp>
      <p:sp>
        <p:nvSpPr>
          <p:cNvPr id="266350" name="Line 110"/>
          <p:cNvSpPr>
            <a:spLocks noChangeShapeType="1"/>
          </p:cNvSpPr>
          <p:nvPr/>
        </p:nvSpPr>
        <p:spPr bwMode="auto">
          <a:xfrm>
            <a:off x="7135748" y="2653946"/>
            <a:ext cx="397736" cy="39688"/>
          </a:xfrm>
          <a:prstGeom prst="line">
            <a:avLst/>
          </a:prstGeom>
          <a:noFill/>
          <a:ln w="1905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51" name="Text Box 111"/>
          <p:cNvSpPr txBox="1">
            <a:spLocks noChangeArrowheads="1"/>
          </p:cNvSpPr>
          <p:nvPr/>
        </p:nvSpPr>
        <p:spPr bwMode="auto">
          <a:xfrm>
            <a:off x="5011674" y="2188809"/>
            <a:ext cx="286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FF3300"/>
                </a:solidFill>
              </a:rPr>
              <a:t>饱和漏极电流</a:t>
            </a:r>
            <a:r>
              <a:rPr lang="en-US" altLang="zh-CN" sz="2400" i="1" dirty="0">
                <a:solidFill>
                  <a:srgbClr val="FF3300"/>
                </a:solidFill>
              </a:rPr>
              <a:t>I</a:t>
            </a:r>
            <a:r>
              <a:rPr lang="en-US" altLang="zh-CN" sz="2400" baseline="-25000" dirty="0">
                <a:solidFill>
                  <a:srgbClr val="FF3300"/>
                </a:solidFill>
              </a:rPr>
              <a:t>DSS</a:t>
            </a:r>
            <a:endParaRPr lang="en-US" altLang="zh-CN" sz="2400" baseline="-25000" dirty="0">
              <a:solidFill>
                <a:srgbClr val="FF3300"/>
              </a:solidFill>
            </a:endParaRPr>
          </a:p>
        </p:txBody>
      </p:sp>
      <p:grpSp>
        <p:nvGrpSpPr>
          <p:cNvPr id="266361" name="Group 121"/>
          <p:cNvGrpSpPr/>
          <p:nvPr/>
        </p:nvGrpSpPr>
        <p:grpSpPr bwMode="auto">
          <a:xfrm>
            <a:off x="806603" y="3221533"/>
            <a:ext cx="3676650" cy="1000126"/>
            <a:chOff x="168" y="3429"/>
            <a:chExt cx="2316" cy="630"/>
          </a:xfrm>
        </p:grpSpPr>
        <p:sp>
          <p:nvSpPr>
            <p:cNvPr id="78860" name="Text Box 115"/>
            <p:cNvSpPr txBox="1">
              <a:spLocks noChangeArrowheads="1"/>
            </p:cNvSpPr>
            <p:nvPr/>
          </p:nvSpPr>
          <p:spPr bwMode="auto">
            <a:xfrm>
              <a:off x="1264" y="3716"/>
              <a:ext cx="804"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t>U</a:t>
              </a:r>
              <a:r>
                <a:rPr kumimoji="0" lang="en-US" altLang="zh-CN" baseline="-25000" dirty="0"/>
                <a:t>GS(off)</a:t>
              </a:r>
              <a:r>
                <a:rPr kumimoji="0" lang="en-US" altLang="zh-CN" dirty="0">
                  <a:latin typeface="宋体" panose="02010600030101010101" pitchFamily="2" charset="-122"/>
                </a:rPr>
                <a:t> </a:t>
              </a:r>
              <a:r>
                <a:rPr kumimoji="0" lang="en-US" altLang="zh-CN" dirty="0">
                  <a:ea typeface="方正琥珀繁体" pitchFamily="2" charset="-122"/>
                </a:rPr>
                <a:t> </a:t>
              </a:r>
              <a:endParaRPr kumimoji="0" lang="en-US" altLang="zh-CN" dirty="0">
                <a:ea typeface="方正琥珀繁体" pitchFamily="2" charset="-122"/>
              </a:endParaRPr>
            </a:p>
          </p:txBody>
        </p:sp>
        <p:sp>
          <p:nvSpPr>
            <p:cNvPr id="78861" name="Text Box 116"/>
            <p:cNvSpPr txBox="1">
              <a:spLocks noChangeArrowheads="1"/>
            </p:cNvSpPr>
            <p:nvPr/>
          </p:nvSpPr>
          <p:spPr bwMode="auto">
            <a:xfrm>
              <a:off x="1417" y="3429"/>
              <a:ext cx="55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t>U</a:t>
              </a:r>
              <a:r>
                <a:rPr kumimoji="0" lang="en-US" altLang="zh-CN" baseline="-25000" dirty="0"/>
                <a:t>GS</a:t>
              </a:r>
              <a:endParaRPr kumimoji="0" lang="en-US" altLang="zh-CN" sz="1000" b="0" dirty="0"/>
            </a:p>
          </p:txBody>
        </p:sp>
        <p:sp>
          <p:nvSpPr>
            <p:cNvPr id="78862" name="Line 118"/>
            <p:cNvSpPr>
              <a:spLocks noChangeShapeType="1"/>
            </p:cNvSpPr>
            <p:nvPr/>
          </p:nvSpPr>
          <p:spPr bwMode="auto">
            <a:xfrm flipV="1">
              <a:off x="1313" y="3768"/>
              <a:ext cx="662" cy="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63" name="Text Box 119"/>
            <p:cNvSpPr txBox="1">
              <a:spLocks noChangeArrowheads="1"/>
            </p:cNvSpPr>
            <p:nvPr/>
          </p:nvSpPr>
          <p:spPr bwMode="auto">
            <a:xfrm>
              <a:off x="168" y="3600"/>
              <a:ext cx="127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t>I</a:t>
              </a:r>
              <a:r>
                <a:rPr kumimoji="0" lang="en-US" altLang="zh-CN" baseline="-25000" dirty="0"/>
                <a:t>D</a:t>
              </a:r>
              <a:r>
                <a:rPr kumimoji="0" lang="en-US" altLang="zh-CN" dirty="0"/>
                <a:t>=</a:t>
              </a:r>
              <a:r>
                <a:rPr kumimoji="0" lang="en-US" altLang="zh-CN" i="1" dirty="0"/>
                <a:t>I</a:t>
              </a:r>
              <a:r>
                <a:rPr kumimoji="0" lang="en-US" altLang="zh-CN" baseline="-25000" dirty="0"/>
                <a:t>DSS</a:t>
              </a:r>
              <a:r>
                <a:rPr kumimoji="0" lang="en-US" altLang="zh-CN" dirty="0"/>
                <a:t>(1</a:t>
              </a:r>
              <a:r>
                <a:rPr kumimoji="0" lang="en-US" altLang="zh-CN" dirty="0">
                  <a:sym typeface="Symbol" panose="05050102010706020507" pitchFamily="18" charset="2"/>
                </a:rPr>
                <a:t></a:t>
              </a:r>
              <a:endParaRPr kumimoji="0" lang="en-US" altLang="zh-CN" b="0" dirty="0"/>
            </a:p>
          </p:txBody>
        </p:sp>
        <p:sp>
          <p:nvSpPr>
            <p:cNvPr id="78864" name="Text Box 120"/>
            <p:cNvSpPr txBox="1">
              <a:spLocks noChangeArrowheads="1"/>
            </p:cNvSpPr>
            <p:nvPr/>
          </p:nvSpPr>
          <p:spPr bwMode="auto">
            <a:xfrm>
              <a:off x="1975" y="3594"/>
              <a:ext cx="50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dirty="0"/>
                <a:t>)</a:t>
              </a:r>
              <a:r>
                <a:rPr kumimoji="0" lang="en-US" altLang="zh-CN" baseline="30000" dirty="0"/>
                <a:t>2</a:t>
              </a:r>
              <a:endParaRPr kumimoji="0" lang="en-US" altLang="zh-CN" sz="1000" b="0" dirty="0"/>
            </a:p>
          </p:txBody>
        </p:sp>
      </p:grpSp>
      <p:sp>
        <p:nvSpPr>
          <p:cNvPr id="266362" name="Text Box 122"/>
          <p:cNvSpPr txBox="1">
            <a:spLocks noChangeArrowheads="1"/>
          </p:cNvSpPr>
          <p:nvPr/>
        </p:nvSpPr>
        <p:spPr bwMode="auto">
          <a:xfrm>
            <a:off x="615886" y="4442666"/>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t>（</a:t>
            </a:r>
            <a:r>
              <a:rPr lang="en-US" altLang="zh-CN" i="1" dirty="0"/>
              <a:t>U</a:t>
            </a:r>
            <a:r>
              <a:rPr lang="en-US" altLang="zh-CN" baseline="-25000" dirty="0"/>
              <a:t>GS</a:t>
            </a:r>
            <a:r>
              <a:rPr lang="zh-CN" altLang="en-US" baseline="-25000" dirty="0"/>
              <a:t>（</a:t>
            </a:r>
            <a:r>
              <a:rPr lang="en-US" altLang="zh-CN" baseline="-25000" dirty="0"/>
              <a:t>off</a:t>
            </a:r>
            <a:r>
              <a:rPr lang="zh-CN" altLang="en-US" baseline="-25000" dirty="0"/>
              <a:t>）</a:t>
            </a:r>
            <a:r>
              <a:rPr lang="zh-CN" altLang="en-US" dirty="0">
                <a:sym typeface="Symbol" panose="05050102010706020507" pitchFamily="18" charset="2"/>
              </a:rPr>
              <a:t></a:t>
            </a:r>
            <a:r>
              <a:rPr lang="en-US" altLang="zh-CN" i="1" dirty="0">
                <a:sym typeface="Symbol" panose="05050102010706020507" pitchFamily="18" charset="2"/>
              </a:rPr>
              <a:t>U</a:t>
            </a:r>
            <a:r>
              <a:rPr lang="en-US" altLang="zh-CN" baseline="-25000" dirty="0">
                <a:sym typeface="Symbol" panose="05050102010706020507" pitchFamily="18" charset="2"/>
              </a:rPr>
              <a:t>GS</a:t>
            </a:r>
            <a:r>
              <a:rPr lang="en-US" altLang="zh-CN" dirty="0">
                <a:sym typeface="Symbol" panose="05050102010706020507" pitchFamily="18" charset="2"/>
              </a:rPr>
              <a:t>0</a:t>
            </a:r>
            <a:r>
              <a:rPr lang="zh-CN" altLang="en-US" dirty="0">
                <a:sym typeface="Symbol" panose="05050102010706020507" pitchFamily="18" charset="2"/>
              </a:rPr>
              <a:t>）</a:t>
            </a:r>
            <a:endParaRPr lang="zh-CN" altLang="en-US" dirty="0"/>
          </a:p>
        </p:txBody>
      </p:sp>
      <p:sp>
        <p:nvSpPr>
          <p:cNvPr id="3" name="灯片编号占位符 2"/>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91" name="Rectangle 82"/>
          <p:cNvSpPr txBox="1">
            <a:spLocks noChangeArrowheads="1"/>
          </p:cNvSpPr>
          <p:nvPr/>
        </p:nvSpPr>
        <p:spPr bwMode="auto">
          <a:xfrm>
            <a:off x="104775" y="-17401"/>
            <a:ext cx="7772400" cy="100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4000" kern="1200">
                <a:solidFill>
                  <a:schemeClr val="accent5">
                    <a:lumMod val="50000"/>
                  </a:schemeClr>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defRPr/>
            </a:pPr>
            <a:r>
              <a:rPr lang="en-US" altLang="zh-CN" dirty="0"/>
              <a:t>1.4.1</a:t>
            </a:r>
            <a:r>
              <a:rPr lang="zh-CN" altLang="en-US" dirty="0"/>
              <a:t>结型场效应管</a:t>
            </a:r>
            <a:endParaRPr lang="en-US" altLang="zh-CN" dirty="0"/>
          </a:p>
        </p:txBody>
      </p:sp>
      <p:sp>
        <p:nvSpPr>
          <p:cNvPr id="4" name="矩形 3"/>
          <p:cNvSpPr/>
          <p:nvPr/>
        </p:nvSpPr>
        <p:spPr>
          <a:xfrm>
            <a:off x="442288" y="3241140"/>
            <a:ext cx="3764908" cy="10740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Rectangle 5"/>
          <p:cNvSpPr>
            <a:spLocks noChangeArrowheads="1"/>
          </p:cNvSpPr>
          <p:nvPr/>
        </p:nvSpPr>
        <p:spPr bwMode="auto">
          <a:xfrm>
            <a:off x="553497" y="1648225"/>
            <a:ext cx="425591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hlink"/>
              </a:buClr>
              <a:buSzPct val="50000"/>
              <a:buFont typeface="Monotype Sorts" pitchFamily="2" charset="2"/>
              <a:buNone/>
            </a:pPr>
            <a:r>
              <a:rPr lang="zh-CN" altLang="en-US" dirty="0" smtClean="0">
                <a:solidFill>
                  <a:schemeClr val="accent5">
                    <a:lumMod val="50000"/>
                  </a:schemeClr>
                </a:solidFill>
                <a:latin typeface="+mn-ea"/>
                <a:ea typeface="+mn-ea"/>
              </a:rPr>
              <a:t>（</a:t>
            </a:r>
            <a:r>
              <a:rPr lang="en-US" altLang="zh-CN" dirty="0" smtClean="0">
                <a:solidFill>
                  <a:schemeClr val="accent5">
                    <a:lumMod val="50000"/>
                  </a:schemeClr>
                </a:solidFill>
                <a:latin typeface="+mn-ea"/>
                <a:ea typeface="+mn-ea"/>
              </a:rPr>
              <a:t>2</a:t>
            </a:r>
            <a:r>
              <a:rPr lang="zh-CN" altLang="en-US" dirty="0" smtClean="0">
                <a:solidFill>
                  <a:schemeClr val="accent5">
                    <a:lumMod val="50000"/>
                  </a:schemeClr>
                </a:solidFill>
                <a:latin typeface="+mn-ea"/>
                <a:ea typeface="+mn-ea"/>
              </a:rPr>
              <a:t>）</a:t>
            </a:r>
            <a:r>
              <a:rPr lang="zh-CN" altLang="en-US" dirty="0">
                <a:solidFill>
                  <a:schemeClr val="accent5">
                    <a:lumMod val="50000"/>
                  </a:schemeClr>
                </a:solidFill>
                <a:latin typeface="+mn-ea"/>
                <a:ea typeface="+mn-ea"/>
              </a:rPr>
              <a:t>转移特性曲线： </a:t>
            </a:r>
            <a:endParaRPr lang="en-US" altLang="zh-CN" dirty="0" smtClean="0">
              <a:solidFill>
                <a:schemeClr val="accent5">
                  <a:lumMod val="50000"/>
                </a:schemeClr>
              </a:solidFill>
              <a:latin typeface="+mn-ea"/>
              <a:ea typeface="+mn-ea"/>
            </a:endParaRPr>
          </a:p>
          <a:p>
            <a:pPr eaLnBrk="1" hangingPunct="1">
              <a:spcBef>
                <a:spcPct val="20000"/>
              </a:spcBef>
              <a:buClr>
                <a:schemeClr val="hlink"/>
              </a:buClr>
              <a:buSzPct val="50000"/>
              <a:buFont typeface="Monotype Sorts" pitchFamily="2" charset="2"/>
              <a:buNone/>
            </a:pPr>
            <a:r>
              <a:rPr lang="en-US" altLang="zh-CN" i="1" dirty="0" err="1" smtClean="0"/>
              <a:t>i</a:t>
            </a:r>
            <a:r>
              <a:rPr lang="en-US" altLang="zh-CN" baseline="-25000" dirty="0" err="1" smtClean="0"/>
              <a:t>D</a:t>
            </a:r>
            <a:r>
              <a:rPr lang="en-US" altLang="zh-CN" dirty="0" smtClean="0"/>
              <a:t>=</a:t>
            </a:r>
            <a:r>
              <a:rPr lang="en-US" altLang="zh-CN" i="1" dirty="0" smtClean="0"/>
              <a:t>f</a:t>
            </a:r>
            <a:r>
              <a:rPr lang="zh-CN" altLang="en-US" dirty="0"/>
              <a:t>（ </a:t>
            </a:r>
            <a:r>
              <a:rPr lang="en-US" altLang="zh-CN" i="1" dirty="0" err="1" smtClean="0"/>
              <a:t>u</a:t>
            </a:r>
            <a:r>
              <a:rPr lang="en-US" altLang="zh-CN" baseline="-25000" dirty="0" err="1" smtClean="0"/>
              <a:t>GS</a:t>
            </a:r>
            <a:r>
              <a:rPr lang="en-US" altLang="zh-CN" baseline="-25000" dirty="0" smtClean="0"/>
              <a:t> </a:t>
            </a:r>
            <a:r>
              <a:rPr lang="zh-CN" altLang="en-US" dirty="0"/>
              <a:t>）│</a:t>
            </a:r>
            <a:r>
              <a:rPr lang="en-US" altLang="zh-CN" sz="2000" i="1" dirty="0"/>
              <a:t>U</a:t>
            </a:r>
            <a:r>
              <a:rPr lang="en-US" altLang="zh-CN" sz="2000" baseline="-25000" dirty="0"/>
              <a:t>DS</a:t>
            </a:r>
            <a:r>
              <a:rPr lang="en-US" altLang="zh-CN" sz="2000" dirty="0"/>
              <a:t>=</a:t>
            </a:r>
            <a:r>
              <a:rPr lang="zh-CN" altLang="en-US" sz="2000" dirty="0"/>
              <a:t>常数</a:t>
            </a: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634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634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6635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635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66361"/>
                                        </p:tgtEl>
                                        <p:attrNameLst>
                                          <p:attrName>style.visibility</p:attrName>
                                        </p:attrNameLst>
                                      </p:cBhvr>
                                      <p:to>
                                        <p:strVal val="visible"/>
                                      </p:to>
                                    </p:set>
                                    <p:animEffect transition="in" filter="wipe(left)">
                                      <p:cBhvr>
                                        <p:cTn id="26" dur="500"/>
                                        <p:tgtEl>
                                          <p:spTgt spid="26636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66362"/>
                                        </p:tgtEl>
                                        <p:attrNameLst>
                                          <p:attrName>style.visibility</p:attrName>
                                        </p:attrNameLst>
                                      </p:cBhvr>
                                      <p:to>
                                        <p:strVal val="visible"/>
                                      </p:to>
                                    </p:set>
                                    <p:animEffect transition="in" filter="wipe(left)">
                                      <p:cBhvr>
                                        <p:cTn id="30" dur="500"/>
                                        <p:tgtEl>
                                          <p:spTgt spid="266362"/>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7" grpId="0" animBg="1"/>
      <p:bldP spid="266348" grpId="0"/>
      <p:bldP spid="266350" grpId="0" animBg="1"/>
      <p:bldP spid="266351" grpId="0"/>
      <p:bldP spid="266362" grpId="0" autoUpdateAnimBg="0"/>
      <p:bldP spid="4" grpId="0" animBg="1"/>
      <p:bldP spid="9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346" name="Group 106"/>
          <p:cNvGrpSpPr/>
          <p:nvPr/>
        </p:nvGrpSpPr>
        <p:grpSpPr bwMode="auto">
          <a:xfrm>
            <a:off x="447675" y="948268"/>
            <a:ext cx="8696325" cy="4256087"/>
            <a:chOff x="290" y="547"/>
            <a:chExt cx="5478" cy="2681"/>
          </a:xfrm>
        </p:grpSpPr>
        <p:sp>
          <p:nvSpPr>
            <p:cNvPr id="78865" name="Line 97"/>
            <p:cNvSpPr>
              <a:spLocks noChangeShapeType="1"/>
            </p:cNvSpPr>
            <p:nvPr/>
          </p:nvSpPr>
          <p:spPr bwMode="auto">
            <a:xfrm flipH="1">
              <a:off x="3864" y="1176"/>
              <a:ext cx="984" cy="1602"/>
            </a:xfrm>
            <a:prstGeom prst="line">
              <a:avLst/>
            </a:prstGeom>
            <a:noFill/>
            <a:ln w="38100">
              <a:solidFill>
                <a:schemeClr val="accent2"/>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866" name="Arc 100"/>
            <p:cNvSpPr/>
            <p:nvPr/>
          </p:nvSpPr>
          <p:spPr bwMode="auto">
            <a:xfrm flipV="1">
              <a:off x="3520" y="2579"/>
              <a:ext cx="370" cy="349"/>
            </a:xfrm>
            <a:custGeom>
              <a:avLst/>
              <a:gdLst>
                <a:gd name="T0" fmla="*/ 0 w 19503"/>
                <a:gd name="T1" fmla="*/ 0 h 21593"/>
                <a:gd name="T2" fmla="*/ 0 w 19503"/>
                <a:gd name="T3" fmla="*/ 0 h 21593"/>
                <a:gd name="T4" fmla="*/ 0 w 19503"/>
                <a:gd name="T5" fmla="*/ 0 h 21593"/>
                <a:gd name="T6" fmla="*/ 0 60000 65536"/>
                <a:gd name="T7" fmla="*/ 0 60000 65536"/>
                <a:gd name="T8" fmla="*/ 0 60000 65536"/>
              </a:gdLst>
              <a:ahLst/>
              <a:cxnLst>
                <a:cxn ang="T6">
                  <a:pos x="T0" y="T1"/>
                </a:cxn>
                <a:cxn ang="T7">
                  <a:pos x="T2" y="T3"/>
                </a:cxn>
                <a:cxn ang="T8">
                  <a:pos x="T4" y="T5"/>
                </a:cxn>
              </a:cxnLst>
              <a:rect l="0" t="0" r="r" b="b"/>
              <a:pathLst>
                <a:path w="19503" h="21593" fill="none" extrusionOk="0">
                  <a:moveTo>
                    <a:pt x="567" y="0"/>
                  </a:moveTo>
                  <a:cubicBezTo>
                    <a:pt x="8692" y="214"/>
                    <a:pt x="16009" y="4970"/>
                    <a:pt x="19502" y="12308"/>
                  </a:cubicBezTo>
                </a:path>
                <a:path w="19503" h="21593" stroke="0" extrusionOk="0">
                  <a:moveTo>
                    <a:pt x="567" y="0"/>
                  </a:moveTo>
                  <a:cubicBezTo>
                    <a:pt x="8692" y="214"/>
                    <a:pt x="16009" y="4970"/>
                    <a:pt x="19502" y="12308"/>
                  </a:cubicBezTo>
                  <a:lnTo>
                    <a:pt x="0" y="21593"/>
                  </a:lnTo>
                  <a:lnTo>
                    <a:pt x="567" y="0"/>
                  </a:lnTo>
                  <a:close/>
                </a:path>
              </a:pathLst>
            </a:custGeom>
            <a:noFill/>
            <a:ln w="38100">
              <a:solidFill>
                <a:schemeClr val="accent2"/>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67" name="Line 8"/>
            <p:cNvSpPr>
              <a:spLocks noChangeShapeType="1"/>
            </p:cNvSpPr>
            <p:nvPr/>
          </p:nvSpPr>
          <p:spPr bwMode="auto">
            <a:xfrm>
              <a:off x="584" y="2953"/>
              <a:ext cx="2160" cy="0"/>
            </a:xfrm>
            <a:prstGeom prst="line">
              <a:avLst/>
            </a:prstGeom>
            <a:noFill/>
            <a:ln w="38100">
              <a:solidFill>
                <a:srgbClr val="0000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68" name="Line 9"/>
            <p:cNvSpPr>
              <a:spLocks noChangeShapeType="1"/>
            </p:cNvSpPr>
            <p:nvPr/>
          </p:nvSpPr>
          <p:spPr bwMode="auto">
            <a:xfrm flipV="1">
              <a:off x="584" y="793"/>
              <a:ext cx="0" cy="2160"/>
            </a:xfrm>
            <a:prstGeom prst="line">
              <a:avLst/>
            </a:prstGeom>
            <a:noFill/>
            <a:ln w="381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69" name="Line 10"/>
            <p:cNvSpPr>
              <a:spLocks noChangeShapeType="1"/>
            </p:cNvSpPr>
            <p:nvPr/>
          </p:nvSpPr>
          <p:spPr bwMode="auto">
            <a:xfrm flipV="1">
              <a:off x="584" y="1561"/>
              <a:ext cx="240" cy="1392"/>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0" name="Freeform 11"/>
            <p:cNvSpPr/>
            <p:nvPr/>
          </p:nvSpPr>
          <p:spPr bwMode="auto">
            <a:xfrm rot="370891">
              <a:off x="850" y="1157"/>
              <a:ext cx="516" cy="432"/>
            </a:xfrm>
            <a:custGeom>
              <a:avLst/>
              <a:gdLst>
                <a:gd name="T0" fmla="*/ 0 w 480"/>
                <a:gd name="T1" fmla="*/ 432 h 432"/>
                <a:gd name="T2" fmla="*/ 119 w 480"/>
                <a:gd name="T3" fmla="*/ 144 h 432"/>
                <a:gd name="T4" fmla="*/ 597 w 480"/>
                <a:gd name="T5" fmla="*/ 0 h 432"/>
                <a:gd name="T6" fmla="*/ 0 60000 65536"/>
                <a:gd name="T7" fmla="*/ 0 60000 65536"/>
                <a:gd name="T8" fmla="*/ 0 60000 65536"/>
              </a:gdLst>
              <a:ahLst/>
              <a:cxnLst>
                <a:cxn ang="T6">
                  <a:pos x="T0" y="T1"/>
                </a:cxn>
                <a:cxn ang="T7">
                  <a:pos x="T2" y="T3"/>
                </a:cxn>
                <a:cxn ang="T8">
                  <a:pos x="T4" y="T5"/>
                </a:cxn>
              </a:cxnLst>
              <a:rect l="0" t="0" r="r" b="b"/>
              <a:pathLst>
                <a:path w="480" h="432">
                  <a:moveTo>
                    <a:pt x="0" y="432"/>
                  </a:moveTo>
                  <a:cubicBezTo>
                    <a:pt x="8" y="324"/>
                    <a:pt x="16" y="216"/>
                    <a:pt x="96" y="144"/>
                  </a:cubicBezTo>
                  <a:cubicBezTo>
                    <a:pt x="176" y="72"/>
                    <a:pt x="328" y="36"/>
                    <a:pt x="480"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1" name="Line 12"/>
            <p:cNvSpPr>
              <a:spLocks noChangeShapeType="1"/>
            </p:cNvSpPr>
            <p:nvPr/>
          </p:nvSpPr>
          <p:spPr bwMode="auto">
            <a:xfrm flipV="1">
              <a:off x="1304" y="1203"/>
              <a:ext cx="966"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2" name="Freeform 13"/>
            <p:cNvSpPr/>
            <p:nvPr/>
          </p:nvSpPr>
          <p:spPr bwMode="auto">
            <a:xfrm>
              <a:off x="720" y="2041"/>
              <a:ext cx="990" cy="192"/>
            </a:xfrm>
            <a:custGeom>
              <a:avLst/>
              <a:gdLst>
                <a:gd name="T0" fmla="*/ 0 w 912"/>
                <a:gd name="T1" fmla="*/ 192 h 192"/>
                <a:gd name="T2" fmla="*/ 245 w 912"/>
                <a:gd name="T3" fmla="*/ 48 h 192"/>
                <a:gd name="T4" fmla="*/ 1167 w 912"/>
                <a:gd name="T5" fmla="*/ 0 h 192"/>
                <a:gd name="T6" fmla="*/ 0 60000 65536"/>
                <a:gd name="T7" fmla="*/ 0 60000 65536"/>
                <a:gd name="T8" fmla="*/ 0 60000 65536"/>
              </a:gdLst>
              <a:ahLst/>
              <a:cxnLst>
                <a:cxn ang="T6">
                  <a:pos x="T0" y="T1"/>
                </a:cxn>
                <a:cxn ang="T7">
                  <a:pos x="T2" y="T3"/>
                </a:cxn>
                <a:cxn ang="T8">
                  <a:pos x="T4" y="T5"/>
                </a:cxn>
              </a:cxnLst>
              <a:rect l="0" t="0" r="r" b="b"/>
              <a:pathLst>
                <a:path w="912" h="192">
                  <a:moveTo>
                    <a:pt x="0" y="192"/>
                  </a:moveTo>
                  <a:cubicBezTo>
                    <a:pt x="20" y="136"/>
                    <a:pt x="40" y="80"/>
                    <a:pt x="192" y="48"/>
                  </a:cubicBezTo>
                  <a:cubicBezTo>
                    <a:pt x="344" y="16"/>
                    <a:pt x="628" y="8"/>
                    <a:pt x="91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3" name="Line 14"/>
            <p:cNvSpPr>
              <a:spLocks noChangeShapeType="1"/>
            </p:cNvSpPr>
            <p:nvPr/>
          </p:nvSpPr>
          <p:spPr bwMode="auto">
            <a:xfrm flipV="1">
              <a:off x="1638" y="2041"/>
              <a:ext cx="468" cy="6"/>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5" name="Freeform 16"/>
            <p:cNvSpPr/>
            <p:nvPr/>
          </p:nvSpPr>
          <p:spPr bwMode="auto">
            <a:xfrm>
              <a:off x="776" y="1606"/>
              <a:ext cx="732" cy="192"/>
            </a:xfrm>
            <a:custGeom>
              <a:avLst/>
              <a:gdLst>
                <a:gd name="T0" fmla="*/ 0 w 672"/>
                <a:gd name="T1" fmla="*/ 192 h 192"/>
                <a:gd name="T2" fmla="*/ 248 w 672"/>
                <a:gd name="T3" fmla="*/ 48 h 192"/>
                <a:gd name="T4" fmla="*/ 868 w 672"/>
                <a:gd name="T5" fmla="*/ 0 h 192"/>
                <a:gd name="T6" fmla="*/ 0 60000 65536"/>
                <a:gd name="T7" fmla="*/ 0 60000 65536"/>
                <a:gd name="T8" fmla="*/ 0 60000 65536"/>
              </a:gdLst>
              <a:ahLst/>
              <a:cxnLst>
                <a:cxn ang="T6">
                  <a:pos x="T0" y="T1"/>
                </a:cxn>
                <a:cxn ang="T7">
                  <a:pos x="T2" y="T3"/>
                </a:cxn>
                <a:cxn ang="T8">
                  <a:pos x="T4" y="T5"/>
                </a:cxn>
              </a:cxnLst>
              <a:rect l="0" t="0" r="r" b="b"/>
              <a:pathLst>
                <a:path w="672" h="192">
                  <a:moveTo>
                    <a:pt x="0" y="192"/>
                  </a:moveTo>
                  <a:cubicBezTo>
                    <a:pt x="40" y="136"/>
                    <a:pt x="80" y="80"/>
                    <a:pt x="192" y="48"/>
                  </a:cubicBezTo>
                  <a:cubicBezTo>
                    <a:pt x="304" y="16"/>
                    <a:pt x="488" y="8"/>
                    <a:pt x="67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6" name="Line 17"/>
            <p:cNvSpPr>
              <a:spLocks noChangeShapeType="1"/>
            </p:cNvSpPr>
            <p:nvPr/>
          </p:nvSpPr>
          <p:spPr bwMode="auto">
            <a:xfrm flipV="1">
              <a:off x="1448" y="1609"/>
              <a:ext cx="738" cy="6"/>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79" name="Line 20"/>
            <p:cNvSpPr>
              <a:spLocks noChangeShapeType="1"/>
            </p:cNvSpPr>
            <p:nvPr/>
          </p:nvSpPr>
          <p:spPr bwMode="auto">
            <a:xfrm flipV="1">
              <a:off x="584" y="2635"/>
              <a:ext cx="135" cy="318"/>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0" name="Freeform 21"/>
            <p:cNvSpPr/>
            <p:nvPr/>
          </p:nvSpPr>
          <p:spPr bwMode="auto">
            <a:xfrm>
              <a:off x="728" y="2497"/>
              <a:ext cx="390" cy="138"/>
            </a:xfrm>
            <a:custGeom>
              <a:avLst/>
              <a:gdLst>
                <a:gd name="T0" fmla="*/ 0 w 384"/>
                <a:gd name="T1" fmla="*/ 127 h 144"/>
                <a:gd name="T2" fmla="*/ 102 w 384"/>
                <a:gd name="T3" fmla="*/ 42 h 144"/>
                <a:gd name="T4" fmla="*/ 402 w 384"/>
                <a:gd name="T5" fmla="*/ 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16" y="108"/>
                    <a:pt x="32" y="72"/>
                    <a:pt x="96" y="48"/>
                  </a:cubicBezTo>
                  <a:cubicBezTo>
                    <a:pt x="160" y="24"/>
                    <a:pt x="336" y="8"/>
                    <a:pt x="384"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1" name="Line 22"/>
            <p:cNvSpPr>
              <a:spLocks noChangeShapeType="1"/>
            </p:cNvSpPr>
            <p:nvPr/>
          </p:nvSpPr>
          <p:spPr bwMode="auto">
            <a:xfrm flipV="1">
              <a:off x="1064" y="2494"/>
              <a:ext cx="1056" cy="6"/>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3" name="Freeform 24"/>
            <p:cNvSpPr/>
            <p:nvPr/>
          </p:nvSpPr>
          <p:spPr bwMode="auto">
            <a:xfrm>
              <a:off x="584" y="2897"/>
              <a:ext cx="240" cy="56"/>
            </a:xfrm>
            <a:custGeom>
              <a:avLst/>
              <a:gdLst>
                <a:gd name="T0" fmla="*/ 0 w 240"/>
                <a:gd name="T1" fmla="*/ 56 h 56"/>
                <a:gd name="T2" fmla="*/ 48 w 240"/>
                <a:gd name="T3" fmla="*/ 8 h 56"/>
                <a:gd name="T4" fmla="*/ 240 w 240"/>
                <a:gd name="T5" fmla="*/ 8 h 56"/>
                <a:gd name="T6" fmla="*/ 0 60000 65536"/>
                <a:gd name="T7" fmla="*/ 0 60000 65536"/>
                <a:gd name="T8" fmla="*/ 0 60000 65536"/>
              </a:gdLst>
              <a:ahLst/>
              <a:cxnLst>
                <a:cxn ang="T6">
                  <a:pos x="T0" y="T1"/>
                </a:cxn>
                <a:cxn ang="T7">
                  <a:pos x="T2" y="T3"/>
                </a:cxn>
                <a:cxn ang="T8">
                  <a:pos x="T4" y="T5"/>
                </a:cxn>
              </a:cxnLst>
              <a:rect l="0" t="0" r="r" b="b"/>
              <a:pathLst>
                <a:path w="240" h="56">
                  <a:moveTo>
                    <a:pt x="0" y="56"/>
                  </a:moveTo>
                  <a:cubicBezTo>
                    <a:pt x="4" y="36"/>
                    <a:pt x="8" y="16"/>
                    <a:pt x="48" y="8"/>
                  </a:cubicBezTo>
                  <a:cubicBezTo>
                    <a:pt x="88" y="0"/>
                    <a:pt x="164" y="4"/>
                    <a:pt x="240" y="8"/>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4" name="Line 25"/>
            <p:cNvSpPr>
              <a:spLocks noChangeShapeType="1"/>
            </p:cNvSpPr>
            <p:nvPr/>
          </p:nvSpPr>
          <p:spPr bwMode="auto">
            <a:xfrm>
              <a:off x="776" y="2905"/>
              <a:ext cx="1284"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6" name="Line 27"/>
            <p:cNvSpPr>
              <a:spLocks noChangeShapeType="1"/>
            </p:cNvSpPr>
            <p:nvPr/>
          </p:nvSpPr>
          <p:spPr bwMode="auto">
            <a:xfrm>
              <a:off x="536" y="1187"/>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7" name="Line 28"/>
            <p:cNvSpPr>
              <a:spLocks noChangeShapeType="1"/>
            </p:cNvSpPr>
            <p:nvPr/>
          </p:nvSpPr>
          <p:spPr bwMode="auto">
            <a:xfrm>
              <a:off x="536" y="2059"/>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8" name="Line 29"/>
            <p:cNvSpPr>
              <a:spLocks noChangeShapeType="1"/>
            </p:cNvSpPr>
            <p:nvPr/>
          </p:nvSpPr>
          <p:spPr bwMode="auto">
            <a:xfrm>
              <a:off x="536" y="2509"/>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89" name="Line 30"/>
            <p:cNvSpPr>
              <a:spLocks noChangeShapeType="1"/>
            </p:cNvSpPr>
            <p:nvPr/>
          </p:nvSpPr>
          <p:spPr bwMode="auto">
            <a:xfrm>
              <a:off x="542" y="1603"/>
              <a:ext cx="4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90" name="Text Box 31"/>
            <p:cNvSpPr txBox="1">
              <a:spLocks noChangeArrowheads="1"/>
            </p:cNvSpPr>
            <p:nvPr/>
          </p:nvSpPr>
          <p:spPr bwMode="auto">
            <a:xfrm>
              <a:off x="332" y="1005"/>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4</a:t>
              </a:r>
              <a:endParaRPr lang="en-US" altLang="zh-CN" sz="2400" b="0">
                <a:ea typeface="方正琥珀繁体" pitchFamily="2" charset="-122"/>
              </a:endParaRPr>
            </a:p>
          </p:txBody>
        </p:sp>
        <p:sp>
          <p:nvSpPr>
            <p:cNvPr id="78891" name="Text Box 32"/>
            <p:cNvSpPr txBox="1">
              <a:spLocks noChangeArrowheads="1"/>
            </p:cNvSpPr>
            <p:nvPr/>
          </p:nvSpPr>
          <p:spPr bwMode="auto">
            <a:xfrm>
              <a:off x="332" y="1443"/>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3</a:t>
              </a:r>
              <a:endParaRPr lang="en-US" altLang="zh-CN" sz="2400">
                <a:ea typeface="方正琥珀繁体" pitchFamily="2" charset="-122"/>
              </a:endParaRPr>
            </a:p>
          </p:txBody>
        </p:sp>
        <p:sp>
          <p:nvSpPr>
            <p:cNvPr id="78892" name="Text Box 33"/>
            <p:cNvSpPr txBox="1">
              <a:spLocks noChangeArrowheads="1"/>
            </p:cNvSpPr>
            <p:nvPr/>
          </p:nvSpPr>
          <p:spPr bwMode="auto">
            <a:xfrm>
              <a:off x="356" y="1899"/>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2</a:t>
              </a:r>
              <a:endParaRPr lang="en-US" altLang="zh-CN" sz="2400">
                <a:ea typeface="方正琥珀繁体" pitchFamily="2" charset="-122"/>
              </a:endParaRPr>
            </a:p>
          </p:txBody>
        </p:sp>
        <p:sp>
          <p:nvSpPr>
            <p:cNvPr id="78893" name="Text Box 34"/>
            <p:cNvSpPr txBox="1">
              <a:spLocks noChangeArrowheads="1"/>
            </p:cNvSpPr>
            <p:nvPr/>
          </p:nvSpPr>
          <p:spPr bwMode="auto">
            <a:xfrm>
              <a:off x="364" y="2387"/>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a:t>
              </a:r>
              <a:endParaRPr lang="en-US" altLang="zh-CN" sz="2400" b="0">
                <a:ea typeface="方正琥珀繁体" pitchFamily="2" charset="-122"/>
              </a:endParaRPr>
            </a:p>
          </p:txBody>
        </p:sp>
        <p:sp>
          <p:nvSpPr>
            <p:cNvPr id="78894" name="Text Box 35"/>
            <p:cNvSpPr txBox="1">
              <a:spLocks noChangeArrowheads="1"/>
            </p:cNvSpPr>
            <p:nvPr/>
          </p:nvSpPr>
          <p:spPr bwMode="auto">
            <a:xfrm>
              <a:off x="430" y="285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0</a:t>
              </a:r>
              <a:endParaRPr lang="en-US" altLang="zh-CN" sz="2400">
                <a:ea typeface="方正琥珀繁体" pitchFamily="2" charset="-122"/>
              </a:endParaRPr>
            </a:p>
          </p:txBody>
        </p:sp>
        <p:sp>
          <p:nvSpPr>
            <p:cNvPr id="78895" name="Line 36"/>
            <p:cNvSpPr>
              <a:spLocks noChangeShapeType="1"/>
            </p:cNvSpPr>
            <p:nvPr/>
          </p:nvSpPr>
          <p:spPr bwMode="auto">
            <a:xfrm>
              <a:off x="1448" y="2953"/>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96" name="Line 37"/>
            <p:cNvSpPr>
              <a:spLocks noChangeShapeType="1"/>
            </p:cNvSpPr>
            <p:nvPr/>
          </p:nvSpPr>
          <p:spPr bwMode="auto">
            <a:xfrm>
              <a:off x="1448" y="2953"/>
              <a:ext cx="0" cy="4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97" name="Line 38"/>
            <p:cNvSpPr>
              <a:spLocks noChangeShapeType="1"/>
            </p:cNvSpPr>
            <p:nvPr/>
          </p:nvSpPr>
          <p:spPr bwMode="auto">
            <a:xfrm>
              <a:off x="1008" y="2953"/>
              <a:ext cx="0" cy="4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98" name="Line 39"/>
            <p:cNvSpPr>
              <a:spLocks noChangeShapeType="1"/>
            </p:cNvSpPr>
            <p:nvPr/>
          </p:nvSpPr>
          <p:spPr bwMode="auto">
            <a:xfrm>
              <a:off x="1912" y="2953"/>
              <a:ext cx="0" cy="4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899" name="Text Box 40"/>
            <p:cNvSpPr txBox="1">
              <a:spLocks noChangeArrowheads="1"/>
            </p:cNvSpPr>
            <p:nvPr/>
          </p:nvSpPr>
          <p:spPr bwMode="auto">
            <a:xfrm>
              <a:off x="908" y="2925"/>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5</a:t>
              </a:r>
              <a:endParaRPr lang="en-US" altLang="zh-CN" sz="2400">
                <a:ea typeface="方正琥珀繁体" pitchFamily="2" charset="-122"/>
              </a:endParaRPr>
            </a:p>
          </p:txBody>
        </p:sp>
        <p:sp>
          <p:nvSpPr>
            <p:cNvPr id="78900" name="Text Box 41"/>
            <p:cNvSpPr txBox="1">
              <a:spLocks noChangeArrowheads="1"/>
            </p:cNvSpPr>
            <p:nvPr/>
          </p:nvSpPr>
          <p:spPr bwMode="auto">
            <a:xfrm>
              <a:off x="1294" y="290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10</a:t>
              </a:r>
              <a:endParaRPr lang="en-US" altLang="zh-CN" sz="2400">
                <a:ea typeface="方正琥珀繁体" pitchFamily="2" charset="-122"/>
              </a:endParaRPr>
            </a:p>
          </p:txBody>
        </p:sp>
        <p:sp>
          <p:nvSpPr>
            <p:cNvPr id="78901" name="Text Box 42"/>
            <p:cNvSpPr txBox="1">
              <a:spLocks noChangeArrowheads="1"/>
            </p:cNvSpPr>
            <p:nvPr/>
          </p:nvSpPr>
          <p:spPr bwMode="auto">
            <a:xfrm>
              <a:off x="1760" y="2925"/>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15</a:t>
              </a:r>
              <a:endParaRPr lang="en-US" altLang="zh-CN" sz="2400">
                <a:ea typeface="方正琥珀繁体" pitchFamily="2" charset="-122"/>
              </a:endParaRPr>
            </a:p>
          </p:txBody>
        </p:sp>
        <p:sp>
          <p:nvSpPr>
            <p:cNvPr id="78902" name="Text Box 43"/>
            <p:cNvSpPr txBox="1">
              <a:spLocks noChangeArrowheads="1"/>
            </p:cNvSpPr>
            <p:nvPr/>
          </p:nvSpPr>
          <p:spPr bwMode="auto">
            <a:xfrm>
              <a:off x="1635" y="909"/>
              <a:ext cx="6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solidFill>
                    <a:srgbClr val="FF3300"/>
                  </a:solidFill>
                  <a:ea typeface="方正琥珀繁体" pitchFamily="2" charset="-122"/>
                </a:rPr>
                <a:t>U</a:t>
              </a:r>
              <a:r>
                <a:rPr lang="en-US" altLang="zh-CN" sz="2400" baseline="-25000" dirty="0">
                  <a:solidFill>
                    <a:srgbClr val="FF3300"/>
                  </a:solidFill>
                  <a:ea typeface="方正琥珀繁体" pitchFamily="2" charset="-122"/>
                </a:rPr>
                <a:t>GS</a:t>
              </a:r>
              <a:r>
                <a:rPr lang="en-US" altLang="zh-CN" sz="2400" i="1" dirty="0">
                  <a:solidFill>
                    <a:srgbClr val="FF3300"/>
                  </a:solidFill>
                  <a:ea typeface="方正琥珀繁体" pitchFamily="2" charset="-122"/>
                </a:rPr>
                <a:t> </a:t>
              </a:r>
              <a:r>
                <a:rPr lang="en-US" altLang="zh-CN" sz="2400" dirty="0">
                  <a:solidFill>
                    <a:srgbClr val="FF3300"/>
                  </a:solidFill>
                  <a:ea typeface="方正琥珀繁体" pitchFamily="2" charset="-122"/>
                </a:rPr>
                <a:t>=0</a:t>
              </a:r>
              <a:endParaRPr lang="en-US" altLang="zh-CN" sz="2400" dirty="0">
                <a:solidFill>
                  <a:srgbClr val="FF3300"/>
                </a:solidFill>
                <a:ea typeface="方正琥珀繁体" pitchFamily="2" charset="-122"/>
              </a:endParaRPr>
            </a:p>
          </p:txBody>
        </p:sp>
        <p:sp>
          <p:nvSpPr>
            <p:cNvPr id="78903" name="Text Box 44"/>
            <p:cNvSpPr txBox="1">
              <a:spLocks noChangeArrowheads="1"/>
            </p:cNvSpPr>
            <p:nvPr/>
          </p:nvSpPr>
          <p:spPr bwMode="auto">
            <a:xfrm>
              <a:off x="1879" y="1329"/>
              <a:ext cx="4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FF3300"/>
                  </a:solidFill>
                  <a:ea typeface="方正琥珀繁体" pitchFamily="2" charset="-122"/>
                </a:rPr>
                <a:t>-1V</a:t>
              </a:r>
              <a:endParaRPr lang="en-US" altLang="zh-CN" sz="2400" b="0">
                <a:solidFill>
                  <a:srgbClr val="FF3300"/>
                </a:solidFill>
                <a:ea typeface="方正琥珀繁体" pitchFamily="2" charset="-122"/>
              </a:endParaRPr>
            </a:p>
          </p:txBody>
        </p:sp>
        <p:sp>
          <p:nvSpPr>
            <p:cNvPr id="78904" name="Text Box 45"/>
            <p:cNvSpPr txBox="1">
              <a:spLocks noChangeArrowheads="1"/>
            </p:cNvSpPr>
            <p:nvPr/>
          </p:nvSpPr>
          <p:spPr bwMode="auto">
            <a:xfrm>
              <a:off x="1771" y="1773"/>
              <a:ext cx="4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FF3300"/>
                  </a:solidFill>
                  <a:ea typeface="方正琥珀繁体" pitchFamily="2" charset="-122"/>
                </a:rPr>
                <a:t>-2V</a:t>
              </a:r>
              <a:endParaRPr lang="en-US" altLang="zh-CN" sz="2400">
                <a:solidFill>
                  <a:srgbClr val="FF3300"/>
                </a:solidFill>
                <a:ea typeface="方正琥珀繁体" pitchFamily="2" charset="-122"/>
              </a:endParaRPr>
            </a:p>
          </p:txBody>
        </p:sp>
        <p:sp>
          <p:nvSpPr>
            <p:cNvPr id="78905" name="Text Box 46"/>
            <p:cNvSpPr txBox="1">
              <a:spLocks noChangeArrowheads="1"/>
            </p:cNvSpPr>
            <p:nvPr/>
          </p:nvSpPr>
          <p:spPr bwMode="auto">
            <a:xfrm>
              <a:off x="1723" y="2205"/>
              <a:ext cx="4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FF3300"/>
                  </a:solidFill>
                  <a:ea typeface="方正琥珀繁体" pitchFamily="2" charset="-122"/>
                </a:rPr>
                <a:t>-3V</a:t>
              </a:r>
              <a:endParaRPr lang="en-US" altLang="zh-CN" sz="2400">
                <a:solidFill>
                  <a:srgbClr val="FF3300"/>
                </a:solidFill>
                <a:ea typeface="方正琥珀繁体" pitchFamily="2" charset="-122"/>
              </a:endParaRPr>
            </a:p>
          </p:txBody>
        </p:sp>
        <p:sp>
          <p:nvSpPr>
            <p:cNvPr id="78906" name="Text Box 47"/>
            <p:cNvSpPr txBox="1">
              <a:spLocks noChangeArrowheads="1"/>
            </p:cNvSpPr>
            <p:nvPr/>
          </p:nvSpPr>
          <p:spPr bwMode="auto">
            <a:xfrm>
              <a:off x="1745" y="2636"/>
              <a:ext cx="41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FF3300"/>
                  </a:solidFill>
                  <a:ea typeface="方正琥珀繁体" pitchFamily="2" charset="-122"/>
                </a:rPr>
                <a:t>-4V</a:t>
              </a:r>
              <a:endParaRPr lang="en-US" altLang="zh-CN" sz="2400">
                <a:solidFill>
                  <a:srgbClr val="FF3300"/>
                </a:solidFill>
                <a:ea typeface="方正琥珀繁体" pitchFamily="2" charset="-122"/>
              </a:endParaRPr>
            </a:p>
          </p:txBody>
        </p:sp>
        <p:sp>
          <p:nvSpPr>
            <p:cNvPr id="78907" name="Text Box 48"/>
            <p:cNvSpPr txBox="1">
              <a:spLocks noChangeArrowheads="1"/>
            </p:cNvSpPr>
            <p:nvPr/>
          </p:nvSpPr>
          <p:spPr bwMode="auto">
            <a:xfrm rot="86690">
              <a:off x="2216" y="2910"/>
              <a:ext cx="7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ea typeface="方正琥珀繁体" pitchFamily="2" charset="-122"/>
                </a:rPr>
                <a:t> </a:t>
              </a:r>
              <a:r>
                <a:rPr lang="en-US" altLang="zh-CN" sz="2400" i="1" dirty="0" err="1" smtClean="0">
                  <a:ea typeface="方正琥珀繁体" pitchFamily="2" charset="-122"/>
                </a:rPr>
                <a:t>u</a:t>
              </a:r>
              <a:r>
                <a:rPr lang="en-US" altLang="zh-CN" sz="2400" baseline="-25000" dirty="0" err="1" smtClean="0">
                  <a:ea typeface="方正琥珀繁体" pitchFamily="2" charset="-122"/>
                </a:rPr>
                <a:t>DS</a:t>
              </a:r>
              <a:r>
                <a:rPr lang="en-US" altLang="zh-CN" sz="2400" i="1" dirty="0" smtClean="0">
                  <a:ea typeface="方正琥珀繁体" pitchFamily="2" charset="-122"/>
                </a:rPr>
                <a:t> </a:t>
              </a:r>
              <a:r>
                <a:rPr lang="en-US" altLang="zh-CN" sz="2400" i="1" dirty="0">
                  <a:ea typeface="方正琥珀繁体" pitchFamily="2" charset="-122"/>
                </a:rPr>
                <a:t>/ </a:t>
              </a:r>
              <a:r>
                <a:rPr lang="en-US" altLang="zh-CN" sz="2400" dirty="0">
                  <a:ea typeface="方正琥珀繁体" pitchFamily="2" charset="-122"/>
                </a:rPr>
                <a:t>V</a:t>
              </a:r>
              <a:endParaRPr lang="en-US" altLang="zh-CN" sz="2400" dirty="0">
                <a:ea typeface="方正琥珀繁体" pitchFamily="2" charset="-122"/>
              </a:endParaRPr>
            </a:p>
          </p:txBody>
        </p:sp>
        <p:sp>
          <p:nvSpPr>
            <p:cNvPr id="78908" name="Text Box 49"/>
            <p:cNvSpPr txBox="1">
              <a:spLocks noChangeArrowheads="1"/>
            </p:cNvSpPr>
            <p:nvPr/>
          </p:nvSpPr>
          <p:spPr bwMode="auto">
            <a:xfrm>
              <a:off x="290" y="547"/>
              <a:ext cx="76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err="1" smtClean="0">
                  <a:ea typeface="方正琥珀繁体" pitchFamily="2" charset="-122"/>
                </a:rPr>
                <a:t>i</a:t>
              </a:r>
              <a:r>
                <a:rPr lang="en-US" altLang="zh-CN" sz="2400" baseline="-25000" dirty="0" err="1" smtClean="0">
                  <a:ea typeface="方正琥珀繁体" pitchFamily="2" charset="-122"/>
                </a:rPr>
                <a:t>D</a:t>
              </a:r>
              <a:r>
                <a:rPr lang="en-US" altLang="zh-CN" sz="2400" b="0" dirty="0" smtClean="0">
                  <a:ea typeface="方正琥珀繁体" pitchFamily="2" charset="-122"/>
                </a:rPr>
                <a:t> </a:t>
              </a:r>
              <a:r>
                <a:rPr lang="en-US" altLang="zh-CN" sz="2400" dirty="0">
                  <a:ea typeface="方正琥珀繁体" pitchFamily="2" charset="-122"/>
                </a:rPr>
                <a:t>/mA</a:t>
              </a:r>
              <a:endParaRPr lang="en-US" altLang="zh-CN" sz="2400" dirty="0">
                <a:ea typeface="方正琥珀繁体" pitchFamily="2" charset="-122"/>
              </a:endParaRPr>
            </a:p>
          </p:txBody>
        </p:sp>
        <p:sp>
          <p:nvSpPr>
            <p:cNvPr id="78909" name="Line 50"/>
            <p:cNvSpPr>
              <a:spLocks noChangeShapeType="1"/>
            </p:cNvSpPr>
            <p:nvPr/>
          </p:nvSpPr>
          <p:spPr bwMode="auto">
            <a:xfrm>
              <a:off x="1452" y="1056"/>
              <a:ext cx="0" cy="1908"/>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10" name="Freeform 51"/>
            <p:cNvSpPr/>
            <p:nvPr/>
          </p:nvSpPr>
          <p:spPr bwMode="auto">
            <a:xfrm>
              <a:off x="584" y="1171"/>
              <a:ext cx="480" cy="1776"/>
            </a:xfrm>
            <a:custGeom>
              <a:avLst/>
              <a:gdLst>
                <a:gd name="T0" fmla="*/ 0 w 576"/>
                <a:gd name="T1" fmla="*/ 1876 h 1728"/>
                <a:gd name="T2" fmla="*/ 139 w 576"/>
                <a:gd name="T3" fmla="*/ 1512 h 1728"/>
                <a:gd name="T4" fmla="*/ 333 w 576"/>
                <a:gd name="T5" fmla="*/ 0 h 1728"/>
                <a:gd name="T6" fmla="*/ 0 60000 65536"/>
                <a:gd name="T7" fmla="*/ 0 60000 65536"/>
                <a:gd name="T8" fmla="*/ 0 60000 65536"/>
              </a:gdLst>
              <a:ahLst/>
              <a:cxnLst>
                <a:cxn ang="T6">
                  <a:pos x="T0" y="T1"/>
                </a:cxn>
                <a:cxn ang="T7">
                  <a:pos x="T2" y="T3"/>
                </a:cxn>
                <a:cxn ang="T8">
                  <a:pos x="T4" y="T5"/>
                </a:cxn>
              </a:cxnLst>
              <a:rect l="0" t="0" r="r" b="b"/>
              <a:pathLst>
                <a:path w="576" h="1728">
                  <a:moveTo>
                    <a:pt x="0" y="1728"/>
                  </a:moveTo>
                  <a:cubicBezTo>
                    <a:pt x="72" y="1704"/>
                    <a:pt x="144" y="1680"/>
                    <a:pt x="240" y="1392"/>
                  </a:cubicBezTo>
                  <a:cubicBezTo>
                    <a:pt x="336" y="1104"/>
                    <a:pt x="456" y="552"/>
                    <a:pt x="576" y="0"/>
                  </a:cubicBezTo>
                </a:path>
              </a:pathLst>
            </a:custGeom>
            <a:noFill/>
            <a:ln w="19050" cap="flat" cmpd="sng">
              <a:solidFill>
                <a:srgbClr val="000000"/>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912" name="Oval 55"/>
            <p:cNvSpPr>
              <a:spLocks noChangeArrowheads="1"/>
            </p:cNvSpPr>
            <p:nvPr/>
          </p:nvSpPr>
          <p:spPr bwMode="auto">
            <a:xfrm>
              <a:off x="1434" y="1170"/>
              <a:ext cx="50" cy="5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13" name="Oval 56"/>
            <p:cNvSpPr>
              <a:spLocks noChangeArrowheads="1"/>
            </p:cNvSpPr>
            <p:nvPr/>
          </p:nvSpPr>
          <p:spPr bwMode="auto">
            <a:xfrm>
              <a:off x="1428" y="1590"/>
              <a:ext cx="50" cy="5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14" name="Oval 57"/>
            <p:cNvSpPr>
              <a:spLocks noChangeArrowheads="1"/>
            </p:cNvSpPr>
            <p:nvPr/>
          </p:nvSpPr>
          <p:spPr bwMode="auto">
            <a:xfrm>
              <a:off x="1428" y="2016"/>
              <a:ext cx="50" cy="5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15" name="Oval 58"/>
            <p:cNvSpPr>
              <a:spLocks noChangeArrowheads="1"/>
            </p:cNvSpPr>
            <p:nvPr/>
          </p:nvSpPr>
          <p:spPr bwMode="auto">
            <a:xfrm>
              <a:off x="1416" y="2472"/>
              <a:ext cx="50" cy="5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16" name="Oval 59"/>
            <p:cNvSpPr>
              <a:spLocks noChangeArrowheads="1"/>
            </p:cNvSpPr>
            <p:nvPr/>
          </p:nvSpPr>
          <p:spPr bwMode="auto">
            <a:xfrm>
              <a:off x="1428" y="2874"/>
              <a:ext cx="50" cy="5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17" name="Line 60"/>
            <p:cNvSpPr>
              <a:spLocks noChangeShapeType="1"/>
            </p:cNvSpPr>
            <p:nvPr/>
          </p:nvSpPr>
          <p:spPr bwMode="auto">
            <a:xfrm>
              <a:off x="4842" y="881"/>
              <a:ext cx="0" cy="2063"/>
            </a:xfrm>
            <a:prstGeom prst="line">
              <a:avLst/>
            </a:prstGeom>
            <a:noFill/>
            <a:ln w="38100">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18" name="Line 61"/>
            <p:cNvSpPr>
              <a:spLocks noChangeShapeType="1"/>
            </p:cNvSpPr>
            <p:nvPr/>
          </p:nvSpPr>
          <p:spPr bwMode="auto">
            <a:xfrm>
              <a:off x="3054" y="2933"/>
              <a:ext cx="2562" cy="6"/>
            </a:xfrm>
            <a:prstGeom prst="line">
              <a:avLst/>
            </a:prstGeom>
            <a:noFill/>
            <a:ln w="3810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19" name="Line 62"/>
            <p:cNvSpPr>
              <a:spLocks noChangeShapeType="1"/>
            </p:cNvSpPr>
            <p:nvPr/>
          </p:nvSpPr>
          <p:spPr bwMode="auto">
            <a:xfrm flipV="1">
              <a:off x="4842" y="1194"/>
              <a:ext cx="72"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0" name="Line 63"/>
            <p:cNvSpPr>
              <a:spLocks noChangeShapeType="1"/>
            </p:cNvSpPr>
            <p:nvPr/>
          </p:nvSpPr>
          <p:spPr bwMode="auto">
            <a:xfrm flipV="1">
              <a:off x="4842" y="1608"/>
              <a:ext cx="72"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1" name="Line 64"/>
            <p:cNvSpPr>
              <a:spLocks noChangeShapeType="1"/>
            </p:cNvSpPr>
            <p:nvPr/>
          </p:nvSpPr>
          <p:spPr bwMode="auto">
            <a:xfrm flipV="1">
              <a:off x="4848" y="2058"/>
              <a:ext cx="72"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2" name="Line 65"/>
            <p:cNvSpPr>
              <a:spLocks noChangeShapeType="1"/>
            </p:cNvSpPr>
            <p:nvPr/>
          </p:nvSpPr>
          <p:spPr bwMode="auto">
            <a:xfrm flipV="1">
              <a:off x="4854" y="2490"/>
              <a:ext cx="72"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23" name="Text Box 66"/>
            <p:cNvSpPr txBox="1">
              <a:spLocks noChangeArrowheads="1"/>
            </p:cNvSpPr>
            <p:nvPr/>
          </p:nvSpPr>
          <p:spPr bwMode="auto">
            <a:xfrm>
              <a:off x="4866" y="10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4</a:t>
              </a:r>
              <a:endParaRPr lang="en-US" altLang="zh-CN" sz="2400"/>
            </a:p>
          </p:txBody>
        </p:sp>
        <p:sp>
          <p:nvSpPr>
            <p:cNvPr id="78924" name="Text Box 67"/>
            <p:cNvSpPr txBox="1">
              <a:spLocks noChangeArrowheads="1"/>
            </p:cNvSpPr>
            <p:nvPr/>
          </p:nvSpPr>
          <p:spPr bwMode="auto">
            <a:xfrm>
              <a:off x="4896" y="14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3</a:t>
              </a:r>
              <a:endParaRPr lang="en-US" altLang="zh-CN" sz="2400"/>
            </a:p>
          </p:txBody>
        </p:sp>
        <p:sp>
          <p:nvSpPr>
            <p:cNvPr id="78925" name="Text Box 68"/>
            <p:cNvSpPr txBox="1">
              <a:spLocks noChangeArrowheads="1"/>
            </p:cNvSpPr>
            <p:nvPr/>
          </p:nvSpPr>
          <p:spPr bwMode="auto">
            <a:xfrm>
              <a:off x="4896" y="18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2</a:t>
              </a:r>
              <a:endParaRPr lang="en-US" altLang="zh-CN" sz="2400"/>
            </a:p>
          </p:txBody>
        </p:sp>
        <p:sp>
          <p:nvSpPr>
            <p:cNvPr id="78926" name="Text Box 69"/>
            <p:cNvSpPr txBox="1">
              <a:spLocks noChangeArrowheads="1"/>
            </p:cNvSpPr>
            <p:nvPr/>
          </p:nvSpPr>
          <p:spPr bwMode="auto">
            <a:xfrm>
              <a:off x="4866"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1</a:t>
              </a:r>
              <a:endParaRPr lang="en-US" altLang="zh-CN" sz="2400"/>
            </a:p>
          </p:txBody>
        </p:sp>
        <p:sp>
          <p:nvSpPr>
            <p:cNvPr id="78927" name="Rectangle 70"/>
            <p:cNvSpPr>
              <a:spLocks noChangeArrowheads="1"/>
            </p:cNvSpPr>
            <p:nvPr/>
          </p:nvSpPr>
          <p:spPr bwMode="auto">
            <a:xfrm>
              <a:off x="4501" y="624"/>
              <a:ext cx="6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i="1" dirty="0" err="1" smtClean="0">
                  <a:ea typeface="方正琥珀繁体" pitchFamily="2" charset="-122"/>
                </a:rPr>
                <a:t>i</a:t>
              </a:r>
              <a:r>
                <a:rPr lang="en-US" altLang="zh-CN" sz="2400" baseline="-25000" dirty="0" err="1" smtClean="0">
                  <a:ea typeface="方正琥珀繁体" pitchFamily="2" charset="-122"/>
                </a:rPr>
                <a:t>D</a:t>
              </a:r>
              <a:r>
                <a:rPr lang="en-US" altLang="zh-CN" sz="2400" b="0" dirty="0" smtClean="0">
                  <a:ea typeface="方正琥珀繁体" pitchFamily="2" charset="-122"/>
                </a:rPr>
                <a:t> </a:t>
              </a:r>
              <a:r>
                <a:rPr lang="en-US" altLang="zh-CN" sz="2400" dirty="0">
                  <a:ea typeface="方正琥珀繁体" pitchFamily="2" charset="-122"/>
                </a:rPr>
                <a:t>/mA</a:t>
              </a:r>
              <a:endParaRPr lang="en-US" altLang="zh-CN" sz="2400" dirty="0">
                <a:ea typeface="方正琥珀繁体" pitchFamily="2" charset="-122"/>
              </a:endParaRPr>
            </a:p>
          </p:txBody>
        </p:sp>
        <p:sp>
          <p:nvSpPr>
            <p:cNvPr id="78928" name="Rectangle 71"/>
            <p:cNvSpPr>
              <a:spLocks noChangeArrowheads="1"/>
            </p:cNvSpPr>
            <p:nvPr/>
          </p:nvSpPr>
          <p:spPr bwMode="auto">
            <a:xfrm>
              <a:off x="5054" y="2928"/>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i="1" dirty="0" err="1" smtClean="0">
                  <a:ea typeface="方正琥珀繁体" pitchFamily="2" charset="-122"/>
                </a:rPr>
                <a:t>u</a:t>
              </a:r>
              <a:r>
                <a:rPr lang="en-US" altLang="zh-CN" sz="2400" baseline="-25000" dirty="0" err="1" smtClean="0">
                  <a:ea typeface="方正琥珀繁体" pitchFamily="2" charset="-122"/>
                </a:rPr>
                <a:t>GS</a:t>
              </a:r>
              <a:r>
                <a:rPr lang="en-US" altLang="zh-CN" sz="2400" i="1" dirty="0" smtClean="0">
                  <a:ea typeface="方正琥珀繁体" pitchFamily="2" charset="-122"/>
                </a:rPr>
                <a:t> </a:t>
              </a:r>
              <a:r>
                <a:rPr lang="en-US" altLang="zh-CN" sz="2400" i="1" dirty="0">
                  <a:ea typeface="方正琥珀繁体" pitchFamily="2" charset="-122"/>
                </a:rPr>
                <a:t>/ </a:t>
              </a:r>
              <a:r>
                <a:rPr lang="en-US" altLang="zh-CN" sz="2400" dirty="0">
                  <a:ea typeface="方正琥珀繁体" pitchFamily="2" charset="-122"/>
                </a:rPr>
                <a:t>V</a:t>
              </a:r>
              <a:endParaRPr lang="en-US" altLang="zh-CN" sz="2400" dirty="0">
                <a:ea typeface="方正琥珀繁体" pitchFamily="2" charset="-122"/>
              </a:endParaRPr>
            </a:p>
          </p:txBody>
        </p:sp>
        <p:sp>
          <p:nvSpPr>
            <p:cNvPr id="78929" name="Text Box 72"/>
            <p:cNvSpPr txBox="1">
              <a:spLocks noChangeArrowheads="1"/>
            </p:cNvSpPr>
            <p:nvPr/>
          </p:nvSpPr>
          <p:spPr bwMode="auto">
            <a:xfrm>
              <a:off x="4770" y="288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0</a:t>
              </a:r>
              <a:endParaRPr lang="en-US" altLang="zh-CN" sz="2400"/>
            </a:p>
          </p:txBody>
        </p:sp>
        <p:sp>
          <p:nvSpPr>
            <p:cNvPr id="78930" name="Line 73"/>
            <p:cNvSpPr>
              <a:spLocks noChangeShapeType="1"/>
            </p:cNvSpPr>
            <p:nvPr/>
          </p:nvSpPr>
          <p:spPr bwMode="auto">
            <a:xfrm>
              <a:off x="4608" y="2940"/>
              <a:ext cx="0" cy="6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1" name="Line 74"/>
            <p:cNvSpPr>
              <a:spLocks noChangeShapeType="1"/>
            </p:cNvSpPr>
            <p:nvPr/>
          </p:nvSpPr>
          <p:spPr bwMode="auto">
            <a:xfrm>
              <a:off x="4320" y="2946"/>
              <a:ext cx="0" cy="6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2" name="Line 75"/>
            <p:cNvSpPr>
              <a:spLocks noChangeShapeType="1"/>
            </p:cNvSpPr>
            <p:nvPr/>
          </p:nvSpPr>
          <p:spPr bwMode="auto">
            <a:xfrm>
              <a:off x="4050" y="2952"/>
              <a:ext cx="0" cy="6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3" name="Line 76"/>
            <p:cNvSpPr>
              <a:spLocks noChangeShapeType="1"/>
            </p:cNvSpPr>
            <p:nvPr/>
          </p:nvSpPr>
          <p:spPr bwMode="auto">
            <a:xfrm>
              <a:off x="3762" y="2940"/>
              <a:ext cx="0" cy="6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4" name="Rectangle 77"/>
            <p:cNvSpPr>
              <a:spLocks noChangeArrowheads="1"/>
            </p:cNvSpPr>
            <p:nvPr/>
          </p:nvSpPr>
          <p:spPr bwMode="auto">
            <a:xfrm>
              <a:off x="4437" y="293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-1</a:t>
              </a:r>
              <a:endParaRPr lang="en-US" altLang="zh-CN" sz="2400">
                <a:ea typeface="方正琥珀繁体" pitchFamily="2" charset="-122"/>
              </a:endParaRPr>
            </a:p>
          </p:txBody>
        </p:sp>
        <p:sp>
          <p:nvSpPr>
            <p:cNvPr id="78935" name="Rectangle 78"/>
            <p:cNvSpPr>
              <a:spLocks noChangeArrowheads="1"/>
            </p:cNvSpPr>
            <p:nvPr/>
          </p:nvSpPr>
          <p:spPr bwMode="auto">
            <a:xfrm>
              <a:off x="4143" y="294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-2</a:t>
              </a:r>
              <a:endParaRPr lang="en-US" altLang="zh-CN" sz="2400">
                <a:ea typeface="方正琥珀繁体" pitchFamily="2" charset="-122"/>
              </a:endParaRPr>
            </a:p>
          </p:txBody>
        </p:sp>
        <p:sp>
          <p:nvSpPr>
            <p:cNvPr id="78936" name="Rectangle 79"/>
            <p:cNvSpPr>
              <a:spLocks noChangeArrowheads="1"/>
            </p:cNvSpPr>
            <p:nvPr/>
          </p:nvSpPr>
          <p:spPr bwMode="auto">
            <a:xfrm>
              <a:off x="3849" y="293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-3</a:t>
              </a:r>
              <a:endParaRPr lang="en-US" altLang="zh-CN" sz="2400">
                <a:ea typeface="方正琥珀繁体" pitchFamily="2" charset="-122"/>
              </a:endParaRPr>
            </a:p>
          </p:txBody>
        </p:sp>
        <p:sp>
          <p:nvSpPr>
            <p:cNvPr id="78937" name="Rectangle 80"/>
            <p:cNvSpPr>
              <a:spLocks noChangeArrowheads="1"/>
            </p:cNvSpPr>
            <p:nvPr/>
          </p:nvSpPr>
          <p:spPr bwMode="auto">
            <a:xfrm>
              <a:off x="3573" y="2928"/>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a:ea typeface="方正琥珀繁体" pitchFamily="2" charset="-122"/>
                </a:rPr>
                <a:t>-4</a:t>
              </a:r>
              <a:endParaRPr lang="en-US" altLang="zh-CN" sz="2400">
                <a:ea typeface="方正琥珀繁体" pitchFamily="2" charset="-122"/>
              </a:endParaRPr>
            </a:p>
          </p:txBody>
        </p:sp>
        <p:sp>
          <p:nvSpPr>
            <p:cNvPr id="78938" name="Line 81"/>
            <p:cNvSpPr>
              <a:spLocks noChangeShapeType="1"/>
            </p:cNvSpPr>
            <p:nvPr/>
          </p:nvSpPr>
          <p:spPr bwMode="auto">
            <a:xfrm flipV="1">
              <a:off x="2166" y="1194"/>
              <a:ext cx="2682" cy="6"/>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39" name="Line 82"/>
            <p:cNvSpPr>
              <a:spLocks noChangeShapeType="1"/>
            </p:cNvSpPr>
            <p:nvPr/>
          </p:nvSpPr>
          <p:spPr bwMode="auto">
            <a:xfrm>
              <a:off x="2208" y="1608"/>
              <a:ext cx="2682" cy="6"/>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0" name="Line 83"/>
            <p:cNvSpPr>
              <a:spLocks noChangeShapeType="1"/>
            </p:cNvSpPr>
            <p:nvPr/>
          </p:nvSpPr>
          <p:spPr bwMode="auto">
            <a:xfrm>
              <a:off x="2052" y="2052"/>
              <a:ext cx="2778" cy="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1" name="Line 84"/>
            <p:cNvSpPr>
              <a:spLocks noChangeShapeType="1"/>
            </p:cNvSpPr>
            <p:nvPr/>
          </p:nvSpPr>
          <p:spPr bwMode="auto">
            <a:xfrm>
              <a:off x="2052" y="2496"/>
              <a:ext cx="2772" cy="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2" name="Line 85"/>
            <p:cNvSpPr>
              <a:spLocks noChangeShapeType="1"/>
            </p:cNvSpPr>
            <p:nvPr/>
          </p:nvSpPr>
          <p:spPr bwMode="auto">
            <a:xfrm flipV="1">
              <a:off x="2010" y="2898"/>
              <a:ext cx="2832" cy="6"/>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3" name="Line 86"/>
            <p:cNvSpPr>
              <a:spLocks noChangeShapeType="1"/>
            </p:cNvSpPr>
            <p:nvPr/>
          </p:nvSpPr>
          <p:spPr bwMode="auto">
            <a:xfrm flipV="1">
              <a:off x="4608" y="1608"/>
              <a:ext cx="0" cy="132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4" name="Line 87"/>
            <p:cNvSpPr>
              <a:spLocks noChangeShapeType="1"/>
            </p:cNvSpPr>
            <p:nvPr/>
          </p:nvSpPr>
          <p:spPr bwMode="auto">
            <a:xfrm flipH="1" flipV="1">
              <a:off x="4320" y="2016"/>
              <a:ext cx="0" cy="936"/>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5" name="Line 88"/>
            <p:cNvSpPr>
              <a:spLocks noChangeShapeType="1"/>
            </p:cNvSpPr>
            <p:nvPr/>
          </p:nvSpPr>
          <p:spPr bwMode="auto">
            <a:xfrm flipH="1" flipV="1">
              <a:off x="4050" y="2502"/>
              <a:ext cx="0" cy="444"/>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6" name="Line 89"/>
            <p:cNvSpPr>
              <a:spLocks noChangeShapeType="1"/>
            </p:cNvSpPr>
            <p:nvPr/>
          </p:nvSpPr>
          <p:spPr bwMode="auto">
            <a:xfrm flipH="1" flipV="1">
              <a:off x="3768" y="2880"/>
              <a:ext cx="0" cy="54"/>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8947" name="Oval 90"/>
            <p:cNvSpPr>
              <a:spLocks noChangeArrowheads="1"/>
            </p:cNvSpPr>
            <p:nvPr/>
          </p:nvSpPr>
          <p:spPr bwMode="auto">
            <a:xfrm>
              <a:off x="4560" y="1578"/>
              <a:ext cx="56" cy="56"/>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48" name="Oval 92"/>
            <p:cNvSpPr>
              <a:spLocks noChangeArrowheads="1"/>
            </p:cNvSpPr>
            <p:nvPr/>
          </p:nvSpPr>
          <p:spPr bwMode="auto">
            <a:xfrm>
              <a:off x="4290" y="2022"/>
              <a:ext cx="56" cy="56"/>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49" name="Oval 93"/>
            <p:cNvSpPr>
              <a:spLocks noChangeArrowheads="1"/>
            </p:cNvSpPr>
            <p:nvPr/>
          </p:nvSpPr>
          <p:spPr bwMode="auto">
            <a:xfrm>
              <a:off x="4020" y="2466"/>
              <a:ext cx="56" cy="56"/>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50" name="Oval 94"/>
            <p:cNvSpPr>
              <a:spLocks noChangeArrowheads="1"/>
            </p:cNvSpPr>
            <p:nvPr/>
          </p:nvSpPr>
          <p:spPr bwMode="auto">
            <a:xfrm>
              <a:off x="3732" y="2850"/>
              <a:ext cx="56" cy="56"/>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8951" name="Line 98"/>
            <p:cNvSpPr>
              <a:spLocks noChangeShapeType="1"/>
            </p:cNvSpPr>
            <p:nvPr/>
          </p:nvSpPr>
          <p:spPr bwMode="auto">
            <a:xfrm flipV="1">
              <a:off x="3396" y="2928"/>
              <a:ext cx="180" cy="6"/>
            </a:xfrm>
            <a:prstGeom prst="line">
              <a:avLst/>
            </a:prstGeom>
            <a:noFill/>
            <a:ln w="38100">
              <a:solidFill>
                <a:schemeClr val="accent2"/>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sp>
        <p:nvSpPr>
          <p:cNvPr id="266347" name="Line 107"/>
          <p:cNvSpPr>
            <a:spLocks noChangeShapeType="1"/>
          </p:cNvSpPr>
          <p:nvPr/>
        </p:nvSpPr>
        <p:spPr bwMode="auto">
          <a:xfrm flipV="1">
            <a:off x="5657848" y="4528078"/>
            <a:ext cx="0" cy="209550"/>
          </a:xfrm>
          <a:prstGeom prst="line">
            <a:avLst/>
          </a:prstGeom>
          <a:noFill/>
          <a:ln w="1905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48" name="Text Box 108"/>
          <p:cNvSpPr txBox="1">
            <a:spLocks noChangeArrowheads="1"/>
          </p:cNvSpPr>
          <p:nvPr/>
        </p:nvSpPr>
        <p:spPr bwMode="auto">
          <a:xfrm>
            <a:off x="4705348" y="4070878"/>
            <a:ext cx="255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i="1" dirty="0">
                <a:solidFill>
                  <a:srgbClr val="FF3300"/>
                </a:solidFill>
              </a:rPr>
              <a:t>U</a:t>
            </a:r>
            <a:r>
              <a:rPr lang="en-US" altLang="zh-CN" sz="2400" baseline="-25000" dirty="0">
                <a:solidFill>
                  <a:srgbClr val="FF3300"/>
                </a:solidFill>
              </a:rPr>
              <a:t>GS</a:t>
            </a:r>
            <a:r>
              <a:rPr lang="zh-CN" altLang="en-US" sz="2400" baseline="-25000" dirty="0">
                <a:solidFill>
                  <a:srgbClr val="FF3300"/>
                </a:solidFill>
              </a:rPr>
              <a:t>（</a:t>
            </a:r>
            <a:r>
              <a:rPr lang="en-US" altLang="zh-CN" sz="2400" baseline="-25000" dirty="0">
                <a:solidFill>
                  <a:srgbClr val="FF3300"/>
                </a:solidFill>
              </a:rPr>
              <a:t>off</a:t>
            </a:r>
            <a:r>
              <a:rPr lang="zh-CN" altLang="en-US" baseline="-25000" dirty="0">
                <a:solidFill>
                  <a:srgbClr val="FF3300"/>
                </a:solidFill>
              </a:rPr>
              <a:t>）</a:t>
            </a:r>
            <a:endParaRPr lang="zh-CN" altLang="en-US" baseline="-25000" dirty="0">
              <a:solidFill>
                <a:srgbClr val="FF3300"/>
              </a:solidFill>
            </a:endParaRPr>
          </a:p>
        </p:txBody>
      </p:sp>
      <p:sp>
        <p:nvSpPr>
          <p:cNvPr id="266350" name="Line 110"/>
          <p:cNvSpPr>
            <a:spLocks noChangeShapeType="1"/>
          </p:cNvSpPr>
          <p:nvPr/>
        </p:nvSpPr>
        <p:spPr bwMode="auto">
          <a:xfrm>
            <a:off x="7324723" y="1794403"/>
            <a:ext cx="361950" cy="171450"/>
          </a:xfrm>
          <a:prstGeom prst="line">
            <a:avLst/>
          </a:prstGeom>
          <a:noFill/>
          <a:ln w="1905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51" name="Text Box 111"/>
          <p:cNvSpPr txBox="1">
            <a:spLocks noChangeArrowheads="1"/>
          </p:cNvSpPr>
          <p:nvPr/>
        </p:nvSpPr>
        <p:spPr bwMode="auto">
          <a:xfrm>
            <a:off x="4810125" y="1413403"/>
            <a:ext cx="286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FF3300"/>
                </a:solidFill>
              </a:rPr>
              <a:t>饱和漏极电流</a:t>
            </a:r>
            <a:r>
              <a:rPr lang="en-US" altLang="zh-CN" sz="2400" i="1" dirty="0">
                <a:solidFill>
                  <a:srgbClr val="FF3300"/>
                </a:solidFill>
              </a:rPr>
              <a:t>I</a:t>
            </a:r>
            <a:r>
              <a:rPr lang="en-US" altLang="zh-CN" sz="2400" baseline="-25000" dirty="0">
                <a:solidFill>
                  <a:srgbClr val="FF3300"/>
                </a:solidFill>
              </a:rPr>
              <a:t>DSS</a:t>
            </a:r>
            <a:endParaRPr lang="en-US" altLang="zh-CN" sz="2400" baseline="-25000" dirty="0">
              <a:solidFill>
                <a:srgbClr val="FF3300"/>
              </a:solidFill>
            </a:endParaRPr>
          </a:p>
        </p:txBody>
      </p:sp>
      <p:grpSp>
        <p:nvGrpSpPr>
          <p:cNvPr id="266361" name="Group 121"/>
          <p:cNvGrpSpPr/>
          <p:nvPr/>
        </p:nvGrpSpPr>
        <p:grpSpPr bwMode="auto">
          <a:xfrm>
            <a:off x="736566" y="5193243"/>
            <a:ext cx="3670300" cy="1000126"/>
            <a:chOff x="172" y="3468"/>
            <a:chExt cx="2312" cy="630"/>
          </a:xfrm>
        </p:grpSpPr>
        <p:sp>
          <p:nvSpPr>
            <p:cNvPr id="78860" name="Text Box 115"/>
            <p:cNvSpPr txBox="1">
              <a:spLocks noChangeArrowheads="1"/>
            </p:cNvSpPr>
            <p:nvPr/>
          </p:nvSpPr>
          <p:spPr bwMode="auto">
            <a:xfrm>
              <a:off x="1272" y="3736"/>
              <a:ext cx="804"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t>U</a:t>
              </a:r>
              <a:r>
                <a:rPr kumimoji="0" lang="en-US" altLang="zh-CN" baseline="-25000" dirty="0"/>
                <a:t>GS(off)</a:t>
              </a:r>
              <a:r>
                <a:rPr kumimoji="0" lang="en-US" altLang="zh-CN" dirty="0">
                  <a:latin typeface="宋体" panose="02010600030101010101" pitchFamily="2" charset="-122"/>
                </a:rPr>
                <a:t> </a:t>
              </a:r>
              <a:r>
                <a:rPr kumimoji="0" lang="en-US" altLang="zh-CN" dirty="0">
                  <a:ea typeface="方正琥珀繁体" pitchFamily="2" charset="-122"/>
                </a:rPr>
                <a:t> </a:t>
              </a:r>
              <a:endParaRPr kumimoji="0" lang="en-US" altLang="zh-CN" dirty="0">
                <a:ea typeface="方正琥珀繁体" pitchFamily="2" charset="-122"/>
              </a:endParaRPr>
            </a:p>
          </p:txBody>
        </p:sp>
        <p:sp>
          <p:nvSpPr>
            <p:cNvPr id="78861" name="Text Box 116"/>
            <p:cNvSpPr txBox="1">
              <a:spLocks noChangeArrowheads="1"/>
            </p:cNvSpPr>
            <p:nvPr/>
          </p:nvSpPr>
          <p:spPr bwMode="auto">
            <a:xfrm>
              <a:off x="1224" y="3468"/>
              <a:ext cx="55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t>U</a:t>
              </a:r>
              <a:r>
                <a:rPr kumimoji="0" lang="en-US" altLang="zh-CN" baseline="-25000" dirty="0"/>
                <a:t>GS</a:t>
              </a:r>
              <a:endParaRPr kumimoji="0" lang="en-US" altLang="zh-CN" sz="1000" b="0" dirty="0"/>
            </a:p>
          </p:txBody>
        </p:sp>
        <p:sp>
          <p:nvSpPr>
            <p:cNvPr id="78862" name="Line 118"/>
            <p:cNvSpPr>
              <a:spLocks noChangeShapeType="1"/>
            </p:cNvSpPr>
            <p:nvPr/>
          </p:nvSpPr>
          <p:spPr bwMode="auto">
            <a:xfrm>
              <a:off x="1303" y="3797"/>
              <a:ext cx="33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8863" name="Text Box 119"/>
            <p:cNvSpPr txBox="1">
              <a:spLocks noChangeArrowheads="1"/>
            </p:cNvSpPr>
            <p:nvPr/>
          </p:nvSpPr>
          <p:spPr bwMode="auto">
            <a:xfrm>
              <a:off x="172" y="3639"/>
              <a:ext cx="1272"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t>I</a:t>
              </a:r>
              <a:r>
                <a:rPr kumimoji="0" lang="en-US" altLang="zh-CN" baseline="-25000" dirty="0"/>
                <a:t>D</a:t>
              </a:r>
              <a:r>
                <a:rPr kumimoji="0" lang="en-US" altLang="zh-CN" dirty="0"/>
                <a:t>=</a:t>
              </a:r>
              <a:r>
                <a:rPr kumimoji="0" lang="en-US" altLang="zh-CN" i="1" dirty="0"/>
                <a:t>I</a:t>
              </a:r>
              <a:r>
                <a:rPr kumimoji="0" lang="en-US" altLang="zh-CN" baseline="-25000" dirty="0"/>
                <a:t>DSS</a:t>
              </a:r>
              <a:r>
                <a:rPr kumimoji="0" lang="en-US" altLang="zh-CN" dirty="0"/>
                <a:t>(1</a:t>
              </a:r>
              <a:r>
                <a:rPr kumimoji="0" lang="en-US" altLang="zh-CN" dirty="0">
                  <a:sym typeface="Symbol" panose="05050102010706020507" pitchFamily="18" charset="2"/>
                </a:rPr>
                <a:t></a:t>
              </a:r>
              <a:endParaRPr kumimoji="0" lang="en-US" altLang="zh-CN" b="0" dirty="0"/>
            </a:p>
          </p:txBody>
        </p:sp>
        <p:sp>
          <p:nvSpPr>
            <p:cNvPr id="78864" name="Text Box 120"/>
            <p:cNvSpPr txBox="1">
              <a:spLocks noChangeArrowheads="1"/>
            </p:cNvSpPr>
            <p:nvPr/>
          </p:nvSpPr>
          <p:spPr bwMode="auto">
            <a:xfrm>
              <a:off x="1975" y="3594"/>
              <a:ext cx="50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a:t>)</a:t>
              </a:r>
              <a:r>
                <a:rPr kumimoji="0" lang="en-US" altLang="zh-CN" baseline="30000"/>
                <a:t>2</a:t>
              </a:r>
              <a:endParaRPr kumimoji="0" lang="en-US" altLang="zh-CN" sz="1000" b="0"/>
            </a:p>
          </p:txBody>
        </p:sp>
      </p:grpSp>
      <p:sp>
        <p:nvSpPr>
          <p:cNvPr id="266362" name="Text Box 122"/>
          <p:cNvSpPr txBox="1">
            <a:spLocks noChangeArrowheads="1"/>
          </p:cNvSpPr>
          <p:nvPr/>
        </p:nvSpPr>
        <p:spPr bwMode="auto">
          <a:xfrm>
            <a:off x="492563" y="6137806"/>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t>（</a:t>
            </a:r>
            <a:r>
              <a:rPr lang="en-US" altLang="zh-CN" i="1" dirty="0"/>
              <a:t>U</a:t>
            </a:r>
            <a:r>
              <a:rPr lang="en-US" altLang="zh-CN" baseline="-25000" dirty="0"/>
              <a:t>GS</a:t>
            </a:r>
            <a:r>
              <a:rPr lang="zh-CN" altLang="en-US" baseline="-25000" dirty="0"/>
              <a:t>（</a:t>
            </a:r>
            <a:r>
              <a:rPr lang="en-US" altLang="zh-CN" baseline="-25000" dirty="0"/>
              <a:t>off</a:t>
            </a:r>
            <a:r>
              <a:rPr lang="zh-CN" altLang="en-US" baseline="-25000" dirty="0"/>
              <a:t>）</a:t>
            </a:r>
            <a:r>
              <a:rPr lang="zh-CN" altLang="en-US" dirty="0">
                <a:sym typeface="Symbol" panose="05050102010706020507" pitchFamily="18" charset="2"/>
              </a:rPr>
              <a:t></a:t>
            </a:r>
            <a:r>
              <a:rPr lang="en-US" altLang="zh-CN" i="1" dirty="0">
                <a:sym typeface="Symbol" panose="05050102010706020507" pitchFamily="18" charset="2"/>
              </a:rPr>
              <a:t>U</a:t>
            </a:r>
            <a:r>
              <a:rPr lang="en-US" altLang="zh-CN" baseline="-25000" dirty="0">
                <a:sym typeface="Symbol" panose="05050102010706020507" pitchFamily="18" charset="2"/>
              </a:rPr>
              <a:t>GS</a:t>
            </a:r>
            <a:r>
              <a:rPr lang="en-US" altLang="zh-CN" dirty="0">
                <a:sym typeface="Symbol" panose="05050102010706020507" pitchFamily="18" charset="2"/>
              </a:rPr>
              <a:t>0</a:t>
            </a:r>
            <a:r>
              <a:rPr lang="zh-CN" altLang="en-US" dirty="0">
                <a:sym typeface="Symbol" panose="05050102010706020507" pitchFamily="18" charset="2"/>
              </a:rPr>
              <a:t>）</a:t>
            </a:r>
            <a:endParaRPr lang="zh-CN" altLang="en-US" dirty="0"/>
          </a:p>
        </p:txBody>
      </p:sp>
      <p:sp>
        <p:nvSpPr>
          <p:cNvPr id="2" name="灯片编号占位符 1"/>
          <p:cNvSpPr>
            <a:spLocks noGrp="1"/>
          </p:cNvSpPr>
          <p:nvPr>
            <p:ph type="sldNum" sz="quarter" idx="12"/>
          </p:nvPr>
        </p:nvSpPr>
        <p:spPr>
          <a:xfrm>
            <a:off x="7042657" y="6504030"/>
            <a:ext cx="2057400" cy="365125"/>
          </a:xfrm>
        </p:spPr>
        <p:txBody>
          <a:bodyPr/>
          <a:lstStyle/>
          <a:p>
            <a:pPr>
              <a:defRPr/>
            </a:pPr>
            <a:fld id="{7AE33FAE-267B-45F3-AE5B-9B432F494900}" type="slidenum">
              <a:rPr lang="en-US" altLang="zh-CN" smtClean="0"/>
            </a:fld>
            <a:endParaRPr lang="en-US" altLang="zh-CN" dirty="0"/>
          </a:p>
        </p:txBody>
      </p:sp>
      <p:sp>
        <p:nvSpPr>
          <p:cNvPr id="98" name="Rectangle 82"/>
          <p:cNvSpPr txBox="1">
            <a:spLocks noChangeArrowheads="1"/>
          </p:cNvSpPr>
          <p:nvPr/>
        </p:nvSpPr>
        <p:spPr bwMode="auto">
          <a:xfrm>
            <a:off x="87819" y="-60503"/>
            <a:ext cx="7772400" cy="100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4000" kern="1200">
                <a:solidFill>
                  <a:schemeClr val="accent5">
                    <a:lumMod val="50000"/>
                  </a:schemeClr>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defRPr/>
            </a:pPr>
            <a:r>
              <a:rPr lang="en-US" altLang="zh-CN" dirty="0"/>
              <a:t>1.4.1</a:t>
            </a:r>
            <a:r>
              <a:rPr lang="zh-CN" altLang="en-US" dirty="0"/>
              <a:t>结型场效应管</a:t>
            </a:r>
            <a:endParaRPr lang="en-US" altLang="zh-CN" dirty="0"/>
          </a:p>
        </p:txBody>
      </p:sp>
      <p:sp>
        <p:nvSpPr>
          <p:cNvPr id="3" name="矩形 2"/>
          <p:cNvSpPr/>
          <p:nvPr/>
        </p:nvSpPr>
        <p:spPr>
          <a:xfrm>
            <a:off x="4724400" y="5647595"/>
            <a:ext cx="3711272" cy="523220"/>
          </a:xfrm>
          <a:prstGeom prst="rect">
            <a:avLst/>
          </a:prstGeom>
        </p:spPr>
        <p:txBody>
          <a:bodyPr wrap="none">
            <a:spAutoFit/>
          </a:bodyPr>
          <a:lstStyle/>
          <a:p>
            <a:pPr eaLnBrk="1" hangingPunct="1">
              <a:spcBef>
                <a:spcPct val="20000"/>
              </a:spcBef>
              <a:buClr>
                <a:schemeClr val="hlink"/>
              </a:buClr>
              <a:buSzPct val="50000"/>
              <a:buFont typeface="Monotype Sorts" pitchFamily="2" charset="2"/>
              <a:buNone/>
            </a:pPr>
            <a:r>
              <a:rPr lang="zh-CN" altLang="en-US" dirty="0"/>
              <a:t>△ </a:t>
            </a:r>
            <a:r>
              <a:rPr lang="en-US" altLang="zh-CN" i="1" dirty="0"/>
              <a:t>I</a:t>
            </a:r>
            <a:r>
              <a:rPr lang="en-US" altLang="zh-CN" baseline="-25000" dirty="0"/>
              <a:t>D </a:t>
            </a:r>
            <a:r>
              <a:rPr lang="en-US" altLang="zh-CN" b="0" dirty="0"/>
              <a:t>/</a:t>
            </a:r>
            <a:r>
              <a:rPr lang="en-US" altLang="zh-CN" dirty="0"/>
              <a:t>△</a:t>
            </a:r>
            <a:r>
              <a:rPr lang="en-US" altLang="zh-CN" i="1" dirty="0"/>
              <a:t>U</a:t>
            </a:r>
            <a:r>
              <a:rPr lang="en-US" altLang="zh-CN" baseline="-25000" dirty="0"/>
              <a:t>GS</a:t>
            </a:r>
            <a:r>
              <a:rPr lang="en-US" altLang="zh-CN" baseline="-25000" dirty="0">
                <a:latin typeface="宋体" panose="02010600030101010101" pitchFamily="2" charset="-122"/>
              </a:rPr>
              <a:t> </a:t>
            </a:r>
            <a:r>
              <a:rPr lang="en-US" altLang="zh-CN" dirty="0"/>
              <a:t>≈</a:t>
            </a:r>
            <a:r>
              <a:rPr lang="zh-CN" altLang="en-US" sz="2400" b="0" dirty="0">
                <a:latin typeface="微软雅黑" panose="020B0503020204020204" pitchFamily="34" charset="-122"/>
                <a:ea typeface="微软雅黑" panose="020B0503020204020204" pitchFamily="34" charset="-122"/>
              </a:rPr>
              <a:t>常数</a:t>
            </a:r>
            <a:r>
              <a:rPr lang="en-US" altLang="zh-CN" dirty="0"/>
              <a:t>= </a:t>
            </a:r>
            <a:r>
              <a:rPr lang="en-US" altLang="zh-CN" i="1" dirty="0"/>
              <a:t>g</a:t>
            </a:r>
            <a:r>
              <a:rPr lang="en-US" altLang="zh-CN" baseline="-25000" dirty="0"/>
              <a:t>m </a:t>
            </a:r>
            <a:endParaRPr lang="en-US" altLang="zh-CN" baseline="-25000"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2" name="Text Box 8"/>
          <p:cNvSpPr txBox="1">
            <a:spLocks noChangeArrowheads="1"/>
          </p:cNvSpPr>
          <p:nvPr/>
        </p:nvSpPr>
        <p:spPr bwMode="auto">
          <a:xfrm>
            <a:off x="138906" y="61696"/>
            <a:ext cx="6408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1.4.2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绝缘栅场效应管</a:t>
            </a:r>
            <a:endPar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grpSp>
        <p:nvGrpSpPr>
          <p:cNvPr id="262210" name="Group 66"/>
          <p:cNvGrpSpPr/>
          <p:nvPr/>
        </p:nvGrpSpPr>
        <p:grpSpPr bwMode="auto">
          <a:xfrm>
            <a:off x="561975" y="2047876"/>
            <a:ext cx="4573588" cy="4516438"/>
            <a:chOff x="354" y="1290"/>
            <a:chExt cx="2881" cy="2845"/>
          </a:xfrm>
        </p:grpSpPr>
        <p:grpSp>
          <p:nvGrpSpPr>
            <p:cNvPr id="79924" name="Group 2"/>
            <p:cNvGrpSpPr/>
            <p:nvPr/>
          </p:nvGrpSpPr>
          <p:grpSpPr bwMode="auto">
            <a:xfrm>
              <a:off x="354" y="1770"/>
              <a:ext cx="2881" cy="509"/>
              <a:chOff x="744" y="1968"/>
              <a:chExt cx="2881" cy="509"/>
            </a:xfrm>
          </p:grpSpPr>
          <p:grpSp>
            <p:nvGrpSpPr>
              <p:cNvPr id="79959" name="Group 3"/>
              <p:cNvGrpSpPr/>
              <p:nvPr/>
            </p:nvGrpSpPr>
            <p:grpSpPr bwMode="auto">
              <a:xfrm>
                <a:off x="744" y="1968"/>
                <a:ext cx="2881" cy="509"/>
                <a:chOff x="744" y="1968"/>
                <a:chExt cx="2881" cy="509"/>
              </a:xfrm>
            </p:grpSpPr>
            <p:sp>
              <p:nvSpPr>
                <p:cNvPr id="79961" name="Rectangle 4"/>
                <p:cNvSpPr>
                  <a:spLocks noChangeArrowheads="1"/>
                </p:cNvSpPr>
                <p:nvPr/>
              </p:nvSpPr>
              <p:spPr bwMode="auto">
                <a:xfrm>
                  <a:off x="744" y="2381"/>
                  <a:ext cx="2352" cy="96"/>
                </a:xfrm>
                <a:prstGeom prst="rect">
                  <a:avLst/>
                </a:prstGeom>
                <a:solidFill>
                  <a:srgbClr val="66CC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62" name="Text Box 5"/>
                <p:cNvSpPr txBox="1">
                  <a:spLocks noChangeArrowheads="1"/>
                </p:cNvSpPr>
                <p:nvPr/>
              </p:nvSpPr>
              <p:spPr bwMode="auto">
                <a:xfrm>
                  <a:off x="3072" y="1968"/>
                  <a:ext cx="5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SiO</a:t>
                  </a:r>
                  <a:r>
                    <a:rPr lang="en-US" altLang="zh-CN" baseline="-25000"/>
                    <a:t>2</a:t>
                  </a:r>
                  <a:endParaRPr lang="en-US" altLang="zh-CN"/>
                </a:p>
              </p:txBody>
            </p:sp>
          </p:grpSp>
          <p:sp>
            <p:nvSpPr>
              <p:cNvPr id="79960" name="Line 6"/>
              <p:cNvSpPr>
                <a:spLocks noChangeShapeType="1"/>
              </p:cNvSpPr>
              <p:nvPr/>
            </p:nvSpPr>
            <p:spPr bwMode="auto">
              <a:xfrm rot="21427538" flipV="1">
                <a:off x="3000" y="2285"/>
                <a:ext cx="288" cy="96"/>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9925" name="Text Box 7"/>
            <p:cNvSpPr txBox="1">
              <a:spLocks noChangeArrowheads="1"/>
            </p:cNvSpPr>
            <p:nvPr/>
          </p:nvSpPr>
          <p:spPr bwMode="auto">
            <a:xfrm>
              <a:off x="989" y="3805"/>
              <a:ext cx="12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a:t>结构示意图</a:t>
              </a:r>
              <a:endParaRPr lang="zh-CN" altLang="en-US"/>
            </a:p>
          </p:txBody>
        </p:sp>
        <p:grpSp>
          <p:nvGrpSpPr>
            <p:cNvPr id="79926" name="Group 9"/>
            <p:cNvGrpSpPr/>
            <p:nvPr/>
          </p:nvGrpSpPr>
          <p:grpSpPr bwMode="auto">
            <a:xfrm>
              <a:off x="354" y="2277"/>
              <a:ext cx="2352" cy="1008"/>
              <a:chOff x="744" y="2448"/>
              <a:chExt cx="2352" cy="1008"/>
            </a:xfrm>
          </p:grpSpPr>
          <p:sp>
            <p:nvSpPr>
              <p:cNvPr id="79957" name="Rectangle 10"/>
              <p:cNvSpPr>
                <a:spLocks noChangeArrowheads="1"/>
              </p:cNvSpPr>
              <p:nvPr/>
            </p:nvSpPr>
            <p:spPr bwMode="auto">
              <a:xfrm>
                <a:off x="744" y="2448"/>
                <a:ext cx="2352" cy="1008"/>
              </a:xfrm>
              <a:prstGeom prst="rect">
                <a:avLst/>
              </a:prstGeom>
              <a:solidFill>
                <a:srgbClr val="FFFF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58" name="Text Box 11"/>
              <p:cNvSpPr txBox="1">
                <a:spLocks noChangeArrowheads="1"/>
              </p:cNvSpPr>
              <p:nvPr/>
            </p:nvSpPr>
            <p:spPr bwMode="auto">
              <a:xfrm>
                <a:off x="1445" y="3072"/>
                <a:ext cx="10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zh-CN" altLang="en-US" sz="2400"/>
                  <a:t>型硅衬底</a:t>
                </a:r>
                <a:endParaRPr lang="zh-CN" altLang="en-US" sz="2400" b="0"/>
              </a:p>
            </p:txBody>
          </p:sp>
        </p:grpSp>
        <p:grpSp>
          <p:nvGrpSpPr>
            <p:cNvPr id="79927" name="Group 12"/>
            <p:cNvGrpSpPr/>
            <p:nvPr/>
          </p:nvGrpSpPr>
          <p:grpSpPr bwMode="auto">
            <a:xfrm>
              <a:off x="430" y="1290"/>
              <a:ext cx="614" cy="989"/>
              <a:chOff x="820" y="1488"/>
              <a:chExt cx="614" cy="989"/>
            </a:xfrm>
          </p:grpSpPr>
          <p:sp>
            <p:nvSpPr>
              <p:cNvPr id="79952" name="Rectangle 13"/>
              <p:cNvSpPr>
                <a:spLocks noChangeArrowheads="1"/>
              </p:cNvSpPr>
              <p:nvPr/>
            </p:nvSpPr>
            <p:spPr bwMode="auto">
              <a:xfrm>
                <a:off x="1032" y="2381"/>
                <a:ext cx="288"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53" name="Rectangle 14"/>
              <p:cNvSpPr>
                <a:spLocks noChangeArrowheads="1"/>
              </p:cNvSpPr>
              <p:nvPr/>
            </p:nvSpPr>
            <p:spPr bwMode="auto">
              <a:xfrm>
                <a:off x="936" y="2285"/>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54" name="Text Box 15"/>
              <p:cNvSpPr txBox="1">
                <a:spLocks noChangeArrowheads="1"/>
              </p:cNvSpPr>
              <p:nvPr/>
            </p:nvSpPr>
            <p:spPr bwMode="auto">
              <a:xfrm>
                <a:off x="820" y="1488"/>
                <a:ext cx="6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源极</a:t>
                </a:r>
                <a:r>
                  <a:rPr lang="en-US" altLang="zh-CN" sz="2400"/>
                  <a:t>S</a:t>
                </a:r>
                <a:endParaRPr lang="en-US" altLang="zh-CN" sz="1800" b="0"/>
              </a:p>
            </p:txBody>
          </p:sp>
          <p:sp>
            <p:nvSpPr>
              <p:cNvPr id="79955" name="Oval 16"/>
              <p:cNvSpPr>
                <a:spLocks noChangeArrowheads="1"/>
              </p:cNvSpPr>
              <p:nvPr/>
            </p:nvSpPr>
            <p:spPr bwMode="auto">
              <a:xfrm>
                <a:off x="1080" y="1805"/>
                <a:ext cx="96" cy="96"/>
              </a:xfrm>
              <a:prstGeom prst="ellipse">
                <a:avLst/>
              </a:prstGeom>
              <a:noFill/>
              <a:ln w="28575">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56" name="Line 17"/>
              <p:cNvSpPr>
                <a:spLocks noChangeShapeType="1"/>
              </p:cNvSpPr>
              <p:nvPr/>
            </p:nvSpPr>
            <p:spPr bwMode="auto">
              <a:xfrm>
                <a:off x="1128" y="1901"/>
                <a:ext cx="0" cy="384"/>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9928" name="Group 18"/>
            <p:cNvGrpSpPr/>
            <p:nvPr/>
          </p:nvGrpSpPr>
          <p:grpSpPr bwMode="auto">
            <a:xfrm>
              <a:off x="1147" y="1290"/>
              <a:ext cx="657" cy="893"/>
              <a:chOff x="1537" y="1488"/>
              <a:chExt cx="657" cy="893"/>
            </a:xfrm>
          </p:grpSpPr>
          <p:sp>
            <p:nvSpPr>
              <p:cNvPr id="79948" name="Rectangle 19"/>
              <p:cNvSpPr>
                <a:spLocks noChangeArrowheads="1"/>
              </p:cNvSpPr>
              <p:nvPr/>
            </p:nvSpPr>
            <p:spPr bwMode="auto">
              <a:xfrm>
                <a:off x="1704" y="2285"/>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49" name="Text Box 20"/>
              <p:cNvSpPr txBox="1">
                <a:spLocks noChangeArrowheads="1"/>
              </p:cNvSpPr>
              <p:nvPr/>
            </p:nvSpPr>
            <p:spPr bwMode="auto">
              <a:xfrm>
                <a:off x="1537" y="1488"/>
                <a:ext cx="6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栅极</a:t>
                </a:r>
                <a:r>
                  <a:rPr lang="en-US" altLang="zh-CN" sz="2400"/>
                  <a:t>G</a:t>
                </a:r>
                <a:endParaRPr lang="en-US" altLang="zh-CN" sz="2400"/>
              </a:p>
            </p:txBody>
          </p:sp>
          <p:sp>
            <p:nvSpPr>
              <p:cNvPr id="79950" name="Oval 21"/>
              <p:cNvSpPr>
                <a:spLocks noChangeArrowheads="1"/>
              </p:cNvSpPr>
              <p:nvPr/>
            </p:nvSpPr>
            <p:spPr bwMode="auto">
              <a:xfrm>
                <a:off x="1848" y="1805"/>
                <a:ext cx="96" cy="96"/>
              </a:xfrm>
              <a:prstGeom prst="ellipse">
                <a:avLst/>
              </a:prstGeom>
              <a:noFill/>
              <a:ln w="28575">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51" name="Line 22"/>
              <p:cNvSpPr>
                <a:spLocks noChangeShapeType="1"/>
              </p:cNvSpPr>
              <p:nvPr/>
            </p:nvSpPr>
            <p:spPr bwMode="auto">
              <a:xfrm>
                <a:off x="1896" y="1901"/>
                <a:ext cx="0" cy="384"/>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9929" name="Group 23"/>
            <p:cNvGrpSpPr/>
            <p:nvPr/>
          </p:nvGrpSpPr>
          <p:grpSpPr bwMode="auto">
            <a:xfrm>
              <a:off x="2000" y="1290"/>
              <a:ext cx="695" cy="989"/>
              <a:chOff x="2390" y="1488"/>
              <a:chExt cx="695" cy="989"/>
            </a:xfrm>
          </p:grpSpPr>
          <p:sp>
            <p:nvSpPr>
              <p:cNvPr id="79943" name="Rectangle 24"/>
              <p:cNvSpPr>
                <a:spLocks noChangeArrowheads="1"/>
              </p:cNvSpPr>
              <p:nvPr/>
            </p:nvSpPr>
            <p:spPr bwMode="auto">
              <a:xfrm>
                <a:off x="2520" y="2381"/>
                <a:ext cx="288"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44" name="Rectangle 25"/>
              <p:cNvSpPr>
                <a:spLocks noChangeArrowheads="1"/>
              </p:cNvSpPr>
              <p:nvPr/>
            </p:nvSpPr>
            <p:spPr bwMode="auto">
              <a:xfrm>
                <a:off x="2520" y="2285"/>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45" name="Text Box 26"/>
              <p:cNvSpPr txBox="1">
                <a:spLocks noChangeArrowheads="1"/>
              </p:cNvSpPr>
              <p:nvPr/>
            </p:nvSpPr>
            <p:spPr bwMode="auto">
              <a:xfrm>
                <a:off x="2390" y="1488"/>
                <a:ext cx="6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漏极</a:t>
                </a:r>
                <a:r>
                  <a:rPr lang="en-US" altLang="zh-CN" sz="2400"/>
                  <a:t>D </a:t>
                </a:r>
                <a:endParaRPr lang="en-US" altLang="zh-CN" sz="2400"/>
              </a:p>
            </p:txBody>
          </p:sp>
          <p:sp>
            <p:nvSpPr>
              <p:cNvPr id="79946" name="Oval 27"/>
              <p:cNvSpPr>
                <a:spLocks noChangeArrowheads="1"/>
              </p:cNvSpPr>
              <p:nvPr/>
            </p:nvSpPr>
            <p:spPr bwMode="auto">
              <a:xfrm>
                <a:off x="2664" y="1805"/>
                <a:ext cx="96" cy="96"/>
              </a:xfrm>
              <a:prstGeom prst="ellipse">
                <a:avLst/>
              </a:prstGeom>
              <a:noFill/>
              <a:ln w="28575">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47" name="Line 28"/>
              <p:cNvSpPr>
                <a:spLocks noChangeShapeType="1"/>
              </p:cNvSpPr>
              <p:nvPr/>
            </p:nvSpPr>
            <p:spPr bwMode="auto">
              <a:xfrm>
                <a:off x="2712" y="1901"/>
                <a:ext cx="0" cy="384"/>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9930" name="Group 29"/>
            <p:cNvGrpSpPr/>
            <p:nvPr/>
          </p:nvGrpSpPr>
          <p:grpSpPr bwMode="auto">
            <a:xfrm>
              <a:off x="1314" y="3291"/>
              <a:ext cx="1262" cy="425"/>
              <a:chOff x="1704" y="3489"/>
              <a:chExt cx="1262" cy="425"/>
            </a:xfrm>
          </p:grpSpPr>
          <p:sp>
            <p:nvSpPr>
              <p:cNvPr id="79938" name="Text Box 30"/>
              <p:cNvSpPr txBox="1">
                <a:spLocks noChangeArrowheads="1"/>
              </p:cNvSpPr>
              <p:nvPr/>
            </p:nvSpPr>
            <p:spPr bwMode="auto">
              <a:xfrm>
                <a:off x="1941" y="3623"/>
                <a:ext cx="10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衬底引线</a:t>
                </a:r>
                <a:r>
                  <a:rPr lang="en-US" altLang="zh-CN" sz="2400"/>
                  <a:t>B</a:t>
                </a:r>
                <a:endParaRPr lang="en-US" altLang="zh-CN" sz="2400"/>
              </a:p>
            </p:txBody>
          </p:sp>
          <p:grpSp>
            <p:nvGrpSpPr>
              <p:cNvPr id="79939" name="Group 31"/>
              <p:cNvGrpSpPr/>
              <p:nvPr/>
            </p:nvGrpSpPr>
            <p:grpSpPr bwMode="auto">
              <a:xfrm>
                <a:off x="1704" y="3489"/>
                <a:ext cx="384" cy="395"/>
                <a:chOff x="1704" y="3453"/>
                <a:chExt cx="384" cy="395"/>
              </a:xfrm>
            </p:grpSpPr>
            <p:sp>
              <p:nvSpPr>
                <p:cNvPr id="79940" name="Rectangle 32"/>
                <p:cNvSpPr>
                  <a:spLocks noChangeArrowheads="1"/>
                </p:cNvSpPr>
                <p:nvPr/>
              </p:nvSpPr>
              <p:spPr bwMode="auto">
                <a:xfrm>
                  <a:off x="1704" y="3453"/>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41" name="Line 33"/>
                <p:cNvSpPr>
                  <a:spLocks noChangeShapeType="1"/>
                </p:cNvSpPr>
                <p:nvPr/>
              </p:nvSpPr>
              <p:spPr bwMode="auto">
                <a:xfrm>
                  <a:off x="1896" y="3549"/>
                  <a:ext cx="0" cy="192"/>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42" name="Oval 34"/>
                <p:cNvSpPr>
                  <a:spLocks noChangeArrowheads="1"/>
                </p:cNvSpPr>
                <p:nvPr/>
              </p:nvSpPr>
              <p:spPr bwMode="auto">
                <a:xfrm>
                  <a:off x="1848" y="3752"/>
                  <a:ext cx="96" cy="96"/>
                </a:xfrm>
                <a:prstGeom prst="ellipse">
                  <a:avLst/>
                </a:prstGeom>
                <a:noFill/>
                <a:ln w="28575">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grpSp>
          <p:nvGrpSpPr>
            <p:cNvPr id="79931" name="Group 35"/>
            <p:cNvGrpSpPr/>
            <p:nvPr/>
          </p:nvGrpSpPr>
          <p:grpSpPr bwMode="auto">
            <a:xfrm>
              <a:off x="522" y="2245"/>
              <a:ext cx="2040" cy="419"/>
              <a:chOff x="912" y="2425"/>
              <a:chExt cx="2040" cy="419"/>
            </a:xfrm>
          </p:grpSpPr>
          <p:grpSp>
            <p:nvGrpSpPr>
              <p:cNvPr id="79932" name="Group 36"/>
              <p:cNvGrpSpPr/>
              <p:nvPr/>
            </p:nvGrpSpPr>
            <p:grpSpPr bwMode="auto">
              <a:xfrm>
                <a:off x="2424" y="2440"/>
                <a:ext cx="528" cy="404"/>
                <a:chOff x="2424" y="2458"/>
                <a:chExt cx="528" cy="404"/>
              </a:xfrm>
            </p:grpSpPr>
            <p:sp>
              <p:nvSpPr>
                <p:cNvPr id="79936" name="Rectangle 37"/>
                <p:cNvSpPr>
                  <a:spLocks noChangeArrowheads="1"/>
                </p:cNvSpPr>
                <p:nvPr/>
              </p:nvSpPr>
              <p:spPr bwMode="auto">
                <a:xfrm>
                  <a:off x="2424" y="2477"/>
                  <a:ext cx="528" cy="336"/>
                </a:xfrm>
                <a:prstGeom prst="rect">
                  <a:avLst/>
                </a:prstGeom>
                <a:solidFill>
                  <a:srgbClr val="CCFF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37" name="Text Box 38"/>
                <p:cNvSpPr txBox="1">
                  <a:spLocks noChangeArrowheads="1"/>
                </p:cNvSpPr>
                <p:nvPr/>
              </p:nvSpPr>
              <p:spPr bwMode="auto">
                <a:xfrm>
                  <a:off x="2496" y="2458"/>
                  <a:ext cx="38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a:solidFill>
                      <a:srgbClr val="FF3300"/>
                    </a:solidFill>
                  </a:endParaRPr>
                </a:p>
              </p:txBody>
            </p:sp>
          </p:grpSp>
          <p:grpSp>
            <p:nvGrpSpPr>
              <p:cNvPr id="79933" name="Group 39"/>
              <p:cNvGrpSpPr/>
              <p:nvPr/>
            </p:nvGrpSpPr>
            <p:grpSpPr bwMode="auto">
              <a:xfrm>
                <a:off x="912" y="2425"/>
                <a:ext cx="528" cy="404"/>
                <a:chOff x="2424" y="2458"/>
                <a:chExt cx="528" cy="404"/>
              </a:xfrm>
            </p:grpSpPr>
            <p:sp>
              <p:nvSpPr>
                <p:cNvPr id="79934" name="Rectangle 40"/>
                <p:cNvSpPr>
                  <a:spLocks noChangeArrowheads="1"/>
                </p:cNvSpPr>
                <p:nvPr/>
              </p:nvSpPr>
              <p:spPr bwMode="auto">
                <a:xfrm>
                  <a:off x="2424" y="2477"/>
                  <a:ext cx="528" cy="336"/>
                </a:xfrm>
                <a:prstGeom prst="rect">
                  <a:avLst/>
                </a:prstGeom>
                <a:solidFill>
                  <a:srgbClr val="CCFF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35" name="Text Box 41"/>
                <p:cNvSpPr txBox="1">
                  <a:spLocks noChangeArrowheads="1"/>
                </p:cNvSpPr>
                <p:nvPr/>
              </p:nvSpPr>
              <p:spPr bwMode="auto">
                <a:xfrm>
                  <a:off x="2496" y="2458"/>
                  <a:ext cx="38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a:solidFill>
                      <a:srgbClr val="FF3300"/>
                    </a:solidFill>
                  </a:endParaRPr>
                </a:p>
              </p:txBody>
            </p:sp>
          </p:grpSp>
        </p:grpSp>
      </p:grpSp>
      <p:sp>
        <p:nvSpPr>
          <p:cNvPr id="262200" name="Text Box 56"/>
          <p:cNvSpPr txBox="1">
            <a:spLocks noChangeArrowheads="1"/>
          </p:cNvSpPr>
          <p:nvPr/>
        </p:nvSpPr>
        <p:spPr bwMode="auto">
          <a:xfrm>
            <a:off x="6778070" y="5997109"/>
            <a:ext cx="902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b="0" dirty="0">
                <a:latin typeface="微软雅黑" panose="020B0503020204020204" pitchFamily="34" charset="-122"/>
                <a:ea typeface="微软雅黑" panose="020B0503020204020204" pitchFamily="34" charset="-122"/>
              </a:rPr>
              <a:t>符号</a:t>
            </a:r>
            <a:endParaRPr lang="zh-CN" altLang="en-US" b="0" dirty="0">
              <a:latin typeface="微软雅黑" panose="020B0503020204020204" pitchFamily="34" charset="-122"/>
              <a:ea typeface="微软雅黑" panose="020B0503020204020204" pitchFamily="34" charset="-122"/>
            </a:endParaRPr>
          </a:p>
        </p:txBody>
      </p:sp>
      <p:sp>
        <p:nvSpPr>
          <p:cNvPr id="262207" name="Text Box 63"/>
          <p:cNvSpPr txBox="1">
            <a:spLocks noChangeArrowheads="1"/>
          </p:cNvSpPr>
          <p:nvPr/>
        </p:nvSpPr>
        <p:spPr bwMode="auto">
          <a:xfrm>
            <a:off x="105869" y="1371134"/>
            <a:ext cx="253146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a:solidFill>
                  <a:schemeClr val="accent5">
                    <a:lumMod val="50000"/>
                  </a:schemeClr>
                </a:solidFill>
                <a:latin typeface="+mn-ea"/>
                <a:ea typeface="+mn-ea"/>
              </a:rPr>
              <a:t>1. </a:t>
            </a:r>
            <a:r>
              <a:rPr lang="zh-CN" altLang="en-US" dirty="0">
                <a:solidFill>
                  <a:schemeClr val="accent5">
                    <a:lumMod val="50000"/>
                  </a:schemeClr>
                </a:solidFill>
                <a:latin typeface="+mn-ea"/>
                <a:ea typeface="+mn-ea"/>
              </a:rPr>
              <a:t>结构和符号</a:t>
            </a:r>
            <a:endParaRPr lang="zh-CN" altLang="en-US" dirty="0">
              <a:solidFill>
                <a:schemeClr val="accent5">
                  <a:lumMod val="50000"/>
                </a:schemeClr>
              </a:solidFill>
              <a:latin typeface="+mn-ea"/>
              <a:ea typeface="+mn-ea"/>
            </a:endParaRPr>
          </a:p>
        </p:txBody>
      </p:sp>
      <p:sp>
        <p:nvSpPr>
          <p:cNvPr id="262209" name="Text Box 65"/>
          <p:cNvSpPr txBox="1">
            <a:spLocks noChangeArrowheads="1"/>
          </p:cNvSpPr>
          <p:nvPr/>
        </p:nvSpPr>
        <p:spPr bwMode="auto">
          <a:xfrm>
            <a:off x="123825" y="809627"/>
            <a:ext cx="87249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42900" lvl="1" defTabSz="685800" eaLnBrk="1" hangingPunct="1">
              <a:lnSpc>
                <a:spcPct val="90000"/>
              </a:lnSpc>
              <a:spcBef>
                <a:spcPts val="375"/>
              </a:spcBef>
              <a:defRPr/>
            </a:pP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一、增强型绝缘栅场效应管（以</a:t>
            </a:r>
            <a:r>
              <a:rPr lang="en-US" altLang="zh-CN" sz="3200" b="0" dirty="0">
                <a:solidFill>
                  <a:schemeClr val="accent5">
                    <a:lumMod val="50000"/>
                  </a:schemeClr>
                </a:solidFill>
                <a:latin typeface="微软雅黑" panose="020B0503020204020204" pitchFamily="34" charset="-122"/>
                <a:ea typeface="微软雅黑" panose="020B0503020204020204" pitchFamily="34" charset="-122"/>
              </a:rPr>
              <a:t>N</a:t>
            </a: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沟道为例）</a:t>
            </a:r>
            <a:endParaRPr lang="zh-CN" altLang="en-US" sz="3200" b="0" dirty="0">
              <a:solidFill>
                <a:schemeClr val="accent5">
                  <a:lumMod val="50000"/>
                </a:schemeClr>
              </a:solidFill>
              <a:latin typeface="微软雅黑" panose="020B0503020204020204" pitchFamily="34" charset="-122"/>
              <a:ea typeface="微软雅黑" panose="020B0503020204020204" pitchFamily="34" charset="-122"/>
            </a:endParaRPr>
          </a:p>
        </p:txBody>
      </p:sp>
      <p:grpSp>
        <p:nvGrpSpPr>
          <p:cNvPr id="262256" name="Group 112"/>
          <p:cNvGrpSpPr/>
          <p:nvPr/>
        </p:nvGrpSpPr>
        <p:grpSpPr bwMode="auto">
          <a:xfrm>
            <a:off x="4895852" y="2576513"/>
            <a:ext cx="2219325" cy="3409950"/>
            <a:chOff x="3084" y="1623"/>
            <a:chExt cx="1398" cy="2148"/>
          </a:xfrm>
        </p:grpSpPr>
        <p:grpSp>
          <p:nvGrpSpPr>
            <p:cNvPr id="79903" name="Group 88"/>
            <p:cNvGrpSpPr/>
            <p:nvPr/>
          </p:nvGrpSpPr>
          <p:grpSpPr bwMode="auto">
            <a:xfrm>
              <a:off x="3084" y="1623"/>
              <a:ext cx="1230" cy="1800"/>
              <a:chOff x="3228" y="1767"/>
              <a:chExt cx="1230" cy="1800"/>
            </a:xfrm>
          </p:grpSpPr>
          <p:sp>
            <p:nvSpPr>
              <p:cNvPr id="79905" name="Line 43"/>
              <p:cNvSpPr>
                <a:spLocks noChangeShapeType="1"/>
              </p:cNvSpPr>
              <p:nvPr/>
            </p:nvSpPr>
            <p:spPr bwMode="auto">
              <a:xfrm>
                <a:off x="3742" y="2509"/>
                <a:ext cx="0" cy="367"/>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06" name="Line 44"/>
              <p:cNvSpPr>
                <a:spLocks noChangeShapeType="1"/>
              </p:cNvSpPr>
              <p:nvPr/>
            </p:nvSpPr>
            <p:spPr bwMode="auto">
              <a:xfrm>
                <a:off x="3484" y="2876"/>
                <a:ext cx="27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07" name="Line 45"/>
              <p:cNvSpPr>
                <a:spLocks noChangeShapeType="1"/>
              </p:cNvSpPr>
              <p:nvPr/>
            </p:nvSpPr>
            <p:spPr bwMode="auto">
              <a:xfrm>
                <a:off x="3865" y="2332"/>
                <a:ext cx="0" cy="183"/>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08" name="Line 46"/>
              <p:cNvSpPr>
                <a:spLocks noChangeShapeType="1"/>
              </p:cNvSpPr>
              <p:nvPr/>
            </p:nvSpPr>
            <p:spPr bwMode="auto">
              <a:xfrm>
                <a:off x="3865" y="2576"/>
                <a:ext cx="0" cy="184"/>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09" name="Line 47"/>
              <p:cNvSpPr>
                <a:spLocks noChangeShapeType="1"/>
              </p:cNvSpPr>
              <p:nvPr/>
            </p:nvSpPr>
            <p:spPr bwMode="auto">
              <a:xfrm>
                <a:off x="3865" y="2821"/>
                <a:ext cx="0" cy="183"/>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10" name="Line 48"/>
              <p:cNvSpPr>
                <a:spLocks noChangeShapeType="1"/>
              </p:cNvSpPr>
              <p:nvPr/>
            </p:nvSpPr>
            <p:spPr bwMode="auto">
              <a:xfrm flipH="1">
                <a:off x="3856" y="2655"/>
                <a:ext cx="337" cy="0"/>
              </a:xfrm>
              <a:prstGeom prst="line">
                <a:avLst/>
              </a:prstGeom>
              <a:noFill/>
              <a:ln w="2857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11" name="Line 49"/>
              <p:cNvSpPr>
                <a:spLocks noChangeShapeType="1"/>
              </p:cNvSpPr>
              <p:nvPr/>
            </p:nvSpPr>
            <p:spPr bwMode="auto">
              <a:xfrm>
                <a:off x="3865" y="2420"/>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12" name="Line 50"/>
              <p:cNvSpPr>
                <a:spLocks noChangeShapeType="1"/>
              </p:cNvSpPr>
              <p:nvPr/>
            </p:nvSpPr>
            <p:spPr bwMode="auto">
              <a:xfrm>
                <a:off x="3865" y="2909"/>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13" name="Line 51"/>
              <p:cNvSpPr>
                <a:spLocks noChangeShapeType="1"/>
              </p:cNvSpPr>
              <p:nvPr/>
            </p:nvSpPr>
            <p:spPr bwMode="auto">
              <a:xfrm flipV="1">
                <a:off x="4067" y="2053"/>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14" name="Text Box 52"/>
              <p:cNvSpPr txBox="1">
                <a:spLocks noChangeArrowheads="1"/>
              </p:cNvSpPr>
              <p:nvPr/>
            </p:nvSpPr>
            <p:spPr bwMode="auto">
              <a:xfrm>
                <a:off x="3934" y="176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D</a:t>
                </a:r>
                <a:endParaRPr lang="en-US" altLang="zh-CN" sz="1200"/>
              </a:p>
            </p:txBody>
          </p:sp>
          <p:sp>
            <p:nvSpPr>
              <p:cNvPr id="79915" name="Text Box 53"/>
              <p:cNvSpPr txBox="1">
                <a:spLocks noChangeArrowheads="1"/>
              </p:cNvSpPr>
              <p:nvPr/>
            </p:nvSpPr>
            <p:spPr bwMode="auto">
              <a:xfrm>
                <a:off x="4197" y="2511"/>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endParaRPr lang="en-US" altLang="zh-CN" sz="1200"/>
              </a:p>
            </p:txBody>
          </p:sp>
          <p:sp>
            <p:nvSpPr>
              <p:cNvPr id="79916" name="Text Box 54"/>
              <p:cNvSpPr txBox="1">
                <a:spLocks noChangeArrowheads="1"/>
              </p:cNvSpPr>
              <p:nvPr/>
            </p:nvSpPr>
            <p:spPr bwMode="auto">
              <a:xfrm>
                <a:off x="3949" y="327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endParaRPr lang="en-US" altLang="zh-CN" sz="2400"/>
              </a:p>
            </p:txBody>
          </p:sp>
          <p:sp>
            <p:nvSpPr>
              <p:cNvPr id="79917" name="Text Box 55"/>
              <p:cNvSpPr txBox="1">
                <a:spLocks noChangeArrowheads="1"/>
              </p:cNvSpPr>
              <p:nvPr/>
            </p:nvSpPr>
            <p:spPr bwMode="auto">
              <a:xfrm>
                <a:off x="3228" y="2727"/>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endParaRPr lang="en-US" altLang="zh-CN" sz="2000"/>
              </a:p>
            </p:txBody>
          </p:sp>
          <p:sp>
            <p:nvSpPr>
              <p:cNvPr id="79918" name="Oval 57"/>
              <p:cNvSpPr>
                <a:spLocks noChangeArrowheads="1"/>
              </p:cNvSpPr>
              <p:nvPr/>
            </p:nvSpPr>
            <p:spPr bwMode="auto">
              <a:xfrm>
                <a:off x="4194" y="2631"/>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19" name="Oval 58"/>
              <p:cNvSpPr>
                <a:spLocks noChangeArrowheads="1"/>
              </p:cNvSpPr>
              <p:nvPr/>
            </p:nvSpPr>
            <p:spPr bwMode="auto">
              <a:xfrm>
                <a:off x="3450" y="2856"/>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920" name="Oval 59"/>
              <p:cNvSpPr>
                <a:spLocks noChangeArrowheads="1"/>
              </p:cNvSpPr>
              <p:nvPr/>
            </p:nvSpPr>
            <p:spPr bwMode="auto">
              <a:xfrm>
                <a:off x="4050" y="2031"/>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79921" name="Group 60"/>
              <p:cNvGrpSpPr/>
              <p:nvPr/>
            </p:nvGrpSpPr>
            <p:grpSpPr bwMode="auto">
              <a:xfrm>
                <a:off x="4050" y="2909"/>
                <a:ext cx="48" cy="418"/>
                <a:chOff x="4656" y="2942"/>
                <a:chExt cx="48" cy="418"/>
              </a:xfrm>
            </p:grpSpPr>
            <p:sp>
              <p:nvSpPr>
                <p:cNvPr id="79922" name="Line 61"/>
                <p:cNvSpPr>
                  <a:spLocks noChangeShapeType="1"/>
                </p:cNvSpPr>
                <p:nvPr/>
              </p:nvSpPr>
              <p:spPr bwMode="auto">
                <a:xfrm flipV="1">
                  <a:off x="4673" y="2942"/>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23" name="Oval 62"/>
                <p:cNvSpPr>
                  <a:spLocks noChangeArrowheads="1"/>
                </p:cNvSpPr>
                <p:nvPr/>
              </p:nvSpPr>
              <p:spPr bwMode="auto">
                <a:xfrm>
                  <a:off x="4656" y="3312"/>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79904" name="Text Box 110"/>
            <p:cNvSpPr txBox="1">
              <a:spLocks noChangeArrowheads="1"/>
            </p:cNvSpPr>
            <p:nvPr/>
          </p:nvSpPr>
          <p:spPr bwMode="auto">
            <a:xfrm>
              <a:off x="3534" y="3444"/>
              <a:ext cx="9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t>N</a:t>
              </a:r>
              <a:r>
                <a:rPr lang="zh-CN" altLang="en-US" dirty="0"/>
                <a:t>沟道</a:t>
              </a:r>
              <a:endParaRPr lang="zh-CN" altLang="en-US" dirty="0"/>
            </a:p>
          </p:txBody>
        </p:sp>
      </p:grpSp>
      <p:grpSp>
        <p:nvGrpSpPr>
          <p:cNvPr id="262257" name="Group 113"/>
          <p:cNvGrpSpPr/>
          <p:nvPr/>
        </p:nvGrpSpPr>
        <p:grpSpPr bwMode="auto">
          <a:xfrm>
            <a:off x="6934200" y="2557463"/>
            <a:ext cx="2209800" cy="3409950"/>
            <a:chOff x="4368" y="1611"/>
            <a:chExt cx="1392" cy="2148"/>
          </a:xfrm>
        </p:grpSpPr>
        <p:grpSp>
          <p:nvGrpSpPr>
            <p:cNvPr id="79882" name="Group 109"/>
            <p:cNvGrpSpPr/>
            <p:nvPr/>
          </p:nvGrpSpPr>
          <p:grpSpPr bwMode="auto">
            <a:xfrm>
              <a:off x="4368" y="1611"/>
              <a:ext cx="1230" cy="1800"/>
              <a:chOff x="4374" y="1833"/>
              <a:chExt cx="1230" cy="1800"/>
            </a:xfrm>
          </p:grpSpPr>
          <p:sp>
            <p:nvSpPr>
              <p:cNvPr id="79884" name="Line 90"/>
              <p:cNvSpPr>
                <a:spLocks noChangeShapeType="1"/>
              </p:cNvSpPr>
              <p:nvPr/>
            </p:nvSpPr>
            <p:spPr bwMode="auto">
              <a:xfrm>
                <a:off x="4888" y="2575"/>
                <a:ext cx="0" cy="367"/>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5" name="Line 91"/>
              <p:cNvSpPr>
                <a:spLocks noChangeShapeType="1"/>
              </p:cNvSpPr>
              <p:nvPr/>
            </p:nvSpPr>
            <p:spPr bwMode="auto">
              <a:xfrm>
                <a:off x="4630" y="2942"/>
                <a:ext cx="27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6" name="Line 92"/>
              <p:cNvSpPr>
                <a:spLocks noChangeShapeType="1"/>
              </p:cNvSpPr>
              <p:nvPr/>
            </p:nvSpPr>
            <p:spPr bwMode="auto">
              <a:xfrm>
                <a:off x="5011" y="2398"/>
                <a:ext cx="0" cy="183"/>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7" name="Line 93"/>
              <p:cNvSpPr>
                <a:spLocks noChangeShapeType="1"/>
              </p:cNvSpPr>
              <p:nvPr/>
            </p:nvSpPr>
            <p:spPr bwMode="auto">
              <a:xfrm>
                <a:off x="5011" y="2642"/>
                <a:ext cx="0" cy="184"/>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8" name="Line 94"/>
              <p:cNvSpPr>
                <a:spLocks noChangeShapeType="1"/>
              </p:cNvSpPr>
              <p:nvPr/>
            </p:nvSpPr>
            <p:spPr bwMode="auto">
              <a:xfrm>
                <a:off x="5011" y="2887"/>
                <a:ext cx="0" cy="183"/>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9" name="Line 95"/>
              <p:cNvSpPr>
                <a:spLocks noChangeShapeType="1"/>
              </p:cNvSpPr>
              <p:nvPr/>
            </p:nvSpPr>
            <p:spPr bwMode="auto">
              <a:xfrm flipH="1">
                <a:off x="5002" y="2721"/>
                <a:ext cx="337" cy="0"/>
              </a:xfrm>
              <a:prstGeom prst="line">
                <a:avLst/>
              </a:prstGeom>
              <a:noFill/>
              <a:ln w="28575">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90" name="Line 96"/>
              <p:cNvSpPr>
                <a:spLocks noChangeShapeType="1"/>
              </p:cNvSpPr>
              <p:nvPr/>
            </p:nvSpPr>
            <p:spPr bwMode="auto">
              <a:xfrm>
                <a:off x="5011" y="2486"/>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91" name="Line 97"/>
              <p:cNvSpPr>
                <a:spLocks noChangeShapeType="1"/>
              </p:cNvSpPr>
              <p:nvPr/>
            </p:nvSpPr>
            <p:spPr bwMode="auto">
              <a:xfrm>
                <a:off x="5011" y="2975"/>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92" name="Line 98"/>
              <p:cNvSpPr>
                <a:spLocks noChangeShapeType="1"/>
              </p:cNvSpPr>
              <p:nvPr/>
            </p:nvSpPr>
            <p:spPr bwMode="auto">
              <a:xfrm flipV="1">
                <a:off x="5213" y="2119"/>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93" name="Text Box 99"/>
              <p:cNvSpPr txBox="1">
                <a:spLocks noChangeArrowheads="1"/>
              </p:cNvSpPr>
              <p:nvPr/>
            </p:nvSpPr>
            <p:spPr bwMode="auto">
              <a:xfrm>
                <a:off x="5080" y="18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D</a:t>
                </a:r>
                <a:endParaRPr lang="en-US" altLang="zh-CN" sz="1200"/>
              </a:p>
            </p:txBody>
          </p:sp>
          <p:sp>
            <p:nvSpPr>
              <p:cNvPr id="79894" name="Text Box 100"/>
              <p:cNvSpPr txBox="1">
                <a:spLocks noChangeArrowheads="1"/>
              </p:cNvSpPr>
              <p:nvPr/>
            </p:nvSpPr>
            <p:spPr bwMode="auto">
              <a:xfrm>
                <a:off x="5343" y="2577"/>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endParaRPr lang="en-US" altLang="zh-CN" sz="1200"/>
              </a:p>
            </p:txBody>
          </p:sp>
          <p:sp>
            <p:nvSpPr>
              <p:cNvPr id="79895" name="Text Box 101"/>
              <p:cNvSpPr txBox="1">
                <a:spLocks noChangeArrowheads="1"/>
              </p:cNvSpPr>
              <p:nvPr/>
            </p:nvSpPr>
            <p:spPr bwMode="auto">
              <a:xfrm>
                <a:off x="5095" y="334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endParaRPr lang="en-US" altLang="zh-CN" sz="2400"/>
              </a:p>
            </p:txBody>
          </p:sp>
          <p:sp>
            <p:nvSpPr>
              <p:cNvPr id="79896" name="Text Box 102"/>
              <p:cNvSpPr txBox="1">
                <a:spLocks noChangeArrowheads="1"/>
              </p:cNvSpPr>
              <p:nvPr/>
            </p:nvSpPr>
            <p:spPr bwMode="auto">
              <a:xfrm>
                <a:off x="4374" y="2793"/>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endParaRPr lang="en-US" altLang="zh-CN" sz="2000"/>
              </a:p>
            </p:txBody>
          </p:sp>
          <p:sp>
            <p:nvSpPr>
              <p:cNvPr id="79897" name="Oval 103"/>
              <p:cNvSpPr>
                <a:spLocks noChangeArrowheads="1"/>
              </p:cNvSpPr>
              <p:nvPr/>
            </p:nvSpPr>
            <p:spPr bwMode="auto">
              <a:xfrm>
                <a:off x="5340" y="2697"/>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898" name="Oval 104"/>
              <p:cNvSpPr>
                <a:spLocks noChangeArrowheads="1"/>
              </p:cNvSpPr>
              <p:nvPr/>
            </p:nvSpPr>
            <p:spPr bwMode="auto">
              <a:xfrm>
                <a:off x="4596" y="2922"/>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899" name="Oval 105"/>
              <p:cNvSpPr>
                <a:spLocks noChangeArrowheads="1"/>
              </p:cNvSpPr>
              <p:nvPr/>
            </p:nvSpPr>
            <p:spPr bwMode="auto">
              <a:xfrm>
                <a:off x="5196" y="2097"/>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79900" name="Group 106"/>
              <p:cNvGrpSpPr/>
              <p:nvPr/>
            </p:nvGrpSpPr>
            <p:grpSpPr bwMode="auto">
              <a:xfrm>
                <a:off x="5196" y="2975"/>
                <a:ext cx="48" cy="418"/>
                <a:chOff x="4656" y="2942"/>
                <a:chExt cx="48" cy="418"/>
              </a:xfrm>
            </p:grpSpPr>
            <p:sp>
              <p:nvSpPr>
                <p:cNvPr id="79901" name="Line 107"/>
                <p:cNvSpPr>
                  <a:spLocks noChangeShapeType="1"/>
                </p:cNvSpPr>
                <p:nvPr/>
              </p:nvSpPr>
              <p:spPr bwMode="auto">
                <a:xfrm flipV="1">
                  <a:off x="4673" y="2942"/>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902" name="Oval 108"/>
                <p:cNvSpPr>
                  <a:spLocks noChangeArrowheads="1"/>
                </p:cNvSpPr>
                <p:nvPr/>
              </p:nvSpPr>
              <p:spPr bwMode="auto">
                <a:xfrm>
                  <a:off x="4656" y="3312"/>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79883" name="Text Box 111"/>
            <p:cNvSpPr txBox="1">
              <a:spLocks noChangeArrowheads="1"/>
            </p:cNvSpPr>
            <p:nvPr/>
          </p:nvSpPr>
          <p:spPr bwMode="auto">
            <a:xfrm>
              <a:off x="4812" y="3432"/>
              <a:ext cx="9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P</a:t>
              </a:r>
              <a:r>
                <a:rPr lang="zh-CN" altLang="en-US"/>
                <a:t>沟道</a:t>
              </a:r>
              <a:endParaRPr lang="zh-CN" altLang="en-US"/>
            </a:p>
          </p:txBody>
        </p:sp>
      </p:gr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62210"/>
                                        </p:tgtEl>
                                        <p:attrNameLst>
                                          <p:attrName>style.visibility</p:attrName>
                                        </p:attrNameLst>
                                      </p:cBhvr>
                                      <p:to>
                                        <p:strVal val="visible"/>
                                      </p:to>
                                    </p:set>
                                    <p:animEffect transition="in" filter="dissolve">
                                      <p:cBhvr>
                                        <p:cTn id="11" dur="500"/>
                                        <p:tgtEl>
                                          <p:spTgt spid="2622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62200"/>
                                        </p:tgtEl>
                                        <p:attrNameLst>
                                          <p:attrName>style.visibility</p:attrName>
                                        </p:attrNameLst>
                                      </p:cBhvr>
                                      <p:to>
                                        <p:strVal val="visible"/>
                                      </p:to>
                                    </p:se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62256"/>
                                        </p:tgtEl>
                                        <p:attrNameLst>
                                          <p:attrName>style.visibility</p:attrName>
                                        </p:attrNameLst>
                                      </p:cBhvr>
                                      <p:to>
                                        <p:strVal val="visible"/>
                                      </p:to>
                                    </p:set>
                                    <p:animEffect transition="in" filter="dissolve">
                                      <p:cBhvr>
                                        <p:cTn id="19" dur="500"/>
                                        <p:tgtEl>
                                          <p:spTgt spid="26225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62257"/>
                                        </p:tgtEl>
                                        <p:attrNameLst>
                                          <p:attrName>style.visibility</p:attrName>
                                        </p:attrNameLst>
                                      </p:cBhvr>
                                      <p:to>
                                        <p:strVal val="visible"/>
                                      </p:to>
                                    </p:set>
                                    <p:animEffect transition="in" filter="dissolve">
                                      <p:cBhvr>
                                        <p:cTn id="24" dur="500"/>
                                        <p:tgtEl>
                                          <p:spTgt spid="262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00" grpId="0" autoUpdateAnimBg="0"/>
      <p:bldP spid="2622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2"/>
          <p:cNvGrpSpPr/>
          <p:nvPr/>
        </p:nvGrpSpPr>
        <p:grpSpPr bwMode="auto">
          <a:xfrm>
            <a:off x="4341815" y="2743200"/>
            <a:ext cx="4573587" cy="808038"/>
            <a:chOff x="744" y="1968"/>
            <a:chExt cx="2881" cy="509"/>
          </a:xfrm>
        </p:grpSpPr>
        <p:grpSp>
          <p:nvGrpSpPr>
            <p:cNvPr id="80958" name="Group 3"/>
            <p:cNvGrpSpPr/>
            <p:nvPr/>
          </p:nvGrpSpPr>
          <p:grpSpPr bwMode="auto">
            <a:xfrm>
              <a:off x="744" y="1968"/>
              <a:ext cx="2881" cy="509"/>
              <a:chOff x="744" y="1968"/>
              <a:chExt cx="2881" cy="509"/>
            </a:xfrm>
          </p:grpSpPr>
          <p:sp>
            <p:nvSpPr>
              <p:cNvPr id="80960" name="Rectangle 4"/>
              <p:cNvSpPr>
                <a:spLocks noChangeArrowheads="1"/>
              </p:cNvSpPr>
              <p:nvPr/>
            </p:nvSpPr>
            <p:spPr bwMode="auto">
              <a:xfrm>
                <a:off x="744" y="2381"/>
                <a:ext cx="2352" cy="96"/>
              </a:xfrm>
              <a:prstGeom prst="rect">
                <a:avLst/>
              </a:prstGeom>
              <a:solidFill>
                <a:srgbClr val="66CC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61" name="Text Box 5"/>
              <p:cNvSpPr txBox="1">
                <a:spLocks noChangeArrowheads="1"/>
              </p:cNvSpPr>
              <p:nvPr/>
            </p:nvSpPr>
            <p:spPr bwMode="auto">
              <a:xfrm>
                <a:off x="3072" y="1968"/>
                <a:ext cx="5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SiO</a:t>
                </a:r>
                <a:r>
                  <a:rPr lang="en-US" altLang="zh-CN" baseline="-25000"/>
                  <a:t>2</a:t>
                </a:r>
                <a:endParaRPr lang="en-US" altLang="zh-CN"/>
              </a:p>
            </p:txBody>
          </p:sp>
        </p:grpSp>
        <p:sp>
          <p:nvSpPr>
            <p:cNvPr id="80959" name="Line 6"/>
            <p:cNvSpPr>
              <a:spLocks noChangeShapeType="1"/>
            </p:cNvSpPr>
            <p:nvPr/>
          </p:nvSpPr>
          <p:spPr bwMode="auto">
            <a:xfrm rot="21427538" flipV="1">
              <a:off x="3000" y="2285"/>
              <a:ext cx="288" cy="96"/>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0899" name="Text Box 7"/>
          <p:cNvSpPr txBox="1">
            <a:spLocks noChangeArrowheads="1"/>
          </p:cNvSpPr>
          <p:nvPr/>
        </p:nvSpPr>
        <p:spPr bwMode="auto">
          <a:xfrm>
            <a:off x="5329240" y="586740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结构示意图</a:t>
            </a:r>
            <a:endParaRPr lang="zh-CN" altLang="en-US" sz="2400"/>
          </a:p>
        </p:txBody>
      </p:sp>
      <p:grpSp>
        <p:nvGrpSpPr>
          <p:cNvPr id="80900" name="Group 9"/>
          <p:cNvGrpSpPr/>
          <p:nvPr/>
        </p:nvGrpSpPr>
        <p:grpSpPr bwMode="auto">
          <a:xfrm>
            <a:off x="4343400" y="3562350"/>
            <a:ext cx="3733800" cy="1600200"/>
            <a:chOff x="744" y="2448"/>
            <a:chExt cx="2352" cy="1008"/>
          </a:xfrm>
        </p:grpSpPr>
        <p:sp>
          <p:nvSpPr>
            <p:cNvPr id="80956" name="Rectangle 10"/>
            <p:cNvSpPr>
              <a:spLocks noChangeArrowheads="1"/>
            </p:cNvSpPr>
            <p:nvPr/>
          </p:nvSpPr>
          <p:spPr bwMode="auto">
            <a:xfrm>
              <a:off x="744" y="2448"/>
              <a:ext cx="2352" cy="1008"/>
            </a:xfrm>
            <a:prstGeom prst="rect">
              <a:avLst/>
            </a:prstGeom>
            <a:solidFill>
              <a:srgbClr val="FFFF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57" name="Text Box 11"/>
            <p:cNvSpPr txBox="1">
              <a:spLocks noChangeArrowheads="1"/>
            </p:cNvSpPr>
            <p:nvPr/>
          </p:nvSpPr>
          <p:spPr bwMode="auto">
            <a:xfrm>
              <a:off x="1450" y="3073"/>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zh-CN" altLang="en-US" sz="2400"/>
                <a:t>型硅衬底</a:t>
              </a:r>
              <a:endParaRPr lang="zh-CN" altLang="en-US" sz="2400" b="0"/>
            </a:p>
          </p:txBody>
        </p:sp>
      </p:grpSp>
      <p:sp>
        <p:nvSpPr>
          <p:cNvPr id="80901" name="Rectangle 96"/>
          <p:cNvSpPr>
            <a:spLocks noChangeArrowheads="1"/>
          </p:cNvSpPr>
          <p:nvPr/>
        </p:nvSpPr>
        <p:spPr bwMode="auto">
          <a:xfrm>
            <a:off x="4451350" y="3552825"/>
            <a:ext cx="1143000" cy="685800"/>
          </a:xfrm>
          <a:prstGeom prst="rect">
            <a:avLst/>
          </a:prstGeom>
          <a:solidFill>
            <a:srgbClr val="FF99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02" name="Rectangle 97"/>
          <p:cNvSpPr>
            <a:spLocks noChangeArrowheads="1"/>
          </p:cNvSpPr>
          <p:nvPr/>
        </p:nvSpPr>
        <p:spPr bwMode="auto">
          <a:xfrm>
            <a:off x="6856413" y="3552825"/>
            <a:ext cx="1143000" cy="685800"/>
          </a:xfrm>
          <a:prstGeom prst="rect">
            <a:avLst/>
          </a:prstGeom>
          <a:solidFill>
            <a:srgbClr val="FF99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0906" name="Group 88"/>
          <p:cNvGrpSpPr/>
          <p:nvPr/>
        </p:nvGrpSpPr>
        <p:grpSpPr bwMode="auto">
          <a:xfrm>
            <a:off x="4646613" y="3244850"/>
            <a:ext cx="609600" cy="304800"/>
            <a:chOff x="960" y="2284"/>
            <a:chExt cx="384" cy="192"/>
          </a:xfrm>
        </p:grpSpPr>
        <p:sp>
          <p:nvSpPr>
            <p:cNvPr id="80954" name="Rectangle 13"/>
            <p:cNvSpPr>
              <a:spLocks noChangeArrowheads="1"/>
            </p:cNvSpPr>
            <p:nvPr/>
          </p:nvSpPr>
          <p:spPr bwMode="auto">
            <a:xfrm>
              <a:off x="1056" y="2380"/>
              <a:ext cx="288"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55" name="Rectangle 14"/>
            <p:cNvSpPr>
              <a:spLocks noChangeArrowheads="1"/>
            </p:cNvSpPr>
            <p:nvPr/>
          </p:nvSpPr>
          <p:spPr bwMode="auto">
            <a:xfrm>
              <a:off x="960" y="2284"/>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80907" name="Text Box 15"/>
          <p:cNvSpPr txBox="1">
            <a:spLocks noChangeArrowheads="1"/>
          </p:cNvSpPr>
          <p:nvPr/>
        </p:nvSpPr>
        <p:spPr bwMode="auto">
          <a:xfrm>
            <a:off x="4895850" y="2025652"/>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sz="1800" b="0"/>
          </a:p>
        </p:txBody>
      </p:sp>
      <p:sp>
        <p:nvSpPr>
          <p:cNvPr id="80908" name="Rectangle 19"/>
          <p:cNvSpPr>
            <a:spLocks noChangeArrowheads="1"/>
          </p:cNvSpPr>
          <p:nvPr/>
        </p:nvSpPr>
        <p:spPr bwMode="auto">
          <a:xfrm>
            <a:off x="5865813" y="3246438"/>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09" name="Text Box 20"/>
          <p:cNvSpPr txBox="1">
            <a:spLocks noChangeArrowheads="1"/>
          </p:cNvSpPr>
          <p:nvPr/>
        </p:nvSpPr>
        <p:spPr bwMode="auto">
          <a:xfrm>
            <a:off x="6029325" y="19827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endParaRPr lang="zh-CN" altLang="zh-CN" sz="2400"/>
          </a:p>
        </p:txBody>
      </p:sp>
      <p:sp>
        <p:nvSpPr>
          <p:cNvPr id="80910" name="Line 22"/>
          <p:cNvSpPr>
            <a:spLocks noChangeShapeType="1"/>
          </p:cNvSpPr>
          <p:nvPr/>
        </p:nvSpPr>
        <p:spPr bwMode="auto">
          <a:xfrm>
            <a:off x="6170613" y="2636838"/>
            <a:ext cx="0" cy="6096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11" name="Rectangle 24"/>
          <p:cNvSpPr>
            <a:spLocks noChangeArrowheads="1"/>
          </p:cNvSpPr>
          <p:nvPr/>
        </p:nvSpPr>
        <p:spPr bwMode="auto">
          <a:xfrm>
            <a:off x="7161213" y="3398838"/>
            <a:ext cx="4572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12" name="Rectangle 25"/>
          <p:cNvSpPr>
            <a:spLocks noChangeArrowheads="1"/>
          </p:cNvSpPr>
          <p:nvPr/>
        </p:nvSpPr>
        <p:spPr bwMode="auto">
          <a:xfrm>
            <a:off x="7161213" y="3246438"/>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13" name="Text Box 26"/>
          <p:cNvSpPr txBox="1">
            <a:spLocks noChangeArrowheads="1"/>
          </p:cNvSpPr>
          <p:nvPr/>
        </p:nvSpPr>
        <p:spPr bwMode="auto">
          <a:xfrm>
            <a:off x="7413625" y="19827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endParaRPr lang="zh-CN" altLang="zh-CN" sz="2400"/>
          </a:p>
        </p:txBody>
      </p:sp>
      <p:sp>
        <p:nvSpPr>
          <p:cNvPr id="80914" name="Line 28"/>
          <p:cNvSpPr>
            <a:spLocks noChangeShapeType="1"/>
          </p:cNvSpPr>
          <p:nvPr/>
        </p:nvSpPr>
        <p:spPr bwMode="auto">
          <a:xfrm>
            <a:off x="7466013" y="2636838"/>
            <a:ext cx="0" cy="6096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0915" name="Group 34"/>
          <p:cNvGrpSpPr/>
          <p:nvPr/>
        </p:nvGrpSpPr>
        <p:grpSpPr bwMode="auto">
          <a:xfrm>
            <a:off x="5865813" y="5157788"/>
            <a:ext cx="2000250" cy="671512"/>
            <a:chOff x="1704" y="3489"/>
            <a:chExt cx="1260" cy="423"/>
          </a:xfrm>
        </p:grpSpPr>
        <p:sp>
          <p:nvSpPr>
            <p:cNvPr id="80949" name="Text Box 35"/>
            <p:cNvSpPr txBox="1">
              <a:spLocks noChangeArrowheads="1"/>
            </p:cNvSpPr>
            <p:nvPr/>
          </p:nvSpPr>
          <p:spPr bwMode="auto">
            <a:xfrm>
              <a:off x="1944" y="3624"/>
              <a:ext cx="10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衬底引线</a:t>
              </a:r>
              <a:r>
                <a:rPr lang="en-US" altLang="zh-CN" sz="2400"/>
                <a:t>B</a:t>
              </a:r>
              <a:endParaRPr lang="en-US" altLang="zh-CN" sz="2400"/>
            </a:p>
          </p:txBody>
        </p:sp>
        <p:grpSp>
          <p:nvGrpSpPr>
            <p:cNvPr id="80950" name="Group 36"/>
            <p:cNvGrpSpPr/>
            <p:nvPr/>
          </p:nvGrpSpPr>
          <p:grpSpPr bwMode="auto">
            <a:xfrm>
              <a:off x="1704" y="3489"/>
              <a:ext cx="384" cy="395"/>
              <a:chOff x="1704" y="3453"/>
              <a:chExt cx="384" cy="395"/>
            </a:xfrm>
          </p:grpSpPr>
          <p:sp>
            <p:nvSpPr>
              <p:cNvPr id="80951" name="Rectangle 37"/>
              <p:cNvSpPr>
                <a:spLocks noChangeArrowheads="1"/>
              </p:cNvSpPr>
              <p:nvPr/>
            </p:nvSpPr>
            <p:spPr bwMode="auto">
              <a:xfrm>
                <a:off x="1704" y="3453"/>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52" name="Line 38"/>
              <p:cNvSpPr>
                <a:spLocks noChangeShapeType="1"/>
              </p:cNvSpPr>
              <p:nvPr/>
            </p:nvSpPr>
            <p:spPr bwMode="auto">
              <a:xfrm>
                <a:off x="1896" y="3549"/>
                <a:ext cx="0" cy="192"/>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53" name="Oval 39"/>
              <p:cNvSpPr>
                <a:spLocks noChangeArrowheads="1"/>
              </p:cNvSpPr>
              <p:nvPr/>
            </p:nvSpPr>
            <p:spPr bwMode="auto">
              <a:xfrm>
                <a:off x="1848" y="3752"/>
                <a:ext cx="96" cy="96"/>
              </a:xfrm>
              <a:prstGeom prst="ellipse">
                <a:avLst/>
              </a:prstGeom>
              <a:noFill/>
              <a:ln w="28575">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grpSp>
        <p:nvGrpSpPr>
          <p:cNvPr id="80916" name="Group 40"/>
          <p:cNvGrpSpPr/>
          <p:nvPr/>
        </p:nvGrpSpPr>
        <p:grpSpPr bwMode="auto">
          <a:xfrm>
            <a:off x="4608513" y="3513140"/>
            <a:ext cx="3238500" cy="669926"/>
            <a:chOff x="912" y="2423"/>
            <a:chExt cx="2040" cy="422"/>
          </a:xfrm>
        </p:grpSpPr>
        <p:grpSp>
          <p:nvGrpSpPr>
            <p:cNvPr id="80943" name="Group 41"/>
            <p:cNvGrpSpPr/>
            <p:nvPr/>
          </p:nvGrpSpPr>
          <p:grpSpPr bwMode="auto">
            <a:xfrm>
              <a:off x="2424" y="2438"/>
              <a:ext cx="528" cy="407"/>
              <a:chOff x="2424" y="2456"/>
              <a:chExt cx="528" cy="407"/>
            </a:xfrm>
          </p:grpSpPr>
          <p:sp>
            <p:nvSpPr>
              <p:cNvPr id="80947" name="Rectangle 42"/>
              <p:cNvSpPr>
                <a:spLocks noChangeArrowheads="1"/>
              </p:cNvSpPr>
              <p:nvPr/>
            </p:nvSpPr>
            <p:spPr bwMode="auto">
              <a:xfrm>
                <a:off x="2424" y="2477"/>
                <a:ext cx="528" cy="336"/>
              </a:xfrm>
              <a:prstGeom prst="rect">
                <a:avLst/>
              </a:prstGeom>
              <a:solidFill>
                <a:srgbClr val="CCFF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48" name="Text Box 43"/>
              <p:cNvSpPr txBox="1">
                <a:spLocks noChangeArrowheads="1"/>
              </p:cNvSpPr>
              <p:nvPr/>
            </p:nvSpPr>
            <p:spPr bwMode="auto">
              <a:xfrm>
                <a:off x="2495" y="2456"/>
                <a:ext cx="39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a:solidFill>
                    <a:srgbClr val="FF3300"/>
                  </a:solidFill>
                </a:endParaRPr>
              </a:p>
            </p:txBody>
          </p:sp>
        </p:grpSp>
        <p:grpSp>
          <p:nvGrpSpPr>
            <p:cNvPr id="80944" name="Group 44"/>
            <p:cNvGrpSpPr/>
            <p:nvPr/>
          </p:nvGrpSpPr>
          <p:grpSpPr bwMode="auto">
            <a:xfrm>
              <a:off x="912" y="2423"/>
              <a:ext cx="528" cy="407"/>
              <a:chOff x="2424" y="2456"/>
              <a:chExt cx="528" cy="407"/>
            </a:xfrm>
          </p:grpSpPr>
          <p:sp>
            <p:nvSpPr>
              <p:cNvPr id="80945" name="Rectangle 45"/>
              <p:cNvSpPr>
                <a:spLocks noChangeArrowheads="1"/>
              </p:cNvSpPr>
              <p:nvPr/>
            </p:nvSpPr>
            <p:spPr bwMode="auto">
              <a:xfrm>
                <a:off x="2424" y="2477"/>
                <a:ext cx="528" cy="336"/>
              </a:xfrm>
              <a:prstGeom prst="rect">
                <a:avLst/>
              </a:prstGeom>
              <a:solidFill>
                <a:srgbClr val="CCFF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946" name="Text Box 46"/>
              <p:cNvSpPr txBox="1">
                <a:spLocks noChangeArrowheads="1"/>
              </p:cNvSpPr>
              <p:nvPr/>
            </p:nvSpPr>
            <p:spPr bwMode="auto">
              <a:xfrm>
                <a:off x="2495" y="2456"/>
                <a:ext cx="390"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a:solidFill>
                    <a:srgbClr val="FF3300"/>
                  </a:solidFill>
                </a:endParaRPr>
              </a:p>
            </p:txBody>
          </p:sp>
        </p:grpSp>
      </p:grpSp>
      <p:sp>
        <p:nvSpPr>
          <p:cNvPr id="80917" name="Line 69"/>
          <p:cNvSpPr>
            <a:spLocks noChangeShapeType="1"/>
          </p:cNvSpPr>
          <p:nvPr/>
        </p:nvSpPr>
        <p:spPr bwMode="auto">
          <a:xfrm>
            <a:off x="6170613" y="2362200"/>
            <a:ext cx="0" cy="6858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18" name="Line 70"/>
          <p:cNvSpPr>
            <a:spLocks noChangeShapeType="1"/>
          </p:cNvSpPr>
          <p:nvPr/>
        </p:nvSpPr>
        <p:spPr bwMode="auto">
          <a:xfrm>
            <a:off x="7466013" y="1752600"/>
            <a:ext cx="0" cy="12954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19" name="Line 71"/>
          <p:cNvSpPr>
            <a:spLocks noChangeShapeType="1"/>
          </p:cNvSpPr>
          <p:nvPr/>
        </p:nvSpPr>
        <p:spPr bwMode="auto">
          <a:xfrm flipH="1">
            <a:off x="3656013" y="2362200"/>
            <a:ext cx="12954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20" name="Line 72"/>
          <p:cNvSpPr>
            <a:spLocks noChangeShapeType="1"/>
          </p:cNvSpPr>
          <p:nvPr/>
        </p:nvSpPr>
        <p:spPr bwMode="auto">
          <a:xfrm>
            <a:off x="3656013" y="2362200"/>
            <a:ext cx="0" cy="30480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21" name="Line 73"/>
          <p:cNvSpPr>
            <a:spLocks noChangeShapeType="1"/>
          </p:cNvSpPr>
          <p:nvPr/>
        </p:nvSpPr>
        <p:spPr bwMode="auto">
          <a:xfrm>
            <a:off x="3656013" y="5410200"/>
            <a:ext cx="25146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22" name="Text Box 74"/>
          <p:cNvSpPr txBox="1">
            <a:spLocks noChangeArrowheads="1"/>
          </p:cNvSpPr>
          <p:nvPr/>
        </p:nvSpPr>
        <p:spPr bwMode="auto">
          <a:xfrm>
            <a:off x="4572002" y="2667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ea typeface="方正琥珀繁体" pitchFamily="2" charset="-122"/>
              </a:rPr>
              <a:t>S</a:t>
            </a:r>
            <a:endParaRPr lang="en-US" altLang="zh-CN" sz="1600">
              <a:ea typeface="方正琥珀繁体" pitchFamily="2" charset="-122"/>
            </a:endParaRPr>
          </a:p>
        </p:txBody>
      </p:sp>
      <p:sp>
        <p:nvSpPr>
          <p:cNvPr id="80923" name="Text Box 75"/>
          <p:cNvSpPr txBox="1">
            <a:spLocks noChangeArrowheads="1"/>
          </p:cNvSpPr>
          <p:nvPr/>
        </p:nvSpPr>
        <p:spPr bwMode="auto">
          <a:xfrm>
            <a:off x="6170615" y="268287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ea typeface="方正琥珀繁体" pitchFamily="2" charset="-122"/>
              </a:rPr>
              <a:t>G</a:t>
            </a:r>
            <a:endParaRPr lang="en-US" altLang="zh-CN" sz="1600">
              <a:ea typeface="方正琥珀繁体" pitchFamily="2" charset="-122"/>
            </a:endParaRPr>
          </a:p>
        </p:txBody>
      </p:sp>
      <p:sp>
        <p:nvSpPr>
          <p:cNvPr id="80924" name="Text Box 76"/>
          <p:cNvSpPr txBox="1">
            <a:spLocks noChangeArrowheads="1"/>
          </p:cNvSpPr>
          <p:nvPr/>
        </p:nvSpPr>
        <p:spPr bwMode="auto">
          <a:xfrm>
            <a:off x="7010402" y="26828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D</a:t>
            </a:r>
            <a:endParaRPr lang="en-US" altLang="zh-CN" sz="1600">
              <a:ea typeface="方正琥珀繁体" pitchFamily="2" charset="-122"/>
            </a:endParaRPr>
          </a:p>
        </p:txBody>
      </p:sp>
      <p:sp>
        <p:nvSpPr>
          <p:cNvPr id="80925" name="Line 77"/>
          <p:cNvSpPr>
            <a:spLocks noChangeShapeType="1"/>
          </p:cNvSpPr>
          <p:nvPr/>
        </p:nvSpPr>
        <p:spPr bwMode="auto">
          <a:xfrm>
            <a:off x="4951413" y="2362200"/>
            <a:ext cx="1219200" cy="0"/>
          </a:xfrm>
          <a:prstGeom prst="line">
            <a:avLst/>
          </a:prstGeom>
          <a:noFill/>
          <a:ln w="28575">
            <a:solidFill>
              <a:srgbClr val="0000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26" name="Line 78"/>
          <p:cNvSpPr>
            <a:spLocks noChangeShapeType="1"/>
          </p:cNvSpPr>
          <p:nvPr/>
        </p:nvSpPr>
        <p:spPr bwMode="auto">
          <a:xfrm>
            <a:off x="4951413" y="1752600"/>
            <a:ext cx="9906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0927" name="Group 79"/>
          <p:cNvGrpSpPr/>
          <p:nvPr/>
        </p:nvGrpSpPr>
        <p:grpSpPr bwMode="auto">
          <a:xfrm>
            <a:off x="5942013" y="1524000"/>
            <a:ext cx="457200" cy="457200"/>
            <a:chOff x="1824" y="1200"/>
            <a:chExt cx="288" cy="288"/>
          </a:xfrm>
        </p:grpSpPr>
        <p:sp>
          <p:nvSpPr>
            <p:cNvPr id="80939" name="Line 80"/>
            <p:cNvSpPr>
              <a:spLocks noChangeShapeType="1"/>
            </p:cNvSpPr>
            <p:nvPr/>
          </p:nvSpPr>
          <p:spPr bwMode="auto">
            <a:xfrm>
              <a:off x="1824" y="1296"/>
              <a:ext cx="0" cy="96"/>
            </a:xfrm>
            <a:prstGeom prst="line">
              <a:avLst/>
            </a:prstGeom>
            <a:noFill/>
            <a:ln w="5715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40" name="Line 81"/>
            <p:cNvSpPr>
              <a:spLocks noChangeShapeType="1"/>
            </p:cNvSpPr>
            <p:nvPr/>
          </p:nvSpPr>
          <p:spPr bwMode="auto">
            <a:xfrm>
              <a:off x="1920" y="1200"/>
              <a:ext cx="0" cy="288"/>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41" name="Line 82"/>
            <p:cNvSpPr>
              <a:spLocks noChangeShapeType="1"/>
            </p:cNvSpPr>
            <p:nvPr/>
          </p:nvSpPr>
          <p:spPr bwMode="auto">
            <a:xfrm>
              <a:off x="2016" y="1296"/>
              <a:ext cx="0" cy="96"/>
            </a:xfrm>
            <a:prstGeom prst="line">
              <a:avLst/>
            </a:prstGeom>
            <a:noFill/>
            <a:ln w="5715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42" name="Line 83"/>
            <p:cNvSpPr>
              <a:spLocks noChangeShapeType="1"/>
            </p:cNvSpPr>
            <p:nvPr/>
          </p:nvSpPr>
          <p:spPr bwMode="auto">
            <a:xfrm>
              <a:off x="2112" y="1200"/>
              <a:ext cx="0" cy="288"/>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0928" name="Line 84"/>
          <p:cNvSpPr>
            <a:spLocks noChangeShapeType="1"/>
          </p:cNvSpPr>
          <p:nvPr/>
        </p:nvSpPr>
        <p:spPr bwMode="auto">
          <a:xfrm>
            <a:off x="6399213" y="1752600"/>
            <a:ext cx="10668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29" name="Text Box 85"/>
          <p:cNvSpPr txBox="1">
            <a:spLocks noChangeArrowheads="1"/>
          </p:cNvSpPr>
          <p:nvPr/>
        </p:nvSpPr>
        <p:spPr bwMode="auto">
          <a:xfrm>
            <a:off x="5846765" y="990602"/>
            <a:ext cx="750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solidFill>
                  <a:srgbClr val="FF3300"/>
                </a:solidFill>
                <a:ea typeface="方正琥珀繁体" pitchFamily="2" charset="-122"/>
              </a:rPr>
              <a:t>U</a:t>
            </a:r>
            <a:r>
              <a:rPr lang="en-US" altLang="zh-CN" baseline="-25000" dirty="0">
                <a:solidFill>
                  <a:srgbClr val="FF3300"/>
                </a:solidFill>
                <a:ea typeface="方正琥珀繁体" pitchFamily="2" charset="-122"/>
              </a:rPr>
              <a:t>DS</a:t>
            </a:r>
            <a:endParaRPr lang="en-US" altLang="zh-CN" dirty="0">
              <a:solidFill>
                <a:srgbClr val="FF3300"/>
              </a:solidFill>
              <a:ea typeface="方正琥珀繁体" pitchFamily="2" charset="-122"/>
            </a:endParaRPr>
          </a:p>
        </p:txBody>
      </p:sp>
      <p:sp>
        <p:nvSpPr>
          <p:cNvPr id="80930" name="Line 86"/>
          <p:cNvSpPr>
            <a:spLocks noChangeShapeType="1"/>
          </p:cNvSpPr>
          <p:nvPr/>
        </p:nvSpPr>
        <p:spPr bwMode="auto">
          <a:xfrm flipV="1">
            <a:off x="7618413" y="2286000"/>
            <a:ext cx="0" cy="533400"/>
          </a:xfrm>
          <a:prstGeom prst="line">
            <a:avLst/>
          </a:prstGeom>
          <a:noFill/>
          <a:ln w="28575">
            <a:solidFill>
              <a:srgbClr val="FF3300"/>
            </a:solidFill>
            <a:round/>
            <a:headEnd type="stealth"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31" name="Text Box 87"/>
          <p:cNvSpPr txBox="1">
            <a:spLocks noChangeArrowheads="1"/>
          </p:cNvSpPr>
          <p:nvPr/>
        </p:nvSpPr>
        <p:spPr bwMode="auto">
          <a:xfrm>
            <a:off x="7691440" y="2209802"/>
            <a:ext cx="1017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solidFill>
                  <a:srgbClr val="FF3300"/>
                </a:solidFill>
                <a:ea typeface="方正琥珀繁体" pitchFamily="2" charset="-122"/>
              </a:rPr>
              <a:t>I</a:t>
            </a:r>
            <a:r>
              <a:rPr lang="en-US" altLang="zh-CN" baseline="-25000" dirty="0">
                <a:solidFill>
                  <a:srgbClr val="FF3300"/>
                </a:solidFill>
                <a:ea typeface="方正琥珀繁体" pitchFamily="2" charset="-122"/>
              </a:rPr>
              <a:t>D</a:t>
            </a:r>
            <a:r>
              <a:rPr lang="en-US" altLang="zh-CN" sz="1600" dirty="0">
                <a:solidFill>
                  <a:srgbClr val="FF3300"/>
                </a:solidFill>
                <a:ea typeface="方正琥珀繁体" pitchFamily="2" charset="-122"/>
              </a:rPr>
              <a:t> </a:t>
            </a:r>
            <a:r>
              <a:rPr lang="en-US" altLang="zh-CN" dirty="0">
                <a:solidFill>
                  <a:srgbClr val="FF3300"/>
                </a:solidFill>
                <a:ea typeface="方正琥珀繁体" pitchFamily="2" charset="-122"/>
              </a:rPr>
              <a:t>= 0</a:t>
            </a:r>
            <a:endParaRPr lang="en-US" altLang="zh-CN" dirty="0">
              <a:ea typeface="方正琥珀繁体" pitchFamily="2" charset="-122"/>
            </a:endParaRPr>
          </a:p>
        </p:txBody>
      </p:sp>
      <p:sp>
        <p:nvSpPr>
          <p:cNvPr id="80932" name="Line 89"/>
          <p:cNvSpPr>
            <a:spLocks noChangeShapeType="1"/>
          </p:cNvSpPr>
          <p:nvPr/>
        </p:nvSpPr>
        <p:spPr bwMode="auto">
          <a:xfrm>
            <a:off x="4941888" y="1752600"/>
            <a:ext cx="0" cy="15240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933" name="Oval 91"/>
          <p:cNvSpPr>
            <a:spLocks noChangeArrowheads="1"/>
          </p:cNvSpPr>
          <p:nvPr/>
        </p:nvSpPr>
        <p:spPr bwMode="auto">
          <a:xfrm>
            <a:off x="4908550" y="2324100"/>
            <a:ext cx="76200" cy="76200"/>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8748" name="Text Box 92"/>
          <p:cNvSpPr txBox="1">
            <a:spLocks noChangeArrowheads="1"/>
          </p:cNvSpPr>
          <p:nvPr/>
        </p:nvSpPr>
        <p:spPr bwMode="auto">
          <a:xfrm>
            <a:off x="445694" y="4632177"/>
            <a:ext cx="3105943" cy="2000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400" b="0" dirty="0" smtClean="0">
                <a:latin typeface="微软雅黑" panose="020B0503020204020204" pitchFamily="34" charset="-122"/>
                <a:ea typeface="微软雅黑" panose="020B0503020204020204" pitchFamily="34" charset="-122"/>
              </a:rPr>
              <a:t>无论</a:t>
            </a:r>
            <a:r>
              <a:rPr lang="en-US" altLang="zh-CN" sz="2400" b="0" dirty="0">
                <a:latin typeface="微软雅黑" panose="020B0503020204020204" pitchFamily="34" charset="-122"/>
                <a:ea typeface="微软雅黑" panose="020B0503020204020204" pitchFamily="34" charset="-122"/>
              </a:rPr>
              <a:t>D</a:t>
            </a:r>
            <a:r>
              <a:rPr lang="zh-CN" altLang="en-US" sz="2400" b="0" dirty="0">
                <a:latin typeface="微软雅黑" panose="020B0503020204020204" pitchFamily="34" charset="-122"/>
                <a:ea typeface="微软雅黑" panose="020B0503020204020204" pitchFamily="34" charset="-122"/>
              </a:rPr>
              <a:t>与</a:t>
            </a:r>
            <a:r>
              <a:rPr lang="en-US" altLang="zh-CN" sz="2400" b="0" dirty="0">
                <a:latin typeface="微软雅黑" panose="020B0503020204020204" pitchFamily="34" charset="-122"/>
                <a:ea typeface="微软雅黑" panose="020B0503020204020204" pitchFamily="34" charset="-122"/>
              </a:rPr>
              <a:t>S</a:t>
            </a:r>
            <a:r>
              <a:rPr lang="zh-CN" altLang="en-US" sz="2400" b="0" dirty="0">
                <a:latin typeface="微软雅黑" panose="020B0503020204020204" pitchFamily="34" charset="-122"/>
                <a:ea typeface="微软雅黑" panose="020B0503020204020204" pitchFamily="34" charset="-122"/>
              </a:rPr>
              <a:t>之间加</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什么极性的电压，</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漏极电流均接近</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于零。</a:t>
            </a:r>
            <a:endParaRPr lang="zh-CN" altLang="en-US" sz="2400" b="0" dirty="0">
              <a:latin typeface="微软雅黑" panose="020B0503020204020204" pitchFamily="34" charset="-122"/>
              <a:ea typeface="微软雅黑" panose="020B0503020204020204" pitchFamily="34" charset="-122"/>
            </a:endParaRPr>
          </a:p>
          <a:p>
            <a:endParaRPr lang="en-US" altLang="zh-CN" i="1" dirty="0">
              <a:solidFill>
                <a:schemeClr val="accent2"/>
              </a:solidFill>
              <a:ea typeface="方正琥珀繁体" pitchFamily="2" charset="-122"/>
            </a:endParaRPr>
          </a:p>
        </p:txBody>
      </p:sp>
      <p:sp>
        <p:nvSpPr>
          <p:cNvPr id="80935" name="Text Box 93"/>
          <p:cNvSpPr txBox="1">
            <a:spLocks noChangeArrowheads="1"/>
          </p:cNvSpPr>
          <p:nvPr/>
        </p:nvSpPr>
        <p:spPr bwMode="auto">
          <a:xfrm>
            <a:off x="236119" y="928861"/>
            <a:ext cx="235192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dirty="0">
                <a:solidFill>
                  <a:schemeClr val="accent5">
                    <a:lumMod val="50000"/>
                  </a:schemeClr>
                </a:solidFill>
                <a:latin typeface="+mn-ea"/>
                <a:ea typeface="+mn-ea"/>
              </a:rPr>
              <a:t>2.  </a:t>
            </a:r>
            <a:r>
              <a:rPr lang="zh-CN" altLang="en-US" dirty="0">
                <a:solidFill>
                  <a:schemeClr val="accent5">
                    <a:lumMod val="50000"/>
                  </a:schemeClr>
                </a:solidFill>
                <a:latin typeface="+mn-ea"/>
                <a:ea typeface="+mn-ea"/>
              </a:rPr>
              <a:t>工作原理</a:t>
            </a:r>
            <a:endParaRPr lang="zh-CN" altLang="en-US" dirty="0">
              <a:solidFill>
                <a:schemeClr val="accent5">
                  <a:lumMod val="50000"/>
                </a:schemeClr>
              </a:solidFill>
              <a:latin typeface="+mn-ea"/>
              <a:ea typeface="+mn-ea"/>
            </a:endParaRPr>
          </a:p>
        </p:txBody>
      </p:sp>
      <p:sp>
        <p:nvSpPr>
          <p:cNvPr id="198750" name="Text Box 94"/>
          <p:cNvSpPr txBox="1">
            <a:spLocks noChangeArrowheads="1"/>
          </p:cNvSpPr>
          <p:nvPr/>
        </p:nvSpPr>
        <p:spPr bwMode="auto">
          <a:xfrm>
            <a:off x="341313" y="3607758"/>
            <a:ext cx="19446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dirty="0">
                <a:solidFill>
                  <a:schemeClr val="accent5">
                    <a:lumMod val="75000"/>
                  </a:schemeClr>
                </a:solidFill>
                <a:latin typeface="宋体" panose="02010600030101010101" pitchFamily="2" charset="-122"/>
              </a:rPr>
              <a:t>(1) </a:t>
            </a:r>
            <a:r>
              <a:rPr lang="en-US" altLang="zh-CN" i="1" dirty="0">
                <a:solidFill>
                  <a:schemeClr val="accent5">
                    <a:lumMod val="75000"/>
                  </a:schemeClr>
                </a:solidFill>
                <a:ea typeface="方正琥珀繁体" pitchFamily="2" charset="-122"/>
              </a:rPr>
              <a:t>U</a:t>
            </a:r>
            <a:r>
              <a:rPr lang="en-US" altLang="zh-CN" baseline="-25000" dirty="0">
                <a:solidFill>
                  <a:schemeClr val="accent5">
                    <a:lumMod val="75000"/>
                  </a:schemeClr>
                </a:solidFill>
                <a:ea typeface="方正琥珀繁体" pitchFamily="2" charset="-122"/>
              </a:rPr>
              <a:t>GS</a:t>
            </a:r>
            <a:r>
              <a:rPr lang="en-US" altLang="zh-CN" dirty="0">
                <a:solidFill>
                  <a:schemeClr val="accent5">
                    <a:lumMod val="75000"/>
                  </a:schemeClr>
                </a:solidFill>
                <a:ea typeface="方正琥珀繁体" pitchFamily="2" charset="-122"/>
              </a:rPr>
              <a:t> =0</a:t>
            </a:r>
            <a:endParaRPr lang="en-US" altLang="zh-CN" b="0" dirty="0">
              <a:solidFill>
                <a:schemeClr val="accent5">
                  <a:lumMod val="75000"/>
                </a:schemeClr>
              </a:solidFill>
              <a:ea typeface="方正琥珀繁体" pitchFamily="2" charset="-122"/>
            </a:endParaRPr>
          </a:p>
        </p:txBody>
      </p:sp>
      <p:sp>
        <p:nvSpPr>
          <p:cNvPr id="80938" name="Oval 109"/>
          <p:cNvSpPr>
            <a:spLocks noChangeArrowheads="1"/>
          </p:cNvSpPr>
          <p:nvPr/>
        </p:nvSpPr>
        <p:spPr bwMode="auto">
          <a:xfrm>
            <a:off x="6137275" y="5372100"/>
            <a:ext cx="76200" cy="76200"/>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64" name="Text Box 8"/>
          <p:cNvSpPr txBox="1">
            <a:spLocks noChangeArrowheads="1"/>
          </p:cNvSpPr>
          <p:nvPr/>
        </p:nvSpPr>
        <p:spPr bwMode="auto">
          <a:xfrm>
            <a:off x="138906" y="61696"/>
            <a:ext cx="6408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1.4.2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绝缘栅场效应管</a:t>
            </a:r>
            <a:endPar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pic>
        <p:nvPicPr>
          <p:cNvPr id="3" name="图片 2"/>
          <p:cNvPicPr>
            <a:picLocks noChangeAspect="1"/>
          </p:cNvPicPr>
          <p:nvPr/>
        </p:nvPicPr>
        <p:blipFill>
          <a:blip r:embed="rId1"/>
          <a:stretch>
            <a:fillRect/>
          </a:stretch>
        </p:blipFill>
        <p:spPr>
          <a:xfrm>
            <a:off x="1475583" y="1532252"/>
            <a:ext cx="1249362" cy="1964696"/>
          </a:xfrm>
          <a:prstGeom prst="rect">
            <a:avLst/>
          </a:prstGeom>
        </p:spPr>
      </p:pic>
      <p:grpSp>
        <p:nvGrpSpPr>
          <p:cNvPr id="13" name="组合 12"/>
          <p:cNvGrpSpPr/>
          <p:nvPr/>
        </p:nvGrpSpPr>
        <p:grpSpPr>
          <a:xfrm>
            <a:off x="5441951" y="2025652"/>
            <a:ext cx="152399" cy="641348"/>
            <a:chOff x="5441951" y="2025652"/>
            <a:chExt cx="152399" cy="641348"/>
          </a:xfrm>
        </p:grpSpPr>
        <p:cxnSp>
          <p:nvCxnSpPr>
            <p:cNvPr id="8" name="直接连接符 7"/>
            <p:cNvCxnSpPr/>
            <p:nvPr/>
          </p:nvCxnSpPr>
          <p:spPr>
            <a:xfrm>
              <a:off x="5594350" y="2025652"/>
              <a:ext cx="0" cy="6413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5441951" y="2209008"/>
              <a:ext cx="4762" cy="3579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464175" y="2025652"/>
              <a:ext cx="96838" cy="6111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7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48" grpId="0"/>
      <p:bldP spid="19875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953000" y="3429000"/>
            <a:ext cx="3733800" cy="1600200"/>
          </a:xfrm>
          <a:prstGeom prst="rect">
            <a:avLst/>
          </a:prstGeom>
          <a:solidFill>
            <a:srgbClr val="FFFF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3" name="Rectangle 96"/>
          <p:cNvSpPr>
            <a:spLocks noChangeArrowheads="1"/>
          </p:cNvSpPr>
          <p:nvPr/>
        </p:nvSpPr>
        <p:spPr bwMode="auto">
          <a:xfrm>
            <a:off x="6248400" y="3462338"/>
            <a:ext cx="1219200" cy="152400"/>
          </a:xfrm>
          <a:prstGeom prst="rect">
            <a:avLst/>
          </a:prstGeom>
          <a:solidFill>
            <a:srgbClr val="FF99FF"/>
          </a:solidFill>
          <a:ln w="28575">
            <a:solidFill>
              <a:srgbClr val="FF00FF"/>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4" name="Rectangle 3"/>
          <p:cNvSpPr>
            <a:spLocks noChangeArrowheads="1"/>
          </p:cNvSpPr>
          <p:nvPr/>
        </p:nvSpPr>
        <p:spPr bwMode="auto">
          <a:xfrm>
            <a:off x="5257800" y="3429000"/>
            <a:ext cx="838200" cy="533400"/>
          </a:xfrm>
          <a:prstGeom prst="rect">
            <a:avLst/>
          </a:prstGeom>
          <a:solidFill>
            <a:schemeClr val="accent1"/>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5" name="Rectangle 4"/>
          <p:cNvSpPr>
            <a:spLocks noChangeArrowheads="1"/>
          </p:cNvSpPr>
          <p:nvPr/>
        </p:nvSpPr>
        <p:spPr bwMode="auto">
          <a:xfrm>
            <a:off x="7620000" y="3429000"/>
            <a:ext cx="838200" cy="533400"/>
          </a:xfrm>
          <a:prstGeom prst="rect">
            <a:avLst/>
          </a:prstGeom>
          <a:solidFill>
            <a:schemeClr val="accent1"/>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6" name="Rectangle 5"/>
          <p:cNvSpPr>
            <a:spLocks noChangeArrowheads="1"/>
          </p:cNvSpPr>
          <p:nvPr/>
        </p:nvSpPr>
        <p:spPr bwMode="auto">
          <a:xfrm>
            <a:off x="4953000" y="3276600"/>
            <a:ext cx="3733800" cy="152400"/>
          </a:xfrm>
          <a:prstGeom prst="rect">
            <a:avLst/>
          </a:prstGeom>
          <a:solidFill>
            <a:srgbClr val="66CC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7" name="Rectangle 6"/>
          <p:cNvSpPr>
            <a:spLocks noChangeArrowheads="1"/>
          </p:cNvSpPr>
          <p:nvPr/>
        </p:nvSpPr>
        <p:spPr bwMode="auto">
          <a:xfrm>
            <a:off x="5410200" y="3276600"/>
            <a:ext cx="4572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8" name="Rectangle 7"/>
          <p:cNvSpPr>
            <a:spLocks noChangeArrowheads="1"/>
          </p:cNvSpPr>
          <p:nvPr/>
        </p:nvSpPr>
        <p:spPr bwMode="auto">
          <a:xfrm>
            <a:off x="7772400" y="3276600"/>
            <a:ext cx="4572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9" name="Rectangle 8"/>
          <p:cNvSpPr>
            <a:spLocks noChangeArrowheads="1"/>
          </p:cNvSpPr>
          <p:nvPr/>
        </p:nvSpPr>
        <p:spPr bwMode="auto">
          <a:xfrm>
            <a:off x="5257800" y="3124200"/>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30" name="Rectangle 9"/>
          <p:cNvSpPr>
            <a:spLocks noChangeArrowheads="1"/>
          </p:cNvSpPr>
          <p:nvPr/>
        </p:nvSpPr>
        <p:spPr bwMode="auto">
          <a:xfrm>
            <a:off x="7772400" y="3124200"/>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31" name="Rectangle 10"/>
          <p:cNvSpPr>
            <a:spLocks noChangeArrowheads="1"/>
          </p:cNvSpPr>
          <p:nvPr/>
        </p:nvSpPr>
        <p:spPr bwMode="auto">
          <a:xfrm>
            <a:off x="6477000" y="3124200"/>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32" name="Rectangle 11"/>
          <p:cNvSpPr>
            <a:spLocks noChangeArrowheads="1"/>
          </p:cNvSpPr>
          <p:nvPr/>
        </p:nvSpPr>
        <p:spPr bwMode="auto">
          <a:xfrm>
            <a:off x="6477000" y="5029200"/>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33" name="Text Box 12"/>
          <p:cNvSpPr txBox="1">
            <a:spLocks noChangeArrowheads="1"/>
          </p:cNvSpPr>
          <p:nvPr/>
        </p:nvSpPr>
        <p:spPr bwMode="auto">
          <a:xfrm>
            <a:off x="6248400" y="4572002"/>
            <a:ext cx="124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t>P</a:t>
            </a:r>
            <a:r>
              <a:rPr lang="zh-CN" altLang="en-US" sz="1800"/>
              <a:t>型硅衬底</a:t>
            </a:r>
            <a:endParaRPr lang="zh-CN" altLang="en-US" sz="1800" b="0"/>
          </a:p>
        </p:txBody>
      </p:sp>
      <p:sp>
        <p:nvSpPr>
          <p:cNvPr id="81934" name="Text Box 13"/>
          <p:cNvSpPr txBox="1">
            <a:spLocks noChangeArrowheads="1"/>
          </p:cNvSpPr>
          <p:nvPr/>
        </p:nvSpPr>
        <p:spPr bwMode="auto">
          <a:xfrm>
            <a:off x="7772400" y="3581400"/>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200"/>
              <a:t>N</a:t>
            </a:r>
            <a:endParaRPr lang="en-US" altLang="zh-CN" sz="1200"/>
          </a:p>
        </p:txBody>
      </p:sp>
      <p:sp>
        <p:nvSpPr>
          <p:cNvPr id="81935" name="Text Box 14"/>
          <p:cNvSpPr txBox="1">
            <a:spLocks noChangeArrowheads="1"/>
          </p:cNvSpPr>
          <p:nvPr/>
        </p:nvSpPr>
        <p:spPr bwMode="auto">
          <a:xfrm>
            <a:off x="5638802" y="3429000"/>
            <a:ext cx="271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200"/>
              <a:t>+</a:t>
            </a:r>
            <a:endParaRPr lang="en-US" altLang="zh-CN" sz="1200"/>
          </a:p>
        </p:txBody>
      </p:sp>
      <p:sp>
        <p:nvSpPr>
          <p:cNvPr id="81936" name="Text Box 15"/>
          <p:cNvSpPr txBox="1">
            <a:spLocks noChangeArrowheads="1"/>
          </p:cNvSpPr>
          <p:nvPr/>
        </p:nvSpPr>
        <p:spPr bwMode="auto">
          <a:xfrm>
            <a:off x="7910515" y="3475038"/>
            <a:ext cx="300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600"/>
              <a:t>+</a:t>
            </a:r>
            <a:endParaRPr lang="en-US" altLang="zh-CN" sz="1600"/>
          </a:p>
        </p:txBody>
      </p:sp>
      <p:sp>
        <p:nvSpPr>
          <p:cNvPr id="81937" name="Line 16"/>
          <p:cNvSpPr>
            <a:spLocks noChangeShapeType="1"/>
          </p:cNvSpPr>
          <p:nvPr/>
        </p:nvSpPr>
        <p:spPr bwMode="auto">
          <a:xfrm>
            <a:off x="5562600" y="1828800"/>
            <a:ext cx="0" cy="12954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8" name="Line 17"/>
          <p:cNvSpPr>
            <a:spLocks noChangeShapeType="1"/>
          </p:cNvSpPr>
          <p:nvPr/>
        </p:nvSpPr>
        <p:spPr bwMode="auto">
          <a:xfrm>
            <a:off x="6781800" y="2438400"/>
            <a:ext cx="0" cy="6858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39" name="Line 18"/>
          <p:cNvSpPr>
            <a:spLocks noChangeShapeType="1"/>
          </p:cNvSpPr>
          <p:nvPr/>
        </p:nvSpPr>
        <p:spPr bwMode="auto">
          <a:xfrm>
            <a:off x="8077200" y="1824038"/>
            <a:ext cx="0" cy="13716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0" name="Line 19"/>
          <p:cNvSpPr>
            <a:spLocks noChangeShapeType="1"/>
          </p:cNvSpPr>
          <p:nvPr/>
        </p:nvSpPr>
        <p:spPr bwMode="auto">
          <a:xfrm>
            <a:off x="6781800" y="5181600"/>
            <a:ext cx="0" cy="5334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1" name="Oval 20"/>
          <p:cNvSpPr>
            <a:spLocks noChangeArrowheads="1"/>
          </p:cNvSpPr>
          <p:nvPr/>
        </p:nvSpPr>
        <p:spPr bwMode="auto">
          <a:xfrm>
            <a:off x="6743700" y="5715000"/>
            <a:ext cx="76200" cy="76200"/>
          </a:xfrm>
          <a:prstGeom prst="ellipse">
            <a:avLst/>
          </a:prstGeom>
          <a:noFill/>
          <a:ln w="28575">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42" name="Line 21"/>
          <p:cNvSpPr>
            <a:spLocks noChangeShapeType="1"/>
          </p:cNvSpPr>
          <p:nvPr/>
        </p:nvSpPr>
        <p:spPr bwMode="auto">
          <a:xfrm flipH="1">
            <a:off x="4267200" y="2438400"/>
            <a:ext cx="12954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3" name="Line 22"/>
          <p:cNvSpPr>
            <a:spLocks noChangeShapeType="1"/>
          </p:cNvSpPr>
          <p:nvPr/>
        </p:nvSpPr>
        <p:spPr bwMode="auto">
          <a:xfrm>
            <a:off x="4267200" y="2438400"/>
            <a:ext cx="0" cy="30480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4" name="Line 23"/>
          <p:cNvSpPr>
            <a:spLocks noChangeShapeType="1"/>
          </p:cNvSpPr>
          <p:nvPr/>
        </p:nvSpPr>
        <p:spPr bwMode="auto">
          <a:xfrm>
            <a:off x="4267200" y="5486400"/>
            <a:ext cx="25146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45" name="Text Box 24"/>
          <p:cNvSpPr txBox="1">
            <a:spLocks noChangeArrowheads="1"/>
          </p:cNvSpPr>
          <p:nvPr/>
        </p:nvSpPr>
        <p:spPr bwMode="auto">
          <a:xfrm>
            <a:off x="6858002" y="5334002"/>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ea typeface="方正琥珀繁体" pitchFamily="2" charset="-122"/>
              </a:rPr>
              <a:t>B</a:t>
            </a:r>
            <a:endParaRPr lang="en-US" altLang="zh-CN" sz="1200">
              <a:ea typeface="方正琥珀繁体" pitchFamily="2" charset="-122"/>
            </a:endParaRPr>
          </a:p>
        </p:txBody>
      </p:sp>
      <p:sp>
        <p:nvSpPr>
          <p:cNvPr id="81946" name="Text Box 25"/>
          <p:cNvSpPr txBox="1">
            <a:spLocks noChangeArrowheads="1"/>
          </p:cNvSpPr>
          <p:nvPr/>
        </p:nvSpPr>
        <p:spPr bwMode="auto">
          <a:xfrm>
            <a:off x="5229227" y="260667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ea typeface="方正琥珀繁体" pitchFamily="2" charset="-122"/>
              </a:rPr>
              <a:t>S</a:t>
            </a:r>
            <a:endParaRPr lang="en-US" altLang="zh-CN" sz="2400">
              <a:ea typeface="方正琥珀繁体" pitchFamily="2" charset="-122"/>
            </a:endParaRPr>
          </a:p>
        </p:txBody>
      </p:sp>
      <p:sp>
        <p:nvSpPr>
          <p:cNvPr id="81947" name="Text Box 26"/>
          <p:cNvSpPr txBox="1">
            <a:spLocks noChangeArrowheads="1"/>
          </p:cNvSpPr>
          <p:nvPr/>
        </p:nvSpPr>
        <p:spPr bwMode="auto">
          <a:xfrm>
            <a:off x="6819900" y="26066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ea typeface="方正琥珀繁体" pitchFamily="2" charset="-122"/>
              </a:rPr>
              <a:t>G</a:t>
            </a:r>
            <a:endParaRPr lang="en-US" altLang="zh-CN" sz="2400">
              <a:ea typeface="方正琥珀繁体" pitchFamily="2" charset="-122"/>
            </a:endParaRPr>
          </a:p>
        </p:txBody>
      </p:sp>
      <p:sp>
        <p:nvSpPr>
          <p:cNvPr id="81948" name="Text Box 27"/>
          <p:cNvSpPr txBox="1">
            <a:spLocks noChangeArrowheads="1"/>
          </p:cNvSpPr>
          <p:nvPr/>
        </p:nvSpPr>
        <p:spPr bwMode="auto">
          <a:xfrm>
            <a:off x="7735888" y="260667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D</a:t>
            </a:r>
            <a:endParaRPr lang="en-US" altLang="zh-CN" sz="2400">
              <a:ea typeface="方正琥珀繁体" pitchFamily="2" charset="-122"/>
            </a:endParaRPr>
          </a:p>
        </p:txBody>
      </p:sp>
      <p:sp>
        <p:nvSpPr>
          <p:cNvPr id="81949" name="Line 28"/>
          <p:cNvSpPr>
            <a:spLocks noChangeShapeType="1"/>
          </p:cNvSpPr>
          <p:nvPr/>
        </p:nvSpPr>
        <p:spPr bwMode="auto">
          <a:xfrm>
            <a:off x="5562600" y="1828800"/>
            <a:ext cx="9906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50" name="Line 29"/>
          <p:cNvSpPr>
            <a:spLocks noChangeShapeType="1"/>
          </p:cNvSpPr>
          <p:nvPr/>
        </p:nvSpPr>
        <p:spPr bwMode="auto">
          <a:xfrm>
            <a:off x="7010400" y="1828800"/>
            <a:ext cx="10668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51" name="Text Box 30"/>
          <p:cNvSpPr txBox="1">
            <a:spLocks noChangeArrowheads="1"/>
          </p:cNvSpPr>
          <p:nvPr/>
        </p:nvSpPr>
        <p:spPr bwMode="auto">
          <a:xfrm>
            <a:off x="5408148" y="2208798"/>
            <a:ext cx="3914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600">
                <a:ea typeface="方正琥珀繁体" pitchFamily="2" charset="-122"/>
              </a:rPr>
              <a:t>。</a:t>
            </a:r>
            <a:endParaRPr lang="zh-CN" altLang="en-US" sz="1600">
              <a:ea typeface="方正琥珀繁体" pitchFamily="2" charset="-122"/>
            </a:endParaRPr>
          </a:p>
        </p:txBody>
      </p:sp>
      <p:sp>
        <p:nvSpPr>
          <p:cNvPr id="81952" name="Rectangle 31"/>
          <p:cNvSpPr>
            <a:spLocks noChangeArrowheads="1"/>
          </p:cNvSpPr>
          <p:nvPr/>
        </p:nvSpPr>
        <p:spPr bwMode="auto">
          <a:xfrm>
            <a:off x="5105400" y="3429000"/>
            <a:ext cx="1143000" cy="685800"/>
          </a:xfrm>
          <a:prstGeom prst="rect">
            <a:avLst/>
          </a:prstGeom>
          <a:solidFill>
            <a:srgbClr val="FF99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53" name="Rectangle 32"/>
          <p:cNvSpPr>
            <a:spLocks noChangeArrowheads="1"/>
          </p:cNvSpPr>
          <p:nvPr/>
        </p:nvSpPr>
        <p:spPr bwMode="auto">
          <a:xfrm>
            <a:off x="5257800" y="3429000"/>
            <a:ext cx="838200" cy="533400"/>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54" name="Rectangle 35"/>
          <p:cNvSpPr>
            <a:spLocks noChangeArrowheads="1"/>
          </p:cNvSpPr>
          <p:nvPr/>
        </p:nvSpPr>
        <p:spPr bwMode="auto">
          <a:xfrm>
            <a:off x="7467600" y="3429000"/>
            <a:ext cx="1143000" cy="685800"/>
          </a:xfrm>
          <a:prstGeom prst="rect">
            <a:avLst/>
          </a:prstGeom>
          <a:solidFill>
            <a:srgbClr val="FF99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55" name="Rectangle 36"/>
          <p:cNvSpPr>
            <a:spLocks noChangeArrowheads="1"/>
          </p:cNvSpPr>
          <p:nvPr/>
        </p:nvSpPr>
        <p:spPr bwMode="auto">
          <a:xfrm>
            <a:off x="7620000" y="3429000"/>
            <a:ext cx="838200" cy="533400"/>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1956" name="Group 95"/>
          <p:cNvGrpSpPr/>
          <p:nvPr/>
        </p:nvGrpSpPr>
        <p:grpSpPr bwMode="auto">
          <a:xfrm>
            <a:off x="6419850" y="1143000"/>
            <a:ext cx="750888" cy="914400"/>
            <a:chOff x="1596" y="720"/>
            <a:chExt cx="473" cy="576"/>
          </a:xfrm>
        </p:grpSpPr>
        <p:grpSp>
          <p:nvGrpSpPr>
            <p:cNvPr id="81999" name="Group 90"/>
            <p:cNvGrpSpPr/>
            <p:nvPr/>
          </p:nvGrpSpPr>
          <p:grpSpPr bwMode="auto">
            <a:xfrm>
              <a:off x="1680" y="1008"/>
              <a:ext cx="288" cy="288"/>
              <a:chOff x="1680" y="1008"/>
              <a:chExt cx="288" cy="288"/>
            </a:xfrm>
          </p:grpSpPr>
          <p:sp>
            <p:nvSpPr>
              <p:cNvPr id="82001" name="Line 40"/>
              <p:cNvSpPr>
                <a:spLocks noChangeShapeType="1"/>
              </p:cNvSpPr>
              <p:nvPr/>
            </p:nvSpPr>
            <p:spPr bwMode="auto">
              <a:xfrm>
                <a:off x="1680" y="1104"/>
                <a:ext cx="0" cy="96"/>
              </a:xfrm>
              <a:prstGeom prst="line">
                <a:avLst/>
              </a:prstGeom>
              <a:noFill/>
              <a:ln w="5715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002" name="Line 41"/>
              <p:cNvSpPr>
                <a:spLocks noChangeShapeType="1"/>
              </p:cNvSpPr>
              <p:nvPr/>
            </p:nvSpPr>
            <p:spPr bwMode="auto">
              <a:xfrm>
                <a:off x="1776" y="1008"/>
                <a:ext cx="0" cy="288"/>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003" name="Line 42"/>
              <p:cNvSpPr>
                <a:spLocks noChangeShapeType="1"/>
              </p:cNvSpPr>
              <p:nvPr/>
            </p:nvSpPr>
            <p:spPr bwMode="auto">
              <a:xfrm>
                <a:off x="1872" y="1104"/>
                <a:ext cx="0" cy="96"/>
              </a:xfrm>
              <a:prstGeom prst="line">
                <a:avLst/>
              </a:prstGeom>
              <a:noFill/>
              <a:ln w="5715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004" name="Line 43"/>
              <p:cNvSpPr>
                <a:spLocks noChangeShapeType="1"/>
              </p:cNvSpPr>
              <p:nvPr/>
            </p:nvSpPr>
            <p:spPr bwMode="auto">
              <a:xfrm>
                <a:off x="1968" y="1008"/>
                <a:ext cx="0" cy="288"/>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2000" name="Text Box 44"/>
            <p:cNvSpPr txBox="1">
              <a:spLocks noChangeArrowheads="1"/>
            </p:cNvSpPr>
            <p:nvPr/>
          </p:nvSpPr>
          <p:spPr bwMode="auto">
            <a:xfrm>
              <a:off x="1596" y="720"/>
              <a:ext cx="4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solidFill>
                    <a:srgbClr val="FF3300"/>
                  </a:solidFill>
                  <a:ea typeface="方正琥珀繁体" pitchFamily="2" charset="-122"/>
                </a:rPr>
                <a:t>U</a:t>
              </a:r>
              <a:r>
                <a:rPr lang="en-US" altLang="zh-CN" baseline="-25000" dirty="0">
                  <a:solidFill>
                    <a:srgbClr val="FF3300"/>
                  </a:solidFill>
                  <a:ea typeface="方正琥珀繁体" pitchFamily="2" charset="-122"/>
                </a:rPr>
                <a:t>DS</a:t>
              </a:r>
              <a:endParaRPr lang="en-US" altLang="zh-CN" sz="1600" dirty="0">
                <a:solidFill>
                  <a:srgbClr val="FF3300"/>
                </a:solidFill>
                <a:ea typeface="方正琥珀繁体" pitchFamily="2" charset="-122"/>
              </a:endParaRPr>
            </a:p>
          </p:txBody>
        </p:sp>
      </p:grpSp>
      <p:grpSp>
        <p:nvGrpSpPr>
          <p:cNvPr id="81960" name="Group 48"/>
          <p:cNvGrpSpPr/>
          <p:nvPr/>
        </p:nvGrpSpPr>
        <p:grpSpPr bwMode="auto">
          <a:xfrm>
            <a:off x="8229600" y="2347915"/>
            <a:ext cx="503238" cy="547687"/>
            <a:chOff x="2976" y="1047"/>
            <a:chExt cx="317" cy="345"/>
          </a:xfrm>
        </p:grpSpPr>
        <p:sp>
          <p:nvSpPr>
            <p:cNvPr id="81997" name="Line 49"/>
            <p:cNvSpPr>
              <a:spLocks noChangeShapeType="1"/>
            </p:cNvSpPr>
            <p:nvPr/>
          </p:nvSpPr>
          <p:spPr bwMode="auto">
            <a:xfrm flipV="1">
              <a:off x="2976" y="1056"/>
              <a:ext cx="0" cy="336"/>
            </a:xfrm>
            <a:prstGeom prst="line">
              <a:avLst/>
            </a:prstGeom>
            <a:noFill/>
            <a:ln w="28575">
              <a:solidFill>
                <a:srgbClr val="FF5050"/>
              </a:solidFill>
              <a:round/>
              <a:headEnd type="stealth"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98" name="Text Box 50"/>
            <p:cNvSpPr txBox="1">
              <a:spLocks noChangeArrowheads="1"/>
            </p:cNvSpPr>
            <p:nvPr/>
          </p:nvSpPr>
          <p:spPr bwMode="auto">
            <a:xfrm>
              <a:off x="2980" y="1047"/>
              <a:ext cx="3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solidFill>
                    <a:srgbClr val="FF3300"/>
                  </a:solidFill>
                  <a:ea typeface="方正琥珀繁体" pitchFamily="2" charset="-122"/>
                </a:rPr>
                <a:t>I</a:t>
              </a:r>
              <a:r>
                <a:rPr lang="en-US" altLang="zh-CN" baseline="-25000" dirty="0">
                  <a:solidFill>
                    <a:srgbClr val="FF3300"/>
                  </a:solidFill>
                  <a:ea typeface="方正琥珀繁体" pitchFamily="2" charset="-122"/>
                </a:rPr>
                <a:t>D</a:t>
              </a:r>
              <a:endParaRPr lang="en-US" altLang="zh-CN" sz="1600" dirty="0">
                <a:solidFill>
                  <a:srgbClr val="FF3300"/>
                </a:solidFill>
                <a:ea typeface="方正琥珀繁体" pitchFamily="2" charset="-122"/>
              </a:endParaRPr>
            </a:p>
          </p:txBody>
        </p:sp>
      </p:grpSp>
      <p:sp>
        <p:nvSpPr>
          <p:cNvPr id="81961" name="Rectangle 53"/>
          <p:cNvSpPr>
            <a:spLocks noChangeArrowheads="1"/>
          </p:cNvSpPr>
          <p:nvPr/>
        </p:nvSpPr>
        <p:spPr bwMode="auto">
          <a:xfrm>
            <a:off x="6096000" y="3429000"/>
            <a:ext cx="1524000" cy="228600"/>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1962" name="Group 54"/>
          <p:cNvGrpSpPr/>
          <p:nvPr/>
        </p:nvGrpSpPr>
        <p:grpSpPr bwMode="auto">
          <a:xfrm>
            <a:off x="6400800" y="3505200"/>
            <a:ext cx="685800" cy="76200"/>
            <a:chOff x="4416" y="768"/>
            <a:chExt cx="432" cy="48"/>
          </a:xfrm>
        </p:grpSpPr>
        <p:sp>
          <p:nvSpPr>
            <p:cNvPr id="81994" name="Oval 55"/>
            <p:cNvSpPr>
              <a:spLocks noChangeArrowheads="1"/>
            </p:cNvSpPr>
            <p:nvPr/>
          </p:nvSpPr>
          <p:spPr bwMode="auto">
            <a:xfrm>
              <a:off x="4608" y="768"/>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95" name="Oval 56"/>
            <p:cNvSpPr>
              <a:spLocks noChangeArrowheads="1"/>
            </p:cNvSpPr>
            <p:nvPr/>
          </p:nvSpPr>
          <p:spPr bwMode="auto">
            <a:xfrm>
              <a:off x="4416" y="768"/>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96" name="Oval 57"/>
            <p:cNvSpPr>
              <a:spLocks noChangeArrowheads="1"/>
            </p:cNvSpPr>
            <p:nvPr/>
          </p:nvSpPr>
          <p:spPr bwMode="auto">
            <a:xfrm>
              <a:off x="4800" y="768"/>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81963" name="Group 64"/>
          <p:cNvGrpSpPr/>
          <p:nvPr/>
        </p:nvGrpSpPr>
        <p:grpSpPr bwMode="auto">
          <a:xfrm>
            <a:off x="6400800" y="3962400"/>
            <a:ext cx="685800" cy="76200"/>
            <a:chOff x="4416" y="1152"/>
            <a:chExt cx="432" cy="48"/>
          </a:xfrm>
        </p:grpSpPr>
        <p:sp>
          <p:nvSpPr>
            <p:cNvPr id="81991" name="Oval 65"/>
            <p:cNvSpPr>
              <a:spLocks noChangeArrowheads="1"/>
            </p:cNvSpPr>
            <p:nvPr/>
          </p:nvSpPr>
          <p:spPr bwMode="auto">
            <a:xfrm>
              <a:off x="4608" y="115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92" name="Oval 66"/>
            <p:cNvSpPr>
              <a:spLocks noChangeArrowheads="1"/>
            </p:cNvSpPr>
            <p:nvPr/>
          </p:nvSpPr>
          <p:spPr bwMode="auto">
            <a:xfrm>
              <a:off x="4800" y="115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93" name="Oval 67"/>
            <p:cNvSpPr>
              <a:spLocks noChangeArrowheads="1"/>
            </p:cNvSpPr>
            <p:nvPr/>
          </p:nvSpPr>
          <p:spPr bwMode="auto">
            <a:xfrm>
              <a:off x="4416" y="115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81964" name="Group 68"/>
          <p:cNvGrpSpPr/>
          <p:nvPr/>
        </p:nvGrpSpPr>
        <p:grpSpPr bwMode="auto">
          <a:xfrm>
            <a:off x="6400800" y="3733800"/>
            <a:ext cx="685800" cy="76200"/>
            <a:chOff x="4416" y="912"/>
            <a:chExt cx="432" cy="48"/>
          </a:xfrm>
        </p:grpSpPr>
        <p:sp>
          <p:nvSpPr>
            <p:cNvPr id="81988" name="Oval 69"/>
            <p:cNvSpPr>
              <a:spLocks noChangeArrowheads="1"/>
            </p:cNvSpPr>
            <p:nvPr/>
          </p:nvSpPr>
          <p:spPr bwMode="auto">
            <a:xfrm>
              <a:off x="4608" y="91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89" name="Oval 70"/>
            <p:cNvSpPr>
              <a:spLocks noChangeArrowheads="1"/>
            </p:cNvSpPr>
            <p:nvPr/>
          </p:nvSpPr>
          <p:spPr bwMode="auto">
            <a:xfrm>
              <a:off x="4800" y="91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90" name="Oval 71"/>
            <p:cNvSpPr>
              <a:spLocks noChangeArrowheads="1"/>
            </p:cNvSpPr>
            <p:nvPr/>
          </p:nvSpPr>
          <p:spPr bwMode="auto">
            <a:xfrm>
              <a:off x="4416" y="91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81965" name="Rectangle 74"/>
          <p:cNvSpPr>
            <a:spLocks noChangeArrowheads="1"/>
          </p:cNvSpPr>
          <p:nvPr/>
        </p:nvSpPr>
        <p:spPr bwMode="auto">
          <a:xfrm>
            <a:off x="6248400" y="3668713"/>
            <a:ext cx="1219200" cy="152400"/>
          </a:xfrm>
          <a:prstGeom prst="rect">
            <a:avLst/>
          </a:prstGeom>
          <a:solidFill>
            <a:srgbClr val="FF99FF"/>
          </a:solidFill>
          <a:ln w="28575">
            <a:solidFill>
              <a:srgbClr val="FF00FF"/>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66" name="Rectangle 78"/>
          <p:cNvSpPr>
            <a:spLocks noChangeArrowheads="1"/>
          </p:cNvSpPr>
          <p:nvPr/>
        </p:nvSpPr>
        <p:spPr bwMode="auto">
          <a:xfrm>
            <a:off x="362520" y="3956219"/>
            <a:ext cx="2882520" cy="2000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dirty="0">
                <a:solidFill>
                  <a:schemeClr val="accent2"/>
                </a:solidFill>
                <a:ea typeface="方正琥珀繁体" pitchFamily="2" charset="-122"/>
              </a:rPr>
              <a:t>       </a:t>
            </a:r>
            <a:r>
              <a:rPr lang="zh-CN" altLang="en-US" sz="2400" b="0" dirty="0">
                <a:latin typeface="微软雅黑" panose="020B0503020204020204" pitchFamily="34" charset="-122"/>
                <a:ea typeface="微软雅黑" panose="020B0503020204020204" pitchFamily="34" charset="-122"/>
              </a:rPr>
              <a:t>栅极下</a:t>
            </a:r>
            <a:r>
              <a:rPr lang="en-US" altLang="zh-CN" sz="2400" b="0" dirty="0">
                <a:latin typeface="微软雅黑" panose="020B0503020204020204" pitchFamily="34" charset="-122"/>
                <a:ea typeface="微软雅黑" panose="020B0503020204020204" pitchFamily="34" charset="-122"/>
              </a:rPr>
              <a:t>P</a:t>
            </a:r>
            <a:r>
              <a:rPr lang="zh-CN" altLang="en-US" sz="2400" b="0" dirty="0">
                <a:latin typeface="微软雅黑" panose="020B0503020204020204" pitchFamily="34" charset="-122"/>
                <a:ea typeface="微软雅黑" panose="020B0503020204020204" pitchFamily="34" charset="-122"/>
              </a:rPr>
              <a:t>型半导</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体表面形成</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型导电</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沟道，当</a:t>
            </a:r>
            <a:r>
              <a:rPr lang="en-US" altLang="zh-CN" sz="2400" b="0" dirty="0">
                <a:latin typeface="微软雅黑" panose="020B0503020204020204" pitchFamily="34" charset="-122"/>
                <a:ea typeface="微软雅黑" panose="020B0503020204020204" pitchFamily="34" charset="-122"/>
              </a:rPr>
              <a:t>D</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S</a:t>
            </a:r>
            <a:r>
              <a:rPr lang="zh-CN" altLang="en-US" sz="2400" b="0" dirty="0">
                <a:latin typeface="微软雅黑" panose="020B0503020204020204" pitchFamily="34" charset="-122"/>
                <a:ea typeface="微软雅黑" panose="020B0503020204020204" pitchFamily="34" charset="-122"/>
              </a:rPr>
              <a:t>加上</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正向电压后可产生</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漏极电流</a:t>
            </a:r>
            <a:r>
              <a:rPr lang="en-US" altLang="zh-CN" sz="2400" b="0" i="1" dirty="0">
                <a:solidFill>
                  <a:srgbClr val="FF0000"/>
                </a:solidFill>
                <a:latin typeface="微软雅黑" panose="020B0503020204020204" pitchFamily="34" charset="-122"/>
                <a:ea typeface="微软雅黑" panose="020B0503020204020204" pitchFamily="34" charset="-122"/>
              </a:rPr>
              <a:t>I</a:t>
            </a:r>
            <a:r>
              <a:rPr lang="en-US" altLang="zh-CN" sz="2400" b="0" baseline="-25000" dirty="0">
                <a:solidFill>
                  <a:srgbClr val="FF0000"/>
                </a:solidFill>
                <a:latin typeface="微软雅黑" panose="020B0503020204020204" pitchFamily="34" charset="-122"/>
                <a:ea typeface="微软雅黑" panose="020B0503020204020204" pitchFamily="34" charset="-122"/>
              </a:rPr>
              <a:t>D </a:t>
            </a:r>
            <a:r>
              <a:rPr lang="zh-CN" altLang="en-US" sz="2400" b="0" dirty="0">
                <a:latin typeface="微软雅黑" panose="020B0503020204020204" pitchFamily="34" charset="-122"/>
                <a:ea typeface="微软雅黑" panose="020B0503020204020204" pitchFamily="34" charset="-122"/>
              </a:rPr>
              <a:t>。 </a:t>
            </a:r>
            <a:endParaRPr lang="zh-CN" altLang="en-US" sz="2400" b="0" dirty="0">
              <a:latin typeface="微软雅黑" panose="020B0503020204020204" pitchFamily="34" charset="-122"/>
              <a:ea typeface="微软雅黑" panose="020B0503020204020204" pitchFamily="34" charset="-122"/>
            </a:endParaRPr>
          </a:p>
        </p:txBody>
      </p:sp>
      <p:sp>
        <p:nvSpPr>
          <p:cNvPr id="136271" name="Text Box 79"/>
          <p:cNvSpPr txBox="1">
            <a:spLocks noChangeArrowheads="1"/>
          </p:cNvSpPr>
          <p:nvPr/>
        </p:nvSpPr>
        <p:spPr bwMode="auto">
          <a:xfrm>
            <a:off x="590552" y="3344864"/>
            <a:ext cx="24749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lang="en-US" altLang="zh-CN" dirty="0">
                <a:solidFill>
                  <a:schemeClr val="accent5">
                    <a:lumMod val="75000"/>
                  </a:schemeClr>
                </a:solidFill>
                <a:ea typeface="方正琥珀繁体" pitchFamily="2" charset="-122"/>
              </a:rPr>
              <a:t>(2) </a:t>
            </a:r>
            <a:r>
              <a:rPr lang="en-US" altLang="zh-CN" i="1" dirty="0">
                <a:solidFill>
                  <a:schemeClr val="accent5">
                    <a:lumMod val="75000"/>
                  </a:schemeClr>
                </a:solidFill>
                <a:ea typeface="方正琥珀繁体" pitchFamily="2" charset="-122"/>
              </a:rPr>
              <a:t>U</a:t>
            </a:r>
            <a:r>
              <a:rPr lang="en-US" altLang="zh-CN" baseline="-25000" dirty="0">
                <a:solidFill>
                  <a:schemeClr val="accent5">
                    <a:lumMod val="75000"/>
                  </a:schemeClr>
                </a:solidFill>
                <a:ea typeface="方正琥珀繁体" pitchFamily="2" charset="-122"/>
              </a:rPr>
              <a:t>GS</a:t>
            </a:r>
            <a:r>
              <a:rPr lang="en-US" altLang="zh-CN" sz="2400" dirty="0">
                <a:solidFill>
                  <a:schemeClr val="accent5">
                    <a:lumMod val="75000"/>
                  </a:schemeClr>
                </a:solidFill>
                <a:ea typeface="方正琥珀繁体" pitchFamily="2" charset="-122"/>
              </a:rPr>
              <a:t> &gt;</a:t>
            </a:r>
            <a:r>
              <a:rPr lang="en-US" altLang="zh-CN" i="1" dirty="0">
                <a:solidFill>
                  <a:schemeClr val="accent5">
                    <a:lumMod val="75000"/>
                  </a:schemeClr>
                </a:solidFill>
                <a:ea typeface="方正琥珀繁体" pitchFamily="2" charset="-122"/>
              </a:rPr>
              <a:t>U</a:t>
            </a:r>
            <a:r>
              <a:rPr lang="en-US" altLang="zh-CN" baseline="-25000" dirty="0">
                <a:solidFill>
                  <a:schemeClr val="accent5">
                    <a:lumMod val="75000"/>
                  </a:schemeClr>
                </a:solidFill>
                <a:ea typeface="方正琥珀繁体" pitchFamily="2" charset="-122"/>
              </a:rPr>
              <a:t>GS(</a:t>
            </a:r>
            <a:r>
              <a:rPr lang="en-US" altLang="zh-CN" baseline="-25000" dirty="0" err="1">
                <a:solidFill>
                  <a:schemeClr val="accent5">
                    <a:lumMod val="75000"/>
                  </a:schemeClr>
                </a:solidFill>
                <a:ea typeface="方正琥珀繁体" pitchFamily="2" charset="-122"/>
              </a:rPr>
              <a:t>th</a:t>
            </a:r>
            <a:r>
              <a:rPr lang="en-US" altLang="zh-CN" baseline="-25000" dirty="0">
                <a:solidFill>
                  <a:schemeClr val="accent5">
                    <a:lumMod val="75000"/>
                  </a:schemeClr>
                </a:solidFill>
                <a:ea typeface="方正琥珀繁体" pitchFamily="2" charset="-122"/>
              </a:rPr>
              <a:t>)</a:t>
            </a:r>
            <a:endParaRPr lang="en-US" altLang="zh-CN" sz="2400" dirty="0">
              <a:solidFill>
                <a:schemeClr val="accent5">
                  <a:lumMod val="75000"/>
                </a:schemeClr>
              </a:solidFill>
              <a:ea typeface="方正琥珀繁体" pitchFamily="2" charset="-122"/>
            </a:endParaRPr>
          </a:p>
          <a:p>
            <a:pPr algn="ctr">
              <a:defRPr/>
            </a:pPr>
            <a:endParaRPr lang="en-US" altLang="zh-CN" sz="1200" b="0" dirty="0">
              <a:solidFill>
                <a:schemeClr val="accent2"/>
              </a:solidFill>
              <a:effectLst>
                <a:outerShdw blurRad="38100" dist="38100" dir="2700000" algn="tl">
                  <a:srgbClr val="000000"/>
                </a:outerShdw>
              </a:effectLst>
              <a:ea typeface="方正琥珀繁体" pitchFamily="2" charset="-122"/>
            </a:endParaRPr>
          </a:p>
        </p:txBody>
      </p:sp>
      <p:sp>
        <p:nvSpPr>
          <p:cNvPr id="81968" name="Oval 81"/>
          <p:cNvSpPr>
            <a:spLocks noChangeArrowheads="1"/>
          </p:cNvSpPr>
          <p:nvPr/>
        </p:nvSpPr>
        <p:spPr bwMode="auto">
          <a:xfrm>
            <a:off x="5514975" y="2409825"/>
            <a:ext cx="76200" cy="76200"/>
          </a:xfrm>
          <a:prstGeom prst="ellipse">
            <a:avLst/>
          </a:prstGeom>
          <a:solidFill>
            <a:schemeClr val="tx1"/>
          </a:solidFill>
          <a:ln w="28575">
            <a:solidFill>
              <a:srgbClr val="0000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69" name="Line 82"/>
          <p:cNvSpPr>
            <a:spLocks noChangeShapeType="1"/>
          </p:cNvSpPr>
          <p:nvPr/>
        </p:nvSpPr>
        <p:spPr bwMode="auto">
          <a:xfrm>
            <a:off x="5562600" y="2438400"/>
            <a:ext cx="1219200" cy="0"/>
          </a:xfrm>
          <a:prstGeom prst="line">
            <a:avLst/>
          </a:prstGeom>
          <a:noFill/>
          <a:ln w="28575">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1970" name="Group 88"/>
          <p:cNvGrpSpPr/>
          <p:nvPr/>
        </p:nvGrpSpPr>
        <p:grpSpPr bwMode="auto">
          <a:xfrm>
            <a:off x="6019800" y="2209800"/>
            <a:ext cx="457200" cy="457200"/>
            <a:chOff x="3504" y="2247"/>
            <a:chExt cx="288" cy="288"/>
          </a:xfrm>
        </p:grpSpPr>
        <p:sp>
          <p:nvSpPr>
            <p:cNvPr id="81983" name="Rectangle 83"/>
            <p:cNvSpPr>
              <a:spLocks noChangeArrowheads="1"/>
            </p:cNvSpPr>
            <p:nvPr/>
          </p:nvSpPr>
          <p:spPr bwMode="auto">
            <a:xfrm>
              <a:off x="3600" y="2256"/>
              <a:ext cx="96" cy="240"/>
            </a:xfrm>
            <a:prstGeom prst="rect">
              <a:avLst/>
            </a:prstGeom>
            <a:solidFill>
              <a:schemeClr val="bg1"/>
            </a:solidFill>
            <a:ln w="28575">
              <a:solidFill>
                <a:schemeClr val="bg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1984" name="Group 84"/>
            <p:cNvGrpSpPr/>
            <p:nvPr/>
          </p:nvGrpSpPr>
          <p:grpSpPr bwMode="auto">
            <a:xfrm>
              <a:off x="3600" y="2247"/>
              <a:ext cx="96" cy="288"/>
              <a:chOff x="2112" y="576"/>
              <a:chExt cx="96" cy="288"/>
            </a:xfrm>
          </p:grpSpPr>
          <p:sp>
            <p:nvSpPr>
              <p:cNvPr id="81986" name="Line 85"/>
              <p:cNvSpPr>
                <a:spLocks noChangeShapeType="1"/>
              </p:cNvSpPr>
              <p:nvPr/>
            </p:nvSpPr>
            <p:spPr bwMode="auto">
              <a:xfrm>
                <a:off x="2112" y="672"/>
                <a:ext cx="0" cy="96"/>
              </a:xfrm>
              <a:prstGeom prst="line">
                <a:avLst/>
              </a:prstGeom>
              <a:noFill/>
              <a:ln w="57150">
                <a:solidFill>
                  <a:srgbClr val="0000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987" name="Line 86"/>
              <p:cNvSpPr>
                <a:spLocks noChangeShapeType="1"/>
              </p:cNvSpPr>
              <p:nvPr/>
            </p:nvSpPr>
            <p:spPr bwMode="auto">
              <a:xfrm>
                <a:off x="2208" y="576"/>
                <a:ext cx="0" cy="288"/>
              </a:xfrm>
              <a:prstGeom prst="line">
                <a:avLst/>
              </a:prstGeom>
              <a:noFill/>
              <a:ln w="28575">
                <a:solidFill>
                  <a:srgbClr val="0000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1985" name="Line 87"/>
            <p:cNvSpPr>
              <a:spLocks noChangeShapeType="1"/>
            </p:cNvSpPr>
            <p:nvPr/>
          </p:nvSpPr>
          <p:spPr bwMode="auto">
            <a:xfrm flipV="1">
              <a:off x="3504" y="2295"/>
              <a:ext cx="288" cy="144"/>
            </a:xfrm>
            <a:prstGeom prst="line">
              <a:avLst/>
            </a:prstGeom>
            <a:noFill/>
            <a:ln w="28575">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1971" name="Group 91"/>
          <p:cNvGrpSpPr/>
          <p:nvPr/>
        </p:nvGrpSpPr>
        <p:grpSpPr bwMode="auto">
          <a:xfrm>
            <a:off x="6400800" y="3962400"/>
            <a:ext cx="685800" cy="76200"/>
            <a:chOff x="4416" y="1152"/>
            <a:chExt cx="432" cy="48"/>
          </a:xfrm>
        </p:grpSpPr>
        <p:sp>
          <p:nvSpPr>
            <p:cNvPr id="81980" name="Oval 92"/>
            <p:cNvSpPr>
              <a:spLocks noChangeArrowheads="1"/>
            </p:cNvSpPr>
            <p:nvPr/>
          </p:nvSpPr>
          <p:spPr bwMode="auto">
            <a:xfrm>
              <a:off x="4608" y="1152"/>
              <a:ext cx="48" cy="48"/>
            </a:xfrm>
            <a:prstGeom prst="ellipse">
              <a:avLst/>
            </a:prstGeom>
            <a:solidFill>
              <a:srgbClr val="FFFF00"/>
            </a:solidFill>
            <a:ln w="9525">
              <a:solidFill>
                <a:srgbClr val="FFFF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81" name="Oval 93"/>
            <p:cNvSpPr>
              <a:spLocks noChangeArrowheads="1"/>
            </p:cNvSpPr>
            <p:nvPr/>
          </p:nvSpPr>
          <p:spPr bwMode="auto">
            <a:xfrm>
              <a:off x="4800" y="1152"/>
              <a:ext cx="48" cy="48"/>
            </a:xfrm>
            <a:prstGeom prst="ellipse">
              <a:avLst/>
            </a:prstGeom>
            <a:solidFill>
              <a:srgbClr val="FFFF00"/>
            </a:solidFill>
            <a:ln w="9525">
              <a:solidFill>
                <a:srgbClr val="FFFF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82" name="Oval 94"/>
            <p:cNvSpPr>
              <a:spLocks noChangeArrowheads="1"/>
            </p:cNvSpPr>
            <p:nvPr/>
          </p:nvSpPr>
          <p:spPr bwMode="auto">
            <a:xfrm>
              <a:off x="4416" y="1152"/>
              <a:ext cx="48" cy="48"/>
            </a:xfrm>
            <a:prstGeom prst="ellipse">
              <a:avLst/>
            </a:prstGeom>
            <a:solidFill>
              <a:srgbClr val="FFFF00"/>
            </a:solidFill>
            <a:ln w="9525">
              <a:solidFill>
                <a:srgbClr val="FFFF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81972" name="Group 75"/>
          <p:cNvGrpSpPr/>
          <p:nvPr/>
        </p:nvGrpSpPr>
        <p:grpSpPr bwMode="auto">
          <a:xfrm>
            <a:off x="6248400" y="3810000"/>
            <a:ext cx="1219200" cy="304800"/>
            <a:chOff x="3600" y="1728"/>
            <a:chExt cx="768" cy="192"/>
          </a:xfrm>
        </p:grpSpPr>
        <p:sp>
          <p:nvSpPr>
            <p:cNvPr id="81978" name="AutoShape 76"/>
            <p:cNvSpPr>
              <a:spLocks noChangeArrowheads="1"/>
            </p:cNvSpPr>
            <p:nvPr/>
          </p:nvSpPr>
          <p:spPr bwMode="auto">
            <a:xfrm>
              <a:off x="3600" y="1728"/>
              <a:ext cx="768" cy="192"/>
            </a:xfrm>
            <a:prstGeom prst="wedgeRectCallout">
              <a:avLst>
                <a:gd name="adj1" fmla="val 54556"/>
                <a:gd name="adj2" fmla="val -134898"/>
              </a:avLst>
            </a:prstGeom>
            <a:solidFill>
              <a:srgbClr val="CCFF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endParaRPr lang="zh-CN" altLang="zh-CN" sz="1600">
                <a:ea typeface="方正琥珀繁体" pitchFamily="2" charset="-122"/>
              </a:endParaRPr>
            </a:p>
          </p:txBody>
        </p:sp>
        <p:sp>
          <p:nvSpPr>
            <p:cNvPr id="81979" name="Text Box 77"/>
            <p:cNvSpPr txBox="1">
              <a:spLocks noChangeArrowheads="1"/>
            </p:cNvSpPr>
            <p:nvPr/>
          </p:nvSpPr>
          <p:spPr bwMode="auto">
            <a:xfrm>
              <a:off x="3615" y="1728"/>
              <a:ext cx="732" cy="19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400" b="0" dirty="0">
                  <a:latin typeface="方正大黑简体" pitchFamily="2" charset="-122"/>
                  <a:ea typeface="方正大黑简体" pitchFamily="2" charset="-122"/>
                </a:rPr>
                <a:t>N</a:t>
              </a:r>
              <a:r>
                <a:rPr kumimoji="0" lang="zh-CN" altLang="en-US" sz="1400" b="0" dirty="0">
                  <a:latin typeface="方正大黑简体" pitchFamily="2" charset="-122"/>
                  <a:ea typeface="方正大黑简体" pitchFamily="2" charset="-122"/>
                </a:rPr>
                <a:t>型导电沟道</a:t>
              </a:r>
              <a:endParaRPr lang="zh-CN" altLang="en-US" sz="1400" dirty="0">
                <a:latin typeface="方正报宋简体" pitchFamily="2" charset="-122"/>
                <a:ea typeface="方正报宋简体" pitchFamily="2" charset="-122"/>
              </a:endParaRPr>
            </a:p>
          </p:txBody>
        </p:sp>
      </p:grpSp>
      <p:sp>
        <p:nvSpPr>
          <p:cNvPr id="81973" name="Text Box 100"/>
          <p:cNvSpPr txBox="1">
            <a:spLocks noChangeArrowheads="1"/>
          </p:cNvSpPr>
          <p:nvPr/>
        </p:nvSpPr>
        <p:spPr bwMode="auto">
          <a:xfrm>
            <a:off x="7772402" y="3429002"/>
            <a:ext cx="614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sz="3600" baseline="30000">
              <a:solidFill>
                <a:srgbClr val="FF3300"/>
              </a:solidFill>
            </a:endParaRPr>
          </a:p>
        </p:txBody>
      </p:sp>
      <p:sp>
        <p:nvSpPr>
          <p:cNvPr id="81974" name="Text Box 101"/>
          <p:cNvSpPr txBox="1">
            <a:spLocks noChangeArrowheads="1"/>
          </p:cNvSpPr>
          <p:nvPr/>
        </p:nvSpPr>
        <p:spPr bwMode="auto">
          <a:xfrm>
            <a:off x="5405438" y="3462338"/>
            <a:ext cx="6143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sz="3600" baseline="30000">
              <a:solidFill>
                <a:srgbClr val="FF3300"/>
              </a:solidFill>
            </a:endParaRPr>
          </a:p>
        </p:txBody>
      </p:sp>
      <p:sp>
        <p:nvSpPr>
          <p:cNvPr id="81975" name="Text Box 104"/>
          <p:cNvSpPr txBox="1">
            <a:spLocks noChangeArrowheads="1"/>
          </p:cNvSpPr>
          <p:nvPr/>
        </p:nvSpPr>
        <p:spPr bwMode="auto">
          <a:xfrm>
            <a:off x="5791200" y="2514602"/>
            <a:ext cx="763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a:solidFill>
                  <a:schemeClr val="accent2"/>
                </a:solidFill>
                <a:ea typeface="方正琥珀繁体" pitchFamily="2" charset="-122"/>
              </a:rPr>
              <a:t>U</a:t>
            </a:r>
            <a:r>
              <a:rPr lang="en-US" altLang="zh-CN" baseline="-25000" dirty="0">
                <a:solidFill>
                  <a:schemeClr val="accent2"/>
                </a:solidFill>
                <a:ea typeface="方正琥珀繁体" pitchFamily="2" charset="-122"/>
              </a:rPr>
              <a:t>GS</a:t>
            </a:r>
            <a:endParaRPr lang="en-US" altLang="zh-CN" sz="1800" i="1" dirty="0">
              <a:solidFill>
                <a:schemeClr val="accent2"/>
              </a:solidFill>
              <a:ea typeface="方正琥珀繁体" pitchFamily="2" charset="-122"/>
            </a:endParaRPr>
          </a:p>
        </p:txBody>
      </p:sp>
      <p:sp>
        <p:nvSpPr>
          <p:cNvPr id="81977" name="Oval 106"/>
          <p:cNvSpPr>
            <a:spLocks noChangeArrowheads="1"/>
          </p:cNvSpPr>
          <p:nvPr/>
        </p:nvSpPr>
        <p:spPr bwMode="auto">
          <a:xfrm>
            <a:off x="6743700" y="5438775"/>
            <a:ext cx="76200" cy="76200"/>
          </a:xfrm>
          <a:prstGeom prst="ellipse">
            <a:avLst/>
          </a:prstGeom>
          <a:solidFill>
            <a:schemeClr val="tx1"/>
          </a:solidFill>
          <a:ln w="28575">
            <a:solidFill>
              <a:srgbClr val="0000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82" name="Text Box 8"/>
          <p:cNvSpPr txBox="1">
            <a:spLocks noChangeArrowheads="1"/>
          </p:cNvSpPr>
          <p:nvPr/>
        </p:nvSpPr>
        <p:spPr bwMode="auto">
          <a:xfrm>
            <a:off x="138906" y="61696"/>
            <a:ext cx="6408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1.4.2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绝缘栅场效应管</a:t>
            </a:r>
            <a:endPar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pic>
        <p:nvPicPr>
          <p:cNvPr id="83" name="图片 82"/>
          <p:cNvPicPr>
            <a:picLocks noChangeAspect="1"/>
          </p:cNvPicPr>
          <p:nvPr/>
        </p:nvPicPr>
        <p:blipFill>
          <a:blip r:embed="rId1"/>
          <a:stretch>
            <a:fillRect/>
          </a:stretch>
        </p:blipFill>
        <p:spPr>
          <a:xfrm>
            <a:off x="1179099" y="1032746"/>
            <a:ext cx="1375396" cy="2162892"/>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6" grpId="0"/>
      <p:bldP spid="1362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36171" y="1909471"/>
            <a:ext cx="3505985"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30000"/>
              </a:lnSpc>
              <a:spcBef>
                <a:spcPct val="50000"/>
              </a:spcBef>
              <a:buFontTx/>
              <a:buNone/>
            </a:pPr>
            <a:r>
              <a:rPr lang="en-US" altLang="zh-CN" sz="2400" i="1" dirty="0">
                <a:latin typeface="Times New Roman" panose="02020603050405020304" pitchFamily="18" charset="0"/>
              </a:rPr>
              <a:t>    I</a:t>
            </a:r>
            <a:r>
              <a:rPr lang="en-US" altLang="zh-CN" sz="2400" baseline="-25000" dirty="0">
                <a:latin typeface="Times New Roman" panose="02020603050405020304" pitchFamily="18" charset="0"/>
              </a:rPr>
              <a:t>D</a:t>
            </a:r>
            <a:r>
              <a:rPr lang="zh-CN" altLang="en-US" sz="2400" b="0" dirty="0">
                <a:latin typeface="微软雅黑" panose="020B0503020204020204" pitchFamily="34" charset="-122"/>
                <a:ea typeface="微软雅黑" panose="020B0503020204020204" pitchFamily="34" charset="-122"/>
              </a:rPr>
              <a:t>随</a:t>
            </a:r>
            <a:r>
              <a:rPr lang="en-US" altLang="zh-CN" sz="2400" b="0" dirty="0">
                <a:latin typeface="微软雅黑" panose="020B0503020204020204" pitchFamily="34" charset="-122"/>
                <a:ea typeface="微软雅黑" panose="020B0503020204020204" pitchFamily="34" charset="-122"/>
              </a:rPr>
              <a:t>U</a:t>
            </a:r>
            <a:r>
              <a:rPr lang="en-US" altLang="zh-CN" sz="2400" baseline="-25000" dirty="0">
                <a:latin typeface="Times New Roman" panose="02020603050405020304" pitchFamily="18" charset="0"/>
              </a:rPr>
              <a:t>DS</a:t>
            </a:r>
            <a:r>
              <a:rPr lang="zh-CN" altLang="en-US" sz="2400" b="0" dirty="0">
                <a:latin typeface="微软雅黑" panose="020B0503020204020204" pitchFamily="34" charset="-122"/>
                <a:ea typeface="微软雅黑" panose="020B0503020204020204" pitchFamily="34" charset="-122"/>
              </a:rPr>
              <a:t>的增大而增大，    可变电阻区</a:t>
            </a:r>
            <a:endParaRPr lang="zh-CN" altLang="en-US" sz="2400" b="0" dirty="0">
              <a:latin typeface="微软雅黑" panose="020B0503020204020204" pitchFamily="34" charset="-122"/>
              <a:ea typeface="微软雅黑" panose="020B0503020204020204" pitchFamily="34" charset="-122"/>
            </a:endParaRPr>
          </a:p>
        </p:txBody>
      </p:sp>
      <p:sp>
        <p:nvSpPr>
          <p:cNvPr id="13" name="Text Box 8"/>
          <p:cNvSpPr txBox="1">
            <a:spLocks noChangeArrowheads="1"/>
          </p:cNvSpPr>
          <p:nvPr/>
        </p:nvSpPr>
        <p:spPr bwMode="auto">
          <a:xfrm>
            <a:off x="339897" y="1429652"/>
            <a:ext cx="4039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eaLnBrk="1" hangingPunct="1">
              <a:lnSpc>
                <a:spcPct val="100000"/>
              </a:lnSpc>
              <a:spcBef>
                <a:spcPct val="50000"/>
              </a:spcBef>
              <a:buFont typeface="Wingdings" panose="05000000000000000000" pitchFamily="2" charset="2"/>
              <a:buChar char="Ø"/>
            </a:pPr>
            <a:r>
              <a:rPr lang="en-US" altLang="zh-CN" sz="2400" i="1" dirty="0">
                <a:latin typeface="Times New Roman" panose="02020603050405020304" pitchFamily="18" charset="0"/>
              </a:rPr>
              <a:t>    </a:t>
            </a:r>
            <a:r>
              <a:rPr lang="zh-CN" altLang="en-US" sz="2400" b="0" dirty="0">
                <a:latin typeface="微软雅黑" panose="020B0503020204020204" pitchFamily="34" charset="-122"/>
                <a:ea typeface="微软雅黑" panose="020B0503020204020204" pitchFamily="34" charset="-122"/>
              </a:rPr>
              <a:t>当</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DS</a:t>
            </a:r>
            <a:r>
              <a:rPr lang="en-US" altLang="zh-CN" sz="2400" dirty="0">
                <a:latin typeface="Times New Roman" panose="02020603050405020304" pitchFamily="18" charset="0"/>
              </a:rPr>
              <a:t>&lt;</a:t>
            </a:r>
            <a:r>
              <a:rPr lang="en-US" altLang="zh-CN" sz="2400" i="1" dirty="0">
                <a:latin typeface="Times New Roman" panose="02020603050405020304" pitchFamily="18" charset="0"/>
              </a:rPr>
              <a:t> U</a:t>
            </a:r>
            <a:r>
              <a:rPr lang="en-US" altLang="zh-CN" sz="2400" baseline="-25000" dirty="0">
                <a:latin typeface="Times New Roman" panose="02020603050405020304" pitchFamily="18" charset="0"/>
              </a:rPr>
              <a:t>GS </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GS</a:t>
            </a:r>
            <a:r>
              <a:rPr lang="zh-CN" altLang="en-US" sz="2400" baseline="-25000" dirty="0">
                <a:latin typeface="Times New Roman" panose="02020603050405020304" pitchFamily="18" charset="0"/>
              </a:rPr>
              <a:t>（</a:t>
            </a:r>
            <a:r>
              <a:rPr lang="en-US" altLang="zh-CN" sz="2400" baseline="-25000" dirty="0" err="1">
                <a:latin typeface="Times New Roman" panose="02020603050405020304" pitchFamily="18" charset="0"/>
              </a:rPr>
              <a:t>th</a:t>
            </a:r>
            <a:r>
              <a:rPr lang="zh-CN" altLang="en-US" sz="2400" baseline="-25000" dirty="0">
                <a:latin typeface="Times New Roman" panose="02020603050405020304" pitchFamily="18" charset="0"/>
              </a:rPr>
              <a:t>）</a:t>
            </a:r>
            <a:r>
              <a:rPr lang="zh-CN" altLang="en-US" sz="2400" b="0" dirty="0">
                <a:latin typeface="微软雅黑" panose="020B0503020204020204" pitchFamily="34" charset="-122"/>
                <a:ea typeface="微软雅黑" panose="020B0503020204020204" pitchFamily="34" charset="-122"/>
              </a:rPr>
              <a:t>时</a:t>
            </a:r>
            <a:endParaRPr lang="zh-CN" altLang="en-US" sz="2400" b="0" dirty="0">
              <a:latin typeface="微软雅黑" panose="020B0503020204020204" pitchFamily="34" charset="-122"/>
              <a:ea typeface="微软雅黑" panose="020B0503020204020204" pitchFamily="34" charset="-122"/>
            </a:endParaRPr>
          </a:p>
        </p:txBody>
      </p:sp>
      <p:sp>
        <p:nvSpPr>
          <p:cNvPr id="15" name="Text Box 8"/>
          <p:cNvSpPr txBox="1">
            <a:spLocks noChangeArrowheads="1"/>
          </p:cNvSpPr>
          <p:nvPr/>
        </p:nvSpPr>
        <p:spPr bwMode="auto">
          <a:xfrm>
            <a:off x="138906" y="61696"/>
            <a:ext cx="6408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1.4.2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绝缘栅场效应管</a:t>
            </a:r>
            <a:endPar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sp>
        <p:nvSpPr>
          <p:cNvPr id="16" name="矩形 15"/>
          <p:cNvSpPr/>
          <p:nvPr/>
        </p:nvSpPr>
        <p:spPr>
          <a:xfrm>
            <a:off x="764" y="888274"/>
            <a:ext cx="6054704" cy="523220"/>
          </a:xfrm>
          <a:prstGeom prst="rect">
            <a:avLst/>
          </a:prstGeom>
        </p:spPr>
        <p:txBody>
          <a:bodyPr wrap="square">
            <a:spAutoFit/>
          </a:bodyPr>
          <a:lstStyle/>
          <a:p>
            <a:pPr eaLnBrk="1" hangingPunct="1"/>
            <a:r>
              <a:rPr lang="zh-CN" altLang="en-US" dirty="0">
                <a:solidFill>
                  <a:schemeClr val="accent5">
                    <a:lumMod val="50000"/>
                  </a:schemeClr>
                </a:solidFill>
              </a:rPr>
              <a:t>（</a:t>
            </a:r>
            <a:r>
              <a:rPr lang="en-US" altLang="zh-CN" dirty="0">
                <a:solidFill>
                  <a:schemeClr val="accent5">
                    <a:lumMod val="50000"/>
                  </a:schemeClr>
                </a:solidFill>
              </a:rPr>
              <a:t>3</a:t>
            </a:r>
            <a:r>
              <a:rPr lang="zh-CN" altLang="en-US" dirty="0">
                <a:solidFill>
                  <a:schemeClr val="accent5">
                    <a:lumMod val="50000"/>
                  </a:schemeClr>
                </a:solidFill>
              </a:rPr>
              <a:t>）增强型</a:t>
            </a:r>
            <a:r>
              <a:rPr lang="en-US" altLang="zh-CN" dirty="0">
                <a:solidFill>
                  <a:schemeClr val="accent5">
                    <a:lumMod val="50000"/>
                  </a:schemeClr>
                </a:solidFill>
              </a:rPr>
              <a:t>MOS</a:t>
            </a:r>
            <a:r>
              <a:rPr lang="zh-CN" altLang="en-US" dirty="0">
                <a:solidFill>
                  <a:schemeClr val="accent5">
                    <a:lumMod val="50000"/>
                  </a:schemeClr>
                </a:solidFill>
              </a:rPr>
              <a:t>管</a:t>
            </a:r>
            <a:r>
              <a:rPr lang="en-US" altLang="zh-CN" i="1" dirty="0">
                <a:solidFill>
                  <a:schemeClr val="accent5">
                    <a:lumMod val="50000"/>
                  </a:schemeClr>
                </a:solidFill>
              </a:rPr>
              <a:t>U</a:t>
            </a:r>
            <a:r>
              <a:rPr lang="en-US" altLang="zh-CN" baseline="-25000" dirty="0">
                <a:solidFill>
                  <a:schemeClr val="accent5">
                    <a:lumMod val="50000"/>
                  </a:schemeClr>
                </a:solidFill>
              </a:rPr>
              <a:t>DS</a:t>
            </a:r>
            <a:r>
              <a:rPr lang="zh-CN" altLang="en-US" dirty="0">
                <a:solidFill>
                  <a:schemeClr val="accent5">
                    <a:lumMod val="50000"/>
                  </a:schemeClr>
                </a:solidFill>
              </a:rPr>
              <a:t>对</a:t>
            </a:r>
            <a:r>
              <a:rPr lang="en-US" altLang="zh-CN" i="1" dirty="0">
                <a:solidFill>
                  <a:schemeClr val="accent5">
                    <a:lumMod val="50000"/>
                  </a:schemeClr>
                </a:solidFill>
              </a:rPr>
              <a:t>I</a:t>
            </a:r>
            <a:r>
              <a:rPr lang="en-US" altLang="zh-CN" baseline="-25000" dirty="0">
                <a:solidFill>
                  <a:schemeClr val="accent5">
                    <a:lumMod val="50000"/>
                  </a:schemeClr>
                </a:solidFill>
              </a:rPr>
              <a:t>D</a:t>
            </a:r>
            <a:r>
              <a:rPr lang="zh-CN" altLang="en-US" dirty="0">
                <a:solidFill>
                  <a:schemeClr val="accent5">
                    <a:lumMod val="50000"/>
                  </a:schemeClr>
                </a:solidFill>
              </a:rPr>
              <a:t>的影响</a:t>
            </a:r>
            <a:endParaRPr lang="zh-CN" altLang="en-US" dirty="0">
              <a:solidFill>
                <a:schemeClr val="accent5">
                  <a:lumMod val="50000"/>
                </a:schemeClr>
              </a:solidFill>
            </a:endParaRPr>
          </a:p>
        </p:txBody>
      </p:sp>
      <p:sp>
        <p:nvSpPr>
          <p:cNvPr id="17" name="Rectangle 2"/>
          <p:cNvSpPr>
            <a:spLocks noChangeArrowheads="1"/>
          </p:cNvSpPr>
          <p:nvPr/>
        </p:nvSpPr>
        <p:spPr bwMode="auto">
          <a:xfrm>
            <a:off x="4836268" y="3823402"/>
            <a:ext cx="3733800" cy="1600200"/>
          </a:xfrm>
          <a:prstGeom prst="rect">
            <a:avLst/>
          </a:prstGeom>
          <a:solidFill>
            <a:srgbClr val="FFFF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 name="Rectangle 96"/>
          <p:cNvSpPr>
            <a:spLocks noChangeArrowheads="1"/>
          </p:cNvSpPr>
          <p:nvPr/>
        </p:nvSpPr>
        <p:spPr bwMode="auto">
          <a:xfrm>
            <a:off x="6131668" y="3856740"/>
            <a:ext cx="1219200" cy="152400"/>
          </a:xfrm>
          <a:prstGeom prst="rect">
            <a:avLst/>
          </a:prstGeom>
          <a:solidFill>
            <a:srgbClr val="FF99FF"/>
          </a:solidFill>
          <a:ln w="28575">
            <a:solidFill>
              <a:srgbClr val="FF00FF"/>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 name="Rectangle 3"/>
          <p:cNvSpPr>
            <a:spLocks noChangeArrowheads="1"/>
          </p:cNvSpPr>
          <p:nvPr/>
        </p:nvSpPr>
        <p:spPr bwMode="auto">
          <a:xfrm>
            <a:off x="5141068" y="3823402"/>
            <a:ext cx="838200" cy="533400"/>
          </a:xfrm>
          <a:prstGeom prst="rect">
            <a:avLst/>
          </a:prstGeom>
          <a:solidFill>
            <a:schemeClr val="accent1"/>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 name="Rectangle 4"/>
          <p:cNvSpPr>
            <a:spLocks noChangeArrowheads="1"/>
          </p:cNvSpPr>
          <p:nvPr/>
        </p:nvSpPr>
        <p:spPr bwMode="auto">
          <a:xfrm>
            <a:off x="7503268" y="3823402"/>
            <a:ext cx="838200" cy="533400"/>
          </a:xfrm>
          <a:prstGeom prst="rect">
            <a:avLst/>
          </a:prstGeom>
          <a:solidFill>
            <a:schemeClr val="accent1"/>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 name="Rectangle 5"/>
          <p:cNvSpPr>
            <a:spLocks noChangeArrowheads="1"/>
          </p:cNvSpPr>
          <p:nvPr/>
        </p:nvSpPr>
        <p:spPr bwMode="auto">
          <a:xfrm>
            <a:off x="4836268" y="3671002"/>
            <a:ext cx="3733800" cy="152400"/>
          </a:xfrm>
          <a:prstGeom prst="rect">
            <a:avLst/>
          </a:prstGeom>
          <a:solidFill>
            <a:srgbClr val="66CC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 name="Rectangle 6"/>
          <p:cNvSpPr>
            <a:spLocks noChangeArrowheads="1"/>
          </p:cNvSpPr>
          <p:nvPr/>
        </p:nvSpPr>
        <p:spPr bwMode="auto">
          <a:xfrm>
            <a:off x="5293468" y="3671002"/>
            <a:ext cx="4572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 name="Rectangle 7"/>
          <p:cNvSpPr>
            <a:spLocks noChangeArrowheads="1"/>
          </p:cNvSpPr>
          <p:nvPr/>
        </p:nvSpPr>
        <p:spPr bwMode="auto">
          <a:xfrm>
            <a:off x="7655668" y="3671002"/>
            <a:ext cx="4572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4" name="Rectangle 8"/>
          <p:cNvSpPr>
            <a:spLocks noChangeArrowheads="1"/>
          </p:cNvSpPr>
          <p:nvPr/>
        </p:nvSpPr>
        <p:spPr bwMode="auto">
          <a:xfrm>
            <a:off x="5141068" y="3518602"/>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 name="Rectangle 9"/>
          <p:cNvSpPr>
            <a:spLocks noChangeArrowheads="1"/>
          </p:cNvSpPr>
          <p:nvPr/>
        </p:nvSpPr>
        <p:spPr bwMode="auto">
          <a:xfrm>
            <a:off x="7655668" y="3518602"/>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 name="Rectangle 10"/>
          <p:cNvSpPr>
            <a:spLocks noChangeArrowheads="1"/>
          </p:cNvSpPr>
          <p:nvPr/>
        </p:nvSpPr>
        <p:spPr bwMode="auto">
          <a:xfrm>
            <a:off x="6360268" y="3518602"/>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 name="Rectangle 11"/>
          <p:cNvSpPr>
            <a:spLocks noChangeArrowheads="1"/>
          </p:cNvSpPr>
          <p:nvPr/>
        </p:nvSpPr>
        <p:spPr bwMode="auto">
          <a:xfrm>
            <a:off x="6360268" y="5423602"/>
            <a:ext cx="609600" cy="152400"/>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 name="Text Box 12"/>
          <p:cNvSpPr txBox="1">
            <a:spLocks noChangeArrowheads="1"/>
          </p:cNvSpPr>
          <p:nvPr/>
        </p:nvSpPr>
        <p:spPr bwMode="auto">
          <a:xfrm>
            <a:off x="6131668" y="4966404"/>
            <a:ext cx="124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a:t>P</a:t>
            </a:r>
            <a:r>
              <a:rPr lang="zh-CN" altLang="en-US" sz="1800"/>
              <a:t>型硅衬底</a:t>
            </a:r>
            <a:endParaRPr lang="zh-CN" altLang="en-US" sz="1800" b="0"/>
          </a:p>
        </p:txBody>
      </p:sp>
      <p:sp>
        <p:nvSpPr>
          <p:cNvPr id="29" name="Text Box 13"/>
          <p:cNvSpPr txBox="1">
            <a:spLocks noChangeArrowheads="1"/>
          </p:cNvSpPr>
          <p:nvPr/>
        </p:nvSpPr>
        <p:spPr bwMode="auto">
          <a:xfrm>
            <a:off x="7655668" y="3975802"/>
            <a:ext cx="2936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200"/>
              <a:t>N</a:t>
            </a:r>
            <a:endParaRPr lang="en-US" altLang="zh-CN" sz="1200"/>
          </a:p>
        </p:txBody>
      </p:sp>
      <p:sp>
        <p:nvSpPr>
          <p:cNvPr id="30" name="Text Box 14"/>
          <p:cNvSpPr txBox="1">
            <a:spLocks noChangeArrowheads="1"/>
          </p:cNvSpPr>
          <p:nvPr/>
        </p:nvSpPr>
        <p:spPr bwMode="auto">
          <a:xfrm>
            <a:off x="5522070" y="3823402"/>
            <a:ext cx="2714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200"/>
              <a:t>+</a:t>
            </a:r>
            <a:endParaRPr lang="en-US" altLang="zh-CN" sz="1200"/>
          </a:p>
        </p:txBody>
      </p:sp>
      <p:sp>
        <p:nvSpPr>
          <p:cNvPr id="31" name="Text Box 15"/>
          <p:cNvSpPr txBox="1">
            <a:spLocks noChangeArrowheads="1"/>
          </p:cNvSpPr>
          <p:nvPr/>
        </p:nvSpPr>
        <p:spPr bwMode="auto">
          <a:xfrm>
            <a:off x="7793783" y="3869440"/>
            <a:ext cx="300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600"/>
              <a:t>+</a:t>
            </a:r>
            <a:endParaRPr lang="en-US" altLang="zh-CN" sz="1600"/>
          </a:p>
        </p:txBody>
      </p:sp>
      <p:sp>
        <p:nvSpPr>
          <p:cNvPr id="32" name="Line 16"/>
          <p:cNvSpPr>
            <a:spLocks noChangeShapeType="1"/>
          </p:cNvSpPr>
          <p:nvPr/>
        </p:nvSpPr>
        <p:spPr bwMode="auto">
          <a:xfrm>
            <a:off x="5445868" y="2223202"/>
            <a:ext cx="0" cy="12954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17"/>
          <p:cNvSpPr>
            <a:spLocks noChangeShapeType="1"/>
          </p:cNvSpPr>
          <p:nvPr/>
        </p:nvSpPr>
        <p:spPr bwMode="auto">
          <a:xfrm>
            <a:off x="6665068" y="2832802"/>
            <a:ext cx="0" cy="6858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Line 18"/>
          <p:cNvSpPr>
            <a:spLocks noChangeShapeType="1"/>
          </p:cNvSpPr>
          <p:nvPr/>
        </p:nvSpPr>
        <p:spPr bwMode="auto">
          <a:xfrm>
            <a:off x="7960468" y="2218440"/>
            <a:ext cx="0" cy="13716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Line 19"/>
          <p:cNvSpPr>
            <a:spLocks noChangeShapeType="1"/>
          </p:cNvSpPr>
          <p:nvPr/>
        </p:nvSpPr>
        <p:spPr bwMode="auto">
          <a:xfrm>
            <a:off x="6665068" y="5576002"/>
            <a:ext cx="0" cy="5334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Oval 20"/>
          <p:cNvSpPr>
            <a:spLocks noChangeArrowheads="1"/>
          </p:cNvSpPr>
          <p:nvPr/>
        </p:nvSpPr>
        <p:spPr bwMode="auto">
          <a:xfrm>
            <a:off x="6626968" y="6109402"/>
            <a:ext cx="76200" cy="76200"/>
          </a:xfrm>
          <a:prstGeom prst="ellipse">
            <a:avLst/>
          </a:prstGeom>
          <a:noFill/>
          <a:ln w="28575">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7" name="Line 21"/>
          <p:cNvSpPr>
            <a:spLocks noChangeShapeType="1"/>
          </p:cNvSpPr>
          <p:nvPr/>
        </p:nvSpPr>
        <p:spPr bwMode="auto">
          <a:xfrm flipH="1">
            <a:off x="4150468" y="2832802"/>
            <a:ext cx="12954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Line 22"/>
          <p:cNvSpPr>
            <a:spLocks noChangeShapeType="1"/>
          </p:cNvSpPr>
          <p:nvPr/>
        </p:nvSpPr>
        <p:spPr bwMode="auto">
          <a:xfrm>
            <a:off x="4150468" y="2832802"/>
            <a:ext cx="0" cy="304800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Line 23"/>
          <p:cNvSpPr>
            <a:spLocks noChangeShapeType="1"/>
          </p:cNvSpPr>
          <p:nvPr/>
        </p:nvSpPr>
        <p:spPr bwMode="auto">
          <a:xfrm>
            <a:off x="4150468" y="5880802"/>
            <a:ext cx="25146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Text Box 24"/>
          <p:cNvSpPr txBox="1">
            <a:spLocks noChangeArrowheads="1"/>
          </p:cNvSpPr>
          <p:nvPr/>
        </p:nvSpPr>
        <p:spPr bwMode="auto">
          <a:xfrm>
            <a:off x="6741270" y="5728404"/>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a:ea typeface="方正琥珀繁体" pitchFamily="2" charset="-122"/>
              </a:rPr>
              <a:t>B</a:t>
            </a:r>
            <a:endParaRPr lang="en-US" altLang="zh-CN" sz="1200">
              <a:ea typeface="方正琥珀繁体" pitchFamily="2" charset="-122"/>
            </a:endParaRPr>
          </a:p>
        </p:txBody>
      </p:sp>
      <p:sp>
        <p:nvSpPr>
          <p:cNvPr id="41" name="Text Box 25"/>
          <p:cNvSpPr txBox="1">
            <a:spLocks noChangeArrowheads="1"/>
          </p:cNvSpPr>
          <p:nvPr/>
        </p:nvSpPr>
        <p:spPr bwMode="auto">
          <a:xfrm>
            <a:off x="5112495" y="300107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ea typeface="方正琥珀繁体" pitchFamily="2" charset="-122"/>
              </a:rPr>
              <a:t>S</a:t>
            </a:r>
            <a:endParaRPr lang="en-US" altLang="zh-CN" sz="2400">
              <a:ea typeface="方正琥珀繁体" pitchFamily="2" charset="-122"/>
            </a:endParaRPr>
          </a:p>
        </p:txBody>
      </p:sp>
      <p:sp>
        <p:nvSpPr>
          <p:cNvPr id="42" name="Text Box 26"/>
          <p:cNvSpPr txBox="1">
            <a:spLocks noChangeArrowheads="1"/>
          </p:cNvSpPr>
          <p:nvPr/>
        </p:nvSpPr>
        <p:spPr bwMode="auto">
          <a:xfrm>
            <a:off x="6703168" y="3001077"/>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ea typeface="方正琥珀繁体" pitchFamily="2" charset="-122"/>
              </a:rPr>
              <a:t>G</a:t>
            </a:r>
            <a:endParaRPr lang="en-US" altLang="zh-CN" sz="2400">
              <a:ea typeface="方正琥珀繁体" pitchFamily="2" charset="-122"/>
            </a:endParaRPr>
          </a:p>
        </p:txBody>
      </p:sp>
      <p:sp>
        <p:nvSpPr>
          <p:cNvPr id="43" name="Text Box 27"/>
          <p:cNvSpPr txBox="1">
            <a:spLocks noChangeArrowheads="1"/>
          </p:cNvSpPr>
          <p:nvPr/>
        </p:nvSpPr>
        <p:spPr bwMode="auto">
          <a:xfrm>
            <a:off x="7619156" y="3001077"/>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D</a:t>
            </a:r>
            <a:endParaRPr lang="en-US" altLang="zh-CN" sz="2400">
              <a:ea typeface="方正琥珀繁体" pitchFamily="2" charset="-122"/>
            </a:endParaRPr>
          </a:p>
        </p:txBody>
      </p:sp>
      <p:sp>
        <p:nvSpPr>
          <p:cNvPr id="44" name="Line 28"/>
          <p:cNvSpPr>
            <a:spLocks noChangeShapeType="1"/>
          </p:cNvSpPr>
          <p:nvPr/>
        </p:nvSpPr>
        <p:spPr bwMode="auto">
          <a:xfrm>
            <a:off x="5445868" y="2223202"/>
            <a:ext cx="9906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29"/>
          <p:cNvSpPr>
            <a:spLocks noChangeShapeType="1"/>
          </p:cNvSpPr>
          <p:nvPr/>
        </p:nvSpPr>
        <p:spPr bwMode="auto">
          <a:xfrm>
            <a:off x="6893668" y="2223202"/>
            <a:ext cx="106680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Text Box 30"/>
          <p:cNvSpPr txBox="1">
            <a:spLocks noChangeArrowheads="1"/>
          </p:cNvSpPr>
          <p:nvPr/>
        </p:nvSpPr>
        <p:spPr bwMode="auto">
          <a:xfrm>
            <a:off x="5291416" y="2603200"/>
            <a:ext cx="3914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1600">
                <a:ea typeface="方正琥珀繁体" pitchFamily="2" charset="-122"/>
              </a:rPr>
              <a:t>。</a:t>
            </a:r>
            <a:endParaRPr lang="zh-CN" altLang="en-US" sz="1600">
              <a:ea typeface="方正琥珀繁体" pitchFamily="2" charset="-122"/>
            </a:endParaRPr>
          </a:p>
        </p:txBody>
      </p:sp>
      <p:sp>
        <p:nvSpPr>
          <p:cNvPr id="47" name="Rectangle 31"/>
          <p:cNvSpPr>
            <a:spLocks noChangeArrowheads="1"/>
          </p:cNvSpPr>
          <p:nvPr/>
        </p:nvSpPr>
        <p:spPr bwMode="auto">
          <a:xfrm>
            <a:off x="4988668" y="3823402"/>
            <a:ext cx="1143000" cy="685800"/>
          </a:xfrm>
          <a:prstGeom prst="rect">
            <a:avLst/>
          </a:prstGeom>
          <a:solidFill>
            <a:srgbClr val="FF99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8" name="Rectangle 32"/>
          <p:cNvSpPr>
            <a:spLocks noChangeArrowheads="1"/>
          </p:cNvSpPr>
          <p:nvPr/>
        </p:nvSpPr>
        <p:spPr bwMode="auto">
          <a:xfrm>
            <a:off x="5141068" y="3823402"/>
            <a:ext cx="838200" cy="533400"/>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 name="Rectangle 35"/>
          <p:cNvSpPr>
            <a:spLocks noChangeArrowheads="1"/>
          </p:cNvSpPr>
          <p:nvPr/>
        </p:nvSpPr>
        <p:spPr bwMode="auto">
          <a:xfrm>
            <a:off x="7350868" y="3823402"/>
            <a:ext cx="1143000" cy="685800"/>
          </a:xfrm>
          <a:prstGeom prst="rect">
            <a:avLst/>
          </a:prstGeom>
          <a:solidFill>
            <a:srgbClr val="FF99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solidFill>
                <a:srgbClr val="FF99FF"/>
              </a:solidFill>
            </a:endParaRPr>
          </a:p>
        </p:txBody>
      </p:sp>
      <p:sp>
        <p:nvSpPr>
          <p:cNvPr id="50" name="Rectangle 36"/>
          <p:cNvSpPr>
            <a:spLocks noChangeArrowheads="1"/>
          </p:cNvSpPr>
          <p:nvPr/>
        </p:nvSpPr>
        <p:spPr bwMode="auto">
          <a:xfrm>
            <a:off x="7503268" y="3823402"/>
            <a:ext cx="838200" cy="533400"/>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51" name="Group 95"/>
          <p:cNvGrpSpPr/>
          <p:nvPr/>
        </p:nvGrpSpPr>
        <p:grpSpPr bwMode="auto">
          <a:xfrm>
            <a:off x="6303118" y="1537402"/>
            <a:ext cx="750888" cy="914400"/>
            <a:chOff x="1596" y="720"/>
            <a:chExt cx="473" cy="576"/>
          </a:xfrm>
        </p:grpSpPr>
        <p:grpSp>
          <p:nvGrpSpPr>
            <p:cNvPr id="52" name="Group 90"/>
            <p:cNvGrpSpPr/>
            <p:nvPr/>
          </p:nvGrpSpPr>
          <p:grpSpPr bwMode="auto">
            <a:xfrm>
              <a:off x="1680" y="1008"/>
              <a:ext cx="288" cy="288"/>
              <a:chOff x="1680" y="1008"/>
              <a:chExt cx="288" cy="288"/>
            </a:xfrm>
          </p:grpSpPr>
          <p:sp>
            <p:nvSpPr>
              <p:cNvPr id="54" name="Line 40"/>
              <p:cNvSpPr>
                <a:spLocks noChangeShapeType="1"/>
              </p:cNvSpPr>
              <p:nvPr/>
            </p:nvSpPr>
            <p:spPr bwMode="auto">
              <a:xfrm>
                <a:off x="1680" y="1104"/>
                <a:ext cx="0" cy="96"/>
              </a:xfrm>
              <a:prstGeom prst="line">
                <a:avLst/>
              </a:prstGeom>
              <a:noFill/>
              <a:ln w="5715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Line 41"/>
              <p:cNvSpPr>
                <a:spLocks noChangeShapeType="1"/>
              </p:cNvSpPr>
              <p:nvPr/>
            </p:nvSpPr>
            <p:spPr bwMode="auto">
              <a:xfrm>
                <a:off x="1776" y="1008"/>
                <a:ext cx="0" cy="288"/>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Line 42"/>
              <p:cNvSpPr>
                <a:spLocks noChangeShapeType="1"/>
              </p:cNvSpPr>
              <p:nvPr/>
            </p:nvSpPr>
            <p:spPr bwMode="auto">
              <a:xfrm>
                <a:off x="1872" y="1104"/>
                <a:ext cx="0" cy="96"/>
              </a:xfrm>
              <a:prstGeom prst="line">
                <a:avLst/>
              </a:prstGeom>
              <a:noFill/>
              <a:ln w="5715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43"/>
              <p:cNvSpPr>
                <a:spLocks noChangeShapeType="1"/>
              </p:cNvSpPr>
              <p:nvPr/>
            </p:nvSpPr>
            <p:spPr bwMode="auto">
              <a:xfrm>
                <a:off x="1968" y="1008"/>
                <a:ext cx="0" cy="288"/>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3" name="Text Box 44"/>
            <p:cNvSpPr txBox="1">
              <a:spLocks noChangeArrowheads="1"/>
            </p:cNvSpPr>
            <p:nvPr/>
          </p:nvSpPr>
          <p:spPr bwMode="auto">
            <a:xfrm>
              <a:off x="1596" y="720"/>
              <a:ext cx="4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solidFill>
                    <a:srgbClr val="FF3300"/>
                  </a:solidFill>
                  <a:ea typeface="方正琥珀繁体" pitchFamily="2" charset="-122"/>
                </a:rPr>
                <a:t>U</a:t>
              </a:r>
              <a:r>
                <a:rPr lang="en-US" altLang="zh-CN" baseline="-25000" dirty="0">
                  <a:solidFill>
                    <a:srgbClr val="FF3300"/>
                  </a:solidFill>
                  <a:ea typeface="方正琥珀繁体" pitchFamily="2" charset="-122"/>
                </a:rPr>
                <a:t>DS</a:t>
              </a:r>
              <a:endParaRPr lang="en-US" altLang="zh-CN" sz="1600" dirty="0">
                <a:solidFill>
                  <a:srgbClr val="FF3300"/>
                </a:solidFill>
                <a:ea typeface="方正琥珀繁体" pitchFamily="2" charset="-122"/>
              </a:endParaRPr>
            </a:p>
          </p:txBody>
        </p:sp>
      </p:grpSp>
      <p:grpSp>
        <p:nvGrpSpPr>
          <p:cNvPr id="58" name="Group 48"/>
          <p:cNvGrpSpPr/>
          <p:nvPr/>
        </p:nvGrpSpPr>
        <p:grpSpPr bwMode="auto">
          <a:xfrm>
            <a:off x="8112868" y="2742317"/>
            <a:ext cx="503238" cy="547687"/>
            <a:chOff x="2976" y="1047"/>
            <a:chExt cx="317" cy="345"/>
          </a:xfrm>
        </p:grpSpPr>
        <p:sp>
          <p:nvSpPr>
            <p:cNvPr id="59" name="Line 49"/>
            <p:cNvSpPr>
              <a:spLocks noChangeShapeType="1"/>
            </p:cNvSpPr>
            <p:nvPr/>
          </p:nvSpPr>
          <p:spPr bwMode="auto">
            <a:xfrm flipV="1">
              <a:off x="2976" y="1056"/>
              <a:ext cx="0" cy="336"/>
            </a:xfrm>
            <a:prstGeom prst="line">
              <a:avLst/>
            </a:prstGeom>
            <a:noFill/>
            <a:ln w="28575">
              <a:solidFill>
                <a:srgbClr val="FF5050"/>
              </a:solidFill>
              <a:round/>
              <a:headEnd type="stealth"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Text Box 50"/>
            <p:cNvSpPr txBox="1">
              <a:spLocks noChangeArrowheads="1"/>
            </p:cNvSpPr>
            <p:nvPr/>
          </p:nvSpPr>
          <p:spPr bwMode="auto">
            <a:xfrm>
              <a:off x="2980" y="1047"/>
              <a:ext cx="3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solidFill>
                    <a:srgbClr val="FF3300"/>
                  </a:solidFill>
                  <a:ea typeface="方正琥珀繁体" pitchFamily="2" charset="-122"/>
                </a:rPr>
                <a:t>I</a:t>
              </a:r>
              <a:r>
                <a:rPr lang="en-US" altLang="zh-CN" baseline="-25000" dirty="0">
                  <a:solidFill>
                    <a:srgbClr val="FF3300"/>
                  </a:solidFill>
                  <a:ea typeface="方正琥珀繁体" pitchFamily="2" charset="-122"/>
                </a:rPr>
                <a:t>D</a:t>
              </a:r>
              <a:endParaRPr lang="en-US" altLang="zh-CN" sz="1600" dirty="0">
                <a:solidFill>
                  <a:srgbClr val="FF3300"/>
                </a:solidFill>
                <a:ea typeface="方正琥珀繁体" pitchFamily="2" charset="-122"/>
              </a:endParaRPr>
            </a:p>
          </p:txBody>
        </p:sp>
      </p:grpSp>
      <p:sp>
        <p:nvSpPr>
          <p:cNvPr id="61" name="Rectangle 53"/>
          <p:cNvSpPr>
            <a:spLocks noChangeArrowheads="1"/>
          </p:cNvSpPr>
          <p:nvPr/>
        </p:nvSpPr>
        <p:spPr bwMode="auto">
          <a:xfrm>
            <a:off x="5979268" y="3823402"/>
            <a:ext cx="1524000" cy="228600"/>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62" name="Group 54"/>
          <p:cNvGrpSpPr/>
          <p:nvPr/>
        </p:nvGrpSpPr>
        <p:grpSpPr bwMode="auto">
          <a:xfrm>
            <a:off x="6284068" y="3899602"/>
            <a:ext cx="685800" cy="76200"/>
            <a:chOff x="4416" y="768"/>
            <a:chExt cx="432" cy="48"/>
          </a:xfrm>
        </p:grpSpPr>
        <p:sp>
          <p:nvSpPr>
            <p:cNvPr id="63" name="Oval 55"/>
            <p:cNvSpPr>
              <a:spLocks noChangeArrowheads="1"/>
            </p:cNvSpPr>
            <p:nvPr/>
          </p:nvSpPr>
          <p:spPr bwMode="auto">
            <a:xfrm>
              <a:off x="4608" y="768"/>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4" name="Oval 56"/>
            <p:cNvSpPr>
              <a:spLocks noChangeArrowheads="1"/>
            </p:cNvSpPr>
            <p:nvPr/>
          </p:nvSpPr>
          <p:spPr bwMode="auto">
            <a:xfrm>
              <a:off x="4416" y="768"/>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 name="Oval 57"/>
            <p:cNvSpPr>
              <a:spLocks noChangeArrowheads="1"/>
            </p:cNvSpPr>
            <p:nvPr/>
          </p:nvSpPr>
          <p:spPr bwMode="auto">
            <a:xfrm>
              <a:off x="4800" y="768"/>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66" name="Group 64"/>
          <p:cNvGrpSpPr/>
          <p:nvPr/>
        </p:nvGrpSpPr>
        <p:grpSpPr bwMode="auto">
          <a:xfrm>
            <a:off x="6284068" y="4356802"/>
            <a:ext cx="685800" cy="76200"/>
            <a:chOff x="4416" y="1152"/>
            <a:chExt cx="432" cy="48"/>
          </a:xfrm>
        </p:grpSpPr>
        <p:sp>
          <p:nvSpPr>
            <p:cNvPr id="67" name="Oval 65"/>
            <p:cNvSpPr>
              <a:spLocks noChangeArrowheads="1"/>
            </p:cNvSpPr>
            <p:nvPr/>
          </p:nvSpPr>
          <p:spPr bwMode="auto">
            <a:xfrm>
              <a:off x="4608" y="115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8" name="Oval 66"/>
            <p:cNvSpPr>
              <a:spLocks noChangeArrowheads="1"/>
            </p:cNvSpPr>
            <p:nvPr/>
          </p:nvSpPr>
          <p:spPr bwMode="auto">
            <a:xfrm>
              <a:off x="4800" y="115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 name="Oval 67"/>
            <p:cNvSpPr>
              <a:spLocks noChangeArrowheads="1"/>
            </p:cNvSpPr>
            <p:nvPr/>
          </p:nvSpPr>
          <p:spPr bwMode="auto">
            <a:xfrm>
              <a:off x="4416" y="1152"/>
              <a:ext cx="48" cy="48"/>
            </a:xfrm>
            <a:prstGeom prst="ellipse">
              <a:avLst/>
            </a:prstGeom>
            <a:solidFill>
              <a:srgbClr val="003300"/>
            </a:solidFill>
            <a:ln w="952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74" name="Rectangle 74"/>
          <p:cNvSpPr>
            <a:spLocks noChangeArrowheads="1"/>
          </p:cNvSpPr>
          <p:nvPr/>
        </p:nvSpPr>
        <p:spPr bwMode="auto">
          <a:xfrm rot="21236174">
            <a:off x="6150359" y="4023476"/>
            <a:ext cx="1348916" cy="147543"/>
          </a:xfrm>
          <a:prstGeom prst="rect">
            <a:avLst/>
          </a:prstGeom>
          <a:solidFill>
            <a:srgbClr val="FF99FF"/>
          </a:solidFill>
          <a:ln w="28575">
            <a:solidFill>
              <a:srgbClr val="FF99FF"/>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5" name="Oval 81"/>
          <p:cNvSpPr>
            <a:spLocks noChangeArrowheads="1"/>
          </p:cNvSpPr>
          <p:nvPr/>
        </p:nvSpPr>
        <p:spPr bwMode="auto">
          <a:xfrm>
            <a:off x="5398243" y="2804227"/>
            <a:ext cx="76200" cy="76200"/>
          </a:xfrm>
          <a:prstGeom prst="ellipse">
            <a:avLst/>
          </a:prstGeom>
          <a:solidFill>
            <a:schemeClr val="tx1"/>
          </a:solidFill>
          <a:ln w="28575">
            <a:solidFill>
              <a:srgbClr val="0000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6" name="Line 82"/>
          <p:cNvSpPr>
            <a:spLocks noChangeShapeType="1"/>
          </p:cNvSpPr>
          <p:nvPr/>
        </p:nvSpPr>
        <p:spPr bwMode="auto">
          <a:xfrm>
            <a:off x="5445868" y="2832802"/>
            <a:ext cx="1219200" cy="0"/>
          </a:xfrm>
          <a:prstGeom prst="line">
            <a:avLst/>
          </a:prstGeom>
          <a:noFill/>
          <a:ln w="28575">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77" name="Group 88"/>
          <p:cNvGrpSpPr/>
          <p:nvPr/>
        </p:nvGrpSpPr>
        <p:grpSpPr bwMode="auto">
          <a:xfrm>
            <a:off x="6055471" y="1934279"/>
            <a:ext cx="1138238" cy="1127125"/>
            <a:chOff x="3600" y="1825"/>
            <a:chExt cx="717" cy="710"/>
          </a:xfrm>
        </p:grpSpPr>
        <p:sp>
          <p:nvSpPr>
            <p:cNvPr id="78" name="Rectangle 83"/>
            <p:cNvSpPr>
              <a:spLocks noChangeArrowheads="1"/>
            </p:cNvSpPr>
            <p:nvPr/>
          </p:nvSpPr>
          <p:spPr bwMode="auto">
            <a:xfrm>
              <a:off x="3600" y="2256"/>
              <a:ext cx="96" cy="240"/>
            </a:xfrm>
            <a:prstGeom prst="rect">
              <a:avLst/>
            </a:prstGeom>
            <a:solidFill>
              <a:schemeClr val="bg1"/>
            </a:solidFill>
            <a:ln w="28575">
              <a:solidFill>
                <a:schemeClr val="bg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79" name="Group 84"/>
            <p:cNvGrpSpPr/>
            <p:nvPr/>
          </p:nvGrpSpPr>
          <p:grpSpPr bwMode="auto">
            <a:xfrm>
              <a:off x="3600" y="2247"/>
              <a:ext cx="96" cy="288"/>
              <a:chOff x="2112" y="576"/>
              <a:chExt cx="96" cy="288"/>
            </a:xfrm>
          </p:grpSpPr>
          <p:sp>
            <p:nvSpPr>
              <p:cNvPr id="81" name="Line 85"/>
              <p:cNvSpPr>
                <a:spLocks noChangeShapeType="1"/>
              </p:cNvSpPr>
              <p:nvPr/>
            </p:nvSpPr>
            <p:spPr bwMode="auto">
              <a:xfrm>
                <a:off x="2112" y="672"/>
                <a:ext cx="0" cy="96"/>
              </a:xfrm>
              <a:prstGeom prst="line">
                <a:avLst/>
              </a:prstGeom>
              <a:noFill/>
              <a:ln w="57150">
                <a:solidFill>
                  <a:srgbClr val="0000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 name="Line 86"/>
              <p:cNvSpPr>
                <a:spLocks noChangeShapeType="1"/>
              </p:cNvSpPr>
              <p:nvPr/>
            </p:nvSpPr>
            <p:spPr bwMode="auto">
              <a:xfrm>
                <a:off x="2208" y="576"/>
                <a:ext cx="0" cy="288"/>
              </a:xfrm>
              <a:prstGeom prst="line">
                <a:avLst/>
              </a:prstGeom>
              <a:noFill/>
              <a:ln w="28575">
                <a:solidFill>
                  <a:srgbClr val="0000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0" name="Line 87"/>
            <p:cNvSpPr>
              <a:spLocks noChangeShapeType="1"/>
            </p:cNvSpPr>
            <p:nvPr/>
          </p:nvSpPr>
          <p:spPr bwMode="auto">
            <a:xfrm flipV="1">
              <a:off x="3767" y="1825"/>
              <a:ext cx="550" cy="308"/>
            </a:xfrm>
            <a:prstGeom prst="line">
              <a:avLst/>
            </a:prstGeom>
            <a:noFill/>
            <a:ln w="2857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3" name="Group 91"/>
          <p:cNvGrpSpPr/>
          <p:nvPr/>
        </p:nvGrpSpPr>
        <p:grpSpPr bwMode="auto">
          <a:xfrm>
            <a:off x="6284068" y="4356802"/>
            <a:ext cx="685800" cy="76200"/>
            <a:chOff x="4416" y="1152"/>
            <a:chExt cx="432" cy="48"/>
          </a:xfrm>
        </p:grpSpPr>
        <p:sp>
          <p:nvSpPr>
            <p:cNvPr id="84" name="Oval 92"/>
            <p:cNvSpPr>
              <a:spLocks noChangeArrowheads="1"/>
            </p:cNvSpPr>
            <p:nvPr/>
          </p:nvSpPr>
          <p:spPr bwMode="auto">
            <a:xfrm>
              <a:off x="4608" y="1152"/>
              <a:ext cx="48" cy="48"/>
            </a:xfrm>
            <a:prstGeom prst="ellipse">
              <a:avLst/>
            </a:prstGeom>
            <a:solidFill>
              <a:srgbClr val="FFFF00"/>
            </a:solidFill>
            <a:ln w="9525">
              <a:solidFill>
                <a:srgbClr val="FFFF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 name="Oval 93"/>
            <p:cNvSpPr>
              <a:spLocks noChangeArrowheads="1"/>
            </p:cNvSpPr>
            <p:nvPr/>
          </p:nvSpPr>
          <p:spPr bwMode="auto">
            <a:xfrm>
              <a:off x="4800" y="1152"/>
              <a:ext cx="48" cy="48"/>
            </a:xfrm>
            <a:prstGeom prst="ellipse">
              <a:avLst/>
            </a:prstGeom>
            <a:solidFill>
              <a:srgbClr val="FFFF00"/>
            </a:solidFill>
            <a:ln w="9525">
              <a:solidFill>
                <a:srgbClr val="FFFF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6" name="Oval 94"/>
            <p:cNvSpPr>
              <a:spLocks noChangeArrowheads="1"/>
            </p:cNvSpPr>
            <p:nvPr/>
          </p:nvSpPr>
          <p:spPr bwMode="auto">
            <a:xfrm>
              <a:off x="4416" y="1152"/>
              <a:ext cx="48" cy="48"/>
            </a:xfrm>
            <a:prstGeom prst="ellipse">
              <a:avLst/>
            </a:prstGeom>
            <a:solidFill>
              <a:srgbClr val="FFFF00"/>
            </a:solidFill>
            <a:ln w="9525">
              <a:solidFill>
                <a:srgbClr val="FFFF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90" name="Text Box 100"/>
          <p:cNvSpPr txBox="1">
            <a:spLocks noChangeArrowheads="1"/>
          </p:cNvSpPr>
          <p:nvPr/>
        </p:nvSpPr>
        <p:spPr bwMode="auto">
          <a:xfrm>
            <a:off x="7655670" y="3823404"/>
            <a:ext cx="6143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sz="3600" baseline="30000">
              <a:solidFill>
                <a:srgbClr val="FF3300"/>
              </a:solidFill>
            </a:endParaRPr>
          </a:p>
        </p:txBody>
      </p:sp>
      <p:sp>
        <p:nvSpPr>
          <p:cNvPr id="91" name="Text Box 101"/>
          <p:cNvSpPr txBox="1">
            <a:spLocks noChangeArrowheads="1"/>
          </p:cNvSpPr>
          <p:nvPr/>
        </p:nvSpPr>
        <p:spPr bwMode="auto">
          <a:xfrm>
            <a:off x="5288706" y="3856740"/>
            <a:ext cx="6143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rgbClr val="FF3300"/>
                </a:solidFill>
              </a:rPr>
              <a:t>N</a:t>
            </a:r>
            <a:r>
              <a:rPr lang="en-US" altLang="zh-CN" sz="3600" baseline="30000">
                <a:solidFill>
                  <a:srgbClr val="FF3300"/>
                </a:solidFill>
              </a:rPr>
              <a:t>+</a:t>
            </a:r>
            <a:endParaRPr lang="en-US" altLang="zh-CN" sz="3600" baseline="30000">
              <a:solidFill>
                <a:srgbClr val="FF3300"/>
              </a:solidFill>
            </a:endParaRPr>
          </a:p>
        </p:txBody>
      </p:sp>
      <p:sp>
        <p:nvSpPr>
          <p:cNvPr id="92" name="Text Box 104"/>
          <p:cNvSpPr txBox="1">
            <a:spLocks noChangeArrowheads="1"/>
          </p:cNvSpPr>
          <p:nvPr/>
        </p:nvSpPr>
        <p:spPr bwMode="auto">
          <a:xfrm>
            <a:off x="5674468" y="2909004"/>
            <a:ext cx="7635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a:solidFill>
                  <a:schemeClr val="accent2"/>
                </a:solidFill>
                <a:ea typeface="方正琥珀繁体" pitchFamily="2" charset="-122"/>
              </a:rPr>
              <a:t>U</a:t>
            </a:r>
            <a:r>
              <a:rPr lang="en-US" altLang="zh-CN" baseline="-25000" dirty="0">
                <a:solidFill>
                  <a:schemeClr val="accent2"/>
                </a:solidFill>
                <a:ea typeface="方正琥珀繁体" pitchFamily="2" charset="-122"/>
              </a:rPr>
              <a:t>GS</a:t>
            </a:r>
            <a:endParaRPr lang="en-US" altLang="zh-CN" sz="1800" i="1" dirty="0">
              <a:solidFill>
                <a:schemeClr val="accent2"/>
              </a:solidFill>
              <a:ea typeface="方正琥珀繁体" pitchFamily="2" charset="-122"/>
            </a:endParaRPr>
          </a:p>
        </p:txBody>
      </p:sp>
      <p:sp>
        <p:nvSpPr>
          <p:cNvPr id="93" name="Oval 106"/>
          <p:cNvSpPr>
            <a:spLocks noChangeArrowheads="1"/>
          </p:cNvSpPr>
          <p:nvPr/>
        </p:nvSpPr>
        <p:spPr bwMode="auto">
          <a:xfrm>
            <a:off x="6626968" y="5833177"/>
            <a:ext cx="76200" cy="76200"/>
          </a:xfrm>
          <a:prstGeom prst="ellipse">
            <a:avLst/>
          </a:prstGeom>
          <a:solidFill>
            <a:schemeClr val="tx1"/>
          </a:solidFill>
          <a:ln w="28575">
            <a:solidFill>
              <a:srgbClr val="000000"/>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4" name="直角三角形 93"/>
          <p:cNvSpPr/>
          <p:nvPr/>
        </p:nvSpPr>
        <p:spPr>
          <a:xfrm flipH="1">
            <a:off x="6023144" y="3959158"/>
            <a:ext cx="1467155" cy="106663"/>
          </a:xfrm>
          <a:prstGeom prst="rtTriangle">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F3F3"/>
              </a:solidFill>
            </a:endParaRPr>
          </a:p>
        </p:txBody>
      </p:sp>
      <p:sp>
        <p:nvSpPr>
          <p:cNvPr id="95" name="Text Box 8"/>
          <p:cNvSpPr txBox="1">
            <a:spLocks noChangeArrowheads="1"/>
          </p:cNvSpPr>
          <p:nvPr/>
        </p:nvSpPr>
        <p:spPr bwMode="auto">
          <a:xfrm>
            <a:off x="1138364" y="3700207"/>
            <a:ext cx="16921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zh-CN" altLang="en-US" sz="2400" b="0" dirty="0">
                <a:latin typeface="微软雅黑" panose="020B0503020204020204" pitchFamily="34" charset="-122"/>
                <a:ea typeface="微软雅黑" panose="020B0503020204020204" pitchFamily="34" charset="-122"/>
              </a:rPr>
              <a:t>预夹断</a:t>
            </a:r>
            <a:endParaRPr lang="zh-CN" altLang="en-US" sz="2400" b="0" dirty="0">
              <a:latin typeface="微软雅黑" panose="020B0503020204020204" pitchFamily="34" charset="-122"/>
              <a:ea typeface="微软雅黑" panose="020B0503020204020204" pitchFamily="34" charset="-122"/>
            </a:endParaRPr>
          </a:p>
        </p:txBody>
      </p:sp>
      <p:sp>
        <p:nvSpPr>
          <p:cNvPr id="96" name="Text Box 8"/>
          <p:cNvSpPr txBox="1">
            <a:spLocks noChangeArrowheads="1"/>
          </p:cNvSpPr>
          <p:nvPr/>
        </p:nvSpPr>
        <p:spPr bwMode="auto">
          <a:xfrm>
            <a:off x="304664" y="3174116"/>
            <a:ext cx="30899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5750" indent="-285750" eaLnBrk="1" hangingPunct="1">
              <a:lnSpc>
                <a:spcPct val="100000"/>
              </a:lnSpc>
              <a:spcBef>
                <a:spcPct val="50000"/>
              </a:spcBef>
              <a:buFont typeface="Wingdings" panose="05000000000000000000" pitchFamily="2" charset="2"/>
              <a:buChar char="Ø"/>
            </a:pPr>
            <a:r>
              <a:rPr lang="en-US" altLang="zh-CN" sz="1800" i="1"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DS</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GS </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GS</a:t>
            </a:r>
            <a:r>
              <a:rPr lang="zh-CN" altLang="en-US" sz="2400" baseline="-25000" dirty="0">
                <a:latin typeface="Times New Roman" panose="02020603050405020304" pitchFamily="18" charset="0"/>
              </a:rPr>
              <a:t>（</a:t>
            </a:r>
            <a:r>
              <a:rPr lang="en-US" altLang="zh-CN" sz="2400" baseline="-25000" dirty="0" err="1">
                <a:latin typeface="Times New Roman" panose="02020603050405020304" pitchFamily="18" charset="0"/>
              </a:rPr>
              <a:t>th</a:t>
            </a:r>
            <a:r>
              <a:rPr lang="zh-CN" altLang="en-US" sz="2400" baseline="-250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97" name="Rectangle 74"/>
          <p:cNvSpPr>
            <a:spLocks noChangeArrowheads="1"/>
          </p:cNvSpPr>
          <p:nvPr/>
        </p:nvSpPr>
        <p:spPr bwMode="auto">
          <a:xfrm rot="20803983">
            <a:off x="6184310" y="4005935"/>
            <a:ext cx="1328450" cy="71534"/>
          </a:xfrm>
          <a:prstGeom prst="rect">
            <a:avLst/>
          </a:prstGeom>
          <a:solidFill>
            <a:srgbClr val="FF99FF"/>
          </a:solidFill>
          <a:ln w="28575">
            <a:solidFill>
              <a:srgbClr val="FF99FF"/>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9" name="Text Box 8"/>
          <p:cNvSpPr txBox="1">
            <a:spLocks noChangeArrowheads="1"/>
          </p:cNvSpPr>
          <p:nvPr/>
        </p:nvSpPr>
        <p:spPr bwMode="auto">
          <a:xfrm>
            <a:off x="284609" y="4499980"/>
            <a:ext cx="33138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eaLnBrk="1" hangingPunct="1">
              <a:lnSpc>
                <a:spcPct val="100000"/>
              </a:lnSpc>
              <a:spcBef>
                <a:spcPct val="50000"/>
              </a:spcBef>
              <a:buFont typeface="Wingdings" panose="05000000000000000000" pitchFamily="2" charset="2"/>
              <a:buChar char="Ø"/>
            </a:pPr>
            <a:r>
              <a:rPr lang="en-US" altLang="zh-CN" sz="2400" i="1" dirty="0">
                <a:latin typeface="Times New Roman" panose="02020603050405020304" pitchFamily="18" charset="0"/>
              </a:rPr>
              <a:t>    U</a:t>
            </a:r>
            <a:r>
              <a:rPr lang="en-US" altLang="zh-CN" sz="2400" baseline="-25000" dirty="0">
                <a:latin typeface="Times New Roman" panose="02020603050405020304" pitchFamily="18" charset="0"/>
              </a:rPr>
              <a:t>DS</a:t>
            </a:r>
            <a:r>
              <a:rPr lang="en-US" altLang="zh-CN" sz="2400" dirty="0">
                <a:latin typeface="Times New Roman" panose="02020603050405020304" pitchFamily="18" charset="0"/>
              </a:rPr>
              <a:t>&gt;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GS </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GS</a:t>
            </a:r>
            <a:r>
              <a:rPr lang="zh-CN" altLang="en-US" sz="2400" baseline="-25000" dirty="0">
                <a:latin typeface="Times New Roman" panose="02020603050405020304" pitchFamily="18" charset="0"/>
              </a:rPr>
              <a:t>（</a:t>
            </a:r>
            <a:r>
              <a:rPr lang="en-US" altLang="zh-CN" sz="2400" baseline="-25000" dirty="0" err="1">
                <a:latin typeface="Times New Roman" panose="02020603050405020304" pitchFamily="18" charset="0"/>
              </a:rPr>
              <a:t>th</a:t>
            </a:r>
            <a:r>
              <a:rPr lang="zh-CN" altLang="en-US" sz="2400" baseline="-25000" dirty="0">
                <a:latin typeface="Times New Roman" panose="02020603050405020304" pitchFamily="18" charset="0"/>
              </a:rPr>
              <a:t>）</a:t>
            </a:r>
            <a:endParaRPr lang="zh-CN" altLang="en-US" dirty="0">
              <a:latin typeface="Times New Roman" panose="02020603050405020304" pitchFamily="18" charset="0"/>
            </a:endParaRPr>
          </a:p>
        </p:txBody>
      </p:sp>
      <p:sp>
        <p:nvSpPr>
          <p:cNvPr id="100" name="Text Box 9"/>
          <p:cNvSpPr txBox="1">
            <a:spLocks noChangeArrowheads="1"/>
          </p:cNvSpPr>
          <p:nvPr/>
        </p:nvSpPr>
        <p:spPr bwMode="auto">
          <a:xfrm>
            <a:off x="416670" y="6121473"/>
            <a:ext cx="4893463"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30000"/>
              </a:lnSpc>
              <a:spcBef>
                <a:spcPct val="50000"/>
              </a:spcBef>
              <a:buFontTx/>
              <a:buNone/>
            </a:pPr>
            <a:r>
              <a:rPr lang="en-US" altLang="zh-CN" sz="2400" i="1" dirty="0">
                <a:latin typeface="Times New Roman" panose="02020603050405020304" pitchFamily="18" charset="0"/>
              </a:rPr>
              <a:t>    I</a:t>
            </a:r>
            <a:r>
              <a:rPr lang="en-US" altLang="zh-CN" sz="2400" baseline="-25000" dirty="0">
                <a:latin typeface="Times New Roman" panose="02020603050405020304" pitchFamily="18" charset="0"/>
              </a:rPr>
              <a:t>D</a:t>
            </a:r>
            <a:r>
              <a:rPr lang="zh-CN" altLang="en-US" sz="2400" b="0" dirty="0">
                <a:latin typeface="微软雅黑" panose="020B0503020204020204" pitchFamily="34" charset="-122"/>
                <a:ea typeface="微软雅黑" panose="020B0503020204020204" pitchFamily="34" charset="-122"/>
              </a:rPr>
              <a:t>几乎仅仅受控于</a:t>
            </a:r>
            <a:r>
              <a:rPr lang="en-US" altLang="zh-CN" sz="2400" b="0" i="1" dirty="0">
                <a:latin typeface="微软雅黑" panose="020B0503020204020204" pitchFamily="34" charset="-122"/>
                <a:ea typeface="微软雅黑" panose="020B0503020204020204" pitchFamily="34" charset="-122"/>
              </a:rPr>
              <a:t>U</a:t>
            </a:r>
            <a:r>
              <a:rPr lang="en-US" altLang="zh-CN" sz="2400" baseline="-25000" dirty="0">
                <a:latin typeface="Times New Roman" panose="02020603050405020304" pitchFamily="18" charset="0"/>
              </a:rPr>
              <a:t>GS</a:t>
            </a:r>
            <a:r>
              <a:rPr lang="zh-CN" altLang="en-US" sz="2400" dirty="0">
                <a:latin typeface="Times New Roman" panose="02020603050405020304" pitchFamily="18" charset="0"/>
              </a:rPr>
              <a:t>，</a:t>
            </a:r>
            <a:r>
              <a:rPr lang="zh-CN" altLang="en-US" sz="2400" b="0" dirty="0">
                <a:latin typeface="微软雅黑" panose="020B0503020204020204" pitchFamily="34" charset="-122"/>
                <a:ea typeface="微软雅黑" panose="020B0503020204020204" pitchFamily="34" charset="-122"/>
              </a:rPr>
              <a:t>恒流区</a:t>
            </a:r>
            <a:endParaRPr lang="zh-CN" altLang="en-US" sz="2400" b="0" dirty="0">
              <a:latin typeface="微软雅黑" panose="020B0503020204020204" pitchFamily="34" charset="-122"/>
              <a:ea typeface="微软雅黑" panose="020B0503020204020204" pitchFamily="34" charset="-122"/>
            </a:endParaRPr>
          </a:p>
        </p:txBody>
      </p:sp>
      <p:sp>
        <p:nvSpPr>
          <p:cNvPr id="101" name="矩形 100"/>
          <p:cNvSpPr/>
          <p:nvPr/>
        </p:nvSpPr>
        <p:spPr>
          <a:xfrm>
            <a:off x="416670" y="4981257"/>
            <a:ext cx="3429001" cy="1132618"/>
          </a:xfrm>
          <a:prstGeom prst="rect">
            <a:avLst/>
          </a:prstGeom>
        </p:spPr>
        <p:txBody>
          <a:bodyPr wrap="square">
            <a:spAutoFit/>
          </a:bodyPr>
          <a:lstStyle/>
          <a:p>
            <a:pPr eaLnBrk="1" hangingPunct="1">
              <a:lnSpc>
                <a:spcPct val="130000"/>
              </a:lnSpc>
            </a:pPr>
            <a:r>
              <a:rPr lang="en-US" altLang="zh-CN" i="1" dirty="0"/>
              <a:t>U</a:t>
            </a:r>
            <a:r>
              <a:rPr lang="en-US" altLang="zh-CN" baseline="-25000" dirty="0"/>
              <a:t>DS</a:t>
            </a:r>
            <a:r>
              <a:rPr lang="zh-CN" altLang="en-US" sz="2400" b="0" dirty="0">
                <a:latin typeface="微软雅黑" panose="020B0503020204020204" pitchFamily="34" charset="-122"/>
                <a:ea typeface="微软雅黑" panose="020B0503020204020204" pitchFamily="34" charset="-122"/>
              </a:rPr>
              <a:t>的增大几乎全部用来克服夹断区的电阻</a:t>
            </a:r>
            <a:endParaRPr lang="zh-CN" altLang="en-US" sz="2400" b="0" dirty="0">
              <a:latin typeface="微软雅黑" panose="020B0503020204020204" pitchFamily="34" charset="-122"/>
              <a:ea typeface="微软雅黑" panose="020B0503020204020204" pitchFamily="34" charset="-122"/>
            </a:endParaRPr>
          </a:p>
        </p:txBody>
      </p:sp>
      <p:sp>
        <p:nvSpPr>
          <p:cNvPr id="102" name="矩形 101"/>
          <p:cNvSpPr/>
          <p:nvPr/>
        </p:nvSpPr>
        <p:spPr>
          <a:xfrm>
            <a:off x="7193711" y="3833964"/>
            <a:ext cx="292877" cy="104860"/>
          </a:xfrm>
          <a:prstGeom prst="rec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99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wipe(left)">
                                      <p:cBhvr>
                                        <p:cTn id="10" dur="500"/>
                                        <p:tgtEl>
                                          <p:spTgt spid="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wipe(left)">
                                      <p:cBhvr>
                                        <p:cTn id="27" dur="500"/>
                                        <p:tgtEl>
                                          <p:spTgt spid="9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0">
                                            <p:txEl>
                                              <p:pRg st="0" end="0"/>
                                            </p:txEl>
                                          </p:spTgt>
                                        </p:tgtEl>
                                        <p:attrNameLst>
                                          <p:attrName>style.visibility</p:attrName>
                                        </p:attrNameLst>
                                      </p:cBhvr>
                                      <p:to>
                                        <p:strVal val="visible"/>
                                      </p:to>
                                    </p:set>
                                    <p:animEffect transition="in" filter="wipe(left)">
                                      <p:cBhvr>
                                        <p:cTn id="36" dur="500"/>
                                        <p:tgtEl>
                                          <p:spTgt spid="100">
                                            <p:txEl>
                                              <p:pRg st="0" end="0"/>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P spid="13" grpId="0" autoUpdateAnimBg="0" build="p"/>
      <p:bldP spid="95" grpId="0"/>
      <p:bldP spid="96" grpId="0"/>
      <p:bldP spid="97" grpId="0" animBg="1"/>
      <p:bldP spid="99" grpId="0" autoUpdateAnimBg="0" build="p"/>
      <p:bldP spid="100" grpId="0" autoUpdateAnimBg="0" build="p"/>
      <p:bldP spid="101" grpId="0"/>
      <p:bldP spid="1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a:off x="1524000" y="5062812"/>
            <a:ext cx="3429000" cy="0"/>
          </a:xfrm>
          <a:prstGeom prst="line">
            <a:avLst/>
          </a:prstGeom>
          <a:noFill/>
          <a:ln w="38100">
            <a:solidFill>
              <a:srgbClr val="0000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47" name="Line 3"/>
          <p:cNvSpPr>
            <a:spLocks noChangeShapeType="1"/>
          </p:cNvSpPr>
          <p:nvPr/>
        </p:nvSpPr>
        <p:spPr bwMode="auto">
          <a:xfrm flipV="1">
            <a:off x="1524000" y="1633812"/>
            <a:ext cx="0" cy="3429000"/>
          </a:xfrm>
          <a:prstGeom prst="line">
            <a:avLst/>
          </a:prstGeom>
          <a:noFill/>
          <a:ln w="381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48" name="Line 4"/>
          <p:cNvSpPr>
            <a:spLocks noChangeShapeType="1"/>
          </p:cNvSpPr>
          <p:nvPr/>
        </p:nvSpPr>
        <p:spPr bwMode="auto">
          <a:xfrm flipV="1">
            <a:off x="1524002" y="2853012"/>
            <a:ext cx="371475" cy="220980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49" name="Freeform 5"/>
          <p:cNvSpPr/>
          <p:nvPr/>
        </p:nvSpPr>
        <p:spPr bwMode="auto">
          <a:xfrm rot="370891">
            <a:off x="1912938" y="2206899"/>
            <a:ext cx="792162" cy="774700"/>
          </a:xfrm>
          <a:custGeom>
            <a:avLst/>
            <a:gdLst>
              <a:gd name="T0" fmla="*/ 0 w 480"/>
              <a:gd name="T1" fmla="*/ 2147483646 h 432"/>
              <a:gd name="T2" fmla="*/ 2147483646 w 480"/>
              <a:gd name="T3" fmla="*/ 2147483646 h 432"/>
              <a:gd name="T4" fmla="*/ 2147483646 w 480"/>
              <a:gd name="T5" fmla="*/ 0 h 432"/>
              <a:gd name="T6" fmla="*/ 0 60000 65536"/>
              <a:gd name="T7" fmla="*/ 0 60000 65536"/>
              <a:gd name="T8" fmla="*/ 0 60000 65536"/>
            </a:gdLst>
            <a:ahLst/>
            <a:cxnLst>
              <a:cxn ang="T6">
                <a:pos x="T0" y="T1"/>
              </a:cxn>
              <a:cxn ang="T7">
                <a:pos x="T2" y="T3"/>
              </a:cxn>
              <a:cxn ang="T8">
                <a:pos x="T4" y="T5"/>
              </a:cxn>
            </a:cxnLst>
            <a:rect l="0" t="0" r="r" b="b"/>
            <a:pathLst>
              <a:path w="480" h="432">
                <a:moveTo>
                  <a:pt x="0" y="432"/>
                </a:moveTo>
                <a:cubicBezTo>
                  <a:pt x="8" y="324"/>
                  <a:pt x="16" y="216"/>
                  <a:pt x="96" y="144"/>
                </a:cubicBezTo>
                <a:cubicBezTo>
                  <a:pt x="176" y="72"/>
                  <a:pt x="328" y="36"/>
                  <a:pt x="480"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50" name="Line 6"/>
          <p:cNvSpPr>
            <a:spLocks noChangeShapeType="1"/>
          </p:cNvSpPr>
          <p:nvPr/>
        </p:nvSpPr>
        <p:spPr bwMode="auto">
          <a:xfrm flipV="1">
            <a:off x="2667000" y="2179912"/>
            <a:ext cx="1371600" cy="7620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51" name="Freeform 7"/>
          <p:cNvSpPr/>
          <p:nvPr/>
        </p:nvSpPr>
        <p:spPr bwMode="auto">
          <a:xfrm>
            <a:off x="1739900" y="3615012"/>
            <a:ext cx="1447800" cy="304800"/>
          </a:xfrm>
          <a:custGeom>
            <a:avLst/>
            <a:gdLst>
              <a:gd name="T0" fmla="*/ 0 w 912"/>
              <a:gd name="T1" fmla="*/ 2147483646 h 192"/>
              <a:gd name="T2" fmla="*/ 2147483646 w 912"/>
              <a:gd name="T3" fmla="*/ 2147483646 h 192"/>
              <a:gd name="T4" fmla="*/ 2147483646 w 912"/>
              <a:gd name="T5" fmla="*/ 0 h 192"/>
              <a:gd name="T6" fmla="*/ 0 60000 65536"/>
              <a:gd name="T7" fmla="*/ 0 60000 65536"/>
              <a:gd name="T8" fmla="*/ 0 60000 65536"/>
            </a:gdLst>
            <a:ahLst/>
            <a:cxnLst>
              <a:cxn ang="T6">
                <a:pos x="T0" y="T1"/>
              </a:cxn>
              <a:cxn ang="T7">
                <a:pos x="T2" y="T3"/>
              </a:cxn>
              <a:cxn ang="T8">
                <a:pos x="T4" y="T5"/>
              </a:cxn>
            </a:cxnLst>
            <a:rect l="0" t="0" r="r" b="b"/>
            <a:pathLst>
              <a:path w="912" h="192">
                <a:moveTo>
                  <a:pt x="0" y="192"/>
                </a:moveTo>
                <a:cubicBezTo>
                  <a:pt x="20" y="136"/>
                  <a:pt x="40" y="80"/>
                  <a:pt x="192" y="48"/>
                </a:cubicBezTo>
                <a:cubicBezTo>
                  <a:pt x="344" y="16"/>
                  <a:pt x="628" y="8"/>
                  <a:pt x="91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52" name="Line 8"/>
          <p:cNvSpPr>
            <a:spLocks noChangeShapeType="1"/>
          </p:cNvSpPr>
          <p:nvPr/>
        </p:nvSpPr>
        <p:spPr bwMode="auto">
          <a:xfrm flipV="1">
            <a:off x="3187700" y="3615014"/>
            <a:ext cx="762000" cy="9525"/>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54" name="Freeform 10"/>
          <p:cNvSpPr/>
          <p:nvPr/>
        </p:nvSpPr>
        <p:spPr bwMode="auto">
          <a:xfrm>
            <a:off x="1828800" y="2924449"/>
            <a:ext cx="1066800" cy="304800"/>
          </a:xfrm>
          <a:custGeom>
            <a:avLst/>
            <a:gdLst>
              <a:gd name="T0" fmla="*/ 0 w 672"/>
              <a:gd name="T1" fmla="*/ 2147483646 h 192"/>
              <a:gd name="T2" fmla="*/ 2147483646 w 672"/>
              <a:gd name="T3" fmla="*/ 2147483646 h 192"/>
              <a:gd name="T4" fmla="*/ 2147483646 w 672"/>
              <a:gd name="T5" fmla="*/ 0 h 192"/>
              <a:gd name="T6" fmla="*/ 0 60000 65536"/>
              <a:gd name="T7" fmla="*/ 0 60000 65536"/>
              <a:gd name="T8" fmla="*/ 0 60000 65536"/>
            </a:gdLst>
            <a:ahLst/>
            <a:cxnLst>
              <a:cxn ang="T6">
                <a:pos x="T0" y="T1"/>
              </a:cxn>
              <a:cxn ang="T7">
                <a:pos x="T2" y="T3"/>
              </a:cxn>
              <a:cxn ang="T8">
                <a:pos x="T4" y="T5"/>
              </a:cxn>
            </a:cxnLst>
            <a:rect l="0" t="0" r="r" b="b"/>
            <a:pathLst>
              <a:path w="672" h="192">
                <a:moveTo>
                  <a:pt x="0" y="192"/>
                </a:moveTo>
                <a:cubicBezTo>
                  <a:pt x="40" y="136"/>
                  <a:pt x="80" y="80"/>
                  <a:pt x="192" y="48"/>
                </a:cubicBezTo>
                <a:cubicBezTo>
                  <a:pt x="304" y="16"/>
                  <a:pt x="488" y="8"/>
                  <a:pt x="67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55" name="Line 11"/>
          <p:cNvSpPr>
            <a:spLocks noChangeShapeType="1"/>
          </p:cNvSpPr>
          <p:nvPr/>
        </p:nvSpPr>
        <p:spPr bwMode="auto">
          <a:xfrm flipV="1">
            <a:off x="2895600" y="2938739"/>
            <a:ext cx="1143000" cy="9525"/>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58" name="Line 14"/>
          <p:cNvSpPr>
            <a:spLocks noChangeShapeType="1"/>
          </p:cNvSpPr>
          <p:nvPr/>
        </p:nvSpPr>
        <p:spPr bwMode="auto">
          <a:xfrm flipV="1">
            <a:off x="1524002" y="4557989"/>
            <a:ext cx="214313" cy="504825"/>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59" name="Freeform 15"/>
          <p:cNvSpPr/>
          <p:nvPr/>
        </p:nvSpPr>
        <p:spPr bwMode="auto">
          <a:xfrm>
            <a:off x="1733550" y="4338912"/>
            <a:ext cx="609600" cy="228600"/>
          </a:xfrm>
          <a:custGeom>
            <a:avLst/>
            <a:gdLst>
              <a:gd name="T0" fmla="*/ 0 w 384"/>
              <a:gd name="T1" fmla="*/ 2147483646 h 144"/>
              <a:gd name="T2" fmla="*/ 2147483646 w 384"/>
              <a:gd name="T3" fmla="*/ 2147483646 h 144"/>
              <a:gd name="T4" fmla="*/ 2147483646 w 384"/>
              <a:gd name="T5" fmla="*/ 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16" y="108"/>
                  <a:pt x="32" y="72"/>
                  <a:pt x="96" y="48"/>
                </a:cubicBezTo>
                <a:cubicBezTo>
                  <a:pt x="160" y="24"/>
                  <a:pt x="336" y="8"/>
                  <a:pt x="384"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0" name="Line 16"/>
          <p:cNvSpPr>
            <a:spLocks noChangeShapeType="1"/>
          </p:cNvSpPr>
          <p:nvPr/>
        </p:nvSpPr>
        <p:spPr bwMode="auto">
          <a:xfrm flipV="1">
            <a:off x="2286000" y="4267476"/>
            <a:ext cx="1676400" cy="66675"/>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2" name="Freeform 18"/>
          <p:cNvSpPr/>
          <p:nvPr/>
        </p:nvSpPr>
        <p:spPr bwMode="auto">
          <a:xfrm>
            <a:off x="1524000" y="4954862"/>
            <a:ext cx="381000" cy="107950"/>
          </a:xfrm>
          <a:custGeom>
            <a:avLst/>
            <a:gdLst>
              <a:gd name="T0" fmla="*/ 0 w 240"/>
              <a:gd name="T1" fmla="*/ 2147483646 h 56"/>
              <a:gd name="T2" fmla="*/ 2147483646 w 240"/>
              <a:gd name="T3" fmla="*/ 2147483646 h 56"/>
              <a:gd name="T4" fmla="*/ 2147483646 w 240"/>
              <a:gd name="T5" fmla="*/ 2147483646 h 56"/>
              <a:gd name="T6" fmla="*/ 0 60000 65536"/>
              <a:gd name="T7" fmla="*/ 0 60000 65536"/>
              <a:gd name="T8" fmla="*/ 0 60000 65536"/>
            </a:gdLst>
            <a:ahLst/>
            <a:cxnLst>
              <a:cxn ang="T6">
                <a:pos x="T0" y="T1"/>
              </a:cxn>
              <a:cxn ang="T7">
                <a:pos x="T2" y="T3"/>
              </a:cxn>
              <a:cxn ang="T8">
                <a:pos x="T4" y="T5"/>
              </a:cxn>
            </a:cxnLst>
            <a:rect l="0" t="0" r="r" b="b"/>
            <a:pathLst>
              <a:path w="240" h="56">
                <a:moveTo>
                  <a:pt x="0" y="56"/>
                </a:moveTo>
                <a:cubicBezTo>
                  <a:pt x="4" y="36"/>
                  <a:pt x="8" y="16"/>
                  <a:pt x="48" y="8"/>
                </a:cubicBezTo>
                <a:cubicBezTo>
                  <a:pt x="88" y="0"/>
                  <a:pt x="164" y="4"/>
                  <a:pt x="240" y="8"/>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3" name="Line 19"/>
          <p:cNvSpPr>
            <a:spLocks noChangeShapeType="1"/>
          </p:cNvSpPr>
          <p:nvPr/>
        </p:nvSpPr>
        <p:spPr bwMode="auto">
          <a:xfrm flipV="1">
            <a:off x="1857375" y="4948512"/>
            <a:ext cx="2019300" cy="1905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5" name="Line 23"/>
          <p:cNvSpPr>
            <a:spLocks noChangeShapeType="1"/>
          </p:cNvSpPr>
          <p:nvPr/>
        </p:nvSpPr>
        <p:spPr bwMode="auto">
          <a:xfrm>
            <a:off x="1447800" y="2230712"/>
            <a:ext cx="7620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6" name="Line 24"/>
          <p:cNvSpPr>
            <a:spLocks noChangeShapeType="1"/>
          </p:cNvSpPr>
          <p:nvPr/>
        </p:nvSpPr>
        <p:spPr bwMode="auto">
          <a:xfrm>
            <a:off x="1447800" y="3615012"/>
            <a:ext cx="7620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7" name="Line 25"/>
          <p:cNvSpPr>
            <a:spLocks noChangeShapeType="1"/>
          </p:cNvSpPr>
          <p:nvPr/>
        </p:nvSpPr>
        <p:spPr bwMode="auto">
          <a:xfrm>
            <a:off x="1447800" y="4310337"/>
            <a:ext cx="7620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8" name="Line 26"/>
          <p:cNvSpPr>
            <a:spLocks noChangeShapeType="1"/>
          </p:cNvSpPr>
          <p:nvPr/>
        </p:nvSpPr>
        <p:spPr bwMode="auto">
          <a:xfrm>
            <a:off x="1447800" y="2919687"/>
            <a:ext cx="7620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69" name="Text Box 27"/>
          <p:cNvSpPr txBox="1">
            <a:spLocks noChangeArrowheads="1"/>
          </p:cNvSpPr>
          <p:nvPr/>
        </p:nvSpPr>
        <p:spPr bwMode="auto">
          <a:xfrm>
            <a:off x="1193800" y="2038626"/>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4</a:t>
            </a:r>
            <a:endParaRPr lang="en-US" altLang="zh-CN" sz="2000" b="0">
              <a:ea typeface="方正琥珀繁体" pitchFamily="2" charset="-122"/>
            </a:endParaRPr>
          </a:p>
        </p:txBody>
      </p:sp>
      <p:sp>
        <p:nvSpPr>
          <p:cNvPr id="82970" name="Text Box 28"/>
          <p:cNvSpPr txBox="1">
            <a:spLocks noChangeArrowheads="1"/>
          </p:cNvSpPr>
          <p:nvPr/>
        </p:nvSpPr>
        <p:spPr bwMode="auto">
          <a:xfrm>
            <a:off x="1193800" y="2705376"/>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3</a:t>
            </a:r>
            <a:endParaRPr lang="en-US" altLang="zh-CN" sz="2000">
              <a:ea typeface="方正琥珀繁体" pitchFamily="2" charset="-122"/>
            </a:endParaRPr>
          </a:p>
        </p:txBody>
      </p:sp>
      <p:sp>
        <p:nvSpPr>
          <p:cNvPr id="82971" name="Text Box 29"/>
          <p:cNvSpPr txBox="1">
            <a:spLocks noChangeArrowheads="1"/>
          </p:cNvSpPr>
          <p:nvPr/>
        </p:nvSpPr>
        <p:spPr bwMode="auto">
          <a:xfrm>
            <a:off x="1203325" y="3410226"/>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2</a:t>
            </a:r>
            <a:endParaRPr lang="en-US" altLang="zh-CN" sz="2000">
              <a:ea typeface="方正琥珀繁体" pitchFamily="2" charset="-122"/>
            </a:endParaRPr>
          </a:p>
        </p:txBody>
      </p:sp>
      <p:sp>
        <p:nvSpPr>
          <p:cNvPr id="82972" name="Text Box 30"/>
          <p:cNvSpPr txBox="1">
            <a:spLocks noChangeArrowheads="1"/>
          </p:cNvSpPr>
          <p:nvPr/>
        </p:nvSpPr>
        <p:spPr bwMode="auto">
          <a:xfrm>
            <a:off x="1216025" y="4094439"/>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1</a:t>
            </a:r>
            <a:endParaRPr lang="en-US" altLang="zh-CN" sz="2000" b="0">
              <a:ea typeface="方正琥珀繁体" pitchFamily="2" charset="-122"/>
            </a:endParaRPr>
          </a:p>
        </p:txBody>
      </p:sp>
      <p:sp>
        <p:nvSpPr>
          <p:cNvPr id="82973" name="Text Box 31"/>
          <p:cNvSpPr txBox="1">
            <a:spLocks noChangeArrowheads="1"/>
          </p:cNvSpPr>
          <p:nvPr/>
        </p:nvSpPr>
        <p:spPr bwMode="auto">
          <a:xfrm>
            <a:off x="1225550" y="4932639"/>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0</a:t>
            </a:r>
            <a:endParaRPr lang="en-US" altLang="zh-CN" sz="2000">
              <a:ea typeface="方正琥珀繁体" pitchFamily="2" charset="-122"/>
            </a:endParaRPr>
          </a:p>
        </p:txBody>
      </p:sp>
      <p:sp>
        <p:nvSpPr>
          <p:cNvPr id="82974" name="Line 32"/>
          <p:cNvSpPr>
            <a:spLocks noChangeShapeType="1"/>
          </p:cNvSpPr>
          <p:nvPr/>
        </p:nvSpPr>
        <p:spPr bwMode="auto">
          <a:xfrm>
            <a:off x="2895600" y="2091012"/>
            <a:ext cx="0" cy="2971800"/>
          </a:xfrm>
          <a:prstGeom prst="line">
            <a:avLst/>
          </a:prstGeom>
          <a:noFill/>
          <a:ln w="19050">
            <a:solidFill>
              <a:srgbClr val="FF00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75" name="Line 33"/>
          <p:cNvSpPr>
            <a:spLocks noChangeShapeType="1"/>
          </p:cNvSpPr>
          <p:nvPr/>
        </p:nvSpPr>
        <p:spPr bwMode="auto">
          <a:xfrm>
            <a:off x="2895600" y="5062812"/>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76" name="Line 34"/>
          <p:cNvSpPr>
            <a:spLocks noChangeShapeType="1"/>
          </p:cNvSpPr>
          <p:nvPr/>
        </p:nvSpPr>
        <p:spPr bwMode="auto">
          <a:xfrm>
            <a:off x="2895600" y="5062812"/>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77" name="Line 35"/>
          <p:cNvSpPr>
            <a:spLocks noChangeShapeType="1"/>
          </p:cNvSpPr>
          <p:nvPr/>
        </p:nvSpPr>
        <p:spPr bwMode="auto">
          <a:xfrm>
            <a:off x="2197100" y="5062812"/>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78" name="Line 36"/>
          <p:cNvSpPr>
            <a:spLocks noChangeShapeType="1"/>
          </p:cNvSpPr>
          <p:nvPr/>
        </p:nvSpPr>
        <p:spPr bwMode="auto">
          <a:xfrm>
            <a:off x="3632200" y="5062812"/>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79" name="Text Box 37"/>
          <p:cNvSpPr txBox="1">
            <a:spLocks noChangeArrowheads="1"/>
          </p:cNvSpPr>
          <p:nvPr/>
        </p:nvSpPr>
        <p:spPr bwMode="auto">
          <a:xfrm>
            <a:off x="2051050" y="5048526"/>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5</a:t>
            </a:r>
            <a:endParaRPr lang="en-US" altLang="zh-CN" sz="2000">
              <a:ea typeface="方正琥珀繁体" pitchFamily="2" charset="-122"/>
            </a:endParaRPr>
          </a:p>
        </p:txBody>
      </p:sp>
      <p:sp>
        <p:nvSpPr>
          <p:cNvPr id="82980" name="Text Box 38"/>
          <p:cNvSpPr txBox="1">
            <a:spLocks noChangeArrowheads="1"/>
          </p:cNvSpPr>
          <p:nvPr/>
        </p:nvSpPr>
        <p:spPr bwMode="auto">
          <a:xfrm>
            <a:off x="2676525" y="5018364"/>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10</a:t>
            </a:r>
            <a:endParaRPr lang="en-US" altLang="zh-CN" sz="2000">
              <a:ea typeface="方正琥珀繁体" pitchFamily="2" charset="-122"/>
            </a:endParaRPr>
          </a:p>
        </p:txBody>
      </p:sp>
      <p:sp>
        <p:nvSpPr>
          <p:cNvPr id="82981" name="Text Box 39"/>
          <p:cNvSpPr txBox="1">
            <a:spLocks noChangeArrowheads="1"/>
          </p:cNvSpPr>
          <p:nvPr/>
        </p:nvSpPr>
        <p:spPr bwMode="auto">
          <a:xfrm>
            <a:off x="3416300" y="5048526"/>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15</a:t>
            </a:r>
            <a:endParaRPr lang="en-US" altLang="zh-CN" sz="2000">
              <a:ea typeface="方正琥珀繁体" pitchFamily="2" charset="-122"/>
            </a:endParaRPr>
          </a:p>
        </p:txBody>
      </p:sp>
      <p:sp>
        <p:nvSpPr>
          <p:cNvPr id="82984" name="Freeform 42"/>
          <p:cNvSpPr/>
          <p:nvPr/>
        </p:nvSpPr>
        <p:spPr bwMode="auto">
          <a:xfrm>
            <a:off x="1524000" y="2243412"/>
            <a:ext cx="762000" cy="2819400"/>
          </a:xfrm>
          <a:custGeom>
            <a:avLst/>
            <a:gdLst>
              <a:gd name="T0" fmla="*/ 0 w 576"/>
              <a:gd name="T1" fmla="*/ 2147483646 h 1728"/>
              <a:gd name="T2" fmla="*/ 2147483646 w 576"/>
              <a:gd name="T3" fmla="*/ 2147483646 h 1728"/>
              <a:gd name="T4" fmla="*/ 2147483646 w 576"/>
              <a:gd name="T5" fmla="*/ 0 h 1728"/>
              <a:gd name="T6" fmla="*/ 0 60000 65536"/>
              <a:gd name="T7" fmla="*/ 0 60000 65536"/>
              <a:gd name="T8" fmla="*/ 0 60000 65536"/>
            </a:gdLst>
            <a:ahLst/>
            <a:cxnLst>
              <a:cxn ang="T6">
                <a:pos x="T0" y="T1"/>
              </a:cxn>
              <a:cxn ang="T7">
                <a:pos x="T2" y="T3"/>
              </a:cxn>
              <a:cxn ang="T8">
                <a:pos x="T4" y="T5"/>
              </a:cxn>
            </a:cxnLst>
            <a:rect l="0" t="0" r="r" b="b"/>
            <a:pathLst>
              <a:path w="576" h="1728">
                <a:moveTo>
                  <a:pt x="0" y="1728"/>
                </a:moveTo>
                <a:cubicBezTo>
                  <a:pt x="72" y="1704"/>
                  <a:pt x="144" y="1680"/>
                  <a:pt x="240" y="1392"/>
                </a:cubicBezTo>
                <a:cubicBezTo>
                  <a:pt x="336" y="1104"/>
                  <a:pt x="456" y="552"/>
                  <a:pt x="576" y="0"/>
                </a:cubicBezTo>
              </a:path>
            </a:pathLst>
          </a:custGeom>
          <a:noFill/>
          <a:ln w="19050" cap="flat" cmpd="sng">
            <a:solidFill>
              <a:srgbClr val="000000"/>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85" name="Text Box 43"/>
          <p:cNvSpPr txBox="1">
            <a:spLocks noChangeArrowheads="1"/>
          </p:cNvSpPr>
          <p:nvPr/>
        </p:nvSpPr>
        <p:spPr bwMode="auto">
          <a:xfrm>
            <a:off x="2862263" y="2408512"/>
            <a:ext cx="12049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U</a:t>
            </a:r>
            <a:r>
              <a:rPr lang="en-US" altLang="zh-CN" sz="2400" baseline="-25000">
                <a:ea typeface="方正琥珀繁体" pitchFamily="2" charset="-122"/>
              </a:rPr>
              <a:t>GS</a:t>
            </a:r>
            <a:r>
              <a:rPr lang="en-US" altLang="zh-CN" sz="2400" i="1">
                <a:ea typeface="方正琥珀繁体" pitchFamily="2" charset="-122"/>
              </a:rPr>
              <a:t> </a:t>
            </a:r>
            <a:r>
              <a:rPr lang="en-US" altLang="zh-CN" sz="2400">
                <a:ea typeface="方正琥珀繁体" pitchFamily="2" charset="-122"/>
              </a:rPr>
              <a:t>=</a:t>
            </a:r>
            <a:r>
              <a:rPr lang="en-US" altLang="zh-CN" sz="1800">
                <a:ea typeface="方正琥珀繁体" pitchFamily="2" charset="-122"/>
              </a:rPr>
              <a:t>5V</a:t>
            </a:r>
            <a:endParaRPr lang="en-US" altLang="zh-CN" sz="1800">
              <a:ea typeface="方正琥珀繁体" pitchFamily="2" charset="-122"/>
            </a:endParaRPr>
          </a:p>
        </p:txBody>
      </p:sp>
      <p:sp>
        <p:nvSpPr>
          <p:cNvPr id="82986" name="Text Box 44"/>
          <p:cNvSpPr txBox="1">
            <a:spLocks noChangeArrowheads="1"/>
          </p:cNvSpPr>
          <p:nvPr/>
        </p:nvSpPr>
        <p:spPr bwMode="auto">
          <a:xfrm>
            <a:off x="3657600" y="1862412"/>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1800">
                <a:ea typeface="方正琥珀繁体" pitchFamily="2" charset="-122"/>
              </a:rPr>
              <a:t>6V</a:t>
            </a:r>
            <a:endParaRPr lang="en-US" altLang="zh-CN" sz="1800" b="0">
              <a:ea typeface="方正琥珀繁体" pitchFamily="2" charset="-122"/>
            </a:endParaRPr>
          </a:p>
        </p:txBody>
      </p:sp>
      <p:sp>
        <p:nvSpPr>
          <p:cNvPr id="82987" name="Text Box 45"/>
          <p:cNvSpPr txBox="1">
            <a:spLocks noChangeArrowheads="1"/>
          </p:cNvSpPr>
          <p:nvPr/>
        </p:nvSpPr>
        <p:spPr bwMode="auto">
          <a:xfrm>
            <a:off x="3505200" y="3234012"/>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1800">
                <a:ea typeface="方正琥珀繁体" pitchFamily="2" charset="-122"/>
              </a:rPr>
              <a:t>4V</a:t>
            </a:r>
            <a:endParaRPr lang="en-US" altLang="zh-CN" sz="1800">
              <a:ea typeface="方正琥珀繁体" pitchFamily="2" charset="-122"/>
            </a:endParaRPr>
          </a:p>
        </p:txBody>
      </p:sp>
      <p:sp>
        <p:nvSpPr>
          <p:cNvPr id="82988" name="Text Box 46"/>
          <p:cNvSpPr txBox="1">
            <a:spLocks noChangeArrowheads="1"/>
          </p:cNvSpPr>
          <p:nvPr/>
        </p:nvSpPr>
        <p:spPr bwMode="auto">
          <a:xfrm>
            <a:off x="3429000" y="3919812"/>
            <a:ext cx="463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1800">
                <a:ea typeface="方正琥珀繁体" pitchFamily="2" charset="-122"/>
              </a:rPr>
              <a:t>3V</a:t>
            </a:r>
            <a:endParaRPr lang="en-US" altLang="zh-CN" sz="1800">
              <a:ea typeface="方正琥珀繁体" pitchFamily="2" charset="-122"/>
            </a:endParaRPr>
          </a:p>
        </p:txBody>
      </p:sp>
      <p:sp>
        <p:nvSpPr>
          <p:cNvPr id="82989" name="Text Box 47"/>
          <p:cNvSpPr txBox="1">
            <a:spLocks noChangeArrowheads="1"/>
          </p:cNvSpPr>
          <p:nvPr/>
        </p:nvSpPr>
        <p:spPr bwMode="auto">
          <a:xfrm>
            <a:off x="3349625" y="4575451"/>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1800">
                <a:ea typeface="方正琥珀繁体" pitchFamily="2" charset="-122"/>
              </a:rPr>
              <a:t>2V</a:t>
            </a:r>
            <a:endParaRPr lang="en-US" altLang="zh-CN" sz="1800">
              <a:ea typeface="方正琥珀繁体" pitchFamily="2" charset="-122"/>
            </a:endParaRPr>
          </a:p>
        </p:txBody>
      </p:sp>
      <p:sp>
        <p:nvSpPr>
          <p:cNvPr id="82990" name="Line 48"/>
          <p:cNvSpPr>
            <a:spLocks noChangeShapeType="1"/>
          </p:cNvSpPr>
          <p:nvPr/>
        </p:nvSpPr>
        <p:spPr bwMode="auto">
          <a:xfrm>
            <a:off x="5486400" y="5062812"/>
            <a:ext cx="2590800" cy="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91" name="Line 49"/>
          <p:cNvSpPr>
            <a:spLocks noChangeShapeType="1"/>
          </p:cNvSpPr>
          <p:nvPr/>
        </p:nvSpPr>
        <p:spPr bwMode="auto">
          <a:xfrm flipV="1">
            <a:off x="5791200" y="1862412"/>
            <a:ext cx="0" cy="3200400"/>
          </a:xfrm>
          <a:prstGeom prst="line">
            <a:avLst/>
          </a:prstGeom>
          <a:noFill/>
          <a:ln w="381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92" name="Text Box 50"/>
          <p:cNvSpPr txBox="1">
            <a:spLocks noChangeArrowheads="1"/>
          </p:cNvSpPr>
          <p:nvPr/>
        </p:nvSpPr>
        <p:spPr bwMode="auto">
          <a:xfrm>
            <a:off x="5514975" y="1367112"/>
            <a:ext cx="1208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i="1" dirty="0" err="1" smtClean="0">
                <a:ea typeface="方正琥珀繁体" pitchFamily="2" charset="-122"/>
              </a:rPr>
              <a:t>i</a:t>
            </a:r>
            <a:r>
              <a:rPr lang="en-US" altLang="zh-CN" sz="2400" baseline="-25000" dirty="0" err="1" smtClean="0">
                <a:ea typeface="方正琥珀繁体" pitchFamily="2" charset="-122"/>
              </a:rPr>
              <a:t>D</a:t>
            </a:r>
            <a:r>
              <a:rPr lang="en-US" altLang="zh-CN" b="0" dirty="0" smtClean="0">
                <a:ea typeface="方正琥珀繁体" pitchFamily="2" charset="-122"/>
              </a:rPr>
              <a:t> </a:t>
            </a:r>
            <a:r>
              <a:rPr lang="en-US" altLang="zh-CN" b="0" dirty="0">
                <a:ea typeface="方正琥珀繁体" pitchFamily="2" charset="-122"/>
              </a:rPr>
              <a:t>/mA</a:t>
            </a:r>
            <a:endParaRPr lang="en-US" altLang="zh-CN" b="0" dirty="0">
              <a:ea typeface="方正琥珀繁体" pitchFamily="2" charset="-122"/>
            </a:endParaRPr>
          </a:p>
        </p:txBody>
      </p:sp>
      <p:sp>
        <p:nvSpPr>
          <p:cNvPr id="82993" name="Freeform 51"/>
          <p:cNvSpPr/>
          <p:nvPr/>
        </p:nvSpPr>
        <p:spPr bwMode="auto">
          <a:xfrm>
            <a:off x="6172200" y="4072212"/>
            <a:ext cx="609600" cy="990600"/>
          </a:xfrm>
          <a:custGeom>
            <a:avLst/>
            <a:gdLst>
              <a:gd name="T0" fmla="*/ 0 w 384"/>
              <a:gd name="T1" fmla="*/ 2147483646 h 624"/>
              <a:gd name="T2" fmla="*/ 2147483646 w 384"/>
              <a:gd name="T3" fmla="*/ 2147483646 h 624"/>
              <a:gd name="T4" fmla="*/ 2147483646 w 384"/>
              <a:gd name="T5" fmla="*/ 0 h 624"/>
              <a:gd name="T6" fmla="*/ 0 60000 65536"/>
              <a:gd name="T7" fmla="*/ 0 60000 65536"/>
              <a:gd name="T8" fmla="*/ 0 60000 65536"/>
            </a:gdLst>
            <a:ahLst/>
            <a:cxnLst>
              <a:cxn ang="T6">
                <a:pos x="T0" y="T1"/>
              </a:cxn>
              <a:cxn ang="T7">
                <a:pos x="T2" y="T3"/>
              </a:cxn>
              <a:cxn ang="T8">
                <a:pos x="T4" y="T5"/>
              </a:cxn>
            </a:cxnLst>
            <a:rect l="0" t="0" r="r" b="b"/>
            <a:pathLst>
              <a:path w="384" h="624">
                <a:moveTo>
                  <a:pt x="0" y="624"/>
                </a:moveTo>
                <a:cubicBezTo>
                  <a:pt x="40" y="604"/>
                  <a:pt x="80" y="584"/>
                  <a:pt x="144" y="480"/>
                </a:cubicBezTo>
                <a:cubicBezTo>
                  <a:pt x="208" y="376"/>
                  <a:pt x="296" y="188"/>
                  <a:pt x="384"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94" name="Line 52"/>
          <p:cNvSpPr>
            <a:spLocks noChangeShapeType="1"/>
          </p:cNvSpPr>
          <p:nvPr/>
        </p:nvSpPr>
        <p:spPr bwMode="auto">
          <a:xfrm flipV="1">
            <a:off x="6791327" y="2300562"/>
            <a:ext cx="714375" cy="177165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95" name="Oval 55"/>
          <p:cNvSpPr>
            <a:spLocks noChangeArrowheads="1"/>
          </p:cNvSpPr>
          <p:nvPr/>
        </p:nvSpPr>
        <p:spPr bwMode="auto">
          <a:xfrm>
            <a:off x="2870200" y="42500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996" name="Oval 56"/>
          <p:cNvSpPr>
            <a:spLocks noChangeArrowheads="1"/>
          </p:cNvSpPr>
          <p:nvPr/>
        </p:nvSpPr>
        <p:spPr bwMode="auto">
          <a:xfrm>
            <a:off x="2857500" y="49104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997" name="Line 57"/>
          <p:cNvSpPr>
            <a:spLocks noChangeShapeType="1"/>
          </p:cNvSpPr>
          <p:nvPr/>
        </p:nvSpPr>
        <p:spPr bwMode="auto">
          <a:xfrm>
            <a:off x="2895600" y="4961212"/>
            <a:ext cx="33528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998" name="Oval 58"/>
          <p:cNvSpPr>
            <a:spLocks noChangeArrowheads="1"/>
          </p:cNvSpPr>
          <p:nvPr/>
        </p:nvSpPr>
        <p:spPr bwMode="auto">
          <a:xfrm>
            <a:off x="6248400" y="49231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999" name="Line 59"/>
          <p:cNvSpPr>
            <a:spLocks noChangeShapeType="1"/>
          </p:cNvSpPr>
          <p:nvPr/>
        </p:nvSpPr>
        <p:spPr bwMode="auto">
          <a:xfrm>
            <a:off x="2895600" y="4300812"/>
            <a:ext cx="38100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000" name="Oval 60"/>
          <p:cNvSpPr>
            <a:spLocks noChangeArrowheads="1"/>
          </p:cNvSpPr>
          <p:nvPr/>
        </p:nvSpPr>
        <p:spPr bwMode="auto">
          <a:xfrm>
            <a:off x="6616700" y="42754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001" name="Line 61"/>
          <p:cNvSpPr>
            <a:spLocks noChangeShapeType="1"/>
          </p:cNvSpPr>
          <p:nvPr/>
        </p:nvSpPr>
        <p:spPr bwMode="auto">
          <a:xfrm>
            <a:off x="2895600" y="3624537"/>
            <a:ext cx="40386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dirty="0"/>
          </a:p>
        </p:txBody>
      </p:sp>
      <p:sp>
        <p:nvSpPr>
          <p:cNvPr id="83002" name="Oval 62"/>
          <p:cNvSpPr>
            <a:spLocks noChangeArrowheads="1"/>
          </p:cNvSpPr>
          <p:nvPr/>
        </p:nvSpPr>
        <p:spPr bwMode="auto">
          <a:xfrm>
            <a:off x="6934200" y="35769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003" name="Line 63"/>
          <p:cNvSpPr>
            <a:spLocks noChangeShapeType="1"/>
          </p:cNvSpPr>
          <p:nvPr/>
        </p:nvSpPr>
        <p:spPr bwMode="auto">
          <a:xfrm>
            <a:off x="2895600" y="2948262"/>
            <a:ext cx="43434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004" name="Oval 64"/>
          <p:cNvSpPr>
            <a:spLocks noChangeArrowheads="1"/>
          </p:cNvSpPr>
          <p:nvPr/>
        </p:nvSpPr>
        <p:spPr bwMode="auto">
          <a:xfrm>
            <a:off x="7226300" y="28784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007" name="Text Box 69"/>
          <p:cNvSpPr txBox="1">
            <a:spLocks noChangeArrowheads="1"/>
          </p:cNvSpPr>
          <p:nvPr/>
        </p:nvSpPr>
        <p:spPr bwMode="auto">
          <a:xfrm>
            <a:off x="5578475" y="4989789"/>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0</a:t>
            </a:r>
            <a:endParaRPr lang="en-US" altLang="zh-CN" sz="2000">
              <a:ea typeface="方正琥珀繁体" pitchFamily="2" charset="-122"/>
            </a:endParaRPr>
          </a:p>
        </p:txBody>
      </p:sp>
      <p:sp>
        <p:nvSpPr>
          <p:cNvPr id="83008" name="Text Box 70"/>
          <p:cNvSpPr txBox="1">
            <a:spLocks noChangeArrowheads="1"/>
          </p:cNvSpPr>
          <p:nvPr/>
        </p:nvSpPr>
        <p:spPr bwMode="auto">
          <a:xfrm>
            <a:off x="5480050" y="3981726"/>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1</a:t>
            </a:r>
            <a:endParaRPr lang="en-US" altLang="zh-CN" sz="2000" b="0">
              <a:ea typeface="方正琥珀繁体" pitchFamily="2" charset="-122"/>
            </a:endParaRPr>
          </a:p>
        </p:txBody>
      </p:sp>
      <p:sp>
        <p:nvSpPr>
          <p:cNvPr id="83009" name="Text Box 71"/>
          <p:cNvSpPr txBox="1">
            <a:spLocks noChangeArrowheads="1"/>
          </p:cNvSpPr>
          <p:nvPr/>
        </p:nvSpPr>
        <p:spPr bwMode="auto">
          <a:xfrm>
            <a:off x="5483225" y="3284814"/>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2</a:t>
            </a:r>
            <a:endParaRPr lang="en-US" altLang="zh-CN" sz="2000" b="0">
              <a:ea typeface="方正琥珀繁体" pitchFamily="2" charset="-122"/>
            </a:endParaRPr>
          </a:p>
        </p:txBody>
      </p:sp>
      <p:sp>
        <p:nvSpPr>
          <p:cNvPr id="83010" name="Text Box 72"/>
          <p:cNvSpPr txBox="1">
            <a:spLocks noChangeArrowheads="1"/>
          </p:cNvSpPr>
          <p:nvPr/>
        </p:nvSpPr>
        <p:spPr bwMode="auto">
          <a:xfrm>
            <a:off x="5480050" y="2533926"/>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3</a:t>
            </a:r>
            <a:endParaRPr lang="en-US" altLang="zh-CN" sz="2000" b="0">
              <a:ea typeface="方正琥珀繁体" pitchFamily="2" charset="-122"/>
            </a:endParaRPr>
          </a:p>
        </p:txBody>
      </p:sp>
      <p:grpSp>
        <p:nvGrpSpPr>
          <p:cNvPr id="128073" name="Group 73"/>
          <p:cNvGrpSpPr/>
          <p:nvPr/>
        </p:nvGrpSpPr>
        <p:grpSpPr bwMode="auto">
          <a:xfrm>
            <a:off x="2311654" y="1410700"/>
            <a:ext cx="1190372" cy="502512"/>
            <a:chOff x="2496" y="384"/>
            <a:chExt cx="768" cy="384"/>
          </a:xfrm>
        </p:grpSpPr>
        <p:sp>
          <p:nvSpPr>
            <p:cNvPr id="83045" name="AutoShape 74"/>
            <p:cNvSpPr>
              <a:spLocks noChangeArrowheads="1"/>
            </p:cNvSpPr>
            <p:nvPr/>
          </p:nvSpPr>
          <p:spPr bwMode="auto">
            <a:xfrm>
              <a:off x="2496" y="384"/>
              <a:ext cx="768" cy="384"/>
            </a:xfrm>
            <a:prstGeom prst="wedgeRoundRectCallout">
              <a:avLst>
                <a:gd name="adj1" fmla="val 4690"/>
                <a:gd name="adj2" fmla="val 107551"/>
                <a:gd name="adj3" fmla="val 16667"/>
              </a:avLst>
            </a:prstGeom>
            <a:solidFill>
              <a:srgbClr val="FFFFFF"/>
            </a:solidFill>
            <a:ln w="38100">
              <a:solidFill>
                <a:srgbClr val="FF00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endParaRPr lang="zh-CN" altLang="zh-CN" sz="1800" b="0">
                <a:ea typeface="方正琥珀繁体" pitchFamily="2" charset="-122"/>
              </a:endParaRPr>
            </a:p>
          </p:txBody>
        </p:sp>
        <p:sp>
          <p:nvSpPr>
            <p:cNvPr id="83046" name="Text Box 75"/>
            <p:cNvSpPr txBox="1">
              <a:spLocks noChangeArrowheads="1"/>
            </p:cNvSpPr>
            <p:nvPr/>
          </p:nvSpPr>
          <p:spPr bwMode="auto">
            <a:xfrm>
              <a:off x="2576" y="423"/>
              <a:ext cx="619"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000" dirty="0">
                  <a:solidFill>
                    <a:srgbClr val="FF0066"/>
                  </a:solidFill>
                  <a:ea typeface="方正琥珀繁体" pitchFamily="2" charset="-122"/>
                </a:rPr>
                <a:t>恒流区</a:t>
              </a:r>
              <a:endParaRPr lang="zh-CN" altLang="en-US" sz="2000" dirty="0">
                <a:solidFill>
                  <a:srgbClr val="FF0066"/>
                </a:solidFill>
                <a:ea typeface="方正琥珀繁体" pitchFamily="2" charset="-122"/>
              </a:endParaRPr>
            </a:p>
          </p:txBody>
        </p:sp>
      </p:grpSp>
      <p:grpSp>
        <p:nvGrpSpPr>
          <p:cNvPr id="128079" name="Group 79"/>
          <p:cNvGrpSpPr/>
          <p:nvPr/>
        </p:nvGrpSpPr>
        <p:grpSpPr bwMode="auto">
          <a:xfrm>
            <a:off x="414340" y="1886224"/>
            <a:ext cx="577763" cy="1576388"/>
            <a:chOff x="144" y="576"/>
            <a:chExt cx="385" cy="1008"/>
          </a:xfrm>
        </p:grpSpPr>
        <p:sp>
          <p:nvSpPr>
            <p:cNvPr id="83043" name="AutoShape 80"/>
            <p:cNvSpPr>
              <a:spLocks noChangeArrowheads="1"/>
            </p:cNvSpPr>
            <p:nvPr/>
          </p:nvSpPr>
          <p:spPr bwMode="auto">
            <a:xfrm>
              <a:off x="144" y="576"/>
              <a:ext cx="384" cy="1008"/>
            </a:xfrm>
            <a:prstGeom prst="wedgeRoundRectCallout">
              <a:avLst>
                <a:gd name="adj1" fmla="val 184375"/>
                <a:gd name="adj2" fmla="val 52875"/>
                <a:gd name="adj3" fmla="val 16667"/>
              </a:avLst>
            </a:prstGeom>
            <a:noFill/>
            <a:ln w="38100">
              <a:solidFill>
                <a:schemeClr val="accent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endParaRPr lang="zh-CN" altLang="zh-CN" sz="1800" b="0">
                <a:ea typeface="方正琥珀繁体" pitchFamily="2" charset="-122"/>
              </a:endParaRPr>
            </a:p>
          </p:txBody>
        </p:sp>
        <p:sp>
          <p:nvSpPr>
            <p:cNvPr id="83044" name="Text Box 81"/>
            <p:cNvSpPr txBox="1">
              <a:spLocks noChangeArrowheads="1"/>
            </p:cNvSpPr>
            <p:nvPr/>
          </p:nvSpPr>
          <p:spPr bwMode="auto">
            <a:xfrm>
              <a:off x="201" y="651"/>
              <a:ext cx="328" cy="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000" dirty="0">
                  <a:solidFill>
                    <a:schemeClr val="accent1"/>
                  </a:solidFill>
                </a:rPr>
                <a:t>可变电阻区</a:t>
              </a:r>
              <a:endParaRPr lang="zh-CN" altLang="en-US" sz="2000" b="0" dirty="0">
                <a:solidFill>
                  <a:schemeClr val="accent1"/>
                </a:solidFill>
                <a:ea typeface="方正琥珀繁体" pitchFamily="2" charset="-122"/>
              </a:endParaRPr>
            </a:p>
          </p:txBody>
        </p:sp>
      </p:grpSp>
      <p:sp>
        <p:nvSpPr>
          <p:cNvPr id="83015" name="Line 82"/>
          <p:cNvSpPr>
            <a:spLocks noChangeShapeType="1"/>
          </p:cNvSpPr>
          <p:nvPr/>
        </p:nvSpPr>
        <p:spPr bwMode="auto">
          <a:xfrm>
            <a:off x="6400800" y="5062812"/>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016" name="Line 83"/>
          <p:cNvSpPr>
            <a:spLocks noChangeShapeType="1"/>
          </p:cNvSpPr>
          <p:nvPr/>
        </p:nvSpPr>
        <p:spPr bwMode="auto">
          <a:xfrm>
            <a:off x="6991350" y="5062812"/>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017" name="Line 84"/>
          <p:cNvSpPr>
            <a:spLocks noChangeShapeType="1"/>
          </p:cNvSpPr>
          <p:nvPr/>
        </p:nvSpPr>
        <p:spPr bwMode="auto">
          <a:xfrm>
            <a:off x="7296150" y="5067574"/>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018" name="Text Box 85"/>
          <p:cNvSpPr txBox="1">
            <a:spLocks noChangeArrowheads="1"/>
          </p:cNvSpPr>
          <p:nvPr/>
        </p:nvSpPr>
        <p:spPr bwMode="auto">
          <a:xfrm>
            <a:off x="6264275" y="5008839"/>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2</a:t>
            </a:r>
            <a:endParaRPr lang="en-US" altLang="zh-CN" sz="2000">
              <a:ea typeface="方正琥珀繁体" pitchFamily="2" charset="-122"/>
            </a:endParaRPr>
          </a:p>
        </p:txBody>
      </p:sp>
      <p:sp>
        <p:nvSpPr>
          <p:cNvPr id="83019" name="Text Box 86"/>
          <p:cNvSpPr txBox="1">
            <a:spLocks noChangeArrowheads="1"/>
          </p:cNvSpPr>
          <p:nvPr/>
        </p:nvSpPr>
        <p:spPr bwMode="auto">
          <a:xfrm>
            <a:off x="6807200" y="5027889"/>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4</a:t>
            </a:r>
            <a:endParaRPr lang="en-US" altLang="zh-CN" sz="2000" b="0">
              <a:ea typeface="方正琥珀繁体" pitchFamily="2" charset="-122"/>
            </a:endParaRPr>
          </a:p>
        </p:txBody>
      </p:sp>
      <p:sp>
        <p:nvSpPr>
          <p:cNvPr id="83020" name="Text Box 87"/>
          <p:cNvSpPr txBox="1">
            <a:spLocks noChangeArrowheads="1"/>
          </p:cNvSpPr>
          <p:nvPr/>
        </p:nvSpPr>
        <p:spPr bwMode="auto">
          <a:xfrm>
            <a:off x="7159627" y="5046939"/>
            <a:ext cx="301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5</a:t>
            </a:r>
            <a:endParaRPr lang="en-US" altLang="zh-CN" sz="2000">
              <a:ea typeface="方正琥珀繁体" pitchFamily="2" charset="-122"/>
            </a:endParaRPr>
          </a:p>
        </p:txBody>
      </p:sp>
      <p:sp>
        <p:nvSpPr>
          <p:cNvPr id="83021" name="Text Box 88"/>
          <p:cNvSpPr txBox="1">
            <a:spLocks noChangeArrowheads="1"/>
          </p:cNvSpPr>
          <p:nvPr/>
        </p:nvSpPr>
        <p:spPr bwMode="auto">
          <a:xfrm>
            <a:off x="8042277" y="4967562"/>
            <a:ext cx="1101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err="1" smtClean="0">
                <a:ea typeface="方正琥珀繁体" pitchFamily="2" charset="-122"/>
              </a:rPr>
              <a:t>u</a:t>
            </a:r>
            <a:r>
              <a:rPr lang="en-US" altLang="zh-CN" sz="2400" baseline="-25000" dirty="0" err="1" smtClean="0">
                <a:ea typeface="方正琥珀繁体" pitchFamily="2" charset="-122"/>
              </a:rPr>
              <a:t>GS</a:t>
            </a:r>
            <a:r>
              <a:rPr lang="en-US" altLang="zh-CN" sz="1400" dirty="0" smtClean="0">
                <a:ea typeface="方正琥珀繁体" pitchFamily="2" charset="-122"/>
              </a:rPr>
              <a:t> </a:t>
            </a:r>
            <a:r>
              <a:rPr lang="en-US" altLang="zh-CN" sz="2400" dirty="0">
                <a:ea typeface="方正琥珀繁体" pitchFamily="2" charset="-122"/>
              </a:rPr>
              <a:t>/</a:t>
            </a:r>
            <a:r>
              <a:rPr lang="en-US" altLang="zh-CN" sz="2400" b="0" dirty="0">
                <a:ea typeface="方正琥珀繁体" pitchFamily="2" charset="-122"/>
              </a:rPr>
              <a:t> </a:t>
            </a:r>
            <a:r>
              <a:rPr lang="en-US" altLang="zh-CN" sz="2400" dirty="0">
                <a:ea typeface="方正琥珀繁体" pitchFamily="2" charset="-122"/>
              </a:rPr>
              <a:t>V</a:t>
            </a:r>
            <a:endParaRPr lang="en-US" altLang="zh-CN" sz="2400" dirty="0">
              <a:ea typeface="方正琥珀繁体" pitchFamily="2" charset="-122"/>
            </a:endParaRPr>
          </a:p>
        </p:txBody>
      </p:sp>
      <p:sp>
        <p:nvSpPr>
          <p:cNvPr id="83022" name="Text Box 91"/>
          <p:cNvSpPr txBox="1">
            <a:spLocks noChangeArrowheads="1"/>
          </p:cNvSpPr>
          <p:nvPr/>
        </p:nvSpPr>
        <p:spPr bwMode="auto">
          <a:xfrm>
            <a:off x="-13405" y="732088"/>
            <a:ext cx="504978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dirty="0">
                <a:solidFill>
                  <a:schemeClr val="accent5">
                    <a:lumMod val="50000"/>
                  </a:schemeClr>
                </a:solidFill>
                <a:latin typeface="+mn-ea"/>
                <a:ea typeface="+mn-ea"/>
              </a:rPr>
              <a:t>3.</a:t>
            </a:r>
            <a:r>
              <a:rPr lang="zh-CN" altLang="en-US" dirty="0">
                <a:solidFill>
                  <a:schemeClr val="accent5">
                    <a:lumMod val="50000"/>
                  </a:schemeClr>
                </a:solidFill>
                <a:latin typeface="+mn-ea"/>
                <a:ea typeface="+mn-ea"/>
              </a:rPr>
              <a:t>增强型 </a:t>
            </a:r>
            <a:r>
              <a:rPr lang="en-US" altLang="zh-CN" dirty="0">
                <a:solidFill>
                  <a:schemeClr val="accent5">
                    <a:lumMod val="50000"/>
                  </a:schemeClr>
                </a:solidFill>
                <a:latin typeface="+mn-ea"/>
                <a:ea typeface="+mn-ea"/>
              </a:rPr>
              <a:t>NMOS </a:t>
            </a:r>
            <a:r>
              <a:rPr lang="zh-CN" altLang="en-US" dirty="0">
                <a:solidFill>
                  <a:schemeClr val="accent5">
                    <a:lumMod val="50000"/>
                  </a:schemeClr>
                </a:solidFill>
                <a:latin typeface="+mn-ea"/>
                <a:ea typeface="+mn-ea"/>
              </a:rPr>
              <a:t>管的特性曲线</a:t>
            </a:r>
            <a:endParaRPr lang="zh-CN" altLang="en-US" dirty="0">
              <a:solidFill>
                <a:schemeClr val="accent5">
                  <a:lumMod val="50000"/>
                </a:schemeClr>
              </a:solidFill>
              <a:latin typeface="+mn-ea"/>
              <a:ea typeface="+mn-ea"/>
            </a:endParaRPr>
          </a:p>
        </p:txBody>
      </p:sp>
      <p:sp>
        <p:nvSpPr>
          <p:cNvPr id="83023" name="Text Box 93"/>
          <p:cNvSpPr txBox="1">
            <a:spLocks noChangeArrowheads="1"/>
          </p:cNvSpPr>
          <p:nvPr/>
        </p:nvSpPr>
        <p:spPr bwMode="auto">
          <a:xfrm>
            <a:off x="5583238" y="5183839"/>
            <a:ext cx="1193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a:solidFill>
                  <a:srgbClr val="FF3300"/>
                </a:solidFill>
                <a:ea typeface="方正琥珀繁体" pitchFamily="2" charset="-122"/>
              </a:rPr>
              <a:t>U</a:t>
            </a:r>
            <a:r>
              <a:rPr lang="en-US" altLang="zh-CN" sz="1600" dirty="0">
                <a:solidFill>
                  <a:srgbClr val="FF3300"/>
                </a:solidFill>
                <a:ea typeface="方正琥珀繁体" pitchFamily="2" charset="-122"/>
              </a:rPr>
              <a:t>G</a:t>
            </a:r>
            <a:r>
              <a:rPr lang="en-US" altLang="zh-CN" sz="2400" dirty="0">
                <a:solidFill>
                  <a:srgbClr val="FF3300"/>
                </a:solidFill>
                <a:ea typeface="方正琥珀繁体" pitchFamily="2" charset="-122"/>
              </a:rPr>
              <a:t>s(</a:t>
            </a:r>
            <a:r>
              <a:rPr lang="en-US" altLang="zh-CN" sz="2400" dirty="0" err="1">
                <a:solidFill>
                  <a:srgbClr val="FF3300"/>
                </a:solidFill>
                <a:ea typeface="方正琥珀繁体" pitchFamily="2" charset="-122"/>
              </a:rPr>
              <a:t>th</a:t>
            </a:r>
            <a:r>
              <a:rPr lang="en-US" altLang="zh-CN" sz="2400" dirty="0">
                <a:solidFill>
                  <a:srgbClr val="FF3300"/>
                </a:solidFill>
                <a:ea typeface="方正琥珀繁体" pitchFamily="2" charset="-122"/>
              </a:rPr>
              <a:t>)</a:t>
            </a:r>
            <a:endParaRPr lang="en-US" altLang="zh-CN" sz="2400" dirty="0">
              <a:solidFill>
                <a:srgbClr val="FF3300"/>
              </a:solidFill>
              <a:ea typeface="方正琥珀繁体" pitchFamily="2" charset="-122"/>
            </a:endParaRPr>
          </a:p>
        </p:txBody>
      </p:sp>
      <p:sp>
        <p:nvSpPr>
          <p:cNvPr id="83024" name="Text Box 94"/>
          <p:cNvSpPr txBox="1">
            <a:spLocks noChangeArrowheads="1"/>
          </p:cNvSpPr>
          <p:nvPr/>
        </p:nvSpPr>
        <p:spPr bwMode="auto">
          <a:xfrm>
            <a:off x="2414696" y="5403482"/>
            <a:ext cx="1422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t>输出特性</a:t>
            </a:r>
            <a:endParaRPr lang="zh-CN" altLang="en-US" sz="2400" dirty="0"/>
          </a:p>
        </p:txBody>
      </p:sp>
      <p:sp>
        <p:nvSpPr>
          <p:cNvPr id="83025" name="Text Box 95"/>
          <p:cNvSpPr txBox="1">
            <a:spLocks noChangeArrowheads="1"/>
          </p:cNvSpPr>
          <p:nvPr/>
        </p:nvSpPr>
        <p:spPr bwMode="auto">
          <a:xfrm>
            <a:off x="6673958" y="5403482"/>
            <a:ext cx="1422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t>转移特性</a:t>
            </a:r>
            <a:endParaRPr lang="zh-CN" altLang="en-US" sz="2400" b="0" dirty="0"/>
          </a:p>
        </p:txBody>
      </p:sp>
      <p:sp>
        <p:nvSpPr>
          <p:cNvPr id="83026" name="Text Box 100"/>
          <p:cNvSpPr txBox="1">
            <a:spLocks noChangeArrowheads="1"/>
          </p:cNvSpPr>
          <p:nvPr/>
        </p:nvSpPr>
        <p:spPr bwMode="auto">
          <a:xfrm rot="86690">
            <a:off x="4114802" y="5013599"/>
            <a:ext cx="1196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ea typeface="方正琥珀繁体" pitchFamily="2" charset="-122"/>
              </a:rPr>
              <a:t> </a:t>
            </a:r>
            <a:r>
              <a:rPr lang="en-US" altLang="zh-CN" sz="2400" i="1" dirty="0" err="1" smtClean="0">
                <a:ea typeface="方正琥珀繁体" pitchFamily="2" charset="-122"/>
              </a:rPr>
              <a:t>u</a:t>
            </a:r>
            <a:r>
              <a:rPr lang="en-US" altLang="zh-CN" sz="2400" baseline="-25000" dirty="0" err="1" smtClean="0">
                <a:ea typeface="方正琥珀繁体" pitchFamily="2" charset="-122"/>
              </a:rPr>
              <a:t>DS</a:t>
            </a:r>
            <a:r>
              <a:rPr lang="en-US" altLang="zh-CN" sz="2400" i="1" dirty="0" smtClean="0">
                <a:ea typeface="方正琥珀繁体" pitchFamily="2" charset="-122"/>
              </a:rPr>
              <a:t> </a:t>
            </a:r>
            <a:r>
              <a:rPr lang="en-US" altLang="zh-CN" sz="2400" i="1" dirty="0">
                <a:ea typeface="方正琥珀繁体" pitchFamily="2" charset="-122"/>
              </a:rPr>
              <a:t>/ </a:t>
            </a:r>
            <a:r>
              <a:rPr lang="en-US" altLang="zh-CN" sz="2400" dirty="0">
                <a:ea typeface="方正琥珀繁体" pitchFamily="2" charset="-122"/>
              </a:rPr>
              <a:t>V</a:t>
            </a:r>
            <a:endParaRPr lang="en-US" altLang="zh-CN" sz="2400" dirty="0">
              <a:ea typeface="方正琥珀繁体" pitchFamily="2" charset="-122"/>
            </a:endParaRPr>
          </a:p>
        </p:txBody>
      </p:sp>
      <p:sp>
        <p:nvSpPr>
          <p:cNvPr id="83027" name="Text Box 102"/>
          <p:cNvSpPr txBox="1">
            <a:spLocks noChangeArrowheads="1"/>
          </p:cNvSpPr>
          <p:nvPr/>
        </p:nvSpPr>
        <p:spPr bwMode="auto">
          <a:xfrm>
            <a:off x="1010698" y="1215098"/>
            <a:ext cx="12080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i="1" dirty="0" err="1" smtClean="0">
                <a:ea typeface="方正琥珀繁体" pitchFamily="2" charset="-122"/>
              </a:rPr>
              <a:t>i</a:t>
            </a:r>
            <a:r>
              <a:rPr lang="en-US" altLang="zh-CN" sz="2400" baseline="-25000" dirty="0" err="1" smtClean="0">
                <a:ea typeface="方正琥珀繁体" pitchFamily="2" charset="-122"/>
              </a:rPr>
              <a:t>D</a:t>
            </a:r>
            <a:r>
              <a:rPr lang="en-US" altLang="zh-CN" b="0" dirty="0" smtClean="0">
                <a:ea typeface="方正琥珀繁体" pitchFamily="2" charset="-122"/>
              </a:rPr>
              <a:t> </a:t>
            </a:r>
            <a:r>
              <a:rPr lang="en-US" altLang="zh-CN" b="0" dirty="0">
                <a:ea typeface="方正琥珀繁体" pitchFamily="2" charset="-122"/>
              </a:rPr>
              <a:t>/mA</a:t>
            </a:r>
            <a:endParaRPr lang="en-US" altLang="zh-CN" b="0" dirty="0">
              <a:ea typeface="方正琥珀繁体" pitchFamily="2" charset="-122"/>
            </a:endParaRPr>
          </a:p>
        </p:txBody>
      </p:sp>
      <p:grpSp>
        <p:nvGrpSpPr>
          <p:cNvPr id="83028" name="Group 125"/>
          <p:cNvGrpSpPr/>
          <p:nvPr/>
        </p:nvGrpSpPr>
        <p:grpSpPr bwMode="auto">
          <a:xfrm>
            <a:off x="2780947" y="5759255"/>
            <a:ext cx="3171825" cy="1060450"/>
            <a:chOff x="3600" y="204"/>
            <a:chExt cx="1998" cy="668"/>
          </a:xfrm>
        </p:grpSpPr>
        <p:sp>
          <p:nvSpPr>
            <p:cNvPr id="83039" name="Line 113"/>
            <p:cNvSpPr>
              <a:spLocks noChangeShapeType="1"/>
            </p:cNvSpPr>
            <p:nvPr/>
          </p:nvSpPr>
          <p:spPr bwMode="auto">
            <a:xfrm>
              <a:off x="4500" y="552"/>
              <a:ext cx="51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83040" name="Text Box 112"/>
            <p:cNvSpPr txBox="1">
              <a:spLocks noChangeArrowheads="1"/>
            </p:cNvSpPr>
            <p:nvPr/>
          </p:nvSpPr>
          <p:spPr bwMode="auto">
            <a:xfrm>
              <a:off x="3600" y="381"/>
              <a:ext cx="19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t>I</a:t>
              </a:r>
              <a:r>
                <a:rPr lang="en-US" altLang="zh-CN" baseline="-30000" dirty="0"/>
                <a:t>D</a:t>
              </a:r>
              <a:r>
                <a:rPr lang="en-US" altLang="zh-CN" dirty="0"/>
                <a:t>=</a:t>
              </a:r>
              <a:r>
                <a:rPr lang="en-US" altLang="zh-CN" i="1" dirty="0"/>
                <a:t>I</a:t>
              </a:r>
              <a:r>
                <a:rPr lang="en-US" altLang="zh-CN" baseline="-30000" dirty="0"/>
                <a:t>DO</a:t>
              </a:r>
              <a:r>
                <a:rPr lang="en-US" altLang="zh-CN" dirty="0">
                  <a:latin typeface="宋体" panose="02010600030101010101" pitchFamily="2" charset="-122"/>
                </a:rPr>
                <a:t>(     </a:t>
              </a:r>
              <a:r>
                <a:rPr lang="en-US" altLang="zh-CN" dirty="0">
                  <a:sym typeface="Symbol" panose="05050102010706020507" pitchFamily="18" charset="2"/>
                </a:rPr>
                <a:t></a:t>
              </a:r>
              <a:r>
                <a:rPr lang="en-US" altLang="zh-CN" dirty="0"/>
                <a:t>1)</a:t>
              </a:r>
              <a:r>
                <a:rPr lang="en-US" altLang="zh-CN" baseline="30000" dirty="0"/>
                <a:t>2</a:t>
              </a:r>
              <a:r>
                <a:rPr lang="en-US" altLang="zh-CN" dirty="0">
                  <a:ea typeface="方正琥珀繁体" pitchFamily="2" charset="-122"/>
                </a:rPr>
                <a:t> </a:t>
              </a:r>
              <a:endParaRPr lang="en-US" altLang="zh-CN" dirty="0">
                <a:ea typeface="方正琥珀繁体" pitchFamily="2" charset="-122"/>
              </a:endParaRPr>
            </a:p>
          </p:txBody>
        </p:sp>
        <p:sp>
          <p:nvSpPr>
            <p:cNvPr id="83041" name="Text Box 114"/>
            <p:cNvSpPr txBox="1">
              <a:spLocks noChangeArrowheads="1"/>
            </p:cNvSpPr>
            <p:nvPr/>
          </p:nvSpPr>
          <p:spPr bwMode="auto">
            <a:xfrm>
              <a:off x="4441" y="204"/>
              <a:ext cx="6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t>U</a:t>
              </a:r>
              <a:r>
                <a:rPr lang="en-US" altLang="zh-CN" baseline="-30000" dirty="0"/>
                <a:t>GS</a:t>
              </a:r>
              <a:r>
                <a:rPr lang="en-US" altLang="zh-CN" dirty="0">
                  <a:ea typeface="方正琥珀繁体" pitchFamily="2" charset="-122"/>
                </a:rPr>
                <a:t> </a:t>
              </a:r>
              <a:endParaRPr lang="en-US" altLang="zh-CN" dirty="0">
                <a:ea typeface="方正琥珀繁体" pitchFamily="2" charset="-122"/>
              </a:endParaRPr>
            </a:p>
          </p:txBody>
        </p:sp>
        <p:sp>
          <p:nvSpPr>
            <p:cNvPr id="83042" name="Text Box 115"/>
            <p:cNvSpPr txBox="1">
              <a:spLocks noChangeArrowheads="1"/>
            </p:cNvSpPr>
            <p:nvPr/>
          </p:nvSpPr>
          <p:spPr bwMode="auto">
            <a:xfrm>
              <a:off x="4445" y="545"/>
              <a:ext cx="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cs typeface="Times New Roman" panose="02020603050405020304" pitchFamily="18" charset="0"/>
                </a:rPr>
                <a:t>U</a:t>
              </a:r>
              <a:r>
                <a:rPr lang="en-US" altLang="zh-CN" baseline="-30000" dirty="0">
                  <a:cs typeface="Times New Roman" panose="02020603050405020304" pitchFamily="18" charset="0"/>
                </a:rPr>
                <a:t>GS(</a:t>
              </a:r>
              <a:r>
                <a:rPr lang="en-US" altLang="zh-CN" baseline="-30000" dirty="0" err="1">
                  <a:cs typeface="Times New Roman" panose="02020603050405020304" pitchFamily="18" charset="0"/>
                </a:rPr>
                <a:t>th</a:t>
              </a:r>
              <a:r>
                <a:rPr lang="en-US" altLang="zh-CN" baseline="-30000" dirty="0">
                  <a:cs typeface="Times New Roman" panose="02020603050405020304" pitchFamily="18" charset="0"/>
                </a:rPr>
                <a:t>)</a:t>
              </a:r>
              <a:r>
                <a:rPr lang="en-US" altLang="zh-CN" dirty="0">
                  <a:solidFill>
                    <a:schemeClr val="accent2"/>
                  </a:solidFill>
                </a:rPr>
                <a:t> </a:t>
              </a:r>
              <a:r>
                <a:rPr lang="en-US" altLang="zh-CN" dirty="0">
                  <a:solidFill>
                    <a:schemeClr val="accent2"/>
                  </a:solidFill>
                  <a:ea typeface="方正琥珀繁体" pitchFamily="2" charset="-122"/>
                </a:rPr>
                <a:t> </a:t>
              </a:r>
              <a:endParaRPr lang="en-US" altLang="zh-CN" dirty="0">
                <a:solidFill>
                  <a:schemeClr val="accent2"/>
                </a:solidFill>
                <a:ea typeface="方正琥珀繁体" pitchFamily="2" charset="-122"/>
              </a:endParaRPr>
            </a:p>
          </p:txBody>
        </p:sp>
      </p:grpSp>
      <p:sp>
        <p:nvSpPr>
          <p:cNvPr id="128118" name="AutoShape 118"/>
          <p:cNvSpPr>
            <a:spLocks noChangeArrowheads="1"/>
          </p:cNvSpPr>
          <p:nvPr/>
        </p:nvSpPr>
        <p:spPr bwMode="auto">
          <a:xfrm>
            <a:off x="11926" y="4557987"/>
            <a:ext cx="1207275" cy="436562"/>
          </a:xfrm>
          <a:prstGeom prst="wedgeRoundRectCallout">
            <a:avLst>
              <a:gd name="adj1" fmla="val 123306"/>
              <a:gd name="adj2" fmla="val 52866"/>
              <a:gd name="adj3" fmla="val 16667"/>
            </a:avLst>
          </a:prstGeom>
          <a:noFill/>
          <a:ln w="381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ea typeface="方正琥珀繁体" pitchFamily="2" charset="-122"/>
              </a:rPr>
              <a:t>夹断区</a:t>
            </a:r>
            <a:endParaRPr lang="zh-CN" altLang="en-US" sz="2400">
              <a:ea typeface="方正琥珀繁体" pitchFamily="2" charset="-122"/>
            </a:endParaRPr>
          </a:p>
        </p:txBody>
      </p:sp>
      <p:sp>
        <p:nvSpPr>
          <p:cNvPr id="83030" name="Line 119"/>
          <p:cNvSpPr>
            <a:spLocks noChangeShapeType="1"/>
          </p:cNvSpPr>
          <p:nvPr/>
        </p:nvSpPr>
        <p:spPr bwMode="auto">
          <a:xfrm flipH="1" flipV="1">
            <a:off x="7000875" y="3584849"/>
            <a:ext cx="0" cy="14859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83031" name="Rectangle 121"/>
          <p:cNvSpPr>
            <a:spLocks noChangeArrowheads="1"/>
          </p:cNvSpPr>
          <p:nvPr/>
        </p:nvSpPr>
        <p:spPr bwMode="auto">
          <a:xfrm>
            <a:off x="5648325" y="3316562"/>
            <a:ext cx="87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i="1" dirty="0">
                <a:solidFill>
                  <a:srgbClr val="FF3300"/>
                </a:solidFill>
              </a:rPr>
              <a:t>I</a:t>
            </a:r>
            <a:r>
              <a:rPr lang="en-US" altLang="zh-CN" baseline="-30000" dirty="0">
                <a:solidFill>
                  <a:srgbClr val="FF3300"/>
                </a:solidFill>
              </a:rPr>
              <a:t>DO</a:t>
            </a:r>
            <a:endParaRPr lang="en-US" altLang="zh-CN" baseline="-30000" dirty="0">
              <a:solidFill>
                <a:srgbClr val="FF3300"/>
              </a:solidFill>
            </a:endParaRPr>
          </a:p>
        </p:txBody>
      </p:sp>
      <p:sp>
        <p:nvSpPr>
          <p:cNvPr id="83033" name="Line 123"/>
          <p:cNvSpPr>
            <a:spLocks noChangeShapeType="1"/>
          </p:cNvSpPr>
          <p:nvPr/>
        </p:nvSpPr>
        <p:spPr bwMode="auto">
          <a:xfrm flipH="1">
            <a:off x="6115050" y="5032651"/>
            <a:ext cx="114300" cy="295275"/>
          </a:xfrm>
          <a:prstGeom prst="line">
            <a:avLst/>
          </a:prstGeom>
          <a:noFill/>
          <a:ln w="1270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83034" name="Oval 53"/>
          <p:cNvSpPr>
            <a:spLocks noChangeArrowheads="1"/>
          </p:cNvSpPr>
          <p:nvPr/>
        </p:nvSpPr>
        <p:spPr bwMode="auto">
          <a:xfrm>
            <a:off x="2870200" y="29038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035" name="Oval 54"/>
          <p:cNvSpPr>
            <a:spLocks noChangeArrowheads="1"/>
          </p:cNvSpPr>
          <p:nvPr/>
        </p:nvSpPr>
        <p:spPr bwMode="auto">
          <a:xfrm>
            <a:off x="2857500" y="3576912"/>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036" name="Line 126"/>
          <p:cNvSpPr>
            <a:spLocks noChangeShapeType="1"/>
          </p:cNvSpPr>
          <p:nvPr/>
        </p:nvSpPr>
        <p:spPr bwMode="auto">
          <a:xfrm>
            <a:off x="6686550" y="4356374"/>
            <a:ext cx="0" cy="70485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83037" name="Line 127"/>
          <p:cNvSpPr>
            <a:spLocks noChangeShapeType="1"/>
          </p:cNvSpPr>
          <p:nvPr/>
        </p:nvSpPr>
        <p:spPr bwMode="auto">
          <a:xfrm>
            <a:off x="7277100" y="2927624"/>
            <a:ext cx="19050" cy="209550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83038" name="Oval 128"/>
          <p:cNvSpPr>
            <a:spLocks noChangeArrowheads="1"/>
          </p:cNvSpPr>
          <p:nvPr/>
        </p:nvSpPr>
        <p:spPr bwMode="auto">
          <a:xfrm>
            <a:off x="5753100" y="3575324"/>
            <a:ext cx="88900" cy="88900"/>
          </a:xfrm>
          <a:prstGeom prst="ellipse">
            <a:avLst/>
          </a:prstGeom>
          <a:solidFill>
            <a:schemeClr val="accent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 name="Rectangle 83"/>
          <p:cNvSpPr>
            <a:spLocks noChangeArrowheads="1"/>
          </p:cNvSpPr>
          <p:nvPr/>
        </p:nvSpPr>
        <p:spPr bwMode="auto">
          <a:xfrm>
            <a:off x="-84717" y="6063066"/>
            <a:ext cx="27985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hlink"/>
              </a:buClr>
              <a:buSzPct val="50000"/>
              <a:buFont typeface="Monotype Sorts" pitchFamily="2" charset="2"/>
              <a:buNone/>
            </a:pPr>
            <a:r>
              <a:rPr lang="zh-CN" altLang="en-US" dirty="0"/>
              <a:t>△ </a:t>
            </a:r>
            <a:r>
              <a:rPr lang="en-US" altLang="zh-CN" i="1" dirty="0"/>
              <a:t>I</a:t>
            </a:r>
            <a:r>
              <a:rPr lang="en-US" altLang="zh-CN" baseline="-25000" dirty="0"/>
              <a:t>D </a:t>
            </a:r>
            <a:r>
              <a:rPr lang="en-US" altLang="zh-CN" dirty="0"/>
              <a:t>= </a:t>
            </a:r>
            <a:r>
              <a:rPr lang="en-US" altLang="zh-CN" i="1" dirty="0"/>
              <a:t>g</a:t>
            </a:r>
            <a:r>
              <a:rPr lang="en-US" altLang="zh-CN" baseline="-25000" dirty="0"/>
              <a:t>m </a:t>
            </a:r>
            <a:r>
              <a:rPr lang="en-US" altLang="zh-CN" dirty="0"/>
              <a:t>△ </a:t>
            </a:r>
            <a:r>
              <a:rPr lang="en-US" altLang="zh-CN" i="1" dirty="0"/>
              <a:t>U</a:t>
            </a:r>
            <a:r>
              <a:rPr lang="en-US" altLang="zh-CN" baseline="-25000" dirty="0"/>
              <a:t>GS </a:t>
            </a:r>
            <a:endParaRPr lang="en-US" altLang="zh-CN" baseline="-25000" dirty="0" smtClean="0"/>
          </a:p>
        </p:txBody>
      </p:sp>
      <p:sp>
        <p:nvSpPr>
          <p:cNvPr id="2" name="灯片编号占位符 1"/>
          <p:cNvSpPr>
            <a:spLocks noGrp="1"/>
          </p:cNvSpPr>
          <p:nvPr>
            <p:ph type="sldNum" sz="quarter" idx="12"/>
          </p:nvPr>
        </p:nvSpPr>
        <p:spPr>
          <a:xfrm>
            <a:off x="7048500" y="6543311"/>
            <a:ext cx="2057400" cy="365125"/>
          </a:xfrm>
        </p:spPr>
        <p:txBody>
          <a:bodyPr/>
          <a:lstStyle/>
          <a:p>
            <a:pPr>
              <a:defRPr/>
            </a:pPr>
            <a:fld id="{7AE33FAE-267B-45F3-AE5B-9B432F494900}" type="slidenum">
              <a:rPr lang="en-US" altLang="zh-CN" smtClean="0"/>
            </a:fld>
            <a:endParaRPr lang="en-US" altLang="zh-CN" dirty="0"/>
          </a:p>
        </p:txBody>
      </p:sp>
      <p:sp>
        <p:nvSpPr>
          <p:cNvPr id="95" name="Text Box 8"/>
          <p:cNvSpPr txBox="1">
            <a:spLocks noChangeArrowheads="1"/>
          </p:cNvSpPr>
          <p:nvPr/>
        </p:nvSpPr>
        <p:spPr bwMode="auto">
          <a:xfrm>
            <a:off x="138906" y="61696"/>
            <a:ext cx="6408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1.4.2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绝缘栅场效应管</a:t>
            </a:r>
            <a:endPar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6086475" y="5896948"/>
            <a:ext cx="2733441" cy="830997"/>
          </a:xfrm>
          <a:prstGeom prst="rect">
            <a:avLst/>
          </a:prstGeom>
          <a:noFill/>
        </p:spPr>
        <p:txBody>
          <a:bodyPr wrap="none" rtlCol="0">
            <a:spAutoFit/>
          </a:bodyPr>
          <a:lstStyle/>
          <a:p>
            <a:r>
              <a:rPr lang="en-US" altLang="zh-CN" sz="2400" i="1" dirty="0" smtClean="0"/>
              <a:t>I</a:t>
            </a:r>
            <a:r>
              <a:rPr lang="en-US" altLang="zh-CN" sz="2400" baseline="-30000" dirty="0" smtClean="0"/>
              <a:t>DO</a:t>
            </a:r>
            <a:r>
              <a:rPr lang="zh-CN" altLang="en-US" sz="2400" dirty="0" smtClean="0"/>
              <a:t>：</a:t>
            </a:r>
            <a:endParaRPr lang="en-US" altLang="zh-CN" sz="2400" dirty="0" smtClean="0"/>
          </a:p>
          <a:p>
            <a:r>
              <a:rPr lang="en-US" altLang="zh-CN" sz="2400" i="1" dirty="0" smtClean="0"/>
              <a:t>U</a:t>
            </a:r>
            <a:r>
              <a:rPr lang="en-US" altLang="zh-CN" sz="2400" baseline="-25000" dirty="0" smtClean="0"/>
              <a:t>GS=</a:t>
            </a:r>
            <a:r>
              <a:rPr lang="en-US" altLang="zh-CN" sz="2400" dirty="0" smtClean="0"/>
              <a:t>2</a:t>
            </a:r>
            <a:r>
              <a:rPr lang="en-US" altLang="zh-CN" sz="2400" i="1" dirty="0" smtClean="0">
                <a:cs typeface="Times New Roman" panose="02020603050405020304" pitchFamily="18" charset="0"/>
              </a:rPr>
              <a:t> </a:t>
            </a:r>
            <a:r>
              <a:rPr lang="en-US" altLang="zh-CN" sz="2400" i="1" dirty="0">
                <a:cs typeface="Times New Roman" panose="02020603050405020304" pitchFamily="18" charset="0"/>
              </a:rPr>
              <a:t>U</a:t>
            </a:r>
            <a:r>
              <a:rPr lang="en-US" altLang="zh-CN" sz="2400" baseline="-30000" dirty="0">
                <a:cs typeface="Times New Roman" panose="02020603050405020304" pitchFamily="18" charset="0"/>
              </a:rPr>
              <a:t>GS(</a:t>
            </a:r>
            <a:r>
              <a:rPr lang="en-US" altLang="zh-CN" sz="2400" baseline="-30000" dirty="0" err="1">
                <a:cs typeface="Times New Roman" panose="02020603050405020304" pitchFamily="18" charset="0"/>
              </a:rPr>
              <a:t>th</a:t>
            </a:r>
            <a:r>
              <a:rPr lang="en-US" altLang="zh-CN" sz="2400" baseline="-30000" dirty="0" smtClean="0">
                <a:cs typeface="Times New Roman" panose="02020603050405020304" pitchFamily="18" charset="0"/>
              </a:rPr>
              <a:t>)</a:t>
            </a:r>
            <a:r>
              <a:rPr lang="zh-CN" altLang="en-US" sz="2400" dirty="0" smtClean="0">
                <a:cs typeface="Times New Roman" panose="02020603050405020304" pitchFamily="18" charset="0"/>
              </a:rPr>
              <a:t>时的</a:t>
            </a:r>
            <a:r>
              <a:rPr lang="en-US" altLang="zh-CN" sz="2400" i="1" dirty="0" smtClean="0">
                <a:cs typeface="Times New Roman" panose="02020603050405020304" pitchFamily="18" charset="0"/>
              </a:rPr>
              <a:t>I</a:t>
            </a:r>
            <a:r>
              <a:rPr lang="en-US" altLang="zh-CN" sz="2400" baseline="-25000" dirty="0" smtClean="0">
                <a:cs typeface="Times New Roman" panose="02020603050405020304" pitchFamily="18" charset="0"/>
              </a:rPr>
              <a:t>D</a:t>
            </a:r>
            <a:endParaRPr lang="zh-CN" altLang="en-US" sz="2400" baseline="-25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8079"/>
                                        </p:tgtEl>
                                        <p:attrNameLst>
                                          <p:attrName>style.visibility</p:attrName>
                                        </p:attrNameLst>
                                      </p:cBhvr>
                                      <p:to>
                                        <p:strVal val="visible"/>
                                      </p:to>
                                    </p:set>
                                    <p:anim calcmode="lin" valueType="num">
                                      <p:cBhvr additive="base">
                                        <p:cTn id="7" dur="500" fill="hold"/>
                                        <p:tgtEl>
                                          <p:spTgt spid="128079"/>
                                        </p:tgtEl>
                                        <p:attrNameLst>
                                          <p:attrName>ppt_x</p:attrName>
                                        </p:attrNameLst>
                                      </p:cBhvr>
                                      <p:tavLst>
                                        <p:tav tm="0">
                                          <p:val>
                                            <p:strVal val="0-#ppt_w/2"/>
                                          </p:val>
                                        </p:tav>
                                        <p:tav tm="100000">
                                          <p:val>
                                            <p:strVal val="#ppt_x"/>
                                          </p:val>
                                        </p:tav>
                                      </p:tavLst>
                                    </p:anim>
                                    <p:anim calcmode="lin" valueType="num">
                                      <p:cBhvr additive="base">
                                        <p:cTn id="8" dur="500" fill="hold"/>
                                        <p:tgtEl>
                                          <p:spTgt spid="1280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28073"/>
                                        </p:tgtEl>
                                        <p:attrNameLst>
                                          <p:attrName>style.visibility</p:attrName>
                                        </p:attrNameLst>
                                      </p:cBhvr>
                                      <p:to>
                                        <p:strVal val="visible"/>
                                      </p:to>
                                    </p:set>
                                    <p:anim calcmode="lin" valueType="num">
                                      <p:cBhvr additive="base">
                                        <p:cTn id="13" dur="500" fill="hold"/>
                                        <p:tgtEl>
                                          <p:spTgt spid="128073"/>
                                        </p:tgtEl>
                                        <p:attrNameLst>
                                          <p:attrName>ppt_x</p:attrName>
                                        </p:attrNameLst>
                                      </p:cBhvr>
                                      <p:tavLst>
                                        <p:tav tm="0">
                                          <p:val>
                                            <p:strVal val="#ppt_x"/>
                                          </p:val>
                                        </p:tav>
                                        <p:tav tm="100000">
                                          <p:val>
                                            <p:strVal val="#ppt_x"/>
                                          </p:val>
                                        </p:tav>
                                      </p:tavLst>
                                    </p:anim>
                                    <p:anim calcmode="lin" valueType="num">
                                      <p:cBhvr additive="base">
                                        <p:cTn id="14" dur="500" fill="hold"/>
                                        <p:tgtEl>
                                          <p:spTgt spid="12807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118"/>
                                        </p:tgtEl>
                                        <p:attrNameLst>
                                          <p:attrName>style.visibility</p:attrName>
                                        </p:attrNameLst>
                                      </p:cBhvr>
                                      <p:to>
                                        <p:strVal val="visible"/>
                                      </p:to>
                                    </p:set>
                                    <p:anim calcmode="lin" valueType="num">
                                      <p:cBhvr additive="base">
                                        <p:cTn id="19" dur="500" fill="hold"/>
                                        <p:tgtEl>
                                          <p:spTgt spid="128118"/>
                                        </p:tgtEl>
                                        <p:attrNameLst>
                                          <p:attrName>ppt_x</p:attrName>
                                        </p:attrNameLst>
                                      </p:cBhvr>
                                      <p:tavLst>
                                        <p:tav tm="0">
                                          <p:val>
                                            <p:strVal val="0-#ppt_w/2"/>
                                          </p:val>
                                        </p:tav>
                                        <p:tav tm="100000">
                                          <p:val>
                                            <p:strVal val="#ppt_x"/>
                                          </p:val>
                                        </p:tav>
                                      </p:tavLst>
                                    </p:anim>
                                    <p:anim calcmode="lin" valueType="num">
                                      <p:cBhvr additive="base">
                                        <p:cTn id="20" dur="500" fill="hold"/>
                                        <p:tgtEl>
                                          <p:spTgt spid="1281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1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91128" y="870223"/>
            <a:ext cx="8877300" cy="1011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chemeClr val="accent2"/>
                </a:solidFill>
                <a:ea typeface="方正琥珀繁体" pitchFamily="2" charset="-122"/>
              </a:rPr>
              <a:t>        </a:t>
            </a:r>
            <a:r>
              <a:rPr lang="zh-CN" altLang="en-US" sz="2400" b="0" dirty="0">
                <a:latin typeface="微软雅黑" panose="020B0503020204020204" pitchFamily="34" charset="-122"/>
                <a:ea typeface="微软雅黑" panose="020B0503020204020204" pitchFamily="34" charset="-122"/>
              </a:rPr>
              <a:t>三极管在小信号</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微变量</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情况下工作时，可以在静态工作点附近的小范围内用直线段近似地代替三极管的</a:t>
            </a:r>
            <a:r>
              <a:rPr lang="zh-CN" altLang="en-US" sz="2400" b="0" dirty="0" smtClean="0">
                <a:latin typeface="微软雅黑" panose="020B0503020204020204" pitchFamily="34" charset="-122"/>
                <a:ea typeface="微软雅黑" panose="020B0503020204020204" pitchFamily="34" charset="-122"/>
              </a:rPr>
              <a:t>特性曲线</a:t>
            </a:r>
            <a:endParaRPr lang="zh-CN" altLang="en-US" dirty="0">
              <a:solidFill>
                <a:schemeClr val="accent2"/>
              </a:solidFill>
              <a:latin typeface="宋体" panose="02010600030101010101" pitchFamily="2" charset="-122"/>
            </a:endParaRPr>
          </a:p>
        </p:txBody>
      </p:sp>
      <p:sp>
        <p:nvSpPr>
          <p:cNvPr id="269315" name="Text Box 3"/>
          <p:cNvSpPr txBox="1">
            <a:spLocks noChangeArrowheads="1"/>
          </p:cNvSpPr>
          <p:nvPr/>
        </p:nvSpPr>
        <p:spPr bwMode="auto">
          <a:xfrm>
            <a:off x="285753" y="93446"/>
            <a:ext cx="662939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2.3.3</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三极管的微变等效电路</a:t>
            </a:r>
            <a:endPar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grpSp>
        <p:nvGrpSpPr>
          <p:cNvPr id="49" name="Group 70"/>
          <p:cNvGrpSpPr/>
          <p:nvPr/>
        </p:nvGrpSpPr>
        <p:grpSpPr bwMode="auto">
          <a:xfrm>
            <a:off x="263526" y="2021590"/>
            <a:ext cx="4110039" cy="4570413"/>
            <a:chOff x="166" y="1476"/>
            <a:chExt cx="2589" cy="2879"/>
          </a:xfrm>
        </p:grpSpPr>
        <p:sp>
          <p:nvSpPr>
            <p:cNvPr id="50" name="Text Box 13"/>
            <p:cNvSpPr txBox="1">
              <a:spLocks noChangeArrowheads="1"/>
            </p:cNvSpPr>
            <p:nvPr/>
          </p:nvSpPr>
          <p:spPr bwMode="auto">
            <a:xfrm>
              <a:off x="1693" y="4028"/>
              <a:ext cx="10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err="1"/>
                <a:t>u</a:t>
              </a:r>
              <a:r>
                <a:rPr lang="en-US" altLang="zh-CN" baseline="-25000" dirty="0" err="1"/>
                <a:t>BE</a:t>
              </a:r>
              <a:r>
                <a:rPr lang="en-US" altLang="zh-CN" dirty="0"/>
                <a:t>/V</a:t>
              </a:r>
              <a:endParaRPr lang="en-US" altLang="zh-CN" b="0" dirty="0"/>
            </a:p>
          </p:txBody>
        </p:sp>
        <p:grpSp>
          <p:nvGrpSpPr>
            <p:cNvPr id="51" name="Group 64"/>
            <p:cNvGrpSpPr/>
            <p:nvPr/>
          </p:nvGrpSpPr>
          <p:grpSpPr bwMode="auto">
            <a:xfrm>
              <a:off x="166" y="1476"/>
              <a:ext cx="2093" cy="2830"/>
              <a:chOff x="276" y="1506"/>
              <a:chExt cx="2093" cy="2830"/>
            </a:xfrm>
          </p:grpSpPr>
          <p:sp>
            <p:nvSpPr>
              <p:cNvPr id="52" name="Line 11"/>
              <p:cNvSpPr>
                <a:spLocks noChangeShapeType="1"/>
              </p:cNvSpPr>
              <p:nvPr/>
            </p:nvSpPr>
            <p:spPr bwMode="auto">
              <a:xfrm flipV="1">
                <a:off x="415" y="4054"/>
                <a:ext cx="1954" cy="0"/>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Text Box 12"/>
              <p:cNvSpPr txBox="1">
                <a:spLocks noChangeArrowheads="1"/>
              </p:cNvSpPr>
              <p:nvPr/>
            </p:nvSpPr>
            <p:spPr bwMode="auto">
              <a:xfrm>
                <a:off x="437" y="1506"/>
                <a:ext cx="7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i="1" dirty="0" err="1"/>
                  <a:t>i</a:t>
                </a:r>
                <a:r>
                  <a:rPr lang="en-US" altLang="zh-CN" baseline="-25000" dirty="0" err="1"/>
                  <a:t>B</a:t>
                </a:r>
                <a:r>
                  <a:rPr lang="en-US" altLang="zh-CN" dirty="0"/>
                  <a:t>/</a:t>
                </a:r>
                <a:r>
                  <a:rPr lang="en-US" altLang="zh-CN" dirty="0">
                    <a:sym typeface="Symbol" panose="05050102010706020507" pitchFamily="18" charset="2"/>
                  </a:rPr>
                  <a:t>A</a:t>
                </a:r>
                <a:endParaRPr lang="en-US" altLang="zh-CN" sz="1600" b="0" dirty="0"/>
              </a:p>
            </p:txBody>
          </p:sp>
          <p:sp>
            <p:nvSpPr>
              <p:cNvPr id="54" name="Text Box 14"/>
              <p:cNvSpPr txBox="1">
                <a:spLocks noChangeArrowheads="1"/>
              </p:cNvSpPr>
              <p:nvPr/>
            </p:nvSpPr>
            <p:spPr bwMode="auto">
              <a:xfrm>
                <a:off x="276" y="400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a:t>0</a:t>
                </a:r>
                <a:endParaRPr lang="en-US" altLang="zh-CN" b="0" dirty="0"/>
              </a:p>
            </p:txBody>
          </p:sp>
          <p:sp>
            <p:nvSpPr>
              <p:cNvPr id="55" name="Line 35"/>
              <p:cNvSpPr>
                <a:spLocks noChangeShapeType="1"/>
              </p:cNvSpPr>
              <p:nvPr/>
            </p:nvSpPr>
            <p:spPr bwMode="auto">
              <a:xfrm flipH="1" flipV="1">
                <a:off x="415" y="1714"/>
                <a:ext cx="4" cy="2354"/>
              </a:xfrm>
              <a:prstGeom prst="line">
                <a:avLst/>
              </a:prstGeom>
              <a:noFill/>
              <a:ln w="3810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grpSp>
      <p:sp>
        <p:nvSpPr>
          <p:cNvPr id="59" name="Freeform 68"/>
          <p:cNvSpPr/>
          <p:nvPr/>
        </p:nvSpPr>
        <p:spPr bwMode="auto">
          <a:xfrm>
            <a:off x="524141" y="2849987"/>
            <a:ext cx="2204042" cy="3423495"/>
          </a:xfrm>
          <a:custGeom>
            <a:avLst/>
            <a:gdLst>
              <a:gd name="T0" fmla="*/ 0 w 1200"/>
              <a:gd name="T1" fmla="*/ 2147483646 h 1935"/>
              <a:gd name="T2" fmla="*/ 2147483646 w 1200"/>
              <a:gd name="T3" fmla="*/ 2147483646 h 1935"/>
              <a:gd name="T4" fmla="*/ 2147483646 w 1200"/>
              <a:gd name="T5" fmla="*/ 2147483646 h 1935"/>
              <a:gd name="T6" fmla="*/ 2147483646 w 1200"/>
              <a:gd name="T7" fmla="*/ 0 h 19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0" h="1935">
                <a:moveTo>
                  <a:pt x="0" y="1824"/>
                </a:moveTo>
                <a:cubicBezTo>
                  <a:pt x="51" y="1823"/>
                  <a:pt x="189" y="1852"/>
                  <a:pt x="309" y="1820"/>
                </a:cubicBezTo>
                <a:cubicBezTo>
                  <a:pt x="429" y="1788"/>
                  <a:pt x="572" y="1935"/>
                  <a:pt x="720" y="1632"/>
                </a:cubicBezTo>
                <a:cubicBezTo>
                  <a:pt x="868" y="1329"/>
                  <a:pt x="1060" y="664"/>
                  <a:pt x="1200" y="0"/>
                </a:cubicBezTo>
              </a:path>
            </a:pathLst>
          </a:custGeom>
          <a:noFill/>
          <a:ln w="38100" cap="flat" cmpd="sng">
            <a:solidFill>
              <a:srgbClr val="FF33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40" name="Group 51"/>
          <p:cNvGrpSpPr/>
          <p:nvPr/>
        </p:nvGrpSpPr>
        <p:grpSpPr bwMode="auto">
          <a:xfrm>
            <a:off x="5742628" y="3169496"/>
            <a:ext cx="1227138" cy="1966912"/>
            <a:chOff x="4287" y="1306"/>
            <a:chExt cx="773" cy="1239"/>
          </a:xfrm>
        </p:grpSpPr>
        <p:sp>
          <p:nvSpPr>
            <p:cNvPr id="241" name="Text Box 52"/>
            <p:cNvSpPr txBox="1">
              <a:spLocks noChangeArrowheads="1"/>
            </p:cNvSpPr>
            <p:nvPr/>
          </p:nvSpPr>
          <p:spPr bwMode="auto">
            <a:xfrm>
              <a:off x="4287" y="1306"/>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t>放</a:t>
              </a:r>
              <a:endParaRPr lang="zh-CN" altLang="en-US" b="0" dirty="0"/>
            </a:p>
          </p:txBody>
        </p:sp>
        <p:sp>
          <p:nvSpPr>
            <p:cNvPr id="242" name="Text Box 53"/>
            <p:cNvSpPr txBox="1">
              <a:spLocks noChangeArrowheads="1"/>
            </p:cNvSpPr>
            <p:nvPr/>
          </p:nvSpPr>
          <p:spPr bwMode="auto">
            <a:xfrm>
              <a:off x="4527" y="1738"/>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大</a:t>
              </a:r>
              <a:endParaRPr lang="zh-CN" altLang="en-US"/>
            </a:p>
          </p:txBody>
        </p:sp>
        <p:sp>
          <p:nvSpPr>
            <p:cNvPr id="243" name="Text Box 54"/>
            <p:cNvSpPr txBox="1">
              <a:spLocks noChangeArrowheads="1"/>
            </p:cNvSpPr>
            <p:nvPr/>
          </p:nvSpPr>
          <p:spPr bwMode="auto">
            <a:xfrm>
              <a:off x="4718" y="2218"/>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区</a:t>
              </a:r>
              <a:endParaRPr lang="zh-CN" altLang="en-US"/>
            </a:p>
          </p:txBody>
        </p:sp>
      </p:grpSp>
      <p:grpSp>
        <p:nvGrpSpPr>
          <p:cNvPr id="247" name="Group 182"/>
          <p:cNvGrpSpPr/>
          <p:nvPr/>
        </p:nvGrpSpPr>
        <p:grpSpPr bwMode="auto">
          <a:xfrm>
            <a:off x="4129728" y="5952383"/>
            <a:ext cx="4191000" cy="152400"/>
            <a:chOff x="1260" y="3768"/>
            <a:chExt cx="2640" cy="96"/>
          </a:xfrm>
        </p:grpSpPr>
        <p:grpSp>
          <p:nvGrpSpPr>
            <p:cNvPr id="248" name="Group 63"/>
            <p:cNvGrpSpPr/>
            <p:nvPr/>
          </p:nvGrpSpPr>
          <p:grpSpPr bwMode="auto">
            <a:xfrm>
              <a:off x="3615" y="3768"/>
              <a:ext cx="285" cy="96"/>
              <a:chOff x="3459" y="3264"/>
              <a:chExt cx="285" cy="96"/>
            </a:xfrm>
          </p:grpSpPr>
          <p:sp>
            <p:nvSpPr>
              <p:cNvPr id="284" name="Line 64"/>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5" name="Line 65"/>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6" name="Line 66"/>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49" name="Group 67"/>
            <p:cNvGrpSpPr/>
            <p:nvPr/>
          </p:nvGrpSpPr>
          <p:grpSpPr bwMode="auto">
            <a:xfrm>
              <a:off x="3324" y="3768"/>
              <a:ext cx="285" cy="96"/>
              <a:chOff x="3459" y="3264"/>
              <a:chExt cx="285" cy="96"/>
            </a:xfrm>
          </p:grpSpPr>
          <p:sp>
            <p:nvSpPr>
              <p:cNvPr id="281" name="Line 68"/>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2" name="Line 69"/>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3" name="Line 70"/>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0" name="Group 71"/>
            <p:cNvGrpSpPr/>
            <p:nvPr/>
          </p:nvGrpSpPr>
          <p:grpSpPr bwMode="auto">
            <a:xfrm>
              <a:off x="3036" y="3768"/>
              <a:ext cx="285" cy="96"/>
              <a:chOff x="3459" y="3264"/>
              <a:chExt cx="285" cy="96"/>
            </a:xfrm>
          </p:grpSpPr>
          <p:sp>
            <p:nvSpPr>
              <p:cNvPr id="278" name="Line 72"/>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9" name="Line 73"/>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0" name="Line 74"/>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1" name="Group 75"/>
            <p:cNvGrpSpPr/>
            <p:nvPr/>
          </p:nvGrpSpPr>
          <p:grpSpPr bwMode="auto">
            <a:xfrm>
              <a:off x="2754" y="3768"/>
              <a:ext cx="285" cy="96"/>
              <a:chOff x="3459" y="3264"/>
              <a:chExt cx="285" cy="96"/>
            </a:xfrm>
          </p:grpSpPr>
          <p:sp>
            <p:nvSpPr>
              <p:cNvPr id="275" name="Line 76"/>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 name="Line 77"/>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7" name="Line 78"/>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2" name="Line 79"/>
            <p:cNvSpPr>
              <a:spLocks noChangeShapeType="1"/>
            </p:cNvSpPr>
            <p:nvPr/>
          </p:nvSpPr>
          <p:spPr bwMode="auto">
            <a:xfrm flipH="1">
              <a:off x="1900" y="38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3" name="Group 80"/>
            <p:cNvGrpSpPr/>
            <p:nvPr/>
          </p:nvGrpSpPr>
          <p:grpSpPr bwMode="auto">
            <a:xfrm>
              <a:off x="2520" y="3780"/>
              <a:ext cx="210" cy="84"/>
              <a:chOff x="2364" y="3276"/>
              <a:chExt cx="210" cy="84"/>
            </a:xfrm>
          </p:grpSpPr>
          <p:sp>
            <p:nvSpPr>
              <p:cNvPr id="272" name="Line 81"/>
              <p:cNvSpPr>
                <a:spLocks noChangeShapeType="1"/>
              </p:cNvSpPr>
              <p:nvPr/>
            </p:nvSpPr>
            <p:spPr bwMode="auto">
              <a:xfrm rot="1267792" flipH="1">
                <a:off x="2532" y="3282"/>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3" name="Line 82"/>
              <p:cNvSpPr>
                <a:spLocks noChangeShapeType="1"/>
              </p:cNvSpPr>
              <p:nvPr/>
            </p:nvSpPr>
            <p:spPr bwMode="auto">
              <a:xfrm rot="1267792" flipH="1">
                <a:off x="245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4" name="Line 83"/>
              <p:cNvSpPr>
                <a:spLocks noChangeShapeType="1"/>
              </p:cNvSpPr>
              <p:nvPr/>
            </p:nvSpPr>
            <p:spPr bwMode="auto">
              <a:xfrm rot="1267792" flipH="1">
                <a:off x="236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4" name="Group 84"/>
            <p:cNvGrpSpPr/>
            <p:nvPr/>
          </p:nvGrpSpPr>
          <p:grpSpPr bwMode="auto">
            <a:xfrm>
              <a:off x="2262" y="3780"/>
              <a:ext cx="210" cy="84"/>
              <a:chOff x="2364" y="3276"/>
              <a:chExt cx="210" cy="84"/>
            </a:xfrm>
          </p:grpSpPr>
          <p:sp>
            <p:nvSpPr>
              <p:cNvPr id="269" name="Line 85"/>
              <p:cNvSpPr>
                <a:spLocks noChangeShapeType="1"/>
              </p:cNvSpPr>
              <p:nvPr/>
            </p:nvSpPr>
            <p:spPr bwMode="auto">
              <a:xfrm rot="1267792" flipH="1">
                <a:off x="2532" y="3282"/>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0" name="Line 86"/>
              <p:cNvSpPr>
                <a:spLocks noChangeShapeType="1"/>
              </p:cNvSpPr>
              <p:nvPr/>
            </p:nvSpPr>
            <p:spPr bwMode="auto">
              <a:xfrm rot="1267792" flipH="1">
                <a:off x="245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1" name="Line 87"/>
              <p:cNvSpPr>
                <a:spLocks noChangeShapeType="1"/>
              </p:cNvSpPr>
              <p:nvPr/>
            </p:nvSpPr>
            <p:spPr bwMode="auto">
              <a:xfrm rot="1267792" flipH="1">
                <a:off x="236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5" name="Group 88"/>
            <p:cNvGrpSpPr/>
            <p:nvPr/>
          </p:nvGrpSpPr>
          <p:grpSpPr bwMode="auto">
            <a:xfrm>
              <a:off x="1998" y="3780"/>
              <a:ext cx="210" cy="84"/>
              <a:chOff x="2364" y="3276"/>
              <a:chExt cx="210" cy="84"/>
            </a:xfrm>
          </p:grpSpPr>
          <p:sp>
            <p:nvSpPr>
              <p:cNvPr id="266" name="Line 89"/>
              <p:cNvSpPr>
                <a:spLocks noChangeShapeType="1"/>
              </p:cNvSpPr>
              <p:nvPr/>
            </p:nvSpPr>
            <p:spPr bwMode="auto">
              <a:xfrm rot="1267792" flipH="1">
                <a:off x="2532" y="3282"/>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7" name="Line 90"/>
              <p:cNvSpPr>
                <a:spLocks noChangeShapeType="1"/>
              </p:cNvSpPr>
              <p:nvPr/>
            </p:nvSpPr>
            <p:spPr bwMode="auto">
              <a:xfrm rot="1267792" flipH="1">
                <a:off x="245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8" name="Line 91"/>
              <p:cNvSpPr>
                <a:spLocks noChangeShapeType="1"/>
              </p:cNvSpPr>
              <p:nvPr/>
            </p:nvSpPr>
            <p:spPr bwMode="auto">
              <a:xfrm rot="1267792" flipH="1">
                <a:off x="236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56" name="Line 92"/>
            <p:cNvSpPr>
              <a:spLocks noChangeShapeType="1"/>
            </p:cNvSpPr>
            <p:nvPr/>
          </p:nvSpPr>
          <p:spPr bwMode="auto">
            <a:xfrm flipH="1">
              <a:off x="1820" y="38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7" name="Line 93"/>
            <p:cNvSpPr>
              <a:spLocks noChangeShapeType="1"/>
            </p:cNvSpPr>
            <p:nvPr/>
          </p:nvSpPr>
          <p:spPr bwMode="auto">
            <a:xfrm flipH="1">
              <a:off x="1740" y="3804"/>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58" name="Group 94"/>
            <p:cNvGrpSpPr/>
            <p:nvPr/>
          </p:nvGrpSpPr>
          <p:grpSpPr bwMode="auto">
            <a:xfrm>
              <a:off x="1488" y="3808"/>
              <a:ext cx="208" cy="52"/>
              <a:chOff x="1332" y="3304"/>
              <a:chExt cx="208" cy="52"/>
            </a:xfrm>
          </p:grpSpPr>
          <p:sp>
            <p:nvSpPr>
              <p:cNvPr id="263" name="Line 95"/>
              <p:cNvSpPr>
                <a:spLocks noChangeShapeType="1"/>
              </p:cNvSpPr>
              <p:nvPr/>
            </p:nvSpPr>
            <p:spPr bwMode="auto">
              <a:xfrm flipH="1">
                <a:off x="149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4" name="Line 96"/>
              <p:cNvSpPr>
                <a:spLocks noChangeShapeType="1"/>
              </p:cNvSpPr>
              <p:nvPr/>
            </p:nvSpPr>
            <p:spPr bwMode="auto">
              <a:xfrm flipH="1">
                <a:off x="141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5" name="Line 97"/>
              <p:cNvSpPr>
                <a:spLocks noChangeShapeType="1"/>
              </p:cNvSpPr>
              <p:nvPr/>
            </p:nvSpPr>
            <p:spPr bwMode="auto">
              <a:xfrm flipH="1">
                <a:off x="1332" y="3304"/>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59" name="Group 98"/>
            <p:cNvGrpSpPr/>
            <p:nvPr/>
          </p:nvGrpSpPr>
          <p:grpSpPr bwMode="auto">
            <a:xfrm>
              <a:off x="1260" y="3808"/>
              <a:ext cx="208" cy="52"/>
              <a:chOff x="1332" y="3304"/>
              <a:chExt cx="208" cy="52"/>
            </a:xfrm>
          </p:grpSpPr>
          <p:sp>
            <p:nvSpPr>
              <p:cNvPr id="260" name="Line 99"/>
              <p:cNvSpPr>
                <a:spLocks noChangeShapeType="1"/>
              </p:cNvSpPr>
              <p:nvPr/>
            </p:nvSpPr>
            <p:spPr bwMode="auto">
              <a:xfrm flipH="1">
                <a:off x="149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1" name="Line 100"/>
              <p:cNvSpPr>
                <a:spLocks noChangeShapeType="1"/>
              </p:cNvSpPr>
              <p:nvPr/>
            </p:nvSpPr>
            <p:spPr bwMode="auto">
              <a:xfrm flipH="1">
                <a:off x="141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2" name="Line 101"/>
              <p:cNvSpPr>
                <a:spLocks noChangeShapeType="1"/>
              </p:cNvSpPr>
              <p:nvPr/>
            </p:nvSpPr>
            <p:spPr bwMode="auto">
              <a:xfrm flipH="1">
                <a:off x="1332" y="3304"/>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287" name="Group 152"/>
          <p:cNvGrpSpPr/>
          <p:nvPr/>
        </p:nvGrpSpPr>
        <p:grpSpPr bwMode="auto">
          <a:xfrm>
            <a:off x="4215453" y="3113933"/>
            <a:ext cx="787400" cy="2895600"/>
            <a:chOff x="1008" y="1536"/>
            <a:chExt cx="496" cy="1824"/>
          </a:xfrm>
        </p:grpSpPr>
        <p:sp>
          <p:nvSpPr>
            <p:cNvPr id="288" name="Freeform 153"/>
            <p:cNvSpPr/>
            <p:nvPr/>
          </p:nvSpPr>
          <p:spPr bwMode="auto">
            <a:xfrm>
              <a:off x="1008" y="1536"/>
              <a:ext cx="496" cy="1824"/>
            </a:xfrm>
            <a:custGeom>
              <a:avLst/>
              <a:gdLst>
                <a:gd name="T0" fmla="*/ 0 w 496"/>
                <a:gd name="T1" fmla="*/ 1824 h 1824"/>
                <a:gd name="T2" fmla="*/ 162 w 496"/>
                <a:gd name="T3" fmla="*/ 1350 h 1824"/>
                <a:gd name="T4" fmla="*/ 234 w 496"/>
                <a:gd name="T5" fmla="*/ 1092 h 1824"/>
                <a:gd name="T6" fmla="*/ 432 w 496"/>
                <a:gd name="T7" fmla="*/ 336 h 1824"/>
                <a:gd name="T8" fmla="*/ 480 w 496"/>
                <a:gd name="T9" fmla="*/ 0 h 18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1824">
                  <a:moveTo>
                    <a:pt x="0" y="1824"/>
                  </a:moveTo>
                  <a:cubicBezTo>
                    <a:pt x="27" y="1745"/>
                    <a:pt x="123" y="1472"/>
                    <a:pt x="162" y="1350"/>
                  </a:cubicBezTo>
                  <a:cubicBezTo>
                    <a:pt x="201" y="1228"/>
                    <a:pt x="189" y="1261"/>
                    <a:pt x="234" y="1092"/>
                  </a:cubicBezTo>
                  <a:cubicBezTo>
                    <a:pt x="279" y="923"/>
                    <a:pt x="391" y="518"/>
                    <a:pt x="432" y="336"/>
                  </a:cubicBezTo>
                  <a:cubicBezTo>
                    <a:pt x="473" y="154"/>
                    <a:pt x="496" y="16"/>
                    <a:pt x="480" y="0"/>
                  </a:cubicBezTo>
                </a:path>
              </a:pathLst>
            </a:custGeom>
            <a:noFill/>
            <a:ln w="19050" cap="flat" cmpd="sng">
              <a:solidFill>
                <a:srgbClr val="FF0000"/>
              </a:solidFill>
              <a:prstDash val="dash"/>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89" name="Group 154"/>
            <p:cNvGrpSpPr/>
            <p:nvPr/>
          </p:nvGrpSpPr>
          <p:grpSpPr bwMode="auto">
            <a:xfrm>
              <a:off x="1038" y="1644"/>
              <a:ext cx="432" cy="1525"/>
              <a:chOff x="1038" y="1644"/>
              <a:chExt cx="432" cy="1525"/>
            </a:xfrm>
          </p:grpSpPr>
          <p:sp>
            <p:nvSpPr>
              <p:cNvPr id="290" name="Line 155"/>
              <p:cNvSpPr>
                <a:spLocks noChangeShapeType="1"/>
              </p:cNvSpPr>
              <p:nvPr/>
            </p:nvSpPr>
            <p:spPr bwMode="auto">
              <a:xfrm flipH="1">
                <a:off x="1176" y="2352"/>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1" name="Line 156"/>
              <p:cNvSpPr>
                <a:spLocks noChangeShapeType="1"/>
              </p:cNvSpPr>
              <p:nvPr/>
            </p:nvSpPr>
            <p:spPr bwMode="auto">
              <a:xfrm flipH="1">
                <a:off x="1206" y="2184"/>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2" name="Line 157"/>
              <p:cNvSpPr>
                <a:spLocks noChangeShapeType="1"/>
              </p:cNvSpPr>
              <p:nvPr/>
            </p:nvSpPr>
            <p:spPr bwMode="auto">
              <a:xfrm flipH="1">
                <a:off x="1194" y="2268"/>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93" name="Group 158"/>
              <p:cNvGrpSpPr/>
              <p:nvPr/>
            </p:nvGrpSpPr>
            <p:grpSpPr bwMode="auto">
              <a:xfrm>
                <a:off x="1290" y="1644"/>
                <a:ext cx="180" cy="270"/>
                <a:chOff x="1290" y="1644"/>
                <a:chExt cx="180" cy="270"/>
              </a:xfrm>
            </p:grpSpPr>
            <p:sp>
              <p:nvSpPr>
                <p:cNvPr id="307" name="Line 159"/>
                <p:cNvSpPr>
                  <a:spLocks noChangeShapeType="1"/>
                </p:cNvSpPr>
                <p:nvPr/>
              </p:nvSpPr>
              <p:spPr bwMode="auto">
                <a:xfrm flipH="1">
                  <a:off x="1290" y="1818"/>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8" name="Line 160"/>
                <p:cNvSpPr>
                  <a:spLocks noChangeShapeType="1"/>
                </p:cNvSpPr>
                <p:nvPr/>
              </p:nvSpPr>
              <p:spPr bwMode="auto">
                <a:xfrm flipH="1">
                  <a:off x="1308" y="1728"/>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9" name="Line 161"/>
                <p:cNvSpPr>
                  <a:spLocks noChangeShapeType="1"/>
                </p:cNvSpPr>
                <p:nvPr/>
              </p:nvSpPr>
              <p:spPr bwMode="auto">
                <a:xfrm flipH="1">
                  <a:off x="1326" y="1644"/>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94" name="Line 162"/>
              <p:cNvSpPr>
                <a:spLocks noChangeShapeType="1"/>
              </p:cNvSpPr>
              <p:nvPr/>
            </p:nvSpPr>
            <p:spPr bwMode="auto">
              <a:xfrm rot="1116689" flipH="1">
                <a:off x="1182" y="2430"/>
                <a:ext cx="96"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5" name="Line 163"/>
              <p:cNvSpPr>
                <a:spLocks noChangeShapeType="1"/>
              </p:cNvSpPr>
              <p:nvPr/>
            </p:nvSpPr>
            <p:spPr bwMode="auto">
              <a:xfrm rot="1116689" flipH="1">
                <a:off x="1128" y="2610"/>
                <a:ext cx="96"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6" name="Line 164"/>
              <p:cNvSpPr>
                <a:spLocks noChangeShapeType="1"/>
              </p:cNvSpPr>
              <p:nvPr/>
            </p:nvSpPr>
            <p:spPr bwMode="auto">
              <a:xfrm rot="1116689" flipH="1">
                <a:off x="1152" y="2526"/>
                <a:ext cx="96"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 name="Line 165"/>
              <p:cNvSpPr>
                <a:spLocks noChangeShapeType="1"/>
              </p:cNvSpPr>
              <p:nvPr/>
            </p:nvSpPr>
            <p:spPr bwMode="auto">
              <a:xfrm rot="1116689" flipH="1">
                <a:off x="1116" y="2694"/>
                <a:ext cx="96"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8" name="Line 166"/>
              <p:cNvSpPr>
                <a:spLocks noChangeShapeType="1"/>
              </p:cNvSpPr>
              <p:nvPr/>
            </p:nvSpPr>
            <p:spPr bwMode="auto">
              <a:xfrm flipV="1">
                <a:off x="1104" y="2796"/>
                <a:ext cx="96" cy="4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 name="Line 167"/>
              <p:cNvSpPr>
                <a:spLocks noChangeShapeType="1"/>
              </p:cNvSpPr>
              <p:nvPr/>
            </p:nvSpPr>
            <p:spPr bwMode="auto">
              <a:xfrm flipV="1">
                <a:off x="1068" y="2880"/>
                <a:ext cx="96" cy="48"/>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00" name="Group 168"/>
              <p:cNvGrpSpPr/>
              <p:nvPr/>
            </p:nvGrpSpPr>
            <p:grpSpPr bwMode="auto">
              <a:xfrm>
                <a:off x="1230" y="1920"/>
                <a:ext cx="180" cy="270"/>
                <a:chOff x="1290" y="1644"/>
                <a:chExt cx="180" cy="270"/>
              </a:xfrm>
            </p:grpSpPr>
            <p:sp>
              <p:nvSpPr>
                <p:cNvPr id="304" name="Line 169"/>
                <p:cNvSpPr>
                  <a:spLocks noChangeShapeType="1"/>
                </p:cNvSpPr>
                <p:nvPr/>
              </p:nvSpPr>
              <p:spPr bwMode="auto">
                <a:xfrm flipH="1">
                  <a:off x="1290" y="1818"/>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5" name="Line 170"/>
                <p:cNvSpPr>
                  <a:spLocks noChangeShapeType="1"/>
                </p:cNvSpPr>
                <p:nvPr/>
              </p:nvSpPr>
              <p:spPr bwMode="auto">
                <a:xfrm flipH="1">
                  <a:off x="1308" y="1728"/>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6" name="Line 171"/>
                <p:cNvSpPr>
                  <a:spLocks noChangeShapeType="1"/>
                </p:cNvSpPr>
                <p:nvPr/>
              </p:nvSpPr>
              <p:spPr bwMode="auto">
                <a:xfrm flipH="1">
                  <a:off x="1326" y="1644"/>
                  <a:ext cx="144" cy="96"/>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01" name="Line 172"/>
              <p:cNvSpPr>
                <a:spLocks noChangeShapeType="1"/>
              </p:cNvSpPr>
              <p:nvPr/>
            </p:nvSpPr>
            <p:spPr bwMode="auto">
              <a:xfrm rot="-1496635">
                <a:off x="1056" y="2988"/>
                <a:ext cx="96" cy="1"/>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2" name="Line 173"/>
              <p:cNvSpPr>
                <a:spLocks noChangeShapeType="1"/>
              </p:cNvSpPr>
              <p:nvPr/>
            </p:nvSpPr>
            <p:spPr bwMode="auto">
              <a:xfrm rot="-1784693">
                <a:off x="1056" y="3072"/>
                <a:ext cx="48" cy="1"/>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3" name="Line 174"/>
              <p:cNvSpPr>
                <a:spLocks noChangeShapeType="1"/>
              </p:cNvSpPr>
              <p:nvPr/>
            </p:nvSpPr>
            <p:spPr bwMode="auto">
              <a:xfrm rot="-1198987">
                <a:off x="1038" y="3168"/>
                <a:ext cx="48" cy="1"/>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310" name="Group 180"/>
          <p:cNvGrpSpPr/>
          <p:nvPr/>
        </p:nvGrpSpPr>
        <p:grpSpPr bwMode="auto">
          <a:xfrm>
            <a:off x="2416007" y="-617443"/>
            <a:ext cx="0" cy="0"/>
            <a:chOff x="780" y="2424"/>
            <a:chExt cx="0" cy="0"/>
          </a:xfrm>
        </p:grpSpPr>
        <p:sp>
          <p:nvSpPr>
            <p:cNvPr id="311" name="Line 58"/>
            <p:cNvSpPr>
              <a:spLocks noChangeShapeType="1"/>
            </p:cNvSpPr>
            <p:nvPr/>
          </p:nvSpPr>
          <p:spPr bwMode="auto">
            <a:xfrm>
              <a:off x="780" y="2424"/>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2" name="Line 59"/>
            <p:cNvSpPr>
              <a:spLocks noChangeShapeType="1"/>
            </p:cNvSpPr>
            <p:nvPr/>
          </p:nvSpPr>
          <p:spPr bwMode="auto">
            <a:xfrm>
              <a:off x="780" y="2424"/>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15" name="Group 183"/>
          <p:cNvGrpSpPr/>
          <p:nvPr/>
        </p:nvGrpSpPr>
        <p:grpSpPr bwMode="auto">
          <a:xfrm>
            <a:off x="3742380" y="2124920"/>
            <a:ext cx="5414963" cy="4427538"/>
            <a:chOff x="908" y="1369"/>
            <a:chExt cx="3411" cy="2789"/>
          </a:xfrm>
        </p:grpSpPr>
        <p:sp>
          <p:nvSpPr>
            <p:cNvPr id="316" name="Line 34"/>
            <p:cNvSpPr>
              <a:spLocks noChangeShapeType="1"/>
            </p:cNvSpPr>
            <p:nvPr/>
          </p:nvSpPr>
          <p:spPr bwMode="auto">
            <a:xfrm flipV="1">
              <a:off x="1164" y="1512"/>
              <a:ext cx="0" cy="2352"/>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7" name="Line 35"/>
            <p:cNvSpPr>
              <a:spLocks noChangeShapeType="1"/>
            </p:cNvSpPr>
            <p:nvPr/>
          </p:nvSpPr>
          <p:spPr bwMode="auto">
            <a:xfrm flipV="1">
              <a:off x="1164" y="3852"/>
              <a:ext cx="2967" cy="12"/>
            </a:xfrm>
            <a:prstGeom prst="line">
              <a:avLst/>
            </a:prstGeom>
            <a:noFill/>
            <a:ln w="38100">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8" name="Freeform 36"/>
            <p:cNvSpPr/>
            <p:nvPr/>
          </p:nvSpPr>
          <p:spPr bwMode="auto">
            <a:xfrm>
              <a:off x="1299" y="2885"/>
              <a:ext cx="219" cy="264"/>
            </a:xfrm>
            <a:custGeom>
              <a:avLst/>
              <a:gdLst>
                <a:gd name="T0" fmla="*/ 0 w 745"/>
                <a:gd name="T1" fmla="*/ 134 h 316"/>
                <a:gd name="T2" fmla="*/ 169 w 745"/>
                <a:gd name="T3" fmla="*/ 41 h 316"/>
                <a:gd name="T4" fmla="*/ 745 w 745"/>
                <a:gd name="T5" fmla="*/ 0 h 316"/>
                <a:gd name="T6" fmla="*/ 0 60000 65536"/>
                <a:gd name="T7" fmla="*/ 0 60000 65536"/>
                <a:gd name="T8" fmla="*/ 0 60000 65536"/>
              </a:gdLst>
              <a:ahLst/>
              <a:cxnLst>
                <a:cxn ang="T6">
                  <a:pos x="T0" y="T1"/>
                </a:cxn>
                <a:cxn ang="T7">
                  <a:pos x="T2" y="T3"/>
                </a:cxn>
                <a:cxn ang="T8">
                  <a:pos x="T4" y="T5"/>
                </a:cxn>
              </a:cxnLst>
              <a:rect l="0" t="0" r="r" b="b"/>
              <a:pathLst>
                <a:path w="745" h="316">
                  <a:moveTo>
                    <a:pt x="0" y="316"/>
                  </a:moveTo>
                  <a:cubicBezTo>
                    <a:pt x="27" y="279"/>
                    <a:pt x="45" y="149"/>
                    <a:pt x="169" y="96"/>
                  </a:cubicBezTo>
                  <a:cubicBezTo>
                    <a:pt x="293" y="43"/>
                    <a:pt x="517" y="20"/>
                    <a:pt x="745"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9" name="Line 37"/>
            <p:cNvSpPr>
              <a:spLocks noChangeShapeType="1"/>
            </p:cNvSpPr>
            <p:nvPr/>
          </p:nvSpPr>
          <p:spPr bwMode="auto">
            <a:xfrm flipV="1">
              <a:off x="1496" y="2873"/>
              <a:ext cx="1999" cy="12"/>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20" name="Group 38"/>
            <p:cNvGrpSpPr/>
            <p:nvPr/>
          </p:nvGrpSpPr>
          <p:grpSpPr bwMode="auto">
            <a:xfrm>
              <a:off x="1374" y="2383"/>
              <a:ext cx="2081" cy="254"/>
              <a:chOff x="1248" y="1960"/>
              <a:chExt cx="2081" cy="254"/>
            </a:xfrm>
          </p:grpSpPr>
          <p:sp>
            <p:nvSpPr>
              <p:cNvPr id="340" name="Freeform 39"/>
              <p:cNvSpPr/>
              <p:nvPr/>
            </p:nvSpPr>
            <p:spPr bwMode="auto">
              <a:xfrm rot="21481994">
                <a:off x="1248" y="1987"/>
                <a:ext cx="256" cy="227"/>
              </a:xfrm>
              <a:custGeom>
                <a:avLst/>
                <a:gdLst>
                  <a:gd name="T0" fmla="*/ 0 w 624"/>
                  <a:gd name="T1" fmla="*/ 123 h 240"/>
                  <a:gd name="T2" fmla="*/ 114 w 624"/>
                  <a:gd name="T3" fmla="*/ 50 h 240"/>
                  <a:gd name="T4" fmla="*/ 491 w 624"/>
                  <a:gd name="T5" fmla="*/ 0 h 240"/>
                  <a:gd name="T6" fmla="*/ 0 60000 65536"/>
                  <a:gd name="T7" fmla="*/ 0 60000 65536"/>
                  <a:gd name="T8" fmla="*/ 0 60000 65536"/>
                </a:gdLst>
                <a:ahLst/>
                <a:cxnLst>
                  <a:cxn ang="T6">
                    <a:pos x="T0" y="T1"/>
                  </a:cxn>
                  <a:cxn ang="T7">
                    <a:pos x="T2" y="T3"/>
                  </a:cxn>
                  <a:cxn ang="T8">
                    <a:pos x="T4" y="T5"/>
                  </a:cxn>
                </a:cxnLst>
                <a:rect l="0" t="0" r="r" b="b"/>
                <a:pathLst>
                  <a:path w="624" h="240">
                    <a:moveTo>
                      <a:pt x="0" y="240"/>
                    </a:moveTo>
                    <a:cubicBezTo>
                      <a:pt x="20" y="188"/>
                      <a:pt x="40" y="136"/>
                      <a:pt x="144" y="96"/>
                    </a:cubicBezTo>
                    <a:cubicBezTo>
                      <a:pt x="248" y="56"/>
                      <a:pt x="436" y="28"/>
                      <a:pt x="624"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1" name="Line 40"/>
              <p:cNvSpPr>
                <a:spLocks noChangeShapeType="1"/>
              </p:cNvSpPr>
              <p:nvPr/>
            </p:nvSpPr>
            <p:spPr bwMode="auto">
              <a:xfrm rot="87350" flipV="1">
                <a:off x="1483" y="1960"/>
                <a:ext cx="1846" cy="47"/>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21" name="Group 41"/>
            <p:cNvGrpSpPr/>
            <p:nvPr/>
          </p:nvGrpSpPr>
          <p:grpSpPr bwMode="auto">
            <a:xfrm>
              <a:off x="1236" y="3373"/>
              <a:ext cx="2303" cy="131"/>
              <a:chOff x="1104" y="2869"/>
              <a:chExt cx="2303" cy="131"/>
            </a:xfrm>
          </p:grpSpPr>
          <p:sp>
            <p:nvSpPr>
              <p:cNvPr id="338" name="Line 43"/>
              <p:cNvSpPr>
                <a:spLocks noChangeShapeType="1"/>
              </p:cNvSpPr>
              <p:nvPr/>
            </p:nvSpPr>
            <p:spPr bwMode="auto">
              <a:xfrm flipV="1">
                <a:off x="1242" y="2869"/>
                <a:ext cx="2165" cy="4"/>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7" name="Freeform 45"/>
              <p:cNvSpPr/>
              <p:nvPr/>
            </p:nvSpPr>
            <p:spPr bwMode="auto">
              <a:xfrm>
                <a:off x="1104" y="2869"/>
                <a:ext cx="162" cy="131"/>
              </a:xfrm>
              <a:custGeom>
                <a:avLst/>
                <a:gdLst>
                  <a:gd name="T0" fmla="*/ 76 w 108"/>
                  <a:gd name="T1" fmla="*/ 0 h 98"/>
                  <a:gd name="T2" fmla="*/ 41 w 108"/>
                  <a:gd name="T3" fmla="*/ 7 h 98"/>
                  <a:gd name="T4" fmla="*/ 28 w 108"/>
                  <a:gd name="T5" fmla="*/ 11 h 98"/>
                  <a:gd name="T6" fmla="*/ 24 w 108"/>
                  <a:gd name="T7" fmla="*/ 14 h 98"/>
                  <a:gd name="T8" fmla="*/ 17 w 108"/>
                  <a:gd name="T9" fmla="*/ 17 h 98"/>
                  <a:gd name="T10" fmla="*/ 5 w 108"/>
                  <a:gd name="T11" fmla="*/ 30 h 98"/>
                  <a:gd name="T12" fmla="*/ 4 w 108"/>
                  <a:gd name="T13" fmla="*/ 36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22" name="Line 46"/>
            <p:cNvSpPr>
              <a:spLocks noChangeShapeType="1"/>
            </p:cNvSpPr>
            <p:nvPr/>
          </p:nvSpPr>
          <p:spPr bwMode="auto">
            <a:xfrm flipH="1">
              <a:off x="1260" y="3780"/>
              <a:ext cx="2526" cy="36"/>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 name="Freeform 47"/>
            <p:cNvSpPr/>
            <p:nvPr/>
          </p:nvSpPr>
          <p:spPr bwMode="auto">
            <a:xfrm>
              <a:off x="1164" y="3816"/>
              <a:ext cx="96" cy="42"/>
            </a:xfrm>
            <a:custGeom>
              <a:avLst/>
              <a:gdLst>
                <a:gd name="T0" fmla="*/ 96 w 96"/>
                <a:gd name="T1" fmla="*/ 0 h 42"/>
                <a:gd name="T2" fmla="*/ 24 w 96"/>
                <a:gd name="T3" fmla="*/ 18 h 42"/>
                <a:gd name="T4" fmla="*/ 0 w 96"/>
                <a:gd name="T5" fmla="*/ 42 h 42"/>
                <a:gd name="T6" fmla="*/ 0 60000 65536"/>
                <a:gd name="T7" fmla="*/ 0 60000 65536"/>
                <a:gd name="T8" fmla="*/ 0 60000 65536"/>
              </a:gdLst>
              <a:ahLst/>
              <a:cxnLst>
                <a:cxn ang="T6">
                  <a:pos x="T0" y="T1"/>
                </a:cxn>
                <a:cxn ang="T7">
                  <a:pos x="T2" y="T3"/>
                </a:cxn>
                <a:cxn ang="T8">
                  <a:pos x="T4" y="T5"/>
                </a:cxn>
              </a:cxnLst>
              <a:rect l="0" t="0" r="r" b="b"/>
              <a:pathLst>
                <a:path w="96" h="42">
                  <a:moveTo>
                    <a:pt x="96" y="0"/>
                  </a:moveTo>
                  <a:cubicBezTo>
                    <a:pt x="71" y="3"/>
                    <a:pt x="46" y="4"/>
                    <a:pt x="24" y="18"/>
                  </a:cubicBezTo>
                  <a:cubicBezTo>
                    <a:pt x="19" y="25"/>
                    <a:pt x="6" y="42"/>
                    <a:pt x="0" y="42"/>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4" name="Text Box 48"/>
            <p:cNvSpPr txBox="1">
              <a:spLocks noChangeArrowheads="1"/>
            </p:cNvSpPr>
            <p:nvPr/>
          </p:nvSpPr>
          <p:spPr bwMode="auto">
            <a:xfrm>
              <a:off x="1175" y="1369"/>
              <a:ext cx="8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err="1"/>
                <a:t>i</a:t>
              </a:r>
              <a:r>
                <a:rPr lang="en-US" altLang="zh-CN" baseline="-25000" dirty="0" err="1"/>
                <a:t>C</a:t>
              </a:r>
              <a:r>
                <a:rPr lang="en-US" altLang="zh-CN" i="1" dirty="0"/>
                <a:t> </a:t>
              </a:r>
              <a:r>
                <a:rPr lang="en-US" altLang="zh-CN" sz="2000" b="0" dirty="0"/>
                <a:t> / </a:t>
              </a:r>
              <a:r>
                <a:rPr lang="en-US" altLang="zh-CN" dirty="0"/>
                <a:t>mA</a:t>
              </a:r>
              <a:endParaRPr lang="en-US" altLang="zh-CN" dirty="0"/>
            </a:p>
          </p:txBody>
        </p:sp>
        <p:sp>
          <p:nvSpPr>
            <p:cNvPr id="325" name="Text Box 49"/>
            <p:cNvSpPr txBox="1">
              <a:spLocks noChangeArrowheads="1"/>
            </p:cNvSpPr>
            <p:nvPr/>
          </p:nvSpPr>
          <p:spPr bwMode="auto">
            <a:xfrm>
              <a:off x="3555" y="3828"/>
              <a:ext cx="7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err="1"/>
                <a:t>u</a:t>
              </a:r>
              <a:r>
                <a:rPr lang="en-US" altLang="zh-CN" baseline="-25000" dirty="0" err="1"/>
                <a:t>CE</a:t>
              </a:r>
              <a:r>
                <a:rPr lang="en-US" altLang="zh-CN" sz="2400" i="1" dirty="0"/>
                <a:t> </a:t>
              </a:r>
              <a:r>
                <a:rPr lang="en-US" altLang="zh-CN" sz="1800" b="0" dirty="0"/>
                <a:t> </a:t>
              </a:r>
              <a:r>
                <a:rPr lang="en-US" altLang="zh-CN" dirty="0"/>
                <a:t>/V</a:t>
              </a:r>
              <a:endParaRPr lang="en-US" altLang="zh-CN" dirty="0"/>
            </a:p>
          </p:txBody>
        </p:sp>
        <p:sp>
          <p:nvSpPr>
            <p:cNvPr id="326" name="Text Box 50"/>
            <p:cNvSpPr txBox="1">
              <a:spLocks noChangeArrowheads="1"/>
            </p:cNvSpPr>
            <p:nvPr/>
          </p:nvSpPr>
          <p:spPr bwMode="auto">
            <a:xfrm>
              <a:off x="908" y="377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a:t>0</a:t>
              </a:r>
              <a:endParaRPr lang="en-US" altLang="zh-CN" b="0" dirty="0"/>
            </a:p>
          </p:txBody>
        </p:sp>
        <p:sp>
          <p:nvSpPr>
            <p:cNvPr id="330" name="Line 102"/>
            <p:cNvSpPr>
              <a:spLocks noChangeShapeType="1"/>
            </p:cNvSpPr>
            <p:nvPr/>
          </p:nvSpPr>
          <p:spPr bwMode="auto">
            <a:xfrm flipV="1">
              <a:off x="1164" y="2520"/>
              <a:ext cx="240" cy="1344"/>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1" name="Freeform 103"/>
            <p:cNvSpPr/>
            <p:nvPr/>
          </p:nvSpPr>
          <p:spPr bwMode="auto">
            <a:xfrm>
              <a:off x="1404" y="1960"/>
              <a:ext cx="382" cy="560"/>
            </a:xfrm>
            <a:custGeom>
              <a:avLst/>
              <a:gdLst>
                <a:gd name="T0" fmla="*/ 0 w 720"/>
                <a:gd name="T1" fmla="*/ 576 h 576"/>
                <a:gd name="T2" fmla="*/ 192 w 720"/>
                <a:gd name="T3" fmla="*/ 144 h 576"/>
                <a:gd name="T4" fmla="*/ 720 w 720"/>
                <a:gd name="T5" fmla="*/ 0 h 576"/>
                <a:gd name="T6" fmla="*/ 0 60000 65536"/>
                <a:gd name="T7" fmla="*/ 0 60000 65536"/>
                <a:gd name="T8" fmla="*/ 0 60000 65536"/>
              </a:gdLst>
              <a:ahLst/>
              <a:cxnLst>
                <a:cxn ang="T6">
                  <a:pos x="T0" y="T1"/>
                </a:cxn>
                <a:cxn ang="T7">
                  <a:pos x="T2" y="T3"/>
                </a:cxn>
                <a:cxn ang="T8">
                  <a:pos x="T4" y="T5"/>
                </a:cxn>
              </a:cxnLst>
              <a:rect l="0" t="0" r="r" b="b"/>
              <a:pathLst>
                <a:path w="720" h="576">
                  <a:moveTo>
                    <a:pt x="0" y="576"/>
                  </a:moveTo>
                  <a:cubicBezTo>
                    <a:pt x="36" y="408"/>
                    <a:pt x="72" y="240"/>
                    <a:pt x="192" y="144"/>
                  </a:cubicBezTo>
                  <a:cubicBezTo>
                    <a:pt x="312" y="48"/>
                    <a:pt x="516" y="24"/>
                    <a:pt x="720" y="0"/>
                  </a:cubicBez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2" name="Line 104"/>
            <p:cNvSpPr>
              <a:spLocks noChangeShapeType="1"/>
            </p:cNvSpPr>
            <p:nvPr/>
          </p:nvSpPr>
          <p:spPr bwMode="auto">
            <a:xfrm rot="63493" flipV="1">
              <a:off x="1756" y="1955"/>
              <a:ext cx="1699" cy="29"/>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3" name="Line 105"/>
            <p:cNvSpPr>
              <a:spLocks noChangeShapeType="1"/>
            </p:cNvSpPr>
            <p:nvPr/>
          </p:nvSpPr>
          <p:spPr bwMode="auto">
            <a:xfrm rot="-8100000">
              <a:off x="1212" y="3624"/>
              <a:ext cx="1" cy="1"/>
            </a:xfrm>
            <a:prstGeom prst="line">
              <a:avLst/>
            </a:prstGeom>
            <a:noFill/>
            <a:ln w="28575">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65" name="Group 207"/>
          <p:cNvGrpSpPr/>
          <p:nvPr/>
        </p:nvGrpSpPr>
        <p:grpSpPr bwMode="auto">
          <a:xfrm>
            <a:off x="4120203" y="5952383"/>
            <a:ext cx="4191000" cy="152400"/>
            <a:chOff x="1260" y="3768"/>
            <a:chExt cx="2640" cy="96"/>
          </a:xfrm>
        </p:grpSpPr>
        <p:grpSp>
          <p:nvGrpSpPr>
            <p:cNvPr id="366" name="Group 208"/>
            <p:cNvGrpSpPr/>
            <p:nvPr/>
          </p:nvGrpSpPr>
          <p:grpSpPr bwMode="auto">
            <a:xfrm>
              <a:off x="3615" y="3768"/>
              <a:ext cx="285" cy="96"/>
              <a:chOff x="3459" y="3264"/>
              <a:chExt cx="285" cy="96"/>
            </a:xfrm>
          </p:grpSpPr>
          <p:sp>
            <p:nvSpPr>
              <p:cNvPr id="402" name="Line 209"/>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3" name="Line 210"/>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4" name="Line 211"/>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67" name="Group 212"/>
            <p:cNvGrpSpPr/>
            <p:nvPr/>
          </p:nvGrpSpPr>
          <p:grpSpPr bwMode="auto">
            <a:xfrm>
              <a:off x="3324" y="3768"/>
              <a:ext cx="285" cy="96"/>
              <a:chOff x="3459" y="3264"/>
              <a:chExt cx="285" cy="96"/>
            </a:xfrm>
          </p:grpSpPr>
          <p:sp>
            <p:nvSpPr>
              <p:cNvPr id="399" name="Line 213"/>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0" name="Line 214"/>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1" name="Line 215"/>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68" name="Group 216"/>
            <p:cNvGrpSpPr/>
            <p:nvPr/>
          </p:nvGrpSpPr>
          <p:grpSpPr bwMode="auto">
            <a:xfrm>
              <a:off x="3036" y="3768"/>
              <a:ext cx="285" cy="96"/>
              <a:chOff x="3459" y="3264"/>
              <a:chExt cx="285" cy="96"/>
            </a:xfrm>
          </p:grpSpPr>
          <p:sp>
            <p:nvSpPr>
              <p:cNvPr id="396" name="Line 217"/>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7" name="Line 218"/>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8" name="Line 219"/>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69" name="Group 220"/>
            <p:cNvGrpSpPr/>
            <p:nvPr/>
          </p:nvGrpSpPr>
          <p:grpSpPr bwMode="auto">
            <a:xfrm>
              <a:off x="2754" y="3768"/>
              <a:ext cx="285" cy="96"/>
              <a:chOff x="3459" y="3264"/>
              <a:chExt cx="285" cy="96"/>
            </a:xfrm>
          </p:grpSpPr>
          <p:sp>
            <p:nvSpPr>
              <p:cNvPr id="393" name="Line 221"/>
              <p:cNvSpPr>
                <a:spLocks noChangeShapeType="1"/>
              </p:cNvSpPr>
              <p:nvPr/>
            </p:nvSpPr>
            <p:spPr bwMode="auto">
              <a:xfrm flipH="1">
                <a:off x="3648"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4" name="Line 222"/>
              <p:cNvSpPr>
                <a:spLocks noChangeShapeType="1"/>
              </p:cNvSpPr>
              <p:nvPr/>
            </p:nvSpPr>
            <p:spPr bwMode="auto">
              <a:xfrm flipH="1">
                <a:off x="3552"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5" name="Line 223"/>
              <p:cNvSpPr>
                <a:spLocks noChangeShapeType="1"/>
              </p:cNvSpPr>
              <p:nvPr/>
            </p:nvSpPr>
            <p:spPr bwMode="auto">
              <a:xfrm flipH="1">
                <a:off x="3459" y="3264"/>
                <a:ext cx="96" cy="96"/>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70" name="Line 224"/>
            <p:cNvSpPr>
              <a:spLocks noChangeShapeType="1"/>
            </p:cNvSpPr>
            <p:nvPr/>
          </p:nvSpPr>
          <p:spPr bwMode="auto">
            <a:xfrm flipH="1">
              <a:off x="1900" y="38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71" name="Group 225"/>
            <p:cNvGrpSpPr/>
            <p:nvPr/>
          </p:nvGrpSpPr>
          <p:grpSpPr bwMode="auto">
            <a:xfrm>
              <a:off x="2520" y="3780"/>
              <a:ext cx="210" cy="84"/>
              <a:chOff x="2364" y="3276"/>
              <a:chExt cx="210" cy="84"/>
            </a:xfrm>
          </p:grpSpPr>
          <p:sp>
            <p:nvSpPr>
              <p:cNvPr id="390" name="Line 226"/>
              <p:cNvSpPr>
                <a:spLocks noChangeShapeType="1"/>
              </p:cNvSpPr>
              <p:nvPr/>
            </p:nvSpPr>
            <p:spPr bwMode="auto">
              <a:xfrm rot="1267792" flipH="1">
                <a:off x="2532" y="3282"/>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1" name="Line 227"/>
              <p:cNvSpPr>
                <a:spLocks noChangeShapeType="1"/>
              </p:cNvSpPr>
              <p:nvPr/>
            </p:nvSpPr>
            <p:spPr bwMode="auto">
              <a:xfrm rot="1267792" flipH="1">
                <a:off x="245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2" name="Line 228"/>
              <p:cNvSpPr>
                <a:spLocks noChangeShapeType="1"/>
              </p:cNvSpPr>
              <p:nvPr/>
            </p:nvSpPr>
            <p:spPr bwMode="auto">
              <a:xfrm rot="1267792" flipH="1">
                <a:off x="236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72" name="Group 229"/>
            <p:cNvGrpSpPr/>
            <p:nvPr/>
          </p:nvGrpSpPr>
          <p:grpSpPr bwMode="auto">
            <a:xfrm>
              <a:off x="2262" y="3780"/>
              <a:ext cx="210" cy="84"/>
              <a:chOff x="2364" y="3276"/>
              <a:chExt cx="210" cy="84"/>
            </a:xfrm>
          </p:grpSpPr>
          <p:sp>
            <p:nvSpPr>
              <p:cNvPr id="387" name="Line 230"/>
              <p:cNvSpPr>
                <a:spLocks noChangeShapeType="1"/>
              </p:cNvSpPr>
              <p:nvPr/>
            </p:nvSpPr>
            <p:spPr bwMode="auto">
              <a:xfrm rot="1267792" flipH="1">
                <a:off x="2532" y="3282"/>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8" name="Line 231"/>
              <p:cNvSpPr>
                <a:spLocks noChangeShapeType="1"/>
              </p:cNvSpPr>
              <p:nvPr/>
            </p:nvSpPr>
            <p:spPr bwMode="auto">
              <a:xfrm rot="1267792" flipH="1">
                <a:off x="245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9" name="Line 232"/>
              <p:cNvSpPr>
                <a:spLocks noChangeShapeType="1"/>
              </p:cNvSpPr>
              <p:nvPr/>
            </p:nvSpPr>
            <p:spPr bwMode="auto">
              <a:xfrm rot="1267792" flipH="1">
                <a:off x="236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73" name="Group 233"/>
            <p:cNvGrpSpPr/>
            <p:nvPr/>
          </p:nvGrpSpPr>
          <p:grpSpPr bwMode="auto">
            <a:xfrm>
              <a:off x="1998" y="3780"/>
              <a:ext cx="210" cy="84"/>
              <a:chOff x="2364" y="3276"/>
              <a:chExt cx="210" cy="84"/>
            </a:xfrm>
          </p:grpSpPr>
          <p:sp>
            <p:nvSpPr>
              <p:cNvPr id="384" name="Line 234"/>
              <p:cNvSpPr>
                <a:spLocks noChangeShapeType="1"/>
              </p:cNvSpPr>
              <p:nvPr/>
            </p:nvSpPr>
            <p:spPr bwMode="auto">
              <a:xfrm rot="1267792" flipH="1">
                <a:off x="2532" y="3282"/>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5" name="Line 235"/>
              <p:cNvSpPr>
                <a:spLocks noChangeShapeType="1"/>
              </p:cNvSpPr>
              <p:nvPr/>
            </p:nvSpPr>
            <p:spPr bwMode="auto">
              <a:xfrm rot="1267792" flipH="1">
                <a:off x="245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6" name="Line 236"/>
              <p:cNvSpPr>
                <a:spLocks noChangeShapeType="1"/>
              </p:cNvSpPr>
              <p:nvPr/>
            </p:nvSpPr>
            <p:spPr bwMode="auto">
              <a:xfrm rot="1267792" flipH="1">
                <a:off x="2364" y="3276"/>
                <a:ext cx="42" cy="7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74" name="Line 237"/>
            <p:cNvSpPr>
              <a:spLocks noChangeShapeType="1"/>
            </p:cNvSpPr>
            <p:nvPr/>
          </p:nvSpPr>
          <p:spPr bwMode="auto">
            <a:xfrm flipH="1">
              <a:off x="1820" y="38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5" name="Line 238"/>
            <p:cNvSpPr>
              <a:spLocks noChangeShapeType="1"/>
            </p:cNvSpPr>
            <p:nvPr/>
          </p:nvSpPr>
          <p:spPr bwMode="auto">
            <a:xfrm flipH="1">
              <a:off x="1740" y="3804"/>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76" name="Group 239"/>
            <p:cNvGrpSpPr/>
            <p:nvPr/>
          </p:nvGrpSpPr>
          <p:grpSpPr bwMode="auto">
            <a:xfrm>
              <a:off x="1488" y="3808"/>
              <a:ext cx="208" cy="52"/>
              <a:chOff x="1332" y="3304"/>
              <a:chExt cx="208" cy="52"/>
            </a:xfrm>
          </p:grpSpPr>
          <p:sp>
            <p:nvSpPr>
              <p:cNvPr id="381" name="Line 240"/>
              <p:cNvSpPr>
                <a:spLocks noChangeShapeType="1"/>
              </p:cNvSpPr>
              <p:nvPr/>
            </p:nvSpPr>
            <p:spPr bwMode="auto">
              <a:xfrm flipH="1">
                <a:off x="149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2" name="Line 241"/>
              <p:cNvSpPr>
                <a:spLocks noChangeShapeType="1"/>
              </p:cNvSpPr>
              <p:nvPr/>
            </p:nvSpPr>
            <p:spPr bwMode="auto">
              <a:xfrm flipH="1">
                <a:off x="141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3" name="Line 242"/>
              <p:cNvSpPr>
                <a:spLocks noChangeShapeType="1"/>
              </p:cNvSpPr>
              <p:nvPr/>
            </p:nvSpPr>
            <p:spPr bwMode="auto">
              <a:xfrm flipH="1">
                <a:off x="1332" y="3304"/>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77" name="Group 243"/>
            <p:cNvGrpSpPr/>
            <p:nvPr/>
          </p:nvGrpSpPr>
          <p:grpSpPr bwMode="auto">
            <a:xfrm>
              <a:off x="1260" y="3808"/>
              <a:ext cx="208" cy="52"/>
              <a:chOff x="1332" y="3304"/>
              <a:chExt cx="208" cy="52"/>
            </a:xfrm>
          </p:grpSpPr>
          <p:sp>
            <p:nvSpPr>
              <p:cNvPr id="378" name="Line 244"/>
              <p:cNvSpPr>
                <a:spLocks noChangeShapeType="1"/>
              </p:cNvSpPr>
              <p:nvPr/>
            </p:nvSpPr>
            <p:spPr bwMode="auto">
              <a:xfrm flipH="1">
                <a:off x="149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9" name="Line 245"/>
              <p:cNvSpPr>
                <a:spLocks noChangeShapeType="1"/>
              </p:cNvSpPr>
              <p:nvPr/>
            </p:nvSpPr>
            <p:spPr bwMode="auto">
              <a:xfrm flipH="1">
                <a:off x="1412" y="3308"/>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 name="Line 246"/>
              <p:cNvSpPr>
                <a:spLocks noChangeShapeType="1"/>
              </p:cNvSpPr>
              <p:nvPr/>
            </p:nvSpPr>
            <p:spPr bwMode="auto">
              <a:xfrm flipH="1">
                <a:off x="1332" y="3304"/>
                <a:ext cx="48" cy="48"/>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146" name="Text Box 179"/>
          <p:cNvSpPr txBox="1">
            <a:spLocks noChangeArrowheads="1"/>
          </p:cNvSpPr>
          <p:nvPr/>
        </p:nvSpPr>
        <p:spPr bwMode="auto">
          <a:xfrm>
            <a:off x="7819872" y="5110272"/>
            <a:ext cx="5445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i="1" dirty="0" smtClean="0"/>
              <a:t>I</a:t>
            </a:r>
            <a:r>
              <a:rPr lang="en-US" altLang="zh-CN" sz="2400" baseline="-25000" dirty="0" smtClean="0"/>
              <a:t>B1</a:t>
            </a:r>
            <a:endParaRPr lang="en-US" altLang="zh-CN" sz="2400" baseline="-25000" dirty="0"/>
          </a:p>
        </p:txBody>
      </p:sp>
      <p:sp>
        <p:nvSpPr>
          <p:cNvPr id="147" name="Text Box 179"/>
          <p:cNvSpPr txBox="1">
            <a:spLocks noChangeArrowheads="1"/>
          </p:cNvSpPr>
          <p:nvPr/>
        </p:nvSpPr>
        <p:spPr bwMode="auto">
          <a:xfrm>
            <a:off x="7782566" y="4291063"/>
            <a:ext cx="5445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i="1" dirty="0" smtClean="0"/>
              <a:t>I</a:t>
            </a:r>
            <a:r>
              <a:rPr lang="en-US" altLang="zh-CN" sz="2400" baseline="-25000" dirty="0" smtClean="0"/>
              <a:t>B2</a:t>
            </a:r>
            <a:endParaRPr lang="en-US" altLang="zh-CN" sz="2400" baseline="-25000" dirty="0"/>
          </a:p>
        </p:txBody>
      </p:sp>
      <p:sp>
        <p:nvSpPr>
          <p:cNvPr id="148" name="Text Box 179"/>
          <p:cNvSpPr txBox="1">
            <a:spLocks noChangeArrowheads="1"/>
          </p:cNvSpPr>
          <p:nvPr/>
        </p:nvSpPr>
        <p:spPr bwMode="auto">
          <a:xfrm>
            <a:off x="7766691" y="3568751"/>
            <a:ext cx="5445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i="1" dirty="0" smtClean="0"/>
              <a:t>I</a:t>
            </a:r>
            <a:r>
              <a:rPr lang="en-US" altLang="zh-CN" sz="2400" baseline="-25000" dirty="0" smtClean="0"/>
              <a:t>B3</a:t>
            </a:r>
            <a:endParaRPr lang="en-US" altLang="zh-CN" sz="2400" baseline="-25000" dirty="0"/>
          </a:p>
        </p:txBody>
      </p:sp>
      <p:sp>
        <p:nvSpPr>
          <p:cNvPr id="149" name="Text Box 179"/>
          <p:cNvSpPr txBox="1">
            <a:spLocks noChangeArrowheads="1"/>
          </p:cNvSpPr>
          <p:nvPr/>
        </p:nvSpPr>
        <p:spPr bwMode="auto">
          <a:xfrm>
            <a:off x="7743672" y="2814974"/>
            <a:ext cx="5445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i="1" dirty="0" smtClean="0"/>
              <a:t>I</a:t>
            </a:r>
            <a:r>
              <a:rPr lang="en-US" altLang="zh-CN" sz="2400" baseline="-25000" dirty="0" smtClean="0"/>
              <a:t>B4</a:t>
            </a:r>
            <a:endParaRPr lang="en-US" altLang="zh-CN" sz="2400" baseline="-25000" dirty="0"/>
          </a:p>
        </p:txBody>
      </p:sp>
      <p:sp>
        <p:nvSpPr>
          <p:cNvPr id="150" name="Rectangle 153"/>
          <p:cNvSpPr>
            <a:spLocks noChangeArrowheads="1"/>
          </p:cNvSpPr>
          <p:nvPr/>
        </p:nvSpPr>
        <p:spPr bwMode="auto">
          <a:xfrm>
            <a:off x="1980334" y="3971220"/>
            <a:ext cx="46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339966"/>
                </a:solidFill>
              </a:rPr>
              <a:t>Q</a:t>
            </a:r>
            <a:endParaRPr lang="en-US" altLang="zh-CN" dirty="0">
              <a:solidFill>
                <a:srgbClr val="339966"/>
              </a:solidFill>
            </a:endParaRPr>
          </a:p>
        </p:txBody>
      </p:sp>
      <p:sp>
        <p:nvSpPr>
          <p:cNvPr id="157" name="Oval 183"/>
          <p:cNvSpPr>
            <a:spLocks noChangeArrowheads="1"/>
          </p:cNvSpPr>
          <p:nvPr/>
        </p:nvSpPr>
        <p:spPr bwMode="auto">
          <a:xfrm>
            <a:off x="2278782" y="4430009"/>
            <a:ext cx="88900" cy="98425"/>
          </a:xfrm>
          <a:prstGeom prst="ellipse">
            <a:avLst/>
          </a:prstGeom>
          <a:solidFill>
            <a:schemeClr val="tx1"/>
          </a:solidFill>
          <a:ln w="381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9" name="Line 150"/>
          <p:cNvSpPr>
            <a:spLocks noChangeShapeType="1"/>
          </p:cNvSpPr>
          <p:nvPr/>
        </p:nvSpPr>
        <p:spPr bwMode="auto">
          <a:xfrm flipH="1">
            <a:off x="2316128" y="4514753"/>
            <a:ext cx="7062" cy="1545580"/>
          </a:xfrm>
          <a:prstGeom prst="line">
            <a:avLst/>
          </a:prstGeom>
          <a:noFill/>
          <a:ln w="2857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61" name="Text Box 152"/>
          <p:cNvSpPr txBox="1">
            <a:spLocks noChangeArrowheads="1"/>
          </p:cNvSpPr>
          <p:nvPr/>
        </p:nvSpPr>
        <p:spPr bwMode="auto">
          <a:xfrm>
            <a:off x="2170652" y="6075085"/>
            <a:ext cx="9477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i="1" dirty="0" smtClean="0"/>
              <a:t>U</a:t>
            </a:r>
            <a:r>
              <a:rPr lang="en-US" altLang="zh-CN" sz="1800" baseline="-25000" dirty="0" smtClean="0"/>
              <a:t>BE</a:t>
            </a:r>
            <a:endParaRPr lang="en-US" altLang="zh-CN" sz="1800" baseline="-25000" dirty="0"/>
          </a:p>
        </p:txBody>
      </p:sp>
      <p:sp>
        <p:nvSpPr>
          <p:cNvPr id="162" name="Text Box 152"/>
          <p:cNvSpPr txBox="1">
            <a:spLocks noChangeArrowheads="1"/>
          </p:cNvSpPr>
          <p:nvPr/>
        </p:nvSpPr>
        <p:spPr bwMode="auto">
          <a:xfrm>
            <a:off x="164500" y="4304674"/>
            <a:ext cx="9477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i="1" dirty="0" smtClean="0"/>
              <a:t>I</a:t>
            </a:r>
            <a:r>
              <a:rPr lang="en-US" altLang="zh-CN" sz="1800" baseline="-25000" dirty="0" smtClean="0"/>
              <a:t>B</a:t>
            </a:r>
            <a:endParaRPr lang="en-US" altLang="zh-CN" sz="1800" baseline="-25000" dirty="0"/>
          </a:p>
        </p:txBody>
      </p:sp>
      <p:sp>
        <p:nvSpPr>
          <p:cNvPr id="164" name="Line 150"/>
          <p:cNvSpPr>
            <a:spLocks noChangeShapeType="1"/>
          </p:cNvSpPr>
          <p:nvPr/>
        </p:nvSpPr>
        <p:spPr bwMode="auto">
          <a:xfrm flipH="1">
            <a:off x="534989" y="4490332"/>
            <a:ext cx="1799354" cy="8544"/>
          </a:xfrm>
          <a:prstGeom prst="line">
            <a:avLst/>
          </a:prstGeom>
          <a:noFill/>
          <a:ln w="2857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165" name="Oval 183"/>
          <p:cNvSpPr>
            <a:spLocks noChangeArrowheads="1"/>
          </p:cNvSpPr>
          <p:nvPr/>
        </p:nvSpPr>
        <p:spPr bwMode="auto">
          <a:xfrm>
            <a:off x="6214273" y="4479221"/>
            <a:ext cx="88900" cy="98425"/>
          </a:xfrm>
          <a:prstGeom prst="ellipse">
            <a:avLst/>
          </a:prstGeom>
          <a:solidFill>
            <a:schemeClr val="tx1"/>
          </a:solidFill>
          <a:ln w="381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6" name="Rectangle 153"/>
          <p:cNvSpPr>
            <a:spLocks noChangeArrowheads="1"/>
          </p:cNvSpPr>
          <p:nvPr/>
        </p:nvSpPr>
        <p:spPr bwMode="auto">
          <a:xfrm>
            <a:off x="5843919" y="4009321"/>
            <a:ext cx="46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339966"/>
                </a:solidFill>
              </a:rPr>
              <a:t>Q</a:t>
            </a:r>
            <a:endParaRPr lang="en-US" altLang="zh-CN" dirty="0">
              <a:solidFill>
                <a:srgbClr val="339966"/>
              </a:solidFill>
            </a:endParaRPr>
          </a:p>
        </p:txBody>
      </p:sp>
      <p:cxnSp>
        <p:nvCxnSpPr>
          <p:cNvPr id="4" name="直接连接符 3"/>
          <p:cNvCxnSpPr/>
          <p:nvPr/>
        </p:nvCxnSpPr>
        <p:spPr>
          <a:xfrm flipH="1">
            <a:off x="2240354" y="4230776"/>
            <a:ext cx="161927" cy="513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93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9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P spid="269315" grpId="0"/>
      <p:bldP spid="150" grpId="0"/>
      <p:bldP spid="157" grpId="0" animBg="1"/>
      <p:bldP spid="159" grpId="0" animBg="1"/>
      <p:bldP spid="161" grpId="0"/>
      <p:bldP spid="162" grpId="0"/>
      <p:bldP spid="164" grpId="0" animBg="1"/>
      <p:bldP spid="165" grpId="0" animBg="1"/>
      <p:bldP spid="1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93" name="Text Box 69"/>
          <p:cNvSpPr txBox="1">
            <a:spLocks noChangeArrowheads="1"/>
          </p:cNvSpPr>
          <p:nvPr/>
        </p:nvSpPr>
        <p:spPr bwMode="auto">
          <a:xfrm>
            <a:off x="276310" y="1913273"/>
            <a:ext cx="51054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dirty="0">
                <a:solidFill>
                  <a:schemeClr val="accent5">
                    <a:lumMod val="50000"/>
                  </a:schemeClr>
                </a:solidFill>
                <a:latin typeface="+mn-ea"/>
                <a:ea typeface="+mn-ea"/>
              </a:rPr>
              <a:t>1.  </a:t>
            </a:r>
            <a:r>
              <a:rPr lang="zh-CN" altLang="en-US" dirty="0">
                <a:solidFill>
                  <a:schemeClr val="accent5">
                    <a:lumMod val="50000"/>
                  </a:schemeClr>
                </a:solidFill>
                <a:latin typeface="+mn-ea"/>
                <a:ea typeface="+mn-ea"/>
              </a:rPr>
              <a:t>结构特点和工作原理</a:t>
            </a:r>
            <a:endParaRPr lang="zh-CN" altLang="en-US" dirty="0">
              <a:solidFill>
                <a:schemeClr val="accent5">
                  <a:lumMod val="50000"/>
                </a:schemeClr>
              </a:solidFill>
              <a:latin typeface="+mn-ea"/>
              <a:ea typeface="+mn-ea"/>
            </a:endParaRPr>
          </a:p>
        </p:txBody>
      </p:sp>
      <p:grpSp>
        <p:nvGrpSpPr>
          <p:cNvPr id="129193" name="Group 169"/>
          <p:cNvGrpSpPr/>
          <p:nvPr/>
        </p:nvGrpSpPr>
        <p:grpSpPr bwMode="auto">
          <a:xfrm>
            <a:off x="442999" y="2655884"/>
            <a:ext cx="4767263" cy="3856038"/>
            <a:chOff x="334" y="1219"/>
            <a:chExt cx="3003" cy="2429"/>
          </a:xfrm>
        </p:grpSpPr>
        <p:sp>
          <p:nvSpPr>
            <p:cNvPr id="84015" name="Rectangle 19"/>
            <p:cNvSpPr>
              <a:spLocks noChangeArrowheads="1"/>
            </p:cNvSpPr>
            <p:nvPr/>
          </p:nvSpPr>
          <p:spPr bwMode="auto">
            <a:xfrm>
              <a:off x="336" y="2112"/>
              <a:ext cx="2352" cy="1008"/>
            </a:xfrm>
            <a:prstGeom prst="rect">
              <a:avLst/>
            </a:prstGeom>
            <a:solidFill>
              <a:srgbClr val="FFFF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endParaRPr lang="zh-CN" altLang="zh-CN" sz="3600" b="0">
                <a:ea typeface="方正琥珀繁体" pitchFamily="2" charset="-122"/>
              </a:endParaRPr>
            </a:p>
          </p:txBody>
        </p:sp>
        <p:sp>
          <p:nvSpPr>
            <p:cNvPr id="84016" name="Rectangle 20"/>
            <p:cNvSpPr>
              <a:spLocks noChangeArrowheads="1"/>
            </p:cNvSpPr>
            <p:nvPr/>
          </p:nvSpPr>
          <p:spPr bwMode="auto">
            <a:xfrm>
              <a:off x="2014" y="2208"/>
              <a:ext cx="528" cy="336"/>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17" name="Rectangle 21"/>
            <p:cNvSpPr>
              <a:spLocks noChangeArrowheads="1"/>
            </p:cNvSpPr>
            <p:nvPr/>
          </p:nvSpPr>
          <p:spPr bwMode="auto">
            <a:xfrm>
              <a:off x="334" y="2064"/>
              <a:ext cx="2352" cy="144"/>
            </a:xfrm>
            <a:prstGeom prst="rect">
              <a:avLst/>
            </a:prstGeom>
            <a:solidFill>
              <a:srgbClr val="66CCFF"/>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18" name="Rectangle 22"/>
            <p:cNvSpPr>
              <a:spLocks noChangeArrowheads="1"/>
            </p:cNvSpPr>
            <p:nvPr/>
          </p:nvSpPr>
          <p:spPr bwMode="auto">
            <a:xfrm>
              <a:off x="622" y="2064"/>
              <a:ext cx="288" cy="144"/>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19" name="Rectangle 23"/>
            <p:cNvSpPr>
              <a:spLocks noChangeArrowheads="1"/>
            </p:cNvSpPr>
            <p:nvPr/>
          </p:nvSpPr>
          <p:spPr bwMode="auto">
            <a:xfrm>
              <a:off x="2110" y="2064"/>
              <a:ext cx="288" cy="144"/>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20" name="Rectangle 24"/>
            <p:cNvSpPr>
              <a:spLocks noChangeArrowheads="1"/>
            </p:cNvSpPr>
            <p:nvPr/>
          </p:nvSpPr>
          <p:spPr bwMode="auto">
            <a:xfrm>
              <a:off x="526" y="1971"/>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21" name="Rectangle 25"/>
            <p:cNvSpPr>
              <a:spLocks noChangeArrowheads="1"/>
            </p:cNvSpPr>
            <p:nvPr/>
          </p:nvSpPr>
          <p:spPr bwMode="auto">
            <a:xfrm>
              <a:off x="2110" y="1971"/>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22" name="Rectangle 26"/>
            <p:cNvSpPr>
              <a:spLocks noChangeArrowheads="1"/>
            </p:cNvSpPr>
            <p:nvPr/>
          </p:nvSpPr>
          <p:spPr bwMode="auto">
            <a:xfrm>
              <a:off x="1294" y="1971"/>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23" name="Rectangle 27"/>
            <p:cNvSpPr>
              <a:spLocks noChangeArrowheads="1"/>
            </p:cNvSpPr>
            <p:nvPr/>
          </p:nvSpPr>
          <p:spPr bwMode="auto">
            <a:xfrm>
              <a:off x="1294" y="3168"/>
              <a:ext cx="384" cy="96"/>
            </a:xfrm>
            <a:prstGeom prst="rect">
              <a:avLst/>
            </a:prstGeom>
            <a:solidFill>
              <a:srgbClr val="000000"/>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24" name="Text Box 28"/>
            <p:cNvSpPr txBox="1">
              <a:spLocks noChangeArrowheads="1"/>
            </p:cNvSpPr>
            <p:nvPr/>
          </p:nvSpPr>
          <p:spPr bwMode="auto">
            <a:xfrm>
              <a:off x="1040" y="2804"/>
              <a:ext cx="10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zh-CN" altLang="en-US" sz="2400"/>
                <a:t>型硅衬底</a:t>
              </a:r>
              <a:endParaRPr lang="zh-CN" altLang="en-US" sz="2400" b="0"/>
            </a:p>
          </p:txBody>
        </p:sp>
        <p:sp>
          <p:nvSpPr>
            <p:cNvPr id="84025" name="Text Box 29"/>
            <p:cNvSpPr txBox="1">
              <a:spLocks noChangeArrowheads="1"/>
            </p:cNvSpPr>
            <p:nvPr/>
          </p:nvSpPr>
          <p:spPr bwMode="auto">
            <a:xfrm>
              <a:off x="410" y="1219"/>
              <a:ext cx="6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源极</a:t>
              </a:r>
              <a:r>
                <a:rPr lang="en-US" altLang="zh-CN" sz="2400"/>
                <a:t>S</a:t>
              </a:r>
              <a:endParaRPr lang="en-US" altLang="zh-CN" sz="2400" b="0"/>
            </a:p>
          </p:txBody>
        </p:sp>
        <p:sp>
          <p:nvSpPr>
            <p:cNvPr id="84026" name="Text Box 30"/>
            <p:cNvSpPr txBox="1">
              <a:spLocks noChangeArrowheads="1"/>
            </p:cNvSpPr>
            <p:nvPr/>
          </p:nvSpPr>
          <p:spPr bwMode="auto">
            <a:xfrm>
              <a:off x="1980" y="1219"/>
              <a:ext cx="6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漏极</a:t>
              </a:r>
              <a:r>
                <a:rPr lang="en-US" altLang="zh-CN" sz="2400"/>
                <a:t>D </a:t>
              </a:r>
              <a:endParaRPr lang="en-US" altLang="zh-CN" sz="2400"/>
            </a:p>
          </p:txBody>
        </p:sp>
        <p:sp>
          <p:nvSpPr>
            <p:cNvPr id="84027" name="Text Box 33"/>
            <p:cNvSpPr txBox="1">
              <a:spLocks noChangeArrowheads="1"/>
            </p:cNvSpPr>
            <p:nvPr/>
          </p:nvSpPr>
          <p:spPr bwMode="auto">
            <a:xfrm>
              <a:off x="1127" y="1219"/>
              <a:ext cx="6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栅极</a:t>
              </a:r>
              <a:r>
                <a:rPr lang="en-US" altLang="zh-CN" sz="2400"/>
                <a:t>G</a:t>
              </a:r>
              <a:endParaRPr lang="en-US" altLang="zh-CN" sz="2400"/>
            </a:p>
          </p:txBody>
        </p:sp>
        <p:sp>
          <p:nvSpPr>
            <p:cNvPr id="84028" name="Oval 34"/>
            <p:cNvSpPr>
              <a:spLocks noChangeArrowheads="1"/>
            </p:cNvSpPr>
            <p:nvPr/>
          </p:nvSpPr>
          <p:spPr bwMode="auto">
            <a:xfrm>
              <a:off x="670" y="1536"/>
              <a:ext cx="96" cy="96"/>
            </a:xfrm>
            <a:prstGeom prst="ellipse">
              <a:avLst/>
            </a:prstGeom>
            <a:noFill/>
            <a:ln w="38100">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29" name="Oval 35"/>
            <p:cNvSpPr>
              <a:spLocks noChangeArrowheads="1"/>
            </p:cNvSpPr>
            <p:nvPr/>
          </p:nvSpPr>
          <p:spPr bwMode="auto">
            <a:xfrm>
              <a:off x="1438" y="1536"/>
              <a:ext cx="96" cy="96"/>
            </a:xfrm>
            <a:prstGeom prst="ellipse">
              <a:avLst/>
            </a:prstGeom>
            <a:noFill/>
            <a:ln w="38100">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30" name="Oval 36"/>
            <p:cNvSpPr>
              <a:spLocks noChangeArrowheads="1"/>
            </p:cNvSpPr>
            <p:nvPr/>
          </p:nvSpPr>
          <p:spPr bwMode="auto">
            <a:xfrm>
              <a:off x="2254" y="1536"/>
              <a:ext cx="96" cy="96"/>
            </a:xfrm>
            <a:prstGeom prst="ellipse">
              <a:avLst/>
            </a:prstGeom>
            <a:noFill/>
            <a:ln w="38100">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31" name="Line 37"/>
            <p:cNvSpPr>
              <a:spLocks noChangeShapeType="1"/>
            </p:cNvSpPr>
            <p:nvPr/>
          </p:nvSpPr>
          <p:spPr bwMode="auto">
            <a:xfrm>
              <a:off x="718" y="1632"/>
              <a:ext cx="0" cy="384"/>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32" name="Line 38"/>
            <p:cNvSpPr>
              <a:spLocks noChangeShapeType="1"/>
            </p:cNvSpPr>
            <p:nvPr/>
          </p:nvSpPr>
          <p:spPr bwMode="auto">
            <a:xfrm>
              <a:off x="1486" y="1632"/>
              <a:ext cx="0" cy="384"/>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33" name="Line 39"/>
            <p:cNvSpPr>
              <a:spLocks noChangeShapeType="1"/>
            </p:cNvSpPr>
            <p:nvPr/>
          </p:nvSpPr>
          <p:spPr bwMode="auto">
            <a:xfrm>
              <a:off x="2302" y="1632"/>
              <a:ext cx="0" cy="384"/>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4034" name="Group 108"/>
            <p:cNvGrpSpPr/>
            <p:nvPr/>
          </p:nvGrpSpPr>
          <p:grpSpPr bwMode="auto">
            <a:xfrm>
              <a:off x="1438" y="3252"/>
              <a:ext cx="96" cy="288"/>
              <a:chOff x="1438" y="3312"/>
              <a:chExt cx="96" cy="288"/>
            </a:xfrm>
          </p:grpSpPr>
          <p:sp>
            <p:nvSpPr>
              <p:cNvPr id="84079" name="Line 40"/>
              <p:cNvSpPr>
                <a:spLocks noChangeShapeType="1"/>
              </p:cNvSpPr>
              <p:nvPr/>
            </p:nvSpPr>
            <p:spPr bwMode="auto">
              <a:xfrm>
                <a:off x="1486" y="3312"/>
                <a:ext cx="0" cy="192"/>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80" name="Oval 41"/>
              <p:cNvSpPr>
                <a:spLocks noChangeArrowheads="1"/>
              </p:cNvSpPr>
              <p:nvPr/>
            </p:nvSpPr>
            <p:spPr bwMode="auto">
              <a:xfrm>
                <a:off x="1438" y="3504"/>
                <a:ext cx="96" cy="96"/>
              </a:xfrm>
              <a:prstGeom prst="ellipse">
                <a:avLst/>
              </a:prstGeom>
              <a:noFill/>
              <a:ln w="38100">
                <a:solidFill>
                  <a:schemeClr val="tx1"/>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84035" name="Text Box 42"/>
            <p:cNvSpPr txBox="1">
              <a:spLocks noChangeArrowheads="1"/>
            </p:cNvSpPr>
            <p:nvPr/>
          </p:nvSpPr>
          <p:spPr bwMode="auto">
            <a:xfrm>
              <a:off x="1632" y="3360"/>
              <a:ext cx="1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t>衬底引线</a:t>
              </a:r>
              <a:r>
                <a:rPr lang="en-US" altLang="zh-CN" sz="2400"/>
                <a:t>B</a:t>
              </a:r>
              <a:endParaRPr lang="en-US" altLang="zh-CN" sz="2400"/>
            </a:p>
          </p:txBody>
        </p:sp>
        <p:sp>
          <p:nvSpPr>
            <p:cNvPr id="84036" name="Line 43"/>
            <p:cNvSpPr>
              <a:spLocks noChangeShapeType="1"/>
            </p:cNvSpPr>
            <p:nvPr/>
          </p:nvSpPr>
          <p:spPr bwMode="auto">
            <a:xfrm flipV="1">
              <a:off x="2590" y="2016"/>
              <a:ext cx="288" cy="96"/>
            </a:xfrm>
            <a:prstGeom prst="line">
              <a:avLst/>
            </a:prstGeom>
            <a:noFill/>
            <a:ln w="952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37" name="Rectangle 54"/>
            <p:cNvSpPr>
              <a:spLocks noChangeArrowheads="1"/>
            </p:cNvSpPr>
            <p:nvPr/>
          </p:nvSpPr>
          <p:spPr bwMode="auto">
            <a:xfrm>
              <a:off x="494" y="2208"/>
              <a:ext cx="528" cy="336"/>
            </a:xfrm>
            <a:prstGeom prst="rect">
              <a:avLst/>
            </a:prstGeom>
            <a:solidFill>
              <a:srgbClr val="99FFCC"/>
            </a:solidFill>
            <a:ln w="9525">
              <a:solidFill>
                <a:schemeClr val="tx1"/>
              </a:solidFill>
              <a:miter lim="800000"/>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38" name="Rectangle 58"/>
            <p:cNvSpPr>
              <a:spLocks noChangeArrowheads="1"/>
            </p:cNvSpPr>
            <p:nvPr/>
          </p:nvSpPr>
          <p:spPr bwMode="auto">
            <a:xfrm>
              <a:off x="446" y="2216"/>
              <a:ext cx="48" cy="336"/>
            </a:xfrm>
            <a:prstGeom prst="rect">
              <a:avLst/>
            </a:prstGeom>
            <a:solidFill>
              <a:srgbClr val="FF00FF"/>
            </a:solidFill>
            <a:ln>
              <a:noFill/>
            </a:ln>
            <a:effectLst/>
            <a:extLst>
              <a:ext uri="{91240B29-F687-4F45-9708-019B960494DF}">
                <a14:hiddenLine xmlns:a14="http://schemas.microsoft.com/office/drawing/2010/main" w="2857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39" name="Rectangle 59"/>
            <p:cNvSpPr>
              <a:spLocks noChangeArrowheads="1"/>
            </p:cNvSpPr>
            <p:nvPr/>
          </p:nvSpPr>
          <p:spPr bwMode="auto">
            <a:xfrm>
              <a:off x="2542" y="2216"/>
              <a:ext cx="48" cy="336"/>
            </a:xfrm>
            <a:prstGeom prst="rect">
              <a:avLst/>
            </a:prstGeom>
            <a:solidFill>
              <a:srgbClr val="FF00FF"/>
            </a:solidFill>
            <a:ln>
              <a:noFill/>
            </a:ln>
            <a:effectLst/>
            <a:extLst>
              <a:ext uri="{91240B29-F687-4F45-9708-019B960494DF}">
                <a14:hiddenLine xmlns:a14="http://schemas.microsoft.com/office/drawing/2010/main" w="2857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40" name="Rectangle 60"/>
            <p:cNvSpPr>
              <a:spLocks noChangeArrowheads="1"/>
            </p:cNvSpPr>
            <p:nvPr/>
          </p:nvSpPr>
          <p:spPr bwMode="auto">
            <a:xfrm>
              <a:off x="446" y="2544"/>
              <a:ext cx="576" cy="48"/>
            </a:xfrm>
            <a:prstGeom prst="rect">
              <a:avLst/>
            </a:prstGeom>
            <a:solidFill>
              <a:srgbClr val="FF00FF"/>
            </a:solidFill>
            <a:ln>
              <a:noFill/>
            </a:ln>
            <a:effectLst/>
            <a:extLs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41" name="Rectangle 61"/>
            <p:cNvSpPr>
              <a:spLocks noChangeArrowheads="1"/>
            </p:cNvSpPr>
            <p:nvPr/>
          </p:nvSpPr>
          <p:spPr bwMode="auto">
            <a:xfrm>
              <a:off x="446" y="2208"/>
              <a:ext cx="48" cy="336"/>
            </a:xfrm>
            <a:prstGeom prst="rect">
              <a:avLst/>
            </a:prstGeom>
            <a:solidFill>
              <a:srgbClr val="FF00FF"/>
            </a:solidFill>
            <a:ln>
              <a:noFill/>
            </a:ln>
            <a:effectLst/>
            <a:extLst>
              <a:ext uri="{91240B29-F687-4F45-9708-019B960494DF}">
                <a14:hiddenLine xmlns:a14="http://schemas.microsoft.com/office/drawing/2010/main" w="2857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42" name="Rectangle 62"/>
            <p:cNvSpPr>
              <a:spLocks noChangeArrowheads="1"/>
            </p:cNvSpPr>
            <p:nvPr/>
          </p:nvSpPr>
          <p:spPr bwMode="auto">
            <a:xfrm>
              <a:off x="2014" y="2544"/>
              <a:ext cx="576" cy="48"/>
            </a:xfrm>
            <a:prstGeom prst="rect">
              <a:avLst/>
            </a:prstGeom>
            <a:solidFill>
              <a:srgbClr val="FF00FF"/>
            </a:solidFill>
            <a:ln>
              <a:noFill/>
            </a:ln>
            <a:effectLst/>
            <a:extLs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43" name="Rectangle 64"/>
            <p:cNvSpPr>
              <a:spLocks noChangeArrowheads="1"/>
            </p:cNvSpPr>
            <p:nvPr/>
          </p:nvSpPr>
          <p:spPr bwMode="auto">
            <a:xfrm>
              <a:off x="1022" y="2352"/>
              <a:ext cx="48" cy="240"/>
            </a:xfrm>
            <a:prstGeom prst="rect">
              <a:avLst/>
            </a:prstGeom>
            <a:solidFill>
              <a:srgbClr val="FF00FF"/>
            </a:solidFill>
            <a:ln>
              <a:noFill/>
            </a:ln>
            <a:effectLst/>
            <a:extLs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44" name="Rectangle 65"/>
            <p:cNvSpPr>
              <a:spLocks noChangeArrowheads="1"/>
            </p:cNvSpPr>
            <p:nvPr/>
          </p:nvSpPr>
          <p:spPr bwMode="auto">
            <a:xfrm>
              <a:off x="1978" y="2352"/>
              <a:ext cx="48" cy="240"/>
            </a:xfrm>
            <a:prstGeom prst="rect">
              <a:avLst/>
            </a:prstGeom>
            <a:solidFill>
              <a:srgbClr val="FF00FF"/>
            </a:solidFill>
            <a:ln>
              <a:noFill/>
            </a:ln>
            <a:effectLst/>
            <a:extLs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45" name="Text Box 67"/>
            <p:cNvSpPr txBox="1">
              <a:spLocks noChangeArrowheads="1"/>
            </p:cNvSpPr>
            <p:nvPr/>
          </p:nvSpPr>
          <p:spPr bwMode="auto">
            <a:xfrm>
              <a:off x="1196" y="2591"/>
              <a:ext cx="60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000">
                  <a:solidFill>
                    <a:srgbClr val="FF00FF"/>
                  </a:solidFill>
                  <a:ea typeface="方正琥珀繁体" pitchFamily="2" charset="-122"/>
                </a:rPr>
                <a:t>耗尽层</a:t>
              </a:r>
              <a:endParaRPr lang="zh-CN" altLang="en-US" sz="2000" i="1">
                <a:ea typeface="方正琥珀繁体" pitchFamily="2" charset="-122"/>
              </a:endParaRPr>
            </a:p>
          </p:txBody>
        </p:sp>
        <p:sp>
          <p:nvSpPr>
            <p:cNvPr id="84046" name="Line 68"/>
            <p:cNvSpPr>
              <a:spLocks noChangeShapeType="1"/>
            </p:cNvSpPr>
            <p:nvPr/>
          </p:nvSpPr>
          <p:spPr bwMode="auto">
            <a:xfrm rot="-1863757">
              <a:off x="1104" y="2544"/>
              <a:ext cx="96" cy="240"/>
            </a:xfrm>
            <a:prstGeom prst="line">
              <a:avLst/>
            </a:prstGeom>
            <a:noFill/>
            <a:ln w="19050">
              <a:solidFill>
                <a:srgbClr val="FF99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47" name="Text Box 72"/>
            <p:cNvSpPr txBox="1">
              <a:spLocks noChangeArrowheads="1"/>
            </p:cNvSpPr>
            <p:nvPr/>
          </p:nvSpPr>
          <p:spPr bwMode="auto">
            <a:xfrm>
              <a:off x="576" y="2235"/>
              <a:ext cx="3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FF3300"/>
                  </a:solidFill>
                </a:rPr>
                <a:t>N</a:t>
              </a:r>
              <a:r>
                <a:rPr lang="en-US" altLang="zh-CN" baseline="30000">
                  <a:solidFill>
                    <a:srgbClr val="FF3300"/>
                  </a:solidFill>
                </a:rPr>
                <a:t>+</a:t>
              </a:r>
              <a:endParaRPr lang="en-US" altLang="zh-CN">
                <a:solidFill>
                  <a:srgbClr val="FF3300"/>
                </a:solidFill>
              </a:endParaRPr>
            </a:p>
          </p:txBody>
        </p:sp>
        <p:sp>
          <p:nvSpPr>
            <p:cNvPr id="84048" name="Text Box 73"/>
            <p:cNvSpPr txBox="1">
              <a:spLocks noChangeArrowheads="1"/>
            </p:cNvSpPr>
            <p:nvPr/>
          </p:nvSpPr>
          <p:spPr bwMode="auto">
            <a:xfrm>
              <a:off x="2160" y="2235"/>
              <a:ext cx="3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FF3300"/>
                  </a:solidFill>
                </a:rPr>
                <a:t>N</a:t>
              </a:r>
              <a:r>
                <a:rPr lang="en-US" altLang="zh-CN" baseline="30000">
                  <a:solidFill>
                    <a:srgbClr val="FF3300"/>
                  </a:solidFill>
                </a:rPr>
                <a:t>+</a:t>
              </a:r>
              <a:endParaRPr lang="en-US" altLang="zh-CN">
                <a:solidFill>
                  <a:srgbClr val="FF3300"/>
                </a:solidFill>
              </a:endParaRPr>
            </a:p>
          </p:txBody>
        </p:sp>
        <p:sp>
          <p:nvSpPr>
            <p:cNvPr id="84049" name="Line 101"/>
            <p:cNvSpPr>
              <a:spLocks noChangeShapeType="1"/>
            </p:cNvSpPr>
            <p:nvPr/>
          </p:nvSpPr>
          <p:spPr bwMode="auto">
            <a:xfrm flipV="1">
              <a:off x="1776" y="2544"/>
              <a:ext cx="240" cy="192"/>
            </a:xfrm>
            <a:prstGeom prst="line">
              <a:avLst/>
            </a:prstGeom>
            <a:noFill/>
            <a:ln w="19050">
              <a:solidFill>
                <a:srgbClr val="FF99FF"/>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4050" name="Group 109"/>
            <p:cNvGrpSpPr/>
            <p:nvPr/>
          </p:nvGrpSpPr>
          <p:grpSpPr bwMode="auto">
            <a:xfrm>
              <a:off x="1152" y="1584"/>
              <a:ext cx="1178" cy="603"/>
              <a:chOff x="1152" y="1584"/>
              <a:chExt cx="1178" cy="603"/>
            </a:xfrm>
          </p:grpSpPr>
          <p:grpSp>
            <p:nvGrpSpPr>
              <p:cNvPr id="84064" name="Group 99"/>
              <p:cNvGrpSpPr/>
              <p:nvPr/>
            </p:nvGrpSpPr>
            <p:grpSpPr bwMode="auto">
              <a:xfrm>
                <a:off x="1152" y="2091"/>
                <a:ext cx="720" cy="96"/>
                <a:chOff x="4368" y="1248"/>
                <a:chExt cx="720" cy="96"/>
              </a:xfrm>
            </p:grpSpPr>
            <p:grpSp>
              <p:nvGrpSpPr>
                <p:cNvPr id="84067" name="Group 89"/>
                <p:cNvGrpSpPr/>
                <p:nvPr/>
              </p:nvGrpSpPr>
              <p:grpSpPr bwMode="auto">
                <a:xfrm>
                  <a:off x="4368" y="1248"/>
                  <a:ext cx="96" cy="96"/>
                  <a:chOff x="4428" y="1278"/>
                  <a:chExt cx="96" cy="96"/>
                </a:xfrm>
              </p:grpSpPr>
              <p:sp>
                <p:nvSpPr>
                  <p:cNvPr id="84077" name="Line 87"/>
                  <p:cNvSpPr>
                    <a:spLocks noChangeShapeType="1"/>
                  </p:cNvSpPr>
                  <p:nvPr/>
                </p:nvSpPr>
                <p:spPr bwMode="auto">
                  <a:xfrm>
                    <a:off x="4428" y="1326"/>
                    <a:ext cx="96" cy="0"/>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78" name="Line 88"/>
                  <p:cNvSpPr>
                    <a:spLocks noChangeShapeType="1"/>
                  </p:cNvSpPr>
                  <p:nvPr/>
                </p:nvSpPr>
                <p:spPr bwMode="auto">
                  <a:xfrm>
                    <a:off x="4476" y="1278"/>
                    <a:ext cx="0" cy="96"/>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4068" name="Group 90"/>
                <p:cNvGrpSpPr/>
                <p:nvPr/>
              </p:nvGrpSpPr>
              <p:grpSpPr bwMode="auto">
                <a:xfrm>
                  <a:off x="4581" y="1248"/>
                  <a:ext cx="96" cy="96"/>
                  <a:chOff x="4428" y="1278"/>
                  <a:chExt cx="96" cy="96"/>
                </a:xfrm>
              </p:grpSpPr>
              <p:sp>
                <p:nvSpPr>
                  <p:cNvPr id="84075" name="Line 91"/>
                  <p:cNvSpPr>
                    <a:spLocks noChangeShapeType="1"/>
                  </p:cNvSpPr>
                  <p:nvPr/>
                </p:nvSpPr>
                <p:spPr bwMode="auto">
                  <a:xfrm>
                    <a:off x="4428" y="1326"/>
                    <a:ext cx="96" cy="0"/>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76" name="Line 92"/>
                  <p:cNvSpPr>
                    <a:spLocks noChangeShapeType="1"/>
                  </p:cNvSpPr>
                  <p:nvPr/>
                </p:nvSpPr>
                <p:spPr bwMode="auto">
                  <a:xfrm>
                    <a:off x="4476" y="1278"/>
                    <a:ext cx="0" cy="96"/>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4069" name="Group 93"/>
                <p:cNvGrpSpPr/>
                <p:nvPr/>
              </p:nvGrpSpPr>
              <p:grpSpPr bwMode="auto">
                <a:xfrm>
                  <a:off x="4770" y="1248"/>
                  <a:ext cx="96" cy="96"/>
                  <a:chOff x="4428" y="1278"/>
                  <a:chExt cx="96" cy="96"/>
                </a:xfrm>
              </p:grpSpPr>
              <p:sp>
                <p:nvSpPr>
                  <p:cNvPr id="84073" name="Line 94"/>
                  <p:cNvSpPr>
                    <a:spLocks noChangeShapeType="1"/>
                  </p:cNvSpPr>
                  <p:nvPr/>
                </p:nvSpPr>
                <p:spPr bwMode="auto">
                  <a:xfrm>
                    <a:off x="4428" y="1326"/>
                    <a:ext cx="96" cy="0"/>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74" name="Line 95"/>
                  <p:cNvSpPr>
                    <a:spLocks noChangeShapeType="1"/>
                  </p:cNvSpPr>
                  <p:nvPr/>
                </p:nvSpPr>
                <p:spPr bwMode="auto">
                  <a:xfrm>
                    <a:off x="4476" y="1278"/>
                    <a:ext cx="0" cy="96"/>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4070" name="Group 96"/>
                <p:cNvGrpSpPr/>
                <p:nvPr/>
              </p:nvGrpSpPr>
              <p:grpSpPr bwMode="auto">
                <a:xfrm>
                  <a:off x="4992" y="1248"/>
                  <a:ext cx="96" cy="96"/>
                  <a:chOff x="4428" y="1278"/>
                  <a:chExt cx="96" cy="96"/>
                </a:xfrm>
              </p:grpSpPr>
              <p:sp>
                <p:nvSpPr>
                  <p:cNvPr id="84071" name="Line 97"/>
                  <p:cNvSpPr>
                    <a:spLocks noChangeShapeType="1"/>
                  </p:cNvSpPr>
                  <p:nvPr/>
                </p:nvSpPr>
                <p:spPr bwMode="auto">
                  <a:xfrm>
                    <a:off x="4428" y="1326"/>
                    <a:ext cx="96" cy="0"/>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72" name="Line 98"/>
                  <p:cNvSpPr>
                    <a:spLocks noChangeShapeType="1"/>
                  </p:cNvSpPr>
                  <p:nvPr/>
                </p:nvSpPr>
                <p:spPr bwMode="auto">
                  <a:xfrm>
                    <a:off x="4476" y="1278"/>
                    <a:ext cx="0" cy="96"/>
                  </a:xfrm>
                  <a:prstGeom prst="line">
                    <a:avLst/>
                  </a:prstGeom>
                  <a:noFill/>
                  <a:ln w="3810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84065" name="Text Box 103"/>
              <p:cNvSpPr txBox="1">
                <a:spLocks noChangeArrowheads="1"/>
              </p:cNvSpPr>
              <p:nvPr/>
            </p:nvSpPr>
            <p:spPr bwMode="auto">
              <a:xfrm>
                <a:off x="1632" y="1584"/>
                <a:ext cx="6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a:solidFill>
                      <a:srgbClr val="FF3300"/>
                    </a:solidFill>
                  </a:rPr>
                  <a:t>正离子</a:t>
                </a:r>
                <a:endParaRPr lang="zh-CN" altLang="en-US" sz="2400">
                  <a:solidFill>
                    <a:srgbClr val="FF3300"/>
                  </a:solidFill>
                </a:endParaRPr>
              </a:p>
            </p:txBody>
          </p:sp>
          <p:sp>
            <p:nvSpPr>
              <p:cNvPr id="84066" name="Line 104"/>
              <p:cNvSpPr>
                <a:spLocks noChangeShapeType="1"/>
              </p:cNvSpPr>
              <p:nvPr/>
            </p:nvSpPr>
            <p:spPr bwMode="auto">
              <a:xfrm rot="1366035" flipH="1">
                <a:off x="1890" y="1869"/>
                <a:ext cx="48" cy="240"/>
              </a:xfrm>
              <a:prstGeom prst="line">
                <a:avLst/>
              </a:prstGeom>
              <a:noFill/>
              <a:ln w="19050">
                <a:solidFill>
                  <a:srgbClr val="FF33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4051" name="Group 111"/>
            <p:cNvGrpSpPr/>
            <p:nvPr/>
          </p:nvGrpSpPr>
          <p:grpSpPr bwMode="auto">
            <a:xfrm>
              <a:off x="1020" y="2208"/>
              <a:ext cx="996" cy="463"/>
              <a:chOff x="1006" y="2208"/>
              <a:chExt cx="1024" cy="463"/>
            </a:xfrm>
          </p:grpSpPr>
          <p:sp>
            <p:nvSpPr>
              <p:cNvPr id="84055" name="Text Box 51"/>
              <p:cNvSpPr txBox="1">
                <a:spLocks noChangeArrowheads="1"/>
              </p:cNvSpPr>
              <p:nvPr/>
            </p:nvSpPr>
            <p:spPr bwMode="auto">
              <a:xfrm>
                <a:off x="1098" y="2380"/>
                <a:ext cx="82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669900"/>
                    </a:solidFill>
                    <a:latin typeface="宋体" panose="02010600030101010101" pitchFamily="2" charset="-122"/>
                  </a:rPr>
                  <a:t>N</a:t>
                </a:r>
                <a:r>
                  <a:rPr lang="zh-CN" altLang="en-US" sz="2400">
                    <a:solidFill>
                      <a:srgbClr val="669900"/>
                    </a:solidFill>
                    <a:latin typeface="宋体" panose="02010600030101010101" pitchFamily="2" charset="-122"/>
                  </a:rPr>
                  <a:t>型沟道</a:t>
                </a:r>
                <a:endParaRPr lang="zh-CN" altLang="en-US" sz="2400">
                  <a:ea typeface="方正琥珀繁体" pitchFamily="2" charset="-122"/>
                </a:endParaRPr>
              </a:p>
            </p:txBody>
          </p:sp>
          <p:sp>
            <p:nvSpPr>
              <p:cNvPr id="84056" name="Rectangle 63"/>
              <p:cNvSpPr>
                <a:spLocks noChangeArrowheads="1"/>
              </p:cNvSpPr>
              <p:nvPr/>
            </p:nvSpPr>
            <p:spPr bwMode="auto">
              <a:xfrm>
                <a:off x="1022" y="2304"/>
                <a:ext cx="1008" cy="48"/>
              </a:xfrm>
              <a:prstGeom prst="rect">
                <a:avLst/>
              </a:prstGeom>
              <a:solidFill>
                <a:srgbClr val="FF00FF"/>
              </a:solidFill>
              <a:ln>
                <a:noFill/>
              </a:ln>
              <a:effectLst/>
              <a:extLs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4057" name="Group 110"/>
              <p:cNvGrpSpPr/>
              <p:nvPr/>
            </p:nvGrpSpPr>
            <p:grpSpPr bwMode="auto">
              <a:xfrm>
                <a:off x="1006" y="2208"/>
                <a:ext cx="1008" cy="96"/>
                <a:chOff x="1006" y="2208"/>
                <a:chExt cx="1008" cy="96"/>
              </a:xfrm>
            </p:grpSpPr>
            <p:sp>
              <p:nvSpPr>
                <p:cNvPr id="84059" name="Rectangle 45"/>
                <p:cNvSpPr>
                  <a:spLocks noChangeArrowheads="1"/>
                </p:cNvSpPr>
                <p:nvPr/>
              </p:nvSpPr>
              <p:spPr bwMode="auto">
                <a:xfrm>
                  <a:off x="1006" y="2208"/>
                  <a:ext cx="1008" cy="96"/>
                </a:xfrm>
                <a:prstGeom prst="rect">
                  <a:avLst/>
                </a:prstGeom>
                <a:solidFill>
                  <a:srgbClr val="99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60" name="Oval 74"/>
                <p:cNvSpPr>
                  <a:spLocks noChangeArrowheads="1"/>
                </p:cNvSpPr>
                <p:nvPr/>
              </p:nvSpPr>
              <p:spPr bwMode="auto">
                <a:xfrm>
                  <a:off x="1584" y="2238"/>
                  <a:ext cx="48" cy="48"/>
                </a:xfrm>
                <a:prstGeom prst="ellipse">
                  <a:avLst/>
                </a:prstGeom>
                <a:solidFill>
                  <a:srgbClr val="339933"/>
                </a:solidFill>
                <a:ln w="28575">
                  <a:solidFill>
                    <a:srgbClr val="339933"/>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61" name="Oval 75"/>
                <p:cNvSpPr>
                  <a:spLocks noChangeArrowheads="1"/>
                </p:cNvSpPr>
                <p:nvPr/>
              </p:nvSpPr>
              <p:spPr bwMode="auto">
                <a:xfrm>
                  <a:off x="1389" y="2238"/>
                  <a:ext cx="48" cy="48"/>
                </a:xfrm>
                <a:prstGeom prst="ellipse">
                  <a:avLst/>
                </a:prstGeom>
                <a:solidFill>
                  <a:srgbClr val="339933"/>
                </a:solidFill>
                <a:ln w="28575">
                  <a:solidFill>
                    <a:srgbClr val="339933"/>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62" name="Oval 76"/>
                <p:cNvSpPr>
                  <a:spLocks noChangeArrowheads="1"/>
                </p:cNvSpPr>
                <p:nvPr/>
              </p:nvSpPr>
              <p:spPr bwMode="auto">
                <a:xfrm>
                  <a:off x="1173" y="2238"/>
                  <a:ext cx="48" cy="48"/>
                </a:xfrm>
                <a:prstGeom prst="ellipse">
                  <a:avLst/>
                </a:prstGeom>
                <a:solidFill>
                  <a:srgbClr val="339933"/>
                </a:solidFill>
                <a:ln w="28575">
                  <a:solidFill>
                    <a:srgbClr val="339933"/>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63" name="Oval 100"/>
                <p:cNvSpPr>
                  <a:spLocks noChangeArrowheads="1"/>
                </p:cNvSpPr>
                <p:nvPr/>
              </p:nvSpPr>
              <p:spPr bwMode="auto">
                <a:xfrm>
                  <a:off x="1797" y="2235"/>
                  <a:ext cx="48" cy="48"/>
                </a:xfrm>
                <a:prstGeom prst="ellipse">
                  <a:avLst/>
                </a:prstGeom>
                <a:solidFill>
                  <a:srgbClr val="339933"/>
                </a:solidFill>
                <a:ln w="28575">
                  <a:solidFill>
                    <a:srgbClr val="339933"/>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84058" name="Line 105"/>
              <p:cNvSpPr>
                <a:spLocks noChangeShapeType="1"/>
              </p:cNvSpPr>
              <p:nvPr/>
            </p:nvSpPr>
            <p:spPr bwMode="auto">
              <a:xfrm flipH="1">
                <a:off x="1536" y="2256"/>
                <a:ext cx="192" cy="144"/>
              </a:xfrm>
              <a:prstGeom prst="line">
                <a:avLst/>
              </a:prstGeom>
              <a:noFill/>
              <a:ln w="28575">
                <a:solidFill>
                  <a:schemeClr val="accent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4052" name="Text Box 106"/>
            <p:cNvSpPr txBox="1">
              <a:spLocks noChangeArrowheads="1"/>
            </p:cNvSpPr>
            <p:nvPr/>
          </p:nvSpPr>
          <p:spPr bwMode="auto">
            <a:xfrm>
              <a:off x="2784" y="1680"/>
              <a:ext cx="5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SiO</a:t>
              </a:r>
              <a:r>
                <a:rPr lang="en-US" altLang="zh-CN" baseline="-25000"/>
                <a:t>2</a:t>
              </a:r>
              <a:endParaRPr lang="en-US" altLang="zh-CN" baseline="-25000"/>
            </a:p>
          </p:txBody>
        </p:sp>
        <p:sp>
          <p:nvSpPr>
            <p:cNvPr id="84053" name="Rectangle 112"/>
            <p:cNvSpPr>
              <a:spLocks noChangeArrowheads="1"/>
            </p:cNvSpPr>
            <p:nvPr/>
          </p:nvSpPr>
          <p:spPr bwMode="auto">
            <a:xfrm>
              <a:off x="1020" y="2220"/>
              <a:ext cx="48" cy="240"/>
            </a:xfrm>
            <a:prstGeom prst="rect">
              <a:avLst/>
            </a:prstGeom>
            <a:solidFill>
              <a:srgbClr val="FF00FF"/>
            </a:solidFill>
            <a:ln>
              <a:noFill/>
            </a:ln>
            <a:effectLst/>
            <a:extLs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54" name="Rectangle 113"/>
            <p:cNvSpPr>
              <a:spLocks noChangeArrowheads="1"/>
            </p:cNvSpPr>
            <p:nvPr/>
          </p:nvSpPr>
          <p:spPr bwMode="auto">
            <a:xfrm>
              <a:off x="1980" y="2208"/>
              <a:ext cx="48" cy="240"/>
            </a:xfrm>
            <a:prstGeom prst="rect">
              <a:avLst/>
            </a:prstGeom>
            <a:solidFill>
              <a:srgbClr val="FF00FF"/>
            </a:solidFill>
            <a:ln>
              <a:noFill/>
            </a:ln>
            <a:effectLst/>
            <a:extLs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29142" name="Text Box 118"/>
          <p:cNvSpPr txBox="1">
            <a:spLocks noChangeArrowheads="1"/>
          </p:cNvSpPr>
          <p:nvPr/>
        </p:nvSpPr>
        <p:spPr bwMode="auto">
          <a:xfrm>
            <a:off x="658897" y="1403646"/>
            <a:ext cx="699101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400" b="0" dirty="0">
                <a:latin typeface="微软雅黑" panose="020B0503020204020204" pitchFamily="34" charset="-122"/>
                <a:ea typeface="微软雅黑" panose="020B0503020204020204" pitchFamily="34" charset="-122"/>
              </a:rPr>
              <a:t>制造时，在二氧化硅绝缘层中掺入大量的正离子。</a:t>
            </a:r>
            <a:endParaRPr lang="zh-CN" altLang="en-US" sz="2400" b="0" dirty="0">
              <a:latin typeface="微软雅黑" panose="020B0503020204020204" pitchFamily="34" charset="-122"/>
              <a:ea typeface="微软雅黑" panose="020B0503020204020204" pitchFamily="34" charset="-122"/>
            </a:endParaRPr>
          </a:p>
        </p:txBody>
      </p:sp>
      <p:sp>
        <p:nvSpPr>
          <p:cNvPr id="83975" name="Text Box 122"/>
          <p:cNvSpPr txBox="1">
            <a:spLocks noChangeArrowheads="1"/>
          </p:cNvSpPr>
          <p:nvPr/>
        </p:nvSpPr>
        <p:spPr bwMode="auto">
          <a:xfrm>
            <a:off x="211408" y="831309"/>
            <a:ext cx="987901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42900" lvl="1" defTabSz="685800" eaLnBrk="1" hangingPunct="1">
              <a:lnSpc>
                <a:spcPct val="90000"/>
              </a:lnSpc>
              <a:spcBef>
                <a:spcPts val="375"/>
              </a:spcBef>
              <a:defRPr/>
            </a:pP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二、耗尽型绝缘栅场效应管（以</a:t>
            </a:r>
            <a:r>
              <a:rPr lang="en-US" altLang="zh-CN" sz="3200" b="0" dirty="0">
                <a:solidFill>
                  <a:schemeClr val="accent5">
                    <a:lumMod val="50000"/>
                  </a:schemeClr>
                </a:solidFill>
                <a:latin typeface="微软雅黑" panose="020B0503020204020204" pitchFamily="34" charset="-122"/>
                <a:ea typeface="微软雅黑" panose="020B0503020204020204" pitchFamily="34" charset="-122"/>
              </a:rPr>
              <a:t>N</a:t>
            </a: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沟道为例）</a:t>
            </a:r>
            <a:endParaRPr lang="zh-CN" altLang="en-US" sz="3200" b="0" dirty="0">
              <a:solidFill>
                <a:schemeClr val="accent5">
                  <a:lumMod val="50000"/>
                </a:schemeClr>
              </a:solidFill>
              <a:latin typeface="微软雅黑" panose="020B0503020204020204" pitchFamily="34" charset="-122"/>
              <a:ea typeface="微软雅黑" panose="020B0503020204020204" pitchFamily="34" charset="-122"/>
            </a:endParaRPr>
          </a:p>
        </p:txBody>
      </p:sp>
      <p:grpSp>
        <p:nvGrpSpPr>
          <p:cNvPr id="129191" name="Group 167"/>
          <p:cNvGrpSpPr/>
          <p:nvPr/>
        </p:nvGrpSpPr>
        <p:grpSpPr bwMode="auto">
          <a:xfrm>
            <a:off x="4961024" y="3011484"/>
            <a:ext cx="2219325" cy="3409950"/>
            <a:chOff x="3180" y="1443"/>
            <a:chExt cx="1398" cy="2148"/>
          </a:xfrm>
        </p:grpSpPr>
        <p:sp>
          <p:nvSpPr>
            <p:cNvPr id="83996" name="Line 125"/>
            <p:cNvSpPr>
              <a:spLocks noChangeShapeType="1"/>
            </p:cNvSpPr>
            <p:nvPr/>
          </p:nvSpPr>
          <p:spPr bwMode="auto">
            <a:xfrm>
              <a:off x="3694" y="2185"/>
              <a:ext cx="0" cy="367"/>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97" name="Line 126"/>
            <p:cNvSpPr>
              <a:spLocks noChangeShapeType="1"/>
            </p:cNvSpPr>
            <p:nvPr/>
          </p:nvSpPr>
          <p:spPr bwMode="auto">
            <a:xfrm>
              <a:off x="3436" y="2552"/>
              <a:ext cx="27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98" name="Line 127"/>
            <p:cNvSpPr>
              <a:spLocks noChangeShapeType="1"/>
            </p:cNvSpPr>
            <p:nvPr/>
          </p:nvSpPr>
          <p:spPr bwMode="auto">
            <a:xfrm>
              <a:off x="3811" y="1990"/>
              <a:ext cx="0" cy="681"/>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99" name="Line 130"/>
            <p:cNvSpPr>
              <a:spLocks noChangeShapeType="1"/>
            </p:cNvSpPr>
            <p:nvPr/>
          </p:nvSpPr>
          <p:spPr bwMode="auto">
            <a:xfrm flipH="1">
              <a:off x="3808" y="2331"/>
              <a:ext cx="337" cy="0"/>
            </a:xfrm>
            <a:prstGeom prst="line">
              <a:avLst/>
            </a:prstGeom>
            <a:noFill/>
            <a:ln w="28575">
              <a:solidFill>
                <a:schemeClr val="tx1"/>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00" name="Line 131"/>
            <p:cNvSpPr>
              <a:spLocks noChangeShapeType="1"/>
            </p:cNvSpPr>
            <p:nvPr/>
          </p:nvSpPr>
          <p:spPr bwMode="auto">
            <a:xfrm>
              <a:off x="3817" y="2096"/>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01" name="Line 132"/>
            <p:cNvSpPr>
              <a:spLocks noChangeShapeType="1"/>
            </p:cNvSpPr>
            <p:nvPr/>
          </p:nvSpPr>
          <p:spPr bwMode="auto">
            <a:xfrm>
              <a:off x="3817" y="2585"/>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02" name="Line 133"/>
            <p:cNvSpPr>
              <a:spLocks noChangeShapeType="1"/>
            </p:cNvSpPr>
            <p:nvPr/>
          </p:nvSpPr>
          <p:spPr bwMode="auto">
            <a:xfrm flipV="1">
              <a:off x="4019" y="1729"/>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03" name="Text Box 134"/>
            <p:cNvSpPr txBox="1">
              <a:spLocks noChangeArrowheads="1"/>
            </p:cNvSpPr>
            <p:nvPr/>
          </p:nvSpPr>
          <p:spPr bwMode="auto">
            <a:xfrm>
              <a:off x="3886" y="144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D</a:t>
              </a:r>
              <a:endParaRPr lang="en-US" altLang="zh-CN" sz="1200"/>
            </a:p>
          </p:txBody>
        </p:sp>
        <p:sp>
          <p:nvSpPr>
            <p:cNvPr id="84004" name="Text Box 135"/>
            <p:cNvSpPr txBox="1">
              <a:spLocks noChangeArrowheads="1"/>
            </p:cNvSpPr>
            <p:nvPr/>
          </p:nvSpPr>
          <p:spPr bwMode="auto">
            <a:xfrm>
              <a:off x="4149" y="2187"/>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endParaRPr lang="en-US" altLang="zh-CN" sz="1200"/>
            </a:p>
          </p:txBody>
        </p:sp>
        <p:sp>
          <p:nvSpPr>
            <p:cNvPr id="84005" name="Text Box 136"/>
            <p:cNvSpPr txBox="1">
              <a:spLocks noChangeArrowheads="1"/>
            </p:cNvSpPr>
            <p:nvPr/>
          </p:nvSpPr>
          <p:spPr bwMode="auto">
            <a:xfrm>
              <a:off x="3901" y="295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endParaRPr lang="en-US" altLang="zh-CN" sz="2400"/>
            </a:p>
          </p:txBody>
        </p:sp>
        <p:sp>
          <p:nvSpPr>
            <p:cNvPr id="84006" name="Text Box 137"/>
            <p:cNvSpPr txBox="1">
              <a:spLocks noChangeArrowheads="1"/>
            </p:cNvSpPr>
            <p:nvPr/>
          </p:nvSpPr>
          <p:spPr bwMode="auto">
            <a:xfrm>
              <a:off x="3180" y="2403"/>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endParaRPr lang="en-US" altLang="zh-CN" sz="2000"/>
            </a:p>
          </p:txBody>
        </p:sp>
        <p:sp>
          <p:nvSpPr>
            <p:cNvPr id="84007" name="Oval 138"/>
            <p:cNvSpPr>
              <a:spLocks noChangeArrowheads="1"/>
            </p:cNvSpPr>
            <p:nvPr/>
          </p:nvSpPr>
          <p:spPr bwMode="auto">
            <a:xfrm>
              <a:off x="4146" y="2307"/>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08" name="Oval 139"/>
            <p:cNvSpPr>
              <a:spLocks noChangeArrowheads="1"/>
            </p:cNvSpPr>
            <p:nvPr/>
          </p:nvSpPr>
          <p:spPr bwMode="auto">
            <a:xfrm>
              <a:off x="3402" y="2532"/>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009" name="Oval 140"/>
            <p:cNvSpPr>
              <a:spLocks noChangeArrowheads="1"/>
            </p:cNvSpPr>
            <p:nvPr/>
          </p:nvSpPr>
          <p:spPr bwMode="auto">
            <a:xfrm>
              <a:off x="4002" y="1707"/>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4010" name="Group 141"/>
            <p:cNvGrpSpPr/>
            <p:nvPr/>
          </p:nvGrpSpPr>
          <p:grpSpPr bwMode="auto">
            <a:xfrm>
              <a:off x="4002" y="2585"/>
              <a:ext cx="48" cy="418"/>
              <a:chOff x="4656" y="2942"/>
              <a:chExt cx="48" cy="418"/>
            </a:xfrm>
          </p:grpSpPr>
          <p:sp>
            <p:nvSpPr>
              <p:cNvPr id="84012" name="Line 142"/>
              <p:cNvSpPr>
                <a:spLocks noChangeShapeType="1"/>
              </p:cNvSpPr>
              <p:nvPr/>
            </p:nvSpPr>
            <p:spPr bwMode="auto">
              <a:xfrm flipV="1">
                <a:off x="4673" y="2942"/>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013" name="Oval 143"/>
              <p:cNvSpPr>
                <a:spLocks noChangeArrowheads="1"/>
              </p:cNvSpPr>
              <p:nvPr/>
            </p:nvSpPr>
            <p:spPr bwMode="auto">
              <a:xfrm>
                <a:off x="4656" y="3312"/>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84011" name="Text Box 144"/>
            <p:cNvSpPr txBox="1">
              <a:spLocks noChangeArrowheads="1"/>
            </p:cNvSpPr>
            <p:nvPr/>
          </p:nvSpPr>
          <p:spPr bwMode="auto">
            <a:xfrm>
              <a:off x="3630" y="3264"/>
              <a:ext cx="9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N</a:t>
              </a:r>
              <a:r>
                <a:rPr lang="zh-CN" altLang="en-US"/>
                <a:t>沟道</a:t>
              </a:r>
              <a:endParaRPr lang="zh-CN" altLang="en-US"/>
            </a:p>
          </p:txBody>
        </p:sp>
      </p:grpSp>
      <p:grpSp>
        <p:nvGrpSpPr>
          <p:cNvPr id="129192" name="Group 168"/>
          <p:cNvGrpSpPr/>
          <p:nvPr/>
        </p:nvGrpSpPr>
        <p:grpSpPr bwMode="auto">
          <a:xfrm>
            <a:off x="6846972" y="3021009"/>
            <a:ext cx="2209800" cy="3409950"/>
            <a:chOff x="4368" y="1449"/>
            <a:chExt cx="1392" cy="2148"/>
          </a:xfrm>
        </p:grpSpPr>
        <p:sp>
          <p:nvSpPr>
            <p:cNvPr id="83978" name="Line 147"/>
            <p:cNvSpPr>
              <a:spLocks noChangeShapeType="1"/>
            </p:cNvSpPr>
            <p:nvPr/>
          </p:nvSpPr>
          <p:spPr bwMode="auto">
            <a:xfrm>
              <a:off x="4882" y="2191"/>
              <a:ext cx="0" cy="367"/>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9" name="Line 148"/>
            <p:cNvSpPr>
              <a:spLocks noChangeShapeType="1"/>
            </p:cNvSpPr>
            <p:nvPr/>
          </p:nvSpPr>
          <p:spPr bwMode="auto">
            <a:xfrm>
              <a:off x="4624" y="2558"/>
              <a:ext cx="270"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0" name="Line 149"/>
            <p:cNvSpPr>
              <a:spLocks noChangeShapeType="1"/>
            </p:cNvSpPr>
            <p:nvPr/>
          </p:nvSpPr>
          <p:spPr bwMode="auto">
            <a:xfrm>
              <a:off x="5005" y="2014"/>
              <a:ext cx="0" cy="633"/>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1" name="Line 152"/>
            <p:cNvSpPr>
              <a:spLocks noChangeShapeType="1"/>
            </p:cNvSpPr>
            <p:nvPr/>
          </p:nvSpPr>
          <p:spPr bwMode="auto">
            <a:xfrm flipH="1">
              <a:off x="4996" y="2337"/>
              <a:ext cx="337" cy="0"/>
            </a:xfrm>
            <a:prstGeom prst="line">
              <a:avLst/>
            </a:prstGeom>
            <a:noFill/>
            <a:ln w="28575">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2" name="Line 153"/>
            <p:cNvSpPr>
              <a:spLocks noChangeShapeType="1"/>
            </p:cNvSpPr>
            <p:nvPr/>
          </p:nvSpPr>
          <p:spPr bwMode="auto">
            <a:xfrm>
              <a:off x="5005" y="2102"/>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3" name="Line 154"/>
            <p:cNvSpPr>
              <a:spLocks noChangeShapeType="1"/>
            </p:cNvSpPr>
            <p:nvPr/>
          </p:nvSpPr>
          <p:spPr bwMode="auto">
            <a:xfrm>
              <a:off x="5005" y="2591"/>
              <a:ext cx="202" cy="0"/>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4" name="Line 155"/>
            <p:cNvSpPr>
              <a:spLocks noChangeShapeType="1"/>
            </p:cNvSpPr>
            <p:nvPr/>
          </p:nvSpPr>
          <p:spPr bwMode="auto">
            <a:xfrm flipV="1">
              <a:off x="5207" y="1735"/>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5" name="Text Box 156"/>
            <p:cNvSpPr txBox="1">
              <a:spLocks noChangeArrowheads="1"/>
            </p:cNvSpPr>
            <p:nvPr/>
          </p:nvSpPr>
          <p:spPr bwMode="auto">
            <a:xfrm>
              <a:off x="5074" y="144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D</a:t>
              </a:r>
              <a:endParaRPr lang="en-US" altLang="zh-CN" sz="1200"/>
            </a:p>
          </p:txBody>
        </p:sp>
        <p:sp>
          <p:nvSpPr>
            <p:cNvPr id="83986" name="Text Box 157"/>
            <p:cNvSpPr txBox="1">
              <a:spLocks noChangeArrowheads="1"/>
            </p:cNvSpPr>
            <p:nvPr/>
          </p:nvSpPr>
          <p:spPr bwMode="auto">
            <a:xfrm>
              <a:off x="5337" y="2193"/>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endParaRPr lang="en-US" altLang="zh-CN" sz="1200"/>
            </a:p>
          </p:txBody>
        </p:sp>
        <p:sp>
          <p:nvSpPr>
            <p:cNvPr id="83987" name="Text Box 158"/>
            <p:cNvSpPr txBox="1">
              <a:spLocks noChangeArrowheads="1"/>
            </p:cNvSpPr>
            <p:nvPr/>
          </p:nvSpPr>
          <p:spPr bwMode="auto">
            <a:xfrm>
              <a:off x="5089" y="296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endParaRPr lang="en-US" altLang="zh-CN" sz="2400"/>
            </a:p>
          </p:txBody>
        </p:sp>
        <p:sp>
          <p:nvSpPr>
            <p:cNvPr id="83988" name="Text Box 159"/>
            <p:cNvSpPr txBox="1">
              <a:spLocks noChangeArrowheads="1"/>
            </p:cNvSpPr>
            <p:nvPr/>
          </p:nvSpPr>
          <p:spPr bwMode="auto">
            <a:xfrm>
              <a:off x="4368" y="2409"/>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endParaRPr lang="en-US" altLang="zh-CN" sz="2000"/>
            </a:p>
          </p:txBody>
        </p:sp>
        <p:sp>
          <p:nvSpPr>
            <p:cNvPr id="83989" name="Oval 160"/>
            <p:cNvSpPr>
              <a:spLocks noChangeArrowheads="1"/>
            </p:cNvSpPr>
            <p:nvPr/>
          </p:nvSpPr>
          <p:spPr bwMode="auto">
            <a:xfrm>
              <a:off x="5334" y="2313"/>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90" name="Oval 161"/>
            <p:cNvSpPr>
              <a:spLocks noChangeArrowheads="1"/>
            </p:cNvSpPr>
            <p:nvPr/>
          </p:nvSpPr>
          <p:spPr bwMode="auto">
            <a:xfrm>
              <a:off x="4590" y="2538"/>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91" name="Oval 162"/>
            <p:cNvSpPr>
              <a:spLocks noChangeArrowheads="1"/>
            </p:cNvSpPr>
            <p:nvPr/>
          </p:nvSpPr>
          <p:spPr bwMode="auto">
            <a:xfrm>
              <a:off x="5190" y="1713"/>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3992" name="Group 163"/>
            <p:cNvGrpSpPr/>
            <p:nvPr/>
          </p:nvGrpSpPr>
          <p:grpSpPr bwMode="auto">
            <a:xfrm>
              <a:off x="5190" y="2591"/>
              <a:ext cx="48" cy="418"/>
              <a:chOff x="4656" y="2942"/>
              <a:chExt cx="48" cy="418"/>
            </a:xfrm>
          </p:grpSpPr>
          <p:sp>
            <p:nvSpPr>
              <p:cNvPr id="83994" name="Line 164"/>
              <p:cNvSpPr>
                <a:spLocks noChangeShapeType="1"/>
              </p:cNvSpPr>
              <p:nvPr/>
            </p:nvSpPr>
            <p:spPr bwMode="auto">
              <a:xfrm flipV="1">
                <a:off x="4673" y="2942"/>
                <a:ext cx="0" cy="367"/>
              </a:xfrm>
              <a:prstGeom prst="line">
                <a:avLst/>
              </a:prstGeom>
              <a:noFill/>
              <a:ln w="285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95" name="Oval 165"/>
              <p:cNvSpPr>
                <a:spLocks noChangeArrowheads="1"/>
              </p:cNvSpPr>
              <p:nvPr/>
            </p:nvSpPr>
            <p:spPr bwMode="auto">
              <a:xfrm>
                <a:off x="4656" y="3312"/>
                <a:ext cx="48" cy="48"/>
              </a:xfrm>
              <a:prstGeom prst="ellipse">
                <a:avLst/>
              </a:prstGeom>
              <a:solidFill>
                <a:srgbClr val="FFFFFF"/>
              </a:solidFill>
              <a:ln w="28575">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83993" name="Text Box 166"/>
            <p:cNvSpPr txBox="1">
              <a:spLocks noChangeArrowheads="1"/>
            </p:cNvSpPr>
            <p:nvPr/>
          </p:nvSpPr>
          <p:spPr bwMode="auto">
            <a:xfrm>
              <a:off x="4812" y="3270"/>
              <a:ext cx="9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P</a:t>
              </a:r>
              <a:r>
                <a:rPr lang="zh-CN" altLang="en-US"/>
                <a:t>沟道</a:t>
              </a:r>
              <a:endParaRPr lang="zh-CN" altLang="en-US"/>
            </a:p>
          </p:txBody>
        </p:sp>
      </p:gr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113" name="Text Box 8"/>
          <p:cNvSpPr txBox="1">
            <a:spLocks noChangeArrowheads="1"/>
          </p:cNvSpPr>
          <p:nvPr/>
        </p:nvSpPr>
        <p:spPr bwMode="auto">
          <a:xfrm>
            <a:off x="138906" y="61696"/>
            <a:ext cx="6408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1.4.2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绝缘栅场效应管</a:t>
            </a:r>
            <a:endPar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9093"/>
                                        </p:tgtEl>
                                        <p:attrNameLst>
                                          <p:attrName>style.visibility</p:attrName>
                                        </p:attrNameLst>
                                      </p:cBhvr>
                                      <p:to>
                                        <p:strVal val="visible"/>
                                      </p:to>
                                    </p:set>
                                    <p:animEffect transition="in" filter="wipe(left)">
                                      <p:cBhvr>
                                        <p:cTn id="11" dur="500"/>
                                        <p:tgtEl>
                                          <p:spTgt spid="129093"/>
                                        </p:tgtEl>
                                      </p:cBhvr>
                                    </p:animEffect>
                                  </p:childTnLst>
                                </p:cTn>
                              </p:par>
                              <p:par>
                                <p:cTn id="12" presetID="2" presetClass="entr" presetSubtype="8" fill="hold" nodeType="withEffect">
                                  <p:stCondLst>
                                    <p:cond delay="0"/>
                                  </p:stCondLst>
                                  <p:childTnLst>
                                    <p:set>
                                      <p:cBhvr>
                                        <p:cTn id="13" dur="1" fill="hold">
                                          <p:stCondLst>
                                            <p:cond delay="0"/>
                                          </p:stCondLst>
                                        </p:cTn>
                                        <p:tgtEl>
                                          <p:spTgt spid="129193"/>
                                        </p:tgtEl>
                                        <p:attrNameLst>
                                          <p:attrName>style.visibility</p:attrName>
                                        </p:attrNameLst>
                                      </p:cBhvr>
                                      <p:to>
                                        <p:strVal val="visible"/>
                                      </p:to>
                                    </p:set>
                                    <p:anim calcmode="lin" valueType="num">
                                      <p:cBhvr additive="base">
                                        <p:cTn id="14" dur="500" fill="hold"/>
                                        <p:tgtEl>
                                          <p:spTgt spid="129193"/>
                                        </p:tgtEl>
                                        <p:attrNameLst>
                                          <p:attrName>ppt_x</p:attrName>
                                        </p:attrNameLst>
                                      </p:cBhvr>
                                      <p:tavLst>
                                        <p:tav tm="0">
                                          <p:val>
                                            <p:strVal val="0-#ppt_w/2"/>
                                          </p:val>
                                        </p:tav>
                                        <p:tav tm="100000">
                                          <p:val>
                                            <p:strVal val="#ppt_x"/>
                                          </p:val>
                                        </p:tav>
                                      </p:tavLst>
                                    </p:anim>
                                    <p:anim calcmode="lin" valueType="num">
                                      <p:cBhvr additive="base">
                                        <p:cTn id="15" dur="500" fill="hold"/>
                                        <p:tgtEl>
                                          <p:spTgt spid="129193"/>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nodeType="afterEffect">
                                  <p:stCondLst>
                                    <p:cond delay="1000"/>
                                  </p:stCondLst>
                                  <p:childTnLst>
                                    <p:set>
                                      <p:cBhvr>
                                        <p:cTn id="18" dur="1" fill="hold">
                                          <p:stCondLst>
                                            <p:cond delay="0"/>
                                          </p:stCondLst>
                                        </p:cTn>
                                        <p:tgtEl>
                                          <p:spTgt spid="129191"/>
                                        </p:tgtEl>
                                        <p:attrNameLst>
                                          <p:attrName>style.visibility</p:attrName>
                                        </p:attrNameLst>
                                      </p:cBhvr>
                                      <p:to>
                                        <p:strVal val="visible"/>
                                      </p:to>
                                    </p:set>
                                    <p:anim calcmode="lin" valueType="num">
                                      <p:cBhvr additive="base">
                                        <p:cTn id="19" dur="500" fill="hold"/>
                                        <p:tgtEl>
                                          <p:spTgt spid="129191"/>
                                        </p:tgtEl>
                                        <p:attrNameLst>
                                          <p:attrName>ppt_x</p:attrName>
                                        </p:attrNameLst>
                                      </p:cBhvr>
                                      <p:tavLst>
                                        <p:tav tm="0">
                                          <p:val>
                                            <p:strVal val="0-#ppt_w/2"/>
                                          </p:val>
                                        </p:tav>
                                        <p:tav tm="100000">
                                          <p:val>
                                            <p:strVal val="#ppt_x"/>
                                          </p:val>
                                        </p:tav>
                                      </p:tavLst>
                                    </p:anim>
                                    <p:anim calcmode="lin" valueType="num">
                                      <p:cBhvr additive="base">
                                        <p:cTn id="20" dur="500" fill="hold"/>
                                        <p:tgtEl>
                                          <p:spTgt spid="129191"/>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2000"/>
                                  </p:stCondLst>
                                  <p:childTnLst>
                                    <p:set>
                                      <p:cBhvr>
                                        <p:cTn id="23" dur="1" fill="hold">
                                          <p:stCondLst>
                                            <p:cond delay="0"/>
                                          </p:stCondLst>
                                        </p:cTn>
                                        <p:tgtEl>
                                          <p:spTgt spid="129192"/>
                                        </p:tgtEl>
                                        <p:attrNameLst>
                                          <p:attrName>style.visibility</p:attrName>
                                        </p:attrNameLst>
                                      </p:cBhvr>
                                      <p:to>
                                        <p:strVal val="visible"/>
                                      </p:to>
                                    </p:set>
                                    <p:anim calcmode="lin" valueType="num">
                                      <p:cBhvr additive="base">
                                        <p:cTn id="24" dur="500" fill="hold"/>
                                        <p:tgtEl>
                                          <p:spTgt spid="129192"/>
                                        </p:tgtEl>
                                        <p:attrNameLst>
                                          <p:attrName>ppt_x</p:attrName>
                                        </p:attrNameLst>
                                      </p:cBhvr>
                                      <p:tavLst>
                                        <p:tav tm="0">
                                          <p:val>
                                            <p:strVal val="0-#ppt_w/2"/>
                                          </p:val>
                                        </p:tav>
                                        <p:tav tm="100000">
                                          <p:val>
                                            <p:strVal val="#ppt_x"/>
                                          </p:val>
                                        </p:tav>
                                      </p:tavLst>
                                    </p:anim>
                                    <p:anim calcmode="lin" valueType="num">
                                      <p:cBhvr additive="base">
                                        <p:cTn id="25" dur="500" fill="hold"/>
                                        <p:tgtEl>
                                          <p:spTgt spid="129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93" grpId="0" autoUpdateAnimBg="0"/>
      <p:bldP spid="12914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2"/>
          <p:cNvSpPr>
            <a:spLocks noChangeShapeType="1"/>
          </p:cNvSpPr>
          <p:nvPr/>
        </p:nvSpPr>
        <p:spPr bwMode="auto">
          <a:xfrm>
            <a:off x="746125" y="4894276"/>
            <a:ext cx="3429000" cy="0"/>
          </a:xfrm>
          <a:prstGeom prst="line">
            <a:avLst/>
          </a:prstGeom>
          <a:noFill/>
          <a:ln w="38100">
            <a:solidFill>
              <a:srgbClr val="000000"/>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995" name="Line 3"/>
          <p:cNvSpPr>
            <a:spLocks noChangeShapeType="1"/>
          </p:cNvSpPr>
          <p:nvPr/>
        </p:nvSpPr>
        <p:spPr bwMode="auto">
          <a:xfrm flipV="1">
            <a:off x="746125" y="1465276"/>
            <a:ext cx="0" cy="3429000"/>
          </a:xfrm>
          <a:prstGeom prst="line">
            <a:avLst/>
          </a:prstGeom>
          <a:noFill/>
          <a:ln w="381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996" name="Line 4"/>
          <p:cNvSpPr>
            <a:spLocks noChangeShapeType="1"/>
          </p:cNvSpPr>
          <p:nvPr/>
        </p:nvSpPr>
        <p:spPr bwMode="auto">
          <a:xfrm flipV="1">
            <a:off x="746125" y="2684476"/>
            <a:ext cx="381000" cy="220980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997" name="Freeform 5"/>
          <p:cNvSpPr/>
          <p:nvPr/>
        </p:nvSpPr>
        <p:spPr bwMode="auto">
          <a:xfrm rot="370891">
            <a:off x="1169988" y="2041538"/>
            <a:ext cx="762000" cy="685800"/>
          </a:xfrm>
          <a:custGeom>
            <a:avLst/>
            <a:gdLst>
              <a:gd name="T0" fmla="*/ 0 w 480"/>
              <a:gd name="T1" fmla="*/ 2147483646 h 432"/>
              <a:gd name="T2" fmla="*/ 2147483646 w 480"/>
              <a:gd name="T3" fmla="*/ 2147483646 h 432"/>
              <a:gd name="T4" fmla="*/ 2147483646 w 480"/>
              <a:gd name="T5" fmla="*/ 0 h 432"/>
              <a:gd name="T6" fmla="*/ 0 60000 65536"/>
              <a:gd name="T7" fmla="*/ 0 60000 65536"/>
              <a:gd name="T8" fmla="*/ 0 60000 65536"/>
            </a:gdLst>
            <a:ahLst/>
            <a:cxnLst>
              <a:cxn ang="T6">
                <a:pos x="T0" y="T1"/>
              </a:cxn>
              <a:cxn ang="T7">
                <a:pos x="T2" y="T3"/>
              </a:cxn>
              <a:cxn ang="T8">
                <a:pos x="T4" y="T5"/>
              </a:cxn>
            </a:cxnLst>
            <a:rect l="0" t="0" r="r" b="b"/>
            <a:pathLst>
              <a:path w="480" h="432">
                <a:moveTo>
                  <a:pt x="0" y="432"/>
                </a:moveTo>
                <a:cubicBezTo>
                  <a:pt x="8" y="324"/>
                  <a:pt x="16" y="216"/>
                  <a:pt x="96" y="144"/>
                </a:cubicBezTo>
                <a:cubicBezTo>
                  <a:pt x="176" y="72"/>
                  <a:pt x="328" y="36"/>
                  <a:pt x="480"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998" name="Line 6"/>
          <p:cNvSpPr>
            <a:spLocks noChangeShapeType="1"/>
          </p:cNvSpPr>
          <p:nvPr/>
        </p:nvSpPr>
        <p:spPr bwMode="auto">
          <a:xfrm>
            <a:off x="1946277" y="2097101"/>
            <a:ext cx="1190625"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999" name="Freeform 7"/>
          <p:cNvSpPr/>
          <p:nvPr/>
        </p:nvSpPr>
        <p:spPr bwMode="auto">
          <a:xfrm>
            <a:off x="962025" y="3446476"/>
            <a:ext cx="1447800" cy="304800"/>
          </a:xfrm>
          <a:custGeom>
            <a:avLst/>
            <a:gdLst>
              <a:gd name="T0" fmla="*/ 0 w 912"/>
              <a:gd name="T1" fmla="*/ 2147483646 h 192"/>
              <a:gd name="T2" fmla="*/ 2147483646 w 912"/>
              <a:gd name="T3" fmla="*/ 2147483646 h 192"/>
              <a:gd name="T4" fmla="*/ 2147483646 w 912"/>
              <a:gd name="T5" fmla="*/ 0 h 192"/>
              <a:gd name="T6" fmla="*/ 0 60000 65536"/>
              <a:gd name="T7" fmla="*/ 0 60000 65536"/>
              <a:gd name="T8" fmla="*/ 0 60000 65536"/>
            </a:gdLst>
            <a:ahLst/>
            <a:cxnLst>
              <a:cxn ang="T6">
                <a:pos x="T0" y="T1"/>
              </a:cxn>
              <a:cxn ang="T7">
                <a:pos x="T2" y="T3"/>
              </a:cxn>
              <a:cxn ang="T8">
                <a:pos x="T4" y="T5"/>
              </a:cxn>
            </a:cxnLst>
            <a:rect l="0" t="0" r="r" b="b"/>
            <a:pathLst>
              <a:path w="912" h="192">
                <a:moveTo>
                  <a:pt x="0" y="192"/>
                </a:moveTo>
                <a:cubicBezTo>
                  <a:pt x="20" y="136"/>
                  <a:pt x="40" y="80"/>
                  <a:pt x="192" y="48"/>
                </a:cubicBezTo>
                <a:cubicBezTo>
                  <a:pt x="344" y="16"/>
                  <a:pt x="628" y="8"/>
                  <a:pt x="91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0" name="Line 8"/>
          <p:cNvSpPr>
            <a:spLocks noChangeShapeType="1"/>
          </p:cNvSpPr>
          <p:nvPr/>
        </p:nvSpPr>
        <p:spPr bwMode="auto">
          <a:xfrm flipV="1">
            <a:off x="2409825" y="3456001"/>
            <a:ext cx="781050" cy="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2" name="Freeform 10"/>
          <p:cNvSpPr/>
          <p:nvPr/>
        </p:nvSpPr>
        <p:spPr bwMode="auto">
          <a:xfrm>
            <a:off x="1050925" y="2755913"/>
            <a:ext cx="1066800" cy="304800"/>
          </a:xfrm>
          <a:custGeom>
            <a:avLst/>
            <a:gdLst>
              <a:gd name="T0" fmla="*/ 0 w 672"/>
              <a:gd name="T1" fmla="*/ 2147483646 h 192"/>
              <a:gd name="T2" fmla="*/ 2147483646 w 672"/>
              <a:gd name="T3" fmla="*/ 2147483646 h 192"/>
              <a:gd name="T4" fmla="*/ 2147483646 w 672"/>
              <a:gd name="T5" fmla="*/ 0 h 192"/>
              <a:gd name="T6" fmla="*/ 0 60000 65536"/>
              <a:gd name="T7" fmla="*/ 0 60000 65536"/>
              <a:gd name="T8" fmla="*/ 0 60000 65536"/>
            </a:gdLst>
            <a:ahLst/>
            <a:cxnLst>
              <a:cxn ang="T6">
                <a:pos x="T0" y="T1"/>
              </a:cxn>
              <a:cxn ang="T7">
                <a:pos x="T2" y="T3"/>
              </a:cxn>
              <a:cxn ang="T8">
                <a:pos x="T4" y="T5"/>
              </a:cxn>
            </a:cxnLst>
            <a:rect l="0" t="0" r="r" b="b"/>
            <a:pathLst>
              <a:path w="672" h="192">
                <a:moveTo>
                  <a:pt x="0" y="192"/>
                </a:moveTo>
                <a:cubicBezTo>
                  <a:pt x="40" y="136"/>
                  <a:pt x="80" y="80"/>
                  <a:pt x="192" y="48"/>
                </a:cubicBezTo>
                <a:cubicBezTo>
                  <a:pt x="304" y="16"/>
                  <a:pt x="488" y="8"/>
                  <a:pt x="672"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3" name="Line 11"/>
          <p:cNvSpPr>
            <a:spLocks noChangeShapeType="1"/>
          </p:cNvSpPr>
          <p:nvPr/>
        </p:nvSpPr>
        <p:spPr bwMode="auto">
          <a:xfrm flipV="1">
            <a:off x="2117727" y="2741626"/>
            <a:ext cx="1152525" cy="1905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6" name="Line 14"/>
          <p:cNvSpPr>
            <a:spLocks noChangeShapeType="1"/>
          </p:cNvSpPr>
          <p:nvPr/>
        </p:nvSpPr>
        <p:spPr bwMode="auto">
          <a:xfrm flipV="1">
            <a:off x="746127" y="4332303"/>
            <a:ext cx="214313" cy="561975"/>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7" name="Freeform 15"/>
          <p:cNvSpPr/>
          <p:nvPr/>
        </p:nvSpPr>
        <p:spPr bwMode="auto">
          <a:xfrm>
            <a:off x="927100" y="4170376"/>
            <a:ext cx="647700" cy="228600"/>
          </a:xfrm>
          <a:custGeom>
            <a:avLst/>
            <a:gdLst>
              <a:gd name="T0" fmla="*/ 0 w 384"/>
              <a:gd name="T1" fmla="*/ 2147483646 h 144"/>
              <a:gd name="T2" fmla="*/ 2147483646 w 384"/>
              <a:gd name="T3" fmla="*/ 2147483646 h 144"/>
              <a:gd name="T4" fmla="*/ 2147483646 w 384"/>
              <a:gd name="T5" fmla="*/ 0 h 144"/>
              <a:gd name="T6" fmla="*/ 0 60000 65536"/>
              <a:gd name="T7" fmla="*/ 0 60000 65536"/>
              <a:gd name="T8" fmla="*/ 0 60000 65536"/>
            </a:gdLst>
            <a:ahLst/>
            <a:cxnLst>
              <a:cxn ang="T6">
                <a:pos x="T0" y="T1"/>
              </a:cxn>
              <a:cxn ang="T7">
                <a:pos x="T2" y="T3"/>
              </a:cxn>
              <a:cxn ang="T8">
                <a:pos x="T4" y="T5"/>
              </a:cxn>
            </a:cxnLst>
            <a:rect l="0" t="0" r="r" b="b"/>
            <a:pathLst>
              <a:path w="384" h="144">
                <a:moveTo>
                  <a:pt x="0" y="144"/>
                </a:moveTo>
                <a:cubicBezTo>
                  <a:pt x="16" y="108"/>
                  <a:pt x="32" y="72"/>
                  <a:pt x="96" y="48"/>
                </a:cubicBezTo>
                <a:cubicBezTo>
                  <a:pt x="160" y="24"/>
                  <a:pt x="336" y="8"/>
                  <a:pt x="384"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08" name="Line 16"/>
          <p:cNvSpPr>
            <a:spLocks noChangeShapeType="1"/>
          </p:cNvSpPr>
          <p:nvPr/>
        </p:nvSpPr>
        <p:spPr bwMode="auto">
          <a:xfrm flipV="1">
            <a:off x="1508125" y="4127515"/>
            <a:ext cx="1676400" cy="47625"/>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0" name="Freeform 18"/>
          <p:cNvSpPr/>
          <p:nvPr/>
        </p:nvSpPr>
        <p:spPr bwMode="auto">
          <a:xfrm>
            <a:off x="746127" y="4786326"/>
            <a:ext cx="390525" cy="107950"/>
          </a:xfrm>
          <a:custGeom>
            <a:avLst/>
            <a:gdLst>
              <a:gd name="T0" fmla="*/ 0 w 240"/>
              <a:gd name="T1" fmla="*/ 2147483646 h 56"/>
              <a:gd name="T2" fmla="*/ 2147483646 w 240"/>
              <a:gd name="T3" fmla="*/ 2147483646 h 56"/>
              <a:gd name="T4" fmla="*/ 2147483646 w 240"/>
              <a:gd name="T5" fmla="*/ 2147483646 h 56"/>
              <a:gd name="T6" fmla="*/ 0 60000 65536"/>
              <a:gd name="T7" fmla="*/ 0 60000 65536"/>
              <a:gd name="T8" fmla="*/ 0 60000 65536"/>
            </a:gdLst>
            <a:ahLst/>
            <a:cxnLst>
              <a:cxn ang="T6">
                <a:pos x="T0" y="T1"/>
              </a:cxn>
              <a:cxn ang="T7">
                <a:pos x="T2" y="T3"/>
              </a:cxn>
              <a:cxn ang="T8">
                <a:pos x="T4" y="T5"/>
              </a:cxn>
            </a:cxnLst>
            <a:rect l="0" t="0" r="r" b="b"/>
            <a:pathLst>
              <a:path w="240" h="56">
                <a:moveTo>
                  <a:pt x="0" y="56"/>
                </a:moveTo>
                <a:cubicBezTo>
                  <a:pt x="4" y="36"/>
                  <a:pt x="8" y="16"/>
                  <a:pt x="48" y="8"/>
                </a:cubicBezTo>
                <a:cubicBezTo>
                  <a:pt x="88" y="0"/>
                  <a:pt x="164" y="4"/>
                  <a:pt x="240" y="8"/>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1" name="Line 19"/>
          <p:cNvSpPr>
            <a:spLocks noChangeShapeType="1"/>
          </p:cNvSpPr>
          <p:nvPr/>
        </p:nvSpPr>
        <p:spPr bwMode="auto">
          <a:xfrm flipV="1">
            <a:off x="1050927" y="4789503"/>
            <a:ext cx="2066925" cy="9525"/>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3" name="Line 23"/>
          <p:cNvSpPr>
            <a:spLocks noChangeShapeType="1"/>
          </p:cNvSpPr>
          <p:nvPr/>
        </p:nvSpPr>
        <p:spPr bwMode="auto">
          <a:xfrm>
            <a:off x="669925" y="2090751"/>
            <a:ext cx="76200"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4" name="Line 24"/>
          <p:cNvSpPr>
            <a:spLocks noChangeShapeType="1"/>
          </p:cNvSpPr>
          <p:nvPr/>
        </p:nvSpPr>
        <p:spPr bwMode="auto">
          <a:xfrm>
            <a:off x="679450" y="3446476"/>
            <a:ext cx="76200"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5" name="Line 25"/>
          <p:cNvSpPr>
            <a:spLocks noChangeShapeType="1"/>
          </p:cNvSpPr>
          <p:nvPr/>
        </p:nvSpPr>
        <p:spPr bwMode="auto">
          <a:xfrm>
            <a:off x="669925" y="4141801"/>
            <a:ext cx="76200"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6" name="Line 26"/>
          <p:cNvSpPr>
            <a:spLocks noChangeShapeType="1"/>
          </p:cNvSpPr>
          <p:nvPr/>
        </p:nvSpPr>
        <p:spPr bwMode="auto">
          <a:xfrm>
            <a:off x="669925" y="2751151"/>
            <a:ext cx="76200"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17" name="Text Box 27"/>
          <p:cNvSpPr txBox="1">
            <a:spLocks noChangeArrowheads="1"/>
          </p:cNvSpPr>
          <p:nvPr/>
        </p:nvSpPr>
        <p:spPr bwMode="auto">
          <a:xfrm>
            <a:off x="355600" y="1868501"/>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4</a:t>
            </a:r>
            <a:endParaRPr lang="en-US" altLang="zh-CN" sz="2400" b="0">
              <a:ea typeface="方正琥珀繁体" pitchFamily="2" charset="-122"/>
            </a:endParaRPr>
          </a:p>
        </p:txBody>
      </p:sp>
      <p:sp>
        <p:nvSpPr>
          <p:cNvPr id="85018" name="Text Box 28"/>
          <p:cNvSpPr txBox="1">
            <a:spLocks noChangeArrowheads="1"/>
          </p:cNvSpPr>
          <p:nvPr/>
        </p:nvSpPr>
        <p:spPr bwMode="auto">
          <a:xfrm>
            <a:off x="346075" y="2487626"/>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3</a:t>
            </a:r>
            <a:endParaRPr lang="en-US" altLang="zh-CN" sz="2400">
              <a:ea typeface="方正琥珀繁体" pitchFamily="2" charset="-122"/>
            </a:endParaRPr>
          </a:p>
        </p:txBody>
      </p:sp>
      <p:sp>
        <p:nvSpPr>
          <p:cNvPr id="85019" name="Text Box 29"/>
          <p:cNvSpPr txBox="1">
            <a:spLocks noChangeArrowheads="1"/>
          </p:cNvSpPr>
          <p:nvPr/>
        </p:nvSpPr>
        <p:spPr bwMode="auto">
          <a:xfrm>
            <a:off x="393700" y="3163901"/>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2</a:t>
            </a:r>
            <a:endParaRPr lang="en-US" altLang="zh-CN" sz="2400">
              <a:ea typeface="方正琥珀繁体" pitchFamily="2" charset="-122"/>
            </a:endParaRPr>
          </a:p>
        </p:txBody>
      </p:sp>
      <p:sp>
        <p:nvSpPr>
          <p:cNvPr id="85020" name="Text Box 30"/>
          <p:cNvSpPr txBox="1">
            <a:spLocks noChangeArrowheads="1"/>
          </p:cNvSpPr>
          <p:nvPr/>
        </p:nvSpPr>
        <p:spPr bwMode="auto">
          <a:xfrm>
            <a:off x="358775" y="388621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a:t>
            </a:r>
            <a:endParaRPr lang="en-US" altLang="zh-CN" sz="2400" b="0">
              <a:ea typeface="方正琥珀繁体" pitchFamily="2" charset="-122"/>
            </a:endParaRPr>
          </a:p>
        </p:txBody>
      </p:sp>
      <p:sp>
        <p:nvSpPr>
          <p:cNvPr id="85021" name="Text Box 31"/>
          <p:cNvSpPr txBox="1">
            <a:spLocks noChangeArrowheads="1"/>
          </p:cNvSpPr>
          <p:nvPr/>
        </p:nvSpPr>
        <p:spPr bwMode="auto">
          <a:xfrm>
            <a:off x="425450" y="4665676"/>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0</a:t>
            </a:r>
            <a:endParaRPr lang="en-US" altLang="zh-CN" sz="2400">
              <a:ea typeface="方正琥珀繁体" pitchFamily="2" charset="-122"/>
            </a:endParaRPr>
          </a:p>
        </p:txBody>
      </p:sp>
      <p:sp>
        <p:nvSpPr>
          <p:cNvPr id="85022" name="Line 32"/>
          <p:cNvSpPr>
            <a:spLocks noChangeShapeType="1"/>
          </p:cNvSpPr>
          <p:nvPr/>
        </p:nvSpPr>
        <p:spPr bwMode="auto">
          <a:xfrm>
            <a:off x="2117725" y="1922476"/>
            <a:ext cx="0" cy="2971800"/>
          </a:xfrm>
          <a:prstGeom prst="line">
            <a:avLst/>
          </a:prstGeom>
          <a:noFill/>
          <a:ln w="19050">
            <a:solidFill>
              <a:srgbClr val="FF00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3" name="Line 33"/>
          <p:cNvSpPr>
            <a:spLocks noChangeShapeType="1"/>
          </p:cNvSpPr>
          <p:nvPr/>
        </p:nvSpPr>
        <p:spPr bwMode="auto">
          <a:xfrm>
            <a:off x="2117725" y="4894276"/>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4" name="Line 34"/>
          <p:cNvSpPr>
            <a:spLocks noChangeShapeType="1"/>
          </p:cNvSpPr>
          <p:nvPr/>
        </p:nvSpPr>
        <p:spPr bwMode="auto">
          <a:xfrm>
            <a:off x="2117725" y="4894276"/>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5" name="Line 35"/>
          <p:cNvSpPr>
            <a:spLocks noChangeShapeType="1"/>
          </p:cNvSpPr>
          <p:nvPr/>
        </p:nvSpPr>
        <p:spPr bwMode="auto">
          <a:xfrm>
            <a:off x="1419225" y="4894276"/>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6" name="Line 36"/>
          <p:cNvSpPr>
            <a:spLocks noChangeShapeType="1"/>
          </p:cNvSpPr>
          <p:nvPr/>
        </p:nvSpPr>
        <p:spPr bwMode="auto">
          <a:xfrm>
            <a:off x="2854325" y="4894276"/>
            <a:ext cx="0" cy="76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27" name="Text Box 37"/>
          <p:cNvSpPr txBox="1">
            <a:spLocks noChangeArrowheads="1"/>
          </p:cNvSpPr>
          <p:nvPr/>
        </p:nvSpPr>
        <p:spPr bwMode="auto">
          <a:xfrm>
            <a:off x="1260475" y="4849826"/>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4</a:t>
            </a:r>
            <a:endParaRPr lang="en-US" altLang="zh-CN" sz="2400">
              <a:ea typeface="方正琥珀繁体" pitchFamily="2" charset="-122"/>
            </a:endParaRPr>
          </a:p>
        </p:txBody>
      </p:sp>
      <p:sp>
        <p:nvSpPr>
          <p:cNvPr id="85028" name="Text Box 38"/>
          <p:cNvSpPr txBox="1">
            <a:spLocks noChangeArrowheads="1"/>
          </p:cNvSpPr>
          <p:nvPr/>
        </p:nvSpPr>
        <p:spPr bwMode="auto">
          <a:xfrm>
            <a:off x="1968500" y="4857763"/>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8</a:t>
            </a:r>
            <a:endParaRPr lang="en-US" altLang="zh-CN" sz="2400">
              <a:ea typeface="方正琥珀繁体" pitchFamily="2" charset="-122"/>
            </a:endParaRPr>
          </a:p>
        </p:txBody>
      </p:sp>
      <p:sp>
        <p:nvSpPr>
          <p:cNvPr id="85029" name="Text Box 39"/>
          <p:cNvSpPr txBox="1">
            <a:spLocks noChangeArrowheads="1"/>
          </p:cNvSpPr>
          <p:nvPr/>
        </p:nvSpPr>
        <p:spPr bwMode="auto">
          <a:xfrm>
            <a:off x="2613025" y="4849826"/>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a:ea typeface="方正琥珀繁体" pitchFamily="2" charset="-122"/>
              </a:rPr>
              <a:t>12</a:t>
            </a:r>
            <a:endParaRPr lang="en-US" altLang="zh-CN" sz="2400" b="0">
              <a:ea typeface="方正琥珀繁体" pitchFamily="2" charset="-122"/>
            </a:endParaRPr>
          </a:p>
        </p:txBody>
      </p:sp>
      <p:sp>
        <p:nvSpPr>
          <p:cNvPr id="85032" name="Freeform 42"/>
          <p:cNvSpPr/>
          <p:nvPr/>
        </p:nvSpPr>
        <p:spPr bwMode="auto">
          <a:xfrm>
            <a:off x="746125" y="2074876"/>
            <a:ext cx="762000" cy="2819400"/>
          </a:xfrm>
          <a:custGeom>
            <a:avLst/>
            <a:gdLst>
              <a:gd name="T0" fmla="*/ 0 w 576"/>
              <a:gd name="T1" fmla="*/ 2147483646 h 1728"/>
              <a:gd name="T2" fmla="*/ 2147483646 w 576"/>
              <a:gd name="T3" fmla="*/ 2147483646 h 1728"/>
              <a:gd name="T4" fmla="*/ 2147483646 w 576"/>
              <a:gd name="T5" fmla="*/ 0 h 1728"/>
              <a:gd name="T6" fmla="*/ 0 60000 65536"/>
              <a:gd name="T7" fmla="*/ 0 60000 65536"/>
              <a:gd name="T8" fmla="*/ 0 60000 65536"/>
            </a:gdLst>
            <a:ahLst/>
            <a:cxnLst>
              <a:cxn ang="T6">
                <a:pos x="T0" y="T1"/>
              </a:cxn>
              <a:cxn ang="T7">
                <a:pos x="T2" y="T3"/>
              </a:cxn>
              <a:cxn ang="T8">
                <a:pos x="T4" y="T5"/>
              </a:cxn>
            </a:cxnLst>
            <a:rect l="0" t="0" r="r" b="b"/>
            <a:pathLst>
              <a:path w="576" h="1728">
                <a:moveTo>
                  <a:pt x="0" y="1728"/>
                </a:moveTo>
                <a:cubicBezTo>
                  <a:pt x="72" y="1704"/>
                  <a:pt x="144" y="1680"/>
                  <a:pt x="240" y="1392"/>
                </a:cubicBezTo>
                <a:cubicBezTo>
                  <a:pt x="336" y="1104"/>
                  <a:pt x="456" y="552"/>
                  <a:pt x="576" y="0"/>
                </a:cubicBezTo>
              </a:path>
            </a:pathLst>
          </a:custGeom>
          <a:noFill/>
          <a:ln w="19050" cap="flat" cmpd="sng">
            <a:solidFill>
              <a:srgbClr val="000000"/>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3" name="Text Box 43"/>
          <p:cNvSpPr txBox="1">
            <a:spLocks noChangeArrowheads="1"/>
          </p:cNvSpPr>
          <p:nvPr/>
        </p:nvSpPr>
        <p:spPr bwMode="auto">
          <a:xfrm>
            <a:off x="2084388" y="1573226"/>
            <a:ext cx="12049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ea typeface="方正琥珀繁体" pitchFamily="2" charset="-122"/>
              </a:rPr>
              <a:t>U</a:t>
            </a:r>
            <a:r>
              <a:rPr lang="en-US" altLang="zh-CN" sz="2400" baseline="-25000" dirty="0">
                <a:ea typeface="方正琥珀繁体" pitchFamily="2" charset="-122"/>
              </a:rPr>
              <a:t>GS</a:t>
            </a:r>
            <a:r>
              <a:rPr lang="en-US" altLang="zh-CN" sz="2400" i="1" dirty="0">
                <a:ea typeface="方正琥珀繁体" pitchFamily="2" charset="-122"/>
              </a:rPr>
              <a:t> </a:t>
            </a:r>
            <a:r>
              <a:rPr lang="en-US" altLang="zh-CN" sz="2400" dirty="0">
                <a:ea typeface="方正琥珀繁体" pitchFamily="2" charset="-122"/>
              </a:rPr>
              <a:t>=</a:t>
            </a:r>
            <a:r>
              <a:rPr lang="en-US" altLang="zh-CN" sz="1800" dirty="0">
                <a:ea typeface="方正琥珀繁体" pitchFamily="2" charset="-122"/>
              </a:rPr>
              <a:t>1V</a:t>
            </a:r>
            <a:endParaRPr lang="en-US" altLang="zh-CN" sz="1800" dirty="0">
              <a:ea typeface="方正琥珀繁体" pitchFamily="2" charset="-122"/>
            </a:endParaRPr>
          </a:p>
        </p:txBody>
      </p:sp>
      <p:sp>
        <p:nvSpPr>
          <p:cNvPr id="85034" name="Text Box 44"/>
          <p:cNvSpPr txBox="1">
            <a:spLocks noChangeArrowheads="1"/>
          </p:cNvSpPr>
          <p:nvPr/>
        </p:nvSpPr>
        <p:spPr bwMode="auto">
          <a:xfrm>
            <a:off x="2473325" y="3675076"/>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b="0">
                <a:ea typeface="方正琥珀繁体" pitchFamily="2" charset="-122"/>
              </a:rPr>
              <a:t>–</a:t>
            </a:r>
            <a:r>
              <a:rPr lang="en-US" altLang="zh-CN" sz="1800">
                <a:ea typeface="方正琥珀繁体" pitchFamily="2" charset="-122"/>
              </a:rPr>
              <a:t>2V</a:t>
            </a:r>
            <a:endParaRPr lang="en-US" altLang="zh-CN" sz="1800" b="0">
              <a:ea typeface="方正琥珀繁体" pitchFamily="2" charset="-122"/>
            </a:endParaRPr>
          </a:p>
        </p:txBody>
      </p:sp>
      <p:sp>
        <p:nvSpPr>
          <p:cNvPr id="85035" name="Text Box 45"/>
          <p:cNvSpPr txBox="1">
            <a:spLocks noChangeArrowheads="1"/>
          </p:cNvSpPr>
          <p:nvPr/>
        </p:nvSpPr>
        <p:spPr bwMode="auto">
          <a:xfrm>
            <a:off x="2397125" y="4360876"/>
            <a:ext cx="615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b="0">
                <a:ea typeface="方正琥珀繁体" pitchFamily="2" charset="-122"/>
              </a:rPr>
              <a:t>–</a:t>
            </a:r>
            <a:r>
              <a:rPr lang="en-US" altLang="zh-CN" sz="1800">
                <a:ea typeface="方正琥珀繁体" pitchFamily="2" charset="-122"/>
              </a:rPr>
              <a:t>3V</a:t>
            </a:r>
            <a:endParaRPr lang="en-US" altLang="zh-CN" sz="1800" b="0">
              <a:ea typeface="方正琥珀繁体" pitchFamily="2" charset="-122"/>
            </a:endParaRPr>
          </a:p>
        </p:txBody>
      </p:sp>
      <p:sp>
        <p:nvSpPr>
          <p:cNvPr id="85036" name="Line 46"/>
          <p:cNvSpPr>
            <a:spLocks noChangeShapeType="1"/>
          </p:cNvSpPr>
          <p:nvPr/>
        </p:nvSpPr>
        <p:spPr bwMode="auto">
          <a:xfrm>
            <a:off x="4708525" y="4894276"/>
            <a:ext cx="2590800" cy="0"/>
          </a:xfrm>
          <a:prstGeom prst="line">
            <a:avLst/>
          </a:prstGeom>
          <a:noFill/>
          <a:ln w="38100">
            <a:solidFill>
              <a:srgbClr val="000000"/>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7" name="Line 47"/>
          <p:cNvSpPr>
            <a:spLocks noChangeShapeType="1"/>
          </p:cNvSpPr>
          <p:nvPr/>
        </p:nvSpPr>
        <p:spPr bwMode="auto">
          <a:xfrm flipV="1">
            <a:off x="6388100" y="1678001"/>
            <a:ext cx="0" cy="3200400"/>
          </a:xfrm>
          <a:prstGeom prst="line">
            <a:avLst/>
          </a:prstGeom>
          <a:noFill/>
          <a:ln w="3810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8" name="Freeform 49"/>
          <p:cNvSpPr/>
          <p:nvPr/>
        </p:nvSpPr>
        <p:spPr bwMode="auto">
          <a:xfrm>
            <a:off x="5394325" y="3846526"/>
            <a:ext cx="609600" cy="1047750"/>
          </a:xfrm>
          <a:custGeom>
            <a:avLst/>
            <a:gdLst>
              <a:gd name="T0" fmla="*/ 0 w 384"/>
              <a:gd name="T1" fmla="*/ 2147483646 h 624"/>
              <a:gd name="T2" fmla="*/ 2147483646 w 384"/>
              <a:gd name="T3" fmla="*/ 2147483646 h 624"/>
              <a:gd name="T4" fmla="*/ 2147483646 w 384"/>
              <a:gd name="T5" fmla="*/ 0 h 624"/>
              <a:gd name="T6" fmla="*/ 0 60000 65536"/>
              <a:gd name="T7" fmla="*/ 0 60000 65536"/>
              <a:gd name="T8" fmla="*/ 0 60000 65536"/>
            </a:gdLst>
            <a:ahLst/>
            <a:cxnLst>
              <a:cxn ang="T6">
                <a:pos x="T0" y="T1"/>
              </a:cxn>
              <a:cxn ang="T7">
                <a:pos x="T2" y="T3"/>
              </a:cxn>
              <a:cxn ang="T8">
                <a:pos x="T4" y="T5"/>
              </a:cxn>
            </a:cxnLst>
            <a:rect l="0" t="0" r="r" b="b"/>
            <a:pathLst>
              <a:path w="384" h="624">
                <a:moveTo>
                  <a:pt x="0" y="624"/>
                </a:moveTo>
                <a:cubicBezTo>
                  <a:pt x="40" y="604"/>
                  <a:pt x="80" y="584"/>
                  <a:pt x="144" y="480"/>
                </a:cubicBezTo>
                <a:cubicBezTo>
                  <a:pt x="208" y="376"/>
                  <a:pt x="296" y="188"/>
                  <a:pt x="384" y="0"/>
                </a:cubicBezTo>
              </a:path>
            </a:pathLst>
          </a:custGeom>
          <a:noFill/>
          <a:ln w="38100" cap="flat" cmpd="sng">
            <a:solidFill>
              <a:schemeClr val="accent2"/>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39" name="Line 50"/>
          <p:cNvSpPr>
            <a:spLocks noChangeShapeType="1"/>
          </p:cNvSpPr>
          <p:nvPr/>
        </p:nvSpPr>
        <p:spPr bwMode="auto">
          <a:xfrm flipV="1">
            <a:off x="5984875" y="2570176"/>
            <a:ext cx="457200" cy="1333500"/>
          </a:xfrm>
          <a:prstGeom prst="line">
            <a:avLst/>
          </a:prstGeom>
          <a:noFill/>
          <a:ln w="381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0" name="Line 56"/>
          <p:cNvSpPr>
            <a:spLocks noChangeShapeType="1"/>
          </p:cNvSpPr>
          <p:nvPr/>
        </p:nvSpPr>
        <p:spPr bwMode="auto">
          <a:xfrm>
            <a:off x="2117725" y="4792676"/>
            <a:ext cx="33528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1" name="Oval 57"/>
          <p:cNvSpPr>
            <a:spLocks noChangeArrowheads="1"/>
          </p:cNvSpPr>
          <p:nvPr/>
        </p:nvSpPr>
        <p:spPr bwMode="auto">
          <a:xfrm>
            <a:off x="5489575" y="4726001"/>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42" name="Line 58"/>
          <p:cNvSpPr>
            <a:spLocks noChangeShapeType="1"/>
          </p:cNvSpPr>
          <p:nvPr/>
        </p:nvSpPr>
        <p:spPr bwMode="auto">
          <a:xfrm>
            <a:off x="2117725" y="4160851"/>
            <a:ext cx="4381500" cy="19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3" name="Oval 59"/>
          <p:cNvSpPr>
            <a:spLocks noChangeArrowheads="1"/>
          </p:cNvSpPr>
          <p:nvPr/>
        </p:nvSpPr>
        <p:spPr bwMode="auto">
          <a:xfrm>
            <a:off x="5819775" y="4125926"/>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44" name="Line 60"/>
          <p:cNvSpPr>
            <a:spLocks noChangeShapeType="1"/>
          </p:cNvSpPr>
          <p:nvPr/>
        </p:nvSpPr>
        <p:spPr bwMode="auto">
          <a:xfrm flipV="1">
            <a:off x="2127252" y="3436951"/>
            <a:ext cx="4333875" cy="19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5" name="Oval 61"/>
          <p:cNvSpPr>
            <a:spLocks noChangeArrowheads="1"/>
          </p:cNvSpPr>
          <p:nvPr/>
        </p:nvSpPr>
        <p:spPr bwMode="auto">
          <a:xfrm>
            <a:off x="6108700" y="3408376"/>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46" name="Line 62"/>
          <p:cNvSpPr>
            <a:spLocks noChangeShapeType="1"/>
          </p:cNvSpPr>
          <p:nvPr/>
        </p:nvSpPr>
        <p:spPr bwMode="auto">
          <a:xfrm>
            <a:off x="2136775" y="2770201"/>
            <a:ext cx="43434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47" name="Oval 63"/>
          <p:cNvSpPr>
            <a:spLocks noChangeArrowheads="1"/>
          </p:cNvSpPr>
          <p:nvPr/>
        </p:nvSpPr>
        <p:spPr bwMode="auto">
          <a:xfrm>
            <a:off x="6334125" y="2700351"/>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48" name="Text Box 65"/>
          <p:cNvSpPr txBox="1">
            <a:spLocks noChangeArrowheads="1"/>
          </p:cNvSpPr>
          <p:nvPr/>
        </p:nvSpPr>
        <p:spPr bwMode="auto">
          <a:xfrm>
            <a:off x="1279565" y="5212924"/>
            <a:ext cx="1422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t>输出特性</a:t>
            </a:r>
            <a:endParaRPr lang="zh-CN" altLang="en-US" sz="2400" dirty="0"/>
          </a:p>
        </p:txBody>
      </p:sp>
      <p:sp>
        <p:nvSpPr>
          <p:cNvPr id="85049" name="Text Box 66"/>
          <p:cNvSpPr txBox="1">
            <a:spLocks noChangeArrowheads="1"/>
          </p:cNvSpPr>
          <p:nvPr/>
        </p:nvSpPr>
        <p:spPr bwMode="auto">
          <a:xfrm>
            <a:off x="5656674" y="5172604"/>
            <a:ext cx="1422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dirty="0"/>
              <a:t>转移特性</a:t>
            </a:r>
            <a:endParaRPr lang="zh-CN" altLang="en-US" sz="2400" dirty="0"/>
          </a:p>
        </p:txBody>
      </p:sp>
      <p:sp>
        <p:nvSpPr>
          <p:cNvPr id="85051" name="Text Box 69"/>
          <p:cNvSpPr txBox="1">
            <a:spLocks noChangeArrowheads="1"/>
          </p:cNvSpPr>
          <p:nvPr/>
        </p:nvSpPr>
        <p:spPr bwMode="auto">
          <a:xfrm>
            <a:off x="6505575" y="3925903"/>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1</a:t>
            </a:r>
            <a:endParaRPr lang="en-US" altLang="zh-CN" sz="2000" b="0">
              <a:ea typeface="方正琥珀繁体" pitchFamily="2" charset="-122"/>
            </a:endParaRPr>
          </a:p>
        </p:txBody>
      </p:sp>
      <p:sp>
        <p:nvSpPr>
          <p:cNvPr id="85052" name="Text Box 70"/>
          <p:cNvSpPr txBox="1">
            <a:spLocks noChangeArrowheads="1"/>
          </p:cNvSpPr>
          <p:nvPr/>
        </p:nvSpPr>
        <p:spPr bwMode="auto">
          <a:xfrm>
            <a:off x="6524625" y="3240103"/>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2</a:t>
            </a:r>
            <a:endParaRPr lang="en-US" altLang="zh-CN" sz="2000" b="0">
              <a:ea typeface="方正琥珀繁体" pitchFamily="2" charset="-122"/>
            </a:endParaRPr>
          </a:p>
        </p:txBody>
      </p:sp>
      <p:sp>
        <p:nvSpPr>
          <p:cNvPr id="85053" name="Text Box 71"/>
          <p:cNvSpPr txBox="1">
            <a:spLocks noChangeArrowheads="1"/>
          </p:cNvSpPr>
          <p:nvPr/>
        </p:nvSpPr>
        <p:spPr bwMode="auto">
          <a:xfrm>
            <a:off x="6515100" y="2554303"/>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3</a:t>
            </a:r>
            <a:endParaRPr lang="en-US" altLang="zh-CN" sz="2000" b="0">
              <a:ea typeface="方正琥珀繁体" pitchFamily="2" charset="-122"/>
            </a:endParaRPr>
          </a:p>
        </p:txBody>
      </p:sp>
      <p:sp>
        <p:nvSpPr>
          <p:cNvPr id="85054" name="Text Box 72"/>
          <p:cNvSpPr txBox="1">
            <a:spLocks noChangeArrowheads="1"/>
          </p:cNvSpPr>
          <p:nvPr/>
        </p:nvSpPr>
        <p:spPr bwMode="auto">
          <a:xfrm>
            <a:off x="2724150" y="2273315"/>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1800">
                <a:ea typeface="方正琥珀繁体" pitchFamily="2" charset="-122"/>
              </a:rPr>
              <a:t>0V</a:t>
            </a:r>
            <a:endParaRPr lang="en-US" altLang="zh-CN" sz="1800">
              <a:ea typeface="方正琥珀繁体" pitchFamily="2" charset="-122"/>
            </a:endParaRPr>
          </a:p>
        </p:txBody>
      </p:sp>
      <p:sp>
        <p:nvSpPr>
          <p:cNvPr id="85055" name="Text Box 73"/>
          <p:cNvSpPr txBox="1">
            <a:spLocks noChangeArrowheads="1"/>
          </p:cNvSpPr>
          <p:nvPr/>
        </p:nvSpPr>
        <p:spPr bwMode="auto">
          <a:xfrm>
            <a:off x="2578100" y="2990863"/>
            <a:ext cx="450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b="0">
                <a:ea typeface="方正琥珀繁体" pitchFamily="2" charset="-122"/>
              </a:rPr>
              <a:t>–</a:t>
            </a:r>
            <a:r>
              <a:rPr lang="en-US" altLang="zh-CN" sz="1800">
                <a:ea typeface="方正琥珀繁体" pitchFamily="2" charset="-122"/>
              </a:rPr>
              <a:t>1</a:t>
            </a:r>
            <a:endParaRPr lang="en-US" altLang="zh-CN" sz="1800">
              <a:ea typeface="方正琥珀繁体" pitchFamily="2" charset="-122"/>
            </a:endParaRPr>
          </a:p>
        </p:txBody>
      </p:sp>
      <p:sp>
        <p:nvSpPr>
          <p:cNvPr id="85056" name="Line 74"/>
          <p:cNvSpPr>
            <a:spLocks noChangeShapeType="1"/>
          </p:cNvSpPr>
          <p:nvPr/>
        </p:nvSpPr>
        <p:spPr bwMode="auto">
          <a:xfrm>
            <a:off x="5778500" y="4864113"/>
            <a:ext cx="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57" name="Line 75"/>
          <p:cNvSpPr>
            <a:spLocks noChangeShapeType="1"/>
          </p:cNvSpPr>
          <p:nvPr/>
        </p:nvSpPr>
        <p:spPr bwMode="auto">
          <a:xfrm>
            <a:off x="5854700" y="4883163"/>
            <a:ext cx="0" cy="7620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58" name="Line 76"/>
          <p:cNvSpPr>
            <a:spLocks noChangeShapeType="1"/>
          </p:cNvSpPr>
          <p:nvPr/>
        </p:nvSpPr>
        <p:spPr bwMode="auto">
          <a:xfrm>
            <a:off x="5564188" y="4902213"/>
            <a:ext cx="0" cy="7620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59" name="Line 77"/>
          <p:cNvSpPr>
            <a:spLocks noChangeShapeType="1"/>
          </p:cNvSpPr>
          <p:nvPr/>
        </p:nvSpPr>
        <p:spPr bwMode="auto">
          <a:xfrm>
            <a:off x="6159500" y="4902213"/>
            <a:ext cx="0" cy="7620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60" name="Line 78"/>
          <p:cNvSpPr>
            <a:spLocks noChangeShapeType="1"/>
          </p:cNvSpPr>
          <p:nvPr/>
        </p:nvSpPr>
        <p:spPr bwMode="auto">
          <a:xfrm>
            <a:off x="6645275" y="4911738"/>
            <a:ext cx="0" cy="7620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61" name="Text Box 80"/>
          <p:cNvSpPr txBox="1">
            <a:spLocks noChangeArrowheads="1"/>
          </p:cNvSpPr>
          <p:nvPr/>
        </p:nvSpPr>
        <p:spPr bwMode="auto">
          <a:xfrm>
            <a:off x="6388100" y="4559315"/>
            <a:ext cx="298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1800">
                <a:ea typeface="方正琥珀繁体" pitchFamily="2" charset="-122"/>
              </a:rPr>
              <a:t>0</a:t>
            </a:r>
            <a:endParaRPr lang="en-US" altLang="zh-CN" sz="1800">
              <a:ea typeface="方正琥珀繁体" pitchFamily="2" charset="-122"/>
            </a:endParaRPr>
          </a:p>
        </p:txBody>
      </p:sp>
      <p:sp>
        <p:nvSpPr>
          <p:cNvPr id="85062" name="Text Box 81"/>
          <p:cNvSpPr txBox="1">
            <a:spLocks noChangeArrowheads="1"/>
          </p:cNvSpPr>
          <p:nvPr/>
        </p:nvSpPr>
        <p:spPr bwMode="auto">
          <a:xfrm>
            <a:off x="6543675" y="4840303"/>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a:ea typeface="方正琥珀繁体" pitchFamily="2" charset="-122"/>
              </a:rPr>
              <a:t>1</a:t>
            </a:r>
            <a:endParaRPr lang="en-US" altLang="zh-CN" sz="2000" b="0">
              <a:ea typeface="方正琥珀繁体" pitchFamily="2" charset="-122"/>
            </a:endParaRPr>
          </a:p>
        </p:txBody>
      </p:sp>
      <p:sp>
        <p:nvSpPr>
          <p:cNvPr id="85063" name="Text Box 83"/>
          <p:cNvSpPr txBox="1">
            <a:spLocks noChangeArrowheads="1"/>
          </p:cNvSpPr>
          <p:nvPr/>
        </p:nvSpPr>
        <p:spPr bwMode="auto">
          <a:xfrm>
            <a:off x="5949950" y="482760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b="0">
                <a:ea typeface="方正琥珀繁体" pitchFamily="2" charset="-122"/>
              </a:rPr>
              <a:t>–</a:t>
            </a:r>
            <a:r>
              <a:rPr lang="en-US" altLang="zh-CN" sz="2000">
                <a:ea typeface="方正琥珀繁体" pitchFamily="2" charset="-122"/>
              </a:rPr>
              <a:t>1</a:t>
            </a:r>
            <a:endParaRPr lang="en-US" altLang="zh-CN" sz="2000">
              <a:ea typeface="方正琥珀繁体" pitchFamily="2" charset="-122"/>
            </a:endParaRPr>
          </a:p>
        </p:txBody>
      </p:sp>
      <p:sp>
        <p:nvSpPr>
          <p:cNvPr id="85064" name="Text Box 84"/>
          <p:cNvSpPr txBox="1">
            <a:spLocks noChangeArrowheads="1"/>
          </p:cNvSpPr>
          <p:nvPr/>
        </p:nvSpPr>
        <p:spPr bwMode="auto">
          <a:xfrm>
            <a:off x="5616575" y="4875228"/>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b="0">
                <a:ea typeface="方正琥珀繁体" pitchFamily="2" charset="-122"/>
              </a:rPr>
              <a:t>–</a:t>
            </a:r>
            <a:r>
              <a:rPr lang="en-US" altLang="zh-CN" sz="2000">
                <a:ea typeface="方正琥珀繁体" pitchFamily="2" charset="-122"/>
              </a:rPr>
              <a:t>2</a:t>
            </a:r>
            <a:endParaRPr lang="en-US" altLang="zh-CN" sz="2000" b="0">
              <a:ea typeface="方正琥珀繁体" pitchFamily="2" charset="-122"/>
            </a:endParaRPr>
          </a:p>
        </p:txBody>
      </p:sp>
      <p:sp>
        <p:nvSpPr>
          <p:cNvPr id="85065" name="Text Box 85"/>
          <p:cNvSpPr txBox="1">
            <a:spLocks noChangeArrowheads="1"/>
          </p:cNvSpPr>
          <p:nvPr/>
        </p:nvSpPr>
        <p:spPr bwMode="auto">
          <a:xfrm>
            <a:off x="5299075" y="4884753"/>
            <a:ext cx="438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000" b="0">
                <a:ea typeface="方正琥珀繁体" pitchFamily="2" charset="-122"/>
              </a:rPr>
              <a:t>–</a:t>
            </a:r>
            <a:r>
              <a:rPr lang="en-US" altLang="zh-CN" sz="2000">
                <a:ea typeface="方正琥珀繁体" pitchFamily="2" charset="-122"/>
              </a:rPr>
              <a:t>3</a:t>
            </a:r>
            <a:endParaRPr lang="en-US" altLang="zh-CN" sz="2000" b="0">
              <a:ea typeface="方正琥珀繁体" pitchFamily="2" charset="-122"/>
            </a:endParaRPr>
          </a:p>
        </p:txBody>
      </p:sp>
      <p:sp>
        <p:nvSpPr>
          <p:cNvPr id="85066" name="Text Box 87"/>
          <p:cNvSpPr txBox="1">
            <a:spLocks noChangeArrowheads="1"/>
          </p:cNvSpPr>
          <p:nvPr/>
        </p:nvSpPr>
        <p:spPr bwMode="auto">
          <a:xfrm rot="86690">
            <a:off x="7188202" y="4764101"/>
            <a:ext cx="1209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ea typeface="方正琥珀繁体" pitchFamily="2" charset="-122"/>
              </a:rPr>
              <a:t> </a:t>
            </a:r>
            <a:r>
              <a:rPr lang="en-US" altLang="zh-CN" sz="2400" i="1" dirty="0" err="1" smtClean="0">
                <a:ea typeface="方正琥珀繁体" pitchFamily="2" charset="-122"/>
              </a:rPr>
              <a:t>u</a:t>
            </a:r>
            <a:r>
              <a:rPr lang="en-US" altLang="zh-CN" sz="2400" baseline="-25000" dirty="0" err="1" smtClean="0">
                <a:ea typeface="方正琥珀繁体" pitchFamily="2" charset="-122"/>
              </a:rPr>
              <a:t>GS</a:t>
            </a:r>
            <a:r>
              <a:rPr lang="en-US" altLang="zh-CN" sz="2400" i="1" dirty="0" smtClean="0">
                <a:ea typeface="方正琥珀繁体" pitchFamily="2" charset="-122"/>
              </a:rPr>
              <a:t> </a:t>
            </a:r>
            <a:r>
              <a:rPr lang="en-US" altLang="zh-CN" sz="2400" i="1" dirty="0">
                <a:ea typeface="方正琥珀繁体" pitchFamily="2" charset="-122"/>
              </a:rPr>
              <a:t>/ </a:t>
            </a:r>
            <a:r>
              <a:rPr lang="en-US" altLang="zh-CN" sz="2400" dirty="0">
                <a:ea typeface="方正琥珀繁体" pitchFamily="2" charset="-122"/>
              </a:rPr>
              <a:t>V</a:t>
            </a:r>
            <a:endParaRPr lang="en-US" altLang="zh-CN" sz="2400" dirty="0">
              <a:ea typeface="方正琥珀繁体" pitchFamily="2" charset="-122"/>
            </a:endParaRPr>
          </a:p>
        </p:txBody>
      </p:sp>
      <p:sp>
        <p:nvSpPr>
          <p:cNvPr id="85067" name="Text Box 90"/>
          <p:cNvSpPr txBox="1">
            <a:spLocks noChangeArrowheads="1"/>
          </p:cNvSpPr>
          <p:nvPr/>
        </p:nvSpPr>
        <p:spPr bwMode="auto">
          <a:xfrm>
            <a:off x="80269" y="653721"/>
            <a:ext cx="451758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dirty="0">
                <a:solidFill>
                  <a:schemeClr val="accent5">
                    <a:lumMod val="50000"/>
                  </a:schemeClr>
                </a:solidFill>
                <a:latin typeface="+mn-ea"/>
                <a:ea typeface="+mn-ea"/>
              </a:rPr>
              <a:t>2.</a:t>
            </a:r>
            <a:r>
              <a:rPr lang="zh-CN" altLang="en-US" dirty="0">
                <a:solidFill>
                  <a:schemeClr val="accent5">
                    <a:lumMod val="50000"/>
                  </a:schemeClr>
                </a:solidFill>
                <a:latin typeface="+mn-ea"/>
                <a:ea typeface="+mn-ea"/>
              </a:rPr>
              <a:t>耗尽型</a:t>
            </a:r>
            <a:r>
              <a:rPr lang="en-US" altLang="zh-CN" dirty="0">
                <a:solidFill>
                  <a:schemeClr val="accent5">
                    <a:lumMod val="50000"/>
                  </a:schemeClr>
                </a:solidFill>
                <a:latin typeface="+mn-ea"/>
                <a:ea typeface="+mn-ea"/>
              </a:rPr>
              <a:t>NMOS</a:t>
            </a:r>
            <a:r>
              <a:rPr lang="zh-CN" altLang="en-US" dirty="0">
                <a:solidFill>
                  <a:schemeClr val="accent5">
                    <a:lumMod val="50000"/>
                  </a:schemeClr>
                </a:solidFill>
                <a:latin typeface="+mn-ea"/>
                <a:ea typeface="+mn-ea"/>
              </a:rPr>
              <a:t>管的特性曲线</a:t>
            </a:r>
            <a:endParaRPr lang="zh-CN" altLang="en-US" dirty="0">
              <a:solidFill>
                <a:schemeClr val="accent5">
                  <a:lumMod val="50000"/>
                </a:schemeClr>
              </a:solidFill>
              <a:latin typeface="+mn-ea"/>
              <a:ea typeface="+mn-ea"/>
            </a:endParaRPr>
          </a:p>
        </p:txBody>
      </p:sp>
      <p:sp>
        <p:nvSpPr>
          <p:cNvPr id="85068" name="Text Box 98"/>
          <p:cNvSpPr txBox="1">
            <a:spLocks noChangeArrowheads="1"/>
          </p:cNvSpPr>
          <p:nvPr/>
        </p:nvSpPr>
        <p:spPr bwMode="auto">
          <a:xfrm>
            <a:off x="4187825" y="4283090"/>
            <a:ext cx="12779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a:solidFill>
                  <a:srgbClr val="FF3300"/>
                </a:solidFill>
                <a:ea typeface="方正琥珀繁体" pitchFamily="2" charset="-122"/>
              </a:rPr>
              <a:t>U</a:t>
            </a:r>
            <a:r>
              <a:rPr lang="en-US" altLang="zh-CN" sz="1600" dirty="0">
                <a:solidFill>
                  <a:srgbClr val="FF3300"/>
                </a:solidFill>
                <a:ea typeface="方正琥珀繁体" pitchFamily="2" charset="-122"/>
              </a:rPr>
              <a:t>G</a:t>
            </a:r>
            <a:r>
              <a:rPr lang="en-US" altLang="zh-CN" sz="2400" dirty="0">
                <a:solidFill>
                  <a:srgbClr val="FF3300"/>
                </a:solidFill>
                <a:ea typeface="方正琥珀繁体" pitchFamily="2" charset="-122"/>
              </a:rPr>
              <a:t>s(off)</a:t>
            </a:r>
            <a:endParaRPr lang="en-US" altLang="zh-CN" sz="2400" dirty="0">
              <a:solidFill>
                <a:srgbClr val="FF3300"/>
              </a:solidFill>
              <a:ea typeface="方正琥珀繁体" pitchFamily="2" charset="-122"/>
            </a:endParaRPr>
          </a:p>
        </p:txBody>
      </p:sp>
      <p:sp>
        <p:nvSpPr>
          <p:cNvPr id="85069" name="Text Box 103"/>
          <p:cNvSpPr txBox="1">
            <a:spLocks noChangeArrowheads="1"/>
          </p:cNvSpPr>
          <p:nvPr/>
        </p:nvSpPr>
        <p:spPr bwMode="auto">
          <a:xfrm rot="86690">
            <a:off x="3194052" y="4854588"/>
            <a:ext cx="1196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ea typeface="方正琥珀繁体" pitchFamily="2" charset="-122"/>
              </a:rPr>
              <a:t> </a:t>
            </a:r>
            <a:r>
              <a:rPr lang="en-US" altLang="zh-CN" sz="2400" dirty="0" err="1" smtClean="0">
                <a:ea typeface="方正琥珀繁体" pitchFamily="2" charset="-122"/>
              </a:rPr>
              <a:t>u</a:t>
            </a:r>
            <a:r>
              <a:rPr lang="en-US" altLang="zh-CN" sz="2400" baseline="-25000" dirty="0" err="1" smtClean="0">
                <a:ea typeface="方正琥珀繁体" pitchFamily="2" charset="-122"/>
              </a:rPr>
              <a:t>DS</a:t>
            </a:r>
            <a:r>
              <a:rPr lang="en-US" altLang="zh-CN" sz="2400" i="1" dirty="0" smtClean="0">
                <a:ea typeface="方正琥珀繁体" pitchFamily="2" charset="-122"/>
              </a:rPr>
              <a:t> </a:t>
            </a:r>
            <a:r>
              <a:rPr lang="en-US" altLang="zh-CN" sz="2400" i="1" dirty="0">
                <a:ea typeface="方正琥珀繁体" pitchFamily="2" charset="-122"/>
              </a:rPr>
              <a:t>/ </a:t>
            </a:r>
            <a:r>
              <a:rPr lang="en-US" altLang="zh-CN" sz="2400" dirty="0">
                <a:ea typeface="方正琥珀繁体" pitchFamily="2" charset="-122"/>
              </a:rPr>
              <a:t>V</a:t>
            </a:r>
            <a:endParaRPr lang="en-US" altLang="zh-CN" sz="2400" dirty="0">
              <a:ea typeface="方正琥珀繁体" pitchFamily="2" charset="-122"/>
            </a:endParaRPr>
          </a:p>
        </p:txBody>
      </p:sp>
      <p:sp>
        <p:nvSpPr>
          <p:cNvPr id="85071" name="Text Box 106"/>
          <p:cNvSpPr txBox="1">
            <a:spLocks noChangeArrowheads="1"/>
          </p:cNvSpPr>
          <p:nvPr/>
        </p:nvSpPr>
        <p:spPr bwMode="auto">
          <a:xfrm>
            <a:off x="6388100" y="1587515"/>
            <a:ext cx="12080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i="1" dirty="0" err="1" smtClean="0">
                <a:ea typeface="方正琥珀繁体" pitchFamily="2" charset="-122"/>
              </a:rPr>
              <a:t>i</a:t>
            </a:r>
            <a:r>
              <a:rPr lang="en-US" altLang="zh-CN" sz="2400" baseline="-25000" dirty="0" err="1" smtClean="0">
                <a:ea typeface="方正琥珀繁体" pitchFamily="2" charset="-122"/>
              </a:rPr>
              <a:t>D</a:t>
            </a:r>
            <a:r>
              <a:rPr lang="en-US" altLang="zh-CN" b="0" dirty="0" smtClean="0">
                <a:ea typeface="方正琥珀繁体" pitchFamily="2" charset="-122"/>
              </a:rPr>
              <a:t> </a:t>
            </a:r>
            <a:r>
              <a:rPr lang="en-US" altLang="zh-CN" b="0" dirty="0">
                <a:ea typeface="方正琥珀繁体" pitchFamily="2" charset="-122"/>
              </a:rPr>
              <a:t>/mA</a:t>
            </a:r>
            <a:endParaRPr lang="en-US" altLang="zh-CN" b="0" dirty="0">
              <a:ea typeface="方正琥珀繁体" pitchFamily="2" charset="-122"/>
            </a:endParaRPr>
          </a:p>
        </p:txBody>
      </p:sp>
      <p:sp>
        <p:nvSpPr>
          <p:cNvPr id="85072" name="Text Box 107"/>
          <p:cNvSpPr txBox="1">
            <a:spLocks noChangeArrowheads="1"/>
          </p:cNvSpPr>
          <p:nvPr/>
        </p:nvSpPr>
        <p:spPr bwMode="auto">
          <a:xfrm>
            <a:off x="846931" y="1288068"/>
            <a:ext cx="12080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i="1" dirty="0" err="1" smtClean="0">
                <a:ea typeface="方正琥珀繁体" pitchFamily="2" charset="-122"/>
              </a:rPr>
              <a:t>i</a:t>
            </a:r>
            <a:r>
              <a:rPr lang="en-US" altLang="zh-CN" sz="2400" baseline="-25000" dirty="0" err="1" smtClean="0">
                <a:ea typeface="方正琥珀繁体" pitchFamily="2" charset="-122"/>
              </a:rPr>
              <a:t>D</a:t>
            </a:r>
            <a:r>
              <a:rPr lang="en-US" altLang="zh-CN" b="0" dirty="0" smtClean="0">
                <a:ea typeface="方正琥珀繁体" pitchFamily="2" charset="-122"/>
              </a:rPr>
              <a:t> </a:t>
            </a:r>
            <a:r>
              <a:rPr lang="en-US" altLang="zh-CN" b="0" dirty="0">
                <a:ea typeface="方正琥珀繁体" pitchFamily="2" charset="-122"/>
              </a:rPr>
              <a:t>/mA</a:t>
            </a:r>
            <a:endParaRPr lang="en-US" altLang="zh-CN" b="0" dirty="0">
              <a:ea typeface="方正琥珀繁体" pitchFamily="2" charset="-122"/>
            </a:endParaRPr>
          </a:p>
        </p:txBody>
      </p:sp>
      <p:sp>
        <p:nvSpPr>
          <p:cNvPr id="85073" name="Text Box 108"/>
          <p:cNvSpPr txBox="1">
            <a:spLocks noChangeArrowheads="1"/>
          </p:cNvSpPr>
          <p:nvPr/>
        </p:nvSpPr>
        <p:spPr bwMode="auto">
          <a:xfrm>
            <a:off x="5407027" y="2282840"/>
            <a:ext cx="1133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solidFill>
                  <a:srgbClr val="FF3300"/>
                </a:solidFill>
              </a:rPr>
              <a:t>I</a:t>
            </a:r>
            <a:r>
              <a:rPr lang="en-US" altLang="zh-CN" baseline="-30000" dirty="0">
                <a:solidFill>
                  <a:srgbClr val="FF3300"/>
                </a:solidFill>
              </a:rPr>
              <a:t>DSS</a:t>
            </a:r>
            <a:endParaRPr lang="en-US" altLang="zh-CN" dirty="0">
              <a:solidFill>
                <a:srgbClr val="FF3300"/>
              </a:solidFill>
              <a:ea typeface="方正琥珀繁体" pitchFamily="2" charset="-122"/>
            </a:endParaRPr>
          </a:p>
        </p:txBody>
      </p:sp>
      <p:grpSp>
        <p:nvGrpSpPr>
          <p:cNvPr id="85074" name="Group 129"/>
          <p:cNvGrpSpPr/>
          <p:nvPr/>
        </p:nvGrpSpPr>
        <p:grpSpPr bwMode="auto">
          <a:xfrm>
            <a:off x="5439688" y="5635294"/>
            <a:ext cx="3629025" cy="1030288"/>
            <a:chOff x="2808" y="72"/>
            <a:chExt cx="2286" cy="649"/>
          </a:xfrm>
        </p:grpSpPr>
        <p:sp>
          <p:nvSpPr>
            <p:cNvPr id="85084" name="Text Box 116"/>
            <p:cNvSpPr txBox="1">
              <a:spLocks noChangeArrowheads="1"/>
            </p:cNvSpPr>
            <p:nvPr/>
          </p:nvSpPr>
          <p:spPr bwMode="auto">
            <a:xfrm>
              <a:off x="3894" y="394"/>
              <a:ext cx="804" cy="32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solidFill>
                    <a:schemeClr val="accent2"/>
                  </a:solidFill>
                </a:rPr>
                <a:t>U</a:t>
              </a:r>
              <a:r>
                <a:rPr kumimoji="0" lang="en-US" altLang="zh-CN" baseline="-25000" dirty="0">
                  <a:solidFill>
                    <a:schemeClr val="accent2"/>
                  </a:solidFill>
                </a:rPr>
                <a:t>GS(off)</a:t>
              </a:r>
              <a:r>
                <a:rPr kumimoji="0" lang="en-US" altLang="zh-CN" dirty="0">
                  <a:solidFill>
                    <a:srgbClr val="000000"/>
                  </a:solidFill>
                  <a:latin typeface="宋体" panose="02010600030101010101" pitchFamily="2" charset="-122"/>
                </a:rPr>
                <a:t> </a:t>
              </a:r>
              <a:r>
                <a:rPr kumimoji="0" lang="en-US" altLang="zh-CN" dirty="0">
                  <a:solidFill>
                    <a:srgbClr val="000000"/>
                  </a:solidFill>
                  <a:ea typeface="方正琥珀繁体" pitchFamily="2" charset="-122"/>
                </a:rPr>
                <a:t> </a:t>
              </a:r>
              <a:endParaRPr kumimoji="0" lang="en-US" altLang="zh-CN" dirty="0">
                <a:solidFill>
                  <a:srgbClr val="000000"/>
                </a:solidFill>
                <a:ea typeface="方正琥珀繁体" pitchFamily="2" charset="-122"/>
              </a:endParaRPr>
            </a:p>
          </p:txBody>
        </p:sp>
        <p:sp>
          <p:nvSpPr>
            <p:cNvPr id="85085" name="Text Box 117"/>
            <p:cNvSpPr txBox="1">
              <a:spLocks noChangeArrowheads="1"/>
            </p:cNvSpPr>
            <p:nvPr/>
          </p:nvSpPr>
          <p:spPr bwMode="auto">
            <a:xfrm>
              <a:off x="3942" y="72"/>
              <a:ext cx="55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solidFill>
                    <a:schemeClr val="accent2"/>
                  </a:solidFill>
                </a:rPr>
                <a:t>U</a:t>
              </a:r>
              <a:r>
                <a:rPr kumimoji="0" lang="en-US" altLang="zh-CN" baseline="-25000" dirty="0">
                  <a:solidFill>
                    <a:schemeClr val="accent2"/>
                  </a:solidFill>
                </a:rPr>
                <a:t>GS</a:t>
              </a:r>
              <a:endParaRPr kumimoji="0" lang="en-US" altLang="zh-CN" b="0" dirty="0">
                <a:solidFill>
                  <a:schemeClr val="accent2"/>
                </a:solidFill>
              </a:endParaRPr>
            </a:p>
          </p:txBody>
        </p:sp>
        <p:sp>
          <p:nvSpPr>
            <p:cNvPr id="85086" name="Line 119"/>
            <p:cNvSpPr>
              <a:spLocks noChangeShapeType="1"/>
            </p:cNvSpPr>
            <p:nvPr/>
          </p:nvSpPr>
          <p:spPr bwMode="auto">
            <a:xfrm>
              <a:off x="3979" y="431"/>
              <a:ext cx="513" cy="6"/>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087" name="Text Box 120"/>
            <p:cNvSpPr txBox="1">
              <a:spLocks noChangeArrowheads="1"/>
            </p:cNvSpPr>
            <p:nvPr/>
          </p:nvSpPr>
          <p:spPr bwMode="auto">
            <a:xfrm>
              <a:off x="2808" y="246"/>
              <a:ext cx="127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i="1" dirty="0">
                  <a:solidFill>
                    <a:schemeClr val="accent2"/>
                  </a:solidFill>
                </a:rPr>
                <a:t>I</a:t>
              </a:r>
              <a:r>
                <a:rPr kumimoji="0" lang="en-US" altLang="zh-CN" baseline="-25000" dirty="0">
                  <a:solidFill>
                    <a:schemeClr val="accent2"/>
                  </a:solidFill>
                </a:rPr>
                <a:t>D</a:t>
              </a:r>
              <a:r>
                <a:rPr kumimoji="0" lang="en-US" altLang="zh-CN" dirty="0">
                  <a:solidFill>
                    <a:schemeClr val="accent2"/>
                  </a:solidFill>
                </a:rPr>
                <a:t>=</a:t>
              </a:r>
              <a:r>
                <a:rPr kumimoji="0" lang="en-US" altLang="zh-CN" i="1" dirty="0">
                  <a:solidFill>
                    <a:schemeClr val="accent2"/>
                  </a:solidFill>
                </a:rPr>
                <a:t>I</a:t>
              </a:r>
              <a:r>
                <a:rPr kumimoji="0" lang="en-US" altLang="zh-CN" baseline="-25000" dirty="0">
                  <a:solidFill>
                    <a:schemeClr val="accent2"/>
                  </a:solidFill>
                </a:rPr>
                <a:t>DSS</a:t>
              </a:r>
              <a:r>
                <a:rPr kumimoji="0" lang="en-US" altLang="zh-CN" dirty="0">
                  <a:solidFill>
                    <a:schemeClr val="accent2"/>
                  </a:solidFill>
                </a:rPr>
                <a:t>(1</a:t>
              </a:r>
              <a:r>
                <a:rPr kumimoji="0" lang="en-US" altLang="zh-CN" dirty="0">
                  <a:solidFill>
                    <a:schemeClr val="accent2"/>
                  </a:solidFill>
                  <a:sym typeface="Symbol" panose="05050102010706020507" pitchFamily="18" charset="2"/>
                </a:rPr>
                <a:t></a:t>
              </a:r>
              <a:endParaRPr kumimoji="0" lang="en-US" altLang="zh-CN" b="0" dirty="0">
                <a:solidFill>
                  <a:schemeClr val="accent2"/>
                </a:solidFill>
              </a:endParaRPr>
            </a:p>
          </p:txBody>
        </p:sp>
        <p:sp>
          <p:nvSpPr>
            <p:cNvPr id="85088" name="Text Box 121"/>
            <p:cNvSpPr txBox="1">
              <a:spLocks noChangeArrowheads="1"/>
            </p:cNvSpPr>
            <p:nvPr/>
          </p:nvSpPr>
          <p:spPr bwMode="auto">
            <a:xfrm>
              <a:off x="4585" y="258"/>
              <a:ext cx="50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a:r>
                <a:rPr kumimoji="0" lang="en-US" altLang="zh-CN">
                  <a:solidFill>
                    <a:schemeClr val="accent2"/>
                  </a:solidFill>
                </a:rPr>
                <a:t>)</a:t>
              </a:r>
              <a:r>
                <a:rPr kumimoji="0" lang="en-US" altLang="zh-CN" baseline="30000">
                  <a:solidFill>
                    <a:schemeClr val="accent2"/>
                  </a:solidFill>
                </a:rPr>
                <a:t>2</a:t>
              </a:r>
              <a:endParaRPr kumimoji="0" lang="en-US" altLang="zh-CN" sz="1000" b="0">
                <a:solidFill>
                  <a:schemeClr val="accent2"/>
                </a:solidFill>
              </a:endParaRPr>
            </a:p>
          </p:txBody>
        </p:sp>
      </p:grpSp>
      <p:sp>
        <p:nvSpPr>
          <p:cNvPr id="85076" name="Line 125"/>
          <p:cNvSpPr>
            <a:spLocks noChangeShapeType="1"/>
          </p:cNvSpPr>
          <p:nvPr/>
        </p:nvSpPr>
        <p:spPr bwMode="auto">
          <a:xfrm flipH="1" flipV="1">
            <a:off x="5016500" y="4740288"/>
            <a:ext cx="419100" cy="133350"/>
          </a:xfrm>
          <a:prstGeom prst="line">
            <a:avLst/>
          </a:prstGeom>
          <a:noFill/>
          <a:ln w="1270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85077" name="Oval 54"/>
          <p:cNvSpPr>
            <a:spLocks noChangeArrowheads="1"/>
          </p:cNvSpPr>
          <p:nvPr/>
        </p:nvSpPr>
        <p:spPr bwMode="auto">
          <a:xfrm>
            <a:off x="2092325" y="4100526"/>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78" name="Oval 55"/>
          <p:cNvSpPr>
            <a:spLocks noChangeArrowheads="1"/>
          </p:cNvSpPr>
          <p:nvPr/>
        </p:nvSpPr>
        <p:spPr bwMode="auto">
          <a:xfrm>
            <a:off x="2079625" y="4741876"/>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79" name="Oval 53"/>
          <p:cNvSpPr>
            <a:spLocks noChangeArrowheads="1"/>
          </p:cNvSpPr>
          <p:nvPr/>
        </p:nvSpPr>
        <p:spPr bwMode="auto">
          <a:xfrm>
            <a:off x="2079625" y="3408376"/>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80" name="Oval 52"/>
          <p:cNvSpPr>
            <a:spLocks noChangeArrowheads="1"/>
          </p:cNvSpPr>
          <p:nvPr/>
        </p:nvSpPr>
        <p:spPr bwMode="auto">
          <a:xfrm>
            <a:off x="2092325" y="2725751"/>
            <a:ext cx="76200" cy="76200"/>
          </a:xfrm>
          <a:prstGeom prst="ellipse">
            <a:avLst/>
          </a:prstGeom>
          <a:solidFill>
            <a:srgbClr val="FF0066"/>
          </a:solidFill>
          <a:ln w="2857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81" name="Line 126"/>
          <p:cNvSpPr>
            <a:spLocks noChangeShapeType="1"/>
          </p:cNvSpPr>
          <p:nvPr/>
        </p:nvSpPr>
        <p:spPr bwMode="auto">
          <a:xfrm>
            <a:off x="2136775" y="2770201"/>
            <a:ext cx="4343400"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082" name="Line 127"/>
          <p:cNvSpPr>
            <a:spLocks noChangeShapeType="1"/>
          </p:cNvSpPr>
          <p:nvPr/>
        </p:nvSpPr>
        <p:spPr bwMode="auto">
          <a:xfrm>
            <a:off x="6159500" y="3482990"/>
            <a:ext cx="0" cy="1400175"/>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85083" name="Line 128"/>
          <p:cNvSpPr>
            <a:spLocks noChangeShapeType="1"/>
          </p:cNvSpPr>
          <p:nvPr/>
        </p:nvSpPr>
        <p:spPr bwMode="auto">
          <a:xfrm>
            <a:off x="5845175" y="4216413"/>
            <a:ext cx="0" cy="704850"/>
          </a:xfrm>
          <a:prstGeom prst="line">
            <a:avLst/>
          </a:prstGeom>
          <a:noFill/>
          <a:ln w="19050">
            <a:solidFill>
              <a:schemeClr val="tx1"/>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 name="灯片编号占位符 1"/>
          <p:cNvSpPr>
            <a:spLocks noGrp="1"/>
          </p:cNvSpPr>
          <p:nvPr>
            <p:ph type="sldNum" sz="quarter" idx="12"/>
          </p:nvPr>
        </p:nvSpPr>
        <p:spPr>
          <a:xfrm>
            <a:off x="7110416" y="6503752"/>
            <a:ext cx="2057400" cy="365125"/>
          </a:xfrm>
        </p:spPr>
        <p:txBody>
          <a:bodyPr/>
          <a:lstStyle/>
          <a:p>
            <a:pPr>
              <a:defRPr/>
            </a:pPr>
            <a:fld id="{7AE33FAE-267B-45F3-AE5B-9B432F494900}" type="slidenum">
              <a:rPr lang="en-US" altLang="zh-CN" smtClean="0"/>
            </a:fld>
            <a:endParaRPr lang="en-US" altLang="zh-CN" dirty="0"/>
          </a:p>
        </p:txBody>
      </p:sp>
      <p:sp>
        <p:nvSpPr>
          <p:cNvPr id="90" name="Text Box 8"/>
          <p:cNvSpPr txBox="1">
            <a:spLocks noChangeArrowheads="1"/>
          </p:cNvSpPr>
          <p:nvPr/>
        </p:nvSpPr>
        <p:spPr bwMode="auto">
          <a:xfrm>
            <a:off x="138906" y="61696"/>
            <a:ext cx="6408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1.4.2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绝缘栅场效应管</a:t>
            </a:r>
            <a:endPar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sp>
        <p:nvSpPr>
          <p:cNvPr id="91" name="Rectangle 83"/>
          <p:cNvSpPr>
            <a:spLocks noChangeArrowheads="1"/>
          </p:cNvSpPr>
          <p:nvPr/>
        </p:nvSpPr>
        <p:spPr bwMode="auto">
          <a:xfrm>
            <a:off x="381375" y="5905777"/>
            <a:ext cx="77577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hlink"/>
              </a:buClr>
              <a:buSzPct val="50000"/>
              <a:buFont typeface="Monotype Sorts" pitchFamily="2" charset="2"/>
              <a:buNone/>
            </a:pPr>
            <a:r>
              <a:rPr lang="zh-CN" altLang="en-US" dirty="0">
                <a:solidFill>
                  <a:schemeClr val="accent2"/>
                </a:solidFill>
              </a:rPr>
              <a:t>△ </a:t>
            </a:r>
            <a:r>
              <a:rPr lang="en-US" altLang="zh-CN" i="1" dirty="0">
                <a:solidFill>
                  <a:schemeClr val="accent2"/>
                </a:solidFill>
              </a:rPr>
              <a:t>I</a:t>
            </a:r>
            <a:r>
              <a:rPr lang="en-US" altLang="zh-CN" baseline="-25000" dirty="0">
                <a:solidFill>
                  <a:schemeClr val="accent2"/>
                </a:solidFill>
              </a:rPr>
              <a:t>D </a:t>
            </a:r>
            <a:r>
              <a:rPr lang="en-US" altLang="zh-CN" dirty="0">
                <a:solidFill>
                  <a:schemeClr val="accent2"/>
                </a:solidFill>
              </a:rPr>
              <a:t>= </a:t>
            </a:r>
            <a:r>
              <a:rPr lang="en-US" altLang="zh-CN" i="1" dirty="0">
                <a:solidFill>
                  <a:schemeClr val="accent2"/>
                </a:solidFill>
              </a:rPr>
              <a:t>g</a:t>
            </a:r>
            <a:r>
              <a:rPr lang="en-US" altLang="zh-CN" baseline="-25000" dirty="0">
                <a:solidFill>
                  <a:schemeClr val="accent2"/>
                </a:solidFill>
              </a:rPr>
              <a:t>m </a:t>
            </a:r>
            <a:r>
              <a:rPr lang="en-US" altLang="zh-CN" dirty="0">
                <a:solidFill>
                  <a:schemeClr val="accent2"/>
                </a:solidFill>
              </a:rPr>
              <a:t>△ </a:t>
            </a:r>
            <a:r>
              <a:rPr lang="en-US" altLang="zh-CN" i="1" dirty="0">
                <a:solidFill>
                  <a:schemeClr val="accent2"/>
                </a:solidFill>
              </a:rPr>
              <a:t>U</a:t>
            </a:r>
            <a:r>
              <a:rPr lang="en-US" altLang="zh-CN" baseline="-25000" dirty="0">
                <a:solidFill>
                  <a:schemeClr val="accent2"/>
                </a:solidFill>
              </a:rPr>
              <a:t>GS </a:t>
            </a:r>
            <a:r>
              <a:rPr lang="en-US" altLang="zh-CN" dirty="0">
                <a:solidFill>
                  <a:schemeClr val="accent2"/>
                </a:solidFill>
              </a:rPr>
              <a:t>—</a:t>
            </a:r>
            <a:r>
              <a:rPr lang="zh-CN" altLang="en-US" dirty="0">
                <a:solidFill>
                  <a:schemeClr val="accent2"/>
                </a:solidFill>
              </a:rPr>
              <a:t>放大原理</a:t>
            </a:r>
            <a:endParaRPr lang="zh-CN" altLang="en-US" sz="2000" dirty="0">
              <a:solidFill>
                <a:srgbClr val="FF33CC"/>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586090" y="4418088"/>
            <a:ext cx="763576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66"/>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400" b="0" dirty="0">
                <a:latin typeface="微软雅黑" panose="020B0503020204020204" pitchFamily="34" charset="-122"/>
                <a:ea typeface="微软雅黑" panose="020B0503020204020204" pitchFamily="34" charset="-122"/>
              </a:rPr>
              <a:t>在</a:t>
            </a:r>
            <a:r>
              <a:rPr lang="en-US" altLang="zh-CN" sz="2400" i="1" dirty="0"/>
              <a:t>U</a:t>
            </a:r>
            <a:r>
              <a:rPr lang="en-US" altLang="zh-CN" sz="2400" baseline="-25000" dirty="0"/>
              <a:t>DS</a:t>
            </a:r>
            <a:r>
              <a:rPr lang="en-US" altLang="zh-CN" sz="2400" dirty="0"/>
              <a:t> =0</a:t>
            </a:r>
            <a:r>
              <a:rPr lang="zh-CN" altLang="en-US" sz="2400" b="0" dirty="0">
                <a:latin typeface="微软雅黑" panose="020B0503020204020204" pitchFamily="34" charset="-122"/>
                <a:ea typeface="微软雅黑" panose="020B0503020204020204" pitchFamily="34" charset="-122"/>
              </a:rPr>
              <a:t>时</a:t>
            </a:r>
            <a:r>
              <a:rPr lang="zh-CN" altLang="en-US" sz="2400" dirty="0">
                <a:latin typeface="宋体" panose="02010600030101010101" pitchFamily="2" charset="-122"/>
              </a:rPr>
              <a:t>，</a:t>
            </a:r>
            <a:r>
              <a:rPr lang="zh-CN" altLang="en-US" sz="2400" b="0" dirty="0">
                <a:latin typeface="微软雅黑" panose="020B0503020204020204" pitchFamily="34" charset="-122"/>
                <a:ea typeface="微软雅黑" panose="020B0503020204020204" pitchFamily="34" charset="-122"/>
              </a:rPr>
              <a:t>栅源电压与栅极电流的比值</a:t>
            </a:r>
            <a:r>
              <a:rPr lang="zh-CN" altLang="en-US" sz="2400" dirty="0">
                <a:latin typeface="宋体" panose="02010600030101010101" pitchFamily="2" charset="-122"/>
              </a:rPr>
              <a:t>，</a:t>
            </a:r>
            <a:r>
              <a:rPr lang="zh-CN" altLang="en-US" sz="2400" b="0" dirty="0">
                <a:latin typeface="微软雅黑" panose="020B0503020204020204" pitchFamily="34" charset="-122"/>
                <a:ea typeface="微软雅黑" panose="020B0503020204020204" pitchFamily="34" charset="-122"/>
              </a:rPr>
              <a:t>其值很高。</a:t>
            </a:r>
            <a:endParaRPr lang="zh-CN" altLang="en-US" sz="2400" b="0" dirty="0">
              <a:latin typeface="微软雅黑" panose="020B0503020204020204" pitchFamily="34" charset="-122"/>
              <a:ea typeface="微软雅黑" panose="020B0503020204020204" pitchFamily="34" charset="-122"/>
            </a:endParaRPr>
          </a:p>
        </p:txBody>
      </p:sp>
      <p:sp>
        <p:nvSpPr>
          <p:cNvPr id="132101" name="Text Box 5"/>
          <p:cNvSpPr txBox="1">
            <a:spLocks noChangeArrowheads="1"/>
          </p:cNvSpPr>
          <p:nvPr/>
        </p:nvSpPr>
        <p:spPr bwMode="auto">
          <a:xfrm>
            <a:off x="418474" y="38778"/>
            <a:ext cx="6345006"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1.4.3  </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场效应管的主要参数</a:t>
            </a:r>
            <a:endPar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sp>
        <p:nvSpPr>
          <p:cNvPr id="132105" name="Text Box 9"/>
          <p:cNvSpPr txBox="1">
            <a:spLocks noChangeArrowheads="1"/>
          </p:cNvSpPr>
          <p:nvPr/>
        </p:nvSpPr>
        <p:spPr bwMode="auto">
          <a:xfrm>
            <a:off x="144706" y="837881"/>
            <a:ext cx="357181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dirty="0">
                <a:solidFill>
                  <a:schemeClr val="accent5">
                    <a:lumMod val="50000"/>
                  </a:schemeClr>
                </a:solidFill>
                <a:latin typeface="+mn-ea"/>
                <a:ea typeface="+mn-ea"/>
              </a:rPr>
              <a:t>一、开启电压 </a:t>
            </a:r>
            <a:r>
              <a:rPr lang="en-US" altLang="zh-CN" i="1" dirty="0">
                <a:solidFill>
                  <a:srgbClr val="FF3300"/>
                </a:solidFill>
                <a:ea typeface="方正琥珀繁体" pitchFamily="2" charset="-122"/>
              </a:rPr>
              <a:t>U</a:t>
            </a:r>
            <a:r>
              <a:rPr lang="en-US" altLang="zh-CN" baseline="-25000" dirty="0">
                <a:solidFill>
                  <a:srgbClr val="FF3300"/>
                </a:solidFill>
                <a:ea typeface="方正琥珀繁体" pitchFamily="2" charset="-122"/>
              </a:rPr>
              <a:t>GS(</a:t>
            </a:r>
            <a:r>
              <a:rPr lang="en-US" altLang="zh-CN" baseline="-25000" dirty="0" err="1">
                <a:solidFill>
                  <a:srgbClr val="FF3300"/>
                </a:solidFill>
                <a:ea typeface="方正琥珀繁体" pitchFamily="2" charset="-122"/>
              </a:rPr>
              <a:t>th</a:t>
            </a:r>
            <a:r>
              <a:rPr lang="en-US" altLang="zh-CN" baseline="-25000" dirty="0">
                <a:solidFill>
                  <a:srgbClr val="FF3300"/>
                </a:solidFill>
                <a:ea typeface="方正琥珀繁体" pitchFamily="2" charset="-122"/>
              </a:rPr>
              <a:t>)</a:t>
            </a:r>
            <a:r>
              <a:rPr lang="en-US" altLang="zh-CN" dirty="0">
                <a:solidFill>
                  <a:srgbClr val="669900"/>
                </a:solidFill>
                <a:ea typeface="方正琥珀繁体" pitchFamily="2" charset="-122"/>
              </a:rPr>
              <a:t> </a:t>
            </a:r>
            <a:endParaRPr lang="en-US" altLang="zh-CN" dirty="0">
              <a:solidFill>
                <a:srgbClr val="669900"/>
              </a:solidFill>
              <a:ea typeface="方正琥珀繁体" pitchFamily="2" charset="-122"/>
            </a:endParaRPr>
          </a:p>
        </p:txBody>
      </p:sp>
      <p:sp>
        <p:nvSpPr>
          <p:cNvPr id="132106" name="Text Box 10"/>
          <p:cNvSpPr txBox="1">
            <a:spLocks noChangeArrowheads="1"/>
          </p:cNvSpPr>
          <p:nvPr/>
        </p:nvSpPr>
        <p:spPr bwMode="auto">
          <a:xfrm>
            <a:off x="587113" y="1316585"/>
            <a:ext cx="8524249"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100" dirty="0">
                <a:solidFill>
                  <a:schemeClr val="accent2"/>
                </a:solidFill>
                <a:ea typeface="方正琥珀繁体" pitchFamily="2" charset="-122"/>
              </a:rPr>
              <a:t> </a:t>
            </a:r>
            <a:r>
              <a:rPr lang="zh-CN" altLang="en-US" sz="2400" b="0" dirty="0">
                <a:latin typeface="微软雅黑" panose="020B0503020204020204" pitchFamily="34" charset="-122"/>
                <a:ea typeface="微软雅黑" panose="020B0503020204020204" pitchFamily="34" charset="-122"/>
              </a:rPr>
              <a:t>在一定的</a:t>
            </a:r>
            <a:r>
              <a:rPr lang="en-US" altLang="zh-CN" sz="2400" i="1" dirty="0">
                <a:ea typeface="方正琥珀繁体" pitchFamily="2" charset="-122"/>
              </a:rPr>
              <a:t>U</a:t>
            </a:r>
            <a:r>
              <a:rPr lang="en-US" altLang="zh-CN" sz="2400" baseline="-25000" dirty="0">
                <a:ea typeface="方正琥珀繁体" pitchFamily="2" charset="-122"/>
              </a:rPr>
              <a:t>DS</a:t>
            </a:r>
            <a:r>
              <a:rPr lang="zh-CN" altLang="en-US" sz="2400" dirty="0">
                <a:ea typeface="方正琥珀繁体" pitchFamily="2" charset="-122"/>
              </a:rPr>
              <a:t>下，</a:t>
            </a:r>
            <a:r>
              <a:rPr lang="zh-CN" altLang="en-US" sz="2400" b="0" dirty="0">
                <a:latin typeface="微软雅黑" panose="020B0503020204020204" pitchFamily="34" charset="-122"/>
                <a:ea typeface="微软雅黑" panose="020B0503020204020204" pitchFamily="34" charset="-122"/>
              </a:rPr>
              <a:t>开始出现漏极电流所需的栅源电压</a:t>
            </a:r>
            <a:r>
              <a:rPr lang="zh-CN" altLang="en-US" sz="2400" dirty="0"/>
              <a:t>。</a:t>
            </a:r>
            <a:r>
              <a:rPr lang="zh-CN" altLang="en-US" sz="2400" b="0" dirty="0">
                <a:latin typeface="微软雅黑" panose="020B0503020204020204" pitchFamily="34" charset="-122"/>
                <a:ea typeface="微软雅黑" panose="020B0503020204020204" pitchFamily="34" charset="-122"/>
              </a:rPr>
              <a:t>它是增强型</a:t>
            </a:r>
            <a:r>
              <a:rPr lang="en-US" altLang="zh-CN" sz="2400" dirty="0">
                <a:ea typeface="方正琥珀繁体" pitchFamily="2" charset="-122"/>
              </a:rPr>
              <a:t>MOS</a:t>
            </a:r>
            <a:r>
              <a:rPr lang="zh-CN" altLang="en-US" sz="2400" b="0" dirty="0">
                <a:latin typeface="微软雅黑" panose="020B0503020204020204" pitchFamily="34" charset="-122"/>
                <a:ea typeface="微软雅黑" panose="020B0503020204020204" pitchFamily="34" charset="-122"/>
              </a:rPr>
              <a:t>管的参数</a:t>
            </a:r>
            <a:r>
              <a:rPr lang="zh-CN" altLang="en-US" sz="2400" dirty="0"/>
              <a:t>，</a:t>
            </a:r>
            <a:r>
              <a:rPr lang="en-US" altLang="zh-CN" sz="2400" dirty="0">
                <a:ea typeface="方正琥珀繁体" pitchFamily="2" charset="-122"/>
              </a:rPr>
              <a:t>NMOS </a:t>
            </a:r>
            <a:r>
              <a:rPr lang="en-US" altLang="zh-CN" sz="2400" i="1" dirty="0">
                <a:solidFill>
                  <a:srgbClr val="FF3300"/>
                </a:solidFill>
                <a:ea typeface="方正琥珀繁体" pitchFamily="2" charset="-122"/>
              </a:rPr>
              <a:t>U</a:t>
            </a:r>
            <a:r>
              <a:rPr lang="en-US" altLang="zh-CN" sz="2400" baseline="-25000" dirty="0">
                <a:solidFill>
                  <a:srgbClr val="FF3300"/>
                </a:solidFill>
                <a:ea typeface="方正琥珀繁体" pitchFamily="2" charset="-122"/>
              </a:rPr>
              <a:t>GS(</a:t>
            </a:r>
            <a:r>
              <a:rPr lang="en-US" altLang="zh-CN" sz="2400" baseline="-25000" dirty="0" err="1">
                <a:solidFill>
                  <a:srgbClr val="FF3300"/>
                </a:solidFill>
                <a:ea typeface="方正琥珀繁体" pitchFamily="2" charset="-122"/>
              </a:rPr>
              <a:t>th</a:t>
            </a:r>
            <a:r>
              <a:rPr lang="en-US" altLang="zh-CN" sz="2400" baseline="-25000" dirty="0">
                <a:solidFill>
                  <a:srgbClr val="FF3300"/>
                </a:solidFill>
                <a:ea typeface="方正琥珀繁体" pitchFamily="2" charset="-122"/>
              </a:rPr>
              <a:t>)</a:t>
            </a:r>
            <a:r>
              <a:rPr lang="zh-CN" altLang="en-US" sz="2400" dirty="0"/>
              <a:t>为</a:t>
            </a:r>
            <a:r>
              <a:rPr lang="zh-CN" altLang="en-US" sz="2400" b="0" dirty="0">
                <a:latin typeface="微软雅黑" panose="020B0503020204020204" pitchFamily="34" charset="-122"/>
                <a:ea typeface="微软雅黑" panose="020B0503020204020204" pitchFamily="34" charset="-122"/>
              </a:rPr>
              <a:t>正</a:t>
            </a:r>
            <a:r>
              <a:rPr lang="zh-CN" altLang="en-US" sz="2400" dirty="0"/>
              <a:t>，</a:t>
            </a:r>
            <a:r>
              <a:rPr lang="en-US" altLang="zh-CN" sz="2400" dirty="0">
                <a:ea typeface="方正琥珀繁体" pitchFamily="2" charset="-122"/>
              </a:rPr>
              <a:t>PMOS </a:t>
            </a:r>
            <a:r>
              <a:rPr lang="en-US" altLang="zh-CN" sz="2400" i="1" dirty="0">
                <a:solidFill>
                  <a:srgbClr val="FF3300"/>
                </a:solidFill>
                <a:ea typeface="方正琥珀繁体" pitchFamily="2" charset="-122"/>
              </a:rPr>
              <a:t>U</a:t>
            </a:r>
            <a:r>
              <a:rPr lang="en-US" altLang="zh-CN" sz="2400" baseline="-25000" dirty="0">
                <a:solidFill>
                  <a:srgbClr val="FF3300"/>
                </a:solidFill>
                <a:ea typeface="方正琥珀繁体" pitchFamily="2" charset="-122"/>
              </a:rPr>
              <a:t>GS(</a:t>
            </a:r>
            <a:r>
              <a:rPr lang="en-US" altLang="zh-CN" sz="2400" baseline="-25000" dirty="0" err="1">
                <a:solidFill>
                  <a:srgbClr val="FF3300"/>
                </a:solidFill>
                <a:ea typeface="方正琥珀繁体" pitchFamily="2" charset="-122"/>
              </a:rPr>
              <a:t>th</a:t>
            </a:r>
            <a:r>
              <a:rPr lang="en-US" altLang="zh-CN" sz="2400" baseline="-25000" dirty="0">
                <a:solidFill>
                  <a:srgbClr val="FF3300"/>
                </a:solidFill>
                <a:ea typeface="方正琥珀繁体" pitchFamily="2" charset="-122"/>
              </a:rPr>
              <a:t>)</a:t>
            </a:r>
            <a:r>
              <a:rPr lang="zh-CN" altLang="en-US" sz="2400" b="0" dirty="0">
                <a:latin typeface="微软雅黑" panose="020B0503020204020204" pitchFamily="34" charset="-122"/>
                <a:ea typeface="微软雅黑" panose="020B0503020204020204" pitchFamily="34" charset="-122"/>
              </a:rPr>
              <a:t>为负</a:t>
            </a:r>
            <a:r>
              <a:rPr lang="zh-CN" altLang="en-US" sz="2400" dirty="0"/>
              <a:t>。</a:t>
            </a:r>
            <a:endParaRPr lang="zh-CN" altLang="en-US" sz="2400" dirty="0"/>
          </a:p>
        </p:txBody>
      </p:sp>
      <p:sp>
        <p:nvSpPr>
          <p:cNvPr id="132107" name="Text Box 11"/>
          <p:cNvSpPr txBox="1">
            <a:spLocks noChangeArrowheads="1"/>
          </p:cNvSpPr>
          <p:nvPr/>
        </p:nvSpPr>
        <p:spPr bwMode="auto">
          <a:xfrm>
            <a:off x="111045" y="2221851"/>
            <a:ext cx="363913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dirty="0">
                <a:solidFill>
                  <a:schemeClr val="accent5">
                    <a:lumMod val="50000"/>
                  </a:schemeClr>
                </a:solidFill>
                <a:latin typeface="+mn-ea"/>
                <a:ea typeface="+mn-ea"/>
              </a:rPr>
              <a:t>二、夹断电压 </a:t>
            </a:r>
            <a:r>
              <a:rPr lang="en-US" altLang="zh-CN" i="1" dirty="0">
                <a:solidFill>
                  <a:srgbClr val="FF3300"/>
                </a:solidFill>
                <a:ea typeface="方正琥珀繁体" pitchFamily="2" charset="-122"/>
              </a:rPr>
              <a:t>U</a:t>
            </a:r>
            <a:r>
              <a:rPr lang="en-US" altLang="zh-CN" baseline="-25000" dirty="0">
                <a:solidFill>
                  <a:srgbClr val="FF3300"/>
                </a:solidFill>
                <a:ea typeface="方正琥珀繁体" pitchFamily="2" charset="-122"/>
              </a:rPr>
              <a:t>GS(off)</a:t>
            </a:r>
            <a:r>
              <a:rPr lang="en-US" altLang="zh-CN" dirty="0">
                <a:solidFill>
                  <a:srgbClr val="669900"/>
                </a:solidFill>
                <a:ea typeface="方正琥珀繁体" pitchFamily="2" charset="-122"/>
              </a:rPr>
              <a:t> </a:t>
            </a:r>
            <a:endParaRPr lang="en-US" altLang="zh-CN" dirty="0">
              <a:solidFill>
                <a:srgbClr val="669900"/>
              </a:solidFill>
              <a:ea typeface="方正琥珀繁体" pitchFamily="2" charset="-122"/>
            </a:endParaRPr>
          </a:p>
        </p:txBody>
      </p:sp>
      <p:sp>
        <p:nvSpPr>
          <p:cNvPr id="132108" name="Text Box 12"/>
          <p:cNvSpPr txBox="1">
            <a:spLocks noChangeArrowheads="1"/>
          </p:cNvSpPr>
          <p:nvPr/>
        </p:nvSpPr>
        <p:spPr bwMode="auto">
          <a:xfrm>
            <a:off x="554475" y="2717501"/>
            <a:ext cx="858952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sz="2400" b="0" dirty="0">
                <a:latin typeface="微软雅黑" panose="020B0503020204020204" pitchFamily="34" charset="-122"/>
                <a:ea typeface="微软雅黑" panose="020B0503020204020204" pitchFamily="34" charset="-122"/>
              </a:rPr>
              <a:t>在一定的</a:t>
            </a:r>
            <a:r>
              <a:rPr lang="en-US" altLang="zh-CN" sz="2400" i="1" dirty="0">
                <a:ea typeface="方正琥珀繁体" pitchFamily="2" charset="-122"/>
              </a:rPr>
              <a:t>U</a:t>
            </a:r>
            <a:r>
              <a:rPr lang="en-US" altLang="zh-CN" sz="2400" baseline="-25000" dirty="0">
                <a:ea typeface="方正琥珀繁体" pitchFamily="2" charset="-122"/>
              </a:rPr>
              <a:t>DS</a:t>
            </a:r>
            <a:r>
              <a:rPr lang="zh-CN" altLang="en-US" sz="2400" b="0" dirty="0">
                <a:latin typeface="微软雅黑" panose="020B0503020204020204" pitchFamily="34" charset="-122"/>
                <a:ea typeface="微软雅黑" panose="020B0503020204020204" pitchFamily="34" charset="-122"/>
              </a:rPr>
              <a:t>下</a:t>
            </a:r>
            <a:r>
              <a:rPr lang="zh-CN" altLang="en-US" sz="2400" dirty="0"/>
              <a:t>，</a:t>
            </a:r>
            <a:r>
              <a:rPr lang="zh-CN" altLang="en-US" sz="2400" b="0" dirty="0">
                <a:latin typeface="微软雅黑" panose="020B0503020204020204" pitchFamily="34" charset="-122"/>
                <a:ea typeface="微软雅黑" panose="020B0503020204020204" pitchFamily="34" charset="-122"/>
              </a:rPr>
              <a:t>使漏极电流近似等于零时所需的栅源电压</a:t>
            </a:r>
            <a:r>
              <a:rPr lang="zh-CN" altLang="en-US" sz="2400" dirty="0"/>
              <a:t>。</a:t>
            </a:r>
            <a:r>
              <a:rPr lang="zh-CN" altLang="en-US" sz="2400" b="0" dirty="0">
                <a:latin typeface="微软雅黑" panose="020B0503020204020204" pitchFamily="34" charset="-122"/>
                <a:ea typeface="微软雅黑" panose="020B0503020204020204" pitchFamily="34" charset="-122"/>
              </a:rPr>
              <a:t>它是耗尽型</a:t>
            </a:r>
            <a:r>
              <a:rPr lang="en-US" altLang="zh-CN" sz="2400" dirty="0">
                <a:ea typeface="方正琥珀繁体" pitchFamily="2" charset="-122"/>
              </a:rPr>
              <a:t>MOS</a:t>
            </a:r>
            <a:r>
              <a:rPr lang="zh-CN" altLang="en-US" sz="2400" b="0" dirty="0">
                <a:latin typeface="微软雅黑" panose="020B0503020204020204" pitchFamily="34" charset="-122"/>
                <a:ea typeface="微软雅黑" panose="020B0503020204020204" pitchFamily="34" charset="-122"/>
              </a:rPr>
              <a:t>管的参数</a:t>
            </a:r>
            <a:r>
              <a:rPr lang="zh-CN" altLang="en-US" sz="2400" dirty="0"/>
              <a:t>，</a:t>
            </a:r>
            <a:r>
              <a:rPr lang="en-US" altLang="zh-CN" sz="2400" dirty="0">
                <a:ea typeface="方正琥珀繁体" pitchFamily="2" charset="-122"/>
              </a:rPr>
              <a:t>NMOS </a:t>
            </a:r>
            <a:r>
              <a:rPr lang="en-US" altLang="zh-CN" sz="2400" i="1" dirty="0">
                <a:solidFill>
                  <a:srgbClr val="FF3300"/>
                </a:solidFill>
                <a:ea typeface="方正琥珀繁体" pitchFamily="2" charset="-122"/>
              </a:rPr>
              <a:t>U</a:t>
            </a:r>
            <a:r>
              <a:rPr lang="en-US" altLang="zh-CN" sz="2400" baseline="-25000" dirty="0">
                <a:solidFill>
                  <a:srgbClr val="FF3300"/>
                </a:solidFill>
                <a:ea typeface="方正琥珀繁体" pitchFamily="2" charset="-122"/>
              </a:rPr>
              <a:t>GS(off)</a:t>
            </a:r>
            <a:r>
              <a:rPr lang="zh-CN" altLang="en-US" sz="2400" b="0" dirty="0">
                <a:latin typeface="微软雅黑" panose="020B0503020204020204" pitchFamily="34" charset="-122"/>
                <a:ea typeface="微软雅黑" panose="020B0503020204020204" pitchFamily="34" charset="-122"/>
              </a:rPr>
              <a:t>是负值</a:t>
            </a:r>
            <a:r>
              <a:rPr lang="zh-CN" altLang="en-US" sz="2400" dirty="0"/>
              <a:t>，</a:t>
            </a:r>
            <a:r>
              <a:rPr lang="en-US" altLang="zh-CN" sz="2400" dirty="0">
                <a:ea typeface="方正琥珀繁体" pitchFamily="2" charset="-122"/>
              </a:rPr>
              <a:t>PMOS </a:t>
            </a:r>
            <a:r>
              <a:rPr lang="en-US" altLang="zh-CN" sz="2400" i="1" dirty="0">
                <a:solidFill>
                  <a:srgbClr val="FF3300"/>
                </a:solidFill>
                <a:ea typeface="方正琥珀繁体" pitchFamily="2" charset="-122"/>
              </a:rPr>
              <a:t>U</a:t>
            </a:r>
            <a:r>
              <a:rPr lang="en-US" altLang="zh-CN" sz="2400" baseline="-25000" dirty="0">
                <a:solidFill>
                  <a:srgbClr val="FF3300"/>
                </a:solidFill>
                <a:ea typeface="方正琥珀繁体" pitchFamily="2" charset="-122"/>
              </a:rPr>
              <a:t>GS(off)</a:t>
            </a:r>
            <a:r>
              <a:rPr lang="zh-CN" altLang="en-US" sz="2400" b="0" dirty="0">
                <a:latin typeface="微软雅黑" panose="020B0503020204020204" pitchFamily="34" charset="-122"/>
                <a:ea typeface="微软雅黑" panose="020B0503020204020204" pitchFamily="34" charset="-122"/>
              </a:rPr>
              <a:t>是正值。</a:t>
            </a:r>
            <a:endParaRPr lang="zh-CN" altLang="en-US" sz="2400" b="0" dirty="0">
              <a:latin typeface="微软雅黑" panose="020B0503020204020204" pitchFamily="34" charset="-122"/>
              <a:ea typeface="微软雅黑" panose="020B0503020204020204" pitchFamily="34" charset="-122"/>
            </a:endParaRPr>
          </a:p>
        </p:txBody>
      </p:sp>
      <p:sp>
        <p:nvSpPr>
          <p:cNvPr id="132109" name="Text Box 13"/>
          <p:cNvSpPr txBox="1">
            <a:spLocks noChangeArrowheads="1"/>
          </p:cNvSpPr>
          <p:nvPr/>
        </p:nvSpPr>
        <p:spPr bwMode="auto">
          <a:xfrm>
            <a:off x="131882" y="3894866"/>
            <a:ext cx="380905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accent5">
                    <a:lumMod val="50000"/>
                  </a:schemeClr>
                </a:solidFill>
                <a:latin typeface="+mn-ea"/>
                <a:ea typeface="+mn-ea"/>
              </a:rPr>
              <a:t>三、直流输入电阻 </a:t>
            </a:r>
            <a:r>
              <a:rPr lang="en-US" altLang="zh-CN" i="1" dirty="0">
                <a:solidFill>
                  <a:srgbClr val="FF3300"/>
                </a:solidFill>
                <a:ea typeface="方正琥珀繁体" pitchFamily="2" charset="-122"/>
              </a:rPr>
              <a:t>R</a:t>
            </a:r>
            <a:r>
              <a:rPr lang="en-US" altLang="zh-CN" baseline="-25000" dirty="0">
                <a:solidFill>
                  <a:srgbClr val="FF3300"/>
                </a:solidFill>
                <a:ea typeface="方正琥珀繁体" pitchFamily="2" charset="-122"/>
              </a:rPr>
              <a:t>GS</a:t>
            </a:r>
            <a:endParaRPr lang="en-US" altLang="zh-CN" baseline="-25000" dirty="0">
              <a:solidFill>
                <a:srgbClr val="FF3300"/>
              </a:solidFill>
              <a:ea typeface="方正琥珀繁体" pitchFamily="2" charset="-122"/>
            </a:endParaRPr>
          </a:p>
        </p:txBody>
      </p:sp>
      <p:sp>
        <p:nvSpPr>
          <p:cNvPr id="9" name="Text Box 14"/>
          <p:cNvSpPr txBox="1">
            <a:spLocks noChangeArrowheads="1"/>
          </p:cNvSpPr>
          <p:nvPr/>
        </p:nvSpPr>
        <p:spPr bwMode="auto">
          <a:xfrm>
            <a:off x="144708" y="4944195"/>
            <a:ext cx="299793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dirty="0">
                <a:solidFill>
                  <a:schemeClr val="accent5">
                    <a:lumMod val="50000"/>
                  </a:schemeClr>
                </a:solidFill>
                <a:latin typeface="+mn-ea"/>
                <a:ea typeface="+mn-ea"/>
              </a:rPr>
              <a:t>四、低频跨导 </a:t>
            </a:r>
            <a:r>
              <a:rPr lang="en-US" altLang="zh-CN" i="1" dirty="0" err="1">
                <a:solidFill>
                  <a:srgbClr val="FF3300"/>
                </a:solidFill>
                <a:ea typeface="方正琥珀繁体" pitchFamily="2" charset="-122"/>
              </a:rPr>
              <a:t>g</a:t>
            </a:r>
            <a:r>
              <a:rPr lang="en-US" altLang="zh-CN" baseline="-25000" dirty="0" err="1">
                <a:solidFill>
                  <a:srgbClr val="FF3300"/>
                </a:solidFill>
                <a:ea typeface="方正琥珀繁体" pitchFamily="2" charset="-122"/>
              </a:rPr>
              <a:t>m</a:t>
            </a:r>
            <a:r>
              <a:rPr lang="en-US" altLang="zh-CN" dirty="0">
                <a:solidFill>
                  <a:srgbClr val="669900"/>
                </a:solidFill>
                <a:ea typeface="方正琥珀繁体" pitchFamily="2" charset="-122"/>
              </a:rPr>
              <a:t> </a:t>
            </a:r>
            <a:endParaRPr lang="en-US" altLang="zh-CN" dirty="0">
              <a:solidFill>
                <a:srgbClr val="669900"/>
              </a:solidFill>
              <a:ea typeface="方正琥珀繁体" pitchFamily="2" charset="-122"/>
            </a:endParaRPr>
          </a:p>
        </p:txBody>
      </p:sp>
      <p:grpSp>
        <p:nvGrpSpPr>
          <p:cNvPr id="10" name="Group 6"/>
          <p:cNvGrpSpPr/>
          <p:nvPr/>
        </p:nvGrpSpPr>
        <p:grpSpPr bwMode="auto">
          <a:xfrm>
            <a:off x="2163992" y="6246755"/>
            <a:ext cx="3088481" cy="831056"/>
            <a:chOff x="1714" y="901"/>
            <a:chExt cx="2594" cy="698"/>
          </a:xfrm>
        </p:grpSpPr>
        <p:sp>
          <p:nvSpPr>
            <p:cNvPr id="11" name="Text Box 4"/>
            <p:cNvSpPr txBox="1">
              <a:spLocks noChangeArrowheads="1"/>
            </p:cNvSpPr>
            <p:nvPr/>
          </p:nvSpPr>
          <p:spPr bwMode="auto">
            <a:xfrm>
              <a:off x="1714" y="901"/>
              <a:ext cx="1853" cy="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en-US" altLang="zh-CN" sz="2400" i="1" dirty="0">
                  <a:ea typeface="方正琥珀繁体" pitchFamily="2" charset="-122"/>
                </a:rPr>
                <a:t>g</a:t>
              </a:r>
              <a:r>
                <a:rPr lang="en-US" altLang="zh-CN" sz="2400" baseline="-25000" dirty="0">
                  <a:ea typeface="方正琥珀繁体" pitchFamily="2" charset="-122"/>
                </a:rPr>
                <a:t>m</a:t>
              </a:r>
              <a:r>
                <a:rPr lang="en-US" altLang="zh-CN" sz="2400" dirty="0">
                  <a:ea typeface="方正琥珀繁体" pitchFamily="2" charset="-122"/>
                </a:rPr>
                <a:t>=</a:t>
              </a:r>
              <a:r>
                <a:rPr lang="en-US" altLang="zh-CN" sz="2400" dirty="0">
                  <a:ea typeface="方正琥珀繁体" pitchFamily="2" charset="-122"/>
                  <a:sym typeface="Symbol" panose="05050102010706020507" pitchFamily="18" charset="2"/>
                </a:rPr>
                <a:t></a:t>
              </a:r>
              <a:r>
                <a:rPr lang="en-US" altLang="zh-CN" sz="2400" i="1" dirty="0">
                  <a:ea typeface="方正琥珀繁体" pitchFamily="2" charset="-122"/>
                  <a:sym typeface="Symbol" panose="05050102010706020507" pitchFamily="18" charset="2"/>
                </a:rPr>
                <a:t>I</a:t>
              </a:r>
              <a:r>
                <a:rPr lang="en-US" altLang="zh-CN" sz="2400" baseline="-25000" dirty="0">
                  <a:ea typeface="方正琥珀繁体" pitchFamily="2" charset="-122"/>
                  <a:sym typeface="Symbol" panose="05050102010706020507" pitchFamily="18" charset="2"/>
                </a:rPr>
                <a:t>D</a:t>
              </a:r>
              <a:r>
                <a:rPr lang="en-US" altLang="zh-CN" sz="2400" i="1" dirty="0">
                  <a:ea typeface="方正琥珀繁体" pitchFamily="2" charset="-122"/>
                  <a:sym typeface="Symbol" panose="05050102010706020507" pitchFamily="18" charset="2"/>
                </a:rPr>
                <a:t> </a:t>
              </a:r>
              <a:r>
                <a:rPr lang="en-US" altLang="zh-CN" sz="2400" dirty="0">
                  <a:ea typeface="方正琥珀繁体" pitchFamily="2" charset="-122"/>
                  <a:sym typeface="Symbol" panose="05050102010706020507" pitchFamily="18" charset="2"/>
                </a:rPr>
                <a:t>/ </a:t>
              </a:r>
              <a:r>
                <a:rPr lang="en-US" altLang="zh-CN" sz="2400" i="1" dirty="0">
                  <a:ea typeface="方正琥珀繁体" pitchFamily="2" charset="-122"/>
                  <a:sym typeface="Symbol" panose="05050102010706020507" pitchFamily="18" charset="2"/>
                </a:rPr>
                <a:t>U</a:t>
              </a:r>
              <a:r>
                <a:rPr lang="en-US" altLang="zh-CN" sz="2400" baseline="-25000" dirty="0">
                  <a:ea typeface="方正琥珀繁体" pitchFamily="2" charset="-122"/>
                  <a:sym typeface="Symbol" panose="05050102010706020507" pitchFamily="18" charset="2"/>
                </a:rPr>
                <a:t>GS</a:t>
              </a:r>
              <a:r>
                <a:rPr lang="en-US" altLang="zh-CN" sz="2400" dirty="0">
                  <a:ea typeface="方正琥珀繁体" pitchFamily="2" charset="-122"/>
                  <a:sym typeface="Symbol" panose="05050102010706020507" pitchFamily="18" charset="2"/>
                </a:rPr>
                <a:t> </a:t>
              </a:r>
              <a:endParaRPr lang="en-US" altLang="zh-CN" sz="2400" dirty="0">
                <a:ea typeface="方正琥珀繁体" pitchFamily="2" charset="-122"/>
              </a:endParaRPr>
            </a:p>
            <a:p>
              <a:pPr algn="ctr" eaLnBrk="1" hangingPunct="1"/>
              <a:endParaRPr lang="en-US" altLang="zh-CN" sz="2400" dirty="0">
                <a:ea typeface="方正琥珀繁体" pitchFamily="2" charset="-122"/>
              </a:endParaRPr>
            </a:p>
          </p:txBody>
        </p:sp>
        <p:sp>
          <p:nvSpPr>
            <p:cNvPr id="12" name="Text Box 5"/>
            <p:cNvSpPr txBox="1">
              <a:spLocks noChangeArrowheads="1"/>
            </p:cNvSpPr>
            <p:nvPr/>
          </p:nvSpPr>
          <p:spPr bwMode="auto">
            <a:xfrm>
              <a:off x="3315" y="1069"/>
              <a:ext cx="993"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i="1" dirty="0">
                  <a:ea typeface="方正琥珀繁体" pitchFamily="2" charset="-122"/>
                  <a:sym typeface="Symbol" panose="05050102010706020507" pitchFamily="18" charset="2"/>
                </a:rPr>
                <a:t>U</a:t>
              </a:r>
              <a:r>
                <a:rPr lang="en-US" altLang="zh-CN" sz="1800" baseline="-25000" dirty="0">
                  <a:ea typeface="方正琥珀繁体" pitchFamily="2" charset="-122"/>
                  <a:sym typeface="Symbol" panose="05050102010706020507" pitchFamily="18" charset="2"/>
                </a:rPr>
                <a:t>DS </a:t>
              </a:r>
              <a:r>
                <a:rPr lang="en-US" altLang="zh-CN" sz="1800" i="1" dirty="0">
                  <a:ea typeface="方正琥珀繁体" pitchFamily="2" charset="-122"/>
                  <a:sym typeface="Symbol" panose="05050102010706020507" pitchFamily="18" charset="2"/>
                </a:rPr>
                <a:t>=</a:t>
              </a:r>
              <a:r>
                <a:rPr lang="zh-CN" altLang="en-US" sz="1800" dirty="0">
                  <a:sym typeface="Symbol" panose="05050102010706020507" pitchFamily="18" charset="2"/>
                </a:rPr>
                <a:t>常数</a:t>
              </a:r>
              <a:endParaRPr lang="zh-CN" altLang="en-US" sz="1800" i="1" dirty="0">
                <a:ea typeface="方正琥珀繁体" pitchFamily="2" charset="-122"/>
                <a:sym typeface="Symbol" panose="05050102010706020507" pitchFamily="18" charset="2"/>
              </a:endParaRPr>
            </a:p>
          </p:txBody>
        </p:sp>
      </p:grpSp>
      <p:sp>
        <p:nvSpPr>
          <p:cNvPr id="13" name="Text Box 15"/>
          <p:cNvSpPr txBox="1">
            <a:spLocks noChangeArrowheads="1"/>
          </p:cNvSpPr>
          <p:nvPr/>
        </p:nvSpPr>
        <p:spPr bwMode="auto">
          <a:xfrm>
            <a:off x="619753" y="5380011"/>
            <a:ext cx="770435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sz="2400" i="1" dirty="0">
                <a:solidFill>
                  <a:schemeClr val="accent2"/>
                </a:solidFill>
                <a:ea typeface="方正琥珀繁体" pitchFamily="2" charset="-122"/>
              </a:rPr>
              <a:t>       </a:t>
            </a:r>
            <a:r>
              <a:rPr lang="en-US" altLang="zh-CN" sz="2400" i="1" dirty="0"/>
              <a:t>U</a:t>
            </a:r>
            <a:r>
              <a:rPr lang="en-US" altLang="zh-CN" sz="2400" baseline="-25000" dirty="0"/>
              <a:t>DS</a:t>
            </a:r>
            <a:r>
              <a:rPr lang="zh-CN" altLang="en-US" sz="2400" b="0" dirty="0">
                <a:latin typeface="微软雅黑" panose="020B0503020204020204" pitchFamily="34" charset="-122"/>
                <a:ea typeface="微软雅黑" panose="020B0503020204020204" pitchFamily="34" charset="-122"/>
              </a:rPr>
              <a:t>为常数时</a:t>
            </a:r>
            <a:r>
              <a:rPr lang="zh-CN" altLang="en-US" sz="2400" dirty="0">
                <a:latin typeface="宋体" panose="02010600030101010101" pitchFamily="2" charset="-122"/>
              </a:rPr>
              <a:t>，</a:t>
            </a:r>
            <a:r>
              <a:rPr lang="zh-CN" altLang="en-US" sz="2400" b="0" dirty="0">
                <a:latin typeface="微软雅黑" panose="020B0503020204020204" pitchFamily="34" charset="-122"/>
                <a:ea typeface="微软雅黑" panose="020B0503020204020204" pitchFamily="34" charset="-122"/>
              </a:rPr>
              <a:t>漏极电流的微变量与引起这个变化的</a:t>
            </a:r>
            <a:endParaRPr lang="zh-CN" altLang="en-US" sz="2400" b="0" dirty="0">
              <a:latin typeface="微软雅黑" panose="020B0503020204020204" pitchFamily="34" charset="-122"/>
              <a:ea typeface="微软雅黑" panose="020B0503020204020204" pitchFamily="34" charset="-122"/>
            </a:endParaRPr>
          </a:p>
          <a:p>
            <a:r>
              <a:rPr lang="zh-CN" altLang="en-US" sz="2400" b="0" dirty="0">
                <a:latin typeface="微软雅黑" panose="020B0503020204020204" pitchFamily="34" charset="-122"/>
                <a:ea typeface="微软雅黑" panose="020B0503020204020204" pitchFamily="34" charset="-122"/>
              </a:rPr>
              <a:t>栅源电压的微变量之比称为跨导</a:t>
            </a:r>
            <a:r>
              <a:rPr lang="en-US" altLang="zh-CN" sz="2400" dirty="0">
                <a:latin typeface="宋体" panose="02010600030101010101" pitchFamily="2" charset="-122"/>
              </a:rPr>
              <a:t>,</a:t>
            </a:r>
            <a:r>
              <a:rPr lang="zh-CN" altLang="en-US" sz="2400" b="0" dirty="0">
                <a:latin typeface="微软雅黑" panose="020B0503020204020204" pitchFamily="34" charset="-122"/>
                <a:ea typeface="微软雅黑" panose="020B0503020204020204" pitchFamily="34" charset="-122"/>
              </a:rPr>
              <a:t>即</a:t>
            </a:r>
            <a:endParaRPr lang="zh-CN" altLang="en-US" sz="2400" b="0" dirty="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21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1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1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20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100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05" grpId="0" autoUpdateAnimBg="0"/>
      <p:bldP spid="132106" grpId="0" autoUpdateAnimBg="0"/>
      <p:bldP spid="132107" grpId="0" autoUpdateAnimBg="0"/>
      <p:bldP spid="132108" grpId="0" autoUpdateAnimBg="0"/>
      <p:bldP spid="132109" grpId="0" autoUpdateAnimBg="0"/>
      <p:bldP spid="9" grpId="0" autoUpdateAnimBg="0"/>
      <p:bldP spid="1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35979" y="1785259"/>
            <a:ext cx="906017" cy="1384995"/>
          </a:xfrm>
          <a:prstGeom prst="rect">
            <a:avLst/>
          </a:prstGeom>
          <a:noFill/>
        </p:spPr>
        <p:txBody>
          <a:bodyPr wrap="none" rtlCol="0">
            <a:spAutoFit/>
          </a:bodyPr>
          <a:lstStyle/>
          <a:p>
            <a:r>
              <a:rPr lang="zh-CN" altLang="en-US" dirty="0"/>
              <a:t>作业</a:t>
            </a:r>
            <a:endParaRPr lang="en-US" altLang="zh-CN" dirty="0"/>
          </a:p>
          <a:p>
            <a:r>
              <a:rPr lang="en-US" altLang="zh-CN" dirty="0"/>
              <a:t>1.14</a:t>
            </a:r>
            <a:endParaRPr lang="en-US" altLang="zh-CN" dirty="0"/>
          </a:p>
          <a:p>
            <a:r>
              <a:rPr lang="en-US" altLang="zh-CN" dirty="0"/>
              <a:t>1.15</a:t>
            </a:r>
            <a:endParaRPr lang="zh-CN" altLang="en-US" dirty="0"/>
          </a:p>
        </p:txBody>
      </p:sp>
      <p:sp>
        <p:nvSpPr>
          <p:cNvPr id="3" name="灯片编号占位符 2"/>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123825" y="1060450"/>
            <a:ext cx="88773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accent2"/>
                </a:solidFill>
                <a:ea typeface="方正琥珀繁体" pitchFamily="2" charset="-122"/>
              </a:rPr>
              <a:t>        </a:t>
            </a:r>
            <a:r>
              <a:rPr lang="zh-CN" altLang="en-US" sz="2400" b="0" dirty="0">
                <a:latin typeface="微软雅黑" panose="020B0503020204020204" pitchFamily="34" charset="-122"/>
                <a:ea typeface="微软雅黑" panose="020B0503020204020204" pitchFamily="34" charset="-122"/>
              </a:rPr>
              <a:t>三极管在小信号</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微变量</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情况下工作时，可以在静态工作点附近的小范围内用直线段近似地代替三极管的特性曲线，三极管就可以用线性二端口网络来等效代替。</a:t>
            </a:r>
            <a:r>
              <a:rPr lang="zh-CN" altLang="en-US" dirty="0">
                <a:solidFill>
                  <a:schemeClr val="accent2"/>
                </a:solidFill>
                <a:latin typeface="宋体" panose="02010600030101010101" pitchFamily="2" charset="-122"/>
              </a:rPr>
              <a:t>                          </a:t>
            </a:r>
            <a:endParaRPr lang="zh-CN" altLang="en-US" dirty="0">
              <a:solidFill>
                <a:schemeClr val="accent2"/>
              </a:solidFill>
              <a:latin typeface="宋体" panose="02010600030101010101" pitchFamily="2" charset="-122"/>
            </a:endParaRPr>
          </a:p>
        </p:txBody>
      </p:sp>
      <p:sp>
        <p:nvSpPr>
          <p:cNvPr id="269315" name="Text Box 3"/>
          <p:cNvSpPr txBox="1">
            <a:spLocks noChangeArrowheads="1"/>
          </p:cNvSpPr>
          <p:nvPr/>
        </p:nvSpPr>
        <p:spPr bwMode="auto">
          <a:xfrm>
            <a:off x="285753" y="93446"/>
            <a:ext cx="662939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2.3.3</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三极管的微变等效电路</a:t>
            </a:r>
            <a:endPar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sp>
        <p:nvSpPr>
          <p:cNvPr id="70685" name="Line 9"/>
          <p:cNvSpPr>
            <a:spLocks noChangeShapeType="1"/>
          </p:cNvSpPr>
          <p:nvPr/>
        </p:nvSpPr>
        <p:spPr bwMode="auto">
          <a:xfrm>
            <a:off x="1190626" y="3595690"/>
            <a:ext cx="0" cy="817562"/>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6" name="Line 10"/>
          <p:cNvSpPr>
            <a:spLocks noChangeShapeType="1"/>
          </p:cNvSpPr>
          <p:nvPr/>
        </p:nvSpPr>
        <p:spPr bwMode="auto">
          <a:xfrm>
            <a:off x="1190626" y="4041777"/>
            <a:ext cx="609600" cy="371475"/>
          </a:xfrm>
          <a:prstGeom prst="line">
            <a:avLst/>
          </a:prstGeom>
          <a:noFill/>
          <a:ln w="5715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7" name="Line 11"/>
          <p:cNvSpPr>
            <a:spLocks noChangeShapeType="1"/>
          </p:cNvSpPr>
          <p:nvPr/>
        </p:nvSpPr>
        <p:spPr bwMode="auto">
          <a:xfrm flipV="1">
            <a:off x="1190626" y="3595690"/>
            <a:ext cx="609600" cy="296862"/>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8" name="Freeform 12"/>
          <p:cNvSpPr/>
          <p:nvPr/>
        </p:nvSpPr>
        <p:spPr bwMode="auto">
          <a:xfrm>
            <a:off x="1800226" y="3163890"/>
            <a:ext cx="914400" cy="446087"/>
          </a:xfrm>
          <a:custGeom>
            <a:avLst/>
            <a:gdLst>
              <a:gd name="T0" fmla="*/ 0 w 480"/>
              <a:gd name="T1" fmla="*/ 267 h 288"/>
              <a:gd name="T2" fmla="*/ 0 w 480"/>
              <a:gd name="T3" fmla="*/ 0 h 288"/>
              <a:gd name="T4" fmla="*/ 829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0" y="0"/>
                </a:lnTo>
                <a:lnTo>
                  <a:pt x="480" y="0"/>
                </a:ln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9" name="Line 13"/>
          <p:cNvSpPr>
            <a:spLocks noChangeShapeType="1"/>
          </p:cNvSpPr>
          <p:nvPr/>
        </p:nvSpPr>
        <p:spPr bwMode="auto">
          <a:xfrm flipH="1">
            <a:off x="428626" y="3967165"/>
            <a:ext cx="76200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90" name="Line 14"/>
          <p:cNvSpPr>
            <a:spLocks noChangeShapeType="1"/>
          </p:cNvSpPr>
          <p:nvPr/>
        </p:nvSpPr>
        <p:spPr bwMode="auto">
          <a:xfrm>
            <a:off x="425451" y="5065715"/>
            <a:ext cx="228600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91" name="Line 16"/>
          <p:cNvSpPr>
            <a:spLocks noChangeShapeType="1"/>
          </p:cNvSpPr>
          <p:nvPr/>
        </p:nvSpPr>
        <p:spPr bwMode="auto">
          <a:xfrm>
            <a:off x="1657351" y="5229227"/>
            <a:ext cx="228600" cy="0"/>
          </a:xfrm>
          <a:prstGeom prst="line">
            <a:avLst/>
          </a:prstGeom>
          <a:noFill/>
          <a:ln w="762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92" name="Oval 17"/>
          <p:cNvSpPr>
            <a:spLocks noChangeArrowheads="1"/>
          </p:cNvSpPr>
          <p:nvPr/>
        </p:nvSpPr>
        <p:spPr bwMode="auto">
          <a:xfrm>
            <a:off x="338138" y="3925890"/>
            <a:ext cx="76200" cy="73025"/>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93" name="Oval 18"/>
          <p:cNvSpPr>
            <a:spLocks noChangeArrowheads="1"/>
          </p:cNvSpPr>
          <p:nvPr/>
        </p:nvSpPr>
        <p:spPr bwMode="auto">
          <a:xfrm>
            <a:off x="2733676" y="5032377"/>
            <a:ext cx="76200" cy="73025"/>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94" name="Oval 19"/>
          <p:cNvSpPr>
            <a:spLocks noChangeArrowheads="1"/>
          </p:cNvSpPr>
          <p:nvPr/>
        </p:nvSpPr>
        <p:spPr bwMode="auto">
          <a:xfrm>
            <a:off x="2714626" y="3117852"/>
            <a:ext cx="76200" cy="73025"/>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95" name="Oval 20"/>
          <p:cNvSpPr>
            <a:spLocks noChangeArrowheads="1"/>
          </p:cNvSpPr>
          <p:nvPr/>
        </p:nvSpPr>
        <p:spPr bwMode="auto">
          <a:xfrm>
            <a:off x="338138" y="5021265"/>
            <a:ext cx="76200" cy="74612"/>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96" name="Oval 21"/>
          <p:cNvSpPr>
            <a:spLocks noChangeArrowheads="1"/>
          </p:cNvSpPr>
          <p:nvPr/>
        </p:nvSpPr>
        <p:spPr bwMode="auto">
          <a:xfrm>
            <a:off x="1714501" y="5021265"/>
            <a:ext cx="76200" cy="74612"/>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97" name="Line 22"/>
          <p:cNvSpPr>
            <a:spLocks noChangeShapeType="1"/>
          </p:cNvSpPr>
          <p:nvPr/>
        </p:nvSpPr>
        <p:spPr bwMode="auto">
          <a:xfrm>
            <a:off x="352426" y="4189415"/>
            <a:ext cx="0" cy="595312"/>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98" name="Line 23"/>
          <p:cNvSpPr>
            <a:spLocks noChangeShapeType="1"/>
          </p:cNvSpPr>
          <p:nvPr/>
        </p:nvSpPr>
        <p:spPr bwMode="auto">
          <a:xfrm>
            <a:off x="2790826" y="3567115"/>
            <a:ext cx="0" cy="126365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99" name="Line 24"/>
          <p:cNvSpPr>
            <a:spLocks noChangeShapeType="1"/>
          </p:cNvSpPr>
          <p:nvPr/>
        </p:nvSpPr>
        <p:spPr bwMode="auto">
          <a:xfrm>
            <a:off x="342901" y="3846515"/>
            <a:ext cx="457200"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700" name="Line 25"/>
          <p:cNvSpPr>
            <a:spLocks noChangeShapeType="1"/>
          </p:cNvSpPr>
          <p:nvPr/>
        </p:nvSpPr>
        <p:spPr bwMode="auto">
          <a:xfrm flipH="1">
            <a:off x="2295526" y="3057527"/>
            <a:ext cx="457200"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701" name="Text Box 26"/>
          <p:cNvSpPr txBox="1">
            <a:spLocks noChangeArrowheads="1"/>
          </p:cNvSpPr>
          <p:nvPr/>
        </p:nvSpPr>
        <p:spPr bwMode="auto">
          <a:xfrm>
            <a:off x="2354263" y="2541590"/>
            <a:ext cx="7048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c</a:t>
            </a:r>
            <a:endParaRPr lang="en-US" altLang="zh-CN" i="1" baseline="-25000">
              <a:ea typeface="方正琥珀繁体" pitchFamily="2" charset="-122"/>
            </a:endParaRPr>
          </a:p>
        </p:txBody>
      </p:sp>
      <p:sp>
        <p:nvSpPr>
          <p:cNvPr id="70702" name="Text Box 27"/>
          <p:cNvSpPr txBox="1">
            <a:spLocks noChangeArrowheads="1"/>
          </p:cNvSpPr>
          <p:nvPr/>
        </p:nvSpPr>
        <p:spPr bwMode="auto">
          <a:xfrm>
            <a:off x="2212976" y="3832227"/>
            <a:ext cx="5953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ce</a:t>
            </a:r>
            <a:endParaRPr lang="en-US" altLang="zh-CN" b="0" baseline="-25000">
              <a:ea typeface="方正琥珀繁体" pitchFamily="2" charset="-122"/>
            </a:endParaRPr>
          </a:p>
        </p:txBody>
      </p:sp>
      <p:sp>
        <p:nvSpPr>
          <p:cNvPr id="70703" name="Text Box 28"/>
          <p:cNvSpPr txBox="1">
            <a:spLocks noChangeArrowheads="1"/>
          </p:cNvSpPr>
          <p:nvPr/>
        </p:nvSpPr>
        <p:spPr bwMode="auto">
          <a:xfrm>
            <a:off x="306388" y="4122740"/>
            <a:ext cx="6238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be</a:t>
            </a:r>
            <a:endParaRPr lang="en-US" altLang="zh-CN" b="0" baseline="-25000">
              <a:ea typeface="方正琥珀繁体" pitchFamily="2" charset="-122"/>
            </a:endParaRPr>
          </a:p>
        </p:txBody>
      </p:sp>
      <p:sp>
        <p:nvSpPr>
          <p:cNvPr id="70704" name="Text Box 29"/>
          <p:cNvSpPr txBox="1">
            <a:spLocks noChangeArrowheads="1"/>
          </p:cNvSpPr>
          <p:nvPr/>
        </p:nvSpPr>
        <p:spPr bwMode="auto">
          <a:xfrm>
            <a:off x="296863" y="3297240"/>
            <a:ext cx="4175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b</a:t>
            </a:r>
            <a:endParaRPr lang="en-US" altLang="zh-CN" i="1" baseline="-25000">
              <a:ea typeface="方正琥珀繁体" pitchFamily="2" charset="-122"/>
            </a:endParaRPr>
          </a:p>
        </p:txBody>
      </p:sp>
      <p:sp>
        <p:nvSpPr>
          <p:cNvPr id="70705" name="Line 32"/>
          <p:cNvSpPr>
            <a:spLocks noChangeShapeType="1"/>
          </p:cNvSpPr>
          <p:nvPr/>
        </p:nvSpPr>
        <p:spPr bwMode="auto">
          <a:xfrm>
            <a:off x="1741488" y="4398965"/>
            <a:ext cx="0" cy="808037"/>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706" name="Rectangle 89"/>
          <p:cNvSpPr>
            <a:spLocks noChangeArrowheads="1"/>
          </p:cNvSpPr>
          <p:nvPr/>
        </p:nvSpPr>
        <p:spPr bwMode="auto">
          <a:xfrm>
            <a:off x="904876" y="2924177"/>
            <a:ext cx="1314450" cy="2438400"/>
          </a:xfrm>
          <a:prstGeom prst="rect">
            <a:avLst/>
          </a:prstGeom>
          <a:noFill/>
          <a:ln w="19050">
            <a:solidFill>
              <a:schemeClr val="tx1"/>
            </a:solidFill>
            <a:prstDash val="dash"/>
            <a:miter lim="800000"/>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69464" name="Group 152"/>
          <p:cNvGrpSpPr/>
          <p:nvPr/>
        </p:nvGrpSpPr>
        <p:grpSpPr bwMode="auto">
          <a:xfrm>
            <a:off x="5567364" y="3189288"/>
            <a:ext cx="3176588" cy="1468438"/>
            <a:chOff x="3507" y="2009"/>
            <a:chExt cx="2001" cy="925"/>
          </a:xfrm>
        </p:grpSpPr>
        <p:sp>
          <p:nvSpPr>
            <p:cNvPr id="70668" name="Rectangle 105"/>
            <p:cNvSpPr>
              <a:spLocks noChangeArrowheads="1"/>
            </p:cNvSpPr>
            <p:nvPr/>
          </p:nvSpPr>
          <p:spPr bwMode="auto">
            <a:xfrm>
              <a:off x="3924" y="2348"/>
              <a:ext cx="1140" cy="586"/>
            </a:xfrm>
            <a:prstGeom prst="rect">
              <a:avLst/>
            </a:prstGeom>
            <a:noFill/>
            <a:ln w="38100">
              <a:solidFill>
                <a:schemeClr val="tx1"/>
              </a:solidFill>
              <a:miter lim="800000"/>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r>
                <a:rPr lang="zh-CN" altLang="en-US" dirty="0"/>
                <a:t>线性电路</a:t>
              </a:r>
              <a:endParaRPr lang="zh-CN" altLang="en-US" dirty="0"/>
            </a:p>
          </p:txBody>
        </p:sp>
        <p:sp>
          <p:nvSpPr>
            <p:cNvPr id="70669" name="Line 106"/>
            <p:cNvSpPr>
              <a:spLocks noChangeShapeType="1"/>
            </p:cNvSpPr>
            <p:nvPr/>
          </p:nvSpPr>
          <p:spPr bwMode="auto">
            <a:xfrm>
              <a:off x="3552" y="2406"/>
              <a:ext cx="372"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0670" name="Line 107"/>
            <p:cNvSpPr>
              <a:spLocks noChangeShapeType="1"/>
            </p:cNvSpPr>
            <p:nvPr/>
          </p:nvSpPr>
          <p:spPr bwMode="auto">
            <a:xfrm>
              <a:off x="3552" y="2875"/>
              <a:ext cx="372"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0671" name="Line 108"/>
            <p:cNvSpPr>
              <a:spLocks noChangeShapeType="1"/>
            </p:cNvSpPr>
            <p:nvPr/>
          </p:nvSpPr>
          <p:spPr bwMode="auto">
            <a:xfrm>
              <a:off x="5064" y="2419"/>
              <a:ext cx="372"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0672" name="Line 109"/>
            <p:cNvSpPr>
              <a:spLocks noChangeShapeType="1"/>
            </p:cNvSpPr>
            <p:nvPr/>
          </p:nvSpPr>
          <p:spPr bwMode="auto">
            <a:xfrm>
              <a:off x="5070" y="2856"/>
              <a:ext cx="372"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0673" name="Line 133"/>
            <p:cNvSpPr>
              <a:spLocks noChangeShapeType="1"/>
            </p:cNvSpPr>
            <p:nvPr/>
          </p:nvSpPr>
          <p:spPr bwMode="auto">
            <a:xfrm flipH="1">
              <a:off x="3516" y="2516"/>
              <a:ext cx="0" cy="285"/>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4" name="Oval 134"/>
            <p:cNvSpPr>
              <a:spLocks noChangeArrowheads="1"/>
            </p:cNvSpPr>
            <p:nvPr/>
          </p:nvSpPr>
          <p:spPr bwMode="auto">
            <a:xfrm>
              <a:off x="3507" y="2366"/>
              <a:ext cx="48" cy="52"/>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75" name="Oval 135"/>
            <p:cNvSpPr>
              <a:spLocks noChangeArrowheads="1"/>
            </p:cNvSpPr>
            <p:nvPr/>
          </p:nvSpPr>
          <p:spPr bwMode="auto">
            <a:xfrm>
              <a:off x="3519" y="2841"/>
              <a:ext cx="48" cy="52"/>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76" name="Oval 136"/>
            <p:cNvSpPr>
              <a:spLocks noChangeArrowheads="1"/>
            </p:cNvSpPr>
            <p:nvPr/>
          </p:nvSpPr>
          <p:spPr bwMode="auto">
            <a:xfrm>
              <a:off x="5427" y="2829"/>
              <a:ext cx="48" cy="52"/>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77" name="Oval 137"/>
            <p:cNvSpPr>
              <a:spLocks noChangeArrowheads="1"/>
            </p:cNvSpPr>
            <p:nvPr/>
          </p:nvSpPr>
          <p:spPr bwMode="auto">
            <a:xfrm>
              <a:off x="5439" y="2386"/>
              <a:ext cx="48" cy="51"/>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78" name="Line 138"/>
            <p:cNvSpPr>
              <a:spLocks noChangeShapeType="1"/>
            </p:cNvSpPr>
            <p:nvPr/>
          </p:nvSpPr>
          <p:spPr bwMode="auto">
            <a:xfrm flipH="1">
              <a:off x="5472" y="2504"/>
              <a:ext cx="0" cy="286"/>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79" name="Text Box 139"/>
            <p:cNvSpPr txBox="1">
              <a:spLocks noChangeArrowheads="1"/>
            </p:cNvSpPr>
            <p:nvPr/>
          </p:nvSpPr>
          <p:spPr bwMode="auto">
            <a:xfrm>
              <a:off x="3522" y="2431"/>
              <a:ext cx="39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be</a:t>
              </a:r>
              <a:endParaRPr lang="en-US" altLang="zh-CN" b="0" baseline="-25000">
                <a:ea typeface="方正琥珀繁体" pitchFamily="2" charset="-122"/>
              </a:endParaRPr>
            </a:p>
          </p:txBody>
        </p:sp>
        <p:sp>
          <p:nvSpPr>
            <p:cNvPr id="70680" name="Text Box 140"/>
            <p:cNvSpPr txBox="1">
              <a:spLocks noChangeArrowheads="1"/>
            </p:cNvSpPr>
            <p:nvPr/>
          </p:nvSpPr>
          <p:spPr bwMode="auto">
            <a:xfrm>
              <a:off x="5102" y="2435"/>
              <a:ext cx="3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err="1">
                  <a:ea typeface="方正琥珀繁体" pitchFamily="2" charset="-122"/>
                </a:rPr>
                <a:t>u</a:t>
              </a:r>
              <a:r>
                <a:rPr lang="en-US" altLang="zh-CN" baseline="-25000" dirty="0" err="1">
                  <a:ea typeface="方正琥珀繁体" pitchFamily="2" charset="-122"/>
                </a:rPr>
                <a:t>ce</a:t>
              </a:r>
              <a:endParaRPr lang="en-US" altLang="zh-CN" b="0" baseline="-25000" dirty="0">
                <a:ea typeface="方正琥珀繁体" pitchFamily="2" charset="-122"/>
              </a:endParaRPr>
            </a:p>
          </p:txBody>
        </p:sp>
        <p:sp>
          <p:nvSpPr>
            <p:cNvPr id="70681" name="Line 141"/>
            <p:cNvSpPr>
              <a:spLocks noChangeShapeType="1"/>
            </p:cNvSpPr>
            <p:nvPr/>
          </p:nvSpPr>
          <p:spPr bwMode="auto">
            <a:xfrm>
              <a:off x="3600" y="2363"/>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2" name="Line 142"/>
            <p:cNvSpPr>
              <a:spLocks noChangeShapeType="1"/>
            </p:cNvSpPr>
            <p:nvPr/>
          </p:nvSpPr>
          <p:spPr bwMode="auto">
            <a:xfrm flipH="1">
              <a:off x="5112" y="2343"/>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83" name="Text Box 143"/>
            <p:cNvSpPr txBox="1">
              <a:spLocks noChangeArrowheads="1"/>
            </p:cNvSpPr>
            <p:nvPr/>
          </p:nvSpPr>
          <p:spPr bwMode="auto">
            <a:xfrm>
              <a:off x="3547" y="2022"/>
              <a:ext cx="2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b</a:t>
              </a:r>
              <a:endParaRPr lang="en-US" altLang="zh-CN" i="1" baseline="-25000">
                <a:ea typeface="方正琥珀繁体" pitchFamily="2" charset="-122"/>
              </a:endParaRPr>
            </a:p>
          </p:txBody>
        </p:sp>
        <p:sp>
          <p:nvSpPr>
            <p:cNvPr id="70684" name="Text Box 144"/>
            <p:cNvSpPr txBox="1">
              <a:spLocks noChangeArrowheads="1"/>
            </p:cNvSpPr>
            <p:nvPr/>
          </p:nvSpPr>
          <p:spPr bwMode="auto">
            <a:xfrm>
              <a:off x="5064" y="2009"/>
              <a:ext cx="4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dirty="0" err="1">
                  <a:ea typeface="方正琥珀繁体" pitchFamily="2" charset="-122"/>
                </a:rPr>
                <a:t>i</a:t>
              </a:r>
              <a:r>
                <a:rPr lang="en-US" altLang="zh-CN" baseline="-25000" dirty="0" err="1">
                  <a:ea typeface="方正琥珀繁体" pitchFamily="2" charset="-122"/>
                </a:rPr>
                <a:t>c</a:t>
              </a:r>
              <a:endParaRPr lang="en-US" altLang="zh-CN" i="1" baseline="-25000" dirty="0">
                <a:ea typeface="方正琥珀繁体" pitchFamily="2" charset="-122"/>
              </a:endParaRPr>
            </a:p>
          </p:txBody>
        </p:sp>
      </p:grpSp>
      <p:sp>
        <p:nvSpPr>
          <p:cNvPr id="269461" name="Text Box 149"/>
          <p:cNvSpPr txBox="1">
            <a:spLocks noChangeArrowheads="1"/>
          </p:cNvSpPr>
          <p:nvPr/>
        </p:nvSpPr>
        <p:spPr bwMode="auto">
          <a:xfrm>
            <a:off x="3259935" y="3520432"/>
            <a:ext cx="2371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t>在小信号下</a:t>
            </a:r>
            <a:endParaRPr lang="zh-CN" altLang="en-US" sz="2400" dirty="0"/>
          </a:p>
        </p:txBody>
      </p:sp>
      <p:sp>
        <p:nvSpPr>
          <p:cNvPr id="269463" name="AutoShape 151"/>
          <p:cNvSpPr>
            <a:spLocks noChangeArrowheads="1"/>
          </p:cNvSpPr>
          <p:nvPr/>
        </p:nvSpPr>
        <p:spPr bwMode="auto">
          <a:xfrm>
            <a:off x="3314700" y="3990975"/>
            <a:ext cx="1885950" cy="495300"/>
          </a:xfrm>
          <a:prstGeom prst="rightArrow">
            <a:avLst>
              <a:gd name="adj1" fmla="val 50000"/>
              <a:gd name="adj2" fmla="val 95192"/>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9461"/>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69463"/>
                                        </p:tgtEl>
                                        <p:attrNameLst>
                                          <p:attrName>style.visibility</p:attrName>
                                        </p:attrNameLst>
                                      </p:cBhvr>
                                      <p:to>
                                        <p:strVal val="visible"/>
                                      </p:to>
                                    </p:set>
                                    <p:animEffect transition="in" filter="wipe(left)">
                                      <p:cBhvr>
                                        <p:cTn id="17" dur="500"/>
                                        <p:tgtEl>
                                          <p:spTgt spid="269463"/>
                                        </p:tgtEl>
                                      </p:cBhvr>
                                    </p:animEffect>
                                  </p:childTnLst>
                                </p:cTn>
                              </p:par>
                              <p:par>
                                <p:cTn id="18" presetID="2" presetClass="entr" presetSubtype="8" fill="hold" nodeType="withEffect">
                                  <p:stCondLst>
                                    <p:cond delay="0"/>
                                  </p:stCondLst>
                                  <p:childTnLst>
                                    <p:set>
                                      <p:cBhvr>
                                        <p:cTn id="19" dur="1" fill="hold">
                                          <p:stCondLst>
                                            <p:cond delay="0"/>
                                          </p:stCondLst>
                                        </p:cTn>
                                        <p:tgtEl>
                                          <p:spTgt spid="269464"/>
                                        </p:tgtEl>
                                        <p:attrNameLst>
                                          <p:attrName>style.visibility</p:attrName>
                                        </p:attrNameLst>
                                      </p:cBhvr>
                                      <p:to>
                                        <p:strVal val="visible"/>
                                      </p:to>
                                    </p:set>
                                    <p:anim calcmode="lin" valueType="num">
                                      <p:cBhvr additive="base">
                                        <p:cTn id="20" dur="500" fill="hold"/>
                                        <p:tgtEl>
                                          <p:spTgt spid="269464"/>
                                        </p:tgtEl>
                                        <p:attrNameLst>
                                          <p:attrName>ppt_x</p:attrName>
                                        </p:attrNameLst>
                                      </p:cBhvr>
                                      <p:tavLst>
                                        <p:tav tm="0">
                                          <p:val>
                                            <p:strVal val="0-#ppt_w/2"/>
                                          </p:val>
                                        </p:tav>
                                        <p:tav tm="100000">
                                          <p:val>
                                            <p:strVal val="#ppt_x"/>
                                          </p:val>
                                        </p:tav>
                                      </p:tavLst>
                                    </p:anim>
                                    <p:anim calcmode="lin" valueType="num">
                                      <p:cBhvr additive="base">
                                        <p:cTn id="21" dur="500" fill="hold"/>
                                        <p:tgtEl>
                                          <p:spTgt spid="26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P spid="70706" grpId="0" animBg="1"/>
      <p:bldP spid="269461" grpId="0"/>
      <p:bldP spid="26946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0467" y="817823"/>
            <a:ext cx="3800475" cy="461962"/>
          </a:xfrm>
        </p:spPr>
        <p:txBody>
          <a:bodyPr/>
          <a:lstStyle/>
          <a:p>
            <a:pPr algn="l"/>
            <a:r>
              <a:rPr lang="en-US" altLang="zh-CN" sz="2800" b="1" dirty="0">
                <a:solidFill>
                  <a:schemeClr val="accent2"/>
                </a:solidFill>
              </a:rPr>
              <a:t>H</a:t>
            </a:r>
            <a:r>
              <a:rPr lang="zh-CN" altLang="en-US" sz="2800" b="1" dirty="0">
                <a:solidFill>
                  <a:schemeClr val="accent2"/>
                </a:solidFill>
              </a:rPr>
              <a:t>参数</a:t>
            </a:r>
            <a:endParaRPr lang="en-US" altLang="zh-CN" sz="2800" b="1" dirty="0">
              <a:solidFill>
                <a:schemeClr val="tx1"/>
              </a:solidFill>
            </a:endParaRPr>
          </a:p>
        </p:txBody>
      </p:sp>
      <p:grpSp>
        <p:nvGrpSpPr>
          <p:cNvPr id="20511" name="Group 31"/>
          <p:cNvGrpSpPr/>
          <p:nvPr/>
        </p:nvGrpSpPr>
        <p:grpSpPr bwMode="auto">
          <a:xfrm>
            <a:off x="1493166" y="709615"/>
            <a:ext cx="3643312" cy="1660525"/>
            <a:chOff x="168" y="644"/>
            <a:chExt cx="2295" cy="1046"/>
          </a:xfrm>
        </p:grpSpPr>
        <p:sp>
          <p:nvSpPr>
            <p:cNvPr id="20512" name="Rectangle 32"/>
            <p:cNvSpPr>
              <a:spLocks noChangeArrowheads="1"/>
            </p:cNvSpPr>
            <p:nvPr/>
          </p:nvSpPr>
          <p:spPr bwMode="auto">
            <a:xfrm>
              <a:off x="1045" y="982"/>
              <a:ext cx="430" cy="655"/>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3" name="Line 33"/>
            <p:cNvSpPr>
              <a:spLocks noChangeShapeType="1"/>
            </p:cNvSpPr>
            <p:nvPr/>
          </p:nvSpPr>
          <p:spPr bwMode="auto">
            <a:xfrm flipH="1">
              <a:off x="451" y="1079"/>
              <a:ext cx="5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4" name="Line 34"/>
            <p:cNvSpPr>
              <a:spLocks noChangeShapeType="1"/>
            </p:cNvSpPr>
            <p:nvPr/>
          </p:nvSpPr>
          <p:spPr bwMode="auto">
            <a:xfrm flipH="1">
              <a:off x="450" y="1507"/>
              <a:ext cx="5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5" name="Oval 35"/>
            <p:cNvSpPr>
              <a:spLocks noChangeArrowheads="1"/>
            </p:cNvSpPr>
            <p:nvPr/>
          </p:nvSpPr>
          <p:spPr bwMode="auto">
            <a:xfrm>
              <a:off x="387" y="1036"/>
              <a:ext cx="73"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6" name="Oval 36"/>
            <p:cNvSpPr>
              <a:spLocks noChangeArrowheads="1"/>
            </p:cNvSpPr>
            <p:nvPr/>
          </p:nvSpPr>
          <p:spPr bwMode="auto">
            <a:xfrm>
              <a:off x="377" y="1465"/>
              <a:ext cx="73"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7" name="Text Box 37"/>
            <p:cNvSpPr txBox="1">
              <a:spLocks noChangeArrowheads="1"/>
            </p:cNvSpPr>
            <p:nvPr/>
          </p:nvSpPr>
          <p:spPr bwMode="auto">
            <a:xfrm>
              <a:off x="1089" y="1109"/>
              <a:ext cx="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rPr>
                <a:t>N</a:t>
              </a:r>
              <a:endParaRPr lang="en-US" altLang="zh-CN">
                <a:solidFill>
                  <a:schemeClr val="accent2"/>
                </a:solidFill>
              </a:endParaRPr>
            </a:p>
          </p:txBody>
        </p:sp>
        <p:sp>
          <p:nvSpPr>
            <p:cNvPr id="20518" name="Line 38"/>
            <p:cNvSpPr>
              <a:spLocks noChangeShapeType="1"/>
            </p:cNvSpPr>
            <p:nvPr/>
          </p:nvSpPr>
          <p:spPr bwMode="auto">
            <a:xfrm>
              <a:off x="607" y="1004"/>
              <a:ext cx="377" cy="0"/>
            </a:xfrm>
            <a:prstGeom prst="line">
              <a:avLst/>
            </a:prstGeom>
            <a:noFill/>
            <a:ln w="3810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9" name="Line 39"/>
            <p:cNvSpPr>
              <a:spLocks noChangeShapeType="1"/>
            </p:cNvSpPr>
            <p:nvPr/>
          </p:nvSpPr>
          <p:spPr bwMode="auto">
            <a:xfrm>
              <a:off x="420" y="1142"/>
              <a:ext cx="0" cy="294"/>
            </a:xfrm>
            <a:prstGeom prst="line">
              <a:avLst/>
            </a:prstGeom>
            <a:noFill/>
            <a:ln w="3810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1" name="Text Box 41"/>
            <p:cNvSpPr txBox="1">
              <a:spLocks noChangeArrowheads="1"/>
            </p:cNvSpPr>
            <p:nvPr/>
          </p:nvSpPr>
          <p:spPr bwMode="auto">
            <a:xfrm>
              <a:off x="410" y="1085"/>
              <a:ext cx="3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solidFill>
                    <a:schemeClr val="accent2"/>
                  </a:solidFill>
                </a:rPr>
                <a:t>u</a:t>
              </a:r>
              <a:r>
                <a:rPr lang="en-US" altLang="zh-CN" baseline="-25000" dirty="0" smtClean="0">
                  <a:solidFill>
                    <a:schemeClr val="accent2"/>
                  </a:solidFill>
                </a:rPr>
                <a:t>1</a:t>
              </a:r>
              <a:endParaRPr lang="en-US" altLang="zh-CN" baseline="-25000" dirty="0">
                <a:solidFill>
                  <a:schemeClr val="accent2"/>
                </a:solidFill>
              </a:endParaRPr>
            </a:p>
          </p:txBody>
        </p:sp>
        <p:sp>
          <p:nvSpPr>
            <p:cNvPr id="20526" name="Line 46"/>
            <p:cNvSpPr>
              <a:spLocks noChangeShapeType="1"/>
            </p:cNvSpPr>
            <p:nvPr/>
          </p:nvSpPr>
          <p:spPr bwMode="auto">
            <a:xfrm flipH="1">
              <a:off x="450" y="1507"/>
              <a:ext cx="5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7" name="Line 47"/>
            <p:cNvSpPr>
              <a:spLocks noChangeShapeType="1"/>
            </p:cNvSpPr>
            <p:nvPr/>
          </p:nvSpPr>
          <p:spPr bwMode="auto">
            <a:xfrm flipH="1">
              <a:off x="1476" y="1068"/>
              <a:ext cx="5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8" name="Line 48"/>
            <p:cNvSpPr>
              <a:spLocks noChangeShapeType="1"/>
            </p:cNvSpPr>
            <p:nvPr/>
          </p:nvSpPr>
          <p:spPr bwMode="auto">
            <a:xfrm flipH="1">
              <a:off x="1466" y="1497"/>
              <a:ext cx="59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9" name="Oval 49"/>
            <p:cNvSpPr>
              <a:spLocks noChangeArrowheads="1"/>
            </p:cNvSpPr>
            <p:nvPr/>
          </p:nvSpPr>
          <p:spPr bwMode="auto">
            <a:xfrm>
              <a:off x="2053" y="1465"/>
              <a:ext cx="73"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0" name="Oval 50"/>
            <p:cNvSpPr>
              <a:spLocks noChangeArrowheads="1"/>
            </p:cNvSpPr>
            <p:nvPr/>
          </p:nvSpPr>
          <p:spPr bwMode="auto">
            <a:xfrm>
              <a:off x="2063" y="1036"/>
              <a:ext cx="73" cy="73"/>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1" name="Line 51"/>
            <p:cNvSpPr>
              <a:spLocks noChangeShapeType="1"/>
            </p:cNvSpPr>
            <p:nvPr/>
          </p:nvSpPr>
          <p:spPr bwMode="auto">
            <a:xfrm>
              <a:off x="2106" y="1152"/>
              <a:ext cx="0" cy="294"/>
            </a:xfrm>
            <a:prstGeom prst="line">
              <a:avLst/>
            </a:prstGeom>
            <a:noFill/>
            <a:ln w="3810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2" name="Line 52"/>
            <p:cNvSpPr>
              <a:spLocks noChangeShapeType="1"/>
            </p:cNvSpPr>
            <p:nvPr/>
          </p:nvSpPr>
          <p:spPr bwMode="auto">
            <a:xfrm flipH="1">
              <a:off x="1570" y="1015"/>
              <a:ext cx="377" cy="0"/>
            </a:xfrm>
            <a:prstGeom prst="line">
              <a:avLst/>
            </a:prstGeom>
            <a:noFill/>
            <a:ln w="3810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9" name="Text Box 59"/>
            <p:cNvSpPr txBox="1">
              <a:spLocks noChangeArrowheads="1"/>
            </p:cNvSpPr>
            <p:nvPr/>
          </p:nvSpPr>
          <p:spPr bwMode="auto">
            <a:xfrm>
              <a:off x="211" y="871"/>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rPr>
                <a:t>1</a:t>
              </a:r>
              <a:endParaRPr lang="en-US" altLang="zh-CN">
                <a:solidFill>
                  <a:schemeClr val="accent2"/>
                </a:solidFill>
              </a:endParaRPr>
            </a:p>
          </p:txBody>
        </p:sp>
        <p:sp>
          <p:nvSpPr>
            <p:cNvPr id="20540" name="Text Box 60"/>
            <p:cNvSpPr txBox="1">
              <a:spLocks noChangeArrowheads="1"/>
            </p:cNvSpPr>
            <p:nvPr/>
          </p:nvSpPr>
          <p:spPr bwMode="auto">
            <a:xfrm>
              <a:off x="2117" y="850"/>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rPr>
                <a:t>2</a:t>
              </a:r>
              <a:endParaRPr lang="en-US" altLang="zh-CN">
                <a:solidFill>
                  <a:schemeClr val="accent2"/>
                </a:solidFill>
              </a:endParaRPr>
            </a:p>
          </p:txBody>
        </p:sp>
        <p:sp>
          <p:nvSpPr>
            <p:cNvPr id="20541" name="Text Box 61"/>
            <p:cNvSpPr txBox="1">
              <a:spLocks noChangeArrowheads="1"/>
            </p:cNvSpPr>
            <p:nvPr/>
          </p:nvSpPr>
          <p:spPr bwMode="auto">
            <a:xfrm>
              <a:off x="2106" y="1363"/>
              <a:ext cx="3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rPr>
                <a:t>2</a:t>
              </a:r>
              <a:r>
                <a:rPr lang="en-US" altLang="zh-CN">
                  <a:solidFill>
                    <a:schemeClr val="accent2"/>
                  </a:solidFill>
                  <a:sym typeface="Symbol" panose="05050102010706020507" pitchFamily="18" charset="2"/>
                </a:rPr>
                <a:t></a:t>
              </a:r>
              <a:endParaRPr lang="en-US" altLang="zh-CN">
                <a:solidFill>
                  <a:schemeClr val="accent2"/>
                </a:solidFill>
              </a:endParaRPr>
            </a:p>
          </p:txBody>
        </p:sp>
        <p:sp>
          <p:nvSpPr>
            <p:cNvPr id="20542" name="Text Box 62"/>
            <p:cNvSpPr txBox="1">
              <a:spLocks noChangeArrowheads="1"/>
            </p:cNvSpPr>
            <p:nvPr/>
          </p:nvSpPr>
          <p:spPr bwMode="auto">
            <a:xfrm>
              <a:off x="168" y="1342"/>
              <a:ext cx="3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accent2"/>
                  </a:solidFill>
                </a:rPr>
                <a:t>1</a:t>
              </a:r>
              <a:r>
                <a:rPr lang="en-US" altLang="zh-CN">
                  <a:solidFill>
                    <a:schemeClr val="accent2"/>
                  </a:solidFill>
                  <a:sym typeface="Symbol" panose="05050102010706020507" pitchFamily="18" charset="2"/>
                </a:rPr>
                <a:t></a:t>
              </a:r>
              <a:endParaRPr lang="en-US" altLang="zh-CN">
                <a:solidFill>
                  <a:schemeClr val="accent2"/>
                </a:solidFill>
              </a:endParaRPr>
            </a:p>
          </p:txBody>
        </p:sp>
        <p:sp>
          <p:nvSpPr>
            <p:cNvPr id="85" name="Text Box 41"/>
            <p:cNvSpPr txBox="1">
              <a:spLocks noChangeArrowheads="1"/>
            </p:cNvSpPr>
            <p:nvPr/>
          </p:nvSpPr>
          <p:spPr bwMode="auto">
            <a:xfrm>
              <a:off x="586" y="650"/>
              <a:ext cx="3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solidFill>
                    <a:schemeClr val="accent2"/>
                  </a:solidFill>
                </a:rPr>
                <a:t>i</a:t>
              </a:r>
              <a:r>
                <a:rPr lang="en-US" altLang="zh-CN" baseline="-25000" dirty="0" smtClean="0">
                  <a:solidFill>
                    <a:schemeClr val="accent2"/>
                  </a:solidFill>
                </a:rPr>
                <a:t>1</a:t>
              </a:r>
              <a:endParaRPr lang="en-US" altLang="zh-CN" baseline="-25000" dirty="0">
                <a:solidFill>
                  <a:schemeClr val="accent2"/>
                </a:solidFill>
              </a:endParaRPr>
            </a:p>
          </p:txBody>
        </p:sp>
        <p:sp>
          <p:nvSpPr>
            <p:cNvPr id="86" name="Text Box 41"/>
            <p:cNvSpPr txBox="1">
              <a:spLocks noChangeArrowheads="1"/>
            </p:cNvSpPr>
            <p:nvPr/>
          </p:nvSpPr>
          <p:spPr bwMode="auto">
            <a:xfrm>
              <a:off x="1679" y="644"/>
              <a:ext cx="3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solidFill>
                    <a:schemeClr val="accent2"/>
                  </a:solidFill>
                </a:rPr>
                <a:t>i</a:t>
              </a:r>
              <a:r>
                <a:rPr lang="en-US" altLang="zh-CN" baseline="-25000" dirty="0" smtClean="0">
                  <a:solidFill>
                    <a:schemeClr val="accent2"/>
                  </a:solidFill>
                </a:rPr>
                <a:t>2</a:t>
              </a:r>
              <a:endParaRPr lang="en-US" altLang="zh-CN" baseline="-25000" dirty="0">
                <a:solidFill>
                  <a:schemeClr val="accent2"/>
                </a:solidFill>
              </a:endParaRPr>
            </a:p>
          </p:txBody>
        </p:sp>
        <p:sp>
          <p:nvSpPr>
            <p:cNvPr id="87" name="Text Box 41"/>
            <p:cNvSpPr txBox="1">
              <a:spLocks noChangeArrowheads="1"/>
            </p:cNvSpPr>
            <p:nvPr/>
          </p:nvSpPr>
          <p:spPr bwMode="auto">
            <a:xfrm>
              <a:off x="1758" y="1091"/>
              <a:ext cx="3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solidFill>
                    <a:schemeClr val="accent2"/>
                  </a:solidFill>
                </a:rPr>
                <a:t>u</a:t>
              </a:r>
              <a:r>
                <a:rPr lang="en-US" altLang="zh-CN" baseline="-25000" dirty="0" smtClean="0">
                  <a:solidFill>
                    <a:schemeClr val="accent2"/>
                  </a:solidFill>
                </a:rPr>
                <a:t>2</a:t>
              </a:r>
              <a:endParaRPr lang="en-US" altLang="zh-CN" baseline="-25000" dirty="0">
                <a:solidFill>
                  <a:schemeClr val="accent2"/>
                </a:solidFill>
              </a:endParaRPr>
            </a:p>
          </p:txBody>
        </p:sp>
      </p:grpSp>
      <p:grpSp>
        <p:nvGrpSpPr>
          <p:cNvPr id="20563" name="Group 83"/>
          <p:cNvGrpSpPr/>
          <p:nvPr/>
        </p:nvGrpSpPr>
        <p:grpSpPr bwMode="auto">
          <a:xfrm>
            <a:off x="5812753" y="1010440"/>
            <a:ext cx="2892425" cy="565150"/>
            <a:chOff x="1277" y="2180"/>
            <a:chExt cx="1822" cy="356"/>
          </a:xfrm>
        </p:grpSpPr>
        <p:sp>
          <p:nvSpPr>
            <p:cNvPr id="20543" name="Text Box 63"/>
            <p:cNvSpPr txBox="1">
              <a:spLocks noChangeArrowheads="1"/>
            </p:cNvSpPr>
            <p:nvPr/>
          </p:nvSpPr>
          <p:spPr bwMode="auto">
            <a:xfrm>
              <a:off x="1535" y="2209"/>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r>
                <a:rPr lang="en-US" altLang="zh-CN" i="1" dirty="0"/>
                <a:t>h</a:t>
              </a:r>
              <a:r>
                <a:rPr lang="en-US" altLang="zh-CN" baseline="-25000" dirty="0"/>
                <a:t>11</a:t>
              </a:r>
              <a:r>
                <a:rPr lang="en-US" altLang="zh-CN" dirty="0"/>
                <a:t>   +  </a:t>
              </a:r>
              <a:r>
                <a:rPr lang="en-US" altLang="zh-CN" i="1" dirty="0"/>
                <a:t>h</a:t>
              </a:r>
              <a:r>
                <a:rPr lang="en-US" altLang="zh-CN" baseline="-25000" dirty="0"/>
                <a:t>12</a:t>
              </a:r>
              <a:endParaRPr lang="en-US" altLang="zh-CN" baseline="-25000" dirty="0"/>
            </a:p>
          </p:txBody>
        </p:sp>
        <p:sp>
          <p:nvSpPr>
            <p:cNvPr id="20545" name="Text Box 65"/>
            <p:cNvSpPr txBox="1">
              <a:spLocks noChangeArrowheads="1"/>
            </p:cNvSpPr>
            <p:nvPr/>
          </p:nvSpPr>
          <p:spPr bwMode="auto">
            <a:xfrm>
              <a:off x="1277" y="2180"/>
              <a:ext cx="3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i="1" dirty="0" smtClean="0"/>
                <a:t>u</a:t>
              </a:r>
              <a:r>
                <a:rPr lang="en-US" altLang="zh-CN" baseline="-25000" dirty="0" smtClean="0"/>
                <a:t>1</a:t>
              </a:r>
              <a:endParaRPr lang="en-US" altLang="zh-CN" baseline="-25000" dirty="0"/>
            </a:p>
          </p:txBody>
        </p:sp>
        <p:sp>
          <p:nvSpPr>
            <p:cNvPr id="20548" name="Text Box 68"/>
            <p:cNvSpPr txBox="1">
              <a:spLocks noChangeArrowheads="1"/>
            </p:cNvSpPr>
            <p:nvPr/>
          </p:nvSpPr>
          <p:spPr bwMode="auto">
            <a:xfrm>
              <a:off x="1912" y="2209"/>
              <a:ext cx="3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t>i</a:t>
              </a:r>
              <a:r>
                <a:rPr lang="en-US" altLang="zh-CN" baseline="-25000" dirty="0" smtClean="0"/>
                <a:t>1</a:t>
              </a:r>
              <a:endParaRPr lang="en-US" altLang="zh-CN" baseline="-25000" dirty="0"/>
            </a:p>
          </p:txBody>
        </p:sp>
        <p:sp>
          <p:nvSpPr>
            <p:cNvPr id="20551" name="Text Box 71"/>
            <p:cNvSpPr txBox="1">
              <a:spLocks noChangeArrowheads="1"/>
            </p:cNvSpPr>
            <p:nvPr/>
          </p:nvSpPr>
          <p:spPr bwMode="auto">
            <a:xfrm>
              <a:off x="2607" y="2181"/>
              <a:ext cx="4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t>u</a:t>
              </a:r>
              <a:r>
                <a:rPr lang="en-US" altLang="zh-CN" baseline="-25000" dirty="0" smtClean="0"/>
                <a:t>2</a:t>
              </a:r>
              <a:endParaRPr lang="en-US" altLang="zh-CN" baseline="-25000" dirty="0"/>
            </a:p>
          </p:txBody>
        </p:sp>
      </p:grpSp>
      <p:grpSp>
        <p:nvGrpSpPr>
          <p:cNvPr id="20567" name="Group 87"/>
          <p:cNvGrpSpPr/>
          <p:nvPr/>
        </p:nvGrpSpPr>
        <p:grpSpPr bwMode="auto">
          <a:xfrm>
            <a:off x="5812029" y="1820878"/>
            <a:ext cx="2916239" cy="579438"/>
            <a:chOff x="1179" y="3058"/>
            <a:chExt cx="1837" cy="365"/>
          </a:xfrm>
        </p:grpSpPr>
        <p:sp>
          <p:nvSpPr>
            <p:cNvPr id="20553" name="Text Box 73"/>
            <p:cNvSpPr txBox="1">
              <a:spLocks noChangeArrowheads="1"/>
            </p:cNvSpPr>
            <p:nvPr/>
          </p:nvSpPr>
          <p:spPr bwMode="auto">
            <a:xfrm>
              <a:off x="1396" y="3070"/>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a:t>
              </a:r>
              <a:r>
                <a:rPr lang="en-US" altLang="zh-CN" i="1" dirty="0"/>
                <a:t>h</a:t>
              </a:r>
              <a:r>
                <a:rPr lang="en-US" altLang="zh-CN" baseline="-25000" dirty="0"/>
                <a:t>21</a:t>
              </a:r>
              <a:r>
                <a:rPr lang="en-US" altLang="zh-CN" dirty="0"/>
                <a:t>   </a:t>
              </a:r>
              <a:r>
                <a:rPr lang="en-US" altLang="zh-CN" dirty="0" smtClean="0"/>
                <a:t>+  </a:t>
              </a:r>
              <a:r>
                <a:rPr lang="en-US" altLang="zh-CN" i="1" dirty="0" smtClean="0"/>
                <a:t>h</a:t>
              </a:r>
              <a:r>
                <a:rPr lang="en-US" altLang="zh-CN" baseline="-25000" dirty="0" smtClean="0"/>
                <a:t>22</a:t>
              </a:r>
              <a:endParaRPr lang="en-US" altLang="zh-CN" baseline="-25000" dirty="0"/>
            </a:p>
          </p:txBody>
        </p:sp>
        <p:sp>
          <p:nvSpPr>
            <p:cNvPr id="20558" name="Text Box 78"/>
            <p:cNvSpPr txBox="1">
              <a:spLocks noChangeArrowheads="1"/>
            </p:cNvSpPr>
            <p:nvPr/>
          </p:nvSpPr>
          <p:spPr bwMode="auto">
            <a:xfrm>
              <a:off x="1808" y="3058"/>
              <a:ext cx="3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t>i</a:t>
              </a:r>
              <a:r>
                <a:rPr lang="en-US" altLang="zh-CN" baseline="-25000" dirty="0" smtClean="0"/>
                <a:t>1</a:t>
              </a:r>
              <a:endParaRPr lang="en-US" altLang="zh-CN" baseline="-25000" dirty="0"/>
            </a:p>
          </p:txBody>
        </p:sp>
        <p:sp>
          <p:nvSpPr>
            <p:cNvPr id="20561" name="Text Box 81"/>
            <p:cNvSpPr txBox="1">
              <a:spLocks noChangeArrowheads="1"/>
            </p:cNvSpPr>
            <p:nvPr/>
          </p:nvSpPr>
          <p:spPr bwMode="auto">
            <a:xfrm>
              <a:off x="2524" y="3066"/>
              <a:ext cx="4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t>u</a:t>
              </a:r>
              <a:r>
                <a:rPr lang="en-US" altLang="zh-CN" baseline="-25000" dirty="0" smtClean="0"/>
                <a:t>2</a:t>
              </a:r>
              <a:endParaRPr lang="en-US" altLang="zh-CN" baseline="-25000" dirty="0"/>
            </a:p>
          </p:txBody>
        </p:sp>
        <p:sp>
          <p:nvSpPr>
            <p:cNvPr id="20565" name="Text Box 85"/>
            <p:cNvSpPr txBox="1">
              <a:spLocks noChangeArrowheads="1"/>
            </p:cNvSpPr>
            <p:nvPr/>
          </p:nvSpPr>
          <p:spPr bwMode="auto">
            <a:xfrm>
              <a:off x="1179" y="3096"/>
              <a:ext cx="3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smtClean="0"/>
                <a:t>i</a:t>
              </a:r>
              <a:r>
                <a:rPr lang="en-US" altLang="zh-CN" baseline="-25000" dirty="0" smtClean="0"/>
                <a:t>2</a:t>
              </a:r>
              <a:endParaRPr lang="en-US" altLang="zh-CN" baseline="-25000" dirty="0"/>
            </a:p>
          </p:txBody>
        </p:sp>
      </p:grpSp>
      <p:sp>
        <p:nvSpPr>
          <p:cNvPr id="74" name="Text Box 90"/>
          <p:cNvSpPr txBox="1">
            <a:spLocks noChangeArrowheads="1"/>
          </p:cNvSpPr>
          <p:nvPr/>
        </p:nvSpPr>
        <p:spPr bwMode="auto">
          <a:xfrm>
            <a:off x="6161704" y="3807624"/>
            <a:ext cx="283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0" i="1" dirty="0" err="1">
                <a:ln>
                  <a:solidFill>
                    <a:schemeClr val="tx1"/>
                  </a:solidFill>
                </a:ln>
              </a:rPr>
              <a:t>u</a:t>
            </a:r>
            <a:r>
              <a:rPr lang="en-US" altLang="zh-CN" b="0" baseline="-25000" dirty="0" err="1">
                <a:ln>
                  <a:solidFill>
                    <a:schemeClr val="tx1"/>
                  </a:solidFill>
                </a:ln>
              </a:rPr>
              <a:t>be</a:t>
            </a:r>
            <a:r>
              <a:rPr lang="en-US" altLang="zh-CN" b="0" dirty="0">
                <a:ln>
                  <a:solidFill>
                    <a:schemeClr val="tx1"/>
                  </a:solidFill>
                </a:ln>
              </a:rPr>
              <a:t>=</a:t>
            </a:r>
            <a:r>
              <a:rPr lang="en-US" altLang="zh-CN" i="1" dirty="0"/>
              <a:t>h</a:t>
            </a:r>
            <a:r>
              <a:rPr lang="en-US" altLang="zh-CN" b="0" baseline="-25000" dirty="0">
                <a:ln>
                  <a:solidFill>
                    <a:schemeClr val="tx1"/>
                  </a:solidFill>
                </a:ln>
              </a:rPr>
              <a:t>11</a:t>
            </a:r>
            <a:r>
              <a:rPr lang="en-US" altLang="zh-CN" b="0" i="1" dirty="0">
                <a:ln>
                  <a:solidFill>
                    <a:schemeClr val="tx1"/>
                  </a:solidFill>
                </a:ln>
              </a:rPr>
              <a:t>i</a:t>
            </a:r>
            <a:r>
              <a:rPr lang="en-US" altLang="zh-CN" b="0" baseline="-25000" dirty="0">
                <a:ln>
                  <a:solidFill>
                    <a:schemeClr val="tx1"/>
                  </a:solidFill>
                </a:ln>
              </a:rPr>
              <a:t>b</a:t>
            </a:r>
            <a:r>
              <a:rPr lang="en-US" altLang="zh-CN" b="0" dirty="0">
                <a:ln>
                  <a:solidFill>
                    <a:schemeClr val="tx1"/>
                  </a:solidFill>
                </a:ln>
              </a:rPr>
              <a:t>+</a:t>
            </a:r>
            <a:r>
              <a:rPr lang="en-US" altLang="zh-CN" b="0" i="1" dirty="0">
                <a:ln>
                  <a:solidFill>
                    <a:schemeClr val="tx1"/>
                  </a:solidFill>
                </a:ln>
              </a:rPr>
              <a:t>h</a:t>
            </a:r>
            <a:r>
              <a:rPr lang="en-US" altLang="zh-CN" b="0" baseline="-25000" dirty="0">
                <a:ln>
                  <a:solidFill>
                    <a:schemeClr val="tx1"/>
                  </a:solidFill>
                </a:ln>
              </a:rPr>
              <a:t>12</a:t>
            </a:r>
            <a:r>
              <a:rPr lang="en-US" altLang="zh-CN" b="0" i="1" dirty="0">
                <a:ln>
                  <a:solidFill>
                    <a:schemeClr val="tx1"/>
                  </a:solidFill>
                </a:ln>
              </a:rPr>
              <a:t>u</a:t>
            </a:r>
            <a:r>
              <a:rPr lang="en-US" altLang="zh-CN" b="0" baseline="-25000" dirty="0">
                <a:ln>
                  <a:solidFill>
                    <a:schemeClr val="tx1"/>
                  </a:solidFill>
                </a:ln>
              </a:rPr>
              <a:t>ce</a:t>
            </a:r>
            <a:endParaRPr lang="en-US" altLang="zh-CN" b="0" baseline="-25000" dirty="0">
              <a:ln>
                <a:solidFill>
                  <a:schemeClr val="tx1"/>
                </a:solidFill>
              </a:ln>
            </a:endParaRPr>
          </a:p>
        </p:txBody>
      </p:sp>
      <p:sp>
        <p:nvSpPr>
          <p:cNvPr id="75" name="Text Box 91"/>
          <p:cNvSpPr txBox="1">
            <a:spLocks noChangeArrowheads="1"/>
          </p:cNvSpPr>
          <p:nvPr/>
        </p:nvSpPr>
        <p:spPr bwMode="auto">
          <a:xfrm>
            <a:off x="6255881" y="4329910"/>
            <a:ext cx="2790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0" i="1">
                <a:ln>
                  <a:solidFill>
                    <a:schemeClr val="tx1"/>
                  </a:solidFill>
                </a:ln>
              </a:rPr>
              <a:t>i</a:t>
            </a:r>
            <a:r>
              <a:rPr lang="en-US" altLang="zh-CN" b="0" baseline="-25000">
                <a:ln>
                  <a:solidFill>
                    <a:schemeClr val="tx1"/>
                  </a:solidFill>
                </a:ln>
              </a:rPr>
              <a:t>c</a:t>
            </a:r>
            <a:r>
              <a:rPr lang="en-US" altLang="zh-CN" b="0">
                <a:ln>
                  <a:solidFill>
                    <a:schemeClr val="tx1"/>
                  </a:solidFill>
                </a:ln>
              </a:rPr>
              <a:t>=</a:t>
            </a:r>
            <a:r>
              <a:rPr lang="en-US" altLang="zh-CN" b="0" i="1">
                <a:ln>
                  <a:solidFill>
                    <a:schemeClr val="tx1"/>
                  </a:solidFill>
                </a:ln>
              </a:rPr>
              <a:t>h</a:t>
            </a:r>
            <a:r>
              <a:rPr lang="en-US" altLang="zh-CN" b="0" baseline="-25000">
                <a:ln>
                  <a:solidFill>
                    <a:schemeClr val="tx1"/>
                  </a:solidFill>
                </a:ln>
              </a:rPr>
              <a:t>21</a:t>
            </a:r>
            <a:r>
              <a:rPr lang="en-US" altLang="zh-CN" b="0" i="1">
                <a:ln>
                  <a:solidFill>
                    <a:schemeClr val="tx1"/>
                  </a:solidFill>
                </a:ln>
              </a:rPr>
              <a:t>i</a:t>
            </a:r>
            <a:r>
              <a:rPr lang="en-US" altLang="zh-CN" b="0" baseline="-25000">
                <a:ln>
                  <a:solidFill>
                    <a:schemeClr val="tx1"/>
                  </a:solidFill>
                </a:ln>
              </a:rPr>
              <a:t>b</a:t>
            </a:r>
            <a:r>
              <a:rPr lang="en-US" altLang="zh-CN" b="0">
                <a:ln>
                  <a:solidFill>
                    <a:schemeClr val="tx1"/>
                  </a:solidFill>
                </a:ln>
              </a:rPr>
              <a:t>+</a:t>
            </a:r>
            <a:r>
              <a:rPr lang="en-US" altLang="zh-CN" b="0" i="1">
                <a:ln>
                  <a:solidFill>
                    <a:schemeClr val="tx1"/>
                  </a:solidFill>
                </a:ln>
              </a:rPr>
              <a:t>h</a:t>
            </a:r>
            <a:r>
              <a:rPr lang="en-US" altLang="zh-CN" b="0" baseline="-25000">
                <a:ln>
                  <a:solidFill>
                    <a:schemeClr val="tx1"/>
                  </a:solidFill>
                </a:ln>
              </a:rPr>
              <a:t>22</a:t>
            </a:r>
            <a:r>
              <a:rPr lang="en-US" altLang="zh-CN" b="0" i="1">
                <a:ln>
                  <a:solidFill>
                    <a:schemeClr val="tx1"/>
                  </a:solidFill>
                </a:ln>
              </a:rPr>
              <a:t>u</a:t>
            </a:r>
            <a:r>
              <a:rPr lang="en-US" altLang="zh-CN" b="0" baseline="-25000">
                <a:ln>
                  <a:solidFill>
                    <a:schemeClr val="tx1"/>
                  </a:solidFill>
                </a:ln>
              </a:rPr>
              <a:t>ce</a:t>
            </a:r>
            <a:endParaRPr lang="en-US" altLang="zh-CN" b="0" baseline="-25000">
              <a:ln>
                <a:solidFill>
                  <a:schemeClr val="tx1"/>
                </a:solidFill>
              </a:ln>
            </a:endParaRPr>
          </a:p>
        </p:txBody>
      </p:sp>
      <p:sp>
        <p:nvSpPr>
          <p:cNvPr id="76" name="AutoShape 92"/>
          <p:cNvSpPr/>
          <p:nvPr/>
        </p:nvSpPr>
        <p:spPr bwMode="auto">
          <a:xfrm>
            <a:off x="5979443" y="4017171"/>
            <a:ext cx="155575" cy="742950"/>
          </a:xfrm>
          <a:prstGeom prst="leftBrace">
            <a:avLst>
              <a:gd name="adj1" fmla="val 39796"/>
              <a:gd name="adj2" fmla="val 50000"/>
            </a:avLst>
          </a:prstGeom>
          <a:noFill/>
          <a:ln w="28575">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b="0">
              <a:ln>
                <a:solidFill>
                  <a:schemeClr val="tx1"/>
                </a:solidFill>
              </a:ln>
            </a:endParaRPr>
          </a:p>
        </p:txBody>
      </p:sp>
      <p:sp>
        <p:nvSpPr>
          <p:cNvPr id="2" name="灯片编号占位符 1"/>
          <p:cNvSpPr>
            <a:spLocks noGrp="1"/>
          </p:cNvSpPr>
          <p:nvPr>
            <p:ph type="sldNum" sz="quarter" idx="12"/>
          </p:nvPr>
        </p:nvSpPr>
        <p:spPr/>
        <p:txBody>
          <a:bodyPr/>
          <a:lstStyle/>
          <a:p>
            <a:pPr>
              <a:defRPr/>
            </a:pPr>
            <a:fld id="{55F494B6-A18A-44DA-AC40-58385C5848F5}" type="slidenum">
              <a:rPr lang="en-US" altLang="zh-CN" smtClean="0"/>
            </a:fld>
            <a:endParaRPr lang="en-US" altLang="zh-CN" dirty="0"/>
          </a:p>
        </p:txBody>
      </p:sp>
      <p:sp>
        <p:nvSpPr>
          <p:cNvPr id="118" name="Text Box 3"/>
          <p:cNvSpPr txBox="1">
            <a:spLocks noChangeArrowheads="1"/>
          </p:cNvSpPr>
          <p:nvPr/>
        </p:nvSpPr>
        <p:spPr bwMode="auto">
          <a:xfrm>
            <a:off x="285753" y="93446"/>
            <a:ext cx="662939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2.3.3</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三极管的微变等效电路</a:t>
            </a:r>
            <a:endPar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grpSp>
        <p:nvGrpSpPr>
          <p:cNvPr id="137" name="Group 148"/>
          <p:cNvGrpSpPr/>
          <p:nvPr/>
        </p:nvGrpSpPr>
        <p:grpSpPr bwMode="auto">
          <a:xfrm>
            <a:off x="1807491" y="3481392"/>
            <a:ext cx="2762250" cy="2820987"/>
            <a:chOff x="193" y="1325"/>
            <a:chExt cx="1740" cy="1777"/>
          </a:xfrm>
        </p:grpSpPr>
        <p:sp>
          <p:nvSpPr>
            <p:cNvPr id="138" name="Line 9"/>
            <p:cNvSpPr>
              <a:spLocks noChangeShapeType="1"/>
            </p:cNvSpPr>
            <p:nvPr/>
          </p:nvSpPr>
          <p:spPr bwMode="auto">
            <a:xfrm>
              <a:off x="756" y="1989"/>
              <a:ext cx="0" cy="515"/>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 name="Line 10"/>
            <p:cNvSpPr>
              <a:spLocks noChangeShapeType="1"/>
            </p:cNvSpPr>
            <p:nvPr/>
          </p:nvSpPr>
          <p:spPr bwMode="auto">
            <a:xfrm>
              <a:off x="756" y="2270"/>
              <a:ext cx="384" cy="234"/>
            </a:xfrm>
            <a:prstGeom prst="line">
              <a:avLst/>
            </a:prstGeom>
            <a:noFill/>
            <a:ln w="5715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 name="Line 11"/>
            <p:cNvSpPr>
              <a:spLocks noChangeShapeType="1"/>
            </p:cNvSpPr>
            <p:nvPr/>
          </p:nvSpPr>
          <p:spPr bwMode="auto">
            <a:xfrm flipV="1">
              <a:off x="756" y="1989"/>
              <a:ext cx="384" cy="187"/>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 name="Freeform 12"/>
            <p:cNvSpPr/>
            <p:nvPr/>
          </p:nvSpPr>
          <p:spPr bwMode="auto">
            <a:xfrm>
              <a:off x="1140" y="1717"/>
              <a:ext cx="576" cy="281"/>
            </a:xfrm>
            <a:custGeom>
              <a:avLst/>
              <a:gdLst>
                <a:gd name="T0" fmla="*/ 0 w 480"/>
                <a:gd name="T1" fmla="*/ 267 h 288"/>
                <a:gd name="T2" fmla="*/ 0 w 480"/>
                <a:gd name="T3" fmla="*/ 0 h 288"/>
                <a:gd name="T4" fmla="*/ 829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0" y="0"/>
                  </a:lnTo>
                  <a:lnTo>
                    <a:pt x="480" y="0"/>
                  </a:ln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 name="Line 13"/>
            <p:cNvSpPr>
              <a:spLocks noChangeShapeType="1"/>
            </p:cNvSpPr>
            <p:nvPr/>
          </p:nvSpPr>
          <p:spPr bwMode="auto">
            <a:xfrm flipH="1">
              <a:off x="276" y="2223"/>
              <a:ext cx="48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 name="Line 14"/>
            <p:cNvSpPr>
              <a:spLocks noChangeShapeType="1"/>
            </p:cNvSpPr>
            <p:nvPr/>
          </p:nvSpPr>
          <p:spPr bwMode="auto">
            <a:xfrm>
              <a:off x="274" y="2915"/>
              <a:ext cx="144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4" name="Line 16"/>
            <p:cNvSpPr>
              <a:spLocks noChangeShapeType="1"/>
            </p:cNvSpPr>
            <p:nvPr/>
          </p:nvSpPr>
          <p:spPr bwMode="auto">
            <a:xfrm>
              <a:off x="1050" y="3018"/>
              <a:ext cx="144" cy="0"/>
            </a:xfrm>
            <a:prstGeom prst="line">
              <a:avLst/>
            </a:prstGeom>
            <a:noFill/>
            <a:ln w="762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5" name="Oval 17"/>
            <p:cNvSpPr>
              <a:spLocks noChangeArrowheads="1"/>
            </p:cNvSpPr>
            <p:nvPr/>
          </p:nvSpPr>
          <p:spPr bwMode="auto">
            <a:xfrm>
              <a:off x="219" y="2197"/>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6" name="Oval 18"/>
            <p:cNvSpPr>
              <a:spLocks noChangeArrowheads="1"/>
            </p:cNvSpPr>
            <p:nvPr/>
          </p:nvSpPr>
          <p:spPr bwMode="auto">
            <a:xfrm>
              <a:off x="1728" y="2894"/>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7" name="Oval 19"/>
            <p:cNvSpPr>
              <a:spLocks noChangeArrowheads="1"/>
            </p:cNvSpPr>
            <p:nvPr/>
          </p:nvSpPr>
          <p:spPr bwMode="auto">
            <a:xfrm>
              <a:off x="1716" y="1688"/>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8" name="Oval 20"/>
            <p:cNvSpPr>
              <a:spLocks noChangeArrowheads="1"/>
            </p:cNvSpPr>
            <p:nvPr/>
          </p:nvSpPr>
          <p:spPr bwMode="auto">
            <a:xfrm>
              <a:off x="219" y="2887"/>
              <a:ext cx="48" cy="47"/>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9" name="Oval 21"/>
            <p:cNvSpPr>
              <a:spLocks noChangeArrowheads="1"/>
            </p:cNvSpPr>
            <p:nvPr/>
          </p:nvSpPr>
          <p:spPr bwMode="auto">
            <a:xfrm>
              <a:off x="1086" y="2887"/>
              <a:ext cx="48" cy="47"/>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0" name="Line 22"/>
            <p:cNvSpPr>
              <a:spLocks noChangeShapeType="1"/>
            </p:cNvSpPr>
            <p:nvPr/>
          </p:nvSpPr>
          <p:spPr bwMode="auto">
            <a:xfrm>
              <a:off x="228" y="2363"/>
              <a:ext cx="0" cy="375"/>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1" name="Line 23"/>
            <p:cNvSpPr>
              <a:spLocks noChangeShapeType="1"/>
            </p:cNvSpPr>
            <p:nvPr/>
          </p:nvSpPr>
          <p:spPr bwMode="auto">
            <a:xfrm>
              <a:off x="1764" y="1971"/>
              <a:ext cx="0" cy="796"/>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2" name="Line 24"/>
            <p:cNvSpPr>
              <a:spLocks noChangeShapeType="1"/>
            </p:cNvSpPr>
            <p:nvPr/>
          </p:nvSpPr>
          <p:spPr bwMode="auto">
            <a:xfrm>
              <a:off x="222" y="2147"/>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 name="Line 25"/>
            <p:cNvSpPr>
              <a:spLocks noChangeShapeType="1"/>
            </p:cNvSpPr>
            <p:nvPr/>
          </p:nvSpPr>
          <p:spPr bwMode="auto">
            <a:xfrm flipH="1">
              <a:off x="1452" y="1650"/>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4" name="Text Box 26"/>
            <p:cNvSpPr txBox="1">
              <a:spLocks noChangeArrowheads="1"/>
            </p:cNvSpPr>
            <p:nvPr/>
          </p:nvSpPr>
          <p:spPr bwMode="auto">
            <a:xfrm>
              <a:off x="1489" y="1325"/>
              <a:ext cx="4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c</a:t>
              </a:r>
              <a:endParaRPr lang="en-US" altLang="zh-CN" i="1" baseline="-25000">
                <a:ea typeface="方正琥珀繁体" pitchFamily="2" charset="-122"/>
              </a:endParaRPr>
            </a:p>
          </p:txBody>
        </p:sp>
        <p:sp>
          <p:nvSpPr>
            <p:cNvPr id="155" name="Text Box 27"/>
            <p:cNvSpPr txBox="1">
              <a:spLocks noChangeArrowheads="1"/>
            </p:cNvSpPr>
            <p:nvPr/>
          </p:nvSpPr>
          <p:spPr bwMode="auto">
            <a:xfrm>
              <a:off x="1400" y="2138"/>
              <a:ext cx="3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ce</a:t>
              </a:r>
              <a:endParaRPr lang="en-US" altLang="zh-CN" b="0" baseline="-25000">
                <a:ea typeface="方正琥珀繁体" pitchFamily="2" charset="-122"/>
              </a:endParaRPr>
            </a:p>
          </p:txBody>
        </p:sp>
        <p:sp>
          <p:nvSpPr>
            <p:cNvPr id="156" name="Text Box 28"/>
            <p:cNvSpPr txBox="1">
              <a:spLocks noChangeArrowheads="1"/>
            </p:cNvSpPr>
            <p:nvPr/>
          </p:nvSpPr>
          <p:spPr bwMode="auto">
            <a:xfrm>
              <a:off x="199" y="2321"/>
              <a:ext cx="39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be</a:t>
              </a:r>
              <a:endParaRPr lang="en-US" altLang="zh-CN" b="0" baseline="-25000">
                <a:ea typeface="方正琥珀繁体" pitchFamily="2" charset="-122"/>
              </a:endParaRPr>
            </a:p>
          </p:txBody>
        </p:sp>
        <p:sp>
          <p:nvSpPr>
            <p:cNvPr id="157" name="Text Box 29"/>
            <p:cNvSpPr txBox="1">
              <a:spLocks noChangeArrowheads="1"/>
            </p:cNvSpPr>
            <p:nvPr/>
          </p:nvSpPr>
          <p:spPr bwMode="auto">
            <a:xfrm>
              <a:off x="193" y="1801"/>
              <a:ext cx="2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b</a:t>
              </a:r>
              <a:endParaRPr lang="en-US" altLang="zh-CN" i="1" baseline="-25000">
                <a:ea typeface="方正琥珀繁体" pitchFamily="2" charset="-122"/>
              </a:endParaRPr>
            </a:p>
          </p:txBody>
        </p:sp>
        <p:sp>
          <p:nvSpPr>
            <p:cNvPr id="158" name="Line 32"/>
            <p:cNvSpPr>
              <a:spLocks noChangeShapeType="1"/>
            </p:cNvSpPr>
            <p:nvPr/>
          </p:nvSpPr>
          <p:spPr bwMode="auto">
            <a:xfrm>
              <a:off x="1103" y="2495"/>
              <a:ext cx="0" cy="509"/>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9" name="Rectangle 89"/>
            <p:cNvSpPr>
              <a:spLocks noChangeArrowheads="1"/>
            </p:cNvSpPr>
            <p:nvPr/>
          </p:nvSpPr>
          <p:spPr bwMode="auto">
            <a:xfrm>
              <a:off x="576" y="1566"/>
              <a:ext cx="828" cy="1536"/>
            </a:xfrm>
            <a:prstGeom prst="rect">
              <a:avLst/>
            </a:prstGeom>
            <a:noFill/>
            <a:ln w="19050">
              <a:solidFill>
                <a:schemeClr val="tx1"/>
              </a:solidFill>
              <a:prstDash val="dash"/>
              <a:miter lim="800000"/>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dissolve">
                                      <p:cBhvr>
                                        <p:cTn id="7" dur="500"/>
                                        <p:tgtEl>
                                          <p:spTgt spid="13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744537" y="3641524"/>
            <a:ext cx="283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err="1"/>
              <a:t>u</a:t>
            </a:r>
            <a:r>
              <a:rPr lang="en-US" altLang="zh-CN" baseline="-25000" dirty="0" err="1"/>
              <a:t>be</a:t>
            </a:r>
            <a:r>
              <a:rPr lang="en-US" altLang="zh-CN" dirty="0"/>
              <a:t>=</a:t>
            </a:r>
            <a:r>
              <a:rPr lang="en-US" altLang="zh-CN" i="1" dirty="0"/>
              <a:t>h</a:t>
            </a:r>
            <a:r>
              <a:rPr lang="en-US" altLang="zh-CN" baseline="-25000" dirty="0"/>
              <a:t>11</a:t>
            </a:r>
            <a:r>
              <a:rPr lang="en-US" altLang="zh-CN" i="1" dirty="0"/>
              <a:t>i</a:t>
            </a:r>
            <a:r>
              <a:rPr lang="en-US" altLang="zh-CN" baseline="-25000" dirty="0"/>
              <a:t>b</a:t>
            </a:r>
            <a:r>
              <a:rPr lang="en-US" altLang="zh-CN" dirty="0"/>
              <a:t>+</a:t>
            </a:r>
            <a:r>
              <a:rPr lang="en-US" altLang="zh-CN" i="1" dirty="0"/>
              <a:t>h</a:t>
            </a:r>
            <a:r>
              <a:rPr lang="en-US" altLang="zh-CN" baseline="-25000" dirty="0"/>
              <a:t>12</a:t>
            </a:r>
            <a:r>
              <a:rPr lang="en-US" altLang="zh-CN" i="1" dirty="0"/>
              <a:t>u</a:t>
            </a:r>
            <a:r>
              <a:rPr lang="en-US" altLang="zh-CN" baseline="-25000" dirty="0"/>
              <a:t>ce</a:t>
            </a:r>
            <a:endParaRPr lang="en-US" altLang="zh-CN" baseline="-25000" dirty="0"/>
          </a:p>
        </p:txBody>
      </p:sp>
      <p:sp>
        <p:nvSpPr>
          <p:cNvPr id="71683" name="Text Box 3"/>
          <p:cNvSpPr txBox="1">
            <a:spLocks noChangeArrowheads="1"/>
          </p:cNvSpPr>
          <p:nvPr/>
        </p:nvSpPr>
        <p:spPr bwMode="auto">
          <a:xfrm>
            <a:off x="719140" y="4128243"/>
            <a:ext cx="2790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err="1"/>
              <a:t>i</a:t>
            </a:r>
            <a:r>
              <a:rPr lang="en-US" altLang="zh-CN" baseline="-25000" dirty="0" err="1"/>
              <a:t>c</a:t>
            </a:r>
            <a:r>
              <a:rPr lang="en-US" altLang="zh-CN" dirty="0"/>
              <a:t>=</a:t>
            </a:r>
            <a:r>
              <a:rPr lang="en-US" altLang="zh-CN" i="1" dirty="0"/>
              <a:t>h</a:t>
            </a:r>
            <a:r>
              <a:rPr lang="en-US" altLang="zh-CN" baseline="-25000" dirty="0"/>
              <a:t>21</a:t>
            </a:r>
            <a:r>
              <a:rPr lang="en-US" altLang="zh-CN" i="1" dirty="0"/>
              <a:t>i</a:t>
            </a:r>
            <a:r>
              <a:rPr lang="en-US" altLang="zh-CN" baseline="-25000" dirty="0"/>
              <a:t>b</a:t>
            </a:r>
            <a:r>
              <a:rPr lang="en-US" altLang="zh-CN" dirty="0"/>
              <a:t>+</a:t>
            </a:r>
            <a:r>
              <a:rPr lang="en-US" altLang="zh-CN" i="1" dirty="0"/>
              <a:t>h</a:t>
            </a:r>
            <a:r>
              <a:rPr lang="en-US" altLang="zh-CN" baseline="-25000" dirty="0"/>
              <a:t>22</a:t>
            </a:r>
            <a:r>
              <a:rPr lang="en-US" altLang="zh-CN" i="1" dirty="0"/>
              <a:t>u</a:t>
            </a:r>
            <a:r>
              <a:rPr lang="en-US" altLang="zh-CN" baseline="-25000" dirty="0"/>
              <a:t>ce</a:t>
            </a:r>
            <a:endParaRPr lang="en-US" altLang="zh-CN" baseline="-25000" dirty="0"/>
          </a:p>
        </p:txBody>
      </p:sp>
      <p:sp>
        <p:nvSpPr>
          <p:cNvPr id="71684" name="AutoShape 4"/>
          <p:cNvSpPr/>
          <p:nvPr/>
        </p:nvSpPr>
        <p:spPr bwMode="auto">
          <a:xfrm>
            <a:off x="611189" y="3860597"/>
            <a:ext cx="155575" cy="742950"/>
          </a:xfrm>
          <a:prstGeom prst="leftBrace">
            <a:avLst>
              <a:gd name="adj1" fmla="val 39796"/>
              <a:gd name="adj2" fmla="val 50000"/>
            </a:avLst>
          </a:prstGeom>
          <a:noFill/>
          <a:ln w="28575">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1365" name="Text Box 5"/>
          <p:cNvSpPr txBox="1">
            <a:spLocks noChangeArrowheads="1"/>
          </p:cNvSpPr>
          <p:nvPr/>
        </p:nvSpPr>
        <p:spPr bwMode="auto">
          <a:xfrm>
            <a:off x="4598143" y="814390"/>
            <a:ext cx="3067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a:t>h</a:t>
            </a:r>
            <a:r>
              <a:rPr lang="en-US" altLang="zh-CN" baseline="-25000" dirty="0"/>
              <a:t>11</a:t>
            </a:r>
            <a:r>
              <a:rPr lang="en-US" altLang="zh-CN" dirty="0"/>
              <a:t>=</a:t>
            </a:r>
            <a:r>
              <a:rPr lang="en-US" altLang="zh-CN" i="1" dirty="0" err="1"/>
              <a:t>u</a:t>
            </a:r>
            <a:r>
              <a:rPr lang="en-US" altLang="zh-CN" baseline="-25000" dirty="0" err="1"/>
              <a:t>be</a:t>
            </a:r>
            <a:r>
              <a:rPr lang="en-US" altLang="zh-CN" dirty="0"/>
              <a:t>/</a:t>
            </a:r>
            <a:r>
              <a:rPr lang="en-US" altLang="zh-CN" i="1" dirty="0" err="1"/>
              <a:t>i</a:t>
            </a:r>
            <a:r>
              <a:rPr lang="en-US" altLang="zh-CN" baseline="-25000" dirty="0" err="1"/>
              <a:t>b</a:t>
            </a:r>
            <a:r>
              <a:rPr lang="en-US" altLang="zh-CN" dirty="0" err="1">
                <a:cs typeface="Times New Roman" panose="02020603050405020304" pitchFamily="18" charset="0"/>
              </a:rPr>
              <a:t>|</a:t>
            </a:r>
            <a:r>
              <a:rPr lang="en-US" altLang="zh-CN" sz="1800" i="1" dirty="0" err="1">
                <a:cs typeface="Times New Roman" panose="02020603050405020304" pitchFamily="18" charset="0"/>
              </a:rPr>
              <a:t>u</a:t>
            </a:r>
            <a:r>
              <a:rPr lang="en-US" altLang="zh-CN" sz="1200" baseline="-32000" dirty="0" err="1">
                <a:cs typeface="Times New Roman" panose="02020603050405020304" pitchFamily="18" charset="0"/>
              </a:rPr>
              <a:t>ce</a:t>
            </a:r>
            <a:r>
              <a:rPr lang="en-US" altLang="zh-CN" sz="1800" baseline="-25000" dirty="0">
                <a:cs typeface="Times New Roman" panose="02020603050405020304" pitchFamily="18" charset="0"/>
              </a:rPr>
              <a:t>=</a:t>
            </a:r>
            <a:r>
              <a:rPr lang="en-US" altLang="zh-CN" sz="1800" baseline="-25000" dirty="0"/>
              <a:t>0</a:t>
            </a:r>
            <a:r>
              <a:rPr lang="en-US" altLang="zh-CN" baseline="-25000" dirty="0"/>
              <a:t> </a:t>
            </a:r>
            <a:r>
              <a:rPr lang="en-US" altLang="zh-CN" dirty="0"/>
              <a:t>=</a:t>
            </a:r>
            <a:r>
              <a:rPr lang="en-US" altLang="zh-CN" i="1" dirty="0" err="1"/>
              <a:t>r</a:t>
            </a:r>
            <a:r>
              <a:rPr lang="en-US" altLang="zh-CN" baseline="-25000" dirty="0" err="1"/>
              <a:t>be</a:t>
            </a:r>
            <a:endParaRPr lang="en-US" altLang="zh-CN" baseline="-25000" dirty="0"/>
          </a:p>
        </p:txBody>
      </p:sp>
      <p:grpSp>
        <p:nvGrpSpPr>
          <p:cNvPr id="271367" name="Group 7"/>
          <p:cNvGrpSpPr/>
          <p:nvPr/>
        </p:nvGrpSpPr>
        <p:grpSpPr bwMode="auto">
          <a:xfrm>
            <a:off x="4743452" y="2385359"/>
            <a:ext cx="3211513" cy="1112839"/>
            <a:chOff x="2195" y="3011"/>
            <a:chExt cx="2023" cy="701"/>
          </a:xfrm>
        </p:grpSpPr>
        <p:sp>
          <p:nvSpPr>
            <p:cNvPr id="71694" name="Text Box 8"/>
            <p:cNvSpPr txBox="1">
              <a:spLocks noChangeArrowheads="1"/>
            </p:cNvSpPr>
            <p:nvPr/>
          </p:nvSpPr>
          <p:spPr bwMode="auto">
            <a:xfrm>
              <a:off x="2195" y="3194"/>
              <a:ext cx="17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smtClean="0"/>
                <a:t>=</a:t>
              </a:r>
              <a:r>
                <a:rPr lang="en-US" altLang="zh-CN" i="1" dirty="0" err="1" smtClean="0"/>
                <a:t>r</a:t>
              </a:r>
              <a:r>
                <a:rPr lang="en-US" altLang="zh-CN" baseline="-30000" dirty="0" err="1" smtClean="0"/>
                <a:t>bb</a:t>
              </a:r>
              <a:r>
                <a:rPr lang="en-US" altLang="zh-CN" baseline="-30000" dirty="0">
                  <a:sym typeface="Symbol" panose="05050102010706020507" pitchFamily="18" charset="2"/>
                </a:rPr>
                <a:t></a:t>
              </a:r>
              <a:r>
                <a:rPr lang="en-US" altLang="zh-CN" dirty="0"/>
                <a:t>+(1+</a:t>
              </a:r>
              <a:r>
                <a:rPr lang="en-US" altLang="zh-CN" i="1" dirty="0">
                  <a:ea typeface="楷体_GB2312" pitchFamily="49" charset="-122"/>
                </a:rPr>
                <a:t>β</a:t>
              </a:r>
              <a:r>
                <a:rPr lang="en-US" altLang="zh-CN" dirty="0"/>
                <a:t>) </a:t>
              </a:r>
              <a:endParaRPr lang="en-US" altLang="zh-CN" dirty="0"/>
            </a:p>
          </p:txBody>
        </p:sp>
        <p:sp>
          <p:nvSpPr>
            <p:cNvPr id="71695" name="Line 9"/>
            <p:cNvSpPr>
              <a:spLocks noChangeShapeType="1"/>
            </p:cNvSpPr>
            <p:nvPr/>
          </p:nvSpPr>
          <p:spPr bwMode="auto">
            <a:xfrm>
              <a:off x="3353" y="3377"/>
              <a:ext cx="865" cy="8"/>
            </a:xfrm>
            <a:prstGeom prst="line">
              <a:avLst/>
            </a:prstGeom>
            <a:noFill/>
            <a:ln w="38100">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6" name="Text Box 10"/>
            <p:cNvSpPr txBox="1">
              <a:spLocks noChangeArrowheads="1"/>
            </p:cNvSpPr>
            <p:nvPr/>
          </p:nvSpPr>
          <p:spPr bwMode="auto">
            <a:xfrm>
              <a:off x="3162" y="3011"/>
              <a:ext cx="105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dirty="0"/>
                <a:t>26(mV)</a:t>
              </a:r>
              <a:endParaRPr lang="en-US" altLang="zh-CN" dirty="0"/>
            </a:p>
          </p:txBody>
        </p:sp>
        <p:sp>
          <p:nvSpPr>
            <p:cNvPr id="71697" name="Text Box 11"/>
            <p:cNvSpPr txBox="1">
              <a:spLocks noChangeArrowheads="1"/>
            </p:cNvSpPr>
            <p:nvPr/>
          </p:nvSpPr>
          <p:spPr bwMode="auto">
            <a:xfrm>
              <a:off x="3162" y="3385"/>
              <a:ext cx="1056" cy="327"/>
            </a:xfrm>
            <a:prstGeom prst="rect">
              <a:avLst/>
            </a:prstGeom>
            <a:noFill/>
            <a:ln w="38100">
              <a:noFill/>
              <a:miter lim="800000"/>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i="1" dirty="0"/>
                <a:t>I</a:t>
              </a:r>
              <a:r>
                <a:rPr lang="en-US" altLang="zh-CN" baseline="-30000" dirty="0">
                  <a:latin typeface="宋体" panose="02010600030101010101" pitchFamily="2" charset="-122"/>
                </a:rPr>
                <a:t>E</a:t>
              </a:r>
              <a:r>
                <a:rPr lang="en-US" altLang="zh-CN" dirty="0"/>
                <a:t>(mA)</a:t>
              </a:r>
              <a:endParaRPr lang="en-US" altLang="zh-CN" dirty="0"/>
            </a:p>
          </p:txBody>
        </p:sp>
      </p:grpSp>
      <p:sp>
        <p:nvSpPr>
          <p:cNvPr id="271372" name="Text Box 12"/>
          <p:cNvSpPr txBox="1">
            <a:spLocks noChangeArrowheads="1"/>
          </p:cNvSpPr>
          <p:nvPr/>
        </p:nvSpPr>
        <p:spPr bwMode="auto">
          <a:xfrm>
            <a:off x="3983782" y="3564690"/>
            <a:ext cx="4981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err="1"/>
              <a:t>r</a:t>
            </a:r>
            <a:r>
              <a:rPr lang="en-US" altLang="zh-CN" baseline="-25000" dirty="0" err="1"/>
              <a:t>bb</a:t>
            </a:r>
            <a:r>
              <a:rPr lang="en-US" altLang="zh-CN" baseline="-25000" dirty="0">
                <a:sym typeface="Symbol" panose="05050102010706020507" pitchFamily="18" charset="2"/>
              </a:rPr>
              <a:t></a:t>
            </a:r>
            <a:r>
              <a:rPr lang="zh-CN" altLang="en-US" dirty="0"/>
              <a:t>称为基区的体电阻，对于小功率管，一般为</a:t>
            </a:r>
            <a:r>
              <a:rPr lang="en-US" altLang="zh-CN" dirty="0"/>
              <a:t>100~500</a:t>
            </a:r>
            <a:r>
              <a:rPr lang="en-US" altLang="zh-CN" dirty="0">
                <a:sym typeface="Symbol" panose="05050102010706020507" pitchFamily="18" charset="2"/>
              </a:rPr>
              <a:t></a:t>
            </a:r>
            <a:r>
              <a:rPr lang="zh-CN" altLang="en-US" dirty="0">
                <a:sym typeface="Symbol" panose="05050102010706020507" pitchFamily="18" charset="2"/>
              </a:rPr>
              <a:t>。</a:t>
            </a:r>
            <a:endParaRPr lang="zh-CN" altLang="en-US" dirty="0"/>
          </a:p>
        </p:txBody>
      </p:sp>
      <p:sp>
        <p:nvSpPr>
          <p:cNvPr id="271373" name="Text Box 13"/>
          <p:cNvSpPr txBox="1">
            <a:spLocks noChangeArrowheads="1"/>
          </p:cNvSpPr>
          <p:nvPr/>
        </p:nvSpPr>
        <p:spPr bwMode="auto">
          <a:xfrm>
            <a:off x="3719108" y="1422497"/>
            <a:ext cx="3905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err="1"/>
              <a:t>r</a:t>
            </a:r>
            <a:r>
              <a:rPr lang="en-US" altLang="zh-CN" baseline="-25000" dirty="0" err="1"/>
              <a:t>be</a:t>
            </a:r>
            <a:r>
              <a:rPr lang="zh-CN" altLang="en-US" dirty="0"/>
              <a:t>称三极管的输入电阻</a:t>
            </a:r>
            <a:endParaRPr lang="zh-CN" altLang="en-US" dirty="0"/>
          </a:p>
        </p:txBody>
      </p:sp>
      <p:sp>
        <p:nvSpPr>
          <p:cNvPr id="271374" name="Text Box 14"/>
          <p:cNvSpPr txBox="1">
            <a:spLocks noChangeArrowheads="1"/>
          </p:cNvSpPr>
          <p:nvPr/>
        </p:nvSpPr>
        <p:spPr bwMode="auto">
          <a:xfrm>
            <a:off x="4752977" y="4524377"/>
            <a:ext cx="387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a:t>h</a:t>
            </a:r>
            <a:r>
              <a:rPr lang="en-US" altLang="zh-CN" baseline="-25000" dirty="0"/>
              <a:t>21</a:t>
            </a:r>
            <a:r>
              <a:rPr lang="en-US" altLang="zh-CN" dirty="0"/>
              <a:t>=</a:t>
            </a:r>
            <a:r>
              <a:rPr lang="en-US" altLang="zh-CN" i="1" dirty="0" err="1"/>
              <a:t>i</a:t>
            </a:r>
            <a:r>
              <a:rPr lang="en-US" altLang="zh-CN" baseline="-25000" dirty="0" err="1"/>
              <a:t>c</a:t>
            </a:r>
            <a:r>
              <a:rPr lang="en-US" altLang="zh-CN" dirty="0"/>
              <a:t>/</a:t>
            </a:r>
            <a:r>
              <a:rPr lang="en-US" altLang="zh-CN" i="1" dirty="0" err="1"/>
              <a:t>i</a:t>
            </a:r>
            <a:r>
              <a:rPr lang="en-US" altLang="zh-CN" baseline="-25000" dirty="0" err="1"/>
              <a:t>b</a:t>
            </a:r>
            <a:r>
              <a:rPr lang="en-US" altLang="zh-CN" dirty="0" err="1">
                <a:cs typeface="Times New Roman" panose="02020603050405020304" pitchFamily="18" charset="0"/>
              </a:rPr>
              <a:t>|</a:t>
            </a:r>
            <a:r>
              <a:rPr lang="en-US" altLang="zh-CN" sz="2000" i="1" dirty="0" err="1">
                <a:cs typeface="Times New Roman" panose="02020603050405020304" pitchFamily="18" charset="0"/>
              </a:rPr>
              <a:t>u</a:t>
            </a:r>
            <a:r>
              <a:rPr lang="en-US" altLang="zh-CN" sz="2000" baseline="-25000" dirty="0" err="1">
                <a:cs typeface="Times New Roman" panose="02020603050405020304" pitchFamily="18" charset="0"/>
              </a:rPr>
              <a:t>ce</a:t>
            </a:r>
            <a:r>
              <a:rPr lang="en-US" altLang="zh-CN" baseline="-25000" dirty="0">
                <a:cs typeface="Times New Roman" panose="02020603050405020304" pitchFamily="18" charset="0"/>
              </a:rPr>
              <a:t>=</a:t>
            </a:r>
            <a:r>
              <a:rPr lang="en-US" altLang="zh-CN" baseline="-25000" dirty="0"/>
              <a:t>0</a:t>
            </a:r>
            <a:r>
              <a:rPr lang="en-US" altLang="zh-CN" dirty="0"/>
              <a:t>=</a:t>
            </a:r>
            <a:r>
              <a:rPr lang="en-US" altLang="zh-CN" i="1" dirty="0">
                <a:sym typeface="Symbol" panose="05050102010706020507" pitchFamily="18" charset="2"/>
              </a:rPr>
              <a:t></a:t>
            </a:r>
            <a:endParaRPr lang="en-US" altLang="zh-CN" i="1" baseline="-25000" dirty="0"/>
          </a:p>
        </p:txBody>
      </p:sp>
      <p:sp>
        <p:nvSpPr>
          <p:cNvPr id="271375" name="Text Box 15"/>
          <p:cNvSpPr txBox="1">
            <a:spLocks noChangeArrowheads="1"/>
          </p:cNvSpPr>
          <p:nvPr/>
        </p:nvSpPr>
        <p:spPr bwMode="auto">
          <a:xfrm>
            <a:off x="4714877" y="5248277"/>
            <a:ext cx="387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a:t>h</a:t>
            </a:r>
            <a:r>
              <a:rPr lang="en-US" altLang="zh-CN" baseline="-25000" dirty="0"/>
              <a:t>12</a:t>
            </a:r>
            <a:r>
              <a:rPr lang="en-US" altLang="zh-CN" dirty="0"/>
              <a:t>=</a:t>
            </a:r>
            <a:r>
              <a:rPr lang="en-US" altLang="zh-CN" i="1" dirty="0" err="1"/>
              <a:t>u</a:t>
            </a:r>
            <a:r>
              <a:rPr lang="en-US" altLang="zh-CN" baseline="-25000" dirty="0" err="1"/>
              <a:t>be</a:t>
            </a:r>
            <a:r>
              <a:rPr lang="en-US" altLang="zh-CN" dirty="0"/>
              <a:t>/</a:t>
            </a:r>
            <a:r>
              <a:rPr lang="en-US" altLang="zh-CN" i="1" dirty="0" err="1"/>
              <a:t>u</a:t>
            </a:r>
            <a:r>
              <a:rPr lang="en-US" altLang="zh-CN" baseline="-25000" dirty="0" err="1"/>
              <a:t>ce</a:t>
            </a:r>
            <a:r>
              <a:rPr lang="en-US" altLang="zh-CN" dirty="0" err="1">
                <a:cs typeface="Times New Roman" panose="02020603050405020304" pitchFamily="18" charset="0"/>
              </a:rPr>
              <a:t>|</a:t>
            </a:r>
            <a:r>
              <a:rPr lang="en-US" altLang="zh-CN" sz="1800" i="1" dirty="0" err="1">
                <a:cs typeface="Times New Roman" panose="02020603050405020304" pitchFamily="18" charset="0"/>
              </a:rPr>
              <a:t>i</a:t>
            </a:r>
            <a:r>
              <a:rPr lang="en-US" altLang="zh-CN" sz="1800" baseline="-25000" dirty="0" err="1">
                <a:cs typeface="Times New Roman" panose="02020603050405020304" pitchFamily="18" charset="0"/>
              </a:rPr>
              <a:t>b</a:t>
            </a:r>
            <a:r>
              <a:rPr lang="en-US" altLang="zh-CN" sz="1800" baseline="-25000" dirty="0">
                <a:cs typeface="Times New Roman" panose="02020603050405020304" pitchFamily="18" charset="0"/>
              </a:rPr>
              <a:t>=</a:t>
            </a:r>
            <a:r>
              <a:rPr lang="en-US" altLang="zh-CN" sz="1800" baseline="-25000" dirty="0"/>
              <a:t>0</a:t>
            </a:r>
            <a:r>
              <a:rPr lang="en-US" altLang="zh-CN" dirty="0">
                <a:sym typeface="Symbol" panose="05050102010706020507" pitchFamily="18" charset="2"/>
              </a:rPr>
              <a:t>0</a:t>
            </a:r>
            <a:endParaRPr lang="en-US" altLang="zh-CN" i="1" baseline="-25000" dirty="0"/>
          </a:p>
        </p:txBody>
      </p:sp>
      <p:sp>
        <p:nvSpPr>
          <p:cNvPr id="271376" name="Text Box 16"/>
          <p:cNvSpPr txBox="1">
            <a:spLocks noChangeArrowheads="1"/>
          </p:cNvSpPr>
          <p:nvPr/>
        </p:nvSpPr>
        <p:spPr bwMode="auto">
          <a:xfrm>
            <a:off x="4743452" y="5991227"/>
            <a:ext cx="3876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a:t>h</a:t>
            </a:r>
            <a:r>
              <a:rPr lang="en-US" altLang="zh-CN" baseline="-25000" dirty="0"/>
              <a:t>22</a:t>
            </a:r>
            <a:r>
              <a:rPr lang="en-US" altLang="zh-CN" dirty="0"/>
              <a:t>=</a:t>
            </a:r>
            <a:r>
              <a:rPr lang="en-US" altLang="zh-CN" i="1" dirty="0" err="1"/>
              <a:t>i</a:t>
            </a:r>
            <a:r>
              <a:rPr lang="en-US" altLang="zh-CN" baseline="-25000" dirty="0" err="1"/>
              <a:t>c</a:t>
            </a:r>
            <a:r>
              <a:rPr lang="en-US" altLang="zh-CN" dirty="0"/>
              <a:t>/</a:t>
            </a:r>
            <a:r>
              <a:rPr lang="en-US" altLang="zh-CN" i="1" dirty="0" err="1"/>
              <a:t>u</a:t>
            </a:r>
            <a:r>
              <a:rPr lang="en-US" altLang="zh-CN" baseline="-25000" dirty="0" err="1"/>
              <a:t>ce</a:t>
            </a:r>
            <a:r>
              <a:rPr lang="en-US" altLang="zh-CN" dirty="0" err="1">
                <a:cs typeface="Times New Roman" panose="02020603050405020304" pitchFamily="18" charset="0"/>
              </a:rPr>
              <a:t>|</a:t>
            </a:r>
            <a:r>
              <a:rPr lang="en-US" altLang="zh-CN" sz="2000" i="1" dirty="0" err="1">
                <a:cs typeface="Times New Roman" panose="02020603050405020304" pitchFamily="18" charset="0"/>
              </a:rPr>
              <a:t>i</a:t>
            </a:r>
            <a:r>
              <a:rPr lang="en-US" altLang="zh-CN" sz="2000" baseline="-25000" dirty="0" err="1">
                <a:cs typeface="Times New Roman" panose="02020603050405020304" pitchFamily="18" charset="0"/>
              </a:rPr>
              <a:t>b</a:t>
            </a:r>
            <a:r>
              <a:rPr lang="en-US" altLang="zh-CN" sz="2000" baseline="-25000" dirty="0">
                <a:cs typeface="Times New Roman" panose="02020603050405020304" pitchFamily="18" charset="0"/>
              </a:rPr>
              <a:t>=</a:t>
            </a:r>
            <a:r>
              <a:rPr lang="en-US" altLang="zh-CN" sz="2000" baseline="-25000" dirty="0"/>
              <a:t>0</a:t>
            </a:r>
            <a:r>
              <a:rPr lang="en-US" altLang="zh-CN" dirty="0">
                <a:sym typeface="Symbol" panose="05050102010706020507" pitchFamily="18" charset="2"/>
              </a:rPr>
              <a:t>=1/</a:t>
            </a:r>
            <a:r>
              <a:rPr lang="en-US" altLang="zh-CN" i="1" dirty="0" err="1">
                <a:sym typeface="Symbol" panose="05050102010706020507" pitchFamily="18" charset="2"/>
              </a:rPr>
              <a:t>r</a:t>
            </a:r>
            <a:r>
              <a:rPr lang="en-US" altLang="zh-CN" baseline="-25000" dirty="0" err="1">
                <a:sym typeface="Symbol" panose="05050102010706020507" pitchFamily="18" charset="2"/>
              </a:rPr>
              <a:t>ce</a:t>
            </a:r>
            <a:r>
              <a:rPr lang="en-US" altLang="zh-CN" baseline="-25000" dirty="0">
                <a:sym typeface="Symbol" panose="05050102010706020507" pitchFamily="18" charset="2"/>
              </a:rPr>
              <a:t> </a:t>
            </a:r>
            <a:r>
              <a:rPr lang="en-US" altLang="zh-CN" dirty="0">
                <a:sym typeface="Symbol" panose="05050102010706020507" pitchFamily="18" charset="2"/>
              </a:rPr>
              <a:t>0</a:t>
            </a:r>
            <a:endParaRPr lang="en-US" altLang="zh-CN" dirty="0">
              <a:sym typeface="Symbol" panose="05050102010706020507" pitchFamily="18" charset="2"/>
            </a:endParaRPr>
          </a:p>
        </p:txBody>
      </p:sp>
      <p:sp>
        <p:nvSpPr>
          <p:cNvPr id="18" name="Text Box 55"/>
          <p:cNvSpPr txBox="1">
            <a:spLocks noChangeArrowheads="1"/>
          </p:cNvSpPr>
          <p:nvPr/>
        </p:nvSpPr>
        <p:spPr bwMode="auto">
          <a:xfrm>
            <a:off x="754602" y="4899820"/>
            <a:ext cx="28384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4000" i="1" dirty="0" err="1"/>
              <a:t>u</a:t>
            </a:r>
            <a:r>
              <a:rPr lang="en-US" altLang="zh-CN" sz="4000" baseline="-25000" dirty="0" err="1"/>
              <a:t>be</a:t>
            </a:r>
            <a:r>
              <a:rPr lang="en-US" altLang="zh-CN" sz="4000" dirty="0"/>
              <a:t>=</a:t>
            </a:r>
            <a:r>
              <a:rPr lang="en-US" altLang="zh-CN" sz="4000" i="1" dirty="0" err="1"/>
              <a:t>r</a:t>
            </a:r>
            <a:r>
              <a:rPr lang="en-US" altLang="zh-CN" sz="4000" baseline="-25000" dirty="0" err="1"/>
              <a:t>be</a:t>
            </a:r>
            <a:r>
              <a:rPr lang="en-US" altLang="zh-CN" sz="4000" i="1" dirty="0" err="1"/>
              <a:t>i</a:t>
            </a:r>
            <a:r>
              <a:rPr lang="en-US" altLang="zh-CN" sz="4000" baseline="-25000" dirty="0" err="1"/>
              <a:t>b</a:t>
            </a:r>
            <a:endParaRPr lang="en-US" altLang="zh-CN" sz="4000" baseline="-25000" dirty="0"/>
          </a:p>
        </p:txBody>
      </p:sp>
      <p:sp>
        <p:nvSpPr>
          <p:cNvPr id="19" name="Text Box 56"/>
          <p:cNvSpPr txBox="1">
            <a:spLocks noChangeArrowheads="1"/>
          </p:cNvSpPr>
          <p:nvPr/>
        </p:nvSpPr>
        <p:spPr bwMode="auto">
          <a:xfrm>
            <a:off x="809627" y="5671461"/>
            <a:ext cx="2790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600" i="1" dirty="0" err="1"/>
              <a:t>i</a:t>
            </a:r>
            <a:r>
              <a:rPr lang="en-US" altLang="zh-CN" sz="3600" baseline="-25000" dirty="0" err="1"/>
              <a:t>c</a:t>
            </a:r>
            <a:r>
              <a:rPr lang="en-US" altLang="zh-CN" sz="3600" dirty="0"/>
              <a:t>=</a:t>
            </a:r>
            <a:r>
              <a:rPr lang="en-US" altLang="zh-CN" sz="3600" i="1" dirty="0">
                <a:sym typeface="Symbol" panose="05050102010706020507" pitchFamily="18" charset="2"/>
              </a:rPr>
              <a:t></a:t>
            </a:r>
            <a:r>
              <a:rPr lang="en-US" altLang="zh-CN" sz="3600" i="1" dirty="0" err="1"/>
              <a:t>i</a:t>
            </a:r>
            <a:r>
              <a:rPr lang="en-US" altLang="zh-CN" sz="3600" baseline="-25000" dirty="0" err="1"/>
              <a:t>b</a:t>
            </a:r>
            <a:r>
              <a:rPr lang="en-US" altLang="zh-CN" sz="3600" i="1" dirty="0"/>
              <a:t> </a:t>
            </a:r>
            <a:endParaRPr lang="en-US" altLang="zh-CN" sz="3600" baseline="-25000" dirty="0"/>
          </a:p>
        </p:txBody>
      </p:sp>
      <p:sp>
        <p:nvSpPr>
          <p:cNvPr id="20" name="AutoShape 57"/>
          <p:cNvSpPr/>
          <p:nvPr/>
        </p:nvSpPr>
        <p:spPr bwMode="auto">
          <a:xfrm>
            <a:off x="588964" y="5338817"/>
            <a:ext cx="155575" cy="742950"/>
          </a:xfrm>
          <a:prstGeom prst="leftBrace">
            <a:avLst>
              <a:gd name="adj1" fmla="val 39796"/>
              <a:gd name="adj2" fmla="val 50000"/>
            </a:avLst>
          </a:prstGeom>
          <a:noFill/>
          <a:ln w="28575">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 name="灯片编号占位符 2"/>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21" name="Text Box 3"/>
          <p:cNvSpPr txBox="1">
            <a:spLocks noChangeArrowheads="1"/>
          </p:cNvSpPr>
          <p:nvPr/>
        </p:nvSpPr>
        <p:spPr bwMode="auto">
          <a:xfrm>
            <a:off x="285753" y="93446"/>
            <a:ext cx="662939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2.3.3</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三极管的微变等效电路</a:t>
            </a:r>
            <a:endPar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grpSp>
        <p:nvGrpSpPr>
          <p:cNvPr id="22" name="Group 148"/>
          <p:cNvGrpSpPr/>
          <p:nvPr/>
        </p:nvGrpSpPr>
        <p:grpSpPr bwMode="auto">
          <a:xfrm>
            <a:off x="584739" y="595058"/>
            <a:ext cx="2762250" cy="2820987"/>
            <a:chOff x="193" y="1325"/>
            <a:chExt cx="1740" cy="1777"/>
          </a:xfrm>
        </p:grpSpPr>
        <p:sp>
          <p:nvSpPr>
            <p:cNvPr id="23" name="Line 9"/>
            <p:cNvSpPr>
              <a:spLocks noChangeShapeType="1"/>
            </p:cNvSpPr>
            <p:nvPr/>
          </p:nvSpPr>
          <p:spPr bwMode="auto">
            <a:xfrm>
              <a:off x="756" y="1989"/>
              <a:ext cx="0" cy="515"/>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10"/>
            <p:cNvSpPr>
              <a:spLocks noChangeShapeType="1"/>
            </p:cNvSpPr>
            <p:nvPr/>
          </p:nvSpPr>
          <p:spPr bwMode="auto">
            <a:xfrm>
              <a:off x="756" y="2270"/>
              <a:ext cx="384" cy="234"/>
            </a:xfrm>
            <a:prstGeom prst="line">
              <a:avLst/>
            </a:prstGeom>
            <a:noFill/>
            <a:ln w="5715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Line 11"/>
            <p:cNvSpPr>
              <a:spLocks noChangeShapeType="1"/>
            </p:cNvSpPr>
            <p:nvPr/>
          </p:nvSpPr>
          <p:spPr bwMode="auto">
            <a:xfrm flipV="1">
              <a:off x="756" y="1989"/>
              <a:ext cx="384" cy="187"/>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Freeform 12"/>
            <p:cNvSpPr/>
            <p:nvPr/>
          </p:nvSpPr>
          <p:spPr bwMode="auto">
            <a:xfrm>
              <a:off x="1140" y="1717"/>
              <a:ext cx="576" cy="281"/>
            </a:xfrm>
            <a:custGeom>
              <a:avLst/>
              <a:gdLst>
                <a:gd name="T0" fmla="*/ 0 w 480"/>
                <a:gd name="T1" fmla="*/ 267 h 288"/>
                <a:gd name="T2" fmla="*/ 0 w 480"/>
                <a:gd name="T3" fmla="*/ 0 h 288"/>
                <a:gd name="T4" fmla="*/ 829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0" y="0"/>
                  </a:lnTo>
                  <a:lnTo>
                    <a:pt x="480" y="0"/>
                  </a:ln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13"/>
            <p:cNvSpPr>
              <a:spLocks noChangeShapeType="1"/>
            </p:cNvSpPr>
            <p:nvPr/>
          </p:nvSpPr>
          <p:spPr bwMode="auto">
            <a:xfrm flipH="1">
              <a:off x="276" y="2223"/>
              <a:ext cx="48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Line 14"/>
            <p:cNvSpPr>
              <a:spLocks noChangeShapeType="1"/>
            </p:cNvSpPr>
            <p:nvPr/>
          </p:nvSpPr>
          <p:spPr bwMode="auto">
            <a:xfrm>
              <a:off x="274" y="2915"/>
              <a:ext cx="144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16"/>
            <p:cNvSpPr>
              <a:spLocks noChangeShapeType="1"/>
            </p:cNvSpPr>
            <p:nvPr/>
          </p:nvSpPr>
          <p:spPr bwMode="auto">
            <a:xfrm>
              <a:off x="1050" y="3018"/>
              <a:ext cx="144" cy="0"/>
            </a:xfrm>
            <a:prstGeom prst="line">
              <a:avLst/>
            </a:prstGeom>
            <a:noFill/>
            <a:ln w="762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Oval 17"/>
            <p:cNvSpPr>
              <a:spLocks noChangeArrowheads="1"/>
            </p:cNvSpPr>
            <p:nvPr/>
          </p:nvSpPr>
          <p:spPr bwMode="auto">
            <a:xfrm>
              <a:off x="219" y="2197"/>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 name="Oval 18"/>
            <p:cNvSpPr>
              <a:spLocks noChangeArrowheads="1"/>
            </p:cNvSpPr>
            <p:nvPr/>
          </p:nvSpPr>
          <p:spPr bwMode="auto">
            <a:xfrm>
              <a:off x="1728" y="2894"/>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 name="Oval 19"/>
            <p:cNvSpPr>
              <a:spLocks noChangeArrowheads="1"/>
            </p:cNvSpPr>
            <p:nvPr/>
          </p:nvSpPr>
          <p:spPr bwMode="auto">
            <a:xfrm>
              <a:off x="1716" y="1688"/>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 name="Oval 20"/>
            <p:cNvSpPr>
              <a:spLocks noChangeArrowheads="1"/>
            </p:cNvSpPr>
            <p:nvPr/>
          </p:nvSpPr>
          <p:spPr bwMode="auto">
            <a:xfrm>
              <a:off x="219" y="2887"/>
              <a:ext cx="48" cy="47"/>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 name="Oval 21"/>
            <p:cNvSpPr>
              <a:spLocks noChangeArrowheads="1"/>
            </p:cNvSpPr>
            <p:nvPr/>
          </p:nvSpPr>
          <p:spPr bwMode="auto">
            <a:xfrm>
              <a:off x="1086" y="2887"/>
              <a:ext cx="48" cy="47"/>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 name="Line 22"/>
            <p:cNvSpPr>
              <a:spLocks noChangeShapeType="1"/>
            </p:cNvSpPr>
            <p:nvPr/>
          </p:nvSpPr>
          <p:spPr bwMode="auto">
            <a:xfrm>
              <a:off x="228" y="2363"/>
              <a:ext cx="0" cy="375"/>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Line 23"/>
            <p:cNvSpPr>
              <a:spLocks noChangeShapeType="1"/>
            </p:cNvSpPr>
            <p:nvPr/>
          </p:nvSpPr>
          <p:spPr bwMode="auto">
            <a:xfrm>
              <a:off x="1764" y="1971"/>
              <a:ext cx="0" cy="796"/>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24"/>
            <p:cNvSpPr>
              <a:spLocks noChangeShapeType="1"/>
            </p:cNvSpPr>
            <p:nvPr/>
          </p:nvSpPr>
          <p:spPr bwMode="auto">
            <a:xfrm>
              <a:off x="222" y="2147"/>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Line 25"/>
            <p:cNvSpPr>
              <a:spLocks noChangeShapeType="1"/>
            </p:cNvSpPr>
            <p:nvPr/>
          </p:nvSpPr>
          <p:spPr bwMode="auto">
            <a:xfrm flipH="1">
              <a:off x="1452" y="1650"/>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Text Box 26"/>
            <p:cNvSpPr txBox="1">
              <a:spLocks noChangeArrowheads="1"/>
            </p:cNvSpPr>
            <p:nvPr/>
          </p:nvSpPr>
          <p:spPr bwMode="auto">
            <a:xfrm>
              <a:off x="1489" y="1325"/>
              <a:ext cx="4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c</a:t>
              </a:r>
              <a:endParaRPr lang="en-US" altLang="zh-CN" i="1" baseline="-25000">
                <a:ea typeface="方正琥珀繁体" pitchFamily="2" charset="-122"/>
              </a:endParaRPr>
            </a:p>
          </p:txBody>
        </p:sp>
        <p:sp>
          <p:nvSpPr>
            <p:cNvPr id="40" name="Text Box 27"/>
            <p:cNvSpPr txBox="1">
              <a:spLocks noChangeArrowheads="1"/>
            </p:cNvSpPr>
            <p:nvPr/>
          </p:nvSpPr>
          <p:spPr bwMode="auto">
            <a:xfrm>
              <a:off x="1400" y="2138"/>
              <a:ext cx="3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ce</a:t>
              </a:r>
              <a:endParaRPr lang="en-US" altLang="zh-CN" b="0" baseline="-25000">
                <a:ea typeface="方正琥珀繁体" pitchFamily="2" charset="-122"/>
              </a:endParaRPr>
            </a:p>
          </p:txBody>
        </p:sp>
        <p:sp>
          <p:nvSpPr>
            <p:cNvPr id="41" name="Text Box 28"/>
            <p:cNvSpPr txBox="1">
              <a:spLocks noChangeArrowheads="1"/>
            </p:cNvSpPr>
            <p:nvPr/>
          </p:nvSpPr>
          <p:spPr bwMode="auto">
            <a:xfrm>
              <a:off x="199" y="2321"/>
              <a:ext cx="39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be</a:t>
              </a:r>
              <a:endParaRPr lang="en-US" altLang="zh-CN" b="0" baseline="-25000">
                <a:ea typeface="方正琥珀繁体" pitchFamily="2" charset="-122"/>
              </a:endParaRPr>
            </a:p>
          </p:txBody>
        </p:sp>
        <p:sp>
          <p:nvSpPr>
            <p:cNvPr id="42" name="Text Box 29"/>
            <p:cNvSpPr txBox="1">
              <a:spLocks noChangeArrowheads="1"/>
            </p:cNvSpPr>
            <p:nvPr/>
          </p:nvSpPr>
          <p:spPr bwMode="auto">
            <a:xfrm>
              <a:off x="193" y="1801"/>
              <a:ext cx="2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b</a:t>
              </a:r>
              <a:endParaRPr lang="en-US" altLang="zh-CN" i="1" baseline="-25000">
                <a:ea typeface="方正琥珀繁体" pitchFamily="2" charset="-122"/>
              </a:endParaRPr>
            </a:p>
          </p:txBody>
        </p:sp>
        <p:sp>
          <p:nvSpPr>
            <p:cNvPr id="43" name="Line 32"/>
            <p:cNvSpPr>
              <a:spLocks noChangeShapeType="1"/>
            </p:cNvSpPr>
            <p:nvPr/>
          </p:nvSpPr>
          <p:spPr bwMode="auto">
            <a:xfrm>
              <a:off x="1103" y="2495"/>
              <a:ext cx="0" cy="509"/>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Rectangle 89"/>
            <p:cNvSpPr>
              <a:spLocks noChangeArrowheads="1"/>
            </p:cNvSpPr>
            <p:nvPr/>
          </p:nvSpPr>
          <p:spPr bwMode="auto">
            <a:xfrm>
              <a:off x="576" y="1566"/>
              <a:ext cx="828" cy="1536"/>
            </a:xfrm>
            <a:prstGeom prst="rect">
              <a:avLst/>
            </a:prstGeom>
            <a:noFill/>
            <a:ln w="19050">
              <a:solidFill>
                <a:schemeClr val="tx1"/>
              </a:solidFill>
              <a:prstDash val="dash"/>
              <a:miter lim="800000"/>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6" name="Text Box 8"/>
          <p:cNvSpPr txBox="1">
            <a:spLocks noChangeArrowheads="1"/>
          </p:cNvSpPr>
          <p:nvPr/>
        </p:nvSpPr>
        <p:spPr bwMode="auto">
          <a:xfrm>
            <a:off x="4419786" y="1959519"/>
            <a:ext cx="2819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i="1" dirty="0" err="1"/>
              <a:t>r</a:t>
            </a:r>
            <a:r>
              <a:rPr lang="en-US" altLang="zh-CN" baseline="-30000" dirty="0" err="1"/>
              <a:t>be</a:t>
            </a:r>
            <a:r>
              <a:rPr lang="en-US" altLang="zh-CN" dirty="0"/>
              <a:t>=</a:t>
            </a:r>
            <a:r>
              <a:rPr lang="en-US" altLang="zh-CN" i="1" dirty="0" err="1"/>
              <a:t>r</a:t>
            </a:r>
            <a:r>
              <a:rPr lang="en-US" altLang="zh-CN" baseline="-30000" dirty="0" err="1"/>
              <a:t>bb</a:t>
            </a:r>
            <a:r>
              <a:rPr lang="en-US" altLang="zh-CN" baseline="-30000" dirty="0" smtClean="0">
                <a:sym typeface="Symbol" panose="05050102010706020507" pitchFamily="18" charset="2"/>
              </a:rPr>
              <a:t>+</a:t>
            </a:r>
            <a:r>
              <a:rPr lang="en-US" altLang="zh-CN" i="1" dirty="0" err="1" smtClean="0"/>
              <a:t>r</a:t>
            </a:r>
            <a:r>
              <a:rPr lang="en-US" altLang="zh-CN" baseline="-30000" dirty="0" err="1" smtClean="0"/>
              <a:t>b</a:t>
            </a:r>
            <a:r>
              <a:rPr lang="en-US" altLang="zh-CN" baseline="-30000" dirty="0" err="1" smtClean="0">
                <a:sym typeface="Symbol" panose="05050102010706020507" pitchFamily="18" charset="2"/>
              </a:rPr>
              <a:t>e</a:t>
            </a: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5"/>
                                        </p:tgtEl>
                                        <p:attrNameLst>
                                          <p:attrName>style.visibility</p:attrName>
                                        </p:attrNameLst>
                                      </p:cBhvr>
                                      <p:to>
                                        <p:strVal val="visible"/>
                                      </p:to>
                                    </p:set>
                                    <p:animEffect transition="in" filter="wipe(left)">
                                      <p:cBhvr>
                                        <p:cTn id="7" dur="500"/>
                                        <p:tgtEl>
                                          <p:spTgt spid="2713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1373"/>
                                        </p:tgtEl>
                                        <p:attrNameLst>
                                          <p:attrName>style.visibility</p:attrName>
                                        </p:attrNameLst>
                                      </p:cBhvr>
                                      <p:to>
                                        <p:strVal val="visible"/>
                                      </p:to>
                                    </p:set>
                                    <p:animEffect transition="in" filter="wipe(up)">
                                      <p:cBhvr>
                                        <p:cTn id="12" dur="500"/>
                                        <p:tgtEl>
                                          <p:spTgt spid="27137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1367"/>
                                        </p:tgtEl>
                                        <p:attrNameLst>
                                          <p:attrName>style.visibility</p:attrName>
                                        </p:attrNameLst>
                                      </p:cBhvr>
                                      <p:to>
                                        <p:strVal val="visible"/>
                                      </p:to>
                                    </p:set>
                                    <p:animEffect transition="in" filter="wipe(left)">
                                      <p:cBhvr>
                                        <p:cTn id="21" dur="500"/>
                                        <p:tgtEl>
                                          <p:spTgt spid="27136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137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1374"/>
                                        </p:tgtEl>
                                        <p:attrNameLst>
                                          <p:attrName>style.visibility</p:attrName>
                                        </p:attrNameLst>
                                      </p:cBhvr>
                                      <p:to>
                                        <p:strVal val="visible"/>
                                      </p:to>
                                    </p:set>
                                    <p:animEffect transition="in" filter="wipe(left)">
                                      <p:cBhvr>
                                        <p:cTn id="30" dur="500"/>
                                        <p:tgtEl>
                                          <p:spTgt spid="271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1375"/>
                                        </p:tgtEl>
                                        <p:attrNameLst>
                                          <p:attrName>style.visibility</p:attrName>
                                        </p:attrNameLst>
                                      </p:cBhvr>
                                      <p:to>
                                        <p:strVal val="visible"/>
                                      </p:to>
                                    </p:set>
                                    <p:animEffect transition="in" filter="wipe(left)">
                                      <p:cBhvr>
                                        <p:cTn id="35" dur="500"/>
                                        <p:tgtEl>
                                          <p:spTgt spid="27137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71376"/>
                                        </p:tgtEl>
                                        <p:attrNameLst>
                                          <p:attrName>style.visibility</p:attrName>
                                        </p:attrNameLst>
                                      </p:cBhvr>
                                      <p:to>
                                        <p:strVal val="visible"/>
                                      </p:to>
                                    </p:set>
                                    <p:animEffect transition="in" filter="wipe(left)">
                                      <p:cBhvr>
                                        <p:cTn id="40" dur="500"/>
                                        <p:tgtEl>
                                          <p:spTgt spid="27137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autoUpdateAnimBg="0"/>
      <p:bldP spid="271372" grpId="0" autoUpdateAnimBg="0"/>
      <p:bldP spid="271373" grpId="0" autoUpdateAnimBg="0"/>
      <p:bldP spid="271374" grpId="0" autoUpdateAnimBg="0"/>
      <p:bldP spid="271375" grpId="0" autoUpdateAnimBg="0"/>
      <p:bldP spid="271376" grpId="0" autoUpdateAnimBg="0"/>
      <p:bldP spid="18" grpId="0"/>
      <p:bldP spid="19" grpId="0"/>
      <p:bldP spid="20" grpId="0" animBg="1"/>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55"/>
          <p:cNvSpPr txBox="1">
            <a:spLocks noChangeArrowheads="1"/>
          </p:cNvSpPr>
          <p:nvPr/>
        </p:nvSpPr>
        <p:spPr bwMode="auto">
          <a:xfrm>
            <a:off x="725635" y="781722"/>
            <a:ext cx="2838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600" i="1" dirty="0" err="1"/>
              <a:t>u</a:t>
            </a:r>
            <a:r>
              <a:rPr lang="en-US" altLang="zh-CN" sz="3600" baseline="-25000" dirty="0" err="1"/>
              <a:t>be</a:t>
            </a:r>
            <a:r>
              <a:rPr lang="en-US" altLang="zh-CN" sz="3600" dirty="0"/>
              <a:t>=</a:t>
            </a:r>
            <a:r>
              <a:rPr lang="en-US" altLang="zh-CN" sz="3600" i="1" dirty="0" err="1"/>
              <a:t>r</a:t>
            </a:r>
            <a:r>
              <a:rPr lang="en-US" altLang="zh-CN" sz="3600" baseline="-25000" dirty="0" err="1"/>
              <a:t>be</a:t>
            </a:r>
            <a:r>
              <a:rPr lang="en-US" altLang="zh-CN" sz="3600" i="1" dirty="0" err="1"/>
              <a:t>i</a:t>
            </a:r>
            <a:r>
              <a:rPr lang="en-US" altLang="zh-CN" sz="3600" baseline="-25000" dirty="0" err="1"/>
              <a:t>b</a:t>
            </a:r>
            <a:endParaRPr lang="en-US" altLang="zh-CN" sz="3600" baseline="-25000" dirty="0"/>
          </a:p>
        </p:txBody>
      </p:sp>
      <p:sp>
        <p:nvSpPr>
          <p:cNvPr id="72708" name="Text Box 56"/>
          <p:cNvSpPr txBox="1">
            <a:spLocks noChangeArrowheads="1"/>
          </p:cNvSpPr>
          <p:nvPr/>
        </p:nvSpPr>
        <p:spPr bwMode="auto">
          <a:xfrm>
            <a:off x="855994" y="1504243"/>
            <a:ext cx="2790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600" i="1" dirty="0" err="1"/>
              <a:t>i</a:t>
            </a:r>
            <a:r>
              <a:rPr lang="en-US" altLang="zh-CN" sz="3600" baseline="-25000" dirty="0" err="1"/>
              <a:t>c</a:t>
            </a:r>
            <a:r>
              <a:rPr lang="en-US" altLang="zh-CN" sz="3600" dirty="0"/>
              <a:t>=</a:t>
            </a:r>
            <a:r>
              <a:rPr lang="en-US" altLang="zh-CN" sz="3600" i="1" dirty="0">
                <a:sym typeface="Symbol" panose="05050102010706020507" pitchFamily="18" charset="2"/>
              </a:rPr>
              <a:t></a:t>
            </a:r>
            <a:r>
              <a:rPr lang="en-US" altLang="zh-CN" sz="3600" i="1" dirty="0" err="1"/>
              <a:t>i</a:t>
            </a:r>
            <a:r>
              <a:rPr lang="en-US" altLang="zh-CN" sz="3600" baseline="-25000" dirty="0" err="1"/>
              <a:t>b</a:t>
            </a:r>
            <a:r>
              <a:rPr lang="en-US" altLang="zh-CN" sz="3600" i="1" dirty="0"/>
              <a:t> </a:t>
            </a:r>
            <a:endParaRPr lang="en-US" altLang="zh-CN" sz="3600" baseline="-25000" dirty="0"/>
          </a:p>
        </p:txBody>
      </p:sp>
      <p:sp>
        <p:nvSpPr>
          <p:cNvPr id="72709" name="AutoShape 57"/>
          <p:cNvSpPr/>
          <p:nvPr/>
        </p:nvSpPr>
        <p:spPr bwMode="auto">
          <a:xfrm>
            <a:off x="476251" y="1034925"/>
            <a:ext cx="249384" cy="908047"/>
          </a:xfrm>
          <a:prstGeom prst="leftBrace">
            <a:avLst>
              <a:gd name="adj1" fmla="val 39796"/>
              <a:gd name="adj2" fmla="val 50000"/>
            </a:avLst>
          </a:prstGeom>
          <a:noFill/>
          <a:ln w="28575">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70512" name="Group 176"/>
          <p:cNvGrpSpPr/>
          <p:nvPr/>
        </p:nvGrpSpPr>
        <p:grpSpPr bwMode="auto">
          <a:xfrm>
            <a:off x="4594225" y="1732914"/>
            <a:ext cx="3733800" cy="3206750"/>
            <a:chOff x="3408" y="2084"/>
            <a:chExt cx="2352" cy="2020"/>
          </a:xfrm>
        </p:grpSpPr>
        <p:sp>
          <p:nvSpPr>
            <p:cNvPr id="72765" name="Line 134"/>
            <p:cNvSpPr>
              <a:spLocks noChangeShapeType="1"/>
            </p:cNvSpPr>
            <p:nvPr/>
          </p:nvSpPr>
          <p:spPr bwMode="auto">
            <a:xfrm flipV="1">
              <a:off x="3699" y="2531"/>
              <a:ext cx="432" cy="1"/>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66" name="Line 135"/>
            <p:cNvSpPr>
              <a:spLocks noChangeShapeType="1"/>
            </p:cNvSpPr>
            <p:nvPr/>
          </p:nvSpPr>
          <p:spPr bwMode="auto">
            <a:xfrm>
              <a:off x="4119" y="2525"/>
              <a:ext cx="0" cy="48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67" name="Rectangle 136"/>
            <p:cNvSpPr>
              <a:spLocks noChangeArrowheads="1"/>
            </p:cNvSpPr>
            <p:nvPr/>
          </p:nvSpPr>
          <p:spPr bwMode="auto">
            <a:xfrm>
              <a:off x="4044" y="3005"/>
              <a:ext cx="126" cy="336"/>
            </a:xfrm>
            <a:prstGeom prst="rect">
              <a:avLst/>
            </a:prstGeom>
            <a:solidFill>
              <a:schemeClr val="accent1"/>
            </a:solidFill>
            <a:ln w="38100">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2768" name="Line 137"/>
            <p:cNvSpPr>
              <a:spLocks noChangeShapeType="1"/>
            </p:cNvSpPr>
            <p:nvPr/>
          </p:nvSpPr>
          <p:spPr bwMode="auto">
            <a:xfrm>
              <a:off x="4119" y="3341"/>
              <a:ext cx="0" cy="528"/>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69" name="Line 138"/>
            <p:cNvSpPr>
              <a:spLocks noChangeShapeType="1"/>
            </p:cNvSpPr>
            <p:nvPr/>
          </p:nvSpPr>
          <p:spPr bwMode="auto">
            <a:xfrm flipV="1">
              <a:off x="3699" y="3863"/>
              <a:ext cx="1848" cy="1"/>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70" name="Line 139"/>
            <p:cNvSpPr>
              <a:spLocks noChangeShapeType="1"/>
            </p:cNvSpPr>
            <p:nvPr/>
          </p:nvSpPr>
          <p:spPr bwMode="auto">
            <a:xfrm>
              <a:off x="4749" y="3342"/>
              <a:ext cx="0" cy="516"/>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71" name="Line 140"/>
            <p:cNvSpPr>
              <a:spLocks noChangeShapeType="1"/>
            </p:cNvSpPr>
            <p:nvPr/>
          </p:nvSpPr>
          <p:spPr bwMode="auto">
            <a:xfrm flipV="1">
              <a:off x="4734" y="2480"/>
              <a:ext cx="0" cy="43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72" name="Line 141"/>
            <p:cNvSpPr>
              <a:spLocks noChangeShapeType="1"/>
            </p:cNvSpPr>
            <p:nvPr/>
          </p:nvSpPr>
          <p:spPr bwMode="auto">
            <a:xfrm flipV="1">
              <a:off x="4728" y="2471"/>
              <a:ext cx="768" cy="6"/>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73" name="Line 142"/>
            <p:cNvSpPr>
              <a:spLocks noChangeShapeType="1"/>
            </p:cNvSpPr>
            <p:nvPr/>
          </p:nvSpPr>
          <p:spPr bwMode="auto">
            <a:xfrm flipH="1">
              <a:off x="4437" y="3875"/>
              <a:ext cx="0" cy="126"/>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74" name="Line 143"/>
            <p:cNvSpPr>
              <a:spLocks noChangeShapeType="1"/>
            </p:cNvSpPr>
            <p:nvPr/>
          </p:nvSpPr>
          <p:spPr bwMode="auto">
            <a:xfrm>
              <a:off x="4341" y="3989"/>
              <a:ext cx="192" cy="0"/>
            </a:xfrm>
            <a:prstGeom prst="line">
              <a:avLst/>
            </a:prstGeom>
            <a:noFill/>
            <a:ln w="762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75" name="Oval 144"/>
            <p:cNvSpPr>
              <a:spLocks noChangeArrowheads="1"/>
            </p:cNvSpPr>
            <p:nvPr/>
          </p:nvSpPr>
          <p:spPr bwMode="auto">
            <a:xfrm>
              <a:off x="3639" y="2496"/>
              <a:ext cx="60" cy="60"/>
            </a:xfrm>
            <a:prstGeom prst="ellipse">
              <a:avLst/>
            </a:prstGeom>
            <a:solidFill>
              <a:srgbClr val="FFFFFF"/>
            </a:solidFill>
            <a:ln w="381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2776" name="Oval 145"/>
            <p:cNvSpPr>
              <a:spLocks noChangeArrowheads="1"/>
            </p:cNvSpPr>
            <p:nvPr/>
          </p:nvSpPr>
          <p:spPr bwMode="auto">
            <a:xfrm>
              <a:off x="5508" y="2447"/>
              <a:ext cx="54" cy="60"/>
            </a:xfrm>
            <a:prstGeom prst="ellipse">
              <a:avLst/>
            </a:prstGeom>
            <a:solidFill>
              <a:srgbClr val="FFFFFF"/>
            </a:solidFill>
            <a:ln w="381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2777" name="Oval 146"/>
            <p:cNvSpPr>
              <a:spLocks noChangeArrowheads="1"/>
            </p:cNvSpPr>
            <p:nvPr/>
          </p:nvSpPr>
          <p:spPr bwMode="auto">
            <a:xfrm>
              <a:off x="5547" y="3827"/>
              <a:ext cx="54" cy="66"/>
            </a:xfrm>
            <a:prstGeom prst="ellipse">
              <a:avLst/>
            </a:prstGeom>
            <a:solidFill>
              <a:srgbClr val="FFFFFF"/>
            </a:solidFill>
            <a:ln w="381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2778" name="Text Box 147"/>
            <p:cNvSpPr txBox="1">
              <a:spLocks noChangeArrowheads="1"/>
            </p:cNvSpPr>
            <p:nvPr/>
          </p:nvSpPr>
          <p:spPr bwMode="auto">
            <a:xfrm>
              <a:off x="3601" y="3033"/>
              <a:ext cx="39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be</a:t>
              </a:r>
              <a:endParaRPr lang="en-US" altLang="zh-CN" b="0" baseline="-25000">
                <a:ea typeface="方正琥珀繁体" pitchFamily="2" charset="-122"/>
              </a:endParaRPr>
            </a:p>
          </p:txBody>
        </p:sp>
        <p:sp>
          <p:nvSpPr>
            <p:cNvPr id="72779" name="Text Box 148"/>
            <p:cNvSpPr txBox="1">
              <a:spLocks noChangeArrowheads="1"/>
            </p:cNvSpPr>
            <p:nvPr/>
          </p:nvSpPr>
          <p:spPr bwMode="auto">
            <a:xfrm>
              <a:off x="4107" y="3027"/>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r</a:t>
              </a:r>
              <a:r>
                <a:rPr lang="en-US" altLang="zh-CN" baseline="-25000">
                  <a:ea typeface="方正琥珀繁体" pitchFamily="2" charset="-122"/>
                </a:rPr>
                <a:t>be</a:t>
              </a:r>
              <a:r>
                <a:rPr lang="en-US" altLang="zh-CN" sz="2000" baseline="-25000">
                  <a:ea typeface="方正琥珀繁体" pitchFamily="2" charset="-122"/>
                </a:rPr>
                <a:t> </a:t>
              </a:r>
              <a:endParaRPr lang="en-US" altLang="zh-CN" sz="2400" i="1" baseline="-25000">
                <a:ea typeface="方正琥珀繁体" pitchFamily="2" charset="-122"/>
              </a:endParaRPr>
            </a:p>
          </p:txBody>
        </p:sp>
        <p:sp>
          <p:nvSpPr>
            <p:cNvPr id="72780" name="Text Box 149"/>
            <p:cNvSpPr txBox="1">
              <a:spLocks noChangeArrowheads="1"/>
            </p:cNvSpPr>
            <p:nvPr/>
          </p:nvSpPr>
          <p:spPr bwMode="auto">
            <a:xfrm>
              <a:off x="4354" y="3557"/>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ea typeface="方正琥珀繁体" pitchFamily="2" charset="-122"/>
                </a:rPr>
                <a:t>e</a:t>
              </a:r>
              <a:endParaRPr lang="en-US" altLang="zh-CN">
                <a:ea typeface="方正琥珀繁体" pitchFamily="2" charset="-122"/>
              </a:endParaRPr>
            </a:p>
          </p:txBody>
        </p:sp>
        <p:sp>
          <p:nvSpPr>
            <p:cNvPr id="72781" name="Text Box 150"/>
            <p:cNvSpPr txBox="1">
              <a:spLocks noChangeArrowheads="1"/>
            </p:cNvSpPr>
            <p:nvPr/>
          </p:nvSpPr>
          <p:spPr bwMode="auto">
            <a:xfrm>
              <a:off x="4732" y="2451"/>
              <a:ext cx="38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ea typeface="方正琥珀繁体" pitchFamily="2" charset="-122"/>
                  <a:sym typeface="Symbol" panose="05050102010706020507" pitchFamily="18" charset="2"/>
                </a:rPr>
                <a:t></a:t>
              </a:r>
              <a:r>
                <a:rPr lang="en-US" altLang="zh-CN" i="1">
                  <a:solidFill>
                    <a:srgbClr val="FF3300"/>
                  </a:solidFill>
                  <a:ea typeface="方正琥珀繁体" pitchFamily="2" charset="-122"/>
                </a:rPr>
                <a:t>i</a:t>
              </a:r>
              <a:r>
                <a:rPr lang="en-US" altLang="zh-CN" baseline="-25000">
                  <a:solidFill>
                    <a:srgbClr val="FF3300"/>
                  </a:solidFill>
                  <a:ea typeface="方正琥珀繁体" pitchFamily="2" charset="-122"/>
                </a:rPr>
                <a:t>b</a:t>
              </a:r>
              <a:endParaRPr lang="en-US" altLang="zh-CN" i="1" baseline="-25000">
                <a:solidFill>
                  <a:srgbClr val="FF3300"/>
                </a:solidFill>
                <a:ea typeface="方正琥珀繁体" pitchFamily="2" charset="-122"/>
              </a:endParaRPr>
            </a:p>
          </p:txBody>
        </p:sp>
        <p:sp>
          <p:nvSpPr>
            <p:cNvPr id="72782" name="Text Box 151"/>
            <p:cNvSpPr txBox="1">
              <a:spLocks noChangeArrowheads="1"/>
            </p:cNvSpPr>
            <p:nvPr/>
          </p:nvSpPr>
          <p:spPr bwMode="auto">
            <a:xfrm>
              <a:off x="3652" y="2109"/>
              <a:ext cx="2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ea typeface="方正琥珀繁体" pitchFamily="2" charset="-122"/>
                </a:rPr>
                <a:t>i</a:t>
              </a:r>
              <a:r>
                <a:rPr lang="en-US" altLang="zh-CN" baseline="-25000">
                  <a:solidFill>
                    <a:srgbClr val="FF3300"/>
                  </a:solidFill>
                  <a:ea typeface="方正琥珀繁体" pitchFamily="2" charset="-122"/>
                </a:rPr>
                <a:t>b</a:t>
              </a:r>
              <a:endParaRPr lang="en-US" altLang="zh-CN" i="1" baseline="-25000">
                <a:solidFill>
                  <a:srgbClr val="FF3300"/>
                </a:solidFill>
                <a:ea typeface="方正琥珀繁体" pitchFamily="2" charset="-122"/>
              </a:endParaRPr>
            </a:p>
          </p:txBody>
        </p:sp>
        <p:sp>
          <p:nvSpPr>
            <p:cNvPr id="72783" name="Line 152"/>
            <p:cNvSpPr>
              <a:spLocks noChangeShapeType="1"/>
            </p:cNvSpPr>
            <p:nvPr/>
          </p:nvSpPr>
          <p:spPr bwMode="auto">
            <a:xfrm flipH="1">
              <a:off x="3627" y="2772"/>
              <a:ext cx="0" cy="816"/>
            </a:xfrm>
            <a:prstGeom prst="line">
              <a:avLst/>
            </a:prstGeom>
            <a:noFill/>
            <a:ln w="28575">
              <a:solidFill>
                <a:srgbClr val="000000"/>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84" name="Text Box 153"/>
            <p:cNvSpPr txBox="1">
              <a:spLocks noChangeArrowheads="1"/>
            </p:cNvSpPr>
            <p:nvPr/>
          </p:nvSpPr>
          <p:spPr bwMode="auto">
            <a:xfrm>
              <a:off x="5184" y="2084"/>
              <a:ext cx="24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solidFill>
                    <a:srgbClr val="FF3300"/>
                  </a:solidFill>
                  <a:ea typeface="方正琥珀繁体" pitchFamily="2" charset="-122"/>
                </a:rPr>
                <a:t>i</a:t>
              </a:r>
              <a:r>
                <a:rPr lang="en-US" altLang="zh-CN" baseline="-25000">
                  <a:solidFill>
                    <a:srgbClr val="FF3300"/>
                  </a:solidFill>
                  <a:ea typeface="方正琥珀繁体" pitchFamily="2" charset="-122"/>
                </a:rPr>
                <a:t>c</a:t>
              </a:r>
              <a:endParaRPr lang="en-US" altLang="zh-CN" i="1" baseline="-25000">
                <a:solidFill>
                  <a:srgbClr val="FF3300"/>
                </a:solidFill>
                <a:ea typeface="方正琥珀繁体" pitchFamily="2" charset="-122"/>
              </a:endParaRPr>
            </a:p>
          </p:txBody>
        </p:sp>
        <p:sp>
          <p:nvSpPr>
            <p:cNvPr id="72785" name="Text Box 161"/>
            <p:cNvSpPr txBox="1">
              <a:spLocks noChangeArrowheads="1"/>
            </p:cNvSpPr>
            <p:nvPr/>
          </p:nvSpPr>
          <p:spPr bwMode="auto">
            <a:xfrm>
              <a:off x="5385" y="3009"/>
              <a:ext cx="3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ce</a:t>
              </a:r>
              <a:endParaRPr lang="en-US" altLang="zh-CN" i="1" baseline="-25000">
                <a:ea typeface="方正琥珀繁体" pitchFamily="2" charset="-122"/>
              </a:endParaRPr>
            </a:p>
          </p:txBody>
        </p:sp>
        <p:sp>
          <p:nvSpPr>
            <p:cNvPr id="72786" name="Line 162"/>
            <p:cNvSpPr>
              <a:spLocks noChangeShapeType="1"/>
            </p:cNvSpPr>
            <p:nvPr/>
          </p:nvSpPr>
          <p:spPr bwMode="auto">
            <a:xfrm flipH="1">
              <a:off x="5421" y="2796"/>
              <a:ext cx="0" cy="816"/>
            </a:xfrm>
            <a:prstGeom prst="line">
              <a:avLst/>
            </a:prstGeom>
            <a:noFill/>
            <a:ln w="28575">
              <a:solidFill>
                <a:srgbClr val="000000"/>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787" name="Oval 163"/>
            <p:cNvSpPr>
              <a:spLocks noChangeArrowheads="1"/>
            </p:cNvSpPr>
            <p:nvPr/>
          </p:nvSpPr>
          <p:spPr bwMode="auto">
            <a:xfrm>
              <a:off x="4413" y="3841"/>
              <a:ext cx="48" cy="48"/>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2788" name="Oval 164"/>
            <p:cNvSpPr>
              <a:spLocks noChangeArrowheads="1"/>
            </p:cNvSpPr>
            <p:nvPr/>
          </p:nvSpPr>
          <p:spPr bwMode="auto">
            <a:xfrm>
              <a:off x="3657" y="3840"/>
              <a:ext cx="60" cy="60"/>
            </a:xfrm>
            <a:prstGeom prst="ellipse">
              <a:avLst/>
            </a:prstGeom>
            <a:solidFill>
              <a:srgbClr val="FFFFFF"/>
            </a:solidFill>
            <a:ln w="381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2789" name="Text Box 165"/>
            <p:cNvSpPr txBox="1">
              <a:spLocks noChangeArrowheads="1"/>
            </p:cNvSpPr>
            <p:nvPr/>
          </p:nvSpPr>
          <p:spPr bwMode="auto">
            <a:xfrm>
              <a:off x="3408" y="230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a:ea typeface="方正琥珀繁体" pitchFamily="2" charset="-122"/>
                </a:rPr>
                <a:t>b</a:t>
              </a:r>
              <a:endParaRPr lang="en-US" altLang="zh-CN" sz="2400">
                <a:ea typeface="方正琥珀繁体" pitchFamily="2" charset="-122"/>
              </a:endParaRPr>
            </a:p>
          </p:txBody>
        </p:sp>
        <p:sp>
          <p:nvSpPr>
            <p:cNvPr id="72790" name="Text Box 166"/>
            <p:cNvSpPr txBox="1">
              <a:spLocks noChangeArrowheads="1"/>
            </p:cNvSpPr>
            <p:nvPr/>
          </p:nvSpPr>
          <p:spPr bwMode="auto">
            <a:xfrm>
              <a:off x="5545" y="2273"/>
              <a:ext cx="21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ea typeface="方正琥珀繁体" pitchFamily="2" charset="-122"/>
                </a:rPr>
                <a:t>c</a:t>
              </a:r>
              <a:endParaRPr lang="en-US" altLang="zh-CN">
                <a:ea typeface="方正琥珀繁体" pitchFamily="2" charset="-122"/>
              </a:endParaRPr>
            </a:p>
          </p:txBody>
        </p:sp>
        <p:sp>
          <p:nvSpPr>
            <p:cNvPr id="72791" name="Line 167"/>
            <p:cNvSpPr>
              <a:spLocks noChangeShapeType="1"/>
            </p:cNvSpPr>
            <p:nvPr/>
          </p:nvSpPr>
          <p:spPr bwMode="auto">
            <a:xfrm>
              <a:off x="3645" y="2448"/>
              <a:ext cx="270" cy="6"/>
            </a:xfrm>
            <a:prstGeom prst="line">
              <a:avLst/>
            </a:prstGeom>
            <a:noFill/>
            <a:ln w="28575">
              <a:solidFill>
                <a:srgbClr val="FF33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2792" name="Line 168"/>
            <p:cNvSpPr>
              <a:spLocks noChangeShapeType="1"/>
            </p:cNvSpPr>
            <p:nvPr/>
          </p:nvSpPr>
          <p:spPr bwMode="auto">
            <a:xfrm>
              <a:off x="4779" y="2514"/>
              <a:ext cx="0" cy="402"/>
            </a:xfrm>
            <a:prstGeom prst="line">
              <a:avLst/>
            </a:prstGeom>
            <a:noFill/>
            <a:ln w="28575">
              <a:solidFill>
                <a:srgbClr val="FF33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2793" name="Line 169"/>
            <p:cNvSpPr>
              <a:spLocks noChangeShapeType="1"/>
            </p:cNvSpPr>
            <p:nvPr/>
          </p:nvSpPr>
          <p:spPr bwMode="auto">
            <a:xfrm flipH="1">
              <a:off x="5163" y="2424"/>
              <a:ext cx="306" cy="0"/>
            </a:xfrm>
            <a:prstGeom prst="line">
              <a:avLst/>
            </a:prstGeom>
            <a:noFill/>
            <a:ln w="28575">
              <a:solidFill>
                <a:srgbClr val="FF33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nvGrpSpPr>
            <p:cNvPr id="72794" name="Group 171"/>
            <p:cNvGrpSpPr/>
            <p:nvPr/>
          </p:nvGrpSpPr>
          <p:grpSpPr bwMode="auto">
            <a:xfrm>
              <a:off x="4611" y="2910"/>
              <a:ext cx="240" cy="438"/>
              <a:chOff x="1248" y="2520"/>
              <a:chExt cx="240" cy="438"/>
            </a:xfrm>
          </p:grpSpPr>
          <p:sp>
            <p:nvSpPr>
              <p:cNvPr id="72796" name="Freeform 172"/>
              <p:cNvSpPr/>
              <p:nvPr/>
            </p:nvSpPr>
            <p:spPr bwMode="auto">
              <a:xfrm>
                <a:off x="1248" y="2520"/>
                <a:ext cx="240" cy="438"/>
              </a:xfrm>
              <a:custGeom>
                <a:avLst/>
                <a:gdLst>
                  <a:gd name="T0" fmla="*/ 120 w 240"/>
                  <a:gd name="T1" fmla="*/ 0 h 438"/>
                  <a:gd name="T2" fmla="*/ 0 w 240"/>
                  <a:gd name="T3" fmla="*/ 228 h 438"/>
                  <a:gd name="T4" fmla="*/ 132 w 240"/>
                  <a:gd name="T5" fmla="*/ 438 h 438"/>
                  <a:gd name="T6" fmla="*/ 240 w 240"/>
                  <a:gd name="T7" fmla="*/ 228 h 438"/>
                  <a:gd name="T8" fmla="*/ 120 w 240"/>
                  <a:gd name="T9" fmla="*/ 0 h 4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438">
                    <a:moveTo>
                      <a:pt x="120" y="0"/>
                    </a:moveTo>
                    <a:lnTo>
                      <a:pt x="0" y="228"/>
                    </a:lnTo>
                    <a:lnTo>
                      <a:pt x="132" y="438"/>
                    </a:lnTo>
                    <a:lnTo>
                      <a:pt x="240" y="228"/>
                    </a:lnTo>
                    <a:lnTo>
                      <a:pt x="120" y="0"/>
                    </a:lnTo>
                    <a:close/>
                  </a:path>
                </a:pathLst>
              </a:custGeom>
              <a:solidFill>
                <a:srgbClr val="FFFF99"/>
              </a:solidFill>
              <a:ln w="28575" cap="flat" cmpd="sng">
                <a:solidFill>
                  <a:srgbClr val="FF3300"/>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2797" name="Line 173"/>
              <p:cNvSpPr>
                <a:spLocks noChangeShapeType="1"/>
              </p:cNvSpPr>
              <p:nvPr/>
            </p:nvSpPr>
            <p:spPr bwMode="auto">
              <a:xfrm>
                <a:off x="1248" y="2760"/>
                <a:ext cx="234" cy="0"/>
              </a:xfrm>
              <a:prstGeom prst="line">
                <a:avLst/>
              </a:prstGeom>
              <a:noFill/>
              <a:ln w="3810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grpSp>
        <p:sp>
          <p:nvSpPr>
            <p:cNvPr id="72795" name="Rectangle 174"/>
            <p:cNvSpPr>
              <a:spLocks noChangeArrowheads="1"/>
            </p:cNvSpPr>
            <p:nvPr/>
          </p:nvSpPr>
          <p:spPr bwMode="auto">
            <a:xfrm>
              <a:off x="3969" y="2358"/>
              <a:ext cx="1170" cy="1746"/>
            </a:xfrm>
            <a:prstGeom prst="rect">
              <a:avLst/>
            </a:prstGeom>
            <a:noFill/>
            <a:ln w="19050">
              <a:solidFill>
                <a:schemeClr val="accent2"/>
              </a:solidFill>
              <a:prstDash val="dash"/>
              <a:miter lim="800000"/>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3" name="Oval 163"/>
            <p:cNvSpPr>
              <a:spLocks noChangeArrowheads="1"/>
            </p:cNvSpPr>
            <p:nvPr/>
          </p:nvSpPr>
          <p:spPr bwMode="auto">
            <a:xfrm>
              <a:off x="4731" y="3847"/>
              <a:ext cx="48" cy="48"/>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6" name="Oval 163"/>
            <p:cNvSpPr>
              <a:spLocks noChangeArrowheads="1"/>
            </p:cNvSpPr>
            <p:nvPr/>
          </p:nvSpPr>
          <p:spPr bwMode="auto">
            <a:xfrm>
              <a:off x="4090" y="3848"/>
              <a:ext cx="48" cy="48"/>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70513" name="Text Box 177"/>
          <p:cNvSpPr txBox="1">
            <a:spLocks noChangeArrowheads="1"/>
          </p:cNvSpPr>
          <p:nvPr/>
        </p:nvSpPr>
        <p:spPr bwMode="auto">
          <a:xfrm>
            <a:off x="4349243" y="5103177"/>
            <a:ext cx="44894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defRPr/>
            </a:pPr>
            <a:r>
              <a:rPr lang="zh-CN" altLang="en-US" dirty="0"/>
              <a:t>三极管简化的微变等效电路</a:t>
            </a:r>
            <a:endParaRPr lang="zh-CN" altLang="en-US" dirty="0">
              <a:solidFill>
                <a:srgbClr val="CC3300"/>
              </a:solidFill>
              <a:effectLst>
                <a:outerShdw blurRad="38100" dist="38100" dir="2700000" algn="tl">
                  <a:srgbClr val="000000"/>
                </a:outerShdw>
              </a:effectLst>
              <a:ea typeface="隶书" panose="02010509060101010101" pitchFamily="49" charset="-122"/>
            </a:endParaRPr>
          </a:p>
        </p:txBody>
      </p:sp>
      <p:sp>
        <p:nvSpPr>
          <p:cNvPr id="270515" name="AutoShape 179"/>
          <p:cNvSpPr>
            <a:spLocks noChangeArrowheads="1"/>
          </p:cNvSpPr>
          <p:nvPr/>
        </p:nvSpPr>
        <p:spPr bwMode="auto">
          <a:xfrm rot="10800000">
            <a:off x="3347194" y="3276608"/>
            <a:ext cx="809625" cy="476250"/>
          </a:xfrm>
          <a:prstGeom prst="leftArrow">
            <a:avLst>
              <a:gd name="adj1" fmla="val 50000"/>
              <a:gd name="adj2" fmla="val 42500"/>
            </a:avLst>
          </a:prstGeom>
          <a:solidFill>
            <a:schemeClr val="bg2"/>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0521" name="Text Box 185"/>
          <p:cNvSpPr txBox="1">
            <a:spLocks noChangeArrowheads="1"/>
          </p:cNvSpPr>
          <p:nvPr/>
        </p:nvSpPr>
        <p:spPr bwMode="auto">
          <a:xfrm>
            <a:off x="311150" y="5691863"/>
            <a:ext cx="5441950" cy="974725"/>
          </a:xfrm>
          <a:prstGeom prst="rect">
            <a:avLst/>
          </a:prstGeom>
          <a:solidFill>
            <a:srgbClr val="FFFF99"/>
          </a:solidFill>
          <a:ln w="28575">
            <a:solidFill>
              <a:srgbClr val="CC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eaLnBrk="1" hangingPunct="1">
              <a:defRPr/>
            </a:pPr>
            <a:r>
              <a:rPr lang="zh-CN" altLang="en-US" dirty="0">
                <a:solidFill>
                  <a:srgbClr val="CC0000"/>
                </a:solidFill>
              </a:rPr>
              <a:t>三极管的微变等效电路只能用来分析放大电路变化量之间的关系                                                                   </a:t>
            </a:r>
            <a:endParaRPr lang="zh-CN" altLang="en-US" dirty="0">
              <a:solidFill>
                <a:srgbClr val="CC0000"/>
              </a:solidFill>
              <a:effectLst>
                <a:outerShdw blurRad="38100" dist="38100" dir="2700000" algn="tl">
                  <a:srgbClr val="000000"/>
                </a:outerShdw>
              </a:effectLst>
              <a:ea typeface="隶书" panose="02010509060101010101" pitchFamily="49" charset="-122"/>
            </a:endParaRPr>
          </a:p>
        </p:txBody>
      </p:sp>
      <p:sp>
        <p:nvSpPr>
          <p:cNvPr id="2" name="灯片编号占位符 1"/>
          <p:cNvSpPr>
            <a:spLocks noGrp="1"/>
          </p:cNvSpPr>
          <p:nvPr>
            <p:ph type="sldNum" sz="quarter" idx="12"/>
          </p:nvPr>
        </p:nvSpPr>
        <p:spPr>
          <a:xfrm>
            <a:off x="7086600" y="6479540"/>
            <a:ext cx="2057400" cy="365125"/>
          </a:xfrm>
        </p:spPr>
        <p:txBody>
          <a:bodyPr/>
          <a:lstStyle/>
          <a:p>
            <a:pPr>
              <a:defRPr/>
            </a:pPr>
            <a:fld id="{7AE33FAE-267B-45F3-AE5B-9B432F494900}" type="slidenum">
              <a:rPr lang="en-US" altLang="zh-CN" smtClean="0"/>
            </a:fld>
            <a:endParaRPr lang="en-US" altLang="zh-CN" dirty="0"/>
          </a:p>
        </p:txBody>
      </p:sp>
      <p:sp>
        <p:nvSpPr>
          <p:cNvPr id="69" name="Text Box 3"/>
          <p:cNvSpPr txBox="1">
            <a:spLocks noChangeArrowheads="1"/>
          </p:cNvSpPr>
          <p:nvPr/>
        </p:nvSpPr>
        <p:spPr bwMode="auto">
          <a:xfrm>
            <a:off x="141291" y="123479"/>
            <a:ext cx="662939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defTabSz="685800">
              <a:lnSpc>
                <a:spcPct val="90000"/>
              </a:lnSpc>
              <a:defRPr/>
            </a:pPr>
            <a:r>
              <a:rPr lang="en-US" altLang="zh-CN" sz="4000" dirty="0">
                <a:solidFill>
                  <a:schemeClr val="accent5">
                    <a:lumMod val="50000"/>
                  </a:schemeClr>
                </a:solidFill>
                <a:latin typeface="微软雅黑" panose="020B0503020204020204" pitchFamily="34" charset="-122"/>
                <a:ea typeface="微软雅黑" panose="020B0503020204020204" pitchFamily="34" charset="-122"/>
                <a:cs typeface="+mj-cs"/>
              </a:rPr>
              <a:t>2.3.3</a:t>
            </a:r>
            <a:r>
              <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rPr>
              <a:t>三极管的微变等效电路</a:t>
            </a:r>
            <a:endParaRPr lang="zh-CN" altLang="en-US" sz="4000" dirty="0">
              <a:solidFill>
                <a:schemeClr val="accent5">
                  <a:lumMod val="50000"/>
                </a:schemeClr>
              </a:solidFill>
              <a:latin typeface="微软雅黑" panose="020B0503020204020204" pitchFamily="34" charset="-122"/>
              <a:ea typeface="微软雅黑" panose="020B0503020204020204" pitchFamily="34" charset="-122"/>
              <a:cs typeface="+mj-cs"/>
            </a:endParaRPr>
          </a:p>
        </p:txBody>
      </p:sp>
      <p:grpSp>
        <p:nvGrpSpPr>
          <p:cNvPr id="70" name="Group 148"/>
          <p:cNvGrpSpPr/>
          <p:nvPr/>
        </p:nvGrpSpPr>
        <p:grpSpPr bwMode="auto">
          <a:xfrm>
            <a:off x="438481" y="2042996"/>
            <a:ext cx="2762250" cy="2820987"/>
            <a:chOff x="193" y="1325"/>
            <a:chExt cx="1740" cy="1777"/>
          </a:xfrm>
        </p:grpSpPr>
        <p:sp>
          <p:nvSpPr>
            <p:cNvPr id="71" name="Line 9"/>
            <p:cNvSpPr>
              <a:spLocks noChangeShapeType="1"/>
            </p:cNvSpPr>
            <p:nvPr/>
          </p:nvSpPr>
          <p:spPr bwMode="auto">
            <a:xfrm>
              <a:off x="756" y="1989"/>
              <a:ext cx="0" cy="515"/>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 name="Line 10"/>
            <p:cNvSpPr>
              <a:spLocks noChangeShapeType="1"/>
            </p:cNvSpPr>
            <p:nvPr/>
          </p:nvSpPr>
          <p:spPr bwMode="auto">
            <a:xfrm>
              <a:off x="756" y="2270"/>
              <a:ext cx="384" cy="234"/>
            </a:xfrm>
            <a:prstGeom prst="line">
              <a:avLst/>
            </a:prstGeom>
            <a:noFill/>
            <a:ln w="57150">
              <a:solidFill>
                <a:schemeClr val="accent2"/>
              </a:solidFill>
              <a:rou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Line 11"/>
            <p:cNvSpPr>
              <a:spLocks noChangeShapeType="1"/>
            </p:cNvSpPr>
            <p:nvPr/>
          </p:nvSpPr>
          <p:spPr bwMode="auto">
            <a:xfrm flipV="1">
              <a:off x="756" y="1989"/>
              <a:ext cx="384" cy="187"/>
            </a:xfrm>
            <a:prstGeom prst="line">
              <a:avLst/>
            </a:prstGeom>
            <a:noFill/>
            <a:ln w="57150">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Freeform 12"/>
            <p:cNvSpPr/>
            <p:nvPr/>
          </p:nvSpPr>
          <p:spPr bwMode="auto">
            <a:xfrm>
              <a:off x="1140" y="1717"/>
              <a:ext cx="576" cy="281"/>
            </a:xfrm>
            <a:custGeom>
              <a:avLst/>
              <a:gdLst>
                <a:gd name="T0" fmla="*/ 0 w 480"/>
                <a:gd name="T1" fmla="*/ 267 h 288"/>
                <a:gd name="T2" fmla="*/ 0 w 480"/>
                <a:gd name="T3" fmla="*/ 0 h 288"/>
                <a:gd name="T4" fmla="*/ 829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0" y="0"/>
                  </a:lnTo>
                  <a:lnTo>
                    <a:pt x="480" y="0"/>
                  </a:lnTo>
                </a:path>
              </a:pathLst>
            </a:custGeom>
            <a:noFill/>
            <a:ln w="38100" cap="flat" cmpd="sng">
              <a:solidFill>
                <a:schemeClr val="tx1"/>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 name="Line 13"/>
            <p:cNvSpPr>
              <a:spLocks noChangeShapeType="1"/>
            </p:cNvSpPr>
            <p:nvPr/>
          </p:nvSpPr>
          <p:spPr bwMode="auto">
            <a:xfrm flipH="1">
              <a:off x="276" y="2223"/>
              <a:ext cx="48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 name="Line 14"/>
            <p:cNvSpPr>
              <a:spLocks noChangeShapeType="1"/>
            </p:cNvSpPr>
            <p:nvPr/>
          </p:nvSpPr>
          <p:spPr bwMode="auto">
            <a:xfrm>
              <a:off x="274" y="2915"/>
              <a:ext cx="1440" cy="0"/>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 name="Line 16"/>
            <p:cNvSpPr>
              <a:spLocks noChangeShapeType="1"/>
            </p:cNvSpPr>
            <p:nvPr/>
          </p:nvSpPr>
          <p:spPr bwMode="auto">
            <a:xfrm>
              <a:off x="1050" y="3018"/>
              <a:ext cx="144" cy="0"/>
            </a:xfrm>
            <a:prstGeom prst="line">
              <a:avLst/>
            </a:prstGeom>
            <a:noFill/>
            <a:ln w="762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 name="Oval 17"/>
            <p:cNvSpPr>
              <a:spLocks noChangeArrowheads="1"/>
            </p:cNvSpPr>
            <p:nvPr/>
          </p:nvSpPr>
          <p:spPr bwMode="auto">
            <a:xfrm>
              <a:off x="219" y="2197"/>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9" name="Oval 18"/>
            <p:cNvSpPr>
              <a:spLocks noChangeArrowheads="1"/>
            </p:cNvSpPr>
            <p:nvPr/>
          </p:nvSpPr>
          <p:spPr bwMode="auto">
            <a:xfrm>
              <a:off x="1728" y="2894"/>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0" name="Oval 19"/>
            <p:cNvSpPr>
              <a:spLocks noChangeArrowheads="1"/>
            </p:cNvSpPr>
            <p:nvPr/>
          </p:nvSpPr>
          <p:spPr bwMode="auto">
            <a:xfrm>
              <a:off x="1716" y="1688"/>
              <a:ext cx="48" cy="46"/>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 name="Oval 20"/>
            <p:cNvSpPr>
              <a:spLocks noChangeArrowheads="1"/>
            </p:cNvSpPr>
            <p:nvPr/>
          </p:nvSpPr>
          <p:spPr bwMode="auto">
            <a:xfrm>
              <a:off x="219" y="2887"/>
              <a:ext cx="48" cy="47"/>
            </a:xfrm>
            <a:prstGeom prst="ellipse">
              <a:avLst/>
            </a:prstGeom>
            <a:solidFill>
              <a:srgbClr val="FFFFFF"/>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 name="Oval 21"/>
            <p:cNvSpPr>
              <a:spLocks noChangeArrowheads="1"/>
            </p:cNvSpPr>
            <p:nvPr/>
          </p:nvSpPr>
          <p:spPr bwMode="auto">
            <a:xfrm>
              <a:off x="1086" y="2887"/>
              <a:ext cx="48" cy="47"/>
            </a:xfrm>
            <a:prstGeom prst="ellipse">
              <a:avLst/>
            </a:prstGeom>
            <a:solidFill>
              <a:schemeClr val="tx1"/>
            </a:solidFill>
            <a:ln w="38100">
              <a:solidFill>
                <a:schemeClr val="tx1"/>
              </a:solidFill>
              <a:rou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 name="Line 22"/>
            <p:cNvSpPr>
              <a:spLocks noChangeShapeType="1"/>
            </p:cNvSpPr>
            <p:nvPr/>
          </p:nvSpPr>
          <p:spPr bwMode="auto">
            <a:xfrm>
              <a:off x="228" y="2363"/>
              <a:ext cx="0" cy="375"/>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 name="Line 23"/>
            <p:cNvSpPr>
              <a:spLocks noChangeShapeType="1"/>
            </p:cNvSpPr>
            <p:nvPr/>
          </p:nvSpPr>
          <p:spPr bwMode="auto">
            <a:xfrm>
              <a:off x="1764" y="1971"/>
              <a:ext cx="0" cy="796"/>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 name="Line 24"/>
            <p:cNvSpPr>
              <a:spLocks noChangeShapeType="1"/>
            </p:cNvSpPr>
            <p:nvPr/>
          </p:nvSpPr>
          <p:spPr bwMode="auto">
            <a:xfrm>
              <a:off x="222" y="2147"/>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 name="Line 25"/>
            <p:cNvSpPr>
              <a:spLocks noChangeShapeType="1"/>
            </p:cNvSpPr>
            <p:nvPr/>
          </p:nvSpPr>
          <p:spPr bwMode="auto">
            <a:xfrm flipH="1">
              <a:off x="1452" y="1650"/>
              <a:ext cx="288" cy="0"/>
            </a:xfrm>
            <a:prstGeom prst="line">
              <a:avLst/>
            </a:prstGeom>
            <a:noFill/>
            <a:ln w="2857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7" name="Text Box 26"/>
            <p:cNvSpPr txBox="1">
              <a:spLocks noChangeArrowheads="1"/>
            </p:cNvSpPr>
            <p:nvPr/>
          </p:nvSpPr>
          <p:spPr bwMode="auto">
            <a:xfrm>
              <a:off x="1489" y="1325"/>
              <a:ext cx="4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c</a:t>
              </a:r>
              <a:endParaRPr lang="en-US" altLang="zh-CN" i="1" baseline="-25000">
                <a:ea typeface="方正琥珀繁体" pitchFamily="2" charset="-122"/>
              </a:endParaRPr>
            </a:p>
          </p:txBody>
        </p:sp>
        <p:sp>
          <p:nvSpPr>
            <p:cNvPr id="88" name="Text Box 27"/>
            <p:cNvSpPr txBox="1">
              <a:spLocks noChangeArrowheads="1"/>
            </p:cNvSpPr>
            <p:nvPr/>
          </p:nvSpPr>
          <p:spPr bwMode="auto">
            <a:xfrm>
              <a:off x="1400" y="2138"/>
              <a:ext cx="3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ce</a:t>
              </a:r>
              <a:endParaRPr lang="en-US" altLang="zh-CN" b="0" baseline="-25000">
                <a:ea typeface="方正琥珀繁体" pitchFamily="2" charset="-122"/>
              </a:endParaRPr>
            </a:p>
          </p:txBody>
        </p:sp>
        <p:sp>
          <p:nvSpPr>
            <p:cNvPr id="89" name="Text Box 28"/>
            <p:cNvSpPr txBox="1">
              <a:spLocks noChangeArrowheads="1"/>
            </p:cNvSpPr>
            <p:nvPr/>
          </p:nvSpPr>
          <p:spPr bwMode="auto">
            <a:xfrm>
              <a:off x="199" y="2321"/>
              <a:ext cx="39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u</a:t>
              </a:r>
              <a:r>
                <a:rPr lang="en-US" altLang="zh-CN" baseline="-25000">
                  <a:ea typeface="方正琥珀繁体" pitchFamily="2" charset="-122"/>
                </a:rPr>
                <a:t>be</a:t>
              </a:r>
              <a:endParaRPr lang="en-US" altLang="zh-CN" b="0" baseline="-25000">
                <a:ea typeface="方正琥珀繁体" pitchFamily="2" charset="-122"/>
              </a:endParaRPr>
            </a:p>
          </p:txBody>
        </p:sp>
        <p:sp>
          <p:nvSpPr>
            <p:cNvPr id="90" name="Text Box 29"/>
            <p:cNvSpPr txBox="1">
              <a:spLocks noChangeArrowheads="1"/>
            </p:cNvSpPr>
            <p:nvPr/>
          </p:nvSpPr>
          <p:spPr bwMode="auto">
            <a:xfrm>
              <a:off x="193" y="1801"/>
              <a:ext cx="2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方正琥珀繁体" pitchFamily="2" charset="-122"/>
                </a:rPr>
                <a:t>i</a:t>
              </a:r>
              <a:r>
                <a:rPr lang="en-US" altLang="zh-CN" baseline="-25000">
                  <a:ea typeface="方正琥珀繁体" pitchFamily="2" charset="-122"/>
                </a:rPr>
                <a:t>b</a:t>
              </a:r>
              <a:endParaRPr lang="en-US" altLang="zh-CN" i="1" baseline="-25000">
                <a:ea typeface="方正琥珀繁体" pitchFamily="2" charset="-122"/>
              </a:endParaRPr>
            </a:p>
          </p:txBody>
        </p:sp>
        <p:sp>
          <p:nvSpPr>
            <p:cNvPr id="91" name="Line 32"/>
            <p:cNvSpPr>
              <a:spLocks noChangeShapeType="1"/>
            </p:cNvSpPr>
            <p:nvPr/>
          </p:nvSpPr>
          <p:spPr bwMode="auto">
            <a:xfrm>
              <a:off x="1103" y="2495"/>
              <a:ext cx="0" cy="509"/>
            </a:xfrm>
            <a:prstGeom prst="line">
              <a:avLst/>
            </a:prstGeom>
            <a:noFill/>
            <a:ln w="38100">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2" name="Rectangle 89"/>
            <p:cNvSpPr>
              <a:spLocks noChangeArrowheads="1"/>
            </p:cNvSpPr>
            <p:nvPr/>
          </p:nvSpPr>
          <p:spPr bwMode="auto">
            <a:xfrm>
              <a:off x="576" y="1566"/>
              <a:ext cx="828" cy="1536"/>
            </a:xfrm>
            <a:prstGeom prst="rect">
              <a:avLst/>
            </a:prstGeom>
            <a:noFill/>
            <a:ln w="19050">
              <a:solidFill>
                <a:schemeClr val="tx1"/>
              </a:solidFill>
              <a:prstDash val="dash"/>
              <a:miter lim="800000"/>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3" name="文本框 2"/>
          <p:cNvSpPr txBox="1"/>
          <p:nvPr/>
        </p:nvSpPr>
        <p:spPr>
          <a:xfrm>
            <a:off x="24494" y="3192237"/>
            <a:ext cx="366399" cy="531264"/>
          </a:xfrm>
          <a:prstGeom prst="rect">
            <a:avLst/>
          </a:prstGeom>
          <a:noFill/>
        </p:spPr>
        <p:txBody>
          <a:bodyPr wrap="square" rtlCol="0">
            <a:spAutoFit/>
          </a:bodyPr>
          <a:lstStyle/>
          <a:p>
            <a:r>
              <a:rPr lang="en-US" altLang="zh-CN" dirty="0"/>
              <a:t>b</a:t>
            </a:r>
            <a:endParaRPr lang="zh-CN" altLang="en-US" dirty="0"/>
          </a:p>
        </p:txBody>
      </p:sp>
      <p:sp>
        <p:nvSpPr>
          <p:cNvPr id="94" name="文本框 93"/>
          <p:cNvSpPr txBox="1"/>
          <p:nvPr/>
        </p:nvSpPr>
        <p:spPr>
          <a:xfrm>
            <a:off x="3013409" y="2332515"/>
            <a:ext cx="366399" cy="531264"/>
          </a:xfrm>
          <a:prstGeom prst="rect">
            <a:avLst/>
          </a:prstGeom>
          <a:noFill/>
        </p:spPr>
        <p:txBody>
          <a:bodyPr wrap="square" rtlCol="0">
            <a:spAutoFit/>
          </a:bodyPr>
          <a:lstStyle/>
          <a:p>
            <a:r>
              <a:rPr lang="en-US" altLang="zh-CN" dirty="0"/>
              <a:t>c</a:t>
            </a:r>
            <a:endParaRPr lang="zh-CN" altLang="en-US" dirty="0"/>
          </a:p>
        </p:txBody>
      </p:sp>
      <p:sp>
        <p:nvSpPr>
          <p:cNvPr id="95" name="文本框 94"/>
          <p:cNvSpPr txBox="1"/>
          <p:nvPr/>
        </p:nvSpPr>
        <p:spPr>
          <a:xfrm>
            <a:off x="1992803" y="4406906"/>
            <a:ext cx="366399" cy="531264"/>
          </a:xfrm>
          <a:prstGeom prst="rect">
            <a:avLst/>
          </a:prstGeom>
          <a:noFill/>
        </p:spPr>
        <p:txBody>
          <a:bodyPr wrap="square" rtlCol="0">
            <a:spAutoFit/>
          </a:bodyPr>
          <a:lstStyle/>
          <a:p>
            <a:r>
              <a:rPr lang="en-US" altLang="zh-CN" dirty="0"/>
              <a:t>e</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515"/>
                                        </p:tgtEl>
                                        <p:attrNameLst>
                                          <p:attrName>style.visibility</p:attrName>
                                        </p:attrNameLst>
                                      </p:cBhvr>
                                      <p:to>
                                        <p:strVal val="visible"/>
                                      </p:to>
                                    </p:set>
                                    <p:animEffect transition="in" filter="wipe(left)">
                                      <p:cBhvr>
                                        <p:cTn id="7" dur="500"/>
                                        <p:tgtEl>
                                          <p:spTgt spid="2705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0512"/>
                                        </p:tgtEl>
                                        <p:attrNameLst>
                                          <p:attrName>style.visibility</p:attrName>
                                        </p:attrNameLst>
                                      </p:cBhvr>
                                      <p:to>
                                        <p:strVal val="visible"/>
                                      </p:to>
                                    </p:set>
                                    <p:animEffect transition="in" filter="dissolve">
                                      <p:cBhvr>
                                        <p:cTn id="12" dur="500"/>
                                        <p:tgtEl>
                                          <p:spTgt spid="2705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0513"/>
                                        </p:tgtEl>
                                        <p:attrNameLst>
                                          <p:attrName>style.visibility</p:attrName>
                                        </p:attrNameLst>
                                      </p:cBhvr>
                                      <p:to>
                                        <p:strVal val="visible"/>
                                      </p:to>
                                    </p:set>
                                    <p:animEffect transition="in" filter="wipe(left)">
                                      <p:cBhvr>
                                        <p:cTn id="15" dur="500"/>
                                        <p:tgtEl>
                                          <p:spTgt spid="27051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70521"/>
                                        </p:tgtEl>
                                        <p:attrNameLst>
                                          <p:attrName>style.visibility</p:attrName>
                                        </p:attrNameLst>
                                      </p:cBhvr>
                                      <p:to>
                                        <p:strVal val="visible"/>
                                      </p:to>
                                    </p:set>
                                    <p:animEffect transition="in" filter="box(out)">
                                      <p:cBhvr>
                                        <p:cTn id="20" dur="500"/>
                                        <p:tgtEl>
                                          <p:spTgt spid="270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513" grpId="0" autoUpdateAnimBg="0"/>
      <p:bldP spid="270515" grpId="0" animBg="1"/>
      <p:bldP spid="2705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499695" y="4369915"/>
            <a:ext cx="184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b="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099" name="Text Box 3">
            <a:hlinkClick r:id="rId1" action="ppaction://hlinksldjump"/>
          </p:cNvPr>
          <p:cNvSpPr txBox="1">
            <a:spLocks noChangeArrowheads="1"/>
          </p:cNvSpPr>
          <p:nvPr/>
        </p:nvSpPr>
        <p:spPr bwMode="auto">
          <a:xfrm>
            <a:off x="2202584" y="2756113"/>
            <a:ext cx="393248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0" dirty="0">
                <a:solidFill>
                  <a:schemeClr val="accent5">
                    <a:lumMod val="50000"/>
                  </a:schemeClr>
                </a:solidFill>
                <a:latin typeface="微软雅黑" panose="020B0503020204020204" pitchFamily="34" charset="-122"/>
                <a:ea typeface="微软雅黑" panose="020B0503020204020204" pitchFamily="34" charset="-122"/>
              </a:rPr>
              <a:t>1.2  </a:t>
            </a:r>
            <a:r>
              <a:rPr lang="zh-CN" altLang="en-US" sz="3600" b="0" dirty="0">
                <a:solidFill>
                  <a:schemeClr val="accent5">
                    <a:lumMod val="50000"/>
                  </a:schemeClr>
                </a:solidFill>
                <a:latin typeface="微软雅黑" panose="020B0503020204020204" pitchFamily="34" charset="-122"/>
                <a:ea typeface="微软雅黑" panose="020B0503020204020204" pitchFamily="34" charset="-122"/>
              </a:rPr>
              <a:t>半导体二极管</a:t>
            </a:r>
            <a:endParaRPr lang="zh-CN" altLang="en-US" sz="3600" b="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100" name="Text Box 4">
            <a:hlinkClick r:id="" action="ppaction://noaction"/>
          </p:cNvPr>
          <p:cNvSpPr txBox="1">
            <a:spLocks noChangeArrowheads="1"/>
          </p:cNvSpPr>
          <p:nvPr/>
        </p:nvSpPr>
        <p:spPr bwMode="auto">
          <a:xfrm>
            <a:off x="2099756" y="3443967"/>
            <a:ext cx="3554179"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0" dirty="0">
                <a:solidFill>
                  <a:schemeClr val="accent5">
                    <a:lumMod val="50000"/>
                  </a:schemeClr>
                </a:solidFill>
                <a:latin typeface="微软雅黑" panose="020B0503020204020204" pitchFamily="34" charset="-122"/>
                <a:ea typeface="微软雅黑" panose="020B0503020204020204" pitchFamily="34" charset="-122"/>
              </a:rPr>
              <a:t> 1.3  </a:t>
            </a:r>
            <a:r>
              <a:rPr lang="zh-CN" altLang="en-US" sz="3600" b="0" dirty="0">
                <a:solidFill>
                  <a:schemeClr val="accent5">
                    <a:lumMod val="50000"/>
                  </a:schemeClr>
                </a:solidFill>
                <a:latin typeface="微软雅黑" panose="020B0503020204020204" pitchFamily="34" charset="-122"/>
                <a:ea typeface="微软雅黑" panose="020B0503020204020204" pitchFamily="34" charset="-122"/>
              </a:rPr>
              <a:t>晶体三极管</a:t>
            </a:r>
            <a:endParaRPr lang="zh-CN" altLang="en-US" sz="3600" b="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101" name="Text Box 5">
            <a:hlinkClick r:id="" action="ppaction://noaction"/>
          </p:cNvPr>
          <p:cNvSpPr txBox="1">
            <a:spLocks noChangeArrowheads="1"/>
          </p:cNvSpPr>
          <p:nvPr/>
        </p:nvSpPr>
        <p:spPr bwMode="auto">
          <a:xfrm>
            <a:off x="2205717" y="4199865"/>
            <a:ext cx="29562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0" dirty="0">
                <a:solidFill>
                  <a:srgbClr val="C00000"/>
                </a:solidFill>
                <a:latin typeface="微软雅黑" panose="020B0503020204020204" pitchFamily="34" charset="-122"/>
                <a:ea typeface="微软雅黑" panose="020B0503020204020204" pitchFamily="34" charset="-122"/>
              </a:rPr>
              <a:t>1.4  </a:t>
            </a:r>
            <a:r>
              <a:rPr lang="zh-CN" altLang="en-US" sz="3600" b="0" dirty="0">
                <a:solidFill>
                  <a:srgbClr val="C00000"/>
                </a:solidFill>
                <a:latin typeface="微软雅黑" panose="020B0503020204020204" pitchFamily="34" charset="-122"/>
                <a:ea typeface="微软雅黑" panose="020B0503020204020204" pitchFamily="34" charset="-122"/>
              </a:rPr>
              <a:t>场效应管</a:t>
            </a:r>
            <a:endParaRPr lang="zh-CN" altLang="en-US" sz="3600" b="0" dirty="0">
              <a:solidFill>
                <a:srgbClr val="C00000"/>
              </a:solidFill>
              <a:latin typeface="微软雅黑" panose="020B0503020204020204" pitchFamily="34" charset="-122"/>
              <a:ea typeface="微软雅黑" panose="020B0503020204020204" pitchFamily="34" charset="-122"/>
            </a:endParaRPr>
          </a:p>
        </p:txBody>
      </p:sp>
      <p:sp>
        <p:nvSpPr>
          <p:cNvPr id="4103" name="Text Box 7">
            <a:hlinkClick r:id="rId2" action="ppaction://hlinksldjump"/>
          </p:cNvPr>
          <p:cNvSpPr txBox="1">
            <a:spLocks noChangeArrowheads="1"/>
          </p:cNvSpPr>
          <p:nvPr/>
        </p:nvSpPr>
        <p:spPr bwMode="auto">
          <a:xfrm>
            <a:off x="2190825" y="2041738"/>
            <a:ext cx="439415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b="0" dirty="0">
                <a:solidFill>
                  <a:schemeClr val="accent5">
                    <a:lumMod val="50000"/>
                  </a:schemeClr>
                </a:solidFill>
                <a:latin typeface="微软雅黑" panose="020B0503020204020204" pitchFamily="34" charset="-122"/>
                <a:ea typeface="微软雅黑" panose="020B0503020204020204" pitchFamily="34" charset="-122"/>
              </a:rPr>
              <a:t>1.1  </a:t>
            </a:r>
            <a:r>
              <a:rPr lang="zh-CN" altLang="en-US" sz="3600" b="0" dirty="0">
                <a:solidFill>
                  <a:schemeClr val="accent5">
                    <a:lumMod val="50000"/>
                  </a:schemeClr>
                </a:solidFill>
                <a:latin typeface="微软雅黑" panose="020B0503020204020204" pitchFamily="34" charset="-122"/>
                <a:ea typeface="微软雅黑" panose="020B0503020204020204" pitchFamily="34" charset="-122"/>
              </a:rPr>
              <a:t>半导体基础知识</a:t>
            </a:r>
            <a:endParaRPr lang="zh-CN" altLang="en-US" sz="3600" b="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105" name="Rectangle 25"/>
          <p:cNvSpPr txBox="1">
            <a:spLocks noChangeArrowheads="1"/>
          </p:cNvSpPr>
          <p:nvPr/>
        </p:nvSpPr>
        <p:spPr bwMode="auto">
          <a:xfrm>
            <a:off x="1266082" y="968134"/>
            <a:ext cx="62436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4400" dirty="0">
                <a:solidFill>
                  <a:schemeClr val="accent5">
                    <a:lumMod val="50000"/>
                  </a:schemeClr>
                </a:solidFill>
                <a:latin typeface="微软雅黑" panose="020B0503020204020204" pitchFamily="34" charset="-122"/>
                <a:ea typeface="微软雅黑" panose="020B0503020204020204" pitchFamily="34" charset="-122"/>
              </a:rPr>
              <a:t>第</a:t>
            </a:r>
            <a:r>
              <a:rPr kumimoji="0" lang="en-US" altLang="zh-CN" sz="4400" dirty="0">
                <a:solidFill>
                  <a:schemeClr val="accent5">
                    <a:lumMod val="50000"/>
                  </a:schemeClr>
                </a:solidFill>
                <a:latin typeface="微软雅黑" panose="020B0503020204020204" pitchFamily="34" charset="-122"/>
                <a:ea typeface="微软雅黑" panose="020B0503020204020204" pitchFamily="34" charset="-122"/>
              </a:rPr>
              <a:t>1</a:t>
            </a:r>
            <a:r>
              <a:rPr kumimoji="0" lang="zh-CN" altLang="en-US" sz="4400" dirty="0">
                <a:solidFill>
                  <a:schemeClr val="accent5">
                    <a:lumMod val="50000"/>
                  </a:schemeClr>
                </a:solidFill>
                <a:latin typeface="微软雅黑" panose="020B0503020204020204" pitchFamily="34" charset="-122"/>
                <a:ea typeface="微软雅黑" panose="020B0503020204020204" pitchFamily="34" charset="-122"/>
              </a:rPr>
              <a:t>章 常用半导体器件</a:t>
            </a:r>
            <a:endParaRPr kumimoji="0" lang="zh-CN" altLang="en-US" sz="44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10" name="Rectangle 82"/>
          <p:cNvSpPr>
            <a:spLocks noGrp="1" noChangeArrowheads="1"/>
          </p:cNvSpPr>
          <p:nvPr>
            <p:ph type="title" idx="4294967295"/>
          </p:nvPr>
        </p:nvSpPr>
        <p:spPr>
          <a:xfrm>
            <a:off x="133958" y="-85018"/>
            <a:ext cx="7772400" cy="1008771"/>
          </a:xfrm>
        </p:spPr>
        <p:txBody>
          <a:bodyPr rtlCol="0">
            <a:normAutofit/>
          </a:bodyPr>
          <a:lstStyle/>
          <a:p>
            <a:pPr>
              <a:defRPr/>
            </a:pPr>
            <a:r>
              <a:rPr kumimoji="1" lang="en-US" altLang="zh-CN" b="1" dirty="0" smtClean="0"/>
              <a:t>1.4.1</a:t>
            </a:r>
            <a:r>
              <a:rPr kumimoji="1" lang="zh-CN" altLang="en-US" b="1" dirty="0"/>
              <a:t>结型场效应管</a:t>
            </a:r>
            <a:endParaRPr kumimoji="1" lang="en-US" altLang="zh-CN" b="1" dirty="0"/>
          </a:p>
        </p:txBody>
      </p:sp>
      <p:sp>
        <p:nvSpPr>
          <p:cNvPr id="125013" name="Rectangle 85"/>
          <p:cNvSpPr>
            <a:spLocks noChangeArrowheads="1"/>
          </p:cNvSpPr>
          <p:nvPr/>
        </p:nvSpPr>
        <p:spPr bwMode="auto">
          <a:xfrm>
            <a:off x="0" y="1037460"/>
            <a:ext cx="62357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lvl="1" defTabSz="685800" eaLnBrk="1" hangingPunct="1">
              <a:lnSpc>
                <a:spcPct val="90000"/>
              </a:lnSpc>
              <a:spcBef>
                <a:spcPts val="375"/>
              </a:spcBef>
              <a:defRPr/>
            </a:pP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场效应管的类型</a:t>
            </a:r>
            <a:endParaRPr lang="zh-CN" altLang="en-US" sz="3200" b="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25014" name="Text Box 86"/>
          <p:cNvSpPr txBox="1">
            <a:spLocks noChangeArrowheads="1"/>
          </p:cNvSpPr>
          <p:nvPr/>
        </p:nvSpPr>
        <p:spPr bwMode="auto">
          <a:xfrm>
            <a:off x="691729" y="2291089"/>
            <a:ext cx="1952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a:latin typeface="微软雅黑" panose="020B0503020204020204" pitchFamily="34" charset="-122"/>
                <a:ea typeface="微软雅黑" panose="020B0503020204020204" pitchFamily="34" charset="-122"/>
              </a:rPr>
              <a:t>按其结构</a:t>
            </a:r>
            <a:endParaRPr lang="zh-CN" altLang="en-US" b="0">
              <a:latin typeface="微软雅黑" panose="020B0503020204020204" pitchFamily="34" charset="-122"/>
              <a:ea typeface="微软雅黑" panose="020B0503020204020204" pitchFamily="34" charset="-122"/>
            </a:endParaRPr>
          </a:p>
        </p:txBody>
      </p:sp>
      <p:sp>
        <p:nvSpPr>
          <p:cNvPr id="125016" name="AutoShape 88"/>
          <p:cNvSpPr/>
          <p:nvPr/>
        </p:nvSpPr>
        <p:spPr bwMode="auto">
          <a:xfrm>
            <a:off x="2345904" y="2033912"/>
            <a:ext cx="193675" cy="1085850"/>
          </a:xfrm>
          <a:prstGeom prst="leftBrace">
            <a:avLst>
              <a:gd name="adj1" fmla="val 46721"/>
              <a:gd name="adj2" fmla="val 50000"/>
            </a:avLst>
          </a:prstGeom>
          <a:noFill/>
          <a:ln w="1905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b="0">
              <a:latin typeface="微软雅黑" panose="020B0503020204020204" pitchFamily="34" charset="-122"/>
              <a:ea typeface="微软雅黑" panose="020B0503020204020204" pitchFamily="34" charset="-122"/>
            </a:endParaRPr>
          </a:p>
        </p:txBody>
      </p:sp>
      <p:sp>
        <p:nvSpPr>
          <p:cNvPr id="125017" name="Text Box 89"/>
          <p:cNvSpPr txBox="1">
            <a:spLocks noChangeArrowheads="1"/>
          </p:cNvSpPr>
          <p:nvPr/>
        </p:nvSpPr>
        <p:spPr bwMode="auto">
          <a:xfrm>
            <a:off x="2565098" y="2749468"/>
            <a:ext cx="191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dirty="0">
                <a:latin typeface="微软雅黑" panose="020B0503020204020204" pitchFamily="34" charset="-122"/>
                <a:ea typeface="微软雅黑" panose="020B0503020204020204" pitchFamily="34" charset="-122"/>
              </a:rPr>
              <a:t>绝缘栅型</a:t>
            </a:r>
            <a:endParaRPr lang="zh-CN" altLang="en-US" b="0" dirty="0">
              <a:latin typeface="微软雅黑" panose="020B0503020204020204" pitchFamily="34" charset="-122"/>
              <a:ea typeface="微软雅黑" panose="020B0503020204020204" pitchFamily="34" charset="-122"/>
            </a:endParaRPr>
          </a:p>
        </p:txBody>
      </p:sp>
      <p:sp>
        <p:nvSpPr>
          <p:cNvPr id="125018" name="Text Box 90"/>
          <p:cNvSpPr txBox="1">
            <a:spLocks noChangeArrowheads="1"/>
          </p:cNvSpPr>
          <p:nvPr/>
        </p:nvSpPr>
        <p:spPr bwMode="auto">
          <a:xfrm>
            <a:off x="2589533" y="1890716"/>
            <a:ext cx="191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a:latin typeface="微软雅黑" panose="020B0503020204020204" pitchFamily="34" charset="-122"/>
                <a:ea typeface="微软雅黑" panose="020B0503020204020204" pitchFamily="34" charset="-122"/>
              </a:rPr>
              <a:t>结型</a:t>
            </a:r>
            <a:endParaRPr lang="zh-CN" altLang="en-US" b="0">
              <a:latin typeface="微软雅黑" panose="020B0503020204020204" pitchFamily="34" charset="-122"/>
              <a:ea typeface="微软雅黑" panose="020B0503020204020204" pitchFamily="34" charset="-122"/>
            </a:endParaRPr>
          </a:p>
        </p:txBody>
      </p:sp>
      <p:sp>
        <p:nvSpPr>
          <p:cNvPr id="125019" name="Text Box 91"/>
          <p:cNvSpPr txBox="1">
            <a:spLocks noChangeArrowheads="1"/>
          </p:cNvSpPr>
          <p:nvPr/>
        </p:nvSpPr>
        <p:spPr bwMode="auto">
          <a:xfrm>
            <a:off x="653629" y="4409200"/>
            <a:ext cx="242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a:latin typeface="微软雅黑" panose="020B0503020204020204" pitchFamily="34" charset="-122"/>
                <a:ea typeface="微软雅黑" panose="020B0503020204020204" pitchFamily="34" charset="-122"/>
              </a:rPr>
              <a:t>按其工作状态</a:t>
            </a:r>
            <a:endParaRPr lang="zh-CN" altLang="en-US" b="0">
              <a:latin typeface="微软雅黑" panose="020B0503020204020204" pitchFamily="34" charset="-122"/>
              <a:ea typeface="微软雅黑" panose="020B0503020204020204" pitchFamily="34" charset="-122"/>
            </a:endParaRPr>
          </a:p>
        </p:txBody>
      </p:sp>
      <p:sp>
        <p:nvSpPr>
          <p:cNvPr id="125020" name="AutoShape 92"/>
          <p:cNvSpPr/>
          <p:nvPr/>
        </p:nvSpPr>
        <p:spPr bwMode="auto">
          <a:xfrm>
            <a:off x="2974554" y="4190123"/>
            <a:ext cx="193675" cy="1085850"/>
          </a:xfrm>
          <a:prstGeom prst="leftBrace">
            <a:avLst>
              <a:gd name="adj1" fmla="val 46721"/>
              <a:gd name="adj2" fmla="val 50000"/>
            </a:avLst>
          </a:prstGeom>
          <a:noFill/>
          <a:ln w="1905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b="0">
              <a:latin typeface="微软雅黑" panose="020B0503020204020204" pitchFamily="34" charset="-122"/>
              <a:ea typeface="微软雅黑" panose="020B0503020204020204" pitchFamily="34" charset="-122"/>
            </a:endParaRPr>
          </a:p>
        </p:txBody>
      </p:sp>
      <p:sp>
        <p:nvSpPr>
          <p:cNvPr id="125021" name="Text Box 93"/>
          <p:cNvSpPr txBox="1">
            <a:spLocks noChangeArrowheads="1"/>
          </p:cNvSpPr>
          <p:nvPr/>
        </p:nvSpPr>
        <p:spPr bwMode="auto">
          <a:xfrm>
            <a:off x="3120604" y="3818650"/>
            <a:ext cx="191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a:latin typeface="微软雅黑" panose="020B0503020204020204" pitchFamily="34" charset="-122"/>
                <a:ea typeface="微软雅黑" panose="020B0503020204020204" pitchFamily="34" charset="-122"/>
              </a:rPr>
              <a:t>增强型</a:t>
            </a:r>
            <a:endParaRPr lang="zh-CN" altLang="en-US" b="0">
              <a:latin typeface="微软雅黑" panose="020B0503020204020204" pitchFamily="34" charset="-122"/>
              <a:ea typeface="微软雅黑" panose="020B0503020204020204" pitchFamily="34" charset="-122"/>
            </a:endParaRPr>
          </a:p>
        </p:txBody>
      </p:sp>
      <p:sp>
        <p:nvSpPr>
          <p:cNvPr id="125022" name="Text Box 94"/>
          <p:cNvSpPr txBox="1">
            <a:spLocks noChangeArrowheads="1"/>
          </p:cNvSpPr>
          <p:nvPr/>
        </p:nvSpPr>
        <p:spPr bwMode="auto">
          <a:xfrm>
            <a:off x="3120604" y="5047375"/>
            <a:ext cx="191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0">
                <a:latin typeface="微软雅黑" panose="020B0503020204020204" pitchFamily="34" charset="-122"/>
                <a:ea typeface="微软雅黑" panose="020B0503020204020204" pitchFamily="34" charset="-122"/>
              </a:rPr>
              <a:t>耗尽型</a:t>
            </a:r>
            <a:endParaRPr lang="zh-CN" altLang="en-US" b="0">
              <a:latin typeface="微软雅黑" panose="020B0503020204020204" pitchFamily="34" charset="-122"/>
              <a:ea typeface="微软雅黑" panose="020B0503020204020204" pitchFamily="34" charset="-122"/>
            </a:endParaRPr>
          </a:p>
        </p:txBody>
      </p:sp>
      <p:sp>
        <p:nvSpPr>
          <p:cNvPr id="125023" name="AutoShape 95"/>
          <p:cNvSpPr/>
          <p:nvPr/>
        </p:nvSpPr>
        <p:spPr bwMode="auto">
          <a:xfrm>
            <a:off x="4336627" y="3685298"/>
            <a:ext cx="165100" cy="876300"/>
          </a:xfrm>
          <a:prstGeom prst="leftBrace">
            <a:avLst>
              <a:gd name="adj1" fmla="val 44231"/>
              <a:gd name="adj2" fmla="val 50000"/>
            </a:avLst>
          </a:prstGeom>
          <a:noFill/>
          <a:ln w="1905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b="0">
              <a:latin typeface="微软雅黑" panose="020B0503020204020204" pitchFamily="34" charset="-122"/>
              <a:ea typeface="微软雅黑" panose="020B0503020204020204" pitchFamily="34" charset="-122"/>
            </a:endParaRPr>
          </a:p>
        </p:txBody>
      </p:sp>
      <p:sp>
        <p:nvSpPr>
          <p:cNvPr id="125024" name="Text Box 96"/>
          <p:cNvSpPr txBox="1">
            <a:spLocks noChangeArrowheads="1"/>
          </p:cNvSpPr>
          <p:nvPr/>
        </p:nvSpPr>
        <p:spPr bwMode="auto">
          <a:xfrm>
            <a:off x="4473152" y="3571000"/>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0">
                <a:latin typeface="微软雅黑" panose="020B0503020204020204" pitchFamily="34" charset="-122"/>
                <a:ea typeface="微软雅黑" panose="020B0503020204020204" pitchFamily="34" charset="-122"/>
              </a:rPr>
              <a:t>N</a:t>
            </a:r>
            <a:r>
              <a:rPr lang="zh-CN" altLang="en-US" b="0">
                <a:latin typeface="微软雅黑" panose="020B0503020204020204" pitchFamily="34" charset="-122"/>
                <a:ea typeface="微软雅黑" panose="020B0503020204020204" pitchFamily="34" charset="-122"/>
              </a:rPr>
              <a:t>沟道</a:t>
            </a:r>
            <a:endParaRPr lang="zh-CN" altLang="en-US" b="0">
              <a:latin typeface="微软雅黑" panose="020B0503020204020204" pitchFamily="34" charset="-122"/>
              <a:ea typeface="微软雅黑" panose="020B0503020204020204" pitchFamily="34" charset="-122"/>
            </a:endParaRPr>
          </a:p>
        </p:txBody>
      </p:sp>
      <p:sp>
        <p:nvSpPr>
          <p:cNvPr id="125025" name="Text Box 97"/>
          <p:cNvSpPr txBox="1">
            <a:spLocks noChangeArrowheads="1"/>
          </p:cNvSpPr>
          <p:nvPr/>
        </p:nvSpPr>
        <p:spPr bwMode="auto">
          <a:xfrm>
            <a:off x="4435052" y="5356936"/>
            <a:ext cx="127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0">
                <a:latin typeface="微软雅黑" panose="020B0503020204020204" pitchFamily="34" charset="-122"/>
                <a:ea typeface="微软雅黑" panose="020B0503020204020204" pitchFamily="34" charset="-122"/>
              </a:rPr>
              <a:t>P</a:t>
            </a:r>
            <a:r>
              <a:rPr lang="zh-CN" altLang="en-US" b="0">
                <a:latin typeface="微软雅黑" panose="020B0503020204020204" pitchFamily="34" charset="-122"/>
                <a:ea typeface="微软雅黑" panose="020B0503020204020204" pitchFamily="34" charset="-122"/>
              </a:rPr>
              <a:t>沟道</a:t>
            </a:r>
            <a:endParaRPr lang="zh-CN" altLang="en-US" b="0">
              <a:latin typeface="微软雅黑" panose="020B0503020204020204" pitchFamily="34" charset="-122"/>
              <a:ea typeface="微软雅黑" panose="020B0503020204020204" pitchFamily="34" charset="-122"/>
            </a:endParaRPr>
          </a:p>
        </p:txBody>
      </p:sp>
      <p:sp>
        <p:nvSpPr>
          <p:cNvPr id="125026" name="AutoShape 98"/>
          <p:cNvSpPr/>
          <p:nvPr/>
        </p:nvSpPr>
        <p:spPr bwMode="auto">
          <a:xfrm>
            <a:off x="4298527" y="4875923"/>
            <a:ext cx="165100" cy="876300"/>
          </a:xfrm>
          <a:prstGeom prst="leftBrace">
            <a:avLst>
              <a:gd name="adj1" fmla="val 44231"/>
              <a:gd name="adj2" fmla="val 50000"/>
            </a:avLst>
          </a:prstGeom>
          <a:noFill/>
          <a:ln w="1905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b="0">
              <a:latin typeface="微软雅黑" panose="020B0503020204020204" pitchFamily="34" charset="-122"/>
              <a:ea typeface="微软雅黑" panose="020B0503020204020204" pitchFamily="34" charset="-122"/>
            </a:endParaRPr>
          </a:p>
        </p:txBody>
      </p:sp>
      <p:sp>
        <p:nvSpPr>
          <p:cNvPr id="125027" name="Text Box 99"/>
          <p:cNvSpPr txBox="1">
            <a:spLocks noChangeArrowheads="1"/>
          </p:cNvSpPr>
          <p:nvPr/>
        </p:nvSpPr>
        <p:spPr bwMode="auto">
          <a:xfrm>
            <a:off x="4387427" y="4742575"/>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0">
                <a:latin typeface="微软雅黑" panose="020B0503020204020204" pitchFamily="34" charset="-122"/>
                <a:ea typeface="微软雅黑" panose="020B0503020204020204" pitchFamily="34" charset="-122"/>
              </a:rPr>
              <a:t>N</a:t>
            </a:r>
            <a:r>
              <a:rPr lang="zh-CN" altLang="en-US" b="0">
                <a:latin typeface="微软雅黑" panose="020B0503020204020204" pitchFamily="34" charset="-122"/>
                <a:ea typeface="微软雅黑" panose="020B0503020204020204" pitchFamily="34" charset="-122"/>
              </a:rPr>
              <a:t>沟道</a:t>
            </a:r>
            <a:endParaRPr lang="zh-CN" altLang="en-US" b="0">
              <a:latin typeface="微软雅黑" panose="020B0503020204020204" pitchFamily="34" charset="-122"/>
              <a:ea typeface="微软雅黑" panose="020B0503020204020204" pitchFamily="34" charset="-122"/>
            </a:endParaRPr>
          </a:p>
        </p:txBody>
      </p:sp>
      <p:sp>
        <p:nvSpPr>
          <p:cNvPr id="125028" name="Text Box 100"/>
          <p:cNvSpPr txBox="1">
            <a:spLocks noChangeArrowheads="1"/>
          </p:cNvSpPr>
          <p:nvPr/>
        </p:nvSpPr>
        <p:spPr bwMode="auto">
          <a:xfrm>
            <a:off x="4463627" y="4242511"/>
            <a:ext cx="127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0">
                <a:latin typeface="微软雅黑" panose="020B0503020204020204" pitchFamily="34" charset="-122"/>
                <a:ea typeface="微软雅黑" panose="020B0503020204020204" pitchFamily="34" charset="-122"/>
              </a:rPr>
              <a:t>P</a:t>
            </a:r>
            <a:r>
              <a:rPr lang="zh-CN" altLang="en-US" b="0">
                <a:latin typeface="微软雅黑" panose="020B0503020204020204" pitchFamily="34" charset="-122"/>
                <a:ea typeface="微软雅黑" panose="020B0503020204020204" pitchFamily="34" charset="-122"/>
              </a:rPr>
              <a:t>沟道</a:t>
            </a:r>
            <a:endParaRPr lang="zh-CN" altLang="en-US" b="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0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0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0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0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0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0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0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0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50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0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50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0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0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14" grpId="0"/>
      <p:bldP spid="125016" grpId="0" animBg="1"/>
      <p:bldP spid="125017" grpId="0"/>
      <p:bldP spid="125018" grpId="0"/>
      <p:bldP spid="125019" grpId="0"/>
      <p:bldP spid="125020" grpId="0" animBg="1"/>
      <p:bldP spid="125021" grpId="0"/>
      <p:bldP spid="125022" grpId="0"/>
      <p:bldP spid="125023" grpId="0" animBg="1"/>
      <p:bldP spid="125024" grpId="0"/>
      <p:bldP spid="125025" grpId="0"/>
      <p:bldP spid="125026" grpId="0" animBg="1"/>
      <p:bldP spid="125027" grpId="0"/>
      <p:bldP spid="1250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2" y="845575"/>
            <a:ext cx="82962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一、结构和符号（以</a:t>
            </a:r>
            <a:r>
              <a:rPr lang="en-US" altLang="zh-CN" sz="3200" b="0" dirty="0">
                <a:solidFill>
                  <a:schemeClr val="accent5">
                    <a:lumMod val="50000"/>
                  </a:schemeClr>
                </a:solidFill>
                <a:latin typeface="微软雅黑" panose="020B0503020204020204" pitchFamily="34" charset="-122"/>
                <a:ea typeface="微软雅黑" panose="020B0503020204020204" pitchFamily="34" charset="-122"/>
              </a:rPr>
              <a:t>N</a:t>
            </a:r>
            <a:r>
              <a:rPr lang="zh-CN" altLang="en-US" sz="3200" b="0" dirty="0">
                <a:solidFill>
                  <a:schemeClr val="accent5">
                    <a:lumMod val="50000"/>
                  </a:schemeClr>
                </a:solidFill>
                <a:latin typeface="微软雅黑" panose="020B0503020204020204" pitchFamily="34" charset="-122"/>
                <a:ea typeface="微软雅黑" panose="020B0503020204020204" pitchFamily="34" charset="-122"/>
              </a:rPr>
              <a:t>沟道为例</a:t>
            </a:r>
            <a:r>
              <a:rPr lang="zh-CN" altLang="en-US" dirty="0">
                <a:solidFill>
                  <a:srgbClr val="669900"/>
                </a:solidFill>
                <a:latin typeface="宋体" panose="02010600030101010101" pitchFamily="2" charset="-122"/>
              </a:rPr>
              <a:t>）</a:t>
            </a:r>
            <a:endParaRPr lang="zh-CN" altLang="en-US" dirty="0">
              <a:solidFill>
                <a:srgbClr val="669900"/>
              </a:solidFill>
              <a:latin typeface="宋体" panose="02010600030101010101" pitchFamily="2" charset="-122"/>
            </a:endParaRPr>
          </a:p>
        </p:txBody>
      </p:sp>
      <p:grpSp>
        <p:nvGrpSpPr>
          <p:cNvPr id="263212" name="Group 44"/>
          <p:cNvGrpSpPr/>
          <p:nvPr/>
        </p:nvGrpSpPr>
        <p:grpSpPr bwMode="auto">
          <a:xfrm>
            <a:off x="209552" y="1571627"/>
            <a:ext cx="3914775" cy="5072063"/>
            <a:chOff x="228" y="996"/>
            <a:chExt cx="2466" cy="3195"/>
          </a:xfrm>
        </p:grpSpPr>
        <p:sp>
          <p:nvSpPr>
            <p:cNvPr id="74762" name="Rectangle 6"/>
            <p:cNvSpPr>
              <a:spLocks noChangeArrowheads="1"/>
            </p:cNvSpPr>
            <p:nvPr/>
          </p:nvSpPr>
          <p:spPr bwMode="auto">
            <a:xfrm>
              <a:off x="1218" y="1758"/>
              <a:ext cx="888" cy="1638"/>
            </a:xfrm>
            <a:prstGeom prst="rect">
              <a:avLst/>
            </a:prstGeom>
            <a:solidFill>
              <a:srgbClr val="FFFF66"/>
            </a:solidFill>
            <a:ln w="2857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63" name="Rectangle 9"/>
            <p:cNvSpPr>
              <a:spLocks noChangeArrowheads="1"/>
            </p:cNvSpPr>
            <p:nvPr/>
          </p:nvSpPr>
          <p:spPr bwMode="auto">
            <a:xfrm>
              <a:off x="1224" y="2310"/>
              <a:ext cx="276" cy="648"/>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64" name="Rectangle 10"/>
            <p:cNvSpPr>
              <a:spLocks noChangeArrowheads="1"/>
            </p:cNvSpPr>
            <p:nvPr/>
          </p:nvSpPr>
          <p:spPr bwMode="auto">
            <a:xfrm>
              <a:off x="1224" y="2424"/>
              <a:ext cx="168" cy="432"/>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65" name="Rectangle 12"/>
            <p:cNvSpPr>
              <a:spLocks noChangeArrowheads="1"/>
            </p:cNvSpPr>
            <p:nvPr/>
          </p:nvSpPr>
          <p:spPr bwMode="auto">
            <a:xfrm>
              <a:off x="1830" y="2310"/>
              <a:ext cx="276" cy="648"/>
            </a:xfrm>
            <a:prstGeom prst="rect">
              <a:avLst/>
            </a:prstGeom>
            <a:solidFill>
              <a:schemeClr val="accent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66" name="Rectangle 13"/>
            <p:cNvSpPr>
              <a:spLocks noChangeArrowheads="1"/>
            </p:cNvSpPr>
            <p:nvPr/>
          </p:nvSpPr>
          <p:spPr bwMode="auto">
            <a:xfrm>
              <a:off x="1938" y="2430"/>
              <a:ext cx="168" cy="432"/>
            </a:xfrm>
            <a:prstGeom prst="rect">
              <a:avLst/>
            </a:prstGeom>
            <a:solidFill>
              <a:srgbClr val="CCFFCC"/>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67" name="Rectangle 14"/>
            <p:cNvSpPr>
              <a:spLocks noChangeArrowheads="1"/>
            </p:cNvSpPr>
            <p:nvPr/>
          </p:nvSpPr>
          <p:spPr bwMode="auto">
            <a:xfrm>
              <a:off x="1506" y="1644"/>
              <a:ext cx="318" cy="104"/>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68" name="Rectangle 16"/>
            <p:cNvSpPr>
              <a:spLocks noChangeArrowheads="1"/>
            </p:cNvSpPr>
            <p:nvPr/>
          </p:nvSpPr>
          <p:spPr bwMode="auto">
            <a:xfrm>
              <a:off x="1518" y="3402"/>
              <a:ext cx="318" cy="104"/>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69" name="Rectangle 17"/>
            <p:cNvSpPr>
              <a:spLocks noChangeArrowheads="1"/>
            </p:cNvSpPr>
            <p:nvPr/>
          </p:nvSpPr>
          <p:spPr bwMode="auto">
            <a:xfrm>
              <a:off x="2112" y="2514"/>
              <a:ext cx="102" cy="270"/>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70" name="Rectangle 18"/>
            <p:cNvSpPr>
              <a:spLocks noChangeArrowheads="1"/>
            </p:cNvSpPr>
            <p:nvPr/>
          </p:nvSpPr>
          <p:spPr bwMode="auto">
            <a:xfrm>
              <a:off x="1110" y="2526"/>
              <a:ext cx="102" cy="270"/>
            </a:xfrm>
            <a:prstGeom prst="rect">
              <a:avLst/>
            </a:prstGeom>
            <a:solidFill>
              <a:schemeClr val="tx1"/>
            </a:solidFill>
            <a:ln w="3810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71" name="Line 19"/>
            <p:cNvSpPr>
              <a:spLocks noChangeShapeType="1"/>
            </p:cNvSpPr>
            <p:nvPr/>
          </p:nvSpPr>
          <p:spPr bwMode="auto">
            <a:xfrm>
              <a:off x="600" y="2664"/>
              <a:ext cx="516"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72" name="Line 20"/>
            <p:cNvSpPr>
              <a:spLocks noChangeShapeType="1"/>
            </p:cNvSpPr>
            <p:nvPr/>
          </p:nvSpPr>
          <p:spPr bwMode="auto">
            <a:xfrm>
              <a:off x="2220" y="2652"/>
              <a:ext cx="348"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73" name="Line 21"/>
            <p:cNvSpPr>
              <a:spLocks noChangeShapeType="1"/>
            </p:cNvSpPr>
            <p:nvPr/>
          </p:nvSpPr>
          <p:spPr bwMode="auto">
            <a:xfrm>
              <a:off x="1650" y="1356"/>
              <a:ext cx="0" cy="288"/>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74" name="Line 22"/>
            <p:cNvSpPr>
              <a:spLocks noChangeShapeType="1"/>
            </p:cNvSpPr>
            <p:nvPr/>
          </p:nvSpPr>
          <p:spPr bwMode="auto">
            <a:xfrm>
              <a:off x="1686" y="3510"/>
              <a:ext cx="0" cy="288"/>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75" name="Line 23"/>
            <p:cNvSpPr>
              <a:spLocks noChangeShapeType="1"/>
            </p:cNvSpPr>
            <p:nvPr/>
          </p:nvSpPr>
          <p:spPr bwMode="auto">
            <a:xfrm>
              <a:off x="2562" y="2652"/>
              <a:ext cx="0" cy="102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76" name="Line 24"/>
            <p:cNvSpPr>
              <a:spLocks noChangeShapeType="1"/>
            </p:cNvSpPr>
            <p:nvPr/>
          </p:nvSpPr>
          <p:spPr bwMode="auto">
            <a:xfrm>
              <a:off x="894" y="3660"/>
              <a:ext cx="1674" cy="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77" name="Line 25"/>
            <p:cNvSpPr>
              <a:spLocks noChangeShapeType="1"/>
            </p:cNvSpPr>
            <p:nvPr/>
          </p:nvSpPr>
          <p:spPr bwMode="auto">
            <a:xfrm>
              <a:off x="894" y="2652"/>
              <a:ext cx="0" cy="1020"/>
            </a:xfrm>
            <a:prstGeom prst="line">
              <a:avLst/>
            </a:prstGeom>
            <a:noFill/>
            <a:ln w="381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78" name="Oval 26"/>
            <p:cNvSpPr>
              <a:spLocks noChangeArrowheads="1"/>
            </p:cNvSpPr>
            <p:nvPr/>
          </p:nvSpPr>
          <p:spPr bwMode="auto">
            <a:xfrm>
              <a:off x="1596" y="1272"/>
              <a:ext cx="96" cy="84"/>
            </a:xfrm>
            <a:prstGeom prst="ellipse">
              <a:avLst/>
            </a:prstGeom>
            <a:noFill/>
            <a:ln w="3810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79" name="Oval 27"/>
            <p:cNvSpPr>
              <a:spLocks noChangeArrowheads="1"/>
            </p:cNvSpPr>
            <p:nvPr/>
          </p:nvSpPr>
          <p:spPr bwMode="auto">
            <a:xfrm>
              <a:off x="1644" y="3810"/>
              <a:ext cx="96" cy="84"/>
            </a:xfrm>
            <a:prstGeom prst="ellipse">
              <a:avLst/>
            </a:prstGeom>
            <a:noFill/>
            <a:ln w="3810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80" name="Oval 28"/>
            <p:cNvSpPr>
              <a:spLocks noChangeArrowheads="1"/>
            </p:cNvSpPr>
            <p:nvPr/>
          </p:nvSpPr>
          <p:spPr bwMode="auto">
            <a:xfrm>
              <a:off x="504" y="2604"/>
              <a:ext cx="90" cy="102"/>
            </a:xfrm>
            <a:prstGeom prst="ellipse">
              <a:avLst/>
            </a:prstGeom>
            <a:noFill/>
            <a:ln w="38100">
              <a:solidFill>
                <a:schemeClr val="tx1"/>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81" name="Oval 29"/>
            <p:cNvSpPr>
              <a:spLocks noChangeArrowheads="1"/>
            </p:cNvSpPr>
            <p:nvPr/>
          </p:nvSpPr>
          <p:spPr bwMode="auto">
            <a:xfrm>
              <a:off x="864" y="2628"/>
              <a:ext cx="56" cy="56"/>
            </a:xfrm>
            <a:prstGeom prst="ellipse">
              <a:avLst/>
            </a:prstGeom>
            <a:solidFill>
              <a:schemeClr val="tx1"/>
            </a:solidFill>
            <a:ln w="381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4782" name="Text Box 30"/>
            <p:cNvSpPr txBox="1">
              <a:spLocks noChangeArrowheads="1"/>
            </p:cNvSpPr>
            <p:nvPr/>
          </p:nvSpPr>
          <p:spPr bwMode="auto">
            <a:xfrm>
              <a:off x="1776" y="1764"/>
              <a:ext cx="4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3300"/>
                  </a:solidFill>
                </a:rPr>
                <a:t>N</a:t>
              </a:r>
              <a:endParaRPr lang="en-US" altLang="zh-CN" dirty="0">
                <a:solidFill>
                  <a:srgbClr val="FF3300"/>
                </a:solidFill>
              </a:endParaRPr>
            </a:p>
          </p:txBody>
        </p:sp>
        <p:sp>
          <p:nvSpPr>
            <p:cNvPr id="74783" name="Line 31"/>
            <p:cNvSpPr>
              <a:spLocks noChangeShapeType="1"/>
            </p:cNvSpPr>
            <p:nvPr/>
          </p:nvSpPr>
          <p:spPr bwMode="auto">
            <a:xfrm flipV="1">
              <a:off x="2034" y="2292"/>
              <a:ext cx="270" cy="204"/>
            </a:xfrm>
            <a:prstGeom prst="line">
              <a:avLst/>
            </a:prstGeom>
            <a:noFill/>
            <a:ln w="12700">
              <a:solidFill>
                <a:srgbClr val="FF3300"/>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74784" name="Text Box 32"/>
            <p:cNvSpPr txBox="1">
              <a:spLocks noChangeArrowheads="1"/>
            </p:cNvSpPr>
            <p:nvPr/>
          </p:nvSpPr>
          <p:spPr bwMode="auto">
            <a:xfrm>
              <a:off x="2250" y="2076"/>
              <a:ext cx="4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FF3300"/>
                  </a:solidFill>
                </a:rPr>
                <a:t>P</a:t>
              </a:r>
              <a:endParaRPr lang="en-US" altLang="zh-CN">
                <a:solidFill>
                  <a:srgbClr val="FF3300"/>
                </a:solidFill>
              </a:endParaRPr>
            </a:p>
          </p:txBody>
        </p:sp>
        <p:sp>
          <p:nvSpPr>
            <p:cNvPr id="74787" name="Text Box 35"/>
            <p:cNvSpPr txBox="1">
              <a:spLocks noChangeArrowheads="1"/>
            </p:cNvSpPr>
            <p:nvPr/>
          </p:nvSpPr>
          <p:spPr bwMode="auto">
            <a:xfrm>
              <a:off x="228" y="2496"/>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00B050"/>
                  </a:solidFill>
                </a:rPr>
                <a:t>G</a:t>
              </a:r>
              <a:endParaRPr lang="en-US" altLang="zh-CN" dirty="0">
                <a:solidFill>
                  <a:srgbClr val="00B050"/>
                </a:solidFill>
              </a:endParaRPr>
            </a:p>
          </p:txBody>
        </p:sp>
        <p:sp>
          <p:nvSpPr>
            <p:cNvPr id="74788" name="Text Box 36"/>
            <p:cNvSpPr txBox="1">
              <a:spLocks noChangeArrowheads="1"/>
            </p:cNvSpPr>
            <p:nvPr/>
          </p:nvSpPr>
          <p:spPr bwMode="auto">
            <a:xfrm>
              <a:off x="1578" y="3864"/>
              <a:ext cx="6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0000"/>
                  </a:solidFill>
                </a:rPr>
                <a:t>S</a:t>
              </a:r>
              <a:endParaRPr lang="en-US" altLang="zh-CN" dirty="0">
                <a:solidFill>
                  <a:srgbClr val="FF0000"/>
                </a:solidFill>
              </a:endParaRPr>
            </a:p>
          </p:txBody>
        </p:sp>
        <p:sp>
          <p:nvSpPr>
            <p:cNvPr id="74789" name="Text Box 37"/>
            <p:cNvSpPr txBox="1">
              <a:spLocks noChangeArrowheads="1"/>
            </p:cNvSpPr>
            <p:nvPr/>
          </p:nvSpPr>
          <p:spPr bwMode="auto">
            <a:xfrm>
              <a:off x="1494" y="996"/>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0066FF"/>
                  </a:solidFill>
                </a:rPr>
                <a:t>D</a:t>
              </a:r>
              <a:endParaRPr lang="en-US" altLang="zh-CN" dirty="0">
                <a:solidFill>
                  <a:srgbClr val="0066FF"/>
                </a:solidFill>
              </a:endParaRPr>
            </a:p>
          </p:txBody>
        </p:sp>
      </p:grpSp>
      <p:sp>
        <p:nvSpPr>
          <p:cNvPr id="263207" name="Rectangle 39"/>
          <p:cNvSpPr>
            <a:spLocks noChangeArrowheads="1"/>
          </p:cNvSpPr>
          <p:nvPr/>
        </p:nvSpPr>
        <p:spPr bwMode="auto">
          <a:xfrm>
            <a:off x="4529140" y="1623037"/>
            <a:ext cx="4352925" cy="215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zh-CN" altLang="en-US" sz="2400" b="0" dirty="0">
                <a:latin typeface="微软雅黑" panose="020B0503020204020204" pitchFamily="34" charset="-122"/>
                <a:ea typeface="微软雅黑" panose="020B0503020204020204" pitchFamily="34" charset="-122"/>
              </a:rPr>
              <a:t>两个</a:t>
            </a:r>
            <a:r>
              <a:rPr lang="en-US" altLang="zh-CN" sz="2400" b="0" dirty="0">
                <a:latin typeface="微软雅黑" panose="020B0503020204020204" pitchFamily="34" charset="-122"/>
                <a:ea typeface="微软雅黑" panose="020B0503020204020204" pitchFamily="34" charset="-122"/>
              </a:rPr>
              <a:t>PN</a:t>
            </a:r>
            <a:r>
              <a:rPr lang="zh-CN" altLang="en-US" sz="2400" b="0" dirty="0">
                <a:latin typeface="微软雅黑" panose="020B0503020204020204" pitchFamily="34" charset="-122"/>
                <a:ea typeface="微软雅黑" panose="020B0503020204020204" pitchFamily="34" charset="-122"/>
              </a:rPr>
              <a:t>结夹着一个</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沟道。</a:t>
            </a:r>
            <a:endParaRPr lang="en-US" altLang="zh-CN" sz="2400" b="0" dirty="0">
              <a:latin typeface="微软雅黑" panose="020B0503020204020204" pitchFamily="34" charset="-122"/>
              <a:ea typeface="微软雅黑" panose="020B0503020204020204" pitchFamily="34" charset="-122"/>
            </a:endParaRPr>
          </a:p>
          <a:p>
            <a:pPr eaLnBrk="1" hangingPunct="1">
              <a:lnSpc>
                <a:spcPct val="90000"/>
              </a:lnSpc>
              <a:spcBef>
                <a:spcPct val="20000"/>
              </a:spcBef>
              <a:buClr>
                <a:schemeClr val="hlink"/>
              </a:buClr>
              <a:buSzPct val="50000"/>
              <a:buFont typeface="Monotype Sorts" pitchFamily="2" charset="2"/>
              <a:buNone/>
            </a:pPr>
            <a:r>
              <a:rPr lang="zh-CN" altLang="en-US" sz="2400" b="0" dirty="0">
                <a:latin typeface="微软雅黑" panose="020B0503020204020204" pitchFamily="34" charset="-122"/>
                <a:ea typeface="微软雅黑" panose="020B0503020204020204" pitchFamily="34" charset="-122"/>
              </a:rPr>
              <a:t>三个电极：</a:t>
            </a:r>
            <a:endParaRPr lang="zh-CN" altLang="en-US" sz="2400" b="0" dirty="0">
              <a:latin typeface="微软雅黑" panose="020B0503020204020204" pitchFamily="34" charset="-122"/>
              <a:ea typeface="微软雅黑" panose="020B0503020204020204" pitchFamily="34" charset="-122"/>
            </a:endParaRPr>
          </a:p>
          <a:p>
            <a:pPr eaLnBrk="1" hangingPunct="1">
              <a:lnSpc>
                <a:spcPct val="90000"/>
              </a:lnSpc>
              <a:spcBef>
                <a:spcPct val="20000"/>
              </a:spcBef>
              <a:buClr>
                <a:schemeClr val="hlink"/>
              </a:buClr>
              <a:buSzPct val="50000"/>
              <a:buFont typeface="Monotype Sorts" pitchFamily="2" charset="2"/>
              <a:buNone/>
            </a:pPr>
            <a:r>
              <a:rPr lang="zh-CN" altLang="en-US" sz="2400" b="0" dirty="0">
                <a:solidFill>
                  <a:schemeClr val="bg2"/>
                </a:solidFill>
                <a:latin typeface="微软雅黑" panose="020B0503020204020204" pitchFamily="34" charset="-122"/>
                <a:ea typeface="微软雅黑" panose="020B0503020204020204" pitchFamily="34" charset="-122"/>
              </a:rPr>
              <a:t>    </a:t>
            </a:r>
            <a:r>
              <a:rPr lang="en-US" altLang="zh-CN" sz="2400" b="0" dirty="0">
                <a:solidFill>
                  <a:srgbClr val="00B050"/>
                </a:solidFill>
                <a:latin typeface="微软雅黑" panose="020B0503020204020204" pitchFamily="34" charset="-122"/>
                <a:ea typeface="微软雅黑" panose="020B0503020204020204" pitchFamily="34" charset="-122"/>
              </a:rPr>
              <a:t>G</a:t>
            </a:r>
            <a:r>
              <a:rPr lang="zh-CN" altLang="en-US" sz="2400" b="0" dirty="0">
                <a:latin typeface="微软雅黑" panose="020B0503020204020204" pitchFamily="34" charset="-122"/>
                <a:ea typeface="微软雅黑" panose="020B0503020204020204" pitchFamily="34" charset="-122"/>
              </a:rPr>
              <a:t>：</a:t>
            </a:r>
            <a:r>
              <a:rPr lang="zh-CN" altLang="en-US" sz="2400" b="0" dirty="0">
                <a:solidFill>
                  <a:srgbClr val="10AE10"/>
                </a:solidFill>
                <a:latin typeface="微软雅黑" panose="020B0503020204020204" pitchFamily="34" charset="-122"/>
                <a:ea typeface="微软雅黑" panose="020B0503020204020204" pitchFamily="34" charset="-122"/>
              </a:rPr>
              <a:t>栅极</a:t>
            </a:r>
            <a:endParaRPr lang="zh-CN" altLang="en-US" sz="2400" b="0" dirty="0">
              <a:solidFill>
                <a:schemeClr val="bg2"/>
              </a:solidFill>
              <a:latin typeface="微软雅黑" panose="020B0503020204020204" pitchFamily="34" charset="-122"/>
              <a:ea typeface="微软雅黑" panose="020B0503020204020204" pitchFamily="34" charset="-122"/>
            </a:endParaRPr>
          </a:p>
          <a:p>
            <a:pPr eaLnBrk="1" hangingPunct="1">
              <a:lnSpc>
                <a:spcPct val="90000"/>
              </a:lnSpc>
              <a:spcBef>
                <a:spcPct val="20000"/>
              </a:spcBef>
              <a:buClr>
                <a:schemeClr val="hlink"/>
              </a:buClr>
              <a:buSzPct val="50000"/>
              <a:buFont typeface="Monotype Sorts" pitchFamily="2" charset="2"/>
              <a:buNone/>
            </a:pPr>
            <a:r>
              <a:rPr lang="zh-CN" altLang="en-US" sz="2400" b="0" dirty="0">
                <a:solidFill>
                  <a:schemeClr val="bg2"/>
                </a:solidFill>
                <a:latin typeface="微软雅黑" panose="020B0503020204020204" pitchFamily="34" charset="-122"/>
                <a:ea typeface="微软雅黑" panose="020B0503020204020204" pitchFamily="34" charset="-122"/>
              </a:rPr>
              <a:t>    </a:t>
            </a:r>
            <a:r>
              <a:rPr lang="en-US" altLang="zh-CN" sz="2400" b="0" dirty="0">
                <a:solidFill>
                  <a:srgbClr val="0066FF"/>
                </a:solidFill>
                <a:latin typeface="微软雅黑" panose="020B0503020204020204" pitchFamily="34" charset="-122"/>
                <a:ea typeface="微软雅黑" panose="020B0503020204020204" pitchFamily="34" charset="-122"/>
              </a:rPr>
              <a:t>D</a:t>
            </a:r>
            <a:r>
              <a:rPr lang="zh-CN" altLang="en-US" sz="2400" b="0" dirty="0">
                <a:solidFill>
                  <a:schemeClr val="tx2"/>
                </a:solidFill>
                <a:latin typeface="微软雅黑" panose="020B0503020204020204" pitchFamily="34" charset="-122"/>
                <a:ea typeface="微软雅黑" panose="020B0503020204020204" pitchFamily="34" charset="-122"/>
              </a:rPr>
              <a:t>：</a:t>
            </a:r>
            <a:r>
              <a:rPr lang="zh-CN" altLang="en-US" sz="2400" b="0" dirty="0">
                <a:solidFill>
                  <a:srgbClr val="0066FF"/>
                </a:solidFill>
                <a:latin typeface="微软雅黑" panose="020B0503020204020204" pitchFamily="34" charset="-122"/>
                <a:ea typeface="微软雅黑" panose="020B0503020204020204" pitchFamily="34" charset="-122"/>
              </a:rPr>
              <a:t>漏极</a:t>
            </a:r>
            <a:endParaRPr lang="zh-CN" altLang="en-US" sz="2400" b="0" dirty="0">
              <a:solidFill>
                <a:schemeClr val="bg2"/>
              </a:solidFill>
              <a:latin typeface="微软雅黑" panose="020B0503020204020204" pitchFamily="34" charset="-122"/>
              <a:ea typeface="微软雅黑" panose="020B0503020204020204" pitchFamily="34" charset="-122"/>
            </a:endParaRPr>
          </a:p>
          <a:p>
            <a:pPr eaLnBrk="1" hangingPunct="1">
              <a:lnSpc>
                <a:spcPct val="90000"/>
              </a:lnSpc>
              <a:spcBef>
                <a:spcPct val="20000"/>
              </a:spcBef>
              <a:buClr>
                <a:schemeClr val="hlink"/>
              </a:buClr>
              <a:buSzPct val="50000"/>
              <a:buFont typeface="Monotype Sorts" pitchFamily="2" charset="2"/>
              <a:buNone/>
            </a:pPr>
            <a:r>
              <a:rPr lang="zh-CN" altLang="en-US" sz="2400" b="0" dirty="0">
                <a:solidFill>
                  <a:schemeClr val="bg2"/>
                </a:solidFill>
                <a:latin typeface="微软雅黑" panose="020B0503020204020204" pitchFamily="34" charset="-122"/>
                <a:ea typeface="微软雅黑" panose="020B0503020204020204" pitchFamily="34" charset="-122"/>
              </a:rPr>
              <a:t>   </a:t>
            </a:r>
            <a:r>
              <a:rPr lang="zh-CN" altLang="en-US" sz="2400" b="0" dirty="0">
                <a:solidFill>
                  <a:srgbClr val="FF0000"/>
                </a:solidFill>
                <a:latin typeface="微软雅黑" panose="020B0503020204020204" pitchFamily="34" charset="-122"/>
                <a:ea typeface="微软雅黑" panose="020B0503020204020204" pitchFamily="34" charset="-122"/>
              </a:rPr>
              <a:t> </a:t>
            </a:r>
            <a:r>
              <a:rPr lang="en-US" altLang="zh-CN" sz="2400" b="0" dirty="0">
                <a:solidFill>
                  <a:srgbClr val="FF0000"/>
                </a:solidFill>
                <a:latin typeface="微软雅黑" panose="020B0503020204020204" pitchFamily="34" charset="-122"/>
                <a:ea typeface="微软雅黑" panose="020B0503020204020204" pitchFamily="34" charset="-122"/>
              </a:rPr>
              <a:t>S</a:t>
            </a:r>
            <a:r>
              <a:rPr lang="zh-CN" altLang="en-US" sz="2400" b="0" dirty="0">
                <a:latin typeface="微软雅黑" panose="020B0503020204020204" pitchFamily="34" charset="-122"/>
                <a:ea typeface="微软雅黑" panose="020B0503020204020204" pitchFamily="34" charset="-122"/>
              </a:rPr>
              <a:t>： </a:t>
            </a:r>
            <a:r>
              <a:rPr lang="zh-CN" altLang="en-US" sz="2400" b="0" dirty="0">
                <a:solidFill>
                  <a:srgbClr val="FF1313"/>
                </a:solidFill>
                <a:latin typeface="微软雅黑" panose="020B0503020204020204" pitchFamily="34" charset="-122"/>
                <a:ea typeface="微软雅黑" panose="020B0503020204020204" pitchFamily="34" charset="-122"/>
              </a:rPr>
              <a:t>源极</a:t>
            </a:r>
            <a:endParaRPr lang="zh-CN" altLang="en-US" sz="2400" b="0" dirty="0">
              <a:solidFill>
                <a:schemeClr val="bg2"/>
              </a:solidFill>
              <a:latin typeface="微软雅黑" panose="020B0503020204020204" pitchFamily="34" charset="-122"/>
              <a:ea typeface="微软雅黑" panose="020B0503020204020204" pitchFamily="34" charset="-122"/>
            </a:endParaRPr>
          </a:p>
        </p:txBody>
      </p:sp>
      <p:graphicFrame>
        <p:nvGraphicFramePr>
          <p:cNvPr id="263209" name="Object 41"/>
          <p:cNvGraphicFramePr>
            <a:graphicFrameLocks noChangeAspect="1"/>
          </p:cNvGraphicFramePr>
          <p:nvPr/>
        </p:nvGraphicFramePr>
        <p:xfrm>
          <a:off x="4514852" y="4300539"/>
          <a:ext cx="2190751" cy="2181225"/>
        </p:xfrm>
        <a:graphic>
          <a:graphicData uri="http://schemas.openxmlformats.org/presentationml/2006/ole">
            <mc:AlternateContent xmlns:mc="http://schemas.openxmlformats.org/markup-compatibility/2006">
              <mc:Choice xmlns:v="urn:schemas-microsoft-com:vml" Requires="v">
                <p:oleObj spid="_x0000_s75316" name="BMP 图像" r:id="rId1" imgW="857250" imgH="1028700" progId="Paint.Picture">
                  <p:embed/>
                </p:oleObj>
              </mc:Choice>
              <mc:Fallback>
                <p:oleObj name="BMP 图像" r:id="rId1" imgW="857250" imgH="1028700" progId="Paint.Picture">
                  <p:embed/>
                  <p:pic>
                    <p:nvPicPr>
                      <p:cNvPr id="0" name="Object 41"/>
                      <p:cNvPicPr>
                        <a:picLocks noChangeAspect="1" noChangeArrowheads="1"/>
                      </p:cNvPicPr>
                      <p:nvPr/>
                    </p:nvPicPr>
                    <p:blipFill>
                      <a:blip r:embed="rId2"/>
                      <a:srcRect/>
                      <a:stretch>
                        <a:fillRect/>
                      </a:stretch>
                    </p:blipFill>
                    <p:spPr bwMode="auto">
                      <a:xfrm>
                        <a:off x="4514852" y="4300539"/>
                        <a:ext cx="2190751" cy="2181225"/>
                      </a:xfrm>
                      <a:prstGeom prst="rect">
                        <a:avLst/>
                      </a:prstGeom>
                      <a:solidFill>
                        <a:srgbClr val="CCFFCC"/>
                      </a:solidFill>
                      <a:ln>
                        <a:noFill/>
                      </a:ln>
                      <a:effectLst/>
                    </p:spPr>
                  </p:pic>
                </p:oleObj>
              </mc:Fallback>
            </mc:AlternateContent>
          </a:graphicData>
        </a:graphic>
      </p:graphicFrame>
      <p:sp>
        <p:nvSpPr>
          <p:cNvPr id="263210" name="Rectangle 42"/>
          <p:cNvSpPr>
            <a:spLocks noChangeArrowheads="1"/>
          </p:cNvSpPr>
          <p:nvPr/>
        </p:nvSpPr>
        <p:spPr bwMode="auto">
          <a:xfrm>
            <a:off x="4804957" y="39243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50000"/>
              <a:buFont typeface="Monotype Sorts" pitchFamily="2" charset="2"/>
              <a:buNone/>
            </a:pPr>
            <a:r>
              <a:rPr lang="zh-CN" altLang="en-US" sz="2400" b="0" dirty="0">
                <a:latin typeface="微软雅黑" panose="020B0503020204020204" pitchFamily="34" charset="-122"/>
                <a:ea typeface="微软雅黑" panose="020B0503020204020204" pitchFamily="34" charset="-122"/>
              </a:rPr>
              <a:t>符号：</a:t>
            </a:r>
            <a:endParaRPr lang="zh-CN" altLang="en-US" sz="2400" b="0" dirty="0">
              <a:latin typeface="微软雅黑" panose="020B0503020204020204" pitchFamily="34" charset="-122"/>
              <a:ea typeface="微软雅黑" panose="020B0503020204020204" pitchFamily="34" charset="-122"/>
            </a:endParaRPr>
          </a:p>
          <a:p>
            <a:pPr eaLnBrk="1" hangingPunct="1">
              <a:lnSpc>
                <a:spcPct val="90000"/>
              </a:lnSpc>
              <a:spcBef>
                <a:spcPct val="20000"/>
              </a:spcBef>
              <a:buClr>
                <a:schemeClr val="hlink"/>
              </a:buClr>
              <a:buSzPct val="50000"/>
              <a:buFont typeface="Monotype Sorts" pitchFamily="2" charset="2"/>
              <a:buNone/>
            </a:pPr>
            <a:endParaRPr lang="en-US" altLang="zh-CN" sz="2000" dirty="0">
              <a:solidFill>
                <a:schemeClr val="bg2"/>
              </a:solidFill>
            </a:endParaRPr>
          </a:p>
        </p:txBody>
      </p:sp>
      <p:graphicFrame>
        <p:nvGraphicFramePr>
          <p:cNvPr id="263211" name="Object 43"/>
          <p:cNvGraphicFramePr>
            <a:graphicFrameLocks noChangeAspect="1"/>
          </p:cNvGraphicFramePr>
          <p:nvPr/>
        </p:nvGraphicFramePr>
        <p:xfrm>
          <a:off x="6871885" y="4267199"/>
          <a:ext cx="2276475" cy="2247900"/>
        </p:xfrm>
        <a:graphic>
          <a:graphicData uri="http://schemas.openxmlformats.org/presentationml/2006/ole">
            <mc:AlternateContent xmlns:mc="http://schemas.openxmlformats.org/markup-compatibility/2006">
              <mc:Choice xmlns:v="urn:schemas-microsoft-com:vml" Requires="v">
                <p:oleObj spid="_x0000_s75317" name="BMP 图象" r:id="rId3" imgW="933450" imgH="1085850" progId="Paint.Picture">
                  <p:embed/>
                </p:oleObj>
              </mc:Choice>
              <mc:Fallback>
                <p:oleObj name="BMP 图象" r:id="rId3" imgW="933450" imgH="1085850" progId="Paint.Picture">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1885" y="4267199"/>
                        <a:ext cx="22764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7AE33FAE-267B-45F3-AE5B-9B432F494900}" type="slidenum">
              <a:rPr lang="en-US" altLang="zh-CN" smtClean="0"/>
            </a:fld>
            <a:endParaRPr lang="en-US" altLang="zh-CN" dirty="0"/>
          </a:p>
        </p:txBody>
      </p:sp>
      <p:sp>
        <p:nvSpPr>
          <p:cNvPr id="36" name="Rectangle 82"/>
          <p:cNvSpPr txBox="1">
            <a:spLocks noChangeArrowheads="1"/>
          </p:cNvSpPr>
          <p:nvPr/>
        </p:nvSpPr>
        <p:spPr bwMode="auto">
          <a:xfrm>
            <a:off x="38100" y="-66073"/>
            <a:ext cx="7772400" cy="100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4000" kern="1200">
                <a:solidFill>
                  <a:schemeClr val="accent5">
                    <a:lumMod val="50000"/>
                  </a:schemeClr>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defRPr/>
            </a:pPr>
            <a:r>
              <a:rPr lang="en-US" altLang="zh-CN"/>
              <a:t>1.4.1</a:t>
            </a:r>
            <a:r>
              <a:rPr lang="zh-CN" altLang="en-US"/>
              <a:t>结型场效应管</a:t>
            </a:r>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0"/>
                                  </p:stCondLst>
                                  <p:iterate type="wd">
                                    <p:tmPct val="100000"/>
                                  </p:iterate>
                                  <p:childTnLst>
                                    <p:set>
                                      <p:cBhvr>
                                        <p:cTn id="6" dur="1" fill="hold">
                                          <p:stCondLst>
                                            <p:cond delay="0"/>
                                          </p:stCondLst>
                                        </p:cTn>
                                        <p:tgtEl>
                                          <p:spTgt spid="263172"/>
                                        </p:tgtEl>
                                        <p:attrNameLst>
                                          <p:attrName>style.visibility</p:attrName>
                                        </p:attrNameLst>
                                      </p:cBhvr>
                                      <p:to>
                                        <p:strVal val="visible"/>
                                      </p:to>
                                    </p:set>
                                    <p:animEffect transition="in" filter="wipe(left)">
                                      <p:cBhvr>
                                        <p:cTn id="7" dur="300"/>
                                        <p:tgtEl>
                                          <p:spTgt spid="2631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32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63207"/>
                                        </p:tgtEl>
                                        <p:attrNameLst>
                                          <p:attrName>style.visibility</p:attrName>
                                        </p:attrNameLst>
                                      </p:cBhvr>
                                      <p:to>
                                        <p:strVal val="visible"/>
                                      </p:to>
                                    </p:set>
                                    <p:animEffect transition="in" filter="blinds(horizontal)">
                                      <p:cBhvr>
                                        <p:cTn id="16" dur="500"/>
                                        <p:tgtEl>
                                          <p:spTgt spid="2632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3210"/>
                                        </p:tgtEl>
                                        <p:attrNameLst>
                                          <p:attrName>style.visibility</p:attrName>
                                        </p:attrNameLst>
                                      </p:cBhvr>
                                      <p:to>
                                        <p:strVal val="visible"/>
                                      </p:to>
                                    </p:set>
                                    <p:animEffect transition="in" filter="wipe(left)">
                                      <p:cBhvr>
                                        <p:cTn id="21" dur="500"/>
                                        <p:tgtEl>
                                          <p:spTgt spid="263210"/>
                                        </p:tgtEl>
                                      </p:cBhvr>
                                    </p:animEffect>
                                  </p:childTnLst>
                                </p:cTn>
                              </p:par>
                              <p:par>
                                <p:cTn id="22" presetID="3" presetClass="entr" presetSubtype="10" fill="hold" nodeType="withEffect">
                                  <p:stCondLst>
                                    <p:cond delay="0"/>
                                  </p:stCondLst>
                                  <p:childTnLst>
                                    <p:set>
                                      <p:cBhvr>
                                        <p:cTn id="23" dur="1" fill="hold">
                                          <p:stCondLst>
                                            <p:cond delay="0"/>
                                          </p:stCondLst>
                                        </p:cTn>
                                        <p:tgtEl>
                                          <p:spTgt spid="263209"/>
                                        </p:tgtEl>
                                        <p:attrNameLst>
                                          <p:attrName>style.visibility</p:attrName>
                                        </p:attrNameLst>
                                      </p:cBhvr>
                                      <p:to>
                                        <p:strVal val="visible"/>
                                      </p:to>
                                    </p:set>
                                    <p:animEffect transition="in" filter="blinds(horizontal)">
                                      <p:cBhvr>
                                        <p:cTn id="24" dur="500"/>
                                        <p:tgtEl>
                                          <p:spTgt spid="26320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63211"/>
                                        </p:tgtEl>
                                        <p:attrNameLst>
                                          <p:attrName>style.visibility</p:attrName>
                                        </p:attrNameLst>
                                      </p:cBhvr>
                                      <p:to>
                                        <p:strVal val="visible"/>
                                      </p:to>
                                    </p:set>
                                    <p:animEffect transition="in" filter="blinds(horizontal)">
                                      <p:cBhvr>
                                        <p:cTn id="29" dur="500"/>
                                        <p:tgtEl>
                                          <p:spTgt spid="26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utoUpdateAnimBg="0"/>
      <p:bldP spid="263207" grpId="0" autoUpdateAnimBg="0"/>
      <p:bldP spid="263210" grpId="0" autoUpdateAnimBg="0"/>
    </p:bldLst>
  </p:timing>
</p:sld>
</file>

<file path=ppt/tags/tag1.xml><?xml version="1.0" encoding="utf-8"?>
<p:tagLst xmlns:p="http://schemas.openxmlformats.org/presentationml/2006/main">
  <p:tag name="KSO_WPP_MARK_KEY" val="c15c9cc8-97b6-4a2e-b0c0-f01d293656c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3337</Words>
  <Application>WPS 演示</Application>
  <PresentationFormat>全屏显示(4:3)</PresentationFormat>
  <Paragraphs>917</Paragraphs>
  <Slides>23</Slides>
  <Notes>13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8</vt:i4>
      </vt:variant>
      <vt:variant>
        <vt:lpstr>幻灯片标题</vt:lpstr>
      </vt:variant>
      <vt:variant>
        <vt:i4>23</vt:i4>
      </vt:variant>
    </vt:vector>
  </HeadingPairs>
  <TitlesOfParts>
    <vt:vector size="52" baseType="lpstr">
      <vt:lpstr>Arial</vt:lpstr>
      <vt:lpstr>宋体</vt:lpstr>
      <vt:lpstr>Wingdings</vt:lpstr>
      <vt:lpstr>Times New Roman</vt:lpstr>
      <vt:lpstr>微软雅黑</vt:lpstr>
      <vt:lpstr>Calibri Light</vt:lpstr>
      <vt:lpstr>等线</vt:lpstr>
      <vt:lpstr>华文行楷</vt:lpstr>
      <vt:lpstr>方正琥珀繁体</vt:lpstr>
      <vt:lpstr>Symbol</vt:lpstr>
      <vt:lpstr>楷体_GB2312</vt:lpstr>
      <vt:lpstr>新宋体</vt:lpstr>
      <vt:lpstr>隶书</vt:lpstr>
      <vt:lpstr>Calibri</vt:lpstr>
      <vt:lpstr>Monotype Sorts</vt:lpstr>
      <vt:lpstr>Wingdings</vt:lpstr>
      <vt:lpstr>黑体</vt:lpstr>
      <vt:lpstr>Arial Unicode MS</vt:lpstr>
      <vt:lpstr>方正大黑简体</vt:lpstr>
      <vt:lpstr>方正报宋简体</vt:lpstr>
      <vt:lpstr>Office 主题</vt:lpstr>
      <vt:lpstr>Equation.DSMT4</vt:lpstr>
      <vt:lpstr>Equation.DSMT4</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H参数</vt:lpstr>
      <vt:lpstr>PowerPoint 演示文稿</vt:lpstr>
      <vt:lpstr>PowerPoint 演示文稿</vt:lpstr>
      <vt:lpstr>PowerPoint 演示文稿</vt:lpstr>
      <vt:lpstr>1.4.1结型场效应管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电子技术 </dc:title>
  <dc:creator>zxh</dc:creator>
  <cp:lastModifiedBy>20373692</cp:lastModifiedBy>
  <cp:revision>1012</cp:revision>
  <dcterms:created xsi:type="dcterms:W3CDTF">1999-08-22T01:56:00Z</dcterms:created>
  <dcterms:modified xsi:type="dcterms:W3CDTF">2023-03-27T05:59:27Z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8DCC08C3C7794B299BB2DB66A4B7BE85</vt:lpwstr>
  </property>
  <property fmtid="{D5CDD505-2E9C-101B-9397-08002B2CF9AE}" pid="3" name="KSOProductBuildVer">
    <vt:lpwstr>2052-11.1.0.13703</vt:lpwstr>
  </property>
</Properties>
</file>