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74" r:id="rId3"/>
    <p:sldId id="276" r:id="rId4"/>
    <p:sldId id="307" r:id="rId5"/>
    <p:sldId id="302" r:id="rId6"/>
    <p:sldId id="308" r:id="rId7"/>
    <p:sldId id="309" r:id="rId8"/>
    <p:sldId id="310" r:id="rId9"/>
    <p:sldId id="312" r:id="rId10"/>
    <p:sldId id="311" r:id="rId11"/>
    <p:sldId id="313" r:id="rId12"/>
    <p:sldId id="314" r:id="rId13"/>
    <p:sldId id="315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32" r:id="rId24"/>
    <p:sldId id="343" r:id="rId25"/>
    <p:sldId id="326" r:id="rId26"/>
    <p:sldId id="327" r:id="rId27"/>
    <p:sldId id="328" r:id="rId28"/>
    <p:sldId id="329" r:id="rId29"/>
    <p:sldId id="330" r:id="rId30"/>
    <p:sldId id="331" r:id="rId31"/>
    <p:sldId id="333" r:id="rId32"/>
    <p:sldId id="335" r:id="rId33"/>
    <p:sldId id="337" r:id="rId34"/>
    <p:sldId id="334" r:id="rId35"/>
    <p:sldId id="338" r:id="rId36"/>
    <p:sldId id="340" r:id="rId37"/>
    <p:sldId id="339" r:id="rId38"/>
    <p:sldId id="341" r:id="rId39"/>
    <p:sldId id="342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9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1709C-D428-4BBC-BD43-EDC469511373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BF15B-8B95-4B13-9A6B-B6FDFB1E64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91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DD78-9B3E-4842-99ED-3109F7AE545E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95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39B-49D8-4ED2-9EEC-BD638783BFF3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02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D8D6-C6AC-4762-A15F-7E22F82F98B4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81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7AE7-ACB7-426C-ACD2-096880010E20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46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F3C-9694-49CB-82C2-83A91FC61192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56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1105-87AB-49EE-A479-72C19DE67C49}" type="datetime1">
              <a:rPr lang="es-ES" smtClean="0"/>
              <a:t>29/04/2021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8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C2BB-2860-4816-84F4-CCD88429432B}" type="datetime1">
              <a:rPr lang="es-ES" smtClean="0"/>
              <a:t>29/04/2021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83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C2CA-299F-4022-BB11-F3FBA70E022F}" type="datetime1">
              <a:rPr lang="es-ES" smtClean="0"/>
              <a:t>29/04/2021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67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34DB-2487-4EA3-A2E4-CDFD3BF454C8}" type="datetime1">
              <a:rPr lang="es-ES" smtClean="0"/>
              <a:t>29/04/2021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F469-2178-4657-9A09-A6CA64FDDA72}" type="datetime1">
              <a:rPr lang="es-ES" smtClean="0"/>
              <a:t>29/04/2021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55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92D9-4D52-4BFF-93FF-9B4CF894A4B5}" type="datetime1">
              <a:rPr lang="es-ES" smtClean="0"/>
              <a:t>29/04/2021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0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ECF5-26E4-4C79-B0CB-7B3B569FAA43}" type="datetime1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7E44-2C1F-4200-B4FE-4D2282666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88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.e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.emf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0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.e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8.wmf"/><Relationship Id="rId3" Type="http://schemas.openxmlformats.org/officeDocument/2006/relationships/image" Target="../media/image1.e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31"/>
            <a:ext cx="9144000" cy="2387600"/>
          </a:xfrm>
        </p:spPr>
        <p:txBody>
          <a:bodyPr/>
          <a:lstStyle/>
          <a:p>
            <a:r>
              <a:rPr lang="es-ES" dirty="0" err="1" smtClean="0"/>
              <a:t>System</a:t>
            </a:r>
            <a:r>
              <a:rPr lang="es-ES" dirty="0" smtClean="0"/>
              <a:t> Dynamics and </a:t>
            </a:r>
            <a:r>
              <a:rPr lang="es-ES" dirty="0" err="1" smtClean="0"/>
              <a:t>Vibrations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77672"/>
            <a:ext cx="9144000" cy="1655762"/>
          </a:xfrm>
        </p:spPr>
        <p:txBody>
          <a:bodyPr/>
          <a:lstStyle/>
          <a:p>
            <a:r>
              <a:rPr lang="es-ES" dirty="0" smtClean="0"/>
              <a:t>Prof. Gustavo Alonso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306286" y="5451566"/>
            <a:ext cx="3060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School</a:t>
            </a:r>
            <a:r>
              <a:rPr lang="es-ES" dirty="0"/>
              <a:t> of General </a:t>
            </a:r>
            <a:r>
              <a:rPr lang="es-ES" dirty="0" err="1"/>
              <a:t>Engineering</a:t>
            </a:r>
            <a:r>
              <a:rPr lang="es-ES" dirty="0"/>
              <a:t> </a:t>
            </a:r>
            <a:br>
              <a:rPr lang="es-ES" dirty="0"/>
            </a:br>
            <a:r>
              <a:rPr lang="es-ES" dirty="0" err="1"/>
              <a:t>Beihang</a:t>
            </a:r>
            <a:r>
              <a:rPr lang="es-ES" dirty="0"/>
              <a:t> </a:t>
            </a:r>
            <a:r>
              <a:rPr lang="es-ES" dirty="0" err="1"/>
              <a:t>University</a:t>
            </a:r>
            <a:r>
              <a:rPr lang="es-ES" dirty="0"/>
              <a:t> (BUAA) 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873829" y="3700780"/>
            <a:ext cx="7393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 smtClean="0"/>
              <a:t>Chapter</a:t>
            </a:r>
            <a:r>
              <a:rPr lang="es-ES" sz="3200" dirty="0" smtClean="0"/>
              <a:t> 4: </a:t>
            </a:r>
            <a:r>
              <a:rPr lang="es-ES" sz="3200" dirty="0" err="1" smtClean="0"/>
              <a:t>Applications</a:t>
            </a:r>
            <a:r>
              <a:rPr lang="es-ES" sz="3200" dirty="0" smtClean="0"/>
              <a:t> of single </a:t>
            </a:r>
            <a:r>
              <a:rPr lang="es-ES" sz="3200" dirty="0" err="1" smtClean="0"/>
              <a:t>degree</a:t>
            </a:r>
            <a:r>
              <a:rPr lang="es-ES" sz="3200" dirty="0" smtClean="0"/>
              <a:t>-of-</a:t>
            </a:r>
            <a:r>
              <a:rPr lang="es-ES" sz="3200" dirty="0" err="1" smtClean="0"/>
              <a:t>freedom</a:t>
            </a:r>
            <a:r>
              <a:rPr lang="es-ES" sz="3200" dirty="0" smtClean="0"/>
              <a:t> </a:t>
            </a:r>
            <a:r>
              <a:rPr lang="es-ES" sz="3200" dirty="0" err="1" smtClean="0"/>
              <a:t>systems</a:t>
            </a: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val="37345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26" y="365125"/>
            <a:ext cx="3895242" cy="31209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Vibration</a:t>
            </a:r>
            <a:r>
              <a:rPr lang="es-ES" dirty="0" smtClean="0"/>
              <a:t> </a:t>
            </a:r>
            <a:r>
              <a:rPr lang="es-ES" dirty="0" err="1" smtClean="0"/>
              <a:t>measuring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10</a:t>
            </a:fld>
            <a:endParaRPr lang="es-ES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36104"/>
              </p:ext>
            </p:extLst>
          </p:nvPr>
        </p:nvGraphicFramePr>
        <p:xfrm>
          <a:off x="683985" y="1529061"/>
          <a:ext cx="5593527" cy="79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4" name="Equation" r:id="rId4" imgW="1701720" imgH="241200" progId="Equation.DSMT4">
                  <p:embed/>
                </p:oleObj>
              </mc:Choice>
              <mc:Fallback>
                <p:oleObj name="Equation" r:id="rId4" imgW="1701720" imgH="24120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985" y="1529061"/>
                        <a:ext cx="5593527" cy="79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lecha derecha 14"/>
          <p:cNvSpPr/>
          <p:nvPr/>
        </p:nvSpPr>
        <p:spPr>
          <a:xfrm>
            <a:off x="299091" y="3120349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04096"/>
              </p:ext>
            </p:extLst>
          </p:nvPr>
        </p:nvGraphicFramePr>
        <p:xfrm>
          <a:off x="1516373" y="2462212"/>
          <a:ext cx="6049331" cy="144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5" name="Equation" r:id="rId6" imgW="2133360" imgH="507960" progId="Equation.DSMT4">
                  <p:embed/>
                </p:oleObj>
              </mc:Choice>
              <mc:Fallback>
                <p:oleObj name="Equation" r:id="rId6" imgW="2133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6373" y="2462212"/>
                        <a:ext cx="6049331" cy="144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43899"/>
              </p:ext>
            </p:extLst>
          </p:nvPr>
        </p:nvGraphicFramePr>
        <p:xfrm>
          <a:off x="3925122" y="3902529"/>
          <a:ext cx="6554787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6" name="Equation" r:id="rId8" imgW="2692080" imgH="1117440" progId="Equation.DSMT4">
                  <p:embed/>
                </p:oleObj>
              </mc:Choice>
              <mc:Fallback>
                <p:oleObj name="Equation" r:id="rId8" imgW="2692080" imgH="1117440" progId="Equation.DSMT4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5122" y="3902529"/>
                        <a:ext cx="6554787" cy="272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5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26" y="365125"/>
            <a:ext cx="3895242" cy="31209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Vibration</a:t>
            </a:r>
            <a:r>
              <a:rPr lang="es-ES" dirty="0" smtClean="0"/>
              <a:t> </a:t>
            </a:r>
            <a:r>
              <a:rPr lang="es-ES" dirty="0" err="1" smtClean="0"/>
              <a:t>measuring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11</a:t>
            </a:fld>
            <a:endParaRPr lang="es-ES"/>
          </a:p>
        </p:txBody>
      </p:sp>
      <p:sp>
        <p:nvSpPr>
          <p:cNvPr id="15" name="Flecha derecha 14"/>
          <p:cNvSpPr/>
          <p:nvPr/>
        </p:nvSpPr>
        <p:spPr>
          <a:xfrm>
            <a:off x="299091" y="4992866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5139"/>
              </p:ext>
            </p:extLst>
          </p:nvPr>
        </p:nvGraphicFramePr>
        <p:xfrm>
          <a:off x="1100279" y="1680032"/>
          <a:ext cx="6049331" cy="144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Equation" r:id="rId4" imgW="2133360" imgH="507960" progId="Equation.DSMT4">
                  <p:embed/>
                </p:oleObj>
              </mc:Choice>
              <mc:Fallback>
                <p:oleObj name="Equation" r:id="rId4" imgW="2133360" imgH="507960" progId="Equation.DSMT4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0279" y="1680032"/>
                        <a:ext cx="6049331" cy="144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29584"/>
              </p:ext>
            </p:extLst>
          </p:nvPr>
        </p:nvGraphicFramePr>
        <p:xfrm>
          <a:off x="1762577" y="3070829"/>
          <a:ext cx="4492675" cy="872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Equation" r:id="rId6" imgW="1307880" imgH="253800" progId="Equation.DSMT4">
                  <p:embed/>
                </p:oleObj>
              </mc:Choice>
              <mc:Fallback>
                <p:oleObj name="Equation" r:id="rId6" imgW="1307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2577" y="3070829"/>
                        <a:ext cx="4492675" cy="872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85799"/>
              </p:ext>
            </p:extLst>
          </p:nvPr>
        </p:nvGraphicFramePr>
        <p:xfrm>
          <a:off x="1649366" y="4435256"/>
          <a:ext cx="3517328" cy="148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8" name="Equation" r:id="rId8" imgW="1206360" imgH="507960" progId="Equation.DSMT4">
                  <p:embed/>
                </p:oleObj>
              </mc:Choice>
              <mc:Fallback>
                <p:oleObj name="Equation" r:id="rId8" imgW="1206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9366" y="4435256"/>
                        <a:ext cx="3517328" cy="148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H="1" flipV="1">
            <a:off x="3718560" y="3814354"/>
            <a:ext cx="3779520" cy="149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680960" y="5127793"/>
            <a:ext cx="327634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measurement</a:t>
            </a:r>
            <a:r>
              <a:rPr lang="es-ES" sz="2400" dirty="0" smtClean="0"/>
              <a:t> </a:t>
            </a:r>
            <a:r>
              <a:rPr lang="es-ES" sz="2400" dirty="0" err="1" smtClean="0"/>
              <a:t>amplitude</a:t>
            </a:r>
            <a:endParaRPr lang="es-ES" sz="2400" dirty="0"/>
          </a:p>
        </p:txBody>
      </p:sp>
      <p:sp>
        <p:nvSpPr>
          <p:cNvPr id="8" name="Rectángulo 7"/>
          <p:cNvSpPr/>
          <p:nvPr/>
        </p:nvSpPr>
        <p:spPr>
          <a:xfrm>
            <a:off x="1497874" y="4354286"/>
            <a:ext cx="3788229" cy="1663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7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Vibration</a:t>
            </a:r>
            <a:r>
              <a:rPr lang="es-ES" dirty="0" smtClean="0"/>
              <a:t> </a:t>
            </a:r>
            <a:r>
              <a:rPr lang="es-ES" dirty="0" err="1" smtClean="0"/>
              <a:t>measuring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12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34976"/>
              </p:ext>
            </p:extLst>
          </p:nvPr>
        </p:nvGraphicFramePr>
        <p:xfrm>
          <a:off x="423634" y="1586362"/>
          <a:ext cx="3789137" cy="73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634" y="1586362"/>
                        <a:ext cx="3789137" cy="73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353255"/>
              </p:ext>
            </p:extLst>
          </p:nvPr>
        </p:nvGraphicFramePr>
        <p:xfrm>
          <a:off x="561436" y="2476654"/>
          <a:ext cx="2916550" cy="1228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5" imgW="1206360" imgH="507960" progId="Equation.DSMT4">
                  <p:embed/>
                </p:oleObj>
              </mc:Choice>
              <mc:Fallback>
                <p:oleObj name="Equation" r:id="rId5" imgW="1206360" imgH="50796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436" y="2476654"/>
                        <a:ext cx="2916550" cy="1228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986" y="2322117"/>
            <a:ext cx="8528262" cy="40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Vibration</a:t>
            </a:r>
            <a:r>
              <a:rPr lang="es-ES" dirty="0" smtClean="0"/>
              <a:t> </a:t>
            </a:r>
            <a:r>
              <a:rPr lang="es-ES" dirty="0" err="1" smtClean="0"/>
              <a:t>measuring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13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423634" y="1586362"/>
          <a:ext cx="3789137" cy="73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634" y="1586362"/>
                        <a:ext cx="3789137" cy="73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874" y="1266772"/>
            <a:ext cx="6483926" cy="55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Vibration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measurement instruments</a:t>
            </a:r>
          </a:p>
          <a:p>
            <a:pPr lvl="0"/>
            <a:r>
              <a:rPr lang="en-US" sz="3600" dirty="0" err="1" smtClean="0"/>
              <a:t>Acceleremeters</a:t>
            </a:r>
            <a:r>
              <a:rPr lang="en-US" sz="3600" dirty="0" smtClean="0"/>
              <a:t> / Seismometers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4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Accelerometers</a:t>
            </a:r>
            <a:r>
              <a:rPr lang="es-ES" dirty="0" smtClean="0"/>
              <a:t> –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044719"/>
              </p:ext>
            </p:extLst>
          </p:nvPr>
        </p:nvGraphicFramePr>
        <p:xfrm>
          <a:off x="900456" y="1863044"/>
          <a:ext cx="4798215" cy="114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6" name="Equation" r:id="rId3" imgW="2133360" imgH="507960" progId="Equation.DSMT4">
                  <p:embed/>
                </p:oleObj>
              </mc:Choice>
              <mc:Fallback>
                <p:oleObj name="Equation" r:id="rId3" imgW="2133360" imgH="507960" progId="Equation.DSMT4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456" y="1863044"/>
                        <a:ext cx="4798215" cy="1142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87772"/>
              </p:ext>
            </p:extLst>
          </p:nvPr>
        </p:nvGraphicFramePr>
        <p:xfrm>
          <a:off x="838199" y="3361415"/>
          <a:ext cx="4568362" cy="189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7" name="Equation" r:id="rId5" imgW="2692080" imgH="1117440" progId="Equation.DSMT4">
                  <p:embed/>
                </p:oleObj>
              </mc:Choice>
              <mc:Fallback>
                <p:oleObj name="Equation" r:id="rId5" imgW="2692080" imgH="1117440" progId="Equation.DSMT4">
                  <p:embed/>
                  <p:pic>
                    <p:nvPicPr>
                      <p:cNvPr id="19" name="Objeto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199" y="3361415"/>
                        <a:ext cx="4568362" cy="189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20917"/>
              </p:ext>
            </p:extLst>
          </p:nvPr>
        </p:nvGraphicFramePr>
        <p:xfrm>
          <a:off x="8607970" y="2121352"/>
          <a:ext cx="1033236" cy="64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8" name="Equation" r:id="rId7" imgW="368280" imgH="228600" progId="Equation.DSMT4">
                  <p:embed/>
                </p:oleObj>
              </mc:Choice>
              <mc:Fallback>
                <p:oleObj name="Equation" r:id="rId7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07970" y="2121352"/>
                        <a:ext cx="1033236" cy="641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37147"/>
              </p:ext>
            </p:extLst>
          </p:nvPr>
        </p:nvGraphicFramePr>
        <p:xfrm>
          <a:off x="8610600" y="2846711"/>
          <a:ext cx="2061213" cy="72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9" name="Equation" r:id="rId9" imgW="723600" imgH="253800" progId="Equation.DSMT4">
                  <p:embed/>
                </p:oleObj>
              </mc:Choice>
              <mc:Fallback>
                <p:oleObj name="Equation" r:id="rId9" imgW="723600" imgH="253800" progId="Equation.DSMT4">
                  <p:embed/>
                  <p:pic>
                    <p:nvPicPr>
                      <p:cNvPr id="19" name="Objeto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10600" y="2846711"/>
                        <a:ext cx="2061213" cy="724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550907" y="2246546"/>
            <a:ext cx="3868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If</a:t>
            </a:r>
            <a:r>
              <a:rPr lang="es-ES" sz="2400" dirty="0" smtClean="0"/>
              <a:t>			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small</a:t>
            </a:r>
            <a:endParaRPr lang="es-ES" sz="2400" dirty="0" smtClean="0"/>
          </a:p>
          <a:p>
            <a:endParaRPr lang="es-ES" sz="2400" dirty="0"/>
          </a:p>
          <a:p>
            <a:r>
              <a:rPr lang="es-ES" sz="2400" dirty="0" err="1" smtClean="0"/>
              <a:t>then</a:t>
            </a:r>
            <a:endParaRPr lang="es-ES" sz="2400" dirty="0"/>
          </a:p>
        </p:txBody>
      </p:sp>
      <p:cxnSp>
        <p:nvCxnSpPr>
          <p:cNvPr id="9" name="Conector recto 8"/>
          <p:cNvCxnSpPr>
            <a:stCxn id="2" idx="2"/>
          </p:cNvCxnSpPr>
          <p:nvPr/>
        </p:nvCxnSpPr>
        <p:spPr>
          <a:xfrm flipH="1">
            <a:off x="6397533" y="1690688"/>
            <a:ext cx="1" cy="46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echa derecha 13"/>
          <p:cNvSpPr/>
          <p:nvPr/>
        </p:nvSpPr>
        <p:spPr>
          <a:xfrm>
            <a:off x="6749719" y="4309607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30400"/>
              </p:ext>
            </p:extLst>
          </p:nvPr>
        </p:nvGraphicFramePr>
        <p:xfrm>
          <a:off x="7787458" y="3758887"/>
          <a:ext cx="2623098" cy="14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0" name="Equation" r:id="rId11" imgW="888840" imgH="507960" progId="Equation.DSMT4">
                  <p:embed/>
                </p:oleObj>
              </mc:Choice>
              <mc:Fallback>
                <p:oleObj name="Equation" r:id="rId11" imgW="888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87458" y="3758887"/>
                        <a:ext cx="2623098" cy="149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548015"/>
              </p:ext>
            </p:extLst>
          </p:nvPr>
        </p:nvGraphicFramePr>
        <p:xfrm>
          <a:off x="6875529" y="5628590"/>
          <a:ext cx="932984" cy="70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1" name="Equation" r:id="rId13" imgW="317160" imgH="241200" progId="Equation.DSMT4">
                  <p:embed/>
                </p:oleObj>
              </mc:Choice>
              <mc:Fallback>
                <p:oleObj name="Equation" r:id="rId13" imgW="317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75529" y="5628590"/>
                        <a:ext cx="932984" cy="709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7933383" y="5752292"/>
            <a:ext cx="3890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is</a:t>
            </a:r>
            <a:r>
              <a:rPr lang="es-ES" sz="2400" dirty="0" smtClean="0"/>
              <a:t> the </a:t>
            </a:r>
            <a:r>
              <a:rPr lang="es-ES" sz="2400" dirty="0" err="1" smtClean="0"/>
              <a:t>acceleration</a:t>
            </a:r>
            <a:r>
              <a:rPr lang="es-ES" sz="2400" dirty="0" smtClean="0"/>
              <a:t> of the case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873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Accelerometers</a:t>
            </a:r>
            <a:r>
              <a:rPr lang="es-ES" dirty="0" smtClean="0"/>
              <a:t> –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49288"/>
              </p:ext>
            </p:extLst>
          </p:nvPr>
        </p:nvGraphicFramePr>
        <p:xfrm>
          <a:off x="2696450" y="1790172"/>
          <a:ext cx="1033236" cy="64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4" name="Equation" r:id="rId3" imgW="368280" imgH="228600" progId="Equation.DSMT4">
                  <p:embed/>
                </p:oleObj>
              </mc:Choice>
              <mc:Fallback>
                <p:oleObj name="Equation" r:id="rId3" imgW="368280" imgH="22860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6450" y="1790172"/>
                        <a:ext cx="1033236" cy="641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01161"/>
              </p:ext>
            </p:extLst>
          </p:nvPr>
        </p:nvGraphicFramePr>
        <p:xfrm>
          <a:off x="2699080" y="2515531"/>
          <a:ext cx="2061213" cy="72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5" name="Equation" r:id="rId5" imgW="723600" imgH="253800" progId="Equation.DSMT4">
                  <p:embed/>
                </p:oleObj>
              </mc:Choice>
              <mc:Fallback>
                <p:oleObj name="Equation" r:id="rId5" imgW="723600" imgH="253800" progId="Equation.DSMT4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080" y="2515531"/>
                        <a:ext cx="2061213" cy="724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639387" y="1915366"/>
            <a:ext cx="3868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If</a:t>
            </a:r>
            <a:r>
              <a:rPr lang="es-ES" sz="2400" dirty="0" smtClean="0"/>
              <a:t>			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small</a:t>
            </a:r>
            <a:endParaRPr lang="es-ES" sz="2400" dirty="0" smtClean="0"/>
          </a:p>
          <a:p>
            <a:endParaRPr lang="es-ES" sz="2400" dirty="0"/>
          </a:p>
          <a:p>
            <a:r>
              <a:rPr lang="es-ES" sz="2400" dirty="0" err="1" smtClean="0"/>
              <a:t>then</a:t>
            </a:r>
            <a:endParaRPr lang="es-ES" sz="2400" dirty="0"/>
          </a:p>
        </p:txBody>
      </p:sp>
      <p:cxnSp>
        <p:nvCxnSpPr>
          <p:cNvPr id="9" name="Conector recto 8"/>
          <p:cNvCxnSpPr>
            <a:stCxn id="2" idx="2"/>
          </p:cNvCxnSpPr>
          <p:nvPr/>
        </p:nvCxnSpPr>
        <p:spPr>
          <a:xfrm flipH="1">
            <a:off x="6397533" y="1690688"/>
            <a:ext cx="1" cy="46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echa derecha 13"/>
          <p:cNvSpPr/>
          <p:nvPr/>
        </p:nvSpPr>
        <p:spPr>
          <a:xfrm>
            <a:off x="838199" y="3978427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006336"/>
              </p:ext>
            </p:extLst>
          </p:nvPr>
        </p:nvGraphicFramePr>
        <p:xfrm>
          <a:off x="1875938" y="3427707"/>
          <a:ext cx="2623098" cy="14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6" name="Equation" r:id="rId7" imgW="888840" imgH="507960" progId="Equation.DSMT4">
                  <p:embed/>
                </p:oleObj>
              </mc:Choice>
              <mc:Fallback>
                <p:oleObj name="Equation" r:id="rId7" imgW="888840" imgH="50796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5938" y="3427707"/>
                        <a:ext cx="2623098" cy="149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91011"/>
              </p:ext>
            </p:extLst>
          </p:nvPr>
        </p:nvGraphicFramePr>
        <p:xfrm>
          <a:off x="964009" y="5297410"/>
          <a:ext cx="932984" cy="70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7" name="Equation" r:id="rId9" imgW="317160" imgH="241200" progId="Equation.DSMT4">
                  <p:embed/>
                </p:oleObj>
              </mc:Choice>
              <mc:Fallback>
                <p:oleObj name="Equation" r:id="rId9" imgW="317160" imgH="241200" progId="Equation.DSMT4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4009" y="5297410"/>
                        <a:ext cx="932984" cy="709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2021863" y="5421112"/>
            <a:ext cx="3890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is</a:t>
            </a:r>
            <a:r>
              <a:rPr lang="es-ES" sz="2400" dirty="0" smtClean="0"/>
              <a:t> the </a:t>
            </a:r>
            <a:r>
              <a:rPr lang="es-ES" sz="2400" dirty="0" err="1" smtClean="0"/>
              <a:t>acceleration</a:t>
            </a:r>
            <a:r>
              <a:rPr lang="es-ES" sz="2400" dirty="0" smtClean="0"/>
              <a:t> of the case</a:t>
            </a:r>
            <a:endParaRPr lang="es-ES" sz="2400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823063" y="2094401"/>
            <a:ext cx="3178628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095068" y="1690687"/>
            <a:ext cx="486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the natural </a:t>
            </a:r>
            <a:r>
              <a:rPr lang="es-ES" sz="2000" dirty="0" err="1" smtClean="0"/>
              <a:t>freqeuncy</a:t>
            </a:r>
            <a:r>
              <a:rPr lang="es-ES" sz="2000" dirty="0" smtClean="0"/>
              <a:t> of the </a:t>
            </a:r>
            <a:r>
              <a:rPr lang="es-ES" sz="2000" dirty="0" err="1" smtClean="0"/>
              <a:t>instrument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high</a:t>
            </a:r>
            <a:r>
              <a:rPr lang="es-ES" sz="2000" dirty="0" smtClean="0"/>
              <a:t> </a:t>
            </a:r>
            <a:r>
              <a:rPr lang="es-ES" sz="2000" dirty="0" err="1" smtClean="0"/>
              <a:t>relative</a:t>
            </a:r>
            <a:r>
              <a:rPr lang="es-ES" sz="2000" dirty="0" smtClean="0"/>
              <a:t> to the </a:t>
            </a:r>
            <a:r>
              <a:rPr lang="es-ES" sz="2000" dirty="0" err="1" smtClean="0"/>
              <a:t>frequency</a:t>
            </a:r>
            <a:r>
              <a:rPr lang="es-ES" sz="2000" dirty="0" smtClean="0"/>
              <a:t> </a:t>
            </a:r>
            <a:r>
              <a:rPr lang="es-ES" sz="2000" dirty="0" err="1" smtClean="0"/>
              <a:t>we</a:t>
            </a:r>
            <a:r>
              <a:rPr lang="es-ES" sz="2000" dirty="0" smtClean="0"/>
              <a:t> </a:t>
            </a:r>
            <a:r>
              <a:rPr lang="es-ES" sz="2000" dirty="0" err="1" smtClean="0"/>
              <a:t>want</a:t>
            </a:r>
            <a:r>
              <a:rPr lang="es-ES" sz="2000" dirty="0" smtClean="0"/>
              <a:t> to </a:t>
            </a:r>
            <a:r>
              <a:rPr lang="es-ES" sz="2000" dirty="0" err="1" smtClean="0"/>
              <a:t>measure</a:t>
            </a:r>
            <a:endParaRPr lang="es-ES" sz="2000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471463" y="4180114"/>
            <a:ext cx="2530228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114518" y="3689699"/>
            <a:ext cx="4239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the </a:t>
            </a:r>
            <a:r>
              <a:rPr lang="es-ES" sz="2000" dirty="0" err="1" smtClean="0"/>
              <a:t>measurement</a:t>
            </a:r>
            <a:r>
              <a:rPr lang="es-ES" sz="2000" dirty="0" smtClean="0"/>
              <a:t> </a:t>
            </a:r>
            <a:r>
              <a:rPr lang="es-ES" sz="2000" dirty="0" err="1" smtClean="0"/>
              <a:t>amplitude</a:t>
            </a:r>
            <a:r>
              <a:rPr lang="es-ES" sz="2000" dirty="0" smtClean="0"/>
              <a:t> </a:t>
            </a:r>
            <a:r>
              <a:rPr lang="es-ES" sz="2000" i="1" dirty="0" smtClean="0"/>
              <a:t>Z</a:t>
            </a:r>
            <a:r>
              <a:rPr lang="es-ES" sz="2000" i="1" baseline="-25000" dirty="0" smtClean="0"/>
              <a:t>0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proportional</a:t>
            </a:r>
            <a:r>
              <a:rPr lang="es-ES" sz="2000" dirty="0" smtClean="0"/>
              <a:t> to the </a:t>
            </a:r>
            <a:r>
              <a:rPr lang="es-ES" sz="2000" dirty="0" err="1" smtClean="0"/>
              <a:t>acceleration</a:t>
            </a:r>
            <a:r>
              <a:rPr lang="es-ES" sz="2000" dirty="0" smtClean="0"/>
              <a:t> of the case (</a:t>
            </a:r>
            <a:r>
              <a:rPr lang="es-ES" sz="2000" dirty="0" err="1" smtClean="0"/>
              <a:t>parabola</a:t>
            </a:r>
            <a:r>
              <a:rPr lang="es-ES" sz="2000" dirty="0" smtClean="0"/>
              <a:t>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748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17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423634" y="1586362"/>
          <a:ext cx="3789137" cy="73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634" y="1586362"/>
                        <a:ext cx="3789137" cy="73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561436" y="2476654"/>
          <a:ext cx="2916550" cy="1228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5" imgW="1206360" imgH="507960" progId="Equation.DSMT4">
                  <p:embed/>
                </p:oleObj>
              </mc:Choice>
              <mc:Fallback>
                <p:oleObj name="Equation" r:id="rId5" imgW="1206360" imgH="50796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436" y="2476654"/>
                        <a:ext cx="2916550" cy="1228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986" y="2322117"/>
            <a:ext cx="8528262" cy="4034233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234645" y="2476654"/>
            <a:ext cx="1375955" cy="8360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5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18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Accelerometers</a:t>
            </a:r>
            <a:r>
              <a:rPr lang="es-ES" dirty="0" smtClean="0"/>
              <a:t> –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84" y="1940900"/>
            <a:ext cx="8012384" cy="4296614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 rot="18364281">
            <a:off x="5709556" y="2325092"/>
            <a:ext cx="1375955" cy="8360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256903" y="1940900"/>
            <a:ext cx="4004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/>
              <a:t>Light </a:t>
            </a:r>
            <a:r>
              <a:rPr lang="es-ES" sz="2400" b="1" u="sng" dirty="0" err="1" smtClean="0"/>
              <a:t>damped</a:t>
            </a:r>
            <a:r>
              <a:rPr lang="es-ES" sz="2400" b="1" u="sng" dirty="0" smtClean="0"/>
              <a:t> </a:t>
            </a:r>
            <a:r>
              <a:rPr lang="es-ES" sz="2400" b="1" u="sng" dirty="0" err="1" smtClean="0"/>
              <a:t>accelerometers</a:t>
            </a:r>
            <a:r>
              <a:rPr lang="es-ES" sz="2400" dirty="0" smtClean="0"/>
              <a:t>:</a:t>
            </a:r>
          </a:p>
          <a:p>
            <a:r>
              <a:rPr lang="es-E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>
                <a:sym typeface="Wingdings" panose="05000000000000000000" pitchFamily="2" charset="2"/>
              </a:rPr>
              <a:t>the natural frequency of lightly damped accelerometers must be </a:t>
            </a:r>
            <a:r>
              <a:rPr lang="en-US" sz="2400" dirty="0" smtClean="0">
                <a:sym typeface="Wingdings" panose="05000000000000000000" pitchFamily="2" charset="2"/>
              </a:rPr>
              <a:t>appreciably larger </a:t>
            </a:r>
            <a:r>
              <a:rPr lang="en-US" sz="2400" dirty="0">
                <a:sym typeface="Wingdings" panose="05000000000000000000" pitchFamily="2" charset="2"/>
              </a:rPr>
              <a:t>than the frequency of the harmonic motion to be measured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780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19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Accelerometers</a:t>
            </a:r>
            <a:r>
              <a:rPr lang="es-ES" dirty="0" smtClean="0"/>
              <a:t> –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84" y="1940900"/>
            <a:ext cx="8012384" cy="4296614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 rot="18364281">
            <a:off x="5709556" y="2325092"/>
            <a:ext cx="1375955" cy="8360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256903" y="1940900"/>
            <a:ext cx="40048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/>
              <a:t>Light </a:t>
            </a:r>
            <a:r>
              <a:rPr lang="es-ES" sz="2400" b="1" u="sng" dirty="0" err="1" smtClean="0"/>
              <a:t>damped</a:t>
            </a:r>
            <a:r>
              <a:rPr lang="es-ES" sz="2400" b="1" u="sng" dirty="0" smtClean="0"/>
              <a:t> </a:t>
            </a:r>
            <a:r>
              <a:rPr lang="es-ES" sz="2400" b="1" u="sng" dirty="0" err="1" smtClean="0"/>
              <a:t>accelerometers</a:t>
            </a:r>
            <a:r>
              <a:rPr lang="es-ES" sz="2400" dirty="0" smtClean="0"/>
              <a:t>:</a:t>
            </a:r>
          </a:p>
          <a:p>
            <a:r>
              <a:rPr lang="es-E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>
                <a:sym typeface="Wingdings" panose="05000000000000000000" pitchFamily="2" charset="2"/>
              </a:rPr>
              <a:t>the natural frequency of lightly damped accelerometers must be </a:t>
            </a:r>
            <a:r>
              <a:rPr lang="en-US" sz="2400" dirty="0" smtClean="0">
                <a:sym typeface="Wingdings" panose="05000000000000000000" pitchFamily="2" charset="2"/>
              </a:rPr>
              <a:t>appreciably larger </a:t>
            </a:r>
            <a:r>
              <a:rPr lang="en-US" sz="2400" dirty="0">
                <a:sym typeface="Wingdings" panose="05000000000000000000" pitchFamily="2" charset="2"/>
              </a:rPr>
              <a:t>than the frequency of the harmonic motion to be </a:t>
            </a:r>
            <a:r>
              <a:rPr lang="en-US" sz="2400" dirty="0" smtClean="0">
                <a:sym typeface="Wingdings" panose="05000000000000000000" pitchFamily="2" charset="2"/>
              </a:rPr>
              <a:t>measured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 to increase the </a:t>
            </a:r>
            <a:r>
              <a:rPr lang="en-US" sz="2400" b="1" u="sng" dirty="0" smtClean="0">
                <a:sym typeface="Wingdings" panose="05000000000000000000" pitchFamily="2" charset="2"/>
              </a:rPr>
              <a:t>range of utility of the instrument</a:t>
            </a:r>
            <a:r>
              <a:rPr lang="en-US" sz="2400" dirty="0" smtClean="0">
                <a:sym typeface="Wingdings" panose="05000000000000000000" pitchFamily="2" charset="2"/>
              </a:rPr>
              <a:t>, larger damping is necessary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6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Vibration </a:t>
            </a:r>
            <a:r>
              <a:rPr lang="en-US" sz="3600" dirty="0" smtClean="0"/>
              <a:t>measurement instruments</a:t>
            </a:r>
          </a:p>
          <a:p>
            <a:pPr lvl="0"/>
            <a:r>
              <a:rPr lang="en-US" sz="3600" dirty="0" err="1" smtClean="0"/>
              <a:t>Acceleremeters</a:t>
            </a:r>
            <a:r>
              <a:rPr lang="en-US" sz="3600" dirty="0" smtClean="0"/>
              <a:t> / Seismometers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9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20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Accelerometers</a:t>
            </a:r>
            <a:r>
              <a:rPr lang="es-ES" dirty="0" smtClean="0"/>
              <a:t> –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84" y="1940900"/>
            <a:ext cx="8012384" cy="4296614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 rot="18729262">
            <a:off x="8231969" y="3143990"/>
            <a:ext cx="1763648" cy="1173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256903" y="1940900"/>
            <a:ext cx="400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to increase the range of utility of the instrument, larger damping is necessary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851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21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Accelerometers</a:t>
            </a:r>
            <a:r>
              <a:rPr lang="es-ES" dirty="0" smtClean="0"/>
              <a:t> –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38198" y="1842929"/>
            <a:ext cx="94977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Some</a:t>
            </a:r>
            <a:r>
              <a:rPr lang="es-ES" sz="2800" dirty="0" smtClean="0"/>
              <a:t> </a:t>
            </a:r>
            <a:r>
              <a:rPr lang="es-ES" sz="2800" dirty="0" err="1" smtClean="0"/>
              <a:t>considerations</a:t>
            </a:r>
            <a:r>
              <a:rPr lang="es-ES" sz="28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s-ES" sz="2800" dirty="0" err="1" smtClean="0"/>
              <a:t>Accelerometers</a:t>
            </a:r>
            <a:r>
              <a:rPr lang="es-ES" sz="2800" dirty="0" smtClean="0"/>
              <a:t> </a:t>
            </a:r>
            <a:r>
              <a:rPr lang="es-ES" sz="2800" dirty="0" err="1" smtClean="0"/>
              <a:t>need</a:t>
            </a:r>
            <a:r>
              <a:rPr lang="es-ES" sz="2800" dirty="0" smtClean="0"/>
              <a:t> </a:t>
            </a:r>
            <a:r>
              <a:rPr lang="es-ES" sz="2800" dirty="0" err="1" smtClean="0"/>
              <a:t>calibration</a:t>
            </a:r>
            <a:r>
              <a:rPr lang="es-ES" sz="2800" dirty="0" smtClean="0"/>
              <a:t> to </a:t>
            </a:r>
            <a:r>
              <a:rPr lang="es-ES" sz="2800" dirty="0" err="1" smtClean="0"/>
              <a:t>measure</a:t>
            </a:r>
            <a:r>
              <a:rPr lang="es-ES" sz="2800" dirty="0" smtClean="0"/>
              <a:t> </a:t>
            </a:r>
            <a:r>
              <a:rPr lang="es-ES" sz="2800" i="1" dirty="0" smtClean="0"/>
              <a:t>x(t)</a:t>
            </a:r>
            <a:r>
              <a:rPr lang="es-ES" sz="2800" dirty="0" smtClean="0"/>
              <a:t> from the </a:t>
            </a:r>
            <a:r>
              <a:rPr lang="es-ES" sz="2800" dirty="0" err="1" smtClean="0"/>
              <a:t>static</a:t>
            </a:r>
            <a:r>
              <a:rPr lang="es-ES" sz="2800" dirty="0" smtClean="0"/>
              <a:t> </a:t>
            </a:r>
            <a:r>
              <a:rPr lang="es-ES" sz="2800" dirty="0" err="1" smtClean="0"/>
              <a:t>equilibrium</a:t>
            </a:r>
            <a:r>
              <a:rPr lang="es-ES" sz="2800" dirty="0" smtClean="0"/>
              <a:t> of the </a:t>
            </a:r>
            <a:r>
              <a:rPr lang="es-ES" sz="2800" dirty="0" err="1" smtClean="0"/>
              <a:t>seismic</a:t>
            </a:r>
            <a:r>
              <a:rPr lang="es-ES" sz="2800" dirty="0" smtClean="0"/>
              <a:t> </a:t>
            </a:r>
            <a:r>
              <a:rPr lang="es-ES" sz="2800" dirty="0" err="1" smtClean="0"/>
              <a:t>mass</a:t>
            </a:r>
            <a:r>
              <a:rPr lang="es-ES" sz="2800" dirty="0" smtClean="0"/>
              <a:t> (</a:t>
            </a:r>
            <a:r>
              <a:rPr lang="es-ES" sz="2800" dirty="0" err="1" smtClean="0"/>
              <a:t>effect</a:t>
            </a:r>
            <a:r>
              <a:rPr lang="es-ES" sz="2800" dirty="0" smtClean="0"/>
              <a:t> of </a:t>
            </a:r>
            <a:r>
              <a:rPr lang="es-ES" sz="2800" dirty="0" err="1" smtClean="0"/>
              <a:t>gravity</a:t>
            </a:r>
            <a:r>
              <a:rPr lang="es-ES" sz="28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es-ES" sz="2800" dirty="0" smtClean="0"/>
              <a:t>More </a:t>
            </a:r>
            <a:r>
              <a:rPr lang="es-ES" sz="2800" dirty="0" err="1" smtClean="0"/>
              <a:t>sophisticated</a:t>
            </a:r>
            <a:r>
              <a:rPr lang="es-ES" sz="2800" dirty="0" smtClean="0"/>
              <a:t> </a:t>
            </a:r>
            <a:r>
              <a:rPr lang="es-ES" sz="2800" dirty="0" err="1" smtClean="0"/>
              <a:t>accelerometers</a:t>
            </a:r>
            <a:r>
              <a:rPr lang="es-ES" sz="2800" dirty="0" smtClean="0"/>
              <a:t> are </a:t>
            </a:r>
            <a:r>
              <a:rPr lang="es-ES" sz="2800" dirty="0" err="1" smtClean="0"/>
              <a:t>used</a:t>
            </a:r>
            <a:r>
              <a:rPr lang="es-ES" sz="2800" dirty="0" smtClean="0"/>
              <a:t> to </a:t>
            </a:r>
            <a:r>
              <a:rPr lang="es-ES" sz="2800" dirty="0" err="1" smtClean="0"/>
              <a:t>measure</a:t>
            </a:r>
            <a:r>
              <a:rPr lang="es-ES" sz="2800" dirty="0" smtClean="0"/>
              <a:t> </a:t>
            </a:r>
            <a:r>
              <a:rPr lang="es-ES" sz="2800" dirty="0" err="1" smtClean="0"/>
              <a:t>vibrations</a:t>
            </a:r>
            <a:r>
              <a:rPr lang="es-ES" sz="2800" dirty="0" smtClean="0"/>
              <a:t> in </a:t>
            </a:r>
            <a:r>
              <a:rPr lang="es-ES" sz="2800" dirty="0" err="1" smtClean="0"/>
              <a:t>aircraft</a:t>
            </a:r>
            <a:r>
              <a:rPr lang="es-ES" sz="2800" dirty="0" smtClean="0"/>
              <a:t> and </a:t>
            </a:r>
            <a:r>
              <a:rPr lang="es-ES" sz="2800" dirty="0" err="1" smtClean="0"/>
              <a:t>missiles</a:t>
            </a:r>
            <a:r>
              <a:rPr lang="es-ES" sz="2800" dirty="0" smtClean="0"/>
              <a:t> </a:t>
            </a:r>
            <a:r>
              <a:rPr lang="es-ES" sz="2800" dirty="0" smtClean="0"/>
              <a:t>(in </a:t>
            </a:r>
            <a:r>
              <a:rPr lang="es-ES" sz="2800" dirty="0" err="1" smtClean="0"/>
              <a:t>these</a:t>
            </a:r>
            <a:r>
              <a:rPr lang="es-ES" sz="2800" dirty="0" smtClean="0"/>
              <a:t> cases the </a:t>
            </a:r>
            <a:r>
              <a:rPr lang="es-ES" sz="2800" dirty="0" err="1" smtClean="0"/>
              <a:t>accelerometer</a:t>
            </a:r>
            <a:r>
              <a:rPr lang="es-ES" sz="2800" dirty="0" smtClean="0"/>
              <a:t> </a:t>
            </a:r>
            <a:r>
              <a:rPr lang="es-ES" sz="2800" dirty="0" err="1" smtClean="0"/>
              <a:t>may</a:t>
            </a:r>
            <a:r>
              <a:rPr lang="es-ES" sz="2800" dirty="0" smtClean="0"/>
              <a:t> </a:t>
            </a:r>
            <a:r>
              <a:rPr lang="es-ES" sz="2800" dirty="0" err="1" smtClean="0"/>
              <a:t>not</a:t>
            </a:r>
            <a:r>
              <a:rPr lang="es-ES" sz="2800" dirty="0" smtClean="0"/>
              <a:t> be </a:t>
            </a:r>
            <a:r>
              <a:rPr lang="es-ES" sz="2800" dirty="0" err="1" smtClean="0"/>
              <a:t>parallel</a:t>
            </a:r>
            <a:r>
              <a:rPr lang="es-ES" sz="2800" dirty="0" smtClean="0"/>
              <a:t> to the </a:t>
            </a:r>
            <a:r>
              <a:rPr lang="es-ES" sz="2800" dirty="0" err="1" smtClean="0"/>
              <a:t>gravitational</a:t>
            </a:r>
            <a:r>
              <a:rPr lang="es-ES" sz="2800" dirty="0" smtClean="0"/>
              <a:t> </a:t>
            </a:r>
            <a:r>
              <a:rPr lang="es-ES" sz="2800" dirty="0" err="1" smtClean="0"/>
              <a:t>force</a:t>
            </a:r>
            <a:r>
              <a:rPr lang="es-ES" sz="2800" dirty="0" smtClean="0"/>
              <a:t>) </a:t>
            </a:r>
            <a:r>
              <a:rPr lang="es-ES" sz="2800" dirty="0" smtClean="0">
                <a:sym typeface="Wingdings" panose="05000000000000000000" pitchFamily="2" charset="2"/>
              </a:rPr>
              <a:t> </a:t>
            </a:r>
            <a:r>
              <a:rPr lang="es-ES" sz="2800" dirty="0" err="1" smtClean="0">
                <a:sym typeface="Wingdings" panose="05000000000000000000" pitchFamily="2" charset="2"/>
              </a:rPr>
              <a:t>tilt</a:t>
            </a:r>
            <a:r>
              <a:rPr lang="es-ES" sz="2800" dirty="0" smtClean="0">
                <a:sym typeface="Wingdings" panose="05000000000000000000" pitchFamily="2" charset="2"/>
              </a:rPr>
              <a:t> </a:t>
            </a:r>
            <a:r>
              <a:rPr lang="es-ES" sz="2800" dirty="0" err="1" smtClean="0">
                <a:sym typeface="Wingdings" panose="05000000000000000000" pitchFamily="2" charset="2"/>
              </a:rPr>
              <a:t>table</a:t>
            </a:r>
            <a:endParaRPr lang="es-ES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5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22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Accelerometers</a:t>
            </a:r>
            <a:r>
              <a:rPr lang="es-ES" dirty="0" smtClean="0"/>
              <a:t> –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5298" y="1690688"/>
            <a:ext cx="111306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most commonly used accelerometers are the compression-type </a:t>
            </a:r>
            <a:r>
              <a:rPr lang="en-US" sz="2400" b="1" u="sng" dirty="0" smtClean="0"/>
              <a:t>piezoelectric accelerometers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They </a:t>
            </a:r>
            <a:r>
              <a:rPr lang="en-US" sz="2400" dirty="0"/>
              <a:t>consist of a mass resting on a piezoelectric ceramic crystal, </a:t>
            </a:r>
            <a:r>
              <a:rPr lang="en-US" sz="2400" dirty="0" smtClean="0"/>
              <a:t>such as </a:t>
            </a:r>
            <a:r>
              <a:rPr lang="en-US" sz="2400" dirty="0"/>
              <a:t>quartz, barium </a:t>
            </a:r>
            <a:r>
              <a:rPr lang="en-US" sz="2400" dirty="0" err="1"/>
              <a:t>titanate</a:t>
            </a:r>
            <a:r>
              <a:rPr lang="en-US" sz="2400" dirty="0"/>
              <a:t>, or lead zirconium </a:t>
            </a:r>
            <a:r>
              <a:rPr lang="en-US" sz="2400" dirty="0" err="1"/>
              <a:t>titanate</a:t>
            </a:r>
            <a:r>
              <a:rPr lang="en-US" sz="2400" dirty="0"/>
              <a:t>, with the crystal acting both </a:t>
            </a:r>
            <a:r>
              <a:rPr lang="en-US" sz="2400" dirty="0" smtClean="0"/>
              <a:t>as spring </a:t>
            </a:r>
            <a:r>
              <a:rPr lang="en-US" sz="2400" dirty="0"/>
              <a:t>and </a:t>
            </a:r>
            <a:r>
              <a:rPr lang="en-US" sz="2400" dirty="0" smtClean="0"/>
              <a:t>sensor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The accelerometers have a preload providing a compressive stress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exceeding the highest dynamic stress </a:t>
            </a:r>
            <a:r>
              <a:rPr lang="en-US" sz="2400" dirty="0" smtClean="0"/>
              <a:t>expected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Any </a:t>
            </a:r>
            <a:r>
              <a:rPr lang="en-US" sz="2400" dirty="0"/>
              <a:t>acceleration increases or </a:t>
            </a:r>
            <a:r>
              <a:rPr lang="en-US" sz="2400" dirty="0" smtClean="0"/>
              <a:t>decreases the </a:t>
            </a:r>
            <a:r>
              <a:rPr lang="en-US" sz="2400" dirty="0"/>
              <a:t>compressive stress in the piezoelectric element, thus generating an electric </a:t>
            </a:r>
            <a:r>
              <a:rPr lang="en-US" sz="2400" dirty="0" smtClean="0"/>
              <a:t>charge appearing </a:t>
            </a:r>
            <a:r>
              <a:rPr lang="en-US" sz="2400" dirty="0"/>
              <a:t>at the accelerometer </a:t>
            </a:r>
            <a:r>
              <a:rPr lang="en-US" sz="2400" dirty="0" smtClean="0"/>
              <a:t>terminals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Piezoelectric </a:t>
            </a:r>
            <a:r>
              <a:rPr lang="en-US" sz="2400" dirty="0"/>
              <a:t>accelerometers have </a:t>
            </a:r>
            <a:r>
              <a:rPr lang="en-US" sz="2400" dirty="0" smtClean="0"/>
              <a:t>negligible damping </a:t>
            </a:r>
            <a:r>
              <a:rPr lang="en-US" sz="2400" dirty="0"/>
              <a:t>and they typically have a frequency range from 0 to 10,000 Hz (and </a:t>
            </a:r>
            <a:r>
              <a:rPr lang="en-US" sz="2400" dirty="0" smtClean="0"/>
              <a:t>beyond) and </a:t>
            </a:r>
            <a:r>
              <a:rPr lang="en-US" sz="2400" dirty="0"/>
              <a:t>a natural frequency range from 30,000 to 50,000 </a:t>
            </a:r>
            <a:r>
              <a:rPr lang="en-US" sz="2400" dirty="0" smtClean="0"/>
              <a:t>Hz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They </a:t>
            </a:r>
            <a:r>
              <a:rPr lang="en-US" sz="2400" dirty="0"/>
              <a:t>tend to be very </a:t>
            </a:r>
            <a:r>
              <a:rPr lang="en-US" sz="2400" dirty="0" smtClean="0"/>
              <a:t>light, weighing </a:t>
            </a:r>
            <a:r>
              <a:rPr lang="en-US" sz="2400" dirty="0"/>
              <a:t>less than 20 g, and are relatively small, measuring less than 2 cm in diameter.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027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23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Accelerometers</a:t>
            </a:r>
            <a:r>
              <a:rPr lang="es-ES" dirty="0" smtClean="0"/>
              <a:t> –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3" y="1690688"/>
            <a:ext cx="4145796" cy="15883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35" y="1732351"/>
            <a:ext cx="5579392" cy="48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24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Accelerometers</a:t>
            </a:r>
            <a:r>
              <a:rPr lang="es-ES" dirty="0" smtClean="0"/>
              <a:t> –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3" y="1690688"/>
            <a:ext cx="4145796" cy="1588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995" y="1295143"/>
            <a:ext cx="4804439" cy="556285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40526" y="3792686"/>
            <a:ext cx="2107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accelerometers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815561" y="5460274"/>
            <a:ext cx="2005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shaker</a:t>
            </a:r>
            <a:r>
              <a:rPr lang="es-ES" sz="2400" dirty="0" smtClean="0"/>
              <a:t> </a:t>
            </a:r>
            <a:r>
              <a:rPr lang="es-ES" sz="2400" dirty="0" err="1" smtClean="0"/>
              <a:t>or</a:t>
            </a:r>
            <a:r>
              <a:rPr lang="es-ES" sz="2400" dirty="0" smtClean="0"/>
              <a:t> </a:t>
            </a:r>
            <a:r>
              <a:rPr lang="es-ES" sz="2400" dirty="0" err="1" smtClean="0"/>
              <a:t>vibration</a:t>
            </a:r>
            <a:r>
              <a:rPr lang="es-ES" sz="2400" dirty="0" smtClean="0"/>
              <a:t> </a:t>
            </a:r>
            <a:r>
              <a:rPr lang="es-ES" sz="2400" dirty="0" err="1" smtClean="0"/>
              <a:t>table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429691" y="3279013"/>
            <a:ext cx="139338" cy="43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4032069" y="5007429"/>
            <a:ext cx="635725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25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Seismometers</a:t>
            </a:r>
            <a:r>
              <a:rPr lang="es-ES" dirty="0" smtClean="0"/>
              <a:t> –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56396"/>
              </p:ext>
            </p:extLst>
          </p:nvPr>
        </p:nvGraphicFramePr>
        <p:xfrm>
          <a:off x="423634" y="1586362"/>
          <a:ext cx="3789137" cy="73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634" y="1586362"/>
                        <a:ext cx="3789137" cy="73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782480"/>
              </p:ext>
            </p:extLst>
          </p:nvPr>
        </p:nvGraphicFramePr>
        <p:xfrm>
          <a:off x="561436" y="2476654"/>
          <a:ext cx="2916550" cy="1228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5" imgW="1206360" imgH="507960" progId="Equation.DSMT4">
                  <p:embed/>
                </p:oleObj>
              </mc:Choice>
              <mc:Fallback>
                <p:oleObj name="Equation" r:id="rId5" imgW="1206360" imgH="50796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436" y="2476654"/>
                        <a:ext cx="2916550" cy="1228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986" y="2322117"/>
            <a:ext cx="8528262" cy="4034233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 rot="21371715">
            <a:off x="9710125" y="3768790"/>
            <a:ext cx="2259669" cy="1173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639387" y="1915366"/>
            <a:ext cx="101420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/>
              <a:t>If</a:t>
            </a:r>
            <a:r>
              <a:rPr lang="es-ES" sz="2800" dirty="0" smtClean="0"/>
              <a:t>			</a:t>
            </a:r>
            <a:r>
              <a:rPr lang="es-ES" sz="2800" dirty="0" err="1" smtClean="0"/>
              <a:t>is</a:t>
            </a:r>
            <a:r>
              <a:rPr lang="es-ES" sz="2800" dirty="0" smtClean="0"/>
              <a:t> </a:t>
            </a:r>
            <a:r>
              <a:rPr lang="es-ES" sz="2800" dirty="0" err="1" smtClean="0"/>
              <a:t>large</a:t>
            </a:r>
            <a:endParaRPr lang="es-ES" sz="2800" dirty="0" smtClean="0"/>
          </a:p>
          <a:p>
            <a:endParaRPr lang="es-ES" sz="2800" dirty="0"/>
          </a:p>
          <a:p>
            <a:r>
              <a:rPr lang="es-ES" sz="2800" dirty="0" err="1" smtClean="0"/>
              <a:t>then</a:t>
            </a:r>
            <a:r>
              <a:rPr lang="es-ES" sz="2800" dirty="0"/>
              <a:t>	</a:t>
            </a:r>
            <a:r>
              <a:rPr lang="es-ES" sz="2800" dirty="0" smtClean="0"/>
              <a:t>				    </a:t>
            </a:r>
            <a:r>
              <a:rPr lang="es-ES" sz="2800" dirty="0" err="1" smtClean="0"/>
              <a:t>regardless</a:t>
            </a:r>
            <a:r>
              <a:rPr lang="es-ES" sz="2800" dirty="0" smtClean="0"/>
              <a:t> the </a:t>
            </a:r>
            <a:r>
              <a:rPr lang="es-ES" sz="2800" dirty="0" err="1" smtClean="0"/>
              <a:t>amount</a:t>
            </a:r>
            <a:r>
              <a:rPr lang="es-ES" sz="2800" dirty="0" smtClean="0"/>
              <a:t> of </a:t>
            </a:r>
            <a:r>
              <a:rPr lang="es-ES" sz="2800" dirty="0" err="1" smtClean="0"/>
              <a:t>damping</a:t>
            </a:r>
            <a:endParaRPr lang="es-ES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Seismometers</a:t>
            </a:r>
            <a:r>
              <a:rPr lang="es-ES" dirty="0" smtClean="0"/>
              <a:t> –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26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96450" y="1790172"/>
          <a:ext cx="1033236" cy="64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3" imgW="368280" imgH="228600" progId="Equation.DSMT4">
                  <p:embed/>
                </p:oleObj>
              </mc:Choice>
              <mc:Fallback>
                <p:oleObj name="Equation" r:id="rId3" imgW="368280" imgH="22860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6450" y="1790172"/>
                        <a:ext cx="1033236" cy="641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lecha derecha 13"/>
          <p:cNvSpPr/>
          <p:nvPr/>
        </p:nvSpPr>
        <p:spPr>
          <a:xfrm>
            <a:off x="437605" y="4446489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0774"/>
              </p:ext>
            </p:extLst>
          </p:nvPr>
        </p:nvGraphicFramePr>
        <p:xfrm>
          <a:off x="2696450" y="2401021"/>
          <a:ext cx="3622901" cy="124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5" imgW="1473120" imgH="507960" progId="Equation.DSMT4">
                  <p:embed/>
                </p:oleObj>
              </mc:Choice>
              <mc:Fallback>
                <p:oleObj name="Equation" r:id="rId5" imgW="1473120" imgH="50796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6450" y="2401021"/>
                        <a:ext cx="3622901" cy="1249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1652134" y="4294247"/>
            <a:ext cx="94907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we want to </a:t>
            </a:r>
            <a:r>
              <a:rPr lang="en-US" sz="3200" dirty="0"/>
              <a:t>measure displacements, then we should make the natural frequency of </a:t>
            </a:r>
            <a:r>
              <a:rPr lang="en-US" sz="3200" dirty="0" smtClean="0"/>
              <a:t>the instrument </a:t>
            </a:r>
            <a:r>
              <a:rPr lang="en-US" sz="3200" dirty="0"/>
              <a:t>very low relative to the frequency to be </a:t>
            </a:r>
            <a:r>
              <a:rPr lang="en-US" sz="3200" dirty="0" smtClean="0"/>
              <a:t>measured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 </a:t>
            </a:r>
            <a:r>
              <a:rPr lang="en-US" sz="3200" b="1" u="sng" dirty="0" smtClean="0">
                <a:sym typeface="Wingdings" panose="05000000000000000000" pitchFamily="2" charset="2"/>
              </a:rPr>
              <a:t>seismometer</a:t>
            </a:r>
            <a:endParaRPr lang="es-E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266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27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Seismometers</a:t>
            </a:r>
            <a:r>
              <a:rPr lang="es-ES" dirty="0" smtClean="0"/>
              <a:t> –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5299" y="1690687"/>
            <a:ext cx="10858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/>
              <a:t>A seismometer is </a:t>
            </a:r>
            <a:r>
              <a:rPr lang="en-US" sz="2800" dirty="0"/>
              <a:t>an instrument designed to </a:t>
            </a:r>
            <a:r>
              <a:rPr lang="en-US" sz="2800" dirty="0" smtClean="0"/>
              <a:t>measure ground </a:t>
            </a:r>
            <a:r>
              <a:rPr lang="en-US" sz="2800" dirty="0"/>
              <a:t>displacements, such as those caused by earthquakes, or underground </a:t>
            </a:r>
            <a:r>
              <a:rPr lang="en-US" sz="2800" dirty="0" smtClean="0"/>
              <a:t>nuclear explosions</a:t>
            </a:r>
          </a:p>
          <a:p>
            <a:pPr marL="342900" indent="-342900"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requirement for a low natural frequency dictates that the spring be </a:t>
            </a:r>
            <a:r>
              <a:rPr lang="en-US" sz="2800" dirty="0" smtClean="0"/>
              <a:t>very soft </a:t>
            </a:r>
            <a:r>
              <a:rPr lang="en-US" sz="2800" dirty="0"/>
              <a:t>and the mass relatively heavy, so that, in essence, the mass remains nearly </a:t>
            </a:r>
            <a:r>
              <a:rPr lang="en-US" sz="2800" dirty="0" smtClean="0"/>
              <a:t>stationary in </a:t>
            </a:r>
            <a:r>
              <a:rPr lang="en-US" sz="2800" dirty="0"/>
              <a:t>inertial space while the case, being attached to the ground, moves relative to the mass.</a:t>
            </a:r>
          </a:p>
          <a:p>
            <a:pPr marL="342900" indent="-342900">
              <a:buFontTx/>
              <a:buChar char="-"/>
            </a:pPr>
            <a:r>
              <a:rPr lang="en-US" sz="2800" dirty="0"/>
              <a:t>Displacement-measuring instruments typically have a frequency range from 10 to </a:t>
            </a:r>
            <a:r>
              <a:rPr lang="en-US" sz="2800" dirty="0" smtClean="0"/>
              <a:t>500 Hz </a:t>
            </a:r>
            <a:r>
              <a:rPr lang="en-US" sz="2800" dirty="0"/>
              <a:t>and a natural frequency between 1 and 5 Hz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6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28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Seismometers</a:t>
            </a:r>
            <a:r>
              <a:rPr lang="es-ES" dirty="0" smtClean="0"/>
              <a:t> –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frequency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5298" y="1690688"/>
            <a:ext cx="111306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/>
              <a:t>Because </a:t>
            </a:r>
            <a:r>
              <a:rPr lang="en-US" sz="2800" dirty="0"/>
              <a:t>seismometers require a much larger mass than accelerometers and </a:t>
            </a:r>
            <a:r>
              <a:rPr lang="en-US" sz="2800" dirty="0" smtClean="0"/>
              <a:t>the relative </a:t>
            </a:r>
            <a:r>
              <a:rPr lang="en-US" sz="2800" dirty="0"/>
              <a:t>motion of the mass in a seismometer is nearly equal in magnitude to the </a:t>
            </a:r>
            <a:r>
              <a:rPr lang="en-US" sz="2800" dirty="0" smtClean="0"/>
              <a:t>motion to </a:t>
            </a:r>
            <a:r>
              <a:rPr lang="en-US" sz="2800" dirty="0"/>
              <a:t>be measured, </a:t>
            </a:r>
            <a:r>
              <a:rPr lang="en-US" sz="2800" u="sng" dirty="0"/>
              <a:t>seismometers are considerably larger in size than accelerometers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In view </a:t>
            </a:r>
            <a:r>
              <a:rPr lang="en-US" sz="2800" dirty="0"/>
              <a:t>of this, if the interest lies in displacements, it may prove more desirable to </a:t>
            </a:r>
            <a:r>
              <a:rPr lang="en-US" sz="2800" dirty="0" smtClean="0"/>
              <a:t>use an </a:t>
            </a:r>
            <a:r>
              <a:rPr lang="en-US" sz="2800" dirty="0"/>
              <a:t>accelerometer to measure the acceleration of the case, and then integrate twice </a:t>
            </a:r>
            <a:r>
              <a:rPr lang="en-US" sz="2800" dirty="0" smtClean="0"/>
              <a:t>with respect </a:t>
            </a:r>
            <a:r>
              <a:rPr lang="en-US" sz="2800" dirty="0"/>
              <a:t>to time to obtain the displacement.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597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29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Arbitrary</a:t>
            </a:r>
            <a:r>
              <a:rPr lang="es-ES" dirty="0" smtClean="0"/>
              <a:t> </a:t>
            </a:r>
            <a:r>
              <a:rPr lang="es-ES" dirty="0" err="1" smtClean="0"/>
              <a:t>motion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5298" y="1690688"/>
            <a:ext cx="105591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/>
              <a:t>So far we have considered the </a:t>
            </a:r>
            <a:r>
              <a:rPr lang="en-US" sz="2800" dirty="0"/>
              <a:t>measurement of harmonic </a:t>
            </a:r>
            <a:r>
              <a:rPr lang="en-US" sz="2800" dirty="0" smtClean="0"/>
              <a:t>motion</a:t>
            </a:r>
          </a:p>
          <a:p>
            <a:pPr marL="342900" indent="-342900">
              <a:buFontTx/>
              <a:buChar char="-"/>
            </a:pPr>
            <a:r>
              <a:rPr lang="en-US" sz="2800" dirty="0" smtClean="0"/>
              <a:t>In measuring </a:t>
            </a:r>
            <a:r>
              <a:rPr lang="en-US" sz="2800" dirty="0"/>
              <a:t>more complicated motions, not only the amplitude but also the phase </a:t>
            </a:r>
            <a:r>
              <a:rPr lang="en-US" sz="2800" dirty="0" smtClean="0"/>
              <a:t>angle comes </a:t>
            </a:r>
            <a:r>
              <a:rPr lang="en-US" sz="2800" dirty="0"/>
              <a:t>into </a:t>
            </a:r>
            <a:r>
              <a:rPr lang="en-US" sz="2800" dirty="0" smtClean="0"/>
              <a:t>play</a:t>
            </a:r>
          </a:p>
          <a:p>
            <a:pPr marL="342900" indent="-342900">
              <a:buFontTx/>
              <a:buChar char="-"/>
            </a:pPr>
            <a:r>
              <a:rPr lang="en-US" sz="2800" dirty="0"/>
              <a:t>There are two cases in which the accelerometer output is able to </a:t>
            </a:r>
            <a:r>
              <a:rPr lang="en-US" sz="2800" dirty="0" smtClean="0"/>
              <a:t>reproduce the </a:t>
            </a:r>
            <a:r>
              <a:rPr lang="en-US" sz="2800" dirty="0"/>
              <a:t>motion </a:t>
            </a:r>
            <a:r>
              <a:rPr lang="en-US" sz="2800" i="1" dirty="0" smtClean="0"/>
              <a:t>y(t</a:t>
            </a:r>
            <a:r>
              <a:rPr lang="en-US" sz="2800" i="1" dirty="0"/>
              <a:t>)</a:t>
            </a:r>
            <a:r>
              <a:rPr lang="en-US" sz="2800" dirty="0"/>
              <a:t> without </a:t>
            </a:r>
            <a:r>
              <a:rPr lang="en-US" sz="2800" dirty="0" smtClean="0"/>
              <a:t>distortion:</a:t>
            </a:r>
          </a:p>
          <a:p>
            <a:pPr marL="800100" lvl="1" indent="-342900">
              <a:buFontTx/>
              <a:buChar char="-"/>
            </a:pPr>
            <a:r>
              <a:rPr lang="en-US" sz="2800" dirty="0"/>
              <a:t>No damping</a:t>
            </a:r>
            <a:r>
              <a:rPr lang="en-US" sz="2800" dirty="0" smtClean="0">
                <a:latin typeface="Symbol" panose="05050102010706020507" pitchFamily="18" charset="2"/>
              </a:rPr>
              <a:t>: z</a:t>
            </a:r>
            <a:r>
              <a:rPr lang="en-US" sz="2800" dirty="0" smtClean="0"/>
              <a:t> = 0</a:t>
            </a:r>
          </a:p>
          <a:p>
            <a:pPr marL="800100" lvl="1" indent="-342900">
              <a:buFontTx/>
              <a:buChar char="-"/>
            </a:pPr>
            <a:r>
              <a:rPr lang="en-US" sz="2800" dirty="0" smtClean="0"/>
              <a:t>The phase </a:t>
            </a:r>
            <a:r>
              <a:rPr lang="en-US" sz="2800" dirty="0"/>
              <a:t>angle is proportional to the </a:t>
            </a:r>
            <a:r>
              <a:rPr lang="en-US" sz="2800" dirty="0" smtClean="0"/>
              <a:t>frequency: </a:t>
            </a:r>
            <a:r>
              <a:rPr lang="en-US" sz="2800" dirty="0">
                <a:latin typeface="Symbol" panose="05050102010706020507" pitchFamily="18" charset="2"/>
              </a:rPr>
              <a:t>z</a:t>
            </a:r>
            <a:r>
              <a:rPr lang="en-US" sz="2800" dirty="0"/>
              <a:t> = 0.707 </a:t>
            </a:r>
            <a:endParaRPr lang="es-ES" sz="2800" dirty="0"/>
          </a:p>
          <a:p>
            <a:pPr marL="800100" lvl="1" indent="-3429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57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545" y="2038844"/>
            <a:ext cx="4538323" cy="36362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Vibration</a:t>
            </a:r>
            <a:r>
              <a:rPr lang="es-ES" dirty="0" smtClean="0"/>
              <a:t> </a:t>
            </a:r>
            <a:r>
              <a:rPr lang="es-ES" dirty="0" err="1" smtClean="0"/>
              <a:t>measuring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6150429" cy="4758055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 err="1" smtClean="0"/>
              <a:t>Used</a:t>
            </a:r>
            <a:r>
              <a:rPr lang="es-ES" sz="3200" dirty="0" smtClean="0"/>
              <a:t> to </a:t>
            </a:r>
            <a:r>
              <a:rPr lang="es-ES" sz="3200" dirty="0" err="1" smtClean="0"/>
              <a:t>measure</a:t>
            </a:r>
            <a:r>
              <a:rPr lang="es-ES" sz="3200" dirty="0" smtClean="0"/>
              <a:t>:</a:t>
            </a:r>
          </a:p>
          <a:p>
            <a:pPr lvl="1"/>
            <a:r>
              <a:rPr lang="es-ES" sz="3200" dirty="0" err="1" smtClean="0"/>
              <a:t>Displacements</a:t>
            </a:r>
            <a:endParaRPr lang="es-ES" sz="3200" dirty="0" smtClean="0"/>
          </a:p>
          <a:p>
            <a:pPr lvl="1"/>
            <a:r>
              <a:rPr lang="es-ES" sz="3200" dirty="0" err="1" smtClean="0"/>
              <a:t>Accelerations</a:t>
            </a:r>
            <a:endParaRPr lang="es-ES" sz="3200" dirty="0"/>
          </a:p>
          <a:p>
            <a:r>
              <a:rPr lang="en-US" sz="3200" dirty="0" smtClean="0"/>
              <a:t>Normally these </a:t>
            </a:r>
            <a:r>
              <a:rPr lang="en-US" sz="3200" dirty="0"/>
              <a:t>instruments consist </a:t>
            </a:r>
            <a:r>
              <a:rPr lang="en-US" sz="3200" dirty="0" smtClean="0"/>
              <a:t>of:</a:t>
            </a:r>
          </a:p>
          <a:p>
            <a:pPr lvl="1"/>
            <a:r>
              <a:rPr lang="en-US" dirty="0" smtClean="0"/>
              <a:t>A case </a:t>
            </a:r>
            <a:r>
              <a:rPr lang="en-US" dirty="0"/>
              <a:t>containing a </a:t>
            </a:r>
            <a:r>
              <a:rPr lang="en-US" dirty="0" smtClean="0"/>
              <a:t>mass-damper-spring system</a:t>
            </a:r>
          </a:p>
          <a:p>
            <a:pPr lvl="1"/>
            <a:r>
              <a:rPr lang="en-US" dirty="0" smtClean="0"/>
              <a:t>A transducer measuring the displacement of the mass relative to the </a:t>
            </a:r>
            <a:r>
              <a:rPr lang="en-US" dirty="0" smtClean="0"/>
              <a:t>case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it converts mechanical energy into electrical energy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Mass: </a:t>
            </a:r>
            <a:r>
              <a:rPr lang="en-US" i="1" dirty="0" smtClean="0">
                <a:sym typeface="Wingdings" panose="05000000000000000000" pitchFamily="2" charset="2"/>
              </a:rPr>
              <a:t>seismic mass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Damping: viscous fluid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30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Arbitrary</a:t>
            </a:r>
            <a:r>
              <a:rPr lang="es-ES" dirty="0" smtClean="0"/>
              <a:t> </a:t>
            </a:r>
            <a:r>
              <a:rPr lang="es-ES" dirty="0" err="1" smtClean="0"/>
              <a:t>motion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5298" y="1690688"/>
            <a:ext cx="105591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/>
              <a:t>Any </a:t>
            </a:r>
            <a:r>
              <a:rPr lang="en-US" sz="2800" dirty="0"/>
              <a:t>arbitrary motion can be regarded as a superposition of harmonic </a:t>
            </a:r>
            <a:r>
              <a:rPr lang="en-US" sz="2800" dirty="0" smtClean="0"/>
              <a:t>components</a:t>
            </a:r>
            <a:endParaRPr lang="en-US" sz="2800" dirty="0"/>
          </a:p>
          <a:p>
            <a:pPr marL="342900" indent="-342900">
              <a:buFontTx/>
              <a:buChar char="-"/>
            </a:pPr>
            <a:r>
              <a:rPr lang="en-US" sz="2800" dirty="0"/>
              <a:t>Hence, </a:t>
            </a:r>
            <a:r>
              <a:rPr lang="en-US" sz="2800" u="sng" dirty="0"/>
              <a:t>an accelerometer can be used for measuring arbitrary motions if </a:t>
            </a:r>
            <a:r>
              <a:rPr lang="en-US" sz="2800" u="sng" dirty="0" smtClean="0"/>
              <a:t>the damping </a:t>
            </a:r>
            <a:r>
              <a:rPr lang="en-US" sz="2800" u="sng" dirty="0"/>
              <a:t>factor </a:t>
            </a:r>
            <a:r>
              <a:rPr lang="en-US" sz="2800" u="sng" dirty="0" smtClean="0">
                <a:latin typeface="Symbol" panose="05050102010706020507" pitchFamily="18" charset="2"/>
              </a:rPr>
              <a:t>z</a:t>
            </a:r>
            <a:r>
              <a:rPr lang="en-US" sz="2800" u="sng" dirty="0" smtClean="0"/>
              <a:t> </a:t>
            </a:r>
            <a:r>
              <a:rPr lang="en-US" sz="2800" u="sng" dirty="0"/>
              <a:t>is either equal to zero or equal to </a:t>
            </a:r>
            <a:r>
              <a:rPr lang="en-US" sz="2800" u="sng" dirty="0" smtClean="0"/>
              <a:t>0.707  (         ) </a:t>
            </a:r>
            <a:endParaRPr lang="es-ES" sz="2800" u="sng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97983"/>
              </p:ext>
            </p:extLst>
          </p:nvPr>
        </p:nvGraphicFramePr>
        <p:xfrm>
          <a:off x="1875906" y="3357558"/>
          <a:ext cx="915630" cy="57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3" imgW="380880" imgH="241200" progId="Equation.DSMT4">
                  <p:embed/>
                </p:oleObj>
              </mc:Choice>
              <mc:Fallback>
                <p:oleObj name="Equation" r:id="rId3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5906" y="3357558"/>
                        <a:ext cx="915630" cy="579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7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31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1: </a:t>
            </a:r>
            <a:r>
              <a:rPr lang="es-ES" dirty="0" err="1" smtClean="0"/>
              <a:t>design</a:t>
            </a:r>
            <a:r>
              <a:rPr lang="es-ES" dirty="0" smtClean="0"/>
              <a:t> of </a:t>
            </a:r>
            <a:r>
              <a:rPr lang="es-ES" dirty="0" err="1" smtClean="0"/>
              <a:t>seismometer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039585" y="1690687"/>
            <a:ext cx="9214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smtClean="0"/>
              <a:t>seismometer </a:t>
            </a:r>
            <a:r>
              <a:rPr lang="en-US" sz="2400" dirty="0"/>
              <a:t>having a natural frequency of 4 rad/s </a:t>
            </a:r>
            <a:r>
              <a:rPr lang="en-US" sz="2400" dirty="0" smtClean="0"/>
              <a:t>and </a:t>
            </a:r>
            <a:r>
              <a:rPr lang="en-US" sz="2400" dirty="0">
                <a:latin typeface="Symbol" panose="05050102010706020507" pitchFamily="18" charset="2"/>
              </a:rPr>
              <a:t>z</a:t>
            </a:r>
            <a:r>
              <a:rPr lang="en-US" sz="2400" dirty="0"/>
              <a:t> = </a:t>
            </a:r>
            <a:r>
              <a:rPr lang="en-US" sz="2400" dirty="0" smtClean="0"/>
              <a:t>0.2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is attached to a structure that </a:t>
            </a:r>
            <a:r>
              <a:rPr lang="en-US" sz="2400" dirty="0" smtClean="0"/>
              <a:t>performs a </a:t>
            </a:r>
            <a:r>
              <a:rPr lang="en-US" sz="2400" dirty="0"/>
              <a:t>harmonic motion.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difference between the maximum and the minimum recorded </a:t>
            </a:r>
            <a:r>
              <a:rPr lang="en-US" sz="2400" dirty="0" smtClean="0"/>
              <a:t>values is </a:t>
            </a:r>
            <a:r>
              <a:rPr lang="en-US" sz="2400" dirty="0"/>
              <a:t>8 mm, find the amplitude of motion of the vibrating structure when its frequency is 40 rad/s.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118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32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1: </a:t>
            </a:r>
            <a:r>
              <a:rPr lang="es-ES" dirty="0" err="1" smtClean="0"/>
              <a:t>design</a:t>
            </a:r>
            <a:r>
              <a:rPr lang="es-ES" dirty="0" smtClean="0"/>
              <a:t> of </a:t>
            </a:r>
            <a:r>
              <a:rPr lang="es-ES" dirty="0" err="1" smtClean="0"/>
              <a:t>seismometer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039585" y="1690687"/>
            <a:ext cx="9214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smtClean="0"/>
              <a:t>seismometer </a:t>
            </a:r>
            <a:r>
              <a:rPr lang="en-US" sz="2400" dirty="0"/>
              <a:t>having a natural frequency of 4 rad/s </a:t>
            </a:r>
            <a:r>
              <a:rPr lang="en-US" sz="2400" dirty="0" smtClean="0"/>
              <a:t>and </a:t>
            </a:r>
            <a:r>
              <a:rPr lang="en-US" sz="2400" dirty="0">
                <a:latin typeface="Symbol" panose="05050102010706020507" pitchFamily="18" charset="2"/>
              </a:rPr>
              <a:t>z</a:t>
            </a:r>
            <a:r>
              <a:rPr lang="en-US" sz="2400" dirty="0"/>
              <a:t> = </a:t>
            </a:r>
            <a:r>
              <a:rPr lang="en-US" sz="2400" dirty="0" smtClean="0"/>
              <a:t>0.2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is attached to a structure that </a:t>
            </a:r>
            <a:r>
              <a:rPr lang="en-US" sz="2400" dirty="0" smtClean="0"/>
              <a:t>performs a </a:t>
            </a:r>
            <a:r>
              <a:rPr lang="en-US" sz="2400" dirty="0"/>
              <a:t>harmonic motion.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difference between the maximum and the minimum recorded </a:t>
            </a:r>
            <a:r>
              <a:rPr lang="en-US" sz="2400" dirty="0" smtClean="0"/>
              <a:t>values is </a:t>
            </a:r>
            <a:r>
              <a:rPr lang="en-US" sz="2400" dirty="0"/>
              <a:t>8 mm, find the amplitude of motion of the vibrating structure when its frequency is 40 rad/s.</a:t>
            </a:r>
            <a:endParaRPr lang="es-ES" sz="2400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860027"/>
              </p:ext>
            </p:extLst>
          </p:nvPr>
        </p:nvGraphicFramePr>
        <p:xfrm>
          <a:off x="3683814" y="5401507"/>
          <a:ext cx="45672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3" imgW="2692080" imgH="634680" progId="Equation.DSMT4">
                  <p:embed/>
                </p:oleObj>
              </mc:Choice>
              <mc:Fallback>
                <p:oleObj name="Equation" r:id="rId3" imgW="2692080" imgH="634680" progId="Equation.DSMT4">
                  <p:embed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814" y="5401507"/>
                        <a:ext cx="4567238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37599"/>
              </p:ext>
            </p:extLst>
          </p:nvPr>
        </p:nvGraphicFramePr>
        <p:xfrm>
          <a:off x="838199" y="4128573"/>
          <a:ext cx="1681700" cy="196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Equation" r:id="rId5" imgW="761760" imgH="888840" progId="Equation.DSMT4">
                  <p:embed/>
                </p:oleObj>
              </mc:Choice>
              <mc:Fallback>
                <p:oleObj name="Equation" r:id="rId5" imgW="7617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199" y="4128573"/>
                        <a:ext cx="1681700" cy="196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67948"/>
              </p:ext>
            </p:extLst>
          </p:nvPr>
        </p:nvGraphicFramePr>
        <p:xfrm>
          <a:off x="3500438" y="3775024"/>
          <a:ext cx="511016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7" imgW="1752480" imgH="507960" progId="Equation.DSMT4">
                  <p:embed/>
                </p:oleObj>
              </mc:Choice>
              <mc:Fallback>
                <p:oleObj name="Equation" r:id="rId7" imgW="1752480" imgH="50796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0438" y="3775024"/>
                        <a:ext cx="5110162" cy="148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errar llave 2"/>
          <p:cNvSpPr/>
          <p:nvPr/>
        </p:nvSpPr>
        <p:spPr>
          <a:xfrm>
            <a:off x="2488243" y="3855423"/>
            <a:ext cx="836023" cy="282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8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33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1: </a:t>
            </a:r>
            <a:r>
              <a:rPr lang="es-ES" dirty="0" err="1" smtClean="0"/>
              <a:t>design</a:t>
            </a:r>
            <a:r>
              <a:rPr lang="es-ES" dirty="0" smtClean="0"/>
              <a:t> of </a:t>
            </a:r>
            <a:r>
              <a:rPr lang="es-ES" dirty="0" err="1" smtClean="0"/>
              <a:t>seismometer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039585" y="1690687"/>
            <a:ext cx="9214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smtClean="0"/>
              <a:t>seismometer </a:t>
            </a:r>
            <a:r>
              <a:rPr lang="en-US" sz="2400" dirty="0"/>
              <a:t>having a natural frequency of 4 rad/s </a:t>
            </a:r>
            <a:r>
              <a:rPr lang="en-US" sz="2400" dirty="0" smtClean="0"/>
              <a:t>and </a:t>
            </a:r>
            <a:r>
              <a:rPr lang="en-US" sz="2400" dirty="0">
                <a:latin typeface="Symbol" panose="05050102010706020507" pitchFamily="18" charset="2"/>
              </a:rPr>
              <a:t>z</a:t>
            </a:r>
            <a:r>
              <a:rPr lang="en-US" sz="2400" dirty="0"/>
              <a:t> = </a:t>
            </a:r>
            <a:r>
              <a:rPr lang="en-US" sz="2400" dirty="0" smtClean="0"/>
              <a:t>0.2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is attached to a structure that </a:t>
            </a:r>
            <a:r>
              <a:rPr lang="en-US" sz="2400" dirty="0" smtClean="0"/>
              <a:t>performs a </a:t>
            </a:r>
            <a:r>
              <a:rPr lang="en-US" sz="2400" dirty="0"/>
              <a:t>harmonic motion.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difference between the maximum and the minimum recorded </a:t>
            </a:r>
            <a:r>
              <a:rPr lang="en-US" sz="2400" dirty="0" smtClean="0"/>
              <a:t>values is </a:t>
            </a:r>
            <a:r>
              <a:rPr lang="en-US" sz="2400" dirty="0"/>
              <a:t>8 mm, find the amplitude of motion of the vibrating structure when its frequency is 40 rad/s.</a:t>
            </a:r>
            <a:endParaRPr lang="es-ES" sz="2400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/>
          </p:nvPr>
        </p:nvGraphicFramePr>
        <p:xfrm>
          <a:off x="3683814" y="5401507"/>
          <a:ext cx="45672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3" imgW="2692080" imgH="634680" progId="Equation.DSMT4">
                  <p:embed/>
                </p:oleObj>
              </mc:Choice>
              <mc:Fallback>
                <p:oleObj name="Equation" r:id="rId3" imgW="2692080" imgH="634680" progId="Equation.DSMT4">
                  <p:embed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814" y="5401507"/>
                        <a:ext cx="4567238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838199" y="4128573"/>
          <a:ext cx="1681700" cy="196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5" imgW="761760" imgH="888840" progId="Equation.DSMT4">
                  <p:embed/>
                </p:oleObj>
              </mc:Choice>
              <mc:Fallback>
                <p:oleObj name="Equation" r:id="rId5" imgW="761760" imgH="888840" progId="Equation.DSMT4">
                  <p:embed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199" y="4128573"/>
                        <a:ext cx="1681700" cy="196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3500438" y="3775024"/>
          <a:ext cx="511016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7" imgW="1752480" imgH="507960" progId="Equation.DSMT4">
                  <p:embed/>
                </p:oleObj>
              </mc:Choice>
              <mc:Fallback>
                <p:oleObj name="Equation" r:id="rId7" imgW="1752480" imgH="50796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0438" y="3775024"/>
                        <a:ext cx="5110162" cy="148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errar llave 2"/>
          <p:cNvSpPr/>
          <p:nvPr/>
        </p:nvSpPr>
        <p:spPr>
          <a:xfrm>
            <a:off x="2488243" y="3855423"/>
            <a:ext cx="836023" cy="282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errar llave 11"/>
          <p:cNvSpPr/>
          <p:nvPr/>
        </p:nvSpPr>
        <p:spPr>
          <a:xfrm>
            <a:off x="8552136" y="3734683"/>
            <a:ext cx="836023" cy="2820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9489750" y="4817190"/>
          <a:ext cx="2467118" cy="58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9" imgW="965160" imgH="228600" progId="Equation.DSMT4">
                  <p:embed/>
                </p:oleObj>
              </mc:Choice>
              <mc:Fallback>
                <p:oleObj name="Equation" r:id="rId9" imgW="965160" imgH="228600" progId="Equation.DSMT4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89750" y="4817190"/>
                        <a:ext cx="2467118" cy="584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9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34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2: </a:t>
            </a:r>
            <a:r>
              <a:rPr lang="es-ES" dirty="0" err="1" smtClean="0"/>
              <a:t>design</a:t>
            </a:r>
            <a:r>
              <a:rPr lang="es-ES" dirty="0" smtClean="0"/>
              <a:t> of </a:t>
            </a:r>
            <a:r>
              <a:rPr lang="es-ES" dirty="0" err="1" smtClean="0"/>
              <a:t>accelerometer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39585" y="1690687"/>
            <a:ext cx="9965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accelerometer has a suspended mass of 0.01 kg with a damped natural frequency of vibration </a:t>
            </a:r>
            <a:r>
              <a:rPr lang="en-US" sz="2400" dirty="0" smtClean="0"/>
              <a:t>of 150 </a:t>
            </a:r>
            <a:r>
              <a:rPr lang="en-US" sz="2400" dirty="0"/>
              <a:t>Hz.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mounted on an engine undergoing an acceleration of 1g at an operating speed </a:t>
            </a:r>
            <a:r>
              <a:rPr lang="en-US" sz="2400" dirty="0" smtClean="0"/>
              <a:t>of 6000 </a:t>
            </a:r>
            <a:r>
              <a:rPr lang="en-US" sz="2400" dirty="0"/>
              <a:t>rpm, the acceleration is recorded as </a:t>
            </a:r>
            <a:r>
              <a:rPr lang="en-US" sz="2400" dirty="0" smtClean="0"/>
              <a:t>9.5 </a:t>
            </a:r>
            <a:r>
              <a:rPr lang="en-US" sz="2400" dirty="0"/>
              <a:t>m/s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the instrument. </a:t>
            </a:r>
            <a:endParaRPr lang="en-US" sz="2400" dirty="0" smtClean="0"/>
          </a:p>
          <a:p>
            <a:r>
              <a:rPr lang="en-US" sz="2400" dirty="0" smtClean="0"/>
              <a:t>Find </a:t>
            </a:r>
            <a:r>
              <a:rPr lang="en-US" sz="2400" dirty="0"/>
              <a:t>the damping constant </a:t>
            </a:r>
            <a:r>
              <a:rPr lang="en-US" sz="2400" dirty="0" smtClean="0"/>
              <a:t>and the </a:t>
            </a:r>
            <a:r>
              <a:rPr lang="en-US" sz="2400" dirty="0"/>
              <a:t>spring stiffness of the accelerometer.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36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35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2: </a:t>
            </a:r>
            <a:r>
              <a:rPr lang="es-ES" dirty="0" err="1" smtClean="0"/>
              <a:t>design</a:t>
            </a:r>
            <a:r>
              <a:rPr lang="es-ES" dirty="0" smtClean="0"/>
              <a:t>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accelerometer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39585" y="1690687"/>
            <a:ext cx="9965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accelerometer has a suspended mass of 0.01 kg with a damped natural frequency of vibration </a:t>
            </a:r>
            <a:r>
              <a:rPr lang="en-US" sz="2400" dirty="0" smtClean="0"/>
              <a:t>of 150 </a:t>
            </a:r>
            <a:r>
              <a:rPr lang="en-US" sz="2400" dirty="0"/>
              <a:t>Hz.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mounted on an engine undergoing an </a:t>
            </a:r>
            <a:r>
              <a:rPr lang="en-US" sz="2400" b="1" u="sng" dirty="0"/>
              <a:t>acceleration of 1g</a:t>
            </a:r>
            <a:r>
              <a:rPr lang="en-US" sz="2400" dirty="0"/>
              <a:t> at an operating speed </a:t>
            </a:r>
            <a:r>
              <a:rPr lang="en-US" sz="2400" dirty="0" smtClean="0"/>
              <a:t>of 6000 </a:t>
            </a:r>
            <a:r>
              <a:rPr lang="en-US" sz="2400" dirty="0"/>
              <a:t>rpm, the </a:t>
            </a:r>
            <a:r>
              <a:rPr lang="en-US" sz="2400" b="1" u="sng" dirty="0"/>
              <a:t>acceleration is recorded as </a:t>
            </a:r>
            <a:r>
              <a:rPr lang="en-US" sz="2400" b="1" u="sng" dirty="0" smtClean="0"/>
              <a:t>9.5 </a:t>
            </a:r>
            <a:r>
              <a:rPr lang="en-US" sz="2400" b="1" u="sng" dirty="0"/>
              <a:t>m/s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the instrument. </a:t>
            </a:r>
            <a:endParaRPr lang="en-US" sz="2400" dirty="0" smtClean="0"/>
          </a:p>
          <a:p>
            <a:r>
              <a:rPr lang="en-US" sz="2400" dirty="0" smtClean="0"/>
              <a:t>Find </a:t>
            </a:r>
            <a:r>
              <a:rPr lang="en-US" sz="2400" dirty="0"/>
              <a:t>the damping constant </a:t>
            </a:r>
            <a:r>
              <a:rPr lang="en-US" sz="2400" dirty="0" smtClean="0"/>
              <a:t>and the </a:t>
            </a:r>
            <a:r>
              <a:rPr lang="en-US" sz="2400" dirty="0"/>
              <a:t>spring stiffness of the accelerometer.</a:t>
            </a:r>
            <a:endParaRPr lang="es-ES" sz="2400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03672"/>
              </p:ext>
            </p:extLst>
          </p:nvPr>
        </p:nvGraphicFramePr>
        <p:xfrm>
          <a:off x="1039585" y="3951884"/>
          <a:ext cx="35179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3" imgW="1206360" imgH="507960" progId="Equation.DSMT4">
                  <p:embed/>
                </p:oleObj>
              </mc:Choice>
              <mc:Fallback>
                <p:oleObj name="Equation" r:id="rId3" imgW="1206360" imgH="50796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585" y="3951884"/>
                        <a:ext cx="3517900" cy="148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lecha derecha 7"/>
          <p:cNvSpPr/>
          <p:nvPr/>
        </p:nvSpPr>
        <p:spPr>
          <a:xfrm>
            <a:off x="4778103" y="4557525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5780501" y="4509572"/>
            <a:ext cx="6411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ratio of </a:t>
            </a:r>
            <a:r>
              <a:rPr lang="es-ES" sz="2400" dirty="0" err="1" smtClean="0"/>
              <a:t>displacements</a:t>
            </a:r>
            <a:r>
              <a:rPr lang="es-ES" sz="2400" dirty="0" smtClean="0"/>
              <a:t> (case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respect</a:t>
            </a:r>
            <a:r>
              <a:rPr lang="es-ES" sz="2400" dirty="0" smtClean="0"/>
              <a:t> to </a:t>
            </a:r>
            <a:r>
              <a:rPr lang="es-ES" sz="2400" dirty="0" err="1" smtClean="0"/>
              <a:t>mass</a:t>
            </a:r>
            <a:r>
              <a:rPr lang="es-ES" sz="2400" dirty="0" smtClean="0"/>
              <a:t>)</a:t>
            </a:r>
            <a:endParaRPr lang="es-ES" sz="2400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04522"/>
              </p:ext>
            </p:extLst>
          </p:nvPr>
        </p:nvGraphicFramePr>
        <p:xfrm>
          <a:off x="1409700" y="5410200"/>
          <a:ext cx="27781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5" imgW="952200" imgH="457200" progId="Equation.DSMT4">
                  <p:embed/>
                </p:oleObj>
              </mc:Choice>
              <mc:Fallback>
                <p:oleObj name="Equation" r:id="rId5" imgW="952200" imgH="4572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5410200"/>
                        <a:ext cx="2778125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echa derecha 10"/>
          <p:cNvSpPr/>
          <p:nvPr/>
        </p:nvSpPr>
        <p:spPr>
          <a:xfrm>
            <a:off x="4778103" y="5942638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780501" y="5894685"/>
            <a:ext cx="6262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ratio of </a:t>
            </a:r>
            <a:r>
              <a:rPr lang="es-ES" sz="2400" dirty="0" err="1" smtClean="0"/>
              <a:t>accelerations</a:t>
            </a:r>
            <a:r>
              <a:rPr lang="es-ES" sz="2400" dirty="0" smtClean="0"/>
              <a:t> (case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respect</a:t>
            </a:r>
            <a:r>
              <a:rPr lang="es-ES" sz="2400" dirty="0" smtClean="0"/>
              <a:t> to </a:t>
            </a:r>
            <a:r>
              <a:rPr lang="es-ES" sz="2400" dirty="0" err="1" smtClean="0"/>
              <a:t>mass</a:t>
            </a:r>
            <a:r>
              <a:rPr lang="es-ES" sz="2400" dirty="0" smtClean="0"/>
              <a:t>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533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36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2: </a:t>
            </a:r>
            <a:r>
              <a:rPr lang="es-ES" dirty="0" err="1" smtClean="0"/>
              <a:t>design</a:t>
            </a:r>
            <a:r>
              <a:rPr lang="es-ES" dirty="0" smtClean="0"/>
              <a:t>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accelerometer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39585" y="1690687"/>
            <a:ext cx="9965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accelerometer has a suspended mass of 0.01 kg with a damped natural frequency of vibration </a:t>
            </a:r>
            <a:r>
              <a:rPr lang="en-US" sz="2400" dirty="0" smtClean="0"/>
              <a:t>of 150 </a:t>
            </a:r>
            <a:r>
              <a:rPr lang="en-US" sz="2400" dirty="0"/>
              <a:t>Hz.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mounted on an engine undergoing an </a:t>
            </a:r>
            <a:r>
              <a:rPr lang="en-US" sz="2400" b="1" u="sng" dirty="0"/>
              <a:t>acceleration of 1g</a:t>
            </a:r>
            <a:r>
              <a:rPr lang="en-US" sz="2400" dirty="0"/>
              <a:t> at an operating speed </a:t>
            </a:r>
            <a:r>
              <a:rPr lang="en-US" sz="2400" dirty="0" smtClean="0"/>
              <a:t>of 6000 </a:t>
            </a:r>
            <a:r>
              <a:rPr lang="en-US" sz="2400" dirty="0"/>
              <a:t>rpm, the </a:t>
            </a:r>
            <a:r>
              <a:rPr lang="en-US" sz="2400" b="1" u="sng" dirty="0"/>
              <a:t>acceleration is recorded as </a:t>
            </a:r>
            <a:r>
              <a:rPr lang="en-US" sz="2400" b="1" u="sng" dirty="0" smtClean="0"/>
              <a:t>9.5 </a:t>
            </a:r>
            <a:r>
              <a:rPr lang="en-US" sz="2400" b="1" u="sng" dirty="0"/>
              <a:t>m/s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the instrument. </a:t>
            </a:r>
            <a:endParaRPr lang="en-US" sz="2400" dirty="0" smtClean="0"/>
          </a:p>
          <a:p>
            <a:r>
              <a:rPr lang="en-US" sz="2400" dirty="0" smtClean="0"/>
              <a:t>Find </a:t>
            </a:r>
            <a:r>
              <a:rPr lang="en-US" sz="2400" dirty="0"/>
              <a:t>the damping constant </a:t>
            </a:r>
            <a:r>
              <a:rPr lang="en-US" sz="2400" dirty="0" smtClean="0"/>
              <a:t>and the </a:t>
            </a:r>
            <a:r>
              <a:rPr lang="en-US" sz="2400" dirty="0"/>
              <a:t>spring stiffness of the accelerometer.</a:t>
            </a:r>
            <a:endParaRPr lang="es-ES" sz="2400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55406"/>
              </p:ext>
            </p:extLst>
          </p:nvPr>
        </p:nvGraphicFramePr>
        <p:xfrm>
          <a:off x="1609724" y="4048027"/>
          <a:ext cx="8372476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3" imgW="2869920" imgH="457200" progId="Equation.DSMT4">
                  <p:embed/>
                </p:oleObj>
              </mc:Choice>
              <mc:Fallback>
                <p:oleObj name="Equation" r:id="rId3" imgW="2869920" imgH="457200" progId="Equation.DSMT4">
                  <p:embed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724" y="4048027"/>
                        <a:ext cx="8372476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5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37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2: </a:t>
            </a:r>
            <a:r>
              <a:rPr lang="es-ES" dirty="0" err="1" smtClean="0"/>
              <a:t>design</a:t>
            </a:r>
            <a:r>
              <a:rPr lang="es-ES" dirty="0" smtClean="0"/>
              <a:t>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accelerometer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39585" y="1690687"/>
            <a:ext cx="9965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accelerometer has a suspended mass of 0.01 kg with a damped natural frequency of vibration </a:t>
            </a:r>
            <a:r>
              <a:rPr lang="en-US" sz="2400" dirty="0" smtClean="0"/>
              <a:t>of 150 </a:t>
            </a:r>
            <a:r>
              <a:rPr lang="en-US" sz="2400" dirty="0"/>
              <a:t>Hz.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mounted on an engine undergoing an acceleration of 1g at an operating speed </a:t>
            </a:r>
            <a:r>
              <a:rPr lang="en-US" sz="2400" dirty="0" smtClean="0"/>
              <a:t>of 6000 </a:t>
            </a:r>
            <a:r>
              <a:rPr lang="en-US" sz="2400" dirty="0"/>
              <a:t>rpm, the acceleration is recorded as </a:t>
            </a:r>
            <a:r>
              <a:rPr lang="en-US" sz="2400" dirty="0" smtClean="0"/>
              <a:t>9.5 </a:t>
            </a:r>
            <a:r>
              <a:rPr lang="en-US" sz="2400" dirty="0"/>
              <a:t>m/s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the instrument. </a:t>
            </a:r>
            <a:endParaRPr lang="en-US" sz="2400" dirty="0" smtClean="0"/>
          </a:p>
          <a:p>
            <a:r>
              <a:rPr lang="en-US" sz="2400" dirty="0" smtClean="0"/>
              <a:t>Find </a:t>
            </a:r>
            <a:r>
              <a:rPr lang="en-US" sz="2400" dirty="0"/>
              <a:t>the damping constant </a:t>
            </a:r>
            <a:r>
              <a:rPr lang="en-US" sz="2400" dirty="0" smtClean="0"/>
              <a:t>and the </a:t>
            </a:r>
            <a:r>
              <a:rPr lang="en-US" sz="2400" dirty="0"/>
              <a:t>spring stiffness of the accelerometer.</a:t>
            </a:r>
            <a:endParaRPr lang="es-ES" sz="24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160186"/>
              </p:ext>
            </p:extLst>
          </p:nvPr>
        </p:nvGraphicFramePr>
        <p:xfrm>
          <a:off x="2614251" y="3697387"/>
          <a:ext cx="55165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3" imgW="3251160" imgH="634680" progId="Equation.DSMT4">
                  <p:embed/>
                </p:oleObj>
              </mc:Choice>
              <mc:Fallback>
                <p:oleObj name="Equation" r:id="rId3" imgW="3251160" imgH="63468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4251" y="3697387"/>
                        <a:ext cx="5516562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376371"/>
              </p:ext>
            </p:extLst>
          </p:nvPr>
        </p:nvGraphicFramePr>
        <p:xfrm>
          <a:off x="706413" y="5266414"/>
          <a:ext cx="4406765" cy="122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5" imgW="2476440" imgH="685800" progId="Equation.DSMT4">
                  <p:embed/>
                </p:oleObj>
              </mc:Choice>
              <mc:Fallback>
                <p:oleObj name="Equation" r:id="rId5" imgW="2476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413" y="5266414"/>
                        <a:ext cx="4406765" cy="122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70351"/>
              </p:ext>
            </p:extLst>
          </p:nvPr>
        </p:nvGraphicFramePr>
        <p:xfrm>
          <a:off x="6022521" y="5397886"/>
          <a:ext cx="6080733" cy="95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7" imgW="2984400" imgH="469800" progId="Equation.DSMT4">
                  <p:embed/>
                </p:oleObj>
              </mc:Choice>
              <mc:Fallback>
                <p:oleObj name="Equation" r:id="rId7" imgW="2984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22521" y="5397886"/>
                        <a:ext cx="6080733" cy="957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errar llave 7"/>
          <p:cNvSpPr/>
          <p:nvPr/>
        </p:nvSpPr>
        <p:spPr>
          <a:xfrm>
            <a:off x="5181600" y="5085806"/>
            <a:ext cx="452846" cy="1453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9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38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2: </a:t>
            </a:r>
            <a:r>
              <a:rPr lang="es-ES" dirty="0" err="1" smtClean="0"/>
              <a:t>design</a:t>
            </a:r>
            <a:r>
              <a:rPr lang="es-ES" dirty="0" smtClean="0"/>
              <a:t>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accelerometer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39585" y="1690687"/>
            <a:ext cx="9965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accelerometer has a suspended mass of 0.01 kg with a damped natural frequency of vibration </a:t>
            </a:r>
            <a:r>
              <a:rPr lang="en-US" sz="2400" dirty="0" smtClean="0"/>
              <a:t>of 150 </a:t>
            </a:r>
            <a:r>
              <a:rPr lang="en-US" sz="2400" dirty="0"/>
              <a:t>Hz.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mounted on an engine undergoing an acceleration of 1g at an operating speed </a:t>
            </a:r>
            <a:r>
              <a:rPr lang="en-US" sz="2400" dirty="0" smtClean="0"/>
              <a:t>of 6000 </a:t>
            </a:r>
            <a:r>
              <a:rPr lang="en-US" sz="2400" dirty="0"/>
              <a:t>rpm, the acceleration is recorded as </a:t>
            </a:r>
            <a:r>
              <a:rPr lang="en-US" sz="2400" dirty="0" smtClean="0"/>
              <a:t>9.5 </a:t>
            </a:r>
            <a:r>
              <a:rPr lang="en-US" sz="2400" dirty="0"/>
              <a:t>m/s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the instrument. </a:t>
            </a:r>
            <a:endParaRPr lang="en-US" sz="2400" dirty="0" smtClean="0"/>
          </a:p>
          <a:p>
            <a:r>
              <a:rPr lang="en-US" sz="2400" dirty="0" smtClean="0"/>
              <a:t>Find </a:t>
            </a:r>
            <a:r>
              <a:rPr lang="en-US" sz="2400" dirty="0"/>
              <a:t>the damping constant </a:t>
            </a:r>
            <a:r>
              <a:rPr lang="en-US" sz="2400" dirty="0" smtClean="0"/>
              <a:t>and the </a:t>
            </a:r>
            <a:r>
              <a:rPr lang="en-US" sz="2400" dirty="0"/>
              <a:t>spring stiffness of the accelerometer.</a:t>
            </a:r>
            <a:endParaRPr lang="es-ES" sz="24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18490"/>
              </p:ext>
            </p:extLst>
          </p:nvPr>
        </p:nvGraphicFramePr>
        <p:xfrm>
          <a:off x="505959" y="3968405"/>
          <a:ext cx="55165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3" imgW="3251160" imgH="634680" progId="Equation.DSMT4">
                  <p:embed/>
                </p:oleObj>
              </mc:Choice>
              <mc:Fallback>
                <p:oleObj name="Equation" r:id="rId3" imgW="3251160" imgH="63468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959" y="3968405"/>
                        <a:ext cx="5516562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056189"/>
              </p:ext>
            </p:extLst>
          </p:nvPr>
        </p:nvGraphicFramePr>
        <p:xfrm>
          <a:off x="505959" y="5235425"/>
          <a:ext cx="26130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5" imgW="1282680" imgH="469800" progId="Equation.DSMT4">
                  <p:embed/>
                </p:oleObj>
              </mc:Choice>
              <mc:Fallback>
                <p:oleObj name="Equation" r:id="rId5" imgW="1282680" imgH="469800" progId="Equation.DSMT4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959" y="5235425"/>
                        <a:ext cx="2613025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errar llave 7"/>
          <p:cNvSpPr/>
          <p:nvPr/>
        </p:nvSpPr>
        <p:spPr>
          <a:xfrm>
            <a:off x="6022521" y="3793341"/>
            <a:ext cx="622146" cy="25630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38422"/>
              </p:ext>
            </p:extLst>
          </p:nvPr>
        </p:nvGraphicFramePr>
        <p:xfrm>
          <a:off x="6962015" y="4643158"/>
          <a:ext cx="2285399" cy="863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7" imgW="1143000" imgH="431640" progId="Equation.DSMT4">
                  <p:embed/>
                </p:oleObj>
              </mc:Choice>
              <mc:Fallback>
                <p:oleObj name="Equation" r:id="rId7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2015" y="4643158"/>
                        <a:ext cx="2285399" cy="863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5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39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2: </a:t>
            </a:r>
            <a:r>
              <a:rPr lang="es-ES" dirty="0" err="1" smtClean="0"/>
              <a:t>design</a:t>
            </a:r>
            <a:r>
              <a:rPr lang="es-ES" dirty="0" smtClean="0"/>
              <a:t>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accelerometer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39585" y="1690687"/>
            <a:ext cx="9965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accelerometer has a suspended mass of 0.01 kg with a damped natural frequency of vibration </a:t>
            </a:r>
            <a:r>
              <a:rPr lang="en-US" sz="2400" dirty="0" smtClean="0"/>
              <a:t>of 150 </a:t>
            </a:r>
            <a:r>
              <a:rPr lang="en-US" sz="2400" dirty="0"/>
              <a:t>Hz.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mounted on an engine undergoing an acceleration of 1g at an operating speed </a:t>
            </a:r>
            <a:r>
              <a:rPr lang="en-US" sz="2400" dirty="0" smtClean="0"/>
              <a:t>of 6000 </a:t>
            </a:r>
            <a:r>
              <a:rPr lang="en-US" sz="2400" dirty="0"/>
              <a:t>rpm, the acceleration is recorded as </a:t>
            </a:r>
            <a:r>
              <a:rPr lang="en-US" sz="2400" dirty="0" smtClean="0"/>
              <a:t>9.5 </a:t>
            </a:r>
            <a:r>
              <a:rPr lang="en-US" sz="2400" dirty="0"/>
              <a:t>m/s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the instrument. </a:t>
            </a:r>
            <a:endParaRPr lang="en-US" sz="2400" dirty="0" smtClean="0"/>
          </a:p>
          <a:p>
            <a:r>
              <a:rPr lang="en-US" sz="2400" dirty="0" smtClean="0"/>
              <a:t>Find </a:t>
            </a:r>
            <a:r>
              <a:rPr lang="en-US" sz="2400" dirty="0"/>
              <a:t>the damping constant </a:t>
            </a:r>
            <a:r>
              <a:rPr lang="en-US" sz="2400" dirty="0" smtClean="0"/>
              <a:t>and the </a:t>
            </a:r>
            <a:r>
              <a:rPr lang="en-US" sz="2400" dirty="0"/>
              <a:t>spring stiffness of the accelerometer.</a:t>
            </a:r>
            <a:endParaRPr lang="es-ES" sz="2400" dirty="0"/>
          </a:p>
        </p:txBody>
      </p:sp>
      <p:sp>
        <p:nvSpPr>
          <p:cNvPr id="8" name="Cerrar llave 7"/>
          <p:cNvSpPr/>
          <p:nvPr/>
        </p:nvSpPr>
        <p:spPr>
          <a:xfrm>
            <a:off x="6200229" y="4244499"/>
            <a:ext cx="394608" cy="1653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03516"/>
              </p:ext>
            </p:extLst>
          </p:nvPr>
        </p:nvGraphicFramePr>
        <p:xfrm>
          <a:off x="533399" y="3892865"/>
          <a:ext cx="2285399" cy="863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3" imgW="1143000" imgH="431640" progId="Equation.DSMT4">
                  <p:embed/>
                </p:oleObj>
              </mc:Choice>
              <mc:Fallback>
                <p:oleObj name="Equation" r:id="rId3" imgW="1143000" imgH="43164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399" y="3892865"/>
                        <a:ext cx="2285399" cy="863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043293"/>
              </p:ext>
            </p:extLst>
          </p:nvPr>
        </p:nvGraphicFramePr>
        <p:xfrm>
          <a:off x="3782785" y="4324551"/>
          <a:ext cx="2239736" cy="149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5" imgW="723600" imgH="482400" progId="Equation.DSMT4">
                  <p:embed/>
                </p:oleObj>
              </mc:Choice>
              <mc:Fallback>
                <p:oleObj name="Equation" r:id="rId5" imgW="723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2785" y="4324551"/>
                        <a:ext cx="2239736" cy="149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436617"/>
              </p:ext>
            </p:extLst>
          </p:nvPr>
        </p:nvGraphicFramePr>
        <p:xfrm>
          <a:off x="7428874" y="4434681"/>
          <a:ext cx="2547394" cy="111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7" imgW="927000" imgH="406080" progId="Equation.DSMT4">
                  <p:embed/>
                </p:oleObj>
              </mc:Choice>
              <mc:Fallback>
                <p:oleObj name="Equation" r:id="rId7" imgW="927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8874" y="4434681"/>
                        <a:ext cx="2547394" cy="111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3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45" y="2038844"/>
            <a:ext cx="4538323" cy="36362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Vibration</a:t>
            </a:r>
            <a:r>
              <a:rPr lang="es-ES" dirty="0" smtClean="0"/>
              <a:t> </a:t>
            </a:r>
            <a:r>
              <a:rPr lang="es-ES" dirty="0" err="1" smtClean="0"/>
              <a:t>measuring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80345" cy="4351338"/>
          </a:xfrm>
        </p:spPr>
        <p:txBody>
          <a:bodyPr>
            <a:normAutofit/>
          </a:bodyPr>
          <a:lstStyle/>
          <a:p>
            <a:r>
              <a:rPr lang="es-ES" dirty="0" err="1" smtClean="0"/>
              <a:t>Absolute</a:t>
            </a:r>
            <a:r>
              <a:rPr lang="es-ES" dirty="0" smtClean="0"/>
              <a:t> </a:t>
            </a:r>
            <a:r>
              <a:rPr lang="es-ES" dirty="0" err="1" smtClean="0"/>
              <a:t>displacement</a:t>
            </a:r>
            <a:r>
              <a:rPr lang="es-ES" dirty="0" smtClean="0"/>
              <a:t> of the </a:t>
            </a:r>
            <a:r>
              <a:rPr lang="es-ES" dirty="0" err="1" smtClean="0"/>
              <a:t>mass</a:t>
            </a:r>
            <a:r>
              <a:rPr lang="es-ES" dirty="0" smtClean="0"/>
              <a:t>: </a:t>
            </a:r>
            <a:r>
              <a:rPr lang="es-ES" b="1" i="1" dirty="0" smtClean="0"/>
              <a:t>x(t)</a:t>
            </a:r>
          </a:p>
          <a:p>
            <a:r>
              <a:rPr lang="es-ES" dirty="0" err="1" smtClean="0"/>
              <a:t>Displacement</a:t>
            </a:r>
            <a:r>
              <a:rPr lang="es-ES" dirty="0" smtClean="0"/>
              <a:t> of the case: </a:t>
            </a:r>
            <a:r>
              <a:rPr lang="es-ES" b="1" i="1" dirty="0" smtClean="0"/>
              <a:t>y(t)</a:t>
            </a:r>
          </a:p>
          <a:p>
            <a:r>
              <a:rPr lang="es-ES" dirty="0" err="1" smtClean="0"/>
              <a:t>Displacementt</a:t>
            </a:r>
            <a:r>
              <a:rPr lang="es-ES" dirty="0" smtClean="0"/>
              <a:t> of the </a:t>
            </a:r>
            <a:r>
              <a:rPr lang="es-ES" dirty="0" err="1" smtClean="0"/>
              <a:t>mass</a:t>
            </a:r>
            <a:r>
              <a:rPr lang="es-ES" dirty="0" smtClean="0"/>
              <a:t> </a:t>
            </a:r>
            <a:r>
              <a:rPr lang="es-ES" dirty="0" err="1" smtClean="0"/>
              <a:t>relative</a:t>
            </a:r>
            <a:r>
              <a:rPr lang="es-ES" dirty="0" smtClean="0"/>
              <a:t> to the case: </a:t>
            </a:r>
            <a:r>
              <a:rPr lang="es-ES" b="1" i="1" dirty="0" smtClean="0"/>
              <a:t>z(t)</a:t>
            </a:r>
            <a:endParaRPr lang="es-ES" b="1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4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736204"/>
              </p:ext>
            </p:extLst>
          </p:nvPr>
        </p:nvGraphicFramePr>
        <p:xfrm>
          <a:off x="2157185" y="4492399"/>
          <a:ext cx="3420579" cy="66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4" imgW="1041120" imgH="203040" progId="Equation.DSMT4">
                  <p:embed/>
                </p:oleObj>
              </mc:Choice>
              <mc:Fallback>
                <p:oleObj name="Equation" r:id="rId4" imgW="1041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7185" y="4492399"/>
                        <a:ext cx="3420579" cy="66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2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011" y="365125"/>
            <a:ext cx="1153885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Harmonic motion of the base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326980" cy="4351338"/>
          </a:xfrm>
        </p:spPr>
        <p:txBody>
          <a:bodyPr>
            <a:normAutofit/>
          </a:bodyPr>
          <a:lstStyle/>
          <a:p>
            <a:r>
              <a:rPr lang="es-ES" dirty="0" err="1" smtClean="0"/>
              <a:t>Equipment</a:t>
            </a:r>
            <a:r>
              <a:rPr lang="es-ES" dirty="0" smtClean="0"/>
              <a:t> placed on a </a:t>
            </a:r>
            <a:r>
              <a:rPr lang="es-ES" dirty="0" err="1" smtClean="0"/>
              <a:t>vibrating</a:t>
            </a:r>
            <a:r>
              <a:rPr lang="es-ES" dirty="0" smtClean="0"/>
              <a:t> </a:t>
            </a:r>
            <a:r>
              <a:rPr lang="es-ES" dirty="0" err="1" smtClean="0"/>
              <a:t>foundation</a:t>
            </a:r>
            <a:endParaRPr lang="es-ES" dirty="0" smtClean="0"/>
          </a:p>
          <a:p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Vehicle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traveling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on a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bumpy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road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Engine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mounted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on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an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aircraft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wing</a:t>
            </a:r>
            <a:endParaRPr lang="es-E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...</a:t>
            </a:r>
          </a:p>
          <a:p>
            <a:endParaRPr lang="es-ES" sz="3600" dirty="0"/>
          </a:p>
          <a:p>
            <a:endParaRPr lang="es-ES" sz="3600" dirty="0" smtClean="0"/>
          </a:p>
          <a:p>
            <a:pPr marL="0" indent="0">
              <a:buNone/>
            </a:pPr>
            <a:endParaRPr lang="es-ES" sz="3600" dirty="0" smtClean="0"/>
          </a:p>
          <a:p>
            <a:endParaRPr lang="es-ES" sz="36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5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834" y="1690688"/>
            <a:ext cx="44454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011" y="365125"/>
            <a:ext cx="1153885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Harmonic motion of the base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6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07" y="302535"/>
            <a:ext cx="2569617" cy="25152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39" y="1470121"/>
            <a:ext cx="4134520" cy="3396906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88138"/>
              </p:ext>
            </p:extLst>
          </p:nvPr>
        </p:nvGraphicFramePr>
        <p:xfrm>
          <a:off x="5540147" y="4254114"/>
          <a:ext cx="6237031" cy="97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5" imgW="1625400" imgH="253800" progId="Equation.DSMT4">
                  <p:embed/>
                </p:oleObj>
              </mc:Choice>
              <mc:Fallback>
                <p:oleObj name="Equation" r:id="rId5" imgW="1625400" imgH="2538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0147" y="4254114"/>
                        <a:ext cx="6237031" cy="97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4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011" y="365125"/>
            <a:ext cx="1153885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Harmonic motion of the base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7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07" y="302535"/>
            <a:ext cx="2569617" cy="25152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39" y="1470121"/>
            <a:ext cx="4134520" cy="3396906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5540147" y="4254114"/>
          <a:ext cx="6237031" cy="97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0" name="Equation" r:id="rId5" imgW="1625400" imgH="253800" progId="Equation.DSMT4">
                  <p:embed/>
                </p:oleObj>
              </mc:Choice>
              <mc:Fallback>
                <p:oleObj name="Equation" r:id="rId5" imgW="1625400" imgH="2538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0147" y="4254114"/>
                        <a:ext cx="6237031" cy="97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5540147" y="5459094"/>
          <a:ext cx="3420579" cy="66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Equation" r:id="rId7" imgW="1041120" imgH="203040" progId="Equation.DSMT4">
                  <p:embed/>
                </p:oleObj>
              </mc:Choice>
              <mc:Fallback>
                <p:oleObj name="Equation" r:id="rId7" imgW="1041120" imgH="203040" progId="Equation.DSMT4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40147" y="5459094"/>
                        <a:ext cx="3420579" cy="66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2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26" y="365125"/>
            <a:ext cx="3895242" cy="31209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Vibration</a:t>
            </a:r>
            <a:r>
              <a:rPr lang="es-ES" dirty="0" smtClean="0"/>
              <a:t> </a:t>
            </a:r>
            <a:r>
              <a:rPr lang="es-ES" dirty="0" err="1" smtClean="0"/>
              <a:t>measuring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69878"/>
              </p:ext>
            </p:extLst>
          </p:nvPr>
        </p:nvGraphicFramePr>
        <p:xfrm>
          <a:off x="580283" y="1691390"/>
          <a:ext cx="4579546" cy="71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3" name="Equation" r:id="rId4" imgW="1625400" imgH="253800" progId="Equation.DSMT4">
                  <p:embed/>
                </p:oleObj>
              </mc:Choice>
              <mc:Fallback>
                <p:oleObj name="Equation" r:id="rId4" imgW="1625400" imgH="2538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283" y="1691390"/>
                        <a:ext cx="4579546" cy="71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20322"/>
              </p:ext>
            </p:extLst>
          </p:nvPr>
        </p:nvGraphicFramePr>
        <p:xfrm>
          <a:off x="838199" y="2650580"/>
          <a:ext cx="2620117" cy="51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4" name="Equation" r:id="rId6" imgW="1041120" imgH="203040" progId="Equation.DSMT4">
                  <p:embed/>
                </p:oleObj>
              </mc:Choice>
              <mc:Fallback>
                <p:oleObj name="Equation" r:id="rId6" imgW="1041120" imgH="203040" progId="Equation.DSMT4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2650580"/>
                        <a:ext cx="2620117" cy="511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740229" y="3614057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brir llave 10"/>
          <p:cNvSpPr/>
          <p:nvPr/>
        </p:nvSpPr>
        <p:spPr>
          <a:xfrm>
            <a:off x="174171" y="1690688"/>
            <a:ext cx="406112" cy="1575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65239"/>
              </p:ext>
            </p:extLst>
          </p:nvPr>
        </p:nvGraphicFramePr>
        <p:xfrm>
          <a:off x="1975446" y="3388675"/>
          <a:ext cx="3784525" cy="65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5" name="Equation" r:id="rId8" imgW="1180800" imgH="203040" progId="Equation.DSMT4">
                  <p:embed/>
                </p:oleObj>
              </mc:Choice>
              <mc:Fallback>
                <p:oleObj name="Equation" r:id="rId8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5446" y="3388675"/>
                        <a:ext cx="3784525" cy="651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Conector recto de flecha 13"/>
          <p:cNvCxnSpPr/>
          <p:nvPr/>
        </p:nvCxnSpPr>
        <p:spPr>
          <a:xfrm flipH="1" flipV="1">
            <a:off x="5991497" y="3857897"/>
            <a:ext cx="2070129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8203474" y="2977010"/>
            <a:ext cx="304800" cy="169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620000" y="5017754"/>
            <a:ext cx="4092787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400" i="1" dirty="0" smtClean="0"/>
              <a:t>y(t)</a:t>
            </a:r>
            <a:r>
              <a:rPr lang="es-ES" sz="2400" dirty="0" smtClean="0"/>
              <a:t>: </a:t>
            </a:r>
            <a:r>
              <a:rPr lang="es-ES" sz="2400" dirty="0" err="1" smtClean="0"/>
              <a:t>vibration</a:t>
            </a: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 smtClean="0"/>
              <a:t>want</a:t>
            </a:r>
            <a:r>
              <a:rPr lang="es-ES" sz="2400" dirty="0" smtClean="0"/>
              <a:t> to </a:t>
            </a:r>
            <a:r>
              <a:rPr lang="es-ES" sz="2400" dirty="0" err="1" smtClean="0"/>
              <a:t>know</a:t>
            </a:r>
            <a:endParaRPr lang="es-E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01264" y="5506930"/>
            <a:ext cx="345492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400" i="1" dirty="0" smtClean="0"/>
              <a:t>z(t)</a:t>
            </a:r>
            <a:r>
              <a:rPr lang="es-ES" sz="2400" dirty="0" smtClean="0"/>
              <a:t>: </a:t>
            </a:r>
            <a:r>
              <a:rPr lang="es-ES" sz="2400" dirty="0" err="1" smtClean="0"/>
              <a:t>vibration</a:t>
            </a: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 smtClean="0"/>
              <a:t>measure</a:t>
            </a:r>
            <a:endParaRPr lang="es-ES" sz="2400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2542903" y="3979817"/>
            <a:ext cx="200297" cy="135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26" y="365125"/>
            <a:ext cx="3895242" cy="31209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669" cy="1325563"/>
          </a:xfrm>
        </p:spPr>
        <p:txBody>
          <a:bodyPr/>
          <a:lstStyle/>
          <a:p>
            <a:r>
              <a:rPr lang="es-ES" dirty="0" err="1" smtClean="0"/>
              <a:t>Vibration</a:t>
            </a:r>
            <a:r>
              <a:rPr lang="es-ES" dirty="0" smtClean="0"/>
              <a:t> </a:t>
            </a:r>
            <a:r>
              <a:rPr lang="es-ES" dirty="0" err="1" smtClean="0"/>
              <a:t>measuring</a:t>
            </a:r>
            <a:r>
              <a:rPr lang="es-ES" dirty="0" smtClean="0"/>
              <a:t> </a:t>
            </a:r>
            <a:r>
              <a:rPr lang="es-ES" dirty="0" err="1" smtClean="0"/>
              <a:t>instruments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7E44-2C1F-4200-B4FE-4D2282666544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580283" y="1691390"/>
          <a:ext cx="4579546" cy="71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5" name="Equation" r:id="rId4" imgW="1625400" imgH="253800" progId="Equation.DSMT4">
                  <p:embed/>
                </p:oleObj>
              </mc:Choice>
              <mc:Fallback>
                <p:oleObj name="Equation" r:id="rId4" imgW="1625400" imgH="2538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283" y="1691390"/>
                        <a:ext cx="4579546" cy="71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838199" y="2650580"/>
          <a:ext cx="2620117" cy="51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6" name="Equation" r:id="rId6" imgW="1041120" imgH="203040" progId="Equation.DSMT4">
                  <p:embed/>
                </p:oleObj>
              </mc:Choice>
              <mc:Fallback>
                <p:oleObj name="Equation" r:id="rId6" imgW="1041120" imgH="203040" progId="Equation.DSMT4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2650580"/>
                        <a:ext cx="2620117" cy="511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740229" y="3614057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brir llave 10"/>
          <p:cNvSpPr/>
          <p:nvPr/>
        </p:nvSpPr>
        <p:spPr>
          <a:xfrm>
            <a:off x="174171" y="1690688"/>
            <a:ext cx="406112" cy="1575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1975446" y="3388675"/>
          <a:ext cx="3784525" cy="65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7" name="Equation" r:id="rId8" imgW="1180800" imgH="203040" progId="Equation.DSMT4">
                  <p:embed/>
                </p:oleObj>
              </mc:Choice>
              <mc:Fallback>
                <p:oleObj name="Equation" r:id="rId8" imgW="1180800" imgH="203040" progId="Equation.DSMT4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5446" y="3388675"/>
                        <a:ext cx="3784525" cy="651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Conector recto de flecha 13"/>
          <p:cNvCxnSpPr/>
          <p:nvPr/>
        </p:nvCxnSpPr>
        <p:spPr>
          <a:xfrm flipH="1" flipV="1">
            <a:off x="5991497" y="3857897"/>
            <a:ext cx="2070129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8203474" y="2977010"/>
            <a:ext cx="304800" cy="169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203474" y="4876800"/>
            <a:ext cx="3514104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vibration</a:t>
            </a: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 smtClean="0"/>
              <a:t>want</a:t>
            </a:r>
            <a:r>
              <a:rPr lang="es-ES" sz="2400" dirty="0" smtClean="0"/>
              <a:t> to </a:t>
            </a:r>
            <a:r>
              <a:rPr lang="es-ES" sz="2400" dirty="0" err="1" smtClean="0"/>
              <a:t>know</a:t>
            </a:r>
            <a:endParaRPr lang="es-ES" sz="24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65774"/>
              </p:ext>
            </p:extLst>
          </p:nvPr>
        </p:nvGraphicFramePr>
        <p:xfrm>
          <a:off x="1223656" y="4579854"/>
          <a:ext cx="2364060" cy="55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8" name="Equation" r:id="rId10" imgW="965160" imgH="228600" progId="Equation.DSMT4">
                  <p:embed/>
                </p:oleObj>
              </mc:Choice>
              <mc:Fallback>
                <p:oleObj name="Equation" r:id="rId10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23656" y="4579854"/>
                        <a:ext cx="2364060" cy="559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lecha derecha 14"/>
          <p:cNvSpPr/>
          <p:nvPr/>
        </p:nvSpPr>
        <p:spPr>
          <a:xfrm>
            <a:off x="740229" y="5739800"/>
            <a:ext cx="8011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10645"/>
              </p:ext>
            </p:extLst>
          </p:nvPr>
        </p:nvGraphicFramePr>
        <p:xfrm>
          <a:off x="1810656" y="5452841"/>
          <a:ext cx="5593527" cy="79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9" name="Equation" r:id="rId12" imgW="1701720" imgH="241200" progId="Equation.DSMT4">
                  <p:embed/>
                </p:oleObj>
              </mc:Choice>
              <mc:Fallback>
                <p:oleObj name="Equation" r:id="rId12" imgW="1701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10656" y="5452841"/>
                        <a:ext cx="5593527" cy="79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4031914" y="4651721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harmonic</a:t>
            </a:r>
            <a:r>
              <a:rPr lang="es-ES" sz="2400" dirty="0" smtClean="0"/>
              <a:t> </a:t>
            </a:r>
            <a:r>
              <a:rPr lang="es-ES" sz="2400" dirty="0" err="1" smtClean="0"/>
              <a:t>solution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466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1580</Words>
  <Application>Microsoft Office PowerPoint</Application>
  <PresentationFormat>Panorámica</PresentationFormat>
  <Paragraphs>182</Paragraphs>
  <Slides>39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Symbol</vt:lpstr>
      <vt:lpstr>Wingdings</vt:lpstr>
      <vt:lpstr>Tema de Office</vt:lpstr>
      <vt:lpstr>Equation</vt:lpstr>
      <vt:lpstr>MathType 6.0 Equation</vt:lpstr>
      <vt:lpstr>System Dynamics and Vibrations</vt:lpstr>
      <vt:lpstr>Contents</vt:lpstr>
      <vt:lpstr>Vibration measuring instruments</vt:lpstr>
      <vt:lpstr>Vibration measuring instruments</vt:lpstr>
      <vt:lpstr>Harmonic motion of the base</vt:lpstr>
      <vt:lpstr>Harmonic motion of the base</vt:lpstr>
      <vt:lpstr>Harmonic motion of the base</vt:lpstr>
      <vt:lpstr>Vibration measuring instruments</vt:lpstr>
      <vt:lpstr>Vibration measuring instruments</vt:lpstr>
      <vt:lpstr>Vibration measuring instruments</vt:lpstr>
      <vt:lpstr>Vibration measuring instruments</vt:lpstr>
      <vt:lpstr>Vibration measuring instruments</vt:lpstr>
      <vt:lpstr>Vibration measuring instruments</vt:lpstr>
      <vt:lpstr>Contents</vt:lpstr>
      <vt:lpstr>Accelerometers – high frequency instruments</vt:lpstr>
      <vt:lpstr>Accelerometers – high frequency instruments</vt:lpstr>
      <vt:lpstr>Accelerometer</vt:lpstr>
      <vt:lpstr>Accelerometers – high frequency instruments</vt:lpstr>
      <vt:lpstr>Accelerometers – high frequency instruments</vt:lpstr>
      <vt:lpstr>Accelerometers – high frequency instruments</vt:lpstr>
      <vt:lpstr>Accelerometers – high frequency instruments</vt:lpstr>
      <vt:lpstr>Accelerometers – high frequency instruments</vt:lpstr>
      <vt:lpstr>Accelerometers – high frequency instruments</vt:lpstr>
      <vt:lpstr>Accelerometers – high frequency instruments</vt:lpstr>
      <vt:lpstr>Seismometers – low frequency instruments</vt:lpstr>
      <vt:lpstr>Seismometers – low frequency instruments</vt:lpstr>
      <vt:lpstr>Seismometers – low frequency instruments</vt:lpstr>
      <vt:lpstr>Seismometers – low frequency instruments</vt:lpstr>
      <vt:lpstr>Arbitrary motion</vt:lpstr>
      <vt:lpstr>Arbitrary motion</vt:lpstr>
      <vt:lpstr>Exercise 1: design of seismometer</vt:lpstr>
      <vt:lpstr>Exercise 1: design of seismometer</vt:lpstr>
      <vt:lpstr>Exercise 1: design of seismometer</vt:lpstr>
      <vt:lpstr>Exercise 2: design of accelerometer</vt:lpstr>
      <vt:lpstr>Exercise 2: design of an accelerometer</vt:lpstr>
      <vt:lpstr>Exercise 2: design of an accelerometer</vt:lpstr>
      <vt:lpstr>Exercise 2: design of an accelerometer</vt:lpstr>
      <vt:lpstr>Exercise 2: design of an accelerometer</vt:lpstr>
      <vt:lpstr>Exercise 2: design of an accelerometer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of Materials</dc:title>
  <dc:creator>gustavo.alonso@upm.es</dc:creator>
  <cp:lastModifiedBy>Gustavo</cp:lastModifiedBy>
  <cp:revision>415</cp:revision>
  <dcterms:created xsi:type="dcterms:W3CDTF">2020-02-24T12:43:30Z</dcterms:created>
  <dcterms:modified xsi:type="dcterms:W3CDTF">2021-04-29T07:41:25Z</dcterms:modified>
</cp:coreProperties>
</file>