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slideshow.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handoutMasterIdLst>
    <p:handoutMasterId r:id="rId72"/>
  </p:handoutMasterIdLst>
  <p:sldIdLst>
    <p:sldId id="256" r:id="rId2"/>
    <p:sldId id="257" r:id="rId3"/>
    <p:sldId id="258" r:id="rId4"/>
    <p:sldId id="259" r:id="rId5"/>
    <p:sldId id="322" r:id="rId6"/>
    <p:sldId id="324" r:id="rId7"/>
    <p:sldId id="323" r:id="rId8"/>
    <p:sldId id="325" r:id="rId9"/>
    <p:sldId id="326" r:id="rId10"/>
    <p:sldId id="327" r:id="rId11"/>
    <p:sldId id="328" r:id="rId12"/>
    <p:sldId id="332" r:id="rId13"/>
    <p:sldId id="333" r:id="rId14"/>
    <p:sldId id="336" r:id="rId15"/>
    <p:sldId id="334" r:id="rId16"/>
    <p:sldId id="335" r:id="rId17"/>
    <p:sldId id="337" r:id="rId18"/>
    <p:sldId id="373" r:id="rId19"/>
    <p:sldId id="374" r:id="rId20"/>
    <p:sldId id="375" r:id="rId21"/>
    <p:sldId id="376" r:id="rId22"/>
    <p:sldId id="392" r:id="rId23"/>
    <p:sldId id="393" r:id="rId24"/>
    <p:sldId id="394" r:id="rId25"/>
    <p:sldId id="395" r:id="rId26"/>
    <p:sldId id="396" r:id="rId27"/>
    <p:sldId id="399" r:id="rId28"/>
    <p:sldId id="400" r:id="rId29"/>
    <p:sldId id="403" r:id="rId30"/>
    <p:sldId id="398" r:id="rId31"/>
    <p:sldId id="401" r:id="rId32"/>
    <p:sldId id="402" r:id="rId33"/>
    <p:sldId id="389" r:id="rId34"/>
    <p:sldId id="391" r:id="rId35"/>
    <p:sldId id="390" r:id="rId36"/>
    <p:sldId id="340" r:id="rId37"/>
    <p:sldId id="341" r:id="rId38"/>
    <p:sldId id="343" r:id="rId39"/>
    <p:sldId id="329" r:id="rId40"/>
    <p:sldId id="407" r:id="rId41"/>
    <p:sldId id="330" r:id="rId42"/>
    <p:sldId id="405" r:id="rId43"/>
    <p:sldId id="406" r:id="rId44"/>
    <p:sldId id="338" r:id="rId45"/>
    <p:sldId id="331" r:id="rId46"/>
    <p:sldId id="344" r:id="rId47"/>
    <p:sldId id="377" r:id="rId48"/>
    <p:sldId id="346" r:id="rId49"/>
    <p:sldId id="345" r:id="rId50"/>
    <p:sldId id="357" r:id="rId51"/>
    <p:sldId id="358" r:id="rId52"/>
    <p:sldId id="360" r:id="rId53"/>
    <p:sldId id="378" r:id="rId54"/>
    <p:sldId id="359" r:id="rId55"/>
    <p:sldId id="361" r:id="rId56"/>
    <p:sldId id="379" r:id="rId57"/>
    <p:sldId id="362" r:id="rId58"/>
    <p:sldId id="363" r:id="rId59"/>
    <p:sldId id="364" r:id="rId60"/>
    <p:sldId id="365" r:id="rId61"/>
    <p:sldId id="366" r:id="rId62"/>
    <p:sldId id="367" r:id="rId63"/>
    <p:sldId id="368" r:id="rId64"/>
    <p:sldId id="369" r:id="rId65"/>
    <p:sldId id="370" r:id="rId66"/>
    <p:sldId id="371" r:id="rId67"/>
    <p:sldId id="372" r:id="rId68"/>
    <p:sldId id="381" r:id="rId69"/>
    <p:sldId id="270" r:id="rId70"/>
    <p:sldId id="313" r:id="rId7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0"/>
      </p:ext>
    </p:extLst>
  </p:showPr>
  <p:clrMru>
    <a:srgbClr val="FF0000"/>
    <a:srgbClr val="EDF729"/>
    <a:srgbClr val="0000FF"/>
    <a:srgbClr val="CCECFF"/>
    <a:srgbClr val="FFFFFF"/>
    <a:srgbClr val="CCFF33"/>
    <a:srgbClr val="CCFF99"/>
    <a:srgbClr val="6699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50" d="100"/>
          <a:sy n="50" d="100"/>
        </p:scale>
        <p:origin x="-1038" y="-7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0" d="100"/>
          <a:sy n="40" d="100"/>
        </p:scale>
        <p:origin x="-154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1" Type="http://schemas.openxmlformats.org/officeDocument/2006/relationships/slide" Target="slides/slide70.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5" Type="http://schemas.openxmlformats.org/officeDocument/2006/relationships/image" Target="../media/image20.wmf"/><Relationship Id="rId4"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a:latin typeface="Times New Roman" charset="0"/>
              </a:defRPr>
            </a:lvl1pPr>
          </a:lstStyle>
          <a:p>
            <a:endParaRPr lang="en-US" altLang="zh-CN"/>
          </a:p>
        </p:txBody>
      </p:sp>
      <p:sp>
        <p:nvSpPr>
          <p:cNvPr id="409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a:latin typeface="Times New Roman" charset="0"/>
              </a:defRPr>
            </a:lvl1pPr>
          </a:lstStyle>
          <a:p>
            <a:endParaRPr lang="en-US" altLang="zh-CN"/>
          </a:p>
        </p:txBody>
      </p:sp>
      <p:sp>
        <p:nvSpPr>
          <p:cNvPr id="410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a:latin typeface="Times New Roman" charset="0"/>
              </a:defRPr>
            </a:lvl1pPr>
          </a:lstStyle>
          <a:p>
            <a:endParaRPr lang="en-US" altLang="zh-CN"/>
          </a:p>
        </p:txBody>
      </p:sp>
      <p:sp>
        <p:nvSpPr>
          <p:cNvPr id="410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a:latin typeface="Times New Roman" charset="0"/>
              </a:defRPr>
            </a:lvl1pPr>
          </a:lstStyle>
          <a:p>
            <a:fld id="{F247FF03-E547-4337-A1AF-D4DBF82A0275}" type="slidenum">
              <a:rPr lang="en-US" altLang="zh-CN"/>
              <a:pPr/>
              <a:t>‹#›</a:t>
            </a:fld>
            <a:endParaRPr lang="en-US" altLang="zh-CN"/>
          </a:p>
        </p:txBody>
      </p:sp>
    </p:spTree>
    <p:extLst>
      <p:ext uri="{BB962C8B-B14F-4D97-AF65-F5344CB8AC3E}">
        <p14:creationId xmlns="" xmlns:p14="http://schemas.microsoft.com/office/powerpoint/2010/main" val="408355373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52930" name="AutoShape 2"/>
          <p:cNvSpPr>
            <a:spLocks noChangeArrowheads="1"/>
          </p:cNvSpPr>
          <p:nvPr/>
        </p:nvSpPr>
        <p:spPr bwMode="auto">
          <a:xfrm>
            <a:off x="228600" y="381000"/>
            <a:ext cx="8686800" cy="5638800"/>
          </a:xfrm>
          <a:prstGeom prst="roundRect">
            <a:avLst>
              <a:gd name="adj" fmla="val 7912"/>
            </a:avLst>
          </a:prstGeom>
          <a:solidFill>
            <a:schemeClr val="folHlink"/>
          </a:solidFill>
          <a:ln>
            <a:noFill/>
          </a:ln>
          <a:effectLst/>
          <a:extLst>
            <a:ext uri="{91240B29-F687-4F45-9708-019B960494DF}">
              <a14:hiddenLine xmlns="" xmlns:a14="http://schemas.microsoft.com/office/drawing/2010/main" w="9525">
                <a:solidFill>
                  <a:srgbClr val="CCCC99"/>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Times New Roman" charset="0"/>
            </a:endParaRPr>
          </a:p>
        </p:txBody>
      </p:sp>
      <p:sp>
        <p:nvSpPr>
          <p:cNvPr id="252931" name="AutoShape 3"/>
          <p:cNvSpPr>
            <a:spLocks noChangeArrowheads="1"/>
          </p:cNvSpPr>
          <p:nvPr/>
        </p:nvSpPr>
        <p:spPr bwMode="white">
          <a:xfrm>
            <a:off x="327025" y="488950"/>
            <a:ext cx="8435975" cy="4768850"/>
          </a:xfrm>
          <a:prstGeom prst="roundRect">
            <a:avLst>
              <a:gd name="adj" fmla="val 7310"/>
            </a:avLst>
          </a:prstGeom>
          <a:solidFill>
            <a:schemeClr val="bg1"/>
          </a:solidFill>
          <a:ln>
            <a:noFill/>
          </a:ln>
          <a:effectLst/>
          <a:extLst>
            <a:ext uri="{91240B29-F687-4F45-9708-019B960494DF}">
              <a14:hiddenLine xmlns="" xmlns:a14="http://schemas.microsoft.com/office/drawing/2010/main" w="9525">
                <a:solidFill>
                  <a:srgbClr val="CCCC99"/>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Times New Roman" charset="0"/>
            </a:endParaRPr>
          </a:p>
        </p:txBody>
      </p:sp>
      <p:sp>
        <p:nvSpPr>
          <p:cNvPr id="252932" name="AutoShape 4"/>
          <p:cNvSpPr>
            <a:spLocks noChangeArrowheads="1"/>
          </p:cNvSpPr>
          <p:nvPr/>
        </p:nvSpPr>
        <p:spPr bwMode="blackWhite">
          <a:xfrm>
            <a:off x="1371600" y="3338513"/>
            <a:ext cx="6400800" cy="2286000"/>
          </a:xfrm>
          <a:prstGeom prst="roundRect">
            <a:avLst>
              <a:gd name="adj" fmla="val 16667"/>
            </a:avLst>
          </a:prstGeom>
          <a:solidFill>
            <a:schemeClr val="bg1"/>
          </a:solidFill>
          <a:ln w="50800">
            <a:solidFill>
              <a:schemeClr val="bg2"/>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252933" name="Rectangle 5"/>
          <p:cNvSpPr>
            <a:spLocks noGrp="1" noChangeArrowheads="1"/>
          </p:cNvSpPr>
          <p:nvPr>
            <p:ph type="ctrTitle"/>
          </p:nvPr>
        </p:nvSpPr>
        <p:spPr>
          <a:xfrm>
            <a:off x="685800" y="857250"/>
            <a:ext cx="7772400" cy="2266950"/>
          </a:xfrm>
        </p:spPr>
        <p:txBody>
          <a:bodyPr anchor="ctr" anchorCtr="1"/>
          <a:lstStyle>
            <a:lvl1pPr algn="ctr">
              <a:defRPr sz="4100" i="1"/>
            </a:lvl1pPr>
          </a:lstStyle>
          <a:p>
            <a:pPr lvl="0"/>
            <a:r>
              <a:rPr lang="zh-CN" altLang="en-US" noProof="0" smtClean="0"/>
              <a:t>单击此处编辑母版标题样式</a:t>
            </a:r>
          </a:p>
        </p:txBody>
      </p:sp>
      <p:sp>
        <p:nvSpPr>
          <p:cNvPr id="252934" name="Rectangle 6"/>
          <p:cNvSpPr>
            <a:spLocks noGrp="1" noChangeArrowheads="1"/>
          </p:cNvSpPr>
          <p:nvPr>
            <p:ph type="subTitle" idx="1"/>
          </p:nvPr>
        </p:nvSpPr>
        <p:spPr>
          <a:xfrm>
            <a:off x="1752600" y="3567113"/>
            <a:ext cx="5410200" cy="1905000"/>
          </a:xfrm>
        </p:spPr>
        <p:txBody>
          <a:bodyPr anchor="ctr"/>
          <a:lstStyle>
            <a:lvl1pPr marL="0" indent="0" algn="ctr">
              <a:buFont typeface="Wingdings" pitchFamily="2" charset="2"/>
              <a:buNone/>
              <a:defRPr sz="3300"/>
            </a:lvl1pPr>
          </a:lstStyle>
          <a:p>
            <a:pPr lvl="0"/>
            <a:r>
              <a:rPr lang="zh-CN" altLang="en-US" noProof="0" smtClean="0"/>
              <a:t>单击此处编辑母版副标题样式</a:t>
            </a:r>
          </a:p>
        </p:txBody>
      </p:sp>
      <p:sp>
        <p:nvSpPr>
          <p:cNvPr id="252935" name="Rectangle 7"/>
          <p:cNvSpPr>
            <a:spLocks noGrp="1" noChangeArrowheads="1"/>
          </p:cNvSpPr>
          <p:nvPr>
            <p:ph type="dt" sz="half" idx="2"/>
          </p:nvPr>
        </p:nvSpPr>
        <p:spPr/>
        <p:txBody>
          <a:bodyPr/>
          <a:lstStyle>
            <a:lvl1pPr>
              <a:defRPr/>
            </a:lvl1pPr>
          </a:lstStyle>
          <a:p>
            <a:endParaRPr lang="en-US" altLang="zh-CN"/>
          </a:p>
        </p:txBody>
      </p:sp>
      <p:sp>
        <p:nvSpPr>
          <p:cNvPr id="252936" name="Rectangle 8"/>
          <p:cNvSpPr>
            <a:spLocks noGrp="1" noChangeArrowheads="1"/>
          </p:cNvSpPr>
          <p:nvPr>
            <p:ph type="ftr" sz="quarter" idx="3"/>
          </p:nvPr>
        </p:nvSpPr>
        <p:spPr>
          <a:xfrm>
            <a:off x="3352800" y="6391275"/>
            <a:ext cx="2895600" cy="457200"/>
          </a:xfrm>
        </p:spPr>
        <p:txBody>
          <a:bodyPr/>
          <a:lstStyle>
            <a:lvl1pPr>
              <a:defRPr/>
            </a:lvl1pPr>
          </a:lstStyle>
          <a:p>
            <a:endParaRPr lang="en-US" altLang="zh-CN"/>
          </a:p>
        </p:txBody>
      </p:sp>
      <p:sp>
        <p:nvSpPr>
          <p:cNvPr id="252937" name="Rectangle 9"/>
          <p:cNvSpPr>
            <a:spLocks noGrp="1" noChangeArrowheads="1"/>
          </p:cNvSpPr>
          <p:nvPr>
            <p:ph type="sldNum" sz="quarter" idx="4"/>
          </p:nvPr>
        </p:nvSpPr>
        <p:spPr>
          <a:xfrm>
            <a:off x="6858000" y="6391275"/>
            <a:ext cx="1600200" cy="457200"/>
          </a:xfrm>
        </p:spPr>
        <p:txBody>
          <a:bodyPr/>
          <a:lstStyle>
            <a:lvl1pPr>
              <a:defRPr/>
            </a:lvl1pPr>
          </a:lstStyle>
          <a:p>
            <a:fld id="{5CBA91CC-0217-4324-9DE8-DEA1FA0151FD}"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B8F709E-B7D0-4427-ABDA-E61284A877B9}" type="slidenum">
              <a:rPr lang="en-US" altLang="zh-CN"/>
              <a:pPr/>
              <a:t>‹#›</a:t>
            </a:fld>
            <a:endParaRPr lang="en-US" altLang="zh-CN"/>
          </a:p>
        </p:txBody>
      </p:sp>
    </p:spTree>
    <p:extLst>
      <p:ext uri="{BB962C8B-B14F-4D97-AF65-F5344CB8AC3E}">
        <p14:creationId xmlns="" xmlns:p14="http://schemas.microsoft.com/office/powerpoint/2010/main" val="2264734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34150" y="533400"/>
            <a:ext cx="192405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62000" y="533400"/>
            <a:ext cx="561975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2F098AD-CC79-4CA4-AA66-0A0DDEE670C3}" type="slidenum">
              <a:rPr lang="en-US" altLang="zh-CN"/>
              <a:pPr/>
              <a:t>‹#›</a:t>
            </a:fld>
            <a:endParaRPr lang="en-US" altLang="zh-CN"/>
          </a:p>
        </p:txBody>
      </p:sp>
    </p:spTree>
    <p:extLst>
      <p:ext uri="{BB962C8B-B14F-4D97-AF65-F5344CB8AC3E}">
        <p14:creationId xmlns="" xmlns:p14="http://schemas.microsoft.com/office/powerpoint/2010/main" val="849820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762000" y="533400"/>
            <a:ext cx="76962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762000" y="19050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6300" y="19050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762000" y="40005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86300" y="40005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762000" y="6391275"/>
            <a:ext cx="2057400" cy="457200"/>
          </a:xfrm>
        </p:spPr>
        <p:txBody>
          <a:bodyPr/>
          <a:lstStyle>
            <a:lvl1pPr>
              <a:defRPr/>
            </a:lvl1pPr>
          </a:lstStyle>
          <a:p>
            <a:endParaRPr lang="en-US" altLang="zh-CN"/>
          </a:p>
        </p:txBody>
      </p:sp>
      <p:sp>
        <p:nvSpPr>
          <p:cNvPr id="8" name="页脚占位符 7"/>
          <p:cNvSpPr>
            <a:spLocks noGrp="1"/>
          </p:cNvSpPr>
          <p:nvPr>
            <p:ph type="ftr" sz="quarter" idx="11"/>
          </p:nvPr>
        </p:nvSpPr>
        <p:spPr>
          <a:xfrm>
            <a:off x="3352800" y="6403975"/>
            <a:ext cx="2895600" cy="457200"/>
          </a:xfrm>
        </p:spPr>
        <p:txBody>
          <a:bodyPr/>
          <a:lstStyle>
            <a:lvl1pPr>
              <a:defRPr/>
            </a:lvl1pPr>
          </a:lstStyle>
          <a:p>
            <a:endParaRPr lang="en-US" altLang="zh-CN"/>
          </a:p>
        </p:txBody>
      </p:sp>
      <p:sp>
        <p:nvSpPr>
          <p:cNvPr id="9" name="灯片编号占位符 8"/>
          <p:cNvSpPr>
            <a:spLocks noGrp="1"/>
          </p:cNvSpPr>
          <p:nvPr>
            <p:ph type="sldNum" sz="quarter" idx="12"/>
          </p:nvPr>
        </p:nvSpPr>
        <p:spPr>
          <a:xfrm>
            <a:off x="6858000" y="6400800"/>
            <a:ext cx="1600200" cy="457200"/>
          </a:xfrm>
        </p:spPr>
        <p:txBody>
          <a:bodyPr/>
          <a:lstStyle>
            <a:lvl1pPr>
              <a:defRPr/>
            </a:lvl1pPr>
          </a:lstStyle>
          <a:p>
            <a:fld id="{87C5257F-50C1-4DCD-BF2D-81CF6F230E4F}" type="slidenum">
              <a:rPr lang="en-US" altLang="zh-CN"/>
              <a:pPr/>
              <a:t>‹#›</a:t>
            </a:fld>
            <a:endParaRPr lang="en-US" altLang="zh-CN"/>
          </a:p>
        </p:txBody>
      </p:sp>
    </p:spTree>
    <p:extLst>
      <p:ext uri="{BB962C8B-B14F-4D97-AF65-F5344CB8AC3E}">
        <p14:creationId xmlns="" xmlns:p14="http://schemas.microsoft.com/office/powerpoint/2010/main" val="1901844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62000" y="533400"/>
            <a:ext cx="76962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762000" y="1905000"/>
            <a:ext cx="7696200" cy="4038600"/>
          </a:xfrm>
        </p:spPr>
        <p:txBody>
          <a:bodyPr/>
          <a:lstStyle/>
          <a:p>
            <a:endParaRPr lang="zh-CN" altLang="en-US"/>
          </a:p>
        </p:txBody>
      </p:sp>
      <p:sp>
        <p:nvSpPr>
          <p:cNvPr id="4" name="日期占位符 3"/>
          <p:cNvSpPr>
            <a:spLocks noGrp="1"/>
          </p:cNvSpPr>
          <p:nvPr>
            <p:ph type="dt" sz="half" idx="10"/>
          </p:nvPr>
        </p:nvSpPr>
        <p:spPr>
          <a:xfrm>
            <a:off x="762000" y="6391275"/>
            <a:ext cx="2057400" cy="457200"/>
          </a:xfrm>
        </p:spPr>
        <p:txBody>
          <a:bodyPr/>
          <a:lstStyle>
            <a:lvl1pPr>
              <a:defRPr/>
            </a:lvl1pPr>
          </a:lstStyle>
          <a:p>
            <a:endParaRPr lang="en-US" altLang="zh-CN"/>
          </a:p>
        </p:txBody>
      </p:sp>
      <p:sp>
        <p:nvSpPr>
          <p:cNvPr id="5" name="页脚占位符 4"/>
          <p:cNvSpPr>
            <a:spLocks noGrp="1"/>
          </p:cNvSpPr>
          <p:nvPr>
            <p:ph type="ftr" sz="quarter" idx="11"/>
          </p:nvPr>
        </p:nvSpPr>
        <p:spPr>
          <a:xfrm>
            <a:off x="3352800" y="6403975"/>
            <a:ext cx="2895600" cy="45720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6858000" y="6400800"/>
            <a:ext cx="1600200" cy="457200"/>
          </a:xfrm>
        </p:spPr>
        <p:txBody>
          <a:bodyPr/>
          <a:lstStyle>
            <a:lvl1pPr>
              <a:defRPr/>
            </a:lvl1pPr>
          </a:lstStyle>
          <a:p>
            <a:fld id="{DF91212C-C7FA-4E77-BC46-1C6DD6C11EFA}" type="slidenum">
              <a:rPr lang="en-US" altLang="zh-CN"/>
              <a:pPr/>
              <a:t>‹#›</a:t>
            </a:fld>
            <a:endParaRPr lang="en-US" altLang="zh-CN"/>
          </a:p>
        </p:txBody>
      </p:sp>
    </p:spTree>
    <p:extLst>
      <p:ext uri="{BB962C8B-B14F-4D97-AF65-F5344CB8AC3E}">
        <p14:creationId xmlns="" xmlns:p14="http://schemas.microsoft.com/office/powerpoint/2010/main" val="1815898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785BAF2-6BA9-468E-A70D-7CAA36F0B16B}" type="slidenum">
              <a:rPr lang="en-US" altLang="zh-CN"/>
              <a:pPr/>
              <a:t>‹#›</a:t>
            </a:fld>
            <a:endParaRPr lang="en-US" altLang="zh-CN"/>
          </a:p>
        </p:txBody>
      </p:sp>
    </p:spTree>
    <p:extLst>
      <p:ext uri="{BB962C8B-B14F-4D97-AF65-F5344CB8AC3E}">
        <p14:creationId xmlns="" xmlns:p14="http://schemas.microsoft.com/office/powerpoint/2010/main" val="2511686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06F0B64-C34A-4085-B8EF-53C6F965F1D6}" type="slidenum">
              <a:rPr lang="en-US" altLang="zh-CN"/>
              <a:pPr/>
              <a:t>‹#›</a:t>
            </a:fld>
            <a:endParaRPr lang="en-US" altLang="zh-CN"/>
          </a:p>
        </p:txBody>
      </p:sp>
    </p:spTree>
    <p:extLst>
      <p:ext uri="{BB962C8B-B14F-4D97-AF65-F5344CB8AC3E}">
        <p14:creationId xmlns="" xmlns:p14="http://schemas.microsoft.com/office/powerpoint/2010/main" val="3481485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620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95B5EDE-6135-4D31-A284-54949D6C6F6D}" type="slidenum">
              <a:rPr lang="en-US" altLang="zh-CN"/>
              <a:pPr/>
              <a:t>‹#›</a:t>
            </a:fld>
            <a:endParaRPr lang="en-US" altLang="zh-CN"/>
          </a:p>
        </p:txBody>
      </p:sp>
    </p:spTree>
    <p:extLst>
      <p:ext uri="{BB962C8B-B14F-4D97-AF65-F5344CB8AC3E}">
        <p14:creationId xmlns="" xmlns:p14="http://schemas.microsoft.com/office/powerpoint/2010/main" val="2689360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A708C191-1EDA-486C-BC82-305A15C433AB}" type="slidenum">
              <a:rPr lang="en-US" altLang="zh-CN"/>
              <a:pPr/>
              <a:t>‹#›</a:t>
            </a:fld>
            <a:endParaRPr lang="en-US" altLang="zh-CN"/>
          </a:p>
        </p:txBody>
      </p:sp>
    </p:spTree>
    <p:extLst>
      <p:ext uri="{BB962C8B-B14F-4D97-AF65-F5344CB8AC3E}">
        <p14:creationId xmlns="" xmlns:p14="http://schemas.microsoft.com/office/powerpoint/2010/main" val="2470138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DDFD7A39-1A9C-434F-A599-7ECE7338F42F}" type="slidenum">
              <a:rPr lang="en-US" altLang="zh-CN"/>
              <a:pPr/>
              <a:t>‹#›</a:t>
            </a:fld>
            <a:endParaRPr lang="en-US" altLang="zh-CN"/>
          </a:p>
        </p:txBody>
      </p:sp>
    </p:spTree>
    <p:extLst>
      <p:ext uri="{BB962C8B-B14F-4D97-AF65-F5344CB8AC3E}">
        <p14:creationId xmlns="" xmlns:p14="http://schemas.microsoft.com/office/powerpoint/2010/main" val="4161895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E0D3BE93-86C1-4A3C-87AF-183AF095C0EF}" type="slidenum">
              <a:rPr lang="en-US" altLang="zh-CN"/>
              <a:pPr/>
              <a:t>‹#›</a:t>
            </a:fld>
            <a:endParaRPr lang="en-US" altLang="zh-CN"/>
          </a:p>
        </p:txBody>
      </p:sp>
    </p:spTree>
    <p:extLst>
      <p:ext uri="{BB962C8B-B14F-4D97-AF65-F5344CB8AC3E}">
        <p14:creationId xmlns="" xmlns:p14="http://schemas.microsoft.com/office/powerpoint/2010/main" val="3857130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81E3D61-861B-41FA-8864-AFD84F13D0E2}" type="slidenum">
              <a:rPr lang="en-US" altLang="zh-CN"/>
              <a:pPr/>
              <a:t>‹#›</a:t>
            </a:fld>
            <a:endParaRPr lang="en-US" altLang="zh-CN"/>
          </a:p>
        </p:txBody>
      </p:sp>
    </p:spTree>
    <p:extLst>
      <p:ext uri="{BB962C8B-B14F-4D97-AF65-F5344CB8AC3E}">
        <p14:creationId xmlns="" xmlns:p14="http://schemas.microsoft.com/office/powerpoint/2010/main" val="235676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7DCE6B7-20B1-4476-BBCA-FCF289D3F292}" type="slidenum">
              <a:rPr lang="en-US" altLang="zh-CN"/>
              <a:pPr/>
              <a:t>‹#›</a:t>
            </a:fld>
            <a:endParaRPr lang="en-US" altLang="zh-CN"/>
          </a:p>
        </p:txBody>
      </p:sp>
    </p:spTree>
    <p:extLst>
      <p:ext uri="{BB962C8B-B14F-4D97-AF65-F5344CB8AC3E}">
        <p14:creationId xmlns="" xmlns:p14="http://schemas.microsoft.com/office/powerpoint/2010/main" val="3366645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bwMode="auto">
          <a:xfrm>
            <a:off x="762000" y="533400"/>
            <a:ext cx="76962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251907" name="Rectangle 3"/>
          <p:cNvSpPr>
            <a:spLocks noGrp="1" noChangeArrowheads="1"/>
          </p:cNvSpPr>
          <p:nvPr>
            <p:ph type="body" idx="1"/>
          </p:nvPr>
        </p:nvSpPr>
        <p:spPr bwMode="auto">
          <a:xfrm>
            <a:off x="762000" y="1905000"/>
            <a:ext cx="7696200" cy="4038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51908" name="Rectangle 4"/>
          <p:cNvSpPr>
            <a:spLocks noGrp="1" noChangeArrowheads="1"/>
          </p:cNvSpPr>
          <p:nvPr>
            <p:ph type="dt" sz="half" idx="2"/>
          </p:nvPr>
        </p:nvSpPr>
        <p:spPr bwMode="auto">
          <a:xfrm>
            <a:off x="762000" y="6391275"/>
            <a:ext cx="2057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251909" name="Rectangle 5"/>
          <p:cNvSpPr>
            <a:spLocks noGrp="1" noChangeArrowheads="1"/>
          </p:cNvSpPr>
          <p:nvPr>
            <p:ph type="ftr" sz="quarter" idx="3"/>
          </p:nvPr>
        </p:nvSpPr>
        <p:spPr bwMode="auto">
          <a:xfrm>
            <a:off x="3352800" y="6403975"/>
            <a:ext cx="2895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251910" name="Rectangle 6"/>
          <p:cNvSpPr>
            <a:spLocks noGrp="1" noChangeArrowheads="1"/>
          </p:cNvSpPr>
          <p:nvPr>
            <p:ph type="sldNum" sz="quarter" idx="4"/>
          </p:nvPr>
        </p:nvSpPr>
        <p:spPr bwMode="auto">
          <a:xfrm>
            <a:off x="6858000" y="6400800"/>
            <a:ext cx="16002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fld id="{518A184A-41B8-4239-B3CA-F111B093AA8B}" type="slidenum">
              <a:rPr lang="en-US" altLang="zh-CN"/>
              <a:pPr/>
              <a:t>‹#›</a:t>
            </a:fld>
            <a:endParaRPr lang="en-US" altLang="zh-CN"/>
          </a:p>
        </p:txBody>
      </p:sp>
      <p:grpSp>
        <p:nvGrpSpPr>
          <p:cNvPr id="251911" name="Group 7"/>
          <p:cNvGrpSpPr>
            <a:grpSpLocks/>
          </p:cNvGrpSpPr>
          <p:nvPr/>
        </p:nvGrpSpPr>
        <p:grpSpPr bwMode="auto">
          <a:xfrm>
            <a:off x="168275" y="228600"/>
            <a:ext cx="8823325" cy="6096000"/>
            <a:chOff x="106" y="144"/>
            <a:chExt cx="5558" cy="3840"/>
          </a:xfrm>
        </p:grpSpPr>
        <p:sp>
          <p:nvSpPr>
            <p:cNvPr id="251912" name="AutoShape 8"/>
            <p:cNvSpPr>
              <a:spLocks noChangeArrowheads="1"/>
            </p:cNvSpPr>
            <p:nvPr/>
          </p:nvSpPr>
          <p:spPr bwMode="auto">
            <a:xfrm>
              <a:off x="106" y="144"/>
              <a:ext cx="5558" cy="3840"/>
            </a:xfrm>
            <a:prstGeom prst="roundRect">
              <a:avLst>
                <a:gd name="adj" fmla="val 11046"/>
              </a:avLst>
            </a:prstGeom>
            <a:noFill/>
            <a:ln w="28575">
              <a:solidFill>
                <a:schemeClr val="fo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Times New Roman" charset="0"/>
              </a:endParaRPr>
            </a:p>
          </p:txBody>
        </p:sp>
        <p:sp>
          <p:nvSpPr>
            <p:cNvPr id="251913" name="Line 9"/>
            <p:cNvSpPr>
              <a:spLocks noChangeShapeType="1"/>
            </p:cNvSpPr>
            <p:nvPr/>
          </p:nvSpPr>
          <p:spPr bwMode="auto">
            <a:xfrm>
              <a:off x="480" y="1077"/>
              <a:ext cx="4848" cy="0"/>
            </a:xfrm>
            <a:prstGeom prst="line">
              <a:avLst/>
            </a:prstGeom>
            <a:noFill/>
            <a:ln w="38100">
              <a:solidFill>
                <a:schemeClr val="fo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txStyles>
    <p:titleStyle>
      <a:lvl1pPr algn="l" rtl="0" fontAlgn="base">
        <a:spcBef>
          <a:spcPct val="0"/>
        </a:spcBef>
        <a:spcAft>
          <a:spcPct val="0"/>
        </a:spcAft>
        <a:defRPr sz="3300">
          <a:solidFill>
            <a:schemeClr val="tx2"/>
          </a:solidFill>
          <a:latin typeface="+mj-lt"/>
          <a:ea typeface="+mj-ea"/>
          <a:cs typeface="+mj-cs"/>
        </a:defRPr>
      </a:lvl1pPr>
      <a:lvl2pPr algn="l" rtl="0" fontAlgn="base">
        <a:spcBef>
          <a:spcPct val="0"/>
        </a:spcBef>
        <a:spcAft>
          <a:spcPct val="0"/>
        </a:spcAft>
        <a:defRPr sz="3300">
          <a:solidFill>
            <a:schemeClr val="tx2"/>
          </a:solidFill>
          <a:latin typeface="Arial Black" pitchFamily="34" charset="0"/>
          <a:ea typeface="宋体" pitchFamily="2" charset="-122"/>
        </a:defRPr>
      </a:lvl2pPr>
      <a:lvl3pPr algn="l" rtl="0" fontAlgn="base">
        <a:spcBef>
          <a:spcPct val="0"/>
        </a:spcBef>
        <a:spcAft>
          <a:spcPct val="0"/>
        </a:spcAft>
        <a:defRPr sz="3300">
          <a:solidFill>
            <a:schemeClr val="tx2"/>
          </a:solidFill>
          <a:latin typeface="Arial Black" pitchFamily="34" charset="0"/>
          <a:ea typeface="宋体" pitchFamily="2" charset="-122"/>
        </a:defRPr>
      </a:lvl3pPr>
      <a:lvl4pPr algn="l" rtl="0" fontAlgn="base">
        <a:spcBef>
          <a:spcPct val="0"/>
        </a:spcBef>
        <a:spcAft>
          <a:spcPct val="0"/>
        </a:spcAft>
        <a:defRPr sz="3300">
          <a:solidFill>
            <a:schemeClr val="tx2"/>
          </a:solidFill>
          <a:latin typeface="Arial Black" pitchFamily="34" charset="0"/>
          <a:ea typeface="宋体" pitchFamily="2" charset="-122"/>
        </a:defRPr>
      </a:lvl4pPr>
      <a:lvl5pPr algn="l" rtl="0" fontAlgn="base">
        <a:spcBef>
          <a:spcPct val="0"/>
        </a:spcBef>
        <a:spcAft>
          <a:spcPct val="0"/>
        </a:spcAft>
        <a:defRPr sz="3300">
          <a:solidFill>
            <a:schemeClr val="tx2"/>
          </a:solidFill>
          <a:latin typeface="Arial Black" pitchFamily="34" charset="0"/>
          <a:ea typeface="宋体" pitchFamily="2" charset="-122"/>
        </a:defRPr>
      </a:lvl5pPr>
      <a:lvl6pPr marL="457200" algn="l" rtl="0" fontAlgn="base">
        <a:spcBef>
          <a:spcPct val="0"/>
        </a:spcBef>
        <a:spcAft>
          <a:spcPct val="0"/>
        </a:spcAft>
        <a:defRPr sz="3300">
          <a:solidFill>
            <a:schemeClr val="tx2"/>
          </a:solidFill>
          <a:latin typeface="Arial Black" pitchFamily="34" charset="0"/>
          <a:ea typeface="宋体" pitchFamily="2" charset="-122"/>
        </a:defRPr>
      </a:lvl6pPr>
      <a:lvl7pPr marL="914400" algn="l" rtl="0" fontAlgn="base">
        <a:spcBef>
          <a:spcPct val="0"/>
        </a:spcBef>
        <a:spcAft>
          <a:spcPct val="0"/>
        </a:spcAft>
        <a:defRPr sz="3300">
          <a:solidFill>
            <a:schemeClr val="tx2"/>
          </a:solidFill>
          <a:latin typeface="Arial Black" pitchFamily="34" charset="0"/>
          <a:ea typeface="宋体" pitchFamily="2" charset="-122"/>
        </a:defRPr>
      </a:lvl7pPr>
      <a:lvl8pPr marL="1371600" algn="l" rtl="0" fontAlgn="base">
        <a:spcBef>
          <a:spcPct val="0"/>
        </a:spcBef>
        <a:spcAft>
          <a:spcPct val="0"/>
        </a:spcAft>
        <a:defRPr sz="3300">
          <a:solidFill>
            <a:schemeClr val="tx2"/>
          </a:solidFill>
          <a:latin typeface="Arial Black" pitchFamily="34" charset="0"/>
          <a:ea typeface="宋体" pitchFamily="2" charset="-122"/>
        </a:defRPr>
      </a:lvl8pPr>
      <a:lvl9pPr marL="1828800" algn="l" rtl="0" fontAlgn="base">
        <a:spcBef>
          <a:spcPct val="0"/>
        </a:spcBef>
        <a:spcAft>
          <a:spcPct val="0"/>
        </a:spcAft>
        <a:defRPr sz="3300">
          <a:solidFill>
            <a:schemeClr val="tx2"/>
          </a:solidFill>
          <a:latin typeface="Arial Black" pitchFamily="34" charset="0"/>
          <a:ea typeface="宋体" pitchFamily="2" charset="-122"/>
        </a:defRPr>
      </a:lvl9pPr>
    </p:titleStyle>
    <p:bodyStyle>
      <a:lvl1pPr marL="342900" indent="-342900" algn="l" rtl="0" fontAlgn="base">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150000"/>
        <a:buChar char="•"/>
        <a:defRPr sz="2600">
          <a:solidFill>
            <a:schemeClr val="tx1"/>
          </a:solidFill>
          <a:latin typeface="+mn-lt"/>
          <a:ea typeface="+mn-ea"/>
        </a:defRPr>
      </a:lvl2pPr>
      <a:lvl3pPr marL="1143000" indent="-228600" algn="l" rtl="0" fontAlgn="base">
        <a:spcBef>
          <a:spcPct val="20000"/>
        </a:spcBef>
        <a:spcAft>
          <a:spcPct val="0"/>
        </a:spcAft>
        <a:buClr>
          <a:schemeClr val="tx1"/>
        </a:buClr>
        <a:buSzPct val="150000"/>
        <a:buChar char="•"/>
        <a:defRPr sz="2200">
          <a:solidFill>
            <a:schemeClr val="tx1"/>
          </a:solidFill>
          <a:latin typeface="+mn-lt"/>
          <a:ea typeface="+mn-ea"/>
        </a:defRPr>
      </a:lvl3pPr>
      <a:lvl4pPr marL="1600200" indent="-228600" algn="l" rtl="0" fontAlgn="base">
        <a:spcBef>
          <a:spcPct val="20000"/>
        </a:spcBef>
        <a:spcAft>
          <a:spcPct val="0"/>
        </a:spcAft>
        <a:buClr>
          <a:schemeClr val="tx2"/>
        </a:buClr>
        <a:buSzPct val="150000"/>
        <a:buChar char="•"/>
        <a:defRPr sz="2000">
          <a:solidFill>
            <a:schemeClr val="tx1"/>
          </a:solidFill>
          <a:latin typeface="+mn-lt"/>
          <a:ea typeface="+mn-ea"/>
        </a:defRPr>
      </a:lvl4pPr>
      <a:lvl5pPr marL="2057400" indent="-228600" algn="l" rtl="0" fontAlgn="base">
        <a:spcBef>
          <a:spcPct val="20000"/>
        </a:spcBef>
        <a:spcAft>
          <a:spcPct val="0"/>
        </a:spcAft>
        <a:buClr>
          <a:schemeClr val="folHlink"/>
        </a:buClr>
        <a:buSzPct val="150000"/>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tock.sina.com.cn/cgi-bin/stock/quote/quote.cgi?symbol=0607"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slide" Target="slide2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zqb.cyol.com/node/zgqnb.ht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zqb.cyol.com/node/zgqnb.ht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zqb.cyol.com/node/zgqnb.ht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zqb.cyol.com/node/zgqnb.htm"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zqb.cyol.com/node/zgqnb.ht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zqb.cyol.com/node/zgqnb.htm"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zqb.cyol.com/node/zgqnb.ht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zqb.cyol.com/node/zgqnb.ht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zqb.cyol.com/node/zgqnb.ht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7.bin"/></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5.png"/><Relationship Id="rId4" Type="http://schemas.openxmlformats.org/officeDocument/2006/relationships/oleObject" Target="../embeddings/oleObject9.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10.bin"/></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3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90600" y="1050925"/>
            <a:ext cx="7326313" cy="1920875"/>
          </a:xfrm>
        </p:spPr>
        <p:txBody>
          <a:bodyPr/>
          <a:lstStyle/>
          <a:p>
            <a:r>
              <a:rPr lang="zh-CN" altLang="en-US" sz="9000" b="1">
                <a:ea typeface="华文行楷" pitchFamily="2" charset="-122"/>
              </a:rPr>
              <a:t>电机学</a:t>
            </a:r>
          </a:p>
        </p:txBody>
      </p:sp>
      <p:sp>
        <p:nvSpPr>
          <p:cNvPr id="2051" name="Rectangle 3"/>
          <p:cNvSpPr>
            <a:spLocks noGrp="1" noChangeArrowheads="1"/>
          </p:cNvSpPr>
          <p:nvPr>
            <p:ph type="subTitle" idx="1"/>
          </p:nvPr>
        </p:nvSpPr>
        <p:spPr/>
        <p:txBody>
          <a:bodyPr/>
          <a:lstStyle/>
          <a:p>
            <a:r>
              <a:rPr lang="zh-CN" altLang="en-US" sz="4500" b="1" dirty="0">
                <a:latin typeface="华文新魏" pitchFamily="2" charset="-122"/>
                <a:ea typeface="华文新魏" pitchFamily="2" charset="-122"/>
              </a:rPr>
              <a:t>王自强</a:t>
            </a:r>
          </a:p>
          <a:p>
            <a:r>
              <a:rPr lang="en-US" altLang="zh-CN" sz="4100" b="1" smtClean="0">
                <a:latin typeface="黑体" pitchFamily="2" charset="-122"/>
                <a:ea typeface="黑体" pitchFamily="2" charset="-122"/>
              </a:rPr>
              <a:t>2014.3</a:t>
            </a:r>
            <a:endParaRPr lang="en-US" altLang="zh-CN" sz="4100" b="1" dirty="0">
              <a:latin typeface="黑体" pitchFamily="2" charset="-122"/>
              <a:ea typeface="黑体"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026"/>
          <p:cNvSpPr>
            <a:spLocks noGrp="1" noChangeArrowheads="1"/>
          </p:cNvSpPr>
          <p:nvPr>
            <p:ph type="title"/>
          </p:nvPr>
        </p:nvSpPr>
        <p:spPr>
          <a:xfrm>
            <a:off x="755650" y="260350"/>
            <a:ext cx="7696200" cy="857250"/>
          </a:xfrm>
        </p:spPr>
        <p:txBody>
          <a:bodyPr/>
          <a:lstStyle/>
          <a:p>
            <a:r>
              <a:rPr lang="en-US" altLang="zh-CN"/>
              <a:t>2.</a:t>
            </a:r>
            <a:r>
              <a:rPr lang="zh-CN" altLang="en-US">
                <a:ea typeface="黑体" pitchFamily="2" charset="-122"/>
              </a:rPr>
              <a:t>电机的应用                       </a:t>
            </a:r>
            <a:r>
              <a:rPr lang="en-US" altLang="zh-CN" sz="1400">
                <a:ea typeface="黑体" pitchFamily="2" charset="-122"/>
              </a:rPr>
              <a:t>2</a:t>
            </a:r>
          </a:p>
        </p:txBody>
      </p:sp>
      <p:sp>
        <p:nvSpPr>
          <p:cNvPr id="92163" name="Rectangle 1027"/>
          <p:cNvSpPr>
            <a:spLocks noChangeArrowheads="1"/>
          </p:cNvSpPr>
          <p:nvPr/>
        </p:nvSpPr>
        <p:spPr bwMode="auto">
          <a:xfrm>
            <a:off x="900113" y="1052513"/>
            <a:ext cx="5805487" cy="6778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Char char="l"/>
            </a:pPr>
            <a:r>
              <a:rPr lang="en-US" altLang="zh-CN" sz="3500" b="1">
                <a:ea typeface="黑体" pitchFamily="2" charset="-122"/>
              </a:rPr>
              <a:t>A</a:t>
            </a:r>
            <a:r>
              <a:rPr lang="zh-CN" altLang="en-US" sz="3500" b="1">
                <a:ea typeface="黑体" pitchFamily="2" charset="-122"/>
              </a:rPr>
              <a:t>电能</a:t>
            </a:r>
            <a:r>
              <a:rPr lang="en-US" altLang="zh-CN" sz="3500" b="1">
                <a:ea typeface="黑体" pitchFamily="2" charset="-122"/>
              </a:rPr>
              <a:t>——</a:t>
            </a:r>
            <a:r>
              <a:rPr lang="zh-CN" altLang="en-US" sz="3500" b="1">
                <a:ea typeface="黑体" pitchFamily="2" charset="-122"/>
              </a:rPr>
              <a:t>便于传输       </a:t>
            </a:r>
          </a:p>
        </p:txBody>
      </p:sp>
      <p:sp>
        <p:nvSpPr>
          <p:cNvPr id="92164" name="Rectangle 1028"/>
          <p:cNvSpPr>
            <a:spLocks noChangeArrowheads="1"/>
          </p:cNvSpPr>
          <p:nvPr/>
        </p:nvSpPr>
        <p:spPr bwMode="auto">
          <a:xfrm>
            <a:off x="971550" y="2060575"/>
            <a:ext cx="1600200" cy="6778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None/>
            </a:pPr>
            <a:r>
              <a:rPr lang="zh-CN" altLang="en-US" sz="3500" b="1">
                <a:ea typeface="黑体" pitchFamily="2" charset="-122"/>
              </a:rPr>
              <a:t>发电站</a:t>
            </a:r>
          </a:p>
        </p:txBody>
      </p:sp>
      <p:sp>
        <p:nvSpPr>
          <p:cNvPr id="92165" name="Rectangle 1029"/>
          <p:cNvSpPr>
            <a:spLocks noChangeArrowheads="1"/>
          </p:cNvSpPr>
          <p:nvPr/>
        </p:nvSpPr>
        <p:spPr bwMode="auto">
          <a:xfrm>
            <a:off x="1042988" y="2708275"/>
            <a:ext cx="1600200" cy="3276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None/>
            </a:pPr>
            <a:r>
              <a:rPr lang="zh-CN" altLang="en-US" sz="3500" b="1">
                <a:ea typeface="黑体" pitchFamily="2" charset="-122"/>
              </a:rPr>
              <a:t>火力</a:t>
            </a:r>
          </a:p>
          <a:p>
            <a:pPr marL="342900" indent="-342900">
              <a:spcBef>
                <a:spcPct val="20000"/>
              </a:spcBef>
              <a:buClr>
                <a:schemeClr val="bg2"/>
              </a:buClr>
              <a:buSzPct val="70000"/>
              <a:buFont typeface="Wingdings" pitchFamily="2" charset="2"/>
              <a:buNone/>
            </a:pPr>
            <a:r>
              <a:rPr lang="zh-CN" altLang="en-US" sz="3500" b="1">
                <a:ea typeface="黑体" pitchFamily="2" charset="-122"/>
              </a:rPr>
              <a:t>水力</a:t>
            </a:r>
          </a:p>
          <a:p>
            <a:pPr marL="342900" indent="-342900">
              <a:spcBef>
                <a:spcPct val="20000"/>
              </a:spcBef>
              <a:buClr>
                <a:schemeClr val="bg2"/>
              </a:buClr>
              <a:buSzPct val="70000"/>
              <a:buFont typeface="Wingdings" pitchFamily="2" charset="2"/>
              <a:buNone/>
            </a:pPr>
            <a:r>
              <a:rPr lang="zh-CN" altLang="en-US" sz="3500" b="1">
                <a:ea typeface="黑体" pitchFamily="2" charset="-122"/>
              </a:rPr>
              <a:t>风力</a:t>
            </a:r>
          </a:p>
          <a:p>
            <a:pPr marL="342900" indent="-342900">
              <a:spcBef>
                <a:spcPct val="20000"/>
              </a:spcBef>
              <a:buClr>
                <a:schemeClr val="bg2"/>
              </a:buClr>
              <a:buSzPct val="70000"/>
              <a:buFont typeface="Wingdings" pitchFamily="2" charset="2"/>
              <a:buNone/>
            </a:pPr>
            <a:r>
              <a:rPr lang="zh-CN" altLang="en-US" sz="3500" b="1">
                <a:ea typeface="黑体" pitchFamily="2" charset="-122"/>
              </a:rPr>
              <a:t>核能</a:t>
            </a:r>
          </a:p>
          <a:p>
            <a:pPr marL="342900" indent="-342900">
              <a:spcBef>
                <a:spcPct val="20000"/>
              </a:spcBef>
              <a:buClr>
                <a:schemeClr val="bg2"/>
              </a:buClr>
              <a:buSzPct val="70000"/>
              <a:buFont typeface="Wingdings" pitchFamily="2" charset="2"/>
              <a:buNone/>
            </a:pPr>
            <a:r>
              <a:rPr lang="zh-CN" altLang="en-US" sz="3500" b="1">
                <a:ea typeface="黑体" pitchFamily="2" charset="-122"/>
              </a:rPr>
              <a:t>潮汐</a:t>
            </a:r>
          </a:p>
          <a:p>
            <a:pPr marL="342900" indent="-342900">
              <a:spcBef>
                <a:spcPct val="20000"/>
              </a:spcBef>
              <a:buClr>
                <a:schemeClr val="bg2"/>
              </a:buClr>
              <a:buSzPct val="70000"/>
              <a:buFont typeface="Wingdings" pitchFamily="2" charset="2"/>
              <a:buNone/>
            </a:pPr>
            <a:r>
              <a:rPr lang="zh-CN" altLang="en-US" sz="3500" b="1">
                <a:ea typeface="黑体" pitchFamily="2" charset="-122"/>
              </a:rPr>
              <a:t>太阳能</a:t>
            </a:r>
          </a:p>
        </p:txBody>
      </p:sp>
      <p:sp>
        <p:nvSpPr>
          <p:cNvPr id="92166" name="Line 1030"/>
          <p:cNvSpPr>
            <a:spLocks noChangeShapeType="1"/>
          </p:cNvSpPr>
          <p:nvPr/>
        </p:nvSpPr>
        <p:spPr bwMode="auto">
          <a:xfrm>
            <a:off x="2484438" y="2420938"/>
            <a:ext cx="533400" cy="0"/>
          </a:xfrm>
          <a:prstGeom prst="line">
            <a:avLst/>
          </a:prstGeom>
          <a:noFill/>
          <a:ln w="76200">
            <a:solidFill>
              <a:schemeClr val="hlink"/>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167" name="Rectangle 1031"/>
          <p:cNvSpPr>
            <a:spLocks noChangeArrowheads="1"/>
          </p:cNvSpPr>
          <p:nvPr/>
        </p:nvSpPr>
        <p:spPr bwMode="auto">
          <a:xfrm>
            <a:off x="2987675" y="2060575"/>
            <a:ext cx="1600200" cy="647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None/>
            </a:pPr>
            <a:r>
              <a:rPr lang="zh-CN" altLang="en-US" sz="3500" b="1">
                <a:ea typeface="黑体" pitchFamily="2" charset="-122"/>
              </a:rPr>
              <a:t>变电站</a:t>
            </a:r>
          </a:p>
        </p:txBody>
      </p:sp>
      <p:sp>
        <p:nvSpPr>
          <p:cNvPr id="92168" name="Rectangle 1032"/>
          <p:cNvSpPr>
            <a:spLocks noChangeArrowheads="1"/>
          </p:cNvSpPr>
          <p:nvPr/>
        </p:nvSpPr>
        <p:spPr bwMode="auto">
          <a:xfrm>
            <a:off x="3059113" y="2781300"/>
            <a:ext cx="1600200" cy="6778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None/>
            </a:pPr>
            <a:r>
              <a:rPr lang="zh-CN" altLang="en-US" sz="3500" b="1">
                <a:ea typeface="黑体" pitchFamily="2" charset="-122"/>
              </a:rPr>
              <a:t>升压</a:t>
            </a:r>
          </a:p>
        </p:txBody>
      </p:sp>
      <p:sp>
        <p:nvSpPr>
          <p:cNvPr id="92169" name="Line 1033"/>
          <p:cNvSpPr>
            <a:spLocks noChangeShapeType="1"/>
          </p:cNvSpPr>
          <p:nvPr/>
        </p:nvSpPr>
        <p:spPr bwMode="auto">
          <a:xfrm>
            <a:off x="4500563" y="2420938"/>
            <a:ext cx="533400" cy="0"/>
          </a:xfrm>
          <a:prstGeom prst="line">
            <a:avLst/>
          </a:prstGeom>
          <a:noFill/>
          <a:ln w="76200">
            <a:solidFill>
              <a:schemeClr val="hlink"/>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171" name="Rectangle 1035"/>
          <p:cNvSpPr>
            <a:spLocks noChangeArrowheads="1"/>
          </p:cNvSpPr>
          <p:nvPr/>
        </p:nvSpPr>
        <p:spPr bwMode="auto">
          <a:xfrm>
            <a:off x="5003800" y="2060575"/>
            <a:ext cx="1219200" cy="6778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None/>
            </a:pPr>
            <a:r>
              <a:rPr lang="zh-CN" altLang="en-US" sz="3500" b="1">
                <a:ea typeface="黑体" pitchFamily="2" charset="-122"/>
              </a:rPr>
              <a:t>电网</a:t>
            </a:r>
          </a:p>
        </p:txBody>
      </p:sp>
      <p:sp>
        <p:nvSpPr>
          <p:cNvPr id="92172" name="Line 1036"/>
          <p:cNvSpPr>
            <a:spLocks noChangeShapeType="1"/>
          </p:cNvSpPr>
          <p:nvPr/>
        </p:nvSpPr>
        <p:spPr bwMode="auto">
          <a:xfrm>
            <a:off x="6156325" y="2420938"/>
            <a:ext cx="762000" cy="0"/>
          </a:xfrm>
          <a:prstGeom prst="line">
            <a:avLst/>
          </a:prstGeom>
          <a:noFill/>
          <a:ln w="76200">
            <a:solidFill>
              <a:schemeClr val="hlink"/>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173" name="Rectangle 1037"/>
          <p:cNvSpPr>
            <a:spLocks noChangeArrowheads="1"/>
          </p:cNvSpPr>
          <p:nvPr/>
        </p:nvSpPr>
        <p:spPr bwMode="auto">
          <a:xfrm>
            <a:off x="6948488" y="2060575"/>
            <a:ext cx="1600200" cy="6778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None/>
            </a:pPr>
            <a:r>
              <a:rPr lang="zh-CN" altLang="en-US" sz="3500" b="1">
                <a:ea typeface="黑体" pitchFamily="2" charset="-122"/>
              </a:rPr>
              <a:t>变电站</a:t>
            </a:r>
          </a:p>
        </p:txBody>
      </p:sp>
      <p:sp>
        <p:nvSpPr>
          <p:cNvPr id="92174" name="Rectangle 1038"/>
          <p:cNvSpPr>
            <a:spLocks noChangeArrowheads="1"/>
          </p:cNvSpPr>
          <p:nvPr/>
        </p:nvSpPr>
        <p:spPr bwMode="auto">
          <a:xfrm>
            <a:off x="6948488" y="1341438"/>
            <a:ext cx="1600200" cy="6778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None/>
            </a:pPr>
            <a:r>
              <a:rPr lang="zh-CN" altLang="en-US" sz="3500" b="1">
                <a:ea typeface="黑体" pitchFamily="2" charset="-122"/>
              </a:rPr>
              <a:t>降压</a:t>
            </a:r>
          </a:p>
        </p:txBody>
      </p:sp>
      <p:sp>
        <p:nvSpPr>
          <p:cNvPr id="92175" name="Line 1039"/>
          <p:cNvSpPr>
            <a:spLocks noChangeShapeType="1"/>
          </p:cNvSpPr>
          <p:nvPr/>
        </p:nvSpPr>
        <p:spPr bwMode="auto">
          <a:xfrm>
            <a:off x="7740650" y="2781300"/>
            <a:ext cx="0" cy="914400"/>
          </a:xfrm>
          <a:prstGeom prst="line">
            <a:avLst/>
          </a:prstGeom>
          <a:noFill/>
          <a:ln w="76200">
            <a:solidFill>
              <a:schemeClr val="hlink"/>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176" name="Rectangle 1040"/>
          <p:cNvSpPr>
            <a:spLocks noChangeArrowheads="1"/>
          </p:cNvSpPr>
          <p:nvPr/>
        </p:nvSpPr>
        <p:spPr bwMode="auto">
          <a:xfrm>
            <a:off x="7092950" y="3716338"/>
            <a:ext cx="1447800" cy="6778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None/>
            </a:pPr>
            <a:r>
              <a:rPr lang="zh-CN" altLang="en-US" sz="3500" b="1">
                <a:ea typeface="黑体" pitchFamily="2" charset="-122"/>
              </a:rPr>
              <a:t>用户</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anim calcmode="lin" valueType="num">
                                      <p:cBhvr additive="base">
                                        <p:cTn id="7" dur="500" fill="hold"/>
                                        <p:tgtEl>
                                          <p:spTgt spid="921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216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2164">
                                            <p:txEl>
                                              <p:pRg st="0" end="0"/>
                                            </p:txEl>
                                          </p:spTgt>
                                        </p:tgtEl>
                                        <p:attrNameLst>
                                          <p:attrName>style.visibility</p:attrName>
                                        </p:attrNameLst>
                                      </p:cBhvr>
                                      <p:to>
                                        <p:strVal val="visible"/>
                                      </p:to>
                                    </p:set>
                                    <p:anim calcmode="lin" valueType="num">
                                      <p:cBhvr additive="base">
                                        <p:cTn id="13" dur="500" fill="hold"/>
                                        <p:tgtEl>
                                          <p:spTgt spid="92164">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216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2165">
                                            <p:txEl>
                                              <p:pRg st="0" end="0"/>
                                            </p:txEl>
                                          </p:spTgt>
                                        </p:tgtEl>
                                        <p:attrNameLst>
                                          <p:attrName>style.visibility</p:attrName>
                                        </p:attrNameLst>
                                      </p:cBhvr>
                                      <p:to>
                                        <p:strVal val="visible"/>
                                      </p:to>
                                    </p:set>
                                    <p:anim calcmode="lin" valueType="num">
                                      <p:cBhvr additive="base">
                                        <p:cTn id="19" dur="500" fill="hold"/>
                                        <p:tgtEl>
                                          <p:spTgt spid="92165">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216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2165">
                                            <p:txEl>
                                              <p:pRg st="1" end="1"/>
                                            </p:txEl>
                                          </p:spTgt>
                                        </p:tgtEl>
                                        <p:attrNameLst>
                                          <p:attrName>style.visibility</p:attrName>
                                        </p:attrNameLst>
                                      </p:cBhvr>
                                      <p:to>
                                        <p:strVal val="visible"/>
                                      </p:to>
                                    </p:set>
                                    <p:anim calcmode="lin" valueType="num">
                                      <p:cBhvr additive="base">
                                        <p:cTn id="25" dur="500" fill="hold"/>
                                        <p:tgtEl>
                                          <p:spTgt spid="92165">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216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2165">
                                            <p:txEl>
                                              <p:pRg st="2" end="2"/>
                                            </p:txEl>
                                          </p:spTgt>
                                        </p:tgtEl>
                                        <p:attrNameLst>
                                          <p:attrName>style.visibility</p:attrName>
                                        </p:attrNameLst>
                                      </p:cBhvr>
                                      <p:to>
                                        <p:strVal val="visible"/>
                                      </p:to>
                                    </p:set>
                                    <p:anim calcmode="lin" valueType="num">
                                      <p:cBhvr additive="base">
                                        <p:cTn id="31" dur="500" fill="hold"/>
                                        <p:tgtEl>
                                          <p:spTgt spid="92165">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216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92165">
                                            <p:txEl>
                                              <p:pRg st="3" end="3"/>
                                            </p:txEl>
                                          </p:spTgt>
                                        </p:tgtEl>
                                        <p:attrNameLst>
                                          <p:attrName>style.visibility</p:attrName>
                                        </p:attrNameLst>
                                      </p:cBhvr>
                                      <p:to>
                                        <p:strVal val="visible"/>
                                      </p:to>
                                    </p:set>
                                    <p:anim calcmode="lin" valueType="num">
                                      <p:cBhvr additive="base">
                                        <p:cTn id="37" dur="500" fill="hold"/>
                                        <p:tgtEl>
                                          <p:spTgt spid="92165">
                                            <p:txEl>
                                              <p:p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216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92165">
                                            <p:txEl>
                                              <p:pRg st="4" end="4"/>
                                            </p:txEl>
                                          </p:spTgt>
                                        </p:tgtEl>
                                        <p:attrNameLst>
                                          <p:attrName>style.visibility</p:attrName>
                                        </p:attrNameLst>
                                      </p:cBhvr>
                                      <p:to>
                                        <p:strVal val="visible"/>
                                      </p:to>
                                    </p:set>
                                    <p:anim calcmode="lin" valueType="num">
                                      <p:cBhvr additive="base">
                                        <p:cTn id="43" dur="500" fill="hold"/>
                                        <p:tgtEl>
                                          <p:spTgt spid="92165">
                                            <p:txEl>
                                              <p:pRg st="4" end="4"/>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9216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92165">
                                            <p:txEl>
                                              <p:pRg st="5" end="5"/>
                                            </p:txEl>
                                          </p:spTgt>
                                        </p:tgtEl>
                                        <p:attrNameLst>
                                          <p:attrName>style.visibility</p:attrName>
                                        </p:attrNameLst>
                                      </p:cBhvr>
                                      <p:to>
                                        <p:strVal val="visible"/>
                                      </p:to>
                                    </p:set>
                                    <p:anim calcmode="lin" valueType="num">
                                      <p:cBhvr additive="base">
                                        <p:cTn id="49" dur="500" fill="hold"/>
                                        <p:tgtEl>
                                          <p:spTgt spid="92165">
                                            <p:txEl>
                                              <p:pRg st="5" end="5"/>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92165">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8" fill="hold" grpId="0" nodeType="clickEffect">
                                  <p:stCondLst>
                                    <p:cond delay="0"/>
                                  </p:stCondLst>
                                  <p:childTnLst>
                                    <p:set>
                                      <p:cBhvr>
                                        <p:cTn id="54" dur="1" fill="hold">
                                          <p:stCondLst>
                                            <p:cond delay="0"/>
                                          </p:stCondLst>
                                        </p:cTn>
                                        <p:tgtEl>
                                          <p:spTgt spid="92166"/>
                                        </p:tgtEl>
                                        <p:attrNameLst>
                                          <p:attrName>style.visibility</p:attrName>
                                        </p:attrNameLst>
                                      </p:cBhvr>
                                      <p:to>
                                        <p:strVal val="visible"/>
                                      </p:to>
                                    </p:set>
                                    <p:anim calcmode="lin" valueType="num">
                                      <p:cBhvr>
                                        <p:cTn id="55" dur="500" fill="hold"/>
                                        <p:tgtEl>
                                          <p:spTgt spid="92166"/>
                                        </p:tgtEl>
                                        <p:attrNameLst>
                                          <p:attrName>ppt_x</p:attrName>
                                        </p:attrNameLst>
                                      </p:cBhvr>
                                      <p:tavLst>
                                        <p:tav tm="0">
                                          <p:val>
                                            <p:strVal val="#ppt_x-#ppt_w/2"/>
                                          </p:val>
                                        </p:tav>
                                        <p:tav tm="100000">
                                          <p:val>
                                            <p:strVal val="#ppt_x"/>
                                          </p:val>
                                        </p:tav>
                                      </p:tavLst>
                                    </p:anim>
                                    <p:anim calcmode="lin" valueType="num">
                                      <p:cBhvr>
                                        <p:cTn id="56" dur="500" fill="hold"/>
                                        <p:tgtEl>
                                          <p:spTgt spid="92166"/>
                                        </p:tgtEl>
                                        <p:attrNameLst>
                                          <p:attrName>ppt_y</p:attrName>
                                        </p:attrNameLst>
                                      </p:cBhvr>
                                      <p:tavLst>
                                        <p:tav tm="0">
                                          <p:val>
                                            <p:strVal val="#ppt_y"/>
                                          </p:val>
                                        </p:tav>
                                        <p:tav tm="100000">
                                          <p:val>
                                            <p:strVal val="#ppt_y"/>
                                          </p:val>
                                        </p:tav>
                                      </p:tavLst>
                                    </p:anim>
                                    <p:anim calcmode="lin" valueType="num">
                                      <p:cBhvr>
                                        <p:cTn id="57" dur="500" fill="hold"/>
                                        <p:tgtEl>
                                          <p:spTgt spid="92166"/>
                                        </p:tgtEl>
                                        <p:attrNameLst>
                                          <p:attrName>ppt_w</p:attrName>
                                        </p:attrNameLst>
                                      </p:cBhvr>
                                      <p:tavLst>
                                        <p:tav tm="0">
                                          <p:val>
                                            <p:fltVal val="0"/>
                                          </p:val>
                                        </p:tav>
                                        <p:tav tm="100000">
                                          <p:val>
                                            <p:strVal val="#ppt_w"/>
                                          </p:val>
                                        </p:tav>
                                      </p:tavLst>
                                    </p:anim>
                                    <p:anim calcmode="lin" valueType="num">
                                      <p:cBhvr>
                                        <p:cTn id="58" dur="500" fill="hold"/>
                                        <p:tgtEl>
                                          <p:spTgt spid="92166"/>
                                        </p:tgtEl>
                                        <p:attrNameLst>
                                          <p:attrName>ppt_h</p:attrName>
                                        </p:attrNameLst>
                                      </p:cBhvr>
                                      <p:tavLst>
                                        <p:tav tm="0">
                                          <p:val>
                                            <p:strVal val="#ppt_h"/>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92167">
                                            <p:txEl>
                                              <p:pRg st="0" end="0"/>
                                            </p:txEl>
                                          </p:spTgt>
                                        </p:tgtEl>
                                        <p:attrNameLst>
                                          <p:attrName>style.visibility</p:attrName>
                                        </p:attrNameLst>
                                      </p:cBhvr>
                                      <p:to>
                                        <p:strVal val="visible"/>
                                      </p:to>
                                    </p:set>
                                    <p:anim calcmode="lin" valueType="num">
                                      <p:cBhvr additive="base">
                                        <p:cTn id="63" dur="500" fill="hold"/>
                                        <p:tgtEl>
                                          <p:spTgt spid="92167">
                                            <p:txEl>
                                              <p:pRg st="0" end="0"/>
                                            </p:txEl>
                                          </p:spTgt>
                                        </p:tgtEl>
                                        <p:attrNameLst>
                                          <p:attrName>ppt_x</p:attrName>
                                        </p:attrNameLst>
                                      </p:cBhvr>
                                      <p:tavLst>
                                        <p:tav tm="0">
                                          <p:val>
                                            <p:strVal val="0-#ppt_w/2"/>
                                          </p:val>
                                        </p:tav>
                                        <p:tav tm="100000">
                                          <p:val>
                                            <p:strVal val="#ppt_x"/>
                                          </p:val>
                                        </p:tav>
                                      </p:tavLst>
                                    </p:anim>
                                    <p:anim calcmode="lin" valueType="num">
                                      <p:cBhvr additive="base">
                                        <p:cTn id="64" dur="500" fill="hold"/>
                                        <p:tgtEl>
                                          <p:spTgt spid="9216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1"/>
                                            </p:cond>
                                          </p:stCondLst>
                                          <p:endCondLst>
                                            <p:cond evt="onStopAudio" delay="0">
                                              <p:tgtEl>
                                                <p:sldTgt/>
                                              </p:tgtEl>
                                            </p:cond>
                                          </p:endCondLst>
                                        </p:cTn>
                                        <p:tgtEl>
                                          <p:sndTgt r:embed="rId2" name="whoosh.wav"/>
                                        </p:tgtEl>
                                      </p:cMediaNode>
                                    </p:audio>
                                  </p:sub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8" fill="hold" grpId="0" nodeType="clickEffect">
                                  <p:stCondLst>
                                    <p:cond delay="0"/>
                                  </p:stCondLst>
                                  <p:childTnLst>
                                    <p:set>
                                      <p:cBhvr>
                                        <p:cTn id="68" dur="1" fill="hold">
                                          <p:stCondLst>
                                            <p:cond delay="0"/>
                                          </p:stCondLst>
                                        </p:cTn>
                                        <p:tgtEl>
                                          <p:spTgt spid="92168">
                                            <p:txEl>
                                              <p:pRg st="0" end="0"/>
                                            </p:txEl>
                                          </p:spTgt>
                                        </p:tgtEl>
                                        <p:attrNameLst>
                                          <p:attrName>style.visibility</p:attrName>
                                        </p:attrNameLst>
                                      </p:cBhvr>
                                      <p:to>
                                        <p:strVal val="visible"/>
                                      </p:to>
                                    </p:set>
                                    <p:anim calcmode="lin" valueType="num">
                                      <p:cBhvr additive="base">
                                        <p:cTn id="69" dur="500" fill="hold"/>
                                        <p:tgtEl>
                                          <p:spTgt spid="92168">
                                            <p:txEl>
                                              <p:pRg st="0" end="0"/>
                                            </p:txEl>
                                          </p:spTgt>
                                        </p:tgtEl>
                                        <p:attrNameLst>
                                          <p:attrName>ppt_x</p:attrName>
                                        </p:attrNameLst>
                                      </p:cBhvr>
                                      <p:tavLst>
                                        <p:tav tm="0">
                                          <p:val>
                                            <p:strVal val="0-#ppt_w/2"/>
                                          </p:val>
                                        </p:tav>
                                        <p:tav tm="100000">
                                          <p:val>
                                            <p:strVal val="#ppt_x"/>
                                          </p:val>
                                        </p:tav>
                                      </p:tavLst>
                                    </p:anim>
                                    <p:anim calcmode="lin" valueType="num">
                                      <p:cBhvr additive="base">
                                        <p:cTn id="70" dur="500" fill="hold"/>
                                        <p:tgtEl>
                                          <p:spTgt spid="9216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7"/>
                                            </p:cond>
                                          </p:stCondLst>
                                          <p:endCondLst>
                                            <p:cond evt="onStopAudio" delay="0">
                                              <p:tgtEl>
                                                <p:sldTgt/>
                                              </p:tgtEl>
                                            </p:cond>
                                          </p:endCondLst>
                                        </p:cTn>
                                        <p:tgtEl>
                                          <p:sndTgt r:embed="rId2" name="whoosh.wav"/>
                                        </p:tgtEl>
                                      </p:cMediaNode>
                                    </p:audio>
                                  </p:subTnLst>
                                </p:cTn>
                              </p:par>
                            </p:childTnLst>
                          </p:cTn>
                        </p:par>
                      </p:childTnLst>
                    </p:cTn>
                  </p:par>
                  <p:par>
                    <p:cTn id="71" fill="hold" nodeType="clickPar">
                      <p:stCondLst>
                        <p:cond delay="indefinite"/>
                      </p:stCondLst>
                      <p:childTnLst>
                        <p:par>
                          <p:cTn id="72" fill="hold" nodeType="withGroup">
                            <p:stCondLst>
                              <p:cond delay="0"/>
                            </p:stCondLst>
                            <p:childTnLst>
                              <p:par>
                                <p:cTn id="73" presetID="17" presetClass="entr" presetSubtype="8" fill="hold" grpId="0" nodeType="clickEffect">
                                  <p:stCondLst>
                                    <p:cond delay="0"/>
                                  </p:stCondLst>
                                  <p:childTnLst>
                                    <p:set>
                                      <p:cBhvr>
                                        <p:cTn id="74" dur="1" fill="hold">
                                          <p:stCondLst>
                                            <p:cond delay="0"/>
                                          </p:stCondLst>
                                        </p:cTn>
                                        <p:tgtEl>
                                          <p:spTgt spid="92169"/>
                                        </p:tgtEl>
                                        <p:attrNameLst>
                                          <p:attrName>style.visibility</p:attrName>
                                        </p:attrNameLst>
                                      </p:cBhvr>
                                      <p:to>
                                        <p:strVal val="visible"/>
                                      </p:to>
                                    </p:set>
                                    <p:anim calcmode="lin" valueType="num">
                                      <p:cBhvr>
                                        <p:cTn id="75" dur="500" fill="hold"/>
                                        <p:tgtEl>
                                          <p:spTgt spid="92169"/>
                                        </p:tgtEl>
                                        <p:attrNameLst>
                                          <p:attrName>ppt_x</p:attrName>
                                        </p:attrNameLst>
                                      </p:cBhvr>
                                      <p:tavLst>
                                        <p:tav tm="0">
                                          <p:val>
                                            <p:strVal val="#ppt_x-#ppt_w/2"/>
                                          </p:val>
                                        </p:tav>
                                        <p:tav tm="100000">
                                          <p:val>
                                            <p:strVal val="#ppt_x"/>
                                          </p:val>
                                        </p:tav>
                                      </p:tavLst>
                                    </p:anim>
                                    <p:anim calcmode="lin" valueType="num">
                                      <p:cBhvr>
                                        <p:cTn id="76" dur="500" fill="hold"/>
                                        <p:tgtEl>
                                          <p:spTgt spid="92169"/>
                                        </p:tgtEl>
                                        <p:attrNameLst>
                                          <p:attrName>ppt_y</p:attrName>
                                        </p:attrNameLst>
                                      </p:cBhvr>
                                      <p:tavLst>
                                        <p:tav tm="0">
                                          <p:val>
                                            <p:strVal val="#ppt_y"/>
                                          </p:val>
                                        </p:tav>
                                        <p:tav tm="100000">
                                          <p:val>
                                            <p:strVal val="#ppt_y"/>
                                          </p:val>
                                        </p:tav>
                                      </p:tavLst>
                                    </p:anim>
                                    <p:anim calcmode="lin" valueType="num">
                                      <p:cBhvr>
                                        <p:cTn id="77" dur="500" fill="hold"/>
                                        <p:tgtEl>
                                          <p:spTgt spid="92169"/>
                                        </p:tgtEl>
                                        <p:attrNameLst>
                                          <p:attrName>ppt_w</p:attrName>
                                        </p:attrNameLst>
                                      </p:cBhvr>
                                      <p:tavLst>
                                        <p:tav tm="0">
                                          <p:val>
                                            <p:fltVal val="0"/>
                                          </p:val>
                                        </p:tav>
                                        <p:tav tm="100000">
                                          <p:val>
                                            <p:strVal val="#ppt_w"/>
                                          </p:val>
                                        </p:tav>
                                      </p:tavLst>
                                    </p:anim>
                                    <p:anim calcmode="lin" valueType="num">
                                      <p:cBhvr>
                                        <p:cTn id="78" dur="500" fill="hold"/>
                                        <p:tgtEl>
                                          <p:spTgt spid="92169"/>
                                        </p:tgtEl>
                                        <p:attrNameLst>
                                          <p:attrName>ppt_h</p:attrName>
                                        </p:attrNameLst>
                                      </p:cBhvr>
                                      <p:tavLst>
                                        <p:tav tm="0">
                                          <p:val>
                                            <p:strVal val="#ppt_h"/>
                                          </p:val>
                                        </p:tav>
                                        <p:tav tm="100000">
                                          <p:val>
                                            <p:strVal val="#ppt_h"/>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8" fill="hold" grpId="0" nodeType="clickEffect">
                                  <p:stCondLst>
                                    <p:cond delay="0"/>
                                  </p:stCondLst>
                                  <p:childTnLst>
                                    <p:set>
                                      <p:cBhvr>
                                        <p:cTn id="82" dur="1" fill="hold">
                                          <p:stCondLst>
                                            <p:cond delay="0"/>
                                          </p:stCondLst>
                                        </p:cTn>
                                        <p:tgtEl>
                                          <p:spTgt spid="92171">
                                            <p:txEl>
                                              <p:pRg st="0" end="0"/>
                                            </p:txEl>
                                          </p:spTgt>
                                        </p:tgtEl>
                                        <p:attrNameLst>
                                          <p:attrName>style.visibility</p:attrName>
                                        </p:attrNameLst>
                                      </p:cBhvr>
                                      <p:to>
                                        <p:strVal val="visible"/>
                                      </p:to>
                                    </p:set>
                                    <p:anim calcmode="lin" valueType="num">
                                      <p:cBhvr additive="base">
                                        <p:cTn id="83" dur="500" fill="hold"/>
                                        <p:tgtEl>
                                          <p:spTgt spid="92171">
                                            <p:txEl>
                                              <p:pRg st="0" end="0"/>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9217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1"/>
                                            </p:cond>
                                          </p:stCondLst>
                                          <p:endCondLst>
                                            <p:cond evt="onStopAudio" delay="0">
                                              <p:tgtEl>
                                                <p:sldTgt/>
                                              </p:tgtEl>
                                            </p:cond>
                                          </p:endCondLst>
                                        </p:cTn>
                                        <p:tgtEl>
                                          <p:sndTgt r:embed="rId2" name="whoosh.wav"/>
                                        </p:tgtEl>
                                      </p:cMediaNode>
                                    </p:audio>
                                  </p:subTnLst>
                                </p:cTn>
                              </p:par>
                            </p:childTnLst>
                          </p:cTn>
                        </p:par>
                      </p:childTnLst>
                    </p:cTn>
                  </p:par>
                  <p:par>
                    <p:cTn id="85" fill="hold" nodeType="clickPar">
                      <p:stCondLst>
                        <p:cond delay="indefinite"/>
                      </p:stCondLst>
                      <p:childTnLst>
                        <p:par>
                          <p:cTn id="86" fill="hold" nodeType="withGroup">
                            <p:stCondLst>
                              <p:cond delay="0"/>
                            </p:stCondLst>
                            <p:childTnLst>
                              <p:par>
                                <p:cTn id="87" presetID="17" presetClass="entr" presetSubtype="8" fill="hold" grpId="0" nodeType="clickEffect">
                                  <p:stCondLst>
                                    <p:cond delay="0"/>
                                  </p:stCondLst>
                                  <p:childTnLst>
                                    <p:set>
                                      <p:cBhvr>
                                        <p:cTn id="88" dur="1" fill="hold">
                                          <p:stCondLst>
                                            <p:cond delay="0"/>
                                          </p:stCondLst>
                                        </p:cTn>
                                        <p:tgtEl>
                                          <p:spTgt spid="92172"/>
                                        </p:tgtEl>
                                        <p:attrNameLst>
                                          <p:attrName>style.visibility</p:attrName>
                                        </p:attrNameLst>
                                      </p:cBhvr>
                                      <p:to>
                                        <p:strVal val="visible"/>
                                      </p:to>
                                    </p:set>
                                    <p:anim calcmode="lin" valueType="num">
                                      <p:cBhvr>
                                        <p:cTn id="89" dur="500" fill="hold"/>
                                        <p:tgtEl>
                                          <p:spTgt spid="92172"/>
                                        </p:tgtEl>
                                        <p:attrNameLst>
                                          <p:attrName>ppt_x</p:attrName>
                                        </p:attrNameLst>
                                      </p:cBhvr>
                                      <p:tavLst>
                                        <p:tav tm="0">
                                          <p:val>
                                            <p:strVal val="#ppt_x-#ppt_w/2"/>
                                          </p:val>
                                        </p:tav>
                                        <p:tav tm="100000">
                                          <p:val>
                                            <p:strVal val="#ppt_x"/>
                                          </p:val>
                                        </p:tav>
                                      </p:tavLst>
                                    </p:anim>
                                    <p:anim calcmode="lin" valueType="num">
                                      <p:cBhvr>
                                        <p:cTn id="90" dur="500" fill="hold"/>
                                        <p:tgtEl>
                                          <p:spTgt spid="92172"/>
                                        </p:tgtEl>
                                        <p:attrNameLst>
                                          <p:attrName>ppt_y</p:attrName>
                                        </p:attrNameLst>
                                      </p:cBhvr>
                                      <p:tavLst>
                                        <p:tav tm="0">
                                          <p:val>
                                            <p:strVal val="#ppt_y"/>
                                          </p:val>
                                        </p:tav>
                                        <p:tav tm="100000">
                                          <p:val>
                                            <p:strVal val="#ppt_y"/>
                                          </p:val>
                                        </p:tav>
                                      </p:tavLst>
                                    </p:anim>
                                    <p:anim calcmode="lin" valueType="num">
                                      <p:cBhvr>
                                        <p:cTn id="91" dur="500" fill="hold"/>
                                        <p:tgtEl>
                                          <p:spTgt spid="92172"/>
                                        </p:tgtEl>
                                        <p:attrNameLst>
                                          <p:attrName>ppt_w</p:attrName>
                                        </p:attrNameLst>
                                      </p:cBhvr>
                                      <p:tavLst>
                                        <p:tav tm="0">
                                          <p:val>
                                            <p:fltVal val="0"/>
                                          </p:val>
                                        </p:tav>
                                        <p:tav tm="100000">
                                          <p:val>
                                            <p:strVal val="#ppt_w"/>
                                          </p:val>
                                        </p:tav>
                                      </p:tavLst>
                                    </p:anim>
                                    <p:anim calcmode="lin" valueType="num">
                                      <p:cBhvr>
                                        <p:cTn id="92" dur="500" fill="hold"/>
                                        <p:tgtEl>
                                          <p:spTgt spid="92172"/>
                                        </p:tgtEl>
                                        <p:attrNameLst>
                                          <p:attrName>ppt_h</p:attrName>
                                        </p:attrNameLst>
                                      </p:cBhvr>
                                      <p:tavLst>
                                        <p:tav tm="0">
                                          <p:val>
                                            <p:strVal val="#ppt_h"/>
                                          </p:val>
                                        </p:tav>
                                        <p:tav tm="100000">
                                          <p:val>
                                            <p:strVal val="#ppt_h"/>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92173">
                                            <p:txEl>
                                              <p:pRg st="0" end="0"/>
                                            </p:txEl>
                                          </p:spTgt>
                                        </p:tgtEl>
                                        <p:attrNameLst>
                                          <p:attrName>style.visibility</p:attrName>
                                        </p:attrNameLst>
                                      </p:cBhvr>
                                      <p:to>
                                        <p:strVal val="visible"/>
                                      </p:to>
                                    </p:set>
                                    <p:anim calcmode="lin" valueType="num">
                                      <p:cBhvr additive="base">
                                        <p:cTn id="97" dur="500" fill="hold"/>
                                        <p:tgtEl>
                                          <p:spTgt spid="92173">
                                            <p:txEl>
                                              <p:pRg st="0" end="0"/>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9217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5"/>
                                            </p:cond>
                                          </p:stCondLst>
                                          <p:endCondLst>
                                            <p:cond evt="onStopAudio" delay="0">
                                              <p:tgtEl>
                                                <p:sldTgt/>
                                              </p:tgtEl>
                                            </p:cond>
                                          </p:endCondLst>
                                        </p:cTn>
                                        <p:tgtEl>
                                          <p:sndTgt r:embed="rId2" name="whoosh.wav"/>
                                        </p:tgtEl>
                                      </p:cMediaNode>
                                    </p:audio>
                                  </p:sub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92174">
                                            <p:txEl>
                                              <p:pRg st="0" end="0"/>
                                            </p:txEl>
                                          </p:spTgt>
                                        </p:tgtEl>
                                        <p:attrNameLst>
                                          <p:attrName>style.visibility</p:attrName>
                                        </p:attrNameLst>
                                      </p:cBhvr>
                                      <p:to>
                                        <p:strVal val="visible"/>
                                      </p:to>
                                    </p:set>
                                    <p:anim calcmode="lin" valueType="num">
                                      <p:cBhvr additive="base">
                                        <p:cTn id="103" dur="500" fill="hold"/>
                                        <p:tgtEl>
                                          <p:spTgt spid="92174">
                                            <p:txEl>
                                              <p:pRg st="0" end="0"/>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9217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1"/>
                                            </p:cond>
                                          </p:stCondLst>
                                          <p:endCondLst>
                                            <p:cond evt="onStopAudio" delay="0">
                                              <p:tgtEl>
                                                <p:sldTgt/>
                                              </p:tgtEl>
                                            </p:cond>
                                          </p:endCondLst>
                                        </p:cTn>
                                        <p:tgtEl>
                                          <p:sndTgt r:embed="rId2" name="whoosh.wav"/>
                                        </p:tgtEl>
                                      </p:cMediaNode>
                                    </p:audio>
                                  </p:subTnLst>
                                </p:cTn>
                              </p:par>
                            </p:childTnLst>
                          </p:cTn>
                        </p:par>
                      </p:childTnLst>
                    </p:cTn>
                  </p:par>
                  <p:par>
                    <p:cTn id="105" fill="hold" nodeType="clickPar">
                      <p:stCondLst>
                        <p:cond delay="indefinite"/>
                      </p:stCondLst>
                      <p:childTnLst>
                        <p:par>
                          <p:cTn id="106" fill="hold" nodeType="withGroup">
                            <p:stCondLst>
                              <p:cond delay="0"/>
                            </p:stCondLst>
                            <p:childTnLst>
                              <p:par>
                                <p:cTn id="107" presetID="17" presetClass="entr" presetSubtype="1" fill="hold" grpId="0" nodeType="clickEffect">
                                  <p:stCondLst>
                                    <p:cond delay="0"/>
                                  </p:stCondLst>
                                  <p:childTnLst>
                                    <p:set>
                                      <p:cBhvr>
                                        <p:cTn id="108" dur="1" fill="hold">
                                          <p:stCondLst>
                                            <p:cond delay="0"/>
                                          </p:stCondLst>
                                        </p:cTn>
                                        <p:tgtEl>
                                          <p:spTgt spid="92175"/>
                                        </p:tgtEl>
                                        <p:attrNameLst>
                                          <p:attrName>style.visibility</p:attrName>
                                        </p:attrNameLst>
                                      </p:cBhvr>
                                      <p:to>
                                        <p:strVal val="visible"/>
                                      </p:to>
                                    </p:set>
                                    <p:anim calcmode="lin" valueType="num">
                                      <p:cBhvr>
                                        <p:cTn id="109" dur="500" fill="hold"/>
                                        <p:tgtEl>
                                          <p:spTgt spid="92175"/>
                                        </p:tgtEl>
                                        <p:attrNameLst>
                                          <p:attrName>ppt_x</p:attrName>
                                        </p:attrNameLst>
                                      </p:cBhvr>
                                      <p:tavLst>
                                        <p:tav tm="0">
                                          <p:val>
                                            <p:strVal val="#ppt_x"/>
                                          </p:val>
                                        </p:tav>
                                        <p:tav tm="100000">
                                          <p:val>
                                            <p:strVal val="#ppt_x"/>
                                          </p:val>
                                        </p:tav>
                                      </p:tavLst>
                                    </p:anim>
                                    <p:anim calcmode="lin" valueType="num">
                                      <p:cBhvr>
                                        <p:cTn id="110" dur="500" fill="hold"/>
                                        <p:tgtEl>
                                          <p:spTgt spid="92175"/>
                                        </p:tgtEl>
                                        <p:attrNameLst>
                                          <p:attrName>ppt_y</p:attrName>
                                        </p:attrNameLst>
                                      </p:cBhvr>
                                      <p:tavLst>
                                        <p:tav tm="0">
                                          <p:val>
                                            <p:strVal val="#ppt_y-#ppt_h/2"/>
                                          </p:val>
                                        </p:tav>
                                        <p:tav tm="100000">
                                          <p:val>
                                            <p:strVal val="#ppt_y"/>
                                          </p:val>
                                        </p:tav>
                                      </p:tavLst>
                                    </p:anim>
                                    <p:anim calcmode="lin" valueType="num">
                                      <p:cBhvr>
                                        <p:cTn id="111" dur="500" fill="hold"/>
                                        <p:tgtEl>
                                          <p:spTgt spid="92175"/>
                                        </p:tgtEl>
                                        <p:attrNameLst>
                                          <p:attrName>ppt_w</p:attrName>
                                        </p:attrNameLst>
                                      </p:cBhvr>
                                      <p:tavLst>
                                        <p:tav tm="0">
                                          <p:val>
                                            <p:strVal val="#ppt_w"/>
                                          </p:val>
                                        </p:tav>
                                        <p:tav tm="100000">
                                          <p:val>
                                            <p:strVal val="#ppt_w"/>
                                          </p:val>
                                        </p:tav>
                                      </p:tavLst>
                                    </p:anim>
                                    <p:anim calcmode="lin" valueType="num">
                                      <p:cBhvr>
                                        <p:cTn id="112" dur="500" fill="hold"/>
                                        <p:tgtEl>
                                          <p:spTgt spid="92175"/>
                                        </p:tgtEl>
                                        <p:attrNameLst>
                                          <p:attrName>ppt_h</p:attrName>
                                        </p:attrNameLst>
                                      </p:cBhvr>
                                      <p:tavLst>
                                        <p:tav tm="0">
                                          <p:val>
                                            <p:fltVal val="0"/>
                                          </p:val>
                                        </p:tav>
                                        <p:tav tm="100000">
                                          <p:val>
                                            <p:strVal val="#ppt_h"/>
                                          </p:val>
                                        </p:tav>
                                      </p:tavLst>
                                    </p:anim>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 presetClass="entr" presetSubtype="8" fill="hold" grpId="0" nodeType="clickEffect">
                                  <p:stCondLst>
                                    <p:cond delay="0"/>
                                  </p:stCondLst>
                                  <p:childTnLst>
                                    <p:set>
                                      <p:cBhvr>
                                        <p:cTn id="116" dur="1" fill="hold">
                                          <p:stCondLst>
                                            <p:cond delay="0"/>
                                          </p:stCondLst>
                                        </p:cTn>
                                        <p:tgtEl>
                                          <p:spTgt spid="92176">
                                            <p:txEl>
                                              <p:pRg st="0" end="0"/>
                                            </p:txEl>
                                          </p:spTgt>
                                        </p:tgtEl>
                                        <p:attrNameLst>
                                          <p:attrName>style.visibility</p:attrName>
                                        </p:attrNameLst>
                                      </p:cBhvr>
                                      <p:to>
                                        <p:strVal val="visible"/>
                                      </p:to>
                                    </p:set>
                                    <p:anim calcmode="lin" valueType="num">
                                      <p:cBhvr additive="base">
                                        <p:cTn id="117" dur="500" fill="hold"/>
                                        <p:tgtEl>
                                          <p:spTgt spid="92176">
                                            <p:txEl>
                                              <p:pRg st="0" end="0"/>
                                            </p:txEl>
                                          </p:spTgt>
                                        </p:tgtEl>
                                        <p:attrNameLst>
                                          <p:attrName>ppt_x</p:attrName>
                                        </p:attrNameLst>
                                      </p:cBhvr>
                                      <p:tavLst>
                                        <p:tav tm="0">
                                          <p:val>
                                            <p:strVal val="0-#ppt_w/2"/>
                                          </p:val>
                                        </p:tav>
                                        <p:tav tm="100000">
                                          <p:val>
                                            <p:strVal val="#ppt_x"/>
                                          </p:val>
                                        </p:tav>
                                      </p:tavLst>
                                    </p:anim>
                                    <p:anim calcmode="lin" valueType="num">
                                      <p:cBhvr additive="base">
                                        <p:cTn id="118" dur="500" fill="hold"/>
                                        <p:tgtEl>
                                          <p:spTgt spid="9217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autoUpdateAnimBg="0"/>
      <p:bldP spid="92164" grpId="0" build="p" autoUpdateAnimBg="0"/>
      <p:bldP spid="92165" grpId="0" build="p" autoUpdateAnimBg="0"/>
      <p:bldP spid="92166" grpId="0" animBg="1"/>
      <p:bldP spid="92167" grpId="0" build="p" autoUpdateAnimBg="0"/>
      <p:bldP spid="92168" grpId="0" build="p" autoUpdateAnimBg="0"/>
      <p:bldP spid="92169" grpId="0" animBg="1"/>
      <p:bldP spid="92171" grpId="0" build="p" autoUpdateAnimBg="0"/>
      <p:bldP spid="92172" grpId="0" animBg="1"/>
      <p:bldP spid="92173" grpId="0" build="p" autoUpdateAnimBg="0"/>
      <p:bldP spid="92174" grpId="0" build="p" autoUpdateAnimBg="0"/>
      <p:bldP spid="92175" grpId="0" animBg="1"/>
      <p:bldP spid="92176"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1026"/>
          <p:cNvSpPr>
            <a:spLocks noGrp="1" noChangeArrowheads="1"/>
          </p:cNvSpPr>
          <p:nvPr>
            <p:ph type="title"/>
          </p:nvPr>
        </p:nvSpPr>
        <p:spPr>
          <a:xfrm>
            <a:off x="762000" y="533400"/>
            <a:ext cx="7696200" cy="857250"/>
          </a:xfrm>
        </p:spPr>
        <p:txBody>
          <a:bodyPr/>
          <a:lstStyle/>
          <a:p>
            <a:r>
              <a:rPr lang="en-US" altLang="zh-CN"/>
              <a:t>2.</a:t>
            </a:r>
            <a:r>
              <a:rPr lang="zh-CN" altLang="en-US">
                <a:ea typeface="黑体" pitchFamily="2" charset="-122"/>
              </a:rPr>
              <a:t>电机的应用                       </a:t>
            </a:r>
            <a:r>
              <a:rPr lang="en-US" altLang="zh-CN" sz="1400">
                <a:ea typeface="黑体" pitchFamily="2" charset="-122"/>
              </a:rPr>
              <a:t>3</a:t>
            </a:r>
          </a:p>
        </p:txBody>
      </p:sp>
      <p:sp>
        <p:nvSpPr>
          <p:cNvPr id="93187" name="Rectangle 1027"/>
          <p:cNvSpPr>
            <a:spLocks noChangeArrowheads="1"/>
          </p:cNvSpPr>
          <p:nvPr/>
        </p:nvSpPr>
        <p:spPr bwMode="auto">
          <a:xfrm>
            <a:off x="684213" y="1196975"/>
            <a:ext cx="8459787" cy="5327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Char char="l"/>
            </a:pPr>
            <a:r>
              <a:rPr lang="en-US" altLang="zh-CN" sz="3500" b="1">
                <a:ea typeface="黑体" pitchFamily="2" charset="-122"/>
              </a:rPr>
              <a:t>B</a:t>
            </a:r>
            <a:r>
              <a:rPr lang="zh-CN" altLang="en-US" sz="3500" b="1">
                <a:ea typeface="黑体" pitchFamily="2" charset="-122"/>
              </a:rPr>
              <a:t>企业范围</a:t>
            </a:r>
          </a:p>
          <a:p>
            <a:pPr marL="342900" indent="-342900">
              <a:spcBef>
                <a:spcPct val="20000"/>
              </a:spcBef>
              <a:buClr>
                <a:schemeClr val="bg2"/>
              </a:buClr>
              <a:buSzPct val="70000"/>
              <a:buFont typeface="Wingdings" pitchFamily="2" charset="2"/>
              <a:buNone/>
            </a:pPr>
            <a:r>
              <a:rPr lang="zh-CN" altLang="en-US" sz="3500" b="1">
                <a:ea typeface="黑体" pitchFamily="2" charset="-122"/>
              </a:rPr>
              <a:t>     使用目的不同</a:t>
            </a:r>
            <a:r>
              <a:rPr lang="en-US" altLang="zh-CN" sz="3500" b="1">
                <a:ea typeface="黑体" pitchFamily="2" charset="-122"/>
              </a:rPr>
              <a:t>——</a:t>
            </a:r>
            <a:r>
              <a:rPr lang="zh-CN" altLang="en-US" sz="3500" b="1">
                <a:ea typeface="黑体" pitchFamily="2" charset="-122"/>
              </a:rPr>
              <a:t>电机种类不同</a:t>
            </a:r>
          </a:p>
          <a:p>
            <a:pPr marL="342900" indent="-342900">
              <a:spcBef>
                <a:spcPct val="20000"/>
              </a:spcBef>
              <a:buClr>
                <a:schemeClr val="bg2"/>
              </a:buClr>
              <a:buSzPct val="70000"/>
              <a:buFont typeface="Wingdings" pitchFamily="2" charset="2"/>
              <a:buNone/>
            </a:pPr>
            <a:r>
              <a:rPr lang="zh-CN" altLang="en-US" sz="3500" b="1">
                <a:ea typeface="黑体" pitchFamily="2" charset="-122"/>
              </a:rPr>
              <a:t>     企业性质不同</a:t>
            </a:r>
            <a:r>
              <a:rPr lang="en-US" altLang="zh-CN" sz="3500" b="1">
                <a:ea typeface="黑体" pitchFamily="2" charset="-122"/>
              </a:rPr>
              <a:t>——</a:t>
            </a:r>
            <a:r>
              <a:rPr lang="zh-CN" altLang="en-US" sz="3500" b="1">
                <a:ea typeface="黑体" pitchFamily="2" charset="-122"/>
              </a:rPr>
              <a:t>电机环境不同</a:t>
            </a:r>
          </a:p>
          <a:p>
            <a:pPr marL="342900" indent="-342900">
              <a:spcBef>
                <a:spcPct val="20000"/>
              </a:spcBef>
              <a:buClr>
                <a:schemeClr val="bg2"/>
              </a:buClr>
              <a:buSzPct val="70000"/>
              <a:buFont typeface="Wingdings" pitchFamily="2" charset="2"/>
              <a:buNone/>
            </a:pPr>
            <a:r>
              <a:rPr lang="zh-CN" altLang="en-US" sz="3500" b="1">
                <a:ea typeface="黑体" pitchFamily="2" charset="-122"/>
              </a:rPr>
              <a:t>如：煤矿、石油</a:t>
            </a:r>
            <a:r>
              <a:rPr lang="en-US" altLang="zh-CN" sz="3500" b="1">
                <a:ea typeface="黑体" pitchFamily="2" charset="-122"/>
              </a:rPr>
              <a:t>——</a:t>
            </a:r>
            <a:r>
              <a:rPr lang="zh-CN" altLang="en-US" sz="3500" b="1">
                <a:ea typeface="黑体" pitchFamily="2" charset="-122"/>
              </a:rPr>
              <a:t>防爆</a:t>
            </a:r>
          </a:p>
          <a:p>
            <a:pPr marL="342900" indent="-342900">
              <a:spcBef>
                <a:spcPct val="20000"/>
              </a:spcBef>
              <a:buClr>
                <a:schemeClr val="bg2"/>
              </a:buClr>
              <a:buSzPct val="70000"/>
              <a:buFont typeface="Wingdings" pitchFamily="2" charset="2"/>
              <a:buNone/>
            </a:pPr>
            <a:r>
              <a:rPr lang="zh-CN" altLang="en-US" sz="3500" b="1">
                <a:ea typeface="黑体" pitchFamily="2" charset="-122"/>
              </a:rPr>
              <a:t>       纺织工业</a:t>
            </a:r>
            <a:r>
              <a:rPr lang="en-US" altLang="zh-CN" sz="3500" b="1">
                <a:ea typeface="黑体" pitchFamily="2" charset="-122"/>
              </a:rPr>
              <a:t>——</a:t>
            </a:r>
            <a:r>
              <a:rPr lang="zh-CN" altLang="en-US" sz="3500" b="1">
                <a:ea typeface="黑体" pitchFamily="2" charset="-122"/>
              </a:rPr>
              <a:t>防尘</a:t>
            </a:r>
          </a:p>
          <a:p>
            <a:pPr marL="342900" indent="-342900">
              <a:spcBef>
                <a:spcPct val="20000"/>
              </a:spcBef>
              <a:buClr>
                <a:schemeClr val="bg2"/>
              </a:buClr>
              <a:buSzPct val="70000"/>
              <a:buFont typeface="Wingdings" pitchFamily="2" charset="2"/>
              <a:buNone/>
            </a:pPr>
            <a:r>
              <a:rPr lang="zh-CN" altLang="en-US" sz="3500" b="1">
                <a:ea typeface="黑体" pitchFamily="2" charset="-122"/>
              </a:rPr>
              <a:t>       化学工业</a:t>
            </a:r>
            <a:r>
              <a:rPr lang="en-US" altLang="zh-CN" sz="3500" b="1">
                <a:ea typeface="黑体" pitchFamily="2" charset="-122"/>
              </a:rPr>
              <a:t>——</a:t>
            </a:r>
            <a:r>
              <a:rPr lang="zh-CN" altLang="en-US" sz="3500" b="1">
                <a:ea typeface="黑体" pitchFamily="2" charset="-122"/>
              </a:rPr>
              <a:t>防腐（气体、液体）</a:t>
            </a:r>
          </a:p>
          <a:p>
            <a:pPr marL="342900" indent="-342900">
              <a:spcBef>
                <a:spcPct val="20000"/>
              </a:spcBef>
              <a:buClr>
                <a:schemeClr val="bg2"/>
              </a:buClr>
              <a:buSzPct val="70000"/>
              <a:buFont typeface="Wingdings" pitchFamily="2" charset="2"/>
              <a:buNone/>
            </a:pPr>
            <a:r>
              <a:rPr lang="zh-CN" altLang="en-US" sz="3500" b="1">
                <a:ea typeface="黑体" pitchFamily="2" charset="-122"/>
              </a:rPr>
              <a:t>		军事工业</a:t>
            </a:r>
            <a:r>
              <a:rPr lang="en-US" altLang="zh-CN" sz="3500" b="1">
                <a:ea typeface="黑体" pitchFamily="2" charset="-122"/>
              </a:rPr>
              <a:t>——</a:t>
            </a:r>
            <a:r>
              <a:rPr lang="zh-CN" altLang="en-US" sz="3500" b="1">
                <a:ea typeface="黑体" pitchFamily="2" charset="-122"/>
              </a:rPr>
              <a:t>抗振动、冲击、沙尘、霉菌、低温、高温、高湿。</a:t>
            </a:r>
          </a:p>
          <a:p>
            <a:pPr marL="342900" indent="-342900">
              <a:spcBef>
                <a:spcPct val="20000"/>
              </a:spcBef>
              <a:buClr>
                <a:schemeClr val="bg2"/>
              </a:buClr>
              <a:buSzPct val="70000"/>
              <a:buFont typeface="Wingdings" pitchFamily="2" charset="2"/>
              <a:buNone/>
            </a:pPr>
            <a:r>
              <a:rPr lang="zh-CN" altLang="en-US" sz="3500" b="1">
                <a:ea typeface="黑体" pitchFamily="2" charset="-122"/>
              </a:rPr>
              <a:t>		航空航天</a:t>
            </a:r>
            <a:r>
              <a:rPr lang="en-US" altLang="zh-CN" sz="3500" b="1">
                <a:ea typeface="黑体" pitchFamily="2" charset="-122"/>
              </a:rPr>
              <a:t>——</a:t>
            </a:r>
            <a:r>
              <a:rPr lang="zh-CN" altLang="en-US" sz="3500" b="1">
                <a:ea typeface="黑体" pitchFamily="2" charset="-122"/>
              </a:rPr>
              <a:t>高空、真空</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762000" y="533400"/>
            <a:ext cx="7696200" cy="857250"/>
          </a:xfrm>
        </p:spPr>
        <p:txBody>
          <a:bodyPr/>
          <a:lstStyle/>
          <a:p>
            <a:r>
              <a:rPr lang="en-US" altLang="zh-CN"/>
              <a:t>2.</a:t>
            </a:r>
            <a:r>
              <a:rPr lang="zh-CN" altLang="en-US">
                <a:ea typeface="黑体" pitchFamily="2" charset="-122"/>
              </a:rPr>
              <a:t>电机的应用                       </a:t>
            </a:r>
            <a:r>
              <a:rPr lang="en-US" altLang="zh-CN" sz="1400">
                <a:ea typeface="黑体" pitchFamily="2" charset="-122"/>
              </a:rPr>
              <a:t>4</a:t>
            </a:r>
          </a:p>
        </p:txBody>
      </p:sp>
      <p:sp>
        <p:nvSpPr>
          <p:cNvPr id="98307" name="Rectangle 3"/>
          <p:cNvSpPr>
            <a:spLocks noChangeArrowheads="1"/>
          </p:cNvSpPr>
          <p:nvPr/>
        </p:nvSpPr>
        <p:spPr bwMode="auto">
          <a:xfrm>
            <a:off x="304800" y="1600200"/>
            <a:ext cx="3595688" cy="4800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Char char="l"/>
            </a:pPr>
            <a:r>
              <a:rPr lang="zh-CN" altLang="en-US" sz="3500" b="1">
                <a:solidFill>
                  <a:srgbClr val="05006C"/>
                </a:solidFill>
                <a:latin typeface="Times New Roman" charset="0"/>
              </a:rPr>
              <a:t>世界最大的水轮发电机转轮完成吊装 </a:t>
            </a:r>
            <a:endParaRPr lang="zh-CN" altLang="en-US" sz="3500" b="1">
              <a:ea typeface="黑体" pitchFamily="2" charset="-122"/>
            </a:endParaRPr>
          </a:p>
          <a:p>
            <a:pPr marL="342900" indent="-342900">
              <a:spcBef>
                <a:spcPct val="20000"/>
              </a:spcBef>
              <a:buClr>
                <a:schemeClr val="bg2"/>
              </a:buClr>
              <a:buSzPct val="70000"/>
              <a:buFont typeface="Wingdings" pitchFamily="2" charset="2"/>
              <a:buNone/>
            </a:pPr>
            <a:r>
              <a:rPr lang="zh-CN" altLang="en-US" sz="3500" b="1">
                <a:ea typeface="黑体" pitchFamily="2" charset="-122"/>
              </a:rPr>
              <a:t>     </a:t>
            </a:r>
            <a:r>
              <a:rPr lang="en-US" altLang="zh-CN" sz="2200" b="1"/>
              <a:t>2002</a:t>
            </a:r>
            <a:r>
              <a:rPr lang="zh-CN" altLang="en-US" sz="2200" b="1">
                <a:latin typeface="Times New Roman" charset="0"/>
              </a:rPr>
              <a:t>年</a:t>
            </a:r>
            <a:r>
              <a:rPr lang="en-US" altLang="zh-CN" sz="2200" b="1"/>
              <a:t>06</a:t>
            </a:r>
            <a:r>
              <a:rPr lang="zh-CN" altLang="en-US" sz="2200" b="1">
                <a:latin typeface="Times New Roman" charset="0"/>
              </a:rPr>
              <a:t>月</a:t>
            </a:r>
            <a:r>
              <a:rPr lang="en-US" altLang="zh-CN" sz="2200" b="1"/>
              <a:t>18</a:t>
            </a:r>
            <a:r>
              <a:rPr lang="zh-CN" altLang="en-US" sz="2200" b="1">
                <a:latin typeface="Times New Roman" charset="0"/>
              </a:rPr>
              <a:t>日</a:t>
            </a:r>
            <a:r>
              <a:rPr lang="zh-CN" altLang="en-US" sz="2200" b="1"/>
              <a:t> </a:t>
            </a:r>
            <a:r>
              <a:rPr lang="en-US" altLang="zh-CN" sz="2200" b="1"/>
              <a:t>09:46 </a:t>
            </a:r>
            <a:r>
              <a:rPr lang="zh-CN" altLang="en-US" sz="2200" b="1">
                <a:solidFill>
                  <a:srgbClr val="A20010"/>
                </a:solidFill>
                <a:latin typeface="Times New Roman" charset="0"/>
              </a:rPr>
              <a:t>中国新闻网</a:t>
            </a:r>
            <a:r>
              <a:rPr lang="zh-CN" altLang="en-US" sz="3500" b="1">
                <a:ea typeface="黑体" pitchFamily="2" charset="-122"/>
              </a:rPr>
              <a:t> </a:t>
            </a:r>
          </a:p>
          <a:p>
            <a:pPr marL="342900" indent="-342900">
              <a:spcBef>
                <a:spcPct val="20000"/>
              </a:spcBef>
              <a:buClr>
                <a:schemeClr val="bg2"/>
              </a:buClr>
              <a:buSzPct val="70000"/>
              <a:buFont typeface="Wingdings" pitchFamily="2" charset="2"/>
              <a:buNone/>
            </a:pPr>
            <a:r>
              <a:rPr lang="zh-CN" altLang="en-US" sz="3500" b="1">
                <a:latin typeface="Times New Roman" charset="0"/>
              </a:rPr>
              <a:t>该转轮最大直径</a:t>
            </a:r>
            <a:r>
              <a:rPr lang="en-US" altLang="zh-CN" sz="3500" b="1">
                <a:latin typeface="Times New Roman" charset="0"/>
              </a:rPr>
              <a:t>10.6</a:t>
            </a:r>
            <a:r>
              <a:rPr lang="zh-CN" altLang="en-US" sz="3500" b="1">
                <a:latin typeface="Times New Roman" charset="0"/>
              </a:rPr>
              <a:t>米、高</a:t>
            </a:r>
            <a:r>
              <a:rPr lang="en-US" altLang="zh-CN" sz="3500" b="1">
                <a:latin typeface="Times New Roman" charset="0"/>
              </a:rPr>
              <a:t>5.11</a:t>
            </a:r>
            <a:r>
              <a:rPr lang="zh-CN" altLang="en-US" sz="3500" b="1">
                <a:latin typeface="Times New Roman" charset="0"/>
              </a:rPr>
              <a:t>米、重</a:t>
            </a:r>
            <a:r>
              <a:rPr lang="en-US" altLang="zh-CN" sz="3500" b="1">
                <a:latin typeface="Times New Roman" charset="0"/>
              </a:rPr>
              <a:t>425</a:t>
            </a:r>
            <a:r>
              <a:rPr lang="zh-CN" altLang="en-US" sz="3500" b="1">
                <a:latin typeface="Times New Roman" charset="0"/>
              </a:rPr>
              <a:t>吨，            </a:t>
            </a:r>
          </a:p>
        </p:txBody>
      </p:sp>
      <p:pic>
        <p:nvPicPr>
          <p:cNvPr id="98309" name="Picture 5" descr="0-3三峡发电机水轮吊装"/>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100513" y="0"/>
            <a:ext cx="4794250" cy="68580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762000" y="533400"/>
            <a:ext cx="7696200" cy="857250"/>
          </a:xfrm>
        </p:spPr>
        <p:txBody>
          <a:bodyPr/>
          <a:lstStyle/>
          <a:p>
            <a:r>
              <a:rPr lang="en-US" altLang="zh-CN"/>
              <a:t>2.</a:t>
            </a:r>
            <a:r>
              <a:rPr lang="zh-CN" altLang="en-US">
                <a:ea typeface="黑体" pitchFamily="2" charset="-122"/>
              </a:rPr>
              <a:t>电机的应用                       </a:t>
            </a:r>
            <a:r>
              <a:rPr lang="en-US" altLang="zh-CN" sz="1400">
                <a:ea typeface="黑体" pitchFamily="2" charset="-122"/>
              </a:rPr>
              <a:t>5</a:t>
            </a:r>
          </a:p>
        </p:txBody>
      </p:sp>
      <p:sp>
        <p:nvSpPr>
          <p:cNvPr id="99331" name="Rectangle 3"/>
          <p:cNvSpPr>
            <a:spLocks noChangeArrowheads="1"/>
          </p:cNvSpPr>
          <p:nvPr/>
        </p:nvSpPr>
        <p:spPr bwMode="auto">
          <a:xfrm>
            <a:off x="900113" y="1371600"/>
            <a:ext cx="7924800" cy="4505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Char char="l"/>
            </a:pPr>
            <a:r>
              <a:rPr lang="en-US" altLang="zh-CN" sz="3500" b="1"/>
              <a:t> </a:t>
            </a:r>
          </a:p>
        </p:txBody>
      </p:sp>
      <p:sp>
        <p:nvSpPr>
          <p:cNvPr id="99333" name="Rectangle 5"/>
          <p:cNvSpPr>
            <a:spLocks noChangeArrowheads="1"/>
          </p:cNvSpPr>
          <p:nvPr/>
        </p:nvSpPr>
        <p:spPr bwMode="auto">
          <a:xfrm>
            <a:off x="900113" y="1989138"/>
            <a:ext cx="7924800" cy="38877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Char char="l"/>
            </a:pPr>
            <a:r>
              <a:rPr lang="zh-CN" altLang="en-US" sz="3500" b="1">
                <a:solidFill>
                  <a:srgbClr val="05006C"/>
                </a:solidFill>
                <a:latin typeface="Times New Roman" charset="0"/>
              </a:rPr>
              <a:t>世界最大水轮发电机组就位三峡电站</a:t>
            </a:r>
            <a:r>
              <a:rPr lang="zh-CN" altLang="en-US" sz="3500" b="1">
                <a:ea typeface="黑体" pitchFamily="2" charset="-122"/>
              </a:rPr>
              <a:t> </a:t>
            </a:r>
          </a:p>
          <a:p>
            <a:pPr marL="342900" indent="-342900">
              <a:spcBef>
                <a:spcPct val="20000"/>
              </a:spcBef>
              <a:buClr>
                <a:schemeClr val="bg2"/>
              </a:buClr>
              <a:buSzPct val="70000"/>
              <a:buFont typeface="Wingdings" pitchFamily="2" charset="2"/>
              <a:buNone/>
            </a:pPr>
            <a:r>
              <a:rPr lang="zh-CN" altLang="en-US" sz="3500" b="1">
                <a:ea typeface="黑体" pitchFamily="2" charset="-122"/>
              </a:rPr>
              <a:t>     </a:t>
            </a:r>
          </a:p>
          <a:p>
            <a:pPr marL="342900" indent="-342900">
              <a:spcBef>
                <a:spcPct val="20000"/>
              </a:spcBef>
              <a:buClr>
                <a:schemeClr val="bg2"/>
              </a:buClr>
              <a:buSzPct val="70000"/>
              <a:buFont typeface="Wingdings" pitchFamily="2" charset="2"/>
              <a:buNone/>
            </a:pPr>
            <a:r>
              <a:rPr lang="zh-CN" altLang="en-US" sz="3500" b="1">
                <a:latin typeface="Times New Roman" charset="0"/>
              </a:rPr>
              <a:t>           两台国产的单钩</a:t>
            </a:r>
            <a:r>
              <a:rPr lang="en-US" altLang="zh-CN" sz="3500" b="1"/>
              <a:t>1200</a:t>
            </a:r>
            <a:r>
              <a:rPr lang="zh-CN" altLang="en-US" sz="3500" b="1">
                <a:latin typeface="Times New Roman" charset="0"/>
              </a:rPr>
              <a:t>吨的桥式起重机将重达</a:t>
            </a:r>
            <a:r>
              <a:rPr lang="en-US" altLang="zh-CN" sz="3500" b="1"/>
              <a:t>1900</a:t>
            </a:r>
            <a:r>
              <a:rPr lang="zh-CN" altLang="en-US" sz="3500" b="1">
                <a:latin typeface="Times New Roman" charset="0"/>
              </a:rPr>
              <a:t>多吨的机组转子吊起，在半个多小时内顺利吊装就位。</a:t>
            </a:r>
            <a:r>
              <a:rPr lang="zh-CN" altLang="en-US" sz="3500" b="1"/>
              <a:t> </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762000" y="533400"/>
            <a:ext cx="7696200" cy="857250"/>
          </a:xfrm>
        </p:spPr>
        <p:txBody>
          <a:bodyPr/>
          <a:lstStyle/>
          <a:p>
            <a:r>
              <a:rPr lang="en-US" altLang="zh-CN"/>
              <a:t>2.</a:t>
            </a:r>
            <a:r>
              <a:rPr lang="zh-CN" altLang="en-US">
                <a:ea typeface="黑体" pitchFamily="2" charset="-122"/>
              </a:rPr>
              <a:t>电机的应用                       </a:t>
            </a:r>
            <a:r>
              <a:rPr lang="en-US" altLang="zh-CN" sz="1400">
                <a:ea typeface="黑体" pitchFamily="2" charset="-122"/>
              </a:rPr>
              <a:t>6</a:t>
            </a:r>
          </a:p>
        </p:txBody>
      </p:sp>
      <p:sp>
        <p:nvSpPr>
          <p:cNvPr id="102403" name="Rectangle 3"/>
          <p:cNvSpPr>
            <a:spLocks noChangeArrowheads="1"/>
          </p:cNvSpPr>
          <p:nvPr/>
        </p:nvSpPr>
        <p:spPr bwMode="auto">
          <a:xfrm>
            <a:off x="900113" y="1371600"/>
            <a:ext cx="7924800" cy="4505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Char char="l"/>
            </a:pPr>
            <a:r>
              <a:rPr lang="en-US" altLang="zh-CN" sz="3500" b="1"/>
              <a:t> </a:t>
            </a:r>
          </a:p>
        </p:txBody>
      </p:sp>
      <p:pic>
        <p:nvPicPr>
          <p:cNvPr id="102404" name="Picture 4" descr="0-1三峡发电机吊装"/>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505200" y="228600"/>
            <a:ext cx="4935538" cy="66294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762000" y="533400"/>
            <a:ext cx="7696200" cy="857250"/>
          </a:xfrm>
        </p:spPr>
        <p:txBody>
          <a:bodyPr/>
          <a:lstStyle/>
          <a:p>
            <a:r>
              <a:rPr lang="en-US" altLang="zh-CN"/>
              <a:t>2.</a:t>
            </a:r>
            <a:r>
              <a:rPr lang="zh-CN" altLang="en-US">
                <a:ea typeface="黑体" pitchFamily="2" charset="-122"/>
              </a:rPr>
              <a:t>电机的应用                       </a:t>
            </a:r>
            <a:r>
              <a:rPr lang="en-US" altLang="zh-CN" sz="1400">
                <a:ea typeface="黑体" pitchFamily="2" charset="-122"/>
              </a:rPr>
              <a:t>7</a:t>
            </a:r>
          </a:p>
        </p:txBody>
      </p:sp>
      <p:sp>
        <p:nvSpPr>
          <p:cNvPr id="100355" name="Rectangle 3"/>
          <p:cNvSpPr>
            <a:spLocks noChangeArrowheads="1"/>
          </p:cNvSpPr>
          <p:nvPr/>
        </p:nvSpPr>
        <p:spPr bwMode="auto">
          <a:xfrm>
            <a:off x="900113" y="1916113"/>
            <a:ext cx="7924800" cy="39608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None/>
            </a:pPr>
            <a:endParaRPr lang="zh-CN" altLang="zh-CN" sz="3500" b="1"/>
          </a:p>
        </p:txBody>
      </p:sp>
      <p:sp>
        <p:nvSpPr>
          <p:cNvPr id="100357" name="Rectangle 5"/>
          <p:cNvSpPr>
            <a:spLocks noChangeArrowheads="1"/>
          </p:cNvSpPr>
          <p:nvPr/>
        </p:nvSpPr>
        <p:spPr bwMode="auto">
          <a:xfrm>
            <a:off x="685800" y="2057400"/>
            <a:ext cx="7924800" cy="3887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Char char="l"/>
            </a:pPr>
            <a:r>
              <a:rPr lang="zh-CN" altLang="en-US" sz="3500" b="1">
                <a:solidFill>
                  <a:srgbClr val="05006C"/>
                </a:solidFill>
                <a:latin typeface="Times New Roman" charset="0"/>
              </a:rPr>
              <a:t>世界上最大的水轮发电机组定子 </a:t>
            </a:r>
            <a:endParaRPr lang="zh-CN" altLang="en-US" sz="3500" b="1">
              <a:ea typeface="黑体" pitchFamily="2" charset="-122"/>
            </a:endParaRPr>
          </a:p>
          <a:p>
            <a:pPr marL="342900" indent="-342900">
              <a:spcBef>
                <a:spcPct val="20000"/>
              </a:spcBef>
              <a:buClr>
                <a:schemeClr val="bg2"/>
              </a:buClr>
              <a:buSzPct val="70000"/>
              <a:buFont typeface="Wingdings" pitchFamily="2" charset="2"/>
              <a:buNone/>
            </a:pPr>
            <a:r>
              <a:rPr lang="zh-CN" altLang="en-US" sz="3500" b="1">
                <a:ea typeface="黑体" pitchFamily="2" charset="-122"/>
              </a:rPr>
              <a:t>     </a:t>
            </a:r>
          </a:p>
          <a:p>
            <a:pPr marL="342900" indent="-342900">
              <a:spcBef>
                <a:spcPct val="20000"/>
              </a:spcBef>
              <a:buClr>
                <a:schemeClr val="bg2"/>
              </a:buClr>
              <a:buSzPct val="70000"/>
              <a:buFont typeface="Wingdings" pitchFamily="2" charset="2"/>
              <a:buNone/>
            </a:pPr>
            <a:r>
              <a:rPr lang="zh-CN" altLang="en-US" sz="3500" b="1">
                <a:latin typeface="Times New Roman" charset="0"/>
              </a:rPr>
              <a:t>          三峡工程左岸电厂</a:t>
            </a:r>
            <a:r>
              <a:rPr lang="en-US" altLang="zh-CN" sz="3500" b="1"/>
              <a:t>6</a:t>
            </a:r>
            <a:r>
              <a:rPr lang="zh-CN" altLang="en-US" sz="3500" b="1">
                <a:latin typeface="Times New Roman" charset="0"/>
              </a:rPr>
              <a:t>号机组定子正吊入机窝。其定子外径为</a:t>
            </a:r>
            <a:r>
              <a:rPr lang="en-US" altLang="zh-CN" sz="3500" b="1"/>
              <a:t>21.45</a:t>
            </a:r>
            <a:r>
              <a:rPr lang="zh-CN" altLang="en-US" sz="3500" b="1">
                <a:latin typeface="Times New Roman" charset="0"/>
              </a:rPr>
              <a:t>米，重</a:t>
            </a:r>
            <a:r>
              <a:rPr lang="en-US" altLang="zh-CN" sz="3500" b="1"/>
              <a:t>655·9</a:t>
            </a:r>
            <a:r>
              <a:rPr lang="zh-CN" altLang="en-US" sz="3500" b="1">
                <a:latin typeface="Times New Roman" charset="0"/>
              </a:rPr>
              <a:t>吨，是世界上最大的水轮发电机组定子。新华社供稿</a:t>
            </a:r>
            <a:r>
              <a:rPr lang="zh-CN" altLang="en-US" sz="3500" b="1"/>
              <a:t> </a:t>
            </a:r>
            <a:r>
              <a:rPr lang="zh-CN" altLang="en-US" sz="3500" b="1">
                <a:latin typeface="Times New Roman" charset="0"/>
              </a:rPr>
              <a:t>。</a:t>
            </a:r>
            <a:r>
              <a:rPr lang="zh-CN" altLang="en-US" sz="3500" b="1"/>
              <a:t> </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762000" y="533400"/>
            <a:ext cx="7696200" cy="857250"/>
          </a:xfrm>
        </p:spPr>
        <p:txBody>
          <a:bodyPr/>
          <a:lstStyle/>
          <a:p>
            <a:r>
              <a:rPr lang="en-US" altLang="zh-CN"/>
              <a:t>2.</a:t>
            </a:r>
            <a:r>
              <a:rPr lang="zh-CN" altLang="en-US">
                <a:ea typeface="黑体" pitchFamily="2" charset="-122"/>
              </a:rPr>
              <a:t>电机的应用                       </a:t>
            </a:r>
            <a:r>
              <a:rPr lang="en-US" altLang="zh-CN" sz="1400">
                <a:ea typeface="黑体" pitchFamily="2" charset="-122"/>
              </a:rPr>
              <a:t>8</a:t>
            </a:r>
          </a:p>
        </p:txBody>
      </p:sp>
      <p:sp>
        <p:nvSpPr>
          <p:cNvPr id="101380" name="Rectangle 4"/>
          <p:cNvSpPr>
            <a:spLocks noChangeArrowheads="1"/>
          </p:cNvSpPr>
          <p:nvPr/>
        </p:nvSpPr>
        <p:spPr bwMode="auto">
          <a:xfrm>
            <a:off x="685800" y="2057400"/>
            <a:ext cx="2895600" cy="426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Char char="l"/>
            </a:pPr>
            <a:r>
              <a:rPr lang="zh-CN" altLang="en-US" sz="3500" b="1">
                <a:solidFill>
                  <a:srgbClr val="05006C"/>
                </a:solidFill>
                <a:latin typeface="Times New Roman" charset="0"/>
              </a:rPr>
              <a:t>三峡大坝发电机组安装工程进展顺利 </a:t>
            </a:r>
            <a:endParaRPr lang="zh-CN" altLang="en-US" sz="3500" b="1">
              <a:ea typeface="黑体" pitchFamily="2" charset="-122"/>
            </a:endParaRPr>
          </a:p>
          <a:p>
            <a:pPr marL="342900" indent="-342900">
              <a:spcBef>
                <a:spcPct val="20000"/>
              </a:spcBef>
              <a:buClr>
                <a:schemeClr val="bg2"/>
              </a:buClr>
              <a:buSzPct val="70000"/>
              <a:buFont typeface="Wingdings" pitchFamily="2" charset="2"/>
              <a:buNone/>
            </a:pPr>
            <a:r>
              <a:rPr lang="zh-CN" altLang="en-US" sz="3500" b="1">
                <a:ea typeface="黑体" pitchFamily="2" charset="-122"/>
              </a:rPr>
              <a:t>     </a:t>
            </a:r>
            <a:endParaRPr lang="zh-CN" altLang="en-US" sz="3500" b="1"/>
          </a:p>
        </p:txBody>
      </p:sp>
      <p:pic>
        <p:nvPicPr>
          <p:cNvPr id="101381" name="Picture 5" descr="0-2三峡发电机安装"/>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668713" y="0"/>
            <a:ext cx="4567237" cy="68580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990600" y="0"/>
            <a:ext cx="7793038" cy="857250"/>
          </a:xfrm>
        </p:spPr>
        <p:txBody>
          <a:bodyPr/>
          <a:lstStyle/>
          <a:p>
            <a:r>
              <a:rPr lang="en-US" altLang="zh-CN"/>
              <a:t>2.</a:t>
            </a:r>
            <a:r>
              <a:rPr lang="zh-CN" altLang="en-US">
                <a:ea typeface="黑体" pitchFamily="2" charset="-122"/>
              </a:rPr>
              <a:t>电机的应用                       </a:t>
            </a:r>
            <a:r>
              <a:rPr lang="en-US" altLang="zh-CN" sz="1400">
                <a:ea typeface="黑体" pitchFamily="2" charset="-122"/>
              </a:rPr>
              <a:t>9</a:t>
            </a:r>
          </a:p>
        </p:txBody>
      </p:sp>
      <p:sp>
        <p:nvSpPr>
          <p:cNvPr id="103427" name="Rectangle 3"/>
          <p:cNvSpPr>
            <a:spLocks noChangeArrowheads="1"/>
          </p:cNvSpPr>
          <p:nvPr/>
        </p:nvSpPr>
        <p:spPr bwMode="auto">
          <a:xfrm>
            <a:off x="6705600" y="1905000"/>
            <a:ext cx="2438400" cy="4419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Char char="l"/>
            </a:pPr>
            <a:r>
              <a:rPr lang="zh-CN" altLang="en-US" sz="3500" b="1">
                <a:solidFill>
                  <a:srgbClr val="05006C"/>
                </a:solidFill>
                <a:latin typeface="Times New Roman" charset="0"/>
              </a:rPr>
              <a:t>三峡工程首台发电机定子完成吊装</a:t>
            </a:r>
          </a:p>
          <a:p>
            <a:pPr marL="342900" indent="-342900">
              <a:spcBef>
                <a:spcPct val="20000"/>
              </a:spcBef>
              <a:buClr>
                <a:schemeClr val="bg2"/>
              </a:buClr>
              <a:buSzPct val="70000"/>
              <a:buFont typeface="Wingdings" pitchFamily="2" charset="2"/>
              <a:buChar char="l"/>
            </a:pPr>
            <a:r>
              <a:rPr lang="zh-CN" altLang="en-US" sz="2200" b="1">
                <a:solidFill>
                  <a:srgbClr val="05006C"/>
                </a:solidFill>
                <a:latin typeface="Times New Roman" charset="0"/>
              </a:rPr>
              <a:t>这套定子属左岸电厂</a:t>
            </a:r>
            <a:r>
              <a:rPr lang="en-US" altLang="zh-CN" sz="2200" b="1">
                <a:solidFill>
                  <a:srgbClr val="05006C"/>
                </a:solidFill>
                <a:latin typeface="Times New Roman" charset="0"/>
              </a:rPr>
              <a:t>5</a:t>
            </a:r>
            <a:r>
              <a:rPr lang="zh-CN" altLang="en-US" sz="2200" b="1">
                <a:solidFill>
                  <a:srgbClr val="05006C"/>
                </a:solidFill>
                <a:latin typeface="Times New Roman" charset="0"/>
              </a:rPr>
              <a:t>号发电机组，其机座外径为</a:t>
            </a:r>
            <a:r>
              <a:rPr lang="en-US" altLang="zh-CN" sz="2200" b="1">
                <a:solidFill>
                  <a:srgbClr val="05006C"/>
                </a:solidFill>
                <a:latin typeface="Times New Roman" charset="0"/>
              </a:rPr>
              <a:t>23.1</a:t>
            </a:r>
            <a:r>
              <a:rPr lang="zh-CN" altLang="en-US" sz="2200" b="1">
                <a:solidFill>
                  <a:srgbClr val="05006C"/>
                </a:solidFill>
                <a:latin typeface="Times New Roman" charset="0"/>
              </a:rPr>
              <a:t>米，总重量为</a:t>
            </a:r>
            <a:r>
              <a:rPr lang="en-US" altLang="zh-CN" sz="2200" b="1">
                <a:solidFill>
                  <a:srgbClr val="05006C"/>
                </a:solidFill>
                <a:latin typeface="Times New Roman" charset="0"/>
              </a:rPr>
              <a:t>714</a:t>
            </a:r>
            <a:r>
              <a:rPr lang="zh-CN" altLang="en-US" sz="2200" b="1">
                <a:solidFill>
                  <a:srgbClr val="05006C"/>
                </a:solidFill>
                <a:latin typeface="Times New Roman" charset="0"/>
              </a:rPr>
              <a:t>吨。</a:t>
            </a:r>
            <a:r>
              <a:rPr lang="zh-CN" altLang="en-US" sz="3500" b="1">
                <a:solidFill>
                  <a:srgbClr val="05006C"/>
                </a:solidFill>
                <a:latin typeface="Times New Roman" charset="0"/>
              </a:rPr>
              <a:t> </a:t>
            </a:r>
            <a:endParaRPr lang="zh-CN" altLang="en-US" sz="3500" b="1">
              <a:ea typeface="黑体" pitchFamily="2" charset="-122"/>
            </a:endParaRPr>
          </a:p>
          <a:p>
            <a:pPr marL="342900" indent="-342900">
              <a:spcBef>
                <a:spcPct val="20000"/>
              </a:spcBef>
              <a:buClr>
                <a:schemeClr val="bg2"/>
              </a:buClr>
              <a:buSzPct val="70000"/>
              <a:buFont typeface="Wingdings" pitchFamily="2" charset="2"/>
              <a:buNone/>
            </a:pPr>
            <a:r>
              <a:rPr lang="zh-CN" altLang="en-US" sz="3500" b="1">
                <a:ea typeface="黑体" pitchFamily="2" charset="-122"/>
              </a:rPr>
              <a:t>     </a:t>
            </a:r>
          </a:p>
        </p:txBody>
      </p:sp>
      <p:pic>
        <p:nvPicPr>
          <p:cNvPr id="103429" name="Picture 5" descr="0-4三峡发电机定子吊装"/>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04800" y="1981200"/>
            <a:ext cx="6324600" cy="448945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1066800" y="609600"/>
            <a:ext cx="7793038" cy="857250"/>
          </a:xfrm>
        </p:spPr>
        <p:txBody>
          <a:bodyPr/>
          <a:lstStyle/>
          <a:p>
            <a:r>
              <a:rPr lang="en-US" altLang="zh-CN"/>
              <a:t>2.</a:t>
            </a:r>
            <a:r>
              <a:rPr lang="zh-CN" altLang="en-US">
                <a:ea typeface="黑体" pitchFamily="2" charset="-122"/>
              </a:rPr>
              <a:t>电机的应用                       </a:t>
            </a:r>
            <a:r>
              <a:rPr lang="en-US" altLang="zh-CN" sz="1400">
                <a:ea typeface="黑体" pitchFamily="2" charset="-122"/>
              </a:rPr>
              <a:t>10</a:t>
            </a:r>
          </a:p>
        </p:txBody>
      </p:sp>
      <p:sp>
        <p:nvSpPr>
          <p:cNvPr id="174083" name="Rectangle 3"/>
          <p:cNvSpPr>
            <a:spLocks noChangeArrowheads="1"/>
          </p:cNvSpPr>
          <p:nvPr/>
        </p:nvSpPr>
        <p:spPr bwMode="auto">
          <a:xfrm>
            <a:off x="539750" y="1700213"/>
            <a:ext cx="7772400" cy="4191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lgn="ctr">
              <a:spcBef>
                <a:spcPct val="20000"/>
              </a:spcBef>
              <a:buClr>
                <a:schemeClr val="bg2"/>
              </a:buClr>
              <a:buSzPct val="70000"/>
              <a:buFont typeface="Wingdings" pitchFamily="2" charset="2"/>
              <a:buChar char="l"/>
            </a:pPr>
            <a:r>
              <a:rPr lang="zh-CN" altLang="en-US" sz="3500" b="1">
                <a:solidFill>
                  <a:srgbClr val="000066"/>
                </a:solidFill>
                <a:latin typeface="Times New Roman" charset="0"/>
              </a:rPr>
              <a:t>华立控股开发研制高技术微特电机</a:t>
            </a:r>
          </a:p>
          <a:p>
            <a:pPr marL="342900" indent="-342900" algn="ctr">
              <a:spcBef>
                <a:spcPct val="20000"/>
              </a:spcBef>
              <a:buClr>
                <a:schemeClr val="bg2"/>
              </a:buClr>
              <a:buSzPct val="70000"/>
              <a:buFont typeface="Wingdings" pitchFamily="2" charset="2"/>
              <a:buChar char="l"/>
            </a:pPr>
            <a:r>
              <a:rPr lang="en-US" altLang="zh-CN" sz="2200" b="1"/>
              <a:t>2000</a:t>
            </a:r>
            <a:r>
              <a:rPr lang="zh-CN" altLang="en-US" sz="2200" b="1"/>
              <a:t>年</a:t>
            </a:r>
            <a:r>
              <a:rPr lang="en-US" altLang="zh-CN" sz="2200" b="1"/>
              <a:t>11</a:t>
            </a:r>
            <a:r>
              <a:rPr lang="zh-CN" altLang="en-US" sz="2200" b="1"/>
              <a:t>月</a:t>
            </a:r>
            <a:r>
              <a:rPr lang="en-US" altLang="zh-CN" sz="2200" b="1"/>
              <a:t>09</a:t>
            </a:r>
            <a:r>
              <a:rPr lang="zh-CN" altLang="en-US" sz="2200" b="1"/>
              <a:t>日 </a:t>
            </a:r>
            <a:r>
              <a:rPr lang="en-US" altLang="zh-CN" sz="2200" b="1"/>
              <a:t>10:02 </a:t>
            </a:r>
            <a:r>
              <a:rPr lang="zh-CN" altLang="en-US" sz="2200" b="1"/>
              <a:t>全景网络证券时报 </a:t>
            </a:r>
          </a:p>
          <a:p>
            <a:pPr marL="342900" indent="-342900">
              <a:spcBef>
                <a:spcPct val="20000"/>
              </a:spcBef>
              <a:buClr>
                <a:schemeClr val="bg2"/>
              </a:buClr>
              <a:buSzPct val="70000"/>
              <a:buFont typeface="Wingdings" pitchFamily="2" charset="2"/>
              <a:buChar char="l"/>
            </a:pPr>
            <a:r>
              <a:rPr lang="zh-CN" altLang="en-US" sz="2200" b="1"/>
              <a:t>　　今日，重庆</a:t>
            </a:r>
            <a:r>
              <a:rPr lang="zh-CN" altLang="en-US" sz="2200" b="1">
                <a:solidFill>
                  <a:srgbClr val="FF0000"/>
                </a:solidFill>
                <a:hlinkClick r:id="rId2"/>
              </a:rPr>
              <a:t>华立控股</a:t>
            </a:r>
            <a:r>
              <a:rPr lang="zh-CN" altLang="en-US" sz="2200" b="1"/>
              <a:t>股份有限公司</a:t>
            </a:r>
            <a:r>
              <a:rPr lang="en-US" altLang="zh-CN" sz="2200" b="1"/>
              <a:t>(0607)</a:t>
            </a:r>
            <a:r>
              <a:rPr lang="zh-CN" altLang="en-US" sz="2200" b="1"/>
              <a:t>董事会发布公告，称公司以自有资金出资</a:t>
            </a:r>
            <a:r>
              <a:rPr lang="en-US" altLang="zh-CN" sz="2200" b="1"/>
              <a:t>500</a:t>
            </a:r>
            <a:r>
              <a:rPr lang="zh-CN" altLang="en-US" sz="2200" b="1"/>
              <a:t>万元与重庆新日机电有限公司共同组建“重庆华创机电有限公司”。该公司注册资本</a:t>
            </a:r>
            <a:r>
              <a:rPr lang="en-US" altLang="zh-CN" sz="2200" b="1"/>
              <a:t>920</a:t>
            </a:r>
            <a:r>
              <a:rPr lang="zh-CN" altLang="en-US" sz="2200" b="1"/>
              <a:t>万元，华立控股占其总出资额的</a:t>
            </a:r>
            <a:r>
              <a:rPr lang="en-US" altLang="zh-CN" sz="2200" b="1"/>
              <a:t>54.35%</a:t>
            </a:r>
            <a:r>
              <a:rPr lang="zh-CN" altLang="en-US" sz="2200" b="1"/>
              <a:t>。</a:t>
            </a:r>
          </a:p>
          <a:p>
            <a:pPr marL="342900" indent="-342900">
              <a:spcBef>
                <a:spcPct val="20000"/>
              </a:spcBef>
              <a:buClr>
                <a:schemeClr val="bg2"/>
              </a:buClr>
              <a:buSzPct val="70000"/>
              <a:buFont typeface="Wingdings" pitchFamily="2" charset="2"/>
              <a:buChar char="l"/>
            </a:pPr>
            <a:r>
              <a:rPr lang="zh-CN" altLang="en-US" sz="2200" b="1">
                <a:latin typeface="Times New Roman" charset="0"/>
              </a:rPr>
              <a:t>　　据公司有关人士介绍：华立控股组建重庆华创机电有限公司后，将在原有基础上扩大</a:t>
            </a:r>
            <a:r>
              <a:rPr lang="zh-CN" altLang="en-US" sz="2200" b="1"/>
              <a:t></a:t>
            </a:r>
            <a:r>
              <a:rPr lang="en-US" altLang="zh-CN" sz="2200" b="1"/>
              <a:t>6mm</a:t>
            </a:r>
            <a:r>
              <a:rPr lang="zh-CN" altLang="en-US" sz="2200" b="1">
                <a:latin typeface="Times New Roman" charset="0"/>
              </a:rPr>
              <a:t>和</a:t>
            </a:r>
            <a:r>
              <a:rPr lang="zh-CN" altLang="en-US" sz="2200" b="1"/>
              <a:t></a:t>
            </a:r>
            <a:r>
              <a:rPr lang="en-US" altLang="zh-CN" sz="2200" b="1"/>
              <a:t>4mm</a:t>
            </a:r>
            <a:r>
              <a:rPr lang="zh-CN" altLang="en-US" sz="2200" b="1">
                <a:latin typeface="Times New Roman" charset="0"/>
              </a:rPr>
              <a:t>微型电机生产能力；研制生产为华立电能表配套用步进电机；开发研制光驱用无刷直流电机；开发研制其它高技术含量微特电机。</a:t>
            </a:r>
            <a:endParaRPr lang="zh-CN" altLang="en-US" sz="2200" b="1">
              <a:ea typeface="黑体" pitchFamily="2" charset="-122"/>
            </a:endParaRPr>
          </a:p>
          <a:p>
            <a:pPr marL="342900" indent="-342900">
              <a:spcBef>
                <a:spcPct val="20000"/>
              </a:spcBef>
              <a:buClr>
                <a:schemeClr val="bg2"/>
              </a:buClr>
              <a:buSzPct val="70000"/>
              <a:buFont typeface="Wingdings" pitchFamily="2" charset="2"/>
              <a:buNone/>
            </a:pPr>
            <a:r>
              <a:rPr lang="zh-CN" altLang="en-US" sz="3500" b="1">
                <a:ea typeface="黑体" pitchFamily="2" charset="-122"/>
              </a:rPr>
              <a:t>     </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1066800" y="609600"/>
            <a:ext cx="7793038" cy="857250"/>
          </a:xfrm>
        </p:spPr>
        <p:txBody>
          <a:bodyPr/>
          <a:lstStyle/>
          <a:p>
            <a:r>
              <a:rPr lang="en-US" altLang="zh-CN"/>
              <a:t>2.</a:t>
            </a:r>
            <a:r>
              <a:rPr lang="zh-CN" altLang="en-US">
                <a:ea typeface="黑体" pitchFamily="2" charset="-122"/>
              </a:rPr>
              <a:t>电机的应用                       </a:t>
            </a:r>
            <a:r>
              <a:rPr lang="en-US" altLang="zh-CN" sz="1400">
                <a:ea typeface="黑体" pitchFamily="2" charset="-122"/>
              </a:rPr>
              <a:t>11</a:t>
            </a:r>
          </a:p>
        </p:txBody>
      </p:sp>
      <p:sp>
        <p:nvSpPr>
          <p:cNvPr id="175107" name="Rectangle 3"/>
          <p:cNvSpPr>
            <a:spLocks noChangeArrowheads="1"/>
          </p:cNvSpPr>
          <p:nvPr/>
        </p:nvSpPr>
        <p:spPr bwMode="auto">
          <a:xfrm>
            <a:off x="468313" y="1828800"/>
            <a:ext cx="8294687" cy="472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lgn="ctr">
              <a:spcBef>
                <a:spcPct val="20000"/>
              </a:spcBef>
              <a:buClr>
                <a:schemeClr val="bg2"/>
              </a:buClr>
              <a:buSzPct val="70000"/>
              <a:buFont typeface="Wingdings" pitchFamily="2" charset="2"/>
              <a:buChar char="l"/>
            </a:pPr>
            <a:r>
              <a:rPr lang="zh-CN" altLang="en-US" sz="3500" b="1">
                <a:solidFill>
                  <a:srgbClr val="05006C"/>
                </a:solidFill>
                <a:latin typeface="Times New Roman" charset="0"/>
              </a:rPr>
              <a:t>台湾将建首批风力发电机组 </a:t>
            </a:r>
            <a:endParaRPr lang="zh-CN" altLang="en-US" sz="3500" b="1">
              <a:solidFill>
                <a:srgbClr val="000066"/>
              </a:solidFill>
              <a:latin typeface="Times New Roman" charset="0"/>
            </a:endParaRPr>
          </a:p>
          <a:p>
            <a:pPr marL="342900" indent="-342900" algn="ctr">
              <a:spcBef>
                <a:spcPct val="20000"/>
              </a:spcBef>
              <a:buClr>
                <a:schemeClr val="bg2"/>
              </a:buClr>
              <a:buSzPct val="70000"/>
              <a:buFont typeface="Wingdings" pitchFamily="2" charset="2"/>
              <a:buChar char="l"/>
            </a:pPr>
            <a:r>
              <a:rPr lang="zh-CN" altLang="en-US" sz="2200" b="1">
                <a:solidFill>
                  <a:srgbClr val="000000"/>
                </a:solidFill>
              </a:rPr>
              <a:t> </a:t>
            </a:r>
            <a:r>
              <a:rPr lang="en-US" altLang="zh-CN" sz="2200" b="1"/>
              <a:t>2002</a:t>
            </a:r>
            <a:r>
              <a:rPr lang="zh-CN" altLang="en-US" sz="2200" b="1">
                <a:latin typeface="Times New Roman" charset="0"/>
              </a:rPr>
              <a:t>年</a:t>
            </a:r>
            <a:r>
              <a:rPr lang="en-US" altLang="zh-CN" sz="2200" b="1"/>
              <a:t>09</a:t>
            </a:r>
            <a:r>
              <a:rPr lang="zh-CN" altLang="en-US" sz="2200" b="1">
                <a:latin typeface="Times New Roman" charset="0"/>
              </a:rPr>
              <a:t>月</a:t>
            </a:r>
            <a:r>
              <a:rPr lang="en-US" altLang="zh-CN" sz="2200" b="1"/>
              <a:t>17</a:t>
            </a:r>
            <a:r>
              <a:rPr lang="zh-CN" altLang="en-US" sz="2200" b="1">
                <a:latin typeface="Times New Roman" charset="0"/>
              </a:rPr>
              <a:t>日</a:t>
            </a:r>
            <a:r>
              <a:rPr lang="zh-CN" altLang="en-US" sz="2200" b="1"/>
              <a:t> </a:t>
            </a:r>
            <a:endParaRPr lang="zh-CN" altLang="en-US" sz="3500" b="1"/>
          </a:p>
          <a:p>
            <a:pPr marL="342900" indent="-342900">
              <a:spcBef>
                <a:spcPct val="20000"/>
              </a:spcBef>
              <a:buClr>
                <a:schemeClr val="bg2"/>
              </a:buClr>
              <a:buSzPct val="70000"/>
              <a:buFont typeface="Wingdings" pitchFamily="2" charset="2"/>
              <a:buChar char="l"/>
            </a:pPr>
            <a:r>
              <a:rPr lang="zh-CN" altLang="en-US" sz="3500" b="1">
                <a:latin typeface="Times New Roman" charset="0"/>
              </a:rPr>
              <a:t>中新网</a:t>
            </a:r>
            <a:r>
              <a:rPr lang="en-US" altLang="zh-CN" sz="3500" b="1"/>
              <a:t>9</a:t>
            </a:r>
            <a:r>
              <a:rPr lang="zh-CN" altLang="en-US" sz="3500" b="1">
                <a:latin typeface="Times New Roman" charset="0"/>
              </a:rPr>
              <a:t>月</a:t>
            </a:r>
            <a:r>
              <a:rPr lang="en-US" altLang="zh-CN" sz="3500" b="1"/>
              <a:t>17</a:t>
            </a:r>
            <a:r>
              <a:rPr lang="zh-CN" altLang="en-US" sz="3500" b="1">
                <a:latin typeface="Times New Roman" charset="0"/>
              </a:rPr>
              <a:t>日电：台电公司将在三年内投入新台币</a:t>
            </a:r>
            <a:r>
              <a:rPr lang="en-US" altLang="zh-CN" sz="3500" b="1"/>
              <a:t>45</a:t>
            </a:r>
            <a:r>
              <a:rPr lang="zh-CN" altLang="en-US" sz="3500" b="1">
                <a:latin typeface="Times New Roman" charset="0"/>
              </a:rPr>
              <a:t>亿元，在台湾本岛内设置首批</a:t>
            </a:r>
            <a:r>
              <a:rPr lang="en-US" altLang="zh-CN" sz="3500" b="1"/>
              <a:t>60</a:t>
            </a:r>
            <a:r>
              <a:rPr lang="zh-CN" altLang="en-US" sz="3500" b="1">
                <a:latin typeface="Times New Roman" charset="0"/>
              </a:rPr>
              <a:t>座风力发电机组，总容量</a:t>
            </a:r>
            <a:r>
              <a:rPr lang="en-US" altLang="zh-CN" sz="3500" b="1"/>
              <a:t>10.08</a:t>
            </a:r>
            <a:r>
              <a:rPr lang="zh-CN" altLang="en-US" sz="3500" b="1">
                <a:latin typeface="Times New Roman" charset="0"/>
              </a:rPr>
              <a:t>万千瓦。</a:t>
            </a:r>
          </a:p>
          <a:p>
            <a:pPr marL="342900" indent="-342900">
              <a:spcBef>
                <a:spcPct val="20000"/>
              </a:spcBef>
              <a:buClr>
                <a:schemeClr val="bg2"/>
              </a:buClr>
              <a:buSzPct val="70000"/>
              <a:buFont typeface="Wingdings" pitchFamily="2" charset="2"/>
              <a:buChar char="l"/>
            </a:pPr>
            <a:r>
              <a:rPr lang="zh-CN" altLang="en-US" sz="3500" b="1">
                <a:latin typeface="Times New Roman" charset="0"/>
              </a:rPr>
              <a:t>台电准备在十年内在台湾架设</a:t>
            </a:r>
            <a:r>
              <a:rPr lang="en-US" altLang="zh-CN" sz="3500" b="1"/>
              <a:t>200</a:t>
            </a:r>
            <a:r>
              <a:rPr lang="zh-CN" altLang="en-US" sz="3500" b="1">
                <a:latin typeface="Times New Roman" charset="0"/>
              </a:rPr>
              <a:t>座风力发电机组。</a:t>
            </a:r>
            <a:r>
              <a:rPr lang="zh-CN" altLang="en-US" sz="3500" b="1">
                <a:ea typeface="黑体" pitchFamily="2" charset="-122"/>
              </a:rPr>
              <a:t>      </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762000" y="533400"/>
            <a:ext cx="7696200" cy="866775"/>
          </a:xfrm>
        </p:spPr>
        <p:txBody>
          <a:bodyPr/>
          <a:lstStyle/>
          <a:p>
            <a:r>
              <a:rPr lang="zh-CN" altLang="en-US" b="1">
                <a:ea typeface="仿宋_GB2312" pitchFamily="49" charset="-122"/>
              </a:rPr>
              <a:t>绪论</a:t>
            </a:r>
            <a:r>
              <a:rPr lang="en-US" altLang="zh-CN" b="1">
                <a:ea typeface="仿宋_GB2312" pitchFamily="49" charset="-122"/>
              </a:rPr>
              <a:t>:</a:t>
            </a:r>
            <a:r>
              <a:rPr lang="zh-CN" altLang="en-US" b="1">
                <a:ea typeface="仿宋_GB2312" pitchFamily="49" charset="-122"/>
              </a:rPr>
              <a:t>介绍内容</a:t>
            </a:r>
          </a:p>
        </p:txBody>
      </p:sp>
      <p:sp>
        <p:nvSpPr>
          <p:cNvPr id="3075" name="Rectangle 3"/>
          <p:cNvSpPr>
            <a:spLocks noGrp="1" noChangeArrowheads="1"/>
          </p:cNvSpPr>
          <p:nvPr>
            <p:ph type="body" idx="1"/>
          </p:nvPr>
        </p:nvSpPr>
        <p:spPr>
          <a:xfrm>
            <a:off x="1231900" y="1903413"/>
            <a:ext cx="6627813" cy="3600450"/>
          </a:xfrm>
        </p:spPr>
        <p:txBody>
          <a:bodyPr/>
          <a:lstStyle/>
          <a:p>
            <a:pPr>
              <a:buFont typeface="Wingdings" pitchFamily="2" charset="2"/>
              <a:buNone/>
            </a:pPr>
            <a:r>
              <a:rPr lang="en-US" altLang="zh-CN" sz="4000" b="1"/>
              <a:t>1.</a:t>
            </a:r>
            <a:r>
              <a:rPr lang="zh-CN" altLang="en-US" sz="4000" b="1"/>
              <a:t>电机发展</a:t>
            </a:r>
          </a:p>
          <a:p>
            <a:pPr>
              <a:buFont typeface="Wingdings" pitchFamily="2" charset="2"/>
              <a:buNone/>
            </a:pPr>
            <a:r>
              <a:rPr lang="en-US" altLang="zh-CN" sz="4000" b="1"/>
              <a:t>2.</a:t>
            </a:r>
            <a:r>
              <a:rPr lang="zh-CN" altLang="en-US" sz="4000" b="1"/>
              <a:t>电机的应用</a:t>
            </a:r>
          </a:p>
          <a:p>
            <a:pPr>
              <a:buFont typeface="Wingdings" pitchFamily="2" charset="2"/>
              <a:buNone/>
            </a:pPr>
            <a:r>
              <a:rPr lang="en-US" altLang="zh-CN" sz="4000" b="1"/>
              <a:t>3.</a:t>
            </a:r>
            <a:r>
              <a:rPr lang="zh-CN" altLang="en-US" sz="4000" b="1"/>
              <a:t>航空电机</a:t>
            </a:r>
          </a:p>
          <a:p>
            <a:pPr>
              <a:buFont typeface="Wingdings" pitchFamily="2" charset="2"/>
              <a:buNone/>
            </a:pPr>
            <a:r>
              <a:rPr lang="en-US" altLang="zh-CN" sz="4000" b="1"/>
              <a:t>4.</a:t>
            </a:r>
            <a:r>
              <a:rPr lang="zh-CN" altLang="en-US" sz="4000" b="1"/>
              <a:t>电机学的内容</a:t>
            </a:r>
          </a:p>
          <a:p>
            <a:pPr>
              <a:buFont typeface="Wingdings" pitchFamily="2" charset="2"/>
              <a:buNone/>
            </a:pPr>
            <a:r>
              <a:rPr lang="en-US" altLang="zh-CN" sz="4000" b="1"/>
              <a:t>5. </a:t>
            </a:r>
            <a:r>
              <a:rPr lang="zh-CN" altLang="en-US" sz="4000" b="1"/>
              <a:t>电机学的基本原理</a:t>
            </a:r>
          </a:p>
        </p:txBody>
      </p:sp>
      <p:pic>
        <p:nvPicPr>
          <p:cNvPr id="3082" name="Picture 10" descr="03new01010">
            <a:hlinkClick r:id="" action="ppaction://hlinkshowjump?jump=nextslide"/>
          </p:cNvPr>
          <p:cNvPicPr>
            <a:picLocks noChangeAspect="1" noChangeArrowheads="1" noCrop="1"/>
          </p:cNvPicPr>
          <p:nvPr/>
        </p:nvPicPr>
        <p:blipFill>
          <a:blip r:embed="rId2">
            <a:extLst>
              <a:ext uri="{28A0092B-C50C-407E-A947-70E740481C1C}">
                <a14:useLocalDpi xmlns="" xmlns:a14="http://schemas.microsoft.com/office/drawing/2010/main" val="0"/>
              </a:ext>
            </a:extLst>
          </a:blip>
          <a:srcRect/>
          <a:stretch>
            <a:fillRect/>
          </a:stretch>
        </p:blipFill>
        <p:spPr bwMode="auto">
          <a:xfrm>
            <a:off x="914400" y="2133600"/>
            <a:ext cx="647700" cy="388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083" name="Picture 11" descr="03new01010">
            <a:hlinkClick r:id="rId3" action="ppaction://hlinksldjump"/>
          </p:cNvPr>
          <p:cNvPicPr>
            <a:picLocks noChangeAspect="1" noChangeArrowheads="1" noCrop="1"/>
          </p:cNvPicPr>
          <p:nvPr/>
        </p:nvPicPr>
        <p:blipFill>
          <a:blip r:embed="rId2">
            <a:extLst>
              <a:ext uri="{28A0092B-C50C-407E-A947-70E740481C1C}">
                <a14:useLocalDpi xmlns="" xmlns:a14="http://schemas.microsoft.com/office/drawing/2010/main" val="0"/>
              </a:ext>
            </a:extLst>
          </a:blip>
          <a:srcRect/>
          <a:stretch>
            <a:fillRect/>
          </a:stretch>
        </p:blipFill>
        <p:spPr bwMode="auto">
          <a:xfrm>
            <a:off x="914400" y="2895600"/>
            <a:ext cx="647700" cy="388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085" name="Picture 13" descr="03new01010">
            <a:hlinkClick r:id="rId4" action="ppaction://hlinksldjump"/>
          </p:cNvPr>
          <p:cNvPicPr>
            <a:picLocks noChangeAspect="1" noChangeArrowheads="1" noCrop="1"/>
          </p:cNvPicPr>
          <p:nvPr/>
        </p:nvPicPr>
        <p:blipFill>
          <a:blip r:embed="rId2">
            <a:extLst>
              <a:ext uri="{28A0092B-C50C-407E-A947-70E740481C1C}">
                <a14:useLocalDpi xmlns="" xmlns:a14="http://schemas.microsoft.com/office/drawing/2010/main" val="0"/>
              </a:ext>
            </a:extLst>
          </a:blip>
          <a:srcRect/>
          <a:stretch>
            <a:fillRect/>
          </a:stretch>
        </p:blipFill>
        <p:spPr bwMode="auto">
          <a:xfrm>
            <a:off x="914400" y="3581400"/>
            <a:ext cx="647700" cy="388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086" name="Picture 14" descr="03new01010">
            <a:hlinkClick r:id="rId3" action="ppaction://hlinksldjump"/>
          </p:cNvPr>
          <p:cNvPicPr>
            <a:picLocks noChangeAspect="1" noChangeArrowheads="1" noCrop="1"/>
          </p:cNvPicPr>
          <p:nvPr/>
        </p:nvPicPr>
        <p:blipFill>
          <a:blip r:embed="rId2">
            <a:extLst>
              <a:ext uri="{28A0092B-C50C-407E-A947-70E740481C1C}">
                <a14:useLocalDpi xmlns="" xmlns:a14="http://schemas.microsoft.com/office/drawing/2010/main" val="0"/>
              </a:ext>
            </a:extLst>
          </a:blip>
          <a:srcRect/>
          <a:stretch>
            <a:fillRect/>
          </a:stretch>
        </p:blipFill>
        <p:spPr bwMode="auto">
          <a:xfrm>
            <a:off x="914400" y="4343400"/>
            <a:ext cx="647700" cy="388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087" name="Picture 15" descr="03new01010">
            <a:hlinkClick r:id="rId3" action="ppaction://hlinksldjump"/>
          </p:cNvPr>
          <p:cNvPicPr>
            <a:picLocks noChangeAspect="1" noChangeArrowheads="1" noCrop="1"/>
          </p:cNvPicPr>
          <p:nvPr/>
        </p:nvPicPr>
        <p:blipFill>
          <a:blip r:embed="rId2">
            <a:extLst>
              <a:ext uri="{28A0092B-C50C-407E-A947-70E740481C1C}">
                <a14:useLocalDpi xmlns="" xmlns:a14="http://schemas.microsoft.com/office/drawing/2010/main" val="0"/>
              </a:ext>
            </a:extLst>
          </a:blip>
          <a:srcRect/>
          <a:stretch>
            <a:fillRect/>
          </a:stretch>
        </p:blipFill>
        <p:spPr bwMode="auto">
          <a:xfrm>
            <a:off x="914400" y="5105400"/>
            <a:ext cx="647700" cy="388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1"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slide(fromBottom)">
                                      <p:cBhvr>
                                        <p:cTn id="7" dur="500"/>
                                        <p:tgtEl>
                                          <p:spTgt spid="30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1"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slide(fromBottom)">
                                      <p:cBhvr>
                                        <p:cTn id="12" dur="500"/>
                                        <p:tgtEl>
                                          <p:spTgt spid="30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1" nodeType="clickEffect">
                                  <p:stCondLst>
                                    <p:cond delay="0"/>
                                  </p:stCondLst>
                                  <p:childTnLst>
                                    <p:set>
                                      <p:cBhvr>
                                        <p:cTn id="16" dur="1" fill="hold">
                                          <p:stCondLst>
                                            <p:cond delay="0"/>
                                          </p:stCondLst>
                                        </p:cTn>
                                        <p:tgtEl>
                                          <p:spTgt spid="3075">
                                            <p:txEl>
                                              <p:pRg st="2" end="2"/>
                                            </p:txEl>
                                          </p:spTgt>
                                        </p:tgtEl>
                                        <p:attrNameLst>
                                          <p:attrName>style.visibility</p:attrName>
                                        </p:attrNameLst>
                                      </p:cBhvr>
                                      <p:to>
                                        <p:strVal val="visible"/>
                                      </p:to>
                                    </p:set>
                                    <p:animEffect transition="in" filter="slide(fromBottom)">
                                      <p:cBhvr>
                                        <p:cTn id="17" dur="500"/>
                                        <p:tgtEl>
                                          <p:spTgt spid="30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1" nodeType="clickEffect">
                                  <p:stCondLst>
                                    <p:cond delay="0"/>
                                  </p:stCondLst>
                                  <p:childTnLst>
                                    <p:set>
                                      <p:cBhvr>
                                        <p:cTn id="21" dur="1" fill="hold">
                                          <p:stCondLst>
                                            <p:cond delay="0"/>
                                          </p:stCondLst>
                                        </p:cTn>
                                        <p:tgtEl>
                                          <p:spTgt spid="3075">
                                            <p:txEl>
                                              <p:pRg st="3" end="3"/>
                                            </p:txEl>
                                          </p:spTgt>
                                        </p:tgtEl>
                                        <p:attrNameLst>
                                          <p:attrName>style.visibility</p:attrName>
                                        </p:attrNameLst>
                                      </p:cBhvr>
                                      <p:to>
                                        <p:strVal val="visible"/>
                                      </p:to>
                                    </p:set>
                                    <p:animEffect transition="in" filter="slide(fromBottom)">
                                      <p:cBhvr>
                                        <p:cTn id="22" dur="500"/>
                                        <p:tgtEl>
                                          <p:spTgt spid="30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1" nodeType="clickEffect">
                                  <p:stCondLst>
                                    <p:cond delay="0"/>
                                  </p:stCondLst>
                                  <p:childTnLst>
                                    <p:set>
                                      <p:cBhvr>
                                        <p:cTn id="26" dur="1" fill="hold">
                                          <p:stCondLst>
                                            <p:cond delay="0"/>
                                          </p:stCondLst>
                                        </p:cTn>
                                        <p:tgtEl>
                                          <p:spTgt spid="3075">
                                            <p:txEl>
                                              <p:pRg st="4" end="4"/>
                                            </p:txEl>
                                          </p:spTgt>
                                        </p:tgtEl>
                                        <p:attrNameLst>
                                          <p:attrName>style.visibility</p:attrName>
                                        </p:attrNameLst>
                                      </p:cBhvr>
                                      <p:to>
                                        <p:strVal val="visible"/>
                                      </p:to>
                                    </p:set>
                                    <p:animEffect transition="in" filter="slide(fromBottom)">
                                      <p:cBhvr>
                                        <p:cTn id="27" dur="500"/>
                                        <p:tgtEl>
                                          <p:spTgt spid="30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1066800" y="609600"/>
            <a:ext cx="7793038" cy="857250"/>
          </a:xfrm>
        </p:spPr>
        <p:txBody>
          <a:bodyPr/>
          <a:lstStyle/>
          <a:p>
            <a:r>
              <a:rPr lang="en-US" altLang="zh-CN"/>
              <a:t>2.</a:t>
            </a:r>
            <a:r>
              <a:rPr lang="zh-CN" altLang="en-US">
                <a:ea typeface="黑体" pitchFamily="2" charset="-122"/>
              </a:rPr>
              <a:t>电机的应用                       </a:t>
            </a:r>
            <a:r>
              <a:rPr lang="en-US" altLang="zh-CN" sz="1400">
                <a:ea typeface="黑体" pitchFamily="2" charset="-122"/>
              </a:rPr>
              <a:t>12</a:t>
            </a:r>
          </a:p>
        </p:txBody>
      </p:sp>
      <p:sp>
        <p:nvSpPr>
          <p:cNvPr id="176131" name="Rectangle 3"/>
          <p:cNvSpPr>
            <a:spLocks noChangeArrowheads="1"/>
          </p:cNvSpPr>
          <p:nvPr/>
        </p:nvSpPr>
        <p:spPr bwMode="auto">
          <a:xfrm>
            <a:off x="250825" y="1700213"/>
            <a:ext cx="8893175" cy="472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lgn="ctr">
              <a:spcBef>
                <a:spcPct val="20000"/>
              </a:spcBef>
              <a:buClr>
                <a:schemeClr val="bg2"/>
              </a:buClr>
              <a:buSzPct val="70000"/>
              <a:buFont typeface="Wingdings" pitchFamily="2" charset="2"/>
              <a:buChar char="l"/>
            </a:pPr>
            <a:r>
              <a:rPr lang="zh-CN" altLang="en-US" sz="3500" b="1">
                <a:solidFill>
                  <a:srgbClr val="05006C"/>
                </a:solidFill>
                <a:latin typeface="Times New Roman" charset="0"/>
              </a:rPr>
              <a:t>我国可望掀起一场</a:t>
            </a:r>
            <a:r>
              <a:rPr lang="zh-CN" altLang="en-US" sz="3500" b="1">
                <a:solidFill>
                  <a:srgbClr val="05006C"/>
                </a:solidFill>
                <a:latin typeface="Arial"/>
              </a:rPr>
              <a:t>“</a:t>
            </a:r>
            <a:r>
              <a:rPr lang="zh-CN" altLang="en-US" sz="3500" b="1">
                <a:solidFill>
                  <a:srgbClr val="05006C"/>
                </a:solidFill>
                <a:latin typeface="Times New Roman" charset="0"/>
              </a:rPr>
              <a:t>电机革命</a:t>
            </a:r>
            <a:r>
              <a:rPr lang="zh-CN" altLang="en-US" sz="3500" b="1">
                <a:solidFill>
                  <a:srgbClr val="05006C"/>
                </a:solidFill>
                <a:latin typeface="Arial"/>
              </a:rPr>
              <a:t>”</a:t>
            </a:r>
            <a:r>
              <a:rPr lang="zh-CN" altLang="en-US" sz="3500" b="1">
                <a:solidFill>
                  <a:srgbClr val="000066"/>
                </a:solidFill>
                <a:latin typeface="Times New Roman" charset="0"/>
              </a:rPr>
              <a:t> </a:t>
            </a:r>
          </a:p>
          <a:p>
            <a:pPr marL="342900" indent="-342900" algn="ctr">
              <a:spcBef>
                <a:spcPct val="20000"/>
              </a:spcBef>
              <a:buClr>
                <a:schemeClr val="bg2"/>
              </a:buClr>
              <a:buSzPct val="70000"/>
              <a:buFont typeface="Wingdings" pitchFamily="2" charset="2"/>
              <a:buChar char="l"/>
            </a:pPr>
            <a:r>
              <a:rPr lang="en-US" altLang="zh-CN" sz="2200" b="1">
                <a:solidFill>
                  <a:srgbClr val="000000"/>
                </a:solidFill>
              </a:rPr>
              <a:t>2002</a:t>
            </a:r>
            <a:r>
              <a:rPr lang="zh-CN" altLang="en-US" sz="2200" b="1">
                <a:solidFill>
                  <a:srgbClr val="000000"/>
                </a:solidFill>
              </a:rPr>
              <a:t>年</a:t>
            </a:r>
            <a:r>
              <a:rPr lang="en-US" altLang="zh-CN" sz="2200" b="1">
                <a:solidFill>
                  <a:srgbClr val="000000"/>
                </a:solidFill>
              </a:rPr>
              <a:t>12</a:t>
            </a:r>
            <a:r>
              <a:rPr lang="zh-CN" altLang="en-US" sz="2200" b="1">
                <a:solidFill>
                  <a:srgbClr val="000000"/>
                </a:solidFill>
                <a:latin typeface="Times New Roman" charset="0"/>
              </a:rPr>
              <a:t>月</a:t>
            </a:r>
            <a:r>
              <a:rPr lang="en-US" altLang="zh-CN" sz="2200" b="1">
                <a:solidFill>
                  <a:srgbClr val="000000"/>
                </a:solidFill>
              </a:rPr>
              <a:t>12</a:t>
            </a:r>
            <a:r>
              <a:rPr lang="zh-CN" altLang="en-US" sz="2200" b="1">
                <a:solidFill>
                  <a:srgbClr val="000000"/>
                </a:solidFill>
                <a:latin typeface="Times New Roman" charset="0"/>
              </a:rPr>
              <a:t>日</a:t>
            </a:r>
            <a:endParaRPr lang="zh-CN" altLang="en-US" sz="3500" b="1">
              <a:solidFill>
                <a:srgbClr val="000000"/>
              </a:solidFill>
            </a:endParaRPr>
          </a:p>
          <a:p>
            <a:pPr marL="342900" indent="-342900">
              <a:spcBef>
                <a:spcPct val="20000"/>
              </a:spcBef>
              <a:buClr>
                <a:schemeClr val="bg2"/>
              </a:buClr>
              <a:buSzPct val="70000"/>
              <a:buFont typeface="Wingdings" pitchFamily="2" charset="2"/>
              <a:buChar char="l"/>
            </a:pPr>
            <a:r>
              <a:rPr lang="zh-CN" altLang="en-US" sz="2800" b="1">
                <a:solidFill>
                  <a:srgbClr val="000000"/>
                </a:solidFill>
                <a:latin typeface="Times New Roman" charset="0"/>
              </a:rPr>
              <a:t>由北京高场永磁机电设备技术有限公司开发的</a:t>
            </a:r>
            <a:r>
              <a:rPr lang="en-US" altLang="zh-CN" sz="2800" b="1">
                <a:solidFill>
                  <a:srgbClr val="000000"/>
                </a:solidFill>
              </a:rPr>
              <a:t>PMG</a:t>
            </a:r>
            <a:r>
              <a:rPr lang="zh-CN" altLang="en-US" sz="2800" b="1">
                <a:solidFill>
                  <a:srgbClr val="000000"/>
                </a:solidFill>
                <a:latin typeface="Times New Roman" charset="0"/>
              </a:rPr>
              <a:t>系列单相永磁同步发电机采用的复合定子电枢绕组和电子自动调压系统技术属国内外首创，已向国家知识产权局申请专利。与传统发电机相比，其</a:t>
            </a:r>
            <a:r>
              <a:rPr lang="zh-CN" altLang="en-US" sz="2800" b="1">
                <a:latin typeface="Times New Roman" charset="0"/>
              </a:rPr>
              <a:t>体积和重量大幅减小，功率质量比大幅度提高；电机效率明显提高，节能效果显著，其能量损耗要比传统的发电机减少三分之一以上，效率可提高</a:t>
            </a:r>
            <a:r>
              <a:rPr lang="en-US" altLang="zh-CN" sz="2800" b="1"/>
              <a:t>10%</a:t>
            </a:r>
            <a:r>
              <a:rPr lang="zh-CN" altLang="en-US" sz="2800" b="1">
                <a:latin typeface="Times New Roman" charset="0"/>
              </a:rPr>
              <a:t>～</a:t>
            </a:r>
            <a:r>
              <a:rPr lang="en-US" altLang="zh-CN" sz="2800" b="1"/>
              <a:t>15%</a:t>
            </a:r>
            <a:r>
              <a:rPr lang="zh-CN" altLang="en-US" sz="2800" b="1">
                <a:latin typeface="Times New Roman" charset="0"/>
              </a:rPr>
              <a:t>。此外，其输出电压波形畸变率低，电压稳定性好，供电质量显著提高。</a:t>
            </a:r>
            <a:r>
              <a:rPr lang="zh-CN" altLang="en-US" sz="2200" b="1"/>
              <a:t> </a:t>
            </a:r>
            <a:endParaRPr lang="zh-CN" altLang="en-US" sz="2200" b="1">
              <a:ea typeface="黑体" pitchFamily="2" charset="-122"/>
            </a:endParaRPr>
          </a:p>
          <a:p>
            <a:pPr marL="342900" indent="-342900">
              <a:spcBef>
                <a:spcPct val="20000"/>
              </a:spcBef>
              <a:buClr>
                <a:schemeClr val="bg2"/>
              </a:buClr>
              <a:buSzPct val="70000"/>
              <a:buFont typeface="Wingdings" pitchFamily="2" charset="2"/>
              <a:buNone/>
            </a:pPr>
            <a:r>
              <a:rPr lang="zh-CN" altLang="en-US" sz="3500" b="1">
                <a:ea typeface="黑体" pitchFamily="2" charset="-122"/>
              </a:rPr>
              <a:t>     </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1066800" y="609600"/>
            <a:ext cx="7793038" cy="857250"/>
          </a:xfrm>
        </p:spPr>
        <p:txBody>
          <a:bodyPr/>
          <a:lstStyle/>
          <a:p>
            <a:r>
              <a:rPr lang="en-US" altLang="zh-CN"/>
              <a:t>2.</a:t>
            </a:r>
            <a:r>
              <a:rPr lang="zh-CN" altLang="en-US">
                <a:ea typeface="黑体" pitchFamily="2" charset="-122"/>
              </a:rPr>
              <a:t>电机的应用                       </a:t>
            </a:r>
            <a:r>
              <a:rPr lang="en-US" altLang="zh-CN" sz="1400">
                <a:ea typeface="黑体" pitchFamily="2" charset="-122"/>
              </a:rPr>
              <a:t>13</a:t>
            </a:r>
          </a:p>
        </p:txBody>
      </p:sp>
      <p:sp>
        <p:nvSpPr>
          <p:cNvPr id="177155" name="Rectangle 3"/>
          <p:cNvSpPr>
            <a:spLocks noChangeArrowheads="1"/>
          </p:cNvSpPr>
          <p:nvPr/>
        </p:nvSpPr>
        <p:spPr bwMode="auto">
          <a:xfrm>
            <a:off x="1066800" y="1752600"/>
            <a:ext cx="77724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lgn="ctr">
              <a:spcBef>
                <a:spcPct val="20000"/>
              </a:spcBef>
              <a:buClr>
                <a:schemeClr val="bg2"/>
              </a:buClr>
              <a:buSzPct val="70000"/>
              <a:buFont typeface="Wingdings" pitchFamily="2" charset="2"/>
              <a:buChar char="l"/>
            </a:pPr>
            <a:r>
              <a:rPr lang="zh-CN" altLang="en-US" sz="3100" b="1">
                <a:solidFill>
                  <a:srgbClr val="05006C"/>
                </a:solidFill>
                <a:latin typeface="Times New Roman" charset="0"/>
              </a:rPr>
              <a:t>英特尔进军潜力巨大的微型电机领域 </a:t>
            </a:r>
            <a:endParaRPr lang="zh-CN" altLang="en-US" sz="3100" b="1">
              <a:solidFill>
                <a:srgbClr val="000066"/>
              </a:solidFill>
              <a:latin typeface="Times New Roman" charset="0"/>
            </a:endParaRPr>
          </a:p>
          <a:p>
            <a:pPr marL="342900" indent="-342900" algn="ctr">
              <a:spcBef>
                <a:spcPct val="20000"/>
              </a:spcBef>
              <a:buClr>
                <a:schemeClr val="bg2"/>
              </a:buClr>
              <a:buSzPct val="70000"/>
              <a:buFont typeface="Wingdings" pitchFamily="2" charset="2"/>
              <a:buChar char="l"/>
            </a:pPr>
            <a:r>
              <a:rPr lang="en-US" altLang="zh-CN" sz="2200" b="1">
                <a:solidFill>
                  <a:srgbClr val="000000"/>
                </a:solidFill>
              </a:rPr>
              <a:t>2001</a:t>
            </a:r>
            <a:r>
              <a:rPr lang="zh-CN" altLang="en-US" sz="2200" b="1">
                <a:solidFill>
                  <a:srgbClr val="000000"/>
                </a:solidFill>
                <a:latin typeface="Times New Roman" charset="0"/>
              </a:rPr>
              <a:t>年</a:t>
            </a:r>
            <a:r>
              <a:rPr lang="en-US" altLang="zh-CN" sz="2200" b="1">
                <a:solidFill>
                  <a:srgbClr val="000000"/>
                </a:solidFill>
              </a:rPr>
              <a:t>04</a:t>
            </a:r>
            <a:r>
              <a:rPr lang="zh-CN" altLang="en-US" sz="2200" b="1">
                <a:solidFill>
                  <a:srgbClr val="000000"/>
                </a:solidFill>
                <a:latin typeface="Times New Roman" charset="0"/>
              </a:rPr>
              <a:t>月</a:t>
            </a:r>
            <a:r>
              <a:rPr lang="en-US" altLang="zh-CN" sz="2200" b="1">
                <a:solidFill>
                  <a:srgbClr val="000000"/>
                </a:solidFill>
              </a:rPr>
              <a:t>26</a:t>
            </a:r>
            <a:r>
              <a:rPr lang="zh-CN" altLang="en-US" sz="2200" b="1">
                <a:solidFill>
                  <a:srgbClr val="000000"/>
                </a:solidFill>
                <a:latin typeface="Times New Roman" charset="0"/>
              </a:rPr>
              <a:t>日</a:t>
            </a:r>
            <a:r>
              <a:rPr lang="zh-CN" altLang="en-US" sz="2200" b="1">
                <a:solidFill>
                  <a:srgbClr val="000000"/>
                </a:solidFill>
              </a:rPr>
              <a:t> </a:t>
            </a:r>
            <a:r>
              <a:rPr lang="zh-CN" altLang="en-US" sz="3500" b="1">
                <a:ea typeface="黑体" pitchFamily="2" charset="-122"/>
              </a:rPr>
              <a:t>     </a:t>
            </a:r>
          </a:p>
        </p:txBody>
      </p:sp>
      <p:sp>
        <p:nvSpPr>
          <p:cNvPr id="177156" name="Rectangle 4"/>
          <p:cNvSpPr>
            <a:spLocks noChangeArrowheads="1"/>
          </p:cNvSpPr>
          <p:nvPr/>
        </p:nvSpPr>
        <p:spPr bwMode="auto">
          <a:xfrm>
            <a:off x="685800" y="3048000"/>
            <a:ext cx="7772400" cy="304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None/>
            </a:pPr>
            <a:r>
              <a:rPr lang="en-US" altLang="zh-CN" sz="2200" b="1">
                <a:latin typeface="Times New Roman" charset="0"/>
              </a:rPr>
              <a:t>		</a:t>
            </a:r>
            <a:r>
              <a:rPr lang="zh-CN" altLang="en-US" sz="2700" b="1">
                <a:latin typeface="Times New Roman" charset="0"/>
              </a:rPr>
              <a:t>一种</a:t>
            </a:r>
            <a:r>
              <a:rPr lang="zh-CN" altLang="en-US" sz="2700" b="1"/>
              <a:t>“</a:t>
            </a:r>
            <a:r>
              <a:rPr lang="zh-CN" altLang="en-US" sz="2700" b="1">
                <a:latin typeface="Times New Roman" charset="0"/>
              </a:rPr>
              <a:t>微冷却</a:t>
            </a:r>
            <a:r>
              <a:rPr lang="zh-CN" altLang="en-US" sz="2700" b="1"/>
              <a:t>”</a:t>
            </a:r>
            <a:r>
              <a:rPr lang="zh-CN" altLang="en-US" sz="2700" b="1">
                <a:latin typeface="Times New Roman" charset="0"/>
              </a:rPr>
              <a:t>装置是英特尔公司的开发目标之一，这种可以安装在个人电脑中的冷却装置可以有效降低计算机的内部温度。就象家用电冰箱一样，微冷却装置也依靠液体物质达到冷却目的，为了不使液体四处流淌，就必须在装置中配套安装小型水泵和阀门</a:t>
            </a:r>
            <a:r>
              <a:rPr lang="zh-CN" altLang="en-US" sz="2200" b="1">
                <a:latin typeface="Times New Roman" charset="0"/>
              </a:rPr>
              <a:t>。</a:t>
            </a:r>
            <a:r>
              <a:rPr lang="zh-CN" altLang="en-US" sz="2200" b="1">
                <a:ea typeface="黑体" pitchFamily="2" charset="-122"/>
              </a:rPr>
              <a:t> </a:t>
            </a:r>
          </a:p>
        </p:txBody>
      </p:sp>
      <p:sp>
        <p:nvSpPr>
          <p:cNvPr id="177157" name="Rectangle 5"/>
          <p:cNvSpPr>
            <a:spLocks noChangeArrowheads="1"/>
          </p:cNvSpPr>
          <p:nvPr/>
        </p:nvSpPr>
        <p:spPr bwMode="auto">
          <a:xfrm>
            <a:off x="838200" y="3200400"/>
            <a:ext cx="7772400" cy="304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None/>
            </a:pPr>
            <a:r>
              <a:rPr lang="en-US" altLang="zh-CN" sz="2200" b="1">
                <a:latin typeface="Times New Roman" charset="0"/>
              </a:rPr>
              <a:t>		</a:t>
            </a:r>
            <a:r>
              <a:rPr lang="zh-CN" altLang="en-US" sz="2700" b="1">
                <a:latin typeface="Times New Roman" charset="0"/>
              </a:rPr>
              <a:t>微型机电系统市场实际上已经发展了数年之久，象刹车传感器和发动机加热能传感器等都是汽车工业普遍使用的微型机电系统。英特尔公司向这一市场的挺进的举动则是抓住了机遇和一些便利条件。一些分析家认为微型机电系统市场将得到很快的发展，而进入这一市场对于英特尔来说并非难事。</a:t>
            </a:r>
            <a:r>
              <a:rPr lang="zh-CN" altLang="en-US" sz="2700" b="1"/>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7156"/>
                                        </p:tgtEl>
                                        <p:attrNameLst>
                                          <p:attrName>style.visibility</p:attrName>
                                        </p:attrNameLst>
                                      </p:cBhvr>
                                      <p:to>
                                        <p:strVal val="visible"/>
                                      </p:to>
                                    </p:set>
                                    <p:animEffect transition="in" filter="dissolve">
                                      <p:cBhvr>
                                        <p:cTn id="7" dur="500"/>
                                        <p:tgtEl>
                                          <p:spTgt spid="177156"/>
                                        </p:tgtEl>
                                      </p:cBhvr>
                                    </p:animEffect>
                                  </p:childTnLst>
                                  <p:subTnLst>
                                    <p:set>
                                      <p:cBhvr override="childStyle">
                                        <p:cTn dur="1" fill="hold" display="0" masterRel="nextClick" afterEffect="1"/>
                                        <p:tgtEl>
                                          <p:spTgt spid="177156"/>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77157"/>
                                        </p:tgtEl>
                                        <p:attrNameLst>
                                          <p:attrName>style.visibility</p:attrName>
                                        </p:attrNameLst>
                                      </p:cBhvr>
                                      <p:to>
                                        <p:strVal val="visible"/>
                                      </p:to>
                                    </p:set>
                                    <p:animEffect transition="in" filter="slide(fromBottom)">
                                      <p:cBhvr>
                                        <p:cTn id="12" dur="500"/>
                                        <p:tgtEl>
                                          <p:spTgt spid="177157"/>
                                        </p:tgtEl>
                                      </p:cBhvr>
                                    </p:animEffect>
                                  </p:childTnLst>
                                  <p:subTnLst>
                                    <p:audio>
                                      <p:cMediaNode>
                                        <p:cTn display="0" masterRel="sameClick">
                                          <p:stCondLst>
                                            <p:cond evt="begin" delay="0">
                                              <p:tn val="10"/>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6" grpId="0" autoUpdateAnimBg="0"/>
      <p:bldP spid="177157"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1066800" y="609600"/>
            <a:ext cx="7793038" cy="857250"/>
          </a:xfrm>
        </p:spPr>
        <p:txBody>
          <a:bodyPr/>
          <a:lstStyle/>
          <a:p>
            <a:r>
              <a:rPr lang="en-US" altLang="zh-CN"/>
              <a:t>2.</a:t>
            </a:r>
            <a:r>
              <a:rPr lang="zh-CN" altLang="en-US">
                <a:ea typeface="黑体" pitchFamily="2" charset="-122"/>
              </a:rPr>
              <a:t>电机的应用                       </a:t>
            </a:r>
            <a:r>
              <a:rPr lang="en-US" altLang="zh-CN" sz="1400">
                <a:ea typeface="黑体" pitchFamily="2" charset="-122"/>
              </a:rPr>
              <a:t>13</a:t>
            </a:r>
          </a:p>
        </p:txBody>
      </p:sp>
      <p:sp>
        <p:nvSpPr>
          <p:cNvPr id="256003" name="Rectangle 3"/>
          <p:cNvSpPr>
            <a:spLocks noChangeArrowheads="1"/>
          </p:cNvSpPr>
          <p:nvPr/>
        </p:nvSpPr>
        <p:spPr bwMode="auto">
          <a:xfrm>
            <a:off x="250825" y="5715000"/>
            <a:ext cx="91440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buClr>
                <a:schemeClr val="bg2"/>
              </a:buClr>
              <a:buSzPct val="70000"/>
              <a:buFont typeface="Wingdings" pitchFamily="2" charset="2"/>
              <a:buChar char="l"/>
            </a:pPr>
            <a:r>
              <a:rPr lang="zh-CN" altLang="en-US" sz="2800" b="1"/>
              <a:t>美军将用无人机载小直径炸弹采用蜂群战术攻敌</a:t>
            </a:r>
          </a:p>
          <a:p>
            <a:pPr marL="342900" indent="-342900">
              <a:buClr>
                <a:schemeClr val="bg2"/>
              </a:buClr>
              <a:buSzPct val="70000"/>
              <a:buFont typeface="Wingdings" pitchFamily="2" charset="2"/>
              <a:buChar char="l"/>
            </a:pPr>
            <a:r>
              <a:rPr lang="zh-CN" altLang="en-US" sz="2800" b="1"/>
              <a:t>波音公司研制的</a:t>
            </a:r>
            <a:r>
              <a:rPr lang="en-US" altLang="zh-CN" sz="2800" b="1"/>
              <a:t>X-48B</a:t>
            </a:r>
            <a:r>
              <a:rPr lang="zh-CN" altLang="en-US" sz="2800" b="1"/>
              <a:t>无人翼身融合体验证机</a:t>
            </a:r>
            <a:r>
              <a:rPr lang="zh-CN" altLang="en-US" sz="3100"/>
              <a:t> </a:t>
            </a:r>
            <a:endParaRPr lang="zh-CN" altLang="en-US" sz="3100" b="1"/>
          </a:p>
          <a:p>
            <a:pPr marL="342900" indent="-342900">
              <a:spcBef>
                <a:spcPct val="20000"/>
              </a:spcBef>
              <a:buClr>
                <a:schemeClr val="bg2"/>
              </a:buClr>
              <a:buSzPct val="70000"/>
              <a:buFont typeface="Wingdings" pitchFamily="2" charset="2"/>
              <a:buChar char="l"/>
            </a:pPr>
            <a:r>
              <a:rPr lang="en-US" altLang="zh-CN" sz="1600" b="1"/>
              <a:t>http://www.sina.com.cn 2008</a:t>
            </a:r>
            <a:r>
              <a:rPr lang="zh-CN" altLang="en-US" sz="1600" b="1"/>
              <a:t>年</a:t>
            </a:r>
            <a:r>
              <a:rPr lang="en-US" altLang="zh-CN" sz="1600" b="1"/>
              <a:t>03</a:t>
            </a:r>
            <a:r>
              <a:rPr lang="zh-CN" altLang="en-US" sz="1600" b="1"/>
              <a:t>月</a:t>
            </a:r>
            <a:r>
              <a:rPr lang="en-US" altLang="zh-CN" sz="1600" b="1"/>
              <a:t>28</a:t>
            </a:r>
            <a:r>
              <a:rPr lang="zh-CN" altLang="en-US" sz="1600" b="1"/>
              <a:t>日 </a:t>
            </a:r>
            <a:r>
              <a:rPr lang="en-US" altLang="zh-CN" sz="1600" b="1"/>
              <a:t>08:13 </a:t>
            </a:r>
            <a:r>
              <a:rPr lang="zh-CN" altLang="en-US" sz="1600" b="1">
                <a:hlinkClick r:id="rId2"/>
              </a:rPr>
              <a:t>中国青年报</a:t>
            </a:r>
            <a:r>
              <a:rPr lang="zh-CN" altLang="en-US" sz="1600" b="1">
                <a:solidFill>
                  <a:srgbClr val="000000"/>
                </a:solidFill>
              </a:rPr>
              <a:t> </a:t>
            </a:r>
            <a:r>
              <a:rPr lang="zh-CN" altLang="en-US" sz="3500" b="1">
                <a:ea typeface="黑体" pitchFamily="2" charset="-122"/>
              </a:rPr>
              <a:t>     </a:t>
            </a:r>
          </a:p>
        </p:txBody>
      </p:sp>
      <p:pic>
        <p:nvPicPr>
          <p:cNvPr id="256006" name="Picture 6" descr="美军将用无人机载小直径炸弹采用蜂群战术攻敌"/>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55650" y="284163"/>
            <a:ext cx="7777163" cy="5348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1066800" y="609600"/>
            <a:ext cx="7793038" cy="857250"/>
          </a:xfrm>
        </p:spPr>
        <p:txBody>
          <a:bodyPr/>
          <a:lstStyle/>
          <a:p>
            <a:r>
              <a:rPr lang="en-US" altLang="zh-CN"/>
              <a:t>2.</a:t>
            </a:r>
            <a:r>
              <a:rPr lang="zh-CN" altLang="en-US">
                <a:ea typeface="黑体" pitchFamily="2" charset="-122"/>
              </a:rPr>
              <a:t>电机的应用                       </a:t>
            </a:r>
            <a:r>
              <a:rPr lang="en-US" altLang="zh-CN" sz="1400">
                <a:ea typeface="黑体" pitchFamily="2" charset="-122"/>
              </a:rPr>
              <a:t>13</a:t>
            </a:r>
          </a:p>
        </p:txBody>
      </p:sp>
      <p:sp>
        <p:nvSpPr>
          <p:cNvPr id="257027" name="Rectangle 3"/>
          <p:cNvSpPr>
            <a:spLocks noChangeArrowheads="1"/>
          </p:cNvSpPr>
          <p:nvPr/>
        </p:nvSpPr>
        <p:spPr bwMode="auto">
          <a:xfrm>
            <a:off x="250825" y="5715000"/>
            <a:ext cx="91440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buClr>
                <a:schemeClr val="bg2"/>
              </a:buClr>
              <a:buSzPct val="70000"/>
              <a:buFont typeface="Wingdings" pitchFamily="2" charset="2"/>
              <a:buChar char="l"/>
            </a:pPr>
            <a:r>
              <a:rPr lang="zh-CN" altLang="en-US" sz="2800" b="1"/>
              <a:t>美军将用无人机载小直径炸弹采用蜂群战术攻敌</a:t>
            </a:r>
          </a:p>
          <a:p>
            <a:pPr marL="342900" indent="-342900">
              <a:buClr>
                <a:schemeClr val="bg2"/>
              </a:buClr>
              <a:buSzPct val="70000"/>
              <a:buFont typeface="Wingdings" pitchFamily="2" charset="2"/>
              <a:buChar char="l"/>
            </a:pPr>
            <a:r>
              <a:rPr lang="zh-CN" altLang="en-US" sz="2800" b="1"/>
              <a:t>波音公司研制的</a:t>
            </a:r>
            <a:r>
              <a:rPr lang="en-US" altLang="zh-CN" sz="2800" b="1"/>
              <a:t>X-48B</a:t>
            </a:r>
            <a:r>
              <a:rPr lang="zh-CN" altLang="en-US" sz="2800" b="1"/>
              <a:t>无人翼身融合体验证机</a:t>
            </a:r>
            <a:r>
              <a:rPr lang="zh-CN" altLang="en-US" sz="3100"/>
              <a:t> </a:t>
            </a:r>
            <a:endParaRPr lang="zh-CN" altLang="en-US" sz="3100" b="1"/>
          </a:p>
          <a:p>
            <a:pPr marL="342900" indent="-342900">
              <a:spcBef>
                <a:spcPct val="20000"/>
              </a:spcBef>
              <a:buClr>
                <a:schemeClr val="bg2"/>
              </a:buClr>
              <a:buSzPct val="70000"/>
              <a:buFont typeface="Wingdings" pitchFamily="2" charset="2"/>
              <a:buChar char="l"/>
            </a:pPr>
            <a:r>
              <a:rPr lang="en-US" altLang="zh-CN" sz="1600" b="1"/>
              <a:t>http://www.sina.com.cn 2008</a:t>
            </a:r>
            <a:r>
              <a:rPr lang="zh-CN" altLang="en-US" sz="1600" b="1"/>
              <a:t>年</a:t>
            </a:r>
            <a:r>
              <a:rPr lang="en-US" altLang="zh-CN" sz="1600" b="1"/>
              <a:t>03</a:t>
            </a:r>
            <a:r>
              <a:rPr lang="zh-CN" altLang="en-US" sz="1600" b="1"/>
              <a:t>月</a:t>
            </a:r>
            <a:r>
              <a:rPr lang="en-US" altLang="zh-CN" sz="1600" b="1"/>
              <a:t>28</a:t>
            </a:r>
            <a:r>
              <a:rPr lang="zh-CN" altLang="en-US" sz="1600" b="1"/>
              <a:t>日 </a:t>
            </a:r>
            <a:r>
              <a:rPr lang="en-US" altLang="zh-CN" sz="1600" b="1"/>
              <a:t>08:13 </a:t>
            </a:r>
            <a:r>
              <a:rPr lang="zh-CN" altLang="en-US" sz="1600" b="1">
                <a:hlinkClick r:id="rId2"/>
              </a:rPr>
              <a:t>中国青年报</a:t>
            </a:r>
            <a:r>
              <a:rPr lang="zh-CN" altLang="en-US" sz="1600" b="1">
                <a:solidFill>
                  <a:srgbClr val="000000"/>
                </a:solidFill>
              </a:rPr>
              <a:t> </a:t>
            </a:r>
            <a:r>
              <a:rPr lang="zh-CN" altLang="en-US" sz="3500" b="1">
                <a:ea typeface="黑体" pitchFamily="2" charset="-122"/>
              </a:rPr>
              <a:t>     </a:t>
            </a:r>
          </a:p>
        </p:txBody>
      </p:sp>
      <p:pic>
        <p:nvPicPr>
          <p:cNvPr id="257029" name="Picture 5" descr="美军将用无人机载小直径炸弹采用蜂群战术攻敌"/>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979613" y="0"/>
            <a:ext cx="4429125" cy="5429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a:xfrm>
            <a:off x="1066800" y="609600"/>
            <a:ext cx="7793038" cy="857250"/>
          </a:xfrm>
        </p:spPr>
        <p:txBody>
          <a:bodyPr/>
          <a:lstStyle/>
          <a:p>
            <a:r>
              <a:rPr lang="en-US" altLang="zh-CN"/>
              <a:t>2.</a:t>
            </a:r>
            <a:r>
              <a:rPr lang="zh-CN" altLang="en-US">
                <a:ea typeface="黑体" pitchFamily="2" charset="-122"/>
              </a:rPr>
              <a:t>电机的应用                       </a:t>
            </a:r>
            <a:r>
              <a:rPr lang="en-US" altLang="zh-CN" sz="1400">
                <a:ea typeface="黑体" pitchFamily="2" charset="-122"/>
              </a:rPr>
              <a:t>13</a:t>
            </a:r>
          </a:p>
        </p:txBody>
      </p:sp>
      <p:sp>
        <p:nvSpPr>
          <p:cNvPr id="258051" name="Rectangle 3"/>
          <p:cNvSpPr>
            <a:spLocks noChangeArrowheads="1"/>
          </p:cNvSpPr>
          <p:nvPr/>
        </p:nvSpPr>
        <p:spPr bwMode="auto">
          <a:xfrm>
            <a:off x="250825" y="5715000"/>
            <a:ext cx="91440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buClr>
                <a:schemeClr val="bg2"/>
              </a:buClr>
              <a:buSzPct val="70000"/>
              <a:buFont typeface="Wingdings" pitchFamily="2" charset="2"/>
              <a:buChar char="l"/>
            </a:pPr>
            <a:r>
              <a:rPr lang="zh-CN" altLang="en-US" sz="2800" b="1"/>
              <a:t>美军将用无人机载小直径炸弹采用蜂群战术攻敌</a:t>
            </a:r>
          </a:p>
          <a:p>
            <a:pPr marL="342900" indent="-342900">
              <a:buClr>
                <a:schemeClr val="bg2"/>
              </a:buClr>
              <a:buSzPct val="70000"/>
              <a:buFont typeface="Wingdings" pitchFamily="2" charset="2"/>
              <a:buChar char="l"/>
            </a:pPr>
            <a:r>
              <a:rPr lang="zh-CN" altLang="en-US" sz="3100" b="1"/>
              <a:t>小直径炸弹可让战斗机或无人攻击机载弹量大增</a:t>
            </a:r>
            <a:r>
              <a:rPr lang="zh-CN" altLang="en-US" sz="3100"/>
              <a:t> </a:t>
            </a:r>
            <a:endParaRPr lang="zh-CN" altLang="en-US" sz="3100" b="1"/>
          </a:p>
          <a:p>
            <a:pPr marL="342900" indent="-342900">
              <a:spcBef>
                <a:spcPct val="20000"/>
              </a:spcBef>
              <a:buClr>
                <a:schemeClr val="bg2"/>
              </a:buClr>
              <a:buSzPct val="70000"/>
              <a:buFont typeface="Wingdings" pitchFamily="2" charset="2"/>
              <a:buChar char="l"/>
            </a:pPr>
            <a:r>
              <a:rPr lang="en-US" altLang="zh-CN" sz="1600" b="1"/>
              <a:t>http://www.sina.com.cn 2008</a:t>
            </a:r>
            <a:r>
              <a:rPr lang="zh-CN" altLang="en-US" sz="1600" b="1"/>
              <a:t>年</a:t>
            </a:r>
            <a:r>
              <a:rPr lang="en-US" altLang="zh-CN" sz="1600" b="1"/>
              <a:t>03</a:t>
            </a:r>
            <a:r>
              <a:rPr lang="zh-CN" altLang="en-US" sz="1600" b="1"/>
              <a:t>月</a:t>
            </a:r>
            <a:r>
              <a:rPr lang="en-US" altLang="zh-CN" sz="1600" b="1"/>
              <a:t>28</a:t>
            </a:r>
            <a:r>
              <a:rPr lang="zh-CN" altLang="en-US" sz="1600" b="1"/>
              <a:t>日 </a:t>
            </a:r>
            <a:r>
              <a:rPr lang="en-US" altLang="zh-CN" sz="1600" b="1"/>
              <a:t>08:13 </a:t>
            </a:r>
            <a:r>
              <a:rPr lang="zh-CN" altLang="en-US" sz="1600" b="1">
                <a:hlinkClick r:id="rId2"/>
              </a:rPr>
              <a:t>中国青年报</a:t>
            </a:r>
            <a:r>
              <a:rPr lang="zh-CN" altLang="en-US" sz="1600" b="1">
                <a:solidFill>
                  <a:srgbClr val="000000"/>
                </a:solidFill>
              </a:rPr>
              <a:t> </a:t>
            </a:r>
            <a:r>
              <a:rPr lang="zh-CN" altLang="en-US" sz="3500" b="1">
                <a:ea typeface="黑体" pitchFamily="2" charset="-122"/>
              </a:rPr>
              <a:t>     </a:t>
            </a:r>
          </a:p>
        </p:txBody>
      </p:sp>
      <p:pic>
        <p:nvPicPr>
          <p:cNvPr id="258053" name="Picture 5" descr="U2142P27T1D492240F318DT20080328081714"/>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0" y="260350"/>
            <a:ext cx="5969000" cy="4775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8054" name="Rectangle 6"/>
          <p:cNvSpPr>
            <a:spLocks noChangeArrowheads="1"/>
          </p:cNvSpPr>
          <p:nvPr/>
        </p:nvSpPr>
        <p:spPr bwMode="auto">
          <a:xfrm>
            <a:off x="6011863" y="260350"/>
            <a:ext cx="2843212" cy="5203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r>
              <a:rPr kumimoji="1" lang="en-US" altLang="zh-CN" sz="2400"/>
              <a:t>“</a:t>
            </a:r>
            <a:r>
              <a:rPr kumimoji="1" lang="zh-CN" altLang="en-US" sz="2400"/>
              <a:t>小直径炸弹”是一种非常小的炸弹，只装有不到</a:t>
            </a:r>
            <a:r>
              <a:rPr kumimoji="1" lang="en-US" altLang="zh-CN" sz="2400"/>
              <a:t>40</a:t>
            </a:r>
            <a:r>
              <a:rPr kumimoji="1" lang="zh-CN" altLang="en-US" sz="2400"/>
              <a:t>磅炸药。虽然个头儿不大，但“小直径炸弹”威力却一点儿也不弱。据悉，它的精确度大约为</a:t>
            </a:r>
            <a:r>
              <a:rPr kumimoji="1" lang="en-US" altLang="zh-CN" sz="2400"/>
              <a:t>1.5</a:t>
            </a:r>
            <a:r>
              <a:rPr kumimoji="1" lang="zh-CN" altLang="en-US" sz="2400"/>
              <a:t>米，而目前美军最小的“杰达姆”</a:t>
            </a:r>
            <a:r>
              <a:rPr kumimoji="1" lang="en-US" altLang="zh-CN" sz="2400"/>
              <a:t>(</a:t>
            </a:r>
            <a:r>
              <a:rPr kumimoji="1" lang="zh-CN" altLang="en-US" sz="2400"/>
              <a:t>即“联合制导攻击武器”</a:t>
            </a:r>
            <a:r>
              <a:rPr kumimoji="1" lang="en-US" altLang="zh-CN" sz="2400"/>
              <a:t>)</a:t>
            </a:r>
            <a:r>
              <a:rPr kumimoji="1" lang="zh-CN" altLang="en-US" sz="2400"/>
              <a:t>精确度是</a:t>
            </a:r>
            <a:r>
              <a:rPr kumimoji="1" lang="en-US" altLang="zh-CN" sz="2400"/>
              <a:t>30</a:t>
            </a:r>
            <a:r>
              <a:rPr kumimoji="1" lang="zh-CN" altLang="en-US" sz="2400"/>
              <a:t>米，</a:t>
            </a:r>
            <a:r>
              <a:rPr kumimoji="1" lang="en-US" altLang="zh-CN" sz="2400"/>
              <a:t>2000</a:t>
            </a:r>
            <a:r>
              <a:rPr kumimoji="1" lang="zh-CN" altLang="en-US" sz="2400"/>
              <a:t>磅的“杰达姆”精确度是</a:t>
            </a:r>
            <a:r>
              <a:rPr kumimoji="1" lang="en-US" altLang="zh-CN" sz="2400"/>
              <a:t>52.5</a:t>
            </a:r>
            <a:r>
              <a:rPr kumimoji="1" lang="zh-CN" altLang="en-US" sz="2400"/>
              <a:t>米</a:t>
            </a:r>
            <a:r>
              <a:rPr kumimoji="1" lang="zh-CN" altLang="en-US"/>
              <a:t>。 </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xfrm>
            <a:off x="1066800" y="609600"/>
            <a:ext cx="7793038" cy="857250"/>
          </a:xfrm>
        </p:spPr>
        <p:txBody>
          <a:bodyPr/>
          <a:lstStyle/>
          <a:p>
            <a:r>
              <a:rPr lang="en-US" altLang="zh-CN"/>
              <a:t>2.</a:t>
            </a:r>
            <a:r>
              <a:rPr lang="zh-CN" altLang="en-US">
                <a:ea typeface="黑体" pitchFamily="2" charset="-122"/>
              </a:rPr>
              <a:t>电机的应用                       </a:t>
            </a:r>
            <a:r>
              <a:rPr lang="en-US" altLang="zh-CN" sz="1400">
                <a:ea typeface="黑体" pitchFamily="2" charset="-122"/>
              </a:rPr>
              <a:t>13</a:t>
            </a:r>
          </a:p>
        </p:txBody>
      </p:sp>
      <p:sp>
        <p:nvSpPr>
          <p:cNvPr id="259075" name="Rectangle 3"/>
          <p:cNvSpPr>
            <a:spLocks noChangeArrowheads="1"/>
          </p:cNvSpPr>
          <p:nvPr/>
        </p:nvSpPr>
        <p:spPr bwMode="auto">
          <a:xfrm>
            <a:off x="250825" y="5715000"/>
            <a:ext cx="91440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buClr>
                <a:schemeClr val="bg2"/>
              </a:buClr>
              <a:buSzPct val="70000"/>
              <a:buFont typeface="Wingdings" pitchFamily="2" charset="2"/>
              <a:buChar char="l"/>
            </a:pPr>
            <a:r>
              <a:rPr lang="zh-CN" altLang="en-US" sz="2800" b="1"/>
              <a:t>美军将用无人机载小直径炸弹采用蜂群战术攻敌</a:t>
            </a:r>
          </a:p>
          <a:p>
            <a:pPr marL="342900" indent="-342900">
              <a:buClr>
                <a:schemeClr val="bg2"/>
              </a:buClr>
              <a:buSzPct val="70000"/>
              <a:buFont typeface="Wingdings" pitchFamily="2" charset="2"/>
              <a:buChar char="l"/>
            </a:pPr>
            <a:r>
              <a:rPr lang="zh-CN" altLang="en-US" sz="3100" b="1"/>
              <a:t>小直径炸弹可让战斗机或无人攻击机载弹量大增</a:t>
            </a:r>
            <a:r>
              <a:rPr lang="zh-CN" altLang="en-US" sz="3100"/>
              <a:t> </a:t>
            </a:r>
            <a:endParaRPr lang="zh-CN" altLang="en-US" sz="3100" b="1"/>
          </a:p>
          <a:p>
            <a:pPr marL="342900" indent="-342900">
              <a:spcBef>
                <a:spcPct val="20000"/>
              </a:spcBef>
              <a:buClr>
                <a:schemeClr val="bg2"/>
              </a:buClr>
              <a:buSzPct val="70000"/>
              <a:buFont typeface="Wingdings" pitchFamily="2" charset="2"/>
              <a:buChar char="l"/>
            </a:pPr>
            <a:r>
              <a:rPr lang="en-US" altLang="zh-CN" sz="1600" b="1"/>
              <a:t>http://www.sina.com.cn 2008</a:t>
            </a:r>
            <a:r>
              <a:rPr lang="zh-CN" altLang="en-US" sz="1600" b="1"/>
              <a:t>年</a:t>
            </a:r>
            <a:r>
              <a:rPr lang="en-US" altLang="zh-CN" sz="1600" b="1"/>
              <a:t>03</a:t>
            </a:r>
            <a:r>
              <a:rPr lang="zh-CN" altLang="en-US" sz="1600" b="1"/>
              <a:t>月</a:t>
            </a:r>
            <a:r>
              <a:rPr lang="en-US" altLang="zh-CN" sz="1600" b="1"/>
              <a:t>28</a:t>
            </a:r>
            <a:r>
              <a:rPr lang="zh-CN" altLang="en-US" sz="1600" b="1"/>
              <a:t>日 </a:t>
            </a:r>
            <a:r>
              <a:rPr lang="en-US" altLang="zh-CN" sz="1600" b="1"/>
              <a:t>08:13 </a:t>
            </a:r>
            <a:r>
              <a:rPr lang="zh-CN" altLang="en-US" sz="1600" b="1">
                <a:hlinkClick r:id="rId2"/>
              </a:rPr>
              <a:t>中国青年报</a:t>
            </a:r>
            <a:r>
              <a:rPr lang="zh-CN" altLang="en-US" sz="1600" b="1">
                <a:solidFill>
                  <a:srgbClr val="000000"/>
                </a:solidFill>
              </a:rPr>
              <a:t> </a:t>
            </a:r>
            <a:r>
              <a:rPr lang="zh-CN" altLang="en-US" sz="3500" b="1">
                <a:ea typeface="黑体" pitchFamily="2" charset="-122"/>
              </a:rPr>
              <a:t>     </a:t>
            </a:r>
          </a:p>
        </p:txBody>
      </p:sp>
      <p:pic>
        <p:nvPicPr>
          <p:cNvPr id="259076" name="Picture 4" descr="U2142P27T1D492240F318DT20080328081714"/>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0" y="260350"/>
            <a:ext cx="5969000" cy="4775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9077" name="Rectangle 5"/>
          <p:cNvSpPr>
            <a:spLocks noChangeArrowheads="1"/>
          </p:cNvSpPr>
          <p:nvPr/>
        </p:nvSpPr>
        <p:spPr bwMode="auto">
          <a:xfrm>
            <a:off x="6011863" y="212725"/>
            <a:ext cx="3132137" cy="5216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r>
              <a:rPr kumimoji="1" lang="en-US" altLang="zh-CN" sz="2800"/>
              <a:t>“</a:t>
            </a:r>
            <a:r>
              <a:rPr kumimoji="1" lang="zh-CN" altLang="en-US" sz="2800"/>
              <a:t>小直径炸弹”的长度与直径的比例及弹头的形状都经过特别设计，实验中，在</a:t>
            </a:r>
            <a:r>
              <a:rPr kumimoji="1" lang="en-US" altLang="zh-CN" sz="2800"/>
              <a:t>64.4</a:t>
            </a:r>
            <a:r>
              <a:rPr kumimoji="1" lang="zh-CN" altLang="en-US" sz="2800"/>
              <a:t>公里以外投射并摧毁目标，至少能穿透</a:t>
            </a:r>
            <a:r>
              <a:rPr kumimoji="1" lang="en-US" altLang="zh-CN" sz="2800"/>
              <a:t>910</a:t>
            </a:r>
            <a:r>
              <a:rPr kumimoji="1" lang="zh-CN" altLang="en-US" sz="2800"/>
              <a:t>毫米厚的钢筋混凝土层，并在建筑内爆炸，完全可以和一枚</a:t>
            </a:r>
            <a:r>
              <a:rPr kumimoji="1" lang="en-US" altLang="zh-CN" sz="2800"/>
              <a:t>2000</a:t>
            </a:r>
            <a:r>
              <a:rPr kumimoji="1" lang="zh-CN" altLang="en-US" sz="2800"/>
              <a:t>磅的“钻地炸弹”相媲美</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a:xfrm>
            <a:off x="1066800" y="609600"/>
            <a:ext cx="7793038" cy="857250"/>
          </a:xfrm>
        </p:spPr>
        <p:txBody>
          <a:bodyPr/>
          <a:lstStyle/>
          <a:p>
            <a:r>
              <a:rPr lang="en-US" altLang="zh-CN"/>
              <a:t>2.</a:t>
            </a:r>
            <a:r>
              <a:rPr lang="zh-CN" altLang="en-US">
                <a:ea typeface="黑体" pitchFamily="2" charset="-122"/>
              </a:rPr>
              <a:t>电机的应用                       </a:t>
            </a:r>
            <a:r>
              <a:rPr lang="en-US" altLang="zh-CN" sz="1400">
                <a:ea typeface="黑体" pitchFamily="2" charset="-122"/>
              </a:rPr>
              <a:t>13</a:t>
            </a:r>
          </a:p>
        </p:txBody>
      </p:sp>
      <p:sp>
        <p:nvSpPr>
          <p:cNvPr id="260099" name="Rectangle 3"/>
          <p:cNvSpPr>
            <a:spLocks noChangeArrowheads="1"/>
          </p:cNvSpPr>
          <p:nvPr/>
        </p:nvSpPr>
        <p:spPr bwMode="auto">
          <a:xfrm>
            <a:off x="250825" y="5715000"/>
            <a:ext cx="91440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buClr>
                <a:schemeClr val="bg2"/>
              </a:buClr>
              <a:buSzPct val="70000"/>
              <a:buFont typeface="Wingdings" pitchFamily="2" charset="2"/>
              <a:buChar char="l"/>
            </a:pPr>
            <a:r>
              <a:rPr lang="zh-CN" altLang="en-US" sz="3100" b="1"/>
              <a:t>美称</a:t>
            </a:r>
            <a:r>
              <a:rPr lang="en-US" altLang="zh-CN" sz="3100" b="1"/>
              <a:t>F35</a:t>
            </a:r>
            <a:r>
              <a:rPr lang="zh-CN" altLang="en-US" sz="3100" b="1"/>
              <a:t>是有人战机终结者 无人机成中俄难题</a:t>
            </a:r>
            <a:r>
              <a:rPr lang="zh-CN" altLang="en-US" sz="3100"/>
              <a:t> </a:t>
            </a:r>
            <a:endParaRPr lang="zh-CN" altLang="en-US" sz="2800" b="1"/>
          </a:p>
          <a:p>
            <a:pPr marL="342900" indent="-342900">
              <a:buClr>
                <a:schemeClr val="bg2"/>
              </a:buClr>
              <a:buSzPct val="70000"/>
              <a:buFont typeface="Wingdings" pitchFamily="2" charset="2"/>
              <a:buChar char="l"/>
            </a:pPr>
            <a:r>
              <a:rPr lang="en-US" altLang="zh-CN" sz="3100" b="1"/>
              <a:t>X-45</a:t>
            </a:r>
            <a:r>
              <a:rPr lang="zh-CN" altLang="en-US" sz="3100" b="1"/>
              <a:t>无人机</a:t>
            </a:r>
            <a:r>
              <a:rPr lang="zh-CN" altLang="en-US" sz="3100"/>
              <a:t> </a:t>
            </a:r>
            <a:endParaRPr lang="zh-CN" altLang="en-US" sz="3100" b="1"/>
          </a:p>
          <a:p>
            <a:pPr marL="342900" indent="-342900">
              <a:spcBef>
                <a:spcPct val="20000"/>
              </a:spcBef>
              <a:buClr>
                <a:schemeClr val="bg2"/>
              </a:buClr>
              <a:buSzPct val="70000"/>
              <a:buFont typeface="Wingdings" pitchFamily="2" charset="2"/>
              <a:buChar char="l"/>
            </a:pPr>
            <a:r>
              <a:rPr lang="en-US" altLang="zh-CN" sz="1600" b="1"/>
              <a:t>http://www.sina.com.cn 2008</a:t>
            </a:r>
            <a:r>
              <a:rPr lang="zh-CN" altLang="en-US" sz="1600" b="1"/>
              <a:t>年</a:t>
            </a:r>
            <a:r>
              <a:rPr lang="en-US" altLang="zh-CN" sz="1600" b="1"/>
              <a:t>03</a:t>
            </a:r>
            <a:r>
              <a:rPr lang="zh-CN" altLang="en-US" sz="1600" b="1"/>
              <a:t>月</a:t>
            </a:r>
            <a:r>
              <a:rPr lang="en-US" altLang="zh-CN" sz="1600" b="1"/>
              <a:t>28</a:t>
            </a:r>
            <a:r>
              <a:rPr lang="zh-CN" altLang="en-US" sz="1600" b="1"/>
              <a:t>日 </a:t>
            </a:r>
            <a:r>
              <a:rPr lang="en-US" altLang="zh-CN" sz="1600" b="1"/>
              <a:t>08:13 </a:t>
            </a:r>
            <a:r>
              <a:rPr lang="zh-CN" altLang="en-US" sz="1600" b="1">
                <a:hlinkClick r:id="rId2"/>
              </a:rPr>
              <a:t>中国青年报</a:t>
            </a:r>
            <a:r>
              <a:rPr lang="zh-CN" altLang="en-US" sz="1600" b="1">
                <a:solidFill>
                  <a:srgbClr val="000000"/>
                </a:solidFill>
              </a:rPr>
              <a:t> </a:t>
            </a:r>
            <a:r>
              <a:rPr lang="zh-CN" altLang="en-US" sz="3500" b="1">
                <a:ea typeface="黑体" pitchFamily="2" charset="-122"/>
              </a:rPr>
              <a:t>     </a:t>
            </a:r>
          </a:p>
        </p:txBody>
      </p:sp>
      <p:pic>
        <p:nvPicPr>
          <p:cNvPr id="260102" name="Picture 6" descr="X-45无人机"/>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0" y="0"/>
            <a:ext cx="6840538" cy="565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60103" name="Rectangle 7"/>
          <p:cNvSpPr>
            <a:spLocks noChangeArrowheads="1"/>
          </p:cNvSpPr>
          <p:nvPr/>
        </p:nvSpPr>
        <p:spPr bwMode="auto">
          <a:xfrm>
            <a:off x="7235825" y="385763"/>
            <a:ext cx="1908175" cy="47894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r>
              <a:rPr kumimoji="1" lang="zh-CN" altLang="en-US" sz="2800" b="1"/>
              <a:t>计划中的</a:t>
            </a:r>
            <a:r>
              <a:rPr kumimoji="1" lang="en-US" altLang="zh-CN" sz="2800" b="1"/>
              <a:t>X-45C</a:t>
            </a:r>
            <a:r>
              <a:rPr kumimoji="1" lang="zh-CN" altLang="en-US" sz="2800" b="1"/>
              <a:t>将达到</a:t>
            </a:r>
            <a:r>
              <a:rPr kumimoji="1" lang="en-US" altLang="zh-CN" sz="2800" b="1"/>
              <a:t>19</a:t>
            </a:r>
            <a:r>
              <a:rPr kumimoji="1" lang="zh-CN" altLang="en-US" sz="2800" b="1"/>
              <a:t>吨，可携带</a:t>
            </a:r>
            <a:r>
              <a:rPr kumimoji="1" lang="en-US" altLang="zh-CN" sz="2800" b="1"/>
              <a:t>2.2</a:t>
            </a:r>
            <a:r>
              <a:rPr kumimoji="1" lang="zh-CN" altLang="en-US" sz="2800" b="1"/>
              <a:t>吨载荷，机长</a:t>
            </a:r>
            <a:r>
              <a:rPr kumimoji="1" lang="en-US" altLang="zh-CN" sz="2800" b="1"/>
              <a:t>39</a:t>
            </a:r>
            <a:r>
              <a:rPr kumimoji="1" lang="zh-CN" altLang="en-US" sz="2800" b="1"/>
              <a:t>英尺</a:t>
            </a:r>
            <a:r>
              <a:rPr kumimoji="1" lang="en-US" altLang="zh-CN" sz="2800" b="1"/>
              <a:t>(</a:t>
            </a:r>
            <a:r>
              <a:rPr kumimoji="1" lang="zh-CN" altLang="en-US" sz="2800" b="1"/>
              <a:t>约合</a:t>
            </a:r>
            <a:r>
              <a:rPr kumimoji="1" lang="en-US" altLang="zh-CN" sz="2800" b="1"/>
              <a:t>11.8</a:t>
            </a:r>
            <a:r>
              <a:rPr kumimoji="1" lang="zh-CN" altLang="en-US" sz="2800" b="1"/>
              <a:t>米</a:t>
            </a:r>
            <a:r>
              <a:rPr kumimoji="1" lang="en-US" altLang="zh-CN" sz="2800" b="1"/>
              <a:t>)</a:t>
            </a:r>
            <a:r>
              <a:rPr kumimoji="1" lang="zh-CN" altLang="en-US" sz="2800" b="1"/>
              <a:t>，翼展</a:t>
            </a:r>
            <a:r>
              <a:rPr kumimoji="1" lang="en-US" altLang="zh-CN" sz="2800" b="1"/>
              <a:t>49</a:t>
            </a:r>
            <a:r>
              <a:rPr kumimoji="1" lang="zh-CN" altLang="en-US" sz="2800" b="1"/>
              <a:t>英尺</a:t>
            </a:r>
            <a:r>
              <a:rPr kumimoji="1" lang="en-US" altLang="zh-CN" sz="2800" b="1"/>
              <a:t>(</a:t>
            </a:r>
            <a:r>
              <a:rPr kumimoji="1" lang="zh-CN" altLang="en-US" sz="2800" b="1"/>
              <a:t>约合</a:t>
            </a:r>
            <a:r>
              <a:rPr kumimoji="1" lang="en-US" altLang="zh-CN" sz="2800" b="1"/>
              <a:t>14.9</a:t>
            </a:r>
            <a:r>
              <a:rPr kumimoji="1" lang="zh-CN" altLang="en-US" sz="2800" b="1"/>
              <a:t>米</a:t>
            </a:r>
            <a:r>
              <a:rPr kumimoji="1" lang="en-US" altLang="zh-CN" sz="2800" b="1"/>
              <a:t>)</a:t>
            </a:r>
            <a:r>
              <a:rPr kumimoji="1" lang="zh-CN" altLang="en-US" sz="2800" b="1"/>
              <a:t>；</a:t>
            </a:r>
            <a:r>
              <a:rPr kumimoji="1" lang="zh-CN" altLang="en-US" sz="2800"/>
              <a:t> </a:t>
            </a:r>
          </a:p>
        </p:txBody>
      </p:sp>
      <p:sp>
        <p:nvSpPr>
          <p:cNvPr id="260104" name="Rectangle 8"/>
          <p:cNvSpPr>
            <a:spLocks noChangeArrowheads="1"/>
          </p:cNvSpPr>
          <p:nvPr/>
        </p:nvSpPr>
        <p:spPr bwMode="auto">
          <a:xfrm>
            <a:off x="3063875" y="3246438"/>
            <a:ext cx="30162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zh-CN" altLang="en-US"/>
              <a:t>已在三年前取消了</a:t>
            </a:r>
            <a:r>
              <a:rPr kumimoji="1" lang="en-US" altLang="zh-CN"/>
              <a:t>X-45</a:t>
            </a:r>
            <a:r>
              <a:rPr kumimoji="1" lang="zh-CN" altLang="en-US"/>
              <a:t>项目 </a:t>
            </a:r>
          </a:p>
        </p:txBody>
      </p:sp>
      <p:sp>
        <p:nvSpPr>
          <p:cNvPr id="260105" name="Rectangle 9"/>
          <p:cNvSpPr>
            <a:spLocks noChangeArrowheads="1"/>
          </p:cNvSpPr>
          <p:nvPr/>
        </p:nvSpPr>
        <p:spPr bwMode="auto">
          <a:xfrm>
            <a:off x="6127750" y="5300663"/>
            <a:ext cx="3016250" cy="366712"/>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zh-CN" altLang="en-US"/>
              <a:t>已在三年前取消了</a:t>
            </a:r>
            <a:r>
              <a:rPr kumimoji="1" lang="en-US" altLang="zh-CN"/>
              <a:t>X-45</a:t>
            </a:r>
            <a:r>
              <a:rPr kumimoji="1" lang="zh-CN" altLang="en-US"/>
              <a:t>项目 </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1066800" y="609600"/>
            <a:ext cx="7793038" cy="857250"/>
          </a:xfrm>
        </p:spPr>
        <p:txBody>
          <a:bodyPr/>
          <a:lstStyle/>
          <a:p>
            <a:r>
              <a:rPr lang="en-US" altLang="zh-CN"/>
              <a:t>2.</a:t>
            </a:r>
            <a:r>
              <a:rPr lang="zh-CN" altLang="en-US">
                <a:ea typeface="黑体" pitchFamily="2" charset="-122"/>
              </a:rPr>
              <a:t>电机的应用                       </a:t>
            </a:r>
            <a:r>
              <a:rPr lang="en-US" altLang="zh-CN" sz="1400">
                <a:ea typeface="黑体" pitchFamily="2" charset="-122"/>
              </a:rPr>
              <a:t>13</a:t>
            </a:r>
          </a:p>
        </p:txBody>
      </p:sp>
      <p:sp>
        <p:nvSpPr>
          <p:cNvPr id="263171" name="Rectangle 3"/>
          <p:cNvSpPr>
            <a:spLocks noChangeArrowheads="1"/>
          </p:cNvSpPr>
          <p:nvPr/>
        </p:nvSpPr>
        <p:spPr bwMode="auto">
          <a:xfrm>
            <a:off x="250825" y="5715000"/>
            <a:ext cx="91440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buClr>
                <a:schemeClr val="bg2"/>
              </a:buClr>
              <a:buSzPct val="70000"/>
              <a:buFont typeface="Wingdings" pitchFamily="2" charset="2"/>
              <a:buChar char="l"/>
            </a:pPr>
            <a:r>
              <a:rPr lang="zh-CN" altLang="en-US" sz="3100" b="1"/>
              <a:t>美称</a:t>
            </a:r>
            <a:r>
              <a:rPr lang="en-US" altLang="zh-CN" sz="3100" b="1"/>
              <a:t>F35</a:t>
            </a:r>
            <a:r>
              <a:rPr lang="zh-CN" altLang="en-US" sz="3100" b="1"/>
              <a:t>是有人战机终结者 无人机成中俄难题</a:t>
            </a:r>
            <a:r>
              <a:rPr lang="zh-CN" altLang="en-US" sz="3100"/>
              <a:t> </a:t>
            </a:r>
            <a:endParaRPr lang="zh-CN" altLang="en-US" sz="2800" b="1"/>
          </a:p>
          <a:p>
            <a:pPr marL="342900" indent="-342900">
              <a:buClr>
                <a:schemeClr val="bg2"/>
              </a:buClr>
              <a:buSzPct val="70000"/>
              <a:buFont typeface="Wingdings" pitchFamily="2" charset="2"/>
              <a:buChar char="l"/>
            </a:pPr>
            <a:r>
              <a:rPr lang="zh-CN" altLang="en-US" sz="3100" b="1"/>
              <a:t>美军</a:t>
            </a:r>
            <a:r>
              <a:rPr lang="en-US" altLang="zh-CN" sz="3100" b="1"/>
              <a:t>X-47B</a:t>
            </a:r>
            <a:r>
              <a:rPr lang="zh-CN" altLang="en-US" sz="3100" b="1"/>
              <a:t>无人战斗机上舰测试设想图</a:t>
            </a:r>
            <a:r>
              <a:rPr lang="zh-CN" altLang="en-US" sz="3100"/>
              <a:t> </a:t>
            </a:r>
            <a:endParaRPr lang="zh-CN" altLang="en-US" sz="3100" b="1"/>
          </a:p>
          <a:p>
            <a:pPr marL="342900" indent="-342900">
              <a:spcBef>
                <a:spcPct val="20000"/>
              </a:spcBef>
              <a:buClr>
                <a:schemeClr val="bg2"/>
              </a:buClr>
              <a:buSzPct val="70000"/>
              <a:buFont typeface="Wingdings" pitchFamily="2" charset="2"/>
              <a:buChar char="l"/>
            </a:pPr>
            <a:r>
              <a:rPr lang="en-US" altLang="zh-CN" sz="1600" b="1"/>
              <a:t>http://www.sina.com.cn 2008</a:t>
            </a:r>
            <a:r>
              <a:rPr lang="zh-CN" altLang="en-US" sz="1600" b="1"/>
              <a:t>年</a:t>
            </a:r>
            <a:r>
              <a:rPr lang="en-US" altLang="zh-CN" sz="1600" b="1"/>
              <a:t>03</a:t>
            </a:r>
            <a:r>
              <a:rPr lang="zh-CN" altLang="en-US" sz="1600" b="1"/>
              <a:t>月</a:t>
            </a:r>
            <a:r>
              <a:rPr lang="en-US" altLang="zh-CN" sz="1600" b="1"/>
              <a:t>28</a:t>
            </a:r>
            <a:r>
              <a:rPr lang="zh-CN" altLang="en-US" sz="1600" b="1"/>
              <a:t>日 </a:t>
            </a:r>
            <a:r>
              <a:rPr lang="en-US" altLang="zh-CN" sz="1600" b="1"/>
              <a:t>08:13 </a:t>
            </a:r>
            <a:r>
              <a:rPr lang="zh-CN" altLang="en-US" sz="1600" b="1">
                <a:hlinkClick r:id="rId2"/>
              </a:rPr>
              <a:t>中国青年报</a:t>
            </a:r>
            <a:r>
              <a:rPr lang="zh-CN" altLang="en-US" sz="1600" b="1">
                <a:solidFill>
                  <a:srgbClr val="000000"/>
                </a:solidFill>
              </a:rPr>
              <a:t> </a:t>
            </a:r>
            <a:r>
              <a:rPr lang="zh-CN" altLang="en-US" sz="3500" b="1">
                <a:ea typeface="黑体" pitchFamily="2" charset="-122"/>
              </a:rPr>
              <a:t>     </a:t>
            </a:r>
          </a:p>
        </p:txBody>
      </p:sp>
      <p:sp>
        <p:nvSpPr>
          <p:cNvPr id="263172" name="Rectangle 4"/>
          <p:cNvSpPr>
            <a:spLocks noChangeArrowheads="1"/>
          </p:cNvSpPr>
          <p:nvPr/>
        </p:nvSpPr>
        <p:spPr bwMode="auto">
          <a:xfrm>
            <a:off x="6011863" y="0"/>
            <a:ext cx="3132137" cy="57324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pPr>
            <a:r>
              <a:rPr kumimoji="1" lang="zh-CN" altLang="en-US" sz="2800" b="1"/>
              <a:t>这种重达</a:t>
            </a:r>
            <a:r>
              <a:rPr kumimoji="1" lang="en-US" altLang="zh-CN" sz="2800" b="1"/>
              <a:t>15</a:t>
            </a:r>
            <a:r>
              <a:rPr kumimoji="1" lang="zh-CN" altLang="en-US" sz="2800" b="1"/>
              <a:t>吨的</a:t>
            </a:r>
            <a:r>
              <a:rPr kumimoji="1" lang="en-US" altLang="zh-CN" sz="2800" b="1"/>
              <a:t>X-47B</a:t>
            </a:r>
            <a:r>
              <a:rPr kumimoji="1" lang="zh-CN" altLang="en-US" sz="2800" b="1"/>
              <a:t>无人战机翼展</a:t>
            </a:r>
            <a:r>
              <a:rPr kumimoji="1" lang="en-US" altLang="zh-CN" sz="2800" b="1"/>
              <a:t>62</a:t>
            </a:r>
            <a:r>
              <a:rPr kumimoji="1" lang="zh-CN" altLang="en-US" sz="2800" b="1"/>
              <a:t>英尺</a:t>
            </a:r>
            <a:r>
              <a:rPr kumimoji="1" lang="en-US" altLang="zh-CN" sz="2800" b="1"/>
              <a:t>(</a:t>
            </a:r>
            <a:r>
              <a:rPr kumimoji="1" lang="zh-CN" altLang="en-US" sz="2800" b="1"/>
              <a:t>约合</a:t>
            </a:r>
            <a:r>
              <a:rPr kumimoji="1" lang="en-US" altLang="zh-CN" sz="2800" b="1"/>
              <a:t>18.89</a:t>
            </a:r>
            <a:r>
              <a:rPr kumimoji="1" lang="zh-CN" altLang="en-US" sz="2800" b="1"/>
              <a:t>米</a:t>
            </a:r>
            <a:r>
              <a:rPr kumimoji="1" lang="en-US" altLang="zh-CN" sz="2800" b="1"/>
              <a:t>)</a:t>
            </a:r>
            <a:r>
              <a:rPr kumimoji="1" lang="zh-CN" altLang="en-US" sz="2800" b="1"/>
              <a:t>，为了在航母上节约空间，机翼意义向上折叠</a:t>
            </a:r>
            <a:r>
              <a:rPr kumimoji="1" lang="en-US" altLang="zh-CN" sz="2800" b="1"/>
              <a:t>15</a:t>
            </a:r>
            <a:r>
              <a:rPr kumimoji="1" lang="zh-CN" altLang="en-US" sz="2800" b="1"/>
              <a:t>英尺</a:t>
            </a:r>
            <a:r>
              <a:rPr kumimoji="1" lang="en-US" altLang="zh-CN" sz="2800" b="1"/>
              <a:t>(</a:t>
            </a:r>
            <a:r>
              <a:rPr kumimoji="1" lang="zh-CN" altLang="en-US" sz="2800" b="1"/>
              <a:t>约合</a:t>
            </a:r>
            <a:r>
              <a:rPr kumimoji="1" lang="en-US" altLang="zh-CN" sz="2800" b="1"/>
              <a:t>4.57</a:t>
            </a:r>
            <a:r>
              <a:rPr kumimoji="1" lang="zh-CN" altLang="en-US" sz="2800" b="1"/>
              <a:t>米</a:t>
            </a:r>
            <a:r>
              <a:rPr kumimoji="1" lang="en-US" altLang="zh-CN" sz="2800" b="1"/>
              <a:t>)</a:t>
            </a:r>
            <a:r>
              <a:rPr kumimoji="1" lang="zh-CN" altLang="en-US" sz="2800" b="1"/>
              <a:t>。</a:t>
            </a:r>
            <a:r>
              <a:rPr kumimoji="1" lang="en-US" altLang="zh-CN" sz="2800" b="1"/>
              <a:t>X-47B</a:t>
            </a:r>
            <a:r>
              <a:rPr kumimoji="1" lang="zh-CN" altLang="en-US" sz="2800" b="1"/>
              <a:t>可以携带</a:t>
            </a:r>
            <a:r>
              <a:rPr kumimoji="1" lang="zh-CN" altLang="en-US" sz="2800" b="1">
                <a:solidFill>
                  <a:srgbClr val="0000FF"/>
                </a:solidFill>
              </a:rPr>
              <a:t>两</a:t>
            </a:r>
            <a:r>
              <a:rPr kumimoji="1" lang="zh-CN" altLang="en-US" sz="2800" b="1"/>
              <a:t>顿重的载荷，可在空中持续飞行</a:t>
            </a:r>
            <a:r>
              <a:rPr kumimoji="1" lang="en-US" altLang="zh-CN" sz="2800" b="1"/>
              <a:t>12</a:t>
            </a:r>
            <a:r>
              <a:rPr kumimoji="1" lang="zh-CN" altLang="en-US" sz="2800" b="1"/>
              <a:t>个小时。</a:t>
            </a:r>
            <a:r>
              <a:rPr kumimoji="1" lang="zh-CN" altLang="en-US" sz="2800"/>
              <a:t> </a:t>
            </a:r>
          </a:p>
        </p:txBody>
      </p:sp>
      <p:pic>
        <p:nvPicPr>
          <p:cNvPr id="263174" name="Picture 6" descr="美军X-47B无人战斗机上舰测试设想图"/>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0" y="620713"/>
            <a:ext cx="5905500" cy="3937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1066800" y="609600"/>
            <a:ext cx="7793038" cy="857250"/>
          </a:xfrm>
        </p:spPr>
        <p:txBody>
          <a:bodyPr/>
          <a:lstStyle/>
          <a:p>
            <a:r>
              <a:rPr lang="en-US" altLang="zh-CN"/>
              <a:t>2.</a:t>
            </a:r>
            <a:r>
              <a:rPr lang="zh-CN" altLang="en-US">
                <a:ea typeface="黑体" pitchFamily="2" charset="-122"/>
              </a:rPr>
              <a:t>电机的应用                       </a:t>
            </a:r>
            <a:r>
              <a:rPr lang="en-US" altLang="zh-CN" sz="1400">
                <a:ea typeface="黑体" pitchFamily="2" charset="-122"/>
              </a:rPr>
              <a:t>13</a:t>
            </a:r>
          </a:p>
        </p:txBody>
      </p:sp>
      <p:sp>
        <p:nvSpPr>
          <p:cNvPr id="264195" name="Rectangle 3"/>
          <p:cNvSpPr>
            <a:spLocks noChangeArrowheads="1"/>
          </p:cNvSpPr>
          <p:nvPr/>
        </p:nvSpPr>
        <p:spPr bwMode="auto">
          <a:xfrm>
            <a:off x="250825" y="5715000"/>
            <a:ext cx="91440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buClr>
                <a:schemeClr val="bg2"/>
              </a:buClr>
              <a:buSzPct val="70000"/>
              <a:buFont typeface="Wingdings" pitchFamily="2" charset="2"/>
              <a:buChar char="l"/>
            </a:pPr>
            <a:r>
              <a:rPr lang="zh-CN" altLang="en-US" sz="3100" b="1"/>
              <a:t>美称</a:t>
            </a:r>
            <a:r>
              <a:rPr lang="en-US" altLang="zh-CN" sz="3100" b="1"/>
              <a:t>F35</a:t>
            </a:r>
            <a:r>
              <a:rPr lang="zh-CN" altLang="en-US" sz="3100" b="1"/>
              <a:t>是有人战机终结者 无人机成中俄难题</a:t>
            </a:r>
            <a:r>
              <a:rPr lang="zh-CN" altLang="en-US" sz="3100"/>
              <a:t> </a:t>
            </a:r>
            <a:endParaRPr lang="zh-CN" altLang="en-US" sz="2800" b="1"/>
          </a:p>
          <a:p>
            <a:pPr marL="342900" indent="-342900">
              <a:buClr>
                <a:schemeClr val="bg2"/>
              </a:buClr>
              <a:buSzPct val="70000"/>
              <a:buFont typeface="Wingdings" pitchFamily="2" charset="2"/>
              <a:buChar char="l"/>
            </a:pPr>
            <a:r>
              <a:rPr lang="zh-CN" altLang="en-US" sz="3100" b="1"/>
              <a:t>美军</a:t>
            </a:r>
            <a:r>
              <a:rPr lang="en-US" altLang="zh-CN" sz="3100" b="1"/>
              <a:t>X-47B</a:t>
            </a:r>
            <a:r>
              <a:rPr lang="zh-CN" altLang="en-US" sz="3100" b="1"/>
              <a:t>无人战斗机上舰测试设想图</a:t>
            </a:r>
            <a:r>
              <a:rPr lang="zh-CN" altLang="en-US" sz="3100"/>
              <a:t> </a:t>
            </a:r>
            <a:endParaRPr lang="zh-CN" altLang="en-US" sz="3100" b="1"/>
          </a:p>
          <a:p>
            <a:pPr marL="342900" indent="-342900">
              <a:spcBef>
                <a:spcPct val="20000"/>
              </a:spcBef>
              <a:buClr>
                <a:schemeClr val="bg2"/>
              </a:buClr>
              <a:buSzPct val="70000"/>
              <a:buFont typeface="Wingdings" pitchFamily="2" charset="2"/>
              <a:buChar char="l"/>
            </a:pPr>
            <a:r>
              <a:rPr lang="en-US" altLang="zh-CN" sz="1600" b="1"/>
              <a:t>http://www.sina.com.cn 2008</a:t>
            </a:r>
            <a:r>
              <a:rPr lang="zh-CN" altLang="en-US" sz="1600" b="1"/>
              <a:t>年</a:t>
            </a:r>
            <a:r>
              <a:rPr lang="en-US" altLang="zh-CN" sz="1600" b="1"/>
              <a:t>03</a:t>
            </a:r>
            <a:r>
              <a:rPr lang="zh-CN" altLang="en-US" sz="1600" b="1"/>
              <a:t>月</a:t>
            </a:r>
            <a:r>
              <a:rPr lang="en-US" altLang="zh-CN" sz="1600" b="1"/>
              <a:t>28</a:t>
            </a:r>
            <a:r>
              <a:rPr lang="zh-CN" altLang="en-US" sz="1600" b="1"/>
              <a:t>日 </a:t>
            </a:r>
            <a:r>
              <a:rPr lang="en-US" altLang="zh-CN" sz="1600" b="1"/>
              <a:t>08:13 </a:t>
            </a:r>
            <a:r>
              <a:rPr lang="zh-CN" altLang="en-US" sz="1600" b="1">
                <a:hlinkClick r:id="rId2"/>
              </a:rPr>
              <a:t>中国青年报</a:t>
            </a:r>
            <a:r>
              <a:rPr lang="zh-CN" altLang="en-US" sz="1600" b="1">
                <a:solidFill>
                  <a:srgbClr val="000000"/>
                </a:solidFill>
              </a:rPr>
              <a:t> </a:t>
            </a:r>
            <a:r>
              <a:rPr lang="zh-CN" altLang="en-US" sz="3500" b="1">
                <a:ea typeface="黑体" pitchFamily="2" charset="-122"/>
              </a:rPr>
              <a:t>     </a:t>
            </a:r>
          </a:p>
        </p:txBody>
      </p:sp>
      <p:sp>
        <p:nvSpPr>
          <p:cNvPr id="264196" name="Rectangle 4"/>
          <p:cNvSpPr>
            <a:spLocks noChangeArrowheads="1"/>
          </p:cNvSpPr>
          <p:nvPr/>
        </p:nvSpPr>
        <p:spPr bwMode="auto">
          <a:xfrm>
            <a:off x="6011863" y="628650"/>
            <a:ext cx="3132137" cy="447357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pPr>
            <a:r>
              <a:rPr kumimoji="1" lang="zh-CN" altLang="en-US" sz="2400"/>
              <a:t>美国最新型</a:t>
            </a:r>
            <a:r>
              <a:rPr kumimoji="1" lang="en-US" altLang="zh-CN" sz="2400"/>
              <a:t>X-47B</a:t>
            </a:r>
            <a:r>
              <a:rPr kumimoji="1" lang="zh-CN" altLang="en-US" sz="2400"/>
              <a:t>无人机将是第一款实现航母起降的无人机，该无人机能实现自主空中加油以达到更大续航力，遂行持续侦察监视、全天候精确跟踪、对固定或移动目标的精确打击等任务。 </a:t>
            </a:r>
          </a:p>
        </p:txBody>
      </p:sp>
      <p:pic>
        <p:nvPicPr>
          <p:cNvPr id="264197" name="Picture 5" descr="美军X-47B无人战斗机上舰测试设想图"/>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0" y="620713"/>
            <a:ext cx="5905500" cy="3937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a:xfrm>
            <a:off x="1066800" y="609600"/>
            <a:ext cx="7793038" cy="857250"/>
          </a:xfrm>
        </p:spPr>
        <p:txBody>
          <a:bodyPr/>
          <a:lstStyle/>
          <a:p>
            <a:r>
              <a:rPr lang="en-US" altLang="zh-CN"/>
              <a:t>2.</a:t>
            </a:r>
            <a:r>
              <a:rPr lang="zh-CN" altLang="en-US">
                <a:ea typeface="黑体" pitchFamily="2" charset="-122"/>
              </a:rPr>
              <a:t>电机的应用                       </a:t>
            </a:r>
            <a:r>
              <a:rPr lang="en-US" altLang="zh-CN" sz="1400">
                <a:ea typeface="黑体" pitchFamily="2" charset="-122"/>
              </a:rPr>
              <a:t>13</a:t>
            </a:r>
          </a:p>
        </p:txBody>
      </p:sp>
      <p:sp>
        <p:nvSpPr>
          <p:cNvPr id="267267" name="Rectangle 3"/>
          <p:cNvSpPr>
            <a:spLocks noChangeArrowheads="1"/>
          </p:cNvSpPr>
          <p:nvPr/>
        </p:nvSpPr>
        <p:spPr bwMode="auto">
          <a:xfrm>
            <a:off x="250825" y="5715000"/>
            <a:ext cx="91440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buClr>
                <a:schemeClr val="bg2"/>
              </a:buClr>
              <a:buSzPct val="70000"/>
              <a:buFont typeface="Wingdings" pitchFamily="2" charset="2"/>
              <a:buChar char="l"/>
            </a:pPr>
            <a:r>
              <a:rPr lang="zh-CN" altLang="en-US" sz="3100" b="1"/>
              <a:t>美军制定无人空战计划将用无人机替代有人战机</a:t>
            </a:r>
            <a:r>
              <a:rPr lang="zh-CN" altLang="en-US" sz="3100"/>
              <a:t> </a:t>
            </a:r>
            <a:endParaRPr lang="zh-CN" altLang="en-US" sz="2800" b="1"/>
          </a:p>
          <a:p>
            <a:pPr marL="342900" indent="-342900">
              <a:buClr>
                <a:schemeClr val="bg2"/>
              </a:buClr>
              <a:buSzPct val="70000"/>
              <a:buFont typeface="Wingdings" pitchFamily="2" charset="2"/>
              <a:buChar char="l"/>
            </a:pPr>
            <a:r>
              <a:rPr lang="zh-CN" altLang="en-US" sz="2400" b="1"/>
              <a:t>美国空军隐身喷气式</a:t>
            </a:r>
            <a:r>
              <a:rPr lang="en-US" altLang="zh-CN" sz="2400" b="1"/>
              <a:t>RQ-170</a:t>
            </a:r>
            <a:r>
              <a:rPr lang="zh-CN" altLang="en-US" sz="2400" b="1"/>
              <a:t>无人机已经在阿富汗进行飞行使用</a:t>
            </a:r>
            <a:r>
              <a:rPr lang="zh-CN" altLang="en-US" sz="3100"/>
              <a:t> </a:t>
            </a:r>
            <a:endParaRPr lang="zh-CN" altLang="en-US" sz="3100" b="1"/>
          </a:p>
          <a:p>
            <a:pPr marL="342900" indent="-342900">
              <a:spcBef>
                <a:spcPct val="20000"/>
              </a:spcBef>
              <a:buClr>
                <a:schemeClr val="bg2"/>
              </a:buClr>
              <a:buSzPct val="70000"/>
              <a:buFont typeface="Wingdings" pitchFamily="2" charset="2"/>
              <a:buChar char="l"/>
            </a:pPr>
            <a:r>
              <a:rPr lang="en-US" altLang="zh-CN" sz="1600" b="1"/>
              <a:t>http://www.sina.com.cn 2008</a:t>
            </a:r>
            <a:r>
              <a:rPr lang="zh-CN" altLang="en-US" sz="1600" b="1"/>
              <a:t>年</a:t>
            </a:r>
            <a:r>
              <a:rPr lang="en-US" altLang="zh-CN" sz="1600" b="1"/>
              <a:t>03</a:t>
            </a:r>
            <a:r>
              <a:rPr lang="zh-CN" altLang="en-US" sz="1600" b="1"/>
              <a:t>月</a:t>
            </a:r>
            <a:r>
              <a:rPr lang="en-US" altLang="zh-CN" sz="1600" b="1"/>
              <a:t>28</a:t>
            </a:r>
            <a:r>
              <a:rPr lang="zh-CN" altLang="en-US" sz="1600" b="1"/>
              <a:t>日 </a:t>
            </a:r>
            <a:r>
              <a:rPr lang="en-US" altLang="zh-CN" sz="1600" b="1"/>
              <a:t>08:13 </a:t>
            </a:r>
            <a:r>
              <a:rPr lang="zh-CN" altLang="en-US" sz="1600" b="1">
                <a:hlinkClick r:id="rId2"/>
              </a:rPr>
              <a:t>中国青年报</a:t>
            </a:r>
            <a:r>
              <a:rPr lang="zh-CN" altLang="en-US" sz="1600" b="1">
                <a:solidFill>
                  <a:srgbClr val="000000"/>
                </a:solidFill>
              </a:rPr>
              <a:t> </a:t>
            </a:r>
            <a:r>
              <a:rPr lang="zh-CN" altLang="en-US" sz="3500" b="1">
                <a:ea typeface="黑体" pitchFamily="2" charset="-122"/>
              </a:rPr>
              <a:t>     </a:t>
            </a:r>
          </a:p>
        </p:txBody>
      </p:sp>
      <p:pic>
        <p:nvPicPr>
          <p:cNvPr id="267270" name="Picture 6" descr="美国空军隐身喷气式RQ-170无人机已经在阿富汗进行飞行使用。"/>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0" y="0"/>
            <a:ext cx="9144000" cy="3438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67271" name="Rectangle 7"/>
          <p:cNvSpPr>
            <a:spLocks noChangeArrowheads="1"/>
          </p:cNvSpPr>
          <p:nvPr/>
        </p:nvSpPr>
        <p:spPr bwMode="auto">
          <a:xfrm>
            <a:off x="0" y="3644900"/>
            <a:ext cx="8820150" cy="1800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r>
              <a:rPr kumimoji="1" lang="zh-CN" altLang="en-US" sz="2800"/>
              <a:t>近期，网络盛传一张标题为“坎大哈猛兽”的美军无人机照片，迫于压力，美军出面承认这架名为</a:t>
            </a:r>
            <a:r>
              <a:rPr kumimoji="1" lang="en-US" altLang="zh-CN" sz="2800"/>
              <a:t>RQ-170“</a:t>
            </a:r>
            <a:r>
              <a:rPr kumimoji="1" lang="zh-CN" altLang="en-US" sz="2800"/>
              <a:t>哨兵”的隐形无人机，已经部署在阿富汗坎大哈美军基地，用于为前沿部署的战斗部队提供侦察和监视支持。 </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62000" y="533400"/>
            <a:ext cx="7696200" cy="857250"/>
          </a:xfrm>
        </p:spPr>
        <p:txBody>
          <a:bodyPr/>
          <a:lstStyle/>
          <a:p>
            <a:r>
              <a:rPr lang="en-US" altLang="zh-CN"/>
              <a:t>1.</a:t>
            </a:r>
            <a:r>
              <a:rPr lang="zh-CN" altLang="en-US">
                <a:ea typeface="黑体" pitchFamily="2" charset="-122"/>
              </a:rPr>
              <a:t>电机的发展                       </a:t>
            </a:r>
            <a:r>
              <a:rPr lang="en-US" altLang="zh-CN" sz="1400">
                <a:ea typeface="黑体" pitchFamily="2" charset="-122"/>
              </a:rPr>
              <a:t>1</a:t>
            </a:r>
            <a:endParaRPr lang="en-US" altLang="zh-CN">
              <a:ea typeface="黑体" pitchFamily="2" charset="-122"/>
            </a:endParaRPr>
          </a:p>
        </p:txBody>
      </p:sp>
      <p:sp>
        <p:nvSpPr>
          <p:cNvPr id="8195" name="Rectangle 3"/>
          <p:cNvSpPr>
            <a:spLocks noGrp="1" noChangeArrowheads="1"/>
          </p:cNvSpPr>
          <p:nvPr>
            <p:ph type="body" idx="1"/>
          </p:nvPr>
        </p:nvSpPr>
        <p:spPr>
          <a:xfrm>
            <a:off x="762000" y="1905000"/>
            <a:ext cx="7124700" cy="1536700"/>
          </a:xfrm>
        </p:spPr>
        <p:txBody>
          <a:bodyPr/>
          <a:lstStyle/>
          <a:p>
            <a:r>
              <a:rPr lang="zh-CN" altLang="en-US" sz="3500" b="1">
                <a:ea typeface="黑体" pitchFamily="2" charset="-122"/>
              </a:rPr>
              <a:t>电机</a:t>
            </a:r>
            <a:r>
              <a:rPr lang="en-US" altLang="zh-CN" sz="3500" b="1">
                <a:ea typeface="黑体" pitchFamily="2" charset="-122"/>
              </a:rPr>
              <a:t>:</a:t>
            </a:r>
            <a:r>
              <a:rPr lang="zh-CN" altLang="en-US" sz="3500" b="1">
                <a:ea typeface="黑体" pitchFamily="2" charset="-122"/>
              </a:rPr>
              <a:t>是一种电磁机械</a:t>
            </a:r>
            <a:r>
              <a:rPr lang="en-US" altLang="zh-CN" sz="3500" b="1">
                <a:ea typeface="黑体" pitchFamily="2" charset="-122"/>
              </a:rPr>
              <a:t>.  </a:t>
            </a:r>
          </a:p>
          <a:p>
            <a:r>
              <a:rPr lang="en-US" altLang="zh-CN" sz="3500" b="1">
                <a:ea typeface="黑体" pitchFamily="2" charset="-122"/>
              </a:rPr>
              <a:t>  </a:t>
            </a:r>
            <a:r>
              <a:rPr lang="zh-CN" altLang="en-US" sz="3500" b="1">
                <a:ea typeface="黑体" pitchFamily="2" charset="-122"/>
              </a:rPr>
              <a:t>电能     </a:t>
            </a:r>
            <a:r>
              <a:rPr lang="zh-CN" altLang="en-US" sz="4400" b="1">
                <a:ea typeface="黑体" pitchFamily="2" charset="-122"/>
              </a:rPr>
              <a:t>        </a:t>
            </a:r>
            <a:r>
              <a:rPr lang="zh-CN" altLang="en-US" sz="3500" b="1">
                <a:ea typeface="黑体" pitchFamily="2" charset="-122"/>
              </a:rPr>
              <a:t>    机械能</a:t>
            </a:r>
          </a:p>
          <a:p>
            <a:endParaRPr lang="en-US" altLang="zh-CN" sz="3500" b="1">
              <a:ea typeface="黑体" pitchFamily="2" charset="-122"/>
            </a:endParaRPr>
          </a:p>
        </p:txBody>
      </p:sp>
      <p:sp>
        <p:nvSpPr>
          <p:cNvPr id="8200" name="Line 8"/>
          <p:cNvSpPr>
            <a:spLocks noChangeShapeType="1"/>
          </p:cNvSpPr>
          <p:nvPr/>
        </p:nvSpPr>
        <p:spPr bwMode="auto">
          <a:xfrm>
            <a:off x="2339975" y="3141663"/>
            <a:ext cx="2087563" cy="0"/>
          </a:xfrm>
          <a:prstGeom prst="line">
            <a:avLst/>
          </a:prstGeom>
          <a:noFill/>
          <a:ln w="76200">
            <a:solidFill>
              <a:schemeClr val="hlink"/>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1" name="Line 9"/>
          <p:cNvSpPr>
            <a:spLocks noChangeShapeType="1"/>
          </p:cNvSpPr>
          <p:nvPr/>
        </p:nvSpPr>
        <p:spPr bwMode="auto">
          <a:xfrm flipH="1">
            <a:off x="2339975" y="2924175"/>
            <a:ext cx="2087563" cy="0"/>
          </a:xfrm>
          <a:prstGeom prst="line">
            <a:avLst/>
          </a:prstGeom>
          <a:noFill/>
          <a:ln w="76200">
            <a:solidFill>
              <a:schemeClr val="hlink"/>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2" name="Rectangle 10"/>
          <p:cNvSpPr>
            <a:spLocks noChangeArrowheads="1"/>
          </p:cNvSpPr>
          <p:nvPr/>
        </p:nvSpPr>
        <p:spPr bwMode="auto">
          <a:xfrm>
            <a:off x="2843213" y="2636838"/>
            <a:ext cx="1152525" cy="720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CCECFF"/>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None/>
            </a:pPr>
            <a:r>
              <a:rPr lang="zh-CN" altLang="en-US" sz="3500" b="1">
                <a:solidFill>
                  <a:srgbClr val="FF0000"/>
                </a:solidFill>
                <a:ea typeface="黑体" pitchFamily="2" charset="-122"/>
              </a:rPr>
              <a:t>磁场</a:t>
            </a:r>
          </a:p>
        </p:txBody>
      </p:sp>
      <p:sp>
        <p:nvSpPr>
          <p:cNvPr id="8203" name="Rectangle 11"/>
          <p:cNvSpPr>
            <a:spLocks noChangeArrowheads="1"/>
          </p:cNvSpPr>
          <p:nvPr/>
        </p:nvSpPr>
        <p:spPr bwMode="auto">
          <a:xfrm>
            <a:off x="1219200" y="3581400"/>
            <a:ext cx="7240588" cy="2727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folHlink"/>
              </a:buClr>
              <a:buSzPct val="60000"/>
              <a:buFont typeface="Wingdings" pitchFamily="2" charset="2"/>
              <a:buChar char="n"/>
            </a:pPr>
            <a:r>
              <a:rPr kumimoji="1" lang="en-US" altLang="zh-CN" sz="3600" b="1">
                <a:latin typeface="Tahoma" pitchFamily="34" charset="0"/>
                <a:ea typeface="黑体" pitchFamily="2" charset="-122"/>
              </a:rPr>
              <a:t>1820</a:t>
            </a:r>
            <a:r>
              <a:rPr kumimoji="1" lang="zh-CN" altLang="en-US" sz="3600" b="1">
                <a:latin typeface="Tahoma" pitchFamily="34" charset="0"/>
                <a:ea typeface="黑体" pitchFamily="2" charset="-122"/>
              </a:rPr>
              <a:t>年 </a:t>
            </a:r>
            <a:r>
              <a:rPr kumimoji="1" lang="zh-CN" altLang="en-US" sz="3600" b="1">
                <a:solidFill>
                  <a:srgbClr val="FF0000"/>
                </a:solidFill>
                <a:latin typeface="Tahoma" pitchFamily="34" charset="0"/>
                <a:ea typeface="黑体" pitchFamily="2" charset="-122"/>
              </a:rPr>
              <a:t>奥斯特</a:t>
            </a:r>
            <a:r>
              <a:rPr kumimoji="1" lang="zh-CN" altLang="en-US" sz="3600" b="1">
                <a:latin typeface="Tahoma" pitchFamily="34" charset="0"/>
                <a:ea typeface="黑体" pitchFamily="2" charset="-122"/>
              </a:rPr>
              <a:t>发现</a:t>
            </a:r>
            <a:r>
              <a:rPr kumimoji="1" lang="en-US" altLang="zh-CN" sz="3600" b="1">
                <a:latin typeface="Tahoma" pitchFamily="34" charset="0"/>
                <a:ea typeface="黑体" pitchFamily="2" charset="-122"/>
              </a:rPr>
              <a:t>,</a:t>
            </a:r>
            <a:r>
              <a:rPr kumimoji="1" lang="zh-CN" altLang="en-US" sz="3600" b="1">
                <a:latin typeface="Tahoma" pitchFamily="34" charset="0"/>
                <a:ea typeface="黑体" pitchFamily="2" charset="-122"/>
              </a:rPr>
              <a:t>随后</a:t>
            </a:r>
            <a:r>
              <a:rPr kumimoji="1" lang="zh-CN" altLang="en-US" sz="3600" b="1">
                <a:solidFill>
                  <a:srgbClr val="FF0000"/>
                </a:solidFill>
                <a:latin typeface="Tahoma" pitchFamily="34" charset="0"/>
                <a:ea typeface="黑体" pitchFamily="2" charset="-122"/>
              </a:rPr>
              <a:t>安培</a:t>
            </a:r>
            <a:r>
              <a:rPr kumimoji="1" lang="zh-CN" altLang="en-US" sz="3600" b="1">
                <a:latin typeface="Tahoma" pitchFamily="34" charset="0"/>
                <a:ea typeface="黑体" pitchFamily="2" charset="-122"/>
              </a:rPr>
              <a:t>总结了</a:t>
            </a:r>
            <a:r>
              <a:rPr kumimoji="1" lang="zh-CN" altLang="en-US" sz="3600" b="1">
                <a:latin typeface="Times New Roman"/>
                <a:ea typeface="黑体" pitchFamily="2" charset="-122"/>
              </a:rPr>
              <a:t>”</a:t>
            </a:r>
            <a:r>
              <a:rPr kumimoji="1" lang="zh-CN" altLang="en-US" sz="3600" b="1">
                <a:solidFill>
                  <a:srgbClr val="FF0000"/>
                </a:solidFill>
                <a:latin typeface="Tahoma" pitchFamily="34" charset="0"/>
                <a:ea typeface="黑体" pitchFamily="2" charset="-122"/>
              </a:rPr>
              <a:t>电流在磁场中的机械力</a:t>
            </a:r>
            <a:r>
              <a:rPr kumimoji="1" lang="zh-CN" altLang="en-US" sz="3600" b="1">
                <a:latin typeface="Times New Roman"/>
                <a:ea typeface="黑体" pitchFamily="2" charset="-122"/>
              </a:rPr>
              <a:t>”</a:t>
            </a:r>
            <a:r>
              <a:rPr kumimoji="1" lang="zh-CN" altLang="en-US" sz="3600" b="1">
                <a:latin typeface="Tahoma" pitchFamily="34" charset="0"/>
                <a:ea typeface="黑体" pitchFamily="2" charset="-122"/>
              </a:rPr>
              <a:t>之后</a:t>
            </a:r>
            <a:r>
              <a:rPr kumimoji="1" lang="en-US" altLang="zh-CN" sz="3600" b="1">
                <a:latin typeface="Tahoma" pitchFamily="34" charset="0"/>
                <a:ea typeface="黑体" pitchFamily="2" charset="-122"/>
              </a:rPr>
              <a:t>,</a:t>
            </a:r>
            <a:r>
              <a:rPr kumimoji="1" lang="zh-CN" altLang="en-US" sz="3600" b="1">
                <a:latin typeface="Tahoma" pitchFamily="34" charset="0"/>
                <a:ea typeface="黑体" pitchFamily="2" charset="-122"/>
              </a:rPr>
              <a:t>实验室出现了电动机的雏形</a:t>
            </a:r>
            <a:r>
              <a:rPr kumimoji="1" lang="en-US" altLang="zh-CN" sz="3600" b="1">
                <a:latin typeface="Tahoma" pitchFamily="34" charset="0"/>
                <a:ea typeface="黑体" pitchFamily="2" charset="-122"/>
              </a:rPr>
              <a:t>.</a:t>
            </a:r>
          </a:p>
          <a:p>
            <a:pPr marL="342900" indent="-342900">
              <a:spcBef>
                <a:spcPct val="20000"/>
              </a:spcBef>
              <a:buClr>
                <a:schemeClr val="folHlink"/>
              </a:buClr>
              <a:buSzPct val="60000"/>
              <a:buFont typeface="Wingdings" pitchFamily="2" charset="2"/>
              <a:buNone/>
            </a:pPr>
            <a:r>
              <a:rPr kumimoji="1" lang="en-US" altLang="zh-CN" sz="3600" b="1">
                <a:latin typeface="Tahoma" pitchFamily="34" charset="0"/>
                <a:ea typeface="黑体" pitchFamily="2" charset="-122"/>
              </a:rPr>
              <a:t>  </a:t>
            </a:r>
            <a:r>
              <a:rPr kumimoji="1" lang="en-US" altLang="zh-CN" b="1">
                <a:latin typeface="Tahoma" pitchFamily="34" charset="0"/>
                <a:ea typeface="黑体" pitchFamily="2" charset="-122"/>
              </a:rPr>
              <a:t>(</a:t>
            </a:r>
            <a:r>
              <a:rPr kumimoji="1" lang="en-US" altLang="zh-CN" b="1">
                <a:latin typeface="Times New Roman"/>
                <a:ea typeface="黑体" pitchFamily="2" charset="-122"/>
              </a:rPr>
              <a:t>“</a:t>
            </a:r>
            <a:r>
              <a:rPr kumimoji="1" lang="zh-CN" altLang="en-US" b="1">
                <a:latin typeface="Tahoma" pitchFamily="34" charset="0"/>
                <a:ea typeface="黑体" pitchFamily="2" charset="-122"/>
              </a:rPr>
              <a:t>电机学</a:t>
            </a:r>
            <a:r>
              <a:rPr kumimoji="1" lang="zh-CN" altLang="en-US" b="1">
                <a:latin typeface="Times New Roman"/>
                <a:ea typeface="黑体" pitchFamily="2" charset="-122"/>
              </a:rPr>
              <a:t>”</a:t>
            </a:r>
            <a:r>
              <a:rPr kumimoji="1" lang="zh-CN" altLang="en-US" b="1">
                <a:latin typeface="Tahoma" pitchFamily="34" charset="0"/>
                <a:ea typeface="黑体" pitchFamily="2" charset="-122"/>
              </a:rPr>
              <a:t>章名涛</a:t>
            </a:r>
            <a:r>
              <a:rPr kumimoji="1" lang="en-US" altLang="zh-CN" b="1">
                <a:latin typeface="Tahoma" pitchFamily="34" charset="0"/>
                <a:ea typeface="黑体" pitchFamily="2" charset="-122"/>
              </a:rPr>
              <a:t>1973</a:t>
            </a:r>
            <a:r>
              <a:rPr kumimoji="1" lang="zh-CN" altLang="en-US" b="1">
                <a:latin typeface="Tahoma" pitchFamily="34" charset="0"/>
                <a:ea typeface="黑体" pitchFamily="2" charset="-122"/>
              </a:rPr>
              <a:t>年</a:t>
            </a:r>
            <a:r>
              <a:rPr kumimoji="1" lang="en-US" altLang="zh-CN" b="1">
                <a:latin typeface="Tahoma" pitchFamily="34" charset="0"/>
                <a:ea typeface="黑体" pitchFamily="2" charset="-122"/>
              </a:rPr>
              <a:t>)</a:t>
            </a:r>
            <a:endParaRPr kumimoji="1" lang="en-US" altLang="zh-CN" sz="3600" b="1">
              <a:latin typeface="Tahoma" pitchFamily="34" charset="0"/>
              <a:ea typeface="黑体" pitchFamily="2" charset="-122"/>
            </a:endParaRPr>
          </a:p>
          <a:p>
            <a:pPr marL="342900" indent="-342900">
              <a:spcBef>
                <a:spcPct val="20000"/>
              </a:spcBef>
              <a:buClr>
                <a:schemeClr val="folHlink"/>
              </a:buClr>
              <a:buSzPct val="60000"/>
              <a:buFont typeface="Wingdings" pitchFamily="2" charset="2"/>
              <a:buChar char="n"/>
            </a:pPr>
            <a:endParaRPr kumimoji="1" lang="en-US" altLang="zh-CN" sz="3600" b="1">
              <a:latin typeface="Tahoma" pitchFamily="34" charset="0"/>
              <a:ea typeface="黑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 calcmode="lin" valueType="num">
                                      <p:cBhvr additive="base">
                                        <p:cTn id="13" dur="500" fill="hold"/>
                                        <p:tgtEl>
                                          <p:spTgt spid="81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19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8200"/>
                                        </p:tgtEl>
                                        <p:attrNameLst>
                                          <p:attrName>style.visibility</p:attrName>
                                        </p:attrNameLst>
                                      </p:cBhvr>
                                      <p:to>
                                        <p:strVal val="visible"/>
                                      </p:to>
                                    </p:set>
                                    <p:animEffect transition="in" filter="slide(fromBottom)">
                                      <p:cBhvr>
                                        <p:cTn id="19" dur="500"/>
                                        <p:tgtEl>
                                          <p:spTgt spid="820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8201"/>
                                        </p:tgtEl>
                                        <p:attrNameLst>
                                          <p:attrName>style.visibility</p:attrName>
                                        </p:attrNameLst>
                                      </p:cBhvr>
                                      <p:to>
                                        <p:strVal val="visible"/>
                                      </p:to>
                                    </p:set>
                                    <p:animEffect transition="in" filter="slide(fromBottom)">
                                      <p:cBhvr>
                                        <p:cTn id="24" dur="500"/>
                                        <p:tgtEl>
                                          <p:spTgt spid="820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8202"/>
                                        </p:tgtEl>
                                        <p:attrNameLst>
                                          <p:attrName>style.visibility</p:attrName>
                                        </p:attrNameLst>
                                      </p:cBhvr>
                                      <p:to>
                                        <p:strVal val="visible"/>
                                      </p:to>
                                    </p:set>
                                    <p:animEffect transition="in" filter="slide(fromBottom)">
                                      <p:cBhvr>
                                        <p:cTn id="29" dur="500"/>
                                        <p:tgtEl>
                                          <p:spTgt spid="820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8203"/>
                                        </p:tgtEl>
                                        <p:attrNameLst>
                                          <p:attrName>style.visibility</p:attrName>
                                        </p:attrNameLst>
                                      </p:cBhvr>
                                      <p:to>
                                        <p:strVal val="visible"/>
                                      </p:to>
                                    </p:set>
                                    <p:anim calcmode="lin" valueType="num">
                                      <p:cBhvr additive="base">
                                        <p:cTn id="34" dur="500" fill="hold"/>
                                        <p:tgtEl>
                                          <p:spTgt spid="8203"/>
                                        </p:tgtEl>
                                        <p:attrNameLst>
                                          <p:attrName>ppt_x</p:attrName>
                                        </p:attrNameLst>
                                      </p:cBhvr>
                                      <p:tavLst>
                                        <p:tav tm="0">
                                          <p:val>
                                            <p:strVal val="#ppt_x"/>
                                          </p:val>
                                        </p:tav>
                                        <p:tav tm="100000">
                                          <p:val>
                                            <p:strVal val="#ppt_x"/>
                                          </p:val>
                                        </p:tav>
                                      </p:tavLst>
                                    </p:anim>
                                    <p:anim calcmode="lin" valueType="num">
                                      <p:cBhvr additive="base">
                                        <p:cTn id="35" dur="500" fill="hold"/>
                                        <p:tgtEl>
                                          <p:spTgt spid="8203"/>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2"/>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autoUpdateAnimBg="0"/>
      <p:bldP spid="8200" grpId="0" animBg="1"/>
      <p:bldP spid="8201" grpId="0" animBg="1"/>
      <p:bldP spid="8202" grpId="0"/>
      <p:bldP spid="8203"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1066800" y="609600"/>
            <a:ext cx="7793038" cy="857250"/>
          </a:xfrm>
        </p:spPr>
        <p:txBody>
          <a:bodyPr/>
          <a:lstStyle/>
          <a:p>
            <a:r>
              <a:rPr lang="en-US" altLang="zh-CN"/>
              <a:t>2.</a:t>
            </a:r>
            <a:r>
              <a:rPr lang="zh-CN" altLang="en-US">
                <a:ea typeface="黑体" pitchFamily="2" charset="-122"/>
              </a:rPr>
              <a:t>电机的应用                       </a:t>
            </a:r>
            <a:r>
              <a:rPr lang="en-US" altLang="zh-CN" sz="1400">
                <a:ea typeface="黑体" pitchFamily="2" charset="-122"/>
              </a:rPr>
              <a:t>13</a:t>
            </a:r>
          </a:p>
        </p:txBody>
      </p:sp>
      <p:sp>
        <p:nvSpPr>
          <p:cNvPr id="262147" name="Rectangle 3"/>
          <p:cNvSpPr>
            <a:spLocks noChangeArrowheads="1"/>
          </p:cNvSpPr>
          <p:nvPr/>
        </p:nvSpPr>
        <p:spPr bwMode="auto">
          <a:xfrm>
            <a:off x="250825" y="5715000"/>
            <a:ext cx="91440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buClr>
                <a:schemeClr val="bg2"/>
              </a:buClr>
              <a:buSzPct val="70000"/>
              <a:buFont typeface="Wingdings" pitchFamily="2" charset="2"/>
              <a:buChar char="l"/>
            </a:pPr>
            <a:r>
              <a:rPr lang="zh-CN" altLang="en-US" sz="3100" b="1"/>
              <a:t>美称</a:t>
            </a:r>
            <a:r>
              <a:rPr lang="en-US" altLang="zh-CN" sz="3100" b="1"/>
              <a:t>F35</a:t>
            </a:r>
            <a:r>
              <a:rPr lang="zh-CN" altLang="en-US" sz="3100" b="1"/>
              <a:t>是有人战机终结者 无人机成中俄难题</a:t>
            </a:r>
            <a:r>
              <a:rPr lang="zh-CN" altLang="en-US" sz="3100"/>
              <a:t> </a:t>
            </a:r>
            <a:endParaRPr lang="zh-CN" altLang="en-US" sz="2800" b="1"/>
          </a:p>
          <a:p>
            <a:pPr marL="342900" indent="-342900">
              <a:buClr>
                <a:schemeClr val="bg2"/>
              </a:buClr>
              <a:buSzPct val="70000"/>
              <a:buFont typeface="Wingdings" pitchFamily="2" charset="2"/>
              <a:buChar char="l"/>
            </a:pPr>
            <a:r>
              <a:rPr lang="zh-CN" altLang="en-US" sz="3100" b="1"/>
              <a:t>美国</a:t>
            </a:r>
            <a:r>
              <a:rPr lang="en-US" altLang="zh-CN" sz="3100" b="1"/>
              <a:t>F-35</a:t>
            </a:r>
            <a:r>
              <a:rPr lang="zh-CN" altLang="en-US" sz="3100" b="1"/>
              <a:t>战机</a:t>
            </a:r>
          </a:p>
          <a:p>
            <a:pPr marL="342900" indent="-342900">
              <a:spcBef>
                <a:spcPct val="20000"/>
              </a:spcBef>
              <a:buClr>
                <a:schemeClr val="bg2"/>
              </a:buClr>
              <a:buSzPct val="70000"/>
              <a:buFont typeface="Wingdings" pitchFamily="2" charset="2"/>
              <a:buChar char="l"/>
            </a:pPr>
            <a:r>
              <a:rPr lang="en-US" altLang="zh-CN" sz="1600" b="1"/>
              <a:t>http://www.sina.com.cn 2008</a:t>
            </a:r>
            <a:r>
              <a:rPr lang="zh-CN" altLang="en-US" sz="1600" b="1"/>
              <a:t>年</a:t>
            </a:r>
            <a:r>
              <a:rPr lang="en-US" altLang="zh-CN" sz="1600" b="1"/>
              <a:t>03</a:t>
            </a:r>
            <a:r>
              <a:rPr lang="zh-CN" altLang="en-US" sz="1600" b="1"/>
              <a:t>月</a:t>
            </a:r>
            <a:r>
              <a:rPr lang="en-US" altLang="zh-CN" sz="1600" b="1"/>
              <a:t>28</a:t>
            </a:r>
            <a:r>
              <a:rPr lang="zh-CN" altLang="en-US" sz="1600" b="1"/>
              <a:t>日 </a:t>
            </a:r>
            <a:r>
              <a:rPr lang="en-US" altLang="zh-CN" sz="1600" b="1"/>
              <a:t>08:13 </a:t>
            </a:r>
            <a:r>
              <a:rPr lang="zh-CN" altLang="en-US" sz="1600" b="1">
                <a:hlinkClick r:id="rId2"/>
              </a:rPr>
              <a:t>中国青年报</a:t>
            </a:r>
            <a:r>
              <a:rPr lang="zh-CN" altLang="en-US" sz="1600" b="1">
                <a:solidFill>
                  <a:srgbClr val="000000"/>
                </a:solidFill>
              </a:rPr>
              <a:t> </a:t>
            </a:r>
            <a:r>
              <a:rPr lang="zh-CN" altLang="en-US" sz="3500" b="1">
                <a:ea typeface="黑体" pitchFamily="2" charset="-122"/>
              </a:rPr>
              <a:t>     </a:t>
            </a:r>
          </a:p>
        </p:txBody>
      </p:sp>
      <p:pic>
        <p:nvPicPr>
          <p:cNvPr id="262150" name="Picture 6" descr="美国F-35战机"/>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52413" y="692150"/>
            <a:ext cx="7235826" cy="4824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62148" name="Rectangle 4"/>
          <p:cNvSpPr>
            <a:spLocks noChangeArrowheads="1"/>
          </p:cNvSpPr>
          <p:nvPr/>
        </p:nvSpPr>
        <p:spPr bwMode="auto">
          <a:xfrm>
            <a:off x="5795963" y="774700"/>
            <a:ext cx="3348037" cy="418147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pPr>
            <a:r>
              <a:rPr kumimoji="1" lang="en-US" altLang="zh-CN" sz="3200"/>
              <a:t>F-35“</a:t>
            </a:r>
            <a:r>
              <a:rPr kumimoji="1" lang="zh-CN" altLang="en-US" sz="3200"/>
              <a:t>闪电</a:t>
            </a:r>
            <a:r>
              <a:rPr kumimoji="1" lang="en-US" altLang="zh-CN" sz="3200"/>
              <a:t>II”</a:t>
            </a:r>
            <a:r>
              <a:rPr kumimoji="1" lang="zh-CN" altLang="en-US" sz="3200"/>
              <a:t>战机或将成为最后一种美国有人驾驶战斗机，无人战斗机将主导世界空战并统治未来天空， </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1066800" y="609600"/>
            <a:ext cx="7793038" cy="857250"/>
          </a:xfrm>
        </p:spPr>
        <p:txBody>
          <a:bodyPr/>
          <a:lstStyle/>
          <a:p>
            <a:r>
              <a:rPr lang="en-US" altLang="zh-CN"/>
              <a:t>2.</a:t>
            </a:r>
            <a:r>
              <a:rPr lang="zh-CN" altLang="en-US">
                <a:ea typeface="黑体" pitchFamily="2" charset="-122"/>
              </a:rPr>
              <a:t>电机的应用                       </a:t>
            </a:r>
            <a:r>
              <a:rPr lang="en-US" altLang="zh-CN" sz="1400">
                <a:ea typeface="黑体" pitchFamily="2" charset="-122"/>
              </a:rPr>
              <a:t>13</a:t>
            </a:r>
          </a:p>
        </p:txBody>
      </p:sp>
      <p:sp>
        <p:nvSpPr>
          <p:cNvPr id="265219" name="Rectangle 3"/>
          <p:cNvSpPr>
            <a:spLocks noChangeArrowheads="1"/>
          </p:cNvSpPr>
          <p:nvPr/>
        </p:nvSpPr>
        <p:spPr bwMode="auto">
          <a:xfrm>
            <a:off x="0" y="1844675"/>
            <a:ext cx="9144000" cy="4752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buClr>
                <a:schemeClr val="bg2"/>
              </a:buClr>
              <a:buSzPct val="70000"/>
              <a:buFont typeface="Wingdings" pitchFamily="2" charset="2"/>
              <a:buChar char="l"/>
            </a:pPr>
            <a:r>
              <a:rPr lang="zh-CN" altLang="en-US" sz="3100" b="1"/>
              <a:t>美军制定无人空战计划将用无人机替代有人战机</a:t>
            </a:r>
            <a:r>
              <a:rPr lang="zh-CN" altLang="en-US" sz="3100"/>
              <a:t> </a:t>
            </a:r>
            <a:endParaRPr lang="zh-CN" altLang="en-US" sz="3100" b="1"/>
          </a:p>
          <a:p>
            <a:pPr marL="342900" indent="-342900">
              <a:spcBef>
                <a:spcPct val="20000"/>
              </a:spcBef>
              <a:buClr>
                <a:schemeClr val="bg2"/>
              </a:buClr>
              <a:buSzPct val="70000"/>
              <a:buFont typeface="Wingdings" pitchFamily="2" charset="2"/>
              <a:buChar char="l"/>
            </a:pPr>
            <a:r>
              <a:rPr lang="en-US" altLang="zh-CN" b="1"/>
              <a:t>2010</a:t>
            </a:r>
            <a:r>
              <a:rPr lang="zh-CN" altLang="en-US" b="1"/>
              <a:t>年</a:t>
            </a:r>
            <a:r>
              <a:rPr lang="en-US" altLang="zh-CN" b="1"/>
              <a:t>02</a:t>
            </a:r>
            <a:r>
              <a:rPr lang="zh-CN" altLang="en-US" b="1"/>
              <a:t>月</a:t>
            </a:r>
            <a:r>
              <a:rPr lang="en-US" altLang="zh-CN" b="1"/>
              <a:t>25</a:t>
            </a:r>
            <a:r>
              <a:rPr lang="zh-CN" altLang="en-US" b="1"/>
              <a:t>日 </a:t>
            </a:r>
            <a:r>
              <a:rPr lang="en-US" altLang="zh-CN" b="1"/>
              <a:t>06:43  </a:t>
            </a:r>
            <a:r>
              <a:rPr lang="zh-CN" altLang="en-US" b="1"/>
              <a:t>解放军报</a:t>
            </a:r>
            <a:r>
              <a:rPr lang="zh-CN" altLang="en-US" sz="3100"/>
              <a:t> </a:t>
            </a:r>
          </a:p>
          <a:p>
            <a:pPr marL="342900" indent="-342900">
              <a:spcBef>
                <a:spcPct val="20000"/>
              </a:spcBef>
              <a:buClr>
                <a:schemeClr val="bg2"/>
              </a:buClr>
              <a:buSzPct val="70000"/>
              <a:buFont typeface="Wingdings" pitchFamily="2" charset="2"/>
              <a:buChar char="l"/>
            </a:pPr>
            <a:r>
              <a:rPr lang="zh-CN" altLang="en-US" sz="3100"/>
              <a:t>        随着现代信息技术、微电子技术和新材料技术的迅速发展，现代军用无人机的任务已由传统的空中侦察、战场观察和毁伤评估等扩大到战场抑制、对地攻击、拦截巡航导弹，甚至空中格斗等领域。</a:t>
            </a:r>
            <a:r>
              <a:rPr lang="zh-CN" altLang="en-US" sz="3100" b="1"/>
              <a:t>未来无人机将向以下五个方面发展：小型化无人机、高空高速无人机、隐形无人机、对地攻击无人机、空战无人机。</a:t>
            </a:r>
            <a:r>
              <a:rPr lang="zh-CN" altLang="en-US" sz="3100"/>
              <a:t> </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1066800" y="609600"/>
            <a:ext cx="7793038" cy="857250"/>
          </a:xfrm>
        </p:spPr>
        <p:txBody>
          <a:bodyPr/>
          <a:lstStyle/>
          <a:p>
            <a:r>
              <a:rPr lang="en-US" altLang="zh-CN"/>
              <a:t>2.</a:t>
            </a:r>
            <a:r>
              <a:rPr lang="zh-CN" altLang="en-US">
                <a:ea typeface="黑体" pitchFamily="2" charset="-122"/>
              </a:rPr>
              <a:t>电机的应用                       </a:t>
            </a:r>
            <a:r>
              <a:rPr lang="en-US" altLang="zh-CN" sz="1400">
                <a:ea typeface="黑体" pitchFamily="2" charset="-122"/>
              </a:rPr>
              <a:t>13</a:t>
            </a:r>
          </a:p>
        </p:txBody>
      </p:sp>
      <p:sp>
        <p:nvSpPr>
          <p:cNvPr id="266243" name="Rectangle 3"/>
          <p:cNvSpPr>
            <a:spLocks noChangeArrowheads="1"/>
          </p:cNvSpPr>
          <p:nvPr/>
        </p:nvSpPr>
        <p:spPr bwMode="auto">
          <a:xfrm>
            <a:off x="0" y="1844675"/>
            <a:ext cx="9144000" cy="4752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buClr>
                <a:schemeClr val="bg2"/>
              </a:buClr>
              <a:buSzPct val="70000"/>
              <a:buFont typeface="Wingdings" pitchFamily="2" charset="2"/>
              <a:buChar char="l"/>
            </a:pPr>
            <a:r>
              <a:rPr lang="zh-CN" altLang="en-US" sz="3100" b="1"/>
              <a:t>美军制定无人空战计划将用无人机替代有人战机</a:t>
            </a:r>
            <a:r>
              <a:rPr lang="zh-CN" altLang="en-US" sz="3100"/>
              <a:t> </a:t>
            </a:r>
            <a:endParaRPr lang="zh-CN" altLang="en-US" sz="3100" b="1"/>
          </a:p>
          <a:p>
            <a:pPr marL="342900" indent="-342900">
              <a:spcBef>
                <a:spcPct val="20000"/>
              </a:spcBef>
              <a:buClr>
                <a:schemeClr val="bg2"/>
              </a:buClr>
              <a:buSzPct val="70000"/>
              <a:buFont typeface="Wingdings" pitchFamily="2" charset="2"/>
              <a:buChar char="l"/>
            </a:pPr>
            <a:r>
              <a:rPr lang="en-US" altLang="zh-CN" b="1"/>
              <a:t>2010</a:t>
            </a:r>
            <a:r>
              <a:rPr lang="zh-CN" altLang="en-US" b="1"/>
              <a:t>年</a:t>
            </a:r>
            <a:r>
              <a:rPr lang="en-US" altLang="zh-CN" b="1"/>
              <a:t>02</a:t>
            </a:r>
            <a:r>
              <a:rPr lang="zh-CN" altLang="en-US" b="1"/>
              <a:t>月</a:t>
            </a:r>
            <a:r>
              <a:rPr lang="en-US" altLang="zh-CN" b="1"/>
              <a:t>25</a:t>
            </a:r>
            <a:r>
              <a:rPr lang="zh-CN" altLang="en-US" b="1"/>
              <a:t>日 </a:t>
            </a:r>
            <a:r>
              <a:rPr lang="en-US" altLang="zh-CN" b="1"/>
              <a:t>06:43  </a:t>
            </a:r>
            <a:r>
              <a:rPr lang="zh-CN" altLang="en-US" b="1"/>
              <a:t>解放军报</a:t>
            </a:r>
            <a:r>
              <a:rPr lang="zh-CN" altLang="en-US" sz="3100"/>
              <a:t> </a:t>
            </a:r>
          </a:p>
          <a:p>
            <a:pPr marL="342900" indent="-342900">
              <a:spcBef>
                <a:spcPct val="20000"/>
              </a:spcBef>
              <a:buClr>
                <a:schemeClr val="bg2"/>
              </a:buClr>
              <a:buSzPct val="70000"/>
              <a:buFont typeface="Wingdings" pitchFamily="2" charset="2"/>
              <a:buChar char="l"/>
            </a:pPr>
            <a:r>
              <a:rPr lang="zh-CN" altLang="en-US" sz="3100" b="1"/>
              <a:t>        承包商在一次会议上向美军方现场演示了“纳米尺寸”无人机、无人驾驶直升机、可当作战略轰炸机使用的大型无人机以及用作喷气式战斗机的新型无人机。</a:t>
            </a:r>
            <a:r>
              <a:rPr lang="zh-CN" altLang="en-US" sz="3100"/>
              <a:t> </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762000" y="533400"/>
            <a:ext cx="7696200" cy="857250"/>
          </a:xfrm>
        </p:spPr>
        <p:txBody>
          <a:bodyPr/>
          <a:lstStyle/>
          <a:p>
            <a:r>
              <a:rPr lang="en-US" altLang="zh-CN"/>
              <a:t>2.</a:t>
            </a:r>
            <a:r>
              <a:rPr lang="zh-CN" altLang="en-US">
                <a:ea typeface="黑体" pitchFamily="2" charset="-122"/>
              </a:rPr>
              <a:t>电机的应用  </a:t>
            </a:r>
            <a:r>
              <a:rPr lang="zh-CN" altLang="en-US" sz="1700">
                <a:ea typeface="黑体" pitchFamily="2" charset="-122"/>
              </a:rPr>
              <a:t>电机分类</a:t>
            </a:r>
            <a:r>
              <a:rPr lang="zh-CN" altLang="en-US">
                <a:ea typeface="黑体" pitchFamily="2" charset="-122"/>
              </a:rPr>
              <a:t>            </a:t>
            </a:r>
            <a:r>
              <a:rPr lang="en-US" altLang="zh-CN" sz="1400">
                <a:ea typeface="黑体" pitchFamily="2" charset="-122"/>
              </a:rPr>
              <a:t>14</a:t>
            </a:r>
          </a:p>
        </p:txBody>
      </p:sp>
      <p:sp>
        <p:nvSpPr>
          <p:cNvPr id="200707" name="Rectangle 3"/>
          <p:cNvSpPr>
            <a:spLocks noChangeArrowheads="1"/>
          </p:cNvSpPr>
          <p:nvPr/>
        </p:nvSpPr>
        <p:spPr bwMode="auto">
          <a:xfrm>
            <a:off x="250825" y="1557338"/>
            <a:ext cx="8893175" cy="5300662"/>
          </a:xfrm>
          <a:prstGeom prst="rect">
            <a:avLst/>
          </a:prstGeom>
          <a:noFill/>
          <a:ln w="9525">
            <a:solidFill>
              <a:srgbClr val="CCECFF"/>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Char char="l"/>
            </a:pPr>
            <a:r>
              <a:rPr lang="en-US" altLang="zh-CN" sz="4000" b="1"/>
              <a:t>       </a:t>
            </a:r>
            <a:r>
              <a:rPr lang="zh-CN" altLang="en-US" sz="4000" b="1"/>
              <a:t>电机是一种电磁机械，它可实现电能与机械能之间的相互转换。</a:t>
            </a:r>
          </a:p>
          <a:p>
            <a:pPr marL="342900" indent="-342900">
              <a:spcBef>
                <a:spcPct val="20000"/>
              </a:spcBef>
              <a:buClr>
                <a:schemeClr val="bg2"/>
              </a:buClr>
              <a:buSzPct val="70000"/>
              <a:buFont typeface="Wingdings" pitchFamily="2" charset="2"/>
              <a:buChar char="l"/>
            </a:pPr>
            <a:r>
              <a:rPr lang="zh-CN" altLang="en-US" sz="4000" b="1"/>
              <a:t>将机械能转换成电能的称为</a:t>
            </a:r>
            <a:r>
              <a:rPr lang="zh-CN" altLang="en-US" sz="4000" b="1">
                <a:solidFill>
                  <a:srgbClr val="0000FF"/>
                </a:solidFill>
              </a:rPr>
              <a:t>发电机</a:t>
            </a:r>
            <a:r>
              <a:rPr lang="zh-CN" altLang="en-US" sz="4000" b="1"/>
              <a:t>；</a:t>
            </a:r>
          </a:p>
          <a:p>
            <a:pPr marL="342900" indent="-342900">
              <a:spcBef>
                <a:spcPct val="20000"/>
              </a:spcBef>
              <a:buClr>
                <a:schemeClr val="bg2"/>
              </a:buClr>
              <a:buSzPct val="70000"/>
              <a:buFont typeface="Wingdings" pitchFamily="2" charset="2"/>
              <a:buChar char="l"/>
            </a:pPr>
            <a:r>
              <a:rPr lang="zh-CN" altLang="en-US" sz="4000" b="1"/>
              <a:t>反之，将电能转换成机械能的称之为“</a:t>
            </a:r>
            <a:r>
              <a:rPr lang="zh-CN" altLang="en-US" sz="4000" b="1">
                <a:solidFill>
                  <a:srgbClr val="0000FF"/>
                </a:solidFill>
              </a:rPr>
              <a:t>电动机</a:t>
            </a:r>
            <a:r>
              <a:rPr lang="zh-CN" altLang="en-US" sz="4000" b="1"/>
              <a:t>”。</a:t>
            </a:r>
          </a:p>
          <a:p>
            <a:pPr marL="342900" indent="-342900">
              <a:spcBef>
                <a:spcPct val="20000"/>
              </a:spcBef>
              <a:buClr>
                <a:schemeClr val="bg2"/>
              </a:buClr>
              <a:buSzPct val="70000"/>
              <a:buFont typeface="Wingdings" pitchFamily="2" charset="2"/>
              <a:buChar char="l"/>
            </a:pPr>
            <a:r>
              <a:rPr lang="zh-CN" altLang="en-US" sz="4000" b="1"/>
              <a:t>由于电能有直流和交流之分，所以不管是发电机还是电动机，都分</a:t>
            </a:r>
            <a:r>
              <a:rPr lang="zh-CN" altLang="en-US" sz="4000" b="1">
                <a:solidFill>
                  <a:srgbClr val="0000FF"/>
                </a:solidFill>
              </a:rPr>
              <a:t>直流和交流两类</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slide(fromBottom)">
                                      <p:cBhvr>
                                        <p:cTn id="7" dur="500"/>
                                        <p:tgtEl>
                                          <p:spTgt spid="20070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00707">
                                            <p:txEl>
                                              <p:pRg st="1" end="1"/>
                                            </p:txEl>
                                          </p:spTgt>
                                        </p:tgtEl>
                                        <p:attrNameLst>
                                          <p:attrName>style.visibility</p:attrName>
                                        </p:attrNameLst>
                                      </p:cBhvr>
                                      <p:to>
                                        <p:strVal val="visible"/>
                                      </p:to>
                                    </p:set>
                                    <p:animEffect transition="in" filter="slide(fromBottom)">
                                      <p:cBhvr>
                                        <p:cTn id="12" dur="500"/>
                                        <p:tgtEl>
                                          <p:spTgt spid="20070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whoosh.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00707">
                                            <p:txEl>
                                              <p:pRg st="2" end="2"/>
                                            </p:txEl>
                                          </p:spTgt>
                                        </p:tgtEl>
                                        <p:attrNameLst>
                                          <p:attrName>style.visibility</p:attrName>
                                        </p:attrNameLst>
                                      </p:cBhvr>
                                      <p:to>
                                        <p:strVal val="visible"/>
                                      </p:to>
                                    </p:set>
                                    <p:animEffect transition="in" filter="slide(fromBottom)">
                                      <p:cBhvr>
                                        <p:cTn id="17" dur="500"/>
                                        <p:tgtEl>
                                          <p:spTgt spid="20070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00707">
                                            <p:txEl>
                                              <p:pRg st="3" end="3"/>
                                            </p:txEl>
                                          </p:spTgt>
                                        </p:tgtEl>
                                        <p:attrNameLst>
                                          <p:attrName>style.visibility</p:attrName>
                                        </p:attrNameLst>
                                      </p:cBhvr>
                                      <p:to>
                                        <p:strVal val="visible"/>
                                      </p:to>
                                    </p:set>
                                    <p:animEffect transition="in" filter="slide(fromBottom)">
                                      <p:cBhvr>
                                        <p:cTn id="22" dur="500"/>
                                        <p:tgtEl>
                                          <p:spTgt spid="200707">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762000" y="533400"/>
            <a:ext cx="7696200" cy="857250"/>
          </a:xfrm>
        </p:spPr>
        <p:txBody>
          <a:bodyPr/>
          <a:lstStyle/>
          <a:p>
            <a:r>
              <a:rPr lang="en-US" altLang="zh-CN"/>
              <a:t>2.</a:t>
            </a:r>
            <a:r>
              <a:rPr lang="zh-CN" altLang="en-US">
                <a:ea typeface="黑体" pitchFamily="2" charset="-122"/>
              </a:rPr>
              <a:t>电机的应用  </a:t>
            </a:r>
            <a:r>
              <a:rPr lang="zh-CN" altLang="en-US" sz="1700">
                <a:ea typeface="黑体" pitchFamily="2" charset="-122"/>
              </a:rPr>
              <a:t>电机分类</a:t>
            </a:r>
            <a:r>
              <a:rPr lang="zh-CN" altLang="en-US">
                <a:ea typeface="黑体" pitchFamily="2" charset="-122"/>
              </a:rPr>
              <a:t>            </a:t>
            </a:r>
            <a:r>
              <a:rPr lang="en-US" altLang="zh-CN" sz="1400">
                <a:ea typeface="黑体" pitchFamily="2" charset="-122"/>
              </a:rPr>
              <a:t>15</a:t>
            </a:r>
          </a:p>
        </p:txBody>
      </p:sp>
      <p:sp>
        <p:nvSpPr>
          <p:cNvPr id="202755" name="Rectangle 3"/>
          <p:cNvSpPr>
            <a:spLocks noChangeArrowheads="1"/>
          </p:cNvSpPr>
          <p:nvPr/>
        </p:nvSpPr>
        <p:spPr bwMode="auto">
          <a:xfrm>
            <a:off x="250825" y="1916113"/>
            <a:ext cx="8610600" cy="3124200"/>
          </a:xfrm>
          <a:prstGeom prst="rect">
            <a:avLst/>
          </a:prstGeom>
          <a:noFill/>
          <a:ln w="9525">
            <a:solidFill>
              <a:srgbClr val="CCECFF"/>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Char char="l"/>
            </a:pPr>
            <a:r>
              <a:rPr lang="en-US" altLang="zh-CN" sz="4000" b="1"/>
              <a:t>       </a:t>
            </a:r>
            <a:r>
              <a:rPr lang="zh-CN" altLang="en-US" sz="4000" b="1"/>
              <a:t>有些电机仅实现</a:t>
            </a:r>
            <a:r>
              <a:rPr lang="zh-CN" altLang="en-US" sz="4000" b="1">
                <a:solidFill>
                  <a:srgbClr val="0000FF"/>
                </a:solidFill>
              </a:rPr>
              <a:t>电能与电能</a:t>
            </a:r>
            <a:r>
              <a:rPr lang="zh-CN" altLang="en-US" sz="4000" b="1"/>
              <a:t>之间的转换，如将一种电压的交流电转换成另一种电压的交流电称为</a:t>
            </a:r>
            <a:r>
              <a:rPr lang="zh-CN" altLang="en-US" sz="4000" b="1">
                <a:solidFill>
                  <a:srgbClr val="0000FF"/>
                </a:solidFill>
              </a:rPr>
              <a:t>变压器</a:t>
            </a:r>
            <a:r>
              <a:rPr lang="zh-CN" altLang="en-US" sz="4000" b="1"/>
              <a:t>；将直流电能变换成交流电能输出称为</a:t>
            </a:r>
            <a:r>
              <a:rPr lang="zh-CN" altLang="en-US" sz="4000" b="1">
                <a:solidFill>
                  <a:srgbClr val="0000FF"/>
                </a:solidFill>
              </a:rPr>
              <a:t>变流机</a:t>
            </a:r>
            <a:r>
              <a:rPr lang="zh-CN" altLang="en-US" sz="4000" b="1"/>
              <a:t>。</a:t>
            </a:r>
          </a:p>
          <a:p>
            <a:pPr marL="342900" indent="-342900">
              <a:spcBef>
                <a:spcPct val="20000"/>
              </a:spcBef>
              <a:buClr>
                <a:schemeClr val="bg2"/>
              </a:buClr>
              <a:buSzPct val="70000"/>
              <a:buFont typeface="Wingdings" pitchFamily="2" charset="2"/>
              <a:buChar char="l"/>
            </a:pPr>
            <a:endParaRPr lang="en-US" altLang="zh-CN" sz="4000" b="1"/>
          </a:p>
        </p:txBody>
      </p:sp>
      <p:sp>
        <p:nvSpPr>
          <p:cNvPr id="202756" name="Rectangle 4"/>
          <p:cNvSpPr>
            <a:spLocks noChangeArrowheads="1"/>
          </p:cNvSpPr>
          <p:nvPr/>
        </p:nvSpPr>
        <p:spPr bwMode="auto">
          <a:xfrm>
            <a:off x="179388" y="5084763"/>
            <a:ext cx="8640762" cy="1773237"/>
          </a:xfrm>
          <a:prstGeom prst="rect">
            <a:avLst/>
          </a:prstGeom>
          <a:noFill/>
          <a:ln w="9525">
            <a:solidFill>
              <a:srgbClr val="CCECFF"/>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Char char="l"/>
            </a:pPr>
            <a:r>
              <a:rPr lang="zh-CN" altLang="en-US" sz="4000" b="1"/>
              <a:t>还有专作电量或机械量转换和控制的电机，称为</a:t>
            </a:r>
            <a:r>
              <a:rPr lang="zh-CN" altLang="en-US" sz="4000" b="1">
                <a:solidFill>
                  <a:srgbClr val="0000FF"/>
                </a:solidFill>
              </a:rPr>
              <a:t>控制电机</a:t>
            </a:r>
            <a:r>
              <a:rPr lang="en-US" altLang="zh-CN" sz="4000" b="1">
                <a:solidFill>
                  <a:srgbClr val="0000FF"/>
                </a:solidFill>
              </a:rPr>
              <a:t>/</a:t>
            </a:r>
            <a:r>
              <a:rPr lang="zh-CN" altLang="en-US" sz="4000" b="1">
                <a:solidFill>
                  <a:srgbClr val="0000FF"/>
                </a:solidFill>
              </a:rPr>
              <a:t>特种电机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02755">
                                            <p:txEl>
                                              <p:pRg st="0" end="0"/>
                                            </p:txEl>
                                          </p:spTgt>
                                        </p:tgtEl>
                                        <p:attrNameLst>
                                          <p:attrName>style.visibility</p:attrName>
                                        </p:attrNameLst>
                                      </p:cBhvr>
                                      <p:to>
                                        <p:strVal val="visible"/>
                                      </p:to>
                                    </p:set>
                                    <p:animEffect transition="in" filter="box(in)">
                                      <p:cBhvr>
                                        <p:cTn id="7" dur="500"/>
                                        <p:tgtEl>
                                          <p:spTgt spid="20275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02756"/>
                                        </p:tgtEl>
                                        <p:attrNameLst>
                                          <p:attrName>style.visibility</p:attrName>
                                        </p:attrNameLst>
                                      </p:cBhvr>
                                      <p:to>
                                        <p:strVal val="visible"/>
                                      </p:to>
                                    </p:set>
                                    <p:animEffect transition="in" filter="slide(fromBottom)">
                                      <p:cBhvr>
                                        <p:cTn id="12" dur="500"/>
                                        <p:tgtEl>
                                          <p:spTgt spid="202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build="p" autoUpdateAnimBg="0"/>
      <p:bldP spid="20275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1066800" y="685800"/>
            <a:ext cx="7793038" cy="857250"/>
          </a:xfrm>
        </p:spPr>
        <p:txBody>
          <a:bodyPr/>
          <a:lstStyle/>
          <a:p>
            <a:r>
              <a:rPr lang="en-US" altLang="zh-CN"/>
              <a:t>2.</a:t>
            </a:r>
            <a:r>
              <a:rPr lang="zh-CN" altLang="en-US">
                <a:ea typeface="黑体" pitchFamily="2" charset="-122"/>
              </a:rPr>
              <a:t>电机的应用  </a:t>
            </a:r>
            <a:r>
              <a:rPr lang="zh-CN" altLang="en-US" sz="1700">
                <a:ea typeface="黑体" pitchFamily="2" charset="-122"/>
              </a:rPr>
              <a:t>电机分类</a:t>
            </a:r>
            <a:r>
              <a:rPr lang="zh-CN" altLang="en-US">
                <a:ea typeface="黑体" pitchFamily="2" charset="-122"/>
              </a:rPr>
              <a:t>             </a:t>
            </a:r>
            <a:r>
              <a:rPr lang="en-US" altLang="zh-CN" sz="1400">
                <a:ea typeface="黑体" pitchFamily="2" charset="-122"/>
              </a:rPr>
              <a:t>16</a:t>
            </a:r>
          </a:p>
        </p:txBody>
      </p:sp>
      <p:sp>
        <p:nvSpPr>
          <p:cNvPr id="201731" name="Rectangle 3"/>
          <p:cNvSpPr>
            <a:spLocks noChangeArrowheads="1"/>
          </p:cNvSpPr>
          <p:nvPr/>
        </p:nvSpPr>
        <p:spPr bwMode="auto">
          <a:xfrm>
            <a:off x="1143000" y="1981200"/>
            <a:ext cx="7391400" cy="457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Char char="l"/>
            </a:pPr>
            <a:r>
              <a:rPr lang="zh-CN" altLang="en-US" sz="3500" b="1">
                <a:latin typeface="Times New Roman" charset="0"/>
                <a:ea typeface="黑体" pitchFamily="2" charset="-122"/>
              </a:rPr>
              <a:t>电机分类：电动机、发电机、控制电机</a:t>
            </a:r>
          </a:p>
          <a:p>
            <a:pPr marL="342900" indent="-342900">
              <a:spcBef>
                <a:spcPct val="20000"/>
              </a:spcBef>
              <a:buClr>
                <a:schemeClr val="bg2"/>
              </a:buClr>
              <a:buSzPct val="70000"/>
              <a:buFont typeface="Wingdings" pitchFamily="2" charset="2"/>
              <a:buChar char="l"/>
            </a:pPr>
            <a:r>
              <a:rPr lang="en-US" altLang="zh-CN" sz="3500" b="1">
                <a:latin typeface="Times New Roman" charset="0"/>
                <a:ea typeface="黑体" pitchFamily="2" charset="-122"/>
              </a:rPr>
              <a:t>1</a:t>
            </a:r>
            <a:r>
              <a:rPr lang="zh-CN" altLang="en-US" sz="3500" b="1">
                <a:latin typeface="Times New Roman" charset="0"/>
                <a:ea typeface="黑体" pitchFamily="2" charset="-122"/>
              </a:rPr>
              <a:t>）电动机分类：交流电动机</a:t>
            </a:r>
          </a:p>
          <a:p>
            <a:pPr marL="342900" indent="-342900">
              <a:spcBef>
                <a:spcPct val="20000"/>
              </a:spcBef>
              <a:buClr>
                <a:schemeClr val="bg2"/>
              </a:buClr>
              <a:buSzPct val="70000"/>
              <a:buFont typeface="Wingdings" pitchFamily="2" charset="2"/>
              <a:buNone/>
            </a:pPr>
            <a:r>
              <a:rPr lang="zh-CN" altLang="en-US" sz="3500" b="1">
                <a:ea typeface="黑体" pitchFamily="2" charset="-122"/>
              </a:rPr>
              <a:t>                        直流电动机</a:t>
            </a:r>
          </a:p>
          <a:p>
            <a:pPr marL="342900" indent="-342900">
              <a:spcBef>
                <a:spcPct val="20000"/>
              </a:spcBef>
              <a:buClr>
                <a:schemeClr val="bg2"/>
              </a:buClr>
              <a:buSzPct val="70000"/>
              <a:buFont typeface="Wingdings" pitchFamily="2" charset="2"/>
              <a:buNone/>
            </a:pPr>
            <a:r>
              <a:rPr lang="zh-CN" altLang="en-US" sz="3500" b="1">
                <a:ea typeface="黑体" pitchFamily="2" charset="-122"/>
              </a:rPr>
              <a:t>                       交直流换向器电动机 </a:t>
            </a:r>
          </a:p>
          <a:p>
            <a:pPr marL="342900" indent="-342900">
              <a:spcBef>
                <a:spcPct val="20000"/>
              </a:spcBef>
              <a:buClr>
                <a:schemeClr val="bg2"/>
              </a:buClr>
              <a:buSzPct val="70000"/>
              <a:buFont typeface="Wingdings" pitchFamily="2" charset="2"/>
              <a:buNone/>
            </a:pPr>
            <a:r>
              <a:rPr lang="zh-CN" altLang="en-US" sz="3500" b="1">
                <a:ea typeface="黑体" pitchFamily="2" charset="-122"/>
              </a:rPr>
              <a:t>                       步进电动机   </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1066800" y="685800"/>
            <a:ext cx="7793038" cy="857250"/>
          </a:xfrm>
        </p:spPr>
        <p:txBody>
          <a:bodyPr/>
          <a:lstStyle/>
          <a:p>
            <a:r>
              <a:rPr lang="en-US" altLang="zh-CN"/>
              <a:t>2.</a:t>
            </a:r>
            <a:r>
              <a:rPr lang="zh-CN" altLang="en-US">
                <a:ea typeface="黑体" pitchFamily="2" charset="-122"/>
              </a:rPr>
              <a:t>电机的应用  </a:t>
            </a:r>
            <a:r>
              <a:rPr lang="zh-CN" altLang="en-US" sz="1700">
                <a:ea typeface="黑体" pitchFamily="2" charset="-122"/>
              </a:rPr>
              <a:t>电机分类</a:t>
            </a:r>
            <a:r>
              <a:rPr lang="zh-CN" altLang="en-US">
                <a:ea typeface="黑体" pitchFamily="2" charset="-122"/>
              </a:rPr>
              <a:t>             </a:t>
            </a:r>
            <a:r>
              <a:rPr lang="en-US" altLang="zh-CN" sz="1400">
                <a:ea typeface="黑体" pitchFamily="2" charset="-122"/>
              </a:rPr>
              <a:t>17</a:t>
            </a:r>
          </a:p>
        </p:txBody>
      </p:sp>
      <p:sp>
        <p:nvSpPr>
          <p:cNvPr id="107523" name="Rectangle 3"/>
          <p:cNvSpPr>
            <a:spLocks noChangeArrowheads="1"/>
          </p:cNvSpPr>
          <p:nvPr/>
        </p:nvSpPr>
        <p:spPr bwMode="auto">
          <a:xfrm>
            <a:off x="1143000" y="1981200"/>
            <a:ext cx="7391400"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None/>
            </a:pPr>
            <a:r>
              <a:rPr lang="zh-CN" altLang="en-US" sz="3500" b="1">
                <a:latin typeface="Times New Roman" charset="0"/>
                <a:ea typeface="黑体" pitchFamily="2" charset="-122"/>
              </a:rPr>
              <a:t>（</a:t>
            </a:r>
            <a:r>
              <a:rPr lang="en-US" altLang="zh-CN" sz="3500" b="1">
                <a:latin typeface="Times New Roman" charset="0"/>
                <a:ea typeface="黑体" pitchFamily="2" charset="-122"/>
              </a:rPr>
              <a:t>1</a:t>
            </a:r>
            <a:r>
              <a:rPr lang="zh-CN" altLang="en-US" sz="3500" b="1">
                <a:latin typeface="Times New Roman" charset="0"/>
                <a:ea typeface="黑体" pitchFamily="2" charset="-122"/>
              </a:rPr>
              <a:t>）交流电动机</a:t>
            </a:r>
            <a:r>
              <a:rPr lang="zh-CN" altLang="en-US" sz="3500" b="1">
                <a:ea typeface="黑体" pitchFamily="2" charset="-122"/>
              </a:rPr>
              <a:t>         </a:t>
            </a:r>
          </a:p>
        </p:txBody>
      </p:sp>
      <p:sp>
        <p:nvSpPr>
          <p:cNvPr id="107524" name="Rectangle 4"/>
          <p:cNvSpPr>
            <a:spLocks noChangeArrowheads="1"/>
          </p:cNvSpPr>
          <p:nvPr/>
        </p:nvSpPr>
        <p:spPr bwMode="auto">
          <a:xfrm>
            <a:off x="2286000" y="2667000"/>
            <a:ext cx="2667000" cy="609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None/>
            </a:pPr>
            <a:r>
              <a:rPr lang="zh-CN" altLang="en-US" sz="3500" b="1">
                <a:ea typeface="黑体" pitchFamily="2" charset="-122"/>
              </a:rPr>
              <a:t>异步电动机</a:t>
            </a:r>
          </a:p>
        </p:txBody>
      </p:sp>
      <p:sp>
        <p:nvSpPr>
          <p:cNvPr id="107526" name="Rectangle 6"/>
          <p:cNvSpPr>
            <a:spLocks noChangeArrowheads="1"/>
          </p:cNvSpPr>
          <p:nvPr/>
        </p:nvSpPr>
        <p:spPr bwMode="auto">
          <a:xfrm>
            <a:off x="4953000" y="2057400"/>
            <a:ext cx="3886200" cy="2819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Char char="l"/>
            </a:pPr>
            <a:r>
              <a:rPr lang="zh-CN" altLang="en-US" sz="3500" b="1"/>
              <a:t>三相异步电动机</a:t>
            </a:r>
          </a:p>
          <a:p>
            <a:pPr marL="342900" indent="-342900">
              <a:spcBef>
                <a:spcPct val="20000"/>
              </a:spcBef>
              <a:buClr>
                <a:schemeClr val="bg2"/>
              </a:buClr>
              <a:buSzPct val="70000"/>
              <a:buFont typeface="Wingdings" pitchFamily="2" charset="2"/>
              <a:buChar char="l"/>
            </a:pPr>
            <a:r>
              <a:rPr lang="zh-CN" altLang="en-US" sz="3500" b="1"/>
              <a:t>单相异步电动机</a:t>
            </a:r>
          </a:p>
          <a:p>
            <a:pPr marL="342900" indent="-342900">
              <a:spcBef>
                <a:spcPct val="20000"/>
              </a:spcBef>
              <a:buClr>
                <a:schemeClr val="bg2"/>
              </a:buClr>
              <a:buSzPct val="70000"/>
              <a:buFont typeface="Wingdings" pitchFamily="2" charset="2"/>
              <a:buChar char="l"/>
            </a:pPr>
            <a:r>
              <a:rPr lang="zh-CN" altLang="en-US" sz="3500" b="1"/>
              <a:t>力矩电动机</a:t>
            </a:r>
          </a:p>
          <a:p>
            <a:pPr marL="342900" indent="-342900">
              <a:spcBef>
                <a:spcPct val="20000"/>
              </a:spcBef>
              <a:buClr>
                <a:schemeClr val="bg2"/>
              </a:buClr>
              <a:buSzPct val="70000"/>
              <a:buFont typeface="Wingdings" pitchFamily="2" charset="2"/>
              <a:buChar char="l"/>
            </a:pPr>
            <a:r>
              <a:rPr lang="zh-CN" altLang="en-US" sz="3500" b="1"/>
              <a:t>伺服电动机</a:t>
            </a:r>
          </a:p>
        </p:txBody>
      </p:sp>
      <p:sp>
        <p:nvSpPr>
          <p:cNvPr id="107527" name="Rectangle 7"/>
          <p:cNvSpPr>
            <a:spLocks noChangeArrowheads="1"/>
          </p:cNvSpPr>
          <p:nvPr/>
        </p:nvSpPr>
        <p:spPr bwMode="auto">
          <a:xfrm>
            <a:off x="2209800" y="3276600"/>
            <a:ext cx="2486025"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600" b="1">
                <a:latin typeface="Tahoma" pitchFamily="34" charset="0"/>
              </a:rPr>
              <a:t>同步电动机</a:t>
            </a:r>
          </a:p>
        </p:txBody>
      </p:sp>
      <p:sp>
        <p:nvSpPr>
          <p:cNvPr id="107528" name="Rectangle 8"/>
          <p:cNvSpPr>
            <a:spLocks noChangeArrowheads="1"/>
          </p:cNvSpPr>
          <p:nvPr/>
        </p:nvSpPr>
        <p:spPr bwMode="auto">
          <a:xfrm>
            <a:off x="4800600" y="2057400"/>
            <a:ext cx="4114800" cy="2838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b="1">
                <a:latin typeface="Tahoma" pitchFamily="34" charset="0"/>
              </a:rPr>
              <a:t>磁阻式同步电动机</a:t>
            </a:r>
          </a:p>
          <a:p>
            <a:r>
              <a:rPr kumimoji="1" lang="zh-CN" altLang="en-US" sz="3600" b="1">
                <a:latin typeface="Tahoma" pitchFamily="34" charset="0"/>
              </a:rPr>
              <a:t>永磁式同步电动机</a:t>
            </a:r>
          </a:p>
          <a:p>
            <a:r>
              <a:rPr kumimoji="1" lang="zh-CN" altLang="en-US" sz="3600" b="1">
                <a:latin typeface="Tahoma" pitchFamily="34" charset="0"/>
              </a:rPr>
              <a:t>磁滞式同步电动机</a:t>
            </a:r>
          </a:p>
          <a:p>
            <a:r>
              <a:rPr kumimoji="1" lang="zh-CN" altLang="en-US" sz="3600" b="1">
                <a:latin typeface="Tahoma" pitchFamily="34" charset="0"/>
              </a:rPr>
              <a:t>励磁式同步电动机</a:t>
            </a:r>
          </a:p>
          <a:p>
            <a:r>
              <a:rPr kumimoji="1" lang="zh-CN" altLang="en-US" sz="3600" b="1">
                <a:latin typeface="Tahoma" pitchFamily="34" charset="0"/>
              </a:rPr>
              <a:t>减速式同步电动机</a:t>
            </a:r>
          </a:p>
        </p:txBody>
      </p:sp>
      <p:sp>
        <p:nvSpPr>
          <p:cNvPr id="107529" name="Rectangle 9"/>
          <p:cNvSpPr>
            <a:spLocks noChangeArrowheads="1"/>
          </p:cNvSpPr>
          <p:nvPr/>
        </p:nvSpPr>
        <p:spPr bwMode="auto">
          <a:xfrm>
            <a:off x="2286000" y="4114800"/>
            <a:ext cx="2486025"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600" b="1">
                <a:latin typeface="Tahoma" pitchFamily="34" charset="0"/>
              </a:rPr>
              <a:t>伺服电动机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7523"/>
                                        </p:tgtEl>
                                        <p:attrNameLst>
                                          <p:attrName>style.visibility</p:attrName>
                                        </p:attrNameLst>
                                      </p:cBhvr>
                                      <p:to>
                                        <p:strVal val="visible"/>
                                      </p:to>
                                    </p:set>
                                    <p:anim calcmode="lin" valueType="num">
                                      <p:cBhvr additive="base">
                                        <p:cTn id="7" dur="500" fill="hold"/>
                                        <p:tgtEl>
                                          <p:spTgt spid="107523"/>
                                        </p:tgtEl>
                                        <p:attrNameLst>
                                          <p:attrName>ppt_x</p:attrName>
                                        </p:attrNameLst>
                                      </p:cBhvr>
                                      <p:tavLst>
                                        <p:tav tm="0">
                                          <p:val>
                                            <p:strVal val="1+#ppt_w/2"/>
                                          </p:val>
                                        </p:tav>
                                        <p:tav tm="100000">
                                          <p:val>
                                            <p:strVal val="#ppt_x"/>
                                          </p:val>
                                        </p:tav>
                                      </p:tavLst>
                                    </p:anim>
                                    <p:anim calcmode="lin" valueType="num">
                                      <p:cBhvr additive="base">
                                        <p:cTn id="8" dur="500" fill="hold"/>
                                        <p:tgtEl>
                                          <p:spTgt spid="10752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7524"/>
                                        </p:tgtEl>
                                        <p:attrNameLst>
                                          <p:attrName>style.visibility</p:attrName>
                                        </p:attrNameLst>
                                      </p:cBhvr>
                                      <p:to>
                                        <p:strVal val="visible"/>
                                      </p:to>
                                    </p:set>
                                    <p:anim calcmode="lin" valueType="num">
                                      <p:cBhvr additive="base">
                                        <p:cTn id="13" dur="500" fill="hold"/>
                                        <p:tgtEl>
                                          <p:spTgt spid="107524"/>
                                        </p:tgtEl>
                                        <p:attrNameLst>
                                          <p:attrName>ppt_x</p:attrName>
                                        </p:attrNameLst>
                                      </p:cBhvr>
                                      <p:tavLst>
                                        <p:tav tm="0">
                                          <p:val>
                                            <p:strVal val="1+#ppt_w/2"/>
                                          </p:val>
                                        </p:tav>
                                        <p:tav tm="100000">
                                          <p:val>
                                            <p:strVal val="#ppt_x"/>
                                          </p:val>
                                        </p:tav>
                                      </p:tavLst>
                                    </p:anim>
                                    <p:anim calcmode="lin" valueType="num">
                                      <p:cBhvr additive="base">
                                        <p:cTn id="14" dur="500" fill="hold"/>
                                        <p:tgtEl>
                                          <p:spTgt spid="10752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7526"/>
                                        </p:tgtEl>
                                        <p:attrNameLst>
                                          <p:attrName>style.visibility</p:attrName>
                                        </p:attrNameLst>
                                      </p:cBhvr>
                                      <p:to>
                                        <p:strVal val="visible"/>
                                      </p:to>
                                    </p:set>
                                    <p:anim calcmode="lin" valueType="num">
                                      <p:cBhvr additive="base">
                                        <p:cTn id="19" dur="500" fill="hold"/>
                                        <p:tgtEl>
                                          <p:spTgt spid="107526"/>
                                        </p:tgtEl>
                                        <p:attrNameLst>
                                          <p:attrName>ppt_x</p:attrName>
                                        </p:attrNameLst>
                                      </p:cBhvr>
                                      <p:tavLst>
                                        <p:tav tm="0">
                                          <p:val>
                                            <p:strVal val="1+#ppt_w/2"/>
                                          </p:val>
                                        </p:tav>
                                        <p:tav tm="100000">
                                          <p:val>
                                            <p:strVal val="#ppt_x"/>
                                          </p:val>
                                        </p:tav>
                                      </p:tavLst>
                                    </p:anim>
                                    <p:anim calcmode="lin" valueType="num">
                                      <p:cBhvr additive="base">
                                        <p:cTn id="20" dur="500" fill="hold"/>
                                        <p:tgtEl>
                                          <p:spTgt spid="10752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07526"/>
                                        </p:tgtEl>
                                        <p:attrNameLst>
                                          <p:attrName>style.visibility</p:attrName>
                                        </p:attrNameLst>
                                      </p:cBhvr>
                                      <p:to>
                                        <p:strVal val="hidden"/>
                                      </p:to>
                                    </p:se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7527"/>
                                        </p:tgtEl>
                                        <p:attrNameLst>
                                          <p:attrName>style.visibility</p:attrName>
                                        </p:attrNameLst>
                                      </p:cBhvr>
                                      <p:to>
                                        <p:strVal val="visible"/>
                                      </p:to>
                                    </p:set>
                                    <p:anim calcmode="lin" valueType="num">
                                      <p:cBhvr additive="base">
                                        <p:cTn id="25" dur="500" fill="hold"/>
                                        <p:tgtEl>
                                          <p:spTgt spid="107527"/>
                                        </p:tgtEl>
                                        <p:attrNameLst>
                                          <p:attrName>ppt_x</p:attrName>
                                        </p:attrNameLst>
                                      </p:cBhvr>
                                      <p:tavLst>
                                        <p:tav tm="0">
                                          <p:val>
                                            <p:strVal val="0-#ppt_w/2"/>
                                          </p:val>
                                        </p:tav>
                                        <p:tav tm="100000">
                                          <p:val>
                                            <p:strVal val="#ppt_x"/>
                                          </p:val>
                                        </p:tav>
                                      </p:tavLst>
                                    </p:anim>
                                    <p:anim calcmode="lin" valueType="num">
                                      <p:cBhvr additive="base">
                                        <p:cTn id="26" dur="500" fill="hold"/>
                                        <p:tgtEl>
                                          <p:spTgt spid="10752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07528"/>
                                        </p:tgtEl>
                                        <p:attrNameLst>
                                          <p:attrName>style.visibility</p:attrName>
                                        </p:attrNameLst>
                                      </p:cBhvr>
                                      <p:to>
                                        <p:strVal val="visible"/>
                                      </p:to>
                                    </p:set>
                                    <p:anim calcmode="lin" valueType="num">
                                      <p:cBhvr additive="base">
                                        <p:cTn id="31" dur="500" fill="hold"/>
                                        <p:tgtEl>
                                          <p:spTgt spid="107528"/>
                                        </p:tgtEl>
                                        <p:attrNameLst>
                                          <p:attrName>ppt_x</p:attrName>
                                        </p:attrNameLst>
                                      </p:cBhvr>
                                      <p:tavLst>
                                        <p:tav tm="0">
                                          <p:val>
                                            <p:strVal val="1+#ppt_w/2"/>
                                          </p:val>
                                        </p:tav>
                                        <p:tav tm="100000">
                                          <p:val>
                                            <p:strVal val="#ppt_x"/>
                                          </p:val>
                                        </p:tav>
                                      </p:tavLst>
                                    </p:anim>
                                    <p:anim calcmode="lin" valueType="num">
                                      <p:cBhvr additive="base">
                                        <p:cTn id="32" dur="500" fill="hold"/>
                                        <p:tgtEl>
                                          <p:spTgt spid="107528"/>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7529"/>
                                        </p:tgtEl>
                                        <p:attrNameLst>
                                          <p:attrName>style.visibility</p:attrName>
                                        </p:attrNameLst>
                                      </p:cBhvr>
                                      <p:to>
                                        <p:strVal val="visible"/>
                                      </p:to>
                                    </p:set>
                                    <p:anim calcmode="lin" valueType="num">
                                      <p:cBhvr additive="base">
                                        <p:cTn id="37" dur="500" fill="hold"/>
                                        <p:tgtEl>
                                          <p:spTgt spid="107529"/>
                                        </p:tgtEl>
                                        <p:attrNameLst>
                                          <p:attrName>ppt_x</p:attrName>
                                        </p:attrNameLst>
                                      </p:cBhvr>
                                      <p:tavLst>
                                        <p:tav tm="0">
                                          <p:val>
                                            <p:strVal val="0-#ppt_w/2"/>
                                          </p:val>
                                        </p:tav>
                                        <p:tav tm="100000">
                                          <p:val>
                                            <p:strVal val="#ppt_x"/>
                                          </p:val>
                                        </p:tav>
                                      </p:tavLst>
                                    </p:anim>
                                    <p:anim calcmode="lin" valueType="num">
                                      <p:cBhvr additive="base">
                                        <p:cTn id="38" dur="500" fill="hold"/>
                                        <p:tgtEl>
                                          <p:spTgt spid="1075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autoUpdateAnimBg="0"/>
      <p:bldP spid="107524" grpId="0" autoUpdateAnimBg="0"/>
      <p:bldP spid="107526" grpId="0" autoUpdateAnimBg="0"/>
      <p:bldP spid="107527" grpId="0" autoUpdateAnimBg="0"/>
      <p:bldP spid="107528" grpId="0" autoUpdateAnimBg="0"/>
      <p:bldP spid="107529"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1066800" y="685800"/>
            <a:ext cx="7793038" cy="857250"/>
          </a:xfrm>
        </p:spPr>
        <p:txBody>
          <a:bodyPr/>
          <a:lstStyle/>
          <a:p>
            <a:r>
              <a:rPr lang="en-US" altLang="zh-CN"/>
              <a:t>2.</a:t>
            </a:r>
            <a:r>
              <a:rPr lang="zh-CN" altLang="en-US">
                <a:ea typeface="黑体" pitchFamily="2" charset="-122"/>
              </a:rPr>
              <a:t>电机的应用  </a:t>
            </a:r>
            <a:r>
              <a:rPr lang="zh-CN" altLang="en-US" sz="1700">
                <a:ea typeface="黑体" pitchFamily="2" charset="-122"/>
              </a:rPr>
              <a:t>电机分类</a:t>
            </a:r>
            <a:r>
              <a:rPr lang="zh-CN" altLang="en-US">
                <a:ea typeface="黑体" pitchFamily="2" charset="-122"/>
              </a:rPr>
              <a:t>             </a:t>
            </a:r>
            <a:r>
              <a:rPr lang="en-US" altLang="zh-CN" sz="1400">
                <a:ea typeface="黑体" pitchFamily="2" charset="-122"/>
              </a:rPr>
              <a:t>18</a:t>
            </a:r>
          </a:p>
        </p:txBody>
      </p:sp>
      <p:sp>
        <p:nvSpPr>
          <p:cNvPr id="108547" name="Rectangle 3"/>
          <p:cNvSpPr>
            <a:spLocks noChangeArrowheads="1"/>
          </p:cNvSpPr>
          <p:nvPr/>
        </p:nvSpPr>
        <p:spPr bwMode="auto">
          <a:xfrm>
            <a:off x="1143000" y="1981200"/>
            <a:ext cx="3810000" cy="609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None/>
            </a:pPr>
            <a:r>
              <a:rPr lang="zh-CN" altLang="en-US" sz="3500" b="1">
                <a:latin typeface="Times New Roman" charset="0"/>
                <a:ea typeface="黑体" pitchFamily="2" charset="-122"/>
              </a:rPr>
              <a:t>（</a:t>
            </a:r>
            <a:r>
              <a:rPr lang="en-US" altLang="zh-CN" sz="3500" b="1">
                <a:latin typeface="Times New Roman" charset="0"/>
                <a:ea typeface="黑体" pitchFamily="2" charset="-122"/>
              </a:rPr>
              <a:t>2</a:t>
            </a:r>
            <a:r>
              <a:rPr lang="zh-CN" altLang="en-US" sz="3500" b="1">
                <a:latin typeface="Times New Roman" charset="0"/>
                <a:ea typeface="黑体" pitchFamily="2" charset="-122"/>
              </a:rPr>
              <a:t>）直流电动机</a:t>
            </a:r>
          </a:p>
          <a:p>
            <a:pPr marL="342900" indent="-342900">
              <a:spcBef>
                <a:spcPct val="20000"/>
              </a:spcBef>
              <a:buClr>
                <a:schemeClr val="bg2"/>
              </a:buClr>
              <a:buSzPct val="70000"/>
              <a:buFont typeface="Wingdings" pitchFamily="2" charset="2"/>
              <a:buNone/>
            </a:pPr>
            <a:r>
              <a:rPr lang="zh-CN" altLang="en-US" sz="3500" b="1">
                <a:ea typeface="黑体" pitchFamily="2" charset="-122"/>
              </a:rPr>
              <a:t>                        </a:t>
            </a:r>
          </a:p>
        </p:txBody>
      </p:sp>
      <p:sp>
        <p:nvSpPr>
          <p:cNvPr id="108548" name="Rectangle 4"/>
          <p:cNvSpPr>
            <a:spLocks noChangeArrowheads="1"/>
          </p:cNvSpPr>
          <p:nvPr/>
        </p:nvSpPr>
        <p:spPr bwMode="auto">
          <a:xfrm>
            <a:off x="990600" y="2667000"/>
            <a:ext cx="3962400" cy="609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None/>
            </a:pPr>
            <a:r>
              <a:rPr lang="zh-CN" altLang="en-US" sz="3500" b="1">
                <a:latin typeface="Times New Roman" charset="0"/>
                <a:ea typeface="黑体" pitchFamily="2" charset="-122"/>
              </a:rPr>
              <a:t>电磁式直流电动机</a:t>
            </a:r>
            <a:r>
              <a:rPr lang="zh-CN" altLang="en-US" sz="3500" b="1">
                <a:ea typeface="黑体" pitchFamily="2" charset="-122"/>
              </a:rPr>
              <a:t>                        </a:t>
            </a:r>
          </a:p>
        </p:txBody>
      </p:sp>
      <p:sp>
        <p:nvSpPr>
          <p:cNvPr id="108549" name="Rectangle 5"/>
          <p:cNvSpPr>
            <a:spLocks noChangeArrowheads="1"/>
          </p:cNvSpPr>
          <p:nvPr/>
        </p:nvSpPr>
        <p:spPr bwMode="auto">
          <a:xfrm>
            <a:off x="4724400" y="2133600"/>
            <a:ext cx="3962400" cy="2667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None/>
            </a:pPr>
            <a:r>
              <a:rPr lang="zh-CN" altLang="en-US" sz="3500" b="1">
                <a:latin typeface="Times New Roman" charset="0"/>
                <a:ea typeface="黑体" pitchFamily="2" charset="-122"/>
              </a:rPr>
              <a:t>他励式直流电动机</a:t>
            </a:r>
          </a:p>
          <a:p>
            <a:pPr marL="342900" indent="-342900">
              <a:spcBef>
                <a:spcPct val="20000"/>
              </a:spcBef>
              <a:buClr>
                <a:schemeClr val="bg2"/>
              </a:buClr>
              <a:buSzPct val="70000"/>
              <a:buFont typeface="Wingdings" pitchFamily="2" charset="2"/>
              <a:buNone/>
            </a:pPr>
            <a:r>
              <a:rPr lang="zh-CN" altLang="en-US" sz="3500" b="1">
                <a:latin typeface="Times New Roman" charset="0"/>
                <a:ea typeface="黑体" pitchFamily="2" charset="-122"/>
              </a:rPr>
              <a:t>并励式直流电动机</a:t>
            </a:r>
          </a:p>
          <a:p>
            <a:pPr marL="342900" indent="-342900">
              <a:spcBef>
                <a:spcPct val="20000"/>
              </a:spcBef>
              <a:buClr>
                <a:schemeClr val="bg2"/>
              </a:buClr>
              <a:buSzPct val="70000"/>
              <a:buFont typeface="Wingdings" pitchFamily="2" charset="2"/>
              <a:buNone/>
            </a:pPr>
            <a:r>
              <a:rPr lang="zh-CN" altLang="en-US" sz="3500" b="1">
                <a:latin typeface="Times New Roman" charset="0"/>
                <a:ea typeface="黑体" pitchFamily="2" charset="-122"/>
              </a:rPr>
              <a:t>串励式直流电动机</a:t>
            </a:r>
          </a:p>
          <a:p>
            <a:pPr marL="342900" indent="-342900">
              <a:spcBef>
                <a:spcPct val="20000"/>
              </a:spcBef>
              <a:buClr>
                <a:schemeClr val="bg2"/>
              </a:buClr>
              <a:buSzPct val="70000"/>
              <a:buFont typeface="Wingdings" pitchFamily="2" charset="2"/>
              <a:buNone/>
            </a:pPr>
            <a:r>
              <a:rPr lang="zh-CN" altLang="en-US" sz="3500" b="1">
                <a:latin typeface="Times New Roman" charset="0"/>
                <a:ea typeface="黑体" pitchFamily="2" charset="-122"/>
              </a:rPr>
              <a:t>复励式直流电动机</a:t>
            </a:r>
          </a:p>
          <a:p>
            <a:pPr marL="342900" indent="-342900">
              <a:spcBef>
                <a:spcPct val="20000"/>
              </a:spcBef>
              <a:buClr>
                <a:schemeClr val="bg2"/>
              </a:buClr>
              <a:buSzPct val="70000"/>
              <a:buFont typeface="Wingdings" pitchFamily="2" charset="2"/>
              <a:buNone/>
            </a:pPr>
            <a:r>
              <a:rPr lang="zh-CN" altLang="en-US" sz="3500" b="1">
                <a:ea typeface="黑体" pitchFamily="2" charset="-122"/>
              </a:rPr>
              <a:t>                        </a:t>
            </a:r>
          </a:p>
        </p:txBody>
      </p:sp>
      <p:sp>
        <p:nvSpPr>
          <p:cNvPr id="108550" name="Rectangle 6"/>
          <p:cNvSpPr>
            <a:spLocks noChangeArrowheads="1"/>
          </p:cNvSpPr>
          <p:nvPr/>
        </p:nvSpPr>
        <p:spPr bwMode="auto">
          <a:xfrm>
            <a:off x="990600" y="3429000"/>
            <a:ext cx="3962400" cy="609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None/>
            </a:pPr>
            <a:r>
              <a:rPr lang="zh-CN" altLang="en-US" sz="3500" b="1">
                <a:latin typeface="Times New Roman" charset="0"/>
                <a:ea typeface="黑体" pitchFamily="2" charset="-122"/>
              </a:rPr>
              <a:t>永磁式直流电动机</a:t>
            </a:r>
            <a:r>
              <a:rPr lang="zh-CN" altLang="en-US" sz="3500" b="1">
                <a:ea typeface="黑体" pitchFamily="2" charset="-122"/>
              </a:rPr>
              <a:t>                        </a:t>
            </a:r>
          </a:p>
        </p:txBody>
      </p:sp>
      <p:sp>
        <p:nvSpPr>
          <p:cNvPr id="108551" name="Rectangle 7"/>
          <p:cNvSpPr>
            <a:spLocks noChangeArrowheads="1"/>
          </p:cNvSpPr>
          <p:nvPr/>
        </p:nvSpPr>
        <p:spPr bwMode="auto">
          <a:xfrm>
            <a:off x="4724400" y="2057400"/>
            <a:ext cx="4419600" cy="3962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None/>
            </a:pPr>
            <a:r>
              <a:rPr lang="zh-CN" altLang="en-US" sz="3500" b="1">
                <a:latin typeface="Times New Roman" charset="0"/>
                <a:ea typeface="黑体" pitchFamily="2" charset="-122"/>
              </a:rPr>
              <a:t>直流电动机</a:t>
            </a:r>
            <a:r>
              <a:rPr lang="zh-CN" altLang="en-US" sz="3500" b="1">
                <a:ea typeface="黑体" pitchFamily="2" charset="-122"/>
              </a:rPr>
              <a:t> </a:t>
            </a:r>
          </a:p>
          <a:p>
            <a:pPr marL="342900" indent="-342900">
              <a:spcBef>
                <a:spcPct val="20000"/>
              </a:spcBef>
              <a:buClr>
                <a:schemeClr val="bg2"/>
              </a:buClr>
              <a:buSzPct val="70000"/>
              <a:buFont typeface="Wingdings" pitchFamily="2" charset="2"/>
              <a:buNone/>
            </a:pPr>
            <a:r>
              <a:rPr lang="zh-CN" altLang="en-US" sz="3500" b="1">
                <a:latin typeface="Times New Roman" charset="0"/>
                <a:ea typeface="黑体" pitchFamily="2" charset="-122"/>
              </a:rPr>
              <a:t>直流伺服电动机</a:t>
            </a:r>
          </a:p>
          <a:p>
            <a:pPr marL="342900" indent="-342900">
              <a:spcBef>
                <a:spcPct val="20000"/>
              </a:spcBef>
              <a:buClr>
                <a:schemeClr val="bg2"/>
              </a:buClr>
              <a:buSzPct val="70000"/>
              <a:buFont typeface="Wingdings" pitchFamily="2" charset="2"/>
              <a:buNone/>
            </a:pPr>
            <a:r>
              <a:rPr lang="zh-CN" altLang="en-US" sz="3500" b="1">
                <a:latin typeface="Times New Roman" charset="0"/>
                <a:ea typeface="黑体" pitchFamily="2" charset="-122"/>
              </a:rPr>
              <a:t>直流力矩电动机</a:t>
            </a:r>
          </a:p>
          <a:p>
            <a:pPr marL="342900" indent="-342900">
              <a:spcBef>
                <a:spcPct val="20000"/>
              </a:spcBef>
              <a:buClr>
                <a:schemeClr val="bg2"/>
              </a:buClr>
              <a:buSzPct val="70000"/>
              <a:buFont typeface="Wingdings" pitchFamily="2" charset="2"/>
              <a:buNone/>
            </a:pPr>
            <a:r>
              <a:rPr lang="zh-CN" altLang="en-US" sz="3500" b="1">
                <a:latin typeface="Times New Roman" charset="0"/>
                <a:ea typeface="黑体" pitchFamily="2" charset="-122"/>
              </a:rPr>
              <a:t>无刷直流电动机</a:t>
            </a:r>
          </a:p>
          <a:p>
            <a:pPr marL="342900" indent="-342900">
              <a:spcBef>
                <a:spcPct val="20000"/>
              </a:spcBef>
              <a:buClr>
                <a:schemeClr val="bg2"/>
              </a:buClr>
              <a:buSzPct val="70000"/>
              <a:buFont typeface="Wingdings" pitchFamily="2" charset="2"/>
              <a:buNone/>
            </a:pPr>
            <a:r>
              <a:rPr lang="zh-CN" altLang="en-US" sz="3500" b="1">
                <a:latin typeface="Times New Roman" charset="0"/>
                <a:ea typeface="黑体" pitchFamily="2" charset="-122"/>
              </a:rPr>
              <a:t>无刷伺服直流电动机</a:t>
            </a:r>
          </a:p>
          <a:p>
            <a:pPr marL="342900" indent="-342900">
              <a:spcBef>
                <a:spcPct val="20000"/>
              </a:spcBef>
              <a:buClr>
                <a:schemeClr val="bg2"/>
              </a:buClr>
              <a:buSzPct val="70000"/>
              <a:buFont typeface="Wingdings" pitchFamily="2" charset="2"/>
              <a:buNone/>
            </a:pPr>
            <a:r>
              <a:rPr lang="zh-CN" altLang="en-US" sz="3500" b="1">
                <a:latin typeface="Times New Roman" charset="0"/>
                <a:ea typeface="黑体" pitchFamily="2" charset="-122"/>
              </a:rPr>
              <a:t>无刷力矩直流电动机</a:t>
            </a:r>
            <a:r>
              <a:rPr lang="zh-CN" altLang="en-US" sz="3500" b="1">
                <a:ea typeface="黑体" pitchFamily="2"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8547"/>
                                        </p:tgtEl>
                                        <p:attrNameLst>
                                          <p:attrName>style.visibility</p:attrName>
                                        </p:attrNameLst>
                                      </p:cBhvr>
                                      <p:to>
                                        <p:strVal val="visible"/>
                                      </p:to>
                                    </p:set>
                                    <p:anim calcmode="lin" valueType="num">
                                      <p:cBhvr additive="base">
                                        <p:cTn id="7" dur="500" fill="hold"/>
                                        <p:tgtEl>
                                          <p:spTgt spid="108547"/>
                                        </p:tgtEl>
                                        <p:attrNameLst>
                                          <p:attrName>ppt_x</p:attrName>
                                        </p:attrNameLst>
                                      </p:cBhvr>
                                      <p:tavLst>
                                        <p:tav tm="0">
                                          <p:val>
                                            <p:strVal val="0-#ppt_w/2"/>
                                          </p:val>
                                        </p:tav>
                                        <p:tav tm="100000">
                                          <p:val>
                                            <p:strVal val="#ppt_x"/>
                                          </p:val>
                                        </p:tav>
                                      </p:tavLst>
                                    </p:anim>
                                    <p:anim calcmode="lin" valueType="num">
                                      <p:cBhvr additive="base">
                                        <p:cTn id="8" dur="500" fill="hold"/>
                                        <p:tgtEl>
                                          <p:spTgt spid="10854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8548"/>
                                        </p:tgtEl>
                                        <p:attrNameLst>
                                          <p:attrName>style.visibility</p:attrName>
                                        </p:attrNameLst>
                                      </p:cBhvr>
                                      <p:to>
                                        <p:strVal val="visible"/>
                                      </p:to>
                                    </p:set>
                                    <p:anim calcmode="lin" valueType="num">
                                      <p:cBhvr additive="base">
                                        <p:cTn id="13" dur="500" fill="hold"/>
                                        <p:tgtEl>
                                          <p:spTgt spid="108548"/>
                                        </p:tgtEl>
                                        <p:attrNameLst>
                                          <p:attrName>ppt_x</p:attrName>
                                        </p:attrNameLst>
                                      </p:cBhvr>
                                      <p:tavLst>
                                        <p:tav tm="0">
                                          <p:val>
                                            <p:strVal val="#ppt_x"/>
                                          </p:val>
                                        </p:tav>
                                        <p:tav tm="100000">
                                          <p:val>
                                            <p:strVal val="#ppt_x"/>
                                          </p:val>
                                        </p:tav>
                                      </p:tavLst>
                                    </p:anim>
                                    <p:anim calcmode="lin" valueType="num">
                                      <p:cBhvr additive="base">
                                        <p:cTn id="14" dur="500" fill="hold"/>
                                        <p:tgtEl>
                                          <p:spTgt spid="108548"/>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108549"/>
                                        </p:tgtEl>
                                        <p:attrNameLst>
                                          <p:attrName>style.visibility</p:attrName>
                                        </p:attrNameLst>
                                      </p:cBhvr>
                                      <p:to>
                                        <p:strVal val="visible"/>
                                      </p:to>
                                    </p:set>
                                    <p:animEffect transition="in" filter="dissolve">
                                      <p:cBhvr>
                                        <p:cTn id="19" dur="500"/>
                                        <p:tgtEl>
                                          <p:spTgt spid="108549"/>
                                        </p:tgtEl>
                                      </p:cBhvr>
                                    </p:animEffect>
                                  </p:childTnLst>
                                  <p:subTnLst>
                                    <p:set>
                                      <p:cBhvr override="childStyle">
                                        <p:cTn dur="1" fill="hold" display="0" masterRel="nextClick" afterEffect="1"/>
                                        <p:tgtEl>
                                          <p:spTgt spid="108549"/>
                                        </p:tgtEl>
                                        <p:attrNameLst>
                                          <p:attrName>style.visibility</p:attrName>
                                        </p:attrNameLst>
                                      </p:cBhvr>
                                      <p:to>
                                        <p:strVal val="hidden"/>
                                      </p:to>
                                    </p:se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08550"/>
                                        </p:tgtEl>
                                        <p:attrNameLst>
                                          <p:attrName>style.visibility</p:attrName>
                                        </p:attrNameLst>
                                      </p:cBhvr>
                                      <p:to>
                                        <p:strVal val="visible"/>
                                      </p:to>
                                    </p:set>
                                    <p:anim calcmode="lin" valueType="num">
                                      <p:cBhvr additive="base">
                                        <p:cTn id="24" dur="500" fill="hold"/>
                                        <p:tgtEl>
                                          <p:spTgt spid="108550"/>
                                        </p:tgtEl>
                                        <p:attrNameLst>
                                          <p:attrName>ppt_x</p:attrName>
                                        </p:attrNameLst>
                                      </p:cBhvr>
                                      <p:tavLst>
                                        <p:tav tm="0">
                                          <p:val>
                                            <p:strVal val="#ppt_x"/>
                                          </p:val>
                                        </p:tav>
                                        <p:tav tm="100000">
                                          <p:val>
                                            <p:strVal val="#ppt_x"/>
                                          </p:val>
                                        </p:tav>
                                      </p:tavLst>
                                    </p:anim>
                                    <p:anim calcmode="lin" valueType="num">
                                      <p:cBhvr additive="base">
                                        <p:cTn id="25" dur="500" fill="hold"/>
                                        <p:tgtEl>
                                          <p:spTgt spid="108550"/>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2" name="whoosh.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108551"/>
                                        </p:tgtEl>
                                        <p:attrNameLst>
                                          <p:attrName>style.visibility</p:attrName>
                                        </p:attrNameLst>
                                      </p:cBhvr>
                                      <p:to>
                                        <p:strVal val="visible"/>
                                      </p:to>
                                    </p:set>
                                    <p:anim calcmode="lin" valueType="num">
                                      <p:cBhvr additive="base">
                                        <p:cTn id="30" dur="500" fill="hold"/>
                                        <p:tgtEl>
                                          <p:spTgt spid="108551"/>
                                        </p:tgtEl>
                                        <p:attrNameLst>
                                          <p:attrName>ppt_x</p:attrName>
                                        </p:attrNameLst>
                                      </p:cBhvr>
                                      <p:tavLst>
                                        <p:tav tm="0">
                                          <p:val>
                                            <p:strVal val="1+#ppt_w/2"/>
                                          </p:val>
                                        </p:tav>
                                        <p:tav tm="100000">
                                          <p:val>
                                            <p:strVal val="#ppt_x"/>
                                          </p:val>
                                        </p:tav>
                                      </p:tavLst>
                                    </p:anim>
                                    <p:anim calcmode="lin" valueType="num">
                                      <p:cBhvr additive="base">
                                        <p:cTn id="31" dur="500" fill="hold"/>
                                        <p:tgtEl>
                                          <p:spTgt spid="10855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autoUpdateAnimBg="0"/>
      <p:bldP spid="108548" grpId="0" autoUpdateAnimBg="0"/>
      <p:bldP spid="108549" grpId="0" autoUpdateAnimBg="0"/>
      <p:bldP spid="108550" grpId="0" autoUpdateAnimBg="0"/>
      <p:bldP spid="108551"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1066800" y="685800"/>
            <a:ext cx="7793038" cy="857250"/>
          </a:xfrm>
        </p:spPr>
        <p:txBody>
          <a:bodyPr/>
          <a:lstStyle/>
          <a:p>
            <a:r>
              <a:rPr lang="en-US" altLang="zh-CN"/>
              <a:t>2.</a:t>
            </a:r>
            <a:r>
              <a:rPr lang="zh-CN" altLang="en-US">
                <a:ea typeface="黑体" pitchFamily="2" charset="-122"/>
              </a:rPr>
              <a:t>电机的应用  </a:t>
            </a:r>
            <a:r>
              <a:rPr lang="zh-CN" altLang="en-US" sz="1700">
                <a:ea typeface="黑体" pitchFamily="2" charset="-122"/>
              </a:rPr>
              <a:t>电机分类</a:t>
            </a:r>
            <a:r>
              <a:rPr lang="zh-CN" altLang="en-US">
                <a:ea typeface="黑体" pitchFamily="2" charset="-122"/>
              </a:rPr>
              <a:t>             </a:t>
            </a:r>
            <a:r>
              <a:rPr lang="en-US" altLang="zh-CN" sz="1400">
                <a:ea typeface="黑体" pitchFamily="2" charset="-122"/>
              </a:rPr>
              <a:t>19</a:t>
            </a:r>
          </a:p>
        </p:txBody>
      </p:sp>
      <p:sp>
        <p:nvSpPr>
          <p:cNvPr id="110595" name="Rectangle 3"/>
          <p:cNvSpPr>
            <a:spLocks noChangeArrowheads="1"/>
          </p:cNvSpPr>
          <p:nvPr/>
        </p:nvSpPr>
        <p:spPr bwMode="auto">
          <a:xfrm>
            <a:off x="990600" y="1752600"/>
            <a:ext cx="7391400" cy="2667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None/>
            </a:pPr>
            <a:r>
              <a:rPr lang="zh-CN" altLang="en-US" sz="3500" b="1">
                <a:latin typeface="Times New Roman" charset="0"/>
                <a:ea typeface="黑体" pitchFamily="2" charset="-122"/>
              </a:rPr>
              <a:t>（</a:t>
            </a:r>
            <a:r>
              <a:rPr lang="en-US" altLang="zh-CN" sz="3500" b="1">
                <a:latin typeface="Times New Roman" charset="0"/>
                <a:ea typeface="黑体" pitchFamily="2" charset="-122"/>
              </a:rPr>
              <a:t>3</a:t>
            </a:r>
            <a:r>
              <a:rPr lang="zh-CN" altLang="en-US" sz="3500" b="1">
                <a:latin typeface="Times New Roman" charset="0"/>
                <a:ea typeface="黑体" pitchFamily="2" charset="-122"/>
              </a:rPr>
              <a:t>）</a:t>
            </a:r>
            <a:r>
              <a:rPr lang="zh-CN" altLang="en-US" sz="3500" b="1">
                <a:ea typeface="黑体" pitchFamily="2" charset="-122"/>
              </a:rPr>
              <a:t>交直流换向器电动机 </a:t>
            </a:r>
          </a:p>
          <a:p>
            <a:pPr marL="342900" indent="-342900">
              <a:spcBef>
                <a:spcPct val="20000"/>
              </a:spcBef>
              <a:buClr>
                <a:schemeClr val="bg2"/>
              </a:buClr>
              <a:buSzPct val="70000"/>
              <a:buFont typeface="Wingdings" pitchFamily="2" charset="2"/>
              <a:buNone/>
            </a:pPr>
            <a:r>
              <a:rPr lang="zh-CN" altLang="en-US" sz="3500" b="1">
                <a:ea typeface="黑体" pitchFamily="2" charset="-122"/>
              </a:rPr>
              <a:t>         单相串励电动机</a:t>
            </a:r>
          </a:p>
          <a:p>
            <a:pPr marL="342900" indent="-342900">
              <a:spcBef>
                <a:spcPct val="20000"/>
              </a:spcBef>
              <a:buClr>
                <a:schemeClr val="bg2"/>
              </a:buClr>
              <a:buSzPct val="70000"/>
              <a:buFont typeface="Wingdings" pitchFamily="2" charset="2"/>
              <a:buNone/>
            </a:pPr>
            <a:r>
              <a:rPr lang="zh-CN" altLang="en-US" sz="3500" b="1">
                <a:ea typeface="黑体" pitchFamily="2" charset="-122"/>
              </a:rPr>
              <a:t>         三相换向器电动机</a:t>
            </a:r>
          </a:p>
          <a:p>
            <a:pPr marL="342900" indent="-342900">
              <a:spcBef>
                <a:spcPct val="20000"/>
              </a:spcBef>
              <a:buClr>
                <a:schemeClr val="bg2"/>
              </a:buClr>
              <a:buSzPct val="70000"/>
              <a:buFont typeface="Wingdings" pitchFamily="2" charset="2"/>
              <a:buNone/>
            </a:pPr>
            <a:r>
              <a:rPr lang="zh-CN" altLang="en-US" sz="3500" b="1">
                <a:ea typeface="黑体" pitchFamily="2" charset="-122"/>
              </a:rPr>
              <a:t>         交直流两用电动机</a:t>
            </a:r>
          </a:p>
        </p:txBody>
      </p:sp>
      <p:sp>
        <p:nvSpPr>
          <p:cNvPr id="110596" name="Rectangle 4"/>
          <p:cNvSpPr>
            <a:spLocks noChangeArrowheads="1"/>
          </p:cNvSpPr>
          <p:nvPr/>
        </p:nvSpPr>
        <p:spPr bwMode="auto">
          <a:xfrm>
            <a:off x="990600" y="4191000"/>
            <a:ext cx="7010400" cy="2289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b="1">
                <a:latin typeface="Times New Roman" charset="0"/>
                <a:ea typeface="黑体" pitchFamily="2" charset="-122"/>
              </a:rPr>
              <a:t>（</a:t>
            </a:r>
            <a:r>
              <a:rPr kumimoji="1" lang="en-US" altLang="zh-CN" sz="3600" b="1">
                <a:latin typeface="Times New Roman" charset="0"/>
                <a:ea typeface="黑体" pitchFamily="2" charset="-122"/>
              </a:rPr>
              <a:t>4</a:t>
            </a:r>
            <a:r>
              <a:rPr kumimoji="1" lang="zh-CN" altLang="en-US" sz="3600" b="1">
                <a:latin typeface="Times New Roman" charset="0"/>
                <a:ea typeface="黑体" pitchFamily="2" charset="-122"/>
              </a:rPr>
              <a:t>）步进电动机</a:t>
            </a:r>
          </a:p>
          <a:p>
            <a:r>
              <a:rPr kumimoji="1" lang="zh-CN" altLang="en-US" sz="3600" b="1">
                <a:latin typeface="Times New Roman" charset="0"/>
                <a:ea typeface="黑体" pitchFamily="2" charset="-122"/>
              </a:rPr>
              <a:t>	磁阻式步进电动机</a:t>
            </a:r>
          </a:p>
          <a:p>
            <a:r>
              <a:rPr kumimoji="1" lang="zh-CN" altLang="en-US" sz="3600" b="1">
                <a:latin typeface="Times New Roman" charset="0"/>
                <a:ea typeface="黑体" pitchFamily="2" charset="-122"/>
              </a:rPr>
              <a:t>	永磁式步进电动机</a:t>
            </a:r>
          </a:p>
          <a:p>
            <a:r>
              <a:rPr kumimoji="1" lang="zh-CN" altLang="en-US" sz="3600" b="1">
                <a:latin typeface="Times New Roman" charset="0"/>
                <a:ea typeface="黑体" pitchFamily="2" charset="-122"/>
              </a:rPr>
              <a:t>	感应式步进电动机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0595"/>
                                        </p:tgtEl>
                                        <p:attrNameLst>
                                          <p:attrName>style.visibility</p:attrName>
                                        </p:attrNameLst>
                                      </p:cBhvr>
                                      <p:to>
                                        <p:strVal val="visible"/>
                                      </p:to>
                                    </p:set>
                                    <p:animEffect transition="in" filter="dissolve">
                                      <p:cBhvr>
                                        <p:cTn id="7" dur="500"/>
                                        <p:tgtEl>
                                          <p:spTgt spid="110595"/>
                                        </p:tgtEl>
                                      </p:cBhvr>
                                    </p:animEffect>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0596"/>
                                        </p:tgtEl>
                                        <p:attrNameLst>
                                          <p:attrName>style.visibility</p:attrName>
                                        </p:attrNameLst>
                                      </p:cBhvr>
                                      <p:to>
                                        <p:strVal val="visible"/>
                                      </p:to>
                                    </p:set>
                                    <p:animEffect transition="in" filter="box(in)">
                                      <p:cBhvr>
                                        <p:cTn id="12" dur="500"/>
                                        <p:tgtEl>
                                          <p:spTgt spid="110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autoUpdateAnimBg="0"/>
      <p:bldP spid="110596"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971550" y="188913"/>
            <a:ext cx="7793038" cy="857250"/>
          </a:xfrm>
        </p:spPr>
        <p:txBody>
          <a:bodyPr/>
          <a:lstStyle/>
          <a:p>
            <a:r>
              <a:rPr lang="en-US" altLang="zh-CN"/>
              <a:t>3.</a:t>
            </a:r>
            <a:r>
              <a:rPr lang="zh-CN" altLang="en-US">
                <a:ea typeface="黑体" pitchFamily="2" charset="-122"/>
              </a:rPr>
              <a:t>航空电机                          </a:t>
            </a:r>
            <a:r>
              <a:rPr lang="en-US" altLang="zh-CN" sz="1400">
                <a:ea typeface="黑体" pitchFamily="2" charset="-122"/>
              </a:rPr>
              <a:t>1</a:t>
            </a:r>
          </a:p>
        </p:txBody>
      </p:sp>
      <p:pic>
        <p:nvPicPr>
          <p:cNvPr id="94212" name="Picture 4" descr="苏-32(2)"/>
          <p:cNvPicPr>
            <a:picLocks noChangeAspect="1" noChangeArrowheads="1"/>
          </p:cNvPicPr>
          <p:nvPr/>
        </p:nvPicPr>
        <p:blipFill>
          <a:blip r:embed="rId2">
            <a:lum bright="32000" contrast="-62000"/>
            <a:grayscl/>
            <a:extLst>
              <a:ext uri="{28A0092B-C50C-407E-A947-70E740481C1C}">
                <a14:useLocalDpi xmlns="" xmlns:a14="http://schemas.microsoft.com/office/drawing/2010/main" val="0"/>
              </a:ext>
            </a:extLst>
          </a:blip>
          <a:srcRect/>
          <a:stretch>
            <a:fillRect/>
          </a:stretch>
        </p:blipFill>
        <p:spPr bwMode="auto">
          <a:xfrm>
            <a:off x="539750" y="1085850"/>
            <a:ext cx="8316913" cy="5772150"/>
          </a:xfrm>
          <a:prstGeom prst="rect">
            <a:avLst/>
          </a:prstGeom>
          <a:noFill/>
          <a:extLst>
            <a:ext uri="{909E8E84-426E-40DD-AFC4-6F175D3DCCD1}">
              <a14:hiddenFill xmlns="" xmlns:a14="http://schemas.microsoft.com/office/drawing/2010/main">
                <a:solidFill>
                  <a:srgbClr val="FFFFFF"/>
                </a:solidFill>
              </a14:hiddenFill>
            </a:ext>
          </a:extLst>
        </p:spPr>
      </p:pic>
      <p:sp>
        <p:nvSpPr>
          <p:cNvPr id="94211" name="Rectangle 3"/>
          <p:cNvSpPr>
            <a:spLocks noChangeArrowheads="1"/>
          </p:cNvSpPr>
          <p:nvPr/>
        </p:nvSpPr>
        <p:spPr bwMode="auto">
          <a:xfrm>
            <a:off x="900113" y="1989138"/>
            <a:ext cx="7924800" cy="38877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Char char="l"/>
            </a:pPr>
            <a:r>
              <a:rPr lang="zh-CN" altLang="en-US" sz="3500" b="1">
                <a:solidFill>
                  <a:srgbClr val="0000FF"/>
                </a:solidFill>
                <a:ea typeface="黑体" pitchFamily="2" charset="-122"/>
              </a:rPr>
              <a:t>在飞机上的应用</a:t>
            </a:r>
          </a:p>
          <a:p>
            <a:pPr marL="342900" indent="-342900">
              <a:spcBef>
                <a:spcPct val="20000"/>
              </a:spcBef>
              <a:buClr>
                <a:schemeClr val="bg2"/>
              </a:buClr>
              <a:buSzPct val="70000"/>
              <a:buFont typeface="Wingdings" pitchFamily="2" charset="2"/>
              <a:buChar char="l"/>
            </a:pPr>
            <a:r>
              <a:rPr lang="zh-CN" altLang="en-US" sz="3500" b="1">
                <a:solidFill>
                  <a:srgbClr val="0000FF"/>
                </a:solidFill>
                <a:ea typeface="黑体" pitchFamily="2" charset="-122"/>
              </a:rPr>
              <a:t>       飞机上是一个独立的电源系统，而且在未来航空器上，电机的比重会越来越大。</a:t>
            </a:r>
          </a:p>
          <a:p>
            <a:pPr marL="342900" indent="-342900">
              <a:spcBef>
                <a:spcPct val="20000"/>
              </a:spcBef>
              <a:buClr>
                <a:schemeClr val="bg2"/>
              </a:buClr>
              <a:buSzPct val="70000"/>
              <a:buFont typeface="Wingdings" pitchFamily="2" charset="2"/>
              <a:buChar char="l"/>
            </a:pPr>
            <a:r>
              <a:rPr lang="zh-CN" altLang="en-US" sz="3500" b="1">
                <a:solidFill>
                  <a:srgbClr val="0000FF"/>
                </a:solidFill>
                <a:ea typeface="黑体" pitchFamily="2" charset="-122"/>
              </a:rPr>
              <a:t>战斗机、运输机、客机、航天飞机、宇宙飞船、卫星</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a:xfrm>
            <a:off x="762000" y="533400"/>
            <a:ext cx="7696200" cy="857250"/>
          </a:xfrm>
        </p:spPr>
        <p:txBody>
          <a:bodyPr/>
          <a:lstStyle/>
          <a:p>
            <a:r>
              <a:rPr lang="en-US" altLang="zh-CN"/>
              <a:t>1.</a:t>
            </a:r>
            <a:r>
              <a:rPr lang="zh-CN" altLang="en-US">
                <a:ea typeface="黑体" pitchFamily="2" charset="-122"/>
              </a:rPr>
              <a:t>电机的发展                       </a:t>
            </a:r>
            <a:r>
              <a:rPr lang="en-US" altLang="zh-CN" sz="1400">
                <a:ea typeface="黑体" pitchFamily="2" charset="-122"/>
              </a:rPr>
              <a:t>2</a:t>
            </a:r>
          </a:p>
        </p:txBody>
      </p:sp>
      <p:sp>
        <p:nvSpPr>
          <p:cNvPr id="1028" name="Rectangle 4"/>
          <p:cNvSpPr>
            <a:spLocks noChangeArrowheads="1"/>
          </p:cNvSpPr>
          <p:nvPr/>
        </p:nvSpPr>
        <p:spPr bwMode="auto">
          <a:xfrm>
            <a:off x="1182688" y="2017713"/>
            <a:ext cx="7637462"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Char char="l"/>
            </a:pPr>
            <a:r>
              <a:rPr lang="en-US" altLang="zh-CN" sz="3500" b="1">
                <a:ea typeface="黑体" pitchFamily="2" charset="-122"/>
              </a:rPr>
              <a:t>1831</a:t>
            </a:r>
            <a:r>
              <a:rPr lang="zh-CN" altLang="en-US" sz="3500" b="1">
                <a:ea typeface="黑体" pitchFamily="2" charset="-122"/>
              </a:rPr>
              <a:t>年 </a:t>
            </a:r>
            <a:r>
              <a:rPr lang="zh-CN" altLang="en-US" sz="3500" b="1">
                <a:solidFill>
                  <a:srgbClr val="0000FF"/>
                </a:solidFill>
                <a:ea typeface="黑体" pitchFamily="2" charset="-122"/>
              </a:rPr>
              <a:t>法拉弟</a:t>
            </a:r>
            <a:r>
              <a:rPr lang="zh-CN" altLang="en-US" sz="3500" b="1">
                <a:ea typeface="黑体" pitchFamily="2" charset="-122"/>
              </a:rPr>
              <a:t>提出了”</a:t>
            </a:r>
            <a:r>
              <a:rPr lang="zh-CN" altLang="en-US" sz="3500" b="1">
                <a:solidFill>
                  <a:srgbClr val="FF0000"/>
                </a:solidFill>
                <a:ea typeface="黑体" pitchFamily="2" charset="-122"/>
              </a:rPr>
              <a:t>电磁感应定律</a:t>
            </a:r>
            <a:r>
              <a:rPr lang="zh-CN" altLang="en-US" sz="3500" b="1">
                <a:ea typeface="黑体" pitchFamily="2" charset="-122"/>
              </a:rPr>
              <a:t>”之后，实验室出现了各种各样的发电机。</a:t>
            </a:r>
          </a:p>
          <a:p>
            <a:pPr marL="342900" indent="-342900">
              <a:spcBef>
                <a:spcPct val="20000"/>
              </a:spcBef>
              <a:buClr>
                <a:schemeClr val="bg2"/>
              </a:buClr>
              <a:buSzPct val="70000"/>
              <a:buFont typeface="Wingdings" pitchFamily="2" charset="2"/>
              <a:buChar char="l"/>
            </a:pPr>
            <a:r>
              <a:rPr lang="zh-CN" altLang="en-US" sz="3500" b="1">
                <a:ea typeface="黑体" pitchFamily="2" charset="-122"/>
              </a:rPr>
              <a:t>当时，电动机 发电机  被称为仪器</a:t>
            </a:r>
          </a:p>
          <a:p>
            <a:pPr marL="342900" indent="-342900">
              <a:spcBef>
                <a:spcPct val="20000"/>
              </a:spcBef>
              <a:buClr>
                <a:schemeClr val="bg2"/>
              </a:buClr>
              <a:buSzPct val="70000"/>
              <a:buFont typeface="Wingdings" pitchFamily="2" charset="2"/>
              <a:buChar char="l"/>
            </a:pPr>
            <a:r>
              <a:rPr lang="zh-CN" altLang="en-US" sz="3500" b="1">
                <a:solidFill>
                  <a:srgbClr val="0000FF"/>
                </a:solidFill>
                <a:ea typeface="黑体" pitchFamily="2" charset="-122"/>
              </a:rPr>
              <a:t>爱迪升</a:t>
            </a:r>
            <a:r>
              <a:rPr lang="zh-CN" altLang="en-US" sz="3500" b="1">
                <a:ea typeface="黑体" pitchFamily="2" charset="-122"/>
              </a:rPr>
              <a:t>发明了</a:t>
            </a:r>
            <a:r>
              <a:rPr lang="zh-CN" altLang="en-US" sz="3500" b="1">
                <a:solidFill>
                  <a:srgbClr val="FF0000"/>
                </a:solidFill>
                <a:ea typeface="黑体" pitchFamily="2" charset="-122"/>
              </a:rPr>
              <a:t>电灯</a:t>
            </a:r>
            <a:r>
              <a:rPr lang="zh-CN" altLang="en-US" sz="3500" b="1">
                <a:ea typeface="黑体" pitchFamily="2" charset="-122"/>
              </a:rPr>
              <a:t>，使发电机有了工业用途。</a:t>
            </a:r>
          </a:p>
          <a:p>
            <a:pPr marL="342900" indent="-342900">
              <a:spcBef>
                <a:spcPct val="20000"/>
              </a:spcBef>
              <a:buClr>
                <a:schemeClr val="bg2"/>
              </a:buClr>
              <a:buSzPct val="70000"/>
              <a:buFont typeface="Wingdings" pitchFamily="2" charset="2"/>
              <a:buChar char="l"/>
            </a:pPr>
            <a:r>
              <a:rPr lang="zh-CN" altLang="en-US" sz="3500" b="1">
                <a:ea typeface="黑体" pitchFamily="2" charset="-122"/>
              </a:rPr>
              <a:t>开始为直流发电机</a:t>
            </a:r>
            <a:r>
              <a:rPr lang="en-US" altLang="zh-CN" sz="3500" b="1">
                <a:ea typeface="黑体" pitchFamily="2" charset="-122"/>
              </a:rPr>
              <a:t>---</a:t>
            </a:r>
            <a:r>
              <a:rPr lang="zh-CN" altLang="en-US" sz="3500" b="1">
                <a:ea typeface="黑体" pitchFamily="2" charset="-122"/>
              </a:rPr>
              <a:t>找到发展基础</a:t>
            </a:r>
          </a:p>
          <a:p>
            <a:pPr marL="342900" indent="-342900">
              <a:spcBef>
                <a:spcPct val="20000"/>
              </a:spcBef>
              <a:buClr>
                <a:schemeClr val="bg2"/>
              </a:buClr>
              <a:buSzPct val="70000"/>
              <a:buFont typeface="Wingdings" pitchFamily="2" charset="2"/>
              <a:buChar char="l"/>
            </a:pPr>
            <a:endParaRPr lang="en-US" altLang="zh-CN" sz="3500" b="1">
              <a:ea typeface="黑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28">
                                            <p:txEl>
                                              <p:pRg st="0" end="0"/>
                                            </p:txEl>
                                          </p:spTgt>
                                        </p:tgtEl>
                                        <p:attrNameLst>
                                          <p:attrName>style.visibility</p:attrName>
                                        </p:attrNameLst>
                                      </p:cBhvr>
                                      <p:to>
                                        <p:strVal val="visible"/>
                                      </p:to>
                                    </p:set>
                                    <p:animEffect transition="in" filter="slide(fromBottom)">
                                      <p:cBhvr>
                                        <p:cTn id="7" dur="500"/>
                                        <p:tgtEl>
                                          <p:spTgt spid="1028">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028">
                                            <p:txEl>
                                              <p:pRg st="1" end="1"/>
                                            </p:txEl>
                                          </p:spTgt>
                                        </p:tgtEl>
                                        <p:attrNameLst>
                                          <p:attrName>style.visibility</p:attrName>
                                        </p:attrNameLst>
                                      </p:cBhvr>
                                      <p:to>
                                        <p:strVal val="visible"/>
                                      </p:to>
                                    </p:set>
                                    <p:animEffect transition="in" filter="slide(fromBottom)">
                                      <p:cBhvr>
                                        <p:cTn id="12" dur="500"/>
                                        <p:tgtEl>
                                          <p:spTgt spid="1028">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whoosh.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028">
                                            <p:txEl>
                                              <p:pRg st="2" end="2"/>
                                            </p:txEl>
                                          </p:spTgt>
                                        </p:tgtEl>
                                        <p:attrNameLst>
                                          <p:attrName>style.visibility</p:attrName>
                                        </p:attrNameLst>
                                      </p:cBhvr>
                                      <p:to>
                                        <p:strVal val="visible"/>
                                      </p:to>
                                    </p:set>
                                    <p:animEffect transition="in" filter="slide(fromBottom)">
                                      <p:cBhvr>
                                        <p:cTn id="17" dur="500"/>
                                        <p:tgtEl>
                                          <p:spTgt spid="1028">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028">
                                            <p:txEl>
                                              <p:pRg st="3" end="3"/>
                                            </p:txEl>
                                          </p:spTgt>
                                        </p:tgtEl>
                                        <p:attrNameLst>
                                          <p:attrName>style.visibility</p:attrName>
                                        </p:attrNameLst>
                                      </p:cBhvr>
                                      <p:to>
                                        <p:strVal val="visible"/>
                                      </p:to>
                                    </p:set>
                                    <p:animEffect transition="in" filter="slide(fromBottom)">
                                      <p:cBhvr>
                                        <p:cTn id="22" dur="500"/>
                                        <p:tgtEl>
                                          <p:spTgt spid="1028">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971550" y="188913"/>
            <a:ext cx="7793038" cy="857250"/>
          </a:xfrm>
        </p:spPr>
        <p:txBody>
          <a:bodyPr/>
          <a:lstStyle/>
          <a:p>
            <a:r>
              <a:rPr lang="en-US" altLang="zh-CN"/>
              <a:t>3.</a:t>
            </a:r>
            <a:r>
              <a:rPr lang="zh-CN" altLang="en-US">
                <a:ea typeface="黑体" pitchFamily="2" charset="-122"/>
              </a:rPr>
              <a:t>航空电机                          </a:t>
            </a:r>
            <a:r>
              <a:rPr lang="en-US" altLang="zh-CN" sz="1400">
                <a:ea typeface="黑体" pitchFamily="2" charset="-122"/>
              </a:rPr>
              <a:t>1</a:t>
            </a:r>
          </a:p>
        </p:txBody>
      </p:sp>
      <p:pic>
        <p:nvPicPr>
          <p:cNvPr id="94212" name="Picture 4" descr="苏-32(2)"/>
          <p:cNvPicPr>
            <a:picLocks noChangeAspect="1" noChangeArrowheads="1"/>
          </p:cNvPicPr>
          <p:nvPr/>
        </p:nvPicPr>
        <p:blipFill>
          <a:blip r:embed="rId2">
            <a:lum bright="32000" contrast="-62000"/>
            <a:grayscl/>
            <a:extLst>
              <a:ext uri="{28A0092B-C50C-407E-A947-70E740481C1C}">
                <a14:useLocalDpi xmlns="" xmlns:a14="http://schemas.microsoft.com/office/drawing/2010/main" val="0"/>
              </a:ext>
            </a:extLst>
          </a:blip>
          <a:srcRect/>
          <a:stretch>
            <a:fillRect/>
          </a:stretch>
        </p:blipFill>
        <p:spPr bwMode="auto">
          <a:xfrm>
            <a:off x="539750" y="1085850"/>
            <a:ext cx="8316913" cy="5772150"/>
          </a:xfrm>
          <a:prstGeom prst="rect">
            <a:avLst/>
          </a:prstGeom>
          <a:noFill/>
          <a:extLst>
            <a:ext uri="{909E8E84-426E-40DD-AFC4-6F175D3DCCD1}">
              <a14:hiddenFill xmlns="" xmlns:a14="http://schemas.microsoft.com/office/drawing/2010/main">
                <a:solidFill>
                  <a:srgbClr val="FFFFFF"/>
                </a:solidFill>
              </a14:hiddenFill>
            </a:ext>
          </a:extLst>
        </p:spPr>
      </p:pic>
      <p:sp>
        <p:nvSpPr>
          <p:cNvPr id="94211" name="Rectangle 3"/>
          <p:cNvSpPr>
            <a:spLocks noChangeArrowheads="1"/>
          </p:cNvSpPr>
          <p:nvPr/>
        </p:nvSpPr>
        <p:spPr bwMode="auto">
          <a:xfrm>
            <a:off x="900113" y="1071546"/>
            <a:ext cx="7924800" cy="48053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Char char="l"/>
            </a:pPr>
            <a:r>
              <a:rPr lang="zh-CN" altLang="en-US" sz="3200" b="1" dirty="0" smtClean="0"/>
              <a:t>飞机的电气系统：</a:t>
            </a:r>
            <a:endParaRPr lang="en-US" altLang="zh-CN" sz="3200" b="1" dirty="0" smtClean="0"/>
          </a:p>
          <a:p>
            <a:pPr marL="342900" indent="-342900">
              <a:spcBef>
                <a:spcPct val="20000"/>
              </a:spcBef>
              <a:buClr>
                <a:schemeClr val="bg2"/>
              </a:buClr>
              <a:buSzPct val="70000"/>
              <a:buFont typeface="Wingdings" pitchFamily="2" charset="2"/>
              <a:buChar char="l"/>
            </a:pPr>
            <a:r>
              <a:rPr lang="zh-CN" altLang="en-US" sz="3200" b="1" dirty="0" smtClean="0"/>
              <a:t>直流电源系统、</a:t>
            </a:r>
            <a:endParaRPr lang="en-US" altLang="zh-CN" sz="3200" b="1" dirty="0" smtClean="0"/>
          </a:p>
          <a:p>
            <a:pPr marL="342900" indent="-342900">
              <a:spcBef>
                <a:spcPct val="20000"/>
              </a:spcBef>
              <a:buClr>
                <a:schemeClr val="bg2"/>
              </a:buClr>
              <a:buSzPct val="70000"/>
              <a:buFont typeface="Wingdings" pitchFamily="2" charset="2"/>
              <a:buChar char="l"/>
            </a:pPr>
            <a:r>
              <a:rPr lang="zh-CN" altLang="en-US" sz="3200" b="1" dirty="0" smtClean="0"/>
              <a:t>交流电源系统、</a:t>
            </a:r>
            <a:endParaRPr lang="en-US" altLang="zh-CN" sz="3200" b="1" dirty="0" smtClean="0"/>
          </a:p>
          <a:p>
            <a:pPr marL="342900" indent="-342900">
              <a:spcBef>
                <a:spcPct val="20000"/>
              </a:spcBef>
              <a:buClr>
                <a:schemeClr val="bg2"/>
              </a:buClr>
              <a:buSzPct val="70000"/>
              <a:buFont typeface="Wingdings" pitchFamily="2" charset="2"/>
              <a:buChar char="l"/>
            </a:pPr>
            <a:r>
              <a:rPr lang="zh-CN" altLang="en-US" sz="3200" b="1" dirty="0" smtClean="0"/>
              <a:t>发动机起动与点火系统、</a:t>
            </a:r>
            <a:endParaRPr lang="en-US" altLang="zh-CN" sz="3200" b="1" dirty="0" smtClean="0"/>
          </a:p>
          <a:p>
            <a:pPr marL="342900" indent="-342900">
              <a:spcBef>
                <a:spcPct val="20000"/>
              </a:spcBef>
              <a:buClr>
                <a:schemeClr val="bg2"/>
              </a:buClr>
              <a:buSzPct val="70000"/>
              <a:buFont typeface="Wingdings" pitchFamily="2" charset="2"/>
              <a:buChar char="l"/>
            </a:pPr>
            <a:r>
              <a:rPr lang="zh-CN" altLang="en-US" sz="3200" b="1" dirty="0" smtClean="0"/>
              <a:t>飞机操纵系统电气设备、</a:t>
            </a:r>
            <a:endParaRPr lang="en-US" altLang="zh-CN" sz="3200" b="1" dirty="0" smtClean="0"/>
          </a:p>
          <a:p>
            <a:pPr marL="342900" indent="-342900">
              <a:spcBef>
                <a:spcPct val="20000"/>
              </a:spcBef>
              <a:buClr>
                <a:schemeClr val="bg2"/>
              </a:buClr>
              <a:buSzPct val="70000"/>
              <a:buFont typeface="Wingdings" pitchFamily="2" charset="2"/>
              <a:buChar char="l"/>
            </a:pPr>
            <a:r>
              <a:rPr lang="zh-CN" altLang="en-US" sz="3200" b="1" dirty="0" smtClean="0"/>
              <a:t>飞机防冰与防雾系统、</a:t>
            </a:r>
            <a:endParaRPr lang="en-US" altLang="zh-CN" sz="3200" b="1" dirty="0" smtClean="0"/>
          </a:p>
          <a:p>
            <a:pPr marL="342900" indent="-342900">
              <a:spcBef>
                <a:spcPct val="20000"/>
              </a:spcBef>
              <a:buClr>
                <a:schemeClr val="bg2"/>
              </a:buClr>
              <a:buSzPct val="70000"/>
              <a:buFont typeface="Wingdings" pitchFamily="2" charset="2"/>
              <a:buChar char="l"/>
            </a:pPr>
            <a:r>
              <a:rPr lang="zh-CN" altLang="en-US" sz="3200" b="1" dirty="0" smtClean="0"/>
              <a:t>火警与烟雾探测及灭火系统、</a:t>
            </a:r>
            <a:endParaRPr lang="en-US" altLang="zh-CN" sz="3200" b="1" dirty="0" smtClean="0"/>
          </a:p>
          <a:p>
            <a:pPr marL="342900" indent="-342900">
              <a:spcBef>
                <a:spcPct val="20000"/>
              </a:spcBef>
              <a:buClr>
                <a:schemeClr val="bg2"/>
              </a:buClr>
              <a:buSzPct val="70000"/>
              <a:buFont typeface="Wingdings" pitchFamily="2" charset="2"/>
              <a:buChar char="l"/>
            </a:pPr>
            <a:r>
              <a:rPr lang="zh-CN" altLang="en-US" sz="3200" b="1" dirty="0" smtClean="0"/>
              <a:t>警告信号和灯光照明系统、</a:t>
            </a:r>
            <a:endParaRPr lang="en-US" altLang="zh-CN" sz="3200" b="1" dirty="0" smtClean="0"/>
          </a:p>
          <a:p>
            <a:pPr marL="342900" indent="-342900">
              <a:spcBef>
                <a:spcPct val="20000"/>
              </a:spcBef>
              <a:buClr>
                <a:schemeClr val="bg2"/>
              </a:buClr>
              <a:buSzPct val="70000"/>
              <a:buFont typeface="Wingdings" pitchFamily="2" charset="2"/>
              <a:buChar char="l"/>
            </a:pPr>
            <a:r>
              <a:rPr lang="zh-CN" altLang="en-US" sz="3200" b="1" dirty="0" smtClean="0"/>
              <a:t>燃油油量和流量测量系统、</a:t>
            </a:r>
            <a:endParaRPr lang="en-US" altLang="zh-CN" sz="3200" b="1" dirty="0" smtClean="0"/>
          </a:p>
          <a:p>
            <a:pPr marL="342900" indent="-342900">
              <a:spcBef>
                <a:spcPct val="20000"/>
              </a:spcBef>
              <a:buClr>
                <a:schemeClr val="bg2"/>
              </a:buClr>
              <a:buSzPct val="70000"/>
              <a:buFont typeface="Wingdings" pitchFamily="2" charset="2"/>
              <a:buChar char="l"/>
            </a:pPr>
            <a:r>
              <a:rPr lang="zh-CN" altLang="en-US" sz="3200" b="1" dirty="0" smtClean="0"/>
              <a:t>外电源和辅助动力装置</a:t>
            </a:r>
            <a:endParaRPr lang="zh-CN" altLang="en-US" sz="3200" b="1" dirty="0">
              <a:solidFill>
                <a:srgbClr val="0000FF"/>
              </a:solidFill>
              <a:ea typeface="黑体" pitchFamily="2" charset="-122"/>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1026"/>
          <p:cNvSpPr>
            <a:spLocks noGrp="1" noChangeArrowheads="1"/>
          </p:cNvSpPr>
          <p:nvPr>
            <p:ph type="title"/>
          </p:nvPr>
        </p:nvSpPr>
        <p:spPr>
          <a:xfrm>
            <a:off x="762000" y="533400"/>
            <a:ext cx="7696200" cy="857250"/>
          </a:xfrm>
        </p:spPr>
        <p:txBody>
          <a:bodyPr/>
          <a:lstStyle/>
          <a:p>
            <a:r>
              <a:rPr lang="en-US" altLang="zh-CN"/>
              <a:t>3.</a:t>
            </a:r>
            <a:r>
              <a:rPr lang="zh-CN" altLang="en-US">
                <a:ea typeface="黑体" pitchFamily="2" charset="-122"/>
              </a:rPr>
              <a:t>航空电机                          </a:t>
            </a:r>
            <a:r>
              <a:rPr lang="en-US" altLang="zh-CN" sz="1700">
                <a:ea typeface="黑体" pitchFamily="2" charset="-122"/>
              </a:rPr>
              <a:t>2</a:t>
            </a:r>
            <a:endParaRPr lang="en-US" altLang="zh-CN">
              <a:ea typeface="黑体" pitchFamily="2" charset="-122"/>
            </a:endParaRPr>
          </a:p>
        </p:txBody>
      </p:sp>
      <p:pic>
        <p:nvPicPr>
          <p:cNvPr id="95236" name="Picture 1028" descr="苏-32(2)"/>
          <p:cNvPicPr>
            <a:picLocks noChangeAspect="1" noChangeArrowheads="1"/>
          </p:cNvPicPr>
          <p:nvPr/>
        </p:nvPicPr>
        <p:blipFill>
          <a:blip r:embed="rId2">
            <a:lum bright="46000" contrast="-70000"/>
            <a:extLst>
              <a:ext uri="{28A0092B-C50C-407E-A947-70E740481C1C}">
                <a14:useLocalDpi xmlns="" xmlns:a14="http://schemas.microsoft.com/office/drawing/2010/main" val="0"/>
              </a:ext>
            </a:extLst>
          </a:blip>
          <a:srcRect/>
          <a:stretch>
            <a:fillRect/>
          </a:stretch>
        </p:blipFill>
        <p:spPr bwMode="auto">
          <a:xfrm>
            <a:off x="3924300" y="0"/>
            <a:ext cx="4762500" cy="3305175"/>
          </a:xfrm>
          <a:prstGeom prst="rect">
            <a:avLst/>
          </a:prstGeom>
          <a:noFill/>
          <a:extLst>
            <a:ext uri="{909E8E84-426E-40DD-AFC4-6F175D3DCCD1}">
              <a14:hiddenFill xmlns="" xmlns:a14="http://schemas.microsoft.com/office/drawing/2010/main">
                <a:solidFill>
                  <a:srgbClr val="FFFFFF"/>
                </a:solidFill>
              </a14:hiddenFill>
            </a:ext>
          </a:extLst>
        </p:spPr>
      </p:pic>
      <p:sp>
        <p:nvSpPr>
          <p:cNvPr id="95235" name="Rectangle 1027"/>
          <p:cNvSpPr>
            <a:spLocks noChangeArrowheads="1"/>
          </p:cNvSpPr>
          <p:nvPr/>
        </p:nvSpPr>
        <p:spPr bwMode="auto">
          <a:xfrm>
            <a:off x="323850" y="1773238"/>
            <a:ext cx="8501063" cy="43926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None/>
            </a:pPr>
            <a:r>
              <a:rPr lang="zh-CN" altLang="en-US" sz="3500" b="1">
                <a:ea typeface="黑体" pitchFamily="2" charset="-122"/>
              </a:rPr>
              <a:t>飞机上的应用</a:t>
            </a:r>
          </a:p>
          <a:p>
            <a:pPr marL="342900" indent="-342900">
              <a:spcBef>
                <a:spcPct val="20000"/>
              </a:spcBef>
              <a:buClr>
                <a:schemeClr val="bg2"/>
              </a:buClr>
              <a:buSzPct val="70000"/>
              <a:buFont typeface="Wingdings" pitchFamily="2" charset="2"/>
              <a:buNone/>
            </a:pPr>
            <a:r>
              <a:rPr lang="zh-CN" altLang="en-US" sz="3500" b="1">
                <a:ea typeface="黑体" pitchFamily="2" charset="-122"/>
              </a:rPr>
              <a:t>（</a:t>
            </a:r>
            <a:r>
              <a:rPr lang="en-US" altLang="zh-CN" sz="3500" b="1">
                <a:ea typeface="黑体" pitchFamily="2" charset="-122"/>
              </a:rPr>
              <a:t>1</a:t>
            </a:r>
            <a:r>
              <a:rPr lang="zh-CN" altLang="en-US" sz="3500" b="1">
                <a:ea typeface="黑体" pitchFamily="2" charset="-122"/>
              </a:rPr>
              <a:t>）电源发电机</a:t>
            </a:r>
            <a:r>
              <a:rPr lang="en-US" altLang="zh-CN" sz="3500" b="1">
                <a:ea typeface="黑体" pitchFamily="2" charset="-122"/>
              </a:rPr>
              <a:t>——</a:t>
            </a:r>
            <a:r>
              <a:rPr lang="zh-CN" altLang="en-US" sz="3500" b="1">
                <a:ea typeface="黑体" pitchFamily="2" charset="-122"/>
              </a:rPr>
              <a:t>是飞机电源系统的主要部件。</a:t>
            </a:r>
          </a:p>
          <a:p>
            <a:pPr marL="342900" indent="-342900">
              <a:spcBef>
                <a:spcPct val="20000"/>
              </a:spcBef>
              <a:buClr>
                <a:schemeClr val="bg2"/>
              </a:buClr>
              <a:buSzPct val="70000"/>
              <a:buFont typeface="Wingdings" pitchFamily="2" charset="2"/>
              <a:buNone/>
            </a:pPr>
            <a:r>
              <a:rPr lang="zh-CN" altLang="en-US" sz="3500" b="1">
                <a:ea typeface="黑体" pitchFamily="2" charset="-122"/>
              </a:rPr>
              <a:t>       低压直流发电机（</a:t>
            </a:r>
            <a:r>
              <a:rPr lang="en-US" altLang="zh-CN" sz="3500" b="1">
                <a:ea typeface="黑体" pitchFamily="2" charset="-122"/>
              </a:rPr>
              <a:t>28V</a:t>
            </a:r>
            <a:r>
              <a:rPr lang="zh-CN" altLang="en-US" sz="3500" b="1">
                <a:ea typeface="黑体" pitchFamily="2" charset="-122"/>
              </a:rPr>
              <a:t>）</a:t>
            </a:r>
          </a:p>
          <a:p>
            <a:pPr marL="342900" indent="-342900">
              <a:spcBef>
                <a:spcPct val="20000"/>
              </a:spcBef>
              <a:buClr>
                <a:schemeClr val="bg2"/>
              </a:buClr>
              <a:buSzPct val="70000"/>
              <a:buFont typeface="Wingdings" pitchFamily="2" charset="2"/>
              <a:buNone/>
            </a:pPr>
            <a:r>
              <a:rPr lang="zh-CN" altLang="en-US" sz="3500" b="1">
                <a:ea typeface="黑体" pitchFamily="2" charset="-122"/>
              </a:rPr>
              <a:t>       高压直流发电机（</a:t>
            </a:r>
            <a:r>
              <a:rPr lang="en-US" altLang="zh-CN" sz="3500" b="1">
                <a:ea typeface="黑体" pitchFamily="2" charset="-122"/>
              </a:rPr>
              <a:t>270V</a:t>
            </a:r>
            <a:r>
              <a:rPr lang="zh-CN" altLang="en-US" sz="3500" b="1">
                <a:ea typeface="黑体" pitchFamily="2" charset="-122"/>
              </a:rPr>
              <a:t>）</a:t>
            </a:r>
          </a:p>
          <a:p>
            <a:pPr marL="342900" indent="-342900">
              <a:spcBef>
                <a:spcPct val="20000"/>
              </a:spcBef>
              <a:buClr>
                <a:schemeClr val="bg2"/>
              </a:buClr>
              <a:buSzPct val="70000"/>
              <a:buFont typeface="Wingdings" pitchFamily="2" charset="2"/>
              <a:buNone/>
            </a:pPr>
            <a:r>
              <a:rPr lang="zh-CN" altLang="en-US" sz="3500" b="1">
                <a:ea typeface="黑体" pitchFamily="2" charset="-122"/>
              </a:rPr>
              <a:t>       高压交流发电机（</a:t>
            </a:r>
            <a:r>
              <a:rPr lang="en-US" altLang="zh-CN" sz="3500" b="1">
                <a:ea typeface="黑体" pitchFamily="2" charset="-122"/>
              </a:rPr>
              <a:t>115V/400Hz</a:t>
            </a:r>
            <a:r>
              <a:rPr lang="zh-CN" altLang="en-US" sz="3500" b="1">
                <a:ea typeface="黑体" pitchFamily="2" charset="-122"/>
              </a:rPr>
              <a:t>）</a:t>
            </a:r>
          </a:p>
          <a:p>
            <a:pPr marL="342900" indent="-342900">
              <a:spcBef>
                <a:spcPct val="20000"/>
              </a:spcBef>
              <a:buClr>
                <a:schemeClr val="bg2"/>
              </a:buClr>
              <a:buSzPct val="70000"/>
              <a:buFont typeface="Wingdings" pitchFamily="2" charset="2"/>
              <a:buNone/>
            </a:pPr>
            <a:r>
              <a:rPr lang="zh-CN" altLang="en-US" sz="3500" b="1">
                <a:ea typeface="黑体" pitchFamily="2" charset="-122"/>
              </a:rPr>
              <a:t>		高压变频发电机（</a:t>
            </a:r>
            <a:r>
              <a:rPr lang="en-US" altLang="zh-CN" sz="3500" b="1">
                <a:ea typeface="黑体" pitchFamily="2" charset="-122"/>
              </a:rPr>
              <a:t>115V/360-800Hz</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1026"/>
          <p:cNvSpPr>
            <a:spLocks noGrp="1" noChangeArrowheads="1"/>
          </p:cNvSpPr>
          <p:nvPr>
            <p:ph type="title"/>
          </p:nvPr>
        </p:nvSpPr>
        <p:spPr>
          <a:xfrm>
            <a:off x="762000" y="533400"/>
            <a:ext cx="7696200" cy="857250"/>
          </a:xfrm>
        </p:spPr>
        <p:txBody>
          <a:bodyPr/>
          <a:lstStyle/>
          <a:p>
            <a:r>
              <a:rPr lang="en-US" altLang="zh-CN"/>
              <a:t>3.</a:t>
            </a:r>
            <a:r>
              <a:rPr lang="zh-CN" altLang="en-US">
                <a:ea typeface="黑体" pitchFamily="2" charset="-122"/>
              </a:rPr>
              <a:t>航空电机                          </a:t>
            </a:r>
            <a:r>
              <a:rPr lang="en-US" altLang="zh-CN" sz="1700">
                <a:ea typeface="黑体" pitchFamily="2" charset="-122"/>
              </a:rPr>
              <a:t>2</a:t>
            </a:r>
            <a:endParaRPr lang="en-US" altLang="zh-CN">
              <a:ea typeface="黑体" pitchFamily="2" charset="-122"/>
            </a:endParaRPr>
          </a:p>
        </p:txBody>
      </p:sp>
      <p:pic>
        <p:nvPicPr>
          <p:cNvPr id="95236" name="Picture 1028" descr="苏-32(2)"/>
          <p:cNvPicPr>
            <a:picLocks noChangeAspect="1" noChangeArrowheads="1"/>
          </p:cNvPicPr>
          <p:nvPr/>
        </p:nvPicPr>
        <p:blipFill>
          <a:blip r:embed="rId2">
            <a:lum bright="46000" contrast="-70000"/>
            <a:extLst>
              <a:ext uri="{28A0092B-C50C-407E-A947-70E740481C1C}">
                <a14:useLocalDpi xmlns="" xmlns:a14="http://schemas.microsoft.com/office/drawing/2010/main" val="0"/>
              </a:ext>
            </a:extLst>
          </a:blip>
          <a:srcRect/>
          <a:stretch>
            <a:fillRect/>
          </a:stretch>
        </p:blipFill>
        <p:spPr bwMode="auto">
          <a:xfrm>
            <a:off x="3924300" y="0"/>
            <a:ext cx="4762500" cy="3305175"/>
          </a:xfrm>
          <a:prstGeom prst="rect">
            <a:avLst/>
          </a:prstGeom>
          <a:noFill/>
          <a:extLst>
            <a:ext uri="{909E8E84-426E-40DD-AFC4-6F175D3DCCD1}">
              <a14:hiddenFill xmlns="" xmlns:a14="http://schemas.microsoft.com/office/drawing/2010/main">
                <a:solidFill>
                  <a:srgbClr val="FFFFFF"/>
                </a:solidFill>
              </a14:hiddenFill>
            </a:ext>
          </a:extLst>
        </p:spPr>
      </p:pic>
      <p:sp>
        <p:nvSpPr>
          <p:cNvPr id="95235" name="Rectangle 1027"/>
          <p:cNvSpPr>
            <a:spLocks noChangeArrowheads="1"/>
          </p:cNvSpPr>
          <p:nvPr/>
        </p:nvSpPr>
        <p:spPr bwMode="auto">
          <a:xfrm>
            <a:off x="323850" y="1773238"/>
            <a:ext cx="8501063" cy="43926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None/>
            </a:pPr>
            <a:r>
              <a:rPr lang="zh-CN" altLang="en-US" sz="3500" b="1" dirty="0">
                <a:ea typeface="黑体" pitchFamily="2" charset="-122"/>
              </a:rPr>
              <a:t>飞机上的应用</a:t>
            </a:r>
          </a:p>
          <a:p>
            <a:pPr marL="342900" indent="-342900">
              <a:spcBef>
                <a:spcPct val="20000"/>
              </a:spcBef>
              <a:buClr>
                <a:schemeClr val="bg2"/>
              </a:buClr>
              <a:buSzPct val="70000"/>
              <a:buFont typeface="Wingdings" pitchFamily="2" charset="2"/>
              <a:buNone/>
            </a:pPr>
            <a:r>
              <a:rPr lang="zh-CN" altLang="en-US" sz="3500" b="1" dirty="0">
                <a:ea typeface="黑体" pitchFamily="2" charset="-122"/>
              </a:rPr>
              <a:t>（</a:t>
            </a:r>
            <a:r>
              <a:rPr lang="en-US" altLang="zh-CN" sz="3500" b="1" dirty="0">
                <a:ea typeface="黑体" pitchFamily="2" charset="-122"/>
              </a:rPr>
              <a:t>1</a:t>
            </a:r>
            <a:r>
              <a:rPr lang="zh-CN" altLang="en-US" sz="3500" b="1" dirty="0">
                <a:ea typeface="黑体" pitchFamily="2" charset="-122"/>
              </a:rPr>
              <a:t>）电源发电机</a:t>
            </a:r>
            <a:r>
              <a:rPr lang="en-US" altLang="zh-CN" sz="3500" b="1" dirty="0">
                <a:ea typeface="黑体" pitchFamily="2" charset="-122"/>
              </a:rPr>
              <a:t>——</a:t>
            </a:r>
            <a:r>
              <a:rPr lang="zh-CN" altLang="en-US" sz="3500" b="1" dirty="0">
                <a:ea typeface="黑体" pitchFamily="2" charset="-122"/>
              </a:rPr>
              <a:t>是飞机电源系统的主要部件</a:t>
            </a:r>
            <a:r>
              <a:rPr lang="zh-CN" altLang="en-US" sz="3500" b="1" dirty="0" smtClean="0">
                <a:ea typeface="黑体" pitchFamily="2" charset="-122"/>
              </a:rPr>
              <a:t>。</a:t>
            </a:r>
            <a:endParaRPr lang="zh-CN" altLang="en-US" sz="3500" b="1" dirty="0">
              <a:ea typeface="黑体" pitchFamily="2" charset="-122"/>
            </a:endParaRPr>
          </a:p>
        </p:txBody>
      </p:sp>
      <p:pic>
        <p:nvPicPr>
          <p:cNvPr id="254978" name="Picture 2"/>
          <p:cNvPicPr>
            <a:picLocks noChangeAspect="1" noChangeArrowheads="1"/>
          </p:cNvPicPr>
          <p:nvPr/>
        </p:nvPicPr>
        <p:blipFill>
          <a:blip r:embed="rId3"/>
          <a:srcRect/>
          <a:stretch>
            <a:fillRect/>
          </a:stretch>
        </p:blipFill>
        <p:spPr bwMode="auto">
          <a:xfrm>
            <a:off x="285720" y="1285860"/>
            <a:ext cx="8572560" cy="5214974"/>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1026"/>
          <p:cNvSpPr>
            <a:spLocks noGrp="1" noChangeArrowheads="1"/>
          </p:cNvSpPr>
          <p:nvPr>
            <p:ph type="title"/>
          </p:nvPr>
        </p:nvSpPr>
        <p:spPr>
          <a:xfrm>
            <a:off x="762000" y="533400"/>
            <a:ext cx="7696200" cy="857250"/>
          </a:xfrm>
        </p:spPr>
        <p:txBody>
          <a:bodyPr/>
          <a:lstStyle/>
          <a:p>
            <a:r>
              <a:rPr lang="en-US" altLang="zh-CN"/>
              <a:t>3.</a:t>
            </a:r>
            <a:r>
              <a:rPr lang="zh-CN" altLang="en-US">
                <a:ea typeface="黑体" pitchFamily="2" charset="-122"/>
              </a:rPr>
              <a:t>航空电机                          </a:t>
            </a:r>
            <a:r>
              <a:rPr lang="en-US" altLang="zh-CN" sz="1700">
                <a:ea typeface="黑体" pitchFamily="2" charset="-122"/>
              </a:rPr>
              <a:t>2</a:t>
            </a:r>
            <a:endParaRPr lang="en-US" altLang="zh-CN">
              <a:ea typeface="黑体" pitchFamily="2" charset="-122"/>
            </a:endParaRPr>
          </a:p>
        </p:txBody>
      </p:sp>
      <p:pic>
        <p:nvPicPr>
          <p:cNvPr id="95236" name="Picture 1028" descr="苏-32(2)"/>
          <p:cNvPicPr>
            <a:picLocks noChangeAspect="1" noChangeArrowheads="1"/>
          </p:cNvPicPr>
          <p:nvPr/>
        </p:nvPicPr>
        <p:blipFill>
          <a:blip r:embed="rId2">
            <a:lum bright="46000" contrast="-70000"/>
            <a:extLst>
              <a:ext uri="{28A0092B-C50C-407E-A947-70E740481C1C}">
                <a14:useLocalDpi xmlns="" xmlns:a14="http://schemas.microsoft.com/office/drawing/2010/main" val="0"/>
              </a:ext>
            </a:extLst>
          </a:blip>
          <a:srcRect/>
          <a:stretch>
            <a:fillRect/>
          </a:stretch>
        </p:blipFill>
        <p:spPr bwMode="auto">
          <a:xfrm>
            <a:off x="3924300" y="0"/>
            <a:ext cx="4762500" cy="3305175"/>
          </a:xfrm>
          <a:prstGeom prst="rect">
            <a:avLst/>
          </a:prstGeom>
          <a:noFill/>
          <a:extLst>
            <a:ext uri="{909E8E84-426E-40DD-AFC4-6F175D3DCCD1}">
              <a14:hiddenFill xmlns="" xmlns:a14="http://schemas.microsoft.com/office/drawing/2010/main">
                <a:solidFill>
                  <a:srgbClr val="FFFFFF"/>
                </a:solidFill>
              </a14:hiddenFill>
            </a:ext>
          </a:extLst>
        </p:spPr>
      </p:pic>
      <p:sp>
        <p:nvSpPr>
          <p:cNvPr id="95235" name="Rectangle 1027"/>
          <p:cNvSpPr>
            <a:spLocks noChangeArrowheads="1"/>
          </p:cNvSpPr>
          <p:nvPr/>
        </p:nvSpPr>
        <p:spPr bwMode="auto">
          <a:xfrm>
            <a:off x="323850" y="1773238"/>
            <a:ext cx="8501063" cy="43926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None/>
            </a:pPr>
            <a:r>
              <a:rPr lang="zh-CN" altLang="en-US" sz="3500" b="1" dirty="0">
                <a:ea typeface="黑体" pitchFamily="2" charset="-122"/>
              </a:rPr>
              <a:t>飞机上的应用</a:t>
            </a:r>
          </a:p>
          <a:p>
            <a:pPr marL="342900" indent="-342900">
              <a:spcBef>
                <a:spcPct val="20000"/>
              </a:spcBef>
              <a:buClr>
                <a:schemeClr val="bg2"/>
              </a:buClr>
              <a:buSzPct val="70000"/>
              <a:buFont typeface="Wingdings" pitchFamily="2" charset="2"/>
              <a:buNone/>
            </a:pPr>
            <a:r>
              <a:rPr lang="zh-CN" altLang="en-US" sz="3500" b="1" dirty="0">
                <a:ea typeface="黑体" pitchFamily="2" charset="-122"/>
              </a:rPr>
              <a:t>（</a:t>
            </a:r>
            <a:r>
              <a:rPr lang="en-US" altLang="zh-CN" sz="3500" b="1" dirty="0">
                <a:ea typeface="黑体" pitchFamily="2" charset="-122"/>
              </a:rPr>
              <a:t>1</a:t>
            </a:r>
            <a:r>
              <a:rPr lang="zh-CN" altLang="en-US" sz="3500" b="1" dirty="0">
                <a:ea typeface="黑体" pitchFamily="2" charset="-122"/>
              </a:rPr>
              <a:t>）电源发电机</a:t>
            </a:r>
            <a:r>
              <a:rPr lang="en-US" altLang="zh-CN" sz="3500" b="1" dirty="0">
                <a:ea typeface="黑体" pitchFamily="2" charset="-122"/>
              </a:rPr>
              <a:t>——</a:t>
            </a:r>
            <a:r>
              <a:rPr lang="zh-CN" altLang="en-US" sz="3500" b="1" dirty="0">
                <a:ea typeface="黑体" pitchFamily="2" charset="-122"/>
              </a:rPr>
              <a:t>是飞机电源系统的主要部件</a:t>
            </a:r>
            <a:r>
              <a:rPr lang="zh-CN" altLang="en-US" sz="3500" b="1" dirty="0" smtClean="0">
                <a:ea typeface="黑体" pitchFamily="2" charset="-122"/>
              </a:rPr>
              <a:t>。</a:t>
            </a:r>
            <a:endParaRPr lang="zh-CN" altLang="en-US" sz="3500" b="1" dirty="0">
              <a:ea typeface="黑体" pitchFamily="2" charset="-122"/>
            </a:endParaRPr>
          </a:p>
        </p:txBody>
      </p:sp>
      <p:pic>
        <p:nvPicPr>
          <p:cNvPr id="256002" name="Picture 2"/>
          <p:cNvPicPr>
            <a:picLocks noChangeAspect="1" noChangeArrowheads="1"/>
          </p:cNvPicPr>
          <p:nvPr/>
        </p:nvPicPr>
        <p:blipFill>
          <a:blip r:embed="rId3"/>
          <a:srcRect/>
          <a:stretch>
            <a:fillRect/>
          </a:stretch>
        </p:blipFill>
        <p:spPr bwMode="auto">
          <a:xfrm>
            <a:off x="0" y="714357"/>
            <a:ext cx="9144000" cy="6143644"/>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762000" y="533400"/>
            <a:ext cx="7696200" cy="857250"/>
          </a:xfrm>
        </p:spPr>
        <p:txBody>
          <a:bodyPr/>
          <a:lstStyle/>
          <a:p>
            <a:r>
              <a:rPr lang="en-US" altLang="zh-CN"/>
              <a:t>3.</a:t>
            </a:r>
            <a:r>
              <a:rPr lang="zh-CN" altLang="en-US">
                <a:ea typeface="黑体" pitchFamily="2" charset="-122"/>
              </a:rPr>
              <a:t>航空电机                          </a:t>
            </a:r>
            <a:r>
              <a:rPr lang="en-US" altLang="zh-CN" sz="1400">
                <a:ea typeface="黑体" pitchFamily="2" charset="-122"/>
              </a:rPr>
              <a:t>3</a:t>
            </a:r>
          </a:p>
        </p:txBody>
      </p:sp>
      <p:pic>
        <p:nvPicPr>
          <p:cNvPr id="104452" name="Picture 4" descr="苏-32(2)"/>
          <p:cNvPicPr>
            <a:picLocks noChangeAspect="1" noChangeArrowheads="1"/>
          </p:cNvPicPr>
          <p:nvPr/>
        </p:nvPicPr>
        <p:blipFill>
          <a:blip r:embed="rId2">
            <a:lum bright="52000" contrast="-70000"/>
            <a:extLst>
              <a:ext uri="{28A0092B-C50C-407E-A947-70E740481C1C}">
                <a14:useLocalDpi xmlns="" xmlns:a14="http://schemas.microsoft.com/office/drawing/2010/main" val="0"/>
              </a:ext>
            </a:extLst>
          </a:blip>
          <a:srcRect/>
          <a:stretch>
            <a:fillRect/>
          </a:stretch>
        </p:blipFill>
        <p:spPr bwMode="auto">
          <a:xfrm>
            <a:off x="3924300" y="260350"/>
            <a:ext cx="4762500" cy="3305175"/>
          </a:xfrm>
          <a:prstGeom prst="rect">
            <a:avLst/>
          </a:prstGeom>
          <a:noFill/>
          <a:extLst>
            <a:ext uri="{909E8E84-426E-40DD-AFC4-6F175D3DCCD1}">
              <a14:hiddenFill xmlns="" xmlns:a14="http://schemas.microsoft.com/office/drawing/2010/main">
                <a:solidFill>
                  <a:srgbClr val="FFFFFF"/>
                </a:solidFill>
              </a14:hiddenFill>
            </a:ext>
          </a:extLst>
        </p:spPr>
      </p:pic>
      <p:sp>
        <p:nvSpPr>
          <p:cNvPr id="104451" name="Rectangle 3"/>
          <p:cNvSpPr>
            <a:spLocks noChangeArrowheads="1"/>
          </p:cNvSpPr>
          <p:nvPr/>
        </p:nvSpPr>
        <p:spPr bwMode="auto">
          <a:xfrm>
            <a:off x="0" y="3214687"/>
            <a:ext cx="9144000" cy="32385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None/>
            </a:pPr>
            <a:r>
              <a:rPr lang="zh-CN" altLang="en-US" sz="3500" b="1" dirty="0">
                <a:ea typeface="黑体" pitchFamily="2" charset="-122"/>
              </a:rPr>
              <a:t>（</a:t>
            </a:r>
            <a:r>
              <a:rPr lang="en-US" altLang="zh-CN" sz="3500" b="1" dirty="0">
                <a:ea typeface="黑体" pitchFamily="2" charset="-122"/>
              </a:rPr>
              <a:t>2</a:t>
            </a:r>
            <a:r>
              <a:rPr lang="zh-CN" altLang="en-US" sz="3500" b="1" dirty="0">
                <a:ea typeface="黑体" pitchFamily="2" charset="-122"/>
              </a:rPr>
              <a:t>）驱动电动机</a:t>
            </a:r>
            <a:r>
              <a:rPr lang="en-US" altLang="zh-CN" sz="3500" b="1" dirty="0">
                <a:ea typeface="黑体" pitchFamily="2" charset="-122"/>
              </a:rPr>
              <a:t>——</a:t>
            </a:r>
            <a:r>
              <a:rPr lang="zh-CN" altLang="en-US" sz="3500" b="1" dirty="0">
                <a:ea typeface="黑体" pitchFamily="2" charset="-122"/>
              </a:rPr>
              <a:t>用于飞机的操纵系统。</a:t>
            </a:r>
          </a:p>
          <a:p>
            <a:pPr marL="342900" indent="-342900">
              <a:spcBef>
                <a:spcPct val="20000"/>
              </a:spcBef>
              <a:buClr>
                <a:schemeClr val="bg2"/>
              </a:buClr>
              <a:buSzPct val="70000"/>
              <a:buFont typeface="Wingdings" pitchFamily="2" charset="2"/>
              <a:buNone/>
            </a:pPr>
            <a:r>
              <a:rPr lang="zh-CN" altLang="en-US" sz="3500" b="1" dirty="0">
                <a:ea typeface="黑体" pitchFamily="2" charset="-122"/>
              </a:rPr>
              <a:t>           起动机</a:t>
            </a:r>
          </a:p>
          <a:p>
            <a:pPr marL="342900" indent="-342900">
              <a:spcBef>
                <a:spcPct val="20000"/>
              </a:spcBef>
              <a:buClr>
                <a:schemeClr val="bg2"/>
              </a:buClr>
              <a:buSzPct val="70000"/>
              <a:buFont typeface="Wingdings" pitchFamily="2" charset="2"/>
              <a:buNone/>
            </a:pPr>
            <a:r>
              <a:rPr lang="zh-CN" altLang="en-US" sz="3500" b="1" dirty="0">
                <a:ea typeface="黑体" pitchFamily="2" charset="-122"/>
              </a:rPr>
              <a:t>           操纵机构：舵、襟翼、起落架</a:t>
            </a:r>
          </a:p>
          <a:p>
            <a:pPr marL="342900" indent="-342900">
              <a:spcBef>
                <a:spcPct val="20000"/>
              </a:spcBef>
              <a:buClr>
                <a:schemeClr val="bg2"/>
              </a:buClr>
              <a:buSzPct val="70000"/>
              <a:buFont typeface="Wingdings" pitchFamily="2" charset="2"/>
              <a:buNone/>
            </a:pPr>
            <a:r>
              <a:rPr lang="zh-CN" altLang="en-US" sz="3500" b="1" dirty="0">
                <a:ea typeface="黑体" pitchFamily="2" charset="-122"/>
              </a:rPr>
              <a:t>（</a:t>
            </a:r>
            <a:r>
              <a:rPr lang="en-US" altLang="zh-CN" sz="3500" b="1" dirty="0">
                <a:ea typeface="黑体" pitchFamily="2" charset="-122"/>
              </a:rPr>
              <a:t>3</a:t>
            </a:r>
            <a:r>
              <a:rPr lang="zh-CN" altLang="en-US" sz="3500" b="1" dirty="0">
                <a:ea typeface="黑体" pitchFamily="2" charset="-122"/>
              </a:rPr>
              <a:t>）变压器</a:t>
            </a:r>
            <a:r>
              <a:rPr lang="en-US" altLang="zh-CN" sz="3500" b="1" dirty="0">
                <a:ea typeface="黑体" pitchFamily="2" charset="-122"/>
              </a:rPr>
              <a:t>——</a:t>
            </a:r>
            <a:r>
              <a:rPr lang="zh-CN" altLang="en-US" sz="3500" b="1" dirty="0">
                <a:ea typeface="黑体" pitchFamily="2" charset="-122"/>
              </a:rPr>
              <a:t>三相、单相、自耦</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1026"/>
          <p:cNvSpPr>
            <a:spLocks noGrp="1" noChangeArrowheads="1"/>
          </p:cNvSpPr>
          <p:nvPr>
            <p:ph type="title"/>
          </p:nvPr>
        </p:nvSpPr>
        <p:spPr>
          <a:xfrm>
            <a:off x="762000" y="533400"/>
            <a:ext cx="7696200" cy="857250"/>
          </a:xfrm>
        </p:spPr>
        <p:txBody>
          <a:bodyPr/>
          <a:lstStyle/>
          <a:p>
            <a:r>
              <a:rPr lang="en-US" altLang="zh-CN"/>
              <a:t>3.</a:t>
            </a:r>
            <a:r>
              <a:rPr lang="zh-CN" altLang="en-US">
                <a:ea typeface="黑体" pitchFamily="2" charset="-122"/>
              </a:rPr>
              <a:t>航空电机                          </a:t>
            </a:r>
            <a:r>
              <a:rPr lang="en-US" altLang="zh-CN" sz="1400">
                <a:ea typeface="黑体" pitchFamily="2" charset="-122"/>
              </a:rPr>
              <a:t>4</a:t>
            </a:r>
          </a:p>
        </p:txBody>
      </p:sp>
      <p:pic>
        <p:nvPicPr>
          <p:cNvPr id="96260" name="Picture 1028" descr="苏-32(2)"/>
          <p:cNvPicPr>
            <a:picLocks noChangeAspect="1" noChangeArrowheads="1"/>
          </p:cNvPicPr>
          <p:nvPr/>
        </p:nvPicPr>
        <p:blipFill>
          <a:blip r:embed="rId2">
            <a:lum bright="48000" contrast="-62000"/>
            <a:grayscl/>
            <a:extLst>
              <a:ext uri="{28A0092B-C50C-407E-A947-70E740481C1C}">
                <a14:useLocalDpi xmlns="" xmlns:a14="http://schemas.microsoft.com/office/drawing/2010/main" val="0"/>
              </a:ext>
            </a:extLst>
          </a:blip>
          <a:srcRect/>
          <a:stretch>
            <a:fillRect/>
          </a:stretch>
        </p:blipFill>
        <p:spPr bwMode="auto">
          <a:xfrm>
            <a:off x="971550" y="1773238"/>
            <a:ext cx="7713663" cy="4392612"/>
          </a:xfrm>
          <a:prstGeom prst="rect">
            <a:avLst/>
          </a:prstGeom>
          <a:noFill/>
          <a:extLst>
            <a:ext uri="{909E8E84-426E-40DD-AFC4-6F175D3DCCD1}">
              <a14:hiddenFill xmlns="" xmlns:a14="http://schemas.microsoft.com/office/drawing/2010/main">
                <a:solidFill>
                  <a:srgbClr val="FFFFFF"/>
                </a:solidFill>
              </a14:hiddenFill>
            </a:ext>
          </a:extLst>
        </p:spPr>
      </p:pic>
      <p:sp>
        <p:nvSpPr>
          <p:cNvPr id="96259" name="Rectangle 1027"/>
          <p:cNvSpPr>
            <a:spLocks noChangeArrowheads="1"/>
          </p:cNvSpPr>
          <p:nvPr/>
        </p:nvSpPr>
        <p:spPr bwMode="auto">
          <a:xfrm>
            <a:off x="900113" y="1989138"/>
            <a:ext cx="7924800" cy="4183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None/>
            </a:pPr>
            <a:r>
              <a:rPr lang="zh-CN" altLang="en-US" sz="3500" b="1">
                <a:ea typeface="黑体" pitchFamily="2" charset="-122"/>
              </a:rPr>
              <a:t>（</a:t>
            </a:r>
            <a:r>
              <a:rPr lang="en-US" altLang="zh-CN" sz="3500" b="1">
                <a:ea typeface="黑体" pitchFamily="2" charset="-122"/>
              </a:rPr>
              <a:t>4</a:t>
            </a:r>
            <a:r>
              <a:rPr lang="zh-CN" altLang="en-US" sz="3500" b="1">
                <a:ea typeface="黑体" pitchFamily="2" charset="-122"/>
              </a:rPr>
              <a:t>）变流机</a:t>
            </a:r>
            <a:r>
              <a:rPr lang="en-US" altLang="zh-CN" sz="3500" b="1">
                <a:ea typeface="黑体" pitchFamily="2" charset="-122"/>
              </a:rPr>
              <a:t>——</a:t>
            </a:r>
            <a:r>
              <a:rPr lang="zh-CN" altLang="en-US" sz="3500" b="1">
                <a:ea typeface="黑体" pitchFamily="2" charset="-122"/>
              </a:rPr>
              <a:t>直流变交流。</a:t>
            </a:r>
          </a:p>
          <a:p>
            <a:pPr marL="342900" indent="-342900">
              <a:spcBef>
                <a:spcPct val="20000"/>
              </a:spcBef>
              <a:buClr>
                <a:schemeClr val="bg2"/>
              </a:buClr>
              <a:buSzPct val="70000"/>
              <a:buFont typeface="Wingdings" pitchFamily="2" charset="2"/>
              <a:buNone/>
            </a:pPr>
            <a:r>
              <a:rPr lang="zh-CN" altLang="en-US" sz="3500" b="1">
                <a:ea typeface="黑体" pitchFamily="2" charset="-122"/>
              </a:rPr>
              <a:t>（</a:t>
            </a:r>
            <a:r>
              <a:rPr lang="en-US" altLang="zh-CN" sz="3500" b="1">
                <a:ea typeface="黑体" pitchFamily="2" charset="-122"/>
              </a:rPr>
              <a:t>5</a:t>
            </a:r>
            <a:r>
              <a:rPr lang="zh-CN" altLang="en-US" sz="3500" b="1">
                <a:ea typeface="黑体" pitchFamily="2" charset="-122"/>
              </a:rPr>
              <a:t>）控制电机</a:t>
            </a:r>
            <a:r>
              <a:rPr lang="en-US" altLang="zh-CN" sz="3500" b="1">
                <a:ea typeface="黑体" pitchFamily="2" charset="-122"/>
              </a:rPr>
              <a:t>——</a:t>
            </a:r>
            <a:r>
              <a:rPr lang="zh-CN" altLang="en-US" sz="3500" b="1">
                <a:ea typeface="黑体" pitchFamily="2" charset="-122"/>
              </a:rPr>
              <a:t>作伺服控制和信号转换。</a:t>
            </a:r>
          </a:p>
          <a:p>
            <a:pPr marL="342900" indent="-342900">
              <a:spcBef>
                <a:spcPct val="20000"/>
              </a:spcBef>
              <a:buClr>
                <a:schemeClr val="bg2"/>
              </a:buClr>
              <a:buSzPct val="70000"/>
              <a:buFont typeface="Wingdings" pitchFamily="2" charset="2"/>
              <a:buNone/>
            </a:pPr>
            <a:r>
              <a:rPr lang="zh-CN" altLang="en-US" sz="3500" b="1">
                <a:ea typeface="黑体" pitchFamily="2" charset="-122"/>
              </a:rPr>
              <a:t>      飞控系统、导航系统、火控系统、仪表设备</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6259"/>
                                        </p:tgtEl>
                                        <p:attrNameLst>
                                          <p:attrName>style.visibility</p:attrName>
                                        </p:attrNameLst>
                                      </p:cBhvr>
                                      <p:to>
                                        <p:strVal val="visible"/>
                                      </p:to>
                                    </p:set>
                                    <p:animEffect transition="in" filter="slide(fromBottom)">
                                      <p:cBhvr>
                                        <p:cTn id="7" dur="500"/>
                                        <p:tgtEl>
                                          <p:spTgt spid="96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762000" y="533400"/>
            <a:ext cx="7696200" cy="857250"/>
          </a:xfrm>
        </p:spPr>
        <p:txBody>
          <a:bodyPr/>
          <a:lstStyle/>
          <a:p>
            <a:r>
              <a:rPr lang="en-US" altLang="zh-CN"/>
              <a:t>3.</a:t>
            </a:r>
            <a:r>
              <a:rPr lang="zh-CN" altLang="en-US">
                <a:ea typeface="黑体" pitchFamily="2" charset="-122"/>
              </a:rPr>
              <a:t>航空电机                          </a:t>
            </a:r>
            <a:r>
              <a:rPr lang="en-US" altLang="zh-CN" sz="1400">
                <a:ea typeface="黑体" pitchFamily="2" charset="-122"/>
              </a:rPr>
              <a:t>5</a:t>
            </a:r>
          </a:p>
        </p:txBody>
      </p:sp>
      <p:sp>
        <p:nvSpPr>
          <p:cNvPr id="111619" name="Rectangle 3"/>
          <p:cNvSpPr>
            <a:spLocks noChangeArrowheads="1"/>
          </p:cNvSpPr>
          <p:nvPr/>
        </p:nvSpPr>
        <p:spPr bwMode="auto">
          <a:xfrm>
            <a:off x="900113" y="1628775"/>
            <a:ext cx="8243887" cy="46085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None/>
            </a:pPr>
            <a:r>
              <a:rPr lang="zh-CN" altLang="en-US" sz="3500" b="1">
                <a:ea typeface="黑体" pitchFamily="2" charset="-122"/>
              </a:rPr>
              <a:t>航空电机的环境条件</a:t>
            </a:r>
          </a:p>
          <a:p>
            <a:pPr marL="342900" indent="-342900">
              <a:spcBef>
                <a:spcPct val="20000"/>
              </a:spcBef>
              <a:buClr>
                <a:schemeClr val="bg2"/>
              </a:buClr>
              <a:buSzPct val="70000"/>
              <a:buFont typeface="Wingdings" pitchFamily="2" charset="2"/>
              <a:buNone/>
            </a:pPr>
            <a:r>
              <a:rPr lang="zh-CN" altLang="en-US" sz="3500" b="1">
                <a:ea typeface="黑体" pitchFamily="2" charset="-122"/>
              </a:rPr>
              <a:t>温度：地面</a:t>
            </a:r>
            <a:r>
              <a:rPr lang="en-US" altLang="zh-CN" sz="3500" b="1">
                <a:ea typeface="黑体" pitchFamily="2" charset="-122"/>
              </a:rPr>
              <a:t>-51</a:t>
            </a:r>
            <a:r>
              <a:rPr lang="en-US" altLang="zh-CN" sz="3500" b="1">
                <a:latin typeface="黑体" pitchFamily="2" charset="-122"/>
                <a:ea typeface="黑体" pitchFamily="2" charset="-122"/>
                <a:cs typeface="Tahoma" pitchFamily="34" charset="0"/>
              </a:rPr>
              <a:t>℃</a:t>
            </a:r>
            <a:r>
              <a:rPr lang="en-US" altLang="zh-CN" sz="3500" b="1">
                <a:latin typeface="Times New Roman" charset="0"/>
                <a:ea typeface="黑体" pitchFamily="2" charset="-122"/>
                <a:cs typeface="Times New Roman" charset="0"/>
              </a:rPr>
              <a:t>~</a:t>
            </a:r>
            <a:r>
              <a:rPr lang="en-US" altLang="zh-CN" sz="3500" b="1">
                <a:ea typeface="黑体" pitchFamily="2" charset="-122"/>
              </a:rPr>
              <a:t>+75 </a:t>
            </a:r>
            <a:r>
              <a:rPr lang="en-US" altLang="zh-CN" sz="3500" b="1">
                <a:latin typeface="黑体" pitchFamily="2" charset="-122"/>
                <a:ea typeface="黑体" pitchFamily="2" charset="-122"/>
              </a:rPr>
              <a:t>℃</a:t>
            </a:r>
            <a:endParaRPr lang="en-US" altLang="zh-CN" sz="3500" b="1">
              <a:ea typeface="黑体" pitchFamily="2" charset="-122"/>
            </a:endParaRPr>
          </a:p>
          <a:p>
            <a:pPr marL="342900" indent="-342900">
              <a:spcBef>
                <a:spcPct val="20000"/>
              </a:spcBef>
              <a:buClr>
                <a:schemeClr val="bg2"/>
              </a:buClr>
              <a:buSzPct val="70000"/>
              <a:buFont typeface="Wingdings" pitchFamily="2" charset="2"/>
              <a:buNone/>
            </a:pPr>
            <a:r>
              <a:rPr lang="en-US" altLang="zh-CN" sz="3500" b="1">
                <a:ea typeface="黑体" pitchFamily="2" charset="-122"/>
              </a:rPr>
              <a:t>		    </a:t>
            </a:r>
            <a:r>
              <a:rPr lang="zh-CN" altLang="en-US" sz="3500" b="1">
                <a:ea typeface="黑体" pitchFamily="2" charset="-122"/>
              </a:rPr>
              <a:t>同温层</a:t>
            </a:r>
            <a:r>
              <a:rPr lang="en-US" altLang="zh-CN" sz="3500" b="1">
                <a:ea typeface="黑体" pitchFamily="2" charset="-122"/>
              </a:rPr>
              <a:t>11</a:t>
            </a:r>
            <a:r>
              <a:rPr lang="en-US" altLang="zh-CN" sz="3500" b="1">
                <a:latin typeface="Times New Roman" charset="0"/>
                <a:ea typeface="黑体" pitchFamily="2" charset="-122"/>
              </a:rPr>
              <a:t>~</a:t>
            </a:r>
            <a:r>
              <a:rPr lang="en-US" altLang="zh-CN" sz="3500" b="1">
                <a:ea typeface="黑体" pitchFamily="2" charset="-122"/>
              </a:rPr>
              <a:t>30km</a:t>
            </a:r>
            <a:r>
              <a:rPr lang="zh-CN" altLang="en-US" sz="3500" b="1">
                <a:ea typeface="黑体" pitchFamily="2" charset="-122"/>
              </a:rPr>
              <a:t>，</a:t>
            </a:r>
            <a:r>
              <a:rPr lang="en-US" altLang="zh-CN" sz="3500" b="1">
                <a:ea typeface="黑体" pitchFamily="2" charset="-122"/>
              </a:rPr>
              <a:t>-56 </a:t>
            </a:r>
            <a:r>
              <a:rPr lang="en-US" altLang="zh-CN" sz="3500" b="1">
                <a:latin typeface="黑体" pitchFamily="2" charset="-122"/>
                <a:ea typeface="黑体" pitchFamily="2" charset="-122"/>
              </a:rPr>
              <a:t>℃</a:t>
            </a:r>
            <a:endParaRPr lang="en-US" altLang="zh-CN" sz="3500" b="1">
              <a:ea typeface="黑体" pitchFamily="2" charset="-122"/>
            </a:endParaRPr>
          </a:p>
          <a:p>
            <a:pPr marL="342900" indent="-342900">
              <a:spcBef>
                <a:spcPct val="20000"/>
              </a:spcBef>
              <a:buClr>
                <a:schemeClr val="bg2"/>
              </a:buClr>
              <a:buSzPct val="70000"/>
              <a:buFont typeface="Wingdings" pitchFamily="2" charset="2"/>
              <a:buNone/>
            </a:pPr>
            <a:r>
              <a:rPr lang="en-US" altLang="zh-CN" sz="3500" b="1">
                <a:ea typeface="黑体" pitchFamily="2" charset="-122"/>
              </a:rPr>
              <a:t>           </a:t>
            </a:r>
            <a:r>
              <a:rPr lang="zh-CN" altLang="en-US" sz="3500" b="1">
                <a:ea typeface="黑体" pitchFamily="2" charset="-122"/>
              </a:rPr>
              <a:t>（</a:t>
            </a:r>
            <a:r>
              <a:rPr lang="en-US" altLang="zh-CN" sz="3500" b="1">
                <a:ea typeface="黑体" pitchFamily="2" charset="-122"/>
              </a:rPr>
              <a:t>-55 </a:t>
            </a:r>
            <a:r>
              <a:rPr lang="en-US" altLang="zh-CN" sz="3500" b="1">
                <a:latin typeface="黑体" pitchFamily="2" charset="-122"/>
                <a:ea typeface="黑体" pitchFamily="2" charset="-122"/>
              </a:rPr>
              <a:t>℃</a:t>
            </a:r>
            <a:r>
              <a:rPr lang="en-US" altLang="zh-CN" sz="3500" b="1">
                <a:latin typeface="Times New Roman" charset="0"/>
                <a:ea typeface="黑体" pitchFamily="2" charset="-122"/>
              </a:rPr>
              <a:t>~</a:t>
            </a:r>
            <a:r>
              <a:rPr lang="en-US" altLang="zh-CN" sz="3500" b="1">
                <a:ea typeface="黑体" pitchFamily="2" charset="-122"/>
              </a:rPr>
              <a:t>+80 </a:t>
            </a:r>
            <a:r>
              <a:rPr lang="en-US" altLang="zh-CN" sz="3500" b="1">
                <a:latin typeface="黑体" pitchFamily="2" charset="-122"/>
                <a:ea typeface="黑体" pitchFamily="2" charset="-122"/>
              </a:rPr>
              <a:t>℃</a:t>
            </a:r>
            <a:r>
              <a:rPr lang="en-US" altLang="zh-CN" sz="3500" b="1">
                <a:ea typeface="黑体" pitchFamily="2" charset="-122"/>
              </a:rPr>
              <a:t> </a:t>
            </a:r>
            <a:r>
              <a:rPr lang="zh-CN" altLang="en-US" sz="3500" b="1">
                <a:ea typeface="黑体" pitchFamily="2" charset="-122"/>
              </a:rPr>
              <a:t>）</a:t>
            </a:r>
          </a:p>
          <a:p>
            <a:pPr marL="342900" indent="-342900">
              <a:spcBef>
                <a:spcPct val="20000"/>
              </a:spcBef>
              <a:buClr>
                <a:schemeClr val="bg2"/>
              </a:buClr>
              <a:buSzPct val="70000"/>
              <a:buFont typeface="Wingdings" pitchFamily="2" charset="2"/>
              <a:buNone/>
            </a:pPr>
            <a:r>
              <a:rPr lang="zh-CN" altLang="en-US" sz="3500" b="1">
                <a:ea typeface="黑体" pitchFamily="2" charset="-122"/>
              </a:rPr>
              <a:t>湿度：热带、亚热带，（</a:t>
            </a:r>
            <a:r>
              <a:rPr lang="en-US" altLang="zh-CN" sz="3500" b="1">
                <a:ea typeface="黑体" pitchFamily="2" charset="-122"/>
              </a:rPr>
              <a:t>40 </a:t>
            </a:r>
            <a:r>
              <a:rPr lang="en-US" altLang="zh-CN" sz="3500" b="1">
                <a:latin typeface="黑体" pitchFamily="2" charset="-122"/>
                <a:ea typeface="黑体" pitchFamily="2" charset="-122"/>
              </a:rPr>
              <a:t>℃</a:t>
            </a:r>
            <a:r>
              <a:rPr lang="zh-CN" altLang="en-US" sz="3500" b="1">
                <a:latin typeface="黑体" pitchFamily="2" charset="-122"/>
                <a:ea typeface="黑体" pitchFamily="2" charset="-122"/>
              </a:rPr>
              <a:t>，</a:t>
            </a:r>
            <a:r>
              <a:rPr lang="en-US" altLang="zh-CN" sz="3500" b="1">
                <a:latin typeface="黑体" pitchFamily="2" charset="-122"/>
                <a:ea typeface="黑体" pitchFamily="2" charset="-122"/>
              </a:rPr>
              <a:t>95%</a:t>
            </a:r>
            <a:r>
              <a:rPr lang="zh-CN" altLang="en-US" sz="3500" b="1">
                <a:latin typeface="黑体" pitchFamily="2" charset="-122"/>
                <a:ea typeface="黑体" pitchFamily="2" charset="-122"/>
              </a:rPr>
              <a:t>）</a:t>
            </a:r>
            <a:endParaRPr lang="zh-CN" altLang="en-US" sz="3500" b="1">
              <a:ea typeface="黑体" pitchFamily="2" charset="-122"/>
            </a:endParaRPr>
          </a:p>
          <a:p>
            <a:pPr marL="342900" indent="-342900">
              <a:spcBef>
                <a:spcPct val="20000"/>
              </a:spcBef>
              <a:buClr>
                <a:schemeClr val="bg2"/>
              </a:buClr>
              <a:buSzPct val="70000"/>
              <a:buFont typeface="Wingdings" pitchFamily="2" charset="2"/>
              <a:buNone/>
            </a:pPr>
            <a:r>
              <a:rPr lang="zh-CN" altLang="en-US" sz="3500" b="1">
                <a:ea typeface="黑体" pitchFamily="2" charset="-122"/>
              </a:rPr>
              <a:t>高度：</a:t>
            </a:r>
            <a:r>
              <a:rPr lang="en-US" altLang="zh-CN" sz="3500" b="1">
                <a:ea typeface="黑体" pitchFamily="2" charset="-122"/>
              </a:rPr>
              <a:t>&lt;30km</a:t>
            </a:r>
          </a:p>
          <a:p>
            <a:pPr marL="342900" indent="-342900">
              <a:spcBef>
                <a:spcPct val="20000"/>
              </a:spcBef>
              <a:buClr>
                <a:schemeClr val="bg2"/>
              </a:buClr>
              <a:buSzPct val="70000"/>
              <a:buFont typeface="Wingdings" pitchFamily="2" charset="2"/>
              <a:buNone/>
            </a:pPr>
            <a:r>
              <a:rPr lang="zh-CN" altLang="en-US" sz="3500" b="1">
                <a:ea typeface="黑体" pitchFamily="2" charset="-122"/>
              </a:rPr>
              <a:t>振动：</a:t>
            </a:r>
            <a:r>
              <a:rPr lang="en-US" altLang="zh-CN" sz="3500" b="1">
                <a:ea typeface="黑体" pitchFamily="2" charset="-122"/>
              </a:rPr>
              <a:t>2</a:t>
            </a:r>
            <a:r>
              <a:rPr lang="en-US" altLang="zh-CN" sz="3500" b="1">
                <a:latin typeface="Times New Roman" charset="0"/>
                <a:ea typeface="黑体" pitchFamily="2" charset="-122"/>
              </a:rPr>
              <a:t>~</a:t>
            </a:r>
            <a:r>
              <a:rPr lang="en-US" altLang="zh-CN" sz="3500" b="1">
                <a:ea typeface="黑体" pitchFamily="2" charset="-122"/>
              </a:rPr>
              <a:t>4000Hz</a:t>
            </a:r>
            <a:r>
              <a:rPr lang="zh-CN" altLang="en-US" sz="3500" b="1">
                <a:ea typeface="黑体" pitchFamily="2" charset="-122"/>
              </a:rPr>
              <a:t>，振动加速度：</a:t>
            </a:r>
            <a:r>
              <a:rPr lang="en-US" altLang="zh-CN" sz="3500" b="1">
                <a:ea typeface="黑体" pitchFamily="2" charset="-122"/>
              </a:rPr>
              <a:t>50</a:t>
            </a:r>
            <a:r>
              <a:rPr lang="en-US" altLang="zh-CN" sz="3500" b="1">
                <a:latin typeface="Times New Roman" charset="0"/>
                <a:ea typeface="黑体" pitchFamily="2" charset="-122"/>
              </a:rPr>
              <a:t>~</a:t>
            </a:r>
            <a:r>
              <a:rPr lang="en-US" altLang="zh-CN" sz="3500" b="1">
                <a:ea typeface="黑体" pitchFamily="2" charset="-122"/>
              </a:rPr>
              <a:t>80</a:t>
            </a:r>
            <a:r>
              <a:rPr lang="en-US" altLang="zh-CN" sz="3500" b="1">
                <a:latin typeface="Times New Roman" charset="0"/>
                <a:ea typeface="黑体" pitchFamily="2" charset="-122"/>
              </a:rPr>
              <a:t>g</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762000" y="533400"/>
            <a:ext cx="7696200" cy="857250"/>
          </a:xfrm>
        </p:spPr>
        <p:txBody>
          <a:bodyPr/>
          <a:lstStyle/>
          <a:p>
            <a:r>
              <a:rPr lang="en-US" altLang="zh-CN"/>
              <a:t>3.</a:t>
            </a:r>
            <a:r>
              <a:rPr lang="zh-CN" altLang="en-US">
                <a:ea typeface="黑体" pitchFamily="2" charset="-122"/>
              </a:rPr>
              <a:t>航空电机                          </a:t>
            </a:r>
            <a:r>
              <a:rPr lang="en-US" altLang="zh-CN" sz="1400">
                <a:ea typeface="黑体" pitchFamily="2" charset="-122"/>
              </a:rPr>
              <a:t>5</a:t>
            </a:r>
          </a:p>
        </p:txBody>
      </p:sp>
      <p:sp>
        <p:nvSpPr>
          <p:cNvPr id="179203" name="Rectangle 3"/>
          <p:cNvSpPr>
            <a:spLocks noChangeArrowheads="1"/>
          </p:cNvSpPr>
          <p:nvPr/>
        </p:nvSpPr>
        <p:spPr bwMode="auto">
          <a:xfrm>
            <a:off x="755650" y="1773238"/>
            <a:ext cx="7812088" cy="4248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None/>
            </a:pPr>
            <a:r>
              <a:rPr lang="zh-CN" altLang="en-US" sz="3500" b="1">
                <a:ea typeface="黑体" pitchFamily="2" charset="-122"/>
              </a:rPr>
              <a:t>冲击：</a:t>
            </a:r>
            <a:r>
              <a:rPr lang="en-US" altLang="zh-CN" sz="3500" b="1">
                <a:ea typeface="黑体" pitchFamily="2" charset="-122"/>
              </a:rPr>
              <a:t>10g</a:t>
            </a:r>
            <a:r>
              <a:rPr lang="zh-CN" altLang="en-US" sz="3500" b="1">
                <a:ea typeface="黑体" pitchFamily="2" charset="-122"/>
              </a:rPr>
              <a:t>（过载</a:t>
            </a:r>
            <a:r>
              <a:rPr lang="en-US" altLang="zh-CN" sz="3500" b="1">
                <a:ea typeface="黑体" pitchFamily="2" charset="-122"/>
              </a:rPr>
              <a:t>15g</a:t>
            </a:r>
            <a:r>
              <a:rPr lang="zh-CN" altLang="en-US" sz="3500" b="1">
                <a:ea typeface="黑体" pitchFamily="2" charset="-122"/>
              </a:rPr>
              <a:t>）</a:t>
            </a:r>
          </a:p>
          <a:p>
            <a:pPr marL="342900" indent="-342900">
              <a:spcBef>
                <a:spcPct val="20000"/>
              </a:spcBef>
              <a:buClr>
                <a:schemeClr val="bg2"/>
              </a:buClr>
              <a:buSzPct val="70000"/>
              <a:buFont typeface="Wingdings" pitchFamily="2" charset="2"/>
              <a:buNone/>
            </a:pPr>
            <a:r>
              <a:rPr lang="zh-CN" altLang="en-US" sz="3500" b="1">
                <a:ea typeface="黑体" pitchFamily="2" charset="-122"/>
              </a:rPr>
              <a:t>三防（霉菌、盐雾、沙尘）</a:t>
            </a:r>
          </a:p>
          <a:p>
            <a:pPr marL="342900" indent="-342900">
              <a:spcBef>
                <a:spcPct val="20000"/>
              </a:spcBef>
              <a:buClr>
                <a:schemeClr val="bg2"/>
              </a:buClr>
              <a:buSzPct val="70000"/>
              <a:buFont typeface="Wingdings" pitchFamily="2" charset="2"/>
              <a:buNone/>
            </a:pPr>
            <a:r>
              <a:rPr lang="zh-CN" altLang="en-US" sz="3500" b="1">
                <a:ea typeface="黑体" pitchFamily="2" charset="-122"/>
              </a:rPr>
              <a:t>航空电机的基本技术要求</a:t>
            </a:r>
          </a:p>
          <a:p>
            <a:pPr marL="342900" indent="-342900">
              <a:spcBef>
                <a:spcPct val="20000"/>
              </a:spcBef>
              <a:buClr>
                <a:schemeClr val="bg2"/>
              </a:buClr>
              <a:buSzPct val="70000"/>
              <a:buFont typeface="Wingdings" pitchFamily="2" charset="2"/>
              <a:buNone/>
            </a:pPr>
            <a:r>
              <a:rPr lang="zh-CN" altLang="en-US" sz="3500" b="1">
                <a:ea typeface="黑体" pitchFamily="2" charset="-122"/>
              </a:rPr>
              <a:t>（见</a:t>
            </a:r>
            <a:r>
              <a:rPr lang="en-US" altLang="zh-CN" sz="3500" b="1">
                <a:ea typeface="黑体" pitchFamily="2" charset="-122"/>
              </a:rPr>
              <a:t>P4</a:t>
            </a:r>
            <a:r>
              <a:rPr lang="zh-CN" altLang="en-US" sz="3500" b="1">
                <a:ea typeface="黑体" pitchFamily="2" charset="-122"/>
              </a:rPr>
              <a:t>表</a:t>
            </a:r>
            <a:r>
              <a:rPr lang="en-US" altLang="zh-CN" sz="3500" b="1">
                <a:ea typeface="黑体" pitchFamily="2" charset="-122"/>
              </a:rPr>
              <a:t>0-1</a:t>
            </a:r>
            <a:r>
              <a:rPr lang="zh-CN" altLang="en-US" sz="3500" b="1">
                <a:ea typeface="黑体" pitchFamily="2" charset="-122"/>
              </a:rPr>
              <a:t>）</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762000" y="533400"/>
            <a:ext cx="7696200" cy="857250"/>
          </a:xfrm>
        </p:spPr>
        <p:txBody>
          <a:bodyPr/>
          <a:lstStyle/>
          <a:p>
            <a:r>
              <a:rPr lang="en-US" altLang="zh-CN"/>
              <a:t>3.</a:t>
            </a:r>
            <a:r>
              <a:rPr lang="zh-CN" altLang="en-US">
                <a:ea typeface="黑体" pitchFamily="2" charset="-122"/>
              </a:rPr>
              <a:t>航空电机                          </a:t>
            </a:r>
            <a:r>
              <a:rPr lang="en-US" altLang="zh-CN" sz="1400">
                <a:ea typeface="黑体" pitchFamily="2" charset="-122"/>
              </a:rPr>
              <a:t>6</a:t>
            </a:r>
          </a:p>
        </p:txBody>
      </p:sp>
      <p:sp>
        <p:nvSpPr>
          <p:cNvPr id="113667" name="Rectangle 3"/>
          <p:cNvSpPr>
            <a:spLocks noChangeArrowheads="1"/>
          </p:cNvSpPr>
          <p:nvPr/>
        </p:nvSpPr>
        <p:spPr bwMode="auto">
          <a:xfrm>
            <a:off x="900113" y="1989138"/>
            <a:ext cx="7924800" cy="25828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eaLnBrk="0" hangingPunct="0"/>
            <a:r>
              <a:rPr lang="zh-CN" altLang="en-US" sz="3500" b="1">
                <a:ea typeface="黑体" pitchFamily="2" charset="-122"/>
              </a:rPr>
              <a:t>航空电机的特点：</a:t>
            </a:r>
          </a:p>
          <a:p>
            <a:pPr marL="342900" indent="-342900" eaLnBrk="0" hangingPunct="0"/>
            <a:r>
              <a:rPr lang="zh-CN" altLang="en-US" sz="3500" b="1">
                <a:ea typeface="黑体" pitchFamily="2" charset="-122"/>
              </a:rPr>
              <a:t>		体积小、重量轻、功率密度高</a:t>
            </a:r>
          </a:p>
          <a:p>
            <a:pPr marL="342900" indent="-342900" eaLnBrk="0" hangingPunct="0"/>
            <a:r>
              <a:rPr lang="zh-CN" altLang="en-US" sz="3500" b="1">
                <a:ea typeface="黑体" pitchFamily="2" charset="-122"/>
              </a:rPr>
              <a:t>		寿命长、可靠性高</a:t>
            </a:r>
          </a:p>
          <a:p>
            <a:pPr marL="342900" indent="-342900" eaLnBrk="0" hangingPunct="0"/>
            <a:r>
              <a:rPr lang="zh-CN" altLang="en-US" sz="3500" b="1">
                <a:ea typeface="黑体" pitchFamily="2" charset="-122"/>
              </a:rPr>
              <a:t>优质材料</a:t>
            </a:r>
            <a:r>
              <a:rPr lang="en-US" altLang="zh-CN" sz="3500" b="1">
                <a:ea typeface="黑体" pitchFamily="2" charset="-122"/>
              </a:rPr>
              <a:t>——</a:t>
            </a:r>
            <a:r>
              <a:rPr lang="zh-CN" altLang="en-US" sz="3500" b="1">
                <a:ea typeface="黑体" pitchFamily="2" charset="-122"/>
              </a:rPr>
              <a:t>最好的材料</a:t>
            </a:r>
          </a:p>
          <a:p>
            <a:pPr marL="342900" indent="-342900" eaLnBrk="0" hangingPunct="0"/>
            <a:endParaRPr lang="en-US" altLang="zh-CN" sz="3500" b="1">
              <a:ea typeface="黑体" pitchFamily="2" charset="-122"/>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762000" y="533400"/>
            <a:ext cx="7696200" cy="857250"/>
          </a:xfrm>
        </p:spPr>
        <p:txBody>
          <a:bodyPr/>
          <a:lstStyle/>
          <a:p>
            <a:r>
              <a:rPr lang="en-US" altLang="zh-CN"/>
              <a:t>4.</a:t>
            </a:r>
            <a:r>
              <a:rPr lang="zh-CN" altLang="en-US">
                <a:ea typeface="黑体" pitchFamily="2" charset="-122"/>
              </a:rPr>
              <a:t>电机学的研究内容       </a:t>
            </a:r>
            <a:r>
              <a:rPr lang="en-US" altLang="zh-CN" sz="1400">
                <a:ea typeface="黑体" pitchFamily="2" charset="-122"/>
              </a:rPr>
              <a:t>1</a:t>
            </a:r>
          </a:p>
        </p:txBody>
      </p:sp>
      <p:sp>
        <p:nvSpPr>
          <p:cNvPr id="112643" name="Rectangle 3"/>
          <p:cNvSpPr>
            <a:spLocks noChangeArrowheads="1"/>
          </p:cNvSpPr>
          <p:nvPr/>
        </p:nvSpPr>
        <p:spPr bwMode="auto">
          <a:xfrm>
            <a:off x="684213" y="1773238"/>
            <a:ext cx="7924800" cy="46085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None/>
            </a:pPr>
            <a:r>
              <a:rPr lang="zh-CN" altLang="en-US" sz="3500" b="1">
                <a:ea typeface="黑体" pitchFamily="2" charset="-122"/>
              </a:rPr>
              <a:t>电机</a:t>
            </a:r>
            <a:r>
              <a:rPr lang="en-US" altLang="zh-CN" sz="3500" b="1">
                <a:ea typeface="黑体" pitchFamily="2" charset="-122"/>
              </a:rPr>
              <a:t>——</a:t>
            </a:r>
            <a:r>
              <a:rPr lang="zh-CN" altLang="en-US" sz="3500" b="1">
                <a:ea typeface="黑体" pitchFamily="2" charset="-122"/>
              </a:rPr>
              <a:t>电压、电流、转矩、转速、功率、损耗、效率</a:t>
            </a:r>
          </a:p>
          <a:p>
            <a:pPr marL="342900" indent="-342900">
              <a:spcBef>
                <a:spcPct val="20000"/>
              </a:spcBef>
              <a:buClr>
                <a:schemeClr val="bg2"/>
              </a:buClr>
              <a:buSzPct val="70000"/>
              <a:buFont typeface="Wingdings" pitchFamily="2" charset="2"/>
              <a:buNone/>
            </a:pPr>
            <a:r>
              <a:rPr lang="zh-CN" altLang="en-US" sz="3500" b="1">
                <a:ea typeface="黑体" pitchFamily="2" charset="-122"/>
              </a:rPr>
              <a:t> 电机结构：磁路、电路（绕组）</a:t>
            </a:r>
          </a:p>
          <a:p>
            <a:pPr marL="342900" indent="-342900">
              <a:spcBef>
                <a:spcPct val="20000"/>
              </a:spcBef>
              <a:buClr>
                <a:schemeClr val="bg2"/>
              </a:buClr>
              <a:buSzPct val="70000"/>
              <a:buFont typeface="Wingdings" pitchFamily="2" charset="2"/>
              <a:buNone/>
            </a:pPr>
            <a:r>
              <a:rPr lang="zh-CN" altLang="en-US" sz="3500" b="1">
                <a:ea typeface="黑体" pitchFamily="2" charset="-122"/>
              </a:rPr>
              <a:t> 运行方式：发电机、电动机</a:t>
            </a:r>
          </a:p>
          <a:p>
            <a:pPr marL="342900" indent="-342900">
              <a:spcBef>
                <a:spcPct val="20000"/>
              </a:spcBef>
              <a:buClr>
                <a:schemeClr val="bg2"/>
              </a:buClr>
              <a:buSzPct val="70000"/>
              <a:buFont typeface="Wingdings" pitchFamily="2" charset="2"/>
              <a:buNone/>
            </a:pPr>
            <a:r>
              <a:rPr lang="zh-CN" altLang="en-US" sz="3500" b="1">
                <a:ea typeface="黑体" pitchFamily="2" charset="-122"/>
              </a:rPr>
              <a:t> 基本方程式：包括电压、电流、转矩、转速、功率、损耗、效率及电机参数</a:t>
            </a:r>
            <a:r>
              <a:rPr lang="en-US" altLang="zh-CN" sz="3500" b="1">
                <a:ea typeface="黑体" pitchFamily="2" charset="-122"/>
              </a:rPr>
              <a:t>——</a:t>
            </a:r>
            <a:r>
              <a:rPr lang="zh-CN" altLang="en-US" sz="3500" b="1">
                <a:ea typeface="黑体" pitchFamily="2" charset="-122"/>
              </a:rPr>
              <a:t>电阻、电抗、反电势等相互关系</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Effect transition="in" filter="slide(fromBottom)">
                                      <p:cBhvr>
                                        <p:cTn id="7" dur="500"/>
                                        <p:tgtEl>
                                          <p:spTgt spid="1126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12643">
                                            <p:txEl>
                                              <p:pRg st="1" end="1"/>
                                            </p:txEl>
                                          </p:spTgt>
                                        </p:tgtEl>
                                        <p:attrNameLst>
                                          <p:attrName>style.visibility</p:attrName>
                                        </p:attrNameLst>
                                      </p:cBhvr>
                                      <p:to>
                                        <p:strVal val="visible"/>
                                      </p:to>
                                    </p:set>
                                    <p:animEffect transition="in" filter="slide(fromBottom)">
                                      <p:cBhvr>
                                        <p:cTn id="12" dur="500"/>
                                        <p:tgtEl>
                                          <p:spTgt spid="1126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12643">
                                            <p:txEl>
                                              <p:pRg st="2" end="2"/>
                                            </p:txEl>
                                          </p:spTgt>
                                        </p:tgtEl>
                                        <p:attrNameLst>
                                          <p:attrName>style.visibility</p:attrName>
                                        </p:attrNameLst>
                                      </p:cBhvr>
                                      <p:to>
                                        <p:strVal val="visible"/>
                                      </p:to>
                                    </p:set>
                                    <p:animEffect transition="in" filter="slide(fromBottom)">
                                      <p:cBhvr>
                                        <p:cTn id="17" dur="500"/>
                                        <p:tgtEl>
                                          <p:spTgt spid="1126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12643">
                                            <p:txEl>
                                              <p:pRg st="3" end="3"/>
                                            </p:txEl>
                                          </p:spTgt>
                                        </p:tgtEl>
                                        <p:attrNameLst>
                                          <p:attrName>style.visibility</p:attrName>
                                        </p:attrNameLst>
                                      </p:cBhvr>
                                      <p:to>
                                        <p:strVal val="visible"/>
                                      </p:to>
                                    </p:set>
                                    <p:animEffect transition="in" filter="slide(fromBottom)">
                                      <p:cBhvr>
                                        <p:cTn id="22" dur="500"/>
                                        <p:tgtEl>
                                          <p:spTgt spid="1126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1026"/>
          <p:cNvSpPr>
            <a:spLocks noGrp="1" noChangeArrowheads="1"/>
          </p:cNvSpPr>
          <p:nvPr>
            <p:ph type="title"/>
          </p:nvPr>
        </p:nvSpPr>
        <p:spPr>
          <a:xfrm>
            <a:off x="762000" y="533400"/>
            <a:ext cx="7696200" cy="857250"/>
          </a:xfrm>
        </p:spPr>
        <p:txBody>
          <a:bodyPr/>
          <a:lstStyle/>
          <a:p>
            <a:r>
              <a:rPr lang="en-US" altLang="zh-CN"/>
              <a:t>1.</a:t>
            </a:r>
            <a:r>
              <a:rPr lang="zh-CN" altLang="en-US">
                <a:ea typeface="黑体" pitchFamily="2" charset="-122"/>
              </a:rPr>
              <a:t>电机的发展                       </a:t>
            </a:r>
            <a:r>
              <a:rPr lang="en-US" altLang="zh-CN" sz="1400">
                <a:ea typeface="黑体" pitchFamily="2" charset="-122"/>
              </a:rPr>
              <a:t>3</a:t>
            </a:r>
          </a:p>
        </p:txBody>
      </p:sp>
      <p:sp>
        <p:nvSpPr>
          <p:cNvPr id="83971" name="Rectangle 1027"/>
          <p:cNvSpPr>
            <a:spLocks noChangeArrowheads="1"/>
          </p:cNvSpPr>
          <p:nvPr/>
        </p:nvSpPr>
        <p:spPr bwMode="auto">
          <a:xfrm>
            <a:off x="1182688" y="2017713"/>
            <a:ext cx="7637462"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Char char="l"/>
            </a:pPr>
            <a:r>
              <a:rPr lang="zh-CN" altLang="en-US" sz="3500" b="1">
                <a:ea typeface="黑体" pitchFamily="2" charset="-122"/>
              </a:rPr>
              <a:t>出现了</a:t>
            </a:r>
            <a:r>
              <a:rPr lang="zh-CN" altLang="en-US" sz="3500" b="1">
                <a:solidFill>
                  <a:srgbClr val="FF0000"/>
                </a:solidFill>
                <a:ea typeface="黑体" pitchFamily="2" charset="-122"/>
              </a:rPr>
              <a:t>单相交流发电机</a:t>
            </a:r>
            <a:r>
              <a:rPr lang="zh-CN" altLang="en-US" sz="3500" b="1">
                <a:ea typeface="黑体" pitchFamily="2" charset="-122"/>
              </a:rPr>
              <a:t>。</a:t>
            </a:r>
          </a:p>
          <a:p>
            <a:pPr marL="342900" indent="-342900">
              <a:spcBef>
                <a:spcPct val="20000"/>
              </a:spcBef>
              <a:buClr>
                <a:schemeClr val="bg2"/>
              </a:buClr>
              <a:buSzPct val="70000"/>
              <a:buFont typeface="Wingdings" pitchFamily="2" charset="2"/>
              <a:buChar char="l"/>
            </a:pPr>
            <a:r>
              <a:rPr lang="zh-CN" altLang="en-US" sz="3500" b="1">
                <a:ea typeface="黑体" pitchFamily="2" charset="-122"/>
              </a:rPr>
              <a:t>为扩大馈电范围，建立</a:t>
            </a:r>
            <a:r>
              <a:rPr lang="zh-CN" altLang="en-US" sz="3500" b="1">
                <a:solidFill>
                  <a:srgbClr val="FF0000"/>
                </a:solidFill>
                <a:ea typeface="黑体" pitchFamily="2" charset="-122"/>
              </a:rPr>
              <a:t>中央发电站</a:t>
            </a:r>
          </a:p>
          <a:p>
            <a:pPr marL="342900" indent="-342900">
              <a:spcBef>
                <a:spcPct val="20000"/>
              </a:spcBef>
              <a:buClr>
                <a:schemeClr val="bg2"/>
              </a:buClr>
              <a:buSzPct val="70000"/>
              <a:buFont typeface="Wingdings" pitchFamily="2" charset="2"/>
              <a:buChar char="l"/>
            </a:pPr>
            <a:r>
              <a:rPr lang="zh-CN" altLang="en-US" sz="3500" b="1">
                <a:ea typeface="黑体" pitchFamily="2" charset="-122"/>
              </a:rPr>
              <a:t>但十九世纪中叶，动力</a:t>
            </a:r>
            <a:r>
              <a:rPr lang="en-US" altLang="zh-CN" sz="3500" b="1">
                <a:ea typeface="黑体" pitchFamily="2" charset="-122"/>
              </a:rPr>
              <a:t>—</a:t>
            </a:r>
            <a:r>
              <a:rPr lang="zh-CN" altLang="en-US" sz="3500" b="1">
                <a:ea typeface="黑体" pitchFamily="2" charset="-122"/>
              </a:rPr>
              <a:t>蒸汽机和水轮机</a:t>
            </a:r>
          </a:p>
          <a:p>
            <a:pPr marL="342900" indent="-342900">
              <a:spcBef>
                <a:spcPct val="20000"/>
              </a:spcBef>
              <a:buClr>
                <a:schemeClr val="bg2"/>
              </a:buClr>
              <a:buSzPct val="70000"/>
              <a:buFont typeface="Wingdings" pitchFamily="2" charset="2"/>
              <a:buChar char="l"/>
            </a:pPr>
            <a:r>
              <a:rPr lang="zh-CN" altLang="en-US" sz="3500" b="1">
                <a:ea typeface="黑体" pitchFamily="2" charset="-122"/>
              </a:rPr>
              <a:t>电动机供电：电池       直流发电机，但直流供电距离短</a:t>
            </a:r>
            <a:r>
              <a:rPr lang="en-US" altLang="zh-CN" sz="3500" b="1">
                <a:ea typeface="黑体" pitchFamily="2" charset="-122"/>
              </a:rPr>
              <a:t>----</a:t>
            </a:r>
            <a:r>
              <a:rPr lang="zh-CN" altLang="en-US" sz="3500" b="1">
                <a:ea typeface="黑体" pitchFamily="2" charset="-122"/>
              </a:rPr>
              <a:t>导线压降大</a:t>
            </a:r>
          </a:p>
          <a:p>
            <a:pPr marL="342900" indent="-342900">
              <a:spcBef>
                <a:spcPct val="20000"/>
              </a:spcBef>
              <a:buClr>
                <a:schemeClr val="bg2"/>
              </a:buClr>
              <a:buSzPct val="70000"/>
              <a:buFont typeface="Wingdings" pitchFamily="2" charset="2"/>
              <a:buChar char="l"/>
            </a:pPr>
            <a:endParaRPr lang="en-US" altLang="zh-CN" sz="3500" b="1">
              <a:ea typeface="黑体" pitchFamily="2" charset="-122"/>
            </a:endParaRPr>
          </a:p>
        </p:txBody>
      </p:sp>
      <p:sp>
        <p:nvSpPr>
          <p:cNvPr id="83972" name="Line 1028"/>
          <p:cNvSpPr>
            <a:spLocks noChangeShapeType="1"/>
          </p:cNvSpPr>
          <p:nvPr/>
        </p:nvSpPr>
        <p:spPr bwMode="auto">
          <a:xfrm>
            <a:off x="5364163" y="4868863"/>
            <a:ext cx="790575" cy="0"/>
          </a:xfrm>
          <a:prstGeom prst="line">
            <a:avLst/>
          </a:prstGeom>
          <a:noFill/>
          <a:ln w="76200">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Effect transition="in" filter="slide(fromBottom)">
                                      <p:cBhvr>
                                        <p:cTn id="7" dur="500"/>
                                        <p:tgtEl>
                                          <p:spTgt spid="8397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83971">
                                            <p:txEl>
                                              <p:pRg st="1" end="1"/>
                                            </p:txEl>
                                          </p:spTgt>
                                        </p:tgtEl>
                                        <p:attrNameLst>
                                          <p:attrName>style.visibility</p:attrName>
                                        </p:attrNameLst>
                                      </p:cBhvr>
                                      <p:to>
                                        <p:strVal val="visible"/>
                                      </p:to>
                                    </p:set>
                                    <p:animEffect transition="in" filter="slide(fromBottom)">
                                      <p:cBhvr>
                                        <p:cTn id="12" dur="500"/>
                                        <p:tgtEl>
                                          <p:spTgt spid="8397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whoosh.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83971">
                                            <p:txEl>
                                              <p:pRg st="2" end="2"/>
                                            </p:txEl>
                                          </p:spTgt>
                                        </p:tgtEl>
                                        <p:attrNameLst>
                                          <p:attrName>style.visibility</p:attrName>
                                        </p:attrNameLst>
                                      </p:cBhvr>
                                      <p:to>
                                        <p:strVal val="visible"/>
                                      </p:to>
                                    </p:set>
                                    <p:animEffect transition="in" filter="slide(fromBottom)">
                                      <p:cBhvr>
                                        <p:cTn id="17" dur="500"/>
                                        <p:tgtEl>
                                          <p:spTgt spid="83971">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83971">
                                            <p:txEl>
                                              <p:pRg st="3" end="3"/>
                                            </p:txEl>
                                          </p:spTgt>
                                        </p:tgtEl>
                                        <p:attrNameLst>
                                          <p:attrName>style.visibility</p:attrName>
                                        </p:attrNameLst>
                                      </p:cBhvr>
                                      <p:to>
                                        <p:strVal val="visible"/>
                                      </p:to>
                                    </p:set>
                                    <p:animEffect transition="in" filter="slide(fromBottom)">
                                      <p:cBhvr>
                                        <p:cTn id="22" dur="500"/>
                                        <p:tgtEl>
                                          <p:spTgt spid="83971">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whoosh.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83972"/>
                                        </p:tgtEl>
                                        <p:attrNameLst>
                                          <p:attrName>style.visibility</p:attrName>
                                        </p:attrNameLst>
                                      </p:cBhvr>
                                      <p:to>
                                        <p:strVal val="visible"/>
                                      </p:to>
                                    </p:set>
                                    <p:animEffect transition="in" filter="slide(fromBottom)">
                                      <p:cBhvr>
                                        <p:cTn id="27" dur="500"/>
                                        <p:tgtEl>
                                          <p:spTgt spid="83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uiExpand="1" build="p" autoUpdateAnimBg="0"/>
      <p:bldP spid="83972"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762000" y="533400"/>
            <a:ext cx="7696200" cy="857250"/>
          </a:xfrm>
        </p:spPr>
        <p:txBody>
          <a:bodyPr/>
          <a:lstStyle/>
          <a:p>
            <a:r>
              <a:rPr lang="en-US" altLang="zh-CN"/>
              <a:t>4.</a:t>
            </a:r>
            <a:r>
              <a:rPr lang="zh-CN" altLang="en-US">
                <a:ea typeface="黑体" pitchFamily="2" charset="-122"/>
              </a:rPr>
              <a:t>电机学的研究内容       </a:t>
            </a:r>
            <a:r>
              <a:rPr lang="en-US" altLang="zh-CN" sz="1400">
                <a:ea typeface="黑体" pitchFamily="2" charset="-122"/>
              </a:rPr>
              <a:t>2</a:t>
            </a:r>
          </a:p>
        </p:txBody>
      </p:sp>
      <p:sp>
        <p:nvSpPr>
          <p:cNvPr id="124931" name="Rectangle 3"/>
          <p:cNvSpPr>
            <a:spLocks noChangeArrowheads="1"/>
          </p:cNvSpPr>
          <p:nvPr/>
        </p:nvSpPr>
        <p:spPr bwMode="auto">
          <a:xfrm>
            <a:off x="914400" y="1989138"/>
            <a:ext cx="7910513" cy="44878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None/>
            </a:pPr>
            <a:r>
              <a:rPr lang="zh-CN" altLang="en-US" sz="3500" b="1">
                <a:ea typeface="黑体" pitchFamily="2" charset="-122"/>
              </a:rPr>
              <a:t>交流电机还要注意：复数符号法、矢量图、等值电路图、谐波分析等</a:t>
            </a:r>
          </a:p>
          <a:p>
            <a:pPr marL="342900" indent="-342900">
              <a:spcBef>
                <a:spcPct val="20000"/>
              </a:spcBef>
              <a:buClr>
                <a:schemeClr val="bg2"/>
              </a:buClr>
              <a:buSzPct val="70000"/>
              <a:buFont typeface="Wingdings" pitchFamily="2" charset="2"/>
              <a:buNone/>
            </a:pPr>
            <a:r>
              <a:rPr lang="zh-CN" altLang="en-US" sz="3500" b="1">
                <a:ea typeface="黑体" pitchFamily="2" charset="-122"/>
              </a:rPr>
              <a:t> 每一章要注意：解决什么问题</a:t>
            </a:r>
          </a:p>
          <a:p>
            <a:pPr marL="342900" indent="-342900">
              <a:spcBef>
                <a:spcPct val="20000"/>
              </a:spcBef>
              <a:buClr>
                <a:schemeClr val="bg2"/>
              </a:buClr>
              <a:buSzPct val="70000"/>
              <a:buFont typeface="Wingdings" pitchFamily="2" charset="2"/>
              <a:buNone/>
            </a:pPr>
            <a:r>
              <a:rPr lang="zh-CN" altLang="en-US" sz="3500" b="1">
                <a:ea typeface="黑体" pitchFamily="2" charset="-122"/>
              </a:rPr>
              <a:t>				    问题的来源（出处）</a:t>
            </a:r>
          </a:p>
          <a:p>
            <a:pPr marL="342900" indent="-342900">
              <a:spcBef>
                <a:spcPct val="20000"/>
              </a:spcBef>
              <a:buClr>
                <a:schemeClr val="bg2"/>
              </a:buClr>
              <a:buSzPct val="70000"/>
              <a:buFont typeface="Wingdings" pitchFamily="2" charset="2"/>
              <a:buNone/>
            </a:pPr>
            <a:r>
              <a:rPr lang="zh-CN" altLang="en-US" sz="3500" b="1">
                <a:ea typeface="黑体" pitchFamily="2" charset="-122"/>
              </a:rPr>
              <a:t>				    解决方法</a:t>
            </a:r>
          </a:p>
          <a:p>
            <a:pPr marL="342900" indent="-342900">
              <a:spcBef>
                <a:spcPct val="20000"/>
              </a:spcBef>
              <a:buClr>
                <a:schemeClr val="bg2"/>
              </a:buClr>
              <a:buSzPct val="70000"/>
              <a:buFont typeface="Wingdings" pitchFamily="2" charset="2"/>
              <a:buNone/>
            </a:pPr>
            <a:r>
              <a:rPr lang="zh-CN" altLang="en-US" sz="3500" b="1">
                <a:ea typeface="黑体" pitchFamily="2" charset="-122"/>
              </a:rPr>
              <a:t>				    得出结论</a:t>
            </a:r>
          </a:p>
          <a:p>
            <a:pPr marL="342900" indent="-342900">
              <a:spcBef>
                <a:spcPct val="20000"/>
              </a:spcBef>
              <a:buClr>
                <a:schemeClr val="bg2"/>
              </a:buClr>
              <a:buSzPct val="70000"/>
              <a:buFont typeface="Wingdings" pitchFamily="2" charset="2"/>
              <a:buNone/>
            </a:pPr>
            <a:r>
              <a:rPr lang="zh-CN" altLang="en-US" sz="3500" b="1">
                <a:ea typeface="黑体" pitchFamily="2" charset="-122"/>
              </a:rPr>
              <a:t>	</a:t>
            </a:r>
            <a:r>
              <a:rPr lang="zh-CN" altLang="en-US" sz="3500" b="1">
                <a:solidFill>
                  <a:schemeClr val="hlink"/>
                </a:solidFill>
                <a:ea typeface="黑体" pitchFamily="2" charset="-122"/>
              </a:rPr>
              <a:t>注意电机各物理量的物理概念</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24931">
                                            <p:txEl>
                                              <p:pRg st="0" end="0"/>
                                            </p:txEl>
                                          </p:spTgt>
                                        </p:tgtEl>
                                        <p:attrNameLst>
                                          <p:attrName>style.visibility</p:attrName>
                                        </p:attrNameLst>
                                      </p:cBhvr>
                                      <p:to>
                                        <p:strVal val="visible"/>
                                      </p:to>
                                    </p:set>
                                    <p:animEffect transition="in" filter="slide(fromBottom)">
                                      <p:cBhvr>
                                        <p:cTn id="7" dur="500"/>
                                        <p:tgtEl>
                                          <p:spTgt spid="1249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24931">
                                            <p:txEl>
                                              <p:pRg st="1" end="1"/>
                                            </p:txEl>
                                          </p:spTgt>
                                        </p:tgtEl>
                                        <p:attrNameLst>
                                          <p:attrName>style.visibility</p:attrName>
                                        </p:attrNameLst>
                                      </p:cBhvr>
                                      <p:to>
                                        <p:strVal val="visible"/>
                                      </p:to>
                                    </p:set>
                                    <p:animEffect transition="in" filter="slide(fromBottom)">
                                      <p:cBhvr>
                                        <p:cTn id="12" dur="500"/>
                                        <p:tgtEl>
                                          <p:spTgt spid="1249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24931">
                                            <p:txEl>
                                              <p:pRg st="2" end="2"/>
                                            </p:txEl>
                                          </p:spTgt>
                                        </p:tgtEl>
                                        <p:attrNameLst>
                                          <p:attrName>style.visibility</p:attrName>
                                        </p:attrNameLst>
                                      </p:cBhvr>
                                      <p:to>
                                        <p:strVal val="visible"/>
                                      </p:to>
                                    </p:set>
                                    <p:animEffect transition="in" filter="slide(fromBottom)">
                                      <p:cBhvr>
                                        <p:cTn id="17" dur="500"/>
                                        <p:tgtEl>
                                          <p:spTgt spid="1249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24931">
                                            <p:txEl>
                                              <p:pRg st="3" end="3"/>
                                            </p:txEl>
                                          </p:spTgt>
                                        </p:tgtEl>
                                        <p:attrNameLst>
                                          <p:attrName>style.visibility</p:attrName>
                                        </p:attrNameLst>
                                      </p:cBhvr>
                                      <p:to>
                                        <p:strVal val="visible"/>
                                      </p:to>
                                    </p:set>
                                    <p:animEffect transition="in" filter="slide(fromBottom)">
                                      <p:cBhvr>
                                        <p:cTn id="22" dur="500"/>
                                        <p:tgtEl>
                                          <p:spTgt spid="1249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24931">
                                            <p:txEl>
                                              <p:pRg st="4" end="4"/>
                                            </p:txEl>
                                          </p:spTgt>
                                        </p:tgtEl>
                                        <p:attrNameLst>
                                          <p:attrName>style.visibility</p:attrName>
                                        </p:attrNameLst>
                                      </p:cBhvr>
                                      <p:to>
                                        <p:strVal val="visible"/>
                                      </p:to>
                                    </p:set>
                                    <p:animEffect transition="in" filter="slide(fromBottom)">
                                      <p:cBhvr>
                                        <p:cTn id="27" dur="500"/>
                                        <p:tgtEl>
                                          <p:spTgt spid="12493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24931">
                                            <p:txEl>
                                              <p:pRg st="5" end="5"/>
                                            </p:txEl>
                                          </p:spTgt>
                                        </p:tgtEl>
                                        <p:attrNameLst>
                                          <p:attrName>style.visibility</p:attrName>
                                        </p:attrNameLst>
                                      </p:cBhvr>
                                      <p:to>
                                        <p:strVal val="visible"/>
                                      </p:to>
                                    </p:set>
                                    <p:animEffect transition="in" filter="slide(fromBottom)">
                                      <p:cBhvr>
                                        <p:cTn id="32" dur="500"/>
                                        <p:tgtEl>
                                          <p:spTgt spid="1249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762000" y="533400"/>
            <a:ext cx="7696200" cy="857250"/>
          </a:xfrm>
        </p:spPr>
        <p:txBody>
          <a:bodyPr/>
          <a:lstStyle/>
          <a:p>
            <a:r>
              <a:rPr lang="en-US" altLang="zh-CN"/>
              <a:t>4.</a:t>
            </a:r>
            <a:r>
              <a:rPr lang="zh-CN" altLang="en-US">
                <a:ea typeface="黑体" pitchFamily="2" charset="-122"/>
              </a:rPr>
              <a:t>电机学的研究内容       </a:t>
            </a:r>
            <a:r>
              <a:rPr lang="en-US" altLang="zh-CN" sz="1400">
                <a:ea typeface="黑体" pitchFamily="2" charset="-122"/>
              </a:rPr>
              <a:t>3</a:t>
            </a:r>
          </a:p>
        </p:txBody>
      </p:sp>
      <p:sp>
        <p:nvSpPr>
          <p:cNvPr id="125955" name="Rectangle 3"/>
          <p:cNvSpPr>
            <a:spLocks noChangeArrowheads="1"/>
          </p:cNvSpPr>
          <p:nvPr/>
        </p:nvSpPr>
        <p:spPr bwMode="auto">
          <a:xfrm>
            <a:off x="323850" y="1989138"/>
            <a:ext cx="8501063" cy="36496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None/>
            </a:pPr>
            <a:r>
              <a:rPr lang="zh-CN" altLang="en-US" sz="3500" b="1">
                <a:ea typeface="黑体" pitchFamily="2" charset="-122"/>
              </a:rPr>
              <a:t>电机学是一门综合性的课程。</a:t>
            </a:r>
          </a:p>
          <a:p>
            <a:pPr marL="342900" indent="-342900">
              <a:spcBef>
                <a:spcPct val="20000"/>
              </a:spcBef>
              <a:buClr>
                <a:schemeClr val="bg2"/>
              </a:buClr>
              <a:buSzPct val="70000"/>
              <a:buFont typeface="Wingdings" pitchFamily="2" charset="2"/>
              <a:buNone/>
            </a:pPr>
            <a:r>
              <a:rPr lang="zh-CN" altLang="en-US" sz="3500" b="1">
                <a:ea typeface="黑体" pitchFamily="2" charset="-122"/>
              </a:rPr>
              <a:t>		电工原理、电磁原理、机械原理、热力学等。</a:t>
            </a:r>
          </a:p>
          <a:p>
            <a:pPr marL="342900" indent="-342900">
              <a:spcBef>
                <a:spcPct val="20000"/>
              </a:spcBef>
              <a:buClr>
                <a:schemeClr val="bg2"/>
              </a:buClr>
              <a:buSzPct val="70000"/>
              <a:buFont typeface="Wingdings" pitchFamily="2" charset="2"/>
              <a:buNone/>
            </a:pPr>
            <a:r>
              <a:rPr lang="zh-CN" altLang="en-US" sz="3500" b="1">
                <a:ea typeface="黑体" pitchFamily="2" charset="-122"/>
              </a:rPr>
              <a:t>电机学是一门带专业性质的基础课。与电工学不同，电工学</a:t>
            </a:r>
            <a:r>
              <a:rPr lang="en-US" altLang="zh-CN" sz="3500" b="1">
                <a:ea typeface="黑体" pitchFamily="2" charset="-122"/>
              </a:rPr>
              <a:t>——</a:t>
            </a:r>
            <a:r>
              <a:rPr lang="zh-CN" altLang="en-US" sz="3500" b="1">
                <a:ea typeface="黑体" pitchFamily="2" charset="-122"/>
              </a:rPr>
              <a:t>解决理想化问题，电机学</a:t>
            </a:r>
            <a:r>
              <a:rPr lang="en-US" altLang="zh-CN" sz="3500" b="1">
                <a:ea typeface="黑体" pitchFamily="2" charset="-122"/>
              </a:rPr>
              <a:t>——</a:t>
            </a:r>
            <a:r>
              <a:rPr lang="zh-CN" altLang="en-US" sz="3500" b="1">
                <a:ea typeface="黑体" pitchFamily="2" charset="-122"/>
              </a:rPr>
              <a:t>解决实际问题。</a:t>
            </a:r>
          </a:p>
        </p:txBody>
      </p:sp>
      <p:sp>
        <p:nvSpPr>
          <p:cNvPr id="125956" name="Rectangle 4"/>
          <p:cNvSpPr>
            <a:spLocks noChangeArrowheads="1"/>
          </p:cNvSpPr>
          <p:nvPr/>
        </p:nvSpPr>
        <p:spPr bwMode="auto">
          <a:xfrm>
            <a:off x="0" y="5562600"/>
            <a:ext cx="2339975"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b="1">
                <a:latin typeface="Tahoma" pitchFamily="34" charset="0"/>
                <a:ea typeface="黑体" pitchFamily="2" charset="-122"/>
              </a:rPr>
              <a:t>实际问题</a:t>
            </a:r>
          </a:p>
        </p:txBody>
      </p:sp>
      <p:sp>
        <p:nvSpPr>
          <p:cNvPr id="125957" name="Line 5"/>
          <p:cNvSpPr>
            <a:spLocks noChangeShapeType="1"/>
          </p:cNvSpPr>
          <p:nvPr/>
        </p:nvSpPr>
        <p:spPr bwMode="auto">
          <a:xfrm>
            <a:off x="1981200" y="5867400"/>
            <a:ext cx="685800" cy="0"/>
          </a:xfrm>
          <a:prstGeom prst="line">
            <a:avLst/>
          </a:prstGeom>
          <a:noFill/>
          <a:ln w="76200">
            <a:solidFill>
              <a:schemeClr val="hlink"/>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5958" name="Rectangle 6"/>
          <p:cNvSpPr>
            <a:spLocks noChangeArrowheads="1"/>
          </p:cNvSpPr>
          <p:nvPr/>
        </p:nvSpPr>
        <p:spPr bwMode="auto">
          <a:xfrm>
            <a:off x="2667000" y="5562600"/>
            <a:ext cx="1544638"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b="1">
                <a:latin typeface="Tahoma" pitchFamily="34" charset="0"/>
                <a:ea typeface="黑体" pitchFamily="2" charset="-122"/>
              </a:rPr>
              <a:t>简化</a:t>
            </a:r>
          </a:p>
        </p:txBody>
      </p:sp>
      <p:sp>
        <p:nvSpPr>
          <p:cNvPr id="125959" name="Line 7"/>
          <p:cNvSpPr>
            <a:spLocks noChangeShapeType="1"/>
          </p:cNvSpPr>
          <p:nvPr/>
        </p:nvSpPr>
        <p:spPr bwMode="auto">
          <a:xfrm>
            <a:off x="3657600" y="5867400"/>
            <a:ext cx="685800" cy="0"/>
          </a:xfrm>
          <a:prstGeom prst="line">
            <a:avLst/>
          </a:prstGeom>
          <a:noFill/>
          <a:ln w="76200">
            <a:solidFill>
              <a:schemeClr val="hlink"/>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5961" name="Rectangle 9"/>
          <p:cNvSpPr>
            <a:spLocks noChangeArrowheads="1"/>
          </p:cNvSpPr>
          <p:nvPr/>
        </p:nvSpPr>
        <p:spPr bwMode="auto">
          <a:xfrm>
            <a:off x="4191000" y="5562600"/>
            <a:ext cx="2181225"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b="1">
                <a:latin typeface="Tahoma" pitchFamily="34" charset="0"/>
                <a:ea typeface="黑体" pitchFamily="2" charset="-122"/>
              </a:rPr>
              <a:t>主要矛盾</a:t>
            </a:r>
          </a:p>
        </p:txBody>
      </p:sp>
      <p:sp>
        <p:nvSpPr>
          <p:cNvPr id="125962" name="Line 10"/>
          <p:cNvSpPr>
            <a:spLocks noChangeShapeType="1"/>
          </p:cNvSpPr>
          <p:nvPr/>
        </p:nvSpPr>
        <p:spPr bwMode="auto">
          <a:xfrm>
            <a:off x="6096000" y="5867400"/>
            <a:ext cx="685800" cy="0"/>
          </a:xfrm>
          <a:prstGeom prst="line">
            <a:avLst/>
          </a:prstGeom>
          <a:noFill/>
          <a:ln w="76200">
            <a:solidFill>
              <a:schemeClr val="hlink"/>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5963" name="Rectangle 11"/>
          <p:cNvSpPr>
            <a:spLocks noChangeArrowheads="1"/>
          </p:cNvSpPr>
          <p:nvPr/>
        </p:nvSpPr>
        <p:spPr bwMode="auto">
          <a:xfrm>
            <a:off x="6659563" y="5516563"/>
            <a:ext cx="2263775"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b="1">
                <a:latin typeface="Tahoma" pitchFamily="34" charset="0"/>
                <a:ea typeface="黑体" pitchFamily="2" charset="-122"/>
              </a:rPr>
              <a:t>客观规律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5955">
                                            <p:txEl>
                                              <p:pRg st="0" end="0"/>
                                            </p:txEl>
                                          </p:spTgt>
                                        </p:tgtEl>
                                        <p:attrNameLst>
                                          <p:attrName>style.visibility</p:attrName>
                                        </p:attrNameLst>
                                      </p:cBhvr>
                                      <p:to>
                                        <p:strVal val="visible"/>
                                      </p:to>
                                    </p:set>
                                    <p:anim calcmode="lin" valueType="num">
                                      <p:cBhvr additive="base">
                                        <p:cTn id="7" dur="500" fill="hold"/>
                                        <p:tgtEl>
                                          <p:spTgt spid="1259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595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5955">
                                            <p:txEl>
                                              <p:pRg st="1" end="1"/>
                                            </p:txEl>
                                          </p:spTgt>
                                        </p:tgtEl>
                                        <p:attrNameLst>
                                          <p:attrName>style.visibility</p:attrName>
                                        </p:attrNameLst>
                                      </p:cBhvr>
                                      <p:to>
                                        <p:strVal val="visible"/>
                                      </p:to>
                                    </p:set>
                                    <p:anim calcmode="lin" valueType="num">
                                      <p:cBhvr additive="base">
                                        <p:cTn id="13" dur="500" fill="hold"/>
                                        <p:tgtEl>
                                          <p:spTgt spid="1259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595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5955">
                                            <p:txEl>
                                              <p:pRg st="2" end="2"/>
                                            </p:txEl>
                                          </p:spTgt>
                                        </p:tgtEl>
                                        <p:attrNameLst>
                                          <p:attrName>style.visibility</p:attrName>
                                        </p:attrNameLst>
                                      </p:cBhvr>
                                      <p:to>
                                        <p:strVal val="visible"/>
                                      </p:to>
                                    </p:set>
                                    <p:anim calcmode="lin" valueType="num">
                                      <p:cBhvr additive="base">
                                        <p:cTn id="19" dur="500" fill="hold"/>
                                        <p:tgtEl>
                                          <p:spTgt spid="12595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595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42" fill="hold" grpId="0" nodeType="clickEffect">
                                  <p:stCondLst>
                                    <p:cond delay="0"/>
                                  </p:stCondLst>
                                  <p:childTnLst>
                                    <p:set>
                                      <p:cBhvr>
                                        <p:cTn id="24" dur="1" fill="hold">
                                          <p:stCondLst>
                                            <p:cond delay="0"/>
                                          </p:stCondLst>
                                        </p:cTn>
                                        <p:tgtEl>
                                          <p:spTgt spid="125956"/>
                                        </p:tgtEl>
                                        <p:attrNameLst>
                                          <p:attrName>style.visibility</p:attrName>
                                        </p:attrNameLst>
                                      </p:cBhvr>
                                      <p:to>
                                        <p:strVal val="visible"/>
                                      </p:to>
                                    </p:set>
                                    <p:animEffect transition="in" filter="barn(outHorizontal)">
                                      <p:cBhvr>
                                        <p:cTn id="25" dur="500"/>
                                        <p:tgtEl>
                                          <p:spTgt spid="12595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7" presetClass="entr" presetSubtype="10" fill="hold" grpId="0" nodeType="clickEffect">
                                  <p:stCondLst>
                                    <p:cond delay="0"/>
                                  </p:stCondLst>
                                  <p:childTnLst>
                                    <p:set>
                                      <p:cBhvr>
                                        <p:cTn id="29" dur="1" fill="hold">
                                          <p:stCondLst>
                                            <p:cond delay="0"/>
                                          </p:stCondLst>
                                        </p:cTn>
                                        <p:tgtEl>
                                          <p:spTgt spid="125957"/>
                                        </p:tgtEl>
                                        <p:attrNameLst>
                                          <p:attrName>style.visibility</p:attrName>
                                        </p:attrNameLst>
                                      </p:cBhvr>
                                      <p:to>
                                        <p:strVal val="visible"/>
                                      </p:to>
                                    </p:set>
                                    <p:anim calcmode="lin" valueType="num">
                                      <p:cBhvr>
                                        <p:cTn id="30" dur="500" fill="hold"/>
                                        <p:tgtEl>
                                          <p:spTgt spid="125957"/>
                                        </p:tgtEl>
                                        <p:attrNameLst>
                                          <p:attrName>ppt_w</p:attrName>
                                        </p:attrNameLst>
                                      </p:cBhvr>
                                      <p:tavLst>
                                        <p:tav tm="0">
                                          <p:val>
                                            <p:fltVal val="0"/>
                                          </p:val>
                                        </p:tav>
                                        <p:tav tm="100000">
                                          <p:val>
                                            <p:strVal val="#ppt_w"/>
                                          </p:val>
                                        </p:tav>
                                      </p:tavLst>
                                    </p:anim>
                                    <p:anim calcmode="lin" valueType="num">
                                      <p:cBhvr>
                                        <p:cTn id="31" dur="500" fill="hold"/>
                                        <p:tgtEl>
                                          <p:spTgt spid="125957"/>
                                        </p:tgtEl>
                                        <p:attrNameLst>
                                          <p:attrName>ppt_h</p:attrName>
                                        </p:attrNameLst>
                                      </p:cBhvr>
                                      <p:tavLst>
                                        <p:tav tm="0">
                                          <p:val>
                                            <p:strVal val="#ppt_h"/>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25958"/>
                                        </p:tgtEl>
                                        <p:attrNameLst>
                                          <p:attrName>style.visibility</p:attrName>
                                        </p:attrNameLst>
                                      </p:cBhvr>
                                      <p:to>
                                        <p:strVal val="visible"/>
                                      </p:to>
                                    </p:set>
                                    <p:animEffect transition="in" filter="dissolve">
                                      <p:cBhvr>
                                        <p:cTn id="36" dur="500"/>
                                        <p:tgtEl>
                                          <p:spTgt spid="12595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7" presetClass="entr" presetSubtype="10" fill="hold" grpId="0" nodeType="clickEffect">
                                  <p:stCondLst>
                                    <p:cond delay="0"/>
                                  </p:stCondLst>
                                  <p:childTnLst>
                                    <p:set>
                                      <p:cBhvr>
                                        <p:cTn id="40" dur="1" fill="hold">
                                          <p:stCondLst>
                                            <p:cond delay="0"/>
                                          </p:stCondLst>
                                        </p:cTn>
                                        <p:tgtEl>
                                          <p:spTgt spid="125959"/>
                                        </p:tgtEl>
                                        <p:attrNameLst>
                                          <p:attrName>style.visibility</p:attrName>
                                        </p:attrNameLst>
                                      </p:cBhvr>
                                      <p:to>
                                        <p:strVal val="visible"/>
                                      </p:to>
                                    </p:set>
                                    <p:anim calcmode="lin" valueType="num">
                                      <p:cBhvr>
                                        <p:cTn id="41" dur="500" fill="hold"/>
                                        <p:tgtEl>
                                          <p:spTgt spid="125959"/>
                                        </p:tgtEl>
                                        <p:attrNameLst>
                                          <p:attrName>ppt_w</p:attrName>
                                        </p:attrNameLst>
                                      </p:cBhvr>
                                      <p:tavLst>
                                        <p:tav tm="0">
                                          <p:val>
                                            <p:fltVal val="0"/>
                                          </p:val>
                                        </p:tav>
                                        <p:tav tm="100000">
                                          <p:val>
                                            <p:strVal val="#ppt_w"/>
                                          </p:val>
                                        </p:tav>
                                      </p:tavLst>
                                    </p:anim>
                                    <p:anim calcmode="lin" valueType="num">
                                      <p:cBhvr>
                                        <p:cTn id="42" dur="500" fill="hold"/>
                                        <p:tgtEl>
                                          <p:spTgt spid="125959"/>
                                        </p:tgtEl>
                                        <p:attrNameLst>
                                          <p:attrName>ppt_h</p:attrName>
                                        </p:attrNameLst>
                                      </p:cBhvr>
                                      <p:tavLst>
                                        <p:tav tm="0">
                                          <p:val>
                                            <p:strVal val="#ppt_h"/>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25961"/>
                                        </p:tgtEl>
                                        <p:attrNameLst>
                                          <p:attrName>style.visibility</p:attrName>
                                        </p:attrNameLst>
                                      </p:cBhvr>
                                      <p:to>
                                        <p:strVal val="visible"/>
                                      </p:to>
                                    </p:set>
                                    <p:animEffect transition="in" filter="dissolve">
                                      <p:cBhvr>
                                        <p:cTn id="47" dur="500"/>
                                        <p:tgtEl>
                                          <p:spTgt spid="12596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6" presetClass="entr" presetSubtype="42" fill="hold" grpId="0" nodeType="clickEffect">
                                  <p:stCondLst>
                                    <p:cond delay="0"/>
                                  </p:stCondLst>
                                  <p:childTnLst>
                                    <p:set>
                                      <p:cBhvr>
                                        <p:cTn id="51" dur="1" fill="hold">
                                          <p:stCondLst>
                                            <p:cond delay="0"/>
                                          </p:stCondLst>
                                        </p:cTn>
                                        <p:tgtEl>
                                          <p:spTgt spid="125962"/>
                                        </p:tgtEl>
                                        <p:attrNameLst>
                                          <p:attrName>style.visibility</p:attrName>
                                        </p:attrNameLst>
                                      </p:cBhvr>
                                      <p:to>
                                        <p:strVal val="visible"/>
                                      </p:to>
                                    </p:set>
                                    <p:animEffect transition="in" filter="barn(outHorizontal)">
                                      <p:cBhvr>
                                        <p:cTn id="52" dur="500"/>
                                        <p:tgtEl>
                                          <p:spTgt spid="12596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5" presetClass="entr" presetSubtype="0" fill="hold" grpId="0" nodeType="clickEffect">
                                  <p:stCondLst>
                                    <p:cond delay="0"/>
                                  </p:stCondLst>
                                  <p:childTnLst>
                                    <p:set>
                                      <p:cBhvr>
                                        <p:cTn id="56" dur="1" fill="hold">
                                          <p:stCondLst>
                                            <p:cond delay="0"/>
                                          </p:stCondLst>
                                        </p:cTn>
                                        <p:tgtEl>
                                          <p:spTgt spid="125963"/>
                                        </p:tgtEl>
                                        <p:attrNameLst>
                                          <p:attrName>style.visibility</p:attrName>
                                        </p:attrNameLst>
                                      </p:cBhvr>
                                      <p:to>
                                        <p:strVal val="visible"/>
                                      </p:to>
                                    </p:set>
                                    <p:anim calcmode="lin" valueType="num">
                                      <p:cBhvr>
                                        <p:cTn id="57" dur="1000" fill="hold"/>
                                        <p:tgtEl>
                                          <p:spTgt spid="125963"/>
                                        </p:tgtEl>
                                        <p:attrNameLst>
                                          <p:attrName>ppt_w</p:attrName>
                                        </p:attrNameLst>
                                      </p:cBhvr>
                                      <p:tavLst>
                                        <p:tav tm="0">
                                          <p:val>
                                            <p:fltVal val="0"/>
                                          </p:val>
                                        </p:tav>
                                        <p:tav tm="100000">
                                          <p:val>
                                            <p:strVal val="#ppt_w"/>
                                          </p:val>
                                        </p:tav>
                                      </p:tavLst>
                                    </p:anim>
                                    <p:anim calcmode="lin" valueType="num">
                                      <p:cBhvr>
                                        <p:cTn id="58" dur="1000" fill="hold"/>
                                        <p:tgtEl>
                                          <p:spTgt spid="125963"/>
                                        </p:tgtEl>
                                        <p:attrNameLst>
                                          <p:attrName>ppt_h</p:attrName>
                                        </p:attrNameLst>
                                      </p:cBhvr>
                                      <p:tavLst>
                                        <p:tav tm="0">
                                          <p:val>
                                            <p:fltVal val="0"/>
                                          </p:val>
                                        </p:tav>
                                        <p:tav tm="100000">
                                          <p:val>
                                            <p:strVal val="#ppt_h"/>
                                          </p:val>
                                        </p:tav>
                                      </p:tavLst>
                                    </p:anim>
                                    <p:anim calcmode="lin" valueType="num">
                                      <p:cBhvr>
                                        <p:cTn id="59" dur="1000" fill="hold"/>
                                        <p:tgtEl>
                                          <p:spTgt spid="125963"/>
                                        </p:tgtEl>
                                        <p:attrNameLst>
                                          <p:attrName>ppt_x</p:attrName>
                                        </p:attrNameLst>
                                      </p:cBhvr>
                                      <p:tavLst>
                                        <p:tav tm="0" fmla="#ppt_x+(cos(-2*pi*(1-$))*-#ppt_x-sin(-2*pi*(1-$))*(1-#ppt_y))*(1-$)">
                                          <p:val>
                                            <p:fltVal val="0"/>
                                          </p:val>
                                        </p:tav>
                                        <p:tav tm="100000">
                                          <p:val>
                                            <p:fltVal val="1"/>
                                          </p:val>
                                        </p:tav>
                                      </p:tavLst>
                                    </p:anim>
                                    <p:anim calcmode="lin" valueType="num">
                                      <p:cBhvr>
                                        <p:cTn id="60" dur="1000" fill="hold"/>
                                        <p:tgtEl>
                                          <p:spTgt spid="12596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build="p" autoUpdateAnimBg="0"/>
      <p:bldP spid="125956" grpId="0" autoUpdateAnimBg="0"/>
      <p:bldP spid="125957" grpId="0" animBg="1"/>
      <p:bldP spid="125958" grpId="0" autoUpdateAnimBg="0"/>
      <p:bldP spid="125959" grpId="0" animBg="1"/>
      <p:bldP spid="125961" grpId="0" autoUpdateAnimBg="0"/>
      <p:bldP spid="125962" grpId="0" animBg="1"/>
      <p:bldP spid="125963"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762000" y="533400"/>
            <a:ext cx="7696200" cy="857250"/>
          </a:xfrm>
        </p:spPr>
        <p:txBody>
          <a:bodyPr/>
          <a:lstStyle/>
          <a:p>
            <a:r>
              <a:rPr lang="en-US" altLang="zh-CN"/>
              <a:t>4.</a:t>
            </a:r>
            <a:r>
              <a:rPr lang="zh-CN" altLang="en-US">
                <a:ea typeface="黑体" pitchFamily="2" charset="-122"/>
              </a:rPr>
              <a:t>电机学的研究内容       </a:t>
            </a:r>
            <a:r>
              <a:rPr lang="en-US" altLang="zh-CN" sz="1400">
                <a:ea typeface="黑体" pitchFamily="2" charset="-122"/>
              </a:rPr>
              <a:t>4</a:t>
            </a:r>
          </a:p>
        </p:txBody>
      </p:sp>
      <p:sp>
        <p:nvSpPr>
          <p:cNvPr id="128003" name="Rectangle 3"/>
          <p:cNvSpPr>
            <a:spLocks noChangeArrowheads="1"/>
          </p:cNvSpPr>
          <p:nvPr/>
        </p:nvSpPr>
        <p:spPr bwMode="auto">
          <a:xfrm>
            <a:off x="539750" y="1700213"/>
            <a:ext cx="8604250" cy="4679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None/>
            </a:pPr>
            <a:r>
              <a:rPr lang="en-US" altLang="zh-CN" sz="3500" b="1">
                <a:ea typeface="黑体" pitchFamily="2" charset="-122"/>
              </a:rPr>
              <a:t>*</a:t>
            </a:r>
            <a:r>
              <a:rPr lang="zh-CN" altLang="en-US" sz="3500" b="1">
                <a:ea typeface="黑体" pitchFamily="2" charset="-122"/>
              </a:rPr>
              <a:t>电机学的每一篇内容：</a:t>
            </a:r>
          </a:p>
          <a:p>
            <a:pPr marL="342900" indent="-342900">
              <a:spcBef>
                <a:spcPct val="20000"/>
              </a:spcBef>
              <a:buClr>
                <a:schemeClr val="bg2"/>
              </a:buClr>
              <a:buSzPct val="70000"/>
              <a:buFont typeface="Wingdings" pitchFamily="2" charset="2"/>
              <a:buNone/>
            </a:pPr>
            <a:r>
              <a:rPr lang="zh-CN" altLang="en-US" sz="3500" b="1">
                <a:ea typeface="黑体" pitchFamily="2" charset="-122"/>
              </a:rPr>
              <a:t>电机的基本结构</a:t>
            </a:r>
          </a:p>
          <a:p>
            <a:pPr marL="342900" indent="-342900">
              <a:spcBef>
                <a:spcPct val="20000"/>
              </a:spcBef>
              <a:buClr>
                <a:schemeClr val="bg2"/>
              </a:buClr>
              <a:buSzPct val="70000"/>
              <a:buFont typeface="Wingdings" pitchFamily="2" charset="2"/>
              <a:buNone/>
            </a:pPr>
            <a:r>
              <a:rPr lang="zh-CN" altLang="en-US" sz="3500" b="1">
                <a:ea typeface="黑体" pitchFamily="2" charset="-122"/>
              </a:rPr>
              <a:t>电机的工作原理</a:t>
            </a:r>
          </a:p>
          <a:p>
            <a:pPr marL="342900" indent="-342900">
              <a:spcBef>
                <a:spcPct val="20000"/>
              </a:spcBef>
              <a:buClr>
                <a:schemeClr val="bg2"/>
              </a:buClr>
              <a:buSzPct val="70000"/>
              <a:buFont typeface="Wingdings" pitchFamily="2" charset="2"/>
              <a:buNone/>
            </a:pPr>
            <a:r>
              <a:rPr lang="zh-CN" altLang="en-US" sz="3500" b="1">
                <a:ea typeface="黑体" pitchFamily="2" charset="-122"/>
              </a:rPr>
              <a:t>电机的分析方法</a:t>
            </a:r>
          </a:p>
          <a:p>
            <a:pPr marL="342900" indent="-342900">
              <a:spcBef>
                <a:spcPct val="20000"/>
              </a:spcBef>
              <a:buClr>
                <a:schemeClr val="bg2"/>
              </a:buClr>
              <a:buSzPct val="70000"/>
              <a:buFont typeface="Wingdings" pitchFamily="2" charset="2"/>
              <a:buNone/>
            </a:pPr>
            <a:r>
              <a:rPr lang="zh-CN" altLang="en-US" sz="3500" b="1">
                <a:ea typeface="黑体" pitchFamily="2" charset="-122"/>
              </a:rPr>
              <a:t>电机的工作特性</a:t>
            </a:r>
          </a:p>
          <a:p>
            <a:pPr marL="342900" indent="-342900">
              <a:spcBef>
                <a:spcPct val="20000"/>
              </a:spcBef>
              <a:buClr>
                <a:schemeClr val="bg2"/>
              </a:buClr>
              <a:buSzPct val="70000"/>
              <a:buFont typeface="Wingdings" pitchFamily="2" charset="2"/>
              <a:buNone/>
            </a:pPr>
            <a:r>
              <a:rPr lang="zh-CN" altLang="en-US" sz="3500" b="1">
                <a:ea typeface="黑体" pitchFamily="2" charset="-122"/>
              </a:rPr>
              <a:t>*全部内容</a:t>
            </a:r>
          </a:p>
          <a:p>
            <a:pPr marL="342900" indent="-342900">
              <a:spcBef>
                <a:spcPct val="20000"/>
              </a:spcBef>
              <a:buClr>
                <a:schemeClr val="bg2"/>
              </a:buClr>
              <a:buSzPct val="70000"/>
              <a:buFont typeface="Wingdings" pitchFamily="2" charset="2"/>
              <a:buNone/>
            </a:pPr>
            <a:r>
              <a:rPr lang="zh-CN" altLang="en-US" sz="3500" b="1">
                <a:ea typeface="黑体" pitchFamily="2" charset="-122"/>
              </a:rPr>
              <a:t>各种类电机之间的相同点和差异</a:t>
            </a:r>
            <a:r>
              <a:rPr lang="en-US" altLang="zh-CN" sz="3500" b="1">
                <a:ea typeface="黑体" pitchFamily="2" charset="-122"/>
              </a:rPr>
              <a:t>——</a:t>
            </a:r>
            <a:r>
              <a:rPr lang="zh-CN" altLang="en-US" sz="3500" b="1">
                <a:ea typeface="黑体" pitchFamily="2" charset="-122"/>
              </a:rPr>
              <a:t>学生总结</a:t>
            </a:r>
          </a:p>
        </p:txBody>
      </p:sp>
      <p:sp>
        <p:nvSpPr>
          <p:cNvPr id="128011" name="Rectangle 11"/>
          <p:cNvSpPr>
            <a:spLocks noChangeArrowheads="1"/>
          </p:cNvSpPr>
          <p:nvPr/>
        </p:nvSpPr>
        <p:spPr bwMode="auto">
          <a:xfrm>
            <a:off x="5614988" y="2997200"/>
            <a:ext cx="3529012" cy="1917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latin typeface="Tahoma" pitchFamily="34" charset="0"/>
              </a:rPr>
              <a:t>每一章</a:t>
            </a:r>
          </a:p>
          <a:p>
            <a:r>
              <a:rPr kumimoji="1" lang="zh-CN" altLang="en-US" sz="2400" b="1">
                <a:latin typeface="Tahoma" pitchFamily="34" charset="0"/>
              </a:rPr>
              <a:t>解决什么问题	    问题的来源（出处）    解决方法		    得出结论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Effect transition="in" filter="slide(fromBottom)">
                                      <p:cBhvr>
                                        <p:cTn id="7" dur="500"/>
                                        <p:tgtEl>
                                          <p:spTgt spid="1280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28003">
                                            <p:txEl>
                                              <p:pRg st="1" end="1"/>
                                            </p:txEl>
                                          </p:spTgt>
                                        </p:tgtEl>
                                        <p:attrNameLst>
                                          <p:attrName>style.visibility</p:attrName>
                                        </p:attrNameLst>
                                      </p:cBhvr>
                                      <p:to>
                                        <p:strVal val="visible"/>
                                      </p:to>
                                    </p:set>
                                    <p:animEffect transition="in" filter="slide(fromBottom)">
                                      <p:cBhvr>
                                        <p:cTn id="12" dur="500"/>
                                        <p:tgtEl>
                                          <p:spTgt spid="1280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28003">
                                            <p:txEl>
                                              <p:pRg st="2" end="2"/>
                                            </p:txEl>
                                          </p:spTgt>
                                        </p:tgtEl>
                                        <p:attrNameLst>
                                          <p:attrName>style.visibility</p:attrName>
                                        </p:attrNameLst>
                                      </p:cBhvr>
                                      <p:to>
                                        <p:strVal val="visible"/>
                                      </p:to>
                                    </p:set>
                                    <p:animEffect transition="in" filter="slide(fromBottom)">
                                      <p:cBhvr>
                                        <p:cTn id="17" dur="500"/>
                                        <p:tgtEl>
                                          <p:spTgt spid="1280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28003">
                                            <p:txEl>
                                              <p:pRg st="3" end="3"/>
                                            </p:txEl>
                                          </p:spTgt>
                                        </p:tgtEl>
                                        <p:attrNameLst>
                                          <p:attrName>style.visibility</p:attrName>
                                        </p:attrNameLst>
                                      </p:cBhvr>
                                      <p:to>
                                        <p:strVal val="visible"/>
                                      </p:to>
                                    </p:set>
                                    <p:animEffect transition="in" filter="slide(fromBottom)">
                                      <p:cBhvr>
                                        <p:cTn id="22" dur="500"/>
                                        <p:tgtEl>
                                          <p:spTgt spid="1280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28003">
                                            <p:txEl>
                                              <p:pRg st="4" end="4"/>
                                            </p:txEl>
                                          </p:spTgt>
                                        </p:tgtEl>
                                        <p:attrNameLst>
                                          <p:attrName>style.visibility</p:attrName>
                                        </p:attrNameLst>
                                      </p:cBhvr>
                                      <p:to>
                                        <p:strVal val="visible"/>
                                      </p:to>
                                    </p:set>
                                    <p:animEffect transition="in" filter="slide(fromBottom)">
                                      <p:cBhvr>
                                        <p:cTn id="27" dur="500"/>
                                        <p:tgtEl>
                                          <p:spTgt spid="12800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28003">
                                            <p:txEl>
                                              <p:pRg st="5" end="5"/>
                                            </p:txEl>
                                          </p:spTgt>
                                        </p:tgtEl>
                                        <p:attrNameLst>
                                          <p:attrName>style.visibility</p:attrName>
                                        </p:attrNameLst>
                                      </p:cBhvr>
                                      <p:to>
                                        <p:strVal val="visible"/>
                                      </p:to>
                                    </p:set>
                                    <p:animEffect transition="in" filter="slide(fromBottom)">
                                      <p:cBhvr>
                                        <p:cTn id="32" dur="500"/>
                                        <p:tgtEl>
                                          <p:spTgt spid="12800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28003">
                                            <p:txEl>
                                              <p:pRg st="6" end="6"/>
                                            </p:txEl>
                                          </p:spTgt>
                                        </p:tgtEl>
                                        <p:attrNameLst>
                                          <p:attrName>style.visibility</p:attrName>
                                        </p:attrNameLst>
                                      </p:cBhvr>
                                      <p:to>
                                        <p:strVal val="visible"/>
                                      </p:to>
                                    </p:set>
                                    <p:animEffect transition="in" filter="slide(fromBottom)">
                                      <p:cBhvr>
                                        <p:cTn id="37" dur="500"/>
                                        <p:tgtEl>
                                          <p:spTgt spid="1280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762000" y="533400"/>
            <a:ext cx="7696200" cy="857250"/>
          </a:xfrm>
        </p:spPr>
        <p:txBody>
          <a:bodyPr/>
          <a:lstStyle/>
          <a:p>
            <a:r>
              <a:rPr lang="en-US" altLang="zh-CN"/>
              <a:t>4.</a:t>
            </a:r>
            <a:r>
              <a:rPr lang="zh-CN" altLang="en-US">
                <a:ea typeface="黑体" pitchFamily="2" charset="-122"/>
              </a:rPr>
              <a:t>电机学的研究内容       </a:t>
            </a:r>
            <a:r>
              <a:rPr lang="en-US" altLang="zh-CN" sz="1400">
                <a:ea typeface="黑体" pitchFamily="2" charset="-122"/>
              </a:rPr>
              <a:t>4</a:t>
            </a:r>
          </a:p>
        </p:txBody>
      </p:sp>
      <p:sp>
        <p:nvSpPr>
          <p:cNvPr id="180227" name="Rectangle 3"/>
          <p:cNvSpPr>
            <a:spLocks noChangeArrowheads="1"/>
          </p:cNvSpPr>
          <p:nvPr/>
        </p:nvSpPr>
        <p:spPr bwMode="auto">
          <a:xfrm>
            <a:off x="539750" y="1989138"/>
            <a:ext cx="8208963" cy="4679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None/>
            </a:pPr>
            <a:r>
              <a:rPr lang="en-US" altLang="zh-CN" sz="3500" b="1">
                <a:ea typeface="黑体" pitchFamily="2" charset="-122"/>
              </a:rPr>
              <a:t>*</a:t>
            </a:r>
            <a:r>
              <a:rPr lang="zh-CN" altLang="en-US" sz="3500" b="1">
                <a:ea typeface="黑体" pitchFamily="2" charset="-122"/>
              </a:rPr>
              <a:t>电机学的特点</a:t>
            </a:r>
          </a:p>
          <a:p>
            <a:pPr marL="342900" indent="-342900">
              <a:spcBef>
                <a:spcPct val="20000"/>
              </a:spcBef>
              <a:buClr>
                <a:schemeClr val="bg2"/>
              </a:buClr>
              <a:buSzPct val="70000"/>
              <a:buFont typeface="Wingdings" pitchFamily="2" charset="2"/>
              <a:buNone/>
            </a:pPr>
            <a:r>
              <a:rPr lang="zh-CN" altLang="en-US" sz="3500" b="1">
                <a:ea typeface="黑体" pitchFamily="2" charset="-122"/>
              </a:rPr>
              <a:t>           </a:t>
            </a:r>
            <a:r>
              <a:rPr lang="zh-CN" altLang="en-US" sz="4400" b="1">
                <a:ea typeface="黑体" pitchFamily="2" charset="-122"/>
              </a:rPr>
              <a:t>把分析的重点始终放在阐明电机及机电能量转换的基本原理和物理概念上，淡化对具体电机的结构细节的讨论。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80227">
                                            <p:txEl>
                                              <p:pRg st="0" end="0"/>
                                            </p:txEl>
                                          </p:spTgt>
                                        </p:tgtEl>
                                        <p:attrNameLst>
                                          <p:attrName>style.visibility</p:attrName>
                                        </p:attrNameLst>
                                      </p:cBhvr>
                                      <p:to>
                                        <p:strVal val="visible"/>
                                      </p:to>
                                    </p:set>
                                    <p:animEffect transition="in" filter="slide(fromBottom)">
                                      <p:cBhvr>
                                        <p:cTn id="7" dur="500"/>
                                        <p:tgtEl>
                                          <p:spTgt spid="1802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80227">
                                            <p:txEl>
                                              <p:pRg st="1" end="1"/>
                                            </p:txEl>
                                          </p:spTgt>
                                        </p:tgtEl>
                                        <p:attrNameLst>
                                          <p:attrName>style.visibility</p:attrName>
                                        </p:attrNameLst>
                                      </p:cBhvr>
                                      <p:to>
                                        <p:strVal val="visible"/>
                                      </p:to>
                                    </p:set>
                                    <p:animEffect transition="in" filter="slide(fromBottom)">
                                      <p:cBhvr>
                                        <p:cTn id="12" dur="500"/>
                                        <p:tgtEl>
                                          <p:spTgt spid="1802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build="p"/>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762000" y="533400"/>
            <a:ext cx="7696200" cy="857250"/>
          </a:xfrm>
        </p:spPr>
        <p:txBody>
          <a:bodyPr/>
          <a:lstStyle/>
          <a:p>
            <a:r>
              <a:rPr lang="en-US" altLang="zh-CN"/>
              <a:t>5.</a:t>
            </a:r>
            <a:r>
              <a:rPr lang="zh-CN" altLang="en-US">
                <a:ea typeface="黑体" pitchFamily="2" charset="-122"/>
              </a:rPr>
              <a:t>电机学的基础理论           </a:t>
            </a:r>
            <a:r>
              <a:rPr lang="en-US" altLang="zh-CN" sz="1400">
                <a:ea typeface="黑体" pitchFamily="2" charset="-122"/>
              </a:rPr>
              <a:t>1</a:t>
            </a:r>
          </a:p>
        </p:txBody>
      </p:sp>
      <p:sp>
        <p:nvSpPr>
          <p:cNvPr id="126979" name="Rectangle 3"/>
          <p:cNvSpPr>
            <a:spLocks noChangeArrowheads="1"/>
          </p:cNvSpPr>
          <p:nvPr/>
        </p:nvSpPr>
        <p:spPr bwMode="auto">
          <a:xfrm>
            <a:off x="539750" y="1557338"/>
            <a:ext cx="7924800" cy="4183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None/>
            </a:pPr>
            <a:r>
              <a:rPr lang="en-US" altLang="zh-CN" sz="3500" b="1">
                <a:ea typeface="黑体" pitchFamily="2" charset="-122"/>
              </a:rPr>
              <a:t>		   </a:t>
            </a:r>
            <a:r>
              <a:rPr lang="zh-CN" altLang="en-US" sz="3500" b="1">
                <a:ea typeface="黑体" pitchFamily="2" charset="-122"/>
              </a:rPr>
              <a:t>电机作为一种电磁机械，以磁场为媒介实现能量变换。因此，电机的工作原理是以基本电磁定律为基础，如</a:t>
            </a:r>
            <a:r>
              <a:rPr lang="zh-CN" altLang="en-US" sz="3500" b="1">
                <a:solidFill>
                  <a:srgbClr val="0000FF"/>
                </a:solidFill>
                <a:ea typeface="黑体" pitchFamily="2" charset="-122"/>
              </a:rPr>
              <a:t>全电流定律</a:t>
            </a:r>
            <a:r>
              <a:rPr lang="zh-CN" altLang="en-US" sz="3500" b="1">
                <a:ea typeface="黑体" pitchFamily="2" charset="-122"/>
              </a:rPr>
              <a:t>，</a:t>
            </a:r>
            <a:r>
              <a:rPr lang="zh-CN" altLang="en-US" sz="3500" b="1">
                <a:solidFill>
                  <a:srgbClr val="0000FF"/>
                </a:solidFill>
                <a:ea typeface="黑体" pitchFamily="2" charset="-122"/>
              </a:rPr>
              <a:t>电磁感应定律</a:t>
            </a:r>
            <a:r>
              <a:rPr lang="zh-CN" altLang="en-US" sz="3500" b="1">
                <a:ea typeface="黑体" pitchFamily="2" charset="-122"/>
              </a:rPr>
              <a:t>以及</a:t>
            </a:r>
            <a:r>
              <a:rPr lang="zh-CN" altLang="en-US" sz="3500" b="1">
                <a:solidFill>
                  <a:srgbClr val="0000FF"/>
                </a:solidFill>
                <a:ea typeface="黑体" pitchFamily="2" charset="-122"/>
              </a:rPr>
              <a:t>电磁力定律</a:t>
            </a:r>
            <a:r>
              <a:rPr lang="zh-CN" altLang="en-US" sz="3500" b="1">
                <a:ea typeface="黑体" pitchFamily="2" charset="-122"/>
              </a:rPr>
              <a:t>等等。</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762000" y="533400"/>
            <a:ext cx="7696200" cy="857250"/>
          </a:xfrm>
        </p:spPr>
        <p:txBody>
          <a:bodyPr/>
          <a:lstStyle/>
          <a:p>
            <a:r>
              <a:rPr lang="en-US" altLang="zh-CN"/>
              <a:t>5.</a:t>
            </a:r>
            <a:r>
              <a:rPr lang="zh-CN" altLang="en-US">
                <a:ea typeface="黑体" pitchFamily="2" charset="-122"/>
              </a:rPr>
              <a:t>电机学的基础理论           </a:t>
            </a:r>
            <a:r>
              <a:rPr lang="en-US" altLang="zh-CN" sz="1400">
                <a:ea typeface="黑体" pitchFamily="2" charset="-122"/>
              </a:rPr>
              <a:t>2</a:t>
            </a:r>
          </a:p>
        </p:txBody>
      </p:sp>
      <p:sp>
        <p:nvSpPr>
          <p:cNvPr id="129027" name="Rectangle 3"/>
          <p:cNvSpPr>
            <a:spLocks noChangeArrowheads="1"/>
          </p:cNvSpPr>
          <p:nvPr/>
        </p:nvSpPr>
        <p:spPr bwMode="auto">
          <a:xfrm>
            <a:off x="250825" y="1773238"/>
            <a:ext cx="8559800" cy="50847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None/>
            </a:pPr>
            <a:r>
              <a:rPr lang="en-US" altLang="zh-CN" sz="3500" b="1">
                <a:ea typeface="黑体" pitchFamily="2" charset="-122"/>
              </a:rPr>
              <a:t>	</a:t>
            </a:r>
            <a:r>
              <a:rPr lang="zh-CN" altLang="en-US" sz="3500" b="1">
                <a:solidFill>
                  <a:srgbClr val="0000FF"/>
                </a:solidFill>
                <a:ea typeface="黑体" pitchFamily="2" charset="-122"/>
              </a:rPr>
              <a:t>电磁场的基本方程</a:t>
            </a:r>
            <a:r>
              <a:rPr lang="zh-CN" altLang="en-US" sz="3500" b="1">
                <a:ea typeface="黑体" pitchFamily="2" charset="-122"/>
              </a:rPr>
              <a:t>	</a:t>
            </a:r>
          </a:p>
          <a:p>
            <a:pPr marL="342900" indent="-342900">
              <a:spcBef>
                <a:spcPct val="20000"/>
              </a:spcBef>
              <a:buClr>
                <a:schemeClr val="bg2"/>
              </a:buClr>
              <a:buSzPct val="70000"/>
              <a:buFont typeface="Wingdings" pitchFamily="2" charset="2"/>
              <a:buNone/>
            </a:pPr>
            <a:r>
              <a:rPr lang="zh-CN" altLang="en-US" sz="3500" b="1">
                <a:ea typeface="黑体" pitchFamily="2" charset="-122"/>
              </a:rPr>
              <a:t>		麦克斯韦方程是电磁场的基本方程。由于电机课不必考虑电位移和位移电流，所以对麦克斯韦方程进行了简化。同时配合介质特性以及边界条件，就可以完整描述电机内的电磁现象。我们常应用的</a:t>
            </a:r>
            <a:r>
              <a:rPr lang="zh-CN" altLang="en-US" sz="3500" b="1">
                <a:solidFill>
                  <a:srgbClr val="0000FF"/>
                </a:solidFill>
                <a:ea typeface="黑体" pitchFamily="2" charset="-122"/>
              </a:rPr>
              <a:t>不是微分形式</a:t>
            </a:r>
            <a:r>
              <a:rPr lang="zh-CN" altLang="en-US" sz="3500" b="1">
                <a:ea typeface="黑体" pitchFamily="2" charset="-122"/>
              </a:rPr>
              <a:t>，而主要用该方程的</a:t>
            </a:r>
            <a:r>
              <a:rPr lang="zh-CN" altLang="en-US" sz="3500" b="1">
                <a:solidFill>
                  <a:srgbClr val="0000FF"/>
                </a:solidFill>
                <a:ea typeface="黑体" pitchFamily="2" charset="-122"/>
              </a:rPr>
              <a:t>积分形式</a:t>
            </a:r>
            <a:r>
              <a:rPr lang="zh-CN" altLang="en-US" sz="3500" b="1">
                <a:ea typeface="黑体" pitchFamily="2" charset="-122"/>
              </a:rPr>
              <a:t>。如下</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3298" name="Rectangle 2"/>
          <p:cNvSpPr>
            <a:spLocks noGrp="1" noChangeArrowheads="1"/>
          </p:cNvSpPr>
          <p:nvPr>
            <p:ph type="title" sz="quarter"/>
          </p:nvPr>
        </p:nvSpPr>
        <p:spPr>
          <a:xfrm>
            <a:off x="762000" y="533400"/>
            <a:ext cx="7696200" cy="925513"/>
          </a:xfrm>
        </p:spPr>
        <p:txBody>
          <a:bodyPr/>
          <a:lstStyle/>
          <a:p>
            <a:r>
              <a:rPr lang="en-US" altLang="zh-CN"/>
              <a:t>5.</a:t>
            </a:r>
            <a:r>
              <a:rPr lang="zh-CN" altLang="en-US">
                <a:ea typeface="黑体" pitchFamily="2" charset="-122"/>
              </a:rPr>
              <a:t>电机学的基础理论           </a:t>
            </a:r>
            <a:r>
              <a:rPr lang="en-US" altLang="zh-CN" sz="1400">
                <a:ea typeface="黑体" pitchFamily="2" charset="-122"/>
              </a:rPr>
              <a:t>2</a:t>
            </a:r>
          </a:p>
        </p:txBody>
      </p:sp>
      <p:graphicFrame>
        <p:nvGraphicFramePr>
          <p:cNvPr id="183300" name="Object 4"/>
          <p:cNvGraphicFramePr>
            <a:graphicFrameLocks noChangeAspect="1"/>
          </p:cNvGraphicFramePr>
          <p:nvPr>
            <p:ph sz="quarter" idx="1"/>
          </p:nvPr>
        </p:nvGraphicFramePr>
        <p:xfrm>
          <a:off x="2916238" y="4941888"/>
          <a:ext cx="2232025" cy="866775"/>
        </p:xfrm>
        <a:graphic>
          <a:graphicData uri="http://schemas.openxmlformats.org/presentationml/2006/ole">
            <p:oleObj spid="_x0000_s183319" name="公式" r:id="rId3" imgW="520474" imgH="203112" progId="Equation.3">
              <p:embed/>
            </p:oleObj>
          </a:graphicData>
        </a:graphic>
      </p:graphicFrame>
      <p:graphicFrame>
        <p:nvGraphicFramePr>
          <p:cNvPr id="183302" name="Object 6"/>
          <p:cNvGraphicFramePr>
            <a:graphicFrameLocks noChangeAspect="1"/>
          </p:cNvGraphicFramePr>
          <p:nvPr>
            <p:ph sz="quarter" idx="2"/>
          </p:nvPr>
        </p:nvGraphicFramePr>
        <p:xfrm>
          <a:off x="2627313" y="2276475"/>
          <a:ext cx="3529012" cy="1755775"/>
        </p:xfrm>
        <a:graphic>
          <a:graphicData uri="http://schemas.openxmlformats.org/presentationml/2006/ole">
            <p:oleObj spid="_x0000_s183320" name="公式" r:id="rId4" imgW="787058" imgH="393529" progId="Equation.3">
              <p:embed/>
            </p:oleObj>
          </a:graphicData>
        </a:graphic>
      </p:graphicFrame>
      <p:graphicFrame>
        <p:nvGraphicFramePr>
          <p:cNvPr id="183304" name="Object 8"/>
          <p:cNvGraphicFramePr>
            <a:graphicFrameLocks noChangeAspect="1"/>
          </p:cNvGraphicFramePr>
          <p:nvPr>
            <p:ph sz="quarter" idx="3"/>
          </p:nvPr>
        </p:nvGraphicFramePr>
        <p:xfrm>
          <a:off x="2627313" y="3933825"/>
          <a:ext cx="2566987" cy="809625"/>
        </p:xfrm>
        <a:graphic>
          <a:graphicData uri="http://schemas.openxmlformats.org/presentationml/2006/ole">
            <p:oleObj spid="_x0000_s183321" name="公式" r:id="rId5" imgW="558558" imgH="177723" progId="Equation.3">
              <p:embed/>
            </p:oleObj>
          </a:graphicData>
        </a:graphic>
      </p:graphicFrame>
      <p:sp>
        <p:nvSpPr>
          <p:cNvPr id="183299" name="Rectangle 3"/>
          <p:cNvSpPr>
            <a:spLocks noChangeArrowheads="1"/>
          </p:cNvSpPr>
          <p:nvPr/>
        </p:nvSpPr>
        <p:spPr bwMode="auto">
          <a:xfrm>
            <a:off x="900113" y="1773238"/>
            <a:ext cx="7910512" cy="50847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None/>
            </a:pPr>
            <a:r>
              <a:rPr lang="zh-CN" altLang="en-US" sz="3500" b="1">
                <a:ea typeface="黑体" pitchFamily="2" charset="-122"/>
              </a:rPr>
              <a:t>旋度</a:t>
            </a:r>
          </a:p>
          <a:p>
            <a:pPr marL="342900" indent="-342900">
              <a:spcBef>
                <a:spcPct val="20000"/>
              </a:spcBef>
              <a:buClr>
                <a:schemeClr val="bg2"/>
              </a:buClr>
              <a:buSzPct val="70000"/>
              <a:buFont typeface="Wingdings" pitchFamily="2" charset="2"/>
              <a:buNone/>
            </a:pPr>
            <a:endParaRPr lang="zh-CN" altLang="en-US" sz="3500" b="1">
              <a:ea typeface="黑体" pitchFamily="2" charset="-122"/>
            </a:endParaRPr>
          </a:p>
          <a:p>
            <a:pPr marL="342900" indent="-342900">
              <a:spcBef>
                <a:spcPct val="20000"/>
              </a:spcBef>
              <a:buClr>
                <a:schemeClr val="bg2"/>
              </a:buClr>
              <a:buSzPct val="70000"/>
              <a:buFont typeface="Wingdings" pitchFamily="2" charset="2"/>
              <a:buNone/>
            </a:pPr>
            <a:endParaRPr lang="zh-CN" altLang="en-US" sz="3500" b="1">
              <a:ea typeface="黑体" pitchFamily="2" charset="-122"/>
            </a:endParaRPr>
          </a:p>
          <a:p>
            <a:pPr marL="342900" indent="-342900">
              <a:spcBef>
                <a:spcPct val="20000"/>
              </a:spcBef>
              <a:buClr>
                <a:schemeClr val="bg2"/>
              </a:buClr>
              <a:buSzPct val="70000"/>
              <a:buFont typeface="Wingdings" pitchFamily="2" charset="2"/>
              <a:buNone/>
            </a:pPr>
            <a:r>
              <a:rPr lang="zh-CN" altLang="en-US" sz="3500" b="1">
                <a:ea typeface="黑体" pitchFamily="2" charset="-122"/>
              </a:rPr>
              <a:t>散度</a:t>
            </a:r>
          </a:p>
          <a:p>
            <a:pPr marL="342900" indent="-342900">
              <a:spcBef>
                <a:spcPct val="20000"/>
              </a:spcBef>
              <a:buClr>
                <a:schemeClr val="bg2"/>
              </a:buClr>
              <a:buSzPct val="70000"/>
              <a:buFont typeface="Wingdings" pitchFamily="2" charset="2"/>
              <a:buNone/>
            </a:pPr>
            <a:endParaRPr lang="zh-CN" altLang="en-US" sz="3500" b="1">
              <a:ea typeface="黑体" pitchFamily="2" charset="-122"/>
            </a:endParaRPr>
          </a:p>
          <a:p>
            <a:pPr marL="342900" indent="-342900">
              <a:spcBef>
                <a:spcPct val="20000"/>
              </a:spcBef>
              <a:buClr>
                <a:schemeClr val="bg2"/>
              </a:buClr>
              <a:buSzPct val="70000"/>
              <a:buFont typeface="Wingdings" pitchFamily="2" charset="2"/>
              <a:buNone/>
            </a:pPr>
            <a:r>
              <a:rPr lang="zh-CN" altLang="en-US" sz="3500" b="1">
                <a:ea typeface="黑体" pitchFamily="2" charset="-122"/>
              </a:rPr>
              <a:t>介质特性</a:t>
            </a:r>
          </a:p>
        </p:txBody>
      </p:sp>
      <p:graphicFrame>
        <p:nvGraphicFramePr>
          <p:cNvPr id="183306" name="Object 10"/>
          <p:cNvGraphicFramePr>
            <a:graphicFrameLocks noChangeAspect="1"/>
          </p:cNvGraphicFramePr>
          <p:nvPr>
            <p:ph sz="quarter" idx="4"/>
          </p:nvPr>
        </p:nvGraphicFramePr>
        <p:xfrm>
          <a:off x="2843213" y="5734050"/>
          <a:ext cx="2360612" cy="893763"/>
        </p:xfrm>
        <a:graphic>
          <a:graphicData uri="http://schemas.openxmlformats.org/presentationml/2006/ole">
            <p:oleObj spid="_x0000_s183322" name="公式" r:id="rId6" imgW="469696" imgH="177723" progId="Equation.3">
              <p:embed/>
            </p:oleObj>
          </a:graphicData>
        </a:graphic>
      </p:graphicFrame>
      <p:graphicFrame>
        <p:nvGraphicFramePr>
          <p:cNvPr id="183308" name="Object 12"/>
          <p:cNvGraphicFramePr>
            <a:graphicFrameLocks noChangeAspect="1"/>
          </p:cNvGraphicFramePr>
          <p:nvPr/>
        </p:nvGraphicFramePr>
        <p:xfrm>
          <a:off x="2627313" y="1700213"/>
          <a:ext cx="2736850" cy="796925"/>
        </p:xfrm>
        <a:graphic>
          <a:graphicData uri="http://schemas.openxmlformats.org/presentationml/2006/ole">
            <p:oleObj spid="_x0000_s183323" name="公式" r:id="rId7" imgW="609336" imgH="177723"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83308"/>
                                        </p:tgtEl>
                                        <p:attrNameLst>
                                          <p:attrName>style.visibility</p:attrName>
                                        </p:attrNameLst>
                                      </p:cBhvr>
                                      <p:to>
                                        <p:strVal val="visible"/>
                                      </p:to>
                                    </p:set>
                                    <p:animEffect transition="in" filter="slide(fromBottom)">
                                      <p:cBhvr>
                                        <p:cTn id="7" dur="500"/>
                                        <p:tgtEl>
                                          <p:spTgt spid="1833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83302"/>
                                        </p:tgtEl>
                                        <p:attrNameLst>
                                          <p:attrName>style.visibility</p:attrName>
                                        </p:attrNameLst>
                                      </p:cBhvr>
                                      <p:to>
                                        <p:strVal val="visible"/>
                                      </p:to>
                                    </p:set>
                                    <p:animEffect transition="in" filter="slide(fromBottom)">
                                      <p:cBhvr>
                                        <p:cTn id="12" dur="500"/>
                                        <p:tgtEl>
                                          <p:spTgt spid="1833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83304"/>
                                        </p:tgtEl>
                                        <p:attrNameLst>
                                          <p:attrName>style.visibility</p:attrName>
                                        </p:attrNameLst>
                                      </p:cBhvr>
                                      <p:to>
                                        <p:strVal val="visible"/>
                                      </p:to>
                                    </p:set>
                                    <p:animEffect transition="in" filter="slide(fromBottom)">
                                      <p:cBhvr>
                                        <p:cTn id="17" dur="500"/>
                                        <p:tgtEl>
                                          <p:spTgt spid="1833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183300"/>
                                        </p:tgtEl>
                                        <p:attrNameLst>
                                          <p:attrName>style.visibility</p:attrName>
                                        </p:attrNameLst>
                                      </p:cBhvr>
                                      <p:to>
                                        <p:strVal val="visible"/>
                                      </p:to>
                                    </p:set>
                                    <p:animEffect transition="in" filter="slide(fromBottom)">
                                      <p:cBhvr>
                                        <p:cTn id="22" dur="500"/>
                                        <p:tgtEl>
                                          <p:spTgt spid="18330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5" presetClass="entr" presetSubtype="0" fill="hold" nodeType="clickEffect">
                                  <p:stCondLst>
                                    <p:cond delay="0"/>
                                  </p:stCondLst>
                                  <p:childTnLst>
                                    <p:set>
                                      <p:cBhvr>
                                        <p:cTn id="26" dur="1" fill="hold">
                                          <p:stCondLst>
                                            <p:cond delay="0"/>
                                          </p:stCondLst>
                                        </p:cTn>
                                        <p:tgtEl>
                                          <p:spTgt spid="183306"/>
                                        </p:tgtEl>
                                        <p:attrNameLst>
                                          <p:attrName>style.visibility</p:attrName>
                                        </p:attrNameLst>
                                      </p:cBhvr>
                                      <p:to>
                                        <p:strVal val="visible"/>
                                      </p:to>
                                    </p:set>
                                    <p:anim calcmode="lin" valueType="num">
                                      <p:cBhvr>
                                        <p:cTn id="27" dur="1000" fill="hold"/>
                                        <p:tgtEl>
                                          <p:spTgt spid="183306"/>
                                        </p:tgtEl>
                                        <p:attrNameLst>
                                          <p:attrName>ppt_w</p:attrName>
                                        </p:attrNameLst>
                                      </p:cBhvr>
                                      <p:tavLst>
                                        <p:tav tm="0">
                                          <p:val>
                                            <p:strVal val="#ppt_w*0.70"/>
                                          </p:val>
                                        </p:tav>
                                        <p:tav tm="100000">
                                          <p:val>
                                            <p:strVal val="#ppt_w"/>
                                          </p:val>
                                        </p:tav>
                                      </p:tavLst>
                                    </p:anim>
                                    <p:anim calcmode="lin" valueType="num">
                                      <p:cBhvr>
                                        <p:cTn id="28" dur="1000" fill="hold"/>
                                        <p:tgtEl>
                                          <p:spTgt spid="183306"/>
                                        </p:tgtEl>
                                        <p:attrNameLst>
                                          <p:attrName>ppt_h</p:attrName>
                                        </p:attrNameLst>
                                      </p:cBhvr>
                                      <p:tavLst>
                                        <p:tav tm="0">
                                          <p:val>
                                            <p:strVal val="#ppt_h"/>
                                          </p:val>
                                        </p:tav>
                                        <p:tav tm="100000">
                                          <p:val>
                                            <p:strVal val="#ppt_h"/>
                                          </p:val>
                                        </p:tav>
                                      </p:tavLst>
                                    </p:anim>
                                    <p:animEffect transition="in" filter="fade">
                                      <p:cBhvr>
                                        <p:cTn id="29" dur="1000"/>
                                        <p:tgtEl>
                                          <p:spTgt spid="183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ltLang="zh-CN"/>
              <a:t>5.</a:t>
            </a:r>
            <a:r>
              <a:rPr lang="zh-CN" altLang="en-US">
                <a:ea typeface="黑体" pitchFamily="2" charset="-122"/>
              </a:rPr>
              <a:t>电机学的基础理论           </a:t>
            </a:r>
            <a:r>
              <a:rPr lang="en-US" altLang="zh-CN" sz="1400">
                <a:ea typeface="黑体" pitchFamily="2" charset="-122"/>
              </a:rPr>
              <a:t>3</a:t>
            </a:r>
          </a:p>
        </p:txBody>
      </p:sp>
      <p:sp>
        <p:nvSpPr>
          <p:cNvPr id="130051" name="Rectangle 3"/>
          <p:cNvSpPr>
            <a:spLocks noChangeArrowheads="1"/>
          </p:cNvSpPr>
          <p:nvPr/>
        </p:nvSpPr>
        <p:spPr bwMode="auto">
          <a:xfrm>
            <a:off x="0" y="1773238"/>
            <a:ext cx="9144000" cy="4032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None/>
            </a:pPr>
            <a:r>
              <a:rPr lang="en-US" altLang="zh-CN" sz="3500" b="1">
                <a:ea typeface="黑体" pitchFamily="2" charset="-122"/>
              </a:rPr>
              <a:t>	</a:t>
            </a:r>
            <a:r>
              <a:rPr lang="zh-CN" altLang="en-US" sz="3600" b="1">
                <a:ea typeface="黑体" pitchFamily="2" charset="-122"/>
              </a:rPr>
              <a:t>全电流定律</a:t>
            </a:r>
            <a:r>
              <a:rPr lang="zh-CN" altLang="en-US" sz="3500" b="1">
                <a:ea typeface="黑体" pitchFamily="2" charset="-122"/>
              </a:rPr>
              <a:t>：</a:t>
            </a:r>
          </a:p>
          <a:p>
            <a:pPr marL="342900" indent="-342900">
              <a:spcBef>
                <a:spcPct val="20000"/>
              </a:spcBef>
              <a:buClr>
                <a:schemeClr val="bg2"/>
              </a:buClr>
              <a:buSzPct val="70000"/>
              <a:buFont typeface="Wingdings" pitchFamily="2" charset="2"/>
              <a:buNone/>
            </a:pPr>
            <a:r>
              <a:rPr lang="zh-CN" altLang="en-US" sz="3500" b="1">
                <a:ea typeface="黑体" pitchFamily="2" charset="-122"/>
              </a:rPr>
              <a:t>		</a:t>
            </a:r>
            <a:r>
              <a:rPr lang="zh-CN" altLang="en-US" sz="4000" b="1">
                <a:ea typeface="黑体" pitchFamily="2" charset="-122"/>
              </a:rPr>
              <a:t>导体或线圈通电后就建立磁场，全电流定律表达了磁场与电流的关系，也称安培定律：沿任一闭合路径上磁场强度的线积分，就等于穿过闭合路径内的导体电流的代数和。</a:t>
            </a:r>
          </a:p>
        </p:txBody>
      </p:sp>
      <p:sp>
        <p:nvSpPr>
          <p:cNvPr id="130053" name="Rectangle 5"/>
          <p:cNvSpPr>
            <a:spLocks noChangeArrowheads="1"/>
          </p:cNvSpPr>
          <p:nvPr/>
        </p:nvSpPr>
        <p:spPr bwMode="auto">
          <a:xfrm>
            <a:off x="0" y="2814638"/>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30054" name="Object 6"/>
          <p:cNvGraphicFramePr>
            <a:graphicFrameLocks noChangeAspect="1"/>
          </p:cNvGraphicFramePr>
          <p:nvPr>
            <p:ph idx="1"/>
          </p:nvPr>
        </p:nvGraphicFramePr>
        <p:xfrm>
          <a:off x="2627313" y="5516563"/>
          <a:ext cx="3575050" cy="1341437"/>
        </p:xfrm>
        <a:graphic>
          <a:graphicData uri="http://schemas.openxmlformats.org/presentationml/2006/ole">
            <p:oleObj spid="_x0000_s130058" name="公式" r:id="rId3" imgW="787400" imgH="381000" progId="Equation.3">
              <p:embed/>
            </p:oleObj>
          </a:graphicData>
        </a:graphic>
      </p:graphicFrame>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ltLang="zh-CN"/>
              <a:t>5.</a:t>
            </a:r>
            <a:r>
              <a:rPr lang="zh-CN" altLang="en-US">
                <a:ea typeface="黑体" pitchFamily="2" charset="-122"/>
              </a:rPr>
              <a:t>电机学的基础理论           </a:t>
            </a:r>
            <a:r>
              <a:rPr lang="en-US" altLang="zh-CN" sz="1400">
                <a:ea typeface="黑体" pitchFamily="2" charset="-122"/>
              </a:rPr>
              <a:t>4</a:t>
            </a:r>
          </a:p>
        </p:txBody>
      </p:sp>
      <p:sp>
        <p:nvSpPr>
          <p:cNvPr id="131075" name="Rectangle 3"/>
          <p:cNvSpPr>
            <a:spLocks noChangeArrowheads="1"/>
          </p:cNvSpPr>
          <p:nvPr/>
        </p:nvSpPr>
        <p:spPr bwMode="auto">
          <a:xfrm>
            <a:off x="323850" y="1989138"/>
            <a:ext cx="8501063" cy="4183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None/>
            </a:pPr>
            <a:r>
              <a:rPr lang="zh-CN" altLang="en-US" sz="3500" b="1">
                <a:ea typeface="黑体" pitchFamily="2" charset="-122"/>
              </a:rPr>
              <a:t>全电流定律在电机中的典型应用有：</a:t>
            </a:r>
          </a:p>
          <a:p>
            <a:pPr marL="342900" indent="-342900">
              <a:spcBef>
                <a:spcPct val="20000"/>
              </a:spcBef>
              <a:buClr>
                <a:schemeClr val="bg2"/>
              </a:buClr>
              <a:buSzPct val="70000"/>
              <a:buFont typeface="Wingdings" pitchFamily="2" charset="2"/>
              <a:buNone/>
            </a:pPr>
            <a:r>
              <a:rPr lang="zh-CN" altLang="en-US" sz="3500" b="1">
                <a:ea typeface="黑体" pitchFamily="2" charset="-122"/>
              </a:rPr>
              <a:t>		计算建立的磁场所需的励磁电流，或者是分析一定电流可以建立的磁场。</a:t>
            </a:r>
          </a:p>
          <a:p>
            <a:pPr marL="342900" indent="-342900">
              <a:spcBef>
                <a:spcPct val="20000"/>
              </a:spcBef>
              <a:buClr>
                <a:schemeClr val="bg2"/>
              </a:buClr>
              <a:buSzPct val="70000"/>
              <a:buFont typeface="Wingdings" pitchFamily="2" charset="2"/>
              <a:buNone/>
            </a:pPr>
            <a:r>
              <a:rPr lang="zh-CN" altLang="en-US" sz="3500" b="1">
                <a:ea typeface="黑体" pitchFamily="2" charset="-122"/>
              </a:rPr>
              <a:t>		实际应用中，可简化用和式代替线积分，即把研究的闭合磁路分成</a:t>
            </a:r>
            <a:r>
              <a:rPr lang="zh-CN" altLang="en-US" sz="3500" b="1">
                <a:solidFill>
                  <a:srgbClr val="0000FF"/>
                </a:solidFill>
                <a:ea typeface="黑体" pitchFamily="2" charset="-122"/>
              </a:rPr>
              <a:t>形状规则</a:t>
            </a:r>
            <a:r>
              <a:rPr lang="zh-CN" altLang="en-US" sz="3500" b="1">
                <a:ea typeface="黑体" pitchFamily="2" charset="-122"/>
              </a:rPr>
              <a:t>的若干段，每一段的磁场强度看作是</a:t>
            </a:r>
            <a:r>
              <a:rPr lang="zh-CN" altLang="en-US" sz="3500" b="1">
                <a:solidFill>
                  <a:srgbClr val="0000FF"/>
                </a:solidFill>
                <a:ea typeface="黑体" pitchFamily="2" charset="-122"/>
              </a:rPr>
              <a:t>常数</a:t>
            </a:r>
            <a:r>
              <a:rPr lang="zh-CN" altLang="en-US" sz="3500" b="1">
                <a:ea typeface="黑体" pitchFamily="2" charset="-122"/>
              </a:rPr>
              <a:t>，则有                        </a:t>
            </a:r>
          </a:p>
        </p:txBody>
      </p:sp>
      <p:pic>
        <p:nvPicPr>
          <p:cNvPr id="131077" name="Picture 5" descr="0-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700338" y="333375"/>
            <a:ext cx="6229350" cy="5676900"/>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131078" name="Object 6"/>
          <p:cNvGraphicFramePr>
            <a:graphicFrameLocks noChangeAspect="1"/>
          </p:cNvGraphicFramePr>
          <p:nvPr>
            <p:ph idx="1"/>
          </p:nvPr>
        </p:nvGraphicFramePr>
        <p:xfrm>
          <a:off x="2916238" y="5300663"/>
          <a:ext cx="3024187" cy="1149350"/>
        </p:xfrm>
        <a:graphic>
          <a:graphicData uri="http://schemas.openxmlformats.org/presentationml/2006/ole">
            <p:oleObj spid="_x0000_s131082" name="Equation" r:id="rId4" imgW="901309" imgH="342751" progId="">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animEffect transition="in" filter="slide(fromBottom)">
                                      <p:cBhvr>
                                        <p:cTn id="7" dur="500"/>
                                        <p:tgtEl>
                                          <p:spTgt spid="1310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31075">
                                            <p:txEl>
                                              <p:pRg st="1" end="1"/>
                                            </p:txEl>
                                          </p:spTgt>
                                        </p:tgtEl>
                                        <p:attrNameLst>
                                          <p:attrName>style.visibility</p:attrName>
                                        </p:attrNameLst>
                                      </p:cBhvr>
                                      <p:to>
                                        <p:strVal val="visible"/>
                                      </p:to>
                                    </p:set>
                                    <p:animEffect transition="in" filter="slide(fromBottom)">
                                      <p:cBhvr>
                                        <p:cTn id="12" dur="500"/>
                                        <p:tgtEl>
                                          <p:spTgt spid="1310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31077"/>
                                        </p:tgtEl>
                                        <p:attrNameLst>
                                          <p:attrName>style.visibility</p:attrName>
                                        </p:attrNameLst>
                                      </p:cBhvr>
                                      <p:to>
                                        <p:strVal val="visible"/>
                                      </p:to>
                                    </p:set>
                                    <p:animEffect transition="in" filter="slide(fromBottom)">
                                      <p:cBhvr>
                                        <p:cTn id="17" dur="500"/>
                                        <p:tgtEl>
                                          <p:spTgt spid="1310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xit" presetSubtype="10" fill="hold" nodeType="clickEffect">
                                  <p:stCondLst>
                                    <p:cond delay="0"/>
                                  </p:stCondLst>
                                  <p:childTnLst>
                                    <p:animEffect transition="out" filter="checkerboard(across)">
                                      <p:cBhvr>
                                        <p:cTn id="21" dur="500"/>
                                        <p:tgtEl>
                                          <p:spTgt spid="131077"/>
                                        </p:tgtEl>
                                      </p:cBhvr>
                                    </p:animEffect>
                                    <p:set>
                                      <p:cBhvr>
                                        <p:cTn id="22" dur="1" fill="hold">
                                          <p:stCondLst>
                                            <p:cond delay="499"/>
                                          </p:stCondLst>
                                        </p:cTn>
                                        <p:tgtEl>
                                          <p:spTgt spid="131077"/>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31075">
                                            <p:txEl>
                                              <p:pRg st="2" end="2"/>
                                            </p:txEl>
                                          </p:spTgt>
                                        </p:tgtEl>
                                        <p:attrNameLst>
                                          <p:attrName>style.visibility</p:attrName>
                                        </p:attrNameLst>
                                      </p:cBhvr>
                                      <p:to>
                                        <p:strVal val="visible"/>
                                      </p:to>
                                    </p:set>
                                    <p:animEffect transition="in" filter="slide(fromBottom)">
                                      <p:cBhvr>
                                        <p:cTn id="27" dur="500"/>
                                        <p:tgtEl>
                                          <p:spTgt spid="131075">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131077"/>
                                        </p:tgtEl>
                                        <p:attrNameLst>
                                          <p:attrName>style.visibility</p:attrName>
                                        </p:attrNameLst>
                                      </p:cBhvr>
                                      <p:to>
                                        <p:strVal val="visible"/>
                                      </p:to>
                                    </p:set>
                                    <p:animEffect transition="in" filter="slide(fromBottom)">
                                      <p:cBhvr>
                                        <p:cTn id="32" dur="500"/>
                                        <p:tgtEl>
                                          <p:spTgt spid="131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altLang="zh-CN"/>
              <a:t>5.</a:t>
            </a:r>
            <a:r>
              <a:rPr lang="zh-CN" altLang="en-US">
                <a:ea typeface="黑体" pitchFamily="2" charset="-122"/>
              </a:rPr>
              <a:t>电机学的基础理论           </a:t>
            </a:r>
            <a:r>
              <a:rPr lang="en-US" altLang="zh-CN" sz="1400">
                <a:ea typeface="黑体" pitchFamily="2" charset="-122"/>
              </a:rPr>
              <a:t>5</a:t>
            </a:r>
          </a:p>
        </p:txBody>
      </p:sp>
      <p:sp>
        <p:nvSpPr>
          <p:cNvPr id="132099" name="Rectangle 3"/>
          <p:cNvSpPr>
            <a:spLocks noChangeArrowheads="1"/>
          </p:cNvSpPr>
          <p:nvPr/>
        </p:nvSpPr>
        <p:spPr bwMode="auto">
          <a:xfrm>
            <a:off x="539750" y="1989138"/>
            <a:ext cx="8243888" cy="3168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None/>
            </a:pPr>
            <a:r>
              <a:rPr lang="en-US" altLang="zh-CN" sz="3500" b="1">
                <a:ea typeface="黑体" pitchFamily="2" charset="-122"/>
              </a:rPr>
              <a:t>	</a:t>
            </a:r>
          </a:p>
          <a:p>
            <a:pPr marL="342900" indent="-342900">
              <a:spcBef>
                <a:spcPct val="20000"/>
              </a:spcBef>
              <a:buClr>
                <a:schemeClr val="bg2"/>
              </a:buClr>
              <a:buSzPct val="70000"/>
              <a:buFont typeface="Wingdings" pitchFamily="2" charset="2"/>
              <a:buNone/>
            </a:pPr>
            <a:r>
              <a:rPr lang="en-US" altLang="zh-CN" sz="3500" b="1">
                <a:ea typeface="黑体" pitchFamily="2" charset="-122"/>
              </a:rPr>
              <a:t>	    </a:t>
            </a:r>
            <a:r>
              <a:rPr lang="zh-CN" altLang="en-US" sz="3500" b="1">
                <a:ea typeface="黑体" pitchFamily="2" charset="-122"/>
              </a:rPr>
              <a:t>式中，</a:t>
            </a:r>
            <a:r>
              <a:rPr lang="en-US" altLang="zh-CN" sz="3500" b="1">
                <a:latin typeface="Times New Roman" charset="0"/>
                <a:ea typeface="黑体" pitchFamily="2" charset="-122"/>
              </a:rPr>
              <a:t>H</a:t>
            </a:r>
            <a:r>
              <a:rPr lang="en-US" altLang="zh-CN" sz="3500" b="1" baseline="-25000">
                <a:latin typeface="Times New Roman" charset="0"/>
                <a:ea typeface="黑体" pitchFamily="2" charset="-122"/>
              </a:rPr>
              <a:t>i</a:t>
            </a:r>
            <a:r>
              <a:rPr lang="en-US" altLang="zh-CN" sz="3500" b="1">
                <a:latin typeface="Times New Roman" charset="0"/>
                <a:ea typeface="黑体" pitchFamily="2" charset="-122"/>
              </a:rPr>
              <a:t>l</a:t>
            </a:r>
            <a:r>
              <a:rPr lang="en-US" altLang="zh-CN" sz="3500" b="1" baseline="-25000">
                <a:latin typeface="Times New Roman" charset="0"/>
                <a:ea typeface="黑体" pitchFamily="2" charset="-122"/>
              </a:rPr>
              <a:t>i</a:t>
            </a:r>
            <a:r>
              <a:rPr lang="zh-CN" altLang="en-US" sz="3500" b="1">
                <a:ea typeface="黑体" pitchFamily="2" charset="-122"/>
              </a:rPr>
              <a:t>称为第</a:t>
            </a:r>
            <a:r>
              <a:rPr lang="en-US" altLang="zh-CN" sz="3500" b="1">
                <a:latin typeface="Times New Roman" charset="0"/>
                <a:ea typeface="黑体" pitchFamily="2" charset="-122"/>
              </a:rPr>
              <a:t>i</a:t>
            </a:r>
            <a:r>
              <a:rPr lang="zh-CN" altLang="en-US" sz="3500" b="1">
                <a:ea typeface="黑体" pitchFamily="2" charset="-122"/>
              </a:rPr>
              <a:t>段磁路的磁压降；</a:t>
            </a:r>
            <a:r>
              <a:rPr lang="zh-CN" altLang="en-US" sz="3500" b="1">
                <a:latin typeface="Times New Roman" charset="0"/>
                <a:ea typeface="黑体" pitchFamily="2" charset="-122"/>
              </a:rPr>
              <a:t>∑</a:t>
            </a:r>
            <a:r>
              <a:rPr lang="en-US" altLang="zh-CN" sz="3500" b="1">
                <a:latin typeface="Times New Roman" charset="0"/>
                <a:ea typeface="黑体" pitchFamily="2" charset="-122"/>
              </a:rPr>
              <a:t>I</a:t>
            </a:r>
            <a:r>
              <a:rPr lang="zh-CN" altLang="en-US" sz="3500" b="1">
                <a:ea typeface="黑体" pitchFamily="2" charset="-122"/>
              </a:rPr>
              <a:t>或计作</a:t>
            </a:r>
            <a:r>
              <a:rPr lang="en-US" altLang="zh-CN" sz="3500" b="1">
                <a:latin typeface="Times New Roman" charset="0"/>
                <a:ea typeface="黑体" pitchFamily="2" charset="-122"/>
              </a:rPr>
              <a:t>IW</a:t>
            </a:r>
            <a:r>
              <a:rPr lang="zh-CN" altLang="en-US" sz="3500" b="1">
                <a:latin typeface="Times New Roman" charset="0"/>
                <a:ea typeface="黑体" pitchFamily="2" charset="-122"/>
              </a:rPr>
              <a:t>（</a:t>
            </a:r>
            <a:r>
              <a:rPr lang="en-US" altLang="zh-CN" sz="3500" b="1">
                <a:latin typeface="Times New Roman" charset="0"/>
                <a:ea typeface="黑体" pitchFamily="2" charset="-122"/>
              </a:rPr>
              <a:t>W</a:t>
            </a:r>
            <a:r>
              <a:rPr lang="zh-CN" altLang="en-US" sz="3500" b="1">
                <a:ea typeface="黑体" pitchFamily="2" charset="-122"/>
              </a:rPr>
              <a:t>为线圈匝数），为该磁路的总磁势。磁场强度</a:t>
            </a:r>
            <a:r>
              <a:rPr lang="en-US" altLang="zh-CN" sz="3500" b="1">
                <a:ea typeface="黑体" pitchFamily="2" charset="-122"/>
              </a:rPr>
              <a:t>H</a:t>
            </a:r>
            <a:r>
              <a:rPr lang="zh-CN" altLang="en-US" sz="3500" b="1">
                <a:ea typeface="黑体" pitchFamily="2" charset="-122"/>
              </a:rPr>
              <a:t>的单位：安</a:t>
            </a:r>
            <a:r>
              <a:rPr lang="en-US" altLang="zh-CN" sz="3500" b="1">
                <a:ea typeface="黑体" pitchFamily="2" charset="-122"/>
              </a:rPr>
              <a:t>/</a:t>
            </a:r>
            <a:r>
              <a:rPr lang="zh-CN" altLang="en-US" sz="3500" b="1">
                <a:ea typeface="黑体" pitchFamily="2" charset="-122"/>
              </a:rPr>
              <a:t>米</a:t>
            </a:r>
            <a:r>
              <a:rPr lang="zh-CN" altLang="en-US" sz="3500" b="1">
                <a:latin typeface="Times New Roman" charset="0"/>
                <a:ea typeface="黑体" pitchFamily="2" charset="-122"/>
              </a:rPr>
              <a:t>（</a:t>
            </a:r>
            <a:r>
              <a:rPr lang="en-US" altLang="zh-CN" sz="3500" b="1">
                <a:latin typeface="Times New Roman" charset="0"/>
                <a:ea typeface="黑体" pitchFamily="2" charset="-122"/>
              </a:rPr>
              <a:t>A/m</a:t>
            </a:r>
            <a:r>
              <a:rPr lang="zh-CN" altLang="en-US" sz="3500" b="1">
                <a:latin typeface="Times New Roman" charset="0"/>
                <a:ea typeface="黑体" pitchFamily="2" charset="-122"/>
              </a:rPr>
              <a:t>）</a:t>
            </a:r>
            <a:r>
              <a:rPr lang="zh-CN" altLang="en-US" sz="3500" b="1">
                <a:ea typeface="黑体" pitchFamily="2" charset="-122"/>
              </a:rPr>
              <a:t>。</a:t>
            </a:r>
          </a:p>
        </p:txBody>
      </p:sp>
      <p:graphicFrame>
        <p:nvGraphicFramePr>
          <p:cNvPr id="132103" name="Object 7"/>
          <p:cNvGraphicFramePr>
            <a:graphicFrameLocks noChangeAspect="1"/>
          </p:cNvGraphicFramePr>
          <p:nvPr>
            <p:ph idx="1"/>
          </p:nvPr>
        </p:nvGraphicFramePr>
        <p:xfrm>
          <a:off x="3059113" y="5157788"/>
          <a:ext cx="3024187" cy="1149350"/>
        </p:xfrm>
        <a:graphic>
          <a:graphicData uri="http://schemas.openxmlformats.org/presentationml/2006/ole">
            <p:oleObj spid="_x0000_s132106" name="Equation" r:id="rId3" imgW="901309" imgH="342751" progId="">
              <p:embed/>
            </p:oleObj>
          </a:graphicData>
        </a:graphic>
      </p:graphicFrame>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1026"/>
          <p:cNvSpPr>
            <a:spLocks noGrp="1" noChangeArrowheads="1"/>
          </p:cNvSpPr>
          <p:nvPr>
            <p:ph type="title"/>
          </p:nvPr>
        </p:nvSpPr>
        <p:spPr>
          <a:xfrm>
            <a:off x="762000" y="533400"/>
            <a:ext cx="7696200" cy="857250"/>
          </a:xfrm>
        </p:spPr>
        <p:txBody>
          <a:bodyPr/>
          <a:lstStyle/>
          <a:p>
            <a:r>
              <a:rPr lang="en-US" altLang="zh-CN"/>
              <a:t>1.</a:t>
            </a:r>
            <a:r>
              <a:rPr lang="zh-CN" altLang="en-US">
                <a:ea typeface="黑体" pitchFamily="2" charset="-122"/>
              </a:rPr>
              <a:t>电机的发展                       </a:t>
            </a:r>
            <a:r>
              <a:rPr lang="en-US" altLang="zh-CN" sz="1400">
                <a:ea typeface="黑体" pitchFamily="2" charset="-122"/>
              </a:rPr>
              <a:t>4</a:t>
            </a:r>
          </a:p>
        </p:txBody>
      </p:sp>
      <p:sp>
        <p:nvSpPr>
          <p:cNvPr id="86019" name="Rectangle 1027"/>
          <p:cNvSpPr>
            <a:spLocks noChangeArrowheads="1"/>
          </p:cNvSpPr>
          <p:nvPr/>
        </p:nvSpPr>
        <p:spPr bwMode="auto">
          <a:xfrm>
            <a:off x="900113" y="1773238"/>
            <a:ext cx="7637462"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Char char="l"/>
            </a:pPr>
            <a:r>
              <a:rPr lang="en-US" altLang="zh-CN" sz="3500" b="1">
                <a:ea typeface="黑体" pitchFamily="2" charset="-122"/>
              </a:rPr>
              <a:t>1885</a:t>
            </a:r>
            <a:r>
              <a:rPr lang="zh-CN" altLang="en-US" sz="3500" b="1">
                <a:ea typeface="黑体" pitchFamily="2" charset="-122"/>
              </a:rPr>
              <a:t>年 </a:t>
            </a:r>
            <a:r>
              <a:rPr lang="zh-CN" altLang="en-US" sz="3500" b="1">
                <a:solidFill>
                  <a:srgbClr val="FF0000"/>
                </a:solidFill>
                <a:ea typeface="黑体" pitchFamily="2" charset="-122"/>
              </a:rPr>
              <a:t>费拉里斯</a:t>
            </a:r>
            <a:r>
              <a:rPr lang="zh-CN" altLang="en-US" sz="3500" b="1">
                <a:ea typeface="黑体" pitchFamily="2" charset="-122"/>
              </a:rPr>
              <a:t>提出了“</a:t>
            </a:r>
            <a:r>
              <a:rPr lang="zh-CN" altLang="en-US" sz="3500" b="1">
                <a:solidFill>
                  <a:srgbClr val="FF0000"/>
                </a:solidFill>
                <a:ea typeface="黑体" pitchFamily="2" charset="-122"/>
              </a:rPr>
              <a:t>两相交流异步机模型</a:t>
            </a:r>
            <a:r>
              <a:rPr lang="zh-CN" altLang="en-US" sz="3500" b="1">
                <a:ea typeface="黑体" pitchFamily="2" charset="-122"/>
              </a:rPr>
              <a:t>”。</a:t>
            </a:r>
          </a:p>
          <a:p>
            <a:pPr marL="342900" indent="-342900">
              <a:spcBef>
                <a:spcPct val="20000"/>
              </a:spcBef>
              <a:buClr>
                <a:schemeClr val="bg2"/>
              </a:buClr>
              <a:buSzPct val="70000"/>
              <a:buFont typeface="Wingdings" pitchFamily="2" charset="2"/>
              <a:buChar char="l"/>
            </a:pPr>
            <a:r>
              <a:rPr lang="en-US" altLang="zh-CN" sz="3500" b="1">
                <a:ea typeface="黑体" pitchFamily="2" charset="-122"/>
              </a:rPr>
              <a:t>1888</a:t>
            </a:r>
            <a:r>
              <a:rPr lang="zh-CN" altLang="en-US" sz="3500" b="1">
                <a:ea typeface="黑体" pitchFamily="2" charset="-122"/>
              </a:rPr>
              <a:t>年，</a:t>
            </a:r>
            <a:r>
              <a:rPr lang="zh-CN" altLang="en-US" sz="3500" b="1">
                <a:solidFill>
                  <a:srgbClr val="FF0000"/>
                </a:solidFill>
                <a:ea typeface="黑体" pitchFamily="2" charset="-122"/>
              </a:rPr>
              <a:t>多里奥</a:t>
            </a:r>
            <a:r>
              <a:rPr lang="en-US" altLang="zh-CN" sz="3500" b="1">
                <a:solidFill>
                  <a:srgbClr val="FF0000"/>
                </a:solidFill>
                <a:ea typeface="黑体" pitchFamily="2" charset="-122"/>
              </a:rPr>
              <a:t>-</a:t>
            </a:r>
            <a:r>
              <a:rPr lang="zh-CN" altLang="en-US" sz="3500" b="1">
                <a:solidFill>
                  <a:srgbClr val="FF0000"/>
                </a:solidFill>
                <a:ea typeface="黑体" pitchFamily="2" charset="-122"/>
              </a:rPr>
              <a:t>多勃罗奥尔斯基</a:t>
            </a:r>
            <a:r>
              <a:rPr lang="zh-CN" altLang="en-US" sz="3500" b="1">
                <a:ea typeface="黑体" pitchFamily="2" charset="-122"/>
              </a:rPr>
              <a:t>提出了</a:t>
            </a:r>
            <a:r>
              <a:rPr lang="zh-CN" altLang="en-US" sz="3500" b="1">
                <a:solidFill>
                  <a:srgbClr val="FF0000"/>
                </a:solidFill>
                <a:ea typeface="黑体" pitchFamily="2" charset="-122"/>
              </a:rPr>
              <a:t>三相制</a:t>
            </a:r>
            <a:r>
              <a:rPr lang="zh-CN" altLang="en-US" sz="3500" b="1">
                <a:ea typeface="黑体" pitchFamily="2" charset="-122"/>
              </a:rPr>
              <a:t>和</a:t>
            </a:r>
            <a:r>
              <a:rPr lang="zh-CN" altLang="en-US" sz="3500" b="1">
                <a:solidFill>
                  <a:srgbClr val="FF0000"/>
                </a:solidFill>
                <a:ea typeface="黑体" pitchFamily="2" charset="-122"/>
              </a:rPr>
              <a:t>三相异步电机</a:t>
            </a:r>
            <a:r>
              <a:rPr lang="zh-CN" altLang="en-US" sz="3500" b="1">
                <a:ea typeface="黑体" pitchFamily="2" charset="-122"/>
              </a:rPr>
              <a:t>，这才奠定了交流电动机在工业应用的基础。</a:t>
            </a:r>
          </a:p>
          <a:p>
            <a:pPr marL="342900" indent="-342900">
              <a:spcBef>
                <a:spcPct val="20000"/>
              </a:spcBef>
              <a:buClr>
                <a:schemeClr val="bg2"/>
              </a:buClr>
              <a:buSzPct val="70000"/>
              <a:buFont typeface="Wingdings" pitchFamily="2" charset="2"/>
              <a:buChar char="l"/>
            </a:pPr>
            <a:r>
              <a:rPr lang="en-US" altLang="zh-CN" sz="3500" b="1">
                <a:ea typeface="黑体" pitchFamily="2" charset="-122"/>
              </a:rPr>
              <a:t>1891</a:t>
            </a:r>
            <a:r>
              <a:rPr lang="zh-CN" altLang="en-US" sz="3500" b="1">
                <a:ea typeface="黑体" pitchFamily="2" charset="-122"/>
              </a:rPr>
              <a:t>年开始使用三相制，工业电力很快被电动机带动。 </a:t>
            </a:r>
          </a:p>
          <a:p>
            <a:pPr marL="342900" indent="-342900">
              <a:spcBef>
                <a:spcPct val="20000"/>
              </a:spcBef>
              <a:buClr>
                <a:schemeClr val="bg2"/>
              </a:buClr>
              <a:buSzPct val="70000"/>
              <a:buFont typeface="Wingdings" pitchFamily="2" charset="2"/>
              <a:buChar char="l"/>
            </a:pPr>
            <a:endParaRPr lang="en-US" altLang="zh-CN" sz="3500" b="1">
              <a:ea typeface="黑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Effect transition="in" filter="slide(fromBottom)">
                                      <p:cBhvr>
                                        <p:cTn id="7" dur="500"/>
                                        <p:tgtEl>
                                          <p:spTgt spid="8601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86019">
                                            <p:txEl>
                                              <p:pRg st="1" end="1"/>
                                            </p:txEl>
                                          </p:spTgt>
                                        </p:tgtEl>
                                        <p:attrNameLst>
                                          <p:attrName>style.visibility</p:attrName>
                                        </p:attrNameLst>
                                      </p:cBhvr>
                                      <p:to>
                                        <p:strVal val="visible"/>
                                      </p:to>
                                    </p:set>
                                    <p:animEffect transition="in" filter="slide(fromBottom)">
                                      <p:cBhvr>
                                        <p:cTn id="12" dur="500"/>
                                        <p:tgtEl>
                                          <p:spTgt spid="8601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whoosh.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86019">
                                            <p:txEl>
                                              <p:pRg st="2" end="2"/>
                                            </p:txEl>
                                          </p:spTgt>
                                        </p:tgtEl>
                                        <p:attrNameLst>
                                          <p:attrName>style.visibility</p:attrName>
                                        </p:attrNameLst>
                                      </p:cBhvr>
                                      <p:to>
                                        <p:strVal val="visible"/>
                                      </p:to>
                                    </p:set>
                                    <p:animEffect transition="in" filter="slide(fromBottom)">
                                      <p:cBhvr>
                                        <p:cTn id="17" dur="500"/>
                                        <p:tgtEl>
                                          <p:spTgt spid="8601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762000" y="533400"/>
            <a:ext cx="7696200" cy="857250"/>
          </a:xfrm>
        </p:spPr>
        <p:txBody>
          <a:bodyPr/>
          <a:lstStyle/>
          <a:p>
            <a:r>
              <a:rPr lang="en-US" altLang="zh-CN"/>
              <a:t>5.</a:t>
            </a:r>
            <a:r>
              <a:rPr lang="zh-CN" altLang="en-US">
                <a:ea typeface="黑体" pitchFamily="2" charset="-122"/>
              </a:rPr>
              <a:t>电机学的基础理论           </a:t>
            </a:r>
            <a:r>
              <a:rPr lang="en-US" altLang="zh-CN" sz="1400">
                <a:ea typeface="黑体" pitchFamily="2" charset="-122"/>
              </a:rPr>
              <a:t>6</a:t>
            </a:r>
          </a:p>
        </p:txBody>
      </p:sp>
      <p:sp>
        <p:nvSpPr>
          <p:cNvPr id="133123" name="Rectangle 3"/>
          <p:cNvSpPr>
            <a:spLocks noChangeArrowheads="1"/>
          </p:cNvSpPr>
          <p:nvPr/>
        </p:nvSpPr>
        <p:spPr bwMode="auto">
          <a:xfrm>
            <a:off x="395288" y="2420938"/>
            <a:ext cx="8748712" cy="37449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CCECFF"/>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None/>
            </a:pPr>
            <a:r>
              <a:rPr lang="en-US" altLang="zh-CN" sz="3500" b="1">
                <a:ea typeface="黑体" pitchFamily="2" charset="-122"/>
              </a:rPr>
              <a:t>		</a:t>
            </a:r>
            <a:r>
              <a:rPr lang="zh-CN" altLang="en-US" sz="3100" b="1">
                <a:ea typeface="黑体" pitchFamily="2" charset="-122"/>
              </a:rPr>
              <a:t>任一线圈中所匝链的磁通发生变化时，线圈中便产生感应电势。此感应电势的大小等于磁链对时间的变化率，感应电势的</a:t>
            </a:r>
            <a:r>
              <a:rPr lang="zh-CN" altLang="en-US" sz="3100" b="1">
                <a:solidFill>
                  <a:srgbClr val="0000FF"/>
                </a:solidFill>
                <a:ea typeface="黑体" pitchFamily="2" charset="-122"/>
              </a:rPr>
              <a:t>方向</a:t>
            </a:r>
            <a:r>
              <a:rPr lang="zh-CN" altLang="en-US" sz="3100" b="1">
                <a:ea typeface="黑体" pitchFamily="2" charset="-122"/>
              </a:rPr>
              <a:t>总是企图产生感应电流来</a:t>
            </a:r>
            <a:r>
              <a:rPr lang="zh-CN" altLang="en-US" sz="3100" b="1">
                <a:solidFill>
                  <a:srgbClr val="0000FF"/>
                </a:solidFill>
                <a:ea typeface="黑体" pitchFamily="2" charset="-122"/>
              </a:rPr>
              <a:t>阻止</a:t>
            </a:r>
            <a:r>
              <a:rPr lang="zh-CN" altLang="en-US" sz="3100" b="1">
                <a:ea typeface="黑体" pitchFamily="2" charset="-122"/>
              </a:rPr>
              <a:t>线圈中磁链的变化。</a:t>
            </a:r>
            <a:r>
              <a:rPr lang="zh-CN" altLang="en-US" sz="3100" b="1">
                <a:solidFill>
                  <a:srgbClr val="0000FF"/>
                </a:solidFill>
                <a:ea typeface="黑体" pitchFamily="2" charset="-122"/>
              </a:rPr>
              <a:t>当感应电势的正方向与磁通的正方向符合右螺旋关系时，</a:t>
            </a:r>
            <a:r>
              <a:rPr lang="zh-CN" altLang="en-US" sz="3100" b="1">
                <a:ea typeface="黑体" pitchFamily="2" charset="-122"/>
              </a:rPr>
              <a:t>电磁感应定律可表达为如下数学式</a:t>
            </a:r>
          </a:p>
          <a:p>
            <a:pPr marL="342900" indent="-342900">
              <a:spcBef>
                <a:spcPct val="20000"/>
              </a:spcBef>
              <a:buClr>
                <a:schemeClr val="bg2"/>
              </a:buClr>
              <a:buSzPct val="70000"/>
              <a:buFont typeface="Wingdings" pitchFamily="2" charset="2"/>
              <a:buNone/>
            </a:pPr>
            <a:endParaRPr lang="en-US" altLang="zh-CN" sz="3500" b="1">
              <a:ea typeface="黑体" pitchFamily="2" charset="-122"/>
            </a:endParaRPr>
          </a:p>
        </p:txBody>
      </p:sp>
      <p:sp>
        <p:nvSpPr>
          <p:cNvPr id="133125" name="Rectangle 5"/>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3127" name="Rectangle 7"/>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33126" name="Object 6"/>
          <p:cNvGraphicFramePr>
            <a:graphicFrameLocks noChangeAspect="1"/>
          </p:cNvGraphicFramePr>
          <p:nvPr/>
        </p:nvGraphicFramePr>
        <p:xfrm>
          <a:off x="2484438" y="5445125"/>
          <a:ext cx="3240087" cy="1223963"/>
        </p:xfrm>
        <a:graphic>
          <a:graphicData uri="http://schemas.openxmlformats.org/presentationml/2006/ole">
            <p:oleObj spid="_x0000_s133139" name="Equation" r:id="rId4" imgW="1244600" imgH="393700" progId="">
              <p:embed/>
            </p:oleObj>
          </a:graphicData>
        </a:graphic>
      </p:graphicFrame>
      <p:sp>
        <p:nvSpPr>
          <p:cNvPr id="133129" name="Rectangle 9"/>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3135" name="Rectangle 15"/>
          <p:cNvSpPr>
            <a:spLocks noChangeArrowheads="1"/>
          </p:cNvSpPr>
          <p:nvPr/>
        </p:nvSpPr>
        <p:spPr bwMode="auto">
          <a:xfrm>
            <a:off x="468313" y="1268413"/>
            <a:ext cx="8501062" cy="936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CCECFF"/>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None/>
            </a:pPr>
            <a:r>
              <a:rPr lang="zh-CN" altLang="en-US" sz="3500" b="1">
                <a:ea typeface="黑体" pitchFamily="2" charset="-122"/>
              </a:rPr>
              <a:t>电流感应定律：		</a:t>
            </a:r>
            <a:endParaRPr lang="zh-CN" altLang="en-US" sz="3100" b="1">
              <a:ea typeface="黑体" pitchFamily="2" charset="-122"/>
            </a:endParaRPr>
          </a:p>
          <a:p>
            <a:pPr marL="342900" indent="-342900">
              <a:spcBef>
                <a:spcPct val="20000"/>
              </a:spcBef>
              <a:buClr>
                <a:schemeClr val="bg2"/>
              </a:buClr>
              <a:buSzPct val="70000"/>
              <a:buFont typeface="Wingdings" pitchFamily="2" charset="2"/>
              <a:buNone/>
            </a:pPr>
            <a:endParaRPr lang="en-US" altLang="zh-CN" sz="3500" b="1">
              <a:ea typeface="黑体" pitchFamily="2" charset="-122"/>
            </a:endParaRPr>
          </a:p>
        </p:txBody>
      </p:sp>
      <p:pic>
        <p:nvPicPr>
          <p:cNvPr id="133136" name="Picture 16" descr="0-3"/>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300788" y="188913"/>
            <a:ext cx="2628900" cy="2395537"/>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33123">
                                            <p:txEl>
                                              <p:pRg st="0" end="0"/>
                                            </p:txEl>
                                          </p:spTgt>
                                        </p:tgtEl>
                                        <p:attrNameLst>
                                          <p:attrName>style.visibility</p:attrName>
                                        </p:attrNameLst>
                                      </p:cBhvr>
                                      <p:to>
                                        <p:strVal val="visible"/>
                                      </p:to>
                                    </p:set>
                                    <p:anim calcmode="lin" valueType="num">
                                      <p:cBhvr>
                                        <p:cTn id="7" dur="1000" fill="hold"/>
                                        <p:tgtEl>
                                          <p:spTgt spid="13312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3312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3312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4" fill="hold" nodeType="clickEffect">
                                  <p:stCondLst>
                                    <p:cond delay="0"/>
                                  </p:stCondLst>
                                  <p:childTnLst>
                                    <p:set>
                                      <p:cBhvr>
                                        <p:cTn id="13" dur="1" fill="hold">
                                          <p:stCondLst>
                                            <p:cond delay="0"/>
                                          </p:stCondLst>
                                        </p:cTn>
                                        <p:tgtEl>
                                          <p:spTgt spid="133126"/>
                                        </p:tgtEl>
                                        <p:attrNameLst>
                                          <p:attrName>style.visibility</p:attrName>
                                        </p:attrNameLst>
                                      </p:cBhvr>
                                      <p:to>
                                        <p:strVal val="visible"/>
                                      </p:to>
                                    </p:set>
                                    <p:anim calcmode="lin" valueType="num">
                                      <p:cBhvr additive="base">
                                        <p:cTn id="14" dur="500" fill="hold"/>
                                        <p:tgtEl>
                                          <p:spTgt spid="133126"/>
                                        </p:tgtEl>
                                        <p:attrNameLst>
                                          <p:attrName>ppt_x</p:attrName>
                                        </p:attrNameLst>
                                      </p:cBhvr>
                                      <p:tavLst>
                                        <p:tav tm="0">
                                          <p:val>
                                            <p:strVal val="#ppt_x"/>
                                          </p:val>
                                        </p:tav>
                                        <p:tav tm="100000">
                                          <p:val>
                                            <p:strVal val="#ppt_x"/>
                                          </p:val>
                                        </p:tav>
                                      </p:tavLst>
                                    </p:anim>
                                    <p:anim calcmode="lin" valueType="num">
                                      <p:cBhvr additive="base">
                                        <p:cTn id="15" dur="500" fill="hold"/>
                                        <p:tgtEl>
                                          <p:spTgt spid="1331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uiExpand="1"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762000" y="533400"/>
            <a:ext cx="7696200" cy="857250"/>
          </a:xfrm>
        </p:spPr>
        <p:txBody>
          <a:bodyPr/>
          <a:lstStyle/>
          <a:p>
            <a:r>
              <a:rPr lang="en-US" altLang="zh-CN"/>
              <a:t>5.</a:t>
            </a:r>
            <a:r>
              <a:rPr lang="zh-CN" altLang="en-US">
                <a:ea typeface="黑体" pitchFamily="2" charset="-122"/>
              </a:rPr>
              <a:t>电机学的基础理论           </a:t>
            </a:r>
            <a:r>
              <a:rPr lang="en-US" altLang="zh-CN" sz="1400">
                <a:ea typeface="黑体" pitchFamily="2" charset="-122"/>
              </a:rPr>
              <a:t>7</a:t>
            </a:r>
          </a:p>
        </p:txBody>
      </p:sp>
      <p:sp>
        <p:nvSpPr>
          <p:cNvPr id="134147" name="Rectangle 3"/>
          <p:cNvSpPr>
            <a:spLocks noChangeArrowheads="1"/>
          </p:cNvSpPr>
          <p:nvPr/>
        </p:nvSpPr>
        <p:spPr bwMode="auto">
          <a:xfrm>
            <a:off x="611188" y="4221163"/>
            <a:ext cx="7924800" cy="26368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None/>
            </a:pPr>
            <a:r>
              <a:rPr lang="en-US" altLang="zh-CN" sz="3500" b="1">
                <a:ea typeface="黑体" pitchFamily="2" charset="-122"/>
              </a:rPr>
              <a:t>	</a:t>
            </a:r>
            <a:r>
              <a:rPr lang="zh-CN" altLang="en-US" sz="3100">
                <a:latin typeface="黑体" pitchFamily="2" charset="-122"/>
                <a:ea typeface="黑体" pitchFamily="2" charset="-122"/>
              </a:rPr>
              <a:t>（</a:t>
            </a:r>
            <a:r>
              <a:rPr lang="en-US" altLang="zh-CN" sz="3100">
                <a:latin typeface="黑体" pitchFamily="2" charset="-122"/>
                <a:ea typeface="黑体" pitchFamily="2" charset="-122"/>
              </a:rPr>
              <a:t>1</a:t>
            </a:r>
            <a:r>
              <a:rPr lang="zh-CN" altLang="en-US" sz="3100">
                <a:latin typeface="黑体" pitchFamily="2" charset="-122"/>
                <a:ea typeface="黑体" pitchFamily="2" charset="-122"/>
              </a:rPr>
              <a:t>）磁通是有交流电产生的，因而磁场本身就是随时间变化的，如变压器，线圈固定不动，靠磁通本身的交变而产生感应电势，所以此种情况常称为</a:t>
            </a:r>
            <a:r>
              <a:rPr lang="zh-CN" altLang="en-US" sz="3100">
                <a:latin typeface="Arial"/>
                <a:ea typeface="黑体" pitchFamily="2" charset="-122"/>
              </a:rPr>
              <a:t>“</a:t>
            </a:r>
            <a:r>
              <a:rPr lang="zh-CN" altLang="en-US" sz="3100">
                <a:latin typeface="黑体" pitchFamily="2" charset="-122"/>
                <a:ea typeface="黑体" pitchFamily="2" charset="-122"/>
              </a:rPr>
              <a:t>变压器电势</a:t>
            </a:r>
            <a:r>
              <a:rPr lang="zh-CN" altLang="en-US" sz="3100">
                <a:latin typeface="Arial"/>
                <a:ea typeface="黑体" pitchFamily="2" charset="-122"/>
              </a:rPr>
              <a:t>”</a:t>
            </a:r>
            <a:r>
              <a:rPr lang="zh-CN" altLang="en-US" sz="3100">
                <a:latin typeface="黑体" pitchFamily="2" charset="-122"/>
                <a:ea typeface="黑体" pitchFamily="2" charset="-122"/>
              </a:rPr>
              <a:t>。</a:t>
            </a:r>
            <a:r>
              <a:rPr lang="zh-CN" altLang="en-US" sz="3100"/>
              <a:t> </a:t>
            </a:r>
          </a:p>
        </p:txBody>
      </p:sp>
      <p:sp>
        <p:nvSpPr>
          <p:cNvPr id="134148" name="Rectangle 4"/>
          <p:cNvSpPr>
            <a:spLocks noChangeArrowheads="1"/>
          </p:cNvSpPr>
          <p:nvPr/>
        </p:nvSpPr>
        <p:spPr bwMode="auto">
          <a:xfrm>
            <a:off x="827088" y="1989138"/>
            <a:ext cx="7924800" cy="2159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None/>
            </a:pPr>
            <a:r>
              <a:rPr lang="en-US" altLang="zh-CN" sz="3500" b="1" dirty="0">
                <a:ea typeface="黑体" pitchFamily="2" charset="-122"/>
              </a:rPr>
              <a:t>	</a:t>
            </a:r>
            <a:r>
              <a:rPr lang="zh-CN" altLang="en-US" sz="3100" b="1" dirty="0">
                <a:solidFill>
                  <a:srgbClr val="0000FF"/>
                </a:solidFill>
              </a:rPr>
              <a:t>注意</a:t>
            </a:r>
            <a:r>
              <a:rPr lang="en-US" altLang="zh-CN" sz="3100" b="1" dirty="0">
                <a:solidFill>
                  <a:schemeClr val="hlink"/>
                </a:solidFill>
              </a:rPr>
              <a:t>: </a:t>
            </a:r>
            <a:r>
              <a:rPr lang="en-US" altLang="zh-CN" sz="3100" b="1" dirty="0"/>
              <a:t>e</a:t>
            </a:r>
            <a:r>
              <a:rPr lang="zh-CN" altLang="en-US" sz="3100" b="1" dirty="0"/>
              <a:t>和</a:t>
            </a:r>
            <a:r>
              <a:rPr lang="en-US" altLang="zh-CN" sz="3100" b="1" dirty="0">
                <a:latin typeface="Batang" pitchFamily="18" charset="-127"/>
                <a:ea typeface="Batang" pitchFamily="18" charset="-127"/>
              </a:rPr>
              <a:t>φ</a:t>
            </a:r>
            <a:r>
              <a:rPr lang="zh-CN" altLang="en-US" sz="3100" b="1" dirty="0"/>
              <a:t>的正方向符合右手螺旋关系，否则式中“</a:t>
            </a:r>
            <a:r>
              <a:rPr lang="en-US" altLang="zh-CN" sz="3100" b="1" dirty="0"/>
              <a:t>-”</a:t>
            </a:r>
            <a:r>
              <a:rPr lang="zh-CN" altLang="en-US" sz="3100" b="1" dirty="0"/>
              <a:t>号失去正确含义</a:t>
            </a:r>
            <a:r>
              <a:rPr lang="zh-CN" altLang="en-US" sz="3100" dirty="0"/>
              <a:t> </a:t>
            </a:r>
            <a:r>
              <a:rPr lang="en-US" altLang="zh-CN" sz="3100" dirty="0"/>
              <a:t>.</a:t>
            </a:r>
          </a:p>
          <a:p>
            <a:pPr marL="342900" indent="-342900">
              <a:spcBef>
                <a:spcPct val="20000"/>
              </a:spcBef>
              <a:buClr>
                <a:schemeClr val="bg2"/>
              </a:buClr>
              <a:buSzPct val="70000"/>
              <a:buFont typeface="Wingdings" pitchFamily="2" charset="2"/>
              <a:buNone/>
            </a:pPr>
            <a:r>
              <a:rPr lang="en-US" altLang="zh-CN" sz="3100" dirty="0">
                <a:latin typeface="黑体" pitchFamily="2" charset="-122"/>
                <a:ea typeface="黑体" pitchFamily="2" charset="-122"/>
              </a:rPr>
              <a:t> 		</a:t>
            </a:r>
            <a:r>
              <a:rPr lang="zh-CN" altLang="en-US" sz="3100" dirty="0">
                <a:latin typeface="黑体" pitchFamily="2" charset="-122"/>
                <a:ea typeface="黑体" pitchFamily="2" charset="-122"/>
              </a:rPr>
              <a:t>实际上</a:t>
            </a:r>
            <a:r>
              <a:rPr lang="en-US" altLang="zh-CN" sz="3100" dirty="0">
                <a:latin typeface="黑体" pitchFamily="2" charset="-122"/>
                <a:ea typeface="黑体" pitchFamily="2" charset="-122"/>
              </a:rPr>
              <a:t>,</a:t>
            </a:r>
            <a:r>
              <a:rPr lang="zh-CN" altLang="en-US" sz="3100" dirty="0">
                <a:latin typeface="黑体" pitchFamily="2" charset="-122"/>
                <a:ea typeface="黑体" pitchFamily="2" charset="-122"/>
              </a:rPr>
              <a:t>线圈磁链的变化，总的说有两种不同的情况：</a:t>
            </a:r>
            <a:r>
              <a:rPr lang="zh-CN" altLang="en-US" sz="3100" dirty="0"/>
              <a:t> </a:t>
            </a:r>
          </a:p>
        </p:txBody>
      </p:sp>
      <p:sp>
        <p:nvSpPr>
          <p:cNvPr id="134149" name="Rectangle 5"/>
          <p:cNvSpPr>
            <a:spLocks noChangeArrowheads="1"/>
          </p:cNvSpPr>
          <p:nvPr/>
        </p:nvSpPr>
        <p:spPr bwMode="auto">
          <a:xfrm>
            <a:off x="755650" y="4221163"/>
            <a:ext cx="7924800" cy="26368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None/>
            </a:pPr>
            <a:r>
              <a:rPr lang="en-US" altLang="zh-CN" sz="3500" b="1">
                <a:ea typeface="黑体" pitchFamily="2" charset="-122"/>
              </a:rPr>
              <a:t>	</a:t>
            </a:r>
            <a:r>
              <a:rPr lang="zh-CN" altLang="en-US" sz="3100" b="1"/>
              <a:t>（</a:t>
            </a:r>
            <a:r>
              <a:rPr lang="en-US" altLang="zh-CN" sz="3100" b="1"/>
              <a:t>2</a:t>
            </a:r>
            <a:r>
              <a:rPr lang="zh-CN" altLang="en-US" sz="3100" b="1"/>
              <a:t>）线圈的导体与磁场有相对运动，由此引起匝链线圈的磁链发生变化。通常把“相对运动”说成导体“切割”磁场，因此而形成的电势称为“切割电势”。</a:t>
            </a:r>
            <a:r>
              <a:rPr lang="zh-CN" altLang="en-US" sz="3100"/>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34148">
                                            <p:txEl>
                                              <p:pRg st="0" end="0"/>
                                            </p:txEl>
                                          </p:spTgt>
                                        </p:tgtEl>
                                        <p:attrNameLst>
                                          <p:attrName>style.visibility</p:attrName>
                                        </p:attrNameLst>
                                      </p:cBhvr>
                                      <p:to>
                                        <p:strVal val="visible"/>
                                      </p:to>
                                    </p:set>
                                    <p:animEffect transition="in" filter="slide(fromBottom)">
                                      <p:cBhvr>
                                        <p:cTn id="7" dur="500"/>
                                        <p:tgtEl>
                                          <p:spTgt spid="13414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34148">
                                            <p:txEl>
                                              <p:pRg st="1" end="1"/>
                                            </p:txEl>
                                          </p:spTgt>
                                        </p:tgtEl>
                                        <p:attrNameLst>
                                          <p:attrName>style.visibility</p:attrName>
                                        </p:attrNameLst>
                                      </p:cBhvr>
                                      <p:to>
                                        <p:strVal val="visible"/>
                                      </p:to>
                                    </p:set>
                                    <p:animEffect transition="in" filter="slide(fromBottom)">
                                      <p:cBhvr>
                                        <p:cTn id="12" dur="500"/>
                                        <p:tgtEl>
                                          <p:spTgt spid="13414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34147"/>
                                        </p:tgtEl>
                                        <p:attrNameLst>
                                          <p:attrName>style.visibility</p:attrName>
                                        </p:attrNameLst>
                                      </p:cBhvr>
                                      <p:to>
                                        <p:strVal val="visible"/>
                                      </p:to>
                                    </p:set>
                                    <p:animEffect transition="in" filter="slide(fromBottom)">
                                      <p:cBhvr>
                                        <p:cTn id="17" dur="500"/>
                                        <p:tgtEl>
                                          <p:spTgt spid="1341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xit" presetSubtype="4" fill="hold" grpId="1" nodeType="clickEffect">
                                  <p:stCondLst>
                                    <p:cond delay="0"/>
                                  </p:stCondLst>
                                  <p:childTnLst>
                                    <p:anim calcmode="lin" valueType="num">
                                      <p:cBhvr additive="base">
                                        <p:cTn id="21" dur="500"/>
                                        <p:tgtEl>
                                          <p:spTgt spid="134147"/>
                                        </p:tgtEl>
                                        <p:attrNameLst>
                                          <p:attrName>ppt_x</p:attrName>
                                        </p:attrNameLst>
                                      </p:cBhvr>
                                      <p:tavLst>
                                        <p:tav tm="0">
                                          <p:val>
                                            <p:strVal val="ppt_x"/>
                                          </p:val>
                                        </p:tav>
                                        <p:tav tm="100000">
                                          <p:val>
                                            <p:strVal val="ppt_x"/>
                                          </p:val>
                                        </p:tav>
                                      </p:tavLst>
                                    </p:anim>
                                    <p:anim calcmode="lin" valueType="num">
                                      <p:cBhvr additive="base">
                                        <p:cTn id="22" dur="500"/>
                                        <p:tgtEl>
                                          <p:spTgt spid="134147"/>
                                        </p:tgtEl>
                                        <p:attrNameLst>
                                          <p:attrName>ppt_y</p:attrName>
                                        </p:attrNameLst>
                                      </p:cBhvr>
                                      <p:tavLst>
                                        <p:tav tm="0">
                                          <p:val>
                                            <p:strVal val="ppt_y"/>
                                          </p:val>
                                        </p:tav>
                                        <p:tav tm="100000">
                                          <p:val>
                                            <p:strVal val="1+ppt_h/2"/>
                                          </p:val>
                                        </p:tav>
                                      </p:tavLst>
                                    </p:anim>
                                    <p:set>
                                      <p:cBhvr>
                                        <p:cTn id="23" dur="1" fill="hold">
                                          <p:stCondLst>
                                            <p:cond delay="499"/>
                                          </p:stCondLst>
                                        </p:cTn>
                                        <p:tgtEl>
                                          <p:spTgt spid="134147"/>
                                        </p:tgtEl>
                                        <p:attrNameLst>
                                          <p:attrName>style.visibility</p:attrName>
                                        </p:attrNameLst>
                                      </p:cBhvr>
                                      <p:to>
                                        <p:strVal val="hidden"/>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134149"/>
                                        </p:tgtEl>
                                        <p:attrNameLst>
                                          <p:attrName>style.visibility</p:attrName>
                                        </p:attrNameLst>
                                      </p:cBhvr>
                                      <p:to>
                                        <p:strVal val="visible"/>
                                      </p:to>
                                    </p:set>
                                    <p:animEffect transition="in" filter="slide(fromBottom)">
                                      <p:cBhvr>
                                        <p:cTn id="28" dur="500"/>
                                        <p:tgtEl>
                                          <p:spTgt spid="134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p:bldP spid="134147" grpId="1"/>
      <p:bldP spid="134148" grpId="0" build="p"/>
      <p:bldP spid="134149" grpId="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ltLang="zh-CN"/>
              <a:t>5.</a:t>
            </a:r>
            <a:r>
              <a:rPr lang="zh-CN" altLang="en-US">
                <a:ea typeface="黑体" pitchFamily="2" charset="-122"/>
              </a:rPr>
              <a:t>电机学的基础理论           </a:t>
            </a:r>
            <a:r>
              <a:rPr lang="en-US" altLang="zh-CN" sz="1400">
                <a:ea typeface="黑体" pitchFamily="2" charset="-122"/>
              </a:rPr>
              <a:t>8</a:t>
            </a:r>
          </a:p>
        </p:txBody>
      </p:sp>
      <p:sp>
        <p:nvSpPr>
          <p:cNvPr id="162820" name="Rectangle 4"/>
          <p:cNvSpPr>
            <a:spLocks noChangeArrowheads="1"/>
          </p:cNvSpPr>
          <p:nvPr/>
        </p:nvSpPr>
        <p:spPr bwMode="auto">
          <a:xfrm>
            <a:off x="395288" y="1989138"/>
            <a:ext cx="5761037" cy="28082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None/>
            </a:pPr>
            <a:r>
              <a:rPr lang="zh-CN" altLang="en-US" sz="3500" b="1">
                <a:ea typeface="黑体" pitchFamily="2" charset="-122"/>
              </a:rPr>
              <a:t>感应电势的另一种表示方法</a:t>
            </a:r>
          </a:p>
          <a:p>
            <a:pPr marL="342900" indent="-342900">
              <a:spcBef>
                <a:spcPct val="20000"/>
              </a:spcBef>
              <a:buClr>
                <a:schemeClr val="bg2"/>
              </a:buClr>
              <a:buSzPct val="70000"/>
              <a:buFont typeface="Wingdings" pitchFamily="2" charset="2"/>
              <a:buNone/>
            </a:pPr>
            <a:r>
              <a:rPr lang="zh-CN" altLang="en-US" sz="3100" b="1">
                <a:solidFill>
                  <a:schemeClr val="hlink"/>
                </a:solidFill>
              </a:rPr>
              <a:t>            </a:t>
            </a:r>
            <a:r>
              <a:rPr lang="en-US" altLang="zh-CN" sz="3100" b="1" i="1">
                <a:solidFill>
                  <a:srgbClr val="0000FF"/>
                </a:solidFill>
              </a:rPr>
              <a:t>e=</a:t>
            </a:r>
            <a:r>
              <a:rPr lang="en-US" altLang="zh-CN" sz="3100" i="1"/>
              <a:t> Blv</a:t>
            </a:r>
          </a:p>
          <a:p>
            <a:pPr marL="342900" indent="-342900">
              <a:spcBef>
                <a:spcPct val="20000"/>
              </a:spcBef>
              <a:buClr>
                <a:schemeClr val="bg2"/>
              </a:buClr>
              <a:buSzPct val="70000"/>
              <a:buFont typeface="Wingdings" pitchFamily="2" charset="2"/>
              <a:buNone/>
            </a:pPr>
            <a:r>
              <a:rPr lang="en-US" altLang="zh-CN" sz="3100" b="1"/>
              <a:t>		</a:t>
            </a:r>
            <a:r>
              <a:rPr lang="zh-CN" altLang="en-US" sz="3100" b="1"/>
              <a:t>这是在导体（</a:t>
            </a:r>
            <a:r>
              <a:rPr lang="en-US" altLang="zh-CN" sz="3100" b="1"/>
              <a:t>l</a:t>
            </a:r>
            <a:r>
              <a:rPr lang="zh-CN" altLang="en-US" sz="3100" b="1"/>
              <a:t>）、速度（</a:t>
            </a:r>
            <a:r>
              <a:rPr lang="en-US" altLang="zh-CN" sz="3100" b="1"/>
              <a:t>v</a:t>
            </a:r>
            <a:r>
              <a:rPr lang="zh-CN" altLang="en-US" sz="3100" b="1"/>
              <a:t>）和磁感应强度（</a:t>
            </a:r>
            <a:r>
              <a:rPr lang="en-US" altLang="zh-CN" sz="3100" b="1"/>
              <a:t>B</a:t>
            </a:r>
            <a:r>
              <a:rPr lang="zh-CN" altLang="en-US" sz="3100" b="1"/>
              <a:t>）三者相互垂直条件下的结论。一般表达式为：</a:t>
            </a:r>
            <a:r>
              <a:rPr lang="zh-CN" altLang="en-US" sz="3100"/>
              <a:t> </a:t>
            </a:r>
          </a:p>
        </p:txBody>
      </p:sp>
      <p:pic>
        <p:nvPicPr>
          <p:cNvPr id="162824" name="Picture 8" descr="0-5"/>
          <p:cNvPicPr>
            <a:picLocks noGrp="1" noChangeAspect="1" noChangeArrowheads="1"/>
          </p:cNvPicPr>
          <p:nvPr>
            <p:ph idx="1"/>
          </p:nvPr>
        </p:nvPicPr>
        <p:blipFill>
          <a:blip r:embed="rId3">
            <a:extLst>
              <a:ext uri="{28A0092B-C50C-407E-A947-70E740481C1C}">
                <a14:useLocalDpi xmlns="" xmlns:a14="http://schemas.microsoft.com/office/drawing/2010/main" val="0"/>
              </a:ext>
            </a:extLst>
          </a:blip>
          <a:srcRect/>
          <a:stretch>
            <a:fillRect/>
          </a:stretch>
        </p:blipFill>
        <p:spPr>
          <a:xfrm>
            <a:off x="5757863" y="1947863"/>
            <a:ext cx="2625725" cy="217011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
        <p:nvSpPr>
          <p:cNvPr id="162827" name="Rectangle 11"/>
          <p:cNvSpPr>
            <a:spLocks noChangeArrowheads="1"/>
          </p:cNvSpPr>
          <p:nvPr/>
        </p:nvSpPr>
        <p:spPr bwMode="auto">
          <a:xfrm>
            <a:off x="0" y="26289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62826" name="Object 10"/>
          <p:cNvGraphicFramePr>
            <a:graphicFrameLocks noChangeAspect="1"/>
          </p:cNvGraphicFramePr>
          <p:nvPr/>
        </p:nvGraphicFramePr>
        <p:xfrm>
          <a:off x="2484438" y="4941888"/>
          <a:ext cx="3457575" cy="1600200"/>
        </p:xfrm>
        <a:graphic>
          <a:graphicData uri="http://schemas.openxmlformats.org/presentationml/2006/ole">
            <p:oleObj spid="_x0000_s162830" name="Equation" r:id="rId4" imgW="838200" imgH="381000" progId="">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62820">
                                            <p:txEl>
                                              <p:pRg st="0" end="0"/>
                                            </p:txEl>
                                          </p:spTgt>
                                        </p:tgtEl>
                                        <p:attrNameLst>
                                          <p:attrName>style.visibility</p:attrName>
                                        </p:attrNameLst>
                                      </p:cBhvr>
                                      <p:to>
                                        <p:strVal val="visible"/>
                                      </p:to>
                                    </p:set>
                                    <p:animEffect transition="in" filter="slide(fromBottom)">
                                      <p:cBhvr>
                                        <p:cTn id="7" dur="500"/>
                                        <p:tgtEl>
                                          <p:spTgt spid="16282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62820">
                                            <p:txEl>
                                              <p:pRg st="1" end="1"/>
                                            </p:txEl>
                                          </p:spTgt>
                                        </p:tgtEl>
                                        <p:attrNameLst>
                                          <p:attrName>style.visibility</p:attrName>
                                        </p:attrNameLst>
                                      </p:cBhvr>
                                      <p:to>
                                        <p:strVal val="visible"/>
                                      </p:to>
                                    </p:set>
                                    <p:animEffect transition="in" filter="slide(fromBottom)">
                                      <p:cBhvr>
                                        <p:cTn id="12" dur="500"/>
                                        <p:tgtEl>
                                          <p:spTgt spid="16282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62820">
                                            <p:txEl>
                                              <p:pRg st="2" end="2"/>
                                            </p:txEl>
                                          </p:spTgt>
                                        </p:tgtEl>
                                        <p:attrNameLst>
                                          <p:attrName>style.visibility</p:attrName>
                                        </p:attrNameLst>
                                      </p:cBhvr>
                                      <p:to>
                                        <p:strVal val="visible"/>
                                      </p:to>
                                    </p:set>
                                    <p:animEffect transition="in" filter="slide(fromBottom)">
                                      <p:cBhvr>
                                        <p:cTn id="17" dur="500"/>
                                        <p:tgtEl>
                                          <p:spTgt spid="16282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162826"/>
                                        </p:tgtEl>
                                        <p:attrNameLst>
                                          <p:attrName>style.visibility</p:attrName>
                                        </p:attrNameLst>
                                      </p:cBhvr>
                                      <p:to>
                                        <p:strVal val="visible"/>
                                      </p:to>
                                    </p:set>
                                    <p:animEffect transition="in" filter="slide(fromBottom)">
                                      <p:cBhvr>
                                        <p:cTn id="22" dur="500"/>
                                        <p:tgtEl>
                                          <p:spTgt spid="16282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162824"/>
                                        </p:tgtEl>
                                        <p:attrNameLst>
                                          <p:attrName>style.visibility</p:attrName>
                                        </p:attrNameLst>
                                      </p:cBhvr>
                                      <p:to>
                                        <p:strVal val="visible"/>
                                      </p:to>
                                    </p:set>
                                    <p:animEffect transition="in" filter="slide(fromBottom)">
                                      <p:cBhvr>
                                        <p:cTn id="27" dur="500"/>
                                        <p:tgtEl>
                                          <p:spTgt spid="162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0" grpId="0" build="p"/>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altLang="zh-CN"/>
              <a:t>5.</a:t>
            </a:r>
            <a:r>
              <a:rPr lang="zh-CN" altLang="en-US">
                <a:ea typeface="黑体" pitchFamily="2" charset="-122"/>
              </a:rPr>
              <a:t>电机学的基础理论           </a:t>
            </a:r>
            <a:r>
              <a:rPr lang="en-US" altLang="zh-CN" sz="1400">
                <a:ea typeface="黑体" pitchFamily="2" charset="-122"/>
              </a:rPr>
              <a:t>9</a:t>
            </a:r>
          </a:p>
        </p:txBody>
      </p:sp>
      <p:sp>
        <p:nvSpPr>
          <p:cNvPr id="163844" name="Rectangle 4"/>
          <p:cNvSpPr>
            <a:spLocks noChangeArrowheads="1"/>
          </p:cNvSpPr>
          <p:nvPr/>
        </p:nvSpPr>
        <p:spPr bwMode="auto">
          <a:xfrm>
            <a:off x="827088" y="1989138"/>
            <a:ext cx="7924800" cy="2159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None/>
            </a:pPr>
            <a:r>
              <a:rPr lang="zh-CN" altLang="en-US" sz="3500" b="1">
                <a:ea typeface="黑体" pitchFamily="2" charset="-122"/>
              </a:rPr>
              <a:t>磁通连续性定理</a:t>
            </a:r>
            <a:r>
              <a:rPr lang="en-US" altLang="zh-CN" sz="3500" b="1">
                <a:ea typeface="黑体" pitchFamily="2" charset="-122"/>
              </a:rPr>
              <a:t>:</a:t>
            </a:r>
          </a:p>
          <a:p>
            <a:pPr marL="342900" indent="-342900">
              <a:spcBef>
                <a:spcPct val="20000"/>
              </a:spcBef>
              <a:buClr>
                <a:schemeClr val="bg2"/>
              </a:buClr>
              <a:buSzPct val="70000"/>
              <a:buFont typeface="Wingdings" pitchFamily="2" charset="2"/>
              <a:buNone/>
            </a:pPr>
            <a:r>
              <a:rPr lang="en-US" altLang="zh-CN" sz="3100" b="1"/>
              <a:t>    </a:t>
            </a:r>
            <a:r>
              <a:rPr lang="zh-CN" altLang="en-US" sz="3100" b="1"/>
              <a:t>根据散度的定义，可写出积分形式</a:t>
            </a:r>
          </a:p>
          <a:p>
            <a:pPr marL="342900" indent="-342900">
              <a:spcBef>
                <a:spcPct val="20000"/>
              </a:spcBef>
              <a:buClr>
                <a:schemeClr val="bg2"/>
              </a:buClr>
              <a:buSzPct val="70000"/>
              <a:buFont typeface="Wingdings" pitchFamily="2" charset="2"/>
              <a:buNone/>
            </a:pPr>
            <a:endParaRPr lang="en-US" altLang="zh-CN" sz="3100" b="1"/>
          </a:p>
        </p:txBody>
      </p:sp>
      <p:sp>
        <p:nvSpPr>
          <p:cNvPr id="163845" name="Rectangle 5"/>
          <p:cNvSpPr>
            <a:spLocks noChangeArrowheads="1"/>
          </p:cNvSpPr>
          <p:nvPr/>
        </p:nvSpPr>
        <p:spPr bwMode="auto">
          <a:xfrm>
            <a:off x="468313" y="4221163"/>
            <a:ext cx="7924800" cy="26368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None/>
            </a:pPr>
            <a:r>
              <a:rPr lang="en-US" altLang="zh-CN" sz="3500" b="1">
                <a:ea typeface="黑体" pitchFamily="2" charset="-122"/>
              </a:rPr>
              <a:t>	</a:t>
            </a:r>
            <a:r>
              <a:rPr lang="zh-CN" altLang="en-US" sz="3100" b="1"/>
              <a:t>这说明，通过任意闭合曲面的磁通量必为零，即磁通量处处连续。通常可用磁力线表达磁通，则</a:t>
            </a:r>
            <a:r>
              <a:rPr lang="zh-CN" altLang="en-US" sz="3100" b="1">
                <a:solidFill>
                  <a:srgbClr val="0000FF"/>
                </a:solidFill>
              </a:rPr>
              <a:t>磁力线是无源</a:t>
            </a:r>
            <a:r>
              <a:rPr lang="zh-CN" altLang="en-US" sz="3100" b="1"/>
              <a:t>的，没有起点也没有终点。</a:t>
            </a:r>
            <a:r>
              <a:rPr lang="zh-CN" altLang="en-US" sz="3100"/>
              <a:t> </a:t>
            </a:r>
          </a:p>
        </p:txBody>
      </p:sp>
      <p:sp>
        <p:nvSpPr>
          <p:cNvPr id="163847" name="Rectangle 7"/>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63848" name="Object 8"/>
          <p:cNvGraphicFramePr>
            <a:graphicFrameLocks noChangeAspect="1"/>
          </p:cNvGraphicFramePr>
          <p:nvPr>
            <p:ph idx="1"/>
          </p:nvPr>
        </p:nvGraphicFramePr>
        <p:xfrm>
          <a:off x="2122488" y="3076575"/>
          <a:ext cx="2495550" cy="1485900"/>
        </p:xfrm>
        <a:graphic>
          <a:graphicData uri="http://schemas.openxmlformats.org/presentationml/2006/ole">
            <p:oleObj spid="_x0000_s163852" name="公式" r:id="rId3" imgW="622030" imgH="380835"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63844">
                                            <p:txEl>
                                              <p:pRg st="0" end="0"/>
                                            </p:txEl>
                                          </p:spTgt>
                                        </p:tgtEl>
                                        <p:attrNameLst>
                                          <p:attrName>style.visibility</p:attrName>
                                        </p:attrNameLst>
                                      </p:cBhvr>
                                      <p:to>
                                        <p:strVal val="visible"/>
                                      </p:to>
                                    </p:set>
                                    <p:animEffect transition="in" filter="slide(fromBottom)">
                                      <p:cBhvr>
                                        <p:cTn id="7" dur="500"/>
                                        <p:tgtEl>
                                          <p:spTgt spid="16384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63844">
                                            <p:txEl>
                                              <p:pRg st="1" end="1"/>
                                            </p:txEl>
                                          </p:spTgt>
                                        </p:tgtEl>
                                        <p:attrNameLst>
                                          <p:attrName>style.visibility</p:attrName>
                                        </p:attrNameLst>
                                      </p:cBhvr>
                                      <p:to>
                                        <p:strVal val="visible"/>
                                      </p:to>
                                    </p:set>
                                    <p:animEffect transition="in" filter="slide(fromBottom)">
                                      <p:cBhvr>
                                        <p:cTn id="12" dur="500"/>
                                        <p:tgtEl>
                                          <p:spTgt spid="16384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63848"/>
                                        </p:tgtEl>
                                        <p:attrNameLst>
                                          <p:attrName>style.visibility</p:attrName>
                                        </p:attrNameLst>
                                      </p:cBhvr>
                                      <p:to>
                                        <p:strVal val="visible"/>
                                      </p:to>
                                    </p:set>
                                    <p:animEffect transition="in" filter="slide(fromBottom)">
                                      <p:cBhvr>
                                        <p:cTn id="17" dur="500"/>
                                        <p:tgtEl>
                                          <p:spTgt spid="1638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63845"/>
                                        </p:tgtEl>
                                        <p:attrNameLst>
                                          <p:attrName>style.visibility</p:attrName>
                                        </p:attrNameLst>
                                      </p:cBhvr>
                                      <p:to>
                                        <p:strVal val="visible"/>
                                      </p:to>
                                    </p:set>
                                    <p:animEffect transition="in" filter="slide(fromBottom)">
                                      <p:cBhvr>
                                        <p:cTn id="22" dur="500"/>
                                        <p:tgtEl>
                                          <p:spTgt spid="163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4" grpId="0" build="p"/>
      <p:bldP spid="163845" grpId="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ltLang="zh-CN"/>
              <a:t>5.</a:t>
            </a:r>
            <a:r>
              <a:rPr lang="zh-CN" altLang="en-US">
                <a:ea typeface="黑体" pitchFamily="2" charset="-122"/>
              </a:rPr>
              <a:t>电机学的基础理论           </a:t>
            </a:r>
            <a:r>
              <a:rPr lang="en-US" altLang="zh-CN" sz="1400">
                <a:ea typeface="黑体" pitchFamily="2" charset="-122"/>
              </a:rPr>
              <a:t>10</a:t>
            </a:r>
          </a:p>
        </p:txBody>
      </p:sp>
      <p:sp>
        <p:nvSpPr>
          <p:cNvPr id="166915" name="Rectangle 3"/>
          <p:cNvSpPr>
            <a:spLocks noChangeArrowheads="1"/>
          </p:cNvSpPr>
          <p:nvPr/>
        </p:nvSpPr>
        <p:spPr bwMode="auto">
          <a:xfrm>
            <a:off x="827088" y="1989138"/>
            <a:ext cx="7924800" cy="23764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None/>
            </a:pPr>
            <a:r>
              <a:rPr lang="zh-CN" altLang="en-US" sz="3500" b="1" dirty="0">
                <a:ea typeface="黑体" pitchFamily="2" charset="-122"/>
              </a:rPr>
              <a:t>电磁力和电磁转矩</a:t>
            </a:r>
            <a:r>
              <a:rPr lang="en-US" altLang="zh-CN" sz="3500" b="1" dirty="0">
                <a:ea typeface="黑体" pitchFamily="2" charset="-122"/>
              </a:rPr>
              <a:t>:</a:t>
            </a:r>
          </a:p>
          <a:p>
            <a:pPr marL="342900" indent="-342900">
              <a:spcBef>
                <a:spcPct val="20000"/>
              </a:spcBef>
              <a:buClr>
                <a:schemeClr val="bg2"/>
              </a:buClr>
              <a:buSzPct val="70000"/>
              <a:buFont typeface="Wingdings" pitchFamily="2" charset="2"/>
              <a:buNone/>
            </a:pPr>
            <a:r>
              <a:rPr lang="en-US" altLang="zh-CN" sz="3100" b="1" dirty="0"/>
              <a:t>		</a:t>
            </a:r>
            <a:r>
              <a:rPr lang="zh-CN" altLang="en-US" sz="3100" b="1" dirty="0"/>
              <a:t>磁场中的载流导体受到磁场的作用力，称为“电磁力”。其大小和方向与电流及磁感应强度有关，即：</a:t>
            </a:r>
            <a:r>
              <a:rPr lang="zh-CN" altLang="en-US" sz="3100" dirty="0"/>
              <a:t> </a:t>
            </a:r>
            <a:endParaRPr lang="zh-CN" altLang="en-US" sz="3100" b="1" dirty="0"/>
          </a:p>
          <a:p>
            <a:pPr marL="342900" indent="-342900">
              <a:spcBef>
                <a:spcPct val="20000"/>
              </a:spcBef>
              <a:buClr>
                <a:schemeClr val="bg2"/>
              </a:buClr>
              <a:buSzPct val="70000"/>
              <a:buFont typeface="Wingdings" pitchFamily="2" charset="2"/>
              <a:buNone/>
            </a:pPr>
            <a:endParaRPr lang="en-US" altLang="zh-CN" sz="3100" b="1" dirty="0"/>
          </a:p>
        </p:txBody>
      </p:sp>
      <p:sp>
        <p:nvSpPr>
          <p:cNvPr id="166916" name="Rectangle 4"/>
          <p:cNvSpPr>
            <a:spLocks noChangeArrowheads="1"/>
          </p:cNvSpPr>
          <p:nvPr/>
        </p:nvSpPr>
        <p:spPr bwMode="auto">
          <a:xfrm>
            <a:off x="468313" y="4221163"/>
            <a:ext cx="5327650" cy="26368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None/>
            </a:pPr>
            <a:r>
              <a:rPr lang="en-US" altLang="zh-CN" sz="3500" b="1">
                <a:ea typeface="黑体" pitchFamily="2" charset="-122"/>
              </a:rPr>
              <a:t>	</a:t>
            </a:r>
            <a:r>
              <a:rPr lang="zh-CN" altLang="en-US" sz="3100" b="1"/>
              <a:t>实际电机中常出现的是电流（导体）和磁感应强度相互垂直的情况，如右图所以电磁力的大小为：</a:t>
            </a:r>
            <a:r>
              <a:rPr lang="en-US" altLang="zh-CN" sz="3100" b="1" i="1"/>
              <a:t>f=Bli</a:t>
            </a:r>
            <a:r>
              <a:rPr lang="en-US" altLang="zh-CN" sz="3100" i="1"/>
              <a:t> </a:t>
            </a:r>
          </a:p>
        </p:txBody>
      </p:sp>
      <p:sp>
        <p:nvSpPr>
          <p:cNvPr id="166917" name="Rectangle 5"/>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66918" name="Object 6"/>
          <p:cNvGraphicFramePr>
            <a:graphicFrameLocks noChangeAspect="1"/>
          </p:cNvGraphicFramePr>
          <p:nvPr>
            <p:extLst>
              <p:ext uri="{D42A27DB-BD31-4B8C-83A1-F6EECF244321}">
                <p14:modId xmlns="" xmlns:p14="http://schemas.microsoft.com/office/powerpoint/2010/main" val="313915915"/>
              </p:ext>
            </p:extLst>
          </p:nvPr>
        </p:nvGraphicFramePr>
        <p:xfrm>
          <a:off x="5364088" y="5733256"/>
          <a:ext cx="3248025" cy="1600200"/>
        </p:xfrm>
        <a:graphic>
          <a:graphicData uri="http://schemas.openxmlformats.org/presentationml/2006/ole">
            <p:oleObj spid="_x0000_s166924" name="Equation" r:id="rId3" imgW="787400" imgH="381000" progId="">
              <p:embed/>
            </p:oleObj>
          </a:graphicData>
        </a:graphic>
      </p:graphicFrame>
      <p:pic>
        <p:nvPicPr>
          <p:cNvPr id="166919" name="Picture 7" descr="0-6"/>
          <p:cNvPicPr>
            <a:picLocks noGrp="1" noChangeAspect="1" noChangeArrowheads="1"/>
          </p:cNvPicPr>
          <p:nvPr>
            <p:ph idx="1"/>
          </p:nvPr>
        </p:nvPicPr>
        <p:blipFill>
          <a:blip r:embed="rId4">
            <a:extLst>
              <a:ext uri="{28A0092B-C50C-407E-A947-70E740481C1C}">
                <a14:useLocalDpi xmlns="" xmlns:a14="http://schemas.microsoft.com/office/drawing/2010/main" val="0"/>
              </a:ext>
            </a:extLst>
          </a:blip>
          <a:srcRect/>
          <a:stretch>
            <a:fillRect/>
          </a:stretch>
        </p:blipFill>
        <p:spPr>
          <a:xfrm>
            <a:off x="5789439" y="3645024"/>
            <a:ext cx="2924175" cy="2122487"/>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animEffect transition="in" filter="slide(fromBottom)">
                                      <p:cBhvr>
                                        <p:cTn id="7" dur="500"/>
                                        <p:tgtEl>
                                          <p:spTgt spid="1669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66915">
                                            <p:txEl>
                                              <p:pRg st="1" end="1"/>
                                            </p:txEl>
                                          </p:spTgt>
                                        </p:tgtEl>
                                        <p:attrNameLst>
                                          <p:attrName>style.visibility</p:attrName>
                                        </p:attrNameLst>
                                      </p:cBhvr>
                                      <p:to>
                                        <p:strVal val="visible"/>
                                      </p:to>
                                    </p:set>
                                    <p:animEffect transition="in" filter="slide(fromBottom)">
                                      <p:cBhvr>
                                        <p:cTn id="12" dur="500"/>
                                        <p:tgtEl>
                                          <p:spTgt spid="1669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66918"/>
                                        </p:tgtEl>
                                        <p:attrNameLst>
                                          <p:attrName>style.visibility</p:attrName>
                                        </p:attrNameLst>
                                      </p:cBhvr>
                                      <p:to>
                                        <p:strVal val="visible"/>
                                      </p:to>
                                    </p:set>
                                    <p:animEffect transition="in" filter="slide(fromBottom)">
                                      <p:cBhvr>
                                        <p:cTn id="17" dur="500"/>
                                        <p:tgtEl>
                                          <p:spTgt spid="1669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xit" presetSubtype="4" fill="hold" nodeType="clickEffect">
                                  <p:stCondLst>
                                    <p:cond delay="0"/>
                                  </p:stCondLst>
                                  <p:childTnLst>
                                    <p:anim calcmode="lin" valueType="num">
                                      <p:cBhvr additive="base">
                                        <p:cTn id="21" dur="500"/>
                                        <p:tgtEl>
                                          <p:spTgt spid="166918"/>
                                        </p:tgtEl>
                                        <p:attrNameLst>
                                          <p:attrName>ppt_x</p:attrName>
                                        </p:attrNameLst>
                                      </p:cBhvr>
                                      <p:tavLst>
                                        <p:tav tm="0">
                                          <p:val>
                                            <p:strVal val="ppt_x"/>
                                          </p:val>
                                        </p:tav>
                                        <p:tav tm="100000">
                                          <p:val>
                                            <p:strVal val="ppt_x"/>
                                          </p:val>
                                        </p:tav>
                                      </p:tavLst>
                                    </p:anim>
                                    <p:anim calcmode="lin" valueType="num">
                                      <p:cBhvr additive="base">
                                        <p:cTn id="22" dur="500"/>
                                        <p:tgtEl>
                                          <p:spTgt spid="166918"/>
                                        </p:tgtEl>
                                        <p:attrNameLst>
                                          <p:attrName>ppt_y</p:attrName>
                                        </p:attrNameLst>
                                      </p:cBhvr>
                                      <p:tavLst>
                                        <p:tav tm="0">
                                          <p:val>
                                            <p:strVal val="ppt_y"/>
                                          </p:val>
                                        </p:tav>
                                        <p:tav tm="100000">
                                          <p:val>
                                            <p:strVal val="1+ppt_h/2"/>
                                          </p:val>
                                        </p:tav>
                                      </p:tavLst>
                                    </p:anim>
                                    <p:set>
                                      <p:cBhvr>
                                        <p:cTn id="23" dur="1" fill="hold">
                                          <p:stCondLst>
                                            <p:cond delay="499"/>
                                          </p:stCondLst>
                                        </p:cTn>
                                        <p:tgtEl>
                                          <p:spTgt spid="166918"/>
                                        </p:tgtEl>
                                        <p:attrNameLst>
                                          <p:attrName>style.visibility</p:attrName>
                                        </p:attrNameLst>
                                      </p:cBhvr>
                                      <p:to>
                                        <p:strVal val="hidden"/>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166916"/>
                                        </p:tgtEl>
                                        <p:attrNameLst>
                                          <p:attrName>style.visibility</p:attrName>
                                        </p:attrNameLst>
                                      </p:cBhvr>
                                      <p:to>
                                        <p:strVal val="visible"/>
                                      </p:to>
                                    </p:set>
                                    <p:animEffect transition="in" filter="slide(fromBottom)">
                                      <p:cBhvr>
                                        <p:cTn id="28" dur="500"/>
                                        <p:tgtEl>
                                          <p:spTgt spid="16691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4" fill="hold" nodeType="clickEffect">
                                  <p:stCondLst>
                                    <p:cond delay="0"/>
                                  </p:stCondLst>
                                  <p:childTnLst>
                                    <p:set>
                                      <p:cBhvr>
                                        <p:cTn id="32" dur="1" fill="hold">
                                          <p:stCondLst>
                                            <p:cond delay="0"/>
                                          </p:stCondLst>
                                        </p:cTn>
                                        <p:tgtEl>
                                          <p:spTgt spid="166919"/>
                                        </p:tgtEl>
                                        <p:attrNameLst>
                                          <p:attrName>style.visibility</p:attrName>
                                        </p:attrNameLst>
                                      </p:cBhvr>
                                      <p:to>
                                        <p:strVal val="visible"/>
                                      </p:to>
                                    </p:set>
                                    <p:animEffect transition="in" filter="slide(fromBottom)">
                                      <p:cBhvr>
                                        <p:cTn id="33" dur="500"/>
                                        <p:tgtEl>
                                          <p:spTgt spid="166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build="p"/>
      <p:bldP spid="166916" grpId="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762000" y="533400"/>
            <a:ext cx="7696200" cy="857250"/>
          </a:xfrm>
        </p:spPr>
        <p:txBody>
          <a:bodyPr/>
          <a:lstStyle/>
          <a:p>
            <a:r>
              <a:rPr lang="en-US" altLang="zh-CN"/>
              <a:t>5.</a:t>
            </a:r>
            <a:r>
              <a:rPr lang="zh-CN" altLang="en-US">
                <a:ea typeface="黑体" pitchFamily="2" charset="-122"/>
              </a:rPr>
              <a:t>电机学的基础理论           </a:t>
            </a:r>
            <a:r>
              <a:rPr lang="en-US" altLang="zh-CN" sz="1400">
                <a:ea typeface="黑体" pitchFamily="2" charset="-122"/>
              </a:rPr>
              <a:t>11</a:t>
            </a:r>
          </a:p>
        </p:txBody>
      </p:sp>
      <p:sp>
        <p:nvSpPr>
          <p:cNvPr id="167939" name="Rectangle 3"/>
          <p:cNvSpPr>
            <a:spLocks noChangeArrowheads="1"/>
          </p:cNvSpPr>
          <p:nvPr/>
        </p:nvSpPr>
        <p:spPr bwMode="auto">
          <a:xfrm>
            <a:off x="684213" y="1989138"/>
            <a:ext cx="8067675" cy="3802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lnSpc>
                <a:spcPct val="120000"/>
              </a:lnSpc>
              <a:spcBef>
                <a:spcPct val="20000"/>
              </a:spcBef>
              <a:buClr>
                <a:schemeClr val="bg2"/>
              </a:buClr>
              <a:buSzPct val="70000"/>
              <a:buFont typeface="Wingdings" pitchFamily="2" charset="2"/>
              <a:buNone/>
            </a:pPr>
            <a:r>
              <a:rPr lang="en-US" altLang="zh-CN" sz="3100" b="1"/>
              <a:t>		</a:t>
            </a:r>
            <a:r>
              <a:rPr lang="zh-CN" altLang="en-US" sz="3100" b="1"/>
              <a:t>旋转电机中，尤为注意的是电磁转矩</a:t>
            </a:r>
            <a:r>
              <a:rPr lang="en-US" altLang="zh-CN" sz="3100" b="1" i="1"/>
              <a:t>T</a:t>
            </a:r>
            <a:r>
              <a:rPr lang="en-US" altLang="zh-CN" sz="3100" b="1" i="1" baseline="-25000"/>
              <a:t>em</a:t>
            </a:r>
            <a:r>
              <a:rPr lang="zh-CN" altLang="en-US" sz="3100" b="1"/>
              <a:t>，</a:t>
            </a:r>
            <a:r>
              <a:rPr lang="zh-CN" altLang="en-US" sz="3100" b="1">
                <a:solidFill>
                  <a:srgbClr val="0000FF"/>
                </a:solidFill>
              </a:rPr>
              <a:t>即电磁力和力臂的乘积</a:t>
            </a:r>
            <a:r>
              <a:rPr lang="zh-CN" altLang="en-US" sz="3100" b="1"/>
              <a:t>。事实上，在两个电流线圈之间，或两个磁铁之间，也同样出现电磁力或电磁转矩，但都可归结为是上述磁场作用于电流的电磁力的表现。</a:t>
            </a:r>
          </a:p>
        </p:txBody>
      </p:sp>
      <p:sp>
        <p:nvSpPr>
          <p:cNvPr id="167941" name="Rectangle 5"/>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animEffect transition="in" filter="slide(fromBottom)">
                                      <p:cBhvr>
                                        <p:cTn id="7" dur="500"/>
                                        <p:tgtEl>
                                          <p:spTgt spid="1679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762000" y="533400"/>
            <a:ext cx="7696200" cy="857250"/>
          </a:xfrm>
        </p:spPr>
        <p:txBody>
          <a:bodyPr/>
          <a:lstStyle/>
          <a:p>
            <a:r>
              <a:rPr lang="en-US" altLang="zh-CN"/>
              <a:t>5.</a:t>
            </a:r>
            <a:r>
              <a:rPr lang="zh-CN" altLang="en-US">
                <a:ea typeface="黑体" pitchFamily="2" charset="-122"/>
              </a:rPr>
              <a:t>电机学的基础理论           </a:t>
            </a:r>
            <a:r>
              <a:rPr lang="en-US" altLang="zh-CN" sz="1400">
                <a:ea typeface="黑体" pitchFamily="2" charset="-122"/>
              </a:rPr>
              <a:t>12</a:t>
            </a:r>
          </a:p>
        </p:txBody>
      </p:sp>
      <p:sp>
        <p:nvSpPr>
          <p:cNvPr id="171011" name="Rectangle 3"/>
          <p:cNvSpPr>
            <a:spLocks noChangeArrowheads="1"/>
          </p:cNvSpPr>
          <p:nvPr/>
        </p:nvSpPr>
        <p:spPr bwMode="auto">
          <a:xfrm>
            <a:off x="684213" y="1989138"/>
            <a:ext cx="8067675" cy="2160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None/>
            </a:pPr>
            <a:r>
              <a:rPr lang="zh-CN" altLang="en-US" sz="3100" b="1">
                <a:ea typeface="黑体" pitchFamily="2" charset="-122"/>
              </a:rPr>
              <a:t>电磁功率</a:t>
            </a:r>
          </a:p>
          <a:p>
            <a:pPr marL="342900" indent="-342900">
              <a:spcBef>
                <a:spcPct val="20000"/>
              </a:spcBef>
              <a:buClr>
                <a:schemeClr val="bg2"/>
              </a:buClr>
              <a:buSzPct val="70000"/>
              <a:buFont typeface="Wingdings" pitchFamily="2" charset="2"/>
              <a:buNone/>
            </a:pPr>
            <a:r>
              <a:rPr lang="zh-CN" altLang="en-US" sz="3100" b="1"/>
              <a:t>		电机中通过磁场传递和转换的总功率称为“</a:t>
            </a:r>
            <a:r>
              <a:rPr lang="zh-CN" altLang="en-US" sz="3100" b="1">
                <a:solidFill>
                  <a:srgbClr val="0000FF"/>
                </a:solidFill>
              </a:rPr>
              <a:t>电磁功率</a:t>
            </a:r>
            <a:r>
              <a:rPr lang="zh-CN" altLang="en-US" sz="3100" b="1"/>
              <a:t>”。它可能以</a:t>
            </a:r>
            <a:r>
              <a:rPr lang="zh-CN" altLang="en-US" sz="3100" b="1">
                <a:solidFill>
                  <a:srgbClr val="0000FF"/>
                </a:solidFill>
              </a:rPr>
              <a:t>电能或机械能</a:t>
            </a:r>
            <a:r>
              <a:rPr lang="zh-CN" altLang="en-US" sz="3100" b="1"/>
              <a:t>的形式出现。</a:t>
            </a:r>
          </a:p>
          <a:p>
            <a:pPr marL="342900" indent="-342900">
              <a:spcBef>
                <a:spcPct val="20000"/>
              </a:spcBef>
              <a:buClr>
                <a:schemeClr val="bg2"/>
              </a:buClr>
              <a:buSzPct val="70000"/>
              <a:buFont typeface="Wingdings" pitchFamily="2" charset="2"/>
              <a:buNone/>
            </a:pPr>
            <a:r>
              <a:rPr lang="zh-CN" altLang="en-US" sz="3100" b="1"/>
              <a:t>		</a:t>
            </a:r>
            <a:endParaRPr lang="zh-CN" altLang="en-US" sz="3100"/>
          </a:p>
        </p:txBody>
      </p:sp>
      <p:sp>
        <p:nvSpPr>
          <p:cNvPr id="171012" name="Rectangle 4"/>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animEffect transition="in" filter="slide(fromBottom)">
                                      <p:cBhvr>
                                        <p:cTn id="7" dur="500"/>
                                        <p:tgtEl>
                                          <p:spTgt spid="1710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71011">
                                            <p:txEl>
                                              <p:pRg st="1" end="1"/>
                                            </p:txEl>
                                          </p:spTgt>
                                        </p:tgtEl>
                                        <p:attrNameLst>
                                          <p:attrName>style.visibility</p:attrName>
                                        </p:attrNameLst>
                                      </p:cBhvr>
                                      <p:to>
                                        <p:strVal val="visible"/>
                                      </p:to>
                                    </p:set>
                                    <p:animEffect transition="in" filter="slide(fromBottom)">
                                      <p:cBhvr>
                                        <p:cTn id="12" dur="500"/>
                                        <p:tgtEl>
                                          <p:spTgt spid="1710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uiExpand="1" build="p"/>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altLang="zh-CN"/>
              <a:t>5.</a:t>
            </a:r>
            <a:r>
              <a:rPr lang="zh-CN" altLang="en-US">
                <a:ea typeface="黑体" pitchFamily="2" charset="-122"/>
              </a:rPr>
              <a:t>电机学的基础理论           </a:t>
            </a:r>
            <a:r>
              <a:rPr lang="en-US" altLang="zh-CN" sz="1400">
                <a:ea typeface="黑体" pitchFamily="2" charset="-122"/>
              </a:rPr>
              <a:t>13</a:t>
            </a:r>
          </a:p>
        </p:txBody>
      </p:sp>
      <p:sp>
        <p:nvSpPr>
          <p:cNvPr id="172036" name="Rectangle 4"/>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2037" name="Rectangle 5"/>
          <p:cNvSpPr>
            <a:spLocks noChangeArrowheads="1"/>
          </p:cNvSpPr>
          <p:nvPr/>
        </p:nvSpPr>
        <p:spPr bwMode="auto">
          <a:xfrm>
            <a:off x="7956550" y="692150"/>
            <a:ext cx="576263" cy="5032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None/>
            </a:pPr>
            <a:r>
              <a:rPr lang="en-US" altLang="zh-CN" sz="3100" b="1"/>
              <a:t>F</a:t>
            </a:r>
            <a:endParaRPr lang="en-US" altLang="zh-CN" sz="3100"/>
          </a:p>
        </p:txBody>
      </p:sp>
      <p:pic>
        <p:nvPicPr>
          <p:cNvPr id="172038" name="Picture 6" descr="0-5"/>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a:xfrm>
            <a:off x="5364163" y="0"/>
            <a:ext cx="2647950" cy="2209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
        <p:nvSpPr>
          <p:cNvPr id="172040" name="Line 8"/>
          <p:cNvSpPr>
            <a:spLocks noChangeShapeType="1"/>
          </p:cNvSpPr>
          <p:nvPr/>
        </p:nvSpPr>
        <p:spPr bwMode="auto">
          <a:xfrm>
            <a:off x="7380288" y="981075"/>
            <a:ext cx="576262" cy="0"/>
          </a:xfrm>
          <a:prstGeom prst="line">
            <a:avLst/>
          </a:prstGeom>
          <a:noFill/>
          <a:ln w="76200">
            <a:solidFill>
              <a:schemeClr val="hlink"/>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2041" name="Rectangle 9"/>
          <p:cNvSpPr>
            <a:spLocks noChangeArrowheads="1"/>
          </p:cNvSpPr>
          <p:nvPr/>
        </p:nvSpPr>
        <p:spPr bwMode="auto">
          <a:xfrm>
            <a:off x="755650" y="2349500"/>
            <a:ext cx="8067675" cy="20875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None/>
            </a:pPr>
            <a:r>
              <a:rPr lang="en-US" altLang="zh-CN" sz="3100" b="1"/>
              <a:t>		</a:t>
            </a:r>
            <a:r>
              <a:rPr lang="zh-CN" altLang="en-US" sz="3100" b="1"/>
              <a:t>以上图来说明。若以一负载电阻</a:t>
            </a:r>
            <a:r>
              <a:rPr lang="en-US" altLang="zh-CN" sz="3100" b="1"/>
              <a:t>R</a:t>
            </a:r>
            <a:r>
              <a:rPr lang="zh-CN" altLang="en-US" sz="3100" b="1"/>
              <a:t>代替电压表，则导体</a:t>
            </a:r>
            <a:r>
              <a:rPr lang="en-US" altLang="zh-CN" sz="3100" b="1"/>
              <a:t>ab</a:t>
            </a:r>
            <a:r>
              <a:rPr lang="zh-CN" altLang="en-US" sz="3100" b="1"/>
              <a:t>运动产生电势，并可在电阻上获得电能</a:t>
            </a:r>
            <a:r>
              <a:rPr lang="en-US" altLang="zh-CN" sz="3100" b="1"/>
              <a:t>P</a:t>
            </a:r>
            <a:r>
              <a:rPr lang="en-US" altLang="zh-CN" sz="3100" b="1" baseline="-25000"/>
              <a:t>2</a:t>
            </a:r>
            <a:r>
              <a:rPr lang="en-US" altLang="zh-CN" sz="3100" b="1"/>
              <a:t>=</a:t>
            </a:r>
            <a:r>
              <a:rPr lang="en-US" altLang="zh-CN" sz="3100" b="1" i="1"/>
              <a:t>ei</a:t>
            </a:r>
            <a:r>
              <a:rPr lang="zh-CN" altLang="en-US" sz="3100" b="1"/>
              <a:t>，其中</a:t>
            </a:r>
            <a:r>
              <a:rPr lang="en-US" altLang="zh-CN" sz="3100" b="1" i="1"/>
              <a:t>i=e/R</a:t>
            </a:r>
            <a:r>
              <a:rPr lang="zh-CN" altLang="en-US" sz="3100" b="1"/>
              <a:t>，</a:t>
            </a:r>
            <a:r>
              <a:rPr lang="en-US" altLang="zh-CN" sz="3100" b="1" i="1"/>
              <a:t>e=Blv</a:t>
            </a:r>
            <a:r>
              <a:rPr lang="zh-CN" altLang="en-US" sz="3100" b="1"/>
              <a:t>。</a:t>
            </a:r>
            <a:endParaRPr lang="zh-CN" altLang="en-US" sz="3100"/>
          </a:p>
        </p:txBody>
      </p:sp>
      <p:sp>
        <p:nvSpPr>
          <p:cNvPr id="172042" name="Rectangle 10"/>
          <p:cNvSpPr>
            <a:spLocks noChangeArrowheads="1"/>
          </p:cNvSpPr>
          <p:nvPr/>
        </p:nvSpPr>
        <p:spPr bwMode="auto">
          <a:xfrm>
            <a:off x="611188" y="4365625"/>
            <a:ext cx="8067675" cy="2492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None/>
            </a:pPr>
            <a:r>
              <a:rPr lang="en-US" altLang="zh-CN" sz="3100" b="1"/>
              <a:t>		</a:t>
            </a:r>
            <a:r>
              <a:rPr lang="zh-CN" altLang="en-US" sz="3100" b="1"/>
              <a:t>很显然，要维持这电功率输出的必要条件是要克服电流</a:t>
            </a:r>
            <a:r>
              <a:rPr lang="en-US" altLang="zh-CN" sz="3100" b="1"/>
              <a:t>i</a:t>
            </a:r>
            <a:r>
              <a:rPr lang="zh-CN" altLang="en-US" sz="3100" b="1"/>
              <a:t>产生的电磁力</a:t>
            </a:r>
            <a:r>
              <a:rPr lang="en-US" altLang="zh-CN" sz="3100" b="1" i="1"/>
              <a:t>f</a:t>
            </a:r>
            <a:r>
              <a:rPr lang="zh-CN" altLang="en-US" sz="3100" b="1"/>
              <a:t>，即需付出机械功率</a:t>
            </a:r>
            <a:r>
              <a:rPr lang="en-US" altLang="zh-CN" sz="3100" b="1" i="1"/>
              <a:t>P</a:t>
            </a:r>
            <a:r>
              <a:rPr lang="en-US" altLang="zh-CN" sz="3100" b="1" baseline="-25000"/>
              <a:t>1</a:t>
            </a:r>
            <a:r>
              <a:rPr lang="en-US" altLang="zh-CN" sz="3100" b="1" i="1"/>
              <a:t>=fv</a:t>
            </a:r>
            <a:r>
              <a:rPr lang="zh-CN" altLang="en-US" sz="3100" b="1" i="1"/>
              <a:t>（</a:t>
            </a:r>
            <a:r>
              <a:rPr lang="en-US" altLang="zh-CN" sz="3100" b="1" i="1"/>
              <a:t>f=Bli</a:t>
            </a:r>
            <a:r>
              <a:rPr lang="zh-CN" altLang="en-US" sz="3100" b="1" i="1"/>
              <a:t>）</a:t>
            </a:r>
            <a:r>
              <a:rPr lang="zh-CN" altLang="en-US" sz="3100" b="1"/>
              <a:t>。所以可以得到</a:t>
            </a:r>
            <a:r>
              <a:rPr lang="en-US" altLang="zh-CN" sz="3100" b="1" i="1"/>
              <a:t>P</a:t>
            </a:r>
            <a:r>
              <a:rPr lang="en-US" altLang="zh-CN" sz="3100" b="1" i="1" baseline="-25000"/>
              <a:t>1</a:t>
            </a:r>
            <a:r>
              <a:rPr lang="en-US" altLang="zh-CN" sz="3100" b="1" i="1"/>
              <a:t>=P</a:t>
            </a:r>
            <a:r>
              <a:rPr lang="en-US" altLang="zh-CN" sz="3100" b="1" i="1" baseline="-25000"/>
              <a:t>2</a:t>
            </a:r>
            <a:r>
              <a:rPr lang="en-US" altLang="zh-CN" sz="3100" b="1" i="1"/>
              <a:t>=Blvi</a:t>
            </a:r>
            <a:r>
              <a:rPr lang="zh-CN" altLang="en-US" sz="3100" b="1"/>
              <a:t>，这就是该机构的</a:t>
            </a:r>
            <a:r>
              <a:rPr lang="zh-CN" altLang="en-US" sz="3100" b="1">
                <a:solidFill>
                  <a:srgbClr val="0000FF"/>
                </a:solidFill>
              </a:rPr>
              <a:t>电磁功率</a:t>
            </a:r>
            <a:r>
              <a:rPr lang="zh-CN" altLang="en-US" sz="3100" b="1">
                <a:solidFill>
                  <a:schemeClr val="hlink"/>
                </a:solidFill>
              </a:rPr>
              <a:t>。</a:t>
            </a:r>
            <a:endParaRPr lang="zh-CN" altLang="en-US" sz="3100">
              <a:solidFill>
                <a:schemeClr val="hlink"/>
              </a:solidFill>
            </a:endParaRPr>
          </a:p>
        </p:txBody>
      </p:sp>
      <p:sp>
        <p:nvSpPr>
          <p:cNvPr id="172043" name="Line 11"/>
          <p:cNvSpPr>
            <a:spLocks noChangeShapeType="1"/>
          </p:cNvSpPr>
          <p:nvPr/>
        </p:nvSpPr>
        <p:spPr bwMode="auto">
          <a:xfrm flipH="1">
            <a:off x="6804025" y="981075"/>
            <a:ext cx="360363" cy="0"/>
          </a:xfrm>
          <a:prstGeom prst="line">
            <a:avLst/>
          </a:prstGeom>
          <a:noFill/>
          <a:ln w="76200">
            <a:solidFill>
              <a:schemeClr val="hlink"/>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2044" name="Rectangle 12"/>
          <p:cNvSpPr>
            <a:spLocks noChangeArrowheads="1"/>
          </p:cNvSpPr>
          <p:nvPr/>
        </p:nvSpPr>
        <p:spPr bwMode="auto">
          <a:xfrm>
            <a:off x="6516688" y="549275"/>
            <a:ext cx="576262" cy="5032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None/>
            </a:pPr>
            <a:r>
              <a:rPr lang="en-US" altLang="zh-CN" sz="3100" b="1">
                <a:solidFill>
                  <a:schemeClr val="hlink"/>
                </a:solidFill>
              </a:rPr>
              <a:t>f</a:t>
            </a:r>
            <a:endParaRPr lang="en-US" altLang="zh-CN" sz="3100">
              <a:solidFill>
                <a:schemeClr va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72038"/>
                                        </p:tgtEl>
                                        <p:attrNameLst>
                                          <p:attrName>style.visibility</p:attrName>
                                        </p:attrNameLst>
                                      </p:cBhvr>
                                      <p:to>
                                        <p:strVal val="visible"/>
                                      </p:to>
                                    </p:set>
                                    <p:animEffect transition="in" filter="slide(fromBottom)">
                                      <p:cBhvr>
                                        <p:cTn id="7" dur="500"/>
                                        <p:tgtEl>
                                          <p:spTgt spid="1720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72041">
                                            <p:txEl>
                                              <p:pRg st="0" end="0"/>
                                            </p:txEl>
                                          </p:spTgt>
                                        </p:tgtEl>
                                        <p:attrNameLst>
                                          <p:attrName>style.visibility</p:attrName>
                                        </p:attrNameLst>
                                      </p:cBhvr>
                                      <p:to>
                                        <p:strVal val="visible"/>
                                      </p:to>
                                    </p:set>
                                    <p:animEffect transition="in" filter="slide(fromBottom)">
                                      <p:cBhvr>
                                        <p:cTn id="12" dur="500"/>
                                        <p:tgtEl>
                                          <p:spTgt spid="17204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5" presetClass="entr" presetSubtype="0" fill="hold" grpId="0" nodeType="clickEffect">
                                  <p:stCondLst>
                                    <p:cond delay="0"/>
                                  </p:stCondLst>
                                  <p:childTnLst>
                                    <p:set>
                                      <p:cBhvr>
                                        <p:cTn id="16" dur="1" fill="hold">
                                          <p:stCondLst>
                                            <p:cond delay="0"/>
                                          </p:stCondLst>
                                        </p:cTn>
                                        <p:tgtEl>
                                          <p:spTgt spid="172040"/>
                                        </p:tgtEl>
                                        <p:attrNameLst>
                                          <p:attrName>style.visibility</p:attrName>
                                        </p:attrNameLst>
                                      </p:cBhvr>
                                      <p:to>
                                        <p:strVal val="visible"/>
                                      </p:to>
                                    </p:set>
                                    <p:anim calcmode="lin" valueType="num">
                                      <p:cBhvr>
                                        <p:cTn id="17" dur="1000" fill="hold"/>
                                        <p:tgtEl>
                                          <p:spTgt spid="172040"/>
                                        </p:tgtEl>
                                        <p:attrNameLst>
                                          <p:attrName>ppt_w</p:attrName>
                                        </p:attrNameLst>
                                      </p:cBhvr>
                                      <p:tavLst>
                                        <p:tav tm="0">
                                          <p:val>
                                            <p:strVal val="#ppt_w*0.70"/>
                                          </p:val>
                                        </p:tav>
                                        <p:tav tm="100000">
                                          <p:val>
                                            <p:strVal val="#ppt_w"/>
                                          </p:val>
                                        </p:tav>
                                      </p:tavLst>
                                    </p:anim>
                                    <p:anim calcmode="lin" valueType="num">
                                      <p:cBhvr>
                                        <p:cTn id="18" dur="1000" fill="hold"/>
                                        <p:tgtEl>
                                          <p:spTgt spid="172040"/>
                                        </p:tgtEl>
                                        <p:attrNameLst>
                                          <p:attrName>ppt_h</p:attrName>
                                        </p:attrNameLst>
                                      </p:cBhvr>
                                      <p:tavLst>
                                        <p:tav tm="0">
                                          <p:val>
                                            <p:strVal val="#ppt_h"/>
                                          </p:val>
                                        </p:tav>
                                        <p:tav tm="100000">
                                          <p:val>
                                            <p:strVal val="#ppt_h"/>
                                          </p:val>
                                        </p:tav>
                                      </p:tavLst>
                                    </p:anim>
                                    <p:animEffect transition="in" filter="fade">
                                      <p:cBhvr>
                                        <p:cTn id="19" dur="1000"/>
                                        <p:tgtEl>
                                          <p:spTgt spid="17204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172037">
                                            <p:txEl>
                                              <p:pRg st="0" end="0"/>
                                            </p:txEl>
                                          </p:spTgt>
                                        </p:tgtEl>
                                        <p:attrNameLst>
                                          <p:attrName>style.visibility</p:attrName>
                                        </p:attrNameLst>
                                      </p:cBhvr>
                                      <p:to>
                                        <p:strVal val="visible"/>
                                      </p:to>
                                    </p:set>
                                    <p:animEffect transition="in" filter="slide(fromBottom)">
                                      <p:cBhvr>
                                        <p:cTn id="24" dur="500"/>
                                        <p:tgtEl>
                                          <p:spTgt spid="172037">
                                            <p:txEl>
                                              <p:pRg st="0" end="0"/>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172042">
                                            <p:txEl>
                                              <p:pRg st="0" end="0"/>
                                            </p:txEl>
                                          </p:spTgt>
                                        </p:tgtEl>
                                        <p:attrNameLst>
                                          <p:attrName>style.visibility</p:attrName>
                                        </p:attrNameLst>
                                      </p:cBhvr>
                                      <p:to>
                                        <p:strVal val="visible"/>
                                      </p:to>
                                    </p:set>
                                    <p:animEffect transition="in" filter="slide(fromBottom)">
                                      <p:cBhvr>
                                        <p:cTn id="29" dur="500"/>
                                        <p:tgtEl>
                                          <p:spTgt spid="172042">
                                            <p:txEl>
                                              <p:pRg st="0" end="0"/>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5" presetClass="entr" presetSubtype="0" fill="hold" grpId="0" nodeType="clickEffect">
                                  <p:stCondLst>
                                    <p:cond delay="0"/>
                                  </p:stCondLst>
                                  <p:childTnLst>
                                    <p:set>
                                      <p:cBhvr>
                                        <p:cTn id="33" dur="1" fill="hold">
                                          <p:stCondLst>
                                            <p:cond delay="0"/>
                                          </p:stCondLst>
                                        </p:cTn>
                                        <p:tgtEl>
                                          <p:spTgt spid="172043"/>
                                        </p:tgtEl>
                                        <p:attrNameLst>
                                          <p:attrName>style.visibility</p:attrName>
                                        </p:attrNameLst>
                                      </p:cBhvr>
                                      <p:to>
                                        <p:strVal val="visible"/>
                                      </p:to>
                                    </p:set>
                                    <p:anim calcmode="lin" valueType="num">
                                      <p:cBhvr>
                                        <p:cTn id="34" dur="1000" fill="hold"/>
                                        <p:tgtEl>
                                          <p:spTgt spid="172043"/>
                                        </p:tgtEl>
                                        <p:attrNameLst>
                                          <p:attrName>ppt_w</p:attrName>
                                        </p:attrNameLst>
                                      </p:cBhvr>
                                      <p:tavLst>
                                        <p:tav tm="0">
                                          <p:val>
                                            <p:strVal val="#ppt_w*0.70"/>
                                          </p:val>
                                        </p:tav>
                                        <p:tav tm="100000">
                                          <p:val>
                                            <p:strVal val="#ppt_w"/>
                                          </p:val>
                                        </p:tav>
                                      </p:tavLst>
                                    </p:anim>
                                    <p:anim calcmode="lin" valueType="num">
                                      <p:cBhvr>
                                        <p:cTn id="35" dur="1000" fill="hold"/>
                                        <p:tgtEl>
                                          <p:spTgt spid="172043"/>
                                        </p:tgtEl>
                                        <p:attrNameLst>
                                          <p:attrName>ppt_h</p:attrName>
                                        </p:attrNameLst>
                                      </p:cBhvr>
                                      <p:tavLst>
                                        <p:tav tm="0">
                                          <p:val>
                                            <p:strVal val="#ppt_h"/>
                                          </p:val>
                                        </p:tav>
                                        <p:tav tm="100000">
                                          <p:val>
                                            <p:strVal val="#ppt_h"/>
                                          </p:val>
                                        </p:tav>
                                      </p:tavLst>
                                    </p:anim>
                                    <p:animEffect transition="in" filter="fade">
                                      <p:cBhvr>
                                        <p:cTn id="36" dur="1000"/>
                                        <p:tgtEl>
                                          <p:spTgt spid="17204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2" presetClass="entr" presetSubtype="4" fill="hold" grpId="0" nodeType="clickEffect">
                                  <p:stCondLst>
                                    <p:cond delay="0"/>
                                  </p:stCondLst>
                                  <p:childTnLst>
                                    <p:set>
                                      <p:cBhvr>
                                        <p:cTn id="40" dur="1" fill="hold">
                                          <p:stCondLst>
                                            <p:cond delay="0"/>
                                          </p:stCondLst>
                                        </p:cTn>
                                        <p:tgtEl>
                                          <p:spTgt spid="172044">
                                            <p:txEl>
                                              <p:pRg st="0" end="0"/>
                                            </p:txEl>
                                          </p:spTgt>
                                        </p:tgtEl>
                                        <p:attrNameLst>
                                          <p:attrName>style.visibility</p:attrName>
                                        </p:attrNameLst>
                                      </p:cBhvr>
                                      <p:to>
                                        <p:strVal val="visible"/>
                                      </p:to>
                                    </p:set>
                                    <p:animEffect transition="in" filter="slide(fromBottom)">
                                      <p:cBhvr>
                                        <p:cTn id="41" dur="500"/>
                                        <p:tgtEl>
                                          <p:spTgt spid="1720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7" grpId="0" build="p"/>
      <p:bldP spid="172040" grpId="0" animBg="1"/>
      <p:bldP spid="172041" grpId="0" build="p"/>
      <p:bldP spid="172042" grpId="0" build="p"/>
      <p:bldP spid="172043" grpId="0" animBg="1"/>
      <p:bldP spid="172044"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762000" y="0"/>
            <a:ext cx="7696200" cy="1125538"/>
          </a:xfrm>
        </p:spPr>
        <p:txBody>
          <a:bodyPr/>
          <a:lstStyle/>
          <a:p>
            <a:r>
              <a:rPr lang="en-US" altLang="zh-CN"/>
              <a:t>7.</a:t>
            </a:r>
            <a:r>
              <a:rPr lang="zh-CN" altLang="en-US">
                <a:ea typeface="黑体" pitchFamily="2" charset="-122"/>
              </a:rPr>
              <a:t>电机学的教学计划           </a:t>
            </a:r>
            <a:r>
              <a:rPr lang="en-US" altLang="zh-CN" sz="1400">
                <a:ea typeface="黑体" pitchFamily="2" charset="-122"/>
              </a:rPr>
              <a:t>1</a:t>
            </a:r>
          </a:p>
        </p:txBody>
      </p:sp>
      <p:graphicFrame>
        <p:nvGraphicFramePr>
          <p:cNvPr id="189676" name="Group 236"/>
          <p:cNvGraphicFramePr>
            <a:graphicFrameLocks noGrp="1"/>
          </p:cNvGraphicFramePr>
          <p:nvPr>
            <p:ph type="tbl" idx="1"/>
            <p:extLst>
              <p:ext uri="{D42A27DB-BD31-4B8C-83A1-F6EECF244321}">
                <p14:modId xmlns="" xmlns:p14="http://schemas.microsoft.com/office/powerpoint/2010/main" val="1975417515"/>
              </p:ext>
            </p:extLst>
          </p:nvPr>
        </p:nvGraphicFramePr>
        <p:xfrm>
          <a:off x="468313" y="1125538"/>
          <a:ext cx="8351837" cy="5346700"/>
        </p:xfrm>
        <a:graphic>
          <a:graphicData uri="http://schemas.openxmlformats.org/drawingml/2006/table">
            <a:tbl>
              <a:tblPr/>
              <a:tblGrid>
                <a:gridCol w="1427162"/>
                <a:gridCol w="3213100"/>
                <a:gridCol w="1570038"/>
                <a:gridCol w="2141537"/>
              </a:tblGrid>
              <a:tr h="5302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zh-CN" altLang="en-US" sz="2700" b="1" i="0" u="none" strike="noStrike" cap="none" normalizeH="0" baseline="0" dirty="0" smtClean="0">
                          <a:ln>
                            <a:noFill/>
                          </a:ln>
                          <a:solidFill>
                            <a:schemeClr val="tx1"/>
                          </a:solidFill>
                          <a:effectLst/>
                          <a:latin typeface="Arial" charset="0"/>
                          <a:ea typeface="宋体" pitchFamily="2" charset="-122"/>
                        </a:rPr>
                        <a:t>章节</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zh-CN" altLang="en-US" sz="2700" b="1" i="0" u="none" strike="noStrike" cap="none" normalizeH="0" baseline="0" smtClean="0">
                          <a:ln>
                            <a:noFill/>
                          </a:ln>
                          <a:solidFill>
                            <a:schemeClr val="tx1"/>
                          </a:solidFill>
                          <a:effectLst/>
                          <a:latin typeface="Arial" charset="0"/>
                          <a:ea typeface="宋体" pitchFamily="2" charset="-122"/>
                        </a:rPr>
                        <a:t>内容</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zh-CN" altLang="en-US" sz="2300" b="1" i="0" u="none" strike="noStrike" cap="none" normalizeH="0" baseline="0" smtClean="0">
                          <a:ln>
                            <a:noFill/>
                          </a:ln>
                          <a:solidFill>
                            <a:schemeClr val="tx1"/>
                          </a:solidFill>
                          <a:effectLst/>
                          <a:latin typeface="Arial" charset="0"/>
                          <a:ea typeface="宋体" pitchFamily="2" charset="-122"/>
                        </a:rPr>
                        <a:t>预计课时</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zh-CN" altLang="en-US" sz="2300" b="1" i="0" u="none" strike="noStrike" cap="none" normalizeH="0" baseline="0" smtClean="0">
                          <a:ln>
                            <a:noFill/>
                          </a:ln>
                          <a:solidFill>
                            <a:schemeClr val="tx1"/>
                          </a:solidFill>
                          <a:effectLst/>
                          <a:latin typeface="Arial" charset="0"/>
                          <a:ea typeface="宋体" pitchFamily="2" charset="-122"/>
                        </a:rPr>
                        <a:t>预计日期</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302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zh-CN" altLang="zh-CN" sz="2700" b="1"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zh-CN" altLang="en-US" sz="2700" b="1" i="0" u="none" strike="noStrike" cap="none" normalizeH="0" baseline="0" smtClean="0">
                          <a:ln>
                            <a:noFill/>
                          </a:ln>
                          <a:solidFill>
                            <a:schemeClr val="tx1"/>
                          </a:solidFill>
                          <a:effectLst/>
                          <a:latin typeface="Arial" charset="0"/>
                          <a:ea typeface="宋体" pitchFamily="2" charset="-122"/>
                        </a:rPr>
                        <a:t>绪论</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700" b="1" i="0" u="none" strike="noStrike" cap="none" normalizeH="0" baseline="0" dirty="0" smtClean="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700" b="1" i="0" u="none" strike="noStrike" cap="none" normalizeH="0" baseline="0" dirty="0" smtClean="0">
                          <a:ln>
                            <a:noFill/>
                          </a:ln>
                          <a:solidFill>
                            <a:schemeClr val="tx1"/>
                          </a:solidFill>
                          <a:effectLst/>
                          <a:latin typeface="Arial" charset="0"/>
                          <a:ea typeface="宋体" pitchFamily="2" charset="-122"/>
                        </a:rPr>
                        <a:t>3.5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302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zh-CN" altLang="en-US" sz="2700" b="1" i="0" u="none" strike="noStrike" cap="none" normalizeH="0" baseline="0" smtClean="0">
                          <a:ln>
                            <a:noFill/>
                          </a:ln>
                          <a:solidFill>
                            <a:schemeClr val="tx1"/>
                          </a:solidFill>
                          <a:effectLst/>
                          <a:latin typeface="Arial" charset="0"/>
                          <a:ea typeface="宋体" pitchFamily="2" charset="-122"/>
                        </a:rPr>
                        <a:t>第</a:t>
                      </a:r>
                      <a:r>
                        <a:rPr kumimoji="0" lang="en-US" altLang="zh-CN" sz="2700" b="1" i="0" u="none" strike="noStrike" cap="none" normalizeH="0" baseline="0" smtClean="0">
                          <a:ln>
                            <a:noFill/>
                          </a:ln>
                          <a:solidFill>
                            <a:schemeClr val="tx1"/>
                          </a:solidFill>
                          <a:effectLst/>
                          <a:latin typeface="Arial" charset="0"/>
                          <a:ea typeface="宋体" pitchFamily="2" charset="-122"/>
                        </a:rPr>
                        <a:t>1</a:t>
                      </a:r>
                      <a:r>
                        <a:rPr kumimoji="0" lang="zh-CN" altLang="en-US" sz="2700" b="1" i="0" u="none" strike="noStrike" cap="none" normalizeH="0" baseline="0" smtClean="0">
                          <a:ln>
                            <a:noFill/>
                          </a:ln>
                          <a:solidFill>
                            <a:schemeClr val="tx1"/>
                          </a:solidFill>
                          <a:effectLst/>
                          <a:latin typeface="Arial" charset="0"/>
                          <a:ea typeface="宋体" pitchFamily="2" charset="-122"/>
                        </a:rPr>
                        <a:t>章</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zh-CN" altLang="en-US" sz="2700" b="1" i="0" u="none" strike="noStrike" cap="none" normalizeH="0" baseline="0" smtClean="0">
                          <a:ln>
                            <a:noFill/>
                          </a:ln>
                          <a:solidFill>
                            <a:schemeClr val="tx1"/>
                          </a:solidFill>
                          <a:effectLst/>
                          <a:latin typeface="Arial" charset="0"/>
                          <a:ea typeface="宋体" pitchFamily="2" charset="-122"/>
                        </a:rPr>
                        <a:t>磁路</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700" b="1" i="0" u="none" strike="noStrike" cap="none" normalizeH="0" baseline="0" dirty="0" smtClean="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700" b="1" i="0" u="none" strike="noStrike" cap="none" normalizeH="0" baseline="0" dirty="0" smtClean="0">
                          <a:ln>
                            <a:noFill/>
                          </a:ln>
                          <a:solidFill>
                            <a:schemeClr val="tx1"/>
                          </a:solidFill>
                          <a:effectLst/>
                          <a:latin typeface="Arial" charset="0"/>
                          <a:ea typeface="宋体" pitchFamily="2" charset="-122"/>
                        </a:rPr>
                        <a:t>3.7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302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zh-CN" altLang="en-US" sz="2700" b="1" i="0" u="none" strike="noStrike" cap="none" normalizeH="0" baseline="0" smtClean="0">
                          <a:ln>
                            <a:noFill/>
                          </a:ln>
                          <a:solidFill>
                            <a:schemeClr val="tx1"/>
                          </a:solidFill>
                          <a:effectLst/>
                          <a:latin typeface="Arial" charset="0"/>
                          <a:ea typeface="宋体" pitchFamily="2" charset="-122"/>
                        </a:rPr>
                        <a:t>第</a:t>
                      </a:r>
                      <a:r>
                        <a:rPr kumimoji="0" lang="en-US" altLang="zh-CN" sz="2700" b="1" i="0" u="none" strike="noStrike" cap="none" normalizeH="0" baseline="0" smtClean="0">
                          <a:ln>
                            <a:noFill/>
                          </a:ln>
                          <a:solidFill>
                            <a:schemeClr val="tx1"/>
                          </a:solidFill>
                          <a:effectLst/>
                          <a:latin typeface="Arial" charset="0"/>
                          <a:ea typeface="宋体" pitchFamily="2" charset="-122"/>
                        </a:rPr>
                        <a:t>3</a:t>
                      </a:r>
                      <a:r>
                        <a:rPr kumimoji="0" lang="zh-CN" altLang="en-US" sz="2700" b="1" i="0" u="none" strike="noStrike" cap="none" normalizeH="0" baseline="0" smtClean="0">
                          <a:ln>
                            <a:noFill/>
                          </a:ln>
                          <a:solidFill>
                            <a:schemeClr val="tx1"/>
                          </a:solidFill>
                          <a:effectLst/>
                          <a:latin typeface="Arial" charset="0"/>
                          <a:ea typeface="宋体" pitchFamily="2" charset="-122"/>
                        </a:rPr>
                        <a:t>章</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zh-CN" altLang="en-US" sz="2700" b="1" i="0" u="none" strike="noStrike" cap="none" normalizeH="0" baseline="0" smtClean="0">
                          <a:ln>
                            <a:noFill/>
                          </a:ln>
                          <a:solidFill>
                            <a:schemeClr val="tx1"/>
                          </a:solidFill>
                          <a:effectLst/>
                          <a:latin typeface="Arial" charset="0"/>
                          <a:ea typeface="宋体" pitchFamily="2" charset="-122"/>
                        </a:rPr>
                        <a:t>直流电机</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700" b="1" i="0" u="none" strike="noStrike" cap="none" normalizeH="0" baseline="0" dirty="0" smtClean="0">
                          <a:ln>
                            <a:noFill/>
                          </a:ln>
                          <a:solidFill>
                            <a:schemeClr val="tx1"/>
                          </a:solidFill>
                          <a:effectLst/>
                          <a:latin typeface="Arial" charset="0"/>
                          <a:ea typeface="宋体" pitchFamily="2" charset="-122"/>
                        </a:rPr>
                        <a:t>16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700" b="1" i="0" u="none" strike="noStrike" cap="none" normalizeH="0" baseline="0" dirty="0" smtClean="0">
                          <a:ln>
                            <a:noFill/>
                          </a:ln>
                          <a:solidFill>
                            <a:schemeClr val="tx1"/>
                          </a:solidFill>
                          <a:effectLst/>
                          <a:latin typeface="Arial" charset="0"/>
                          <a:ea typeface="宋体" pitchFamily="2" charset="-122"/>
                        </a:rPr>
                        <a:t>3.11-4.3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302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zh-CN" altLang="en-US" sz="2700" b="1" i="0" u="none" strike="noStrike" cap="none" normalizeH="0" baseline="0" smtClean="0">
                          <a:ln>
                            <a:noFill/>
                          </a:ln>
                          <a:solidFill>
                            <a:schemeClr val="tx1"/>
                          </a:solidFill>
                          <a:effectLst/>
                          <a:latin typeface="Arial" charset="0"/>
                          <a:ea typeface="宋体" pitchFamily="2" charset="-122"/>
                        </a:rPr>
                        <a:t>第</a:t>
                      </a:r>
                      <a:r>
                        <a:rPr kumimoji="0" lang="en-US" altLang="zh-CN" sz="2700" b="1" i="0" u="none" strike="noStrike" cap="none" normalizeH="0" baseline="0" smtClean="0">
                          <a:ln>
                            <a:noFill/>
                          </a:ln>
                          <a:solidFill>
                            <a:schemeClr val="tx1"/>
                          </a:solidFill>
                          <a:effectLst/>
                          <a:latin typeface="Arial" charset="0"/>
                          <a:ea typeface="宋体" pitchFamily="2" charset="-122"/>
                        </a:rPr>
                        <a:t>2</a:t>
                      </a:r>
                      <a:r>
                        <a:rPr kumimoji="0" lang="zh-CN" altLang="en-US" sz="2700" b="1" i="0" u="none" strike="noStrike" cap="none" normalizeH="0" baseline="0" smtClean="0">
                          <a:ln>
                            <a:noFill/>
                          </a:ln>
                          <a:solidFill>
                            <a:schemeClr val="tx1"/>
                          </a:solidFill>
                          <a:effectLst/>
                          <a:latin typeface="Arial" charset="0"/>
                          <a:ea typeface="宋体" pitchFamily="2" charset="-122"/>
                        </a:rPr>
                        <a:t>章</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zh-CN" altLang="en-US" sz="2700" b="1" i="0" u="none" strike="noStrike" cap="none" normalizeH="0" baseline="0" smtClean="0">
                          <a:ln>
                            <a:noFill/>
                          </a:ln>
                          <a:solidFill>
                            <a:schemeClr val="tx1"/>
                          </a:solidFill>
                          <a:effectLst/>
                          <a:latin typeface="Arial" charset="0"/>
                          <a:ea typeface="宋体" pitchFamily="2" charset="-122"/>
                        </a:rPr>
                        <a:t>变压器</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700" b="1" i="0" u="none" strike="noStrike" cap="none" normalizeH="0" baseline="0" dirty="0" smtClean="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700" b="1" i="0" u="none" strike="noStrike" cap="none" normalizeH="0" baseline="0" dirty="0" smtClean="0">
                          <a:ln>
                            <a:noFill/>
                          </a:ln>
                          <a:solidFill>
                            <a:schemeClr val="tx1"/>
                          </a:solidFill>
                          <a:effectLst/>
                          <a:latin typeface="Arial" charset="0"/>
                          <a:ea typeface="宋体" pitchFamily="2" charset="-122"/>
                        </a:rPr>
                        <a:t>4.8-4.22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302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zh-CN" altLang="en-US" sz="2700" b="1" i="0" u="none" strike="noStrike" cap="none" normalizeH="0" baseline="0" smtClean="0">
                          <a:ln>
                            <a:noFill/>
                          </a:ln>
                          <a:solidFill>
                            <a:schemeClr val="tx1"/>
                          </a:solidFill>
                          <a:effectLst/>
                          <a:latin typeface="Arial" charset="0"/>
                          <a:ea typeface="宋体" pitchFamily="2" charset="-122"/>
                        </a:rPr>
                        <a:t>第</a:t>
                      </a:r>
                      <a:r>
                        <a:rPr kumimoji="0" lang="en-US" altLang="zh-CN" sz="2700" b="1" i="0" u="none" strike="noStrike" cap="none" normalizeH="0" baseline="0" smtClean="0">
                          <a:ln>
                            <a:noFill/>
                          </a:ln>
                          <a:solidFill>
                            <a:schemeClr val="tx1"/>
                          </a:solidFill>
                          <a:effectLst/>
                          <a:latin typeface="Arial" charset="0"/>
                          <a:ea typeface="宋体" pitchFamily="2" charset="-122"/>
                        </a:rPr>
                        <a:t>4</a:t>
                      </a:r>
                      <a:r>
                        <a:rPr kumimoji="0" lang="zh-CN" altLang="en-US" sz="2700" b="1" i="0" u="none" strike="noStrike" cap="none" normalizeH="0" baseline="0" smtClean="0">
                          <a:ln>
                            <a:noFill/>
                          </a:ln>
                          <a:solidFill>
                            <a:schemeClr val="tx1"/>
                          </a:solidFill>
                          <a:effectLst/>
                          <a:latin typeface="Arial" charset="0"/>
                          <a:ea typeface="宋体" pitchFamily="2" charset="-122"/>
                        </a:rPr>
                        <a:t>章</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交流绕组及感应电势，磁势</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700" b="1" i="0" u="none" strike="noStrike" cap="none" normalizeH="0" baseline="0" dirty="0" smtClean="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700" b="1" i="0" u="none" strike="noStrike" cap="none" normalizeH="0" baseline="0" dirty="0" smtClean="0">
                          <a:ln>
                            <a:noFill/>
                          </a:ln>
                          <a:solidFill>
                            <a:schemeClr val="tx1"/>
                          </a:solidFill>
                          <a:effectLst/>
                          <a:latin typeface="Arial" charset="0"/>
                          <a:ea typeface="宋体" pitchFamily="2" charset="-122"/>
                        </a:rPr>
                        <a:t>4.24-5.8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302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zh-CN" altLang="en-US" sz="2700" b="1" i="0" u="none" strike="noStrike" cap="none" normalizeH="0" baseline="0" smtClean="0">
                          <a:ln>
                            <a:noFill/>
                          </a:ln>
                          <a:solidFill>
                            <a:schemeClr val="tx1"/>
                          </a:solidFill>
                          <a:effectLst/>
                          <a:latin typeface="Arial" charset="0"/>
                          <a:ea typeface="宋体" pitchFamily="2" charset="-122"/>
                        </a:rPr>
                        <a:t>第</a:t>
                      </a:r>
                      <a:r>
                        <a:rPr kumimoji="0" lang="en-US" altLang="zh-CN" sz="2700" b="1" i="0" u="none" strike="noStrike" cap="none" normalizeH="0" baseline="0" smtClean="0">
                          <a:ln>
                            <a:noFill/>
                          </a:ln>
                          <a:solidFill>
                            <a:schemeClr val="tx1"/>
                          </a:solidFill>
                          <a:effectLst/>
                          <a:latin typeface="Arial" charset="0"/>
                          <a:ea typeface="宋体" pitchFamily="2" charset="-122"/>
                        </a:rPr>
                        <a:t>6</a:t>
                      </a:r>
                      <a:r>
                        <a:rPr kumimoji="0" lang="zh-CN" altLang="en-US" sz="2700" b="1" i="0" u="none" strike="noStrike" cap="none" normalizeH="0" baseline="0" smtClean="0">
                          <a:ln>
                            <a:noFill/>
                          </a:ln>
                          <a:solidFill>
                            <a:schemeClr val="tx1"/>
                          </a:solidFill>
                          <a:effectLst/>
                          <a:latin typeface="Arial" charset="0"/>
                          <a:ea typeface="宋体" pitchFamily="2" charset="-122"/>
                        </a:rPr>
                        <a:t>章</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zh-CN" altLang="en-US" sz="2700" b="1" i="0" u="none" strike="noStrike" cap="none" normalizeH="0" baseline="0" smtClean="0">
                          <a:ln>
                            <a:noFill/>
                          </a:ln>
                          <a:solidFill>
                            <a:schemeClr val="tx1"/>
                          </a:solidFill>
                          <a:effectLst/>
                          <a:latin typeface="Arial" charset="0"/>
                          <a:ea typeface="宋体" pitchFamily="2" charset="-122"/>
                        </a:rPr>
                        <a:t>同步电机</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700" b="1" i="0" u="none" strike="noStrike" cap="none" normalizeH="0" baseline="0" dirty="0" smtClean="0">
                          <a:ln>
                            <a:noFill/>
                          </a:ln>
                          <a:solidFill>
                            <a:schemeClr val="tx1"/>
                          </a:solidFill>
                          <a:effectLst/>
                          <a:latin typeface="Arial" charset="0"/>
                          <a:ea typeface="宋体" pitchFamily="2" charset="-122"/>
                        </a:rPr>
                        <a:t>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700" b="1" i="0" u="none" strike="noStrike" cap="none" normalizeH="0" baseline="0" dirty="0" smtClean="0">
                          <a:ln>
                            <a:noFill/>
                          </a:ln>
                          <a:solidFill>
                            <a:schemeClr val="tx1"/>
                          </a:solidFill>
                          <a:effectLst/>
                          <a:latin typeface="Arial" charset="0"/>
                          <a:ea typeface="宋体" pitchFamily="2" charset="-122"/>
                        </a:rPr>
                        <a:t>5.13-5.29</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746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zh-CN" altLang="en-US" sz="2700" b="1" i="0" u="none" strike="noStrike" cap="none" normalizeH="0" baseline="0" smtClean="0">
                          <a:ln>
                            <a:noFill/>
                          </a:ln>
                          <a:solidFill>
                            <a:schemeClr val="tx1"/>
                          </a:solidFill>
                          <a:effectLst/>
                          <a:latin typeface="Arial" charset="0"/>
                          <a:ea typeface="宋体" pitchFamily="2" charset="-122"/>
                        </a:rPr>
                        <a:t>第</a:t>
                      </a:r>
                      <a:r>
                        <a:rPr kumimoji="0" lang="en-US" altLang="zh-CN" sz="2700" b="1" i="0" u="none" strike="noStrike" cap="none" normalizeH="0" baseline="0" smtClean="0">
                          <a:ln>
                            <a:noFill/>
                          </a:ln>
                          <a:solidFill>
                            <a:schemeClr val="tx1"/>
                          </a:solidFill>
                          <a:effectLst/>
                          <a:latin typeface="Arial" charset="0"/>
                          <a:ea typeface="宋体" pitchFamily="2" charset="-122"/>
                        </a:rPr>
                        <a:t>5</a:t>
                      </a:r>
                      <a:r>
                        <a:rPr kumimoji="0" lang="zh-CN" altLang="en-US" sz="2700" b="1" i="0" u="none" strike="noStrike" cap="none" normalizeH="0" baseline="0" smtClean="0">
                          <a:ln>
                            <a:noFill/>
                          </a:ln>
                          <a:solidFill>
                            <a:schemeClr val="tx1"/>
                          </a:solidFill>
                          <a:effectLst/>
                          <a:latin typeface="Arial" charset="0"/>
                          <a:ea typeface="宋体" pitchFamily="2" charset="-122"/>
                        </a:rPr>
                        <a:t>章</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zh-CN" altLang="en-US" sz="2700" b="1" i="0" u="none" strike="noStrike" cap="none" normalizeH="0" baseline="0" smtClean="0">
                          <a:ln>
                            <a:noFill/>
                          </a:ln>
                          <a:solidFill>
                            <a:schemeClr val="tx1"/>
                          </a:solidFill>
                          <a:effectLst/>
                          <a:latin typeface="Arial" charset="0"/>
                          <a:ea typeface="宋体" pitchFamily="2" charset="-122"/>
                        </a:rPr>
                        <a:t>感应电机</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700" b="1" i="0" u="none" strike="noStrike" cap="none" normalizeH="0" baseline="0" dirty="0" smtClean="0">
                          <a:ln>
                            <a:noFill/>
                          </a:ln>
                          <a:solidFill>
                            <a:schemeClr val="tx1"/>
                          </a:solidFill>
                          <a:effectLst/>
                          <a:latin typeface="Arial" charset="0"/>
                          <a:ea typeface="宋体" pitchFamily="2" charset="-122"/>
                        </a:rPr>
                        <a:t>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700" b="1" i="0" u="none" strike="noStrike" cap="none" normalizeH="0" baseline="0" dirty="0" smtClean="0">
                          <a:ln>
                            <a:noFill/>
                          </a:ln>
                          <a:solidFill>
                            <a:schemeClr val="tx1"/>
                          </a:solidFill>
                          <a:effectLst/>
                          <a:latin typeface="Arial" charset="0"/>
                          <a:ea typeface="宋体" pitchFamily="2" charset="-122"/>
                        </a:rPr>
                        <a:t>6.3-6.19</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302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zh-CN" altLang="en-US" sz="2700" b="1" i="0" u="none" strike="noStrike" cap="none" normalizeH="0" baseline="0" smtClean="0">
                          <a:ln>
                            <a:noFill/>
                          </a:ln>
                          <a:solidFill>
                            <a:schemeClr val="tx1"/>
                          </a:solidFill>
                          <a:effectLst/>
                          <a:latin typeface="Arial" charset="0"/>
                          <a:ea typeface="宋体" pitchFamily="2" charset="-122"/>
                        </a:rPr>
                        <a:t>考试</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zh-CN" altLang="zh-CN" sz="27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700" b="1" i="0" u="none" strike="noStrike" cap="none" normalizeH="0" baseline="0" dirty="0" smtClean="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700" b="1" i="0" u="none" strike="noStrike" cap="none" normalizeH="0" baseline="0" dirty="0" smtClean="0">
                          <a:ln>
                            <a:noFill/>
                          </a:ln>
                          <a:solidFill>
                            <a:schemeClr val="tx1"/>
                          </a:solidFill>
                          <a:effectLst/>
                          <a:latin typeface="Arial" charset="0"/>
                          <a:ea typeface="宋体" pitchFamily="2" charset="-122"/>
                        </a:rPr>
                        <a:t>6.24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302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zh-CN" altLang="zh-CN" sz="2700" b="1"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zh-CN" altLang="zh-CN" sz="27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700" b="1" i="0" u="none" strike="noStrike" cap="none" normalizeH="0" baseline="0" dirty="0" smtClean="0">
                          <a:ln>
                            <a:noFill/>
                          </a:ln>
                          <a:solidFill>
                            <a:schemeClr val="tx1"/>
                          </a:solidFill>
                          <a:effectLst/>
                          <a:latin typeface="Arial" charset="0"/>
                          <a:ea typeface="宋体" pitchFamily="2" charset="-122"/>
                        </a:rPr>
                        <a:t>60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zh-CN" altLang="zh-CN" sz="27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62000" y="533400"/>
            <a:ext cx="7696200" cy="857250"/>
          </a:xfrm>
        </p:spPr>
        <p:txBody>
          <a:bodyPr/>
          <a:lstStyle/>
          <a:p>
            <a:r>
              <a:rPr lang="zh-CN" altLang="en-US">
                <a:ea typeface="黑体" pitchFamily="2" charset="-122"/>
              </a:rPr>
              <a:t>作业</a:t>
            </a:r>
          </a:p>
        </p:txBody>
      </p:sp>
      <p:sp>
        <p:nvSpPr>
          <p:cNvPr id="24579" name="Rectangle 3"/>
          <p:cNvSpPr>
            <a:spLocks noGrp="1" noChangeArrowheads="1"/>
          </p:cNvSpPr>
          <p:nvPr>
            <p:ph type="body" idx="1"/>
          </p:nvPr>
        </p:nvSpPr>
        <p:spPr>
          <a:xfrm>
            <a:off x="755650" y="1844675"/>
            <a:ext cx="7543800" cy="1231900"/>
          </a:xfrm>
        </p:spPr>
        <p:txBody>
          <a:bodyPr/>
          <a:lstStyle/>
          <a:p>
            <a:pPr algn="just" fontAlgn="b">
              <a:buFont typeface="Wingdings" pitchFamily="2" charset="2"/>
              <a:buNone/>
            </a:pPr>
            <a:r>
              <a:rPr lang="zh-CN" altLang="en-US" sz="3500" b="1">
                <a:latin typeface="Times New Roman" charset="0"/>
              </a:rPr>
              <a:t>电机在现代飞机上有那些应用</a:t>
            </a:r>
            <a:r>
              <a:rPr lang="en-US" altLang="zh-CN" sz="3500" b="1">
                <a:latin typeface="Times New Roman" charset="0"/>
              </a:rPr>
              <a:t>?</a:t>
            </a:r>
            <a:r>
              <a:rPr lang="zh-CN" altLang="en-US" sz="3500" b="1">
                <a:latin typeface="Times New Roman" charset="0"/>
              </a:rPr>
              <a:t>（</a:t>
            </a:r>
            <a:r>
              <a:rPr lang="en-US" altLang="zh-CN" sz="3500" b="1">
                <a:latin typeface="Times New Roman" charset="0"/>
              </a:rPr>
              <a:t>1500</a:t>
            </a:r>
            <a:r>
              <a:rPr lang="zh-CN" altLang="en-US" sz="3500" b="1">
                <a:latin typeface="Times New Roman" charset="0"/>
              </a:rPr>
              <a:t>字）</a:t>
            </a:r>
            <a:endParaRPr lang="zh-CN" altLang="en-US" sz="3500" b="1"/>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1026"/>
          <p:cNvSpPr>
            <a:spLocks noGrp="1" noChangeArrowheads="1"/>
          </p:cNvSpPr>
          <p:nvPr>
            <p:ph type="title"/>
          </p:nvPr>
        </p:nvSpPr>
        <p:spPr>
          <a:xfrm>
            <a:off x="762000" y="533400"/>
            <a:ext cx="7696200" cy="857250"/>
          </a:xfrm>
        </p:spPr>
        <p:txBody>
          <a:bodyPr/>
          <a:lstStyle/>
          <a:p>
            <a:r>
              <a:rPr lang="en-US" altLang="zh-CN"/>
              <a:t>1.</a:t>
            </a:r>
            <a:r>
              <a:rPr lang="zh-CN" altLang="en-US">
                <a:ea typeface="黑体" pitchFamily="2" charset="-122"/>
              </a:rPr>
              <a:t>电机的发展                       </a:t>
            </a:r>
            <a:r>
              <a:rPr lang="en-US" altLang="zh-CN" sz="1400">
                <a:ea typeface="黑体" pitchFamily="2" charset="-122"/>
              </a:rPr>
              <a:t>5</a:t>
            </a:r>
          </a:p>
        </p:txBody>
      </p:sp>
      <p:sp>
        <p:nvSpPr>
          <p:cNvPr id="84995" name="Rectangle 1027"/>
          <p:cNvSpPr>
            <a:spLocks noChangeArrowheads="1"/>
          </p:cNvSpPr>
          <p:nvPr/>
        </p:nvSpPr>
        <p:spPr bwMode="auto">
          <a:xfrm>
            <a:off x="900113" y="1989138"/>
            <a:ext cx="7924800" cy="14398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Char char="l"/>
            </a:pPr>
            <a:r>
              <a:rPr lang="en-US" altLang="zh-CN" sz="3500" b="1">
                <a:ea typeface="黑体" pitchFamily="2" charset="-122"/>
              </a:rPr>
              <a:t>2)</a:t>
            </a:r>
            <a:r>
              <a:rPr lang="zh-CN" altLang="en-US" sz="3500" b="1">
                <a:ea typeface="黑体" pitchFamily="2" charset="-122"/>
              </a:rPr>
              <a:t>在电机发展中遇到了那些科技问题</a:t>
            </a:r>
            <a:r>
              <a:rPr lang="en-US" altLang="zh-CN" sz="3500" b="1">
                <a:ea typeface="黑体" pitchFamily="2" charset="-122"/>
              </a:rPr>
              <a:t>.</a:t>
            </a:r>
          </a:p>
          <a:p>
            <a:pPr marL="342900" indent="-342900">
              <a:spcBef>
                <a:spcPct val="20000"/>
              </a:spcBef>
              <a:buClr>
                <a:schemeClr val="bg2"/>
              </a:buClr>
              <a:buSzPct val="70000"/>
              <a:buFont typeface="Wingdings" pitchFamily="2" charset="2"/>
              <a:buChar char="l"/>
            </a:pPr>
            <a:r>
              <a:rPr lang="en-US" altLang="zh-CN" sz="3500" b="1">
                <a:ea typeface="黑体" pitchFamily="2" charset="-122"/>
              </a:rPr>
              <a:t>(1)</a:t>
            </a:r>
            <a:r>
              <a:rPr lang="zh-CN" altLang="en-US" sz="3500" b="1">
                <a:ea typeface="黑体" pitchFamily="2" charset="-122"/>
              </a:rPr>
              <a:t>电磁方面的问题       </a:t>
            </a:r>
          </a:p>
        </p:txBody>
      </p:sp>
      <p:sp>
        <p:nvSpPr>
          <p:cNvPr id="84996" name="Rectangle 1028"/>
          <p:cNvSpPr>
            <a:spLocks noChangeArrowheads="1"/>
          </p:cNvSpPr>
          <p:nvPr/>
        </p:nvSpPr>
        <p:spPr bwMode="auto">
          <a:xfrm>
            <a:off x="684213" y="3357563"/>
            <a:ext cx="7924800" cy="12239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Char char="l"/>
            </a:pPr>
            <a:r>
              <a:rPr lang="en-US" altLang="zh-CN" sz="3500" b="1">
                <a:ea typeface="黑体" pitchFamily="2" charset="-122"/>
              </a:rPr>
              <a:t>    </a:t>
            </a:r>
            <a:r>
              <a:rPr lang="zh-CN" altLang="en-US" sz="3500" b="1">
                <a:ea typeface="黑体" pitchFamily="2" charset="-122"/>
              </a:rPr>
              <a:t>一台电机</a:t>
            </a:r>
            <a:r>
              <a:rPr lang="en-US" altLang="zh-CN" sz="3500" b="1">
                <a:ea typeface="黑体" pitchFamily="2" charset="-122"/>
              </a:rPr>
              <a:t>—</a:t>
            </a:r>
            <a:r>
              <a:rPr lang="zh-CN" altLang="en-US" sz="3500" b="1">
                <a:ea typeface="黑体" pitchFamily="2" charset="-122"/>
              </a:rPr>
              <a:t>电压、电流、功率、转矩、转速和效率等问题</a:t>
            </a:r>
            <a:r>
              <a:rPr lang="en-US" altLang="zh-CN" sz="3500" b="1">
                <a:ea typeface="黑体" pitchFamily="2" charset="-122"/>
              </a:rPr>
              <a:t>—</a:t>
            </a:r>
            <a:r>
              <a:rPr lang="zh-CN" altLang="en-US" sz="3500" b="1">
                <a:ea typeface="黑体" pitchFamily="2" charset="-122"/>
              </a:rPr>
              <a:t>电磁计算</a:t>
            </a:r>
          </a:p>
        </p:txBody>
      </p:sp>
      <p:sp>
        <p:nvSpPr>
          <p:cNvPr id="84997" name="Rectangle 1029"/>
          <p:cNvSpPr>
            <a:spLocks noChangeArrowheads="1"/>
          </p:cNvSpPr>
          <p:nvPr/>
        </p:nvSpPr>
        <p:spPr bwMode="auto">
          <a:xfrm>
            <a:off x="684213" y="4581525"/>
            <a:ext cx="7924800" cy="11795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Char char="l"/>
            </a:pPr>
            <a:r>
              <a:rPr lang="en-US" altLang="zh-CN" sz="3500" b="1">
                <a:ea typeface="黑体" pitchFamily="2" charset="-122"/>
              </a:rPr>
              <a:t>    </a:t>
            </a:r>
            <a:r>
              <a:rPr lang="zh-CN" altLang="en-US" sz="3500" b="1">
                <a:ea typeface="黑体" pitchFamily="2" charset="-122"/>
              </a:rPr>
              <a:t>电磁学的发展，</a:t>
            </a:r>
            <a:r>
              <a:rPr lang="en-US" altLang="zh-CN" sz="3500" b="1">
                <a:ea typeface="黑体" pitchFamily="2" charset="-122"/>
              </a:rPr>
              <a:t>——</a:t>
            </a:r>
            <a:r>
              <a:rPr lang="zh-CN" altLang="en-US" sz="3500" b="1">
                <a:ea typeface="黑体" pitchFamily="2" charset="-122"/>
              </a:rPr>
              <a:t>电机电磁计算达到很高的精度</a:t>
            </a:r>
            <a:r>
              <a:rPr lang="en-US" altLang="zh-CN" sz="3500" b="1">
                <a:ea typeface="黑体" pitchFamily="2" charset="-122"/>
              </a:rPr>
              <a:t>——</a:t>
            </a:r>
            <a:r>
              <a:rPr lang="zh-CN" altLang="en-US" sz="3500" b="1">
                <a:ea typeface="黑体" pitchFamily="2" charset="-122"/>
              </a:rPr>
              <a:t>路</a:t>
            </a:r>
            <a:r>
              <a:rPr lang="en-US" altLang="zh-CN" sz="3500" b="1">
                <a:ea typeface="黑体" pitchFamily="2" charset="-122"/>
              </a:rPr>
              <a:t>——</a:t>
            </a:r>
            <a:r>
              <a:rPr lang="zh-CN" altLang="en-US" sz="3500" b="1">
                <a:ea typeface="黑体" pitchFamily="2" charset="-122"/>
              </a:rPr>
              <a:t>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Effect transition="in" filter="slide(fromBottom)">
                                      <p:cBhvr>
                                        <p:cTn id="7" dur="500"/>
                                        <p:tgtEl>
                                          <p:spTgt spid="8499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84995">
                                            <p:txEl>
                                              <p:pRg st="1" end="1"/>
                                            </p:txEl>
                                          </p:spTgt>
                                        </p:tgtEl>
                                        <p:attrNameLst>
                                          <p:attrName>style.visibility</p:attrName>
                                        </p:attrNameLst>
                                      </p:cBhvr>
                                      <p:to>
                                        <p:strVal val="visible"/>
                                      </p:to>
                                    </p:set>
                                    <p:animEffect transition="in" filter="slide(fromBottom)">
                                      <p:cBhvr>
                                        <p:cTn id="12" dur="500"/>
                                        <p:tgtEl>
                                          <p:spTgt spid="8499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whoosh.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84996">
                                            <p:txEl>
                                              <p:pRg st="0" end="0"/>
                                            </p:txEl>
                                          </p:spTgt>
                                        </p:tgtEl>
                                        <p:attrNameLst>
                                          <p:attrName>style.visibility</p:attrName>
                                        </p:attrNameLst>
                                      </p:cBhvr>
                                      <p:to>
                                        <p:strVal val="visible"/>
                                      </p:to>
                                    </p:set>
                                    <p:animEffect transition="in" filter="slide(fromBottom)">
                                      <p:cBhvr>
                                        <p:cTn id="17" dur="500"/>
                                        <p:tgtEl>
                                          <p:spTgt spid="8499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84997"/>
                                        </p:tgtEl>
                                        <p:attrNameLst>
                                          <p:attrName>style.visibility</p:attrName>
                                        </p:attrNameLst>
                                      </p:cBhvr>
                                      <p:to>
                                        <p:strVal val="visible"/>
                                      </p:to>
                                    </p:set>
                                    <p:animEffect transition="in" filter="slide(fromBottom)">
                                      <p:cBhvr>
                                        <p:cTn id="22" dur="500"/>
                                        <p:tgtEl>
                                          <p:spTgt spid="84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uiExpand="1" build="p" autoUpdateAnimBg="0"/>
      <p:bldP spid="84997"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9" name="Picture 7" descr="PIC00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9144000" cy="6883400"/>
          </a:xfrm>
          <a:prstGeom prst="rect">
            <a:avLst/>
          </a:prstGeom>
          <a:noFill/>
          <a:extLst>
            <a:ext uri="{909E8E84-426E-40DD-AFC4-6F175D3DCCD1}">
              <a14:hiddenFill xmlns="" xmlns:a14="http://schemas.microsoft.com/office/drawing/2010/main">
                <a:solidFill>
                  <a:srgbClr val="FFFFFF"/>
                </a:solidFill>
              </a14:hiddenFill>
            </a:ext>
          </a:extLst>
        </p:spPr>
      </p:pic>
      <p:sp>
        <p:nvSpPr>
          <p:cNvPr id="74755" name="Rectangle 3"/>
          <p:cNvSpPr>
            <a:spLocks noChangeArrowheads="1"/>
          </p:cNvSpPr>
          <p:nvPr/>
        </p:nvSpPr>
        <p:spPr bwMode="auto">
          <a:xfrm>
            <a:off x="2667000" y="2971800"/>
            <a:ext cx="3200400" cy="2286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lgn="ctr" fontAlgn="b">
              <a:lnSpc>
                <a:spcPct val="90000"/>
              </a:lnSpc>
              <a:spcBef>
                <a:spcPct val="20000"/>
              </a:spcBef>
              <a:buClr>
                <a:schemeClr val="folHlink"/>
              </a:buClr>
              <a:buSzPct val="60000"/>
              <a:buFont typeface="Wingdings" pitchFamily="2" charset="2"/>
              <a:buNone/>
            </a:pPr>
            <a:r>
              <a:rPr kumimoji="1" lang="zh-CN" altLang="en-US" sz="8000" b="1">
                <a:latin typeface="宋体" pitchFamily="2" charset="-122"/>
              </a:rPr>
              <a:t>谢谢</a:t>
            </a:r>
            <a:r>
              <a:rPr kumimoji="1" lang="zh-CN" altLang="en-US" sz="3200" b="1">
                <a:latin typeface="宋体" pitchFamily="2" charset="-122"/>
              </a:rPr>
              <a:t> </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1026"/>
          <p:cNvSpPr>
            <a:spLocks noGrp="1" noChangeArrowheads="1"/>
          </p:cNvSpPr>
          <p:nvPr>
            <p:ph type="title"/>
          </p:nvPr>
        </p:nvSpPr>
        <p:spPr>
          <a:xfrm>
            <a:off x="762000" y="533400"/>
            <a:ext cx="7696200" cy="857250"/>
          </a:xfrm>
        </p:spPr>
        <p:txBody>
          <a:bodyPr/>
          <a:lstStyle/>
          <a:p>
            <a:r>
              <a:rPr lang="en-US" altLang="zh-CN" sz="2900"/>
              <a:t>1.</a:t>
            </a:r>
            <a:r>
              <a:rPr lang="zh-CN" altLang="en-US" sz="2900">
                <a:ea typeface="黑体" pitchFamily="2" charset="-122"/>
              </a:rPr>
              <a:t>电机的发展</a:t>
            </a:r>
            <a:r>
              <a:rPr lang="zh-CN" altLang="en-US" sz="1900">
                <a:ea typeface="黑体" pitchFamily="2" charset="-122"/>
              </a:rPr>
              <a:t>                        </a:t>
            </a:r>
            <a:r>
              <a:rPr lang="zh-CN" altLang="en-US" sz="2900">
                <a:ea typeface="黑体" pitchFamily="2" charset="-122"/>
              </a:rPr>
              <a:t>           </a:t>
            </a:r>
            <a:r>
              <a:rPr lang="en-US" altLang="zh-CN" sz="1200">
                <a:ea typeface="黑体" pitchFamily="2" charset="-122"/>
              </a:rPr>
              <a:t>6</a:t>
            </a:r>
          </a:p>
        </p:txBody>
      </p:sp>
      <p:sp>
        <p:nvSpPr>
          <p:cNvPr id="87044" name="Rectangle 1028"/>
          <p:cNvSpPr>
            <a:spLocks noChangeArrowheads="1"/>
          </p:cNvSpPr>
          <p:nvPr/>
        </p:nvSpPr>
        <p:spPr bwMode="auto">
          <a:xfrm>
            <a:off x="827088" y="1844675"/>
            <a:ext cx="7924800" cy="3887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None/>
            </a:pPr>
            <a:r>
              <a:rPr lang="en-US" altLang="zh-CN" sz="3500" b="1">
                <a:ea typeface="黑体" pitchFamily="2" charset="-122"/>
              </a:rPr>
              <a:t>A:</a:t>
            </a:r>
            <a:r>
              <a:rPr lang="zh-CN" altLang="en-US" sz="3500" b="1">
                <a:ea typeface="黑体" pitchFamily="2" charset="-122"/>
              </a:rPr>
              <a:t>磁路</a:t>
            </a:r>
            <a:r>
              <a:rPr lang="en-US" altLang="zh-CN" sz="3500" b="1">
                <a:ea typeface="黑体" pitchFamily="2" charset="-122"/>
              </a:rPr>
              <a:t>——</a:t>
            </a:r>
            <a:r>
              <a:rPr lang="zh-CN" altLang="en-US" sz="3500" b="1">
                <a:ea typeface="黑体" pitchFamily="2" charset="-122"/>
              </a:rPr>
              <a:t>磁场计算</a:t>
            </a:r>
          </a:p>
          <a:p>
            <a:pPr marL="342900" indent="-342900">
              <a:spcBef>
                <a:spcPct val="20000"/>
              </a:spcBef>
              <a:buClr>
                <a:schemeClr val="bg2"/>
              </a:buClr>
              <a:buSzPct val="70000"/>
              <a:buFont typeface="Wingdings" pitchFamily="2" charset="2"/>
              <a:buNone/>
            </a:pPr>
            <a:r>
              <a:rPr lang="en-US" altLang="zh-CN" sz="3500" b="1">
                <a:ea typeface="黑体" pitchFamily="2" charset="-122"/>
              </a:rPr>
              <a:t>B:</a:t>
            </a:r>
            <a:r>
              <a:rPr lang="zh-CN" altLang="en-US" sz="3500" b="1">
                <a:ea typeface="黑体" pitchFamily="2" charset="-122"/>
              </a:rPr>
              <a:t>电路</a:t>
            </a:r>
            <a:r>
              <a:rPr lang="en-US" altLang="zh-CN" sz="3500" b="1">
                <a:ea typeface="黑体" pitchFamily="2" charset="-122"/>
              </a:rPr>
              <a:t>——</a:t>
            </a:r>
            <a:r>
              <a:rPr lang="zh-CN" altLang="en-US" sz="3500" b="1">
                <a:ea typeface="黑体" pitchFamily="2" charset="-122"/>
              </a:rPr>
              <a:t>绕组</a:t>
            </a:r>
          </a:p>
          <a:p>
            <a:pPr marL="342900" indent="-342900">
              <a:spcBef>
                <a:spcPct val="20000"/>
              </a:spcBef>
              <a:buClr>
                <a:schemeClr val="bg2"/>
              </a:buClr>
              <a:buSzPct val="70000"/>
              <a:buFont typeface="Wingdings" pitchFamily="2" charset="2"/>
              <a:buChar char="l"/>
            </a:pPr>
            <a:r>
              <a:rPr lang="en-US" altLang="zh-CN" sz="3500" b="1">
                <a:ea typeface="黑体" pitchFamily="2" charset="-122"/>
              </a:rPr>
              <a:t>(2)</a:t>
            </a:r>
            <a:r>
              <a:rPr lang="zh-CN" altLang="en-US" sz="3500" b="1">
                <a:ea typeface="黑体" pitchFamily="2" charset="-122"/>
              </a:rPr>
              <a:t>机械方面</a:t>
            </a:r>
            <a:r>
              <a:rPr lang="en-US" altLang="zh-CN" sz="3500" b="1">
                <a:ea typeface="黑体" pitchFamily="2" charset="-122"/>
              </a:rPr>
              <a:t>——</a:t>
            </a:r>
            <a:r>
              <a:rPr lang="zh-CN" altLang="en-US" sz="3500" b="1">
                <a:ea typeface="黑体" pitchFamily="2" charset="-122"/>
              </a:rPr>
              <a:t>机械强度</a:t>
            </a:r>
          </a:p>
          <a:p>
            <a:pPr marL="342900" indent="-342900">
              <a:spcBef>
                <a:spcPct val="20000"/>
              </a:spcBef>
              <a:buClr>
                <a:schemeClr val="bg2"/>
              </a:buClr>
              <a:buSzPct val="70000"/>
              <a:buFont typeface="Wingdings" pitchFamily="2" charset="2"/>
              <a:buChar char="l"/>
            </a:pPr>
            <a:r>
              <a:rPr lang="en-US" altLang="zh-CN" sz="3500" b="1">
                <a:ea typeface="黑体" pitchFamily="2" charset="-122"/>
              </a:rPr>
              <a:t>(3)</a:t>
            </a:r>
            <a:r>
              <a:rPr lang="zh-CN" altLang="en-US" sz="3500" b="1">
                <a:ea typeface="黑体" pitchFamily="2" charset="-122"/>
              </a:rPr>
              <a:t>发热</a:t>
            </a:r>
            <a:r>
              <a:rPr lang="en-US" altLang="zh-CN" sz="3500" b="1">
                <a:ea typeface="黑体" pitchFamily="2" charset="-122"/>
              </a:rPr>
              <a:t>——</a:t>
            </a:r>
            <a:r>
              <a:rPr lang="zh-CN" altLang="en-US" sz="3500" b="1">
                <a:ea typeface="黑体" pitchFamily="2" charset="-122"/>
              </a:rPr>
              <a:t>损耗</a:t>
            </a:r>
            <a:r>
              <a:rPr lang="en-US" altLang="zh-CN" sz="3500" b="1">
                <a:ea typeface="黑体" pitchFamily="2" charset="-122"/>
              </a:rPr>
              <a:t>——</a:t>
            </a:r>
            <a:r>
              <a:rPr lang="zh-CN" altLang="en-US" sz="3500" b="1">
                <a:ea typeface="黑体" pitchFamily="2" charset="-122"/>
              </a:rPr>
              <a:t>热量</a:t>
            </a:r>
          </a:p>
          <a:p>
            <a:pPr marL="342900" indent="-342900">
              <a:spcBef>
                <a:spcPct val="20000"/>
              </a:spcBef>
              <a:buClr>
                <a:schemeClr val="bg2"/>
              </a:buClr>
              <a:buSzPct val="70000"/>
              <a:buFont typeface="Wingdings" pitchFamily="2" charset="2"/>
              <a:buChar char="l"/>
            </a:pPr>
            <a:r>
              <a:rPr lang="zh-CN" altLang="en-US" sz="3500" b="1">
                <a:ea typeface="黑体" pitchFamily="2" charset="-122"/>
              </a:rPr>
              <a:t>与材料的发展</a:t>
            </a:r>
          </a:p>
          <a:p>
            <a:pPr marL="342900" indent="-342900">
              <a:spcBef>
                <a:spcPct val="20000"/>
              </a:spcBef>
              <a:buClr>
                <a:schemeClr val="bg2"/>
              </a:buClr>
              <a:buSzPct val="70000"/>
              <a:buFont typeface="Wingdings" pitchFamily="2" charset="2"/>
              <a:buChar char="l"/>
            </a:pPr>
            <a:r>
              <a:rPr lang="zh-CN" altLang="en-US" sz="3500" b="1">
                <a:ea typeface="黑体" pitchFamily="2" charset="-122"/>
              </a:rPr>
              <a:t>与电机的应用（下）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1" nodeType="clickEffect">
                                  <p:stCondLst>
                                    <p:cond delay="0"/>
                                  </p:stCondLst>
                                  <p:childTnLst>
                                    <p:set>
                                      <p:cBhvr>
                                        <p:cTn id="6" dur="1" fill="hold">
                                          <p:stCondLst>
                                            <p:cond delay="0"/>
                                          </p:stCondLst>
                                        </p:cTn>
                                        <p:tgtEl>
                                          <p:spTgt spid="87044">
                                            <p:txEl>
                                              <p:pRg st="0" end="0"/>
                                            </p:txEl>
                                          </p:spTgt>
                                        </p:tgtEl>
                                        <p:attrNameLst>
                                          <p:attrName>style.visibility</p:attrName>
                                        </p:attrNameLst>
                                      </p:cBhvr>
                                      <p:to>
                                        <p:strVal val="visible"/>
                                      </p:to>
                                    </p:set>
                                    <p:animEffect transition="in" filter="slide(fromBottom)">
                                      <p:cBhvr>
                                        <p:cTn id="7" dur="500"/>
                                        <p:tgtEl>
                                          <p:spTgt spid="8704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1" nodeType="clickEffect">
                                  <p:stCondLst>
                                    <p:cond delay="0"/>
                                  </p:stCondLst>
                                  <p:childTnLst>
                                    <p:set>
                                      <p:cBhvr>
                                        <p:cTn id="11" dur="1" fill="hold">
                                          <p:stCondLst>
                                            <p:cond delay="0"/>
                                          </p:stCondLst>
                                        </p:cTn>
                                        <p:tgtEl>
                                          <p:spTgt spid="87044">
                                            <p:txEl>
                                              <p:pRg st="1" end="1"/>
                                            </p:txEl>
                                          </p:spTgt>
                                        </p:tgtEl>
                                        <p:attrNameLst>
                                          <p:attrName>style.visibility</p:attrName>
                                        </p:attrNameLst>
                                      </p:cBhvr>
                                      <p:to>
                                        <p:strVal val="visible"/>
                                      </p:to>
                                    </p:set>
                                    <p:animEffect transition="in" filter="slide(fromBottom)">
                                      <p:cBhvr>
                                        <p:cTn id="12" dur="500"/>
                                        <p:tgtEl>
                                          <p:spTgt spid="8704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1" nodeType="clickEffect">
                                  <p:stCondLst>
                                    <p:cond delay="0"/>
                                  </p:stCondLst>
                                  <p:childTnLst>
                                    <p:set>
                                      <p:cBhvr>
                                        <p:cTn id="16" dur="1" fill="hold">
                                          <p:stCondLst>
                                            <p:cond delay="0"/>
                                          </p:stCondLst>
                                        </p:cTn>
                                        <p:tgtEl>
                                          <p:spTgt spid="87044">
                                            <p:txEl>
                                              <p:pRg st="2" end="2"/>
                                            </p:txEl>
                                          </p:spTgt>
                                        </p:tgtEl>
                                        <p:attrNameLst>
                                          <p:attrName>style.visibility</p:attrName>
                                        </p:attrNameLst>
                                      </p:cBhvr>
                                      <p:to>
                                        <p:strVal val="visible"/>
                                      </p:to>
                                    </p:set>
                                    <p:animEffect transition="in" filter="slide(fromBottom)">
                                      <p:cBhvr>
                                        <p:cTn id="17" dur="500"/>
                                        <p:tgtEl>
                                          <p:spTgt spid="8704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1" nodeType="clickEffect">
                                  <p:stCondLst>
                                    <p:cond delay="0"/>
                                  </p:stCondLst>
                                  <p:childTnLst>
                                    <p:set>
                                      <p:cBhvr>
                                        <p:cTn id="21" dur="1" fill="hold">
                                          <p:stCondLst>
                                            <p:cond delay="0"/>
                                          </p:stCondLst>
                                        </p:cTn>
                                        <p:tgtEl>
                                          <p:spTgt spid="87044">
                                            <p:txEl>
                                              <p:pRg st="3" end="3"/>
                                            </p:txEl>
                                          </p:spTgt>
                                        </p:tgtEl>
                                        <p:attrNameLst>
                                          <p:attrName>style.visibility</p:attrName>
                                        </p:attrNameLst>
                                      </p:cBhvr>
                                      <p:to>
                                        <p:strVal val="visible"/>
                                      </p:to>
                                    </p:set>
                                    <p:animEffect transition="in" filter="slide(fromBottom)">
                                      <p:cBhvr>
                                        <p:cTn id="22" dur="500"/>
                                        <p:tgtEl>
                                          <p:spTgt spid="8704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1" nodeType="clickEffect">
                                  <p:stCondLst>
                                    <p:cond delay="0"/>
                                  </p:stCondLst>
                                  <p:childTnLst>
                                    <p:set>
                                      <p:cBhvr>
                                        <p:cTn id="26" dur="1" fill="hold">
                                          <p:stCondLst>
                                            <p:cond delay="0"/>
                                          </p:stCondLst>
                                        </p:cTn>
                                        <p:tgtEl>
                                          <p:spTgt spid="87044">
                                            <p:txEl>
                                              <p:pRg st="4" end="4"/>
                                            </p:txEl>
                                          </p:spTgt>
                                        </p:tgtEl>
                                        <p:attrNameLst>
                                          <p:attrName>style.visibility</p:attrName>
                                        </p:attrNameLst>
                                      </p:cBhvr>
                                      <p:to>
                                        <p:strVal val="visible"/>
                                      </p:to>
                                    </p:set>
                                    <p:animEffect transition="in" filter="slide(fromBottom)">
                                      <p:cBhvr>
                                        <p:cTn id="27" dur="500"/>
                                        <p:tgtEl>
                                          <p:spTgt spid="8704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1" nodeType="clickEffect">
                                  <p:stCondLst>
                                    <p:cond delay="0"/>
                                  </p:stCondLst>
                                  <p:childTnLst>
                                    <p:set>
                                      <p:cBhvr>
                                        <p:cTn id="31" dur="1" fill="hold">
                                          <p:stCondLst>
                                            <p:cond delay="0"/>
                                          </p:stCondLst>
                                        </p:cTn>
                                        <p:tgtEl>
                                          <p:spTgt spid="87044">
                                            <p:txEl>
                                              <p:pRg st="5" end="5"/>
                                            </p:txEl>
                                          </p:spTgt>
                                        </p:tgtEl>
                                        <p:attrNameLst>
                                          <p:attrName>style.visibility</p:attrName>
                                        </p:attrNameLst>
                                      </p:cBhvr>
                                      <p:to>
                                        <p:strVal val="visible"/>
                                      </p:to>
                                    </p:set>
                                    <p:animEffect transition="in" filter="slide(fromBottom)">
                                      <p:cBhvr>
                                        <p:cTn id="32" dur="500"/>
                                        <p:tgtEl>
                                          <p:spTgt spid="8704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4" grpId="1"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762000" y="533400"/>
            <a:ext cx="7696200" cy="857250"/>
          </a:xfrm>
        </p:spPr>
        <p:txBody>
          <a:bodyPr/>
          <a:lstStyle/>
          <a:p>
            <a:r>
              <a:rPr lang="en-US" altLang="zh-CN"/>
              <a:t>2.</a:t>
            </a:r>
            <a:r>
              <a:rPr lang="zh-CN" altLang="en-US">
                <a:ea typeface="黑体" pitchFamily="2" charset="-122"/>
              </a:rPr>
              <a:t>电机的应用                       </a:t>
            </a:r>
            <a:r>
              <a:rPr lang="en-US" altLang="zh-CN" sz="1400">
                <a:ea typeface="黑体" pitchFamily="2" charset="-122"/>
              </a:rPr>
              <a:t>1</a:t>
            </a:r>
          </a:p>
        </p:txBody>
      </p:sp>
      <p:sp>
        <p:nvSpPr>
          <p:cNvPr id="88067" name="Rectangle 3"/>
          <p:cNvSpPr>
            <a:spLocks noChangeArrowheads="1"/>
          </p:cNvSpPr>
          <p:nvPr/>
        </p:nvSpPr>
        <p:spPr bwMode="auto">
          <a:xfrm>
            <a:off x="250825" y="1674813"/>
            <a:ext cx="8893175" cy="5183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0000"/>
              <a:buFont typeface="Wingdings" pitchFamily="2" charset="2"/>
              <a:buChar char="l"/>
            </a:pPr>
            <a:r>
              <a:rPr lang="zh-CN" altLang="en-US" sz="3500" b="1">
                <a:ea typeface="黑体" pitchFamily="2" charset="-122"/>
              </a:rPr>
              <a:t>电机应用</a:t>
            </a:r>
          </a:p>
          <a:p>
            <a:pPr marL="342900" indent="-342900">
              <a:spcBef>
                <a:spcPct val="20000"/>
              </a:spcBef>
              <a:buClr>
                <a:schemeClr val="bg2"/>
              </a:buClr>
              <a:buSzPct val="70000"/>
              <a:buFont typeface="Wingdings" pitchFamily="2" charset="2"/>
              <a:buChar char="l"/>
            </a:pPr>
            <a:r>
              <a:rPr lang="zh-CN" altLang="en-US" sz="3500" b="1">
                <a:ea typeface="黑体" pitchFamily="2" charset="-122"/>
              </a:rPr>
              <a:t>       电机的发展与电机的应用是密不可分的。电机工业的发展</a:t>
            </a:r>
            <a:r>
              <a:rPr lang="en-US" altLang="zh-CN" sz="3500" b="1">
                <a:ea typeface="黑体" pitchFamily="2" charset="-122"/>
              </a:rPr>
              <a:t>——</a:t>
            </a:r>
            <a:r>
              <a:rPr lang="zh-CN" altLang="en-US" sz="3500" b="1">
                <a:ea typeface="黑体" pitchFamily="2" charset="-122"/>
              </a:rPr>
              <a:t>综合了多方面的发展。应用牵引电机产业链的发展，电机促进应用领域的进步。</a:t>
            </a:r>
          </a:p>
          <a:p>
            <a:pPr marL="342900" indent="-342900">
              <a:spcBef>
                <a:spcPct val="20000"/>
              </a:spcBef>
              <a:buClr>
                <a:schemeClr val="bg2"/>
              </a:buClr>
              <a:buSzPct val="70000"/>
              <a:buFont typeface="Wingdings" pitchFamily="2" charset="2"/>
              <a:buChar char="l"/>
            </a:pPr>
            <a:r>
              <a:rPr lang="zh-CN" altLang="en-US" sz="3500" b="1">
                <a:ea typeface="黑体" pitchFamily="2" charset="-122"/>
              </a:rPr>
              <a:t>      电机之所以有如此巨大的发展</a:t>
            </a:r>
            <a:r>
              <a:rPr lang="en-US" altLang="zh-CN" sz="3500" b="1">
                <a:ea typeface="黑体" pitchFamily="2" charset="-122"/>
              </a:rPr>
              <a:t>——</a:t>
            </a:r>
            <a:r>
              <a:rPr lang="zh-CN" altLang="en-US" sz="3500" b="1">
                <a:ea typeface="黑体" pitchFamily="2" charset="-122"/>
              </a:rPr>
              <a:t>与能源分不开</a:t>
            </a:r>
            <a:r>
              <a:rPr lang="en-US" altLang="zh-CN" sz="3500" b="1">
                <a:ea typeface="黑体" pitchFamily="2" charset="-122"/>
              </a:rPr>
              <a:t>——</a:t>
            </a:r>
            <a:r>
              <a:rPr lang="zh-CN" altLang="en-US" sz="3500" b="1">
                <a:ea typeface="黑体" pitchFamily="2" charset="-122"/>
              </a:rPr>
              <a:t>电气化</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1"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animEffect transition="in" filter="slide(fromBottom)">
                                      <p:cBhvr>
                                        <p:cTn id="7" dur="500"/>
                                        <p:tgtEl>
                                          <p:spTgt spid="88067">
                                            <p:txEl>
                                              <p:pRg st="0" end="0"/>
                                            </p:txEl>
                                          </p:spTgt>
                                        </p:tgtEl>
                                      </p:cBhvr>
                                    </p:animEffect>
                                  </p:childTnLst>
                                </p:cTn>
                              </p:par>
                              <p:par>
                                <p:cTn id="8" presetID="12" presetClass="entr" presetSubtype="4" fill="hold" grpId="1" nodeType="withEffect">
                                  <p:stCondLst>
                                    <p:cond delay="0"/>
                                  </p:stCondLst>
                                  <p:childTnLst>
                                    <p:set>
                                      <p:cBhvr>
                                        <p:cTn id="9" dur="1" fill="hold">
                                          <p:stCondLst>
                                            <p:cond delay="0"/>
                                          </p:stCondLst>
                                        </p:cTn>
                                        <p:tgtEl>
                                          <p:spTgt spid="88067">
                                            <p:txEl>
                                              <p:pRg st="1" end="1"/>
                                            </p:txEl>
                                          </p:spTgt>
                                        </p:tgtEl>
                                        <p:attrNameLst>
                                          <p:attrName>style.visibility</p:attrName>
                                        </p:attrNameLst>
                                      </p:cBhvr>
                                      <p:to>
                                        <p:strVal val="visible"/>
                                      </p:to>
                                    </p:set>
                                    <p:animEffect transition="in" filter="slide(fromBottom)">
                                      <p:cBhvr>
                                        <p:cTn id="10" dur="500"/>
                                        <p:tgtEl>
                                          <p:spTgt spid="88067">
                                            <p:txEl>
                                              <p:pRg st="1" end="1"/>
                                            </p:txEl>
                                          </p:spTgt>
                                        </p:tgtEl>
                                      </p:cBhvr>
                                    </p:animEffect>
                                  </p:childTnLst>
                                </p:cTn>
                              </p:par>
                              <p:par>
                                <p:cTn id="11" presetID="12" presetClass="entr" presetSubtype="4" fill="hold" grpId="1" nodeType="withEffect">
                                  <p:stCondLst>
                                    <p:cond delay="0"/>
                                  </p:stCondLst>
                                  <p:childTnLst>
                                    <p:set>
                                      <p:cBhvr>
                                        <p:cTn id="12" dur="1" fill="hold">
                                          <p:stCondLst>
                                            <p:cond delay="0"/>
                                          </p:stCondLst>
                                        </p:cTn>
                                        <p:tgtEl>
                                          <p:spTgt spid="88067">
                                            <p:txEl>
                                              <p:pRg st="2" end="2"/>
                                            </p:txEl>
                                          </p:spTgt>
                                        </p:tgtEl>
                                        <p:attrNameLst>
                                          <p:attrName>style.visibility</p:attrName>
                                        </p:attrNameLst>
                                      </p:cBhvr>
                                      <p:to>
                                        <p:strVal val="visible"/>
                                      </p:to>
                                    </p:set>
                                    <p:animEffect transition="in" filter="slide(fromBottom)">
                                      <p:cBhvr>
                                        <p:cTn id="13" dur="500"/>
                                        <p:tgtEl>
                                          <p:spTgt spid="880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1" build="allAtOnce"/>
    </p:bldLst>
  </p:timing>
</p:sld>
</file>

<file path=ppt/theme/theme1.xml><?xml version="1.0" encoding="utf-8"?>
<a:theme xmlns:a="http://schemas.openxmlformats.org/drawingml/2006/main" name="Studio">
  <a:themeElements>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Studio">
      <a:majorFont>
        <a:latin typeface="Arial Black"/>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Studio</Template>
  <TotalTime>3187</TotalTime>
  <Words>2714</Words>
  <Application>Microsoft Office PowerPoint</Application>
  <PresentationFormat>全屏显示(4:3)</PresentationFormat>
  <Paragraphs>398</Paragraphs>
  <Slides>70</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70</vt:i4>
      </vt:variant>
    </vt:vector>
  </HeadingPairs>
  <TitlesOfParts>
    <vt:vector size="73" baseType="lpstr">
      <vt:lpstr>Studio</vt:lpstr>
      <vt:lpstr>公式</vt:lpstr>
      <vt:lpstr>Equation</vt:lpstr>
      <vt:lpstr>电机学</vt:lpstr>
      <vt:lpstr>绪论:介绍内容</vt:lpstr>
      <vt:lpstr>1.电机的发展                       1</vt:lpstr>
      <vt:lpstr>1.电机的发展                       2</vt:lpstr>
      <vt:lpstr>1.电机的发展                       3</vt:lpstr>
      <vt:lpstr>1.电机的发展                       4</vt:lpstr>
      <vt:lpstr>1.电机的发展                       5</vt:lpstr>
      <vt:lpstr>1.电机的发展                                   6</vt:lpstr>
      <vt:lpstr>2.电机的应用                       1</vt:lpstr>
      <vt:lpstr>2.电机的应用                       2</vt:lpstr>
      <vt:lpstr>2.电机的应用                       3</vt:lpstr>
      <vt:lpstr>2.电机的应用                       4</vt:lpstr>
      <vt:lpstr>2.电机的应用                       5</vt:lpstr>
      <vt:lpstr>2.电机的应用                       6</vt:lpstr>
      <vt:lpstr>2.电机的应用                       7</vt:lpstr>
      <vt:lpstr>2.电机的应用                       8</vt:lpstr>
      <vt:lpstr>2.电机的应用                       9</vt:lpstr>
      <vt:lpstr>2.电机的应用                       10</vt:lpstr>
      <vt:lpstr>2.电机的应用                       11</vt:lpstr>
      <vt:lpstr>2.电机的应用                       12</vt:lpstr>
      <vt:lpstr>2.电机的应用                       13</vt:lpstr>
      <vt:lpstr>2.电机的应用                       13</vt:lpstr>
      <vt:lpstr>2.电机的应用                       13</vt:lpstr>
      <vt:lpstr>2.电机的应用                       13</vt:lpstr>
      <vt:lpstr>2.电机的应用                       13</vt:lpstr>
      <vt:lpstr>2.电机的应用                       13</vt:lpstr>
      <vt:lpstr>2.电机的应用                       13</vt:lpstr>
      <vt:lpstr>2.电机的应用                       13</vt:lpstr>
      <vt:lpstr>2.电机的应用                       13</vt:lpstr>
      <vt:lpstr>2.电机的应用                       13</vt:lpstr>
      <vt:lpstr>2.电机的应用                       13</vt:lpstr>
      <vt:lpstr>2.电机的应用                       13</vt:lpstr>
      <vt:lpstr>2.电机的应用  电机分类            14</vt:lpstr>
      <vt:lpstr>2.电机的应用  电机分类            15</vt:lpstr>
      <vt:lpstr>2.电机的应用  电机分类             16</vt:lpstr>
      <vt:lpstr>2.电机的应用  电机分类             17</vt:lpstr>
      <vt:lpstr>2.电机的应用  电机分类             18</vt:lpstr>
      <vt:lpstr>2.电机的应用  电机分类             19</vt:lpstr>
      <vt:lpstr>3.航空电机                          1</vt:lpstr>
      <vt:lpstr>3.航空电机                          1</vt:lpstr>
      <vt:lpstr>3.航空电机                          2</vt:lpstr>
      <vt:lpstr>3.航空电机                          2</vt:lpstr>
      <vt:lpstr>3.航空电机                          2</vt:lpstr>
      <vt:lpstr>3.航空电机                          3</vt:lpstr>
      <vt:lpstr>3.航空电机                          4</vt:lpstr>
      <vt:lpstr>3.航空电机                          5</vt:lpstr>
      <vt:lpstr>3.航空电机                          5</vt:lpstr>
      <vt:lpstr>3.航空电机                          6</vt:lpstr>
      <vt:lpstr>4.电机学的研究内容       1</vt:lpstr>
      <vt:lpstr>4.电机学的研究内容       2</vt:lpstr>
      <vt:lpstr>4.电机学的研究内容       3</vt:lpstr>
      <vt:lpstr>4.电机学的研究内容       4</vt:lpstr>
      <vt:lpstr>4.电机学的研究内容       4</vt:lpstr>
      <vt:lpstr>5.电机学的基础理论           1</vt:lpstr>
      <vt:lpstr>5.电机学的基础理论           2</vt:lpstr>
      <vt:lpstr>5.电机学的基础理论           2</vt:lpstr>
      <vt:lpstr>5.电机学的基础理论           3</vt:lpstr>
      <vt:lpstr>5.电机学的基础理论           4</vt:lpstr>
      <vt:lpstr>5.电机学的基础理论           5</vt:lpstr>
      <vt:lpstr>5.电机学的基础理论           6</vt:lpstr>
      <vt:lpstr>5.电机学的基础理论           7</vt:lpstr>
      <vt:lpstr>5.电机学的基础理论           8</vt:lpstr>
      <vt:lpstr>5.电机学的基础理论           9</vt:lpstr>
      <vt:lpstr>5.电机学的基础理论           10</vt:lpstr>
      <vt:lpstr>5.电机学的基础理论           11</vt:lpstr>
      <vt:lpstr>5.电机学的基础理论           12</vt:lpstr>
      <vt:lpstr>5.电机学的基础理论           13</vt:lpstr>
      <vt:lpstr>7.电机学的教学计划           1</vt:lpstr>
      <vt:lpstr>作业</vt:lpstr>
      <vt:lpstr>幻灯片 70</vt:lpstr>
    </vt:vector>
  </TitlesOfParts>
  <Company>buaa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双余度永磁无刷 直流电动机系统</dc:title>
  <dc:creator>wzq</dc:creator>
  <cp:lastModifiedBy>www</cp:lastModifiedBy>
  <cp:revision>67</cp:revision>
  <dcterms:created xsi:type="dcterms:W3CDTF">2003-11-06T01:01:25Z</dcterms:created>
  <dcterms:modified xsi:type="dcterms:W3CDTF">2015-01-23T09:17:57Z</dcterms:modified>
</cp:coreProperties>
</file>