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slideshow.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handoutMasterIdLst>
    <p:handoutMasterId r:id="rId26"/>
  </p:handoutMasterIdLst>
  <p:sldIdLst>
    <p:sldId id="256" r:id="rId2"/>
    <p:sldId id="257" r:id="rId3"/>
    <p:sldId id="377" r:id="rId4"/>
    <p:sldId id="258" r:id="rId5"/>
    <p:sldId id="380" r:id="rId6"/>
    <p:sldId id="379" r:id="rId7"/>
    <p:sldId id="381" r:id="rId8"/>
    <p:sldId id="399" r:id="rId9"/>
    <p:sldId id="382" r:id="rId10"/>
    <p:sldId id="384" r:id="rId11"/>
    <p:sldId id="387" r:id="rId12"/>
    <p:sldId id="394" r:id="rId13"/>
    <p:sldId id="385" r:id="rId14"/>
    <p:sldId id="397" r:id="rId15"/>
    <p:sldId id="396" r:id="rId16"/>
    <p:sldId id="398" r:id="rId17"/>
    <p:sldId id="395" r:id="rId18"/>
    <p:sldId id="388" r:id="rId19"/>
    <p:sldId id="389" r:id="rId20"/>
    <p:sldId id="390" r:id="rId21"/>
    <p:sldId id="391" r:id="rId22"/>
    <p:sldId id="392" r:id="rId23"/>
    <p:sldId id="393" r:id="rId24"/>
    <p:sldId id="313" r:id="rId25"/>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charset="0"/>
        <a:ea typeface="宋体" charset="-122"/>
        <a:cs typeface="+mn-cs"/>
      </a:defRPr>
    </a:lvl1pPr>
    <a:lvl2pPr marL="457200" algn="ctr" rtl="0" fontAlgn="base">
      <a:spcBef>
        <a:spcPct val="0"/>
      </a:spcBef>
      <a:spcAft>
        <a:spcPct val="0"/>
      </a:spcAft>
      <a:defRPr kern="1200">
        <a:solidFill>
          <a:schemeClr val="tx1"/>
        </a:solidFill>
        <a:latin typeface="Arial" charset="0"/>
        <a:ea typeface="宋体" charset="-122"/>
        <a:cs typeface="+mn-cs"/>
      </a:defRPr>
    </a:lvl2pPr>
    <a:lvl3pPr marL="914400" algn="ctr" rtl="0" fontAlgn="base">
      <a:spcBef>
        <a:spcPct val="0"/>
      </a:spcBef>
      <a:spcAft>
        <a:spcPct val="0"/>
      </a:spcAft>
      <a:defRPr kern="1200">
        <a:solidFill>
          <a:schemeClr val="tx1"/>
        </a:solidFill>
        <a:latin typeface="Arial" charset="0"/>
        <a:ea typeface="宋体" charset="-122"/>
        <a:cs typeface="+mn-cs"/>
      </a:defRPr>
    </a:lvl3pPr>
    <a:lvl4pPr marL="1371600" algn="ctr" rtl="0" fontAlgn="base">
      <a:spcBef>
        <a:spcPct val="0"/>
      </a:spcBef>
      <a:spcAft>
        <a:spcPct val="0"/>
      </a:spcAft>
      <a:defRPr kern="1200">
        <a:solidFill>
          <a:schemeClr val="tx1"/>
        </a:solidFill>
        <a:latin typeface="Arial" charset="0"/>
        <a:ea typeface="宋体" charset="-122"/>
        <a:cs typeface="+mn-cs"/>
      </a:defRPr>
    </a:lvl4pPr>
    <a:lvl5pPr marL="1828800" algn="ctr"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F0000"/>
    <a:srgbClr val="0000FF"/>
    <a:srgbClr val="CCECFF"/>
    <a:srgbClr val="FFFFFF"/>
    <a:srgbClr val="CCFF33"/>
    <a:srgbClr val="CCFF99"/>
    <a:srgbClr val="66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6" d="100"/>
          <a:sy n="36" d="100"/>
        </p:scale>
        <p:origin x="-1428"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472"/>
    </p:cViewPr>
  </p:sorterViewPr>
  <p:notesViewPr>
    <p:cSldViewPr>
      <p:cViewPr varScale="1">
        <p:scale>
          <a:sx n="40" d="100"/>
          <a:sy n="40" d="100"/>
        </p:scale>
        <p:origin x="-154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a:latin typeface="Times New Roman" pitchFamily="18" charset="0"/>
              </a:defRPr>
            </a:lvl1pPr>
          </a:lstStyle>
          <a:p>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a:latin typeface="Times New Roman" pitchFamily="18" charset="0"/>
              </a:defRPr>
            </a:lvl1pPr>
          </a:lstStyle>
          <a:p>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fld id="{D6553B90-D1BF-429B-AC1D-7027D149EF40}"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8594" name="AutoShape 2"/>
          <p:cNvSpPr>
            <a:spLocks noChangeArrowheads="1"/>
          </p:cNvSpPr>
          <p:nvPr/>
        </p:nvSpPr>
        <p:spPr bwMode="auto">
          <a:xfrm>
            <a:off x="228600" y="381000"/>
            <a:ext cx="8686800" cy="5638800"/>
          </a:xfrm>
          <a:prstGeom prst="roundRect">
            <a:avLst>
              <a:gd name="adj" fmla="val 7912"/>
            </a:avLst>
          </a:prstGeom>
          <a:solidFill>
            <a:schemeClr val="folHlink"/>
          </a:solidFill>
          <a:ln w="9525">
            <a:noFill/>
            <a:round/>
            <a:headEnd/>
            <a:tailEnd/>
          </a:ln>
          <a:effectLst/>
        </p:spPr>
        <p:txBody>
          <a:bodyPr wrap="none" anchor="ctr"/>
          <a:lstStyle/>
          <a:p>
            <a:endParaRPr lang="zh-CN" altLang="zh-CN" sz="2400">
              <a:latin typeface="Times New Roman" pitchFamily="18" charset="0"/>
            </a:endParaRPr>
          </a:p>
        </p:txBody>
      </p:sp>
      <p:sp>
        <p:nvSpPr>
          <p:cNvPr id="238595" name="AutoShape 3"/>
          <p:cNvSpPr>
            <a:spLocks noChangeArrowheads="1"/>
          </p:cNvSpPr>
          <p:nvPr/>
        </p:nvSpPr>
        <p:spPr bwMode="white">
          <a:xfrm>
            <a:off x="327025" y="488950"/>
            <a:ext cx="8435975" cy="4768850"/>
          </a:xfrm>
          <a:prstGeom prst="roundRect">
            <a:avLst>
              <a:gd name="adj" fmla="val 7310"/>
            </a:avLst>
          </a:prstGeom>
          <a:solidFill>
            <a:schemeClr val="bg1"/>
          </a:solidFill>
          <a:ln w="9525">
            <a:noFill/>
            <a:round/>
            <a:headEnd/>
            <a:tailEnd/>
          </a:ln>
          <a:effectLst/>
        </p:spPr>
        <p:txBody>
          <a:bodyPr wrap="none" anchor="ctr"/>
          <a:lstStyle/>
          <a:p>
            <a:endParaRPr lang="zh-CN" altLang="zh-CN" sz="2400">
              <a:latin typeface="Times New Roman" pitchFamily="18" charset="0"/>
            </a:endParaRPr>
          </a:p>
        </p:txBody>
      </p:sp>
      <p:sp>
        <p:nvSpPr>
          <p:cNvPr id="238596" name="AutoShape 4"/>
          <p:cNvSpPr>
            <a:spLocks noChangeArrowheads="1"/>
          </p:cNvSpPr>
          <p:nvPr/>
        </p:nvSpPr>
        <p:spPr bwMode="blackWhite">
          <a:xfrm>
            <a:off x="1371600" y="3338513"/>
            <a:ext cx="6400800" cy="2286000"/>
          </a:xfrm>
          <a:prstGeom prst="roundRect">
            <a:avLst>
              <a:gd name="adj" fmla="val 16667"/>
            </a:avLst>
          </a:prstGeom>
          <a:solidFill>
            <a:schemeClr val="bg1"/>
          </a:solidFill>
          <a:ln w="50800">
            <a:solidFill>
              <a:schemeClr val="bg2"/>
            </a:solidFill>
            <a:round/>
            <a:headEnd/>
            <a:tailEnd/>
          </a:ln>
          <a:effectLst/>
        </p:spPr>
        <p:txBody>
          <a:bodyPr wrap="none" anchor="ctr"/>
          <a:lstStyle/>
          <a:p>
            <a:endParaRPr lang="zh-CN" altLang="zh-CN"/>
          </a:p>
        </p:txBody>
      </p:sp>
      <p:sp>
        <p:nvSpPr>
          <p:cNvPr id="238597" name="Rectangle 5"/>
          <p:cNvSpPr>
            <a:spLocks noGrp="1" noChangeArrowheads="1"/>
          </p:cNvSpPr>
          <p:nvPr>
            <p:ph type="ctrTitle"/>
          </p:nvPr>
        </p:nvSpPr>
        <p:spPr>
          <a:xfrm>
            <a:off x="685800" y="857250"/>
            <a:ext cx="7772400" cy="2266950"/>
          </a:xfrm>
        </p:spPr>
        <p:txBody>
          <a:bodyPr anchor="ctr" anchorCtr="1"/>
          <a:lstStyle>
            <a:lvl1pPr algn="ctr">
              <a:defRPr sz="4100" i="1"/>
            </a:lvl1pPr>
          </a:lstStyle>
          <a:p>
            <a:r>
              <a:rPr lang="zh-CN" altLang="en-US"/>
              <a:t>单击此处编辑母版标题样式</a:t>
            </a:r>
          </a:p>
        </p:txBody>
      </p:sp>
      <p:sp>
        <p:nvSpPr>
          <p:cNvPr id="238598" name="Rectangle 6"/>
          <p:cNvSpPr>
            <a:spLocks noGrp="1" noChangeArrowheads="1"/>
          </p:cNvSpPr>
          <p:nvPr>
            <p:ph type="subTitle" idx="1"/>
          </p:nvPr>
        </p:nvSpPr>
        <p:spPr>
          <a:xfrm>
            <a:off x="1752600" y="3567113"/>
            <a:ext cx="5410200" cy="1905000"/>
          </a:xfrm>
        </p:spPr>
        <p:txBody>
          <a:bodyPr anchor="ctr"/>
          <a:lstStyle>
            <a:lvl1pPr marL="0" indent="0" algn="ctr">
              <a:buFont typeface="Wingdings" pitchFamily="2" charset="2"/>
              <a:buNone/>
              <a:defRPr sz="3300"/>
            </a:lvl1pPr>
          </a:lstStyle>
          <a:p>
            <a:r>
              <a:rPr lang="zh-CN" altLang="en-US"/>
              <a:t>单击此处编辑母版副标题样式</a:t>
            </a:r>
          </a:p>
        </p:txBody>
      </p:sp>
      <p:sp>
        <p:nvSpPr>
          <p:cNvPr id="238599" name="Rectangle 7"/>
          <p:cNvSpPr>
            <a:spLocks noGrp="1" noChangeArrowheads="1"/>
          </p:cNvSpPr>
          <p:nvPr>
            <p:ph type="dt" sz="half" idx="2"/>
          </p:nvPr>
        </p:nvSpPr>
        <p:spPr/>
        <p:txBody>
          <a:bodyPr/>
          <a:lstStyle>
            <a:lvl1pPr>
              <a:defRPr/>
            </a:lvl1pPr>
          </a:lstStyle>
          <a:p>
            <a:endParaRPr lang="en-US" altLang="zh-CN"/>
          </a:p>
        </p:txBody>
      </p:sp>
      <p:sp>
        <p:nvSpPr>
          <p:cNvPr id="238600" name="Rectangle 8"/>
          <p:cNvSpPr>
            <a:spLocks noGrp="1" noChangeArrowheads="1"/>
          </p:cNvSpPr>
          <p:nvPr>
            <p:ph type="ftr" sz="quarter" idx="3"/>
          </p:nvPr>
        </p:nvSpPr>
        <p:spPr>
          <a:xfrm>
            <a:off x="3352800" y="6391275"/>
            <a:ext cx="2895600" cy="457200"/>
          </a:xfrm>
        </p:spPr>
        <p:txBody>
          <a:bodyPr/>
          <a:lstStyle>
            <a:lvl1pPr>
              <a:defRPr/>
            </a:lvl1pPr>
          </a:lstStyle>
          <a:p>
            <a:endParaRPr lang="en-US" altLang="zh-CN"/>
          </a:p>
        </p:txBody>
      </p:sp>
      <p:sp>
        <p:nvSpPr>
          <p:cNvPr id="238601" name="Rectangle 9"/>
          <p:cNvSpPr>
            <a:spLocks noGrp="1" noChangeArrowheads="1"/>
          </p:cNvSpPr>
          <p:nvPr>
            <p:ph type="sldNum" sz="quarter" idx="4"/>
          </p:nvPr>
        </p:nvSpPr>
        <p:spPr>
          <a:xfrm>
            <a:off x="6858000" y="6391275"/>
            <a:ext cx="1600200" cy="457200"/>
          </a:xfrm>
        </p:spPr>
        <p:txBody>
          <a:bodyPr/>
          <a:lstStyle>
            <a:lvl1pPr>
              <a:defRPr/>
            </a:lvl1pPr>
          </a:lstStyle>
          <a:p>
            <a:fld id="{C1954F88-42E4-4671-9A3D-B0272DB1DD90}"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7062E8E-2DB3-4DB0-B6B5-6CAD47ED18C5}"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34150" y="533400"/>
            <a:ext cx="192405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62000" y="533400"/>
            <a:ext cx="561975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71DDC8E9-CCDC-4BAF-903F-355136F19AA6}"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62000" y="533400"/>
            <a:ext cx="7696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620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858000" y="6400800"/>
            <a:ext cx="1600200" cy="457200"/>
          </a:xfrm>
        </p:spPr>
        <p:txBody>
          <a:bodyPr/>
          <a:lstStyle>
            <a:lvl1pPr>
              <a:defRPr/>
            </a:lvl1pPr>
          </a:lstStyle>
          <a:p>
            <a:fld id="{AC6BBD82-A9D5-4A85-B889-9D0A1CB92ADE}"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62000" y="533400"/>
            <a:ext cx="76962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7620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86300" y="19050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7620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86300" y="4000500"/>
            <a:ext cx="3771900" cy="1943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352800" y="6403975"/>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858000" y="6400800"/>
            <a:ext cx="1600200" cy="457200"/>
          </a:xfrm>
        </p:spPr>
        <p:txBody>
          <a:bodyPr/>
          <a:lstStyle>
            <a:lvl1pPr>
              <a:defRPr/>
            </a:lvl1pPr>
          </a:lstStyle>
          <a:p>
            <a:fld id="{88407952-7E9D-4508-85BD-3E0218D22485}"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3CA67CB-207C-477A-8688-EAF5402C6953}"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9E154A6-07BB-4342-9298-62DEE618DE94}"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D269FC9-A4DA-4395-9B29-11891F33B9B9}"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035E0A23-AAFA-4AD1-8280-4960641A14E5}"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86EA030-282C-4A8E-BBCC-DE1FE2E097FC}"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21A8E45-B825-492C-8BD8-69433116C8DB}"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0D54223-0777-4B5C-89A5-7BA2FBCB086E}"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009B5F3-28C2-4C0D-B84C-75E19D055C77}"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bwMode="auto">
          <a:xfrm>
            <a:off x="762000" y="533400"/>
            <a:ext cx="7696200" cy="1143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37571" name="Rectangle 3"/>
          <p:cNvSpPr>
            <a:spLocks noGrp="1" noChangeArrowheads="1"/>
          </p:cNvSpPr>
          <p:nvPr>
            <p:ph type="body" idx="1"/>
          </p:nvPr>
        </p:nvSpPr>
        <p:spPr bwMode="auto">
          <a:xfrm>
            <a:off x="762000" y="1905000"/>
            <a:ext cx="76962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37572" name="Rectangle 4"/>
          <p:cNvSpPr>
            <a:spLocks noGrp="1" noChangeArrowheads="1"/>
          </p:cNvSpPr>
          <p:nvPr>
            <p:ph type="dt" sz="half" idx="2"/>
          </p:nvPr>
        </p:nvSpPr>
        <p:spPr bwMode="auto">
          <a:xfrm>
            <a:off x="762000" y="6391275"/>
            <a:ext cx="2057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37573" name="Rectangle 5"/>
          <p:cNvSpPr>
            <a:spLocks noGrp="1" noChangeArrowheads="1"/>
          </p:cNvSpPr>
          <p:nvPr>
            <p:ph type="ftr" sz="quarter" idx="3"/>
          </p:nvPr>
        </p:nvSpPr>
        <p:spPr bwMode="auto">
          <a:xfrm>
            <a:off x="3352800" y="6403975"/>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37574" name="Rectangle 6"/>
          <p:cNvSpPr>
            <a:spLocks noGrp="1" noChangeArrowheads="1"/>
          </p:cNvSpPr>
          <p:nvPr>
            <p:ph type="sldNum" sz="quarter" idx="4"/>
          </p:nvPr>
        </p:nvSpPr>
        <p:spPr bwMode="auto">
          <a:xfrm>
            <a:off x="6858000" y="6400800"/>
            <a:ext cx="1600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E5510C73-F6E0-4470-B5BF-53ED3D65115F}" type="slidenum">
              <a:rPr lang="en-US" altLang="zh-CN"/>
              <a:pPr/>
              <a:t>‹#›</a:t>
            </a:fld>
            <a:endParaRPr lang="en-US" altLang="zh-CN"/>
          </a:p>
        </p:txBody>
      </p:sp>
      <p:grpSp>
        <p:nvGrpSpPr>
          <p:cNvPr id="237575" name="Group 7"/>
          <p:cNvGrpSpPr>
            <a:grpSpLocks/>
          </p:cNvGrpSpPr>
          <p:nvPr/>
        </p:nvGrpSpPr>
        <p:grpSpPr bwMode="auto">
          <a:xfrm>
            <a:off x="168275" y="228600"/>
            <a:ext cx="8823325" cy="6096000"/>
            <a:chOff x="106" y="144"/>
            <a:chExt cx="5558" cy="3840"/>
          </a:xfrm>
        </p:grpSpPr>
        <p:sp>
          <p:nvSpPr>
            <p:cNvPr id="237576" name="AutoShape 8"/>
            <p:cNvSpPr>
              <a:spLocks noChangeArrowheads="1"/>
            </p:cNvSpPr>
            <p:nvPr/>
          </p:nvSpPr>
          <p:spPr bwMode="auto">
            <a:xfrm>
              <a:off x="106" y="144"/>
              <a:ext cx="5558" cy="3840"/>
            </a:xfrm>
            <a:prstGeom prst="roundRect">
              <a:avLst>
                <a:gd name="adj" fmla="val 11046"/>
              </a:avLst>
            </a:prstGeom>
            <a:noFill/>
            <a:ln w="28575">
              <a:solidFill>
                <a:schemeClr val="folHlink"/>
              </a:solidFill>
              <a:round/>
              <a:headEnd/>
              <a:tailEnd/>
            </a:ln>
            <a:effectLst/>
          </p:spPr>
          <p:txBody>
            <a:bodyPr wrap="none" anchor="ctr"/>
            <a:lstStyle/>
            <a:p>
              <a:endParaRPr lang="zh-CN" altLang="zh-CN" sz="2400">
                <a:latin typeface="Times New Roman" pitchFamily="18" charset="0"/>
              </a:endParaRPr>
            </a:p>
          </p:txBody>
        </p:sp>
        <p:sp>
          <p:nvSpPr>
            <p:cNvPr id="237577" name="Line 9"/>
            <p:cNvSpPr>
              <a:spLocks noChangeShapeType="1"/>
            </p:cNvSpPr>
            <p:nvPr/>
          </p:nvSpPr>
          <p:spPr bwMode="auto">
            <a:xfrm>
              <a:off x="480" y="1077"/>
              <a:ext cx="4848" cy="0"/>
            </a:xfrm>
            <a:prstGeom prst="line">
              <a:avLst/>
            </a:prstGeom>
            <a:noFill/>
            <a:ln w="38100">
              <a:solidFill>
                <a:schemeClr val="folHlink"/>
              </a:solidFill>
              <a:round/>
              <a:headEnd/>
              <a:tailEnd/>
            </a:ln>
            <a:effec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fontAlgn="base">
        <a:spcBef>
          <a:spcPct val="0"/>
        </a:spcBef>
        <a:spcAft>
          <a:spcPct val="0"/>
        </a:spcAft>
        <a:defRPr sz="33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itchFamily="34" charset="0"/>
          <a:ea typeface="宋体" charset="-122"/>
        </a:defRPr>
      </a:lvl2pPr>
      <a:lvl3pPr algn="l" rtl="0" fontAlgn="base">
        <a:spcBef>
          <a:spcPct val="0"/>
        </a:spcBef>
        <a:spcAft>
          <a:spcPct val="0"/>
        </a:spcAft>
        <a:defRPr sz="3300">
          <a:solidFill>
            <a:schemeClr val="tx2"/>
          </a:solidFill>
          <a:latin typeface="Arial Black" pitchFamily="34" charset="0"/>
          <a:ea typeface="宋体" charset="-122"/>
        </a:defRPr>
      </a:lvl3pPr>
      <a:lvl4pPr algn="l" rtl="0" fontAlgn="base">
        <a:spcBef>
          <a:spcPct val="0"/>
        </a:spcBef>
        <a:spcAft>
          <a:spcPct val="0"/>
        </a:spcAft>
        <a:defRPr sz="3300">
          <a:solidFill>
            <a:schemeClr val="tx2"/>
          </a:solidFill>
          <a:latin typeface="Arial Black" pitchFamily="34" charset="0"/>
          <a:ea typeface="宋体" charset="-122"/>
        </a:defRPr>
      </a:lvl4pPr>
      <a:lvl5pPr algn="l" rtl="0" fontAlgn="base">
        <a:spcBef>
          <a:spcPct val="0"/>
        </a:spcBef>
        <a:spcAft>
          <a:spcPct val="0"/>
        </a:spcAft>
        <a:defRPr sz="3300">
          <a:solidFill>
            <a:schemeClr val="tx2"/>
          </a:solidFill>
          <a:latin typeface="Arial Black" pitchFamily="34" charset="0"/>
          <a:ea typeface="宋体" charset="-122"/>
        </a:defRPr>
      </a:lvl5pPr>
      <a:lvl6pPr marL="457200" algn="l" rtl="0" fontAlgn="base">
        <a:spcBef>
          <a:spcPct val="0"/>
        </a:spcBef>
        <a:spcAft>
          <a:spcPct val="0"/>
        </a:spcAft>
        <a:defRPr sz="3300">
          <a:solidFill>
            <a:schemeClr val="tx2"/>
          </a:solidFill>
          <a:latin typeface="Arial Black" pitchFamily="34" charset="0"/>
          <a:ea typeface="宋体" charset="-122"/>
        </a:defRPr>
      </a:lvl6pPr>
      <a:lvl7pPr marL="914400" algn="l" rtl="0" fontAlgn="base">
        <a:spcBef>
          <a:spcPct val="0"/>
        </a:spcBef>
        <a:spcAft>
          <a:spcPct val="0"/>
        </a:spcAft>
        <a:defRPr sz="3300">
          <a:solidFill>
            <a:schemeClr val="tx2"/>
          </a:solidFill>
          <a:latin typeface="Arial Black" pitchFamily="34" charset="0"/>
          <a:ea typeface="宋体" charset="-122"/>
        </a:defRPr>
      </a:lvl7pPr>
      <a:lvl8pPr marL="1371600" algn="l" rtl="0" fontAlgn="base">
        <a:spcBef>
          <a:spcPct val="0"/>
        </a:spcBef>
        <a:spcAft>
          <a:spcPct val="0"/>
        </a:spcAft>
        <a:defRPr sz="3300">
          <a:solidFill>
            <a:schemeClr val="tx2"/>
          </a:solidFill>
          <a:latin typeface="Arial Black" pitchFamily="34" charset="0"/>
          <a:ea typeface="宋体" charset="-122"/>
        </a:defRPr>
      </a:lvl8pPr>
      <a:lvl9pPr marL="1828800" algn="l" rtl="0" fontAlgn="base">
        <a:spcBef>
          <a:spcPct val="0"/>
        </a:spcBef>
        <a:spcAft>
          <a:spcPct val="0"/>
        </a:spcAft>
        <a:defRPr sz="3300">
          <a:solidFill>
            <a:schemeClr val="tx2"/>
          </a:solidFill>
          <a:latin typeface="Arial Black" pitchFamily="34" charset="0"/>
          <a:ea typeface="宋体" charset="-122"/>
        </a:defRPr>
      </a:lvl9pPr>
    </p:titleStyle>
    <p:bodyStyle>
      <a:lvl1pPr marL="342900" indent="-342900" algn="l" rtl="0" fontAlgn="base">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Char char="•"/>
        <a:defRPr sz="2600">
          <a:solidFill>
            <a:schemeClr val="tx1"/>
          </a:solidFill>
          <a:latin typeface="+mn-lt"/>
          <a:ea typeface="+mn-ea"/>
        </a:defRPr>
      </a:lvl2pPr>
      <a:lvl3pPr marL="1143000" indent="-228600" algn="l" rtl="0" fontAlgn="base">
        <a:spcBef>
          <a:spcPct val="20000"/>
        </a:spcBef>
        <a:spcAft>
          <a:spcPct val="0"/>
        </a:spcAft>
        <a:buClr>
          <a:schemeClr val="tx1"/>
        </a:buClr>
        <a:buSzPct val="150000"/>
        <a:buChar char="•"/>
        <a:defRPr sz="2200">
          <a:solidFill>
            <a:schemeClr val="tx1"/>
          </a:solidFill>
          <a:latin typeface="+mn-lt"/>
          <a:ea typeface="+mn-ea"/>
        </a:defRPr>
      </a:lvl3pPr>
      <a:lvl4pPr marL="1600200" indent="-228600" algn="l" rtl="0" fontAlgn="base">
        <a:spcBef>
          <a:spcPct val="20000"/>
        </a:spcBef>
        <a:spcAft>
          <a:spcPct val="0"/>
        </a:spcAft>
        <a:buClr>
          <a:schemeClr val="tx2"/>
        </a:buClr>
        <a:buSzPct val="150000"/>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150000"/>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oleObject" Target="../embeddings/oleObject12.bin"/><Relationship Id="rId18" Type="http://schemas.openxmlformats.org/officeDocument/2006/relationships/oleObject" Target="../embeddings/oleObject17.bin"/><Relationship Id="rId3" Type="http://schemas.openxmlformats.org/officeDocument/2006/relationships/oleObject" Target="../embeddings/oleObject2.bin"/><Relationship Id="rId21" Type="http://schemas.openxmlformats.org/officeDocument/2006/relationships/oleObject" Target="../embeddings/oleObject18.bin"/><Relationship Id="rId7" Type="http://schemas.openxmlformats.org/officeDocument/2006/relationships/oleObject" Target="../embeddings/oleObject6.bin"/><Relationship Id="rId12" Type="http://schemas.openxmlformats.org/officeDocument/2006/relationships/oleObject" Target="../embeddings/oleObject11.bin"/><Relationship Id="rId17" Type="http://schemas.openxmlformats.org/officeDocument/2006/relationships/oleObject" Target="../embeddings/oleObject16.bin"/><Relationship Id="rId2" Type="http://schemas.openxmlformats.org/officeDocument/2006/relationships/slideLayout" Target="../slideLayouts/slideLayout13.xml"/><Relationship Id="rId16" Type="http://schemas.openxmlformats.org/officeDocument/2006/relationships/oleObject" Target="../embeddings/oleObject15.bin"/><Relationship Id="rId20" Type="http://schemas.openxmlformats.org/officeDocument/2006/relationships/image" Target="../media/image6.gif"/><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oleObject" Target="../embeddings/oleObject10.bin"/><Relationship Id="rId5" Type="http://schemas.openxmlformats.org/officeDocument/2006/relationships/oleObject" Target="../embeddings/oleObject4.bin"/><Relationship Id="rId15" Type="http://schemas.openxmlformats.org/officeDocument/2006/relationships/oleObject" Target="../embeddings/oleObject14.bin"/><Relationship Id="rId23" Type="http://schemas.openxmlformats.org/officeDocument/2006/relationships/oleObject" Target="../embeddings/oleObject20.bin"/><Relationship Id="rId10" Type="http://schemas.openxmlformats.org/officeDocument/2006/relationships/oleObject" Target="../embeddings/oleObject9.bin"/><Relationship Id="rId19" Type="http://schemas.openxmlformats.org/officeDocument/2006/relationships/image" Target="../media/image5.gif"/><Relationship Id="rId4" Type="http://schemas.openxmlformats.org/officeDocument/2006/relationships/oleObject" Target="../embeddings/oleObject3.bin"/><Relationship Id="rId9" Type="http://schemas.openxmlformats.org/officeDocument/2006/relationships/oleObject" Target="../embeddings/oleObject8.bin"/><Relationship Id="rId14" Type="http://schemas.openxmlformats.org/officeDocument/2006/relationships/oleObject" Target="../embeddings/oleObject13.bin"/><Relationship Id="rId22"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23850" y="1052513"/>
            <a:ext cx="8439150" cy="1919287"/>
          </a:xfrm>
        </p:spPr>
        <p:txBody>
          <a:bodyPr/>
          <a:lstStyle/>
          <a:p>
            <a:r>
              <a:rPr lang="zh-CN" altLang="en-US" sz="9600" b="1">
                <a:ea typeface="方正舒体" pitchFamily="2" charset="-122"/>
              </a:rPr>
              <a:t>电机学</a:t>
            </a:r>
          </a:p>
        </p:txBody>
      </p:sp>
      <p:sp>
        <p:nvSpPr>
          <p:cNvPr id="2051" name="Rectangle 3"/>
          <p:cNvSpPr>
            <a:spLocks noGrp="1" noChangeArrowheads="1"/>
          </p:cNvSpPr>
          <p:nvPr>
            <p:ph type="subTitle" idx="1"/>
          </p:nvPr>
        </p:nvSpPr>
        <p:spPr>
          <a:xfrm>
            <a:off x="1403350" y="3429000"/>
            <a:ext cx="6337300" cy="2232025"/>
          </a:xfrm>
        </p:spPr>
        <p:txBody>
          <a:bodyPr/>
          <a:lstStyle/>
          <a:p>
            <a:r>
              <a:rPr lang="zh-CN" altLang="en-US" sz="4500" b="1">
                <a:latin typeface="华文新魏" pitchFamily="2" charset="-122"/>
                <a:ea typeface="华文新魏" pitchFamily="2" charset="-122"/>
              </a:rPr>
              <a:t>第</a:t>
            </a:r>
            <a:r>
              <a:rPr lang="en-US" altLang="zh-CN" sz="4500" b="1">
                <a:latin typeface="华文新魏" pitchFamily="2" charset="-122"/>
                <a:ea typeface="华文新魏" pitchFamily="2" charset="-122"/>
              </a:rPr>
              <a:t>2-1</a:t>
            </a:r>
            <a:r>
              <a:rPr lang="zh-CN" altLang="en-US" sz="4500" b="1">
                <a:latin typeface="华文新魏" pitchFamily="2" charset="-122"/>
                <a:ea typeface="华文新魏" pitchFamily="2" charset="-122"/>
              </a:rPr>
              <a:t>讲</a:t>
            </a:r>
          </a:p>
          <a:p>
            <a:r>
              <a:rPr lang="zh-CN" altLang="en-US" sz="4500" b="1">
                <a:latin typeface="华文新魏" pitchFamily="2" charset="-122"/>
                <a:ea typeface="华文新魏" pitchFamily="2" charset="-122"/>
              </a:rPr>
              <a:t>变压器概述</a:t>
            </a:r>
            <a:endParaRPr lang="zh-CN" altLang="en-US" sz="4100" b="1">
              <a:latin typeface="黑体" pitchFamily="2" charset="-122"/>
              <a:ea typeface="黑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827088" y="617538"/>
            <a:ext cx="8116887"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变压器的基本结构和分类              </a:t>
            </a:r>
            <a:r>
              <a:rPr lang="en-US" altLang="zh-CN" sz="1200">
                <a:ea typeface="黑体" pitchFamily="2" charset="-122"/>
              </a:rPr>
              <a:t>2</a:t>
            </a:r>
          </a:p>
        </p:txBody>
      </p:sp>
      <p:sp>
        <p:nvSpPr>
          <p:cNvPr id="207876" name="Text Box 4"/>
          <p:cNvSpPr txBox="1">
            <a:spLocks noChangeArrowheads="1"/>
          </p:cNvSpPr>
          <p:nvPr/>
        </p:nvSpPr>
        <p:spPr bwMode="auto">
          <a:xfrm>
            <a:off x="468313" y="1773238"/>
            <a:ext cx="8675687" cy="4362450"/>
          </a:xfrm>
          <a:prstGeom prst="rect">
            <a:avLst/>
          </a:prstGeom>
          <a:solidFill>
            <a:schemeClr val="accent1">
              <a:alpha val="0"/>
            </a:schemeClr>
          </a:solidFill>
          <a:ln w="9525">
            <a:noFill/>
            <a:miter lim="800000"/>
            <a:headEnd/>
            <a:tailEnd/>
          </a:ln>
          <a:effectLst/>
        </p:spPr>
        <p:txBody>
          <a:bodyPr>
            <a:spAutoFit/>
          </a:bodyPr>
          <a:lstStyle/>
          <a:p>
            <a:pPr algn="l"/>
            <a:r>
              <a:rPr kumimoji="1" lang="en-US" altLang="zh-CN" sz="2400">
                <a:latin typeface="Tahoma" pitchFamily="34" charset="0"/>
              </a:rPr>
              <a:t>      </a:t>
            </a:r>
            <a:r>
              <a:rPr kumimoji="1" lang="en-US" altLang="zh-CN" sz="2800" b="1">
                <a:latin typeface="Tahoma" pitchFamily="34" charset="0"/>
              </a:rPr>
              <a:t>1</a:t>
            </a:r>
            <a:r>
              <a:rPr kumimoji="1" lang="zh-CN" altLang="en-US" sz="2800" b="1">
                <a:latin typeface="Tahoma" pitchFamily="34" charset="0"/>
              </a:rPr>
              <a:t>、铁心：它是变压器用做导磁的</a:t>
            </a:r>
            <a:r>
              <a:rPr kumimoji="1" lang="zh-CN" altLang="en-US" sz="2800" b="1">
                <a:solidFill>
                  <a:srgbClr val="FF0000"/>
                </a:solidFill>
                <a:latin typeface="Tahoma" pitchFamily="34" charset="0"/>
              </a:rPr>
              <a:t>磁路</a:t>
            </a:r>
            <a:r>
              <a:rPr kumimoji="1" lang="zh-CN" altLang="en-US" sz="2800" b="1">
                <a:latin typeface="Tahoma" pitchFamily="34" charset="0"/>
              </a:rPr>
              <a:t>，由铁心柱、铁轭和夹紧装置组成。 根据铁心的结构，变压器可分为</a:t>
            </a:r>
            <a:r>
              <a:rPr kumimoji="1" lang="zh-CN" altLang="en-US" sz="2800" b="1">
                <a:solidFill>
                  <a:srgbClr val="FF0000"/>
                </a:solidFill>
                <a:latin typeface="Tahoma" pitchFamily="34" charset="0"/>
              </a:rPr>
              <a:t>心式</a:t>
            </a:r>
            <a:r>
              <a:rPr kumimoji="1" lang="zh-CN" altLang="en-US" sz="2800" b="1">
                <a:latin typeface="Tahoma" pitchFamily="34" charset="0"/>
              </a:rPr>
              <a:t>和</a:t>
            </a:r>
            <a:r>
              <a:rPr kumimoji="1" lang="zh-CN" altLang="en-US" sz="2800" b="1">
                <a:solidFill>
                  <a:srgbClr val="FF0000"/>
                </a:solidFill>
                <a:latin typeface="Tahoma" pitchFamily="34" charset="0"/>
              </a:rPr>
              <a:t>壳式</a:t>
            </a:r>
            <a:r>
              <a:rPr kumimoji="1" lang="zh-CN" altLang="en-US" sz="2800" b="1">
                <a:latin typeface="Tahoma" pitchFamily="34" charset="0"/>
              </a:rPr>
              <a:t>两大类： </a:t>
            </a:r>
          </a:p>
          <a:p>
            <a:pPr algn="l"/>
            <a:r>
              <a:rPr kumimoji="1" lang="zh-CN" altLang="en-US" sz="2800" b="1">
                <a:latin typeface="Tahoma" pitchFamily="34" charset="0"/>
              </a:rPr>
              <a:t>（</a:t>
            </a:r>
            <a:r>
              <a:rPr kumimoji="1" lang="en-US" altLang="zh-CN" sz="2800" b="1">
                <a:latin typeface="Tahoma" pitchFamily="34" charset="0"/>
              </a:rPr>
              <a:t>1</a:t>
            </a:r>
            <a:r>
              <a:rPr kumimoji="1" lang="zh-CN" altLang="en-US" sz="2800" b="1">
                <a:latin typeface="Tahoma" pitchFamily="34" charset="0"/>
              </a:rPr>
              <a:t>）心式变压器结构简单、绕组装配和绝缘都比较容易。 </a:t>
            </a:r>
          </a:p>
          <a:p>
            <a:pPr algn="l"/>
            <a:r>
              <a:rPr kumimoji="1" lang="zh-CN" altLang="en-US" sz="2800" b="1">
                <a:latin typeface="Tahoma" pitchFamily="34" charset="0"/>
              </a:rPr>
              <a:t>（</a:t>
            </a:r>
            <a:r>
              <a:rPr kumimoji="1" lang="en-US" altLang="zh-CN" sz="2800" b="1">
                <a:latin typeface="Tahoma" pitchFamily="34" charset="0"/>
              </a:rPr>
              <a:t>2</a:t>
            </a:r>
            <a:r>
              <a:rPr kumimoji="1" lang="zh-CN" altLang="en-US" sz="2800" b="1">
                <a:latin typeface="Tahoma" pitchFamily="34" charset="0"/>
              </a:rPr>
              <a:t>）壳式变压器的机械强度高，但制造复杂，用料多。</a:t>
            </a:r>
          </a:p>
          <a:p>
            <a:pPr algn="l"/>
            <a:r>
              <a:rPr kumimoji="1" lang="zh-CN" altLang="en-US" sz="2800" b="1">
                <a:latin typeface="Tahoma" pitchFamily="34" charset="0"/>
              </a:rPr>
              <a:t> </a:t>
            </a:r>
            <a:r>
              <a:rPr kumimoji="1" lang="zh-CN" altLang="en-US" sz="2800" b="1">
                <a:solidFill>
                  <a:srgbClr val="FF0000"/>
                </a:solidFill>
                <a:latin typeface="Tahoma" pitchFamily="34" charset="0"/>
              </a:rPr>
              <a:t>为了减小铁心中的磁滞和涡流损耗</a:t>
            </a:r>
            <a:r>
              <a:rPr kumimoji="1" lang="zh-CN" altLang="en-US" sz="2800" b="1">
                <a:latin typeface="Tahoma" pitchFamily="34" charset="0"/>
              </a:rPr>
              <a:t>，铁心用</a:t>
            </a:r>
            <a:r>
              <a:rPr kumimoji="1" lang="en-US" altLang="zh-CN" sz="2800" b="1">
                <a:latin typeface="Tahoma" pitchFamily="34" charset="0"/>
              </a:rPr>
              <a:t>0.35--0.5</a:t>
            </a:r>
            <a:r>
              <a:rPr kumimoji="1" lang="zh-CN" altLang="en-US" sz="2800" b="1">
                <a:latin typeface="Tahoma" pitchFamily="34" charset="0"/>
              </a:rPr>
              <a:t>毫米厚的硅钢片叠成，每层钢片接缝错开，从而减小变压器的励磁电流。</a:t>
            </a:r>
            <a:endParaRPr kumimoji="1" lang="zh-CN" altLang="en-US" sz="2800">
              <a:latin typeface="Tahoma" pitchFamily="34" charset="0"/>
            </a:endParaRPr>
          </a:p>
        </p:txBody>
      </p:sp>
      <p:pic>
        <p:nvPicPr>
          <p:cNvPr id="207881" name="Picture 9" descr="10-2变压器绕组2"/>
          <p:cNvPicPr>
            <a:picLocks noChangeAspect="1" noChangeArrowheads="1"/>
          </p:cNvPicPr>
          <p:nvPr>
            <p:ph idx="1"/>
          </p:nvPr>
        </p:nvPicPr>
        <p:blipFill>
          <a:blip r:embed="rId2"/>
          <a:srcRect/>
          <a:stretch>
            <a:fillRect/>
          </a:stretch>
        </p:blipFill>
        <p:spPr>
          <a:xfrm>
            <a:off x="2051050" y="0"/>
            <a:ext cx="5083175" cy="4038600"/>
          </a:xfrm>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7881"/>
                                        </p:tgtEl>
                                        <p:attrNameLst>
                                          <p:attrName>style.visibility</p:attrName>
                                        </p:attrNameLst>
                                      </p:cBhvr>
                                      <p:to>
                                        <p:strVal val="visible"/>
                                      </p:to>
                                    </p:set>
                                    <p:animEffect transition="in" filter="blinds(horizontal)">
                                      <p:cBhvr>
                                        <p:cTn id="7" dur="500"/>
                                        <p:tgtEl>
                                          <p:spTgt spid="207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900113" y="617538"/>
            <a:ext cx="8043862"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变压器的基本结构和分类              </a:t>
            </a:r>
            <a:r>
              <a:rPr lang="en-US" altLang="zh-CN" sz="1200">
                <a:ea typeface="黑体" pitchFamily="2" charset="-122"/>
              </a:rPr>
              <a:t>3</a:t>
            </a:r>
          </a:p>
        </p:txBody>
      </p:sp>
      <p:pic>
        <p:nvPicPr>
          <p:cNvPr id="211972" name="Picture 4" descr="10-2变压器铁心"/>
          <p:cNvPicPr>
            <a:picLocks noChangeAspect="1" noChangeArrowheads="1"/>
          </p:cNvPicPr>
          <p:nvPr>
            <p:ph sz="half" idx="1"/>
          </p:nvPr>
        </p:nvPicPr>
        <p:blipFill>
          <a:blip r:embed="rId2"/>
          <a:srcRect/>
          <a:stretch>
            <a:fillRect/>
          </a:stretch>
        </p:blipFill>
        <p:spPr>
          <a:xfrm>
            <a:off x="468313" y="3933825"/>
            <a:ext cx="5364162" cy="2251075"/>
          </a:xfrm>
          <a:noFill/>
          <a:ln/>
        </p:spPr>
      </p:pic>
      <p:pic>
        <p:nvPicPr>
          <p:cNvPr id="211973" name="Picture 5" descr="10-2变压器绕组1"/>
          <p:cNvPicPr>
            <a:picLocks noChangeAspect="1" noChangeArrowheads="1"/>
          </p:cNvPicPr>
          <p:nvPr>
            <p:ph sz="half" idx="2"/>
          </p:nvPr>
        </p:nvPicPr>
        <p:blipFill>
          <a:blip r:embed="rId3"/>
          <a:srcRect/>
          <a:stretch>
            <a:fillRect/>
          </a:stretch>
        </p:blipFill>
        <p:spPr>
          <a:xfrm>
            <a:off x="5364163" y="1844675"/>
            <a:ext cx="3478212" cy="4248150"/>
          </a:xfrm>
          <a:noFill/>
          <a:ln/>
        </p:spPr>
      </p:pic>
      <p:sp>
        <p:nvSpPr>
          <p:cNvPr id="211975" name="Rectangle 7"/>
          <p:cNvSpPr>
            <a:spLocks noChangeArrowheads="1"/>
          </p:cNvSpPr>
          <p:nvPr/>
        </p:nvSpPr>
        <p:spPr bwMode="auto">
          <a:xfrm>
            <a:off x="250825" y="1844675"/>
            <a:ext cx="5184775" cy="1917700"/>
          </a:xfrm>
          <a:prstGeom prst="rect">
            <a:avLst/>
          </a:prstGeom>
          <a:noFill/>
          <a:ln w="9525">
            <a:noFill/>
            <a:miter lim="800000"/>
            <a:headEnd/>
            <a:tailEnd/>
          </a:ln>
          <a:effectLst/>
        </p:spPr>
        <p:txBody>
          <a:bodyPr>
            <a:spAutoFit/>
          </a:bodyPr>
          <a:lstStyle/>
          <a:p>
            <a:pPr algn="l"/>
            <a:r>
              <a:rPr lang="zh-CN" altLang="en-US" sz="2400" b="1"/>
              <a:t>心式变压器</a:t>
            </a:r>
            <a:r>
              <a:rPr lang="en-US" altLang="zh-CN" sz="2400" b="1"/>
              <a:t>:</a:t>
            </a:r>
          </a:p>
          <a:p>
            <a:pPr algn="l"/>
            <a:r>
              <a:rPr lang="en-US" altLang="zh-CN" sz="2400" b="1">
                <a:solidFill>
                  <a:srgbClr val="FF00FF"/>
                </a:solidFill>
              </a:rPr>
              <a:t> </a:t>
            </a:r>
            <a:r>
              <a:rPr lang="zh-CN" altLang="en-US" sz="2400" b="1">
                <a:solidFill>
                  <a:srgbClr val="FF00FF"/>
                </a:solidFill>
              </a:rPr>
              <a:t>结构   </a:t>
            </a:r>
            <a:r>
              <a:rPr lang="zh-CN" altLang="en-US" sz="2400" b="1">
                <a:solidFill>
                  <a:srgbClr val="0000FF"/>
                </a:solidFill>
              </a:rPr>
              <a:t>心柱被绕组所包围，如所示。</a:t>
            </a:r>
          </a:p>
          <a:p>
            <a:pPr algn="l"/>
            <a:r>
              <a:rPr lang="zh-CN" altLang="en-US" sz="2400" b="1">
                <a:solidFill>
                  <a:srgbClr val="0000FF"/>
                </a:solidFill>
              </a:rPr>
              <a:t> </a:t>
            </a:r>
            <a:r>
              <a:rPr lang="zh-CN" altLang="en-US" sz="2400" b="1">
                <a:solidFill>
                  <a:srgbClr val="FF00FF"/>
                </a:solidFill>
              </a:rPr>
              <a:t>特点   </a:t>
            </a:r>
            <a:r>
              <a:rPr lang="zh-CN" altLang="en-US" sz="2400" b="1">
                <a:solidFill>
                  <a:srgbClr val="0000FF"/>
                </a:solidFill>
              </a:rPr>
              <a:t>心式结构的绕组和绝缘装配比较容易，所以电力变压器常常采用这种结构。</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900113" y="617538"/>
            <a:ext cx="8043862"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变压器的基本结构和分类              </a:t>
            </a:r>
            <a:r>
              <a:rPr lang="en-US" altLang="zh-CN" sz="1200">
                <a:ea typeface="黑体" pitchFamily="2" charset="-122"/>
              </a:rPr>
              <a:t>3</a:t>
            </a:r>
          </a:p>
        </p:txBody>
      </p:sp>
      <p:pic>
        <p:nvPicPr>
          <p:cNvPr id="250883" name="Picture 3" descr="10-2变压器铁心"/>
          <p:cNvPicPr>
            <a:picLocks noChangeAspect="1" noChangeArrowheads="1"/>
          </p:cNvPicPr>
          <p:nvPr>
            <p:ph sz="half" idx="1"/>
          </p:nvPr>
        </p:nvPicPr>
        <p:blipFill>
          <a:blip r:embed="rId2"/>
          <a:srcRect/>
          <a:stretch>
            <a:fillRect/>
          </a:stretch>
        </p:blipFill>
        <p:spPr>
          <a:xfrm>
            <a:off x="468313" y="3933825"/>
            <a:ext cx="5364162" cy="2251075"/>
          </a:xfrm>
          <a:noFill/>
          <a:ln/>
        </p:spPr>
      </p:pic>
      <p:pic>
        <p:nvPicPr>
          <p:cNvPr id="250884" name="Picture 4" descr="10-2变压器绕组1"/>
          <p:cNvPicPr>
            <a:picLocks noChangeAspect="1" noChangeArrowheads="1"/>
          </p:cNvPicPr>
          <p:nvPr>
            <p:ph sz="half" idx="2"/>
          </p:nvPr>
        </p:nvPicPr>
        <p:blipFill>
          <a:blip r:embed="rId3"/>
          <a:srcRect/>
          <a:stretch>
            <a:fillRect/>
          </a:stretch>
        </p:blipFill>
        <p:spPr>
          <a:xfrm>
            <a:off x="5292725" y="1844675"/>
            <a:ext cx="3478213" cy="4248150"/>
          </a:xfrm>
          <a:noFill/>
          <a:ln/>
        </p:spPr>
      </p:pic>
      <p:sp>
        <p:nvSpPr>
          <p:cNvPr id="250885" name="Rectangle 5"/>
          <p:cNvSpPr>
            <a:spLocks noChangeArrowheads="1"/>
          </p:cNvSpPr>
          <p:nvPr/>
        </p:nvSpPr>
        <p:spPr bwMode="auto">
          <a:xfrm>
            <a:off x="250825" y="1844675"/>
            <a:ext cx="5473700" cy="2282825"/>
          </a:xfrm>
          <a:prstGeom prst="rect">
            <a:avLst/>
          </a:prstGeom>
          <a:noFill/>
          <a:ln w="9525">
            <a:noFill/>
            <a:miter lim="800000"/>
            <a:headEnd/>
            <a:tailEnd/>
          </a:ln>
          <a:effectLst/>
        </p:spPr>
        <p:txBody>
          <a:bodyPr>
            <a:spAutoFit/>
          </a:bodyPr>
          <a:lstStyle/>
          <a:p>
            <a:pPr algn="l"/>
            <a:r>
              <a:rPr lang="zh-CN" altLang="en-US" sz="2400" b="1"/>
              <a:t>壳式变压器</a:t>
            </a:r>
            <a:r>
              <a:rPr lang="en-US" altLang="zh-CN" sz="2400" b="1"/>
              <a:t>:</a:t>
            </a:r>
          </a:p>
          <a:p>
            <a:pPr algn="l"/>
            <a:r>
              <a:rPr lang="en-US" altLang="zh-CN" sz="2400" b="1"/>
              <a:t> </a:t>
            </a:r>
            <a:r>
              <a:rPr lang="zh-CN" altLang="en-US" sz="2400" b="1">
                <a:solidFill>
                  <a:srgbClr val="FF00FF"/>
                </a:solidFill>
              </a:rPr>
              <a:t>结构  </a:t>
            </a:r>
            <a:r>
              <a:rPr lang="zh-CN" altLang="en-US" sz="2400" b="1">
                <a:solidFill>
                  <a:srgbClr val="0000FF"/>
                </a:solidFill>
              </a:rPr>
              <a:t>铁心包围绕组的顶面、底面和侧面，如图所示。</a:t>
            </a:r>
          </a:p>
          <a:p>
            <a:pPr algn="l"/>
            <a:r>
              <a:rPr lang="zh-CN" altLang="en-US" sz="2400" b="1">
                <a:solidFill>
                  <a:srgbClr val="0000FF"/>
                </a:solidFill>
              </a:rPr>
              <a:t> </a:t>
            </a:r>
            <a:r>
              <a:rPr lang="zh-CN" altLang="en-US" sz="2400" b="1">
                <a:solidFill>
                  <a:srgbClr val="FF00FF"/>
                </a:solidFill>
              </a:rPr>
              <a:t>特点  </a:t>
            </a:r>
            <a:r>
              <a:rPr lang="zh-CN" altLang="en-US" sz="2400" b="1">
                <a:solidFill>
                  <a:srgbClr val="0000FF"/>
                </a:solidFill>
              </a:rPr>
              <a:t>壳式变压器的机械强度较好，常用于低电压、大电流的变压器或小容量电讯变压器。</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827088" y="617538"/>
            <a:ext cx="8116887"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变压器的基本结构和分类             </a:t>
            </a:r>
            <a:r>
              <a:rPr lang="en-US" altLang="zh-CN" sz="1200">
                <a:ea typeface="黑体" pitchFamily="2" charset="-122"/>
              </a:rPr>
              <a:t>4   </a:t>
            </a:r>
          </a:p>
        </p:txBody>
      </p:sp>
      <p:sp>
        <p:nvSpPr>
          <p:cNvPr id="209923" name="Text Box 3"/>
          <p:cNvSpPr txBox="1">
            <a:spLocks noChangeArrowheads="1"/>
          </p:cNvSpPr>
          <p:nvPr/>
        </p:nvSpPr>
        <p:spPr bwMode="auto">
          <a:xfrm>
            <a:off x="179388" y="1773238"/>
            <a:ext cx="3600450" cy="3937000"/>
          </a:xfrm>
          <a:prstGeom prst="rect">
            <a:avLst/>
          </a:prstGeom>
          <a:solidFill>
            <a:schemeClr val="accent1">
              <a:alpha val="0"/>
            </a:schemeClr>
          </a:solidFill>
          <a:ln w="9525">
            <a:noFill/>
            <a:miter lim="800000"/>
            <a:headEnd/>
            <a:tailEnd/>
          </a:ln>
          <a:effectLst/>
        </p:spPr>
        <p:txBody>
          <a:bodyPr>
            <a:spAutoFit/>
          </a:bodyPr>
          <a:lstStyle/>
          <a:p>
            <a:pPr algn="l"/>
            <a:r>
              <a:rPr kumimoji="1" lang="en-US" altLang="zh-CN" sz="2400">
                <a:latin typeface="Tahoma" pitchFamily="34" charset="0"/>
              </a:rPr>
              <a:t>   </a:t>
            </a:r>
            <a:r>
              <a:rPr kumimoji="1" lang="en-US" altLang="en-US" sz="3600" b="1">
                <a:latin typeface="宋体" charset="-122"/>
              </a:rPr>
              <a:t>2、绕组：它是变压器的电路部分，按照高低电压绕组之间的布置可以分为</a:t>
            </a:r>
            <a:r>
              <a:rPr kumimoji="1" lang="en-US" altLang="en-US" sz="3600" b="1">
                <a:solidFill>
                  <a:srgbClr val="FF0000"/>
                </a:solidFill>
                <a:latin typeface="宋体" charset="-122"/>
              </a:rPr>
              <a:t>同心式</a:t>
            </a:r>
            <a:r>
              <a:rPr kumimoji="1" lang="en-US" altLang="en-US" sz="3600" b="1">
                <a:latin typeface="宋体" charset="-122"/>
              </a:rPr>
              <a:t>和</a:t>
            </a:r>
            <a:r>
              <a:rPr kumimoji="1" lang="en-US" altLang="en-US" sz="3600" b="1">
                <a:solidFill>
                  <a:srgbClr val="FF0000"/>
                </a:solidFill>
                <a:latin typeface="宋体" charset="-122"/>
              </a:rPr>
              <a:t>交叠式</a:t>
            </a:r>
            <a:r>
              <a:rPr kumimoji="1" lang="en-US" altLang="en-US" sz="3600" b="1">
                <a:latin typeface="宋体" charset="-122"/>
              </a:rPr>
              <a:t>两种绕组</a:t>
            </a:r>
            <a:r>
              <a:rPr kumimoji="1" lang="en-US" altLang="en-US" sz="2800">
                <a:latin typeface="宋体" charset="-122"/>
              </a:rPr>
              <a:t>。</a:t>
            </a:r>
            <a:endParaRPr kumimoji="1" lang="en-US" altLang="en-US" sz="2800">
              <a:latin typeface="Tahoma" pitchFamily="34" charset="0"/>
            </a:endParaRPr>
          </a:p>
        </p:txBody>
      </p:sp>
      <p:pic>
        <p:nvPicPr>
          <p:cNvPr id="209930" name="Picture 10" descr="10-2变压器绕组2"/>
          <p:cNvPicPr>
            <a:picLocks noChangeAspect="1" noChangeArrowheads="1"/>
          </p:cNvPicPr>
          <p:nvPr>
            <p:ph idx="1"/>
          </p:nvPr>
        </p:nvPicPr>
        <p:blipFill>
          <a:blip r:embed="rId2"/>
          <a:srcRect/>
          <a:stretch>
            <a:fillRect/>
          </a:stretch>
        </p:blipFill>
        <p:spPr>
          <a:xfrm>
            <a:off x="3779838" y="1844675"/>
            <a:ext cx="5113337" cy="4062413"/>
          </a:xfrm>
          <a:noFill/>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827088" y="617538"/>
            <a:ext cx="8116887"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变压器的基本结构和分类             </a:t>
            </a:r>
            <a:r>
              <a:rPr lang="en-US" altLang="zh-CN" sz="1200">
                <a:ea typeface="黑体" pitchFamily="2" charset="-122"/>
              </a:rPr>
              <a:t>5   </a:t>
            </a:r>
          </a:p>
        </p:txBody>
      </p:sp>
      <p:sp>
        <p:nvSpPr>
          <p:cNvPr id="253955" name="Text Box 3"/>
          <p:cNvSpPr txBox="1">
            <a:spLocks noChangeArrowheads="1"/>
          </p:cNvSpPr>
          <p:nvPr/>
        </p:nvSpPr>
        <p:spPr bwMode="auto">
          <a:xfrm>
            <a:off x="250825" y="1989138"/>
            <a:ext cx="4176713" cy="2838450"/>
          </a:xfrm>
          <a:prstGeom prst="rect">
            <a:avLst/>
          </a:prstGeom>
          <a:solidFill>
            <a:schemeClr val="accent1">
              <a:alpha val="0"/>
            </a:schemeClr>
          </a:solidFill>
          <a:ln w="9525">
            <a:noFill/>
            <a:miter lim="800000"/>
            <a:headEnd/>
            <a:tailEnd/>
          </a:ln>
          <a:effectLst/>
        </p:spPr>
        <p:txBody>
          <a:bodyPr>
            <a:spAutoFit/>
          </a:bodyPr>
          <a:lstStyle/>
          <a:p>
            <a:pPr algn="l"/>
            <a:r>
              <a:rPr kumimoji="1" lang="en-US" altLang="en-US" sz="3600" b="1">
                <a:latin typeface="宋体" charset="-122"/>
              </a:rPr>
              <a:t>2、绕组：</a:t>
            </a:r>
            <a:endParaRPr lang="zh-CN" altLang="en-US" sz="3600" b="1">
              <a:solidFill>
                <a:srgbClr val="0000FF"/>
              </a:solidFill>
              <a:latin typeface="宋体" charset="-122"/>
            </a:endParaRPr>
          </a:p>
          <a:p>
            <a:pPr algn="l"/>
            <a:r>
              <a:rPr lang="zh-CN" altLang="en-US" sz="3200">
                <a:solidFill>
                  <a:srgbClr val="0000FF"/>
                </a:solidFill>
                <a:latin typeface="宋体" charset="-122"/>
              </a:rPr>
              <a:t>    </a:t>
            </a:r>
            <a:r>
              <a:rPr lang="zh-CN" altLang="en-US" sz="3600" b="1">
                <a:solidFill>
                  <a:srgbClr val="0000FF"/>
                </a:solidFill>
                <a:latin typeface="宋体" charset="-122"/>
              </a:rPr>
              <a:t>高压绕组的匝数多</a:t>
            </a:r>
            <a:r>
              <a:rPr lang="en-US" altLang="zh-CN" sz="3600" b="1">
                <a:solidFill>
                  <a:srgbClr val="0000FF"/>
                </a:solidFill>
                <a:latin typeface="宋体" charset="-122"/>
              </a:rPr>
              <a:t>,</a:t>
            </a:r>
            <a:r>
              <a:rPr lang="zh-CN" altLang="en-US" sz="3600" b="1">
                <a:solidFill>
                  <a:srgbClr val="0000FF"/>
                </a:solidFill>
                <a:latin typeface="宋体" charset="-122"/>
              </a:rPr>
              <a:t>导线细；</a:t>
            </a:r>
          </a:p>
          <a:p>
            <a:pPr algn="l"/>
            <a:r>
              <a:rPr lang="zh-CN" altLang="en-US" sz="3600" b="1">
                <a:solidFill>
                  <a:srgbClr val="0000FF"/>
                </a:solidFill>
                <a:latin typeface="宋体" charset="-122"/>
              </a:rPr>
              <a:t>    低压绕组的匝数少，导线粗。</a:t>
            </a:r>
            <a:endParaRPr lang="en-US" altLang="en-US" sz="3600" b="1">
              <a:solidFill>
                <a:srgbClr val="0000FF"/>
              </a:solidFill>
              <a:latin typeface="宋体" charset="-122"/>
            </a:endParaRPr>
          </a:p>
        </p:txBody>
      </p:sp>
      <p:pic>
        <p:nvPicPr>
          <p:cNvPr id="253956" name="Picture 4" descr="10-2变压器绕组2"/>
          <p:cNvPicPr>
            <a:picLocks noChangeAspect="1" noChangeArrowheads="1"/>
          </p:cNvPicPr>
          <p:nvPr>
            <p:ph idx="1"/>
          </p:nvPr>
        </p:nvPicPr>
        <p:blipFill>
          <a:blip r:embed="rId2"/>
          <a:srcRect/>
          <a:stretch>
            <a:fillRect/>
          </a:stretch>
        </p:blipFill>
        <p:spPr>
          <a:xfrm>
            <a:off x="4211638" y="1844675"/>
            <a:ext cx="4681537" cy="3719513"/>
          </a:xfrm>
          <a:noFill/>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827088" y="617538"/>
            <a:ext cx="8116887"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变压器的基本结构和分类             </a:t>
            </a:r>
            <a:r>
              <a:rPr lang="en-US" altLang="zh-CN" sz="1200">
                <a:ea typeface="黑体" pitchFamily="2" charset="-122"/>
              </a:rPr>
              <a:t>6   </a:t>
            </a:r>
          </a:p>
        </p:txBody>
      </p:sp>
      <p:sp>
        <p:nvSpPr>
          <p:cNvPr id="252931" name="Text Box 3"/>
          <p:cNvSpPr txBox="1">
            <a:spLocks noChangeArrowheads="1"/>
          </p:cNvSpPr>
          <p:nvPr/>
        </p:nvSpPr>
        <p:spPr bwMode="auto">
          <a:xfrm>
            <a:off x="179388" y="1773238"/>
            <a:ext cx="3600450" cy="4419600"/>
          </a:xfrm>
          <a:prstGeom prst="rect">
            <a:avLst/>
          </a:prstGeom>
          <a:solidFill>
            <a:schemeClr val="accent1">
              <a:alpha val="0"/>
            </a:schemeClr>
          </a:solidFill>
          <a:ln w="9525">
            <a:noFill/>
            <a:miter lim="800000"/>
            <a:headEnd/>
            <a:tailEnd/>
          </a:ln>
          <a:effectLst/>
        </p:spPr>
        <p:txBody>
          <a:bodyPr>
            <a:spAutoFit/>
          </a:bodyPr>
          <a:lstStyle/>
          <a:p>
            <a:pPr algn="l"/>
            <a:r>
              <a:rPr kumimoji="1" lang="en-US" altLang="en-US" sz="3600" b="1">
                <a:latin typeface="宋体" charset="-122"/>
              </a:rPr>
              <a:t>2、绕组：</a:t>
            </a:r>
            <a:endParaRPr kumimoji="1" lang="zh-CN" altLang="en-US" sz="3600" b="1">
              <a:latin typeface="宋体" charset="-122"/>
            </a:endParaRPr>
          </a:p>
          <a:p>
            <a:pPr algn="l"/>
            <a:r>
              <a:rPr kumimoji="1" lang="zh-CN" altLang="en-US" sz="2800">
                <a:latin typeface="宋体" charset="-122"/>
              </a:rPr>
              <a:t>   </a:t>
            </a:r>
            <a:r>
              <a:rPr kumimoji="1" lang="en-US" altLang="en-US" sz="2800">
                <a:latin typeface="宋体" charset="-122"/>
              </a:rPr>
              <a:t>同心式</a:t>
            </a:r>
            <a:endParaRPr kumimoji="1" lang="zh-CN" altLang="en-US" sz="2800">
              <a:latin typeface="宋体" charset="-122"/>
            </a:endParaRPr>
          </a:p>
          <a:p>
            <a:pPr algn="l"/>
            <a:r>
              <a:rPr kumimoji="1" lang="zh-CN" altLang="en-US" sz="3200" b="1">
                <a:solidFill>
                  <a:srgbClr val="FF0000"/>
                </a:solidFill>
                <a:latin typeface="宋体" charset="-122"/>
              </a:rPr>
              <a:t>结构：</a:t>
            </a:r>
            <a:r>
              <a:rPr lang="zh-CN" altLang="en-US" sz="3200" b="1">
                <a:solidFill>
                  <a:srgbClr val="FF0000"/>
                </a:solidFill>
              </a:rPr>
              <a:t>同心式绕组的高、低压绕组同心地套装在心柱上。</a:t>
            </a:r>
          </a:p>
          <a:p>
            <a:pPr algn="l"/>
            <a:r>
              <a:rPr lang="zh-CN" altLang="en-US" sz="3200" b="1">
                <a:solidFill>
                  <a:srgbClr val="FF0000"/>
                </a:solidFill>
              </a:rPr>
              <a:t>特点：</a:t>
            </a:r>
            <a:r>
              <a:rPr kumimoji="1" lang="zh-CN" altLang="en-US" sz="3200" b="1">
                <a:solidFill>
                  <a:srgbClr val="FF0000"/>
                </a:solidFill>
                <a:latin typeface="宋体" charset="-122"/>
              </a:rPr>
              <a:t>结构简单</a:t>
            </a:r>
            <a:r>
              <a:rPr kumimoji="1" lang="en-US" altLang="en-US" sz="3200" b="1">
                <a:solidFill>
                  <a:srgbClr val="FF0000"/>
                </a:solidFill>
                <a:latin typeface="宋体" charset="-122"/>
              </a:rPr>
              <a:t>，制造方便；</a:t>
            </a:r>
            <a:endParaRPr kumimoji="1" lang="zh-CN" altLang="en-US" sz="3200" b="1">
              <a:solidFill>
                <a:srgbClr val="FF0000"/>
              </a:solidFill>
              <a:latin typeface="宋体" charset="-122"/>
            </a:endParaRPr>
          </a:p>
          <a:p>
            <a:pPr algn="l"/>
            <a:r>
              <a:rPr kumimoji="1" lang="zh-CN" altLang="en-US" sz="2800">
                <a:latin typeface="宋体" charset="-122"/>
              </a:rPr>
              <a:t>   </a:t>
            </a:r>
            <a:endParaRPr kumimoji="1" lang="en-US" altLang="en-US" sz="2400" b="1">
              <a:solidFill>
                <a:srgbClr val="0000FF"/>
              </a:solidFill>
              <a:latin typeface="Tahoma" pitchFamily="34" charset="0"/>
            </a:endParaRPr>
          </a:p>
        </p:txBody>
      </p:sp>
      <p:pic>
        <p:nvPicPr>
          <p:cNvPr id="252932" name="Picture 4" descr="10-2变压器绕组2"/>
          <p:cNvPicPr>
            <a:picLocks noChangeAspect="1" noChangeArrowheads="1"/>
          </p:cNvPicPr>
          <p:nvPr>
            <p:ph idx="1"/>
          </p:nvPr>
        </p:nvPicPr>
        <p:blipFill>
          <a:blip r:embed="rId2"/>
          <a:srcRect/>
          <a:stretch>
            <a:fillRect/>
          </a:stretch>
        </p:blipFill>
        <p:spPr>
          <a:xfrm>
            <a:off x="3779838" y="1844675"/>
            <a:ext cx="5113337" cy="4062413"/>
          </a:xfrm>
          <a:noFill/>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827088" y="617538"/>
            <a:ext cx="8116887"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变压器的基本结构和分类             </a:t>
            </a:r>
            <a:r>
              <a:rPr lang="en-US" altLang="zh-CN" sz="1200">
                <a:ea typeface="黑体" pitchFamily="2" charset="-122"/>
              </a:rPr>
              <a:t>7</a:t>
            </a:r>
          </a:p>
        </p:txBody>
      </p:sp>
      <p:sp>
        <p:nvSpPr>
          <p:cNvPr id="254979" name="Text Box 3"/>
          <p:cNvSpPr txBox="1">
            <a:spLocks noChangeArrowheads="1"/>
          </p:cNvSpPr>
          <p:nvPr/>
        </p:nvSpPr>
        <p:spPr bwMode="auto">
          <a:xfrm>
            <a:off x="179388" y="1773238"/>
            <a:ext cx="4321175" cy="4479925"/>
          </a:xfrm>
          <a:prstGeom prst="rect">
            <a:avLst/>
          </a:prstGeom>
          <a:solidFill>
            <a:schemeClr val="accent1">
              <a:alpha val="0"/>
            </a:schemeClr>
          </a:solidFill>
          <a:ln w="9525">
            <a:noFill/>
            <a:miter lim="800000"/>
            <a:headEnd/>
            <a:tailEnd/>
          </a:ln>
          <a:effectLst/>
        </p:spPr>
        <p:txBody>
          <a:bodyPr>
            <a:spAutoFit/>
          </a:bodyPr>
          <a:lstStyle/>
          <a:p>
            <a:pPr algn="l"/>
            <a:r>
              <a:rPr kumimoji="1" lang="en-US" altLang="en-US" sz="3600" b="1">
                <a:latin typeface="宋体" charset="-122"/>
              </a:rPr>
              <a:t>2、绕组：</a:t>
            </a:r>
            <a:endParaRPr kumimoji="1" lang="zh-CN" altLang="en-US" sz="3600" b="1">
              <a:latin typeface="宋体" charset="-122"/>
            </a:endParaRPr>
          </a:p>
          <a:p>
            <a:pPr algn="l"/>
            <a:r>
              <a:rPr kumimoji="1" lang="en-US" altLang="en-US" sz="2800">
                <a:latin typeface="宋体" charset="-122"/>
              </a:rPr>
              <a:t>交叠式</a:t>
            </a:r>
            <a:endParaRPr kumimoji="1" lang="zh-CN" altLang="en-US" sz="2800">
              <a:latin typeface="宋体" charset="-122"/>
            </a:endParaRPr>
          </a:p>
          <a:p>
            <a:pPr algn="l"/>
            <a:r>
              <a:rPr lang="zh-CN" altLang="en-US" sz="3200" b="1">
                <a:solidFill>
                  <a:srgbClr val="0000FF"/>
                </a:solidFill>
              </a:rPr>
              <a:t>结构：交迭式绕组的高、低压绕组沿心柱高度方向互相交迭地放置。</a:t>
            </a:r>
          </a:p>
          <a:p>
            <a:pPr algn="l"/>
            <a:r>
              <a:rPr lang="zh-CN" altLang="en-US" sz="3200" b="1">
                <a:solidFill>
                  <a:srgbClr val="0000FF"/>
                </a:solidFill>
              </a:rPr>
              <a:t>特点：</a:t>
            </a:r>
            <a:r>
              <a:rPr kumimoji="1" lang="en-US" altLang="en-US" sz="3200" b="1">
                <a:solidFill>
                  <a:srgbClr val="0000FF"/>
                </a:solidFill>
                <a:latin typeface="宋体" charset="-122"/>
              </a:rPr>
              <a:t>机械强度好，引出线的布置和焊接都较方便，漏电抗小</a:t>
            </a:r>
            <a:r>
              <a:rPr kumimoji="1" lang="en-US" altLang="en-US" sz="3200" b="1">
                <a:solidFill>
                  <a:srgbClr val="0000FF"/>
                </a:solidFill>
                <a:latin typeface="Tahoma" pitchFamily="34" charset="0"/>
              </a:rPr>
              <a:t>。</a:t>
            </a:r>
          </a:p>
        </p:txBody>
      </p:sp>
      <p:pic>
        <p:nvPicPr>
          <p:cNvPr id="254980" name="Picture 4" descr="10-2变压器绕组2"/>
          <p:cNvPicPr>
            <a:picLocks noChangeAspect="1" noChangeArrowheads="1"/>
          </p:cNvPicPr>
          <p:nvPr>
            <p:ph idx="1"/>
          </p:nvPr>
        </p:nvPicPr>
        <p:blipFill>
          <a:blip r:embed="rId2"/>
          <a:srcRect/>
          <a:stretch>
            <a:fillRect/>
          </a:stretch>
        </p:blipFill>
        <p:spPr>
          <a:xfrm>
            <a:off x="4427538" y="1844675"/>
            <a:ext cx="4465637" cy="4062413"/>
          </a:xfrm>
          <a:noFill/>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51909" name="Picture 5" descr="2-3 拷贝"/>
          <p:cNvPicPr>
            <a:picLocks noChangeAspect="1" noChangeArrowheads="1"/>
          </p:cNvPicPr>
          <p:nvPr/>
        </p:nvPicPr>
        <p:blipFill>
          <a:blip r:embed="rId2">
            <a:lum contrast="12000"/>
          </a:blip>
          <a:srcRect/>
          <a:stretch>
            <a:fillRect/>
          </a:stretch>
        </p:blipFill>
        <p:spPr bwMode="auto">
          <a:xfrm>
            <a:off x="2987675" y="1700213"/>
            <a:ext cx="5337175" cy="4437062"/>
          </a:xfrm>
          <a:prstGeom prst="rect">
            <a:avLst/>
          </a:prstGeom>
          <a:noFill/>
        </p:spPr>
      </p:pic>
      <p:sp>
        <p:nvSpPr>
          <p:cNvPr id="251906" name="Rectangle 2"/>
          <p:cNvSpPr>
            <a:spLocks noGrp="1" noChangeArrowheads="1"/>
          </p:cNvSpPr>
          <p:nvPr>
            <p:ph type="title"/>
          </p:nvPr>
        </p:nvSpPr>
        <p:spPr>
          <a:xfrm>
            <a:off x="827088" y="617538"/>
            <a:ext cx="8116887"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变压器的基本结构和分类             </a:t>
            </a:r>
            <a:r>
              <a:rPr lang="en-US" altLang="zh-CN" sz="1200">
                <a:ea typeface="黑体" pitchFamily="2" charset="-122"/>
              </a:rPr>
              <a:t>8   </a:t>
            </a:r>
          </a:p>
        </p:txBody>
      </p:sp>
      <p:sp>
        <p:nvSpPr>
          <p:cNvPr id="251907" name="Text Box 3"/>
          <p:cNvSpPr txBox="1">
            <a:spLocks noChangeArrowheads="1"/>
          </p:cNvSpPr>
          <p:nvPr/>
        </p:nvSpPr>
        <p:spPr bwMode="auto">
          <a:xfrm>
            <a:off x="468313" y="1916113"/>
            <a:ext cx="4824412" cy="3995737"/>
          </a:xfrm>
          <a:prstGeom prst="rect">
            <a:avLst/>
          </a:prstGeom>
          <a:solidFill>
            <a:schemeClr val="accent1">
              <a:alpha val="0"/>
            </a:schemeClr>
          </a:solidFill>
          <a:ln w="9525">
            <a:noFill/>
            <a:miter lim="800000"/>
            <a:headEnd/>
            <a:tailEnd/>
          </a:ln>
          <a:effectLst/>
        </p:spPr>
        <p:txBody>
          <a:bodyPr>
            <a:spAutoFit/>
          </a:bodyPr>
          <a:lstStyle/>
          <a:p>
            <a:pPr algn="l"/>
            <a:r>
              <a:rPr lang="en-US" altLang="zh-CN" sz="3200">
                <a:solidFill>
                  <a:srgbClr val="0000FF"/>
                </a:solidFill>
                <a:latin typeface="宋体" charset="-122"/>
              </a:rPr>
              <a:t> </a:t>
            </a:r>
            <a:r>
              <a:rPr lang="en-US" altLang="zh-CN" sz="2400"/>
              <a:t>3.</a:t>
            </a:r>
            <a:r>
              <a:rPr lang="zh-CN" altLang="en-US" sz="2400"/>
              <a:t>其他部件</a:t>
            </a:r>
          </a:p>
          <a:p>
            <a:pPr algn="l"/>
            <a:r>
              <a:rPr lang="zh-CN" altLang="en-US" sz="2800">
                <a:solidFill>
                  <a:srgbClr val="0000FF"/>
                </a:solidFill>
              </a:rPr>
              <a:t>典型的油浸电力变压器：</a:t>
            </a:r>
          </a:p>
          <a:p>
            <a:pPr algn="l"/>
            <a:r>
              <a:rPr lang="zh-CN" altLang="en-US" sz="2800">
                <a:solidFill>
                  <a:srgbClr val="FF0000"/>
                </a:solidFill>
              </a:rPr>
              <a:t>器身</a:t>
            </a:r>
          </a:p>
          <a:p>
            <a:pPr algn="l"/>
            <a:r>
              <a:rPr lang="zh-CN" altLang="en-US" sz="2800">
                <a:solidFill>
                  <a:srgbClr val="FF0000"/>
                </a:solidFill>
              </a:rPr>
              <a:t>油箱</a:t>
            </a:r>
          </a:p>
          <a:p>
            <a:pPr algn="l"/>
            <a:r>
              <a:rPr lang="zh-CN" altLang="en-US" sz="2800">
                <a:solidFill>
                  <a:srgbClr val="FF0000"/>
                </a:solidFill>
              </a:rPr>
              <a:t>变压器油</a:t>
            </a:r>
          </a:p>
          <a:p>
            <a:pPr algn="l"/>
            <a:r>
              <a:rPr lang="zh-CN" altLang="en-US" sz="2800">
                <a:solidFill>
                  <a:srgbClr val="FF0000"/>
                </a:solidFill>
              </a:rPr>
              <a:t>散热器</a:t>
            </a:r>
          </a:p>
          <a:p>
            <a:pPr algn="l"/>
            <a:r>
              <a:rPr lang="zh-CN" altLang="en-US" sz="2800">
                <a:solidFill>
                  <a:srgbClr val="FF0000"/>
                </a:solidFill>
              </a:rPr>
              <a:t>绝缘套管</a:t>
            </a:r>
          </a:p>
          <a:p>
            <a:pPr algn="l"/>
            <a:r>
              <a:rPr lang="zh-CN" altLang="en-US" sz="2800">
                <a:solidFill>
                  <a:srgbClr val="FF0000"/>
                </a:solidFill>
              </a:rPr>
              <a:t>分接开关</a:t>
            </a:r>
          </a:p>
          <a:p>
            <a:pPr algn="l"/>
            <a:r>
              <a:rPr lang="zh-CN" altLang="en-US" sz="2800">
                <a:solidFill>
                  <a:srgbClr val="FF0000"/>
                </a:solidFill>
              </a:rPr>
              <a:t>继电保护装置等部件</a:t>
            </a:r>
            <a:endParaRPr lang="en-US" altLang="en-US" sz="2800">
              <a:solidFill>
                <a:srgbClr val="FF0000"/>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611188" y="617538"/>
            <a:ext cx="8332787"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变压器的基本结构和分类              </a:t>
            </a:r>
            <a:r>
              <a:rPr lang="en-US" altLang="zh-CN" sz="1200">
                <a:ea typeface="黑体" pitchFamily="2" charset="-122"/>
              </a:rPr>
              <a:t>5</a:t>
            </a:r>
          </a:p>
        </p:txBody>
      </p:sp>
      <p:sp>
        <p:nvSpPr>
          <p:cNvPr id="214019" name="Text Box 3"/>
          <p:cNvSpPr txBox="1">
            <a:spLocks noChangeArrowheads="1"/>
          </p:cNvSpPr>
          <p:nvPr/>
        </p:nvSpPr>
        <p:spPr bwMode="auto">
          <a:xfrm>
            <a:off x="250825" y="1773238"/>
            <a:ext cx="8569325" cy="4362450"/>
          </a:xfrm>
          <a:prstGeom prst="rect">
            <a:avLst/>
          </a:prstGeom>
          <a:solidFill>
            <a:schemeClr val="accent1">
              <a:alpha val="0"/>
            </a:schemeClr>
          </a:solidFill>
          <a:ln w="9525">
            <a:noFill/>
            <a:miter lim="800000"/>
            <a:headEnd/>
            <a:tailEnd/>
          </a:ln>
          <a:effectLst/>
        </p:spPr>
        <p:txBody>
          <a:bodyPr>
            <a:spAutoFit/>
          </a:bodyPr>
          <a:lstStyle/>
          <a:p>
            <a:pPr algn="l"/>
            <a:r>
              <a:rPr kumimoji="1" lang="zh-CN" altLang="en-US" sz="2800" b="1">
                <a:latin typeface="Tahoma" pitchFamily="34" charset="0"/>
              </a:rPr>
              <a:t>二、变压器的用途 </a:t>
            </a:r>
          </a:p>
          <a:p>
            <a:pPr algn="l"/>
            <a:r>
              <a:rPr kumimoji="1" lang="zh-CN" altLang="en-US" sz="2800" b="1">
                <a:latin typeface="Tahoma" pitchFamily="34" charset="0"/>
              </a:rPr>
              <a:t>       </a:t>
            </a:r>
            <a:r>
              <a:rPr kumimoji="1" lang="zh-CN" altLang="en-US" sz="2800" b="1">
                <a:solidFill>
                  <a:srgbClr val="FF0000"/>
                </a:solidFill>
                <a:latin typeface="Tahoma" pitchFamily="34" charset="0"/>
              </a:rPr>
              <a:t>电力变压器</a:t>
            </a:r>
            <a:r>
              <a:rPr kumimoji="1" lang="zh-CN" altLang="en-US" sz="2800" b="1">
                <a:latin typeface="Tahoma" pitchFamily="34" charset="0"/>
              </a:rPr>
              <a:t>是一个静止的电器，它是由绕在同一个铁心上的两个或更多的线圈组成，线圈之间通过随时间的交变的磁场相互联系着，把一种等级的电压和电流变成同频率的另一个等级的电压和电流。 由于发电机发出的电压一般只有</a:t>
            </a:r>
            <a:r>
              <a:rPr kumimoji="1" lang="en-US" altLang="zh-CN" sz="2800" b="1">
                <a:latin typeface="Tahoma" pitchFamily="34" charset="0"/>
              </a:rPr>
              <a:t>10.5--20KV</a:t>
            </a:r>
            <a:r>
              <a:rPr kumimoji="1" lang="zh-CN" altLang="en-US" sz="2800" b="1">
                <a:latin typeface="Tahoma" pitchFamily="34" charset="0"/>
              </a:rPr>
              <a:t>，远距离输电难以完成。当传输的功率一定时，利用变压器使电压升高，电流下降，线路不仅损耗降低，而且线路上的压降也减小，使电能经济地输送出去。输电距离越远，输送的功率越大时，要求的电压越高。</a:t>
            </a:r>
            <a:r>
              <a:rPr kumimoji="1" lang="zh-CN" altLang="en-US" sz="2400">
                <a:latin typeface="Tahoma" pitchFamily="34" charset="0"/>
              </a:rPr>
              <a:t> </a:t>
            </a:r>
            <a:endParaRPr kumimoji="1" lang="en-US" altLang="en-US" sz="2800" b="1">
              <a:latin typeface="Tahoma"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11188" y="617538"/>
            <a:ext cx="8332787"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变压器的基本结构和分类             </a:t>
            </a:r>
            <a:r>
              <a:rPr lang="en-US" altLang="zh-CN" sz="1200">
                <a:ea typeface="黑体" pitchFamily="2" charset="-122"/>
              </a:rPr>
              <a:t>6</a:t>
            </a:r>
          </a:p>
        </p:txBody>
      </p:sp>
      <p:sp>
        <p:nvSpPr>
          <p:cNvPr id="215043" name="Text Box 3"/>
          <p:cNvSpPr txBox="1">
            <a:spLocks noChangeArrowheads="1"/>
          </p:cNvSpPr>
          <p:nvPr/>
        </p:nvSpPr>
        <p:spPr bwMode="auto">
          <a:xfrm>
            <a:off x="684213" y="1844675"/>
            <a:ext cx="7489825" cy="3873500"/>
          </a:xfrm>
          <a:prstGeom prst="rect">
            <a:avLst/>
          </a:prstGeom>
          <a:solidFill>
            <a:schemeClr val="accent1">
              <a:alpha val="0"/>
            </a:schemeClr>
          </a:solidFill>
          <a:ln w="9525">
            <a:noFill/>
            <a:miter lim="800000"/>
            <a:headEnd/>
            <a:tailEnd/>
          </a:ln>
          <a:effectLst/>
        </p:spPr>
        <p:txBody>
          <a:bodyPr>
            <a:spAutoFit/>
          </a:bodyPr>
          <a:lstStyle/>
          <a:p>
            <a:pPr algn="l"/>
            <a:r>
              <a:rPr kumimoji="1" lang="zh-CN" altLang="en-US" sz="2800" b="1">
                <a:latin typeface="Tahoma" pitchFamily="34" charset="0"/>
              </a:rPr>
              <a:t>三、变压器的分类 </a:t>
            </a:r>
          </a:p>
          <a:p>
            <a:pPr algn="l"/>
            <a:r>
              <a:rPr kumimoji="1" lang="en-US" altLang="zh-CN" sz="2800" b="1">
                <a:latin typeface="Tahoma" pitchFamily="34" charset="0"/>
              </a:rPr>
              <a:t>1</a:t>
            </a:r>
            <a:r>
              <a:rPr kumimoji="1" lang="zh-CN" altLang="en-US" sz="2800" b="1">
                <a:latin typeface="Tahoma" pitchFamily="34" charset="0"/>
              </a:rPr>
              <a:t>、按用途分为：电源变压器、调压变压器、脉冲变压器、参数变压器、特殊变压器 </a:t>
            </a:r>
          </a:p>
          <a:p>
            <a:pPr algn="l"/>
            <a:r>
              <a:rPr kumimoji="1" lang="en-US" altLang="zh-CN" sz="2800" b="1">
                <a:latin typeface="Tahoma" pitchFamily="34" charset="0"/>
              </a:rPr>
              <a:t>2</a:t>
            </a:r>
            <a:r>
              <a:rPr kumimoji="1" lang="zh-CN" altLang="en-US" sz="2800" b="1">
                <a:latin typeface="Tahoma" pitchFamily="34" charset="0"/>
              </a:rPr>
              <a:t>、按结构分为：铁心式变压器、铁壳式变压器、卷环式变压器 </a:t>
            </a:r>
          </a:p>
          <a:p>
            <a:pPr algn="l"/>
            <a:r>
              <a:rPr kumimoji="1" lang="en-US" altLang="zh-CN" sz="2800" b="1">
                <a:latin typeface="Tahoma" pitchFamily="34" charset="0"/>
              </a:rPr>
              <a:t>3</a:t>
            </a:r>
            <a:r>
              <a:rPr kumimoji="1" lang="zh-CN" altLang="en-US" sz="2800" b="1">
                <a:latin typeface="Tahoma" pitchFamily="34" charset="0"/>
              </a:rPr>
              <a:t>、按相数分为：单相变压器、三相变压器、多相变压器</a:t>
            </a:r>
          </a:p>
          <a:p>
            <a:pPr algn="l"/>
            <a:r>
              <a:rPr kumimoji="1" lang="en-US" altLang="zh-CN" sz="2800" b="1">
                <a:latin typeface="Tahoma" pitchFamily="34" charset="0"/>
              </a:rPr>
              <a:t>4</a:t>
            </a:r>
            <a:r>
              <a:rPr kumimoji="1" lang="zh-CN" altLang="en-US" sz="2800" b="1">
                <a:latin typeface="Tahoma" pitchFamily="34" charset="0"/>
              </a:rPr>
              <a:t>、冷却方式为：干式</a:t>
            </a:r>
            <a:r>
              <a:rPr kumimoji="1" lang="zh-CN" altLang="en-US" sz="2400" b="1">
                <a:latin typeface="Tahoma" pitchFamily="34" charset="0"/>
              </a:rPr>
              <a:t>变压器、油冷式变压器、油浸式变压器</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62000" y="533400"/>
            <a:ext cx="7696200" cy="866775"/>
          </a:xfrm>
        </p:spPr>
        <p:txBody>
          <a:bodyPr/>
          <a:lstStyle/>
          <a:p>
            <a:r>
              <a:rPr lang="zh-CN" altLang="en-US" b="1">
                <a:ea typeface="仿宋_GB2312" pitchFamily="49" charset="-122"/>
              </a:rPr>
              <a:t>介绍内容</a:t>
            </a:r>
          </a:p>
        </p:txBody>
      </p:sp>
      <p:sp>
        <p:nvSpPr>
          <p:cNvPr id="3075" name="Rectangle 3"/>
          <p:cNvSpPr>
            <a:spLocks noGrp="1" noChangeArrowheads="1"/>
          </p:cNvSpPr>
          <p:nvPr>
            <p:ph type="body" idx="1"/>
          </p:nvPr>
        </p:nvSpPr>
        <p:spPr>
          <a:xfrm>
            <a:off x="684213" y="1981200"/>
            <a:ext cx="7991475" cy="3697288"/>
          </a:xfrm>
        </p:spPr>
        <p:txBody>
          <a:bodyPr/>
          <a:lstStyle/>
          <a:p>
            <a:pPr>
              <a:lnSpc>
                <a:spcPct val="80000"/>
              </a:lnSpc>
              <a:buFont typeface="Wingdings" pitchFamily="2" charset="2"/>
              <a:buNone/>
            </a:pPr>
            <a:r>
              <a:rPr lang="zh-CN" altLang="en-US" sz="3600" b="1"/>
              <a:t>　　</a:t>
            </a:r>
            <a:r>
              <a:rPr lang="zh-CN" altLang="en-US" sz="5500" b="1">
                <a:ea typeface="华文行楷" pitchFamily="2" charset="-122"/>
              </a:rPr>
              <a:t>本章介绍变压器的功用和基本原理，并叙述单相变压器的主要结构和分类，最后给出变压器的型号和额定数据。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1"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slide(fromBottom)">
                                      <p:cBhvr>
                                        <p:cTn id="7" dur="500"/>
                                        <p:tgtEl>
                                          <p:spTgt spid="3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11188" y="617538"/>
            <a:ext cx="8332787"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变压器的型号和额定数据             </a:t>
            </a:r>
            <a:r>
              <a:rPr lang="zh-CN" altLang="en-US" sz="1200">
                <a:ea typeface="黑体" pitchFamily="2" charset="-122"/>
              </a:rPr>
              <a:t>１</a:t>
            </a:r>
          </a:p>
        </p:txBody>
      </p:sp>
      <p:sp>
        <p:nvSpPr>
          <p:cNvPr id="216067" name="Text Box 3"/>
          <p:cNvSpPr txBox="1">
            <a:spLocks noChangeArrowheads="1"/>
          </p:cNvSpPr>
          <p:nvPr/>
        </p:nvSpPr>
        <p:spPr bwMode="auto">
          <a:xfrm>
            <a:off x="395288" y="2133600"/>
            <a:ext cx="8497887" cy="1249363"/>
          </a:xfrm>
          <a:prstGeom prst="rect">
            <a:avLst/>
          </a:prstGeom>
          <a:solidFill>
            <a:schemeClr val="accent1">
              <a:alpha val="0"/>
            </a:schemeClr>
          </a:solidFill>
          <a:ln w="9525">
            <a:noFill/>
            <a:miter lim="800000"/>
            <a:headEnd/>
            <a:tailEnd/>
          </a:ln>
          <a:effectLst/>
        </p:spPr>
        <p:txBody>
          <a:bodyPr>
            <a:spAutoFit/>
          </a:bodyPr>
          <a:lstStyle/>
          <a:p>
            <a:pPr algn="l"/>
            <a:r>
              <a:rPr kumimoji="1" lang="zh-CN" altLang="en-US" sz="2800" b="1">
                <a:latin typeface="Tahoma" pitchFamily="34" charset="0"/>
              </a:rPr>
              <a:t>一、航空变压器的型号 </a:t>
            </a:r>
          </a:p>
          <a:p>
            <a:pPr algn="l"/>
            <a:r>
              <a:rPr kumimoji="1" lang="zh-CN" altLang="en-US" sz="2400" b="1">
                <a:latin typeface="Tahoma" pitchFamily="34" charset="0"/>
              </a:rPr>
              <a:t>       航空变压器的型号主要由主称代号和容量值两部分组成。</a:t>
            </a:r>
          </a:p>
          <a:p>
            <a:pPr algn="l"/>
            <a:r>
              <a:rPr kumimoji="1" lang="zh-CN" altLang="en-US" sz="2400" b="1">
                <a:latin typeface="Tahoma" pitchFamily="34" charset="0"/>
              </a:rPr>
              <a:t>ＤＢＹ－１５     ＳＢＹ－５００</a:t>
            </a:r>
            <a:endParaRPr kumimoji="1" lang="zh-CN" altLang="en-US" sz="2400">
              <a:latin typeface="Tahoma"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11188" y="617538"/>
            <a:ext cx="8332787"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变压器的型号和额定数据                </a:t>
            </a:r>
            <a:r>
              <a:rPr lang="zh-CN" altLang="en-US" sz="1200">
                <a:ea typeface="黑体" pitchFamily="2" charset="-122"/>
              </a:rPr>
              <a:t>２</a:t>
            </a:r>
          </a:p>
        </p:txBody>
      </p:sp>
      <p:sp>
        <p:nvSpPr>
          <p:cNvPr id="217091" name="Text Box 3"/>
          <p:cNvSpPr txBox="1">
            <a:spLocks noChangeArrowheads="1"/>
          </p:cNvSpPr>
          <p:nvPr/>
        </p:nvSpPr>
        <p:spPr bwMode="auto">
          <a:xfrm>
            <a:off x="395288" y="1592263"/>
            <a:ext cx="8497887" cy="5265737"/>
          </a:xfrm>
          <a:prstGeom prst="rect">
            <a:avLst/>
          </a:prstGeom>
          <a:solidFill>
            <a:schemeClr val="accent1">
              <a:alpha val="0"/>
            </a:schemeClr>
          </a:solidFill>
          <a:ln w="9525">
            <a:noFill/>
            <a:miter lim="800000"/>
            <a:headEnd/>
            <a:tailEnd/>
          </a:ln>
          <a:effectLst/>
        </p:spPr>
        <p:txBody>
          <a:bodyPr>
            <a:spAutoFit/>
          </a:bodyPr>
          <a:lstStyle/>
          <a:p>
            <a:pPr algn="l"/>
            <a:r>
              <a:rPr kumimoji="1" lang="zh-CN" altLang="en-US" sz="2400">
                <a:latin typeface="Tahoma" pitchFamily="34" charset="0"/>
              </a:rPr>
              <a:t>一、主要内容 </a:t>
            </a:r>
          </a:p>
          <a:p>
            <a:pPr algn="l"/>
            <a:r>
              <a:rPr kumimoji="1" lang="en-US" altLang="zh-CN" sz="2400">
                <a:latin typeface="Tahoma" pitchFamily="34" charset="0"/>
              </a:rPr>
              <a:t>1</a:t>
            </a:r>
            <a:r>
              <a:rPr kumimoji="1" lang="zh-CN" altLang="en-US" sz="2400">
                <a:latin typeface="Tahoma" pitchFamily="34" charset="0"/>
              </a:rPr>
              <a:t>、额定容量</a:t>
            </a:r>
            <a:r>
              <a:rPr kumimoji="1" lang="en-US" altLang="zh-CN" sz="2400" i="1">
                <a:latin typeface="Tahoma" pitchFamily="34" charset="0"/>
              </a:rPr>
              <a:t>S</a:t>
            </a:r>
            <a:r>
              <a:rPr kumimoji="1" lang="zh-CN" altLang="en-US" sz="2400">
                <a:latin typeface="Tahoma" pitchFamily="34" charset="0"/>
              </a:rPr>
              <a:t>，</a:t>
            </a:r>
            <a:r>
              <a:rPr kumimoji="1" lang="en-US" altLang="zh-CN" sz="2400">
                <a:latin typeface="Tahoma" pitchFamily="34" charset="0"/>
              </a:rPr>
              <a:t>VA </a:t>
            </a:r>
            <a:r>
              <a:rPr kumimoji="1" lang="zh-CN" altLang="en-US" sz="2400">
                <a:latin typeface="Tahoma" pitchFamily="34" charset="0"/>
              </a:rPr>
              <a:t>或 </a:t>
            </a:r>
            <a:r>
              <a:rPr kumimoji="1" lang="en-US" altLang="zh-CN" sz="2400">
                <a:latin typeface="Tahoma" pitchFamily="34" charset="0"/>
              </a:rPr>
              <a:t>kVA </a:t>
            </a:r>
            <a:r>
              <a:rPr kumimoji="1" lang="zh-CN" altLang="en-US" sz="2400">
                <a:solidFill>
                  <a:srgbClr val="FF0000"/>
                </a:solidFill>
                <a:latin typeface="Tahoma" pitchFamily="34" charset="0"/>
              </a:rPr>
              <a:t>视在功率</a:t>
            </a:r>
            <a:r>
              <a:rPr kumimoji="1" lang="zh-CN" altLang="en-US" sz="2400">
                <a:latin typeface="Tahoma" pitchFamily="34" charset="0"/>
              </a:rPr>
              <a:t> </a:t>
            </a:r>
          </a:p>
          <a:p>
            <a:pPr algn="l"/>
            <a:r>
              <a:rPr kumimoji="1" lang="en-US" altLang="zh-CN" sz="2400">
                <a:latin typeface="Tahoma" pitchFamily="34" charset="0"/>
              </a:rPr>
              <a:t>2</a:t>
            </a:r>
            <a:r>
              <a:rPr kumimoji="1" lang="zh-CN" altLang="en-US" sz="2400">
                <a:latin typeface="Tahoma" pitchFamily="34" charset="0"/>
              </a:rPr>
              <a:t>、额定电压 </a:t>
            </a:r>
            <a:r>
              <a:rPr kumimoji="1" lang="en-US" altLang="zh-CN" sz="2400">
                <a:latin typeface="Tahoma" pitchFamily="34" charset="0"/>
              </a:rPr>
              <a:t>U</a:t>
            </a:r>
            <a:r>
              <a:rPr kumimoji="1" lang="en-US" altLang="zh-CN" sz="2400" baseline="-25000">
                <a:latin typeface="Tahoma" pitchFamily="34" charset="0"/>
              </a:rPr>
              <a:t>1N</a:t>
            </a:r>
            <a:r>
              <a:rPr kumimoji="1" lang="en-US" altLang="zh-CN" sz="2400">
                <a:latin typeface="Tahoma" pitchFamily="34" charset="0"/>
              </a:rPr>
              <a:t>/ U</a:t>
            </a:r>
            <a:r>
              <a:rPr kumimoji="1" lang="en-US" altLang="zh-CN" sz="2400" baseline="-25000">
                <a:latin typeface="Tahoma" pitchFamily="34" charset="0"/>
              </a:rPr>
              <a:t>2N</a:t>
            </a:r>
            <a:r>
              <a:rPr kumimoji="1" lang="zh-CN" altLang="en-US" sz="2400">
                <a:latin typeface="Tahoma" pitchFamily="34" charset="0"/>
              </a:rPr>
              <a:t>，</a:t>
            </a:r>
            <a:r>
              <a:rPr kumimoji="1" lang="en-US" altLang="zh-CN" sz="2400">
                <a:latin typeface="Tahoma" pitchFamily="34" charset="0"/>
              </a:rPr>
              <a:t>V </a:t>
            </a:r>
            <a:r>
              <a:rPr kumimoji="1" lang="zh-CN" altLang="en-US" sz="2400">
                <a:latin typeface="Tahoma" pitchFamily="34" charset="0"/>
              </a:rPr>
              <a:t>或 </a:t>
            </a:r>
            <a:r>
              <a:rPr kumimoji="1" lang="en-US" altLang="zh-CN" sz="2400">
                <a:latin typeface="Tahoma" pitchFamily="34" charset="0"/>
              </a:rPr>
              <a:t>kV </a:t>
            </a:r>
            <a:r>
              <a:rPr kumimoji="1" lang="zh-CN" altLang="en-US" sz="2400">
                <a:solidFill>
                  <a:srgbClr val="FF0000"/>
                </a:solidFill>
                <a:latin typeface="Tahoma" pitchFamily="34" charset="0"/>
              </a:rPr>
              <a:t>线电压</a:t>
            </a:r>
            <a:r>
              <a:rPr kumimoji="1" lang="zh-CN" altLang="en-US" sz="2400">
                <a:latin typeface="Tahoma" pitchFamily="34" charset="0"/>
              </a:rPr>
              <a:t> </a:t>
            </a:r>
          </a:p>
          <a:p>
            <a:pPr algn="l"/>
            <a:r>
              <a:rPr kumimoji="1" lang="zh-CN" altLang="en-US" sz="2400">
                <a:latin typeface="Tahoma" pitchFamily="34" charset="0"/>
              </a:rPr>
              <a:t>    初级绕组额定电压 </a:t>
            </a:r>
            <a:r>
              <a:rPr kumimoji="1" lang="en-US" altLang="zh-CN" sz="2400">
                <a:latin typeface="Tahoma" pitchFamily="34" charset="0"/>
              </a:rPr>
              <a:t>U</a:t>
            </a:r>
            <a:r>
              <a:rPr kumimoji="1" lang="en-US" altLang="zh-CN" sz="2400" baseline="-25000">
                <a:latin typeface="Tahoma" pitchFamily="34" charset="0"/>
              </a:rPr>
              <a:t>1N</a:t>
            </a:r>
          </a:p>
          <a:p>
            <a:pPr algn="l"/>
            <a:r>
              <a:rPr kumimoji="1" lang="en-US" altLang="zh-CN" sz="2400">
                <a:latin typeface="Tahoma" pitchFamily="34" charset="0"/>
              </a:rPr>
              <a:t>    </a:t>
            </a:r>
            <a:r>
              <a:rPr kumimoji="1" lang="zh-CN" altLang="en-US" sz="2400">
                <a:latin typeface="Tahoma" pitchFamily="34" charset="0"/>
              </a:rPr>
              <a:t>初级绕组额定电压是当 </a:t>
            </a:r>
            <a:r>
              <a:rPr kumimoji="1" lang="en-US" altLang="zh-CN" sz="2400">
                <a:latin typeface="Tahoma" pitchFamily="34" charset="0"/>
              </a:rPr>
              <a:t>U</a:t>
            </a:r>
            <a:r>
              <a:rPr kumimoji="1" lang="en-US" altLang="zh-CN" sz="2400" baseline="-25000">
                <a:latin typeface="Tahoma" pitchFamily="34" charset="0"/>
              </a:rPr>
              <a:t>1</a:t>
            </a:r>
            <a:r>
              <a:rPr kumimoji="1" lang="en-US" altLang="zh-CN" sz="2400">
                <a:latin typeface="Tahoma" pitchFamily="34" charset="0"/>
              </a:rPr>
              <a:t>= U</a:t>
            </a:r>
            <a:r>
              <a:rPr kumimoji="1" lang="en-US" altLang="zh-CN" sz="2400" baseline="-25000">
                <a:latin typeface="Tahoma" pitchFamily="34" charset="0"/>
              </a:rPr>
              <a:t>1N</a:t>
            </a:r>
            <a:r>
              <a:rPr kumimoji="1" lang="zh-CN" altLang="en-US" sz="2400">
                <a:latin typeface="Tahoma" pitchFamily="34" charset="0"/>
              </a:rPr>
              <a:t>时，次级绕组开路电压 </a:t>
            </a:r>
            <a:r>
              <a:rPr kumimoji="1" lang="en-US" altLang="zh-CN" sz="2400">
                <a:latin typeface="Tahoma" pitchFamily="34" charset="0"/>
              </a:rPr>
              <a:t>U</a:t>
            </a:r>
            <a:r>
              <a:rPr kumimoji="1" lang="en-US" altLang="zh-CN" sz="2400" baseline="-25000">
                <a:latin typeface="Tahoma" pitchFamily="34" charset="0"/>
              </a:rPr>
              <a:t>20</a:t>
            </a:r>
            <a:endParaRPr kumimoji="1" lang="en-US" altLang="zh-CN" sz="2400">
              <a:latin typeface="Tahoma" pitchFamily="34" charset="0"/>
            </a:endParaRPr>
          </a:p>
          <a:p>
            <a:pPr algn="l"/>
            <a:r>
              <a:rPr kumimoji="1" lang="en-US" altLang="zh-CN" sz="2400">
                <a:latin typeface="Tahoma" pitchFamily="34" charset="0"/>
              </a:rPr>
              <a:t>3</a:t>
            </a:r>
            <a:r>
              <a:rPr kumimoji="1" lang="zh-CN" altLang="en-US" sz="2400">
                <a:latin typeface="Tahoma" pitchFamily="34" charset="0"/>
              </a:rPr>
              <a:t>、额定电流 </a:t>
            </a:r>
            <a:r>
              <a:rPr kumimoji="1" lang="en-US" altLang="zh-CN" sz="2400">
                <a:latin typeface="Tahoma" pitchFamily="34" charset="0"/>
              </a:rPr>
              <a:t>I</a:t>
            </a:r>
            <a:r>
              <a:rPr kumimoji="1" lang="en-US" altLang="zh-CN" sz="2400" baseline="-25000">
                <a:latin typeface="Tahoma" pitchFamily="34" charset="0"/>
              </a:rPr>
              <a:t>1N</a:t>
            </a:r>
            <a:r>
              <a:rPr kumimoji="1" lang="en-US" altLang="zh-CN" sz="2400">
                <a:latin typeface="Tahoma" pitchFamily="34" charset="0"/>
              </a:rPr>
              <a:t>/ I</a:t>
            </a:r>
            <a:r>
              <a:rPr kumimoji="1" lang="en-US" altLang="zh-CN" sz="2400" baseline="-25000">
                <a:latin typeface="Tahoma" pitchFamily="34" charset="0"/>
              </a:rPr>
              <a:t>2N</a:t>
            </a:r>
            <a:r>
              <a:rPr kumimoji="1" lang="zh-CN" altLang="en-US" sz="2400">
                <a:latin typeface="Tahoma" pitchFamily="34" charset="0"/>
              </a:rPr>
              <a:t>，</a:t>
            </a:r>
            <a:r>
              <a:rPr kumimoji="1" lang="en-US" altLang="zh-CN" sz="2400">
                <a:latin typeface="Tahoma" pitchFamily="34" charset="0"/>
              </a:rPr>
              <a:t>A </a:t>
            </a:r>
            <a:r>
              <a:rPr kumimoji="1" lang="zh-CN" altLang="en-US" sz="2400">
                <a:solidFill>
                  <a:srgbClr val="FF0000"/>
                </a:solidFill>
                <a:latin typeface="Tahoma" pitchFamily="34" charset="0"/>
              </a:rPr>
              <a:t>线电流</a:t>
            </a:r>
          </a:p>
          <a:p>
            <a:pPr algn="l"/>
            <a:r>
              <a:rPr kumimoji="1" lang="en-US" altLang="zh-CN" sz="2400">
                <a:latin typeface="Tahoma" pitchFamily="34" charset="0"/>
              </a:rPr>
              <a:t>4</a:t>
            </a:r>
            <a:r>
              <a:rPr kumimoji="1" lang="zh-CN" altLang="en-US" sz="2400">
                <a:latin typeface="Tahoma" pitchFamily="34" charset="0"/>
              </a:rPr>
              <a:t>、频率，</a:t>
            </a:r>
            <a:r>
              <a:rPr kumimoji="1" lang="en-US" altLang="zh-CN" sz="2400">
                <a:latin typeface="Tahoma" pitchFamily="34" charset="0"/>
              </a:rPr>
              <a:t>Hz</a:t>
            </a:r>
          </a:p>
          <a:p>
            <a:pPr algn="l"/>
            <a:r>
              <a:rPr kumimoji="1" lang="en-US" altLang="zh-CN" sz="2400">
                <a:latin typeface="Tahoma" pitchFamily="34" charset="0"/>
              </a:rPr>
              <a:t>5</a:t>
            </a:r>
            <a:r>
              <a:rPr kumimoji="1" lang="zh-CN" altLang="en-US" sz="2400">
                <a:latin typeface="Tahoma" pitchFamily="34" charset="0"/>
              </a:rPr>
              <a:t>、相数 </a:t>
            </a:r>
          </a:p>
          <a:p>
            <a:pPr algn="l"/>
            <a:r>
              <a:rPr kumimoji="1" lang="en-US" altLang="zh-CN" sz="2400">
                <a:latin typeface="Tahoma" pitchFamily="34" charset="0"/>
              </a:rPr>
              <a:t>6</a:t>
            </a:r>
            <a:r>
              <a:rPr kumimoji="1" lang="zh-CN" altLang="en-US" sz="2400">
                <a:latin typeface="Tahoma" pitchFamily="34" charset="0"/>
              </a:rPr>
              <a:t>、联结图与联结组标号 </a:t>
            </a:r>
          </a:p>
          <a:p>
            <a:pPr algn="l"/>
            <a:r>
              <a:rPr kumimoji="1" lang="en-US" altLang="zh-CN" sz="2400">
                <a:latin typeface="Tahoma" pitchFamily="34" charset="0"/>
              </a:rPr>
              <a:t>7</a:t>
            </a:r>
            <a:r>
              <a:rPr kumimoji="1" lang="zh-CN" altLang="en-US" sz="2400">
                <a:latin typeface="Tahoma" pitchFamily="34" charset="0"/>
              </a:rPr>
              <a:t>、短路损耗 </a:t>
            </a:r>
          </a:p>
          <a:p>
            <a:pPr algn="l"/>
            <a:r>
              <a:rPr kumimoji="1" lang="en-US" altLang="zh-CN" sz="2400">
                <a:latin typeface="Tahoma" pitchFamily="34" charset="0"/>
              </a:rPr>
              <a:t>8</a:t>
            </a:r>
            <a:r>
              <a:rPr kumimoji="1" lang="zh-CN" altLang="en-US" sz="2400">
                <a:latin typeface="Tahoma" pitchFamily="34" charset="0"/>
              </a:rPr>
              <a:t>、短路电压 </a:t>
            </a:r>
            <a:r>
              <a:rPr kumimoji="1" lang="en-US" altLang="zh-CN" sz="2400" i="1">
                <a:latin typeface="Tahoma" pitchFamily="34" charset="0"/>
              </a:rPr>
              <a:t>U </a:t>
            </a:r>
            <a:endParaRPr kumimoji="1" lang="en-US" altLang="zh-CN" sz="2400">
              <a:latin typeface="Tahoma" pitchFamily="34" charset="0"/>
            </a:endParaRPr>
          </a:p>
          <a:p>
            <a:pPr algn="l"/>
            <a:r>
              <a:rPr kumimoji="1" lang="en-US" altLang="zh-CN" sz="2400">
                <a:latin typeface="Tahoma" pitchFamily="34" charset="0"/>
              </a:rPr>
              <a:t>9</a:t>
            </a:r>
            <a:r>
              <a:rPr kumimoji="1" lang="zh-CN" altLang="en-US" sz="2400">
                <a:latin typeface="Tahoma" pitchFamily="34" charset="0"/>
              </a:rPr>
              <a:t>、空载电流的标幺值 </a:t>
            </a:r>
          </a:p>
          <a:p>
            <a:pPr algn="l"/>
            <a:r>
              <a:rPr kumimoji="1" lang="en-US" altLang="zh-CN" sz="2400">
                <a:latin typeface="Tahoma" pitchFamily="34" charset="0"/>
              </a:rPr>
              <a:t>10</a:t>
            </a:r>
            <a:r>
              <a:rPr kumimoji="1" lang="zh-CN" altLang="en-US" sz="2400">
                <a:latin typeface="Tahoma" pitchFamily="34" charset="0"/>
              </a:rPr>
              <a:t>、空载损耗 </a:t>
            </a:r>
          </a:p>
          <a:p>
            <a:pPr algn="l"/>
            <a:endParaRPr kumimoji="1" lang="en-US" altLang="zh-CN" sz="2800">
              <a:latin typeface="宋体"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611188" y="617538"/>
            <a:ext cx="8332787"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变压器的型号和额定数据              </a:t>
            </a:r>
            <a:r>
              <a:rPr lang="zh-CN" altLang="en-US" sz="1200">
                <a:ea typeface="黑体" pitchFamily="2" charset="-122"/>
              </a:rPr>
              <a:t>２</a:t>
            </a:r>
          </a:p>
        </p:txBody>
      </p:sp>
      <p:sp>
        <p:nvSpPr>
          <p:cNvPr id="218115" name="Text Box 3"/>
          <p:cNvSpPr txBox="1">
            <a:spLocks noChangeArrowheads="1"/>
          </p:cNvSpPr>
          <p:nvPr/>
        </p:nvSpPr>
        <p:spPr bwMode="auto">
          <a:xfrm>
            <a:off x="395288" y="1916113"/>
            <a:ext cx="8497887" cy="2647950"/>
          </a:xfrm>
          <a:prstGeom prst="rect">
            <a:avLst/>
          </a:prstGeom>
          <a:solidFill>
            <a:schemeClr val="accent1">
              <a:alpha val="0"/>
            </a:schemeClr>
          </a:solidFill>
          <a:ln w="9525">
            <a:noFill/>
            <a:miter lim="800000"/>
            <a:headEnd/>
            <a:tailEnd/>
          </a:ln>
          <a:effectLst/>
        </p:spPr>
        <p:txBody>
          <a:bodyPr>
            <a:spAutoFit/>
          </a:bodyPr>
          <a:lstStyle/>
          <a:p>
            <a:pPr algn="l"/>
            <a:r>
              <a:rPr kumimoji="1" lang="en-US" altLang="zh-CN" sz="2400">
                <a:latin typeface="Tahoma" pitchFamily="34" charset="0"/>
              </a:rPr>
              <a:t>1</a:t>
            </a:r>
            <a:r>
              <a:rPr kumimoji="1" lang="zh-CN" altLang="en-US" sz="2400">
                <a:latin typeface="Tahoma" pitchFamily="34" charset="0"/>
              </a:rPr>
              <a:t>、单相变压器：</a:t>
            </a:r>
          </a:p>
          <a:p>
            <a:pPr algn="l"/>
            <a:r>
              <a:rPr kumimoji="1" lang="en-US" altLang="zh-CN" sz="2400" i="1">
                <a:latin typeface="Tahoma" pitchFamily="34" charset="0"/>
              </a:rPr>
              <a:t>S</a:t>
            </a:r>
            <a:r>
              <a:rPr kumimoji="1" lang="en-US" altLang="zh-CN" sz="2400" i="1" baseline="-25000">
                <a:latin typeface="Tahoma" pitchFamily="34" charset="0"/>
              </a:rPr>
              <a:t>N</a:t>
            </a:r>
            <a:r>
              <a:rPr kumimoji="1" lang="en-US" altLang="zh-CN" sz="2400">
                <a:latin typeface="Tahoma" pitchFamily="34" charset="0"/>
              </a:rPr>
              <a:t>= U</a:t>
            </a:r>
            <a:r>
              <a:rPr kumimoji="1" lang="en-US" altLang="zh-CN" sz="2400" baseline="-25000">
                <a:latin typeface="Tahoma" pitchFamily="34" charset="0"/>
              </a:rPr>
              <a:t>N1 </a:t>
            </a:r>
            <a:r>
              <a:rPr kumimoji="1" lang="en-US" altLang="zh-CN" sz="2400">
                <a:latin typeface="Tahoma" pitchFamily="34" charset="0"/>
              </a:rPr>
              <a:t>I</a:t>
            </a:r>
            <a:r>
              <a:rPr kumimoji="1" lang="en-US" altLang="zh-CN" sz="2400" baseline="-25000">
                <a:latin typeface="Tahoma" pitchFamily="34" charset="0"/>
              </a:rPr>
              <a:t>N1</a:t>
            </a:r>
            <a:r>
              <a:rPr kumimoji="1" lang="en-US" altLang="zh-CN" sz="2400">
                <a:latin typeface="Tahoma" pitchFamily="34" charset="0"/>
              </a:rPr>
              <a:t> = U</a:t>
            </a:r>
            <a:r>
              <a:rPr kumimoji="1" lang="en-US" altLang="zh-CN" sz="2400" baseline="-25000">
                <a:latin typeface="Tahoma" pitchFamily="34" charset="0"/>
              </a:rPr>
              <a:t>N2</a:t>
            </a:r>
            <a:r>
              <a:rPr kumimoji="1" lang="en-US" altLang="zh-CN" sz="2400">
                <a:latin typeface="Tahoma" pitchFamily="34" charset="0"/>
              </a:rPr>
              <a:t> I</a:t>
            </a:r>
            <a:r>
              <a:rPr kumimoji="1" lang="en-US" altLang="zh-CN" sz="2400" baseline="-25000">
                <a:latin typeface="Tahoma" pitchFamily="34" charset="0"/>
              </a:rPr>
              <a:t>N2</a:t>
            </a:r>
          </a:p>
          <a:p>
            <a:pPr algn="l"/>
            <a:r>
              <a:rPr kumimoji="1" lang="zh-CN" altLang="en-US" sz="2400">
                <a:latin typeface="Tahoma" pitchFamily="34" charset="0"/>
              </a:rPr>
              <a:t>三相变压器：</a:t>
            </a:r>
          </a:p>
          <a:p>
            <a:pPr algn="l"/>
            <a:endParaRPr kumimoji="1" lang="zh-CN" altLang="en-US" sz="2400" i="1">
              <a:latin typeface="Tahoma" pitchFamily="34" charset="0"/>
            </a:endParaRPr>
          </a:p>
          <a:p>
            <a:pPr algn="l"/>
            <a:r>
              <a:rPr kumimoji="1" lang="zh-CN" altLang="en-US" sz="2400">
                <a:latin typeface="Tahoma" pitchFamily="34" charset="0"/>
              </a:rPr>
              <a:t>    三相变压器的电压与电流的额定值一定指</a:t>
            </a:r>
            <a:r>
              <a:rPr kumimoji="1" lang="zh-CN" altLang="en-US" sz="2400" b="1">
                <a:solidFill>
                  <a:srgbClr val="FF0000"/>
                </a:solidFill>
                <a:latin typeface="Tahoma" pitchFamily="34" charset="0"/>
              </a:rPr>
              <a:t>线值</a:t>
            </a:r>
            <a:r>
              <a:rPr kumimoji="1" lang="zh-CN" altLang="en-US" sz="2400">
                <a:latin typeface="Tahoma" pitchFamily="34" charset="0"/>
              </a:rPr>
              <a:t>，并非相值；</a:t>
            </a:r>
          </a:p>
          <a:p>
            <a:pPr algn="l"/>
            <a:r>
              <a:rPr kumimoji="1" lang="zh-CN" altLang="en-US" sz="2400">
                <a:latin typeface="Tahoma" pitchFamily="34" charset="0"/>
              </a:rPr>
              <a:t>分析题目时必须要注意是</a:t>
            </a:r>
            <a:r>
              <a:rPr kumimoji="1" lang="zh-CN" altLang="en-US" sz="2400" b="1">
                <a:solidFill>
                  <a:srgbClr val="FF0000"/>
                </a:solidFill>
                <a:latin typeface="Tahoma" pitchFamily="34" charset="0"/>
              </a:rPr>
              <a:t>单相或是三相</a:t>
            </a:r>
            <a:r>
              <a:rPr kumimoji="1" lang="zh-CN" altLang="en-US" sz="2400">
                <a:latin typeface="Tahoma" pitchFamily="34" charset="0"/>
              </a:rPr>
              <a:t>。另外要注意原边、副边是</a:t>
            </a:r>
            <a:r>
              <a:rPr kumimoji="1" lang="zh-CN" altLang="en-US" sz="2400" b="1">
                <a:solidFill>
                  <a:srgbClr val="FF0000"/>
                </a:solidFill>
                <a:latin typeface="Tahoma" pitchFamily="34" charset="0"/>
              </a:rPr>
              <a:t>星接还是角接</a:t>
            </a:r>
            <a:r>
              <a:rPr kumimoji="1" lang="zh-CN" altLang="en-US" sz="2400">
                <a:solidFill>
                  <a:schemeClr val="hlink"/>
                </a:solidFill>
                <a:latin typeface="Tahoma" pitchFamily="34" charset="0"/>
              </a:rPr>
              <a:t>，</a:t>
            </a:r>
            <a:r>
              <a:rPr kumimoji="1" lang="zh-CN" altLang="en-US" sz="2400">
                <a:latin typeface="Tahoma" pitchFamily="34" charset="0"/>
              </a:rPr>
              <a:t>是求相值，还是线值。</a:t>
            </a:r>
          </a:p>
        </p:txBody>
      </p:sp>
      <p:graphicFrame>
        <p:nvGraphicFramePr>
          <p:cNvPr id="218116" name="Object 4"/>
          <p:cNvGraphicFramePr>
            <a:graphicFrameLocks noChangeAspect="1"/>
          </p:cNvGraphicFramePr>
          <p:nvPr>
            <p:ph idx="1"/>
          </p:nvPr>
        </p:nvGraphicFramePr>
        <p:xfrm>
          <a:off x="2411413" y="2708275"/>
          <a:ext cx="3851275" cy="596900"/>
        </p:xfrm>
        <a:graphic>
          <a:graphicData uri="http://schemas.openxmlformats.org/presentationml/2006/ole">
            <p:oleObj spid="_x0000_s218116" name="Equation" r:id="rId3" imgW="1625400" imgH="253800" progId="Equation.DSMT4">
              <p:embed/>
            </p:oleObj>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611188" y="617538"/>
            <a:ext cx="8332787"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4000">
                <a:latin typeface="黑体" pitchFamily="2" charset="-122"/>
                <a:ea typeface="黑体" pitchFamily="2" charset="-122"/>
              </a:rPr>
              <a:t>重点与难点                   </a:t>
            </a:r>
            <a:r>
              <a:rPr lang="en-US" altLang="zh-CN" sz="1200">
                <a:ea typeface="黑体" pitchFamily="2" charset="-122"/>
              </a:rPr>
              <a:t>1</a:t>
            </a:r>
          </a:p>
        </p:txBody>
      </p:sp>
      <p:sp>
        <p:nvSpPr>
          <p:cNvPr id="242691" name="Text Box 3"/>
          <p:cNvSpPr txBox="1">
            <a:spLocks noChangeArrowheads="1"/>
          </p:cNvSpPr>
          <p:nvPr/>
        </p:nvSpPr>
        <p:spPr bwMode="auto">
          <a:xfrm>
            <a:off x="250825" y="1700213"/>
            <a:ext cx="8497888" cy="4486275"/>
          </a:xfrm>
          <a:prstGeom prst="rect">
            <a:avLst/>
          </a:prstGeom>
          <a:solidFill>
            <a:schemeClr val="accent1">
              <a:alpha val="0"/>
            </a:schemeClr>
          </a:solidFill>
          <a:ln w="9525">
            <a:noFill/>
            <a:miter lim="800000"/>
            <a:headEnd/>
            <a:tailEnd/>
          </a:ln>
          <a:effectLst/>
        </p:spPr>
        <p:txBody>
          <a:bodyPr>
            <a:spAutoFit/>
          </a:bodyPr>
          <a:lstStyle/>
          <a:p>
            <a:pPr algn="l"/>
            <a:r>
              <a:rPr lang="zh-CN" altLang="en-US" sz="3600">
                <a:solidFill>
                  <a:srgbClr val="0000FF"/>
                </a:solidFill>
              </a:rPr>
              <a:t>重点</a:t>
            </a:r>
            <a:r>
              <a:rPr lang="en-US" altLang="zh-CN" sz="3600">
                <a:solidFill>
                  <a:srgbClr val="0000FF"/>
                </a:solidFill>
              </a:rPr>
              <a:t>:</a:t>
            </a:r>
          </a:p>
          <a:p>
            <a:pPr algn="l"/>
            <a:r>
              <a:rPr lang="en-US" altLang="zh-CN" sz="3600"/>
              <a:t> </a:t>
            </a:r>
            <a:r>
              <a:rPr lang="en-US" altLang="zh-CN" sz="3600" b="1">
                <a:latin typeface="宋体" charset="-122"/>
              </a:rPr>
              <a:t>1.</a:t>
            </a:r>
            <a:r>
              <a:rPr lang="zh-CN" altLang="en-US" sz="3600" b="1">
                <a:latin typeface="宋体" charset="-122"/>
              </a:rPr>
              <a:t>变压器的基本方程和等效电路</a:t>
            </a:r>
            <a:r>
              <a:rPr lang="en-US" altLang="zh-CN" sz="3600" b="1">
                <a:latin typeface="宋体" charset="-122"/>
              </a:rPr>
              <a:t>;</a:t>
            </a:r>
          </a:p>
          <a:p>
            <a:pPr algn="l"/>
            <a:r>
              <a:rPr lang="en-US" altLang="zh-CN" sz="3600" b="1">
                <a:latin typeface="宋体" charset="-122"/>
              </a:rPr>
              <a:t> 2.</a:t>
            </a:r>
            <a:r>
              <a:rPr lang="zh-CN" altLang="en-US" sz="3600" b="1">
                <a:latin typeface="宋体" charset="-122"/>
              </a:rPr>
              <a:t>等效电路参数的测定</a:t>
            </a:r>
            <a:r>
              <a:rPr lang="en-US" altLang="zh-CN" sz="3600" b="1">
                <a:latin typeface="宋体" charset="-122"/>
              </a:rPr>
              <a:t>;</a:t>
            </a:r>
          </a:p>
          <a:p>
            <a:pPr algn="l"/>
            <a:r>
              <a:rPr lang="en-US" altLang="zh-CN" sz="3600" b="1">
                <a:latin typeface="宋体" charset="-122"/>
              </a:rPr>
              <a:t> 3.</a:t>
            </a:r>
            <a:r>
              <a:rPr lang="zh-CN" altLang="en-US" sz="3600" b="1">
                <a:latin typeface="宋体" charset="-122"/>
              </a:rPr>
              <a:t>标幺值</a:t>
            </a:r>
            <a:r>
              <a:rPr lang="en-US" altLang="zh-CN" sz="3600" b="1">
                <a:latin typeface="宋体" charset="-122"/>
              </a:rPr>
              <a:t>;</a:t>
            </a:r>
          </a:p>
          <a:p>
            <a:pPr algn="l"/>
            <a:r>
              <a:rPr lang="en-US" altLang="zh-CN" sz="3600" b="1">
                <a:latin typeface="宋体" charset="-122"/>
              </a:rPr>
              <a:t> 4.</a:t>
            </a:r>
            <a:r>
              <a:rPr lang="zh-CN" altLang="en-US" sz="3600" b="1">
                <a:latin typeface="宋体" charset="-122"/>
              </a:rPr>
              <a:t>变压器的运行性能</a:t>
            </a:r>
            <a:r>
              <a:rPr lang="zh-CN" altLang="en-US" sz="3600"/>
              <a:t>。</a:t>
            </a:r>
          </a:p>
          <a:p>
            <a:pPr algn="l"/>
            <a:r>
              <a:rPr lang="zh-CN" altLang="en-US" sz="3600">
                <a:solidFill>
                  <a:srgbClr val="0000FF"/>
                </a:solidFill>
              </a:rPr>
              <a:t>难点</a:t>
            </a:r>
            <a:r>
              <a:rPr lang="en-US" altLang="zh-CN" sz="3600">
                <a:solidFill>
                  <a:srgbClr val="0000FF"/>
                </a:solidFill>
              </a:rPr>
              <a:t>:</a:t>
            </a:r>
          </a:p>
          <a:p>
            <a:pPr algn="l"/>
            <a:r>
              <a:rPr lang="en-US" altLang="zh-CN" sz="3600">
                <a:solidFill>
                  <a:srgbClr val="FF00FF"/>
                </a:solidFill>
              </a:rPr>
              <a:t>  </a:t>
            </a:r>
            <a:r>
              <a:rPr lang="en-US" altLang="zh-CN" sz="3600" b="1">
                <a:latin typeface="宋体" charset="-122"/>
              </a:rPr>
              <a:t>1.</a:t>
            </a:r>
            <a:r>
              <a:rPr lang="zh-CN" altLang="en-US" sz="3600" b="1">
                <a:latin typeface="宋体" charset="-122"/>
              </a:rPr>
              <a:t>变压器的运行原理和运行性能</a:t>
            </a:r>
            <a:r>
              <a:rPr lang="en-US" altLang="zh-CN" sz="3600" b="1">
                <a:latin typeface="宋体" charset="-122"/>
              </a:rPr>
              <a:t>;</a:t>
            </a:r>
          </a:p>
          <a:p>
            <a:pPr algn="l"/>
            <a:r>
              <a:rPr lang="en-US" altLang="zh-CN" sz="3600" b="1">
                <a:latin typeface="宋体" charset="-122"/>
              </a:rPr>
              <a:t>  2.</a:t>
            </a:r>
            <a:r>
              <a:rPr lang="zh-CN" altLang="en-US" sz="3600" b="1">
                <a:latin typeface="宋体" charset="-122"/>
              </a:rPr>
              <a:t>三相变压器</a:t>
            </a:r>
            <a:r>
              <a:rPr lang="zh-CN" altLang="en-US" sz="3600" b="1">
                <a:solidFill>
                  <a:srgbClr val="FF00FF"/>
                </a:solidFill>
                <a:latin typeface="宋体" charset="-122"/>
              </a:rPr>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9" name="Picture 7" descr="PIC003"/>
          <p:cNvPicPr>
            <a:picLocks noChangeAspect="1" noChangeArrowheads="1"/>
          </p:cNvPicPr>
          <p:nvPr/>
        </p:nvPicPr>
        <p:blipFill>
          <a:blip r:embed="rId2"/>
          <a:srcRect/>
          <a:stretch>
            <a:fillRect/>
          </a:stretch>
        </p:blipFill>
        <p:spPr bwMode="auto">
          <a:xfrm>
            <a:off x="0" y="0"/>
            <a:ext cx="9144000" cy="6883400"/>
          </a:xfrm>
          <a:prstGeom prst="rect">
            <a:avLst/>
          </a:prstGeom>
          <a:noFill/>
        </p:spPr>
      </p:pic>
      <p:sp>
        <p:nvSpPr>
          <p:cNvPr id="74755" name="Rectangle 3"/>
          <p:cNvSpPr>
            <a:spLocks noChangeArrowheads="1"/>
          </p:cNvSpPr>
          <p:nvPr/>
        </p:nvSpPr>
        <p:spPr bwMode="auto">
          <a:xfrm>
            <a:off x="2667000" y="2971800"/>
            <a:ext cx="3200400" cy="2286000"/>
          </a:xfrm>
          <a:prstGeom prst="rect">
            <a:avLst/>
          </a:prstGeom>
          <a:noFill/>
          <a:ln w="9525">
            <a:noFill/>
            <a:miter lim="800000"/>
            <a:headEnd/>
            <a:tailEnd/>
          </a:ln>
          <a:effectLst/>
        </p:spPr>
        <p:txBody>
          <a:bodyPr/>
          <a:lstStyle/>
          <a:p>
            <a:pPr marL="342900" indent="-342900" fontAlgn="b">
              <a:lnSpc>
                <a:spcPct val="90000"/>
              </a:lnSpc>
              <a:spcBef>
                <a:spcPct val="20000"/>
              </a:spcBef>
              <a:buClr>
                <a:schemeClr val="folHlink"/>
              </a:buClr>
              <a:buSzPct val="60000"/>
              <a:buFont typeface="Wingdings" pitchFamily="2" charset="2"/>
              <a:buNone/>
            </a:pPr>
            <a:r>
              <a:rPr kumimoji="1" lang="zh-CN" altLang="en-US" sz="8000" b="1">
                <a:latin typeface="宋体" charset="-122"/>
              </a:rPr>
              <a:t>谢谢</a:t>
            </a:r>
            <a:r>
              <a:rPr kumimoji="1" lang="zh-CN" altLang="en-US" sz="3200" b="1">
                <a:latin typeface="宋体" charset="-122"/>
              </a:rPr>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762000" y="533400"/>
            <a:ext cx="7696200" cy="866775"/>
          </a:xfrm>
        </p:spPr>
        <p:txBody>
          <a:bodyPr/>
          <a:lstStyle/>
          <a:p>
            <a:r>
              <a:rPr lang="zh-CN" altLang="en-US" b="1">
                <a:ea typeface="仿宋_GB2312" pitchFamily="49" charset="-122"/>
              </a:rPr>
              <a:t>介绍内容</a:t>
            </a:r>
          </a:p>
        </p:txBody>
      </p:sp>
      <p:sp>
        <p:nvSpPr>
          <p:cNvPr id="179203" name="Rectangle 3"/>
          <p:cNvSpPr>
            <a:spLocks noGrp="1" noChangeArrowheads="1"/>
          </p:cNvSpPr>
          <p:nvPr>
            <p:ph type="body" idx="1"/>
          </p:nvPr>
        </p:nvSpPr>
        <p:spPr>
          <a:xfrm>
            <a:off x="1230313" y="1903413"/>
            <a:ext cx="6634162" cy="3603625"/>
          </a:xfrm>
        </p:spPr>
        <p:txBody>
          <a:bodyPr/>
          <a:lstStyle/>
          <a:p>
            <a:pPr>
              <a:buFont typeface="Wingdings" pitchFamily="2" charset="2"/>
              <a:buNone/>
            </a:pPr>
            <a:r>
              <a:rPr lang="en-US" altLang="zh-CN" sz="4000" b="1"/>
              <a:t>1.</a:t>
            </a:r>
            <a:r>
              <a:rPr lang="zh-CN" altLang="en-US" sz="4000" b="1"/>
              <a:t>变压器的功用及其原理</a:t>
            </a:r>
          </a:p>
          <a:p>
            <a:pPr>
              <a:buFont typeface="Wingdings" pitchFamily="2" charset="2"/>
              <a:buNone/>
            </a:pPr>
            <a:r>
              <a:rPr lang="en-US" altLang="zh-CN" sz="4000" b="1"/>
              <a:t>2.</a:t>
            </a:r>
            <a:r>
              <a:rPr lang="zh-CN" altLang="en-US" sz="4000" b="1"/>
              <a:t>变压器的基本结构和分类</a:t>
            </a:r>
          </a:p>
          <a:p>
            <a:pPr>
              <a:buFont typeface="Wingdings" pitchFamily="2" charset="2"/>
              <a:buNone/>
            </a:pPr>
            <a:r>
              <a:rPr lang="en-US" altLang="zh-CN" sz="4000" b="1"/>
              <a:t>3.</a:t>
            </a:r>
            <a:r>
              <a:rPr lang="zh-CN" altLang="en-US" sz="4000" b="1"/>
              <a:t>变压器的型号和额定数据</a:t>
            </a:r>
          </a:p>
          <a:p>
            <a:pPr>
              <a:buFont typeface="Wingdings" pitchFamily="2" charset="2"/>
              <a:buNone/>
            </a:pPr>
            <a:endParaRPr lang="en-US" altLang="zh-CN" sz="4000" b="1"/>
          </a:p>
        </p:txBody>
      </p:sp>
      <p:pic>
        <p:nvPicPr>
          <p:cNvPr id="179204" name="Picture 4" descr="03new01010">
            <a:hlinkClick r:id="" action="ppaction://hlinkshowjump?jump=nextslide"/>
          </p:cNvPr>
          <p:cNvPicPr>
            <a:picLocks noChangeAspect="1" noChangeArrowheads="1" noCrop="1"/>
          </p:cNvPicPr>
          <p:nvPr/>
        </p:nvPicPr>
        <p:blipFill>
          <a:blip r:embed="rId2"/>
          <a:srcRect/>
          <a:stretch>
            <a:fillRect/>
          </a:stretch>
        </p:blipFill>
        <p:spPr bwMode="auto">
          <a:xfrm>
            <a:off x="914400" y="2133600"/>
            <a:ext cx="647700" cy="388938"/>
          </a:xfrm>
          <a:prstGeom prst="rect">
            <a:avLst/>
          </a:prstGeom>
          <a:noFill/>
          <a:ln w="9525">
            <a:noFill/>
            <a:miter lim="800000"/>
            <a:headEnd/>
            <a:tailEnd/>
          </a:ln>
        </p:spPr>
      </p:pic>
      <p:pic>
        <p:nvPicPr>
          <p:cNvPr id="179205" name="Picture 5" descr="03new01010">
            <a:hlinkClick r:id="rId3" action="ppaction://hlinksldjump"/>
          </p:cNvPr>
          <p:cNvPicPr>
            <a:picLocks noChangeAspect="1" noChangeArrowheads="1" noCrop="1"/>
          </p:cNvPicPr>
          <p:nvPr/>
        </p:nvPicPr>
        <p:blipFill>
          <a:blip r:embed="rId2"/>
          <a:srcRect/>
          <a:stretch>
            <a:fillRect/>
          </a:stretch>
        </p:blipFill>
        <p:spPr bwMode="auto">
          <a:xfrm>
            <a:off x="914400" y="2895600"/>
            <a:ext cx="647700" cy="388938"/>
          </a:xfrm>
          <a:prstGeom prst="rect">
            <a:avLst/>
          </a:prstGeom>
          <a:noFill/>
          <a:ln w="9525">
            <a:noFill/>
            <a:miter lim="800000"/>
            <a:headEnd/>
            <a:tailEnd/>
          </a:ln>
        </p:spPr>
      </p:pic>
      <p:pic>
        <p:nvPicPr>
          <p:cNvPr id="179206" name="Picture 6" descr="03new01010">
            <a:hlinkClick r:id="" action="ppaction://noaction"/>
          </p:cNvPr>
          <p:cNvPicPr>
            <a:picLocks noChangeAspect="1" noChangeArrowheads="1" noCrop="1"/>
          </p:cNvPicPr>
          <p:nvPr/>
        </p:nvPicPr>
        <p:blipFill>
          <a:blip r:embed="rId2"/>
          <a:srcRect/>
          <a:stretch>
            <a:fillRect/>
          </a:stretch>
        </p:blipFill>
        <p:spPr bwMode="auto">
          <a:xfrm>
            <a:off x="914400" y="3581400"/>
            <a:ext cx="647700" cy="38893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slide(fromBottom)">
                                      <p:cBhvr>
                                        <p:cTn id="7" dur="500"/>
                                        <p:tgtEl>
                                          <p:spTgt spid="179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slide(fromBottom)">
                                      <p:cBhvr>
                                        <p:cTn id="12" dur="500"/>
                                        <p:tgtEl>
                                          <p:spTgt spid="179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slide(fromBottom)">
                                      <p:cBhvr>
                                        <p:cTn id="17" dur="500"/>
                                        <p:tgtEl>
                                          <p:spTgt spid="179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00113" y="260350"/>
            <a:ext cx="7632700" cy="1214438"/>
          </a:xfrm>
        </p:spPr>
        <p:txBody>
          <a:bodyPr/>
          <a:lstStyle/>
          <a:p>
            <a:r>
              <a:rPr lang="zh-CN" altLang="en-US" sz="2500" b="1"/>
              <a:t>第</a:t>
            </a:r>
            <a:r>
              <a:rPr lang="en-US" altLang="zh-CN" sz="2500" b="1"/>
              <a:t>2-1</a:t>
            </a:r>
            <a:r>
              <a:rPr lang="zh-CN" altLang="en-US" sz="2500" b="1"/>
              <a:t>讲变压器概述</a:t>
            </a:r>
            <a:br>
              <a:rPr lang="zh-CN" altLang="en-US" sz="2500" b="1"/>
            </a:br>
            <a:r>
              <a:rPr lang="zh-CN" altLang="en-US" sz="3600" b="1"/>
              <a:t>变压器的功用及其原理</a:t>
            </a:r>
            <a:r>
              <a:rPr lang="zh-CN" altLang="en-US" sz="3700" b="1"/>
              <a:t>            </a:t>
            </a:r>
            <a:r>
              <a:rPr lang="en-US" altLang="zh-CN" sz="1200">
                <a:ea typeface="黑体" pitchFamily="2" charset="-122"/>
              </a:rPr>
              <a:t>1</a:t>
            </a:r>
          </a:p>
        </p:txBody>
      </p:sp>
      <p:sp>
        <p:nvSpPr>
          <p:cNvPr id="8195" name="Rectangle 3"/>
          <p:cNvSpPr>
            <a:spLocks noGrp="1" noChangeArrowheads="1"/>
          </p:cNvSpPr>
          <p:nvPr>
            <p:ph type="body" idx="1"/>
          </p:nvPr>
        </p:nvSpPr>
        <p:spPr>
          <a:xfrm>
            <a:off x="1001713" y="1912938"/>
            <a:ext cx="7231062" cy="2190750"/>
          </a:xfrm>
        </p:spPr>
        <p:txBody>
          <a:bodyPr/>
          <a:lstStyle/>
          <a:p>
            <a:r>
              <a:rPr lang="zh-CN" altLang="zh-CN" sz="2700"/>
              <a:t>一、</a:t>
            </a:r>
            <a:r>
              <a:rPr lang="zh-CN" altLang="en-US" sz="2700"/>
              <a:t>变压器的功用</a:t>
            </a:r>
            <a:endParaRPr lang="zh-CN" altLang="zh-CN" sz="2700"/>
          </a:p>
          <a:p>
            <a:r>
              <a:rPr lang="zh-CN" altLang="en-US" sz="2700"/>
              <a:t>      变压器的功用是把一种电压和电流的交流电转换成频率相同的另一种电压和电流的交流电，它是静止的电磁机械</a:t>
            </a:r>
            <a:r>
              <a:rPr lang="zh-CN" altLang="zh-CN" sz="2700"/>
              <a:t>。</a:t>
            </a:r>
          </a:p>
        </p:txBody>
      </p:sp>
      <p:sp>
        <p:nvSpPr>
          <p:cNvPr id="8206" name="Text Box 14"/>
          <p:cNvSpPr txBox="1">
            <a:spLocks noChangeArrowheads="1"/>
          </p:cNvSpPr>
          <p:nvPr/>
        </p:nvSpPr>
        <p:spPr bwMode="auto">
          <a:xfrm>
            <a:off x="827088" y="4437063"/>
            <a:ext cx="1152525" cy="457200"/>
          </a:xfrm>
          <a:prstGeom prst="rect">
            <a:avLst/>
          </a:prstGeom>
          <a:solidFill>
            <a:schemeClr val="accent1"/>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发电机</a:t>
            </a:r>
          </a:p>
        </p:txBody>
      </p:sp>
      <p:sp>
        <p:nvSpPr>
          <p:cNvPr id="8207" name="Text Box 15"/>
          <p:cNvSpPr txBox="1">
            <a:spLocks noChangeArrowheads="1"/>
          </p:cNvSpPr>
          <p:nvPr/>
        </p:nvSpPr>
        <p:spPr bwMode="auto">
          <a:xfrm>
            <a:off x="2484438" y="4437063"/>
            <a:ext cx="1152525" cy="457200"/>
          </a:xfrm>
          <a:prstGeom prst="rect">
            <a:avLst/>
          </a:prstGeom>
          <a:solidFill>
            <a:schemeClr val="accent1"/>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变压器</a:t>
            </a:r>
          </a:p>
        </p:txBody>
      </p:sp>
      <p:sp>
        <p:nvSpPr>
          <p:cNvPr id="8208" name="Text Box 16"/>
          <p:cNvSpPr txBox="1">
            <a:spLocks noChangeArrowheads="1"/>
          </p:cNvSpPr>
          <p:nvPr/>
        </p:nvSpPr>
        <p:spPr bwMode="auto">
          <a:xfrm>
            <a:off x="250825" y="5084763"/>
            <a:ext cx="2736850" cy="1552575"/>
          </a:xfrm>
          <a:prstGeom prst="rect">
            <a:avLst/>
          </a:prstGeom>
          <a:solidFill>
            <a:schemeClr val="accent1"/>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33</a:t>
            </a:r>
            <a:r>
              <a:rPr kumimoji="1" lang="zh-CN" altLang="en-US" sz="2400">
                <a:latin typeface="Tahoma" pitchFamily="34" charset="0"/>
              </a:rPr>
              <a:t>万</a:t>
            </a:r>
            <a:r>
              <a:rPr kumimoji="1" lang="en-US" altLang="zh-CN" sz="2400">
                <a:latin typeface="Tahoma" pitchFamily="34" charset="0"/>
              </a:rPr>
              <a:t>kW</a:t>
            </a:r>
            <a:r>
              <a:rPr kumimoji="1" lang="zh-CN" altLang="en-US" sz="2400">
                <a:latin typeface="Tahoma" pitchFamily="34" charset="0"/>
              </a:rPr>
              <a:t>，</a:t>
            </a:r>
            <a:r>
              <a:rPr kumimoji="1" lang="en-US" altLang="zh-CN" sz="2400">
                <a:latin typeface="Tahoma" pitchFamily="34" charset="0"/>
              </a:rPr>
              <a:t>20kV</a:t>
            </a:r>
          </a:p>
          <a:p>
            <a:pPr algn="l">
              <a:spcBef>
                <a:spcPct val="50000"/>
              </a:spcBef>
            </a:pPr>
            <a:r>
              <a:rPr kumimoji="1" lang="en-US" altLang="zh-CN" sz="2400">
                <a:latin typeface="Tahoma" pitchFamily="34" charset="0"/>
              </a:rPr>
              <a:t>cos</a:t>
            </a:r>
            <a:r>
              <a:rPr kumimoji="1" lang="ru-RU" altLang="zh-CN" sz="2400">
                <a:latin typeface="Tahoma" pitchFamily="34" charset="0"/>
              </a:rPr>
              <a:t>Ф</a:t>
            </a:r>
            <a:r>
              <a:rPr kumimoji="1" lang="en-US" altLang="zh-CN" sz="2400">
                <a:latin typeface="Tahoma" pitchFamily="34" charset="0"/>
              </a:rPr>
              <a:t>=0.8 20625A </a:t>
            </a:r>
          </a:p>
          <a:p>
            <a:pPr algn="l">
              <a:spcBef>
                <a:spcPct val="50000"/>
              </a:spcBef>
            </a:pPr>
            <a:r>
              <a:rPr kumimoji="1" lang="ru-RU" altLang="zh-CN" sz="2400">
                <a:latin typeface="Tahoma" pitchFamily="34" charset="0"/>
                <a:cs typeface="Tahoma" pitchFamily="34" charset="0"/>
              </a:rPr>
              <a:t>Ф</a:t>
            </a:r>
            <a:r>
              <a:rPr kumimoji="1" lang="en-US" altLang="zh-CN" sz="2400">
                <a:latin typeface="Tahoma" pitchFamily="34" charset="0"/>
                <a:cs typeface="Tahoma" pitchFamily="34" charset="0"/>
              </a:rPr>
              <a:t>51  (10A/mm</a:t>
            </a:r>
            <a:r>
              <a:rPr kumimoji="1" lang="en-US" altLang="zh-CN" sz="2400" baseline="30000">
                <a:latin typeface="Tahoma" pitchFamily="34" charset="0"/>
                <a:cs typeface="Tahoma" pitchFamily="34" charset="0"/>
              </a:rPr>
              <a:t>2</a:t>
            </a:r>
            <a:r>
              <a:rPr kumimoji="1" lang="en-US" altLang="zh-CN" sz="2400">
                <a:latin typeface="Tahoma" pitchFamily="34" charset="0"/>
                <a:cs typeface="Tahoma" pitchFamily="34" charset="0"/>
              </a:rPr>
              <a:t>)</a:t>
            </a:r>
            <a:r>
              <a:rPr kumimoji="1" lang="en-US" altLang="zh-CN" sz="2400">
                <a:latin typeface="Tahoma" pitchFamily="34" charset="0"/>
              </a:rPr>
              <a:t>  </a:t>
            </a:r>
          </a:p>
        </p:txBody>
      </p:sp>
      <p:sp>
        <p:nvSpPr>
          <p:cNvPr id="8210" name="Line 18"/>
          <p:cNvSpPr>
            <a:spLocks noChangeShapeType="1"/>
          </p:cNvSpPr>
          <p:nvPr/>
        </p:nvSpPr>
        <p:spPr bwMode="auto">
          <a:xfrm>
            <a:off x="1979613" y="4652963"/>
            <a:ext cx="504825" cy="0"/>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8211" name="Text Box 19"/>
          <p:cNvSpPr txBox="1">
            <a:spLocks noChangeArrowheads="1"/>
          </p:cNvSpPr>
          <p:nvPr/>
        </p:nvSpPr>
        <p:spPr bwMode="auto">
          <a:xfrm>
            <a:off x="3276600" y="5157788"/>
            <a:ext cx="2590800" cy="1552575"/>
          </a:xfrm>
          <a:prstGeom prst="rect">
            <a:avLst/>
          </a:prstGeom>
          <a:solidFill>
            <a:schemeClr val="accent1"/>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33</a:t>
            </a:r>
            <a:r>
              <a:rPr kumimoji="1" lang="zh-CN" altLang="en-US" sz="2400">
                <a:latin typeface="Tahoma" pitchFamily="34" charset="0"/>
              </a:rPr>
              <a:t>万</a:t>
            </a:r>
            <a:r>
              <a:rPr kumimoji="1" lang="en-US" altLang="zh-CN" sz="2400">
                <a:latin typeface="Tahoma" pitchFamily="34" charset="0"/>
              </a:rPr>
              <a:t>kW</a:t>
            </a:r>
            <a:r>
              <a:rPr kumimoji="1" lang="zh-CN" altLang="en-US" sz="2400">
                <a:latin typeface="Tahoma" pitchFamily="34" charset="0"/>
              </a:rPr>
              <a:t>，</a:t>
            </a:r>
            <a:r>
              <a:rPr kumimoji="1" lang="en-US" altLang="zh-CN" sz="2400">
                <a:latin typeface="Tahoma" pitchFamily="34" charset="0"/>
              </a:rPr>
              <a:t>220kV</a:t>
            </a:r>
          </a:p>
          <a:p>
            <a:pPr algn="l">
              <a:spcBef>
                <a:spcPct val="50000"/>
              </a:spcBef>
            </a:pPr>
            <a:r>
              <a:rPr kumimoji="1" lang="en-US" altLang="zh-CN" sz="2400">
                <a:latin typeface="Tahoma" pitchFamily="34" charset="0"/>
              </a:rPr>
              <a:t>cos</a:t>
            </a:r>
            <a:r>
              <a:rPr kumimoji="1" lang="ru-RU" altLang="zh-CN" sz="2400">
                <a:latin typeface="Tahoma" pitchFamily="34" charset="0"/>
              </a:rPr>
              <a:t>Ф</a:t>
            </a:r>
            <a:r>
              <a:rPr kumimoji="1" lang="en-US" altLang="zh-CN" sz="2400">
                <a:latin typeface="Tahoma" pitchFamily="34" charset="0"/>
              </a:rPr>
              <a:t>=0.8 1675A </a:t>
            </a:r>
          </a:p>
          <a:p>
            <a:pPr algn="l">
              <a:spcBef>
                <a:spcPct val="50000"/>
              </a:spcBef>
            </a:pPr>
            <a:r>
              <a:rPr kumimoji="1" lang="ru-RU" altLang="zh-CN" sz="2400">
                <a:latin typeface="Tahoma" pitchFamily="34" charset="0"/>
                <a:cs typeface="Tahoma" pitchFamily="34" charset="0"/>
              </a:rPr>
              <a:t>Ф</a:t>
            </a:r>
            <a:r>
              <a:rPr kumimoji="1" lang="en-US" altLang="zh-CN" sz="2400">
                <a:latin typeface="Tahoma" pitchFamily="34" charset="0"/>
                <a:cs typeface="Tahoma" pitchFamily="34" charset="0"/>
              </a:rPr>
              <a:t>15 (10A/mm</a:t>
            </a:r>
            <a:r>
              <a:rPr kumimoji="1" lang="en-US" altLang="zh-CN" sz="2400" baseline="30000">
                <a:latin typeface="Tahoma" pitchFamily="34" charset="0"/>
                <a:cs typeface="Tahoma" pitchFamily="34" charset="0"/>
              </a:rPr>
              <a:t>2</a:t>
            </a:r>
            <a:r>
              <a:rPr kumimoji="1" lang="en-US" altLang="zh-CN" sz="2400">
                <a:latin typeface="Tahoma" pitchFamily="34" charset="0"/>
                <a:cs typeface="Tahoma" pitchFamily="34" charset="0"/>
              </a:rPr>
              <a:t>)</a:t>
            </a:r>
            <a:r>
              <a:rPr kumimoji="1" lang="en-US" altLang="zh-CN" sz="2400">
                <a:latin typeface="Tahoma" pitchFamily="34" charset="0"/>
              </a:rPr>
              <a:t>  </a:t>
            </a:r>
          </a:p>
        </p:txBody>
      </p:sp>
      <p:sp>
        <p:nvSpPr>
          <p:cNvPr id="8212" name="Text Box 20"/>
          <p:cNvSpPr txBox="1">
            <a:spLocks noChangeArrowheads="1"/>
          </p:cNvSpPr>
          <p:nvPr/>
        </p:nvSpPr>
        <p:spPr bwMode="auto">
          <a:xfrm>
            <a:off x="7451725" y="4437063"/>
            <a:ext cx="1152525" cy="457200"/>
          </a:xfrm>
          <a:prstGeom prst="rect">
            <a:avLst/>
          </a:prstGeom>
          <a:solidFill>
            <a:schemeClr val="accent1"/>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变压器</a:t>
            </a:r>
          </a:p>
        </p:txBody>
      </p:sp>
      <p:sp>
        <p:nvSpPr>
          <p:cNvPr id="8213" name="Text Box 21"/>
          <p:cNvSpPr txBox="1">
            <a:spLocks noChangeArrowheads="1"/>
          </p:cNvSpPr>
          <p:nvPr/>
        </p:nvSpPr>
        <p:spPr bwMode="auto">
          <a:xfrm>
            <a:off x="5795963" y="4437063"/>
            <a:ext cx="1152525" cy="457200"/>
          </a:xfrm>
          <a:prstGeom prst="rect">
            <a:avLst/>
          </a:prstGeom>
          <a:solidFill>
            <a:schemeClr val="accent1"/>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变压器</a:t>
            </a:r>
          </a:p>
        </p:txBody>
      </p:sp>
      <p:sp>
        <p:nvSpPr>
          <p:cNvPr id="8214" name="Text Box 22"/>
          <p:cNvSpPr txBox="1">
            <a:spLocks noChangeArrowheads="1"/>
          </p:cNvSpPr>
          <p:nvPr/>
        </p:nvSpPr>
        <p:spPr bwMode="auto">
          <a:xfrm>
            <a:off x="4140200" y="4437063"/>
            <a:ext cx="1152525" cy="457200"/>
          </a:xfrm>
          <a:prstGeom prst="rect">
            <a:avLst/>
          </a:prstGeom>
          <a:solidFill>
            <a:schemeClr val="accent1"/>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变压器</a:t>
            </a:r>
          </a:p>
        </p:txBody>
      </p:sp>
      <p:sp>
        <p:nvSpPr>
          <p:cNvPr id="8215" name="Line 23"/>
          <p:cNvSpPr>
            <a:spLocks noChangeShapeType="1"/>
          </p:cNvSpPr>
          <p:nvPr/>
        </p:nvSpPr>
        <p:spPr bwMode="auto">
          <a:xfrm>
            <a:off x="3635375" y="4652963"/>
            <a:ext cx="504825" cy="0"/>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8216" name="Line 24"/>
          <p:cNvSpPr>
            <a:spLocks noChangeShapeType="1"/>
          </p:cNvSpPr>
          <p:nvPr/>
        </p:nvSpPr>
        <p:spPr bwMode="auto">
          <a:xfrm>
            <a:off x="5292725" y="4652963"/>
            <a:ext cx="504825" cy="0"/>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8217" name="Line 25"/>
          <p:cNvSpPr>
            <a:spLocks noChangeShapeType="1"/>
          </p:cNvSpPr>
          <p:nvPr/>
        </p:nvSpPr>
        <p:spPr bwMode="auto">
          <a:xfrm>
            <a:off x="6948488" y="4652963"/>
            <a:ext cx="504825" cy="0"/>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8218" name="Line 26"/>
          <p:cNvSpPr>
            <a:spLocks noChangeShapeType="1"/>
          </p:cNvSpPr>
          <p:nvPr/>
        </p:nvSpPr>
        <p:spPr bwMode="auto">
          <a:xfrm>
            <a:off x="5292725" y="4724400"/>
            <a:ext cx="1008063" cy="792163"/>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8219" name="Text Box 27"/>
          <p:cNvSpPr txBox="1">
            <a:spLocks noChangeArrowheads="1"/>
          </p:cNvSpPr>
          <p:nvPr/>
        </p:nvSpPr>
        <p:spPr bwMode="auto">
          <a:xfrm>
            <a:off x="1763713" y="4076700"/>
            <a:ext cx="936625"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20kV</a:t>
            </a:r>
          </a:p>
        </p:txBody>
      </p:sp>
      <p:sp>
        <p:nvSpPr>
          <p:cNvPr id="8222" name="Text Box 30"/>
          <p:cNvSpPr txBox="1">
            <a:spLocks noChangeArrowheads="1"/>
          </p:cNvSpPr>
          <p:nvPr/>
        </p:nvSpPr>
        <p:spPr bwMode="auto">
          <a:xfrm>
            <a:off x="3348038" y="4149725"/>
            <a:ext cx="1079500"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220kV</a:t>
            </a:r>
          </a:p>
        </p:txBody>
      </p:sp>
      <p:sp>
        <p:nvSpPr>
          <p:cNvPr id="8223" name="Text Box 31"/>
          <p:cNvSpPr txBox="1">
            <a:spLocks noChangeArrowheads="1"/>
          </p:cNvSpPr>
          <p:nvPr/>
        </p:nvSpPr>
        <p:spPr bwMode="auto">
          <a:xfrm>
            <a:off x="5076825" y="4149725"/>
            <a:ext cx="1150938"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10/6kV</a:t>
            </a:r>
          </a:p>
        </p:txBody>
      </p:sp>
      <p:sp>
        <p:nvSpPr>
          <p:cNvPr id="8224" name="Text Box 32"/>
          <p:cNvSpPr txBox="1">
            <a:spLocks noChangeArrowheads="1"/>
          </p:cNvSpPr>
          <p:nvPr/>
        </p:nvSpPr>
        <p:spPr bwMode="auto">
          <a:xfrm>
            <a:off x="6804025" y="3860800"/>
            <a:ext cx="936625" cy="822325"/>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380/220V</a:t>
            </a:r>
          </a:p>
        </p:txBody>
      </p:sp>
      <p:sp>
        <p:nvSpPr>
          <p:cNvPr id="8225" name="Text Box 33"/>
          <p:cNvSpPr txBox="1">
            <a:spLocks noChangeArrowheads="1"/>
          </p:cNvSpPr>
          <p:nvPr/>
        </p:nvSpPr>
        <p:spPr bwMode="auto">
          <a:xfrm>
            <a:off x="6011863" y="5516563"/>
            <a:ext cx="863600" cy="822325"/>
          </a:xfrm>
          <a:prstGeom prst="rect">
            <a:avLst/>
          </a:prstGeom>
          <a:solidFill>
            <a:schemeClr val="accent1"/>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工业用电</a:t>
            </a:r>
          </a:p>
        </p:txBody>
      </p:sp>
      <p:sp>
        <p:nvSpPr>
          <p:cNvPr id="8226" name="Text Box 34"/>
          <p:cNvSpPr txBox="1">
            <a:spLocks noChangeArrowheads="1"/>
          </p:cNvSpPr>
          <p:nvPr/>
        </p:nvSpPr>
        <p:spPr bwMode="auto">
          <a:xfrm>
            <a:off x="7092950" y="5589588"/>
            <a:ext cx="863600" cy="822325"/>
          </a:xfrm>
          <a:prstGeom prst="rect">
            <a:avLst/>
          </a:prstGeom>
          <a:solidFill>
            <a:schemeClr val="accent1"/>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日常用电</a:t>
            </a:r>
          </a:p>
        </p:txBody>
      </p:sp>
      <p:sp>
        <p:nvSpPr>
          <p:cNvPr id="8227" name="Line 35"/>
          <p:cNvSpPr>
            <a:spLocks noChangeShapeType="1"/>
          </p:cNvSpPr>
          <p:nvPr/>
        </p:nvSpPr>
        <p:spPr bwMode="auto">
          <a:xfrm>
            <a:off x="6588125" y="4797425"/>
            <a:ext cx="1008063" cy="792163"/>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8228" name="Line 36"/>
          <p:cNvSpPr>
            <a:spLocks noChangeShapeType="1"/>
          </p:cNvSpPr>
          <p:nvPr/>
        </p:nvSpPr>
        <p:spPr bwMode="auto">
          <a:xfrm>
            <a:off x="8243888" y="4868863"/>
            <a:ext cx="215900" cy="865187"/>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8229" name="Text Box 37"/>
          <p:cNvSpPr txBox="1">
            <a:spLocks noChangeArrowheads="1"/>
          </p:cNvSpPr>
          <p:nvPr/>
        </p:nvSpPr>
        <p:spPr bwMode="auto">
          <a:xfrm>
            <a:off x="8101013" y="5734050"/>
            <a:ext cx="863600" cy="822325"/>
          </a:xfrm>
          <a:prstGeom prst="rect">
            <a:avLst/>
          </a:prstGeom>
          <a:solidFill>
            <a:schemeClr val="accent1"/>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小型电器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2754" name="Picture 2" descr="10-1变压器原理图"/>
          <p:cNvPicPr>
            <a:picLocks noChangeAspect="1" noChangeArrowheads="1"/>
          </p:cNvPicPr>
          <p:nvPr>
            <p:ph sz="half" idx="2"/>
          </p:nvPr>
        </p:nvPicPr>
        <p:blipFill>
          <a:blip r:embed="rId2"/>
          <a:srcRect/>
          <a:stretch>
            <a:fillRect/>
          </a:stretch>
        </p:blipFill>
        <p:spPr>
          <a:xfrm>
            <a:off x="755650" y="1844675"/>
            <a:ext cx="7837488" cy="4278313"/>
          </a:xfrm>
          <a:noFill/>
          <a:ln/>
        </p:spPr>
      </p:pic>
      <p:sp>
        <p:nvSpPr>
          <p:cNvPr id="202755" name="Rectangle 3"/>
          <p:cNvSpPr>
            <a:spLocks noGrp="1" noChangeArrowheads="1"/>
          </p:cNvSpPr>
          <p:nvPr>
            <p:ph type="title"/>
          </p:nvPr>
        </p:nvSpPr>
        <p:spPr/>
        <p:txBody>
          <a:bodyPr/>
          <a:lstStyle/>
          <a:p>
            <a:r>
              <a:rPr lang="zh-CN" altLang="en-US" sz="2500" b="1"/>
              <a:t>第</a:t>
            </a:r>
            <a:r>
              <a:rPr lang="en-US" altLang="zh-CN" sz="2500" b="1"/>
              <a:t>2-1</a:t>
            </a:r>
            <a:r>
              <a:rPr lang="zh-CN" altLang="en-US" sz="2500" b="1"/>
              <a:t>讲变压器概述</a:t>
            </a:r>
            <a:br>
              <a:rPr lang="zh-CN" altLang="en-US" sz="2500" b="1"/>
            </a:br>
            <a:r>
              <a:rPr lang="zh-CN" altLang="en-US" sz="3600" b="1"/>
              <a:t>变压器的功用及其原理</a:t>
            </a:r>
            <a:r>
              <a:rPr lang="zh-CN" altLang="en-US" sz="3700" b="1"/>
              <a:t>                </a:t>
            </a:r>
            <a:r>
              <a:rPr lang="en-US" altLang="zh-CN" sz="1200" b="1"/>
              <a:t>2</a:t>
            </a:r>
          </a:p>
        </p:txBody>
      </p:sp>
      <p:sp>
        <p:nvSpPr>
          <p:cNvPr id="202756" name="Text Box 4"/>
          <p:cNvSpPr txBox="1">
            <a:spLocks noChangeArrowheads="1"/>
          </p:cNvSpPr>
          <p:nvPr/>
        </p:nvSpPr>
        <p:spPr bwMode="auto">
          <a:xfrm>
            <a:off x="4716463" y="1844675"/>
            <a:ext cx="1943100"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铁心：磁路</a:t>
            </a:r>
          </a:p>
        </p:txBody>
      </p:sp>
      <p:sp>
        <p:nvSpPr>
          <p:cNvPr id="202757" name="Text Box 5"/>
          <p:cNvSpPr txBox="1">
            <a:spLocks noChangeArrowheads="1"/>
          </p:cNvSpPr>
          <p:nvPr/>
        </p:nvSpPr>
        <p:spPr bwMode="auto">
          <a:xfrm>
            <a:off x="4140200" y="5805488"/>
            <a:ext cx="863600"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绕组</a:t>
            </a:r>
          </a:p>
        </p:txBody>
      </p:sp>
      <p:sp>
        <p:nvSpPr>
          <p:cNvPr id="202758" name="Line 6"/>
          <p:cNvSpPr>
            <a:spLocks noChangeShapeType="1"/>
          </p:cNvSpPr>
          <p:nvPr/>
        </p:nvSpPr>
        <p:spPr bwMode="auto">
          <a:xfrm flipH="1" flipV="1">
            <a:off x="3203575" y="4076700"/>
            <a:ext cx="1223963" cy="1800225"/>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02759" name="Line 7"/>
          <p:cNvSpPr>
            <a:spLocks noChangeShapeType="1"/>
          </p:cNvSpPr>
          <p:nvPr/>
        </p:nvSpPr>
        <p:spPr bwMode="auto">
          <a:xfrm flipV="1">
            <a:off x="4572000" y="3789363"/>
            <a:ext cx="1223963" cy="2160587"/>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02760" name="Line 8"/>
          <p:cNvSpPr>
            <a:spLocks noChangeShapeType="1"/>
          </p:cNvSpPr>
          <p:nvPr/>
        </p:nvSpPr>
        <p:spPr bwMode="auto">
          <a:xfrm flipH="1">
            <a:off x="4427538" y="2205038"/>
            <a:ext cx="720725" cy="503237"/>
          </a:xfrm>
          <a:prstGeom prst="line">
            <a:avLst/>
          </a:prstGeom>
          <a:noFill/>
          <a:ln w="38100">
            <a:solidFill>
              <a:schemeClr val="hlink"/>
            </a:solidFill>
            <a:miter lim="800000"/>
            <a:headEnd/>
            <a:tailEnd type="triangle" w="med" len="med"/>
          </a:ln>
          <a:effectLst/>
        </p:spPr>
        <p:txBody>
          <a:bodyPr wrap="none"/>
          <a:lstStyle/>
          <a:p>
            <a:endParaRPr lang="zh-CN" altLang="en-US"/>
          </a:p>
        </p:txBody>
      </p:sp>
      <p:sp>
        <p:nvSpPr>
          <p:cNvPr id="202761" name="Text Box 9"/>
          <p:cNvSpPr txBox="1">
            <a:spLocks noChangeArrowheads="1"/>
          </p:cNvSpPr>
          <p:nvPr/>
        </p:nvSpPr>
        <p:spPr bwMode="auto">
          <a:xfrm>
            <a:off x="1763713" y="3573463"/>
            <a:ext cx="936625" cy="822325"/>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初级绕组</a:t>
            </a:r>
          </a:p>
        </p:txBody>
      </p:sp>
      <p:sp>
        <p:nvSpPr>
          <p:cNvPr id="202762" name="Text Box 10"/>
          <p:cNvSpPr txBox="1">
            <a:spLocks noChangeArrowheads="1"/>
          </p:cNvSpPr>
          <p:nvPr/>
        </p:nvSpPr>
        <p:spPr bwMode="auto">
          <a:xfrm>
            <a:off x="6516688" y="3429000"/>
            <a:ext cx="936625" cy="822325"/>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次级绕组</a:t>
            </a:r>
          </a:p>
        </p:txBody>
      </p:sp>
      <p:sp>
        <p:nvSpPr>
          <p:cNvPr id="202763" name="Text Box 11"/>
          <p:cNvSpPr txBox="1">
            <a:spLocks noChangeArrowheads="1"/>
          </p:cNvSpPr>
          <p:nvPr/>
        </p:nvSpPr>
        <p:spPr bwMode="auto">
          <a:xfrm>
            <a:off x="971550" y="1916113"/>
            <a:ext cx="2376488"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二</a:t>
            </a:r>
            <a:r>
              <a:rPr kumimoji="1" lang="en-US" altLang="zh-CN" sz="2400">
                <a:latin typeface="Tahoma" pitchFamily="34" charset="0"/>
              </a:rPr>
              <a:t>.</a:t>
            </a:r>
            <a:r>
              <a:rPr kumimoji="1" lang="zh-CN" altLang="en-US" sz="2400">
                <a:latin typeface="Tahoma" pitchFamily="34" charset="0"/>
              </a:rPr>
              <a:t>变压器原理</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01753" name="Picture 25" descr="10-1变压器原理图"/>
          <p:cNvPicPr>
            <a:picLocks noChangeAspect="1" noChangeArrowheads="1"/>
          </p:cNvPicPr>
          <p:nvPr>
            <p:ph sz="half" idx="2"/>
          </p:nvPr>
        </p:nvPicPr>
        <p:blipFill>
          <a:blip r:embed="rId2"/>
          <a:srcRect/>
          <a:stretch>
            <a:fillRect/>
          </a:stretch>
        </p:blipFill>
        <p:spPr>
          <a:xfrm>
            <a:off x="755650" y="1844675"/>
            <a:ext cx="7837488" cy="4278313"/>
          </a:xfrm>
          <a:noFill/>
          <a:ln/>
        </p:spPr>
      </p:pic>
      <p:sp>
        <p:nvSpPr>
          <p:cNvPr id="201730" name="Rectangle 2"/>
          <p:cNvSpPr>
            <a:spLocks noGrp="1" noChangeArrowheads="1"/>
          </p:cNvSpPr>
          <p:nvPr>
            <p:ph type="title"/>
          </p:nvPr>
        </p:nvSpPr>
        <p:spPr/>
        <p:txBody>
          <a:bodyPr/>
          <a:lstStyle/>
          <a:p>
            <a:r>
              <a:rPr lang="zh-CN" altLang="en-US" sz="2500" b="1"/>
              <a:t>第</a:t>
            </a:r>
            <a:r>
              <a:rPr lang="en-US" altLang="zh-CN" sz="2500" b="1"/>
              <a:t>2-1</a:t>
            </a:r>
            <a:r>
              <a:rPr lang="zh-CN" altLang="en-US" sz="2500" b="1"/>
              <a:t>讲变压器概述</a:t>
            </a:r>
            <a:br>
              <a:rPr lang="zh-CN" altLang="en-US" sz="2500" b="1"/>
            </a:br>
            <a:r>
              <a:rPr lang="zh-CN" altLang="en-US" sz="3600" b="1"/>
              <a:t>变压器的功用及其原理</a:t>
            </a:r>
            <a:r>
              <a:rPr lang="zh-CN" altLang="en-US" sz="3700" b="1"/>
              <a:t>                 </a:t>
            </a:r>
            <a:r>
              <a:rPr lang="en-US" altLang="zh-CN" sz="1000">
                <a:ea typeface="黑体" pitchFamily="2" charset="-122"/>
              </a:rPr>
              <a:t>3</a:t>
            </a:r>
          </a:p>
        </p:txBody>
      </p:sp>
      <p:sp>
        <p:nvSpPr>
          <p:cNvPr id="201732" name="Text Box 4"/>
          <p:cNvSpPr txBox="1">
            <a:spLocks noChangeArrowheads="1"/>
          </p:cNvSpPr>
          <p:nvPr/>
        </p:nvSpPr>
        <p:spPr bwMode="auto">
          <a:xfrm>
            <a:off x="4716463" y="1844675"/>
            <a:ext cx="1943100"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铁心：磁路</a:t>
            </a:r>
          </a:p>
        </p:txBody>
      </p:sp>
      <p:sp>
        <p:nvSpPr>
          <p:cNvPr id="201733" name="Text Box 5"/>
          <p:cNvSpPr txBox="1">
            <a:spLocks noChangeArrowheads="1"/>
          </p:cNvSpPr>
          <p:nvPr/>
        </p:nvSpPr>
        <p:spPr bwMode="auto">
          <a:xfrm>
            <a:off x="900113" y="3644900"/>
            <a:ext cx="863600"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u</a:t>
            </a:r>
            <a:r>
              <a:rPr kumimoji="1" lang="en-US" altLang="zh-CN" sz="2400" baseline="-25000">
                <a:latin typeface="Tahoma" pitchFamily="34" charset="0"/>
              </a:rPr>
              <a:t>1</a:t>
            </a:r>
          </a:p>
        </p:txBody>
      </p:sp>
      <p:sp>
        <p:nvSpPr>
          <p:cNvPr id="201735" name="Line 7"/>
          <p:cNvSpPr>
            <a:spLocks noChangeShapeType="1"/>
          </p:cNvSpPr>
          <p:nvPr/>
        </p:nvSpPr>
        <p:spPr bwMode="auto">
          <a:xfrm>
            <a:off x="1692275" y="3068638"/>
            <a:ext cx="792163" cy="0"/>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201744" name="Text Box 16"/>
          <p:cNvSpPr txBox="1">
            <a:spLocks noChangeArrowheads="1"/>
          </p:cNvSpPr>
          <p:nvPr/>
        </p:nvSpPr>
        <p:spPr bwMode="auto">
          <a:xfrm>
            <a:off x="2268538" y="3573463"/>
            <a:ext cx="504825"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e</a:t>
            </a:r>
            <a:r>
              <a:rPr kumimoji="1" lang="en-US" altLang="zh-CN" sz="2400" baseline="-25000">
                <a:latin typeface="Tahoma" pitchFamily="34" charset="0"/>
              </a:rPr>
              <a:t>1</a:t>
            </a:r>
          </a:p>
        </p:txBody>
      </p:sp>
      <p:sp>
        <p:nvSpPr>
          <p:cNvPr id="201756" name="Text Box 28"/>
          <p:cNvSpPr txBox="1">
            <a:spLocks noChangeArrowheads="1"/>
          </p:cNvSpPr>
          <p:nvPr/>
        </p:nvSpPr>
        <p:spPr bwMode="auto">
          <a:xfrm>
            <a:off x="971550" y="1916113"/>
            <a:ext cx="2376488"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二</a:t>
            </a:r>
            <a:r>
              <a:rPr kumimoji="1" lang="en-US" altLang="zh-CN" sz="2400">
                <a:latin typeface="Tahoma" pitchFamily="34" charset="0"/>
              </a:rPr>
              <a:t>.</a:t>
            </a:r>
            <a:r>
              <a:rPr kumimoji="1" lang="zh-CN" altLang="en-US" sz="2400">
                <a:latin typeface="Tahoma" pitchFamily="34" charset="0"/>
              </a:rPr>
              <a:t>变压器原理</a:t>
            </a:r>
          </a:p>
        </p:txBody>
      </p:sp>
      <p:sp>
        <p:nvSpPr>
          <p:cNvPr id="201757" name="Line 29"/>
          <p:cNvSpPr>
            <a:spLocks noChangeShapeType="1"/>
          </p:cNvSpPr>
          <p:nvPr/>
        </p:nvSpPr>
        <p:spPr bwMode="auto">
          <a:xfrm flipH="1" flipV="1">
            <a:off x="1403350" y="3213100"/>
            <a:ext cx="0" cy="1368425"/>
          </a:xfrm>
          <a:prstGeom prst="line">
            <a:avLst/>
          </a:prstGeom>
          <a:noFill/>
          <a:ln w="38100">
            <a:solidFill>
              <a:srgbClr val="FF0000"/>
            </a:solidFill>
            <a:miter lim="800000"/>
            <a:headEnd type="triangle" w="med" len="med"/>
            <a:tailEnd type="triangle" w="med" len="med"/>
          </a:ln>
          <a:effectLst/>
        </p:spPr>
        <p:txBody>
          <a:bodyPr wrap="none"/>
          <a:lstStyle/>
          <a:p>
            <a:endParaRPr lang="zh-CN" altLang="en-US"/>
          </a:p>
        </p:txBody>
      </p:sp>
      <p:sp>
        <p:nvSpPr>
          <p:cNvPr id="201759" name="AutoShape 31"/>
          <p:cNvSpPr>
            <a:spLocks noChangeArrowheads="1"/>
          </p:cNvSpPr>
          <p:nvPr/>
        </p:nvSpPr>
        <p:spPr bwMode="auto">
          <a:xfrm>
            <a:off x="3203575" y="2636838"/>
            <a:ext cx="2736850" cy="2592387"/>
          </a:xfrm>
          <a:prstGeom prst="flowChartAlternateProcess">
            <a:avLst/>
          </a:prstGeom>
          <a:solidFill>
            <a:schemeClr val="accent1">
              <a:alpha val="0"/>
            </a:schemeClr>
          </a:solidFill>
          <a:ln w="38100">
            <a:solidFill>
              <a:srgbClr val="0000FF"/>
            </a:solidFill>
            <a:miter lim="800000"/>
            <a:headEnd/>
            <a:tailEnd/>
          </a:ln>
          <a:effectLst/>
        </p:spPr>
        <p:txBody>
          <a:bodyPr wrap="none" anchor="ctr"/>
          <a:lstStyle/>
          <a:p>
            <a:endParaRPr lang="zh-CN" altLang="en-US"/>
          </a:p>
        </p:txBody>
      </p:sp>
      <p:sp>
        <p:nvSpPr>
          <p:cNvPr id="201760" name="Line 32"/>
          <p:cNvSpPr>
            <a:spLocks noChangeShapeType="1"/>
          </p:cNvSpPr>
          <p:nvPr/>
        </p:nvSpPr>
        <p:spPr bwMode="auto">
          <a:xfrm>
            <a:off x="3995738" y="2636838"/>
            <a:ext cx="863600" cy="0"/>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201761" name="Line 33"/>
          <p:cNvSpPr>
            <a:spLocks noChangeShapeType="1"/>
          </p:cNvSpPr>
          <p:nvPr/>
        </p:nvSpPr>
        <p:spPr bwMode="auto">
          <a:xfrm flipH="1" flipV="1">
            <a:off x="6443663" y="3213100"/>
            <a:ext cx="0" cy="1368425"/>
          </a:xfrm>
          <a:prstGeom prst="line">
            <a:avLst/>
          </a:prstGeom>
          <a:noFill/>
          <a:ln w="38100">
            <a:solidFill>
              <a:srgbClr val="FF0000"/>
            </a:solidFill>
            <a:miter lim="800000"/>
            <a:headEnd type="triangle" w="med" len="med"/>
            <a:tailEnd type="triangle" w="med" len="med"/>
          </a:ln>
          <a:effectLst/>
        </p:spPr>
        <p:txBody>
          <a:bodyPr wrap="none"/>
          <a:lstStyle/>
          <a:p>
            <a:endParaRPr lang="zh-CN" altLang="en-US"/>
          </a:p>
        </p:txBody>
      </p:sp>
      <p:sp>
        <p:nvSpPr>
          <p:cNvPr id="201762" name="Line 34"/>
          <p:cNvSpPr>
            <a:spLocks noChangeShapeType="1"/>
          </p:cNvSpPr>
          <p:nvPr/>
        </p:nvSpPr>
        <p:spPr bwMode="auto">
          <a:xfrm flipH="1" flipV="1">
            <a:off x="2700338" y="3213100"/>
            <a:ext cx="0" cy="1368425"/>
          </a:xfrm>
          <a:prstGeom prst="line">
            <a:avLst/>
          </a:prstGeom>
          <a:noFill/>
          <a:ln w="38100">
            <a:solidFill>
              <a:srgbClr val="FF0000"/>
            </a:solidFill>
            <a:miter lim="800000"/>
            <a:headEnd type="triangle" w="med" len="med"/>
            <a:tailEnd type="triangle" w="med" len="med"/>
          </a:ln>
          <a:effectLst/>
        </p:spPr>
        <p:txBody>
          <a:bodyPr wrap="none"/>
          <a:lstStyle/>
          <a:p>
            <a:endParaRPr lang="zh-CN" altLang="en-US"/>
          </a:p>
        </p:txBody>
      </p:sp>
      <p:sp>
        <p:nvSpPr>
          <p:cNvPr id="201763" name="Line 35"/>
          <p:cNvSpPr>
            <a:spLocks noChangeShapeType="1"/>
          </p:cNvSpPr>
          <p:nvPr/>
        </p:nvSpPr>
        <p:spPr bwMode="auto">
          <a:xfrm flipH="1" flipV="1">
            <a:off x="7524750" y="3213100"/>
            <a:ext cx="0" cy="1368425"/>
          </a:xfrm>
          <a:prstGeom prst="line">
            <a:avLst/>
          </a:prstGeom>
          <a:noFill/>
          <a:ln w="38100">
            <a:solidFill>
              <a:srgbClr val="FF0000"/>
            </a:solidFill>
            <a:miter lim="800000"/>
            <a:headEnd type="triangle" w="med" len="med"/>
            <a:tailEnd type="triangle" w="med" len="med"/>
          </a:ln>
          <a:effectLst/>
        </p:spPr>
        <p:txBody>
          <a:bodyPr wrap="none"/>
          <a:lstStyle/>
          <a:p>
            <a:endParaRPr lang="zh-CN" altLang="en-US"/>
          </a:p>
        </p:txBody>
      </p:sp>
      <p:sp>
        <p:nvSpPr>
          <p:cNvPr id="201764" name="Text Box 36"/>
          <p:cNvSpPr txBox="1">
            <a:spLocks noChangeArrowheads="1"/>
          </p:cNvSpPr>
          <p:nvPr/>
        </p:nvSpPr>
        <p:spPr bwMode="auto">
          <a:xfrm>
            <a:off x="1835150" y="2565400"/>
            <a:ext cx="504825"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i</a:t>
            </a:r>
            <a:r>
              <a:rPr kumimoji="1" lang="en-US" altLang="zh-CN" sz="2400" baseline="-25000">
                <a:latin typeface="Tahoma" pitchFamily="34" charset="0"/>
              </a:rPr>
              <a:t>1</a:t>
            </a:r>
          </a:p>
        </p:txBody>
      </p:sp>
      <p:sp>
        <p:nvSpPr>
          <p:cNvPr id="201765" name="Text Box 37"/>
          <p:cNvSpPr txBox="1">
            <a:spLocks noChangeArrowheads="1"/>
          </p:cNvSpPr>
          <p:nvPr/>
        </p:nvSpPr>
        <p:spPr bwMode="auto">
          <a:xfrm>
            <a:off x="7667625" y="3716338"/>
            <a:ext cx="863600"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u</a:t>
            </a:r>
            <a:r>
              <a:rPr kumimoji="1" lang="en-US" altLang="zh-CN" sz="2400" baseline="-25000">
                <a:latin typeface="Tahoma" pitchFamily="34" charset="0"/>
              </a:rPr>
              <a:t>2</a:t>
            </a:r>
          </a:p>
        </p:txBody>
      </p:sp>
      <p:sp>
        <p:nvSpPr>
          <p:cNvPr id="201766" name="Text Box 38"/>
          <p:cNvSpPr txBox="1">
            <a:spLocks noChangeArrowheads="1"/>
          </p:cNvSpPr>
          <p:nvPr/>
        </p:nvSpPr>
        <p:spPr bwMode="auto">
          <a:xfrm>
            <a:off x="6443663" y="3644900"/>
            <a:ext cx="863600"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e</a:t>
            </a:r>
            <a:r>
              <a:rPr kumimoji="1" lang="en-US" altLang="zh-CN" sz="2400" baseline="-25000">
                <a:latin typeface="Tahoma" pitchFamily="34" charset="0"/>
              </a:rPr>
              <a:t>2</a:t>
            </a:r>
          </a:p>
        </p:txBody>
      </p:sp>
      <p:sp>
        <p:nvSpPr>
          <p:cNvPr id="201767" name="Text Box 39"/>
          <p:cNvSpPr txBox="1">
            <a:spLocks noChangeArrowheads="1"/>
          </p:cNvSpPr>
          <p:nvPr/>
        </p:nvSpPr>
        <p:spPr bwMode="auto">
          <a:xfrm>
            <a:off x="3995738" y="2133600"/>
            <a:ext cx="863600"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ru-RU" altLang="zh-CN" sz="2400">
                <a:latin typeface="Tahoma" pitchFamily="34" charset="0"/>
                <a:cs typeface="Tahoma" pitchFamily="34" charset="0"/>
              </a:rPr>
              <a:t>Ф</a:t>
            </a:r>
            <a:endParaRPr kumimoji="1" lang="ru-RU" altLang="zh-CN" sz="2400" baseline="-25000">
              <a:latin typeface="Tahoma" pitchFamily="34" charset="0"/>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01757"/>
                                        </p:tgtEl>
                                        <p:attrNameLst>
                                          <p:attrName>style.visibility</p:attrName>
                                        </p:attrNameLst>
                                      </p:cBhvr>
                                      <p:to>
                                        <p:strVal val="visible"/>
                                      </p:to>
                                    </p:set>
                                    <p:anim calcmode="lin" valueType="num">
                                      <p:cBhvr>
                                        <p:cTn id="7" dur="1000" fill="hold"/>
                                        <p:tgtEl>
                                          <p:spTgt spid="201757"/>
                                        </p:tgtEl>
                                        <p:attrNameLst>
                                          <p:attrName>ppt_w</p:attrName>
                                        </p:attrNameLst>
                                      </p:cBhvr>
                                      <p:tavLst>
                                        <p:tav tm="0">
                                          <p:val>
                                            <p:strVal val="#ppt_w*0.70"/>
                                          </p:val>
                                        </p:tav>
                                        <p:tav tm="100000">
                                          <p:val>
                                            <p:strVal val="#ppt_w"/>
                                          </p:val>
                                        </p:tav>
                                      </p:tavLst>
                                    </p:anim>
                                    <p:anim calcmode="lin" valueType="num">
                                      <p:cBhvr>
                                        <p:cTn id="8" dur="1000" fill="hold"/>
                                        <p:tgtEl>
                                          <p:spTgt spid="201757"/>
                                        </p:tgtEl>
                                        <p:attrNameLst>
                                          <p:attrName>ppt_h</p:attrName>
                                        </p:attrNameLst>
                                      </p:cBhvr>
                                      <p:tavLst>
                                        <p:tav tm="0">
                                          <p:val>
                                            <p:strVal val="#ppt_h"/>
                                          </p:val>
                                        </p:tav>
                                        <p:tav tm="100000">
                                          <p:val>
                                            <p:strVal val="#ppt_h"/>
                                          </p:val>
                                        </p:tav>
                                      </p:tavLst>
                                    </p:anim>
                                    <p:animEffect transition="in" filter="fade">
                                      <p:cBhvr>
                                        <p:cTn id="9" dur="1000"/>
                                        <p:tgtEl>
                                          <p:spTgt spid="20175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01733"/>
                                        </p:tgtEl>
                                        <p:attrNameLst>
                                          <p:attrName>style.visibility</p:attrName>
                                        </p:attrNameLst>
                                      </p:cBhvr>
                                      <p:to>
                                        <p:strVal val="visible"/>
                                      </p:to>
                                    </p:set>
                                    <p:anim calcmode="lin" valueType="num">
                                      <p:cBhvr>
                                        <p:cTn id="14" dur="1000" fill="hold"/>
                                        <p:tgtEl>
                                          <p:spTgt spid="201733"/>
                                        </p:tgtEl>
                                        <p:attrNameLst>
                                          <p:attrName>ppt_w</p:attrName>
                                        </p:attrNameLst>
                                      </p:cBhvr>
                                      <p:tavLst>
                                        <p:tav tm="0">
                                          <p:val>
                                            <p:strVal val="#ppt_w*0.70"/>
                                          </p:val>
                                        </p:tav>
                                        <p:tav tm="100000">
                                          <p:val>
                                            <p:strVal val="#ppt_w"/>
                                          </p:val>
                                        </p:tav>
                                      </p:tavLst>
                                    </p:anim>
                                    <p:anim calcmode="lin" valueType="num">
                                      <p:cBhvr>
                                        <p:cTn id="15" dur="1000" fill="hold"/>
                                        <p:tgtEl>
                                          <p:spTgt spid="201733"/>
                                        </p:tgtEl>
                                        <p:attrNameLst>
                                          <p:attrName>ppt_h</p:attrName>
                                        </p:attrNameLst>
                                      </p:cBhvr>
                                      <p:tavLst>
                                        <p:tav tm="0">
                                          <p:val>
                                            <p:strVal val="#ppt_h"/>
                                          </p:val>
                                        </p:tav>
                                        <p:tav tm="100000">
                                          <p:val>
                                            <p:strVal val="#ppt_h"/>
                                          </p:val>
                                        </p:tav>
                                      </p:tavLst>
                                    </p:anim>
                                    <p:animEffect transition="in" filter="fade">
                                      <p:cBhvr>
                                        <p:cTn id="16" dur="1000"/>
                                        <p:tgtEl>
                                          <p:spTgt spid="201733"/>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01764"/>
                                        </p:tgtEl>
                                        <p:attrNameLst>
                                          <p:attrName>style.visibility</p:attrName>
                                        </p:attrNameLst>
                                      </p:cBhvr>
                                      <p:to>
                                        <p:strVal val="visible"/>
                                      </p:to>
                                    </p:set>
                                    <p:anim calcmode="lin" valueType="num">
                                      <p:cBhvr>
                                        <p:cTn id="21" dur="1000" fill="hold"/>
                                        <p:tgtEl>
                                          <p:spTgt spid="201764"/>
                                        </p:tgtEl>
                                        <p:attrNameLst>
                                          <p:attrName>ppt_w</p:attrName>
                                        </p:attrNameLst>
                                      </p:cBhvr>
                                      <p:tavLst>
                                        <p:tav tm="0">
                                          <p:val>
                                            <p:strVal val="#ppt_w*0.70"/>
                                          </p:val>
                                        </p:tav>
                                        <p:tav tm="100000">
                                          <p:val>
                                            <p:strVal val="#ppt_w"/>
                                          </p:val>
                                        </p:tav>
                                      </p:tavLst>
                                    </p:anim>
                                    <p:anim calcmode="lin" valueType="num">
                                      <p:cBhvr>
                                        <p:cTn id="22" dur="1000" fill="hold"/>
                                        <p:tgtEl>
                                          <p:spTgt spid="201764"/>
                                        </p:tgtEl>
                                        <p:attrNameLst>
                                          <p:attrName>ppt_h</p:attrName>
                                        </p:attrNameLst>
                                      </p:cBhvr>
                                      <p:tavLst>
                                        <p:tav tm="0">
                                          <p:val>
                                            <p:strVal val="#ppt_h"/>
                                          </p:val>
                                        </p:tav>
                                        <p:tav tm="100000">
                                          <p:val>
                                            <p:strVal val="#ppt_h"/>
                                          </p:val>
                                        </p:tav>
                                      </p:tavLst>
                                    </p:anim>
                                    <p:animEffect transition="in" filter="fade">
                                      <p:cBhvr>
                                        <p:cTn id="23" dur="1000"/>
                                        <p:tgtEl>
                                          <p:spTgt spid="201764"/>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01735"/>
                                        </p:tgtEl>
                                        <p:attrNameLst>
                                          <p:attrName>style.visibility</p:attrName>
                                        </p:attrNameLst>
                                      </p:cBhvr>
                                      <p:to>
                                        <p:strVal val="visible"/>
                                      </p:to>
                                    </p:set>
                                    <p:anim calcmode="lin" valueType="num">
                                      <p:cBhvr>
                                        <p:cTn id="28" dur="1000" fill="hold"/>
                                        <p:tgtEl>
                                          <p:spTgt spid="201735"/>
                                        </p:tgtEl>
                                        <p:attrNameLst>
                                          <p:attrName>ppt_w</p:attrName>
                                        </p:attrNameLst>
                                      </p:cBhvr>
                                      <p:tavLst>
                                        <p:tav tm="0">
                                          <p:val>
                                            <p:strVal val="#ppt_w*0.70"/>
                                          </p:val>
                                        </p:tav>
                                        <p:tav tm="100000">
                                          <p:val>
                                            <p:strVal val="#ppt_w"/>
                                          </p:val>
                                        </p:tav>
                                      </p:tavLst>
                                    </p:anim>
                                    <p:anim calcmode="lin" valueType="num">
                                      <p:cBhvr>
                                        <p:cTn id="29" dur="1000" fill="hold"/>
                                        <p:tgtEl>
                                          <p:spTgt spid="201735"/>
                                        </p:tgtEl>
                                        <p:attrNameLst>
                                          <p:attrName>ppt_h</p:attrName>
                                        </p:attrNameLst>
                                      </p:cBhvr>
                                      <p:tavLst>
                                        <p:tav tm="0">
                                          <p:val>
                                            <p:strVal val="#ppt_h"/>
                                          </p:val>
                                        </p:tav>
                                        <p:tav tm="100000">
                                          <p:val>
                                            <p:strVal val="#ppt_h"/>
                                          </p:val>
                                        </p:tav>
                                      </p:tavLst>
                                    </p:anim>
                                    <p:animEffect transition="in" filter="fade">
                                      <p:cBhvr>
                                        <p:cTn id="30" dur="1000"/>
                                        <p:tgtEl>
                                          <p:spTgt spid="201735"/>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201767"/>
                                        </p:tgtEl>
                                        <p:attrNameLst>
                                          <p:attrName>style.visibility</p:attrName>
                                        </p:attrNameLst>
                                      </p:cBhvr>
                                      <p:to>
                                        <p:strVal val="visible"/>
                                      </p:to>
                                    </p:set>
                                    <p:anim calcmode="lin" valueType="num">
                                      <p:cBhvr>
                                        <p:cTn id="35" dur="1000" fill="hold"/>
                                        <p:tgtEl>
                                          <p:spTgt spid="201767"/>
                                        </p:tgtEl>
                                        <p:attrNameLst>
                                          <p:attrName>ppt_w</p:attrName>
                                        </p:attrNameLst>
                                      </p:cBhvr>
                                      <p:tavLst>
                                        <p:tav tm="0">
                                          <p:val>
                                            <p:strVal val="#ppt_w*0.70"/>
                                          </p:val>
                                        </p:tav>
                                        <p:tav tm="100000">
                                          <p:val>
                                            <p:strVal val="#ppt_w"/>
                                          </p:val>
                                        </p:tav>
                                      </p:tavLst>
                                    </p:anim>
                                    <p:anim calcmode="lin" valueType="num">
                                      <p:cBhvr>
                                        <p:cTn id="36" dur="1000" fill="hold"/>
                                        <p:tgtEl>
                                          <p:spTgt spid="201767"/>
                                        </p:tgtEl>
                                        <p:attrNameLst>
                                          <p:attrName>ppt_h</p:attrName>
                                        </p:attrNameLst>
                                      </p:cBhvr>
                                      <p:tavLst>
                                        <p:tav tm="0">
                                          <p:val>
                                            <p:strVal val="#ppt_h"/>
                                          </p:val>
                                        </p:tav>
                                        <p:tav tm="100000">
                                          <p:val>
                                            <p:strVal val="#ppt_h"/>
                                          </p:val>
                                        </p:tav>
                                      </p:tavLst>
                                    </p:anim>
                                    <p:animEffect transition="in" filter="fade">
                                      <p:cBhvr>
                                        <p:cTn id="37" dur="1000"/>
                                        <p:tgtEl>
                                          <p:spTgt spid="201767"/>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201759"/>
                                        </p:tgtEl>
                                        <p:attrNameLst>
                                          <p:attrName>style.visibility</p:attrName>
                                        </p:attrNameLst>
                                      </p:cBhvr>
                                      <p:to>
                                        <p:strVal val="visible"/>
                                      </p:to>
                                    </p:set>
                                    <p:anim calcmode="lin" valueType="num">
                                      <p:cBhvr>
                                        <p:cTn id="42" dur="1000" fill="hold"/>
                                        <p:tgtEl>
                                          <p:spTgt spid="201759"/>
                                        </p:tgtEl>
                                        <p:attrNameLst>
                                          <p:attrName>ppt_w</p:attrName>
                                        </p:attrNameLst>
                                      </p:cBhvr>
                                      <p:tavLst>
                                        <p:tav tm="0">
                                          <p:val>
                                            <p:strVal val="#ppt_w*0.70"/>
                                          </p:val>
                                        </p:tav>
                                        <p:tav tm="100000">
                                          <p:val>
                                            <p:strVal val="#ppt_w"/>
                                          </p:val>
                                        </p:tav>
                                      </p:tavLst>
                                    </p:anim>
                                    <p:anim calcmode="lin" valueType="num">
                                      <p:cBhvr>
                                        <p:cTn id="43" dur="1000" fill="hold"/>
                                        <p:tgtEl>
                                          <p:spTgt spid="201759"/>
                                        </p:tgtEl>
                                        <p:attrNameLst>
                                          <p:attrName>ppt_h</p:attrName>
                                        </p:attrNameLst>
                                      </p:cBhvr>
                                      <p:tavLst>
                                        <p:tav tm="0">
                                          <p:val>
                                            <p:strVal val="#ppt_h"/>
                                          </p:val>
                                        </p:tav>
                                        <p:tav tm="100000">
                                          <p:val>
                                            <p:strVal val="#ppt_h"/>
                                          </p:val>
                                        </p:tav>
                                      </p:tavLst>
                                    </p:anim>
                                    <p:animEffect transition="in" filter="fade">
                                      <p:cBhvr>
                                        <p:cTn id="44" dur="1000"/>
                                        <p:tgtEl>
                                          <p:spTgt spid="201759"/>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201760"/>
                                        </p:tgtEl>
                                        <p:attrNameLst>
                                          <p:attrName>style.visibility</p:attrName>
                                        </p:attrNameLst>
                                      </p:cBhvr>
                                      <p:to>
                                        <p:strVal val="visible"/>
                                      </p:to>
                                    </p:set>
                                    <p:anim calcmode="lin" valueType="num">
                                      <p:cBhvr>
                                        <p:cTn id="49" dur="1000" fill="hold"/>
                                        <p:tgtEl>
                                          <p:spTgt spid="201760"/>
                                        </p:tgtEl>
                                        <p:attrNameLst>
                                          <p:attrName>ppt_w</p:attrName>
                                        </p:attrNameLst>
                                      </p:cBhvr>
                                      <p:tavLst>
                                        <p:tav tm="0">
                                          <p:val>
                                            <p:strVal val="#ppt_w*0.70"/>
                                          </p:val>
                                        </p:tav>
                                        <p:tav tm="100000">
                                          <p:val>
                                            <p:strVal val="#ppt_w"/>
                                          </p:val>
                                        </p:tav>
                                      </p:tavLst>
                                    </p:anim>
                                    <p:anim calcmode="lin" valueType="num">
                                      <p:cBhvr>
                                        <p:cTn id="50" dur="1000" fill="hold"/>
                                        <p:tgtEl>
                                          <p:spTgt spid="201760"/>
                                        </p:tgtEl>
                                        <p:attrNameLst>
                                          <p:attrName>ppt_h</p:attrName>
                                        </p:attrNameLst>
                                      </p:cBhvr>
                                      <p:tavLst>
                                        <p:tav tm="0">
                                          <p:val>
                                            <p:strVal val="#ppt_h"/>
                                          </p:val>
                                        </p:tav>
                                        <p:tav tm="100000">
                                          <p:val>
                                            <p:strVal val="#ppt_h"/>
                                          </p:val>
                                        </p:tav>
                                      </p:tavLst>
                                    </p:anim>
                                    <p:animEffect transition="in" filter="fade">
                                      <p:cBhvr>
                                        <p:cTn id="51" dur="1000"/>
                                        <p:tgtEl>
                                          <p:spTgt spid="201760"/>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201744"/>
                                        </p:tgtEl>
                                        <p:attrNameLst>
                                          <p:attrName>style.visibility</p:attrName>
                                        </p:attrNameLst>
                                      </p:cBhvr>
                                      <p:to>
                                        <p:strVal val="visible"/>
                                      </p:to>
                                    </p:set>
                                    <p:anim calcmode="lin" valueType="num">
                                      <p:cBhvr>
                                        <p:cTn id="56" dur="1000" fill="hold"/>
                                        <p:tgtEl>
                                          <p:spTgt spid="201744"/>
                                        </p:tgtEl>
                                        <p:attrNameLst>
                                          <p:attrName>ppt_w</p:attrName>
                                        </p:attrNameLst>
                                      </p:cBhvr>
                                      <p:tavLst>
                                        <p:tav tm="0">
                                          <p:val>
                                            <p:strVal val="#ppt_w*0.70"/>
                                          </p:val>
                                        </p:tav>
                                        <p:tav tm="100000">
                                          <p:val>
                                            <p:strVal val="#ppt_w"/>
                                          </p:val>
                                        </p:tav>
                                      </p:tavLst>
                                    </p:anim>
                                    <p:anim calcmode="lin" valueType="num">
                                      <p:cBhvr>
                                        <p:cTn id="57" dur="1000" fill="hold"/>
                                        <p:tgtEl>
                                          <p:spTgt spid="201744"/>
                                        </p:tgtEl>
                                        <p:attrNameLst>
                                          <p:attrName>ppt_h</p:attrName>
                                        </p:attrNameLst>
                                      </p:cBhvr>
                                      <p:tavLst>
                                        <p:tav tm="0">
                                          <p:val>
                                            <p:strVal val="#ppt_h"/>
                                          </p:val>
                                        </p:tav>
                                        <p:tav tm="100000">
                                          <p:val>
                                            <p:strVal val="#ppt_h"/>
                                          </p:val>
                                        </p:tav>
                                      </p:tavLst>
                                    </p:anim>
                                    <p:animEffect transition="in" filter="fade">
                                      <p:cBhvr>
                                        <p:cTn id="58" dur="1000"/>
                                        <p:tgtEl>
                                          <p:spTgt spid="201744"/>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grpId="0" nodeType="clickEffect">
                                  <p:stCondLst>
                                    <p:cond delay="0"/>
                                  </p:stCondLst>
                                  <p:childTnLst>
                                    <p:set>
                                      <p:cBhvr>
                                        <p:cTn id="62" dur="1" fill="hold">
                                          <p:stCondLst>
                                            <p:cond delay="0"/>
                                          </p:stCondLst>
                                        </p:cTn>
                                        <p:tgtEl>
                                          <p:spTgt spid="201762"/>
                                        </p:tgtEl>
                                        <p:attrNameLst>
                                          <p:attrName>style.visibility</p:attrName>
                                        </p:attrNameLst>
                                      </p:cBhvr>
                                      <p:to>
                                        <p:strVal val="visible"/>
                                      </p:to>
                                    </p:set>
                                    <p:anim calcmode="lin" valueType="num">
                                      <p:cBhvr>
                                        <p:cTn id="63" dur="1000" fill="hold"/>
                                        <p:tgtEl>
                                          <p:spTgt spid="201762"/>
                                        </p:tgtEl>
                                        <p:attrNameLst>
                                          <p:attrName>ppt_w</p:attrName>
                                        </p:attrNameLst>
                                      </p:cBhvr>
                                      <p:tavLst>
                                        <p:tav tm="0">
                                          <p:val>
                                            <p:strVal val="#ppt_w*0.70"/>
                                          </p:val>
                                        </p:tav>
                                        <p:tav tm="100000">
                                          <p:val>
                                            <p:strVal val="#ppt_w"/>
                                          </p:val>
                                        </p:tav>
                                      </p:tavLst>
                                    </p:anim>
                                    <p:anim calcmode="lin" valueType="num">
                                      <p:cBhvr>
                                        <p:cTn id="64" dur="1000" fill="hold"/>
                                        <p:tgtEl>
                                          <p:spTgt spid="201762"/>
                                        </p:tgtEl>
                                        <p:attrNameLst>
                                          <p:attrName>ppt_h</p:attrName>
                                        </p:attrNameLst>
                                      </p:cBhvr>
                                      <p:tavLst>
                                        <p:tav tm="0">
                                          <p:val>
                                            <p:strVal val="#ppt_h"/>
                                          </p:val>
                                        </p:tav>
                                        <p:tav tm="100000">
                                          <p:val>
                                            <p:strVal val="#ppt_h"/>
                                          </p:val>
                                        </p:tav>
                                      </p:tavLst>
                                    </p:anim>
                                    <p:animEffect transition="in" filter="fade">
                                      <p:cBhvr>
                                        <p:cTn id="65" dur="1000"/>
                                        <p:tgtEl>
                                          <p:spTgt spid="201762"/>
                                        </p:tgtEl>
                                      </p:cBhvr>
                                    </p:animEffect>
                                  </p:childTnLst>
                                </p:cTn>
                              </p:par>
                            </p:childTnLst>
                          </p:cTn>
                        </p:par>
                      </p:childTnLst>
                    </p:cTn>
                  </p:par>
                  <p:par>
                    <p:cTn id="66" fill="hold">
                      <p:stCondLst>
                        <p:cond delay="indefinite"/>
                      </p:stCondLst>
                      <p:childTnLst>
                        <p:par>
                          <p:cTn id="67" fill="hold">
                            <p:stCondLst>
                              <p:cond delay="0"/>
                            </p:stCondLst>
                            <p:childTnLst>
                              <p:par>
                                <p:cTn id="68" presetID="55" presetClass="entr" presetSubtype="0" fill="hold" grpId="0" nodeType="clickEffect">
                                  <p:stCondLst>
                                    <p:cond delay="0"/>
                                  </p:stCondLst>
                                  <p:childTnLst>
                                    <p:set>
                                      <p:cBhvr>
                                        <p:cTn id="69" dur="1" fill="hold">
                                          <p:stCondLst>
                                            <p:cond delay="0"/>
                                          </p:stCondLst>
                                        </p:cTn>
                                        <p:tgtEl>
                                          <p:spTgt spid="201766"/>
                                        </p:tgtEl>
                                        <p:attrNameLst>
                                          <p:attrName>style.visibility</p:attrName>
                                        </p:attrNameLst>
                                      </p:cBhvr>
                                      <p:to>
                                        <p:strVal val="visible"/>
                                      </p:to>
                                    </p:set>
                                    <p:anim calcmode="lin" valueType="num">
                                      <p:cBhvr>
                                        <p:cTn id="70" dur="1000" fill="hold"/>
                                        <p:tgtEl>
                                          <p:spTgt spid="201766"/>
                                        </p:tgtEl>
                                        <p:attrNameLst>
                                          <p:attrName>ppt_w</p:attrName>
                                        </p:attrNameLst>
                                      </p:cBhvr>
                                      <p:tavLst>
                                        <p:tav tm="0">
                                          <p:val>
                                            <p:strVal val="#ppt_w*0.70"/>
                                          </p:val>
                                        </p:tav>
                                        <p:tav tm="100000">
                                          <p:val>
                                            <p:strVal val="#ppt_w"/>
                                          </p:val>
                                        </p:tav>
                                      </p:tavLst>
                                    </p:anim>
                                    <p:anim calcmode="lin" valueType="num">
                                      <p:cBhvr>
                                        <p:cTn id="71" dur="1000" fill="hold"/>
                                        <p:tgtEl>
                                          <p:spTgt spid="201766"/>
                                        </p:tgtEl>
                                        <p:attrNameLst>
                                          <p:attrName>ppt_h</p:attrName>
                                        </p:attrNameLst>
                                      </p:cBhvr>
                                      <p:tavLst>
                                        <p:tav tm="0">
                                          <p:val>
                                            <p:strVal val="#ppt_h"/>
                                          </p:val>
                                        </p:tav>
                                        <p:tav tm="100000">
                                          <p:val>
                                            <p:strVal val="#ppt_h"/>
                                          </p:val>
                                        </p:tav>
                                      </p:tavLst>
                                    </p:anim>
                                    <p:animEffect transition="in" filter="fade">
                                      <p:cBhvr>
                                        <p:cTn id="72" dur="1000"/>
                                        <p:tgtEl>
                                          <p:spTgt spid="201766"/>
                                        </p:tgtEl>
                                      </p:cBhvr>
                                    </p:animEffect>
                                  </p:childTnLst>
                                </p:cTn>
                              </p:par>
                            </p:childTnLst>
                          </p:cTn>
                        </p:par>
                      </p:childTnLst>
                    </p:cTn>
                  </p:par>
                  <p:par>
                    <p:cTn id="73" fill="hold">
                      <p:stCondLst>
                        <p:cond delay="indefinite"/>
                      </p:stCondLst>
                      <p:childTnLst>
                        <p:par>
                          <p:cTn id="74" fill="hold">
                            <p:stCondLst>
                              <p:cond delay="0"/>
                            </p:stCondLst>
                            <p:childTnLst>
                              <p:par>
                                <p:cTn id="75" presetID="55" presetClass="entr" presetSubtype="0" fill="hold" grpId="0" nodeType="clickEffect">
                                  <p:stCondLst>
                                    <p:cond delay="0"/>
                                  </p:stCondLst>
                                  <p:childTnLst>
                                    <p:set>
                                      <p:cBhvr>
                                        <p:cTn id="76" dur="1" fill="hold">
                                          <p:stCondLst>
                                            <p:cond delay="0"/>
                                          </p:stCondLst>
                                        </p:cTn>
                                        <p:tgtEl>
                                          <p:spTgt spid="201761"/>
                                        </p:tgtEl>
                                        <p:attrNameLst>
                                          <p:attrName>style.visibility</p:attrName>
                                        </p:attrNameLst>
                                      </p:cBhvr>
                                      <p:to>
                                        <p:strVal val="visible"/>
                                      </p:to>
                                    </p:set>
                                    <p:anim calcmode="lin" valueType="num">
                                      <p:cBhvr>
                                        <p:cTn id="77" dur="1000" fill="hold"/>
                                        <p:tgtEl>
                                          <p:spTgt spid="201761"/>
                                        </p:tgtEl>
                                        <p:attrNameLst>
                                          <p:attrName>ppt_w</p:attrName>
                                        </p:attrNameLst>
                                      </p:cBhvr>
                                      <p:tavLst>
                                        <p:tav tm="0">
                                          <p:val>
                                            <p:strVal val="#ppt_w*0.70"/>
                                          </p:val>
                                        </p:tav>
                                        <p:tav tm="100000">
                                          <p:val>
                                            <p:strVal val="#ppt_w"/>
                                          </p:val>
                                        </p:tav>
                                      </p:tavLst>
                                    </p:anim>
                                    <p:anim calcmode="lin" valueType="num">
                                      <p:cBhvr>
                                        <p:cTn id="78" dur="1000" fill="hold"/>
                                        <p:tgtEl>
                                          <p:spTgt spid="201761"/>
                                        </p:tgtEl>
                                        <p:attrNameLst>
                                          <p:attrName>ppt_h</p:attrName>
                                        </p:attrNameLst>
                                      </p:cBhvr>
                                      <p:tavLst>
                                        <p:tav tm="0">
                                          <p:val>
                                            <p:strVal val="#ppt_h"/>
                                          </p:val>
                                        </p:tav>
                                        <p:tav tm="100000">
                                          <p:val>
                                            <p:strVal val="#ppt_h"/>
                                          </p:val>
                                        </p:tav>
                                      </p:tavLst>
                                    </p:anim>
                                    <p:animEffect transition="in" filter="fade">
                                      <p:cBhvr>
                                        <p:cTn id="79" dur="1000"/>
                                        <p:tgtEl>
                                          <p:spTgt spid="201761"/>
                                        </p:tgtEl>
                                      </p:cBhvr>
                                    </p:animEffect>
                                  </p:childTnLst>
                                </p:cTn>
                              </p:par>
                            </p:childTnLst>
                          </p:cTn>
                        </p:par>
                      </p:childTnLst>
                    </p:cTn>
                  </p:par>
                  <p:par>
                    <p:cTn id="80" fill="hold">
                      <p:stCondLst>
                        <p:cond delay="indefinite"/>
                      </p:stCondLst>
                      <p:childTnLst>
                        <p:par>
                          <p:cTn id="81" fill="hold">
                            <p:stCondLst>
                              <p:cond delay="0"/>
                            </p:stCondLst>
                            <p:childTnLst>
                              <p:par>
                                <p:cTn id="82" presetID="55" presetClass="entr" presetSubtype="0" fill="hold" grpId="0" nodeType="clickEffect">
                                  <p:stCondLst>
                                    <p:cond delay="0"/>
                                  </p:stCondLst>
                                  <p:childTnLst>
                                    <p:set>
                                      <p:cBhvr>
                                        <p:cTn id="83" dur="1" fill="hold">
                                          <p:stCondLst>
                                            <p:cond delay="0"/>
                                          </p:stCondLst>
                                        </p:cTn>
                                        <p:tgtEl>
                                          <p:spTgt spid="201763"/>
                                        </p:tgtEl>
                                        <p:attrNameLst>
                                          <p:attrName>style.visibility</p:attrName>
                                        </p:attrNameLst>
                                      </p:cBhvr>
                                      <p:to>
                                        <p:strVal val="visible"/>
                                      </p:to>
                                    </p:set>
                                    <p:anim calcmode="lin" valueType="num">
                                      <p:cBhvr>
                                        <p:cTn id="84" dur="1000" fill="hold"/>
                                        <p:tgtEl>
                                          <p:spTgt spid="201763"/>
                                        </p:tgtEl>
                                        <p:attrNameLst>
                                          <p:attrName>ppt_w</p:attrName>
                                        </p:attrNameLst>
                                      </p:cBhvr>
                                      <p:tavLst>
                                        <p:tav tm="0">
                                          <p:val>
                                            <p:strVal val="#ppt_w*0.70"/>
                                          </p:val>
                                        </p:tav>
                                        <p:tav tm="100000">
                                          <p:val>
                                            <p:strVal val="#ppt_w"/>
                                          </p:val>
                                        </p:tav>
                                      </p:tavLst>
                                    </p:anim>
                                    <p:anim calcmode="lin" valueType="num">
                                      <p:cBhvr>
                                        <p:cTn id="85" dur="1000" fill="hold"/>
                                        <p:tgtEl>
                                          <p:spTgt spid="201763"/>
                                        </p:tgtEl>
                                        <p:attrNameLst>
                                          <p:attrName>ppt_h</p:attrName>
                                        </p:attrNameLst>
                                      </p:cBhvr>
                                      <p:tavLst>
                                        <p:tav tm="0">
                                          <p:val>
                                            <p:strVal val="#ppt_h"/>
                                          </p:val>
                                        </p:tav>
                                        <p:tav tm="100000">
                                          <p:val>
                                            <p:strVal val="#ppt_h"/>
                                          </p:val>
                                        </p:tav>
                                      </p:tavLst>
                                    </p:anim>
                                    <p:animEffect transition="in" filter="fade">
                                      <p:cBhvr>
                                        <p:cTn id="86" dur="1000"/>
                                        <p:tgtEl>
                                          <p:spTgt spid="201763"/>
                                        </p:tgtEl>
                                      </p:cBhvr>
                                    </p:animEffect>
                                  </p:childTnLst>
                                </p:cTn>
                              </p:par>
                            </p:childTnLst>
                          </p:cTn>
                        </p:par>
                      </p:childTnLst>
                    </p:cTn>
                  </p:par>
                  <p:par>
                    <p:cTn id="87" fill="hold">
                      <p:stCondLst>
                        <p:cond delay="indefinite"/>
                      </p:stCondLst>
                      <p:childTnLst>
                        <p:par>
                          <p:cTn id="88" fill="hold">
                            <p:stCondLst>
                              <p:cond delay="0"/>
                            </p:stCondLst>
                            <p:childTnLst>
                              <p:par>
                                <p:cTn id="89" presetID="55" presetClass="entr" presetSubtype="0" fill="hold" grpId="0" nodeType="clickEffect">
                                  <p:stCondLst>
                                    <p:cond delay="0"/>
                                  </p:stCondLst>
                                  <p:childTnLst>
                                    <p:set>
                                      <p:cBhvr>
                                        <p:cTn id="90" dur="1" fill="hold">
                                          <p:stCondLst>
                                            <p:cond delay="0"/>
                                          </p:stCondLst>
                                        </p:cTn>
                                        <p:tgtEl>
                                          <p:spTgt spid="201765"/>
                                        </p:tgtEl>
                                        <p:attrNameLst>
                                          <p:attrName>style.visibility</p:attrName>
                                        </p:attrNameLst>
                                      </p:cBhvr>
                                      <p:to>
                                        <p:strVal val="visible"/>
                                      </p:to>
                                    </p:set>
                                    <p:anim calcmode="lin" valueType="num">
                                      <p:cBhvr>
                                        <p:cTn id="91" dur="1000" fill="hold"/>
                                        <p:tgtEl>
                                          <p:spTgt spid="201765"/>
                                        </p:tgtEl>
                                        <p:attrNameLst>
                                          <p:attrName>ppt_w</p:attrName>
                                        </p:attrNameLst>
                                      </p:cBhvr>
                                      <p:tavLst>
                                        <p:tav tm="0">
                                          <p:val>
                                            <p:strVal val="#ppt_w*0.70"/>
                                          </p:val>
                                        </p:tav>
                                        <p:tav tm="100000">
                                          <p:val>
                                            <p:strVal val="#ppt_w"/>
                                          </p:val>
                                        </p:tav>
                                      </p:tavLst>
                                    </p:anim>
                                    <p:anim calcmode="lin" valueType="num">
                                      <p:cBhvr>
                                        <p:cTn id="92" dur="1000" fill="hold"/>
                                        <p:tgtEl>
                                          <p:spTgt spid="201765"/>
                                        </p:tgtEl>
                                        <p:attrNameLst>
                                          <p:attrName>ppt_h</p:attrName>
                                        </p:attrNameLst>
                                      </p:cBhvr>
                                      <p:tavLst>
                                        <p:tav tm="0">
                                          <p:val>
                                            <p:strVal val="#ppt_h"/>
                                          </p:val>
                                        </p:tav>
                                        <p:tav tm="100000">
                                          <p:val>
                                            <p:strVal val="#ppt_h"/>
                                          </p:val>
                                        </p:tav>
                                      </p:tavLst>
                                    </p:anim>
                                    <p:animEffect transition="in" filter="fade">
                                      <p:cBhvr>
                                        <p:cTn id="93" dur="1000"/>
                                        <p:tgtEl>
                                          <p:spTgt spid="201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3" grpId="0" animBg="1"/>
      <p:bldP spid="201735" grpId="0" animBg="1"/>
      <p:bldP spid="201744" grpId="0" animBg="1"/>
      <p:bldP spid="201757" grpId="0" animBg="1"/>
      <p:bldP spid="201759" grpId="0" animBg="1"/>
      <p:bldP spid="201760" grpId="0" animBg="1"/>
      <p:bldP spid="201761" grpId="0" animBg="1"/>
      <p:bldP spid="201762" grpId="0" animBg="1"/>
      <p:bldP spid="201763" grpId="0" animBg="1"/>
      <p:bldP spid="201764" grpId="0" animBg="1"/>
      <p:bldP spid="201765" grpId="0" animBg="1"/>
      <p:bldP spid="201766" grpId="0" animBg="1"/>
      <p:bldP spid="20176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9" name="Rectangle 3"/>
          <p:cNvSpPr>
            <a:spLocks noGrp="1" noChangeArrowheads="1"/>
          </p:cNvSpPr>
          <p:nvPr>
            <p:ph type="title"/>
          </p:nvPr>
        </p:nvSpPr>
        <p:spPr>
          <a:xfrm>
            <a:off x="684213" y="549275"/>
            <a:ext cx="7696200" cy="1143000"/>
          </a:xfrm>
        </p:spPr>
        <p:txBody>
          <a:bodyPr/>
          <a:lstStyle/>
          <a:p>
            <a:r>
              <a:rPr lang="zh-CN" altLang="en-US" sz="2500" b="1"/>
              <a:t>第</a:t>
            </a:r>
            <a:r>
              <a:rPr lang="en-US" altLang="zh-CN" sz="2500" b="1"/>
              <a:t>2-1</a:t>
            </a:r>
            <a:r>
              <a:rPr lang="zh-CN" altLang="en-US" sz="2500" b="1"/>
              <a:t>讲变压器概述</a:t>
            </a:r>
            <a:br>
              <a:rPr lang="zh-CN" altLang="en-US" sz="2500" b="1"/>
            </a:br>
            <a:r>
              <a:rPr lang="zh-CN" altLang="en-US" sz="3600" b="1"/>
              <a:t>变压器的功用及其原理</a:t>
            </a:r>
            <a:r>
              <a:rPr lang="zh-CN" altLang="en-US" sz="3700" b="1"/>
              <a:t>                 </a:t>
            </a:r>
            <a:r>
              <a:rPr lang="en-US" altLang="zh-CN" sz="1000">
                <a:ea typeface="黑体" pitchFamily="2" charset="-122"/>
              </a:rPr>
              <a:t>4</a:t>
            </a:r>
          </a:p>
        </p:txBody>
      </p:sp>
      <p:pic>
        <p:nvPicPr>
          <p:cNvPr id="203778" name="Picture 2" descr="10-1变压器原理图"/>
          <p:cNvPicPr>
            <a:picLocks noChangeAspect="1" noChangeArrowheads="1"/>
          </p:cNvPicPr>
          <p:nvPr>
            <p:ph sz="half" idx="2"/>
          </p:nvPr>
        </p:nvPicPr>
        <p:blipFill>
          <a:blip r:embed="rId3"/>
          <a:srcRect/>
          <a:stretch>
            <a:fillRect/>
          </a:stretch>
        </p:blipFill>
        <p:spPr>
          <a:xfrm>
            <a:off x="611188" y="1773238"/>
            <a:ext cx="8101012" cy="4422775"/>
          </a:xfrm>
          <a:noFill/>
          <a:ln/>
        </p:spPr>
      </p:pic>
      <p:sp>
        <p:nvSpPr>
          <p:cNvPr id="203780" name="Text Box 4"/>
          <p:cNvSpPr txBox="1">
            <a:spLocks noChangeArrowheads="1"/>
          </p:cNvSpPr>
          <p:nvPr/>
        </p:nvSpPr>
        <p:spPr bwMode="auto">
          <a:xfrm>
            <a:off x="4716463" y="1844675"/>
            <a:ext cx="1943100"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铁心：磁路</a:t>
            </a:r>
          </a:p>
        </p:txBody>
      </p:sp>
      <p:sp>
        <p:nvSpPr>
          <p:cNvPr id="203781" name="Text Box 5"/>
          <p:cNvSpPr txBox="1">
            <a:spLocks noChangeArrowheads="1"/>
          </p:cNvSpPr>
          <p:nvPr/>
        </p:nvSpPr>
        <p:spPr bwMode="auto">
          <a:xfrm>
            <a:off x="900113" y="3644900"/>
            <a:ext cx="863600"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u</a:t>
            </a:r>
            <a:r>
              <a:rPr kumimoji="1" lang="en-US" altLang="zh-CN" sz="2400" baseline="-25000">
                <a:latin typeface="Tahoma" pitchFamily="34" charset="0"/>
              </a:rPr>
              <a:t>1</a:t>
            </a:r>
          </a:p>
        </p:txBody>
      </p:sp>
      <p:sp>
        <p:nvSpPr>
          <p:cNvPr id="203782" name="Line 6"/>
          <p:cNvSpPr>
            <a:spLocks noChangeShapeType="1"/>
          </p:cNvSpPr>
          <p:nvPr/>
        </p:nvSpPr>
        <p:spPr bwMode="auto">
          <a:xfrm>
            <a:off x="1692275" y="3068638"/>
            <a:ext cx="792163" cy="0"/>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203783" name="Text Box 7"/>
          <p:cNvSpPr txBox="1">
            <a:spLocks noChangeArrowheads="1"/>
          </p:cNvSpPr>
          <p:nvPr/>
        </p:nvSpPr>
        <p:spPr bwMode="auto">
          <a:xfrm>
            <a:off x="2268538" y="3573463"/>
            <a:ext cx="504825"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e</a:t>
            </a:r>
            <a:r>
              <a:rPr kumimoji="1" lang="en-US" altLang="zh-CN" sz="2400" baseline="-25000">
                <a:latin typeface="Tahoma" pitchFamily="34" charset="0"/>
              </a:rPr>
              <a:t>1</a:t>
            </a:r>
          </a:p>
        </p:txBody>
      </p:sp>
      <p:sp>
        <p:nvSpPr>
          <p:cNvPr id="203784" name="Text Box 8"/>
          <p:cNvSpPr txBox="1">
            <a:spLocks noChangeArrowheads="1"/>
          </p:cNvSpPr>
          <p:nvPr/>
        </p:nvSpPr>
        <p:spPr bwMode="auto">
          <a:xfrm>
            <a:off x="971550" y="1916113"/>
            <a:ext cx="2376488"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zh-CN" altLang="en-US" sz="2400">
                <a:latin typeface="Tahoma" pitchFamily="34" charset="0"/>
              </a:rPr>
              <a:t>二</a:t>
            </a:r>
            <a:r>
              <a:rPr kumimoji="1" lang="en-US" altLang="zh-CN" sz="2400">
                <a:latin typeface="Tahoma" pitchFamily="34" charset="0"/>
              </a:rPr>
              <a:t>.</a:t>
            </a:r>
            <a:r>
              <a:rPr kumimoji="1" lang="zh-CN" altLang="en-US" sz="2400">
                <a:latin typeface="Tahoma" pitchFamily="34" charset="0"/>
              </a:rPr>
              <a:t>变压器原理</a:t>
            </a:r>
          </a:p>
        </p:txBody>
      </p:sp>
      <p:sp>
        <p:nvSpPr>
          <p:cNvPr id="203785" name="Line 9"/>
          <p:cNvSpPr>
            <a:spLocks noChangeShapeType="1"/>
          </p:cNvSpPr>
          <p:nvPr/>
        </p:nvSpPr>
        <p:spPr bwMode="auto">
          <a:xfrm flipH="1" flipV="1">
            <a:off x="1403350" y="3213100"/>
            <a:ext cx="0" cy="1368425"/>
          </a:xfrm>
          <a:prstGeom prst="line">
            <a:avLst/>
          </a:prstGeom>
          <a:noFill/>
          <a:ln w="38100">
            <a:solidFill>
              <a:srgbClr val="FF0000"/>
            </a:solidFill>
            <a:miter lim="800000"/>
            <a:headEnd type="triangle" w="med" len="med"/>
            <a:tailEnd type="triangle" w="med" len="med"/>
          </a:ln>
          <a:effectLst/>
        </p:spPr>
        <p:txBody>
          <a:bodyPr wrap="none"/>
          <a:lstStyle/>
          <a:p>
            <a:endParaRPr lang="zh-CN" altLang="en-US"/>
          </a:p>
        </p:txBody>
      </p:sp>
      <p:sp>
        <p:nvSpPr>
          <p:cNvPr id="203786" name="AutoShape 10"/>
          <p:cNvSpPr>
            <a:spLocks noChangeArrowheads="1"/>
          </p:cNvSpPr>
          <p:nvPr/>
        </p:nvSpPr>
        <p:spPr bwMode="auto">
          <a:xfrm>
            <a:off x="3203575" y="2636838"/>
            <a:ext cx="2736850" cy="2592387"/>
          </a:xfrm>
          <a:prstGeom prst="flowChartAlternateProcess">
            <a:avLst/>
          </a:prstGeom>
          <a:solidFill>
            <a:schemeClr val="accent1">
              <a:alpha val="0"/>
            </a:schemeClr>
          </a:solidFill>
          <a:ln w="38100">
            <a:solidFill>
              <a:srgbClr val="0000FF"/>
            </a:solidFill>
            <a:miter lim="800000"/>
            <a:headEnd/>
            <a:tailEnd/>
          </a:ln>
          <a:effectLst/>
        </p:spPr>
        <p:txBody>
          <a:bodyPr wrap="none" anchor="ctr"/>
          <a:lstStyle/>
          <a:p>
            <a:endParaRPr lang="zh-CN" altLang="en-US"/>
          </a:p>
        </p:txBody>
      </p:sp>
      <p:sp>
        <p:nvSpPr>
          <p:cNvPr id="203787" name="Line 11"/>
          <p:cNvSpPr>
            <a:spLocks noChangeShapeType="1"/>
          </p:cNvSpPr>
          <p:nvPr/>
        </p:nvSpPr>
        <p:spPr bwMode="auto">
          <a:xfrm>
            <a:off x="3995738" y="2636838"/>
            <a:ext cx="863600" cy="0"/>
          </a:xfrm>
          <a:prstGeom prst="line">
            <a:avLst/>
          </a:prstGeom>
          <a:noFill/>
          <a:ln w="38100">
            <a:solidFill>
              <a:srgbClr val="FF0000"/>
            </a:solidFill>
            <a:miter lim="800000"/>
            <a:headEnd/>
            <a:tailEnd type="triangle" w="med" len="med"/>
          </a:ln>
          <a:effectLst/>
        </p:spPr>
        <p:txBody>
          <a:bodyPr wrap="none"/>
          <a:lstStyle/>
          <a:p>
            <a:endParaRPr lang="zh-CN" altLang="en-US"/>
          </a:p>
        </p:txBody>
      </p:sp>
      <p:sp>
        <p:nvSpPr>
          <p:cNvPr id="203788" name="Line 12"/>
          <p:cNvSpPr>
            <a:spLocks noChangeShapeType="1"/>
          </p:cNvSpPr>
          <p:nvPr/>
        </p:nvSpPr>
        <p:spPr bwMode="auto">
          <a:xfrm flipH="1" flipV="1">
            <a:off x="6443663" y="3213100"/>
            <a:ext cx="0" cy="1368425"/>
          </a:xfrm>
          <a:prstGeom prst="line">
            <a:avLst/>
          </a:prstGeom>
          <a:noFill/>
          <a:ln w="38100">
            <a:solidFill>
              <a:srgbClr val="FF0000"/>
            </a:solidFill>
            <a:miter lim="800000"/>
            <a:headEnd type="triangle" w="med" len="med"/>
            <a:tailEnd type="triangle" w="med" len="med"/>
          </a:ln>
          <a:effectLst/>
        </p:spPr>
        <p:txBody>
          <a:bodyPr wrap="none"/>
          <a:lstStyle/>
          <a:p>
            <a:endParaRPr lang="zh-CN" altLang="en-US"/>
          </a:p>
        </p:txBody>
      </p:sp>
      <p:sp>
        <p:nvSpPr>
          <p:cNvPr id="203789" name="Line 13"/>
          <p:cNvSpPr>
            <a:spLocks noChangeShapeType="1"/>
          </p:cNvSpPr>
          <p:nvPr/>
        </p:nvSpPr>
        <p:spPr bwMode="auto">
          <a:xfrm flipH="1" flipV="1">
            <a:off x="2700338" y="3213100"/>
            <a:ext cx="0" cy="1368425"/>
          </a:xfrm>
          <a:prstGeom prst="line">
            <a:avLst/>
          </a:prstGeom>
          <a:noFill/>
          <a:ln w="38100">
            <a:solidFill>
              <a:srgbClr val="FF0000"/>
            </a:solidFill>
            <a:miter lim="800000"/>
            <a:headEnd type="triangle" w="med" len="med"/>
            <a:tailEnd type="triangle" w="med" len="med"/>
          </a:ln>
          <a:effectLst/>
        </p:spPr>
        <p:txBody>
          <a:bodyPr wrap="none"/>
          <a:lstStyle/>
          <a:p>
            <a:endParaRPr lang="zh-CN" altLang="en-US"/>
          </a:p>
        </p:txBody>
      </p:sp>
      <p:sp>
        <p:nvSpPr>
          <p:cNvPr id="203790" name="Line 14"/>
          <p:cNvSpPr>
            <a:spLocks noChangeShapeType="1"/>
          </p:cNvSpPr>
          <p:nvPr/>
        </p:nvSpPr>
        <p:spPr bwMode="auto">
          <a:xfrm flipH="1" flipV="1">
            <a:off x="7524750" y="3213100"/>
            <a:ext cx="0" cy="1368425"/>
          </a:xfrm>
          <a:prstGeom prst="line">
            <a:avLst/>
          </a:prstGeom>
          <a:noFill/>
          <a:ln w="38100">
            <a:solidFill>
              <a:srgbClr val="FF0000"/>
            </a:solidFill>
            <a:miter lim="800000"/>
            <a:headEnd type="triangle" w="med" len="med"/>
            <a:tailEnd type="triangle" w="med" len="med"/>
          </a:ln>
          <a:effectLst/>
        </p:spPr>
        <p:txBody>
          <a:bodyPr wrap="none"/>
          <a:lstStyle/>
          <a:p>
            <a:endParaRPr lang="zh-CN" altLang="en-US"/>
          </a:p>
        </p:txBody>
      </p:sp>
      <p:sp>
        <p:nvSpPr>
          <p:cNvPr id="203791" name="Text Box 15"/>
          <p:cNvSpPr txBox="1">
            <a:spLocks noChangeArrowheads="1"/>
          </p:cNvSpPr>
          <p:nvPr/>
        </p:nvSpPr>
        <p:spPr bwMode="auto">
          <a:xfrm>
            <a:off x="1835150" y="2565400"/>
            <a:ext cx="504825"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i</a:t>
            </a:r>
            <a:r>
              <a:rPr kumimoji="1" lang="en-US" altLang="zh-CN" sz="2400" baseline="-25000">
                <a:latin typeface="Tahoma" pitchFamily="34" charset="0"/>
              </a:rPr>
              <a:t>1</a:t>
            </a:r>
          </a:p>
        </p:txBody>
      </p:sp>
      <p:sp>
        <p:nvSpPr>
          <p:cNvPr id="203792" name="Text Box 16"/>
          <p:cNvSpPr txBox="1">
            <a:spLocks noChangeArrowheads="1"/>
          </p:cNvSpPr>
          <p:nvPr/>
        </p:nvSpPr>
        <p:spPr bwMode="auto">
          <a:xfrm>
            <a:off x="7667625" y="3716338"/>
            <a:ext cx="863600"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u</a:t>
            </a:r>
            <a:r>
              <a:rPr kumimoji="1" lang="en-US" altLang="zh-CN" sz="2400" baseline="-25000">
                <a:latin typeface="Tahoma" pitchFamily="34" charset="0"/>
              </a:rPr>
              <a:t>2</a:t>
            </a:r>
          </a:p>
        </p:txBody>
      </p:sp>
      <p:sp>
        <p:nvSpPr>
          <p:cNvPr id="203793" name="Text Box 17"/>
          <p:cNvSpPr txBox="1">
            <a:spLocks noChangeArrowheads="1"/>
          </p:cNvSpPr>
          <p:nvPr/>
        </p:nvSpPr>
        <p:spPr bwMode="auto">
          <a:xfrm>
            <a:off x="6443663" y="3644900"/>
            <a:ext cx="863600"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en-US" altLang="zh-CN" sz="2400">
                <a:latin typeface="Tahoma" pitchFamily="34" charset="0"/>
              </a:rPr>
              <a:t>e</a:t>
            </a:r>
            <a:r>
              <a:rPr kumimoji="1" lang="en-US" altLang="zh-CN" sz="2400" baseline="-25000">
                <a:latin typeface="Tahoma" pitchFamily="34" charset="0"/>
              </a:rPr>
              <a:t>2</a:t>
            </a:r>
          </a:p>
        </p:txBody>
      </p:sp>
      <p:sp>
        <p:nvSpPr>
          <p:cNvPr id="203794" name="Text Box 18"/>
          <p:cNvSpPr txBox="1">
            <a:spLocks noChangeArrowheads="1"/>
          </p:cNvSpPr>
          <p:nvPr/>
        </p:nvSpPr>
        <p:spPr bwMode="auto">
          <a:xfrm>
            <a:off x="3995738" y="2133600"/>
            <a:ext cx="863600" cy="457200"/>
          </a:xfrm>
          <a:prstGeom prst="rect">
            <a:avLst/>
          </a:prstGeom>
          <a:solidFill>
            <a:schemeClr val="accent1">
              <a:alpha val="0"/>
            </a:schemeClr>
          </a:solidFill>
          <a:ln w="9525">
            <a:noFill/>
            <a:miter lim="800000"/>
            <a:headEnd/>
            <a:tailEnd/>
          </a:ln>
          <a:effectLst/>
        </p:spPr>
        <p:txBody>
          <a:bodyPr>
            <a:spAutoFit/>
          </a:bodyPr>
          <a:lstStyle/>
          <a:p>
            <a:pPr algn="l">
              <a:spcBef>
                <a:spcPct val="50000"/>
              </a:spcBef>
            </a:pPr>
            <a:r>
              <a:rPr kumimoji="1" lang="ru-RU" altLang="zh-CN" sz="2400">
                <a:latin typeface="Tahoma" pitchFamily="34" charset="0"/>
                <a:cs typeface="Tahoma" pitchFamily="34" charset="0"/>
              </a:rPr>
              <a:t>Ф</a:t>
            </a:r>
            <a:endParaRPr kumimoji="1" lang="ru-RU" altLang="zh-CN" sz="2400" baseline="-25000">
              <a:latin typeface="Tahoma" pitchFamily="34" charset="0"/>
              <a:cs typeface="Tahoma" pitchFamily="34" charset="0"/>
            </a:endParaRPr>
          </a:p>
        </p:txBody>
      </p:sp>
      <p:graphicFrame>
        <p:nvGraphicFramePr>
          <p:cNvPr id="203798" name="Object 22"/>
          <p:cNvGraphicFramePr>
            <a:graphicFrameLocks noChangeAspect="1"/>
          </p:cNvGraphicFramePr>
          <p:nvPr>
            <p:ph sz="half" idx="1"/>
          </p:nvPr>
        </p:nvGraphicFramePr>
        <p:xfrm>
          <a:off x="3132138" y="5381625"/>
          <a:ext cx="2665412" cy="1476375"/>
        </p:xfrm>
        <a:graphic>
          <a:graphicData uri="http://schemas.openxmlformats.org/presentationml/2006/ole">
            <p:oleObj spid="_x0000_s203798" name="公式" r:id="rId4" imgW="711000" imgH="393480" progId="Equation.3">
              <p:embed/>
            </p:oleObj>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57026" name="Object 2"/>
          <p:cNvGraphicFramePr>
            <a:graphicFrameLocks noChangeAspect="1"/>
          </p:cNvGraphicFramePr>
          <p:nvPr>
            <p:ph sz="quarter" idx="4"/>
          </p:nvPr>
        </p:nvGraphicFramePr>
        <p:xfrm>
          <a:off x="-36513" y="-304800"/>
          <a:ext cx="9283701" cy="7162800"/>
        </p:xfrm>
        <a:graphic>
          <a:graphicData uri="http://schemas.openxmlformats.org/presentationml/2006/ole">
            <p:oleObj spid="_x0000_s257026" name="公式" r:id="rId3" imgW="114120" imgH="215640" progId="Equation.3">
              <p:embed/>
            </p:oleObj>
          </a:graphicData>
        </a:graphic>
      </p:graphicFrame>
      <p:graphicFrame>
        <p:nvGraphicFramePr>
          <p:cNvPr id="257027" name="Object 3"/>
          <p:cNvGraphicFramePr>
            <a:graphicFrameLocks noChangeAspect="1"/>
          </p:cNvGraphicFramePr>
          <p:nvPr/>
        </p:nvGraphicFramePr>
        <p:xfrm>
          <a:off x="115888" y="-381000"/>
          <a:ext cx="9283700" cy="7543800"/>
        </p:xfrm>
        <a:graphic>
          <a:graphicData uri="http://schemas.openxmlformats.org/presentationml/2006/ole">
            <p:oleObj spid="_x0000_s257027" name="公式" r:id="rId4" imgW="114120" imgH="215640" progId="Equation.3">
              <p:embed/>
            </p:oleObj>
          </a:graphicData>
        </a:graphic>
      </p:graphicFrame>
      <p:graphicFrame>
        <p:nvGraphicFramePr>
          <p:cNvPr id="257028" name="Object 4"/>
          <p:cNvGraphicFramePr>
            <a:graphicFrameLocks noChangeAspect="1"/>
          </p:cNvGraphicFramePr>
          <p:nvPr/>
        </p:nvGraphicFramePr>
        <p:xfrm>
          <a:off x="0" y="0"/>
          <a:ext cx="9551988" cy="6858000"/>
        </p:xfrm>
        <a:graphic>
          <a:graphicData uri="http://schemas.openxmlformats.org/presentationml/2006/ole">
            <p:oleObj spid="_x0000_s257028" name="公式" r:id="rId5" imgW="114120" imgH="215640" progId="Equation.3">
              <p:embed/>
            </p:oleObj>
          </a:graphicData>
        </a:graphic>
      </p:graphicFrame>
      <p:graphicFrame>
        <p:nvGraphicFramePr>
          <p:cNvPr id="257029" name="Object 5"/>
          <p:cNvGraphicFramePr>
            <a:graphicFrameLocks noChangeAspect="1"/>
          </p:cNvGraphicFramePr>
          <p:nvPr/>
        </p:nvGraphicFramePr>
        <p:xfrm>
          <a:off x="573088" y="0"/>
          <a:ext cx="9283700" cy="6858000"/>
        </p:xfrm>
        <a:graphic>
          <a:graphicData uri="http://schemas.openxmlformats.org/presentationml/2006/ole">
            <p:oleObj spid="_x0000_s257029" name="公式" r:id="rId6" imgW="114120" imgH="215640" progId="Equation.3">
              <p:embed/>
            </p:oleObj>
          </a:graphicData>
        </a:graphic>
      </p:graphicFrame>
      <p:graphicFrame>
        <p:nvGraphicFramePr>
          <p:cNvPr id="257030" name="Object 6"/>
          <p:cNvGraphicFramePr>
            <a:graphicFrameLocks noChangeAspect="1"/>
          </p:cNvGraphicFramePr>
          <p:nvPr/>
        </p:nvGraphicFramePr>
        <p:xfrm>
          <a:off x="725488" y="0"/>
          <a:ext cx="9283700" cy="7239000"/>
        </p:xfrm>
        <a:graphic>
          <a:graphicData uri="http://schemas.openxmlformats.org/presentationml/2006/ole">
            <p:oleObj spid="_x0000_s257030" name="公式" r:id="rId7" imgW="114120" imgH="215640" progId="Equation.3">
              <p:embed/>
            </p:oleObj>
          </a:graphicData>
        </a:graphic>
      </p:graphicFrame>
      <p:graphicFrame>
        <p:nvGraphicFramePr>
          <p:cNvPr id="257031" name="Object 7"/>
          <p:cNvGraphicFramePr>
            <a:graphicFrameLocks noChangeAspect="1"/>
          </p:cNvGraphicFramePr>
          <p:nvPr/>
        </p:nvGraphicFramePr>
        <p:xfrm>
          <a:off x="877888" y="-381000"/>
          <a:ext cx="9283700" cy="7620000"/>
        </p:xfrm>
        <a:graphic>
          <a:graphicData uri="http://schemas.openxmlformats.org/presentationml/2006/ole">
            <p:oleObj spid="_x0000_s257031" name="公式" r:id="rId8" imgW="114120" imgH="215640" progId="Equation.3">
              <p:embed/>
            </p:oleObj>
          </a:graphicData>
        </a:graphic>
      </p:graphicFrame>
      <p:graphicFrame>
        <p:nvGraphicFramePr>
          <p:cNvPr id="257032" name="Object 8"/>
          <p:cNvGraphicFramePr>
            <a:graphicFrameLocks noChangeAspect="1"/>
          </p:cNvGraphicFramePr>
          <p:nvPr/>
        </p:nvGraphicFramePr>
        <p:xfrm>
          <a:off x="2249488" y="0"/>
          <a:ext cx="5694362" cy="6248400"/>
        </p:xfrm>
        <a:graphic>
          <a:graphicData uri="http://schemas.openxmlformats.org/presentationml/2006/ole">
            <p:oleObj spid="_x0000_s257032" name="公式" r:id="rId9" imgW="114120" imgH="215640" progId="Equation.3">
              <p:embed/>
            </p:oleObj>
          </a:graphicData>
        </a:graphic>
      </p:graphicFrame>
      <p:graphicFrame>
        <p:nvGraphicFramePr>
          <p:cNvPr id="257033" name="Object 9"/>
          <p:cNvGraphicFramePr>
            <a:graphicFrameLocks noChangeAspect="1"/>
          </p:cNvGraphicFramePr>
          <p:nvPr/>
        </p:nvGraphicFramePr>
        <p:xfrm>
          <a:off x="1030288" y="4114800"/>
          <a:ext cx="9283700" cy="2743200"/>
        </p:xfrm>
        <a:graphic>
          <a:graphicData uri="http://schemas.openxmlformats.org/presentationml/2006/ole">
            <p:oleObj spid="_x0000_s257033" name="公式" r:id="rId10" imgW="114120" imgH="215640" progId="Equation.3">
              <p:embed/>
            </p:oleObj>
          </a:graphicData>
        </a:graphic>
      </p:graphicFrame>
      <p:graphicFrame>
        <p:nvGraphicFramePr>
          <p:cNvPr id="257034" name="Object 10"/>
          <p:cNvGraphicFramePr>
            <a:graphicFrameLocks noChangeAspect="1"/>
          </p:cNvGraphicFramePr>
          <p:nvPr/>
        </p:nvGraphicFramePr>
        <p:xfrm>
          <a:off x="1182688" y="0"/>
          <a:ext cx="6196012" cy="7315200"/>
        </p:xfrm>
        <a:graphic>
          <a:graphicData uri="http://schemas.openxmlformats.org/presentationml/2006/ole">
            <p:oleObj spid="_x0000_s257034" name="公式" r:id="rId11" imgW="114120" imgH="215640" progId="Equation.3">
              <p:embed/>
            </p:oleObj>
          </a:graphicData>
        </a:graphic>
      </p:graphicFrame>
      <p:graphicFrame>
        <p:nvGraphicFramePr>
          <p:cNvPr id="257035" name="Object 11"/>
          <p:cNvGraphicFramePr>
            <a:graphicFrameLocks noChangeAspect="1"/>
          </p:cNvGraphicFramePr>
          <p:nvPr/>
        </p:nvGraphicFramePr>
        <p:xfrm>
          <a:off x="1335088" y="-457200"/>
          <a:ext cx="6215062" cy="7620000"/>
        </p:xfrm>
        <a:graphic>
          <a:graphicData uri="http://schemas.openxmlformats.org/presentationml/2006/ole">
            <p:oleObj spid="_x0000_s257035" name="公式" r:id="rId12" imgW="114120" imgH="215640" progId="Equation.3">
              <p:embed/>
            </p:oleObj>
          </a:graphicData>
        </a:graphic>
      </p:graphicFrame>
      <p:graphicFrame>
        <p:nvGraphicFramePr>
          <p:cNvPr id="257036" name="Object 12"/>
          <p:cNvGraphicFramePr>
            <a:graphicFrameLocks noChangeAspect="1"/>
          </p:cNvGraphicFramePr>
          <p:nvPr/>
        </p:nvGraphicFramePr>
        <p:xfrm>
          <a:off x="1487488" y="0"/>
          <a:ext cx="6457950" cy="7086600"/>
        </p:xfrm>
        <a:graphic>
          <a:graphicData uri="http://schemas.openxmlformats.org/presentationml/2006/ole">
            <p:oleObj spid="_x0000_s257036" name="公式" r:id="rId13" imgW="114120" imgH="215640" progId="Equation.3">
              <p:embed/>
            </p:oleObj>
          </a:graphicData>
        </a:graphic>
      </p:graphicFrame>
      <p:graphicFrame>
        <p:nvGraphicFramePr>
          <p:cNvPr id="257037" name="Object 13"/>
          <p:cNvGraphicFramePr>
            <a:graphicFrameLocks noChangeAspect="1"/>
          </p:cNvGraphicFramePr>
          <p:nvPr/>
        </p:nvGraphicFramePr>
        <p:xfrm>
          <a:off x="1639888" y="0"/>
          <a:ext cx="6700837" cy="7086600"/>
        </p:xfrm>
        <a:graphic>
          <a:graphicData uri="http://schemas.openxmlformats.org/presentationml/2006/ole">
            <p:oleObj spid="_x0000_s257037" name="公式" r:id="rId14" imgW="114120" imgH="215640" progId="Equation.3">
              <p:embed/>
            </p:oleObj>
          </a:graphicData>
        </a:graphic>
      </p:graphicFrame>
      <p:graphicFrame>
        <p:nvGraphicFramePr>
          <p:cNvPr id="257038" name="Object 14"/>
          <p:cNvGraphicFramePr>
            <a:graphicFrameLocks noChangeAspect="1"/>
          </p:cNvGraphicFramePr>
          <p:nvPr/>
        </p:nvGraphicFramePr>
        <p:xfrm>
          <a:off x="-36513" y="0"/>
          <a:ext cx="8266113" cy="6308725"/>
        </p:xfrm>
        <a:graphic>
          <a:graphicData uri="http://schemas.openxmlformats.org/presentationml/2006/ole">
            <p:oleObj spid="_x0000_s257038" name="公式" r:id="rId15" imgW="114120" imgH="215640" progId="Equation.3">
              <p:embed/>
            </p:oleObj>
          </a:graphicData>
        </a:graphic>
      </p:graphicFrame>
      <p:graphicFrame>
        <p:nvGraphicFramePr>
          <p:cNvPr id="257039" name="Object 15"/>
          <p:cNvGraphicFramePr>
            <a:graphicFrameLocks noChangeAspect="1"/>
          </p:cNvGraphicFramePr>
          <p:nvPr/>
        </p:nvGraphicFramePr>
        <p:xfrm>
          <a:off x="1792288" y="0"/>
          <a:ext cx="6216650" cy="7086600"/>
        </p:xfrm>
        <a:graphic>
          <a:graphicData uri="http://schemas.openxmlformats.org/presentationml/2006/ole">
            <p:oleObj spid="_x0000_s257039" name="公式" r:id="rId16" imgW="114120" imgH="215640" progId="Equation.3">
              <p:embed/>
            </p:oleObj>
          </a:graphicData>
        </a:graphic>
      </p:graphicFrame>
      <p:graphicFrame>
        <p:nvGraphicFramePr>
          <p:cNvPr id="257040" name="Object 16"/>
          <p:cNvGraphicFramePr>
            <a:graphicFrameLocks noChangeAspect="1"/>
          </p:cNvGraphicFramePr>
          <p:nvPr/>
        </p:nvGraphicFramePr>
        <p:xfrm>
          <a:off x="1944688" y="0"/>
          <a:ext cx="5722937" cy="6324600"/>
        </p:xfrm>
        <a:graphic>
          <a:graphicData uri="http://schemas.openxmlformats.org/presentationml/2006/ole">
            <p:oleObj spid="_x0000_s257040" name="公式" r:id="rId17" imgW="114120" imgH="215640" progId="Equation.3">
              <p:embed/>
            </p:oleObj>
          </a:graphicData>
        </a:graphic>
      </p:graphicFrame>
      <p:graphicFrame>
        <p:nvGraphicFramePr>
          <p:cNvPr id="257041" name="Object 17"/>
          <p:cNvGraphicFramePr>
            <a:graphicFrameLocks noChangeAspect="1"/>
          </p:cNvGraphicFramePr>
          <p:nvPr/>
        </p:nvGraphicFramePr>
        <p:xfrm>
          <a:off x="115888" y="0"/>
          <a:ext cx="9283700" cy="6324600"/>
        </p:xfrm>
        <a:graphic>
          <a:graphicData uri="http://schemas.openxmlformats.org/presentationml/2006/ole">
            <p:oleObj spid="_x0000_s257041" name="公式" r:id="rId18" imgW="114120" imgH="215640" progId="Equation.3">
              <p:embed/>
            </p:oleObj>
          </a:graphicData>
        </a:graphic>
      </p:graphicFrame>
      <p:sp>
        <p:nvSpPr>
          <p:cNvPr id="257042" name="Rectangle 18"/>
          <p:cNvSpPr>
            <a:spLocks noChangeArrowheads="1"/>
          </p:cNvSpPr>
          <p:nvPr/>
        </p:nvSpPr>
        <p:spPr bwMode="auto">
          <a:xfrm>
            <a:off x="2124075" y="2133600"/>
            <a:ext cx="5327650" cy="3167063"/>
          </a:xfrm>
          <a:prstGeom prst="rect">
            <a:avLst/>
          </a:prstGeom>
          <a:solidFill>
            <a:schemeClr val="accent1"/>
          </a:solidFill>
          <a:ln w="76200">
            <a:solidFill>
              <a:schemeClr val="tx1"/>
            </a:solidFill>
            <a:miter lim="800000"/>
            <a:headEnd/>
            <a:tailEnd/>
          </a:ln>
          <a:effectLst/>
        </p:spPr>
        <p:txBody>
          <a:bodyPr wrap="none" anchor="ctr"/>
          <a:lstStyle/>
          <a:p>
            <a:endParaRPr lang="zh-CN" altLang="en-US"/>
          </a:p>
        </p:txBody>
      </p:sp>
      <p:sp>
        <p:nvSpPr>
          <p:cNvPr id="257043" name="Rectangle 19"/>
          <p:cNvSpPr>
            <a:spLocks noChangeArrowheads="1"/>
          </p:cNvSpPr>
          <p:nvPr/>
        </p:nvSpPr>
        <p:spPr bwMode="auto">
          <a:xfrm>
            <a:off x="3348038" y="2997200"/>
            <a:ext cx="2952750" cy="1439863"/>
          </a:xfrm>
          <a:prstGeom prst="rect">
            <a:avLst/>
          </a:prstGeom>
          <a:solidFill>
            <a:schemeClr val="bg1"/>
          </a:solidFill>
          <a:ln w="76200">
            <a:solidFill>
              <a:schemeClr val="tx1"/>
            </a:solidFill>
            <a:miter lim="800000"/>
            <a:headEnd/>
            <a:tailEnd/>
          </a:ln>
          <a:effectLst/>
        </p:spPr>
        <p:txBody>
          <a:bodyPr wrap="none" anchor="ctr"/>
          <a:lstStyle/>
          <a:p>
            <a:endParaRPr lang="zh-CN" altLang="en-US"/>
          </a:p>
        </p:txBody>
      </p:sp>
      <p:sp>
        <p:nvSpPr>
          <p:cNvPr id="257044" name="Oval 20"/>
          <p:cNvSpPr>
            <a:spLocks noChangeArrowheads="1"/>
          </p:cNvSpPr>
          <p:nvPr/>
        </p:nvSpPr>
        <p:spPr bwMode="auto">
          <a:xfrm>
            <a:off x="827088" y="3068638"/>
            <a:ext cx="215900" cy="215900"/>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257045" name="Oval 21"/>
          <p:cNvSpPr>
            <a:spLocks noChangeArrowheads="1"/>
          </p:cNvSpPr>
          <p:nvPr/>
        </p:nvSpPr>
        <p:spPr bwMode="auto">
          <a:xfrm>
            <a:off x="755650" y="4149725"/>
            <a:ext cx="215900" cy="215900"/>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257046" name="Oval 22"/>
          <p:cNvSpPr>
            <a:spLocks noChangeArrowheads="1"/>
          </p:cNvSpPr>
          <p:nvPr/>
        </p:nvSpPr>
        <p:spPr bwMode="auto">
          <a:xfrm>
            <a:off x="8532813" y="3141663"/>
            <a:ext cx="215900" cy="215900"/>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257047" name="Oval 23"/>
          <p:cNvSpPr>
            <a:spLocks noChangeArrowheads="1"/>
          </p:cNvSpPr>
          <p:nvPr/>
        </p:nvSpPr>
        <p:spPr bwMode="auto">
          <a:xfrm>
            <a:off x="8532813" y="4292600"/>
            <a:ext cx="215900" cy="215900"/>
          </a:xfrm>
          <a:prstGeom prst="ellipse">
            <a:avLst/>
          </a:prstGeom>
          <a:solidFill>
            <a:schemeClr val="accent1"/>
          </a:solidFill>
          <a:ln w="38100">
            <a:solidFill>
              <a:schemeClr val="tx1"/>
            </a:solidFill>
            <a:round/>
            <a:headEnd/>
            <a:tailEnd/>
          </a:ln>
          <a:effectLst/>
        </p:spPr>
        <p:txBody>
          <a:bodyPr wrap="none" anchor="ctr"/>
          <a:lstStyle/>
          <a:p>
            <a:endParaRPr lang="zh-CN" altLang="en-US"/>
          </a:p>
        </p:txBody>
      </p:sp>
      <p:sp>
        <p:nvSpPr>
          <p:cNvPr id="257048" name="Line 24"/>
          <p:cNvSpPr>
            <a:spLocks noChangeShapeType="1"/>
          </p:cNvSpPr>
          <p:nvPr/>
        </p:nvSpPr>
        <p:spPr bwMode="auto">
          <a:xfrm>
            <a:off x="1042988" y="3141663"/>
            <a:ext cx="2235200" cy="0"/>
          </a:xfrm>
          <a:prstGeom prst="line">
            <a:avLst/>
          </a:prstGeom>
          <a:noFill/>
          <a:ln w="63500">
            <a:solidFill>
              <a:srgbClr val="800080"/>
            </a:solidFill>
            <a:round/>
            <a:headEnd/>
            <a:tailEnd/>
          </a:ln>
          <a:effectLst/>
        </p:spPr>
        <p:txBody>
          <a:bodyPr/>
          <a:lstStyle/>
          <a:p>
            <a:endParaRPr lang="zh-CN" altLang="en-US"/>
          </a:p>
        </p:txBody>
      </p:sp>
      <p:sp>
        <p:nvSpPr>
          <p:cNvPr id="257049" name="Freeform 25"/>
          <p:cNvSpPr>
            <a:spLocks/>
          </p:cNvSpPr>
          <p:nvPr/>
        </p:nvSpPr>
        <p:spPr bwMode="auto">
          <a:xfrm>
            <a:off x="3276600" y="3141663"/>
            <a:ext cx="442913" cy="215900"/>
          </a:xfrm>
          <a:custGeom>
            <a:avLst/>
            <a:gdLst/>
            <a:ahLst/>
            <a:cxnLst>
              <a:cxn ang="0">
                <a:pos x="0" y="0"/>
              </a:cxn>
              <a:cxn ang="0">
                <a:pos x="272" y="46"/>
              </a:cxn>
              <a:cxn ang="0">
                <a:pos x="45" y="136"/>
              </a:cxn>
            </a:cxnLst>
            <a:rect l="0" t="0" r="r" b="b"/>
            <a:pathLst>
              <a:path w="279" h="136">
                <a:moveTo>
                  <a:pt x="0" y="0"/>
                </a:moveTo>
                <a:cubicBezTo>
                  <a:pt x="132" y="11"/>
                  <a:pt x="265" y="23"/>
                  <a:pt x="272" y="46"/>
                </a:cubicBezTo>
                <a:cubicBezTo>
                  <a:pt x="279" y="69"/>
                  <a:pt x="83" y="121"/>
                  <a:pt x="45" y="136"/>
                </a:cubicBezTo>
              </a:path>
            </a:pathLst>
          </a:custGeom>
          <a:noFill/>
          <a:ln w="63500">
            <a:solidFill>
              <a:srgbClr val="800080"/>
            </a:solidFill>
            <a:round/>
            <a:headEnd/>
            <a:tailEnd/>
          </a:ln>
          <a:effectLst/>
        </p:spPr>
        <p:txBody>
          <a:bodyPr/>
          <a:lstStyle/>
          <a:p>
            <a:endParaRPr lang="zh-CN" altLang="en-US"/>
          </a:p>
        </p:txBody>
      </p:sp>
      <p:sp>
        <p:nvSpPr>
          <p:cNvPr id="257050" name="Freeform 26"/>
          <p:cNvSpPr>
            <a:spLocks/>
          </p:cNvSpPr>
          <p:nvPr/>
        </p:nvSpPr>
        <p:spPr bwMode="auto">
          <a:xfrm>
            <a:off x="1619250" y="3644900"/>
            <a:ext cx="2100263" cy="571500"/>
          </a:xfrm>
          <a:custGeom>
            <a:avLst/>
            <a:gdLst/>
            <a:ahLst/>
            <a:cxnLst>
              <a:cxn ang="0">
                <a:pos x="318" y="0"/>
              </a:cxn>
              <a:cxn ang="0">
                <a:pos x="136" y="91"/>
              </a:cxn>
              <a:cxn ang="0">
                <a:pos x="1134" y="227"/>
              </a:cxn>
              <a:cxn ang="0">
                <a:pos x="1270" y="273"/>
              </a:cxn>
              <a:cxn ang="0">
                <a:pos x="1104" y="360"/>
              </a:cxn>
            </a:cxnLst>
            <a:rect l="0" t="0" r="r" b="b"/>
            <a:pathLst>
              <a:path w="1323" h="360">
                <a:moveTo>
                  <a:pt x="318" y="0"/>
                </a:moveTo>
                <a:cubicBezTo>
                  <a:pt x="159" y="26"/>
                  <a:pt x="0" y="53"/>
                  <a:pt x="136" y="91"/>
                </a:cubicBezTo>
                <a:cubicBezTo>
                  <a:pt x="272" y="129"/>
                  <a:pt x="945" y="197"/>
                  <a:pt x="1134" y="227"/>
                </a:cubicBezTo>
                <a:cubicBezTo>
                  <a:pt x="1323" y="257"/>
                  <a:pt x="1275" y="251"/>
                  <a:pt x="1270" y="273"/>
                </a:cubicBezTo>
                <a:cubicBezTo>
                  <a:pt x="1265" y="295"/>
                  <a:pt x="1139" y="342"/>
                  <a:pt x="1104" y="360"/>
                </a:cubicBezTo>
              </a:path>
            </a:pathLst>
          </a:custGeom>
          <a:noFill/>
          <a:ln w="63500">
            <a:solidFill>
              <a:srgbClr val="800080"/>
            </a:solidFill>
            <a:round/>
            <a:headEnd/>
            <a:tailEnd/>
          </a:ln>
          <a:effectLst/>
        </p:spPr>
        <p:txBody>
          <a:bodyPr/>
          <a:lstStyle/>
          <a:p>
            <a:endParaRPr lang="zh-CN" altLang="en-US"/>
          </a:p>
        </p:txBody>
      </p:sp>
      <p:sp>
        <p:nvSpPr>
          <p:cNvPr id="257051" name="Line 27"/>
          <p:cNvSpPr>
            <a:spLocks noChangeShapeType="1"/>
          </p:cNvSpPr>
          <p:nvPr/>
        </p:nvSpPr>
        <p:spPr bwMode="auto">
          <a:xfrm flipV="1">
            <a:off x="1042988" y="4292600"/>
            <a:ext cx="1081087" cy="0"/>
          </a:xfrm>
          <a:prstGeom prst="line">
            <a:avLst/>
          </a:prstGeom>
          <a:noFill/>
          <a:ln w="63500">
            <a:solidFill>
              <a:srgbClr val="800080"/>
            </a:solidFill>
            <a:round/>
            <a:headEnd/>
            <a:tailEnd/>
          </a:ln>
          <a:effectLst/>
        </p:spPr>
        <p:txBody>
          <a:bodyPr/>
          <a:lstStyle/>
          <a:p>
            <a:endParaRPr lang="zh-CN" altLang="en-US"/>
          </a:p>
        </p:txBody>
      </p:sp>
      <p:sp>
        <p:nvSpPr>
          <p:cNvPr id="257052" name="Line 28"/>
          <p:cNvSpPr>
            <a:spLocks noChangeShapeType="1"/>
          </p:cNvSpPr>
          <p:nvPr/>
        </p:nvSpPr>
        <p:spPr bwMode="auto">
          <a:xfrm flipH="1">
            <a:off x="7524750" y="3213100"/>
            <a:ext cx="1008063" cy="0"/>
          </a:xfrm>
          <a:prstGeom prst="line">
            <a:avLst/>
          </a:prstGeom>
          <a:noFill/>
          <a:ln w="63500">
            <a:solidFill>
              <a:srgbClr val="800080"/>
            </a:solidFill>
            <a:round/>
            <a:headEnd/>
            <a:tailEnd/>
          </a:ln>
          <a:effectLst/>
        </p:spPr>
        <p:txBody>
          <a:bodyPr/>
          <a:lstStyle/>
          <a:p>
            <a:endParaRPr lang="zh-CN" altLang="en-US"/>
          </a:p>
        </p:txBody>
      </p:sp>
      <p:sp>
        <p:nvSpPr>
          <p:cNvPr id="257053" name="Freeform 29"/>
          <p:cNvSpPr>
            <a:spLocks/>
          </p:cNvSpPr>
          <p:nvPr/>
        </p:nvSpPr>
        <p:spPr bwMode="auto">
          <a:xfrm>
            <a:off x="5867400" y="4149725"/>
            <a:ext cx="2663825" cy="228600"/>
          </a:xfrm>
          <a:custGeom>
            <a:avLst/>
            <a:gdLst/>
            <a:ahLst/>
            <a:cxnLst>
              <a:cxn ang="0">
                <a:pos x="226" y="0"/>
              </a:cxn>
              <a:cxn ang="0">
                <a:pos x="45" y="90"/>
              </a:cxn>
              <a:cxn ang="0">
                <a:pos x="272" y="136"/>
              </a:cxn>
              <a:cxn ang="0">
                <a:pos x="1678" y="136"/>
              </a:cxn>
            </a:cxnLst>
            <a:rect l="0" t="0" r="r" b="b"/>
            <a:pathLst>
              <a:path w="1678" h="144">
                <a:moveTo>
                  <a:pt x="226" y="0"/>
                </a:moveTo>
                <a:cubicBezTo>
                  <a:pt x="131" y="33"/>
                  <a:pt x="37" y="67"/>
                  <a:pt x="45" y="90"/>
                </a:cubicBezTo>
                <a:cubicBezTo>
                  <a:pt x="53" y="113"/>
                  <a:pt x="0" y="128"/>
                  <a:pt x="272" y="136"/>
                </a:cubicBezTo>
                <a:cubicBezTo>
                  <a:pt x="544" y="144"/>
                  <a:pt x="1111" y="140"/>
                  <a:pt x="1678" y="136"/>
                </a:cubicBezTo>
              </a:path>
            </a:pathLst>
          </a:custGeom>
          <a:noFill/>
          <a:ln w="63500">
            <a:solidFill>
              <a:srgbClr val="800080"/>
            </a:solidFill>
            <a:round/>
            <a:headEnd/>
            <a:tailEnd/>
          </a:ln>
          <a:effectLst/>
        </p:spPr>
        <p:txBody>
          <a:bodyPr/>
          <a:lstStyle/>
          <a:p>
            <a:endParaRPr lang="zh-CN" altLang="en-US"/>
          </a:p>
        </p:txBody>
      </p:sp>
      <p:sp>
        <p:nvSpPr>
          <p:cNvPr id="257054" name="Line 30"/>
          <p:cNvSpPr>
            <a:spLocks noChangeShapeType="1"/>
          </p:cNvSpPr>
          <p:nvPr/>
        </p:nvSpPr>
        <p:spPr bwMode="auto">
          <a:xfrm>
            <a:off x="1692275" y="3141663"/>
            <a:ext cx="1150938" cy="0"/>
          </a:xfrm>
          <a:prstGeom prst="line">
            <a:avLst/>
          </a:prstGeom>
          <a:noFill/>
          <a:ln w="63500">
            <a:solidFill>
              <a:srgbClr val="800080"/>
            </a:solidFill>
            <a:round/>
            <a:headEnd/>
            <a:tailEnd type="triangle" w="med" len="med"/>
          </a:ln>
          <a:effectLst/>
        </p:spPr>
        <p:txBody>
          <a:bodyPr/>
          <a:lstStyle/>
          <a:p>
            <a:endParaRPr lang="zh-CN" altLang="en-US"/>
          </a:p>
        </p:txBody>
      </p:sp>
      <p:sp>
        <p:nvSpPr>
          <p:cNvPr id="257055" name="Freeform 31"/>
          <p:cNvSpPr>
            <a:spLocks/>
          </p:cNvSpPr>
          <p:nvPr/>
        </p:nvSpPr>
        <p:spPr bwMode="auto">
          <a:xfrm>
            <a:off x="5795963" y="3213100"/>
            <a:ext cx="2003425" cy="747713"/>
          </a:xfrm>
          <a:custGeom>
            <a:avLst/>
            <a:gdLst/>
            <a:ahLst/>
            <a:cxnLst>
              <a:cxn ang="0">
                <a:pos x="344" y="0"/>
              </a:cxn>
              <a:cxn ang="0">
                <a:pos x="121" y="110"/>
              </a:cxn>
              <a:cxn ang="0">
                <a:pos x="1073" y="337"/>
              </a:cxn>
              <a:cxn ang="0">
                <a:pos x="1255" y="428"/>
              </a:cxn>
              <a:cxn ang="0">
                <a:pos x="1092" y="471"/>
              </a:cxn>
            </a:cxnLst>
            <a:rect l="0" t="0" r="r" b="b"/>
            <a:pathLst>
              <a:path w="1262" h="471">
                <a:moveTo>
                  <a:pt x="344" y="0"/>
                </a:moveTo>
                <a:cubicBezTo>
                  <a:pt x="308" y="18"/>
                  <a:pt x="0" y="54"/>
                  <a:pt x="121" y="110"/>
                </a:cubicBezTo>
                <a:cubicBezTo>
                  <a:pt x="242" y="166"/>
                  <a:pt x="884" y="284"/>
                  <a:pt x="1073" y="337"/>
                </a:cubicBezTo>
                <a:cubicBezTo>
                  <a:pt x="1262" y="390"/>
                  <a:pt x="1252" y="406"/>
                  <a:pt x="1255" y="428"/>
                </a:cubicBezTo>
                <a:cubicBezTo>
                  <a:pt x="1258" y="450"/>
                  <a:pt x="1126" y="462"/>
                  <a:pt x="1092" y="471"/>
                </a:cubicBezTo>
              </a:path>
            </a:pathLst>
          </a:custGeom>
          <a:noFill/>
          <a:ln w="63500">
            <a:solidFill>
              <a:srgbClr val="800080"/>
            </a:solidFill>
            <a:round/>
            <a:headEnd/>
            <a:tailEnd/>
          </a:ln>
          <a:effectLst/>
        </p:spPr>
        <p:txBody>
          <a:bodyPr/>
          <a:lstStyle/>
          <a:p>
            <a:endParaRPr lang="zh-CN" altLang="en-US"/>
          </a:p>
        </p:txBody>
      </p:sp>
      <p:sp>
        <p:nvSpPr>
          <p:cNvPr id="257056" name="Line 32"/>
          <p:cNvSpPr>
            <a:spLocks noChangeShapeType="1"/>
          </p:cNvSpPr>
          <p:nvPr/>
        </p:nvSpPr>
        <p:spPr bwMode="auto">
          <a:xfrm flipH="1" flipV="1">
            <a:off x="6443663" y="3573463"/>
            <a:ext cx="360362" cy="71437"/>
          </a:xfrm>
          <a:prstGeom prst="line">
            <a:avLst/>
          </a:prstGeom>
          <a:noFill/>
          <a:ln w="63500">
            <a:solidFill>
              <a:srgbClr val="800080"/>
            </a:solidFill>
            <a:round/>
            <a:headEnd/>
            <a:tailEnd type="triangle" w="med" len="med"/>
          </a:ln>
          <a:effectLst/>
        </p:spPr>
        <p:txBody>
          <a:bodyPr/>
          <a:lstStyle/>
          <a:p>
            <a:endParaRPr lang="zh-CN" altLang="en-US"/>
          </a:p>
        </p:txBody>
      </p:sp>
      <p:sp>
        <p:nvSpPr>
          <p:cNvPr id="257057" name="Line 33"/>
          <p:cNvSpPr>
            <a:spLocks noChangeShapeType="1"/>
          </p:cNvSpPr>
          <p:nvPr/>
        </p:nvSpPr>
        <p:spPr bwMode="auto">
          <a:xfrm>
            <a:off x="2700338" y="3933825"/>
            <a:ext cx="576262" cy="71438"/>
          </a:xfrm>
          <a:prstGeom prst="line">
            <a:avLst/>
          </a:prstGeom>
          <a:noFill/>
          <a:ln w="63500">
            <a:solidFill>
              <a:srgbClr val="800080"/>
            </a:solidFill>
            <a:round/>
            <a:headEnd/>
            <a:tailEnd type="triangle" w="med" len="med"/>
          </a:ln>
          <a:effectLst/>
        </p:spPr>
        <p:txBody>
          <a:bodyPr/>
          <a:lstStyle/>
          <a:p>
            <a:endParaRPr lang="zh-CN" altLang="en-US"/>
          </a:p>
        </p:txBody>
      </p:sp>
      <p:sp>
        <p:nvSpPr>
          <p:cNvPr id="257058" name="Line 34"/>
          <p:cNvSpPr>
            <a:spLocks noChangeShapeType="1"/>
          </p:cNvSpPr>
          <p:nvPr/>
        </p:nvSpPr>
        <p:spPr bwMode="auto">
          <a:xfrm flipH="1">
            <a:off x="6227763" y="4365625"/>
            <a:ext cx="574675" cy="0"/>
          </a:xfrm>
          <a:prstGeom prst="line">
            <a:avLst/>
          </a:prstGeom>
          <a:noFill/>
          <a:ln w="63500">
            <a:solidFill>
              <a:srgbClr val="800080"/>
            </a:solidFill>
            <a:round/>
            <a:headEnd/>
            <a:tailEnd type="triangle" w="med" len="med"/>
          </a:ln>
          <a:effectLst/>
        </p:spPr>
        <p:txBody>
          <a:bodyPr/>
          <a:lstStyle/>
          <a:p>
            <a:endParaRPr lang="zh-CN" altLang="en-US"/>
          </a:p>
        </p:txBody>
      </p:sp>
      <p:sp>
        <p:nvSpPr>
          <p:cNvPr id="257059" name="Oval 35"/>
          <p:cNvSpPr>
            <a:spLocks noChangeArrowheads="1"/>
          </p:cNvSpPr>
          <p:nvPr/>
        </p:nvSpPr>
        <p:spPr bwMode="auto">
          <a:xfrm>
            <a:off x="3492500" y="3213100"/>
            <a:ext cx="431800" cy="935038"/>
          </a:xfrm>
          <a:prstGeom prst="ellipse">
            <a:avLst/>
          </a:prstGeom>
          <a:noFill/>
          <a:ln w="63500">
            <a:solidFill>
              <a:srgbClr val="FF00FF"/>
            </a:solidFill>
            <a:prstDash val="dash"/>
            <a:round/>
            <a:headEnd/>
            <a:tailEnd/>
          </a:ln>
          <a:effectLst/>
        </p:spPr>
        <p:txBody>
          <a:bodyPr wrap="none" anchor="ctr"/>
          <a:lstStyle/>
          <a:p>
            <a:endParaRPr lang="zh-CN" altLang="en-US"/>
          </a:p>
        </p:txBody>
      </p:sp>
      <p:sp>
        <p:nvSpPr>
          <p:cNvPr id="257060" name="Oval 36"/>
          <p:cNvSpPr>
            <a:spLocks noChangeArrowheads="1"/>
          </p:cNvSpPr>
          <p:nvPr/>
        </p:nvSpPr>
        <p:spPr bwMode="auto">
          <a:xfrm>
            <a:off x="1476375" y="3213100"/>
            <a:ext cx="431800" cy="935038"/>
          </a:xfrm>
          <a:prstGeom prst="ellipse">
            <a:avLst/>
          </a:prstGeom>
          <a:noFill/>
          <a:ln w="63500">
            <a:solidFill>
              <a:srgbClr val="FF00FF"/>
            </a:solidFill>
            <a:prstDash val="dash"/>
            <a:round/>
            <a:headEnd/>
            <a:tailEnd/>
          </a:ln>
          <a:effectLst/>
        </p:spPr>
        <p:txBody>
          <a:bodyPr wrap="none" anchor="ctr"/>
          <a:lstStyle/>
          <a:p>
            <a:endParaRPr lang="zh-CN" altLang="en-US"/>
          </a:p>
        </p:txBody>
      </p:sp>
      <p:sp>
        <p:nvSpPr>
          <p:cNvPr id="257061" name="Oval 37"/>
          <p:cNvSpPr>
            <a:spLocks noChangeArrowheads="1"/>
          </p:cNvSpPr>
          <p:nvPr/>
        </p:nvSpPr>
        <p:spPr bwMode="auto">
          <a:xfrm>
            <a:off x="5724525" y="3284538"/>
            <a:ext cx="431800" cy="935037"/>
          </a:xfrm>
          <a:prstGeom prst="ellipse">
            <a:avLst/>
          </a:prstGeom>
          <a:noFill/>
          <a:ln w="63500">
            <a:solidFill>
              <a:srgbClr val="FF00FF"/>
            </a:solidFill>
            <a:prstDash val="dash"/>
            <a:round/>
            <a:headEnd/>
            <a:tailEnd/>
          </a:ln>
          <a:effectLst/>
        </p:spPr>
        <p:txBody>
          <a:bodyPr wrap="none" anchor="ctr"/>
          <a:lstStyle/>
          <a:p>
            <a:endParaRPr lang="zh-CN" altLang="en-US"/>
          </a:p>
        </p:txBody>
      </p:sp>
      <p:sp>
        <p:nvSpPr>
          <p:cNvPr id="257062" name="Oval 38"/>
          <p:cNvSpPr>
            <a:spLocks noChangeArrowheads="1"/>
          </p:cNvSpPr>
          <p:nvPr/>
        </p:nvSpPr>
        <p:spPr bwMode="auto">
          <a:xfrm>
            <a:off x="7596188" y="3284538"/>
            <a:ext cx="431800" cy="935037"/>
          </a:xfrm>
          <a:prstGeom prst="ellipse">
            <a:avLst/>
          </a:prstGeom>
          <a:noFill/>
          <a:ln w="63500">
            <a:solidFill>
              <a:srgbClr val="FF00FF"/>
            </a:solidFill>
            <a:prstDash val="dash"/>
            <a:round/>
            <a:headEnd/>
            <a:tailEnd/>
          </a:ln>
          <a:effectLst/>
        </p:spPr>
        <p:txBody>
          <a:bodyPr wrap="none" anchor="ctr"/>
          <a:lstStyle/>
          <a:p>
            <a:endParaRPr lang="zh-CN" altLang="en-US"/>
          </a:p>
        </p:txBody>
      </p:sp>
      <p:sp>
        <p:nvSpPr>
          <p:cNvPr id="257063" name="AutoShape 39"/>
          <p:cNvSpPr>
            <a:spLocks/>
          </p:cNvSpPr>
          <p:nvPr/>
        </p:nvSpPr>
        <p:spPr bwMode="auto">
          <a:xfrm>
            <a:off x="4572000" y="381000"/>
            <a:ext cx="1795463" cy="792163"/>
          </a:xfrm>
          <a:prstGeom prst="accentCallout2">
            <a:avLst>
              <a:gd name="adj1" fmla="val 14431"/>
              <a:gd name="adj2" fmla="val -4245"/>
              <a:gd name="adj3" fmla="val 14431"/>
              <a:gd name="adj4" fmla="val -16093"/>
              <a:gd name="adj5" fmla="val 275750"/>
              <a:gd name="adj6" fmla="val -28384"/>
            </a:avLst>
          </a:prstGeom>
          <a:solidFill>
            <a:srgbClr val="CC99FF"/>
          </a:solidFill>
          <a:ln w="63500">
            <a:solidFill>
              <a:schemeClr val="accent2"/>
            </a:solidFill>
            <a:miter lim="800000"/>
            <a:headEnd/>
            <a:tailEnd/>
          </a:ln>
          <a:effectLst/>
        </p:spPr>
        <p:txBody>
          <a:bodyPr/>
          <a:lstStyle/>
          <a:p>
            <a:r>
              <a:rPr lang="zh-CN" altLang="en-US" sz="4000" b="1">
                <a:latin typeface="宋体" charset="-122"/>
              </a:rPr>
              <a:t>主磁通</a:t>
            </a:r>
          </a:p>
        </p:txBody>
      </p:sp>
      <p:sp>
        <p:nvSpPr>
          <p:cNvPr id="257064" name="AutoShape 40"/>
          <p:cNvSpPr>
            <a:spLocks/>
          </p:cNvSpPr>
          <p:nvPr/>
        </p:nvSpPr>
        <p:spPr bwMode="auto">
          <a:xfrm>
            <a:off x="8243888" y="333375"/>
            <a:ext cx="576262" cy="1511300"/>
          </a:xfrm>
          <a:prstGeom prst="accentCallout2">
            <a:avLst>
              <a:gd name="adj1" fmla="val 7565"/>
              <a:gd name="adj2" fmla="val -13222"/>
              <a:gd name="adj3" fmla="val 7565"/>
              <a:gd name="adj4" fmla="val -52894"/>
              <a:gd name="adj5" fmla="val 197477"/>
              <a:gd name="adj6" fmla="val -94764"/>
            </a:avLst>
          </a:prstGeom>
          <a:solidFill>
            <a:schemeClr val="accent1"/>
          </a:solidFill>
          <a:ln w="63500">
            <a:solidFill>
              <a:srgbClr val="CC99FF"/>
            </a:solidFill>
            <a:miter lim="800000"/>
            <a:headEnd/>
            <a:tailEnd/>
          </a:ln>
          <a:effectLst/>
        </p:spPr>
        <p:txBody>
          <a:bodyPr/>
          <a:lstStyle/>
          <a:p>
            <a:r>
              <a:rPr lang="zh-CN" altLang="en-US" sz="3200" b="1">
                <a:latin typeface="宋体" charset="-122"/>
              </a:rPr>
              <a:t>漏磁通</a:t>
            </a:r>
          </a:p>
        </p:txBody>
      </p:sp>
      <p:sp>
        <p:nvSpPr>
          <p:cNvPr id="257065" name="Text Box 41"/>
          <p:cNvSpPr txBox="1">
            <a:spLocks noChangeArrowheads="1"/>
          </p:cNvSpPr>
          <p:nvPr/>
        </p:nvSpPr>
        <p:spPr bwMode="auto">
          <a:xfrm>
            <a:off x="0" y="5661025"/>
            <a:ext cx="8532813" cy="579438"/>
          </a:xfrm>
          <a:prstGeom prst="rect">
            <a:avLst/>
          </a:prstGeom>
          <a:noFill/>
          <a:ln w="38100">
            <a:noFill/>
            <a:miter lim="800000"/>
            <a:headEnd/>
            <a:tailEnd/>
          </a:ln>
          <a:effectLst/>
        </p:spPr>
        <p:txBody>
          <a:bodyPr>
            <a:spAutoFit/>
          </a:bodyPr>
          <a:lstStyle/>
          <a:p>
            <a:pPr algn="l">
              <a:spcBef>
                <a:spcPct val="50000"/>
              </a:spcBef>
            </a:pPr>
            <a:r>
              <a:rPr lang="en-US" altLang="zh-CN" sz="3200">
                <a:latin typeface="宋体" charset="-122"/>
              </a:rPr>
              <a:t>             </a:t>
            </a:r>
            <a:r>
              <a:rPr lang="zh-CN" altLang="en-US" sz="3200">
                <a:latin typeface="宋体" charset="-122"/>
              </a:rPr>
              <a:t>图</a:t>
            </a:r>
            <a:r>
              <a:rPr lang="en-US" altLang="zh-CN" sz="3200">
                <a:latin typeface="宋体" charset="-122"/>
              </a:rPr>
              <a:t>1-1   </a:t>
            </a:r>
            <a:r>
              <a:rPr lang="zh-CN" altLang="en-US" sz="3200">
                <a:latin typeface="宋体" charset="-122"/>
              </a:rPr>
              <a:t>变压器的磁路</a:t>
            </a:r>
          </a:p>
        </p:txBody>
      </p:sp>
      <p:sp>
        <p:nvSpPr>
          <p:cNvPr id="257066" name="Rectangle 42"/>
          <p:cNvSpPr>
            <a:spLocks noChangeArrowheads="1"/>
          </p:cNvSpPr>
          <p:nvPr/>
        </p:nvSpPr>
        <p:spPr bwMode="auto">
          <a:xfrm>
            <a:off x="2700338" y="2565400"/>
            <a:ext cx="4176712" cy="2376488"/>
          </a:xfrm>
          <a:prstGeom prst="rect">
            <a:avLst/>
          </a:prstGeom>
          <a:noFill/>
          <a:ln w="76200">
            <a:solidFill>
              <a:srgbClr val="3333CC"/>
            </a:solidFill>
            <a:prstDash val="dash"/>
            <a:miter lim="800000"/>
            <a:headEnd/>
            <a:tailEnd/>
          </a:ln>
          <a:effectLst/>
        </p:spPr>
        <p:txBody>
          <a:bodyPr wrap="none" anchor="ctr"/>
          <a:lstStyle/>
          <a:p>
            <a:endParaRPr lang="zh-CN" altLang="en-US"/>
          </a:p>
        </p:txBody>
      </p:sp>
      <p:pic>
        <p:nvPicPr>
          <p:cNvPr id="257067" name="Picture 43" descr="ARROW4"/>
          <p:cNvPicPr>
            <a:picLocks noChangeAspect="1" noChangeArrowheads="1" noCrop="1"/>
          </p:cNvPicPr>
          <p:nvPr/>
        </p:nvPicPr>
        <p:blipFill>
          <a:blip r:embed="rId19"/>
          <a:srcRect/>
          <a:stretch>
            <a:fillRect/>
          </a:stretch>
        </p:blipFill>
        <p:spPr bwMode="auto">
          <a:xfrm>
            <a:off x="2627313" y="2420938"/>
            <a:ext cx="4249737" cy="219075"/>
          </a:xfrm>
          <a:prstGeom prst="rect">
            <a:avLst/>
          </a:prstGeom>
          <a:noFill/>
        </p:spPr>
      </p:pic>
      <p:pic>
        <p:nvPicPr>
          <p:cNvPr id="257068" name="Picture 44" descr="ARROW3"/>
          <p:cNvPicPr>
            <a:picLocks noChangeAspect="1" noChangeArrowheads="1" noCrop="1"/>
          </p:cNvPicPr>
          <p:nvPr/>
        </p:nvPicPr>
        <p:blipFill>
          <a:blip r:embed="rId20"/>
          <a:srcRect/>
          <a:stretch>
            <a:fillRect/>
          </a:stretch>
        </p:blipFill>
        <p:spPr bwMode="auto">
          <a:xfrm>
            <a:off x="2700338" y="4797425"/>
            <a:ext cx="4176712" cy="217488"/>
          </a:xfrm>
          <a:prstGeom prst="rect">
            <a:avLst/>
          </a:prstGeom>
          <a:noFill/>
        </p:spPr>
      </p:pic>
      <p:pic>
        <p:nvPicPr>
          <p:cNvPr id="257069" name="Picture 45" descr="ARROW4"/>
          <p:cNvPicPr>
            <a:picLocks noChangeAspect="1" noChangeArrowheads="1" noCrop="1"/>
          </p:cNvPicPr>
          <p:nvPr/>
        </p:nvPicPr>
        <p:blipFill>
          <a:blip r:embed="rId19"/>
          <a:srcRect/>
          <a:stretch>
            <a:fillRect/>
          </a:stretch>
        </p:blipFill>
        <p:spPr bwMode="auto">
          <a:xfrm rot="5400000">
            <a:off x="5609431" y="3615532"/>
            <a:ext cx="2592387" cy="203200"/>
          </a:xfrm>
          <a:prstGeom prst="rect">
            <a:avLst/>
          </a:prstGeom>
          <a:noFill/>
        </p:spPr>
      </p:pic>
      <p:pic>
        <p:nvPicPr>
          <p:cNvPr id="257071" name="Picture 47" descr="ARROW3"/>
          <p:cNvPicPr>
            <a:picLocks noChangeAspect="1" noChangeArrowheads="1" noCrop="1"/>
          </p:cNvPicPr>
          <p:nvPr/>
        </p:nvPicPr>
        <p:blipFill>
          <a:blip r:embed="rId20"/>
          <a:srcRect/>
          <a:stretch>
            <a:fillRect/>
          </a:stretch>
        </p:blipFill>
        <p:spPr bwMode="auto">
          <a:xfrm rot="5400000">
            <a:off x="1437482" y="3607594"/>
            <a:ext cx="2592387" cy="219075"/>
          </a:xfrm>
          <a:prstGeom prst="rect">
            <a:avLst/>
          </a:prstGeom>
          <a:noFill/>
        </p:spPr>
      </p:pic>
      <p:sp>
        <p:nvSpPr>
          <p:cNvPr id="257072" name="AutoShape 48"/>
          <p:cNvSpPr>
            <a:spLocks/>
          </p:cNvSpPr>
          <p:nvPr/>
        </p:nvSpPr>
        <p:spPr bwMode="auto">
          <a:xfrm>
            <a:off x="611188" y="404813"/>
            <a:ext cx="685800" cy="1524000"/>
          </a:xfrm>
          <a:prstGeom prst="accentBorderCallout2">
            <a:avLst>
              <a:gd name="adj1" fmla="val 7500"/>
              <a:gd name="adj2" fmla="val 111111"/>
              <a:gd name="adj3" fmla="val 7500"/>
              <a:gd name="adj4" fmla="val 143981"/>
              <a:gd name="adj5" fmla="val 187500"/>
              <a:gd name="adj6" fmla="val 177778"/>
            </a:avLst>
          </a:prstGeom>
          <a:solidFill>
            <a:schemeClr val="accent1"/>
          </a:solidFill>
          <a:ln w="63500">
            <a:solidFill>
              <a:srgbClr val="CC99FF"/>
            </a:solidFill>
            <a:miter lim="800000"/>
            <a:headEnd/>
            <a:tailEnd/>
          </a:ln>
          <a:effectLst/>
        </p:spPr>
        <p:txBody>
          <a:bodyPr/>
          <a:lstStyle/>
          <a:p>
            <a:r>
              <a:rPr lang="zh-CN" altLang="en-US" sz="3200" b="1"/>
              <a:t>漏磁通</a:t>
            </a:r>
          </a:p>
        </p:txBody>
      </p:sp>
      <p:sp>
        <p:nvSpPr>
          <p:cNvPr id="257074" name="AutoShape 50"/>
          <p:cNvSpPr>
            <a:spLocks/>
          </p:cNvSpPr>
          <p:nvPr/>
        </p:nvSpPr>
        <p:spPr bwMode="auto">
          <a:xfrm>
            <a:off x="8229600" y="381000"/>
            <a:ext cx="533400" cy="1524000"/>
          </a:xfrm>
          <a:prstGeom prst="accentCallout2">
            <a:avLst>
              <a:gd name="adj1" fmla="val 7500"/>
              <a:gd name="adj2" fmla="val -14287"/>
              <a:gd name="adj3" fmla="val 7500"/>
              <a:gd name="adj4" fmla="val -238690"/>
              <a:gd name="adj5" fmla="val 215000"/>
              <a:gd name="adj6" fmla="val -471431"/>
            </a:avLst>
          </a:prstGeom>
          <a:solidFill>
            <a:schemeClr val="accent1"/>
          </a:solidFill>
          <a:ln w="63500">
            <a:solidFill>
              <a:srgbClr val="CC99FF"/>
            </a:solidFill>
            <a:miter lim="800000"/>
            <a:headEnd/>
            <a:tailEnd/>
          </a:ln>
          <a:effectLst/>
        </p:spPr>
        <p:txBody>
          <a:bodyPr/>
          <a:lstStyle/>
          <a:p>
            <a:r>
              <a:rPr lang="zh-CN" altLang="en-US" sz="3200"/>
              <a:t>漏磁通</a:t>
            </a:r>
          </a:p>
        </p:txBody>
      </p:sp>
      <p:sp>
        <p:nvSpPr>
          <p:cNvPr id="257075" name="Arc 51"/>
          <p:cNvSpPr>
            <a:spLocks/>
          </p:cNvSpPr>
          <p:nvPr/>
        </p:nvSpPr>
        <p:spPr bwMode="auto">
          <a:xfrm flipH="1">
            <a:off x="1295400" y="3352800"/>
            <a:ext cx="152400" cy="533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headEnd/>
            <a:tailEnd type="arrow" w="med" len="med"/>
          </a:ln>
          <a:effectLst/>
        </p:spPr>
        <p:txBody>
          <a:bodyPr wrap="none" anchor="ctr"/>
          <a:lstStyle/>
          <a:p>
            <a:endParaRPr lang="zh-CN" altLang="en-US"/>
          </a:p>
        </p:txBody>
      </p:sp>
      <p:sp>
        <p:nvSpPr>
          <p:cNvPr id="257076" name="Arc 52"/>
          <p:cNvSpPr>
            <a:spLocks/>
          </p:cNvSpPr>
          <p:nvPr/>
        </p:nvSpPr>
        <p:spPr bwMode="auto">
          <a:xfrm rot="10800000" flipH="1" flipV="1">
            <a:off x="3962400" y="3352800"/>
            <a:ext cx="76200" cy="533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headEnd/>
            <a:tailEnd type="arrow" w="med" len="med"/>
          </a:ln>
          <a:effectLst/>
        </p:spPr>
        <p:txBody>
          <a:bodyPr wrap="none" anchor="ctr"/>
          <a:lstStyle/>
          <a:p>
            <a:endParaRPr lang="zh-CN" altLang="en-US"/>
          </a:p>
        </p:txBody>
      </p:sp>
      <p:sp>
        <p:nvSpPr>
          <p:cNvPr id="257077" name="Arc 53"/>
          <p:cNvSpPr>
            <a:spLocks/>
          </p:cNvSpPr>
          <p:nvPr/>
        </p:nvSpPr>
        <p:spPr bwMode="auto">
          <a:xfrm flipH="1" flipV="1">
            <a:off x="5562600" y="3505200"/>
            <a:ext cx="76200" cy="533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headEnd/>
            <a:tailEnd type="arrow" w="med" len="med"/>
          </a:ln>
          <a:effectLst/>
        </p:spPr>
        <p:txBody>
          <a:bodyPr wrap="none" anchor="ctr"/>
          <a:lstStyle/>
          <a:p>
            <a:endParaRPr lang="zh-CN" altLang="en-US"/>
          </a:p>
        </p:txBody>
      </p:sp>
      <p:sp>
        <p:nvSpPr>
          <p:cNvPr id="257078" name="Arc 54"/>
          <p:cNvSpPr>
            <a:spLocks/>
          </p:cNvSpPr>
          <p:nvPr/>
        </p:nvSpPr>
        <p:spPr bwMode="auto">
          <a:xfrm flipV="1">
            <a:off x="8077200" y="3581400"/>
            <a:ext cx="76200" cy="533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FF"/>
            </a:solidFill>
            <a:round/>
            <a:headEnd/>
            <a:tailEnd type="arrow" w="med" len="med"/>
          </a:ln>
          <a:effectLst/>
        </p:spPr>
        <p:txBody>
          <a:bodyPr wrap="none" anchor="ctr"/>
          <a:lstStyle/>
          <a:p>
            <a:endParaRPr lang="zh-CN" altLang="en-US"/>
          </a:p>
        </p:txBody>
      </p:sp>
      <p:graphicFrame>
        <p:nvGraphicFramePr>
          <p:cNvPr id="257079" name="Object 55"/>
          <p:cNvGraphicFramePr>
            <a:graphicFrameLocks noChangeAspect="1"/>
          </p:cNvGraphicFramePr>
          <p:nvPr>
            <p:ph sz="quarter" idx="1"/>
          </p:nvPr>
        </p:nvGraphicFramePr>
        <p:xfrm>
          <a:off x="2597150" y="2782888"/>
          <a:ext cx="107950" cy="195262"/>
        </p:xfrm>
        <a:graphic>
          <a:graphicData uri="http://schemas.openxmlformats.org/presentationml/2006/ole">
            <p:oleObj spid="_x0000_s257079" name="公式" r:id="rId21" imgW="114120" imgH="215640" progId="Equation.3">
              <p:embed/>
            </p:oleObj>
          </a:graphicData>
        </a:graphic>
      </p:graphicFrame>
      <p:graphicFrame>
        <p:nvGraphicFramePr>
          <p:cNvPr id="257080" name="Object 56"/>
          <p:cNvGraphicFramePr>
            <a:graphicFrameLocks noChangeAspect="1"/>
          </p:cNvGraphicFramePr>
          <p:nvPr>
            <p:ph sz="quarter" idx="2"/>
          </p:nvPr>
        </p:nvGraphicFramePr>
        <p:xfrm>
          <a:off x="6515100" y="2782888"/>
          <a:ext cx="107950" cy="195262"/>
        </p:xfrm>
        <a:graphic>
          <a:graphicData uri="http://schemas.openxmlformats.org/presentationml/2006/ole">
            <p:oleObj spid="_x0000_s257080" name="公式" r:id="rId22" imgW="114120" imgH="215640" progId="Equation.3">
              <p:embed/>
            </p:oleObj>
          </a:graphicData>
        </a:graphic>
      </p:graphicFrame>
      <p:graphicFrame>
        <p:nvGraphicFramePr>
          <p:cNvPr id="257081" name="Object 57"/>
          <p:cNvGraphicFramePr>
            <a:graphicFrameLocks noChangeAspect="1"/>
          </p:cNvGraphicFramePr>
          <p:nvPr>
            <p:ph sz="quarter" idx="3"/>
          </p:nvPr>
        </p:nvGraphicFramePr>
        <p:xfrm>
          <a:off x="2597150" y="4870450"/>
          <a:ext cx="107950" cy="193675"/>
        </p:xfrm>
        <a:graphic>
          <a:graphicData uri="http://schemas.openxmlformats.org/presentationml/2006/ole">
            <p:oleObj spid="_x0000_s257081" name="公式" r:id="rId23" imgW="114120" imgH="215640" progId="Equation.3">
              <p:embed/>
            </p:oleObj>
          </a:graphicData>
        </a:graphic>
      </p:graphicFrame>
    </p:spTree>
  </p:cSld>
  <p:clrMapOvr>
    <a:masterClrMapping/>
  </p:clrMapOvr>
  <p:transition>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48"/>
                                        </p:tgtEl>
                                        <p:attrNameLst>
                                          <p:attrName>style.visibility</p:attrName>
                                        </p:attrNameLst>
                                      </p:cBhvr>
                                      <p:to>
                                        <p:strVal val="visible"/>
                                      </p:to>
                                    </p:set>
                                    <p:animEffect transition="in" filter="wipe(left)">
                                      <p:cBhvr>
                                        <p:cTn id="7" dur="500"/>
                                        <p:tgtEl>
                                          <p:spTgt spid="25704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7049"/>
                                        </p:tgtEl>
                                        <p:attrNameLst>
                                          <p:attrName>style.visibility</p:attrName>
                                        </p:attrNameLst>
                                      </p:cBhvr>
                                      <p:to>
                                        <p:strVal val="visible"/>
                                      </p:to>
                                    </p:set>
                                    <p:animEffect transition="in" filter="wipe(left)">
                                      <p:cBhvr>
                                        <p:cTn id="11" dur="500"/>
                                        <p:tgtEl>
                                          <p:spTgt spid="25704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7050"/>
                                        </p:tgtEl>
                                        <p:attrNameLst>
                                          <p:attrName>style.visibility</p:attrName>
                                        </p:attrNameLst>
                                      </p:cBhvr>
                                      <p:to>
                                        <p:strVal val="visible"/>
                                      </p:to>
                                    </p:set>
                                    <p:animEffect transition="in" filter="wipe(left)">
                                      <p:cBhvr>
                                        <p:cTn id="15" dur="500"/>
                                        <p:tgtEl>
                                          <p:spTgt spid="257050"/>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57051"/>
                                        </p:tgtEl>
                                        <p:attrNameLst>
                                          <p:attrName>style.visibility</p:attrName>
                                        </p:attrNameLst>
                                      </p:cBhvr>
                                      <p:to>
                                        <p:strVal val="visible"/>
                                      </p:to>
                                    </p:set>
                                    <p:animEffect transition="in" filter="wipe(right)">
                                      <p:cBhvr>
                                        <p:cTn id="19" dur="500"/>
                                        <p:tgtEl>
                                          <p:spTgt spid="25705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57054"/>
                                        </p:tgtEl>
                                        <p:attrNameLst>
                                          <p:attrName>style.visibility</p:attrName>
                                        </p:attrNameLst>
                                      </p:cBhvr>
                                      <p:to>
                                        <p:strVal val="visible"/>
                                      </p:to>
                                    </p:set>
                                    <p:animEffect transition="in" filter="wipe(down)">
                                      <p:cBhvr>
                                        <p:cTn id="23" dur="500"/>
                                        <p:tgtEl>
                                          <p:spTgt spid="25705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57057"/>
                                        </p:tgtEl>
                                        <p:attrNameLst>
                                          <p:attrName>style.visibility</p:attrName>
                                        </p:attrNameLst>
                                      </p:cBhvr>
                                      <p:to>
                                        <p:strVal val="visible"/>
                                      </p:to>
                                    </p:set>
                                    <p:animEffect transition="in" filter="wipe(down)">
                                      <p:cBhvr>
                                        <p:cTn id="26" dur="500"/>
                                        <p:tgtEl>
                                          <p:spTgt spid="25705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57058"/>
                                        </p:tgtEl>
                                        <p:attrNameLst>
                                          <p:attrName>style.visibility</p:attrName>
                                        </p:attrNameLst>
                                      </p:cBhvr>
                                      <p:to>
                                        <p:strVal val="visible"/>
                                      </p:to>
                                    </p:set>
                                    <p:animEffect transition="in" filter="wipe(down)">
                                      <p:cBhvr>
                                        <p:cTn id="29" dur="500"/>
                                        <p:tgtEl>
                                          <p:spTgt spid="257058"/>
                                        </p:tgtEl>
                                      </p:cBhvr>
                                    </p:animEffect>
                                  </p:childTnLst>
                                </p:cTn>
                              </p:par>
                            </p:childTnLst>
                          </p:cTn>
                        </p:par>
                        <p:par>
                          <p:cTn id="30" fill="hold">
                            <p:stCondLst>
                              <p:cond delay="2500"/>
                            </p:stCondLst>
                            <p:childTnLst>
                              <p:par>
                                <p:cTn id="31" presetID="22" presetClass="entr" presetSubtype="2" fill="hold" grpId="0" nodeType="afterEffect">
                                  <p:stCondLst>
                                    <p:cond delay="0"/>
                                  </p:stCondLst>
                                  <p:childTnLst>
                                    <p:set>
                                      <p:cBhvr>
                                        <p:cTn id="32" dur="1" fill="hold">
                                          <p:stCondLst>
                                            <p:cond delay="0"/>
                                          </p:stCondLst>
                                        </p:cTn>
                                        <p:tgtEl>
                                          <p:spTgt spid="257053"/>
                                        </p:tgtEl>
                                        <p:attrNameLst>
                                          <p:attrName>style.visibility</p:attrName>
                                        </p:attrNameLst>
                                      </p:cBhvr>
                                      <p:to>
                                        <p:strVal val="visible"/>
                                      </p:to>
                                    </p:set>
                                    <p:animEffect transition="in" filter="wipe(right)">
                                      <p:cBhvr>
                                        <p:cTn id="33" dur="500"/>
                                        <p:tgtEl>
                                          <p:spTgt spid="257053"/>
                                        </p:tgtEl>
                                      </p:cBhvr>
                                    </p:animEffect>
                                  </p:childTnLst>
                                </p:cTn>
                              </p:par>
                            </p:childTnLst>
                          </p:cTn>
                        </p:par>
                        <p:par>
                          <p:cTn id="34" fill="hold">
                            <p:stCondLst>
                              <p:cond delay="3000"/>
                            </p:stCondLst>
                            <p:childTnLst>
                              <p:par>
                                <p:cTn id="35" presetID="22" presetClass="entr" presetSubtype="4" fill="hold" grpId="0" nodeType="afterEffect">
                                  <p:stCondLst>
                                    <p:cond delay="0"/>
                                  </p:stCondLst>
                                  <p:childTnLst>
                                    <p:set>
                                      <p:cBhvr>
                                        <p:cTn id="36" dur="1" fill="hold">
                                          <p:stCondLst>
                                            <p:cond delay="0"/>
                                          </p:stCondLst>
                                        </p:cTn>
                                        <p:tgtEl>
                                          <p:spTgt spid="257055"/>
                                        </p:tgtEl>
                                        <p:attrNameLst>
                                          <p:attrName>style.visibility</p:attrName>
                                        </p:attrNameLst>
                                      </p:cBhvr>
                                      <p:to>
                                        <p:strVal val="visible"/>
                                      </p:to>
                                    </p:set>
                                    <p:animEffect transition="in" filter="wipe(down)">
                                      <p:cBhvr>
                                        <p:cTn id="37" dur="500"/>
                                        <p:tgtEl>
                                          <p:spTgt spid="257055"/>
                                        </p:tgtEl>
                                      </p:cBhvr>
                                    </p:animEffect>
                                  </p:childTnLst>
                                </p:cTn>
                              </p:par>
                            </p:childTnLst>
                          </p:cTn>
                        </p:par>
                        <p:par>
                          <p:cTn id="38" fill="hold">
                            <p:stCondLst>
                              <p:cond delay="3500"/>
                            </p:stCondLst>
                            <p:childTnLst>
                              <p:par>
                                <p:cTn id="39" presetID="22" presetClass="entr" presetSubtype="4" fill="hold" grpId="0" nodeType="afterEffect">
                                  <p:stCondLst>
                                    <p:cond delay="0"/>
                                  </p:stCondLst>
                                  <p:childTnLst>
                                    <p:set>
                                      <p:cBhvr>
                                        <p:cTn id="40" dur="1" fill="hold">
                                          <p:stCondLst>
                                            <p:cond delay="0"/>
                                          </p:stCondLst>
                                        </p:cTn>
                                        <p:tgtEl>
                                          <p:spTgt spid="257056"/>
                                        </p:tgtEl>
                                        <p:attrNameLst>
                                          <p:attrName>style.visibility</p:attrName>
                                        </p:attrNameLst>
                                      </p:cBhvr>
                                      <p:to>
                                        <p:strVal val="visible"/>
                                      </p:to>
                                    </p:set>
                                    <p:animEffect transition="in" filter="wipe(down)">
                                      <p:cBhvr>
                                        <p:cTn id="41" dur="500"/>
                                        <p:tgtEl>
                                          <p:spTgt spid="257056"/>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57052"/>
                                        </p:tgtEl>
                                        <p:attrNameLst>
                                          <p:attrName>style.visibility</p:attrName>
                                        </p:attrNameLst>
                                      </p:cBhvr>
                                      <p:to>
                                        <p:strVal val="visible"/>
                                      </p:to>
                                    </p:set>
                                    <p:animEffect transition="in" filter="wipe(left)">
                                      <p:cBhvr>
                                        <p:cTn id="45" dur="500"/>
                                        <p:tgtEl>
                                          <p:spTgt spid="257052"/>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257067"/>
                                        </p:tgtEl>
                                        <p:attrNameLst>
                                          <p:attrName>style.visibility</p:attrName>
                                        </p:attrNameLst>
                                      </p:cBhvr>
                                      <p:to>
                                        <p:strVal val="visible"/>
                                      </p:to>
                                    </p:set>
                                    <p:animEffect transition="in" filter="wipe(left)">
                                      <p:cBhvr>
                                        <p:cTn id="49" dur="500"/>
                                        <p:tgtEl>
                                          <p:spTgt spid="257067"/>
                                        </p:tgtEl>
                                      </p:cBhvr>
                                    </p:animEffect>
                                  </p:childTnLst>
                                </p:cTn>
                              </p:par>
                            </p:childTnLst>
                          </p:cTn>
                        </p:par>
                        <p:par>
                          <p:cTn id="50" fill="hold">
                            <p:stCondLst>
                              <p:cond delay="5000"/>
                            </p:stCondLst>
                            <p:childTnLst>
                              <p:par>
                                <p:cTn id="51" presetID="22" presetClass="entr" presetSubtype="8" fill="hold" nodeType="afterEffect">
                                  <p:stCondLst>
                                    <p:cond delay="0"/>
                                  </p:stCondLst>
                                  <p:childTnLst>
                                    <p:set>
                                      <p:cBhvr>
                                        <p:cTn id="52" dur="1" fill="hold">
                                          <p:stCondLst>
                                            <p:cond delay="0"/>
                                          </p:stCondLst>
                                        </p:cTn>
                                        <p:tgtEl>
                                          <p:spTgt spid="257069"/>
                                        </p:tgtEl>
                                        <p:attrNameLst>
                                          <p:attrName>style.visibility</p:attrName>
                                        </p:attrNameLst>
                                      </p:cBhvr>
                                      <p:to>
                                        <p:strVal val="visible"/>
                                      </p:to>
                                    </p:set>
                                    <p:animEffect transition="in" filter="wipe(left)">
                                      <p:cBhvr>
                                        <p:cTn id="53" dur="500"/>
                                        <p:tgtEl>
                                          <p:spTgt spid="257069"/>
                                        </p:tgtEl>
                                      </p:cBhvr>
                                    </p:animEffect>
                                  </p:childTnLst>
                                </p:cTn>
                              </p:par>
                            </p:childTnLst>
                          </p:cTn>
                        </p:par>
                        <p:par>
                          <p:cTn id="54" fill="hold">
                            <p:stCondLst>
                              <p:cond delay="5500"/>
                            </p:stCondLst>
                            <p:childTnLst>
                              <p:par>
                                <p:cTn id="55" presetID="22" presetClass="entr" presetSubtype="2" fill="hold" nodeType="afterEffect">
                                  <p:stCondLst>
                                    <p:cond delay="0"/>
                                  </p:stCondLst>
                                  <p:childTnLst>
                                    <p:set>
                                      <p:cBhvr>
                                        <p:cTn id="56" dur="1" fill="hold">
                                          <p:stCondLst>
                                            <p:cond delay="0"/>
                                          </p:stCondLst>
                                        </p:cTn>
                                        <p:tgtEl>
                                          <p:spTgt spid="257068"/>
                                        </p:tgtEl>
                                        <p:attrNameLst>
                                          <p:attrName>style.visibility</p:attrName>
                                        </p:attrNameLst>
                                      </p:cBhvr>
                                      <p:to>
                                        <p:strVal val="visible"/>
                                      </p:to>
                                    </p:set>
                                    <p:animEffect transition="in" filter="wipe(right)">
                                      <p:cBhvr>
                                        <p:cTn id="57" dur="500"/>
                                        <p:tgtEl>
                                          <p:spTgt spid="257068"/>
                                        </p:tgtEl>
                                      </p:cBhvr>
                                    </p:animEffect>
                                  </p:childTnLst>
                                </p:cTn>
                              </p:par>
                            </p:childTnLst>
                          </p:cTn>
                        </p:par>
                        <p:par>
                          <p:cTn id="58" fill="hold">
                            <p:stCondLst>
                              <p:cond delay="6000"/>
                            </p:stCondLst>
                            <p:childTnLst>
                              <p:par>
                                <p:cTn id="59" presetID="22" presetClass="entr" presetSubtype="2" fill="hold" nodeType="afterEffect">
                                  <p:stCondLst>
                                    <p:cond delay="0"/>
                                  </p:stCondLst>
                                  <p:childTnLst>
                                    <p:set>
                                      <p:cBhvr>
                                        <p:cTn id="60" dur="1" fill="hold">
                                          <p:stCondLst>
                                            <p:cond delay="0"/>
                                          </p:stCondLst>
                                        </p:cTn>
                                        <p:tgtEl>
                                          <p:spTgt spid="257071"/>
                                        </p:tgtEl>
                                        <p:attrNameLst>
                                          <p:attrName>style.visibility</p:attrName>
                                        </p:attrNameLst>
                                      </p:cBhvr>
                                      <p:to>
                                        <p:strVal val="visible"/>
                                      </p:to>
                                    </p:set>
                                    <p:animEffect transition="in" filter="wipe(right)">
                                      <p:cBhvr>
                                        <p:cTn id="61" dur="500"/>
                                        <p:tgtEl>
                                          <p:spTgt spid="257071"/>
                                        </p:tgtEl>
                                      </p:cBhvr>
                                    </p:animEffect>
                                  </p:childTnLst>
                                </p:cTn>
                              </p:par>
                            </p:childTnLst>
                          </p:cTn>
                        </p:par>
                        <p:par>
                          <p:cTn id="62" fill="hold">
                            <p:stCondLst>
                              <p:cond delay="6500"/>
                            </p:stCondLst>
                            <p:childTnLst>
                              <p:par>
                                <p:cTn id="63" presetID="20" presetClass="entr" presetSubtype="0" fill="hold" grpId="0" nodeType="afterEffect">
                                  <p:stCondLst>
                                    <p:cond delay="0"/>
                                  </p:stCondLst>
                                  <p:childTnLst>
                                    <p:set>
                                      <p:cBhvr>
                                        <p:cTn id="64" dur="1" fill="hold">
                                          <p:stCondLst>
                                            <p:cond delay="0"/>
                                          </p:stCondLst>
                                        </p:cTn>
                                        <p:tgtEl>
                                          <p:spTgt spid="257063"/>
                                        </p:tgtEl>
                                        <p:attrNameLst>
                                          <p:attrName>style.visibility</p:attrName>
                                        </p:attrNameLst>
                                      </p:cBhvr>
                                      <p:to>
                                        <p:strVal val="visible"/>
                                      </p:to>
                                    </p:set>
                                    <p:animEffect transition="in" filter="wedge">
                                      <p:cBhvr>
                                        <p:cTn id="65" dur="2000"/>
                                        <p:tgtEl>
                                          <p:spTgt spid="25706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grpId="0" nodeType="clickEffect">
                                  <p:stCondLst>
                                    <p:cond delay="0"/>
                                  </p:stCondLst>
                                  <p:childTnLst>
                                    <p:set>
                                      <p:cBhvr>
                                        <p:cTn id="69" dur="1" fill="hold">
                                          <p:stCondLst>
                                            <p:cond delay="0"/>
                                          </p:stCondLst>
                                        </p:cTn>
                                        <p:tgtEl>
                                          <p:spTgt spid="257060"/>
                                        </p:tgtEl>
                                        <p:attrNameLst>
                                          <p:attrName>style.visibility</p:attrName>
                                        </p:attrNameLst>
                                      </p:cBhvr>
                                      <p:to>
                                        <p:strVal val="visible"/>
                                      </p:to>
                                    </p:set>
                                    <p:animEffect transition="in" filter="wipe(right)">
                                      <p:cBhvr>
                                        <p:cTn id="70" dur="500"/>
                                        <p:tgtEl>
                                          <p:spTgt spid="257060"/>
                                        </p:tgtEl>
                                      </p:cBhvr>
                                    </p:animEffect>
                                  </p:childTnLst>
                                </p:cTn>
                              </p:par>
                            </p:childTnLst>
                          </p:cTn>
                        </p:par>
                        <p:par>
                          <p:cTn id="71" fill="hold">
                            <p:stCondLst>
                              <p:cond delay="500"/>
                            </p:stCondLst>
                            <p:childTnLst>
                              <p:par>
                                <p:cTn id="72" presetID="9" presetClass="entr" presetSubtype="0" fill="hold" grpId="0" nodeType="afterEffect">
                                  <p:stCondLst>
                                    <p:cond delay="0"/>
                                  </p:stCondLst>
                                  <p:childTnLst>
                                    <p:set>
                                      <p:cBhvr>
                                        <p:cTn id="73" dur="1" fill="hold">
                                          <p:stCondLst>
                                            <p:cond delay="0"/>
                                          </p:stCondLst>
                                        </p:cTn>
                                        <p:tgtEl>
                                          <p:spTgt spid="257075"/>
                                        </p:tgtEl>
                                        <p:attrNameLst>
                                          <p:attrName>style.visibility</p:attrName>
                                        </p:attrNameLst>
                                      </p:cBhvr>
                                      <p:to>
                                        <p:strVal val="visible"/>
                                      </p:to>
                                    </p:set>
                                    <p:animEffect transition="in" filter="dissolve">
                                      <p:cBhvr>
                                        <p:cTn id="74" dur="500"/>
                                        <p:tgtEl>
                                          <p:spTgt spid="257075"/>
                                        </p:tgtEl>
                                      </p:cBhvr>
                                    </p:animEffect>
                                  </p:childTnLst>
                                </p:cTn>
                              </p:par>
                            </p:childTnLst>
                          </p:cTn>
                        </p:par>
                        <p:par>
                          <p:cTn id="75" fill="hold">
                            <p:stCondLst>
                              <p:cond delay="1000"/>
                            </p:stCondLst>
                            <p:childTnLst>
                              <p:par>
                                <p:cTn id="76" presetID="20" presetClass="entr" presetSubtype="0" fill="hold" nodeType="afterEffect">
                                  <p:stCondLst>
                                    <p:cond delay="0"/>
                                  </p:stCondLst>
                                  <p:childTnLst>
                                    <p:set>
                                      <p:cBhvr>
                                        <p:cTn id="77" dur="1" fill="hold">
                                          <p:stCondLst>
                                            <p:cond delay="0"/>
                                          </p:stCondLst>
                                        </p:cTn>
                                        <p:tgtEl>
                                          <p:spTgt spid="257072"/>
                                        </p:tgtEl>
                                        <p:attrNameLst>
                                          <p:attrName>style.visibility</p:attrName>
                                        </p:attrNameLst>
                                      </p:cBhvr>
                                      <p:to>
                                        <p:strVal val="visible"/>
                                      </p:to>
                                    </p:set>
                                    <p:animEffect transition="in" filter="wedge">
                                      <p:cBhvr>
                                        <p:cTn id="78" dur="2000"/>
                                        <p:tgtEl>
                                          <p:spTgt spid="257072"/>
                                        </p:tgtEl>
                                      </p:cBhvr>
                                    </p:animEffect>
                                  </p:childTnLst>
                                </p:cTn>
                              </p:par>
                            </p:childTnLst>
                          </p:cTn>
                        </p:par>
                        <p:par>
                          <p:cTn id="79" fill="hold">
                            <p:stCondLst>
                              <p:cond delay="3000"/>
                            </p:stCondLst>
                            <p:childTnLst>
                              <p:par>
                                <p:cTn id="80" presetID="20" presetClass="entr" presetSubtype="0" fill="hold" grpId="0" nodeType="afterEffect">
                                  <p:stCondLst>
                                    <p:cond delay="0"/>
                                  </p:stCondLst>
                                  <p:childTnLst>
                                    <p:set>
                                      <p:cBhvr>
                                        <p:cTn id="81" dur="1" fill="hold">
                                          <p:stCondLst>
                                            <p:cond delay="0"/>
                                          </p:stCondLst>
                                        </p:cTn>
                                        <p:tgtEl>
                                          <p:spTgt spid="257059"/>
                                        </p:tgtEl>
                                        <p:attrNameLst>
                                          <p:attrName>style.visibility</p:attrName>
                                        </p:attrNameLst>
                                      </p:cBhvr>
                                      <p:to>
                                        <p:strVal val="visible"/>
                                      </p:to>
                                    </p:set>
                                    <p:animEffect transition="in" filter="wedge">
                                      <p:cBhvr>
                                        <p:cTn id="82" dur="500"/>
                                        <p:tgtEl>
                                          <p:spTgt spid="257059"/>
                                        </p:tgtEl>
                                      </p:cBhvr>
                                    </p:animEffect>
                                  </p:childTnLst>
                                </p:cTn>
                              </p:par>
                            </p:childTnLst>
                          </p:cTn>
                        </p:par>
                        <p:par>
                          <p:cTn id="83" fill="hold">
                            <p:stCondLst>
                              <p:cond delay="3500"/>
                            </p:stCondLst>
                            <p:childTnLst>
                              <p:par>
                                <p:cTn id="84" presetID="9" presetClass="entr" presetSubtype="0" fill="hold" grpId="0" nodeType="afterEffect">
                                  <p:stCondLst>
                                    <p:cond delay="0"/>
                                  </p:stCondLst>
                                  <p:childTnLst>
                                    <p:set>
                                      <p:cBhvr>
                                        <p:cTn id="85" dur="1" fill="hold">
                                          <p:stCondLst>
                                            <p:cond delay="0"/>
                                          </p:stCondLst>
                                        </p:cTn>
                                        <p:tgtEl>
                                          <p:spTgt spid="257076"/>
                                        </p:tgtEl>
                                        <p:attrNameLst>
                                          <p:attrName>style.visibility</p:attrName>
                                        </p:attrNameLst>
                                      </p:cBhvr>
                                      <p:to>
                                        <p:strVal val="visible"/>
                                      </p:to>
                                    </p:set>
                                    <p:animEffect transition="in" filter="dissolve">
                                      <p:cBhvr>
                                        <p:cTn id="86" dur="500"/>
                                        <p:tgtEl>
                                          <p:spTgt spid="257076"/>
                                        </p:tgtEl>
                                      </p:cBhvr>
                                    </p:animEffect>
                                  </p:childTnLst>
                                </p:cTn>
                              </p:par>
                            </p:childTnLst>
                          </p:cTn>
                        </p:par>
                        <p:par>
                          <p:cTn id="87" fill="hold">
                            <p:stCondLst>
                              <p:cond delay="4000"/>
                            </p:stCondLst>
                            <p:childTnLst>
                              <p:par>
                                <p:cTn id="88" presetID="20" presetClass="entr" presetSubtype="0" fill="hold" grpId="0" nodeType="afterEffect">
                                  <p:stCondLst>
                                    <p:cond delay="0"/>
                                  </p:stCondLst>
                                  <p:childTnLst>
                                    <p:set>
                                      <p:cBhvr>
                                        <p:cTn id="89" dur="1" fill="hold">
                                          <p:stCondLst>
                                            <p:cond delay="0"/>
                                          </p:stCondLst>
                                        </p:cTn>
                                        <p:tgtEl>
                                          <p:spTgt spid="257061"/>
                                        </p:tgtEl>
                                        <p:attrNameLst>
                                          <p:attrName>style.visibility</p:attrName>
                                        </p:attrNameLst>
                                      </p:cBhvr>
                                      <p:to>
                                        <p:strVal val="visible"/>
                                      </p:to>
                                    </p:set>
                                    <p:animEffect transition="in" filter="wedge">
                                      <p:cBhvr>
                                        <p:cTn id="90" dur="500"/>
                                        <p:tgtEl>
                                          <p:spTgt spid="257061"/>
                                        </p:tgtEl>
                                      </p:cBhvr>
                                    </p:animEffect>
                                  </p:childTnLst>
                                </p:cTn>
                              </p:par>
                            </p:childTnLst>
                          </p:cTn>
                        </p:par>
                        <p:par>
                          <p:cTn id="91" fill="hold">
                            <p:stCondLst>
                              <p:cond delay="4500"/>
                            </p:stCondLst>
                            <p:childTnLst>
                              <p:par>
                                <p:cTn id="92" presetID="9" presetClass="entr" presetSubtype="0" fill="hold" grpId="0" nodeType="afterEffect">
                                  <p:stCondLst>
                                    <p:cond delay="0"/>
                                  </p:stCondLst>
                                  <p:childTnLst>
                                    <p:set>
                                      <p:cBhvr>
                                        <p:cTn id="93" dur="1" fill="hold">
                                          <p:stCondLst>
                                            <p:cond delay="0"/>
                                          </p:stCondLst>
                                        </p:cTn>
                                        <p:tgtEl>
                                          <p:spTgt spid="257077"/>
                                        </p:tgtEl>
                                        <p:attrNameLst>
                                          <p:attrName>style.visibility</p:attrName>
                                        </p:attrNameLst>
                                      </p:cBhvr>
                                      <p:to>
                                        <p:strVal val="visible"/>
                                      </p:to>
                                    </p:set>
                                    <p:animEffect transition="in" filter="dissolve">
                                      <p:cBhvr>
                                        <p:cTn id="94" dur="500"/>
                                        <p:tgtEl>
                                          <p:spTgt spid="257077"/>
                                        </p:tgtEl>
                                      </p:cBhvr>
                                    </p:animEffect>
                                  </p:childTnLst>
                                </p:cTn>
                              </p:par>
                            </p:childTnLst>
                          </p:cTn>
                        </p:par>
                        <p:par>
                          <p:cTn id="95" fill="hold">
                            <p:stCondLst>
                              <p:cond delay="5000"/>
                            </p:stCondLst>
                            <p:childTnLst>
                              <p:par>
                                <p:cTn id="96" presetID="20" presetClass="entr" presetSubtype="0" fill="hold" grpId="0" nodeType="afterEffect">
                                  <p:stCondLst>
                                    <p:cond delay="0"/>
                                  </p:stCondLst>
                                  <p:childTnLst>
                                    <p:set>
                                      <p:cBhvr>
                                        <p:cTn id="97" dur="1" fill="hold">
                                          <p:stCondLst>
                                            <p:cond delay="0"/>
                                          </p:stCondLst>
                                        </p:cTn>
                                        <p:tgtEl>
                                          <p:spTgt spid="257074"/>
                                        </p:tgtEl>
                                        <p:attrNameLst>
                                          <p:attrName>style.visibility</p:attrName>
                                        </p:attrNameLst>
                                      </p:cBhvr>
                                      <p:to>
                                        <p:strVal val="visible"/>
                                      </p:to>
                                    </p:set>
                                    <p:animEffect transition="in" filter="wedge">
                                      <p:cBhvr>
                                        <p:cTn id="98" dur="2000"/>
                                        <p:tgtEl>
                                          <p:spTgt spid="257074"/>
                                        </p:tgtEl>
                                      </p:cBhvr>
                                    </p:animEffect>
                                  </p:childTnLst>
                                </p:cTn>
                              </p:par>
                            </p:childTnLst>
                          </p:cTn>
                        </p:par>
                        <p:par>
                          <p:cTn id="99" fill="hold">
                            <p:stCondLst>
                              <p:cond delay="7000"/>
                            </p:stCondLst>
                            <p:childTnLst>
                              <p:par>
                                <p:cTn id="100" presetID="22" presetClass="entr" presetSubtype="4" fill="hold" grpId="0" nodeType="afterEffect">
                                  <p:stCondLst>
                                    <p:cond delay="0"/>
                                  </p:stCondLst>
                                  <p:childTnLst>
                                    <p:set>
                                      <p:cBhvr>
                                        <p:cTn id="101" dur="1" fill="hold">
                                          <p:stCondLst>
                                            <p:cond delay="0"/>
                                          </p:stCondLst>
                                        </p:cTn>
                                        <p:tgtEl>
                                          <p:spTgt spid="257062"/>
                                        </p:tgtEl>
                                        <p:attrNameLst>
                                          <p:attrName>style.visibility</p:attrName>
                                        </p:attrNameLst>
                                      </p:cBhvr>
                                      <p:to>
                                        <p:strVal val="visible"/>
                                      </p:to>
                                    </p:set>
                                    <p:animEffect transition="in" filter="wipe(down)">
                                      <p:cBhvr>
                                        <p:cTn id="102" dur="500"/>
                                        <p:tgtEl>
                                          <p:spTgt spid="257062"/>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257078"/>
                                        </p:tgtEl>
                                        <p:attrNameLst>
                                          <p:attrName>style.visibility</p:attrName>
                                        </p:attrNameLst>
                                      </p:cBhvr>
                                      <p:to>
                                        <p:strVal val="visible"/>
                                      </p:to>
                                    </p:set>
                                    <p:animEffect transition="in" filter="dissolve">
                                      <p:cBhvr>
                                        <p:cTn id="105" dur="500"/>
                                        <p:tgtEl>
                                          <p:spTgt spid="257078"/>
                                        </p:tgtEl>
                                      </p:cBhvr>
                                    </p:animEffect>
                                  </p:childTnLst>
                                </p:cTn>
                              </p:par>
                            </p:childTnLst>
                          </p:cTn>
                        </p:par>
                        <p:par>
                          <p:cTn id="106" fill="hold">
                            <p:stCondLst>
                              <p:cond delay="7500"/>
                            </p:stCondLst>
                            <p:childTnLst>
                              <p:par>
                                <p:cTn id="107" presetID="20" presetClass="entr" presetSubtype="0" fill="hold" grpId="0" nodeType="afterEffect">
                                  <p:stCondLst>
                                    <p:cond delay="0"/>
                                  </p:stCondLst>
                                  <p:childTnLst>
                                    <p:set>
                                      <p:cBhvr>
                                        <p:cTn id="108" dur="1" fill="hold">
                                          <p:stCondLst>
                                            <p:cond delay="0"/>
                                          </p:stCondLst>
                                        </p:cTn>
                                        <p:tgtEl>
                                          <p:spTgt spid="257064"/>
                                        </p:tgtEl>
                                        <p:attrNameLst>
                                          <p:attrName>style.visibility</p:attrName>
                                        </p:attrNameLst>
                                      </p:cBhvr>
                                      <p:to>
                                        <p:strVal val="visible"/>
                                      </p:to>
                                    </p:set>
                                    <p:animEffect transition="in" filter="wedge">
                                      <p:cBhvr>
                                        <p:cTn id="109" dur="2000"/>
                                        <p:tgtEl>
                                          <p:spTgt spid="257064"/>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257079"/>
                                        </p:tgtEl>
                                        <p:attrNameLst>
                                          <p:attrName>style.visibility</p:attrName>
                                        </p:attrNameLst>
                                      </p:cBhvr>
                                      <p:to>
                                        <p:strVal val="visible"/>
                                      </p:to>
                                    </p:set>
                                    <p:animEffect transition="in" filter="blinds(horizontal)">
                                      <p:cBhvr>
                                        <p:cTn id="114" dur="500"/>
                                        <p:tgtEl>
                                          <p:spTgt spid="257079"/>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ntr" presetSubtype="10" fill="hold" nodeType="clickEffect">
                                  <p:stCondLst>
                                    <p:cond delay="0"/>
                                  </p:stCondLst>
                                  <p:childTnLst>
                                    <p:set>
                                      <p:cBhvr>
                                        <p:cTn id="118" dur="1" fill="hold">
                                          <p:stCondLst>
                                            <p:cond delay="0"/>
                                          </p:stCondLst>
                                        </p:cTn>
                                        <p:tgtEl>
                                          <p:spTgt spid="257080"/>
                                        </p:tgtEl>
                                        <p:attrNameLst>
                                          <p:attrName>style.visibility</p:attrName>
                                        </p:attrNameLst>
                                      </p:cBhvr>
                                      <p:to>
                                        <p:strVal val="visible"/>
                                      </p:to>
                                    </p:set>
                                    <p:animEffect transition="in" filter="blinds(horizontal)">
                                      <p:cBhvr>
                                        <p:cTn id="119" dur="500"/>
                                        <p:tgtEl>
                                          <p:spTgt spid="257080"/>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nodeType="clickEffect">
                                  <p:stCondLst>
                                    <p:cond delay="0"/>
                                  </p:stCondLst>
                                  <p:childTnLst>
                                    <p:set>
                                      <p:cBhvr>
                                        <p:cTn id="123" dur="1" fill="hold">
                                          <p:stCondLst>
                                            <p:cond delay="0"/>
                                          </p:stCondLst>
                                        </p:cTn>
                                        <p:tgtEl>
                                          <p:spTgt spid="257081"/>
                                        </p:tgtEl>
                                        <p:attrNameLst>
                                          <p:attrName>style.visibility</p:attrName>
                                        </p:attrNameLst>
                                      </p:cBhvr>
                                      <p:to>
                                        <p:strVal val="visible"/>
                                      </p:to>
                                    </p:set>
                                    <p:animEffect transition="in" filter="blinds(horizontal)">
                                      <p:cBhvr>
                                        <p:cTn id="124" dur="500"/>
                                        <p:tgtEl>
                                          <p:spTgt spid="257081"/>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nodeType="clickEffect">
                                  <p:stCondLst>
                                    <p:cond delay="0"/>
                                  </p:stCondLst>
                                  <p:childTnLst>
                                    <p:set>
                                      <p:cBhvr>
                                        <p:cTn id="128" dur="1" fill="hold">
                                          <p:stCondLst>
                                            <p:cond delay="0"/>
                                          </p:stCondLst>
                                        </p:cTn>
                                        <p:tgtEl>
                                          <p:spTgt spid="257026"/>
                                        </p:tgtEl>
                                        <p:attrNameLst>
                                          <p:attrName>style.visibility</p:attrName>
                                        </p:attrNameLst>
                                      </p:cBhvr>
                                      <p:to>
                                        <p:strVal val="visible"/>
                                      </p:to>
                                    </p:set>
                                    <p:animEffect transition="in" filter="blinds(horizontal)">
                                      <p:cBhvr>
                                        <p:cTn id="129" dur="500"/>
                                        <p:tgtEl>
                                          <p:spTgt spid="257026"/>
                                        </p:tgtEl>
                                      </p:cBhvr>
                                    </p:animEffec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nodeType="clickEffect">
                                  <p:stCondLst>
                                    <p:cond delay="0"/>
                                  </p:stCondLst>
                                  <p:childTnLst>
                                    <p:set>
                                      <p:cBhvr>
                                        <p:cTn id="133" dur="1" fill="hold">
                                          <p:stCondLst>
                                            <p:cond delay="0"/>
                                          </p:stCondLst>
                                        </p:cTn>
                                        <p:tgtEl>
                                          <p:spTgt spid="257027"/>
                                        </p:tgtEl>
                                        <p:attrNameLst>
                                          <p:attrName>style.visibility</p:attrName>
                                        </p:attrNameLst>
                                      </p:cBhvr>
                                      <p:to>
                                        <p:strVal val="visible"/>
                                      </p:to>
                                    </p:set>
                                    <p:animEffect transition="in" filter="blinds(horizontal)">
                                      <p:cBhvr>
                                        <p:cTn id="134" dur="500"/>
                                        <p:tgtEl>
                                          <p:spTgt spid="257027"/>
                                        </p:tgtEl>
                                      </p:cBhvr>
                                    </p:animEffect>
                                  </p:childTnLst>
                                </p:cTn>
                              </p:par>
                            </p:childTnLst>
                          </p:cTn>
                        </p:par>
                      </p:childTnLst>
                    </p:cTn>
                  </p:par>
                  <p:par>
                    <p:cTn id="135" fill="hold">
                      <p:stCondLst>
                        <p:cond delay="indefinite"/>
                      </p:stCondLst>
                      <p:childTnLst>
                        <p:par>
                          <p:cTn id="136" fill="hold">
                            <p:stCondLst>
                              <p:cond delay="0"/>
                            </p:stCondLst>
                            <p:childTnLst>
                              <p:par>
                                <p:cTn id="137" presetID="3" presetClass="entr" presetSubtype="10" fill="hold" nodeType="clickEffect">
                                  <p:stCondLst>
                                    <p:cond delay="0"/>
                                  </p:stCondLst>
                                  <p:childTnLst>
                                    <p:set>
                                      <p:cBhvr>
                                        <p:cTn id="138" dur="1" fill="hold">
                                          <p:stCondLst>
                                            <p:cond delay="0"/>
                                          </p:stCondLst>
                                        </p:cTn>
                                        <p:tgtEl>
                                          <p:spTgt spid="257028"/>
                                        </p:tgtEl>
                                        <p:attrNameLst>
                                          <p:attrName>style.visibility</p:attrName>
                                        </p:attrNameLst>
                                      </p:cBhvr>
                                      <p:to>
                                        <p:strVal val="visible"/>
                                      </p:to>
                                    </p:set>
                                    <p:animEffect transition="in" filter="blinds(horizontal)">
                                      <p:cBhvr>
                                        <p:cTn id="139" dur="500"/>
                                        <p:tgtEl>
                                          <p:spTgt spid="257028"/>
                                        </p:tgtEl>
                                      </p:cBhvr>
                                    </p:animEffec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nodeType="clickEffect">
                                  <p:stCondLst>
                                    <p:cond delay="0"/>
                                  </p:stCondLst>
                                  <p:childTnLst>
                                    <p:set>
                                      <p:cBhvr>
                                        <p:cTn id="143" dur="1" fill="hold">
                                          <p:stCondLst>
                                            <p:cond delay="0"/>
                                          </p:stCondLst>
                                        </p:cTn>
                                        <p:tgtEl>
                                          <p:spTgt spid="257029"/>
                                        </p:tgtEl>
                                        <p:attrNameLst>
                                          <p:attrName>style.visibility</p:attrName>
                                        </p:attrNameLst>
                                      </p:cBhvr>
                                      <p:to>
                                        <p:strVal val="visible"/>
                                      </p:to>
                                    </p:set>
                                    <p:animEffect transition="in" filter="blinds(horizontal)">
                                      <p:cBhvr>
                                        <p:cTn id="144" dur="500"/>
                                        <p:tgtEl>
                                          <p:spTgt spid="257029"/>
                                        </p:tgtEl>
                                      </p:cBhvr>
                                    </p:animEffect>
                                  </p:childTnLst>
                                </p:cTn>
                              </p:par>
                            </p:childTnLst>
                          </p:cTn>
                        </p:par>
                      </p:childTnLst>
                    </p:cTn>
                  </p:par>
                  <p:par>
                    <p:cTn id="145" fill="hold">
                      <p:stCondLst>
                        <p:cond delay="indefinite"/>
                      </p:stCondLst>
                      <p:childTnLst>
                        <p:par>
                          <p:cTn id="146" fill="hold">
                            <p:stCondLst>
                              <p:cond delay="0"/>
                            </p:stCondLst>
                            <p:childTnLst>
                              <p:par>
                                <p:cTn id="147" presetID="3" presetClass="entr" presetSubtype="10" fill="hold" nodeType="clickEffect">
                                  <p:stCondLst>
                                    <p:cond delay="0"/>
                                  </p:stCondLst>
                                  <p:childTnLst>
                                    <p:set>
                                      <p:cBhvr>
                                        <p:cTn id="148" dur="1" fill="hold">
                                          <p:stCondLst>
                                            <p:cond delay="0"/>
                                          </p:stCondLst>
                                        </p:cTn>
                                        <p:tgtEl>
                                          <p:spTgt spid="257030"/>
                                        </p:tgtEl>
                                        <p:attrNameLst>
                                          <p:attrName>style.visibility</p:attrName>
                                        </p:attrNameLst>
                                      </p:cBhvr>
                                      <p:to>
                                        <p:strVal val="visible"/>
                                      </p:to>
                                    </p:set>
                                    <p:animEffect transition="in" filter="blinds(horizontal)">
                                      <p:cBhvr>
                                        <p:cTn id="149" dur="500"/>
                                        <p:tgtEl>
                                          <p:spTgt spid="257030"/>
                                        </p:tgtEl>
                                      </p:cBhvr>
                                    </p:animEffect>
                                  </p:childTnLst>
                                </p:cTn>
                              </p:par>
                            </p:childTnLst>
                          </p:cTn>
                        </p:par>
                      </p:childTnLst>
                    </p:cTn>
                  </p:par>
                  <p:par>
                    <p:cTn id="150" fill="hold">
                      <p:stCondLst>
                        <p:cond delay="indefinite"/>
                      </p:stCondLst>
                      <p:childTnLst>
                        <p:par>
                          <p:cTn id="151" fill="hold">
                            <p:stCondLst>
                              <p:cond delay="0"/>
                            </p:stCondLst>
                            <p:childTnLst>
                              <p:par>
                                <p:cTn id="152" presetID="3" presetClass="entr" presetSubtype="10" fill="hold" nodeType="clickEffect">
                                  <p:stCondLst>
                                    <p:cond delay="0"/>
                                  </p:stCondLst>
                                  <p:childTnLst>
                                    <p:set>
                                      <p:cBhvr>
                                        <p:cTn id="153" dur="1" fill="hold">
                                          <p:stCondLst>
                                            <p:cond delay="0"/>
                                          </p:stCondLst>
                                        </p:cTn>
                                        <p:tgtEl>
                                          <p:spTgt spid="257031"/>
                                        </p:tgtEl>
                                        <p:attrNameLst>
                                          <p:attrName>style.visibility</p:attrName>
                                        </p:attrNameLst>
                                      </p:cBhvr>
                                      <p:to>
                                        <p:strVal val="visible"/>
                                      </p:to>
                                    </p:set>
                                    <p:animEffect transition="in" filter="blinds(horizontal)">
                                      <p:cBhvr>
                                        <p:cTn id="154" dur="500"/>
                                        <p:tgtEl>
                                          <p:spTgt spid="257031"/>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nodeType="clickEffect">
                                  <p:stCondLst>
                                    <p:cond delay="0"/>
                                  </p:stCondLst>
                                  <p:childTnLst>
                                    <p:set>
                                      <p:cBhvr>
                                        <p:cTn id="158" dur="1" fill="hold">
                                          <p:stCondLst>
                                            <p:cond delay="0"/>
                                          </p:stCondLst>
                                        </p:cTn>
                                        <p:tgtEl>
                                          <p:spTgt spid="257033"/>
                                        </p:tgtEl>
                                        <p:attrNameLst>
                                          <p:attrName>style.visibility</p:attrName>
                                        </p:attrNameLst>
                                      </p:cBhvr>
                                      <p:to>
                                        <p:strVal val="visible"/>
                                      </p:to>
                                    </p:set>
                                    <p:animEffect transition="in" filter="blinds(horizontal)">
                                      <p:cBhvr>
                                        <p:cTn id="159" dur="500"/>
                                        <p:tgtEl>
                                          <p:spTgt spid="257033"/>
                                        </p:tgtEl>
                                      </p:cBhvr>
                                    </p:animEffec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nodeType="clickEffect">
                                  <p:stCondLst>
                                    <p:cond delay="0"/>
                                  </p:stCondLst>
                                  <p:childTnLst>
                                    <p:set>
                                      <p:cBhvr>
                                        <p:cTn id="163" dur="1" fill="hold">
                                          <p:stCondLst>
                                            <p:cond delay="0"/>
                                          </p:stCondLst>
                                        </p:cTn>
                                        <p:tgtEl>
                                          <p:spTgt spid="257034"/>
                                        </p:tgtEl>
                                        <p:attrNameLst>
                                          <p:attrName>style.visibility</p:attrName>
                                        </p:attrNameLst>
                                      </p:cBhvr>
                                      <p:to>
                                        <p:strVal val="visible"/>
                                      </p:to>
                                    </p:set>
                                    <p:animEffect transition="in" filter="blinds(horizontal)">
                                      <p:cBhvr>
                                        <p:cTn id="164" dur="500"/>
                                        <p:tgtEl>
                                          <p:spTgt spid="257034"/>
                                        </p:tgtEl>
                                      </p:cBhvr>
                                    </p:animEffec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nodeType="clickEffect">
                                  <p:stCondLst>
                                    <p:cond delay="0"/>
                                  </p:stCondLst>
                                  <p:childTnLst>
                                    <p:set>
                                      <p:cBhvr>
                                        <p:cTn id="168" dur="1" fill="hold">
                                          <p:stCondLst>
                                            <p:cond delay="0"/>
                                          </p:stCondLst>
                                        </p:cTn>
                                        <p:tgtEl>
                                          <p:spTgt spid="257035"/>
                                        </p:tgtEl>
                                        <p:attrNameLst>
                                          <p:attrName>style.visibility</p:attrName>
                                        </p:attrNameLst>
                                      </p:cBhvr>
                                      <p:to>
                                        <p:strVal val="visible"/>
                                      </p:to>
                                    </p:set>
                                    <p:animEffect transition="in" filter="blinds(horizontal)">
                                      <p:cBhvr>
                                        <p:cTn id="169" dur="500"/>
                                        <p:tgtEl>
                                          <p:spTgt spid="257035"/>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nodeType="clickEffect">
                                  <p:stCondLst>
                                    <p:cond delay="0"/>
                                  </p:stCondLst>
                                  <p:childTnLst>
                                    <p:set>
                                      <p:cBhvr>
                                        <p:cTn id="173" dur="1" fill="hold">
                                          <p:stCondLst>
                                            <p:cond delay="0"/>
                                          </p:stCondLst>
                                        </p:cTn>
                                        <p:tgtEl>
                                          <p:spTgt spid="257036"/>
                                        </p:tgtEl>
                                        <p:attrNameLst>
                                          <p:attrName>style.visibility</p:attrName>
                                        </p:attrNameLst>
                                      </p:cBhvr>
                                      <p:to>
                                        <p:strVal val="visible"/>
                                      </p:to>
                                    </p:set>
                                    <p:animEffect transition="in" filter="blinds(horizontal)">
                                      <p:cBhvr>
                                        <p:cTn id="174" dur="500"/>
                                        <p:tgtEl>
                                          <p:spTgt spid="257036"/>
                                        </p:tgtEl>
                                      </p:cBhvr>
                                    </p:animEffect>
                                  </p:childTnLst>
                                </p:cTn>
                              </p:par>
                            </p:childTnLst>
                          </p:cTn>
                        </p:par>
                      </p:childTnLst>
                    </p:cTn>
                  </p:par>
                  <p:par>
                    <p:cTn id="175" fill="hold">
                      <p:stCondLst>
                        <p:cond delay="indefinite"/>
                      </p:stCondLst>
                      <p:childTnLst>
                        <p:par>
                          <p:cTn id="176" fill="hold">
                            <p:stCondLst>
                              <p:cond delay="0"/>
                            </p:stCondLst>
                            <p:childTnLst>
                              <p:par>
                                <p:cTn id="177" presetID="3" presetClass="entr" presetSubtype="10" fill="hold" nodeType="clickEffect">
                                  <p:stCondLst>
                                    <p:cond delay="0"/>
                                  </p:stCondLst>
                                  <p:childTnLst>
                                    <p:set>
                                      <p:cBhvr>
                                        <p:cTn id="178" dur="1" fill="hold">
                                          <p:stCondLst>
                                            <p:cond delay="0"/>
                                          </p:stCondLst>
                                        </p:cTn>
                                        <p:tgtEl>
                                          <p:spTgt spid="257037"/>
                                        </p:tgtEl>
                                        <p:attrNameLst>
                                          <p:attrName>style.visibility</p:attrName>
                                        </p:attrNameLst>
                                      </p:cBhvr>
                                      <p:to>
                                        <p:strVal val="visible"/>
                                      </p:to>
                                    </p:set>
                                    <p:animEffect transition="in" filter="blinds(horizontal)">
                                      <p:cBhvr>
                                        <p:cTn id="179" dur="500"/>
                                        <p:tgtEl>
                                          <p:spTgt spid="257037"/>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ntr" presetSubtype="10" fill="hold" nodeType="clickEffect">
                                  <p:stCondLst>
                                    <p:cond delay="0"/>
                                  </p:stCondLst>
                                  <p:childTnLst>
                                    <p:set>
                                      <p:cBhvr>
                                        <p:cTn id="183" dur="1" fill="hold">
                                          <p:stCondLst>
                                            <p:cond delay="0"/>
                                          </p:stCondLst>
                                        </p:cTn>
                                        <p:tgtEl>
                                          <p:spTgt spid="257039"/>
                                        </p:tgtEl>
                                        <p:attrNameLst>
                                          <p:attrName>style.visibility</p:attrName>
                                        </p:attrNameLst>
                                      </p:cBhvr>
                                      <p:to>
                                        <p:strVal val="visible"/>
                                      </p:to>
                                    </p:set>
                                    <p:animEffect transition="in" filter="blinds(horizontal)">
                                      <p:cBhvr>
                                        <p:cTn id="184" dur="500"/>
                                        <p:tgtEl>
                                          <p:spTgt spid="257039"/>
                                        </p:tgtEl>
                                      </p:cBhvr>
                                    </p:animEffect>
                                  </p:childTnLst>
                                </p:cTn>
                              </p:par>
                            </p:childTnLst>
                          </p:cTn>
                        </p:par>
                      </p:childTnLst>
                    </p:cTn>
                  </p:par>
                  <p:par>
                    <p:cTn id="185" fill="hold">
                      <p:stCondLst>
                        <p:cond delay="indefinite"/>
                      </p:stCondLst>
                      <p:childTnLst>
                        <p:par>
                          <p:cTn id="186" fill="hold">
                            <p:stCondLst>
                              <p:cond delay="0"/>
                            </p:stCondLst>
                            <p:childTnLst>
                              <p:par>
                                <p:cTn id="187" presetID="3" presetClass="entr" presetSubtype="10" fill="hold" nodeType="clickEffect">
                                  <p:stCondLst>
                                    <p:cond delay="0"/>
                                  </p:stCondLst>
                                  <p:childTnLst>
                                    <p:set>
                                      <p:cBhvr>
                                        <p:cTn id="188" dur="1" fill="hold">
                                          <p:stCondLst>
                                            <p:cond delay="0"/>
                                          </p:stCondLst>
                                        </p:cTn>
                                        <p:tgtEl>
                                          <p:spTgt spid="257040"/>
                                        </p:tgtEl>
                                        <p:attrNameLst>
                                          <p:attrName>style.visibility</p:attrName>
                                        </p:attrNameLst>
                                      </p:cBhvr>
                                      <p:to>
                                        <p:strVal val="visible"/>
                                      </p:to>
                                    </p:set>
                                    <p:animEffect transition="in" filter="blinds(horizontal)">
                                      <p:cBhvr>
                                        <p:cTn id="189" dur="500"/>
                                        <p:tgtEl>
                                          <p:spTgt spid="257040"/>
                                        </p:tgtEl>
                                      </p:cBhvr>
                                    </p:animEffect>
                                  </p:childTnLst>
                                </p:cTn>
                              </p:par>
                            </p:childTnLst>
                          </p:cTn>
                        </p:par>
                      </p:childTnLst>
                    </p:cTn>
                  </p:par>
                  <p:par>
                    <p:cTn id="190" fill="hold">
                      <p:stCondLst>
                        <p:cond delay="indefinite"/>
                      </p:stCondLst>
                      <p:childTnLst>
                        <p:par>
                          <p:cTn id="191" fill="hold">
                            <p:stCondLst>
                              <p:cond delay="0"/>
                            </p:stCondLst>
                            <p:childTnLst>
                              <p:par>
                                <p:cTn id="192" presetID="3" presetClass="entr" presetSubtype="10" fill="hold" nodeType="clickEffect">
                                  <p:stCondLst>
                                    <p:cond delay="0"/>
                                  </p:stCondLst>
                                  <p:childTnLst>
                                    <p:set>
                                      <p:cBhvr>
                                        <p:cTn id="193" dur="1" fill="hold">
                                          <p:stCondLst>
                                            <p:cond delay="0"/>
                                          </p:stCondLst>
                                        </p:cTn>
                                        <p:tgtEl>
                                          <p:spTgt spid="257038"/>
                                        </p:tgtEl>
                                        <p:attrNameLst>
                                          <p:attrName>style.visibility</p:attrName>
                                        </p:attrNameLst>
                                      </p:cBhvr>
                                      <p:to>
                                        <p:strVal val="visible"/>
                                      </p:to>
                                    </p:set>
                                    <p:animEffect transition="in" filter="blinds(horizontal)">
                                      <p:cBhvr>
                                        <p:cTn id="194" dur="500"/>
                                        <p:tgtEl>
                                          <p:spTgt spid="257038"/>
                                        </p:tgtEl>
                                      </p:cBhvr>
                                    </p:animEffect>
                                  </p:childTnLst>
                                </p:cTn>
                              </p:par>
                            </p:childTnLst>
                          </p:cTn>
                        </p:par>
                      </p:childTnLst>
                    </p:cTn>
                  </p:par>
                  <p:par>
                    <p:cTn id="195" fill="hold">
                      <p:stCondLst>
                        <p:cond delay="indefinite"/>
                      </p:stCondLst>
                      <p:childTnLst>
                        <p:par>
                          <p:cTn id="196" fill="hold">
                            <p:stCondLst>
                              <p:cond delay="0"/>
                            </p:stCondLst>
                            <p:childTnLst>
                              <p:par>
                                <p:cTn id="197" presetID="3" presetClass="entr" presetSubtype="10" fill="hold" nodeType="clickEffect">
                                  <p:stCondLst>
                                    <p:cond delay="0"/>
                                  </p:stCondLst>
                                  <p:childTnLst>
                                    <p:set>
                                      <p:cBhvr>
                                        <p:cTn id="198" dur="1" fill="hold">
                                          <p:stCondLst>
                                            <p:cond delay="0"/>
                                          </p:stCondLst>
                                        </p:cTn>
                                        <p:tgtEl>
                                          <p:spTgt spid="257041"/>
                                        </p:tgtEl>
                                        <p:attrNameLst>
                                          <p:attrName>style.visibility</p:attrName>
                                        </p:attrNameLst>
                                      </p:cBhvr>
                                      <p:to>
                                        <p:strVal val="visible"/>
                                      </p:to>
                                    </p:set>
                                    <p:animEffect transition="in" filter="blinds(horizontal)">
                                      <p:cBhvr>
                                        <p:cTn id="199" dur="500"/>
                                        <p:tgtEl>
                                          <p:spTgt spid="257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48" grpId="0" animBg="1"/>
      <p:bldP spid="257049" grpId="0" animBg="1"/>
      <p:bldP spid="257050" grpId="0" animBg="1"/>
      <p:bldP spid="257051" grpId="0" animBg="1"/>
      <p:bldP spid="257052" grpId="0" animBg="1"/>
      <p:bldP spid="257053" grpId="0" animBg="1"/>
      <p:bldP spid="257054" grpId="0" animBg="1"/>
      <p:bldP spid="257055" grpId="0" animBg="1"/>
      <p:bldP spid="257056" grpId="0" animBg="1"/>
      <p:bldP spid="257057" grpId="0" animBg="1"/>
      <p:bldP spid="257058" grpId="0" animBg="1"/>
      <p:bldP spid="257059" grpId="0" animBg="1"/>
      <p:bldP spid="257060" grpId="0" animBg="1"/>
      <p:bldP spid="257061" grpId="0" animBg="1"/>
      <p:bldP spid="257062" grpId="0" animBg="1"/>
      <p:bldP spid="257063" grpId="0" animBg="1"/>
      <p:bldP spid="257064" grpId="0" animBg="1"/>
      <p:bldP spid="257074" grpId="0" animBg="1"/>
      <p:bldP spid="257075" grpId="0" animBg="1"/>
      <p:bldP spid="257076" grpId="0" animBg="1"/>
      <p:bldP spid="257077" grpId="0" animBg="1"/>
      <p:bldP spid="25707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827088" y="617538"/>
            <a:ext cx="8116887" cy="1143000"/>
          </a:xfrm>
        </p:spPr>
        <p:txBody>
          <a:bodyPr/>
          <a:lstStyle/>
          <a:p>
            <a:r>
              <a:rPr lang="zh-CN" altLang="en-US" sz="2900" b="1"/>
              <a:t>第</a:t>
            </a:r>
            <a:r>
              <a:rPr lang="en-US" altLang="zh-CN" sz="2900" b="1"/>
              <a:t>2-1</a:t>
            </a:r>
            <a:r>
              <a:rPr lang="zh-CN" altLang="en-US" sz="2900" b="1"/>
              <a:t>讲变压器概述</a:t>
            </a:r>
            <a:br>
              <a:rPr lang="zh-CN" altLang="en-US" sz="2900" b="1"/>
            </a:br>
            <a:r>
              <a:rPr lang="zh-CN" altLang="en-US" sz="3700" b="1"/>
              <a:t>变压器的基本结构和分类             </a:t>
            </a:r>
            <a:r>
              <a:rPr lang="en-US" altLang="zh-CN" sz="1200">
                <a:ea typeface="黑体" pitchFamily="2" charset="-122"/>
              </a:rPr>
              <a:t>1</a:t>
            </a:r>
          </a:p>
        </p:txBody>
      </p:sp>
      <p:pic>
        <p:nvPicPr>
          <p:cNvPr id="205827" name="Picture 3" descr="10-1变压器原理图"/>
          <p:cNvPicPr>
            <a:picLocks noChangeAspect="1" noChangeArrowheads="1"/>
          </p:cNvPicPr>
          <p:nvPr>
            <p:ph sz="half" idx="2"/>
          </p:nvPr>
        </p:nvPicPr>
        <p:blipFill>
          <a:blip r:embed="rId3"/>
          <a:srcRect b="11525"/>
          <a:stretch>
            <a:fillRect/>
          </a:stretch>
        </p:blipFill>
        <p:spPr>
          <a:xfrm>
            <a:off x="1258888" y="3141663"/>
            <a:ext cx="6408737" cy="3095625"/>
          </a:xfrm>
          <a:noFill/>
          <a:ln/>
        </p:spPr>
      </p:pic>
      <p:sp>
        <p:nvSpPr>
          <p:cNvPr id="205832" name="Text Box 8"/>
          <p:cNvSpPr txBox="1">
            <a:spLocks noChangeArrowheads="1"/>
          </p:cNvSpPr>
          <p:nvPr/>
        </p:nvSpPr>
        <p:spPr bwMode="auto">
          <a:xfrm>
            <a:off x="900113" y="1773238"/>
            <a:ext cx="7632700" cy="3140075"/>
          </a:xfrm>
          <a:prstGeom prst="rect">
            <a:avLst/>
          </a:prstGeom>
          <a:solidFill>
            <a:schemeClr val="accent1">
              <a:alpha val="0"/>
            </a:schemeClr>
          </a:solidFill>
          <a:ln w="9525">
            <a:noFill/>
            <a:miter lim="800000"/>
            <a:headEnd/>
            <a:tailEnd/>
          </a:ln>
          <a:effectLst/>
        </p:spPr>
        <p:txBody>
          <a:bodyPr>
            <a:spAutoFit/>
          </a:bodyPr>
          <a:lstStyle/>
          <a:p>
            <a:pPr algn="l"/>
            <a:r>
              <a:rPr kumimoji="1" lang="en-US" altLang="zh-CN" sz="2400">
                <a:latin typeface="Tahoma" pitchFamily="34" charset="0"/>
              </a:rPr>
              <a:t> </a:t>
            </a:r>
            <a:r>
              <a:rPr kumimoji="1" lang="zh-CN" altLang="en-US" sz="2800" b="1">
                <a:latin typeface="Tahoma" pitchFamily="34" charset="0"/>
              </a:rPr>
              <a:t>一</a:t>
            </a:r>
            <a:r>
              <a:rPr kumimoji="1" lang="en-US" altLang="zh-CN" sz="2800" b="1">
                <a:latin typeface="Tahoma" pitchFamily="34" charset="0"/>
              </a:rPr>
              <a:t>.</a:t>
            </a:r>
            <a:r>
              <a:rPr kumimoji="1" lang="zh-CN" altLang="en-US" sz="2800" b="1">
                <a:latin typeface="Tahoma" pitchFamily="34" charset="0"/>
              </a:rPr>
              <a:t>变压器的基本结构</a:t>
            </a:r>
          </a:p>
          <a:p>
            <a:pPr algn="l"/>
            <a:r>
              <a:rPr kumimoji="1" lang="zh-CN" altLang="en-US" sz="2400">
                <a:latin typeface="Tahoma" pitchFamily="34" charset="0"/>
              </a:rPr>
              <a:t>     </a:t>
            </a:r>
            <a:r>
              <a:rPr kumimoji="1" lang="zh-CN" altLang="en-US" sz="2800" b="1">
                <a:latin typeface="Tahoma" pitchFamily="34" charset="0"/>
              </a:rPr>
              <a:t>变压器的主要结构部件是</a:t>
            </a:r>
            <a:r>
              <a:rPr kumimoji="1" lang="zh-CN" altLang="en-US" sz="2800" b="1">
                <a:solidFill>
                  <a:srgbClr val="FF0000"/>
                </a:solidFill>
                <a:latin typeface="Tahoma" pitchFamily="34" charset="0"/>
              </a:rPr>
              <a:t>铁心和绕组</a:t>
            </a:r>
            <a:r>
              <a:rPr kumimoji="1" lang="zh-CN" altLang="en-US" sz="2800" b="1">
                <a:latin typeface="Tahoma" pitchFamily="34" charset="0"/>
              </a:rPr>
              <a:t>。一般把接到交流电源的绕组叫为原边绕组、初级、一次；把接到负载的绕组叫副边绕组、次极、二次</a:t>
            </a:r>
            <a:r>
              <a:rPr kumimoji="1" lang="zh-CN" altLang="en-US" sz="2800">
                <a:latin typeface="Tahoma" pitchFamily="34" charset="0"/>
              </a:rPr>
              <a:t>。</a:t>
            </a:r>
            <a:r>
              <a:rPr kumimoji="1" lang="zh-CN" altLang="en-US" sz="2400">
                <a:latin typeface="Tahoma" pitchFamily="34" charset="0"/>
              </a:rPr>
              <a:t> </a:t>
            </a:r>
          </a:p>
          <a:p>
            <a:pPr algn="l"/>
            <a:endParaRPr kumimoji="1" lang="zh-CN" altLang="en-US" sz="2400">
              <a:latin typeface="Tahoma" pitchFamily="34" charset="0"/>
            </a:endParaRPr>
          </a:p>
          <a:p>
            <a:pPr algn="l">
              <a:spcBef>
                <a:spcPct val="50000"/>
              </a:spcBef>
            </a:pPr>
            <a:endParaRPr kumimoji="1" lang="en-US" altLang="zh-CN" sz="2400">
              <a:latin typeface="Tahoma" pitchFamily="34" charset="0"/>
            </a:endParaRPr>
          </a:p>
        </p:txBody>
      </p:sp>
      <p:graphicFrame>
        <p:nvGraphicFramePr>
          <p:cNvPr id="205845" name="Object 21"/>
          <p:cNvGraphicFramePr>
            <a:graphicFrameLocks noChangeAspect="1"/>
          </p:cNvGraphicFramePr>
          <p:nvPr>
            <p:ph sz="half" idx="1"/>
          </p:nvPr>
        </p:nvGraphicFramePr>
        <p:xfrm>
          <a:off x="2590800" y="3816350"/>
          <a:ext cx="114300" cy="215900"/>
        </p:xfrm>
        <a:graphic>
          <a:graphicData uri="http://schemas.openxmlformats.org/presentationml/2006/ole">
            <p:oleObj spid="_x0000_s205845" name="公式" r:id="rId4" imgW="114120" imgH="215640" progId="Equation.3">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845"/>
                                        </p:tgtEl>
                                        <p:attrNameLst>
                                          <p:attrName>style.visibility</p:attrName>
                                        </p:attrNameLst>
                                      </p:cBhvr>
                                      <p:to>
                                        <p:strVal val="visible"/>
                                      </p:to>
                                    </p:set>
                                    <p:animEffect transition="in" filter="blinds(horizontal)">
                                      <p:cBhvr>
                                        <p:cTn id="7" dur="500"/>
                                        <p:tgtEl>
                                          <p:spTgt spid="20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762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3221</TotalTime>
  <Words>1065</Words>
  <Application>Microsoft PowerPoint</Application>
  <PresentationFormat>全屏显示(4:3)</PresentationFormat>
  <Paragraphs>146</Paragraphs>
  <Slides>24</Slides>
  <Notes>0</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39" baseType="lpstr">
      <vt:lpstr>Times New Roman</vt:lpstr>
      <vt:lpstr>宋体</vt:lpstr>
      <vt:lpstr>Arial Black</vt:lpstr>
      <vt:lpstr>Arial</vt:lpstr>
      <vt:lpstr>Wingdings</vt:lpstr>
      <vt:lpstr>方正舒体</vt:lpstr>
      <vt:lpstr>华文新魏</vt:lpstr>
      <vt:lpstr>华文仿宋</vt:lpstr>
      <vt:lpstr>黑体</vt:lpstr>
      <vt:lpstr>仿宋_GB2312</vt:lpstr>
      <vt:lpstr>华文行楷</vt:lpstr>
      <vt:lpstr>Tahoma</vt:lpstr>
      <vt:lpstr>Studio</vt:lpstr>
      <vt:lpstr>MathType 5.0 Equation</vt:lpstr>
      <vt:lpstr>Microsoft 公式 3.0</vt:lpstr>
      <vt:lpstr>电机学</vt:lpstr>
      <vt:lpstr>介绍内容</vt:lpstr>
      <vt:lpstr>介绍内容</vt:lpstr>
      <vt:lpstr>第2-1讲变压器概述 变压器的功用及其原理            1</vt:lpstr>
      <vt:lpstr>第2-1讲变压器概述 变压器的功用及其原理                2</vt:lpstr>
      <vt:lpstr>第2-1讲变压器概述 变压器的功用及其原理                 3</vt:lpstr>
      <vt:lpstr>第2-1讲变压器概述 变压器的功用及其原理                 4</vt:lpstr>
      <vt:lpstr>幻灯片 8</vt:lpstr>
      <vt:lpstr>第2-1讲变压器概述 变压器的基本结构和分类             1</vt:lpstr>
      <vt:lpstr>第2-1讲变压器概述 变压器的基本结构和分类              2</vt:lpstr>
      <vt:lpstr>第2-1讲变压器概述 变压器的基本结构和分类              3</vt:lpstr>
      <vt:lpstr>第2-1讲变压器概述 变压器的基本结构和分类              3</vt:lpstr>
      <vt:lpstr>第2-1讲变压器概述 变压器的基本结构和分类             4   </vt:lpstr>
      <vt:lpstr>第2-1讲变压器概述 变压器的基本结构和分类             5   </vt:lpstr>
      <vt:lpstr>第2-1讲变压器概述 变压器的基本结构和分类             6   </vt:lpstr>
      <vt:lpstr>第2-1讲变压器概述 变压器的基本结构和分类             7</vt:lpstr>
      <vt:lpstr>第2-1讲变压器概述 变压器的基本结构和分类             8   </vt:lpstr>
      <vt:lpstr>第2-1讲变压器概述 变压器的基本结构和分类              5</vt:lpstr>
      <vt:lpstr>第2-1讲变压器概述 变压器的基本结构和分类             6</vt:lpstr>
      <vt:lpstr>第2-1讲变压器概述 变压器的型号和额定数据             １</vt:lpstr>
      <vt:lpstr>第2-1讲变压器概述 变压器的型号和额定数据                ２</vt:lpstr>
      <vt:lpstr>第2-1讲变压器概述 变压器的型号和额定数据              ２</vt:lpstr>
      <vt:lpstr>第2-1讲变压器概述 重点与难点                   1</vt:lpstr>
      <vt:lpstr>幻灯片 24</vt:lpstr>
    </vt:vector>
  </TitlesOfParts>
  <Company>buaa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双余度永磁无刷 直流电动机系统</dc:title>
  <dc:creator>wzq</dc:creator>
  <cp:lastModifiedBy>www</cp:lastModifiedBy>
  <cp:revision>37</cp:revision>
  <dcterms:created xsi:type="dcterms:W3CDTF">2003-11-06T01:01:25Z</dcterms:created>
  <dcterms:modified xsi:type="dcterms:W3CDTF">2015-01-23T09:19:55Z</dcterms:modified>
</cp:coreProperties>
</file>