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slideshow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30"/>
  </p:handoutMasterIdLst>
  <p:sldIdLst>
    <p:sldId id="256" r:id="rId2"/>
    <p:sldId id="257" r:id="rId3"/>
    <p:sldId id="377" r:id="rId4"/>
    <p:sldId id="380" r:id="rId5"/>
    <p:sldId id="379" r:id="rId6"/>
    <p:sldId id="393" r:id="rId7"/>
    <p:sldId id="394" r:id="rId8"/>
    <p:sldId id="396" r:id="rId9"/>
    <p:sldId id="395" r:id="rId10"/>
    <p:sldId id="397" r:id="rId11"/>
    <p:sldId id="401" r:id="rId12"/>
    <p:sldId id="399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270" r:id="rId28"/>
    <p:sldId id="313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0000"/>
    <a:srgbClr val="0000FF"/>
    <a:srgbClr val="CCECFF"/>
    <a:srgbClr val="FFFFFF"/>
    <a:srgbClr val="CCFF33"/>
    <a:srgbClr val="CCFF99"/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142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72"/>
    </p:cViewPr>
  </p:sorterViewPr>
  <p:notesViewPr>
    <p:cSldViewPr>
      <p:cViewPr varScale="1">
        <p:scale>
          <a:sx n="40" d="100"/>
          <a:sy n="40" d="100"/>
        </p:scale>
        <p:origin x="-154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17E4AB91-6386-4F36-B38E-F159F8C1EB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269315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269316" name="AutoShape 4"/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931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69319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69320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69321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B89795DC-36A9-4B71-83C3-5AD591BF36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9F773-D217-4C3D-83E1-BA74DF6947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1B5F5-CF37-4E3B-9420-1689191BA9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11B189F7-CCF8-424E-A360-7E8361A632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5FB1606E-B571-44BB-A497-8CE7E390CF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620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620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07BD6EA8-BD81-450C-A00E-E50C5DCADF5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FD04C-0816-475E-8837-169B8FC89B2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F4ABE6-CFD5-4277-B1F9-EBF1F346EE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2F8D7F-FB4F-4F49-8AED-DE01ECBA027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A02093-AC85-46E7-833F-A6189536AA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E19BC-DCB0-42F8-A4A7-49259B22088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12A06-E52F-4438-85A3-E4105D53EAD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EAD8F-F980-45D3-BB01-C8A791418C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6CC2D0-3B0C-45D9-9413-B46EC51311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8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68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06FD5EF6-F1B2-40B5-9206-CF9D4CCDA286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268295" name="Group 7"/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268296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68297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052513"/>
            <a:ext cx="6965950" cy="1919287"/>
          </a:xfrm>
        </p:spPr>
        <p:txBody>
          <a:bodyPr/>
          <a:lstStyle/>
          <a:p>
            <a:r>
              <a:rPr lang="zh-CN" altLang="en-US" sz="7400" b="1">
                <a:ea typeface="方正舒体" pitchFamily="2" charset="-122"/>
              </a:rPr>
              <a:t>电机学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3357563"/>
            <a:ext cx="6192837" cy="2376487"/>
          </a:xfrm>
        </p:spPr>
        <p:txBody>
          <a:bodyPr/>
          <a:lstStyle/>
          <a:p>
            <a:r>
              <a:rPr lang="zh-CN" altLang="en-US" sz="4100" b="1"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100" b="1">
                <a:latin typeface="华文新魏" pitchFamily="2" charset="-122"/>
                <a:ea typeface="华文新魏" pitchFamily="2" charset="-122"/>
              </a:rPr>
              <a:t>2-2</a:t>
            </a:r>
            <a:r>
              <a:rPr lang="zh-CN" altLang="en-US" sz="4100" b="1">
                <a:latin typeface="华文新魏" pitchFamily="2" charset="-122"/>
                <a:ea typeface="华文新魏" pitchFamily="2" charset="-122"/>
              </a:rPr>
              <a:t>讲</a:t>
            </a:r>
          </a:p>
          <a:p>
            <a:r>
              <a:rPr lang="zh-CN" altLang="en-US" sz="4100" b="1">
                <a:latin typeface="华文新魏" pitchFamily="2" charset="-122"/>
                <a:ea typeface="华文新魏" pitchFamily="2" charset="-122"/>
              </a:rPr>
              <a:t>　单相变压器的空载运行</a:t>
            </a:r>
            <a:endParaRPr lang="zh-CN" altLang="en-US" sz="3700" b="1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76250"/>
            <a:ext cx="7793037" cy="1143000"/>
          </a:xfrm>
        </p:spPr>
        <p:txBody>
          <a:bodyPr/>
          <a:lstStyle/>
          <a:p>
            <a:r>
              <a:rPr lang="zh-CN" altLang="en-US" sz="2500"/>
              <a:t>第</a:t>
            </a:r>
            <a:r>
              <a:rPr lang="en-US" altLang="zh-CN" sz="2500"/>
              <a:t>2-2</a:t>
            </a:r>
            <a:r>
              <a:rPr lang="zh-CN" altLang="en-US" sz="2500"/>
              <a:t>讲</a:t>
            </a:r>
            <a:r>
              <a:rPr lang="en-US" altLang="zh-CN" sz="2500"/>
              <a:t>-2.</a:t>
            </a:r>
            <a:r>
              <a:rPr lang="zh-CN" altLang="en-US" sz="4100" b="1"/>
              <a:t>变压器空载电势分析</a:t>
            </a:r>
            <a:r>
              <a:rPr lang="en-US" altLang="zh-CN" sz="1400" b="1"/>
              <a:t>2</a:t>
            </a:r>
          </a:p>
        </p:txBody>
      </p:sp>
      <p:graphicFrame>
        <p:nvGraphicFramePr>
          <p:cNvPr id="227331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336675" y="3571875"/>
          <a:ext cx="6062663" cy="1196975"/>
        </p:xfrm>
        <a:graphic>
          <a:graphicData uri="http://schemas.openxmlformats.org/presentationml/2006/ole">
            <p:oleObj spid="_x0000_s227331" name="Equation" r:id="rId3" imgW="2552400" imgH="507960" progId="Equation.DSMT4">
              <p:embed/>
            </p:oleObj>
          </a:graphicData>
        </a:graphic>
      </p:graphicFrame>
      <p:graphicFrame>
        <p:nvGraphicFramePr>
          <p:cNvPr id="227334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3690938" y="2230438"/>
          <a:ext cx="2465387" cy="628650"/>
        </p:xfrm>
        <a:graphic>
          <a:graphicData uri="http://schemas.openxmlformats.org/presentationml/2006/ole">
            <p:oleObj spid="_x0000_s227334" name="Equation" r:id="rId4" imgW="888840" imgH="228600" progId="Equation.DSMT4">
              <p:embed/>
            </p:oleObj>
          </a:graphicData>
        </a:graphic>
      </p:graphicFrame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611188" y="1844675"/>
            <a:ext cx="7848600" cy="82232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ahoma" pitchFamily="34" charset="0"/>
              </a:rPr>
              <a:t>空载电流激励建立主磁通，两者同相位，故主磁通按正弦规律变化，其瞬时值为</a:t>
            </a:r>
            <a:r>
              <a:rPr kumimoji="1" lang="zh-CN" altLang="en-US" sz="2400">
                <a:latin typeface="Tahoma" pitchFamily="34" charset="0"/>
              </a:rPr>
              <a:t> </a:t>
            </a: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611188" y="2997200"/>
            <a:ext cx="7632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zh-CN" altLang="en-US" sz="2400" b="1">
                <a:latin typeface="Tahoma" pitchFamily="34" charset="0"/>
              </a:rPr>
              <a:t>式中，为主磁通的幅值。把代入前面两式，则由主磁通感生的初，次级主电势的瞬时值分别为</a:t>
            </a:r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323850" y="4868863"/>
            <a:ext cx="7632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zh-CN" altLang="en-US" sz="2400" b="1">
                <a:latin typeface="Tahoma" pitchFamily="34" charset="0"/>
              </a:rPr>
              <a:t>式中，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，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2</a:t>
            </a:r>
            <a:r>
              <a:rPr kumimoji="1" lang="zh-CN" altLang="en-US" sz="2400" b="1">
                <a:latin typeface="Tahoma" pitchFamily="34" charset="0"/>
              </a:rPr>
              <a:t>分别为初，次级电势有效值，由上式可得</a:t>
            </a:r>
          </a:p>
        </p:txBody>
      </p:sp>
      <p:graphicFrame>
        <p:nvGraphicFramePr>
          <p:cNvPr id="227336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1692275" y="5373688"/>
          <a:ext cx="4535488" cy="1085850"/>
        </p:xfrm>
        <a:graphic>
          <a:graphicData uri="http://schemas.openxmlformats.org/presentationml/2006/ole">
            <p:oleObj spid="_x0000_s227336" name="Equation" r:id="rId5" imgW="2120760" imgH="5079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76250"/>
            <a:ext cx="7793038" cy="1143000"/>
          </a:xfrm>
        </p:spPr>
        <p:txBody>
          <a:bodyPr/>
          <a:lstStyle/>
          <a:p>
            <a:r>
              <a:rPr lang="zh-CN" altLang="en-US" sz="2500"/>
              <a:t>第</a:t>
            </a:r>
            <a:r>
              <a:rPr lang="en-US" altLang="zh-CN" sz="2500"/>
              <a:t>2-2</a:t>
            </a:r>
            <a:r>
              <a:rPr lang="zh-CN" altLang="en-US" sz="2500"/>
              <a:t>讲</a:t>
            </a:r>
            <a:r>
              <a:rPr lang="en-US" altLang="zh-CN" sz="2500"/>
              <a:t>-2.</a:t>
            </a:r>
            <a:r>
              <a:rPr lang="zh-CN" altLang="en-US" sz="4100" b="1"/>
              <a:t>变压器空载电势分析</a:t>
            </a:r>
            <a:r>
              <a:rPr lang="en-US" altLang="zh-CN" sz="1400" b="1"/>
              <a:t>3</a:t>
            </a:r>
          </a:p>
        </p:txBody>
      </p:sp>
      <p:graphicFrame>
        <p:nvGraphicFramePr>
          <p:cNvPr id="234499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7753350" y="3290888"/>
          <a:ext cx="511175" cy="506412"/>
        </p:xfrm>
        <a:graphic>
          <a:graphicData uri="http://schemas.openxmlformats.org/presentationml/2006/ole">
            <p:oleObj spid="_x0000_s234499" name="Equation" r:id="rId3" imgW="241200" imgH="241200" progId="Equation.DSMT4">
              <p:embed/>
            </p:oleObj>
          </a:graphicData>
        </a:graphic>
      </p:graphicFrame>
      <p:graphicFrame>
        <p:nvGraphicFramePr>
          <p:cNvPr id="23450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900738" y="1973263"/>
          <a:ext cx="1282700" cy="538162"/>
        </p:xfrm>
        <a:graphic>
          <a:graphicData uri="http://schemas.openxmlformats.org/presentationml/2006/ole">
            <p:oleObj spid="_x0000_s234500" name="Equation" r:id="rId4" imgW="571320" imgH="241200" progId="Equation.DSMT4">
              <p:embed/>
            </p:oleObj>
          </a:graphicData>
        </a:graphic>
      </p:graphicFrame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323850" y="1773238"/>
            <a:ext cx="5040313" cy="44735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ahoma" pitchFamily="34" charset="0"/>
              </a:rPr>
              <a:t>现在分析几点重要的物理概念</a:t>
            </a:r>
            <a:r>
              <a:rPr kumimoji="1" lang="en-US" altLang="zh-CN" sz="2400" b="1">
                <a:latin typeface="Tahoma" pitchFamily="34" charset="0"/>
              </a:rPr>
              <a:t>:</a:t>
            </a:r>
          </a:p>
          <a:p>
            <a:r>
              <a:rPr kumimoji="1" lang="en-US" altLang="zh-CN" sz="2400" b="1">
                <a:latin typeface="Tahoma" pitchFamily="34" charset="0"/>
              </a:rPr>
              <a:t>	</a:t>
            </a:r>
            <a:r>
              <a:rPr kumimoji="1" lang="zh-CN" altLang="en-US" sz="2400" b="1">
                <a:latin typeface="Tahoma" pitchFamily="34" charset="0"/>
              </a:rPr>
              <a:t>由空载初级电压平衡式看出，当假设</a:t>
            </a:r>
            <a:r>
              <a:rPr kumimoji="1" lang="en-US" altLang="zh-CN" sz="2400" b="1">
                <a:latin typeface="Tahoma" pitchFamily="34" charset="0"/>
              </a:rPr>
              <a:t>r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en-US" altLang="zh-CN" sz="2400" b="1">
                <a:latin typeface="Tahoma" pitchFamily="34" charset="0"/>
              </a:rPr>
              <a:t>=0</a:t>
            </a:r>
            <a:r>
              <a:rPr kumimoji="1" lang="zh-CN" altLang="en-US" sz="2400" b="1">
                <a:latin typeface="Tahoma" pitchFamily="34" charset="0"/>
              </a:rPr>
              <a:t>；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l-GR" altLang="zh-CN" sz="2400" b="1" baseline="-25000">
                <a:latin typeface="Tahoma" pitchFamily="34" charset="0"/>
              </a:rPr>
              <a:t>σ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en-US" altLang="zh-CN" sz="2400" b="1">
                <a:latin typeface="Tahoma" pitchFamily="34" charset="0"/>
              </a:rPr>
              <a:t>=0</a:t>
            </a:r>
            <a:r>
              <a:rPr kumimoji="1" lang="zh-CN" altLang="en-US" sz="2400" b="1">
                <a:latin typeface="Tahoma" pitchFamily="34" charset="0"/>
              </a:rPr>
              <a:t>时，则有</a:t>
            </a:r>
            <a:r>
              <a:rPr kumimoji="1" lang="en-US" altLang="zh-CN" sz="2400" b="1">
                <a:latin typeface="Tahoma" pitchFamily="34" charset="0"/>
              </a:rPr>
              <a:t>u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en-US" altLang="zh-CN" sz="2400" b="1">
                <a:latin typeface="Tahoma" pitchFamily="34" charset="0"/>
              </a:rPr>
              <a:t>=-e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。表明初级主电势在任何瞬时都必须与外加给定的初级电压相平衡，</a:t>
            </a:r>
            <a:r>
              <a:rPr kumimoji="1" lang="zh-CN" altLang="en-US" sz="2400" b="1">
                <a:solidFill>
                  <a:srgbClr val="FF0000"/>
                </a:solidFill>
                <a:latin typeface="Tahoma" pitchFamily="34" charset="0"/>
              </a:rPr>
              <a:t>两者大小相等、相位相反</a:t>
            </a:r>
            <a:r>
              <a:rPr kumimoji="1" lang="zh-CN" altLang="en-US" sz="2400" b="1">
                <a:latin typeface="Tahoma" pitchFamily="34" charset="0"/>
              </a:rPr>
              <a:t>。</a:t>
            </a:r>
          </a:p>
          <a:p>
            <a:r>
              <a:rPr kumimoji="1" lang="zh-CN" altLang="en-US" sz="2400" b="1">
                <a:latin typeface="Tahoma" pitchFamily="34" charset="0"/>
              </a:rPr>
              <a:t>	分析式可见，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滞后，用矢量表示上述各量之间的关系如图</a:t>
            </a:r>
            <a:r>
              <a:rPr kumimoji="1" lang="en-US" altLang="zh-CN" sz="2400" b="1">
                <a:latin typeface="Tahoma" pitchFamily="34" charset="0"/>
              </a:rPr>
              <a:t>11-2</a:t>
            </a:r>
            <a:r>
              <a:rPr kumimoji="1" lang="zh-CN" altLang="en-US" sz="2400" b="1">
                <a:latin typeface="Tahoma" pitchFamily="34" charset="0"/>
              </a:rPr>
              <a:t>所示。</a:t>
            </a:r>
          </a:p>
          <a:p>
            <a:r>
              <a:rPr kumimoji="1" lang="zh-CN" altLang="en-US" sz="2400" b="1">
                <a:latin typeface="Tahoma" pitchFamily="34" charset="0"/>
              </a:rPr>
              <a:t>       图中把主磁通矢量。作基准画在</a:t>
            </a:r>
            <a:r>
              <a:rPr kumimoji="1" lang="zh-CN" altLang="en-US" sz="2400" b="1">
                <a:solidFill>
                  <a:srgbClr val="FF0000"/>
                </a:solidFill>
                <a:latin typeface="Tahoma" pitchFamily="34" charset="0"/>
              </a:rPr>
              <a:t>水平向右</a:t>
            </a:r>
            <a:r>
              <a:rPr kumimoji="1" lang="zh-CN" altLang="en-US" sz="2400" b="1">
                <a:latin typeface="Tahoma" pitchFamily="34" charset="0"/>
              </a:rPr>
              <a:t>时，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和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2</a:t>
            </a:r>
            <a:r>
              <a:rPr kumimoji="1" lang="zh-CN" altLang="en-US" sz="2400" b="1">
                <a:latin typeface="Tahoma" pitchFamily="34" charset="0"/>
              </a:rPr>
              <a:t>滞后其</a:t>
            </a:r>
            <a:r>
              <a:rPr kumimoji="1" lang="en-US" altLang="zh-CN" sz="2400" b="1">
                <a:latin typeface="Tahoma" pitchFamily="34" charset="0"/>
              </a:rPr>
              <a:t>90˚</a:t>
            </a:r>
            <a:r>
              <a:rPr kumimoji="1" lang="zh-CN" altLang="en-US" sz="2400" b="1">
                <a:latin typeface="Tahoma" pitchFamily="34" charset="0"/>
              </a:rPr>
              <a:t>，所以反电势力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与Ｕ</a:t>
            </a:r>
            <a:r>
              <a:rPr kumimoji="1" lang="zh-CN" altLang="en-US" sz="2400" b="1" baseline="-25000">
                <a:latin typeface="Tahoma" pitchFamily="34" charset="0"/>
              </a:rPr>
              <a:t>１</a:t>
            </a:r>
            <a:r>
              <a:rPr kumimoji="1" lang="zh-CN" altLang="en-US" sz="2400" b="1">
                <a:latin typeface="Tahoma" pitchFamily="34" charset="0"/>
              </a:rPr>
              <a:t>相位相反。</a:t>
            </a:r>
          </a:p>
        </p:txBody>
      </p:sp>
      <p:sp>
        <p:nvSpPr>
          <p:cNvPr id="234502" name="Line 6"/>
          <p:cNvSpPr>
            <a:spLocks noChangeShapeType="1"/>
          </p:cNvSpPr>
          <p:nvPr/>
        </p:nvSpPr>
        <p:spPr bwMode="auto">
          <a:xfrm>
            <a:off x="6300788" y="3933825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4503" name="Line 7"/>
          <p:cNvSpPr>
            <a:spLocks noChangeShapeType="1"/>
          </p:cNvSpPr>
          <p:nvPr/>
        </p:nvSpPr>
        <p:spPr bwMode="auto">
          <a:xfrm flipV="1">
            <a:off x="6300788" y="2133600"/>
            <a:ext cx="0" cy="18002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4504" name="Line 8"/>
          <p:cNvSpPr>
            <a:spLocks noChangeShapeType="1"/>
          </p:cNvSpPr>
          <p:nvPr/>
        </p:nvSpPr>
        <p:spPr bwMode="auto">
          <a:xfrm flipH="1">
            <a:off x="6300788" y="3933825"/>
            <a:ext cx="0" cy="18002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4505" name="Line 9"/>
          <p:cNvSpPr>
            <a:spLocks noChangeShapeType="1"/>
          </p:cNvSpPr>
          <p:nvPr/>
        </p:nvSpPr>
        <p:spPr bwMode="auto">
          <a:xfrm>
            <a:off x="6300788" y="4005263"/>
            <a:ext cx="0" cy="7921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34506" name="Object 10"/>
          <p:cNvGraphicFramePr>
            <a:graphicFrameLocks noChangeAspect="1"/>
          </p:cNvGraphicFramePr>
          <p:nvPr>
            <p:ph sz="quarter" idx="3"/>
          </p:nvPr>
        </p:nvGraphicFramePr>
        <p:xfrm>
          <a:off x="5900738" y="4421188"/>
          <a:ext cx="989012" cy="1271587"/>
        </p:xfrm>
        <a:graphic>
          <a:graphicData uri="http://schemas.openxmlformats.org/presentationml/2006/ole">
            <p:oleObj spid="_x0000_s234506" name="Equation" r:id="rId5" imgW="558720" imgH="723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sz="2500"/>
              <a:t>第</a:t>
            </a:r>
            <a:r>
              <a:rPr lang="en-US" altLang="zh-CN" sz="2500"/>
              <a:t>2-2</a:t>
            </a:r>
            <a:r>
              <a:rPr lang="zh-CN" altLang="en-US" sz="2500"/>
              <a:t>讲</a:t>
            </a:r>
            <a:r>
              <a:rPr lang="en-US" altLang="zh-CN" sz="2500"/>
              <a:t>-2.</a:t>
            </a:r>
            <a:r>
              <a:rPr lang="zh-CN" altLang="en-US" sz="4100" b="1"/>
              <a:t>变压器空载电势分析</a:t>
            </a:r>
            <a:r>
              <a:rPr lang="en-US" altLang="zh-CN" sz="1400" b="1"/>
              <a:t>4</a:t>
            </a:r>
          </a:p>
        </p:txBody>
      </p:sp>
      <p:graphicFrame>
        <p:nvGraphicFramePr>
          <p:cNvPr id="232451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8004175" y="3670300"/>
          <a:ext cx="428625" cy="423863"/>
        </p:xfrm>
        <a:graphic>
          <a:graphicData uri="http://schemas.openxmlformats.org/presentationml/2006/ole">
            <p:oleObj spid="_x0000_s232451" name="Equation" r:id="rId3" imgW="241200" imgH="241200" progId="Equation.DSMT4">
              <p:embed/>
            </p:oleObj>
          </a:graphicData>
        </a:graphic>
      </p:graphicFrame>
      <p:graphicFrame>
        <p:nvGraphicFramePr>
          <p:cNvPr id="23245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972175" y="2019300"/>
          <a:ext cx="855663" cy="357188"/>
        </p:xfrm>
        <a:graphic>
          <a:graphicData uri="http://schemas.openxmlformats.org/presentationml/2006/ole">
            <p:oleObj spid="_x0000_s232452" name="Equation" r:id="rId4" imgW="571320" imgH="241200" progId="Equation.DSMT4">
              <p:embed/>
            </p:oleObj>
          </a:graphicData>
        </a:graphic>
      </p:graphicFrame>
      <p:graphicFrame>
        <p:nvGraphicFramePr>
          <p:cNvPr id="232458" name="Object 10"/>
          <p:cNvGraphicFramePr>
            <a:graphicFrameLocks noChangeAspect="1"/>
          </p:cNvGraphicFramePr>
          <p:nvPr>
            <p:ph sz="quarter" idx="3"/>
          </p:nvPr>
        </p:nvGraphicFramePr>
        <p:xfrm>
          <a:off x="5972175" y="4491038"/>
          <a:ext cx="881063" cy="1131887"/>
        </p:xfrm>
        <a:graphic>
          <a:graphicData uri="http://schemas.openxmlformats.org/presentationml/2006/ole">
            <p:oleObj spid="_x0000_s232458" name="Equation" r:id="rId5" imgW="558720" imgH="723600" progId="Equation.DSMT4">
              <p:embed/>
            </p:oleObj>
          </a:graphicData>
        </a:graphic>
      </p:graphicFrame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827088" y="1700213"/>
            <a:ext cx="5040312" cy="40544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000" b="1">
                <a:latin typeface="Tahoma" pitchFamily="34" charset="0"/>
              </a:rPr>
              <a:t>由以上一些关系式可得</a:t>
            </a:r>
            <a:r>
              <a:rPr kumimoji="1" lang="zh-CN" altLang="en-US" sz="2000">
                <a:latin typeface="Tahoma" pitchFamily="34" charset="0"/>
              </a:rPr>
              <a:t> </a:t>
            </a:r>
          </a:p>
          <a:p>
            <a:endParaRPr kumimoji="1" lang="zh-CN" altLang="en-US" sz="2000">
              <a:latin typeface="Tahoma" pitchFamily="34" charset="0"/>
            </a:endParaRPr>
          </a:p>
          <a:p>
            <a:endParaRPr kumimoji="1" lang="zh-CN" altLang="en-US" sz="2000">
              <a:latin typeface="Tahoma" pitchFamily="34" charset="0"/>
            </a:endParaRPr>
          </a:p>
          <a:p>
            <a:r>
              <a:rPr kumimoji="1" lang="zh-CN" altLang="en-US" sz="2000" b="1">
                <a:latin typeface="Tahoma" pitchFamily="34" charset="0"/>
              </a:rPr>
              <a:t>此式表明，在</a:t>
            </a:r>
            <a:r>
              <a:rPr kumimoji="1" lang="en-US" altLang="zh-CN" sz="2000" b="1">
                <a:latin typeface="Tahoma" pitchFamily="34" charset="0"/>
              </a:rPr>
              <a:t>f</a:t>
            </a:r>
            <a:r>
              <a:rPr kumimoji="1" lang="zh-CN" altLang="en-US" sz="2000" b="1">
                <a:latin typeface="Tahoma" pitchFamily="34" charset="0"/>
              </a:rPr>
              <a:t>和</a:t>
            </a:r>
            <a:r>
              <a:rPr kumimoji="1" lang="en-US" altLang="zh-CN" sz="2000" b="1">
                <a:latin typeface="Tahoma" pitchFamily="34" charset="0"/>
              </a:rPr>
              <a:t>W</a:t>
            </a:r>
            <a:r>
              <a:rPr kumimoji="1" lang="en-US" altLang="zh-CN" sz="2000" b="1" baseline="-25000">
                <a:latin typeface="Tahoma" pitchFamily="34" charset="0"/>
              </a:rPr>
              <a:t>1</a:t>
            </a:r>
            <a:r>
              <a:rPr kumimoji="1" lang="zh-CN" altLang="en-US" sz="2000" b="1">
                <a:latin typeface="Tahoma" pitchFamily="34" charset="0"/>
              </a:rPr>
              <a:t>一定时，主磁通的大小取决于电源电压</a:t>
            </a:r>
            <a:r>
              <a:rPr kumimoji="1" lang="en-US" altLang="zh-CN" sz="2000" b="1">
                <a:latin typeface="Tahoma" pitchFamily="34" charset="0"/>
              </a:rPr>
              <a:t>U</a:t>
            </a:r>
            <a:r>
              <a:rPr kumimoji="1" lang="en-US" altLang="zh-CN" sz="2000" b="1" baseline="-25000">
                <a:latin typeface="Tahoma" pitchFamily="34" charset="0"/>
              </a:rPr>
              <a:t>1</a:t>
            </a:r>
            <a:r>
              <a:rPr kumimoji="1" lang="zh-CN" altLang="en-US" sz="2000" b="1">
                <a:latin typeface="Tahoma" pitchFamily="34" charset="0"/>
              </a:rPr>
              <a:t>的大小，而与铁心材料的导磁性能，饱和程度，尺寸大小无直接关系。另一方面，在</a:t>
            </a:r>
            <a:r>
              <a:rPr kumimoji="1" lang="en-US" altLang="zh-CN" sz="2000" b="1">
                <a:latin typeface="Tahoma" pitchFamily="34" charset="0"/>
              </a:rPr>
              <a:t>U</a:t>
            </a:r>
            <a:r>
              <a:rPr kumimoji="1" lang="en-US" altLang="zh-CN" sz="2000" b="1" baseline="-25000">
                <a:latin typeface="Tahoma" pitchFamily="34" charset="0"/>
              </a:rPr>
              <a:t>1</a:t>
            </a:r>
            <a:r>
              <a:rPr kumimoji="1" lang="zh-CN" altLang="en-US" sz="2000" b="1">
                <a:latin typeface="Tahoma" pitchFamily="34" charset="0"/>
              </a:rPr>
              <a:t>一定时，若</a:t>
            </a:r>
            <a:r>
              <a:rPr kumimoji="1" lang="en-US" altLang="zh-CN" sz="2000" b="1">
                <a:latin typeface="Tahoma" pitchFamily="34" charset="0"/>
              </a:rPr>
              <a:t>f</a:t>
            </a:r>
            <a:r>
              <a:rPr kumimoji="1" lang="zh-CN" altLang="en-US" sz="2000" b="1">
                <a:latin typeface="Tahoma" pitchFamily="34" charset="0"/>
              </a:rPr>
              <a:t>或</a:t>
            </a:r>
            <a:r>
              <a:rPr kumimoji="1" lang="en-US" altLang="zh-CN" sz="2000" b="1">
                <a:latin typeface="Tahoma" pitchFamily="34" charset="0"/>
              </a:rPr>
              <a:t>W</a:t>
            </a:r>
            <a:r>
              <a:rPr kumimoji="1" lang="en-US" altLang="zh-CN" sz="2000" b="1" baseline="-25000">
                <a:latin typeface="Tahoma" pitchFamily="34" charset="0"/>
              </a:rPr>
              <a:t>1</a:t>
            </a:r>
            <a:r>
              <a:rPr kumimoji="1" lang="zh-CN" altLang="en-US" sz="2000" b="1">
                <a:latin typeface="Tahoma" pitchFamily="34" charset="0"/>
              </a:rPr>
              <a:t>有改变，则主磁通也将与其成反比变化。</a:t>
            </a:r>
          </a:p>
          <a:p>
            <a:r>
              <a:rPr kumimoji="1" lang="zh-CN" altLang="en-US" sz="2000" b="1">
                <a:latin typeface="Tahoma" pitchFamily="34" charset="0"/>
              </a:rPr>
              <a:t>      关于</a:t>
            </a:r>
            <a:r>
              <a:rPr kumimoji="1" lang="zh-CN" altLang="en-US" sz="2000" b="1">
                <a:solidFill>
                  <a:srgbClr val="FF0000"/>
                </a:solidFill>
                <a:latin typeface="Tahoma" pitchFamily="34" charset="0"/>
              </a:rPr>
              <a:t>空载电流</a:t>
            </a:r>
            <a:r>
              <a:rPr kumimoji="1" lang="en-US" altLang="zh-CN" sz="2000" b="1">
                <a:solidFill>
                  <a:srgbClr val="FF0000"/>
                </a:solidFill>
                <a:latin typeface="Tahoma" pitchFamily="34" charset="0"/>
              </a:rPr>
              <a:t>i</a:t>
            </a:r>
            <a:r>
              <a:rPr kumimoji="1" lang="en-US" altLang="zh-CN" sz="2000" b="1" baseline="-25000">
                <a:solidFill>
                  <a:srgbClr val="FF0000"/>
                </a:solidFill>
                <a:latin typeface="Tahoma" pitchFamily="34" charset="0"/>
              </a:rPr>
              <a:t>o</a:t>
            </a:r>
            <a:r>
              <a:rPr kumimoji="1" lang="zh-CN" altLang="en-US" sz="2000" b="1">
                <a:latin typeface="Tahoma" pitchFamily="34" charset="0"/>
              </a:rPr>
              <a:t>，它是建立主磁通的源，故又称励磁电流。若主磁通量为电源电压大小所确定，那么由变压器磁路计算，可确定励磁电流值。用磁路的总磁导</a:t>
            </a:r>
            <a:r>
              <a:rPr kumimoji="1" lang="el-GR" altLang="zh-CN" sz="2000" b="1">
                <a:latin typeface="Tahoma" pitchFamily="34" charset="0"/>
              </a:rPr>
              <a:t>Λ</a:t>
            </a:r>
            <a:r>
              <a:rPr kumimoji="1" lang="en-US" altLang="zh-CN" sz="2000" b="1" baseline="-25000">
                <a:latin typeface="Tahoma" pitchFamily="34" charset="0"/>
              </a:rPr>
              <a:t>m</a:t>
            </a:r>
            <a:r>
              <a:rPr kumimoji="1" lang="zh-CN" altLang="en-US" sz="2000" b="1">
                <a:latin typeface="Tahoma" pitchFamily="34" charset="0"/>
              </a:rPr>
              <a:t>表示，即 </a:t>
            </a:r>
          </a:p>
        </p:txBody>
      </p:sp>
      <p:sp>
        <p:nvSpPr>
          <p:cNvPr id="232454" name="Line 6"/>
          <p:cNvSpPr>
            <a:spLocks noChangeShapeType="1"/>
          </p:cNvSpPr>
          <p:nvPr/>
        </p:nvSpPr>
        <p:spPr bwMode="auto">
          <a:xfrm>
            <a:off x="6300788" y="3933825"/>
            <a:ext cx="22320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2455" name="Line 7"/>
          <p:cNvSpPr>
            <a:spLocks noChangeShapeType="1"/>
          </p:cNvSpPr>
          <p:nvPr/>
        </p:nvSpPr>
        <p:spPr bwMode="auto">
          <a:xfrm flipV="1">
            <a:off x="6300788" y="2133600"/>
            <a:ext cx="0" cy="18002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2456" name="Line 8"/>
          <p:cNvSpPr>
            <a:spLocks noChangeShapeType="1"/>
          </p:cNvSpPr>
          <p:nvPr/>
        </p:nvSpPr>
        <p:spPr bwMode="auto">
          <a:xfrm flipH="1">
            <a:off x="6300788" y="3933825"/>
            <a:ext cx="0" cy="18002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32457" name="Line 9"/>
          <p:cNvSpPr>
            <a:spLocks noChangeShapeType="1"/>
          </p:cNvSpPr>
          <p:nvPr/>
        </p:nvSpPr>
        <p:spPr bwMode="auto">
          <a:xfrm>
            <a:off x="6300788" y="4005263"/>
            <a:ext cx="0" cy="7921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32459" name="Object 11"/>
          <p:cNvGraphicFramePr>
            <a:graphicFrameLocks noChangeAspect="1"/>
          </p:cNvGraphicFramePr>
          <p:nvPr>
            <p:ph sz="quarter" idx="4"/>
          </p:nvPr>
        </p:nvGraphicFramePr>
        <p:xfrm>
          <a:off x="1266825" y="1947863"/>
          <a:ext cx="2781300" cy="736600"/>
        </p:xfrm>
        <a:graphic>
          <a:graphicData uri="http://schemas.openxmlformats.org/presentationml/2006/ole">
            <p:oleObj spid="_x0000_s232459" name="Equation" r:id="rId6" imgW="1612800" imgH="431640" progId="Equation.DSMT4">
              <p:embed/>
            </p:oleObj>
          </a:graphicData>
        </a:graphic>
      </p:graphicFrame>
      <p:graphicFrame>
        <p:nvGraphicFramePr>
          <p:cNvPr id="232461" name="Object 13"/>
          <p:cNvGraphicFramePr>
            <a:graphicFrameLocks noChangeAspect="1"/>
          </p:cNvGraphicFramePr>
          <p:nvPr/>
        </p:nvGraphicFramePr>
        <p:xfrm>
          <a:off x="1979613" y="5589588"/>
          <a:ext cx="1790700" cy="441325"/>
        </p:xfrm>
        <a:graphic>
          <a:graphicData uri="http://schemas.openxmlformats.org/presentationml/2006/ole">
            <p:oleObj spid="_x0000_s232461" name="Equation" r:id="rId7" imgW="1028520" imgH="253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500"/>
              <a:t>第</a:t>
            </a:r>
            <a:r>
              <a:rPr lang="en-US" altLang="zh-CN" sz="2500"/>
              <a:t>2-2</a:t>
            </a:r>
            <a:r>
              <a:rPr lang="zh-CN" altLang="en-US" sz="2500"/>
              <a:t>讲</a:t>
            </a:r>
            <a:r>
              <a:rPr lang="en-US" altLang="zh-CN" sz="2500"/>
              <a:t>-2.</a:t>
            </a:r>
            <a:r>
              <a:rPr lang="zh-CN" altLang="en-US" sz="4100" b="1"/>
              <a:t>变压器空载电势分析</a:t>
            </a:r>
            <a:r>
              <a:rPr lang="en-US" altLang="zh-CN" sz="1400" b="1"/>
              <a:t>5</a:t>
            </a:r>
          </a:p>
        </p:txBody>
      </p:sp>
      <p:graphicFrame>
        <p:nvGraphicFramePr>
          <p:cNvPr id="237579" name="Object 11"/>
          <p:cNvGraphicFramePr>
            <a:graphicFrameLocks noChangeAspect="1"/>
          </p:cNvGraphicFramePr>
          <p:nvPr>
            <p:ph sz="half" idx="1"/>
          </p:nvPr>
        </p:nvGraphicFramePr>
        <p:xfrm>
          <a:off x="6948488" y="3357563"/>
          <a:ext cx="1069975" cy="877887"/>
        </p:xfrm>
        <a:graphic>
          <a:graphicData uri="http://schemas.openxmlformats.org/presentationml/2006/ole">
            <p:oleObj spid="_x0000_s237579" name="Equation" r:id="rId3" imgW="520560" imgH="431640" progId="Equation.DSMT4">
              <p:embed/>
            </p:oleObj>
          </a:graphicData>
        </a:graphic>
      </p:graphicFrame>
      <p:graphicFrame>
        <p:nvGraphicFramePr>
          <p:cNvPr id="237584" name="Object 16"/>
          <p:cNvGraphicFramePr>
            <a:graphicFrameLocks noChangeAspect="1"/>
          </p:cNvGraphicFramePr>
          <p:nvPr>
            <p:ph sz="quarter" idx="2"/>
          </p:nvPr>
        </p:nvGraphicFramePr>
        <p:xfrm>
          <a:off x="3190875" y="2513013"/>
          <a:ext cx="1711325" cy="900112"/>
        </p:xfrm>
        <a:graphic>
          <a:graphicData uri="http://schemas.openxmlformats.org/presentationml/2006/ole">
            <p:oleObj spid="_x0000_s237584" name="Equation" r:id="rId4" imgW="812520" imgH="431640" progId="Equation.DSMT4">
              <p:embed/>
            </p:oleObj>
          </a:graphicData>
        </a:graphic>
      </p:graphicFrame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611188" y="1700213"/>
            <a:ext cx="7345362" cy="30130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ahoma" pitchFamily="34" charset="0"/>
              </a:rPr>
              <a:t>二，变压器的变比</a:t>
            </a:r>
          </a:p>
          <a:p>
            <a:r>
              <a:rPr kumimoji="1" lang="zh-CN" altLang="en-US" sz="2400" b="1">
                <a:latin typeface="Tahoma" pitchFamily="34" charset="0"/>
              </a:rPr>
              <a:t>    把变压器初，次级绕组主电势之比值定义为变比 ，由式</a:t>
            </a:r>
            <a:r>
              <a:rPr kumimoji="1" lang="en-US" altLang="zh-CN" sz="2400" b="1">
                <a:latin typeface="Tahoma" pitchFamily="34" charset="0"/>
              </a:rPr>
              <a:t>(11</a:t>
            </a:r>
            <a:r>
              <a:rPr kumimoji="1" lang="en-US" altLang="zh-CN" sz="2400" b="1">
                <a:latin typeface="Times New Roman"/>
              </a:rPr>
              <a:t>—</a:t>
            </a:r>
            <a:r>
              <a:rPr kumimoji="1" lang="en-US" altLang="zh-CN" sz="2400" b="1">
                <a:latin typeface="Tahoma" pitchFamily="34" charset="0"/>
              </a:rPr>
              <a:t>12)</a:t>
            </a:r>
            <a:r>
              <a:rPr kumimoji="1" lang="zh-CN" altLang="en-US" sz="2400" b="1">
                <a:latin typeface="Tahoma" pitchFamily="34" charset="0"/>
              </a:rPr>
              <a:t>可得</a:t>
            </a:r>
          </a:p>
          <a:p>
            <a:endParaRPr kumimoji="1" lang="zh-CN" altLang="en-US" sz="2400" b="1">
              <a:latin typeface="Tahoma" pitchFamily="34" charset="0"/>
            </a:endParaRPr>
          </a:p>
          <a:p>
            <a:endParaRPr kumimoji="1" lang="zh-CN" altLang="en-US" sz="2400" b="1">
              <a:latin typeface="Tahoma" pitchFamily="34" charset="0"/>
            </a:endParaRPr>
          </a:p>
          <a:p>
            <a:r>
              <a:rPr kumimoji="1" lang="zh-CN" altLang="en-US" sz="2400" b="1">
                <a:latin typeface="Tahoma" pitchFamily="34" charset="0"/>
              </a:rPr>
              <a:t>  理想空载时，因</a:t>
            </a:r>
            <a:r>
              <a:rPr kumimoji="1" lang="en-US" altLang="zh-CN" sz="2400" b="1">
                <a:latin typeface="Tahoma" pitchFamily="34" charset="0"/>
              </a:rPr>
              <a:t>U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en-US" altLang="zh-CN" sz="2400" b="1">
                <a:latin typeface="Tahoma" pitchFamily="34" charset="0"/>
              </a:rPr>
              <a:t>=E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，</a:t>
            </a:r>
            <a:r>
              <a:rPr kumimoji="1" lang="en-US" altLang="zh-CN" sz="2400" b="1">
                <a:latin typeface="Tahoma" pitchFamily="34" charset="0"/>
              </a:rPr>
              <a:t>U</a:t>
            </a:r>
            <a:r>
              <a:rPr kumimoji="1" lang="en-US" altLang="zh-CN" sz="2400" b="1" baseline="-25000">
                <a:latin typeface="Tahoma" pitchFamily="34" charset="0"/>
              </a:rPr>
              <a:t>20</a:t>
            </a:r>
            <a:r>
              <a:rPr kumimoji="1" lang="en-US" altLang="zh-CN" sz="2400" b="1">
                <a:latin typeface="Tahoma" pitchFamily="34" charset="0"/>
              </a:rPr>
              <a:t>=E</a:t>
            </a:r>
            <a:r>
              <a:rPr kumimoji="1" lang="en-US" altLang="zh-CN" sz="2400" b="1" baseline="-25000">
                <a:latin typeface="Tahoma" pitchFamily="34" charset="0"/>
              </a:rPr>
              <a:t>2</a:t>
            </a:r>
            <a:r>
              <a:rPr kumimoji="1" lang="zh-CN" altLang="en-US" sz="2400" b="1">
                <a:latin typeface="Tahoma" pitchFamily="34" charset="0"/>
              </a:rPr>
              <a:t>代入上式得</a:t>
            </a:r>
          </a:p>
          <a:p>
            <a:endParaRPr kumimoji="1" lang="zh-CN" altLang="en-US" sz="2400" b="1">
              <a:latin typeface="Tahoma" pitchFamily="34" charset="0"/>
            </a:endParaRPr>
          </a:p>
          <a:p>
            <a:r>
              <a:rPr kumimoji="1" lang="zh-CN" altLang="en-US" sz="2400" b="1">
                <a:latin typeface="Tahoma" pitchFamily="34" charset="0"/>
              </a:rPr>
              <a:t> 变比是变压器的重要参数。        </a:t>
            </a:r>
            <a:endParaRPr kumimoji="1" lang="zh-CN" altLang="en-US" sz="2000">
              <a:latin typeface="Tahoma" pitchFamily="34" charset="0"/>
            </a:endParaRPr>
          </a:p>
        </p:txBody>
      </p:sp>
      <p:sp>
        <p:nvSpPr>
          <p:cNvPr id="237587" name="Line 19"/>
          <p:cNvSpPr>
            <a:spLocks noChangeShapeType="1"/>
          </p:cNvSpPr>
          <p:nvPr/>
        </p:nvSpPr>
        <p:spPr bwMode="auto">
          <a:xfrm flipV="1">
            <a:off x="1476375" y="43656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76250"/>
            <a:ext cx="7793038" cy="1143000"/>
          </a:xfrm>
        </p:spPr>
        <p:txBody>
          <a:bodyPr/>
          <a:lstStyle/>
          <a:p>
            <a:r>
              <a:rPr lang="zh-CN" altLang="en-US" sz="2500"/>
              <a:t>第</a:t>
            </a:r>
            <a:r>
              <a:rPr lang="en-US" altLang="zh-CN" sz="2500"/>
              <a:t>2-2</a:t>
            </a:r>
            <a:r>
              <a:rPr lang="zh-CN" altLang="en-US" sz="2500"/>
              <a:t>讲</a:t>
            </a:r>
            <a:r>
              <a:rPr lang="en-US" altLang="zh-CN" sz="2500"/>
              <a:t>-2.</a:t>
            </a:r>
            <a:r>
              <a:rPr lang="zh-CN" altLang="en-US" sz="4100" b="1"/>
              <a:t>变压器空载电势分析</a:t>
            </a:r>
            <a:r>
              <a:rPr lang="en-US" altLang="zh-CN" sz="1400" b="1"/>
              <a:t>2</a:t>
            </a:r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395288" y="2349500"/>
            <a:ext cx="8137525" cy="3378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ahoma" pitchFamily="34" charset="0"/>
              </a:rPr>
              <a:t>二，变压器的变比</a:t>
            </a:r>
          </a:p>
          <a:p>
            <a:r>
              <a:rPr kumimoji="1" lang="zh-CN" altLang="en-US" sz="2400" b="1">
                <a:latin typeface="Tahoma" pitchFamily="34" charset="0"/>
              </a:rPr>
              <a:t>          这里要说明，按图</a:t>
            </a:r>
            <a:r>
              <a:rPr kumimoji="1" lang="en-US" altLang="zh-CN" sz="2400" b="1">
                <a:latin typeface="Tahoma" pitchFamily="34" charset="0"/>
              </a:rPr>
              <a:t>11</a:t>
            </a:r>
            <a:r>
              <a:rPr kumimoji="1" lang="en-US" altLang="zh-CN" sz="2400" b="1">
                <a:latin typeface="Times New Roman"/>
              </a:rPr>
              <a:t>—</a:t>
            </a:r>
            <a:r>
              <a:rPr kumimoji="1" lang="en-US" altLang="zh-CN" sz="2400" b="1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之规定正方向，</a:t>
            </a:r>
            <a:r>
              <a:rPr kumimoji="1" lang="en-US" altLang="zh-CN" sz="2400" b="1">
                <a:latin typeface="Tahoma" pitchFamily="34" charset="0"/>
              </a:rPr>
              <a:t>u</a:t>
            </a:r>
            <a:r>
              <a:rPr kumimoji="1" lang="en-US" altLang="zh-CN" sz="2400" b="1" baseline="-25000">
                <a:latin typeface="Tahoma" pitchFamily="34" charset="0"/>
              </a:rPr>
              <a:t>20</a:t>
            </a:r>
            <a:r>
              <a:rPr kumimoji="1" lang="zh-CN" altLang="en-US" sz="2400" b="1">
                <a:latin typeface="Tahoma" pitchFamily="34" charset="0"/>
              </a:rPr>
              <a:t>（</a:t>
            </a:r>
            <a:r>
              <a:rPr kumimoji="1" lang="en-US" altLang="zh-CN" sz="2400" b="1">
                <a:latin typeface="Tahoma" pitchFamily="34" charset="0"/>
              </a:rPr>
              <a:t>U</a:t>
            </a:r>
            <a:r>
              <a:rPr kumimoji="1" lang="en-US" altLang="zh-CN" sz="2400" b="1" baseline="-25000">
                <a:latin typeface="Tahoma" pitchFamily="34" charset="0"/>
              </a:rPr>
              <a:t>20</a:t>
            </a:r>
            <a:r>
              <a:rPr kumimoji="1" lang="zh-CN" altLang="en-US" sz="2400" b="1">
                <a:latin typeface="Tahoma" pitchFamily="34" charset="0"/>
              </a:rPr>
              <a:t>）与</a:t>
            </a:r>
            <a:r>
              <a:rPr kumimoji="1" lang="en-US" altLang="zh-CN" sz="2400" b="1">
                <a:latin typeface="Tahoma" pitchFamily="34" charset="0"/>
              </a:rPr>
              <a:t>u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（</a:t>
            </a:r>
            <a:r>
              <a:rPr kumimoji="1" lang="en-US" altLang="zh-CN" sz="2400" b="1">
                <a:latin typeface="Tahoma" pitchFamily="34" charset="0"/>
              </a:rPr>
              <a:t>U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）相位正好相反，如图</a:t>
            </a:r>
            <a:r>
              <a:rPr kumimoji="1" lang="en-US" altLang="zh-CN" sz="2400" b="1">
                <a:latin typeface="Tahoma" pitchFamily="34" charset="0"/>
              </a:rPr>
              <a:t>11</a:t>
            </a:r>
            <a:r>
              <a:rPr kumimoji="1" lang="en-US" altLang="zh-CN" sz="2400" b="1">
                <a:latin typeface="Times New Roman"/>
              </a:rPr>
              <a:t>—</a:t>
            </a:r>
            <a:r>
              <a:rPr kumimoji="1" lang="en-US" altLang="zh-CN" sz="2400" b="1">
                <a:latin typeface="Tahoma" pitchFamily="34" charset="0"/>
              </a:rPr>
              <a:t>2</a:t>
            </a:r>
            <a:r>
              <a:rPr kumimoji="1" lang="zh-CN" altLang="en-US" sz="2400" b="1">
                <a:latin typeface="Tahoma" pitchFamily="34" charset="0"/>
              </a:rPr>
              <a:t>所示。所以图</a:t>
            </a:r>
            <a:r>
              <a:rPr kumimoji="1" lang="en-US" altLang="zh-CN" sz="2400" b="1">
                <a:latin typeface="Tahoma" pitchFamily="34" charset="0"/>
              </a:rPr>
              <a:t>11-1</a:t>
            </a:r>
            <a:r>
              <a:rPr kumimoji="1" lang="zh-CN" altLang="en-US" sz="2400" b="1">
                <a:latin typeface="Tahoma" pitchFamily="34" charset="0"/>
              </a:rPr>
              <a:t>上，某瞬间若初级绕组</a:t>
            </a:r>
            <a:r>
              <a:rPr kumimoji="1" lang="en-US" altLang="zh-CN" sz="2400" b="1">
                <a:latin typeface="Tahoma" pitchFamily="34" charset="0"/>
              </a:rPr>
              <a:t>A</a:t>
            </a:r>
            <a:r>
              <a:rPr kumimoji="1" lang="zh-CN" altLang="en-US" sz="2400" b="1">
                <a:latin typeface="Tahoma" pitchFamily="34" charset="0"/>
              </a:rPr>
              <a:t>端电位为十，</a:t>
            </a:r>
            <a:r>
              <a:rPr kumimoji="1" lang="en-US" altLang="zh-CN" sz="2400" b="1">
                <a:latin typeface="Tahoma" pitchFamily="34" charset="0"/>
              </a:rPr>
              <a:t>X</a:t>
            </a:r>
            <a:r>
              <a:rPr kumimoji="1" lang="zh-CN" altLang="en-US" sz="2400" b="1">
                <a:latin typeface="Tahoma" pitchFamily="34" charset="0"/>
              </a:rPr>
              <a:t>为一，那么次级绕组口端</a:t>
            </a:r>
            <a:r>
              <a:rPr kumimoji="1" lang="en-US" altLang="zh-CN" sz="2400" b="1">
                <a:latin typeface="Tahoma" pitchFamily="34" charset="0"/>
              </a:rPr>
              <a:t>a</a:t>
            </a:r>
            <a:r>
              <a:rPr kumimoji="1" lang="zh-CN" altLang="en-US" sz="2400" b="1">
                <a:latin typeface="Tahoma" pitchFamily="34" charset="0"/>
              </a:rPr>
              <a:t>也为</a:t>
            </a:r>
            <a:r>
              <a:rPr kumimoji="1" lang="en-US" altLang="zh-CN" sz="2400" b="1">
                <a:latin typeface="Tahoma" pitchFamily="34" charset="0"/>
              </a:rPr>
              <a:t>+</a:t>
            </a:r>
            <a:r>
              <a:rPr kumimoji="1" lang="zh-CN" altLang="en-US" sz="2400" b="1">
                <a:latin typeface="Tahoma" pitchFamily="34" charset="0"/>
              </a:rPr>
              <a:t>、</a:t>
            </a:r>
            <a:r>
              <a:rPr kumimoji="1" lang="en-US" altLang="zh-CN" sz="2400" b="1">
                <a:latin typeface="Tahoma" pitchFamily="34" charset="0"/>
              </a:rPr>
              <a:t>x</a:t>
            </a:r>
            <a:r>
              <a:rPr kumimoji="1" lang="zh-CN" altLang="en-US" sz="2400" b="1">
                <a:latin typeface="Tahoma" pitchFamily="34" charset="0"/>
              </a:rPr>
              <a:t>也为一。因此把</a:t>
            </a:r>
            <a:r>
              <a:rPr kumimoji="1" lang="zh-CN" altLang="en-US" sz="2400" b="1">
                <a:solidFill>
                  <a:srgbClr val="FF0000"/>
                </a:solidFill>
                <a:latin typeface="Tahoma" pitchFamily="34" charset="0"/>
              </a:rPr>
              <a:t>初、次级的</a:t>
            </a:r>
            <a:r>
              <a:rPr kumimoji="1" lang="en-US" altLang="zh-CN" sz="2400" b="1">
                <a:solidFill>
                  <a:srgbClr val="FF0000"/>
                </a:solidFill>
                <a:latin typeface="Tahoma" pitchFamily="34" charset="0"/>
              </a:rPr>
              <a:t>A</a:t>
            </a:r>
            <a:r>
              <a:rPr kumimoji="1" lang="zh-CN" altLang="en-US" sz="2400" b="1">
                <a:solidFill>
                  <a:srgbClr val="FF0000"/>
                </a:solidFill>
                <a:latin typeface="Tahoma" pitchFamily="34" charset="0"/>
              </a:rPr>
              <a:t>和</a:t>
            </a:r>
            <a:r>
              <a:rPr kumimoji="1" lang="en-US" altLang="zh-CN" sz="2400" b="1">
                <a:solidFill>
                  <a:srgbClr val="FF0000"/>
                </a:solidFill>
                <a:latin typeface="Tahoma" pitchFamily="34" charset="0"/>
              </a:rPr>
              <a:t>a</a:t>
            </a:r>
            <a:r>
              <a:rPr kumimoji="1" lang="zh-CN" altLang="en-US" sz="2400" b="1">
                <a:solidFill>
                  <a:srgbClr val="FF0000"/>
                </a:solidFill>
                <a:latin typeface="Tahoma" pitchFamily="34" charset="0"/>
              </a:rPr>
              <a:t>称为同极性</a:t>
            </a:r>
            <a:r>
              <a:rPr kumimoji="1" lang="zh-CN" altLang="en-US" sz="2400" b="1">
                <a:latin typeface="Tahoma" pitchFamily="34" charset="0"/>
              </a:rPr>
              <a:t>端，</a:t>
            </a:r>
            <a:r>
              <a:rPr kumimoji="1" lang="en-US" altLang="zh-CN" sz="2400" b="1">
                <a:solidFill>
                  <a:srgbClr val="FF0000"/>
                </a:solidFill>
                <a:latin typeface="Tahoma" pitchFamily="34" charset="0"/>
              </a:rPr>
              <a:t>X</a:t>
            </a:r>
            <a:r>
              <a:rPr kumimoji="1" lang="zh-CN" altLang="en-US" sz="2400" b="1">
                <a:solidFill>
                  <a:srgbClr val="FF0000"/>
                </a:solidFill>
                <a:latin typeface="Tahoma" pitchFamily="34" charset="0"/>
              </a:rPr>
              <a:t>和</a:t>
            </a:r>
            <a:r>
              <a:rPr kumimoji="1" lang="en-US" altLang="zh-CN" sz="2400" b="1">
                <a:solidFill>
                  <a:srgbClr val="FF0000"/>
                </a:solidFill>
                <a:latin typeface="Tahoma" pitchFamily="34" charset="0"/>
              </a:rPr>
              <a:t>x</a:t>
            </a:r>
            <a:r>
              <a:rPr kumimoji="1" lang="zh-CN" altLang="en-US" sz="2400" b="1">
                <a:solidFill>
                  <a:srgbClr val="FF0000"/>
                </a:solidFill>
                <a:latin typeface="Tahoma" pitchFamily="34" charset="0"/>
              </a:rPr>
              <a:t>则为另一同极性端</a:t>
            </a:r>
            <a:r>
              <a:rPr kumimoji="1" lang="zh-CN" altLang="en-US" sz="2400" b="1">
                <a:latin typeface="Tahoma" pitchFamily="34" charset="0"/>
              </a:rPr>
              <a:t>，这就是说，在同一主磁通变化时，初、次级绕组感生电势极性相同端为同极性端。</a:t>
            </a:r>
          </a:p>
          <a:p>
            <a:r>
              <a:rPr kumimoji="1" lang="zh-CN" altLang="en-US" sz="2400" b="1">
                <a:latin typeface="Tahoma" pitchFamily="34" charset="0"/>
              </a:rPr>
              <a:t>       很明显，</a:t>
            </a:r>
            <a:r>
              <a:rPr kumimoji="1" lang="zh-CN" altLang="en-US" sz="2400" b="1">
                <a:solidFill>
                  <a:srgbClr val="FF0000"/>
                </a:solidFill>
                <a:latin typeface="Tahoma" pitchFamily="34" charset="0"/>
              </a:rPr>
              <a:t>同极性端与绕组的绕向有关</a:t>
            </a:r>
            <a:r>
              <a:rPr kumimoji="1" lang="zh-CN" altLang="en-US" sz="2400" b="1">
                <a:latin typeface="Tahoma" pitchFamily="34" charset="0"/>
              </a:rPr>
              <a:t>：绕向相同的两线圈，两首端为同极性端、两末端则为另一同极性端。</a:t>
            </a:r>
            <a:endParaRPr kumimoji="1" lang="zh-CN" altLang="en-US" sz="2000" b="1">
              <a:latin typeface="Tahoma" pitchFamily="34" charset="0"/>
            </a:endParaRPr>
          </a:p>
        </p:txBody>
      </p:sp>
      <p:sp>
        <p:nvSpPr>
          <p:cNvPr id="240646" name="Line 6"/>
          <p:cNvSpPr>
            <a:spLocks noChangeShapeType="1"/>
          </p:cNvSpPr>
          <p:nvPr/>
        </p:nvSpPr>
        <p:spPr bwMode="auto">
          <a:xfrm>
            <a:off x="7524750" y="4005263"/>
            <a:ext cx="730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0647" name="Line 7"/>
          <p:cNvSpPr>
            <a:spLocks noChangeShapeType="1"/>
          </p:cNvSpPr>
          <p:nvPr/>
        </p:nvSpPr>
        <p:spPr bwMode="auto">
          <a:xfrm flipV="1">
            <a:off x="1476375" y="43656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0648" name="Line 8"/>
          <p:cNvSpPr>
            <a:spLocks noChangeShapeType="1"/>
          </p:cNvSpPr>
          <p:nvPr/>
        </p:nvSpPr>
        <p:spPr bwMode="auto">
          <a:xfrm>
            <a:off x="1187450" y="4365625"/>
            <a:ext cx="730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pic>
        <p:nvPicPr>
          <p:cNvPr id="240649" name="Picture 9" descr="11-1变压器的空载运行"/>
          <p:cNvPicPr>
            <a:picLocks noChangeAspect="1" noChangeArrowheads="1"/>
          </p:cNvPicPr>
          <p:nvPr>
            <p:ph sz="quarter" idx="3"/>
          </p:nvPr>
        </p:nvPicPr>
        <p:blipFill>
          <a:blip r:embed="rId2"/>
          <a:srcRect/>
          <a:stretch>
            <a:fillRect/>
          </a:stretch>
        </p:blipFill>
        <p:spPr>
          <a:xfrm>
            <a:off x="4746625" y="0"/>
            <a:ext cx="4397375" cy="2690813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042988" y="188913"/>
            <a:ext cx="7793037" cy="1143000"/>
          </a:xfrm>
        </p:spPr>
        <p:txBody>
          <a:bodyPr/>
          <a:lstStyle/>
          <a:p>
            <a:r>
              <a:rPr lang="zh-CN" altLang="en-US" sz="2500"/>
              <a:t>第</a:t>
            </a:r>
            <a:r>
              <a:rPr lang="en-US" altLang="zh-CN" sz="2500"/>
              <a:t>2-2</a:t>
            </a:r>
            <a:r>
              <a:rPr lang="zh-CN" altLang="en-US" sz="2500"/>
              <a:t>讲</a:t>
            </a:r>
            <a:r>
              <a:rPr lang="en-US" altLang="zh-CN" sz="2500"/>
              <a:t>-2.</a:t>
            </a:r>
            <a:r>
              <a:rPr lang="zh-CN" altLang="en-US" sz="4100" b="1"/>
              <a:t>变压器空载电势分析</a:t>
            </a:r>
            <a:r>
              <a:rPr lang="en-US" altLang="zh-CN" sz="1400" b="1"/>
              <a:t>7</a:t>
            </a:r>
          </a:p>
        </p:txBody>
      </p:sp>
      <p:graphicFrame>
        <p:nvGraphicFramePr>
          <p:cNvPr id="241673" name="Object 9"/>
          <p:cNvGraphicFramePr>
            <a:graphicFrameLocks noChangeAspect="1"/>
          </p:cNvGraphicFramePr>
          <p:nvPr>
            <p:ph sz="quarter" idx="1"/>
          </p:nvPr>
        </p:nvGraphicFramePr>
        <p:xfrm>
          <a:off x="5724525" y="2924175"/>
          <a:ext cx="2825750" cy="614363"/>
        </p:xfrm>
        <a:graphic>
          <a:graphicData uri="http://schemas.openxmlformats.org/presentationml/2006/ole">
            <p:oleObj spid="_x0000_s241673" name="Equation" r:id="rId3" imgW="1155600" imgH="253800" progId="Equation.DSMT4">
              <p:embed/>
            </p:oleObj>
          </a:graphicData>
        </a:graphic>
      </p:graphicFrame>
      <p:graphicFrame>
        <p:nvGraphicFramePr>
          <p:cNvPr id="241674" name="Object 10"/>
          <p:cNvGraphicFramePr>
            <a:graphicFrameLocks noChangeAspect="1"/>
          </p:cNvGraphicFramePr>
          <p:nvPr>
            <p:ph sz="quarter" idx="2"/>
          </p:nvPr>
        </p:nvGraphicFramePr>
        <p:xfrm>
          <a:off x="5580063" y="4149725"/>
          <a:ext cx="2689225" cy="542925"/>
        </p:xfrm>
        <a:graphic>
          <a:graphicData uri="http://schemas.openxmlformats.org/presentationml/2006/ole">
            <p:oleObj spid="_x0000_s241674" name="Equation" r:id="rId4" imgW="1244520" imgH="253800" progId="Equation.DSMT4">
              <p:embed/>
            </p:oleObj>
          </a:graphicData>
        </a:graphic>
      </p:graphicFrame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250825" y="1700213"/>
            <a:ext cx="8569325" cy="48387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>
                <a:latin typeface="Tahoma" pitchFamily="34" charset="0"/>
              </a:rPr>
              <a:t> </a:t>
            </a:r>
            <a:r>
              <a:rPr kumimoji="1" lang="zh-CN" altLang="en-US" sz="2400" b="1">
                <a:latin typeface="Tahoma" pitchFamily="34" charset="0"/>
              </a:rPr>
              <a:t>三，漏电势与漏电抗</a:t>
            </a:r>
          </a:p>
          <a:p>
            <a:r>
              <a:rPr kumimoji="1" lang="zh-CN" altLang="en-US" sz="2400" b="1">
                <a:latin typeface="Tahoma" pitchFamily="34" charset="0"/>
              </a:rPr>
              <a:t>       由漏磁通感生的电势称漏电势，它在变压器中起压降损失的作用，故把漏电势看作漏电抗压降来分析。由空载电流</a:t>
            </a:r>
            <a:r>
              <a:rPr kumimoji="1" lang="en-US" altLang="zh-CN" sz="2400" b="1">
                <a:latin typeface="Tahoma" pitchFamily="34" charset="0"/>
              </a:rPr>
              <a:t>I</a:t>
            </a:r>
            <a:r>
              <a:rPr kumimoji="1" lang="en-US" altLang="zh-CN" sz="2400" b="1" baseline="-25000">
                <a:latin typeface="Tahoma" pitchFamily="34" charset="0"/>
              </a:rPr>
              <a:t>0</a:t>
            </a:r>
            <a:r>
              <a:rPr kumimoji="1" lang="zh-CN" altLang="en-US" sz="2400" b="1">
                <a:latin typeface="Tahoma" pitchFamily="34" charset="0"/>
              </a:rPr>
              <a:t>建立的初级漏磁通的幅值为</a:t>
            </a:r>
          </a:p>
          <a:p>
            <a:endParaRPr kumimoji="1" lang="zh-CN" altLang="en-US" sz="2400" b="1">
              <a:latin typeface="Tahoma" pitchFamily="34" charset="0"/>
            </a:endParaRPr>
          </a:p>
          <a:p>
            <a:r>
              <a:rPr kumimoji="1" lang="zh-CN" altLang="en-US" sz="2400" b="1">
                <a:latin typeface="Tahoma" pitchFamily="34" charset="0"/>
              </a:rPr>
              <a:t>式中，</a:t>
            </a:r>
            <a:r>
              <a:rPr kumimoji="1" lang="el-GR" altLang="zh-CN" sz="2400" b="1">
                <a:latin typeface="Tahoma" pitchFamily="34" charset="0"/>
              </a:rPr>
              <a:t>Λ</a:t>
            </a:r>
            <a:r>
              <a:rPr kumimoji="1" lang="el-GR" altLang="zh-CN" sz="2400" b="1" baseline="-25000">
                <a:latin typeface="Tahoma" pitchFamily="34" charset="0"/>
              </a:rPr>
              <a:t>σ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初级漏磁路的磁导，因漏磁路主要经过空气，故漏磁导</a:t>
            </a:r>
            <a:r>
              <a:rPr kumimoji="1" lang="el-GR" altLang="zh-CN" sz="2400" b="1">
                <a:latin typeface="Tahoma" pitchFamily="34" charset="0"/>
              </a:rPr>
              <a:t>Λ</a:t>
            </a:r>
            <a:r>
              <a:rPr kumimoji="1" lang="el-GR" altLang="zh-CN" sz="2400" b="1" baseline="-25000">
                <a:latin typeface="Tahoma" pitchFamily="34" charset="0"/>
              </a:rPr>
              <a:t>σ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数值小且为常值。</a:t>
            </a:r>
          </a:p>
          <a:p>
            <a:r>
              <a:rPr kumimoji="1" lang="zh-CN" altLang="en-US" sz="2400" b="1">
                <a:latin typeface="Tahoma" pitchFamily="34" charset="0"/>
              </a:rPr>
              <a:t> 漏电势类同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和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2</a:t>
            </a:r>
            <a:r>
              <a:rPr kumimoji="1" lang="zh-CN" altLang="en-US" sz="2400" b="1" baseline="-25000">
                <a:latin typeface="Tahoma" pitchFamily="34" charset="0"/>
              </a:rPr>
              <a:t>，</a:t>
            </a:r>
            <a:r>
              <a:rPr kumimoji="1" lang="zh-CN" altLang="en-US" sz="2400" b="1">
                <a:latin typeface="Tahoma" pitchFamily="34" charset="0"/>
              </a:rPr>
              <a:t>可得其有效值为</a:t>
            </a:r>
          </a:p>
          <a:p>
            <a:endParaRPr kumimoji="1" lang="zh-CN" altLang="en-US" sz="2400" b="1">
              <a:latin typeface="Tahoma" pitchFamily="34" charset="0"/>
            </a:endParaRPr>
          </a:p>
          <a:p>
            <a:r>
              <a:rPr kumimoji="1" lang="zh-CN" altLang="en-US" sz="2400" b="1">
                <a:latin typeface="Tahoma" pitchFamily="34" charset="0"/>
              </a:rPr>
              <a:t>把漏磁通式代入此式，经整理后可得</a:t>
            </a:r>
          </a:p>
          <a:p>
            <a:r>
              <a:rPr kumimoji="1" lang="zh-CN" altLang="en-US" sz="2400" b="1">
                <a:latin typeface="Tahoma" pitchFamily="34" charset="0"/>
              </a:rPr>
              <a:t> 式中的：</a:t>
            </a:r>
            <a:r>
              <a:rPr kumimoji="1" lang="en-US" altLang="zh-CN" sz="2400" b="1">
                <a:latin typeface="Tahoma" pitchFamily="34" charset="0"/>
              </a:rPr>
              <a:t>x</a:t>
            </a:r>
            <a:r>
              <a:rPr kumimoji="1" lang="el-GR" altLang="zh-CN" sz="2400" b="1" baseline="-25000">
                <a:latin typeface="Tahoma" pitchFamily="34" charset="0"/>
              </a:rPr>
              <a:t>σ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为初级绕组的漏电抗，可表达为</a:t>
            </a:r>
          </a:p>
          <a:p>
            <a:r>
              <a:rPr kumimoji="1" lang="zh-CN" altLang="en-US" sz="2400" b="1">
                <a:latin typeface="Tahoma" pitchFamily="34" charset="0"/>
              </a:rPr>
              <a:t>其中的</a:t>
            </a:r>
            <a:r>
              <a:rPr kumimoji="1" lang="en-US" altLang="zh-CN" sz="2400" b="1">
                <a:latin typeface="Tahoma" pitchFamily="34" charset="0"/>
              </a:rPr>
              <a:t>L </a:t>
            </a:r>
            <a:r>
              <a:rPr kumimoji="1" lang="el-GR" altLang="zh-CN" sz="2400" b="1" baseline="-25000">
                <a:latin typeface="Tahoma" pitchFamily="34" charset="0"/>
              </a:rPr>
              <a:t>σ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称初级绕组的漏电感，它与匝数的平方和漏磁导成正比。</a:t>
            </a:r>
          </a:p>
        </p:txBody>
      </p:sp>
      <p:sp>
        <p:nvSpPr>
          <p:cNvPr id="241669" name="Line 5"/>
          <p:cNvSpPr>
            <a:spLocks noChangeShapeType="1"/>
          </p:cNvSpPr>
          <p:nvPr/>
        </p:nvSpPr>
        <p:spPr bwMode="auto">
          <a:xfrm flipV="1">
            <a:off x="1476375" y="43656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41678" name="Object 14"/>
          <p:cNvGraphicFramePr>
            <a:graphicFrameLocks noChangeAspect="1"/>
          </p:cNvGraphicFramePr>
          <p:nvPr>
            <p:ph sz="quarter" idx="4"/>
          </p:nvPr>
        </p:nvGraphicFramePr>
        <p:xfrm>
          <a:off x="5508625" y="4797425"/>
          <a:ext cx="3044825" cy="490538"/>
        </p:xfrm>
        <a:graphic>
          <a:graphicData uri="http://schemas.openxmlformats.org/presentationml/2006/ole">
            <p:oleObj spid="_x0000_s241678" name="Equation" r:id="rId5" imgW="1485720" imgH="241200" progId="Equation.DSMT4">
              <p:embed/>
            </p:oleObj>
          </a:graphicData>
        </a:graphic>
      </p:graphicFrame>
      <p:graphicFrame>
        <p:nvGraphicFramePr>
          <p:cNvPr id="241681" name="Object 17"/>
          <p:cNvGraphicFramePr>
            <a:graphicFrameLocks noChangeAspect="1"/>
          </p:cNvGraphicFramePr>
          <p:nvPr/>
        </p:nvGraphicFramePr>
        <p:xfrm>
          <a:off x="6516688" y="5300663"/>
          <a:ext cx="2787650" cy="500062"/>
        </p:xfrm>
        <a:graphic>
          <a:graphicData uri="http://schemas.openxmlformats.org/presentationml/2006/ole">
            <p:oleObj spid="_x0000_s241681" name="Equation" r:id="rId6" imgW="1346040" imgH="241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55650" y="549275"/>
            <a:ext cx="7793038" cy="1143000"/>
          </a:xfrm>
        </p:spPr>
        <p:txBody>
          <a:bodyPr/>
          <a:lstStyle/>
          <a:p>
            <a:r>
              <a:rPr lang="zh-CN" altLang="en-US" sz="2500"/>
              <a:t>第</a:t>
            </a:r>
            <a:r>
              <a:rPr lang="en-US" altLang="zh-CN" sz="2500"/>
              <a:t>2-2</a:t>
            </a:r>
            <a:r>
              <a:rPr lang="zh-CN" altLang="en-US" sz="2500"/>
              <a:t>讲</a:t>
            </a:r>
            <a:r>
              <a:rPr lang="en-US" altLang="zh-CN" sz="2500"/>
              <a:t>-2.</a:t>
            </a:r>
            <a:r>
              <a:rPr lang="zh-CN" altLang="en-US" sz="4100" b="1"/>
              <a:t>变压器空载电势分析</a:t>
            </a:r>
            <a:r>
              <a:rPr lang="en-US" altLang="zh-CN" sz="1400" b="1"/>
              <a:t>8</a:t>
            </a:r>
          </a:p>
        </p:txBody>
      </p:sp>
      <p:graphicFrame>
        <p:nvGraphicFramePr>
          <p:cNvPr id="24474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916238" y="3429000"/>
          <a:ext cx="2366962" cy="666750"/>
        </p:xfrm>
        <a:graphic>
          <a:graphicData uri="http://schemas.openxmlformats.org/presentationml/2006/ole">
            <p:oleObj spid="_x0000_s244740" name="Equation" r:id="rId3" imgW="850680" imgH="241200" progId="Equation.DSMT4">
              <p:embed/>
            </p:oleObj>
          </a:graphicData>
        </a:graphic>
      </p:graphicFrame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323850" y="1773238"/>
            <a:ext cx="8820150" cy="155416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>
                <a:latin typeface="Tahoma" pitchFamily="34" charset="0"/>
              </a:rPr>
              <a:t>          </a:t>
            </a:r>
            <a:r>
              <a:rPr kumimoji="1" lang="zh-CN" altLang="en-US" sz="3200" b="1">
                <a:latin typeface="Tahoma" pitchFamily="34" charset="0"/>
              </a:rPr>
              <a:t>对一台实际变压器讲，  它为常值。进一步计及漏电势落后于漏磁通</a:t>
            </a:r>
            <a:r>
              <a:rPr kumimoji="1" lang="en-US" altLang="zh-CN" sz="3200" b="1">
                <a:latin typeface="Tahoma" pitchFamily="34" charset="0"/>
              </a:rPr>
              <a:t>90˚</a:t>
            </a:r>
            <a:r>
              <a:rPr kumimoji="1" lang="zh-CN" altLang="en-US" sz="3200" b="1">
                <a:latin typeface="Tahoma" pitchFamily="34" charset="0"/>
              </a:rPr>
              <a:t>、也即落后</a:t>
            </a:r>
            <a:r>
              <a:rPr kumimoji="1" lang="en-US" altLang="zh-CN" sz="3200" b="1">
                <a:latin typeface="Tahoma" pitchFamily="34" charset="0"/>
              </a:rPr>
              <a:t>I</a:t>
            </a:r>
            <a:r>
              <a:rPr kumimoji="1" lang="en-US" altLang="zh-CN" sz="3200" b="1" baseline="-25000">
                <a:latin typeface="Tahoma" pitchFamily="34" charset="0"/>
              </a:rPr>
              <a:t>0</a:t>
            </a:r>
            <a:r>
              <a:rPr kumimoji="1" lang="en-US" altLang="zh-CN" sz="3200" b="1">
                <a:latin typeface="Tahoma" pitchFamily="34" charset="0"/>
              </a:rPr>
              <a:t>90˚</a:t>
            </a:r>
            <a:r>
              <a:rPr kumimoji="1" lang="zh-CN" altLang="en-US" sz="3200" b="1">
                <a:latin typeface="Tahoma" pitchFamily="34" charset="0"/>
              </a:rPr>
              <a:t>，则可把漏电势表达为漏电抗的负压降</a:t>
            </a:r>
          </a:p>
        </p:txBody>
      </p:sp>
      <p:sp>
        <p:nvSpPr>
          <p:cNvPr id="244743" name="Line 7"/>
          <p:cNvSpPr>
            <a:spLocks noChangeShapeType="1"/>
          </p:cNvSpPr>
          <p:nvPr/>
        </p:nvSpPr>
        <p:spPr bwMode="auto">
          <a:xfrm flipV="1">
            <a:off x="1476375" y="43656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042988" y="333375"/>
            <a:ext cx="7793037" cy="1143000"/>
          </a:xfrm>
        </p:spPr>
        <p:txBody>
          <a:bodyPr/>
          <a:lstStyle/>
          <a:p>
            <a:r>
              <a:rPr lang="zh-CN" altLang="en-US" sz="2500"/>
              <a:t>第</a:t>
            </a:r>
            <a:r>
              <a:rPr lang="en-US" altLang="zh-CN" sz="2500"/>
              <a:t>2-2</a:t>
            </a:r>
            <a:r>
              <a:rPr lang="zh-CN" altLang="en-US" sz="2500"/>
              <a:t>讲</a:t>
            </a:r>
            <a:r>
              <a:rPr lang="en-US" altLang="zh-CN" sz="2500"/>
              <a:t>-2.</a:t>
            </a:r>
            <a:r>
              <a:rPr lang="zh-CN" altLang="en-US" sz="4100" b="1"/>
              <a:t>变压器空载电势分析</a:t>
            </a:r>
            <a:r>
              <a:rPr lang="en-US" altLang="zh-CN" sz="1400" b="1"/>
              <a:t>9</a:t>
            </a:r>
          </a:p>
        </p:txBody>
      </p:sp>
      <p:graphicFrame>
        <p:nvGraphicFramePr>
          <p:cNvPr id="245763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3476625" y="2513013"/>
          <a:ext cx="3351213" cy="568325"/>
        </p:xfrm>
        <a:graphic>
          <a:graphicData uri="http://schemas.openxmlformats.org/presentationml/2006/ole">
            <p:oleObj spid="_x0000_s245763" name="Equation" r:id="rId3" imgW="1409400" imgH="241200" progId="Equation.DSMT4">
              <p:embed/>
            </p:oleObj>
          </a:graphicData>
        </a:graphic>
      </p:graphicFrame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395288" y="1844675"/>
            <a:ext cx="7848600" cy="228282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>
                <a:latin typeface="Tahoma" pitchFamily="34" charset="0"/>
              </a:rPr>
              <a:t> </a:t>
            </a:r>
            <a:r>
              <a:rPr kumimoji="1" lang="zh-CN" altLang="en-US" sz="2400" b="1">
                <a:latin typeface="Tahoma" pitchFamily="34" charset="0"/>
              </a:rPr>
              <a:t>四，空载电压平衡式  </a:t>
            </a:r>
          </a:p>
          <a:p>
            <a:r>
              <a:rPr kumimoji="1" lang="zh-CN" altLang="en-US" sz="2400" b="1">
                <a:latin typeface="Tahoma" pitchFamily="34" charset="0"/>
              </a:rPr>
              <a:t>    最后综观空载时初级的电压平衡式，把式</a:t>
            </a:r>
            <a:r>
              <a:rPr kumimoji="1" lang="en-US" altLang="zh-CN" sz="2400" b="1">
                <a:latin typeface="Tahoma" pitchFamily="34" charset="0"/>
              </a:rPr>
              <a:t>(11</a:t>
            </a:r>
            <a:r>
              <a:rPr kumimoji="1" lang="en-US" altLang="zh-CN" sz="2400" b="1">
                <a:latin typeface="Times New Roman"/>
              </a:rPr>
              <a:t>—</a:t>
            </a:r>
            <a:r>
              <a:rPr kumimoji="1" lang="en-US" altLang="zh-CN" sz="2400" b="1">
                <a:latin typeface="Tahoma" pitchFamily="34" charset="0"/>
              </a:rPr>
              <a:t>17)</a:t>
            </a:r>
          </a:p>
          <a:p>
            <a:r>
              <a:rPr kumimoji="1" lang="en-US" altLang="zh-CN" sz="2400" b="1">
                <a:latin typeface="Tahoma" pitchFamily="34" charset="0"/>
              </a:rPr>
              <a:t>  </a:t>
            </a:r>
            <a:r>
              <a:rPr kumimoji="1" lang="zh-CN" altLang="en-US" sz="2400" b="1">
                <a:latin typeface="Tahoma" pitchFamily="34" charset="0"/>
              </a:rPr>
              <a:t>代入</a:t>
            </a:r>
            <a:r>
              <a:rPr kumimoji="1" lang="en-US" altLang="zh-CN" sz="2400" b="1">
                <a:latin typeface="Tahoma" pitchFamily="34" charset="0"/>
              </a:rPr>
              <a:t>(11</a:t>
            </a:r>
            <a:r>
              <a:rPr kumimoji="1" lang="en-US" altLang="zh-CN" sz="2400" b="1">
                <a:latin typeface="Times New Roman"/>
              </a:rPr>
              <a:t>—</a:t>
            </a:r>
            <a:r>
              <a:rPr kumimoji="1" lang="en-US" altLang="zh-CN" sz="2400" b="1">
                <a:latin typeface="Tahoma" pitchFamily="34" charset="0"/>
              </a:rPr>
              <a:t>6)</a:t>
            </a:r>
            <a:r>
              <a:rPr kumimoji="1" lang="zh-CN" altLang="en-US" sz="2400" b="1">
                <a:latin typeface="Tahoma" pitchFamily="34" charset="0"/>
              </a:rPr>
              <a:t>可得</a:t>
            </a:r>
          </a:p>
          <a:p>
            <a:r>
              <a:rPr kumimoji="1" lang="zh-CN" altLang="en-US" sz="2400" b="1">
                <a:latin typeface="Tahoma" pitchFamily="34" charset="0"/>
              </a:rPr>
              <a:t>  按此式，把初级绕组的电阻</a:t>
            </a:r>
            <a:r>
              <a:rPr kumimoji="1" lang="en-US" altLang="zh-CN" sz="2400" b="1">
                <a:latin typeface="Tahoma" pitchFamily="34" charset="0"/>
              </a:rPr>
              <a:t>r</a:t>
            </a:r>
            <a:r>
              <a:rPr kumimoji="1" lang="en-US" altLang="zh-CN" sz="2400" b="1" baseline="-25000">
                <a:latin typeface="Tahoma" pitchFamily="34" charset="0"/>
              </a:rPr>
              <a:t>l</a:t>
            </a:r>
            <a:r>
              <a:rPr kumimoji="1" lang="zh-CN" altLang="en-US" sz="2400" b="1">
                <a:latin typeface="Tahoma" pitchFamily="34" charset="0"/>
              </a:rPr>
              <a:t>和漏电抗</a:t>
            </a:r>
            <a:r>
              <a:rPr kumimoji="1" lang="en-US" altLang="zh-CN" sz="2400" b="1">
                <a:latin typeface="Tahoma" pitchFamily="34" charset="0"/>
              </a:rPr>
              <a:t>x</a:t>
            </a:r>
            <a:r>
              <a:rPr kumimoji="1" lang="el-GR" altLang="zh-CN" sz="2400" b="1" baseline="-25000">
                <a:latin typeface="Tahoma" pitchFamily="34" charset="0"/>
              </a:rPr>
              <a:t>σ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等值地用元</a:t>
            </a:r>
          </a:p>
          <a:p>
            <a:r>
              <a:rPr kumimoji="1" lang="zh-CN" altLang="en-US" sz="2400" b="1">
                <a:latin typeface="Tahoma" pitchFamily="34" charset="0"/>
              </a:rPr>
              <a:t>  件参数形式表示，便可画出与式</a:t>
            </a:r>
            <a:r>
              <a:rPr kumimoji="1" lang="en-US" altLang="zh-CN" sz="2400" b="1">
                <a:latin typeface="Tahoma" pitchFamily="34" charset="0"/>
              </a:rPr>
              <a:t>(11</a:t>
            </a:r>
            <a:r>
              <a:rPr kumimoji="1" lang="en-US" altLang="zh-CN" sz="2400" b="1">
                <a:latin typeface="Times New Roman"/>
              </a:rPr>
              <a:t>—</a:t>
            </a:r>
            <a:r>
              <a:rPr kumimoji="1" lang="en-US" altLang="zh-CN" sz="2400" b="1">
                <a:latin typeface="Tahoma" pitchFamily="34" charset="0"/>
              </a:rPr>
              <a:t>18)</a:t>
            </a:r>
            <a:r>
              <a:rPr kumimoji="1" lang="zh-CN" altLang="en-US" sz="2400" b="1">
                <a:latin typeface="Tahoma" pitchFamily="34" charset="0"/>
              </a:rPr>
              <a:t>相对应的电</a:t>
            </a:r>
          </a:p>
          <a:p>
            <a:r>
              <a:rPr kumimoji="1" lang="zh-CN" altLang="en-US" sz="2400" b="1">
                <a:latin typeface="Tahoma" pitchFamily="34" charset="0"/>
              </a:rPr>
              <a:t>  路形式的等值表示。</a:t>
            </a:r>
          </a:p>
        </p:txBody>
      </p:sp>
      <p:sp>
        <p:nvSpPr>
          <p:cNvPr id="245765" name="Line 5"/>
          <p:cNvSpPr>
            <a:spLocks noChangeShapeType="1"/>
          </p:cNvSpPr>
          <p:nvPr/>
        </p:nvSpPr>
        <p:spPr bwMode="auto">
          <a:xfrm flipV="1">
            <a:off x="1476375" y="43656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pic>
        <p:nvPicPr>
          <p:cNvPr id="245768" name="Picture 8" descr="11-3变压器初级绕组等值表示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79838" y="3933825"/>
            <a:ext cx="4176712" cy="29130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793037" cy="1143000"/>
          </a:xfrm>
        </p:spPr>
        <p:txBody>
          <a:bodyPr/>
          <a:lstStyle/>
          <a:p>
            <a:r>
              <a:rPr lang="zh-CN" altLang="en-US" sz="2500"/>
              <a:t>第</a:t>
            </a:r>
            <a:r>
              <a:rPr lang="en-US" altLang="zh-CN" sz="2500"/>
              <a:t>2-2</a:t>
            </a:r>
            <a:r>
              <a:rPr lang="zh-CN" altLang="en-US" sz="2500"/>
              <a:t>讲</a:t>
            </a:r>
            <a:r>
              <a:rPr lang="en-US" altLang="zh-CN" sz="2500"/>
              <a:t>-3.</a:t>
            </a:r>
            <a:r>
              <a:rPr lang="zh-CN" altLang="en-US" sz="4100" b="1"/>
              <a:t>变压器空载电流分析</a:t>
            </a:r>
            <a:r>
              <a:rPr lang="en-US" altLang="zh-CN" sz="1400" b="1"/>
              <a:t>1</a:t>
            </a:r>
          </a:p>
        </p:txBody>
      </p:sp>
      <p:sp>
        <p:nvSpPr>
          <p:cNvPr id="247812" name="Text Box 4"/>
          <p:cNvSpPr txBox="1">
            <a:spLocks noChangeArrowheads="1"/>
          </p:cNvSpPr>
          <p:nvPr/>
        </p:nvSpPr>
        <p:spPr bwMode="auto">
          <a:xfrm>
            <a:off x="468313" y="1844675"/>
            <a:ext cx="8496300" cy="82232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>
                <a:latin typeface="Tahoma" pitchFamily="34" charset="0"/>
              </a:rPr>
              <a:t>       </a:t>
            </a:r>
            <a:r>
              <a:rPr kumimoji="1" lang="zh-CN" altLang="en-US" sz="2400" b="1">
                <a:latin typeface="Tahoma" pitchFamily="34" charset="0"/>
              </a:rPr>
              <a:t>上节没有计及铁心饱和及铁损，本节在对实际变压器考虑饱和又计及铁损的情况下，分析其空载电流的波形和相位。</a:t>
            </a:r>
            <a:r>
              <a:rPr kumimoji="1" lang="zh-CN" altLang="en-US" sz="2400">
                <a:latin typeface="Tahoma" pitchFamily="34" charset="0"/>
              </a:rPr>
              <a:t> </a:t>
            </a:r>
          </a:p>
        </p:txBody>
      </p:sp>
      <p:sp>
        <p:nvSpPr>
          <p:cNvPr id="247813" name="Line 5"/>
          <p:cNvSpPr>
            <a:spLocks noChangeShapeType="1"/>
          </p:cNvSpPr>
          <p:nvPr/>
        </p:nvSpPr>
        <p:spPr bwMode="auto">
          <a:xfrm flipV="1">
            <a:off x="1476375" y="43656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16" name="Text Box 8"/>
          <p:cNvSpPr txBox="1">
            <a:spLocks noChangeArrowheads="1"/>
          </p:cNvSpPr>
          <p:nvPr/>
        </p:nvSpPr>
        <p:spPr bwMode="auto">
          <a:xfrm>
            <a:off x="468313" y="2636838"/>
            <a:ext cx="4679950" cy="374332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>
                <a:latin typeface="Tahoma" pitchFamily="34" charset="0"/>
              </a:rPr>
              <a:t> </a:t>
            </a:r>
            <a:r>
              <a:rPr kumimoji="1" lang="zh-CN" altLang="en-US" sz="2400" b="1">
                <a:latin typeface="Tahoma" pitchFamily="34" charset="0"/>
              </a:rPr>
              <a:t>一、不计铁损耗时的空载电流</a:t>
            </a:r>
          </a:p>
          <a:p>
            <a:r>
              <a:rPr kumimoji="1" lang="zh-CN" altLang="en-US" sz="2400" b="1">
                <a:latin typeface="Tahoma" pitchFamily="34" charset="0"/>
              </a:rPr>
              <a:t>       单相变压器在外加正弦电源电压</a:t>
            </a:r>
            <a:r>
              <a:rPr kumimoji="1" lang="en-US" altLang="zh-CN" sz="2400" b="1">
                <a:solidFill>
                  <a:srgbClr val="FF0000"/>
                </a:solidFill>
                <a:latin typeface="Tahoma" pitchFamily="34" charset="0"/>
              </a:rPr>
              <a:t>U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时，其铁心中主磁通</a:t>
            </a:r>
            <a:r>
              <a:rPr kumimoji="1" lang="ru-RU" altLang="zh-CN" sz="2400" b="1">
                <a:solidFill>
                  <a:srgbClr val="FF0000"/>
                </a:solidFill>
                <a:latin typeface="Tahoma" pitchFamily="34" charset="0"/>
              </a:rPr>
              <a:t>Ф</a:t>
            </a:r>
            <a:r>
              <a:rPr kumimoji="1" lang="zh-CN" altLang="en-US" sz="2400" b="1">
                <a:latin typeface="Tahoma" pitchFamily="34" charset="0"/>
              </a:rPr>
              <a:t>必然按正弦规律变化，才能保持初级反电势</a:t>
            </a:r>
            <a:r>
              <a:rPr kumimoji="1" lang="en-US" altLang="zh-CN" sz="2400" b="1">
                <a:latin typeface="Tahoma" pitchFamily="34" charset="0"/>
              </a:rPr>
              <a:t>e1</a:t>
            </a:r>
            <a:r>
              <a:rPr kumimoji="1" lang="zh-CN" altLang="en-US" sz="2400" b="1">
                <a:latin typeface="Tahoma" pitchFamily="34" charset="0"/>
              </a:rPr>
              <a:t>也是正弦规律变化，以便与外加初级电压</a:t>
            </a:r>
            <a:r>
              <a:rPr kumimoji="1" lang="en-US" altLang="zh-CN" sz="2400" b="1">
                <a:latin typeface="Tahoma" pitchFamily="34" charset="0"/>
              </a:rPr>
              <a:t>u1</a:t>
            </a:r>
            <a:r>
              <a:rPr kumimoji="1" lang="zh-CN" altLang="en-US" sz="2400" b="1">
                <a:latin typeface="Tahoma" pitchFamily="34" charset="0"/>
              </a:rPr>
              <a:t>平衡。</a:t>
            </a:r>
          </a:p>
          <a:p>
            <a:r>
              <a:rPr kumimoji="1" lang="zh-CN" altLang="en-US" sz="2400" b="1">
                <a:latin typeface="Tahoma" pitchFamily="34" charset="0"/>
              </a:rPr>
              <a:t>       主磁通</a:t>
            </a:r>
            <a:r>
              <a:rPr kumimoji="1" lang="el-GR" altLang="zh-CN" sz="2400" b="1">
                <a:latin typeface="Tahoma" pitchFamily="34" charset="0"/>
              </a:rPr>
              <a:t>Φ</a:t>
            </a:r>
            <a:r>
              <a:rPr kumimoji="1" lang="zh-CN" altLang="en-US" sz="2400" b="1">
                <a:latin typeface="Tahoma" pitchFamily="34" charset="0"/>
              </a:rPr>
              <a:t>与空载电流 的关系是铁心主磁路的磁化曲线 ，如图</a:t>
            </a:r>
            <a:r>
              <a:rPr kumimoji="1" lang="en-US" altLang="zh-CN" sz="2400" b="1">
                <a:latin typeface="Tahoma" pitchFamily="34" charset="0"/>
              </a:rPr>
              <a:t>11-4</a:t>
            </a:r>
            <a:r>
              <a:rPr kumimoji="1" lang="zh-CN" altLang="en-US" sz="2400" b="1">
                <a:latin typeface="Tahoma" pitchFamily="34" charset="0"/>
              </a:rPr>
              <a:t>的右上图，其中考虑了饱和现象，磁化曲线为非线性。</a:t>
            </a:r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247817" name="Picture 9" descr="11-4变压器不计铁耗时空载电流波形1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076825" y="2781300"/>
            <a:ext cx="4067175" cy="314960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333375"/>
            <a:ext cx="7793037" cy="1143000"/>
          </a:xfrm>
        </p:spPr>
        <p:txBody>
          <a:bodyPr/>
          <a:lstStyle/>
          <a:p>
            <a:r>
              <a:rPr lang="zh-CN" altLang="en-US" sz="2500"/>
              <a:t>第</a:t>
            </a:r>
            <a:r>
              <a:rPr lang="en-US" altLang="zh-CN" sz="2500"/>
              <a:t>2-2</a:t>
            </a:r>
            <a:r>
              <a:rPr lang="zh-CN" altLang="en-US" sz="2500"/>
              <a:t>讲</a:t>
            </a:r>
            <a:r>
              <a:rPr lang="en-US" altLang="zh-CN" sz="2500"/>
              <a:t>-3.</a:t>
            </a:r>
            <a:r>
              <a:rPr lang="zh-CN" altLang="en-US" sz="4100" b="1"/>
              <a:t>变压器空载电流分析</a:t>
            </a:r>
            <a:r>
              <a:rPr lang="en-US" altLang="zh-CN" sz="1400" b="1"/>
              <a:t>2</a:t>
            </a:r>
          </a:p>
        </p:txBody>
      </p:sp>
      <p:pic>
        <p:nvPicPr>
          <p:cNvPr id="249864" name="Picture 8" descr="11-4变压器不计铁耗时空载电流波形2"/>
          <p:cNvPicPr>
            <a:picLocks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708400" y="1844675"/>
            <a:ext cx="5111750" cy="4168775"/>
          </a:xfrm>
          <a:noFill/>
          <a:ln/>
        </p:spPr>
      </p:pic>
      <p:pic>
        <p:nvPicPr>
          <p:cNvPr id="249865" name="Picture 9" descr="11-4变压器不计铁耗时空载电流波形3"/>
          <p:cNvPicPr>
            <a:picLocks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708400" y="1844675"/>
            <a:ext cx="5111750" cy="4176713"/>
          </a:xfrm>
          <a:noFill/>
          <a:ln/>
        </p:spPr>
      </p:pic>
      <p:sp>
        <p:nvSpPr>
          <p:cNvPr id="249860" name="Line 4"/>
          <p:cNvSpPr>
            <a:spLocks noChangeShapeType="1"/>
          </p:cNvSpPr>
          <p:nvPr/>
        </p:nvSpPr>
        <p:spPr bwMode="auto">
          <a:xfrm flipV="1">
            <a:off x="1476375" y="43656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395288" y="1844675"/>
            <a:ext cx="3384550" cy="41084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>
                <a:latin typeface="Tahoma" pitchFamily="34" charset="0"/>
              </a:rPr>
              <a:t> </a:t>
            </a:r>
            <a:r>
              <a:rPr kumimoji="1" lang="zh-CN" altLang="en-US" sz="2400" b="1">
                <a:latin typeface="Tahoma" pitchFamily="34" charset="0"/>
              </a:rPr>
              <a:t>一、不计铁损耗时的空载电流</a:t>
            </a:r>
          </a:p>
          <a:p>
            <a:r>
              <a:rPr kumimoji="1" lang="zh-CN" altLang="en-US" sz="2400" b="1">
                <a:latin typeface="Tahoma" pitchFamily="34" charset="0"/>
              </a:rPr>
              <a:t>        左上图的 表示主磁通随时间变化为正弦波形。取</a:t>
            </a:r>
            <a:r>
              <a:rPr kumimoji="1" lang="en-US" altLang="zh-CN" sz="2400" b="1">
                <a:latin typeface="Tahoma" pitchFamily="34" charset="0"/>
              </a:rPr>
              <a:t>t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，</a:t>
            </a:r>
            <a:r>
              <a:rPr kumimoji="1" lang="en-US" altLang="zh-CN" sz="2400" b="1">
                <a:latin typeface="Tahoma" pitchFamily="34" charset="0"/>
              </a:rPr>
              <a:t>t</a:t>
            </a:r>
            <a:r>
              <a:rPr kumimoji="1" lang="en-US" altLang="zh-CN" sz="2400" b="1" baseline="-25000">
                <a:latin typeface="Tahoma" pitchFamily="34" charset="0"/>
              </a:rPr>
              <a:t>2</a:t>
            </a:r>
            <a:r>
              <a:rPr kumimoji="1" lang="en-US" altLang="zh-CN" sz="2400" b="1">
                <a:latin typeface="Tahoma" pitchFamily="34" charset="0"/>
              </a:rPr>
              <a:t>  </a:t>
            </a:r>
            <a:r>
              <a:rPr kumimoji="1" lang="zh-CN" altLang="en-US" sz="2400" b="1">
                <a:latin typeface="Tahoma" pitchFamily="34" charset="0"/>
              </a:rPr>
              <a:t>等多个瞬时逐点作图，由该瞬时的磁通值按磁化曲线求得对应的空载电流。如右下图所示，把各瞬时的</a:t>
            </a:r>
            <a:r>
              <a:rPr kumimoji="1" lang="en-US" altLang="zh-CN" sz="2400" b="1">
                <a:latin typeface="Tahoma" pitchFamily="34" charset="0"/>
              </a:rPr>
              <a:t>i</a:t>
            </a:r>
            <a:r>
              <a:rPr kumimoji="1" lang="en-US" altLang="zh-CN" sz="2400" b="1" baseline="-25000">
                <a:latin typeface="Tahoma" pitchFamily="34" charset="0"/>
              </a:rPr>
              <a:t>o</a:t>
            </a:r>
            <a:r>
              <a:rPr kumimoji="1" lang="zh-CN" altLang="en-US" sz="2400" b="1">
                <a:latin typeface="Tahoma" pitchFamily="34" charset="0"/>
              </a:rPr>
              <a:t>连成粗实线，即得电流波形。</a:t>
            </a:r>
            <a:endParaRPr kumimoji="1" lang="zh-CN" altLang="en-US" sz="2400">
              <a:latin typeface="Tahoma" pitchFamily="34" charset="0"/>
            </a:endParaRPr>
          </a:p>
        </p:txBody>
      </p:sp>
      <p:pic>
        <p:nvPicPr>
          <p:cNvPr id="249867" name="Picture 11" descr="11-4变压器不计铁耗时空载电流波形4"/>
          <p:cNvPicPr>
            <a:picLocks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3708400" y="1844675"/>
            <a:ext cx="5095875" cy="4151313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696200" cy="866775"/>
          </a:xfrm>
        </p:spPr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介绍内容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81200"/>
            <a:ext cx="7991475" cy="36972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4000" b="1"/>
              <a:t>　　本章首先讨论变压器空载时的物理现象，分析空载时的电压平衡式及空载电流，以得到空载时的等值电路和矢量图。同时为下一章负载运行作准备。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793037" cy="1143000"/>
          </a:xfrm>
        </p:spPr>
        <p:txBody>
          <a:bodyPr/>
          <a:lstStyle/>
          <a:p>
            <a:r>
              <a:rPr lang="zh-CN" altLang="en-US" sz="2500"/>
              <a:t>第</a:t>
            </a:r>
            <a:r>
              <a:rPr lang="en-US" altLang="zh-CN" sz="2500"/>
              <a:t>2-2</a:t>
            </a:r>
            <a:r>
              <a:rPr lang="zh-CN" altLang="en-US" sz="2500"/>
              <a:t>讲</a:t>
            </a:r>
            <a:r>
              <a:rPr lang="en-US" altLang="zh-CN" sz="2500"/>
              <a:t>-3.</a:t>
            </a:r>
            <a:r>
              <a:rPr lang="zh-CN" altLang="en-US" sz="4100" b="1"/>
              <a:t>变压器空载电流分析</a:t>
            </a:r>
            <a:r>
              <a:rPr lang="en-US" altLang="zh-CN" sz="1400" b="1"/>
              <a:t>3</a:t>
            </a:r>
          </a:p>
        </p:txBody>
      </p:sp>
      <p:sp>
        <p:nvSpPr>
          <p:cNvPr id="250883" name="Line 3"/>
          <p:cNvSpPr>
            <a:spLocks noChangeShapeType="1"/>
          </p:cNvSpPr>
          <p:nvPr/>
        </p:nvSpPr>
        <p:spPr bwMode="auto">
          <a:xfrm flipV="1">
            <a:off x="1476375" y="43656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179388" y="1773238"/>
            <a:ext cx="4392612" cy="48387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>
                <a:latin typeface="Tahoma" pitchFamily="34" charset="0"/>
              </a:rPr>
              <a:t> </a:t>
            </a:r>
            <a:r>
              <a:rPr kumimoji="1" lang="zh-CN" altLang="en-US" sz="2400" b="1">
                <a:latin typeface="Tahoma" pitchFamily="34" charset="0"/>
              </a:rPr>
              <a:t>一、不计铁损耗时的空载电流</a:t>
            </a:r>
          </a:p>
          <a:p>
            <a:r>
              <a:rPr kumimoji="1" lang="zh-CN" altLang="en-US" sz="2400" b="1">
                <a:latin typeface="Tahoma" pitchFamily="34" charset="0"/>
              </a:rPr>
              <a:t>       可以看出当计及饱和非线性后，空载电流为非正弦的</a:t>
            </a:r>
            <a:r>
              <a:rPr kumimoji="1" lang="zh-CN" altLang="en-US" sz="2400" b="1">
                <a:solidFill>
                  <a:srgbClr val="FF0000"/>
                </a:solidFill>
                <a:latin typeface="Tahoma" pitchFamily="34" charset="0"/>
              </a:rPr>
              <a:t>尖顶波形</a:t>
            </a:r>
            <a:r>
              <a:rPr kumimoji="1" lang="zh-CN" altLang="en-US" sz="2400" b="1">
                <a:latin typeface="Tahoma" pitchFamily="34" charset="0"/>
              </a:rPr>
              <a:t>。此时</a:t>
            </a:r>
            <a:r>
              <a:rPr kumimoji="1" lang="zh-CN" altLang="en-US" sz="2400" b="1">
                <a:solidFill>
                  <a:srgbClr val="FF0000"/>
                </a:solidFill>
                <a:latin typeface="Tahoma" pitchFamily="34" charset="0"/>
              </a:rPr>
              <a:t>尖顶波 与正弦波同相位</a:t>
            </a:r>
            <a:r>
              <a:rPr kumimoji="1" lang="zh-CN" altLang="en-US" sz="2400" b="1">
                <a:latin typeface="Tahoma" pitchFamily="34" charset="0"/>
              </a:rPr>
              <a:t>，它们均</a:t>
            </a:r>
            <a:r>
              <a:rPr kumimoji="1" lang="zh-CN" altLang="en-US" sz="2400" b="1">
                <a:solidFill>
                  <a:srgbClr val="FF0000"/>
                </a:solidFill>
                <a:latin typeface="Tahoma" pitchFamily="34" charset="0"/>
              </a:rPr>
              <a:t>滞后</a:t>
            </a:r>
            <a:r>
              <a:rPr kumimoji="1" lang="zh-CN" altLang="en-US" sz="2400" b="1">
                <a:latin typeface="Tahoma" pitchFamily="34" charset="0"/>
              </a:rPr>
              <a:t>电源电压</a:t>
            </a:r>
            <a:r>
              <a:rPr kumimoji="1" lang="en-US" altLang="zh-CN" sz="2400" b="1">
                <a:latin typeface="Tahoma" pitchFamily="34" charset="0"/>
              </a:rPr>
              <a:t>u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en-US" altLang="zh-CN" sz="2400" b="1">
                <a:latin typeface="Tahoma" pitchFamily="34" charset="0"/>
              </a:rPr>
              <a:t> </a:t>
            </a:r>
            <a:r>
              <a:rPr kumimoji="1" lang="en-US" altLang="zh-CN" sz="2400" b="1">
                <a:solidFill>
                  <a:srgbClr val="FF0000"/>
                </a:solidFill>
                <a:latin typeface="Tahoma" pitchFamily="34" charset="0"/>
              </a:rPr>
              <a:t>90</a:t>
            </a:r>
            <a:r>
              <a:rPr kumimoji="1" lang="en-US" altLang="zh-CN" sz="2400" b="1">
                <a:latin typeface="Tahoma" pitchFamily="34" charset="0"/>
              </a:rPr>
              <a:t>˚</a:t>
            </a:r>
            <a:r>
              <a:rPr kumimoji="1" lang="zh-CN" altLang="en-US" sz="2400" b="1">
                <a:latin typeface="Tahoma" pitchFamily="34" charset="0"/>
              </a:rPr>
              <a:t>，故这电流为无功电流仅起磁化作用，称为</a:t>
            </a:r>
            <a:r>
              <a:rPr kumimoji="1" lang="zh-CN" altLang="en-US" sz="2400" b="1">
                <a:solidFill>
                  <a:srgbClr val="FF0000"/>
                </a:solidFill>
                <a:latin typeface="Tahoma" pitchFamily="34" charset="0"/>
              </a:rPr>
              <a:t>磁化电流</a:t>
            </a:r>
            <a:r>
              <a:rPr kumimoji="1" lang="en-US" altLang="zh-CN" sz="2400" b="1">
                <a:solidFill>
                  <a:srgbClr val="FF0000"/>
                </a:solidFill>
                <a:latin typeface="Tahoma" pitchFamily="34" charset="0"/>
              </a:rPr>
              <a:t>I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ahoma" pitchFamily="34" charset="0"/>
              </a:rPr>
              <a:t>0u</a:t>
            </a:r>
            <a:r>
              <a:rPr kumimoji="1" lang="zh-CN" altLang="en-US" sz="2400" b="1">
                <a:solidFill>
                  <a:schemeClr val="hlink"/>
                </a:solidFill>
                <a:latin typeface="Tahoma" pitchFamily="34" charset="0"/>
              </a:rPr>
              <a:t>。</a:t>
            </a:r>
          </a:p>
          <a:p>
            <a:r>
              <a:rPr kumimoji="1" lang="zh-CN" altLang="en-US" sz="2400" b="1">
                <a:latin typeface="Tahoma" pitchFamily="34" charset="0"/>
              </a:rPr>
              <a:t>        非正弦尖顶波形的空载电流</a:t>
            </a:r>
            <a:r>
              <a:rPr kumimoji="1" lang="en-US" altLang="zh-CN" sz="2400" b="1">
                <a:latin typeface="Tahoma" pitchFamily="34" charset="0"/>
              </a:rPr>
              <a:t>i</a:t>
            </a:r>
            <a:r>
              <a:rPr kumimoji="1" lang="en-US" altLang="zh-CN" sz="2400" b="1" baseline="-25000">
                <a:latin typeface="Tahoma" pitchFamily="34" charset="0"/>
              </a:rPr>
              <a:t>o</a:t>
            </a:r>
            <a:r>
              <a:rPr kumimoji="1" lang="zh-CN" altLang="en-US" sz="2400" b="1">
                <a:latin typeface="Tahoma" pitchFamily="34" charset="0"/>
              </a:rPr>
              <a:t>用傅里叶级数展开，可得基波</a:t>
            </a:r>
            <a:r>
              <a:rPr kumimoji="1" lang="en-US" altLang="zh-CN" sz="2400" b="1">
                <a:latin typeface="Tahoma" pitchFamily="34" charset="0"/>
              </a:rPr>
              <a:t>i</a:t>
            </a:r>
            <a:r>
              <a:rPr kumimoji="1" lang="en-US" altLang="zh-CN" sz="2400" b="1" baseline="-25000">
                <a:latin typeface="Tahoma" pitchFamily="34" charset="0"/>
              </a:rPr>
              <a:t>o1</a:t>
            </a:r>
            <a:r>
              <a:rPr kumimoji="1" lang="zh-CN" altLang="en-US" sz="2400" b="1">
                <a:latin typeface="Tahoma" pitchFamily="34" charset="0"/>
              </a:rPr>
              <a:t>和一系列奇次谐波</a:t>
            </a:r>
            <a:r>
              <a:rPr kumimoji="1" lang="en-US" altLang="zh-CN" sz="2400" b="1">
                <a:latin typeface="Tahoma" pitchFamily="34" charset="0"/>
              </a:rPr>
              <a:t>i</a:t>
            </a:r>
            <a:r>
              <a:rPr kumimoji="1" lang="en-US" altLang="zh-CN" sz="2400" b="1" baseline="-25000">
                <a:latin typeface="Tahoma" pitchFamily="34" charset="0"/>
              </a:rPr>
              <a:t>o3</a:t>
            </a:r>
            <a:r>
              <a:rPr kumimoji="1" lang="en-US" altLang="zh-CN" sz="2400">
                <a:latin typeface="Tahoma" pitchFamily="34" charset="0"/>
              </a:rPr>
              <a:t> ,</a:t>
            </a:r>
            <a:r>
              <a:rPr kumimoji="1" lang="en-US" altLang="zh-CN" sz="2400" b="1">
                <a:latin typeface="Tahoma" pitchFamily="34" charset="0"/>
              </a:rPr>
              <a:t>i</a:t>
            </a:r>
            <a:r>
              <a:rPr kumimoji="1" lang="en-US" altLang="zh-CN" sz="2400" b="1" baseline="-25000">
                <a:latin typeface="Tahoma" pitchFamily="34" charset="0"/>
              </a:rPr>
              <a:t>o5</a:t>
            </a:r>
            <a:r>
              <a:rPr kumimoji="1" lang="en-US" altLang="zh-CN" sz="2400">
                <a:latin typeface="Tahoma" pitchFamily="34" charset="0"/>
              </a:rPr>
              <a:t> </a:t>
            </a:r>
            <a:r>
              <a:rPr kumimoji="1" lang="en-US" altLang="zh-CN" sz="2400" b="1">
                <a:latin typeface="Times New Roman"/>
              </a:rPr>
              <a:t>……</a:t>
            </a:r>
            <a:r>
              <a:rPr kumimoji="1" lang="zh-CN" altLang="en-US" sz="2400" b="1">
                <a:latin typeface="Tahoma" pitchFamily="34" charset="0"/>
              </a:rPr>
              <a:t>。磁路愈饱和，谐波成分愈大。</a:t>
            </a:r>
            <a:r>
              <a:rPr kumimoji="1" lang="zh-CN" altLang="en-US" sz="2400">
                <a:latin typeface="Tahoma" pitchFamily="34" charset="0"/>
              </a:rPr>
              <a:t> </a:t>
            </a:r>
          </a:p>
        </p:txBody>
      </p:sp>
      <p:pic>
        <p:nvPicPr>
          <p:cNvPr id="250887" name="Picture 7" descr="11-4变压器不计铁耗时空载电流波形5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05325" y="1844675"/>
            <a:ext cx="4638675" cy="377190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04813"/>
            <a:ext cx="7793037" cy="1143000"/>
          </a:xfrm>
        </p:spPr>
        <p:txBody>
          <a:bodyPr/>
          <a:lstStyle/>
          <a:p>
            <a:r>
              <a:rPr lang="zh-CN" altLang="en-US" sz="2900"/>
              <a:t>第</a:t>
            </a:r>
            <a:r>
              <a:rPr lang="en-US" altLang="zh-CN" sz="2900"/>
              <a:t>2-2</a:t>
            </a:r>
            <a:r>
              <a:rPr lang="zh-CN" altLang="en-US" sz="2900"/>
              <a:t>讲</a:t>
            </a:r>
            <a:r>
              <a:rPr lang="en-US" altLang="zh-CN" sz="2500"/>
              <a:t>-3.</a:t>
            </a:r>
            <a:r>
              <a:rPr lang="zh-CN" altLang="en-US" sz="4100" b="1"/>
              <a:t>变压器空载电流分析</a:t>
            </a:r>
            <a:r>
              <a:rPr lang="en-US" altLang="zh-CN" sz="1400" b="1"/>
              <a:t>4</a:t>
            </a:r>
          </a:p>
        </p:txBody>
      </p:sp>
      <p:sp>
        <p:nvSpPr>
          <p:cNvPr id="253955" name="Line 3"/>
          <p:cNvSpPr>
            <a:spLocks noChangeShapeType="1"/>
          </p:cNvSpPr>
          <p:nvPr/>
        </p:nvSpPr>
        <p:spPr bwMode="auto">
          <a:xfrm flipV="1">
            <a:off x="1476375" y="43656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179388" y="1773238"/>
            <a:ext cx="4392612" cy="26479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>
                <a:latin typeface="Tahoma" pitchFamily="34" charset="0"/>
              </a:rPr>
              <a:t>  </a:t>
            </a:r>
            <a:r>
              <a:rPr kumimoji="1" lang="zh-CN" altLang="en-US" sz="2400" b="1">
                <a:latin typeface="Tahoma" pitchFamily="34" charset="0"/>
              </a:rPr>
              <a:t>二、计及铁损耗时的空载电流</a:t>
            </a:r>
          </a:p>
          <a:p>
            <a:r>
              <a:rPr kumimoji="1" lang="zh-CN" altLang="en-US" sz="2400" b="1">
                <a:latin typeface="Tahoma" pitchFamily="34" charset="0"/>
              </a:rPr>
              <a:t>    交变磁场引起的铁损耗包括磁滞和涡流损耗两部分。图</a:t>
            </a:r>
            <a:r>
              <a:rPr kumimoji="1" lang="en-US" altLang="zh-CN" sz="2400" b="1">
                <a:latin typeface="Tahoma" pitchFamily="34" charset="0"/>
              </a:rPr>
              <a:t>11-5</a:t>
            </a:r>
            <a:r>
              <a:rPr kumimoji="1" lang="zh-CN" altLang="en-US" sz="2400" b="1">
                <a:latin typeface="Tahoma" pitchFamily="34" charset="0"/>
              </a:rPr>
              <a:t>是只计及磁滞时的空载电流波形，作图方法同上。图</a:t>
            </a:r>
            <a:r>
              <a:rPr kumimoji="1" lang="en-US" altLang="zh-CN" sz="2400" b="1">
                <a:latin typeface="Tahoma" pitchFamily="34" charset="0"/>
              </a:rPr>
              <a:t>(a)</a:t>
            </a:r>
            <a:r>
              <a:rPr kumimoji="1" lang="zh-CN" altLang="en-US" sz="2400" b="1">
                <a:latin typeface="Tahoma" pitchFamily="34" charset="0"/>
              </a:rPr>
              <a:t>为计及磁滞的磁化曲线，当主磁通  为正弦时。</a:t>
            </a:r>
          </a:p>
        </p:txBody>
      </p:sp>
      <p:pic>
        <p:nvPicPr>
          <p:cNvPr id="253961" name="Picture 9" descr="11-4变压器计铁耗时空载电流波形1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643438" y="1484313"/>
            <a:ext cx="4267200" cy="5373687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793038" cy="1143000"/>
          </a:xfrm>
        </p:spPr>
        <p:txBody>
          <a:bodyPr/>
          <a:lstStyle/>
          <a:p>
            <a:r>
              <a:rPr lang="zh-CN" altLang="en-US" sz="2900"/>
              <a:t>第</a:t>
            </a:r>
            <a:r>
              <a:rPr lang="en-US" altLang="zh-CN" sz="2900"/>
              <a:t>2-2</a:t>
            </a:r>
            <a:r>
              <a:rPr lang="zh-CN" altLang="en-US" sz="2900"/>
              <a:t>讲</a:t>
            </a:r>
            <a:r>
              <a:rPr lang="en-US" altLang="zh-CN" sz="2500"/>
              <a:t>-3.</a:t>
            </a:r>
            <a:r>
              <a:rPr lang="zh-CN" altLang="en-US" sz="4100" b="1"/>
              <a:t>变压器空载电流分析</a:t>
            </a:r>
            <a:r>
              <a:rPr lang="en-US" altLang="zh-CN" sz="1400" b="1"/>
              <a:t>5</a:t>
            </a:r>
          </a:p>
        </p:txBody>
      </p:sp>
      <p:pic>
        <p:nvPicPr>
          <p:cNvPr id="254981" name="Picture 5" descr="11-4变压器计铁耗时空载电流波形2"/>
          <p:cNvPicPr>
            <a:picLocks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148263" y="1773238"/>
            <a:ext cx="4043362" cy="5084762"/>
          </a:xfrm>
          <a:noFill/>
          <a:ln/>
        </p:spPr>
      </p:pic>
      <p:pic>
        <p:nvPicPr>
          <p:cNvPr id="254982" name="Picture 6" descr="11-4变压器计铁耗时空载电流波形3"/>
          <p:cNvPicPr>
            <a:picLocks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148263" y="1773238"/>
            <a:ext cx="3995737" cy="5084762"/>
          </a:xfrm>
          <a:noFill/>
          <a:ln/>
        </p:spPr>
      </p:pic>
      <p:sp>
        <p:nvSpPr>
          <p:cNvPr id="254979" name="Line 3"/>
          <p:cNvSpPr>
            <a:spLocks noChangeShapeType="1"/>
          </p:cNvSpPr>
          <p:nvPr/>
        </p:nvSpPr>
        <p:spPr bwMode="auto">
          <a:xfrm flipV="1">
            <a:off x="1476375" y="43656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179388" y="1654175"/>
            <a:ext cx="4968875" cy="520382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>
                <a:latin typeface="Tahoma" pitchFamily="34" charset="0"/>
              </a:rPr>
              <a:t>  </a:t>
            </a:r>
            <a:r>
              <a:rPr kumimoji="1" lang="zh-CN" altLang="en-US" sz="2400" b="1">
                <a:latin typeface="Tahoma" pitchFamily="34" charset="0"/>
              </a:rPr>
              <a:t>二、计及铁损耗时的空载电流</a:t>
            </a:r>
          </a:p>
          <a:p>
            <a:r>
              <a:rPr kumimoji="1" lang="zh-CN" altLang="en-US" sz="2400" b="1">
                <a:latin typeface="Tahoma" pitchFamily="34" charset="0"/>
              </a:rPr>
              <a:t>        当主磁通</a:t>
            </a:r>
            <a:r>
              <a:rPr kumimoji="1" lang="el-GR" altLang="zh-CN" sz="2400" b="1">
                <a:latin typeface="Tahoma" pitchFamily="34" charset="0"/>
                <a:cs typeface="Tahoma" pitchFamily="34" charset="0"/>
              </a:rPr>
              <a:t>Φ</a:t>
            </a:r>
            <a:r>
              <a:rPr kumimoji="1" lang="zh-CN" altLang="en-US" sz="2400" b="1">
                <a:latin typeface="Tahoma" pitchFamily="34" charset="0"/>
              </a:rPr>
              <a:t>为正弦时；得到图</a:t>
            </a:r>
            <a:r>
              <a:rPr kumimoji="1" lang="en-US" altLang="zh-CN" sz="2400" b="1">
                <a:latin typeface="Tahoma" pitchFamily="34" charset="0"/>
              </a:rPr>
              <a:t>(b)</a:t>
            </a:r>
            <a:r>
              <a:rPr kumimoji="1" lang="zh-CN" altLang="en-US" sz="2400" b="1">
                <a:latin typeface="Tahoma" pitchFamily="34" charset="0"/>
              </a:rPr>
              <a:t>的</a:t>
            </a:r>
            <a:r>
              <a:rPr kumimoji="1" lang="en-US" altLang="zh-CN" sz="2400" b="1">
                <a:latin typeface="Tahoma" pitchFamily="34" charset="0"/>
              </a:rPr>
              <a:t>i</a:t>
            </a:r>
            <a:r>
              <a:rPr kumimoji="1" lang="en-US" altLang="zh-CN" sz="2400" b="1" baseline="-25000">
                <a:latin typeface="Tahoma" pitchFamily="34" charset="0"/>
              </a:rPr>
              <a:t>0</a:t>
            </a:r>
            <a:r>
              <a:rPr kumimoji="1" lang="en-US" altLang="zh-CN" sz="2400" b="1">
                <a:latin typeface="Tahoma" pitchFamily="34" charset="0"/>
              </a:rPr>
              <a:t>=f(t)</a:t>
            </a:r>
            <a:r>
              <a:rPr kumimoji="1" lang="zh-CN" altLang="en-US" sz="2400" b="1">
                <a:latin typeface="Tahoma" pitchFamily="34" charset="0"/>
              </a:rPr>
              <a:t>为畸变的尖顶波，它超前</a:t>
            </a:r>
            <a:r>
              <a:rPr kumimoji="1" lang="el-GR" altLang="zh-CN" sz="2400" b="1">
                <a:latin typeface="Tahoma" pitchFamily="34" charset="0"/>
              </a:rPr>
              <a:t>Φ</a:t>
            </a:r>
            <a:r>
              <a:rPr kumimoji="1" lang="zh-CN" altLang="en-US" sz="2400" b="1">
                <a:latin typeface="Tahoma" pitchFamily="34" charset="0"/>
              </a:rPr>
              <a:t>一个角度</a:t>
            </a:r>
            <a:r>
              <a:rPr kumimoji="1" lang="el-GR" altLang="zh-CN" sz="2400" b="1">
                <a:latin typeface="宋体" charset="-122"/>
              </a:rPr>
              <a:t>α</a:t>
            </a:r>
            <a:r>
              <a:rPr kumimoji="1" lang="en-US" altLang="zh-CN" sz="2400" b="1" baseline="-25000">
                <a:latin typeface="宋体" charset="-122"/>
              </a:rPr>
              <a:t>0</a:t>
            </a:r>
            <a:r>
              <a:rPr kumimoji="1" lang="en-US" altLang="zh-CN" sz="2400" b="1">
                <a:latin typeface="宋体" charset="-122"/>
              </a:rPr>
              <a:t>’</a:t>
            </a:r>
            <a:r>
              <a:rPr kumimoji="1" lang="zh-CN" altLang="en-US" sz="2400" b="1">
                <a:latin typeface="Tahoma" pitchFamily="34" charset="0"/>
              </a:rPr>
              <a:t>。    </a:t>
            </a:r>
          </a:p>
          <a:p>
            <a:r>
              <a:rPr kumimoji="1" lang="zh-CN" altLang="en-US" sz="2400" b="1">
                <a:latin typeface="Tahoma" pitchFamily="34" charset="0"/>
              </a:rPr>
              <a:t>       将此空载电流</a:t>
            </a:r>
            <a:r>
              <a:rPr kumimoji="1" lang="en-US" altLang="zh-CN" sz="2400" b="1">
                <a:latin typeface="Tahoma" pitchFamily="34" charset="0"/>
              </a:rPr>
              <a:t>i</a:t>
            </a:r>
            <a:r>
              <a:rPr kumimoji="1" lang="en-US" altLang="zh-CN" sz="2400" b="1" baseline="-25000">
                <a:latin typeface="Tahoma" pitchFamily="34" charset="0"/>
              </a:rPr>
              <a:t>0</a:t>
            </a:r>
            <a:r>
              <a:rPr kumimoji="1" lang="zh-CN" altLang="en-US" sz="2400" b="1">
                <a:latin typeface="Tahoma" pitchFamily="34" charset="0"/>
              </a:rPr>
              <a:t>分解成两个等效正弦波分量：一是与主磁通同相位而滞后电源电压的无功分量，即磁化电流</a:t>
            </a:r>
            <a:r>
              <a:rPr kumimoji="1" lang="en-US" altLang="zh-CN" sz="2400" b="1">
                <a:latin typeface="Tahoma" pitchFamily="34" charset="0"/>
              </a:rPr>
              <a:t>i</a:t>
            </a:r>
            <a:r>
              <a:rPr kumimoji="1" lang="en-US" altLang="zh-CN" sz="2400" b="1" baseline="-25000">
                <a:latin typeface="Tahoma" pitchFamily="34" charset="0"/>
              </a:rPr>
              <a:t>0u</a:t>
            </a:r>
            <a:r>
              <a:rPr kumimoji="1" lang="zh-CN" altLang="en-US" sz="2400" b="1">
                <a:latin typeface="Tahoma" pitchFamily="34" charset="0"/>
              </a:rPr>
              <a:t>；</a:t>
            </a:r>
          </a:p>
          <a:p>
            <a:r>
              <a:rPr kumimoji="1" lang="zh-CN" altLang="en-US" sz="2400" b="1">
                <a:latin typeface="Tahoma" pitchFamily="34" charset="0"/>
              </a:rPr>
              <a:t>       另一是超前主磁通</a:t>
            </a:r>
            <a:r>
              <a:rPr kumimoji="1" lang="en-US" altLang="zh-CN" sz="2400" b="1">
                <a:latin typeface="Tahoma" pitchFamily="34" charset="0"/>
              </a:rPr>
              <a:t>90</a:t>
            </a:r>
            <a:r>
              <a:rPr kumimoji="1" lang="en-US" altLang="zh-CN" sz="2400" b="1">
                <a:latin typeface="Tahoma" pitchFamily="34" charset="0"/>
                <a:cs typeface="Tahoma" pitchFamily="34" charset="0"/>
              </a:rPr>
              <a:t>˚</a:t>
            </a:r>
            <a:r>
              <a:rPr kumimoji="1" lang="en-US" altLang="zh-CN" sz="2400" b="1">
                <a:latin typeface="Tahoma" pitchFamily="34" charset="0"/>
              </a:rPr>
              <a:t> </a:t>
            </a:r>
            <a:r>
              <a:rPr kumimoji="1" lang="zh-CN" altLang="en-US" sz="2400" b="1">
                <a:latin typeface="Tahoma" pitchFamily="34" charset="0"/>
              </a:rPr>
              <a:t>而与电源电压同相的有功分量，称为磁滞损耗电流</a:t>
            </a:r>
            <a:r>
              <a:rPr kumimoji="1" lang="en-US" altLang="zh-CN" sz="2400" b="1">
                <a:latin typeface="Tahoma" pitchFamily="34" charset="0"/>
              </a:rPr>
              <a:t>i</a:t>
            </a:r>
            <a:r>
              <a:rPr kumimoji="1" lang="en-US" altLang="zh-CN" sz="2400" b="1" baseline="-25000">
                <a:latin typeface="Tahoma" pitchFamily="34" charset="0"/>
              </a:rPr>
              <a:t>0a</a:t>
            </a:r>
            <a:r>
              <a:rPr kumimoji="1" lang="en-US" altLang="zh-CN" sz="2400" b="1">
                <a:latin typeface="Times New Roman"/>
              </a:rPr>
              <a:t>’</a:t>
            </a:r>
            <a:r>
              <a:rPr kumimoji="1" lang="zh-CN" altLang="en-US" sz="2400" b="1">
                <a:latin typeface="Tahoma" pitchFamily="34" charset="0"/>
              </a:rPr>
              <a:t>。</a:t>
            </a:r>
          </a:p>
          <a:p>
            <a:r>
              <a:rPr kumimoji="1" lang="zh-CN" altLang="en-US" sz="2400" b="1">
                <a:solidFill>
                  <a:srgbClr val="FF0000"/>
                </a:solidFill>
                <a:latin typeface="Tahoma" pitchFamily="34" charset="0"/>
              </a:rPr>
              <a:t>无功分量</a:t>
            </a:r>
            <a:r>
              <a:rPr kumimoji="1" lang="zh-CN" altLang="en-US" sz="2400" b="1">
                <a:latin typeface="Tahoma" pitchFamily="34" charset="0"/>
              </a:rPr>
              <a:t>起磁化作用，建立主磁通，</a:t>
            </a:r>
            <a:r>
              <a:rPr kumimoji="1" lang="zh-CN" altLang="en-US" sz="2400" b="1">
                <a:solidFill>
                  <a:srgbClr val="FF0000"/>
                </a:solidFill>
                <a:latin typeface="Tahoma" pitchFamily="34" charset="0"/>
              </a:rPr>
              <a:t>有功分量</a:t>
            </a:r>
            <a:r>
              <a:rPr kumimoji="1" lang="zh-CN" altLang="en-US" sz="2400" b="1">
                <a:latin typeface="Tahoma" pitchFamily="34" charset="0"/>
              </a:rPr>
              <a:t>要从电源吸收电能，以损耗的形式消耗掉。。</a:t>
            </a:r>
          </a:p>
        </p:txBody>
      </p:sp>
      <p:pic>
        <p:nvPicPr>
          <p:cNvPr id="254984" name="Picture 8" descr="11-4变压器计铁耗时空载电流波形3"/>
          <p:cNvPicPr>
            <a:picLocks noChangeAspect="1" noChangeArrowheads="1"/>
          </p:cNvPicPr>
          <p:nvPr>
            <p:ph sz="quarter" idx="3"/>
          </p:nvPr>
        </p:nvPicPr>
        <p:blipFill>
          <a:blip r:embed="rId3"/>
          <a:srcRect l="35553" t="43590"/>
          <a:stretch>
            <a:fillRect/>
          </a:stretch>
        </p:blipFill>
        <p:spPr>
          <a:xfrm>
            <a:off x="5148263" y="1773238"/>
            <a:ext cx="4037012" cy="5084762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900"/>
              <a:t>第</a:t>
            </a:r>
            <a:r>
              <a:rPr lang="en-US" altLang="zh-CN" sz="2900"/>
              <a:t>2-2</a:t>
            </a:r>
            <a:r>
              <a:rPr lang="zh-CN" altLang="en-US" sz="2900"/>
              <a:t>讲</a:t>
            </a:r>
            <a:r>
              <a:rPr lang="en-US" altLang="zh-CN" sz="2500"/>
              <a:t>-3.</a:t>
            </a:r>
            <a:r>
              <a:rPr lang="zh-CN" altLang="en-US" sz="4100" b="1"/>
              <a:t>变压器空载电流分析</a:t>
            </a:r>
            <a:r>
              <a:rPr lang="en-US" altLang="zh-CN" sz="1400" b="1"/>
              <a:t>6</a:t>
            </a:r>
          </a:p>
        </p:txBody>
      </p:sp>
      <p:graphicFrame>
        <p:nvGraphicFramePr>
          <p:cNvPr id="258065" name="Object 17"/>
          <p:cNvGraphicFramePr>
            <a:graphicFrameLocks noChangeAspect="1"/>
          </p:cNvGraphicFramePr>
          <p:nvPr>
            <p:ph sz="half" idx="1"/>
          </p:nvPr>
        </p:nvGraphicFramePr>
        <p:xfrm>
          <a:off x="7019925" y="3429000"/>
          <a:ext cx="1655763" cy="1144588"/>
        </p:xfrm>
        <a:graphic>
          <a:graphicData uri="http://schemas.openxmlformats.org/presentationml/2006/ole">
            <p:oleObj spid="_x0000_s258065" name="Equation" r:id="rId3" imgW="1028520" imgH="711000" progId="Equation.DSMT4">
              <p:embed/>
            </p:oleObj>
          </a:graphicData>
        </a:graphic>
      </p:graphicFrame>
      <p:graphicFrame>
        <p:nvGraphicFramePr>
          <p:cNvPr id="258068" name="Object 20"/>
          <p:cNvGraphicFramePr>
            <a:graphicFrameLocks noChangeAspect="1"/>
          </p:cNvGraphicFramePr>
          <p:nvPr>
            <p:ph sz="quarter" idx="2"/>
          </p:nvPr>
        </p:nvGraphicFramePr>
        <p:xfrm>
          <a:off x="6257925" y="2019300"/>
          <a:ext cx="1211263" cy="506413"/>
        </p:xfrm>
        <a:graphic>
          <a:graphicData uri="http://schemas.openxmlformats.org/presentationml/2006/ole">
            <p:oleObj spid="_x0000_s258068" name="Equation" r:id="rId4" imgW="571320" imgH="241200" progId="Equation.DSMT4">
              <p:embed/>
            </p:oleObj>
          </a:graphicData>
        </a:graphic>
      </p:graphicFrame>
      <p:sp>
        <p:nvSpPr>
          <p:cNvPr id="258053" name="Line 5"/>
          <p:cNvSpPr>
            <a:spLocks noChangeShapeType="1"/>
          </p:cNvSpPr>
          <p:nvPr/>
        </p:nvSpPr>
        <p:spPr bwMode="auto">
          <a:xfrm flipV="1">
            <a:off x="1476375" y="43656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5400675" cy="41084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>
                <a:latin typeface="Tahoma" pitchFamily="34" charset="0"/>
              </a:rPr>
              <a:t>  </a:t>
            </a:r>
            <a:r>
              <a:rPr kumimoji="1" lang="zh-CN" altLang="en-US" sz="2400" b="1">
                <a:latin typeface="Tahoma" pitchFamily="34" charset="0"/>
              </a:rPr>
              <a:t>二、计及铁损耗时的空载电流</a:t>
            </a:r>
          </a:p>
          <a:p>
            <a:r>
              <a:rPr kumimoji="1" lang="zh-CN" altLang="en-US" sz="2400" b="1">
                <a:latin typeface="Tahoma" pitchFamily="34" charset="0"/>
              </a:rPr>
              <a:t>       同理，涡流损耗电流</a:t>
            </a:r>
            <a:r>
              <a:rPr kumimoji="1" lang="en-US" altLang="zh-CN" sz="2400" b="1">
                <a:latin typeface="Tahoma" pitchFamily="34" charset="0"/>
              </a:rPr>
              <a:t>i</a:t>
            </a:r>
            <a:r>
              <a:rPr kumimoji="1" lang="en-US" altLang="zh-CN" sz="2400" b="1" baseline="-25000">
                <a:latin typeface="Tahoma" pitchFamily="34" charset="0"/>
              </a:rPr>
              <a:t>0a</a:t>
            </a:r>
            <a:r>
              <a:rPr kumimoji="1" lang="en-US" altLang="zh-CN" sz="2400" b="1">
                <a:latin typeface="Times New Roman"/>
              </a:rPr>
              <a:t>”</a:t>
            </a:r>
            <a:r>
              <a:rPr kumimoji="1" lang="zh-CN" altLang="en-US" sz="2400" b="1">
                <a:latin typeface="Tahoma" pitchFamily="34" charset="0"/>
              </a:rPr>
              <a:t>的性质也是有功分量电流，要从电源吸收电能。</a:t>
            </a:r>
          </a:p>
          <a:p>
            <a:r>
              <a:rPr kumimoji="1" lang="zh-CN" altLang="en-US" sz="2400" b="1">
                <a:latin typeface="Tahoma" pitchFamily="34" charset="0"/>
              </a:rPr>
              <a:t>      总起来说，空载铁耗电流</a:t>
            </a:r>
            <a:r>
              <a:rPr kumimoji="1" lang="en-US" altLang="zh-CN" sz="2400" b="1">
                <a:latin typeface="Tahoma" pitchFamily="34" charset="0"/>
              </a:rPr>
              <a:t>i</a:t>
            </a:r>
            <a:r>
              <a:rPr kumimoji="1" lang="en-US" altLang="zh-CN" sz="2400" b="1" baseline="-25000">
                <a:latin typeface="Tahoma" pitchFamily="34" charset="0"/>
              </a:rPr>
              <a:t>0a</a:t>
            </a:r>
            <a:r>
              <a:rPr kumimoji="1" lang="en-US" altLang="zh-CN" sz="2400" b="1">
                <a:latin typeface="Tahoma" pitchFamily="34" charset="0"/>
              </a:rPr>
              <a:t>=i</a:t>
            </a:r>
            <a:r>
              <a:rPr kumimoji="1" lang="en-US" altLang="zh-CN" sz="2400" b="1" baseline="-25000">
                <a:latin typeface="Tahoma" pitchFamily="34" charset="0"/>
              </a:rPr>
              <a:t>0a</a:t>
            </a:r>
            <a:r>
              <a:rPr kumimoji="1" lang="en-US" altLang="zh-CN" sz="2400" b="1">
                <a:latin typeface="Times New Roman"/>
              </a:rPr>
              <a:t>’</a:t>
            </a:r>
            <a:r>
              <a:rPr kumimoji="1" lang="en-US" altLang="zh-CN" sz="2400" b="1">
                <a:latin typeface="Tahoma" pitchFamily="34" charset="0"/>
              </a:rPr>
              <a:t>+i</a:t>
            </a:r>
            <a:r>
              <a:rPr kumimoji="1" lang="en-US" altLang="zh-CN" sz="2400" b="1" baseline="-25000">
                <a:latin typeface="Tahoma" pitchFamily="34" charset="0"/>
              </a:rPr>
              <a:t>0a</a:t>
            </a:r>
            <a:r>
              <a:rPr kumimoji="1" lang="en-US" altLang="zh-CN" sz="2400" b="1">
                <a:latin typeface="Times New Roman"/>
              </a:rPr>
              <a:t>”</a:t>
            </a:r>
            <a:r>
              <a:rPr kumimoji="1" lang="en-US" altLang="zh-CN" sz="2400" b="1">
                <a:latin typeface="Tahoma" pitchFamily="34" charset="0"/>
              </a:rPr>
              <a:t> </a:t>
            </a:r>
            <a:r>
              <a:rPr kumimoji="1" lang="zh-CN" altLang="en-US" sz="2400" b="1">
                <a:latin typeface="Tahoma" pitchFamily="34" charset="0"/>
              </a:rPr>
              <a:t>。无功磁化电流有功铁耗电流</a:t>
            </a:r>
            <a:r>
              <a:rPr kumimoji="1" lang="en-US" altLang="zh-CN" sz="2400" b="1">
                <a:latin typeface="Tahoma" pitchFamily="34" charset="0"/>
              </a:rPr>
              <a:t>i</a:t>
            </a:r>
            <a:r>
              <a:rPr kumimoji="1" lang="en-US" altLang="zh-CN" sz="2400" b="1" baseline="-25000">
                <a:latin typeface="Tahoma" pitchFamily="34" charset="0"/>
              </a:rPr>
              <a:t>0u</a:t>
            </a:r>
            <a:r>
              <a:rPr kumimoji="1" lang="zh-CN" altLang="en-US" sz="2400">
                <a:latin typeface="Tahoma" pitchFamily="34" charset="0"/>
              </a:rPr>
              <a:t>与</a:t>
            </a:r>
            <a:r>
              <a:rPr kumimoji="1" lang="en-US" altLang="zh-CN" sz="2400" b="1">
                <a:latin typeface="Tahoma" pitchFamily="34" charset="0"/>
              </a:rPr>
              <a:t>i</a:t>
            </a:r>
            <a:r>
              <a:rPr kumimoji="1" lang="en-US" altLang="zh-CN" sz="2400" b="1" baseline="-25000">
                <a:latin typeface="Tahoma" pitchFamily="34" charset="0"/>
              </a:rPr>
              <a:t>0a</a:t>
            </a:r>
            <a:r>
              <a:rPr kumimoji="1" lang="zh-CN" altLang="en-US" sz="2400" b="1">
                <a:latin typeface="Tahoma" pitchFamily="34" charset="0"/>
              </a:rPr>
              <a:t>之和即为空载电流</a:t>
            </a:r>
            <a:r>
              <a:rPr kumimoji="1" lang="en-US" altLang="zh-CN" sz="2400" b="1">
                <a:latin typeface="Tahoma" pitchFamily="34" charset="0"/>
              </a:rPr>
              <a:t>i</a:t>
            </a:r>
            <a:r>
              <a:rPr kumimoji="1" lang="en-US" altLang="zh-CN" sz="2400" b="1" baseline="-25000">
                <a:latin typeface="Tahoma" pitchFamily="34" charset="0"/>
              </a:rPr>
              <a:t>0</a:t>
            </a:r>
            <a:r>
              <a:rPr kumimoji="1" lang="en-US" altLang="zh-CN" sz="2400" b="1">
                <a:latin typeface="Tahoma" pitchFamily="34" charset="0"/>
              </a:rPr>
              <a:t>=i</a:t>
            </a:r>
            <a:r>
              <a:rPr kumimoji="1" lang="en-US" altLang="zh-CN" sz="2400" b="1" baseline="-25000">
                <a:latin typeface="Tahoma" pitchFamily="34" charset="0"/>
              </a:rPr>
              <a:t>0u</a:t>
            </a:r>
            <a:r>
              <a:rPr kumimoji="1" lang="en-US" altLang="zh-CN" sz="2400" b="1">
                <a:latin typeface="Tahoma" pitchFamily="34" charset="0"/>
              </a:rPr>
              <a:t>+i</a:t>
            </a:r>
            <a:r>
              <a:rPr kumimoji="1" lang="en-US" altLang="zh-CN" sz="2400" b="1" baseline="-25000">
                <a:latin typeface="Tahoma" pitchFamily="34" charset="0"/>
              </a:rPr>
              <a:t>0a</a:t>
            </a:r>
            <a:r>
              <a:rPr kumimoji="1" lang="zh-CN" altLang="en-US" sz="2400" b="1">
                <a:latin typeface="Tahoma" pitchFamily="34" charset="0"/>
              </a:rPr>
              <a:t>。</a:t>
            </a:r>
          </a:p>
          <a:p>
            <a:r>
              <a:rPr kumimoji="1" lang="zh-CN" altLang="en-US" sz="2400" b="1">
                <a:latin typeface="Tahoma" pitchFamily="34" charset="0"/>
              </a:rPr>
              <a:t>      </a:t>
            </a:r>
            <a:r>
              <a:rPr kumimoji="1" lang="zh-CN" altLang="en-US" sz="2400" b="1">
                <a:solidFill>
                  <a:srgbClr val="FF0000"/>
                </a:solidFill>
                <a:latin typeface="Tahoma" pitchFamily="34" charset="0"/>
              </a:rPr>
              <a:t>若用等效正弦波</a:t>
            </a:r>
            <a:r>
              <a:rPr kumimoji="1" lang="zh-CN" altLang="en-US" sz="2400" b="1">
                <a:latin typeface="Tahoma" pitchFamily="34" charset="0"/>
              </a:rPr>
              <a:t>，则可用矢量表示空载各电流矢量的相位关系如图所示，图中</a:t>
            </a:r>
            <a:r>
              <a:rPr kumimoji="1" lang="en-US" altLang="zh-CN" sz="2400" b="1">
                <a:latin typeface="Tahoma" pitchFamily="34" charset="0"/>
              </a:rPr>
              <a:t>i</a:t>
            </a:r>
            <a:r>
              <a:rPr kumimoji="1" lang="en-US" altLang="zh-CN" sz="2400" b="1" baseline="-25000">
                <a:latin typeface="Tahoma" pitchFamily="34" charset="0"/>
              </a:rPr>
              <a:t>o</a:t>
            </a:r>
            <a:r>
              <a:rPr kumimoji="1" lang="zh-CN" altLang="en-US" sz="2400" b="1">
                <a:latin typeface="Tahoma" pitchFamily="34" charset="0"/>
              </a:rPr>
              <a:t>超前</a:t>
            </a:r>
            <a:r>
              <a:rPr kumimoji="1" lang="el-GR" altLang="zh-CN" sz="2400" b="1">
                <a:latin typeface="Tahoma" pitchFamily="34" charset="0"/>
                <a:cs typeface="Tahoma" pitchFamily="34" charset="0"/>
              </a:rPr>
              <a:t>Φ</a:t>
            </a:r>
            <a:r>
              <a:rPr kumimoji="1" lang="en-US" altLang="zh-CN" sz="2400" b="1" baseline="-25000">
                <a:latin typeface="Tahoma" pitchFamily="34" charset="0"/>
                <a:cs typeface="Tahoma" pitchFamily="34" charset="0"/>
              </a:rPr>
              <a:t>m</a:t>
            </a:r>
            <a:r>
              <a:rPr kumimoji="1" lang="zh-CN" altLang="en-US" sz="2400" b="1">
                <a:latin typeface="Tahoma" pitchFamily="34" charset="0"/>
              </a:rPr>
              <a:t>的电角</a:t>
            </a:r>
            <a:r>
              <a:rPr kumimoji="1" lang="en-US" altLang="zh-CN" sz="2400" b="1">
                <a:latin typeface="Tahoma" pitchFamily="34" charset="0"/>
              </a:rPr>
              <a:t>a</a:t>
            </a:r>
            <a:r>
              <a:rPr kumimoji="1" lang="en-US" altLang="zh-CN" sz="2400" b="1" baseline="-25000">
                <a:latin typeface="Tahoma" pitchFamily="34" charset="0"/>
              </a:rPr>
              <a:t>0</a:t>
            </a:r>
            <a:r>
              <a:rPr kumimoji="1" lang="zh-CN" altLang="en-US" sz="2400" b="1">
                <a:latin typeface="Tahoma" pitchFamily="34" charset="0"/>
              </a:rPr>
              <a:t>称铁损耗角，它包括了磁滞和涡流的作用。</a:t>
            </a:r>
          </a:p>
        </p:txBody>
      </p:sp>
      <p:sp>
        <p:nvSpPr>
          <p:cNvPr id="258059" name="Line 11"/>
          <p:cNvSpPr>
            <a:spLocks noChangeShapeType="1"/>
          </p:cNvSpPr>
          <p:nvPr/>
        </p:nvSpPr>
        <p:spPr bwMode="auto">
          <a:xfrm>
            <a:off x="6732588" y="2205038"/>
            <a:ext cx="0" cy="38163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8060" name="Line 12"/>
          <p:cNvSpPr>
            <a:spLocks noChangeShapeType="1"/>
          </p:cNvSpPr>
          <p:nvPr/>
        </p:nvSpPr>
        <p:spPr bwMode="auto">
          <a:xfrm>
            <a:off x="6732588" y="4076700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8061" name="Line 13"/>
          <p:cNvSpPr>
            <a:spLocks noChangeShapeType="1"/>
          </p:cNvSpPr>
          <p:nvPr/>
        </p:nvSpPr>
        <p:spPr bwMode="auto">
          <a:xfrm flipV="1">
            <a:off x="6732588" y="3860800"/>
            <a:ext cx="1223962" cy="2159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8062" name="Line 14"/>
          <p:cNvSpPr>
            <a:spLocks noChangeShapeType="1"/>
          </p:cNvSpPr>
          <p:nvPr/>
        </p:nvSpPr>
        <p:spPr bwMode="auto">
          <a:xfrm>
            <a:off x="6732588" y="4076700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8063" name="Line 15"/>
          <p:cNvSpPr>
            <a:spLocks noChangeShapeType="1"/>
          </p:cNvSpPr>
          <p:nvPr/>
        </p:nvSpPr>
        <p:spPr bwMode="auto">
          <a:xfrm flipV="1">
            <a:off x="7956550" y="3860800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8064" name="Line 16"/>
          <p:cNvSpPr>
            <a:spLocks noChangeShapeType="1"/>
          </p:cNvSpPr>
          <p:nvPr/>
        </p:nvSpPr>
        <p:spPr bwMode="auto">
          <a:xfrm>
            <a:off x="6732588" y="4076700"/>
            <a:ext cx="0" cy="9366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58070" name="Object 22"/>
          <p:cNvGraphicFramePr>
            <a:graphicFrameLocks noChangeAspect="1"/>
          </p:cNvGraphicFramePr>
          <p:nvPr>
            <p:ph sz="quarter" idx="3"/>
          </p:nvPr>
        </p:nvGraphicFramePr>
        <p:xfrm>
          <a:off x="6294438" y="4616450"/>
          <a:ext cx="950912" cy="1217613"/>
        </p:xfrm>
        <a:graphic>
          <a:graphicData uri="http://schemas.openxmlformats.org/presentationml/2006/ole">
            <p:oleObj spid="_x0000_s258070" name="Equation" r:id="rId5" imgW="558720" imgH="723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93037" cy="1485900"/>
          </a:xfrm>
        </p:spPr>
        <p:txBody>
          <a:bodyPr/>
          <a:lstStyle/>
          <a:p>
            <a:r>
              <a:rPr lang="zh-CN" altLang="en-US" sz="2500"/>
              <a:t>第</a:t>
            </a:r>
            <a:r>
              <a:rPr lang="en-US" altLang="zh-CN" sz="2500"/>
              <a:t>2-2</a:t>
            </a:r>
            <a:r>
              <a:rPr lang="zh-CN" altLang="en-US" sz="2500"/>
              <a:t>讲</a:t>
            </a:r>
            <a:r>
              <a:rPr lang="en-US" altLang="zh-CN" sz="2500"/>
              <a:t>-4.</a:t>
            </a:r>
            <a:r>
              <a:rPr lang="zh-CN" altLang="en-US" sz="2800" b="1"/>
              <a:t>变压器空载时的等值电路和矢量图</a:t>
            </a:r>
            <a:r>
              <a:rPr lang="en-US" altLang="zh-CN" sz="1400" b="1"/>
              <a:t>1</a:t>
            </a:r>
          </a:p>
        </p:txBody>
      </p:sp>
      <p:pic>
        <p:nvPicPr>
          <p:cNvPr id="259083" name="Picture 11" descr="11-7变压器等值电路1"/>
          <p:cNvPicPr>
            <a:picLocks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843213" y="3786188"/>
            <a:ext cx="6042025" cy="3071812"/>
          </a:xfrm>
          <a:noFill/>
          <a:ln/>
        </p:spPr>
      </p:pic>
      <p:graphicFrame>
        <p:nvGraphicFramePr>
          <p:cNvPr id="259084" name="Object 12"/>
          <p:cNvGraphicFramePr>
            <a:graphicFrameLocks noChangeAspect="1"/>
          </p:cNvGraphicFramePr>
          <p:nvPr>
            <p:ph sz="quarter" idx="3"/>
          </p:nvPr>
        </p:nvGraphicFramePr>
        <p:xfrm>
          <a:off x="250825" y="5734050"/>
          <a:ext cx="4392613" cy="636588"/>
        </p:xfrm>
        <a:graphic>
          <a:graphicData uri="http://schemas.openxmlformats.org/presentationml/2006/ole">
            <p:oleObj spid="_x0000_s259084" name="Equation" r:id="rId4" imgW="1663560" imgH="241200" progId="Equation.DSMT4">
              <p:embed/>
            </p:oleObj>
          </a:graphicData>
        </a:graphic>
      </p:graphicFrame>
      <p:sp>
        <p:nvSpPr>
          <p:cNvPr id="259077" name="Line 5"/>
          <p:cNvSpPr>
            <a:spLocks noChangeShapeType="1"/>
          </p:cNvSpPr>
          <p:nvPr/>
        </p:nvSpPr>
        <p:spPr bwMode="auto">
          <a:xfrm flipV="1">
            <a:off x="1476375" y="43656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0" y="1844675"/>
            <a:ext cx="8820150" cy="228282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ahoma" pitchFamily="34" charset="0"/>
              </a:rPr>
              <a:t>前一节已述</a:t>
            </a:r>
            <a:r>
              <a:rPr kumimoji="1" lang="en-US" altLang="zh-CN" sz="2400" b="1">
                <a:latin typeface="Tahoma" pitchFamily="34" charset="0"/>
              </a:rPr>
              <a:t>i</a:t>
            </a:r>
            <a:r>
              <a:rPr kumimoji="1" lang="en-US" altLang="zh-CN" sz="2400" b="1" baseline="-25000">
                <a:latin typeface="Tahoma" pitchFamily="34" charset="0"/>
              </a:rPr>
              <a:t>0</a:t>
            </a:r>
            <a:r>
              <a:rPr kumimoji="1" lang="en-US" altLang="zh-CN" sz="2400" b="1">
                <a:latin typeface="Tahoma" pitchFamily="34" charset="0"/>
              </a:rPr>
              <a:t>=i</a:t>
            </a:r>
            <a:r>
              <a:rPr kumimoji="1" lang="en-US" altLang="zh-CN" sz="2400" b="1" baseline="-25000">
                <a:latin typeface="Tahoma" pitchFamily="34" charset="0"/>
              </a:rPr>
              <a:t>0u</a:t>
            </a:r>
            <a:r>
              <a:rPr kumimoji="1" lang="en-US" altLang="zh-CN" sz="2400" b="1">
                <a:latin typeface="Tahoma" pitchFamily="34" charset="0"/>
              </a:rPr>
              <a:t>+i</a:t>
            </a:r>
            <a:r>
              <a:rPr kumimoji="1" lang="en-US" altLang="zh-CN" sz="2400" b="1" baseline="-25000">
                <a:latin typeface="Tahoma" pitchFamily="34" charset="0"/>
              </a:rPr>
              <a:t>0a</a:t>
            </a:r>
            <a:r>
              <a:rPr kumimoji="1" lang="en-US" altLang="zh-CN" sz="2400">
                <a:latin typeface="Tahoma" pitchFamily="34" charset="0"/>
              </a:rPr>
              <a:t> </a:t>
            </a:r>
            <a:r>
              <a:rPr kumimoji="1" lang="zh-CN" altLang="en-US" sz="2400" b="1">
                <a:latin typeface="Tahoma" pitchFamily="34" charset="0"/>
              </a:rPr>
              <a:t>。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为主磁场的感应电势，它也可以仿照漏磁场感应电势用电路参数来等值表示。如图</a:t>
            </a:r>
            <a:r>
              <a:rPr kumimoji="1" lang="en-US" altLang="zh-CN" sz="2400" b="1">
                <a:latin typeface="Tahoma" pitchFamily="34" charset="0"/>
              </a:rPr>
              <a:t>11</a:t>
            </a:r>
            <a:r>
              <a:rPr kumimoji="1" lang="en-US" altLang="zh-CN" sz="2400" b="1">
                <a:latin typeface="Times New Roman"/>
              </a:rPr>
              <a:t>—</a:t>
            </a:r>
            <a:r>
              <a:rPr kumimoji="1" lang="en-US" altLang="zh-CN" sz="2400" b="1">
                <a:latin typeface="Tahoma" pitchFamily="34" charset="0"/>
              </a:rPr>
              <a:t>7(a)</a:t>
            </a:r>
            <a:r>
              <a:rPr kumimoji="1" lang="zh-CN" altLang="en-US" sz="2400" b="1">
                <a:latin typeface="Tahoma" pitchFamily="34" charset="0"/>
              </a:rPr>
              <a:t>：它有等值的</a:t>
            </a:r>
            <a:r>
              <a:rPr kumimoji="1" lang="zh-CN" altLang="en-US" sz="2400" b="1">
                <a:solidFill>
                  <a:srgbClr val="FF0000"/>
                </a:solidFill>
                <a:latin typeface="Tahoma" pitchFamily="34" charset="0"/>
              </a:rPr>
              <a:t>纯电纳</a:t>
            </a:r>
            <a:r>
              <a:rPr kumimoji="1" lang="en-US" altLang="zh-CN" sz="2400" b="1">
                <a:solidFill>
                  <a:srgbClr val="FF0000"/>
                </a:solidFill>
                <a:latin typeface="Tahoma" pitchFamily="34" charset="0"/>
              </a:rPr>
              <a:t>jb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ahoma" pitchFamily="34" charset="0"/>
              </a:rPr>
              <a:t>m</a:t>
            </a:r>
            <a:r>
              <a:rPr kumimoji="1" lang="zh-CN" altLang="en-US" sz="2400" b="1">
                <a:latin typeface="Tahoma" pitchFamily="34" charset="0"/>
              </a:rPr>
              <a:t>支路，表示了流过</a:t>
            </a:r>
            <a:r>
              <a:rPr kumimoji="1" lang="zh-CN" altLang="en-US" sz="2400" b="1">
                <a:solidFill>
                  <a:srgbClr val="FF0000"/>
                </a:solidFill>
                <a:latin typeface="Tahoma" pitchFamily="34" charset="0"/>
              </a:rPr>
              <a:t>无功的磁化电流</a:t>
            </a:r>
            <a:r>
              <a:rPr kumimoji="1" lang="en-US" altLang="zh-CN" sz="2400" b="1">
                <a:solidFill>
                  <a:srgbClr val="FF0000"/>
                </a:solidFill>
                <a:latin typeface="Tahoma" pitchFamily="34" charset="0"/>
              </a:rPr>
              <a:t>i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ahoma" pitchFamily="34" charset="0"/>
              </a:rPr>
              <a:t>0u</a:t>
            </a:r>
            <a:r>
              <a:rPr kumimoji="1" lang="zh-CN" altLang="en-US" sz="2400" b="1">
                <a:latin typeface="Tahoma" pitchFamily="34" charset="0"/>
              </a:rPr>
              <a:t>，还有等值的</a:t>
            </a:r>
            <a:r>
              <a:rPr kumimoji="1" lang="zh-CN" altLang="en-US" sz="2400" b="1">
                <a:solidFill>
                  <a:srgbClr val="FF0000"/>
                </a:solidFill>
                <a:latin typeface="Tahoma" pitchFamily="34" charset="0"/>
              </a:rPr>
              <a:t>纯电导</a:t>
            </a:r>
            <a:r>
              <a:rPr kumimoji="1" lang="en-US" altLang="zh-CN" sz="2400" b="1">
                <a:solidFill>
                  <a:srgbClr val="FF0000"/>
                </a:solidFill>
                <a:latin typeface="Tahoma" pitchFamily="34" charset="0"/>
              </a:rPr>
              <a:t>g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ahoma" pitchFamily="34" charset="0"/>
              </a:rPr>
              <a:t>m</a:t>
            </a:r>
            <a:r>
              <a:rPr kumimoji="1" lang="zh-CN" altLang="en-US" sz="2400" b="1">
                <a:latin typeface="Tahoma" pitchFamily="34" charset="0"/>
              </a:rPr>
              <a:t>支路，流过</a:t>
            </a:r>
            <a:r>
              <a:rPr kumimoji="1" lang="zh-CN" altLang="en-US" sz="2400" b="1">
                <a:solidFill>
                  <a:srgbClr val="FF0000"/>
                </a:solidFill>
                <a:latin typeface="Tahoma" pitchFamily="34" charset="0"/>
              </a:rPr>
              <a:t>有功铁耗电流</a:t>
            </a:r>
            <a:r>
              <a:rPr kumimoji="1" lang="en-US" altLang="zh-CN" sz="2400" b="1">
                <a:solidFill>
                  <a:srgbClr val="FF0000"/>
                </a:solidFill>
                <a:latin typeface="Tahoma" pitchFamily="34" charset="0"/>
              </a:rPr>
              <a:t>i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ahoma" pitchFamily="34" charset="0"/>
              </a:rPr>
              <a:t>0a</a:t>
            </a:r>
            <a:r>
              <a:rPr kumimoji="1" lang="zh-CN" altLang="en-US" sz="2400" b="1">
                <a:latin typeface="Tahoma" pitchFamily="34" charset="0"/>
              </a:rPr>
              <a:t>。两条支路并联，总电流即为</a:t>
            </a:r>
            <a:r>
              <a:rPr kumimoji="1" lang="en-US" altLang="zh-CN" sz="2400" b="1">
                <a:latin typeface="Tahoma" pitchFamily="34" charset="0"/>
              </a:rPr>
              <a:t>i</a:t>
            </a:r>
            <a:r>
              <a:rPr kumimoji="1" lang="en-US" altLang="zh-CN" sz="2400" b="1" baseline="-25000">
                <a:latin typeface="Tahoma" pitchFamily="34" charset="0"/>
              </a:rPr>
              <a:t>0</a:t>
            </a:r>
            <a:r>
              <a:rPr kumimoji="1" lang="zh-CN" altLang="en-US" sz="2400" b="1">
                <a:latin typeface="Tahoma" pitchFamily="34" charset="0"/>
              </a:rPr>
              <a:t>。为计算方便，习惯把并联的导纳形式转化为串联的阻抗形式</a:t>
            </a:r>
            <a:r>
              <a:rPr kumimoji="1" lang="zh-CN" altLang="en-US" sz="2400">
                <a:latin typeface="Tahoma" pitchFamily="34" charset="0"/>
              </a:rPr>
              <a:t>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692150"/>
            <a:ext cx="7793037" cy="936625"/>
          </a:xfrm>
        </p:spPr>
        <p:txBody>
          <a:bodyPr/>
          <a:lstStyle/>
          <a:p>
            <a:r>
              <a:rPr lang="zh-CN" altLang="en-US" sz="2500"/>
              <a:t>第</a:t>
            </a:r>
            <a:r>
              <a:rPr lang="en-US" altLang="zh-CN" sz="2500"/>
              <a:t>2-2</a:t>
            </a:r>
            <a:r>
              <a:rPr lang="zh-CN" altLang="en-US" sz="2500"/>
              <a:t>讲</a:t>
            </a:r>
            <a:r>
              <a:rPr lang="en-US" altLang="zh-CN" sz="2500"/>
              <a:t>-4.</a:t>
            </a:r>
            <a:r>
              <a:rPr lang="zh-CN" altLang="en-US" sz="2800" b="1"/>
              <a:t>变压器空载时的等值电路和矢量图</a:t>
            </a:r>
            <a:r>
              <a:rPr lang="en-US" altLang="zh-CN" sz="1400" b="1"/>
              <a:t>2</a:t>
            </a:r>
          </a:p>
        </p:txBody>
      </p:sp>
      <p:pic>
        <p:nvPicPr>
          <p:cNvPr id="264195" name="Picture 3" descr="11-7变压器等值电路1"/>
          <p:cNvPicPr>
            <a:picLocks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843213" y="3786188"/>
            <a:ext cx="6042025" cy="3071812"/>
          </a:xfrm>
          <a:noFill/>
          <a:ln/>
        </p:spPr>
      </p:pic>
      <p:graphicFrame>
        <p:nvGraphicFramePr>
          <p:cNvPr id="264196" name="Object 4"/>
          <p:cNvGraphicFramePr>
            <a:graphicFrameLocks noChangeAspect="1"/>
          </p:cNvGraphicFramePr>
          <p:nvPr>
            <p:ph sz="quarter" idx="3"/>
          </p:nvPr>
        </p:nvGraphicFramePr>
        <p:xfrm>
          <a:off x="179388" y="5300663"/>
          <a:ext cx="4392612" cy="987425"/>
        </p:xfrm>
        <a:graphic>
          <a:graphicData uri="http://schemas.openxmlformats.org/presentationml/2006/ole">
            <p:oleObj spid="_x0000_s264196" name="Equation" r:id="rId4" imgW="2743200" imgH="482400" progId="Equation.DSMT4">
              <p:embed/>
            </p:oleObj>
          </a:graphicData>
        </a:graphic>
      </p:graphicFrame>
      <p:sp>
        <p:nvSpPr>
          <p:cNvPr id="264197" name="Line 5"/>
          <p:cNvSpPr>
            <a:spLocks noChangeShapeType="1"/>
          </p:cNvSpPr>
          <p:nvPr/>
        </p:nvSpPr>
        <p:spPr bwMode="auto">
          <a:xfrm flipV="1">
            <a:off x="1476375" y="43656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323850" y="2276475"/>
            <a:ext cx="8820150" cy="15525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>
                <a:latin typeface="Tahoma" pitchFamily="34" charset="0"/>
              </a:rPr>
              <a:t>式中，</a:t>
            </a:r>
            <a:r>
              <a:rPr kumimoji="1" lang="en-US" altLang="zh-CN" sz="2400">
                <a:latin typeface="Tahoma" pitchFamily="34" charset="0"/>
              </a:rPr>
              <a:t>r</a:t>
            </a:r>
            <a:r>
              <a:rPr kumimoji="1" lang="en-US" altLang="zh-CN" sz="2400" baseline="-25000">
                <a:latin typeface="Tahoma" pitchFamily="34" charset="0"/>
              </a:rPr>
              <a:t>m</a:t>
            </a:r>
            <a:r>
              <a:rPr kumimoji="1" lang="zh-CN" altLang="en-US" sz="2400">
                <a:latin typeface="Tahoma" pitchFamily="34" charset="0"/>
              </a:rPr>
              <a:t>为等值铁耗电阻，即变压器的铁损耗 ，可用等值电损耗计，</a:t>
            </a:r>
            <a:r>
              <a:rPr kumimoji="1" lang="en-US" altLang="zh-CN" sz="2400">
                <a:latin typeface="Tahoma" pitchFamily="34" charset="0"/>
              </a:rPr>
              <a:t>p</a:t>
            </a:r>
            <a:r>
              <a:rPr kumimoji="1" lang="en-US" altLang="zh-CN" sz="2400" baseline="-25000">
                <a:latin typeface="Tahoma" pitchFamily="34" charset="0"/>
              </a:rPr>
              <a:t>Fe</a:t>
            </a:r>
            <a:r>
              <a:rPr kumimoji="1" lang="en-US" altLang="zh-CN" sz="2400">
                <a:latin typeface="Tahoma" pitchFamily="34" charset="0"/>
              </a:rPr>
              <a:t>=I</a:t>
            </a:r>
            <a:r>
              <a:rPr kumimoji="1" lang="en-US" altLang="zh-CN" sz="2400" baseline="-25000">
                <a:latin typeface="Tahoma" pitchFamily="34" charset="0"/>
              </a:rPr>
              <a:t>0</a:t>
            </a:r>
            <a:r>
              <a:rPr kumimoji="1" lang="en-US" altLang="zh-CN" sz="2400" baseline="30000">
                <a:latin typeface="Tahoma" pitchFamily="34" charset="0"/>
              </a:rPr>
              <a:t>2</a:t>
            </a:r>
            <a:r>
              <a:rPr kumimoji="1" lang="en-US" altLang="zh-CN" sz="2400">
                <a:latin typeface="Tahoma" pitchFamily="34" charset="0"/>
              </a:rPr>
              <a:t>r</a:t>
            </a:r>
            <a:r>
              <a:rPr kumimoji="1" lang="en-US" altLang="zh-CN" sz="2400" baseline="-25000">
                <a:latin typeface="Tahoma" pitchFamily="34" charset="0"/>
              </a:rPr>
              <a:t>m</a:t>
            </a:r>
            <a:r>
              <a:rPr kumimoji="1" lang="en-US" altLang="zh-CN" sz="2400">
                <a:latin typeface="Tahoma" pitchFamily="34" charset="0"/>
              </a:rPr>
              <a:t> </a:t>
            </a:r>
            <a:r>
              <a:rPr kumimoji="1" lang="zh-CN" altLang="en-US" sz="2400">
                <a:latin typeface="Tahoma" pitchFamily="34" charset="0"/>
              </a:rPr>
              <a:t>，</a:t>
            </a:r>
            <a:r>
              <a:rPr kumimoji="1" lang="en-US" altLang="zh-CN" sz="2400">
                <a:latin typeface="Tahoma" pitchFamily="34" charset="0"/>
              </a:rPr>
              <a:t>x</a:t>
            </a:r>
            <a:r>
              <a:rPr kumimoji="1" lang="en-US" altLang="zh-CN" sz="2400" baseline="-25000">
                <a:latin typeface="Tahoma" pitchFamily="34" charset="0"/>
              </a:rPr>
              <a:t>m</a:t>
            </a:r>
            <a:r>
              <a:rPr kumimoji="1" lang="zh-CN" altLang="en-US" sz="2400">
                <a:latin typeface="Tahoma" pitchFamily="34" charset="0"/>
              </a:rPr>
              <a:t>为等值励磁电抗，若主磁路磁导以</a:t>
            </a:r>
            <a:r>
              <a:rPr kumimoji="1" lang="el-GR" altLang="zh-CN" sz="2400">
                <a:latin typeface="Tahoma" pitchFamily="34" charset="0"/>
                <a:cs typeface="Tahoma" pitchFamily="34" charset="0"/>
              </a:rPr>
              <a:t>Λ</a:t>
            </a:r>
            <a:r>
              <a:rPr kumimoji="1" lang="en-US" altLang="zh-CN" sz="2400" baseline="-25000">
                <a:latin typeface="Tahoma" pitchFamily="34" charset="0"/>
                <a:cs typeface="Tahoma" pitchFamily="34" charset="0"/>
              </a:rPr>
              <a:t>m</a:t>
            </a:r>
            <a:r>
              <a:rPr kumimoji="1" lang="zh-CN" altLang="en-US" sz="2400">
                <a:latin typeface="Tahoma" pitchFamily="34" charset="0"/>
              </a:rPr>
              <a:t>表示 ，则</a:t>
            </a:r>
            <a:r>
              <a:rPr kumimoji="1" lang="en-US" altLang="zh-CN" sz="2400">
                <a:latin typeface="Tahoma" pitchFamily="34" charset="0"/>
              </a:rPr>
              <a:t>x</a:t>
            </a:r>
            <a:r>
              <a:rPr kumimoji="1" lang="en-US" altLang="zh-CN" sz="2400" baseline="-25000">
                <a:latin typeface="Tahoma" pitchFamily="34" charset="0"/>
              </a:rPr>
              <a:t>m</a:t>
            </a:r>
            <a:r>
              <a:rPr kumimoji="1" lang="en-US" altLang="zh-CN" sz="2400">
                <a:latin typeface="Tahoma" pitchFamily="34" charset="0"/>
              </a:rPr>
              <a:t>=</a:t>
            </a:r>
            <a:r>
              <a:rPr kumimoji="1" lang="el-GR" altLang="zh-CN" sz="2400">
                <a:latin typeface="Tahoma" pitchFamily="34" charset="0"/>
                <a:cs typeface="Tahoma" pitchFamily="34" charset="0"/>
              </a:rPr>
              <a:t>ω</a:t>
            </a:r>
            <a:r>
              <a:rPr kumimoji="1" lang="en-US" altLang="zh-CN" sz="2400">
                <a:latin typeface="Tahoma" pitchFamily="34" charset="0"/>
                <a:cs typeface="Tahoma" pitchFamily="34" charset="0"/>
              </a:rPr>
              <a:t>W</a:t>
            </a:r>
            <a:r>
              <a:rPr kumimoji="1" lang="en-US" altLang="zh-CN" sz="2400" baseline="-25000">
                <a:latin typeface="Tahoma" pitchFamily="34" charset="0"/>
                <a:cs typeface="Tahoma" pitchFamily="34" charset="0"/>
              </a:rPr>
              <a:t>1</a:t>
            </a:r>
            <a:r>
              <a:rPr kumimoji="1" lang="en-US" altLang="zh-CN" sz="2400" baseline="30000">
                <a:latin typeface="Tahoma" pitchFamily="34" charset="0"/>
                <a:cs typeface="Tahoma" pitchFamily="34" charset="0"/>
              </a:rPr>
              <a:t>2</a:t>
            </a:r>
            <a:r>
              <a:rPr kumimoji="1" lang="en-US" altLang="zh-CN" sz="2400">
                <a:latin typeface="Tahoma" pitchFamily="34" charset="0"/>
                <a:cs typeface="Tahoma" pitchFamily="34" charset="0"/>
              </a:rPr>
              <a:t> </a:t>
            </a:r>
            <a:r>
              <a:rPr kumimoji="1" lang="el-GR" altLang="zh-CN" sz="2400">
                <a:latin typeface="Tahoma" pitchFamily="34" charset="0"/>
              </a:rPr>
              <a:t>Λ</a:t>
            </a:r>
            <a:r>
              <a:rPr kumimoji="1" lang="en-US" altLang="zh-CN" sz="2400" baseline="-25000">
                <a:latin typeface="Tahoma" pitchFamily="34" charset="0"/>
              </a:rPr>
              <a:t>m</a:t>
            </a:r>
            <a:r>
              <a:rPr kumimoji="1" lang="en-US" altLang="zh-CN" sz="2400">
                <a:latin typeface="Tahoma" pitchFamily="34" charset="0"/>
              </a:rPr>
              <a:t> </a:t>
            </a:r>
            <a:r>
              <a:rPr kumimoji="1" lang="zh-CN" altLang="en-US" sz="2400">
                <a:latin typeface="Tahoma" pitchFamily="34" charset="0"/>
              </a:rPr>
              <a:t>，</a:t>
            </a:r>
            <a:r>
              <a:rPr kumimoji="1" lang="en-US" altLang="zh-CN" sz="2400">
                <a:latin typeface="Tahoma" pitchFamily="34" charset="0"/>
              </a:rPr>
              <a:t>Z</a:t>
            </a:r>
            <a:r>
              <a:rPr kumimoji="1" lang="en-US" altLang="zh-CN" sz="2400" baseline="-25000">
                <a:latin typeface="Tahoma" pitchFamily="34" charset="0"/>
              </a:rPr>
              <a:t>m</a:t>
            </a:r>
            <a:r>
              <a:rPr kumimoji="1" lang="en-US" altLang="zh-CN" sz="2400">
                <a:latin typeface="Tahoma" pitchFamily="34" charset="0"/>
              </a:rPr>
              <a:t>=r</a:t>
            </a:r>
            <a:r>
              <a:rPr kumimoji="1" lang="en-US" altLang="zh-CN" sz="2400" baseline="-25000">
                <a:latin typeface="Tahoma" pitchFamily="34" charset="0"/>
              </a:rPr>
              <a:t>m</a:t>
            </a:r>
            <a:r>
              <a:rPr kumimoji="1" lang="en-US" altLang="zh-CN" sz="2400">
                <a:latin typeface="Tahoma" pitchFamily="34" charset="0"/>
              </a:rPr>
              <a:t>+jx</a:t>
            </a:r>
            <a:r>
              <a:rPr kumimoji="1" lang="en-US" altLang="zh-CN" sz="2400" baseline="-25000">
                <a:latin typeface="Tahoma" pitchFamily="34" charset="0"/>
              </a:rPr>
              <a:t>m</a:t>
            </a:r>
            <a:r>
              <a:rPr kumimoji="1" lang="en-US" altLang="zh-CN" sz="2400">
                <a:latin typeface="Tahoma" pitchFamily="34" charset="0"/>
              </a:rPr>
              <a:t> </a:t>
            </a:r>
            <a:r>
              <a:rPr kumimoji="1" lang="zh-CN" altLang="en-US" sz="2400">
                <a:latin typeface="Tahoma" pitchFamily="34" charset="0"/>
              </a:rPr>
              <a:t>称为等值励磁阻抗。</a:t>
            </a:r>
            <a:r>
              <a:rPr kumimoji="1" lang="zh-CN" altLang="en-US" sz="2400">
                <a:solidFill>
                  <a:srgbClr val="FF0000"/>
                </a:solidFill>
                <a:latin typeface="Tahoma" pitchFamily="34" charset="0"/>
              </a:rPr>
              <a:t>由于变压器磁路的非线性特性，不同饱和程度的励磁阻抗是大不相同的。  </a:t>
            </a:r>
          </a:p>
        </p:txBody>
      </p:sp>
      <p:graphicFrame>
        <p:nvGraphicFramePr>
          <p:cNvPr id="264199" name="Object 7"/>
          <p:cNvGraphicFramePr>
            <a:graphicFrameLocks noChangeAspect="1"/>
          </p:cNvGraphicFramePr>
          <p:nvPr>
            <p:ph sz="quarter" idx="2"/>
          </p:nvPr>
        </p:nvGraphicFramePr>
        <p:xfrm>
          <a:off x="2195513" y="1771650"/>
          <a:ext cx="3816350" cy="554038"/>
        </p:xfrm>
        <a:graphic>
          <a:graphicData uri="http://schemas.openxmlformats.org/presentationml/2006/ole">
            <p:oleObj spid="_x0000_s264199" name="Equation" r:id="rId5" imgW="1663560" imgH="241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827088" y="404813"/>
            <a:ext cx="7793037" cy="1143000"/>
          </a:xfrm>
        </p:spPr>
        <p:txBody>
          <a:bodyPr/>
          <a:lstStyle/>
          <a:p>
            <a:r>
              <a:rPr lang="zh-CN" altLang="en-US" sz="2500"/>
              <a:t>第</a:t>
            </a:r>
            <a:r>
              <a:rPr lang="en-US" altLang="zh-CN" sz="2500"/>
              <a:t>2-2</a:t>
            </a:r>
            <a:r>
              <a:rPr lang="zh-CN" altLang="en-US" sz="2500"/>
              <a:t>讲</a:t>
            </a:r>
            <a:r>
              <a:rPr lang="en-US" altLang="zh-CN" sz="2500"/>
              <a:t>-3.</a:t>
            </a:r>
            <a:r>
              <a:rPr lang="zh-CN" altLang="en-US" sz="2100" b="1"/>
              <a:t>变压器空载时的等值电路和矢量图</a:t>
            </a:r>
            <a:r>
              <a:rPr lang="en-US" altLang="zh-CN" sz="1400" b="1"/>
              <a:t>3</a:t>
            </a:r>
          </a:p>
        </p:txBody>
      </p:sp>
      <p:graphicFrame>
        <p:nvGraphicFramePr>
          <p:cNvPr id="265219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7042150" y="3148013"/>
          <a:ext cx="1389063" cy="1201737"/>
        </p:xfrm>
        <a:graphic>
          <a:graphicData uri="http://schemas.openxmlformats.org/presentationml/2006/ole">
            <p:oleObj spid="_x0000_s265219" name="Equation" r:id="rId3" imgW="1028520" imgH="749160" progId="Equation.DSMT4">
              <p:embed/>
            </p:oleObj>
          </a:graphicData>
        </a:graphic>
      </p:graphicFrame>
      <p:graphicFrame>
        <p:nvGraphicFramePr>
          <p:cNvPr id="26522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084888" y="1700213"/>
          <a:ext cx="928687" cy="1368425"/>
        </p:xfrm>
        <a:graphic>
          <a:graphicData uri="http://schemas.openxmlformats.org/presentationml/2006/ole">
            <p:oleObj spid="_x0000_s265220" name="Equation" r:id="rId4" imgW="482400" imgH="711000" progId="Equation.DSMT4">
              <p:embed/>
            </p:oleObj>
          </a:graphicData>
        </a:graphic>
      </p:graphicFrame>
      <p:graphicFrame>
        <p:nvGraphicFramePr>
          <p:cNvPr id="265229" name="Object 13"/>
          <p:cNvGraphicFramePr>
            <a:graphicFrameLocks noChangeAspect="1"/>
          </p:cNvGraphicFramePr>
          <p:nvPr>
            <p:ph sz="quarter" idx="3"/>
          </p:nvPr>
        </p:nvGraphicFramePr>
        <p:xfrm>
          <a:off x="6327775" y="4560888"/>
          <a:ext cx="992188" cy="1273175"/>
        </p:xfrm>
        <a:graphic>
          <a:graphicData uri="http://schemas.openxmlformats.org/presentationml/2006/ole">
            <p:oleObj spid="_x0000_s265229" name="Equation" r:id="rId5" imgW="558720" imgH="723600" progId="Equation.DSMT4">
              <p:embed/>
            </p:oleObj>
          </a:graphicData>
        </a:graphic>
      </p:graphicFrame>
      <p:sp>
        <p:nvSpPr>
          <p:cNvPr id="265221" name="Line 5"/>
          <p:cNvSpPr>
            <a:spLocks noChangeShapeType="1"/>
          </p:cNvSpPr>
          <p:nvPr/>
        </p:nvSpPr>
        <p:spPr bwMode="auto">
          <a:xfrm flipV="1">
            <a:off x="1476375" y="43656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5223" name="Line 7"/>
          <p:cNvSpPr>
            <a:spLocks noChangeShapeType="1"/>
          </p:cNvSpPr>
          <p:nvPr/>
        </p:nvSpPr>
        <p:spPr bwMode="auto">
          <a:xfrm>
            <a:off x="6732588" y="2205038"/>
            <a:ext cx="0" cy="38163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5224" name="Line 8"/>
          <p:cNvSpPr>
            <a:spLocks noChangeShapeType="1"/>
          </p:cNvSpPr>
          <p:nvPr/>
        </p:nvSpPr>
        <p:spPr bwMode="auto">
          <a:xfrm>
            <a:off x="6732588" y="4076700"/>
            <a:ext cx="216058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5225" name="Line 9"/>
          <p:cNvSpPr>
            <a:spLocks noChangeShapeType="1"/>
          </p:cNvSpPr>
          <p:nvPr/>
        </p:nvSpPr>
        <p:spPr bwMode="auto">
          <a:xfrm flipV="1">
            <a:off x="6732588" y="3860800"/>
            <a:ext cx="1223962" cy="2159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5226" name="Line 10"/>
          <p:cNvSpPr>
            <a:spLocks noChangeShapeType="1"/>
          </p:cNvSpPr>
          <p:nvPr/>
        </p:nvSpPr>
        <p:spPr bwMode="auto">
          <a:xfrm>
            <a:off x="6732588" y="4076700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5227" name="Line 11"/>
          <p:cNvSpPr>
            <a:spLocks noChangeShapeType="1"/>
          </p:cNvSpPr>
          <p:nvPr/>
        </p:nvSpPr>
        <p:spPr bwMode="auto">
          <a:xfrm flipV="1">
            <a:off x="7956550" y="3860800"/>
            <a:ext cx="0" cy="2159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5228" name="Line 12"/>
          <p:cNvSpPr>
            <a:spLocks noChangeShapeType="1"/>
          </p:cNvSpPr>
          <p:nvPr/>
        </p:nvSpPr>
        <p:spPr bwMode="auto">
          <a:xfrm>
            <a:off x="6732588" y="4076700"/>
            <a:ext cx="0" cy="9366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65230" name="Object 14"/>
          <p:cNvGraphicFramePr>
            <a:graphicFrameLocks noChangeAspect="1"/>
          </p:cNvGraphicFramePr>
          <p:nvPr>
            <p:ph sz="quarter" idx="4"/>
          </p:nvPr>
        </p:nvGraphicFramePr>
        <p:xfrm>
          <a:off x="7092950" y="1557338"/>
          <a:ext cx="763588" cy="935037"/>
        </p:xfrm>
        <a:graphic>
          <a:graphicData uri="http://schemas.openxmlformats.org/presentationml/2006/ole">
            <p:oleObj spid="_x0000_s265230" name="Equation" r:id="rId6" imgW="393480" imgH="482400" progId="Equation.DSMT4">
              <p:embed/>
            </p:oleObj>
          </a:graphicData>
        </a:graphic>
      </p:graphicFrame>
      <p:graphicFrame>
        <p:nvGraphicFramePr>
          <p:cNvPr id="265232" name="Object 16"/>
          <p:cNvGraphicFramePr>
            <a:graphicFrameLocks noChangeAspect="1"/>
          </p:cNvGraphicFramePr>
          <p:nvPr/>
        </p:nvGraphicFramePr>
        <p:xfrm>
          <a:off x="539750" y="5043488"/>
          <a:ext cx="5688013" cy="639762"/>
        </p:xfrm>
        <a:graphic>
          <a:graphicData uri="http://schemas.openxmlformats.org/presentationml/2006/ole">
            <p:oleObj spid="_x0000_s265232" name="Equation" r:id="rId7" imgW="2743200" imgH="241200" progId="Equation.DSMT4">
              <p:embed/>
            </p:oleObj>
          </a:graphicData>
        </a:graphic>
      </p:graphicFrame>
      <p:pic>
        <p:nvPicPr>
          <p:cNvPr id="265233" name="Picture 17" descr="11-7变压器等值电路1"/>
          <p:cNvPicPr>
            <a:picLocks noChangeAspect="1" noChangeArrowheads="1"/>
          </p:cNvPicPr>
          <p:nvPr/>
        </p:nvPicPr>
        <p:blipFill>
          <a:blip r:embed="rId8"/>
          <a:srcRect l="55412" b="34367"/>
          <a:stretch>
            <a:fillRect/>
          </a:stretch>
        </p:blipFill>
        <p:spPr bwMode="auto">
          <a:xfrm>
            <a:off x="1331913" y="2133600"/>
            <a:ext cx="3095625" cy="231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5234" name="Line 18"/>
          <p:cNvSpPr>
            <a:spLocks noChangeShapeType="1"/>
          </p:cNvSpPr>
          <p:nvPr/>
        </p:nvSpPr>
        <p:spPr bwMode="auto">
          <a:xfrm flipV="1">
            <a:off x="6732588" y="2060575"/>
            <a:ext cx="431800" cy="1444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5235" name="Line 19"/>
          <p:cNvSpPr>
            <a:spLocks noChangeShapeType="1"/>
          </p:cNvSpPr>
          <p:nvPr/>
        </p:nvSpPr>
        <p:spPr bwMode="auto">
          <a:xfrm flipH="1" flipV="1">
            <a:off x="7092950" y="1773238"/>
            <a:ext cx="71438" cy="2873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65236" name="Line 20"/>
          <p:cNvSpPr>
            <a:spLocks noChangeShapeType="1"/>
          </p:cNvSpPr>
          <p:nvPr/>
        </p:nvSpPr>
        <p:spPr bwMode="auto">
          <a:xfrm flipV="1">
            <a:off x="6732588" y="1773238"/>
            <a:ext cx="360362" cy="2303462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765175"/>
            <a:ext cx="7696200" cy="857250"/>
          </a:xfrm>
        </p:spPr>
        <p:txBody>
          <a:bodyPr/>
          <a:lstStyle/>
          <a:p>
            <a:r>
              <a:rPr lang="zh-CN" altLang="en-US">
                <a:ea typeface="黑体" pitchFamily="2" charset="-122"/>
              </a:rPr>
              <a:t>作业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900113" y="2636838"/>
            <a:ext cx="76962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altLang="zh-CN" sz="3300">
                <a:solidFill>
                  <a:schemeClr val="tx2"/>
                </a:solidFill>
                <a:latin typeface="Arial Black" pitchFamily="34" charset="0"/>
                <a:ea typeface="黑体" pitchFamily="2" charset="-122"/>
              </a:rPr>
              <a:t>2-2,2-3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9" name="Picture 7" descr="PIC0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</p:spPr>
      </p:pic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2667000" y="2971800"/>
            <a:ext cx="3200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fontAlgn="b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8000" b="1">
                <a:latin typeface="宋体" charset="-122"/>
              </a:rPr>
              <a:t>谢谢</a:t>
            </a:r>
            <a:r>
              <a:rPr kumimoji="1" lang="zh-CN" altLang="en-US" sz="3200" b="1">
                <a:latin typeface="宋体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仿宋_GB2312" pitchFamily="49" charset="-122"/>
              </a:rPr>
              <a:t>介绍内容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93800" y="2019300"/>
            <a:ext cx="5848350" cy="39243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600" b="1"/>
              <a:t>1.</a:t>
            </a:r>
            <a:r>
              <a:rPr lang="zh-CN" altLang="en-US" sz="3600" b="1"/>
              <a:t>变压器空载时的物理现象</a:t>
            </a:r>
          </a:p>
          <a:p>
            <a:pPr>
              <a:buFont typeface="Wingdings" pitchFamily="2" charset="2"/>
              <a:buNone/>
            </a:pPr>
            <a:r>
              <a:rPr lang="en-US" altLang="zh-CN" sz="3600" b="1"/>
              <a:t>2.</a:t>
            </a:r>
            <a:r>
              <a:rPr lang="zh-CN" altLang="en-US" sz="3600" b="1"/>
              <a:t>变压器空载电势分析</a:t>
            </a:r>
          </a:p>
          <a:p>
            <a:pPr>
              <a:buFont typeface="Wingdings" pitchFamily="2" charset="2"/>
              <a:buNone/>
            </a:pPr>
            <a:r>
              <a:rPr lang="en-US" altLang="zh-CN" sz="3600" b="1"/>
              <a:t>3.</a:t>
            </a:r>
            <a:r>
              <a:rPr lang="zh-CN" altLang="en-US" sz="3600" b="1"/>
              <a:t>变压器空载电流分析</a:t>
            </a:r>
          </a:p>
          <a:p>
            <a:pPr>
              <a:buFont typeface="Wingdings" pitchFamily="2" charset="2"/>
              <a:buNone/>
            </a:pPr>
            <a:r>
              <a:rPr lang="en-US" altLang="zh-CN" sz="3600" b="1"/>
              <a:t>4.</a:t>
            </a:r>
            <a:r>
              <a:rPr lang="zh-CN" altLang="en-US" sz="3600" b="1"/>
              <a:t>变压器空载时的等值电路和矢量图</a:t>
            </a:r>
          </a:p>
        </p:txBody>
      </p:sp>
      <p:pic>
        <p:nvPicPr>
          <p:cNvPr id="179204" name="Picture 4" descr="03new01010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2205038"/>
            <a:ext cx="64770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5" name="Picture 5" descr="03new01010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895600"/>
            <a:ext cx="6477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6" name="Picture 6" descr="03new01010">
            <a:hlinkClick r:id="" action="ppaction://noaction"/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581400"/>
            <a:ext cx="6477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9" name="Picture 9" descr="03new01010">
            <a:hlinkClick r:id="" action="ppaction://noaction"/>
          </p:cNvPr>
          <p:cNvPicPr>
            <a:picLocks noChangeAspect="1" noChangeArrowheads="1" noCrop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971550" y="4292600"/>
            <a:ext cx="571500" cy="34290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500"/>
              <a:t>第</a:t>
            </a:r>
            <a:r>
              <a:rPr lang="en-US" altLang="zh-CN" sz="2500"/>
              <a:t>2-2</a:t>
            </a:r>
            <a:r>
              <a:rPr lang="zh-CN" altLang="en-US" sz="2500"/>
              <a:t>讲</a:t>
            </a:r>
            <a:r>
              <a:rPr lang="en-US" altLang="zh-CN" sz="2500"/>
              <a:t>.</a:t>
            </a:r>
            <a:r>
              <a:rPr lang="zh-CN" altLang="en-US" b="1"/>
              <a:t>变压器空载时的物理现象</a:t>
            </a:r>
            <a:r>
              <a:rPr lang="en-US" altLang="zh-CN" sz="1400" b="1"/>
              <a:t>1</a:t>
            </a:r>
          </a:p>
        </p:txBody>
      </p:sp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611188" y="1628775"/>
            <a:ext cx="7921625" cy="4656138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ahoma" pitchFamily="34" charset="0"/>
              </a:rPr>
              <a:t>      </a:t>
            </a:r>
            <a:r>
              <a:rPr kumimoji="1" lang="zh-CN" altLang="en-US" sz="2400" b="1">
                <a:latin typeface="Tahoma" pitchFamily="34" charset="0"/>
              </a:rPr>
              <a:t>变压器的空载运行系指初级绕组接于电源而</a:t>
            </a:r>
            <a:r>
              <a:rPr kumimoji="1" lang="zh-CN" altLang="en-US" sz="2400" b="1">
                <a:solidFill>
                  <a:srgbClr val="FF0000"/>
                </a:solidFill>
                <a:latin typeface="Tahoma" pitchFamily="34" charset="0"/>
              </a:rPr>
              <a:t>次级绕组开路</a:t>
            </a:r>
            <a:r>
              <a:rPr kumimoji="1" lang="zh-CN" altLang="en-US" sz="2400" b="1">
                <a:latin typeface="Tahoma" pitchFamily="34" charset="0"/>
              </a:rPr>
              <a:t>时的状态。现以铁心式双绕组变压器为例，如图</a:t>
            </a:r>
            <a:r>
              <a:rPr kumimoji="1" lang="en-US" altLang="zh-CN" sz="2400" b="1">
                <a:latin typeface="Tahoma" pitchFamily="34" charset="0"/>
              </a:rPr>
              <a:t>11</a:t>
            </a:r>
            <a:r>
              <a:rPr kumimoji="1" lang="en-US" altLang="zh-CN" sz="2400" b="1">
                <a:latin typeface="Times New Roman"/>
              </a:rPr>
              <a:t>—</a:t>
            </a:r>
            <a:r>
              <a:rPr kumimoji="1" lang="en-US" altLang="zh-CN" sz="2400" b="1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所示，当初级绕组接到交流电压源的电压</a:t>
            </a:r>
            <a:r>
              <a:rPr kumimoji="1" lang="en-US" altLang="zh-CN" sz="2400" b="1">
                <a:latin typeface="Tahoma" pitchFamily="34" charset="0"/>
              </a:rPr>
              <a:t>u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上时，就有空载电流</a:t>
            </a:r>
            <a:r>
              <a:rPr kumimoji="1" lang="en-US" altLang="zh-CN" sz="2400" b="1">
                <a:latin typeface="Tahoma" pitchFamily="34" charset="0"/>
              </a:rPr>
              <a:t>i</a:t>
            </a:r>
            <a:r>
              <a:rPr kumimoji="1" lang="en-US" altLang="zh-CN" sz="2400" b="1" baseline="-25000">
                <a:latin typeface="Tahoma" pitchFamily="34" charset="0"/>
              </a:rPr>
              <a:t>0</a:t>
            </a:r>
            <a:r>
              <a:rPr kumimoji="1" lang="zh-CN" altLang="en-US" sz="2400" b="1">
                <a:latin typeface="Tahoma" pitchFamily="34" charset="0"/>
              </a:rPr>
              <a:t>流过初级绕组，产生空载磁势</a:t>
            </a:r>
            <a:r>
              <a:rPr kumimoji="1" lang="en-US" altLang="zh-CN" sz="2400" b="1">
                <a:latin typeface="Tahoma" pitchFamily="34" charset="0"/>
              </a:rPr>
              <a:t>i</a:t>
            </a:r>
            <a:r>
              <a:rPr kumimoji="1" lang="en-US" altLang="zh-CN" sz="2400" b="1" baseline="-25000">
                <a:latin typeface="Tahoma" pitchFamily="34" charset="0"/>
              </a:rPr>
              <a:t>0</a:t>
            </a:r>
            <a:r>
              <a:rPr kumimoji="1" lang="en-US" altLang="zh-CN" sz="2400" b="1">
                <a:latin typeface="Tahoma" pitchFamily="34" charset="0"/>
              </a:rPr>
              <a:t>W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，由此激励建立交变磁通。</a:t>
            </a:r>
            <a:r>
              <a:rPr kumimoji="1" lang="zh-CN" altLang="en-US" sz="2400" b="1">
                <a:latin typeface="Times New Roman"/>
              </a:rPr>
              <a:t>“</a:t>
            </a:r>
            <a:r>
              <a:rPr kumimoji="1" lang="zh-CN" altLang="en-US" sz="2400" b="1">
                <a:latin typeface="Tahoma" pitchFamily="34" charset="0"/>
              </a:rPr>
              <a:t>的下标</a:t>
            </a:r>
            <a:r>
              <a:rPr kumimoji="1" lang="zh-CN" altLang="en-US" sz="2400" b="1">
                <a:latin typeface="Times New Roman"/>
              </a:rPr>
              <a:t>“</a:t>
            </a:r>
            <a:r>
              <a:rPr kumimoji="1" lang="en-US" altLang="zh-CN" sz="2400" b="1">
                <a:latin typeface="Tahoma" pitchFamily="34" charset="0"/>
              </a:rPr>
              <a:t>o</a:t>
            </a:r>
            <a:r>
              <a:rPr kumimoji="1" lang="en-US" altLang="zh-CN" sz="2400" b="1">
                <a:latin typeface="Times New Roman"/>
              </a:rPr>
              <a:t>”</a:t>
            </a:r>
            <a:r>
              <a:rPr kumimoji="1" lang="zh-CN" altLang="en-US" sz="2400" b="1">
                <a:latin typeface="Tahoma" pitchFamily="34" charset="0"/>
              </a:rPr>
              <a:t>表示空载。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ahoma" pitchFamily="34" charset="0"/>
              </a:rPr>
              <a:t>      由于铁心磁导率比空气的大得多，所以磁通绝大部分通过铁心而闭合，把同时匝链初，次级绕组和的这部分磁通称</a:t>
            </a:r>
            <a:r>
              <a:rPr kumimoji="1" lang="zh-CN" altLang="en-US" sz="2400" b="1">
                <a:solidFill>
                  <a:srgbClr val="FF0000"/>
                </a:solidFill>
                <a:latin typeface="Tahoma" pitchFamily="34" charset="0"/>
              </a:rPr>
              <a:t>主磁通或互感磁通</a:t>
            </a:r>
            <a:r>
              <a:rPr kumimoji="1" lang="zh-CN" altLang="en-US" sz="2400" b="1">
                <a:latin typeface="Tahoma" pitchFamily="34" charset="0"/>
              </a:rPr>
              <a:t>，以</a:t>
            </a:r>
            <a:r>
              <a:rPr kumimoji="1" lang="ru-RU" altLang="zh-CN" sz="2400" b="1">
                <a:latin typeface="Tahoma" pitchFamily="34" charset="0"/>
              </a:rPr>
              <a:t>Ф</a:t>
            </a:r>
            <a:r>
              <a:rPr kumimoji="1" lang="zh-CN" altLang="en-US" sz="2400" b="1">
                <a:latin typeface="Tahoma" pitchFamily="34" charset="0"/>
              </a:rPr>
              <a:t>表示。主磁通在初，次级绕组中分别感应电势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和</a:t>
            </a:r>
            <a:r>
              <a:rPr kumimoji="1" lang="en-US" altLang="zh-CN" sz="2400" b="1">
                <a:latin typeface="Tahoma" pitchFamily="34" charset="0"/>
              </a:rPr>
              <a:t>e</a:t>
            </a:r>
            <a:r>
              <a:rPr kumimoji="1" lang="en-US" altLang="zh-CN" sz="2400" b="1" baseline="-25000">
                <a:latin typeface="Tahoma" pitchFamily="34" charset="0"/>
              </a:rPr>
              <a:t>2</a:t>
            </a:r>
            <a:r>
              <a:rPr kumimoji="1" lang="zh-CN" altLang="en-US" sz="2400" b="1">
                <a:latin typeface="Tahoma" pitchFamily="34" charset="0"/>
              </a:rPr>
              <a:t>，所以它是能量传递媒介。另有很少一部分磁通经过空气闭合，它仅与初级绕组匝链，称</a:t>
            </a:r>
            <a:r>
              <a:rPr kumimoji="1" lang="zh-CN" altLang="en-US" sz="2400" b="1">
                <a:solidFill>
                  <a:srgbClr val="FF0000"/>
                </a:solidFill>
                <a:latin typeface="Tahoma" pitchFamily="34" charset="0"/>
              </a:rPr>
              <a:t>初级漏磁通</a:t>
            </a:r>
            <a:r>
              <a:rPr kumimoji="1" lang="zh-CN" altLang="en-US" sz="2400" b="1">
                <a:latin typeface="Tahoma" pitchFamily="34" charset="0"/>
              </a:rPr>
              <a:t>，以</a:t>
            </a:r>
            <a:r>
              <a:rPr kumimoji="1" lang="ru-RU" altLang="zh-CN" sz="2400" b="1">
                <a:latin typeface="Tahoma" pitchFamily="34" charset="0"/>
              </a:rPr>
              <a:t>Ф</a:t>
            </a:r>
            <a:r>
              <a:rPr kumimoji="1" lang="el-GR" altLang="zh-CN" sz="2400" b="1" baseline="-25000">
                <a:latin typeface="Tahoma" pitchFamily="34" charset="0"/>
              </a:rPr>
              <a:t>σ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表示</a:t>
            </a:r>
            <a:r>
              <a:rPr kumimoji="1" lang="ru-RU" altLang="zh-CN" sz="2400" b="1">
                <a:latin typeface="Tahoma" pitchFamily="34" charset="0"/>
              </a:rPr>
              <a:t>Ф</a:t>
            </a:r>
            <a:r>
              <a:rPr kumimoji="1" lang="el-GR" altLang="zh-CN" sz="2400" b="1" baseline="-25000">
                <a:latin typeface="Tahoma" pitchFamily="34" charset="0"/>
              </a:rPr>
              <a:t>σ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只在</a:t>
            </a:r>
            <a:r>
              <a:rPr kumimoji="1" lang="en-US" altLang="zh-CN" sz="2400" b="1">
                <a:latin typeface="Tahoma" pitchFamily="34" charset="0"/>
              </a:rPr>
              <a:t>W</a:t>
            </a:r>
            <a:r>
              <a:rPr kumimoji="1" lang="en-US" altLang="zh-CN" sz="2400" b="1" baseline="-25000">
                <a:latin typeface="Tahoma" pitchFamily="34" charset="0"/>
              </a:rPr>
              <a:t>l</a:t>
            </a:r>
            <a:r>
              <a:rPr kumimoji="1" lang="zh-CN" altLang="en-US" sz="2400" b="1">
                <a:latin typeface="Tahoma" pitchFamily="34" charset="0"/>
              </a:rPr>
              <a:t>中感应电势</a:t>
            </a:r>
            <a:r>
              <a:rPr kumimoji="1" lang="en-US" altLang="zh-CN" sz="2400" b="1">
                <a:latin typeface="Tahoma" pitchFamily="34" charset="0"/>
              </a:rPr>
              <a:t>e </a:t>
            </a:r>
            <a:r>
              <a:rPr kumimoji="1" lang="el-GR" altLang="zh-CN" sz="2400" b="1" baseline="-25000">
                <a:latin typeface="Tahoma" pitchFamily="34" charset="0"/>
              </a:rPr>
              <a:t>σ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en-US" altLang="zh-CN" sz="2400">
                <a:latin typeface="Tahoma" pitchFamily="34" charset="0"/>
              </a:rPr>
              <a:t> </a:t>
            </a:r>
            <a:r>
              <a:rPr kumimoji="1" lang="zh-CN" altLang="en-US" sz="2400" b="1">
                <a:latin typeface="Tahoma" pitchFamily="34" charset="0"/>
              </a:rPr>
              <a:t>，它不匝链次级绕组，故不起能量传递作用。</a:t>
            </a:r>
            <a:r>
              <a:rPr kumimoji="1" lang="zh-CN" altLang="en-US" sz="2400"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53" name="Picture 25" descr="10-1变压器原理图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755650" y="1844675"/>
            <a:ext cx="7837488" cy="4278313"/>
          </a:xfrm>
          <a:noFill/>
          <a:ln/>
        </p:spPr>
      </p:pic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500"/>
              <a:t>第</a:t>
            </a:r>
            <a:r>
              <a:rPr lang="en-US" altLang="zh-CN" sz="2500"/>
              <a:t>2-2</a:t>
            </a:r>
            <a:r>
              <a:rPr lang="zh-CN" altLang="en-US" sz="2500"/>
              <a:t>讲</a:t>
            </a:r>
            <a:r>
              <a:rPr lang="en-US" altLang="zh-CN" sz="2500"/>
              <a:t>.</a:t>
            </a:r>
            <a:r>
              <a:rPr lang="zh-CN" altLang="en-US" b="1"/>
              <a:t>变压器空载时的物理现象</a:t>
            </a:r>
            <a:r>
              <a:rPr lang="en-US" altLang="zh-CN" sz="1200">
                <a:ea typeface="黑体" pitchFamily="2" charset="-122"/>
              </a:rPr>
              <a:t>2</a:t>
            </a: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4716463" y="1844675"/>
            <a:ext cx="19431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ahoma" pitchFamily="34" charset="0"/>
              </a:rPr>
              <a:t>铁心：磁路</a:t>
            </a: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900113" y="3644900"/>
            <a:ext cx="86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ahoma" pitchFamily="34" charset="0"/>
              </a:rPr>
              <a:t>u</a:t>
            </a:r>
            <a:r>
              <a:rPr kumimoji="1" lang="en-US" altLang="zh-CN" sz="2400" baseline="-25000">
                <a:latin typeface="Tahoma" pitchFamily="34" charset="0"/>
              </a:rPr>
              <a:t>1</a:t>
            </a:r>
          </a:p>
        </p:txBody>
      </p:sp>
      <p:sp>
        <p:nvSpPr>
          <p:cNvPr id="201735" name="Line 7"/>
          <p:cNvSpPr>
            <a:spLocks noChangeShapeType="1"/>
          </p:cNvSpPr>
          <p:nvPr/>
        </p:nvSpPr>
        <p:spPr bwMode="auto">
          <a:xfrm>
            <a:off x="1692275" y="3068638"/>
            <a:ext cx="792163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1744" name="Text Box 16"/>
          <p:cNvSpPr txBox="1">
            <a:spLocks noChangeArrowheads="1"/>
          </p:cNvSpPr>
          <p:nvPr/>
        </p:nvSpPr>
        <p:spPr bwMode="auto">
          <a:xfrm>
            <a:off x="2124075" y="3429000"/>
            <a:ext cx="504825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ahoma" pitchFamily="34" charset="0"/>
              </a:rPr>
              <a:t>e</a:t>
            </a:r>
            <a:r>
              <a:rPr kumimoji="1" lang="en-US" altLang="zh-CN" sz="2400" baseline="-25000">
                <a:latin typeface="Tahoma" pitchFamily="34" charset="0"/>
              </a:rPr>
              <a:t>1</a:t>
            </a:r>
          </a:p>
        </p:txBody>
      </p:sp>
      <p:sp>
        <p:nvSpPr>
          <p:cNvPr id="201756" name="Text Box 28"/>
          <p:cNvSpPr txBox="1">
            <a:spLocks noChangeArrowheads="1"/>
          </p:cNvSpPr>
          <p:nvPr/>
        </p:nvSpPr>
        <p:spPr bwMode="auto">
          <a:xfrm>
            <a:off x="971550" y="1916113"/>
            <a:ext cx="2376488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ahoma" pitchFamily="34" charset="0"/>
              </a:rPr>
              <a:t>二</a:t>
            </a:r>
            <a:r>
              <a:rPr kumimoji="1" lang="en-US" altLang="zh-CN" sz="2400">
                <a:latin typeface="Tahoma" pitchFamily="34" charset="0"/>
              </a:rPr>
              <a:t>.</a:t>
            </a:r>
            <a:r>
              <a:rPr kumimoji="1" lang="zh-CN" altLang="en-US" sz="2400">
                <a:latin typeface="Tahoma" pitchFamily="34" charset="0"/>
              </a:rPr>
              <a:t>变压器原理</a:t>
            </a:r>
          </a:p>
        </p:txBody>
      </p:sp>
      <p:sp>
        <p:nvSpPr>
          <p:cNvPr id="201757" name="Line 29"/>
          <p:cNvSpPr>
            <a:spLocks noChangeShapeType="1"/>
          </p:cNvSpPr>
          <p:nvPr/>
        </p:nvSpPr>
        <p:spPr bwMode="auto">
          <a:xfrm flipH="1" flipV="1">
            <a:off x="1403350" y="3213100"/>
            <a:ext cx="0" cy="1368425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1759" name="AutoShape 31"/>
          <p:cNvSpPr>
            <a:spLocks noChangeArrowheads="1"/>
          </p:cNvSpPr>
          <p:nvPr/>
        </p:nvSpPr>
        <p:spPr bwMode="auto">
          <a:xfrm>
            <a:off x="3203575" y="2636838"/>
            <a:ext cx="2736850" cy="2592387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60" name="Line 32"/>
          <p:cNvSpPr>
            <a:spLocks noChangeShapeType="1"/>
          </p:cNvSpPr>
          <p:nvPr/>
        </p:nvSpPr>
        <p:spPr bwMode="auto">
          <a:xfrm>
            <a:off x="3995738" y="2636838"/>
            <a:ext cx="8636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1761" name="Line 33"/>
          <p:cNvSpPr>
            <a:spLocks noChangeShapeType="1"/>
          </p:cNvSpPr>
          <p:nvPr/>
        </p:nvSpPr>
        <p:spPr bwMode="auto">
          <a:xfrm flipH="1" flipV="1">
            <a:off x="6443663" y="3213100"/>
            <a:ext cx="0" cy="1368425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1762" name="Line 34"/>
          <p:cNvSpPr>
            <a:spLocks noChangeShapeType="1"/>
          </p:cNvSpPr>
          <p:nvPr/>
        </p:nvSpPr>
        <p:spPr bwMode="auto">
          <a:xfrm flipH="1" flipV="1">
            <a:off x="2700338" y="3213100"/>
            <a:ext cx="0" cy="720725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1763" name="Line 35"/>
          <p:cNvSpPr>
            <a:spLocks noChangeShapeType="1"/>
          </p:cNvSpPr>
          <p:nvPr/>
        </p:nvSpPr>
        <p:spPr bwMode="auto">
          <a:xfrm flipH="1" flipV="1">
            <a:off x="7524750" y="3213100"/>
            <a:ext cx="0" cy="1368425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1764" name="Text Box 36"/>
          <p:cNvSpPr txBox="1">
            <a:spLocks noChangeArrowheads="1"/>
          </p:cNvSpPr>
          <p:nvPr/>
        </p:nvSpPr>
        <p:spPr bwMode="auto">
          <a:xfrm>
            <a:off x="1835150" y="2565400"/>
            <a:ext cx="504825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ahoma" pitchFamily="34" charset="0"/>
              </a:rPr>
              <a:t>i</a:t>
            </a:r>
            <a:r>
              <a:rPr kumimoji="1" lang="en-US" altLang="zh-CN" sz="2400" baseline="-25000">
                <a:latin typeface="Tahoma" pitchFamily="34" charset="0"/>
              </a:rPr>
              <a:t>1</a:t>
            </a:r>
          </a:p>
        </p:txBody>
      </p:sp>
      <p:sp>
        <p:nvSpPr>
          <p:cNvPr id="201765" name="Text Box 37"/>
          <p:cNvSpPr txBox="1">
            <a:spLocks noChangeArrowheads="1"/>
          </p:cNvSpPr>
          <p:nvPr/>
        </p:nvSpPr>
        <p:spPr bwMode="auto">
          <a:xfrm>
            <a:off x="7667625" y="3716338"/>
            <a:ext cx="86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ahoma" pitchFamily="34" charset="0"/>
              </a:rPr>
              <a:t>u</a:t>
            </a:r>
            <a:r>
              <a:rPr kumimoji="1" lang="en-US" altLang="zh-CN" sz="2400" baseline="-25000">
                <a:latin typeface="Tahoma" pitchFamily="34" charset="0"/>
              </a:rPr>
              <a:t>2</a:t>
            </a:r>
          </a:p>
        </p:txBody>
      </p:sp>
      <p:sp>
        <p:nvSpPr>
          <p:cNvPr id="201766" name="Text Box 38"/>
          <p:cNvSpPr txBox="1">
            <a:spLocks noChangeArrowheads="1"/>
          </p:cNvSpPr>
          <p:nvPr/>
        </p:nvSpPr>
        <p:spPr bwMode="auto">
          <a:xfrm>
            <a:off x="6443663" y="3644900"/>
            <a:ext cx="86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ahoma" pitchFamily="34" charset="0"/>
              </a:rPr>
              <a:t>e</a:t>
            </a:r>
            <a:r>
              <a:rPr kumimoji="1" lang="en-US" altLang="zh-CN" sz="2400" baseline="-25000">
                <a:latin typeface="Tahoma" pitchFamily="34" charset="0"/>
              </a:rPr>
              <a:t>2</a:t>
            </a:r>
          </a:p>
        </p:txBody>
      </p:sp>
      <p:sp>
        <p:nvSpPr>
          <p:cNvPr id="201767" name="Text Box 39"/>
          <p:cNvSpPr txBox="1">
            <a:spLocks noChangeArrowheads="1"/>
          </p:cNvSpPr>
          <p:nvPr/>
        </p:nvSpPr>
        <p:spPr bwMode="auto">
          <a:xfrm>
            <a:off x="3995738" y="2133600"/>
            <a:ext cx="86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ru-RU" altLang="zh-CN" sz="2400">
                <a:latin typeface="Tahoma" pitchFamily="34" charset="0"/>
              </a:rPr>
              <a:t>Ф</a:t>
            </a:r>
            <a:endParaRPr kumimoji="1" lang="ru-RU" altLang="zh-CN" sz="2400" baseline="-25000">
              <a:latin typeface="Tahoma" pitchFamily="34" charset="0"/>
            </a:endParaRPr>
          </a:p>
        </p:txBody>
      </p:sp>
      <p:sp>
        <p:nvSpPr>
          <p:cNvPr id="201768" name="AutoShape 40"/>
          <p:cNvSpPr>
            <a:spLocks noChangeArrowheads="1"/>
          </p:cNvSpPr>
          <p:nvPr/>
        </p:nvSpPr>
        <p:spPr bwMode="auto">
          <a:xfrm>
            <a:off x="3419475" y="2997200"/>
            <a:ext cx="504825" cy="172720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69" name="AutoShape 41"/>
          <p:cNvSpPr>
            <a:spLocks noChangeArrowheads="1"/>
          </p:cNvSpPr>
          <p:nvPr/>
        </p:nvSpPr>
        <p:spPr bwMode="auto">
          <a:xfrm>
            <a:off x="2555875" y="2997200"/>
            <a:ext cx="504825" cy="1727200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70" name="Text Box 42"/>
          <p:cNvSpPr txBox="1">
            <a:spLocks noChangeArrowheads="1"/>
          </p:cNvSpPr>
          <p:nvPr/>
        </p:nvSpPr>
        <p:spPr bwMode="auto">
          <a:xfrm>
            <a:off x="1835150" y="4076700"/>
            <a:ext cx="720725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ahoma" pitchFamily="34" charset="0"/>
              </a:rPr>
              <a:t>e</a:t>
            </a:r>
            <a:r>
              <a:rPr kumimoji="1" lang="el-GR" altLang="zh-CN" sz="2400" baseline="-25000">
                <a:latin typeface="Tahoma" pitchFamily="34" charset="0"/>
              </a:rPr>
              <a:t>σ</a:t>
            </a:r>
            <a:r>
              <a:rPr kumimoji="1" lang="en-US" altLang="zh-CN" sz="2400" baseline="-25000">
                <a:latin typeface="Tahoma" pitchFamily="34" charset="0"/>
              </a:rPr>
              <a:t>1</a:t>
            </a:r>
          </a:p>
        </p:txBody>
      </p:sp>
      <p:sp>
        <p:nvSpPr>
          <p:cNvPr id="201771" name="Line 43"/>
          <p:cNvSpPr>
            <a:spLocks noChangeShapeType="1"/>
          </p:cNvSpPr>
          <p:nvPr/>
        </p:nvSpPr>
        <p:spPr bwMode="auto">
          <a:xfrm flipH="1" flipV="1">
            <a:off x="2700338" y="4076700"/>
            <a:ext cx="0" cy="504825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01772" name="Text Box 44"/>
          <p:cNvSpPr txBox="1">
            <a:spLocks noChangeArrowheads="1"/>
          </p:cNvSpPr>
          <p:nvPr/>
        </p:nvSpPr>
        <p:spPr bwMode="auto">
          <a:xfrm>
            <a:off x="1042988" y="2708275"/>
            <a:ext cx="86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ahoma" pitchFamily="34" charset="0"/>
              </a:rPr>
              <a:t>A</a:t>
            </a:r>
            <a:endParaRPr kumimoji="1" lang="en-US" altLang="zh-CN" sz="2400" baseline="-25000">
              <a:latin typeface="Tahoma" pitchFamily="34" charset="0"/>
            </a:endParaRPr>
          </a:p>
        </p:txBody>
      </p:sp>
      <p:sp>
        <p:nvSpPr>
          <p:cNvPr id="201773" name="Text Box 45"/>
          <p:cNvSpPr txBox="1">
            <a:spLocks noChangeArrowheads="1"/>
          </p:cNvSpPr>
          <p:nvPr/>
        </p:nvSpPr>
        <p:spPr bwMode="auto">
          <a:xfrm>
            <a:off x="1042988" y="4724400"/>
            <a:ext cx="86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ahoma" pitchFamily="34" charset="0"/>
              </a:rPr>
              <a:t>X</a:t>
            </a:r>
            <a:endParaRPr kumimoji="1" lang="en-US" altLang="zh-CN" sz="2400" baseline="-25000">
              <a:latin typeface="Tahoma" pitchFamily="34" charset="0"/>
            </a:endParaRPr>
          </a:p>
        </p:txBody>
      </p:sp>
      <p:sp>
        <p:nvSpPr>
          <p:cNvPr id="201774" name="Text Box 46"/>
          <p:cNvSpPr txBox="1">
            <a:spLocks noChangeArrowheads="1"/>
          </p:cNvSpPr>
          <p:nvPr/>
        </p:nvSpPr>
        <p:spPr bwMode="auto">
          <a:xfrm>
            <a:off x="7380288" y="2636838"/>
            <a:ext cx="86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ahoma" pitchFamily="34" charset="0"/>
              </a:rPr>
              <a:t>a</a:t>
            </a:r>
            <a:endParaRPr kumimoji="1" lang="en-US" altLang="zh-CN" sz="2400" baseline="-25000">
              <a:latin typeface="Tahoma" pitchFamily="34" charset="0"/>
            </a:endParaRPr>
          </a:p>
        </p:txBody>
      </p:sp>
      <p:sp>
        <p:nvSpPr>
          <p:cNvPr id="201775" name="Text Box 47"/>
          <p:cNvSpPr txBox="1">
            <a:spLocks noChangeArrowheads="1"/>
          </p:cNvSpPr>
          <p:nvPr/>
        </p:nvSpPr>
        <p:spPr bwMode="auto">
          <a:xfrm>
            <a:off x="7451725" y="4868863"/>
            <a:ext cx="1008063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ahoma" pitchFamily="34" charset="0"/>
              </a:rPr>
              <a:t>x</a:t>
            </a:r>
            <a:endParaRPr kumimoji="1" lang="en-US" altLang="zh-CN" sz="2400" baseline="-2500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1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1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1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1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1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1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1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1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1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1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1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1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1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1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1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1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1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1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0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1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1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1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1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0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01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1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0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1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1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0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01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01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0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3" grpId="0" animBg="1"/>
      <p:bldP spid="201735" grpId="0" animBg="1"/>
      <p:bldP spid="201744" grpId="0" animBg="1"/>
      <p:bldP spid="201757" grpId="0" animBg="1"/>
      <p:bldP spid="201759" grpId="0" animBg="1"/>
      <p:bldP spid="201760" grpId="0" animBg="1"/>
      <p:bldP spid="201761" grpId="0" animBg="1"/>
      <p:bldP spid="201762" grpId="0" animBg="1"/>
      <p:bldP spid="201763" grpId="0" animBg="1"/>
      <p:bldP spid="201764" grpId="0" animBg="1"/>
      <p:bldP spid="201765" grpId="0" animBg="1"/>
      <p:bldP spid="201766" grpId="0" animBg="1"/>
      <p:bldP spid="201767" grpId="0" animBg="1"/>
      <p:bldP spid="201768" grpId="0" animBg="1"/>
      <p:bldP spid="201769" grpId="0" animBg="1"/>
      <p:bldP spid="201770" grpId="0" animBg="1"/>
      <p:bldP spid="201771" grpId="0" animBg="1"/>
      <p:bldP spid="201773" grpId="0" animBg="1" autoUpdateAnimBg="0"/>
      <p:bldP spid="201774" grpId="0" animBg="1" autoUpdateAnimBg="0"/>
      <p:bldP spid="20177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500"/>
              <a:t>第</a:t>
            </a:r>
            <a:r>
              <a:rPr lang="en-US" altLang="zh-CN" sz="2500"/>
              <a:t>2-2</a:t>
            </a:r>
            <a:r>
              <a:rPr lang="zh-CN" altLang="en-US" sz="2500"/>
              <a:t>讲</a:t>
            </a:r>
            <a:r>
              <a:rPr lang="en-US" altLang="zh-CN" sz="2500"/>
              <a:t>.</a:t>
            </a:r>
            <a:r>
              <a:rPr lang="zh-CN" altLang="en-US" b="1"/>
              <a:t>变压器空载时的物理现象</a:t>
            </a:r>
            <a:r>
              <a:rPr lang="en-US" altLang="zh-CN" sz="1400" b="1"/>
              <a:t>3</a:t>
            </a:r>
          </a:p>
        </p:txBody>
      </p:sp>
      <p:graphicFrame>
        <p:nvGraphicFramePr>
          <p:cNvPr id="220165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1354138" y="3465513"/>
          <a:ext cx="2222500" cy="2771775"/>
        </p:xfrm>
        <a:graphic>
          <a:graphicData uri="http://schemas.openxmlformats.org/presentationml/2006/ole">
            <p:oleObj spid="_x0000_s220165" name="Equation" r:id="rId3" imgW="977760" imgH="1218960" progId="Equation.DSMT4">
              <p:embed/>
            </p:oleObj>
          </a:graphicData>
        </a:graphic>
      </p:graphicFrame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611188" y="1844675"/>
            <a:ext cx="7848600" cy="155257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>
                <a:latin typeface="Tahoma" pitchFamily="34" charset="0"/>
              </a:rPr>
              <a:t>图</a:t>
            </a:r>
            <a:r>
              <a:rPr kumimoji="1" lang="en-US" altLang="zh-CN" sz="2400" b="1">
                <a:latin typeface="Tahoma" pitchFamily="34" charset="0"/>
              </a:rPr>
              <a:t>11</a:t>
            </a:r>
            <a:r>
              <a:rPr kumimoji="1" lang="en-US" altLang="zh-CN" sz="2400" b="1">
                <a:latin typeface="Times New Roman"/>
              </a:rPr>
              <a:t>—</a:t>
            </a:r>
            <a:r>
              <a:rPr kumimoji="1" lang="en-US" altLang="zh-CN" sz="2400" b="1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所示各交变物理量的正方向是根据电工惯例确定的。其中绕组上的电势与电流正方向人为地取为相同，它们与磁通的正方向符合右手螺旋法则。因此由电磁感应定律表达感应电势，包括：</a:t>
            </a:r>
          </a:p>
        </p:txBody>
      </p:sp>
      <p:pic>
        <p:nvPicPr>
          <p:cNvPr id="220170" name="Picture 10" descr="11-1变压器的空载运行"/>
          <p:cNvPicPr>
            <a:picLocks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4140200" y="3429000"/>
            <a:ext cx="4859338" cy="2973388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500"/>
              <a:t>第</a:t>
            </a:r>
            <a:r>
              <a:rPr lang="en-US" altLang="zh-CN" sz="2500"/>
              <a:t>2-2</a:t>
            </a:r>
            <a:r>
              <a:rPr lang="zh-CN" altLang="en-US" sz="2500"/>
              <a:t>讲</a:t>
            </a:r>
            <a:r>
              <a:rPr lang="en-US" altLang="zh-CN" sz="2500"/>
              <a:t>.</a:t>
            </a:r>
            <a:r>
              <a:rPr lang="zh-CN" altLang="en-US" b="1"/>
              <a:t>变压器空载时的物理现象</a:t>
            </a:r>
            <a:r>
              <a:rPr lang="en-US" altLang="zh-CN" sz="1400" b="1"/>
              <a:t>4</a:t>
            </a:r>
          </a:p>
        </p:txBody>
      </p:sp>
      <p:graphicFrame>
        <p:nvGraphicFramePr>
          <p:cNvPr id="222212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1157288" y="2867025"/>
          <a:ext cx="2460625" cy="1855788"/>
        </p:xfrm>
        <a:graphic>
          <a:graphicData uri="http://schemas.openxmlformats.org/presentationml/2006/ole">
            <p:oleObj spid="_x0000_s222212" name="Equation" r:id="rId3" imgW="1269720" imgH="965160" progId="Equation.DSMT4">
              <p:embed/>
            </p:oleObj>
          </a:graphicData>
        </a:graphic>
      </p:graphicFrame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611188" y="1844675"/>
            <a:ext cx="7848600" cy="11874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>
                <a:latin typeface="Tahoma" pitchFamily="34" charset="0"/>
              </a:rPr>
              <a:t>    </a:t>
            </a:r>
            <a:r>
              <a:rPr kumimoji="1" lang="zh-CN" altLang="en-US" sz="2400" b="1">
                <a:latin typeface="Tahoma" pitchFamily="34" charset="0"/>
              </a:rPr>
              <a:t>同一图中规定初级绕组的电流与外加电压</a:t>
            </a:r>
            <a:r>
              <a:rPr kumimoji="1" lang="en-US" altLang="zh-CN" sz="2400" b="1">
                <a:latin typeface="Tahoma" pitchFamily="34" charset="0"/>
              </a:rPr>
              <a:t>u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的正方向一致，即把初级绕组当作电源的一个用电</a:t>
            </a:r>
            <a:r>
              <a:rPr kumimoji="1" lang="zh-CN" altLang="en-US" sz="2400" b="1">
                <a:latin typeface="Times New Roman"/>
              </a:rPr>
              <a:t>“</a:t>
            </a:r>
            <a:r>
              <a:rPr kumimoji="1" lang="zh-CN" altLang="en-US" sz="2400" b="1">
                <a:latin typeface="Tahoma" pitchFamily="34" charset="0"/>
              </a:rPr>
              <a:t>负载</a:t>
            </a:r>
            <a:r>
              <a:rPr kumimoji="1" lang="zh-CN" altLang="en-US" sz="2400" b="1">
                <a:latin typeface="Times New Roman"/>
              </a:rPr>
              <a:t>”</a:t>
            </a:r>
            <a:r>
              <a:rPr kumimoji="1" lang="zh-CN" altLang="en-US" sz="2400" b="1">
                <a:latin typeface="Tahoma" pitchFamily="34" charset="0"/>
              </a:rPr>
              <a:t>。由此可列出空载初级电压平衡式</a:t>
            </a:r>
            <a:r>
              <a:rPr kumimoji="1" lang="zh-CN" altLang="en-US" sz="2400">
                <a:latin typeface="Tahoma" pitchFamily="34" charset="0"/>
              </a:rPr>
              <a:t> </a:t>
            </a:r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611188" y="4940300"/>
            <a:ext cx="76327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zh-CN" altLang="en-US" sz="2400" b="1">
                <a:latin typeface="Tahoma" pitchFamily="34" charset="0"/>
              </a:rPr>
              <a:t>式中，</a:t>
            </a:r>
            <a:r>
              <a:rPr kumimoji="1" lang="en-US" altLang="zh-CN" sz="2400" b="1">
                <a:latin typeface="Tahoma" pitchFamily="34" charset="0"/>
              </a:rPr>
              <a:t>r</a:t>
            </a:r>
            <a:r>
              <a:rPr kumimoji="1" lang="en-US" altLang="zh-CN" sz="2400" b="1" baseline="-25000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为初级绕组电阻。次级绕组的端电压由电势产生，本书采用发电机惯例确定次级电压</a:t>
            </a:r>
            <a:r>
              <a:rPr kumimoji="1" lang="en-US" altLang="zh-CN" sz="2400" b="1">
                <a:latin typeface="Tahoma" pitchFamily="34" charset="0"/>
              </a:rPr>
              <a:t>u</a:t>
            </a:r>
            <a:r>
              <a:rPr kumimoji="1" lang="en-US" altLang="zh-CN" sz="2400" b="1" baseline="-25000">
                <a:latin typeface="Tahoma" pitchFamily="34" charset="0"/>
              </a:rPr>
              <a:t>20</a:t>
            </a:r>
            <a:r>
              <a:rPr kumimoji="1" lang="zh-CN" altLang="en-US" sz="2400" b="1">
                <a:latin typeface="Tahoma" pitchFamily="34" charset="0"/>
              </a:rPr>
              <a:t>的正方向如图</a:t>
            </a:r>
            <a:r>
              <a:rPr kumimoji="1" lang="en-US" altLang="zh-CN" sz="2400" b="1">
                <a:latin typeface="Tahoma" pitchFamily="34" charset="0"/>
              </a:rPr>
              <a:t>11</a:t>
            </a:r>
            <a:r>
              <a:rPr kumimoji="1" lang="en-US" altLang="zh-CN" sz="2400" b="1">
                <a:latin typeface="Times New Roman"/>
              </a:rPr>
              <a:t>—</a:t>
            </a:r>
            <a:r>
              <a:rPr kumimoji="1" lang="en-US" altLang="zh-CN" sz="2400" b="1">
                <a:latin typeface="Tahoma" pitchFamily="34" charset="0"/>
              </a:rPr>
              <a:t>1</a:t>
            </a:r>
            <a:r>
              <a:rPr kumimoji="1" lang="zh-CN" altLang="en-US" sz="2400" b="1">
                <a:latin typeface="Tahoma" pitchFamily="34" charset="0"/>
              </a:rPr>
              <a:t>所示，可列出空载次级电压平衡式若电压、电势及电流均为正弦交变量，则可列出复数表示的空载初、次级电压平衡式</a:t>
            </a:r>
            <a:r>
              <a:rPr kumimoji="1" lang="zh-CN" altLang="en-US" sz="2400">
                <a:latin typeface="Tahoma" pitchFamily="34" charset="0"/>
              </a:rPr>
              <a:t> </a:t>
            </a:r>
          </a:p>
        </p:txBody>
      </p:sp>
      <p:pic>
        <p:nvPicPr>
          <p:cNvPr id="222219" name="Picture 11" descr="11-1变压器的空载运行"/>
          <p:cNvPicPr>
            <a:picLocks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4260850" y="2513013"/>
            <a:ext cx="3822700" cy="231775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500"/>
              <a:t>第</a:t>
            </a:r>
            <a:r>
              <a:rPr lang="en-US" altLang="zh-CN" sz="2500"/>
              <a:t>2-2</a:t>
            </a:r>
            <a:r>
              <a:rPr lang="zh-CN" altLang="en-US" sz="2500"/>
              <a:t>讲</a:t>
            </a:r>
            <a:r>
              <a:rPr lang="en-US" altLang="zh-CN" sz="2500"/>
              <a:t>.</a:t>
            </a:r>
            <a:r>
              <a:rPr lang="zh-CN" altLang="en-US" b="1"/>
              <a:t>变压器空载时的物理现象</a:t>
            </a:r>
            <a:r>
              <a:rPr lang="en-US" altLang="zh-CN" sz="1400" b="1"/>
              <a:t>5</a:t>
            </a:r>
          </a:p>
        </p:txBody>
      </p:sp>
      <p:graphicFrame>
        <p:nvGraphicFramePr>
          <p:cNvPr id="226307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250825" y="4005263"/>
          <a:ext cx="2951163" cy="1473200"/>
        </p:xfrm>
        <a:graphic>
          <a:graphicData uri="http://schemas.openxmlformats.org/presentationml/2006/ole">
            <p:oleObj spid="_x0000_s226307" name="Equation" r:id="rId3" imgW="1257120" imgH="482400" progId="Equation.DSMT4">
              <p:embed/>
            </p:oleObj>
          </a:graphicData>
        </a:graphic>
      </p:graphicFrame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611188" y="1844675"/>
            <a:ext cx="7848600" cy="11874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 b="1">
                <a:latin typeface="Tahoma" pitchFamily="34" charset="0"/>
              </a:rPr>
              <a:t>请注意，上述各物理量的正方向是可以人为任意规定的，只是规定正方向不同，对应电压平衡式中物理量前的符号不同。读者在阅读参考书中会遇到。</a:t>
            </a:r>
          </a:p>
        </p:txBody>
      </p:sp>
      <p:pic>
        <p:nvPicPr>
          <p:cNvPr id="226312" name="Picture 8" descr="11-1变压器的空载运行"/>
          <p:cNvPicPr>
            <a:picLocks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3617913" y="2876550"/>
            <a:ext cx="4679950" cy="2840038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500"/>
              <a:t>第</a:t>
            </a:r>
            <a:r>
              <a:rPr lang="en-US" altLang="zh-CN" sz="2500"/>
              <a:t>2-2</a:t>
            </a:r>
            <a:r>
              <a:rPr lang="zh-CN" altLang="en-US" sz="2500"/>
              <a:t>讲</a:t>
            </a:r>
            <a:r>
              <a:rPr lang="en-US" altLang="zh-CN" sz="2500"/>
              <a:t>-2.</a:t>
            </a:r>
            <a:r>
              <a:rPr lang="zh-CN" altLang="en-US" sz="4100" b="1"/>
              <a:t>变压器空载电势分析</a:t>
            </a:r>
            <a:r>
              <a:rPr lang="en-US" altLang="zh-CN" sz="1400" b="1"/>
              <a:t>1</a:t>
            </a:r>
          </a:p>
        </p:txBody>
      </p:sp>
      <p:graphicFrame>
        <p:nvGraphicFramePr>
          <p:cNvPr id="225283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2265363" y="3571875"/>
          <a:ext cx="2460625" cy="777875"/>
        </p:xfrm>
        <a:graphic>
          <a:graphicData uri="http://schemas.openxmlformats.org/presentationml/2006/ole">
            <p:oleObj spid="_x0000_s225283" name="Equation" r:id="rId3" imgW="1041120" imgH="253800" progId="Equation.DSMT4">
              <p:embed/>
            </p:oleObj>
          </a:graphicData>
        </a:graphic>
      </p:graphicFrame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611188" y="1844675"/>
            <a:ext cx="7848600" cy="19177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ahoma" pitchFamily="34" charset="0"/>
              </a:rPr>
              <a:t>一，初，次级主电势</a:t>
            </a:r>
          </a:p>
          <a:p>
            <a:r>
              <a:rPr kumimoji="1" lang="zh-CN" altLang="en-US" sz="2400" b="1">
                <a:latin typeface="Tahoma" pitchFamily="34" charset="0"/>
              </a:rPr>
              <a:t>实际变压器的绕组电阻，漏磁通和铁心损耗都是很小的，为了简化，先忽略这些次要因素，即认为空载时的初级为理想纯感性绕组。设外加电压源电压按余弦规律变化，初级电压瞬时值为</a:t>
            </a:r>
            <a:r>
              <a:rPr kumimoji="1" lang="zh-CN" altLang="en-US" sz="2400">
                <a:latin typeface="Tahoma" pitchFamily="34" charset="0"/>
              </a:rPr>
              <a:t> </a:t>
            </a: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539750" y="4292600"/>
            <a:ext cx="76327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zh-CN" altLang="en-US" sz="2400" b="1">
                <a:latin typeface="Tahoma" pitchFamily="34" charset="0"/>
              </a:rPr>
              <a:t>式中，</a:t>
            </a:r>
            <a:r>
              <a:rPr kumimoji="1" lang="en-US" altLang="zh-CN" sz="2400" b="1">
                <a:latin typeface="Tahoma" pitchFamily="34" charset="0"/>
              </a:rPr>
              <a:t>U</a:t>
            </a:r>
            <a:r>
              <a:rPr kumimoji="1" lang="en-US" altLang="zh-CN" sz="2400" b="1" baseline="-25000">
                <a:latin typeface="Tahoma" pitchFamily="34" charset="0"/>
              </a:rPr>
              <a:t>l</a:t>
            </a:r>
            <a:r>
              <a:rPr kumimoji="1" lang="zh-CN" altLang="en-US" sz="2400" b="1">
                <a:latin typeface="Tahoma" pitchFamily="34" charset="0"/>
              </a:rPr>
              <a:t>为初级电压有效值，</a:t>
            </a:r>
            <a:r>
              <a:rPr kumimoji="1" lang="el-GR" altLang="zh-CN" sz="2400" b="1">
                <a:latin typeface="Tahoma" pitchFamily="34" charset="0"/>
              </a:rPr>
              <a:t>ω</a:t>
            </a:r>
            <a:r>
              <a:rPr kumimoji="1" lang="en-US" altLang="zh-CN" sz="2400" b="1">
                <a:latin typeface="Tahoma" pitchFamily="34" charset="0"/>
              </a:rPr>
              <a:t>=2</a:t>
            </a:r>
            <a:r>
              <a:rPr kumimoji="1" lang="zh-CN" altLang="en-US" sz="2400" b="1">
                <a:latin typeface="Tahoma" pitchFamily="34" charset="0"/>
              </a:rPr>
              <a:t>丌</a:t>
            </a:r>
            <a:r>
              <a:rPr kumimoji="1" lang="en-US" altLang="zh-CN" sz="2400" b="1" i="1">
                <a:latin typeface="Tahoma" pitchFamily="34" charset="0"/>
              </a:rPr>
              <a:t>f</a:t>
            </a:r>
            <a:r>
              <a:rPr kumimoji="1" lang="zh-CN" altLang="en-US" sz="2400" b="1">
                <a:latin typeface="Tahoma" pitchFamily="34" charset="0"/>
              </a:rPr>
              <a:t>为电源的角频率。电源电压加在纯电感的初级绕组上，故产生纯感性的空载电流，其相位滞后</a:t>
            </a:r>
            <a:r>
              <a:rPr kumimoji="1" lang="en-US" altLang="zh-CN" sz="2400" b="1">
                <a:latin typeface="Tahoma" pitchFamily="34" charset="0"/>
              </a:rPr>
              <a:t>u=90˚</a:t>
            </a:r>
            <a:r>
              <a:rPr kumimoji="1" lang="zh-CN" altLang="en-US" sz="2400" b="1">
                <a:latin typeface="Tahoma" pitchFamily="34" charset="0"/>
              </a:rPr>
              <a:t>，瞬时值为</a:t>
            </a:r>
          </a:p>
        </p:txBody>
      </p:sp>
      <p:graphicFrame>
        <p:nvGraphicFramePr>
          <p:cNvPr id="225288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2627313" y="5516563"/>
          <a:ext cx="2116137" cy="814387"/>
        </p:xfrm>
        <a:graphic>
          <a:graphicData uri="http://schemas.openxmlformats.org/presentationml/2006/ole">
            <p:oleObj spid="_x0000_s225288" name="Equation" r:id="rId4" imgW="952200" imgH="253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3654</TotalTime>
  <Words>2180</Words>
  <Application>Microsoft PowerPoint</Application>
  <PresentationFormat>全屏显示(4:3)</PresentationFormat>
  <Paragraphs>118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Times New Roman</vt:lpstr>
      <vt:lpstr>宋体</vt:lpstr>
      <vt:lpstr>Arial Black</vt:lpstr>
      <vt:lpstr>Arial</vt:lpstr>
      <vt:lpstr>Wingdings</vt:lpstr>
      <vt:lpstr>方正舒体</vt:lpstr>
      <vt:lpstr>华文新魏</vt:lpstr>
      <vt:lpstr>华文仿宋</vt:lpstr>
      <vt:lpstr>黑体</vt:lpstr>
      <vt:lpstr>仿宋_GB2312</vt:lpstr>
      <vt:lpstr>Tahoma</vt:lpstr>
      <vt:lpstr>Studio</vt:lpstr>
      <vt:lpstr>MathType 5.0 Equation</vt:lpstr>
      <vt:lpstr>MathType 6.0 Equation</vt:lpstr>
      <vt:lpstr>电机学</vt:lpstr>
      <vt:lpstr>介绍内容</vt:lpstr>
      <vt:lpstr>介绍内容</vt:lpstr>
      <vt:lpstr>第2-2讲.变压器空载时的物理现象1</vt:lpstr>
      <vt:lpstr>第2-2讲.变压器空载时的物理现象2</vt:lpstr>
      <vt:lpstr>第2-2讲.变压器空载时的物理现象3</vt:lpstr>
      <vt:lpstr>第2-2讲.变压器空载时的物理现象4</vt:lpstr>
      <vt:lpstr>第2-2讲.变压器空载时的物理现象5</vt:lpstr>
      <vt:lpstr>第2-2讲-2.变压器空载电势分析1</vt:lpstr>
      <vt:lpstr>第2-2讲-2.变压器空载电势分析2</vt:lpstr>
      <vt:lpstr>第2-2讲-2.变压器空载电势分析3</vt:lpstr>
      <vt:lpstr>第2-2讲-2.变压器空载电势分析4</vt:lpstr>
      <vt:lpstr>第2-2讲-2.变压器空载电势分析5</vt:lpstr>
      <vt:lpstr>第2-2讲-2.变压器空载电势分析2</vt:lpstr>
      <vt:lpstr>第2-2讲-2.变压器空载电势分析7</vt:lpstr>
      <vt:lpstr>第2-2讲-2.变压器空载电势分析8</vt:lpstr>
      <vt:lpstr>第2-2讲-2.变压器空载电势分析9</vt:lpstr>
      <vt:lpstr>第2-2讲-3.变压器空载电流分析1</vt:lpstr>
      <vt:lpstr>第2-2讲-3.变压器空载电流分析2</vt:lpstr>
      <vt:lpstr>第2-2讲-3.变压器空载电流分析3</vt:lpstr>
      <vt:lpstr>第2-2讲-3.变压器空载电流分析4</vt:lpstr>
      <vt:lpstr>第2-2讲-3.变压器空载电流分析5</vt:lpstr>
      <vt:lpstr>第2-2讲-3.变压器空载电流分析6</vt:lpstr>
      <vt:lpstr>第2-2讲-4.变压器空载时的等值电路和矢量图1</vt:lpstr>
      <vt:lpstr>第2-2讲-4.变压器空载时的等值电路和矢量图2</vt:lpstr>
      <vt:lpstr>第2-2讲-3.变压器空载时的等值电路和矢量图3</vt:lpstr>
      <vt:lpstr>作业</vt:lpstr>
      <vt:lpstr>幻灯片 28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双余度永磁无刷 直流电动机系统</dc:title>
  <dc:creator>wzq</dc:creator>
  <cp:lastModifiedBy>www</cp:lastModifiedBy>
  <cp:revision>48</cp:revision>
  <dcterms:created xsi:type="dcterms:W3CDTF">2003-11-06T01:01:25Z</dcterms:created>
  <dcterms:modified xsi:type="dcterms:W3CDTF">2015-01-23T09:20:31Z</dcterms:modified>
</cp:coreProperties>
</file>