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tags/tag2.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slideshow.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handoutMasterIdLst>
    <p:handoutMasterId r:id="rId33"/>
  </p:handoutMasterIdLst>
  <p:sldIdLst>
    <p:sldId id="256" r:id="rId2"/>
    <p:sldId id="257" r:id="rId3"/>
    <p:sldId id="377" r:id="rId4"/>
    <p:sldId id="380" r:id="rId5"/>
    <p:sldId id="417" r:id="rId6"/>
    <p:sldId id="416" r:id="rId7"/>
    <p:sldId id="394" r:id="rId8"/>
    <p:sldId id="418" r:id="rId9"/>
    <p:sldId id="419" r:id="rId10"/>
    <p:sldId id="420" r:id="rId11"/>
    <p:sldId id="421" r:id="rId12"/>
    <p:sldId id="422" r:id="rId13"/>
    <p:sldId id="423" r:id="rId14"/>
    <p:sldId id="424" r:id="rId15"/>
    <p:sldId id="425" r:id="rId16"/>
    <p:sldId id="426" r:id="rId17"/>
    <p:sldId id="427" r:id="rId18"/>
    <p:sldId id="428" r:id="rId19"/>
    <p:sldId id="429" r:id="rId20"/>
    <p:sldId id="430" r:id="rId21"/>
    <p:sldId id="431" r:id="rId22"/>
    <p:sldId id="432" r:id="rId23"/>
    <p:sldId id="433" r:id="rId24"/>
    <p:sldId id="434" r:id="rId25"/>
    <p:sldId id="435" r:id="rId26"/>
    <p:sldId id="436" r:id="rId27"/>
    <p:sldId id="437" r:id="rId28"/>
    <p:sldId id="438" r:id="rId29"/>
    <p:sldId id="439" r:id="rId30"/>
    <p:sldId id="270" r:id="rId31"/>
    <p:sldId id="313" r:id="rId3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0000FF"/>
    <a:srgbClr val="CCECFF"/>
    <a:srgbClr val="FFFFFF"/>
    <a:srgbClr val="CCFF33"/>
    <a:srgbClr val="CCFF99"/>
    <a:srgbClr val="66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36" d="100"/>
          <a:sy n="36" d="100"/>
        </p:scale>
        <p:origin x="-1428" y="-7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1152"/>
    </p:cViewPr>
  </p:sorterViewPr>
  <p:notesViewPr>
    <p:cSldViewPr>
      <p:cViewPr varScale="1">
        <p:scale>
          <a:sx n="40" d="100"/>
          <a:sy n="40" d="100"/>
        </p:scale>
        <p:origin x="-154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3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409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pitchFamily="2" charset="-122"/>
              </a:defRPr>
            </a:lvl1pPr>
          </a:lstStyle>
          <a:p>
            <a:pPr>
              <a:defRPr/>
            </a:pPr>
            <a:endParaRPr lang="en-US" altLang="zh-CN"/>
          </a:p>
        </p:txBody>
      </p:sp>
      <p:sp>
        <p:nvSpPr>
          <p:cNvPr id="410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410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ea typeface="宋体" pitchFamily="2" charset="-122"/>
              </a:defRPr>
            </a:lvl1pPr>
          </a:lstStyle>
          <a:p>
            <a:pPr>
              <a:defRPr/>
            </a:pPr>
            <a:fld id="{C02A08BF-AEC6-41B0-8D50-2293E945D1C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2"/>
          <p:cNvSpPr>
            <a:spLocks noChangeArrowheads="1"/>
          </p:cNvSpPr>
          <p:nvPr/>
        </p:nvSpPr>
        <p:spPr bwMode="auto">
          <a:xfrm>
            <a:off x="228600" y="381000"/>
            <a:ext cx="8686800" cy="5638800"/>
          </a:xfrm>
          <a:prstGeom prst="roundRect">
            <a:avLst>
              <a:gd name="adj" fmla="val 7912"/>
            </a:avLst>
          </a:prstGeom>
          <a:solidFill>
            <a:schemeClr val="folHlink"/>
          </a:solidFill>
          <a:ln w="9525">
            <a:noFill/>
            <a:round/>
            <a:headEnd/>
            <a:tailEnd/>
          </a:ln>
          <a:effectLst/>
        </p:spPr>
        <p:txBody>
          <a:bodyPr wrap="none" anchor="ctr"/>
          <a:lstStyle/>
          <a:p>
            <a:pPr algn="ctr"/>
            <a:endParaRPr lang="zh-CN" altLang="zh-CN" sz="2400">
              <a:latin typeface="Times New Roman" pitchFamily="18" charset="0"/>
            </a:endParaRPr>
          </a:p>
        </p:txBody>
      </p:sp>
      <p:sp>
        <p:nvSpPr>
          <p:cNvPr id="5" name="AutoShape 3"/>
          <p:cNvSpPr>
            <a:spLocks noChangeArrowheads="1"/>
          </p:cNvSpPr>
          <p:nvPr/>
        </p:nvSpPr>
        <p:spPr bwMode="white">
          <a:xfrm>
            <a:off x="327025" y="488950"/>
            <a:ext cx="8435975" cy="4768850"/>
          </a:xfrm>
          <a:prstGeom prst="roundRect">
            <a:avLst>
              <a:gd name="adj" fmla="val 7310"/>
            </a:avLst>
          </a:prstGeom>
          <a:solidFill>
            <a:schemeClr val="bg1"/>
          </a:solidFill>
          <a:ln w="9525">
            <a:noFill/>
            <a:round/>
            <a:headEnd/>
            <a:tailEnd/>
          </a:ln>
          <a:effectLst/>
        </p:spPr>
        <p:txBody>
          <a:bodyPr wrap="none" anchor="ctr"/>
          <a:lstStyle/>
          <a:p>
            <a:pPr algn="ctr"/>
            <a:endParaRPr lang="zh-CN" altLang="zh-CN" sz="2400">
              <a:latin typeface="Times New Roman" pitchFamily="18" charset="0"/>
            </a:endParaRPr>
          </a:p>
        </p:txBody>
      </p:sp>
      <p:sp>
        <p:nvSpPr>
          <p:cNvPr id="6" name="AutoShape 4"/>
          <p:cNvSpPr>
            <a:spLocks noChangeArrowheads="1"/>
          </p:cNvSpPr>
          <p:nvPr/>
        </p:nvSpPr>
        <p:spPr bwMode="blackWhite">
          <a:xfrm>
            <a:off x="1371600" y="3338513"/>
            <a:ext cx="6400800" cy="2286000"/>
          </a:xfrm>
          <a:prstGeom prst="roundRect">
            <a:avLst>
              <a:gd name="adj" fmla="val 16667"/>
            </a:avLst>
          </a:prstGeom>
          <a:solidFill>
            <a:schemeClr val="bg1"/>
          </a:solidFill>
          <a:ln w="50800">
            <a:solidFill>
              <a:schemeClr val="bg2"/>
            </a:solidFill>
            <a:round/>
            <a:headEnd/>
            <a:tailEnd/>
          </a:ln>
          <a:effectLst/>
        </p:spPr>
        <p:txBody>
          <a:bodyPr wrap="none" anchor="ctr"/>
          <a:lstStyle/>
          <a:p>
            <a:pPr algn="ctr"/>
            <a:endParaRPr lang="zh-CN" altLang="zh-CN"/>
          </a:p>
        </p:txBody>
      </p:sp>
      <p:sp>
        <p:nvSpPr>
          <p:cNvPr id="308229" name="Rectangle 5"/>
          <p:cNvSpPr>
            <a:spLocks noGrp="1" noChangeArrowheads="1"/>
          </p:cNvSpPr>
          <p:nvPr>
            <p:ph type="ctrTitle"/>
          </p:nvPr>
        </p:nvSpPr>
        <p:spPr>
          <a:xfrm>
            <a:off x="685800" y="857250"/>
            <a:ext cx="7772400" cy="2266950"/>
          </a:xfrm>
        </p:spPr>
        <p:txBody>
          <a:bodyPr anchor="ctr" anchorCtr="1"/>
          <a:lstStyle>
            <a:lvl1pPr algn="ctr">
              <a:defRPr sz="4100" i="1"/>
            </a:lvl1pPr>
          </a:lstStyle>
          <a:p>
            <a:pPr lvl="0"/>
            <a:r>
              <a:rPr lang="zh-CN" altLang="en-US" noProof="0" smtClean="0"/>
              <a:t>单击此处编辑母版标题样式</a:t>
            </a:r>
          </a:p>
        </p:txBody>
      </p:sp>
      <p:sp>
        <p:nvSpPr>
          <p:cNvPr id="308230" name="Rectangle 6"/>
          <p:cNvSpPr>
            <a:spLocks noGrp="1" noChangeArrowheads="1"/>
          </p:cNvSpPr>
          <p:nvPr>
            <p:ph type="subTitle" idx="1"/>
          </p:nvPr>
        </p:nvSpPr>
        <p:spPr>
          <a:xfrm>
            <a:off x="1752600" y="3567113"/>
            <a:ext cx="5410200" cy="1905000"/>
          </a:xfrm>
        </p:spPr>
        <p:txBody>
          <a:bodyPr anchor="ctr"/>
          <a:lstStyle>
            <a:lvl1pPr marL="0" indent="0" algn="ctr">
              <a:buFont typeface="Wingdings" pitchFamily="2" charset="2"/>
              <a:buNone/>
              <a:defRPr sz="3300"/>
            </a:lvl1pPr>
          </a:lstStyle>
          <a:p>
            <a:pPr lvl="0"/>
            <a:r>
              <a:rPr lang="zh-CN" altLang="en-US" noProof="0" smtClean="0"/>
              <a:t>单击此处编辑母版副标题样式</a:t>
            </a:r>
          </a:p>
        </p:txBody>
      </p:sp>
      <p:sp>
        <p:nvSpPr>
          <p:cNvPr id="7" name="Rectangle 7"/>
          <p:cNvSpPr>
            <a:spLocks noGrp="1" noChangeArrowheads="1"/>
          </p:cNvSpPr>
          <p:nvPr>
            <p:ph type="dt" sz="half"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a:xfrm>
            <a:off x="3352800" y="6391275"/>
            <a:ext cx="2895600" cy="4572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a:xfrm>
            <a:off x="6858000" y="6391275"/>
            <a:ext cx="1600200" cy="4572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defRPr/>
            </a:lvl1pPr>
          </a:lstStyle>
          <a:p>
            <a:pPr>
              <a:defRPr/>
            </a:pPr>
            <a:fld id="{3F197138-7157-4DED-BD3B-F074269BCC77}"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DAE6289-B919-4952-8695-CB757CA32DDF}"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34150" y="533400"/>
            <a:ext cx="192405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62000" y="533400"/>
            <a:ext cx="561975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FB116C7-AA5E-4AC2-B56B-A93AEA542F82}"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533400"/>
            <a:ext cx="7696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62000" y="1905000"/>
            <a:ext cx="37719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9050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86300" y="40005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B233576C-887A-46FF-A78F-08884B4FF3DC}"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533400"/>
            <a:ext cx="76962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62000" y="1905000"/>
            <a:ext cx="37719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9050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86300" y="40005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B8FEDA76-BB98-429E-9CF6-B0D0F7F68ABA}"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762000" y="533400"/>
            <a:ext cx="76962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762000" y="19050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9050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762000" y="40005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86300" y="40005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307E0BA0-2A8D-4AB1-B4D6-A134624A74CB}"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86C175D-6A0D-46C4-8248-99010A8ED57D}"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0F282BF-F69B-4A7A-97F4-F4BC1C898F53}"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620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AAE94AB-0E8B-4D2B-A576-AD37084D1C68}"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2AA5CE40-47A9-4A8A-8BBD-224C84931712}"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8363F7BD-0D9B-45D6-822B-758BFB6F87EA}"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60C091BC-8337-4D94-AD4E-CAF915CBEEA0}"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BCF6930-45D4-483A-BE6C-B4C115634F33}"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E8624CC-90D8-4A99-998B-400AA93A4216}"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2000" y="533400"/>
            <a:ext cx="76962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762000" y="1905000"/>
            <a:ext cx="7696200" cy="403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204" name="Rectangle 4"/>
          <p:cNvSpPr>
            <a:spLocks noGrp="1" noChangeArrowheads="1"/>
          </p:cNvSpPr>
          <p:nvPr>
            <p:ph type="dt" sz="half" idx="2"/>
          </p:nvPr>
        </p:nvSpPr>
        <p:spPr bwMode="auto">
          <a:xfrm>
            <a:off x="762000" y="6391275"/>
            <a:ext cx="2057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a:defRPr/>
            </a:pPr>
            <a:endParaRPr lang="en-US" altLang="zh-CN"/>
          </a:p>
        </p:txBody>
      </p:sp>
      <p:sp>
        <p:nvSpPr>
          <p:cNvPr id="307205" name="Rectangle 5"/>
          <p:cNvSpPr>
            <a:spLocks noGrp="1" noChangeArrowheads="1"/>
          </p:cNvSpPr>
          <p:nvPr>
            <p:ph type="ftr" sz="quarter" idx="3"/>
          </p:nvPr>
        </p:nvSpPr>
        <p:spPr bwMode="auto">
          <a:xfrm>
            <a:off x="3352800" y="6403975"/>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a:defRPr/>
            </a:pPr>
            <a:endParaRPr lang="en-US" altLang="zh-CN"/>
          </a:p>
        </p:txBody>
      </p:sp>
      <p:sp>
        <p:nvSpPr>
          <p:cNvPr id="307206" name="Rectangle 6"/>
          <p:cNvSpPr>
            <a:spLocks noGrp="1" noChangeArrowheads="1"/>
          </p:cNvSpPr>
          <p:nvPr>
            <p:ph type="sldNum" sz="quarter" idx="4"/>
          </p:nvPr>
        </p:nvSpPr>
        <p:spPr bwMode="auto">
          <a:xfrm>
            <a:off x="6858000" y="6400800"/>
            <a:ext cx="1600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a:defRPr/>
            </a:pPr>
            <a:fld id="{76D562A0-5B13-4EEF-9ACE-CB0D005C9BA3}" type="slidenum">
              <a:rPr lang="en-US" altLang="zh-CN"/>
              <a:pPr>
                <a:defRPr/>
              </a:pPr>
              <a:t>‹#›</a:t>
            </a:fld>
            <a:endParaRPr lang="en-US" altLang="zh-CN"/>
          </a:p>
        </p:txBody>
      </p:sp>
      <p:grpSp>
        <p:nvGrpSpPr>
          <p:cNvPr id="1031" name="Group 7"/>
          <p:cNvGrpSpPr>
            <a:grpSpLocks/>
          </p:cNvGrpSpPr>
          <p:nvPr/>
        </p:nvGrpSpPr>
        <p:grpSpPr bwMode="auto">
          <a:xfrm>
            <a:off x="168275" y="228600"/>
            <a:ext cx="8823325" cy="6096000"/>
            <a:chOff x="106" y="144"/>
            <a:chExt cx="5558" cy="3840"/>
          </a:xfrm>
        </p:grpSpPr>
        <p:sp>
          <p:nvSpPr>
            <p:cNvPr id="1032" name="AutoShape 8"/>
            <p:cNvSpPr>
              <a:spLocks noChangeArrowheads="1"/>
            </p:cNvSpPr>
            <p:nvPr/>
          </p:nvSpPr>
          <p:spPr bwMode="auto">
            <a:xfrm>
              <a:off x="106" y="144"/>
              <a:ext cx="5558" cy="3840"/>
            </a:xfrm>
            <a:prstGeom prst="roundRect">
              <a:avLst>
                <a:gd name="adj" fmla="val 11046"/>
              </a:avLst>
            </a:prstGeom>
            <a:noFill/>
            <a:ln w="28575">
              <a:solidFill>
                <a:schemeClr val="folHlink"/>
              </a:solidFill>
              <a:round/>
              <a:headEnd/>
              <a:tailEnd/>
            </a:ln>
            <a:effectLst/>
          </p:spPr>
          <p:txBody>
            <a:bodyPr wrap="none" anchor="ctr"/>
            <a:lstStyle/>
            <a:p>
              <a:pPr algn="ctr"/>
              <a:endParaRPr lang="zh-CN" altLang="zh-CN" sz="2400">
                <a:latin typeface="Times New Roman" pitchFamily="18" charset="0"/>
              </a:endParaRPr>
            </a:p>
          </p:txBody>
        </p:sp>
        <p:sp>
          <p:nvSpPr>
            <p:cNvPr id="1033" name="Line 9"/>
            <p:cNvSpPr>
              <a:spLocks noChangeShapeType="1"/>
            </p:cNvSpPr>
            <p:nvPr/>
          </p:nvSpPr>
          <p:spPr bwMode="auto">
            <a:xfrm>
              <a:off x="480" y="1077"/>
              <a:ext cx="4848" cy="0"/>
            </a:xfrm>
            <a:prstGeom prst="line">
              <a:avLst/>
            </a:prstGeom>
            <a:noFill/>
            <a:ln w="38100">
              <a:solidFill>
                <a:schemeClr val="folHlink"/>
              </a:solidFill>
              <a:round/>
              <a:headEnd/>
              <a:tailEnd/>
            </a:ln>
            <a:effectLst/>
          </p:spPr>
          <p:txBody>
            <a:bodyPr/>
            <a:lstStyle/>
            <a:p>
              <a:endParaRPr lang="zh-CN" altLang="en-US"/>
            </a:p>
          </p:txBody>
        </p:sp>
      </p:grpSp>
    </p:spTree>
  </p:cSld>
  <p:clrMap bg1="lt1" tx1="dk1" bg2="lt2" tx2="dk2" accent1="accent1" accent2="accent2" accent3="accent3" accent4="accent4" accent5="accent5" accent6="accent6" hlink="hlink" folHlink="folHlink"/>
  <p:sldLayoutIdLst>
    <p:sldLayoutId id="2147483695"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Lst>
  <p:txStyles>
    <p:titleStyle>
      <a:lvl1pPr algn="l" rtl="0" eaLnBrk="0" fontAlgn="base" hangingPunct="0">
        <a:spcBef>
          <a:spcPct val="0"/>
        </a:spcBef>
        <a:spcAft>
          <a:spcPct val="0"/>
        </a:spcAft>
        <a:defRPr sz="33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Arial Black" pitchFamily="34" charset="0"/>
          <a:ea typeface="宋体" pitchFamily="2" charset="-122"/>
        </a:defRPr>
      </a:lvl2pPr>
      <a:lvl3pPr algn="l" rtl="0" eaLnBrk="0" fontAlgn="base" hangingPunct="0">
        <a:spcBef>
          <a:spcPct val="0"/>
        </a:spcBef>
        <a:spcAft>
          <a:spcPct val="0"/>
        </a:spcAft>
        <a:defRPr sz="3300">
          <a:solidFill>
            <a:schemeClr val="tx2"/>
          </a:solidFill>
          <a:latin typeface="Arial Black" pitchFamily="34" charset="0"/>
          <a:ea typeface="宋体" pitchFamily="2" charset="-122"/>
        </a:defRPr>
      </a:lvl3pPr>
      <a:lvl4pPr algn="l" rtl="0" eaLnBrk="0" fontAlgn="base" hangingPunct="0">
        <a:spcBef>
          <a:spcPct val="0"/>
        </a:spcBef>
        <a:spcAft>
          <a:spcPct val="0"/>
        </a:spcAft>
        <a:defRPr sz="3300">
          <a:solidFill>
            <a:schemeClr val="tx2"/>
          </a:solidFill>
          <a:latin typeface="Arial Black" pitchFamily="34" charset="0"/>
          <a:ea typeface="宋体" pitchFamily="2" charset="-122"/>
        </a:defRPr>
      </a:lvl4pPr>
      <a:lvl5pPr algn="l" rtl="0" eaLnBrk="0" fontAlgn="base" hangingPunct="0">
        <a:spcBef>
          <a:spcPct val="0"/>
        </a:spcBef>
        <a:spcAft>
          <a:spcPct val="0"/>
        </a:spcAft>
        <a:defRPr sz="3300">
          <a:solidFill>
            <a:schemeClr val="tx2"/>
          </a:solidFill>
          <a:latin typeface="Arial Black" pitchFamily="34" charset="0"/>
          <a:ea typeface="宋体" pitchFamily="2" charset="-122"/>
        </a:defRPr>
      </a:lvl5pPr>
      <a:lvl6pPr marL="457200" algn="l" rtl="0" fontAlgn="base">
        <a:spcBef>
          <a:spcPct val="0"/>
        </a:spcBef>
        <a:spcAft>
          <a:spcPct val="0"/>
        </a:spcAft>
        <a:defRPr sz="3300">
          <a:solidFill>
            <a:schemeClr val="tx2"/>
          </a:solidFill>
          <a:latin typeface="Arial Black" pitchFamily="34" charset="0"/>
          <a:ea typeface="宋体" pitchFamily="2" charset="-122"/>
        </a:defRPr>
      </a:lvl6pPr>
      <a:lvl7pPr marL="914400" algn="l" rtl="0" fontAlgn="base">
        <a:spcBef>
          <a:spcPct val="0"/>
        </a:spcBef>
        <a:spcAft>
          <a:spcPct val="0"/>
        </a:spcAft>
        <a:defRPr sz="3300">
          <a:solidFill>
            <a:schemeClr val="tx2"/>
          </a:solidFill>
          <a:latin typeface="Arial Black" pitchFamily="34" charset="0"/>
          <a:ea typeface="宋体" pitchFamily="2" charset="-122"/>
        </a:defRPr>
      </a:lvl7pPr>
      <a:lvl8pPr marL="1371600" algn="l" rtl="0" fontAlgn="base">
        <a:spcBef>
          <a:spcPct val="0"/>
        </a:spcBef>
        <a:spcAft>
          <a:spcPct val="0"/>
        </a:spcAft>
        <a:defRPr sz="3300">
          <a:solidFill>
            <a:schemeClr val="tx2"/>
          </a:solidFill>
          <a:latin typeface="Arial Black" pitchFamily="34" charset="0"/>
          <a:ea typeface="宋体" pitchFamily="2" charset="-122"/>
        </a:defRPr>
      </a:lvl8pPr>
      <a:lvl9pPr marL="1828800" algn="l" rtl="0" fontAlgn="base">
        <a:spcBef>
          <a:spcPct val="0"/>
        </a:spcBef>
        <a:spcAft>
          <a:spcPct val="0"/>
        </a:spcAft>
        <a:defRPr sz="3300">
          <a:solidFill>
            <a:schemeClr val="tx2"/>
          </a:solidFill>
          <a:latin typeface="Arial Black" pitchFamily="34"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4.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5.v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6.v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3.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8.v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9.v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oleObject" Target="../embeddings/oleObject10.bin"/><Relationship Id="rId7" Type="http://schemas.openxmlformats.org/officeDocument/2006/relationships/oleObject" Target="../embeddings/oleObject14.bin"/><Relationship Id="rId2" Type="http://schemas.openxmlformats.org/officeDocument/2006/relationships/slideLayout" Target="../slideLayouts/slideLayout14.xml"/><Relationship Id="rId1" Type="http://schemas.openxmlformats.org/officeDocument/2006/relationships/vmlDrawing" Target="../drawings/vmlDrawing10.vml"/><Relationship Id="rId6" Type="http://schemas.openxmlformats.org/officeDocument/2006/relationships/oleObject" Target="../embeddings/oleObject13.bin"/><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4.xml"/><Relationship Id="rId1" Type="http://schemas.openxmlformats.org/officeDocument/2006/relationships/vmlDrawing" Target="../drawings/vmlDrawing11.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xml"/><Relationship Id="rId1" Type="http://schemas.openxmlformats.org/officeDocument/2006/relationships/vmlDrawing" Target="../drawings/vmlDrawing14.vml"/><Relationship Id="rId5" Type="http://schemas.openxmlformats.org/officeDocument/2006/relationships/image" Target="../media/image26.png"/><Relationship Id="rId4" Type="http://schemas.openxmlformats.org/officeDocument/2006/relationships/oleObject" Target="../embeddings/oleObject19.bin"/></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4.xml"/><Relationship Id="rId1" Type="http://schemas.openxmlformats.org/officeDocument/2006/relationships/vmlDrawing" Target="../drawings/vmlDrawing15.vml"/><Relationship Id="rId4" Type="http://schemas.openxmlformats.org/officeDocument/2006/relationships/oleObject" Target="../embeddings/oleObject20.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4.xml"/><Relationship Id="rId1" Type="http://schemas.openxmlformats.org/officeDocument/2006/relationships/vmlDrawing" Target="../drawings/vmlDrawing16.v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Layout" Target="../slideLayouts/slideLayout12.xml"/><Relationship Id="rId1" Type="http://schemas.openxmlformats.org/officeDocument/2006/relationships/tags" Target="../tags/tag1.xml"/><Relationship Id="rId5" Type="http://schemas.openxmlformats.org/officeDocument/2006/relationships/slide" Target="slide20.xml"/><Relationship Id="rId4" Type="http://schemas.openxmlformats.org/officeDocument/2006/relationships/image" Target="../media/image1.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90600" y="1052513"/>
            <a:ext cx="7253288" cy="1919287"/>
          </a:xfrm>
        </p:spPr>
        <p:txBody>
          <a:bodyPr/>
          <a:lstStyle/>
          <a:p>
            <a:pPr eaLnBrk="1" hangingPunct="1"/>
            <a:r>
              <a:rPr lang="zh-CN" altLang="en-US" sz="9600" b="1" smtClean="0">
                <a:ea typeface="方正舒体" pitchFamily="2" charset="-122"/>
              </a:rPr>
              <a:t>电机学</a:t>
            </a:r>
          </a:p>
        </p:txBody>
      </p:sp>
      <p:sp>
        <p:nvSpPr>
          <p:cNvPr id="3075" name="Rectangle 3"/>
          <p:cNvSpPr>
            <a:spLocks noGrp="1" noChangeArrowheads="1"/>
          </p:cNvSpPr>
          <p:nvPr>
            <p:ph type="subTitle" idx="1"/>
          </p:nvPr>
        </p:nvSpPr>
        <p:spPr>
          <a:xfrm>
            <a:off x="323850" y="3429000"/>
            <a:ext cx="8496300" cy="2232025"/>
          </a:xfrm>
        </p:spPr>
        <p:txBody>
          <a:bodyPr/>
          <a:lstStyle/>
          <a:p>
            <a:pPr eaLnBrk="1" hangingPunct="1"/>
            <a:r>
              <a:rPr lang="zh-CN" altLang="en-US" sz="4100" b="1" smtClean="0">
                <a:latin typeface="华文新魏" pitchFamily="2" charset="-122"/>
                <a:ea typeface="华文新魏" pitchFamily="2" charset="-122"/>
              </a:rPr>
              <a:t>第</a:t>
            </a:r>
            <a:r>
              <a:rPr lang="en-US" altLang="zh-CN" sz="4100" b="1" smtClean="0">
                <a:latin typeface="华文新魏" pitchFamily="2" charset="-122"/>
                <a:ea typeface="华文新魏" pitchFamily="2" charset="-122"/>
              </a:rPr>
              <a:t>2-3</a:t>
            </a:r>
            <a:r>
              <a:rPr lang="zh-CN" altLang="en-US" sz="4100" b="1" smtClean="0">
                <a:latin typeface="华文新魏" pitchFamily="2" charset="-122"/>
                <a:ea typeface="华文新魏" pitchFamily="2" charset="-122"/>
              </a:rPr>
              <a:t>讲</a:t>
            </a:r>
          </a:p>
          <a:p>
            <a:pPr eaLnBrk="1" hangingPunct="1"/>
            <a:r>
              <a:rPr lang="zh-CN" altLang="en-US" sz="4100" b="1" smtClean="0">
                <a:latin typeface="华文新魏" pitchFamily="2" charset="-122"/>
                <a:ea typeface="华文新魏" pitchFamily="2" charset="-122"/>
              </a:rPr>
              <a:t>　单相变压器的负载运行</a:t>
            </a:r>
            <a:endParaRPr lang="zh-CN" altLang="en-US" sz="3700" b="1" smtClean="0">
              <a:latin typeface="黑体" pitchFamily="2" charset="-122"/>
              <a:ea typeface="黑体" pitchFamily="2" charset="-122"/>
            </a:endParaRPr>
          </a:p>
        </p:txBody>
      </p:sp>
    </p:spTree>
  </p:cSld>
  <p:clrMapOvr>
    <a:masterClrMapping/>
  </p:clrMapOvr>
  <p:transition advTm="2892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27088" y="549275"/>
            <a:ext cx="7793037" cy="1143000"/>
          </a:xfrm>
        </p:spPr>
        <p:txBody>
          <a:bodyPr/>
          <a:lstStyle/>
          <a:p>
            <a:pPr eaLnBrk="1" hangingPunct="1"/>
            <a:r>
              <a:rPr lang="zh-CN" altLang="en-US" sz="2500" smtClean="0"/>
              <a:t>第</a:t>
            </a:r>
            <a:r>
              <a:rPr lang="en-US" altLang="zh-CN" sz="2500" smtClean="0"/>
              <a:t>2-1</a:t>
            </a:r>
            <a:r>
              <a:rPr lang="zh-CN" altLang="en-US" sz="2500" smtClean="0"/>
              <a:t>讲</a:t>
            </a:r>
            <a:r>
              <a:rPr lang="en-US" altLang="zh-CN" sz="2100" smtClean="0"/>
              <a:t>.</a:t>
            </a:r>
            <a:r>
              <a:rPr lang="zh-CN" altLang="en-US" sz="2900" b="1" smtClean="0"/>
              <a:t>变压器负载运行的等值电路</a:t>
            </a:r>
            <a:r>
              <a:rPr lang="zh-CN" altLang="en-US" sz="2900" smtClean="0"/>
              <a:t> </a:t>
            </a:r>
            <a:r>
              <a:rPr lang="en-US" altLang="zh-CN" sz="1200" b="1" smtClean="0"/>
              <a:t>3</a:t>
            </a:r>
          </a:p>
        </p:txBody>
      </p:sp>
      <p:graphicFrame>
        <p:nvGraphicFramePr>
          <p:cNvPr id="12291" name="Object 3"/>
          <p:cNvGraphicFramePr>
            <a:graphicFrameLocks noChangeAspect="1"/>
          </p:cNvGraphicFramePr>
          <p:nvPr>
            <p:ph sz="half" idx="1"/>
          </p:nvPr>
        </p:nvGraphicFramePr>
        <p:xfrm>
          <a:off x="1979613" y="4652963"/>
          <a:ext cx="4135437" cy="1719262"/>
        </p:xfrm>
        <a:graphic>
          <a:graphicData uri="http://schemas.openxmlformats.org/presentationml/2006/ole">
            <p:oleObj spid="_x0000_s12291" name="Equation" r:id="rId3" imgW="1333500" imgH="558800" progId="Equation.DSMT4">
              <p:embed/>
            </p:oleObj>
          </a:graphicData>
        </a:graphic>
      </p:graphicFrame>
      <p:sp>
        <p:nvSpPr>
          <p:cNvPr id="12292" name="Text Box 4"/>
          <p:cNvSpPr txBox="1">
            <a:spLocks noChangeArrowheads="1"/>
          </p:cNvSpPr>
          <p:nvPr/>
        </p:nvSpPr>
        <p:spPr bwMode="auto">
          <a:xfrm>
            <a:off x="611188" y="1844675"/>
            <a:ext cx="7848600" cy="3081338"/>
          </a:xfrm>
          <a:prstGeom prst="rect">
            <a:avLst/>
          </a:prstGeom>
          <a:solidFill>
            <a:schemeClr val="accent1">
              <a:alpha val="0"/>
            </a:schemeClr>
          </a:solidFill>
          <a:ln w="9525">
            <a:noFill/>
            <a:miter lim="800000"/>
            <a:headEnd/>
            <a:tailEnd/>
          </a:ln>
          <a:effectLst/>
        </p:spPr>
        <p:txBody>
          <a:bodyPr>
            <a:spAutoFit/>
          </a:bodyPr>
          <a:lstStyle/>
          <a:p>
            <a:r>
              <a:rPr kumimoji="1" lang="en-US" altLang="zh-CN" sz="2400" b="1">
                <a:latin typeface="Tahoma" pitchFamily="34" charset="0"/>
              </a:rPr>
              <a:t>       </a:t>
            </a:r>
            <a:r>
              <a:rPr kumimoji="1" lang="zh-CN" altLang="en-US" sz="2800" b="1">
                <a:latin typeface="宋体" charset="-122"/>
              </a:rPr>
              <a:t>折合后次级的匝数和电势改变了，但不应影响初级，</a:t>
            </a:r>
            <a:r>
              <a:rPr kumimoji="1" lang="zh-CN" altLang="en-US" sz="2800" b="1">
                <a:solidFill>
                  <a:srgbClr val="0000FF"/>
                </a:solidFill>
                <a:latin typeface="宋体" charset="-122"/>
              </a:rPr>
              <a:t>要保证初级不变</a:t>
            </a:r>
            <a:r>
              <a:rPr kumimoji="1" lang="zh-CN" altLang="en-US" sz="2800" b="1">
                <a:latin typeface="宋体" charset="-122"/>
              </a:rPr>
              <a:t>。次级的负载是由次级磁势    通过主磁通作用到初级。所以</a:t>
            </a:r>
            <a:r>
              <a:rPr kumimoji="1" lang="zh-CN" altLang="en-US" sz="2800" b="1">
                <a:solidFill>
                  <a:srgbClr val="0000FF"/>
                </a:solidFill>
                <a:latin typeface="宋体" charset="-122"/>
              </a:rPr>
              <a:t>折合的原则是折合前后次级磁势的大小和相位不变</a:t>
            </a:r>
            <a:r>
              <a:rPr kumimoji="1" lang="zh-CN" altLang="en-US" sz="2800" b="1">
                <a:solidFill>
                  <a:schemeClr val="hlink"/>
                </a:solidFill>
                <a:latin typeface="宋体" charset="-122"/>
              </a:rPr>
              <a:t>。</a:t>
            </a:r>
            <a:r>
              <a:rPr kumimoji="1" lang="zh-CN" altLang="en-US" sz="2800" b="1">
                <a:latin typeface="宋体" charset="-122"/>
              </a:rPr>
              <a:t>这样折合前后主磁通的大小和相位才不变，次级对初级的作用完全不变，初级保持原样。按此原则折合后的次级磁势 ，可得折合后次级电流</a:t>
            </a:r>
            <a:r>
              <a:rPr kumimoji="1" lang="zh-CN" altLang="en-US" sz="2400">
                <a:latin typeface="Tahoma" pitchFamily="34" charset="0"/>
              </a:rPr>
              <a:t> </a:t>
            </a:r>
          </a:p>
        </p:txBody>
      </p:sp>
    </p:spTree>
  </p:cSld>
  <p:clrMapOvr>
    <a:masterClrMapping/>
  </p:clrMapOvr>
  <p:transition advTm="672"/>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27088" y="549275"/>
            <a:ext cx="7793037" cy="1143000"/>
          </a:xfrm>
        </p:spPr>
        <p:txBody>
          <a:bodyPr/>
          <a:lstStyle/>
          <a:p>
            <a:pPr eaLnBrk="1" hangingPunct="1"/>
            <a:r>
              <a:rPr lang="zh-CN" altLang="en-US" sz="2500" smtClean="0"/>
              <a:t>第</a:t>
            </a:r>
            <a:r>
              <a:rPr lang="en-US" altLang="zh-CN" sz="2500" smtClean="0"/>
              <a:t>2-1</a:t>
            </a:r>
            <a:r>
              <a:rPr lang="zh-CN" altLang="en-US" sz="2500" smtClean="0"/>
              <a:t>讲</a:t>
            </a:r>
            <a:r>
              <a:rPr lang="en-US" altLang="zh-CN" sz="2100" smtClean="0"/>
              <a:t>.</a:t>
            </a:r>
            <a:r>
              <a:rPr lang="zh-CN" altLang="en-US" sz="2900" b="1" smtClean="0"/>
              <a:t>变压器负载运行的等值电路</a:t>
            </a:r>
            <a:r>
              <a:rPr lang="zh-CN" altLang="en-US" sz="2900" smtClean="0"/>
              <a:t> </a:t>
            </a:r>
            <a:r>
              <a:rPr lang="en-US" altLang="zh-CN" sz="1200" b="1" smtClean="0"/>
              <a:t>4</a:t>
            </a:r>
          </a:p>
        </p:txBody>
      </p:sp>
      <p:graphicFrame>
        <p:nvGraphicFramePr>
          <p:cNvPr id="13315" name="Object 3"/>
          <p:cNvGraphicFramePr>
            <a:graphicFrameLocks noChangeAspect="1"/>
          </p:cNvGraphicFramePr>
          <p:nvPr>
            <p:ph sz="half" idx="1"/>
          </p:nvPr>
        </p:nvGraphicFramePr>
        <p:xfrm>
          <a:off x="1331913" y="2492375"/>
          <a:ext cx="4135437" cy="708025"/>
        </p:xfrm>
        <a:graphic>
          <a:graphicData uri="http://schemas.openxmlformats.org/presentationml/2006/ole">
            <p:oleObj spid="_x0000_s13315" name="Equation" r:id="rId3" imgW="1397000" imgH="241300" progId="Equation.DSMT4">
              <p:embed/>
            </p:oleObj>
          </a:graphicData>
        </a:graphic>
      </p:graphicFrame>
      <p:sp>
        <p:nvSpPr>
          <p:cNvPr id="13316" name="Text Box 4"/>
          <p:cNvSpPr txBox="1">
            <a:spLocks noChangeArrowheads="1"/>
          </p:cNvSpPr>
          <p:nvPr/>
        </p:nvSpPr>
        <p:spPr bwMode="auto">
          <a:xfrm>
            <a:off x="611188" y="1844675"/>
            <a:ext cx="7848600" cy="457200"/>
          </a:xfrm>
          <a:prstGeom prst="rect">
            <a:avLst/>
          </a:prstGeom>
          <a:solidFill>
            <a:schemeClr val="accent1">
              <a:alpha val="0"/>
            </a:schemeClr>
          </a:solidFill>
          <a:ln w="9525">
            <a:noFill/>
            <a:miter lim="800000"/>
            <a:headEnd/>
            <a:tailEnd/>
          </a:ln>
          <a:effectLst/>
        </p:spPr>
        <p:txBody>
          <a:bodyPr>
            <a:spAutoFit/>
          </a:bodyPr>
          <a:lstStyle/>
          <a:p>
            <a:r>
              <a:rPr kumimoji="1" lang="en-US" altLang="zh-CN" sz="2400" b="1">
                <a:latin typeface="Tahoma" pitchFamily="34" charset="0"/>
              </a:rPr>
              <a:t>     </a:t>
            </a:r>
            <a:r>
              <a:rPr kumimoji="1" lang="zh-CN" altLang="en-US" sz="2400" b="1">
                <a:latin typeface="Tahoma" pitchFamily="34" charset="0"/>
              </a:rPr>
              <a:t>为作为折合的基本原则，</a:t>
            </a:r>
            <a:r>
              <a:rPr kumimoji="1" lang="zh-CN" altLang="en-US" sz="2400" b="1">
                <a:solidFill>
                  <a:srgbClr val="0000FF"/>
                </a:solidFill>
                <a:latin typeface="Tahoma" pitchFamily="34" charset="0"/>
              </a:rPr>
              <a:t>折合前后的复功率应不变。</a:t>
            </a:r>
            <a:endParaRPr kumimoji="1" lang="zh-CN" altLang="en-US" sz="2400">
              <a:solidFill>
                <a:srgbClr val="0000FF"/>
              </a:solidFill>
              <a:latin typeface="Tahoma" pitchFamily="34" charset="0"/>
            </a:endParaRPr>
          </a:p>
        </p:txBody>
      </p:sp>
      <p:sp>
        <p:nvSpPr>
          <p:cNvPr id="13317" name="Rectangle 5"/>
          <p:cNvSpPr>
            <a:spLocks noChangeArrowheads="1"/>
          </p:cNvSpPr>
          <p:nvPr/>
        </p:nvSpPr>
        <p:spPr bwMode="auto">
          <a:xfrm>
            <a:off x="611188" y="3228975"/>
            <a:ext cx="7632700" cy="1187450"/>
          </a:xfrm>
          <a:prstGeom prst="rect">
            <a:avLst/>
          </a:prstGeom>
          <a:noFill/>
          <a:ln w="9525">
            <a:noFill/>
            <a:miter lim="800000"/>
            <a:headEnd/>
            <a:tailEnd/>
          </a:ln>
          <a:effectLst/>
        </p:spPr>
        <p:txBody>
          <a:bodyPr anchor="ctr">
            <a:spAutoFit/>
          </a:bodyPr>
          <a:lstStyle/>
          <a:p>
            <a:r>
              <a:rPr kumimoji="1" lang="zh-CN" altLang="en-US" sz="2400" b="1">
                <a:latin typeface="Tahoma" pitchFamily="34" charset="0"/>
              </a:rPr>
              <a:t>式中， *和 </a:t>
            </a:r>
            <a:r>
              <a:rPr kumimoji="1" lang="en-US" altLang="zh-CN" sz="2400" b="1">
                <a:latin typeface="Tahoma" pitchFamily="34" charset="0"/>
              </a:rPr>
              <a:t>.</a:t>
            </a:r>
            <a:r>
              <a:rPr kumimoji="1" lang="zh-CN" altLang="en-US" sz="2400" b="1">
                <a:latin typeface="Tahoma" pitchFamily="34" charset="0"/>
              </a:rPr>
              <a:t>分别为共轭复量</a:t>
            </a:r>
            <a:r>
              <a:rPr kumimoji="1" lang="zh-CN" altLang="en-US" sz="2400">
                <a:latin typeface="Tahoma" pitchFamily="34" charset="0"/>
              </a:rPr>
              <a:t>。 </a:t>
            </a:r>
          </a:p>
          <a:p>
            <a:r>
              <a:rPr kumimoji="1" lang="zh-CN" altLang="en-US" sz="2400" b="1">
                <a:latin typeface="Tahoma" pitchFamily="34" charset="0"/>
              </a:rPr>
              <a:t>由于复功率不变，故其中实部有功功率</a:t>
            </a:r>
            <a:r>
              <a:rPr kumimoji="1" lang="en-US" altLang="zh-CN" sz="2400" b="1">
                <a:latin typeface="Tahoma" pitchFamily="34" charset="0"/>
              </a:rPr>
              <a:t>P</a:t>
            </a:r>
            <a:r>
              <a:rPr kumimoji="1" lang="zh-CN" altLang="en-US" sz="2400" b="1">
                <a:latin typeface="Tahoma" pitchFamily="34" charset="0"/>
              </a:rPr>
              <a:t>和虚部无功功率</a:t>
            </a:r>
            <a:r>
              <a:rPr kumimoji="1" lang="en-US" altLang="zh-CN" sz="2400" b="1">
                <a:latin typeface="Tahoma" pitchFamily="34" charset="0"/>
              </a:rPr>
              <a:t>Q</a:t>
            </a:r>
            <a:r>
              <a:rPr kumimoji="1" lang="zh-CN" altLang="en-US" sz="2400" b="1">
                <a:latin typeface="Tahoma" pitchFamily="34" charset="0"/>
              </a:rPr>
              <a:t>分别应不变。</a:t>
            </a:r>
            <a:r>
              <a:rPr kumimoji="1" lang="zh-CN" altLang="en-US" sz="2400">
                <a:latin typeface="Tahoma" pitchFamily="34" charset="0"/>
              </a:rPr>
              <a:t> </a:t>
            </a:r>
          </a:p>
        </p:txBody>
      </p:sp>
    </p:spTree>
  </p:cSld>
  <p:clrMapOvr>
    <a:masterClrMapping/>
  </p:clrMapOvr>
  <p:transition advTm="672"/>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55650" y="549275"/>
            <a:ext cx="7793038" cy="1143000"/>
          </a:xfrm>
        </p:spPr>
        <p:txBody>
          <a:bodyPr/>
          <a:lstStyle/>
          <a:p>
            <a:pPr eaLnBrk="1" hangingPunct="1"/>
            <a:r>
              <a:rPr lang="zh-CN" altLang="en-US" sz="2500" smtClean="0"/>
              <a:t>第</a:t>
            </a:r>
            <a:r>
              <a:rPr lang="en-US" altLang="zh-CN" sz="2500" smtClean="0"/>
              <a:t>2-1</a:t>
            </a:r>
            <a:r>
              <a:rPr lang="zh-CN" altLang="en-US" sz="2500" smtClean="0"/>
              <a:t>讲</a:t>
            </a:r>
            <a:r>
              <a:rPr lang="en-US" altLang="zh-CN" sz="2100" smtClean="0"/>
              <a:t>.</a:t>
            </a:r>
            <a:r>
              <a:rPr lang="zh-CN" altLang="en-US" sz="2900" b="1" smtClean="0"/>
              <a:t>变压器负载运行的等值电路</a:t>
            </a:r>
            <a:r>
              <a:rPr lang="zh-CN" altLang="en-US" sz="2900" smtClean="0"/>
              <a:t> </a:t>
            </a:r>
            <a:r>
              <a:rPr lang="en-US" altLang="zh-CN" sz="1400" smtClean="0"/>
              <a:t>5</a:t>
            </a:r>
          </a:p>
        </p:txBody>
      </p:sp>
      <p:graphicFrame>
        <p:nvGraphicFramePr>
          <p:cNvPr id="14339" name="Object 3"/>
          <p:cNvGraphicFramePr>
            <a:graphicFrameLocks noChangeAspect="1"/>
          </p:cNvGraphicFramePr>
          <p:nvPr>
            <p:ph sz="half" idx="1"/>
          </p:nvPr>
        </p:nvGraphicFramePr>
        <p:xfrm>
          <a:off x="6300788" y="1668463"/>
          <a:ext cx="2519362" cy="4681537"/>
        </p:xfrm>
        <a:graphic>
          <a:graphicData uri="http://schemas.openxmlformats.org/presentationml/2006/ole">
            <p:oleObj spid="_x0000_s14339" name="Equation" r:id="rId3" imgW="1524000" imgH="1993900" progId="Equation.DSMT4">
              <p:embed/>
            </p:oleObj>
          </a:graphicData>
        </a:graphic>
      </p:graphicFrame>
      <p:sp>
        <p:nvSpPr>
          <p:cNvPr id="14340" name="Text Box 4"/>
          <p:cNvSpPr txBox="1">
            <a:spLocks noChangeArrowheads="1"/>
          </p:cNvSpPr>
          <p:nvPr/>
        </p:nvSpPr>
        <p:spPr bwMode="auto">
          <a:xfrm>
            <a:off x="179388" y="1773238"/>
            <a:ext cx="6192837" cy="4473575"/>
          </a:xfrm>
          <a:prstGeom prst="rect">
            <a:avLst/>
          </a:prstGeom>
          <a:solidFill>
            <a:schemeClr val="accent1">
              <a:alpha val="0"/>
            </a:schemeClr>
          </a:solidFill>
          <a:ln w="9525">
            <a:noFill/>
            <a:miter lim="800000"/>
            <a:headEnd/>
            <a:tailEnd/>
          </a:ln>
          <a:effectLst/>
        </p:spPr>
        <p:txBody>
          <a:bodyPr>
            <a:spAutoFit/>
          </a:bodyPr>
          <a:lstStyle/>
          <a:p>
            <a:r>
              <a:rPr kumimoji="1" lang="en-US" altLang="zh-CN" sz="2400" b="1">
                <a:latin typeface="Tahoma" pitchFamily="34" charset="0"/>
              </a:rPr>
              <a:t>       </a:t>
            </a:r>
            <a:r>
              <a:rPr kumimoji="1" lang="zh-CN" altLang="en-US" sz="2400" b="1">
                <a:latin typeface="Tahoma" pitchFamily="34" charset="0"/>
              </a:rPr>
              <a:t>现按此进一步说明</a:t>
            </a:r>
            <a:r>
              <a:rPr kumimoji="1" lang="zh-CN" altLang="en-US" sz="2400" b="1">
                <a:solidFill>
                  <a:srgbClr val="0000FF"/>
                </a:solidFill>
                <a:latin typeface="Tahoma" pitchFamily="34" charset="0"/>
              </a:rPr>
              <a:t>次级边各阻抗的折合方法</a:t>
            </a:r>
            <a:r>
              <a:rPr kumimoji="1" lang="zh-CN" altLang="en-US" sz="2400" b="1">
                <a:latin typeface="Tahoma" pitchFamily="34" charset="0"/>
              </a:rPr>
              <a:t>．次级绕组</a:t>
            </a:r>
            <a:r>
              <a:rPr kumimoji="1" lang="zh-CN" altLang="en-US" sz="2400" b="1">
                <a:solidFill>
                  <a:srgbClr val="0000FF"/>
                </a:solidFill>
                <a:latin typeface="Tahoma" pitchFamily="34" charset="0"/>
              </a:rPr>
              <a:t>铜损为有功功率损耗</a:t>
            </a:r>
            <a:r>
              <a:rPr kumimoji="1" lang="zh-CN" altLang="en-US" sz="2400" b="1">
                <a:latin typeface="Tahoma" pitchFamily="34" charset="0"/>
              </a:rPr>
              <a:t>，折合前后应不变，这样折合后次级绕组电阻应为 。</a:t>
            </a:r>
          </a:p>
          <a:p>
            <a:r>
              <a:rPr kumimoji="1" lang="zh-CN" altLang="en-US" sz="2400" b="1">
                <a:latin typeface="Tahoma" pitchFamily="34" charset="0"/>
              </a:rPr>
              <a:t>同理，对变压器负载的有功功率折合前后应不变，可得折合后次级负载电阻。</a:t>
            </a:r>
          </a:p>
          <a:p>
            <a:r>
              <a:rPr kumimoji="1" lang="zh-CN" altLang="en-US" sz="2400" b="1">
                <a:latin typeface="Tahoma" pitchFamily="34" charset="0"/>
              </a:rPr>
              <a:t>对应于无功功率不变，得出折合后次级绕组漏抗，折后次级负载电抗。</a:t>
            </a:r>
          </a:p>
          <a:p>
            <a:r>
              <a:rPr kumimoji="1" lang="zh-CN" altLang="en-US" sz="2400" b="1">
                <a:latin typeface="Tahoma" pitchFamily="34" charset="0"/>
              </a:rPr>
              <a:t>综合次级边各阻抗的折合为次级电压量</a:t>
            </a:r>
            <a:r>
              <a:rPr kumimoji="1" lang="en-US" altLang="zh-CN" sz="2400" b="1">
                <a:latin typeface="Tahoma" pitchFamily="34" charset="0"/>
              </a:rPr>
              <a:t>(</a:t>
            </a:r>
            <a:r>
              <a:rPr kumimoji="1" lang="zh-CN" altLang="en-US" sz="2400" b="1">
                <a:latin typeface="Tahoma" pitchFamily="34" charset="0"/>
              </a:rPr>
              <a:t>包括端电压，电压降等</a:t>
            </a:r>
            <a:r>
              <a:rPr kumimoji="1" lang="en-US" altLang="zh-CN" sz="2400" b="1">
                <a:latin typeface="Tahoma" pitchFamily="34" charset="0"/>
              </a:rPr>
              <a:t>)</a:t>
            </a:r>
            <a:r>
              <a:rPr kumimoji="1" lang="zh-CN" altLang="en-US" sz="2400" b="1">
                <a:latin typeface="Tahoma" pitchFamily="34" charset="0"/>
              </a:rPr>
              <a:t>也要折合，这和电势折合规律相同。不难看出，次级边的电压、电流及阻抗的折合是相关的，协调的。</a:t>
            </a:r>
          </a:p>
        </p:txBody>
      </p:sp>
    </p:spTree>
  </p:cSld>
  <p:clrMapOvr>
    <a:masterClrMapping/>
  </p:clrMapOvr>
  <p:transition advTm="1985"/>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55650" y="620713"/>
            <a:ext cx="7793038" cy="1143000"/>
          </a:xfrm>
        </p:spPr>
        <p:txBody>
          <a:bodyPr/>
          <a:lstStyle/>
          <a:p>
            <a:pPr eaLnBrk="1" hangingPunct="1"/>
            <a:r>
              <a:rPr lang="zh-CN" altLang="en-US" sz="2500" smtClean="0"/>
              <a:t>第</a:t>
            </a:r>
            <a:r>
              <a:rPr lang="en-US" altLang="zh-CN" sz="2500" smtClean="0"/>
              <a:t>2-1</a:t>
            </a:r>
            <a:r>
              <a:rPr lang="zh-CN" altLang="en-US" sz="2500" smtClean="0"/>
              <a:t>讲</a:t>
            </a:r>
            <a:r>
              <a:rPr lang="en-US" altLang="zh-CN" sz="2100" smtClean="0"/>
              <a:t>.</a:t>
            </a:r>
            <a:r>
              <a:rPr lang="zh-CN" altLang="en-US" sz="2900" b="1" smtClean="0"/>
              <a:t>变压器负载运行的等值电路</a:t>
            </a:r>
            <a:r>
              <a:rPr lang="zh-CN" altLang="en-US" sz="2900" smtClean="0"/>
              <a:t> </a:t>
            </a:r>
            <a:r>
              <a:rPr lang="en-US" altLang="zh-CN" sz="1400" smtClean="0"/>
              <a:t>6</a:t>
            </a:r>
          </a:p>
        </p:txBody>
      </p:sp>
      <p:sp>
        <p:nvSpPr>
          <p:cNvPr id="15363" name="Text Box 4"/>
          <p:cNvSpPr txBox="1">
            <a:spLocks noChangeArrowheads="1"/>
          </p:cNvSpPr>
          <p:nvPr/>
        </p:nvSpPr>
        <p:spPr bwMode="auto">
          <a:xfrm>
            <a:off x="539750" y="1989138"/>
            <a:ext cx="8208963" cy="2838450"/>
          </a:xfrm>
          <a:prstGeom prst="rect">
            <a:avLst/>
          </a:prstGeom>
          <a:solidFill>
            <a:schemeClr val="accent1">
              <a:alpha val="0"/>
            </a:schemeClr>
          </a:solidFill>
          <a:ln w="9525">
            <a:noFill/>
            <a:miter lim="800000"/>
            <a:headEnd/>
            <a:tailEnd/>
          </a:ln>
          <a:effectLst/>
        </p:spPr>
        <p:txBody>
          <a:bodyPr>
            <a:spAutoFit/>
          </a:bodyPr>
          <a:lstStyle/>
          <a:p>
            <a:r>
              <a:rPr kumimoji="1" lang="en-US" altLang="zh-CN" sz="2400" b="1">
                <a:latin typeface="Tahoma" pitchFamily="34" charset="0"/>
              </a:rPr>
              <a:t>       </a:t>
            </a:r>
            <a:r>
              <a:rPr kumimoji="1" lang="zh-CN" altLang="en-US" sz="3600" b="1">
                <a:latin typeface="Tahoma" pitchFamily="34" charset="0"/>
              </a:rPr>
              <a:t>由于变比</a:t>
            </a:r>
            <a:r>
              <a:rPr kumimoji="1" lang="en-US" altLang="zh-CN" sz="3600" b="1">
                <a:latin typeface="Tahoma" pitchFamily="34" charset="0"/>
              </a:rPr>
              <a:t>k</a:t>
            </a:r>
            <a:r>
              <a:rPr kumimoji="1" lang="zh-CN" altLang="en-US" sz="3600" b="1">
                <a:latin typeface="Tahoma" pitchFamily="34" charset="0"/>
              </a:rPr>
              <a:t>为实常数，所以这种折合是一种</a:t>
            </a:r>
            <a:r>
              <a:rPr kumimoji="1" lang="zh-CN" altLang="en-US" sz="3600" b="1">
                <a:solidFill>
                  <a:srgbClr val="0000FF"/>
                </a:solidFill>
                <a:latin typeface="Tahoma" pitchFamily="34" charset="0"/>
              </a:rPr>
              <a:t>线性变换</a:t>
            </a:r>
            <a:r>
              <a:rPr kumimoji="1" lang="zh-CN" altLang="en-US" sz="3600" b="1">
                <a:latin typeface="Tahoma" pitchFamily="34" charset="0"/>
              </a:rPr>
              <a:t>。各物理量的</a:t>
            </a:r>
            <a:r>
              <a:rPr kumimoji="1" lang="zh-CN" altLang="en-US" sz="3600" b="1">
                <a:solidFill>
                  <a:srgbClr val="0000FF"/>
                </a:solidFill>
                <a:latin typeface="Tahoma" pitchFamily="34" charset="0"/>
              </a:rPr>
              <a:t>相位</a:t>
            </a:r>
            <a:r>
              <a:rPr kumimoji="1" lang="zh-CN" altLang="en-US" sz="3600" b="1">
                <a:latin typeface="Tahoma" pitchFamily="34" charset="0"/>
              </a:rPr>
              <a:t>不改变，故折合前后各矢量间的相位差角度是相同的，上述复功率不变也基于此。折合又称折算或归算。</a:t>
            </a:r>
            <a:r>
              <a:rPr kumimoji="1" lang="zh-CN" altLang="en-US" sz="2400">
                <a:latin typeface="Tahoma" pitchFamily="34" charset="0"/>
              </a:rPr>
              <a:t> </a:t>
            </a:r>
          </a:p>
        </p:txBody>
      </p:sp>
    </p:spTree>
  </p:cSld>
  <p:clrMapOvr>
    <a:masterClrMapping/>
  </p:clrMapOvr>
  <p:transition advTm="907"/>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27088" y="620713"/>
            <a:ext cx="7793037" cy="1143000"/>
          </a:xfrm>
        </p:spPr>
        <p:txBody>
          <a:bodyPr/>
          <a:lstStyle/>
          <a:p>
            <a:pPr eaLnBrk="1" hangingPunct="1"/>
            <a:r>
              <a:rPr lang="zh-CN" altLang="en-US" sz="2500" smtClean="0"/>
              <a:t>第</a:t>
            </a:r>
            <a:r>
              <a:rPr lang="en-US" altLang="zh-CN" sz="2500" smtClean="0"/>
              <a:t>2-1</a:t>
            </a:r>
            <a:r>
              <a:rPr lang="zh-CN" altLang="en-US" sz="2500" smtClean="0"/>
              <a:t>讲</a:t>
            </a:r>
            <a:r>
              <a:rPr lang="en-US" altLang="zh-CN" sz="2100" smtClean="0"/>
              <a:t>.</a:t>
            </a:r>
            <a:r>
              <a:rPr lang="zh-CN" altLang="en-US" sz="2900" b="1" smtClean="0"/>
              <a:t>变压器负载运行的等值电路</a:t>
            </a:r>
            <a:r>
              <a:rPr lang="zh-CN" altLang="en-US" sz="2900" smtClean="0"/>
              <a:t> </a:t>
            </a:r>
            <a:r>
              <a:rPr lang="en-US" altLang="zh-CN" sz="1400" smtClean="0"/>
              <a:t>6</a:t>
            </a:r>
          </a:p>
        </p:txBody>
      </p:sp>
      <p:graphicFrame>
        <p:nvGraphicFramePr>
          <p:cNvPr id="16387" name="Object 3"/>
          <p:cNvGraphicFramePr>
            <a:graphicFrameLocks noChangeAspect="1"/>
          </p:cNvGraphicFramePr>
          <p:nvPr>
            <p:ph sz="half" idx="1"/>
          </p:nvPr>
        </p:nvGraphicFramePr>
        <p:xfrm>
          <a:off x="6227763" y="2636838"/>
          <a:ext cx="2554287" cy="1944687"/>
        </p:xfrm>
        <a:graphic>
          <a:graphicData uri="http://schemas.openxmlformats.org/presentationml/2006/ole">
            <p:oleObj spid="_x0000_s16387" name="Equation" r:id="rId3" imgW="1117600" imgH="850900" progId="Equation.DSMT4">
              <p:embed/>
            </p:oleObj>
          </a:graphicData>
        </a:graphic>
      </p:graphicFrame>
      <p:sp>
        <p:nvSpPr>
          <p:cNvPr id="16388" name="Text Box 4"/>
          <p:cNvSpPr txBox="1">
            <a:spLocks noChangeArrowheads="1"/>
          </p:cNvSpPr>
          <p:nvPr/>
        </p:nvSpPr>
        <p:spPr bwMode="auto">
          <a:xfrm>
            <a:off x="179388" y="1773238"/>
            <a:ext cx="6048375" cy="4362450"/>
          </a:xfrm>
          <a:prstGeom prst="rect">
            <a:avLst/>
          </a:prstGeom>
          <a:solidFill>
            <a:schemeClr val="accent1">
              <a:alpha val="0"/>
            </a:schemeClr>
          </a:solidFill>
          <a:ln w="9525">
            <a:noFill/>
            <a:miter lim="800000"/>
            <a:headEnd/>
            <a:tailEnd/>
          </a:ln>
          <a:effectLst/>
        </p:spPr>
        <p:txBody>
          <a:bodyPr>
            <a:spAutoFit/>
          </a:bodyPr>
          <a:lstStyle/>
          <a:p>
            <a:r>
              <a:rPr kumimoji="1" lang="zh-CN" altLang="en-US" sz="2800" b="1">
                <a:latin typeface="宋体" charset="-122"/>
              </a:rPr>
              <a:t>二、拆合后变压器的各平衡式</a:t>
            </a:r>
          </a:p>
          <a:p>
            <a:r>
              <a:rPr kumimoji="1" lang="zh-CN" altLang="en-US" sz="2800" b="1">
                <a:latin typeface="宋体" charset="-122"/>
              </a:rPr>
              <a:t>    次级折合到初级后，变压器的磁势平衡式改为</a:t>
            </a:r>
          </a:p>
          <a:p>
            <a:r>
              <a:rPr kumimoji="1" lang="zh-CN" altLang="en-US" sz="2800" b="1">
                <a:latin typeface="宋体" charset="-122"/>
              </a:rPr>
              <a:t>消去</a:t>
            </a:r>
            <a:r>
              <a:rPr kumimoji="1" lang="en-US" altLang="zh-CN" sz="2800" b="1">
                <a:latin typeface="宋体" charset="-122"/>
              </a:rPr>
              <a:t>W</a:t>
            </a:r>
            <a:r>
              <a:rPr kumimoji="1" lang="en-US" altLang="zh-CN" sz="2800" b="1" baseline="-25000">
                <a:latin typeface="宋体" charset="-122"/>
              </a:rPr>
              <a:t>1</a:t>
            </a:r>
            <a:r>
              <a:rPr kumimoji="1" lang="zh-CN" altLang="en-US" sz="2800" b="1">
                <a:latin typeface="宋体" charset="-122"/>
              </a:rPr>
              <a:t>得</a:t>
            </a:r>
          </a:p>
          <a:p>
            <a:r>
              <a:rPr kumimoji="1" lang="zh-CN" altLang="en-US" sz="2800" b="1">
                <a:latin typeface="宋体" charset="-122"/>
              </a:rPr>
              <a:t>此式称为电流平衡式。它述可改写成，说明初级电流</a:t>
            </a:r>
            <a:r>
              <a:rPr kumimoji="1" lang="en-US" altLang="zh-CN" sz="2800" b="1">
                <a:latin typeface="宋体" charset="-122"/>
              </a:rPr>
              <a:t>i</a:t>
            </a:r>
            <a:r>
              <a:rPr kumimoji="1" lang="en-US" altLang="zh-CN" sz="2800" b="1" baseline="-25000">
                <a:latin typeface="宋体" charset="-122"/>
              </a:rPr>
              <a:t>1</a:t>
            </a:r>
            <a:r>
              <a:rPr kumimoji="1" lang="zh-CN" altLang="en-US" sz="2800" b="1">
                <a:latin typeface="宋体" charset="-122"/>
              </a:rPr>
              <a:t>可分为两个分量：</a:t>
            </a:r>
          </a:p>
          <a:p>
            <a:r>
              <a:rPr kumimoji="1" lang="zh-CN" altLang="en-US" sz="2800" b="1">
                <a:latin typeface="宋体" charset="-122"/>
              </a:rPr>
              <a:t>一个为励磁电流分量</a:t>
            </a:r>
            <a:r>
              <a:rPr kumimoji="1" lang="en-US" altLang="zh-CN" sz="2800" b="1">
                <a:latin typeface="宋体" charset="-122"/>
              </a:rPr>
              <a:t>i</a:t>
            </a:r>
            <a:r>
              <a:rPr kumimoji="1" lang="en-US" altLang="zh-CN" sz="2800" b="1" baseline="-25000">
                <a:latin typeface="宋体" charset="-122"/>
              </a:rPr>
              <a:t>0</a:t>
            </a:r>
            <a:r>
              <a:rPr kumimoji="1" lang="zh-CN" altLang="en-US" sz="2800" b="1">
                <a:latin typeface="宋体" charset="-122"/>
              </a:rPr>
              <a:t>，</a:t>
            </a:r>
          </a:p>
          <a:p>
            <a:r>
              <a:rPr kumimoji="1" lang="zh-CN" altLang="en-US" sz="2800" b="1">
                <a:latin typeface="宋体" charset="-122"/>
              </a:rPr>
              <a:t>另一个为与次级电流折合值大小相等，相位相反的负载电流分量</a:t>
            </a:r>
            <a:r>
              <a:rPr kumimoji="1" lang="en-US" altLang="zh-CN" sz="2800" b="1">
                <a:latin typeface="宋体" charset="-122"/>
              </a:rPr>
              <a:t>i</a:t>
            </a:r>
            <a:r>
              <a:rPr kumimoji="1" lang="en-US" altLang="zh-CN" sz="2800" b="1" baseline="-25000">
                <a:latin typeface="宋体" charset="-122"/>
              </a:rPr>
              <a:t>2</a:t>
            </a:r>
            <a:r>
              <a:rPr kumimoji="1" lang="en-US" altLang="zh-CN" sz="2800" b="1" baseline="30000">
                <a:latin typeface="宋体" charset="-122"/>
              </a:rPr>
              <a:t>’</a:t>
            </a:r>
            <a:r>
              <a:rPr kumimoji="1" lang="zh-CN" altLang="en-US" sz="2800" b="1">
                <a:latin typeface="宋体" charset="-122"/>
              </a:rPr>
              <a:t>。</a:t>
            </a:r>
          </a:p>
        </p:txBody>
      </p:sp>
    </p:spTree>
  </p:cSld>
  <p:clrMapOvr>
    <a:masterClrMapping/>
  </p:clrMapOvr>
  <p:transition advTm="314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sz="2500" smtClean="0"/>
              <a:t>第</a:t>
            </a:r>
            <a:r>
              <a:rPr lang="en-US" altLang="zh-CN" sz="2500" smtClean="0"/>
              <a:t>2-1</a:t>
            </a:r>
            <a:r>
              <a:rPr lang="zh-CN" altLang="en-US" sz="2500" smtClean="0"/>
              <a:t>讲</a:t>
            </a:r>
            <a:r>
              <a:rPr lang="en-US" altLang="zh-CN" sz="2100" smtClean="0"/>
              <a:t>.</a:t>
            </a:r>
            <a:r>
              <a:rPr lang="zh-CN" altLang="en-US" sz="2900" b="1" smtClean="0"/>
              <a:t>变压器负载运行的等值电路</a:t>
            </a:r>
            <a:r>
              <a:rPr lang="zh-CN" altLang="en-US" sz="2900" smtClean="0"/>
              <a:t> </a:t>
            </a:r>
            <a:r>
              <a:rPr lang="en-US" altLang="zh-CN" sz="1400" smtClean="0"/>
              <a:t>6</a:t>
            </a:r>
          </a:p>
        </p:txBody>
      </p:sp>
      <p:pic>
        <p:nvPicPr>
          <p:cNvPr id="17411" name="Picture 6" descr="12-1变压器负载运行图3"/>
          <p:cNvPicPr>
            <a:picLocks noChangeAspect="1" noChangeArrowheads="1"/>
          </p:cNvPicPr>
          <p:nvPr>
            <p:ph sz="quarter" idx="2"/>
          </p:nvPr>
        </p:nvPicPr>
        <p:blipFill>
          <a:blip r:embed="rId3"/>
          <a:srcRect r="4649" b="11195"/>
          <a:stretch>
            <a:fillRect/>
          </a:stretch>
        </p:blipFill>
        <p:spPr>
          <a:xfrm>
            <a:off x="5292725" y="1773238"/>
            <a:ext cx="3378200" cy="1981200"/>
          </a:xfrm>
          <a:noFill/>
        </p:spPr>
      </p:pic>
      <p:sp>
        <p:nvSpPr>
          <p:cNvPr id="17412" name="Text Box 4"/>
          <p:cNvSpPr txBox="1">
            <a:spLocks noChangeArrowheads="1"/>
          </p:cNvSpPr>
          <p:nvPr/>
        </p:nvSpPr>
        <p:spPr bwMode="auto">
          <a:xfrm>
            <a:off x="179388" y="1773238"/>
            <a:ext cx="4464050" cy="457200"/>
          </a:xfrm>
          <a:prstGeom prst="rect">
            <a:avLst/>
          </a:prstGeom>
          <a:solidFill>
            <a:schemeClr val="accent1">
              <a:alpha val="0"/>
            </a:schemeClr>
          </a:solidFill>
          <a:ln w="9525">
            <a:noFill/>
            <a:miter lim="800000"/>
            <a:headEnd/>
            <a:tailEnd/>
          </a:ln>
          <a:effectLst/>
        </p:spPr>
        <p:txBody>
          <a:bodyPr>
            <a:spAutoFit/>
          </a:bodyPr>
          <a:lstStyle/>
          <a:p>
            <a:r>
              <a:rPr kumimoji="1" lang="zh-CN" altLang="en-US" sz="2400" b="1">
                <a:latin typeface="Tahoma" pitchFamily="34" charset="0"/>
              </a:rPr>
              <a:t>二、拆合后变压器的各平衡式      </a:t>
            </a:r>
          </a:p>
        </p:txBody>
      </p:sp>
      <p:graphicFrame>
        <p:nvGraphicFramePr>
          <p:cNvPr id="17413" name="Object 7"/>
          <p:cNvGraphicFramePr>
            <a:graphicFrameLocks noChangeAspect="1"/>
          </p:cNvGraphicFramePr>
          <p:nvPr>
            <p:ph sz="quarter" idx="3"/>
          </p:nvPr>
        </p:nvGraphicFramePr>
        <p:xfrm>
          <a:off x="1042988" y="2205038"/>
          <a:ext cx="5832475" cy="4125912"/>
        </p:xfrm>
        <a:graphic>
          <a:graphicData uri="http://schemas.openxmlformats.org/presentationml/2006/ole">
            <p:oleObj spid="_x0000_s17413" name="Equation" r:id="rId4" imgW="2298700" imgH="1625600" progId="Equation.DSMT4">
              <p:embed/>
            </p:oleObj>
          </a:graphicData>
        </a:graphic>
      </p:graphicFrame>
    </p:spTree>
  </p:cSld>
  <p:clrMapOvr>
    <a:masterClrMapping/>
  </p:clrMapOvr>
  <p:transition advTm="391"/>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39750" y="476250"/>
            <a:ext cx="7793038" cy="1143000"/>
          </a:xfrm>
        </p:spPr>
        <p:txBody>
          <a:bodyPr/>
          <a:lstStyle/>
          <a:p>
            <a:pPr eaLnBrk="1" hangingPunct="1"/>
            <a:r>
              <a:rPr lang="zh-CN" altLang="en-US" sz="2500" smtClean="0"/>
              <a:t>第</a:t>
            </a:r>
            <a:r>
              <a:rPr lang="en-US" altLang="zh-CN" sz="2500" smtClean="0"/>
              <a:t>2-1</a:t>
            </a:r>
            <a:r>
              <a:rPr lang="zh-CN" altLang="en-US" sz="2500" smtClean="0"/>
              <a:t>讲</a:t>
            </a:r>
            <a:r>
              <a:rPr lang="en-US" altLang="zh-CN" sz="2100" smtClean="0"/>
              <a:t>-2.</a:t>
            </a:r>
            <a:r>
              <a:rPr lang="zh-CN" altLang="en-US" sz="2900" b="1" smtClean="0"/>
              <a:t>变压器负载运行的等值电路</a:t>
            </a:r>
            <a:r>
              <a:rPr lang="zh-CN" altLang="en-US" sz="2900" smtClean="0"/>
              <a:t> </a:t>
            </a:r>
            <a:r>
              <a:rPr lang="en-US" altLang="zh-CN" sz="1400" smtClean="0"/>
              <a:t>7</a:t>
            </a:r>
          </a:p>
        </p:txBody>
      </p:sp>
      <p:sp>
        <p:nvSpPr>
          <p:cNvPr id="18435" name="Text Box 4"/>
          <p:cNvSpPr txBox="1">
            <a:spLocks noChangeArrowheads="1"/>
          </p:cNvSpPr>
          <p:nvPr/>
        </p:nvSpPr>
        <p:spPr bwMode="auto">
          <a:xfrm>
            <a:off x="250825" y="1773238"/>
            <a:ext cx="8496300" cy="1917700"/>
          </a:xfrm>
          <a:prstGeom prst="rect">
            <a:avLst/>
          </a:prstGeom>
          <a:solidFill>
            <a:schemeClr val="accent1">
              <a:alpha val="0"/>
            </a:schemeClr>
          </a:solidFill>
          <a:ln w="9525">
            <a:noFill/>
            <a:miter lim="800000"/>
            <a:headEnd/>
            <a:tailEnd/>
          </a:ln>
          <a:effectLst/>
        </p:spPr>
        <p:txBody>
          <a:bodyPr>
            <a:spAutoFit/>
          </a:bodyPr>
          <a:lstStyle/>
          <a:p>
            <a:r>
              <a:rPr kumimoji="1" lang="en-US" altLang="zh-CN" sz="2400">
                <a:latin typeface="Tahoma" pitchFamily="34" charset="0"/>
              </a:rPr>
              <a:t> </a:t>
            </a:r>
            <a:r>
              <a:rPr kumimoji="1" lang="zh-CN" altLang="en-US" sz="2400" b="1">
                <a:latin typeface="Tahoma" pitchFamily="34" charset="0"/>
              </a:rPr>
              <a:t>三，折合后变压器统一的等值电路</a:t>
            </a:r>
          </a:p>
          <a:p>
            <a:r>
              <a:rPr kumimoji="1" lang="zh-CN" altLang="en-US" sz="2400" b="1">
                <a:latin typeface="Tahoma" pitchFamily="34" charset="0"/>
              </a:rPr>
              <a:t>    折合后的变压器可用图</a:t>
            </a:r>
            <a:r>
              <a:rPr kumimoji="1" lang="en-US" altLang="zh-CN" sz="2400" b="1">
                <a:latin typeface="Tahoma" pitchFamily="34" charset="0"/>
              </a:rPr>
              <a:t>12</a:t>
            </a:r>
            <a:r>
              <a:rPr kumimoji="1" lang="en-US" altLang="zh-CN" sz="2400" b="1">
                <a:latin typeface="Times New Roman" pitchFamily="18" charset="0"/>
              </a:rPr>
              <a:t>—</a:t>
            </a:r>
            <a:r>
              <a:rPr kumimoji="1" lang="en-US" altLang="zh-CN" sz="2400" b="1">
                <a:latin typeface="Tahoma" pitchFamily="34" charset="0"/>
              </a:rPr>
              <a:t>2</a:t>
            </a:r>
            <a:r>
              <a:rPr kumimoji="1" lang="zh-CN" altLang="en-US" sz="2400" b="1">
                <a:latin typeface="Tahoma" pitchFamily="34" charset="0"/>
              </a:rPr>
              <a:t>初，次级分开的两个等值电路表示。但注意到原来无电路联系的两电路，由式</a:t>
            </a:r>
            <a:r>
              <a:rPr kumimoji="1" lang="en-US" altLang="zh-CN" sz="2400" b="1">
                <a:latin typeface="Tahoma" pitchFamily="34" charset="0"/>
              </a:rPr>
              <a:t>E</a:t>
            </a:r>
            <a:r>
              <a:rPr kumimoji="1" lang="en-US" altLang="zh-CN" sz="2400" b="1" baseline="-25000">
                <a:latin typeface="Tahoma" pitchFamily="34" charset="0"/>
              </a:rPr>
              <a:t>1</a:t>
            </a:r>
            <a:r>
              <a:rPr kumimoji="1" lang="en-US" altLang="zh-CN" sz="2400" b="1">
                <a:latin typeface="Tahoma" pitchFamily="34" charset="0"/>
              </a:rPr>
              <a:t>=E</a:t>
            </a:r>
            <a:r>
              <a:rPr kumimoji="1" lang="en-US" altLang="zh-CN" sz="2400" b="1" baseline="-25000">
                <a:latin typeface="Tahoma" pitchFamily="34" charset="0"/>
              </a:rPr>
              <a:t>2</a:t>
            </a:r>
            <a:r>
              <a:rPr kumimoji="1" lang="en-US" altLang="zh-CN" sz="2400" b="1">
                <a:latin typeface="Times New Roman" pitchFamily="18" charset="0"/>
              </a:rPr>
              <a:t>’</a:t>
            </a:r>
            <a:r>
              <a:rPr kumimoji="1" lang="zh-CN" altLang="en-US" sz="2400" b="1">
                <a:latin typeface="Tahoma" pitchFamily="34" charset="0"/>
              </a:rPr>
              <a:t>得以</a:t>
            </a:r>
          </a:p>
          <a:p>
            <a:r>
              <a:rPr kumimoji="1" lang="zh-CN" altLang="en-US" sz="2400" b="1">
                <a:latin typeface="Tahoma" pitchFamily="34" charset="0"/>
              </a:rPr>
              <a:t>直接沟通：当把两电路下面虚线连为共点时，其上面虚线的两点必为等电位点，连接后对两电路毫无影响。</a:t>
            </a:r>
            <a:endParaRPr kumimoji="1" lang="zh-CN" altLang="en-US" sz="2400">
              <a:latin typeface="Tahoma" pitchFamily="34" charset="0"/>
            </a:endParaRPr>
          </a:p>
        </p:txBody>
      </p:sp>
      <p:graphicFrame>
        <p:nvGraphicFramePr>
          <p:cNvPr id="18436" name="Object 5"/>
          <p:cNvGraphicFramePr>
            <a:graphicFrameLocks noChangeAspect="1"/>
          </p:cNvGraphicFramePr>
          <p:nvPr>
            <p:ph sz="quarter" idx="3"/>
          </p:nvPr>
        </p:nvGraphicFramePr>
        <p:xfrm>
          <a:off x="179388" y="3573463"/>
          <a:ext cx="2609850" cy="2062162"/>
        </p:xfrm>
        <a:graphic>
          <a:graphicData uri="http://schemas.openxmlformats.org/presentationml/2006/ole">
            <p:oleObj spid="_x0000_s18436" name="Equation" r:id="rId3" imgW="1028254" imgH="812447" progId="Equation.DSMT4">
              <p:embed/>
            </p:oleObj>
          </a:graphicData>
        </a:graphic>
      </p:graphicFrame>
      <p:pic>
        <p:nvPicPr>
          <p:cNvPr id="18437" name="Picture 7" descr="12-2变压器负载等值变换图1"/>
          <p:cNvPicPr>
            <a:picLocks noChangeAspect="1" noChangeArrowheads="1"/>
          </p:cNvPicPr>
          <p:nvPr>
            <p:ph sz="quarter" idx="2"/>
          </p:nvPr>
        </p:nvPicPr>
        <p:blipFill>
          <a:blip r:embed="rId4"/>
          <a:srcRect r="3769"/>
          <a:stretch>
            <a:fillRect/>
          </a:stretch>
        </p:blipFill>
        <p:spPr>
          <a:xfrm>
            <a:off x="2700338" y="3573463"/>
            <a:ext cx="6443662" cy="2508250"/>
          </a:xfrm>
          <a:noFill/>
        </p:spPr>
      </p:pic>
    </p:spTree>
  </p:cSld>
  <p:clrMapOvr>
    <a:masterClrMapping/>
  </p:clrMapOvr>
  <p:transition advTm="282"/>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827088" y="549275"/>
            <a:ext cx="7793037" cy="1143000"/>
          </a:xfrm>
        </p:spPr>
        <p:txBody>
          <a:bodyPr/>
          <a:lstStyle/>
          <a:p>
            <a:pPr eaLnBrk="1" hangingPunct="1"/>
            <a:r>
              <a:rPr lang="zh-CN" altLang="en-US" sz="2500" smtClean="0"/>
              <a:t>第</a:t>
            </a:r>
            <a:r>
              <a:rPr lang="en-US" altLang="zh-CN" sz="2500" smtClean="0"/>
              <a:t>2-1</a:t>
            </a:r>
            <a:r>
              <a:rPr lang="zh-CN" altLang="en-US" sz="2500" smtClean="0"/>
              <a:t>讲</a:t>
            </a:r>
            <a:r>
              <a:rPr lang="en-US" altLang="zh-CN" sz="2100" smtClean="0"/>
              <a:t>-2.</a:t>
            </a:r>
            <a:r>
              <a:rPr lang="zh-CN" altLang="en-US" sz="2900" b="1" smtClean="0"/>
              <a:t>变压器负载运行的等值电路</a:t>
            </a:r>
            <a:r>
              <a:rPr lang="zh-CN" altLang="en-US" sz="2900" smtClean="0"/>
              <a:t> </a:t>
            </a:r>
            <a:r>
              <a:rPr lang="en-US" altLang="zh-CN" sz="1400" smtClean="0"/>
              <a:t>8</a:t>
            </a:r>
          </a:p>
        </p:txBody>
      </p:sp>
      <p:sp>
        <p:nvSpPr>
          <p:cNvPr id="19459" name="Text Box 3"/>
          <p:cNvSpPr txBox="1">
            <a:spLocks noChangeArrowheads="1"/>
          </p:cNvSpPr>
          <p:nvPr/>
        </p:nvSpPr>
        <p:spPr bwMode="auto">
          <a:xfrm>
            <a:off x="179388" y="1773238"/>
            <a:ext cx="8496300" cy="1552575"/>
          </a:xfrm>
          <a:prstGeom prst="rect">
            <a:avLst/>
          </a:prstGeom>
          <a:solidFill>
            <a:schemeClr val="accent1">
              <a:alpha val="0"/>
            </a:schemeClr>
          </a:solidFill>
          <a:ln w="9525">
            <a:noFill/>
            <a:miter lim="800000"/>
            <a:headEnd/>
            <a:tailEnd/>
          </a:ln>
          <a:effectLst/>
        </p:spPr>
        <p:txBody>
          <a:bodyPr>
            <a:spAutoFit/>
          </a:bodyPr>
          <a:lstStyle/>
          <a:p>
            <a:r>
              <a:rPr kumimoji="1" lang="en-US" altLang="zh-CN" sz="2400">
                <a:latin typeface="Tahoma" pitchFamily="34" charset="0"/>
              </a:rPr>
              <a:t> </a:t>
            </a:r>
            <a:r>
              <a:rPr kumimoji="1" lang="zh-CN" altLang="en-US" sz="2400" b="1">
                <a:latin typeface="Tahoma" pitchFamily="34" charset="0"/>
              </a:rPr>
              <a:t>三，折合后变压器统一的等值电路</a:t>
            </a:r>
          </a:p>
          <a:p>
            <a:r>
              <a:rPr kumimoji="1" lang="zh-CN" altLang="en-US" sz="2400" b="1">
                <a:latin typeface="Tahoma" pitchFamily="34" charset="0"/>
              </a:rPr>
              <a:t>然后按公式把主电势</a:t>
            </a:r>
            <a:r>
              <a:rPr kumimoji="1" lang="en-US" altLang="zh-CN" sz="2400" b="1">
                <a:latin typeface="Tahoma" pitchFamily="34" charset="0"/>
              </a:rPr>
              <a:t>E</a:t>
            </a:r>
            <a:r>
              <a:rPr kumimoji="1" lang="en-US" altLang="zh-CN" sz="2400" b="1" baseline="-25000">
                <a:latin typeface="Tahoma" pitchFamily="34" charset="0"/>
              </a:rPr>
              <a:t>1</a:t>
            </a:r>
            <a:r>
              <a:rPr kumimoji="1" lang="zh-CN" altLang="en-US" sz="2400" b="1">
                <a:latin typeface="Tahoma" pitchFamily="34" charset="0"/>
              </a:rPr>
              <a:t>用励磁电流</a:t>
            </a:r>
            <a:r>
              <a:rPr kumimoji="1" lang="en-US" altLang="zh-CN" sz="2400" b="1">
                <a:latin typeface="Tahoma" pitchFamily="34" charset="0"/>
              </a:rPr>
              <a:t>I</a:t>
            </a:r>
            <a:r>
              <a:rPr kumimoji="1" lang="en-US" altLang="zh-CN" sz="2400" b="1" baseline="-25000">
                <a:latin typeface="Tahoma" pitchFamily="34" charset="0"/>
              </a:rPr>
              <a:t>0</a:t>
            </a:r>
            <a:r>
              <a:rPr kumimoji="1" lang="zh-CN" altLang="en-US" sz="2400" b="1">
                <a:latin typeface="Tahoma" pitchFamily="34" charset="0"/>
              </a:rPr>
              <a:t>在励磁阻抗</a:t>
            </a:r>
            <a:r>
              <a:rPr kumimoji="1" lang="en-US" altLang="zh-CN" sz="2400" b="1">
                <a:latin typeface="Tahoma" pitchFamily="34" charset="0"/>
              </a:rPr>
              <a:t>Z</a:t>
            </a:r>
            <a:r>
              <a:rPr kumimoji="1" lang="en-US" altLang="zh-CN" sz="2400" b="1" baseline="-25000">
                <a:latin typeface="Tahoma" pitchFamily="34" charset="0"/>
              </a:rPr>
              <a:t>m</a:t>
            </a:r>
            <a:r>
              <a:rPr kumimoji="1" lang="en-US" altLang="zh-CN" sz="2400" b="1">
                <a:latin typeface="Tahoma" pitchFamily="34" charset="0"/>
              </a:rPr>
              <a:t>  </a:t>
            </a:r>
            <a:r>
              <a:rPr kumimoji="1" lang="zh-CN" altLang="en-US" sz="2400" b="1">
                <a:latin typeface="Tahoma" pitchFamily="34" charset="0"/>
              </a:rPr>
              <a:t>上的负压降表示，使得到图</a:t>
            </a:r>
            <a:r>
              <a:rPr kumimoji="1" lang="en-US" altLang="zh-CN" sz="2400" b="1">
                <a:latin typeface="Tahoma" pitchFamily="34" charset="0"/>
              </a:rPr>
              <a:t>12-3</a:t>
            </a:r>
            <a:r>
              <a:rPr kumimoji="1" lang="zh-CN" altLang="en-US" sz="2400" b="1">
                <a:latin typeface="Tahoma" pitchFamily="34" charset="0"/>
              </a:rPr>
              <a:t>变压器负载运行的</a:t>
            </a:r>
            <a:r>
              <a:rPr kumimoji="1" lang="en-US" altLang="zh-CN" sz="2400" b="1">
                <a:latin typeface="Tahoma" pitchFamily="34" charset="0"/>
              </a:rPr>
              <a:t>T</a:t>
            </a:r>
            <a:r>
              <a:rPr kumimoji="1" lang="zh-CN" altLang="en-US" sz="2400" b="1">
                <a:latin typeface="Tahoma" pitchFamily="34" charset="0"/>
              </a:rPr>
              <a:t>形等值电路。</a:t>
            </a:r>
            <a:r>
              <a:rPr kumimoji="1" lang="zh-CN" altLang="en-US" sz="2400">
                <a:latin typeface="Tahoma" pitchFamily="34" charset="0"/>
              </a:rPr>
              <a:t>这个电路完整地代表了变压器的电压平衡关系 </a:t>
            </a:r>
          </a:p>
        </p:txBody>
      </p:sp>
      <p:graphicFrame>
        <p:nvGraphicFramePr>
          <p:cNvPr id="19460" name="Object 4"/>
          <p:cNvGraphicFramePr>
            <a:graphicFrameLocks noChangeAspect="1"/>
          </p:cNvGraphicFramePr>
          <p:nvPr>
            <p:ph sz="quarter" idx="3"/>
          </p:nvPr>
        </p:nvGraphicFramePr>
        <p:xfrm>
          <a:off x="6877050" y="3141663"/>
          <a:ext cx="2019300" cy="3189287"/>
        </p:xfrm>
        <a:graphic>
          <a:graphicData uri="http://schemas.openxmlformats.org/presentationml/2006/ole">
            <p:oleObj spid="_x0000_s19460" name="Equation" r:id="rId3" imgW="1028700" imgH="1625600" progId="Equation.DSMT4">
              <p:embed/>
            </p:oleObj>
          </a:graphicData>
        </a:graphic>
      </p:graphicFrame>
      <p:pic>
        <p:nvPicPr>
          <p:cNvPr id="19461" name="Picture 7" descr="12-2变压器负载等值变换图2"/>
          <p:cNvPicPr>
            <a:picLocks noChangeAspect="1" noChangeArrowheads="1"/>
          </p:cNvPicPr>
          <p:nvPr>
            <p:ph sz="quarter" idx="2"/>
          </p:nvPr>
        </p:nvPicPr>
        <p:blipFill>
          <a:blip r:embed="rId4"/>
          <a:srcRect/>
          <a:stretch>
            <a:fillRect/>
          </a:stretch>
        </p:blipFill>
        <p:spPr>
          <a:xfrm>
            <a:off x="468313" y="3429000"/>
            <a:ext cx="5759450" cy="2608263"/>
          </a:xfrm>
          <a:noFill/>
        </p:spPr>
      </p:pic>
    </p:spTree>
  </p:cSld>
  <p:clrMapOvr>
    <a:masterClrMapping/>
  </p:clrMapOvr>
  <p:transition advTm="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sz="quarter"/>
          </p:nvPr>
        </p:nvSpPr>
        <p:spPr>
          <a:xfrm>
            <a:off x="755650" y="908050"/>
            <a:ext cx="7793038" cy="792163"/>
          </a:xfrm>
        </p:spPr>
        <p:txBody>
          <a:bodyPr/>
          <a:lstStyle/>
          <a:p>
            <a:pPr eaLnBrk="1" hangingPunct="1"/>
            <a:r>
              <a:rPr lang="zh-CN" altLang="en-US" sz="2500" smtClean="0"/>
              <a:t>第</a:t>
            </a:r>
            <a:r>
              <a:rPr lang="en-US" altLang="zh-CN" sz="2500" smtClean="0"/>
              <a:t>2-1</a:t>
            </a:r>
            <a:r>
              <a:rPr lang="zh-CN" altLang="en-US" sz="2500" smtClean="0"/>
              <a:t>讲</a:t>
            </a:r>
            <a:r>
              <a:rPr lang="en-US" altLang="zh-CN" sz="2100" smtClean="0"/>
              <a:t>.</a:t>
            </a:r>
            <a:r>
              <a:rPr lang="zh-CN" altLang="en-US" sz="2900" b="1" smtClean="0"/>
              <a:t>变压器负载运行的等值电路</a:t>
            </a:r>
            <a:r>
              <a:rPr lang="zh-CN" altLang="en-US" sz="2900" smtClean="0"/>
              <a:t> </a:t>
            </a:r>
            <a:r>
              <a:rPr lang="en-US" altLang="zh-CN" sz="1200" b="1" smtClean="0"/>
              <a:t>9</a:t>
            </a:r>
          </a:p>
        </p:txBody>
      </p:sp>
      <p:graphicFrame>
        <p:nvGraphicFramePr>
          <p:cNvPr id="20483" name="Object 3"/>
          <p:cNvGraphicFramePr>
            <a:graphicFrameLocks noChangeAspect="1"/>
          </p:cNvGraphicFramePr>
          <p:nvPr>
            <p:ph sz="quarter" idx="1"/>
          </p:nvPr>
        </p:nvGraphicFramePr>
        <p:xfrm>
          <a:off x="7461250" y="2420938"/>
          <a:ext cx="1682750" cy="2303462"/>
        </p:xfrm>
        <a:graphic>
          <a:graphicData uri="http://schemas.openxmlformats.org/presentationml/2006/ole">
            <p:oleObj spid="_x0000_s20483" name="Equation" r:id="rId3" imgW="1028254" imgH="1040948" progId="Equation.DSMT4">
              <p:embed/>
            </p:oleObj>
          </a:graphicData>
        </a:graphic>
      </p:graphicFrame>
      <p:graphicFrame>
        <p:nvGraphicFramePr>
          <p:cNvPr id="20484" name="Object 4"/>
          <p:cNvGraphicFramePr>
            <a:graphicFrameLocks noChangeAspect="1"/>
          </p:cNvGraphicFramePr>
          <p:nvPr>
            <p:ph sz="quarter" idx="2"/>
          </p:nvPr>
        </p:nvGraphicFramePr>
        <p:xfrm>
          <a:off x="6084888" y="1700213"/>
          <a:ext cx="928687" cy="1368425"/>
        </p:xfrm>
        <a:graphic>
          <a:graphicData uri="http://schemas.openxmlformats.org/presentationml/2006/ole">
            <p:oleObj spid="_x0000_s20484" name="Equation" r:id="rId4" imgW="482391" imgH="710891" progId="Equation.DSMT4">
              <p:embed/>
            </p:oleObj>
          </a:graphicData>
        </a:graphic>
      </p:graphicFrame>
      <p:graphicFrame>
        <p:nvGraphicFramePr>
          <p:cNvPr id="20485" name="Object 5"/>
          <p:cNvGraphicFramePr>
            <a:graphicFrameLocks noChangeAspect="1"/>
          </p:cNvGraphicFramePr>
          <p:nvPr>
            <p:ph sz="quarter" idx="3"/>
          </p:nvPr>
        </p:nvGraphicFramePr>
        <p:xfrm>
          <a:off x="6804025" y="4652963"/>
          <a:ext cx="938213" cy="1873250"/>
        </p:xfrm>
        <a:graphic>
          <a:graphicData uri="http://schemas.openxmlformats.org/presentationml/2006/ole">
            <p:oleObj spid="_x0000_s20485" name="Equation" r:id="rId5" imgW="545863" imgH="1091726" progId="Equation.DSMT4">
              <p:embed/>
            </p:oleObj>
          </a:graphicData>
        </a:graphic>
      </p:graphicFrame>
      <p:sp>
        <p:nvSpPr>
          <p:cNvPr id="20486" name="Line 6"/>
          <p:cNvSpPr>
            <a:spLocks noChangeShapeType="1"/>
          </p:cNvSpPr>
          <p:nvPr/>
        </p:nvSpPr>
        <p:spPr bwMode="auto">
          <a:xfrm flipV="1">
            <a:off x="1476375" y="4365625"/>
            <a:ext cx="0" cy="0"/>
          </a:xfrm>
          <a:prstGeom prst="line">
            <a:avLst/>
          </a:prstGeom>
          <a:noFill/>
          <a:ln w="9525">
            <a:solidFill>
              <a:schemeClr val="tx1"/>
            </a:solidFill>
            <a:miter lim="800000"/>
            <a:headEnd/>
            <a:tailEnd/>
          </a:ln>
          <a:effectLst/>
        </p:spPr>
        <p:txBody>
          <a:bodyPr wrap="none"/>
          <a:lstStyle/>
          <a:p>
            <a:endParaRPr lang="zh-CN" altLang="en-US"/>
          </a:p>
        </p:txBody>
      </p:sp>
      <p:sp>
        <p:nvSpPr>
          <p:cNvPr id="20487" name="Line 7"/>
          <p:cNvSpPr>
            <a:spLocks noChangeShapeType="1"/>
          </p:cNvSpPr>
          <p:nvPr/>
        </p:nvSpPr>
        <p:spPr bwMode="auto">
          <a:xfrm>
            <a:off x="6732588" y="2205038"/>
            <a:ext cx="0" cy="3816350"/>
          </a:xfrm>
          <a:prstGeom prst="line">
            <a:avLst/>
          </a:prstGeom>
          <a:noFill/>
          <a:ln w="38100">
            <a:solidFill>
              <a:schemeClr val="tx1"/>
            </a:solidFill>
            <a:miter lim="800000"/>
            <a:headEnd type="triangle" w="med" len="med"/>
            <a:tailEnd type="triangle" w="med" len="med"/>
          </a:ln>
          <a:effectLst/>
        </p:spPr>
        <p:txBody>
          <a:bodyPr wrap="none"/>
          <a:lstStyle/>
          <a:p>
            <a:endParaRPr lang="zh-CN" altLang="en-US"/>
          </a:p>
        </p:txBody>
      </p:sp>
      <p:sp>
        <p:nvSpPr>
          <p:cNvPr id="20488" name="Line 8"/>
          <p:cNvSpPr>
            <a:spLocks noChangeShapeType="1"/>
          </p:cNvSpPr>
          <p:nvPr/>
        </p:nvSpPr>
        <p:spPr bwMode="auto">
          <a:xfrm>
            <a:off x="6732588" y="4076700"/>
            <a:ext cx="2160587"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0489" name="Line 9"/>
          <p:cNvSpPr>
            <a:spLocks noChangeShapeType="1"/>
          </p:cNvSpPr>
          <p:nvPr/>
        </p:nvSpPr>
        <p:spPr bwMode="auto">
          <a:xfrm flipV="1">
            <a:off x="6732588" y="3860800"/>
            <a:ext cx="1223962" cy="21590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0490" name="Line 10"/>
          <p:cNvSpPr>
            <a:spLocks noChangeShapeType="1"/>
          </p:cNvSpPr>
          <p:nvPr/>
        </p:nvSpPr>
        <p:spPr bwMode="auto">
          <a:xfrm>
            <a:off x="6732588" y="4076700"/>
            <a:ext cx="1152525"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0491" name="Line 11"/>
          <p:cNvSpPr>
            <a:spLocks noChangeShapeType="1"/>
          </p:cNvSpPr>
          <p:nvPr/>
        </p:nvSpPr>
        <p:spPr bwMode="auto">
          <a:xfrm flipV="1">
            <a:off x="7956550" y="3860800"/>
            <a:ext cx="0" cy="215900"/>
          </a:xfrm>
          <a:prstGeom prst="line">
            <a:avLst/>
          </a:prstGeom>
          <a:noFill/>
          <a:ln w="38100">
            <a:solidFill>
              <a:schemeClr val="tx1"/>
            </a:solidFill>
            <a:miter lim="800000"/>
            <a:headEnd/>
            <a:tailEnd type="triangle" w="med" len="med"/>
          </a:ln>
          <a:effectLst/>
        </p:spPr>
        <p:txBody>
          <a:bodyPr wrap="none"/>
          <a:lstStyle/>
          <a:p>
            <a:endParaRPr lang="zh-CN" altLang="en-US"/>
          </a:p>
        </p:txBody>
      </p:sp>
      <p:graphicFrame>
        <p:nvGraphicFramePr>
          <p:cNvPr id="20492" name="Object 12"/>
          <p:cNvGraphicFramePr>
            <a:graphicFrameLocks noChangeAspect="1"/>
          </p:cNvGraphicFramePr>
          <p:nvPr>
            <p:ph sz="quarter" idx="4"/>
          </p:nvPr>
        </p:nvGraphicFramePr>
        <p:xfrm>
          <a:off x="7164388" y="1557338"/>
          <a:ext cx="763587" cy="935037"/>
        </p:xfrm>
        <a:graphic>
          <a:graphicData uri="http://schemas.openxmlformats.org/presentationml/2006/ole">
            <p:oleObj spid="_x0000_s20492" name="Equation" r:id="rId6" imgW="393529" imgH="482391" progId="Equation.DSMT4">
              <p:embed/>
            </p:oleObj>
          </a:graphicData>
        </a:graphic>
      </p:graphicFrame>
      <p:graphicFrame>
        <p:nvGraphicFramePr>
          <p:cNvPr id="20493" name="Object 13"/>
          <p:cNvGraphicFramePr>
            <a:graphicFrameLocks noChangeAspect="1"/>
          </p:cNvGraphicFramePr>
          <p:nvPr/>
        </p:nvGraphicFramePr>
        <p:xfrm>
          <a:off x="5867400" y="4437063"/>
          <a:ext cx="858838" cy="936625"/>
        </p:xfrm>
        <a:graphic>
          <a:graphicData uri="http://schemas.openxmlformats.org/presentationml/2006/ole">
            <p:oleObj spid="_x0000_s20493" name="Equation" r:id="rId7" imgW="596900" imgH="508000" progId="Equation.DSMT4">
              <p:embed/>
            </p:oleObj>
          </a:graphicData>
        </a:graphic>
      </p:graphicFrame>
      <p:sp>
        <p:nvSpPr>
          <p:cNvPr id="20494" name="Line 14"/>
          <p:cNvSpPr>
            <a:spLocks noChangeShapeType="1"/>
          </p:cNvSpPr>
          <p:nvPr/>
        </p:nvSpPr>
        <p:spPr bwMode="auto">
          <a:xfrm flipV="1">
            <a:off x="6732588" y="2060575"/>
            <a:ext cx="431800" cy="144463"/>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0495" name="Line 15"/>
          <p:cNvSpPr>
            <a:spLocks noChangeShapeType="1"/>
          </p:cNvSpPr>
          <p:nvPr/>
        </p:nvSpPr>
        <p:spPr bwMode="auto">
          <a:xfrm flipH="1" flipV="1">
            <a:off x="7092950" y="1773238"/>
            <a:ext cx="71438" cy="287337"/>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0496" name="Line 16"/>
          <p:cNvSpPr>
            <a:spLocks noChangeShapeType="1"/>
          </p:cNvSpPr>
          <p:nvPr/>
        </p:nvSpPr>
        <p:spPr bwMode="auto">
          <a:xfrm flipV="1">
            <a:off x="6732588" y="1773238"/>
            <a:ext cx="360362" cy="2303462"/>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0497" name="Rectangle 17"/>
          <p:cNvSpPr>
            <a:spLocks noChangeArrowheads="1"/>
          </p:cNvSpPr>
          <p:nvPr/>
        </p:nvSpPr>
        <p:spPr bwMode="auto">
          <a:xfrm>
            <a:off x="250825" y="1654175"/>
            <a:ext cx="5400675" cy="4838700"/>
          </a:xfrm>
          <a:prstGeom prst="rect">
            <a:avLst/>
          </a:prstGeom>
          <a:noFill/>
          <a:ln w="9525">
            <a:noFill/>
            <a:miter lim="800000"/>
            <a:headEnd/>
            <a:tailEnd/>
          </a:ln>
          <a:effectLst/>
        </p:spPr>
        <p:txBody>
          <a:bodyPr>
            <a:spAutoFit/>
          </a:bodyPr>
          <a:lstStyle/>
          <a:p>
            <a:r>
              <a:rPr kumimoji="1" lang="zh-CN" altLang="en-US" sz="2400" b="1">
                <a:latin typeface="Tahoma" pitchFamily="34" charset="0"/>
              </a:rPr>
              <a:t>四、折合后变压器的矢量图</a:t>
            </a:r>
          </a:p>
          <a:p>
            <a:r>
              <a:rPr kumimoji="1" lang="zh-CN" altLang="en-US" sz="2400" b="1">
                <a:latin typeface="Tahoma" pitchFamily="34" charset="0"/>
              </a:rPr>
              <a:t>       在空载矢量图的基础上，把折合的次级各量的矢量关系加进去，也即按</a:t>
            </a:r>
            <a:r>
              <a:rPr kumimoji="1" lang="en-US" altLang="zh-CN" sz="2400" b="1">
                <a:latin typeface="Tahoma" pitchFamily="34" charset="0"/>
              </a:rPr>
              <a:t>T</a:t>
            </a:r>
            <a:r>
              <a:rPr kumimoji="1" lang="zh-CN" altLang="en-US" sz="2400" b="1">
                <a:latin typeface="Tahoma" pitchFamily="34" charset="0"/>
              </a:rPr>
              <a:t>形等值电路，可画出负载矢量图。</a:t>
            </a:r>
          </a:p>
          <a:p>
            <a:r>
              <a:rPr kumimoji="1" lang="en-US" altLang="zh-CN" sz="2400">
                <a:latin typeface="Tahoma" pitchFamily="34" charset="0"/>
              </a:rPr>
              <a:t>(1)</a:t>
            </a:r>
            <a:r>
              <a:rPr kumimoji="1" lang="zh-CN" altLang="en-US" sz="2400">
                <a:latin typeface="Tahoma" pitchFamily="34" charset="0"/>
              </a:rPr>
              <a:t>主磁通作基准矢量。</a:t>
            </a:r>
          </a:p>
          <a:p>
            <a:r>
              <a:rPr kumimoji="1" lang="en-US" altLang="zh-CN" sz="2400">
                <a:latin typeface="Tahoma" pitchFamily="34" charset="0"/>
              </a:rPr>
              <a:t>(2)</a:t>
            </a:r>
            <a:r>
              <a:rPr kumimoji="1" lang="zh-CN" altLang="en-US" sz="2400">
                <a:latin typeface="Tahoma" pitchFamily="34" charset="0"/>
              </a:rPr>
              <a:t>为表达次级边的电流与电压，把式联立可求得 </a:t>
            </a:r>
            <a:r>
              <a:rPr kumimoji="1" lang="en-US" altLang="zh-CN" sz="2400">
                <a:latin typeface="Tahoma" pitchFamily="34" charset="0"/>
              </a:rPr>
              <a:t>U</a:t>
            </a:r>
            <a:r>
              <a:rPr kumimoji="1" lang="en-US" altLang="zh-CN" sz="2400" baseline="-25000">
                <a:latin typeface="Tahoma" pitchFamily="34" charset="0"/>
              </a:rPr>
              <a:t>2</a:t>
            </a:r>
            <a:r>
              <a:rPr kumimoji="1" lang="zh-CN" altLang="en-US" sz="2400">
                <a:latin typeface="Tahoma" pitchFamily="34" charset="0"/>
              </a:rPr>
              <a:t>的大小和相位关系为如图，当感性负载时，</a:t>
            </a:r>
            <a:r>
              <a:rPr kumimoji="1" lang="en-US" altLang="zh-CN" sz="2400">
                <a:latin typeface="Tahoma" pitchFamily="34" charset="0"/>
              </a:rPr>
              <a:t>I</a:t>
            </a:r>
            <a:r>
              <a:rPr kumimoji="1" lang="en-US" altLang="zh-CN" sz="2400" baseline="-25000">
                <a:latin typeface="Tahoma" pitchFamily="34" charset="0"/>
              </a:rPr>
              <a:t>2</a:t>
            </a:r>
            <a:r>
              <a:rPr kumimoji="1" lang="zh-CN" altLang="en-US" sz="2400">
                <a:latin typeface="Tahoma" pitchFamily="34" charset="0"/>
              </a:rPr>
              <a:t>滞后</a:t>
            </a:r>
            <a:r>
              <a:rPr kumimoji="1" lang="en-US" altLang="zh-CN" sz="2400">
                <a:latin typeface="Tahoma" pitchFamily="34" charset="0"/>
              </a:rPr>
              <a:t>U</a:t>
            </a:r>
            <a:r>
              <a:rPr kumimoji="1" lang="en-US" altLang="zh-CN" sz="2400" baseline="-25000">
                <a:latin typeface="Tahoma" pitchFamily="34" charset="0"/>
              </a:rPr>
              <a:t>2</a:t>
            </a:r>
            <a:r>
              <a:rPr kumimoji="1" lang="en-US" altLang="zh-CN" sz="2400">
                <a:latin typeface="Tahoma" pitchFamily="34" charset="0"/>
              </a:rPr>
              <a:t>90</a:t>
            </a:r>
            <a:r>
              <a:rPr kumimoji="1" lang="en-US" altLang="zh-CN" sz="2400">
                <a:latin typeface="Tahoma" pitchFamily="34" charset="0"/>
                <a:cs typeface="Tahoma" pitchFamily="34" charset="0"/>
              </a:rPr>
              <a:t>˚</a:t>
            </a:r>
            <a:r>
              <a:rPr kumimoji="1" lang="en-US" altLang="zh-CN" sz="2400">
                <a:latin typeface="Tahoma" pitchFamily="34" charset="0"/>
              </a:rPr>
              <a:t> </a:t>
            </a:r>
            <a:r>
              <a:rPr kumimoji="1" lang="zh-CN" altLang="en-US" sz="2400">
                <a:latin typeface="Tahoma" pitchFamily="34" charset="0"/>
              </a:rPr>
              <a:t>角。其它各矢量按次级电压平衡式画出。</a:t>
            </a:r>
          </a:p>
          <a:p>
            <a:r>
              <a:rPr kumimoji="1" lang="en-US" altLang="zh-CN" sz="2400">
                <a:latin typeface="Tahoma" pitchFamily="34" charset="0"/>
              </a:rPr>
              <a:t>(3) </a:t>
            </a:r>
            <a:r>
              <a:rPr kumimoji="1" lang="zh-CN" altLang="en-US" sz="2400">
                <a:latin typeface="Tahoma" pitchFamily="34" charset="0"/>
              </a:rPr>
              <a:t>作</a:t>
            </a:r>
            <a:r>
              <a:rPr kumimoji="1" lang="en-US" altLang="zh-CN" sz="2400">
                <a:latin typeface="Tahoma" pitchFamily="34" charset="0"/>
              </a:rPr>
              <a:t>I</a:t>
            </a:r>
            <a:r>
              <a:rPr kumimoji="1" lang="en-US" altLang="zh-CN" sz="2400" baseline="-25000">
                <a:latin typeface="Tahoma" pitchFamily="34" charset="0"/>
              </a:rPr>
              <a:t>0</a:t>
            </a:r>
            <a:r>
              <a:rPr kumimoji="1" lang="zh-CN" altLang="en-US" sz="2400">
                <a:latin typeface="Tahoma" pitchFamily="34" charset="0"/>
              </a:rPr>
              <a:t>，然后加上负载电流分量</a:t>
            </a:r>
            <a:r>
              <a:rPr kumimoji="1" lang="en-US" altLang="zh-CN" sz="2400">
                <a:latin typeface="Tahoma" pitchFamily="34" charset="0"/>
              </a:rPr>
              <a:t>I</a:t>
            </a:r>
            <a:r>
              <a:rPr kumimoji="1" lang="en-US" altLang="zh-CN" sz="2400" baseline="-25000">
                <a:latin typeface="Tahoma" pitchFamily="34" charset="0"/>
              </a:rPr>
              <a:t>2</a:t>
            </a:r>
            <a:r>
              <a:rPr kumimoji="1" lang="zh-CN" altLang="en-US" sz="2400">
                <a:latin typeface="Tahoma" pitchFamily="34" charset="0"/>
              </a:rPr>
              <a:t>而得初级电流</a:t>
            </a:r>
            <a:r>
              <a:rPr kumimoji="1" lang="en-US" altLang="zh-CN" sz="2400">
                <a:latin typeface="Tahoma" pitchFamily="34" charset="0"/>
              </a:rPr>
              <a:t>I</a:t>
            </a:r>
            <a:r>
              <a:rPr kumimoji="1" lang="en-US" altLang="zh-CN" sz="2400" baseline="-25000">
                <a:latin typeface="Tahoma" pitchFamily="34" charset="0"/>
              </a:rPr>
              <a:t>1</a:t>
            </a:r>
            <a:r>
              <a:rPr kumimoji="1" lang="zh-CN" altLang="en-US" sz="2400">
                <a:latin typeface="Tahoma" pitchFamily="34" charset="0"/>
              </a:rPr>
              <a:t>，体现了电流平衡关系式。</a:t>
            </a:r>
          </a:p>
          <a:p>
            <a:r>
              <a:rPr kumimoji="1" lang="en-US" altLang="zh-CN" sz="2400">
                <a:latin typeface="Tahoma" pitchFamily="34" charset="0"/>
              </a:rPr>
              <a:t>(4)</a:t>
            </a:r>
            <a:r>
              <a:rPr kumimoji="1" lang="zh-CN" altLang="en-US" sz="2400">
                <a:latin typeface="Tahoma" pitchFamily="34" charset="0"/>
              </a:rPr>
              <a:t>表达初级边的电压关系，按初级电压平衡式可得初级各矢量。 </a:t>
            </a:r>
          </a:p>
        </p:txBody>
      </p:sp>
      <p:sp>
        <p:nvSpPr>
          <p:cNvPr id="20498" name="Line 18"/>
          <p:cNvSpPr>
            <a:spLocks noChangeShapeType="1"/>
          </p:cNvSpPr>
          <p:nvPr/>
        </p:nvSpPr>
        <p:spPr bwMode="auto">
          <a:xfrm flipH="1">
            <a:off x="6156325" y="4076700"/>
            <a:ext cx="576263" cy="1008063"/>
          </a:xfrm>
          <a:prstGeom prst="line">
            <a:avLst/>
          </a:prstGeom>
          <a:noFill/>
          <a:ln w="38100">
            <a:solidFill>
              <a:schemeClr val="hlink"/>
            </a:solidFill>
            <a:miter lim="800000"/>
            <a:headEnd/>
            <a:tailEnd type="triangle" w="med" len="med"/>
          </a:ln>
          <a:effectLst/>
        </p:spPr>
        <p:txBody>
          <a:bodyPr wrap="none"/>
          <a:lstStyle/>
          <a:p>
            <a:endParaRPr lang="zh-CN" altLang="en-US"/>
          </a:p>
        </p:txBody>
      </p:sp>
      <p:sp>
        <p:nvSpPr>
          <p:cNvPr id="20499" name="Line 19"/>
          <p:cNvSpPr>
            <a:spLocks noChangeShapeType="1"/>
          </p:cNvSpPr>
          <p:nvPr/>
        </p:nvSpPr>
        <p:spPr bwMode="auto">
          <a:xfrm flipV="1">
            <a:off x="6732588" y="5589588"/>
            <a:ext cx="287337" cy="431800"/>
          </a:xfrm>
          <a:prstGeom prst="line">
            <a:avLst/>
          </a:prstGeom>
          <a:noFill/>
          <a:ln w="38100">
            <a:solidFill>
              <a:schemeClr val="hlink"/>
            </a:solidFill>
            <a:miter lim="800000"/>
            <a:headEnd/>
            <a:tailEnd type="triangle" w="med" len="med"/>
          </a:ln>
          <a:effectLst/>
        </p:spPr>
        <p:txBody>
          <a:bodyPr wrap="none"/>
          <a:lstStyle/>
          <a:p>
            <a:endParaRPr lang="zh-CN" altLang="en-US"/>
          </a:p>
        </p:txBody>
      </p:sp>
      <p:sp>
        <p:nvSpPr>
          <p:cNvPr id="20500" name="Line 20"/>
          <p:cNvSpPr>
            <a:spLocks noChangeShapeType="1"/>
          </p:cNvSpPr>
          <p:nvPr/>
        </p:nvSpPr>
        <p:spPr bwMode="auto">
          <a:xfrm flipH="1" flipV="1">
            <a:off x="6877050" y="5516563"/>
            <a:ext cx="142875" cy="73025"/>
          </a:xfrm>
          <a:prstGeom prst="line">
            <a:avLst/>
          </a:prstGeom>
          <a:noFill/>
          <a:ln w="38100">
            <a:solidFill>
              <a:schemeClr val="hlink"/>
            </a:solidFill>
            <a:miter lim="800000"/>
            <a:headEnd/>
            <a:tailEnd type="triangle" w="med" len="med"/>
          </a:ln>
          <a:effectLst/>
        </p:spPr>
        <p:txBody>
          <a:bodyPr wrap="none"/>
          <a:lstStyle/>
          <a:p>
            <a:endParaRPr lang="zh-CN" altLang="en-US"/>
          </a:p>
        </p:txBody>
      </p:sp>
      <p:sp>
        <p:nvSpPr>
          <p:cNvPr id="20501" name="Line 21"/>
          <p:cNvSpPr>
            <a:spLocks noChangeShapeType="1"/>
          </p:cNvSpPr>
          <p:nvPr/>
        </p:nvSpPr>
        <p:spPr bwMode="auto">
          <a:xfrm>
            <a:off x="6732588" y="4076700"/>
            <a:ext cx="144462" cy="1439863"/>
          </a:xfrm>
          <a:prstGeom prst="line">
            <a:avLst/>
          </a:prstGeom>
          <a:noFill/>
          <a:ln w="38100">
            <a:solidFill>
              <a:schemeClr val="hlink"/>
            </a:solidFill>
            <a:miter lim="800000"/>
            <a:headEnd/>
            <a:tailEnd type="triangle" w="med" len="med"/>
          </a:ln>
          <a:effectLst/>
        </p:spPr>
        <p:txBody>
          <a:bodyPr wrap="none"/>
          <a:lstStyle/>
          <a:p>
            <a:endParaRPr lang="zh-CN" altLang="en-US"/>
          </a:p>
        </p:txBody>
      </p:sp>
      <p:sp>
        <p:nvSpPr>
          <p:cNvPr id="20502" name="Line 22"/>
          <p:cNvSpPr>
            <a:spLocks noChangeShapeType="1"/>
          </p:cNvSpPr>
          <p:nvPr/>
        </p:nvSpPr>
        <p:spPr bwMode="auto">
          <a:xfrm flipV="1">
            <a:off x="6732588" y="3068638"/>
            <a:ext cx="647700" cy="1008062"/>
          </a:xfrm>
          <a:prstGeom prst="line">
            <a:avLst/>
          </a:prstGeom>
          <a:noFill/>
          <a:ln w="38100">
            <a:solidFill>
              <a:schemeClr val="hlink"/>
            </a:solidFill>
            <a:miter lim="800000"/>
            <a:headEnd/>
            <a:tailEnd type="triangle" w="med" len="med"/>
          </a:ln>
          <a:effectLst/>
        </p:spPr>
        <p:txBody>
          <a:bodyPr wrap="none"/>
          <a:lstStyle/>
          <a:p>
            <a:endParaRPr lang="zh-CN" altLang="en-US"/>
          </a:p>
        </p:txBody>
      </p:sp>
      <p:sp>
        <p:nvSpPr>
          <p:cNvPr id="20503" name="Line 23"/>
          <p:cNvSpPr>
            <a:spLocks noChangeShapeType="1"/>
          </p:cNvSpPr>
          <p:nvPr/>
        </p:nvSpPr>
        <p:spPr bwMode="auto">
          <a:xfrm flipV="1">
            <a:off x="7451725" y="2781300"/>
            <a:ext cx="1152525" cy="287338"/>
          </a:xfrm>
          <a:prstGeom prst="line">
            <a:avLst/>
          </a:prstGeom>
          <a:noFill/>
          <a:ln w="9525">
            <a:solidFill>
              <a:schemeClr val="tx1"/>
            </a:solidFill>
            <a:miter lim="800000"/>
            <a:headEnd/>
            <a:tailEnd/>
          </a:ln>
          <a:effectLst/>
        </p:spPr>
        <p:txBody>
          <a:bodyPr wrap="none"/>
          <a:lstStyle/>
          <a:p>
            <a:endParaRPr lang="zh-CN" altLang="en-US"/>
          </a:p>
        </p:txBody>
      </p:sp>
      <p:sp>
        <p:nvSpPr>
          <p:cNvPr id="20504" name="Line 24"/>
          <p:cNvSpPr>
            <a:spLocks noChangeShapeType="1"/>
          </p:cNvSpPr>
          <p:nvPr/>
        </p:nvSpPr>
        <p:spPr bwMode="auto">
          <a:xfrm flipV="1">
            <a:off x="7956550" y="2781300"/>
            <a:ext cx="647700" cy="1079500"/>
          </a:xfrm>
          <a:prstGeom prst="line">
            <a:avLst/>
          </a:prstGeom>
          <a:noFill/>
          <a:ln w="9525">
            <a:solidFill>
              <a:schemeClr val="tx1"/>
            </a:solidFill>
            <a:miter lim="800000"/>
            <a:headEnd/>
            <a:tailEnd/>
          </a:ln>
          <a:effectLst/>
        </p:spPr>
        <p:txBody>
          <a:bodyPr wrap="none"/>
          <a:lstStyle/>
          <a:p>
            <a:endParaRPr lang="zh-CN" altLang="en-US"/>
          </a:p>
        </p:txBody>
      </p:sp>
      <p:sp>
        <p:nvSpPr>
          <p:cNvPr id="20505" name="Line 25"/>
          <p:cNvSpPr>
            <a:spLocks noChangeShapeType="1"/>
          </p:cNvSpPr>
          <p:nvPr/>
        </p:nvSpPr>
        <p:spPr bwMode="auto">
          <a:xfrm flipV="1">
            <a:off x="6732588" y="2781300"/>
            <a:ext cx="1871662" cy="1295400"/>
          </a:xfrm>
          <a:prstGeom prst="line">
            <a:avLst/>
          </a:prstGeom>
          <a:noFill/>
          <a:ln w="38100">
            <a:solidFill>
              <a:schemeClr val="hlink"/>
            </a:solidFill>
            <a:miter lim="800000"/>
            <a:headEnd/>
            <a:tailEnd type="triangle" w="med" len="med"/>
          </a:ln>
          <a:effectLst/>
        </p:spPr>
        <p:txBody>
          <a:bodyPr wrap="none"/>
          <a:lstStyle/>
          <a:p>
            <a:endParaRPr lang="zh-CN" altLang="en-US"/>
          </a:p>
        </p:txBody>
      </p:sp>
      <p:sp>
        <p:nvSpPr>
          <p:cNvPr id="20506" name="Line 26"/>
          <p:cNvSpPr>
            <a:spLocks noChangeShapeType="1"/>
          </p:cNvSpPr>
          <p:nvPr/>
        </p:nvSpPr>
        <p:spPr bwMode="auto">
          <a:xfrm flipV="1">
            <a:off x="6732588" y="1700213"/>
            <a:ext cx="576262" cy="504825"/>
          </a:xfrm>
          <a:prstGeom prst="line">
            <a:avLst/>
          </a:prstGeom>
          <a:noFill/>
          <a:ln w="38100">
            <a:solidFill>
              <a:schemeClr val="hlink"/>
            </a:solidFill>
            <a:miter lim="800000"/>
            <a:headEnd/>
            <a:tailEnd type="triangle" w="med" len="med"/>
          </a:ln>
          <a:effectLst/>
        </p:spPr>
        <p:txBody>
          <a:bodyPr wrap="none"/>
          <a:lstStyle/>
          <a:p>
            <a:endParaRPr lang="zh-CN" altLang="en-US"/>
          </a:p>
        </p:txBody>
      </p:sp>
      <p:sp>
        <p:nvSpPr>
          <p:cNvPr id="20507" name="Line 27"/>
          <p:cNvSpPr>
            <a:spLocks noChangeShapeType="1"/>
          </p:cNvSpPr>
          <p:nvPr/>
        </p:nvSpPr>
        <p:spPr bwMode="auto">
          <a:xfrm flipH="1" flipV="1">
            <a:off x="7019925" y="1412875"/>
            <a:ext cx="288925" cy="287338"/>
          </a:xfrm>
          <a:prstGeom prst="line">
            <a:avLst/>
          </a:prstGeom>
          <a:noFill/>
          <a:ln w="38100">
            <a:solidFill>
              <a:schemeClr val="hlink"/>
            </a:solidFill>
            <a:miter lim="800000"/>
            <a:headEnd/>
            <a:tailEnd type="triangle" w="med" len="med"/>
          </a:ln>
          <a:effectLst/>
        </p:spPr>
        <p:txBody>
          <a:bodyPr wrap="none"/>
          <a:lstStyle/>
          <a:p>
            <a:endParaRPr lang="zh-CN" altLang="en-US"/>
          </a:p>
        </p:txBody>
      </p:sp>
      <p:sp>
        <p:nvSpPr>
          <p:cNvPr id="20508" name="Line 28"/>
          <p:cNvSpPr>
            <a:spLocks noChangeShapeType="1"/>
          </p:cNvSpPr>
          <p:nvPr/>
        </p:nvSpPr>
        <p:spPr bwMode="auto">
          <a:xfrm flipV="1">
            <a:off x="6732588" y="1412875"/>
            <a:ext cx="287337" cy="2663825"/>
          </a:xfrm>
          <a:prstGeom prst="line">
            <a:avLst/>
          </a:prstGeom>
          <a:noFill/>
          <a:ln w="38100">
            <a:solidFill>
              <a:schemeClr val="hlink"/>
            </a:solidFill>
            <a:miter lim="800000"/>
            <a:headEnd/>
            <a:tailEnd type="triangle" w="med" len="med"/>
          </a:ln>
          <a:effectLst/>
        </p:spPr>
        <p:txBody>
          <a:bodyPr wrap="none"/>
          <a:lstStyle/>
          <a:p>
            <a:endParaRPr lang="zh-CN" altLang="en-US"/>
          </a:p>
        </p:txBody>
      </p:sp>
      <p:sp>
        <p:nvSpPr>
          <p:cNvPr id="20509" name="Line 29"/>
          <p:cNvSpPr>
            <a:spLocks noChangeShapeType="1"/>
          </p:cNvSpPr>
          <p:nvPr/>
        </p:nvSpPr>
        <p:spPr bwMode="auto">
          <a:xfrm>
            <a:off x="6516688" y="4508500"/>
            <a:ext cx="142875" cy="73025"/>
          </a:xfrm>
          <a:prstGeom prst="line">
            <a:avLst/>
          </a:prstGeom>
          <a:noFill/>
          <a:ln w="9525">
            <a:solidFill>
              <a:schemeClr val="hlink"/>
            </a:solidFill>
            <a:miter lim="800000"/>
            <a:headEnd type="triangle" w="med" len="med"/>
            <a:tailEnd type="triangle" w="med" len="med"/>
          </a:ln>
          <a:effectLst/>
        </p:spPr>
        <p:txBody>
          <a:bodyPr wrap="none"/>
          <a:lstStyle/>
          <a:p>
            <a:endParaRPr lang="zh-CN" altLang="en-US"/>
          </a:p>
        </p:txBody>
      </p:sp>
      <p:sp>
        <p:nvSpPr>
          <p:cNvPr id="20510" name="Line 30"/>
          <p:cNvSpPr>
            <a:spLocks noChangeShapeType="1"/>
          </p:cNvSpPr>
          <p:nvPr/>
        </p:nvSpPr>
        <p:spPr bwMode="auto">
          <a:xfrm>
            <a:off x="6300788" y="4868863"/>
            <a:ext cx="503237" cy="144462"/>
          </a:xfrm>
          <a:prstGeom prst="line">
            <a:avLst/>
          </a:prstGeom>
          <a:noFill/>
          <a:ln w="9525">
            <a:solidFill>
              <a:schemeClr val="hlink"/>
            </a:solidFill>
            <a:miter lim="800000"/>
            <a:headEnd type="triangle" w="med" len="med"/>
            <a:tailEnd type="triangle" w="med" len="med"/>
          </a:ln>
          <a:effectLst/>
        </p:spPr>
        <p:txBody>
          <a:bodyPr wrap="none"/>
          <a:lstStyle/>
          <a:p>
            <a:endParaRPr lang="zh-CN" altLang="en-US"/>
          </a:p>
        </p:txBody>
      </p:sp>
      <p:graphicFrame>
        <p:nvGraphicFramePr>
          <p:cNvPr id="20511" name="Object 12"/>
          <p:cNvGraphicFramePr>
            <a:graphicFrameLocks noChangeAspect="1"/>
          </p:cNvGraphicFramePr>
          <p:nvPr/>
        </p:nvGraphicFramePr>
        <p:xfrm>
          <a:off x="7956550" y="1196975"/>
          <a:ext cx="739775" cy="935038"/>
        </p:xfrm>
        <a:graphic>
          <a:graphicData uri="http://schemas.openxmlformats.org/presentationml/2006/ole">
            <p:oleObj spid="_x0000_s20511" name="Equation" r:id="rId8" imgW="380835" imgH="482391" progId="Equation.DSMT4">
              <p:embed/>
            </p:oleObj>
          </a:graphicData>
        </a:graphic>
      </p:graphicFrame>
    </p:spTree>
  </p:cSld>
  <p:clrMapOvr>
    <a:masterClrMapping/>
  </p:clrMapOvr>
  <p:transition advTm="859"/>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sz="quarter"/>
          </p:nvPr>
        </p:nvSpPr>
        <p:spPr>
          <a:xfrm>
            <a:off x="755650" y="908050"/>
            <a:ext cx="7793038" cy="792163"/>
          </a:xfrm>
        </p:spPr>
        <p:txBody>
          <a:bodyPr/>
          <a:lstStyle/>
          <a:p>
            <a:pPr eaLnBrk="1" hangingPunct="1"/>
            <a:r>
              <a:rPr lang="zh-CN" altLang="en-US" sz="2900" smtClean="0"/>
              <a:t>第</a:t>
            </a:r>
            <a:r>
              <a:rPr lang="en-US" altLang="zh-CN" sz="2900" smtClean="0"/>
              <a:t>2-1</a:t>
            </a:r>
            <a:r>
              <a:rPr lang="zh-CN" altLang="en-US" sz="2900" smtClean="0"/>
              <a:t>讲</a:t>
            </a:r>
            <a:r>
              <a:rPr lang="en-US" altLang="zh-CN" b="1" smtClean="0"/>
              <a:t>-3  </a:t>
            </a:r>
            <a:r>
              <a:rPr lang="zh-CN" altLang="en-US" b="1" smtClean="0"/>
              <a:t>相对单位制一标幺值</a:t>
            </a:r>
            <a:r>
              <a:rPr lang="zh-CN" altLang="en-US" smtClean="0"/>
              <a:t> </a:t>
            </a:r>
            <a:r>
              <a:rPr lang="en-US" altLang="zh-CN" sz="1400" b="1" smtClean="0"/>
              <a:t>1</a:t>
            </a:r>
          </a:p>
        </p:txBody>
      </p:sp>
      <p:graphicFrame>
        <p:nvGraphicFramePr>
          <p:cNvPr id="21507" name="Object 4"/>
          <p:cNvGraphicFramePr>
            <a:graphicFrameLocks noChangeAspect="1"/>
          </p:cNvGraphicFramePr>
          <p:nvPr>
            <p:ph sz="quarter" idx="2"/>
          </p:nvPr>
        </p:nvGraphicFramePr>
        <p:xfrm>
          <a:off x="3059113" y="5229225"/>
          <a:ext cx="2744787" cy="1009650"/>
        </p:xfrm>
        <a:graphic>
          <a:graphicData uri="http://schemas.openxmlformats.org/presentationml/2006/ole">
            <p:oleObj spid="_x0000_s21507" name="Equation" r:id="rId3" imgW="1130300" imgH="419100" progId="Equation.DSMT4">
              <p:embed/>
            </p:oleObj>
          </a:graphicData>
        </a:graphic>
      </p:graphicFrame>
      <p:sp>
        <p:nvSpPr>
          <p:cNvPr id="21508" name="Line 6"/>
          <p:cNvSpPr>
            <a:spLocks noChangeShapeType="1"/>
          </p:cNvSpPr>
          <p:nvPr/>
        </p:nvSpPr>
        <p:spPr bwMode="auto">
          <a:xfrm flipV="1">
            <a:off x="1476375" y="4365625"/>
            <a:ext cx="0" cy="0"/>
          </a:xfrm>
          <a:prstGeom prst="line">
            <a:avLst/>
          </a:prstGeom>
          <a:noFill/>
          <a:ln w="9525">
            <a:solidFill>
              <a:schemeClr val="tx1"/>
            </a:solidFill>
            <a:miter lim="800000"/>
            <a:headEnd/>
            <a:tailEnd/>
          </a:ln>
          <a:effectLst/>
        </p:spPr>
        <p:txBody>
          <a:bodyPr wrap="none"/>
          <a:lstStyle/>
          <a:p>
            <a:endParaRPr lang="zh-CN" altLang="en-US"/>
          </a:p>
        </p:txBody>
      </p:sp>
      <p:sp>
        <p:nvSpPr>
          <p:cNvPr id="21509" name="Rectangle 17"/>
          <p:cNvSpPr>
            <a:spLocks noChangeArrowheads="1"/>
          </p:cNvSpPr>
          <p:nvPr/>
        </p:nvSpPr>
        <p:spPr bwMode="auto">
          <a:xfrm>
            <a:off x="250825" y="1654175"/>
            <a:ext cx="8642350" cy="3378200"/>
          </a:xfrm>
          <a:prstGeom prst="rect">
            <a:avLst/>
          </a:prstGeom>
          <a:noFill/>
          <a:ln w="9525">
            <a:noFill/>
            <a:miter lim="800000"/>
            <a:headEnd/>
            <a:tailEnd/>
          </a:ln>
          <a:effectLst/>
        </p:spPr>
        <p:txBody>
          <a:bodyPr>
            <a:spAutoFit/>
          </a:bodyPr>
          <a:lstStyle/>
          <a:p>
            <a:r>
              <a:rPr kumimoji="1" lang="en-US" altLang="zh-CN" sz="2400" b="1">
                <a:latin typeface="Tahoma" pitchFamily="34" charset="0"/>
              </a:rPr>
              <a:t>       </a:t>
            </a:r>
            <a:r>
              <a:rPr kumimoji="1" lang="zh-CN" altLang="en-US" sz="2400" b="1">
                <a:latin typeface="宋体" charset="-122"/>
              </a:rPr>
              <a:t>将变压器和电机的物理量或参数的实际值用相对于该量的基准值来衷示的单位制，称相对单位制。</a:t>
            </a:r>
          </a:p>
          <a:p>
            <a:r>
              <a:rPr kumimoji="1" lang="zh-CN" altLang="en-US" sz="2400" b="1">
                <a:latin typeface="宋体" charset="-122"/>
              </a:rPr>
              <a:t>       </a:t>
            </a:r>
            <a:r>
              <a:rPr kumimoji="1" lang="zh-CN" altLang="en-US" sz="2400" b="1">
                <a:solidFill>
                  <a:srgbClr val="0000FF"/>
                </a:solidFill>
                <a:latin typeface="宋体" charset="-122"/>
              </a:rPr>
              <a:t>相对单位制表达的量也称标幺值</a:t>
            </a:r>
            <a:r>
              <a:rPr kumimoji="1" lang="zh-CN" altLang="en-US" sz="2400" b="1">
                <a:latin typeface="宋体" charset="-122"/>
              </a:rPr>
              <a:t>，定义为一般基准值都选为变压器或电机的额定值。</a:t>
            </a:r>
          </a:p>
          <a:p>
            <a:r>
              <a:rPr kumimoji="1" lang="zh-CN" altLang="en-US" sz="2400" b="1">
                <a:latin typeface="宋体" charset="-122"/>
              </a:rPr>
              <a:t>如变压器的</a:t>
            </a:r>
          </a:p>
          <a:p>
            <a:r>
              <a:rPr kumimoji="1" lang="zh-CN" altLang="en-US" sz="2400" b="1">
                <a:latin typeface="宋体" charset="-122"/>
              </a:rPr>
              <a:t>电压基准值：初级选</a:t>
            </a:r>
            <a:r>
              <a:rPr kumimoji="1" lang="en-US" altLang="zh-CN" sz="2400" b="1">
                <a:latin typeface="宋体" charset="-122"/>
              </a:rPr>
              <a:t>U</a:t>
            </a:r>
            <a:r>
              <a:rPr kumimoji="1" lang="en-US" altLang="zh-CN" sz="2400" b="1" baseline="-25000">
                <a:latin typeface="宋体" charset="-122"/>
              </a:rPr>
              <a:t>N1</a:t>
            </a:r>
            <a:r>
              <a:rPr kumimoji="1" lang="zh-CN" altLang="en-US" sz="2400" b="1">
                <a:latin typeface="宋体" charset="-122"/>
              </a:rPr>
              <a:t>、次级选</a:t>
            </a:r>
            <a:r>
              <a:rPr kumimoji="1" lang="en-US" altLang="zh-CN" sz="2400" b="1">
                <a:latin typeface="宋体" charset="-122"/>
              </a:rPr>
              <a:t>U</a:t>
            </a:r>
            <a:r>
              <a:rPr kumimoji="1" lang="en-US" altLang="zh-CN" sz="2400" b="1" baseline="-25000">
                <a:latin typeface="宋体" charset="-122"/>
              </a:rPr>
              <a:t>N2</a:t>
            </a:r>
            <a:r>
              <a:rPr kumimoji="1" lang="en-US" altLang="zh-CN" sz="2400" b="1">
                <a:latin typeface="宋体" charset="-122"/>
              </a:rPr>
              <a:t> </a:t>
            </a:r>
            <a:r>
              <a:rPr kumimoji="1" lang="zh-CN" altLang="en-US" sz="2400" b="1">
                <a:latin typeface="宋体" charset="-122"/>
              </a:rPr>
              <a:t>，</a:t>
            </a:r>
          </a:p>
          <a:p>
            <a:r>
              <a:rPr kumimoji="1" lang="zh-CN" altLang="en-US" sz="2400" b="1">
                <a:latin typeface="宋体" charset="-122"/>
              </a:rPr>
              <a:t>电流基准值：初级选</a:t>
            </a:r>
            <a:r>
              <a:rPr kumimoji="1" lang="en-US" altLang="zh-CN" sz="2400" b="1">
                <a:latin typeface="宋体" charset="-122"/>
              </a:rPr>
              <a:t>I</a:t>
            </a:r>
            <a:r>
              <a:rPr kumimoji="1" lang="en-US" altLang="zh-CN" sz="2400" b="1" baseline="-25000">
                <a:latin typeface="宋体" charset="-122"/>
              </a:rPr>
              <a:t>N1</a:t>
            </a:r>
            <a:r>
              <a:rPr kumimoji="1" lang="en-US" altLang="zh-CN" sz="2400" b="1">
                <a:latin typeface="宋体" charset="-122"/>
              </a:rPr>
              <a:t> </a:t>
            </a:r>
            <a:r>
              <a:rPr kumimoji="1" lang="zh-CN" altLang="en-US" sz="2400" b="1">
                <a:latin typeface="宋体" charset="-122"/>
              </a:rPr>
              <a:t>次级选</a:t>
            </a:r>
            <a:r>
              <a:rPr kumimoji="1" lang="en-US" altLang="zh-CN" sz="2400" b="1">
                <a:latin typeface="宋体" charset="-122"/>
              </a:rPr>
              <a:t>I</a:t>
            </a:r>
            <a:r>
              <a:rPr kumimoji="1" lang="en-US" altLang="zh-CN" sz="2400" b="1" baseline="-25000">
                <a:latin typeface="宋体" charset="-122"/>
              </a:rPr>
              <a:t>N2</a:t>
            </a:r>
            <a:r>
              <a:rPr kumimoji="1" lang="zh-CN" altLang="en-US" sz="2400" b="1">
                <a:latin typeface="宋体" charset="-122"/>
              </a:rPr>
              <a:t>，</a:t>
            </a:r>
          </a:p>
          <a:p>
            <a:r>
              <a:rPr kumimoji="1" lang="zh-CN" altLang="en-US" sz="2400" b="1">
                <a:latin typeface="宋体" charset="-122"/>
              </a:rPr>
              <a:t>阻抗基准值：初级选</a:t>
            </a:r>
            <a:r>
              <a:rPr kumimoji="1" lang="en-US" altLang="zh-CN" sz="2400" b="1">
                <a:latin typeface="宋体" charset="-122"/>
              </a:rPr>
              <a:t>(U</a:t>
            </a:r>
            <a:r>
              <a:rPr kumimoji="1" lang="en-US" altLang="zh-CN" sz="2400" b="1" baseline="-25000">
                <a:latin typeface="宋体" charset="-122"/>
              </a:rPr>
              <a:t>N1</a:t>
            </a:r>
            <a:r>
              <a:rPr kumimoji="1" lang="en-US" altLang="zh-CN" sz="2400" b="1">
                <a:latin typeface="宋体" charset="-122"/>
              </a:rPr>
              <a:t>/ I</a:t>
            </a:r>
            <a:r>
              <a:rPr kumimoji="1" lang="en-US" altLang="zh-CN" sz="2400" b="1" baseline="-25000">
                <a:latin typeface="宋体" charset="-122"/>
              </a:rPr>
              <a:t>N1</a:t>
            </a:r>
            <a:r>
              <a:rPr kumimoji="1" lang="en-US" altLang="zh-CN" sz="2400" b="1">
                <a:latin typeface="宋体" charset="-122"/>
              </a:rPr>
              <a:t>)</a:t>
            </a:r>
            <a:r>
              <a:rPr kumimoji="1" lang="zh-CN" altLang="en-US" sz="2400" b="1">
                <a:latin typeface="宋体" charset="-122"/>
              </a:rPr>
              <a:t>，次级选</a:t>
            </a:r>
            <a:r>
              <a:rPr kumimoji="1" lang="en-US" altLang="zh-CN" sz="2400" b="1">
                <a:latin typeface="宋体" charset="-122"/>
              </a:rPr>
              <a:t>(U</a:t>
            </a:r>
            <a:r>
              <a:rPr kumimoji="1" lang="en-US" altLang="zh-CN" sz="2400" b="1" baseline="-25000">
                <a:latin typeface="宋体" charset="-122"/>
              </a:rPr>
              <a:t>N2</a:t>
            </a:r>
            <a:r>
              <a:rPr kumimoji="1" lang="en-US" altLang="zh-CN" sz="2400" b="1">
                <a:latin typeface="宋体" charset="-122"/>
              </a:rPr>
              <a:t>/ I</a:t>
            </a:r>
            <a:r>
              <a:rPr kumimoji="1" lang="en-US" altLang="zh-CN" sz="2400" b="1" baseline="-25000">
                <a:latin typeface="宋体" charset="-122"/>
              </a:rPr>
              <a:t>N2</a:t>
            </a:r>
            <a:r>
              <a:rPr kumimoji="1" lang="en-US" altLang="zh-CN" sz="2400" b="1">
                <a:latin typeface="宋体" charset="-122"/>
              </a:rPr>
              <a:t>)</a:t>
            </a:r>
            <a:r>
              <a:rPr kumimoji="1" lang="zh-CN" altLang="en-US" sz="2400" b="1">
                <a:latin typeface="宋体" charset="-122"/>
              </a:rPr>
              <a:t>，</a:t>
            </a:r>
          </a:p>
          <a:p>
            <a:r>
              <a:rPr kumimoji="1" lang="zh-CN" altLang="en-US" sz="2400" b="1">
                <a:latin typeface="宋体" charset="-122"/>
              </a:rPr>
              <a:t>功率的基准值初、次级相同：单相选</a:t>
            </a:r>
            <a:r>
              <a:rPr kumimoji="1" lang="en-US" altLang="zh-CN" sz="2400" b="1">
                <a:latin typeface="宋体" charset="-122"/>
              </a:rPr>
              <a:t>S</a:t>
            </a:r>
            <a:r>
              <a:rPr kumimoji="1" lang="en-US" altLang="zh-CN" sz="2400" b="1" baseline="-25000">
                <a:latin typeface="宋体" charset="-122"/>
              </a:rPr>
              <a:t>N</a:t>
            </a:r>
            <a:r>
              <a:rPr kumimoji="1" lang="en-US" altLang="zh-CN" sz="2400" b="1">
                <a:latin typeface="宋体" charset="-122"/>
              </a:rPr>
              <a:t>   </a:t>
            </a:r>
            <a:r>
              <a:rPr kumimoji="1" lang="zh-CN" altLang="en-US" sz="2400" b="1">
                <a:latin typeface="宋体" charset="-122"/>
              </a:rPr>
              <a:t>三相选总表观功率。</a:t>
            </a:r>
            <a:r>
              <a:rPr kumimoji="1" lang="zh-CN" altLang="en-US" sz="2400">
                <a:latin typeface="Tahoma" pitchFamily="34" charset="0"/>
              </a:rPr>
              <a:t> </a:t>
            </a:r>
          </a:p>
        </p:txBody>
      </p:sp>
    </p:spTree>
  </p:cSld>
  <p:clrMapOvr>
    <a:masterClrMapping/>
  </p:clrMapOvr>
  <p:transition advTm="375"/>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62000" y="533400"/>
            <a:ext cx="7696200" cy="866775"/>
          </a:xfrm>
        </p:spPr>
        <p:txBody>
          <a:bodyPr/>
          <a:lstStyle/>
          <a:p>
            <a:pPr eaLnBrk="1" hangingPunct="1"/>
            <a:r>
              <a:rPr lang="zh-CN" altLang="en-US" b="1" smtClean="0">
                <a:ea typeface="仿宋_GB2312" pitchFamily="49" charset="-122"/>
              </a:rPr>
              <a:t>介绍内容</a:t>
            </a:r>
          </a:p>
        </p:txBody>
      </p:sp>
      <p:sp>
        <p:nvSpPr>
          <p:cNvPr id="4099" name="Rectangle 3"/>
          <p:cNvSpPr>
            <a:spLocks noGrp="1" noChangeArrowheads="1"/>
          </p:cNvSpPr>
          <p:nvPr>
            <p:ph type="body" idx="1"/>
          </p:nvPr>
        </p:nvSpPr>
        <p:spPr>
          <a:xfrm>
            <a:off x="0" y="1981200"/>
            <a:ext cx="8675688" cy="4327525"/>
          </a:xfrm>
        </p:spPr>
        <p:txBody>
          <a:bodyPr/>
          <a:lstStyle/>
          <a:p>
            <a:pPr eaLnBrk="1" hangingPunct="1">
              <a:buFont typeface="Wingdings" pitchFamily="2" charset="2"/>
              <a:buNone/>
            </a:pPr>
            <a:r>
              <a:rPr lang="zh-CN" altLang="en-US" sz="3500" b="1" smtClean="0"/>
              <a:t>　　</a:t>
            </a:r>
            <a:r>
              <a:rPr lang="zh-CN" altLang="en-US" sz="3200" b="1" smtClean="0">
                <a:latin typeface="华文行楷" pitchFamily="2" charset="-122"/>
                <a:ea typeface="华文行楷" pitchFamily="2" charset="-122"/>
              </a:rPr>
              <a:t>变压器负载运行时，初级绕组从电源输入的电能，依靠主磁场传递到次级，由次级绕组向负载供给电能。</a:t>
            </a:r>
          </a:p>
          <a:p>
            <a:pPr eaLnBrk="1" hangingPunct="1">
              <a:buFont typeface="Wingdings" pitchFamily="2" charset="2"/>
              <a:buNone/>
            </a:pPr>
            <a:r>
              <a:rPr lang="zh-CN" altLang="en-US" sz="3200" b="1" smtClean="0">
                <a:latin typeface="华文行楷" pitchFamily="2" charset="-122"/>
                <a:ea typeface="华文行楷" pitchFamily="2" charset="-122"/>
              </a:rPr>
              <a:t>          本章在分析空载运行的基础上，讨论次级绕组接负载阻抗后，变压器内部的电磁现象。要列出负载运行时初，次级电压平衡式和磁势平衡式，以及等值电路和矢量图。进而分析变压器的特性和性能。</a:t>
            </a:r>
            <a:r>
              <a:rPr lang="zh-CN" altLang="en-US" sz="3200" smtClean="0">
                <a:latin typeface="华文行楷" pitchFamily="2" charset="-122"/>
                <a:ea typeface="华文行楷" pitchFamily="2" charset="-122"/>
              </a:rPr>
              <a:t> </a:t>
            </a:r>
            <a:endParaRPr lang="zh-CN" altLang="en-US" sz="3200" b="1" smtClean="0">
              <a:latin typeface="华文行楷" pitchFamily="2" charset="-122"/>
              <a:ea typeface="华文行楷" pitchFamily="2" charset="-122"/>
            </a:endParaRPr>
          </a:p>
        </p:txBody>
      </p:sp>
    </p:spTree>
  </p:cSld>
  <p:clrMapOvr>
    <a:masterClrMapping/>
  </p:clrMapOvr>
  <p:transition advTm="73063"/>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55650" y="549275"/>
            <a:ext cx="7793038" cy="1143000"/>
          </a:xfrm>
        </p:spPr>
        <p:txBody>
          <a:bodyPr/>
          <a:lstStyle/>
          <a:p>
            <a:pPr eaLnBrk="1" hangingPunct="1"/>
            <a:r>
              <a:rPr lang="zh-CN" altLang="en-US" sz="2900" smtClean="0"/>
              <a:t>第</a:t>
            </a:r>
            <a:r>
              <a:rPr lang="en-US" altLang="zh-CN" sz="2900" smtClean="0"/>
              <a:t>2-1</a:t>
            </a:r>
            <a:r>
              <a:rPr lang="zh-CN" altLang="en-US" sz="2900" smtClean="0"/>
              <a:t>讲</a:t>
            </a:r>
            <a:r>
              <a:rPr lang="en-US" altLang="zh-CN" b="1" smtClean="0"/>
              <a:t>-3  </a:t>
            </a:r>
            <a:r>
              <a:rPr lang="zh-CN" altLang="en-US" b="1" smtClean="0"/>
              <a:t>相对单位制一标幺值</a:t>
            </a:r>
            <a:r>
              <a:rPr lang="zh-CN" altLang="en-US" smtClean="0"/>
              <a:t> </a:t>
            </a:r>
            <a:r>
              <a:rPr lang="en-US" altLang="zh-CN" sz="1400" b="1" smtClean="0"/>
              <a:t>2</a:t>
            </a:r>
          </a:p>
        </p:txBody>
      </p:sp>
      <p:sp>
        <p:nvSpPr>
          <p:cNvPr id="22531" name="Line 4"/>
          <p:cNvSpPr>
            <a:spLocks noChangeShapeType="1"/>
          </p:cNvSpPr>
          <p:nvPr/>
        </p:nvSpPr>
        <p:spPr bwMode="auto">
          <a:xfrm flipV="1">
            <a:off x="1476375" y="4365625"/>
            <a:ext cx="0" cy="0"/>
          </a:xfrm>
          <a:prstGeom prst="line">
            <a:avLst/>
          </a:prstGeom>
          <a:noFill/>
          <a:ln w="9525">
            <a:solidFill>
              <a:schemeClr val="tx1"/>
            </a:solidFill>
            <a:miter lim="800000"/>
            <a:headEnd/>
            <a:tailEnd/>
          </a:ln>
          <a:effectLst/>
        </p:spPr>
        <p:txBody>
          <a:bodyPr wrap="none"/>
          <a:lstStyle/>
          <a:p>
            <a:endParaRPr lang="zh-CN" altLang="en-US"/>
          </a:p>
        </p:txBody>
      </p:sp>
      <p:sp>
        <p:nvSpPr>
          <p:cNvPr id="22532" name="Rectangle 5"/>
          <p:cNvSpPr>
            <a:spLocks noChangeArrowheads="1"/>
          </p:cNvSpPr>
          <p:nvPr/>
        </p:nvSpPr>
        <p:spPr bwMode="auto">
          <a:xfrm>
            <a:off x="250825" y="1844675"/>
            <a:ext cx="8281988" cy="4108450"/>
          </a:xfrm>
          <a:prstGeom prst="rect">
            <a:avLst/>
          </a:prstGeom>
          <a:noFill/>
          <a:ln w="9525">
            <a:noFill/>
            <a:miter lim="800000"/>
            <a:headEnd/>
            <a:tailEnd/>
          </a:ln>
          <a:effectLst/>
        </p:spPr>
        <p:txBody>
          <a:bodyPr>
            <a:spAutoFit/>
          </a:bodyPr>
          <a:lstStyle/>
          <a:p>
            <a:r>
              <a:rPr kumimoji="1" lang="en-US" altLang="zh-CN" sz="2400" b="1">
                <a:latin typeface="Tahoma" pitchFamily="34" charset="0"/>
              </a:rPr>
              <a:t>        </a:t>
            </a:r>
            <a:r>
              <a:rPr kumimoji="1" lang="zh-CN" altLang="en-US" sz="2400" b="1">
                <a:solidFill>
                  <a:srgbClr val="0000FF"/>
                </a:solidFill>
                <a:latin typeface="Tahoma" pitchFamily="34" charset="0"/>
              </a:rPr>
              <a:t>采用标幺值便于直观地表示变压器的运行情况</a:t>
            </a:r>
            <a:r>
              <a:rPr kumimoji="1" lang="zh-CN" altLang="en-US" sz="2400" b="1">
                <a:latin typeface="Tahoma" pitchFamily="34" charset="0"/>
              </a:rPr>
              <a:t>，也便于比较。譬如两台初级额定电压相同的变压器，初级电流实际值分别为</a:t>
            </a:r>
            <a:r>
              <a:rPr kumimoji="1" lang="en-US" altLang="zh-CN" sz="2400" b="1">
                <a:latin typeface="Tahoma" pitchFamily="34" charset="0"/>
              </a:rPr>
              <a:t>100</a:t>
            </a:r>
            <a:r>
              <a:rPr kumimoji="1" lang="zh-CN" altLang="en-US" sz="2400" b="1">
                <a:latin typeface="Tahoma" pitchFamily="34" charset="0"/>
              </a:rPr>
              <a:t>安和</a:t>
            </a:r>
            <a:r>
              <a:rPr kumimoji="1" lang="en-US" altLang="zh-CN" sz="2400" b="1">
                <a:latin typeface="Tahoma" pitchFamily="34" charset="0"/>
              </a:rPr>
              <a:t>50</a:t>
            </a:r>
            <a:r>
              <a:rPr kumimoji="1" lang="zh-CN" altLang="en-US" sz="2400" b="1">
                <a:latin typeface="Tahoma" pitchFamily="34" charset="0"/>
              </a:rPr>
              <a:t>安，但前者初级额定电流为</a:t>
            </a:r>
            <a:r>
              <a:rPr kumimoji="1" lang="en-US" altLang="zh-CN" sz="2400" b="1">
                <a:latin typeface="Tahoma" pitchFamily="34" charset="0"/>
              </a:rPr>
              <a:t>200</a:t>
            </a:r>
            <a:r>
              <a:rPr kumimoji="1" lang="zh-CN" altLang="en-US" sz="2400" b="1">
                <a:latin typeface="Tahoma" pitchFamily="34" charset="0"/>
              </a:rPr>
              <a:t>安，后者为</a:t>
            </a:r>
            <a:r>
              <a:rPr kumimoji="1" lang="en-US" altLang="zh-CN" sz="2400" b="1">
                <a:latin typeface="Tahoma" pitchFamily="34" charset="0"/>
              </a:rPr>
              <a:t>50</a:t>
            </a:r>
            <a:r>
              <a:rPr kumimoji="1" lang="zh-CN" altLang="en-US" sz="2400" b="1">
                <a:latin typeface="Tahoma" pitchFamily="34" charset="0"/>
              </a:rPr>
              <a:t>安，用标幺值表示时则为</a:t>
            </a:r>
          </a:p>
          <a:p>
            <a:endParaRPr kumimoji="1" lang="zh-CN" altLang="en-US" sz="2400" b="1">
              <a:latin typeface="Tahoma" pitchFamily="34" charset="0"/>
            </a:endParaRPr>
          </a:p>
          <a:p>
            <a:r>
              <a:rPr kumimoji="1" lang="zh-CN" altLang="en-US" sz="2400" b="1">
                <a:latin typeface="Tahoma" pitchFamily="34" charset="0"/>
              </a:rPr>
              <a:t>式中用带顶标*表示标幺值。两者比较便可看出，前者电流实际值虽大，但该变压器只工作在半载，后者电流实际值虽小，却已工作在满载。</a:t>
            </a:r>
          </a:p>
          <a:p>
            <a:r>
              <a:rPr kumimoji="1" lang="zh-CN" altLang="en-US" sz="2400" b="1">
                <a:latin typeface="Tahoma" pitchFamily="34" charset="0"/>
              </a:rPr>
              <a:t>        </a:t>
            </a:r>
            <a:r>
              <a:rPr kumimoji="1" lang="zh-CN" altLang="en-US" sz="2400" b="1">
                <a:solidFill>
                  <a:srgbClr val="0000FF"/>
                </a:solidFill>
                <a:latin typeface="Tahoma" pitchFamily="34" charset="0"/>
              </a:rPr>
              <a:t>采用标幺值给计算带来方便</a:t>
            </a:r>
            <a:r>
              <a:rPr kumimoji="1" lang="zh-CN" altLang="en-US" sz="2400" b="1">
                <a:latin typeface="Tahoma" pitchFamily="34" charset="0"/>
              </a:rPr>
              <a:t>。如变压器的等值电路参数若用标幺值表示，则折合前后次级的标幺值是相同的，所以，采用标幺值后次级各量就不需要进行折合了。</a:t>
            </a:r>
            <a:r>
              <a:rPr kumimoji="1" lang="zh-CN" altLang="en-US" sz="2400">
                <a:latin typeface="Tahoma" pitchFamily="34" charset="0"/>
              </a:rPr>
              <a:t> </a:t>
            </a:r>
          </a:p>
        </p:txBody>
      </p:sp>
      <p:graphicFrame>
        <p:nvGraphicFramePr>
          <p:cNvPr id="22533" name="Object 7"/>
          <p:cNvGraphicFramePr>
            <a:graphicFrameLocks noChangeAspect="1"/>
          </p:cNvGraphicFramePr>
          <p:nvPr>
            <p:ph idx="1"/>
          </p:nvPr>
        </p:nvGraphicFramePr>
        <p:xfrm>
          <a:off x="1331913" y="3284538"/>
          <a:ext cx="5845175" cy="484187"/>
        </p:xfrm>
        <a:graphic>
          <a:graphicData uri="http://schemas.openxmlformats.org/presentationml/2006/ole">
            <p:oleObj spid="_x0000_s22533" name="Equation" r:id="rId3" imgW="2882900" imgH="241300" progId="Equation.DSMT4">
              <p:embed/>
            </p:oleObj>
          </a:graphicData>
        </a:graphic>
      </p:graphicFrame>
    </p:spTree>
  </p:cSld>
  <p:clrMapOvr>
    <a:masterClrMapping/>
  </p:clrMapOvr>
  <p:transition advTm="312"/>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4213" y="620713"/>
            <a:ext cx="7793037" cy="1143000"/>
          </a:xfrm>
        </p:spPr>
        <p:txBody>
          <a:bodyPr/>
          <a:lstStyle/>
          <a:p>
            <a:pPr eaLnBrk="1" hangingPunct="1"/>
            <a:r>
              <a:rPr lang="zh-CN" altLang="en-US" sz="2500" smtClean="0"/>
              <a:t>第</a:t>
            </a:r>
            <a:r>
              <a:rPr lang="en-US" altLang="zh-CN" sz="2500" smtClean="0"/>
              <a:t>2-1</a:t>
            </a:r>
            <a:r>
              <a:rPr lang="zh-CN" altLang="en-US" sz="2500" smtClean="0"/>
              <a:t>讲</a:t>
            </a:r>
            <a:r>
              <a:rPr lang="en-US" altLang="zh-CN" sz="2900" b="1" smtClean="0"/>
              <a:t>-4</a:t>
            </a:r>
            <a:r>
              <a:rPr lang="zh-CN" altLang="en-US" sz="3600" b="1" smtClean="0"/>
              <a:t>变压器的试验和参数测定</a:t>
            </a:r>
            <a:r>
              <a:rPr lang="zh-CN" altLang="en-US" smtClean="0"/>
              <a:t> </a:t>
            </a:r>
            <a:r>
              <a:rPr lang="en-US" altLang="zh-CN" sz="1400" b="1" smtClean="0"/>
              <a:t>1</a:t>
            </a:r>
          </a:p>
        </p:txBody>
      </p:sp>
      <p:sp>
        <p:nvSpPr>
          <p:cNvPr id="23555" name="Line 3"/>
          <p:cNvSpPr>
            <a:spLocks noChangeShapeType="1"/>
          </p:cNvSpPr>
          <p:nvPr/>
        </p:nvSpPr>
        <p:spPr bwMode="auto">
          <a:xfrm flipV="1">
            <a:off x="1476375" y="4365625"/>
            <a:ext cx="0" cy="0"/>
          </a:xfrm>
          <a:prstGeom prst="line">
            <a:avLst/>
          </a:prstGeom>
          <a:noFill/>
          <a:ln w="9525">
            <a:solidFill>
              <a:schemeClr val="tx1"/>
            </a:solidFill>
            <a:miter lim="800000"/>
            <a:headEnd/>
            <a:tailEnd/>
          </a:ln>
          <a:effectLst/>
        </p:spPr>
        <p:txBody>
          <a:bodyPr wrap="none"/>
          <a:lstStyle/>
          <a:p>
            <a:endParaRPr lang="zh-CN" altLang="en-US"/>
          </a:p>
        </p:txBody>
      </p:sp>
      <p:sp>
        <p:nvSpPr>
          <p:cNvPr id="23556" name="Rectangle 4"/>
          <p:cNvSpPr>
            <a:spLocks noChangeArrowheads="1"/>
          </p:cNvSpPr>
          <p:nvPr/>
        </p:nvSpPr>
        <p:spPr bwMode="auto">
          <a:xfrm>
            <a:off x="250825" y="1844675"/>
            <a:ext cx="8281988" cy="4473575"/>
          </a:xfrm>
          <a:prstGeom prst="rect">
            <a:avLst/>
          </a:prstGeom>
          <a:noFill/>
          <a:ln w="9525">
            <a:noFill/>
            <a:miter lim="800000"/>
            <a:headEnd/>
            <a:tailEnd/>
          </a:ln>
          <a:effectLst/>
        </p:spPr>
        <p:txBody>
          <a:bodyPr>
            <a:spAutoFit/>
          </a:bodyPr>
          <a:lstStyle/>
          <a:p>
            <a:r>
              <a:rPr kumimoji="1" lang="en-US" altLang="zh-CN" sz="2400" b="1">
                <a:latin typeface="Tahoma" pitchFamily="34" charset="0"/>
              </a:rPr>
              <a:t>        </a:t>
            </a:r>
            <a:r>
              <a:rPr kumimoji="1" lang="en-US" altLang="zh-CN" sz="2400">
                <a:latin typeface="Tahoma" pitchFamily="34" charset="0"/>
              </a:rPr>
              <a:t> </a:t>
            </a:r>
            <a:r>
              <a:rPr kumimoji="1" lang="zh-CN" altLang="en-US" sz="2400" b="1">
                <a:latin typeface="Tahoma" pitchFamily="34" charset="0"/>
              </a:rPr>
              <a:t>变压器</a:t>
            </a:r>
            <a:r>
              <a:rPr kumimoji="1" lang="en-US" altLang="zh-CN" sz="2400" b="1">
                <a:latin typeface="Tahoma" pitchFamily="34" charset="0"/>
              </a:rPr>
              <a:t>T</a:t>
            </a:r>
            <a:r>
              <a:rPr kumimoji="1" lang="zh-CN" altLang="en-US" sz="2400" b="1">
                <a:latin typeface="Tahoma" pitchFamily="34" charset="0"/>
              </a:rPr>
              <a:t>形等值电路中有六个阻抗参数，通常采用短路和空载两种特殊状态的试验来测定这些参数。</a:t>
            </a:r>
          </a:p>
          <a:p>
            <a:r>
              <a:rPr kumimoji="1" lang="zh-CN" altLang="en-US" sz="2400" b="1">
                <a:latin typeface="Tahoma" pitchFamily="34" charset="0"/>
              </a:rPr>
              <a:t>一，短路试验</a:t>
            </a:r>
          </a:p>
          <a:p>
            <a:r>
              <a:rPr kumimoji="1" lang="zh-CN" altLang="en-US" sz="2400" b="1">
                <a:latin typeface="Tahoma" pitchFamily="34" charset="0"/>
              </a:rPr>
              <a:t>    变压器短路试验的电路如图所示，将次级绕组短路，初级绕组通过调压器供电。</a:t>
            </a:r>
          </a:p>
          <a:p>
            <a:r>
              <a:rPr kumimoji="1" lang="zh-CN" altLang="en-US" sz="2400" b="1">
                <a:latin typeface="Tahoma" pitchFamily="34" charset="0"/>
              </a:rPr>
              <a:t>    短路试验时，给初级的电压由零逐渐增加，直至初级电流到达额定值。此时所加初级电压称短路电压。 一般只有额定电压</a:t>
            </a:r>
            <a:r>
              <a:rPr kumimoji="1" lang="en-US" altLang="zh-CN" sz="2400" b="1">
                <a:latin typeface="Tahoma" pitchFamily="34" charset="0"/>
              </a:rPr>
              <a:t>U</a:t>
            </a:r>
            <a:r>
              <a:rPr kumimoji="1" lang="en-US" altLang="zh-CN" sz="2400" b="1" baseline="-25000">
                <a:latin typeface="Tahoma" pitchFamily="34" charset="0"/>
              </a:rPr>
              <a:t>N1</a:t>
            </a:r>
            <a:r>
              <a:rPr kumimoji="1" lang="zh-CN" altLang="en-US" sz="2400" b="1">
                <a:latin typeface="Tahoma" pitchFamily="34" charset="0"/>
              </a:rPr>
              <a:t>的</a:t>
            </a:r>
            <a:r>
              <a:rPr kumimoji="1" lang="en-US" altLang="zh-CN" sz="2400" b="1">
                <a:latin typeface="Tahoma" pitchFamily="34" charset="0"/>
              </a:rPr>
              <a:t>5~10%</a:t>
            </a:r>
            <a:r>
              <a:rPr kumimoji="1" lang="zh-CN" altLang="en-US" sz="2400" b="1">
                <a:latin typeface="Tahoma" pitchFamily="34" charset="0"/>
              </a:rPr>
              <a:t>。</a:t>
            </a:r>
          </a:p>
          <a:p>
            <a:r>
              <a:rPr kumimoji="1" lang="zh-CN" altLang="en-US" sz="2400" b="1">
                <a:latin typeface="Tahoma" pitchFamily="34" charset="0"/>
              </a:rPr>
              <a:t>    由于短路电压</a:t>
            </a:r>
            <a:r>
              <a:rPr kumimoji="1" lang="en-US" altLang="zh-CN" sz="2400" b="1">
                <a:latin typeface="Tahoma" pitchFamily="34" charset="0"/>
              </a:rPr>
              <a:t>U</a:t>
            </a:r>
            <a:r>
              <a:rPr kumimoji="1" lang="en-US" altLang="zh-CN" sz="2400" b="1" baseline="-25000">
                <a:latin typeface="Tahoma" pitchFamily="34" charset="0"/>
              </a:rPr>
              <a:t>k</a:t>
            </a:r>
            <a:r>
              <a:rPr kumimoji="1" lang="en-US" altLang="zh-CN" sz="2400" b="1">
                <a:latin typeface="Tahoma" pitchFamily="34" charset="0"/>
              </a:rPr>
              <a:t>&lt;&lt;U</a:t>
            </a:r>
            <a:r>
              <a:rPr kumimoji="1" lang="en-US" altLang="zh-CN" sz="2400" b="1" baseline="-25000">
                <a:latin typeface="Tahoma" pitchFamily="34" charset="0"/>
              </a:rPr>
              <a:t>N1</a:t>
            </a:r>
            <a:r>
              <a:rPr kumimoji="1" lang="zh-CN" altLang="en-US" sz="2400" b="1">
                <a:latin typeface="Tahoma" pitchFamily="34" charset="0"/>
              </a:rPr>
              <a:t>，故铁心中主磁通小，磁路不饱和，相应的励磁电流极小，所以励磁支路的作用可忽略。</a:t>
            </a:r>
          </a:p>
          <a:p>
            <a:r>
              <a:rPr kumimoji="1" lang="zh-CN" altLang="en-US" sz="2400" b="1">
                <a:latin typeface="Tahoma" pitchFamily="34" charset="0"/>
              </a:rPr>
              <a:t>     得到如图</a:t>
            </a:r>
            <a:r>
              <a:rPr kumimoji="1" lang="en-US" altLang="zh-CN" sz="2400" b="1">
                <a:latin typeface="Tahoma" pitchFamily="34" charset="0"/>
              </a:rPr>
              <a:t>12</a:t>
            </a:r>
            <a:r>
              <a:rPr kumimoji="1" lang="en-US" altLang="zh-CN" sz="2400" b="1">
                <a:latin typeface="Times New Roman" pitchFamily="18" charset="0"/>
              </a:rPr>
              <a:t>—</a:t>
            </a:r>
            <a:r>
              <a:rPr kumimoji="1" lang="en-US" altLang="zh-CN" sz="2400" b="1">
                <a:latin typeface="Tahoma" pitchFamily="34" charset="0"/>
              </a:rPr>
              <a:t>7</a:t>
            </a:r>
            <a:r>
              <a:rPr kumimoji="1" lang="zh-CN" altLang="en-US" sz="2400" b="1">
                <a:latin typeface="Tahoma" pitchFamily="34" charset="0"/>
              </a:rPr>
              <a:t>所示的简化等值电路。这时的电路只有短路阻抗其中的短路电阻</a:t>
            </a:r>
            <a:r>
              <a:rPr kumimoji="1" lang="en-US" altLang="zh-CN" sz="2400" b="1">
                <a:latin typeface="Tahoma" pitchFamily="34" charset="0"/>
              </a:rPr>
              <a:t>r</a:t>
            </a:r>
            <a:r>
              <a:rPr kumimoji="1" lang="en-US" altLang="zh-CN" sz="2400" b="1" baseline="-25000">
                <a:latin typeface="Tahoma" pitchFamily="34" charset="0"/>
              </a:rPr>
              <a:t>1</a:t>
            </a:r>
            <a:r>
              <a:rPr kumimoji="1" lang="zh-CN" altLang="en-US" sz="2400" b="1">
                <a:latin typeface="Tahoma" pitchFamily="34" charset="0"/>
              </a:rPr>
              <a:t>、</a:t>
            </a:r>
            <a:r>
              <a:rPr kumimoji="1" lang="en-US" altLang="zh-CN" sz="2400" b="1">
                <a:latin typeface="Tahoma" pitchFamily="34" charset="0"/>
              </a:rPr>
              <a:t>r</a:t>
            </a:r>
            <a:r>
              <a:rPr kumimoji="1" lang="en-US" altLang="zh-CN" sz="2400" b="1" baseline="-25000">
                <a:latin typeface="Tahoma" pitchFamily="34" charset="0"/>
              </a:rPr>
              <a:t>2</a:t>
            </a:r>
            <a:r>
              <a:rPr kumimoji="1" lang="en-US" altLang="zh-CN" sz="2400" b="1">
                <a:latin typeface="Times New Roman" pitchFamily="18" charset="0"/>
              </a:rPr>
              <a:t>’</a:t>
            </a:r>
            <a:r>
              <a:rPr kumimoji="1" lang="zh-CN" altLang="en-US" sz="2400" b="1">
                <a:latin typeface="Tahoma" pitchFamily="34" charset="0"/>
              </a:rPr>
              <a:t>，短路电抗</a:t>
            </a:r>
            <a:r>
              <a:rPr kumimoji="1" lang="en-US" altLang="zh-CN" sz="2400" b="1">
                <a:latin typeface="Tahoma" pitchFamily="34" charset="0"/>
              </a:rPr>
              <a:t>x</a:t>
            </a:r>
            <a:r>
              <a:rPr kumimoji="1" lang="el-GR" altLang="zh-CN" sz="2400" b="1" baseline="-25000">
                <a:latin typeface="Tahoma" pitchFamily="34" charset="0"/>
              </a:rPr>
              <a:t>σ</a:t>
            </a:r>
            <a:r>
              <a:rPr kumimoji="1" lang="en-US" altLang="zh-CN" sz="2400" b="1" baseline="-25000">
                <a:latin typeface="Tahoma" pitchFamily="34" charset="0"/>
              </a:rPr>
              <a:t>1</a:t>
            </a:r>
            <a:r>
              <a:rPr kumimoji="1" lang="zh-CN" altLang="en-US" sz="2400" b="1">
                <a:latin typeface="Tahoma" pitchFamily="34" charset="0"/>
              </a:rPr>
              <a:t>、 </a:t>
            </a:r>
            <a:r>
              <a:rPr kumimoji="1" lang="en-US" altLang="zh-CN" sz="2400" b="1">
                <a:latin typeface="Tahoma" pitchFamily="34" charset="0"/>
              </a:rPr>
              <a:t>x</a:t>
            </a:r>
            <a:r>
              <a:rPr kumimoji="1" lang="el-GR" altLang="zh-CN" sz="2400" b="1" baseline="-25000">
                <a:latin typeface="Tahoma" pitchFamily="34" charset="0"/>
              </a:rPr>
              <a:t>σ</a:t>
            </a:r>
            <a:r>
              <a:rPr kumimoji="1" lang="en-US" altLang="zh-CN" sz="2400" b="1" baseline="-25000">
                <a:latin typeface="Tahoma" pitchFamily="34" charset="0"/>
              </a:rPr>
              <a:t>2</a:t>
            </a:r>
            <a:r>
              <a:rPr kumimoji="1" lang="en-US" altLang="zh-CN" sz="2400">
                <a:latin typeface="Times New Roman" pitchFamily="18" charset="0"/>
              </a:rPr>
              <a:t>’</a:t>
            </a:r>
            <a:r>
              <a:rPr kumimoji="1" lang="zh-CN" altLang="en-US" sz="2400" b="1">
                <a:latin typeface="Tahoma" pitchFamily="34" charset="0"/>
              </a:rPr>
              <a:t>。</a:t>
            </a:r>
            <a:endParaRPr kumimoji="1" lang="zh-CN" altLang="en-US" sz="2400">
              <a:latin typeface="Tahoma" pitchFamily="34" charset="0"/>
            </a:endParaRPr>
          </a:p>
        </p:txBody>
      </p:sp>
      <p:pic>
        <p:nvPicPr>
          <p:cNvPr id="294919" name="Picture 7" descr="12-3变压器短路实验图"/>
          <p:cNvPicPr>
            <a:picLocks noChangeAspect="1" noChangeArrowheads="1"/>
          </p:cNvPicPr>
          <p:nvPr>
            <p:ph idx="1"/>
          </p:nvPr>
        </p:nvPicPr>
        <p:blipFill>
          <a:blip r:embed="rId3"/>
          <a:srcRect/>
          <a:stretch>
            <a:fillRect/>
          </a:stretch>
        </p:blipFill>
        <p:spPr>
          <a:xfrm>
            <a:off x="4859338" y="260350"/>
            <a:ext cx="4032250" cy="2641600"/>
          </a:xfrm>
          <a:noFill/>
        </p:spPr>
      </p:pic>
    </p:spTree>
    <p:custDataLst>
      <p:tags r:id="rId1"/>
    </p:custDataLst>
  </p:cSld>
  <p:clrMapOvr>
    <a:masterClrMapping/>
  </p:clrMapOvr>
  <p:transition advTm="547"/>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49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55650" y="692150"/>
            <a:ext cx="7793038" cy="1143000"/>
          </a:xfrm>
        </p:spPr>
        <p:txBody>
          <a:bodyPr/>
          <a:lstStyle/>
          <a:p>
            <a:pPr eaLnBrk="1" hangingPunct="1"/>
            <a:r>
              <a:rPr lang="zh-CN" altLang="en-US" sz="2500" smtClean="0"/>
              <a:t>第</a:t>
            </a:r>
            <a:r>
              <a:rPr lang="en-US" altLang="zh-CN" sz="2500" smtClean="0"/>
              <a:t>2-1</a:t>
            </a:r>
            <a:r>
              <a:rPr lang="zh-CN" altLang="en-US" sz="2500" smtClean="0"/>
              <a:t>讲</a:t>
            </a:r>
            <a:r>
              <a:rPr lang="en-US" altLang="zh-CN" sz="2900" b="1" smtClean="0"/>
              <a:t>4</a:t>
            </a:r>
            <a:r>
              <a:rPr lang="zh-CN" altLang="en-US" sz="3600" b="1" smtClean="0"/>
              <a:t>变压器的试验和参数测定</a:t>
            </a:r>
            <a:r>
              <a:rPr lang="zh-CN" altLang="en-US" smtClean="0"/>
              <a:t> </a:t>
            </a:r>
            <a:r>
              <a:rPr lang="en-US" altLang="zh-CN" sz="1400" b="1" smtClean="0"/>
              <a:t>2</a:t>
            </a:r>
          </a:p>
        </p:txBody>
      </p:sp>
      <p:sp>
        <p:nvSpPr>
          <p:cNvPr id="24579" name="Line 3"/>
          <p:cNvSpPr>
            <a:spLocks noChangeShapeType="1"/>
          </p:cNvSpPr>
          <p:nvPr/>
        </p:nvSpPr>
        <p:spPr bwMode="auto">
          <a:xfrm flipV="1">
            <a:off x="1476375" y="4365625"/>
            <a:ext cx="0" cy="0"/>
          </a:xfrm>
          <a:prstGeom prst="line">
            <a:avLst/>
          </a:prstGeom>
          <a:noFill/>
          <a:ln w="9525">
            <a:solidFill>
              <a:schemeClr val="tx1"/>
            </a:solidFill>
            <a:miter lim="800000"/>
            <a:headEnd/>
            <a:tailEnd/>
          </a:ln>
          <a:effectLst/>
        </p:spPr>
        <p:txBody>
          <a:bodyPr wrap="none"/>
          <a:lstStyle/>
          <a:p>
            <a:endParaRPr lang="zh-CN" altLang="en-US"/>
          </a:p>
        </p:txBody>
      </p:sp>
      <p:sp>
        <p:nvSpPr>
          <p:cNvPr id="24580" name="Rectangle 4"/>
          <p:cNvSpPr>
            <a:spLocks noChangeArrowheads="1"/>
          </p:cNvSpPr>
          <p:nvPr/>
        </p:nvSpPr>
        <p:spPr bwMode="auto">
          <a:xfrm>
            <a:off x="250825" y="1844675"/>
            <a:ext cx="8893175" cy="4789488"/>
          </a:xfrm>
          <a:prstGeom prst="rect">
            <a:avLst/>
          </a:prstGeom>
          <a:noFill/>
          <a:ln w="9525">
            <a:noFill/>
            <a:miter lim="800000"/>
            <a:headEnd/>
            <a:tailEnd/>
          </a:ln>
          <a:effectLst/>
        </p:spPr>
        <p:txBody>
          <a:bodyPr>
            <a:spAutoFit/>
          </a:bodyPr>
          <a:lstStyle/>
          <a:p>
            <a:r>
              <a:rPr kumimoji="1" lang="en-US" altLang="zh-CN" sz="2400" b="1">
                <a:latin typeface="Tahoma" pitchFamily="34" charset="0"/>
              </a:rPr>
              <a:t>     </a:t>
            </a:r>
            <a:r>
              <a:rPr kumimoji="1" lang="zh-CN" altLang="en-US" sz="2800" b="1">
                <a:latin typeface="宋体" charset="-122"/>
              </a:rPr>
              <a:t>通过试验测得短路电压</a:t>
            </a:r>
            <a:r>
              <a:rPr kumimoji="1" lang="en-US" altLang="zh-CN" sz="2800" b="1">
                <a:latin typeface="宋体" charset="-122"/>
              </a:rPr>
              <a:t>U</a:t>
            </a:r>
            <a:r>
              <a:rPr kumimoji="1" lang="en-US" altLang="zh-CN" sz="2800" b="1" baseline="-25000">
                <a:latin typeface="宋体" charset="-122"/>
              </a:rPr>
              <a:t>k</a:t>
            </a:r>
            <a:r>
              <a:rPr kumimoji="1" lang="zh-CN" altLang="en-US" sz="2800" b="1">
                <a:latin typeface="宋体" charset="-122"/>
              </a:rPr>
              <a:t>、短路功率</a:t>
            </a:r>
            <a:r>
              <a:rPr kumimoji="1" lang="en-US" altLang="zh-CN" sz="2800" b="1">
                <a:latin typeface="宋体" charset="-122"/>
              </a:rPr>
              <a:t>P</a:t>
            </a:r>
            <a:r>
              <a:rPr kumimoji="1" lang="en-US" altLang="zh-CN" sz="2800" b="1" baseline="-25000">
                <a:latin typeface="宋体" charset="-122"/>
              </a:rPr>
              <a:t>k</a:t>
            </a:r>
            <a:r>
              <a:rPr kumimoji="1" lang="zh-CN" altLang="en-US" sz="2800" b="1">
                <a:latin typeface="宋体" charset="-122"/>
              </a:rPr>
              <a:t>及短路电流</a:t>
            </a:r>
            <a:r>
              <a:rPr kumimoji="1" lang="en-US" altLang="zh-CN" sz="2800" b="1">
                <a:latin typeface="宋体" charset="-122"/>
              </a:rPr>
              <a:t>I</a:t>
            </a:r>
            <a:r>
              <a:rPr kumimoji="1" lang="en-US" altLang="zh-CN" sz="2800" b="1" baseline="-25000">
                <a:latin typeface="宋体" charset="-122"/>
              </a:rPr>
              <a:t>k</a:t>
            </a:r>
            <a:r>
              <a:rPr kumimoji="1" lang="zh-CN" altLang="en-US" sz="2800" b="1">
                <a:latin typeface="宋体" charset="-122"/>
              </a:rPr>
              <a:t>，由此可计算出短路阻抗</a:t>
            </a:r>
          </a:p>
          <a:p>
            <a:endParaRPr kumimoji="1" lang="zh-CN" altLang="en-US" sz="2800" b="1">
              <a:latin typeface="宋体" charset="-122"/>
            </a:endParaRPr>
          </a:p>
          <a:p>
            <a:r>
              <a:rPr kumimoji="1" lang="zh-CN" altLang="en-US" sz="2800" b="1">
                <a:latin typeface="宋体" charset="-122"/>
              </a:rPr>
              <a:t>式中，</a:t>
            </a:r>
            <a:r>
              <a:rPr kumimoji="1" lang="en-US" altLang="zh-CN" sz="2800" b="1">
                <a:latin typeface="宋体" charset="-122"/>
              </a:rPr>
              <a:t>z</a:t>
            </a:r>
            <a:r>
              <a:rPr kumimoji="1" lang="en-US" altLang="zh-CN" sz="2800" b="1" baseline="-25000">
                <a:latin typeface="宋体" charset="-122"/>
              </a:rPr>
              <a:t>k</a:t>
            </a:r>
            <a:r>
              <a:rPr kumimoji="1" lang="zh-CN" altLang="en-US" sz="2800" b="1">
                <a:latin typeface="宋体" charset="-122"/>
              </a:rPr>
              <a:t>为短路复阻抗 </a:t>
            </a:r>
            <a:r>
              <a:rPr kumimoji="1" lang="en-US" altLang="zh-CN" sz="2800" b="1">
                <a:latin typeface="宋体" charset="-122"/>
              </a:rPr>
              <a:t>Z</a:t>
            </a:r>
            <a:r>
              <a:rPr kumimoji="1" lang="en-US" altLang="zh-CN" sz="2800" b="1" baseline="-25000">
                <a:latin typeface="宋体" charset="-122"/>
              </a:rPr>
              <a:t>k</a:t>
            </a:r>
            <a:r>
              <a:rPr kumimoji="1" lang="zh-CN" altLang="en-US" sz="2800" b="1">
                <a:latin typeface="宋体" charset="-122"/>
              </a:rPr>
              <a:t>之模。对正常设计的绕组，可近似</a:t>
            </a:r>
          </a:p>
          <a:p>
            <a:endParaRPr kumimoji="1" lang="zh-CN" altLang="en-US" sz="2800" b="1">
              <a:latin typeface="宋体" charset="-122"/>
            </a:endParaRPr>
          </a:p>
          <a:p>
            <a:r>
              <a:rPr kumimoji="1" lang="zh-CN" altLang="en-US" sz="2800" b="1">
                <a:latin typeface="宋体" charset="-122"/>
              </a:rPr>
              <a:t>    短路试验使电流达到额定值，通常在高压边加电压较方便，因此所得参数是折合到高压边的数值。</a:t>
            </a:r>
            <a:r>
              <a:rPr kumimoji="1" lang="zh-CN" altLang="en-US" sz="2800" b="1">
                <a:solidFill>
                  <a:srgbClr val="0000FF"/>
                </a:solidFill>
                <a:latin typeface="宋体" charset="-122"/>
              </a:rPr>
              <a:t>如需要低压边的参数，则应注意折合变换</a:t>
            </a:r>
            <a:r>
              <a:rPr kumimoji="1" lang="zh-CN" altLang="en-US" sz="2800" b="1">
                <a:solidFill>
                  <a:schemeClr val="hlink"/>
                </a:solidFill>
                <a:latin typeface="宋体" charset="-122"/>
              </a:rPr>
              <a:t>。</a:t>
            </a:r>
            <a:r>
              <a:rPr kumimoji="1" lang="zh-CN" altLang="en-US" sz="2800" b="1">
                <a:latin typeface="宋体" charset="-122"/>
              </a:rPr>
              <a:t>另外若试验时的温度与变压器工作温度不同，则需把电阻值换算到工作温度之值。</a:t>
            </a:r>
            <a:r>
              <a:rPr kumimoji="1" lang="zh-CN" altLang="en-US" sz="2800">
                <a:latin typeface="宋体" charset="-122"/>
              </a:rPr>
              <a:t> </a:t>
            </a:r>
          </a:p>
        </p:txBody>
      </p:sp>
      <p:graphicFrame>
        <p:nvGraphicFramePr>
          <p:cNvPr id="24581" name="Object 5"/>
          <p:cNvGraphicFramePr>
            <a:graphicFrameLocks noChangeAspect="1"/>
          </p:cNvGraphicFramePr>
          <p:nvPr>
            <p:ph idx="1"/>
          </p:nvPr>
        </p:nvGraphicFramePr>
        <p:xfrm>
          <a:off x="4067175" y="2492375"/>
          <a:ext cx="4897438" cy="1916113"/>
        </p:xfrm>
        <a:graphic>
          <a:graphicData uri="http://schemas.openxmlformats.org/presentationml/2006/ole">
            <p:oleObj spid="_x0000_s24581" name="Equation" r:id="rId3" imgW="2413000" imgH="952500" progId="Equation.DSMT4">
              <p:embed/>
            </p:oleObj>
          </a:graphicData>
        </a:graphic>
      </p:graphicFrame>
    </p:spTree>
  </p:cSld>
  <p:clrMapOvr>
    <a:masterClrMapping/>
  </p:clrMapOvr>
  <p:transition advTm="375"/>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4213" y="836613"/>
            <a:ext cx="7696200" cy="939800"/>
          </a:xfrm>
        </p:spPr>
        <p:txBody>
          <a:bodyPr/>
          <a:lstStyle/>
          <a:p>
            <a:pPr eaLnBrk="1" hangingPunct="1"/>
            <a:r>
              <a:rPr lang="zh-CN" altLang="en-US" sz="2500" smtClean="0"/>
              <a:t>第</a:t>
            </a:r>
            <a:r>
              <a:rPr lang="en-US" altLang="zh-CN" sz="2500" smtClean="0"/>
              <a:t>2-1</a:t>
            </a:r>
            <a:r>
              <a:rPr lang="zh-CN" altLang="en-US" sz="2500" smtClean="0"/>
              <a:t>讲</a:t>
            </a:r>
            <a:r>
              <a:rPr lang="en-US" altLang="zh-CN" sz="2900" b="1" smtClean="0"/>
              <a:t>-4</a:t>
            </a:r>
            <a:r>
              <a:rPr lang="zh-CN" altLang="en-US" sz="3600" b="1" smtClean="0"/>
              <a:t>变压器的试验和参数测定</a:t>
            </a:r>
            <a:r>
              <a:rPr lang="zh-CN" altLang="en-US" smtClean="0"/>
              <a:t> </a:t>
            </a:r>
            <a:r>
              <a:rPr lang="en-US" altLang="zh-CN" sz="1400" b="1" smtClean="0"/>
              <a:t>3</a:t>
            </a:r>
          </a:p>
        </p:txBody>
      </p:sp>
      <p:sp>
        <p:nvSpPr>
          <p:cNvPr id="25603" name="Line 3"/>
          <p:cNvSpPr>
            <a:spLocks noChangeShapeType="1"/>
          </p:cNvSpPr>
          <p:nvPr/>
        </p:nvSpPr>
        <p:spPr bwMode="auto">
          <a:xfrm flipV="1">
            <a:off x="1476375" y="4365625"/>
            <a:ext cx="0" cy="0"/>
          </a:xfrm>
          <a:prstGeom prst="line">
            <a:avLst/>
          </a:prstGeom>
          <a:noFill/>
          <a:ln w="9525">
            <a:solidFill>
              <a:schemeClr val="tx1"/>
            </a:solidFill>
            <a:miter lim="800000"/>
            <a:headEnd/>
            <a:tailEnd/>
          </a:ln>
          <a:effectLst/>
        </p:spPr>
        <p:txBody>
          <a:bodyPr wrap="none"/>
          <a:lstStyle/>
          <a:p>
            <a:endParaRPr lang="zh-CN" altLang="en-US"/>
          </a:p>
        </p:txBody>
      </p:sp>
      <p:sp>
        <p:nvSpPr>
          <p:cNvPr id="25604" name="Rectangle 4"/>
          <p:cNvSpPr>
            <a:spLocks noChangeArrowheads="1"/>
          </p:cNvSpPr>
          <p:nvPr/>
        </p:nvSpPr>
        <p:spPr bwMode="auto">
          <a:xfrm>
            <a:off x="250825" y="1844675"/>
            <a:ext cx="8281988" cy="2654300"/>
          </a:xfrm>
          <a:prstGeom prst="rect">
            <a:avLst/>
          </a:prstGeom>
          <a:noFill/>
          <a:ln w="9525">
            <a:noFill/>
            <a:miter lim="800000"/>
            <a:headEnd/>
            <a:tailEnd/>
          </a:ln>
          <a:effectLst/>
        </p:spPr>
        <p:txBody>
          <a:bodyPr>
            <a:spAutoFit/>
          </a:bodyPr>
          <a:lstStyle/>
          <a:p>
            <a:r>
              <a:rPr kumimoji="1" lang="zh-CN" altLang="en-US" sz="2800" b="1">
                <a:latin typeface="宋体" charset="-122"/>
              </a:rPr>
              <a:t>二、空载试验</a:t>
            </a:r>
          </a:p>
          <a:p>
            <a:r>
              <a:rPr kumimoji="1" lang="zh-CN" altLang="en-US" sz="2800" b="1">
                <a:latin typeface="宋体" charset="-122"/>
              </a:rPr>
              <a:t>     变压器空载试验的电路如图所示，将次级绕组开路</a:t>
            </a:r>
            <a:r>
              <a:rPr kumimoji="1" lang="en-US" altLang="zh-CN" sz="2800" b="1">
                <a:latin typeface="宋体" charset="-122"/>
              </a:rPr>
              <a:t>(</a:t>
            </a:r>
            <a:r>
              <a:rPr kumimoji="1" lang="zh-CN" altLang="en-US" sz="2800" b="1">
                <a:latin typeface="宋体" charset="-122"/>
              </a:rPr>
              <a:t>故也称开路试验</a:t>
            </a:r>
            <a:r>
              <a:rPr kumimoji="1" lang="en-US" altLang="zh-CN" sz="2800" b="1">
                <a:latin typeface="宋体" charset="-122"/>
              </a:rPr>
              <a:t>)</a:t>
            </a:r>
            <a:r>
              <a:rPr kumimoji="1" lang="zh-CN" altLang="en-US" sz="2800" b="1">
                <a:latin typeface="宋体" charset="-122"/>
              </a:rPr>
              <a:t>，初级绕组接电源额定电压</a:t>
            </a:r>
            <a:r>
              <a:rPr kumimoji="1" lang="en-US" altLang="zh-CN" sz="2800" b="1">
                <a:latin typeface="宋体" charset="-122"/>
              </a:rPr>
              <a:t>U</a:t>
            </a:r>
            <a:r>
              <a:rPr kumimoji="1" lang="en-US" altLang="zh-CN" sz="2800" b="1" baseline="-25000">
                <a:latin typeface="宋体" charset="-122"/>
              </a:rPr>
              <a:t>N1</a:t>
            </a:r>
            <a:r>
              <a:rPr kumimoji="1" lang="zh-CN" altLang="en-US" sz="2800" b="1">
                <a:latin typeface="宋体" charset="-122"/>
              </a:rPr>
              <a:t>。由于次级开路，次级电流为零，所以次级支路不起作用，由于空载时功率因数很低，因此应该采用低功率因数瓦特表测定功率。</a:t>
            </a:r>
            <a:endParaRPr kumimoji="1" lang="zh-CN" altLang="en-US" sz="2800">
              <a:latin typeface="宋体" charset="-122"/>
            </a:endParaRPr>
          </a:p>
        </p:txBody>
      </p:sp>
      <p:pic>
        <p:nvPicPr>
          <p:cNvPr id="25605" name="Picture 6" descr="12-3变压器空载实验图"/>
          <p:cNvPicPr>
            <a:picLocks noChangeAspect="1" noChangeArrowheads="1"/>
          </p:cNvPicPr>
          <p:nvPr>
            <p:ph sz="half" idx="2"/>
          </p:nvPr>
        </p:nvPicPr>
        <p:blipFill>
          <a:blip r:embed="rId2"/>
          <a:srcRect/>
          <a:stretch>
            <a:fillRect/>
          </a:stretch>
        </p:blipFill>
        <p:spPr>
          <a:xfrm>
            <a:off x="5038725" y="4005263"/>
            <a:ext cx="4105275" cy="2595562"/>
          </a:xfrm>
          <a:noFill/>
        </p:spPr>
      </p:pic>
    </p:spTree>
  </p:cSld>
  <p:clrMapOvr>
    <a:masterClrMapping/>
  </p:clrMapOvr>
  <p:transition advTm="375"/>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z="2500" smtClean="0"/>
              <a:t>第</a:t>
            </a:r>
            <a:r>
              <a:rPr lang="en-US" altLang="zh-CN" sz="2500" smtClean="0"/>
              <a:t>2-1</a:t>
            </a:r>
            <a:r>
              <a:rPr lang="zh-CN" altLang="en-US" sz="2500" smtClean="0"/>
              <a:t>讲</a:t>
            </a:r>
            <a:r>
              <a:rPr lang="en-US" altLang="zh-CN" sz="2900" b="1" smtClean="0"/>
              <a:t>-4</a:t>
            </a:r>
            <a:r>
              <a:rPr lang="zh-CN" altLang="en-US" sz="3600" b="1" smtClean="0"/>
              <a:t>变压器的试验和参数测定</a:t>
            </a:r>
            <a:r>
              <a:rPr lang="zh-CN" altLang="en-US" smtClean="0"/>
              <a:t> </a:t>
            </a:r>
            <a:r>
              <a:rPr lang="en-US" altLang="zh-CN" sz="1400" b="1" smtClean="0"/>
              <a:t>4</a:t>
            </a:r>
          </a:p>
        </p:txBody>
      </p:sp>
      <p:graphicFrame>
        <p:nvGraphicFramePr>
          <p:cNvPr id="26627" name="Object 3"/>
          <p:cNvGraphicFramePr>
            <a:graphicFrameLocks noChangeAspect="1"/>
          </p:cNvGraphicFramePr>
          <p:nvPr>
            <p:ph sz="half" idx="1"/>
          </p:nvPr>
        </p:nvGraphicFramePr>
        <p:xfrm>
          <a:off x="2843213" y="4941888"/>
          <a:ext cx="4464050" cy="1235075"/>
        </p:xfrm>
        <a:graphic>
          <a:graphicData uri="http://schemas.openxmlformats.org/presentationml/2006/ole">
            <p:oleObj spid="_x0000_s26627" name="Equation" r:id="rId4" imgW="2387600" imgH="660400" progId="Equation.DSMT4">
              <p:embed/>
            </p:oleObj>
          </a:graphicData>
        </a:graphic>
      </p:graphicFrame>
      <p:sp>
        <p:nvSpPr>
          <p:cNvPr id="26628" name="Line 4"/>
          <p:cNvSpPr>
            <a:spLocks noChangeShapeType="1"/>
          </p:cNvSpPr>
          <p:nvPr/>
        </p:nvSpPr>
        <p:spPr bwMode="auto">
          <a:xfrm flipV="1">
            <a:off x="1476375" y="4365625"/>
            <a:ext cx="0" cy="0"/>
          </a:xfrm>
          <a:prstGeom prst="line">
            <a:avLst/>
          </a:prstGeom>
          <a:noFill/>
          <a:ln w="9525">
            <a:solidFill>
              <a:schemeClr val="tx1"/>
            </a:solidFill>
            <a:miter lim="800000"/>
            <a:headEnd/>
            <a:tailEnd/>
          </a:ln>
          <a:effectLst/>
        </p:spPr>
        <p:txBody>
          <a:bodyPr wrap="none"/>
          <a:lstStyle/>
          <a:p>
            <a:endParaRPr lang="zh-CN" altLang="en-US"/>
          </a:p>
        </p:txBody>
      </p:sp>
      <p:sp>
        <p:nvSpPr>
          <p:cNvPr id="26629" name="Rectangle 5"/>
          <p:cNvSpPr>
            <a:spLocks noChangeArrowheads="1"/>
          </p:cNvSpPr>
          <p:nvPr/>
        </p:nvSpPr>
        <p:spPr bwMode="auto">
          <a:xfrm>
            <a:off x="395288" y="1916113"/>
            <a:ext cx="8281987" cy="3508375"/>
          </a:xfrm>
          <a:prstGeom prst="rect">
            <a:avLst/>
          </a:prstGeom>
          <a:noFill/>
          <a:ln w="9525">
            <a:noFill/>
            <a:miter lim="800000"/>
            <a:headEnd/>
            <a:tailEnd/>
          </a:ln>
          <a:effectLst/>
        </p:spPr>
        <p:txBody>
          <a:bodyPr>
            <a:spAutoFit/>
          </a:bodyPr>
          <a:lstStyle/>
          <a:p>
            <a:r>
              <a:rPr kumimoji="1" lang="zh-CN" altLang="en-US" sz="2800" b="1">
                <a:latin typeface="Tahoma" pitchFamily="34" charset="0"/>
              </a:rPr>
              <a:t>二、空载试验</a:t>
            </a:r>
          </a:p>
          <a:p>
            <a:r>
              <a:rPr kumimoji="1" lang="zh-CN" altLang="en-US" sz="2800" b="1">
                <a:latin typeface="Tahoma" pitchFamily="34" charset="0"/>
              </a:rPr>
              <a:t>     变压器空载试验的电路如图所示，将次级绕组开路</a:t>
            </a:r>
            <a:r>
              <a:rPr kumimoji="1" lang="en-US" altLang="zh-CN" sz="2800" b="1">
                <a:latin typeface="Tahoma" pitchFamily="34" charset="0"/>
              </a:rPr>
              <a:t>(</a:t>
            </a:r>
            <a:r>
              <a:rPr kumimoji="1" lang="zh-CN" altLang="en-US" sz="2800" b="1">
                <a:latin typeface="Tahoma" pitchFamily="34" charset="0"/>
              </a:rPr>
              <a:t>故也称开路试验</a:t>
            </a:r>
            <a:r>
              <a:rPr kumimoji="1" lang="en-US" altLang="zh-CN" sz="2800" b="1">
                <a:latin typeface="Tahoma" pitchFamily="34" charset="0"/>
              </a:rPr>
              <a:t>)</a:t>
            </a:r>
            <a:r>
              <a:rPr kumimoji="1" lang="zh-CN" altLang="en-US" sz="2800" b="1">
                <a:latin typeface="Tahoma" pitchFamily="34" charset="0"/>
              </a:rPr>
              <a:t>，初级绕组接电源额定电压</a:t>
            </a:r>
            <a:r>
              <a:rPr kumimoji="1" lang="en-US" altLang="zh-CN" sz="2800" b="1">
                <a:latin typeface="Tahoma" pitchFamily="34" charset="0"/>
              </a:rPr>
              <a:t>U</a:t>
            </a:r>
            <a:r>
              <a:rPr kumimoji="1" lang="en-US" altLang="zh-CN" sz="2800" b="1" baseline="-25000">
                <a:latin typeface="Tahoma" pitchFamily="34" charset="0"/>
              </a:rPr>
              <a:t>N1</a:t>
            </a:r>
            <a:r>
              <a:rPr kumimoji="1" lang="zh-CN" altLang="en-US" sz="2800" b="1">
                <a:latin typeface="Tahoma" pitchFamily="34" charset="0"/>
              </a:rPr>
              <a:t>。由于次级开路，次级电流为零，所以次级支路不起作用，由于空载时功率因数很低，因此应该采用低功率因数瓦特表测定功率。</a:t>
            </a:r>
          </a:p>
          <a:p>
            <a:r>
              <a:rPr kumimoji="1" lang="zh-CN" altLang="en-US" sz="2800" b="1">
                <a:latin typeface="Tahoma" pitchFamily="34" charset="0"/>
              </a:rPr>
              <a:t>试验测得；初、次级电压</a:t>
            </a:r>
            <a:r>
              <a:rPr kumimoji="1" lang="en-US" altLang="zh-CN" sz="2800" b="1">
                <a:latin typeface="Tahoma" pitchFamily="34" charset="0"/>
              </a:rPr>
              <a:t>U</a:t>
            </a:r>
            <a:r>
              <a:rPr kumimoji="1" lang="en-US" altLang="zh-CN" sz="2800" b="1" baseline="-25000">
                <a:latin typeface="Tahoma" pitchFamily="34" charset="0"/>
              </a:rPr>
              <a:t>N1</a:t>
            </a:r>
            <a:r>
              <a:rPr kumimoji="1" lang="en-US" altLang="zh-CN" sz="2800" b="1">
                <a:latin typeface="Tahoma" pitchFamily="34" charset="0"/>
              </a:rPr>
              <a:t>U</a:t>
            </a:r>
            <a:r>
              <a:rPr kumimoji="1" lang="en-US" altLang="zh-CN" sz="2800" b="1" baseline="-25000">
                <a:latin typeface="Tahoma" pitchFamily="34" charset="0"/>
              </a:rPr>
              <a:t>N2</a:t>
            </a:r>
            <a:r>
              <a:rPr kumimoji="1" lang="en-US" altLang="zh-CN" sz="2800" b="1">
                <a:latin typeface="Tahoma" pitchFamily="34" charset="0"/>
              </a:rPr>
              <a:t> </a:t>
            </a:r>
            <a:r>
              <a:rPr kumimoji="1" lang="zh-CN" altLang="en-US" sz="2800" b="1">
                <a:latin typeface="Tahoma" pitchFamily="34" charset="0"/>
              </a:rPr>
              <a:t>，空载功率</a:t>
            </a:r>
            <a:r>
              <a:rPr kumimoji="1" lang="en-US" altLang="zh-CN" sz="2800" b="1">
                <a:latin typeface="Tahoma" pitchFamily="34" charset="0"/>
              </a:rPr>
              <a:t>P</a:t>
            </a:r>
            <a:r>
              <a:rPr kumimoji="1" lang="en-US" altLang="zh-CN" sz="2800" b="1" baseline="-25000">
                <a:latin typeface="Tahoma" pitchFamily="34" charset="0"/>
              </a:rPr>
              <a:t>0</a:t>
            </a:r>
            <a:r>
              <a:rPr kumimoji="1" lang="zh-CN" altLang="en-US" sz="2800" b="1">
                <a:latin typeface="Tahoma" pitchFamily="34" charset="0"/>
              </a:rPr>
              <a:t>及空载电流</a:t>
            </a:r>
            <a:r>
              <a:rPr kumimoji="1" lang="en-US" altLang="zh-CN" sz="2800" b="1">
                <a:latin typeface="Tahoma" pitchFamily="34" charset="0"/>
              </a:rPr>
              <a:t>I</a:t>
            </a:r>
            <a:r>
              <a:rPr kumimoji="1" lang="en-US" altLang="zh-CN" sz="2800" b="1" baseline="-25000">
                <a:latin typeface="Tahoma" pitchFamily="34" charset="0"/>
              </a:rPr>
              <a:t>0</a:t>
            </a:r>
            <a:r>
              <a:rPr kumimoji="1" lang="en-US" altLang="zh-CN" sz="2800" b="1">
                <a:latin typeface="Tahoma" pitchFamily="34" charset="0"/>
              </a:rPr>
              <a:t> </a:t>
            </a:r>
            <a:r>
              <a:rPr kumimoji="1" lang="zh-CN" altLang="en-US" sz="2800" b="1">
                <a:latin typeface="Tahoma" pitchFamily="34" charset="0"/>
              </a:rPr>
              <a:t>。</a:t>
            </a:r>
            <a:r>
              <a:rPr kumimoji="1" lang="zh-CN" altLang="en-US" sz="2800">
                <a:latin typeface="Tahoma" pitchFamily="34" charset="0"/>
              </a:rPr>
              <a:t>  </a:t>
            </a:r>
          </a:p>
        </p:txBody>
      </p:sp>
      <p:pic>
        <p:nvPicPr>
          <p:cNvPr id="299014" name="Picture 6" descr="12-3变压器空载实验图"/>
          <p:cNvPicPr>
            <a:picLocks noChangeAspect="1" noChangeArrowheads="1"/>
          </p:cNvPicPr>
          <p:nvPr>
            <p:ph sz="half" idx="2"/>
          </p:nvPr>
        </p:nvPicPr>
        <p:blipFill>
          <a:blip r:embed="rId5"/>
          <a:srcRect/>
          <a:stretch>
            <a:fillRect/>
          </a:stretch>
        </p:blipFill>
        <p:spPr>
          <a:xfrm>
            <a:off x="4716463" y="112713"/>
            <a:ext cx="4105275" cy="2595562"/>
          </a:xfrm>
          <a:noFill/>
        </p:spPr>
      </p:pic>
    </p:spTree>
    <p:custDataLst>
      <p:tags r:id="rId2"/>
    </p:custDataLst>
  </p:cSld>
  <p:clrMapOvr>
    <a:masterClrMapping/>
  </p:clrMapOvr>
  <p:transition advTm="16766"/>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99014"/>
                                        </p:tgtEl>
                                        <p:attrNameLst>
                                          <p:attrName>style.visibility</p:attrName>
                                        </p:attrNameLst>
                                      </p:cBhvr>
                                      <p:to>
                                        <p:strVal val="visible"/>
                                      </p:to>
                                    </p:set>
                                    <p:animEffect transition="in" filter="slide(fromBottom)">
                                      <p:cBhvr>
                                        <p:cTn id="7" dur="500"/>
                                        <p:tgtEl>
                                          <p:spTgt spid="299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827088" y="476250"/>
            <a:ext cx="7793037" cy="1143000"/>
          </a:xfrm>
        </p:spPr>
        <p:txBody>
          <a:bodyPr/>
          <a:lstStyle/>
          <a:p>
            <a:pPr eaLnBrk="1" hangingPunct="1"/>
            <a:r>
              <a:rPr lang="zh-CN" altLang="en-US" sz="2900" smtClean="0"/>
              <a:t>第</a:t>
            </a:r>
            <a:r>
              <a:rPr lang="en-US" altLang="zh-CN" sz="2900" smtClean="0"/>
              <a:t>2-1</a:t>
            </a:r>
            <a:r>
              <a:rPr lang="zh-CN" altLang="en-US" sz="2900" smtClean="0"/>
              <a:t>讲</a:t>
            </a:r>
            <a:r>
              <a:rPr lang="en-US" altLang="zh-CN" sz="2900" b="1" smtClean="0"/>
              <a:t>-5</a:t>
            </a:r>
            <a:r>
              <a:rPr lang="zh-CN" altLang="en-US" b="1" smtClean="0"/>
              <a:t>变压器的外特性与效率</a:t>
            </a:r>
            <a:r>
              <a:rPr lang="zh-CN" altLang="en-US" smtClean="0"/>
              <a:t> </a:t>
            </a:r>
            <a:r>
              <a:rPr lang="en-US" altLang="zh-CN" sz="1400" b="1" smtClean="0"/>
              <a:t>1</a:t>
            </a:r>
          </a:p>
        </p:txBody>
      </p:sp>
      <p:pic>
        <p:nvPicPr>
          <p:cNvPr id="27651" name="Picture 8" descr="12-4变压器外特性"/>
          <p:cNvPicPr>
            <a:picLocks noChangeAspect="1" noChangeArrowheads="1"/>
          </p:cNvPicPr>
          <p:nvPr>
            <p:ph sz="half" idx="2"/>
          </p:nvPr>
        </p:nvPicPr>
        <p:blipFill>
          <a:blip r:embed="rId2"/>
          <a:srcRect/>
          <a:stretch>
            <a:fillRect/>
          </a:stretch>
        </p:blipFill>
        <p:spPr>
          <a:xfrm>
            <a:off x="5724525" y="549275"/>
            <a:ext cx="3076575" cy="2143125"/>
          </a:xfrm>
          <a:noFill/>
        </p:spPr>
      </p:pic>
      <p:sp>
        <p:nvSpPr>
          <p:cNvPr id="27652" name="Line 4"/>
          <p:cNvSpPr>
            <a:spLocks noChangeShapeType="1"/>
          </p:cNvSpPr>
          <p:nvPr/>
        </p:nvSpPr>
        <p:spPr bwMode="auto">
          <a:xfrm flipV="1">
            <a:off x="1476375" y="4365625"/>
            <a:ext cx="0" cy="0"/>
          </a:xfrm>
          <a:prstGeom prst="line">
            <a:avLst/>
          </a:prstGeom>
          <a:noFill/>
          <a:ln w="9525">
            <a:solidFill>
              <a:schemeClr val="tx1"/>
            </a:solidFill>
            <a:miter lim="800000"/>
            <a:headEnd/>
            <a:tailEnd/>
          </a:ln>
          <a:effectLst/>
        </p:spPr>
        <p:txBody>
          <a:bodyPr wrap="none"/>
          <a:lstStyle/>
          <a:p>
            <a:endParaRPr lang="zh-CN" altLang="en-US"/>
          </a:p>
        </p:txBody>
      </p:sp>
      <p:sp>
        <p:nvSpPr>
          <p:cNvPr id="27653" name="Rectangle 5"/>
          <p:cNvSpPr>
            <a:spLocks noChangeArrowheads="1"/>
          </p:cNvSpPr>
          <p:nvPr/>
        </p:nvSpPr>
        <p:spPr bwMode="auto">
          <a:xfrm>
            <a:off x="468313" y="2276475"/>
            <a:ext cx="8281987" cy="3743325"/>
          </a:xfrm>
          <a:prstGeom prst="rect">
            <a:avLst/>
          </a:prstGeom>
          <a:noFill/>
          <a:ln w="9525">
            <a:noFill/>
            <a:miter lim="800000"/>
            <a:headEnd/>
            <a:tailEnd/>
          </a:ln>
          <a:effectLst/>
        </p:spPr>
        <p:txBody>
          <a:bodyPr>
            <a:spAutoFit/>
          </a:bodyPr>
          <a:lstStyle/>
          <a:p>
            <a:r>
              <a:rPr kumimoji="1" lang="zh-CN" altLang="en-US" sz="2400" b="1">
                <a:latin typeface="Tahoma" pitchFamily="34" charset="0"/>
              </a:rPr>
              <a:t>一、外特性和电压调整率</a:t>
            </a:r>
          </a:p>
          <a:p>
            <a:r>
              <a:rPr kumimoji="1" lang="zh-CN" altLang="en-US" sz="2400" b="1">
                <a:latin typeface="Tahoma" pitchFamily="34" charset="0"/>
              </a:rPr>
              <a:t>       分析变压器负载时的矢量图或等值电路可看出，在电源电压</a:t>
            </a:r>
            <a:r>
              <a:rPr kumimoji="1" lang="en-US" altLang="zh-CN" sz="2400" b="1">
                <a:latin typeface="Tahoma" pitchFamily="34" charset="0"/>
              </a:rPr>
              <a:t>U</a:t>
            </a:r>
            <a:r>
              <a:rPr kumimoji="1" lang="en-US" altLang="zh-CN" sz="2400" b="1" baseline="-25000">
                <a:latin typeface="Tahoma" pitchFamily="34" charset="0"/>
              </a:rPr>
              <a:t>1</a:t>
            </a:r>
            <a:r>
              <a:rPr kumimoji="1" lang="zh-CN" altLang="en-US" sz="2400" b="1">
                <a:latin typeface="Tahoma" pitchFamily="34" charset="0"/>
              </a:rPr>
              <a:t>不变时，由于次极电流</a:t>
            </a:r>
            <a:r>
              <a:rPr kumimoji="1" lang="en-US" altLang="zh-CN" sz="2400" b="1">
                <a:latin typeface="Tahoma" pitchFamily="34" charset="0"/>
              </a:rPr>
              <a:t>I</a:t>
            </a:r>
            <a:r>
              <a:rPr kumimoji="1" lang="en-US" altLang="zh-CN" sz="2400" b="1" baseline="-25000">
                <a:latin typeface="Tahoma" pitchFamily="34" charset="0"/>
              </a:rPr>
              <a:t>2</a:t>
            </a:r>
            <a:r>
              <a:rPr kumimoji="1" lang="zh-CN" altLang="en-US" sz="2400" b="1">
                <a:latin typeface="Tahoma" pitchFamily="34" charset="0"/>
              </a:rPr>
              <a:t>的变化，引起初、次级绕组漏抗压降变化，进而引起次极电压</a:t>
            </a:r>
            <a:r>
              <a:rPr kumimoji="1" lang="en-US" altLang="zh-CN" sz="2400" b="1">
                <a:latin typeface="Tahoma" pitchFamily="34" charset="0"/>
              </a:rPr>
              <a:t>U</a:t>
            </a:r>
            <a:r>
              <a:rPr kumimoji="1" lang="en-US" altLang="zh-CN" sz="2400" b="1" baseline="-25000">
                <a:latin typeface="Tahoma" pitchFamily="34" charset="0"/>
              </a:rPr>
              <a:t>2</a:t>
            </a:r>
            <a:r>
              <a:rPr kumimoji="1" lang="zh-CN" altLang="en-US" sz="2400" b="1">
                <a:latin typeface="Tahoma" pitchFamily="34" charset="0"/>
              </a:rPr>
              <a:t>变化，同时由于负载性质</a:t>
            </a:r>
            <a:r>
              <a:rPr kumimoji="1" lang="en-US" altLang="zh-CN" sz="2400" b="1">
                <a:latin typeface="Tahoma" pitchFamily="34" charset="0"/>
              </a:rPr>
              <a:t>cos</a:t>
            </a:r>
            <a:r>
              <a:rPr kumimoji="1" lang="el-GR" altLang="zh-CN" sz="2400" b="1">
                <a:latin typeface="Tahoma" pitchFamily="34" charset="0"/>
                <a:cs typeface="Tahoma" pitchFamily="34" charset="0"/>
              </a:rPr>
              <a:t>φ</a:t>
            </a:r>
            <a:r>
              <a:rPr kumimoji="1" lang="en-US" altLang="zh-CN" sz="2400" b="1" baseline="-25000">
                <a:latin typeface="Tahoma" pitchFamily="34" charset="0"/>
                <a:cs typeface="Tahoma" pitchFamily="34" charset="0"/>
              </a:rPr>
              <a:t>2</a:t>
            </a:r>
            <a:r>
              <a:rPr kumimoji="1" lang="zh-CN" altLang="en-US" sz="2400" b="1">
                <a:latin typeface="Tahoma" pitchFamily="34" charset="0"/>
              </a:rPr>
              <a:t>不同，虽然次极电流</a:t>
            </a:r>
            <a:r>
              <a:rPr kumimoji="1" lang="en-US" altLang="zh-CN" sz="2400" b="1">
                <a:latin typeface="Tahoma" pitchFamily="34" charset="0"/>
              </a:rPr>
              <a:t>I</a:t>
            </a:r>
            <a:r>
              <a:rPr kumimoji="1" lang="en-US" altLang="zh-CN" sz="2400" b="1" baseline="-25000">
                <a:latin typeface="Tahoma" pitchFamily="34" charset="0"/>
              </a:rPr>
              <a:t>2</a:t>
            </a:r>
            <a:r>
              <a:rPr kumimoji="1" lang="zh-CN" altLang="en-US" sz="2400" b="1">
                <a:latin typeface="Tahoma" pitchFamily="34" charset="0"/>
              </a:rPr>
              <a:t>相同，引起漏抗压降的相位不同，也会使次级电压</a:t>
            </a:r>
            <a:r>
              <a:rPr kumimoji="1" lang="en-US" altLang="zh-CN" sz="2400" b="1">
                <a:latin typeface="Tahoma" pitchFamily="34" charset="0"/>
              </a:rPr>
              <a:t>U</a:t>
            </a:r>
            <a:r>
              <a:rPr kumimoji="1" lang="en-US" altLang="zh-CN" sz="2400" b="1" baseline="-25000">
                <a:latin typeface="Tahoma" pitchFamily="34" charset="0"/>
              </a:rPr>
              <a:t>2</a:t>
            </a:r>
            <a:r>
              <a:rPr kumimoji="1" lang="zh-CN" altLang="en-US" sz="2400" b="1">
                <a:latin typeface="Tahoma" pitchFamily="34" charset="0"/>
              </a:rPr>
              <a:t>大小有所不同。</a:t>
            </a:r>
            <a:r>
              <a:rPr kumimoji="1" lang="zh-CN" altLang="en-US" sz="2400" b="1">
                <a:solidFill>
                  <a:srgbClr val="0000FF"/>
                </a:solidFill>
                <a:latin typeface="Tahoma" pitchFamily="34" charset="0"/>
              </a:rPr>
              <a:t>把</a:t>
            </a:r>
            <a:r>
              <a:rPr kumimoji="1" lang="en-US" altLang="zh-CN" sz="2400" b="1">
                <a:solidFill>
                  <a:srgbClr val="0000FF"/>
                </a:solidFill>
                <a:latin typeface="Tahoma" pitchFamily="34" charset="0"/>
              </a:rPr>
              <a:t>U</a:t>
            </a:r>
            <a:r>
              <a:rPr kumimoji="1" lang="en-US" altLang="zh-CN" sz="2400" b="1" baseline="-25000">
                <a:solidFill>
                  <a:srgbClr val="0000FF"/>
                </a:solidFill>
                <a:latin typeface="Tahoma" pitchFamily="34" charset="0"/>
              </a:rPr>
              <a:t>1</a:t>
            </a:r>
            <a:r>
              <a:rPr kumimoji="1" lang="en-US" altLang="zh-CN" sz="2400" b="1">
                <a:solidFill>
                  <a:srgbClr val="0000FF"/>
                </a:solidFill>
                <a:latin typeface="Tahoma" pitchFamily="34" charset="0"/>
              </a:rPr>
              <a:t>=</a:t>
            </a:r>
            <a:r>
              <a:rPr kumimoji="1" lang="zh-CN" altLang="en-US" sz="2400" b="1">
                <a:solidFill>
                  <a:srgbClr val="0000FF"/>
                </a:solidFill>
                <a:latin typeface="Tahoma" pitchFamily="34" charset="0"/>
              </a:rPr>
              <a:t>常数以及</a:t>
            </a:r>
            <a:r>
              <a:rPr kumimoji="1" lang="en-US" altLang="zh-CN" sz="2400" b="1">
                <a:solidFill>
                  <a:srgbClr val="0000FF"/>
                </a:solidFill>
                <a:latin typeface="Tahoma" pitchFamily="34" charset="0"/>
              </a:rPr>
              <a:t>cos</a:t>
            </a:r>
            <a:r>
              <a:rPr kumimoji="1" lang="el-GR" altLang="zh-CN" sz="2400" b="1">
                <a:solidFill>
                  <a:srgbClr val="0000FF"/>
                </a:solidFill>
                <a:latin typeface="Tahoma" pitchFamily="34" charset="0"/>
              </a:rPr>
              <a:t>φ</a:t>
            </a:r>
            <a:r>
              <a:rPr kumimoji="1" lang="en-US" altLang="zh-CN" sz="2400" b="1" baseline="-25000">
                <a:solidFill>
                  <a:srgbClr val="0000FF"/>
                </a:solidFill>
                <a:latin typeface="Tahoma" pitchFamily="34" charset="0"/>
              </a:rPr>
              <a:t>2</a:t>
            </a:r>
            <a:r>
              <a:rPr kumimoji="1" lang="en-US" altLang="zh-CN" sz="2400" b="1">
                <a:solidFill>
                  <a:srgbClr val="0000FF"/>
                </a:solidFill>
                <a:latin typeface="Tahoma" pitchFamily="34" charset="0"/>
              </a:rPr>
              <a:t> </a:t>
            </a:r>
            <a:r>
              <a:rPr kumimoji="1" lang="zh-CN" altLang="en-US" sz="2400" b="1">
                <a:solidFill>
                  <a:srgbClr val="0000FF"/>
                </a:solidFill>
                <a:latin typeface="Tahoma" pitchFamily="34" charset="0"/>
              </a:rPr>
              <a:t>一定时， </a:t>
            </a:r>
            <a:r>
              <a:rPr kumimoji="1" lang="en-US" altLang="zh-CN" sz="2400" b="1">
                <a:solidFill>
                  <a:srgbClr val="0000FF"/>
                </a:solidFill>
                <a:latin typeface="Tahoma" pitchFamily="34" charset="0"/>
              </a:rPr>
              <a:t>U</a:t>
            </a:r>
            <a:r>
              <a:rPr kumimoji="1" lang="en-US" altLang="zh-CN" sz="2400" b="1" baseline="-25000">
                <a:solidFill>
                  <a:srgbClr val="0000FF"/>
                </a:solidFill>
                <a:latin typeface="Tahoma" pitchFamily="34" charset="0"/>
              </a:rPr>
              <a:t>2</a:t>
            </a:r>
            <a:r>
              <a:rPr kumimoji="1" lang="en-US" altLang="zh-CN" sz="2400" b="1">
                <a:solidFill>
                  <a:srgbClr val="0000FF"/>
                </a:solidFill>
                <a:latin typeface="Tahoma" pitchFamily="34" charset="0"/>
              </a:rPr>
              <a:t>=f(I</a:t>
            </a:r>
            <a:r>
              <a:rPr kumimoji="1" lang="en-US" altLang="zh-CN" sz="2400" b="1" baseline="-25000">
                <a:solidFill>
                  <a:srgbClr val="0000FF"/>
                </a:solidFill>
                <a:latin typeface="Tahoma" pitchFamily="34" charset="0"/>
              </a:rPr>
              <a:t>2</a:t>
            </a:r>
            <a:r>
              <a:rPr kumimoji="1" lang="en-US" altLang="zh-CN" sz="2400" b="1">
                <a:solidFill>
                  <a:srgbClr val="0000FF"/>
                </a:solidFill>
                <a:latin typeface="Tahoma" pitchFamily="34" charset="0"/>
              </a:rPr>
              <a:t>) </a:t>
            </a:r>
            <a:r>
              <a:rPr kumimoji="1" lang="zh-CN" altLang="en-US" sz="2400" b="1">
                <a:solidFill>
                  <a:srgbClr val="0000FF"/>
                </a:solidFill>
                <a:latin typeface="Tahoma" pitchFamily="34" charset="0"/>
              </a:rPr>
              <a:t>的关系曲线成为变压器的外特性，</a:t>
            </a:r>
            <a:r>
              <a:rPr kumimoji="1" lang="zh-CN" altLang="en-US" sz="2400" b="1">
                <a:latin typeface="Tahoma" pitchFamily="34" charset="0"/>
              </a:rPr>
              <a:t>如图所示为变压器感性负载的外特性，其</a:t>
            </a:r>
            <a:r>
              <a:rPr kumimoji="1" lang="en-US" altLang="zh-CN" sz="2400" b="1">
                <a:latin typeface="Tahoma" pitchFamily="34" charset="0"/>
              </a:rPr>
              <a:t>U</a:t>
            </a:r>
            <a:r>
              <a:rPr kumimoji="1" lang="en-US" altLang="zh-CN" sz="2400" b="1" baseline="-25000">
                <a:latin typeface="Tahoma" pitchFamily="34" charset="0"/>
              </a:rPr>
              <a:t>2</a:t>
            </a:r>
            <a:r>
              <a:rPr kumimoji="1" lang="zh-CN" altLang="en-US" sz="2400" b="1">
                <a:latin typeface="Tahoma" pitchFamily="34" charset="0"/>
              </a:rPr>
              <a:t>随</a:t>
            </a:r>
            <a:r>
              <a:rPr kumimoji="1" lang="en-US" altLang="zh-CN" sz="2400" b="1">
                <a:latin typeface="Tahoma" pitchFamily="34" charset="0"/>
              </a:rPr>
              <a:t>I</a:t>
            </a:r>
            <a:r>
              <a:rPr kumimoji="1" lang="en-US" altLang="zh-CN" sz="2400" b="1" baseline="-25000">
                <a:latin typeface="Tahoma" pitchFamily="34" charset="0"/>
              </a:rPr>
              <a:t>2</a:t>
            </a:r>
            <a:r>
              <a:rPr kumimoji="1" lang="zh-CN" altLang="en-US" sz="2400" b="1">
                <a:latin typeface="Tahoma" pitchFamily="34" charset="0"/>
              </a:rPr>
              <a:t>增加而下降。若为容性负载，随</a:t>
            </a:r>
            <a:r>
              <a:rPr kumimoji="1" lang="en-US" altLang="zh-CN" sz="2400" b="1">
                <a:latin typeface="Tahoma" pitchFamily="34" charset="0"/>
              </a:rPr>
              <a:t>U</a:t>
            </a:r>
            <a:r>
              <a:rPr kumimoji="1" lang="zh-CN" altLang="en-US" sz="2400" b="1">
                <a:latin typeface="Tahoma" pitchFamily="34" charset="0"/>
              </a:rPr>
              <a:t>下降少，有时甚至可能得到上翘的外特性。</a:t>
            </a:r>
            <a:r>
              <a:rPr kumimoji="1" lang="zh-CN" altLang="en-US" sz="2400">
                <a:latin typeface="Tahoma" pitchFamily="34" charset="0"/>
              </a:rPr>
              <a:t> </a:t>
            </a:r>
          </a:p>
        </p:txBody>
      </p:sp>
      <p:pic>
        <p:nvPicPr>
          <p:cNvPr id="300042" name="Picture 10" descr="12-4变压器外特性2"/>
          <p:cNvPicPr>
            <a:picLocks noChangeAspect="1" noChangeArrowheads="1"/>
          </p:cNvPicPr>
          <p:nvPr>
            <p:ph sz="half" idx="1"/>
          </p:nvPr>
        </p:nvPicPr>
        <p:blipFill>
          <a:blip r:embed="rId3"/>
          <a:srcRect/>
          <a:stretch>
            <a:fillRect/>
          </a:stretch>
        </p:blipFill>
        <p:spPr>
          <a:xfrm>
            <a:off x="5651500" y="476250"/>
            <a:ext cx="3024188" cy="2159000"/>
          </a:xfrm>
          <a:noFill/>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00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4213" y="620713"/>
            <a:ext cx="7696200" cy="1143000"/>
          </a:xfrm>
        </p:spPr>
        <p:txBody>
          <a:bodyPr/>
          <a:lstStyle/>
          <a:p>
            <a:pPr eaLnBrk="1" hangingPunct="1"/>
            <a:r>
              <a:rPr lang="zh-CN" altLang="en-US" sz="2900" smtClean="0"/>
              <a:t>第</a:t>
            </a:r>
            <a:r>
              <a:rPr lang="en-US" altLang="zh-CN" sz="2900" smtClean="0"/>
              <a:t>2-1</a:t>
            </a:r>
            <a:r>
              <a:rPr lang="zh-CN" altLang="en-US" sz="2900" smtClean="0"/>
              <a:t>讲</a:t>
            </a:r>
            <a:r>
              <a:rPr lang="en-US" altLang="zh-CN" sz="2900" b="1" smtClean="0"/>
              <a:t>-5</a:t>
            </a:r>
            <a:r>
              <a:rPr lang="zh-CN" altLang="en-US" b="1" smtClean="0"/>
              <a:t>变压器的外特性与效率</a:t>
            </a:r>
            <a:r>
              <a:rPr lang="zh-CN" altLang="en-US" smtClean="0"/>
              <a:t> </a:t>
            </a:r>
            <a:r>
              <a:rPr lang="en-US" altLang="zh-CN" sz="1400" b="1" smtClean="0"/>
              <a:t>2</a:t>
            </a:r>
          </a:p>
        </p:txBody>
      </p:sp>
      <p:sp>
        <p:nvSpPr>
          <p:cNvPr id="28675" name="Line 4"/>
          <p:cNvSpPr>
            <a:spLocks noChangeShapeType="1"/>
          </p:cNvSpPr>
          <p:nvPr/>
        </p:nvSpPr>
        <p:spPr bwMode="auto">
          <a:xfrm flipV="1">
            <a:off x="1476375" y="4365625"/>
            <a:ext cx="0" cy="0"/>
          </a:xfrm>
          <a:prstGeom prst="line">
            <a:avLst/>
          </a:prstGeom>
          <a:noFill/>
          <a:ln w="9525">
            <a:solidFill>
              <a:schemeClr val="tx1"/>
            </a:solidFill>
            <a:miter lim="800000"/>
            <a:headEnd/>
            <a:tailEnd/>
          </a:ln>
          <a:effectLst/>
        </p:spPr>
        <p:txBody>
          <a:bodyPr wrap="none"/>
          <a:lstStyle/>
          <a:p>
            <a:endParaRPr lang="zh-CN" altLang="en-US"/>
          </a:p>
        </p:txBody>
      </p:sp>
      <p:sp>
        <p:nvSpPr>
          <p:cNvPr id="28676" name="Rectangle 5"/>
          <p:cNvSpPr>
            <a:spLocks noChangeArrowheads="1"/>
          </p:cNvSpPr>
          <p:nvPr/>
        </p:nvSpPr>
        <p:spPr bwMode="auto">
          <a:xfrm>
            <a:off x="250825" y="1844675"/>
            <a:ext cx="8281988" cy="1552575"/>
          </a:xfrm>
          <a:prstGeom prst="rect">
            <a:avLst/>
          </a:prstGeom>
          <a:noFill/>
          <a:ln w="9525">
            <a:noFill/>
            <a:miter lim="800000"/>
            <a:headEnd/>
            <a:tailEnd/>
          </a:ln>
          <a:effectLst/>
        </p:spPr>
        <p:txBody>
          <a:bodyPr>
            <a:spAutoFit/>
          </a:bodyPr>
          <a:lstStyle/>
          <a:p>
            <a:r>
              <a:rPr kumimoji="1" lang="zh-CN" altLang="en-US" sz="2400" b="1">
                <a:latin typeface="Tahoma" pitchFamily="34" charset="0"/>
              </a:rPr>
              <a:t>一、外特性和电压调整率</a:t>
            </a:r>
          </a:p>
          <a:p>
            <a:r>
              <a:rPr kumimoji="1" lang="zh-CN" altLang="en-US" sz="2400" b="1">
                <a:latin typeface="Tahoma" pitchFamily="34" charset="0"/>
              </a:rPr>
              <a:t>        变压器次级与发电机相仿是用电负载的电压源，电压稳定性是其供电的性能指标。常用电压调整率</a:t>
            </a:r>
            <a:r>
              <a:rPr kumimoji="1" lang="el-GR" altLang="zh-CN" sz="2400" b="1">
                <a:latin typeface="Tahoma" pitchFamily="34" charset="0"/>
                <a:cs typeface="Tahoma" pitchFamily="34" charset="0"/>
              </a:rPr>
              <a:t>Δ</a:t>
            </a:r>
            <a:r>
              <a:rPr kumimoji="1" lang="en-US" altLang="zh-CN" sz="2400" b="1">
                <a:latin typeface="Tahoma" pitchFamily="34" charset="0"/>
                <a:cs typeface="Tahoma" pitchFamily="34" charset="0"/>
              </a:rPr>
              <a:t>U</a:t>
            </a:r>
            <a:r>
              <a:rPr kumimoji="1" lang="zh-CN" altLang="en-US" sz="2400" b="1">
                <a:latin typeface="Tahoma" pitchFamily="34" charset="0"/>
              </a:rPr>
              <a:t>来衡量次级电压变化的大小。</a:t>
            </a:r>
            <a:r>
              <a:rPr kumimoji="1" lang="zh-CN" altLang="en-US" sz="2400">
                <a:latin typeface="Tahoma" pitchFamily="34" charset="0"/>
              </a:rPr>
              <a:t> </a:t>
            </a:r>
          </a:p>
        </p:txBody>
      </p:sp>
      <p:pic>
        <p:nvPicPr>
          <p:cNvPr id="28677" name="Picture 8" descr="12-4变压器电压调整率"/>
          <p:cNvPicPr>
            <a:picLocks noChangeAspect="1" noChangeArrowheads="1"/>
          </p:cNvPicPr>
          <p:nvPr>
            <p:ph sz="half" idx="2"/>
          </p:nvPr>
        </p:nvPicPr>
        <p:blipFill>
          <a:blip r:embed="rId2"/>
          <a:srcRect l="7300"/>
          <a:stretch>
            <a:fillRect/>
          </a:stretch>
        </p:blipFill>
        <p:spPr>
          <a:xfrm>
            <a:off x="2411413" y="3184525"/>
            <a:ext cx="6732587" cy="3673475"/>
          </a:xfrm>
          <a:noFill/>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z="2900" smtClean="0"/>
              <a:t>第</a:t>
            </a:r>
            <a:r>
              <a:rPr lang="en-US" altLang="zh-CN" sz="2900" smtClean="0"/>
              <a:t>2-1</a:t>
            </a:r>
            <a:r>
              <a:rPr lang="zh-CN" altLang="en-US" sz="2900" smtClean="0"/>
              <a:t>讲</a:t>
            </a:r>
            <a:r>
              <a:rPr lang="en-US" altLang="zh-CN" sz="2900" b="1" smtClean="0"/>
              <a:t>-5</a:t>
            </a:r>
            <a:r>
              <a:rPr lang="zh-CN" altLang="en-US" b="1" smtClean="0"/>
              <a:t>变压器的外特性与效率</a:t>
            </a:r>
            <a:r>
              <a:rPr lang="zh-CN" altLang="en-US" smtClean="0"/>
              <a:t> </a:t>
            </a:r>
            <a:r>
              <a:rPr lang="en-US" altLang="zh-CN" sz="1400" b="1" smtClean="0"/>
              <a:t>3</a:t>
            </a:r>
          </a:p>
        </p:txBody>
      </p:sp>
      <p:sp>
        <p:nvSpPr>
          <p:cNvPr id="29699" name="Line 4"/>
          <p:cNvSpPr>
            <a:spLocks noChangeShapeType="1"/>
          </p:cNvSpPr>
          <p:nvPr/>
        </p:nvSpPr>
        <p:spPr bwMode="auto">
          <a:xfrm flipV="1">
            <a:off x="1476375" y="4365625"/>
            <a:ext cx="0" cy="0"/>
          </a:xfrm>
          <a:prstGeom prst="line">
            <a:avLst/>
          </a:prstGeom>
          <a:noFill/>
          <a:ln w="9525">
            <a:solidFill>
              <a:schemeClr val="tx1"/>
            </a:solidFill>
            <a:miter lim="800000"/>
            <a:headEnd/>
            <a:tailEnd/>
          </a:ln>
          <a:effectLst/>
        </p:spPr>
        <p:txBody>
          <a:bodyPr wrap="none"/>
          <a:lstStyle/>
          <a:p>
            <a:endParaRPr lang="zh-CN" altLang="en-US"/>
          </a:p>
        </p:txBody>
      </p:sp>
      <p:sp>
        <p:nvSpPr>
          <p:cNvPr id="29700" name="Rectangle 5"/>
          <p:cNvSpPr>
            <a:spLocks noChangeArrowheads="1"/>
          </p:cNvSpPr>
          <p:nvPr/>
        </p:nvSpPr>
        <p:spPr bwMode="auto">
          <a:xfrm>
            <a:off x="250825" y="1773238"/>
            <a:ext cx="8281988" cy="4108450"/>
          </a:xfrm>
          <a:prstGeom prst="rect">
            <a:avLst/>
          </a:prstGeom>
          <a:noFill/>
          <a:ln w="9525">
            <a:noFill/>
            <a:miter lim="800000"/>
            <a:headEnd/>
            <a:tailEnd/>
          </a:ln>
          <a:effectLst/>
        </p:spPr>
        <p:txBody>
          <a:bodyPr>
            <a:spAutoFit/>
          </a:bodyPr>
          <a:lstStyle/>
          <a:p>
            <a:r>
              <a:rPr kumimoji="1" lang="zh-CN" altLang="en-US" sz="2400" b="1">
                <a:latin typeface="Tahoma" pitchFamily="34" charset="0"/>
              </a:rPr>
              <a:t>二，电磁功率和效率</a:t>
            </a:r>
          </a:p>
          <a:p>
            <a:r>
              <a:rPr kumimoji="1" lang="zh-CN" altLang="en-US" sz="2400" b="1">
                <a:latin typeface="Tahoma" pitchFamily="34" charset="0"/>
              </a:rPr>
              <a:t>        变压器负载时，初级绕组输入电功率</a:t>
            </a:r>
            <a:r>
              <a:rPr kumimoji="1" lang="en-US" altLang="zh-CN" sz="2400" b="1">
                <a:latin typeface="Tahoma" pitchFamily="34" charset="0"/>
              </a:rPr>
              <a:t>P</a:t>
            </a:r>
            <a:r>
              <a:rPr kumimoji="1" lang="en-US" altLang="zh-CN" sz="2400" b="1" baseline="-25000">
                <a:latin typeface="Tahoma" pitchFamily="34" charset="0"/>
              </a:rPr>
              <a:t>1</a:t>
            </a:r>
            <a:r>
              <a:rPr kumimoji="1" lang="en-US" altLang="zh-CN" sz="2400" b="1">
                <a:latin typeface="Tahoma" pitchFamily="34" charset="0"/>
              </a:rPr>
              <a:t>=U</a:t>
            </a:r>
            <a:r>
              <a:rPr kumimoji="1" lang="en-US" altLang="zh-CN" sz="2400" b="1" baseline="-25000">
                <a:latin typeface="Tahoma" pitchFamily="34" charset="0"/>
              </a:rPr>
              <a:t>1</a:t>
            </a:r>
            <a:r>
              <a:rPr kumimoji="1" lang="en-US" altLang="zh-CN" sz="2400" b="1">
                <a:latin typeface="Tahoma" pitchFamily="34" charset="0"/>
              </a:rPr>
              <a:t>I</a:t>
            </a:r>
            <a:r>
              <a:rPr kumimoji="1" lang="en-US" altLang="zh-CN" sz="2400" b="1" baseline="-25000">
                <a:latin typeface="Tahoma" pitchFamily="34" charset="0"/>
              </a:rPr>
              <a:t>1</a:t>
            </a:r>
            <a:r>
              <a:rPr kumimoji="1" lang="en-US" altLang="zh-CN" sz="2400" b="1">
                <a:latin typeface="Tahoma" pitchFamily="34" charset="0"/>
              </a:rPr>
              <a:t>COS</a:t>
            </a:r>
            <a:r>
              <a:rPr kumimoji="1" lang="el-GR" altLang="zh-CN" sz="2400" b="1">
                <a:latin typeface="Tahoma" pitchFamily="34" charset="0"/>
                <a:cs typeface="Tahoma" pitchFamily="34" charset="0"/>
              </a:rPr>
              <a:t>φ</a:t>
            </a:r>
            <a:r>
              <a:rPr kumimoji="1" lang="en-US" altLang="zh-CN" sz="2400" b="1" baseline="-25000">
                <a:latin typeface="Tahoma" pitchFamily="34" charset="0"/>
              </a:rPr>
              <a:t>1</a:t>
            </a:r>
            <a:r>
              <a:rPr kumimoji="1" lang="zh-CN" altLang="en-US" sz="2400" b="1">
                <a:latin typeface="Tahoma" pitchFamily="34" charset="0"/>
              </a:rPr>
              <a:t>。其中小部分消耗于初级绕组铜损耗</a:t>
            </a:r>
            <a:r>
              <a:rPr kumimoji="1" lang="en-US" altLang="zh-CN" sz="2400" b="1">
                <a:latin typeface="Tahoma" pitchFamily="34" charset="0"/>
              </a:rPr>
              <a:t>p</a:t>
            </a:r>
            <a:r>
              <a:rPr kumimoji="1" lang="en-US" altLang="zh-CN" sz="2400" b="1" baseline="-25000">
                <a:latin typeface="Tahoma" pitchFamily="34" charset="0"/>
              </a:rPr>
              <a:t>Cu1</a:t>
            </a:r>
            <a:r>
              <a:rPr kumimoji="1" lang="en-US" altLang="zh-CN" sz="2400" b="1">
                <a:latin typeface="Tahoma" pitchFamily="34" charset="0"/>
              </a:rPr>
              <a:t>=(I</a:t>
            </a:r>
            <a:r>
              <a:rPr kumimoji="1" lang="en-US" altLang="zh-CN" sz="2400" b="1" baseline="-25000">
                <a:latin typeface="Tahoma" pitchFamily="34" charset="0"/>
              </a:rPr>
              <a:t>1</a:t>
            </a:r>
            <a:r>
              <a:rPr kumimoji="1" lang="en-US" altLang="zh-CN" sz="2400" b="1">
                <a:latin typeface="Tahoma" pitchFamily="34" charset="0"/>
              </a:rPr>
              <a:t>)</a:t>
            </a:r>
            <a:r>
              <a:rPr kumimoji="1" lang="en-US" altLang="zh-CN" sz="2400" b="1" baseline="30000">
                <a:latin typeface="Tahoma" pitchFamily="34" charset="0"/>
              </a:rPr>
              <a:t>2</a:t>
            </a:r>
            <a:r>
              <a:rPr kumimoji="1" lang="en-US" altLang="zh-CN" sz="2400" b="1">
                <a:latin typeface="Tahoma" pitchFamily="34" charset="0"/>
              </a:rPr>
              <a:t>r</a:t>
            </a:r>
            <a:r>
              <a:rPr kumimoji="1" lang="en-US" altLang="zh-CN" sz="2400" b="1" baseline="-25000">
                <a:latin typeface="Tahoma" pitchFamily="34" charset="0"/>
              </a:rPr>
              <a:t>1</a:t>
            </a:r>
            <a:r>
              <a:rPr kumimoji="1" lang="zh-CN" altLang="en-US" sz="2400" b="1">
                <a:latin typeface="Tahoma" pitchFamily="34" charset="0"/>
              </a:rPr>
              <a:t>和铁耗 </a:t>
            </a:r>
            <a:r>
              <a:rPr kumimoji="1" lang="en-US" altLang="zh-CN" sz="2400" b="1">
                <a:latin typeface="Tahoma" pitchFamily="34" charset="0"/>
              </a:rPr>
              <a:t>p</a:t>
            </a:r>
            <a:r>
              <a:rPr kumimoji="1" lang="en-US" altLang="zh-CN" sz="2400" b="1" baseline="-25000">
                <a:latin typeface="Tahoma" pitchFamily="34" charset="0"/>
              </a:rPr>
              <a:t>Fe</a:t>
            </a:r>
            <a:r>
              <a:rPr kumimoji="1" lang="en-US" altLang="zh-CN" sz="2400" b="1">
                <a:latin typeface="Tahoma" pitchFamily="34" charset="0"/>
              </a:rPr>
              <a:t>=(I</a:t>
            </a:r>
            <a:r>
              <a:rPr kumimoji="1" lang="en-US" altLang="zh-CN" sz="2400" b="1" baseline="-25000">
                <a:latin typeface="Tahoma" pitchFamily="34" charset="0"/>
              </a:rPr>
              <a:t>0</a:t>
            </a:r>
            <a:r>
              <a:rPr kumimoji="1" lang="en-US" altLang="zh-CN" sz="2400" b="1">
                <a:latin typeface="Tahoma" pitchFamily="34" charset="0"/>
              </a:rPr>
              <a:t>)</a:t>
            </a:r>
            <a:r>
              <a:rPr kumimoji="1" lang="en-US" altLang="zh-CN" sz="2400" b="1" baseline="30000">
                <a:latin typeface="Tahoma" pitchFamily="34" charset="0"/>
              </a:rPr>
              <a:t>2</a:t>
            </a:r>
            <a:r>
              <a:rPr kumimoji="1" lang="en-US" altLang="zh-CN" sz="2400" b="1">
                <a:latin typeface="Tahoma" pitchFamily="34" charset="0"/>
              </a:rPr>
              <a:t>r</a:t>
            </a:r>
            <a:r>
              <a:rPr kumimoji="1" lang="en-US" altLang="zh-CN" sz="2400" b="1" baseline="-25000">
                <a:latin typeface="Tahoma" pitchFamily="34" charset="0"/>
              </a:rPr>
              <a:t>m</a:t>
            </a:r>
            <a:r>
              <a:rPr kumimoji="1" lang="zh-CN" altLang="en-US" sz="2400" b="1">
                <a:latin typeface="Tahoma" pitchFamily="34" charset="0"/>
              </a:rPr>
              <a:t>，而大部分为电磁功率由初级传递到次级，即</a:t>
            </a:r>
          </a:p>
          <a:p>
            <a:endParaRPr kumimoji="1" lang="zh-CN" altLang="en-US" sz="2400" b="1">
              <a:latin typeface="Tahoma" pitchFamily="34" charset="0"/>
            </a:endParaRPr>
          </a:p>
          <a:p>
            <a:endParaRPr kumimoji="1" lang="zh-CN" altLang="en-US" sz="2400" b="1">
              <a:latin typeface="Tahoma" pitchFamily="34" charset="0"/>
            </a:endParaRPr>
          </a:p>
          <a:p>
            <a:r>
              <a:rPr kumimoji="1" lang="zh-CN" altLang="en-US" sz="2400" b="1">
                <a:latin typeface="Tahoma" pitchFamily="34" charset="0"/>
              </a:rPr>
              <a:t>在变压器中，电磁功率的本质是经由磁场传递的功率，</a:t>
            </a:r>
            <a:r>
              <a:rPr kumimoji="1" lang="en-US" altLang="zh-CN" sz="2400" b="1">
                <a:latin typeface="Tahoma" pitchFamily="34" charset="0"/>
              </a:rPr>
              <a:t>P</a:t>
            </a:r>
            <a:r>
              <a:rPr kumimoji="1" lang="en-US" altLang="zh-CN" sz="2400" b="1" baseline="-25000">
                <a:latin typeface="Tahoma" pitchFamily="34" charset="0"/>
              </a:rPr>
              <a:t>em</a:t>
            </a:r>
            <a:r>
              <a:rPr kumimoji="1" lang="en-US" altLang="zh-CN" sz="2400" b="1">
                <a:latin typeface="Tahoma" pitchFamily="34" charset="0"/>
              </a:rPr>
              <a:t>=E</a:t>
            </a:r>
            <a:r>
              <a:rPr kumimoji="1" lang="en-US" altLang="zh-CN" sz="2400" b="1" baseline="-25000">
                <a:latin typeface="Tahoma" pitchFamily="34" charset="0"/>
              </a:rPr>
              <a:t>1</a:t>
            </a:r>
            <a:r>
              <a:rPr kumimoji="1" lang="en-US" altLang="zh-CN" sz="2400" b="1">
                <a:latin typeface="Tahoma" pitchFamily="34" charset="0"/>
              </a:rPr>
              <a:t>I</a:t>
            </a:r>
            <a:r>
              <a:rPr kumimoji="1" lang="en-US" altLang="zh-CN" sz="2400" b="1" baseline="-25000">
                <a:latin typeface="Tahoma" pitchFamily="34" charset="0"/>
              </a:rPr>
              <a:t>2</a:t>
            </a:r>
            <a:r>
              <a:rPr kumimoji="1" lang="en-US" altLang="zh-CN" sz="2400" b="1">
                <a:latin typeface="Times New Roman" pitchFamily="18" charset="0"/>
              </a:rPr>
              <a:t>’</a:t>
            </a:r>
            <a:r>
              <a:rPr kumimoji="1" lang="en-US" altLang="zh-CN" sz="2400" b="1">
                <a:latin typeface="Tahoma" pitchFamily="34" charset="0"/>
              </a:rPr>
              <a:t>COS</a:t>
            </a:r>
            <a:r>
              <a:rPr kumimoji="1" lang="el-GR" altLang="zh-CN" sz="2400" b="1">
                <a:latin typeface="Tahoma" pitchFamily="34" charset="0"/>
              </a:rPr>
              <a:t>φ</a:t>
            </a:r>
            <a:r>
              <a:rPr kumimoji="1" lang="en-US" altLang="zh-CN" sz="2400" b="1" baseline="-25000">
                <a:latin typeface="Tahoma" pitchFamily="34" charset="0"/>
              </a:rPr>
              <a:t>2 </a:t>
            </a:r>
            <a:r>
              <a:rPr kumimoji="1" lang="en-US" altLang="zh-CN" sz="2400" b="1">
                <a:latin typeface="Tahoma" pitchFamily="34" charset="0"/>
              </a:rPr>
              <a:t>=E</a:t>
            </a:r>
            <a:r>
              <a:rPr kumimoji="1" lang="en-US" altLang="zh-CN" sz="2400" b="1" baseline="-25000">
                <a:latin typeface="Tahoma" pitchFamily="34" charset="0"/>
              </a:rPr>
              <a:t>2</a:t>
            </a:r>
            <a:r>
              <a:rPr kumimoji="1" lang="en-US" altLang="zh-CN" sz="2400" b="1">
                <a:latin typeface="Tahoma" pitchFamily="34" charset="0"/>
              </a:rPr>
              <a:t>I</a:t>
            </a:r>
            <a:r>
              <a:rPr kumimoji="1" lang="en-US" altLang="zh-CN" sz="2400" b="1" baseline="-25000">
                <a:latin typeface="Tahoma" pitchFamily="34" charset="0"/>
              </a:rPr>
              <a:t>2</a:t>
            </a:r>
            <a:r>
              <a:rPr kumimoji="1" lang="en-US" altLang="zh-CN" sz="2400" b="1">
                <a:latin typeface="Tahoma" pitchFamily="34" charset="0"/>
              </a:rPr>
              <a:t>COS</a:t>
            </a:r>
            <a:r>
              <a:rPr kumimoji="1" lang="el-GR" altLang="zh-CN" sz="2400" b="1">
                <a:latin typeface="Tahoma" pitchFamily="34" charset="0"/>
              </a:rPr>
              <a:t>φ</a:t>
            </a:r>
            <a:r>
              <a:rPr kumimoji="1" lang="en-US" altLang="zh-CN" sz="2400" b="1" baseline="-25000">
                <a:latin typeface="Tahoma" pitchFamily="34" charset="0"/>
              </a:rPr>
              <a:t>2</a:t>
            </a:r>
            <a:r>
              <a:rPr kumimoji="1" lang="zh-CN" altLang="en-US" sz="2400" b="1">
                <a:latin typeface="Tahoma" pitchFamily="34" charset="0"/>
              </a:rPr>
              <a:t>。这功率到达次级后，又有小部分消耗于次级绕组的铜损</a:t>
            </a:r>
            <a:r>
              <a:rPr kumimoji="1" lang="en-US" altLang="zh-CN" sz="2400" b="1">
                <a:latin typeface="Tahoma" pitchFamily="34" charset="0"/>
              </a:rPr>
              <a:t>p</a:t>
            </a:r>
            <a:r>
              <a:rPr kumimoji="1" lang="en-US" altLang="zh-CN" sz="2400" b="1" baseline="-25000">
                <a:latin typeface="Tahoma" pitchFamily="34" charset="0"/>
              </a:rPr>
              <a:t>Cu2</a:t>
            </a:r>
            <a:r>
              <a:rPr kumimoji="1" lang="en-US" altLang="zh-CN" sz="2400" b="1">
                <a:latin typeface="Tahoma" pitchFamily="34" charset="0"/>
              </a:rPr>
              <a:t>=(I</a:t>
            </a:r>
            <a:r>
              <a:rPr kumimoji="1" lang="en-US" altLang="zh-CN" sz="2400" b="1" baseline="-25000">
                <a:latin typeface="Tahoma" pitchFamily="34" charset="0"/>
              </a:rPr>
              <a:t>2</a:t>
            </a:r>
            <a:r>
              <a:rPr kumimoji="1" lang="en-US" altLang="zh-CN" sz="2400" b="1">
                <a:latin typeface="Tahoma" pitchFamily="34" charset="0"/>
              </a:rPr>
              <a:t>)</a:t>
            </a:r>
            <a:r>
              <a:rPr kumimoji="1" lang="en-US" altLang="zh-CN" sz="2400" b="1" baseline="30000">
                <a:latin typeface="Tahoma" pitchFamily="34" charset="0"/>
              </a:rPr>
              <a:t>2</a:t>
            </a:r>
            <a:r>
              <a:rPr kumimoji="1" lang="en-US" altLang="zh-CN" sz="2400" b="1">
                <a:latin typeface="Tahoma" pitchFamily="34" charset="0"/>
              </a:rPr>
              <a:t>r</a:t>
            </a:r>
            <a:r>
              <a:rPr kumimoji="1" lang="en-US" altLang="zh-CN" sz="2400" b="1" baseline="-25000">
                <a:latin typeface="Tahoma" pitchFamily="34" charset="0"/>
              </a:rPr>
              <a:t>2</a:t>
            </a:r>
            <a:r>
              <a:rPr kumimoji="1" lang="zh-CN" altLang="en-US" sz="2400" b="1">
                <a:latin typeface="Tahoma" pitchFamily="34" charset="0"/>
              </a:rPr>
              <a:t>余下便是输出功率所以，可用功率流图，来描述变压器的功率关系。  </a:t>
            </a:r>
          </a:p>
        </p:txBody>
      </p:sp>
      <p:pic>
        <p:nvPicPr>
          <p:cNvPr id="302088" name="Picture 8" descr="12-5变压器功率流图"/>
          <p:cNvPicPr>
            <a:picLocks noChangeAspect="1" noChangeArrowheads="1"/>
          </p:cNvPicPr>
          <p:nvPr>
            <p:ph sz="half" idx="2"/>
          </p:nvPr>
        </p:nvPicPr>
        <p:blipFill>
          <a:blip r:embed="rId3"/>
          <a:srcRect/>
          <a:stretch>
            <a:fillRect/>
          </a:stretch>
        </p:blipFill>
        <p:spPr>
          <a:xfrm>
            <a:off x="4356100" y="3584575"/>
            <a:ext cx="4502150" cy="2568575"/>
          </a:xfrm>
          <a:noFill/>
        </p:spPr>
      </p:pic>
      <p:graphicFrame>
        <p:nvGraphicFramePr>
          <p:cNvPr id="29702" name="Object 3"/>
          <p:cNvGraphicFramePr>
            <a:graphicFrameLocks noChangeAspect="1"/>
          </p:cNvGraphicFramePr>
          <p:nvPr>
            <p:ph sz="half" idx="1"/>
          </p:nvPr>
        </p:nvGraphicFramePr>
        <p:xfrm>
          <a:off x="755650" y="3213100"/>
          <a:ext cx="4419600" cy="812800"/>
        </p:xfrm>
        <a:graphic>
          <a:graphicData uri="http://schemas.openxmlformats.org/presentationml/2006/ole">
            <p:oleObj spid="_x0000_s29702" name="Equation" r:id="rId4" imgW="1231366" imgH="228501"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20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55650" y="620713"/>
            <a:ext cx="7696200" cy="1143000"/>
          </a:xfrm>
        </p:spPr>
        <p:txBody>
          <a:bodyPr/>
          <a:lstStyle/>
          <a:p>
            <a:pPr eaLnBrk="1" hangingPunct="1"/>
            <a:r>
              <a:rPr lang="zh-CN" altLang="en-US" sz="2900" smtClean="0"/>
              <a:t>第</a:t>
            </a:r>
            <a:r>
              <a:rPr lang="en-US" altLang="zh-CN" sz="2900" smtClean="0"/>
              <a:t>2-1</a:t>
            </a:r>
            <a:r>
              <a:rPr lang="zh-CN" altLang="en-US" sz="2900" smtClean="0"/>
              <a:t>讲</a:t>
            </a:r>
            <a:r>
              <a:rPr lang="en-US" altLang="zh-CN" sz="2900" b="1" smtClean="0"/>
              <a:t>-5</a:t>
            </a:r>
            <a:r>
              <a:rPr lang="zh-CN" altLang="en-US" b="1" smtClean="0"/>
              <a:t>变压器的外特性与效率</a:t>
            </a:r>
            <a:r>
              <a:rPr lang="zh-CN" altLang="en-US" smtClean="0"/>
              <a:t> </a:t>
            </a:r>
            <a:r>
              <a:rPr lang="en-US" altLang="zh-CN" sz="1400" b="1" smtClean="0"/>
              <a:t>3</a:t>
            </a:r>
          </a:p>
        </p:txBody>
      </p:sp>
      <p:sp>
        <p:nvSpPr>
          <p:cNvPr id="30723" name="Line 4"/>
          <p:cNvSpPr>
            <a:spLocks noChangeShapeType="1"/>
          </p:cNvSpPr>
          <p:nvPr/>
        </p:nvSpPr>
        <p:spPr bwMode="auto">
          <a:xfrm flipV="1">
            <a:off x="1476375" y="4365625"/>
            <a:ext cx="0" cy="0"/>
          </a:xfrm>
          <a:prstGeom prst="line">
            <a:avLst/>
          </a:prstGeom>
          <a:noFill/>
          <a:ln w="9525">
            <a:solidFill>
              <a:schemeClr val="tx1"/>
            </a:solidFill>
            <a:miter lim="800000"/>
            <a:headEnd/>
            <a:tailEnd/>
          </a:ln>
          <a:effectLst/>
        </p:spPr>
        <p:txBody>
          <a:bodyPr wrap="none"/>
          <a:lstStyle/>
          <a:p>
            <a:endParaRPr lang="zh-CN" altLang="en-US"/>
          </a:p>
        </p:txBody>
      </p:sp>
      <p:sp>
        <p:nvSpPr>
          <p:cNvPr id="30724" name="Rectangle 5"/>
          <p:cNvSpPr>
            <a:spLocks noChangeArrowheads="1"/>
          </p:cNvSpPr>
          <p:nvPr/>
        </p:nvSpPr>
        <p:spPr bwMode="auto">
          <a:xfrm>
            <a:off x="250825" y="1773238"/>
            <a:ext cx="8281988" cy="3019425"/>
          </a:xfrm>
          <a:prstGeom prst="rect">
            <a:avLst/>
          </a:prstGeom>
          <a:noFill/>
          <a:ln w="9525">
            <a:noFill/>
            <a:miter lim="800000"/>
            <a:headEnd/>
            <a:tailEnd/>
          </a:ln>
          <a:effectLst/>
        </p:spPr>
        <p:txBody>
          <a:bodyPr>
            <a:spAutoFit/>
          </a:bodyPr>
          <a:lstStyle/>
          <a:p>
            <a:r>
              <a:rPr kumimoji="1" lang="zh-CN" altLang="en-US" sz="2400" b="1">
                <a:latin typeface="Tahoma" pitchFamily="34" charset="0"/>
              </a:rPr>
              <a:t>二，电磁功率和效率</a:t>
            </a:r>
          </a:p>
          <a:p>
            <a:r>
              <a:rPr kumimoji="1" lang="zh-CN" altLang="en-US" sz="2400" b="1">
                <a:latin typeface="Tahoma" pitchFamily="34" charset="0"/>
              </a:rPr>
              <a:t>      </a:t>
            </a:r>
            <a:r>
              <a:rPr kumimoji="1" lang="zh-CN" altLang="en-US" sz="2800" b="1">
                <a:latin typeface="Tahoma" pitchFamily="34" charset="0"/>
              </a:rPr>
              <a:t>变压器的效率</a:t>
            </a:r>
            <a:r>
              <a:rPr kumimoji="1" lang="el-GR" altLang="zh-CN" sz="2800" b="1">
                <a:latin typeface="Tahoma" pitchFamily="34" charset="0"/>
                <a:cs typeface="Tahoma" pitchFamily="34" charset="0"/>
              </a:rPr>
              <a:t>η</a:t>
            </a:r>
            <a:r>
              <a:rPr kumimoji="1" lang="zh-CN" altLang="en-US" sz="2800" b="1">
                <a:latin typeface="Tahoma" pitchFamily="34" charset="0"/>
              </a:rPr>
              <a:t>指次级输出有功功率</a:t>
            </a:r>
            <a:r>
              <a:rPr kumimoji="1" lang="en-US" altLang="zh-CN" sz="2800" b="1">
                <a:latin typeface="Tahoma" pitchFamily="34" charset="0"/>
              </a:rPr>
              <a:t>P</a:t>
            </a:r>
            <a:r>
              <a:rPr kumimoji="1" lang="en-US" altLang="zh-CN" sz="2800" b="1" baseline="-25000">
                <a:latin typeface="Tahoma" pitchFamily="34" charset="0"/>
              </a:rPr>
              <a:t>2</a:t>
            </a:r>
            <a:r>
              <a:rPr kumimoji="1" lang="zh-CN" altLang="en-US" sz="2800" b="1">
                <a:latin typeface="Tahoma" pitchFamily="34" charset="0"/>
              </a:rPr>
              <a:t>与初级输入有功功率</a:t>
            </a:r>
            <a:r>
              <a:rPr kumimoji="1" lang="en-US" altLang="zh-CN" sz="2800" b="1">
                <a:latin typeface="Tahoma" pitchFamily="34" charset="0"/>
              </a:rPr>
              <a:t>P</a:t>
            </a:r>
            <a:r>
              <a:rPr kumimoji="1" lang="en-US" altLang="zh-CN" sz="2800" b="1" baseline="-25000">
                <a:latin typeface="Tahoma" pitchFamily="34" charset="0"/>
              </a:rPr>
              <a:t>1</a:t>
            </a:r>
            <a:r>
              <a:rPr kumimoji="1" lang="zh-CN" altLang="en-US" sz="2800" b="1">
                <a:latin typeface="Tahoma" pitchFamily="34" charset="0"/>
              </a:rPr>
              <a:t>之比</a:t>
            </a:r>
          </a:p>
          <a:p>
            <a:endParaRPr kumimoji="1" lang="zh-CN" altLang="en-US" sz="2800" b="1">
              <a:latin typeface="Tahoma" pitchFamily="34" charset="0"/>
            </a:endParaRPr>
          </a:p>
          <a:p>
            <a:r>
              <a:rPr kumimoji="1" lang="zh-CN" altLang="en-US" sz="2800" b="1">
                <a:latin typeface="Tahoma" pitchFamily="34" charset="0"/>
              </a:rPr>
              <a:t>与旋转电机相比，变压器的损耗小，效率较高。例如，一般中小型电力变压器额定工作时的效率可达</a:t>
            </a:r>
            <a:r>
              <a:rPr kumimoji="1" lang="en-US" altLang="zh-CN" sz="2800" b="1">
                <a:latin typeface="Tahoma" pitchFamily="34" charset="0"/>
              </a:rPr>
              <a:t>95</a:t>
            </a:r>
            <a:r>
              <a:rPr kumimoji="1" lang="zh-CN" altLang="en-US" sz="2800" b="1">
                <a:latin typeface="Tahoma" pitchFamily="34" charset="0"/>
              </a:rPr>
              <a:t>～</a:t>
            </a:r>
            <a:r>
              <a:rPr kumimoji="1" lang="en-US" altLang="zh-CN" sz="2800" b="1">
                <a:latin typeface="Tahoma" pitchFamily="34" charset="0"/>
              </a:rPr>
              <a:t>98%</a:t>
            </a:r>
            <a:r>
              <a:rPr kumimoji="1" lang="zh-CN" altLang="en-US" sz="2800" b="1">
                <a:latin typeface="Tahoma" pitchFamily="34" charset="0"/>
              </a:rPr>
              <a:t>。</a:t>
            </a:r>
          </a:p>
        </p:txBody>
      </p:sp>
      <p:graphicFrame>
        <p:nvGraphicFramePr>
          <p:cNvPr id="30725" name="Object 3"/>
          <p:cNvGraphicFramePr>
            <a:graphicFrameLocks noChangeAspect="1"/>
          </p:cNvGraphicFramePr>
          <p:nvPr>
            <p:ph sz="half" idx="1"/>
          </p:nvPr>
        </p:nvGraphicFramePr>
        <p:xfrm>
          <a:off x="3779838" y="2565400"/>
          <a:ext cx="1071562" cy="1031875"/>
        </p:xfrm>
        <a:graphic>
          <a:graphicData uri="http://schemas.openxmlformats.org/presentationml/2006/ole">
            <p:oleObj spid="_x0000_s30725" name="Equation" r:id="rId3" imgW="444307" imgH="431613" progId="Equation.DSMT4">
              <p:embed/>
            </p:oleObj>
          </a:graphicData>
        </a:graphic>
      </p:graphicFrame>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55650" y="620713"/>
            <a:ext cx="7793038" cy="1143000"/>
          </a:xfrm>
        </p:spPr>
        <p:txBody>
          <a:bodyPr/>
          <a:lstStyle/>
          <a:p>
            <a:pPr eaLnBrk="1" hangingPunct="1"/>
            <a:r>
              <a:rPr lang="zh-CN" altLang="en-US" sz="2900" smtClean="0"/>
              <a:t>第</a:t>
            </a:r>
            <a:r>
              <a:rPr lang="en-US" altLang="zh-CN" sz="2900" smtClean="0"/>
              <a:t>2-1</a:t>
            </a:r>
            <a:r>
              <a:rPr lang="zh-CN" altLang="en-US" sz="2900" smtClean="0"/>
              <a:t>讲</a:t>
            </a:r>
            <a:r>
              <a:rPr lang="en-US" altLang="zh-CN" b="1" smtClean="0"/>
              <a:t>-5</a:t>
            </a:r>
            <a:r>
              <a:rPr lang="zh-CN" altLang="en-US" b="1" smtClean="0">
                <a:solidFill>
                  <a:schemeClr val="tx1"/>
                </a:solidFill>
              </a:rPr>
              <a:t>小结</a:t>
            </a:r>
          </a:p>
        </p:txBody>
      </p:sp>
      <p:sp>
        <p:nvSpPr>
          <p:cNvPr id="31747" name="Line 4"/>
          <p:cNvSpPr>
            <a:spLocks noChangeShapeType="1"/>
          </p:cNvSpPr>
          <p:nvPr/>
        </p:nvSpPr>
        <p:spPr bwMode="auto">
          <a:xfrm flipV="1">
            <a:off x="1476375" y="4365625"/>
            <a:ext cx="0" cy="0"/>
          </a:xfrm>
          <a:prstGeom prst="line">
            <a:avLst/>
          </a:prstGeom>
          <a:noFill/>
          <a:ln w="9525">
            <a:solidFill>
              <a:schemeClr val="tx1"/>
            </a:solidFill>
            <a:miter lim="800000"/>
            <a:headEnd/>
            <a:tailEnd/>
          </a:ln>
          <a:effectLst/>
        </p:spPr>
        <p:txBody>
          <a:bodyPr wrap="none"/>
          <a:lstStyle/>
          <a:p>
            <a:endParaRPr lang="zh-CN" altLang="en-US"/>
          </a:p>
        </p:txBody>
      </p:sp>
      <p:sp>
        <p:nvSpPr>
          <p:cNvPr id="31748" name="Rectangle 5"/>
          <p:cNvSpPr>
            <a:spLocks noChangeArrowheads="1"/>
          </p:cNvSpPr>
          <p:nvPr/>
        </p:nvSpPr>
        <p:spPr bwMode="auto">
          <a:xfrm>
            <a:off x="250825" y="1773238"/>
            <a:ext cx="8642350" cy="4838700"/>
          </a:xfrm>
          <a:prstGeom prst="rect">
            <a:avLst/>
          </a:prstGeom>
          <a:noFill/>
          <a:ln w="9525">
            <a:noFill/>
            <a:miter lim="800000"/>
            <a:headEnd/>
            <a:tailEnd/>
          </a:ln>
          <a:effectLst/>
        </p:spPr>
        <p:txBody>
          <a:bodyPr>
            <a:spAutoFit/>
          </a:bodyPr>
          <a:lstStyle/>
          <a:p>
            <a:r>
              <a:rPr kumimoji="1" lang="en-US" altLang="zh-CN" sz="2400">
                <a:latin typeface="Tahoma" pitchFamily="34" charset="0"/>
              </a:rPr>
              <a:t> </a:t>
            </a:r>
            <a:r>
              <a:rPr kumimoji="1" lang="en-US" altLang="zh-CN" sz="2400" b="1">
                <a:latin typeface="Tahoma" pitchFamily="34" charset="0"/>
              </a:rPr>
              <a:t>   </a:t>
            </a:r>
            <a:r>
              <a:rPr kumimoji="1" lang="zh-CN" altLang="en-US" sz="2400" b="1">
                <a:latin typeface="Tahoma" pitchFamily="34" charset="0"/>
              </a:rPr>
              <a:t>本章研究了负载后单相变压器的电磁现象和分析方法。</a:t>
            </a:r>
          </a:p>
          <a:p>
            <a:r>
              <a:rPr kumimoji="1" lang="zh-CN" altLang="en-US" sz="2400" b="1">
                <a:latin typeface="Tahoma" pitchFamily="34" charset="0"/>
              </a:rPr>
              <a:t>    磁势平衡式可清楚地说明负载电流的影响。</a:t>
            </a:r>
          </a:p>
          <a:p>
            <a:r>
              <a:rPr kumimoji="1" lang="zh-CN" altLang="en-US" sz="2400" b="1">
                <a:latin typeface="Tahoma" pitchFamily="34" charset="0"/>
              </a:rPr>
              <a:t>    变压器有初，次级两个电压平衡式，经折合后由于</a:t>
            </a:r>
            <a:r>
              <a:rPr kumimoji="1" lang="en-US" altLang="zh-CN" sz="2400" b="1">
                <a:latin typeface="Tahoma" pitchFamily="34" charset="0"/>
              </a:rPr>
              <a:t>E</a:t>
            </a:r>
            <a:r>
              <a:rPr kumimoji="1" lang="en-US" altLang="zh-CN" sz="2400" b="1" baseline="-25000">
                <a:latin typeface="Tahoma" pitchFamily="34" charset="0"/>
              </a:rPr>
              <a:t>1</a:t>
            </a:r>
            <a:r>
              <a:rPr kumimoji="1" lang="en-US" altLang="zh-CN" sz="2400" b="1">
                <a:latin typeface="Tahoma" pitchFamily="34" charset="0"/>
              </a:rPr>
              <a:t>=E</a:t>
            </a:r>
            <a:r>
              <a:rPr kumimoji="1" lang="en-US" altLang="zh-CN" sz="2400" b="1" baseline="-25000">
                <a:latin typeface="Tahoma" pitchFamily="34" charset="0"/>
              </a:rPr>
              <a:t>2</a:t>
            </a:r>
            <a:r>
              <a:rPr kumimoji="1" lang="en-US" altLang="zh-CN" sz="2400" b="1">
                <a:latin typeface="Times New Roman" pitchFamily="18" charset="0"/>
              </a:rPr>
              <a:t>’</a:t>
            </a:r>
            <a:r>
              <a:rPr kumimoji="1" lang="zh-CN" altLang="en-US" sz="2400" b="1">
                <a:latin typeface="Tahoma" pitchFamily="34" charset="0"/>
              </a:rPr>
              <a:t>，因此两平衡式可直接联系起来，沟通了初、次级的电路。再把主电势考虑进去，就获得</a:t>
            </a:r>
            <a:r>
              <a:rPr kumimoji="1" lang="en-US" altLang="zh-CN" sz="2400" b="1">
                <a:latin typeface="Tahoma" pitchFamily="34" charset="0"/>
              </a:rPr>
              <a:t>T</a:t>
            </a:r>
            <a:r>
              <a:rPr kumimoji="1" lang="zh-CN" altLang="en-US" sz="2400" b="1">
                <a:latin typeface="Tahoma" pitchFamily="34" charset="0"/>
              </a:rPr>
              <a:t>形等值电路。</a:t>
            </a:r>
            <a:r>
              <a:rPr kumimoji="1" lang="en-US" altLang="zh-CN" sz="2400" b="1">
                <a:latin typeface="Tahoma" pitchFamily="34" charset="0"/>
              </a:rPr>
              <a:t>T</a:t>
            </a:r>
            <a:r>
              <a:rPr kumimoji="1" lang="zh-CN" altLang="en-US" sz="2400" b="1">
                <a:latin typeface="Tahoma" pitchFamily="34" charset="0"/>
              </a:rPr>
              <a:t>形等值电路可反映变压器的全部电磁现象，而且是不很复杂的串并联电路，所以给变压器的分析带来了极大的方便。矢量图是以几何形象直观地表达变压器各量的关系。它们也是交流电机的重要分析工具，要注意各参数的物理概念。以上的分析方法是采用了折合而实现的，要掌握绕组折合的原则和方法。</a:t>
            </a:r>
          </a:p>
          <a:p>
            <a:r>
              <a:rPr kumimoji="1" lang="zh-CN" altLang="en-US" sz="2400" b="1">
                <a:latin typeface="Tahoma" pitchFamily="34" charset="0"/>
              </a:rPr>
              <a:t>       变压器的参数通过短路和空载试验求得，它们直接影响</a:t>
            </a:r>
            <a:r>
              <a:rPr kumimoji="1" lang="el-GR" altLang="zh-CN" sz="2400" b="1">
                <a:latin typeface="Tahoma" pitchFamily="34" charset="0"/>
                <a:cs typeface="Tahoma" pitchFamily="34" charset="0"/>
              </a:rPr>
              <a:t>Δ</a:t>
            </a:r>
            <a:r>
              <a:rPr kumimoji="1" lang="en-US" altLang="zh-CN" sz="2400" b="1">
                <a:latin typeface="Tahoma" pitchFamily="34" charset="0"/>
                <a:cs typeface="Tahoma" pitchFamily="34" charset="0"/>
              </a:rPr>
              <a:t>U</a:t>
            </a:r>
            <a:r>
              <a:rPr kumimoji="1" lang="zh-CN" altLang="en-US" sz="2400" b="1">
                <a:latin typeface="Tahoma" pitchFamily="34" charset="0"/>
              </a:rPr>
              <a:t>和</a:t>
            </a:r>
            <a:r>
              <a:rPr kumimoji="1" lang="el-GR" altLang="zh-CN" sz="2400" b="1">
                <a:latin typeface="Tahoma" pitchFamily="34" charset="0"/>
                <a:cs typeface="Tahoma" pitchFamily="34" charset="0"/>
              </a:rPr>
              <a:t>η</a:t>
            </a:r>
            <a:r>
              <a:rPr kumimoji="1" lang="zh-CN" altLang="en-US" sz="2400" b="1">
                <a:latin typeface="Tahoma" pitchFamily="34" charset="0"/>
              </a:rPr>
              <a:t>。</a:t>
            </a:r>
          </a:p>
          <a:p>
            <a:r>
              <a:rPr kumimoji="1" lang="zh-CN" altLang="en-US" sz="2400" b="1">
                <a:latin typeface="Tahoma" pitchFamily="34" charset="0"/>
              </a:rPr>
              <a:t>本章提出标幺值的意义和计算方法。</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b="1" smtClean="0">
                <a:ea typeface="仿宋_GB2312" pitchFamily="49" charset="-122"/>
              </a:rPr>
              <a:t>介绍内容</a:t>
            </a:r>
          </a:p>
        </p:txBody>
      </p:sp>
      <p:sp>
        <p:nvSpPr>
          <p:cNvPr id="179203" name="Rectangle 3"/>
          <p:cNvSpPr>
            <a:spLocks noGrp="1" noChangeArrowheads="1"/>
          </p:cNvSpPr>
          <p:nvPr>
            <p:ph type="body" sz="half" idx="1"/>
          </p:nvPr>
        </p:nvSpPr>
        <p:spPr>
          <a:xfrm>
            <a:off x="1516063" y="1903413"/>
            <a:ext cx="6916737" cy="4029075"/>
          </a:xfrm>
        </p:spPr>
        <p:txBody>
          <a:bodyPr/>
          <a:lstStyle/>
          <a:p>
            <a:pPr eaLnBrk="1" hangingPunct="1">
              <a:buFont typeface="Wingdings" pitchFamily="2" charset="2"/>
              <a:buNone/>
            </a:pPr>
            <a:r>
              <a:rPr lang="en-US" altLang="zh-CN" sz="3600" b="1" smtClean="0"/>
              <a:t>1.</a:t>
            </a:r>
            <a:r>
              <a:rPr lang="zh-CN" altLang="en-US" sz="3600" b="1" smtClean="0"/>
              <a:t>变压器负载运行时的电磁关系</a:t>
            </a:r>
            <a:r>
              <a:rPr lang="zh-CN" altLang="en-US" sz="2700" smtClean="0"/>
              <a:t> </a:t>
            </a:r>
            <a:endParaRPr lang="zh-CN" altLang="en-US" sz="3600" b="1" smtClean="0"/>
          </a:p>
          <a:p>
            <a:pPr eaLnBrk="1" hangingPunct="1">
              <a:buFont typeface="Wingdings" pitchFamily="2" charset="2"/>
              <a:buNone/>
            </a:pPr>
            <a:r>
              <a:rPr lang="en-US" altLang="zh-CN" sz="3600" b="1" smtClean="0"/>
              <a:t>2.</a:t>
            </a:r>
            <a:r>
              <a:rPr lang="zh-CN" altLang="en-US" sz="3600" b="1" smtClean="0"/>
              <a:t>变压器负载运行的等值电路</a:t>
            </a:r>
            <a:r>
              <a:rPr lang="zh-CN" altLang="en-US" sz="2700" smtClean="0"/>
              <a:t> </a:t>
            </a:r>
            <a:endParaRPr lang="zh-CN" altLang="en-US" sz="3600" b="1" smtClean="0"/>
          </a:p>
          <a:p>
            <a:pPr eaLnBrk="1" hangingPunct="1">
              <a:buFont typeface="Wingdings" pitchFamily="2" charset="2"/>
              <a:buNone/>
            </a:pPr>
            <a:r>
              <a:rPr lang="en-US" altLang="zh-CN" sz="3600" b="1" smtClean="0"/>
              <a:t>3.</a:t>
            </a:r>
            <a:r>
              <a:rPr lang="zh-CN" altLang="en-US" sz="3600" b="1" smtClean="0"/>
              <a:t>相对单位制一标幺值</a:t>
            </a:r>
            <a:r>
              <a:rPr lang="zh-CN" altLang="en-US" sz="2700" smtClean="0"/>
              <a:t> </a:t>
            </a:r>
            <a:endParaRPr lang="zh-CN" altLang="en-US" sz="3600" b="1" smtClean="0"/>
          </a:p>
          <a:p>
            <a:pPr eaLnBrk="1" hangingPunct="1">
              <a:buFont typeface="Wingdings" pitchFamily="2" charset="2"/>
              <a:buNone/>
            </a:pPr>
            <a:r>
              <a:rPr lang="en-US" altLang="zh-CN" sz="3600" b="1" smtClean="0"/>
              <a:t>4.</a:t>
            </a:r>
            <a:r>
              <a:rPr lang="zh-CN" altLang="en-US" sz="3600" b="1" smtClean="0"/>
              <a:t>变压器的试验和参数测定</a:t>
            </a:r>
          </a:p>
          <a:p>
            <a:pPr eaLnBrk="1" hangingPunct="1">
              <a:buFont typeface="Wingdings" pitchFamily="2" charset="2"/>
              <a:buNone/>
            </a:pPr>
            <a:r>
              <a:rPr lang="en-US" altLang="zh-CN" sz="3600" b="1" smtClean="0"/>
              <a:t>5.</a:t>
            </a:r>
            <a:r>
              <a:rPr lang="zh-CN" altLang="en-US" sz="3600" b="1" smtClean="0"/>
              <a:t>变压器的外特性与效率</a:t>
            </a:r>
            <a:r>
              <a:rPr lang="zh-CN" altLang="en-US" sz="3600" smtClean="0"/>
              <a:t>  </a:t>
            </a:r>
          </a:p>
        </p:txBody>
      </p:sp>
      <p:pic>
        <p:nvPicPr>
          <p:cNvPr id="5124" name="Picture 9" descr="03new01010">
            <a:hlinkClick r:id="rId3" action="ppaction://hlinksldjump"/>
          </p:cNvPr>
          <p:cNvPicPr>
            <a:picLocks noChangeAspect="1" noChangeArrowheads="1" noCrop="1"/>
          </p:cNvPicPr>
          <p:nvPr>
            <p:ph sz="quarter" idx="2"/>
          </p:nvPr>
        </p:nvPicPr>
        <p:blipFill>
          <a:blip r:embed="rId4"/>
          <a:srcRect/>
          <a:stretch>
            <a:fillRect/>
          </a:stretch>
        </p:blipFill>
        <p:spPr>
          <a:xfrm>
            <a:off x="1331913" y="4005263"/>
            <a:ext cx="641350" cy="381000"/>
          </a:xfrm>
        </p:spPr>
      </p:pic>
      <p:pic>
        <p:nvPicPr>
          <p:cNvPr id="5125" name="Picture 4" descr="03new01010">
            <a:hlinkClick r:id="" action="ppaction://hlinkshowjump?jump=nextslide"/>
          </p:cNvPr>
          <p:cNvPicPr>
            <a:picLocks noChangeAspect="1" noChangeArrowheads="1" noCrop="1"/>
          </p:cNvPicPr>
          <p:nvPr/>
        </p:nvPicPr>
        <p:blipFill>
          <a:blip r:embed="rId4"/>
          <a:srcRect/>
          <a:stretch>
            <a:fillRect/>
          </a:stretch>
        </p:blipFill>
        <p:spPr bwMode="auto">
          <a:xfrm>
            <a:off x="1331913" y="2133600"/>
            <a:ext cx="647700" cy="388938"/>
          </a:xfrm>
          <a:prstGeom prst="rect">
            <a:avLst/>
          </a:prstGeom>
          <a:noFill/>
          <a:ln w="9525">
            <a:noFill/>
            <a:miter lim="800000"/>
            <a:headEnd/>
            <a:tailEnd/>
          </a:ln>
        </p:spPr>
      </p:pic>
      <p:pic>
        <p:nvPicPr>
          <p:cNvPr id="5126" name="Picture 5" descr="03new01010">
            <a:hlinkClick r:id="rId5" action="ppaction://hlinksldjump"/>
          </p:cNvPr>
          <p:cNvPicPr>
            <a:picLocks noChangeAspect="1" noChangeArrowheads="1" noCrop="1"/>
          </p:cNvPicPr>
          <p:nvPr/>
        </p:nvPicPr>
        <p:blipFill>
          <a:blip r:embed="rId4"/>
          <a:srcRect/>
          <a:stretch>
            <a:fillRect/>
          </a:stretch>
        </p:blipFill>
        <p:spPr bwMode="auto">
          <a:xfrm>
            <a:off x="1331913" y="2781300"/>
            <a:ext cx="647700" cy="388938"/>
          </a:xfrm>
          <a:prstGeom prst="rect">
            <a:avLst/>
          </a:prstGeom>
          <a:noFill/>
          <a:ln w="9525">
            <a:noFill/>
            <a:miter lim="800000"/>
            <a:headEnd/>
            <a:tailEnd/>
          </a:ln>
        </p:spPr>
      </p:pic>
      <p:pic>
        <p:nvPicPr>
          <p:cNvPr id="5127" name="Picture 6" descr="03new01010">
            <a:hlinkClick r:id="rId3" action="ppaction://hlinksldjump"/>
          </p:cNvPr>
          <p:cNvPicPr>
            <a:picLocks noChangeAspect="1" noChangeArrowheads="1" noCrop="1"/>
          </p:cNvPicPr>
          <p:nvPr/>
        </p:nvPicPr>
        <p:blipFill>
          <a:blip r:embed="rId4"/>
          <a:srcRect/>
          <a:stretch>
            <a:fillRect/>
          </a:stretch>
        </p:blipFill>
        <p:spPr bwMode="auto">
          <a:xfrm>
            <a:off x="1331913" y="3429000"/>
            <a:ext cx="647700" cy="388938"/>
          </a:xfrm>
          <a:prstGeom prst="rect">
            <a:avLst/>
          </a:prstGeom>
          <a:noFill/>
          <a:ln w="9525">
            <a:noFill/>
            <a:miter lim="800000"/>
            <a:headEnd/>
            <a:tailEnd/>
          </a:ln>
        </p:spPr>
      </p:pic>
      <p:pic>
        <p:nvPicPr>
          <p:cNvPr id="5128" name="Picture 13" descr="03new01010">
            <a:hlinkClick r:id="rId3" action="ppaction://hlinksldjump"/>
          </p:cNvPr>
          <p:cNvPicPr>
            <a:picLocks noChangeAspect="1" noChangeArrowheads="1" noCrop="1"/>
          </p:cNvPicPr>
          <p:nvPr>
            <p:ph sz="quarter" idx="3"/>
          </p:nvPr>
        </p:nvPicPr>
        <p:blipFill>
          <a:blip r:embed="rId4"/>
          <a:srcRect/>
          <a:stretch>
            <a:fillRect/>
          </a:stretch>
        </p:blipFill>
        <p:spPr>
          <a:xfrm>
            <a:off x="1331913" y="4724400"/>
            <a:ext cx="641350" cy="382588"/>
          </a:xfrm>
        </p:spPr>
      </p:pic>
    </p:spTree>
    <p:custDataLst>
      <p:tags r:id="rId1"/>
    </p:custDataLst>
  </p:cSld>
  <p:clrMapOvr>
    <a:masterClrMapping/>
  </p:clrMapOvr>
  <p:transition advTm="38577"/>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animEffect transition="in" filter="slide(fromBottom)">
                                      <p:cBhvr>
                                        <p:cTn id="7" dur="500"/>
                                        <p:tgtEl>
                                          <p:spTgt spid="179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79203">
                                            <p:txEl>
                                              <p:pRg st="1" end="1"/>
                                            </p:txEl>
                                          </p:spTgt>
                                        </p:tgtEl>
                                        <p:attrNameLst>
                                          <p:attrName>style.visibility</p:attrName>
                                        </p:attrNameLst>
                                      </p:cBhvr>
                                      <p:to>
                                        <p:strVal val="visible"/>
                                      </p:to>
                                    </p:set>
                                    <p:animEffect transition="in" filter="slide(fromBottom)">
                                      <p:cBhvr>
                                        <p:cTn id="12" dur="500"/>
                                        <p:tgtEl>
                                          <p:spTgt spid="1792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79203">
                                            <p:txEl>
                                              <p:pRg st="2" end="2"/>
                                            </p:txEl>
                                          </p:spTgt>
                                        </p:tgtEl>
                                        <p:attrNameLst>
                                          <p:attrName>style.visibility</p:attrName>
                                        </p:attrNameLst>
                                      </p:cBhvr>
                                      <p:to>
                                        <p:strVal val="visible"/>
                                      </p:to>
                                    </p:set>
                                    <p:animEffect transition="in" filter="slide(fromBottom)">
                                      <p:cBhvr>
                                        <p:cTn id="17" dur="500"/>
                                        <p:tgtEl>
                                          <p:spTgt spid="1792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79203">
                                            <p:txEl>
                                              <p:pRg st="3" end="3"/>
                                            </p:txEl>
                                          </p:spTgt>
                                        </p:tgtEl>
                                        <p:attrNameLst>
                                          <p:attrName>style.visibility</p:attrName>
                                        </p:attrNameLst>
                                      </p:cBhvr>
                                      <p:to>
                                        <p:strVal val="visible"/>
                                      </p:to>
                                    </p:set>
                                    <p:animEffect transition="in" filter="slide(fromBottom)">
                                      <p:cBhvr>
                                        <p:cTn id="22" dur="500"/>
                                        <p:tgtEl>
                                          <p:spTgt spid="1792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79203">
                                            <p:txEl>
                                              <p:pRg st="4" end="4"/>
                                            </p:txEl>
                                          </p:spTgt>
                                        </p:tgtEl>
                                        <p:attrNameLst>
                                          <p:attrName>style.visibility</p:attrName>
                                        </p:attrNameLst>
                                      </p:cBhvr>
                                      <p:to>
                                        <p:strVal val="visible"/>
                                      </p:to>
                                    </p:set>
                                    <p:animEffect transition="in" filter="slide(fromBottom)">
                                      <p:cBhvr>
                                        <p:cTn id="27" dur="500"/>
                                        <p:tgtEl>
                                          <p:spTgt spid="1792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62000" y="533400"/>
            <a:ext cx="7696200" cy="857250"/>
          </a:xfrm>
        </p:spPr>
        <p:txBody>
          <a:bodyPr/>
          <a:lstStyle/>
          <a:p>
            <a:pPr eaLnBrk="1" hangingPunct="1"/>
            <a:r>
              <a:rPr lang="zh-CN" altLang="en-US" smtClean="0">
                <a:ea typeface="黑体" pitchFamily="2" charset="-122"/>
              </a:rPr>
              <a:t>作业</a:t>
            </a:r>
          </a:p>
        </p:txBody>
      </p:sp>
      <p:sp>
        <p:nvSpPr>
          <p:cNvPr id="32771" name="Rectangle 3"/>
          <p:cNvSpPr>
            <a:spLocks noGrp="1" noChangeArrowheads="1"/>
          </p:cNvSpPr>
          <p:nvPr>
            <p:ph type="body" idx="1"/>
          </p:nvPr>
        </p:nvSpPr>
        <p:spPr>
          <a:xfrm>
            <a:off x="609600" y="1981200"/>
            <a:ext cx="7543800" cy="1231900"/>
          </a:xfrm>
        </p:spPr>
        <p:txBody>
          <a:bodyPr/>
          <a:lstStyle/>
          <a:p>
            <a:pPr algn="just" eaLnBrk="1" fontAlgn="b" hangingPunct="1">
              <a:buFont typeface="Wingdings" pitchFamily="2" charset="2"/>
              <a:buNone/>
            </a:pPr>
            <a:r>
              <a:rPr lang="en-US" altLang="zh-CN" sz="3500" b="1" smtClean="0">
                <a:latin typeface="Times New Roman" pitchFamily="18" charset="0"/>
              </a:rPr>
              <a:t>       2-5</a:t>
            </a:r>
            <a:r>
              <a:rPr lang="zh-CN" altLang="en-US" sz="3500" b="1" smtClean="0">
                <a:latin typeface="Times New Roman" pitchFamily="18" charset="0"/>
              </a:rPr>
              <a:t>，</a:t>
            </a:r>
            <a:r>
              <a:rPr lang="en-US" altLang="zh-CN" sz="3500" b="1" smtClean="0">
                <a:latin typeface="Times New Roman" pitchFamily="18" charset="0"/>
              </a:rPr>
              <a:t>6</a:t>
            </a:r>
            <a:r>
              <a:rPr lang="zh-CN" altLang="en-US" sz="3500" b="1" smtClean="0">
                <a:latin typeface="Times New Roman" pitchFamily="18" charset="0"/>
              </a:rPr>
              <a:t>，</a:t>
            </a:r>
            <a:r>
              <a:rPr lang="en-US" altLang="zh-CN" sz="3500" b="1" smtClean="0">
                <a:latin typeface="Times New Roman" pitchFamily="18" charset="0"/>
              </a:rPr>
              <a:t>16</a:t>
            </a:r>
            <a:r>
              <a:rPr lang="zh-CN" altLang="en-US" sz="3500" b="1" smtClean="0">
                <a:latin typeface="Times New Roman" pitchFamily="18" charset="0"/>
              </a:rPr>
              <a:t>，</a:t>
            </a:r>
            <a:r>
              <a:rPr lang="en-US" altLang="zh-CN" sz="3500" b="1" smtClean="0">
                <a:latin typeface="Times New Roman" pitchFamily="18" charset="0"/>
              </a:rPr>
              <a:t>17</a:t>
            </a:r>
            <a:r>
              <a:rPr lang="zh-CN" altLang="en-US" sz="3500" b="1" smtClean="0">
                <a:latin typeface="Times New Roman" pitchFamily="18" charset="0"/>
              </a:rPr>
              <a:t>，</a:t>
            </a:r>
            <a:r>
              <a:rPr lang="en-US" altLang="zh-CN" sz="3500" b="1" smtClean="0">
                <a:latin typeface="Times New Roman" pitchFamily="18" charset="0"/>
              </a:rPr>
              <a:t>18</a:t>
            </a:r>
            <a:r>
              <a:rPr lang="zh-CN" altLang="en-US" sz="3500" b="1" smtClean="0">
                <a:latin typeface="Times New Roman" pitchFamily="18" charset="0"/>
              </a:rPr>
              <a:t>，</a:t>
            </a:r>
            <a:r>
              <a:rPr lang="en-US" altLang="zh-CN" sz="3500" b="1" smtClean="0">
                <a:latin typeface="Times New Roman" pitchFamily="18" charset="0"/>
              </a:rPr>
              <a:t>19</a:t>
            </a:r>
            <a:endParaRPr lang="en-US" altLang="zh-CN" sz="3500" b="1" smtClean="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7" descr="PIC003"/>
          <p:cNvPicPr>
            <a:picLocks noChangeAspect="1" noChangeArrowheads="1"/>
          </p:cNvPicPr>
          <p:nvPr/>
        </p:nvPicPr>
        <p:blipFill>
          <a:blip r:embed="rId2"/>
          <a:srcRect/>
          <a:stretch>
            <a:fillRect/>
          </a:stretch>
        </p:blipFill>
        <p:spPr bwMode="auto">
          <a:xfrm>
            <a:off x="0" y="0"/>
            <a:ext cx="9144000" cy="6883400"/>
          </a:xfrm>
          <a:prstGeom prst="rect">
            <a:avLst/>
          </a:prstGeom>
          <a:noFill/>
          <a:ln w="9525">
            <a:noFill/>
            <a:miter lim="800000"/>
            <a:headEnd/>
            <a:tailEnd/>
          </a:ln>
        </p:spPr>
      </p:pic>
      <p:sp>
        <p:nvSpPr>
          <p:cNvPr id="33795" name="Rectangle 3"/>
          <p:cNvSpPr>
            <a:spLocks noChangeArrowheads="1"/>
          </p:cNvSpPr>
          <p:nvPr/>
        </p:nvSpPr>
        <p:spPr bwMode="auto">
          <a:xfrm>
            <a:off x="2667000" y="2971800"/>
            <a:ext cx="3200400" cy="2286000"/>
          </a:xfrm>
          <a:prstGeom prst="rect">
            <a:avLst/>
          </a:prstGeom>
          <a:noFill/>
          <a:ln w="9525">
            <a:noFill/>
            <a:miter lim="800000"/>
            <a:headEnd/>
            <a:tailEnd/>
          </a:ln>
          <a:effectLst/>
        </p:spPr>
        <p:txBody>
          <a:bodyPr/>
          <a:lstStyle/>
          <a:p>
            <a:pPr marL="342900" indent="-342900" algn="ctr" fontAlgn="b">
              <a:lnSpc>
                <a:spcPct val="90000"/>
              </a:lnSpc>
              <a:spcBef>
                <a:spcPct val="20000"/>
              </a:spcBef>
              <a:buClr>
                <a:schemeClr val="folHlink"/>
              </a:buClr>
              <a:buSzPct val="60000"/>
              <a:buFont typeface="Wingdings" pitchFamily="2" charset="2"/>
              <a:buNone/>
            </a:pPr>
            <a:r>
              <a:rPr kumimoji="1" lang="zh-CN" altLang="en-US" sz="8000" b="1">
                <a:latin typeface="宋体" charset="-122"/>
              </a:rPr>
              <a:t>谢谢</a:t>
            </a:r>
            <a:r>
              <a:rPr kumimoji="1" lang="zh-CN" altLang="en-US" sz="3200" b="1">
                <a:latin typeface="宋体" charset="-122"/>
              </a:rPr>
              <a:t> </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3"/>
          <p:cNvSpPr>
            <a:spLocks noGrp="1" noChangeArrowheads="1"/>
          </p:cNvSpPr>
          <p:nvPr>
            <p:ph type="title"/>
          </p:nvPr>
        </p:nvSpPr>
        <p:spPr/>
        <p:txBody>
          <a:bodyPr/>
          <a:lstStyle/>
          <a:p>
            <a:pPr eaLnBrk="1" hangingPunct="1"/>
            <a:r>
              <a:rPr lang="zh-CN" altLang="en-US" sz="2500" smtClean="0"/>
              <a:t>第</a:t>
            </a:r>
            <a:r>
              <a:rPr lang="en-US" altLang="zh-CN" sz="2500" smtClean="0"/>
              <a:t>2-1</a:t>
            </a:r>
            <a:r>
              <a:rPr lang="zh-CN" altLang="en-US" sz="2500" smtClean="0"/>
              <a:t>讲</a:t>
            </a:r>
            <a:r>
              <a:rPr lang="en-US" altLang="zh-CN" sz="2500" smtClean="0"/>
              <a:t>.</a:t>
            </a:r>
            <a:r>
              <a:rPr lang="zh-CN" altLang="en-US" sz="2500" b="1" smtClean="0"/>
              <a:t>变压器负载运行时的电磁关系</a:t>
            </a:r>
            <a:r>
              <a:rPr lang="zh-CN" altLang="en-US" smtClean="0"/>
              <a:t> </a:t>
            </a:r>
            <a:r>
              <a:rPr lang="en-US" altLang="zh-CN" sz="1400" b="1" smtClean="0"/>
              <a:t>1</a:t>
            </a:r>
          </a:p>
        </p:txBody>
      </p:sp>
      <p:pic>
        <p:nvPicPr>
          <p:cNvPr id="6147" name="Picture 13" descr="12-1变压器负载运行图1"/>
          <p:cNvPicPr>
            <a:picLocks noChangeAspect="1" noChangeArrowheads="1"/>
          </p:cNvPicPr>
          <p:nvPr>
            <p:ph sz="half" idx="1"/>
          </p:nvPr>
        </p:nvPicPr>
        <p:blipFill>
          <a:blip r:embed="rId2"/>
          <a:srcRect/>
          <a:stretch>
            <a:fillRect/>
          </a:stretch>
        </p:blipFill>
        <p:spPr>
          <a:xfrm>
            <a:off x="1258888" y="3789363"/>
            <a:ext cx="4752975" cy="2830512"/>
          </a:xfrm>
          <a:noFill/>
        </p:spPr>
      </p:pic>
      <p:pic>
        <p:nvPicPr>
          <p:cNvPr id="202768" name="Picture 16" descr="12-1变压器负载运行图2"/>
          <p:cNvPicPr>
            <a:picLocks noChangeAspect="1" noChangeArrowheads="1"/>
          </p:cNvPicPr>
          <p:nvPr>
            <p:ph sz="quarter" idx="2"/>
          </p:nvPr>
        </p:nvPicPr>
        <p:blipFill>
          <a:blip r:embed="rId3"/>
          <a:srcRect/>
          <a:stretch>
            <a:fillRect/>
          </a:stretch>
        </p:blipFill>
        <p:spPr>
          <a:xfrm>
            <a:off x="1258888" y="3789363"/>
            <a:ext cx="4681537" cy="2865437"/>
          </a:xfrm>
          <a:noFill/>
        </p:spPr>
      </p:pic>
      <p:sp>
        <p:nvSpPr>
          <p:cNvPr id="6149" name="Text Box 11"/>
          <p:cNvSpPr txBox="1">
            <a:spLocks noChangeArrowheads="1"/>
          </p:cNvSpPr>
          <p:nvPr/>
        </p:nvSpPr>
        <p:spPr bwMode="auto">
          <a:xfrm>
            <a:off x="611188" y="1844675"/>
            <a:ext cx="7993062" cy="2282825"/>
          </a:xfrm>
          <a:prstGeom prst="rect">
            <a:avLst/>
          </a:prstGeom>
          <a:solidFill>
            <a:schemeClr val="accent1">
              <a:alpha val="0"/>
            </a:schemeClr>
          </a:solidFill>
          <a:ln w="9525">
            <a:noFill/>
            <a:miter lim="800000"/>
            <a:headEnd/>
            <a:tailEnd/>
          </a:ln>
          <a:effectLst/>
        </p:spPr>
        <p:txBody>
          <a:bodyPr>
            <a:spAutoFit/>
          </a:bodyPr>
          <a:lstStyle/>
          <a:p>
            <a:r>
              <a:rPr kumimoji="1" lang="en-US" altLang="zh-CN" sz="2400">
                <a:latin typeface="Tahoma" pitchFamily="34" charset="0"/>
              </a:rPr>
              <a:t>      </a:t>
            </a:r>
            <a:r>
              <a:rPr kumimoji="1" lang="zh-CN" altLang="en-US" sz="2400" b="1">
                <a:latin typeface="Tahoma" pitchFamily="34" charset="0"/>
              </a:rPr>
              <a:t>当次级绕组接通负载阻抗</a:t>
            </a:r>
            <a:r>
              <a:rPr kumimoji="1" lang="en-US" altLang="zh-CN" sz="2400" b="1">
                <a:latin typeface="Tahoma" pitchFamily="34" charset="0"/>
              </a:rPr>
              <a:t>Z</a:t>
            </a:r>
            <a:r>
              <a:rPr kumimoji="1" lang="en-US" altLang="zh-CN" sz="2400" b="1" baseline="-25000">
                <a:latin typeface="Tahoma" pitchFamily="34" charset="0"/>
              </a:rPr>
              <a:t>L</a:t>
            </a:r>
            <a:r>
              <a:rPr kumimoji="1" lang="zh-CN" altLang="en-US" sz="2400" b="1">
                <a:latin typeface="Tahoma" pitchFamily="34" charset="0"/>
              </a:rPr>
              <a:t>后，有次级电流</a:t>
            </a:r>
            <a:r>
              <a:rPr kumimoji="1" lang="en-US" altLang="zh-CN" sz="2400" b="1">
                <a:latin typeface="Tahoma" pitchFamily="34" charset="0"/>
              </a:rPr>
              <a:t>i</a:t>
            </a:r>
            <a:r>
              <a:rPr kumimoji="1" lang="en-US" altLang="zh-CN" sz="2400" b="1" baseline="-25000">
                <a:latin typeface="Tahoma" pitchFamily="34" charset="0"/>
              </a:rPr>
              <a:t>2</a:t>
            </a:r>
            <a:r>
              <a:rPr kumimoji="1" lang="zh-CN" altLang="en-US" sz="2400" b="1">
                <a:latin typeface="Tahoma" pitchFamily="34" charset="0"/>
              </a:rPr>
              <a:t>并建立次级磁势</a:t>
            </a:r>
            <a:r>
              <a:rPr kumimoji="1" lang="en-US" altLang="zh-CN" sz="2400" b="1">
                <a:latin typeface="Tahoma" pitchFamily="34" charset="0"/>
              </a:rPr>
              <a:t>i</a:t>
            </a:r>
            <a:r>
              <a:rPr kumimoji="1" lang="en-US" altLang="zh-CN" sz="2400" b="1" baseline="-25000">
                <a:latin typeface="Tahoma" pitchFamily="34" charset="0"/>
              </a:rPr>
              <a:t>2</a:t>
            </a:r>
            <a:r>
              <a:rPr kumimoji="1" lang="en-US" altLang="zh-CN" sz="2400" b="1">
                <a:latin typeface="Tahoma" pitchFamily="34" charset="0"/>
              </a:rPr>
              <a:t>W</a:t>
            </a:r>
            <a:r>
              <a:rPr kumimoji="1" lang="en-US" altLang="zh-CN" sz="2400" b="1" baseline="-25000">
                <a:latin typeface="Tahoma" pitchFamily="34" charset="0"/>
              </a:rPr>
              <a:t>2</a:t>
            </a:r>
            <a:r>
              <a:rPr kumimoji="1" lang="zh-CN" altLang="en-US" sz="2400" b="1">
                <a:latin typeface="Tahoma" pitchFamily="34" charset="0"/>
              </a:rPr>
              <a:t>。这时初级绕组有电流</a:t>
            </a:r>
            <a:r>
              <a:rPr kumimoji="1" lang="en-US" altLang="zh-CN" sz="2400" b="1">
                <a:latin typeface="Tahoma" pitchFamily="34" charset="0"/>
              </a:rPr>
              <a:t>i</a:t>
            </a:r>
            <a:r>
              <a:rPr kumimoji="1" lang="en-US" altLang="zh-CN" sz="2400" b="1" baseline="-25000">
                <a:latin typeface="Tahoma" pitchFamily="34" charset="0"/>
              </a:rPr>
              <a:t>1</a:t>
            </a:r>
            <a:r>
              <a:rPr kumimoji="1" lang="zh-CN" altLang="en-US" sz="2400" b="1">
                <a:latin typeface="Tahoma" pitchFamily="34" charset="0"/>
              </a:rPr>
              <a:t>，相应的初级边磁势为</a:t>
            </a:r>
            <a:r>
              <a:rPr kumimoji="1" lang="en-US" altLang="zh-CN" sz="2400" b="1">
                <a:latin typeface="Tahoma" pitchFamily="34" charset="0"/>
              </a:rPr>
              <a:t>i</a:t>
            </a:r>
            <a:r>
              <a:rPr kumimoji="1" lang="en-US" altLang="zh-CN" sz="2400" b="1" baseline="-25000">
                <a:latin typeface="Tahoma" pitchFamily="34" charset="0"/>
              </a:rPr>
              <a:t>1</a:t>
            </a:r>
            <a:r>
              <a:rPr kumimoji="1" lang="en-US" altLang="zh-CN" sz="2400" b="1">
                <a:latin typeface="Tahoma" pitchFamily="34" charset="0"/>
              </a:rPr>
              <a:t>W</a:t>
            </a:r>
            <a:r>
              <a:rPr kumimoji="1" lang="en-US" altLang="zh-CN" sz="2400" b="1" baseline="-25000">
                <a:latin typeface="Tahoma" pitchFamily="34" charset="0"/>
              </a:rPr>
              <a:t>1</a:t>
            </a:r>
            <a:r>
              <a:rPr kumimoji="1" lang="en-US" altLang="zh-CN" sz="2400">
                <a:latin typeface="Tahoma" pitchFamily="34" charset="0"/>
              </a:rPr>
              <a:t> </a:t>
            </a:r>
            <a:r>
              <a:rPr kumimoji="1" lang="zh-CN" altLang="en-US" sz="2400" b="1">
                <a:latin typeface="Tahoma" pitchFamily="34" charset="0"/>
              </a:rPr>
              <a:t>。由于初，次级磁势都作用于主磁路上，因此由它们共同激励而建立主磁通</a:t>
            </a:r>
            <a:r>
              <a:rPr kumimoji="1" lang="ru-RU" altLang="zh-CN" sz="2400" b="1">
                <a:latin typeface="Tahoma" pitchFamily="34" charset="0"/>
              </a:rPr>
              <a:t>Ф</a:t>
            </a:r>
            <a:r>
              <a:rPr kumimoji="1" lang="en-US" altLang="zh-CN" sz="2400" baseline="-25000">
                <a:latin typeface="Tahoma" pitchFamily="34" charset="0"/>
              </a:rPr>
              <a:t>m</a:t>
            </a:r>
            <a:r>
              <a:rPr kumimoji="1" lang="zh-CN" altLang="en-US" sz="2400" b="1">
                <a:latin typeface="Tahoma" pitchFamily="34" charset="0"/>
              </a:rPr>
              <a:t>。计算合成磁势为</a:t>
            </a:r>
            <a:r>
              <a:rPr kumimoji="1" lang="en-US" altLang="zh-CN" sz="2400" b="1">
                <a:solidFill>
                  <a:srgbClr val="0000FF"/>
                </a:solidFill>
                <a:latin typeface="Tahoma" pitchFamily="34" charset="0"/>
              </a:rPr>
              <a:t>i</a:t>
            </a:r>
            <a:r>
              <a:rPr kumimoji="1" lang="en-US" altLang="zh-CN" sz="2400" b="1" baseline="-25000">
                <a:solidFill>
                  <a:srgbClr val="0000FF"/>
                </a:solidFill>
                <a:latin typeface="Tahoma" pitchFamily="34" charset="0"/>
              </a:rPr>
              <a:t>1</a:t>
            </a:r>
            <a:r>
              <a:rPr kumimoji="1" lang="en-US" altLang="zh-CN" sz="2400" b="1">
                <a:solidFill>
                  <a:srgbClr val="0000FF"/>
                </a:solidFill>
                <a:latin typeface="Tahoma" pitchFamily="34" charset="0"/>
              </a:rPr>
              <a:t>W</a:t>
            </a:r>
            <a:r>
              <a:rPr kumimoji="1" lang="en-US" altLang="zh-CN" sz="2400" b="1" baseline="-25000">
                <a:solidFill>
                  <a:srgbClr val="0000FF"/>
                </a:solidFill>
                <a:latin typeface="Tahoma" pitchFamily="34" charset="0"/>
              </a:rPr>
              <a:t>1</a:t>
            </a:r>
            <a:r>
              <a:rPr kumimoji="1" lang="en-US" altLang="zh-CN" sz="2400" b="1">
                <a:solidFill>
                  <a:srgbClr val="0000FF"/>
                </a:solidFill>
                <a:latin typeface="Tahoma" pitchFamily="34" charset="0"/>
              </a:rPr>
              <a:t> +i</a:t>
            </a:r>
            <a:r>
              <a:rPr kumimoji="1" lang="en-US" altLang="zh-CN" sz="2400" b="1" baseline="-25000">
                <a:solidFill>
                  <a:srgbClr val="0000FF"/>
                </a:solidFill>
                <a:latin typeface="Tahoma" pitchFamily="34" charset="0"/>
              </a:rPr>
              <a:t>2</a:t>
            </a:r>
            <a:r>
              <a:rPr kumimoji="1" lang="en-US" altLang="zh-CN" sz="2400" b="1">
                <a:solidFill>
                  <a:srgbClr val="0000FF"/>
                </a:solidFill>
                <a:latin typeface="Tahoma" pitchFamily="34" charset="0"/>
              </a:rPr>
              <a:t>W</a:t>
            </a:r>
            <a:r>
              <a:rPr kumimoji="1" lang="en-US" altLang="zh-CN" sz="2400" b="1" baseline="-25000">
                <a:solidFill>
                  <a:srgbClr val="0000FF"/>
                </a:solidFill>
                <a:latin typeface="Tahoma" pitchFamily="34" charset="0"/>
              </a:rPr>
              <a:t>2</a:t>
            </a:r>
            <a:r>
              <a:rPr kumimoji="1" lang="en-US" altLang="zh-CN" sz="2400" b="1">
                <a:solidFill>
                  <a:srgbClr val="0000FF"/>
                </a:solidFill>
                <a:latin typeface="Tahoma" pitchFamily="34" charset="0"/>
              </a:rPr>
              <a:t> =i</a:t>
            </a:r>
            <a:r>
              <a:rPr kumimoji="1" lang="en-US" altLang="zh-CN" sz="2400" b="1" baseline="-25000">
                <a:solidFill>
                  <a:srgbClr val="0000FF"/>
                </a:solidFill>
                <a:latin typeface="Tahoma" pitchFamily="34" charset="0"/>
              </a:rPr>
              <a:t>0</a:t>
            </a:r>
            <a:r>
              <a:rPr kumimoji="1" lang="en-US" altLang="zh-CN" sz="2400" b="1">
                <a:solidFill>
                  <a:srgbClr val="0000FF"/>
                </a:solidFill>
                <a:latin typeface="Tahoma" pitchFamily="34" charset="0"/>
              </a:rPr>
              <a:t>W</a:t>
            </a:r>
            <a:r>
              <a:rPr kumimoji="1" lang="en-US" altLang="zh-CN" sz="2400" b="1" baseline="-25000">
                <a:solidFill>
                  <a:srgbClr val="0000FF"/>
                </a:solidFill>
                <a:latin typeface="Tahoma" pitchFamily="34" charset="0"/>
              </a:rPr>
              <a:t>1</a:t>
            </a:r>
            <a:r>
              <a:rPr kumimoji="1" lang="zh-CN" altLang="en-US" sz="2400" b="1">
                <a:latin typeface="Tahoma" pitchFamily="34" charset="0"/>
              </a:rPr>
              <a:t>这里的</a:t>
            </a:r>
            <a:r>
              <a:rPr kumimoji="1" lang="en-US" altLang="zh-CN" sz="2400" b="1">
                <a:latin typeface="Tahoma" pitchFamily="34" charset="0"/>
              </a:rPr>
              <a:t>i</a:t>
            </a:r>
            <a:r>
              <a:rPr kumimoji="1" lang="en-US" altLang="zh-CN" sz="2400" b="1" baseline="-25000">
                <a:latin typeface="Tahoma" pitchFamily="34" charset="0"/>
              </a:rPr>
              <a:t>0</a:t>
            </a:r>
            <a:r>
              <a:rPr kumimoji="1" lang="en-US" altLang="zh-CN" sz="2400" b="1">
                <a:latin typeface="Tahoma" pitchFamily="34" charset="0"/>
              </a:rPr>
              <a:t>W</a:t>
            </a:r>
            <a:r>
              <a:rPr kumimoji="1" lang="en-US" altLang="zh-CN" sz="2400" b="1" baseline="-25000">
                <a:latin typeface="Tahoma" pitchFamily="34" charset="0"/>
              </a:rPr>
              <a:t>1</a:t>
            </a:r>
            <a:r>
              <a:rPr kumimoji="1" lang="zh-CN" altLang="en-US" sz="2400" b="1">
                <a:latin typeface="Tahoma" pitchFamily="34" charset="0"/>
              </a:rPr>
              <a:t>就是建立</a:t>
            </a:r>
            <a:r>
              <a:rPr kumimoji="1" lang="ru-RU" altLang="zh-CN" sz="2400" b="1">
                <a:latin typeface="Tahoma" pitchFamily="34" charset="0"/>
              </a:rPr>
              <a:t>Ф</a:t>
            </a:r>
            <a:r>
              <a:rPr kumimoji="1" lang="en-US" altLang="zh-CN" sz="2400" baseline="-25000">
                <a:latin typeface="Tahoma" pitchFamily="34" charset="0"/>
              </a:rPr>
              <a:t>m</a:t>
            </a:r>
            <a:r>
              <a:rPr kumimoji="1" lang="zh-CN" altLang="en-US" sz="2400" b="1">
                <a:latin typeface="Tahoma" pitchFamily="34" charset="0"/>
              </a:rPr>
              <a:t>所需之励磁磁势</a:t>
            </a:r>
            <a:r>
              <a:rPr kumimoji="1" lang="zh-CN" altLang="en-US" sz="2400">
                <a:latin typeface="Tahoma" pitchFamily="34" charset="0"/>
              </a:rPr>
              <a:t>。</a:t>
            </a:r>
          </a:p>
          <a:p>
            <a:r>
              <a:rPr kumimoji="1" lang="zh-CN" altLang="en-US" sz="2400">
                <a:latin typeface="Tahoma" pitchFamily="34" charset="0"/>
              </a:rPr>
              <a:t>      </a:t>
            </a:r>
          </a:p>
        </p:txBody>
      </p:sp>
      <p:pic>
        <p:nvPicPr>
          <p:cNvPr id="202770" name="Picture 18" descr="12-1变压器负载运行图3"/>
          <p:cNvPicPr>
            <a:picLocks noChangeAspect="1" noChangeArrowheads="1"/>
          </p:cNvPicPr>
          <p:nvPr>
            <p:ph sz="quarter" idx="3"/>
          </p:nvPr>
        </p:nvPicPr>
        <p:blipFill>
          <a:blip r:embed="rId4"/>
          <a:srcRect/>
          <a:stretch>
            <a:fillRect/>
          </a:stretch>
        </p:blipFill>
        <p:spPr>
          <a:xfrm>
            <a:off x="1258888" y="3810000"/>
            <a:ext cx="4752975" cy="2787650"/>
          </a:xfrm>
          <a:noFill/>
        </p:spPr>
      </p:pic>
    </p:spTree>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27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27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z="2500" smtClean="0"/>
              <a:t>第</a:t>
            </a:r>
            <a:r>
              <a:rPr lang="en-US" altLang="zh-CN" sz="2500" smtClean="0"/>
              <a:t>2-1</a:t>
            </a:r>
            <a:r>
              <a:rPr lang="zh-CN" altLang="en-US" sz="2500" smtClean="0"/>
              <a:t>讲</a:t>
            </a:r>
            <a:r>
              <a:rPr lang="en-US" altLang="zh-CN" sz="2500" smtClean="0"/>
              <a:t>.</a:t>
            </a:r>
            <a:r>
              <a:rPr lang="zh-CN" altLang="en-US" sz="2500" b="1" smtClean="0"/>
              <a:t>变压器负载运行时的电磁关系</a:t>
            </a:r>
            <a:r>
              <a:rPr lang="zh-CN" altLang="en-US" smtClean="0"/>
              <a:t> </a:t>
            </a:r>
            <a:r>
              <a:rPr lang="en-US" altLang="zh-CN" sz="1400" b="1" smtClean="0"/>
              <a:t>2</a:t>
            </a:r>
          </a:p>
        </p:txBody>
      </p:sp>
      <p:pic>
        <p:nvPicPr>
          <p:cNvPr id="7171" name="Picture 6" descr="12-1变压器负载运行图3"/>
          <p:cNvPicPr>
            <a:picLocks noChangeAspect="1" noChangeArrowheads="1"/>
          </p:cNvPicPr>
          <p:nvPr>
            <p:ph sz="half" idx="1"/>
          </p:nvPr>
        </p:nvPicPr>
        <p:blipFill>
          <a:blip r:embed="rId2"/>
          <a:srcRect r="4649" b="11195"/>
          <a:stretch>
            <a:fillRect/>
          </a:stretch>
        </p:blipFill>
        <p:spPr>
          <a:xfrm>
            <a:off x="2268538" y="3500438"/>
            <a:ext cx="4859337" cy="2654300"/>
          </a:xfrm>
          <a:noFill/>
        </p:spPr>
      </p:pic>
      <p:sp>
        <p:nvSpPr>
          <p:cNvPr id="7172" name="Text Box 3"/>
          <p:cNvSpPr txBox="1">
            <a:spLocks noChangeArrowheads="1"/>
          </p:cNvSpPr>
          <p:nvPr/>
        </p:nvSpPr>
        <p:spPr bwMode="auto">
          <a:xfrm>
            <a:off x="611188" y="1844675"/>
            <a:ext cx="8208962" cy="2100263"/>
          </a:xfrm>
          <a:prstGeom prst="rect">
            <a:avLst/>
          </a:prstGeom>
          <a:solidFill>
            <a:schemeClr val="accent1">
              <a:alpha val="0"/>
            </a:schemeClr>
          </a:solidFill>
          <a:ln w="9525">
            <a:noFill/>
            <a:miter lim="800000"/>
            <a:headEnd/>
            <a:tailEnd/>
          </a:ln>
          <a:effectLst/>
        </p:spPr>
        <p:txBody>
          <a:bodyPr>
            <a:spAutoFit/>
          </a:bodyPr>
          <a:lstStyle/>
          <a:p>
            <a:r>
              <a:rPr kumimoji="1" lang="en-US" altLang="zh-CN" sz="2400">
                <a:latin typeface="Tahoma" pitchFamily="34" charset="0"/>
              </a:rPr>
              <a:t>      </a:t>
            </a:r>
            <a:r>
              <a:rPr kumimoji="1" lang="zh-CN" altLang="en-US" sz="2400" b="1">
                <a:latin typeface="Tahoma" pitchFamily="34" charset="0"/>
              </a:rPr>
              <a:t>对比空载状态，初级绕组有空载电流</a:t>
            </a:r>
            <a:r>
              <a:rPr kumimoji="1" lang="en-US" altLang="zh-CN" sz="2400" b="1">
                <a:latin typeface="Tahoma" pitchFamily="34" charset="0"/>
              </a:rPr>
              <a:t>i</a:t>
            </a:r>
            <a:r>
              <a:rPr kumimoji="1" lang="en-US" altLang="zh-CN" sz="2400" b="1" baseline="-25000">
                <a:latin typeface="Tahoma" pitchFamily="34" charset="0"/>
              </a:rPr>
              <a:t>0</a:t>
            </a:r>
            <a:r>
              <a:rPr kumimoji="1" lang="zh-CN" altLang="en-US" sz="2400" b="1">
                <a:latin typeface="Tahoma" pitchFamily="34" charset="0"/>
              </a:rPr>
              <a:t>，它激励产生主磁场</a:t>
            </a:r>
            <a:r>
              <a:rPr kumimoji="1" lang="ru-RU" altLang="zh-CN" sz="2400" b="1">
                <a:latin typeface="Tahoma" pitchFamily="34" charset="0"/>
              </a:rPr>
              <a:t>Ф</a:t>
            </a:r>
            <a:r>
              <a:rPr kumimoji="1" lang="en-US" altLang="zh-CN" sz="2400" baseline="-25000">
                <a:latin typeface="Tahoma" pitchFamily="34" charset="0"/>
              </a:rPr>
              <a:t>m</a:t>
            </a:r>
            <a:r>
              <a:rPr kumimoji="1" lang="en-US" altLang="zh-CN" sz="2400">
                <a:latin typeface="Tahoma" pitchFamily="34" charset="0"/>
              </a:rPr>
              <a:t> </a:t>
            </a:r>
            <a:r>
              <a:rPr kumimoji="1" lang="zh-CN" altLang="en-US" sz="2400" b="1">
                <a:latin typeface="Tahoma" pitchFamily="34" charset="0"/>
              </a:rPr>
              <a:t>。若是同样的电源电压</a:t>
            </a:r>
            <a:r>
              <a:rPr kumimoji="1" lang="en-US" altLang="zh-CN" sz="2400" b="1">
                <a:latin typeface="Tahoma" pitchFamily="34" charset="0"/>
              </a:rPr>
              <a:t>U</a:t>
            </a:r>
            <a:r>
              <a:rPr kumimoji="1" lang="en-US" altLang="zh-CN" sz="2400" b="1" baseline="-25000">
                <a:latin typeface="Tahoma" pitchFamily="34" charset="0"/>
              </a:rPr>
              <a:t>1</a:t>
            </a:r>
            <a:r>
              <a:rPr kumimoji="1" lang="zh-CN" altLang="en-US" sz="2400" b="1">
                <a:latin typeface="Tahoma" pitchFamily="34" charset="0"/>
              </a:rPr>
              <a:t>并考虑</a:t>
            </a:r>
            <a:r>
              <a:rPr kumimoji="1" lang="en-US" altLang="zh-CN" sz="2400" b="1">
                <a:latin typeface="Tahoma" pitchFamily="34" charset="0"/>
              </a:rPr>
              <a:t>E</a:t>
            </a:r>
            <a:r>
              <a:rPr kumimoji="1" lang="en-US" altLang="zh-CN" sz="2400" b="1" baseline="-25000">
                <a:latin typeface="Tahoma" pitchFamily="34" charset="0"/>
              </a:rPr>
              <a:t>1</a:t>
            </a:r>
            <a:r>
              <a:rPr kumimoji="1" lang="en-US" altLang="zh-CN" sz="2400" b="1">
                <a:latin typeface="Tahoma" pitchFamily="34" charset="0"/>
                <a:cs typeface="Tahoma" pitchFamily="34" charset="0"/>
              </a:rPr>
              <a:t>≈U</a:t>
            </a:r>
            <a:r>
              <a:rPr kumimoji="1" lang="en-US" altLang="zh-CN" sz="2400" b="1" baseline="-25000">
                <a:latin typeface="Tahoma" pitchFamily="34" charset="0"/>
                <a:cs typeface="Tahoma" pitchFamily="34" charset="0"/>
              </a:rPr>
              <a:t>1</a:t>
            </a:r>
            <a:r>
              <a:rPr kumimoji="1" lang="zh-CN" altLang="en-US" sz="2400" b="1">
                <a:latin typeface="Tahoma" pitchFamily="34" charset="0"/>
              </a:rPr>
              <a:t>关系，那么变压器从空载到负载状态的电势</a:t>
            </a:r>
            <a:r>
              <a:rPr kumimoji="1" lang="en-US" altLang="zh-CN" sz="2400" b="1">
                <a:latin typeface="Tahoma" pitchFamily="34" charset="0"/>
              </a:rPr>
              <a:t>E</a:t>
            </a:r>
            <a:r>
              <a:rPr kumimoji="1" lang="en-US" altLang="zh-CN" sz="2400" b="1" baseline="-25000">
                <a:latin typeface="Tahoma" pitchFamily="34" charset="0"/>
              </a:rPr>
              <a:t>1</a:t>
            </a:r>
            <a:r>
              <a:rPr kumimoji="1" lang="zh-CN" altLang="en-US" sz="2400" b="1">
                <a:latin typeface="Tahoma" pitchFamily="34" charset="0"/>
              </a:rPr>
              <a:t>和主磁通</a:t>
            </a:r>
            <a:r>
              <a:rPr kumimoji="1" lang="ru-RU" altLang="zh-CN" sz="2400" b="1">
                <a:latin typeface="Tahoma" pitchFamily="34" charset="0"/>
              </a:rPr>
              <a:t>Ф</a:t>
            </a:r>
            <a:r>
              <a:rPr kumimoji="1" lang="en-US" altLang="zh-CN" sz="2400" baseline="-25000">
                <a:latin typeface="Tahoma" pitchFamily="34" charset="0"/>
              </a:rPr>
              <a:t>m</a:t>
            </a:r>
            <a:r>
              <a:rPr kumimoji="1" lang="zh-CN" altLang="en-US" sz="2400" b="1">
                <a:latin typeface="Tahoma" pitchFamily="34" charset="0"/>
              </a:rPr>
              <a:t>应基本保持不变，所以上式的</a:t>
            </a:r>
            <a:r>
              <a:rPr kumimoji="1" lang="en-US" altLang="zh-CN" sz="2400" b="1">
                <a:latin typeface="Tahoma" pitchFamily="34" charset="0"/>
              </a:rPr>
              <a:t>I</a:t>
            </a:r>
            <a:r>
              <a:rPr kumimoji="1" lang="en-US" altLang="zh-CN" sz="2400" b="1" baseline="-25000">
                <a:latin typeface="Tahoma" pitchFamily="34" charset="0"/>
              </a:rPr>
              <a:t>o</a:t>
            </a:r>
            <a:r>
              <a:rPr kumimoji="1" lang="zh-CN" altLang="en-US" sz="2400" b="1">
                <a:latin typeface="Tahoma" pitchFamily="34" charset="0"/>
              </a:rPr>
              <a:t>就可以近似认为是</a:t>
            </a:r>
            <a:r>
              <a:rPr kumimoji="1" lang="zh-CN" altLang="en-US" sz="2400" b="1">
                <a:solidFill>
                  <a:srgbClr val="0000FF"/>
                </a:solidFill>
                <a:latin typeface="Tahoma" pitchFamily="34" charset="0"/>
              </a:rPr>
              <a:t>空载初级电流值</a:t>
            </a:r>
            <a:r>
              <a:rPr kumimoji="1" lang="zh-CN" altLang="en-US" sz="2400" b="1">
                <a:solidFill>
                  <a:schemeClr val="hlink"/>
                </a:solidFill>
                <a:latin typeface="Tahoma" pitchFamily="34" charset="0"/>
              </a:rPr>
              <a:t>。</a:t>
            </a:r>
            <a:r>
              <a:rPr kumimoji="1" lang="zh-CN" altLang="en-US" sz="2400">
                <a:latin typeface="Tahoma" pitchFamily="34" charset="0"/>
              </a:rPr>
              <a:t> </a:t>
            </a:r>
            <a:endParaRPr kumimoji="1" lang="zh-CN" altLang="en-US" sz="2400" b="1">
              <a:latin typeface="Tahoma" pitchFamily="34" charset="0"/>
            </a:endParaRPr>
          </a:p>
          <a:p>
            <a:pPr>
              <a:spcBef>
                <a:spcPct val="50000"/>
              </a:spcBef>
            </a:pPr>
            <a:endParaRPr kumimoji="1" lang="en-US" altLang="zh-CN" sz="2400">
              <a:latin typeface="Tahoma" pitchFamily="34" charset="0"/>
            </a:endParaRPr>
          </a:p>
        </p:txBody>
      </p:sp>
    </p:spTree>
  </p:cSld>
  <p:clrMapOvr>
    <a:masterClrMapping/>
  </p:clrMapOvr>
  <p:transition advTm="922"/>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z="2500" smtClean="0"/>
              <a:t>第</a:t>
            </a:r>
            <a:r>
              <a:rPr lang="en-US" altLang="zh-CN" sz="2500" smtClean="0"/>
              <a:t>2-1</a:t>
            </a:r>
            <a:r>
              <a:rPr lang="zh-CN" altLang="en-US" sz="2500" smtClean="0"/>
              <a:t>讲</a:t>
            </a:r>
            <a:r>
              <a:rPr lang="en-US" altLang="zh-CN" sz="2500" smtClean="0"/>
              <a:t>.</a:t>
            </a:r>
            <a:r>
              <a:rPr lang="zh-CN" altLang="en-US" sz="2500" b="1" smtClean="0"/>
              <a:t>变压器负载运行时的电磁关系</a:t>
            </a:r>
            <a:r>
              <a:rPr lang="zh-CN" altLang="en-US" smtClean="0"/>
              <a:t> </a:t>
            </a:r>
            <a:r>
              <a:rPr lang="en-US" altLang="zh-CN" sz="1400" b="1" smtClean="0"/>
              <a:t>3</a:t>
            </a:r>
          </a:p>
        </p:txBody>
      </p:sp>
      <p:sp>
        <p:nvSpPr>
          <p:cNvPr id="8195" name="Text Box 3"/>
          <p:cNvSpPr txBox="1">
            <a:spLocks noChangeArrowheads="1"/>
          </p:cNvSpPr>
          <p:nvPr/>
        </p:nvSpPr>
        <p:spPr bwMode="auto">
          <a:xfrm>
            <a:off x="611188" y="1844675"/>
            <a:ext cx="7921625" cy="1917700"/>
          </a:xfrm>
          <a:prstGeom prst="rect">
            <a:avLst/>
          </a:prstGeom>
          <a:solidFill>
            <a:schemeClr val="accent1">
              <a:alpha val="0"/>
            </a:schemeClr>
          </a:solidFill>
          <a:ln w="9525">
            <a:noFill/>
            <a:miter lim="800000"/>
            <a:headEnd/>
            <a:tailEnd/>
          </a:ln>
          <a:effectLst/>
        </p:spPr>
        <p:txBody>
          <a:bodyPr>
            <a:spAutoFit/>
          </a:bodyPr>
          <a:lstStyle/>
          <a:p>
            <a:r>
              <a:rPr kumimoji="1" lang="en-US" altLang="zh-CN" sz="2400">
                <a:latin typeface="Tahoma" pitchFamily="34" charset="0"/>
              </a:rPr>
              <a:t>      </a:t>
            </a:r>
            <a:r>
              <a:rPr kumimoji="1" lang="zh-CN" altLang="en-US" sz="2400" b="1">
                <a:latin typeface="宋体" charset="-122"/>
              </a:rPr>
              <a:t>变压器负载工作的磁势平衡式。它可改写为 </a:t>
            </a:r>
            <a:r>
              <a:rPr kumimoji="1" lang="en-US" altLang="zh-CN" sz="2400" b="1">
                <a:solidFill>
                  <a:srgbClr val="0000FF"/>
                </a:solidFill>
                <a:latin typeface="宋体" charset="-122"/>
              </a:rPr>
              <a:t>i</a:t>
            </a:r>
            <a:r>
              <a:rPr kumimoji="1" lang="en-US" altLang="zh-CN" sz="2400" b="1" baseline="-25000">
                <a:solidFill>
                  <a:srgbClr val="0000FF"/>
                </a:solidFill>
                <a:latin typeface="宋体" charset="-122"/>
              </a:rPr>
              <a:t>1</a:t>
            </a:r>
            <a:r>
              <a:rPr kumimoji="1" lang="en-US" altLang="zh-CN" sz="2400" b="1">
                <a:solidFill>
                  <a:srgbClr val="0000FF"/>
                </a:solidFill>
                <a:latin typeface="宋体" charset="-122"/>
              </a:rPr>
              <a:t>W</a:t>
            </a:r>
            <a:r>
              <a:rPr kumimoji="1" lang="en-US" altLang="zh-CN" sz="2400" b="1" baseline="-25000">
                <a:solidFill>
                  <a:srgbClr val="0000FF"/>
                </a:solidFill>
                <a:latin typeface="宋体" charset="-122"/>
              </a:rPr>
              <a:t>1</a:t>
            </a:r>
            <a:r>
              <a:rPr kumimoji="1" lang="en-US" altLang="zh-CN" sz="2400" b="1">
                <a:solidFill>
                  <a:srgbClr val="0000FF"/>
                </a:solidFill>
                <a:latin typeface="宋体" charset="-122"/>
              </a:rPr>
              <a:t> =i</a:t>
            </a:r>
            <a:r>
              <a:rPr kumimoji="1" lang="en-US" altLang="zh-CN" sz="2400" b="1" baseline="-25000">
                <a:solidFill>
                  <a:srgbClr val="0000FF"/>
                </a:solidFill>
                <a:latin typeface="宋体" charset="-122"/>
              </a:rPr>
              <a:t>0</a:t>
            </a:r>
            <a:r>
              <a:rPr kumimoji="1" lang="en-US" altLang="zh-CN" sz="2400" b="1">
                <a:solidFill>
                  <a:srgbClr val="0000FF"/>
                </a:solidFill>
                <a:latin typeface="宋体" charset="-122"/>
              </a:rPr>
              <a:t>W</a:t>
            </a:r>
            <a:r>
              <a:rPr kumimoji="1" lang="en-US" altLang="zh-CN" sz="2400" b="1" baseline="-25000">
                <a:solidFill>
                  <a:srgbClr val="0000FF"/>
                </a:solidFill>
                <a:latin typeface="宋体" charset="-122"/>
              </a:rPr>
              <a:t>1 </a:t>
            </a:r>
            <a:r>
              <a:rPr kumimoji="1" lang="en-US" altLang="zh-CN" sz="2400" b="1">
                <a:solidFill>
                  <a:srgbClr val="0000FF"/>
                </a:solidFill>
                <a:latin typeface="宋体" charset="-122"/>
              </a:rPr>
              <a:t>+(-i</a:t>
            </a:r>
            <a:r>
              <a:rPr kumimoji="1" lang="en-US" altLang="zh-CN" sz="2400" b="1" baseline="-25000">
                <a:solidFill>
                  <a:srgbClr val="0000FF"/>
                </a:solidFill>
                <a:latin typeface="宋体" charset="-122"/>
              </a:rPr>
              <a:t>2</a:t>
            </a:r>
            <a:r>
              <a:rPr kumimoji="1" lang="en-US" altLang="zh-CN" sz="2400" b="1">
                <a:solidFill>
                  <a:srgbClr val="0000FF"/>
                </a:solidFill>
                <a:latin typeface="宋体" charset="-122"/>
              </a:rPr>
              <a:t>W</a:t>
            </a:r>
            <a:r>
              <a:rPr kumimoji="1" lang="en-US" altLang="zh-CN" sz="2400" b="1" baseline="-25000">
                <a:solidFill>
                  <a:srgbClr val="0000FF"/>
                </a:solidFill>
                <a:latin typeface="宋体" charset="-122"/>
              </a:rPr>
              <a:t>2</a:t>
            </a:r>
            <a:r>
              <a:rPr kumimoji="1" lang="en-US" altLang="zh-CN" sz="2400" b="1">
                <a:solidFill>
                  <a:srgbClr val="0000FF"/>
                </a:solidFill>
                <a:latin typeface="宋体" charset="-122"/>
              </a:rPr>
              <a:t>)</a:t>
            </a:r>
            <a:r>
              <a:rPr kumimoji="1" lang="en-US" altLang="zh-CN" sz="2400" b="1">
                <a:latin typeface="宋体" charset="-122"/>
              </a:rPr>
              <a:t> </a:t>
            </a:r>
            <a:r>
              <a:rPr kumimoji="1" lang="zh-CN" altLang="en-US" sz="2400" b="1">
                <a:latin typeface="宋体" charset="-122"/>
              </a:rPr>
              <a:t>，这说明初级磁势</a:t>
            </a:r>
            <a:r>
              <a:rPr kumimoji="1" lang="en-US" altLang="zh-CN" sz="2400" b="1">
                <a:latin typeface="宋体" charset="-122"/>
              </a:rPr>
              <a:t>i</a:t>
            </a:r>
            <a:r>
              <a:rPr kumimoji="1" lang="en-US" altLang="zh-CN" sz="2400" b="1" baseline="-25000">
                <a:latin typeface="宋体" charset="-122"/>
              </a:rPr>
              <a:t>1</a:t>
            </a:r>
            <a:r>
              <a:rPr kumimoji="1" lang="en-US" altLang="zh-CN" sz="2400" b="1">
                <a:latin typeface="宋体" charset="-122"/>
              </a:rPr>
              <a:t>W</a:t>
            </a:r>
            <a:r>
              <a:rPr kumimoji="1" lang="en-US" altLang="zh-CN" sz="2400" b="1" baseline="-25000">
                <a:latin typeface="宋体" charset="-122"/>
              </a:rPr>
              <a:t>1</a:t>
            </a:r>
            <a:r>
              <a:rPr kumimoji="1" lang="zh-CN" altLang="en-US" sz="2400" b="1">
                <a:latin typeface="宋体" charset="-122"/>
              </a:rPr>
              <a:t>可分为两个分量：第一个</a:t>
            </a:r>
            <a:r>
              <a:rPr kumimoji="1" lang="en-US" altLang="zh-CN" sz="2400" b="1">
                <a:solidFill>
                  <a:srgbClr val="0000FF"/>
                </a:solidFill>
                <a:latin typeface="宋体" charset="-122"/>
              </a:rPr>
              <a:t>i</a:t>
            </a:r>
            <a:r>
              <a:rPr kumimoji="1" lang="en-US" altLang="zh-CN" sz="2400" b="1" baseline="-25000">
                <a:solidFill>
                  <a:srgbClr val="0000FF"/>
                </a:solidFill>
                <a:latin typeface="宋体" charset="-122"/>
              </a:rPr>
              <a:t>0</a:t>
            </a:r>
            <a:r>
              <a:rPr kumimoji="1" lang="en-US" altLang="zh-CN" sz="2400" b="1">
                <a:solidFill>
                  <a:srgbClr val="0000FF"/>
                </a:solidFill>
                <a:latin typeface="宋体" charset="-122"/>
              </a:rPr>
              <a:t>W</a:t>
            </a:r>
            <a:r>
              <a:rPr kumimoji="1" lang="en-US" altLang="zh-CN" sz="2400" b="1" baseline="-25000">
                <a:solidFill>
                  <a:srgbClr val="0000FF"/>
                </a:solidFill>
                <a:latin typeface="宋体" charset="-122"/>
              </a:rPr>
              <a:t>1</a:t>
            </a:r>
            <a:r>
              <a:rPr kumimoji="1" lang="zh-CN" altLang="en-US" sz="2400" b="1">
                <a:latin typeface="宋体" charset="-122"/>
              </a:rPr>
              <a:t>为主磁场所需的励磁磁势分量，第二个为用以补偿次级磁势的负载磁势分量，它与</a:t>
            </a:r>
            <a:r>
              <a:rPr kumimoji="1" lang="en-US" altLang="zh-CN" sz="2400" b="1">
                <a:solidFill>
                  <a:srgbClr val="0000FF"/>
                </a:solidFill>
                <a:latin typeface="宋体" charset="-122"/>
              </a:rPr>
              <a:t>(-i</a:t>
            </a:r>
            <a:r>
              <a:rPr kumimoji="1" lang="en-US" altLang="zh-CN" sz="2400" b="1" baseline="-25000">
                <a:solidFill>
                  <a:srgbClr val="0000FF"/>
                </a:solidFill>
                <a:latin typeface="宋体" charset="-122"/>
              </a:rPr>
              <a:t>2</a:t>
            </a:r>
            <a:r>
              <a:rPr kumimoji="1" lang="en-US" altLang="zh-CN" sz="2400" b="1">
                <a:solidFill>
                  <a:srgbClr val="0000FF"/>
                </a:solidFill>
                <a:latin typeface="宋体" charset="-122"/>
              </a:rPr>
              <a:t>W</a:t>
            </a:r>
            <a:r>
              <a:rPr kumimoji="1" lang="en-US" altLang="zh-CN" sz="2400" b="1" baseline="-25000">
                <a:solidFill>
                  <a:srgbClr val="0000FF"/>
                </a:solidFill>
                <a:latin typeface="宋体" charset="-122"/>
              </a:rPr>
              <a:t>2</a:t>
            </a:r>
            <a:r>
              <a:rPr kumimoji="1" lang="en-US" altLang="zh-CN" sz="2400" b="1">
                <a:solidFill>
                  <a:srgbClr val="0000FF"/>
                </a:solidFill>
                <a:latin typeface="宋体" charset="-122"/>
              </a:rPr>
              <a:t>)</a:t>
            </a:r>
            <a:r>
              <a:rPr kumimoji="1" lang="zh-CN" altLang="en-US" sz="2400" b="1">
                <a:latin typeface="宋体" charset="-122"/>
              </a:rPr>
              <a:t>大小相等，相位相反。</a:t>
            </a:r>
            <a:endParaRPr kumimoji="1" lang="zh-CN" altLang="en-US" sz="2400">
              <a:latin typeface="宋体" charset="-122"/>
            </a:endParaRPr>
          </a:p>
        </p:txBody>
      </p:sp>
      <p:pic>
        <p:nvPicPr>
          <p:cNvPr id="8196" name="Picture 4" descr="12-1变压器负载运行图3"/>
          <p:cNvPicPr>
            <a:picLocks noChangeAspect="1" noChangeArrowheads="1"/>
          </p:cNvPicPr>
          <p:nvPr>
            <p:ph idx="1"/>
          </p:nvPr>
        </p:nvPicPr>
        <p:blipFill>
          <a:blip r:embed="rId2"/>
          <a:srcRect r="4649" b="11195"/>
          <a:stretch>
            <a:fillRect/>
          </a:stretch>
        </p:blipFill>
        <p:spPr>
          <a:xfrm>
            <a:off x="2987675" y="3357563"/>
            <a:ext cx="5543550" cy="3251200"/>
          </a:xfrm>
          <a:noFill/>
        </p:spPr>
      </p:pic>
    </p:spTree>
  </p:cSld>
  <p:clrMapOvr>
    <a:masterClrMapping/>
  </p:clrMapOvr>
  <p:transition advTm="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55650" y="549275"/>
            <a:ext cx="7793038" cy="1143000"/>
          </a:xfrm>
        </p:spPr>
        <p:txBody>
          <a:bodyPr/>
          <a:lstStyle/>
          <a:p>
            <a:pPr eaLnBrk="1" hangingPunct="1"/>
            <a:r>
              <a:rPr lang="zh-CN" altLang="en-US" sz="2500" smtClean="0"/>
              <a:t>第</a:t>
            </a:r>
            <a:r>
              <a:rPr lang="en-US" altLang="zh-CN" sz="2500" smtClean="0"/>
              <a:t>2-1</a:t>
            </a:r>
            <a:r>
              <a:rPr lang="zh-CN" altLang="en-US" sz="2500" smtClean="0"/>
              <a:t>讲</a:t>
            </a:r>
            <a:r>
              <a:rPr lang="en-US" altLang="zh-CN" sz="2500" smtClean="0"/>
              <a:t>.</a:t>
            </a:r>
            <a:r>
              <a:rPr lang="zh-CN" altLang="en-US" sz="2500" b="1" smtClean="0"/>
              <a:t>变压器负载运行时的电磁关系</a:t>
            </a:r>
            <a:r>
              <a:rPr lang="zh-CN" altLang="en-US" smtClean="0"/>
              <a:t> </a:t>
            </a:r>
            <a:r>
              <a:rPr lang="en-US" altLang="zh-CN" sz="1400" b="1" smtClean="0"/>
              <a:t>4</a:t>
            </a:r>
          </a:p>
        </p:txBody>
      </p:sp>
      <p:graphicFrame>
        <p:nvGraphicFramePr>
          <p:cNvPr id="9219" name="Object 4"/>
          <p:cNvGraphicFramePr>
            <a:graphicFrameLocks noChangeAspect="1"/>
          </p:cNvGraphicFramePr>
          <p:nvPr>
            <p:ph sz="half" idx="1"/>
          </p:nvPr>
        </p:nvGraphicFramePr>
        <p:xfrm>
          <a:off x="468313" y="3644900"/>
          <a:ext cx="4176712" cy="2182813"/>
        </p:xfrm>
        <a:graphic>
          <a:graphicData uri="http://schemas.openxmlformats.org/presentationml/2006/ole">
            <p:oleObj spid="_x0000_s9219" name="Equation" r:id="rId3" imgW="1409700" imgH="736600" progId="Equation.DSMT4">
              <p:embed/>
            </p:oleObj>
          </a:graphicData>
        </a:graphic>
      </p:graphicFrame>
      <p:sp>
        <p:nvSpPr>
          <p:cNvPr id="9220" name="Text Box 3"/>
          <p:cNvSpPr txBox="1">
            <a:spLocks noChangeArrowheads="1"/>
          </p:cNvSpPr>
          <p:nvPr/>
        </p:nvSpPr>
        <p:spPr bwMode="auto">
          <a:xfrm>
            <a:off x="611188" y="1844675"/>
            <a:ext cx="7848600" cy="1735138"/>
          </a:xfrm>
          <a:prstGeom prst="rect">
            <a:avLst/>
          </a:prstGeom>
          <a:solidFill>
            <a:schemeClr val="accent1">
              <a:alpha val="0"/>
            </a:schemeClr>
          </a:solidFill>
          <a:ln w="9525">
            <a:noFill/>
            <a:miter lim="800000"/>
            <a:headEnd/>
            <a:tailEnd/>
          </a:ln>
          <a:effectLst/>
        </p:spPr>
        <p:txBody>
          <a:bodyPr>
            <a:spAutoFit/>
          </a:bodyPr>
          <a:lstStyle/>
          <a:p>
            <a:pPr algn="just">
              <a:spcBef>
                <a:spcPct val="50000"/>
              </a:spcBef>
            </a:pPr>
            <a:r>
              <a:rPr kumimoji="1" lang="en-US" altLang="zh-CN" sz="2400" b="1">
                <a:latin typeface="Tahoma" pitchFamily="34" charset="0"/>
              </a:rPr>
              <a:t>       </a:t>
            </a:r>
            <a:r>
              <a:rPr kumimoji="1" lang="zh-CN" altLang="en-US" sz="2400" b="1">
                <a:latin typeface="Tahoma" pitchFamily="34" charset="0"/>
              </a:rPr>
              <a:t>综上可知，负载与空载时相比较，主磁通</a:t>
            </a:r>
            <a:r>
              <a:rPr kumimoji="1" lang="ru-RU" altLang="zh-CN" sz="2400" b="1">
                <a:latin typeface="Tahoma" pitchFamily="34" charset="0"/>
              </a:rPr>
              <a:t>Ф</a:t>
            </a:r>
            <a:r>
              <a:rPr kumimoji="1" lang="en-US" altLang="zh-CN" sz="2400" baseline="-25000">
                <a:latin typeface="Tahoma" pitchFamily="34" charset="0"/>
              </a:rPr>
              <a:t>m</a:t>
            </a:r>
            <a:r>
              <a:rPr kumimoji="1" lang="zh-CN" altLang="en-US" sz="2400" b="1">
                <a:latin typeface="Tahoma" pitchFamily="34" charset="0"/>
              </a:rPr>
              <a:t>及初，次级主电势</a:t>
            </a:r>
            <a:r>
              <a:rPr kumimoji="1" lang="en-US" altLang="zh-CN" sz="2400" b="1">
                <a:latin typeface="Tahoma" pitchFamily="34" charset="0"/>
              </a:rPr>
              <a:t>E</a:t>
            </a:r>
            <a:r>
              <a:rPr kumimoji="1" lang="en-US" altLang="zh-CN" sz="2400" b="1" baseline="-25000">
                <a:latin typeface="Tahoma" pitchFamily="34" charset="0"/>
              </a:rPr>
              <a:t>1</a:t>
            </a:r>
            <a:r>
              <a:rPr kumimoji="1" lang="zh-CN" altLang="en-US" sz="2400" b="1">
                <a:latin typeface="Tahoma" pitchFamily="34" charset="0"/>
              </a:rPr>
              <a:t>和</a:t>
            </a:r>
            <a:r>
              <a:rPr kumimoji="1" lang="en-US" altLang="zh-CN" sz="2400" b="1">
                <a:latin typeface="Tahoma" pitchFamily="34" charset="0"/>
              </a:rPr>
              <a:t>E</a:t>
            </a:r>
            <a:r>
              <a:rPr kumimoji="1" lang="en-US" altLang="zh-CN" sz="2400" b="1" baseline="-25000">
                <a:latin typeface="Tahoma" pitchFamily="34" charset="0"/>
              </a:rPr>
              <a:t>2</a:t>
            </a:r>
            <a:r>
              <a:rPr kumimoji="1" lang="zh-CN" altLang="en-US" sz="2400" b="1">
                <a:latin typeface="Tahoma" pitchFamily="34" charset="0"/>
              </a:rPr>
              <a:t>基本不变。</a:t>
            </a:r>
          </a:p>
          <a:p>
            <a:pPr algn="just">
              <a:spcBef>
                <a:spcPct val="50000"/>
              </a:spcBef>
            </a:pPr>
            <a:r>
              <a:rPr kumimoji="1" lang="zh-CN" altLang="en-US" sz="2400" b="1">
                <a:latin typeface="Tahoma" pitchFamily="34" charset="0"/>
              </a:rPr>
              <a:t>      但由于初，次级电流变化，因而漏磁通和漏电势变化，反映在漏抗压降上。</a:t>
            </a:r>
          </a:p>
        </p:txBody>
      </p:sp>
      <p:sp>
        <p:nvSpPr>
          <p:cNvPr id="9221" name="Rectangle 5"/>
          <p:cNvSpPr>
            <a:spLocks noChangeArrowheads="1"/>
          </p:cNvSpPr>
          <p:nvPr/>
        </p:nvSpPr>
        <p:spPr bwMode="auto">
          <a:xfrm>
            <a:off x="323850" y="5734050"/>
            <a:ext cx="7632700" cy="457200"/>
          </a:xfrm>
          <a:prstGeom prst="rect">
            <a:avLst/>
          </a:prstGeom>
          <a:noFill/>
          <a:ln w="9525">
            <a:noFill/>
            <a:miter lim="800000"/>
            <a:headEnd/>
            <a:tailEnd/>
          </a:ln>
          <a:effectLst/>
        </p:spPr>
        <p:txBody>
          <a:bodyPr anchor="ctr">
            <a:spAutoFit/>
          </a:bodyPr>
          <a:lstStyle/>
          <a:p>
            <a:r>
              <a:rPr kumimoji="1" lang="zh-CN" altLang="en-US" sz="2400" b="1">
                <a:latin typeface="Tahoma" pitchFamily="34" charset="0"/>
              </a:rPr>
              <a:t>式中，</a:t>
            </a:r>
            <a:r>
              <a:rPr kumimoji="1" lang="en-US" altLang="zh-CN" sz="2400" b="1">
                <a:latin typeface="Tahoma" pitchFamily="34" charset="0"/>
              </a:rPr>
              <a:t>r</a:t>
            </a:r>
            <a:r>
              <a:rPr kumimoji="1" lang="en-US" altLang="zh-CN" sz="2400" b="1" baseline="-25000">
                <a:latin typeface="Tahoma" pitchFamily="34" charset="0"/>
              </a:rPr>
              <a:t>2</a:t>
            </a:r>
            <a:r>
              <a:rPr kumimoji="1" lang="zh-CN" altLang="en-US" sz="2400" b="1">
                <a:latin typeface="Tahoma" pitchFamily="34" charset="0"/>
              </a:rPr>
              <a:t>为次级绕组电阻。</a:t>
            </a:r>
            <a:r>
              <a:rPr kumimoji="1" lang="en-US" altLang="zh-CN" sz="2400" b="1">
                <a:latin typeface="Tahoma" pitchFamily="34" charset="0"/>
              </a:rPr>
              <a:t>x</a:t>
            </a:r>
            <a:r>
              <a:rPr kumimoji="1" lang="el-GR" altLang="zh-CN" sz="2400" b="1" baseline="-25000">
                <a:latin typeface="Tahoma" pitchFamily="34" charset="0"/>
                <a:cs typeface="Tahoma" pitchFamily="34" charset="0"/>
              </a:rPr>
              <a:t>σ</a:t>
            </a:r>
            <a:r>
              <a:rPr kumimoji="1" lang="en-US" altLang="zh-CN" sz="2400" b="1" baseline="-25000">
                <a:latin typeface="Tahoma" pitchFamily="34" charset="0"/>
                <a:cs typeface="Tahoma" pitchFamily="34" charset="0"/>
              </a:rPr>
              <a:t>2</a:t>
            </a:r>
            <a:r>
              <a:rPr kumimoji="1" lang="zh-CN" altLang="en-US" sz="2400" b="1">
                <a:latin typeface="Tahoma" pitchFamily="34" charset="0"/>
              </a:rPr>
              <a:t>为次级绕组漏抗</a:t>
            </a:r>
            <a:r>
              <a:rPr kumimoji="1" lang="zh-CN" altLang="en-US" sz="2400">
                <a:latin typeface="Tahoma" pitchFamily="34" charset="0"/>
              </a:rPr>
              <a:t>。 </a:t>
            </a:r>
          </a:p>
        </p:txBody>
      </p:sp>
      <p:pic>
        <p:nvPicPr>
          <p:cNvPr id="9222" name="Picture 13" descr="12-1变压器负载运行图3"/>
          <p:cNvPicPr>
            <a:picLocks noChangeAspect="1" noChangeArrowheads="1"/>
          </p:cNvPicPr>
          <p:nvPr>
            <p:ph sz="half" idx="2"/>
          </p:nvPr>
        </p:nvPicPr>
        <p:blipFill>
          <a:blip r:embed="rId4"/>
          <a:srcRect r="4649" b="11195"/>
          <a:stretch>
            <a:fillRect/>
          </a:stretch>
        </p:blipFill>
        <p:spPr>
          <a:xfrm>
            <a:off x="4976813" y="3357563"/>
            <a:ext cx="4167187" cy="2444750"/>
          </a:xfrm>
          <a:noFill/>
        </p:spPr>
      </p:pic>
    </p:spTree>
  </p:cSld>
  <p:clrMapOvr>
    <a:masterClrMapping/>
  </p:clrMapOvr>
  <p:transition advTm="7844"/>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27088" y="620713"/>
            <a:ext cx="7793037" cy="1143000"/>
          </a:xfrm>
        </p:spPr>
        <p:txBody>
          <a:bodyPr/>
          <a:lstStyle/>
          <a:p>
            <a:pPr eaLnBrk="1" hangingPunct="1"/>
            <a:r>
              <a:rPr lang="zh-CN" altLang="en-US" sz="2500" smtClean="0"/>
              <a:t>第</a:t>
            </a:r>
            <a:r>
              <a:rPr lang="en-US" altLang="zh-CN" sz="2500" smtClean="0"/>
              <a:t>2-1</a:t>
            </a:r>
            <a:r>
              <a:rPr lang="zh-CN" altLang="en-US" sz="2500" smtClean="0"/>
              <a:t>讲</a:t>
            </a:r>
            <a:r>
              <a:rPr lang="en-US" altLang="zh-CN" sz="2100" smtClean="0"/>
              <a:t>.</a:t>
            </a:r>
            <a:r>
              <a:rPr lang="zh-CN" altLang="en-US" sz="2900" b="1" smtClean="0"/>
              <a:t>变压器负载运行的等值电路</a:t>
            </a:r>
            <a:r>
              <a:rPr lang="zh-CN" altLang="en-US" sz="2900" smtClean="0"/>
              <a:t> </a:t>
            </a:r>
            <a:r>
              <a:rPr lang="en-US" altLang="zh-CN" sz="1200" b="1" smtClean="0"/>
              <a:t>1</a:t>
            </a:r>
          </a:p>
        </p:txBody>
      </p:sp>
      <p:sp>
        <p:nvSpPr>
          <p:cNvPr id="10243" name="Text Box 4"/>
          <p:cNvSpPr txBox="1">
            <a:spLocks noChangeArrowheads="1"/>
          </p:cNvSpPr>
          <p:nvPr/>
        </p:nvSpPr>
        <p:spPr bwMode="auto">
          <a:xfrm>
            <a:off x="611188" y="1844675"/>
            <a:ext cx="7848600" cy="2647950"/>
          </a:xfrm>
          <a:prstGeom prst="rect">
            <a:avLst/>
          </a:prstGeom>
          <a:solidFill>
            <a:schemeClr val="accent1">
              <a:alpha val="0"/>
            </a:schemeClr>
          </a:solidFill>
          <a:ln w="9525">
            <a:noFill/>
            <a:miter lim="800000"/>
            <a:headEnd/>
            <a:tailEnd/>
          </a:ln>
          <a:effectLst/>
        </p:spPr>
        <p:txBody>
          <a:bodyPr>
            <a:spAutoFit/>
          </a:bodyPr>
          <a:lstStyle/>
          <a:p>
            <a:r>
              <a:rPr kumimoji="1" lang="zh-CN" altLang="en-US" sz="2400" b="1">
                <a:latin typeface="Tahoma" pitchFamily="34" charset="0"/>
              </a:rPr>
              <a:t>一、变压器的折合</a:t>
            </a:r>
          </a:p>
          <a:p>
            <a:r>
              <a:rPr kumimoji="1" lang="zh-CN" altLang="en-US" sz="2400" b="1">
                <a:latin typeface="Tahoma" pitchFamily="34" charset="0"/>
              </a:rPr>
              <a:t>    变压器的初、次级电路没有直接电的联系，分析两者的关系时要靠磁势，主磁通和变比</a:t>
            </a:r>
            <a:r>
              <a:rPr kumimoji="1" lang="en-US" altLang="zh-CN" sz="2400" b="1">
                <a:latin typeface="Tahoma" pitchFamily="34" charset="0"/>
              </a:rPr>
              <a:t>k=E</a:t>
            </a:r>
            <a:r>
              <a:rPr kumimoji="1" lang="en-US" altLang="zh-CN" sz="2400" b="1" baseline="-25000">
                <a:latin typeface="Tahoma" pitchFamily="34" charset="0"/>
              </a:rPr>
              <a:t>1</a:t>
            </a:r>
            <a:r>
              <a:rPr kumimoji="1" lang="en-US" altLang="zh-CN" sz="2400" b="1">
                <a:latin typeface="Tahoma" pitchFamily="34" charset="0"/>
              </a:rPr>
              <a:t>/E</a:t>
            </a:r>
            <a:r>
              <a:rPr kumimoji="1" lang="en-US" altLang="zh-CN" sz="2400" b="1" baseline="-25000">
                <a:latin typeface="Tahoma" pitchFamily="34" charset="0"/>
              </a:rPr>
              <a:t>2</a:t>
            </a:r>
            <a:r>
              <a:rPr kumimoji="1" lang="zh-CN" altLang="en-US" sz="2400" b="1">
                <a:latin typeface="Tahoma" pitchFamily="34" charset="0"/>
              </a:rPr>
              <a:t>，这使分析复杂化。若变比</a:t>
            </a:r>
            <a:r>
              <a:rPr kumimoji="1" lang="en-US" altLang="zh-CN" sz="2400" b="1">
                <a:latin typeface="Tahoma" pitchFamily="34" charset="0"/>
              </a:rPr>
              <a:t>k</a:t>
            </a:r>
            <a:r>
              <a:rPr kumimoji="1" lang="zh-CN" altLang="en-US" sz="2400" b="1">
                <a:latin typeface="Tahoma" pitchFamily="34" charset="0"/>
              </a:rPr>
              <a:t>很大时，初、次级各物理量和参数值相差极大，使分析计算困难而不精确，并难于画出初、次级在一起的统一矢量图。为了能把初，次级电路合并在一起以便于分析计算，可用电路折合的方法。</a:t>
            </a:r>
            <a:r>
              <a:rPr kumimoji="1" lang="zh-CN" altLang="en-US" sz="2400">
                <a:latin typeface="Tahoma" pitchFamily="34" charset="0"/>
              </a:rPr>
              <a:t> </a:t>
            </a:r>
          </a:p>
        </p:txBody>
      </p:sp>
      <p:pic>
        <p:nvPicPr>
          <p:cNvPr id="10244" name="Picture 6" descr="12-1变压器负载运行图3"/>
          <p:cNvPicPr>
            <a:picLocks noChangeAspect="1" noChangeArrowheads="1"/>
          </p:cNvPicPr>
          <p:nvPr>
            <p:ph sz="half" idx="2"/>
          </p:nvPr>
        </p:nvPicPr>
        <p:blipFill>
          <a:blip r:embed="rId2"/>
          <a:srcRect r="4649" b="11195"/>
          <a:stretch>
            <a:fillRect/>
          </a:stretch>
        </p:blipFill>
        <p:spPr>
          <a:xfrm>
            <a:off x="4976813" y="4413250"/>
            <a:ext cx="4167187" cy="2444750"/>
          </a:xfrm>
          <a:noFill/>
        </p:spPr>
      </p:pic>
    </p:spTree>
  </p:cSld>
  <p:clrMapOvr>
    <a:masterClrMapping/>
  </p:clrMapOvr>
  <p:transition advTm="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27088" y="620713"/>
            <a:ext cx="7793037" cy="1143000"/>
          </a:xfrm>
        </p:spPr>
        <p:txBody>
          <a:bodyPr/>
          <a:lstStyle/>
          <a:p>
            <a:pPr eaLnBrk="1" hangingPunct="1"/>
            <a:r>
              <a:rPr lang="zh-CN" altLang="en-US" sz="2500" smtClean="0"/>
              <a:t>第</a:t>
            </a:r>
            <a:r>
              <a:rPr lang="en-US" altLang="zh-CN" sz="2500" smtClean="0"/>
              <a:t>2-1</a:t>
            </a:r>
            <a:r>
              <a:rPr lang="zh-CN" altLang="en-US" sz="2500" smtClean="0"/>
              <a:t>讲</a:t>
            </a:r>
            <a:r>
              <a:rPr lang="en-US" altLang="zh-CN" sz="2100" smtClean="0"/>
              <a:t>.</a:t>
            </a:r>
            <a:r>
              <a:rPr lang="zh-CN" altLang="en-US" sz="2900" b="1" smtClean="0"/>
              <a:t>变压器负载运行的等值电路</a:t>
            </a:r>
            <a:r>
              <a:rPr lang="zh-CN" altLang="en-US" sz="2900" smtClean="0"/>
              <a:t> </a:t>
            </a:r>
            <a:r>
              <a:rPr lang="en-US" altLang="zh-CN" sz="1200" b="1" smtClean="0"/>
              <a:t>2</a:t>
            </a:r>
          </a:p>
        </p:txBody>
      </p:sp>
      <p:graphicFrame>
        <p:nvGraphicFramePr>
          <p:cNvPr id="11267" name="Object 3"/>
          <p:cNvGraphicFramePr>
            <a:graphicFrameLocks noChangeAspect="1"/>
          </p:cNvGraphicFramePr>
          <p:nvPr>
            <p:ph sz="half" idx="1"/>
          </p:nvPr>
        </p:nvGraphicFramePr>
        <p:xfrm>
          <a:off x="1692275" y="5229225"/>
          <a:ext cx="5133975" cy="692150"/>
        </p:xfrm>
        <a:graphic>
          <a:graphicData uri="http://schemas.openxmlformats.org/presentationml/2006/ole">
            <p:oleObj spid="_x0000_s11267" name="Equation" r:id="rId3" imgW="1714500" imgH="279400" progId="Equation.DSMT4">
              <p:embed/>
            </p:oleObj>
          </a:graphicData>
        </a:graphic>
      </p:graphicFrame>
      <p:sp>
        <p:nvSpPr>
          <p:cNvPr id="11268" name="Text Box 4"/>
          <p:cNvSpPr txBox="1">
            <a:spLocks noChangeArrowheads="1"/>
          </p:cNvSpPr>
          <p:nvPr/>
        </p:nvSpPr>
        <p:spPr bwMode="auto">
          <a:xfrm>
            <a:off x="611188" y="1844675"/>
            <a:ext cx="8137525" cy="3013075"/>
          </a:xfrm>
          <a:prstGeom prst="rect">
            <a:avLst/>
          </a:prstGeom>
          <a:solidFill>
            <a:schemeClr val="accent1">
              <a:alpha val="0"/>
            </a:schemeClr>
          </a:solidFill>
          <a:ln w="9525">
            <a:noFill/>
            <a:miter lim="800000"/>
            <a:headEnd/>
            <a:tailEnd/>
          </a:ln>
          <a:effectLst/>
        </p:spPr>
        <p:txBody>
          <a:bodyPr>
            <a:spAutoFit/>
          </a:bodyPr>
          <a:lstStyle/>
          <a:p>
            <a:r>
              <a:rPr kumimoji="1" lang="zh-CN" altLang="en-US" sz="2400" b="1">
                <a:latin typeface="Tahoma" pitchFamily="34" charset="0"/>
              </a:rPr>
              <a:t>一、变压器的折合</a:t>
            </a:r>
          </a:p>
          <a:p>
            <a:r>
              <a:rPr kumimoji="1" lang="zh-CN" altLang="en-US" sz="2400" b="1">
                <a:latin typeface="Tahoma" pitchFamily="34" charset="0"/>
              </a:rPr>
              <a:t>       要想把初、次级电路合并在一起，应使初，次级的主电势相等。所以折合的方法是人为地让初、次级绕组的匝数相等。譬如用一个假想</a:t>
            </a:r>
            <a:r>
              <a:rPr kumimoji="1" lang="en-US" altLang="zh-CN" sz="2400" b="1">
                <a:solidFill>
                  <a:srgbClr val="0000FF"/>
                </a:solidFill>
                <a:latin typeface="Tahoma" pitchFamily="34" charset="0"/>
              </a:rPr>
              <a:t>W</a:t>
            </a:r>
            <a:r>
              <a:rPr kumimoji="1" lang="en-US" altLang="zh-CN" sz="2400" b="1" baseline="-25000">
                <a:solidFill>
                  <a:srgbClr val="0000FF"/>
                </a:solidFill>
                <a:latin typeface="Tahoma" pitchFamily="34" charset="0"/>
              </a:rPr>
              <a:t>1</a:t>
            </a:r>
            <a:r>
              <a:rPr kumimoji="1" lang="zh-CN" altLang="en-US" sz="2400" b="1">
                <a:solidFill>
                  <a:srgbClr val="0000FF"/>
                </a:solidFill>
                <a:latin typeface="Tahoma" pitchFamily="34" charset="0"/>
              </a:rPr>
              <a:t>匝</a:t>
            </a:r>
            <a:r>
              <a:rPr kumimoji="1" lang="zh-CN" altLang="en-US" sz="2400" b="1">
                <a:latin typeface="Tahoma" pitchFamily="34" charset="0"/>
              </a:rPr>
              <a:t>的次级绕组代替原来</a:t>
            </a:r>
            <a:r>
              <a:rPr kumimoji="1" lang="en-US" altLang="zh-CN" sz="2400" b="1">
                <a:solidFill>
                  <a:srgbClr val="0000FF"/>
                </a:solidFill>
                <a:latin typeface="Tahoma" pitchFamily="34" charset="0"/>
              </a:rPr>
              <a:t>W</a:t>
            </a:r>
            <a:r>
              <a:rPr kumimoji="1" lang="en-US" altLang="zh-CN" sz="2400" b="1" baseline="-25000">
                <a:solidFill>
                  <a:srgbClr val="0000FF"/>
                </a:solidFill>
                <a:latin typeface="Tahoma" pitchFamily="34" charset="0"/>
              </a:rPr>
              <a:t>2</a:t>
            </a:r>
            <a:r>
              <a:rPr kumimoji="1" lang="en-US" altLang="zh-CN" sz="2400" b="1">
                <a:solidFill>
                  <a:srgbClr val="0000FF"/>
                </a:solidFill>
                <a:latin typeface="Tahoma" pitchFamily="34" charset="0"/>
              </a:rPr>
              <a:t> </a:t>
            </a:r>
            <a:r>
              <a:rPr kumimoji="1" lang="zh-CN" altLang="en-US" sz="2400" b="1">
                <a:solidFill>
                  <a:srgbClr val="0000FF"/>
                </a:solidFill>
                <a:latin typeface="Tahoma" pitchFamily="34" charset="0"/>
              </a:rPr>
              <a:t>匝</a:t>
            </a:r>
            <a:r>
              <a:rPr kumimoji="1" lang="zh-CN" altLang="en-US" sz="2400" b="1">
                <a:latin typeface="Tahoma" pitchFamily="34" charset="0"/>
              </a:rPr>
              <a:t>的次级绕组，也可倒过来，用一个假想</a:t>
            </a:r>
            <a:r>
              <a:rPr kumimoji="1" lang="en-US" altLang="zh-CN" sz="2400" b="1">
                <a:solidFill>
                  <a:srgbClr val="0000FF"/>
                </a:solidFill>
                <a:latin typeface="Tahoma" pitchFamily="34" charset="0"/>
              </a:rPr>
              <a:t>W</a:t>
            </a:r>
            <a:r>
              <a:rPr kumimoji="1" lang="en-US" altLang="zh-CN" sz="2400" b="1" baseline="-25000">
                <a:solidFill>
                  <a:srgbClr val="0000FF"/>
                </a:solidFill>
                <a:latin typeface="Tahoma" pitchFamily="34" charset="0"/>
              </a:rPr>
              <a:t>2</a:t>
            </a:r>
            <a:r>
              <a:rPr kumimoji="1" lang="zh-CN" altLang="en-US" sz="2400" b="1">
                <a:solidFill>
                  <a:srgbClr val="0000FF"/>
                </a:solidFill>
                <a:latin typeface="Tahoma" pitchFamily="34" charset="0"/>
              </a:rPr>
              <a:t>匝</a:t>
            </a:r>
            <a:r>
              <a:rPr kumimoji="1" lang="zh-CN" altLang="en-US" sz="2400" b="1">
                <a:latin typeface="Tahoma" pitchFamily="34" charset="0"/>
              </a:rPr>
              <a:t>的初级绕组代替原来</a:t>
            </a:r>
            <a:r>
              <a:rPr kumimoji="1" lang="en-US" altLang="zh-CN" sz="2400" b="1">
                <a:solidFill>
                  <a:srgbClr val="0000FF"/>
                </a:solidFill>
                <a:latin typeface="Tahoma" pitchFamily="34" charset="0"/>
              </a:rPr>
              <a:t>W</a:t>
            </a:r>
            <a:r>
              <a:rPr kumimoji="1" lang="en-US" altLang="zh-CN" sz="2400" b="1" baseline="-25000">
                <a:solidFill>
                  <a:srgbClr val="0000FF"/>
                </a:solidFill>
                <a:latin typeface="Tahoma" pitchFamily="34" charset="0"/>
              </a:rPr>
              <a:t>1</a:t>
            </a:r>
            <a:r>
              <a:rPr kumimoji="1" lang="zh-CN" altLang="en-US" sz="2400" b="1">
                <a:solidFill>
                  <a:srgbClr val="0000FF"/>
                </a:solidFill>
                <a:latin typeface="Tahoma" pitchFamily="34" charset="0"/>
              </a:rPr>
              <a:t>匝</a:t>
            </a:r>
            <a:r>
              <a:rPr kumimoji="1" lang="zh-CN" altLang="en-US" sz="2400" b="1">
                <a:latin typeface="Tahoma" pitchFamily="34" charset="0"/>
              </a:rPr>
              <a:t>的初级绕组。这样在同一主磁通作用下，</a:t>
            </a:r>
            <a:r>
              <a:rPr kumimoji="1" lang="zh-CN" altLang="en-US" sz="2400" b="1">
                <a:solidFill>
                  <a:srgbClr val="0000FF"/>
                </a:solidFill>
                <a:latin typeface="Tahoma" pitchFamily="34" charset="0"/>
              </a:rPr>
              <a:t>两主电势大小，相位为相等</a:t>
            </a:r>
            <a:r>
              <a:rPr kumimoji="1" lang="zh-CN" altLang="en-US" sz="2400" b="1">
                <a:latin typeface="Tahoma" pitchFamily="34" charset="0"/>
              </a:rPr>
              <a:t>。下面均以次级折合到初级为例，折合后的次级电势    </a:t>
            </a:r>
            <a:r>
              <a:rPr kumimoji="1" lang="en-US" altLang="zh-CN" sz="2400" b="1">
                <a:latin typeface="Tahoma" pitchFamily="34" charset="0"/>
              </a:rPr>
              <a:t>(</a:t>
            </a:r>
            <a:r>
              <a:rPr kumimoji="1" lang="zh-CN" altLang="en-US" sz="2400" b="1">
                <a:latin typeface="Tahoma" pitchFamily="34" charset="0"/>
              </a:rPr>
              <a:t>折合后的量都带撇标记</a:t>
            </a:r>
            <a:r>
              <a:rPr kumimoji="1" lang="en-US" altLang="zh-CN" sz="2400" b="1">
                <a:latin typeface="Tahoma" pitchFamily="34" charset="0"/>
              </a:rPr>
              <a:t>)</a:t>
            </a:r>
            <a:r>
              <a:rPr kumimoji="1" lang="zh-CN" altLang="en-US" sz="2400" b="1">
                <a:latin typeface="Tahoma" pitchFamily="34" charset="0"/>
              </a:rPr>
              <a:t>为</a:t>
            </a:r>
          </a:p>
        </p:txBody>
      </p:sp>
    </p:spTree>
  </p:cSld>
  <p:clrMapOvr>
    <a:masterClrMapping/>
  </p:clrMapOvr>
  <p:transition advTm="0"/>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5|0.6|0.2|0.8|0.9"/>
</p:tagLst>
</file>

<file path=ppt/tags/tag2.xml><?xml version="1.0" encoding="utf-8"?>
<p:tagLst xmlns:a="http://schemas.openxmlformats.org/drawingml/2006/main" xmlns:r="http://schemas.openxmlformats.org/officeDocument/2006/relationships" xmlns:p="http://schemas.openxmlformats.org/presentationml/2006/main">
  <p:tag name="TIMING" val="|0.2"/>
</p:tagLst>
</file>

<file path=ppt/tags/tag3.xml><?xml version="1.0" encoding="utf-8"?>
<p:tagLst xmlns:a="http://schemas.openxmlformats.org/drawingml/2006/main" xmlns:r="http://schemas.openxmlformats.org/officeDocument/2006/relationships" xmlns:p="http://schemas.openxmlformats.org/presentationml/2006/main">
  <p:tag name="TIMING" val="|0.5"/>
</p:tagLst>
</file>

<file path=ppt/theme/theme1.xml><?xml version="1.0" encoding="utf-8"?>
<a:theme xmlns:a="http://schemas.openxmlformats.org/drawingml/2006/main" name="Studio">
  <a:themeElements>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Studio">
      <a:majorFont>
        <a:latin typeface="Arial Black"/>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Studio</Template>
  <TotalTime>4012</TotalTime>
  <Words>2719</Words>
  <Application>Microsoft PowerPoint</Application>
  <PresentationFormat>全屏显示(4:3)</PresentationFormat>
  <Paragraphs>124</Paragraphs>
  <Slides>31</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31</vt:i4>
      </vt:variant>
    </vt:vector>
  </HeadingPairs>
  <TitlesOfParts>
    <vt:vector size="46" baseType="lpstr">
      <vt:lpstr>Arial</vt:lpstr>
      <vt:lpstr>宋体</vt:lpstr>
      <vt:lpstr>Arial Black</vt:lpstr>
      <vt:lpstr>Wingdings</vt:lpstr>
      <vt:lpstr>Calibri</vt:lpstr>
      <vt:lpstr>Times New Roman</vt:lpstr>
      <vt:lpstr>方正舒体</vt:lpstr>
      <vt:lpstr>华文新魏</vt:lpstr>
      <vt:lpstr>黑体</vt:lpstr>
      <vt:lpstr>仿宋_GB2312</vt:lpstr>
      <vt:lpstr>华文行楷</vt:lpstr>
      <vt:lpstr>Tahoma</vt:lpstr>
      <vt:lpstr>Studio</vt:lpstr>
      <vt:lpstr>MathType 6.0 Equation</vt:lpstr>
      <vt:lpstr>MathType 5.0 Equation</vt:lpstr>
      <vt:lpstr>电机学</vt:lpstr>
      <vt:lpstr>介绍内容</vt:lpstr>
      <vt:lpstr>介绍内容</vt:lpstr>
      <vt:lpstr>第2-1讲.变压器负载运行时的电磁关系 1</vt:lpstr>
      <vt:lpstr>第2-1讲.变压器负载运行时的电磁关系 2</vt:lpstr>
      <vt:lpstr>第2-1讲.变压器负载运行时的电磁关系 3</vt:lpstr>
      <vt:lpstr>第2-1讲.变压器负载运行时的电磁关系 4</vt:lpstr>
      <vt:lpstr>第2-1讲.变压器负载运行的等值电路 1</vt:lpstr>
      <vt:lpstr>第2-1讲.变压器负载运行的等值电路 2</vt:lpstr>
      <vt:lpstr>第2-1讲.变压器负载运行的等值电路 3</vt:lpstr>
      <vt:lpstr>第2-1讲.变压器负载运行的等值电路 4</vt:lpstr>
      <vt:lpstr>第2-1讲.变压器负载运行的等值电路 5</vt:lpstr>
      <vt:lpstr>第2-1讲.变压器负载运行的等值电路 6</vt:lpstr>
      <vt:lpstr>第2-1讲.变压器负载运行的等值电路 6</vt:lpstr>
      <vt:lpstr>第2-1讲.变压器负载运行的等值电路 6</vt:lpstr>
      <vt:lpstr>第2-1讲-2.变压器负载运行的等值电路 7</vt:lpstr>
      <vt:lpstr>第2-1讲-2.变压器负载运行的等值电路 8</vt:lpstr>
      <vt:lpstr>第2-1讲.变压器负载运行的等值电路 9</vt:lpstr>
      <vt:lpstr>第2-1讲-3  相对单位制一标幺值 1</vt:lpstr>
      <vt:lpstr>第2-1讲-3  相对单位制一标幺值 2</vt:lpstr>
      <vt:lpstr>第2-1讲-4变压器的试验和参数测定 1</vt:lpstr>
      <vt:lpstr>第2-1讲4变压器的试验和参数测定 2</vt:lpstr>
      <vt:lpstr>第2-1讲-4变压器的试验和参数测定 3</vt:lpstr>
      <vt:lpstr>第2-1讲-4变压器的试验和参数测定 4</vt:lpstr>
      <vt:lpstr>第2-1讲-5变压器的外特性与效率 1</vt:lpstr>
      <vt:lpstr>第2-1讲-5变压器的外特性与效率 2</vt:lpstr>
      <vt:lpstr>第2-1讲-5变压器的外特性与效率 3</vt:lpstr>
      <vt:lpstr>第2-1讲-5变压器的外特性与效率 3</vt:lpstr>
      <vt:lpstr>第2-1讲-5小结</vt:lpstr>
      <vt:lpstr>作业</vt:lpstr>
      <vt:lpstr>幻灯片 31</vt:lpstr>
    </vt:vector>
  </TitlesOfParts>
  <Company>buaa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双余度永磁无刷 直流电动机系统</dc:title>
  <dc:creator>wzq</dc:creator>
  <cp:lastModifiedBy>www</cp:lastModifiedBy>
  <cp:revision>55</cp:revision>
  <dcterms:created xsi:type="dcterms:W3CDTF">2003-11-06T01:01:25Z</dcterms:created>
  <dcterms:modified xsi:type="dcterms:W3CDTF">2015-01-23T09:21:09Z</dcterms:modified>
</cp:coreProperties>
</file>