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8"/>
  </p:handoutMasterIdLst>
  <p:sldIdLst>
    <p:sldId id="256" r:id="rId2"/>
    <p:sldId id="257" r:id="rId3"/>
    <p:sldId id="377" r:id="rId4"/>
    <p:sldId id="380" r:id="rId5"/>
    <p:sldId id="443" r:id="rId6"/>
    <p:sldId id="444" r:id="rId7"/>
    <p:sldId id="417" r:id="rId8"/>
    <p:sldId id="416" r:id="rId9"/>
    <p:sldId id="394" r:id="rId10"/>
    <p:sldId id="445" r:id="rId11"/>
    <p:sldId id="418" r:id="rId12"/>
    <p:sldId id="419" r:id="rId13"/>
    <p:sldId id="420" r:id="rId14"/>
    <p:sldId id="447" r:id="rId15"/>
    <p:sldId id="448" r:id="rId16"/>
    <p:sldId id="449" r:id="rId17"/>
    <p:sldId id="450" r:id="rId18"/>
    <p:sldId id="421" r:id="rId19"/>
    <p:sldId id="422" r:id="rId20"/>
    <p:sldId id="442" r:id="rId21"/>
    <p:sldId id="423" r:id="rId22"/>
    <p:sldId id="441" r:id="rId23"/>
    <p:sldId id="451" r:id="rId24"/>
    <p:sldId id="439" r:id="rId25"/>
    <p:sldId id="270" r:id="rId26"/>
    <p:sldId id="31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CCECFF"/>
    <a:srgbClr val="FFFFFF"/>
    <a:srgbClr val="CCFF33"/>
    <a:srgbClr val="CCFF99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2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5347A2A9-2C1B-49E4-A126-959EAF8A20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13347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33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13351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335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335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FB319176-965E-41C9-AB92-7D89A57E60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20F72-A3F8-41CF-9C80-763EC13FAE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CE2CF-D4A0-40EE-9B84-DFE52134F0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F170E1F0-A797-454C-8644-13F6DC07F2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81136B31-EEEE-45F1-9822-539255BBBD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F128B-9733-4733-B9B9-204E5E1438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B43CA-0B7A-4B65-9F46-7BBD7A22DA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28843-FB6C-4FFC-A98C-B3AB663BB7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E17FB-8038-4261-882D-EEB1EE3457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78DAE-EAB7-49AA-BC6E-655AF2AEED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7C934-2B6C-410C-8061-F16E8E65A7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8FAB4-4E36-4A1A-BC1A-2632282836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00B40-F2FB-47D4-BD24-E020781614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B153BF58-60FC-4568-B971-8F181893B34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12327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312328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12329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052513"/>
            <a:ext cx="8439150" cy="1919287"/>
          </a:xfrm>
        </p:spPr>
        <p:txBody>
          <a:bodyPr/>
          <a:lstStyle/>
          <a:p>
            <a:r>
              <a:rPr lang="zh-CN" altLang="en-US" sz="7400" b="1">
                <a:ea typeface="方正舒体" pitchFamily="2" charset="-122"/>
              </a:rPr>
              <a:t>电机学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357563"/>
            <a:ext cx="8496300" cy="2159000"/>
          </a:xfrm>
        </p:spPr>
        <p:txBody>
          <a:bodyPr/>
          <a:lstStyle/>
          <a:p>
            <a:r>
              <a:rPr lang="zh-CN" altLang="en-US" sz="41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100" b="1">
                <a:latin typeface="华文新魏" pitchFamily="2" charset="-122"/>
                <a:ea typeface="华文新魏" pitchFamily="2" charset="-122"/>
              </a:rPr>
              <a:t>2-4</a:t>
            </a:r>
            <a:r>
              <a:rPr lang="zh-CN" altLang="en-US" sz="4100" b="1">
                <a:latin typeface="华文新魏" pitchFamily="2" charset="-122"/>
                <a:ea typeface="华文新魏" pitchFamily="2" charset="-122"/>
              </a:rPr>
              <a:t>讲　</a:t>
            </a:r>
          </a:p>
          <a:p>
            <a:r>
              <a:rPr lang="zh-CN" altLang="en-US" sz="4100" b="1">
                <a:latin typeface="华文新魏" pitchFamily="2" charset="-122"/>
                <a:ea typeface="华文新魏" pitchFamily="2" charset="-122"/>
              </a:rPr>
              <a:t>三相变压器</a:t>
            </a:r>
            <a:endParaRPr lang="zh-CN" altLang="en-US" sz="37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793038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2-4</a:t>
            </a:r>
            <a:r>
              <a:rPr lang="zh-CN" altLang="en-US" sz="2500"/>
              <a:t>讲</a:t>
            </a:r>
            <a:r>
              <a:rPr lang="en-US" altLang="zh-CN" sz="2100"/>
              <a:t>-2. </a:t>
            </a:r>
            <a:r>
              <a:rPr lang="zh-CN" altLang="en-US" sz="2100" b="1"/>
              <a:t>三相变压器的绕组连接法及其组别</a:t>
            </a:r>
            <a:r>
              <a:rPr lang="zh-CN" altLang="en-US" sz="2900"/>
              <a:t> </a:t>
            </a:r>
            <a:r>
              <a:rPr lang="en-US" altLang="zh-CN" sz="1400" b="1"/>
              <a:t>3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848600" cy="33877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宋体" charset="-122"/>
              </a:rPr>
              <a:t>    </a:t>
            </a:r>
            <a:r>
              <a:rPr lang="zh-CN" altLang="en-US" sz="3600">
                <a:latin typeface="宋体" charset="-122"/>
              </a:rPr>
              <a:t>时钟表示法：即把高、低压绕组两个</a:t>
            </a:r>
            <a:r>
              <a:rPr lang="en-US" altLang="zh-CN" sz="3600">
                <a:latin typeface="宋体" charset="-122"/>
              </a:rPr>
              <a:t>A</a:t>
            </a:r>
            <a:r>
              <a:rPr lang="zh-CN" altLang="en-US" sz="3600">
                <a:latin typeface="宋体" charset="-122"/>
              </a:rPr>
              <a:t>相同名端相电压的矢量起点重合，把高压侧线电压</a:t>
            </a:r>
            <a:r>
              <a:rPr lang="en-US" altLang="zh-CN" sz="3600">
                <a:latin typeface="宋体" charset="-122"/>
              </a:rPr>
              <a:t>Ú</a:t>
            </a:r>
            <a:r>
              <a:rPr lang="en-US" altLang="zh-CN" sz="3600" baseline="-25000">
                <a:latin typeface="宋体" charset="-122"/>
              </a:rPr>
              <a:t>AB</a:t>
            </a:r>
            <a:r>
              <a:rPr lang="zh-CN" altLang="en-US" sz="3600">
                <a:latin typeface="宋体" charset="-122"/>
              </a:rPr>
              <a:t>作为时钟的长针，指向钟面的</a:t>
            </a:r>
            <a:r>
              <a:rPr lang="en-US" altLang="zh-CN" sz="3600">
                <a:latin typeface="宋体" charset="-122"/>
              </a:rPr>
              <a:t>12</a:t>
            </a:r>
            <a:r>
              <a:rPr lang="zh-CN" altLang="en-US" sz="3600">
                <a:latin typeface="宋体" charset="-122"/>
              </a:rPr>
              <a:t>，再把低压侧线电压</a:t>
            </a:r>
            <a:r>
              <a:rPr lang="en-US" altLang="zh-CN" sz="3200"/>
              <a:t>Ú</a:t>
            </a:r>
            <a:r>
              <a:rPr lang="en-US" altLang="zh-CN" sz="3600" baseline="-25000">
                <a:latin typeface="宋体" charset="-122"/>
              </a:rPr>
              <a:t>ab</a:t>
            </a:r>
            <a:r>
              <a:rPr lang="zh-CN" altLang="en-US" sz="3600">
                <a:latin typeface="宋体" charset="-122"/>
              </a:rPr>
              <a:t>作为短针，它所指的钟点就是该联结组的组号。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93038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2-4</a:t>
            </a:r>
            <a:r>
              <a:rPr lang="zh-CN" altLang="en-US" sz="2500"/>
              <a:t>讲</a:t>
            </a:r>
            <a:r>
              <a:rPr lang="en-US" altLang="zh-CN" sz="2100"/>
              <a:t>-2. </a:t>
            </a:r>
            <a:r>
              <a:rPr lang="zh-CN" altLang="en-US" sz="2100" b="1"/>
              <a:t>三相变压器的绕组连接法及其组别</a:t>
            </a:r>
            <a:r>
              <a:rPr lang="zh-CN" altLang="en-US" sz="2900"/>
              <a:t> </a:t>
            </a:r>
            <a:r>
              <a:rPr lang="en-US" altLang="zh-CN" sz="1200" b="1"/>
              <a:t>4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0" y="1844675"/>
            <a:ext cx="8820150" cy="4838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一、  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yn0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连接组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如图</a:t>
            </a:r>
            <a:r>
              <a:rPr kumimoji="1" lang="en-US" altLang="zh-CN" sz="2400" b="1">
                <a:latin typeface="Tahoma" pitchFamily="34" charset="0"/>
              </a:rPr>
              <a:t>13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5(a)</a:t>
            </a:r>
            <a:r>
              <a:rPr kumimoji="1" lang="zh-CN" altLang="en-US" sz="2400" b="1">
                <a:latin typeface="Tahoma" pitchFamily="34" charset="0"/>
              </a:rPr>
              <a:t>所示，初、次级都按星形连接，次级引出中线。图</a:t>
            </a:r>
            <a:r>
              <a:rPr kumimoji="1" lang="en-US" altLang="zh-CN" sz="2400" b="1">
                <a:latin typeface="Tahoma" pitchFamily="34" charset="0"/>
              </a:rPr>
              <a:t>13-5(b)</a:t>
            </a:r>
            <a:r>
              <a:rPr kumimoji="1" lang="zh-CN" altLang="en-US" sz="2400" b="1">
                <a:latin typeface="Tahoma" pitchFamily="34" charset="0"/>
              </a:rPr>
              <a:t>表示初、次级线电势矢量的相位关系，显然初、次级各相对应的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相电势是同相位</a:t>
            </a:r>
            <a:r>
              <a:rPr kumimoji="1" lang="zh-CN" altLang="en-US" sz="2400" b="1">
                <a:latin typeface="Tahoma" pitchFamily="34" charset="0"/>
              </a:rPr>
              <a:t>的，如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</a:t>
            </a:r>
            <a:r>
              <a:rPr kumimoji="1" lang="zh-CN" altLang="en-US" sz="2400" b="1">
                <a:latin typeface="Tahoma" pitchFamily="34" charset="0"/>
              </a:rPr>
              <a:t>与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</a:t>
            </a:r>
            <a:r>
              <a:rPr kumimoji="1" lang="zh-CN" altLang="en-US" sz="2400" b="1">
                <a:latin typeface="Tahoma" pitchFamily="34" charset="0"/>
              </a:rPr>
              <a:t>。在星形连接时，初级线电势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en-US" altLang="zh-CN" sz="2400" b="1">
                <a:latin typeface="Tahoma" pitchFamily="34" charset="0"/>
              </a:rPr>
              <a:t>=E</a:t>
            </a:r>
            <a:r>
              <a:rPr kumimoji="1" lang="en-US" altLang="zh-CN" sz="2400" b="1" baseline="-25000">
                <a:latin typeface="Tahoma" pitchFamily="34" charset="0"/>
              </a:rPr>
              <a:t>A</a:t>
            </a:r>
            <a:r>
              <a:rPr kumimoji="1" lang="en-US" altLang="zh-CN" sz="2400" b="1">
                <a:latin typeface="Tahoma" pitchFamily="34" charset="0"/>
              </a:rPr>
              <a:t>-E</a:t>
            </a:r>
            <a:r>
              <a:rPr kumimoji="1" lang="en-US" altLang="zh-CN" sz="2400" b="1" baseline="-25000">
                <a:latin typeface="Tahoma" pitchFamily="34" charset="0"/>
              </a:rPr>
              <a:t>B</a:t>
            </a:r>
            <a:r>
              <a:rPr kumimoji="1" lang="zh-CN" altLang="en-US" sz="2400" b="1">
                <a:latin typeface="Tahoma" pitchFamily="34" charset="0"/>
              </a:rPr>
              <a:t>，次级线电势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en-US" altLang="zh-CN" sz="2400" b="1">
                <a:latin typeface="Tahoma" pitchFamily="34" charset="0"/>
              </a:rPr>
              <a:t>=E</a:t>
            </a:r>
            <a:r>
              <a:rPr kumimoji="1" lang="en-US" altLang="zh-CN" sz="2400" b="1" baseline="-25000">
                <a:latin typeface="Tahoma" pitchFamily="34" charset="0"/>
              </a:rPr>
              <a:t>a</a:t>
            </a:r>
            <a:r>
              <a:rPr kumimoji="1" lang="en-US" altLang="zh-CN" sz="2400" b="1">
                <a:latin typeface="Tahoma" pitchFamily="34" charset="0"/>
              </a:rPr>
              <a:t>-E</a:t>
            </a:r>
            <a:r>
              <a:rPr kumimoji="1" lang="en-US" altLang="zh-CN" sz="2400" b="1" baseline="-25000">
                <a:latin typeface="Tahoma" pitchFamily="34" charset="0"/>
              </a:rPr>
              <a:t>b</a:t>
            </a:r>
            <a:r>
              <a:rPr kumimoji="1" lang="zh-CN" altLang="en-US" sz="2400" b="1">
                <a:latin typeface="Tahoma" pitchFamily="34" charset="0"/>
              </a:rPr>
              <a:t>，得到对应线电势，也是同相位的。当用时钟表示法来表示初、次级对应线电势的矢量关系时，以长分针表示初级线电势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zh-CN" altLang="en-US" sz="2400" b="1">
                <a:latin typeface="Tahoma" pitchFamily="34" charset="0"/>
              </a:rPr>
              <a:t>并指向</a:t>
            </a:r>
            <a:r>
              <a:rPr kumimoji="1" lang="en-US" altLang="zh-CN" sz="2400" b="1">
                <a:latin typeface="Tahoma" pitchFamily="34" charset="0"/>
              </a:rPr>
              <a:t>12</a:t>
            </a:r>
            <a:r>
              <a:rPr kumimoji="1" lang="zh-CN" altLang="en-US" sz="2400" b="1">
                <a:latin typeface="Tahoma" pitchFamily="34" charset="0"/>
              </a:rPr>
              <a:t>作基准，以短时针表示次级线电势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zh-CN" altLang="en-US" sz="2400" b="1">
                <a:latin typeface="Tahoma" pitchFamily="34" charset="0"/>
              </a:rPr>
              <a:t>，当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zh-CN" altLang="en-US" sz="2400" b="1">
                <a:latin typeface="Tahoma" pitchFamily="34" charset="0"/>
              </a:rPr>
              <a:t>指向几点钟就表示出初，次级线电势矢量的相位关系。对应图</a:t>
            </a:r>
            <a:r>
              <a:rPr kumimoji="1" lang="en-US" altLang="zh-CN" sz="2400" b="1">
                <a:latin typeface="Tahoma" pitchFamily="34" charset="0"/>
              </a:rPr>
              <a:t>13-5</a:t>
            </a:r>
            <a:r>
              <a:rPr kumimoji="1" lang="zh-CN" altLang="en-US" sz="2400" b="1">
                <a:latin typeface="Tahoma" pitchFamily="34" charset="0"/>
              </a:rPr>
              <a:t>，当长分针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zh-CN" altLang="en-US" sz="2400" b="1">
                <a:latin typeface="Tahoma" pitchFamily="34" charset="0"/>
              </a:rPr>
              <a:t>指</a:t>
            </a:r>
            <a:r>
              <a:rPr kumimoji="1" lang="en-US" altLang="zh-CN" sz="2400" b="1">
                <a:latin typeface="Tahoma" pitchFamily="34" charset="0"/>
              </a:rPr>
              <a:t>0</a:t>
            </a:r>
            <a:r>
              <a:rPr kumimoji="1" lang="zh-CN" altLang="en-US" sz="2400" b="1">
                <a:latin typeface="Tahoma" pitchFamily="34" charset="0"/>
              </a:rPr>
              <a:t>时，短时针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zh-CN" altLang="en-US" sz="2400" b="1">
                <a:latin typeface="Tahoma" pitchFamily="34" charset="0"/>
              </a:rPr>
              <a:t>与它同相位，即指向</a:t>
            </a:r>
            <a:r>
              <a:rPr kumimoji="1" lang="en-US" altLang="zh-CN" sz="2400" b="1">
                <a:latin typeface="Tahoma" pitchFamily="34" charset="0"/>
              </a:rPr>
              <a:t>0</a:t>
            </a:r>
            <a:r>
              <a:rPr kumimoji="1" lang="zh-CN" altLang="en-US" sz="2400" b="1">
                <a:latin typeface="Tahoma" pitchFamily="34" charset="0"/>
              </a:rPr>
              <a:t>点</a:t>
            </a:r>
            <a:r>
              <a:rPr kumimoji="1" lang="en-US" altLang="zh-CN" sz="2400" b="1">
                <a:latin typeface="Tahoma" pitchFamily="34" charset="0"/>
              </a:rPr>
              <a:t>(12</a:t>
            </a:r>
            <a:r>
              <a:rPr kumimoji="1" lang="zh-CN" altLang="en-US" sz="2400" b="1">
                <a:latin typeface="Tahoma" pitchFamily="34" charset="0"/>
              </a:rPr>
              <a:t>点</a:t>
            </a:r>
            <a:r>
              <a:rPr kumimoji="1" lang="en-US" altLang="zh-CN" sz="2400" b="1">
                <a:latin typeface="Tahoma" pitchFamily="34" charset="0"/>
              </a:rPr>
              <a:t>)</a:t>
            </a:r>
            <a:r>
              <a:rPr kumimoji="1" lang="zh-CN" altLang="en-US" sz="2400" b="1">
                <a:latin typeface="Tahoma" pitchFamily="34" charset="0"/>
              </a:rPr>
              <a:t>。所以一看时钟为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zh-CN" altLang="en-US" sz="2400" b="1">
                <a:latin typeface="Tahoma" pitchFamily="34" charset="0"/>
              </a:rPr>
              <a:t> </a:t>
            </a:r>
            <a:r>
              <a:rPr kumimoji="1" lang="en-US" altLang="zh-CN" sz="2400" b="1">
                <a:latin typeface="Tahoma" pitchFamily="34" charset="0"/>
              </a:rPr>
              <a:t>0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点即知初、次级线电势同相位。这种连接组常用在次级线，相电压为</a:t>
            </a:r>
            <a:r>
              <a:rPr kumimoji="1" lang="en-US" altLang="zh-CN" sz="2400" b="1">
                <a:latin typeface="Tahoma" pitchFamily="34" charset="0"/>
              </a:rPr>
              <a:t>400</a:t>
            </a:r>
            <a:r>
              <a:rPr kumimoji="1" lang="zh-CN" altLang="en-US" sz="2400" b="1">
                <a:latin typeface="Tahoma" pitchFamily="34" charset="0"/>
              </a:rPr>
              <a:t>／</a:t>
            </a:r>
            <a:r>
              <a:rPr kumimoji="1" lang="en-US" altLang="zh-CN" sz="2400" b="1">
                <a:latin typeface="Tahoma" pitchFamily="34" charset="0"/>
              </a:rPr>
              <a:t>230</a:t>
            </a:r>
            <a:r>
              <a:rPr kumimoji="1" lang="zh-CN" altLang="en-US" sz="2400" b="1">
                <a:latin typeface="Tahoma" pitchFamily="34" charset="0"/>
              </a:rPr>
              <a:t>伏的配电变压器中，供动力</a:t>
            </a:r>
            <a:r>
              <a:rPr kumimoji="1" lang="en-US" altLang="zh-CN" sz="2400" b="1">
                <a:latin typeface="Tahoma" pitchFamily="34" charset="0"/>
              </a:rPr>
              <a:t>(</a:t>
            </a:r>
            <a:r>
              <a:rPr kumimoji="1" lang="zh-CN" altLang="en-US" sz="2400" b="1">
                <a:latin typeface="Tahoma" pitchFamily="34" charset="0"/>
              </a:rPr>
              <a:t>用</a:t>
            </a:r>
            <a:r>
              <a:rPr kumimoji="1" lang="en-US" altLang="zh-CN" sz="2400" b="1">
                <a:latin typeface="Tahoma" pitchFamily="34" charset="0"/>
              </a:rPr>
              <a:t>400</a:t>
            </a:r>
            <a:r>
              <a:rPr kumimoji="1" lang="zh-CN" altLang="en-US" sz="2400" b="1">
                <a:latin typeface="Tahoma" pitchFamily="34" charset="0"/>
              </a:rPr>
              <a:t>伏线电压</a:t>
            </a:r>
            <a:r>
              <a:rPr kumimoji="1" lang="en-US" altLang="zh-CN" sz="2400" b="1">
                <a:latin typeface="Tahoma" pitchFamily="34" charset="0"/>
              </a:rPr>
              <a:t>)</a:t>
            </a:r>
            <a:r>
              <a:rPr kumimoji="1" lang="zh-CN" altLang="en-US" sz="2400" b="1">
                <a:latin typeface="Tahoma" pitchFamily="34" charset="0"/>
              </a:rPr>
              <a:t>和照明</a:t>
            </a:r>
            <a:r>
              <a:rPr kumimoji="1" lang="en-US" altLang="zh-CN" sz="2400" b="1">
                <a:latin typeface="Tahoma" pitchFamily="34" charset="0"/>
              </a:rPr>
              <a:t>(</a:t>
            </a:r>
            <a:r>
              <a:rPr kumimoji="1" lang="zh-CN" altLang="en-US" sz="2400" b="1">
                <a:latin typeface="Tahoma" pitchFamily="34" charset="0"/>
              </a:rPr>
              <a:t>用</a:t>
            </a:r>
            <a:r>
              <a:rPr kumimoji="1" lang="en-US" altLang="zh-CN" sz="2400" b="1">
                <a:latin typeface="Tahoma" pitchFamily="34" charset="0"/>
              </a:rPr>
              <a:t>230</a:t>
            </a:r>
            <a:r>
              <a:rPr kumimoji="1" lang="zh-CN" altLang="en-US" sz="2400" b="1">
                <a:latin typeface="Tahoma" pitchFamily="34" charset="0"/>
              </a:rPr>
              <a:t>伏相电压</a:t>
            </a:r>
            <a:r>
              <a:rPr kumimoji="1" lang="en-US" altLang="zh-CN" sz="2400" b="1">
                <a:latin typeface="Tahoma" pitchFamily="34" charset="0"/>
              </a:rPr>
              <a:t>)</a:t>
            </a:r>
            <a:r>
              <a:rPr kumimoji="1" lang="zh-CN" altLang="en-US" sz="2400" b="1">
                <a:latin typeface="Tahoma" pitchFamily="34" charset="0"/>
              </a:rPr>
              <a:t>的混合负载用。</a:t>
            </a:r>
          </a:p>
        </p:txBody>
      </p:sp>
      <p:pic>
        <p:nvPicPr>
          <p:cNvPr id="279561" name="Picture 9" descr="13-5变压器Yyn0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1425575"/>
            <a:ext cx="7345362" cy="54324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793038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2-4</a:t>
            </a:r>
            <a:r>
              <a:rPr lang="zh-CN" altLang="en-US" sz="2500"/>
              <a:t>讲</a:t>
            </a:r>
            <a:r>
              <a:rPr lang="en-US" altLang="zh-CN" sz="2100"/>
              <a:t>-2. </a:t>
            </a:r>
            <a:r>
              <a:rPr lang="zh-CN" altLang="en-US" sz="2100" b="1"/>
              <a:t>三相变压器的绕组连接法及其组别</a:t>
            </a:r>
            <a:r>
              <a:rPr lang="zh-CN" altLang="en-US" sz="2900"/>
              <a:t> </a:t>
            </a:r>
            <a:r>
              <a:rPr lang="en-US" altLang="zh-CN" sz="1200" b="1"/>
              <a:t>5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4537075" cy="44735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二、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d11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连接组</a:t>
            </a:r>
          </a:p>
          <a:p>
            <a:r>
              <a:rPr kumimoji="1" lang="zh-CN" altLang="en-US" sz="2400" b="1">
                <a:latin typeface="Tahoma" pitchFamily="34" charset="0"/>
              </a:rPr>
              <a:t>    如图</a:t>
            </a:r>
            <a:r>
              <a:rPr kumimoji="1" lang="en-US" altLang="zh-CN" sz="2400" b="1">
                <a:latin typeface="Tahoma" pitchFamily="34" charset="0"/>
              </a:rPr>
              <a:t>13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6(a)</a:t>
            </a:r>
            <a:r>
              <a:rPr kumimoji="1" lang="zh-CN" altLang="en-US" sz="2400" b="1">
                <a:latin typeface="Tahoma" pitchFamily="34" charset="0"/>
              </a:rPr>
              <a:t>所示，初级按星形连接；次级按三角形连接</a:t>
            </a:r>
            <a:r>
              <a:rPr kumimoji="1" lang="en-US" altLang="zh-CN" sz="2400" b="1">
                <a:latin typeface="Tahoma" pitchFamily="34" charset="0"/>
              </a:rPr>
              <a:t>(</a:t>
            </a:r>
            <a:r>
              <a:rPr kumimoji="1" lang="zh-CN" altLang="en-US" sz="2400" b="1">
                <a:latin typeface="Tahoma" pitchFamily="34" charset="0"/>
              </a:rPr>
              <a:t>注意  相连</a:t>
            </a:r>
            <a:r>
              <a:rPr kumimoji="1" lang="en-US" altLang="zh-CN" sz="2400" b="1">
                <a:latin typeface="Tahoma" pitchFamily="34" charset="0"/>
              </a:rPr>
              <a:t>)</a:t>
            </a:r>
            <a:r>
              <a:rPr kumimoji="1" lang="zh-CN" altLang="en-US" sz="2400" b="1">
                <a:latin typeface="Tahoma" pitchFamily="34" charset="0"/>
              </a:rPr>
              <a:t>。图</a:t>
            </a:r>
            <a:r>
              <a:rPr kumimoji="1" lang="en-US" altLang="zh-CN" sz="2400" b="1">
                <a:latin typeface="Tahoma" pitchFamily="34" charset="0"/>
              </a:rPr>
              <a:t>13-6(b)</a:t>
            </a:r>
            <a:r>
              <a:rPr kumimoji="1" lang="zh-CN" altLang="en-US" sz="2400" b="1">
                <a:latin typeface="Tahoma" pitchFamily="34" charset="0"/>
              </a:rPr>
              <a:t>表示初、次级线电势矢量的相位关系，这时初级星形连接线电势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en-US" altLang="zh-CN" sz="2400" b="1">
                <a:latin typeface="Tahoma" pitchFamily="34" charset="0"/>
              </a:rPr>
              <a:t>=E</a:t>
            </a:r>
            <a:r>
              <a:rPr kumimoji="1" lang="en-US" altLang="zh-CN" sz="2400" b="1" baseline="-25000">
                <a:latin typeface="Tahoma" pitchFamily="34" charset="0"/>
              </a:rPr>
              <a:t>A</a:t>
            </a:r>
            <a:r>
              <a:rPr kumimoji="1" lang="en-US" altLang="zh-CN" sz="2400" b="1">
                <a:latin typeface="Tahoma" pitchFamily="34" charset="0"/>
              </a:rPr>
              <a:t>-E</a:t>
            </a:r>
            <a:r>
              <a:rPr kumimoji="1" lang="en-US" altLang="zh-CN" sz="2400" b="1" baseline="-25000">
                <a:latin typeface="Tahoma" pitchFamily="34" charset="0"/>
              </a:rPr>
              <a:t>B</a:t>
            </a:r>
            <a:r>
              <a:rPr kumimoji="1" lang="zh-CN" altLang="en-US" sz="2400" b="1">
                <a:latin typeface="Tahoma" pitchFamily="34" charset="0"/>
              </a:rPr>
              <a:t>；而次级三角形连接线电势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en-US" altLang="zh-CN" sz="2400" b="1">
                <a:latin typeface="Tahoma" pitchFamily="34" charset="0"/>
              </a:rPr>
              <a:t>=E</a:t>
            </a:r>
            <a:r>
              <a:rPr kumimoji="1" lang="en-US" altLang="zh-CN" sz="2400" b="1" baseline="-25000">
                <a:latin typeface="Tahoma" pitchFamily="34" charset="0"/>
              </a:rPr>
              <a:t>a</a:t>
            </a:r>
            <a:r>
              <a:rPr kumimoji="1" lang="en-US" altLang="zh-CN" sz="2400" b="1">
                <a:latin typeface="Tahoma" pitchFamily="34" charset="0"/>
              </a:rPr>
              <a:t>-E</a:t>
            </a:r>
            <a:r>
              <a:rPr kumimoji="1" lang="en-US" altLang="zh-CN" sz="2400" b="1" baseline="-25000">
                <a:latin typeface="Tahoma" pitchFamily="34" charset="0"/>
              </a:rPr>
              <a:t>b</a:t>
            </a:r>
            <a:r>
              <a:rPr kumimoji="1" lang="zh-CN" altLang="en-US" sz="2400" b="1">
                <a:latin typeface="Tahoma" pitchFamily="34" charset="0"/>
              </a:rPr>
              <a:t>，可见次级线电势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zh-CN" altLang="en-US" sz="2400" b="1">
                <a:latin typeface="Tahoma" pitchFamily="34" charset="0"/>
              </a:rPr>
              <a:t>超前初级线电势 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zh-CN" altLang="en-US" sz="2400" b="1">
                <a:latin typeface="Tahoma" pitchFamily="34" charset="0"/>
              </a:rPr>
              <a:t>为</a:t>
            </a:r>
            <a:r>
              <a:rPr kumimoji="1" lang="en-US" altLang="zh-CN" sz="2400" b="1">
                <a:latin typeface="Tahoma" pitchFamily="34" charset="0"/>
              </a:rPr>
              <a:t>30 </a:t>
            </a:r>
            <a:r>
              <a:rPr kumimoji="1" lang="zh-CN" altLang="en-US" sz="2400" b="1">
                <a:latin typeface="Tahoma" pitchFamily="34" charset="0"/>
              </a:rPr>
              <a:t>。这表示当长分针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zh-CN" altLang="en-US" sz="2400" b="1">
                <a:latin typeface="Tahoma" pitchFamily="34" charset="0"/>
              </a:rPr>
              <a:t>指</a:t>
            </a:r>
            <a:r>
              <a:rPr kumimoji="1" lang="en-US" altLang="zh-CN" sz="2400" b="1">
                <a:latin typeface="Tahoma" pitchFamily="34" charset="0"/>
              </a:rPr>
              <a:t>0</a:t>
            </a:r>
            <a:r>
              <a:rPr kumimoji="1" lang="zh-CN" altLang="en-US" sz="2400" b="1">
                <a:latin typeface="Tahoma" pitchFamily="34" charset="0"/>
              </a:rPr>
              <a:t>分时，短时针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ab</a:t>
            </a:r>
            <a:r>
              <a:rPr kumimoji="1" lang="zh-CN" altLang="en-US" sz="2400" b="1">
                <a:latin typeface="Tahoma" pitchFamily="34" charset="0"/>
              </a:rPr>
              <a:t>指向</a:t>
            </a:r>
            <a:r>
              <a:rPr kumimoji="1" lang="en-US" altLang="zh-CN" sz="2400" b="1">
                <a:latin typeface="Tahoma" pitchFamily="34" charset="0"/>
              </a:rPr>
              <a:t>11</a:t>
            </a:r>
            <a:r>
              <a:rPr kumimoji="1" lang="zh-CN" altLang="en-US" sz="2400" b="1">
                <a:latin typeface="Tahoma" pitchFamily="34" charset="0"/>
              </a:rPr>
              <a:t>点，故称为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zh-CN" altLang="en-US" sz="2400" b="1">
                <a:latin typeface="Tahoma" pitchFamily="34" charset="0"/>
              </a:rPr>
              <a:t> 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d11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连接组。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pic>
        <p:nvPicPr>
          <p:cNvPr id="280587" name="Picture 11" descr="13-5变压器Yd11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32363" y="1773238"/>
            <a:ext cx="4211637" cy="47513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793038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2-4</a:t>
            </a:r>
            <a:r>
              <a:rPr lang="zh-CN" altLang="en-US" sz="2500"/>
              <a:t>讲</a:t>
            </a:r>
            <a:r>
              <a:rPr lang="en-US" altLang="zh-CN" sz="2100"/>
              <a:t>-2. </a:t>
            </a:r>
            <a:r>
              <a:rPr lang="zh-CN" altLang="en-US" sz="2100" b="1"/>
              <a:t>三相变压器的绕组连接法及其组别</a:t>
            </a:r>
            <a:r>
              <a:rPr lang="zh-CN" altLang="en-US" sz="2900"/>
              <a:t> </a:t>
            </a:r>
            <a:r>
              <a:rPr lang="en-US" altLang="zh-CN" sz="1200" b="1"/>
              <a:t>6</a:t>
            </a:r>
          </a:p>
        </p:txBody>
      </p:sp>
      <p:graphicFrame>
        <p:nvGraphicFramePr>
          <p:cNvPr id="28160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084888" y="1773238"/>
          <a:ext cx="2503487" cy="2665412"/>
        </p:xfrm>
        <a:graphic>
          <a:graphicData uri="http://schemas.openxmlformats.org/presentationml/2006/ole">
            <p:oleObj spid="_x0000_s281603" name="Equation" r:id="rId3" imgW="888840" imgH="1244520" progId="Equation.DSMT4">
              <p:embed/>
            </p:oleObj>
          </a:graphicData>
        </a:graphic>
      </p:graphicFrame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5832475" cy="222726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ahoma" pitchFamily="34" charset="0"/>
              </a:rPr>
              <a:t>变压器初、次级相电压之比为变比 </a:t>
            </a:r>
          </a:p>
          <a:p>
            <a:r>
              <a:rPr kumimoji="1" lang="zh-CN" altLang="en-US" sz="2800" b="1">
                <a:latin typeface="Tahoma" pitchFamily="34" charset="0"/>
              </a:rPr>
              <a:t>三相初，次级线电压之比为电压比 </a:t>
            </a:r>
          </a:p>
          <a:p>
            <a:r>
              <a:rPr kumimoji="1" lang="zh-CN" altLang="en-US" sz="2800" b="1">
                <a:latin typeface="Tahoma" pitchFamily="34" charset="0"/>
              </a:rPr>
              <a:t>				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zh-CN" altLang="en-US" sz="2800" b="1">
                <a:latin typeface="Tahoma" pitchFamily="34" charset="0"/>
              </a:rPr>
              <a:t>，</a:t>
            </a:r>
            <a:r>
              <a:rPr kumimoji="1" lang="en-US" altLang="zh-CN" sz="2800" b="1">
                <a:latin typeface="Tahoma" pitchFamily="34" charset="0"/>
              </a:rPr>
              <a:t>y </a:t>
            </a:r>
            <a:r>
              <a:rPr kumimoji="1" lang="zh-CN" altLang="en-US" sz="2800" b="1">
                <a:latin typeface="Tahoma" pitchFamily="34" charset="0"/>
              </a:rPr>
              <a:t>连接</a:t>
            </a:r>
          </a:p>
          <a:p>
            <a:r>
              <a:rPr kumimoji="1" lang="zh-CN" altLang="en-US" sz="2800" b="1">
                <a:latin typeface="Tahoma" pitchFamily="34" charset="0"/>
              </a:rPr>
              <a:t>				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zh-CN" altLang="en-US" sz="2800" b="1">
                <a:latin typeface="Tahoma" pitchFamily="34" charset="0"/>
              </a:rPr>
              <a:t>，</a:t>
            </a:r>
            <a:r>
              <a:rPr kumimoji="1" lang="en-US" altLang="zh-CN" sz="2800" b="1">
                <a:latin typeface="Tahoma" pitchFamily="34" charset="0"/>
              </a:rPr>
              <a:t>d</a:t>
            </a:r>
            <a:r>
              <a:rPr kumimoji="1" lang="zh-CN" altLang="en-US" sz="2800" b="1">
                <a:latin typeface="Tahoma" pitchFamily="34" charset="0"/>
              </a:rPr>
              <a:t>连接</a:t>
            </a:r>
          </a:p>
          <a:p>
            <a:r>
              <a:rPr kumimoji="1" lang="zh-CN" altLang="en-US" sz="2800" b="1">
                <a:latin typeface="Tahoma" pitchFamily="34" charset="0"/>
              </a:rPr>
              <a:t>				</a:t>
            </a:r>
            <a:r>
              <a:rPr kumimoji="1" lang="en-US" altLang="zh-CN" sz="2800" b="1">
                <a:latin typeface="Tahoma" pitchFamily="34" charset="0"/>
              </a:rPr>
              <a:t>D</a:t>
            </a:r>
            <a:r>
              <a:rPr kumimoji="1" lang="zh-CN" altLang="en-US" sz="2800" b="1">
                <a:latin typeface="Tahoma" pitchFamily="34" charset="0"/>
              </a:rPr>
              <a:t>，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zh-CN" altLang="en-US" sz="2800" b="1">
                <a:latin typeface="Tahoma" pitchFamily="34" charset="0"/>
              </a:rPr>
              <a:t>连接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1376363" y="304800"/>
            <a:ext cx="0" cy="419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39" name="Line 3"/>
          <p:cNvSpPr>
            <a:spLocks noChangeShapeType="1"/>
          </p:cNvSpPr>
          <p:nvPr/>
        </p:nvSpPr>
        <p:spPr bwMode="auto">
          <a:xfrm>
            <a:off x="1376363" y="304800"/>
            <a:ext cx="1143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40" name="Line 4"/>
          <p:cNvSpPr>
            <a:spLocks noChangeShapeType="1"/>
          </p:cNvSpPr>
          <p:nvPr/>
        </p:nvSpPr>
        <p:spPr bwMode="auto">
          <a:xfrm>
            <a:off x="1376363" y="4495800"/>
            <a:ext cx="11430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41" name="Line 5"/>
          <p:cNvSpPr>
            <a:spLocks noChangeShapeType="1"/>
          </p:cNvSpPr>
          <p:nvPr/>
        </p:nvSpPr>
        <p:spPr bwMode="auto">
          <a:xfrm>
            <a:off x="1909763" y="762000"/>
            <a:ext cx="0" cy="3352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42" name="Line 6"/>
          <p:cNvSpPr>
            <a:spLocks noChangeShapeType="1"/>
          </p:cNvSpPr>
          <p:nvPr/>
        </p:nvSpPr>
        <p:spPr bwMode="auto">
          <a:xfrm>
            <a:off x="1909763" y="76200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43" name="Line 7"/>
          <p:cNvSpPr>
            <a:spLocks noChangeShapeType="1"/>
          </p:cNvSpPr>
          <p:nvPr/>
        </p:nvSpPr>
        <p:spPr bwMode="auto">
          <a:xfrm>
            <a:off x="1909763" y="411480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44" name="AutoShape 8"/>
          <p:cNvSpPr>
            <a:spLocks noChangeArrowheads="1"/>
          </p:cNvSpPr>
          <p:nvPr/>
        </p:nvSpPr>
        <p:spPr bwMode="auto">
          <a:xfrm>
            <a:off x="766763" y="838200"/>
            <a:ext cx="152400" cy="152400"/>
          </a:xfrm>
          <a:prstGeom prst="flowChartConnector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45" name="Line 9"/>
          <p:cNvSpPr>
            <a:spLocks noChangeShapeType="1"/>
          </p:cNvSpPr>
          <p:nvPr/>
        </p:nvSpPr>
        <p:spPr bwMode="auto">
          <a:xfrm>
            <a:off x="914400" y="9144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46" name="Freeform 10"/>
          <p:cNvSpPr>
            <a:spLocks/>
          </p:cNvSpPr>
          <p:nvPr/>
        </p:nvSpPr>
        <p:spPr bwMode="auto">
          <a:xfrm>
            <a:off x="1901825" y="909638"/>
            <a:ext cx="93663" cy="20796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42" y="14"/>
              </a:cxn>
              <a:cxn ang="0">
                <a:pos x="21" y="131"/>
              </a:cxn>
            </a:cxnLst>
            <a:rect l="0" t="0" r="r" b="b"/>
            <a:pathLst>
              <a:path w="59" h="131">
                <a:moveTo>
                  <a:pt x="0" y="3"/>
                </a:moveTo>
                <a:cubicBezTo>
                  <a:pt x="14" y="7"/>
                  <a:pt x="37" y="0"/>
                  <a:pt x="42" y="14"/>
                </a:cubicBezTo>
                <a:cubicBezTo>
                  <a:pt x="59" y="58"/>
                  <a:pt x="21" y="91"/>
                  <a:pt x="21" y="13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47" name="Freeform 11"/>
          <p:cNvSpPr>
            <a:spLocks/>
          </p:cNvSpPr>
          <p:nvPr/>
        </p:nvSpPr>
        <p:spPr bwMode="auto">
          <a:xfrm>
            <a:off x="1281113" y="1122363"/>
            <a:ext cx="95250" cy="173037"/>
          </a:xfrm>
          <a:custGeom>
            <a:avLst/>
            <a:gdLst/>
            <a:ahLst/>
            <a:cxnLst>
              <a:cxn ang="0">
                <a:pos x="60" y="1"/>
              </a:cxn>
              <a:cxn ang="0">
                <a:pos x="18" y="25"/>
              </a:cxn>
              <a:cxn ang="0">
                <a:pos x="6" y="61"/>
              </a:cxn>
              <a:cxn ang="0">
                <a:pos x="0" y="79"/>
              </a:cxn>
              <a:cxn ang="0">
                <a:pos x="60" y="169"/>
              </a:cxn>
            </a:cxnLst>
            <a:rect l="0" t="0" r="r" b="b"/>
            <a:pathLst>
              <a:path w="60" h="169">
                <a:moveTo>
                  <a:pt x="60" y="1"/>
                </a:moveTo>
                <a:cubicBezTo>
                  <a:pt x="32" y="7"/>
                  <a:pt x="29" y="0"/>
                  <a:pt x="18" y="25"/>
                </a:cubicBezTo>
                <a:cubicBezTo>
                  <a:pt x="13" y="37"/>
                  <a:pt x="10" y="49"/>
                  <a:pt x="6" y="61"/>
                </a:cubicBezTo>
                <a:cubicBezTo>
                  <a:pt x="4" y="67"/>
                  <a:pt x="0" y="79"/>
                  <a:pt x="0" y="79"/>
                </a:cubicBezTo>
                <a:cubicBezTo>
                  <a:pt x="5" y="119"/>
                  <a:pt x="6" y="169"/>
                  <a:pt x="60" y="16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48" name="Line 12"/>
          <p:cNvSpPr>
            <a:spLocks noChangeShapeType="1"/>
          </p:cNvSpPr>
          <p:nvPr/>
        </p:nvSpPr>
        <p:spPr bwMode="auto">
          <a:xfrm>
            <a:off x="1376363" y="129540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49" name="Freeform 13"/>
          <p:cNvSpPr>
            <a:spLocks/>
          </p:cNvSpPr>
          <p:nvPr/>
        </p:nvSpPr>
        <p:spPr bwMode="auto">
          <a:xfrm>
            <a:off x="1909763" y="1371600"/>
            <a:ext cx="66675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60"/>
              </a:cxn>
              <a:cxn ang="0">
                <a:pos x="24" y="108"/>
              </a:cxn>
              <a:cxn ang="0">
                <a:pos x="6" y="126"/>
              </a:cxn>
            </a:cxnLst>
            <a:rect l="0" t="0" r="r" b="b"/>
            <a:pathLst>
              <a:path w="42" h="126">
                <a:moveTo>
                  <a:pt x="0" y="0"/>
                </a:moveTo>
                <a:cubicBezTo>
                  <a:pt x="25" y="8"/>
                  <a:pt x="34" y="35"/>
                  <a:pt x="42" y="60"/>
                </a:cubicBezTo>
                <a:cubicBezTo>
                  <a:pt x="37" y="87"/>
                  <a:pt x="40" y="88"/>
                  <a:pt x="24" y="108"/>
                </a:cubicBezTo>
                <a:cubicBezTo>
                  <a:pt x="19" y="115"/>
                  <a:pt x="6" y="126"/>
                  <a:pt x="6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50" name="Freeform 14"/>
          <p:cNvSpPr>
            <a:spLocks/>
          </p:cNvSpPr>
          <p:nvPr/>
        </p:nvSpPr>
        <p:spPr bwMode="auto">
          <a:xfrm>
            <a:off x="1238250" y="1581150"/>
            <a:ext cx="138113" cy="247650"/>
          </a:xfrm>
          <a:custGeom>
            <a:avLst/>
            <a:gdLst/>
            <a:ahLst/>
            <a:cxnLst>
              <a:cxn ang="0">
                <a:pos x="87" y="0"/>
              </a:cxn>
              <a:cxn ang="0">
                <a:pos x="21" y="48"/>
              </a:cxn>
              <a:cxn ang="0">
                <a:pos x="87" y="156"/>
              </a:cxn>
            </a:cxnLst>
            <a:rect l="0" t="0" r="r" b="b"/>
            <a:pathLst>
              <a:path w="87" h="156">
                <a:moveTo>
                  <a:pt x="87" y="0"/>
                </a:moveTo>
                <a:cubicBezTo>
                  <a:pt x="38" y="17"/>
                  <a:pt x="56" y="11"/>
                  <a:pt x="21" y="48"/>
                </a:cubicBezTo>
                <a:cubicBezTo>
                  <a:pt x="0" y="112"/>
                  <a:pt x="26" y="156"/>
                  <a:pt x="87" y="1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51" name="Line 15"/>
          <p:cNvSpPr>
            <a:spLocks noChangeShapeType="1"/>
          </p:cNvSpPr>
          <p:nvPr/>
        </p:nvSpPr>
        <p:spPr bwMode="auto">
          <a:xfrm>
            <a:off x="1376363" y="182880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52" name="Freeform 16"/>
          <p:cNvSpPr>
            <a:spLocks/>
          </p:cNvSpPr>
          <p:nvPr/>
        </p:nvSpPr>
        <p:spPr bwMode="auto">
          <a:xfrm>
            <a:off x="1909763" y="1905000"/>
            <a:ext cx="106362" cy="2095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0" y="24"/>
              </a:cxn>
              <a:cxn ang="0">
                <a:pos x="0" y="132"/>
              </a:cxn>
            </a:cxnLst>
            <a:rect l="0" t="0" r="r" b="b"/>
            <a:pathLst>
              <a:path w="67" h="132">
                <a:moveTo>
                  <a:pt x="6" y="0"/>
                </a:moveTo>
                <a:cubicBezTo>
                  <a:pt x="17" y="2"/>
                  <a:pt x="56" y="1"/>
                  <a:pt x="60" y="24"/>
                </a:cubicBezTo>
                <a:cubicBezTo>
                  <a:pt x="67" y="67"/>
                  <a:pt x="51" y="132"/>
                  <a:pt x="0" y="1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53" name="Freeform 17"/>
          <p:cNvSpPr>
            <a:spLocks/>
          </p:cNvSpPr>
          <p:nvPr/>
        </p:nvSpPr>
        <p:spPr bwMode="auto">
          <a:xfrm>
            <a:off x="1223963" y="2076450"/>
            <a:ext cx="152400" cy="2667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24" y="30"/>
              </a:cxn>
              <a:cxn ang="0">
                <a:pos x="0" y="84"/>
              </a:cxn>
              <a:cxn ang="0">
                <a:pos x="72" y="168"/>
              </a:cxn>
            </a:cxnLst>
            <a:rect l="0" t="0" r="r" b="b"/>
            <a:pathLst>
              <a:path w="78" h="168">
                <a:moveTo>
                  <a:pt x="78" y="0"/>
                </a:moveTo>
                <a:cubicBezTo>
                  <a:pt x="58" y="7"/>
                  <a:pt x="24" y="30"/>
                  <a:pt x="24" y="30"/>
                </a:cubicBezTo>
                <a:cubicBezTo>
                  <a:pt x="13" y="46"/>
                  <a:pt x="0" y="84"/>
                  <a:pt x="0" y="84"/>
                </a:cubicBezTo>
                <a:cubicBezTo>
                  <a:pt x="8" y="118"/>
                  <a:pt x="28" y="168"/>
                  <a:pt x="72" y="16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54" name="Line 18"/>
          <p:cNvSpPr>
            <a:spLocks noChangeShapeType="1"/>
          </p:cNvSpPr>
          <p:nvPr/>
        </p:nvSpPr>
        <p:spPr bwMode="auto">
          <a:xfrm>
            <a:off x="1376363" y="236220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55" name="Freeform 19"/>
          <p:cNvSpPr>
            <a:spLocks/>
          </p:cNvSpPr>
          <p:nvPr/>
        </p:nvSpPr>
        <p:spPr bwMode="auto">
          <a:xfrm>
            <a:off x="1919288" y="2438400"/>
            <a:ext cx="80962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84"/>
              </a:cxn>
              <a:cxn ang="0">
                <a:pos x="0" y="108"/>
              </a:cxn>
            </a:cxnLst>
            <a:rect l="0" t="0" r="r" b="b"/>
            <a:pathLst>
              <a:path w="51" h="108">
                <a:moveTo>
                  <a:pt x="0" y="0"/>
                </a:moveTo>
                <a:cubicBezTo>
                  <a:pt x="34" y="34"/>
                  <a:pt x="51" y="32"/>
                  <a:pt x="30" y="84"/>
                </a:cubicBezTo>
                <a:cubicBezTo>
                  <a:pt x="25" y="96"/>
                  <a:pt x="9" y="99"/>
                  <a:pt x="0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56" name="Line 20"/>
          <p:cNvSpPr>
            <a:spLocks noChangeShapeType="1"/>
          </p:cNvSpPr>
          <p:nvPr/>
        </p:nvSpPr>
        <p:spPr bwMode="auto">
          <a:xfrm flipH="1">
            <a:off x="995363" y="25908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57" name="AutoShape 21"/>
          <p:cNvSpPr>
            <a:spLocks noChangeArrowheads="1"/>
          </p:cNvSpPr>
          <p:nvPr/>
        </p:nvSpPr>
        <p:spPr bwMode="auto">
          <a:xfrm>
            <a:off x="842963" y="2514600"/>
            <a:ext cx="152400" cy="152400"/>
          </a:xfrm>
          <a:prstGeom prst="flowChartConnector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58" name="AutoShape 22"/>
          <p:cNvSpPr>
            <a:spLocks noChangeArrowheads="1"/>
          </p:cNvSpPr>
          <p:nvPr/>
        </p:nvSpPr>
        <p:spPr bwMode="auto">
          <a:xfrm>
            <a:off x="842963" y="2971800"/>
            <a:ext cx="152400" cy="152400"/>
          </a:xfrm>
          <a:prstGeom prst="flowChartConnec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59" name="Line 23"/>
          <p:cNvSpPr>
            <a:spLocks noChangeShapeType="1"/>
          </p:cNvSpPr>
          <p:nvPr/>
        </p:nvSpPr>
        <p:spPr bwMode="auto">
          <a:xfrm>
            <a:off x="995363" y="30480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60" name="Freeform 24"/>
          <p:cNvSpPr>
            <a:spLocks/>
          </p:cNvSpPr>
          <p:nvPr/>
        </p:nvSpPr>
        <p:spPr bwMode="auto">
          <a:xfrm>
            <a:off x="1909763" y="3048000"/>
            <a:ext cx="80962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132"/>
              </a:cxn>
            </a:cxnLst>
            <a:rect l="0" t="0" r="r" b="b"/>
            <a:pathLst>
              <a:path w="51" h="132">
                <a:moveTo>
                  <a:pt x="0" y="0"/>
                </a:moveTo>
                <a:cubicBezTo>
                  <a:pt x="51" y="17"/>
                  <a:pt x="49" y="110"/>
                  <a:pt x="6" y="1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61" name="Freeform 25"/>
          <p:cNvSpPr>
            <a:spLocks/>
          </p:cNvSpPr>
          <p:nvPr/>
        </p:nvSpPr>
        <p:spPr bwMode="auto">
          <a:xfrm>
            <a:off x="1300163" y="3276600"/>
            <a:ext cx="76200" cy="152400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9" y="48"/>
              </a:cxn>
              <a:cxn ang="0">
                <a:pos x="51" y="126"/>
              </a:cxn>
            </a:cxnLst>
            <a:rect l="0" t="0" r="r" b="b"/>
            <a:pathLst>
              <a:path w="57" h="126">
                <a:moveTo>
                  <a:pt x="57" y="0"/>
                </a:moveTo>
                <a:cubicBezTo>
                  <a:pt x="21" y="9"/>
                  <a:pt x="29" y="19"/>
                  <a:pt x="9" y="48"/>
                </a:cubicBezTo>
                <a:cubicBezTo>
                  <a:pt x="14" y="109"/>
                  <a:pt x="0" y="126"/>
                  <a:pt x="51" y="12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62" name="Line 26"/>
          <p:cNvSpPr>
            <a:spLocks noChangeShapeType="1"/>
          </p:cNvSpPr>
          <p:nvPr/>
        </p:nvSpPr>
        <p:spPr bwMode="auto">
          <a:xfrm>
            <a:off x="1376363" y="3429000"/>
            <a:ext cx="5334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63" name="Freeform 27"/>
          <p:cNvSpPr>
            <a:spLocks/>
          </p:cNvSpPr>
          <p:nvPr/>
        </p:nvSpPr>
        <p:spPr bwMode="auto">
          <a:xfrm>
            <a:off x="1909763" y="3495675"/>
            <a:ext cx="76200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12"/>
              </a:cxn>
              <a:cxn ang="0">
                <a:pos x="30" y="78"/>
              </a:cxn>
              <a:cxn ang="0">
                <a:pos x="12" y="84"/>
              </a:cxn>
              <a:cxn ang="0">
                <a:pos x="6" y="84"/>
              </a:cxn>
            </a:cxnLst>
            <a:rect l="0" t="0" r="r" b="b"/>
            <a:pathLst>
              <a:path w="57" h="84">
                <a:moveTo>
                  <a:pt x="0" y="0"/>
                </a:moveTo>
                <a:cubicBezTo>
                  <a:pt x="12" y="4"/>
                  <a:pt x="24" y="8"/>
                  <a:pt x="36" y="12"/>
                </a:cubicBezTo>
                <a:cubicBezTo>
                  <a:pt x="57" y="19"/>
                  <a:pt x="37" y="57"/>
                  <a:pt x="30" y="78"/>
                </a:cubicBezTo>
                <a:cubicBezTo>
                  <a:pt x="28" y="84"/>
                  <a:pt x="18" y="82"/>
                  <a:pt x="12" y="84"/>
                </a:cubicBezTo>
                <a:cubicBezTo>
                  <a:pt x="10" y="84"/>
                  <a:pt x="8" y="84"/>
                  <a:pt x="6" y="8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64" name="Freeform 28"/>
          <p:cNvSpPr>
            <a:spLocks/>
          </p:cNvSpPr>
          <p:nvPr/>
        </p:nvSpPr>
        <p:spPr bwMode="auto">
          <a:xfrm>
            <a:off x="1300163" y="3648075"/>
            <a:ext cx="76200" cy="13335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2" y="24"/>
              </a:cxn>
              <a:cxn ang="0">
                <a:pos x="0" y="60"/>
              </a:cxn>
              <a:cxn ang="0">
                <a:pos x="12" y="78"/>
              </a:cxn>
              <a:cxn ang="0">
                <a:pos x="48" y="84"/>
              </a:cxn>
            </a:cxnLst>
            <a:rect l="0" t="0" r="r" b="b"/>
            <a:pathLst>
              <a:path w="48" h="84">
                <a:moveTo>
                  <a:pt x="48" y="0"/>
                </a:moveTo>
                <a:cubicBezTo>
                  <a:pt x="24" y="6"/>
                  <a:pt x="22" y="1"/>
                  <a:pt x="12" y="24"/>
                </a:cubicBezTo>
                <a:cubicBezTo>
                  <a:pt x="7" y="36"/>
                  <a:pt x="0" y="60"/>
                  <a:pt x="0" y="60"/>
                </a:cubicBezTo>
                <a:cubicBezTo>
                  <a:pt x="4" y="66"/>
                  <a:pt x="6" y="75"/>
                  <a:pt x="12" y="78"/>
                </a:cubicBezTo>
                <a:cubicBezTo>
                  <a:pt x="23" y="83"/>
                  <a:pt x="48" y="84"/>
                  <a:pt x="48" y="8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65" name="Line 29"/>
          <p:cNvSpPr>
            <a:spLocks noChangeShapeType="1"/>
          </p:cNvSpPr>
          <p:nvPr/>
        </p:nvSpPr>
        <p:spPr bwMode="auto">
          <a:xfrm>
            <a:off x="1376363" y="3810000"/>
            <a:ext cx="5334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66" name="Freeform 30"/>
          <p:cNvSpPr>
            <a:spLocks/>
          </p:cNvSpPr>
          <p:nvPr/>
        </p:nvSpPr>
        <p:spPr bwMode="auto">
          <a:xfrm>
            <a:off x="1909763" y="3876675"/>
            <a:ext cx="92075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84"/>
              </a:cxn>
            </a:cxnLst>
            <a:rect l="0" t="0" r="r" b="b"/>
            <a:pathLst>
              <a:path w="58" h="84">
                <a:moveTo>
                  <a:pt x="0" y="0"/>
                </a:moveTo>
                <a:cubicBezTo>
                  <a:pt x="36" y="12"/>
                  <a:pt x="58" y="84"/>
                  <a:pt x="6" y="8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67" name="Line 31"/>
          <p:cNvSpPr>
            <a:spLocks noChangeShapeType="1"/>
          </p:cNvSpPr>
          <p:nvPr/>
        </p:nvSpPr>
        <p:spPr bwMode="auto">
          <a:xfrm flipH="1">
            <a:off x="995363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68" name="AutoShape 32"/>
          <p:cNvSpPr>
            <a:spLocks noChangeArrowheads="1"/>
          </p:cNvSpPr>
          <p:nvPr/>
        </p:nvSpPr>
        <p:spPr bwMode="auto">
          <a:xfrm>
            <a:off x="842963" y="3962400"/>
            <a:ext cx="152400" cy="152400"/>
          </a:xfrm>
          <a:prstGeom prst="flowChartConnec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69" name="Text Box 33"/>
          <p:cNvSpPr txBox="1">
            <a:spLocks noChangeArrowheads="1"/>
          </p:cNvSpPr>
          <p:nvPr/>
        </p:nvSpPr>
        <p:spPr bwMode="auto">
          <a:xfrm>
            <a:off x="228600" y="685800"/>
            <a:ext cx="611188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21570" name="Text Box 34"/>
          <p:cNvSpPr txBox="1">
            <a:spLocks noChangeArrowheads="1"/>
          </p:cNvSpPr>
          <p:nvPr/>
        </p:nvSpPr>
        <p:spPr bwMode="auto">
          <a:xfrm>
            <a:off x="152400" y="2360613"/>
            <a:ext cx="611188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321571" name="Text Box 35"/>
          <p:cNvSpPr txBox="1">
            <a:spLocks noChangeArrowheads="1"/>
          </p:cNvSpPr>
          <p:nvPr/>
        </p:nvSpPr>
        <p:spPr bwMode="auto">
          <a:xfrm>
            <a:off x="233363" y="228600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21572" name="Text Box 36"/>
          <p:cNvSpPr txBox="1">
            <a:spLocks noChangeArrowheads="1"/>
          </p:cNvSpPr>
          <p:nvPr/>
        </p:nvSpPr>
        <p:spPr bwMode="auto">
          <a:xfrm>
            <a:off x="309563" y="274320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21573" name="Text Box 37"/>
          <p:cNvSpPr txBox="1">
            <a:spLocks noChangeArrowheads="1"/>
          </p:cNvSpPr>
          <p:nvPr/>
        </p:nvSpPr>
        <p:spPr bwMode="auto">
          <a:xfrm>
            <a:off x="309563" y="373380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21574" name="Object 38"/>
          <p:cNvGraphicFramePr>
            <a:graphicFrameLocks noChangeAspect="1"/>
          </p:cNvGraphicFramePr>
          <p:nvPr>
            <p:ph sz="half" idx="1"/>
          </p:nvPr>
        </p:nvGraphicFramePr>
        <p:xfrm>
          <a:off x="538163" y="1447800"/>
          <a:ext cx="360362" cy="381000"/>
        </p:xfrm>
        <a:graphic>
          <a:graphicData uri="http://schemas.openxmlformats.org/presentationml/2006/ole">
            <p:oleObj spid="_x0000_s321574" name="公式" r:id="rId3" imgW="215640" imgH="228600" progId="Equation.3">
              <p:embed/>
            </p:oleObj>
          </a:graphicData>
        </a:graphic>
      </p:graphicFrame>
      <p:graphicFrame>
        <p:nvGraphicFramePr>
          <p:cNvPr id="321575" name="Object 39"/>
          <p:cNvGraphicFramePr>
            <a:graphicFrameLocks noChangeAspect="1"/>
          </p:cNvGraphicFramePr>
          <p:nvPr>
            <p:ph sz="half" idx="2"/>
          </p:nvPr>
        </p:nvGraphicFramePr>
        <p:xfrm>
          <a:off x="979488" y="3468688"/>
          <a:ext cx="261937" cy="296862"/>
        </p:xfrm>
        <a:graphic>
          <a:graphicData uri="http://schemas.openxmlformats.org/presentationml/2006/ole">
            <p:oleObj spid="_x0000_s321575" name="公式" r:id="rId4" imgW="203040" imgH="241200" progId="Equation.3">
              <p:embed/>
            </p:oleObj>
          </a:graphicData>
        </a:graphic>
      </p:graphicFrame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5867400" y="228600"/>
            <a:ext cx="0" cy="419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77" name="Line 41"/>
          <p:cNvSpPr>
            <a:spLocks noChangeShapeType="1"/>
          </p:cNvSpPr>
          <p:nvPr/>
        </p:nvSpPr>
        <p:spPr bwMode="auto">
          <a:xfrm>
            <a:off x="5867400" y="228600"/>
            <a:ext cx="1143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78" name="Line 42"/>
          <p:cNvSpPr>
            <a:spLocks noChangeShapeType="1"/>
          </p:cNvSpPr>
          <p:nvPr/>
        </p:nvSpPr>
        <p:spPr bwMode="auto">
          <a:xfrm>
            <a:off x="5867400" y="4419600"/>
            <a:ext cx="11430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79" name="Line 43"/>
          <p:cNvSpPr>
            <a:spLocks noChangeShapeType="1"/>
          </p:cNvSpPr>
          <p:nvPr/>
        </p:nvSpPr>
        <p:spPr bwMode="auto">
          <a:xfrm>
            <a:off x="6400800" y="685800"/>
            <a:ext cx="0" cy="3352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80" name="Line 44"/>
          <p:cNvSpPr>
            <a:spLocks noChangeShapeType="1"/>
          </p:cNvSpPr>
          <p:nvPr/>
        </p:nvSpPr>
        <p:spPr bwMode="auto">
          <a:xfrm>
            <a:off x="6400800" y="68580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81" name="Line 45"/>
          <p:cNvSpPr>
            <a:spLocks noChangeShapeType="1"/>
          </p:cNvSpPr>
          <p:nvPr/>
        </p:nvSpPr>
        <p:spPr bwMode="auto">
          <a:xfrm>
            <a:off x="6400800" y="403860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82" name="AutoShape 46"/>
          <p:cNvSpPr>
            <a:spLocks noChangeArrowheads="1"/>
          </p:cNvSpPr>
          <p:nvPr/>
        </p:nvSpPr>
        <p:spPr bwMode="auto">
          <a:xfrm>
            <a:off x="5257800" y="762000"/>
            <a:ext cx="152400" cy="152400"/>
          </a:xfrm>
          <a:prstGeom prst="flowChartConnector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83" name="Line 47"/>
          <p:cNvSpPr>
            <a:spLocks noChangeShapeType="1"/>
          </p:cNvSpPr>
          <p:nvPr/>
        </p:nvSpPr>
        <p:spPr bwMode="auto">
          <a:xfrm>
            <a:off x="5410200" y="838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84" name="Freeform 48"/>
          <p:cNvSpPr>
            <a:spLocks/>
          </p:cNvSpPr>
          <p:nvPr/>
        </p:nvSpPr>
        <p:spPr bwMode="auto">
          <a:xfrm>
            <a:off x="6392863" y="833438"/>
            <a:ext cx="93662" cy="19050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42" y="14"/>
              </a:cxn>
              <a:cxn ang="0">
                <a:pos x="14" y="120"/>
              </a:cxn>
            </a:cxnLst>
            <a:rect l="0" t="0" r="r" b="b"/>
            <a:pathLst>
              <a:path w="59" h="120">
                <a:moveTo>
                  <a:pt x="0" y="3"/>
                </a:moveTo>
                <a:cubicBezTo>
                  <a:pt x="14" y="7"/>
                  <a:pt x="37" y="0"/>
                  <a:pt x="42" y="14"/>
                </a:cubicBezTo>
                <a:cubicBezTo>
                  <a:pt x="59" y="58"/>
                  <a:pt x="14" y="80"/>
                  <a:pt x="14" y="12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85" name="Freeform 49"/>
          <p:cNvSpPr>
            <a:spLocks/>
          </p:cNvSpPr>
          <p:nvPr/>
        </p:nvSpPr>
        <p:spPr bwMode="auto">
          <a:xfrm>
            <a:off x="5772150" y="1046163"/>
            <a:ext cx="95250" cy="173037"/>
          </a:xfrm>
          <a:custGeom>
            <a:avLst/>
            <a:gdLst/>
            <a:ahLst/>
            <a:cxnLst>
              <a:cxn ang="0">
                <a:pos x="60" y="1"/>
              </a:cxn>
              <a:cxn ang="0">
                <a:pos x="18" y="25"/>
              </a:cxn>
              <a:cxn ang="0">
                <a:pos x="6" y="61"/>
              </a:cxn>
              <a:cxn ang="0">
                <a:pos x="0" y="79"/>
              </a:cxn>
              <a:cxn ang="0">
                <a:pos x="60" y="169"/>
              </a:cxn>
            </a:cxnLst>
            <a:rect l="0" t="0" r="r" b="b"/>
            <a:pathLst>
              <a:path w="60" h="169">
                <a:moveTo>
                  <a:pt x="60" y="1"/>
                </a:moveTo>
                <a:cubicBezTo>
                  <a:pt x="32" y="7"/>
                  <a:pt x="29" y="0"/>
                  <a:pt x="18" y="25"/>
                </a:cubicBezTo>
                <a:cubicBezTo>
                  <a:pt x="13" y="37"/>
                  <a:pt x="10" y="49"/>
                  <a:pt x="6" y="61"/>
                </a:cubicBezTo>
                <a:cubicBezTo>
                  <a:pt x="4" y="67"/>
                  <a:pt x="0" y="79"/>
                  <a:pt x="0" y="79"/>
                </a:cubicBezTo>
                <a:cubicBezTo>
                  <a:pt x="5" y="119"/>
                  <a:pt x="6" y="169"/>
                  <a:pt x="60" y="16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86" name="Line 50"/>
          <p:cNvSpPr>
            <a:spLocks noChangeShapeType="1"/>
          </p:cNvSpPr>
          <p:nvPr/>
        </p:nvSpPr>
        <p:spPr bwMode="auto">
          <a:xfrm>
            <a:off x="5867400" y="121920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87" name="Freeform 51"/>
          <p:cNvSpPr>
            <a:spLocks/>
          </p:cNvSpPr>
          <p:nvPr/>
        </p:nvSpPr>
        <p:spPr bwMode="auto">
          <a:xfrm>
            <a:off x="6400800" y="1295400"/>
            <a:ext cx="66675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60"/>
              </a:cxn>
              <a:cxn ang="0">
                <a:pos x="24" y="108"/>
              </a:cxn>
              <a:cxn ang="0">
                <a:pos x="6" y="126"/>
              </a:cxn>
            </a:cxnLst>
            <a:rect l="0" t="0" r="r" b="b"/>
            <a:pathLst>
              <a:path w="42" h="126">
                <a:moveTo>
                  <a:pt x="0" y="0"/>
                </a:moveTo>
                <a:cubicBezTo>
                  <a:pt x="25" y="8"/>
                  <a:pt x="34" y="35"/>
                  <a:pt x="42" y="60"/>
                </a:cubicBezTo>
                <a:cubicBezTo>
                  <a:pt x="37" y="87"/>
                  <a:pt x="40" y="88"/>
                  <a:pt x="24" y="108"/>
                </a:cubicBezTo>
                <a:cubicBezTo>
                  <a:pt x="19" y="115"/>
                  <a:pt x="6" y="126"/>
                  <a:pt x="6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88" name="Freeform 52"/>
          <p:cNvSpPr>
            <a:spLocks/>
          </p:cNvSpPr>
          <p:nvPr/>
        </p:nvSpPr>
        <p:spPr bwMode="auto">
          <a:xfrm>
            <a:off x="5729288" y="1504950"/>
            <a:ext cx="138112" cy="247650"/>
          </a:xfrm>
          <a:custGeom>
            <a:avLst/>
            <a:gdLst/>
            <a:ahLst/>
            <a:cxnLst>
              <a:cxn ang="0">
                <a:pos x="87" y="0"/>
              </a:cxn>
              <a:cxn ang="0">
                <a:pos x="21" y="48"/>
              </a:cxn>
              <a:cxn ang="0">
                <a:pos x="87" y="156"/>
              </a:cxn>
            </a:cxnLst>
            <a:rect l="0" t="0" r="r" b="b"/>
            <a:pathLst>
              <a:path w="87" h="156">
                <a:moveTo>
                  <a:pt x="87" y="0"/>
                </a:moveTo>
                <a:cubicBezTo>
                  <a:pt x="38" y="17"/>
                  <a:pt x="56" y="11"/>
                  <a:pt x="21" y="48"/>
                </a:cubicBezTo>
                <a:cubicBezTo>
                  <a:pt x="0" y="112"/>
                  <a:pt x="26" y="156"/>
                  <a:pt x="87" y="1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89" name="Line 53"/>
          <p:cNvSpPr>
            <a:spLocks noChangeShapeType="1"/>
          </p:cNvSpPr>
          <p:nvPr/>
        </p:nvSpPr>
        <p:spPr bwMode="auto">
          <a:xfrm>
            <a:off x="5867400" y="175260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90" name="Freeform 54"/>
          <p:cNvSpPr>
            <a:spLocks/>
          </p:cNvSpPr>
          <p:nvPr/>
        </p:nvSpPr>
        <p:spPr bwMode="auto">
          <a:xfrm>
            <a:off x="6400800" y="1828800"/>
            <a:ext cx="106363" cy="2095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0" y="24"/>
              </a:cxn>
              <a:cxn ang="0">
                <a:pos x="0" y="132"/>
              </a:cxn>
            </a:cxnLst>
            <a:rect l="0" t="0" r="r" b="b"/>
            <a:pathLst>
              <a:path w="67" h="132">
                <a:moveTo>
                  <a:pt x="6" y="0"/>
                </a:moveTo>
                <a:cubicBezTo>
                  <a:pt x="17" y="2"/>
                  <a:pt x="56" y="1"/>
                  <a:pt x="60" y="24"/>
                </a:cubicBezTo>
                <a:cubicBezTo>
                  <a:pt x="67" y="67"/>
                  <a:pt x="51" y="132"/>
                  <a:pt x="0" y="1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91" name="Freeform 55"/>
          <p:cNvSpPr>
            <a:spLocks/>
          </p:cNvSpPr>
          <p:nvPr/>
        </p:nvSpPr>
        <p:spPr bwMode="auto">
          <a:xfrm>
            <a:off x="5715000" y="2000250"/>
            <a:ext cx="152400" cy="2667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24" y="30"/>
              </a:cxn>
              <a:cxn ang="0">
                <a:pos x="0" y="84"/>
              </a:cxn>
              <a:cxn ang="0">
                <a:pos x="72" y="168"/>
              </a:cxn>
            </a:cxnLst>
            <a:rect l="0" t="0" r="r" b="b"/>
            <a:pathLst>
              <a:path w="78" h="168">
                <a:moveTo>
                  <a:pt x="78" y="0"/>
                </a:moveTo>
                <a:cubicBezTo>
                  <a:pt x="58" y="7"/>
                  <a:pt x="24" y="30"/>
                  <a:pt x="24" y="30"/>
                </a:cubicBezTo>
                <a:cubicBezTo>
                  <a:pt x="13" y="46"/>
                  <a:pt x="0" y="84"/>
                  <a:pt x="0" y="84"/>
                </a:cubicBezTo>
                <a:cubicBezTo>
                  <a:pt x="8" y="118"/>
                  <a:pt x="28" y="168"/>
                  <a:pt x="72" y="16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92" name="Line 56"/>
          <p:cNvSpPr>
            <a:spLocks noChangeShapeType="1"/>
          </p:cNvSpPr>
          <p:nvPr/>
        </p:nvSpPr>
        <p:spPr bwMode="auto">
          <a:xfrm>
            <a:off x="5867400" y="228600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93" name="Freeform 57"/>
          <p:cNvSpPr>
            <a:spLocks/>
          </p:cNvSpPr>
          <p:nvPr/>
        </p:nvSpPr>
        <p:spPr bwMode="auto">
          <a:xfrm>
            <a:off x="6410325" y="2362200"/>
            <a:ext cx="80963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84"/>
              </a:cxn>
              <a:cxn ang="0">
                <a:pos x="0" y="108"/>
              </a:cxn>
            </a:cxnLst>
            <a:rect l="0" t="0" r="r" b="b"/>
            <a:pathLst>
              <a:path w="51" h="108">
                <a:moveTo>
                  <a:pt x="0" y="0"/>
                </a:moveTo>
                <a:cubicBezTo>
                  <a:pt x="34" y="34"/>
                  <a:pt x="51" y="32"/>
                  <a:pt x="30" y="84"/>
                </a:cubicBezTo>
                <a:cubicBezTo>
                  <a:pt x="25" y="96"/>
                  <a:pt x="9" y="99"/>
                  <a:pt x="0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94" name="Line 58"/>
          <p:cNvSpPr>
            <a:spLocks noChangeShapeType="1"/>
          </p:cNvSpPr>
          <p:nvPr/>
        </p:nvSpPr>
        <p:spPr bwMode="auto">
          <a:xfrm flipH="1">
            <a:off x="5486400" y="25146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95" name="AutoShape 59"/>
          <p:cNvSpPr>
            <a:spLocks noChangeArrowheads="1"/>
          </p:cNvSpPr>
          <p:nvPr/>
        </p:nvSpPr>
        <p:spPr bwMode="auto">
          <a:xfrm>
            <a:off x="5334000" y="2438400"/>
            <a:ext cx="152400" cy="152400"/>
          </a:xfrm>
          <a:prstGeom prst="flowChartConnector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96" name="AutoShape 60"/>
          <p:cNvSpPr>
            <a:spLocks noChangeArrowheads="1"/>
          </p:cNvSpPr>
          <p:nvPr/>
        </p:nvSpPr>
        <p:spPr bwMode="auto">
          <a:xfrm>
            <a:off x="5334000" y="2895600"/>
            <a:ext cx="152400" cy="152400"/>
          </a:xfrm>
          <a:prstGeom prst="flowChartConnec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97" name="Line 61"/>
          <p:cNvSpPr>
            <a:spLocks noChangeShapeType="1"/>
          </p:cNvSpPr>
          <p:nvPr/>
        </p:nvSpPr>
        <p:spPr bwMode="auto">
          <a:xfrm>
            <a:off x="5486400" y="2971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598" name="Freeform 62"/>
          <p:cNvSpPr>
            <a:spLocks/>
          </p:cNvSpPr>
          <p:nvPr/>
        </p:nvSpPr>
        <p:spPr bwMode="auto">
          <a:xfrm>
            <a:off x="6400800" y="2971800"/>
            <a:ext cx="809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132"/>
              </a:cxn>
            </a:cxnLst>
            <a:rect l="0" t="0" r="r" b="b"/>
            <a:pathLst>
              <a:path w="51" h="132">
                <a:moveTo>
                  <a:pt x="0" y="0"/>
                </a:moveTo>
                <a:cubicBezTo>
                  <a:pt x="51" y="17"/>
                  <a:pt x="49" y="110"/>
                  <a:pt x="6" y="1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599" name="Freeform 63"/>
          <p:cNvSpPr>
            <a:spLocks/>
          </p:cNvSpPr>
          <p:nvPr/>
        </p:nvSpPr>
        <p:spPr bwMode="auto">
          <a:xfrm>
            <a:off x="5791200" y="3271838"/>
            <a:ext cx="76200" cy="16192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40"/>
              </a:cxn>
              <a:cxn ang="0">
                <a:pos x="43" y="102"/>
              </a:cxn>
            </a:cxnLst>
            <a:rect l="0" t="0" r="r" b="b"/>
            <a:pathLst>
              <a:path w="48" h="102">
                <a:moveTo>
                  <a:pt x="48" y="0"/>
                </a:moveTo>
                <a:cubicBezTo>
                  <a:pt x="18" y="7"/>
                  <a:pt x="16" y="17"/>
                  <a:pt x="0" y="40"/>
                </a:cubicBezTo>
                <a:cubicBezTo>
                  <a:pt x="4" y="86"/>
                  <a:pt x="0" y="102"/>
                  <a:pt x="43" y="10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600" name="Freeform 64"/>
          <p:cNvSpPr>
            <a:spLocks/>
          </p:cNvSpPr>
          <p:nvPr/>
        </p:nvSpPr>
        <p:spPr bwMode="auto">
          <a:xfrm>
            <a:off x="5867400" y="3176588"/>
            <a:ext cx="552450" cy="100012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348" y="0"/>
              </a:cxn>
            </a:cxnLst>
            <a:rect l="0" t="0" r="r" b="b"/>
            <a:pathLst>
              <a:path w="348" h="63">
                <a:moveTo>
                  <a:pt x="0" y="63"/>
                </a:moveTo>
                <a:lnTo>
                  <a:pt x="34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601" name="Freeform 65"/>
          <p:cNvSpPr>
            <a:spLocks/>
          </p:cNvSpPr>
          <p:nvPr/>
        </p:nvSpPr>
        <p:spPr bwMode="auto">
          <a:xfrm>
            <a:off x="6400800" y="3352800"/>
            <a:ext cx="61913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30"/>
              </a:cxn>
              <a:cxn ang="0">
                <a:pos x="25" y="95"/>
              </a:cxn>
              <a:cxn ang="0">
                <a:pos x="10" y="102"/>
              </a:cxn>
              <a:cxn ang="0">
                <a:pos x="5" y="102"/>
              </a:cxn>
            </a:cxnLst>
            <a:rect l="0" t="0" r="r" b="b"/>
            <a:pathLst>
              <a:path w="39" h="102">
                <a:moveTo>
                  <a:pt x="0" y="0"/>
                </a:moveTo>
                <a:cubicBezTo>
                  <a:pt x="10" y="5"/>
                  <a:pt x="30" y="18"/>
                  <a:pt x="36" y="30"/>
                </a:cubicBezTo>
                <a:cubicBezTo>
                  <a:pt x="39" y="45"/>
                  <a:pt x="31" y="69"/>
                  <a:pt x="25" y="95"/>
                </a:cubicBezTo>
                <a:cubicBezTo>
                  <a:pt x="24" y="102"/>
                  <a:pt x="15" y="100"/>
                  <a:pt x="10" y="102"/>
                </a:cubicBezTo>
                <a:cubicBezTo>
                  <a:pt x="8" y="102"/>
                  <a:pt x="7" y="102"/>
                  <a:pt x="5" y="10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602" name="Freeform 66"/>
          <p:cNvSpPr>
            <a:spLocks/>
          </p:cNvSpPr>
          <p:nvPr/>
        </p:nvSpPr>
        <p:spPr bwMode="auto">
          <a:xfrm>
            <a:off x="5791200" y="3657600"/>
            <a:ext cx="76200" cy="157163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2" y="24"/>
              </a:cxn>
              <a:cxn ang="0">
                <a:pos x="0" y="60"/>
              </a:cxn>
              <a:cxn ang="0">
                <a:pos x="12" y="78"/>
              </a:cxn>
              <a:cxn ang="0">
                <a:pos x="45" y="99"/>
              </a:cxn>
            </a:cxnLst>
            <a:rect l="0" t="0" r="r" b="b"/>
            <a:pathLst>
              <a:path w="48" h="99">
                <a:moveTo>
                  <a:pt x="48" y="0"/>
                </a:moveTo>
                <a:cubicBezTo>
                  <a:pt x="24" y="6"/>
                  <a:pt x="22" y="1"/>
                  <a:pt x="12" y="24"/>
                </a:cubicBezTo>
                <a:cubicBezTo>
                  <a:pt x="7" y="36"/>
                  <a:pt x="0" y="60"/>
                  <a:pt x="0" y="60"/>
                </a:cubicBezTo>
                <a:cubicBezTo>
                  <a:pt x="4" y="66"/>
                  <a:pt x="6" y="75"/>
                  <a:pt x="12" y="78"/>
                </a:cubicBezTo>
                <a:cubicBezTo>
                  <a:pt x="23" y="83"/>
                  <a:pt x="45" y="99"/>
                  <a:pt x="45" y="9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603" name="Freeform 67"/>
          <p:cNvSpPr>
            <a:spLocks/>
          </p:cNvSpPr>
          <p:nvPr/>
        </p:nvSpPr>
        <p:spPr bwMode="auto">
          <a:xfrm>
            <a:off x="5867400" y="3505200"/>
            <a:ext cx="55245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348" y="0"/>
              </a:cxn>
            </a:cxnLst>
            <a:rect l="0" t="0" r="r" b="b"/>
            <a:pathLst>
              <a:path w="348" h="96">
                <a:moveTo>
                  <a:pt x="0" y="96"/>
                </a:moveTo>
                <a:lnTo>
                  <a:pt x="34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604" name="Freeform 68"/>
          <p:cNvSpPr>
            <a:spLocks/>
          </p:cNvSpPr>
          <p:nvPr/>
        </p:nvSpPr>
        <p:spPr bwMode="auto">
          <a:xfrm>
            <a:off x="6400800" y="3810000"/>
            <a:ext cx="92075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96"/>
              </a:cxn>
            </a:cxnLst>
            <a:rect l="0" t="0" r="r" b="b"/>
            <a:pathLst>
              <a:path w="58" h="96">
                <a:moveTo>
                  <a:pt x="0" y="0"/>
                </a:moveTo>
                <a:cubicBezTo>
                  <a:pt x="36" y="12"/>
                  <a:pt x="58" y="96"/>
                  <a:pt x="6" y="9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1605" name="Freeform 69"/>
          <p:cNvSpPr>
            <a:spLocks/>
          </p:cNvSpPr>
          <p:nvPr/>
        </p:nvSpPr>
        <p:spPr bwMode="auto">
          <a:xfrm>
            <a:off x="5486400" y="3962400"/>
            <a:ext cx="933450" cy="1588"/>
          </a:xfrm>
          <a:custGeom>
            <a:avLst/>
            <a:gdLst/>
            <a:ahLst/>
            <a:cxnLst>
              <a:cxn ang="0">
                <a:pos x="588" y="0"/>
              </a:cxn>
              <a:cxn ang="0">
                <a:pos x="0" y="1"/>
              </a:cxn>
            </a:cxnLst>
            <a:rect l="0" t="0" r="r" b="b"/>
            <a:pathLst>
              <a:path w="588" h="1">
                <a:moveTo>
                  <a:pt x="588" y="0"/>
                </a:moveTo>
                <a:lnTo>
                  <a:pt x="0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606" name="AutoShape 70"/>
          <p:cNvSpPr>
            <a:spLocks noChangeArrowheads="1"/>
          </p:cNvSpPr>
          <p:nvPr/>
        </p:nvSpPr>
        <p:spPr bwMode="auto">
          <a:xfrm>
            <a:off x="5334000" y="3886200"/>
            <a:ext cx="152400" cy="152400"/>
          </a:xfrm>
          <a:prstGeom prst="flowChartConnec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1607" name="Text Box 71"/>
          <p:cNvSpPr txBox="1">
            <a:spLocks noChangeArrowheads="1"/>
          </p:cNvSpPr>
          <p:nvPr/>
        </p:nvSpPr>
        <p:spPr bwMode="auto">
          <a:xfrm>
            <a:off x="4800600" y="533400"/>
            <a:ext cx="611188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21608" name="Text Box 72"/>
          <p:cNvSpPr txBox="1">
            <a:spLocks noChangeArrowheads="1"/>
          </p:cNvSpPr>
          <p:nvPr/>
        </p:nvSpPr>
        <p:spPr bwMode="auto">
          <a:xfrm>
            <a:off x="4876800" y="222885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21609" name="Text Box 73"/>
          <p:cNvSpPr txBox="1">
            <a:spLocks noChangeArrowheads="1"/>
          </p:cNvSpPr>
          <p:nvPr/>
        </p:nvSpPr>
        <p:spPr bwMode="auto">
          <a:xfrm>
            <a:off x="4876800" y="373380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21610" name="Text Box 74"/>
          <p:cNvSpPr txBox="1">
            <a:spLocks noChangeArrowheads="1"/>
          </p:cNvSpPr>
          <p:nvPr/>
        </p:nvSpPr>
        <p:spPr bwMode="auto">
          <a:xfrm>
            <a:off x="4800600" y="274320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21611" name="Object 75"/>
          <p:cNvGraphicFramePr>
            <a:graphicFrameLocks noChangeAspect="1"/>
          </p:cNvGraphicFramePr>
          <p:nvPr/>
        </p:nvGraphicFramePr>
        <p:xfrm>
          <a:off x="5189538" y="1371600"/>
          <a:ext cx="360362" cy="381000"/>
        </p:xfrm>
        <a:graphic>
          <a:graphicData uri="http://schemas.openxmlformats.org/presentationml/2006/ole">
            <p:oleObj spid="_x0000_s321611" name="公式" r:id="rId5" imgW="215640" imgH="228600" progId="Equation.3">
              <p:embed/>
            </p:oleObj>
          </a:graphicData>
        </a:graphic>
      </p:graphicFrame>
      <p:graphicFrame>
        <p:nvGraphicFramePr>
          <p:cNvPr id="321612" name="Object 76"/>
          <p:cNvGraphicFramePr>
            <a:graphicFrameLocks noChangeAspect="1"/>
          </p:cNvGraphicFramePr>
          <p:nvPr/>
        </p:nvGraphicFramePr>
        <p:xfrm>
          <a:off x="5410200" y="3276600"/>
          <a:ext cx="279400" cy="331788"/>
        </p:xfrm>
        <a:graphic>
          <a:graphicData uri="http://schemas.openxmlformats.org/presentationml/2006/ole">
            <p:oleObj spid="_x0000_s321612" name="公式" r:id="rId6" imgW="203040" imgH="241200" progId="Equation.3">
              <p:embed/>
            </p:oleObj>
          </a:graphicData>
        </a:graphic>
      </p:graphicFrame>
      <p:sp>
        <p:nvSpPr>
          <p:cNvPr id="321613" name="Line 77"/>
          <p:cNvSpPr>
            <a:spLocks noChangeShapeType="1"/>
          </p:cNvSpPr>
          <p:nvPr/>
        </p:nvSpPr>
        <p:spPr bwMode="auto">
          <a:xfrm>
            <a:off x="995363" y="13716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614" name="Line 78"/>
          <p:cNvSpPr>
            <a:spLocks noChangeShapeType="1"/>
          </p:cNvSpPr>
          <p:nvPr/>
        </p:nvSpPr>
        <p:spPr bwMode="auto">
          <a:xfrm>
            <a:off x="1071563" y="33528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615" name="Line 79"/>
          <p:cNvSpPr>
            <a:spLocks noChangeShapeType="1"/>
          </p:cNvSpPr>
          <p:nvPr/>
        </p:nvSpPr>
        <p:spPr bwMode="auto">
          <a:xfrm flipV="1">
            <a:off x="3505200" y="914400"/>
            <a:ext cx="76200" cy="2895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616" name="AutoShape 80"/>
          <p:cNvSpPr>
            <a:spLocks noChangeArrowheads="1"/>
          </p:cNvSpPr>
          <p:nvPr/>
        </p:nvSpPr>
        <p:spPr bwMode="auto">
          <a:xfrm>
            <a:off x="3429000" y="3810000"/>
            <a:ext cx="152400" cy="152400"/>
          </a:xfrm>
          <a:prstGeom prst="flowChartConnector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1617" name="Line 81"/>
          <p:cNvSpPr>
            <a:spLocks noChangeShapeType="1"/>
          </p:cNvSpPr>
          <p:nvPr/>
        </p:nvSpPr>
        <p:spPr bwMode="auto">
          <a:xfrm flipV="1">
            <a:off x="3581400" y="2667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321618" name="Picture 82" descr="图片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0" y="914400"/>
            <a:ext cx="360363" cy="381000"/>
          </a:xfrm>
          <a:prstGeom prst="rect">
            <a:avLst/>
          </a:prstGeom>
          <a:noFill/>
        </p:spPr>
      </p:pic>
      <p:pic>
        <p:nvPicPr>
          <p:cNvPr id="321619" name="Picture 83" descr="图片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57600" y="2743200"/>
            <a:ext cx="279400" cy="331788"/>
          </a:xfrm>
          <a:prstGeom prst="rect">
            <a:avLst/>
          </a:prstGeom>
          <a:noFill/>
        </p:spPr>
      </p:pic>
      <p:sp>
        <p:nvSpPr>
          <p:cNvPr id="321620" name="Line 84"/>
          <p:cNvSpPr>
            <a:spLocks noChangeShapeType="1"/>
          </p:cNvSpPr>
          <p:nvPr/>
        </p:nvSpPr>
        <p:spPr bwMode="auto">
          <a:xfrm>
            <a:off x="5638800" y="1314450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621" name="Line 85"/>
          <p:cNvSpPr>
            <a:spLocks noChangeShapeType="1"/>
          </p:cNvSpPr>
          <p:nvPr/>
        </p:nvSpPr>
        <p:spPr bwMode="auto">
          <a:xfrm flipV="1">
            <a:off x="8305800" y="1066800"/>
            <a:ext cx="76200" cy="2895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622" name="AutoShape 86"/>
          <p:cNvSpPr>
            <a:spLocks noChangeArrowheads="1"/>
          </p:cNvSpPr>
          <p:nvPr/>
        </p:nvSpPr>
        <p:spPr bwMode="auto">
          <a:xfrm>
            <a:off x="8229600" y="3962400"/>
            <a:ext cx="152400" cy="152400"/>
          </a:xfrm>
          <a:prstGeom prst="flowChartConnector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1623" name="Line 87"/>
          <p:cNvSpPr>
            <a:spLocks noChangeShapeType="1"/>
          </p:cNvSpPr>
          <p:nvPr/>
        </p:nvSpPr>
        <p:spPr bwMode="auto">
          <a:xfrm flipV="1">
            <a:off x="8382000" y="28194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321624" name="Picture 88" descr="图片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48600" y="1066800"/>
            <a:ext cx="360363" cy="381000"/>
          </a:xfrm>
          <a:prstGeom prst="rect">
            <a:avLst/>
          </a:prstGeom>
          <a:noFill/>
        </p:spPr>
      </p:pic>
      <p:pic>
        <p:nvPicPr>
          <p:cNvPr id="321625" name="Picture 89" descr="图片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58200" y="2895600"/>
            <a:ext cx="279400" cy="331788"/>
          </a:xfrm>
          <a:prstGeom prst="rect">
            <a:avLst/>
          </a:prstGeom>
          <a:noFill/>
        </p:spPr>
      </p:pic>
      <p:sp>
        <p:nvSpPr>
          <p:cNvPr id="321626" name="Line 90"/>
          <p:cNvSpPr>
            <a:spLocks noChangeShapeType="1"/>
          </p:cNvSpPr>
          <p:nvPr/>
        </p:nvSpPr>
        <p:spPr bwMode="auto">
          <a:xfrm flipV="1">
            <a:off x="5715000" y="314325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627" name="AutoShape 91"/>
          <p:cNvSpPr>
            <a:spLocks noChangeArrowheads="1"/>
          </p:cNvSpPr>
          <p:nvPr/>
        </p:nvSpPr>
        <p:spPr bwMode="auto">
          <a:xfrm>
            <a:off x="1066800" y="6858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1628" name="AutoShape 92"/>
          <p:cNvSpPr>
            <a:spLocks noChangeArrowheads="1"/>
          </p:cNvSpPr>
          <p:nvPr/>
        </p:nvSpPr>
        <p:spPr bwMode="auto">
          <a:xfrm>
            <a:off x="1066800" y="28194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1629" name="AutoShape 93"/>
          <p:cNvSpPr>
            <a:spLocks noChangeArrowheads="1"/>
          </p:cNvSpPr>
          <p:nvPr/>
        </p:nvSpPr>
        <p:spPr bwMode="auto">
          <a:xfrm>
            <a:off x="5562600" y="55245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1630" name="AutoShape 94"/>
          <p:cNvSpPr>
            <a:spLocks noChangeArrowheads="1"/>
          </p:cNvSpPr>
          <p:nvPr/>
        </p:nvSpPr>
        <p:spPr bwMode="auto">
          <a:xfrm>
            <a:off x="5562600" y="405765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1631" name="Text Box 95"/>
          <p:cNvSpPr txBox="1">
            <a:spLocks noChangeArrowheads="1"/>
          </p:cNvSpPr>
          <p:nvPr/>
        </p:nvSpPr>
        <p:spPr bwMode="auto">
          <a:xfrm>
            <a:off x="838200" y="4495800"/>
            <a:ext cx="12954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</a:rPr>
              <a:t>a)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21632" name="Text Box 96"/>
          <p:cNvSpPr txBox="1">
            <a:spLocks noChangeArrowheads="1"/>
          </p:cNvSpPr>
          <p:nvPr/>
        </p:nvSpPr>
        <p:spPr bwMode="auto">
          <a:xfrm>
            <a:off x="5943600" y="4495800"/>
            <a:ext cx="6858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</a:rPr>
              <a:t>b)</a:t>
            </a:r>
          </a:p>
        </p:txBody>
      </p:sp>
      <p:sp>
        <p:nvSpPr>
          <p:cNvPr id="321633" name="Text Box 97"/>
          <p:cNvSpPr txBox="1">
            <a:spLocks noChangeArrowheads="1"/>
          </p:cNvSpPr>
          <p:nvPr/>
        </p:nvSpPr>
        <p:spPr bwMode="auto">
          <a:xfrm>
            <a:off x="0" y="5257800"/>
            <a:ext cx="8077200" cy="11604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    </a:t>
            </a:r>
            <a:r>
              <a:rPr lang="zh-CN" altLang="en-US" sz="2800">
                <a:solidFill>
                  <a:srgbClr val="0000FF"/>
                </a:solidFill>
              </a:rPr>
              <a:t>高低压绕组的同名端和相电压的相位关系</a:t>
            </a:r>
          </a:p>
          <a:p>
            <a:pPr fontAlgn="t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        </a:t>
            </a:r>
            <a:r>
              <a:rPr lang="en-US" altLang="zh-CN" sz="2800">
                <a:solidFill>
                  <a:srgbClr val="0000FF"/>
                </a:solidFill>
              </a:rPr>
              <a:t>a) </a:t>
            </a:r>
            <a:r>
              <a:rPr lang="zh-CN" altLang="en-US" sz="2800">
                <a:solidFill>
                  <a:srgbClr val="0000FF"/>
                </a:solidFill>
              </a:rPr>
              <a:t>和 </a:t>
            </a:r>
            <a:r>
              <a:rPr lang="en-US" altLang="zh-CN" sz="2800">
                <a:solidFill>
                  <a:srgbClr val="0000FF"/>
                </a:solidFill>
              </a:rPr>
              <a:t>b)  </a:t>
            </a:r>
            <a:r>
              <a:rPr lang="zh-CN" altLang="en-US" sz="2800">
                <a:solidFill>
                  <a:srgbClr val="0000FF"/>
                </a:solidFill>
              </a:rPr>
              <a:t>首端为同名端</a:t>
            </a:r>
            <a:r>
              <a:rPr lang="en-US" altLang="zh-CN" sz="2800">
                <a:solidFill>
                  <a:srgbClr val="0000FF"/>
                </a:solidFill>
              </a:rPr>
              <a:t>,      </a:t>
            </a:r>
            <a:r>
              <a:rPr lang="zh-CN" altLang="en-US" sz="2800">
                <a:solidFill>
                  <a:srgbClr val="0000FF"/>
                </a:solidFill>
              </a:rPr>
              <a:t>与     同相</a:t>
            </a:r>
          </a:p>
        </p:txBody>
      </p:sp>
      <p:pic>
        <p:nvPicPr>
          <p:cNvPr id="321634" name="Picture 98" descr="图片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5943600"/>
            <a:ext cx="360363" cy="381000"/>
          </a:xfrm>
          <a:prstGeom prst="rect">
            <a:avLst/>
          </a:prstGeom>
          <a:noFill/>
        </p:spPr>
      </p:pic>
      <p:pic>
        <p:nvPicPr>
          <p:cNvPr id="321635" name="Picture 99" descr="图片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86400" y="5943600"/>
            <a:ext cx="385763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3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5" dur="2000"/>
                                        <p:tgtEl>
                                          <p:spTgt spid="32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8" dur="2000"/>
                                        <p:tgtEl>
                                          <p:spTgt spid="32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3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3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2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3" dur="500"/>
                                        <p:tgtEl>
                                          <p:spTgt spid="3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3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3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3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3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3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3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3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1" dur="500"/>
                                        <p:tgtEl>
                                          <p:spTgt spid="3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4" dur="500"/>
                                        <p:tgtEl>
                                          <p:spTgt spid="3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3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0" dur="500"/>
                                        <p:tgtEl>
                                          <p:spTgt spid="3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3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6" dur="500"/>
                                        <p:tgtEl>
                                          <p:spTgt spid="3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3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3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5" dur="500"/>
                                        <p:tgtEl>
                                          <p:spTgt spid="32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8" dur="500"/>
                                        <p:tgtEl>
                                          <p:spTgt spid="3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1" dur="500"/>
                                        <p:tgtEl>
                                          <p:spTgt spid="3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32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7" dur="500"/>
                                        <p:tgtEl>
                                          <p:spTgt spid="3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0" dur="500"/>
                                        <p:tgtEl>
                                          <p:spTgt spid="32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3" dur="500"/>
                                        <p:tgtEl>
                                          <p:spTgt spid="3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6" dur="500"/>
                                        <p:tgtEl>
                                          <p:spTgt spid="3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9" dur="500"/>
                                        <p:tgtEl>
                                          <p:spTgt spid="3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3" dur="500"/>
                                        <p:tgtEl>
                                          <p:spTgt spid="32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6" dur="500"/>
                                        <p:tgtEl>
                                          <p:spTgt spid="3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9" dur="500"/>
                                        <p:tgtEl>
                                          <p:spTgt spid="32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2" dur="500"/>
                                        <p:tgtEl>
                                          <p:spTgt spid="32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2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3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32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32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32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32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500"/>
                                        <p:tgtEl>
                                          <p:spTgt spid="3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5" dur="500"/>
                                        <p:tgtEl>
                                          <p:spTgt spid="32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8" dur="500"/>
                                        <p:tgtEl>
                                          <p:spTgt spid="3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1" dur="500"/>
                                        <p:tgtEl>
                                          <p:spTgt spid="32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4" grpId="0" animBg="1"/>
      <p:bldP spid="321545" grpId="0" animBg="1"/>
      <p:bldP spid="321546" grpId="0" animBg="1"/>
      <p:bldP spid="321547" grpId="0" animBg="1"/>
      <p:bldP spid="321548" grpId="0" animBg="1"/>
      <p:bldP spid="321549" grpId="0" animBg="1"/>
      <p:bldP spid="321550" grpId="0" animBg="1"/>
      <p:bldP spid="321551" grpId="0" animBg="1"/>
      <p:bldP spid="321552" grpId="0" animBg="1"/>
      <p:bldP spid="321553" grpId="0" animBg="1"/>
      <p:bldP spid="321554" grpId="0" animBg="1"/>
      <p:bldP spid="321555" grpId="0" animBg="1"/>
      <p:bldP spid="321556" grpId="0" animBg="1"/>
      <p:bldP spid="321557" grpId="0" animBg="1"/>
      <p:bldP spid="321558" grpId="0" animBg="1"/>
      <p:bldP spid="321559" grpId="0" animBg="1"/>
      <p:bldP spid="321560" grpId="0" animBg="1"/>
      <p:bldP spid="321561" grpId="0" animBg="1"/>
      <p:bldP spid="321562" grpId="0" animBg="1"/>
      <p:bldP spid="321563" grpId="0" animBg="1"/>
      <p:bldP spid="321564" grpId="0" animBg="1"/>
      <p:bldP spid="321565" grpId="0" animBg="1"/>
      <p:bldP spid="321566" grpId="0" animBg="1"/>
      <p:bldP spid="321567" grpId="0" animBg="1"/>
      <p:bldP spid="321568" grpId="0" animBg="1"/>
      <p:bldP spid="321569" grpId="0"/>
      <p:bldP spid="321571" grpId="0"/>
      <p:bldP spid="321572" grpId="0"/>
      <p:bldP spid="321573" grpId="0"/>
      <p:bldP spid="321582" grpId="0" animBg="1"/>
      <p:bldP spid="321583" grpId="0" animBg="1"/>
      <p:bldP spid="321584" grpId="0" animBg="1"/>
      <p:bldP spid="321585" grpId="0" animBg="1"/>
      <p:bldP spid="321586" grpId="0" animBg="1"/>
      <p:bldP spid="321587" grpId="0" animBg="1"/>
      <p:bldP spid="321588" grpId="0" animBg="1"/>
      <p:bldP spid="321589" grpId="0" animBg="1"/>
      <p:bldP spid="321590" grpId="0" animBg="1"/>
      <p:bldP spid="321591" grpId="0" animBg="1"/>
      <p:bldP spid="321592" grpId="0" animBg="1"/>
      <p:bldP spid="321593" grpId="0" animBg="1"/>
      <p:bldP spid="321594" grpId="0" animBg="1"/>
      <p:bldP spid="321595" grpId="0" animBg="1"/>
      <p:bldP spid="321596" grpId="0" animBg="1"/>
      <p:bldP spid="321597" grpId="0" animBg="1"/>
      <p:bldP spid="321598" grpId="0" animBg="1"/>
      <p:bldP spid="321599" grpId="0" animBg="1"/>
      <p:bldP spid="321600" grpId="0" animBg="1"/>
      <p:bldP spid="321601" grpId="0" animBg="1"/>
      <p:bldP spid="321602" grpId="0" animBg="1"/>
      <p:bldP spid="321603" grpId="0" animBg="1"/>
      <p:bldP spid="321604" grpId="0" animBg="1"/>
      <p:bldP spid="321605" grpId="0" animBg="1"/>
      <p:bldP spid="321606" grpId="0" animBg="1"/>
      <p:bldP spid="321607" grpId="0"/>
      <p:bldP spid="321608" grpId="0"/>
      <p:bldP spid="321609" grpId="0"/>
      <p:bldP spid="321610" grpId="0"/>
      <p:bldP spid="321613" grpId="0" animBg="1"/>
      <p:bldP spid="321614" grpId="0" animBg="1"/>
      <p:bldP spid="321615" grpId="0" animBg="1"/>
      <p:bldP spid="321616" grpId="0" animBg="1"/>
      <p:bldP spid="321617" grpId="0" animBg="1"/>
      <p:bldP spid="321620" grpId="0" animBg="1"/>
      <p:bldP spid="321621" grpId="0" animBg="1"/>
      <p:bldP spid="321622" grpId="0" animBg="1"/>
      <p:bldP spid="321623" grpId="0" animBg="1"/>
      <p:bldP spid="321626" grpId="0" animBg="1"/>
      <p:bldP spid="321627" grpId="0" animBg="1"/>
      <p:bldP spid="321628" grpId="0" animBg="1"/>
      <p:bldP spid="321629" grpId="0" animBg="1"/>
      <p:bldP spid="321630" grpId="0" animBg="1"/>
      <p:bldP spid="321631" grpId="0"/>
      <p:bldP spid="3216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Line 2"/>
          <p:cNvSpPr>
            <a:spLocks noChangeShapeType="1"/>
          </p:cNvSpPr>
          <p:nvPr/>
        </p:nvSpPr>
        <p:spPr bwMode="auto">
          <a:xfrm>
            <a:off x="1376363" y="304800"/>
            <a:ext cx="0" cy="419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63" name="Line 3"/>
          <p:cNvSpPr>
            <a:spLocks noChangeShapeType="1"/>
          </p:cNvSpPr>
          <p:nvPr/>
        </p:nvSpPr>
        <p:spPr bwMode="auto">
          <a:xfrm>
            <a:off x="1376363" y="304800"/>
            <a:ext cx="1143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64" name="Line 4"/>
          <p:cNvSpPr>
            <a:spLocks noChangeShapeType="1"/>
          </p:cNvSpPr>
          <p:nvPr/>
        </p:nvSpPr>
        <p:spPr bwMode="auto">
          <a:xfrm>
            <a:off x="1376363" y="4495800"/>
            <a:ext cx="11430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65" name="Line 5"/>
          <p:cNvSpPr>
            <a:spLocks noChangeShapeType="1"/>
          </p:cNvSpPr>
          <p:nvPr/>
        </p:nvSpPr>
        <p:spPr bwMode="auto">
          <a:xfrm>
            <a:off x="1909763" y="762000"/>
            <a:ext cx="0" cy="3352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66" name="Line 6"/>
          <p:cNvSpPr>
            <a:spLocks noChangeShapeType="1"/>
          </p:cNvSpPr>
          <p:nvPr/>
        </p:nvSpPr>
        <p:spPr bwMode="auto">
          <a:xfrm>
            <a:off x="1909763" y="76200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67" name="Line 7"/>
          <p:cNvSpPr>
            <a:spLocks noChangeShapeType="1"/>
          </p:cNvSpPr>
          <p:nvPr/>
        </p:nvSpPr>
        <p:spPr bwMode="auto">
          <a:xfrm>
            <a:off x="1909763" y="411480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68" name="AutoShape 8"/>
          <p:cNvSpPr>
            <a:spLocks noChangeArrowheads="1"/>
          </p:cNvSpPr>
          <p:nvPr/>
        </p:nvSpPr>
        <p:spPr bwMode="auto">
          <a:xfrm>
            <a:off x="766763" y="838200"/>
            <a:ext cx="152400" cy="152400"/>
          </a:xfrm>
          <a:prstGeom prst="flowChartConnector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>
            <a:off x="914400" y="9144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70" name="Freeform 10"/>
          <p:cNvSpPr>
            <a:spLocks/>
          </p:cNvSpPr>
          <p:nvPr/>
        </p:nvSpPr>
        <p:spPr bwMode="auto">
          <a:xfrm>
            <a:off x="1901825" y="909638"/>
            <a:ext cx="93663" cy="20796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42" y="14"/>
              </a:cxn>
              <a:cxn ang="0">
                <a:pos x="21" y="131"/>
              </a:cxn>
            </a:cxnLst>
            <a:rect l="0" t="0" r="r" b="b"/>
            <a:pathLst>
              <a:path w="59" h="131">
                <a:moveTo>
                  <a:pt x="0" y="3"/>
                </a:moveTo>
                <a:cubicBezTo>
                  <a:pt x="14" y="7"/>
                  <a:pt x="37" y="0"/>
                  <a:pt x="42" y="14"/>
                </a:cubicBezTo>
                <a:cubicBezTo>
                  <a:pt x="59" y="58"/>
                  <a:pt x="21" y="91"/>
                  <a:pt x="21" y="13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71" name="Freeform 11"/>
          <p:cNvSpPr>
            <a:spLocks/>
          </p:cNvSpPr>
          <p:nvPr/>
        </p:nvSpPr>
        <p:spPr bwMode="auto">
          <a:xfrm>
            <a:off x="1281113" y="1122363"/>
            <a:ext cx="95250" cy="173037"/>
          </a:xfrm>
          <a:custGeom>
            <a:avLst/>
            <a:gdLst/>
            <a:ahLst/>
            <a:cxnLst>
              <a:cxn ang="0">
                <a:pos x="60" y="1"/>
              </a:cxn>
              <a:cxn ang="0">
                <a:pos x="18" y="25"/>
              </a:cxn>
              <a:cxn ang="0">
                <a:pos x="6" y="61"/>
              </a:cxn>
              <a:cxn ang="0">
                <a:pos x="0" y="79"/>
              </a:cxn>
              <a:cxn ang="0">
                <a:pos x="60" y="169"/>
              </a:cxn>
            </a:cxnLst>
            <a:rect l="0" t="0" r="r" b="b"/>
            <a:pathLst>
              <a:path w="60" h="169">
                <a:moveTo>
                  <a:pt x="60" y="1"/>
                </a:moveTo>
                <a:cubicBezTo>
                  <a:pt x="32" y="7"/>
                  <a:pt x="29" y="0"/>
                  <a:pt x="18" y="25"/>
                </a:cubicBezTo>
                <a:cubicBezTo>
                  <a:pt x="13" y="37"/>
                  <a:pt x="10" y="49"/>
                  <a:pt x="6" y="61"/>
                </a:cubicBezTo>
                <a:cubicBezTo>
                  <a:pt x="4" y="67"/>
                  <a:pt x="0" y="79"/>
                  <a:pt x="0" y="79"/>
                </a:cubicBezTo>
                <a:cubicBezTo>
                  <a:pt x="5" y="119"/>
                  <a:pt x="6" y="169"/>
                  <a:pt x="60" y="16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1376363" y="129540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73" name="Freeform 13"/>
          <p:cNvSpPr>
            <a:spLocks/>
          </p:cNvSpPr>
          <p:nvPr/>
        </p:nvSpPr>
        <p:spPr bwMode="auto">
          <a:xfrm>
            <a:off x="1909763" y="1371600"/>
            <a:ext cx="66675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60"/>
              </a:cxn>
              <a:cxn ang="0">
                <a:pos x="24" y="108"/>
              </a:cxn>
              <a:cxn ang="0">
                <a:pos x="6" y="126"/>
              </a:cxn>
            </a:cxnLst>
            <a:rect l="0" t="0" r="r" b="b"/>
            <a:pathLst>
              <a:path w="42" h="126">
                <a:moveTo>
                  <a:pt x="0" y="0"/>
                </a:moveTo>
                <a:cubicBezTo>
                  <a:pt x="25" y="8"/>
                  <a:pt x="34" y="35"/>
                  <a:pt x="42" y="60"/>
                </a:cubicBezTo>
                <a:cubicBezTo>
                  <a:pt x="37" y="87"/>
                  <a:pt x="40" y="88"/>
                  <a:pt x="24" y="108"/>
                </a:cubicBezTo>
                <a:cubicBezTo>
                  <a:pt x="19" y="115"/>
                  <a:pt x="6" y="126"/>
                  <a:pt x="6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74" name="Freeform 14"/>
          <p:cNvSpPr>
            <a:spLocks/>
          </p:cNvSpPr>
          <p:nvPr/>
        </p:nvSpPr>
        <p:spPr bwMode="auto">
          <a:xfrm>
            <a:off x="1238250" y="1581150"/>
            <a:ext cx="138113" cy="247650"/>
          </a:xfrm>
          <a:custGeom>
            <a:avLst/>
            <a:gdLst/>
            <a:ahLst/>
            <a:cxnLst>
              <a:cxn ang="0">
                <a:pos x="87" y="0"/>
              </a:cxn>
              <a:cxn ang="0">
                <a:pos x="21" y="48"/>
              </a:cxn>
              <a:cxn ang="0">
                <a:pos x="87" y="156"/>
              </a:cxn>
            </a:cxnLst>
            <a:rect l="0" t="0" r="r" b="b"/>
            <a:pathLst>
              <a:path w="87" h="156">
                <a:moveTo>
                  <a:pt x="87" y="0"/>
                </a:moveTo>
                <a:cubicBezTo>
                  <a:pt x="38" y="17"/>
                  <a:pt x="56" y="11"/>
                  <a:pt x="21" y="48"/>
                </a:cubicBezTo>
                <a:cubicBezTo>
                  <a:pt x="0" y="112"/>
                  <a:pt x="26" y="156"/>
                  <a:pt x="87" y="1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75" name="Line 15"/>
          <p:cNvSpPr>
            <a:spLocks noChangeShapeType="1"/>
          </p:cNvSpPr>
          <p:nvPr/>
        </p:nvSpPr>
        <p:spPr bwMode="auto">
          <a:xfrm>
            <a:off x="1376363" y="182880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76" name="Freeform 16"/>
          <p:cNvSpPr>
            <a:spLocks/>
          </p:cNvSpPr>
          <p:nvPr/>
        </p:nvSpPr>
        <p:spPr bwMode="auto">
          <a:xfrm>
            <a:off x="1909763" y="1905000"/>
            <a:ext cx="106362" cy="2095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0" y="24"/>
              </a:cxn>
              <a:cxn ang="0">
                <a:pos x="0" y="132"/>
              </a:cxn>
            </a:cxnLst>
            <a:rect l="0" t="0" r="r" b="b"/>
            <a:pathLst>
              <a:path w="67" h="132">
                <a:moveTo>
                  <a:pt x="6" y="0"/>
                </a:moveTo>
                <a:cubicBezTo>
                  <a:pt x="17" y="2"/>
                  <a:pt x="56" y="1"/>
                  <a:pt x="60" y="24"/>
                </a:cubicBezTo>
                <a:cubicBezTo>
                  <a:pt x="67" y="67"/>
                  <a:pt x="51" y="132"/>
                  <a:pt x="0" y="1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77" name="Freeform 17"/>
          <p:cNvSpPr>
            <a:spLocks/>
          </p:cNvSpPr>
          <p:nvPr/>
        </p:nvSpPr>
        <p:spPr bwMode="auto">
          <a:xfrm>
            <a:off x="1223963" y="2076450"/>
            <a:ext cx="152400" cy="2667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24" y="30"/>
              </a:cxn>
              <a:cxn ang="0">
                <a:pos x="0" y="84"/>
              </a:cxn>
              <a:cxn ang="0">
                <a:pos x="72" y="168"/>
              </a:cxn>
            </a:cxnLst>
            <a:rect l="0" t="0" r="r" b="b"/>
            <a:pathLst>
              <a:path w="78" h="168">
                <a:moveTo>
                  <a:pt x="78" y="0"/>
                </a:moveTo>
                <a:cubicBezTo>
                  <a:pt x="58" y="7"/>
                  <a:pt x="24" y="30"/>
                  <a:pt x="24" y="30"/>
                </a:cubicBezTo>
                <a:cubicBezTo>
                  <a:pt x="13" y="46"/>
                  <a:pt x="0" y="84"/>
                  <a:pt x="0" y="84"/>
                </a:cubicBezTo>
                <a:cubicBezTo>
                  <a:pt x="8" y="118"/>
                  <a:pt x="28" y="168"/>
                  <a:pt x="72" y="16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78" name="Line 18"/>
          <p:cNvSpPr>
            <a:spLocks noChangeShapeType="1"/>
          </p:cNvSpPr>
          <p:nvPr/>
        </p:nvSpPr>
        <p:spPr bwMode="auto">
          <a:xfrm>
            <a:off x="1376363" y="236220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79" name="Freeform 19"/>
          <p:cNvSpPr>
            <a:spLocks/>
          </p:cNvSpPr>
          <p:nvPr/>
        </p:nvSpPr>
        <p:spPr bwMode="auto">
          <a:xfrm>
            <a:off x="1919288" y="2438400"/>
            <a:ext cx="80962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84"/>
              </a:cxn>
              <a:cxn ang="0">
                <a:pos x="0" y="108"/>
              </a:cxn>
            </a:cxnLst>
            <a:rect l="0" t="0" r="r" b="b"/>
            <a:pathLst>
              <a:path w="51" h="108">
                <a:moveTo>
                  <a:pt x="0" y="0"/>
                </a:moveTo>
                <a:cubicBezTo>
                  <a:pt x="34" y="34"/>
                  <a:pt x="51" y="32"/>
                  <a:pt x="30" y="84"/>
                </a:cubicBezTo>
                <a:cubicBezTo>
                  <a:pt x="25" y="96"/>
                  <a:pt x="9" y="99"/>
                  <a:pt x="0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80" name="Line 20"/>
          <p:cNvSpPr>
            <a:spLocks noChangeShapeType="1"/>
          </p:cNvSpPr>
          <p:nvPr/>
        </p:nvSpPr>
        <p:spPr bwMode="auto">
          <a:xfrm flipH="1">
            <a:off x="995363" y="25908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81" name="AutoShape 21"/>
          <p:cNvSpPr>
            <a:spLocks noChangeArrowheads="1"/>
          </p:cNvSpPr>
          <p:nvPr/>
        </p:nvSpPr>
        <p:spPr bwMode="auto">
          <a:xfrm>
            <a:off x="842963" y="2514600"/>
            <a:ext cx="152400" cy="152400"/>
          </a:xfrm>
          <a:prstGeom prst="flowChartConnector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82" name="AutoShape 22"/>
          <p:cNvSpPr>
            <a:spLocks noChangeArrowheads="1"/>
          </p:cNvSpPr>
          <p:nvPr/>
        </p:nvSpPr>
        <p:spPr bwMode="auto">
          <a:xfrm>
            <a:off x="842963" y="2971800"/>
            <a:ext cx="152400" cy="152400"/>
          </a:xfrm>
          <a:prstGeom prst="flowChartConnec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83" name="Line 23"/>
          <p:cNvSpPr>
            <a:spLocks noChangeShapeType="1"/>
          </p:cNvSpPr>
          <p:nvPr/>
        </p:nvSpPr>
        <p:spPr bwMode="auto">
          <a:xfrm>
            <a:off x="995363" y="30480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84" name="Freeform 24"/>
          <p:cNvSpPr>
            <a:spLocks/>
          </p:cNvSpPr>
          <p:nvPr/>
        </p:nvSpPr>
        <p:spPr bwMode="auto">
          <a:xfrm>
            <a:off x="1909763" y="3048000"/>
            <a:ext cx="80962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132"/>
              </a:cxn>
            </a:cxnLst>
            <a:rect l="0" t="0" r="r" b="b"/>
            <a:pathLst>
              <a:path w="51" h="132">
                <a:moveTo>
                  <a:pt x="0" y="0"/>
                </a:moveTo>
                <a:cubicBezTo>
                  <a:pt x="51" y="17"/>
                  <a:pt x="49" y="110"/>
                  <a:pt x="6" y="1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85" name="Freeform 25"/>
          <p:cNvSpPr>
            <a:spLocks/>
          </p:cNvSpPr>
          <p:nvPr/>
        </p:nvSpPr>
        <p:spPr bwMode="auto">
          <a:xfrm>
            <a:off x="1300163" y="3276600"/>
            <a:ext cx="76200" cy="152400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9" y="48"/>
              </a:cxn>
              <a:cxn ang="0">
                <a:pos x="51" y="126"/>
              </a:cxn>
            </a:cxnLst>
            <a:rect l="0" t="0" r="r" b="b"/>
            <a:pathLst>
              <a:path w="57" h="126">
                <a:moveTo>
                  <a:pt x="57" y="0"/>
                </a:moveTo>
                <a:cubicBezTo>
                  <a:pt x="21" y="9"/>
                  <a:pt x="29" y="19"/>
                  <a:pt x="9" y="48"/>
                </a:cubicBezTo>
                <a:cubicBezTo>
                  <a:pt x="14" y="109"/>
                  <a:pt x="0" y="126"/>
                  <a:pt x="51" y="12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86" name="Line 26"/>
          <p:cNvSpPr>
            <a:spLocks noChangeShapeType="1"/>
          </p:cNvSpPr>
          <p:nvPr/>
        </p:nvSpPr>
        <p:spPr bwMode="auto">
          <a:xfrm>
            <a:off x="1376363" y="3429000"/>
            <a:ext cx="5334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87" name="Freeform 27"/>
          <p:cNvSpPr>
            <a:spLocks/>
          </p:cNvSpPr>
          <p:nvPr/>
        </p:nvSpPr>
        <p:spPr bwMode="auto">
          <a:xfrm>
            <a:off x="1909763" y="3495675"/>
            <a:ext cx="76200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12"/>
              </a:cxn>
              <a:cxn ang="0">
                <a:pos x="30" y="78"/>
              </a:cxn>
              <a:cxn ang="0">
                <a:pos x="12" y="84"/>
              </a:cxn>
              <a:cxn ang="0">
                <a:pos x="6" y="84"/>
              </a:cxn>
            </a:cxnLst>
            <a:rect l="0" t="0" r="r" b="b"/>
            <a:pathLst>
              <a:path w="57" h="84">
                <a:moveTo>
                  <a:pt x="0" y="0"/>
                </a:moveTo>
                <a:cubicBezTo>
                  <a:pt x="12" y="4"/>
                  <a:pt x="24" y="8"/>
                  <a:pt x="36" y="12"/>
                </a:cubicBezTo>
                <a:cubicBezTo>
                  <a:pt x="57" y="19"/>
                  <a:pt x="37" y="57"/>
                  <a:pt x="30" y="78"/>
                </a:cubicBezTo>
                <a:cubicBezTo>
                  <a:pt x="28" y="84"/>
                  <a:pt x="18" y="82"/>
                  <a:pt x="12" y="84"/>
                </a:cubicBezTo>
                <a:cubicBezTo>
                  <a:pt x="10" y="84"/>
                  <a:pt x="8" y="84"/>
                  <a:pt x="6" y="8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88" name="Freeform 28"/>
          <p:cNvSpPr>
            <a:spLocks/>
          </p:cNvSpPr>
          <p:nvPr/>
        </p:nvSpPr>
        <p:spPr bwMode="auto">
          <a:xfrm>
            <a:off x="1300163" y="3648075"/>
            <a:ext cx="76200" cy="13335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2" y="24"/>
              </a:cxn>
              <a:cxn ang="0">
                <a:pos x="0" y="60"/>
              </a:cxn>
              <a:cxn ang="0">
                <a:pos x="12" y="78"/>
              </a:cxn>
              <a:cxn ang="0">
                <a:pos x="48" y="84"/>
              </a:cxn>
            </a:cxnLst>
            <a:rect l="0" t="0" r="r" b="b"/>
            <a:pathLst>
              <a:path w="48" h="84">
                <a:moveTo>
                  <a:pt x="48" y="0"/>
                </a:moveTo>
                <a:cubicBezTo>
                  <a:pt x="24" y="6"/>
                  <a:pt x="22" y="1"/>
                  <a:pt x="12" y="24"/>
                </a:cubicBezTo>
                <a:cubicBezTo>
                  <a:pt x="7" y="36"/>
                  <a:pt x="0" y="60"/>
                  <a:pt x="0" y="60"/>
                </a:cubicBezTo>
                <a:cubicBezTo>
                  <a:pt x="4" y="66"/>
                  <a:pt x="6" y="75"/>
                  <a:pt x="12" y="78"/>
                </a:cubicBezTo>
                <a:cubicBezTo>
                  <a:pt x="23" y="83"/>
                  <a:pt x="48" y="84"/>
                  <a:pt x="48" y="8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89" name="Line 29"/>
          <p:cNvSpPr>
            <a:spLocks noChangeShapeType="1"/>
          </p:cNvSpPr>
          <p:nvPr/>
        </p:nvSpPr>
        <p:spPr bwMode="auto">
          <a:xfrm>
            <a:off x="1376363" y="3810000"/>
            <a:ext cx="5334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90" name="Freeform 30"/>
          <p:cNvSpPr>
            <a:spLocks/>
          </p:cNvSpPr>
          <p:nvPr/>
        </p:nvSpPr>
        <p:spPr bwMode="auto">
          <a:xfrm>
            <a:off x="1909763" y="3876675"/>
            <a:ext cx="92075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84"/>
              </a:cxn>
            </a:cxnLst>
            <a:rect l="0" t="0" r="r" b="b"/>
            <a:pathLst>
              <a:path w="58" h="84">
                <a:moveTo>
                  <a:pt x="0" y="0"/>
                </a:moveTo>
                <a:cubicBezTo>
                  <a:pt x="36" y="12"/>
                  <a:pt x="58" y="84"/>
                  <a:pt x="6" y="8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91" name="Line 31"/>
          <p:cNvSpPr>
            <a:spLocks noChangeShapeType="1"/>
          </p:cNvSpPr>
          <p:nvPr/>
        </p:nvSpPr>
        <p:spPr bwMode="auto">
          <a:xfrm flipH="1">
            <a:off x="995363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592" name="AutoShape 32"/>
          <p:cNvSpPr>
            <a:spLocks noChangeArrowheads="1"/>
          </p:cNvSpPr>
          <p:nvPr/>
        </p:nvSpPr>
        <p:spPr bwMode="auto">
          <a:xfrm>
            <a:off x="842963" y="3962400"/>
            <a:ext cx="152400" cy="152400"/>
          </a:xfrm>
          <a:prstGeom prst="flowChartConnec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593" name="Text Box 33"/>
          <p:cNvSpPr txBox="1">
            <a:spLocks noChangeArrowheads="1"/>
          </p:cNvSpPr>
          <p:nvPr/>
        </p:nvSpPr>
        <p:spPr bwMode="auto">
          <a:xfrm>
            <a:off x="228600" y="685800"/>
            <a:ext cx="611188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233363" y="228600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304800" y="381000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22596" name="Text Box 36"/>
          <p:cNvSpPr txBox="1">
            <a:spLocks noChangeArrowheads="1"/>
          </p:cNvSpPr>
          <p:nvPr/>
        </p:nvSpPr>
        <p:spPr bwMode="auto">
          <a:xfrm>
            <a:off x="381000" y="281940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22597" name="Object 37"/>
          <p:cNvGraphicFramePr>
            <a:graphicFrameLocks noChangeAspect="1"/>
          </p:cNvGraphicFramePr>
          <p:nvPr/>
        </p:nvGraphicFramePr>
        <p:xfrm>
          <a:off x="538163" y="1447800"/>
          <a:ext cx="360362" cy="381000"/>
        </p:xfrm>
        <a:graphic>
          <a:graphicData uri="http://schemas.openxmlformats.org/presentationml/2006/ole">
            <p:oleObj spid="_x0000_s322597" name="公式" r:id="rId3" imgW="215640" imgH="228600" progId="Equation.3">
              <p:embed/>
            </p:oleObj>
          </a:graphicData>
        </a:graphic>
      </p:graphicFrame>
      <p:graphicFrame>
        <p:nvGraphicFramePr>
          <p:cNvPr id="322598" name="Object 38"/>
          <p:cNvGraphicFramePr>
            <a:graphicFrameLocks noChangeAspect="1"/>
          </p:cNvGraphicFramePr>
          <p:nvPr/>
        </p:nvGraphicFramePr>
        <p:xfrm>
          <a:off x="690563" y="3352800"/>
          <a:ext cx="279400" cy="331788"/>
        </p:xfrm>
        <a:graphic>
          <a:graphicData uri="http://schemas.openxmlformats.org/presentationml/2006/ole">
            <p:oleObj spid="_x0000_s322598" name="公式" r:id="rId4" imgW="203040" imgH="241200" progId="Equation.3">
              <p:embed/>
            </p:oleObj>
          </a:graphicData>
        </a:graphic>
      </p:graphicFrame>
      <p:sp>
        <p:nvSpPr>
          <p:cNvPr id="322599" name="Line 39"/>
          <p:cNvSpPr>
            <a:spLocks noChangeShapeType="1"/>
          </p:cNvSpPr>
          <p:nvPr/>
        </p:nvSpPr>
        <p:spPr bwMode="auto">
          <a:xfrm>
            <a:off x="995363" y="13716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600" name="AutoShape 40"/>
          <p:cNvSpPr>
            <a:spLocks noChangeArrowheads="1"/>
          </p:cNvSpPr>
          <p:nvPr/>
        </p:nvSpPr>
        <p:spPr bwMode="auto">
          <a:xfrm>
            <a:off x="1066800" y="6858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2601" name="AutoShape 41"/>
          <p:cNvSpPr>
            <a:spLocks noChangeArrowheads="1"/>
          </p:cNvSpPr>
          <p:nvPr/>
        </p:nvSpPr>
        <p:spPr bwMode="auto">
          <a:xfrm>
            <a:off x="1066800" y="28194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2602" name="Line 42"/>
          <p:cNvSpPr>
            <a:spLocks noChangeShapeType="1"/>
          </p:cNvSpPr>
          <p:nvPr/>
        </p:nvSpPr>
        <p:spPr bwMode="auto">
          <a:xfrm flipV="1">
            <a:off x="1066800" y="32766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603" name="AutoShape 43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flowChartConnector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2604" name="Line 44"/>
          <p:cNvSpPr>
            <a:spLocks noChangeShapeType="1"/>
          </p:cNvSpPr>
          <p:nvPr/>
        </p:nvSpPr>
        <p:spPr bwMode="auto">
          <a:xfrm flipV="1">
            <a:off x="3886200" y="609600"/>
            <a:ext cx="0" cy="2590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605" name="Line 45"/>
          <p:cNvSpPr>
            <a:spLocks noChangeShapeType="1"/>
          </p:cNvSpPr>
          <p:nvPr/>
        </p:nvSpPr>
        <p:spPr bwMode="auto">
          <a:xfrm>
            <a:off x="3886200" y="33528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322606" name="Picture 46" descr="图片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685800"/>
            <a:ext cx="360363" cy="381000"/>
          </a:xfrm>
          <a:prstGeom prst="rect">
            <a:avLst/>
          </a:prstGeom>
          <a:noFill/>
        </p:spPr>
      </p:pic>
      <p:pic>
        <p:nvPicPr>
          <p:cNvPr id="322607" name="Picture 47" descr="图片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00413" y="4038600"/>
            <a:ext cx="407987" cy="484188"/>
          </a:xfrm>
          <a:prstGeom prst="rect">
            <a:avLst/>
          </a:prstGeom>
          <a:noFill/>
        </p:spPr>
      </p:pic>
      <p:sp>
        <p:nvSpPr>
          <p:cNvPr id="322608" name="Text Box 48"/>
          <p:cNvSpPr txBox="1">
            <a:spLocks noChangeArrowheads="1"/>
          </p:cNvSpPr>
          <p:nvPr/>
        </p:nvSpPr>
        <p:spPr bwMode="auto">
          <a:xfrm>
            <a:off x="1219200" y="4648200"/>
            <a:ext cx="9144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</a:rPr>
              <a:t>c)</a:t>
            </a:r>
          </a:p>
        </p:txBody>
      </p:sp>
      <p:sp>
        <p:nvSpPr>
          <p:cNvPr id="322609" name="Line 49"/>
          <p:cNvSpPr>
            <a:spLocks noChangeShapeType="1"/>
          </p:cNvSpPr>
          <p:nvPr/>
        </p:nvSpPr>
        <p:spPr bwMode="auto">
          <a:xfrm>
            <a:off x="5776913" y="323850"/>
            <a:ext cx="0" cy="419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10" name="Line 50"/>
          <p:cNvSpPr>
            <a:spLocks noChangeShapeType="1"/>
          </p:cNvSpPr>
          <p:nvPr/>
        </p:nvSpPr>
        <p:spPr bwMode="auto">
          <a:xfrm>
            <a:off x="5776913" y="323850"/>
            <a:ext cx="1143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11" name="Line 51"/>
          <p:cNvSpPr>
            <a:spLocks noChangeShapeType="1"/>
          </p:cNvSpPr>
          <p:nvPr/>
        </p:nvSpPr>
        <p:spPr bwMode="auto">
          <a:xfrm>
            <a:off x="5776913" y="4514850"/>
            <a:ext cx="11430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12" name="Line 52"/>
          <p:cNvSpPr>
            <a:spLocks noChangeShapeType="1"/>
          </p:cNvSpPr>
          <p:nvPr/>
        </p:nvSpPr>
        <p:spPr bwMode="auto">
          <a:xfrm>
            <a:off x="6310313" y="781050"/>
            <a:ext cx="0" cy="3352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13" name="Line 53"/>
          <p:cNvSpPr>
            <a:spLocks noChangeShapeType="1"/>
          </p:cNvSpPr>
          <p:nvPr/>
        </p:nvSpPr>
        <p:spPr bwMode="auto">
          <a:xfrm>
            <a:off x="6310313" y="78105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14" name="Line 54"/>
          <p:cNvSpPr>
            <a:spLocks noChangeShapeType="1"/>
          </p:cNvSpPr>
          <p:nvPr/>
        </p:nvSpPr>
        <p:spPr bwMode="auto">
          <a:xfrm>
            <a:off x="6310313" y="413385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15" name="AutoShape 55"/>
          <p:cNvSpPr>
            <a:spLocks noChangeArrowheads="1"/>
          </p:cNvSpPr>
          <p:nvPr/>
        </p:nvSpPr>
        <p:spPr bwMode="auto">
          <a:xfrm>
            <a:off x="5167313" y="857250"/>
            <a:ext cx="152400" cy="152400"/>
          </a:xfrm>
          <a:prstGeom prst="flowChartConnector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16" name="Line 56"/>
          <p:cNvSpPr>
            <a:spLocks noChangeShapeType="1"/>
          </p:cNvSpPr>
          <p:nvPr/>
        </p:nvSpPr>
        <p:spPr bwMode="auto">
          <a:xfrm>
            <a:off x="5314950" y="93345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17" name="Freeform 57"/>
          <p:cNvSpPr>
            <a:spLocks/>
          </p:cNvSpPr>
          <p:nvPr/>
        </p:nvSpPr>
        <p:spPr bwMode="auto">
          <a:xfrm>
            <a:off x="6302375" y="928688"/>
            <a:ext cx="93663" cy="20796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42" y="14"/>
              </a:cxn>
              <a:cxn ang="0">
                <a:pos x="21" y="131"/>
              </a:cxn>
            </a:cxnLst>
            <a:rect l="0" t="0" r="r" b="b"/>
            <a:pathLst>
              <a:path w="59" h="131">
                <a:moveTo>
                  <a:pt x="0" y="3"/>
                </a:moveTo>
                <a:cubicBezTo>
                  <a:pt x="14" y="7"/>
                  <a:pt x="37" y="0"/>
                  <a:pt x="42" y="14"/>
                </a:cubicBezTo>
                <a:cubicBezTo>
                  <a:pt x="59" y="58"/>
                  <a:pt x="21" y="91"/>
                  <a:pt x="21" y="13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18" name="Freeform 58"/>
          <p:cNvSpPr>
            <a:spLocks/>
          </p:cNvSpPr>
          <p:nvPr/>
        </p:nvSpPr>
        <p:spPr bwMode="auto">
          <a:xfrm>
            <a:off x="5681663" y="1141413"/>
            <a:ext cx="95250" cy="173037"/>
          </a:xfrm>
          <a:custGeom>
            <a:avLst/>
            <a:gdLst/>
            <a:ahLst/>
            <a:cxnLst>
              <a:cxn ang="0">
                <a:pos x="60" y="1"/>
              </a:cxn>
              <a:cxn ang="0">
                <a:pos x="18" y="25"/>
              </a:cxn>
              <a:cxn ang="0">
                <a:pos x="6" y="61"/>
              </a:cxn>
              <a:cxn ang="0">
                <a:pos x="0" y="79"/>
              </a:cxn>
              <a:cxn ang="0">
                <a:pos x="60" y="169"/>
              </a:cxn>
            </a:cxnLst>
            <a:rect l="0" t="0" r="r" b="b"/>
            <a:pathLst>
              <a:path w="60" h="169">
                <a:moveTo>
                  <a:pt x="60" y="1"/>
                </a:moveTo>
                <a:cubicBezTo>
                  <a:pt x="32" y="7"/>
                  <a:pt x="29" y="0"/>
                  <a:pt x="18" y="25"/>
                </a:cubicBezTo>
                <a:cubicBezTo>
                  <a:pt x="13" y="37"/>
                  <a:pt x="10" y="49"/>
                  <a:pt x="6" y="61"/>
                </a:cubicBezTo>
                <a:cubicBezTo>
                  <a:pt x="4" y="67"/>
                  <a:pt x="0" y="79"/>
                  <a:pt x="0" y="79"/>
                </a:cubicBezTo>
                <a:cubicBezTo>
                  <a:pt x="5" y="119"/>
                  <a:pt x="6" y="169"/>
                  <a:pt x="60" y="16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19" name="Line 59"/>
          <p:cNvSpPr>
            <a:spLocks noChangeShapeType="1"/>
          </p:cNvSpPr>
          <p:nvPr/>
        </p:nvSpPr>
        <p:spPr bwMode="auto">
          <a:xfrm>
            <a:off x="5776913" y="131445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20" name="Freeform 60"/>
          <p:cNvSpPr>
            <a:spLocks/>
          </p:cNvSpPr>
          <p:nvPr/>
        </p:nvSpPr>
        <p:spPr bwMode="auto">
          <a:xfrm>
            <a:off x="6310313" y="1390650"/>
            <a:ext cx="66675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60"/>
              </a:cxn>
              <a:cxn ang="0">
                <a:pos x="24" y="108"/>
              </a:cxn>
              <a:cxn ang="0">
                <a:pos x="6" y="126"/>
              </a:cxn>
            </a:cxnLst>
            <a:rect l="0" t="0" r="r" b="b"/>
            <a:pathLst>
              <a:path w="42" h="126">
                <a:moveTo>
                  <a:pt x="0" y="0"/>
                </a:moveTo>
                <a:cubicBezTo>
                  <a:pt x="25" y="8"/>
                  <a:pt x="34" y="35"/>
                  <a:pt x="42" y="60"/>
                </a:cubicBezTo>
                <a:cubicBezTo>
                  <a:pt x="37" y="87"/>
                  <a:pt x="40" y="88"/>
                  <a:pt x="24" y="108"/>
                </a:cubicBezTo>
                <a:cubicBezTo>
                  <a:pt x="19" y="115"/>
                  <a:pt x="6" y="126"/>
                  <a:pt x="6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21" name="Freeform 61"/>
          <p:cNvSpPr>
            <a:spLocks/>
          </p:cNvSpPr>
          <p:nvPr/>
        </p:nvSpPr>
        <p:spPr bwMode="auto">
          <a:xfrm>
            <a:off x="5638800" y="1600200"/>
            <a:ext cx="138113" cy="247650"/>
          </a:xfrm>
          <a:custGeom>
            <a:avLst/>
            <a:gdLst/>
            <a:ahLst/>
            <a:cxnLst>
              <a:cxn ang="0">
                <a:pos x="87" y="0"/>
              </a:cxn>
              <a:cxn ang="0">
                <a:pos x="21" y="48"/>
              </a:cxn>
              <a:cxn ang="0">
                <a:pos x="87" y="156"/>
              </a:cxn>
            </a:cxnLst>
            <a:rect l="0" t="0" r="r" b="b"/>
            <a:pathLst>
              <a:path w="87" h="156">
                <a:moveTo>
                  <a:pt x="87" y="0"/>
                </a:moveTo>
                <a:cubicBezTo>
                  <a:pt x="38" y="17"/>
                  <a:pt x="56" y="11"/>
                  <a:pt x="21" y="48"/>
                </a:cubicBezTo>
                <a:cubicBezTo>
                  <a:pt x="0" y="112"/>
                  <a:pt x="26" y="156"/>
                  <a:pt x="87" y="1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22" name="Line 62"/>
          <p:cNvSpPr>
            <a:spLocks noChangeShapeType="1"/>
          </p:cNvSpPr>
          <p:nvPr/>
        </p:nvSpPr>
        <p:spPr bwMode="auto">
          <a:xfrm>
            <a:off x="5776913" y="184785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23" name="Freeform 63"/>
          <p:cNvSpPr>
            <a:spLocks/>
          </p:cNvSpPr>
          <p:nvPr/>
        </p:nvSpPr>
        <p:spPr bwMode="auto">
          <a:xfrm>
            <a:off x="6310313" y="1924050"/>
            <a:ext cx="106362" cy="2095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0" y="24"/>
              </a:cxn>
              <a:cxn ang="0">
                <a:pos x="0" y="132"/>
              </a:cxn>
            </a:cxnLst>
            <a:rect l="0" t="0" r="r" b="b"/>
            <a:pathLst>
              <a:path w="67" h="132">
                <a:moveTo>
                  <a:pt x="6" y="0"/>
                </a:moveTo>
                <a:cubicBezTo>
                  <a:pt x="17" y="2"/>
                  <a:pt x="56" y="1"/>
                  <a:pt x="60" y="24"/>
                </a:cubicBezTo>
                <a:cubicBezTo>
                  <a:pt x="67" y="67"/>
                  <a:pt x="51" y="132"/>
                  <a:pt x="0" y="1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24" name="Freeform 64"/>
          <p:cNvSpPr>
            <a:spLocks/>
          </p:cNvSpPr>
          <p:nvPr/>
        </p:nvSpPr>
        <p:spPr bwMode="auto">
          <a:xfrm>
            <a:off x="5624513" y="2095500"/>
            <a:ext cx="152400" cy="2667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24" y="30"/>
              </a:cxn>
              <a:cxn ang="0">
                <a:pos x="0" y="84"/>
              </a:cxn>
              <a:cxn ang="0">
                <a:pos x="72" y="168"/>
              </a:cxn>
            </a:cxnLst>
            <a:rect l="0" t="0" r="r" b="b"/>
            <a:pathLst>
              <a:path w="78" h="168">
                <a:moveTo>
                  <a:pt x="78" y="0"/>
                </a:moveTo>
                <a:cubicBezTo>
                  <a:pt x="58" y="7"/>
                  <a:pt x="24" y="30"/>
                  <a:pt x="24" y="30"/>
                </a:cubicBezTo>
                <a:cubicBezTo>
                  <a:pt x="13" y="46"/>
                  <a:pt x="0" y="84"/>
                  <a:pt x="0" y="84"/>
                </a:cubicBezTo>
                <a:cubicBezTo>
                  <a:pt x="8" y="118"/>
                  <a:pt x="28" y="168"/>
                  <a:pt x="72" y="16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25" name="Line 65"/>
          <p:cNvSpPr>
            <a:spLocks noChangeShapeType="1"/>
          </p:cNvSpPr>
          <p:nvPr/>
        </p:nvSpPr>
        <p:spPr bwMode="auto">
          <a:xfrm>
            <a:off x="5776913" y="2381250"/>
            <a:ext cx="5334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26" name="Freeform 66"/>
          <p:cNvSpPr>
            <a:spLocks/>
          </p:cNvSpPr>
          <p:nvPr/>
        </p:nvSpPr>
        <p:spPr bwMode="auto">
          <a:xfrm>
            <a:off x="6319838" y="2457450"/>
            <a:ext cx="80962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84"/>
              </a:cxn>
              <a:cxn ang="0">
                <a:pos x="0" y="108"/>
              </a:cxn>
            </a:cxnLst>
            <a:rect l="0" t="0" r="r" b="b"/>
            <a:pathLst>
              <a:path w="51" h="108">
                <a:moveTo>
                  <a:pt x="0" y="0"/>
                </a:moveTo>
                <a:cubicBezTo>
                  <a:pt x="34" y="34"/>
                  <a:pt x="51" y="32"/>
                  <a:pt x="30" y="84"/>
                </a:cubicBezTo>
                <a:cubicBezTo>
                  <a:pt x="25" y="96"/>
                  <a:pt x="9" y="99"/>
                  <a:pt x="0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27" name="Line 67"/>
          <p:cNvSpPr>
            <a:spLocks noChangeShapeType="1"/>
          </p:cNvSpPr>
          <p:nvPr/>
        </p:nvSpPr>
        <p:spPr bwMode="auto">
          <a:xfrm flipH="1">
            <a:off x="5395913" y="260985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28" name="AutoShape 68"/>
          <p:cNvSpPr>
            <a:spLocks noChangeArrowheads="1"/>
          </p:cNvSpPr>
          <p:nvPr/>
        </p:nvSpPr>
        <p:spPr bwMode="auto">
          <a:xfrm>
            <a:off x="5243513" y="2533650"/>
            <a:ext cx="152400" cy="152400"/>
          </a:xfrm>
          <a:prstGeom prst="flowChartConnector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29" name="AutoShape 69"/>
          <p:cNvSpPr>
            <a:spLocks noChangeArrowheads="1"/>
          </p:cNvSpPr>
          <p:nvPr/>
        </p:nvSpPr>
        <p:spPr bwMode="auto">
          <a:xfrm>
            <a:off x="5243513" y="2990850"/>
            <a:ext cx="152400" cy="152400"/>
          </a:xfrm>
          <a:prstGeom prst="flowChartConnec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30" name="Line 70"/>
          <p:cNvSpPr>
            <a:spLocks noChangeShapeType="1"/>
          </p:cNvSpPr>
          <p:nvPr/>
        </p:nvSpPr>
        <p:spPr bwMode="auto">
          <a:xfrm>
            <a:off x="5395913" y="3067050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31" name="Freeform 71"/>
          <p:cNvSpPr>
            <a:spLocks/>
          </p:cNvSpPr>
          <p:nvPr/>
        </p:nvSpPr>
        <p:spPr bwMode="auto">
          <a:xfrm>
            <a:off x="6319838" y="3128963"/>
            <a:ext cx="80962" cy="147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"/>
              </a:cxn>
            </a:cxnLst>
            <a:rect l="0" t="0" r="r" b="b"/>
            <a:pathLst>
              <a:path w="51" h="93">
                <a:moveTo>
                  <a:pt x="0" y="0"/>
                </a:moveTo>
                <a:cubicBezTo>
                  <a:pt x="51" y="17"/>
                  <a:pt x="43" y="71"/>
                  <a:pt x="0" y="9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32" name="Freeform 72"/>
          <p:cNvSpPr>
            <a:spLocks/>
          </p:cNvSpPr>
          <p:nvPr/>
        </p:nvSpPr>
        <p:spPr bwMode="auto">
          <a:xfrm>
            <a:off x="5715000" y="3429000"/>
            <a:ext cx="73025" cy="15240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6" y="37"/>
              </a:cxn>
              <a:cxn ang="0">
                <a:pos x="13" y="84"/>
              </a:cxn>
              <a:cxn ang="0">
                <a:pos x="41" y="96"/>
              </a:cxn>
            </a:cxnLst>
            <a:rect l="0" t="0" r="r" b="b"/>
            <a:pathLst>
              <a:path w="46" h="96">
                <a:moveTo>
                  <a:pt x="46" y="0"/>
                </a:moveTo>
                <a:cubicBezTo>
                  <a:pt x="16" y="7"/>
                  <a:pt x="22" y="14"/>
                  <a:pt x="6" y="37"/>
                </a:cubicBezTo>
                <a:cubicBezTo>
                  <a:pt x="0" y="51"/>
                  <a:pt x="7" y="74"/>
                  <a:pt x="13" y="84"/>
                </a:cubicBezTo>
                <a:cubicBezTo>
                  <a:pt x="19" y="94"/>
                  <a:pt x="35" y="94"/>
                  <a:pt x="41" y="9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33" name="Line 73"/>
          <p:cNvSpPr>
            <a:spLocks noChangeShapeType="1"/>
          </p:cNvSpPr>
          <p:nvPr/>
        </p:nvSpPr>
        <p:spPr bwMode="auto">
          <a:xfrm flipV="1">
            <a:off x="5791200" y="3276600"/>
            <a:ext cx="533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34" name="Freeform 74"/>
          <p:cNvSpPr>
            <a:spLocks/>
          </p:cNvSpPr>
          <p:nvPr/>
        </p:nvSpPr>
        <p:spPr bwMode="auto">
          <a:xfrm>
            <a:off x="6324600" y="3505200"/>
            <a:ext cx="76200" cy="152400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30" y="27"/>
              </a:cxn>
              <a:cxn ang="0">
                <a:pos x="22" y="89"/>
              </a:cxn>
              <a:cxn ang="0">
                <a:pos x="7" y="96"/>
              </a:cxn>
              <a:cxn ang="0">
                <a:pos x="2" y="96"/>
              </a:cxn>
            </a:cxnLst>
            <a:rect l="0" t="0" r="r" b="b"/>
            <a:pathLst>
              <a:path w="34" h="96">
                <a:moveTo>
                  <a:pt x="0" y="9"/>
                </a:moveTo>
                <a:cubicBezTo>
                  <a:pt x="6" y="0"/>
                  <a:pt x="26" y="14"/>
                  <a:pt x="30" y="27"/>
                </a:cubicBezTo>
                <a:cubicBezTo>
                  <a:pt x="34" y="40"/>
                  <a:pt x="26" y="78"/>
                  <a:pt x="22" y="89"/>
                </a:cubicBezTo>
                <a:cubicBezTo>
                  <a:pt x="21" y="96"/>
                  <a:pt x="12" y="94"/>
                  <a:pt x="7" y="96"/>
                </a:cubicBezTo>
                <a:cubicBezTo>
                  <a:pt x="5" y="96"/>
                  <a:pt x="4" y="96"/>
                  <a:pt x="2" y="9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35" name="Freeform 75"/>
          <p:cNvSpPr>
            <a:spLocks/>
          </p:cNvSpPr>
          <p:nvPr/>
        </p:nvSpPr>
        <p:spPr bwMode="auto">
          <a:xfrm>
            <a:off x="5724525" y="3810000"/>
            <a:ext cx="66675" cy="133350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6" y="24"/>
              </a:cxn>
              <a:cxn ang="0">
                <a:pos x="6" y="78"/>
              </a:cxn>
              <a:cxn ang="0">
                <a:pos x="42" y="84"/>
              </a:cxn>
            </a:cxnLst>
            <a:rect l="0" t="0" r="r" b="b"/>
            <a:pathLst>
              <a:path w="42" h="84">
                <a:moveTo>
                  <a:pt x="42" y="0"/>
                </a:moveTo>
                <a:cubicBezTo>
                  <a:pt x="18" y="6"/>
                  <a:pt x="16" y="1"/>
                  <a:pt x="6" y="24"/>
                </a:cubicBezTo>
                <a:cubicBezTo>
                  <a:pt x="0" y="37"/>
                  <a:pt x="0" y="68"/>
                  <a:pt x="6" y="78"/>
                </a:cubicBezTo>
                <a:cubicBezTo>
                  <a:pt x="17" y="83"/>
                  <a:pt x="42" y="84"/>
                  <a:pt x="42" y="8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36" name="Line 76"/>
          <p:cNvSpPr>
            <a:spLocks noChangeShapeType="1"/>
          </p:cNvSpPr>
          <p:nvPr/>
        </p:nvSpPr>
        <p:spPr bwMode="auto">
          <a:xfrm flipV="1">
            <a:off x="5791200" y="3657600"/>
            <a:ext cx="533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37" name="Freeform 77"/>
          <p:cNvSpPr>
            <a:spLocks/>
          </p:cNvSpPr>
          <p:nvPr/>
        </p:nvSpPr>
        <p:spPr bwMode="auto">
          <a:xfrm>
            <a:off x="6319838" y="3929063"/>
            <a:ext cx="82550" cy="10001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3"/>
              </a:cxn>
            </a:cxnLst>
            <a:rect l="0" t="0" r="r" b="b"/>
            <a:pathLst>
              <a:path w="52" h="63">
                <a:moveTo>
                  <a:pt x="6" y="0"/>
                </a:moveTo>
                <a:cubicBezTo>
                  <a:pt x="42" y="12"/>
                  <a:pt x="52" y="63"/>
                  <a:pt x="0" y="6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2638" name="Line 78"/>
          <p:cNvSpPr>
            <a:spLocks noChangeShapeType="1"/>
          </p:cNvSpPr>
          <p:nvPr/>
        </p:nvSpPr>
        <p:spPr bwMode="auto">
          <a:xfrm flipH="1">
            <a:off x="5395913" y="4038600"/>
            <a:ext cx="928687" cy="1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39" name="AutoShape 79"/>
          <p:cNvSpPr>
            <a:spLocks noChangeArrowheads="1"/>
          </p:cNvSpPr>
          <p:nvPr/>
        </p:nvSpPr>
        <p:spPr bwMode="auto">
          <a:xfrm>
            <a:off x="5243513" y="3981450"/>
            <a:ext cx="152400" cy="152400"/>
          </a:xfrm>
          <a:prstGeom prst="flowChartConnec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2640" name="Text Box 80"/>
          <p:cNvSpPr txBox="1">
            <a:spLocks noChangeArrowheads="1"/>
          </p:cNvSpPr>
          <p:nvPr/>
        </p:nvSpPr>
        <p:spPr bwMode="auto">
          <a:xfrm>
            <a:off x="4629150" y="704850"/>
            <a:ext cx="611188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22641" name="Text Box 81"/>
          <p:cNvSpPr txBox="1">
            <a:spLocks noChangeArrowheads="1"/>
          </p:cNvSpPr>
          <p:nvPr/>
        </p:nvSpPr>
        <p:spPr bwMode="auto">
          <a:xfrm>
            <a:off x="4633913" y="230505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22642" name="Text Box 82"/>
          <p:cNvSpPr txBox="1">
            <a:spLocks noChangeArrowheads="1"/>
          </p:cNvSpPr>
          <p:nvPr/>
        </p:nvSpPr>
        <p:spPr bwMode="auto">
          <a:xfrm>
            <a:off x="4710113" y="276225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22643" name="Text Box 83"/>
          <p:cNvSpPr txBox="1">
            <a:spLocks noChangeArrowheads="1"/>
          </p:cNvSpPr>
          <p:nvPr/>
        </p:nvSpPr>
        <p:spPr bwMode="auto">
          <a:xfrm>
            <a:off x="4800600" y="3733800"/>
            <a:ext cx="457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22644" name="Object 84"/>
          <p:cNvGraphicFramePr>
            <a:graphicFrameLocks noChangeAspect="1"/>
          </p:cNvGraphicFramePr>
          <p:nvPr/>
        </p:nvGraphicFramePr>
        <p:xfrm>
          <a:off x="4938713" y="1466850"/>
          <a:ext cx="360362" cy="381000"/>
        </p:xfrm>
        <a:graphic>
          <a:graphicData uri="http://schemas.openxmlformats.org/presentationml/2006/ole">
            <p:oleObj spid="_x0000_s322644" name="公式" r:id="rId7" imgW="215640" imgH="228600" progId="Equation.3">
              <p:embed/>
            </p:oleObj>
          </a:graphicData>
        </a:graphic>
      </p:graphicFrame>
      <p:graphicFrame>
        <p:nvGraphicFramePr>
          <p:cNvPr id="322645" name="Object 85"/>
          <p:cNvGraphicFramePr>
            <a:graphicFrameLocks noChangeAspect="1"/>
          </p:cNvGraphicFramePr>
          <p:nvPr/>
        </p:nvGraphicFramePr>
        <p:xfrm>
          <a:off x="5091113" y="3371850"/>
          <a:ext cx="279400" cy="331788"/>
        </p:xfrm>
        <a:graphic>
          <a:graphicData uri="http://schemas.openxmlformats.org/presentationml/2006/ole">
            <p:oleObj spid="_x0000_s322645" name="公式" r:id="rId8" imgW="203040" imgH="241200" progId="Equation.3">
              <p:embed/>
            </p:oleObj>
          </a:graphicData>
        </a:graphic>
      </p:graphicFrame>
      <p:sp>
        <p:nvSpPr>
          <p:cNvPr id="322646" name="Line 86"/>
          <p:cNvSpPr>
            <a:spLocks noChangeShapeType="1"/>
          </p:cNvSpPr>
          <p:nvPr/>
        </p:nvSpPr>
        <p:spPr bwMode="auto">
          <a:xfrm>
            <a:off x="5395913" y="139065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647" name="Line 87"/>
          <p:cNvSpPr>
            <a:spLocks noChangeShapeType="1"/>
          </p:cNvSpPr>
          <p:nvPr/>
        </p:nvSpPr>
        <p:spPr bwMode="auto">
          <a:xfrm>
            <a:off x="5472113" y="337185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648" name="AutoShape 88"/>
          <p:cNvSpPr>
            <a:spLocks noChangeArrowheads="1"/>
          </p:cNvSpPr>
          <p:nvPr/>
        </p:nvSpPr>
        <p:spPr bwMode="auto">
          <a:xfrm>
            <a:off x="5467350" y="70485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2649" name="AutoShape 89"/>
          <p:cNvSpPr>
            <a:spLocks noChangeArrowheads="1"/>
          </p:cNvSpPr>
          <p:nvPr/>
        </p:nvSpPr>
        <p:spPr bwMode="auto">
          <a:xfrm>
            <a:off x="5486400" y="42672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2650" name="AutoShape 90"/>
          <p:cNvSpPr>
            <a:spLocks noChangeArrowheads="1"/>
          </p:cNvSpPr>
          <p:nvPr/>
        </p:nvSpPr>
        <p:spPr bwMode="auto">
          <a:xfrm>
            <a:off x="8305800" y="3124200"/>
            <a:ext cx="152400" cy="152400"/>
          </a:xfrm>
          <a:prstGeom prst="flowChartConnector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2651" name="Line 91"/>
          <p:cNvSpPr>
            <a:spLocks noChangeShapeType="1"/>
          </p:cNvSpPr>
          <p:nvPr/>
        </p:nvSpPr>
        <p:spPr bwMode="auto">
          <a:xfrm flipV="1">
            <a:off x="8382000" y="533400"/>
            <a:ext cx="0" cy="2590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652" name="Line 92"/>
          <p:cNvSpPr>
            <a:spLocks noChangeShapeType="1"/>
          </p:cNvSpPr>
          <p:nvPr/>
        </p:nvSpPr>
        <p:spPr bwMode="auto">
          <a:xfrm>
            <a:off x="8382000" y="32766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322653" name="Picture 93" descr="图片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00963" y="609600"/>
            <a:ext cx="431800" cy="457200"/>
          </a:xfrm>
          <a:prstGeom prst="rect">
            <a:avLst/>
          </a:prstGeom>
          <a:noFill/>
        </p:spPr>
      </p:pic>
      <p:pic>
        <p:nvPicPr>
          <p:cNvPr id="322654" name="Picture 94" descr="图片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85100" y="3886200"/>
            <a:ext cx="342900" cy="407988"/>
          </a:xfrm>
          <a:prstGeom prst="rect">
            <a:avLst/>
          </a:prstGeom>
          <a:noFill/>
        </p:spPr>
      </p:pic>
      <p:sp>
        <p:nvSpPr>
          <p:cNvPr id="322655" name="Text Box 95"/>
          <p:cNvSpPr txBox="1">
            <a:spLocks noChangeArrowheads="1"/>
          </p:cNvSpPr>
          <p:nvPr/>
        </p:nvSpPr>
        <p:spPr bwMode="auto">
          <a:xfrm>
            <a:off x="6019800" y="4572000"/>
            <a:ext cx="762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</a:rPr>
              <a:t>d)</a:t>
            </a:r>
          </a:p>
        </p:txBody>
      </p:sp>
      <p:sp>
        <p:nvSpPr>
          <p:cNvPr id="322656" name="Text Box 96"/>
          <p:cNvSpPr txBox="1">
            <a:spLocks noChangeArrowheads="1"/>
          </p:cNvSpPr>
          <p:nvPr/>
        </p:nvSpPr>
        <p:spPr bwMode="auto">
          <a:xfrm>
            <a:off x="0" y="5334000"/>
            <a:ext cx="8077200" cy="11604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           </a:t>
            </a:r>
            <a:r>
              <a:rPr lang="zh-CN" altLang="en-US" sz="2800">
                <a:solidFill>
                  <a:srgbClr val="0000FF"/>
                </a:solidFill>
              </a:rPr>
              <a:t>高低压绕组的同名端和相电压的相位关系</a:t>
            </a:r>
          </a:p>
          <a:p>
            <a:pPr fontAlgn="t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              </a:t>
            </a:r>
            <a:r>
              <a:rPr lang="en-US" altLang="zh-CN" sz="2800">
                <a:solidFill>
                  <a:srgbClr val="0000FF"/>
                </a:solidFill>
              </a:rPr>
              <a:t>c) </a:t>
            </a:r>
            <a:r>
              <a:rPr lang="zh-CN" altLang="en-US" sz="2800">
                <a:solidFill>
                  <a:srgbClr val="0000FF"/>
                </a:solidFill>
              </a:rPr>
              <a:t>和 </a:t>
            </a:r>
            <a:r>
              <a:rPr lang="en-US" altLang="zh-CN" sz="2800">
                <a:solidFill>
                  <a:srgbClr val="0000FF"/>
                </a:solidFill>
              </a:rPr>
              <a:t>d) </a:t>
            </a:r>
            <a:r>
              <a:rPr lang="zh-CN" altLang="en-US" sz="2800">
                <a:solidFill>
                  <a:srgbClr val="0000FF"/>
                </a:solidFill>
              </a:rPr>
              <a:t>首端为非同名端</a:t>
            </a:r>
            <a:r>
              <a:rPr lang="en-US" altLang="zh-CN" sz="2800">
                <a:solidFill>
                  <a:srgbClr val="0000FF"/>
                </a:solidFill>
              </a:rPr>
              <a:t>,      </a:t>
            </a:r>
            <a:r>
              <a:rPr lang="zh-CN" altLang="en-US" sz="2800">
                <a:solidFill>
                  <a:srgbClr val="0000FF"/>
                </a:solidFill>
              </a:rPr>
              <a:t>和     反相</a:t>
            </a:r>
          </a:p>
        </p:txBody>
      </p:sp>
      <p:pic>
        <p:nvPicPr>
          <p:cNvPr id="322657" name="Picture 97" descr="图片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6019800"/>
            <a:ext cx="431800" cy="457200"/>
          </a:xfrm>
          <a:prstGeom prst="rect">
            <a:avLst/>
          </a:prstGeom>
          <a:noFill/>
        </p:spPr>
      </p:pic>
      <p:pic>
        <p:nvPicPr>
          <p:cNvPr id="322658" name="Picture 98" descr="图片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24600" y="6019800"/>
            <a:ext cx="385763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3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6" dur="2000"/>
                                        <p:tgtEl>
                                          <p:spTgt spid="3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9" dur="2000"/>
                                        <p:tgtEl>
                                          <p:spTgt spid="3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3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3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2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3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3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2" dur="500"/>
                                        <p:tgtEl>
                                          <p:spTgt spid="3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3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3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500"/>
                                        <p:tgtEl>
                                          <p:spTgt spid="3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4" dur="500"/>
                                        <p:tgtEl>
                                          <p:spTgt spid="3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3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32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3" dur="500"/>
                                        <p:tgtEl>
                                          <p:spTgt spid="3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3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9" dur="500"/>
                                        <p:tgtEl>
                                          <p:spTgt spid="3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2" dur="500"/>
                                        <p:tgtEl>
                                          <p:spTgt spid="3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3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32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3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5" dur="500"/>
                                        <p:tgtEl>
                                          <p:spTgt spid="3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8" dur="500"/>
                                        <p:tgtEl>
                                          <p:spTgt spid="3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1" dur="500"/>
                                        <p:tgtEl>
                                          <p:spTgt spid="3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3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7" dur="500"/>
                                        <p:tgtEl>
                                          <p:spTgt spid="3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0" dur="500"/>
                                        <p:tgtEl>
                                          <p:spTgt spid="3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3" dur="500"/>
                                        <p:tgtEl>
                                          <p:spTgt spid="3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6" dur="500"/>
                                        <p:tgtEl>
                                          <p:spTgt spid="3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9" dur="500"/>
                                        <p:tgtEl>
                                          <p:spTgt spid="3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3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2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3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32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3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9" dur="2000"/>
                                        <p:tgtEl>
                                          <p:spTgt spid="32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2" dur="2000"/>
                                        <p:tgtEl>
                                          <p:spTgt spid="32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32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1" dur="500"/>
                                        <p:tgtEl>
                                          <p:spTgt spid="3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5" dur="500"/>
                                        <p:tgtEl>
                                          <p:spTgt spid="32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32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32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8" grpId="0" animBg="1"/>
      <p:bldP spid="322569" grpId="0" animBg="1"/>
      <p:bldP spid="322570" grpId="0" animBg="1"/>
      <p:bldP spid="322571" grpId="0" animBg="1"/>
      <p:bldP spid="322572" grpId="0" animBg="1"/>
      <p:bldP spid="322573" grpId="0" animBg="1"/>
      <p:bldP spid="322574" grpId="0" animBg="1"/>
      <p:bldP spid="322575" grpId="0" animBg="1"/>
      <p:bldP spid="322576" grpId="0" animBg="1"/>
      <p:bldP spid="322577" grpId="0" animBg="1"/>
      <p:bldP spid="322578" grpId="0" animBg="1"/>
      <p:bldP spid="322579" grpId="0" animBg="1"/>
      <p:bldP spid="322580" grpId="0" animBg="1"/>
      <p:bldP spid="322581" grpId="0" animBg="1"/>
      <p:bldP spid="322582" grpId="0" animBg="1"/>
      <p:bldP spid="322583" grpId="0" animBg="1"/>
      <p:bldP spid="322584" grpId="0" animBg="1"/>
      <p:bldP spid="322585" grpId="0" animBg="1"/>
      <p:bldP spid="322586" grpId="0" animBg="1"/>
      <p:bldP spid="322587" grpId="0" animBg="1"/>
      <p:bldP spid="322588" grpId="0" animBg="1"/>
      <p:bldP spid="322589" grpId="0" animBg="1"/>
      <p:bldP spid="322590" grpId="0" animBg="1"/>
      <p:bldP spid="322591" grpId="0" animBg="1"/>
      <p:bldP spid="322592" grpId="0" animBg="1"/>
      <p:bldP spid="322593" grpId="0"/>
      <p:bldP spid="322594" grpId="0"/>
      <p:bldP spid="322595" grpId="0"/>
      <p:bldP spid="322596" grpId="0"/>
      <p:bldP spid="322599" grpId="0" animBg="1"/>
      <p:bldP spid="322600" grpId="0" animBg="1"/>
      <p:bldP spid="322601" grpId="0" animBg="1"/>
      <p:bldP spid="322602" grpId="0" animBg="1"/>
      <p:bldP spid="322603" grpId="0" animBg="1"/>
      <p:bldP spid="322604" grpId="0" animBg="1"/>
      <p:bldP spid="322605" grpId="0" animBg="1"/>
      <p:bldP spid="322608" grpId="0"/>
      <p:bldP spid="322615" grpId="0" animBg="1"/>
      <p:bldP spid="322616" grpId="0" animBg="1"/>
      <p:bldP spid="322617" grpId="0" animBg="1"/>
      <p:bldP spid="322618" grpId="0" animBg="1"/>
      <p:bldP spid="322619" grpId="0" animBg="1"/>
      <p:bldP spid="322620" grpId="0" animBg="1"/>
      <p:bldP spid="322621" grpId="0" animBg="1"/>
      <p:bldP spid="322622" grpId="0" animBg="1"/>
      <p:bldP spid="322623" grpId="0" animBg="1"/>
      <p:bldP spid="322624" grpId="0" animBg="1"/>
      <p:bldP spid="322625" grpId="0" animBg="1"/>
      <p:bldP spid="322626" grpId="0" animBg="1"/>
      <p:bldP spid="322627" grpId="0" animBg="1"/>
      <p:bldP spid="322628" grpId="0" animBg="1"/>
      <p:bldP spid="322629" grpId="0" animBg="1"/>
      <p:bldP spid="322630" grpId="0" animBg="1"/>
      <p:bldP spid="322631" grpId="0" animBg="1"/>
      <p:bldP spid="322632" grpId="0" animBg="1"/>
      <p:bldP spid="322633" grpId="0" animBg="1"/>
      <p:bldP spid="322634" grpId="0" animBg="1"/>
      <p:bldP spid="322635" grpId="0" animBg="1"/>
      <p:bldP spid="322636" grpId="0" animBg="1"/>
      <p:bldP spid="322637" grpId="0" animBg="1"/>
      <p:bldP spid="322638" grpId="0" animBg="1"/>
      <p:bldP spid="322639" grpId="0" animBg="1"/>
      <p:bldP spid="322640" grpId="0"/>
      <p:bldP spid="322641" grpId="0"/>
      <p:bldP spid="322642" grpId="0"/>
      <p:bldP spid="322643" grpId="0"/>
      <p:bldP spid="322646" grpId="0" animBg="1"/>
      <p:bldP spid="322647" grpId="0" animBg="1"/>
      <p:bldP spid="322648" grpId="0" animBg="1"/>
      <p:bldP spid="322649" grpId="0" animBg="1"/>
      <p:bldP spid="322650" grpId="0" animBg="1"/>
      <p:bldP spid="322651" grpId="0" animBg="1"/>
      <p:bldP spid="322652" grpId="0" animBg="1"/>
      <p:bldP spid="3226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7696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323587" name="Line 3"/>
          <p:cNvSpPr>
            <a:spLocks noChangeShapeType="1"/>
          </p:cNvSpPr>
          <p:nvPr/>
        </p:nvSpPr>
        <p:spPr bwMode="auto">
          <a:xfrm>
            <a:off x="1219200" y="1219200"/>
            <a:ext cx="0" cy="3733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88" name="Line 4"/>
          <p:cNvSpPr>
            <a:spLocks noChangeShapeType="1"/>
          </p:cNvSpPr>
          <p:nvPr/>
        </p:nvSpPr>
        <p:spPr bwMode="auto">
          <a:xfrm>
            <a:off x="1219200" y="1219200"/>
            <a:ext cx="7315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89" name="Line 5"/>
          <p:cNvSpPr>
            <a:spLocks noChangeShapeType="1"/>
          </p:cNvSpPr>
          <p:nvPr/>
        </p:nvSpPr>
        <p:spPr bwMode="auto">
          <a:xfrm>
            <a:off x="1219200" y="4953000"/>
            <a:ext cx="7315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0" name="Line 6"/>
          <p:cNvSpPr>
            <a:spLocks noChangeShapeType="1"/>
          </p:cNvSpPr>
          <p:nvPr/>
        </p:nvSpPr>
        <p:spPr bwMode="auto">
          <a:xfrm flipV="1">
            <a:off x="8534400" y="1219200"/>
            <a:ext cx="0" cy="3733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1" name="Line 7"/>
          <p:cNvSpPr>
            <a:spLocks noChangeShapeType="1"/>
          </p:cNvSpPr>
          <p:nvPr/>
        </p:nvSpPr>
        <p:spPr bwMode="auto">
          <a:xfrm>
            <a:off x="1828800" y="1752600"/>
            <a:ext cx="0" cy="2819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>
            <a:off x="1828800" y="1752600"/>
            <a:ext cx="2286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3" name="Line 9"/>
          <p:cNvSpPr>
            <a:spLocks noChangeShapeType="1"/>
          </p:cNvSpPr>
          <p:nvPr/>
        </p:nvSpPr>
        <p:spPr bwMode="auto">
          <a:xfrm>
            <a:off x="4114800" y="1752600"/>
            <a:ext cx="0" cy="2819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4" name="Line 10"/>
          <p:cNvSpPr>
            <a:spLocks noChangeShapeType="1"/>
          </p:cNvSpPr>
          <p:nvPr/>
        </p:nvSpPr>
        <p:spPr bwMode="auto">
          <a:xfrm flipH="1">
            <a:off x="1828800" y="4572000"/>
            <a:ext cx="2286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5" name="Line 11"/>
          <p:cNvSpPr>
            <a:spLocks noChangeShapeType="1"/>
          </p:cNvSpPr>
          <p:nvPr/>
        </p:nvSpPr>
        <p:spPr bwMode="auto">
          <a:xfrm>
            <a:off x="4876800" y="1752600"/>
            <a:ext cx="0" cy="2819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6" name="Line 12"/>
          <p:cNvSpPr>
            <a:spLocks noChangeShapeType="1"/>
          </p:cNvSpPr>
          <p:nvPr/>
        </p:nvSpPr>
        <p:spPr bwMode="auto">
          <a:xfrm>
            <a:off x="4876800" y="4572000"/>
            <a:ext cx="28956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7" name="Line 13"/>
          <p:cNvSpPr>
            <a:spLocks noChangeShapeType="1"/>
          </p:cNvSpPr>
          <p:nvPr/>
        </p:nvSpPr>
        <p:spPr bwMode="auto">
          <a:xfrm>
            <a:off x="4876800" y="1752600"/>
            <a:ext cx="28956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8" name="Line 14"/>
          <p:cNvSpPr>
            <a:spLocks noChangeShapeType="1"/>
          </p:cNvSpPr>
          <p:nvPr/>
        </p:nvSpPr>
        <p:spPr bwMode="auto">
          <a:xfrm>
            <a:off x="7772400" y="1752600"/>
            <a:ext cx="0" cy="2819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599" name="Line 15"/>
          <p:cNvSpPr>
            <a:spLocks noChangeShapeType="1"/>
          </p:cNvSpPr>
          <p:nvPr/>
        </p:nvSpPr>
        <p:spPr bwMode="auto">
          <a:xfrm>
            <a:off x="685800" y="1827213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0" name="Freeform 16"/>
          <p:cNvSpPr>
            <a:spLocks/>
          </p:cNvSpPr>
          <p:nvPr/>
        </p:nvSpPr>
        <p:spPr bwMode="auto">
          <a:xfrm>
            <a:off x="1828800" y="1838325"/>
            <a:ext cx="68263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</a:cxnLst>
            <a:rect l="0" t="0" r="r" b="b"/>
            <a:pathLst>
              <a:path w="43" h="96">
                <a:moveTo>
                  <a:pt x="0" y="0"/>
                </a:moveTo>
                <a:cubicBezTo>
                  <a:pt x="43" y="14"/>
                  <a:pt x="28" y="68"/>
                  <a:pt x="0" y="9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1" name="Freeform 17"/>
          <p:cNvSpPr>
            <a:spLocks/>
          </p:cNvSpPr>
          <p:nvPr/>
        </p:nvSpPr>
        <p:spPr bwMode="auto">
          <a:xfrm>
            <a:off x="1143000" y="1981200"/>
            <a:ext cx="76200" cy="152400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5" y="24"/>
              </a:cxn>
              <a:cxn ang="0">
                <a:pos x="3" y="60"/>
              </a:cxn>
              <a:cxn ang="0">
                <a:pos x="45" y="126"/>
              </a:cxn>
            </a:cxnLst>
            <a:rect l="0" t="0" r="r" b="b"/>
            <a:pathLst>
              <a:path w="45" h="126">
                <a:moveTo>
                  <a:pt x="45" y="0"/>
                </a:moveTo>
                <a:cubicBezTo>
                  <a:pt x="25" y="7"/>
                  <a:pt x="24" y="3"/>
                  <a:pt x="15" y="24"/>
                </a:cubicBezTo>
                <a:cubicBezTo>
                  <a:pt x="10" y="36"/>
                  <a:pt x="3" y="60"/>
                  <a:pt x="3" y="60"/>
                </a:cubicBezTo>
                <a:cubicBezTo>
                  <a:pt x="8" y="105"/>
                  <a:pt x="0" y="126"/>
                  <a:pt x="45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2" name="Line 18"/>
          <p:cNvSpPr>
            <a:spLocks noChangeShapeType="1"/>
          </p:cNvSpPr>
          <p:nvPr/>
        </p:nvSpPr>
        <p:spPr bwMode="auto">
          <a:xfrm>
            <a:off x="1219200" y="2133600"/>
            <a:ext cx="6096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3" name="Freeform 19"/>
          <p:cNvSpPr>
            <a:spLocks/>
          </p:cNvSpPr>
          <p:nvPr/>
        </p:nvSpPr>
        <p:spPr bwMode="auto">
          <a:xfrm>
            <a:off x="1828800" y="2209800"/>
            <a:ext cx="57150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48"/>
              </a:cxn>
              <a:cxn ang="0">
                <a:pos x="24" y="90"/>
              </a:cxn>
              <a:cxn ang="0">
                <a:pos x="6" y="108"/>
              </a:cxn>
            </a:cxnLst>
            <a:rect l="0" t="0" r="r" b="b"/>
            <a:pathLst>
              <a:path w="36" h="108">
                <a:moveTo>
                  <a:pt x="0" y="0"/>
                </a:moveTo>
                <a:cubicBezTo>
                  <a:pt x="22" y="14"/>
                  <a:pt x="22" y="27"/>
                  <a:pt x="36" y="48"/>
                </a:cubicBezTo>
                <a:cubicBezTo>
                  <a:pt x="31" y="62"/>
                  <a:pt x="31" y="77"/>
                  <a:pt x="24" y="90"/>
                </a:cubicBezTo>
                <a:cubicBezTo>
                  <a:pt x="20" y="97"/>
                  <a:pt x="6" y="108"/>
                  <a:pt x="6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4" name="Freeform 20"/>
          <p:cNvSpPr>
            <a:spLocks/>
          </p:cNvSpPr>
          <p:nvPr/>
        </p:nvSpPr>
        <p:spPr bwMode="auto">
          <a:xfrm>
            <a:off x="1133475" y="2390775"/>
            <a:ext cx="85725" cy="123825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12" y="36"/>
              </a:cxn>
              <a:cxn ang="0">
                <a:pos x="54" y="126"/>
              </a:cxn>
            </a:cxnLst>
            <a:rect l="0" t="0" r="r" b="b"/>
            <a:pathLst>
              <a:path w="54" h="126">
                <a:moveTo>
                  <a:pt x="54" y="0"/>
                </a:moveTo>
                <a:cubicBezTo>
                  <a:pt x="30" y="8"/>
                  <a:pt x="20" y="12"/>
                  <a:pt x="12" y="36"/>
                </a:cubicBezTo>
                <a:cubicBezTo>
                  <a:pt x="16" y="90"/>
                  <a:pt x="0" y="126"/>
                  <a:pt x="54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5" name="Line 21"/>
          <p:cNvSpPr>
            <a:spLocks noChangeShapeType="1"/>
          </p:cNvSpPr>
          <p:nvPr/>
        </p:nvSpPr>
        <p:spPr bwMode="auto">
          <a:xfrm>
            <a:off x="1219200" y="2514600"/>
            <a:ext cx="6096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6" name="Freeform 22"/>
          <p:cNvSpPr>
            <a:spLocks/>
          </p:cNvSpPr>
          <p:nvPr/>
        </p:nvSpPr>
        <p:spPr bwMode="auto">
          <a:xfrm>
            <a:off x="1838325" y="2589213"/>
            <a:ext cx="76200" cy="144462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4" y="79"/>
              </a:cxn>
              <a:cxn ang="0">
                <a:pos x="0" y="91"/>
              </a:cxn>
            </a:cxnLst>
            <a:rect l="0" t="0" r="r" b="b"/>
            <a:pathLst>
              <a:path w="48" h="91">
                <a:moveTo>
                  <a:pt x="0" y="1"/>
                </a:moveTo>
                <a:cubicBezTo>
                  <a:pt x="46" y="10"/>
                  <a:pt x="48" y="0"/>
                  <a:pt x="24" y="79"/>
                </a:cubicBezTo>
                <a:cubicBezTo>
                  <a:pt x="21" y="88"/>
                  <a:pt x="6" y="85"/>
                  <a:pt x="0" y="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7" name="Freeform 23"/>
          <p:cNvSpPr>
            <a:spLocks/>
          </p:cNvSpPr>
          <p:nvPr/>
        </p:nvSpPr>
        <p:spPr bwMode="auto">
          <a:xfrm>
            <a:off x="1152525" y="2714625"/>
            <a:ext cx="66675" cy="180975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12" y="30"/>
              </a:cxn>
              <a:cxn ang="0">
                <a:pos x="0" y="66"/>
              </a:cxn>
              <a:cxn ang="0">
                <a:pos x="6" y="96"/>
              </a:cxn>
              <a:cxn ang="0">
                <a:pos x="42" y="114"/>
              </a:cxn>
            </a:cxnLst>
            <a:rect l="0" t="0" r="r" b="b"/>
            <a:pathLst>
              <a:path w="42" h="114">
                <a:moveTo>
                  <a:pt x="42" y="0"/>
                </a:moveTo>
                <a:cubicBezTo>
                  <a:pt x="26" y="11"/>
                  <a:pt x="20" y="11"/>
                  <a:pt x="12" y="30"/>
                </a:cubicBezTo>
                <a:cubicBezTo>
                  <a:pt x="7" y="42"/>
                  <a:pt x="0" y="66"/>
                  <a:pt x="0" y="66"/>
                </a:cubicBezTo>
                <a:cubicBezTo>
                  <a:pt x="2" y="76"/>
                  <a:pt x="1" y="87"/>
                  <a:pt x="6" y="96"/>
                </a:cubicBezTo>
                <a:cubicBezTo>
                  <a:pt x="13" y="108"/>
                  <a:pt x="42" y="114"/>
                  <a:pt x="42" y="11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8" name="Line 24"/>
          <p:cNvSpPr>
            <a:spLocks noChangeShapeType="1"/>
          </p:cNvSpPr>
          <p:nvPr/>
        </p:nvSpPr>
        <p:spPr bwMode="auto">
          <a:xfrm>
            <a:off x="1219200" y="2895600"/>
            <a:ext cx="6096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09" name="Freeform 25"/>
          <p:cNvSpPr>
            <a:spLocks/>
          </p:cNvSpPr>
          <p:nvPr/>
        </p:nvSpPr>
        <p:spPr bwMode="auto">
          <a:xfrm>
            <a:off x="1828800" y="2971800"/>
            <a:ext cx="10953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</a:cxnLst>
            <a:rect l="0" t="0" r="r" b="b"/>
            <a:pathLst>
              <a:path w="69" h="102">
                <a:moveTo>
                  <a:pt x="0" y="0"/>
                </a:moveTo>
                <a:cubicBezTo>
                  <a:pt x="45" y="15"/>
                  <a:pt x="69" y="102"/>
                  <a:pt x="0" y="10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0" name="Line 26"/>
          <p:cNvSpPr>
            <a:spLocks noChangeShapeType="1"/>
          </p:cNvSpPr>
          <p:nvPr/>
        </p:nvSpPr>
        <p:spPr bwMode="auto">
          <a:xfrm flipH="1">
            <a:off x="762000" y="31242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1" name="Line 27"/>
          <p:cNvSpPr>
            <a:spLocks noChangeShapeType="1"/>
          </p:cNvSpPr>
          <p:nvPr/>
        </p:nvSpPr>
        <p:spPr bwMode="auto">
          <a:xfrm flipV="1">
            <a:off x="685800" y="533400"/>
            <a:ext cx="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2" name="Line 28"/>
          <p:cNvSpPr>
            <a:spLocks noChangeShapeType="1"/>
          </p:cNvSpPr>
          <p:nvPr/>
        </p:nvSpPr>
        <p:spPr bwMode="auto">
          <a:xfrm>
            <a:off x="3657600" y="1905000"/>
            <a:ext cx="1219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3" name="Freeform 29"/>
          <p:cNvSpPr>
            <a:spLocks/>
          </p:cNvSpPr>
          <p:nvPr/>
        </p:nvSpPr>
        <p:spPr bwMode="auto">
          <a:xfrm>
            <a:off x="4876800" y="1905000"/>
            <a:ext cx="90488" cy="1714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08"/>
              </a:cxn>
            </a:cxnLst>
            <a:rect l="0" t="0" r="r" b="b"/>
            <a:pathLst>
              <a:path w="57" h="108">
                <a:moveTo>
                  <a:pt x="6" y="0"/>
                </a:moveTo>
                <a:cubicBezTo>
                  <a:pt x="57" y="17"/>
                  <a:pt x="30" y="78"/>
                  <a:pt x="0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4" name="Freeform 30"/>
          <p:cNvSpPr>
            <a:spLocks/>
          </p:cNvSpPr>
          <p:nvPr/>
        </p:nvSpPr>
        <p:spPr bwMode="auto">
          <a:xfrm>
            <a:off x="4038600" y="2047875"/>
            <a:ext cx="76200" cy="16192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16" y="24"/>
              </a:cxn>
              <a:cxn ang="0">
                <a:pos x="4" y="60"/>
              </a:cxn>
              <a:cxn ang="0">
                <a:pos x="40" y="114"/>
              </a:cxn>
            </a:cxnLst>
            <a:rect l="0" t="0" r="r" b="b"/>
            <a:pathLst>
              <a:path w="46" h="114">
                <a:moveTo>
                  <a:pt x="46" y="0"/>
                </a:moveTo>
                <a:cubicBezTo>
                  <a:pt x="26" y="7"/>
                  <a:pt x="25" y="3"/>
                  <a:pt x="16" y="24"/>
                </a:cubicBezTo>
                <a:cubicBezTo>
                  <a:pt x="11" y="36"/>
                  <a:pt x="4" y="60"/>
                  <a:pt x="4" y="60"/>
                </a:cubicBezTo>
                <a:cubicBezTo>
                  <a:pt x="9" y="104"/>
                  <a:pt x="0" y="114"/>
                  <a:pt x="40" y="11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5" name="Line 31"/>
          <p:cNvSpPr>
            <a:spLocks noChangeShapeType="1"/>
          </p:cNvSpPr>
          <p:nvPr/>
        </p:nvSpPr>
        <p:spPr bwMode="auto">
          <a:xfrm>
            <a:off x="4114800" y="22098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6" name="Freeform 32"/>
          <p:cNvSpPr>
            <a:spLocks/>
          </p:cNvSpPr>
          <p:nvPr/>
        </p:nvSpPr>
        <p:spPr bwMode="auto">
          <a:xfrm>
            <a:off x="4859338" y="2286000"/>
            <a:ext cx="74612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6"/>
              </a:cxn>
              <a:cxn ang="0">
                <a:pos x="30" y="42"/>
              </a:cxn>
              <a:cxn ang="0">
                <a:pos x="0" y="120"/>
              </a:cxn>
            </a:cxnLst>
            <a:rect l="0" t="0" r="r" b="b"/>
            <a:pathLst>
              <a:path w="30" h="120">
                <a:moveTo>
                  <a:pt x="0" y="0"/>
                </a:moveTo>
                <a:cubicBezTo>
                  <a:pt x="6" y="2"/>
                  <a:pt x="14" y="1"/>
                  <a:pt x="18" y="6"/>
                </a:cubicBezTo>
                <a:cubicBezTo>
                  <a:pt x="25" y="16"/>
                  <a:pt x="30" y="42"/>
                  <a:pt x="30" y="42"/>
                </a:cubicBezTo>
                <a:cubicBezTo>
                  <a:pt x="25" y="84"/>
                  <a:pt x="27" y="93"/>
                  <a:pt x="0" y="12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7" name="Freeform 33"/>
          <p:cNvSpPr>
            <a:spLocks/>
          </p:cNvSpPr>
          <p:nvPr/>
        </p:nvSpPr>
        <p:spPr bwMode="auto">
          <a:xfrm>
            <a:off x="4048125" y="2390775"/>
            <a:ext cx="74613" cy="123825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60"/>
              </a:cxn>
              <a:cxn ang="0">
                <a:pos x="42" y="126"/>
              </a:cxn>
            </a:cxnLst>
            <a:rect l="0" t="0" r="r" b="b"/>
            <a:pathLst>
              <a:path w="42" h="126">
                <a:moveTo>
                  <a:pt x="42" y="0"/>
                </a:moveTo>
                <a:cubicBezTo>
                  <a:pt x="17" y="8"/>
                  <a:pt x="8" y="35"/>
                  <a:pt x="0" y="60"/>
                </a:cubicBezTo>
                <a:cubicBezTo>
                  <a:pt x="4" y="90"/>
                  <a:pt x="3" y="126"/>
                  <a:pt x="42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8" name="Freeform 34"/>
          <p:cNvSpPr>
            <a:spLocks/>
          </p:cNvSpPr>
          <p:nvPr/>
        </p:nvSpPr>
        <p:spPr bwMode="auto">
          <a:xfrm>
            <a:off x="4876800" y="2590800"/>
            <a:ext cx="76200" cy="1619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54" y="30"/>
              </a:cxn>
              <a:cxn ang="0">
                <a:pos x="0" y="102"/>
              </a:cxn>
            </a:cxnLst>
            <a:rect l="0" t="0" r="r" b="b"/>
            <a:pathLst>
              <a:path w="54" h="102">
                <a:moveTo>
                  <a:pt x="6" y="0"/>
                </a:moveTo>
                <a:cubicBezTo>
                  <a:pt x="49" y="14"/>
                  <a:pt x="35" y="1"/>
                  <a:pt x="54" y="30"/>
                </a:cubicBezTo>
                <a:cubicBezTo>
                  <a:pt x="49" y="63"/>
                  <a:pt x="42" y="102"/>
                  <a:pt x="0" y="10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19" name="Freeform 35"/>
          <p:cNvSpPr>
            <a:spLocks/>
          </p:cNvSpPr>
          <p:nvPr/>
        </p:nvSpPr>
        <p:spPr bwMode="auto">
          <a:xfrm>
            <a:off x="4038600" y="2743200"/>
            <a:ext cx="77788" cy="152400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7" y="60"/>
              </a:cxn>
              <a:cxn ang="0">
                <a:pos x="1" y="78"/>
              </a:cxn>
              <a:cxn ang="0">
                <a:pos x="7" y="108"/>
              </a:cxn>
              <a:cxn ang="0">
                <a:pos x="43" y="120"/>
              </a:cxn>
            </a:cxnLst>
            <a:rect l="0" t="0" r="r" b="b"/>
            <a:pathLst>
              <a:path w="49" h="120">
                <a:moveTo>
                  <a:pt x="49" y="0"/>
                </a:moveTo>
                <a:cubicBezTo>
                  <a:pt x="18" y="10"/>
                  <a:pt x="17" y="29"/>
                  <a:pt x="7" y="60"/>
                </a:cubicBezTo>
                <a:cubicBezTo>
                  <a:pt x="5" y="66"/>
                  <a:pt x="1" y="78"/>
                  <a:pt x="1" y="78"/>
                </a:cubicBezTo>
                <a:cubicBezTo>
                  <a:pt x="3" y="88"/>
                  <a:pt x="0" y="101"/>
                  <a:pt x="7" y="108"/>
                </a:cubicBezTo>
                <a:cubicBezTo>
                  <a:pt x="16" y="117"/>
                  <a:pt x="43" y="120"/>
                  <a:pt x="43" y="12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0" name="Line 36"/>
          <p:cNvSpPr>
            <a:spLocks noChangeShapeType="1"/>
          </p:cNvSpPr>
          <p:nvPr/>
        </p:nvSpPr>
        <p:spPr bwMode="auto">
          <a:xfrm>
            <a:off x="4114800" y="25146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1" name="Line 37"/>
          <p:cNvSpPr>
            <a:spLocks noChangeShapeType="1"/>
          </p:cNvSpPr>
          <p:nvPr/>
        </p:nvSpPr>
        <p:spPr bwMode="auto">
          <a:xfrm>
            <a:off x="4114800" y="28956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2" name="Freeform 38"/>
          <p:cNvSpPr>
            <a:spLocks/>
          </p:cNvSpPr>
          <p:nvPr/>
        </p:nvSpPr>
        <p:spPr bwMode="auto">
          <a:xfrm>
            <a:off x="4876800" y="2962275"/>
            <a:ext cx="100013" cy="1333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84"/>
              </a:cxn>
            </a:cxnLst>
            <a:rect l="0" t="0" r="r" b="b"/>
            <a:pathLst>
              <a:path w="63" h="84">
                <a:moveTo>
                  <a:pt x="6" y="0"/>
                </a:moveTo>
                <a:cubicBezTo>
                  <a:pt x="43" y="24"/>
                  <a:pt x="63" y="84"/>
                  <a:pt x="0" y="8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3" name="Line 39"/>
          <p:cNvSpPr>
            <a:spLocks noChangeShapeType="1"/>
          </p:cNvSpPr>
          <p:nvPr/>
        </p:nvSpPr>
        <p:spPr bwMode="auto">
          <a:xfrm flipH="1">
            <a:off x="3657600" y="31242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4" name="Line 40"/>
          <p:cNvSpPr>
            <a:spLocks noChangeShapeType="1"/>
          </p:cNvSpPr>
          <p:nvPr/>
        </p:nvSpPr>
        <p:spPr bwMode="auto">
          <a:xfrm>
            <a:off x="7239000" y="1828800"/>
            <a:ext cx="1295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5" name="Freeform 41"/>
          <p:cNvSpPr>
            <a:spLocks/>
          </p:cNvSpPr>
          <p:nvPr/>
        </p:nvSpPr>
        <p:spPr bwMode="auto">
          <a:xfrm>
            <a:off x="8534400" y="1828800"/>
            <a:ext cx="603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90"/>
              </a:cxn>
            </a:cxnLst>
            <a:rect l="0" t="0" r="r" b="b"/>
            <a:pathLst>
              <a:path w="38" h="90">
                <a:moveTo>
                  <a:pt x="0" y="0"/>
                </a:moveTo>
                <a:cubicBezTo>
                  <a:pt x="38" y="13"/>
                  <a:pt x="36" y="60"/>
                  <a:pt x="6" y="9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6" name="Freeform 42"/>
          <p:cNvSpPr>
            <a:spLocks/>
          </p:cNvSpPr>
          <p:nvPr/>
        </p:nvSpPr>
        <p:spPr bwMode="auto">
          <a:xfrm>
            <a:off x="7696200" y="1971675"/>
            <a:ext cx="76200" cy="161925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12" y="12"/>
              </a:cxn>
              <a:cxn ang="0">
                <a:pos x="0" y="48"/>
              </a:cxn>
              <a:cxn ang="0">
                <a:pos x="6" y="102"/>
              </a:cxn>
              <a:cxn ang="0">
                <a:pos x="24" y="114"/>
              </a:cxn>
            </a:cxnLst>
            <a:rect l="0" t="0" r="r" b="b"/>
            <a:pathLst>
              <a:path w="30" h="114">
                <a:moveTo>
                  <a:pt x="30" y="0"/>
                </a:moveTo>
                <a:cubicBezTo>
                  <a:pt x="24" y="4"/>
                  <a:pt x="16" y="6"/>
                  <a:pt x="12" y="12"/>
                </a:cubicBezTo>
                <a:cubicBezTo>
                  <a:pt x="5" y="23"/>
                  <a:pt x="0" y="48"/>
                  <a:pt x="0" y="48"/>
                </a:cubicBezTo>
                <a:cubicBezTo>
                  <a:pt x="2" y="66"/>
                  <a:pt x="0" y="85"/>
                  <a:pt x="6" y="102"/>
                </a:cubicBezTo>
                <a:cubicBezTo>
                  <a:pt x="8" y="109"/>
                  <a:pt x="24" y="114"/>
                  <a:pt x="24" y="11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7" name="Line 43"/>
          <p:cNvSpPr>
            <a:spLocks noChangeShapeType="1"/>
          </p:cNvSpPr>
          <p:nvPr/>
        </p:nvSpPr>
        <p:spPr bwMode="auto">
          <a:xfrm>
            <a:off x="7772400" y="21336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8" name="Freeform 44"/>
          <p:cNvSpPr>
            <a:spLocks/>
          </p:cNvSpPr>
          <p:nvPr/>
        </p:nvSpPr>
        <p:spPr bwMode="auto">
          <a:xfrm>
            <a:off x="8534400" y="2219325"/>
            <a:ext cx="109538" cy="1428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102"/>
              </a:cxn>
              <a:cxn ang="0">
                <a:pos x="2" y="114"/>
              </a:cxn>
            </a:cxnLst>
            <a:rect l="0" t="0" r="r" b="b"/>
            <a:pathLst>
              <a:path w="71" h="114">
                <a:moveTo>
                  <a:pt x="8" y="0"/>
                </a:moveTo>
                <a:cubicBezTo>
                  <a:pt x="71" y="21"/>
                  <a:pt x="20" y="71"/>
                  <a:pt x="2" y="102"/>
                </a:cubicBezTo>
                <a:cubicBezTo>
                  <a:pt x="0" y="105"/>
                  <a:pt x="2" y="110"/>
                  <a:pt x="2" y="11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29" name="Freeform 45"/>
          <p:cNvSpPr>
            <a:spLocks/>
          </p:cNvSpPr>
          <p:nvPr/>
        </p:nvSpPr>
        <p:spPr bwMode="auto">
          <a:xfrm>
            <a:off x="7696200" y="2286000"/>
            <a:ext cx="74613" cy="173038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5" y="42"/>
              </a:cxn>
              <a:cxn ang="0">
                <a:pos x="41" y="108"/>
              </a:cxn>
            </a:cxnLst>
            <a:rect l="0" t="0" r="r" b="b"/>
            <a:pathLst>
              <a:path w="47" h="109">
                <a:moveTo>
                  <a:pt x="47" y="0"/>
                </a:moveTo>
                <a:cubicBezTo>
                  <a:pt x="33" y="22"/>
                  <a:pt x="19" y="20"/>
                  <a:pt x="5" y="42"/>
                </a:cubicBezTo>
                <a:cubicBezTo>
                  <a:pt x="12" y="109"/>
                  <a:pt x="0" y="88"/>
                  <a:pt x="41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0" name="Line 46"/>
          <p:cNvSpPr>
            <a:spLocks noChangeShapeType="1"/>
          </p:cNvSpPr>
          <p:nvPr/>
        </p:nvSpPr>
        <p:spPr bwMode="auto">
          <a:xfrm>
            <a:off x="7772400" y="24384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1" name="Freeform 47"/>
          <p:cNvSpPr>
            <a:spLocks/>
          </p:cNvSpPr>
          <p:nvPr/>
        </p:nvSpPr>
        <p:spPr bwMode="auto">
          <a:xfrm>
            <a:off x="8534400" y="2505075"/>
            <a:ext cx="47625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54"/>
              </a:cxn>
              <a:cxn ang="0">
                <a:pos x="24" y="72"/>
              </a:cxn>
              <a:cxn ang="0">
                <a:pos x="6" y="90"/>
              </a:cxn>
            </a:cxnLst>
            <a:rect l="0" t="0" r="r" b="b"/>
            <a:pathLst>
              <a:path w="30" h="97">
                <a:moveTo>
                  <a:pt x="0" y="0"/>
                </a:moveTo>
                <a:cubicBezTo>
                  <a:pt x="28" y="41"/>
                  <a:pt x="19" y="22"/>
                  <a:pt x="30" y="54"/>
                </a:cubicBezTo>
                <a:cubicBezTo>
                  <a:pt x="28" y="60"/>
                  <a:pt x="28" y="67"/>
                  <a:pt x="24" y="72"/>
                </a:cubicBezTo>
                <a:cubicBezTo>
                  <a:pt x="4" y="97"/>
                  <a:pt x="6" y="74"/>
                  <a:pt x="6" y="9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2" name="Freeform 48"/>
          <p:cNvSpPr>
            <a:spLocks/>
          </p:cNvSpPr>
          <p:nvPr/>
        </p:nvSpPr>
        <p:spPr bwMode="auto">
          <a:xfrm>
            <a:off x="7696200" y="2590800"/>
            <a:ext cx="76200" cy="152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30"/>
              </a:cxn>
              <a:cxn ang="0">
                <a:pos x="6" y="90"/>
              </a:cxn>
              <a:cxn ang="0">
                <a:pos x="24" y="108"/>
              </a:cxn>
              <a:cxn ang="0">
                <a:pos x="42" y="102"/>
              </a:cxn>
            </a:cxnLst>
            <a:rect l="0" t="0" r="r" b="b"/>
            <a:pathLst>
              <a:path w="48" h="110">
                <a:moveTo>
                  <a:pt x="48" y="0"/>
                </a:moveTo>
                <a:cubicBezTo>
                  <a:pt x="23" y="8"/>
                  <a:pt x="9" y="4"/>
                  <a:pt x="0" y="30"/>
                </a:cubicBezTo>
                <a:cubicBezTo>
                  <a:pt x="2" y="50"/>
                  <a:pt x="0" y="71"/>
                  <a:pt x="6" y="90"/>
                </a:cubicBezTo>
                <a:cubicBezTo>
                  <a:pt x="8" y="98"/>
                  <a:pt x="16" y="105"/>
                  <a:pt x="24" y="108"/>
                </a:cubicBezTo>
                <a:cubicBezTo>
                  <a:pt x="30" y="110"/>
                  <a:pt x="42" y="102"/>
                  <a:pt x="42" y="10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3" name="Line 49"/>
          <p:cNvSpPr>
            <a:spLocks noChangeShapeType="1"/>
          </p:cNvSpPr>
          <p:nvPr/>
        </p:nvSpPr>
        <p:spPr bwMode="auto">
          <a:xfrm>
            <a:off x="7772400" y="27432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4" name="Freeform 50"/>
          <p:cNvSpPr>
            <a:spLocks/>
          </p:cNvSpPr>
          <p:nvPr/>
        </p:nvSpPr>
        <p:spPr bwMode="auto">
          <a:xfrm>
            <a:off x="8534400" y="2819400"/>
            <a:ext cx="38100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36"/>
              </a:cxn>
              <a:cxn ang="0">
                <a:pos x="18" y="66"/>
              </a:cxn>
              <a:cxn ang="0">
                <a:pos x="0" y="78"/>
              </a:cxn>
            </a:cxnLst>
            <a:rect l="0" t="0" r="r" b="b"/>
            <a:pathLst>
              <a:path w="24" h="78">
                <a:moveTo>
                  <a:pt x="0" y="0"/>
                </a:moveTo>
                <a:cubicBezTo>
                  <a:pt x="11" y="11"/>
                  <a:pt x="24" y="19"/>
                  <a:pt x="24" y="36"/>
                </a:cubicBezTo>
                <a:cubicBezTo>
                  <a:pt x="24" y="46"/>
                  <a:pt x="23" y="57"/>
                  <a:pt x="18" y="66"/>
                </a:cubicBezTo>
                <a:cubicBezTo>
                  <a:pt x="14" y="72"/>
                  <a:pt x="0" y="78"/>
                  <a:pt x="0" y="7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5" name="Line 51"/>
          <p:cNvSpPr>
            <a:spLocks noChangeShapeType="1"/>
          </p:cNvSpPr>
          <p:nvPr/>
        </p:nvSpPr>
        <p:spPr bwMode="auto">
          <a:xfrm flipH="1">
            <a:off x="7239000" y="2971800"/>
            <a:ext cx="53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6" name="Line 52"/>
          <p:cNvSpPr>
            <a:spLocks noChangeShapeType="1"/>
          </p:cNvSpPr>
          <p:nvPr/>
        </p:nvSpPr>
        <p:spPr bwMode="auto">
          <a:xfrm flipV="1">
            <a:off x="3657600" y="457200"/>
            <a:ext cx="0" cy="1447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7" name="Line 53"/>
          <p:cNvSpPr>
            <a:spLocks noChangeShapeType="1"/>
          </p:cNvSpPr>
          <p:nvPr/>
        </p:nvSpPr>
        <p:spPr bwMode="auto">
          <a:xfrm flipV="1">
            <a:off x="7239000" y="457200"/>
            <a:ext cx="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8" name="Line 54"/>
          <p:cNvSpPr>
            <a:spLocks noChangeShapeType="1"/>
          </p:cNvSpPr>
          <p:nvPr/>
        </p:nvSpPr>
        <p:spPr bwMode="auto">
          <a:xfrm>
            <a:off x="762000" y="3352800"/>
            <a:ext cx="6477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39" name="Line 55"/>
          <p:cNvSpPr>
            <a:spLocks noChangeShapeType="1"/>
          </p:cNvSpPr>
          <p:nvPr/>
        </p:nvSpPr>
        <p:spPr bwMode="auto">
          <a:xfrm>
            <a:off x="762000" y="31242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40" name="Line 56"/>
          <p:cNvSpPr>
            <a:spLocks noChangeShapeType="1"/>
          </p:cNvSpPr>
          <p:nvPr/>
        </p:nvSpPr>
        <p:spPr bwMode="auto">
          <a:xfrm>
            <a:off x="3657600" y="31242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41" name="Line 57"/>
          <p:cNvSpPr>
            <a:spLocks noChangeShapeType="1"/>
          </p:cNvSpPr>
          <p:nvPr/>
        </p:nvSpPr>
        <p:spPr bwMode="auto">
          <a:xfrm>
            <a:off x="7239000" y="29718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42" name="Line 58"/>
          <p:cNvSpPr>
            <a:spLocks noChangeShapeType="1"/>
          </p:cNvSpPr>
          <p:nvPr/>
        </p:nvSpPr>
        <p:spPr bwMode="auto">
          <a:xfrm>
            <a:off x="762000" y="4495800"/>
            <a:ext cx="647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43" name="Line 59"/>
          <p:cNvSpPr>
            <a:spLocks noChangeShapeType="1"/>
          </p:cNvSpPr>
          <p:nvPr/>
        </p:nvSpPr>
        <p:spPr bwMode="auto">
          <a:xfrm>
            <a:off x="3733800" y="4267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44" name="Line 60"/>
          <p:cNvSpPr>
            <a:spLocks noChangeShapeType="1"/>
          </p:cNvSpPr>
          <p:nvPr/>
        </p:nvSpPr>
        <p:spPr bwMode="auto">
          <a:xfrm>
            <a:off x="762000" y="4267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45" name="AutoShape 61"/>
          <p:cNvSpPr>
            <a:spLocks noChangeArrowheads="1"/>
          </p:cNvSpPr>
          <p:nvPr/>
        </p:nvSpPr>
        <p:spPr bwMode="auto">
          <a:xfrm>
            <a:off x="609600" y="3810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46" name="AutoShape 62"/>
          <p:cNvSpPr>
            <a:spLocks noChangeArrowheads="1"/>
          </p:cNvSpPr>
          <p:nvPr/>
        </p:nvSpPr>
        <p:spPr bwMode="auto">
          <a:xfrm>
            <a:off x="3581400" y="3048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47" name="AutoShape 63"/>
          <p:cNvSpPr>
            <a:spLocks noChangeArrowheads="1"/>
          </p:cNvSpPr>
          <p:nvPr/>
        </p:nvSpPr>
        <p:spPr bwMode="auto">
          <a:xfrm>
            <a:off x="7162800" y="3048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48" name="Text Box 64"/>
          <p:cNvSpPr txBox="1">
            <a:spLocks noChangeArrowheads="1"/>
          </p:cNvSpPr>
          <p:nvPr/>
        </p:nvSpPr>
        <p:spPr bwMode="auto">
          <a:xfrm>
            <a:off x="304800" y="0"/>
            <a:ext cx="77724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   A                             B                                   C</a:t>
            </a:r>
          </a:p>
        </p:txBody>
      </p:sp>
      <p:sp>
        <p:nvSpPr>
          <p:cNvPr id="323649" name="Line 65"/>
          <p:cNvSpPr>
            <a:spLocks noChangeShapeType="1"/>
          </p:cNvSpPr>
          <p:nvPr/>
        </p:nvSpPr>
        <p:spPr bwMode="auto">
          <a:xfrm>
            <a:off x="457200" y="36576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0" name="Freeform 66"/>
          <p:cNvSpPr>
            <a:spLocks/>
          </p:cNvSpPr>
          <p:nvPr/>
        </p:nvSpPr>
        <p:spPr bwMode="auto">
          <a:xfrm>
            <a:off x="1828800" y="3657600"/>
            <a:ext cx="5873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102"/>
              </a:cxn>
            </a:cxnLst>
            <a:rect l="0" t="0" r="r" b="b"/>
            <a:pathLst>
              <a:path w="37" h="102">
                <a:moveTo>
                  <a:pt x="0" y="0"/>
                </a:moveTo>
                <a:cubicBezTo>
                  <a:pt x="34" y="23"/>
                  <a:pt x="37" y="71"/>
                  <a:pt x="6" y="10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1" name="Freeform 67"/>
          <p:cNvSpPr>
            <a:spLocks/>
          </p:cNvSpPr>
          <p:nvPr/>
        </p:nvSpPr>
        <p:spPr bwMode="auto">
          <a:xfrm>
            <a:off x="1143000" y="3810000"/>
            <a:ext cx="87313" cy="146050"/>
          </a:xfrm>
          <a:custGeom>
            <a:avLst/>
            <a:gdLst/>
            <a:ahLst/>
            <a:cxnLst>
              <a:cxn ang="0">
                <a:pos x="49" y="2"/>
              </a:cxn>
              <a:cxn ang="0">
                <a:pos x="13" y="44"/>
              </a:cxn>
              <a:cxn ang="0">
                <a:pos x="7" y="62"/>
              </a:cxn>
              <a:cxn ang="0">
                <a:pos x="55" y="134"/>
              </a:cxn>
            </a:cxnLst>
            <a:rect l="0" t="0" r="r" b="b"/>
            <a:pathLst>
              <a:path w="55" h="134">
                <a:moveTo>
                  <a:pt x="49" y="2"/>
                </a:moveTo>
                <a:cubicBezTo>
                  <a:pt x="13" y="11"/>
                  <a:pt x="28" y="0"/>
                  <a:pt x="13" y="44"/>
                </a:cubicBezTo>
                <a:cubicBezTo>
                  <a:pt x="11" y="50"/>
                  <a:pt x="7" y="62"/>
                  <a:pt x="7" y="62"/>
                </a:cubicBezTo>
                <a:cubicBezTo>
                  <a:pt x="13" y="129"/>
                  <a:pt x="0" y="134"/>
                  <a:pt x="55" y="13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2" name="Line 68"/>
          <p:cNvSpPr>
            <a:spLocks noChangeShapeType="1"/>
          </p:cNvSpPr>
          <p:nvPr/>
        </p:nvSpPr>
        <p:spPr bwMode="auto">
          <a:xfrm>
            <a:off x="1219200" y="3962400"/>
            <a:ext cx="6096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3" name="Freeform 69"/>
          <p:cNvSpPr>
            <a:spLocks/>
          </p:cNvSpPr>
          <p:nvPr/>
        </p:nvSpPr>
        <p:spPr bwMode="auto">
          <a:xfrm>
            <a:off x="1828800" y="4038600"/>
            <a:ext cx="65088" cy="1905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20"/>
              </a:cxn>
            </a:cxnLst>
            <a:rect l="0" t="0" r="r" b="b"/>
            <a:pathLst>
              <a:path w="41" h="120">
                <a:moveTo>
                  <a:pt x="6" y="0"/>
                </a:moveTo>
                <a:cubicBezTo>
                  <a:pt x="41" y="35"/>
                  <a:pt x="34" y="86"/>
                  <a:pt x="0" y="12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4" name="Line 70"/>
          <p:cNvSpPr>
            <a:spLocks noChangeShapeType="1"/>
          </p:cNvSpPr>
          <p:nvPr/>
        </p:nvSpPr>
        <p:spPr bwMode="auto">
          <a:xfrm flipH="1">
            <a:off x="762000" y="426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5" name="Line 71"/>
          <p:cNvSpPr>
            <a:spLocks noChangeShapeType="1"/>
          </p:cNvSpPr>
          <p:nvPr/>
        </p:nvSpPr>
        <p:spPr bwMode="auto">
          <a:xfrm>
            <a:off x="3276600" y="36576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6" name="Freeform 72"/>
          <p:cNvSpPr>
            <a:spLocks/>
          </p:cNvSpPr>
          <p:nvPr/>
        </p:nvSpPr>
        <p:spPr bwMode="auto">
          <a:xfrm>
            <a:off x="4876800" y="3657600"/>
            <a:ext cx="6985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96"/>
              </a:cxn>
            </a:cxnLst>
            <a:rect l="0" t="0" r="r" b="b"/>
            <a:pathLst>
              <a:path w="44" h="96">
                <a:moveTo>
                  <a:pt x="0" y="0"/>
                </a:moveTo>
                <a:cubicBezTo>
                  <a:pt x="35" y="12"/>
                  <a:pt x="44" y="77"/>
                  <a:pt x="6" y="9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7" name="Freeform 73"/>
          <p:cNvSpPr>
            <a:spLocks/>
          </p:cNvSpPr>
          <p:nvPr/>
        </p:nvSpPr>
        <p:spPr bwMode="auto">
          <a:xfrm>
            <a:off x="4038600" y="3810000"/>
            <a:ext cx="76200" cy="228600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0" y="48"/>
              </a:cxn>
              <a:cxn ang="0">
                <a:pos x="6" y="90"/>
              </a:cxn>
              <a:cxn ang="0">
                <a:pos x="36" y="120"/>
              </a:cxn>
            </a:cxnLst>
            <a:rect l="0" t="0" r="r" b="b"/>
            <a:pathLst>
              <a:path w="36" h="120">
                <a:moveTo>
                  <a:pt x="36" y="0"/>
                </a:moveTo>
                <a:cubicBezTo>
                  <a:pt x="15" y="14"/>
                  <a:pt x="8" y="24"/>
                  <a:pt x="0" y="48"/>
                </a:cubicBezTo>
                <a:cubicBezTo>
                  <a:pt x="2" y="62"/>
                  <a:pt x="2" y="76"/>
                  <a:pt x="6" y="90"/>
                </a:cubicBezTo>
                <a:cubicBezTo>
                  <a:pt x="10" y="104"/>
                  <a:pt x="36" y="120"/>
                  <a:pt x="36" y="12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8" name="Line 74"/>
          <p:cNvSpPr>
            <a:spLocks noChangeShapeType="1"/>
          </p:cNvSpPr>
          <p:nvPr/>
        </p:nvSpPr>
        <p:spPr bwMode="auto">
          <a:xfrm>
            <a:off x="4114800" y="4038600"/>
            <a:ext cx="762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59" name="Freeform 75"/>
          <p:cNvSpPr>
            <a:spLocks/>
          </p:cNvSpPr>
          <p:nvPr/>
        </p:nvSpPr>
        <p:spPr bwMode="auto">
          <a:xfrm>
            <a:off x="4876800" y="4114800"/>
            <a:ext cx="77788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6"/>
              </a:cxn>
              <a:cxn ang="0">
                <a:pos x="0" y="114"/>
              </a:cxn>
            </a:cxnLst>
            <a:rect l="0" t="0" r="r" b="b"/>
            <a:pathLst>
              <a:path w="49" h="114">
                <a:moveTo>
                  <a:pt x="0" y="0"/>
                </a:moveTo>
                <a:cubicBezTo>
                  <a:pt x="8" y="2"/>
                  <a:pt x="18" y="0"/>
                  <a:pt x="24" y="6"/>
                </a:cubicBezTo>
                <a:cubicBezTo>
                  <a:pt x="49" y="31"/>
                  <a:pt x="12" y="90"/>
                  <a:pt x="0" y="11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60" name="Line 76"/>
          <p:cNvSpPr>
            <a:spLocks noChangeShapeType="1"/>
          </p:cNvSpPr>
          <p:nvPr/>
        </p:nvSpPr>
        <p:spPr bwMode="auto">
          <a:xfrm flipH="1">
            <a:off x="3733800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61" name="Line 77"/>
          <p:cNvSpPr>
            <a:spLocks noChangeShapeType="1"/>
          </p:cNvSpPr>
          <p:nvPr/>
        </p:nvSpPr>
        <p:spPr bwMode="auto">
          <a:xfrm>
            <a:off x="6781800" y="3657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62" name="Freeform 78"/>
          <p:cNvSpPr>
            <a:spLocks/>
          </p:cNvSpPr>
          <p:nvPr/>
        </p:nvSpPr>
        <p:spPr bwMode="auto">
          <a:xfrm>
            <a:off x="8534400" y="3657600"/>
            <a:ext cx="63500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</a:cxnLst>
            <a:rect l="0" t="0" r="r" b="b"/>
            <a:pathLst>
              <a:path w="40" h="102">
                <a:moveTo>
                  <a:pt x="0" y="0"/>
                </a:moveTo>
                <a:cubicBezTo>
                  <a:pt x="26" y="26"/>
                  <a:pt x="40" y="82"/>
                  <a:pt x="0" y="10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63" name="Freeform 79"/>
          <p:cNvSpPr>
            <a:spLocks/>
          </p:cNvSpPr>
          <p:nvPr/>
        </p:nvSpPr>
        <p:spPr bwMode="auto">
          <a:xfrm>
            <a:off x="7696200" y="3810000"/>
            <a:ext cx="76200" cy="171450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6" y="54"/>
              </a:cxn>
              <a:cxn ang="0">
                <a:pos x="0" y="72"/>
              </a:cxn>
              <a:cxn ang="0">
                <a:pos x="30" y="120"/>
              </a:cxn>
            </a:cxnLst>
            <a:rect l="0" t="0" r="r" b="b"/>
            <a:pathLst>
              <a:path w="36" h="147">
                <a:moveTo>
                  <a:pt x="36" y="0"/>
                </a:moveTo>
                <a:cubicBezTo>
                  <a:pt x="9" y="27"/>
                  <a:pt x="21" y="10"/>
                  <a:pt x="6" y="54"/>
                </a:cubicBezTo>
                <a:cubicBezTo>
                  <a:pt x="4" y="60"/>
                  <a:pt x="0" y="72"/>
                  <a:pt x="0" y="72"/>
                </a:cubicBezTo>
                <a:cubicBezTo>
                  <a:pt x="0" y="73"/>
                  <a:pt x="3" y="147"/>
                  <a:pt x="30" y="12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64" name="Line 80"/>
          <p:cNvSpPr>
            <a:spLocks noChangeShapeType="1"/>
          </p:cNvSpPr>
          <p:nvPr/>
        </p:nvSpPr>
        <p:spPr bwMode="auto">
          <a:xfrm>
            <a:off x="7772400" y="3962400"/>
            <a:ext cx="762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65" name="Freeform 81"/>
          <p:cNvSpPr>
            <a:spLocks/>
          </p:cNvSpPr>
          <p:nvPr/>
        </p:nvSpPr>
        <p:spPr bwMode="auto">
          <a:xfrm>
            <a:off x="8534400" y="4038600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2"/>
              </a:cxn>
              <a:cxn ang="0">
                <a:pos x="30" y="48"/>
              </a:cxn>
              <a:cxn ang="0">
                <a:pos x="0" y="96"/>
              </a:cxn>
            </a:cxnLst>
            <a:rect l="0" t="0" r="r" b="b"/>
            <a:pathLst>
              <a:path w="40" h="104">
                <a:moveTo>
                  <a:pt x="0" y="0"/>
                </a:moveTo>
                <a:cubicBezTo>
                  <a:pt x="6" y="4"/>
                  <a:pt x="14" y="6"/>
                  <a:pt x="18" y="12"/>
                </a:cubicBezTo>
                <a:cubicBezTo>
                  <a:pt x="25" y="23"/>
                  <a:pt x="30" y="48"/>
                  <a:pt x="30" y="48"/>
                </a:cubicBezTo>
                <a:cubicBezTo>
                  <a:pt x="23" y="104"/>
                  <a:pt x="40" y="96"/>
                  <a:pt x="0" y="9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66" name="Line 82"/>
          <p:cNvSpPr>
            <a:spLocks noChangeShapeType="1"/>
          </p:cNvSpPr>
          <p:nvPr/>
        </p:nvSpPr>
        <p:spPr bwMode="auto">
          <a:xfrm flipH="1">
            <a:off x="7239000" y="4191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67" name="Line 83"/>
          <p:cNvSpPr>
            <a:spLocks noChangeShapeType="1"/>
          </p:cNvSpPr>
          <p:nvPr/>
        </p:nvSpPr>
        <p:spPr bwMode="auto">
          <a:xfrm>
            <a:off x="7239000" y="41910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68" name="AutoShape 84"/>
          <p:cNvSpPr>
            <a:spLocks noChangeArrowheads="1"/>
          </p:cNvSpPr>
          <p:nvPr/>
        </p:nvSpPr>
        <p:spPr bwMode="auto">
          <a:xfrm>
            <a:off x="304800" y="35814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69" name="AutoShape 85"/>
          <p:cNvSpPr>
            <a:spLocks noChangeArrowheads="1"/>
          </p:cNvSpPr>
          <p:nvPr/>
        </p:nvSpPr>
        <p:spPr bwMode="auto">
          <a:xfrm>
            <a:off x="3124200" y="35814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70" name="AutoShape 86"/>
          <p:cNvSpPr>
            <a:spLocks noChangeArrowheads="1"/>
          </p:cNvSpPr>
          <p:nvPr/>
        </p:nvSpPr>
        <p:spPr bwMode="auto">
          <a:xfrm>
            <a:off x="6629400" y="35814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3671" name="Object 87"/>
          <p:cNvGraphicFramePr>
            <a:graphicFrameLocks noChangeAspect="1"/>
          </p:cNvGraphicFramePr>
          <p:nvPr>
            <p:ph sz="quarter" idx="1"/>
          </p:nvPr>
        </p:nvGraphicFramePr>
        <p:xfrm>
          <a:off x="3113088" y="2449513"/>
          <a:ext cx="482600" cy="487362"/>
        </p:xfrm>
        <a:graphic>
          <a:graphicData uri="http://schemas.openxmlformats.org/presentationml/2006/ole">
            <p:oleObj spid="_x0000_s323671" name="公式" r:id="rId3" imgW="215640" imgH="228600" progId="Equation.3">
              <p:embed/>
            </p:oleObj>
          </a:graphicData>
        </a:graphic>
      </p:graphicFrame>
      <p:graphicFrame>
        <p:nvGraphicFramePr>
          <p:cNvPr id="323672" name="Object 88"/>
          <p:cNvGraphicFramePr>
            <a:graphicFrameLocks noChangeAspect="1"/>
          </p:cNvGraphicFramePr>
          <p:nvPr>
            <p:ph sz="quarter" idx="2"/>
          </p:nvPr>
        </p:nvGraphicFramePr>
        <p:xfrm>
          <a:off x="2757488" y="3876675"/>
          <a:ext cx="420687" cy="476250"/>
        </p:xfrm>
        <a:graphic>
          <a:graphicData uri="http://schemas.openxmlformats.org/presentationml/2006/ole">
            <p:oleObj spid="_x0000_s323672" name="公式" r:id="rId4" imgW="203040" imgH="241200" progId="Equation.3">
              <p:embed/>
            </p:oleObj>
          </a:graphicData>
        </a:graphic>
      </p:graphicFrame>
      <p:graphicFrame>
        <p:nvGraphicFramePr>
          <p:cNvPr id="323673" name="Object 89"/>
          <p:cNvGraphicFramePr>
            <a:graphicFrameLocks noChangeAspect="1"/>
          </p:cNvGraphicFramePr>
          <p:nvPr>
            <p:ph sz="quarter" idx="3"/>
          </p:nvPr>
        </p:nvGraphicFramePr>
        <p:xfrm>
          <a:off x="6677025" y="2449513"/>
          <a:ext cx="509588" cy="512762"/>
        </p:xfrm>
        <a:graphic>
          <a:graphicData uri="http://schemas.openxmlformats.org/presentationml/2006/ole">
            <p:oleObj spid="_x0000_s323673" name="公式" r:id="rId5" imgW="228600" imgH="241200" progId="Equation.3">
              <p:embed/>
            </p:oleObj>
          </a:graphicData>
        </a:graphic>
      </p:graphicFrame>
      <p:graphicFrame>
        <p:nvGraphicFramePr>
          <p:cNvPr id="323674" name="Object 90"/>
          <p:cNvGraphicFramePr>
            <a:graphicFrameLocks noChangeAspect="1"/>
          </p:cNvGraphicFramePr>
          <p:nvPr>
            <p:ph sz="quarter" idx="4"/>
          </p:nvPr>
        </p:nvGraphicFramePr>
        <p:xfrm>
          <a:off x="6035675" y="3808413"/>
          <a:ext cx="479425" cy="544512"/>
        </p:xfrm>
        <a:graphic>
          <a:graphicData uri="http://schemas.openxmlformats.org/presentationml/2006/ole">
            <p:oleObj spid="_x0000_s323674" name="公式" r:id="rId6" imgW="203040" imgH="241200" progId="Equation.3">
              <p:embed/>
            </p:oleObj>
          </a:graphicData>
        </a:graphic>
      </p:graphicFrame>
      <p:pic>
        <p:nvPicPr>
          <p:cNvPr id="323675" name="Picture 91" descr="图片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2286000"/>
            <a:ext cx="431800" cy="457200"/>
          </a:xfrm>
          <a:prstGeom prst="rect">
            <a:avLst/>
          </a:prstGeom>
          <a:noFill/>
        </p:spPr>
      </p:pic>
      <p:pic>
        <p:nvPicPr>
          <p:cNvPr id="323676" name="Picture 92" descr="图片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3886200"/>
            <a:ext cx="407988" cy="484188"/>
          </a:xfrm>
          <a:prstGeom prst="rect">
            <a:avLst/>
          </a:prstGeom>
          <a:noFill/>
        </p:spPr>
      </p:pic>
      <p:sp>
        <p:nvSpPr>
          <p:cNvPr id="323677" name="Line 93"/>
          <p:cNvSpPr>
            <a:spLocks noChangeShapeType="1"/>
          </p:cNvSpPr>
          <p:nvPr/>
        </p:nvSpPr>
        <p:spPr bwMode="auto">
          <a:xfrm>
            <a:off x="914400" y="2133600"/>
            <a:ext cx="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78" name="Line 94"/>
          <p:cNvSpPr>
            <a:spLocks noChangeShapeType="1"/>
          </p:cNvSpPr>
          <p:nvPr/>
        </p:nvSpPr>
        <p:spPr bwMode="auto">
          <a:xfrm>
            <a:off x="3657600" y="2133600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79" name="Line 95"/>
          <p:cNvSpPr>
            <a:spLocks noChangeShapeType="1"/>
          </p:cNvSpPr>
          <p:nvPr/>
        </p:nvSpPr>
        <p:spPr bwMode="auto">
          <a:xfrm>
            <a:off x="7391400" y="2133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80" name="Line 96"/>
          <p:cNvSpPr>
            <a:spLocks noChangeShapeType="1"/>
          </p:cNvSpPr>
          <p:nvPr/>
        </p:nvSpPr>
        <p:spPr bwMode="auto">
          <a:xfrm>
            <a:off x="838200" y="37338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81" name="Line 97"/>
          <p:cNvSpPr>
            <a:spLocks noChangeShapeType="1"/>
          </p:cNvSpPr>
          <p:nvPr/>
        </p:nvSpPr>
        <p:spPr bwMode="auto">
          <a:xfrm>
            <a:off x="3733800" y="37338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82" name="Line 98"/>
          <p:cNvSpPr>
            <a:spLocks noChangeShapeType="1"/>
          </p:cNvSpPr>
          <p:nvPr/>
        </p:nvSpPr>
        <p:spPr bwMode="auto">
          <a:xfrm>
            <a:off x="7391400" y="3733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3683" name="AutoShape 99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84" name="AutoShape 100"/>
          <p:cNvSpPr>
            <a:spLocks noChangeArrowheads="1"/>
          </p:cNvSpPr>
          <p:nvPr/>
        </p:nvSpPr>
        <p:spPr bwMode="auto">
          <a:xfrm>
            <a:off x="3810000" y="35052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85" name="AutoShape 101"/>
          <p:cNvSpPr>
            <a:spLocks noChangeArrowheads="1"/>
          </p:cNvSpPr>
          <p:nvPr/>
        </p:nvSpPr>
        <p:spPr bwMode="auto">
          <a:xfrm>
            <a:off x="914400" y="34290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86" name="AutoShape 102"/>
          <p:cNvSpPr>
            <a:spLocks noChangeArrowheads="1"/>
          </p:cNvSpPr>
          <p:nvPr/>
        </p:nvSpPr>
        <p:spPr bwMode="auto">
          <a:xfrm>
            <a:off x="7467600" y="16002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87" name="AutoShape 103"/>
          <p:cNvSpPr>
            <a:spLocks noChangeArrowheads="1"/>
          </p:cNvSpPr>
          <p:nvPr/>
        </p:nvSpPr>
        <p:spPr bwMode="auto">
          <a:xfrm>
            <a:off x="3810000" y="17526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88" name="AutoShape 104"/>
          <p:cNvSpPr>
            <a:spLocks noChangeArrowheads="1"/>
          </p:cNvSpPr>
          <p:nvPr/>
        </p:nvSpPr>
        <p:spPr bwMode="auto">
          <a:xfrm>
            <a:off x="914400" y="16002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3689" name="Text Box 105"/>
          <p:cNvSpPr txBox="1">
            <a:spLocks noChangeArrowheads="1"/>
          </p:cNvSpPr>
          <p:nvPr/>
        </p:nvSpPr>
        <p:spPr bwMode="auto">
          <a:xfrm>
            <a:off x="228600" y="2971800"/>
            <a:ext cx="381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23690" name="Text Box 106"/>
          <p:cNvSpPr txBox="1">
            <a:spLocks noChangeArrowheads="1"/>
          </p:cNvSpPr>
          <p:nvPr/>
        </p:nvSpPr>
        <p:spPr bwMode="auto">
          <a:xfrm>
            <a:off x="3048000" y="2895600"/>
            <a:ext cx="3048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323691" name="Text Box 107"/>
          <p:cNvSpPr txBox="1">
            <a:spLocks noChangeArrowheads="1"/>
          </p:cNvSpPr>
          <p:nvPr/>
        </p:nvSpPr>
        <p:spPr bwMode="auto">
          <a:xfrm>
            <a:off x="6629400" y="2819400"/>
            <a:ext cx="381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323692" name="Text Box 108"/>
          <p:cNvSpPr txBox="1">
            <a:spLocks noChangeArrowheads="1"/>
          </p:cNvSpPr>
          <p:nvPr/>
        </p:nvSpPr>
        <p:spPr bwMode="auto">
          <a:xfrm>
            <a:off x="457200" y="4756150"/>
            <a:ext cx="7239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x                            y                                   z</a:t>
            </a:r>
          </a:p>
        </p:txBody>
      </p:sp>
      <p:sp>
        <p:nvSpPr>
          <p:cNvPr id="323693" name="Text Box 109"/>
          <p:cNvSpPr txBox="1">
            <a:spLocks noChangeArrowheads="1"/>
          </p:cNvSpPr>
          <p:nvPr/>
        </p:nvSpPr>
        <p:spPr bwMode="auto">
          <a:xfrm>
            <a:off x="0" y="3505200"/>
            <a:ext cx="3048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23694" name="Text Box 110"/>
          <p:cNvSpPr txBox="1">
            <a:spLocks noChangeArrowheads="1"/>
          </p:cNvSpPr>
          <p:nvPr/>
        </p:nvSpPr>
        <p:spPr bwMode="auto">
          <a:xfrm>
            <a:off x="2743200" y="3429000"/>
            <a:ext cx="381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323695" name="Text Box 111"/>
          <p:cNvSpPr txBox="1">
            <a:spLocks noChangeArrowheads="1"/>
          </p:cNvSpPr>
          <p:nvPr/>
        </p:nvSpPr>
        <p:spPr bwMode="auto">
          <a:xfrm>
            <a:off x="6172200" y="3352800"/>
            <a:ext cx="381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23696" name="Text Box 112"/>
          <p:cNvSpPr txBox="1">
            <a:spLocks noChangeArrowheads="1"/>
          </p:cNvSpPr>
          <p:nvPr/>
        </p:nvSpPr>
        <p:spPr bwMode="auto">
          <a:xfrm>
            <a:off x="1066800" y="5638800"/>
            <a:ext cx="7239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</a:rPr>
              <a:t>    Y,y0</a:t>
            </a:r>
            <a:r>
              <a:rPr lang="zh-CN" altLang="en-US" sz="2800">
                <a:solidFill>
                  <a:srgbClr val="FF00FF"/>
                </a:solidFill>
              </a:rPr>
              <a:t>联结组      </a:t>
            </a:r>
            <a:r>
              <a:rPr lang="en-US" altLang="zh-CN" sz="2800">
                <a:solidFill>
                  <a:srgbClr val="FF00FF"/>
                </a:solidFill>
              </a:rPr>
              <a:t>a)</a:t>
            </a:r>
            <a:r>
              <a:rPr lang="zh-CN" altLang="en-US" sz="2800">
                <a:solidFill>
                  <a:srgbClr val="FF00FF"/>
                </a:solidFill>
              </a:rPr>
              <a:t>绕组联结图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2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2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2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3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3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3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3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3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3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32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3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32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32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32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3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3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3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3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3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3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2" dur="500"/>
                                        <p:tgtEl>
                                          <p:spTgt spid="3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3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3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500"/>
                                        <p:tgtEl>
                                          <p:spTgt spid="3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4" dur="500"/>
                                        <p:tgtEl>
                                          <p:spTgt spid="3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3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3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3" dur="500"/>
                                        <p:tgtEl>
                                          <p:spTgt spid="3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3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9" dur="500"/>
                                        <p:tgtEl>
                                          <p:spTgt spid="3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2" dur="500"/>
                                        <p:tgtEl>
                                          <p:spTgt spid="3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3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3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32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4" dur="500"/>
                                        <p:tgtEl>
                                          <p:spTgt spid="32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7" dur="500"/>
                                        <p:tgtEl>
                                          <p:spTgt spid="32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1" dur="500"/>
                                        <p:tgtEl>
                                          <p:spTgt spid="32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5" dur="500"/>
                                        <p:tgtEl>
                                          <p:spTgt spid="3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8" dur="500"/>
                                        <p:tgtEl>
                                          <p:spTgt spid="3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1" dur="500"/>
                                        <p:tgtEl>
                                          <p:spTgt spid="32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4" dur="500"/>
                                        <p:tgtEl>
                                          <p:spTgt spid="3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7" dur="500"/>
                                        <p:tgtEl>
                                          <p:spTgt spid="3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0"/>
                            </p:stCondLst>
                            <p:childTnLst>
                              <p:par>
                                <p:cTn id="2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1" dur="500"/>
                                        <p:tgtEl>
                                          <p:spTgt spid="32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4" dur="500"/>
                                        <p:tgtEl>
                                          <p:spTgt spid="3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7" dur="500"/>
                                        <p:tgtEl>
                                          <p:spTgt spid="3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0" dur="500"/>
                                        <p:tgtEl>
                                          <p:spTgt spid="32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3" dur="500"/>
                                        <p:tgtEl>
                                          <p:spTgt spid="3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6" dur="500"/>
                                        <p:tgtEl>
                                          <p:spTgt spid="3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0"/>
                            </p:stCondLst>
                            <p:childTnLst>
                              <p:par>
                                <p:cTn id="2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0" dur="500"/>
                                        <p:tgtEl>
                                          <p:spTgt spid="3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3" dur="500"/>
                                        <p:tgtEl>
                                          <p:spTgt spid="3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6" dur="500"/>
                                        <p:tgtEl>
                                          <p:spTgt spid="3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9" dur="500"/>
                                        <p:tgtEl>
                                          <p:spTgt spid="3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32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32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32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2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3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32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3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32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32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3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32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32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32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32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3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32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32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3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9" grpId="0" animBg="1"/>
      <p:bldP spid="323600" grpId="0" animBg="1"/>
      <p:bldP spid="323601" grpId="0" animBg="1"/>
      <p:bldP spid="323602" grpId="0" animBg="1"/>
      <p:bldP spid="323603" grpId="0" animBg="1"/>
      <p:bldP spid="323604" grpId="0" animBg="1"/>
      <p:bldP spid="323605" grpId="0" animBg="1"/>
      <p:bldP spid="323606" grpId="0" animBg="1"/>
      <p:bldP spid="323607" grpId="0" animBg="1"/>
      <p:bldP spid="323608" grpId="0" animBg="1"/>
      <p:bldP spid="323609" grpId="0" animBg="1"/>
      <p:bldP spid="323610" grpId="0" animBg="1"/>
      <p:bldP spid="323611" grpId="0" animBg="1"/>
      <p:bldP spid="323612" grpId="0" animBg="1"/>
      <p:bldP spid="323613" grpId="0" animBg="1"/>
      <p:bldP spid="323614" grpId="0" animBg="1"/>
      <p:bldP spid="323615" grpId="0" animBg="1"/>
      <p:bldP spid="323616" grpId="0" animBg="1"/>
      <p:bldP spid="323617" grpId="0" animBg="1"/>
      <p:bldP spid="323618" grpId="0" animBg="1"/>
      <p:bldP spid="323619" grpId="0" animBg="1"/>
      <p:bldP spid="323620" grpId="0" animBg="1"/>
      <p:bldP spid="323621" grpId="0" animBg="1"/>
      <p:bldP spid="323622" grpId="0" animBg="1"/>
      <p:bldP spid="323623" grpId="0" animBg="1"/>
      <p:bldP spid="323624" grpId="0" animBg="1"/>
      <p:bldP spid="323625" grpId="0" animBg="1"/>
      <p:bldP spid="323626" grpId="0" animBg="1"/>
      <p:bldP spid="323627" grpId="0" animBg="1"/>
      <p:bldP spid="323628" grpId="0" animBg="1"/>
      <p:bldP spid="323629" grpId="0" animBg="1"/>
      <p:bldP spid="323630" grpId="0" animBg="1"/>
      <p:bldP spid="323631" grpId="0" animBg="1"/>
      <p:bldP spid="323632" grpId="0" animBg="1"/>
      <p:bldP spid="323633" grpId="0" animBg="1"/>
      <p:bldP spid="323634" grpId="0" animBg="1"/>
      <p:bldP spid="323635" grpId="0" animBg="1"/>
      <p:bldP spid="323636" grpId="0" animBg="1"/>
      <p:bldP spid="323637" grpId="0" animBg="1"/>
      <p:bldP spid="323638" grpId="0" animBg="1"/>
      <p:bldP spid="323639" grpId="0" animBg="1"/>
      <p:bldP spid="323640" grpId="0" animBg="1"/>
      <p:bldP spid="323641" grpId="0" animBg="1"/>
      <p:bldP spid="323642" grpId="0" animBg="1"/>
      <p:bldP spid="323643" grpId="0" animBg="1"/>
      <p:bldP spid="323644" grpId="0" animBg="1"/>
      <p:bldP spid="323645" grpId="0" animBg="1"/>
      <p:bldP spid="323646" grpId="0" animBg="1"/>
      <p:bldP spid="323647" grpId="0" animBg="1"/>
      <p:bldP spid="323648" grpId="0"/>
      <p:bldP spid="323648" grpId="1"/>
      <p:bldP spid="323649" grpId="0" animBg="1"/>
      <p:bldP spid="323650" grpId="0" animBg="1"/>
      <p:bldP spid="323651" grpId="0" animBg="1"/>
      <p:bldP spid="323652" grpId="0" animBg="1"/>
      <p:bldP spid="323653" grpId="0" animBg="1"/>
      <p:bldP spid="323654" grpId="0" animBg="1"/>
      <p:bldP spid="323655" grpId="0" animBg="1"/>
      <p:bldP spid="323656" grpId="0" animBg="1"/>
      <p:bldP spid="323657" grpId="0" animBg="1"/>
      <p:bldP spid="323658" grpId="0" animBg="1"/>
      <p:bldP spid="323659" grpId="0" animBg="1"/>
      <p:bldP spid="323660" grpId="0" animBg="1"/>
      <p:bldP spid="323661" grpId="0" animBg="1"/>
      <p:bldP spid="323662" grpId="0" animBg="1"/>
      <p:bldP spid="323663" grpId="0" animBg="1"/>
      <p:bldP spid="323664" grpId="0" animBg="1"/>
      <p:bldP spid="323665" grpId="0" animBg="1"/>
      <p:bldP spid="323666" grpId="0" animBg="1"/>
      <p:bldP spid="323667" grpId="0" animBg="1"/>
      <p:bldP spid="323668" grpId="0" animBg="1"/>
      <p:bldP spid="323669" grpId="0" animBg="1"/>
      <p:bldP spid="323670" grpId="0" animBg="1"/>
      <p:bldP spid="323677" grpId="0" animBg="1"/>
      <p:bldP spid="323678" grpId="0" animBg="1"/>
      <p:bldP spid="323679" grpId="0" animBg="1"/>
      <p:bldP spid="323680" grpId="0" animBg="1"/>
      <p:bldP spid="323681" grpId="0" animBg="1"/>
      <p:bldP spid="323682" grpId="0" animBg="1"/>
      <p:bldP spid="323683" grpId="0" animBg="1"/>
      <p:bldP spid="323684" grpId="0" animBg="1"/>
      <p:bldP spid="323685" grpId="0" animBg="1"/>
      <p:bldP spid="323686" grpId="0" animBg="1"/>
      <p:bldP spid="323687" grpId="0" animBg="1"/>
      <p:bldP spid="323688" grpId="0" animBg="1"/>
      <p:bldP spid="323689" grpId="0"/>
      <p:bldP spid="323690" grpId="0"/>
      <p:bldP spid="323691" grpId="0"/>
      <p:bldP spid="323692" grpId="0"/>
      <p:bldP spid="323693" grpId="0"/>
      <p:bldP spid="323694" grpId="0"/>
      <p:bldP spid="3236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7696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324611" name="Line 3"/>
          <p:cNvSpPr>
            <a:spLocks noChangeShapeType="1"/>
          </p:cNvSpPr>
          <p:nvPr/>
        </p:nvSpPr>
        <p:spPr bwMode="auto">
          <a:xfrm>
            <a:off x="1219200" y="1219200"/>
            <a:ext cx="0" cy="3733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12" name="Line 4"/>
          <p:cNvSpPr>
            <a:spLocks noChangeShapeType="1"/>
          </p:cNvSpPr>
          <p:nvPr/>
        </p:nvSpPr>
        <p:spPr bwMode="auto">
          <a:xfrm>
            <a:off x="1219200" y="1219200"/>
            <a:ext cx="7315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>
            <a:off x="1219200" y="4953000"/>
            <a:ext cx="7315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 flipV="1">
            <a:off x="8534400" y="1219200"/>
            <a:ext cx="0" cy="3733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>
            <a:off x="1828800" y="1752600"/>
            <a:ext cx="0" cy="2819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>
            <a:off x="1828800" y="1752600"/>
            <a:ext cx="2286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4114800" y="1752600"/>
            <a:ext cx="0" cy="2819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 flipH="1">
            <a:off x="1828800" y="4572000"/>
            <a:ext cx="2286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>
            <a:off x="4876800" y="1752600"/>
            <a:ext cx="0" cy="2819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0" name="Line 12"/>
          <p:cNvSpPr>
            <a:spLocks noChangeShapeType="1"/>
          </p:cNvSpPr>
          <p:nvPr/>
        </p:nvSpPr>
        <p:spPr bwMode="auto">
          <a:xfrm>
            <a:off x="4876800" y="4572000"/>
            <a:ext cx="28956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1" name="Line 13"/>
          <p:cNvSpPr>
            <a:spLocks noChangeShapeType="1"/>
          </p:cNvSpPr>
          <p:nvPr/>
        </p:nvSpPr>
        <p:spPr bwMode="auto">
          <a:xfrm>
            <a:off x="4876800" y="1752600"/>
            <a:ext cx="28956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2" name="Line 14"/>
          <p:cNvSpPr>
            <a:spLocks noChangeShapeType="1"/>
          </p:cNvSpPr>
          <p:nvPr/>
        </p:nvSpPr>
        <p:spPr bwMode="auto">
          <a:xfrm>
            <a:off x="7772400" y="1752600"/>
            <a:ext cx="0" cy="2819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3" name="Line 15"/>
          <p:cNvSpPr>
            <a:spLocks noChangeShapeType="1"/>
          </p:cNvSpPr>
          <p:nvPr/>
        </p:nvSpPr>
        <p:spPr bwMode="auto">
          <a:xfrm>
            <a:off x="685800" y="1827213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4" name="Freeform 16"/>
          <p:cNvSpPr>
            <a:spLocks/>
          </p:cNvSpPr>
          <p:nvPr/>
        </p:nvSpPr>
        <p:spPr bwMode="auto">
          <a:xfrm>
            <a:off x="1828800" y="1838325"/>
            <a:ext cx="68263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</a:cxnLst>
            <a:rect l="0" t="0" r="r" b="b"/>
            <a:pathLst>
              <a:path w="43" h="96">
                <a:moveTo>
                  <a:pt x="0" y="0"/>
                </a:moveTo>
                <a:cubicBezTo>
                  <a:pt x="43" y="14"/>
                  <a:pt x="28" y="68"/>
                  <a:pt x="0" y="9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5" name="Freeform 17"/>
          <p:cNvSpPr>
            <a:spLocks/>
          </p:cNvSpPr>
          <p:nvPr/>
        </p:nvSpPr>
        <p:spPr bwMode="auto">
          <a:xfrm>
            <a:off x="1143000" y="1981200"/>
            <a:ext cx="76200" cy="152400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5" y="24"/>
              </a:cxn>
              <a:cxn ang="0">
                <a:pos x="3" y="60"/>
              </a:cxn>
              <a:cxn ang="0">
                <a:pos x="45" y="126"/>
              </a:cxn>
            </a:cxnLst>
            <a:rect l="0" t="0" r="r" b="b"/>
            <a:pathLst>
              <a:path w="45" h="126">
                <a:moveTo>
                  <a:pt x="45" y="0"/>
                </a:moveTo>
                <a:cubicBezTo>
                  <a:pt x="25" y="7"/>
                  <a:pt x="24" y="3"/>
                  <a:pt x="15" y="24"/>
                </a:cubicBezTo>
                <a:cubicBezTo>
                  <a:pt x="10" y="36"/>
                  <a:pt x="3" y="60"/>
                  <a:pt x="3" y="60"/>
                </a:cubicBezTo>
                <a:cubicBezTo>
                  <a:pt x="8" y="105"/>
                  <a:pt x="0" y="126"/>
                  <a:pt x="45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6" name="Line 18"/>
          <p:cNvSpPr>
            <a:spLocks noChangeShapeType="1"/>
          </p:cNvSpPr>
          <p:nvPr/>
        </p:nvSpPr>
        <p:spPr bwMode="auto">
          <a:xfrm>
            <a:off x="1219200" y="2133600"/>
            <a:ext cx="6096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7" name="Freeform 19"/>
          <p:cNvSpPr>
            <a:spLocks/>
          </p:cNvSpPr>
          <p:nvPr/>
        </p:nvSpPr>
        <p:spPr bwMode="auto">
          <a:xfrm>
            <a:off x="1828800" y="2209800"/>
            <a:ext cx="57150" cy="17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48"/>
              </a:cxn>
              <a:cxn ang="0">
                <a:pos x="24" y="90"/>
              </a:cxn>
              <a:cxn ang="0">
                <a:pos x="6" y="108"/>
              </a:cxn>
            </a:cxnLst>
            <a:rect l="0" t="0" r="r" b="b"/>
            <a:pathLst>
              <a:path w="36" h="108">
                <a:moveTo>
                  <a:pt x="0" y="0"/>
                </a:moveTo>
                <a:cubicBezTo>
                  <a:pt x="22" y="14"/>
                  <a:pt x="22" y="27"/>
                  <a:pt x="36" y="48"/>
                </a:cubicBezTo>
                <a:cubicBezTo>
                  <a:pt x="31" y="62"/>
                  <a:pt x="31" y="77"/>
                  <a:pt x="24" y="90"/>
                </a:cubicBezTo>
                <a:cubicBezTo>
                  <a:pt x="20" y="97"/>
                  <a:pt x="6" y="108"/>
                  <a:pt x="6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8" name="Freeform 20"/>
          <p:cNvSpPr>
            <a:spLocks/>
          </p:cNvSpPr>
          <p:nvPr/>
        </p:nvSpPr>
        <p:spPr bwMode="auto">
          <a:xfrm>
            <a:off x="1133475" y="2390775"/>
            <a:ext cx="85725" cy="123825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12" y="36"/>
              </a:cxn>
              <a:cxn ang="0">
                <a:pos x="54" y="126"/>
              </a:cxn>
            </a:cxnLst>
            <a:rect l="0" t="0" r="r" b="b"/>
            <a:pathLst>
              <a:path w="54" h="126">
                <a:moveTo>
                  <a:pt x="54" y="0"/>
                </a:moveTo>
                <a:cubicBezTo>
                  <a:pt x="30" y="8"/>
                  <a:pt x="20" y="12"/>
                  <a:pt x="12" y="36"/>
                </a:cubicBezTo>
                <a:cubicBezTo>
                  <a:pt x="16" y="90"/>
                  <a:pt x="0" y="126"/>
                  <a:pt x="54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29" name="Line 21"/>
          <p:cNvSpPr>
            <a:spLocks noChangeShapeType="1"/>
          </p:cNvSpPr>
          <p:nvPr/>
        </p:nvSpPr>
        <p:spPr bwMode="auto">
          <a:xfrm>
            <a:off x="1219200" y="2514600"/>
            <a:ext cx="6096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0" name="Freeform 22"/>
          <p:cNvSpPr>
            <a:spLocks/>
          </p:cNvSpPr>
          <p:nvPr/>
        </p:nvSpPr>
        <p:spPr bwMode="auto">
          <a:xfrm>
            <a:off x="1838325" y="2589213"/>
            <a:ext cx="76200" cy="144462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4" y="79"/>
              </a:cxn>
              <a:cxn ang="0">
                <a:pos x="0" y="91"/>
              </a:cxn>
            </a:cxnLst>
            <a:rect l="0" t="0" r="r" b="b"/>
            <a:pathLst>
              <a:path w="48" h="91">
                <a:moveTo>
                  <a:pt x="0" y="1"/>
                </a:moveTo>
                <a:cubicBezTo>
                  <a:pt x="46" y="10"/>
                  <a:pt x="48" y="0"/>
                  <a:pt x="24" y="79"/>
                </a:cubicBezTo>
                <a:cubicBezTo>
                  <a:pt x="21" y="88"/>
                  <a:pt x="6" y="85"/>
                  <a:pt x="0" y="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1" name="Freeform 23"/>
          <p:cNvSpPr>
            <a:spLocks/>
          </p:cNvSpPr>
          <p:nvPr/>
        </p:nvSpPr>
        <p:spPr bwMode="auto">
          <a:xfrm>
            <a:off x="1152525" y="2714625"/>
            <a:ext cx="66675" cy="180975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12" y="30"/>
              </a:cxn>
              <a:cxn ang="0">
                <a:pos x="0" y="66"/>
              </a:cxn>
              <a:cxn ang="0">
                <a:pos x="6" y="96"/>
              </a:cxn>
              <a:cxn ang="0">
                <a:pos x="42" y="114"/>
              </a:cxn>
            </a:cxnLst>
            <a:rect l="0" t="0" r="r" b="b"/>
            <a:pathLst>
              <a:path w="42" h="114">
                <a:moveTo>
                  <a:pt x="42" y="0"/>
                </a:moveTo>
                <a:cubicBezTo>
                  <a:pt x="26" y="11"/>
                  <a:pt x="20" y="11"/>
                  <a:pt x="12" y="30"/>
                </a:cubicBezTo>
                <a:cubicBezTo>
                  <a:pt x="7" y="42"/>
                  <a:pt x="0" y="66"/>
                  <a:pt x="0" y="66"/>
                </a:cubicBezTo>
                <a:cubicBezTo>
                  <a:pt x="2" y="76"/>
                  <a:pt x="1" y="87"/>
                  <a:pt x="6" y="96"/>
                </a:cubicBezTo>
                <a:cubicBezTo>
                  <a:pt x="13" y="108"/>
                  <a:pt x="42" y="114"/>
                  <a:pt x="42" y="11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2" name="Line 24"/>
          <p:cNvSpPr>
            <a:spLocks noChangeShapeType="1"/>
          </p:cNvSpPr>
          <p:nvPr/>
        </p:nvSpPr>
        <p:spPr bwMode="auto">
          <a:xfrm>
            <a:off x="1219200" y="2895600"/>
            <a:ext cx="6096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3" name="Freeform 25"/>
          <p:cNvSpPr>
            <a:spLocks/>
          </p:cNvSpPr>
          <p:nvPr/>
        </p:nvSpPr>
        <p:spPr bwMode="auto">
          <a:xfrm>
            <a:off x="1828800" y="2971800"/>
            <a:ext cx="10953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</a:cxnLst>
            <a:rect l="0" t="0" r="r" b="b"/>
            <a:pathLst>
              <a:path w="69" h="102">
                <a:moveTo>
                  <a:pt x="0" y="0"/>
                </a:moveTo>
                <a:cubicBezTo>
                  <a:pt x="45" y="15"/>
                  <a:pt x="69" y="102"/>
                  <a:pt x="0" y="10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4" name="Line 26"/>
          <p:cNvSpPr>
            <a:spLocks noChangeShapeType="1"/>
          </p:cNvSpPr>
          <p:nvPr/>
        </p:nvSpPr>
        <p:spPr bwMode="auto">
          <a:xfrm flipH="1">
            <a:off x="762000" y="31242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5" name="Line 27"/>
          <p:cNvSpPr>
            <a:spLocks noChangeShapeType="1"/>
          </p:cNvSpPr>
          <p:nvPr/>
        </p:nvSpPr>
        <p:spPr bwMode="auto">
          <a:xfrm flipV="1">
            <a:off x="685800" y="533400"/>
            <a:ext cx="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6" name="Line 28"/>
          <p:cNvSpPr>
            <a:spLocks noChangeShapeType="1"/>
          </p:cNvSpPr>
          <p:nvPr/>
        </p:nvSpPr>
        <p:spPr bwMode="auto">
          <a:xfrm>
            <a:off x="3657600" y="1905000"/>
            <a:ext cx="1219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7" name="Freeform 29"/>
          <p:cNvSpPr>
            <a:spLocks/>
          </p:cNvSpPr>
          <p:nvPr/>
        </p:nvSpPr>
        <p:spPr bwMode="auto">
          <a:xfrm>
            <a:off x="4876800" y="1905000"/>
            <a:ext cx="90488" cy="1714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08"/>
              </a:cxn>
            </a:cxnLst>
            <a:rect l="0" t="0" r="r" b="b"/>
            <a:pathLst>
              <a:path w="57" h="108">
                <a:moveTo>
                  <a:pt x="6" y="0"/>
                </a:moveTo>
                <a:cubicBezTo>
                  <a:pt x="57" y="17"/>
                  <a:pt x="30" y="78"/>
                  <a:pt x="0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8" name="Freeform 30"/>
          <p:cNvSpPr>
            <a:spLocks/>
          </p:cNvSpPr>
          <p:nvPr/>
        </p:nvSpPr>
        <p:spPr bwMode="auto">
          <a:xfrm>
            <a:off x="4038600" y="2047875"/>
            <a:ext cx="76200" cy="16192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16" y="24"/>
              </a:cxn>
              <a:cxn ang="0">
                <a:pos x="4" y="60"/>
              </a:cxn>
              <a:cxn ang="0">
                <a:pos x="40" y="114"/>
              </a:cxn>
            </a:cxnLst>
            <a:rect l="0" t="0" r="r" b="b"/>
            <a:pathLst>
              <a:path w="46" h="114">
                <a:moveTo>
                  <a:pt x="46" y="0"/>
                </a:moveTo>
                <a:cubicBezTo>
                  <a:pt x="26" y="7"/>
                  <a:pt x="25" y="3"/>
                  <a:pt x="16" y="24"/>
                </a:cubicBezTo>
                <a:cubicBezTo>
                  <a:pt x="11" y="36"/>
                  <a:pt x="4" y="60"/>
                  <a:pt x="4" y="60"/>
                </a:cubicBezTo>
                <a:cubicBezTo>
                  <a:pt x="9" y="104"/>
                  <a:pt x="0" y="114"/>
                  <a:pt x="40" y="11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39" name="Line 31"/>
          <p:cNvSpPr>
            <a:spLocks noChangeShapeType="1"/>
          </p:cNvSpPr>
          <p:nvPr/>
        </p:nvSpPr>
        <p:spPr bwMode="auto">
          <a:xfrm>
            <a:off x="4114800" y="22098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0" name="Freeform 32"/>
          <p:cNvSpPr>
            <a:spLocks/>
          </p:cNvSpPr>
          <p:nvPr/>
        </p:nvSpPr>
        <p:spPr bwMode="auto">
          <a:xfrm>
            <a:off x="4859338" y="2286000"/>
            <a:ext cx="74612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6"/>
              </a:cxn>
              <a:cxn ang="0">
                <a:pos x="30" y="42"/>
              </a:cxn>
              <a:cxn ang="0">
                <a:pos x="0" y="120"/>
              </a:cxn>
            </a:cxnLst>
            <a:rect l="0" t="0" r="r" b="b"/>
            <a:pathLst>
              <a:path w="30" h="120">
                <a:moveTo>
                  <a:pt x="0" y="0"/>
                </a:moveTo>
                <a:cubicBezTo>
                  <a:pt x="6" y="2"/>
                  <a:pt x="14" y="1"/>
                  <a:pt x="18" y="6"/>
                </a:cubicBezTo>
                <a:cubicBezTo>
                  <a:pt x="25" y="16"/>
                  <a:pt x="30" y="42"/>
                  <a:pt x="30" y="42"/>
                </a:cubicBezTo>
                <a:cubicBezTo>
                  <a:pt x="25" y="84"/>
                  <a:pt x="27" y="93"/>
                  <a:pt x="0" y="12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1" name="Freeform 33"/>
          <p:cNvSpPr>
            <a:spLocks/>
          </p:cNvSpPr>
          <p:nvPr/>
        </p:nvSpPr>
        <p:spPr bwMode="auto">
          <a:xfrm>
            <a:off x="4048125" y="2390775"/>
            <a:ext cx="74613" cy="123825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60"/>
              </a:cxn>
              <a:cxn ang="0">
                <a:pos x="42" y="126"/>
              </a:cxn>
            </a:cxnLst>
            <a:rect l="0" t="0" r="r" b="b"/>
            <a:pathLst>
              <a:path w="42" h="126">
                <a:moveTo>
                  <a:pt x="42" y="0"/>
                </a:moveTo>
                <a:cubicBezTo>
                  <a:pt x="17" y="8"/>
                  <a:pt x="8" y="35"/>
                  <a:pt x="0" y="60"/>
                </a:cubicBezTo>
                <a:cubicBezTo>
                  <a:pt x="4" y="90"/>
                  <a:pt x="3" y="126"/>
                  <a:pt x="42" y="12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2" name="Freeform 34"/>
          <p:cNvSpPr>
            <a:spLocks/>
          </p:cNvSpPr>
          <p:nvPr/>
        </p:nvSpPr>
        <p:spPr bwMode="auto">
          <a:xfrm>
            <a:off x="4876800" y="2590800"/>
            <a:ext cx="76200" cy="1619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54" y="30"/>
              </a:cxn>
              <a:cxn ang="0">
                <a:pos x="0" y="102"/>
              </a:cxn>
            </a:cxnLst>
            <a:rect l="0" t="0" r="r" b="b"/>
            <a:pathLst>
              <a:path w="54" h="102">
                <a:moveTo>
                  <a:pt x="6" y="0"/>
                </a:moveTo>
                <a:cubicBezTo>
                  <a:pt x="49" y="14"/>
                  <a:pt x="35" y="1"/>
                  <a:pt x="54" y="30"/>
                </a:cubicBezTo>
                <a:cubicBezTo>
                  <a:pt x="49" y="63"/>
                  <a:pt x="42" y="102"/>
                  <a:pt x="0" y="10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3" name="Freeform 35"/>
          <p:cNvSpPr>
            <a:spLocks/>
          </p:cNvSpPr>
          <p:nvPr/>
        </p:nvSpPr>
        <p:spPr bwMode="auto">
          <a:xfrm>
            <a:off x="4038600" y="2743200"/>
            <a:ext cx="77788" cy="152400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7" y="60"/>
              </a:cxn>
              <a:cxn ang="0">
                <a:pos x="1" y="78"/>
              </a:cxn>
              <a:cxn ang="0">
                <a:pos x="7" y="108"/>
              </a:cxn>
              <a:cxn ang="0">
                <a:pos x="43" y="120"/>
              </a:cxn>
            </a:cxnLst>
            <a:rect l="0" t="0" r="r" b="b"/>
            <a:pathLst>
              <a:path w="49" h="120">
                <a:moveTo>
                  <a:pt x="49" y="0"/>
                </a:moveTo>
                <a:cubicBezTo>
                  <a:pt x="18" y="10"/>
                  <a:pt x="17" y="29"/>
                  <a:pt x="7" y="60"/>
                </a:cubicBezTo>
                <a:cubicBezTo>
                  <a:pt x="5" y="66"/>
                  <a:pt x="1" y="78"/>
                  <a:pt x="1" y="78"/>
                </a:cubicBezTo>
                <a:cubicBezTo>
                  <a:pt x="3" y="88"/>
                  <a:pt x="0" y="101"/>
                  <a:pt x="7" y="108"/>
                </a:cubicBezTo>
                <a:cubicBezTo>
                  <a:pt x="16" y="117"/>
                  <a:pt x="43" y="120"/>
                  <a:pt x="43" y="12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4" name="Line 36"/>
          <p:cNvSpPr>
            <a:spLocks noChangeShapeType="1"/>
          </p:cNvSpPr>
          <p:nvPr/>
        </p:nvSpPr>
        <p:spPr bwMode="auto">
          <a:xfrm>
            <a:off x="4114800" y="25146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5" name="Line 37"/>
          <p:cNvSpPr>
            <a:spLocks noChangeShapeType="1"/>
          </p:cNvSpPr>
          <p:nvPr/>
        </p:nvSpPr>
        <p:spPr bwMode="auto">
          <a:xfrm>
            <a:off x="4114800" y="28956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6" name="Freeform 38"/>
          <p:cNvSpPr>
            <a:spLocks/>
          </p:cNvSpPr>
          <p:nvPr/>
        </p:nvSpPr>
        <p:spPr bwMode="auto">
          <a:xfrm>
            <a:off x="4876800" y="2962275"/>
            <a:ext cx="100013" cy="1333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84"/>
              </a:cxn>
            </a:cxnLst>
            <a:rect l="0" t="0" r="r" b="b"/>
            <a:pathLst>
              <a:path w="63" h="84">
                <a:moveTo>
                  <a:pt x="6" y="0"/>
                </a:moveTo>
                <a:cubicBezTo>
                  <a:pt x="43" y="24"/>
                  <a:pt x="63" y="84"/>
                  <a:pt x="0" y="8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7" name="Line 39"/>
          <p:cNvSpPr>
            <a:spLocks noChangeShapeType="1"/>
          </p:cNvSpPr>
          <p:nvPr/>
        </p:nvSpPr>
        <p:spPr bwMode="auto">
          <a:xfrm flipH="1">
            <a:off x="3657600" y="31242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8" name="Line 40"/>
          <p:cNvSpPr>
            <a:spLocks noChangeShapeType="1"/>
          </p:cNvSpPr>
          <p:nvPr/>
        </p:nvSpPr>
        <p:spPr bwMode="auto">
          <a:xfrm>
            <a:off x="7239000" y="1828800"/>
            <a:ext cx="1295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49" name="Freeform 41"/>
          <p:cNvSpPr>
            <a:spLocks/>
          </p:cNvSpPr>
          <p:nvPr/>
        </p:nvSpPr>
        <p:spPr bwMode="auto">
          <a:xfrm>
            <a:off x="8534400" y="1828800"/>
            <a:ext cx="603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90"/>
              </a:cxn>
            </a:cxnLst>
            <a:rect l="0" t="0" r="r" b="b"/>
            <a:pathLst>
              <a:path w="38" h="90">
                <a:moveTo>
                  <a:pt x="0" y="0"/>
                </a:moveTo>
                <a:cubicBezTo>
                  <a:pt x="38" y="13"/>
                  <a:pt x="36" y="60"/>
                  <a:pt x="6" y="9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0" name="Freeform 42"/>
          <p:cNvSpPr>
            <a:spLocks/>
          </p:cNvSpPr>
          <p:nvPr/>
        </p:nvSpPr>
        <p:spPr bwMode="auto">
          <a:xfrm>
            <a:off x="7696200" y="1971675"/>
            <a:ext cx="76200" cy="161925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12" y="12"/>
              </a:cxn>
              <a:cxn ang="0">
                <a:pos x="0" y="48"/>
              </a:cxn>
              <a:cxn ang="0">
                <a:pos x="6" y="102"/>
              </a:cxn>
              <a:cxn ang="0">
                <a:pos x="24" y="114"/>
              </a:cxn>
            </a:cxnLst>
            <a:rect l="0" t="0" r="r" b="b"/>
            <a:pathLst>
              <a:path w="30" h="114">
                <a:moveTo>
                  <a:pt x="30" y="0"/>
                </a:moveTo>
                <a:cubicBezTo>
                  <a:pt x="24" y="4"/>
                  <a:pt x="16" y="6"/>
                  <a:pt x="12" y="12"/>
                </a:cubicBezTo>
                <a:cubicBezTo>
                  <a:pt x="5" y="23"/>
                  <a:pt x="0" y="48"/>
                  <a:pt x="0" y="48"/>
                </a:cubicBezTo>
                <a:cubicBezTo>
                  <a:pt x="2" y="66"/>
                  <a:pt x="0" y="85"/>
                  <a:pt x="6" y="102"/>
                </a:cubicBezTo>
                <a:cubicBezTo>
                  <a:pt x="8" y="109"/>
                  <a:pt x="24" y="114"/>
                  <a:pt x="24" y="11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1" name="Line 43"/>
          <p:cNvSpPr>
            <a:spLocks noChangeShapeType="1"/>
          </p:cNvSpPr>
          <p:nvPr/>
        </p:nvSpPr>
        <p:spPr bwMode="auto">
          <a:xfrm>
            <a:off x="7772400" y="21336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2" name="Freeform 44"/>
          <p:cNvSpPr>
            <a:spLocks/>
          </p:cNvSpPr>
          <p:nvPr/>
        </p:nvSpPr>
        <p:spPr bwMode="auto">
          <a:xfrm>
            <a:off x="8534400" y="2219325"/>
            <a:ext cx="109538" cy="1428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102"/>
              </a:cxn>
              <a:cxn ang="0">
                <a:pos x="2" y="114"/>
              </a:cxn>
            </a:cxnLst>
            <a:rect l="0" t="0" r="r" b="b"/>
            <a:pathLst>
              <a:path w="71" h="114">
                <a:moveTo>
                  <a:pt x="8" y="0"/>
                </a:moveTo>
                <a:cubicBezTo>
                  <a:pt x="71" y="21"/>
                  <a:pt x="20" y="71"/>
                  <a:pt x="2" y="102"/>
                </a:cubicBezTo>
                <a:cubicBezTo>
                  <a:pt x="0" y="105"/>
                  <a:pt x="2" y="110"/>
                  <a:pt x="2" y="11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3" name="Freeform 45"/>
          <p:cNvSpPr>
            <a:spLocks/>
          </p:cNvSpPr>
          <p:nvPr/>
        </p:nvSpPr>
        <p:spPr bwMode="auto">
          <a:xfrm>
            <a:off x="7696200" y="2286000"/>
            <a:ext cx="74613" cy="173038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5" y="42"/>
              </a:cxn>
              <a:cxn ang="0">
                <a:pos x="41" y="108"/>
              </a:cxn>
            </a:cxnLst>
            <a:rect l="0" t="0" r="r" b="b"/>
            <a:pathLst>
              <a:path w="47" h="109">
                <a:moveTo>
                  <a:pt x="47" y="0"/>
                </a:moveTo>
                <a:cubicBezTo>
                  <a:pt x="33" y="22"/>
                  <a:pt x="19" y="20"/>
                  <a:pt x="5" y="42"/>
                </a:cubicBezTo>
                <a:cubicBezTo>
                  <a:pt x="12" y="109"/>
                  <a:pt x="0" y="88"/>
                  <a:pt x="41" y="10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4" name="Line 46"/>
          <p:cNvSpPr>
            <a:spLocks noChangeShapeType="1"/>
          </p:cNvSpPr>
          <p:nvPr/>
        </p:nvSpPr>
        <p:spPr bwMode="auto">
          <a:xfrm>
            <a:off x="7772400" y="24384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5" name="Freeform 47"/>
          <p:cNvSpPr>
            <a:spLocks/>
          </p:cNvSpPr>
          <p:nvPr/>
        </p:nvSpPr>
        <p:spPr bwMode="auto">
          <a:xfrm>
            <a:off x="8534400" y="2505075"/>
            <a:ext cx="47625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54"/>
              </a:cxn>
              <a:cxn ang="0">
                <a:pos x="24" y="72"/>
              </a:cxn>
              <a:cxn ang="0">
                <a:pos x="6" y="90"/>
              </a:cxn>
            </a:cxnLst>
            <a:rect l="0" t="0" r="r" b="b"/>
            <a:pathLst>
              <a:path w="30" h="97">
                <a:moveTo>
                  <a:pt x="0" y="0"/>
                </a:moveTo>
                <a:cubicBezTo>
                  <a:pt x="28" y="41"/>
                  <a:pt x="19" y="22"/>
                  <a:pt x="30" y="54"/>
                </a:cubicBezTo>
                <a:cubicBezTo>
                  <a:pt x="28" y="60"/>
                  <a:pt x="28" y="67"/>
                  <a:pt x="24" y="72"/>
                </a:cubicBezTo>
                <a:cubicBezTo>
                  <a:pt x="4" y="97"/>
                  <a:pt x="6" y="74"/>
                  <a:pt x="6" y="9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6" name="Freeform 48"/>
          <p:cNvSpPr>
            <a:spLocks/>
          </p:cNvSpPr>
          <p:nvPr/>
        </p:nvSpPr>
        <p:spPr bwMode="auto">
          <a:xfrm>
            <a:off x="7696200" y="2590800"/>
            <a:ext cx="76200" cy="152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30"/>
              </a:cxn>
              <a:cxn ang="0">
                <a:pos x="6" y="90"/>
              </a:cxn>
              <a:cxn ang="0">
                <a:pos x="24" y="108"/>
              </a:cxn>
              <a:cxn ang="0">
                <a:pos x="42" y="102"/>
              </a:cxn>
            </a:cxnLst>
            <a:rect l="0" t="0" r="r" b="b"/>
            <a:pathLst>
              <a:path w="48" h="110">
                <a:moveTo>
                  <a:pt x="48" y="0"/>
                </a:moveTo>
                <a:cubicBezTo>
                  <a:pt x="23" y="8"/>
                  <a:pt x="9" y="4"/>
                  <a:pt x="0" y="30"/>
                </a:cubicBezTo>
                <a:cubicBezTo>
                  <a:pt x="2" y="50"/>
                  <a:pt x="0" y="71"/>
                  <a:pt x="6" y="90"/>
                </a:cubicBezTo>
                <a:cubicBezTo>
                  <a:pt x="8" y="98"/>
                  <a:pt x="16" y="105"/>
                  <a:pt x="24" y="108"/>
                </a:cubicBezTo>
                <a:cubicBezTo>
                  <a:pt x="30" y="110"/>
                  <a:pt x="42" y="102"/>
                  <a:pt x="42" y="10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7" name="Line 49"/>
          <p:cNvSpPr>
            <a:spLocks noChangeShapeType="1"/>
          </p:cNvSpPr>
          <p:nvPr/>
        </p:nvSpPr>
        <p:spPr bwMode="auto">
          <a:xfrm>
            <a:off x="7772400" y="2743200"/>
            <a:ext cx="762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8" name="Freeform 50"/>
          <p:cNvSpPr>
            <a:spLocks/>
          </p:cNvSpPr>
          <p:nvPr/>
        </p:nvSpPr>
        <p:spPr bwMode="auto">
          <a:xfrm>
            <a:off x="8534400" y="2819400"/>
            <a:ext cx="38100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36"/>
              </a:cxn>
              <a:cxn ang="0">
                <a:pos x="18" y="66"/>
              </a:cxn>
              <a:cxn ang="0">
                <a:pos x="0" y="78"/>
              </a:cxn>
            </a:cxnLst>
            <a:rect l="0" t="0" r="r" b="b"/>
            <a:pathLst>
              <a:path w="24" h="78">
                <a:moveTo>
                  <a:pt x="0" y="0"/>
                </a:moveTo>
                <a:cubicBezTo>
                  <a:pt x="11" y="11"/>
                  <a:pt x="24" y="19"/>
                  <a:pt x="24" y="36"/>
                </a:cubicBezTo>
                <a:cubicBezTo>
                  <a:pt x="24" y="46"/>
                  <a:pt x="23" y="57"/>
                  <a:pt x="18" y="66"/>
                </a:cubicBezTo>
                <a:cubicBezTo>
                  <a:pt x="14" y="72"/>
                  <a:pt x="0" y="78"/>
                  <a:pt x="0" y="78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59" name="Line 51"/>
          <p:cNvSpPr>
            <a:spLocks noChangeShapeType="1"/>
          </p:cNvSpPr>
          <p:nvPr/>
        </p:nvSpPr>
        <p:spPr bwMode="auto">
          <a:xfrm flipH="1">
            <a:off x="7239000" y="2971800"/>
            <a:ext cx="53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60" name="Line 52"/>
          <p:cNvSpPr>
            <a:spLocks noChangeShapeType="1"/>
          </p:cNvSpPr>
          <p:nvPr/>
        </p:nvSpPr>
        <p:spPr bwMode="auto">
          <a:xfrm flipV="1">
            <a:off x="3657600" y="457200"/>
            <a:ext cx="0" cy="1447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61" name="Line 53"/>
          <p:cNvSpPr>
            <a:spLocks noChangeShapeType="1"/>
          </p:cNvSpPr>
          <p:nvPr/>
        </p:nvSpPr>
        <p:spPr bwMode="auto">
          <a:xfrm flipV="1">
            <a:off x="7239000" y="457200"/>
            <a:ext cx="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62" name="Line 54"/>
          <p:cNvSpPr>
            <a:spLocks noChangeShapeType="1"/>
          </p:cNvSpPr>
          <p:nvPr/>
        </p:nvSpPr>
        <p:spPr bwMode="auto">
          <a:xfrm>
            <a:off x="762000" y="3352800"/>
            <a:ext cx="6477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63" name="Line 55"/>
          <p:cNvSpPr>
            <a:spLocks noChangeShapeType="1"/>
          </p:cNvSpPr>
          <p:nvPr/>
        </p:nvSpPr>
        <p:spPr bwMode="auto">
          <a:xfrm>
            <a:off x="762000" y="31242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64" name="Line 56"/>
          <p:cNvSpPr>
            <a:spLocks noChangeShapeType="1"/>
          </p:cNvSpPr>
          <p:nvPr/>
        </p:nvSpPr>
        <p:spPr bwMode="auto">
          <a:xfrm>
            <a:off x="3657600" y="31242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65" name="Line 57"/>
          <p:cNvSpPr>
            <a:spLocks noChangeShapeType="1"/>
          </p:cNvSpPr>
          <p:nvPr/>
        </p:nvSpPr>
        <p:spPr bwMode="auto">
          <a:xfrm>
            <a:off x="7239000" y="29718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66" name="Line 58"/>
          <p:cNvSpPr>
            <a:spLocks noChangeShapeType="1"/>
          </p:cNvSpPr>
          <p:nvPr/>
        </p:nvSpPr>
        <p:spPr bwMode="auto">
          <a:xfrm>
            <a:off x="762000" y="4495800"/>
            <a:ext cx="807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67" name="Line 59"/>
          <p:cNvSpPr>
            <a:spLocks noChangeShapeType="1"/>
          </p:cNvSpPr>
          <p:nvPr/>
        </p:nvSpPr>
        <p:spPr bwMode="auto">
          <a:xfrm>
            <a:off x="762000" y="4267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68" name="AutoShape 60"/>
          <p:cNvSpPr>
            <a:spLocks noChangeArrowheads="1"/>
          </p:cNvSpPr>
          <p:nvPr/>
        </p:nvSpPr>
        <p:spPr bwMode="auto">
          <a:xfrm>
            <a:off x="609600" y="3810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669" name="AutoShape 61"/>
          <p:cNvSpPr>
            <a:spLocks noChangeArrowheads="1"/>
          </p:cNvSpPr>
          <p:nvPr/>
        </p:nvSpPr>
        <p:spPr bwMode="auto">
          <a:xfrm>
            <a:off x="3581400" y="3048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670" name="AutoShape 62"/>
          <p:cNvSpPr>
            <a:spLocks noChangeArrowheads="1"/>
          </p:cNvSpPr>
          <p:nvPr/>
        </p:nvSpPr>
        <p:spPr bwMode="auto">
          <a:xfrm>
            <a:off x="7162800" y="3048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671" name="Line 63"/>
          <p:cNvSpPr>
            <a:spLocks noChangeShapeType="1"/>
          </p:cNvSpPr>
          <p:nvPr/>
        </p:nvSpPr>
        <p:spPr bwMode="auto">
          <a:xfrm>
            <a:off x="457200" y="36576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72" name="Freeform 64"/>
          <p:cNvSpPr>
            <a:spLocks/>
          </p:cNvSpPr>
          <p:nvPr/>
        </p:nvSpPr>
        <p:spPr bwMode="auto">
          <a:xfrm>
            <a:off x="1828800" y="3657600"/>
            <a:ext cx="58738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102"/>
              </a:cxn>
            </a:cxnLst>
            <a:rect l="0" t="0" r="r" b="b"/>
            <a:pathLst>
              <a:path w="37" h="102">
                <a:moveTo>
                  <a:pt x="0" y="0"/>
                </a:moveTo>
                <a:cubicBezTo>
                  <a:pt x="34" y="23"/>
                  <a:pt x="37" y="71"/>
                  <a:pt x="6" y="10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73" name="Freeform 65"/>
          <p:cNvSpPr>
            <a:spLocks/>
          </p:cNvSpPr>
          <p:nvPr/>
        </p:nvSpPr>
        <p:spPr bwMode="auto">
          <a:xfrm>
            <a:off x="1143000" y="3810000"/>
            <a:ext cx="87313" cy="146050"/>
          </a:xfrm>
          <a:custGeom>
            <a:avLst/>
            <a:gdLst/>
            <a:ahLst/>
            <a:cxnLst>
              <a:cxn ang="0">
                <a:pos x="49" y="2"/>
              </a:cxn>
              <a:cxn ang="0">
                <a:pos x="13" y="44"/>
              </a:cxn>
              <a:cxn ang="0">
                <a:pos x="7" y="62"/>
              </a:cxn>
              <a:cxn ang="0">
                <a:pos x="55" y="134"/>
              </a:cxn>
            </a:cxnLst>
            <a:rect l="0" t="0" r="r" b="b"/>
            <a:pathLst>
              <a:path w="55" h="134">
                <a:moveTo>
                  <a:pt x="49" y="2"/>
                </a:moveTo>
                <a:cubicBezTo>
                  <a:pt x="13" y="11"/>
                  <a:pt x="28" y="0"/>
                  <a:pt x="13" y="44"/>
                </a:cubicBezTo>
                <a:cubicBezTo>
                  <a:pt x="11" y="50"/>
                  <a:pt x="7" y="62"/>
                  <a:pt x="7" y="62"/>
                </a:cubicBezTo>
                <a:cubicBezTo>
                  <a:pt x="13" y="129"/>
                  <a:pt x="0" y="134"/>
                  <a:pt x="55" y="13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74" name="Line 66"/>
          <p:cNvSpPr>
            <a:spLocks noChangeShapeType="1"/>
          </p:cNvSpPr>
          <p:nvPr/>
        </p:nvSpPr>
        <p:spPr bwMode="auto">
          <a:xfrm>
            <a:off x="1219200" y="3962400"/>
            <a:ext cx="6096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75" name="Freeform 67"/>
          <p:cNvSpPr>
            <a:spLocks/>
          </p:cNvSpPr>
          <p:nvPr/>
        </p:nvSpPr>
        <p:spPr bwMode="auto">
          <a:xfrm>
            <a:off x="1828800" y="4038600"/>
            <a:ext cx="65088" cy="1905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20"/>
              </a:cxn>
            </a:cxnLst>
            <a:rect l="0" t="0" r="r" b="b"/>
            <a:pathLst>
              <a:path w="41" h="120">
                <a:moveTo>
                  <a:pt x="6" y="0"/>
                </a:moveTo>
                <a:cubicBezTo>
                  <a:pt x="41" y="35"/>
                  <a:pt x="34" y="86"/>
                  <a:pt x="0" y="12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76" name="Line 68"/>
          <p:cNvSpPr>
            <a:spLocks noChangeShapeType="1"/>
          </p:cNvSpPr>
          <p:nvPr/>
        </p:nvSpPr>
        <p:spPr bwMode="auto">
          <a:xfrm flipH="1">
            <a:off x="762000" y="426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77" name="Line 69"/>
          <p:cNvSpPr>
            <a:spLocks noChangeShapeType="1"/>
          </p:cNvSpPr>
          <p:nvPr/>
        </p:nvSpPr>
        <p:spPr bwMode="auto">
          <a:xfrm>
            <a:off x="3276600" y="36576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78" name="Freeform 70"/>
          <p:cNvSpPr>
            <a:spLocks/>
          </p:cNvSpPr>
          <p:nvPr/>
        </p:nvSpPr>
        <p:spPr bwMode="auto">
          <a:xfrm>
            <a:off x="4876800" y="3657600"/>
            <a:ext cx="6985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96"/>
              </a:cxn>
            </a:cxnLst>
            <a:rect l="0" t="0" r="r" b="b"/>
            <a:pathLst>
              <a:path w="44" h="96">
                <a:moveTo>
                  <a:pt x="0" y="0"/>
                </a:moveTo>
                <a:cubicBezTo>
                  <a:pt x="35" y="12"/>
                  <a:pt x="44" y="77"/>
                  <a:pt x="6" y="9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79" name="Freeform 71"/>
          <p:cNvSpPr>
            <a:spLocks/>
          </p:cNvSpPr>
          <p:nvPr/>
        </p:nvSpPr>
        <p:spPr bwMode="auto">
          <a:xfrm>
            <a:off x="4038600" y="3810000"/>
            <a:ext cx="76200" cy="228600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0" y="48"/>
              </a:cxn>
              <a:cxn ang="0">
                <a:pos x="6" y="90"/>
              </a:cxn>
              <a:cxn ang="0">
                <a:pos x="36" y="120"/>
              </a:cxn>
            </a:cxnLst>
            <a:rect l="0" t="0" r="r" b="b"/>
            <a:pathLst>
              <a:path w="36" h="120">
                <a:moveTo>
                  <a:pt x="36" y="0"/>
                </a:moveTo>
                <a:cubicBezTo>
                  <a:pt x="15" y="14"/>
                  <a:pt x="8" y="24"/>
                  <a:pt x="0" y="48"/>
                </a:cubicBezTo>
                <a:cubicBezTo>
                  <a:pt x="2" y="62"/>
                  <a:pt x="2" y="76"/>
                  <a:pt x="6" y="90"/>
                </a:cubicBezTo>
                <a:cubicBezTo>
                  <a:pt x="10" y="104"/>
                  <a:pt x="36" y="120"/>
                  <a:pt x="36" y="12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0" name="Line 72"/>
          <p:cNvSpPr>
            <a:spLocks noChangeShapeType="1"/>
          </p:cNvSpPr>
          <p:nvPr/>
        </p:nvSpPr>
        <p:spPr bwMode="auto">
          <a:xfrm>
            <a:off x="4114800" y="4038600"/>
            <a:ext cx="762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1" name="Freeform 73"/>
          <p:cNvSpPr>
            <a:spLocks/>
          </p:cNvSpPr>
          <p:nvPr/>
        </p:nvSpPr>
        <p:spPr bwMode="auto">
          <a:xfrm>
            <a:off x="4876800" y="4114800"/>
            <a:ext cx="77788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6"/>
              </a:cxn>
              <a:cxn ang="0">
                <a:pos x="0" y="114"/>
              </a:cxn>
            </a:cxnLst>
            <a:rect l="0" t="0" r="r" b="b"/>
            <a:pathLst>
              <a:path w="49" h="114">
                <a:moveTo>
                  <a:pt x="0" y="0"/>
                </a:moveTo>
                <a:cubicBezTo>
                  <a:pt x="8" y="2"/>
                  <a:pt x="18" y="0"/>
                  <a:pt x="24" y="6"/>
                </a:cubicBezTo>
                <a:cubicBezTo>
                  <a:pt x="49" y="31"/>
                  <a:pt x="12" y="90"/>
                  <a:pt x="0" y="11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2" name="Line 74"/>
          <p:cNvSpPr>
            <a:spLocks noChangeShapeType="1"/>
          </p:cNvSpPr>
          <p:nvPr/>
        </p:nvSpPr>
        <p:spPr bwMode="auto">
          <a:xfrm flipH="1">
            <a:off x="3733800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3" name="Line 75"/>
          <p:cNvSpPr>
            <a:spLocks noChangeShapeType="1"/>
          </p:cNvSpPr>
          <p:nvPr/>
        </p:nvSpPr>
        <p:spPr bwMode="auto">
          <a:xfrm>
            <a:off x="6781800" y="3657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4" name="Freeform 76"/>
          <p:cNvSpPr>
            <a:spLocks/>
          </p:cNvSpPr>
          <p:nvPr/>
        </p:nvSpPr>
        <p:spPr bwMode="auto">
          <a:xfrm>
            <a:off x="8534400" y="3657600"/>
            <a:ext cx="63500" cy="161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"/>
              </a:cxn>
            </a:cxnLst>
            <a:rect l="0" t="0" r="r" b="b"/>
            <a:pathLst>
              <a:path w="40" h="102">
                <a:moveTo>
                  <a:pt x="0" y="0"/>
                </a:moveTo>
                <a:cubicBezTo>
                  <a:pt x="26" y="26"/>
                  <a:pt x="40" y="82"/>
                  <a:pt x="0" y="10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5" name="Freeform 77"/>
          <p:cNvSpPr>
            <a:spLocks/>
          </p:cNvSpPr>
          <p:nvPr/>
        </p:nvSpPr>
        <p:spPr bwMode="auto">
          <a:xfrm>
            <a:off x="7696200" y="3810000"/>
            <a:ext cx="76200" cy="171450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6" y="54"/>
              </a:cxn>
              <a:cxn ang="0">
                <a:pos x="0" y="72"/>
              </a:cxn>
              <a:cxn ang="0">
                <a:pos x="30" y="120"/>
              </a:cxn>
            </a:cxnLst>
            <a:rect l="0" t="0" r="r" b="b"/>
            <a:pathLst>
              <a:path w="36" h="147">
                <a:moveTo>
                  <a:pt x="36" y="0"/>
                </a:moveTo>
                <a:cubicBezTo>
                  <a:pt x="9" y="27"/>
                  <a:pt x="21" y="10"/>
                  <a:pt x="6" y="54"/>
                </a:cubicBezTo>
                <a:cubicBezTo>
                  <a:pt x="4" y="60"/>
                  <a:pt x="0" y="72"/>
                  <a:pt x="0" y="72"/>
                </a:cubicBezTo>
                <a:cubicBezTo>
                  <a:pt x="0" y="73"/>
                  <a:pt x="3" y="147"/>
                  <a:pt x="30" y="12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6" name="Line 78"/>
          <p:cNvSpPr>
            <a:spLocks noChangeShapeType="1"/>
          </p:cNvSpPr>
          <p:nvPr/>
        </p:nvSpPr>
        <p:spPr bwMode="auto">
          <a:xfrm>
            <a:off x="7772400" y="3962400"/>
            <a:ext cx="762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7" name="Freeform 79"/>
          <p:cNvSpPr>
            <a:spLocks/>
          </p:cNvSpPr>
          <p:nvPr/>
        </p:nvSpPr>
        <p:spPr bwMode="auto">
          <a:xfrm>
            <a:off x="8534400" y="4038600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2"/>
              </a:cxn>
              <a:cxn ang="0">
                <a:pos x="30" y="48"/>
              </a:cxn>
              <a:cxn ang="0">
                <a:pos x="0" y="96"/>
              </a:cxn>
            </a:cxnLst>
            <a:rect l="0" t="0" r="r" b="b"/>
            <a:pathLst>
              <a:path w="40" h="104">
                <a:moveTo>
                  <a:pt x="0" y="0"/>
                </a:moveTo>
                <a:cubicBezTo>
                  <a:pt x="6" y="4"/>
                  <a:pt x="14" y="6"/>
                  <a:pt x="18" y="12"/>
                </a:cubicBezTo>
                <a:cubicBezTo>
                  <a:pt x="25" y="23"/>
                  <a:pt x="30" y="48"/>
                  <a:pt x="30" y="48"/>
                </a:cubicBezTo>
                <a:cubicBezTo>
                  <a:pt x="23" y="104"/>
                  <a:pt x="40" y="96"/>
                  <a:pt x="0" y="9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8" name="Line 80"/>
          <p:cNvSpPr>
            <a:spLocks noChangeShapeType="1"/>
          </p:cNvSpPr>
          <p:nvPr/>
        </p:nvSpPr>
        <p:spPr bwMode="auto">
          <a:xfrm flipH="1">
            <a:off x="7239000" y="4191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89" name="AutoShape 81"/>
          <p:cNvSpPr>
            <a:spLocks noChangeArrowheads="1"/>
          </p:cNvSpPr>
          <p:nvPr/>
        </p:nvSpPr>
        <p:spPr bwMode="auto">
          <a:xfrm>
            <a:off x="304800" y="35814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690" name="AutoShape 82"/>
          <p:cNvSpPr>
            <a:spLocks noChangeArrowheads="1"/>
          </p:cNvSpPr>
          <p:nvPr/>
        </p:nvSpPr>
        <p:spPr bwMode="auto">
          <a:xfrm>
            <a:off x="3124200" y="35814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691" name="AutoShape 83"/>
          <p:cNvSpPr>
            <a:spLocks noChangeArrowheads="1"/>
          </p:cNvSpPr>
          <p:nvPr/>
        </p:nvSpPr>
        <p:spPr bwMode="auto">
          <a:xfrm>
            <a:off x="6629400" y="3581400"/>
            <a:ext cx="152400" cy="152400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4692" name="Object 84"/>
          <p:cNvGraphicFramePr>
            <a:graphicFrameLocks noChangeAspect="1"/>
          </p:cNvGraphicFramePr>
          <p:nvPr/>
        </p:nvGraphicFramePr>
        <p:xfrm>
          <a:off x="2971800" y="2209800"/>
          <a:ext cx="515938" cy="546100"/>
        </p:xfrm>
        <a:graphic>
          <a:graphicData uri="http://schemas.openxmlformats.org/presentationml/2006/ole">
            <p:oleObj spid="_x0000_s324692" name="公式" r:id="rId3" imgW="215640" imgH="228600" progId="Equation.3">
              <p:embed/>
            </p:oleObj>
          </a:graphicData>
        </a:graphic>
      </p:graphicFrame>
      <p:graphicFrame>
        <p:nvGraphicFramePr>
          <p:cNvPr id="324693" name="Object 85"/>
          <p:cNvGraphicFramePr>
            <a:graphicFrameLocks noChangeAspect="1"/>
          </p:cNvGraphicFramePr>
          <p:nvPr/>
        </p:nvGraphicFramePr>
        <p:xfrm>
          <a:off x="3124200" y="3733800"/>
          <a:ext cx="385763" cy="457200"/>
        </p:xfrm>
        <a:graphic>
          <a:graphicData uri="http://schemas.openxmlformats.org/presentationml/2006/ole">
            <p:oleObj spid="_x0000_s324693" name="公式" r:id="rId4" imgW="203040" imgH="241200" progId="Equation.3">
              <p:embed/>
            </p:oleObj>
          </a:graphicData>
        </a:graphic>
      </p:graphicFrame>
      <p:graphicFrame>
        <p:nvGraphicFramePr>
          <p:cNvPr id="324694" name="Object 86"/>
          <p:cNvGraphicFramePr>
            <a:graphicFrameLocks noChangeAspect="1"/>
          </p:cNvGraphicFramePr>
          <p:nvPr/>
        </p:nvGraphicFramePr>
        <p:xfrm>
          <a:off x="6781800" y="2209800"/>
          <a:ext cx="544513" cy="574675"/>
        </p:xfrm>
        <a:graphic>
          <a:graphicData uri="http://schemas.openxmlformats.org/presentationml/2006/ole">
            <p:oleObj spid="_x0000_s324694" name="公式" r:id="rId5" imgW="228600" imgH="241200" progId="Equation.3">
              <p:embed/>
            </p:oleObj>
          </a:graphicData>
        </a:graphic>
      </p:graphicFrame>
      <p:graphicFrame>
        <p:nvGraphicFramePr>
          <p:cNvPr id="324695" name="Object 87"/>
          <p:cNvGraphicFramePr>
            <a:graphicFrameLocks noChangeAspect="1"/>
          </p:cNvGraphicFramePr>
          <p:nvPr/>
        </p:nvGraphicFramePr>
        <p:xfrm>
          <a:off x="6096000" y="3733800"/>
          <a:ext cx="512763" cy="609600"/>
        </p:xfrm>
        <a:graphic>
          <a:graphicData uri="http://schemas.openxmlformats.org/presentationml/2006/ole">
            <p:oleObj spid="_x0000_s324695" name="公式" r:id="rId6" imgW="203040" imgH="241200" progId="Equation.3">
              <p:embed/>
            </p:oleObj>
          </a:graphicData>
        </a:graphic>
      </p:graphicFrame>
      <p:pic>
        <p:nvPicPr>
          <p:cNvPr id="324696" name="Picture 88" descr="图片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2286000"/>
            <a:ext cx="431800" cy="457200"/>
          </a:xfrm>
          <a:prstGeom prst="rect">
            <a:avLst/>
          </a:prstGeom>
          <a:noFill/>
        </p:spPr>
      </p:pic>
      <p:pic>
        <p:nvPicPr>
          <p:cNvPr id="324697" name="Picture 89" descr="图片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3886200"/>
            <a:ext cx="407988" cy="484188"/>
          </a:xfrm>
          <a:prstGeom prst="rect">
            <a:avLst/>
          </a:prstGeom>
          <a:noFill/>
        </p:spPr>
      </p:pic>
      <p:sp>
        <p:nvSpPr>
          <p:cNvPr id="324698" name="Line 90"/>
          <p:cNvSpPr>
            <a:spLocks noChangeShapeType="1"/>
          </p:cNvSpPr>
          <p:nvPr/>
        </p:nvSpPr>
        <p:spPr bwMode="auto">
          <a:xfrm>
            <a:off x="914400" y="2133600"/>
            <a:ext cx="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699" name="Line 91"/>
          <p:cNvSpPr>
            <a:spLocks noChangeShapeType="1"/>
          </p:cNvSpPr>
          <p:nvPr/>
        </p:nvSpPr>
        <p:spPr bwMode="auto">
          <a:xfrm>
            <a:off x="3657600" y="2133600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00" name="Line 92"/>
          <p:cNvSpPr>
            <a:spLocks noChangeShapeType="1"/>
          </p:cNvSpPr>
          <p:nvPr/>
        </p:nvSpPr>
        <p:spPr bwMode="auto">
          <a:xfrm>
            <a:off x="7391400" y="2133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01" name="Line 93"/>
          <p:cNvSpPr>
            <a:spLocks noChangeShapeType="1"/>
          </p:cNvSpPr>
          <p:nvPr/>
        </p:nvSpPr>
        <p:spPr bwMode="auto">
          <a:xfrm>
            <a:off x="838200" y="37338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02" name="Line 94"/>
          <p:cNvSpPr>
            <a:spLocks noChangeShapeType="1"/>
          </p:cNvSpPr>
          <p:nvPr/>
        </p:nvSpPr>
        <p:spPr bwMode="auto">
          <a:xfrm>
            <a:off x="3733800" y="37338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03" name="Line 95"/>
          <p:cNvSpPr>
            <a:spLocks noChangeShapeType="1"/>
          </p:cNvSpPr>
          <p:nvPr/>
        </p:nvSpPr>
        <p:spPr bwMode="auto">
          <a:xfrm>
            <a:off x="7391400" y="3733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04" name="AutoShape 96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705" name="AutoShape 97"/>
          <p:cNvSpPr>
            <a:spLocks noChangeArrowheads="1"/>
          </p:cNvSpPr>
          <p:nvPr/>
        </p:nvSpPr>
        <p:spPr bwMode="auto">
          <a:xfrm>
            <a:off x="3810000" y="35052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706" name="AutoShape 98"/>
          <p:cNvSpPr>
            <a:spLocks noChangeArrowheads="1"/>
          </p:cNvSpPr>
          <p:nvPr/>
        </p:nvSpPr>
        <p:spPr bwMode="auto">
          <a:xfrm>
            <a:off x="914400" y="34290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707" name="AutoShape 99"/>
          <p:cNvSpPr>
            <a:spLocks noChangeArrowheads="1"/>
          </p:cNvSpPr>
          <p:nvPr/>
        </p:nvSpPr>
        <p:spPr bwMode="auto">
          <a:xfrm>
            <a:off x="7467600" y="16002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708" name="AutoShape 100"/>
          <p:cNvSpPr>
            <a:spLocks noChangeArrowheads="1"/>
          </p:cNvSpPr>
          <p:nvPr/>
        </p:nvSpPr>
        <p:spPr bwMode="auto">
          <a:xfrm>
            <a:off x="3810000" y="17526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709" name="AutoShape 101"/>
          <p:cNvSpPr>
            <a:spLocks noChangeArrowheads="1"/>
          </p:cNvSpPr>
          <p:nvPr/>
        </p:nvSpPr>
        <p:spPr bwMode="auto">
          <a:xfrm>
            <a:off x="914400" y="1600200"/>
            <a:ext cx="152400" cy="152400"/>
          </a:xfrm>
          <a:prstGeom prst="flowChartConnector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4710" name="Text Box 102"/>
          <p:cNvSpPr txBox="1">
            <a:spLocks noChangeArrowheads="1"/>
          </p:cNvSpPr>
          <p:nvPr/>
        </p:nvSpPr>
        <p:spPr bwMode="auto">
          <a:xfrm>
            <a:off x="228600" y="2971800"/>
            <a:ext cx="381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24711" name="Text Box 103"/>
          <p:cNvSpPr txBox="1">
            <a:spLocks noChangeArrowheads="1"/>
          </p:cNvSpPr>
          <p:nvPr/>
        </p:nvSpPr>
        <p:spPr bwMode="auto">
          <a:xfrm>
            <a:off x="3048000" y="2895600"/>
            <a:ext cx="3048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324712" name="Text Box 104"/>
          <p:cNvSpPr txBox="1">
            <a:spLocks noChangeArrowheads="1"/>
          </p:cNvSpPr>
          <p:nvPr/>
        </p:nvSpPr>
        <p:spPr bwMode="auto">
          <a:xfrm>
            <a:off x="6629400" y="2819400"/>
            <a:ext cx="381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324713" name="Text Box 105"/>
          <p:cNvSpPr txBox="1">
            <a:spLocks noChangeArrowheads="1"/>
          </p:cNvSpPr>
          <p:nvPr/>
        </p:nvSpPr>
        <p:spPr bwMode="auto">
          <a:xfrm>
            <a:off x="457200" y="4756150"/>
            <a:ext cx="7239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x                            y                                   z</a:t>
            </a:r>
          </a:p>
        </p:txBody>
      </p:sp>
      <p:sp>
        <p:nvSpPr>
          <p:cNvPr id="324714" name="Text Box 106"/>
          <p:cNvSpPr txBox="1">
            <a:spLocks noChangeArrowheads="1"/>
          </p:cNvSpPr>
          <p:nvPr/>
        </p:nvSpPr>
        <p:spPr bwMode="auto">
          <a:xfrm>
            <a:off x="2743200" y="3505200"/>
            <a:ext cx="381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324715" name="Text Box 107"/>
          <p:cNvSpPr txBox="1">
            <a:spLocks noChangeArrowheads="1"/>
          </p:cNvSpPr>
          <p:nvPr/>
        </p:nvSpPr>
        <p:spPr bwMode="auto">
          <a:xfrm>
            <a:off x="6172200" y="3352800"/>
            <a:ext cx="381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24716" name="Line 108"/>
          <p:cNvSpPr>
            <a:spLocks noChangeShapeType="1"/>
          </p:cNvSpPr>
          <p:nvPr/>
        </p:nvSpPr>
        <p:spPr bwMode="auto">
          <a:xfrm flipV="1">
            <a:off x="8837613" y="34290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17" name="Line 109"/>
          <p:cNvSpPr>
            <a:spLocks noChangeShapeType="1"/>
          </p:cNvSpPr>
          <p:nvPr/>
        </p:nvSpPr>
        <p:spPr bwMode="auto">
          <a:xfrm flipH="1">
            <a:off x="6705600" y="34290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18" name="Line 110"/>
          <p:cNvSpPr>
            <a:spLocks noChangeShapeType="1"/>
          </p:cNvSpPr>
          <p:nvPr/>
        </p:nvSpPr>
        <p:spPr bwMode="auto">
          <a:xfrm>
            <a:off x="6705600" y="34290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19" name="Line 111"/>
          <p:cNvSpPr>
            <a:spLocks noChangeShapeType="1"/>
          </p:cNvSpPr>
          <p:nvPr/>
        </p:nvSpPr>
        <p:spPr bwMode="auto">
          <a:xfrm flipH="1" flipV="1">
            <a:off x="5029200" y="3429000"/>
            <a:ext cx="2209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20" name="Line 112"/>
          <p:cNvSpPr>
            <a:spLocks noChangeShapeType="1"/>
          </p:cNvSpPr>
          <p:nvPr/>
        </p:nvSpPr>
        <p:spPr bwMode="auto">
          <a:xfrm flipH="1">
            <a:off x="3200400" y="34290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21" name="Line 113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22" name="Line 114"/>
          <p:cNvSpPr>
            <a:spLocks noChangeShapeType="1"/>
          </p:cNvSpPr>
          <p:nvPr/>
        </p:nvSpPr>
        <p:spPr bwMode="auto">
          <a:xfrm flipH="1" flipV="1">
            <a:off x="1905000" y="3429000"/>
            <a:ext cx="1828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23" name="Line 115"/>
          <p:cNvSpPr>
            <a:spLocks noChangeShapeType="1"/>
          </p:cNvSpPr>
          <p:nvPr/>
        </p:nvSpPr>
        <p:spPr bwMode="auto">
          <a:xfrm flipH="1">
            <a:off x="381000" y="34290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24" name="Line 116"/>
          <p:cNvSpPr>
            <a:spLocks noChangeShapeType="1"/>
          </p:cNvSpPr>
          <p:nvPr/>
        </p:nvSpPr>
        <p:spPr bwMode="auto">
          <a:xfrm>
            <a:off x="381000" y="34290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4725" name="Text Box 117"/>
          <p:cNvSpPr txBox="1">
            <a:spLocks noChangeArrowheads="1"/>
          </p:cNvSpPr>
          <p:nvPr/>
        </p:nvSpPr>
        <p:spPr bwMode="auto">
          <a:xfrm>
            <a:off x="685800" y="0"/>
            <a:ext cx="74676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                            B                                  C</a:t>
            </a:r>
          </a:p>
        </p:txBody>
      </p:sp>
      <p:sp>
        <p:nvSpPr>
          <p:cNvPr id="324726" name="Text Box 118"/>
          <p:cNvSpPr txBox="1">
            <a:spLocks noChangeArrowheads="1"/>
          </p:cNvSpPr>
          <p:nvPr/>
        </p:nvSpPr>
        <p:spPr bwMode="auto">
          <a:xfrm>
            <a:off x="0" y="3505200"/>
            <a:ext cx="3048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24727" name="Text Box 119"/>
          <p:cNvSpPr txBox="1">
            <a:spLocks noChangeArrowheads="1"/>
          </p:cNvSpPr>
          <p:nvPr/>
        </p:nvSpPr>
        <p:spPr bwMode="auto">
          <a:xfrm>
            <a:off x="838200" y="5334000"/>
            <a:ext cx="73914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t">
              <a:spcBef>
                <a:spcPct val="50000"/>
              </a:spcBef>
            </a:pPr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324728" name="Text Box 120"/>
          <p:cNvSpPr txBox="1">
            <a:spLocks noChangeArrowheads="1"/>
          </p:cNvSpPr>
          <p:nvPr/>
        </p:nvSpPr>
        <p:spPr bwMode="auto">
          <a:xfrm>
            <a:off x="1066800" y="5257800"/>
            <a:ext cx="63246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</a:rPr>
              <a:t>Y,d11</a:t>
            </a:r>
            <a:r>
              <a:rPr lang="zh-CN" altLang="en-US" sz="2800">
                <a:solidFill>
                  <a:srgbClr val="FF00FF"/>
                </a:solidFill>
              </a:rPr>
              <a:t>联结组 </a:t>
            </a:r>
            <a:r>
              <a:rPr lang="en-US" altLang="zh-CN" sz="2800">
                <a:solidFill>
                  <a:srgbClr val="FF00FF"/>
                </a:solidFill>
              </a:rPr>
              <a:t>a)</a:t>
            </a:r>
            <a:r>
              <a:rPr lang="zh-CN" altLang="en-US" sz="2800">
                <a:solidFill>
                  <a:srgbClr val="FF00FF"/>
                </a:solidFill>
              </a:rPr>
              <a:t>绕组联结图</a:t>
            </a:r>
          </a:p>
        </p:txBody>
      </p:sp>
      <p:sp>
        <p:nvSpPr>
          <p:cNvPr id="324746" name="Text Box 138"/>
          <p:cNvSpPr txBox="1">
            <a:spLocks noChangeArrowheads="1"/>
          </p:cNvSpPr>
          <p:nvPr/>
        </p:nvSpPr>
        <p:spPr bwMode="auto">
          <a:xfrm>
            <a:off x="2895600" y="3657600"/>
            <a:ext cx="6096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2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32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2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2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3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32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3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3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3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3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3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3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3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3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3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3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3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3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32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3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3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3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3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3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3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2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3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3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3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3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3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3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3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32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3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3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1" dur="500"/>
                                        <p:tgtEl>
                                          <p:spTgt spid="3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4" dur="500"/>
                                        <p:tgtEl>
                                          <p:spTgt spid="3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3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0" dur="500"/>
                                        <p:tgtEl>
                                          <p:spTgt spid="32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3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6" dur="500"/>
                                        <p:tgtEl>
                                          <p:spTgt spid="3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32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3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5" dur="500"/>
                                        <p:tgtEl>
                                          <p:spTgt spid="32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8" dur="500"/>
                                        <p:tgtEl>
                                          <p:spTgt spid="32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2" dur="500"/>
                                        <p:tgtEl>
                                          <p:spTgt spid="32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5" dur="500"/>
                                        <p:tgtEl>
                                          <p:spTgt spid="32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8" dur="500"/>
                                        <p:tgtEl>
                                          <p:spTgt spid="32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1" dur="500"/>
                                        <p:tgtEl>
                                          <p:spTgt spid="3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4" dur="500"/>
                                        <p:tgtEl>
                                          <p:spTgt spid="3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8" dur="500"/>
                                        <p:tgtEl>
                                          <p:spTgt spid="32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1" dur="500"/>
                                        <p:tgtEl>
                                          <p:spTgt spid="3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4" dur="500"/>
                                        <p:tgtEl>
                                          <p:spTgt spid="3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7" dur="500"/>
                                        <p:tgtEl>
                                          <p:spTgt spid="32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0" dur="500"/>
                                        <p:tgtEl>
                                          <p:spTgt spid="32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3" dur="500"/>
                                        <p:tgtEl>
                                          <p:spTgt spid="32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500"/>
                            </p:stCondLst>
                            <p:childTnLst>
                              <p:par>
                                <p:cTn id="2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7" dur="500"/>
                                        <p:tgtEl>
                                          <p:spTgt spid="3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0" dur="500"/>
                                        <p:tgtEl>
                                          <p:spTgt spid="3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000"/>
                            </p:stCondLst>
                            <p:childTnLst>
                              <p:par>
                                <p:cTn id="2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4" dur="500"/>
                                        <p:tgtEl>
                                          <p:spTgt spid="32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7" dur="500"/>
                                        <p:tgtEl>
                                          <p:spTgt spid="32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0" dur="500"/>
                                        <p:tgtEl>
                                          <p:spTgt spid="32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3" dur="500"/>
                                        <p:tgtEl>
                                          <p:spTgt spid="32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6" dur="500"/>
                                        <p:tgtEl>
                                          <p:spTgt spid="3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9" dur="500"/>
                                        <p:tgtEl>
                                          <p:spTgt spid="32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2" dur="500"/>
                                        <p:tgtEl>
                                          <p:spTgt spid="32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5" dur="500"/>
                                        <p:tgtEl>
                                          <p:spTgt spid="3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8" dur="500"/>
                                        <p:tgtEl>
                                          <p:spTgt spid="32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32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32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2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2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2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2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2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32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2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2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32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32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2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32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32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32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32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32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32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3" grpId="0" animBg="1"/>
      <p:bldP spid="324624" grpId="0" animBg="1"/>
      <p:bldP spid="324625" grpId="0" animBg="1"/>
      <p:bldP spid="324626" grpId="0" animBg="1"/>
      <p:bldP spid="324627" grpId="0" animBg="1"/>
      <p:bldP spid="324628" grpId="0" animBg="1"/>
      <p:bldP spid="324629" grpId="0" animBg="1"/>
      <p:bldP spid="324630" grpId="0" animBg="1"/>
      <p:bldP spid="324631" grpId="0" animBg="1"/>
      <p:bldP spid="324632" grpId="0" animBg="1"/>
      <p:bldP spid="324633" grpId="0" animBg="1"/>
      <p:bldP spid="324634" grpId="0" animBg="1"/>
      <p:bldP spid="324635" grpId="0" animBg="1"/>
      <p:bldP spid="324636" grpId="0" animBg="1"/>
      <p:bldP spid="324637" grpId="0" animBg="1"/>
      <p:bldP spid="324638" grpId="0" animBg="1"/>
      <p:bldP spid="324639" grpId="0" animBg="1"/>
      <p:bldP spid="324640" grpId="0" animBg="1"/>
      <p:bldP spid="324641" grpId="0" animBg="1"/>
      <p:bldP spid="324642" grpId="0" animBg="1"/>
      <p:bldP spid="324643" grpId="0" animBg="1"/>
      <p:bldP spid="324644" grpId="0" animBg="1"/>
      <p:bldP spid="324645" grpId="0" animBg="1"/>
      <p:bldP spid="324646" grpId="0" animBg="1"/>
      <p:bldP spid="324647" grpId="0" animBg="1"/>
      <p:bldP spid="324648" grpId="0" animBg="1"/>
      <p:bldP spid="324649" grpId="0" animBg="1"/>
      <p:bldP spid="324650" grpId="0" animBg="1"/>
      <p:bldP spid="324651" grpId="0" animBg="1"/>
      <p:bldP spid="324652" grpId="0" animBg="1"/>
      <p:bldP spid="324653" grpId="0" animBg="1"/>
      <p:bldP spid="324654" grpId="0" animBg="1"/>
      <p:bldP spid="324655" grpId="0" animBg="1"/>
      <p:bldP spid="324656" grpId="0" animBg="1"/>
      <p:bldP spid="324657" grpId="0" animBg="1"/>
      <p:bldP spid="324658" grpId="0" animBg="1"/>
      <p:bldP spid="324659" grpId="0" animBg="1"/>
      <p:bldP spid="324660" grpId="0" animBg="1"/>
      <p:bldP spid="324661" grpId="0" animBg="1"/>
      <p:bldP spid="324662" grpId="0" animBg="1"/>
      <p:bldP spid="324663" grpId="0" animBg="1"/>
      <p:bldP spid="324664" grpId="0" animBg="1"/>
      <p:bldP spid="324665" grpId="0" animBg="1"/>
      <p:bldP spid="324666" grpId="0" animBg="1"/>
      <p:bldP spid="324667" grpId="0" animBg="1"/>
      <p:bldP spid="324668" grpId="0" animBg="1"/>
      <p:bldP spid="324669" grpId="0" animBg="1"/>
      <p:bldP spid="324670" grpId="0" animBg="1"/>
      <p:bldP spid="324671" grpId="0" animBg="1"/>
      <p:bldP spid="324672" grpId="0" animBg="1"/>
      <p:bldP spid="324673" grpId="0" animBg="1"/>
      <p:bldP spid="324674" grpId="0" animBg="1"/>
      <p:bldP spid="324675" grpId="0" animBg="1"/>
      <p:bldP spid="324676" grpId="0" animBg="1"/>
      <p:bldP spid="324677" grpId="0" animBg="1"/>
      <p:bldP spid="324678" grpId="0" animBg="1"/>
      <p:bldP spid="324679" grpId="0" animBg="1"/>
      <p:bldP spid="324680" grpId="0" animBg="1"/>
      <p:bldP spid="324681" grpId="0" animBg="1"/>
      <p:bldP spid="324682" grpId="0" animBg="1"/>
      <p:bldP spid="324683" grpId="0" animBg="1"/>
      <p:bldP spid="324684" grpId="0" animBg="1"/>
      <p:bldP spid="324685" grpId="0" animBg="1"/>
      <p:bldP spid="324686" grpId="0" animBg="1"/>
      <p:bldP spid="324687" grpId="0" animBg="1"/>
      <p:bldP spid="324688" grpId="0" animBg="1"/>
      <p:bldP spid="324689" grpId="0" animBg="1"/>
      <p:bldP spid="324690" grpId="0" animBg="1"/>
      <p:bldP spid="324691" grpId="0" animBg="1"/>
      <p:bldP spid="324698" grpId="0" animBg="1"/>
      <p:bldP spid="324699" grpId="0" animBg="1"/>
      <p:bldP spid="324700" grpId="0" animBg="1"/>
      <p:bldP spid="324701" grpId="0" animBg="1"/>
      <p:bldP spid="324702" grpId="0" animBg="1"/>
      <p:bldP spid="324703" grpId="0" animBg="1"/>
      <p:bldP spid="324704" grpId="0" animBg="1"/>
      <p:bldP spid="324705" grpId="0" animBg="1"/>
      <p:bldP spid="324706" grpId="0" animBg="1"/>
      <p:bldP spid="324707" grpId="0" animBg="1"/>
      <p:bldP spid="324708" grpId="0" animBg="1"/>
      <p:bldP spid="324709" grpId="0" animBg="1"/>
      <p:bldP spid="324710" grpId="0"/>
      <p:bldP spid="324711" grpId="0"/>
      <p:bldP spid="324712" grpId="0"/>
      <p:bldP spid="324713" grpId="0"/>
      <p:bldP spid="324714" grpId="0"/>
      <p:bldP spid="324715" grpId="0"/>
      <p:bldP spid="324716" grpId="0" animBg="1"/>
      <p:bldP spid="324717" grpId="0" animBg="1"/>
      <p:bldP spid="324718" grpId="0" animBg="1"/>
      <p:bldP spid="324719" grpId="0" animBg="1"/>
      <p:bldP spid="324720" grpId="0" animBg="1"/>
      <p:bldP spid="324721" grpId="0" animBg="1"/>
      <p:bldP spid="324722" grpId="0" animBg="1"/>
      <p:bldP spid="324723" grpId="0" animBg="1"/>
      <p:bldP spid="324724" grpId="0" animBg="1"/>
      <p:bldP spid="324725" grpId="0"/>
      <p:bldP spid="324726" grpId="0"/>
      <p:bldP spid="3247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100"/>
              <a:t>-3.</a:t>
            </a:r>
            <a:r>
              <a:rPr lang="zh-CN" altLang="en-US" b="1"/>
              <a:t>三相变压器空载电势波形</a:t>
            </a:r>
            <a:r>
              <a:rPr lang="zh-CN" altLang="en-US"/>
              <a:t> </a:t>
            </a:r>
            <a:r>
              <a:rPr lang="en-US" altLang="zh-CN" sz="1200" b="1"/>
              <a:t>1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4537075" cy="4838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     </a:t>
            </a:r>
            <a:r>
              <a:rPr kumimoji="1" lang="zh-CN" altLang="en-US" sz="2400">
                <a:latin typeface="Tahoma" pitchFamily="34" charset="0"/>
              </a:rPr>
              <a:t>在分析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单相变压器</a:t>
            </a:r>
            <a:r>
              <a:rPr kumimoji="1" lang="zh-CN" altLang="en-US" sz="2400">
                <a:latin typeface="Tahoma" pitchFamily="34" charset="0"/>
              </a:rPr>
              <a:t>空载运行时提到：当外加电压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是正弦波</a:t>
            </a:r>
            <a:r>
              <a:rPr kumimoji="1" lang="zh-CN" altLang="en-US" sz="2400">
                <a:latin typeface="Tahoma" pitchFamily="34" charset="0"/>
              </a:rPr>
              <a:t>时，</a:t>
            </a:r>
            <a:r>
              <a:rPr kumimoji="1" lang="zh-CN" altLang="en-US" sz="2400" b="1">
                <a:latin typeface="Tahoma" pitchFamily="34" charset="0"/>
              </a:rPr>
              <a:t>主电势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和主磁通</a:t>
            </a:r>
            <a:r>
              <a:rPr kumimoji="1" lang="el-GR" altLang="zh-CN" sz="2400" b="1">
                <a:latin typeface="Tahoma" pitchFamily="34" charset="0"/>
                <a:cs typeface="Tahoma" pitchFamily="34" charset="0"/>
              </a:rPr>
              <a:t>Φ</a:t>
            </a:r>
            <a:r>
              <a:rPr kumimoji="1" lang="en-US" altLang="zh-CN" sz="2400" b="1" baseline="-25000">
                <a:latin typeface="Tahoma" pitchFamily="34" charset="0"/>
                <a:cs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应按正弦规律变化</a:t>
            </a:r>
            <a:r>
              <a:rPr kumimoji="1" lang="zh-CN" altLang="en-US" sz="2400">
                <a:latin typeface="Tahoma" pitchFamily="34" charset="0"/>
              </a:rPr>
              <a:t>，如果</a:t>
            </a:r>
            <a:r>
              <a:rPr kumimoji="1" lang="zh-CN" altLang="en-US" sz="2400" b="1">
                <a:latin typeface="Tahoma" pitchFamily="34" charset="0"/>
              </a:rPr>
              <a:t>磁路饱和</a:t>
            </a:r>
            <a:r>
              <a:rPr kumimoji="1" lang="zh-CN" altLang="en-US" sz="2400">
                <a:latin typeface="Tahoma" pitchFamily="34" charset="0"/>
              </a:rPr>
              <a:t>，则励磁电流</a:t>
            </a:r>
            <a:r>
              <a:rPr kumimoji="1" lang="en-US" altLang="zh-CN" sz="2400">
                <a:latin typeface="Tahoma" pitchFamily="34" charset="0"/>
              </a:rPr>
              <a:t>i</a:t>
            </a:r>
            <a:r>
              <a:rPr kumimoji="1" lang="en-US" altLang="zh-CN" sz="2400" baseline="-25000">
                <a:latin typeface="Tahoma" pitchFamily="34" charset="0"/>
              </a:rPr>
              <a:t>0</a:t>
            </a:r>
            <a:r>
              <a:rPr kumimoji="1" lang="zh-CN" altLang="en-US" sz="2400">
                <a:latin typeface="Tahoma" pitchFamily="34" charset="0"/>
              </a:rPr>
              <a:t>将是</a:t>
            </a:r>
            <a:r>
              <a:rPr kumimoji="1" lang="zh-CN" altLang="en-US" sz="2400" b="1">
                <a:latin typeface="Tahoma" pitchFamily="34" charset="0"/>
              </a:rPr>
              <a:t>尖顶波</a:t>
            </a:r>
            <a:r>
              <a:rPr kumimoji="1" lang="zh-CN" altLang="en-US" sz="2400">
                <a:latin typeface="Tahoma" pitchFamily="34" charset="0"/>
              </a:rPr>
              <a:t>，其中除有基波外，还含有较大的三次谐波。</a:t>
            </a:r>
          </a:p>
          <a:p>
            <a:r>
              <a:rPr kumimoji="1" lang="zh-CN" altLang="en-US" sz="2400">
                <a:latin typeface="Tahoma" pitchFamily="34" charset="0"/>
              </a:rPr>
              <a:t>      而在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三相变压器</a:t>
            </a:r>
            <a:r>
              <a:rPr kumimoji="1" lang="zh-CN" altLang="en-US" sz="2400">
                <a:latin typeface="Tahoma" pitchFamily="34" charset="0"/>
              </a:rPr>
              <a:t>中，当外加线电压</a:t>
            </a:r>
            <a:r>
              <a:rPr kumimoji="1" lang="en-US" altLang="zh-CN" sz="2400">
                <a:latin typeface="Tahoma" pitchFamily="34" charset="0"/>
              </a:rPr>
              <a:t>u</a:t>
            </a:r>
            <a:r>
              <a:rPr kumimoji="1" lang="en-US" altLang="zh-CN" sz="2400" baseline="-25000">
                <a:latin typeface="Tahoma" pitchFamily="34" charset="0"/>
              </a:rPr>
              <a:t>1</a:t>
            </a:r>
            <a:r>
              <a:rPr kumimoji="1" lang="zh-CN" altLang="en-US" sz="2400">
                <a:latin typeface="Tahoma" pitchFamily="34" charset="0"/>
              </a:rPr>
              <a:t>是正弦波时，因绕组连接关系，励磁电流</a:t>
            </a:r>
            <a:r>
              <a:rPr kumimoji="1" lang="en-US" altLang="zh-CN" sz="2400">
                <a:latin typeface="Tahoma" pitchFamily="34" charset="0"/>
              </a:rPr>
              <a:t>i</a:t>
            </a:r>
            <a:r>
              <a:rPr kumimoji="1" lang="en-US" altLang="zh-CN" sz="2400" baseline="-25000">
                <a:latin typeface="Tahoma" pitchFamily="34" charset="0"/>
              </a:rPr>
              <a:t>0</a:t>
            </a:r>
            <a:r>
              <a:rPr kumimoji="1" lang="zh-CN" altLang="en-US" sz="2400">
                <a:latin typeface="Tahoma" pitchFamily="34" charset="0"/>
              </a:rPr>
              <a:t>中不一定含有三次谐波，这会影响主磁通</a:t>
            </a:r>
            <a:r>
              <a:rPr kumimoji="1" lang="el-GR" altLang="zh-CN" sz="2400" b="1">
                <a:latin typeface="Tahoma" pitchFamily="34" charset="0"/>
              </a:rPr>
              <a:t>Φ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>
                <a:latin typeface="Tahoma" pitchFamily="34" charset="0"/>
              </a:rPr>
              <a:t>和初、次级相电势的波形。这是本节分析的主题。 </a:t>
            </a:r>
          </a:p>
        </p:txBody>
      </p:sp>
      <p:pic>
        <p:nvPicPr>
          <p:cNvPr id="282636" name="Picture 12" descr="11-4变压器不计铁耗时空载电流波形5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148263" y="1773238"/>
            <a:ext cx="3995737" cy="3249612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93037" cy="1143000"/>
          </a:xfrm>
        </p:spPr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100"/>
              <a:t>-3.</a:t>
            </a:r>
            <a:r>
              <a:rPr lang="zh-CN" altLang="en-US" b="1"/>
              <a:t>三相变压器空载电势波形</a:t>
            </a:r>
            <a:r>
              <a:rPr lang="zh-CN" altLang="en-US"/>
              <a:t> </a:t>
            </a:r>
            <a:r>
              <a:rPr lang="en-US" altLang="zh-CN" sz="1400"/>
              <a:t>2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539750" y="1989138"/>
            <a:ext cx="8280400" cy="43624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ahoma" pitchFamily="34" charset="0"/>
              </a:rPr>
              <a:t>一、  </a:t>
            </a:r>
            <a:r>
              <a:rPr kumimoji="1" lang="zh-CN" altLang="en-US" sz="2800" b="1">
                <a:latin typeface="Times New Roman"/>
              </a:rPr>
              <a:t>“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zh-CN" altLang="en-US" sz="2800" b="1">
                <a:latin typeface="Tahoma" pitchFamily="34" charset="0"/>
              </a:rPr>
              <a:t>，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en-US" altLang="zh-CN" sz="2800" b="1">
                <a:latin typeface="Times New Roman"/>
              </a:rPr>
              <a:t>”</a:t>
            </a:r>
            <a:r>
              <a:rPr kumimoji="1" lang="zh-CN" altLang="en-US" sz="2800" b="1">
                <a:latin typeface="Tahoma" pitchFamily="34" charset="0"/>
              </a:rPr>
              <a:t>连接的三相变压器</a:t>
            </a:r>
          </a:p>
          <a:p>
            <a:r>
              <a:rPr kumimoji="1" lang="zh-CN" altLang="en-US" sz="2800" b="1">
                <a:latin typeface="Tahoma" pitchFamily="34" charset="0"/>
              </a:rPr>
              <a:t>    三相系统中，各相的三次谐波电流间的</a:t>
            </a:r>
            <a:r>
              <a:rPr kumimoji="1" lang="zh-CN" altLang="en-US" sz="2800" b="1">
                <a:solidFill>
                  <a:srgbClr val="0000FF"/>
                </a:solidFill>
                <a:latin typeface="Tahoma" pitchFamily="34" charset="0"/>
              </a:rPr>
              <a:t>相位差</a:t>
            </a:r>
            <a:r>
              <a:rPr kumimoji="1" lang="zh-CN" altLang="en-US" sz="2800" b="1">
                <a:latin typeface="Tahoma" pitchFamily="34" charset="0"/>
              </a:rPr>
              <a:t>为</a:t>
            </a:r>
            <a:r>
              <a:rPr kumimoji="1" lang="en-US" altLang="zh-CN" sz="2800" b="1">
                <a:latin typeface="Tahoma" pitchFamily="34" charset="0"/>
              </a:rPr>
              <a:t>3X120</a:t>
            </a:r>
            <a:r>
              <a:rPr kumimoji="1" lang="en-US" altLang="zh-CN" sz="2800" b="1">
                <a:latin typeface="Tahoma" pitchFamily="34" charset="0"/>
                <a:cs typeface="Tahoma" pitchFamily="34" charset="0"/>
              </a:rPr>
              <a:t>˚</a:t>
            </a:r>
            <a:r>
              <a:rPr kumimoji="1" lang="en-US" altLang="zh-CN" sz="2800" b="1">
                <a:latin typeface="Tahoma" pitchFamily="34" charset="0"/>
              </a:rPr>
              <a:t>=360˚</a:t>
            </a:r>
            <a:r>
              <a:rPr kumimoji="1" lang="zh-CN" altLang="en-US" sz="2800" b="1">
                <a:latin typeface="Tahoma" pitchFamily="34" charset="0"/>
              </a:rPr>
              <a:t>，即它们同相位。在星形连接</a:t>
            </a:r>
            <a:r>
              <a:rPr kumimoji="1" lang="zh-CN" altLang="en-US" sz="2800" b="1">
                <a:solidFill>
                  <a:srgbClr val="0000FF"/>
                </a:solidFill>
                <a:latin typeface="Tahoma" pitchFamily="34" charset="0"/>
              </a:rPr>
              <a:t>不带中线</a:t>
            </a:r>
            <a:r>
              <a:rPr kumimoji="1" lang="zh-CN" altLang="en-US" sz="2800" b="1">
                <a:latin typeface="Tahoma" pitchFamily="34" charset="0"/>
              </a:rPr>
              <a:t>的三相绕组中，因它们无法构成三次谐波电流回路，</a:t>
            </a:r>
            <a:r>
              <a:rPr kumimoji="1" lang="zh-CN" altLang="en-US" sz="2800" b="1">
                <a:solidFill>
                  <a:srgbClr val="0000FF"/>
                </a:solidFill>
                <a:latin typeface="Tahoma" pitchFamily="34" charset="0"/>
              </a:rPr>
              <a:t>故励磁电流中不存在三次谐波电流</a:t>
            </a:r>
            <a:r>
              <a:rPr kumimoji="1" lang="zh-CN" altLang="en-US" sz="2800" b="1">
                <a:latin typeface="Tahoma" pitchFamily="34" charset="0"/>
              </a:rPr>
              <a:t>。可见，不带中线的</a:t>
            </a:r>
            <a:r>
              <a:rPr kumimoji="1" lang="zh-CN" altLang="en-US" sz="2800" b="1">
                <a:latin typeface="Times New Roman"/>
              </a:rPr>
              <a:t>“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zh-CN" altLang="en-US" sz="2800" b="1">
                <a:latin typeface="Tahoma" pitchFamily="34" charset="0"/>
              </a:rPr>
              <a:t>，</a:t>
            </a:r>
            <a:r>
              <a:rPr kumimoji="1" lang="en-US" altLang="zh-CN" sz="2800" b="1">
                <a:latin typeface="Tahoma" pitchFamily="34" charset="0"/>
              </a:rPr>
              <a:t>y</a:t>
            </a:r>
            <a:r>
              <a:rPr kumimoji="1" lang="en-US" altLang="zh-CN" sz="2800" b="1">
                <a:latin typeface="Times New Roman"/>
              </a:rPr>
              <a:t>”</a:t>
            </a:r>
            <a:r>
              <a:rPr kumimoji="1" lang="zh-CN" altLang="en-US" sz="2800" b="1">
                <a:latin typeface="Tahoma" pitchFamily="34" charset="0"/>
              </a:rPr>
              <a:t>连接组接于正弦三相对称线电压时，励磁电流将很接近于正弦波</a:t>
            </a:r>
            <a:r>
              <a:rPr kumimoji="1" lang="en-US" altLang="zh-CN" sz="2800" b="1">
                <a:latin typeface="Tahoma" pitchFamily="34" charset="0"/>
              </a:rPr>
              <a:t>(</a:t>
            </a:r>
            <a:r>
              <a:rPr kumimoji="1" lang="zh-CN" altLang="en-US" sz="2800" b="1">
                <a:latin typeface="Tahoma" pitchFamily="34" charset="0"/>
              </a:rPr>
              <a:t>忽略幅值较小的五次及五次以上的谐波</a:t>
            </a:r>
            <a:r>
              <a:rPr kumimoji="1" lang="en-US" altLang="zh-CN" sz="2800" b="1">
                <a:latin typeface="Tahoma" pitchFamily="34" charset="0"/>
              </a:rPr>
              <a:t>)</a:t>
            </a:r>
            <a:r>
              <a:rPr kumimoji="1" lang="zh-CN" altLang="en-US" sz="2800" b="1">
                <a:latin typeface="Tahoma" pitchFamily="34" charset="0"/>
              </a:rPr>
              <a:t>，从而会影响各相的主磁通和相电势的波形，其影响程度又与铁心磁路结构有关。</a:t>
            </a:r>
            <a:r>
              <a:rPr kumimoji="1" lang="zh-CN" altLang="en-US" sz="28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66775"/>
          </a:xfrm>
        </p:spPr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介绍内容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1200"/>
            <a:ext cx="7991475" cy="3697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　　</a:t>
            </a:r>
            <a:r>
              <a:rPr lang="zh-CN" altLang="en-US" sz="2700" b="1"/>
              <a:t>现代工业多采用三相制交流电，当今的飞机上也广泛应用三相交流电源。三相电力系统</a:t>
            </a:r>
          </a:p>
          <a:p>
            <a:pPr>
              <a:lnSpc>
                <a:spcPct val="90000"/>
              </a:lnSpc>
            </a:pPr>
            <a:r>
              <a:rPr lang="zh-CN" altLang="en-US" sz="2700" b="1"/>
              <a:t>中就需要三相变压器。三相变压器可看作是三个单相变压器的组合。</a:t>
            </a:r>
          </a:p>
          <a:p>
            <a:pPr>
              <a:lnSpc>
                <a:spcPct val="90000"/>
              </a:lnSpc>
            </a:pPr>
            <a:r>
              <a:rPr lang="zh-CN" altLang="en-US" sz="2700" b="1"/>
              <a:t>       本章主要分析三相工作时的特殊问题：三相变压器的铁心与磁路，三相变压器的绕组连接法，三相变压器的电势，主磁通和空载电流的波形。</a:t>
            </a:r>
            <a:r>
              <a:rPr lang="zh-CN" altLang="en-US" sz="27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793038" cy="1143000"/>
          </a:xfrm>
        </p:spPr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500"/>
              <a:t>-3.</a:t>
            </a:r>
            <a:r>
              <a:rPr lang="zh-CN" altLang="en-US" b="1"/>
              <a:t>三相变压器空载电势波形</a:t>
            </a:r>
            <a:r>
              <a:rPr lang="zh-CN" altLang="en-US" sz="3700"/>
              <a:t> </a:t>
            </a:r>
            <a:r>
              <a:rPr lang="en-US" altLang="zh-CN" sz="1700"/>
              <a:t>3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8280400" cy="4838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en-US" altLang="zh-CN" sz="2400" b="1">
                <a:latin typeface="Tahoma" pitchFamily="34" charset="0"/>
              </a:rPr>
              <a:t>(1)</a:t>
            </a:r>
            <a:r>
              <a:rPr kumimoji="1" lang="zh-CN" altLang="en-US" sz="2400" b="1">
                <a:latin typeface="Tahoma" pitchFamily="34" charset="0"/>
              </a:rPr>
              <a:t>三相变压器组  因为三相变压器组的各相磁路是独立回路，各相磁通互不相关。</a:t>
            </a:r>
          </a:p>
          <a:p>
            <a:r>
              <a:rPr kumimoji="1" lang="zh-CN" altLang="en-US" sz="2400" b="1">
                <a:latin typeface="Tahoma" pitchFamily="34" charset="0"/>
              </a:rPr>
              <a:t>  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连接使励磁电流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zh-CN" altLang="en-US" sz="2400" b="1">
                <a:latin typeface="Tahoma" pitchFamily="34" charset="0"/>
              </a:rPr>
              <a:t>为正弦波时，计及磁路饱和则各相主磁通</a:t>
            </a:r>
            <a:r>
              <a:rPr kumimoji="1" lang="el-GR" altLang="zh-CN" sz="2400" b="1">
                <a:latin typeface="Tahoma" pitchFamily="34" charset="0"/>
                <a:cs typeface="Tahoma" pitchFamily="34" charset="0"/>
              </a:rPr>
              <a:t>Φ</a:t>
            </a:r>
            <a:r>
              <a:rPr kumimoji="1" lang="zh-CN" altLang="en-US" sz="2400" b="1">
                <a:latin typeface="Tahoma" pitchFamily="34" charset="0"/>
              </a:rPr>
              <a:t>是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平顶波</a:t>
            </a:r>
            <a:r>
              <a:rPr kumimoji="1" lang="zh-CN" altLang="en-US" sz="2400" b="1">
                <a:latin typeface="Tahoma" pitchFamily="34" charset="0"/>
              </a:rPr>
              <a:t>，如图</a:t>
            </a:r>
            <a:r>
              <a:rPr kumimoji="1" lang="en-US" altLang="zh-CN" sz="2400" b="1">
                <a:latin typeface="Tahoma" pitchFamily="34" charset="0"/>
              </a:rPr>
              <a:t>13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7</a:t>
            </a:r>
            <a:r>
              <a:rPr kumimoji="1" lang="zh-CN" altLang="en-US" sz="2400" b="1">
                <a:latin typeface="Tahoma" pitchFamily="34" charset="0"/>
              </a:rPr>
              <a:t>所示。这平顶波磁通可分解为基波</a:t>
            </a:r>
            <a:r>
              <a:rPr kumimoji="1" lang="el-GR" altLang="zh-CN" sz="2400" b="1">
                <a:latin typeface="Tahoma" pitchFamily="34" charset="0"/>
              </a:rPr>
              <a:t>Φ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及主要的三次谐波</a:t>
            </a:r>
            <a:r>
              <a:rPr kumimoji="1" lang="el-GR" altLang="zh-CN" sz="2400" b="1">
                <a:latin typeface="Tahoma" pitchFamily="34" charset="0"/>
              </a:rPr>
              <a:t>Φ</a:t>
            </a: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en-US" altLang="zh-CN" sz="2400" baseline="-25000">
                <a:latin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，各次谐波的磁通在绕组中产生对应的各次谐波相电势。如图</a:t>
            </a:r>
            <a:r>
              <a:rPr kumimoji="1" lang="en-US" altLang="zh-CN" sz="2400" b="1">
                <a:latin typeface="Tahoma" pitchFamily="34" charset="0"/>
              </a:rPr>
              <a:t>13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8</a:t>
            </a:r>
            <a:r>
              <a:rPr kumimoji="1" lang="zh-CN" altLang="en-US" sz="2400" b="1">
                <a:latin typeface="Tahoma" pitchFamily="34" charset="0"/>
              </a:rPr>
              <a:t>所示，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相电势</a:t>
            </a:r>
            <a:r>
              <a:rPr kumimoji="1" lang="en-US" altLang="zh-CN" sz="2400" b="1">
                <a:solidFill>
                  <a:srgbClr val="0000FF"/>
                </a:solidFill>
                <a:latin typeface="Tahoma" pitchFamily="34" charset="0"/>
              </a:rPr>
              <a:t>e</a:t>
            </a:r>
            <a:r>
              <a:rPr kumimoji="1" lang="el-GR" altLang="zh-CN" sz="2400" b="1" baseline="-250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Φ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为尖顶波，</a:t>
            </a:r>
            <a:r>
              <a:rPr kumimoji="1" lang="zh-CN" altLang="en-US" sz="2400" b="1">
                <a:latin typeface="Tahoma" pitchFamily="34" charset="0"/>
              </a:rPr>
              <a:t>包含基波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及主要的三次谐波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。由于各相的</a:t>
            </a:r>
            <a:r>
              <a:rPr kumimoji="1" lang="zh-CN" altLang="en-US" sz="2400" b="1">
                <a:solidFill>
                  <a:schemeClr val="hlink"/>
                </a:solidFill>
                <a:latin typeface="Tahoma" pitchFamily="34" charset="0"/>
              </a:rPr>
              <a:t>三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次谐波相电势是同相位</a:t>
            </a:r>
            <a:r>
              <a:rPr kumimoji="1" lang="zh-CN" altLang="en-US" sz="2400" b="1">
                <a:latin typeface="Tahoma" pitchFamily="34" charset="0"/>
              </a:rPr>
              <a:t>的，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连接的中点是各相共同，故各相线端</a:t>
            </a:r>
            <a:r>
              <a:rPr kumimoji="1" lang="en-US" altLang="zh-CN" sz="2400" b="1">
                <a:latin typeface="Tahoma" pitchFamily="34" charset="0"/>
              </a:rPr>
              <a:t>(</a:t>
            </a:r>
            <a:r>
              <a:rPr kumimoji="1" lang="zh-CN" altLang="en-US" sz="2400" b="1">
                <a:latin typeface="Tahoma" pitchFamily="34" charset="0"/>
              </a:rPr>
              <a:t>如</a:t>
            </a:r>
            <a:r>
              <a:rPr kumimoji="1" lang="en-US" altLang="zh-CN" sz="2400" b="1">
                <a:latin typeface="Tahoma" pitchFamily="34" charset="0"/>
              </a:rPr>
              <a:t>A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B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C)</a:t>
            </a:r>
            <a:r>
              <a:rPr kumimoji="1" lang="zh-CN" altLang="en-US" sz="2400" b="1">
                <a:latin typeface="Tahoma" pitchFamily="34" charset="0"/>
              </a:rPr>
              <a:t>对三次谐波相电势是等电位点，所以初、次级线电势中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不存在三次谐波电势。这样初级线电势为正弦波与外加正弦线电压平衡</a:t>
            </a:r>
            <a:r>
              <a:rPr kumimoji="1" lang="zh-CN" altLang="en-US" sz="2400" b="1">
                <a:latin typeface="Tahoma" pitchFamily="34" charset="0"/>
              </a:rPr>
              <a:t>；次级提供给负载的线电压也是正弦波。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但初，次级内相电势为尖顶波对绝缘不利，故三相变压器组不宜采用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/>
              </a:rPr>
              <a:t>“</a:t>
            </a:r>
            <a:r>
              <a:rPr kumimoji="1" lang="en-US" altLang="zh-CN" sz="2400" b="1">
                <a:solidFill>
                  <a:srgbClr val="0000FF"/>
                </a:solidFill>
                <a:latin typeface="Tahoma" pitchFamily="34" charset="0"/>
              </a:rPr>
              <a:t>Y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，</a:t>
            </a:r>
            <a:r>
              <a:rPr kumimoji="1" lang="en-US" altLang="zh-CN" sz="2400" b="1">
                <a:solidFill>
                  <a:srgbClr val="0000FF"/>
                </a:solidFill>
                <a:latin typeface="Tahoma" pitchFamily="34" charset="0"/>
              </a:rPr>
              <a:t>y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/>
              </a:rPr>
              <a:t>”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连接</a:t>
            </a:r>
            <a:r>
              <a:rPr kumimoji="1" lang="zh-CN" altLang="en-US" sz="2400" b="1">
                <a:latin typeface="Tahoma" pitchFamily="34" charset="0"/>
              </a:rPr>
              <a:t>。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7793037" cy="1143000"/>
          </a:xfrm>
        </p:spPr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100"/>
              <a:t>-3.</a:t>
            </a:r>
            <a:r>
              <a:rPr lang="zh-CN" altLang="en-US" b="1"/>
              <a:t>三相变压器空载电势波形</a:t>
            </a:r>
            <a:r>
              <a:rPr lang="zh-CN" altLang="en-US"/>
              <a:t> </a:t>
            </a:r>
            <a:r>
              <a:rPr lang="en-US" altLang="zh-CN" sz="1400"/>
              <a:t>4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468313" y="1700213"/>
            <a:ext cx="8208962" cy="4965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ahoma" pitchFamily="34" charset="0"/>
              </a:rPr>
              <a:t>       </a:t>
            </a:r>
            <a:r>
              <a:rPr kumimoji="1" lang="en-US" altLang="zh-CN" sz="3200" b="1">
                <a:latin typeface="Tahoma" pitchFamily="34" charset="0"/>
              </a:rPr>
              <a:t>(2)</a:t>
            </a:r>
            <a:r>
              <a:rPr kumimoji="1" lang="zh-CN" altLang="en-US" sz="3200" b="1">
                <a:latin typeface="Tahoma" pitchFamily="34" charset="0"/>
              </a:rPr>
              <a:t>三铁心柱变压器  因为三铁心柱变压器的各相磁路是互相串联的，这样各相同相位的三次谐波磁通  无法沿铁心闭合，只能</a:t>
            </a:r>
            <a:r>
              <a:rPr kumimoji="1" lang="zh-CN" altLang="en-US" sz="3200" b="1">
                <a:solidFill>
                  <a:srgbClr val="0000FF"/>
                </a:solidFill>
                <a:latin typeface="Tahoma" pitchFamily="34" charset="0"/>
              </a:rPr>
              <a:t>强制经过</a:t>
            </a:r>
            <a:r>
              <a:rPr kumimoji="1" lang="zh-CN" altLang="en-US" sz="3200" b="1">
                <a:latin typeface="Tahoma" pitchFamily="34" charset="0"/>
              </a:rPr>
              <a:t>磁阻很大的空气构成闭合回路</a:t>
            </a:r>
            <a:r>
              <a:rPr kumimoji="1" lang="en-US" altLang="zh-CN" sz="3200" b="1">
                <a:latin typeface="Tahoma" pitchFamily="34" charset="0"/>
              </a:rPr>
              <a:t>(</a:t>
            </a:r>
            <a:r>
              <a:rPr kumimoji="1" lang="zh-CN" altLang="en-US" sz="3200" b="1">
                <a:latin typeface="Tahoma" pitchFamily="34" charset="0"/>
              </a:rPr>
              <a:t>在大容</a:t>
            </a:r>
          </a:p>
          <a:p>
            <a:r>
              <a:rPr kumimoji="1" lang="zh-CN" altLang="en-US" sz="3200" b="1">
                <a:latin typeface="Tahoma" pitchFamily="34" charset="0"/>
              </a:rPr>
              <a:t>量油冷变压器中，通过空气和油箱壁构成闭合回路</a:t>
            </a:r>
            <a:r>
              <a:rPr kumimoji="1" lang="en-US" altLang="zh-CN" sz="3200" b="1">
                <a:latin typeface="Tahoma" pitchFamily="34" charset="0"/>
              </a:rPr>
              <a:t>)</a:t>
            </a:r>
            <a:r>
              <a:rPr kumimoji="1" lang="zh-CN" altLang="en-US" sz="3200" b="1">
                <a:latin typeface="Tahoma" pitchFamily="34" charset="0"/>
              </a:rPr>
              <a:t>，故</a:t>
            </a:r>
            <a:r>
              <a:rPr kumimoji="1" lang="zh-CN" altLang="en-US" sz="3200" b="1">
                <a:solidFill>
                  <a:srgbClr val="0000FF"/>
                </a:solidFill>
                <a:latin typeface="Tahoma" pitchFamily="34" charset="0"/>
              </a:rPr>
              <a:t>三次谐波磁通被大大削弱</a:t>
            </a:r>
            <a:r>
              <a:rPr kumimoji="1" lang="zh-CN" altLang="en-US" sz="3200" b="1">
                <a:latin typeface="Tahoma" pitchFamily="34" charset="0"/>
              </a:rPr>
              <a:t>，产生的三次谐波相电势也很小。但三倍频率的</a:t>
            </a:r>
            <a:r>
              <a:rPr kumimoji="1" lang="zh-CN" altLang="en-US" sz="3200" b="1">
                <a:solidFill>
                  <a:srgbClr val="0000FF"/>
                </a:solidFill>
                <a:latin typeface="Tahoma" pitchFamily="34" charset="0"/>
              </a:rPr>
              <a:t>三次谐波磁通在油箱壁中引起的铁损耗</a:t>
            </a:r>
            <a:r>
              <a:rPr kumimoji="1" lang="zh-CN" altLang="en-US" sz="3200" b="1">
                <a:latin typeface="Tahoma" pitchFamily="34" charset="0"/>
              </a:rPr>
              <a:t>，降低了变压器的效率。故</a:t>
            </a:r>
            <a:r>
              <a:rPr kumimoji="1" lang="zh-CN" altLang="en-US" sz="3200" b="1">
                <a:solidFill>
                  <a:srgbClr val="0000FF"/>
                </a:solidFill>
                <a:latin typeface="Tahoma" pitchFamily="34" charset="0"/>
              </a:rPr>
              <a:t>三铁心柱变压器可采用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/>
              </a:rPr>
              <a:t>“</a:t>
            </a:r>
            <a:r>
              <a:rPr kumimoji="1" lang="en-US" altLang="zh-CN" sz="3200" b="1">
                <a:solidFill>
                  <a:srgbClr val="0000FF"/>
                </a:solidFill>
                <a:latin typeface="Tahoma" pitchFamily="34" charset="0"/>
              </a:rPr>
              <a:t>Y</a:t>
            </a:r>
            <a:r>
              <a:rPr kumimoji="1" lang="zh-CN" altLang="en-US" sz="3200" b="1">
                <a:solidFill>
                  <a:srgbClr val="0000FF"/>
                </a:solidFill>
                <a:latin typeface="Tahoma" pitchFamily="34" charset="0"/>
              </a:rPr>
              <a:t>，</a:t>
            </a:r>
            <a:r>
              <a:rPr kumimoji="1" lang="en-US" altLang="zh-CN" sz="3200" b="1">
                <a:solidFill>
                  <a:srgbClr val="0000FF"/>
                </a:solidFill>
                <a:latin typeface="Tahoma" pitchFamily="34" charset="0"/>
              </a:rPr>
              <a:t>y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/>
              </a:rPr>
              <a:t>”</a:t>
            </a:r>
            <a:r>
              <a:rPr kumimoji="1" lang="zh-CN" altLang="en-US" sz="3200" b="1">
                <a:solidFill>
                  <a:srgbClr val="0000FF"/>
                </a:solidFill>
                <a:latin typeface="Tahoma" pitchFamily="34" charset="0"/>
              </a:rPr>
              <a:t>连接，但不太理想</a:t>
            </a:r>
            <a:r>
              <a:rPr kumimoji="1" lang="zh-CN" altLang="en-US" sz="3200" b="1">
                <a:latin typeface="Tahoma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93038" cy="1143000"/>
          </a:xfrm>
        </p:spPr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500"/>
              <a:t>-3.</a:t>
            </a:r>
            <a:r>
              <a:rPr lang="zh-CN" altLang="en-US" b="1"/>
              <a:t>三相变压器空载电势波形</a:t>
            </a:r>
            <a:r>
              <a:rPr lang="zh-CN" altLang="en-US" sz="3700"/>
              <a:t> </a:t>
            </a:r>
            <a:r>
              <a:rPr lang="en-US" altLang="zh-CN" sz="1700"/>
              <a:t>5</a:t>
            </a: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468313" y="1844675"/>
            <a:ext cx="8208962" cy="4838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二，  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zh-CN" altLang="en-US" sz="2400" b="1">
                <a:latin typeface="Tahoma" pitchFamily="34" charset="0"/>
              </a:rPr>
              <a:t> 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d 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连接的三相变压器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当初级用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连接，如上所述主磁通中必然含有三次谐波磁通</a:t>
            </a:r>
            <a:r>
              <a:rPr kumimoji="1" lang="el-GR" altLang="zh-CN" sz="2400" b="1">
                <a:latin typeface="Tahoma" pitchFamily="34" charset="0"/>
                <a:cs typeface="Tahoma" pitchFamily="34" charset="0"/>
              </a:rPr>
              <a:t>Φ</a:t>
            </a:r>
            <a:r>
              <a:rPr kumimoji="1" lang="en-US" altLang="zh-CN" sz="2400" b="1" baseline="-25000">
                <a:latin typeface="Tahoma" pitchFamily="34" charset="0"/>
                <a:cs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，将在次级绕组中产生同相位的三次谐波相电势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a3</a:t>
            </a:r>
            <a:r>
              <a:rPr kumimoji="1" lang="zh-CN" altLang="en-US" sz="2400" b="1">
                <a:latin typeface="Tahoma" pitchFamily="34" charset="0"/>
              </a:rPr>
              <a:t>、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b3</a:t>
            </a:r>
            <a:r>
              <a:rPr kumimoji="1" lang="zh-CN" altLang="en-US" sz="2400" b="1">
                <a:latin typeface="Tahoma" pitchFamily="34" charset="0"/>
              </a:rPr>
              <a:t>、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c3</a:t>
            </a:r>
            <a:r>
              <a:rPr kumimoji="1" lang="zh-CN" altLang="en-US" sz="2400" b="1">
                <a:latin typeface="Tahoma" pitchFamily="34" charset="0"/>
              </a:rPr>
              <a:t>，如图</a:t>
            </a:r>
            <a:r>
              <a:rPr kumimoji="1" lang="en-US" altLang="zh-CN" sz="2400" b="1">
                <a:latin typeface="Tahoma" pitchFamily="34" charset="0"/>
              </a:rPr>
              <a:t>13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9(a)</a:t>
            </a:r>
            <a:r>
              <a:rPr kumimoji="1" lang="zh-CN" altLang="en-US" sz="2400" b="1">
                <a:latin typeface="Tahoma" pitchFamily="34" charset="0"/>
              </a:rPr>
              <a:t>所示。这时次级为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三角形连接</a:t>
            </a:r>
            <a:r>
              <a:rPr kumimoji="1" lang="zh-CN" altLang="en-US" sz="2400" b="1">
                <a:latin typeface="Tahoma" pitchFamily="34" charset="0"/>
              </a:rPr>
              <a:t>，三相中同相位的三次谐波相电势在次级绕组回路中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形成环流</a:t>
            </a:r>
            <a:r>
              <a:rPr kumimoji="1" lang="en-US" altLang="zh-CN" sz="2400" b="1">
                <a:solidFill>
                  <a:srgbClr val="0000FF"/>
                </a:solidFill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ahoma" pitchFamily="34" charset="0"/>
              </a:rPr>
              <a:t>3</a:t>
            </a: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，如图</a:t>
            </a:r>
            <a:r>
              <a:rPr kumimoji="1" lang="en-US" altLang="zh-CN" sz="2400" b="1">
                <a:latin typeface="Tahoma" pitchFamily="34" charset="0"/>
              </a:rPr>
              <a:t>13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9(b)</a:t>
            </a:r>
            <a:r>
              <a:rPr kumimoji="1" lang="zh-CN" altLang="en-US" sz="2400" b="1">
                <a:latin typeface="Tahoma" pitchFamily="34" charset="0"/>
              </a:rPr>
              <a:t>所示。绕组的电抗往往比电阻大得多，因此次级三相绕组回路中的环流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滞后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近于</a:t>
            </a:r>
            <a:r>
              <a:rPr kumimoji="1" lang="en-US" altLang="zh-CN" sz="2400" b="1">
                <a:latin typeface="Tahoma" pitchFamily="34" charset="0"/>
              </a:rPr>
              <a:t>90</a:t>
            </a:r>
            <a:r>
              <a:rPr kumimoji="1" lang="zh-CN" altLang="en-US" sz="2400" b="1">
                <a:latin typeface="Tahoma" pitchFamily="34" charset="0"/>
              </a:rPr>
              <a:t>，如图</a:t>
            </a:r>
            <a:r>
              <a:rPr kumimoji="1" lang="en-US" altLang="zh-CN" sz="2400" b="1">
                <a:latin typeface="Tahoma" pitchFamily="34" charset="0"/>
              </a:rPr>
              <a:t>13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9(c)</a:t>
            </a:r>
            <a:r>
              <a:rPr kumimoji="1" lang="zh-CN" altLang="en-US" sz="2400" b="1">
                <a:latin typeface="Tahoma" pitchFamily="34" charset="0"/>
              </a:rPr>
              <a:t>所示。这就是说，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产生的磁通</a:t>
            </a:r>
            <a:r>
              <a:rPr kumimoji="1" lang="el-GR" altLang="zh-CN" sz="2400" b="1">
                <a:latin typeface="Tahoma" pitchFamily="34" charset="0"/>
                <a:cs typeface="Tahoma" pitchFamily="34" charset="0"/>
              </a:rPr>
              <a:t>Φ</a:t>
            </a:r>
            <a:r>
              <a:rPr kumimoji="1" lang="en-US" altLang="zh-CN" sz="2400" b="1" baseline="-25000">
                <a:latin typeface="Tahoma" pitchFamily="34" charset="0"/>
                <a:cs typeface="Tahoma" pitchFamily="34" charset="0"/>
              </a:rPr>
              <a:t>3</a:t>
            </a:r>
            <a:r>
              <a:rPr kumimoji="1" lang="en-US" altLang="zh-CN" sz="2400" b="1">
                <a:latin typeface="Tahoma" pitchFamily="34" charset="0"/>
                <a:cs typeface="Tahoma" pitchFamily="34" charset="0"/>
              </a:rPr>
              <a:t>’</a:t>
            </a:r>
            <a:r>
              <a:rPr kumimoji="1" lang="zh-CN" altLang="en-US" sz="2400" b="1">
                <a:latin typeface="Tahoma" pitchFamily="34" charset="0"/>
              </a:rPr>
              <a:t>与原</a:t>
            </a:r>
            <a:r>
              <a:rPr kumimoji="1" lang="el-GR" altLang="zh-CN" sz="2400" b="1">
                <a:latin typeface="Tahoma" pitchFamily="34" charset="0"/>
              </a:rPr>
              <a:t>Φ</a:t>
            </a:r>
            <a:r>
              <a:rPr kumimoji="1" lang="en-US" altLang="zh-CN" sz="2400" b="1" baseline="-25000">
                <a:latin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相位几乎相反，从而将大大削弱</a:t>
            </a:r>
            <a:r>
              <a:rPr kumimoji="1" lang="el-GR" altLang="zh-CN" sz="2400" b="1">
                <a:latin typeface="Tahoma" pitchFamily="34" charset="0"/>
              </a:rPr>
              <a:t>Φ</a:t>
            </a:r>
            <a:r>
              <a:rPr kumimoji="1" lang="en-US" altLang="zh-CN" sz="2400" b="1" baseline="-25000">
                <a:latin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，使相电势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和环流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3</a:t>
            </a:r>
            <a:r>
              <a:rPr kumimoji="1" lang="zh-CN" altLang="en-US" sz="2400" b="1">
                <a:latin typeface="Tahoma" pitchFamily="34" charset="0"/>
              </a:rPr>
              <a:t>都很小。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可见有三角形连接，则会有三次谐波环流，使主磁通接近正弦波，相电势中不会出现显著的尖顶波</a:t>
            </a:r>
            <a:r>
              <a:rPr kumimoji="1" lang="zh-CN" altLang="en-US" sz="2400" b="1">
                <a:latin typeface="Tahoma" pitchFamily="34" charset="0"/>
              </a:rPr>
              <a:t>。所以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d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或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en-US" altLang="zh-CN" sz="2400" b="1">
                <a:latin typeface="Tahoma" pitchFamily="34" charset="0"/>
              </a:rPr>
              <a:t>D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y 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连接获得广泛的应用，对三相变压器组和三铁心柱变压器都适用。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93038" cy="1143000"/>
          </a:xfrm>
        </p:spPr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500"/>
              <a:t>-4.</a:t>
            </a:r>
            <a:r>
              <a:rPr lang="zh-CN" altLang="en-US" b="1"/>
              <a:t>三相变压器并联运行的条件</a:t>
            </a:r>
            <a:r>
              <a:rPr lang="zh-CN" altLang="en-US" sz="3700"/>
              <a:t> </a:t>
            </a:r>
            <a:r>
              <a:rPr lang="en-US" altLang="zh-CN" sz="1700"/>
              <a:t>5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468313" y="1844675"/>
            <a:ext cx="8424862" cy="393541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宋体" charset="-122"/>
              </a:rPr>
              <a:t>一，  三相变压器理想并联运行的条件</a:t>
            </a:r>
          </a:p>
          <a:p>
            <a:r>
              <a:rPr kumimoji="1" lang="zh-CN" altLang="en-US" sz="2800" b="1">
                <a:latin typeface="宋体" charset="-122"/>
              </a:rPr>
              <a:t>    </a:t>
            </a:r>
            <a:r>
              <a:rPr kumimoji="1" lang="en-US" altLang="zh-CN" sz="2800" b="1">
                <a:latin typeface="宋体" charset="-122"/>
              </a:rPr>
              <a:t>1.</a:t>
            </a:r>
            <a:r>
              <a:rPr kumimoji="1" lang="zh-CN" altLang="en-US" sz="2800" b="1">
                <a:latin typeface="宋体" charset="-122"/>
              </a:rPr>
              <a:t>空载时并联的变压器之间没有环流</a:t>
            </a:r>
            <a:r>
              <a:rPr kumimoji="1" lang="en-US" altLang="zh-CN" sz="2800" b="1">
                <a:latin typeface="宋体" charset="-122"/>
              </a:rPr>
              <a:t>;</a:t>
            </a:r>
          </a:p>
          <a:p>
            <a:r>
              <a:rPr kumimoji="1" lang="en-US" altLang="zh-CN" sz="2800" b="1">
                <a:latin typeface="宋体" charset="-122"/>
              </a:rPr>
              <a:t>    2.</a:t>
            </a:r>
            <a:r>
              <a:rPr kumimoji="1" lang="zh-CN" altLang="en-US" sz="2800" b="1">
                <a:latin typeface="宋体" charset="-122"/>
              </a:rPr>
              <a:t>负载时能按照各台变压器的容量合理负担负载</a:t>
            </a:r>
            <a:r>
              <a:rPr kumimoji="1" lang="en-US" altLang="zh-CN" sz="2800" b="1">
                <a:latin typeface="宋体" charset="-122"/>
              </a:rPr>
              <a:t>;</a:t>
            </a:r>
          </a:p>
          <a:p>
            <a:r>
              <a:rPr kumimoji="1" lang="en-US" altLang="zh-CN" sz="2800" b="1">
                <a:latin typeface="宋体" charset="-122"/>
              </a:rPr>
              <a:t>    3.</a:t>
            </a:r>
            <a:r>
              <a:rPr kumimoji="1" lang="zh-CN" altLang="en-US" sz="2800" b="1">
                <a:latin typeface="宋体" charset="-122"/>
              </a:rPr>
              <a:t>负载时各台变压器的负载电流应该同向</a:t>
            </a:r>
            <a:r>
              <a:rPr kumimoji="1" lang="en-US" altLang="zh-CN" sz="2800" b="1">
                <a:latin typeface="宋体" charset="-122"/>
              </a:rPr>
              <a:t>.</a:t>
            </a:r>
          </a:p>
          <a:p>
            <a:r>
              <a:rPr kumimoji="1" lang="zh-CN" altLang="en-US" sz="2800" b="1">
                <a:latin typeface="宋体" charset="-122"/>
              </a:rPr>
              <a:t>二，并联变压器应该满足的条件</a:t>
            </a:r>
          </a:p>
          <a:p>
            <a:r>
              <a:rPr kumimoji="1" lang="zh-CN" altLang="en-US" sz="2800" b="1">
                <a:latin typeface="宋体" charset="-122"/>
              </a:rPr>
              <a:t>    </a:t>
            </a:r>
            <a:r>
              <a:rPr kumimoji="1" lang="en-US" altLang="zh-CN" sz="2800" b="1">
                <a:latin typeface="宋体" charset="-122"/>
              </a:rPr>
              <a:t>1.</a:t>
            </a:r>
            <a:r>
              <a:rPr kumimoji="1" lang="zh-CN" altLang="en-US" sz="2800" b="1">
                <a:latin typeface="宋体" charset="-122"/>
              </a:rPr>
              <a:t>各变压器的额定电压与电压比应该相等</a:t>
            </a:r>
            <a:r>
              <a:rPr kumimoji="1" lang="en-US" altLang="zh-CN" sz="2800" b="1">
                <a:latin typeface="宋体" charset="-122"/>
              </a:rPr>
              <a:t>;</a:t>
            </a:r>
          </a:p>
          <a:p>
            <a:r>
              <a:rPr kumimoji="1" lang="en-US" altLang="zh-CN" sz="2800" b="1">
                <a:latin typeface="宋体" charset="-122"/>
              </a:rPr>
              <a:t>    2.</a:t>
            </a:r>
            <a:r>
              <a:rPr kumimoji="1" lang="zh-CN" altLang="en-US" sz="2800" b="1">
                <a:latin typeface="宋体" charset="-122"/>
              </a:rPr>
              <a:t>各变压器的连接组别应该相同</a:t>
            </a:r>
            <a:r>
              <a:rPr kumimoji="1" lang="en-US" altLang="zh-CN" sz="2800" b="1">
                <a:latin typeface="宋体" charset="-122"/>
              </a:rPr>
              <a:t>;</a:t>
            </a:r>
          </a:p>
          <a:p>
            <a:r>
              <a:rPr kumimoji="1" lang="en-US" altLang="zh-CN" sz="2800" b="1">
                <a:latin typeface="宋体" charset="-122"/>
              </a:rPr>
              <a:t>    3.</a:t>
            </a:r>
            <a:r>
              <a:rPr kumimoji="1" lang="zh-CN" altLang="en-US" sz="2800" b="1">
                <a:latin typeface="宋体" charset="-122"/>
              </a:rPr>
              <a:t>各变压器的短路电阻的标幺值应该相等</a:t>
            </a:r>
            <a:r>
              <a:rPr kumimoji="1" lang="en-US" altLang="zh-CN" sz="2800" b="1">
                <a:latin typeface="宋体" charset="-122"/>
              </a:rPr>
              <a:t>,</a:t>
            </a:r>
            <a:r>
              <a:rPr kumimoji="1" lang="zh-CN" altLang="en-US" sz="2800" b="1">
                <a:latin typeface="宋体" charset="-122"/>
              </a:rPr>
              <a:t>阻抗角要相同</a:t>
            </a:r>
            <a:r>
              <a:rPr kumimoji="1" lang="en-US" altLang="zh-CN" sz="2800" b="1">
                <a:latin typeface="宋体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93038" cy="1143000"/>
          </a:xfrm>
        </p:spPr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b="1"/>
              <a:t>-</a:t>
            </a:r>
            <a:r>
              <a:rPr lang="zh-CN" altLang="en-US" b="1">
                <a:solidFill>
                  <a:schemeClr val="tx1"/>
                </a:solidFill>
              </a:rPr>
              <a:t>小结</a:t>
            </a:r>
          </a:p>
        </p:txBody>
      </p:sp>
      <p:sp>
        <p:nvSpPr>
          <p:cNvPr id="304132" name="Line 4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ahoma" pitchFamily="34" charset="0"/>
              </a:rPr>
              <a:t>       </a:t>
            </a:r>
            <a:r>
              <a:rPr kumimoji="1" lang="zh-CN" altLang="en-US" sz="2800" b="1">
                <a:latin typeface="宋体" charset="-122"/>
              </a:rPr>
              <a:t>三相变压器有三相变压器组和三铁心柱式两类结构，前者三相磁路是独立的、后者铁心用料较省。</a:t>
            </a:r>
          </a:p>
          <a:p>
            <a:r>
              <a:rPr kumimoji="1" lang="zh-CN" altLang="en-US" sz="2800" b="1">
                <a:latin typeface="宋体" charset="-122"/>
              </a:rPr>
              <a:t>    三相变压器的初、次级绕组按国标常用的连接组别为“</a:t>
            </a:r>
            <a:r>
              <a:rPr kumimoji="1" lang="en-US" altLang="zh-CN" sz="2800" b="1">
                <a:latin typeface="宋体" charset="-122"/>
              </a:rPr>
              <a:t>Y</a:t>
            </a:r>
            <a:r>
              <a:rPr kumimoji="1" lang="zh-CN" altLang="en-US" sz="2800" b="1">
                <a:latin typeface="宋体" charset="-122"/>
              </a:rPr>
              <a:t>，</a:t>
            </a:r>
            <a:r>
              <a:rPr kumimoji="1" lang="en-US" altLang="zh-CN" sz="2800" b="1">
                <a:latin typeface="宋体" charset="-122"/>
              </a:rPr>
              <a:t>yn0 ”</a:t>
            </a:r>
            <a:r>
              <a:rPr kumimoji="1" lang="zh-CN" altLang="en-US" sz="2800" b="1">
                <a:latin typeface="宋体" charset="-122"/>
              </a:rPr>
              <a:t>、“</a:t>
            </a:r>
            <a:r>
              <a:rPr kumimoji="1" lang="en-US" altLang="zh-CN" sz="2800" b="1">
                <a:latin typeface="宋体" charset="-122"/>
              </a:rPr>
              <a:t>Y</a:t>
            </a:r>
            <a:r>
              <a:rPr kumimoji="1" lang="zh-CN" altLang="en-US" sz="2800" b="1">
                <a:latin typeface="宋体" charset="-122"/>
              </a:rPr>
              <a:t>，</a:t>
            </a:r>
            <a:r>
              <a:rPr kumimoji="1" lang="en-US" altLang="zh-CN" sz="2800" b="1">
                <a:latin typeface="宋体" charset="-122"/>
              </a:rPr>
              <a:t>d11”</a:t>
            </a:r>
            <a:r>
              <a:rPr kumimoji="1" lang="zh-CN" altLang="en-US" sz="2800" b="1">
                <a:latin typeface="宋体" charset="-122"/>
              </a:rPr>
              <a:t>和“</a:t>
            </a:r>
            <a:r>
              <a:rPr kumimoji="1" lang="en-US" altLang="zh-CN" sz="2800" b="1">
                <a:latin typeface="宋体" charset="-122"/>
              </a:rPr>
              <a:t>D</a:t>
            </a:r>
            <a:r>
              <a:rPr kumimoji="1" lang="zh-CN" altLang="en-US" sz="2800" b="1">
                <a:latin typeface="宋体" charset="-122"/>
              </a:rPr>
              <a:t>，</a:t>
            </a:r>
            <a:r>
              <a:rPr kumimoji="1" lang="en-US" altLang="zh-CN" sz="2800" b="1">
                <a:latin typeface="宋体" charset="-122"/>
              </a:rPr>
              <a:t>y11”</a:t>
            </a:r>
            <a:r>
              <a:rPr kumimoji="1" lang="zh-CN" altLang="en-US" sz="2800" b="1">
                <a:latin typeface="宋体" charset="-122"/>
              </a:rPr>
              <a:t>等几种，要理解各符号的意义。</a:t>
            </a:r>
          </a:p>
          <a:p>
            <a:r>
              <a:rPr kumimoji="1" lang="zh-CN" altLang="en-US" sz="2800" b="1">
                <a:latin typeface="宋体" charset="-122"/>
              </a:rPr>
              <a:t>    不同的组别和不同的铁心结构，会影响主磁通和相电势波</a:t>
            </a:r>
          </a:p>
          <a:p>
            <a:r>
              <a:rPr kumimoji="1" lang="zh-CN" altLang="en-US" sz="2800" b="1">
                <a:latin typeface="宋体" charset="-122"/>
              </a:rPr>
              <a:t>形，以致影响性能。其中，只要有一侧是星形带中线或三角形连接，就可流通三次谐波电流，使主磁通及绕组相电势接近正弦规律</a:t>
            </a:r>
            <a:r>
              <a:rPr kumimoji="1" lang="zh-CN" altLang="en-US" sz="2800">
                <a:latin typeface="宋体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57250"/>
          </a:xfrm>
        </p:spPr>
        <p:txBody>
          <a:bodyPr/>
          <a:lstStyle/>
          <a:p>
            <a:r>
              <a:rPr lang="zh-CN" altLang="en-US">
                <a:ea typeface="黑体" pitchFamily="2" charset="-122"/>
              </a:rPr>
              <a:t>作业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543800" cy="1231900"/>
          </a:xfrm>
        </p:spPr>
        <p:txBody>
          <a:bodyPr/>
          <a:lstStyle/>
          <a:p>
            <a:pPr algn="just" fontAlgn="b">
              <a:buFont typeface="Wingdings" pitchFamily="2" charset="2"/>
              <a:buNone/>
            </a:pPr>
            <a:r>
              <a:rPr lang="en-US" altLang="zh-CN" sz="3500" b="1">
                <a:latin typeface="Times New Roman" pitchFamily="18" charset="0"/>
              </a:rPr>
              <a:t>       2-21,22,23,24</a:t>
            </a:r>
            <a:endParaRPr lang="en-US" altLang="zh-CN" sz="35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9" name="Picture 7" descr="PIC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</p:spPr>
      </p:pic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667000" y="29718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8000" b="1">
                <a:latin typeface="宋体" charset="-122"/>
              </a:rPr>
              <a:t>谢谢</a:t>
            </a:r>
            <a:r>
              <a:rPr kumimoji="1" lang="zh-CN" altLang="en-US" sz="3200" b="1">
                <a:latin typeface="宋体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介绍内容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16063" y="1903413"/>
            <a:ext cx="6916737" cy="4029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/>
              <a:t>1.</a:t>
            </a:r>
            <a:r>
              <a:rPr lang="zh-CN" altLang="en-US" sz="2700" b="1"/>
              <a:t>三相变压器的铁心结构</a:t>
            </a:r>
            <a:endParaRPr lang="zh-CN" altLang="en-US" sz="3600" b="1"/>
          </a:p>
          <a:p>
            <a:pPr>
              <a:buFont typeface="Wingdings" pitchFamily="2" charset="2"/>
              <a:buNone/>
            </a:pPr>
            <a:r>
              <a:rPr lang="en-US" altLang="zh-CN" sz="3600" b="1"/>
              <a:t>2.</a:t>
            </a:r>
            <a:r>
              <a:rPr lang="zh-CN" altLang="en-US" sz="2700" b="1"/>
              <a:t>三相变压器的绕组连接方法及其组别</a:t>
            </a:r>
            <a:endParaRPr lang="zh-CN" altLang="en-US" sz="3600" b="1"/>
          </a:p>
          <a:p>
            <a:pPr>
              <a:buFont typeface="Wingdings" pitchFamily="2" charset="2"/>
              <a:buNone/>
            </a:pPr>
            <a:r>
              <a:rPr lang="en-US" altLang="zh-CN" sz="3600" b="1"/>
              <a:t>3.</a:t>
            </a:r>
            <a:r>
              <a:rPr lang="zh-CN" altLang="en-US" sz="2700" b="1"/>
              <a:t>三相变压器空载电势波形</a:t>
            </a:r>
            <a:endParaRPr lang="zh-CN" altLang="en-US" sz="3600" b="1"/>
          </a:p>
          <a:p>
            <a:pPr>
              <a:buFont typeface="Wingdings" pitchFamily="2" charset="2"/>
              <a:buNone/>
            </a:pPr>
            <a:endParaRPr lang="en-US" altLang="zh-CN" sz="3600"/>
          </a:p>
        </p:txBody>
      </p:sp>
      <p:pic>
        <p:nvPicPr>
          <p:cNvPr id="179204" name="Picture 4" descr="03new01010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1336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5" name="Picture 5" descr="03new01010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7813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6" name="Picture 6" descr="03new01010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4290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900"/>
              <a:t>1.</a:t>
            </a:r>
            <a:r>
              <a:rPr lang="zh-CN" altLang="en-US" b="1"/>
              <a:t>三相变压器的铁心结构</a:t>
            </a:r>
            <a:r>
              <a:rPr lang="en-US" altLang="zh-CN" sz="1700" b="1"/>
              <a:t>1</a:t>
            </a:r>
          </a:p>
        </p:txBody>
      </p:sp>
      <p:pic>
        <p:nvPicPr>
          <p:cNvPr id="202775" name="Picture 23" descr="13-1三相变压器铁心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1916113"/>
            <a:ext cx="4176713" cy="4752975"/>
          </a:xfrm>
          <a:noFill/>
          <a:ln/>
        </p:spPr>
      </p:pic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79388" y="1844675"/>
            <a:ext cx="4752975" cy="43561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     </a:t>
            </a:r>
            <a:r>
              <a:rPr kumimoji="1" lang="zh-CN" altLang="en-US" sz="3200">
                <a:latin typeface="Tahoma" pitchFamily="34" charset="0"/>
              </a:rPr>
              <a:t>三相变压器可利用三个相同的单相变压器组成，如图</a:t>
            </a:r>
            <a:r>
              <a:rPr kumimoji="1" lang="en-US" altLang="zh-CN" sz="3200">
                <a:latin typeface="Tahoma" pitchFamily="34" charset="0"/>
              </a:rPr>
              <a:t>13</a:t>
            </a:r>
            <a:r>
              <a:rPr kumimoji="1" lang="en-US" altLang="zh-CN" sz="3200">
                <a:latin typeface="Times New Roman"/>
              </a:rPr>
              <a:t>—</a:t>
            </a:r>
            <a:r>
              <a:rPr kumimoji="1" lang="en-US" altLang="zh-CN" sz="3200">
                <a:latin typeface="Tahoma" pitchFamily="34" charset="0"/>
              </a:rPr>
              <a:t>1</a:t>
            </a:r>
            <a:r>
              <a:rPr kumimoji="1" lang="zh-CN" altLang="en-US" sz="3200">
                <a:latin typeface="Tahoma" pitchFamily="34" charset="0"/>
              </a:rPr>
              <a:t>所示，称三相变压器组。它的三相铁心磁路各自独立，互不影响。它们的初、次级绕组可分别接成星形或三角形</a:t>
            </a:r>
            <a:r>
              <a:rPr kumimoji="1" lang="zh-CN" altLang="en-US" sz="2400">
                <a:latin typeface="Tahoma" pitchFamily="34" charset="0"/>
              </a:rPr>
              <a:t>。</a:t>
            </a:r>
          </a:p>
          <a:p>
            <a:r>
              <a:rPr kumimoji="1" lang="zh-CN" altLang="en-US" sz="2400">
                <a:latin typeface="Tahoma" pitchFamily="34" charset="0"/>
              </a:rPr>
              <a:t>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900"/>
              <a:t>1.</a:t>
            </a:r>
            <a:r>
              <a:rPr lang="zh-CN" altLang="en-US" b="1"/>
              <a:t>三相变压器的铁心结构</a:t>
            </a:r>
            <a:r>
              <a:rPr lang="en-US" altLang="zh-CN" sz="1700" b="1"/>
              <a:t>2</a:t>
            </a:r>
          </a:p>
        </p:txBody>
      </p:sp>
      <p:pic>
        <p:nvPicPr>
          <p:cNvPr id="315395" name="Picture 3" descr="13-1三相变压器铁心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87900" y="1916113"/>
            <a:ext cx="4176713" cy="4752975"/>
          </a:xfrm>
          <a:noFill/>
          <a:ln/>
        </p:spPr>
      </p:pic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250825" y="1628775"/>
            <a:ext cx="4752975" cy="44735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latin typeface="宋体" charset="-122"/>
              </a:rPr>
              <a:t>如果把三台单相变压器的铁心拼成星形磁路，则当三相绕组外施三相对称电压时，由  于三相主磁通也对称，故三相磁通之和将等于零，即</a:t>
            </a:r>
          </a:p>
          <a:p>
            <a:endParaRPr lang="zh-CN" altLang="en-US" sz="2400">
              <a:latin typeface="宋体" charset="-122"/>
            </a:endParaRPr>
          </a:p>
          <a:p>
            <a:endParaRPr lang="zh-CN" altLang="en-US" sz="2400">
              <a:latin typeface="宋体" charset="-122"/>
            </a:endParaRPr>
          </a:p>
          <a:p>
            <a:r>
              <a:rPr lang="zh-CN" altLang="en-US" sz="2400">
                <a:latin typeface="宋体" charset="-122"/>
              </a:rPr>
              <a:t> </a:t>
            </a:r>
          </a:p>
          <a:p>
            <a:r>
              <a:rPr lang="zh-CN" altLang="en-US" sz="2400">
                <a:latin typeface="宋体" charset="-122"/>
              </a:rPr>
              <a:t>这样，中间心柱将无磁通通过，可省略。进而把三个心柱安排在同一平面内，可得三相心式变压器。</a:t>
            </a:r>
            <a:r>
              <a:rPr kumimoji="1" lang="zh-CN" altLang="en-US" sz="2400">
                <a:latin typeface="Tahoma" pitchFamily="34" charset="0"/>
              </a:rPr>
              <a:t>       </a:t>
            </a:r>
          </a:p>
        </p:txBody>
      </p:sp>
      <p:graphicFrame>
        <p:nvGraphicFramePr>
          <p:cNvPr id="315399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827088" y="3500438"/>
          <a:ext cx="3095625" cy="992187"/>
        </p:xfrm>
        <a:graphic>
          <a:graphicData uri="http://schemas.openxmlformats.org/presentationml/2006/ole">
            <p:oleObj spid="_x0000_s315399" name="Equation" r:id="rId4" imgW="990170" imgH="317362" progId="Equation.DSMT4">
              <p:embed/>
            </p:oleObj>
          </a:graphicData>
        </a:graphic>
      </p:graphicFrame>
      <p:pic>
        <p:nvPicPr>
          <p:cNvPr id="315401" name="Picture 9" descr="2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3716338"/>
            <a:ext cx="4000500" cy="2952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900"/>
              <a:t>1.</a:t>
            </a:r>
            <a:r>
              <a:rPr lang="zh-CN" altLang="en-US" b="1"/>
              <a:t>三相变压器的铁心结构</a:t>
            </a:r>
            <a:r>
              <a:rPr lang="en-US" altLang="zh-CN" sz="1700" b="1"/>
              <a:t>3</a:t>
            </a:r>
          </a:p>
        </p:txBody>
      </p:sp>
      <p:pic>
        <p:nvPicPr>
          <p:cNvPr id="316419" name="Picture 3" descr="13-1三相变压器铁心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1916113"/>
            <a:ext cx="4176713" cy="4752975"/>
          </a:xfrm>
          <a:noFill/>
          <a:ln/>
        </p:spPr>
      </p:pic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179388" y="1844675"/>
            <a:ext cx="4752975" cy="44783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      </a:t>
            </a:r>
            <a:r>
              <a:rPr kumimoji="1" lang="zh-CN" altLang="en-US" sz="3200" b="1">
                <a:latin typeface="宋体" charset="-122"/>
              </a:rPr>
              <a:t>为了节省铁心材料，缩小体积，常用的三相变压器是如图</a:t>
            </a:r>
            <a:r>
              <a:rPr kumimoji="1" lang="en-US" altLang="zh-CN" sz="3200" b="1">
                <a:latin typeface="宋体" charset="-122"/>
              </a:rPr>
              <a:t>13—2</a:t>
            </a:r>
            <a:r>
              <a:rPr kumimoji="1" lang="zh-CN" altLang="en-US" sz="3200" b="1">
                <a:latin typeface="宋体" charset="-122"/>
              </a:rPr>
              <a:t>所示的三铁心柱变压器。</a:t>
            </a:r>
          </a:p>
          <a:p>
            <a:r>
              <a:rPr kumimoji="1" lang="zh-CN" altLang="en-US" sz="3200" b="1">
                <a:latin typeface="宋体" charset="-122"/>
              </a:rPr>
              <a:t>       它利用了三相对称时三相主磁通矢量和为零的特点简化了三相磁路，类似于电路的三相三线制。</a:t>
            </a:r>
            <a:r>
              <a:rPr kumimoji="1" lang="zh-CN" altLang="en-US" sz="3200">
                <a:latin typeface="Tahoma" pitchFamily="34" charset="0"/>
              </a:rPr>
              <a:t> </a:t>
            </a:r>
          </a:p>
        </p:txBody>
      </p:sp>
      <p:pic>
        <p:nvPicPr>
          <p:cNvPr id="316421" name="Picture 5" descr="13-2三铁心柱变压器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87900" y="1916113"/>
            <a:ext cx="4105275" cy="468153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7793037" cy="1143000"/>
          </a:xfrm>
        </p:spPr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2-4</a:t>
            </a:r>
            <a:r>
              <a:rPr lang="zh-CN" altLang="en-US" sz="2900"/>
              <a:t>讲</a:t>
            </a:r>
            <a:r>
              <a:rPr lang="en-US" altLang="zh-CN" sz="2900"/>
              <a:t>-1.</a:t>
            </a:r>
            <a:r>
              <a:rPr lang="zh-CN" altLang="en-US" b="1"/>
              <a:t>三相变压器的铁心结构</a:t>
            </a:r>
            <a:r>
              <a:rPr lang="en-US" altLang="zh-CN" sz="1700" b="1"/>
              <a:t>4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468313" y="1773238"/>
            <a:ext cx="8208962" cy="1917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      </a:t>
            </a:r>
            <a:r>
              <a:rPr kumimoji="1" lang="zh-CN" altLang="en-US" sz="2400" b="1">
                <a:latin typeface="Tahoma" pitchFamily="34" charset="0"/>
              </a:rPr>
              <a:t>航空三相变压器一般采用三相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zh-CN" altLang="en-US" sz="2400" b="1">
                <a:latin typeface="Tahoma" pitchFamily="34" charset="0"/>
              </a:rPr>
              <a:t>形卷环式铁心，基本形式如图所示。它的磁路特点与三铁心柱的一样，因采用卷环形式，磁导率较高，重量和体积较小。 另一种是三相辐射形</a:t>
            </a:r>
            <a:r>
              <a:rPr kumimoji="1" lang="en-US" altLang="zh-CN" sz="2400" b="1">
                <a:latin typeface="Tahoma" pitchFamily="34" charset="0"/>
              </a:rPr>
              <a:t>(Y</a:t>
            </a:r>
            <a:r>
              <a:rPr kumimoji="1" lang="zh-CN" altLang="en-US" sz="2400" b="1">
                <a:latin typeface="Tahoma" pitchFamily="34" charset="0"/>
              </a:rPr>
              <a:t>形</a:t>
            </a:r>
            <a:r>
              <a:rPr kumimoji="1" lang="en-US" altLang="zh-CN" sz="2400" b="1">
                <a:latin typeface="Tahoma" pitchFamily="34" charset="0"/>
              </a:rPr>
              <a:t>)</a:t>
            </a:r>
            <a:r>
              <a:rPr kumimoji="1" lang="zh-CN" altLang="en-US" sz="2400" b="1">
                <a:latin typeface="Tahoma" pitchFamily="34" charset="0"/>
              </a:rPr>
              <a:t>卷环式铁心，如图所示。它的磁路最大优点是三相磁路一样长，比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zh-CN" altLang="en-US" sz="2400" b="1">
                <a:latin typeface="Tahoma" pitchFamily="34" charset="0"/>
              </a:rPr>
              <a:t>形磁路对称性好，但绕组加工较复杂。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pic>
        <p:nvPicPr>
          <p:cNvPr id="271371" name="Picture 11" descr="13-3三E变压器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492500" y="3644900"/>
            <a:ext cx="5400675" cy="34417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85775"/>
            <a:ext cx="8675687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2-4</a:t>
            </a:r>
            <a:r>
              <a:rPr lang="zh-CN" altLang="en-US" sz="2500"/>
              <a:t>讲</a:t>
            </a:r>
            <a:r>
              <a:rPr lang="en-US" altLang="zh-CN" sz="2500"/>
              <a:t>-2. </a:t>
            </a:r>
            <a:r>
              <a:rPr lang="zh-CN" altLang="en-US" sz="2500" b="1"/>
              <a:t>三相变压器的绕组连接法及其组别</a:t>
            </a:r>
            <a:r>
              <a:rPr lang="zh-CN" altLang="en-US"/>
              <a:t> </a:t>
            </a:r>
            <a:r>
              <a:rPr lang="en-US" altLang="zh-CN" sz="1700" b="1"/>
              <a:t>1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921625" cy="15525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ahoma" pitchFamily="34" charset="0"/>
              </a:rPr>
              <a:t>       </a:t>
            </a:r>
            <a:r>
              <a:rPr kumimoji="1" lang="zh-CN" altLang="en-US" sz="2400" b="1">
                <a:latin typeface="Tahoma" pitchFamily="34" charset="0"/>
              </a:rPr>
              <a:t>三相变压器有三个高压绕组和三个低压绕组，一般高压边用大写字母</a:t>
            </a:r>
            <a:r>
              <a:rPr kumimoji="1" lang="en-US" altLang="zh-CN" sz="2400" b="1">
                <a:latin typeface="Tahoma" pitchFamily="34" charset="0"/>
              </a:rPr>
              <a:t>AX</a:t>
            </a:r>
            <a:r>
              <a:rPr kumimoji="1" lang="zh-CN" altLang="en-US" sz="2400" b="1">
                <a:latin typeface="Tahoma" pitchFamily="34" charset="0"/>
              </a:rPr>
              <a:t>、</a:t>
            </a:r>
            <a:r>
              <a:rPr kumimoji="1" lang="en-US" altLang="zh-CN" sz="2400" b="1">
                <a:latin typeface="Tahoma" pitchFamily="34" charset="0"/>
              </a:rPr>
              <a:t>BY</a:t>
            </a:r>
            <a:r>
              <a:rPr kumimoji="1" lang="zh-CN" altLang="en-US" sz="2400" b="1">
                <a:latin typeface="Tahoma" pitchFamily="34" charset="0"/>
              </a:rPr>
              <a:t>、</a:t>
            </a:r>
            <a:r>
              <a:rPr kumimoji="1" lang="en-US" altLang="zh-CN" sz="2400" b="1">
                <a:latin typeface="Tahoma" pitchFamily="34" charset="0"/>
              </a:rPr>
              <a:t>CZ</a:t>
            </a:r>
            <a:r>
              <a:rPr kumimoji="1" lang="zh-CN" altLang="en-US" sz="2400" b="1">
                <a:latin typeface="Tahoma" pitchFamily="34" charset="0"/>
              </a:rPr>
              <a:t>表示；低压边用小写字母</a:t>
            </a:r>
            <a:r>
              <a:rPr kumimoji="1" lang="en-US" altLang="zh-CN" sz="2400" b="1">
                <a:latin typeface="Tahoma" pitchFamily="34" charset="0"/>
              </a:rPr>
              <a:t>ax</a:t>
            </a:r>
            <a:r>
              <a:rPr kumimoji="1" lang="zh-CN" altLang="en-US" sz="2400" b="1">
                <a:latin typeface="Tahoma" pitchFamily="34" charset="0"/>
              </a:rPr>
              <a:t>、</a:t>
            </a:r>
            <a:r>
              <a:rPr kumimoji="1" lang="en-US" altLang="zh-CN" sz="2400" b="1">
                <a:latin typeface="Tahoma" pitchFamily="34" charset="0"/>
              </a:rPr>
              <a:t>by</a:t>
            </a:r>
            <a:r>
              <a:rPr kumimoji="1" lang="zh-CN" altLang="en-US" sz="2400" b="1">
                <a:latin typeface="Tahoma" pitchFamily="34" charset="0"/>
              </a:rPr>
              <a:t>、</a:t>
            </a:r>
            <a:r>
              <a:rPr kumimoji="1" lang="en-US" altLang="zh-CN" sz="2400" b="1">
                <a:latin typeface="Tahoma" pitchFamily="34" charset="0"/>
              </a:rPr>
              <a:t>cz</a:t>
            </a:r>
            <a:r>
              <a:rPr kumimoji="1" lang="zh-CN" altLang="en-US" sz="2400" b="1">
                <a:latin typeface="Tahoma" pitchFamily="34" charset="0"/>
              </a:rPr>
              <a:t>表示。其中同一字母的大、小写标出了同一相绕组的同极性端，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pic>
        <p:nvPicPr>
          <p:cNvPr id="269319" name="Picture 7" descr="13-2三铁心柱变压器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83038" y="3122613"/>
            <a:ext cx="4260850" cy="37369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793038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2-4</a:t>
            </a:r>
            <a:r>
              <a:rPr lang="zh-CN" altLang="en-US" sz="2500"/>
              <a:t>讲</a:t>
            </a:r>
            <a:r>
              <a:rPr lang="en-US" altLang="zh-CN" sz="2100"/>
              <a:t>-2. </a:t>
            </a:r>
            <a:r>
              <a:rPr lang="zh-CN" altLang="en-US" sz="2100" b="1"/>
              <a:t>三相变压器的绕组连接法及其组别</a:t>
            </a:r>
            <a:r>
              <a:rPr lang="zh-CN" altLang="en-US" sz="2900"/>
              <a:t> </a:t>
            </a:r>
            <a:r>
              <a:rPr lang="en-US" altLang="zh-CN" sz="1400" b="1"/>
              <a:t>2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848600" cy="37433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ahoma" pitchFamily="34" charset="0"/>
              </a:rPr>
              <a:t>        </a:t>
            </a:r>
            <a:r>
              <a:rPr kumimoji="1" lang="zh-CN" altLang="en-US" sz="2400" b="1">
                <a:latin typeface="Tahoma" pitchFamily="34" charset="0"/>
              </a:rPr>
              <a:t>三相变压器初，次级绕组分别可连接成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星形或三角形</a:t>
            </a:r>
            <a:r>
              <a:rPr kumimoji="1" lang="zh-CN" altLang="en-US" sz="2400" b="1">
                <a:latin typeface="Tahoma" pitchFamily="34" charset="0"/>
              </a:rPr>
              <a:t>。不同的连接方式，将使初、次级对应的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线电压间</a:t>
            </a:r>
            <a:r>
              <a:rPr kumimoji="1" lang="zh-CN" altLang="en-US" sz="2400" b="1">
                <a:latin typeface="Tahoma" pitchFamily="34" charset="0"/>
              </a:rPr>
              <a:t>有不同的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相位差</a:t>
            </a:r>
            <a:r>
              <a:rPr kumimoji="1" lang="zh-CN" altLang="en-US" sz="2400" b="1">
                <a:latin typeface="Tahoma" pitchFamily="34" charset="0"/>
              </a:rPr>
              <a:t>，形成各种连接组别。我国工业标准规定常用的连接组为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yn0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、  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d11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和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en-US" altLang="zh-CN" sz="2400" b="1">
                <a:latin typeface="Tahoma" pitchFamily="34" charset="0"/>
              </a:rPr>
              <a:t>D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y11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。其中第一个大写字母表示高压边连接法，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为星形、</a:t>
            </a:r>
            <a:r>
              <a:rPr kumimoji="1" lang="en-US" altLang="zh-CN" sz="2400" b="1">
                <a:latin typeface="Tahoma" pitchFamily="34" charset="0"/>
              </a:rPr>
              <a:t>D</a:t>
            </a:r>
            <a:r>
              <a:rPr kumimoji="1" lang="zh-CN" altLang="en-US" sz="2400" b="1">
                <a:latin typeface="Tahoma" pitchFamily="34" charset="0"/>
              </a:rPr>
              <a:t>为三角形，逗号后小写字母表示低压边连接法，</a:t>
            </a:r>
            <a:r>
              <a:rPr kumimoji="1" lang="en-US" altLang="zh-CN" sz="2400" b="1">
                <a:latin typeface="Tahoma" pitchFamily="34" charset="0"/>
              </a:rPr>
              <a:t>y</a:t>
            </a:r>
            <a:r>
              <a:rPr kumimoji="1" lang="zh-CN" altLang="en-US" sz="2400" b="1">
                <a:latin typeface="Tahoma" pitchFamily="34" charset="0"/>
              </a:rPr>
              <a:t>为星形，</a:t>
            </a:r>
            <a:r>
              <a:rPr kumimoji="1" lang="en-US" altLang="zh-CN" sz="2400" b="1">
                <a:latin typeface="Tahoma" pitchFamily="34" charset="0"/>
              </a:rPr>
              <a:t>d</a:t>
            </a:r>
            <a:r>
              <a:rPr kumimoji="1" lang="zh-CN" altLang="en-US" sz="2400" b="1">
                <a:latin typeface="Tahoma" pitchFamily="34" charset="0"/>
              </a:rPr>
              <a:t>为三角形；星形若带中线，低压为</a:t>
            </a:r>
            <a:r>
              <a:rPr kumimoji="1" lang="en-US" altLang="zh-CN" sz="2400" b="1">
                <a:latin typeface="Tahoma" pitchFamily="34" charset="0"/>
              </a:rPr>
              <a:t>yn</a:t>
            </a:r>
            <a:r>
              <a:rPr kumimoji="1" lang="zh-CN" altLang="en-US" sz="2400" b="1">
                <a:latin typeface="Tahoma" pitchFamily="34" charset="0"/>
              </a:rPr>
              <a:t>、高压为</a:t>
            </a:r>
            <a:r>
              <a:rPr kumimoji="1" lang="en-US" altLang="zh-CN" sz="2400" b="1">
                <a:latin typeface="Tahoma" pitchFamily="34" charset="0"/>
              </a:rPr>
              <a:t>YN</a:t>
            </a:r>
            <a:r>
              <a:rPr kumimoji="1" lang="zh-CN" altLang="en-US" sz="2400" b="1">
                <a:latin typeface="Tahoma" pitchFamily="34" charset="0"/>
              </a:rPr>
              <a:t>，最后的数字是用时钟表示法来表示高、低压线电压</a:t>
            </a:r>
            <a:r>
              <a:rPr kumimoji="1" lang="en-US" altLang="zh-CN" sz="2400" b="1">
                <a:latin typeface="Tahoma" pitchFamily="34" charset="0"/>
              </a:rPr>
              <a:t>(</a:t>
            </a:r>
            <a:r>
              <a:rPr kumimoji="1" lang="zh-CN" altLang="en-US" sz="2400" b="1">
                <a:latin typeface="Tahoma" pitchFamily="34" charset="0"/>
              </a:rPr>
              <a:t>或线电势</a:t>
            </a:r>
            <a:r>
              <a:rPr kumimoji="1" lang="en-US" altLang="zh-CN" sz="2400" b="1">
                <a:latin typeface="Tahoma" pitchFamily="34" charset="0"/>
              </a:rPr>
              <a:t>)</a:t>
            </a:r>
            <a:r>
              <a:rPr kumimoji="1" lang="zh-CN" altLang="en-US" sz="2400" b="1">
                <a:latin typeface="Tahoma" pitchFamily="34" charset="0"/>
              </a:rPr>
              <a:t>矢量的相位关系。</a:t>
            </a: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</a:rPr>
              <a:t>常用降压配电变压器的初级是高压，次级是低压。下面按习惯用初，次级叙述</a:t>
            </a:r>
            <a:r>
              <a:rPr kumimoji="1" lang="zh-CN" altLang="en-US" sz="2400" b="1">
                <a:latin typeface="Tahoma" pitchFamily="34" charset="0"/>
              </a:rPr>
              <a:t>。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4019</TotalTime>
  <Words>2294</Words>
  <Application>Microsoft PowerPoint</Application>
  <PresentationFormat>全屏显示(4:3)</PresentationFormat>
  <Paragraphs>118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Times New Roman</vt:lpstr>
      <vt:lpstr>宋体</vt:lpstr>
      <vt:lpstr>Arial Black</vt:lpstr>
      <vt:lpstr>Arial</vt:lpstr>
      <vt:lpstr>Wingdings</vt:lpstr>
      <vt:lpstr>方正舒体</vt:lpstr>
      <vt:lpstr>华文新魏</vt:lpstr>
      <vt:lpstr>华文仿宋</vt:lpstr>
      <vt:lpstr>黑体</vt:lpstr>
      <vt:lpstr>仿宋_GB2312</vt:lpstr>
      <vt:lpstr>Tahoma</vt:lpstr>
      <vt:lpstr>Studio</vt:lpstr>
      <vt:lpstr>MathType 5.0 Equation</vt:lpstr>
      <vt:lpstr>Microsoft 公式 3.0</vt:lpstr>
      <vt:lpstr>电机学</vt:lpstr>
      <vt:lpstr>介绍内容</vt:lpstr>
      <vt:lpstr>介绍内容</vt:lpstr>
      <vt:lpstr>第2-4讲1.三相变压器的铁心结构1</vt:lpstr>
      <vt:lpstr>第2-4讲1.三相变压器的铁心结构2</vt:lpstr>
      <vt:lpstr>第2-4讲1.三相变压器的铁心结构3</vt:lpstr>
      <vt:lpstr>第2-4讲-1.三相变压器的铁心结构4</vt:lpstr>
      <vt:lpstr>第2-4讲-2. 三相变压器的绕组连接法及其组别 1</vt:lpstr>
      <vt:lpstr>第2-4讲-2. 三相变压器的绕组连接法及其组别 2</vt:lpstr>
      <vt:lpstr>第2-4讲-2. 三相变压器的绕组连接法及其组别 3</vt:lpstr>
      <vt:lpstr>第2-4讲-2. 三相变压器的绕组连接法及其组别 4</vt:lpstr>
      <vt:lpstr>第2-4讲-2. 三相变压器的绕组连接法及其组别 5</vt:lpstr>
      <vt:lpstr>第2-4讲-2. 三相变压器的绕组连接法及其组别 6</vt:lpstr>
      <vt:lpstr>幻灯片 14</vt:lpstr>
      <vt:lpstr>幻灯片 15</vt:lpstr>
      <vt:lpstr>幻灯片 16</vt:lpstr>
      <vt:lpstr>幻灯片 17</vt:lpstr>
      <vt:lpstr>第2-4讲-3.三相变压器空载电势波形 1</vt:lpstr>
      <vt:lpstr>第2-4讲-3.三相变压器空载电势波形 2</vt:lpstr>
      <vt:lpstr>第2-4讲-3.三相变压器空载电势波形 3</vt:lpstr>
      <vt:lpstr>第2-4讲-3.三相变压器空载电势波形 4</vt:lpstr>
      <vt:lpstr>第2-4讲-3.三相变压器空载电势波形 5</vt:lpstr>
      <vt:lpstr>第2-4讲-4.三相变压器并联运行的条件 5</vt:lpstr>
      <vt:lpstr>第2-4讲-小结</vt:lpstr>
      <vt:lpstr>作业</vt:lpstr>
      <vt:lpstr>幻灯片 26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双余度永磁无刷 直流电动机系统</dc:title>
  <dc:creator>wzq</dc:creator>
  <cp:lastModifiedBy>www</cp:lastModifiedBy>
  <cp:revision>56</cp:revision>
  <dcterms:created xsi:type="dcterms:W3CDTF">2003-11-06T01:01:25Z</dcterms:created>
  <dcterms:modified xsi:type="dcterms:W3CDTF">2015-01-23T09:21:45Z</dcterms:modified>
</cp:coreProperties>
</file>