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9"/>
  </p:handoutMasterIdLst>
  <p:sldIdLst>
    <p:sldId id="256" r:id="rId2"/>
    <p:sldId id="257" r:id="rId3"/>
    <p:sldId id="377" r:id="rId4"/>
    <p:sldId id="258" r:id="rId5"/>
    <p:sldId id="393" r:id="rId6"/>
    <p:sldId id="394" r:id="rId7"/>
    <p:sldId id="395" r:id="rId8"/>
    <p:sldId id="396" r:id="rId9"/>
    <p:sldId id="397" r:id="rId10"/>
    <p:sldId id="399" r:id="rId11"/>
    <p:sldId id="400" r:id="rId12"/>
    <p:sldId id="401" r:id="rId13"/>
    <p:sldId id="402" r:id="rId14"/>
    <p:sldId id="403" r:id="rId15"/>
    <p:sldId id="404" r:id="rId16"/>
    <p:sldId id="405" r:id="rId17"/>
    <p:sldId id="313"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46DB297C-5D9A-4E38-8738-6EC31A23215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
        <p:nvSpPr>
          <p:cNvPr id="26624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2662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6"/>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F0C07138-BD80-40FC-813E-33F418CC561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781687-6579-4B61-B93F-F28014AC1B8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D326A9-EBF5-4BD2-AF9C-B4472C3CE75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9C3DD208-8CB0-4CDA-9493-1D0F5B89558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7486645-5068-40DF-B941-ECD450BC4C4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7E1591-5101-4DCE-BEED-40EE12D3D26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9EE4AC-462C-4A7A-B5B8-B9563113715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21BEC9-8F4E-461A-9FE9-EA0A454D519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C73E980-4896-49AD-A66C-02732772F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4E33817-B999-4F7B-A50A-64C2D798E58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89F5E20-B3A3-4003-8DBD-DF362411DD1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2772B9-C1C2-474B-AD33-5D7AEA768A7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749FE0-03EC-48F5-9DE0-553D92CBD3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522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zh-CN"/>
          </a:p>
        </p:txBody>
      </p:sp>
      <p:sp>
        <p:nvSpPr>
          <p:cNvPr id="26522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a:defRPr/>
            </a:pPr>
            <a:endParaRPr lang="en-US" altLang="zh-CN"/>
          </a:p>
        </p:txBody>
      </p:sp>
      <p:sp>
        <p:nvSpPr>
          <p:cNvPr id="26522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997365E0-1C92-4FC5-87A5-9C568B5A899C}"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E:\2006&#30005;&#26426;&#23398;&#25945;&#23398;\15-5-1.swf" TargetMode="External"/><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hyperlink" Target="file:///E:\2006&#30005;&#26426;&#23398;&#25945;&#23398;\15-4-1.swf"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oleObject" Target="../embeddings/oleObject5.bin"/><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file:///E:\2006&#30005;&#26426;&#23398;&#25945;&#23398;\15-5-1.swf"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772400" cy="1919287"/>
          </a:xfrm>
        </p:spPr>
        <p:txBody>
          <a:bodyPr/>
          <a:lstStyle/>
          <a:p>
            <a:pPr algn="ctr" eaLnBrk="1" hangingPunct="1"/>
            <a:r>
              <a:rPr lang="zh-CN" altLang="en-US" sz="9200" b="1" smtClean="0">
                <a:ea typeface="方正舒体" pitchFamily="2" charset="-122"/>
              </a:rPr>
              <a:t>电机学</a:t>
            </a:r>
          </a:p>
        </p:txBody>
      </p:sp>
      <p:sp>
        <p:nvSpPr>
          <p:cNvPr id="3075" name="Rectangle 3"/>
          <p:cNvSpPr>
            <a:spLocks noGrp="1" noChangeArrowheads="1"/>
          </p:cNvSpPr>
          <p:nvPr>
            <p:ph type="subTitle" idx="1"/>
          </p:nvPr>
        </p:nvSpPr>
        <p:spPr>
          <a:xfrm>
            <a:off x="611188" y="4221163"/>
            <a:ext cx="7521575" cy="936625"/>
          </a:xfrm>
        </p:spPr>
        <p:txBody>
          <a:bodyPr/>
          <a:lstStyle/>
          <a:p>
            <a:pPr eaLnBrk="1" hangingPunct="1"/>
            <a:r>
              <a:rPr lang="zh-CN" altLang="en-US" sz="4000" b="1" smtClean="0">
                <a:latin typeface="华文新魏" pitchFamily="2" charset="-122"/>
                <a:ea typeface="华文新魏" pitchFamily="2" charset="-122"/>
              </a:rPr>
              <a:t>第</a:t>
            </a:r>
            <a:r>
              <a:rPr lang="en-US" altLang="zh-CN" sz="4000" b="1" smtClean="0">
                <a:latin typeface="华文新魏" pitchFamily="2" charset="-122"/>
                <a:ea typeface="华文新魏" pitchFamily="2" charset="-122"/>
              </a:rPr>
              <a:t>4-1 </a:t>
            </a:r>
            <a:r>
              <a:rPr lang="zh-CN" altLang="en-US" sz="4000" b="1" smtClean="0">
                <a:latin typeface="华文新魏" pitchFamily="2" charset="-122"/>
                <a:ea typeface="华文新魏" pitchFamily="2" charset="-122"/>
              </a:rPr>
              <a:t>讲　交流电机概述</a:t>
            </a:r>
            <a:endParaRPr lang="zh-CN" altLang="en-US" sz="3600" b="1"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0"/>
            <a:ext cx="7793037" cy="11430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7</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12291" name="Rectangle 4"/>
          <p:cNvSpPr>
            <a:spLocks noChangeArrowheads="1"/>
          </p:cNvSpPr>
          <p:nvPr/>
        </p:nvSpPr>
        <p:spPr bwMode="auto">
          <a:xfrm>
            <a:off x="250825" y="1196975"/>
            <a:ext cx="8713788" cy="316865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200" b="1">
                <a:latin typeface="宋体" pitchFamily="2" charset="-122"/>
              </a:rPr>
              <a:t>一、旋转磁场的形成</a:t>
            </a:r>
          </a:p>
          <a:p>
            <a:pPr marL="342900" indent="-342900">
              <a:spcBef>
                <a:spcPct val="20000"/>
              </a:spcBef>
              <a:buClr>
                <a:schemeClr val="accent1"/>
              </a:buClr>
              <a:buSzPct val="65000"/>
              <a:buFont typeface="Wingdings" pitchFamily="2" charset="2"/>
              <a:buChar char="n"/>
            </a:pPr>
            <a:r>
              <a:rPr lang="zh-CN" altLang="en-US" sz="2200" b="1">
                <a:latin typeface="宋体" pitchFamily="2" charset="-122"/>
              </a:rPr>
              <a:t>      先看</a:t>
            </a:r>
            <a:r>
              <a:rPr lang="el-GR" altLang="zh-CN" sz="2200" b="1">
                <a:latin typeface="宋体" pitchFamily="2" charset="-122"/>
                <a:cs typeface="Tahoma" pitchFamily="34" charset="0"/>
              </a:rPr>
              <a:t>ω</a:t>
            </a:r>
            <a:r>
              <a:rPr lang="en-US" altLang="zh-CN" sz="2200" b="1">
                <a:latin typeface="宋体" pitchFamily="2" charset="-122"/>
                <a:cs typeface="Tahoma" pitchFamily="34" charset="0"/>
              </a:rPr>
              <a:t>t=90˚</a:t>
            </a:r>
            <a:r>
              <a:rPr lang="zh-CN" altLang="en-US" sz="2200" b="1">
                <a:latin typeface="宋体" pitchFamily="2" charset="-122"/>
              </a:rPr>
              <a:t>瞬间，见图，此瞬间</a:t>
            </a:r>
            <a:r>
              <a:rPr lang="en-US" altLang="zh-CN" sz="2200" b="1">
                <a:latin typeface="宋体" pitchFamily="2" charset="-122"/>
              </a:rPr>
              <a:t>i</a:t>
            </a:r>
            <a:r>
              <a:rPr lang="en-US" altLang="zh-CN" sz="2200" b="1" baseline="-25000">
                <a:latin typeface="宋体" pitchFamily="2" charset="-122"/>
              </a:rPr>
              <a:t>A</a:t>
            </a:r>
            <a:r>
              <a:rPr lang="en-US" altLang="zh-CN" sz="2200" b="1">
                <a:latin typeface="宋体" pitchFamily="2" charset="-122"/>
              </a:rPr>
              <a:t>=I</a:t>
            </a:r>
            <a:r>
              <a:rPr lang="en-US" altLang="zh-CN" sz="2200" b="1" baseline="-25000">
                <a:latin typeface="宋体" pitchFamily="2" charset="-122"/>
              </a:rPr>
              <a:t>m</a:t>
            </a:r>
            <a:r>
              <a:rPr lang="zh-CN" altLang="en-US" sz="2200" b="1">
                <a:latin typeface="宋体" pitchFamily="2" charset="-122"/>
              </a:rPr>
              <a:t>，</a:t>
            </a:r>
            <a:r>
              <a:rPr lang="en-US" altLang="zh-CN" sz="2200" b="1">
                <a:latin typeface="宋体" pitchFamily="2" charset="-122"/>
              </a:rPr>
              <a:t>i</a:t>
            </a:r>
            <a:r>
              <a:rPr lang="en-US" altLang="zh-CN" sz="2200" b="1" baseline="-25000">
                <a:latin typeface="宋体" pitchFamily="2" charset="-122"/>
              </a:rPr>
              <a:t>B</a:t>
            </a:r>
            <a:r>
              <a:rPr lang="en-US" altLang="zh-CN" sz="2200" b="1">
                <a:latin typeface="宋体" pitchFamily="2" charset="-122"/>
              </a:rPr>
              <a:t>=i</a:t>
            </a:r>
            <a:r>
              <a:rPr lang="en-US" altLang="zh-CN" sz="2200" b="1" baseline="-25000">
                <a:latin typeface="宋体" pitchFamily="2" charset="-122"/>
              </a:rPr>
              <a:t>C</a:t>
            </a:r>
            <a:r>
              <a:rPr lang="en-US" altLang="zh-CN" sz="2200" b="1">
                <a:latin typeface="宋体" pitchFamily="2" charset="-122"/>
              </a:rPr>
              <a:t>=-I</a:t>
            </a:r>
            <a:r>
              <a:rPr lang="en-US" altLang="zh-CN" sz="2200" b="1" baseline="-25000">
                <a:latin typeface="宋体" pitchFamily="2" charset="-122"/>
              </a:rPr>
              <a:t>m</a:t>
            </a:r>
            <a:r>
              <a:rPr lang="en-US" altLang="zh-CN" sz="2200" b="1">
                <a:latin typeface="宋体" pitchFamily="2" charset="-122"/>
              </a:rPr>
              <a:t>/2</a:t>
            </a:r>
            <a:r>
              <a:rPr lang="zh-CN" altLang="en-US" sz="2200" b="1">
                <a:latin typeface="宋体" pitchFamily="2" charset="-122"/>
              </a:rPr>
              <a:t>。因此，设</a:t>
            </a:r>
            <a:r>
              <a:rPr lang="en-US" altLang="zh-CN" sz="2200" b="1">
                <a:latin typeface="宋体" pitchFamily="2" charset="-122"/>
              </a:rPr>
              <a:t>i</a:t>
            </a:r>
            <a:r>
              <a:rPr lang="en-US" altLang="zh-CN" sz="2200" b="1" baseline="-25000">
                <a:latin typeface="宋体" pitchFamily="2" charset="-122"/>
              </a:rPr>
              <a:t>A</a:t>
            </a:r>
            <a:r>
              <a:rPr lang="zh-CN" altLang="en-US" sz="2200" b="1">
                <a:latin typeface="宋体" pitchFamily="2" charset="-122"/>
              </a:rPr>
              <a:t>由</a:t>
            </a:r>
            <a:r>
              <a:rPr lang="en-US" altLang="zh-CN" sz="2200" b="1">
                <a:latin typeface="宋体" pitchFamily="2" charset="-122"/>
              </a:rPr>
              <a:t>X</a:t>
            </a:r>
            <a:r>
              <a:rPr lang="zh-CN" altLang="en-US" sz="2200" b="1">
                <a:latin typeface="宋体" pitchFamily="2" charset="-122"/>
              </a:rPr>
              <a:t>流入，从</a:t>
            </a:r>
            <a:r>
              <a:rPr lang="en-US" altLang="zh-CN" sz="2200" b="1">
                <a:latin typeface="宋体" pitchFamily="2" charset="-122"/>
              </a:rPr>
              <a:t>A</a:t>
            </a:r>
            <a:r>
              <a:rPr lang="zh-CN" altLang="en-US" sz="2200" b="1">
                <a:latin typeface="宋体" pitchFamily="2" charset="-122"/>
              </a:rPr>
              <a:t>上流出，根据右手螺旋定则产生的磁势如图之矢量</a:t>
            </a:r>
            <a:r>
              <a:rPr lang="en-US" altLang="zh-CN" sz="2200" b="1">
                <a:latin typeface="宋体" pitchFamily="2" charset="-122"/>
              </a:rPr>
              <a:t>F</a:t>
            </a:r>
            <a:r>
              <a:rPr lang="en-US" altLang="zh-CN" sz="2200" b="1" baseline="-25000">
                <a:latin typeface="宋体" pitchFamily="2" charset="-122"/>
              </a:rPr>
              <a:t>A</a:t>
            </a:r>
            <a:r>
              <a:rPr lang="zh-CN" altLang="en-US" sz="2200" b="1">
                <a:latin typeface="宋体" pitchFamily="2" charset="-122"/>
              </a:rPr>
              <a:t>；而</a:t>
            </a:r>
            <a:r>
              <a:rPr lang="en-US" altLang="zh-CN" sz="2200" b="1">
                <a:latin typeface="宋体" pitchFamily="2" charset="-122"/>
              </a:rPr>
              <a:t>i</a:t>
            </a:r>
            <a:r>
              <a:rPr lang="en-US" altLang="zh-CN" sz="2200" b="1" baseline="-25000">
                <a:latin typeface="宋体" pitchFamily="2" charset="-122"/>
              </a:rPr>
              <a:t>B </a:t>
            </a:r>
            <a:r>
              <a:rPr lang="zh-CN" altLang="en-US" sz="2200" b="1" baseline="-25000">
                <a:latin typeface="宋体" pitchFamily="2" charset="-122"/>
              </a:rPr>
              <a:t>， </a:t>
            </a:r>
            <a:r>
              <a:rPr lang="en-US" altLang="zh-CN" sz="2200" b="1">
                <a:latin typeface="宋体" pitchFamily="2" charset="-122"/>
              </a:rPr>
              <a:t>i</a:t>
            </a:r>
            <a:r>
              <a:rPr lang="en-US" altLang="zh-CN" sz="2200" b="1" baseline="-25000">
                <a:latin typeface="宋体" pitchFamily="2" charset="-122"/>
              </a:rPr>
              <a:t>C</a:t>
            </a:r>
            <a:r>
              <a:rPr lang="zh-CN" altLang="en-US" sz="2200" b="1">
                <a:latin typeface="宋体" pitchFamily="2" charset="-122"/>
              </a:rPr>
              <a:t>都是负的，故由</a:t>
            </a:r>
            <a:r>
              <a:rPr lang="en-US" altLang="zh-CN" sz="2200" b="1">
                <a:latin typeface="宋体" pitchFamily="2" charset="-122"/>
              </a:rPr>
              <a:t>B</a:t>
            </a:r>
            <a:r>
              <a:rPr lang="zh-CN" altLang="en-US" sz="2200" b="1">
                <a:latin typeface="宋体" pitchFamily="2" charset="-122"/>
              </a:rPr>
              <a:t>、</a:t>
            </a:r>
            <a:r>
              <a:rPr lang="en-US" altLang="zh-CN" sz="2200" b="1">
                <a:latin typeface="宋体" pitchFamily="2" charset="-122"/>
              </a:rPr>
              <a:t>C</a:t>
            </a:r>
            <a:r>
              <a:rPr lang="zh-CN" altLang="en-US" sz="2200" b="1">
                <a:latin typeface="宋体" pitchFamily="2" charset="-122"/>
              </a:rPr>
              <a:t>流入，从</a:t>
            </a:r>
            <a:r>
              <a:rPr lang="en-US" altLang="zh-CN" sz="2200" b="1">
                <a:latin typeface="宋体" pitchFamily="2" charset="-122"/>
              </a:rPr>
              <a:t>Y,Z</a:t>
            </a:r>
            <a:r>
              <a:rPr lang="zh-CN" altLang="en-US" sz="2200" b="1">
                <a:latin typeface="宋体" pitchFamily="2" charset="-122"/>
              </a:rPr>
              <a:t>流出，其磁势分别用矢量</a:t>
            </a:r>
            <a:r>
              <a:rPr lang="en-US" altLang="zh-CN" sz="2200" b="1">
                <a:latin typeface="宋体" pitchFamily="2" charset="-122"/>
              </a:rPr>
              <a:t>F</a:t>
            </a:r>
            <a:r>
              <a:rPr lang="en-US" altLang="zh-CN" sz="2200" b="1" baseline="-25000">
                <a:latin typeface="宋体" pitchFamily="2" charset="-122"/>
              </a:rPr>
              <a:t>B</a:t>
            </a:r>
            <a:r>
              <a:rPr lang="en-US" altLang="zh-CN" sz="2200" b="1">
                <a:latin typeface="宋体" pitchFamily="2" charset="-122"/>
              </a:rPr>
              <a:t> F</a:t>
            </a:r>
            <a:r>
              <a:rPr lang="en-US" altLang="zh-CN" sz="2200" b="1" baseline="-25000">
                <a:latin typeface="宋体" pitchFamily="2" charset="-122"/>
              </a:rPr>
              <a:t>C</a:t>
            </a:r>
            <a:r>
              <a:rPr lang="zh-CN" altLang="en-US" sz="2200" b="1">
                <a:latin typeface="宋体" pitchFamily="2" charset="-122"/>
              </a:rPr>
              <a:t>表示，模为</a:t>
            </a:r>
            <a:r>
              <a:rPr lang="en-US" altLang="zh-CN" sz="2200" b="1">
                <a:latin typeface="宋体" pitchFamily="2" charset="-122"/>
              </a:rPr>
              <a:t>F</a:t>
            </a:r>
            <a:r>
              <a:rPr lang="en-US" altLang="zh-CN" sz="2200" b="1" baseline="-25000">
                <a:latin typeface="宋体" pitchFamily="2" charset="-122"/>
              </a:rPr>
              <a:t>A</a:t>
            </a:r>
            <a:r>
              <a:rPr lang="zh-CN" altLang="en-US" sz="2200" b="1">
                <a:latin typeface="宋体" pitchFamily="2" charset="-122"/>
              </a:rPr>
              <a:t>之</a:t>
            </a:r>
            <a:r>
              <a:rPr lang="en-US" altLang="zh-CN" sz="2200" b="1">
                <a:latin typeface="宋体" pitchFamily="2" charset="-122"/>
              </a:rPr>
              <a:t>1/2</a:t>
            </a:r>
            <a:r>
              <a:rPr lang="zh-CN" altLang="en-US" sz="2200" b="1">
                <a:latin typeface="宋体" pitchFamily="2" charset="-122"/>
              </a:rPr>
              <a:t>。如果用</a:t>
            </a:r>
            <a:r>
              <a:rPr lang="en-US" altLang="zh-CN" sz="2200" b="1">
                <a:latin typeface="宋体" pitchFamily="2" charset="-122"/>
              </a:rPr>
              <a:t>F</a:t>
            </a:r>
            <a:r>
              <a:rPr lang="ru-RU" altLang="zh-CN" sz="2200" b="1" baseline="-25000">
                <a:latin typeface="宋体" pitchFamily="2" charset="-122"/>
                <a:cs typeface="Tahoma" pitchFamily="34" charset="0"/>
              </a:rPr>
              <a:t>Ф</a:t>
            </a:r>
            <a:r>
              <a:rPr lang="zh-CN" altLang="en-US" sz="2200" b="1">
                <a:latin typeface="宋体" pitchFamily="2" charset="-122"/>
              </a:rPr>
              <a:t>表示电流幅值</a:t>
            </a:r>
            <a:r>
              <a:rPr lang="en-US" altLang="zh-CN" sz="2200" b="1">
                <a:latin typeface="宋体" pitchFamily="2" charset="-122"/>
              </a:rPr>
              <a:t>I</a:t>
            </a:r>
            <a:r>
              <a:rPr lang="en-US" altLang="zh-CN" sz="2200" b="1" baseline="-25000">
                <a:latin typeface="宋体" pitchFamily="2" charset="-122"/>
              </a:rPr>
              <a:t>m</a:t>
            </a:r>
            <a:r>
              <a:rPr lang="zh-CN" altLang="en-US" sz="2200" b="1">
                <a:latin typeface="宋体" pitchFamily="2" charset="-122"/>
              </a:rPr>
              <a:t>流过一相线圈产生的磁势幅值，则此时三相绕组建立的合成磁势</a:t>
            </a:r>
            <a:r>
              <a:rPr lang="en-US" altLang="zh-CN" sz="2200" b="1">
                <a:latin typeface="宋体" pitchFamily="2" charset="-122"/>
              </a:rPr>
              <a:t>F</a:t>
            </a:r>
            <a:r>
              <a:rPr lang="zh-CN" altLang="en-US" sz="2200" b="1">
                <a:latin typeface="宋体" pitchFamily="2" charset="-122"/>
              </a:rPr>
              <a:t>，按矢量相加其模</a:t>
            </a:r>
            <a:r>
              <a:rPr lang="en-US" altLang="zh-CN" sz="2200" b="1">
                <a:latin typeface="宋体" pitchFamily="2" charset="-122"/>
              </a:rPr>
              <a:t>F=3/2 F</a:t>
            </a:r>
            <a:r>
              <a:rPr lang="ru-RU" altLang="zh-CN" sz="2200" b="1" baseline="-25000">
                <a:latin typeface="宋体" pitchFamily="2" charset="-122"/>
                <a:cs typeface="Tahoma" pitchFamily="34" charset="0"/>
              </a:rPr>
              <a:t>Ф</a:t>
            </a:r>
            <a:r>
              <a:rPr lang="en-US" altLang="zh-CN" sz="2200" b="1">
                <a:latin typeface="宋体" pitchFamily="2" charset="-122"/>
              </a:rPr>
              <a:t> </a:t>
            </a:r>
            <a:r>
              <a:rPr lang="zh-CN" altLang="en-US" sz="2200" b="1">
                <a:latin typeface="宋体" pitchFamily="2" charset="-122"/>
              </a:rPr>
              <a:t>。该磁势的轴线正与</a:t>
            </a:r>
            <a:r>
              <a:rPr lang="en-US" altLang="zh-CN" sz="2200" b="1">
                <a:latin typeface="宋体" pitchFamily="2" charset="-122"/>
              </a:rPr>
              <a:t>A</a:t>
            </a:r>
            <a:r>
              <a:rPr lang="zh-CN" altLang="en-US" sz="2200" b="1">
                <a:latin typeface="宋体" pitchFamily="2" charset="-122"/>
              </a:rPr>
              <a:t>线圈的轴线重合，图中用</a:t>
            </a:r>
            <a:r>
              <a:rPr lang="en-US" altLang="zh-CN" sz="2200" b="1">
                <a:latin typeface="宋体" pitchFamily="2" charset="-122"/>
              </a:rPr>
              <a:t>F</a:t>
            </a:r>
            <a:r>
              <a:rPr lang="zh-CN" altLang="en-US" sz="2200" b="1">
                <a:latin typeface="宋体" pitchFamily="2" charset="-122"/>
              </a:rPr>
              <a:t>和</a:t>
            </a:r>
            <a:r>
              <a:rPr lang="en-US" altLang="zh-CN" sz="2200" b="1">
                <a:latin typeface="宋体" pitchFamily="2" charset="-122"/>
              </a:rPr>
              <a:t>N</a:t>
            </a:r>
            <a:r>
              <a:rPr lang="zh-CN" altLang="en-US" sz="2200" b="1">
                <a:latin typeface="宋体" pitchFamily="2" charset="-122"/>
              </a:rPr>
              <a:t>、</a:t>
            </a:r>
            <a:r>
              <a:rPr lang="en-US" altLang="zh-CN" sz="2200" b="1">
                <a:latin typeface="宋体" pitchFamily="2" charset="-122"/>
              </a:rPr>
              <a:t>S</a:t>
            </a:r>
            <a:r>
              <a:rPr lang="zh-CN" altLang="en-US" sz="2200" b="1">
                <a:latin typeface="宋体" pitchFamily="2" charset="-122"/>
              </a:rPr>
              <a:t>表示该磁势和磁场的方向。</a:t>
            </a:r>
            <a:endParaRPr lang="zh-CN" altLang="zh-CN" sz="2200" b="1">
              <a:latin typeface="宋体" pitchFamily="2" charset="-122"/>
            </a:endParaRPr>
          </a:p>
        </p:txBody>
      </p:sp>
      <p:pic>
        <p:nvPicPr>
          <p:cNvPr id="12292" name="Picture 9" descr="15-3三相电流形成旋转磁场1"/>
          <p:cNvPicPr>
            <a:picLocks noChangeAspect="1" noChangeArrowheads="1"/>
          </p:cNvPicPr>
          <p:nvPr>
            <p:ph sz="quarter" idx="2"/>
          </p:nvPr>
        </p:nvPicPr>
        <p:blipFill>
          <a:blip r:embed="rId2"/>
          <a:srcRect/>
          <a:stretch>
            <a:fillRect/>
          </a:stretch>
        </p:blipFill>
        <p:spPr>
          <a:xfrm>
            <a:off x="3276600" y="4286250"/>
            <a:ext cx="4679950" cy="2557463"/>
          </a:xfrm>
          <a:noFill/>
        </p:spPr>
      </p:pic>
      <p:sp>
        <p:nvSpPr>
          <p:cNvPr id="12293" name="AutoShape 10">
            <a:hlinkClick r:id="rId3" action="ppaction://program" highlightClick="1"/>
          </p:cNvPr>
          <p:cNvSpPr>
            <a:spLocks noChangeArrowheads="1"/>
          </p:cNvSpPr>
          <p:nvPr/>
        </p:nvSpPr>
        <p:spPr bwMode="auto">
          <a:xfrm>
            <a:off x="827088" y="5805488"/>
            <a:ext cx="863600" cy="503237"/>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50963" y="0"/>
            <a:ext cx="7793037" cy="11430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8</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13315" name="Rectangle 4"/>
          <p:cNvSpPr>
            <a:spLocks noChangeArrowheads="1"/>
          </p:cNvSpPr>
          <p:nvPr/>
        </p:nvSpPr>
        <p:spPr bwMode="auto">
          <a:xfrm>
            <a:off x="179388" y="1196975"/>
            <a:ext cx="8642350" cy="316865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200"/>
              <a:t>一、旋转磁场的形成</a:t>
            </a:r>
          </a:p>
          <a:p>
            <a:pPr marL="342900" indent="-342900">
              <a:spcBef>
                <a:spcPct val="20000"/>
              </a:spcBef>
              <a:buClr>
                <a:schemeClr val="accent1"/>
              </a:buClr>
              <a:buSzPct val="65000"/>
              <a:buFont typeface="Wingdings" pitchFamily="2" charset="2"/>
              <a:buChar char="n"/>
            </a:pPr>
            <a:r>
              <a:rPr lang="zh-CN" altLang="en-US" sz="2200"/>
              <a:t>      在</a:t>
            </a:r>
            <a:r>
              <a:rPr lang="el-GR" altLang="zh-CN" sz="2200">
                <a:cs typeface="Tahoma" pitchFamily="34" charset="0"/>
              </a:rPr>
              <a:t>ω</a:t>
            </a:r>
            <a:r>
              <a:rPr lang="en-US" altLang="zh-CN" sz="2200">
                <a:cs typeface="Tahoma" pitchFamily="34" charset="0"/>
              </a:rPr>
              <a:t>t</a:t>
            </a:r>
            <a:r>
              <a:rPr lang="zh-CN" altLang="en-US" sz="2200"/>
              <a:t>＝</a:t>
            </a:r>
            <a:r>
              <a:rPr lang="en-US" altLang="zh-CN" sz="2200"/>
              <a:t>210°</a:t>
            </a:r>
            <a:r>
              <a:rPr lang="zh-CN" altLang="en-US" sz="2200"/>
              <a:t>瞬间，此时， </a:t>
            </a:r>
            <a:r>
              <a:rPr lang="en-US" altLang="zh-CN" sz="2200"/>
              <a:t>i</a:t>
            </a:r>
            <a:r>
              <a:rPr lang="en-US" altLang="zh-CN" sz="2200" baseline="-25000"/>
              <a:t>B </a:t>
            </a:r>
            <a:r>
              <a:rPr lang="en-US" altLang="zh-CN" sz="2200"/>
              <a:t>=I</a:t>
            </a:r>
            <a:r>
              <a:rPr lang="en-US" altLang="zh-CN" sz="2200" baseline="-25000"/>
              <a:t>m</a:t>
            </a:r>
            <a:r>
              <a:rPr lang="zh-CN" altLang="en-US" sz="2200"/>
              <a:t>， </a:t>
            </a:r>
            <a:r>
              <a:rPr lang="en-US" altLang="zh-CN" sz="2200"/>
              <a:t>i</a:t>
            </a:r>
            <a:r>
              <a:rPr lang="en-US" altLang="zh-CN" sz="2200" baseline="-25000"/>
              <a:t>A</a:t>
            </a:r>
            <a:r>
              <a:rPr lang="en-US" altLang="zh-CN" sz="2200"/>
              <a:t>=i</a:t>
            </a:r>
            <a:r>
              <a:rPr lang="en-US" altLang="zh-CN" sz="2200" baseline="-25000"/>
              <a:t>C</a:t>
            </a:r>
            <a:r>
              <a:rPr lang="en-US" altLang="zh-CN" sz="2200"/>
              <a:t>=-I</a:t>
            </a:r>
            <a:r>
              <a:rPr lang="en-US" altLang="zh-CN" sz="2200" baseline="-25000"/>
              <a:t>m</a:t>
            </a:r>
            <a:r>
              <a:rPr lang="en-US" altLang="zh-CN" sz="2200"/>
              <a:t>/2</a:t>
            </a:r>
            <a:r>
              <a:rPr lang="zh-CN" altLang="en-US" sz="2200"/>
              <a:t>。 。用同样的方法，可以得到该瞬间三相绕组内电流的取向和建立的合成磁势与磁场的方向，如图所示。合成磁势的模仍为</a:t>
            </a:r>
            <a:r>
              <a:rPr lang="en-US" altLang="zh-CN" sz="2200"/>
              <a:t>F=3/2 F</a:t>
            </a:r>
            <a:r>
              <a:rPr lang="ru-RU" altLang="zh-CN" sz="2200" baseline="-25000">
                <a:cs typeface="Tahoma" pitchFamily="34" charset="0"/>
              </a:rPr>
              <a:t>Ф</a:t>
            </a:r>
            <a:r>
              <a:rPr lang="en-US" altLang="zh-CN" sz="2200"/>
              <a:t> </a:t>
            </a:r>
            <a:r>
              <a:rPr lang="zh-CN" altLang="en-US" sz="2200"/>
              <a:t>，不过其轴线已转到</a:t>
            </a:r>
            <a:r>
              <a:rPr lang="en-US" altLang="zh-CN" sz="2200"/>
              <a:t>B</a:t>
            </a:r>
            <a:r>
              <a:rPr lang="zh-CN" altLang="en-US" sz="2200"/>
              <a:t>相线圈的轴线上了。也就是说，电流在时间</a:t>
            </a:r>
            <a:r>
              <a:rPr lang="el-GR" altLang="zh-CN" sz="2200">
                <a:cs typeface="Tahoma" pitchFamily="34" charset="0"/>
              </a:rPr>
              <a:t>ω</a:t>
            </a:r>
            <a:r>
              <a:rPr lang="en-US" altLang="zh-CN" sz="2200">
                <a:cs typeface="Tahoma" pitchFamily="34" charset="0"/>
              </a:rPr>
              <a:t>t</a:t>
            </a:r>
            <a:r>
              <a:rPr lang="zh-CN" altLang="en-US" sz="2200"/>
              <a:t>上经过</a:t>
            </a:r>
            <a:r>
              <a:rPr lang="en-US" altLang="zh-CN" sz="2200"/>
              <a:t>120 ° </a:t>
            </a:r>
            <a:r>
              <a:rPr lang="zh-CN" altLang="en-US" sz="2200"/>
              <a:t>，由它们建立的合成磁势和磁场在空间也转过</a:t>
            </a:r>
            <a:r>
              <a:rPr lang="en-US" altLang="zh-CN" sz="2200"/>
              <a:t>120°</a:t>
            </a:r>
            <a:r>
              <a:rPr lang="zh-CN" altLang="en-US" sz="2200"/>
              <a:t>。</a:t>
            </a:r>
            <a:r>
              <a:rPr lang="zh-CN" altLang="en-US" sz="2600"/>
              <a:t> </a:t>
            </a:r>
            <a:endParaRPr lang="zh-CN" altLang="zh-CN" sz="2600"/>
          </a:p>
        </p:txBody>
      </p:sp>
      <p:pic>
        <p:nvPicPr>
          <p:cNvPr id="13316" name="Picture 8" descr="15-3三相电流形成旋转磁场2"/>
          <p:cNvPicPr>
            <a:picLocks noChangeAspect="1" noChangeArrowheads="1"/>
          </p:cNvPicPr>
          <p:nvPr>
            <p:ph sz="quarter" idx="2"/>
          </p:nvPr>
        </p:nvPicPr>
        <p:blipFill>
          <a:blip r:embed="rId2"/>
          <a:srcRect/>
          <a:stretch>
            <a:fillRect/>
          </a:stretch>
        </p:blipFill>
        <p:spPr>
          <a:xfrm>
            <a:off x="3708400" y="3644900"/>
            <a:ext cx="5435600" cy="2914650"/>
          </a:xfr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0"/>
            <a:ext cx="7793037" cy="1341438"/>
          </a:xfrm>
        </p:spPr>
        <p:txBody>
          <a:bodyPr/>
          <a:lstStyle/>
          <a:p>
            <a:pPr eaLnBrk="1" hangingPunct="1"/>
            <a:r>
              <a:rPr lang="zh-CN" altLang="en-US" sz="2500" b="1" smtClean="0">
                <a:latin typeface="宋体" pitchFamily="2" charset="-122"/>
              </a:rPr>
              <a:t>第</a:t>
            </a:r>
            <a:r>
              <a:rPr lang="en-US" altLang="zh-CN" sz="2500" b="1" smtClean="0">
                <a:latin typeface="宋体" pitchFamily="2" charset="-122"/>
              </a:rPr>
              <a:t>4-1</a:t>
            </a:r>
            <a:r>
              <a:rPr lang="zh-CN" altLang="en-US" sz="2500" b="1" smtClean="0">
                <a:latin typeface="宋体" pitchFamily="2" charset="-122"/>
              </a:rPr>
              <a:t>讲</a:t>
            </a:r>
            <a:r>
              <a:rPr lang="zh-CN" altLang="en-US" sz="2900" b="1" smtClean="0">
                <a:latin typeface="宋体" pitchFamily="2" charset="-122"/>
              </a:rPr>
              <a:t>　交流电机概述                </a:t>
            </a:r>
            <a:r>
              <a:rPr lang="en-US" altLang="zh-CN" sz="2900" b="1" smtClean="0">
                <a:latin typeface="宋体" pitchFamily="2" charset="-122"/>
              </a:rPr>
              <a:t>9</a:t>
            </a:r>
            <a:r>
              <a:rPr lang="en-US" altLang="zh-CN" b="1" smtClean="0"/>
              <a:t/>
            </a:r>
            <a:br>
              <a:rPr lang="en-US" altLang="zh-CN" b="1" smtClean="0"/>
            </a:br>
            <a:r>
              <a:rPr lang="en-US" altLang="zh-CN" b="1" smtClean="0"/>
              <a:t>4-2.</a:t>
            </a:r>
            <a:r>
              <a:rPr lang="zh-CN" altLang="en-US" sz="4600" b="1" smtClean="0"/>
              <a:t>感应电动机的基本原理</a:t>
            </a:r>
          </a:p>
        </p:txBody>
      </p:sp>
      <p:sp>
        <p:nvSpPr>
          <p:cNvPr id="14339" name="Rectangle 4"/>
          <p:cNvSpPr>
            <a:spLocks noChangeArrowheads="1"/>
          </p:cNvSpPr>
          <p:nvPr/>
        </p:nvSpPr>
        <p:spPr bwMode="auto">
          <a:xfrm>
            <a:off x="323850" y="1341438"/>
            <a:ext cx="8569325" cy="316865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200"/>
              <a:t>一、旋转磁场的形成</a:t>
            </a:r>
          </a:p>
          <a:p>
            <a:pPr marL="342900" indent="-342900">
              <a:spcBef>
                <a:spcPct val="20000"/>
              </a:spcBef>
              <a:buClr>
                <a:schemeClr val="accent1"/>
              </a:buClr>
              <a:buSzPct val="65000"/>
              <a:buFont typeface="Wingdings" pitchFamily="2" charset="2"/>
              <a:buChar char="n"/>
            </a:pPr>
            <a:r>
              <a:rPr lang="zh-CN" altLang="en-US" sz="2200"/>
              <a:t>      在</a:t>
            </a:r>
            <a:r>
              <a:rPr lang="el-GR" altLang="zh-CN" sz="2200">
                <a:cs typeface="Tahoma" pitchFamily="34" charset="0"/>
              </a:rPr>
              <a:t>ω</a:t>
            </a:r>
            <a:r>
              <a:rPr lang="en-US" altLang="zh-CN" sz="2200">
                <a:cs typeface="Tahoma" pitchFamily="34" charset="0"/>
              </a:rPr>
              <a:t>t</a:t>
            </a:r>
            <a:r>
              <a:rPr lang="zh-CN" altLang="en-US" sz="2200"/>
              <a:t>＝</a:t>
            </a:r>
            <a:r>
              <a:rPr lang="en-US" altLang="zh-CN" sz="2200"/>
              <a:t>330°</a:t>
            </a:r>
            <a:r>
              <a:rPr lang="zh-CN" altLang="en-US" sz="2200"/>
              <a:t>瞬间，此时，</a:t>
            </a:r>
            <a:r>
              <a:rPr lang="zh-CN" altLang="en-US" sz="2200" baseline="-25000"/>
              <a:t> </a:t>
            </a:r>
            <a:r>
              <a:rPr lang="en-US" altLang="zh-CN" sz="2200"/>
              <a:t>i</a:t>
            </a:r>
            <a:r>
              <a:rPr lang="en-US" altLang="zh-CN" sz="2200" baseline="-25000"/>
              <a:t>C </a:t>
            </a:r>
            <a:r>
              <a:rPr lang="en-US" altLang="zh-CN" sz="2200"/>
              <a:t>=I</a:t>
            </a:r>
            <a:r>
              <a:rPr lang="en-US" altLang="zh-CN" sz="2200" baseline="-25000"/>
              <a:t>m</a:t>
            </a:r>
            <a:r>
              <a:rPr lang="zh-CN" altLang="en-US" sz="2200"/>
              <a:t>， </a:t>
            </a:r>
            <a:r>
              <a:rPr lang="en-US" altLang="zh-CN" sz="2200"/>
              <a:t>i</a:t>
            </a:r>
            <a:r>
              <a:rPr lang="en-US" altLang="zh-CN" sz="2200" baseline="-25000"/>
              <a:t>A</a:t>
            </a:r>
            <a:r>
              <a:rPr lang="en-US" altLang="zh-CN" sz="2200"/>
              <a:t>= i</a:t>
            </a:r>
            <a:r>
              <a:rPr lang="en-US" altLang="zh-CN" sz="2200" baseline="-25000"/>
              <a:t>B</a:t>
            </a:r>
            <a:r>
              <a:rPr lang="en-US" altLang="zh-CN" sz="2200"/>
              <a:t>=-I</a:t>
            </a:r>
            <a:r>
              <a:rPr lang="en-US" altLang="zh-CN" sz="2200" baseline="-25000"/>
              <a:t>m</a:t>
            </a:r>
            <a:r>
              <a:rPr lang="en-US" altLang="zh-CN" sz="2200"/>
              <a:t>/2</a:t>
            </a:r>
            <a:r>
              <a:rPr lang="zh-CN" altLang="en-US" sz="2200"/>
              <a:t>。 。用同样的方法，可以得到该瞬间三相绕组内电流的取向和建立的合成磁势与磁场的方向，如图所示。合成磁势的模仍为</a:t>
            </a:r>
            <a:r>
              <a:rPr lang="en-US" altLang="zh-CN" sz="2200"/>
              <a:t>F=3/2 F</a:t>
            </a:r>
            <a:r>
              <a:rPr lang="ru-RU" altLang="zh-CN" sz="2200" baseline="-25000">
                <a:cs typeface="Tahoma" pitchFamily="34" charset="0"/>
              </a:rPr>
              <a:t>Ф</a:t>
            </a:r>
            <a:r>
              <a:rPr lang="en-US" altLang="zh-CN" sz="2200"/>
              <a:t> </a:t>
            </a:r>
            <a:r>
              <a:rPr lang="zh-CN" altLang="en-US" sz="2200"/>
              <a:t>，不过其轴线已转到</a:t>
            </a:r>
            <a:r>
              <a:rPr lang="en-US" altLang="zh-CN" sz="2200"/>
              <a:t>C</a:t>
            </a:r>
            <a:r>
              <a:rPr lang="zh-CN" altLang="en-US" sz="2200"/>
              <a:t>相线圈的轴线上了。也就是说，电流在时间</a:t>
            </a:r>
            <a:r>
              <a:rPr lang="el-GR" altLang="zh-CN" sz="2200">
                <a:cs typeface="Tahoma" pitchFamily="34" charset="0"/>
              </a:rPr>
              <a:t>ω</a:t>
            </a:r>
            <a:r>
              <a:rPr lang="en-US" altLang="zh-CN" sz="2200">
                <a:cs typeface="Tahoma" pitchFamily="34" charset="0"/>
              </a:rPr>
              <a:t>t</a:t>
            </a:r>
            <a:r>
              <a:rPr lang="zh-CN" altLang="en-US" sz="2200"/>
              <a:t>上又经过</a:t>
            </a:r>
            <a:r>
              <a:rPr lang="en-US" altLang="zh-CN" sz="2200"/>
              <a:t>120 °</a:t>
            </a:r>
            <a:r>
              <a:rPr lang="zh-CN" altLang="en-US" sz="2200"/>
              <a:t>，由它们建立的合成磁势和磁场在空间也转过</a:t>
            </a:r>
            <a:r>
              <a:rPr lang="en-US" altLang="zh-CN" sz="2200"/>
              <a:t>120°</a:t>
            </a:r>
            <a:r>
              <a:rPr lang="zh-CN" altLang="en-US" sz="2200"/>
              <a:t>。</a:t>
            </a:r>
            <a:r>
              <a:rPr lang="zh-CN" altLang="en-US" sz="2600"/>
              <a:t> </a:t>
            </a:r>
            <a:endParaRPr lang="zh-CN" altLang="zh-CN" sz="2600"/>
          </a:p>
        </p:txBody>
      </p:sp>
      <p:pic>
        <p:nvPicPr>
          <p:cNvPr id="14340" name="Picture 8" descr="15-3三相电流形成旋转磁场3"/>
          <p:cNvPicPr>
            <a:picLocks noChangeAspect="1" noChangeArrowheads="1"/>
          </p:cNvPicPr>
          <p:nvPr>
            <p:ph sz="quarter" idx="2"/>
          </p:nvPr>
        </p:nvPicPr>
        <p:blipFill>
          <a:blip r:embed="rId2"/>
          <a:srcRect/>
          <a:stretch>
            <a:fillRect/>
          </a:stretch>
        </p:blipFill>
        <p:spPr>
          <a:xfrm>
            <a:off x="3635375" y="3573463"/>
            <a:ext cx="5256213" cy="2806700"/>
          </a:xfr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16013" y="0"/>
            <a:ext cx="7793037" cy="11430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10</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15363" name="Rectangle 3"/>
          <p:cNvSpPr>
            <a:spLocks noChangeArrowheads="1"/>
          </p:cNvSpPr>
          <p:nvPr/>
        </p:nvSpPr>
        <p:spPr bwMode="auto">
          <a:xfrm>
            <a:off x="323850" y="1196975"/>
            <a:ext cx="8569325" cy="316865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200"/>
              <a:t>一、旋转磁场的形成</a:t>
            </a:r>
          </a:p>
          <a:p>
            <a:pPr marL="342900" indent="-342900">
              <a:spcBef>
                <a:spcPct val="20000"/>
              </a:spcBef>
              <a:buClr>
                <a:schemeClr val="accent1"/>
              </a:buClr>
              <a:buSzPct val="65000"/>
              <a:buFont typeface="Wingdings" pitchFamily="2" charset="2"/>
              <a:buChar char="n"/>
            </a:pPr>
            <a:r>
              <a:rPr lang="zh-CN" altLang="en-US" sz="2200"/>
              <a:t>      在</a:t>
            </a:r>
            <a:r>
              <a:rPr lang="el-GR" altLang="zh-CN" sz="2200">
                <a:cs typeface="Tahoma" pitchFamily="34" charset="0"/>
              </a:rPr>
              <a:t>ω</a:t>
            </a:r>
            <a:r>
              <a:rPr lang="en-US" altLang="zh-CN" sz="2200">
                <a:cs typeface="Tahoma" pitchFamily="34" charset="0"/>
              </a:rPr>
              <a:t>t</a:t>
            </a:r>
            <a:r>
              <a:rPr lang="zh-CN" altLang="en-US" sz="2200"/>
              <a:t>＝</a:t>
            </a:r>
            <a:r>
              <a:rPr lang="en-US" altLang="zh-CN" sz="2200"/>
              <a:t>450°</a:t>
            </a:r>
            <a:r>
              <a:rPr lang="zh-CN" altLang="en-US" sz="2200"/>
              <a:t>瞬间，则将重复</a:t>
            </a:r>
            <a:r>
              <a:rPr lang="el-GR" altLang="zh-CN" sz="2200">
                <a:cs typeface="Tahoma" pitchFamily="34" charset="0"/>
              </a:rPr>
              <a:t>ω</a:t>
            </a:r>
            <a:r>
              <a:rPr lang="en-US" altLang="zh-CN" sz="2200">
                <a:cs typeface="Tahoma" pitchFamily="34" charset="0"/>
              </a:rPr>
              <a:t>t</a:t>
            </a:r>
            <a:r>
              <a:rPr lang="zh-CN" altLang="en-US" sz="2200"/>
              <a:t>＝</a:t>
            </a:r>
            <a:r>
              <a:rPr lang="en-US" altLang="zh-CN" sz="2200"/>
              <a:t>90°</a:t>
            </a:r>
            <a:r>
              <a:rPr lang="zh-CN" altLang="en-US" sz="2200"/>
              <a:t>瞬间状态，即电流在时间上经过一个周期</a:t>
            </a:r>
            <a:r>
              <a:rPr lang="en-US" altLang="zh-CN" sz="2200"/>
              <a:t>T(</a:t>
            </a:r>
            <a:r>
              <a:rPr lang="el-GR" altLang="zh-CN" sz="2200">
                <a:cs typeface="Tahoma" pitchFamily="34" charset="0"/>
              </a:rPr>
              <a:t>ω</a:t>
            </a:r>
            <a:r>
              <a:rPr lang="en-US" altLang="zh-CN" sz="2200">
                <a:cs typeface="Tahoma" pitchFamily="34" charset="0"/>
              </a:rPr>
              <a:t>T</a:t>
            </a:r>
            <a:r>
              <a:rPr lang="zh-CN" altLang="en-US" sz="2200"/>
              <a:t>＝</a:t>
            </a:r>
            <a:r>
              <a:rPr lang="en-US" altLang="zh-CN" sz="2200"/>
              <a:t>360°)</a:t>
            </a:r>
            <a:r>
              <a:rPr lang="zh-CN" altLang="en-US" sz="2200"/>
              <a:t>，三相合成磁势和磁场在空间也旋转一周</a:t>
            </a:r>
            <a:r>
              <a:rPr lang="en-US" altLang="zh-CN" sz="2200"/>
              <a:t>(360°)</a:t>
            </a:r>
            <a:r>
              <a:rPr lang="zh-CN" altLang="en-US" sz="2200"/>
              <a:t>，旋转的方向是从</a:t>
            </a:r>
            <a:r>
              <a:rPr lang="en-US" altLang="zh-CN" sz="2200"/>
              <a:t>A</a:t>
            </a:r>
            <a:r>
              <a:rPr lang="zh-CN" altLang="en-US" sz="2200"/>
              <a:t>相轴线转向</a:t>
            </a:r>
            <a:r>
              <a:rPr lang="en-US" altLang="zh-CN" sz="2200"/>
              <a:t>B</a:t>
            </a:r>
            <a:r>
              <a:rPr lang="zh-CN" altLang="en-US" sz="2200"/>
              <a:t>相再转向</a:t>
            </a:r>
            <a:r>
              <a:rPr lang="en-US" altLang="zh-CN" sz="2200"/>
              <a:t>C</a:t>
            </a:r>
            <a:r>
              <a:rPr lang="zh-CN" altLang="en-US" sz="2200"/>
              <a:t>相轴线，即谓</a:t>
            </a:r>
            <a:r>
              <a:rPr lang="en-US" altLang="zh-CN" sz="2200"/>
              <a:t>A-B-C</a:t>
            </a:r>
            <a:r>
              <a:rPr lang="zh-CN" altLang="en-US" sz="2200"/>
              <a:t>顺序旋转。若电机具有</a:t>
            </a:r>
            <a:r>
              <a:rPr lang="en-US" altLang="zh-CN" sz="2200"/>
              <a:t>p</a:t>
            </a:r>
            <a:r>
              <a:rPr lang="zh-CN" altLang="en-US" sz="2200"/>
              <a:t>对极，那么电流在时间上每经过一个周期了时，磁场转过一对极空间，即转过</a:t>
            </a:r>
            <a:r>
              <a:rPr lang="en-US" altLang="zh-CN" sz="2200"/>
              <a:t>1/p</a:t>
            </a:r>
            <a:r>
              <a:rPr lang="zh-CN" altLang="en-US" sz="2200"/>
              <a:t>周。所以以每分钟转数表达的旋转磁场转速即同步转速，如式</a:t>
            </a:r>
            <a:endParaRPr lang="zh-CN" altLang="zh-CN" sz="2200"/>
          </a:p>
        </p:txBody>
      </p:sp>
      <p:graphicFrame>
        <p:nvGraphicFramePr>
          <p:cNvPr id="15364" name="Object 4"/>
          <p:cNvGraphicFramePr>
            <a:graphicFrameLocks noChangeAspect="1"/>
          </p:cNvGraphicFramePr>
          <p:nvPr>
            <p:ph sz="quarter" idx="3"/>
          </p:nvPr>
        </p:nvGraphicFramePr>
        <p:xfrm>
          <a:off x="919163" y="4186238"/>
          <a:ext cx="1527175" cy="1230312"/>
        </p:xfrm>
        <a:graphic>
          <a:graphicData uri="http://schemas.openxmlformats.org/presentationml/2006/ole">
            <p:oleObj spid="_x0000_s15364" name="Equation" r:id="rId3" imgW="507780" imgH="393529" progId="Equation.DSMT4">
              <p:embed/>
            </p:oleObj>
          </a:graphicData>
        </a:graphic>
      </p:graphicFrame>
      <p:pic>
        <p:nvPicPr>
          <p:cNvPr id="15365" name="Picture 7" descr="15-3三相电流形成旋转磁场4"/>
          <p:cNvPicPr>
            <a:picLocks noChangeAspect="1" noChangeArrowheads="1"/>
          </p:cNvPicPr>
          <p:nvPr>
            <p:ph sz="quarter" idx="2"/>
          </p:nvPr>
        </p:nvPicPr>
        <p:blipFill>
          <a:blip r:embed="rId4"/>
          <a:srcRect/>
          <a:stretch>
            <a:fillRect/>
          </a:stretch>
        </p:blipFill>
        <p:spPr>
          <a:xfrm>
            <a:off x="3779838" y="3933825"/>
            <a:ext cx="4824412" cy="2682875"/>
          </a:xfrm>
          <a:noFill/>
        </p:spPr>
      </p:pic>
      <p:sp>
        <p:nvSpPr>
          <p:cNvPr id="15366" name="AutoShape 8">
            <a:hlinkClick r:id="rId5" action="ppaction://program" highlightClick="1"/>
          </p:cNvPr>
          <p:cNvSpPr>
            <a:spLocks noChangeArrowheads="1"/>
          </p:cNvSpPr>
          <p:nvPr/>
        </p:nvSpPr>
        <p:spPr bwMode="auto">
          <a:xfrm>
            <a:off x="1547813" y="5876925"/>
            <a:ext cx="1223962" cy="792163"/>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sz="quarter"/>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11</a:t>
            </a:r>
            <a:br>
              <a:rPr lang="en-US" altLang="zh-CN" sz="2100" b="1" smtClean="0">
                <a:latin typeface="宋体" pitchFamily="2" charset="-122"/>
              </a:rPr>
            </a:br>
            <a:r>
              <a:rPr lang="en-US" altLang="zh-CN" sz="3400" b="1" smtClean="0"/>
              <a:t>4-2.</a:t>
            </a:r>
            <a:r>
              <a:rPr lang="zh-CN" altLang="en-US" sz="3800" b="1" smtClean="0"/>
              <a:t>感应电动机的基本原理</a:t>
            </a:r>
          </a:p>
        </p:txBody>
      </p:sp>
      <p:pic>
        <p:nvPicPr>
          <p:cNvPr id="16387" name="Picture 6" descr="15-3三相电流形成旋转磁场1"/>
          <p:cNvPicPr>
            <a:picLocks noChangeAspect="1" noChangeArrowheads="1"/>
          </p:cNvPicPr>
          <p:nvPr>
            <p:ph sz="quarter" idx="1"/>
          </p:nvPr>
        </p:nvPicPr>
        <p:blipFill>
          <a:blip r:embed="rId3"/>
          <a:srcRect/>
          <a:stretch>
            <a:fillRect/>
          </a:stretch>
        </p:blipFill>
        <p:spPr>
          <a:xfrm>
            <a:off x="573088" y="1608138"/>
            <a:ext cx="3802062" cy="2162175"/>
          </a:xfrm>
          <a:noFill/>
        </p:spPr>
      </p:pic>
      <p:pic>
        <p:nvPicPr>
          <p:cNvPr id="16388" name="Picture 5" descr="15-3三相电流形成旋转磁场4"/>
          <p:cNvPicPr>
            <a:picLocks noChangeAspect="1" noChangeArrowheads="1"/>
          </p:cNvPicPr>
          <p:nvPr>
            <p:ph sz="quarter" idx="2"/>
          </p:nvPr>
        </p:nvPicPr>
        <p:blipFill>
          <a:blip r:embed="rId4"/>
          <a:srcRect/>
          <a:stretch>
            <a:fillRect/>
          </a:stretch>
        </p:blipFill>
        <p:spPr>
          <a:xfrm>
            <a:off x="4500563" y="3789363"/>
            <a:ext cx="3773487" cy="2181225"/>
          </a:xfrm>
          <a:noFill/>
        </p:spPr>
      </p:pic>
      <p:graphicFrame>
        <p:nvGraphicFramePr>
          <p:cNvPr id="16389" name="Object 4"/>
          <p:cNvGraphicFramePr>
            <a:graphicFrameLocks noChangeAspect="1"/>
          </p:cNvGraphicFramePr>
          <p:nvPr>
            <p:ph sz="quarter" idx="3"/>
          </p:nvPr>
        </p:nvGraphicFramePr>
        <p:xfrm>
          <a:off x="6804025" y="0"/>
          <a:ext cx="1584325" cy="1227138"/>
        </p:xfrm>
        <a:graphic>
          <a:graphicData uri="http://schemas.openxmlformats.org/presentationml/2006/ole">
            <p:oleObj spid="_x0000_s16389" name="Equation" r:id="rId5" imgW="507780" imgH="393529" progId="Equation.DSMT4">
              <p:embed/>
            </p:oleObj>
          </a:graphicData>
        </a:graphic>
      </p:graphicFrame>
      <p:pic>
        <p:nvPicPr>
          <p:cNvPr id="16390" name="Picture 8" descr="15-3三相电流形成旋转磁场2"/>
          <p:cNvPicPr>
            <a:picLocks noChangeAspect="1" noChangeArrowheads="1"/>
          </p:cNvPicPr>
          <p:nvPr>
            <p:ph sz="quarter" idx="4"/>
          </p:nvPr>
        </p:nvPicPr>
        <p:blipFill>
          <a:blip r:embed="rId6"/>
          <a:srcRect/>
          <a:stretch>
            <a:fillRect/>
          </a:stretch>
        </p:blipFill>
        <p:spPr>
          <a:xfrm>
            <a:off x="4465638" y="1598613"/>
            <a:ext cx="3965575" cy="2139950"/>
          </a:xfrm>
          <a:noFill/>
        </p:spPr>
      </p:pic>
      <p:pic>
        <p:nvPicPr>
          <p:cNvPr id="16391" name="Picture 10" descr="15-3三相电流形成旋转磁场3"/>
          <p:cNvPicPr>
            <a:picLocks noChangeAspect="1" noChangeArrowheads="1"/>
          </p:cNvPicPr>
          <p:nvPr/>
        </p:nvPicPr>
        <p:blipFill>
          <a:blip r:embed="rId7"/>
          <a:srcRect/>
          <a:stretch>
            <a:fillRect/>
          </a:stretch>
        </p:blipFill>
        <p:spPr bwMode="auto">
          <a:xfrm>
            <a:off x="684213" y="3933825"/>
            <a:ext cx="3657600" cy="1952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410" name="Picture 13" descr="15-4感应电动机工作原理1"/>
          <p:cNvPicPr>
            <a:picLocks noChangeAspect="1" noChangeArrowheads="1"/>
          </p:cNvPicPr>
          <p:nvPr>
            <p:ph sz="quarter" idx="2"/>
          </p:nvPr>
        </p:nvPicPr>
        <p:blipFill>
          <a:blip r:embed="rId2"/>
          <a:srcRect/>
          <a:stretch>
            <a:fillRect/>
          </a:stretch>
        </p:blipFill>
        <p:spPr>
          <a:xfrm>
            <a:off x="5975350" y="1916113"/>
            <a:ext cx="3168650" cy="3810000"/>
          </a:xfrm>
          <a:noFill/>
        </p:spPr>
      </p:pic>
      <p:sp>
        <p:nvSpPr>
          <p:cNvPr id="17411" name="Rectangle 2"/>
          <p:cNvSpPr>
            <a:spLocks noGrp="1" noChangeArrowheads="1"/>
          </p:cNvSpPr>
          <p:nvPr>
            <p:ph type="title"/>
          </p:nvPr>
        </p:nvSpPr>
        <p:spPr>
          <a:xfrm>
            <a:off x="900113" y="188913"/>
            <a:ext cx="7793037" cy="11430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12</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17412" name="Rectangle 3"/>
          <p:cNvSpPr>
            <a:spLocks noChangeArrowheads="1"/>
          </p:cNvSpPr>
          <p:nvPr/>
        </p:nvSpPr>
        <p:spPr bwMode="auto">
          <a:xfrm>
            <a:off x="179388" y="1341438"/>
            <a:ext cx="5905500" cy="5184775"/>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600" b="1">
                <a:latin typeface="宋体" pitchFamily="2" charset="-122"/>
              </a:rPr>
              <a:t>二、三相感应电动机的基本工作原理</a:t>
            </a:r>
          </a:p>
          <a:p>
            <a:pPr marL="342900" indent="-342900">
              <a:spcBef>
                <a:spcPct val="20000"/>
              </a:spcBef>
              <a:buClr>
                <a:schemeClr val="accent1"/>
              </a:buClr>
              <a:buSzPct val="65000"/>
              <a:buFont typeface="Wingdings" pitchFamily="2" charset="2"/>
              <a:buChar char="n"/>
            </a:pPr>
            <a:r>
              <a:rPr lang="zh-CN" altLang="en-US" sz="2600" b="1">
                <a:latin typeface="宋体" pitchFamily="2" charset="-122"/>
              </a:rPr>
              <a:t>   </a:t>
            </a:r>
            <a:r>
              <a:rPr lang="zh-CN" altLang="en-US" sz="2200" b="1">
                <a:latin typeface="宋体" pitchFamily="2" charset="-122"/>
              </a:rPr>
              <a:t>由以上分析知，当定子三相绕组通入三相交流电时，便产生一个以同步转速</a:t>
            </a:r>
            <a:r>
              <a:rPr lang="en-US" altLang="zh-CN" sz="2200" b="1">
                <a:latin typeface="宋体" pitchFamily="2" charset="-122"/>
              </a:rPr>
              <a:t>n</a:t>
            </a:r>
            <a:r>
              <a:rPr lang="en-US" altLang="zh-CN" sz="2200" b="1" baseline="-25000">
                <a:latin typeface="宋体" pitchFamily="2" charset="-122"/>
              </a:rPr>
              <a:t>1</a:t>
            </a:r>
            <a:r>
              <a:rPr lang="zh-CN" altLang="en-US" sz="2200" b="1">
                <a:latin typeface="宋体" pitchFamily="2" charset="-122"/>
              </a:rPr>
              <a:t>旋转的磁场，相当于一组磁极在空间旋转。如果转子静止不动，则转子绕组</a:t>
            </a:r>
            <a:r>
              <a:rPr lang="en-US" altLang="zh-CN" sz="2200" b="1">
                <a:latin typeface="宋体" pitchFamily="2" charset="-122"/>
              </a:rPr>
              <a:t>(</a:t>
            </a:r>
            <a:r>
              <a:rPr lang="zh-CN" altLang="en-US" sz="2200" b="1">
                <a:latin typeface="宋体" pitchFamily="2" charset="-122"/>
              </a:rPr>
              <a:t>导条</a:t>
            </a:r>
            <a:r>
              <a:rPr lang="en-US" altLang="zh-CN" sz="2200" b="1">
                <a:latin typeface="宋体" pitchFamily="2" charset="-122"/>
              </a:rPr>
              <a:t>)</a:t>
            </a:r>
            <a:r>
              <a:rPr lang="zh-CN" altLang="en-US" sz="2200" b="1">
                <a:latin typeface="宋体" pitchFamily="2" charset="-122"/>
              </a:rPr>
              <a:t>与旋转磁场有相对运动，即导条切割磁场产生感应电势。感应电势的方向可根据右手定则确定，如图</a:t>
            </a:r>
            <a:r>
              <a:rPr lang="en-US" altLang="zh-CN" sz="2200" b="1">
                <a:latin typeface="宋体" pitchFamily="2" charset="-122"/>
              </a:rPr>
              <a:t>15—5</a:t>
            </a:r>
            <a:r>
              <a:rPr lang="zh-CN" altLang="en-US" sz="2200" b="1">
                <a:latin typeface="宋体" pitchFamily="2" charset="-122"/>
              </a:rPr>
              <a:t>所示。由于转子导条为端环所短路，若暂不计电势与电流的相位差，那么导条中电势的取向就是电流的取向，如图。</a:t>
            </a:r>
            <a:endParaRPr lang="zh-CN" altLang="zh-CN" sz="2200" b="1">
              <a:latin typeface="宋体" pitchFamily="2" charset="-122"/>
            </a:endParaRPr>
          </a:p>
        </p:txBody>
      </p:sp>
      <p:sp>
        <p:nvSpPr>
          <p:cNvPr id="17413" name="Line 11"/>
          <p:cNvSpPr>
            <a:spLocks noChangeShapeType="1"/>
          </p:cNvSpPr>
          <p:nvPr/>
        </p:nvSpPr>
        <p:spPr bwMode="auto">
          <a:xfrm>
            <a:off x="7308850" y="3789363"/>
            <a:ext cx="1295400"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17414" name="AutoShape 14">
            <a:hlinkClick r:id="rId3" action="ppaction://program" highlightClick="1"/>
          </p:cNvPr>
          <p:cNvSpPr>
            <a:spLocks noChangeArrowheads="1"/>
          </p:cNvSpPr>
          <p:nvPr/>
        </p:nvSpPr>
        <p:spPr bwMode="auto">
          <a:xfrm>
            <a:off x="6300788" y="5876925"/>
            <a:ext cx="1008062" cy="647700"/>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16013" y="0"/>
            <a:ext cx="7793037" cy="11430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13</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18435" name="Rectangle 3"/>
          <p:cNvSpPr>
            <a:spLocks noChangeArrowheads="1"/>
          </p:cNvSpPr>
          <p:nvPr/>
        </p:nvSpPr>
        <p:spPr bwMode="auto">
          <a:xfrm>
            <a:off x="323850" y="1196975"/>
            <a:ext cx="5616575" cy="316865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600" b="1">
                <a:latin typeface="宋体" pitchFamily="2" charset="-122"/>
              </a:rPr>
              <a:t>二、三相感应电动机的基本工作原理</a:t>
            </a:r>
          </a:p>
          <a:p>
            <a:pPr marL="342900" indent="-342900">
              <a:spcBef>
                <a:spcPct val="20000"/>
              </a:spcBef>
              <a:buClr>
                <a:schemeClr val="accent1"/>
              </a:buClr>
              <a:buSzPct val="65000"/>
              <a:buFont typeface="Wingdings" pitchFamily="2" charset="2"/>
              <a:buChar char="n"/>
            </a:pPr>
            <a:r>
              <a:rPr lang="zh-CN" altLang="en-US" sz="2600" b="1">
                <a:latin typeface="宋体" pitchFamily="2" charset="-122"/>
              </a:rPr>
              <a:t>   </a:t>
            </a:r>
            <a:r>
              <a:rPr lang="zh-CN" altLang="en-US" sz="2000" b="1">
                <a:latin typeface="宋体" pitchFamily="2" charset="-122"/>
              </a:rPr>
              <a:t>转子电流与磁场相互作用，便产生电磁力和电磁转矩</a:t>
            </a:r>
            <a:r>
              <a:rPr lang="en-US" altLang="zh-CN" sz="2000" b="1">
                <a:latin typeface="宋体" pitchFamily="2" charset="-122"/>
              </a:rPr>
              <a:t>T</a:t>
            </a:r>
            <a:r>
              <a:rPr lang="en-US" altLang="zh-CN" sz="2000" b="1" baseline="-25000">
                <a:latin typeface="宋体" pitchFamily="2" charset="-122"/>
              </a:rPr>
              <a:t>em</a:t>
            </a:r>
            <a:r>
              <a:rPr lang="zh-CN" altLang="en-US" sz="2000" b="1">
                <a:latin typeface="宋体" pitchFamily="2" charset="-122"/>
              </a:rPr>
              <a:t>，电磁力方向由左手定则确定。一旦电磁转矩</a:t>
            </a:r>
            <a:r>
              <a:rPr lang="en-US" altLang="zh-CN" sz="2000" b="1">
                <a:latin typeface="宋体" pitchFamily="2" charset="-122"/>
              </a:rPr>
              <a:t>T</a:t>
            </a:r>
            <a:r>
              <a:rPr lang="en-US" altLang="zh-CN" sz="2000" b="1" baseline="-25000">
                <a:latin typeface="宋体" pitchFamily="2" charset="-122"/>
              </a:rPr>
              <a:t>em</a:t>
            </a:r>
            <a:r>
              <a:rPr lang="zh-CN" altLang="en-US" sz="2000" b="1">
                <a:latin typeface="宋体" pitchFamily="2" charset="-122"/>
              </a:rPr>
              <a:t>大于轴上的阻转矩，则转子将与旋转磁场同方向旋转而输出机械能，这时转予的转速以</a:t>
            </a:r>
            <a:r>
              <a:rPr lang="en-US" altLang="zh-CN" sz="2000" b="1">
                <a:latin typeface="宋体" pitchFamily="2" charset="-122"/>
              </a:rPr>
              <a:t>n</a:t>
            </a:r>
            <a:r>
              <a:rPr lang="zh-CN" altLang="en-US" sz="2000" b="1">
                <a:latin typeface="宋体" pitchFamily="2" charset="-122"/>
              </a:rPr>
              <a:t>表示。感应电动机的特点是转子转速</a:t>
            </a:r>
            <a:r>
              <a:rPr lang="en-US" altLang="zh-CN" sz="2000" b="1">
                <a:latin typeface="宋体" pitchFamily="2" charset="-122"/>
              </a:rPr>
              <a:t>n</a:t>
            </a:r>
            <a:r>
              <a:rPr lang="zh-CN" altLang="en-US" sz="2000" b="1">
                <a:latin typeface="宋体" pitchFamily="2" charset="-122"/>
              </a:rPr>
              <a:t>总是小于同步转速</a:t>
            </a:r>
            <a:r>
              <a:rPr lang="en-US" altLang="zh-CN" sz="2000" b="1">
                <a:latin typeface="宋体" pitchFamily="2" charset="-122"/>
              </a:rPr>
              <a:t>n</a:t>
            </a:r>
            <a:r>
              <a:rPr lang="en-US" altLang="zh-CN" sz="2000" b="1" baseline="-25000">
                <a:latin typeface="宋体" pitchFamily="2" charset="-122"/>
              </a:rPr>
              <a:t>1</a:t>
            </a:r>
            <a:r>
              <a:rPr lang="zh-CN" altLang="en-US" sz="2000" b="1">
                <a:latin typeface="宋体" pitchFamily="2" charset="-122"/>
              </a:rPr>
              <a:t>。因为当</a:t>
            </a:r>
            <a:r>
              <a:rPr lang="en-US" altLang="zh-CN" sz="2000" b="1">
                <a:latin typeface="宋体" pitchFamily="2" charset="-122"/>
              </a:rPr>
              <a:t>n=n</a:t>
            </a:r>
            <a:r>
              <a:rPr lang="en-US" altLang="zh-CN" sz="2000" b="1" baseline="-25000">
                <a:latin typeface="宋体" pitchFamily="2" charset="-122"/>
              </a:rPr>
              <a:t>1</a:t>
            </a:r>
            <a:r>
              <a:rPr lang="zh-CN" altLang="en-US" sz="2000" b="1">
                <a:latin typeface="宋体" pitchFamily="2" charset="-122"/>
              </a:rPr>
              <a:t>时，转子与旋转磁场之间就没有相对运动，而导条不切割磁力线，就没有感应电势和电流，也就没有电磁转距来保持转子旋转。</a:t>
            </a:r>
            <a:r>
              <a:rPr lang="zh-CN" altLang="en-US" sz="2000" b="1">
                <a:solidFill>
                  <a:srgbClr val="0000FF"/>
                </a:solidFill>
                <a:latin typeface="宋体" pitchFamily="2" charset="-122"/>
              </a:rPr>
              <a:t>因此这种电动机只能在异步状态下工作，故曾有异步电动机之称</a:t>
            </a:r>
            <a:r>
              <a:rPr lang="zh-CN" altLang="en-US" sz="2000" b="1">
                <a:latin typeface="宋体" pitchFamily="2" charset="-122"/>
              </a:rPr>
              <a:t>。这种电动机转子电流是感应产生的，所以亦称为感应电动机。严格讲，感应电动机是应用最为广泛的</a:t>
            </a:r>
            <a:r>
              <a:rPr lang="zh-CN" altLang="en-US" sz="2000" b="1">
                <a:solidFill>
                  <a:srgbClr val="0000FF"/>
                </a:solidFill>
                <a:latin typeface="宋体" pitchFamily="2" charset="-122"/>
              </a:rPr>
              <a:t>一种异步电动机</a:t>
            </a:r>
            <a:r>
              <a:rPr lang="zh-CN" altLang="en-US" sz="2000" b="1">
                <a:latin typeface="宋体" pitchFamily="2" charset="-122"/>
              </a:rPr>
              <a:t>。</a:t>
            </a:r>
            <a:r>
              <a:rPr lang="zh-CN" altLang="en-US" sz="2000"/>
              <a:t> </a:t>
            </a:r>
            <a:endParaRPr lang="zh-CN" altLang="zh-CN" sz="2000"/>
          </a:p>
        </p:txBody>
      </p:sp>
      <p:pic>
        <p:nvPicPr>
          <p:cNvPr id="18436" name="Picture 8" descr="15-4感应电动机工作原理1"/>
          <p:cNvPicPr>
            <a:picLocks noChangeAspect="1" noChangeArrowheads="1"/>
          </p:cNvPicPr>
          <p:nvPr>
            <p:ph sz="quarter" idx="2"/>
          </p:nvPr>
        </p:nvPicPr>
        <p:blipFill>
          <a:blip r:embed="rId2"/>
          <a:srcRect/>
          <a:stretch>
            <a:fillRect/>
          </a:stretch>
        </p:blipFill>
        <p:spPr>
          <a:xfrm>
            <a:off x="5940425" y="1844675"/>
            <a:ext cx="3000375" cy="3651250"/>
          </a:xfrm>
          <a:noFill/>
        </p:spPr>
      </p:pic>
      <p:sp>
        <p:nvSpPr>
          <p:cNvPr id="18437" name="Line 9"/>
          <p:cNvSpPr>
            <a:spLocks noChangeShapeType="1"/>
          </p:cNvSpPr>
          <p:nvPr/>
        </p:nvSpPr>
        <p:spPr bwMode="auto">
          <a:xfrm>
            <a:off x="7164388" y="2924175"/>
            <a:ext cx="1079500"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438" name="Line 10"/>
          <p:cNvSpPr>
            <a:spLocks noChangeShapeType="1"/>
          </p:cNvSpPr>
          <p:nvPr/>
        </p:nvSpPr>
        <p:spPr bwMode="auto">
          <a:xfrm flipH="1">
            <a:off x="6156325" y="4508500"/>
            <a:ext cx="1079500" cy="0"/>
          </a:xfrm>
          <a:prstGeom prst="line">
            <a:avLst/>
          </a:prstGeom>
          <a:noFill/>
          <a:ln w="38100">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19459"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7813"/>
            <a:ext cx="8229600" cy="8636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a:t>
            </a:r>
            <a:r>
              <a:rPr lang="zh-CN" altLang="en-US" sz="3800" b="1" smtClean="0">
                <a:ea typeface="仿宋_GB2312" pitchFamily="49" charset="-122"/>
              </a:rPr>
              <a:t/>
            </a:r>
            <a:br>
              <a:rPr lang="zh-CN" altLang="en-US" sz="3800" b="1" smtClean="0">
                <a:ea typeface="仿宋_GB2312" pitchFamily="49" charset="-122"/>
              </a:rPr>
            </a:br>
            <a:r>
              <a:rPr lang="zh-CN" altLang="en-US" sz="3800" b="1" smtClean="0">
                <a:ea typeface="仿宋_GB2312" pitchFamily="49" charset="-122"/>
              </a:rPr>
              <a:t>介绍内容</a:t>
            </a:r>
          </a:p>
        </p:txBody>
      </p:sp>
      <p:sp>
        <p:nvSpPr>
          <p:cNvPr id="4099" name="Rectangle 3"/>
          <p:cNvSpPr>
            <a:spLocks noGrp="1" noChangeArrowheads="1"/>
          </p:cNvSpPr>
          <p:nvPr>
            <p:ph type="body" idx="1"/>
          </p:nvPr>
        </p:nvSpPr>
        <p:spPr>
          <a:xfrm>
            <a:off x="395288" y="1981200"/>
            <a:ext cx="8569325" cy="4616450"/>
          </a:xfrm>
        </p:spPr>
        <p:txBody>
          <a:bodyPr/>
          <a:lstStyle/>
          <a:p>
            <a:pPr eaLnBrk="1" hangingPunct="1">
              <a:lnSpc>
                <a:spcPct val="80000"/>
              </a:lnSpc>
            </a:pPr>
            <a:r>
              <a:rPr lang="zh-CN" altLang="en-US" sz="1300" b="1" smtClean="0"/>
              <a:t>　      </a:t>
            </a:r>
            <a:r>
              <a:rPr lang="zh-CN" altLang="en-US" sz="1900" b="1" smtClean="0">
                <a:latin typeface="宋体" pitchFamily="2" charset="-122"/>
              </a:rPr>
              <a:t>交流电机是实现交流电能与机械能转换的电机，可以分为同步电机和异步电机两类。</a:t>
            </a:r>
          </a:p>
          <a:p>
            <a:pPr eaLnBrk="1" hangingPunct="1">
              <a:lnSpc>
                <a:spcPct val="80000"/>
              </a:lnSpc>
            </a:pPr>
            <a:r>
              <a:rPr lang="zh-CN" altLang="en-US" sz="1900" b="1" smtClean="0">
                <a:latin typeface="宋体" pitchFamily="2" charset="-122"/>
              </a:rPr>
              <a:t>    </a:t>
            </a:r>
            <a:r>
              <a:rPr lang="zh-CN" altLang="en-US" sz="1900" b="1" smtClean="0">
                <a:solidFill>
                  <a:schemeClr val="hlink"/>
                </a:solidFill>
                <a:latin typeface="宋体" pitchFamily="2" charset="-122"/>
              </a:rPr>
              <a:t>同步电机</a:t>
            </a:r>
            <a:r>
              <a:rPr lang="zh-CN" altLang="en-US" sz="1900" b="1" smtClean="0">
                <a:latin typeface="宋体" pitchFamily="2" charset="-122"/>
              </a:rPr>
              <a:t>包括同步电动机和同步发电机，但主要是作发电机用，工农业和日常生活所用的电能一般均是由同步发电机供给的。</a:t>
            </a:r>
          </a:p>
          <a:p>
            <a:pPr eaLnBrk="1" hangingPunct="1">
              <a:lnSpc>
                <a:spcPct val="80000"/>
              </a:lnSpc>
            </a:pPr>
            <a:r>
              <a:rPr lang="zh-CN" altLang="en-US" sz="1900" b="1" smtClean="0">
                <a:latin typeface="宋体" pitchFamily="2" charset="-122"/>
              </a:rPr>
              <a:t>    </a:t>
            </a:r>
            <a:r>
              <a:rPr lang="zh-CN" altLang="en-US" sz="1900" b="1" smtClean="0">
                <a:solidFill>
                  <a:schemeClr val="hlink"/>
                </a:solidFill>
                <a:latin typeface="宋体" pitchFamily="2" charset="-122"/>
              </a:rPr>
              <a:t>异步电机</a:t>
            </a:r>
            <a:r>
              <a:rPr lang="zh-CN" altLang="en-US" sz="1900" b="1" smtClean="0">
                <a:latin typeface="宋体" pitchFamily="2" charset="-122"/>
              </a:rPr>
              <a:t>则主要指感应电动机，它是目前最广泛应用的电动机，可以说：机床、纺织、农业，交通，冶金、化工等等各行各业以及家用电器中都大量需用感应电动机。</a:t>
            </a:r>
          </a:p>
          <a:p>
            <a:pPr eaLnBrk="1" hangingPunct="1">
              <a:lnSpc>
                <a:spcPct val="80000"/>
              </a:lnSpc>
            </a:pPr>
            <a:r>
              <a:rPr lang="zh-CN" altLang="en-US" sz="1900" b="1" smtClean="0">
                <a:latin typeface="宋体" pitchFamily="2" charset="-122"/>
              </a:rPr>
              <a:t>    在直流供电的飞机上，交流电机仅用于自动控制系统及电能变换等装置中。但是大型和新型飞机已多采用交流供电系统。主电源由几台同步发电机并联，构成较强的交流电网，而用电设备中如油泵、风扇，各种电动机构均采用感应电动机作动力。</a:t>
            </a:r>
          </a:p>
          <a:p>
            <a:pPr eaLnBrk="1" hangingPunct="1">
              <a:lnSpc>
                <a:spcPct val="80000"/>
              </a:lnSpc>
            </a:pPr>
            <a:r>
              <a:rPr lang="zh-CN" altLang="en-US" sz="1900" b="1" smtClean="0">
                <a:latin typeface="宋体" pitchFamily="2" charset="-122"/>
              </a:rPr>
              <a:t>    同步电机和感应电机在结构和原理上均有很大差别，但它们的电枢绕组及其电势和磁势是完全类同的，在讨论交流电机的这些一般性问题前，本章首先介绍同步发电机和感应电动机的基本原理。</a:t>
            </a:r>
            <a:endParaRPr lang="zh-CN" altLang="en-US" sz="1900" smtClean="0">
              <a:latin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7813"/>
            <a:ext cx="8229600" cy="863600"/>
          </a:xfrm>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a:t>
            </a:r>
            <a:r>
              <a:rPr lang="zh-CN" altLang="en-US" sz="3800" b="1" smtClean="0">
                <a:ea typeface="仿宋_GB2312" pitchFamily="49" charset="-122"/>
              </a:rPr>
              <a:t/>
            </a:r>
            <a:br>
              <a:rPr lang="zh-CN" altLang="en-US" sz="3800" b="1" smtClean="0">
                <a:ea typeface="仿宋_GB2312" pitchFamily="49" charset="-122"/>
              </a:rPr>
            </a:br>
            <a:r>
              <a:rPr lang="zh-CN" altLang="en-US" sz="3800" b="1" smtClean="0">
                <a:ea typeface="仿宋_GB2312" pitchFamily="49" charset="-122"/>
              </a:rPr>
              <a:t>介绍内容</a:t>
            </a:r>
          </a:p>
        </p:txBody>
      </p:sp>
      <p:sp>
        <p:nvSpPr>
          <p:cNvPr id="179203" name="Rectangle 3"/>
          <p:cNvSpPr>
            <a:spLocks noGrp="1" noChangeArrowheads="1"/>
          </p:cNvSpPr>
          <p:nvPr>
            <p:ph type="body" idx="1"/>
          </p:nvPr>
        </p:nvSpPr>
        <p:spPr>
          <a:xfrm>
            <a:off x="960438" y="1598613"/>
            <a:ext cx="7089775" cy="4043362"/>
          </a:xfrm>
        </p:spPr>
        <p:txBody>
          <a:bodyPr/>
          <a:lstStyle/>
          <a:p>
            <a:pPr eaLnBrk="1" hangingPunct="1">
              <a:buFont typeface="Wingdings" pitchFamily="2" charset="2"/>
              <a:buNone/>
            </a:pPr>
            <a:r>
              <a:rPr lang="en-US" altLang="zh-CN" sz="3900" b="1" smtClean="0"/>
              <a:t>1.</a:t>
            </a:r>
            <a:r>
              <a:rPr lang="en-US" altLang="zh-CN" smtClean="0"/>
              <a:t> </a:t>
            </a:r>
            <a:r>
              <a:rPr lang="zh-CN" altLang="en-US" b="1" smtClean="0"/>
              <a:t>同步发电机的基本原理</a:t>
            </a:r>
            <a:r>
              <a:rPr lang="zh-CN" altLang="en-US" smtClean="0"/>
              <a:t> </a:t>
            </a:r>
            <a:endParaRPr lang="zh-CN" altLang="en-US" sz="3900" b="1" smtClean="0"/>
          </a:p>
          <a:p>
            <a:pPr eaLnBrk="1" hangingPunct="1">
              <a:buFont typeface="Wingdings" pitchFamily="2" charset="2"/>
              <a:buNone/>
            </a:pPr>
            <a:r>
              <a:rPr lang="en-US" altLang="zh-CN" sz="3900" b="1" smtClean="0"/>
              <a:t>2. </a:t>
            </a:r>
            <a:r>
              <a:rPr lang="zh-CN" altLang="en-US" b="1" smtClean="0"/>
              <a:t>感应电动机的基本原理</a:t>
            </a:r>
            <a:r>
              <a:rPr lang="zh-CN" altLang="en-US" smtClean="0"/>
              <a:t> </a:t>
            </a:r>
            <a:endParaRPr lang="zh-CN" altLang="en-US" sz="3900" b="1" smtClean="0"/>
          </a:p>
          <a:p>
            <a:pPr eaLnBrk="1" hangingPunct="1">
              <a:buFont typeface="Wingdings" pitchFamily="2" charset="2"/>
              <a:buNone/>
            </a:pPr>
            <a:endParaRPr lang="zh-CN" altLang="en-US" sz="3900" b="1" smtClean="0"/>
          </a:p>
          <a:p>
            <a:pPr eaLnBrk="1" hangingPunct="1">
              <a:buFont typeface="Wingdings" pitchFamily="2" charset="2"/>
              <a:buNone/>
            </a:pPr>
            <a:endParaRPr lang="en-US" altLang="zh-CN" sz="3900" b="1" smtClean="0"/>
          </a:p>
        </p:txBody>
      </p:sp>
      <p:pic>
        <p:nvPicPr>
          <p:cNvPr id="512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914400" y="2133600"/>
            <a:ext cx="647700" cy="388938"/>
          </a:xfrm>
          <a:prstGeom prst="rect">
            <a:avLst/>
          </a:prstGeom>
          <a:noFill/>
          <a:ln w="9525">
            <a:noFill/>
            <a:miter lim="800000"/>
            <a:headEnd/>
            <a:tailEnd/>
          </a:ln>
        </p:spPr>
      </p:pic>
      <p:pic>
        <p:nvPicPr>
          <p:cNvPr id="5125" name="Picture 5" descr="03new01010">
            <a:hlinkClick r:id="" action="ppaction://noaction"/>
          </p:cNvPr>
          <p:cNvPicPr>
            <a:picLocks noChangeAspect="1" noChangeArrowheads="1" noCrop="1"/>
          </p:cNvPicPr>
          <p:nvPr/>
        </p:nvPicPr>
        <p:blipFill>
          <a:blip r:embed="rId2"/>
          <a:srcRect/>
          <a:stretch>
            <a:fillRect/>
          </a:stretch>
        </p:blipFill>
        <p:spPr bwMode="auto">
          <a:xfrm>
            <a:off x="914400" y="2895600"/>
            <a:ext cx="647700" cy="3889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1</a:t>
            </a:r>
            <a:r>
              <a:rPr lang="en-US" altLang="zh-CN" sz="3400" b="1" smtClean="0"/>
              <a:t/>
            </a:r>
            <a:br>
              <a:rPr lang="en-US" altLang="zh-CN" sz="3400" b="1" smtClean="0"/>
            </a:br>
            <a:r>
              <a:rPr lang="en-US" altLang="zh-CN" sz="3400" b="1" smtClean="0"/>
              <a:t>4-1.</a:t>
            </a:r>
            <a:r>
              <a:rPr lang="zh-CN" altLang="en-US" sz="3800" b="1" smtClean="0"/>
              <a:t>同步发电机的基本原理</a:t>
            </a:r>
          </a:p>
        </p:txBody>
      </p:sp>
      <p:sp>
        <p:nvSpPr>
          <p:cNvPr id="8195" name="Rectangle 3"/>
          <p:cNvSpPr>
            <a:spLocks noGrp="1" noChangeArrowheads="1"/>
          </p:cNvSpPr>
          <p:nvPr>
            <p:ph type="body" sz="half" idx="1"/>
          </p:nvPr>
        </p:nvSpPr>
        <p:spPr>
          <a:xfrm>
            <a:off x="0" y="1844675"/>
            <a:ext cx="5219700" cy="5013325"/>
          </a:xfrm>
        </p:spPr>
        <p:txBody>
          <a:bodyPr/>
          <a:lstStyle/>
          <a:p>
            <a:pPr eaLnBrk="1" hangingPunct="1">
              <a:lnSpc>
                <a:spcPct val="80000"/>
              </a:lnSpc>
            </a:pPr>
            <a:r>
              <a:rPr lang="en-US" altLang="zh-CN" sz="2000" b="1" smtClean="0">
                <a:latin typeface="宋体" pitchFamily="2" charset="-122"/>
              </a:rPr>
              <a:t>       </a:t>
            </a:r>
            <a:r>
              <a:rPr lang="zh-CN" altLang="en-US" sz="2200" b="1" smtClean="0">
                <a:latin typeface="宋体" pitchFamily="2" charset="-122"/>
              </a:rPr>
              <a:t>同步发电机的原理图，发电机主要由定子</a:t>
            </a:r>
            <a:r>
              <a:rPr lang="en-US" altLang="zh-CN" sz="2200" b="1" smtClean="0">
                <a:latin typeface="宋体" pitchFamily="2" charset="-122"/>
              </a:rPr>
              <a:t>(</a:t>
            </a:r>
            <a:r>
              <a:rPr lang="zh-CN" altLang="en-US" sz="2200" b="1" smtClean="0">
                <a:latin typeface="宋体" pitchFamily="2" charset="-122"/>
              </a:rPr>
              <a:t>电枢</a:t>
            </a:r>
            <a:r>
              <a:rPr lang="en-US" altLang="zh-CN" sz="2200" b="1" smtClean="0">
                <a:latin typeface="宋体" pitchFamily="2" charset="-122"/>
              </a:rPr>
              <a:t>)</a:t>
            </a:r>
            <a:r>
              <a:rPr lang="zh-CN" altLang="en-US" sz="2200" b="1" smtClean="0">
                <a:latin typeface="宋体" pitchFamily="2" charset="-122"/>
              </a:rPr>
              <a:t>和转子</a:t>
            </a:r>
            <a:r>
              <a:rPr lang="en-US" altLang="zh-CN" sz="2200" b="1" smtClean="0">
                <a:latin typeface="宋体" pitchFamily="2" charset="-122"/>
              </a:rPr>
              <a:t>(</a:t>
            </a:r>
            <a:r>
              <a:rPr lang="zh-CN" altLang="en-US" sz="2200" b="1" smtClean="0">
                <a:latin typeface="宋体" pitchFamily="2" charset="-122"/>
              </a:rPr>
              <a:t>磁极</a:t>
            </a:r>
            <a:r>
              <a:rPr lang="en-US" altLang="zh-CN" sz="2200" b="1" smtClean="0">
                <a:latin typeface="宋体" pitchFamily="2" charset="-122"/>
              </a:rPr>
              <a:t>)</a:t>
            </a:r>
            <a:r>
              <a:rPr lang="zh-CN" altLang="en-US" sz="2200" b="1" smtClean="0">
                <a:latin typeface="宋体" pitchFamily="2" charset="-122"/>
              </a:rPr>
              <a:t>两部分组成。定子上有电枢铁心和嵌在槽内的电枢绕组，转子上有磁极铁心和励磁绕组。当励磁绕组通以直流电后，就形成磁场。当转子由原动机拖动旋转，则电枢绕组与磁极磁场之间有相对运动，电枢绕组将感应出一定频率的交流电势。如若电枢绕组端接上用电器，那么电机便可输出电能，这电能就是由轴上</a:t>
            </a:r>
            <a:r>
              <a:rPr lang="en-US" altLang="zh-CN" sz="2200" b="1" smtClean="0">
                <a:latin typeface="宋体" pitchFamily="2" charset="-122"/>
              </a:rPr>
              <a:t>(</a:t>
            </a:r>
            <a:r>
              <a:rPr lang="zh-CN" altLang="en-US" sz="2200" b="1" smtClean="0">
                <a:latin typeface="宋体" pitchFamily="2" charset="-122"/>
              </a:rPr>
              <a:t>即原动机</a:t>
            </a:r>
            <a:r>
              <a:rPr lang="en-US" altLang="zh-CN" sz="2200" b="1" smtClean="0">
                <a:latin typeface="宋体" pitchFamily="2" charset="-122"/>
              </a:rPr>
              <a:t>)</a:t>
            </a:r>
            <a:r>
              <a:rPr lang="zh-CN" altLang="en-US" sz="2200" b="1" smtClean="0">
                <a:latin typeface="宋体" pitchFamily="2" charset="-122"/>
              </a:rPr>
              <a:t>的机械能转变而来。这就是发电工作状态。若电机的极对数为</a:t>
            </a:r>
            <a:r>
              <a:rPr lang="en-US" altLang="zh-CN" sz="2200" b="1" smtClean="0">
                <a:latin typeface="宋体" pitchFamily="2" charset="-122"/>
              </a:rPr>
              <a:t>p</a:t>
            </a:r>
            <a:r>
              <a:rPr lang="zh-CN" altLang="en-US" sz="2200" b="1" smtClean="0">
                <a:latin typeface="宋体" pitchFamily="2" charset="-122"/>
              </a:rPr>
              <a:t>，转子每旋转一周，  电枢导体便切割</a:t>
            </a:r>
            <a:r>
              <a:rPr lang="en-US" altLang="zh-CN" sz="2200" b="1" smtClean="0">
                <a:latin typeface="宋体" pitchFamily="2" charset="-122"/>
              </a:rPr>
              <a:t>p</a:t>
            </a:r>
            <a:r>
              <a:rPr lang="zh-CN" altLang="en-US" sz="2200" b="1" smtClean="0">
                <a:latin typeface="宋体" pitchFamily="2" charset="-122"/>
              </a:rPr>
              <a:t>对极的磁场，产生的电势也交变</a:t>
            </a:r>
            <a:r>
              <a:rPr lang="en-US" altLang="zh-CN" sz="2200" b="1" smtClean="0">
                <a:latin typeface="宋体" pitchFamily="2" charset="-122"/>
              </a:rPr>
              <a:t>p</a:t>
            </a:r>
            <a:r>
              <a:rPr lang="zh-CN" altLang="en-US" sz="2200" b="1" smtClean="0">
                <a:latin typeface="宋体" pitchFamily="2" charset="-122"/>
              </a:rPr>
              <a:t>周。设转子每分钟转数为</a:t>
            </a:r>
            <a:r>
              <a:rPr lang="en-US" altLang="zh-CN" sz="2200" b="1" smtClean="0">
                <a:latin typeface="宋体" pitchFamily="2" charset="-122"/>
              </a:rPr>
              <a:t>n</a:t>
            </a:r>
            <a:r>
              <a:rPr lang="zh-CN" altLang="en-US" sz="2200" b="1" smtClean="0">
                <a:latin typeface="宋体" pitchFamily="2" charset="-122"/>
              </a:rPr>
              <a:t>，则感应电势的频率为</a:t>
            </a:r>
          </a:p>
        </p:txBody>
      </p:sp>
      <p:pic>
        <p:nvPicPr>
          <p:cNvPr id="6148" name="Picture 38" descr="15-1同步发电机原理"/>
          <p:cNvPicPr>
            <a:picLocks noChangeAspect="1" noChangeArrowheads="1"/>
          </p:cNvPicPr>
          <p:nvPr>
            <p:ph sz="quarter" idx="2"/>
          </p:nvPr>
        </p:nvPicPr>
        <p:blipFill>
          <a:blip r:embed="rId4"/>
          <a:srcRect/>
          <a:stretch>
            <a:fillRect/>
          </a:stretch>
        </p:blipFill>
        <p:spPr>
          <a:xfrm>
            <a:off x="5076825" y="1773238"/>
            <a:ext cx="4067175" cy="3833812"/>
          </a:xfrm>
          <a:noFill/>
        </p:spPr>
      </p:pic>
      <p:sp>
        <p:nvSpPr>
          <p:cNvPr id="6149" name="AutoShape 40"/>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6150" name="Object 42"/>
          <p:cNvGraphicFramePr>
            <a:graphicFrameLocks noChangeAspect="1"/>
          </p:cNvGraphicFramePr>
          <p:nvPr>
            <p:ph sz="quarter" idx="3"/>
          </p:nvPr>
        </p:nvGraphicFramePr>
        <p:xfrm>
          <a:off x="5364163" y="5349875"/>
          <a:ext cx="1439862" cy="1116013"/>
        </p:xfrm>
        <a:graphic>
          <a:graphicData uri="http://schemas.openxmlformats.org/presentationml/2006/ole">
            <p:oleObj spid="_x0000_s6150" name="Equation" r:id="rId5" imgW="507780" imgH="393529"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2</a:t>
            </a:r>
            <a:r>
              <a:rPr lang="en-US" altLang="zh-CN" sz="3400" b="1" smtClean="0"/>
              <a:t/>
            </a:r>
            <a:br>
              <a:rPr lang="en-US" altLang="zh-CN" sz="3400" b="1" smtClean="0"/>
            </a:br>
            <a:r>
              <a:rPr lang="en-US" altLang="zh-CN" sz="3400" b="1" smtClean="0"/>
              <a:t>4-1.</a:t>
            </a:r>
            <a:r>
              <a:rPr lang="zh-CN" altLang="en-US" sz="3800" b="1" smtClean="0"/>
              <a:t>同步发电机的基本原理</a:t>
            </a:r>
          </a:p>
        </p:txBody>
      </p:sp>
      <p:pic>
        <p:nvPicPr>
          <p:cNvPr id="7171" name="Picture 4" descr="15-1同步发电机原理"/>
          <p:cNvPicPr>
            <a:picLocks noChangeAspect="1" noChangeArrowheads="1"/>
          </p:cNvPicPr>
          <p:nvPr>
            <p:ph sz="quarter" idx="2"/>
          </p:nvPr>
        </p:nvPicPr>
        <p:blipFill>
          <a:blip r:embed="rId4"/>
          <a:srcRect/>
          <a:stretch>
            <a:fillRect/>
          </a:stretch>
        </p:blipFill>
        <p:spPr>
          <a:xfrm>
            <a:off x="5076825" y="1700213"/>
            <a:ext cx="4067175" cy="3833812"/>
          </a:xfrm>
          <a:noFill/>
        </p:spPr>
      </p:pic>
      <p:sp>
        <p:nvSpPr>
          <p:cNvPr id="7172" name="AutoShape 5"/>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21190" name="Rectangle 6"/>
          <p:cNvSpPr>
            <a:spLocks noChangeArrowheads="1"/>
          </p:cNvSpPr>
          <p:nvPr/>
        </p:nvSpPr>
        <p:spPr bwMode="auto">
          <a:xfrm>
            <a:off x="250825" y="1844675"/>
            <a:ext cx="4826000" cy="4752975"/>
          </a:xfrm>
          <a:prstGeom prst="rect">
            <a:avLst/>
          </a:prstGeom>
          <a:noFill/>
          <a:ln w="9525">
            <a:noFill/>
            <a:miter lim="800000"/>
            <a:headEnd/>
            <a:tailEnd/>
          </a:ln>
          <a:effectLst/>
        </p:spPr>
        <p:txBody>
          <a:bodyPr/>
          <a:lstStyle/>
          <a:p>
            <a:pPr marL="342900" indent="-342900">
              <a:lnSpc>
                <a:spcPct val="80000"/>
              </a:lnSpc>
              <a:spcBef>
                <a:spcPct val="20000"/>
              </a:spcBef>
              <a:buClr>
                <a:schemeClr val="accent1"/>
              </a:buClr>
              <a:buSzPct val="65000"/>
              <a:buFont typeface="Wingdings" pitchFamily="2" charset="2"/>
              <a:buNone/>
            </a:pPr>
            <a:r>
              <a:rPr lang="zh-CN" altLang="en-US" sz="2600" b="1"/>
              <a:t>例如，航空同步发电机若为两对极</a:t>
            </a:r>
            <a:r>
              <a:rPr lang="en-US" altLang="zh-CN" sz="2600" b="1"/>
              <a:t>(</a:t>
            </a:r>
            <a:r>
              <a:rPr lang="zh-CN" altLang="en-US" sz="2600" b="1"/>
              <a:t>如</a:t>
            </a:r>
            <a:r>
              <a:rPr lang="en-US" altLang="zh-CN" sz="2600" b="1"/>
              <a:t>p=2 )</a:t>
            </a:r>
            <a:r>
              <a:rPr lang="zh-CN" altLang="en-US" sz="2600" b="1"/>
              <a:t>，额定转速为</a:t>
            </a:r>
            <a:r>
              <a:rPr lang="en-US" altLang="zh-CN" sz="2600" b="1"/>
              <a:t>12000r/min</a:t>
            </a:r>
            <a:r>
              <a:rPr lang="zh-CN" altLang="en-US" sz="2600" b="1"/>
              <a:t>，那么产生频率</a:t>
            </a:r>
            <a:r>
              <a:rPr lang="en-US" altLang="zh-CN" sz="2600" b="1"/>
              <a:t>f=400Hz</a:t>
            </a:r>
            <a:r>
              <a:rPr lang="zh-CN" altLang="en-US" sz="2600" b="1"/>
              <a:t>的交流电。</a:t>
            </a:r>
          </a:p>
          <a:p>
            <a:pPr marL="342900" indent="-342900">
              <a:lnSpc>
                <a:spcPct val="80000"/>
              </a:lnSpc>
              <a:spcBef>
                <a:spcPct val="20000"/>
              </a:spcBef>
              <a:buClr>
                <a:schemeClr val="accent1"/>
              </a:buClr>
              <a:buSzPct val="65000"/>
              <a:buFont typeface="Wingdings" pitchFamily="2" charset="2"/>
              <a:buNone/>
            </a:pPr>
            <a:r>
              <a:rPr lang="zh-CN" altLang="en-US" sz="2600" b="1"/>
              <a:t>          </a:t>
            </a:r>
            <a:r>
              <a:rPr lang="zh-CN" altLang="en-US" sz="2600" b="1">
                <a:solidFill>
                  <a:srgbClr val="0000FF"/>
                </a:solidFill>
              </a:rPr>
              <a:t>同步电机所以有同步之称，是因为其转子与转速及极对数保持严格关系，</a:t>
            </a:r>
            <a:r>
              <a:rPr lang="zh-CN" altLang="en-US" sz="2600" b="1"/>
              <a:t>即按式   ，而</a:t>
            </a:r>
            <a:r>
              <a:rPr lang="en-US" altLang="zh-CN" sz="2600" b="1"/>
              <a:t>60f/p</a:t>
            </a:r>
            <a:r>
              <a:rPr lang="zh-CN" altLang="en-US" sz="2600" b="1"/>
              <a:t>正是交流绕组建立旋转磁场的转速</a:t>
            </a:r>
            <a:r>
              <a:rPr lang="en-US" altLang="zh-CN" sz="2600" b="1"/>
              <a:t>——</a:t>
            </a:r>
            <a:r>
              <a:rPr lang="zh-CN" altLang="en-US" sz="2600" b="1"/>
              <a:t>常称为</a:t>
            </a:r>
            <a:r>
              <a:rPr lang="zh-CN" altLang="en-US" sz="2600" b="1">
                <a:solidFill>
                  <a:srgbClr val="0000FF"/>
                </a:solidFill>
              </a:rPr>
              <a:t>同步转速</a:t>
            </a:r>
            <a:r>
              <a:rPr lang="zh-CN" altLang="en-US" sz="2600" b="1"/>
              <a:t>。同步转速用</a:t>
            </a:r>
            <a:r>
              <a:rPr lang="en-US" altLang="zh-CN" sz="2600" b="1"/>
              <a:t>n</a:t>
            </a:r>
            <a:r>
              <a:rPr lang="en-US" altLang="zh-CN" sz="2600" b="1" baseline="-25000"/>
              <a:t>1</a:t>
            </a:r>
            <a:r>
              <a:rPr lang="zh-CN" altLang="en-US" sz="2600" b="1"/>
              <a:t>表示。</a:t>
            </a:r>
          </a:p>
          <a:p>
            <a:pPr marL="342900" indent="-342900">
              <a:lnSpc>
                <a:spcPct val="80000"/>
              </a:lnSpc>
              <a:spcBef>
                <a:spcPct val="20000"/>
              </a:spcBef>
              <a:buClr>
                <a:schemeClr val="accent1"/>
              </a:buClr>
              <a:buSzPct val="65000"/>
              <a:buFont typeface="Wingdings" pitchFamily="2" charset="2"/>
              <a:buChar char="n"/>
            </a:pPr>
            <a:r>
              <a:rPr lang="zh-CN" altLang="en-US" sz="2600" b="1"/>
              <a:t>对同步电机必有</a:t>
            </a:r>
            <a:r>
              <a:rPr lang="en-US" altLang="zh-CN" sz="2600" b="1"/>
              <a:t>n=n</a:t>
            </a:r>
            <a:r>
              <a:rPr lang="en-US" altLang="zh-CN" sz="2600" b="1" baseline="-25000"/>
              <a:t>1</a:t>
            </a:r>
            <a:r>
              <a:rPr lang="en-US" altLang="zh-CN" sz="2600" b="1"/>
              <a:t> </a:t>
            </a:r>
            <a:r>
              <a:rPr lang="zh-CN" altLang="en-US" sz="2600" b="1"/>
              <a:t>。</a:t>
            </a:r>
            <a:endParaRPr lang="zh-CN" altLang="zh-CN" sz="2600" b="1"/>
          </a:p>
        </p:txBody>
      </p:sp>
      <p:graphicFrame>
        <p:nvGraphicFramePr>
          <p:cNvPr id="7174" name="Object 7"/>
          <p:cNvGraphicFramePr>
            <a:graphicFrameLocks noChangeAspect="1"/>
          </p:cNvGraphicFramePr>
          <p:nvPr>
            <p:ph sz="quarter" idx="3"/>
          </p:nvPr>
        </p:nvGraphicFramePr>
        <p:xfrm>
          <a:off x="5364163" y="5349875"/>
          <a:ext cx="1439862" cy="1116013"/>
        </p:xfrm>
        <a:graphic>
          <a:graphicData uri="http://schemas.openxmlformats.org/presentationml/2006/ole">
            <p:oleObj spid="_x0000_s7174" name="Equation" r:id="rId5" imgW="507780" imgH="393529"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0">
                                            <p:txEl>
                                              <p:pRg st="0" end="0"/>
                                            </p:txEl>
                                          </p:spTgt>
                                        </p:tgtEl>
                                        <p:attrNameLst>
                                          <p:attrName>style.visibility</p:attrName>
                                        </p:attrNameLst>
                                      </p:cBhvr>
                                      <p:to>
                                        <p:strVal val="visible"/>
                                      </p:to>
                                    </p:set>
                                    <p:anim calcmode="lin" valueType="num">
                                      <p:cBhvr additive="base">
                                        <p:cTn id="7" dur="500" fill="hold"/>
                                        <p:tgtEl>
                                          <p:spTgt spid="2211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90">
                                            <p:txEl>
                                              <p:pRg st="1" end="1"/>
                                            </p:txEl>
                                          </p:spTgt>
                                        </p:tgtEl>
                                        <p:attrNameLst>
                                          <p:attrName>style.visibility</p:attrName>
                                        </p:attrNameLst>
                                      </p:cBhvr>
                                      <p:to>
                                        <p:strVal val="visible"/>
                                      </p:to>
                                    </p:set>
                                    <p:anim calcmode="lin" valueType="num">
                                      <p:cBhvr additive="base">
                                        <p:cTn id="13" dur="500" fill="hold"/>
                                        <p:tgtEl>
                                          <p:spTgt spid="2211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11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1190">
                                            <p:txEl>
                                              <p:pRg st="2" end="2"/>
                                            </p:txEl>
                                          </p:spTgt>
                                        </p:tgtEl>
                                        <p:attrNameLst>
                                          <p:attrName>style.visibility</p:attrName>
                                        </p:attrNameLst>
                                      </p:cBhvr>
                                      <p:to>
                                        <p:strVal val="visible"/>
                                      </p:to>
                                    </p:set>
                                    <p:anim calcmode="lin" valueType="num">
                                      <p:cBhvr additive="base">
                                        <p:cTn id="19" dur="500" fill="hold"/>
                                        <p:tgtEl>
                                          <p:spTgt spid="2211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119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3</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8195" name="AutoShape 4"/>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22213" name="Rectangle 5"/>
          <p:cNvSpPr>
            <a:spLocks noChangeArrowheads="1"/>
          </p:cNvSpPr>
          <p:nvPr/>
        </p:nvSpPr>
        <p:spPr bwMode="auto">
          <a:xfrm>
            <a:off x="250825" y="1844675"/>
            <a:ext cx="4826000" cy="4824413"/>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zh-CN" altLang="en-US" sz="2600" b="1"/>
              <a:t>在结构上，感应电动机和同步电机的定子是一样的，由定子铁心和交流绕组组成。而转子的结构不同，最常用的三相笼型感应电动机转子由转子铁心和笼型绕组组成。笼型绕组包括导条和端环两部分，导条一般用铜条或铸铝制成，导条的两端用端环连接起来，构成如图</a:t>
            </a:r>
            <a:r>
              <a:rPr lang="en-US" altLang="zh-CN" sz="2600" b="1"/>
              <a:t>15—2(6)</a:t>
            </a:r>
            <a:r>
              <a:rPr lang="zh-CN" altLang="en-US" sz="2600" b="1"/>
              <a:t>所示的笼型绕组。 </a:t>
            </a:r>
            <a:endParaRPr lang="zh-CN" altLang="zh-CN" sz="2600" b="1"/>
          </a:p>
        </p:txBody>
      </p:sp>
      <p:pic>
        <p:nvPicPr>
          <p:cNvPr id="8197" name="Picture 8" descr="15-2鼠笼"/>
          <p:cNvPicPr>
            <a:picLocks noChangeAspect="1" noChangeArrowheads="1"/>
          </p:cNvPicPr>
          <p:nvPr>
            <p:ph sz="quarter" idx="2"/>
          </p:nvPr>
        </p:nvPicPr>
        <p:blipFill>
          <a:blip r:embed="rId3"/>
          <a:srcRect/>
          <a:stretch>
            <a:fillRect/>
          </a:stretch>
        </p:blipFill>
        <p:spPr>
          <a:xfrm>
            <a:off x="5003800" y="1916113"/>
            <a:ext cx="3919538" cy="2446337"/>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 calcmode="lin" valueType="num">
                                      <p:cBhvr additive="base">
                                        <p:cTn id="7" dur="500" fill="hold"/>
                                        <p:tgtEl>
                                          <p:spTgt spid="2222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4</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9219" name="AutoShape 3"/>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24260" name="Rectangle 4"/>
          <p:cNvSpPr>
            <a:spLocks noChangeArrowheads="1"/>
          </p:cNvSpPr>
          <p:nvPr/>
        </p:nvSpPr>
        <p:spPr bwMode="auto">
          <a:xfrm>
            <a:off x="250825" y="1844675"/>
            <a:ext cx="4741863" cy="4114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endParaRPr lang="en-US" altLang="zh-CN" sz="2200"/>
          </a:p>
          <a:p>
            <a:pPr marL="342900" indent="-342900">
              <a:spcBef>
                <a:spcPct val="20000"/>
              </a:spcBef>
              <a:buClr>
                <a:schemeClr val="accent1"/>
              </a:buClr>
              <a:buSzPct val="65000"/>
              <a:buFont typeface="Wingdings" pitchFamily="2" charset="2"/>
              <a:buChar char="n"/>
            </a:pPr>
            <a:r>
              <a:rPr lang="en-US" altLang="zh-CN" sz="2600"/>
              <a:t> </a:t>
            </a:r>
            <a:r>
              <a:rPr lang="zh-CN" altLang="en-US" sz="2600" b="1"/>
              <a:t>感应电动机的工作原理是建立在旋转磁场的基础上的，关于旋转磁场的定量分析将在第十七章讨论，这里先定性地说明旋转磁场的形成以便介绍感应电动机的基本工作原理。</a:t>
            </a:r>
            <a:endParaRPr lang="zh-CN" altLang="zh-CN" sz="2600" b="1"/>
          </a:p>
        </p:txBody>
      </p:sp>
      <p:graphicFrame>
        <p:nvGraphicFramePr>
          <p:cNvPr id="9221" name="Object 5"/>
          <p:cNvGraphicFramePr>
            <a:graphicFrameLocks noChangeAspect="1"/>
          </p:cNvGraphicFramePr>
          <p:nvPr>
            <p:ph sz="quarter" idx="3"/>
          </p:nvPr>
        </p:nvGraphicFramePr>
        <p:xfrm>
          <a:off x="5364163" y="5349875"/>
          <a:ext cx="1439862" cy="1116013"/>
        </p:xfrm>
        <a:graphic>
          <a:graphicData uri="http://schemas.openxmlformats.org/presentationml/2006/ole">
            <p:oleObj spid="_x0000_s9221" name="Equation" r:id="rId4" imgW="507780" imgH="393529" progId="Equation.DSMT4">
              <p:embed/>
            </p:oleObj>
          </a:graphicData>
        </a:graphic>
      </p:graphicFrame>
      <p:pic>
        <p:nvPicPr>
          <p:cNvPr id="9222" name="Picture 6" descr="15-2鼠笼"/>
          <p:cNvPicPr>
            <a:picLocks noChangeAspect="1" noChangeArrowheads="1"/>
          </p:cNvPicPr>
          <p:nvPr>
            <p:ph sz="quarter" idx="2"/>
          </p:nvPr>
        </p:nvPicPr>
        <p:blipFill>
          <a:blip r:embed="rId5"/>
          <a:srcRect/>
          <a:stretch>
            <a:fillRect/>
          </a:stretch>
        </p:blipFill>
        <p:spPr>
          <a:xfrm>
            <a:off x="4992688" y="1557338"/>
            <a:ext cx="4148137" cy="2693987"/>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0">
                                            <p:txEl>
                                              <p:pRg st="1" end="1"/>
                                            </p:txEl>
                                          </p:spTgt>
                                        </p:tgtEl>
                                        <p:attrNameLst>
                                          <p:attrName>style.visibility</p:attrName>
                                        </p:attrNameLst>
                                      </p:cBhvr>
                                      <p:to>
                                        <p:strVal val="visible"/>
                                      </p:to>
                                    </p:set>
                                    <p:anim calcmode="lin" valueType="num">
                                      <p:cBhvr additive="base">
                                        <p:cTn id="7" dur="500" fill="hold"/>
                                        <p:tgtEl>
                                          <p:spTgt spid="22426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6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5</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10243" name="AutoShape 3"/>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25284" name="Rectangle 4"/>
          <p:cNvSpPr>
            <a:spLocks noChangeArrowheads="1"/>
          </p:cNvSpPr>
          <p:nvPr/>
        </p:nvSpPr>
        <p:spPr bwMode="auto">
          <a:xfrm>
            <a:off x="250825" y="1844675"/>
            <a:ext cx="4741863" cy="4114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600" b="1"/>
              <a:t>一、旋转磁场的形成</a:t>
            </a:r>
          </a:p>
          <a:p>
            <a:pPr marL="342900" indent="-342900">
              <a:spcBef>
                <a:spcPct val="20000"/>
              </a:spcBef>
              <a:buClr>
                <a:schemeClr val="accent1"/>
              </a:buClr>
              <a:buSzPct val="65000"/>
              <a:buFont typeface="Wingdings" pitchFamily="2" charset="2"/>
              <a:buChar char="n"/>
            </a:pPr>
            <a:r>
              <a:rPr lang="zh-CN" altLang="en-US" sz="2600" b="1"/>
              <a:t>    以图</a:t>
            </a:r>
            <a:r>
              <a:rPr lang="en-US" altLang="zh-CN" sz="2600" b="1"/>
              <a:t>15—3(a)</a:t>
            </a:r>
            <a:r>
              <a:rPr lang="zh-CN" altLang="en-US" sz="2600" b="1"/>
              <a:t>所示的一对极的电机为例，其定子有最简单的对称三相绕组，即由相同的三个线圈    组成，它们的轴线在空间彼此相隔</a:t>
            </a:r>
            <a:r>
              <a:rPr lang="en-US" altLang="zh-CN" sz="2600" b="1"/>
              <a:t>120</a:t>
            </a:r>
            <a:r>
              <a:rPr lang="zh-CN" altLang="en-US" sz="2600" b="1"/>
              <a:t>。</a:t>
            </a:r>
            <a:endParaRPr lang="zh-CN" altLang="zh-CN" sz="2600" b="1"/>
          </a:p>
        </p:txBody>
      </p:sp>
      <p:pic>
        <p:nvPicPr>
          <p:cNvPr id="10245" name="Picture 8" descr="15-3三相绕组"/>
          <p:cNvPicPr>
            <a:picLocks noChangeAspect="1" noChangeArrowheads="1"/>
          </p:cNvPicPr>
          <p:nvPr>
            <p:ph sz="quarter" idx="2"/>
          </p:nvPr>
        </p:nvPicPr>
        <p:blipFill>
          <a:blip r:embed="rId3"/>
          <a:srcRect/>
          <a:stretch>
            <a:fillRect/>
          </a:stretch>
        </p:blipFill>
        <p:spPr>
          <a:xfrm>
            <a:off x="5435600" y="1825625"/>
            <a:ext cx="3352800" cy="4005263"/>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4">
                                            <p:txEl>
                                              <p:pRg st="0" end="0"/>
                                            </p:txEl>
                                          </p:spTgt>
                                        </p:tgtEl>
                                        <p:attrNameLst>
                                          <p:attrName>style.visibility</p:attrName>
                                        </p:attrNameLst>
                                      </p:cBhvr>
                                      <p:to>
                                        <p:strVal val="visible"/>
                                      </p:to>
                                    </p:set>
                                    <p:anim calcmode="lin" valueType="num">
                                      <p:cBhvr additive="base">
                                        <p:cTn id="7" dur="500" fill="hold"/>
                                        <p:tgtEl>
                                          <p:spTgt spid="2252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2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84">
                                            <p:txEl>
                                              <p:pRg st="1" end="1"/>
                                            </p:txEl>
                                          </p:spTgt>
                                        </p:tgtEl>
                                        <p:attrNameLst>
                                          <p:attrName>style.visibility</p:attrName>
                                        </p:attrNameLst>
                                      </p:cBhvr>
                                      <p:to>
                                        <p:strVal val="visible"/>
                                      </p:to>
                                    </p:set>
                                    <p:anim calcmode="lin" valueType="num">
                                      <p:cBhvr additive="base">
                                        <p:cTn id="13" dur="500" fill="hold"/>
                                        <p:tgtEl>
                                          <p:spTgt spid="2252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28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2100" b="1" smtClean="0">
                <a:latin typeface="宋体" pitchFamily="2" charset="-122"/>
              </a:rPr>
              <a:t>第</a:t>
            </a:r>
            <a:r>
              <a:rPr lang="en-US" altLang="zh-CN" sz="2100" b="1" smtClean="0">
                <a:latin typeface="宋体" pitchFamily="2" charset="-122"/>
              </a:rPr>
              <a:t>4-1</a:t>
            </a:r>
            <a:r>
              <a:rPr lang="zh-CN" altLang="en-US" sz="2100" b="1" smtClean="0">
                <a:latin typeface="宋体" pitchFamily="2" charset="-122"/>
              </a:rPr>
              <a:t>讲　交流电机概述                   </a:t>
            </a:r>
            <a:r>
              <a:rPr lang="en-US" altLang="zh-CN" sz="2100" b="1" smtClean="0">
                <a:latin typeface="宋体" pitchFamily="2" charset="-122"/>
              </a:rPr>
              <a:t>6</a:t>
            </a:r>
            <a:r>
              <a:rPr lang="en-US" altLang="zh-CN" sz="3400" b="1" smtClean="0"/>
              <a:t/>
            </a:r>
            <a:br>
              <a:rPr lang="en-US" altLang="zh-CN" sz="3400" b="1" smtClean="0"/>
            </a:br>
            <a:r>
              <a:rPr lang="en-US" altLang="zh-CN" sz="3400" b="1" smtClean="0"/>
              <a:t>4-2.</a:t>
            </a:r>
            <a:r>
              <a:rPr lang="zh-CN" altLang="en-US" sz="3800" b="1" smtClean="0"/>
              <a:t>感应电动机的基本原理</a:t>
            </a:r>
          </a:p>
        </p:txBody>
      </p:sp>
      <p:sp>
        <p:nvSpPr>
          <p:cNvPr id="226308" name="Rectangle 4"/>
          <p:cNvSpPr>
            <a:spLocks noChangeArrowheads="1"/>
          </p:cNvSpPr>
          <p:nvPr/>
        </p:nvSpPr>
        <p:spPr bwMode="auto">
          <a:xfrm>
            <a:off x="250825" y="1844675"/>
            <a:ext cx="8497888" cy="2160588"/>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600"/>
              <a:t> </a:t>
            </a:r>
            <a:r>
              <a:rPr lang="zh-CN" altLang="en-US" sz="2600" b="1"/>
              <a:t>一、旋转磁场的形成</a:t>
            </a:r>
          </a:p>
          <a:p>
            <a:pPr marL="342900" indent="-342900">
              <a:spcBef>
                <a:spcPct val="20000"/>
              </a:spcBef>
              <a:buClr>
                <a:schemeClr val="accent1"/>
              </a:buClr>
              <a:buSzPct val="65000"/>
              <a:buFont typeface="Wingdings" pitchFamily="2" charset="2"/>
              <a:buChar char="n"/>
            </a:pPr>
            <a:r>
              <a:rPr lang="zh-CN" altLang="en-US" sz="2600" b="1"/>
              <a:t>       三相绕组接三相交流电源，流过对称三相电流  各相电流曲线如图</a:t>
            </a:r>
            <a:r>
              <a:rPr lang="en-US" altLang="zh-CN" sz="2600" b="1"/>
              <a:t>15-3(b)</a:t>
            </a:r>
            <a:r>
              <a:rPr lang="zh-CN" altLang="en-US" sz="2600" b="1"/>
              <a:t>所示。我们可以通过几个特定的瞬间来考察它产生的磁场。</a:t>
            </a:r>
            <a:endParaRPr lang="zh-CN" altLang="zh-CN" sz="2600" b="1"/>
          </a:p>
        </p:txBody>
      </p:sp>
      <p:pic>
        <p:nvPicPr>
          <p:cNvPr id="11268" name="Picture 9" descr="15-3三相电流"/>
          <p:cNvPicPr>
            <a:picLocks noChangeAspect="1" noChangeArrowheads="1"/>
          </p:cNvPicPr>
          <p:nvPr>
            <p:ph sz="quarter" idx="2"/>
          </p:nvPr>
        </p:nvPicPr>
        <p:blipFill>
          <a:blip r:embed="rId3"/>
          <a:srcRect/>
          <a:stretch>
            <a:fillRect/>
          </a:stretch>
        </p:blipFill>
        <p:spPr>
          <a:xfrm>
            <a:off x="395288" y="3789363"/>
            <a:ext cx="8388350" cy="2754312"/>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8">
                                            <p:txEl>
                                              <p:pRg st="0" end="0"/>
                                            </p:txEl>
                                          </p:spTgt>
                                        </p:tgtEl>
                                        <p:attrNameLst>
                                          <p:attrName>style.visibility</p:attrName>
                                        </p:attrNameLst>
                                      </p:cBhvr>
                                      <p:to>
                                        <p:strVal val="visible"/>
                                      </p:to>
                                    </p:set>
                                    <p:anim calcmode="lin" valueType="num">
                                      <p:cBhvr additive="base">
                                        <p:cTn id="7" dur="500" fill="hold"/>
                                        <p:tgtEl>
                                          <p:spTgt spid="2263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630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8">
                                            <p:txEl>
                                              <p:pRg st="1" end="1"/>
                                            </p:txEl>
                                          </p:spTgt>
                                        </p:tgtEl>
                                        <p:attrNameLst>
                                          <p:attrName>style.visibility</p:attrName>
                                        </p:attrNameLst>
                                      </p:cBhvr>
                                      <p:to>
                                        <p:strVal val="visible"/>
                                      </p:to>
                                    </p:set>
                                    <p:anim calcmode="lin" valueType="num">
                                      <p:cBhvr additive="base">
                                        <p:cTn id="13" dur="500" fill="hold"/>
                                        <p:tgtEl>
                                          <p:spTgt spid="2263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630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3320</TotalTime>
  <Words>1281</Words>
  <Application>Microsoft PowerPoint</Application>
  <PresentationFormat>全屏显示(4:3)</PresentationFormat>
  <Paragraphs>48</Paragraphs>
  <Slides>17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0" baseType="lpstr">
      <vt:lpstr>Arial</vt:lpstr>
      <vt:lpstr>宋体</vt:lpstr>
      <vt:lpstr>Garamond</vt:lpstr>
      <vt:lpstr>Wingdings</vt:lpstr>
      <vt:lpstr>Calibri</vt:lpstr>
      <vt:lpstr>Times New Roman</vt:lpstr>
      <vt:lpstr>方正舒体</vt:lpstr>
      <vt:lpstr>华文新魏</vt:lpstr>
      <vt:lpstr>黑体</vt:lpstr>
      <vt:lpstr>仿宋_GB2312</vt:lpstr>
      <vt:lpstr>Tahoma</vt:lpstr>
      <vt:lpstr>Edge</vt:lpstr>
      <vt:lpstr>MathType 5.0 Equation</vt:lpstr>
      <vt:lpstr>电机学</vt:lpstr>
      <vt:lpstr>第4-1讲　交流电机概述 介绍内容</vt:lpstr>
      <vt:lpstr>第4-1讲　交流电机概述 介绍内容</vt:lpstr>
      <vt:lpstr>第4-1讲　交流电机概述                   1 4-1.同步发电机的基本原理</vt:lpstr>
      <vt:lpstr>第4-1讲　交流电机概述                   2 4-1.同步发电机的基本原理</vt:lpstr>
      <vt:lpstr>第4-1讲　交流电机概述                  3 4-2.感应电动机的基本原理</vt:lpstr>
      <vt:lpstr>第4-1讲　交流电机概述                   4 4-2.感应电动机的基本原理</vt:lpstr>
      <vt:lpstr>第4-1讲　交流电机概述                   5 4-2.感应电动机的基本原理</vt:lpstr>
      <vt:lpstr>第4-1讲　交流电机概述                   6 4-2.感应电动机的基本原理</vt:lpstr>
      <vt:lpstr>第4-1讲　交流电机概述                   7 4-2.感应电动机的基本原理</vt:lpstr>
      <vt:lpstr>第4-1讲　交流电机概述                  8 4-2.感应电动机的基本原理</vt:lpstr>
      <vt:lpstr>第4-1讲　交流电机概述                9 4-2.感应电动机的基本原理</vt:lpstr>
      <vt:lpstr>第4-1讲　交流电机概述                  10 4-2.感应电动机的基本原理</vt:lpstr>
      <vt:lpstr>第4-1讲　交流电机概述            11 4-2.感应电动机的基本原理</vt:lpstr>
      <vt:lpstr>第4-1讲　交流电机概述                   12 4-2.感应电动机的基本原理</vt:lpstr>
      <vt:lpstr>第4-1讲　交流电机概述                  13 4-2.感应电动机的基本原理</vt:lpstr>
      <vt:lpstr>幻灯片 17</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42</cp:revision>
  <dcterms:created xsi:type="dcterms:W3CDTF">2003-11-06T01:01:25Z</dcterms:created>
  <dcterms:modified xsi:type="dcterms:W3CDTF">2015-01-23T09:33:11Z</dcterms:modified>
</cp:coreProperties>
</file>