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slideshow.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handoutMasterIdLst>
    <p:handoutMasterId r:id="rId79"/>
  </p:handoutMasterIdLst>
  <p:sldIdLst>
    <p:sldId id="256" r:id="rId2"/>
    <p:sldId id="257" r:id="rId3"/>
    <p:sldId id="377" r:id="rId4"/>
    <p:sldId id="258" r:id="rId5"/>
    <p:sldId id="406" r:id="rId6"/>
    <p:sldId id="407" r:id="rId7"/>
    <p:sldId id="393" r:id="rId8"/>
    <p:sldId id="408" r:id="rId9"/>
    <p:sldId id="409" r:id="rId10"/>
    <p:sldId id="394" r:id="rId11"/>
    <p:sldId id="410" r:id="rId12"/>
    <p:sldId id="411" r:id="rId13"/>
    <p:sldId id="395" r:id="rId14"/>
    <p:sldId id="396" r:id="rId15"/>
    <p:sldId id="412" r:id="rId16"/>
    <p:sldId id="413" r:id="rId17"/>
    <p:sldId id="414" r:id="rId18"/>
    <p:sldId id="415" r:id="rId19"/>
    <p:sldId id="416" r:id="rId20"/>
    <p:sldId id="417" r:id="rId21"/>
    <p:sldId id="419" r:id="rId22"/>
    <p:sldId id="468" r:id="rId23"/>
    <p:sldId id="397" r:id="rId24"/>
    <p:sldId id="420" r:id="rId25"/>
    <p:sldId id="421" r:id="rId26"/>
    <p:sldId id="422" r:id="rId27"/>
    <p:sldId id="423" r:id="rId28"/>
    <p:sldId id="424" r:id="rId29"/>
    <p:sldId id="399" r:id="rId30"/>
    <p:sldId id="400" r:id="rId31"/>
    <p:sldId id="466" r:id="rId32"/>
    <p:sldId id="467" r:id="rId33"/>
    <p:sldId id="425" r:id="rId34"/>
    <p:sldId id="426" r:id="rId35"/>
    <p:sldId id="427" r:id="rId36"/>
    <p:sldId id="428" r:id="rId37"/>
    <p:sldId id="429" r:id="rId38"/>
    <p:sldId id="430" r:id="rId39"/>
    <p:sldId id="433" r:id="rId40"/>
    <p:sldId id="432" r:id="rId41"/>
    <p:sldId id="434" r:id="rId42"/>
    <p:sldId id="464" r:id="rId43"/>
    <p:sldId id="435" r:id="rId44"/>
    <p:sldId id="431" r:id="rId45"/>
    <p:sldId id="436" r:id="rId46"/>
    <p:sldId id="437" r:id="rId47"/>
    <p:sldId id="438" r:id="rId48"/>
    <p:sldId id="439" r:id="rId49"/>
    <p:sldId id="401" r:id="rId50"/>
    <p:sldId id="440" r:id="rId51"/>
    <p:sldId id="441" r:id="rId52"/>
    <p:sldId id="442" r:id="rId53"/>
    <p:sldId id="443" r:id="rId54"/>
    <p:sldId id="444" r:id="rId55"/>
    <p:sldId id="445" r:id="rId56"/>
    <p:sldId id="446" r:id="rId57"/>
    <p:sldId id="465" r:id="rId58"/>
    <p:sldId id="447" r:id="rId59"/>
    <p:sldId id="448" r:id="rId60"/>
    <p:sldId id="402" r:id="rId61"/>
    <p:sldId id="449" r:id="rId62"/>
    <p:sldId id="450" r:id="rId63"/>
    <p:sldId id="451" r:id="rId64"/>
    <p:sldId id="452" r:id="rId65"/>
    <p:sldId id="453" r:id="rId66"/>
    <p:sldId id="454" r:id="rId67"/>
    <p:sldId id="455" r:id="rId68"/>
    <p:sldId id="456" r:id="rId69"/>
    <p:sldId id="457" r:id="rId70"/>
    <p:sldId id="458" r:id="rId71"/>
    <p:sldId id="459" r:id="rId72"/>
    <p:sldId id="460" r:id="rId73"/>
    <p:sldId id="461" r:id="rId74"/>
    <p:sldId id="462" r:id="rId75"/>
    <p:sldId id="463" r:id="rId76"/>
    <p:sldId id="405" r:id="rId77"/>
    <p:sldId id="313" r:id="rId78"/>
  </p:sldIdLst>
  <p:sldSz cx="9144000" cy="6858000" type="screen4x3"/>
  <p:notesSz cx="6858000" cy="9144000"/>
  <p:defaultTextStyle>
    <a:defPPr>
      <a:defRPr lang="zh-CN"/>
    </a:defPPr>
    <a:lvl1pPr algn="l" rtl="0" fontAlgn="base">
      <a:spcBef>
        <a:spcPct val="20000"/>
      </a:spcBef>
      <a:spcAft>
        <a:spcPct val="0"/>
      </a:spcAft>
      <a:buClr>
        <a:schemeClr val="bg2"/>
      </a:buClr>
      <a:buSzPct val="70000"/>
      <a:buFont typeface="Wingdings" pitchFamily="2" charset="2"/>
      <a:buChar char="l"/>
      <a:defRPr sz="2800" b="1" kern="1200">
        <a:solidFill>
          <a:schemeClr val="tx1"/>
        </a:solidFill>
        <a:latin typeface="仿宋_GB2312" pitchFamily="49" charset="-122"/>
        <a:ea typeface="仿宋_GB2312" pitchFamily="49" charset="-122"/>
        <a:cs typeface="+mn-cs"/>
      </a:defRPr>
    </a:lvl1pPr>
    <a:lvl2pPr marL="457200" algn="l" rtl="0" fontAlgn="base">
      <a:spcBef>
        <a:spcPct val="20000"/>
      </a:spcBef>
      <a:spcAft>
        <a:spcPct val="0"/>
      </a:spcAft>
      <a:buClr>
        <a:schemeClr val="bg2"/>
      </a:buClr>
      <a:buSzPct val="70000"/>
      <a:buFont typeface="Wingdings" pitchFamily="2" charset="2"/>
      <a:buChar char="l"/>
      <a:defRPr sz="2800" b="1" kern="1200">
        <a:solidFill>
          <a:schemeClr val="tx1"/>
        </a:solidFill>
        <a:latin typeface="仿宋_GB2312" pitchFamily="49" charset="-122"/>
        <a:ea typeface="仿宋_GB2312" pitchFamily="49" charset="-122"/>
        <a:cs typeface="+mn-cs"/>
      </a:defRPr>
    </a:lvl2pPr>
    <a:lvl3pPr marL="914400" algn="l" rtl="0" fontAlgn="base">
      <a:spcBef>
        <a:spcPct val="20000"/>
      </a:spcBef>
      <a:spcAft>
        <a:spcPct val="0"/>
      </a:spcAft>
      <a:buClr>
        <a:schemeClr val="bg2"/>
      </a:buClr>
      <a:buSzPct val="70000"/>
      <a:buFont typeface="Wingdings" pitchFamily="2" charset="2"/>
      <a:buChar char="l"/>
      <a:defRPr sz="2800" b="1" kern="1200">
        <a:solidFill>
          <a:schemeClr val="tx1"/>
        </a:solidFill>
        <a:latin typeface="仿宋_GB2312" pitchFamily="49" charset="-122"/>
        <a:ea typeface="仿宋_GB2312" pitchFamily="49" charset="-122"/>
        <a:cs typeface="+mn-cs"/>
      </a:defRPr>
    </a:lvl3pPr>
    <a:lvl4pPr marL="1371600" algn="l" rtl="0" fontAlgn="base">
      <a:spcBef>
        <a:spcPct val="20000"/>
      </a:spcBef>
      <a:spcAft>
        <a:spcPct val="0"/>
      </a:spcAft>
      <a:buClr>
        <a:schemeClr val="bg2"/>
      </a:buClr>
      <a:buSzPct val="70000"/>
      <a:buFont typeface="Wingdings" pitchFamily="2" charset="2"/>
      <a:buChar char="l"/>
      <a:defRPr sz="2800" b="1" kern="1200">
        <a:solidFill>
          <a:schemeClr val="tx1"/>
        </a:solidFill>
        <a:latin typeface="仿宋_GB2312" pitchFamily="49" charset="-122"/>
        <a:ea typeface="仿宋_GB2312" pitchFamily="49" charset="-122"/>
        <a:cs typeface="+mn-cs"/>
      </a:defRPr>
    </a:lvl4pPr>
    <a:lvl5pPr marL="1828800" algn="l" rtl="0" fontAlgn="base">
      <a:spcBef>
        <a:spcPct val="20000"/>
      </a:spcBef>
      <a:spcAft>
        <a:spcPct val="0"/>
      </a:spcAft>
      <a:buClr>
        <a:schemeClr val="bg2"/>
      </a:buClr>
      <a:buSzPct val="70000"/>
      <a:buFont typeface="Wingdings" pitchFamily="2" charset="2"/>
      <a:buChar char="l"/>
      <a:defRPr sz="2800" b="1" kern="1200">
        <a:solidFill>
          <a:schemeClr val="tx1"/>
        </a:solidFill>
        <a:latin typeface="仿宋_GB2312" pitchFamily="49" charset="-122"/>
        <a:ea typeface="仿宋_GB2312" pitchFamily="49" charset="-122"/>
        <a:cs typeface="+mn-cs"/>
      </a:defRPr>
    </a:lvl5pPr>
    <a:lvl6pPr marL="2286000" algn="l" defTabSz="914400" rtl="0" eaLnBrk="1" latinLnBrk="0" hangingPunct="1">
      <a:defRPr sz="2800" b="1" kern="1200">
        <a:solidFill>
          <a:schemeClr val="tx1"/>
        </a:solidFill>
        <a:latin typeface="仿宋_GB2312" pitchFamily="49" charset="-122"/>
        <a:ea typeface="仿宋_GB2312" pitchFamily="49" charset="-122"/>
        <a:cs typeface="+mn-cs"/>
      </a:defRPr>
    </a:lvl6pPr>
    <a:lvl7pPr marL="2743200" algn="l" defTabSz="914400" rtl="0" eaLnBrk="1" latinLnBrk="0" hangingPunct="1">
      <a:defRPr sz="2800" b="1" kern="1200">
        <a:solidFill>
          <a:schemeClr val="tx1"/>
        </a:solidFill>
        <a:latin typeface="仿宋_GB2312" pitchFamily="49" charset="-122"/>
        <a:ea typeface="仿宋_GB2312" pitchFamily="49" charset="-122"/>
        <a:cs typeface="+mn-cs"/>
      </a:defRPr>
    </a:lvl7pPr>
    <a:lvl8pPr marL="3200400" algn="l" defTabSz="914400" rtl="0" eaLnBrk="1" latinLnBrk="0" hangingPunct="1">
      <a:defRPr sz="2800" b="1" kern="1200">
        <a:solidFill>
          <a:schemeClr val="tx1"/>
        </a:solidFill>
        <a:latin typeface="仿宋_GB2312" pitchFamily="49" charset="-122"/>
        <a:ea typeface="仿宋_GB2312" pitchFamily="49" charset="-122"/>
        <a:cs typeface="+mn-cs"/>
      </a:defRPr>
    </a:lvl8pPr>
    <a:lvl9pPr marL="3657600" algn="l" defTabSz="914400" rtl="0" eaLnBrk="1" latinLnBrk="0" hangingPunct="1">
      <a:defRPr sz="2800" b="1" kern="1200">
        <a:solidFill>
          <a:schemeClr val="tx1"/>
        </a:solidFill>
        <a:latin typeface="仿宋_GB2312" pitchFamily="49" charset="-122"/>
        <a:ea typeface="仿宋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F0000"/>
    <a:srgbClr val="FFFF00"/>
    <a:srgbClr val="0000FF"/>
    <a:srgbClr val="CCECFF"/>
    <a:srgbClr val="FFFFFF"/>
    <a:srgbClr val="CCFF33"/>
    <a:srgbClr val="CCFF99"/>
    <a:srgbClr val="66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815" autoAdjust="0"/>
    <p:restoredTop sz="94660"/>
  </p:normalViewPr>
  <p:slideViewPr>
    <p:cSldViewPr>
      <p:cViewPr varScale="1">
        <p:scale>
          <a:sx n="36" d="100"/>
          <a:sy n="36" d="100"/>
        </p:scale>
        <p:origin x="-1422" y="-7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2472"/>
    </p:cViewPr>
  </p:sorterViewPr>
  <p:notesViewPr>
    <p:cSldViewPr>
      <p:cViewPr varScale="1">
        <p:scale>
          <a:sx n="40" d="100"/>
          <a:sy n="40" d="100"/>
        </p:scale>
        <p:origin x="-154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_rels/viewProps.xml.rels><?xml version="1.0" encoding="UTF-8" standalone="yes"?>
<Relationships xmlns="http://schemas.openxmlformats.org/package/2006/relationships"><Relationship Id="rId1" Type="http://schemas.openxmlformats.org/officeDocument/2006/relationships/slide" Target="slides/slide7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kumimoji="1" sz="1200" b="0">
                <a:latin typeface="Times New Roman" pitchFamily="18" charset="0"/>
                <a:ea typeface="宋体" pitchFamily="2" charset="-122"/>
              </a:defRPr>
            </a:lvl1pPr>
          </a:lstStyle>
          <a:p>
            <a:endParaRPr lang="en-US" altLang="zh-CN"/>
          </a:p>
        </p:txBody>
      </p:sp>
      <p:sp>
        <p:nvSpPr>
          <p:cNvPr id="409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kumimoji="1" sz="1200" b="0">
                <a:latin typeface="Times New Roman" pitchFamily="18" charset="0"/>
                <a:ea typeface="宋体" pitchFamily="2" charset="-122"/>
              </a:defRPr>
            </a:lvl1pPr>
          </a:lstStyle>
          <a:p>
            <a:endParaRPr lang="en-US" altLang="zh-CN"/>
          </a:p>
        </p:txBody>
      </p:sp>
      <p:sp>
        <p:nvSpPr>
          <p:cNvPr id="410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SzTx/>
              <a:buFontTx/>
              <a:buNone/>
              <a:defRPr kumimoji="1" sz="1200" b="0">
                <a:latin typeface="Times New Roman" pitchFamily="18" charset="0"/>
                <a:ea typeface="宋体" pitchFamily="2" charset="-122"/>
              </a:defRPr>
            </a:lvl1pPr>
          </a:lstStyle>
          <a:p>
            <a:endParaRPr lang="en-US" altLang="zh-CN"/>
          </a:p>
        </p:txBody>
      </p:sp>
      <p:sp>
        <p:nvSpPr>
          <p:cNvPr id="410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kumimoji="1" sz="1200" b="0">
                <a:latin typeface="Times New Roman" pitchFamily="18" charset="0"/>
                <a:ea typeface="宋体" pitchFamily="2" charset="-122"/>
              </a:defRPr>
            </a:lvl1pPr>
          </a:lstStyle>
          <a:p>
            <a:fld id="{EF739755-6662-4AC1-AE75-6DB39CCA1219}"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29730" name="AutoShape 2"/>
          <p:cNvSpPr>
            <a:spLocks noChangeArrowheads="1"/>
          </p:cNvSpPr>
          <p:nvPr/>
        </p:nvSpPr>
        <p:spPr bwMode="auto">
          <a:xfrm>
            <a:off x="228600" y="381000"/>
            <a:ext cx="8686800" cy="5638800"/>
          </a:xfrm>
          <a:prstGeom prst="roundRect">
            <a:avLst>
              <a:gd name="adj" fmla="val 7912"/>
            </a:avLst>
          </a:prstGeom>
          <a:solidFill>
            <a:schemeClr val="folHlink"/>
          </a:solidFill>
          <a:ln w="9525">
            <a:noFill/>
            <a:round/>
            <a:headEnd/>
            <a:tailEnd/>
          </a:ln>
          <a:effectLst/>
        </p:spPr>
        <p:txBody>
          <a:bodyPr wrap="none" anchor="ctr"/>
          <a:lstStyle/>
          <a:p>
            <a:pPr algn="ctr">
              <a:spcBef>
                <a:spcPct val="0"/>
              </a:spcBef>
              <a:buClrTx/>
              <a:buSzTx/>
              <a:buFontTx/>
              <a:buNone/>
            </a:pPr>
            <a:endParaRPr lang="zh-CN" altLang="zh-CN" sz="2400" b="0">
              <a:latin typeface="Times New Roman" pitchFamily="18" charset="0"/>
              <a:ea typeface="宋体" pitchFamily="2" charset="-122"/>
            </a:endParaRPr>
          </a:p>
        </p:txBody>
      </p:sp>
      <p:sp>
        <p:nvSpPr>
          <p:cNvPr id="329731" name="AutoShape 3"/>
          <p:cNvSpPr>
            <a:spLocks noChangeArrowheads="1"/>
          </p:cNvSpPr>
          <p:nvPr/>
        </p:nvSpPr>
        <p:spPr bwMode="white">
          <a:xfrm>
            <a:off x="327025" y="488950"/>
            <a:ext cx="8435975" cy="4768850"/>
          </a:xfrm>
          <a:prstGeom prst="roundRect">
            <a:avLst>
              <a:gd name="adj" fmla="val 7310"/>
            </a:avLst>
          </a:prstGeom>
          <a:solidFill>
            <a:schemeClr val="bg1"/>
          </a:solidFill>
          <a:ln w="9525">
            <a:noFill/>
            <a:round/>
            <a:headEnd/>
            <a:tailEnd/>
          </a:ln>
          <a:effectLst/>
        </p:spPr>
        <p:txBody>
          <a:bodyPr wrap="none" anchor="ctr"/>
          <a:lstStyle/>
          <a:p>
            <a:pPr algn="ctr">
              <a:spcBef>
                <a:spcPct val="0"/>
              </a:spcBef>
              <a:buClrTx/>
              <a:buSzTx/>
              <a:buFontTx/>
              <a:buNone/>
            </a:pPr>
            <a:endParaRPr lang="zh-CN" altLang="zh-CN" sz="2400" b="0">
              <a:latin typeface="Times New Roman" pitchFamily="18" charset="0"/>
              <a:ea typeface="宋体" pitchFamily="2" charset="-122"/>
            </a:endParaRPr>
          </a:p>
        </p:txBody>
      </p:sp>
      <p:sp>
        <p:nvSpPr>
          <p:cNvPr id="329732" name="AutoShape 4"/>
          <p:cNvSpPr>
            <a:spLocks noChangeArrowheads="1"/>
          </p:cNvSpPr>
          <p:nvPr/>
        </p:nvSpPr>
        <p:spPr bwMode="blackWhite">
          <a:xfrm>
            <a:off x="1371600" y="3338513"/>
            <a:ext cx="6400800" cy="2286000"/>
          </a:xfrm>
          <a:prstGeom prst="roundRect">
            <a:avLst>
              <a:gd name="adj" fmla="val 16667"/>
            </a:avLst>
          </a:prstGeom>
          <a:solidFill>
            <a:schemeClr val="bg1"/>
          </a:solidFill>
          <a:ln w="50800">
            <a:solidFill>
              <a:schemeClr val="bg2"/>
            </a:solidFill>
            <a:round/>
            <a:headEnd/>
            <a:tailEnd/>
          </a:ln>
          <a:effectLst/>
        </p:spPr>
        <p:txBody>
          <a:bodyPr wrap="none" anchor="ctr"/>
          <a:lstStyle/>
          <a:p>
            <a:pPr algn="ctr">
              <a:spcBef>
                <a:spcPct val="0"/>
              </a:spcBef>
              <a:buClrTx/>
              <a:buSzTx/>
              <a:buFontTx/>
              <a:buNone/>
            </a:pPr>
            <a:endParaRPr lang="zh-CN" altLang="zh-CN" sz="1800" b="0">
              <a:latin typeface="Arial" charset="0"/>
              <a:ea typeface="宋体" pitchFamily="2" charset="-122"/>
            </a:endParaRPr>
          </a:p>
        </p:txBody>
      </p:sp>
      <p:sp>
        <p:nvSpPr>
          <p:cNvPr id="329733" name="Rectangle 5"/>
          <p:cNvSpPr>
            <a:spLocks noGrp="1" noChangeArrowheads="1"/>
          </p:cNvSpPr>
          <p:nvPr>
            <p:ph type="ctrTitle"/>
          </p:nvPr>
        </p:nvSpPr>
        <p:spPr>
          <a:xfrm>
            <a:off x="685800" y="857250"/>
            <a:ext cx="7772400" cy="2266950"/>
          </a:xfrm>
        </p:spPr>
        <p:txBody>
          <a:bodyPr anchor="ctr" anchorCtr="1"/>
          <a:lstStyle>
            <a:lvl1pPr algn="ctr">
              <a:defRPr sz="4100" i="1"/>
            </a:lvl1pPr>
          </a:lstStyle>
          <a:p>
            <a:r>
              <a:rPr lang="zh-CN" altLang="en-US"/>
              <a:t>单击此处编辑母版标题样式</a:t>
            </a:r>
          </a:p>
        </p:txBody>
      </p:sp>
      <p:sp>
        <p:nvSpPr>
          <p:cNvPr id="329734" name="Rectangle 6"/>
          <p:cNvSpPr>
            <a:spLocks noGrp="1" noChangeArrowheads="1"/>
          </p:cNvSpPr>
          <p:nvPr>
            <p:ph type="subTitle" idx="1"/>
          </p:nvPr>
        </p:nvSpPr>
        <p:spPr>
          <a:xfrm>
            <a:off x="1752600" y="3567113"/>
            <a:ext cx="5410200" cy="1905000"/>
          </a:xfrm>
        </p:spPr>
        <p:txBody>
          <a:bodyPr anchor="ctr"/>
          <a:lstStyle>
            <a:lvl1pPr marL="0" indent="0" algn="ctr">
              <a:buFont typeface="Wingdings" pitchFamily="2" charset="2"/>
              <a:buNone/>
              <a:defRPr sz="3300"/>
            </a:lvl1pPr>
          </a:lstStyle>
          <a:p>
            <a:r>
              <a:rPr lang="zh-CN" altLang="en-US"/>
              <a:t>单击此处编辑母版副标题样式</a:t>
            </a:r>
          </a:p>
        </p:txBody>
      </p:sp>
      <p:sp>
        <p:nvSpPr>
          <p:cNvPr id="329735" name="Rectangle 7"/>
          <p:cNvSpPr>
            <a:spLocks noGrp="1" noChangeArrowheads="1"/>
          </p:cNvSpPr>
          <p:nvPr>
            <p:ph type="dt" sz="half" idx="2"/>
          </p:nvPr>
        </p:nvSpPr>
        <p:spPr/>
        <p:txBody>
          <a:bodyPr/>
          <a:lstStyle>
            <a:lvl1pPr>
              <a:defRPr/>
            </a:lvl1pPr>
          </a:lstStyle>
          <a:p>
            <a:endParaRPr lang="en-US" altLang="zh-CN"/>
          </a:p>
        </p:txBody>
      </p:sp>
      <p:sp>
        <p:nvSpPr>
          <p:cNvPr id="329736" name="Rectangle 8"/>
          <p:cNvSpPr>
            <a:spLocks noGrp="1" noChangeArrowheads="1"/>
          </p:cNvSpPr>
          <p:nvPr>
            <p:ph type="ftr" sz="quarter" idx="3"/>
          </p:nvPr>
        </p:nvSpPr>
        <p:spPr>
          <a:xfrm>
            <a:off x="3352800" y="6391275"/>
            <a:ext cx="2895600" cy="457200"/>
          </a:xfrm>
        </p:spPr>
        <p:txBody>
          <a:bodyPr/>
          <a:lstStyle>
            <a:lvl1pPr>
              <a:defRPr/>
            </a:lvl1pPr>
          </a:lstStyle>
          <a:p>
            <a:endParaRPr lang="en-US" altLang="zh-CN"/>
          </a:p>
        </p:txBody>
      </p:sp>
      <p:sp>
        <p:nvSpPr>
          <p:cNvPr id="329737" name="Rectangle 9"/>
          <p:cNvSpPr>
            <a:spLocks noGrp="1" noChangeArrowheads="1"/>
          </p:cNvSpPr>
          <p:nvPr>
            <p:ph type="sldNum" sz="quarter" idx="4"/>
          </p:nvPr>
        </p:nvSpPr>
        <p:spPr>
          <a:xfrm>
            <a:off x="6858000" y="6391275"/>
            <a:ext cx="1600200" cy="457200"/>
          </a:xfrm>
        </p:spPr>
        <p:txBody>
          <a:bodyPr/>
          <a:lstStyle>
            <a:lvl1pPr>
              <a:defRPr/>
            </a:lvl1pPr>
          </a:lstStyle>
          <a:p>
            <a:fld id="{DA6CE47E-2796-4BC2-97E5-8522E6C1B60A}"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AA42462-54D7-4753-94D5-0A577815174A}"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34150" y="533400"/>
            <a:ext cx="192405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62000" y="533400"/>
            <a:ext cx="561975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FDA2F62-5929-444C-9A74-1C0ABFDFB7A9}" type="slidenum">
              <a:rPr lang="en-US" altLang="zh-CN"/>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62000" y="1905000"/>
            <a:ext cx="37719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905000"/>
            <a:ext cx="37719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762000" y="6391275"/>
            <a:ext cx="2057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52800" y="6403975"/>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858000" y="6400800"/>
            <a:ext cx="1600200" cy="457200"/>
          </a:xfrm>
        </p:spPr>
        <p:txBody>
          <a:bodyPr/>
          <a:lstStyle>
            <a:lvl1pPr>
              <a:defRPr/>
            </a:lvl1pPr>
          </a:lstStyle>
          <a:p>
            <a:fld id="{25F6A722-5680-47F8-B4AD-881134780513}"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62000" y="1905000"/>
            <a:ext cx="37719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63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762000" y="6391275"/>
            <a:ext cx="2057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52800" y="6403975"/>
            <a:ext cx="28956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858000" y="6400800"/>
            <a:ext cx="1600200" cy="457200"/>
          </a:xfrm>
        </p:spPr>
        <p:txBody>
          <a:bodyPr/>
          <a:lstStyle>
            <a:lvl1pPr>
              <a:defRPr/>
            </a:lvl1pPr>
          </a:lstStyle>
          <a:p>
            <a:fld id="{D59D154C-2391-4845-85EB-76815A59F8A4}" type="slidenum">
              <a:rPr lang="en-US" altLang="zh-CN"/>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762000" y="533400"/>
            <a:ext cx="76962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7620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7620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863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762000" y="6391275"/>
            <a:ext cx="2057400" cy="457200"/>
          </a:xfrm>
        </p:spPr>
        <p:txBody>
          <a:bodyPr/>
          <a:lstStyle>
            <a:lvl1pPr>
              <a:defRPr/>
            </a:lvl1pPr>
          </a:lstStyle>
          <a:p>
            <a:endParaRPr lang="en-US" altLang="zh-CN"/>
          </a:p>
        </p:txBody>
      </p:sp>
      <p:sp>
        <p:nvSpPr>
          <p:cNvPr id="8" name="页脚占位符 7"/>
          <p:cNvSpPr>
            <a:spLocks noGrp="1"/>
          </p:cNvSpPr>
          <p:nvPr>
            <p:ph type="ftr" sz="quarter" idx="11"/>
          </p:nvPr>
        </p:nvSpPr>
        <p:spPr>
          <a:xfrm>
            <a:off x="3352800" y="6403975"/>
            <a:ext cx="2895600" cy="457200"/>
          </a:xfrm>
        </p:spPr>
        <p:txBody>
          <a:bodyPr/>
          <a:lstStyle>
            <a:lvl1pPr>
              <a:defRPr/>
            </a:lvl1pPr>
          </a:lstStyle>
          <a:p>
            <a:endParaRPr lang="en-US" altLang="zh-CN"/>
          </a:p>
        </p:txBody>
      </p:sp>
      <p:sp>
        <p:nvSpPr>
          <p:cNvPr id="9" name="灯片编号占位符 8"/>
          <p:cNvSpPr>
            <a:spLocks noGrp="1"/>
          </p:cNvSpPr>
          <p:nvPr>
            <p:ph type="sldNum" sz="quarter" idx="12"/>
          </p:nvPr>
        </p:nvSpPr>
        <p:spPr>
          <a:xfrm>
            <a:off x="6858000" y="6400800"/>
            <a:ext cx="1600200" cy="457200"/>
          </a:xfrm>
        </p:spPr>
        <p:txBody>
          <a:bodyPr/>
          <a:lstStyle>
            <a:lvl1pPr>
              <a:defRPr/>
            </a:lvl1pPr>
          </a:lstStyle>
          <a:p>
            <a:fld id="{6D18397E-8A80-4B2A-8C5A-460C2095C4AA}" type="slidenum">
              <a:rPr lang="en-US" altLang="zh-CN"/>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762000" y="1905000"/>
            <a:ext cx="7696200" cy="4038600"/>
          </a:xfrm>
        </p:spPr>
        <p:txBody>
          <a:bodyPr/>
          <a:lstStyle/>
          <a:p>
            <a:endParaRPr lang="zh-CN" altLang="en-US"/>
          </a:p>
        </p:txBody>
      </p:sp>
      <p:sp>
        <p:nvSpPr>
          <p:cNvPr id="4" name="日期占位符 3"/>
          <p:cNvSpPr>
            <a:spLocks noGrp="1"/>
          </p:cNvSpPr>
          <p:nvPr>
            <p:ph type="dt" sz="half" idx="10"/>
          </p:nvPr>
        </p:nvSpPr>
        <p:spPr>
          <a:xfrm>
            <a:off x="762000" y="6391275"/>
            <a:ext cx="2057400" cy="457200"/>
          </a:xfrm>
        </p:spPr>
        <p:txBody>
          <a:bodyPr/>
          <a:lstStyle>
            <a:lvl1pPr>
              <a:defRPr/>
            </a:lvl1pPr>
          </a:lstStyle>
          <a:p>
            <a:endParaRPr lang="en-US" altLang="zh-CN"/>
          </a:p>
        </p:txBody>
      </p:sp>
      <p:sp>
        <p:nvSpPr>
          <p:cNvPr id="5" name="页脚占位符 4"/>
          <p:cNvSpPr>
            <a:spLocks noGrp="1"/>
          </p:cNvSpPr>
          <p:nvPr>
            <p:ph type="ftr" sz="quarter" idx="11"/>
          </p:nvPr>
        </p:nvSpPr>
        <p:spPr>
          <a:xfrm>
            <a:off x="3352800" y="6403975"/>
            <a:ext cx="2895600" cy="45720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858000" y="6400800"/>
            <a:ext cx="1600200" cy="457200"/>
          </a:xfrm>
        </p:spPr>
        <p:txBody>
          <a:bodyPr/>
          <a:lstStyle>
            <a:lvl1pPr>
              <a:defRPr/>
            </a:lvl1pPr>
          </a:lstStyle>
          <a:p>
            <a:fld id="{9F0EFC92-D59E-45E9-8B02-3489C1E1C652}" type="slidenum">
              <a:rPr lang="en-US" altLang="zh-CN"/>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62000" y="1905000"/>
            <a:ext cx="37719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63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762000" y="6391275"/>
            <a:ext cx="2057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52800" y="6403975"/>
            <a:ext cx="28956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858000" y="6400800"/>
            <a:ext cx="1600200" cy="457200"/>
          </a:xfrm>
        </p:spPr>
        <p:txBody>
          <a:bodyPr/>
          <a:lstStyle>
            <a:lvl1pPr>
              <a:defRPr/>
            </a:lvl1pPr>
          </a:lstStyle>
          <a:p>
            <a:fld id="{2E3EDE67-D3F2-4DC3-87E7-14592B352036}"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A8145D3-E7AA-4BF6-A101-9FFA22064485}"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07EC4DB-2F4D-4511-B62D-0846C5AB33F8}"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620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3F02A3F-6952-4EA4-B837-4FA13C6D262C}"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E785B7D4-8C30-4027-8401-4AB2AE5D6800}"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653F6E37-9F1C-4EE8-BD95-2BDD97669F84}"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9BBBF096-908B-449D-A9D8-BABED083B738}"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EEF8798-09D9-43A1-A05E-B998808540F8}"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F67EBA7-16D5-47F1-B2DD-228B27CC1508}"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bwMode="auto">
          <a:xfrm>
            <a:off x="762000" y="533400"/>
            <a:ext cx="76962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28707" name="Rectangle 3"/>
          <p:cNvSpPr>
            <a:spLocks noGrp="1" noChangeArrowheads="1"/>
          </p:cNvSpPr>
          <p:nvPr>
            <p:ph type="body" idx="1"/>
          </p:nvPr>
        </p:nvSpPr>
        <p:spPr bwMode="auto">
          <a:xfrm>
            <a:off x="762000" y="1905000"/>
            <a:ext cx="7696200" cy="403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28708" name="Rectangle 4"/>
          <p:cNvSpPr>
            <a:spLocks noGrp="1" noChangeArrowheads="1"/>
          </p:cNvSpPr>
          <p:nvPr>
            <p:ph type="dt" sz="half" idx="2"/>
          </p:nvPr>
        </p:nvSpPr>
        <p:spPr bwMode="auto">
          <a:xfrm>
            <a:off x="762000" y="6391275"/>
            <a:ext cx="2057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ClrTx/>
              <a:buSzTx/>
              <a:buFontTx/>
              <a:buNone/>
              <a:defRPr sz="1400" b="0">
                <a:latin typeface="+mn-lt"/>
                <a:ea typeface="+mn-ea"/>
              </a:defRPr>
            </a:lvl1pPr>
          </a:lstStyle>
          <a:p>
            <a:endParaRPr lang="en-US" altLang="zh-CN"/>
          </a:p>
        </p:txBody>
      </p:sp>
      <p:sp>
        <p:nvSpPr>
          <p:cNvPr id="328709" name="Rectangle 5"/>
          <p:cNvSpPr>
            <a:spLocks noGrp="1" noChangeArrowheads="1"/>
          </p:cNvSpPr>
          <p:nvPr>
            <p:ph type="ftr" sz="quarter" idx="3"/>
          </p:nvPr>
        </p:nvSpPr>
        <p:spPr bwMode="auto">
          <a:xfrm>
            <a:off x="3352800" y="6403975"/>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ClrTx/>
              <a:buSzTx/>
              <a:buFontTx/>
              <a:buNone/>
              <a:defRPr sz="1400" b="0">
                <a:latin typeface="+mn-lt"/>
                <a:ea typeface="+mn-ea"/>
              </a:defRPr>
            </a:lvl1pPr>
          </a:lstStyle>
          <a:p>
            <a:endParaRPr lang="en-US" altLang="zh-CN"/>
          </a:p>
        </p:txBody>
      </p:sp>
      <p:sp>
        <p:nvSpPr>
          <p:cNvPr id="328710" name="Rectangle 6"/>
          <p:cNvSpPr>
            <a:spLocks noGrp="1" noChangeArrowheads="1"/>
          </p:cNvSpPr>
          <p:nvPr>
            <p:ph type="sldNum" sz="quarter" idx="4"/>
          </p:nvPr>
        </p:nvSpPr>
        <p:spPr bwMode="auto">
          <a:xfrm>
            <a:off x="6858000" y="6400800"/>
            <a:ext cx="1600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ClrTx/>
              <a:buSzTx/>
              <a:buFontTx/>
              <a:buNone/>
              <a:defRPr sz="1400" b="0">
                <a:latin typeface="+mn-lt"/>
                <a:ea typeface="+mn-ea"/>
              </a:defRPr>
            </a:lvl1pPr>
          </a:lstStyle>
          <a:p>
            <a:fld id="{88AE96A6-020B-43BA-B04E-0E57BA200307}" type="slidenum">
              <a:rPr lang="en-US" altLang="zh-CN"/>
              <a:pPr/>
              <a:t>‹#›</a:t>
            </a:fld>
            <a:endParaRPr lang="en-US" altLang="zh-CN"/>
          </a:p>
        </p:txBody>
      </p:sp>
      <p:grpSp>
        <p:nvGrpSpPr>
          <p:cNvPr id="328711" name="Group 7"/>
          <p:cNvGrpSpPr>
            <a:grpSpLocks/>
          </p:cNvGrpSpPr>
          <p:nvPr/>
        </p:nvGrpSpPr>
        <p:grpSpPr bwMode="auto">
          <a:xfrm>
            <a:off x="168275" y="228600"/>
            <a:ext cx="8823325" cy="6096000"/>
            <a:chOff x="106" y="144"/>
            <a:chExt cx="5558" cy="3840"/>
          </a:xfrm>
        </p:grpSpPr>
        <p:sp>
          <p:nvSpPr>
            <p:cNvPr id="328712" name="AutoShape 8"/>
            <p:cNvSpPr>
              <a:spLocks noChangeArrowheads="1"/>
            </p:cNvSpPr>
            <p:nvPr/>
          </p:nvSpPr>
          <p:spPr bwMode="auto">
            <a:xfrm>
              <a:off x="106" y="144"/>
              <a:ext cx="5558" cy="3840"/>
            </a:xfrm>
            <a:prstGeom prst="roundRect">
              <a:avLst>
                <a:gd name="adj" fmla="val 11046"/>
              </a:avLst>
            </a:prstGeom>
            <a:noFill/>
            <a:ln w="28575">
              <a:solidFill>
                <a:schemeClr val="folHlink"/>
              </a:solidFill>
              <a:round/>
              <a:headEnd/>
              <a:tailEnd/>
            </a:ln>
            <a:effectLst/>
          </p:spPr>
          <p:txBody>
            <a:bodyPr wrap="none" anchor="ctr"/>
            <a:lstStyle/>
            <a:p>
              <a:pPr algn="ctr">
                <a:spcBef>
                  <a:spcPct val="0"/>
                </a:spcBef>
                <a:buClrTx/>
                <a:buSzTx/>
                <a:buFontTx/>
                <a:buNone/>
              </a:pPr>
              <a:endParaRPr lang="zh-CN" altLang="zh-CN" sz="2400" b="0">
                <a:latin typeface="Times New Roman" pitchFamily="18" charset="0"/>
                <a:ea typeface="宋体" pitchFamily="2" charset="-122"/>
              </a:endParaRPr>
            </a:p>
          </p:txBody>
        </p:sp>
        <p:sp>
          <p:nvSpPr>
            <p:cNvPr id="328713" name="Line 9"/>
            <p:cNvSpPr>
              <a:spLocks noChangeShapeType="1"/>
            </p:cNvSpPr>
            <p:nvPr/>
          </p:nvSpPr>
          <p:spPr bwMode="auto">
            <a:xfrm>
              <a:off x="480" y="1077"/>
              <a:ext cx="4848" cy="0"/>
            </a:xfrm>
            <a:prstGeom prst="line">
              <a:avLst/>
            </a:prstGeom>
            <a:noFill/>
            <a:ln w="38100">
              <a:solidFill>
                <a:schemeClr val="folHlink"/>
              </a:solidFill>
              <a:round/>
              <a:headEnd/>
              <a:tailEnd/>
            </a:ln>
            <a:effectLst/>
          </p:spPr>
          <p:txBody>
            <a:bodyPr/>
            <a:lstStyle/>
            <a:p>
              <a:endParaRPr lang="zh-CN" altLang="en-US"/>
            </a:p>
          </p:txBody>
        </p:sp>
      </p:gr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Lst>
  <p:txStyles>
    <p:titleStyle>
      <a:lvl1pPr algn="l" rtl="0" fontAlgn="base">
        <a:spcBef>
          <a:spcPct val="0"/>
        </a:spcBef>
        <a:spcAft>
          <a:spcPct val="0"/>
        </a:spcAft>
        <a:defRPr sz="3300">
          <a:solidFill>
            <a:schemeClr val="tx2"/>
          </a:solidFill>
          <a:latin typeface="+mj-lt"/>
          <a:ea typeface="+mj-ea"/>
          <a:cs typeface="+mj-cs"/>
        </a:defRPr>
      </a:lvl1pPr>
      <a:lvl2pPr algn="l" rtl="0" fontAlgn="base">
        <a:spcBef>
          <a:spcPct val="0"/>
        </a:spcBef>
        <a:spcAft>
          <a:spcPct val="0"/>
        </a:spcAft>
        <a:defRPr sz="3300">
          <a:solidFill>
            <a:schemeClr val="tx2"/>
          </a:solidFill>
          <a:latin typeface="Arial Black" pitchFamily="34" charset="0"/>
          <a:ea typeface="宋体" pitchFamily="2" charset="-122"/>
        </a:defRPr>
      </a:lvl2pPr>
      <a:lvl3pPr algn="l" rtl="0" fontAlgn="base">
        <a:spcBef>
          <a:spcPct val="0"/>
        </a:spcBef>
        <a:spcAft>
          <a:spcPct val="0"/>
        </a:spcAft>
        <a:defRPr sz="3300">
          <a:solidFill>
            <a:schemeClr val="tx2"/>
          </a:solidFill>
          <a:latin typeface="Arial Black" pitchFamily="34" charset="0"/>
          <a:ea typeface="宋体" pitchFamily="2" charset="-122"/>
        </a:defRPr>
      </a:lvl3pPr>
      <a:lvl4pPr algn="l" rtl="0" fontAlgn="base">
        <a:spcBef>
          <a:spcPct val="0"/>
        </a:spcBef>
        <a:spcAft>
          <a:spcPct val="0"/>
        </a:spcAft>
        <a:defRPr sz="3300">
          <a:solidFill>
            <a:schemeClr val="tx2"/>
          </a:solidFill>
          <a:latin typeface="Arial Black" pitchFamily="34" charset="0"/>
          <a:ea typeface="宋体" pitchFamily="2" charset="-122"/>
        </a:defRPr>
      </a:lvl4pPr>
      <a:lvl5pPr algn="l" rtl="0" fontAlgn="base">
        <a:spcBef>
          <a:spcPct val="0"/>
        </a:spcBef>
        <a:spcAft>
          <a:spcPct val="0"/>
        </a:spcAft>
        <a:defRPr sz="3300">
          <a:solidFill>
            <a:schemeClr val="tx2"/>
          </a:solidFill>
          <a:latin typeface="Arial Black" pitchFamily="34" charset="0"/>
          <a:ea typeface="宋体" pitchFamily="2" charset="-122"/>
        </a:defRPr>
      </a:lvl5pPr>
      <a:lvl6pPr marL="457200" algn="l" rtl="0" fontAlgn="base">
        <a:spcBef>
          <a:spcPct val="0"/>
        </a:spcBef>
        <a:spcAft>
          <a:spcPct val="0"/>
        </a:spcAft>
        <a:defRPr sz="3300">
          <a:solidFill>
            <a:schemeClr val="tx2"/>
          </a:solidFill>
          <a:latin typeface="Arial Black" pitchFamily="34" charset="0"/>
          <a:ea typeface="宋体" pitchFamily="2" charset="-122"/>
        </a:defRPr>
      </a:lvl6pPr>
      <a:lvl7pPr marL="914400" algn="l" rtl="0" fontAlgn="base">
        <a:spcBef>
          <a:spcPct val="0"/>
        </a:spcBef>
        <a:spcAft>
          <a:spcPct val="0"/>
        </a:spcAft>
        <a:defRPr sz="3300">
          <a:solidFill>
            <a:schemeClr val="tx2"/>
          </a:solidFill>
          <a:latin typeface="Arial Black" pitchFamily="34" charset="0"/>
          <a:ea typeface="宋体" pitchFamily="2" charset="-122"/>
        </a:defRPr>
      </a:lvl7pPr>
      <a:lvl8pPr marL="1371600" algn="l" rtl="0" fontAlgn="base">
        <a:spcBef>
          <a:spcPct val="0"/>
        </a:spcBef>
        <a:spcAft>
          <a:spcPct val="0"/>
        </a:spcAft>
        <a:defRPr sz="3300">
          <a:solidFill>
            <a:schemeClr val="tx2"/>
          </a:solidFill>
          <a:latin typeface="Arial Black" pitchFamily="34" charset="0"/>
          <a:ea typeface="宋体" pitchFamily="2" charset="-122"/>
        </a:defRPr>
      </a:lvl8pPr>
      <a:lvl9pPr marL="1828800" algn="l" rtl="0" fontAlgn="base">
        <a:spcBef>
          <a:spcPct val="0"/>
        </a:spcBef>
        <a:spcAft>
          <a:spcPct val="0"/>
        </a:spcAft>
        <a:defRPr sz="3300">
          <a:solidFill>
            <a:schemeClr val="tx2"/>
          </a:solidFill>
          <a:latin typeface="Arial Black" pitchFamily="34" charset="0"/>
          <a:ea typeface="宋体" pitchFamily="2" charset="-122"/>
        </a:defRPr>
      </a:lvl9pPr>
    </p:titleStyle>
    <p:bodyStyle>
      <a:lvl1pPr marL="342900" indent="-342900" algn="l" rtl="0" fontAlgn="base">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150000"/>
        <a:buChar char="•"/>
        <a:defRPr sz="2600">
          <a:solidFill>
            <a:schemeClr val="tx1"/>
          </a:solidFill>
          <a:latin typeface="+mn-lt"/>
          <a:ea typeface="+mn-ea"/>
        </a:defRPr>
      </a:lvl2pPr>
      <a:lvl3pPr marL="1143000" indent="-228600" algn="l" rtl="0" fontAlgn="base">
        <a:spcBef>
          <a:spcPct val="20000"/>
        </a:spcBef>
        <a:spcAft>
          <a:spcPct val="0"/>
        </a:spcAft>
        <a:buClr>
          <a:schemeClr val="tx1"/>
        </a:buClr>
        <a:buSzPct val="150000"/>
        <a:buChar char="•"/>
        <a:defRPr sz="2200">
          <a:solidFill>
            <a:schemeClr val="tx1"/>
          </a:solidFill>
          <a:latin typeface="+mn-lt"/>
          <a:ea typeface="+mn-ea"/>
        </a:defRPr>
      </a:lvl3pPr>
      <a:lvl4pPr marL="1600200" indent="-228600" algn="l" rtl="0" fontAlgn="base">
        <a:spcBef>
          <a:spcPct val="20000"/>
        </a:spcBef>
        <a:spcAft>
          <a:spcPct val="0"/>
        </a:spcAft>
        <a:buClr>
          <a:schemeClr val="tx2"/>
        </a:buClr>
        <a:buSzPct val="150000"/>
        <a:buChar char="•"/>
        <a:defRPr sz="2000">
          <a:solidFill>
            <a:schemeClr val="tx1"/>
          </a:solidFill>
          <a:latin typeface="+mn-lt"/>
          <a:ea typeface="+mn-ea"/>
        </a:defRPr>
      </a:lvl4pPr>
      <a:lvl5pPr marL="2057400" indent="-228600" algn="l" rtl="0" fontAlgn="base">
        <a:spcBef>
          <a:spcPct val="20000"/>
        </a:spcBef>
        <a:spcAft>
          <a:spcPct val="0"/>
        </a:spcAft>
        <a:buClr>
          <a:schemeClr val="folHlink"/>
        </a:buClr>
        <a:buSzPct val="150000"/>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4.xml"/><Relationship Id="rId1" Type="http://schemas.openxmlformats.org/officeDocument/2006/relationships/vmlDrawing" Target="../drawings/vmlDrawing6.vml"/><Relationship Id="rId5" Type="http://schemas.openxmlformats.org/officeDocument/2006/relationships/oleObject" Target="../embeddings/oleObject7.bin"/><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7.v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4.xml"/><Relationship Id="rId1" Type="http://schemas.openxmlformats.org/officeDocument/2006/relationships/vmlDrawing" Target="../drawings/vmlDrawing8.vml"/><Relationship Id="rId4" Type="http://schemas.openxmlformats.org/officeDocument/2006/relationships/oleObject" Target="../embeddings/oleObject9.bin"/></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4.xml"/><Relationship Id="rId1" Type="http://schemas.openxmlformats.org/officeDocument/2006/relationships/vmlDrawing" Target="../drawings/vmlDrawing9.vml"/><Relationship Id="rId4" Type="http://schemas.openxmlformats.org/officeDocument/2006/relationships/oleObject" Target="../embeddings/oleObject10.bin"/></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4.xml"/><Relationship Id="rId1" Type="http://schemas.openxmlformats.org/officeDocument/2006/relationships/vmlDrawing" Target="../drawings/vmlDrawing10.vml"/><Relationship Id="rId4" Type="http://schemas.openxmlformats.org/officeDocument/2006/relationships/oleObject" Target="../embeddings/oleObject1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4.xml"/><Relationship Id="rId1" Type="http://schemas.openxmlformats.org/officeDocument/2006/relationships/vmlDrawing" Target="../drawings/vmlDrawing11.vml"/></Relationships>
</file>

<file path=ppt/slides/_rels/slide21.xml.rels><?xml version="1.0" encoding="UTF-8" standalone="yes"?>
<Relationships xmlns="http://schemas.openxmlformats.org/package/2006/relationships"><Relationship Id="rId2" Type="http://schemas.openxmlformats.org/officeDocument/2006/relationships/hyperlink" Target="file:///F:\2011&#30005;&#26426;&#25945;&#23398;\&#31532;&#22235;&#31456;\16-6.7.swf"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oleObject" Target="../embeddings/oleObject13.bin"/><Relationship Id="rId4" Type="http://schemas.openxmlformats.org/officeDocument/2006/relationships/image" Target="../media/image24.jpeg"/></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3.xml"/><Relationship Id="rId1" Type="http://schemas.openxmlformats.org/officeDocument/2006/relationships/vmlDrawing" Target="../drawings/vmlDrawing16.vml"/><Relationship Id="rId4" Type="http://schemas.openxmlformats.org/officeDocument/2006/relationships/oleObject" Target="../embeddings/oleObject17.bin"/></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22.png"/><Relationship Id="rId7" Type="http://schemas.openxmlformats.org/officeDocument/2006/relationships/image" Target="../media/image35.png"/><Relationship Id="rId2" Type="http://schemas.openxmlformats.org/officeDocument/2006/relationships/slideLayout" Target="../slideLayouts/slideLayout14.xml"/><Relationship Id="rId1" Type="http://schemas.openxmlformats.org/officeDocument/2006/relationships/vmlDrawing" Target="../drawings/vmlDrawing17.vml"/><Relationship Id="rId6" Type="http://schemas.openxmlformats.org/officeDocument/2006/relationships/image" Target="../media/image34.png"/><Relationship Id="rId5" Type="http://schemas.openxmlformats.org/officeDocument/2006/relationships/oleObject" Target="../embeddings/oleObject18.bin"/><Relationship Id="rId4" Type="http://schemas.openxmlformats.org/officeDocument/2006/relationships/image" Target="../media/image33.png"/><Relationship Id="rId9" Type="http://schemas.openxmlformats.org/officeDocument/2006/relationships/image" Target="../media/image37.png"/></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4.xml"/><Relationship Id="rId1" Type="http://schemas.openxmlformats.org/officeDocument/2006/relationships/vmlDrawing" Target="../drawings/vmlDrawing18.vml"/><Relationship Id="rId4" Type="http://schemas.openxmlformats.org/officeDocument/2006/relationships/hyperlink" Target="file:///F:\2011&#30005;&#26426;&#25945;&#23398;\&#31532;&#22235;&#31456;\16-11-1.swf"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4.xml"/><Relationship Id="rId1" Type="http://schemas.openxmlformats.org/officeDocument/2006/relationships/vmlDrawing" Target="../drawings/vmlDrawing19.vml"/><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3.xml"/><Relationship Id="rId1" Type="http://schemas.openxmlformats.org/officeDocument/2006/relationships/vmlDrawing" Target="../drawings/vmlDrawing20.vml"/><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3.xml"/><Relationship Id="rId1" Type="http://schemas.openxmlformats.org/officeDocument/2006/relationships/vmlDrawing" Target="../drawings/vmlDrawing21.v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3.xml"/><Relationship Id="rId1" Type="http://schemas.openxmlformats.org/officeDocument/2006/relationships/vmlDrawing" Target="../drawings/vmlDrawing22.v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16.xml"/><Relationship Id="rId1" Type="http://schemas.openxmlformats.org/officeDocument/2006/relationships/vmlDrawing" Target="../drawings/vmlDrawing23.vml"/><Relationship Id="rId5" Type="http://schemas.openxmlformats.org/officeDocument/2006/relationships/image" Target="../media/image42.png"/><Relationship Id="rId4" Type="http://schemas.openxmlformats.org/officeDocument/2006/relationships/oleObject" Target="../embeddings/oleObject24.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14.xml"/><Relationship Id="rId1" Type="http://schemas.openxmlformats.org/officeDocument/2006/relationships/vmlDrawing" Target="../drawings/vmlDrawing24.vml"/><Relationship Id="rId4" Type="http://schemas.openxmlformats.org/officeDocument/2006/relationships/image" Target="../media/image40.png"/></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14.xml"/><Relationship Id="rId4" Type="http://schemas.openxmlformats.org/officeDocument/2006/relationships/hyperlink" Target="file:///F:\2011&#30005;&#26426;&#25945;&#23398;\&#31532;&#22235;&#31456;\16-12.swf" TargetMode="Externa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25.v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4.xml"/><Relationship Id="rId5" Type="http://schemas.openxmlformats.org/officeDocument/2006/relationships/image" Target="../media/image48.png"/><Relationship Id="rId4" Type="http://schemas.openxmlformats.org/officeDocument/2006/relationships/image" Target="../media/image47.png"/></Relationships>
</file>

<file path=ppt/slides/_rels/slide5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5.png"/><Relationship Id="rId1" Type="http://schemas.openxmlformats.org/officeDocument/2006/relationships/slideLayout" Target="../slideLayouts/slideLayout14.xml"/><Relationship Id="rId5" Type="http://schemas.openxmlformats.org/officeDocument/2006/relationships/image" Target="../media/image47.png"/><Relationship Id="rId4" Type="http://schemas.openxmlformats.org/officeDocument/2006/relationships/image" Target="../media/image4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4.xml"/><Relationship Id="rId1" Type="http://schemas.openxmlformats.org/officeDocument/2006/relationships/vmlDrawing" Target="../drawings/vmlDrawing26.vml"/><Relationship Id="rId4" Type="http://schemas.openxmlformats.org/officeDocument/2006/relationships/oleObject" Target="../embeddings/oleObject28.bin"/></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4.xml"/><Relationship Id="rId1" Type="http://schemas.openxmlformats.org/officeDocument/2006/relationships/vmlDrawing" Target="../drawings/vmlDrawing27.v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4.xml"/><Relationship Id="rId1" Type="http://schemas.openxmlformats.org/officeDocument/2006/relationships/vmlDrawing" Target="../drawings/vmlDrawing28.vml"/><Relationship Id="rId4" Type="http://schemas.openxmlformats.org/officeDocument/2006/relationships/image" Target="../media/image54.jpeg"/></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16.xml"/><Relationship Id="rId1" Type="http://schemas.openxmlformats.org/officeDocument/2006/relationships/vmlDrawing" Target="../drawings/vmlDrawing29.vml"/><Relationship Id="rId4" Type="http://schemas.openxmlformats.org/officeDocument/2006/relationships/image" Target="../media/image54.jpeg"/></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16.xml"/><Relationship Id="rId1" Type="http://schemas.openxmlformats.org/officeDocument/2006/relationships/vmlDrawing" Target="../drawings/vmlDrawing30.v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16.xml"/><Relationship Id="rId1" Type="http://schemas.openxmlformats.org/officeDocument/2006/relationships/vmlDrawing" Target="../drawings/vmlDrawing31.v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32.vml"/></Relationships>
</file>

<file path=ppt/slides/_rels/slide7.xml.rels><?xml version="1.0" encoding="UTF-8" standalone="yes"?>
<Relationships xmlns="http://schemas.openxmlformats.org/package/2006/relationships"><Relationship Id="rId3" Type="http://schemas.openxmlformats.org/officeDocument/2006/relationships/hyperlink" Target="file:///F:\2011&#30005;&#26426;&#25945;&#23398;\&#31532;&#22235;&#31456;\16-3.swf" TargetMode="External"/><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file:///E:\2006&#30005;&#26426;&#23398;&#25945;&#23398;\16-12.swf"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90600" y="1052513"/>
            <a:ext cx="7397750" cy="1919287"/>
          </a:xfrm>
        </p:spPr>
        <p:txBody>
          <a:bodyPr/>
          <a:lstStyle/>
          <a:p>
            <a:r>
              <a:rPr lang="zh-CN" altLang="en-US" sz="9600" b="1">
                <a:ea typeface="方正舒体" pitchFamily="2" charset="-122"/>
              </a:rPr>
              <a:t>电机学</a:t>
            </a:r>
          </a:p>
        </p:txBody>
      </p:sp>
      <p:sp>
        <p:nvSpPr>
          <p:cNvPr id="2051" name="Rectangle 3"/>
          <p:cNvSpPr>
            <a:spLocks noGrp="1" noChangeArrowheads="1"/>
          </p:cNvSpPr>
          <p:nvPr>
            <p:ph type="subTitle" idx="1"/>
          </p:nvPr>
        </p:nvSpPr>
        <p:spPr>
          <a:xfrm>
            <a:off x="1403350" y="3644900"/>
            <a:ext cx="6337300" cy="1655763"/>
          </a:xfrm>
        </p:spPr>
        <p:txBody>
          <a:bodyPr/>
          <a:lstStyle/>
          <a:p>
            <a:pPr>
              <a:lnSpc>
                <a:spcPct val="90000"/>
              </a:lnSpc>
            </a:pPr>
            <a:r>
              <a:rPr lang="zh-CN" altLang="en-US" sz="4100" b="1">
                <a:latin typeface="华文新魏" pitchFamily="2" charset="-122"/>
                <a:ea typeface="华文新魏" pitchFamily="2" charset="-122"/>
              </a:rPr>
              <a:t>第</a:t>
            </a:r>
            <a:r>
              <a:rPr lang="en-US" altLang="zh-CN" sz="4100" b="1">
                <a:latin typeface="华文新魏" pitchFamily="2" charset="-122"/>
                <a:ea typeface="华文新魏" pitchFamily="2" charset="-122"/>
              </a:rPr>
              <a:t>4-2</a:t>
            </a:r>
            <a:r>
              <a:rPr lang="zh-CN" altLang="en-US" sz="4100" b="1">
                <a:latin typeface="华文新魏" pitchFamily="2" charset="-122"/>
                <a:ea typeface="华文新魏" pitchFamily="2" charset="-122"/>
              </a:rPr>
              <a:t>讲</a:t>
            </a:r>
          </a:p>
          <a:p>
            <a:pPr>
              <a:lnSpc>
                <a:spcPct val="90000"/>
              </a:lnSpc>
            </a:pPr>
            <a:r>
              <a:rPr lang="zh-CN" altLang="en-US" sz="3700" b="1">
                <a:latin typeface="华文新魏" pitchFamily="2" charset="-122"/>
                <a:ea typeface="华文新魏" pitchFamily="2" charset="-122"/>
              </a:rPr>
              <a:t>　</a:t>
            </a:r>
            <a:r>
              <a:rPr lang="zh-CN" altLang="en-US" sz="3700" b="1"/>
              <a:t>交流绕组及其感应电势</a:t>
            </a:r>
            <a:r>
              <a:rPr lang="zh-CN" altLang="en-US" sz="2500"/>
              <a:t>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000" b="1">
                <a:latin typeface="宋体" pitchFamily="2" charset="-122"/>
              </a:rPr>
              <a:t>1</a:t>
            </a:r>
            <a:r>
              <a:rPr lang="en-US" altLang="zh-CN" sz="2800" b="1">
                <a:latin typeface="宋体" pitchFamily="2" charset="-122"/>
              </a:rPr>
              <a:t/>
            </a:r>
            <a:br>
              <a:rPr lang="en-US" altLang="zh-CN" sz="2800" b="1">
                <a:latin typeface="宋体" pitchFamily="2" charset="-122"/>
              </a:rPr>
            </a:br>
            <a:r>
              <a:rPr lang="en-US" altLang="zh-CN" sz="2800" b="1">
                <a:latin typeface="宋体" pitchFamily="2" charset="-122"/>
              </a:rPr>
              <a:t>4-2.</a:t>
            </a:r>
            <a:r>
              <a:rPr lang="zh-CN" altLang="en-US" sz="2800" b="1">
                <a:latin typeface="宋体" pitchFamily="2" charset="-122"/>
              </a:rPr>
              <a:t>元件的感应电势和节距因数</a:t>
            </a:r>
          </a:p>
        </p:txBody>
      </p:sp>
      <p:sp>
        <p:nvSpPr>
          <p:cNvPr id="222213" name="Rectangle 5"/>
          <p:cNvSpPr>
            <a:spLocks noChangeArrowheads="1"/>
          </p:cNvSpPr>
          <p:nvPr/>
        </p:nvSpPr>
        <p:spPr bwMode="auto">
          <a:xfrm>
            <a:off x="250825" y="1844675"/>
            <a:ext cx="8208963" cy="3744913"/>
          </a:xfrm>
          <a:prstGeom prst="rect">
            <a:avLst/>
          </a:prstGeom>
          <a:noFill/>
          <a:ln w="9525">
            <a:noFill/>
            <a:miter lim="800000"/>
            <a:headEnd/>
            <a:tailEnd/>
          </a:ln>
          <a:effectLst/>
        </p:spPr>
        <p:txBody>
          <a:bodyPr/>
          <a:lstStyle/>
          <a:p>
            <a:pPr marL="342900" indent="-342900"/>
            <a:r>
              <a:rPr lang="zh-CN" altLang="en-US"/>
              <a:t>一，槽电势星形图</a:t>
            </a:r>
          </a:p>
          <a:p>
            <a:pPr marL="342900" indent="-342900"/>
            <a:r>
              <a:rPr lang="zh-CN" altLang="en-US"/>
              <a:t>    在实际电机中，沿电枢圆周均匀地分布着很多槽。由于不同槽内的导体相对磁场的位置不同，因此它们切割磁场产生的电势在时间上有相位差</a:t>
            </a:r>
            <a:r>
              <a:rPr lang="en-US" altLang="zh-CN"/>
              <a:t>.</a:t>
            </a:r>
            <a:r>
              <a:rPr lang="zh-CN" altLang="en-US">
                <a:solidFill>
                  <a:srgbClr val="0000FF"/>
                </a:solidFill>
              </a:rPr>
              <a:t>把电枢上各槽内导体按正弦规律变化的电势</a:t>
            </a:r>
            <a:r>
              <a:rPr lang="en-US" altLang="zh-CN">
                <a:solidFill>
                  <a:srgbClr val="0000FF"/>
                </a:solidFill>
              </a:rPr>
              <a:t>(</a:t>
            </a:r>
            <a:r>
              <a:rPr lang="zh-CN" altLang="en-US">
                <a:solidFill>
                  <a:srgbClr val="0000FF"/>
                </a:solidFill>
              </a:rPr>
              <a:t>基波</a:t>
            </a:r>
            <a:r>
              <a:rPr lang="en-US" altLang="zh-CN">
                <a:solidFill>
                  <a:srgbClr val="0000FF"/>
                </a:solidFill>
              </a:rPr>
              <a:t>)</a:t>
            </a:r>
            <a:r>
              <a:rPr lang="zh-CN" altLang="en-US">
                <a:solidFill>
                  <a:srgbClr val="0000FF"/>
                </a:solidFill>
              </a:rPr>
              <a:t>用矢量来表示时，这些矢量构成一个辐射图，称为槽电势星形图。</a:t>
            </a:r>
          </a:p>
          <a:p>
            <a:pPr marL="342900" indent="-342900"/>
            <a:r>
              <a:rPr lang="zh-CN" altLang="en-US" sz="2400" b="0">
                <a:solidFill>
                  <a:srgbClr val="FF0000"/>
                </a:solidFill>
              </a:rPr>
              <a:t>现举例说明基波槽电势星形图及其画法</a:t>
            </a:r>
            <a:r>
              <a:rPr lang="zh-CN" altLang="en-US" sz="2300" b="0">
                <a:solidFill>
                  <a:schemeClr val="hlink"/>
                </a:solidFill>
                <a:latin typeface="Arial" charset="0"/>
                <a:ea typeface="宋体" pitchFamily="2" charset="-122"/>
              </a:rPr>
              <a:t>。</a:t>
            </a:r>
            <a:r>
              <a:rPr lang="zh-CN" altLang="en-US" sz="2700" b="0">
                <a:latin typeface="Arial" charset="0"/>
                <a:ea typeface="宋体" pitchFamily="2" charset="-122"/>
              </a:rPr>
              <a:t>  </a:t>
            </a:r>
            <a:endParaRPr lang="zh-CN" altLang="zh-CN" sz="2700" b="0">
              <a:latin typeface="Arial" charset="0"/>
              <a:ea typeface="宋体" pitchFamily="2" charset="-122"/>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827088" y="260350"/>
            <a:ext cx="7704137" cy="1052513"/>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000" b="1">
                <a:latin typeface="宋体" pitchFamily="2" charset="-122"/>
              </a:rPr>
              <a:t>2</a:t>
            </a:r>
            <a:r>
              <a:rPr lang="en-US" altLang="zh-CN" sz="2800" b="1">
                <a:latin typeface="宋体" pitchFamily="2" charset="-122"/>
              </a:rPr>
              <a:t/>
            </a:r>
            <a:br>
              <a:rPr lang="en-US" altLang="zh-CN" sz="2800" b="1">
                <a:latin typeface="宋体" pitchFamily="2" charset="-122"/>
              </a:rPr>
            </a:br>
            <a:r>
              <a:rPr lang="en-US" altLang="zh-CN" sz="2800" b="1">
                <a:latin typeface="宋体" pitchFamily="2" charset="-122"/>
              </a:rPr>
              <a:t>4-2.</a:t>
            </a:r>
            <a:r>
              <a:rPr lang="zh-CN" altLang="en-US" sz="2800" b="1">
                <a:latin typeface="宋体" pitchFamily="2" charset="-122"/>
              </a:rPr>
              <a:t>元件的感应电势和节距因数</a:t>
            </a:r>
          </a:p>
        </p:txBody>
      </p:sp>
      <p:pic>
        <p:nvPicPr>
          <p:cNvPr id="248838" name="Picture 6" descr="15-1同步发电机原理"/>
          <p:cNvPicPr>
            <a:picLocks noChangeAspect="1" noChangeArrowheads="1"/>
          </p:cNvPicPr>
          <p:nvPr>
            <p:ph sz="half" idx="1"/>
          </p:nvPr>
        </p:nvPicPr>
        <p:blipFill>
          <a:blip r:embed="rId4"/>
          <a:srcRect/>
          <a:stretch>
            <a:fillRect/>
          </a:stretch>
        </p:blipFill>
        <p:spPr>
          <a:xfrm>
            <a:off x="5343525" y="1557338"/>
            <a:ext cx="3800475" cy="3581400"/>
          </a:xfrm>
          <a:noFill/>
          <a:ln/>
        </p:spPr>
      </p:pic>
      <p:sp>
        <p:nvSpPr>
          <p:cNvPr id="248835" name="AutoShape 3"/>
          <p:cNvSpPr>
            <a:spLocks noChangeArrowheads="1"/>
          </p:cNvSpPr>
          <p:nvPr/>
        </p:nvSpPr>
        <p:spPr bwMode="auto">
          <a:xfrm>
            <a:off x="6443663" y="3141663"/>
            <a:ext cx="574675" cy="287337"/>
          </a:xfrm>
          <a:prstGeom prst="curvedDownArrow">
            <a:avLst>
              <a:gd name="adj1" fmla="val 40000"/>
              <a:gd name="adj2" fmla="val 80000"/>
              <a:gd name="adj3" fmla="val 33333"/>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48836" name="Rectangle 4"/>
          <p:cNvSpPr>
            <a:spLocks noChangeArrowheads="1"/>
          </p:cNvSpPr>
          <p:nvPr/>
        </p:nvSpPr>
        <p:spPr bwMode="auto">
          <a:xfrm>
            <a:off x="0" y="1268413"/>
            <a:ext cx="5292725" cy="5113337"/>
          </a:xfrm>
          <a:prstGeom prst="rect">
            <a:avLst/>
          </a:prstGeom>
          <a:noFill/>
          <a:ln w="9525">
            <a:noFill/>
            <a:miter lim="800000"/>
            <a:headEnd/>
            <a:tailEnd/>
          </a:ln>
          <a:effectLst/>
        </p:spPr>
        <p:txBody>
          <a:bodyPr/>
          <a:lstStyle/>
          <a:p>
            <a:pPr marL="342900" indent="-342900"/>
            <a:r>
              <a:rPr lang="zh-CN" altLang="en-US" sz="2700"/>
              <a:t>一，槽电势星形图</a:t>
            </a:r>
          </a:p>
          <a:p>
            <a:pPr marL="342900" indent="-342900"/>
            <a:r>
              <a:rPr lang="zh-CN" altLang="en-US" sz="2300">
                <a:solidFill>
                  <a:srgbClr val="FF0000"/>
                </a:solidFill>
              </a:rPr>
              <a:t>现举例说明基波槽电势星形图及其画法。</a:t>
            </a:r>
          </a:p>
          <a:p>
            <a:pPr marL="342900" indent="-342900"/>
            <a:r>
              <a:rPr lang="zh-CN" altLang="en-US" sz="2000"/>
              <a:t>在图中，定子槽数</a:t>
            </a:r>
            <a:r>
              <a:rPr lang="en-US" altLang="zh-CN" sz="2000"/>
              <a:t>Z=8</a:t>
            </a:r>
            <a:r>
              <a:rPr lang="zh-CN" altLang="en-US" sz="2000"/>
              <a:t>，电机极数</a:t>
            </a:r>
            <a:r>
              <a:rPr lang="en-US" altLang="zh-CN" sz="2000"/>
              <a:t>p=1</a:t>
            </a:r>
            <a:r>
              <a:rPr lang="zh-CN" altLang="en-US" sz="2000"/>
              <a:t>。若转子顺时针方向旋转，则先切割</a:t>
            </a:r>
            <a:r>
              <a:rPr lang="en-US" altLang="zh-CN" sz="2000"/>
              <a:t>1</a:t>
            </a:r>
            <a:r>
              <a:rPr lang="zh-CN" altLang="en-US" sz="2000"/>
              <a:t>号槽中导体，后切割</a:t>
            </a:r>
            <a:r>
              <a:rPr lang="en-US" altLang="zh-CN" sz="2000"/>
              <a:t>2</a:t>
            </a:r>
            <a:r>
              <a:rPr lang="zh-CN" altLang="en-US" sz="2000"/>
              <a:t>号槽中导体，</a:t>
            </a:r>
            <a:r>
              <a:rPr lang="en-US" altLang="zh-CN" sz="2000">
                <a:latin typeface="Arial"/>
              </a:rPr>
              <a:t>……</a:t>
            </a:r>
            <a:r>
              <a:rPr lang="zh-CN" altLang="en-US" sz="2000"/>
              <a:t>。相邻两定子槽的电势相位差决定于槽距角</a:t>
            </a:r>
            <a:r>
              <a:rPr lang="el-GR" altLang="zh-CN" sz="2000"/>
              <a:t>α</a:t>
            </a:r>
            <a:r>
              <a:rPr lang="zh-CN" altLang="en-US" sz="2000"/>
              <a:t>。整个电枢圆周角为</a:t>
            </a:r>
            <a:r>
              <a:rPr lang="en-US" altLang="zh-CN" sz="2000"/>
              <a:t>360°(</a:t>
            </a:r>
            <a:r>
              <a:rPr lang="zh-CN" altLang="en-US" sz="2000"/>
              <a:t>机械角度</a:t>
            </a:r>
            <a:r>
              <a:rPr lang="en-US" altLang="zh-CN" sz="2000"/>
              <a:t>)</a:t>
            </a:r>
            <a:r>
              <a:rPr lang="zh-CN" altLang="en-US" sz="2000"/>
              <a:t>，当电机有</a:t>
            </a:r>
            <a:r>
              <a:rPr lang="en-US" altLang="zh-CN" sz="2000"/>
              <a:t>p</a:t>
            </a:r>
            <a:r>
              <a:rPr lang="zh-CN" altLang="en-US" sz="2000"/>
              <a:t>对极时，则电枢圆周应为  </a:t>
            </a:r>
            <a:r>
              <a:rPr lang="en-US" altLang="zh-CN" sz="2000"/>
              <a:t>pX 360</a:t>
            </a:r>
            <a:r>
              <a:rPr lang="zh-CN" altLang="en-US" sz="2000"/>
              <a:t>电角度。因此，以电角度表示的槽距角</a:t>
            </a:r>
          </a:p>
          <a:p>
            <a:pPr marL="342900" indent="-342900"/>
            <a:r>
              <a:rPr lang="zh-CN" altLang="en-US" sz="2000"/>
              <a:t>本例中： </a:t>
            </a:r>
            <a:r>
              <a:rPr lang="el-GR" altLang="zh-CN" sz="2000"/>
              <a:t>α</a:t>
            </a:r>
            <a:r>
              <a:rPr lang="en-US" altLang="zh-CN" sz="2000"/>
              <a:t> =45°</a:t>
            </a:r>
            <a:r>
              <a:rPr lang="zh-CN" altLang="en-US" sz="2000"/>
              <a:t>电角度。如果用矢量</a:t>
            </a:r>
            <a:r>
              <a:rPr lang="en-US" altLang="zh-CN" sz="2000"/>
              <a:t>1</a:t>
            </a:r>
            <a:r>
              <a:rPr lang="zh-CN" altLang="en-US" sz="2000"/>
              <a:t>代表槽</a:t>
            </a:r>
            <a:r>
              <a:rPr lang="en-US" altLang="zh-CN" sz="2000"/>
              <a:t>1</a:t>
            </a:r>
            <a:r>
              <a:rPr lang="zh-CN" altLang="en-US" sz="2000"/>
              <a:t>中的导体电势，则代表槽</a:t>
            </a:r>
            <a:r>
              <a:rPr lang="en-US" altLang="zh-CN" sz="2000"/>
              <a:t>2</a:t>
            </a:r>
            <a:r>
              <a:rPr lang="zh-CN" altLang="en-US" sz="2000"/>
              <a:t>中导体电势的矢量</a:t>
            </a:r>
            <a:r>
              <a:rPr lang="en-US" altLang="zh-CN" sz="2000"/>
              <a:t>2</a:t>
            </a:r>
            <a:r>
              <a:rPr lang="zh-CN" altLang="en-US" sz="2000"/>
              <a:t>要比矢量</a:t>
            </a:r>
            <a:r>
              <a:rPr lang="en-US" altLang="zh-CN" sz="2000"/>
              <a:t>1</a:t>
            </a:r>
            <a:r>
              <a:rPr lang="zh-CN" altLang="en-US" sz="2000"/>
              <a:t>在时间上滞后</a:t>
            </a:r>
            <a:r>
              <a:rPr lang="en-US" altLang="zh-CN" sz="2000"/>
              <a:t>45°</a:t>
            </a:r>
            <a:r>
              <a:rPr lang="zh-CN" altLang="en-US" sz="2000"/>
              <a:t>。同理，代表槽</a:t>
            </a:r>
            <a:r>
              <a:rPr lang="en-US" altLang="zh-CN" sz="2000"/>
              <a:t>3</a:t>
            </a:r>
            <a:r>
              <a:rPr lang="zh-CN" altLang="en-US" sz="2000"/>
              <a:t>中导体电势的矢量</a:t>
            </a:r>
            <a:r>
              <a:rPr lang="en-US" altLang="zh-CN" sz="2000"/>
              <a:t>3</a:t>
            </a:r>
            <a:r>
              <a:rPr lang="zh-CN" altLang="en-US" sz="2000"/>
              <a:t>又比矢量</a:t>
            </a:r>
            <a:r>
              <a:rPr lang="en-US" altLang="zh-CN" sz="2000"/>
              <a:t>2</a:t>
            </a:r>
            <a:r>
              <a:rPr lang="zh-CN" altLang="en-US" sz="2000"/>
              <a:t>滞后</a:t>
            </a:r>
            <a:r>
              <a:rPr lang="en-US" altLang="zh-CN" sz="2000"/>
              <a:t>45°</a:t>
            </a:r>
            <a:r>
              <a:rPr lang="zh-CN" altLang="en-US" sz="2000"/>
              <a:t>。</a:t>
            </a:r>
          </a:p>
        </p:txBody>
      </p:sp>
      <p:graphicFrame>
        <p:nvGraphicFramePr>
          <p:cNvPr id="248841" name="Object 9"/>
          <p:cNvGraphicFramePr>
            <a:graphicFrameLocks noChangeAspect="1"/>
          </p:cNvGraphicFramePr>
          <p:nvPr>
            <p:ph sz="half" idx="2"/>
          </p:nvPr>
        </p:nvGraphicFramePr>
        <p:xfrm>
          <a:off x="5508625" y="5284788"/>
          <a:ext cx="2586038" cy="1573212"/>
        </p:xfrm>
        <a:graphic>
          <a:graphicData uri="http://schemas.openxmlformats.org/presentationml/2006/ole">
            <p:oleObj spid="_x0000_s248841" name="Equation" r:id="rId5" imgW="647640" imgH="393480" progId="Equation.DSMT4">
              <p:embed/>
            </p:oleObj>
          </a:graphicData>
        </a:graphic>
      </p:graphicFrame>
      <p:sp>
        <p:nvSpPr>
          <p:cNvPr id="248843" name="Line 11"/>
          <p:cNvSpPr>
            <a:spLocks noChangeShapeType="1"/>
          </p:cNvSpPr>
          <p:nvPr/>
        </p:nvSpPr>
        <p:spPr bwMode="auto">
          <a:xfrm flipV="1">
            <a:off x="6732588" y="1557338"/>
            <a:ext cx="0" cy="2159000"/>
          </a:xfrm>
          <a:prstGeom prst="line">
            <a:avLst/>
          </a:prstGeom>
          <a:noFill/>
          <a:ln w="38100">
            <a:solidFill>
              <a:schemeClr val="folHlink"/>
            </a:solidFill>
            <a:miter lim="800000"/>
            <a:headEnd/>
            <a:tailEnd type="triangle" w="med" len="med"/>
          </a:ln>
          <a:effectLst/>
        </p:spPr>
        <p:txBody>
          <a:bodyPr wrap="none"/>
          <a:lstStyle/>
          <a:p>
            <a:endParaRPr lang="zh-CN" altLang="en-US"/>
          </a:p>
        </p:txBody>
      </p:sp>
      <p:sp>
        <p:nvSpPr>
          <p:cNvPr id="248844" name="Rectangle 12"/>
          <p:cNvSpPr>
            <a:spLocks noChangeArrowheads="1"/>
          </p:cNvSpPr>
          <p:nvPr/>
        </p:nvSpPr>
        <p:spPr bwMode="auto">
          <a:xfrm>
            <a:off x="6516688" y="981075"/>
            <a:ext cx="431800" cy="576263"/>
          </a:xfrm>
          <a:prstGeom prst="rect">
            <a:avLst/>
          </a:prstGeom>
          <a:noFill/>
          <a:ln w="9525">
            <a:noFill/>
            <a:miter lim="800000"/>
            <a:headEnd/>
            <a:tailEnd/>
          </a:ln>
          <a:effectLst/>
        </p:spPr>
        <p:txBody>
          <a:bodyPr/>
          <a:lstStyle/>
          <a:p>
            <a:pPr marL="342900" indent="-342900">
              <a:buFont typeface="Wingdings" pitchFamily="2" charset="2"/>
              <a:buNone/>
            </a:pPr>
            <a:r>
              <a:rPr lang="en-US" altLang="zh-CN" sz="2700" b="0">
                <a:latin typeface="Arial" charset="0"/>
                <a:ea typeface="宋体" pitchFamily="2" charset="-122"/>
              </a:rPr>
              <a:t>1</a:t>
            </a:r>
            <a:endParaRPr lang="en-US" altLang="zh-CN" sz="2000" b="0">
              <a:latin typeface="Arial" charset="0"/>
              <a:ea typeface="宋体" pitchFamily="2" charset="-122"/>
            </a:endParaRPr>
          </a:p>
        </p:txBody>
      </p:sp>
      <p:sp>
        <p:nvSpPr>
          <p:cNvPr id="248845" name="Line 13"/>
          <p:cNvSpPr>
            <a:spLocks noChangeShapeType="1"/>
          </p:cNvSpPr>
          <p:nvPr/>
        </p:nvSpPr>
        <p:spPr bwMode="auto">
          <a:xfrm flipV="1">
            <a:off x="6732588" y="2205038"/>
            <a:ext cx="1439862" cy="1511300"/>
          </a:xfrm>
          <a:prstGeom prst="line">
            <a:avLst/>
          </a:prstGeom>
          <a:noFill/>
          <a:ln w="38100">
            <a:solidFill>
              <a:schemeClr val="folHlink"/>
            </a:solidFill>
            <a:miter lim="800000"/>
            <a:headEnd/>
            <a:tailEnd type="triangle" w="med" len="med"/>
          </a:ln>
          <a:effectLst/>
        </p:spPr>
        <p:txBody>
          <a:bodyPr wrap="none"/>
          <a:lstStyle/>
          <a:p>
            <a:endParaRPr lang="zh-CN" altLang="en-US"/>
          </a:p>
        </p:txBody>
      </p:sp>
      <p:sp>
        <p:nvSpPr>
          <p:cNvPr id="248846" name="Rectangle 14"/>
          <p:cNvSpPr>
            <a:spLocks noChangeArrowheads="1"/>
          </p:cNvSpPr>
          <p:nvPr/>
        </p:nvSpPr>
        <p:spPr bwMode="auto">
          <a:xfrm>
            <a:off x="8101013" y="1844675"/>
            <a:ext cx="431800" cy="576263"/>
          </a:xfrm>
          <a:prstGeom prst="rect">
            <a:avLst/>
          </a:prstGeom>
          <a:noFill/>
          <a:ln w="9525">
            <a:noFill/>
            <a:miter lim="800000"/>
            <a:headEnd/>
            <a:tailEnd/>
          </a:ln>
          <a:effectLst/>
        </p:spPr>
        <p:txBody>
          <a:bodyPr/>
          <a:lstStyle/>
          <a:p>
            <a:pPr marL="342900" indent="-342900">
              <a:buFont typeface="Wingdings" pitchFamily="2" charset="2"/>
              <a:buNone/>
            </a:pPr>
            <a:r>
              <a:rPr lang="en-US" altLang="zh-CN" sz="2700" b="0">
                <a:latin typeface="Arial" charset="0"/>
                <a:ea typeface="宋体" pitchFamily="2" charset="-122"/>
              </a:rPr>
              <a:t>2</a:t>
            </a:r>
            <a:endParaRPr lang="en-US" altLang="zh-CN" sz="2000" b="0">
              <a:latin typeface="Arial" charset="0"/>
              <a:ea typeface="宋体" pitchFamily="2" charset="-122"/>
            </a:endParaRPr>
          </a:p>
        </p:txBody>
      </p:sp>
      <p:sp>
        <p:nvSpPr>
          <p:cNvPr id="248847" name="Line 15"/>
          <p:cNvSpPr>
            <a:spLocks noChangeShapeType="1"/>
          </p:cNvSpPr>
          <p:nvPr/>
        </p:nvSpPr>
        <p:spPr bwMode="auto">
          <a:xfrm flipV="1">
            <a:off x="6732588" y="3716338"/>
            <a:ext cx="1943100" cy="0"/>
          </a:xfrm>
          <a:prstGeom prst="line">
            <a:avLst/>
          </a:prstGeom>
          <a:noFill/>
          <a:ln w="38100">
            <a:solidFill>
              <a:schemeClr val="folHlink"/>
            </a:solidFill>
            <a:miter lim="800000"/>
            <a:headEnd/>
            <a:tailEnd type="triangle" w="med" len="med"/>
          </a:ln>
          <a:effectLst/>
        </p:spPr>
        <p:txBody>
          <a:bodyPr wrap="none"/>
          <a:lstStyle/>
          <a:p>
            <a:endParaRPr lang="zh-CN" altLang="en-US"/>
          </a:p>
        </p:txBody>
      </p:sp>
      <p:sp>
        <p:nvSpPr>
          <p:cNvPr id="248848" name="Rectangle 16"/>
          <p:cNvSpPr>
            <a:spLocks noChangeArrowheads="1"/>
          </p:cNvSpPr>
          <p:nvPr/>
        </p:nvSpPr>
        <p:spPr bwMode="auto">
          <a:xfrm>
            <a:off x="8532813" y="3429000"/>
            <a:ext cx="431800" cy="576263"/>
          </a:xfrm>
          <a:prstGeom prst="rect">
            <a:avLst/>
          </a:prstGeom>
          <a:noFill/>
          <a:ln w="9525">
            <a:noFill/>
            <a:miter lim="800000"/>
            <a:headEnd/>
            <a:tailEnd/>
          </a:ln>
          <a:effectLst/>
        </p:spPr>
        <p:txBody>
          <a:bodyPr/>
          <a:lstStyle/>
          <a:p>
            <a:pPr marL="342900" indent="-342900">
              <a:buFont typeface="Wingdings" pitchFamily="2" charset="2"/>
              <a:buNone/>
            </a:pPr>
            <a:r>
              <a:rPr lang="en-US" altLang="zh-CN" sz="2700" b="0">
                <a:latin typeface="Arial" charset="0"/>
                <a:ea typeface="宋体" pitchFamily="2" charset="-122"/>
              </a:rPr>
              <a:t>3</a:t>
            </a:r>
            <a:endParaRPr lang="en-US" altLang="zh-CN" sz="2000" b="0">
              <a:latin typeface="Arial" charset="0"/>
              <a:ea typeface="宋体" pitchFamily="2" charset="-122"/>
            </a:endParaRPr>
          </a:p>
        </p:txBody>
      </p:sp>
      <p:sp>
        <p:nvSpPr>
          <p:cNvPr id="248849" name="Line 17"/>
          <p:cNvSpPr>
            <a:spLocks noChangeShapeType="1"/>
          </p:cNvSpPr>
          <p:nvPr/>
        </p:nvSpPr>
        <p:spPr bwMode="auto">
          <a:xfrm>
            <a:off x="6732588" y="3716338"/>
            <a:ext cx="1368425" cy="1512887"/>
          </a:xfrm>
          <a:prstGeom prst="line">
            <a:avLst/>
          </a:prstGeom>
          <a:noFill/>
          <a:ln w="38100">
            <a:solidFill>
              <a:schemeClr val="folHlink"/>
            </a:solidFill>
            <a:miter lim="800000"/>
            <a:headEnd/>
            <a:tailEnd type="triangle" w="med" len="med"/>
          </a:ln>
          <a:effectLst/>
        </p:spPr>
        <p:txBody>
          <a:bodyPr wrap="none"/>
          <a:lstStyle/>
          <a:p>
            <a:endParaRPr lang="zh-CN" altLang="en-US"/>
          </a:p>
        </p:txBody>
      </p:sp>
      <p:sp>
        <p:nvSpPr>
          <p:cNvPr id="248850" name="Rectangle 18"/>
          <p:cNvSpPr>
            <a:spLocks noChangeArrowheads="1"/>
          </p:cNvSpPr>
          <p:nvPr/>
        </p:nvSpPr>
        <p:spPr bwMode="auto">
          <a:xfrm>
            <a:off x="8172450" y="4868863"/>
            <a:ext cx="431800" cy="576262"/>
          </a:xfrm>
          <a:prstGeom prst="rect">
            <a:avLst/>
          </a:prstGeom>
          <a:noFill/>
          <a:ln w="9525">
            <a:noFill/>
            <a:miter lim="800000"/>
            <a:headEnd/>
            <a:tailEnd/>
          </a:ln>
          <a:effectLst/>
        </p:spPr>
        <p:txBody>
          <a:bodyPr/>
          <a:lstStyle/>
          <a:p>
            <a:pPr marL="342900" indent="-342900">
              <a:buFont typeface="Wingdings" pitchFamily="2" charset="2"/>
              <a:buNone/>
            </a:pPr>
            <a:r>
              <a:rPr lang="en-US" altLang="zh-CN" sz="2700" b="0">
                <a:latin typeface="Arial" charset="0"/>
                <a:ea typeface="宋体" pitchFamily="2" charset="-122"/>
              </a:rPr>
              <a:t>4</a:t>
            </a:r>
            <a:endParaRPr lang="en-US" altLang="zh-CN" sz="2000" b="0">
              <a:latin typeface="Arial" charset="0"/>
              <a:ea typeface="宋体" pitchFamily="2" charset="-122"/>
            </a:endParaRPr>
          </a:p>
        </p:txBody>
      </p:sp>
      <p:sp>
        <p:nvSpPr>
          <p:cNvPr id="248851" name="Line 19"/>
          <p:cNvSpPr>
            <a:spLocks noChangeShapeType="1"/>
          </p:cNvSpPr>
          <p:nvPr/>
        </p:nvSpPr>
        <p:spPr bwMode="auto">
          <a:xfrm flipH="1">
            <a:off x="6659563" y="3716338"/>
            <a:ext cx="73025" cy="2089150"/>
          </a:xfrm>
          <a:prstGeom prst="line">
            <a:avLst/>
          </a:prstGeom>
          <a:noFill/>
          <a:ln w="38100">
            <a:solidFill>
              <a:schemeClr val="folHlink"/>
            </a:solidFill>
            <a:miter lim="800000"/>
            <a:headEnd/>
            <a:tailEnd type="triangle" w="med" len="med"/>
          </a:ln>
          <a:effectLst/>
        </p:spPr>
        <p:txBody>
          <a:bodyPr wrap="none"/>
          <a:lstStyle/>
          <a:p>
            <a:endParaRPr lang="zh-CN" altLang="en-US"/>
          </a:p>
        </p:txBody>
      </p:sp>
      <p:sp>
        <p:nvSpPr>
          <p:cNvPr id="248852" name="Rectangle 20"/>
          <p:cNvSpPr>
            <a:spLocks noChangeArrowheads="1"/>
          </p:cNvSpPr>
          <p:nvPr/>
        </p:nvSpPr>
        <p:spPr bwMode="auto">
          <a:xfrm>
            <a:off x="6516688" y="5805488"/>
            <a:ext cx="431800" cy="576262"/>
          </a:xfrm>
          <a:prstGeom prst="rect">
            <a:avLst/>
          </a:prstGeom>
          <a:noFill/>
          <a:ln w="9525">
            <a:noFill/>
            <a:miter lim="800000"/>
            <a:headEnd/>
            <a:tailEnd/>
          </a:ln>
          <a:effectLst/>
        </p:spPr>
        <p:txBody>
          <a:bodyPr/>
          <a:lstStyle/>
          <a:p>
            <a:pPr marL="342900" indent="-342900">
              <a:buFont typeface="Wingdings" pitchFamily="2" charset="2"/>
              <a:buNone/>
            </a:pPr>
            <a:r>
              <a:rPr lang="en-US" altLang="zh-CN" sz="2700" b="0">
                <a:latin typeface="Arial" charset="0"/>
                <a:ea typeface="宋体" pitchFamily="2" charset="-122"/>
              </a:rPr>
              <a:t>5</a:t>
            </a:r>
            <a:endParaRPr lang="en-US" altLang="zh-CN" sz="2000" b="0">
              <a:latin typeface="Arial" charset="0"/>
              <a:ea typeface="宋体" pitchFamily="2" charset="-122"/>
            </a:endParaRPr>
          </a:p>
        </p:txBody>
      </p:sp>
      <p:sp>
        <p:nvSpPr>
          <p:cNvPr id="248853" name="Line 21"/>
          <p:cNvSpPr>
            <a:spLocks noChangeShapeType="1"/>
          </p:cNvSpPr>
          <p:nvPr/>
        </p:nvSpPr>
        <p:spPr bwMode="auto">
          <a:xfrm flipH="1">
            <a:off x="5003800" y="3716338"/>
            <a:ext cx="1728788" cy="1441450"/>
          </a:xfrm>
          <a:prstGeom prst="line">
            <a:avLst/>
          </a:prstGeom>
          <a:noFill/>
          <a:ln w="38100">
            <a:solidFill>
              <a:schemeClr val="folHlink"/>
            </a:solidFill>
            <a:miter lim="800000"/>
            <a:headEnd/>
            <a:tailEnd type="triangle" w="med" len="med"/>
          </a:ln>
          <a:effectLst/>
        </p:spPr>
        <p:txBody>
          <a:bodyPr wrap="none"/>
          <a:lstStyle/>
          <a:p>
            <a:endParaRPr lang="zh-CN" altLang="en-US"/>
          </a:p>
        </p:txBody>
      </p:sp>
      <p:sp>
        <p:nvSpPr>
          <p:cNvPr id="248854" name="Rectangle 22"/>
          <p:cNvSpPr>
            <a:spLocks noChangeArrowheads="1"/>
          </p:cNvSpPr>
          <p:nvPr/>
        </p:nvSpPr>
        <p:spPr bwMode="auto">
          <a:xfrm>
            <a:off x="4716463" y="5084763"/>
            <a:ext cx="431800" cy="576262"/>
          </a:xfrm>
          <a:prstGeom prst="rect">
            <a:avLst/>
          </a:prstGeom>
          <a:noFill/>
          <a:ln w="9525">
            <a:noFill/>
            <a:miter lim="800000"/>
            <a:headEnd/>
            <a:tailEnd/>
          </a:ln>
          <a:effectLst/>
        </p:spPr>
        <p:txBody>
          <a:bodyPr/>
          <a:lstStyle/>
          <a:p>
            <a:pPr marL="342900" indent="-342900">
              <a:buFont typeface="Wingdings" pitchFamily="2" charset="2"/>
              <a:buNone/>
            </a:pPr>
            <a:r>
              <a:rPr lang="en-US" altLang="zh-CN" sz="2700" b="0">
                <a:latin typeface="Arial" charset="0"/>
                <a:ea typeface="宋体" pitchFamily="2" charset="-122"/>
              </a:rPr>
              <a:t>6</a:t>
            </a:r>
            <a:endParaRPr lang="en-US" altLang="zh-CN" sz="2000" b="0">
              <a:latin typeface="Arial" charset="0"/>
              <a:ea typeface="宋体" pitchFamily="2" charset="-122"/>
            </a:endParaRPr>
          </a:p>
        </p:txBody>
      </p:sp>
      <p:sp>
        <p:nvSpPr>
          <p:cNvPr id="248855" name="Line 23"/>
          <p:cNvSpPr>
            <a:spLocks noChangeShapeType="1"/>
          </p:cNvSpPr>
          <p:nvPr/>
        </p:nvSpPr>
        <p:spPr bwMode="auto">
          <a:xfrm flipH="1">
            <a:off x="4716463" y="3716338"/>
            <a:ext cx="2016125" cy="0"/>
          </a:xfrm>
          <a:prstGeom prst="line">
            <a:avLst/>
          </a:prstGeom>
          <a:noFill/>
          <a:ln w="38100">
            <a:solidFill>
              <a:schemeClr val="folHlink"/>
            </a:solidFill>
            <a:miter lim="800000"/>
            <a:headEnd/>
            <a:tailEnd type="triangle" w="med" len="med"/>
          </a:ln>
          <a:effectLst/>
        </p:spPr>
        <p:txBody>
          <a:bodyPr wrap="none"/>
          <a:lstStyle/>
          <a:p>
            <a:endParaRPr lang="zh-CN" altLang="en-US"/>
          </a:p>
        </p:txBody>
      </p:sp>
      <p:sp>
        <p:nvSpPr>
          <p:cNvPr id="248856" name="Rectangle 24"/>
          <p:cNvSpPr>
            <a:spLocks noChangeArrowheads="1"/>
          </p:cNvSpPr>
          <p:nvPr/>
        </p:nvSpPr>
        <p:spPr bwMode="auto">
          <a:xfrm>
            <a:off x="4284663" y="3500438"/>
            <a:ext cx="431800" cy="576262"/>
          </a:xfrm>
          <a:prstGeom prst="rect">
            <a:avLst/>
          </a:prstGeom>
          <a:noFill/>
          <a:ln w="9525">
            <a:noFill/>
            <a:miter lim="800000"/>
            <a:headEnd/>
            <a:tailEnd/>
          </a:ln>
          <a:effectLst/>
        </p:spPr>
        <p:txBody>
          <a:bodyPr/>
          <a:lstStyle/>
          <a:p>
            <a:pPr marL="342900" indent="-342900">
              <a:buFont typeface="Wingdings" pitchFamily="2" charset="2"/>
              <a:buNone/>
            </a:pPr>
            <a:r>
              <a:rPr lang="en-US" altLang="zh-CN" sz="2700" b="0">
                <a:latin typeface="Arial" charset="0"/>
                <a:ea typeface="宋体" pitchFamily="2" charset="-122"/>
              </a:rPr>
              <a:t>7</a:t>
            </a:r>
            <a:endParaRPr lang="en-US" altLang="zh-CN" sz="2000" b="0">
              <a:latin typeface="Arial" charset="0"/>
              <a:ea typeface="宋体" pitchFamily="2" charset="-122"/>
            </a:endParaRPr>
          </a:p>
        </p:txBody>
      </p:sp>
      <p:sp>
        <p:nvSpPr>
          <p:cNvPr id="248857" name="Line 25"/>
          <p:cNvSpPr>
            <a:spLocks noChangeShapeType="1"/>
          </p:cNvSpPr>
          <p:nvPr/>
        </p:nvSpPr>
        <p:spPr bwMode="auto">
          <a:xfrm flipH="1" flipV="1">
            <a:off x="4932363" y="2276475"/>
            <a:ext cx="1800225" cy="1439863"/>
          </a:xfrm>
          <a:prstGeom prst="line">
            <a:avLst/>
          </a:prstGeom>
          <a:noFill/>
          <a:ln w="38100">
            <a:solidFill>
              <a:schemeClr val="folHlink"/>
            </a:solidFill>
            <a:miter lim="800000"/>
            <a:headEnd/>
            <a:tailEnd type="triangle" w="med" len="med"/>
          </a:ln>
          <a:effectLst/>
        </p:spPr>
        <p:txBody>
          <a:bodyPr wrap="none"/>
          <a:lstStyle/>
          <a:p>
            <a:endParaRPr lang="zh-CN" altLang="en-US"/>
          </a:p>
        </p:txBody>
      </p:sp>
      <p:sp>
        <p:nvSpPr>
          <p:cNvPr id="248858" name="Rectangle 26"/>
          <p:cNvSpPr>
            <a:spLocks noChangeArrowheads="1"/>
          </p:cNvSpPr>
          <p:nvPr/>
        </p:nvSpPr>
        <p:spPr bwMode="auto">
          <a:xfrm>
            <a:off x="4427538" y="1989138"/>
            <a:ext cx="431800" cy="576262"/>
          </a:xfrm>
          <a:prstGeom prst="rect">
            <a:avLst/>
          </a:prstGeom>
          <a:noFill/>
          <a:ln w="9525">
            <a:noFill/>
            <a:miter lim="800000"/>
            <a:headEnd/>
            <a:tailEnd/>
          </a:ln>
          <a:effectLst/>
        </p:spPr>
        <p:txBody>
          <a:bodyPr/>
          <a:lstStyle/>
          <a:p>
            <a:pPr marL="342900" indent="-342900">
              <a:buFont typeface="Wingdings" pitchFamily="2" charset="2"/>
              <a:buNone/>
            </a:pPr>
            <a:r>
              <a:rPr lang="en-US" altLang="zh-CN" sz="2700" b="0">
                <a:latin typeface="Arial" charset="0"/>
                <a:ea typeface="宋体" pitchFamily="2" charset="-122"/>
              </a:rPr>
              <a:t>8</a:t>
            </a:r>
            <a:endParaRPr lang="en-US" altLang="zh-CN" sz="2000" b="0">
              <a:latin typeface="Arial"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48843"/>
                                        </p:tgtEl>
                                        <p:attrNameLst>
                                          <p:attrName>style.visibility</p:attrName>
                                        </p:attrNameLst>
                                      </p:cBhvr>
                                      <p:to>
                                        <p:strVal val="visible"/>
                                      </p:to>
                                    </p:set>
                                    <p:anim calcmode="lin" valueType="num">
                                      <p:cBhvr>
                                        <p:cTn id="7" dur="1000" fill="hold"/>
                                        <p:tgtEl>
                                          <p:spTgt spid="248843"/>
                                        </p:tgtEl>
                                        <p:attrNameLst>
                                          <p:attrName>ppt_w</p:attrName>
                                        </p:attrNameLst>
                                      </p:cBhvr>
                                      <p:tavLst>
                                        <p:tav tm="0">
                                          <p:val>
                                            <p:strVal val="#ppt_w*0.70"/>
                                          </p:val>
                                        </p:tav>
                                        <p:tav tm="100000">
                                          <p:val>
                                            <p:strVal val="#ppt_w"/>
                                          </p:val>
                                        </p:tav>
                                      </p:tavLst>
                                    </p:anim>
                                    <p:anim calcmode="lin" valueType="num">
                                      <p:cBhvr>
                                        <p:cTn id="8" dur="1000" fill="hold"/>
                                        <p:tgtEl>
                                          <p:spTgt spid="248843"/>
                                        </p:tgtEl>
                                        <p:attrNameLst>
                                          <p:attrName>ppt_h</p:attrName>
                                        </p:attrNameLst>
                                      </p:cBhvr>
                                      <p:tavLst>
                                        <p:tav tm="0">
                                          <p:val>
                                            <p:strVal val="#ppt_h"/>
                                          </p:val>
                                        </p:tav>
                                        <p:tav tm="100000">
                                          <p:val>
                                            <p:strVal val="#ppt_h"/>
                                          </p:val>
                                        </p:tav>
                                      </p:tavLst>
                                    </p:anim>
                                    <p:animEffect transition="in" filter="fade">
                                      <p:cBhvr>
                                        <p:cTn id="9" dur="1000"/>
                                        <p:tgtEl>
                                          <p:spTgt spid="248843"/>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48844">
                                            <p:txEl>
                                              <p:pRg st="0" end="0"/>
                                            </p:txEl>
                                          </p:spTgt>
                                        </p:tgtEl>
                                        <p:attrNameLst>
                                          <p:attrName>style.visibility</p:attrName>
                                        </p:attrNameLst>
                                      </p:cBhvr>
                                      <p:to>
                                        <p:strVal val="visible"/>
                                      </p:to>
                                    </p:set>
                                  </p:childTnLst>
                                  <p:subTnLst>
                                    <p:audio>
                                      <p:cMediaNode>
                                        <p:cTn display="0" masterRel="sameClick">
                                          <p:stCondLst>
                                            <p:cond evt="begin" delay="0">
                                              <p:tn val="12"/>
                                            </p:cond>
                                          </p:stCondLst>
                                          <p:endCondLst>
                                            <p:cond evt="onStopAudio" delay="0">
                                              <p:tgtEl>
                                                <p:sldTgt/>
                                              </p:tgtEl>
                                            </p:cond>
                                          </p:endCondLst>
                                        </p:cTn>
                                        <p:tgtEl>
                                          <p:sndTgt r:embed="rId3" name="whoosh.wav" builtIn="1"/>
                                        </p:tgtEl>
                                      </p:cMediaNode>
                                    </p:audio>
                                  </p:subTnLst>
                                </p:cTn>
                              </p:par>
                            </p:childTnLst>
                          </p:cTn>
                        </p:par>
                      </p:childTnLst>
                    </p:cTn>
                  </p:par>
                  <p:par>
                    <p:cTn id="14" fill="hold">
                      <p:stCondLst>
                        <p:cond delay="indefinite"/>
                      </p:stCondLst>
                      <p:childTnLst>
                        <p:par>
                          <p:cTn id="15" fill="hold">
                            <p:stCondLst>
                              <p:cond delay="0"/>
                            </p:stCondLst>
                            <p:childTnLst>
                              <p:par>
                                <p:cTn id="16" presetID="55" presetClass="entr" presetSubtype="0" fill="hold" grpId="0" nodeType="clickEffect">
                                  <p:stCondLst>
                                    <p:cond delay="0"/>
                                  </p:stCondLst>
                                  <p:childTnLst>
                                    <p:set>
                                      <p:cBhvr>
                                        <p:cTn id="17" dur="1" fill="hold">
                                          <p:stCondLst>
                                            <p:cond delay="0"/>
                                          </p:stCondLst>
                                        </p:cTn>
                                        <p:tgtEl>
                                          <p:spTgt spid="248845"/>
                                        </p:tgtEl>
                                        <p:attrNameLst>
                                          <p:attrName>style.visibility</p:attrName>
                                        </p:attrNameLst>
                                      </p:cBhvr>
                                      <p:to>
                                        <p:strVal val="visible"/>
                                      </p:to>
                                    </p:set>
                                    <p:anim calcmode="lin" valueType="num">
                                      <p:cBhvr>
                                        <p:cTn id="18" dur="1000" fill="hold"/>
                                        <p:tgtEl>
                                          <p:spTgt spid="248845"/>
                                        </p:tgtEl>
                                        <p:attrNameLst>
                                          <p:attrName>ppt_w</p:attrName>
                                        </p:attrNameLst>
                                      </p:cBhvr>
                                      <p:tavLst>
                                        <p:tav tm="0">
                                          <p:val>
                                            <p:strVal val="#ppt_w*0.70"/>
                                          </p:val>
                                        </p:tav>
                                        <p:tav tm="100000">
                                          <p:val>
                                            <p:strVal val="#ppt_w"/>
                                          </p:val>
                                        </p:tav>
                                      </p:tavLst>
                                    </p:anim>
                                    <p:anim calcmode="lin" valueType="num">
                                      <p:cBhvr>
                                        <p:cTn id="19" dur="1000" fill="hold"/>
                                        <p:tgtEl>
                                          <p:spTgt spid="248845"/>
                                        </p:tgtEl>
                                        <p:attrNameLst>
                                          <p:attrName>ppt_h</p:attrName>
                                        </p:attrNameLst>
                                      </p:cBhvr>
                                      <p:tavLst>
                                        <p:tav tm="0">
                                          <p:val>
                                            <p:strVal val="#ppt_h"/>
                                          </p:val>
                                        </p:tav>
                                        <p:tav tm="100000">
                                          <p:val>
                                            <p:strVal val="#ppt_h"/>
                                          </p:val>
                                        </p:tav>
                                      </p:tavLst>
                                    </p:anim>
                                    <p:animEffect transition="in" filter="fade">
                                      <p:cBhvr>
                                        <p:cTn id="20" dur="1000"/>
                                        <p:tgtEl>
                                          <p:spTgt spid="24884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8846">
                                            <p:txEl>
                                              <p:pRg st="0" end="0"/>
                                            </p:txEl>
                                          </p:spTgt>
                                        </p:tgtEl>
                                        <p:attrNameLst>
                                          <p:attrName>style.visibility</p:attrName>
                                        </p:attrNameLst>
                                      </p:cBhvr>
                                      <p:to>
                                        <p:strVal val="visible"/>
                                      </p:to>
                                    </p:set>
                                  </p:childTnLst>
                                  <p:subTnLst>
                                    <p:audio>
                                      <p:cMediaNode>
                                        <p:cTn display="0" masterRel="sameClick">
                                          <p:stCondLst>
                                            <p:cond evt="begin" delay="0">
                                              <p:tn val="23"/>
                                            </p:cond>
                                          </p:stCondLst>
                                          <p:endCondLst>
                                            <p:cond evt="onStopAudio" delay="0">
                                              <p:tgtEl>
                                                <p:sldTgt/>
                                              </p:tgtEl>
                                            </p:cond>
                                          </p:endCondLst>
                                        </p:cTn>
                                        <p:tgtEl>
                                          <p:sndTgt r:embed="rId3" name="whoosh.wav" builtIn="1"/>
                                        </p:tgtEl>
                                      </p:cMediaNode>
                                    </p:audio>
                                  </p:subTnLst>
                                </p:cTn>
                              </p:par>
                            </p:childTnLst>
                          </p:cTn>
                        </p:par>
                      </p:childTnLst>
                    </p:cTn>
                  </p:par>
                  <p:par>
                    <p:cTn id="25" fill="hold">
                      <p:stCondLst>
                        <p:cond delay="indefinite"/>
                      </p:stCondLst>
                      <p:childTnLst>
                        <p:par>
                          <p:cTn id="26" fill="hold">
                            <p:stCondLst>
                              <p:cond delay="0"/>
                            </p:stCondLst>
                            <p:childTnLst>
                              <p:par>
                                <p:cTn id="27" presetID="55" presetClass="entr" presetSubtype="0" fill="hold" grpId="0" nodeType="clickEffect">
                                  <p:stCondLst>
                                    <p:cond delay="0"/>
                                  </p:stCondLst>
                                  <p:childTnLst>
                                    <p:set>
                                      <p:cBhvr>
                                        <p:cTn id="28" dur="1" fill="hold">
                                          <p:stCondLst>
                                            <p:cond delay="0"/>
                                          </p:stCondLst>
                                        </p:cTn>
                                        <p:tgtEl>
                                          <p:spTgt spid="248847"/>
                                        </p:tgtEl>
                                        <p:attrNameLst>
                                          <p:attrName>style.visibility</p:attrName>
                                        </p:attrNameLst>
                                      </p:cBhvr>
                                      <p:to>
                                        <p:strVal val="visible"/>
                                      </p:to>
                                    </p:set>
                                    <p:anim calcmode="lin" valueType="num">
                                      <p:cBhvr>
                                        <p:cTn id="29" dur="1000" fill="hold"/>
                                        <p:tgtEl>
                                          <p:spTgt spid="248847"/>
                                        </p:tgtEl>
                                        <p:attrNameLst>
                                          <p:attrName>ppt_w</p:attrName>
                                        </p:attrNameLst>
                                      </p:cBhvr>
                                      <p:tavLst>
                                        <p:tav tm="0">
                                          <p:val>
                                            <p:strVal val="#ppt_w*0.70"/>
                                          </p:val>
                                        </p:tav>
                                        <p:tav tm="100000">
                                          <p:val>
                                            <p:strVal val="#ppt_w"/>
                                          </p:val>
                                        </p:tav>
                                      </p:tavLst>
                                    </p:anim>
                                    <p:anim calcmode="lin" valueType="num">
                                      <p:cBhvr>
                                        <p:cTn id="30" dur="1000" fill="hold"/>
                                        <p:tgtEl>
                                          <p:spTgt spid="248847"/>
                                        </p:tgtEl>
                                        <p:attrNameLst>
                                          <p:attrName>ppt_h</p:attrName>
                                        </p:attrNameLst>
                                      </p:cBhvr>
                                      <p:tavLst>
                                        <p:tav tm="0">
                                          <p:val>
                                            <p:strVal val="#ppt_h"/>
                                          </p:val>
                                        </p:tav>
                                        <p:tav tm="100000">
                                          <p:val>
                                            <p:strVal val="#ppt_h"/>
                                          </p:val>
                                        </p:tav>
                                      </p:tavLst>
                                    </p:anim>
                                    <p:animEffect transition="in" filter="fade">
                                      <p:cBhvr>
                                        <p:cTn id="31" dur="1000"/>
                                        <p:tgtEl>
                                          <p:spTgt spid="248847"/>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48848">
                                            <p:txEl>
                                              <p:pRg st="0" end="0"/>
                                            </p:txEl>
                                          </p:spTgt>
                                        </p:tgtEl>
                                        <p:attrNameLst>
                                          <p:attrName>style.visibility</p:attrName>
                                        </p:attrNameLst>
                                      </p:cBhvr>
                                      <p:to>
                                        <p:strVal val="visible"/>
                                      </p:to>
                                    </p:set>
                                  </p:childTnLst>
                                  <p:subTnLst>
                                    <p:audio>
                                      <p:cMediaNode>
                                        <p:cTn display="0" masterRel="sameClick">
                                          <p:stCondLst>
                                            <p:cond evt="begin" delay="0">
                                              <p:tn val="34"/>
                                            </p:cond>
                                          </p:stCondLst>
                                          <p:endCondLst>
                                            <p:cond evt="onStopAudio" delay="0">
                                              <p:tgtEl>
                                                <p:sldTgt/>
                                              </p:tgtEl>
                                            </p:cond>
                                          </p:endCondLst>
                                        </p:cTn>
                                        <p:tgtEl>
                                          <p:sndTgt r:embed="rId3" name="whoosh.wav" builtIn="1"/>
                                        </p:tgtEl>
                                      </p:cMediaNode>
                                    </p:audio>
                                  </p:subTnLst>
                                </p:cTn>
                              </p:par>
                            </p:childTnLst>
                          </p:cTn>
                        </p:par>
                      </p:childTnLst>
                    </p:cTn>
                  </p:par>
                  <p:par>
                    <p:cTn id="36" fill="hold">
                      <p:stCondLst>
                        <p:cond delay="indefinite"/>
                      </p:stCondLst>
                      <p:childTnLst>
                        <p:par>
                          <p:cTn id="37" fill="hold">
                            <p:stCondLst>
                              <p:cond delay="0"/>
                            </p:stCondLst>
                            <p:childTnLst>
                              <p:par>
                                <p:cTn id="38" presetID="55" presetClass="entr" presetSubtype="0" fill="hold" grpId="0" nodeType="clickEffect">
                                  <p:stCondLst>
                                    <p:cond delay="0"/>
                                  </p:stCondLst>
                                  <p:childTnLst>
                                    <p:set>
                                      <p:cBhvr>
                                        <p:cTn id="39" dur="1" fill="hold">
                                          <p:stCondLst>
                                            <p:cond delay="0"/>
                                          </p:stCondLst>
                                        </p:cTn>
                                        <p:tgtEl>
                                          <p:spTgt spid="248849"/>
                                        </p:tgtEl>
                                        <p:attrNameLst>
                                          <p:attrName>style.visibility</p:attrName>
                                        </p:attrNameLst>
                                      </p:cBhvr>
                                      <p:to>
                                        <p:strVal val="visible"/>
                                      </p:to>
                                    </p:set>
                                    <p:anim calcmode="lin" valueType="num">
                                      <p:cBhvr>
                                        <p:cTn id="40" dur="1000" fill="hold"/>
                                        <p:tgtEl>
                                          <p:spTgt spid="248849"/>
                                        </p:tgtEl>
                                        <p:attrNameLst>
                                          <p:attrName>ppt_w</p:attrName>
                                        </p:attrNameLst>
                                      </p:cBhvr>
                                      <p:tavLst>
                                        <p:tav tm="0">
                                          <p:val>
                                            <p:strVal val="#ppt_w*0.70"/>
                                          </p:val>
                                        </p:tav>
                                        <p:tav tm="100000">
                                          <p:val>
                                            <p:strVal val="#ppt_w"/>
                                          </p:val>
                                        </p:tav>
                                      </p:tavLst>
                                    </p:anim>
                                    <p:anim calcmode="lin" valueType="num">
                                      <p:cBhvr>
                                        <p:cTn id="41" dur="1000" fill="hold"/>
                                        <p:tgtEl>
                                          <p:spTgt spid="248849"/>
                                        </p:tgtEl>
                                        <p:attrNameLst>
                                          <p:attrName>ppt_h</p:attrName>
                                        </p:attrNameLst>
                                      </p:cBhvr>
                                      <p:tavLst>
                                        <p:tav tm="0">
                                          <p:val>
                                            <p:strVal val="#ppt_h"/>
                                          </p:val>
                                        </p:tav>
                                        <p:tav tm="100000">
                                          <p:val>
                                            <p:strVal val="#ppt_h"/>
                                          </p:val>
                                        </p:tav>
                                      </p:tavLst>
                                    </p:anim>
                                    <p:animEffect transition="in" filter="fade">
                                      <p:cBhvr>
                                        <p:cTn id="42" dur="1000"/>
                                        <p:tgtEl>
                                          <p:spTgt spid="248849"/>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8850">
                                            <p:txEl>
                                              <p:pRg st="0" end="0"/>
                                            </p:txEl>
                                          </p:spTgt>
                                        </p:tgtEl>
                                        <p:attrNameLst>
                                          <p:attrName>style.visibility</p:attrName>
                                        </p:attrNameLst>
                                      </p:cBhvr>
                                      <p:to>
                                        <p:strVal val="visible"/>
                                      </p:to>
                                    </p:set>
                                  </p:childTnLst>
                                  <p:subTnLst>
                                    <p:audio>
                                      <p:cMediaNode>
                                        <p:cTn display="0" masterRel="sameClick">
                                          <p:stCondLst>
                                            <p:cond evt="begin" delay="0">
                                              <p:tn val="45"/>
                                            </p:cond>
                                          </p:stCondLst>
                                          <p:endCondLst>
                                            <p:cond evt="onStopAudio" delay="0">
                                              <p:tgtEl>
                                                <p:sldTgt/>
                                              </p:tgtEl>
                                            </p:cond>
                                          </p:endCondLst>
                                        </p:cTn>
                                        <p:tgtEl>
                                          <p:sndTgt r:embed="rId3" name="whoosh.wav" builtIn="1"/>
                                        </p:tgtEl>
                                      </p:cMediaNode>
                                    </p:audio>
                                  </p:subTnLst>
                                </p:cTn>
                              </p:par>
                            </p:childTnLst>
                          </p:cTn>
                        </p:par>
                      </p:childTnLst>
                    </p:cTn>
                  </p:par>
                  <p:par>
                    <p:cTn id="47" fill="hold">
                      <p:stCondLst>
                        <p:cond delay="indefinite"/>
                      </p:stCondLst>
                      <p:childTnLst>
                        <p:par>
                          <p:cTn id="48" fill="hold">
                            <p:stCondLst>
                              <p:cond delay="0"/>
                            </p:stCondLst>
                            <p:childTnLst>
                              <p:par>
                                <p:cTn id="49" presetID="55" presetClass="entr" presetSubtype="0" fill="hold" grpId="0" nodeType="clickEffect">
                                  <p:stCondLst>
                                    <p:cond delay="0"/>
                                  </p:stCondLst>
                                  <p:childTnLst>
                                    <p:set>
                                      <p:cBhvr>
                                        <p:cTn id="50" dur="1" fill="hold">
                                          <p:stCondLst>
                                            <p:cond delay="0"/>
                                          </p:stCondLst>
                                        </p:cTn>
                                        <p:tgtEl>
                                          <p:spTgt spid="248851"/>
                                        </p:tgtEl>
                                        <p:attrNameLst>
                                          <p:attrName>style.visibility</p:attrName>
                                        </p:attrNameLst>
                                      </p:cBhvr>
                                      <p:to>
                                        <p:strVal val="visible"/>
                                      </p:to>
                                    </p:set>
                                    <p:anim calcmode="lin" valueType="num">
                                      <p:cBhvr>
                                        <p:cTn id="51" dur="1000" fill="hold"/>
                                        <p:tgtEl>
                                          <p:spTgt spid="248851"/>
                                        </p:tgtEl>
                                        <p:attrNameLst>
                                          <p:attrName>ppt_w</p:attrName>
                                        </p:attrNameLst>
                                      </p:cBhvr>
                                      <p:tavLst>
                                        <p:tav tm="0">
                                          <p:val>
                                            <p:strVal val="#ppt_w*0.70"/>
                                          </p:val>
                                        </p:tav>
                                        <p:tav tm="100000">
                                          <p:val>
                                            <p:strVal val="#ppt_w"/>
                                          </p:val>
                                        </p:tav>
                                      </p:tavLst>
                                    </p:anim>
                                    <p:anim calcmode="lin" valueType="num">
                                      <p:cBhvr>
                                        <p:cTn id="52" dur="1000" fill="hold"/>
                                        <p:tgtEl>
                                          <p:spTgt spid="248851"/>
                                        </p:tgtEl>
                                        <p:attrNameLst>
                                          <p:attrName>ppt_h</p:attrName>
                                        </p:attrNameLst>
                                      </p:cBhvr>
                                      <p:tavLst>
                                        <p:tav tm="0">
                                          <p:val>
                                            <p:strVal val="#ppt_h"/>
                                          </p:val>
                                        </p:tav>
                                        <p:tav tm="100000">
                                          <p:val>
                                            <p:strVal val="#ppt_h"/>
                                          </p:val>
                                        </p:tav>
                                      </p:tavLst>
                                    </p:anim>
                                    <p:animEffect transition="in" filter="fade">
                                      <p:cBhvr>
                                        <p:cTn id="53" dur="1000"/>
                                        <p:tgtEl>
                                          <p:spTgt spid="248851"/>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48852">
                                            <p:txEl>
                                              <p:pRg st="0" end="0"/>
                                            </p:txEl>
                                          </p:spTgt>
                                        </p:tgtEl>
                                        <p:attrNameLst>
                                          <p:attrName>style.visibility</p:attrName>
                                        </p:attrNameLst>
                                      </p:cBhvr>
                                      <p:to>
                                        <p:strVal val="visible"/>
                                      </p:to>
                                    </p:set>
                                  </p:childTnLst>
                                  <p:subTnLst>
                                    <p:audio>
                                      <p:cMediaNode>
                                        <p:cTn display="0" masterRel="sameClick">
                                          <p:stCondLst>
                                            <p:cond evt="begin" delay="0">
                                              <p:tn val="56"/>
                                            </p:cond>
                                          </p:stCondLst>
                                          <p:endCondLst>
                                            <p:cond evt="onStopAudio" delay="0">
                                              <p:tgtEl>
                                                <p:sldTgt/>
                                              </p:tgtEl>
                                            </p:cond>
                                          </p:endCondLst>
                                        </p:cTn>
                                        <p:tgtEl>
                                          <p:sndTgt r:embed="rId3" name="whoosh.wav" builtIn="1"/>
                                        </p:tgtEl>
                                      </p:cMediaNode>
                                    </p:audio>
                                  </p:subTnLst>
                                </p:cTn>
                              </p:par>
                            </p:childTnLst>
                          </p:cTn>
                        </p:par>
                      </p:childTnLst>
                    </p:cTn>
                  </p:par>
                  <p:par>
                    <p:cTn id="58" fill="hold">
                      <p:stCondLst>
                        <p:cond delay="indefinite"/>
                      </p:stCondLst>
                      <p:childTnLst>
                        <p:par>
                          <p:cTn id="59" fill="hold">
                            <p:stCondLst>
                              <p:cond delay="0"/>
                            </p:stCondLst>
                            <p:childTnLst>
                              <p:par>
                                <p:cTn id="60" presetID="55" presetClass="entr" presetSubtype="0" fill="hold" grpId="0" nodeType="clickEffect">
                                  <p:stCondLst>
                                    <p:cond delay="0"/>
                                  </p:stCondLst>
                                  <p:childTnLst>
                                    <p:set>
                                      <p:cBhvr>
                                        <p:cTn id="61" dur="1" fill="hold">
                                          <p:stCondLst>
                                            <p:cond delay="0"/>
                                          </p:stCondLst>
                                        </p:cTn>
                                        <p:tgtEl>
                                          <p:spTgt spid="248853"/>
                                        </p:tgtEl>
                                        <p:attrNameLst>
                                          <p:attrName>style.visibility</p:attrName>
                                        </p:attrNameLst>
                                      </p:cBhvr>
                                      <p:to>
                                        <p:strVal val="visible"/>
                                      </p:to>
                                    </p:set>
                                    <p:anim calcmode="lin" valueType="num">
                                      <p:cBhvr>
                                        <p:cTn id="62" dur="1000" fill="hold"/>
                                        <p:tgtEl>
                                          <p:spTgt spid="248853"/>
                                        </p:tgtEl>
                                        <p:attrNameLst>
                                          <p:attrName>ppt_w</p:attrName>
                                        </p:attrNameLst>
                                      </p:cBhvr>
                                      <p:tavLst>
                                        <p:tav tm="0">
                                          <p:val>
                                            <p:strVal val="#ppt_w*0.70"/>
                                          </p:val>
                                        </p:tav>
                                        <p:tav tm="100000">
                                          <p:val>
                                            <p:strVal val="#ppt_w"/>
                                          </p:val>
                                        </p:tav>
                                      </p:tavLst>
                                    </p:anim>
                                    <p:anim calcmode="lin" valueType="num">
                                      <p:cBhvr>
                                        <p:cTn id="63" dur="1000" fill="hold"/>
                                        <p:tgtEl>
                                          <p:spTgt spid="248853"/>
                                        </p:tgtEl>
                                        <p:attrNameLst>
                                          <p:attrName>ppt_h</p:attrName>
                                        </p:attrNameLst>
                                      </p:cBhvr>
                                      <p:tavLst>
                                        <p:tav tm="0">
                                          <p:val>
                                            <p:strVal val="#ppt_h"/>
                                          </p:val>
                                        </p:tav>
                                        <p:tav tm="100000">
                                          <p:val>
                                            <p:strVal val="#ppt_h"/>
                                          </p:val>
                                        </p:tav>
                                      </p:tavLst>
                                    </p:anim>
                                    <p:animEffect transition="in" filter="fade">
                                      <p:cBhvr>
                                        <p:cTn id="64" dur="1000"/>
                                        <p:tgtEl>
                                          <p:spTgt spid="248853"/>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48854">
                                            <p:txEl>
                                              <p:pRg st="0" end="0"/>
                                            </p:txEl>
                                          </p:spTgt>
                                        </p:tgtEl>
                                        <p:attrNameLst>
                                          <p:attrName>style.visibility</p:attrName>
                                        </p:attrNameLst>
                                      </p:cBhvr>
                                      <p:to>
                                        <p:strVal val="visible"/>
                                      </p:to>
                                    </p:set>
                                  </p:childTnLst>
                                  <p:subTnLst>
                                    <p:audio>
                                      <p:cMediaNode>
                                        <p:cTn display="0" masterRel="sameClick">
                                          <p:stCondLst>
                                            <p:cond evt="begin" delay="0">
                                              <p:tn val="67"/>
                                            </p:cond>
                                          </p:stCondLst>
                                          <p:endCondLst>
                                            <p:cond evt="onStopAudio" delay="0">
                                              <p:tgtEl>
                                                <p:sldTgt/>
                                              </p:tgtEl>
                                            </p:cond>
                                          </p:endCondLst>
                                        </p:cTn>
                                        <p:tgtEl>
                                          <p:sndTgt r:embed="rId3" name="whoosh.wav" builtIn="1"/>
                                        </p:tgtEl>
                                      </p:cMediaNode>
                                    </p:audio>
                                  </p:subTnLst>
                                </p:cTn>
                              </p:par>
                            </p:childTnLst>
                          </p:cTn>
                        </p:par>
                      </p:childTnLst>
                    </p:cTn>
                  </p:par>
                  <p:par>
                    <p:cTn id="69" fill="hold">
                      <p:stCondLst>
                        <p:cond delay="indefinite"/>
                      </p:stCondLst>
                      <p:childTnLst>
                        <p:par>
                          <p:cTn id="70" fill="hold">
                            <p:stCondLst>
                              <p:cond delay="0"/>
                            </p:stCondLst>
                            <p:childTnLst>
                              <p:par>
                                <p:cTn id="71" presetID="55" presetClass="entr" presetSubtype="0" fill="hold" grpId="0" nodeType="clickEffect">
                                  <p:stCondLst>
                                    <p:cond delay="0"/>
                                  </p:stCondLst>
                                  <p:childTnLst>
                                    <p:set>
                                      <p:cBhvr>
                                        <p:cTn id="72" dur="1" fill="hold">
                                          <p:stCondLst>
                                            <p:cond delay="0"/>
                                          </p:stCondLst>
                                        </p:cTn>
                                        <p:tgtEl>
                                          <p:spTgt spid="248855"/>
                                        </p:tgtEl>
                                        <p:attrNameLst>
                                          <p:attrName>style.visibility</p:attrName>
                                        </p:attrNameLst>
                                      </p:cBhvr>
                                      <p:to>
                                        <p:strVal val="visible"/>
                                      </p:to>
                                    </p:set>
                                    <p:anim calcmode="lin" valueType="num">
                                      <p:cBhvr>
                                        <p:cTn id="73" dur="1000" fill="hold"/>
                                        <p:tgtEl>
                                          <p:spTgt spid="248855"/>
                                        </p:tgtEl>
                                        <p:attrNameLst>
                                          <p:attrName>ppt_w</p:attrName>
                                        </p:attrNameLst>
                                      </p:cBhvr>
                                      <p:tavLst>
                                        <p:tav tm="0">
                                          <p:val>
                                            <p:strVal val="#ppt_w*0.70"/>
                                          </p:val>
                                        </p:tav>
                                        <p:tav tm="100000">
                                          <p:val>
                                            <p:strVal val="#ppt_w"/>
                                          </p:val>
                                        </p:tav>
                                      </p:tavLst>
                                    </p:anim>
                                    <p:anim calcmode="lin" valueType="num">
                                      <p:cBhvr>
                                        <p:cTn id="74" dur="1000" fill="hold"/>
                                        <p:tgtEl>
                                          <p:spTgt spid="248855"/>
                                        </p:tgtEl>
                                        <p:attrNameLst>
                                          <p:attrName>ppt_h</p:attrName>
                                        </p:attrNameLst>
                                      </p:cBhvr>
                                      <p:tavLst>
                                        <p:tav tm="0">
                                          <p:val>
                                            <p:strVal val="#ppt_h"/>
                                          </p:val>
                                        </p:tav>
                                        <p:tav tm="100000">
                                          <p:val>
                                            <p:strVal val="#ppt_h"/>
                                          </p:val>
                                        </p:tav>
                                      </p:tavLst>
                                    </p:anim>
                                    <p:animEffect transition="in" filter="fade">
                                      <p:cBhvr>
                                        <p:cTn id="75" dur="1000"/>
                                        <p:tgtEl>
                                          <p:spTgt spid="248855"/>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248856">
                                            <p:txEl>
                                              <p:pRg st="0" end="0"/>
                                            </p:txEl>
                                          </p:spTgt>
                                        </p:tgtEl>
                                        <p:attrNameLst>
                                          <p:attrName>style.visibility</p:attrName>
                                        </p:attrNameLst>
                                      </p:cBhvr>
                                      <p:to>
                                        <p:strVal val="visible"/>
                                      </p:to>
                                    </p:set>
                                  </p:childTnLst>
                                  <p:subTnLst>
                                    <p:audio>
                                      <p:cMediaNode>
                                        <p:cTn display="0" masterRel="sameClick">
                                          <p:stCondLst>
                                            <p:cond evt="begin" delay="0">
                                              <p:tn val="78"/>
                                            </p:cond>
                                          </p:stCondLst>
                                          <p:endCondLst>
                                            <p:cond evt="onStopAudio" delay="0">
                                              <p:tgtEl>
                                                <p:sldTgt/>
                                              </p:tgtEl>
                                            </p:cond>
                                          </p:endCondLst>
                                        </p:cTn>
                                        <p:tgtEl>
                                          <p:sndTgt r:embed="rId3" name="whoosh.wav" builtIn="1"/>
                                        </p:tgtEl>
                                      </p:cMediaNode>
                                    </p:audio>
                                  </p:subTnLst>
                                </p:cTn>
                              </p:par>
                            </p:childTnLst>
                          </p:cTn>
                        </p:par>
                      </p:childTnLst>
                    </p:cTn>
                  </p:par>
                  <p:par>
                    <p:cTn id="80" fill="hold">
                      <p:stCondLst>
                        <p:cond delay="indefinite"/>
                      </p:stCondLst>
                      <p:childTnLst>
                        <p:par>
                          <p:cTn id="81" fill="hold">
                            <p:stCondLst>
                              <p:cond delay="0"/>
                            </p:stCondLst>
                            <p:childTnLst>
                              <p:par>
                                <p:cTn id="82" presetID="55" presetClass="entr" presetSubtype="0" fill="hold" grpId="0" nodeType="clickEffect">
                                  <p:stCondLst>
                                    <p:cond delay="0"/>
                                  </p:stCondLst>
                                  <p:childTnLst>
                                    <p:set>
                                      <p:cBhvr>
                                        <p:cTn id="83" dur="1" fill="hold">
                                          <p:stCondLst>
                                            <p:cond delay="0"/>
                                          </p:stCondLst>
                                        </p:cTn>
                                        <p:tgtEl>
                                          <p:spTgt spid="248857"/>
                                        </p:tgtEl>
                                        <p:attrNameLst>
                                          <p:attrName>style.visibility</p:attrName>
                                        </p:attrNameLst>
                                      </p:cBhvr>
                                      <p:to>
                                        <p:strVal val="visible"/>
                                      </p:to>
                                    </p:set>
                                    <p:anim calcmode="lin" valueType="num">
                                      <p:cBhvr>
                                        <p:cTn id="84" dur="1000" fill="hold"/>
                                        <p:tgtEl>
                                          <p:spTgt spid="248857"/>
                                        </p:tgtEl>
                                        <p:attrNameLst>
                                          <p:attrName>ppt_w</p:attrName>
                                        </p:attrNameLst>
                                      </p:cBhvr>
                                      <p:tavLst>
                                        <p:tav tm="0">
                                          <p:val>
                                            <p:strVal val="#ppt_w*0.70"/>
                                          </p:val>
                                        </p:tav>
                                        <p:tav tm="100000">
                                          <p:val>
                                            <p:strVal val="#ppt_w"/>
                                          </p:val>
                                        </p:tav>
                                      </p:tavLst>
                                    </p:anim>
                                    <p:anim calcmode="lin" valueType="num">
                                      <p:cBhvr>
                                        <p:cTn id="85" dur="1000" fill="hold"/>
                                        <p:tgtEl>
                                          <p:spTgt spid="248857"/>
                                        </p:tgtEl>
                                        <p:attrNameLst>
                                          <p:attrName>ppt_h</p:attrName>
                                        </p:attrNameLst>
                                      </p:cBhvr>
                                      <p:tavLst>
                                        <p:tav tm="0">
                                          <p:val>
                                            <p:strVal val="#ppt_h"/>
                                          </p:val>
                                        </p:tav>
                                        <p:tav tm="100000">
                                          <p:val>
                                            <p:strVal val="#ppt_h"/>
                                          </p:val>
                                        </p:tav>
                                      </p:tavLst>
                                    </p:anim>
                                    <p:animEffect transition="in" filter="fade">
                                      <p:cBhvr>
                                        <p:cTn id="86" dur="1000"/>
                                        <p:tgtEl>
                                          <p:spTgt spid="248857"/>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48858">
                                            <p:txEl>
                                              <p:pRg st="0" end="0"/>
                                            </p:txEl>
                                          </p:spTgt>
                                        </p:tgtEl>
                                        <p:attrNameLst>
                                          <p:attrName>style.visibility</p:attrName>
                                        </p:attrNameLst>
                                      </p:cBhvr>
                                      <p:to>
                                        <p:strVal val="visible"/>
                                      </p:to>
                                    </p:set>
                                  </p:childTnLst>
                                  <p:subTnLst>
                                    <p:audio>
                                      <p:cMediaNode>
                                        <p:cTn display="0" masterRel="sameClick">
                                          <p:stCondLst>
                                            <p:cond evt="begin" delay="0">
                                              <p:tn val="89"/>
                                            </p:cond>
                                          </p:stCondLst>
                                          <p:endCondLst>
                                            <p:cond evt="onStopAudio" delay="0">
                                              <p:tgtEl>
                                                <p:sldTgt/>
                                              </p:tgtEl>
                                            </p:cond>
                                          </p:endCondLst>
                                        </p:cTn>
                                        <p:tgtEl>
                                          <p:sndTgt r:embed="rId3" name="whoosh.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43" grpId="0" animBg="1"/>
      <p:bldP spid="248844" grpId="0" build="p" autoUpdateAnimBg="0"/>
      <p:bldP spid="248845" grpId="0" animBg="1"/>
      <p:bldP spid="248846" grpId="0" build="p" autoUpdateAnimBg="0"/>
      <p:bldP spid="248847" grpId="0" animBg="1"/>
      <p:bldP spid="248848" grpId="0" build="p" autoUpdateAnimBg="0"/>
      <p:bldP spid="248849" grpId="0" animBg="1"/>
      <p:bldP spid="248850" grpId="0" build="p" autoUpdateAnimBg="0"/>
      <p:bldP spid="248851" grpId="0" animBg="1"/>
      <p:bldP spid="248852" grpId="0" build="p" autoUpdateAnimBg="0"/>
      <p:bldP spid="248853" grpId="0" animBg="1"/>
      <p:bldP spid="248854" grpId="0" build="p" autoUpdateAnimBg="0"/>
      <p:bldP spid="248855" grpId="0" animBg="1"/>
      <p:bldP spid="248856" grpId="0" build="p" autoUpdateAnimBg="0"/>
      <p:bldP spid="248857" grpId="0" animBg="1"/>
      <p:bldP spid="248858"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1924" name="Oval 20"/>
          <p:cNvSpPr>
            <a:spLocks noChangeArrowheads="1"/>
          </p:cNvSpPr>
          <p:nvPr/>
        </p:nvSpPr>
        <p:spPr bwMode="auto">
          <a:xfrm>
            <a:off x="5508625" y="1628775"/>
            <a:ext cx="3313113" cy="3384550"/>
          </a:xfrm>
          <a:prstGeom prst="ellipse">
            <a:avLst/>
          </a:prstGeom>
          <a:solidFill>
            <a:schemeClr val="accent1">
              <a:alpha val="0"/>
            </a:schemeClr>
          </a:solidFill>
          <a:ln w="9525">
            <a:solidFill>
              <a:schemeClr val="tx1"/>
            </a:solidFill>
            <a:miter lim="800000"/>
            <a:headEnd/>
            <a:tailEnd/>
          </a:ln>
          <a:effectLst/>
        </p:spPr>
        <p:txBody>
          <a:bodyPr wrap="none" anchor="ctr"/>
          <a:lstStyle/>
          <a:p>
            <a:endParaRPr lang="zh-CN" altLang="en-US"/>
          </a:p>
        </p:txBody>
      </p:sp>
      <p:sp>
        <p:nvSpPr>
          <p:cNvPr id="251906" name="Rectangle 2"/>
          <p:cNvSpPr>
            <a:spLocks noGrp="1" noChangeArrowheads="1"/>
          </p:cNvSpPr>
          <p:nvPr>
            <p:ph type="title"/>
          </p:nvPr>
        </p:nvSpPr>
        <p:spPr>
          <a:xfrm>
            <a:off x="755650" y="0"/>
            <a:ext cx="7793038" cy="1143000"/>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000" b="1">
                <a:latin typeface="宋体" pitchFamily="2" charset="-122"/>
              </a:rPr>
              <a:t>3</a:t>
            </a:r>
            <a:r>
              <a:rPr lang="en-US" altLang="zh-CN" sz="2800" b="1">
                <a:latin typeface="宋体" pitchFamily="2" charset="-122"/>
              </a:rPr>
              <a:t/>
            </a:r>
            <a:br>
              <a:rPr lang="en-US" altLang="zh-CN" sz="2800" b="1">
                <a:latin typeface="宋体" pitchFamily="2" charset="-122"/>
              </a:rPr>
            </a:br>
            <a:r>
              <a:rPr lang="en-US" altLang="zh-CN" sz="2800" b="1">
                <a:latin typeface="宋体" pitchFamily="2" charset="-122"/>
              </a:rPr>
              <a:t>4-2.</a:t>
            </a:r>
            <a:r>
              <a:rPr lang="zh-CN" altLang="en-US" sz="2800" b="1">
                <a:latin typeface="宋体" pitchFamily="2" charset="-122"/>
              </a:rPr>
              <a:t>元件的感应电势和节距因数</a:t>
            </a:r>
          </a:p>
        </p:txBody>
      </p:sp>
      <p:sp>
        <p:nvSpPr>
          <p:cNvPr id="251909" name="Rectangle 5"/>
          <p:cNvSpPr>
            <a:spLocks noChangeArrowheads="1"/>
          </p:cNvSpPr>
          <p:nvPr/>
        </p:nvSpPr>
        <p:spPr bwMode="auto">
          <a:xfrm>
            <a:off x="0" y="1196975"/>
            <a:ext cx="5364163" cy="5256213"/>
          </a:xfrm>
          <a:prstGeom prst="rect">
            <a:avLst/>
          </a:prstGeom>
          <a:noFill/>
          <a:ln w="9525">
            <a:noFill/>
            <a:miter lim="800000"/>
            <a:headEnd/>
            <a:tailEnd/>
          </a:ln>
          <a:effectLst/>
        </p:spPr>
        <p:txBody>
          <a:bodyPr/>
          <a:lstStyle/>
          <a:p>
            <a:pPr marL="342900" indent="-342900"/>
            <a:r>
              <a:rPr lang="zh-CN" altLang="en-US" b="0">
                <a:latin typeface="Arial" charset="0"/>
                <a:ea typeface="宋体" pitchFamily="2" charset="-122"/>
              </a:rPr>
              <a:t>一，槽电势星形图</a:t>
            </a:r>
          </a:p>
          <a:p>
            <a:pPr marL="342900" indent="-342900"/>
            <a:r>
              <a:rPr lang="zh-CN" altLang="en-US" sz="2000" b="0">
                <a:latin typeface="Arial" charset="0"/>
                <a:ea typeface="宋体" pitchFamily="2" charset="-122"/>
              </a:rPr>
              <a:t>在下例中，定子槽数</a:t>
            </a:r>
            <a:r>
              <a:rPr lang="en-US" altLang="zh-CN" sz="2000" b="0">
                <a:latin typeface="Arial" charset="0"/>
                <a:ea typeface="宋体" pitchFamily="2" charset="-122"/>
              </a:rPr>
              <a:t>Z=24</a:t>
            </a:r>
            <a:r>
              <a:rPr lang="zh-CN" altLang="en-US" sz="2000" b="0">
                <a:latin typeface="Arial" charset="0"/>
                <a:ea typeface="宋体" pitchFamily="2" charset="-122"/>
              </a:rPr>
              <a:t>，电机极数</a:t>
            </a:r>
            <a:r>
              <a:rPr lang="en-US" altLang="zh-CN" sz="2000" b="0">
                <a:latin typeface="Arial" charset="0"/>
                <a:ea typeface="宋体" pitchFamily="2" charset="-122"/>
              </a:rPr>
              <a:t>2p=4</a:t>
            </a:r>
            <a:r>
              <a:rPr lang="zh-CN" altLang="en-US" sz="2000" b="0">
                <a:latin typeface="Arial" charset="0"/>
                <a:ea typeface="宋体" pitchFamily="2" charset="-122"/>
              </a:rPr>
              <a:t>。若转子顺时针方向旋转，则先切割</a:t>
            </a:r>
            <a:r>
              <a:rPr lang="en-US" altLang="zh-CN" sz="2000" b="0">
                <a:latin typeface="Arial" charset="0"/>
                <a:ea typeface="宋体" pitchFamily="2" charset="-122"/>
              </a:rPr>
              <a:t>1</a:t>
            </a:r>
            <a:r>
              <a:rPr lang="zh-CN" altLang="en-US" sz="2000" b="0">
                <a:latin typeface="Arial" charset="0"/>
                <a:ea typeface="宋体" pitchFamily="2" charset="-122"/>
              </a:rPr>
              <a:t>号槽中导体，后切割</a:t>
            </a:r>
            <a:r>
              <a:rPr lang="en-US" altLang="zh-CN" sz="2000" b="0">
                <a:latin typeface="Arial" charset="0"/>
                <a:ea typeface="宋体" pitchFamily="2" charset="-122"/>
              </a:rPr>
              <a:t>2</a:t>
            </a:r>
            <a:r>
              <a:rPr lang="zh-CN" altLang="en-US" sz="2000" b="0">
                <a:latin typeface="Arial" charset="0"/>
                <a:ea typeface="宋体" pitchFamily="2" charset="-122"/>
              </a:rPr>
              <a:t>号槽中导体，</a:t>
            </a:r>
            <a:r>
              <a:rPr lang="en-US" altLang="zh-CN" sz="2000" b="0">
                <a:latin typeface="Arial" charset="0"/>
                <a:ea typeface="宋体" pitchFamily="2" charset="-122"/>
              </a:rPr>
              <a:t>……</a:t>
            </a:r>
            <a:r>
              <a:rPr lang="zh-CN" altLang="en-US" sz="2000" b="0">
                <a:latin typeface="Arial" charset="0"/>
                <a:ea typeface="宋体" pitchFamily="2" charset="-122"/>
              </a:rPr>
              <a:t>。相邻两定子槽的电势相位差决定于槽距角</a:t>
            </a:r>
            <a:r>
              <a:rPr lang="el-GR" altLang="zh-CN" sz="2000" b="0">
                <a:latin typeface="宋体" pitchFamily="2" charset="-122"/>
                <a:ea typeface="宋体" pitchFamily="2" charset="-122"/>
              </a:rPr>
              <a:t>α</a:t>
            </a:r>
            <a:r>
              <a:rPr lang="zh-CN" altLang="en-US" sz="2000" b="0">
                <a:latin typeface="Arial" charset="0"/>
                <a:ea typeface="宋体" pitchFamily="2" charset="-122"/>
              </a:rPr>
              <a:t>。因此，以电角度表示的槽距角</a:t>
            </a:r>
          </a:p>
          <a:p>
            <a:pPr marL="342900" indent="-342900"/>
            <a:r>
              <a:rPr lang="zh-CN" altLang="en-US" sz="2000" b="0">
                <a:latin typeface="Arial" charset="0"/>
                <a:ea typeface="宋体" pitchFamily="2" charset="-122"/>
              </a:rPr>
              <a:t>本例中： </a:t>
            </a:r>
            <a:r>
              <a:rPr lang="el-GR" altLang="zh-CN" sz="2000" b="0">
                <a:latin typeface="宋体" pitchFamily="2" charset="-122"/>
                <a:ea typeface="宋体" pitchFamily="2" charset="-122"/>
              </a:rPr>
              <a:t>α</a:t>
            </a:r>
            <a:r>
              <a:rPr lang="en-US" altLang="zh-CN" sz="2000" b="0">
                <a:latin typeface="Arial" charset="0"/>
                <a:ea typeface="宋体" pitchFamily="2" charset="-122"/>
              </a:rPr>
              <a:t> =30°</a:t>
            </a:r>
            <a:r>
              <a:rPr lang="zh-CN" altLang="en-US" sz="2000" b="0">
                <a:latin typeface="Arial" charset="0"/>
                <a:ea typeface="宋体" pitchFamily="2" charset="-122"/>
              </a:rPr>
              <a:t>电角度。</a:t>
            </a:r>
          </a:p>
          <a:p>
            <a:pPr marL="342900" indent="-342900"/>
            <a:r>
              <a:rPr lang="zh-CN" altLang="en-US" sz="2000" b="0">
                <a:latin typeface="Arial" charset="0"/>
                <a:ea typeface="宋体" pitchFamily="2" charset="-122"/>
              </a:rPr>
              <a:t>如果用矢量</a:t>
            </a:r>
            <a:r>
              <a:rPr lang="en-US" altLang="zh-CN" sz="2000" b="0">
                <a:latin typeface="Arial" charset="0"/>
                <a:ea typeface="宋体" pitchFamily="2" charset="-122"/>
              </a:rPr>
              <a:t>1</a:t>
            </a:r>
            <a:r>
              <a:rPr lang="zh-CN" altLang="en-US" sz="2000" b="0">
                <a:latin typeface="Arial" charset="0"/>
                <a:ea typeface="宋体" pitchFamily="2" charset="-122"/>
              </a:rPr>
              <a:t>代表槽</a:t>
            </a:r>
            <a:r>
              <a:rPr lang="en-US" altLang="zh-CN" sz="2000" b="0">
                <a:latin typeface="Arial" charset="0"/>
                <a:ea typeface="宋体" pitchFamily="2" charset="-122"/>
              </a:rPr>
              <a:t>1</a:t>
            </a:r>
            <a:r>
              <a:rPr lang="zh-CN" altLang="en-US" sz="2000" b="0">
                <a:latin typeface="Arial" charset="0"/>
                <a:ea typeface="宋体" pitchFamily="2" charset="-122"/>
              </a:rPr>
              <a:t>中的导体电势，则代表槽</a:t>
            </a:r>
            <a:r>
              <a:rPr lang="en-US" altLang="zh-CN" sz="2000" b="0">
                <a:latin typeface="Arial" charset="0"/>
                <a:ea typeface="宋体" pitchFamily="2" charset="-122"/>
              </a:rPr>
              <a:t>2</a:t>
            </a:r>
            <a:r>
              <a:rPr lang="zh-CN" altLang="en-US" sz="2000" b="0">
                <a:latin typeface="Arial" charset="0"/>
                <a:ea typeface="宋体" pitchFamily="2" charset="-122"/>
              </a:rPr>
              <a:t>中导体电势的矢量</a:t>
            </a:r>
            <a:r>
              <a:rPr lang="en-US" altLang="zh-CN" sz="2000" b="0">
                <a:latin typeface="Arial" charset="0"/>
                <a:ea typeface="宋体" pitchFamily="2" charset="-122"/>
              </a:rPr>
              <a:t>2</a:t>
            </a:r>
            <a:r>
              <a:rPr lang="zh-CN" altLang="en-US" sz="2000" b="0">
                <a:latin typeface="Arial" charset="0"/>
                <a:ea typeface="宋体" pitchFamily="2" charset="-122"/>
              </a:rPr>
              <a:t>要比矢量</a:t>
            </a:r>
            <a:r>
              <a:rPr lang="en-US" altLang="zh-CN" sz="2000" b="0">
                <a:latin typeface="Arial" charset="0"/>
                <a:ea typeface="宋体" pitchFamily="2" charset="-122"/>
              </a:rPr>
              <a:t>1</a:t>
            </a:r>
            <a:r>
              <a:rPr lang="zh-CN" altLang="en-US" sz="2000" b="0">
                <a:latin typeface="Arial" charset="0"/>
                <a:ea typeface="宋体" pitchFamily="2" charset="-122"/>
              </a:rPr>
              <a:t>在时间上滞后</a:t>
            </a:r>
            <a:r>
              <a:rPr lang="en-US" altLang="zh-CN" sz="2000" b="0">
                <a:latin typeface="Arial" charset="0"/>
                <a:ea typeface="宋体" pitchFamily="2" charset="-122"/>
              </a:rPr>
              <a:t>30°</a:t>
            </a:r>
            <a:r>
              <a:rPr lang="zh-CN" altLang="en-US" sz="2000" b="0">
                <a:latin typeface="Arial" charset="0"/>
                <a:ea typeface="宋体" pitchFamily="2" charset="-122"/>
              </a:rPr>
              <a:t>。同理，代表槽</a:t>
            </a:r>
            <a:r>
              <a:rPr lang="en-US" altLang="zh-CN" sz="2000" b="0">
                <a:latin typeface="Arial" charset="0"/>
                <a:ea typeface="宋体" pitchFamily="2" charset="-122"/>
              </a:rPr>
              <a:t>3</a:t>
            </a:r>
            <a:r>
              <a:rPr lang="zh-CN" altLang="en-US" sz="2000" b="0">
                <a:latin typeface="Arial" charset="0"/>
                <a:ea typeface="宋体" pitchFamily="2" charset="-122"/>
              </a:rPr>
              <a:t>中导体电势的矢量</a:t>
            </a:r>
            <a:r>
              <a:rPr lang="en-US" altLang="zh-CN" sz="2000" b="0">
                <a:latin typeface="Arial" charset="0"/>
                <a:ea typeface="宋体" pitchFamily="2" charset="-122"/>
              </a:rPr>
              <a:t>3</a:t>
            </a:r>
            <a:r>
              <a:rPr lang="zh-CN" altLang="en-US" sz="2000" b="0">
                <a:latin typeface="Arial" charset="0"/>
                <a:ea typeface="宋体" pitchFamily="2" charset="-122"/>
              </a:rPr>
              <a:t>又比矢量</a:t>
            </a:r>
            <a:r>
              <a:rPr lang="en-US" altLang="zh-CN" sz="2000" b="0">
                <a:latin typeface="Arial" charset="0"/>
                <a:ea typeface="宋体" pitchFamily="2" charset="-122"/>
              </a:rPr>
              <a:t>2</a:t>
            </a:r>
            <a:r>
              <a:rPr lang="zh-CN" altLang="en-US" sz="2000" b="0">
                <a:latin typeface="Arial" charset="0"/>
                <a:ea typeface="宋体" pitchFamily="2" charset="-122"/>
              </a:rPr>
              <a:t>滞后</a:t>
            </a:r>
            <a:r>
              <a:rPr lang="en-US" altLang="zh-CN" sz="2000" b="0">
                <a:latin typeface="Arial" charset="0"/>
                <a:ea typeface="宋体" pitchFamily="2" charset="-122"/>
              </a:rPr>
              <a:t>30°</a:t>
            </a:r>
            <a:r>
              <a:rPr lang="zh-CN" altLang="en-US" sz="2000" b="0">
                <a:latin typeface="Arial" charset="0"/>
                <a:ea typeface="宋体" pitchFamily="2" charset="-122"/>
              </a:rPr>
              <a:t>。以此类推，得到图示的矢量图就是槽电势星形图。一般地说，当</a:t>
            </a:r>
            <a:r>
              <a:rPr lang="en-US" altLang="zh-CN" sz="2000" b="0">
                <a:latin typeface="Arial" charset="0"/>
                <a:ea typeface="宋体" pitchFamily="2" charset="-122"/>
              </a:rPr>
              <a:t>p</a:t>
            </a:r>
            <a:r>
              <a:rPr lang="zh-CN" altLang="en-US" sz="2000" b="0">
                <a:latin typeface="Arial" charset="0"/>
                <a:ea typeface="宋体" pitchFamily="2" charset="-122"/>
              </a:rPr>
              <a:t>和</a:t>
            </a:r>
            <a:r>
              <a:rPr lang="en-US" altLang="zh-CN" sz="2000" b="0">
                <a:latin typeface="Arial" charset="0"/>
                <a:ea typeface="宋体" pitchFamily="2" charset="-122"/>
              </a:rPr>
              <a:t>Z</a:t>
            </a:r>
            <a:r>
              <a:rPr lang="zh-CN" altLang="en-US" sz="2000" b="0">
                <a:latin typeface="Arial" charset="0"/>
                <a:ea typeface="宋体" pitchFamily="2" charset="-122"/>
              </a:rPr>
              <a:t>有最大公约数</a:t>
            </a:r>
            <a:r>
              <a:rPr lang="en-US" altLang="zh-CN" sz="2000" b="0">
                <a:latin typeface="Arial" charset="0"/>
                <a:ea typeface="宋体" pitchFamily="2" charset="-122"/>
              </a:rPr>
              <a:t>t</a:t>
            </a:r>
            <a:r>
              <a:rPr lang="zh-CN" altLang="en-US" sz="2000" b="0">
                <a:latin typeface="Arial" charset="0"/>
                <a:ea typeface="宋体" pitchFamily="2" charset="-122"/>
              </a:rPr>
              <a:t>时，则有</a:t>
            </a:r>
            <a:r>
              <a:rPr lang="en-US" altLang="zh-CN" sz="2000" b="0">
                <a:latin typeface="Arial" charset="0"/>
                <a:ea typeface="宋体" pitchFamily="2" charset="-122"/>
              </a:rPr>
              <a:t>t</a:t>
            </a:r>
            <a:r>
              <a:rPr lang="zh-CN" altLang="en-US" sz="2000" b="0">
                <a:latin typeface="Arial" charset="0"/>
                <a:ea typeface="宋体" pitchFamily="2" charset="-122"/>
              </a:rPr>
              <a:t>个重合的槽电势星形。例中</a:t>
            </a:r>
            <a:r>
              <a:rPr lang="en-US" altLang="zh-CN" sz="2000" b="0">
                <a:latin typeface="Arial" charset="0"/>
                <a:ea typeface="宋体" pitchFamily="2" charset="-122"/>
              </a:rPr>
              <a:t>p</a:t>
            </a:r>
            <a:r>
              <a:rPr lang="zh-CN" altLang="en-US" sz="2000" b="0">
                <a:latin typeface="Arial" charset="0"/>
                <a:ea typeface="宋体" pitchFamily="2" charset="-122"/>
              </a:rPr>
              <a:t>和</a:t>
            </a:r>
            <a:r>
              <a:rPr lang="en-US" altLang="zh-CN" sz="2000" b="0">
                <a:latin typeface="Arial" charset="0"/>
                <a:ea typeface="宋体" pitchFamily="2" charset="-122"/>
              </a:rPr>
              <a:t>Z</a:t>
            </a:r>
            <a:r>
              <a:rPr lang="zh-CN" altLang="en-US" sz="2000" b="0">
                <a:latin typeface="Arial" charset="0"/>
                <a:ea typeface="宋体" pitchFamily="2" charset="-122"/>
              </a:rPr>
              <a:t>的最大公约数为</a:t>
            </a:r>
            <a:r>
              <a:rPr lang="en-US" altLang="zh-CN" sz="2000" b="0">
                <a:latin typeface="Arial" charset="0"/>
                <a:ea typeface="宋体" pitchFamily="2" charset="-122"/>
              </a:rPr>
              <a:t>2</a:t>
            </a:r>
            <a:r>
              <a:rPr lang="zh-CN" altLang="en-US" sz="2000" b="0">
                <a:latin typeface="Arial" charset="0"/>
                <a:ea typeface="宋体" pitchFamily="2" charset="-122"/>
              </a:rPr>
              <a:t>，故有两个重合的槽电势星形，如图。</a:t>
            </a:r>
            <a:endParaRPr lang="zh-CN" altLang="zh-CN" sz="2000" b="0">
              <a:latin typeface="Arial" charset="0"/>
              <a:ea typeface="宋体" pitchFamily="2" charset="-122"/>
            </a:endParaRPr>
          </a:p>
        </p:txBody>
      </p:sp>
      <p:graphicFrame>
        <p:nvGraphicFramePr>
          <p:cNvPr id="251910" name="Object 6"/>
          <p:cNvGraphicFramePr>
            <a:graphicFrameLocks noChangeAspect="1"/>
          </p:cNvGraphicFramePr>
          <p:nvPr>
            <p:ph sz="half" idx="2"/>
          </p:nvPr>
        </p:nvGraphicFramePr>
        <p:xfrm>
          <a:off x="5435600" y="5545138"/>
          <a:ext cx="3457575" cy="873125"/>
        </p:xfrm>
        <a:graphic>
          <a:graphicData uri="http://schemas.openxmlformats.org/presentationml/2006/ole">
            <p:oleObj spid="_x0000_s251910" name="Equation" r:id="rId3" imgW="1562040" imgH="393480" progId="Equation.DSMT4">
              <p:embed/>
            </p:oleObj>
          </a:graphicData>
        </a:graphic>
      </p:graphicFrame>
      <p:sp>
        <p:nvSpPr>
          <p:cNvPr id="251912" name="Line 8"/>
          <p:cNvSpPr>
            <a:spLocks noChangeShapeType="1"/>
          </p:cNvSpPr>
          <p:nvPr/>
        </p:nvSpPr>
        <p:spPr bwMode="auto">
          <a:xfrm flipV="1">
            <a:off x="7164388" y="1628775"/>
            <a:ext cx="0" cy="1728788"/>
          </a:xfrm>
          <a:prstGeom prst="line">
            <a:avLst/>
          </a:prstGeom>
          <a:noFill/>
          <a:ln w="76200">
            <a:solidFill>
              <a:schemeClr val="tx1"/>
            </a:solidFill>
            <a:miter lim="800000"/>
            <a:headEnd/>
            <a:tailEnd type="triangle" w="med" len="med"/>
          </a:ln>
          <a:effectLst/>
        </p:spPr>
        <p:txBody>
          <a:bodyPr wrap="none"/>
          <a:lstStyle/>
          <a:p>
            <a:endParaRPr lang="zh-CN" altLang="en-US"/>
          </a:p>
        </p:txBody>
      </p:sp>
      <p:sp>
        <p:nvSpPr>
          <p:cNvPr id="251913" name="Line 9"/>
          <p:cNvSpPr>
            <a:spLocks noChangeShapeType="1"/>
          </p:cNvSpPr>
          <p:nvPr/>
        </p:nvSpPr>
        <p:spPr bwMode="auto">
          <a:xfrm flipV="1">
            <a:off x="7164388" y="1844675"/>
            <a:ext cx="863600" cy="1512888"/>
          </a:xfrm>
          <a:prstGeom prst="line">
            <a:avLst/>
          </a:prstGeom>
          <a:noFill/>
          <a:ln w="76200">
            <a:solidFill>
              <a:schemeClr val="tx1"/>
            </a:solidFill>
            <a:miter lim="800000"/>
            <a:headEnd/>
            <a:tailEnd type="triangle" w="med" len="med"/>
          </a:ln>
          <a:effectLst/>
        </p:spPr>
        <p:txBody>
          <a:bodyPr wrap="none"/>
          <a:lstStyle/>
          <a:p>
            <a:endParaRPr lang="zh-CN" altLang="en-US"/>
          </a:p>
        </p:txBody>
      </p:sp>
      <p:sp>
        <p:nvSpPr>
          <p:cNvPr id="251914" name="Line 10"/>
          <p:cNvSpPr>
            <a:spLocks noChangeShapeType="1"/>
          </p:cNvSpPr>
          <p:nvPr/>
        </p:nvSpPr>
        <p:spPr bwMode="auto">
          <a:xfrm flipV="1">
            <a:off x="7164388" y="2420938"/>
            <a:ext cx="1439862" cy="936625"/>
          </a:xfrm>
          <a:prstGeom prst="line">
            <a:avLst/>
          </a:prstGeom>
          <a:noFill/>
          <a:ln w="76200">
            <a:solidFill>
              <a:schemeClr val="tx1"/>
            </a:solidFill>
            <a:miter lim="800000"/>
            <a:headEnd/>
            <a:tailEnd type="triangle" w="med" len="med"/>
          </a:ln>
          <a:effectLst/>
        </p:spPr>
        <p:txBody>
          <a:bodyPr wrap="none"/>
          <a:lstStyle/>
          <a:p>
            <a:endParaRPr lang="zh-CN" altLang="en-US"/>
          </a:p>
        </p:txBody>
      </p:sp>
      <p:sp>
        <p:nvSpPr>
          <p:cNvPr id="251915" name="Line 11"/>
          <p:cNvSpPr>
            <a:spLocks noChangeShapeType="1"/>
          </p:cNvSpPr>
          <p:nvPr/>
        </p:nvSpPr>
        <p:spPr bwMode="auto">
          <a:xfrm flipV="1">
            <a:off x="7164388" y="3357563"/>
            <a:ext cx="1655762" cy="0"/>
          </a:xfrm>
          <a:prstGeom prst="line">
            <a:avLst/>
          </a:prstGeom>
          <a:noFill/>
          <a:ln w="76200">
            <a:solidFill>
              <a:schemeClr val="tx1"/>
            </a:solidFill>
            <a:miter lim="800000"/>
            <a:headEnd/>
            <a:tailEnd type="triangle" w="med" len="med"/>
          </a:ln>
          <a:effectLst/>
        </p:spPr>
        <p:txBody>
          <a:bodyPr wrap="none"/>
          <a:lstStyle/>
          <a:p>
            <a:endParaRPr lang="zh-CN" altLang="en-US"/>
          </a:p>
        </p:txBody>
      </p:sp>
      <p:sp>
        <p:nvSpPr>
          <p:cNvPr id="251916" name="Line 12"/>
          <p:cNvSpPr>
            <a:spLocks noChangeShapeType="1"/>
          </p:cNvSpPr>
          <p:nvPr/>
        </p:nvSpPr>
        <p:spPr bwMode="auto">
          <a:xfrm>
            <a:off x="7164388" y="3357563"/>
            <a:ext cx="1439862" cy="792162"/>
          </a:xfrm>
          <a:prstGeom prst="line">
            <a:avLst/>
          </a:prstGeom>
          <a:noFill/>
          <a:ln w="76200">
            <a:solidFill>
              <a:schemeClr val="tx1"/>
            </a:solidFill>
            <a:miter lim="800000"/>
            <a:headEnd/>
            <a:tailEnd type="triangle" w="med" len="med"/>
          </a:ln>
          <a:effectLst/>
        </p:spPr>
        <p:txBody>
          <a:bodyPr wrap="none"/>
          <a:lstStyle/>
          <a:p>
            <a:endParaRPr lang="zh-CN" altLang="en-US"/>
          </a:p>
        </p:txBody>
      </p:sp>
      <p:sp>
        <p:nvSpPr>
          <p:cNvPr id="251917" name="Line 13"/>
          <p:cNvSpPr>
            <a:spLocks noChangeShapeType="1"/>
          </p:cNvSpPr>
          <p:nvPr/>
        </p:nvSpPr>
        <p:spPr bwMode="auto">
          <a:xfrm>
            <a:off x="7164388" y="3357563"/>
            <a:ext cx="863600" cy="1366837"/>
          </a:xfrm>
          <a:prstGeom prst="line">
            <a:avLst/>
          </a:prstGeom>
          <a:noFill/>
          <a:ln w="76200">
            <a:solidFill>
              <a:schemeClr val="tx1"/>
            </a:solidFill>
            <a:miter lim="800000"/>
            <a:headEnd/>
            <a:tailEnd type="triangle" w="med" len="med"/>
          </a:ln>
          <a:effectLst/>
        </p:spPr>
        <p:txBody>
          <a:bodyPr wrap="none"/>
          <a:lstStyle/>
          <a:p>
            <a:endParaRPr lang="zh-CN" altLang="en-US"/>
          </a:p>
        </p:txBody>
      </p:sp>
      <p:sp>
        <p:nvSpPr>
          <p:cNvPr id="251918" name="Line 14"/>
          <p:cNvSpPr>
            <a:spLocks noChangeShapeType="1"/>
          </p:cNvSpPr>
          <p:nvPr/>
        </p:nvSpPr>
        <p:spPr bwMode="auto">
          <a:xfrm>
            <a:off x="7164388" y="3357563"/>
            <a:ext cx="0" cy="1655762"/>
          </a:xfrm>
          <a:prstGeom prst="line">
            <a:avLst/>
          </a:prstGeom>
          <a:noFill/>
          <a:ln w="76200">
            <a:solidFill>
              <a:schemeClr val="tx1"/>
            </a:solidFill>
            <a:miter lim="800000"/>
            <a:headEnd/>
            <a:tailEnd type="triangle" w="med" len="med"/>
          </a:ln>
          <a:effectLst/>
        </p:spPr>
        <p:txBody>
          <a:bodyPr wrap="none"/>
          <a:lstStyle/>
          <a:p>
            <a:endParaRPr lang="zh-CN" altLang="en-US"/>
          </a:p>
        </p:txBody>
      </p:sp>
      <p:sp>
        <p:nvSpPr>
          <p:cNvPr id="251919" name="Line 15"/>
          <p:cNvSpPr>
            <a:spLocks noChangeShapeType="1"/>
          </p:cNvSpPr>
          <p:nvPr/>
        </p:nvSpPr>
        <p:spPr bwMode="auto">
          <a:xfrm flipH="1">
            <a:off x="6300788" y="3357563"/>
            <a:ext cx="863600" cy="1366837"/>
          </a:xfrm>
          <a:prstGeom prst="line">
            <a:avLst/>
          </a:prstGeom>
          <a:noFill/>
          <a:ln w="76200">
            <a:solidFill>
              <a:schemeClr val="tx1"/>
            </a:solidFill>
            <a:miter lim="800000"/>
            <a:headEnd/>
            <a:tailEnd type="triangle" w="med" len="med"/>
          </a:ln>
          <a:effectLst/>
        </p:spPr>
        <p:txBody>
          <a:bodyPr wrap="none"/>
          <a:lstStyle/>
          <a:p>
            <a:endParaRPr lang="zh-CN" altLang="en-US"/>
          </a:p>
        </p:txBody>
      </p:sp>
      <p:sp>
        <p:nvSpPr>
          <p:cNvPr id="251920" name="Line 16"/>
          <p:cNvSpPr>
            <a:spLocks noChangeShapeType="1"/>
          </p:cNvSpPr>
          <p:nvPr/>
        </p:nvSpPr>
        <p:spPr bwMode="auto">
          <a:xfrm flipH="1">
            <a:off x="5724525" y="3357563"/>
            <a:ext cx="1368425" cy="863600"/>
          </a:xfrm>
          <a:prstGeom prst="line">
            <a:avLst/>
          </a:prstGeom>
          <a:noFill/>
          <a:ln w="76200">
            <a:solidFill>
              <a:schemeClr val="tx1"/>
            </a:solidFill>
            <a:miter lim="800000"/>
            <a:headEnd/>
            <a:tailEnd type="triangle" w="med" len="med"/>
          </a:ln>
          <a:effectLst/>
        </p:spPr>
        <p:txBody>
          <a:bodyPr wrap="none"/>
          <a:lstStyle/>
          <a:p>
            <a:endParaRPr lang="zh-CN" altLang="en-US"/>
          </a:p>
        </p:txBody>
      </p:sp>
      <p:sp>
        <p:nvSpPr>
          <p:cNvPr id="251921" name="Line 17"/>
          <p:cNvSpPr>
            <a:spLocks noChangeShapeType="1"/>
          </p:cNvSpPr>
          <p:nvPr/>
        </p:nvSpPr>
        <p:spPr bwMode="auto">
          <a:xfrm flipH="1" flipV="1">
            <a:off x="5508625" y="3357563"/>
            <a:ext cx="1584325" cy="0"/>
          </a:xfrm>
          <a:prstGeom prst="line">
            <a:avLst/>
          </a:prstGeom>
          <a:noFill/>
          <a:ln w="76200">
            <a:solidFill>
              <a:schemeClr val="tx1"/>
            </a:solidFill>
            <a:miter lim="800000"/>
            <a:headEnd/>
            <a:tailEnd type="triangle" w="med" len="med"/>
          </a:ln>
          <a:effectLst/>
        </p:spPr>
        <p:txBody>
          <a:bodyPr wrap="none"/>
          <a:lstStyle/>
          <a:p>
            <a:endParaRPr lang="zh-CN" altLang="en-US"/>
          </a:p>
        </p:txBody>
      </p:sp>
      <p:sp>
        <p:nvSpPr>
          <p:cNvPr id="251922" name="Line 18"/>
          <p:cNvSpPr>
            <a:spLocks noChangeShapeType="1"/>
          </p:cNvSpPr>
          <p:nvPr/>
        </p:nvSpPr>
        <p:spPr bwMode="auto">
          <a:xfrm flipH="1" flipV="1">
            <a:off x="5724525" y="2492375"/>
            <a:ext cx="1439863" cy="865188"/>
          </a:xfrm>
          <a:prstGeom prst="line">
            <a:avLst/>
          </a:prstGeom>
          <a:noFill/>
          <a:ln w="76200">
            <a:solidFill>
              <a:schemeClr val="tx1"/>
            </a:solidFill>
            <a:miter lim="800000"/>
            <a:headEnd/>
            <a:tailEnd type="triangle" w="med" len="med"/>
          </a:ln>
          <a:effectLst/>
        </p:spPr>
        <p:txBody>
          <a:bodyPr wrap="none"/>
          <a:lstStyle/>
          <a:p>
            <a:endParaRPr lang="zh-CN" altLang="en-US"/>
          </a:p>
        </p:txBody>
      </p:sp>
      <p:sp>
        <p:nvSpPr>
          <p:cNvPr id="251923" name="Line 19"/>
          <p:cNvSpPr>
            <a:spLocks noChangeShapeType="1"/>
          </p:cNvSpPr>
          <p:nvPr/>
        </p:nvSpPr>
        <p:spPr bwMode="auto">
          <a:xfrm flipH="1" flipV="1">
            <a:off x="6300788" y="1844675"/>
            <a:ext cx="863600" cy="1512888"/>
          </a:xfrm>
          <a:prstGeom prst="line">
            <a:avLst/>
          </a:prstGeom>
          <a:noFill/>
          <a:ln w="76200">
            <a:solidFill>
              <a:schemeClr val="tx1"/>
            </a:solidFill>
            <a:miter lim="800000"/>
            <a:headEnd/>
            <a:tailEnd type="triangle" w="med" len="med"/>
          </a:ln>
          <a:effectLst/>
        </p:spPr>
        <p:txBody>
          <a:bodyPr wrap="none"/>
          <a:lstStyle/>
          <a:p>
            <a:endParaRPr lang="zh-CN" altLang="en-US"/>
          </a:p>
        </p:txBody>
      </p:sp>
      <p:sp>
        <p:nvSpPr>
          <p:cNvPr id="251925" name="Rectangle 21"/>
          <p:cNvSpPr>
            <a:spLocks noChangeArrowheads="1"/>
          </p:cNvSpPr>
          <p:nvPr/>
        </p:nvSpPr>
        <p:spPr bwMode="auto">
          <a:xfrm>
            <a:off x="7019925" y="1268413"/>
            <a:ext cx="360363"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1</a:t>
            </a:r>
            <a:endParaRPr lang="zh-CN" altLang="zh-CN" sz="2000" b="0">
              <a:latin typeface="Arial" charset="0"/>
              <a:ea typeface="宋体" pitchFamily="2" charset="-122"/>
            </a:endParaRPr>
          </a:p>
        </p:txBody>
      </p:sp>
      <p:sp>
        <p:nvSpPr>
          <p:cNvPr id="251926" name="Rectangle 22"/>
          <p:cNvSpPr>
            <a:spLocks noChangeArrowheads="1"/>
          </p:cNvSpPr>
          <p:nvPr/>
        </p:nvSpPr>
        <p:spPr bwMode="auto">
          <a:xfrm>
            <a:off x="7885113" y="1557338"/>
            <a:ext cx="360362"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2</a:t>
            </a:r>
            <a:endParaRPr lang="zh-CN" altLang="zh-CN" sz="2000" b="0">
              <a:latin typeface="Arial" charset="0"/>
              <a:ea typeface="宋体" pitchFamily="2" charset="-122"/>
            </a:endParaRPr>
          </a:p>
        </p:txBody>
      </p:sp>
      <p:sp>
        <p:nvSpPr>
          <p:cNvPr id="251927" name="Rectangle 23"/>
          <p:cNvSpPr>
            <a:spLocks noChangeArrowheads="1"/>
          </p:cNvSpPr>
          <p:nvPr/>
        </p:nvSpPr>
        <p:spPr bwMode="auto">
          <a:xfrm>
            <a:off x="8604250" y="2205038"/>
            <a:ext cx="360363"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3</a:t>
            </a:r>
            <a:endParaRPr lang="zh-CN" altLang="zh-CN" sz="2000" b="0">
              <a:latin typeface="Arial" charset="0"/>
              <a:ea typeface="宋体" pitchFamily="2" charset="-122"/>
            </a:endParaRPr>
          </a:p>
        </p:txBody>
      </p:sp>
      <p:sp>
        <p:nvSpPr>
          <p:cNvPr id="251928" name="Rectangle 24"/>
          <p:cNvSpPr>
            <a:spLocks noChangeArrowheads="1"/>
          </p:cNvSpPr>
          <p:nvPr/>
        </p:nvSpPr>
        <p:spPr bwMode="auto">
          <a:xfrm>
            <a:off x="8783638" y="3141663"/>
            <a:ext cx="360362"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4</a:t>
            </a:r>
            <a:endParaRPr lang="zh-CN" altLang="zh-CN" sz="2000" b="0">
              <a:latin typeface="Arial" charset="0"/>
              <a:ea typeface="宋体" pitchFamily="2" charset="-122"/>
            </a:endParaRPr>
          </a:p>
        </p:txBody>
      </p:sp>
      <p:sp>
        <p:nvSpPr>
          <p:cNvPr id="251929" name="Rectangle 25"/>
          <p:cNvSpPr>
            <a:spLocks noChangeArrowheads="1"/>
          </p:cNvSpPr>
          <p:nvPr/>
        </p:nvSpPr>
        <p:spPr bwMode="auto">
          <a:xfrm>
            <a:off x="8532813" y="4005263"/>
            <a:ext cx="360362"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5</a:t>
            </a:r>
            <a:endParaRPr lang="zh-CN" altLang="zh-CN" sz="2000" b="0">
              <a:latin typeface="Arial" charset="0"/>
              <a:ea typeface="宋体" pitchFamily="2" charset="-122"/>
            </a:endParaRPr>
          </a:p>
        </p:txBody>
      </p:sp>
      <p:sp>
        <p:nvSpPr>
          <p:cNvPr id="251930" name="Rectangle 26"/>
          <p:cNvSpPr>
            <a:spLocks noChangeArrowheads="1"/>
          </p:cNvSpPr>
          <p:nvPr/>
        </p:nvSpPr>
        <p:spPr bwMode="auto">
          <a:xfrm>
            <a:off x="7885113" y="4724400"/>
            <a:ext cx="360362"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6</a:t>
            </a:r>
            <a:endParaRPr lang="zh-CN" altLang="zh-CN" sz="2000" b="0">
              <a:latin typeface="Arial" charset="0"/>
              <a:ea typeface="宋体" pitchFamily="2" charset="-122"/>
            </a:endParaRPr>
          </a:p>
        </p:txBody>
      </p:sp>
      <p:sp>
        <p:nvSpPr>
          <p:cNvPr id="251931" name="Rectangle 27"/>
          <p:cNvSpPr>
            <a:spLocks noChangeArrowheads="1"/>
          </p:cNvSpPr>
          <p:nvPr/>
        </p:nvSpPr>
        <p:spPr bwMode="auto">
          <a:xfrm>
            <a:off x="7019925" y="4941888"/>
            <a:ext cx="360363"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7</a:t>
            </a:r>
            <a:endParaRPr lang="zh-CN" altLang="zh-CN" sz="2000" b="0">
              <a:latin typeface="Arial" charset="0"/>
              <a:ea typeface="宋体" pitchFamily="2" charset="-122"/>
            </a:endParaRPr>
          </a:p>
        </p:txBody>
      </p:sp>
      <p:sp>
        <p:nvSpPr>
          <p:cNvPr id="251932" name="Rectangle 28"/>
          <p:cNvSpPr>
            <a:spLocks noChangeArrowheads="1"/>
          </p:cNvSpPr>
          <p:nvPr/>
        </p:nvSpPr>
        <p:spPr bwMode="auto">
          <a:xfrm>
            <a:off x="6084888" y="4652963"/>
            <a:ext cx="360362"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8</a:t>
            </a:r>
            <a:endParaRPr lang="zh-CN" altLang="zh-CN" sz="2000" b="0">
              <a:latin typeface="Arial" charset="0"/>
              <a:ea typeface="宋体" pitchFamily="2" charset="-122"/>
            </a:endParaRPr>
          </a:p>
        </p:txBody>
      </p:sp>
      <p:sp>
        <p:nvSpPr>
          <p:cNvPr id="251933" name="Rectangle 29"/>
          <p:cNvSpPr>
            <a:spLocks noChangeArrowheads="1"/>
          </p:cNvSpPr>
          <p:nvPr/>
        </p:nvSpPr>
        <p:spPr bwMode="auto">
          <a:xfrm>
            <a:off x="5508625" y="4076700"/>
            <a:ext cx="360363"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9</a:t>
            </a:r>
            <a:endParaRPr lang="zh-CN" altLang="zh-CN" sz="2000" b="0">
              <a:latin typeface="Arial" charset="0"/>
              <a:ea typeface="宋体" pitchFamily="2" charset="-122"/>
            </a:endParaRPr>
          </a:p>
        </p:txBody>
      </p:sp>
      <p:sp>
        <p:nvSpPr>
          <p:cNvPr id="251934" name="Rectangle 30"/>
          <p:cNvSpPr>
            <a:spLocks noChangeArrowheads="1"/>
          </p:cNvSpPr>
          <p:nvPr/>
        </p:nvSpPr>
        <p:spPr bwMode="auto">
          <a:xfrm>
            <a:off x="5003800" y="3141663"/>
            <a:ext cx="647700"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10</a:t>
            </a:r>
            <a:endParaRPr lang="zh-CN" altLang="zh-CN" sz="2000" b="0">
              <a:latin typeface="Arial" charset="0"/>
              <a:ea typeface="宋体" pitchFamily="2" charset="-122"/>
            </a:endParaRPr>
          </a:p>
        </p:txBody>
      </p:sp>
      <p:sp>
        <p:nvSpPr>
          <p:cNvPr id="251935" name="Rectangle 31"/>
          <p:cNvSpPr>
            <a:spLocks noChangeArrowheads="1"/>
          </p:cNvSpPr>
          <p:nvPr/>
        </p:nvSpPr>
        <p:spPr bwMode="auto">
          <a:xfrm>
            <a:off x="5292725" y="2205038"/>
            <a:ext cx="576263"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11</a:t>
            </a:r>
            <a:endParaRPr lang="zh-CN" altLang="zh-CN" sz="2000" b="0">
              <a:latin typeface="Arial" charset="0"/>
              <a:ea typeface="宋体" pitchFamily="2" charset="-122"/>
            </a:endParaRPr>
          </a:p>
        </p:txBody>
      </p:sp>
      <p:sp>
        <p:nvSpPr>
          <p:cNvPr id="251936" name="Rectangle 32"/>
          <p:cNvSpPr>
            <a:spLocks noChangeArrowheads="1"/>
          </p:cNvSpPr>
          <p:nvPr/>
        </p:nvSpPr>
        <p:spPr bwMode="auto">
          <a:xfrm>
            <a:off x="5940425" y="1557338"/>
            <a:ext cx="504825"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12</a:t>
            </a:r>
            <a:endParaRPr lang="zh-CN" altLang="zh-CN" sz="2000" b="0">
              <a:latin typeface="Arial" charset="0"/>
              <a:ea typeface="宋体" pitchFamily="2" charset="-122"/>
            </a:endParaRPr>
          </a:p>
        </p:txBody>
      </p:sp>
      <p:sp>
        <p:nvSpPr>
          <p:cNvPr id="251937" name="Rectangle 33"/>
          <p:cNvSpPr>
            <a:spLocks noChangeArrowheads="1"/>
          </p:cNvSpPr>
          <p:nvPr/>
        </p:nvSpPr>
        <p:spPr bwMode="auto">
          <a:xfrm>
            <a:off x="6877050" y="1052513"/>
            <a:ext cx="504825"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13</a:t>
            </a:r>
            <a:endParaRPr lang="zh-CN" altLang="zh-CN" sz="2000" b="0">
              <a:latin typeface="Arial" charset="0"/>
              <a:ea typeface="宋体" pitchFamily="2" charset="-122"/>
            </a:endParaRPr>
          </a:p>
        </p:txBody>
      </p:sp>
      <p:sp>
        <p:nvSpPr>
          <p:cNvPr id="251938" name="Rectangle 34"/>
          <p:cNvSpPr>
            <a:spLocks noChangeArrowheads="1"/>
          </p:cNvSpPr>
          <p:nvPr/>
        </p:nvSpPr>
        <p:spPr bwMode="auto">
          <a:xfrm>
            <a:off x="7956550" y="1268413"/>
            <a:ext cx="504825"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14</a:t>
            </a:r>
            <a:endParaRPr lang="zh-CN" altLang="zh-CN" sz="2000" b="0">
              <a:latin typeface="Arial" charset="0"/>
              <a:ea typeface="宋体" pitchFamily="2" charset="-122"/>
            </a:endParaRPr>
          </a:p>
        </p:txBody>
      </p:sp>
      <p:sp>
        <p:nvSpPr>
          <p:cNvPr id="251939" name="Rectangle 35"/>
          <p:cNvSpPr>
            <a:spLocks noChangeArrowheads="1"/>
          </p:cNvSpPr>
          <p:nvPr/>
        </p:nvSpPr>
        <p:spPr bwMode="auto">
          <a:xfrm>
            <a:off x="8639175" y="1989138"/>
            <a:ext cx="504825"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15</a:t>
            </a:r>
            <a:endParaRPr lang="zh-CN" altLang="zh-CN" sz="2000" b="0">
              <a:latin typeface="Arial" charset="0"/>
              <a:ea typeface="宋体" pitchFamily="2" charset="-122"/>
            </a:endParaRPr>
          </a:p>
        </p:txBody>
      </p:sp>
      <p:sp>
        <p:nvSpPr>
          <p:cNvPr id="251940" name="Rectangle 36"/>
          <p:cNvSpPr>
            <a:spLocks noChangeArrowheads="1"/>
          </p:cNvSpPr>
          <p:nvPr/>
        </p:nvSpPr>
        <p:spPr bwMode="auto">
          <a:xfrm>
            <a:off x="8639175" y="2852738"/>
            <a:ext cx="504825"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16</a:t>
            </a:r>
            <a:endParaRPr lang="zh-CN" altLang="zh-CN" sz="2000" b="0">
              <a:latin typeface="Arial" charset="0"/>
              <a:ea typeface="宋体" pitchFamily="2" charset="-122"/>
            </a:endParaRPr>
          </a:p>
        </p:txBody>
      </p:sp>
      <p:sp>
        <p:nvSpPr>
          <p:cNvPr id="251941" name="Rectangle 37"/>
          <p:cNvSpPr>
            <a:spLocks noChangeArrowheads="1"/>
          </p:cNvSpPr>
          <p:nvPr/>
        </p:nvSpPr>
        <p:spPr bwMode="auto">
          <a:xfrm>
            <a:off x="8639175" y="4149725"/>
            <a:ext cx="504825"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17</a:t>
            </a:r>
            <a:endParaRPr lang="zh-CN" altLang="zh-CN" sz="2000" b="0">
              <a:latin typeface="Arial" charset="0"/>
              <a:ea typeface="宋体" pitchFamily="2" charset="-122"/>
            </a:endParaRPr>
          </a:p>
        </p:txBody>
      </p:sp>
      <p:sp>
        <p:nvSpPr>
          <p:cNvPr id="251942" name="Rectangle 38"/>
          <p:cNvSpPr>
            <a:spLocks noChangeArrowheads="1"/>
          </p:cNvSpPr>
          <p:nvPr/>
        </p:nvSpPr>
        <p:spPr bwMode="auto">
          <a:xfrm>
            <a:off x="7956550" y="4941888"/>
            <a:ext cx="504825"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18</a:t>
            </a:r>
            <a:endParaRPr lang="zh-CN" altLang="zh-CN" sz="2000" b="0">
              <a:latin typeface="Arial" charset="0"/>
              <a:ea typeface="宋体" pitchFamily="2" charset="-122"/>
            </a:endParaRPr>
          </a:p>
        </p:txBody>
      </p:sp>
      <p:sp>
        <p:nvSpPr>
          <p:cNvPr id="251943" name="Rectangle 39"/>
          <p:cNvSpPr>
            <a:spLocks noChangeArrowheads="1"/>
          </p:cNvSpPr>
          <p:nvPr/>
        </p:nvSpPr>
        <p:spPr bwMode="auto">
          <a:xfrm>
            <a:off x="6877050" y="5229225"/>
            <a:ext cx="504825"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19</a:t>
            </a:r>
            <a:endParaRPr lang="zh-CN" altLang="zh-CN" sz="2000" b="0">
              <a:latin typeface="Arial" charset="0"/>
              <a:ea typeface="宋体" pitchFamily="2" charset="-122"/>
            </a:endParaRPr>
          </a:p>
        </p:txBody>
      </p:sp>
      <p:sp>
        <p:nvSpPr>
          <p:cNvPr id="251944" name="Rectangle 40"/>
          <p:cNvSpPr>
            <a:spLocks noChangeArrowheads="1"/>
          </p:cNvSpPr>
          <p:nvPr/>
        </p:nvSpPr>
        <p:spPr bwMode="auto">
          <a:xfrm>
            <a:off x="5867400" y="5013325"/>
            <a:ext cx="504825"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20</a:t>
            </a:r>
            <a:endParaRPr lang="zh-CN" altLang="zh-CN" sz="2000" b="0">
              <a:latin typeface="Arial" charset="0"/>
              <a:ea typeface="宋体" pitchFamily="2" charset="-122"/>
            </a:endParaRPr>
          </a:p>
        </p:txBody>
      </p:sp>
      <p:sp>
        <p:nvSpPr>
          <p:cNvPr id="251945" name="Rectangle 41"/>
          <p:cNvSpPr>
            <a:spLocks noChangeArrowheads="1"/>
          </p:cNvSpPr>
          <p:nvPr/>
        </p:nvSpPr>
        <p:spPr bwMode="auto">
          <a:xfrm>
            <a:off x="5148263" y="4292600"/>
            <a:ext cx="504825"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21</a:t>
            </a:r>
            <a:endParaRPr lang="zh-CN" altLang="zh-CN" sz="2000" b="0">
              <a:latin typeface="Arial" charset="0"/>
              <a:ea typeface="宋体" pitchFamily="2" charset="-122"/>
            </a:endParaRPr>
          </a:p>
        </p:txBody>
      </p:sp>
      <p:sp>
        <p:nvSpPr>
          <p:cNvPr id="251946" name="Rectangle 42"/>
          <p:cNvSpPr>
            <a:spLocks noChangeArrowheads="1"/>
          </p:cNvSpPr>
          <p:nvPr/>
        </p:nvSpPr>
        <p:spPr bwMode="auto">
          <a:xfrm>
            <a:off x="4643438" y="3213100"/>
            <a:ext cx="504825"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22</a:t>
            </a:r>
            <a:endParaRPr lang="zh-CN" altLang="zh-CN" sz="2000" b="0">
              <a:latin typeface="Arial" charset="0"/>
              <a:ea typeface="宋体" pitchFamily="2" charset="-122"/>
            </a:endParaRPr>
          </a:p>
        </p:txBody>
      </p:sp>
      <p:sp>
        <p:nvSpPr>
          <p:cNvPr id="251947" name="Rectangle 43"/>
          <p:cNvSpPr>
            <a:spLocks noChangeArrowheads="1"/>
          </p:cNvSpPr>
          <p:nvPr/>
        </p:nvSpPr>
        <p:spPr bwMode="auto">
          <a:xfrm>
            <a:off x="4859338" y="2060575"/>
            <a:ext cx="504825"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23</a:t>
            </a:r>
            <a:endParaRPr lang="zh-CN" altLang="zh-CN" sz="2000" b="0">
              <a:latin typeface="Arial" charset="0"/>
              <a:ea typeface="宋体" pitchFamily="2" charset="-122"/>
            </a:endParaRPr>
          </a:p>
        </p:txBody>
      </p:sp>
      <p:sp>
        <p:nvSpPr>
          <p:cNvPr id="251948" name="Rectangle 44"/>
          <p:cNvSpPr>
            <a:spLocks noChangeArrowheads="1"/>
          </p:cNvSpPr>
          <p:nvPr/>
        </p:nvSpPr>
        <p:spPr bwMode="auto">
          <a:xfrm>
            <a:off x="5651500" y="1268413"/>
            <a:ext cx="504825"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24</a:t>
            </a:r>
            <a:endParaRPr lang="zh-CN" altLang="zh-CN" sz="2000" b="0">
              <a:latin typeface="Arial"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51912"/>
                                        </p:tgtEl>
                                        <p:attrNameLst>
                                          <p:attrName>style.visibility</p:attrName>
                                        </p:attrNameLst>
                                      </p:cBhvr>
                                      <p:to>
                                        <p:strVal val="visible"/>
                                      </p:to>
                                    </p:set>
                                    <p:anim calcmode="lin" valueType="num">
                                      <p:cBhvr>
                                        <p:cTn id="7" dur="1000" fill="hold"/>
                                        <p:tgtEl>
                                          <p:spTgt spid="251912"/>
                                        </p:tgtEl>
                                        <p:attrNameLst>
                                          <p:attrName>ppt_w</p:attrName>
                                        </p:attrNameLst>
                                      </p:cBhvr>
                                      <p:tavLst>
                                        <p:tav tm="0">
                                          <p:val>
                                            <p:strVal val="#ppt_w*0.70"/>
                                          </p:val>
                                        </p:tav>
                                        <p:tav tm="100000">
                                          <p:val>
                                            <p:strVal val="#ppt_w"/>
                                          </p:val>
                                        </p:tav>
                                      </p:tavLst>
                                    </p:anim>
                                    <p:anim calcmode="lin" valueType="num">
                                      <p:cBhvr>
                                        <p:cTn id="8" dur="1000" fill="hold"/>
                                        <p:tgtEl>
                                          <p:spTgt spid="251912"/>
                                        </p:tgtEl>
                                        <p:attrNameLst>
                                          <p:attrName>ppt_h</p:attrName>
                                        </p:attrNameLst>
                                      </p:cBhvr>
                                      <p:tavLst>
                                        <p:tav tm="0">
                                          <p:val>
                                            <p:strVal val="#ppt_h"/>
                                          </p:val>
                                        </p:tav>
                                        <p:tav tm="100000">
                                          <p:val>
                                            <p:strVal val="#ppt_h"/>
                                          </p:val>
                                        </p:tav>
                                      </p:tavLst>
                                    </p:anim>
                                    <p:animEffect transition="in" filter="fade">
                                      <p:cBhvr>
                                        <p:cTn id="9" dur="1000"/>
                                        <p:tgtEl>
                                          <p:spTgt spid="25191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5192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55" presetClass="entr" presetSubtype="0" fill="hold" grpId="0" nodeType="clickEffect">
                                  <p:stCondLst>
                                    <p:cond delay="0"/>
                                  </p:stCondLst>
                                  <p:childTnLst>
                                    <p:set>
                                      <p:cBhvr>
                                        <p:cTn id="17" dur="1" fill="hold">
                                          <p:stCondLst>
                                            <p:cond delay="0"/>
                                          </p:stCondLst>
                                        </p:cTn>
                                        <p:tgtEl>
                                          <p:spTgt spid="251913"/>
                                        </p:tgtEl>
                                        <p:attrNameLst>
                                          <p:attrName>style.visibility</p:attrName>
                                        </p:attrNameLst>
                                      </p:cBhvr>
                                      <p:to>
                                        <p:strVal val="visible"/>
                                      </p:to>
                                    </p:set>
                                    <p:anim calcmode="lin" valueType="num">
                                      <p:cBhvr>
                                        <p:cTn id="18" dur="1000" fill="hold"/>
                                        <p:tgtEl>
                                          <p:spTgt spid="251913"/>
                                        </p:tgtEl>
                                        <p:attrNameLst>
                                          <p:attrName>ppt_w</p:attrName>
                                        </p:attrNameLst>
                                      </p:cBhvr>
                                      <p:tavLst>
                                        <p:tav tm="0">
                                          <p:val>
                                            <p:strVal val="#ppt_w*0.70"/>
                                          </p:val>
                                        </p:tav>
                                        <p:tav tm="100000">
                                          <p:val>
                                            <p:strVal val="#ppt_w"/>
                                          </p:val>
                                        </p:tav>
                                      </p:tavLst>
                                    </p:anim>
                                    <p:anim calcmode="lin" valueType="num">
                                      <p:cBhvr>
                                        <p:cTn id="19" dur="1000" fill="hold"/>
                                        <p:tgtEl>
                                          <p:spTgt spid="251913"/>
                                        </p:tgtEl>
                                        <p:attrNameLst>
                                          <p:attrName>ppt_h</p:attrName>
                                        </p:attrNameLst>
                                      </p:cBhvr>
                                      <p:tavLst>
                                        <p:tav tm="0">
                                          <p:val>
                                            <p:strVal val="#ppt_h"/>
                                          </p:val>
                                        </p:tav>
                                        <p:tav tm="100000">
                                          <p:val>
                                            <p:strVal val="#ppt_h"/>
                                          </p:val>
                                        </p:tav>
                                      </p:tavLst>
                                    </p:anim>
                                    <p:animEffect transition="in" filter="fade">
                                      <p:cBhvr>
                                        <p:cTn id="20" dur="1000"/>
                                        <p:tgtEl>
                                          <p:spTgt spid="251913"/>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19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grpId="0" nodeType="clickEffect">
                                  <p:stCondLst>
                                    <p:cond delay="0"/>
                                  </p:stCondLst>
                                  <p:childTnLst>
                                    <p:set>
                                      <p:cBhvr>
                                        <p:cTn id="28" dur="1" fill="hold">
                                          <p:stCondLst>
                                            <p:cond delay="0"/>
                                          </p:stCondLst>
                                        </p:cTn>
                                        <p:tgtEl>
                                          <p:spTgt spid="251914"/>
                                        </p:tgtEl>
                                        <p:attrNameLst>
                                          <p:attrName>style.visibility</p:attrName>
                                        </p:attrNameLst>
                                      </p:cBhvr>
                                      <p:to>
                                        <p:strVal val="visible"/>
                                      </p:to>
                                    </p:set>
                                    <p:anim calcmode="lin" valueType="num">
                                      <p:cBhvr>
                                        <p:cTn id="29" dur="1000" fill="hold"/>
                                        <p:tgtEl>
                                          <p:spTgt spid="251914"/>
                                        </p:tgtEl>
                                        <p:attrNameLst>
                                          <p:attrName>ppt_w</p:attrName>
                                        </p:attrNameLst>
                                      </p:cBhvr>
                                      <p:tavLst>
                                        <p:tav tm="0">
                                          <p:val>
                                            <p:strVal val="#ppt_w*0.70"/>
                                          </p:val>
                                        </p:tav>
                                        <p:tav tm="100000">
                                          <p:val>
                                            <p:strVal val="#ppt_w"/>
                                          </p:val>
                                        </p:tav>
                                      </p:tavLst>
                                    </p:anim>
                                    <p:anim calcmode="lin" valueType="num">
                                      <p:cBhvr>
                                        <p:cTn id="30" dur="1000" fill="hold"/>
                                        <p:tgtEl>
                                          <p:spTgt spid="251914"/>
                                        </p:tgtEl>
                                        <p:attrNameLst>
                                          <p:attrName>ppt_h</p:attrName>
                                        </p:attrNameLst>
                                      </p:cBhvr>
                                      <p:tavLst>
                                        <p:tav tm="0">
                                          <p:val>
                                            <p:strVal val="#ppt_h"/>
                                          </p:val>
                                        </p:tav>
                                        <p:tav tm="100000">
                                          <p:val>
                                            <p:strVal val="#ppt_h"/>
                                          </p:val>
                                        </p:tav>
                                      </p:tavLst>
                                    </p:anim>
                                    <p:animEffect transition="in" filter="fade">
                                      <p:cBhvr>
                                        <p:cTn id="31" dur="1000"/>
                                        <p:tgtEl>
                                          <p:spTgt spid="25191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5192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55" presetClass="entr" presetSubtype="0" fill="hold" grpId="0" nodeType="clickEffect">
                                  <p:stCondLst>
                                    <p:cond delay="0"/>
                                  </p:stCondLst>
                                  <p:childTnLst>
                                    <p:set>
                                      <p:cBhvr>
                                        <p:cTn id="39" dur="1" fill="hold">
                                          <p:stCondLst>
                                            <p:cond delay="0"/>
                                          </p:stCondLst>
                                        </p:cTn>
                                        <p:tgtEl>
                                          <p:spTgt spid="251915"/>
                                        </p:tgtEl>
                                        <p:attrNameLst>
                                          <p:attrName>style.visibility</p:attrName>
                                        </p:attrNameLst>
                                      </p:cBhvr>
                                      <p:to>
                                        <p:strVal val="visible"/>
                                      </p:to>
                                    </p:set>
                                    <p:anim calcmode="lin" valueType="num">
                                      <p:cBhvr>
                                        <p:cTn id="40" dur="1000" fill="hold"/>
                                        <p:tgtEl>
                                          <p:spTgt spid="251915"/>
                                        </p:tgtEl>
                                        <p:attrNameLst>
                                          <p:attrName>ppt_w</p:attrName>
                                        </p:attrNameLst>
                                      </p:cBhvr>
                                      <p:tavLst>
                                        <p:tav tm="0">
                                          <p:val>
                                            <p:strVal val="#ppt_w*0.70"/>
                                          </p:val>
                                        </p:tav>
                                        <p:tav tm="100000">
                                          <p:val>
                                            <p:strVal val="#ppt_w"/>
                                          </p:val>
                                        </p:tav>
                                      </p:tavLst>
                                    </p:anim>
                                    <p:anim calcmode="lin" valueType="num">
                                      <p:cBhvr>
                                        <p:cTn id="41" dur="1000" fill="hold"/>
                                        <p:tgtEl>
                                          <p:spTgt spid="251915"/>
                                        </p:tgtEl>
                                        <p:attrNameLst>
                                          <p:attrName>ppt_h</p:attrName>
                                        </p:attrNameLst>
                                      </p:cBhvr>
                                      <p:tavLst>
                                        <p:tav tm="0">
                                          <p:val>
                                            <p:strVal val="#ppt_h"/>
                                          </p:val>
                                        </p:tav>
                                        <p:tav tm="100000">
                                          <p:val>
                                            <p:strVal val="#ppt_h"/>
                                          </p:val>
                                        </p:tav>
                                      </p:tavLst>
                                    </p:anim>
                                    <p:animEffect transition="in" filter="fade">
                                      <p:cBhvr>
                                        <p:cTn id="42" dur="1000"/>
                                        <p:tgtEl>
                                          <p:spTgt spid="251915"/>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19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55" presetClass="entr" presetSubtype="0" fill="hold" grpId="0" nodeType="clickEffect">
                                  <p:stCondLst>
                                    <p:cond delay="0"/>
                                  </p:stCondLst>
                                  <p:childTnLst>
                                    <p:set>
                                      <p:cBhvr>
                                        <p:cTn id="50" dur="1" fill="hold">
                                          <p:stCondLst>
                                            <p:cond delay="0"/>
                                          </p:stCondLst>
                                        </p:cTn>
                                        <p:tgtEl>
                                          <p:spTgt spid="251916"/>
                                        </p:tgtEl>
                                        <p:attrNameLst>
                                          <p:attrName>style.visibility</p:attrName>
                                        </p:attrNameLst>
                                      </p:cBhvr>
                                      <p:to>
                                        <p:strVal val="visible"/>
                                      </p:to>
                                    </p:set>
                                    <p:anim calcmode="lin" valueType="num">
                                      <p:cBhvr>
                                        <p:cTn id="51" dur="1000" fill="hold"/>
                                        <p:tgtEl>
                                          <p:spTgt spid="251916"/>
                                        </p:tgtEl>
                                        <p:attrNameLst>
                                          <p:attrName>ppt_w</p:attrName>
                                        </p:attrNameLst>
                                      </p:cBhvr>
                                      <p:tavLst>
                                        <p:tav tm="0">
                                          <p:val>
                                            <p:strVal val="#ppt_w*0.70"/>
                                          </p:val>
                                        </p:tav>
                                        <p:tav tm="100000">
                                          <p:val>
                                            <p:strVal val="#ppt_w"/>
                                          </p:val>
                                        </p:tav>
                                      </p:tavLst>
                                    </p:anim>
                                    <p:anim calcmode="lin" valueType="num">
                                      <p:cBhvr>
                                        <p:cTn id="52" dur="1000" fill="hold"/>
                                        <p:tgtEl>
                                          <p:spTgt spid="251916"/>
                                        </p:tgtEl>
                                        <p:attrNameLst>
                                          <p:attrName>ppt_h</p:attrName>
                                        </p:attrNameLst>
                                      </p:cBhvr>
                                      <p:tavLst>
                                        <p:tav tm="0">
                                          <p:val>
                                            <p:strVal val="#ppt_h"/>
                                          </p:val>
                                        </p:tav>
                                        <p:tav tm="100000">
                                          <p:val>
                                            <p:strVal val="#ppt_h"/>
                                          </p:val>
                                        </p:tav>
                                      </p:tavLst>
                                    </p:anim>
                                    <p:animEffect transition="in" filter="fade">
                                      <p:cBhvr>
                                        <p:cTn id="53" dur="1000"/>
                                        <p:tgtEl>
                                          <p:spTgt spid="251916"/>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5192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55" presetClass="entr" presetSubtype="0" fill="hold" grpId="0" nodeType="clickEffect">
                                  <p:stCondLst>
                                    <p:cond delay="0"/>
                                  </p:stCondLst>
                                  <p:childTnLst>
                                    <p:set>
                                      <p:cBhvr>
                                        <p:cTn id="61" dur="1" fill="hold">
                                          <p:stCondLst>
                                            <p:cond delay="0"/>
                                          </p:stCondLst>
                                        </p:cTn>
                                        <p:tgtEl>
                                          <p:spTgt spid="251917"/>
                                        </p:tgtEl>
                                        <p:attrNameLst>
                                          <p:attrName>style.visibility</p:attrName>
                                        </p:attrNameLst>
                                      </p:cBhvr>
                                      <p:to>
                                        <p:strVal val="visible"/>
                                      </p:to>
                                    </p:set>
                                    <p:anim calcmode="lin" valueType="num">
                                      <p:cBhvr>
                                        <p:cTn id="62" dur="1000" fill="hold"/>
                                        <p:tgtEl>
                                          <p:spTgt spid="251917"/>
                                        </p:tgtEl>
                                        <p:attrNameLst>
                                          <p:attrName>ppt_w</p:attrName>
                                        </p:attrNameLst>
                                      </p:cBhvr>
                                      <p:tavLst>
                                        <p:tav tm="0">
                                          <p:val>
                                            <p:strVal val="#ppt_w*0.70"/>
                                          </p:val>
                                        </p:tav>
                                        <p:tav tm="100000">
                                          <p:val>
                                            <p:strVal val="#ppt_w"/>
                                          </p:val>
                                        </p:tav>
                                      </p:tavLst>
                                    </p:anim>
                                    <p:anim calcmode="lin" valueType="num">
                                      <p:cBhvr>
                                        <p:cTn id="63" dur="1000" fill="hold"/>
                                        <p:tgtEl>
                                          <p:spTgt spid="251917"/>
                                        </p:tgtEl>
                                        <p:attrNameLst>
                                          <p:attrName>ppt_h</p:attrName>
                                        </p:attrNameLst>
                                      </p:cBhvr>
                                      <p:tavLst>
                                        <p:tav tm="0">
                                          <p:val>
                                            <p:strVal val="#ppt_h"/>
                                          </p:val>
                                        </p:tav>
                                        <p:tav tm="100000">
                                          <p:val>
                                            <p:strVal val="#ppt_h"/>
                                          </p:val>
                                        </p:tav>
                                      </p:tavLst>
                                    </p:anim>
                                    <p:animEffect transition="in" filter="fade">
                                      <p:cBhvr>
                                        <p:cTn id="64" dur="1000"/>
                                        <p:tgtEl>
                                          <p:spTgt spid="251917"/>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193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55" presetClass="entr" presetSubtype="0" fill="hold" grpId="0" nodeType="clickEffect">
                                  <p:stCondLst>
                                    <p:cond delay="0"/>
                                  </p:stCondLst>
                                  <p:childTnLst>
                                    <p:set>
                                      <p:cBhvr>
                                        <p:cTn id="72" dur="1" fill="hold">
                                          <p:stCondLst>
                                            <p:cond delay="0"/>
                                          </p:stCondLst>
                                        </p:cTn>
                                        <p:tgtEl>
                                          <p:spTgt spid="251918"/>
                                        </p:tgtEl>
                                        <p:attrNameLst>
                                          <p:attrName>style.visibility</p:attrName>
                                        </p:attrNameLst>
                                      </p:cBhvr>
                                      <p:to>
                                        <p:strVal val="visible"/>
                                      </p:to>
                                    </p:set>
                                    <p:anim calcmode="lin" valueType="num">
                                      <p:cBhvr>
                                        <p:cTn id="73" dur="1000" fill="hold"/>
                                        <p:tgtEl>
                                          <p:spTgt spid="251918"/>
                                        </p:tgtEl>
                                        <p:attrNameLst>
                                          <p:attrName>ppt_w</p:attrName>
                                        </p:attrNameLst>
                                      </p:cBhvr>
                                      <p:tavLst>
                                        <p:tav tm="0">
                                          <p:val>
                                            <p:strVal val="#ppt_w*0.70"/>
                                          </p:val>
                                        </p:tav>
                                        <p:tav tm="100000">
                                          <p:val>
                                            <p:strVal val="#ppt_w"/>
                                          </p:val>
                                        </p:tav>
                                      </p:tavLst>
                                    </p:anim>
                                    <p:anim calcmode="lin" valueType="num">
                                      <p:cBhvr>
                                        <p:cTn id="74" dur="1000" fill="hold"/>
                                        <p:tgtEl>
                                          <p:spTgt spid="251918"/>
                                        </p:tgtEl>
                                        <p:attrNameLst>
                                          <p:attrName>ppt_h</p:attrName>
                                        </p:attrNameLst>
                                      </p:cBhvr>
                                      <p:tavLst>
                                        <p:tav tm="0">
                                          <p:val>
                                            <p:strVal val="#ppt_h"/>
                                          </p:val>
                                        </p:tav>
                                        <p:tav tm="100000">
                                          <p:val>
                                            <p:strVal val="#ppt_h"/>
                                          </p:val>
                                        </p:tav>
                                      </p:tavLst>
                                    </p:anim>
                                    <p:animEffect transition="in" filter="fade">
                                      <p:cBhvr>
                                        <p:cTn id="75" dur="1000"/>
                                        <p:tgtEl>
                                          <p:spTgt spid="251918"/>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251931"/>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55" presetClass="entr" presetSubtype="0" fill="hold" grpId="0" nodeType="clickEffect">
                                  <p:stCondLst>
                                    <p:cond delay="0"/>
                                  </p:stCondLst>
                                  <p:childTnLst>
                                    <p:set>
                                      <p:cBhvr>
                                        <p:cTn id="83" dur="1" fill="hold">
                                          <p:stCondLst>
                                            <p:cond delay="0"/>
                                          </p:stCondLst>
                                        </p:cTn>
                                        <p:tgtEl>
                                          <p:spTgt spid="251919"/>
                                        </p:tgtEl>
                                        <p:attrNameLst>
                                          <p:attrName>style.visibility</p:attrName>
                                        </p:attrNameLst>
                                      </p:cBhvr>
                                      <p:to>
                                        <p:strVal val="visible"/>
                                      </p:to>
                                    </p:set>
                                    <p:anim calcmode="lin" valueType="num">
                                      <p:cBhvr>
                                        <p:cTn id="84" dur="1000" fill="hold"/>
                                        <p:tgtEl>
                                          <p:spTgt spid="251919"/>
                                        </p:tgtEl>
                                        <p:attrNameLst>
                                          <p:attrName>ppt_w</p:attrName>
                                        </p:attrNameLst>
                                      </p:cBhvr>
                                      <p:tavLst>
                                        <p:tav tm="0">
                                          <p:val>
                                            <p:strVal val="#ppt_w*0.70"/>
                                          </p:val>
                                        </p:tav>
                                        <p:tav tm="100000">
                                          <p:val>
                                            <p:strVal val="#ppt_w"/>
                                          </p:val>
                                        </p:tav>
                                      </p:tavLst>
                                    </p:anim>
                                    <p:anim calcmode="lin" valueType="num">
                                      <p:cBhvr>
                                        <p:cTn id="85" dur="1000" fill="hold"/>
                                        <p:tgtEl>
                                          <p:spTgt spid="251919"/>
                                        </p:tgtEl>
                                        <p:attrNameLst>
                                          <p:attrName>ppt_h</p:attrName>
                                        </p:attrNameLst>
                                      </p:cBhvr>
                                      <p:tavLst>
                                        <p:tav tm="0">
                                          <p:val>
                                            <p:strVal val="#ppt_h"/>
                                          </p:val>
                                        </p:tav>
                                        <p:tav tm="100000">
                                          <p:val>
                                            <p:strVal val="#ppt_h"/>
                                          </p:val>
                                        </p:tav>
                                      </p:tavLst>
                                    </p:anim>
                                    <p:animEffect transition="in" filter="fade">
                                      <p:cBhvr>
                                        <p:cTn id="86" dur="1000"/>
                                        <p:tgtEl>
                                          <p:spTgt spid="251919"/>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5193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55" presetClass="entr" presetSubtype="0" fill="hold" grpId="0" nodeType="clickEffect">
                                  <p:stCondLst>
                                    <p:cond delay="0"/>
                                  </p:stCondLst>
                                  <p:childTnLst>
                                    <p:set>
                                      <p:cBhvr>
                                        <p:cTn id="94" dur="1" fill="hold">
                                          <p:stCondLst>
                                            <p:cond delay="0"/>
                                          </p:stCondLst>
                                        </p:cTn>
                                        <p:tgtEl>
                                          <p:spTgt spid="251920"/>
                                        </p:tgtEl>
                                        <p:attrNameLst>
                                          <p:attrName>style.visibility</p:attrName>
                                        </p:attrNameLst>
                                      </p:cBhvr>
                                      <p:to>
                                        <p:strVal val="visible"/>
                                      </p:to>
                                    </p:set>
                                    <p:anim calcmode="lin" valueType="num">
                                      <p:cBhvr>
                                        <p:cTn id="95" dur="1000" fill="hold"/>
                                        <p:tgtEl>
                                          <p:spTgt spid="251920"/>
                                        </p:tgtEl>
                                        <p:attrNameLst>
                                          <p:attrName>ppt_w</p:attrName>
                                        </p:attrNameLst>
                                      </p:cBhvr>
                                      <p:tavLst>
                                        <p:tav tm="0">
                                          <p:val>
                                            <p:strVal val="#ppt_w*0.70"/>
                                          </p:val>
                                        </p:tav>
                                        <p:tav tm="100000">
                                          <p:val>
                                            <p:strVal val="#ppt_w"/>
                                          </p:val>
                                        </p:tav>
                                      </p:tavLst>
                                    </p:anim>
                                    <p:anim calcmode="lin" valueType="num">
                                      <p:cBhvr>
                                        <p:cTn id="96" dur="1000" fill="hold"/>
                                        <p:tgtEl>
                                          <p:spTgt spid="251920"/>
                                        </p:tgtEl>
                                        <p:attrNameLst>
                                          <p:attrName>ppt_h</p:attrName>
                                        </p:attrNameLst>
                                      </p:cBhvr>
                                      <p:tavLst>
                                        <p:tav tm="0">
                                          <p:val>
                                            <p:strVal val="#ppt_h"/>
                                          </p:val>
                                        </p:tav>
                                        <p:tav tm="100000">
                                          <p:val>
                                            <p:strVal val="#ppt_h"/>
                                          </p:val>
                                        </p:tav>
                                      </p:tavLst>
                                    </p:anim>
                                    <p:animEffect transition="in" filter="fade">
                                      <p:cBhvr>
                                        <p:cTn id="97" dur="1000"/>
                                        <p:tgtEl>
                                          <p:spTgt spid="251920"/>
                                        </p:tgtEl>
                                      </p:cBhvr>
                                    </p:animEffec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51933"/>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55" presetClass="entr" presetSubtype="0" fill="hold" grpId="0" nodeType="clickEffect">
                                  <p:stCondLst>
                                    <p:cond delay="0"/>
                                  </p:stCondLst>
                                  <p:childTnLst>
                                    <p:set>
                                      <p:cBhvr>
                                        <p:cTn id="105" dur="1" fill="hold">
                                          <p:stCondLst>
                                            <p:cond delay="0"/>
                                          </p:stCondLst>
                                        </p:cTn>
                                        <p:tgtEl>
                                          <p:spTgt spid="251921"/>
                                        </p:tgtEl>
                                        <p:attrNameLst>
                                          <p:attrName>style.visibility</p:attrName>
                                        </p:attrNameLst>
                                      </p:cBhvr>
                                      <p:to>
                                        <p:strVal val="visible"/>
                                      </p:to>
                                    </p:set>
                                    <p:anim calcmode="lin" valueType="num">
                                      <p:cBhvr>
                                        <p:cTn id="106" dur="1000" fill="hold"/>
                                        <p:tgtEl>
                                          <p:spTgt spid="251921"/>
                                        </p:tgtEl>
                                        <p:attrNameLst>
                                          <p:attrName>ppt_w</p:attrName>
                                        </p:attrNameLst>
                                      </p:cBhvr>
                                      <p:tavLst>
                                        <p:tav tm="0">
                                          <p:val>
                                            <p:strVal val="#ppt_w*0.70"/>
                                          </p:val>
                                        </p:tav>
                                        <p:tav tm="100000">
                                          <p:val>
                                            <p:strVal val="#ppt_w"/>
                                          </p:val>
                                        </p:tav>
                                      </p:tavLst>
                                    </p:anim>
                                    <p:anim calcmode="lin" valueType="num">
                                      <p:cBhvr>
                                        <p:cTn id="107" dur="1000" fill="hold"/>
                                        <p:tgtEl>
                                          <p:spTgt spid="251921"/>
                                        </p:tgtEl>
                                        <p:attrNameLst>
                                          <p:attrName>ppt_h</p:attrName>
                                        </p:attrNameLst>
                                      </p:cBhvr>
                                      <p:tavLst>
                                        <p:tav tm="0">
                                          <p:val>
                                            <p:strVal val="#ppt_h"/>
                                          </p:val>
                                        </p:tav>
                                        <p:tav tm="100000">
                                          <p:val>
                                            <p:strVal val="#ppt_h"/>
                                          </p:val>
                                        </p:tav>
                                      </p:tavLst>
                                    </p:anim>
                                    <p:animEffect transition="in" filter="fade">
                                      <p:cBhvr>
                                        <p:cTn id="108" dur="1000"/>
                                        <p:tgtEl>
                                          <p:spTgt spid="251921"/>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251934"/>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55" presetClass="entr" presetSubtype="0" fill="hold" grpId="0" nodeType="clickEffect">
                                  <p:stCondLst>
                                    <p:cond delay="0"/>
                                  </p:stCondLst>
                                  <p:childTnLst>
                                    <p:set>
                                      <p:cBhvr>
                                        <p:cTn id="116" dur="1" fill="hold">
                                          <p:stCondLst>
                                            <p:cond delay="0"/>
                                          </p:stCondLst>
                                        </p:cTn>
                                        <p:tgtEl>
                                          <p:spTgt spid="251922"/>
                                        </p:tgtEl>
                                        <p:attrNameLst>
                                          <p:attrName>style.visibility</p:attrName>
                                        </p:attrNameLst>
                                      </p:cBhvr>
                                      <p:to>
                                        <p:strVal val="visible"/>
                                      </p:to>
                                    </p:set>
                                    <p:anim calcmode="lin" valueType="num">
                                      <p:cBhvr>
                                        <p:cTn id="117" dur="1000" fill="hold"/>
                                        <p:tgtEl>
                                          <p:spTgt spid="251922"/>
                                        </p:tgtEl>
                                        <p:attrNameLst>
                                          <p:attrName>ppt_w</p:attrName>
                                        </p:attrNameLst>
                                      </p:cBhvr>
                                      <p:tavLst>
                                        <p:tav tm="0">
                                          <p:val>
                                            <p:strVal val="#ppt_w*0.70"/>
                                          </p:val>
                                        </p:tav>
                                        <p:tav tm="100000">
                                          <p:val>
                                            <p:strVal val="#ppt_w"/>
                                          </p:val>
                                        </p:tav>
                                      </p:tavLst>
                                    </p:anim>
                                    <p:anim calcmode="lin" valueType="num">
                                      <p:cBhvr>
                                        <p:cTn id="118" dur="1000" fill="hold"/>
                                        <p:tgtEl>
                                          <p:spTgt spid="251922"/>
                                        </p:tgtEl>
                                        <p:attrNameLst>
                                          <p:attrName>ppt_h</p:attrName>
                                        </p:attrNameLst>
                                      </p:cBhvr>
                                      <p:tavLst>
                                        <p:tav tm="0">
                                          <p:val>
                                            <p:strVal val="#ppt_h"/>
                                          </p:val>
                                        </p:tav>
                                        <p:tav tm="100000">
                                          <p:val>
                                            <p:strVal val="#ppt_h"/>
                                          </p:val>
                                        </p:tav>
                                      </p:tavLst>
                                    </p:anim>
                                    <p:animEffect transition="in" filter="fade">
                                      <p:cBhvr>
                                        <p:cTn id="119" dur="1000"/>
                                        <p:tgtEl>
                                          <p:spTgt spid="251922"/>
                                        </p:tgtEl>
                                      </p:cBhvr>
                                    </p:animEffec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251935"/>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55" presetClass="entr" presetSubtype="0" fill="hold" grpId="0" nodeType="clickEffect">
                                  <p:stCondLst>
                                    <p:cond delay="0"/>
                                  </p:stCondLst>
                                  <p:childTnLst>
                                    <p:set>
                                      <p:cBhvr>
                                        <p:cTn id="127" dur="1" fill="hold">
                                          <p:stCondLst>
                                            <p:cond delay="0"/>
                                          </p:stCondLst>
                                        </p:cTn>
                                        <p:tgtEl>
                                          <p:spTgt spid="251923"/>
                                        </p:tgtEl>
                                        <p:attrNameLst>
                                          <p:attrName>style.visibility</p:attrName>
                                        </p:attrNameLst>
                                      </p:cBhvr>
                                      <p:to>
                                        <p:strVal val="visible"/>
                                      </p:to>
                                    </p:set>
                                    <p:anim calcmode="lin" valueType="num">
                                      <p:cBhvr>
                                        <p:cTn id="128" dur="1000" fill="hold"/>
                                        <p:tgtEl>
                                          <p:spTgt spid="251923"/>
                                        </p:tgtEl>
                                        <p:attrNameLst>
                                          <p:attrName>ppt_w</p:attrName>
                                        </p:attrNameLst>
                                      </p:cBhvr>
                                      <p:tavLst>
                                        <p:tav tm="0">
                                          <p:val>
                                            <p:strVal val="#ppt_w*0.70"/>
                                          </p:val>
                                        </p:tav>
                                        <p:tav tm="100000">
                                          <p:val>
                                            <p:strVal val="#ppt_w"/>
                                          </p:val>
                                        </p:tav>
                                      </p:tavLst>
                                    </p:anim>
                                    <p:anim calcmode="lin" valueType="num">
                                      <p:cBhvr>
                                        <p:cTn id="129" dur="1000" fill="hold"/>
                                        <p:tgtEl>
                                          <p:spTgt spid="251923"/>
                                        </p:tgtEl>
                                        <p:attrNameLst>
                                          <p:attrName>ppt_h</p:attrName>
                                        </p:attrNameLst>
                                      </p:cBhvr>
                                      <p:tavLst>
                                        <p:tav tm="0">
                                          <p:val>
                                            <p:strVal val="#ppt_h"/>
                                          </p:val>
                                        </p:tav>
                                        <p:tav tm="100000">
                                          <p:val>
                                            <p:strVal val="#ppt_h"/>
                                          </p:val>
                                        </p:tav>
                                      </p:tavLst>
                                    </p:anim>
                                    <p:animEffect transition="in" filter="fade">
                                      <p:cBhvr>
                                        <p:cTn id="130" dur="1000"/>
                                        <p:tgtEl>
                                          <p:spTgt spid="251923"/>
                                        </p:tgtEl>
                                      </p:cBhvr>
                                    </p:animEffec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251936"/>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251937"/>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251938"/>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251939"/>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251940"/>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251941"/>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251942"/>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251943"/>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251944"/>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251945"/>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251946"/>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251947"/>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2519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12" grpId="0" animBg="1"/>
      <p:bldP spid="251913" grpId="0" animBg="1"/>
      <p:bldP spid="251914" grpId="0" animBg="1"/>
      <p:bldP spid="251915" grpId="0" animBg="1"/>
      <p:bldP spid="251916" grpId="0" animBg="1"/>
      <p:bldP spid="251917" grpId="0" animBg="1"/>
      <p:bldP spid="251918" grpId="0" animBg="1"/>
      <p:bldP spid="251919" grpId="0" animBg="1"/>
      <p:bldP spid="251920" grpId="0" animBg="1"/>
      <p:bldP spid="251921" grpId="0" animBg="1"/>
      <p:bldP spid="251922" grpId="0" animBg="1"/>
      <p:bldP spid="251923" grpId="0" animBg="1"/>
      <p:bldP spid="251925" grpId="0"/>
      <p:bldP spid="251926" grpId="0"/>
      <p:bldP spid="251927" grpId="0"/>
      <p:bldP spid="251928" grpId="0"/>
      <p:bldP spid="251929" grpId="0"/>
      <p:bldP spid="251930" grpId="0"/>
      <p:bldP spid="251931" grpId="0"/>
      <p:bldP spid="251932" grpId="0"/>
      <p:bldP spid="251933" grpId="0"/>
      <p:bldP spid="251934" grpId="0"/>
      <p:bldP spid="251935" grpId="0"/>
      <p:bldP spid="251936" grpId="0"/>
      <p:bldP spid="251937" grpId="0"/>
      <p:bldP spid="251938" grpId="0"/>
      <p:bldP spid="251939" grpId="0"/>
      <p:bldP spid="251940" grpId="0"/>
      <p:bldP spid="251941" grpId="0"/>
      <p:bldP spid="251942" grpId="0"/>
      <p:bldP spid="251943" grpId="0"/>
      <p:bldP spid="251944" grpId="0"/>
      <p:bldP spid="251945" grpId="0"/>
      <p:bldP spid="251946" grpId="0"/>
      <p:bldP spid="251947" grpId="0"/>
      <p:bldP spid="251948"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755650" y="404813"/>
            <a:ext cx="8080375" cy="1152525"/>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000" b="1">
                <a:latin typeface="宋体" pitchFamily="2" charset="-122"/>
              </a:rPr>
              <a:t>4</a:t>
            </a:r>
            <a:r>
              <a:rPr lang="en-US" altLang="zh-CN" sz="2800" b="1">
                <a:latin typeface="宋体" pitchFamily="2" charset="-122"/>
              </a:rPr>
              <a:t/>
            </a:r>
            <a:br>
              <a:rPr lang="en-US" altLang="zh-CN" sz="2800" b="1">
                <a:latin typeface="宋体" pitchFamily="2" charset="-122"/>
              </a:rPr>
            </a:br>
            <a:r>
              <a:rPr lang="en-US" altLang="zh-CN" sz="2800" b="1">
                <a:latin typeface="宋体" pitchFamily="2" charset="-122"/>
              </a:rPr>
              <a:t>4-2.</a:t>
            </a:r>
            <a:r>
              <a:rPr lang="zh-CN" altLang="en-US" sz="2800" b="1">
                <a:latin typeface="宋体" pitchFamily="2" charset="-122"/>
              </a:rPr>
              <a:t>元件的感应电势和节距因数</a:t>
            </a:r>
          </a:p>
        </p:txBody>
      </p:sp>
      <p:sp>
        <p:nvSpPr>
          <p:cNvPr id="224260" name="Rectangle 4"/>
          <p:cNvSpPr>
            <a:spLocks noChangeArrowheads="1"/>
          </p:cNvSpPr>
          <p:nvPr/>
        </p:nvSpPr>
        <p:spPr bwMode="auto">
          <a:xfrm>
            <a:off x="250825" y="1844675"/>
            <a:ext cx="8569325" cy="4114800"/>
          </a:xfrm>
          <a:prstGeom prst="rect">
            <a:avLst/>
          </a:prstGeom>
          <a:noFill/>
          <a:ln w="9525">
            <a:noFill/>
            <a:miter lim="800000"/>
            <a:headEnd/>
            <a:tailEnd/>
          </a:ln>
          <a:effectLst/>
        </p:spPr>
        <p:txBody>
          <a:bodyPr/>
          <a:lstStyle/>
          <a:p>
            <a:pPr marL="342900" indent="-342900"/>
            <a:r>
              <a:rPr lang="zh-CN" altLang="en-US" sz="3600"/>
              <a:t>二，元件电势和节距因数</a:t>
            </a:r>
          </a:p>
          <a:p>
            <a:pPr marL="342900" indent="-342900"/>
            <a:r>
              <a:rPr lang="zh-CN" altLang="en-US" sz="3600"/>
              <a:t>    在实际电机中，绕组的基本单元是线圈，或称</a:t>
            </a:r>
            <a:r>
              <a:rPr lang="zh-CN" altLang="en-US" sz="3600">
                <a:solidFill>
                  <a:srgbClr val="0000FF"/>
                </a:solidFill>
              </a:rPr>
              <a:t>元件</a:t>
            </a:r>
            <a:r>
              <a:rPr lang="zh-CN" altLang="en-US" sz="3600"/>
              <a:t>。先分析单匝元件的电势。单匝元件有两条有效边，它们分别置于不同槽内，两条有效边之间的距离叫</a:t>
            </a:r>
            <a:r>
              <a:rPr lang="zh-CN" altLang="en-US" sz="3600">
                <a:solidFill>
                  <a:srgbClr val="0000FF"/>
                </a:solidFill>
              </a:rPr>
              <a:t>节距</a:t>
            </a:r>
            <a:r>
              <a:rPr lang="en-US" altLang="zh-CN" sz="3600"/>
              <a:t>(</a:t>
            </a:r>
            <a:r>
              <a:rPr lang="zh-CN" altLang="en-US" sz="3600"/>
              <a:t>或</a:t>
            </a:r>
            <a:r>
              <a:rPr lang="zh-CN" altLang="en-US" sz="3600">
                <a:solidFill>
                  <a:srgbClr val="0000FF"/>
                </a:solidFill>
              </a:rPr>
              <a:t>跨距</a:t>
            </a:r>
            <a:r>
              <a:rPr lang="en-US" altLang="zh-CN" sz="3600"/>
              <a:t>)</a:t>
            </a:r>
            <a:r>
              <a:rPr lang="zh-CN" altLang="en-US" sz="3600"/>
              <a:t>，常以</a:t>
            </a:r>
            <a:r>
              <a:rPr lang="en-US" altLang="zh-CN" sz="3600"/>
              <a:t>y</a:t>
            </a:r>
            <a:r>
              <a:rPr lang="en-US" altLang="zh-CN" sz="3600" baseline="-25000"/>
              <a:t>1</a:t>
            </a:r>
            <a:r>
              <a:rPr lang="zh-CN" altLang="en-US" sz="3600"/>
              <a:t>表示</a:t>
            </a:r>
            <a:r>
              <a:rPr lang="zh-CN" altLang="en-US" sz="3600" b="0"/>
              <a:t>。 </a:t>
            </a:r>
            <a:endParaRPr lang="zh-CN" altLang="zh-CN" sz="3600" b="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827088" y="476250"/>
            <a:ext cx="7793037" cy="1155700"/>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000" b="1">
                <a:latin typeface="宋体" pitchFamily="2" charset="-122"/>
              </a:rPr>
              <a:t>5</a:t>
            </a:r>
            <a:r>
              <a:rPr lang="en-US" altLang="zh-CN" sz="2800" b="1">
                <a:latin typeface="宋体" pitchFamily="2" charset="-122"/>
              </a:rPr>
              <a:t/>
            </a:r>
            <a:br>
              <a:rPr lang="en-US" altLang="zh-CN" sz="2800" b="1">
                <a:latin typeface="宋体" pitchFamily="2" charset="-122"/>
              </a:rPr>
            </a:br>
            <a:r>
              <a:rPr lang="en-US" altLang="zh-CN" sz="2800" b="1">
                <a:latin typeface="宋体" pitchFamily="2" charset="-122"/>
              </a:rPr>
              <a:t>4-2.</a:t>
            </a:r>
            <a:r>
              <a:rPr lang="zh-CN" altLang="en-US" sz="2800" b="1">
                <a:latin typeface="宋体" pitchFamily="2" charset="-122"/>
              </a:rPr>
              <a:t>元件的感应电势和节距因数</a:t>
            </a:r>
          </a:p>
        </p:txBody>
      </p:sp>
      <p:pic>
        <p:nvPicPr>
          <p:cNvPr id="225294" name="Picture 14" descr="16-5绕组整距的电势"/>
          <p:cNvPicPr>
            <a:picLocks noChangeAspect="1" noChangeArrowheads="1"/>
          </p:cNvPicPr>
          <p:nvPr>
            <p:ph sz="quarter" idx="2"/>
          </p:nvPr>
        </p:nvPicPr>
        <p:blipFill>
          <a:blip r:embed="rId2"/>
          <a:srcRect r="4919" b="4684"/>
          <a:stretch>
            <a:fillRect/>
          </a:stretch>
        </p:blipFill>
        <p:spPr>
          <a:xfrm>
            <a:off x="250825" y="1557338"/>
            <a:ext cx="3529013" cy="4392612"/>
          </a:xfrm>
          <a:noFill/>
          <a:ln/>
        </p:spPr>
      </p:pic>
      <p:sp>
        <p:nvSpPr>
          <p:cNvPr id="225284" name="Rectangle 4"/>
          <p:cNvSpPr>
            <a:spLocks noChangeArrowheads="1"/>
          </p:cNvSpPr>
          <p:nvPr/>
        </p:nvSpPr>
        <p:spPr bwMode="auto">
          <a:xfrm>
            <a:off x="3276600" y="1628775"/>
            <a:ext cx="5867400" cy="4679950"/>
          </a:xfrm>
          <a:prstGeom prst="rect">
            <a:avLst/>
          </a:prstGeom>
          <a:noFill/>
          <a:ln w="9525">
            <a:noFill/>
            <a:miter lim="800000"/>
            <a:headEnd/>
            <a:tailEnd/>
          </a:ln>
          <a:effectLst/>
        </p:spPr>
        <p:txBody>
          <a:bodyPr/>
          <a:lstStyle/>
          <a:p>
            <a:pPr marL="342900" indent="-342900"/>
            <a:r>
              <a:rPr lang="en-US" altLang="zh-CN" sz="2700" b="0">
                <a:latin typeface="Arial" charset="0"/>
                <a:ea typeface="宋体" pitchFamily="2" charset="-122"/>
              </a:rPr>
              <a:t>  </a:t>
            </a:r>
            <a:r>
              <a:rPr lang="en-US" altLang="zh-CN" sz="2400"/>
              <a:t>1.</a:t>
            </a:r>
            <a:r>
              <a:rPr lang="zh-CN" altLang="en-US" sz="2400"/>
              <a:t>整距元件的电势</a:t>
            </a:r>
          </a:p>
          <a:p>
            <a:pPr marL="342900" indent="-342900"/>
            <a:r>
              <a:rPr lang="zh-CN" altLang="en-US" sz="2400" b="0"/>
              <a:t>    </a:t>
            </a:r>
            <a:r>
              <a:rPr lang="zh-CN" altLang="en-US" sz="2400"/>
              <a:t>对整距元件</a:t>
            </a:r>
            <a:r>
              <a:rPr lang="en-US" altLang="zh-CN" sz="2400"/>
              <a:t>(</a:t>
            </a:r>
            <a:r>
              <a:rPr lang="zh-CN" altLang="en-US" sz="2400"/>
              <a:t>即</a:t>
            </a:r>
            <a:r>
              <a:rPr lang="en-US" altLang="zh-CN" sz="2400"/>
              <a:t>y</a:t>
            </a:r>
            <a:r>
              <a:rPr lang="en-US" altLang="zh-CN" sz="2400" baseline="-25000"/>
              <a:t>1</a:t>
            </a:r>
            <a:r>
              <a:rPr lang="en-US" altLang="zh-CN" sz="2400"/>
              <a:t>=</a:t>
            </a:r>
            <a:r>
              <a:rPr lang="el-GR" altLang="zh-CN" sz="2400"/>
              <a:t>τ</a:t>
            </a:r>
            <a:r>
              <a:rPr lang="en-US" altLang="zh-CN" sz="2400"/>
              <a:t>)</a:t>
            </a:r>
            <a:r>
              <a:rPr lang="zh-CN" altLang="en-US" sz="2400"/>
              <a:t>，如果元件的一个有效边</a:t>
            </a:r>
            <a:r>
              <a:rPr lang="en-US" altLang="zh-CN" sz="2400"/>
              <a:t>A</a:t>
            </a:r>
            <a:r>
              <a:rPr lang="zh-CN" altLang="en-US" sz="2400"/>
              <a:t>处在</a:t>
            </a:r>
            <a:r>
              <a:rPr lang="en-US" altLang="zh-CN" sz="2400"/>
              <a:t>N</a:t>
            </a:r>
            <a:r>
              <a:rPr lang="zh-CN" altLang="en-US" sz="2400"/>
              <a:t>极中心下，则另一有效边</a:t>
            </a:r>
            <a:r>
              <a:rPr lang="en-US" altLang="zh-CN" sz="2400"/>
              <a:t>X</a:t>
            </a:r>
            <a:r>
              <a:rPr lang="zh-CN" altLang="en-US" sz="2400"/>
              <a:t>必处在</a:t>
            </a:r>
            <a:r>
              <a:rPr lang="en-US" altLang="zh-CN" sz="2400"/>
              <a:t>S</a:t>
            </a:r>
            <a:r>
              <a:rPr lang="zh-CN" altLang="en-US" sz="2400"/>
              <a:t>极中心下，如图所示。</a:t>
            </a:r>
          </a:p>
          <a:p>
            <a:pPr marL="342900" indent="-342900"/>
            <a:r>
              <a:rPr lang="zh-CN" altLang="en-US" sz="2400"/>
              <a:t>    对基波磁场而言，两者在空间位置差</a:t>
            </a:r>
            <a:r>
              <a:rPr lang="en-US" altLang="zh-CN" sz="2400"/>
              <a:t>180 °</a:t>
            </a:r>
            <a:r>
              <a:rPr lang="zh-CN" altLang="en-US" sz="2400"/>
              <a:t>电角，因此感应电势必然大小相等，在时间上相位差</a:t>
            </a:r>
            <a:r>
              <a:rPr lang="en-US" altLang="zh-CN" sz="2400"/>
              <a:t>180°</a:t>
            </a:r>
            <a:r>
              <a:rPr lang="zh-CN" altLang="en-US" sz="2400"/>
              <a:t>。在图中标出了元件及元件有效边电势的正方向，即两元件边的电势反向串联，因而元件的基波电势为</a:t>
            </a:r>
            <a:r>
              <a:rPr lang="en-US" altLang="zh-CN" sz="2400">
                <a:solidFill>
                  <a:srgbClr val="0000FF"/>
                </a:solidFill>
              </a:rPr>
              <a:t>E</a:t>
            </a:r>
            <a:r>
              <a:rPr lang="en-US" altLang="zh-CN" sz="2400" baseline="-25000">
                <a:solidFill>
                  <a:srgbClr val="0000FF"/>
                </a:solidFill>
              </a:rPr>
              <a:t>y1</a:t>
            </a:r>
            <a:r>
              <a:rPr lang="en-US" altLang="zh-CN" sz="2400">
                <a:solidFill>
                  <a:srgbClr val="0000FF"/>
                </a:solidFill>
              </a:rPr>
              <a:t>=E</a:t>
            </a:r>
            <a:r>
              <a:rPr lang="en-US" altLang="zh-CN" sz="2400" baseline="-25000">
                <a:solidFill>
                  <a:srgbClr val="0000FF"/>
                </a:solidFill>
              </a:rPr>
              <a:t>A1</a:t>
            </a:r>
            <a:r>
              <a:rPr lang="en-US" altLang="zh-CN" sz="2400">
                <a:solidFill>
                  <a:srgbClr val="0000FF"/>
                </a:solidFill>
              </a:rPr>
              <a:t>-E</a:t>
            </a:r>
            <a:r>
              <a:rPr lang="en-US" altLang="zh-CN" sz="2400" baseline="-25000">
                <a:solidFill>
                  <a:srgbClr val="0000FF"/>
                </a:solidFill>
              </a:rPr>
              <a:t>X1</a:t>
            </a:r>
            <a:r>
              <a:rPr lang="en-US" altLang="zh-CN" sz="2400">
                <a:solidFill>
                  <a:srgbClr val="0000FF"/>
                </a:solidFill>
              </a:rPr>
              <a:t>=2E</a:t>
            </a:r>
            <a:r>
              <a:rPr lang="en-US" altLang="zh-CN" sz="2400" baseline="-25000">
                <a:solidFill>
                  <a:srgbClr val="0000FF"/>
                </a:solidFill>
              </a:rPr>
              <a:t>A1</a:t>
            </a:r>
            <a:r>
              <a:rPr lang="en-US" altLang="zh-CN" sz="2400">
                <a:solidFill>
                  <a:srgbClr val="0000FF"/>
                </a:solidFill>
              </a:rPr>
              <a:t>  </a:t>
            </a:r>
            <a:r>
              <a:rPr lang="zh-CN" altLang="en-US" sz="2400"/>
              <a:t>矢量关系图</a:t>
            </a:r>
            <a:r>
              <a:rPr lang="en-US" altLang="zh-CN" sz="2400"/>
              <a:t>16-6</a:t>
            </a:r>
            <a:r>
              <a:rPr lang="zh-CN" altLang="en-US" sz="2400"/>
              <a:t>。其有效值大小为</a:t>
            </a:r>
          </a:p>
          <a:p>
            <a:pPr marL="342900" indent="-342900"/>
            <a:r>
              <a:rPr lang="en-US" altLang="zh-CN" sz="2000" b="0">
                <a:latin typeface="Arial" charset="0"/>
                <a:ea typeface="宋体" pitchFamily="2" charset="-122"/>
              </a:rPr>
              <a:t>E</a:t>
            </a:r>
            <a:r>
              <a:rPr lang="en-US" altLang="zh-CN" sz="2000" b="0" baseline="-25000">
                <a:latin typeface="Arial" charset="0"/>
                <a:ea typeface="宋体" pitchFamily="2" charset="-122"/>
              </a:rPr>
              <a:t>y1(y1=</a:t>
            </a:r>
            <a:r>
              <a:rPr lang="el-GR" altLang="zh-CN" sz="2000" b="0" baseline="-25000">
                <a:latin typeface="Arial" charset="0"/>
                <a:ea typeface="宋体" pitchFamily="2" charset="-122"/>
              </a:rPr>
              <a:t>τ</a:t>
            </a:r>
            <a:r>
              <a:rPr lang="en-US" altLang="zh-CN" sz="2000" b="0" baseline="-25000">
                <a:latin typeface="Arial" charset="0"/>
                <a:ea typeface="宋体" pitchFamily="2" charset="-122"/>
              </a:rPr>
              <a:t>)</a:t>
            </a:r>
            <a:r>
              <a:rPr lang="en-US" altLang="zh-CN" sz="2000" b="0">
                <a:latin typeface="Arial" charset="0"/>
                <a:ea typeface="宋体" pitchFamily="2" charset="-122"/>
              </a:rPr>
              <a:t>=2E</a:t>
            </a:r>
            <a:r>
              <a:rPr lang="en-US" altLang="zh-CN" sz="2000" b="0" baseline="-25000">
                <a:latin typeface="Arial" charset="0"/>
                <a:ea typeface="宋体" pitchFamily="2" charset="-122"/>
              </a:rPr>
              <a:t>A1</a:t>
            </a:r>
            <a:r>
              <a:rPr lang="en-US" altLang="zh-CN" sz="2000" b="0">
                <a:latin typeface="Arial" charset="0"/>
                <a:ea typeface="宋体" pitchFamily="2" charset="-122"/>
              </a:rPr>
              <a:t> =4.44f</a:t>
            </a:r>
            <a:r>
              <a:rPr lang="en-US" altLang="zh-CN" sz="2000" b="0" baseline="-25000">
                <a:latin typeface="Arial" charset="0"/>
                <a:ea typeface="宋体" pitchFamily="2" charset="-122"/>
              </a:rPr>
              <a:t>1</a:t>
            </a:r>
            <a:r>
              <a:rPr lang="el-GR" altLang="zh-CN" sz="2000" b="0">
                <a:latin typeface="Arial" charset="0"/>
                <a:ea typeface="宋体" pitchFamily="2" charset="-122"/>
              </a:rPr>
              <a:t>Φ</a:t>
            </a:r>
            <a:r>
              <a:rPr lang="en-US" altLang="zh-CN" sz="2000" b="0" baseline="-25000">
                <a:latin typeface="Arial" charset="0"/>
                <a:ea typeface="宋体" pitchFamily="2" charset="-122"/>
              </a:rPr>
              <a:t>1</a:t>
            </a:r>
            <a:endParaRPr lang="el-GR" altLang="en-US" sz="2000" b="0" baseline="-25000">
              <a:latin typeface="Arial" charset="0"/>
              <a:ea typeface="宋体" pitchFamily="2" charset="-122"/>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755650" y="260350"/>
            <a:ext cx="7793038" cy="1008063"/>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000" b="1">
                <a:latin typeface="宋体" pitchFamily="2" charset="-122"/>
              </a:rPr>
              <a:t>6</a:t>
            </a:r>
            <a:r>
              <a:rPr lang="en-US" altLang="zh-CN" sz="2800" b="1">
                <a:latin typeface="宋体" pitchFamily="2" charset="-122"/>
              </a:rPr>
              <a:t/>
            </a:r>
            <a:br>
              <a:rPr lang="en-US" altLang="zh-CN" sz="2800" b="1">
                <a:latin typeface="宋体" pitchFamily="2" charset="-122"/>
              </a:rPr>
            </a:br>
            <a:r>
              <a:rPr lang="en-US" altLang="zh-CN" sz="2800" b="1">
                <a:latin typeface="宋体" pitchFamily="2" charset="-122"/>
              </a:rPr>
              <a:t>4-2.</a:t>
            </a:r>
            <a:r>
              <a:rPr lang="zh-CN" altLang="en-US" sz="2800" b="1">
                <a:latin typeface="宋体" pitchFamily="2" charset="-122"/>
              </a:rPr>
              <a:t>元件的感应电势和节距因数</a:t>
            </a:r>
          </a:p>
        </p:txBody>
      </p:sp>
      <p:sp>
        <p:nvSpPr>
          <p:cNvPr id="253955" name="Rectangle 3"/>
          <p:cNvSpPr>
            <a:spLocks noChangeArrowheads="1"/>
          </p:cNvSpPr>
          <p:nvPr/>
        </p:nvSpPr>
        <p:spPr bwMode="auto">
          <a:xfrm>
            <a:off x="-252413" y="1268413"/>
            <a:ext cx="5832476" cy="4752975"/>
          </a:xfrm>
          <a:prstGeom prst="rect">
            <a:avLst/>
          </a:prstGeom>
          <a:noFill/>
          <a:ln w="9525">
            <a:noFill/>
            <a:miter lim="800000"/>
            <a:headEnd/>
            <a:tailEnd/>
          </a:ln>
          <a:effectLst/>
        </p:spPr>
        <p:txBody>
          <a:bodyPr/>
          <a:lstStyle/>
          <a:p>
            <a:pPr marL="342900" indent="-342900"/>
            <a:r>
              <a:rPr lang="en-US" altLang="zh-CN" sz="2700" b="0">
                <a:latin typeface="Arial" charset="0"/>
                <a:ea typeface="宋体" pitchFamily="2" charset="-122"/>
              </a:rPr>
              <a:t>  </a:t>
            </a:r>
            <a:r>
              <a:rPr lang="en-US" altLang="zh-CN" sz="2700"/>
              <a:t>1.</a:t>
            </a:r>
            <a:r>
              <a:rPr lang="zh-CN" altLang="en-US" sz="2700"/>
              <a:t>整距元件的电势</a:t>
            </a:r>
          </a:p>
          <a:p>
            <a:pPr marL="342900" indent="-342900"/>
            <a:r>
              <a:rPr lang="zh-CN" altLang="en-US" sz="2000" b="0"/>
              <a:t>     </a:t>
            </a:r>
            <a:r>
              <a:rPr lang="zh-CN" altLang="en-US" sz="2400"/>
              <a:t>若一个元件不只一匝，而有</a:t>
            </a:r>
            <a:r>
              <a:rPr lang="en-US" altLang="zh-CN" sz="2400">
                <a:solidFill>
                  <a:srgbClr val="0000FF"/>
                </a:solidFill>
              </a:rPr>
              <a:t>W</a:t>
            </a:r>
            <a:r>
              <a:rPr lang="en-US" altLang="zh-CN" sz="2400" baseline="-25000">
                <a:solidFill>
                  <a:srgbClr val="0000FF"/>
                </a:solidFill>
              </a:rPr>
              <a:t>y</a:t>
            </a:r>
            <a:r>
              <a:rPr lang="zh-CN" altLang="en-US" sz="2400"/>
              <a:t>匝，则一个整距元件的基波电势为</a:t>
            </a:r>
          </a:p>
          <a:p>
            <a:pPr marL="342900" indent="-342900"/>
            <a:r>
              <a:rPr lang="en-US" altLang="zh-CN" sz="2400">
                <a:solidFill>
                  <a:srgbClr val="0000FF"/>
                </a:solidFill>
              </a:rPr>
              <a:t>E</a:t>
            </a:r>
            <a:r>
              <a:rPr lang="en-US" altLang="zh-CN" sz="2400" baseline="-25000">
                <a:solidFill>
                  <a:srgbClr val="0000FF"/>
                </a:solidFill>
              </a:rPr>
              <a:t>y1(y1=</a:t>
            </a:r>
            <a:r>
              <a:rPr lang="el-GR" altLang="zh-CN" sz="2400" baseline="-25000">
                <a:solidFill>
                  <a:srgbClr val="0000FF"/>
                </a:solidFill>
              </a:rPr>
              <a:t>τ</a:t>
            </a:r>
            <a:r>
              <a:rPr lang="en-US" altLang="zh-CN" sz="2400" baseline="-25000">
                <a:solidFill>
                  <a:srgbClr val="0000FF"/>
                </a:solidFill>
              </a:rPr>
              <a:t>)</a:t>
            </a:r>
            <a:r>
              <a:rPr lang="en-US" altLang="zh-CN" sz="2400">
                <a:solidFill>
                  <a:srgbClr val="0000FF"/>
                </a:solidFill>
              </a:rPr>
              <a:t>=2E</a:t>
            </a:r>
            <a:r>
              <a:rPr lang="en-US" altLang="zh-CN" sz="2400" baseline="-25000">
                <a:solidFill>
                  <a:srgbClr val="0000FF"/>
                </a:solidFill>
              </a:rPr>
              <a:t>A1</a:t>
            </a:r>
            <a:r>
              <a:rPr lang="en-US" altLang="zh-CN" sz="2400">
                <a:solidFill>
                  <a:srgbClr val="0000FF"/>
                </a:solidFill>
              </a:rPr>
              <a:t> =4.44f</a:t>
            </a:r>
            <a:r>
              <a:rPr lang="en-US" altLang="zh-CN" sz="2400" baseline="-25000">
                <a:solidFill>
                  <a:srgbClr val="0000FF"/>
                </a:solidFill>
              </a:rPr>
              <a:t>1</a:t>
            </a:r>
            <a:r>
              <a:rPr lang="el-GR" altLang="zh-CN" sz="2400">
                <a:solidFill>
                  <a:srgbClr val="0000FF"/>
                </a:solidFill>
              </a:rPr>
              <a:t>Φ</a:t>
            </a:r>
            <a:r>
              <a:rPr lang="en-US" altLang="zh-CN" sz="2400" baseline="-25000">
                <a:solidFill>
                  <a:srgbClr val="0000FF"/>
                </a:solidFill>
              </a:rPr>
              <a:t>1 </a:t>
            </a:r>
            <a:r>
              <a:rPr lang="en-US" altLang="zh-CN" sz="2400">
                <a:solidFill>
                  <a:srgbClr val="0000FF"/>
                </a:solidFill>
              </a:rPr>
              <a:t>W</a:t>
            </a:r>
            <a:r>
              <a:rPr lang="en-US" altLang="zh-CN" sz="2400" baseline="-25000">
                <a:solidFill>
                  <a:srgbClr val="0000FF"/>
                </a:solidFill>
              </a:rPr>
              <a:t>y</a:t>
            </a:r>
            <a:endParaRPr lang="en-US" altLang="zh-CN" sz="2400">
              <a:solidFill>
                <a:srgbClr val="0000FF"/>
              </a:solidFill>
            </a:endParaRPr>
          </a:p>
          <a:p>
            <a:pPr marL="342900" indent="-342900"/>
            <a:r>
              <a:rPr lang="en-US" altLang="zh-CN" sz="2400"/>
              <a:t>       </a:t>
            </a:r>
            <a:r>
              <a:rPr lang="zh-CN" altLang="en-US" sz="2400"/>
              <a:t>对</a:t>
            </a:r>
            <a:r>
              <a:rPr lang="zh-CN" altLang="en-US" sz="2400">
                <a:solidFill>
                  <a:srgbClr val="0000FF"/>
                </a:solidFill>
              </a:rPr>
              <a:t>奇次谐波</a:t>
            </a:r>
            <a:r>
              <a:rPr lang="zh-CN" altLang="en-US" sz="2400"/>
              <a:t>磁场来讲，整距元件的两条有效边也总是处于谐波磁场的不同极性的对应位置，它的空间相位差对三次谐波为</a:t>
            </a:r>
            <a:r>
              <a:rPr lang="en-US" altLang="zh-CN" sz="2400"/>
              <a:t>3X180</a:t>
            </a:r>
            <a:r>
              <a:rPr lang="zh-CN" altLang="en-US" sz="2400"/>
              <a:t>电角</a:t>
            </a:r>
            <a:r>
              <a:rPr lang="en-US" altLang="zh-CN" sz="2400"/>
              <a:t>(</a:t>
            </a:r>
            <a:r>
              <a:rPr lang="zh-CN" altLang="en-US" sz="2400"/>
              <a:t>可参见图</a:t>
            </a:r>
            <a:r>
              <a:rPr lang="en-US" altLang="zh-CN" sz="2400"/>
              <a:t>16-6)</a:t>
            </a:r>
            <a:r>
              <a:rPr lang="zh-CN" altLang="en-US" sz="2400"/>
              <a:t>、对</a:t>
            </a:r>
            <a:r>
              <a:rPr lang="en-US" altLang="zh-CN" sz="2400"/>
              <a:t>v</a:t>
            </a:r>
            <a:r>
              <a:rPr lang="zh-CN" altLang="en-US" sz="2400"/>
              <a:t>次谐波为</a:t>
            </a:r>
            <a:r>
              <a:rPr lang="en-US" altLang="zh-CN" sz="2400"/>
              <a:t>vX180</a:t>
            </a:r>
            <a:r>
              <a:rPr lang="zh-CN" altLang="en-US" sz="2400"/>
              <a:t>电角，因此两条有效边中的谐波电势也总是大小相等，同向叠加。</a:t>
            </a:r>
            <a:r>
              <a:rPr lang="zh-CN" altLang="en-US" sz="2400">
                <a:solidFill>
                  <a:srgbClr val="FF0000"/>
                </a:solidFill>
              </a:rPr>
              <a:t>所以一个元件</a:t>
            </a:r>
            <a:r>
              <a:rPr lang="en-US" altLang="zh-CN" sz="2400">
                <a:solidFill>
                  <a:srgbClr val="FF0000"/>
                </a:solidFill>
              </a:rPr>
              <a:t>(</a:t>
            </a:r>
            <a:r>
              <a:rPr lang="zh-CN" altLang="en-US" sz="2400">
                <a:solidFill>
                  <a:srgbClr val="FF0000"/>
                </a:solidFill>
              </a:rPr>
              <a:t>匝数为</a:t>
            </a:r>
            <a:r>
              <a:rPr lang="en-US" altLang="zh-CN" sz="2400">
                <a:solidFill>
                  <a:srgbClr val="FF0000"/>
                </a:solidFill>
              </a:rPr>
              <a:t>W</a:t>
            </a:r>
            <a:r>
              <a:rPr lang="en-US" altLang="zh-CN" sz="2400" baseline="-25000">
                <a:solidFill>
                  <a:srgbClr val="FF0000"/>
                </a:solidFill>
              </a:rPr>
              <a:t>y</a:t>
            </a:r>
            <a:r>
              <a:rPr lang="en-US" altLang="zh-CN" sz="2400">
                <a:solidFill>
                  <a:srgbClr val="FF0000"/>
                </a:solidFill>
              </a:rPr>
              <a:t>)</a:t>
            </a:r>
            <a:r>
              <a:rPr lang="zh-CN" altLang="en-US" sz="2400">
                <a:solidFill>
                  <a:srgbClr val="FF0000"/>
                </a:solidFill>
              </a:rPr>
              <a:t>的谐波电势为整距元件的电势为一条有效边电势的两倍，电势波形与一根导体总电势波形相同。 </a:t>
            </a:r>
            <a:endParaRPr lang="zh-CN" altLang="zh-CN" sz="2400">
              <a:solidFill>
                <a:srgbClr val="FF0000"/>
              </a:solidFill>
            </a:endParaRPr>
          </a:p>
        </p:txBody>
      </p:sp>
      <p:pic>
        <p:nvPicPr>
          <p:cNvPr id="253959" name="Picture 7" descr="16-5绕组整距的电势"/>
          <p:cNvPicPr>
            <a:picLocks noChangeAspect="1" noChangeArrowheads="1"/>
          </p:cNvPicPr>
          <p:nvPr>
            <p:ph sz="quarter" idx="2"/>
          </p:nvPr>
        </p:nvPicPr>
        <p:blipFill>
          <a:blip r:embed="rId2"/>
          <a:srcRect/>
          <a:stretch>
            <a:fillRect/>
          </a:stretch>
        </p:blipFill>
        <p:spPr>
          <a:xfrm>
            <a:off x="5456238" y="1628775"/>
            <a:ext cx="3687762" cy="4579938"/>
          </a:xfrm>
          <a:noFill/>
          <a:ln/>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755650" y="549275"/>
            <a:ext cx="7793038" cy="1084263"/>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000" b="1">
                <a:latin typeface="宋体" pitchFamily="2" charset="-122"/>
              </a:rPr>
              <a:t>7</a:t>
            </a:r>
            <a:r>
              <a:rPr lang="en-US" altLang="zh-CN" sz="2800" b="1">
                <a:latin typeface="宋体" pitchFamily="2" charset="-122"/>
              </a:rPr>
              <a:t/>
            </a:r>
            <a:br>
              <a:rPr lang="en-US" altLang="zh-CN" sz="2800" b="1">
                <a:latin typeface="宋体" pitchFamily="2" charset="-122"/>
              </a:rPr>
            </a:br>
            <a:r>
              <a:rPr lang="en-US" altLang="zh-CN" sz="2800" b="1">
                <a:latin typeface="宋体" pitchFamily="2" charset="-122"/>
              </a:rPr>
              <a:t>4-2.</a:t>
            </a:r>
            <a:r>
              <a:rPr lang="zh-CN" altLang="en-US" sz="2800" b="1">
                <a:latin typeface="宋体" pitchFamily="2" charset="-122"/>
              </a:rPr>
              <a:t>元件的感应电势和节距因数</a:t>
            </a:r>
          </a:p>
        </p:txBody>
      </p:sp>
      <p:sp>
        <p:nvSpPr>
          <p:cNvPr id="254979" name="Rectangle 3"/>
          <p:cNvSpPr>
            <a:spLocks noChangeArrowheads="1"/>
          </p:cNvSpPr>
          <p:nvPr/>
        </p:nvSpPr>
        <p:spPr bwMode="auto">
          <a:xfrm>
            <a:off x="0" y="1844675"/>
            <a:ext cx="5148263" cy="4537075"/>
          </a:xfrm>
          <a:prstGeom prst="rect">
            <a:avLst/>
          </a:prstGeom>
          <a:noFill/>
          <a:ln w="9525">
            <a:noFill/>
            <a:miter lim="800000"/>
            <a:headEnd/>
            <a:tailEnd/>
          </a:ln>
          <a:effectLst/>
        </p:spPr>
        <p:txBody>
          <a:bodyPr/>
          <a:lstStyle/>
          <a:p>
            <a:pPr marL="342900" indent="-342900"/>
            <a:r>
              <a:rPr lang="en-US" altLang="zh-CN" sz="2700" b="0">
                <a:latin typeface="Arial" charset="0"/>
                <a:ea typeface="宋体" pitchFamily="2" charset="-122"/>
              </a:rPr>
              <a:t>  </a:t>
            </a:r>
            <a:r>
              <a:rPr lang="en-US" altLang="zh-CN" sz="2700">
                <a:latin typeface="Arial" charset="0"/>
                <a:ea typeface="宋体" pitchFamily="2" charset="-122"/>
              </a:rPr>
              <a:t>1.</a:t>
            </a:r>
            <a:r>
              <a:rPr lang="zh-CN" altLang="en-US" sz="2700">
                <a:latin typeface="Arial" charset="0"/>
                <a:ea typeface="宋体" pitchFamily="2" charset="-122"/>
              </a:rPr>
              <a:t>整距元件的电势</a:t>
            </a:r>
          </a:p>
          <a:p>
            <a:pPr marL="342900" indent="-342900"/>
            <a:r>
              <a:rPr lang="zh-CN" altLang="en-US" sz="2000" b="0">
                <a:latin typeface="Arial" charset="0"/>
                <a:ea typeface="宋体" pitchFamily="2" charset="-122"/>
              </a:rPr>
              <a:t>       </a:t>
            </a:r>
            <a:r>
              <a:rPr lang="zh-CN" altLang="en-US" sz="2400"/>
              <a:t>若一个元件不只一匝，而有</a:t>
            </a:r>
            <a:r>
              <a:rPr lang="en-US" altLang="zh-CN" sz="2400"/>
              <a:t>W</a:t>
            </a:r>
            <a:r>
              <a:rPr lang="en-US" altLang="zh-CN" sz="2400" baseline="-25000"/>
              <a:t>y</a:t>
            </a:r>
            <a:r>
              <a:rPr lang="zh-CN" altLang="en-US" sz="2400"/>
              <a:t>匝，则一个整距元件的基波电势为</a:t>
            </a:r>
          </a:p>
          <a:p>
            <a:pPr marL="342900" indent="-342900"/>
            <a:r>
              <a:rPr lang="en-US" altLang="zh-CN" sz="2400"/>
              <a:t>E</a:t>
            </a:r>
            <a:r>
              <a:rPr lang="en-US" altLang="zh-CN" sz="2400" baseline="-25000"/>
              <a:t>y1(y1=</a:t>
            </a:r>
            <a:r>
              <a:rPr lang="el-GR" altLang="zh-CN" sz="2400" baseline="-25000"/>
              <a:t>τ</a:t>
            </a:r>
            <a:r>
              <a:rPr lang="en-US" altLang="zh-CN" sz="2400" baseline="-25000"/>
              <a:t>)</a:t>
            </a:r>
            <a:r>
              <a:rPr lang="en-US" altLang="zh-CN" sz="2400"/>
              <a:t>=2E</a:t>
            </a:r>
            <a:r>
              <a:rPr lang="en-US" altLang="zh-CN" sz="2400" baseline="-25000"/>
              <a:t>A1</a:t>
            </a:r>
            <a:r>
              <a:rPr lang="en-US" altLang="zh-CN" sz="2400"/>
              <a:t> =4.44f</a:t>
            </a:r>
            <a:r>
              <a:rPr lang="en-US" altLang="zh-CN" sz="2400" baseline="-25000"/>
              <a:t>1</a:t>
            </a:r>
            <a:r>
              <a:rPr lang="el-GR" altLang="zh-CN" sz="2400"/>
              <a:t>Φ</a:t>
            </a:r>
            <a:r>
              <a:rPr lang="en-US" altLang="zh-CN" sz="2400" baseline="-25000"/>
              <a:t>1 </a:t>
            </a:r>
            <a:r>
              <a:rPr lang="en-US" altLang="zh-CN" sz="2400"/>
              <a:t>W</a:t>
            </a:r>
            <a:r>
              <a:rPr lang="en-US" altLang="zh-CN" sz="2400" baseline="-25000"/>
              <a:t>y</a:t>
            </a:r>
            <a:endParaRPr lang="en-US" altLang="zh-CN" sz="2400"/>
          </a:p>
          <a:p>
            <a:pPr marL="342900" indent="-342900"/>
            <a:r>
              <a:rPr lang="en-US" altLang="zh-CN" sz="2400"/>
              <a:t>    </a:t>
            </a:r>
            <a:r>
              <a:rPr lang="zh-CN" altLang="en-US" sz="2400">
                <a:solidFill>
                  <a:srgbClr val="0000FF"/>
                </a:solidFill>
              </a:rPr>
              <a:t>对偶次谐波</a:t>
            </a:r>
            <a:r>
              <a:rPr lang="zh-CN" altLang="en-US" sz="2400"/>
              <a:t>磁场来讲</a:t>
            </a:r>
            <a:r>
              <a:rPr lang="en-US" altLang="zh-CN" sz="2400"/>
              <a:t>(</a:t>
            </a:r>
            <a:r>
              <a:rPr lang="zh-CN" altLang="en-US" sz="2400"/>
              <a:t>假若有的话</a:t>
            </a:r>
            <a:r>
              <a:rPr lang="en-US" altLang="zh-CN" sz="2400"/>
              <a:t>)</a:t>
            </a:r>
            <a:r>
              <a:rPr lang="zh-CN" altLang="en-US" sz="2400"/>
              <a:t>，元件的两条边相位差 </a:t>
            </a:r>
            <a:r>
              <a:rPr lang="en-US" altLang="zh-CN" sz="2400"/>
              <a:t>vX180(  v</a:t>
            </a:r>
            <a:r>
              <a:rPr lang="zh-CN" altLang="en-US" sz="2400"/>
              <a:t>为</a:t>
            </a:r>
            <a:r>
              <a:rPr lang="en-US" altLang="zh-CN" sz="2400"/>
              <a:t>2</a:t>
            </a:r>
            <a:r>
              <a:rPr lang="zh-CN" altLang="en-US" sz="2400"/>
              <a:t>、</a:t>
            </a:r>
            <a:r>
              <a:rPr lang="en-US" altLang="zh-CN" sz="2400"/>
              <a:t>4</a:t>
            </a:r>
            <a:r>
              <a:rPr lang="zh-CN" altLang="en-US" sz="2400"/>
              <a:t>、</a:t>
            </a:r>
            <a:r>
              <a:rPr lang="en-US" altLang="zh-CN" sz="2400"/>
              <a:t>6</a:t>
            </a:r>
            <a:r>
              <a:rPr lang="zh-CN" altLang="en-US" sz="2400"/>
              <a:t>、 </a:t>
            </a:r>
            <a:r>
              <a:rPr lang="en-US" altLang="zh-CN" sz="2400"/>
              <a:t>8)</a:t>
            </a:r>
            <a:r>
              <a:rPr lang="zh-CN" altLang="en-US" sz="2400"/>
              <a:t>，即两有效边感应的偶次谐波电势是同相位的。</a:t>
            </a:r>
            <a:r>
              <a:rPr lang="zh-CN" altLang="en-US" sz="2400">
                <a:solidFill>
                  <a:srgbClr val="FF0000"/>
                </a:solidFill>
              </a:rPr>
              <a:t>因为元件两边反向串联，偶次谐波电势互相对消，故整距绕组元件的电势中不含偶次谐波。</a:t>
            </a:r>
            <a:r>
              <a:rPr lang="zh-CN" altLang="en-US" sz="2700" b="0">
                <a:solidFill>
                  <a:srgbClr val="FF0000"/>
                </a:solidFill>
                <a:latin typeface="Arial" charset="0"/>
                <a:ea typeface="宋体" pitchFamily="2" charset="-122"/>
              </a:rPr>
              <a:t> </a:t>
            </a:r>
            <a:endParaRPr lang="zh-CN" altLang="zh-CN" sz="2700" b="0">
              <a:solidFill>
                <a:srgbClr val="FF0000"/>
              </a:solidFill>
              <a:latin typeface="Arial" charset="0"/>
              <a:ea typeface="宋体" pitchFamily="2" charset="-122"/>
            </a:endParaRPr>
          </a:p>
        </p:txBody>
      </p:sp>
      <p:pic>
        <p:nvPicPr>
          <p:cNvPr id="254982" name="Picture 6" descr="16-5绕组整距的偶次谐波电势"/>
          <p:cNvPicPr>
            <a:picLocks noChangeAspect="1" noChangeArrowheads="1"/>
          </p:cNvPicPr>
          <p:nvPr>
            <p:ph sz="quarter" idx="2"/>
          </p:nvPr>
        </p:nvPicPr>
        <p:blipFill>
          <a:blip r:embed="rId2"/>
          <a:srcRect t="1476" r="5785" b="4788"/>
          <a:stretch>
            <a:fillRect/>
          </a:stretch>
        </p:blipFill>
        <p:spPr>
          <a:xfrm>
            <a:off x="5076825" y="1700213"/>
            <a:ext cx="3671888" cy="4537075"/>
          </a:xfrm>
          <a:noFill/>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684213" y="188913"/>
            <a:ext cx="7793037" cy="1143000"/>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000" b="1">
                <a:latin typeface="宋体" pitchFamily="2" charset="-122"/>
              </a:rPr>
              <a:t>8</a:t>
            </a:r>
            <a:r>
              <a:rPr lang="en-US" altLang="zh-CN" sz="2800" b="1">
                <a:latin typeface="宋体" pitchFamily="2" charset="-122"/>
              </a:rPr>
              <a:t/>
            </a:r>
            <a:br>
              <a:rPr lang="en-US" altLang="zh-CN" sz="2800" b="1">
                <a:latin typeface="宋体" pitchFamily="2" charset="-122"/>
              </a:rPr>
            </a:br>
            <a:r>
              <a:rPr lang="en-US" altLang="zh-CN" sz="2800" b="1">
                <a:latin typeface="宋体" pitchFamily="2" charset="-122"/>
              </a:rPr>
              <a:t>4-2.</a:t>
            </a:r>
            <a:r>
              <a:rPr lang="zh-CN" altLang="en-US" sz="2800" b="1">
                <a:latin typeface="宋体" pitchFamily="2" charset="-122"/>
              </a:rPr>
              <a:t>元件的感应电势和节距因数</a:t>
            </a:r>
          </a:p>
        </p:txBody>
      </p:sp>
      <p:pic>
        <p:nvPicPr>
          <p:cNvPr id="256006" name="Picture 6" descr="16-6绕组短距的电势"/>
          <p:cNvPicPr>
            <a:picLocks noChangeAspect="1" noChangeArrowheads="1"/>
          </p:cNvPicPr>
          <p:nvPr>
            <p:ph sz="half" idx="2"/>
          </p:nvPr>
        </p:nvPicPr>
        <p:blipFill>
          <a:blip r:embed="rId3"/>
          <a:srcRect/>
          <a:stretch>
            <a:fillRect/>
          </a:stretch>
        </p:blipFill>
        <p:spPr>
          <a:xfrm>
            <a:off x="5364163" y="2060575"/>
            <a:ext cx="3779837" cy="3816350"/>
          </a:xfrm>
          <a:noFill/>
          <a:ln/>
        </p:spPr>
      </p:pic>
      <p:sp>
        <p:nvSpPr>
          <p:cNvPr id="256003" name="Rectangle 3"/>
          <p:cNvSpPr>
            <a:spLocks noChangeArrowheads="1"/>
          </p:cNvSpPr>
          <p:nvPr/>
        </p:nvSpPr>
        <p:spPr bwMode="auto">
          <a:xfrm>
            <a:off x="0" y="1341438"/>
            <a:ext cx="5795963" cy="4392612"/>
          </a:xfrm>
          <a:prstGeom prst="rect">
            <a:avLst/>
          </a:prstGeom>
          <a:noFill/>
          <a:ln w="9525">
            <a:noFill/>
            <a:miter lim="800000"/>
            <a:headEnd/>
            <a:tailEnd/>
          </a:ln>
          <a:effectLst/>
        </p:spPr>
        <p:txBody>
          <a:bodyPr/>
          <a:lstStyle/>
          <a:p>
            <a:pPr marL="533400" indent="-533400"/>
            <a:r>
              <a:rPr lang="en-US" altLang="zh-CN" sz="2700">
                <a:latin typeface="Arial" charset="0"/>
                <a:ea typeface="宋体" pitchFamily="2" charset="-122"/>
              </a:rPr>
              <a:t>2.</a:t>
            </a:r>
            <a:r>
              <a:rPr lang="zh-CN" altLang="en-US" sz="2700">
                <a:latin typeface="Arial" charset="0"/>
                <a:ea typeface="宋体" pitchFamily="2" charset="-122"/>
              </a:rPr>
              <a:t>短距元件的电势与节距因数</a:t>
            </a:r>
          </a:p>
          <a:p>
            <a:pPr marL="533400" indent="-533400"/>
            <a:r>
              <a:rPr lang="zh-CN" altLang="en-US" sz="2700" b="0">
                <a:latin typeface="Arial" charset="0"/>
                <a:ea typeface="宋体" pitchFamily="2" charset="-122"/>
              </a:rPr>
              <a:t> </a:t>
            </a:r>
            <a:r>
              <a:rPr lang="zh-CN" altLang="en-US" sz="2400"/>
              <a:t>短距元件，</a:t>
            </a:r>
            <a:r>
              <a:rPr lang="en-US" altLang="zh-CN" sz="2400"/>
              <a:t>y</a:t>
            </a:r>
            <a:r>
              <a:rPr lang="en-US" altLang="zh-CN" sz="2400" baseline="-25000"/>
              <a:t>1</a:t>
            </a:r>
            <a:r>
              <a:rPr lang="en-US" altLang="zh-CN" sz="2400"/>
              <a:t>&lt;</a:t>
            </a:r>
            <a:r>
              <a:rPr lang="el-GR" altLang="zh-CN" sz="2400"/>
              <a:t>τ</a:t>
            </a:r>
            <a:r>
              <a:rPr lang="zh-CN" altLang="en-US" sz="2400"/>
              <a:t>。当元件的一条边</a:t>
            </a:r>
            <a:r>
              <a:rPr lang="en-US" altLang="zh-CN" sz="2400"/>
              <a:t>A</a:t>
            </a:r>
            <a:r>
              <a:rPr lang="zh-CN" altLang="en-US" sz="2400"/>
              <a:t>处于</a:t>
            </a:r>
            <a:r>
              <a:rPr lang="en-US" altLang="zh-CN" sz="2400"/>
              <a:t>N</a:t>
            </a:r>
            <a:r>
              <a:rPr lang="zh-CN" altLang="en-US" sz="2400"/>
              <a:t>极中心时，元件的另一边将不在</a:t>
            </a:r>
            <a:r>
              <a:rPr lang="en-US" altLang="zh-CN" sz="2400"/>
              <a:t>S</a:t>
            </a:r>
            <a:r>
              <a:rPr lang="zh-CN" altLang="en-US" sz="2400"/>
              <a:t>极中心，见图</a:t>
            </a:r>
            <a:r>
              <a:rPr lang="en-US" altLang="zh-CN" sz="2400"/>
              <a:t>16</a:t>
            </a:r>
            <a:r>
              <a:rPr lang="en-US" altLang="zh-CN" sz="2400">
                <a:latin typeface="Arial"/>
              </a:rPr>
              <a:t>—</a:t>
            </a:r>
            <a:r>
              <a:rPr lang="en-US" altLang="zh-CN" sz="2400"/>
              <a:t>7(a)</a:t>
            </a:r>
            <a:r>
              <a:rPr lang="zh-CN" altLang="en-US" sz="2400"/>
              <a:t>。这对基波磁场来讲，</a:t>
            </a:r>
            <a:r>
              <a:rPr lang="en-US" altLang="zh-CN" sz="2400"/>
              <a:t>A</a:t>
            </a:r>
            <a:r>
              <a:rPr lang="zh-CN" altLang="en-US" sz="2400"/>
              <a:t>与</a:t>
            </a:r>
            <a:r>
              <a:rPr lang="en-US" altLang="zh-CN" sz="2400"/>
              <a:t>X</a:t>
            </a:r>
            <a:r>
              <a:rPr lang="zh-CN" altLang="en-US" sz="2400"/>
              <a:t>之间相距</a:t>
            </a:r>
            <a:r>
              <a:rPr lang="el-GR" altLang="zh-CN" sz="2400"/>
              <a:t>γ</a:t>
            </a:r>
            <a:r>
              <a:rPr lang="zh-CN" altLang="en-US" sz="2400"/>
              <a:t>电角</a:t>
            </a:r>
          </a:p>
          <a:p>
            <a:pPr marL="533400" indent="-533400"/>
            <a:r>
              <a:rPr lang="el-GR" altLang="zh-CN" sz="2400"/>
              <a:t>γ </a:t>
            </a:r>
            <a:r>
              <a:rPr lang="en-US" altLang="zh-CN" sz="2400"/>
              <a:t>= y</a:t>
            </a:r>
            <a:r>
              <a:rPr lang="en-US" altLang="zh-CN" sz="2400" baseline="-25000"/>
              <a:t>1</a:t>
            </a:r>
            <a:r>
              <a:rPr lang="el-GR" altLang="zh-CN" sz="2400"/>
              <a:t>π</a:t>
            </a:r>
            <a:r>
              <a:rPr lang="en-US" altLang="zh-CN" sz="2400"/>
              <a:t>/</a:t>
            </a:r>
            <a:r>
              <a:rPr lang="el-GR" altLang="zh-CN" sz="2400"/>
              <a:t>τ</a:t>
            </a:r>
            <a:r>
              <a:rPr lang="en-US" altLang="zh-CN" sz="2400"/>
              <a:t>=</a:t>
            </a:r>
            <a:r>
              <a:rPr lang="el-GR" altLang="zh-CN" sz="2400"/>
              <a:t>βπ</a:t>
            </a:r>
            <a:endParaRPr lang="el-GR" altLang="en-US" sz="2400"/>
          </a:p>
          <a:p>
            <a:pPr marL="533400" indent="-533400"/>
            <a:r>
              <a:rPr lang="zh-CN" altLang="en-US" sz="2400"/>
              <a:t>式中，</a:t>
            </a:r>
            <a:r>
              <a:rPr lang="el-GR" altLang="zh-CN" sz="2400">
                <a:solidFill>
                  <a:srgbClr val="0000FF"/>
                </a:solidFill>
              </a:rPr>
              <a:t>β</a:t>
            </a:r>
            <a:r>
              <a:rPr lang="en-US" altLang="zh-CN" sz="2400">
                <a:solidFill>
                  <a:srgbClr val="0000FF"/>
                </a:solidFill>
              </a:rPr>
              <a:t>=y</a:t>
            </a:r>
            <a:r>
              <a:rPr lang="en-US" altLang="zh-CN" sz="2400" baseline="-25000">
                <a:solidFill>
                  <a:srgbClr val="0000FF"/>
                </a:solidFill>
              </a:rPr>
              <a:t>1</a:t>
            </a:r>
            <a:r>
              <a:rPr lang="en-US" altLang="zh-CN" sz="2400">
                <a:solidFill>
                  <a:srgbClr val="0000FF"/>
                </a:solidFill>
              </a:rPr>
              <a:t>/</a:t>
            </a:r>
            <a:r>
              <a:rPr lang="el-GR" altLang="zh-CN" sz="2400">
                <a:solidFill>
                  <a:srgbClr val="0000FF"/>
                </a:solidFill>
              </a:rPr>
              <a:t>τ</a:t>
            </a:r>
            <a:r>
              <a:rPr lang="zh-CN" altLang="en-US" sz="2400"/>
              <a:t>。因元件两条边感应的基波电势</a:t>
            </a:r>
            <a:r>
              <a:rPr lang="en-US" altLang="zh-CN" sz="2400"/>
              <a:t>E</a:t>
            </a:r>
            <a:r>
              <a:rPr lang="en-US" altLang="zh-CN" sz="2400" baseline="-25000"/>
              <a:t>A1</a:t>
            </a:r>
            <a:r>
              <a:rPr lang="zh-CN" altLang="en-US" sz="2400"/>
              <a:t>与</a:t>
            </a:r>
            <a:r>
              <a:rPr lang="en-US" altLang="zh-CN" sz="2400"/>
              <a:t>E</a:t>
            </a:r>
            <a:r>
              <a:rPr lang="en-US" altLang="zh-CN" sz="2400" baseline="-25000"/>
              <a:t>X1</a:t>
            </a:r>
            <a:r>
              <a:rPr lang="en-US" altLang="zh-CN" sz="2400"/>
              <a:t> </a:t>
            </a:r>
            <a:r>
              <a:rPr lang="zh-CN" altLang="en-US" sz="2400"/>
              <a:t>将在时间上有这一相位差， 如图</a:t>
            </a:r>
            <a:r>
              <a:rPr lang="en-US" altLang="zh-CN" sz="2400"/>
              <a:t>16</a:t>
            </a:r>
            <a:r>
              <a:rPr lang="en-US" altLang="zh-CN" sz="2400">
                <a:latin typeface="Arial"/>
              </a:rPr>
              <a:t>—</a:t>
            </a:r>
            <a:r>
              <a:rPr lang="en-US" altLang="zh-CN" sz="2400"/>
              <a:t>7(b)</a:t>
            </a:r>
            <a:r>
              <a:rPr lang="zh-CN" altLang="en-US" sz="2400"/>
              <a:t>所示。元件的基波电势为这两个电势的矢量差，其有效值为    </a:t>
            </a:r>
          </a:p>
        </p:txBody>
      </p:sp>
      <p:sp>
        <p:nvSpPr>
          <p:cNvPr id="256007" name="Rectangle 7"/>
          <p:cNvSpPr>
            <a:spLocks noChangeArrowheads="1"/>
          </p:cNvSpPr>
          <p:nvPr/>
        </p:nvSpPr>
        <p:spPr bwMode="auto">
          <a:xfrm>
            <a:off x="611188" y="5805488"/>
            <a:ext cx="7416800" cy="836612"/>
          </a:xfrm>
          <a:prstGeom prst="rect">
            <a:avLst/>
          </a:prstGeom>
          <a:noFill/>
          <a:ln w="9525">
            <a:noFill/>
            <a:miter lim="800000"/>
            <a:headEnd/>
            <a:tailEnd/>
          </a:ln>
          <a:effectLst/>
        </p:spPr>
        <p:txBody>
          <a:bodyPr/>
          <a:lstStyle/>
          <a:p>
            <a:pPr marL="533400" indent="-533400"/>
            <a:r>
              <a:rPr lang="en-US" altLang="zh-CN" sz="2300">
                <a:latin typeface="Arial" charset="0"/>
                <a:ea typeface="宋体" pitchFamily="2" charset="-122"/>
              </a:rPr>
              <a:t>E</a:t>
            </a:r>
            <a:r>
              <a:rPr lang="en-US" altLang="zh-CN" sz="2300" baseline="-25000">
                <a:latin typeface="Arial" charset="0"/>
                <a:ea typeface="宋体" pitchFamily="2" charset="-122"/>
              </a:rPr>
              <a:t>y1</a:t>
            </a:r>
            <a:r>
              <a:rPr lang="en-US" altLang="zh-CN" sz="2300">
                <a:latin typeface="Arial" charset="0"/>
                <a:ea typeface="宋体" pitchFamily="2" charset="-122"/>
              </a:rPr>
              <a:t>=2E</a:t>
            </a:r>
            <a:r>
              <a:rPr lang="en-US" altLang="zh-CN" sz="2300" baseline="-25000">
                <a:latin typeface="Arial" charset="0"/>
                <a:ea typeface="宋体" pitchFamily="2" charset="-122"/>
              </a:rPr>
              <a:t>A1</a:t>
            </a:r>
            <a:r>
              <a:rPr lang="en-US" altLang="zh-CN" sz="2300">
                <a:latin typeface="Arial" charset="0"/>
                <a:ea typeface="宋体" pitchFamily="2" charset="-122"/>
              </a:rPr>
              <a:t> sin(</a:t>
            </a:r>
            <a:r>
              <a:rPr lang="el-GR" altLang="zh-CN" sz="2300">
                <a:latin typeface="Arial" charset="0"/>
                <a:ea typeface="宋体" pitchFamily="2" charset="-122"/>
              </a:rPr>
              <a:t>γ</a:t>
            </a:r>
            <a:r>
              <a:rPr lang="en-US" altLang="zh-CN" sz="2300">
                <a:latin typeface="Arial" charset="0"/>
                <a:ea typeface="宋体" pitchFamily="2" charset="-122"/>
              </a:rPr>
              <a:t>/2)= 4.44f</a:t>
            </a:r>
            <a:r>
              <a:rPr lang="en-US" altLang="zh-CN" sz="2300" baseline="-25000">
                <a:latin typeface="Arial" charset="0"/>
                <a:ea typeface="宋体" pitchFamily="2" charset="-122"/>
              </a:rPr>
              <a:t>1</a:t>
            </a:r>
            <a:r>
              <a:rPr lang="el-GR" altLang="zh-CN" sz="2300">
                <a:latin typeface="Arial" charset="0"/>
                <a:ea typeface="宋体" pitchFamily="2" charset="-122"/>
              </a:rPr>
              <a:t>Φ</a:t>
            </a:r>
            <a:r>
              <a:rPr lang="en-US" altLang="zh-CN" sz="2300" baseline="-25000">
                <a:latin typeface="Arial" charset="0"/>
                <a:ea typeface="宋体" pitchFamily="2" charset="-122"/>
              </a:rPr>
              <a:t>1 </a:t>
            </a:r>
            <a:r>
              <a:rPr lang="en-US" altLang="zh-CN" sz="2300">
                <a:latin typeface="Arial" charset="0"/>
                <a:ea typeface="宋体" pitchFamily="2" charset="-122"/>
              </a:rPr>
              <a:t>W</a:t>
            </a:r>
            <a:r>
              <a:rPr lang="en-US" altLang="zh-CN" sz="2300" baseline="-25000">
                <a:latin typeface="Arial" charset="0"/>
                <a:ea typeface="宋体" pitchFamily="2" charset="-122"/>
              </a:rPr>
              <a:t>y</a:t>
            </a:r>
            <a:r>
              <a:rPr lang="en-US" altLang="zh-CN" sz="2300">
                <a:latin typeface="Arial" charset="0"/>
                <a:ea typeface="宋体" pitchFamily="2" charset="-122"/>
              </a:rPr>
              <a:t>k</a:t>
            </a:r>
            <a:r>
              <a:rPr lang="en-US" altLang="zh-CN" sz="2300" baseline="-25000">
                <a:latin typeface="Arial" charset="0"/>
                <a:ea typeface="宋体" pitchFamily="2" charset="-122"/>
              </a:rPr>
              <a:t>y1</a:t>
            </a:r>
            <a:endParaRPr lang="en-US" altLang="zh-CN" sz="2400" baseline="-25000"/>
          </a:p>
          <a:p>
            <a:pPr marL="533400" indent="-533400">
              <a:spcBef>
                <a:spcPct val="0"/>
              </a:spcBef>
              <a:buClrTx/>
              <a:buSzTx/>
              <a:buFontTx/>
              <a:buNone/>
            </a:pPr>
            <a:r>
              <a:rPr lang="zh-CN" altLang="en-US" sz="2400"/>
              <a:t>式中：</a:t>
            </a:r>
            <a:r>
              <a:rPr lang="en-US" altLang="zh-CN" sz="2400">
                <a:solidFill>
                  <a:srgbClr val="0000FF"/>
                </a:solidFill>
              </a:rPr>
              <a:t>k</a:t>
            </a:r>
            <a:r>
              <a:rPr lang="en-US" altLang="zh-CN" sz="2400" baseline="-25000">
                <a:solidFill>
                  <a:srgbClr val="0000FF"/>
                </a:solidFill>
              </a:rPr>
              <a:t>y1</a:t>
            </a:r>
            <a:r>
              <a:rPr lang="zh-CN" altLang="en-US" sz="2400">
                <a:solidFill>
                  <a:srgbClr val="0000FF"/>
                </a:solidFill>
              </a:rPr>
              <a:t>称为基波节距因数</a:t>
            </a:r>
            <a:r>
              <a:rPr lang="zh-CN" altLang="en-US" sz="2300" b="0">
                <a:latin typeface="Arial" charset="0"/>
                <a:ea typeface="宋体" pitchFamily="2" charset="-122"/>
              </a:rPr>
              <a:t>。</a:t>
            </a:r>
          </a:p>
        </p:txBody>
      </p:sp>
      <p:graphicFrame>
        <p:nvGraphicFramePr>
          <p:cNvPr id="256008" name="Object 8"/>
          <p:cNvGraphicFramePr>
            <a:graphicFrameLocks noChangeAspect="1"/>
          </p:cNvGraphicFramePr>
          <p:nvPr>
            <p:ph sz="half" idx="1"/>
          </p:nvPr>
        </p:nvGraphicFramePr>
        <p:xfrm>
          <a:off x="5651500" y="1052513"/>
          <a:ext cx="3168650" cy="974725"/>
        </p:xfrm>
        <a:graphic>
          <a:graphicData uri="http://schemas.openxmlformats.org/presentationml/2006/ole">
            <p:oleObj spid="_x0000_s256008" name="Equation" r:id="rId4" imgW="1282680" imgH="39348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762000" y="533400"/>
            <a:ext cx="7696200" cy="579438"/>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000" b="1">
                <a:latin typeface="宋体" pitchFamily="2" charset="-122"/>
              </a:rPr>
              <a:t>9</a:t>
            </a:r>
            <a:r>
              <a:rPr lang="en-US" altLang="zh-CN" sz="2800" b="1">
                <a:latin typeface="宋体" pitchFamily="2" charset="-122"/>
              </a:rPr>
              <a:t/>
            </a:r>
            <a:br>
              <a:rPr lang="en-US" altLang="zh-CN" sz="2800" b="1">
                <a:latin typeface="宋体" pitchFamily="2" charset="-122"/>
              </a:rPr>
            </a:br>
            <a:r>
              <a:rPr lang="en-US" altLang="zh-CN" sz="2800" b="1">
                <a:latin typeface="宋体" pitchFamily="2" charset="-122"/>
              </a:rPr>
              <a:t>4-2.</a:t>
            </a:r>
            <a:r>
              <a:rPr lang="zh-CN" altLang="en-US" sz="2800" b="1">
                <a:latin typeface="宋体" pitchFamily="2" charset="-122"/>
              </a:rPr>
              <a:t>元件的感应电势和节距因数</a:t>
            </a:r>
          </a:p>
        </p:txBody>
      </p:sp>
      <p:pic>
        <p:nvPicPr>
          <p:cNvPr id="257028" name="Picture 4" descr="16-6绕组短距的电势"/>
          <p:cNvPicPr>
            <a:picLocks noChangeAspect="1" noChangeArrowheads="1"/>
          </p:cNvPicPr>
          <p:nvPr>
            <p:ph sz="half" idx="2"/>
          </p:nvPr>
        </p:nvPicPr>
        <p:blipFill>
          <a:blip r:embed="rId3"/>
          <a:srcRect/>
          <a:stretch>
            <a:fillRect/>
          </a:stretch>
        </p:blipFill>
        <p:spPr>
          <a:xfrm>
            <a:off x="5334000" y="1700213"/>
            <a:ext cx="3810000" cy="3343275"/>
          </a:xfrm>
          <a:noFill/>
          <a:ln/>
        </p:spPr>
      </p:pic>
      <p:sp>
        <p:nvSpPr>
          <p:cNvPr id="257027" name="Rectangle 3"/>
          <p:cNvSpPr>
            <a:spLocks noChangeArrowheads="1"/>
          </p:cNvSpPr>
          <p:nvPr/>
        </p:nvSpPr>
        <p:spPr bwMode="auto">
          <a:xfrm>
            <a:off x="-396875" y="1196975"/>
            <a:ext cx="5724525" cy="5184775"/>
          </a:xfrm>
          <a:prstGeom prst="rect">
            <a:avLst/>
          </a:prstGeom>
          <a:noFill/>
          <a:ln w="9525">
            <a:noFill/>
            <a:miter lim="800000"/>
            <a:headEnd/>
            <a:tailEnd/>
          </a:ln>
          <a:effectLst/>
        </p:spPr>
        <p:txBody>
          <a:bodyPr/>
          <a:lstStyle/>
          <a:p>
            <a:pPr marL="533400" indent="-533400"/>
            <a:r>
              <a:rPr lang="en-US" altLang="zh-CN" sz="2700">
                <a:latin typeface="Arial" charset="0"/>
                <a:ea typeface="宋体" pitchFamily="2" charset="-122"/>
              </a:rPr>
              <a:t>2.</a:t>
            </a:r>
            <a:r>
              <a:rPr lang="zh-CN" altLang="en-US" sz="2700">
                <a:latin typeface="Arial" charset="0"/>
                <a:ea typeface="宋体" pitchFamily="2" charset="-122"/>
              </a:rPr>
              <a:t>短距元件的电势与节距因数</a:t>
            </a:r>
          </a:p>
          <a:p>
            <a:pPr marL="533400" indent="-533400"/>
            <a:r>
              <a:rPr lang="zh-CN" altLang="en-US" sz="2700" b="0">
                <a:latin typeface="Arial" charset="0"/>
                <a:ea typeface="宋体" pitchFamily="2" charset="-122"/>
              </a:rPr>
              <a:t>      </a:t>
            </a:r>
            <a:r>
              <a:rPr lang="zh-CN" altLang="en-US" sz="2000"/>
              <a:t>当元件整距时</a:t>
            </a:r>
            <a:r>
              <a:rPr lang="en-US" altLang="zh-CN" sz="2000"/>
              <a:t>(y</a:t>
            </a:r>
            <a:r>
              <a:rPr lang="en-US" altLang="zh-CN" sz="2000" baseline="-25000"/>
              <a:t>1</a:t>
            </a:r>
            <a:r>
              <a:rPr lang="en-US" altLang="zh-CN" sz="2000"/>
              <a:t>=</a:t>
            </a:r>
            <a:r>
              <a:rPr lang="el-GR" altLang="zh-CN" sz="2000"/>
              <a:t>τ</a:t>
            </a:r>
            <a:r>
              <a:rPr lang="en-US" altLang="zh-CN" sz="2000"/>
              <a:t>)</a:t>
            </a:r>
            <a:r>
              <a:rPr lang="zh-CN" altLang="en-US" sz="2000"/>
              <a:t>， </a:t>
            </a:r>
            <a:r>
              <a:rPr lang="en-US" altLang="zh-CN" sz="2000"/>
              <a:t>k</a:t>
            </a:r>
            <a:r>
              <a:rPr lang="en-US" altLang="zh-CN" sz="2000" baseline="-25000"/>
              <a:t>y1</a:t>
            </a:r>
            <a:r>
              <a:rPr lang="en-US" altLang="zh-CN" sz="2000"/>
              <a:t>=1</a:t>
            </a:r>
            <a:r>
              <a:rPr lang="zh-CN" altLang="en-US" sz="2000"/>
              <a:t>；当元件短距时</a:t>
            </a:r>
            <a:r>
              <a:rPr lang="en-US" altLang="zh-CN" sz="2000"/>
              <a:t>(y</a:t>
            </a:r>
            <a:r>
              <a:rPr lang="en-US" altLang="zh-CN" sz="2000" baseline="-25000"/>
              <a:t>1</a:t>
            </a:r>
            <a:r>
              <a:rPr lang="en-US" altLang="zh-CN" sz="2000"/>
              <a:t>&lt;</a:t>
            </a:r>
            <a:r>
              <a:rPr lang="el-GR" altLang="zh-CN" sz="2000"/>
              <a:t>τ</a:t>
            </a:r>
            <a:r>
              <a:rPr lang="en-US" altLang="zh-CN" sz="2000"/>
              <a:t>)</a:t>
            </a:r>
            <a:r>
              <a:rPr lang="zh-CN" altLang="en-US" sz="2000"/>
              <a:t>， 则</a:t>
            </a:r>
            <a:r>
              <a:rPr lang="en-US" altLang="zh-CN" sz="2000"/>
              <a:t>k</a:t>
            </a:r>
            <a:r>
              <a:rPr lang="en-US" altLang="zh-CN" sz="2000" baseline="-25000"/>
              <a:t>y1</a:t>
            </a:r>
            <a:r>
              <a:rPr lang="en-US" altLang="zh-CN" sz="2000"/>
              <a:t>&lt;1 </a:t>
            </a:r>
            <a:r>
              <a:rPr lang="zh-CN" altLang="en-US" sz="2000"/>
              <a:t>。这表明，</a:t>
            </a:r>
            <a:r>
              <a:rPr lang="zh-CN" altLang="en-US" sz="2000">
                <a:solidFill>
                  <a:srgbClr val="FF0000"/>
                </a:solidFill>
              </a:rPr>
              <a:t>短距元件的电势小于整距元件的电势，即节距因数表示了节距对元件电势大小的影响</a:t>
            </a:r>
            <a:r>
              <a:rPr lang="zh-CN" altLang="en-US" sz="2000" b="0"/>
              <a:t>。</a:t>
            </a:r>
          </a:p>
          <a:p>
            <a:pPr marL="533400" indent="-533400"/>
            <a:r>
              <a:rPr lang="zh-CN" altLang="en-US" sz="2700" b="0"/>
              <a:t>    </a:t>
            </a:r>
            <a:r>
              <a:rPr lang="zh-CN" altLang="en-US" sz="2700"/>
              <a:t>对</a:t>
            </a:r>
            <a:r>
              <a:rPr lang="en-US" altLang="zh-CN" sz="2700"/>
              <a:t>v</a:t>
            </a:r>
            <a:r>
              <a:rPr lang="zh-CN" altLang="en-US" sz="2700"/>
              <a:t>次谐波磁场来讲，元件的两条边空间相位差</a:t>
            </a:r>
            <a:r>
              <a:rPr lang="en-US" altLang="zh-CN" sz="2700"/>
              <a:t>v</a:t>
            </a:r>
            <a:r>
              <a:rPr lang="el-GR" altLang="zh-CN" sz="2300"/>
              <a:t>γ</a:t>
            </a:r>
            <a:r>
              <a:rPr lang="en-US" altLang="zh-CN" sz="2700"/>
              <a:t> </a:t>
            </a:r>
            <a:r>
              <a:rPr lang="zh-CN" altLang="en-US" sz="2700"/>
              <a:t>，故两边感应的</a:t>
            </a:r>
            <a:r>
              <a:rPr lang="en-US" altLang="zh-CN" sz="2700"/>
              <a:t>v</a:t>
            </a:r>
            <a:r>
              <a:rPr lang="zh-CN" altLang="en-US" sz="2700"/>
              <a:t>次谐波电势在时间上将相差</a:t>
            </a:r>
            <a:r>
              <a:rPr lang="en-US" altLang="zh-CN" sz="2700"/>
              <a:t>v</a:t>
            </a:r>
            <a:r>
              <a:rPr lang="el-GR" altLang="zh-CN" sz="2300"/>
              <a:t>γ</a:t>
            </a:r>
            <a:r>
              <a:rPr lang="en-US" altLang="zh-CN" sz="2700"/>
              <a:t> </a:t>
            </a:r>
            <a:r>
              <a:rPr lang="zh-CN" altLang="en-US" sz="2700"/>
              <a:t>。因此元件的</a:t>
            </a:r>
            <a:r>
              <a:rPr lang="en-US" altLang="zh-CN" sz="2700"/>
              <a:t>v</a:t>
            </a:r>
            <a:r>
              <a:rPr lang="zh-CN" altLang="en-US" sz="2700"/>
              <a:t>次谐波电势的有效值为</a:t>
            </a:r>
          </a:p>
          <a:p>
            <a:pPr marL="533400" indent="-533400"/>
            <a:r>
              <a:rPr lang="en-US" altLang="zh-CN" sz="2300" b="0">
                <a:solidFill>
                  <a:srgbClr val="0000FF"/>
                </a:solidFill>
              </a:rPr>
              <a:t>E</a:t>
            </a:r>
            <a:r>
              <a:rPr lang="en-US" altLang="zh-CN" sz="2300" b="0" baseline="-25000">
                <a:solidFill>
                  <a:srgbClr val="0000FF"/>
                </a:solidFill>
              </a:rPr>
              <a:t>yv</a:t>
            </a:r>
            <a:r>
              <a:rPr lang="en-US" altLang="zh-CN" sz="2300" b="0">
                <a:solidFill>
                  <a:srgbClr val="0000FF"/>
                </a:solidFill>
              </a:rPr>
              <a:t>=2E</a:t>
            </a:r>
            <a:r>
              <a:rPr lang="en-US" altLang="zh-CN" sz="2300" b="0" baseline="-25000">
                <a:solidFill>
                  <a:srgbClr val="0000FF"/>
                </a:solidFill>
              </a:rPr>
              <a:t>Av</a:t>
            </a:r>
            <a:r>
              <a:rPr lang="en-US" altLang="zh-CN" sz="2300" b="0">
                <a:solidFill>
                  <a:srgbClr val="0000FF"/>
                </a:solidFill>
              </a:rPr>
              <a:t> sin(v</a:t>
            </a:r>
            <a:r>
              <a:rPr lang="el-GR" altLang="zh-CN" sz="2300" b="0">
                <a:solidFill>
                  <a:srgbClr val="0000FF"/>
                </a:solidFill>
              </a:rPr>
              <a:t>γ</a:t>
            </a:r>
            <a:r>
              <a:rPr lang="en-US" altLang="zh-CN" sz="2300" b="0">
                <a:solidFill>
                  <a:srgbClr val="0000FF"/>
                </a:solidFill>
              </a:rPr>
              <a:t>/2)= 4.44f</a:t>
            </a:r>
            <a:r>
              <a:rPr lang="en-US" altLang="zh-CN" sz="2300" b="0" baseline="-25000">
                <a:solidFill>
                  <a:srgbClr val="0000FF"/>
                </a:solidFill>
              </a:rPr>
              <a:t>v</a:t>
            </a:r>
            <a:r>
              <a:rPr lang="el-GR" altLang="zh-CN" sz="2300" b="0">
                <a:solidFill>
                  <a:srgbClr val="0000FF"/>
                </a:solidFill>
              </a:rPr>
              <a:t>Φ</a:t>
            </a:r>
            <a:r>
              <a:rPr lang="en-US" altLang="zh-CN" sz="2300" b="0" baseline="-25000">
                <a:solidFill>
                  <a:srgbClr val="0000FF"/>
                </a:solidFill>
              </a:rPr>
              <a:t>v </a:t>
            </a:r>
            <a:r>
              <a:rPr lang="en-US" altLang="zh-CN" sz="2300" b="0">
                <a:solidFill>
                  <a:srgbClr val="0000FF"/>
                </a:solidFill>
              </a:rPr>
              <a:t>W</a:t>
            </a:r>
            <a:r>
              <a:rPr lang="en-US" altLang="zh-CN" sz="2300" b="0" baseline="-25000">
                <a:solidFill>
                  <a:srgbClr val="0000FF"/>
                </a:solidFill>
              </a:rPr>
              <a:t>y</a:t>
            </a:r>
            <a:r>
              <a:rPr lang="en-US" altLang="zh-CN" sz="2300" b="0">
                <a:solidFill>
                  <a:srgbClr val="0000FF"/>
                </a:solidFill>
              </a:rPr>
              <a:t>k</a:t>
            </a:r>
            <a:r>
              <a:rPr lang="en-US" altLang="zh-CN" sz="2300" b="0" baseline="-25000">
                <a:solidFill>
                  <a:srgbClr val="0000FF"/>
                </a:solidFill>
              </a:rPr>
              <a:t>yv</a:t>
            </a:r>
            <a:endParaRPr lang="en-US" altLang="zh-CN" sz="2700" b="0">
              <a:solidFill>
                <a:srgbClr val="0000FF"/>
              </a:solidFill>
            </a:endParaRPr>
          </a:p>
          <a:p>
            <a:pPr marL="533400" indent="-533400"/>
            <a:r>
              <a:rPr lang="zh-CN" altLang="en-US" sz="2700"/>
              <a:t>式中的</a:t>
            </a:r>
            <a:r>
              <a:rPr lang="en-US" altLang="zh-CN" sz="2300"/>
              <a:t>k</a:t>
            </a:r>
            <a:r>
              <a:rPr lang="en-US" altLang="zh-CN" sz="2300" baseline="-25000"/>
              <a:t>yv</a:t>
            </a:r>
            <a:r>
              <a:rPr lang="zh-CN" altLang="en-US" sz="2700"/>
              <a:t>称为</a:t>
            </a:r>
            <a:r>
              <a:rPr lang="en-US" altLang="zh-CN" sz="2700"/>
              <a:t>v</a:t>
            </a:r>
            <a:r>
              <a:rPr lang="zh-CN" altLang="en-US" sz="2700"/>
              <a:t>次谐波节距因数 </a:t>
            </a:r>
            <a:endParaRPr lang="zh-CN" altLang="zh-CN" sz="2700"/>
          </a:p>
        </p:txBody>
      </p:sp>
      <p:graphicFrame>
        <p:nvGraphicFramePr>
          <p:cNvPr id="257029" name="Object 5"/>
          <p:cNvGraphicFramePr>
            <a:graphicFrameLocks noChangeAspect="1"/>
          </p:cNvGraphicFramePr>
          <p:nvPr>
            <p:ph sz="half" idx="1"/>
          </p:nvPr>
        </p:nvGraphicFramePr>
        <p:xfrm>
          <a:off x="5148263" y="5300663"/>
          <a:ext cx="3995737" cy="1106487"/>
        </p:xfrm>
        <a:graphic>
          <a:graphicData uri="http://schemas.openxmlformats.org/presentationml/2006/ole">
            <p:oleObj spid="_x0000_s257029" name="Equation" r:id="rId4" imgW="1422360" imgH="393480" progId="Equation.DSMT4">
              <p:embed/>
            </p:oleObj>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762000" y="533400"/>
            <a:ext cx="7696200" cy="579438"/>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000" b="1">
                <a:latin typeface="宋体" pitchFamily="2" charset="-122"/>
              </a:rPr>
              <a:t>10</a:t>
            </a:r>
            <a:r>
              <a:rPr lang="en-US" altLang="zh-CN" sz="2800" b="1">
                <a:latin typeface="宋体" pitchFamily="2" charset="-122"/>
              </a:rPr>
              <a:t/>
            </a:r>
            <a:br>
              <a:rPr lang="en-US" altLang="zh-CN" sz="2800" b="1">
                <a:latin typeface="宋体" pitchFamily="2" charset="-122"/>
              </a:rPr>
            </a:br>
            <a:r>
              <a:rPr lang="en-US" altLang="zh-CN" sz="2800" b="1">
                <a:latin typeface="宋体" pitchFamily="2" charset="-122"/>
              </a:rPr>
              <a:t>4-2.</a:t>
            </a:r>
            <a:r>
              <a:rPr lang="zh-CN" altLang="en-US" sz="2800" b="1">
                <a:latin typeface="宋体" pitchFamily="2" charset="-122"/>
              </a:rPr>
              <a:t>元件的感应电势和节距因数</a:t>
            </a:r>
          </a:p>
        </p:txBody>
      </p:sp>
      <p:pic>
        <p:nvPicPr>
          <p:cNvPr id="260099" name="Picture 3" descr="16-6绕组短距的电势"/>
          <p:cNvPicPr>
            <a:picLocks noChangeAspect="1" noChangeArrowheads="1"/>
          </p:cNvPicPr>
          <p:nvPr>
            <p:ph sz="half" idx="2"/>
          </p:nvPr>
        </p:nvPicPr>
        <p:blipFill>
          <a:blip r:embed="rId3"/>
          <a:srcRect/>
          <a:stretch>
            <a:fillRect/>
          </a:stretch>
        </p:blipFill>
        <p:spPr>
          <a:xfrm>
            <a:off x="5334000" y="1700213"/>
            <a:ext cx="3810000" cy="3343275"/>
          </a:xfrm>
          <a:noFill/>
          <a:ln/>
        </p:spPr>
      </p:pic>
      <p:sp>
        <p:nvSpPr>
          <p:cNvPr id="260100" name="Rectangle 4"/>
          <p:cNvSpPr>
            <a:spLocks noChangeArrowheads="1"/>
          </p:cNvSpPr>
          <p:nvPr/>
        </p:nvSpPr>
        <p:spPr bwMode="auto">
          <a:xfrm>
            <a:off x="250825" y="1196975"/>
            <a:ext cx="5435600" cy="1584325"/>
          </a:xfrm>
          <a:prstGeom prst="rect">
            <a:avLst/>
          </a:prstGeom>
          <a:noFill/>
          <a:ln w="9525">
            <a:noFill/>
            <a:miter lim="800000"/>
            <a:headEnd/>
            <a:tailEnd/>
          </a:ln>
          <a:effectLst/>
        </p:spPr>
        <p:txBody>
          <a:bodyPr/>
          <a:lstStyle/>
          <a:p>
            <a:pPr marL="533400" indent="-533400"/>
            <a:r>
              <a:rPr lang="en-US" altLang="zh-CN" sz="2700">
                <a:latin typeface="Arial" charset="0"/>
                <a:ea typeface="宋体" pitchFamily="2" charset="-122"/>
              </a:rPr>
              <a:t>2.</a:t>
            </a:r>
            <a:r>
              <a:rPr lang="zh-CN" altLang="en-US" sz="2700">
                <a:latin typeface="Arial" charset="0"/>
                <a:ea typeface="宋体" pitchFamily="2" charset="-122"/>
              </a:rPr>
              <a:t>短距元件的电势与节距因数</a:t>
            </a:r>
          </a:p>
          <a:p>
            <a:pPr marL="533400" indent="-533400">
              <a:spcBef>
                <a:spcPct val="0"/>
              </a:spcBef>
              <a:buClrTx/>
              <a:buSzTx/>
              <a:buFontTx/>
              <a:buNone/>
            </a:pPr>
            <a:r>
              <a:rPr lang="zh-CN" altLang="en-US" sz="2000" b="0">
                <a:latin typeface="Arial" charset="0"/>
                <a:ea typeface="宋体" pitchFamily="2" charset="-122"/>
              </a:rPr>
              <a:t>举例：某电机定子槽数</a:t>
            </a:r>
            <a:r>
              <a:rPr lang="en-US" altLang="zh-CN" sz="2000" b="0">
                <a:latin typeface="Arial" charset="0"/>
                <a:ea typeface="宋体" pitchFamily="2" charset="-122"/>
              </a:rPr>
              <a:t>Z=18</a:t>
            </a:r>
            <a:r>
              <a:rPr lang="zh-CN" altLang="en-US" sz="2000" b="0">
                <a:latin typeface="Arial" charset="0"/>
                <a:ea typeface="宋体" pitchFamily="2" charset="-122"/>
              </a:rPr>
              <a:t>，电机极数</a:t>
            </a:r>
            <a:r>
              <a:rPr lang="en-US" altLang="zh-CN" sz="2000" b="0">
                <a:latin typeface="Arial" charset="0"/>
                <a:ea typeface="宋体" pitchFamily="2" charset="-122"/>
              </a:rPr>
              <a:t>2p=2</a:t>
            </a:r>
            <a:r>
              <a:rPr lang="zh-CN" altLang="en-US" sz="2000" b="0">
                <a:latin typeface="Arial" charset="0"/>
                <a:ea typeface="宋体" pitchFamily="2" charset="-122"/>
              </a:rPr>
              <a:t>，元件节距</a:t>
            </a:r>
            <a:r>
              <a:rPr lang="en-US" altLang="zh-CN" sz="2000" b="0">
                <a:latin typeface="Arial" charset="0"/>
                <a:ea typeface="宋体" pitchFamily="2" charset="-122"/>
              </a:rPr>
              <a:t>y</a:t>
            </a:r>
            <a:r>
              <a:rPr lang="en-US" altLang="zh-CN" sz="2000" b="0" baseline="-25000">
                <a:latin typeface="Arial" charset="0"/>
                <a:ea typeface="宋体" pitchFamily="2" charset="-122"/>
              </a:rPr>
              <a:t>1</a:t>
            </a:r>
            <a:r>
              <a:rPr lang="en-US" altLang="zh-CN" sz="2000" b="0">
                <a:latin typeface="Arial" charset="0"/>
                <a:ea typeface="宋体" pitchFamily="2" charset="-122"/>
              </a:rPr>
              <a:t>=(7/9)</a:t>
            </a:r>
            <a:r>
              <a:rPr lang="el-GR" altLang="zh-CN" sz="2300" b="0">
                <a:latin typeface="Arial" charset="0"/>
                <a:ea typeface="宋体" pitchFamily="2" charset="-122"/>
              </a:rPr>
              <a:t>τ</a:t>
            </a:r>
            <a:r>
              <a:rPr lang="en-US" altLang="zh-CN" sz="2300" b="0">
                <a:latin typeface="Arial" charset="0"/>
                <a:ea typeface="宋体" pitchFamily="2" charset="-122"/>
              </a:rPr>
              <a:t>=7</a:t>
            </a:r>
            <a:r>
              <a:rPr lang="zh-CN" altLang="en-US" sz="2300" b="0">
                <a:latin typeface="Arial" charset="0"/>
                <a:ea typeface="宋体" pitchFamily="2" charset="-122"/>
              </a:rPr>
              <a:t>，</a:t>
            </a:r>
            <a:r>
              <a:rPr lang="el-GR" altLang="zh-CN" sz="2300" b="0">
                <a:latin typeface="Arial" charset="0"/>
                <a:ea typeface="宋体" pitchFamily="2" charset="-122"/>
              </a:rPr>
              <a:t>τ</a:t>
            </a:r>
            <a:r>
              <a:rPr lang="en-US" altLang="zh-CN" sz="2300" b="0">
                <a:latin typeface="Arial" charset="0"/>
                <a:ea typeface="宋体" pitchFamily="2" charset="-122"/>
              </a:rPr>
              <a:t>=9</a:t>
            </a:r>
            <a:r>
              <a:rPr lang="zh-CN" altLang="en-US" sz="2300" b="0">
                <a:latin typeface="Arial" charset="0"/>
                <a:ea typeface="宋体" pitchFamily="2" charset="-122"/>
              </a:rPr>
              <a:t>。试计算</a:t>
            </a:r>
            <a:r>
              <a:rPr lang="en-US" altLang="zh-CN" sz="2300" b="0">
                <a:latin typeface="Arial" charset="0"/>
                <a:ea typeface="宋体" pitchFamily="2" charset="-122"/>
              </a:rPr>
              <a:t>k</a:t>
            </a:r>
            <a:r>
              <a:rPr lang="en-US" altLang="zh-CN" sz="2300" b="0" baseline="-25000">
                <a:latin typeface="Arial" charset="0"/>
                <a:ea typeface="宋体" pitchFamily="2" charset="-122"/>
              </a:rPr>
              <a:t>y1</a:t>
            </a:r>
            <a:r>
              <a:rPr lang="zh-CN" altLang="en-US" sz="2300" b="0" baseline="-25000">
                <a:latin typeface="Arial" charset="0"/>
                <a:ea typeface="宋体" pitchFamily="2" charset="-122"/>
              </a:rPr>
              <a:t>，</a:t>
            </a:r>
            <a:r>
              <a:rPr lang="en-US" altLang="zh-CN" sz="2300" b="0">
                <a:latin typeface="Arial" charset="0"/>
                <a:ea typeface="宋体" pitchFamily="2" charset="-122"/>
              </a:rPr>
              <a:t>k</a:t>
            </a:r>
            <a:r>
              <a:rPr lang="en-US" altLang="zh-CN" sz="2300" b="0" baseline="-25000">
                <a:latin typeface="Arial" charset="0"/>
                <a:ea typeface="宋体" pitchFamily="2" charset="-122"/>
              </a:rPr>
              <a:t>y3 </a:t>
            </a:r>
            <a:r>
              <a:rPr lang="zh-CN" altLang="en-US" sz="2300" b="0" baseline="-25000">
                <a:latin typeface="Arial" charset="0"/>
                <a:ea typeface="宋体" pitchFamily="2" charset="-122"/>
              </a:rPr>
              <a:t>，</a:t>
            </a:r>
            <a:r>
              <a:rPr lang="en-US" altLang="zh-CN" sz="2300" b="0">
                <a:latin typeface="Arial" charset="0"/>
                <a:ea typeface="宋体" pitchFamily="2" charset="-122"/>
              </a:rPr>
              <a:t>k</a:t>
            </a:r>
            <a:r>
              <a:rPr lang="en-US" altLang="zh-CN" sz="2300" b="0" baseline="-25000">
                <a:latin typeface="Arial" charset="0"/>
                <a:ea typeface="宋体" pitchFamily="2" charset="-122"/>
              </a:rPr>
              <a:t>y5</a:t>
            </a:r>
            <a:r>
              <a:rPr lang="zh-CN" altLang="en-US" sz="2300" b="0" baseline="-25000">
                <a:latin typeface="Arial" charset="0"/>
                <a:ea typeface="宋体" pitchFamily="2" charset="-122"/>
              </a:rPr>
              <a:t>，</a:t>
            </a:r>
            <a:r>
              <a:rPr lang="en-US" altLang="zh-CN" sz="2300" b="0">
                <a:latin typeface="Arial" charset="0"/>
                <a:ea typeface="宋体" pitchFamily="2" charset="-122"/>
              </a:rPr>
              <a:t>k</a:t>
            </a:r>
            <a:r>
              <a:rPr lang="en-US" altLang="zh-CN" sz="2300" b="0" baseline="-25000">
                <a:latin typeface="Arial" charset="0"/>
                <a:ea typeface="宋体" pitchFamily="2" charset="-122"/>
              </a:rPr>
              <a:t>y7</a:t>
            </a:r>
            <a:r>
              <a:rPr lang="en-US" altLang="zh-CN" sz="2000" b="0">
                <a:latin typeface="Arial" charset="0"/>
                <a:ea typeface="宋体" pitchFamily="2" charset="-122"/>
              </a:rPr>
              <a:t> </a:t>
            </a:r>
            <a:r>
              <a:rPr lang="zh-CN" altLang="en-US" sz="2000" b="0">
                <a:latin typeface="Arial" charset="0"/>
                <a:ea typeface="宋体" pitchFamily="2" charset="-122"/>
              </a:rPr>
              <a:t>。</a:t>
            </a:r>
            <a:endParaRPr lang="zh-CN" altLang="zh-CN" sz="2000" b="0">
              <a:latin typeface="Arial" charset="0"/>
              <a:ea typeface="宋体" pitchFamily="2" charset="-122"/>
            </a:endParaRPr>
          </a:p>
        </p:txBody>
      </p:sp>
      <p:graphicFrame>
        <p:nvGraphicFramePr>
          <p:cNvPr id="260101" name="Object 5"/>
          <p:cNvGraphicFramePr>
            <a:graphicFrameLocks noChangeAspect="1"/>
          </p:cNvGraphicFramePr>
          <p:nvPr>
            <p:ph sz="half" idx="1"/>
          </p:nvPr>
        </p:nvGraphicFramePr>
        <p:xfrm>
          <a:off x="611188" y="2924175"/>
          <a:ext cx="4608512" cy="2401888"/>
        </p:xfrm>
        <a:graphic>
          <a:graphicData uri="http://schemas.openxmlformats.org/presentationml/2006/ole">
            <p:oleObj spid="_x0000_s260101" name="Equation" r:id="rId4" imgW="2387520" imgH="1625400" progId="Equation.DSMT4">
              <p:embed/>
            </p:oleObj>
          </a:graphicData>
        </a:graphic>
      </p:graphicFrame>
      <p:sp>
        <p:nvSpPr>
          <p:cNvPr id="260102" name="Rectangle 6"/>
          <p:cNvSpPr>
            <a:spLocks noChangeArrowheads="1"/>
          </p:cNvSpPr>
          <p:nvPr/>
        </p:nvSpPr>
        <p:spPr bwMode="auto">
          <a:xfrm>
            <a:off x="395288" y="5273675"/>
            <a:ext cx="8497887" cy="1584325"/>
          </a:xfrm>
          <a:prstGeom prst="rect">
            <a:avLst/>
          </a:prstGeom>
          <a:noFill/>
          <a:ln w="9525">
            <a:noFill/>
            <a:miter lim="800000"/>
            <a:headEnd/>
            <a:tailEnd/>
          </a:ln>
          <a:effectLst/>
        </p:spPr>
        <p:txBody>
          <a:bodyPr/>
          <a:lstStyle/>
          <a:p>
            <a:pPr marL="533400" indent="-533400"/>
            <a:r>
              <a:rPr lang="en-US" altLang="zh-CN" sz="2300" b="0">
                <a:latin typeface="Arial" charset="0"/>
                <a:ea typeface="宋体" pitchFamily="2" charset="-122"/>
              </a:rPr>
              <a:t>      </a:t>
            </a:r>
            <a:r>
              <a:rPr lang="zh-CN" altLang="en-US" sz="2300" b="0">
                <a:latin typeface="Arial" charset="0"/>
                <a:ea typeface="宋体" pitchFamily="2" charset="-122"/>
              </a:rPr>
              <a:t>计算表明，短距使基波电势减小了</a:t>
            </a:r>
            <a:r>
              <a:rPr lang="en-US" altLang="zh-CN" sz="2300" b="0">
                <a:latin typeface="Arial" charset="0"/>
                <a:ea typeface="宋体" pitchFamily="2" charset="-122"/>
              </a:rPr>
              <a:t>6%</a:t>
            </a:r>
            <a:r>
              <a:rPr lang="zh-CN" altLang="en-US" sz="2300" b="0">
                <a:latin typeface="Arial" charset="0"/>
                <a:ea typeface="宋体" pitchFamily="2" charset="-122"/>
              </a:rPr>
              <a:t>，而三次谐波电势减小一半，五次谐波电势减小更多。短距使奇次谐波电势受到较大程度的削弱，</a:t>
            </a:r>
            <a:r>
              <a:rPr lang="zh-CN" altLang="en-US" sz="2300">
                <a:solidFill>
                  <a:srgbClr val="FF0000"/>
                </a:solidFill>
                <a:latin typeface="Arial" charset="0"/>
                <a:ea typeface="宋体" pitchFamily="2" charset="-122"/>
              </a:rPr>
              <a:t>因此可以利用绕组短距来改善电势波形，使之接近正弦波</a:t>
            </a:r>
            <a:r>
              <a:rPr lang="zh-CN" altLang="en-US" sz="2300">
                <a:latin typeface="Arial" charset="0"/>
                <a:ea typeface="宋体" pitchFamily="2" charset="-122"/>
              </a:rPr>
              <a:t>。</a:t>
            </a:r>
            <a:endParaRPr lang="zh-CN" altLang="zh-CN" sz="2700">
              <a:latin typeface="Arial" charset="0"/>
              <a:ea typeface="宋体" pitchFamily="2" charset="-122"/>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762000" y="260350"/>
            <a:ext cx="7696200" cy="1296988"/>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zh-CN" altLang="en-US" sz="1900" b="1"/>
              <a:t/>
            </a:r>
            <a:br>
              <a:rPr lang="zh-CN" altLang="en-US" sz="1900" b="1"/>
            </a:br>
            <a:r>
              <a:rPr lang="zh-CN" altLang="en-US" b="1"/>
              <a:t>介绍内容</a:t>
            </a:r>
          </a:p>
        </p:txBody>
      </p:sp>
      <p:sp>
        <p:nvSpPr>
          <p:cNvPr id="3075" name="Rectangle 3"/>
          <p:cNvSpPr>
            <a:spLocks noGrp="1" noChangeArrowheads="1"/>
          </p:cNvSpPr>
          <p:nvPr>
            <p:ph type="body" idx="1"/>
          </p:nvPr>
        </p:nvSpPr>
        <p:spPr>
          <a:xfrm>
            <a:off x="179388" y="1700213"/>
            <a:ext cx="8785225" cy="4897437"/>
          </a:xfrm>
        </p:spPr>
        <p:txBody>
          <a:bodyPr/>
          <a:lstStyle/>
          <a:p>
            <a:pPr>
              <a:lnSpc>
                <a:spcPct val="80000"/>
              </a:lnSpc>
            </a:pPr>
            <a:r>
              <a:rPr lang="en-US" altLang="zh-CN" sz="2700"/>
              <a:t>       </a:t>
            </a:r>
            <a:r>
              <a:rPr lang="zh-CN" altLang="en-US" sz="3200" b="1">
                <a:latin typeface="华文行楷" pitchFamily="2" charset="-122"/>
                <a:ea typeface="华文行楷" pitchFamily="2" charset="-122"/>
              </a:rPr>
              <a:t>从交流电机的基本工作原理可知，无论是同步电机还是感应电机，都有交流绕组。当绕组与磁场有相对运动时就产生感应电势；</a:t>
            </a:r>
          </a:p>
          <a:p>
            <a:pPr>
              <a:lnSpc>
                <a:spcPct val="80000"/>
              </a:lnSpc>
            </a:pPr>
            <a:r>
              <a:rPr lang="zh-CN" altLang="en-US" sz="3200" b="1">
                <a:latin typeface="华文行楷" pitchFamily="2" charset="-122"/>
                <a:ea typeface="华文行楷" pitchFamily="2" charset="-122"/>
              </a:rPr>
              <a:t>       当绕组中通以交流电流时就会产生旋转磁势和磁场。所以，交流绕组及其电势和磁势是交流电机的共同问题。</a:t>
            </a:r>
          </a:p>
          <a:p>
            <a:pPr>
              <a:lnSpc>
                <a:spcPct val="80000"/>
              </a:lnSpc>
            </a:pPr>
            <a:r>
              <a:rPr lang="zh-CN" altLang="en-US" sz="3200" b="1">
                <a:latin typeface="华文行楷" pitchFamily="2" charset="-122"/>
                <a:ea typeface="华文行楷" pitchFamily="2" charset="-122"/>
              </a:rPr>
              <a:t>       本讲着重分析交流绕组中感应电势的大小和频率以及改善电势波形的方法。在分析过程中，本着由浅入深，由简到繁的原则，从单根导体开始，逐步过渡到较复杂的绕组，从而清楚地阐明实际交流绕组的构成和特点。</a:t>
            </a:r>
            <a:r>
              <a:rPr lang="zh-CN" altLang="en-US" sz="3200">
                <a:latin typeface="华文行楷" pitchFamily="2" charset="-122"/>
                <a:ea typeface="华文行楷" pitchFamily="2" charset="-122"/>
              </a:rPr>
              <a:t> </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755650" y="549275"/>
            <a:ext cx="7696200" cy="579438"/>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000" b="1">
                <a:latin typeface="宋体" pitchFamily="2" charset="-122"/>
              </a:rPr>
              <a:t>11</a:t>
            </a:r>
            <a:r>
              <a:rPr lang="en-US" altLang="zh-CN" sz="2800" b="1">
                <a:latin typeface="宋体" pitchFamily="2" charset="-122"/>
              </a:rPr>
              <a:t/>
            </a:r>
            <a:br>
              <a:rPr lang="en-US" altLang="zh-CN" sz="2800" b="1">
                <a:latin typeface="宋体" pitchFamily="2" charset="-122"/>
              </a:rPr>
            </a:br>
            <a:r>
              <a:rPr lang="en-US" altLang="zh-CN" sz="2800" b="1">
                <a:latin typeface="宋体" pitchFamily="2" charset="-122"/>
              </a:rPr>
              <a:t>4-2.</a:t>
            </a:r>
            <a:r>
              <a:rPr lang="zh-CN" altLang="en-US" sz="2800" b="1">
                <a:latin typeface="宋体" pitchFamily="2" charset="-122"/>
              </a:rPr>
              <a:t>元件的感应电势和节距因数</a:t>
            </a:r>
          </a:p>
        </p:txBody>
      </p:sp>
      <p:sp>
        <p:nvSpPr>
          <p:cNvPr id="261124" name="Rectangle 4"/>
          <p:cNvSpPr>
            <a:spLocks noChangeArrowheads="1"/>
          </p:cNvSpPr>
          <p:nvPr/>
        </p:nvSpPr>
        <p:spPr bwMode="auto">
          <a:xfrm>
            <a:off x="611188" y="1196975"/>
            <a:ext cx="5435600" cy="503238"/>
          </a:xfrm>
          <a:prstGeom prst="rect">
            <a:avLst/>
          </a:prstGeom>
          <a:noFill/>
          <a:ln w="9525">
            <a:noFill/>
            <a:miter lim="800000"/>
            <a:headEnd/>
            <a:tailEnd/>
          </a:ln>
          <a:effectLst/>
        </p:spPr>
        <p:txBody>
          <a:bodyPr/>
          <a:lstStyle/>
          <a:p>
            <a:pPr marL="533400" indent="-533400"/>
            <a:r>
              <a:rPr lang="en-US" altLang="zh-CN" sz="2700">
                <a:latin typeface="Arial" charset="0"/>
                <a:ea typeface="宋体" pitchFamily="2" charset="-122"/>
              </a:rPr>
              <a:t>2.</a:t>
            </a:r>
            <a:r>
              <a:rPr lang="zh-CN" altLang="en-US" sz="2700">
                <a:latin typeface="Arial" charset="0"/>
                <a:ea typeface="宋体" pitchFamily="2" charset="-122"/>
              </a:rPr>
              <a:t>短距元件的电势与节距因数</a:t>
            </a:r>
            <a:endParaRPr lang="zh-CN" altLang="zh-CN" sz="2000">
              <a:latin typeface="Arial" charset="0"/>
              <a:ea typeface="宋体" pitchFamily="2" charset="-122"/>
            </a:endParaRPr>
          </a:p>
        </p:txBody>
      </p:sp>
      <p:graphicFrame>
        <p:nvGraphicFramePr>
          <p:cNvPr id="261125" name="Object 5"/>
          <p:cNvGraphicFramePr>
            <a:graphicFrameLocks noChangeAspect="1"/>
          </p:cNvGraphicFramePr>
          <p:nvPr>
            <p:ph sz="half" idx="1"/>
          </p:nvPr>
        </p:nvGraphicFramePr>
        <p:xfrm>
          <a:off x="1403350" y="2997200"/>
          <a:ext cx="5040313" cy="3257550"/>
        </p:xfrm>
        <a:graphic>
          <a:graphicData uri="http://schemas.openxmlformats.org/presentationml/2006/ole">
            <p:oleObj spid="_x0000_s261125" name="Equation" r:id="rId3" imgW="2006280" imgH="1625400" progId="Equation.DSMT4">
              <p:embed/>
            </p:oleObj>
          </a:graphicData>
        </a:graphic>
      </p:graphicFrame>
      <p:sp>
        <p:nvSpPr>
          <p:cNvPr id="261126" name="Rectangle 6"/>
          <p:cNvSpPr>
            <a:spLocks noChangeArrowheads="1"/>
          </p:cNvSpPr>
          <p:nvPr/>
        </p:nvSpPr>
        <p:spPr bwMode="auto">
          <a:xfrm>
            <a:off x="395288" y="1700213"/>
            <a:ext cx="8497887" cy="1584325"/>
          </a:xfrm>
          <a:prstGeom prst="rect">
            <a:avLst/>
          </a:prstGeom>
          <a:noFill/>
          <a:ln w="9525">
            <a:noFill/>
            <a:miter lim="800000"/>
            <a:headEnd/>
            <a:tailEnd/>
          </a:ln>
          <a:effectLst/>
        </p:spPr>
        <p:txBody>
          <a:bodyPr/>
          <a:lstStyle/>
          <a:p>
            <a:pPr marL="533400" indent="-533400"/>
            <a:r>
              <a:rPr lang="en-US" altLang="zh-CN" sz="2700" b="0">
                <a:latin typeface="Arial" charset="0"/>
                <a:ea typeface="宋体" pitchFamily="2" charset="-122"/>
              </a:rPr>
              <a:t>       </a:t>
            </a:r>
            <a:r>
              <a:rPr lang="zh-CN" altLang="en-US" sz="2700">
                <a:solidFill>
                  <a:srgbClr val="0000FF"/>
                </a:solidFill>
                <a:latin typeface="Arial" charset="0"/>
                <a:ea typeface="宋体" pitchFamily="2" charset="-122"/>
              </a:rPr>
              <a:t>如果我们想消除</a:t>
            </a:r>
            <a:r>
              <a:rPr lang="en-US" altLang="zh-CN" sz="2700">
                <a:solidFill>
                  <a:srgbClr val="0000FF"/>
                </a:solidFill>
                <a:latin typeface="Arial" charset="0"/>
                <a:ea typeface="宋体" pitchFamily="2" charset="-122"/>
              </a:rPr>
              <a:t>(</a:t>
            </a:r>
            <a:r>
              <a:rPr lang="zh-CN" altLang="en-US" sz="2700">
                <a:solidFill>
                  <a:srgbClr val="0000FF"/>
                </a:solidFill>
                <a:latin typeface="Arial" charset="0"/>
                <a:ea typeface="宋体" pitchFamily="2" charset="-122"/>
              </a:rPr>
              <a:t>或大大削弱</a:t>
            </a:r>
            <a:r>
              <a:rPr lang="en-US" altLang="zh-CN" sz="2700">
                <a:solidFill>
                  <a:srgbClr val="0000FF"/>
                </a:solidFill>
                <a:latin typeface="Arial" charset="0"/>
                <a:ea typeface="宋体" pitchFamily="2" charset="-122"/>
              </a:rPr>
              <a:t>)</a:t>
            </a:r>
            <a:r>
              <a:rPr lang="zh-CN" altLang="en-US" sz="2700">
                <a:solidFill>
                  <a:srgbClr val="0000FF"/>
                </a:solidFill>
                <a:latin typeface="Arial" charset="0"/>
                <a:ea typeface="宋体" pitchFamily="2" charset="-122"/>
              </a:rPr>
              <a:t>某次谐波电势，只要适当选择绕组的节距，使该次谐波的节距因数等于零</a:t>
            </a:r>
            <a:r>
              <a:rPr lang="en-US" altLang="zh-CN" sz="2700">
                <a:solidFill>
                  <a:srgbClr val="0000FF"/>
                </a:solidFill>
                <a:latin typeface="Arial" charset="0"/>
                <a:ea typeface="宋体" pitchFamily="2" charset="-122"/>
              </a:rPr>
              <a:t>(</a:t>
            </a:r>
            <a:r>
              <a:rPr lang="zh-CN" altLang="en-US" sz="2700">
                <a:solidFill>
                  <a:srgbClr val="0000FF"/>
                </a:solidFill>
                <a:latin typeface="Arial" charset="0"/>
                <a:ea typeface="宋体" pitchFamily="2" charset="-122"/>
              </a:rPr>
              <a:t>或很小</a:t>
            </a:r>
            <a:r>
              <a:rPr lang="en-US" altLang="zh-CN" sz="2700">
                <a:solidFill>
                  <a:srgbClr val="0000FF"/>
                </a:solidFill>
                <a:latin typeface="Arial" charset="0"/>
                <a:ea typeface="宋体" pitchFamily="2" charset="-122"/>
              </a:rPr>
              <a:t>)</a:t>
            </a:r>
            <a:r>
              <a:rPr lang="en-US" altLang="zh-CN" sz="2700" b="0">
                <a:latin typeface="Arial" charset="0"/>
                <a:ea typeface="宋体" pitchFamily="2" charset="-122"/>
              </a:rPr>
              <a:t> </a:t>
            </a:r>
            <a:endParaRPr lang="zh-CN" altLang="zh-CN" sz="2700" b="0">
              <a:latin typeface="Arial" charset="0"/>
              <a:ea typeface="宋体" pitchFamily="2" charset="-122"/>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762000" y="533400"/>
            <a:ext cx="7696200" cy="579438"/>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000" b="1">
                <a:latin typeface="宋体" pitchFamily="2" charset="-122"/>
              </a:rPr>
              <a:t>12</a:t>
            </a:r>
            <a:r>
              <a:rPr lang="en-US" altLang="zh-CN" sz="2800" b="1">
                <a:latin typeface="宋体" pitchFamily="2" charset="-122"/>
              </a:rPr>
              <a:t/>
            </a:r>
            <a:br>
              <a:rPr lang="en-US" altLang="zh-CN" sz="2800" b="1">
                <a:latin typeface="宋体" pitchFamily="2" charset="-122"/>
              </a:rPr>
            </a:br>
            <a:r>
              <a:rPr lang="en-US" altLang="zh-CN" sz="2800" b="1">
                <a:latin typeface="宋体" pitchFamily="2" charset="-122"/>
              </a:rPr>
              <a:t>4-2.</a:t>
            </a:r>
            <a:r>
              <a:rPr lang="zh-CN" altLang="en-US" sz="2800" b="1">
                <a:latin typeface="宋体" pitchFamily="2" charset="-122"/>
              </a:rPr>
              <a:t>元件的感应电势和节距因数</a:t>
            </a:r>
          </a:p>
        </p:txBody>
      </p:sp>
      <p:sp>
        <p:nvSpPr>
          <p:cNvPr id="263171" name="Rectangle 3"/>
          <p:cNvSpPr>
            <a:spLocks noChangeArrowheads="1"/>
          </p:cNvSpPr>
          <p:nvPr/>
        </p:nvSpPr>
        <p:spPr bwMode="auto">
          <a:xfrm>
            <a:off x="611188" y="1196975"/>
            <a:ext cx="5435600" cy="503238"/>
          </a:xfrm>
          <a:prstGeom prst="rect">
            <a:avLst/>
          </a:prstGeom>
          <a:noFill/>
          <a:ln w="9525">
            <a:noFill/>
            <a:miter lim="800000"/>
            <a:headEnd/>
            <a:tailEnd/>
          </a:ln>
          <a:effectLst/>
        </p:spPr>
        <p:txBody>
          <a:bodyPr/>
          <a:lstStyle/>
          <a:p>
            <a:pPr marL="533400" indent="-533400"/>
            <a:r>
              <a:rPr lang="en-US" altLang="zh-CN" sz="2700">
                <a:latin typeface="Arial" charset="0"/>
                <a:ea typeface="宋体" pitchFamily="2" charset="-122"/>
              </a:rPr>
              <a:t>2.</a:t>
            </a:r>
            <a:r>
              <a:rPr lang="zh-CN" altLang="en-US" sz="2700">
                <a:latin typeface="Arial" charset="0"/>
                <a:ea typeface="宋体" pitchFamily="2" charset="-122"/>
              </a:rPr>
              <a:t>短距元件的电势与节距因数</a:t>
            </a:r>
            <a:endParaRPr lang="zh-CN" altLang="zh-CN" sz="2000">
              <a:latin typeface="Arial" charset="0"/>
              <a:ea typeface="宋体" pitchFamily="2" charset="-122"/>
            </a:endParaRPr>
          </a:p>
        </p:txBody>
      </p:sp>
      <p:sp>
        <p:nvSpPr>
          <p:cNvPr id="263173" name="Rectangle 5"/>
          <p:cNvSpPr>
            <a:spLocks noChangeArrowheads="1"/>
          </p:cNvSpPr>
          <p:nvPr/>
        </p:nvSpPr>
        <p:spPr bwMode="auto">
          <a:xfrm>
            <a:off x="323850" y="1989138"/>
            <a:ext cx="8569325" cy="3168650"/>
          </a:xfrm>
          <a:prstGeom prst="rect">
            <a:avLst/>
          </a:prstGeom>
          <a:noFill/>
          <a:ln w="9525">
            <a:noFill/>
            <a:miter lim="800000"/>
            <a:headEnd/>
            <a:tailEnd/>
          </a:ln>
          <a:effectLst/>
        </p:spPr>
        <p:txBody>
          <a:bodyPr/>
          <a:lstStyle/>
          <a:p>
            <a:pPr marL="533400" indent="-533400"/>
            <a:r>
              <a:rPr lang="en-US" altLang="zh-CN" sz="2700" b="0">
                <a:latin typeface="Arial" charset="0"/>
                <a:ea typeface="宋体" pitchFamily="2" charset="-122"/>
              </a:rPr>
              <a:t>       </a:t>
            </a:r>
            <a:r>
              <a:rPr lang="zh-CN" altLang="en-US"/>
              <a:t>总之，适当短距的元件可使奇次谐波电势得以较大程度的削弱，而对基波电势影响较小，从而改善电势波形。</a:t>
            </a:r>
          </a:p>
          <a:p>
            <a:pPr marL="533400" indent="-533400"/>
            <a:r>
              <a:rPr lang="zh-CN" altLang="en-US"/>
              <a:t>    从制造角度讲，短距可使元件的端接长度缩短，节省铜线，而且对嵌线也方便些。故实际电机中广泛采用短距绕组。下表列出了一些节距因数</a:t>
            </a:r>
            <a:r>
              <a:rPr lang="zh-CN" altLang="en-US" b="0"/>
              <a:t>。</a:t>
            </a:r>
            <a:endParaRPr lang="zh-CN" altLang="zh-CN" b="0"/>
          </a:p>
        </p:txBody>
      </p:sp>
      <p:sp>
        <p:nvSpPr>
          <p:cNvPr id="263175" name="AutoShape 7">
            <a:hlinkClick r:id="rId2" action="ppaction://program" highlightClick="1"/>
          </p:cNvPr>
          <p:cNvSpPr>
            <a:spLocks noChangeArrowheads="1"/>
          </p:cNvSpPr>
          <p:nvPr/>
        </p:nvSpPr>
        <p:spPr bwMode="auto">
          <a:xfrm>
            <a:off x="7164388" y="5229225"/>
            <a:ext cx="1008062" cy="576263"/>
          </a:xfrm>
          <a:prstGeom prst="actionButtonMovie">
            <a:avLst/>
          </a:prstGeom>
          <a:solidFill>
            <a:srgbClr val="0000FF"/>
          </a:solidFill>
          <a:ln w="9525">
            <a:solidFill>
              <a:srgbClr val="FF0000"/>
            </a:solidFill>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a:xfrm>
            <a:off x="755650" y="0"/>
            <a:ext cx="7696200" cy="1143000"/>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000" b="1">
                <a:latin typeface="宋体" pitchFamily="2" charset="-122"/>
              </a:rPr>
              <a:t>12</a:t>
            </a:r>
            <a:r>
              <a:rPr lang="en-US" altLang="zh-CN" sz="2800" b="1">
                <a:latin typeface="宋体" pitchFamily="2" charset="-122"/>
              </a:rPr>
              <a:t/>
            </a:r>
            <a:br>
              <a:rPr lang="en-US" altLang="zh-CN" sz="2800" b="1">
                <a:latin typeface="宋体" pitchFamily="2" charset="-122"/>
              </a:rPr>
            </a:br>
            <a:r>
              <a:rPr lang="en-US" altLang="zh-CN" sz="2800" b="1">
                <a:latin typeface="宋体" pitchFamily="2" charset="-122"/>
              </a:rPr>
              <a:t>4-2.</a:t>
            </a:r>
            <a:r>
              <a:rPr lang="zh-CN" altLang="en-US" sz="2800" b="1">
                <a:latin typeface="宋体" pitchFamily="2" charset="-122"/>
              </a:rPr>
              <a:t>元件的感应电势和节距因数</a:t>
            </a:r>
          </a:p>
        </p:txBody>
      </p:sp>
      <p:sp>
        <p:nvSpPr>
          <p:cNvPr id="337923" name="Rectangle 3"/>
          <p:cNvSpPr>
            <a:spLocks noChangeArrowheads="1"/>
          </p:cNvSpPr>
          <p:nvPr/>
        </p:nvSpPr>
        <p:spPr bwMode="auto">
          <a:xfrm>
            <a:off x="611188" y="1196975"/>
            <a:ext cx="5435600" cy="503238"/>
          </a:xfrm>
          <a:prstGeom prst="rect">
            <a:avLst/>
          </a:prstGeom>
          <a:noFill/>
          <a:ln w="9525">
            <a:noFill/>
            <a:miter lim="800000"/>
            <a:headEnd/>
            <a:tailEnd/>
          </a:ln>
          <a:effectLst/>
        </p:spPr>
        <p:txBody>
          <a:bodyPr/>
          <a:lstStyle/>
          <a:p>
            <a:pPr marL="533400" indent="-533400"/>
            <a:r>
              <a:rPr lang="en-US" altLang="zh-CN" sz="2700">
                <a:latin typeface="Arial" charset="0"/>
                <a:ea typeface="宋体" pitchFamily="2" charset="-122"/>
              </a:rPr>
              <a:t>2.</a:t>
            </a:r>
            <a:r>
              <a:rPr lang="zh-CN" altLang="en-US" sz="2700">
                <a:latin typeface="Arial" charset="0"/>
                <a:ea typeface="宋体" pitchFamily="2" charset="-122"/>
              </a:rPr>
              <a:t>短距元件的电势与节距因数</a:t>
            </a:r>
            <a:endParaRPr lang="zh-CN" altLang="zh-CN" sz="2000">
              <a:latin typeface="Arial" charset="0"/>
              <a:ea typeface="宋体" pitchFamily="2" charset="-122"/>
            </a:endParaRPr>
          </a:p>
        </p:txBody>
      </p:sp>
      <p:graphicFrame>
        <p:nvGraphicFramePr>
          <p:cNvPr id="338006" name="Group 86"/>
          <p:cNvGraphicFramePr>
            <a:graphicFrameLocks noGrp="1"/>
          </p:cNvGraphicFramePr>
          <p:nvPr>
            <p:ph idx="1"/>
          </p:nvPr>
        </p:nvGraphicFramePr>
        <p:xfrm>
          <a:off x="762000" y="1905000"/>
          <a:ext cx="7696200" cy="4038600"/>
        </p:xfrm>
        <a:graphic>
          <a:graphicData uri="http://schemas.openxmlformats.org/drawingml/2006/table">
            <a:tbl>
              <a:tblPr/>
              <a:tblGrid>
                <a:gridCol w="1433513"/>
                <a:gridCol w="765175"/>
                <a:gridCol w="1100137"/>
                <a:gridCol w="1098550"/>
                <a:gridCol w="1100138"/>
                <a:gridCol w="1098550"/>
                <a:gridCol w="1100137"/>
              </a:tblGrid>
              <a:tr h="504825">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l-GR" altLang="zh-CN" sz="2700" b="0" i="0" u="none" strike="noStrike" cap="none" normalizeH="0" baseline="0" smtClean="0">
                          <a:ln>
                            <a:noFill/>
                          </a:ln>
                          <a:solidFill>
                            <a:schemeClr val="tx1"/>
                          </a:solidFill>
                          <a:effectLst/>
                          <a:latin typeface="Arial" charset="0"/>
                          <a:ea typeface="宋体" pitchFamily="2" charset="-122"/>
                          <a:cs typeface="Arial" charset="0"/>
                        </a:rPr>
                        <a:t>β</a:t>
                      </a:r>
                      <a:r>
                        <a:rPr kumimoji="0" lang="en-US" altLang="zh-CN" sz="2700" b="0" i="0" u="none" strike="noStrike" cap="none" normalizeH="0" baseline="0" smtClean="0">
                          <a:ln>
                            <a:noFill/>
                          </a:ln>
                          <a:solidFill>
                            <a:schemeClr val="tx1"/>
                          </a:solidFill>
                          <a:effectLst/>
                          <a:latin typeface="Arial" charset="0"/>
                          <a:ea typeface="宋体" pitchFamily="2" charset="-122"/>
                          <a:cs typeface="Arial" charset="0"/>
                        </a:rPr>
                        <a:t>=y/</a:t>
                      </a:r>
                      <a:r>
                        <a:rPr kumimoji="0" lang="el-GR" altLang="zh-CN" sz="2300" b="0" i="0" u="none" strike="noStrike" cap="none" normalizeH="0" baseline="0" smtClean="0">
                          <a:ln>
                            <a:noFill/>
                          </a:ln>
                          <a:solidFill>
                            <a:schemeClr val="tx1"/>
                          </a:solidFill>
                          <a:effectLst/>
                          <a:latin typeface="Arial" charset="0"/>
                          <a:ea typeface="宋体" pitchFamily="2" charset="-122"/>
                        </a:rPr>
                        <a:t>τ</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700" b="0"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700" b="0" i="0" u="none" strike="noStrike" cap="none" normalizeH="0" baseline="0" smtClean="0">
                          <a:ln>
                            <a:noFill/>
                          </a:ln>
                          <a:solidFill>
                            <a:schemeClr val="tx1"/>
                          </a:solidFill>
                          <a:effectLst/>
                          <a:latin typeface="Arial" charset="0"/>
                          <a:ea typeface="宋体" pitchFamily="2" charset="-122"/>
                        </a:rPr>
                        <a:t>8/9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700" b="0" i="0" u="none" strike="noStrike" cap="none" normalizeH="0" baseline="0" smtClean="0">
                          <a:ln>
                            <a:noFill/>
                          </a:ln>
                          <a:solidFill>
                            <a:schemeClr val="tx1"/>
                          </a:solidFill>
                          <a:effectLst/>
                          <a:latin typeface="Arial" charset="0"/>
                          <a:ea typeface="宋体" pitchFamily="2" charset="-122"/>
                        </a:rPr>
                        <a:t>5/6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700" b="0" i="0" u="none" strike="noStrike" cap="none" normalizeH="0" baseline="0" smtClean="0">
                          <a:ln>
                            <a:noFill/>
                          </a:ln>
                          <a:solidFill>
                            <a:schemeClr val="tx1"/>
                          </a:solidFill>
                          <a:effectLst/>
                          <a:latin typeface="Arial" charset="0"/>
                          <a:ea typeface="宋体" pitchFamily="2" charset="-122"/>
                        </a:rPr>
                        <a:t>4/5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700" b="0" i="0" u="none" strike="noStrike" cap="none" normalizeH="0" baseline="0" smtClean="0">
                          <a:ln>
                            <a:noFill/>
                          </a:ln>
                          <a:solidFill>
                            <a:schemeClr val="tx1"/>
                          </a:solidFill>
                          <a:effectLst/>
                          <a:latin typeface="Arial" charset="0"/>
                          <a:ea typeface="宋体" pitchFamily="2" charset="-122"/>
                        </a:rPr>
                        <a:t>7/9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700" b="0" i="0" u="none" strike="noStrike" cap="none" normalizeH="0" baseline="0" smtClean="0">
                          <a:ln>
                            <a:noFill/>
                          </a:ln>
                          <a:solidFill>
                            <a:schemeClr val="tx1"/>
                          </a:solidFill>
                          <a:effectLst/>
                          <a:latin typeface="Arial" charset="0"/>
                          <a:ea typeface="宋体" pitchFamily="2" charset="-122"/>
                        </a:rPr>
                        <a:t>2/3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4825">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700" b="0" i="0" u="none" strike="noStrike" cap="none" normalizeH="0" baseline="0" smtClean="0">
                          <a:ln>
                            <a:noFill/>
                          </a:ln>
                          <a:solidFill>
                            <a:schemeClr val="tx1"/>
                          </a:solidFill>
                          <a:effectLst/>
                          <a:latin typeface="Arial" charset="0"/>
                          <a:ea typeface="宋体" pitchFamily="2" charset="-122"/>
                        </a:rPr>
                        <a:t>K</a:t>
                      </a:r>
                      <a:r>
                        <a:rPr kumimoji="0" lang="en-US" altLang="zh-CN" sz="2700" b="0" i="0" u="none" strike="noStrike" cap="none" normalizeH="0" baseline="-25000" smtClean="0">
                          <a:ln>
                            <a:noFill/>
                          </a:ln>
                          <a:solidFill>
                            <a:schemeClr val="tx1"/>
                          </a:solidFill>
                          <a:effectLst/>
                          <a:latin typeface="Arial" charset="0"/>
                          <a:ea typeface="宋体" pitchFamily="2" charset="-122"/>
                        </a:rPr>
                        <a:t>y1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700" b="0"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0.985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0.966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0.951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0.940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0.866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4825">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700" b="0" i="0" u="none" strike="noStrike" cap="none" normalizeH="0" baseline="0" smtClean="0">
                          <a:ln>
                            <a:noFill/>
                          </a:ln>
                          <a:solidFill>
                            <a:schemeClr val="tx1"/>
                          </a:solidFill>
                          <a:effectLst/>
                          <a:latin typeface="Arial" charset="0"/>
                          <a:ea typeface="宋体" pitchFamily="2" charset="-122"/>
                        </a:rPr>
                        <a:t>K</a:t>
                      </a:r>
                      <a:r>
                        <a:rPr kumimoji="0" lang="en-US" altLang="zh-CN" sz="2700" b="0" i="0" u="none" strike="noStrike" cap="none" normalizeH="0" baseline="-25000" smtClean="0">
                          <a:ln>
                            <a:noFill/>
                          </a:ln>
                          <a:solidFill>
                            <a:schemeClr val="tx1"/>
                          </a:solidFill>
                          <a:effectLst/>
                          <a:latin typeface="Arial" charset="0"/>
                          <a:ea typeface="宋体" pitchFamily="2" charset="-122"/>
                        </a:rPr>
                        <a:t>y3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700" b="0"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-0.866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-0.707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-0.588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-0.500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4825">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700" b="0" i="0" u="none" strike="noStrike" cap="none" normalizeH="0" baseline="0" smtClean="0">
                          <a:ln>
                            <a:noFill/>
                          </a:ln>
                          <a:solidFill>
                            <a:schemeClr val="tx1"/>
                          </a:solidFill>
                          <a:effectLst/>
                          <a:latin typeface="Arial" charset="0"/>
                          <a:ea typeface="宋体" pitchFamily="2" charset="-122"/>
                        </a:rPr>
                        <a:t>K</a:t>
                      </a:r>
                      <a:r>
                        <a:rPr kumimoji="0" lang="en-US" altLang="zh-CN" sz="2700" b="0" i="0" u="none" strike="noStrike" cap="none" normalizeH="0" baseline="-25000" smtClean="0">
                          <a:ln>
                            <a:noFill/>
                          </a:ln>
                          <a:solidFill>
                            <a:schemeClr val="tx1"/>
                          </a:solidFill>
                          <a:effectLst/>
                          <a:latin typeface="Arial" charset="0"/>
                          <a:ea typeface="宋体" pitchFamily="2" charset="-122"/>
                        </a:rPr>
                        <a:t>y5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700" b="0"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0.643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0.259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-0.174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-0.866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4825">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700" b="0" i="0" u="none" strike="noStrike" cap="none" normalizeH="0" baseline="0" smtClean="0">
                          <a:ln>
                            <a:noFill/>
                          </a:ln>
                          <a:solidFill>
                            <a:schemeClr val="tx1"/>
                          </a:solidFill>
                          <a:effectLst/>
                          <a:latin typeface="Arial" charset="0"/>
                          <a:ea typeface="宋体" pitchFamily="2" charset="-122"/>
                        </a:rPr>
                        <a:t>K</a:t>
                      </a:r>
                      <a:r>
                        <a:rPr kumimoji="0" lang="en-US" altLang="zh-CN" sz="2700" b="0" i="0" u="none" strike="noStrike" cap="none" normalizeH="0" baseline="-25000" smtClean="0">
                          <a:ln>
                            <a:noFill/>
                          </a:ln>
                          <a:solidFill>
                            <a:schemeClr val="tx1"/>
                          </a:solidFill>
                          <a:effectLst/>
                          <a:latin typeface="Arial" charset="0"/>
                          <a:ea typeface="宋体" pitchFamily="2" charset="-122"/>
                        </a:rPr>
                        <a:t>y7</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700" b="0"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-0.342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0.259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0.588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0.766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0.866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4825">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700" b="0" i="0" u="none" strike="noStrike" cap="none" normalizeH="0" baseline="0" smtClean="0">
                          <a:ln>
                            <a:noFill/>
                          </a:ln>
                          <a:solidFill>
                            <a:schemeClr val="tx1"/>
                          </a:solidFill>
                          <a:effectLst/>
                          <a:latin typeface="Arial" charset="0"/>
                          <a:ea typeface="宋体" pitchFamily="2" charset="-122"/>
                        </a:rPr>
                        <a:t>K</a:t>
                      </a:r>
                      <a:r>
                        <a:rPr kumimoji="0" lang="en-US" altLang="zh-CN" sz="2700" b="0" i="0" u="none" strike="noStrike" cap="none" normalizeH="0" baseline="-25000" smtClean="0">
                          <a:ln>
                            <a:noFill/>
                          </a:ln>
                          <a:solidFill>
                            <a:schemeClr val="tx1"/>
                          </a:solidFill>
                          <a:effectLst/>
                          <a:latin typeface="Arial" charset="0"/>
                          <a:ea typeface="宋体" pitchFamily="2" charset="-122"/>
                        </a:rPr>
                        <a:t>y9</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700" b="0"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-0.707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-0.951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4825">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700" b="0" i="0" u="none" strike="noStrike" cap="none" normalizeH="0" baseline="0" smtClean="0">
                          <a:ln>
                            <a:noFill/>
                          </a:ln>
                          <a:solidFill>
                            <a:schemeClr val="tx1"/>
                          </a:solidFill>
                          <a:effectLst/>
                          <a:latin typeface="Arial" charset="0"/>
                          <a:ea typeface="宋体" pitchFamily="2" charset="-122"/>
                        </a:rPr>
                        <a:t>K</a:t>
                      </a:r>
                      <a:r>
                        <a:rPr kumimoji="0" lang="en-US" altLang="zh-CN" sz="2700" b="0" i="0" u="none" strike="noStrike" cap="none" normalizeH="0" baseline="-25000" smtClean="0">
                          <a:ln>
                            <a:noFill/>
                          </a:ln>
                          <a:solidFill>
                            <a:schemeClr val="tx1"/>
                          </a:solidFill>
                          <a:effectLst/>
                          <a:latin typeface="Arial" charset="0"/>
                          <a:ea typeface="宋体" pitchFamily="2" charset="-122"/>
                        </a:rPr>
                        <a:t>y11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700" b="0"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0.342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0.966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0.951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0.766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-0.866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4825">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700" b="0" i="0" u="none" strike="noStrike" cap="none" normalizeH="0" baseline="0" smtClean="0">
                          <a:ln>
                            <a:noFill/>
                          </a:ln>
                          <a:solidFill>
                            <a:schemeClr val="tx1"/>
                          </a:solidFill>
                          <a:effectLst/>
                          <a:latin typeface="Arial" charset="0"/>
                          <a:ea typeface="宋体" pitchFamily="2" charset="-122"/>
                        </a:rPr>
                        <a:t>k</a:t>
                      </a:r>
                      <a:r>
                        <a:rPr kumimoji="0" lang="en-US" altLang="zh-CN" sz="2700" b="0" i="0" u="none" strike="noStrike" cap="none" normalizeH="0" baseline="-25000" smtClean="0">
                          <a:ln>
                            <a:noFill/>
                          </a:ln>
                          <a:solidFill>
                            <a:schemeClr val="tx1"/>
                          </a:solidFill>
                          <a:effectLst/>
                          <a:latin typeface="Arial" charset="0"/>
                          <a:ea typeface="宋体" pitchFamily="2" charset="-122"/>
                        </a:rPr>
                        <a:t>y13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700" b="0"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-0.643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-0.966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-0.588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-0.174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0.866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755650" y="836613"/>
            <a:ext cx="7827963" cy="795337"/>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000" b="1">
                <a:latin typeface="宋体" pitchFamily="2" charset="-122"/>
              </a:rPr>
              <a:t>1</a:t>
            </a:r>
            <a:r>
              <a:rPr lang="en-US" altLang="zh-CN" sz="2800" b="1">
                <a:latin typeface="宋体" pitchFamily="2" charset="-122"/>
              </a:rPr>
              <a:t/>
            </a:r>
            <a:br>
              <a:rPr lang="en-US" altLang="zh-CN" sz="2800" b="1">
                <a:latin typeface="宋体" pitchFamily="2" charset="-122"/>
              </a:rPr>
            </a:br>
            <a:r>
              <a:rPr lang="en-US" altLang="zh-CN" sz="2800" b="1">
                <a:latin typeface="宋体" pitchFamily="2" charset="-122"/>
              </a:rPr>
              <a:t>4—3  </a:t>
            </a:r>
            <a:r>
              <a:rPr lang="zh-CN" altLang="en-US" sz="2800" b="1">
                <a:latin typeface="宋体" pitchFamily="2" charset="-122"/>
              </a:rPr>
              <a:t>分布元件组的感应电势和分布因数</a:t>
            </a:r>
          </a:p>
        </p:txBody>
      </p:sp>
      <p:sp>
        <p:nvSpPr>
          <p:cNvPr id="226308" name="Rectangle 4"/>
          <p:cNvSpPr>
            <a:spLocks noChangeArrowheads="1"/>
          </p:cNvSpPr>
          <p:nvPr/>
        </p:nvSpPr>
        <p:spPr bwMode="auto">
          <a:xfrm>
            <a:off x="250825" y="1844675"/>
            <a:ext cx="8569325" cy="4608513"/>
          </a:xfrm>
          <a:prstGeom prst="rect">
            <a:avLst/>
          </a:prstGeom>
          <a:noFill/>
          <a:ln w="9525">
            <a:noFill/>
            <a:miter lim="800000"/>
            <a:headEnd/>
            <a:tailEnd/>
          </a:ln>
          <a:effectLst/>
        </p:spPr>
        <p:txBody>
          <a:bodyPr/>
          <a:lstStyle/>
          <a:p>
            <a:pPr marL="342900" indent="-342900"/>
            <a:r>
              <a:rPr lang="en-US" altLang="zh-CN" sz="2700" b="0">
                <a:latin typeface="Arial" charset="0"/>
                <a:ea typeface="宋体" pitchFamily="2" charset="-122"/>
              </a:rPr>
              <a:t>      </a:t>
            </a:r>
            <a:r>
              <a:rPr lang="zh-CN" altLang="en-US"/>
              <a:t>实际电机的绕组是由许多元件组成的，为充分利用电枢表面，改善绕组的散热条件和电势，磁势的波形，常将元件沿电枢圆周分布安置。当连接成多相绕组时，可把相邻的若干个元件串联成一个相组，或称为</a:t>
            </a:r>
            <a:r>
              <a:rPr lang="zh-CN" altLang="en-US">
                <a:solidFill>
                  <a:srgbClr val="0000FF"/>
                </a:solidFill>
              </a:rPr>
              <a:t>元件组</a:t>
            </a:r>
            <a:r>
              <a:rPr lang="zh-CN" altLang="en-US"/>
              <a:t>。</a:t>
            </a:r>
          </a:p>
          <a:p>
            <a:pPr marL="342900" indent="-342900"/>
            <a:r>
              <a:rPr lang="zh-CN" altLang="en-US"/>
              <a:t>    每个元件组所占的范围</a:t>
            </a:r>
            <a:r>
              <a:rPr lang="en-US" altLang="zh-CN"/>
              <a:t>(</a:t>
            </a:r>
            <a:r>
              <a:rPr lang="zh-CN" altLang="en-US"/>
              <a:t>用电角度来表示</a:t>
            </a:r>
            <a:r>
              <a:rPr lang="en-US" altLang="zh-CN"/>
              <a:t>)</a:t>
            </a:r>
            <a:r>
              <a:rPr lang="zh-CN" altLang="en-US"/>
              <a:t>，就称为</a:t>
            </a:r>
            <a:r>
              <a:rPr lang="zh-CN" altLang="en-US">
                <a:solidFill>
                  <a:srgbClr val="0000FF"/>
                </a:solidFill>
              </a:rPr>
              <a:t>相带</a:t>
            </a:r>
            <a:r>
              <a:rPr lang="zh-CN" altLang="en-US"/>
              <a:t>。如图中，就是由三个元件组成的一个元件组。在一般情况下，一个元件组是由</a:t>
            </a:r>
            <a:r>
              <a:rPr lang="en-US" altLang="zh-CN"/>
              <a:t>q</a:t>
            </a:r>
            <a:r>
              <a:rPr lang="zh-CN" altLang="en-US"/>
              <a:t>个相邻的元件串联组成。</a:t>
            </a:r>
            <a:r>
              <a:rPr lang="en-US" altLang="zh-CN"/>
              <a:t>q</a:t>
            </a:r>
            <a:r>
              <a:rPr lang="zh-CN" altLang="en-US"/>
              <a:t>是一个极下每相所占有的槽数，称</a:t>
            </a:r>
            <a:r>
              <a:rPr lang="zh-CN" altLang="en-US">
                <a:solidFill>
                  <a:srgbClr val="0000FF"/>
                </a:solidFill>
              </a:rPr>
              <a:t>每极每相槽数</a:t>
            </a:r>
            <a:r>
              <a:rPr lang="zh-CN" altLang="en-US"/>
              <a:t>，即</a:t>
            </a:r>
            <a:r>
              <a:rPr lang="en-US" altLang="zh-CN"/>
              <a:t>q=Z/(2pm)</a:t>
            </a:r>
          </a:p>
        </p:txBody>
      </p:sp>
      <p:pic>
        <p:nvPicPr>
          <p:cNvPr id="226316" name="Picture 12" descr="16-6整距元件组基波电势的空间矢量分布"/>
          <p:cNvPicPr>
            <a:picLocks noChangeAspect="1" noChangeArrowheads="1"/>
          </p:cNvPicPr>
          <p:nvPr/>
        </p:nvPicPr>
        <p:blipFill>
          <a:blip r:embed="rId2"/>
          <a:srcRect/>
          <a:stretch>
            <a:fillRect/>
          </a:stretch>
        </p:blipFill>
        <p:spPr bwMode="auto">
          <a:xfrm>
            <a:off x="5535613" y="260350"/>
            <a:ext cx="3276600" cy="3744913"/>
          </a:xfrm>
          <a:prstGeom prst="rect">
            <a:avLst/>
          </a:prstGeom>
          <a:noFill/>
        </p:spPr>
      </p:pic>
      <p:pic>
        <p:nvPicPr>
          <p:cNvPr id="226317" name="Picture 13" descr="16-11 120相带的排列1"/>
          <p:cNvPicPr>
            <a:picLocks noChangeAspect="1" noChangeArrowheads="1"/>
          </p:cNvPicPr>
          <p:nvPr>
            <p:ph sz="quarter" idx="2"/>
          </p:nvPr>
        </p:nvPicPr>
        <p:blipFill>
          <a:blip r:embed="rId3"/>
          <a:srcRect/>
          <a:stretch>
            <a:fillRect/>
          </a:stretch>
        </p:blipFill>
        <p:spPr>
          <a:xfrm>
            <a:off x="5649913" y="3357563"/>
            <a:ext cx="3494087" cy="3182937"/>
          </a:xfrm>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26316"/>
                                        </p:tgtEl>
                                        <p:attrNameLst>
                                          <p:attrName>style.visibility</p:attrName>
                                        </p:attrNameLst>
                                      </p:cBhvr>
                                      <p:to>
                                        <p:strVal val="visible"/>
                                      </p:to>
                                    </p:set>
                                    <p:animEffect transition="in" filter="slide(fromBottom)">
                                      <p:cBhvr>
                                        <p:cTn id="7" dur="500"/>
                                        <p:tgtEl>
                                          <p:spTgt spid="2263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26317"/>
                                        </p:tgtEl>
                                        <p:attrNameLst>
                                          <p:attrName>style.visibility</p:attrName>
                                        </p:attrNameLst>
                                      </p:cBhvr>
                                      <p:to>
                                        <p:strVal val="visible"/>
                                      </p:to>
                                    </p:set>
                                    <p:anim calcmode="lin" valueType="num">
                                      <p:cBhvr additive="base">
                                        <p:cTn id="12" dur="500" fill="hold"/>
                                        <p:tgtEl>
                                          <p:spTgt spid="226317"/>
                                        </p:tgtEl>
                                        <p:attrNameLst>
                                          <p:attrName>ppt_x</p:attrName>
                                        </p:attrNameLst>
                                      </p:cBhvr>
                                      <p:tavLst>
                                        <p:tav tm="0">
                                          <p:val>
                                            <p:strVal val="#ppt_x"/>
                                          </p:val>
                                        </p:tav>
                                        <p:tav tm="100000">
                                          <p:val>
                                            <p:strVal val="#ppt_x"/>
                                          </p:val>
                                        </p:tav>
                                      </p:tavLst>
                                    </p:anim>
                                    <p:anim calcmode="lin" valueType="num">
                                      <p:cBhvr additive="base">
                                        <p:cTn id="13" dur="500" fill="hold"/>
                                        <p:tgtEl>
                                          <p:spTgt spid="2263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684213" y="404813"/>
            <a:ext cx="8459787" cy="720725"/>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000" b="1">
                <a:latin typeface="宋体" pitchFamily="2" charset="-122"/>
              </a:rPr>
              <a:t>2</a:t>
            </a:r>
            <a:r>
              <a:rPr lang="en-US" altLang="zh-CN" sz="2800" b="1">
                <a:latin typeface="宋体" pitchFamily="2" charset="-122"/>
              </a:rPr>
              <a:t/>
            </a:r>
            <a:br>
              <a:rPr lang="en-US" altLang="zh-CN" sz="2800" b="1">
                <a:latin typeface="宋体" pitchFamily="2" charset="-122"/>
              </a:rPr>
            </a:br>
            <a:r>
              <a:rPr lang="en-US" altLang="zh-CN" sz="2800" b="1">
                <a:latin typeface="宋体" pitchFamily="2" charset="-122"/>
              </a:rPr>
              <a:t>4—3  </a:t>
            </a:r>
            <a:r>
              <a:rPr lang="zh-CN" altLang="en-US" sz="2800" b="1">
                <a:latin typeface="宋体" pitchFamily="2" charset="-122"/>
              </a:rPr>
              <a:t>分布元件组的感应电势和分布因数</a:t>
            </a:r>
          </a:p>
        </p:txBody>
      </p:sp>
      <p:sp>
        <p:nvSpPr>
          <p:cNvPr id="264195" name="Rectangle 3"/>
          <p:cNvSpPr>
            <a:spLocks noChangeArrowheads="1"/>
          </p:cNvSpPr>
          <p:nvPr/>
        </p:nvSpPr>
        <p:spPr bwMode="auto">
          <a:xfrm>
            <a:off x="250825" y="1844675"/>
            <a:ext cx="8642350" cy="5013325"/>
          </a:xfrm>
          <a:prstGeom prst="rect">
            <a:avLst/>
          </a:prstGeom>
          <a:noFill/>
          <a:ln w="9525">
            <a:noFill/>
            <a:miter lim="800000"/>
            <a:headEnd/>
            <a:tailEnd/>
          </a:ln>
          <a:effectLst/>
        </p:spPr>
        <p:txBody>
          <a:bodyPr/>
          <a:lstStyle/>
          <a:p>
            <a:pPr marL="342900" indent="-342900"/>
            <a:r>
              <a:rPr lang="en-US" altLang="zh-CN" sz="2700" b="0">
                <a:latin typeface="Arial" charset="0"/>
                <a:ea typeface="宋体" pitchFamily="2" charset="-122"/>
              </a:rPr>
              <a:t>       </a:t>
            </a:r>
            <a:r>
              <a:rPr lang="zh-CN" altLang="en-US"/>
              <a:t>对基波磁场来说，若每个元件的匝数相等，节距相同，则元件组中各元件的电势大小相等，相位依次只相差一个槽距角</a:t>
            </a:r>
            <a:r>
              <a:rPr lang="el-GR" altLang="zh-CN"/>
              <a:t>α</a:t>
            </a:r>
            <a:r>
              <a:rPr lang="en-US" altLang="zh-CN"/>
              <a:t>(</a:t>
            </a:r>
            <a:r>
              <a:rPr lang="zh-CN" altLang="en-US"/>
              <a:t>电度</a:t>
            </a:r>
            <a:r>
              <a:rPr lang="en-US" altLang="zh-CN"/>
              <a:t>)</a:t>
            </a:r>
            <a:r>
              <a:rPr lang="zh-CN" altLang="en-US"/>
              <a:t>，这元件组的合成电势就是</a:t>
            </a:r>
            <a:r>
              <a:rPr lang="en-US" altLang="zh-CN"/>
              <a:t>q</a:t>
            </a:r>
            <a:r>
              <a:rPr lang="zh-CN" altLang="en-US"/>
              <a:t>个元件电势之矢量和。根据图</a:t>
            </a:r>
            <a:r>
              <a:rPr lang="en-US" altLang="zh-CN"/>
              <a:t>(b)</a:t>
            </a:r>
            <a:r>
              <a:rPr lang="zh-CN" altLang="en-US"/>
              <a:t>可知：</a:t>
            </a:r>
            <a:r>
              <a:rPr lang="en-US" altLang="zh-CN"/>
              <a:t>E</a:t>
            </a:r>
            <a:r>
              <a:rPr lang="en-US" altLang="zh-CN" baseline="-25000"/>
              <a:t>y1</a:t>
            </a:r>
            <a:r>
              <a:rPr lang="en-US" altLang="zh-CN"/>
              <a:t>/R=2sin(</a:t>
            </a:r>
            <a:r>
              <a:rPr lang="el-GR" altLang="zh-CN"/>
              <a:t>α</a:t>
            </a:r>
            <a:r>
              <a:rPr lang="en-US" altLang="zh-CN"/>
              <a:t>/2)</a:t>
            </a:r>
            <a:r>
              <a:rPr lang="zh-CN" altLang="en-US"/>
              <a:t>， </a:t>
            </a:r>
            <a:r>
              <a:rPr lang="en-US" altLang="zh-CN"/>
              <a:t>E</a:t>
            </a:r>
            <a:r>
              <a:rPr lang="en-US" altLang="zh-CN" baseline="-25000"/>
              <a:t>q1</a:t>
            </a:r>
            <a:r>
              <a:rPr lang="en-US" altLang="zh-CN"/>
              <a:t>/R=2sin(q</a:t>
            </a:r>
            <a:r>
              <a:rPr lang="el-GR" altLang="zh-CN"/>
              <a:t>α</a:t>
            </a:r>
            <a:r>
              <a:rPr lang="en-US" altLang="zh-CN"/>
              <a:t>/2)</a:t>
            </a:r>
            <a:r>
              <a:rPr lang="zh-CN" altLang="en-US"/>
              <a:t>，所以可得到</a:t>
            </a:r>
            <a:r>
              <a:rPr lang="en-US" altLang="zh-CN"/>
              <a:t>q</a:t>
            </a:r>
            <a:r>
              <a:rPr lang="zh-CN" altLang="en-US"/>
              <a:t>个元件串联的总电势</a:t>
            </a:r>
            <a:r>
              <a:rPr lang="en-US" altLang="zh-CN"/>
              <a:t>E</a:t>
            </a:r>
            <a:r>
              <a:rPr lang="en-US" altLang="zh-CN" baseline="-25000"/>
              <a:t>q1</a:t>
            </a:r>
            <a:r>
              <a:rPr lang="zh-CN" altLang="en-US"/>
              <a:t>与元件电势</a:t>
            </a:r>
            <a:r>
              <a:rPr lang="en-US" altLang="zh-CN"/>
              <a:t>E</a:t>
            </a:r>
            <a:r>
              <a:rPr lang="en-US" altLang="zh-CN" baseline="-25000"/>
              <a:t>y1</a:t>
            </a:r>
            <a:r>
              <a:rPr lang="zh-CN" altLang="en-US"/>
              <a:t>的关系为</a:t>
            </a:r>
          </a:p>
          <a:p>
            <a:pPr marL="342900" indent="-342900"/>
            <a:r>
              <a:rPr lang="zh-CN" altLang="en-US"/>
              <a:t>其中</a:t>
            </a:r>
          </a:p>
          <a:p>
            <a:pPr marL="342900" indent="-342900"/>
            <a:r>
              <a:rPr lang="zh-CN" altLang="en-US"/>
              <a:t> </a:t>
            </a:r>
            <a:r>
              <a:rPr lang="en-US" altLang="zh-CN"/>
              <a:t>k</a:t>
            </a:r>
            <a:r>
              <a:rPr lang="en-US" altLang="zh-CN" baseline="-25000"/>
              <a:t>q1</a:t>
            </a:r>
            <a:r>
              <a:rPr lang="zh-CN" altLang="en-US"/>
              <a:t>称为基波分布因数。</a:t>
            </a:r>
          </a:p>
          <a:p>
            <a:pPr marL="342900" indent="-342900"/>
            <a:r>
              <a:rPr lang="zh-CN" altLang="en-US"/>
              <a:t> </a:t>
            </a:r>
            <a:r>
              <a:rPr lang="en-US" altLang="zh-CN">
                <a:solidFill>
                  <a:srgbClr val="0000FF"/>
                </a:solidFill>
              </a:rPr>
              <a:t>k</a:t>
            </a:r>
            <a:r>
              <a:rPr lang="en-US" altLang="zh-CN" baseline="-25000">
                <a:solidFill>
                  <a:srgbClr val="0000FF"/>
                </a:solidFill>
              </a:rPr>
              <a:t>q1</a:t>
            </a:r>
            <a:r>
              <a:rPr lang="zh-CN" altLang="en-US">
                <a:solidFill>
                  <a:srgbClr val="0000FF"/>
                </a:solidFill>
              </a:rPr>
              <a:t>总是小于</a:t>
            </a:r>
            <a:r>
              <a:rPr lang="en-US" altLang="zh-CN">
                <a:solidFill>
                  <a:srgbClr val="0000FF"/>
                </a:solidFill>
              </a:rPr>
              <a:t>1</a:t>
            </a:r>
            <a:r>
              <a:rPr lang="zh-CN" altLang="en-US">
                <a:solidFill>
                  <a:srgbClr val="0000FF"/>
                </a:solidFill>
              </a:rPr>
              <a:t>，它表示由分布关系使元件组的电势要比这些元件集中安放时的电势小些。</a:t>
            </a:r>
            <a:endParaRPr lang="zh-CN" altLang="zh-CN">
              <a:solidFill>
                <a:srgbClr val="0000FF"/>
              </a:solidFill>
            </a:endParaRPr>
          </a:p>
        </p:txBody>
      </p:sp>
      <p:pic>
        <p:nvPicPr>
          <p:cNvPr id="264200" name="Picture 8" descr="16-6整距元件组基波电势的空间矢量分布"/>
          <p:cNvPicPr>
            <a:picLocks noChangeAspect="1" noChangeArrowheads="1"/>
          </p:cNvPicPr>
          <p:nvPr/>
        </p:nvPicPr>
        <p:blipFill>
          <a:blip r:embed="rId3"/>
          <a:srcRect/>
          <a:stretch>
            <a:fillRect/>
          </a:stretch>
        </p:blipFill>
        <p:spPr bwMode="auto">
          <a:xfrm>
            <a:off x="684213" y="333375"/>
            <a:ext cx="3276600" cy="3744913"/>
          </a:xfrm>
          <a:prstGeom prst="rect">
            <a:avLst/>
          </a:prstGeom>
          <a:noFill/>
        </p:spPr>
      </p:pic>
      <p:pic>
        <p:nvPicPr>
          <p:cNvPr id="264201" name="Picture 9" descr="docu分布"/>
          <p:cNvPicPr>
            <a:picLocks noChangeAspect="1" noChangeArrowheads="1"/>
          </p:cNvPicPr>
          <p:nvPr/>
        </p:nvPicPr>
        <p:blipFill>
          <a:blip r:embed="rId4"/>
          <a:srcRect/>
          <a:stretch>
            <a:fillRect/>
          </a:stretch>
        </p:blipFill>
        <p:spPr bwMode="auto">
          <a:xfrm>
            <a:off x="684213" y="476250"/>
            <a:ext cx="5329237" cy="4662488"/>
          </a:xfrm>
          <a:prstGeom prst="rect">
            <a:avLst/>
          </a:prstGeom>
          <a:noFill/>
          <a:ln w="9525">
            <a:noFill/>
            <a:miter lim="800000"/>
            <a:headEnd/>
            <a:tailEnd/>
          </a:ln>
        </p:spPr>
      </p:pic>
      <p:graphicFrame>
        <p:nvGraphicFramePr>
          <p:cNvPr id="264198" name="Object 6"/>
          <p:cNvGraphicFramePr>
            <a:graphicFrameLocks noChangeAspect="1"/>
          </p:cNvGraphicFramePr>
          <p:nvPr>
            <p:ph idx="1"/>
          </p:nvPr>
        </p:nvGraphicFramePr>
        <p:xfrm>
          <a:off x="4572000" y="2276475"/>
          <a:ext cx="3849688" cy="3416300"/>
        </p:xfrm>
        <a:graphic>
          <a:graphicData uri="http://schemas.openxmlformats.org/presentationml/2006/ole">
            <p:oleObj spid="_x0000_s264198" name="Equation" r:id="rId5" imgW="1701720" imgH="152388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64200"/>
                                        </p:tgtEl>
                                        <p:attrNameLst>
                                          <p:attrName>style.visibility</p:attrName>
                                        </p:attrNameLst>
                                      </p:cBhvr>
                                      <p:to>
                                        <p:strVal val="visible"/>
                                      </p:to>
                                    </p:set>
                                    <p:animEffect transition="in" filter="slide(fromBottom)">
                                      <p:cBhvr>
                                        <p:cTn id="7" dur="500"/>
                                        <p:tgtEl>
                                          <p:spTgt spid="26420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4201"/>
                                        </p:tgtEl>
                                        <p:attrNameLst>
                                          <p:attrName>style.visibility</p:attrName>
                                        </p:attrNameLst>
                                      </p:cBhvr>
                                      <p:to>
                                        <p:strVal val="visible"/>
                                      </p:to>
                                    </p:set>
                                    <p:animEffect transition="in" filter="blinds(horizontal)">
                                      <p:cBhvr>
                                        <p:cTn id="12" dur="500"/>
                                        <p:tgtEl>
                                          <p:spTgt spid="264201"/>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264198"/>
                                        </p:tgtEl>
                                        <p:attrNameLst>
                                          <p:attrName>style.visibility</p:attrName>
                                        </p:attrNameLst>
                                      </p:cBhvr>
                                      <p:to>
                                        <p:strVal val="visible"/>
                                      </p:to>
                                    </p:set>
                                    <p:anim calcmode="lin" valueType="num">
                                      <p:cBhvr>
                                        <p:cTn id="17" dur="1000" fill="hold"/>
                                        <p:tgtEl>
                                          <p:spTgt spid="264198"/>
                                        </p:tgtEl>
                                        <p:attrNameLst>
                                          <p:attrName>ppt_w</p:attrName>
                                        </p:attrNameLst>
                                      </p:cBhvr>
                                      <p:tavLst>
                                        <p:tav tm="0">
                                          <p:val>
                                            <p:strVal val="#ppt_w*0.70"/>
                                          </p:val>
                                        </p:tav>
                                        <p:tav tm="100000">
                                          <p:val>
                                            <p:strVal val="#ppt_w"/>
                                          </p:val>
                                        </p:tav>
                                      </p:tavLst>
                                    </p:anim>
                                    <p:anim calcmode="lin" valueType="num">
                                      <p:cBhvr>
                                        <p:cTn id="18" dur="1000" fill="hold"/>
                                        <p:tgtEl>
                                          <p:spTgt spid="264198"/>
                                        </p:tgtEl>
                                        <p:attrNameLst>
                                          <p:attrName>ppt_h</p:attrName>
                                        </p:attrNameLst>
                                      </p:cBhvr>
                                      <p:tavLst>
                                        <p:tav tm="0">
                                          <p:val>
                                            <p:strVal val="#ppt_h"/>
                                          </p:val>
                                        </p:tav>
                                        <p:tav tm="100000">
                                          <p:val>
                                            <p:strVal val="#ppt_h"/>
                                          </p:val>
                                        </p:tav>
                                      </p:tavLst>
                                    </p:anim>
                                    <p:animEffect transition="in" filter="fade">
                                      <p:cBhvr>
                                        <p:cTn id="19" dur="1000"/>
                                        <p:tgtEl>
                                          <p:spTgt spid="264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684213" y="333375"/>
            <a:ext cx="8459787" cy="1296988"/>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000" b="1">
                <a:latin typeface="宋体" pitchFamily="2" charset="-122"/>
              </a:rPr>
              <a:t>3</a:t>
            </a:r>
            <a:r>
              <a:rPr lang="en-US" altLang="zh-CN" sz="2800" b="1">
                <a:latin typeface="宋体" pitchFamily="2" charset="-122"/>
              </a:rPr>
              <a:t/>
            </a:r>
            <a:br>
              <a:rPr lang="en-US" altLang="zh-CN" sz="2800" b="1">
                <a:latin typeface="宋体" pitchFamily="2" charset="-122"/>
              </a:rPr>
            </a:br>
            <a:r>
              <a:rPr lang="en-US" altLang="zh-CN" sz="2800" b="1">
                <a:latin typeface="宋体" pitchFamily="2" charset="-122"/>
              </a:rPr>
              <a:t>4—3  </a:t>
            </a:r>
            <a:r>
              <a:rPr lang="zh-CN" altLang="en-US" sz="2800" b="1">
                <a:latin typeface="宋体" pitchFamily="2" charset="-122"/>
              </a:rPr>
              <a:t>分布元件组的感应电势和分布因数</a:t>
            </a:r>
          </a:p>
        </p:txBody>
      </p:sp>
      <p:sp>
        <p:nvSpPr>
          <p:cNvPr id="266243" name="Rectangle 3"/>
          <p:cNvSpPr>
            <a:spLocks noChangeArrowheads="1"/>
          </p:cNvSpPr>
          <p:nvPr/>
        </p:nvSpPr>
        <p:spPr bwMode="auto">
          <a:xfrm>
            <a:off x="0" y="1844675"/>
            <a:ext cx="5184775" cy="5013325"/>
          </a:xfrm>
          <a:prstGeom prst="rect">
            <a:avLst/>
          </a:prstGeom>
          <a:noFill/>
          <a:ln w="9525">
            <a:noFill/>
            <a:miter lim="800000"/>
            <a:headEnd/>
            <a:tailEnd/>
          </a:ln>
          <a:effectLst/>
        </p:spPr>
        <p:txBody>
          <a:bodyPr/>
          <a:lstStyle/>
          <a:p>
            <a:pPr marL="342900" indent="-342900"/>
            <a:r>
              <a:rPr lang="en-US" altLang="zh-CN" sz="2700" b="0">
                <a:latin typeface="Arial" charset="0"/>
                <a:ea typeface="宋体" pitchFamily="2" charset="-122"/>
              </a:rPr>
              <a:t>       </a:t>
            </a:r>
            <a:r>
              <a:rPr lang="zh-CN" altLang="en-US"/>
              <a:t>进而，</a:t>
            </a:r>
            <a:r>
              <a:rPr lang="zh-CN" altLang="en-US">
                <a:solidFill>
                  <a:srgbClr val="0000FF"/>
                </a:solidFill>
              </a:rPr>
              <a:t>元件组的电势应同时计及节距因数和分布因数。</a:t>
            </a:r>
            <a:r>
              <a:rPr lang="zh-CN" altLang="en-US"/>
              <a:t>其基波电势为</a:t>
            </a:r>
          </a:p>
          <a:p>
            <a:pPr marL="342900" indent="-342900"/>
            <a:r>
              <a:rPr lang="zh-CN" altLang="en-US"/>
              <a:t>对于</a:t>
            </a:r>
            <a:r>
              <a:rPr lang="en-US" altLang="zh-CN"/>
              <a:t>v</a:t>
            </a:r>
            <a:r>
              <a:rPr lang="zh-CN" altLang="en-US"/>
              <a:t>次谐波磁场而言，相邻两槽在空间相差</a:t>
            </a:r>
            <a:r>
              <a:rPr lang="en-US" altLang="zh-CN"/>
              <a:t>v</a:t>
            </a:r>
            <a:r>
              <a:rPr lang="el-GR" altLang="zh-CN"/>
              <a:t>α</a:t>
            </a:r>
            <a:r>
              <a:rPr lang="zh-CN" altLang="en-US"/>
              <a:t>电角度，故相邻两元件感应的，</a:t>
            </a:r>
            <a:r>
              <a:rPr lang="en-US" altLang="zh-CN"/>
              <a:t>v</a:t>
            </a:r>
            <a:r>
              <a:rPr lang="zh-CN" altLang="en-US"/>
              <a:t>次谐波电势在时间上也有</a:t>
            </a:r>
            <a:r>
              <a:rPr lang="en-US" altLang="zh-CN">
                <a:solidFill>
                  <a:srgbClr val="0000FF"/>
                </a:solidFill>
              </a:rPr>
              <a:t>v</a:t>
            </a:r>
            <a:r>
              <a:rPr lang="el-GR" altLang="zh-CN">
                <a:solidFill>
                  <a:srgbClr val="0000FF"/>
                </a:solidFill>
              </a:rPr>
              <a:t>α</a:t>
            </a:r>
            <a:r>
              <a:rPr lang="zh-CN" altLang="en-US"/>
              <a:t>相位差。仿照基波的推导，可得</a:t>
            </a:r>
            <a:r>
              <a:rPr lang="en-US" altLang="zh-CN"/>
              <a:t>v</a:t>
            </a:r>
            <a:r>
              <a:rPr lang="zh-CN" altLang="en-US"/>
              <a:t>次谐波的分布因数</a:t>
            </a:r>
          </a:p>
          <a:p>
            <a:pPr marL="342900" indent="-342900"/>
            <a:r>
              <a:rPr lang="zh-CN" altLang="en-US"/>
              <a:t>相应，元件组的</a:t>
            </a:r>
            <a:r>
              <a:rPr lang="en-US" altLang="zh-CN"/>
              <a:t>v</a:t>
            </a:r>
            <a:r>
              <a:rPr lang="zh-CN" altLang="en-US"/>
              <a:t>次谐波电势为</a:t>
            </a:r>
            <a:endParaRPr lang="zh-CN" altLang="zh-CN"/>
          </a:p>
        </p:txBody>
      </p:sp>
      <p:graphicFrame>
        <p:nvGraphicFramePr>
          <p:cNvPr id="266244" name="Object 4"/>
          <p:cNvGraphicFramePr>
            <a:graphicFrameLocks noChangeAspect="1"/>
          </p:cNvGraphicFramePr>
          <p:nvPr>
            <p:ph idx="1"/>
          </p:nvPr>
        </p:nvGraphicFramePr>
        <p:xfrm>
          <a:off x="4932363" y="2781300"/>
          <a:ext cx="4211637" cy="2651125"/>
        </p:xfrm>
        <a:graphic>
          <a:graphicData uri="http://schemas.openxmlformats.org/presentationml/2006/ole">
            <p:oleObj spid="_x0000_s266244" name="Equation" r:id="rId3" imgW="2133360" imgH="126972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66244"/>
                                        </p:tgtEl>
                                        <p:attrNameLst>
                                          <p:attrName>style.visibility</p:attrName>
                                        </p:attrNameLst>
                                      </p:cBhvr>
                                      <p:to>
                                        <p:strVal val="visible"/>
                                      </p:to>
                                    </p:set>
                                    <p:anim calcmode="lin" valueType="num">
                                      <p:cBhvr>
                                        <p:cTn id="7" dur="1000" fill="hold"/>
                                        <p:tgtEl>
                                          <p:spTgt spid="266244"/>
                                        </p:tgtEl>
                                        <p:attrNameLst>
                                          <p:attrName>ppt_w</p:attrName>
                                        </p:attrNameLst>
                                      </p:cBhvr>
                                      <p:tavLst>
                                        <p:tav tm="0">
                                          <p:val>
                                            <p:strVal val="#ppt_w*0.70"/>
                                          </p:val>
                                        </p:tav>
                                        <p:tav tm="100000">
                                          <p:val>
                                            <p:strVal val="#ppt_w"/>
                                          </p:val>
                                        </p:tav>
                                      </p:tavLst>
                                    </p:anim>
                                    <p:anim calcmode="lin" valueType="num">
                                      <p:cBhvr>
                                        <p:cTn id="8" dur="1000" fill="hold"/>
                                        <p:tgtEl>
                                          <p:spTgt spid="266244"/>
                                        </p:tgtEl>
                                        <p:attrNameLst>
                                          <p:attrName>ppt_h</p:attrName>
                                        </p:attrNameLst>
                                      </p:cBhvr>
                                      <p:tavLst>
                                        <p:tav tm="0">
                                          <p:val>
                                            <p:strVal val="#ppt_h"/>
                                          </p:val>
                                        </p:tav>
                                        <p:tav tm="100000">
                                          <p:val>
                                            <p:strVal val="#ppt_h"/>
                                          </p:val>
                                        </p:tav>
                                      </p:tavLst>
                                    </p:anim>
                                    <p:animEffect transition="in" filter="fade">
                                      <p:cBhvr>
                                        <p:cTn id="9" dur="1000"/>
                                        <p:tgtEl>
                                          <p:spTgt spid="266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684213" y="549275"/>
            <a:ext cx="8459787" cy="1152525"/>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000" b="1">
                <a:latin typeface="宋体" pitchFamily="2" charset="-122"/>
              </a:rPr>
              <a:t>4</a:t>
            </a:r>
            <a:r>
              <a:rPr lang="en-US" altLang="zh-CN" sz="2800" b="1">
                <a:latin typeface="宋体" pitchFamily="2" charset="-122"/>
              </a:rPr>
              <a:t/>
            </a:r>
            <a:br>
              <a:rPr lang="en-US" altLang="zh-CN" sz="2800" b="1">
                <a:latin typeface="宋体" pitchFamily="2" charset="-122"/>
              </a:rPr>
            </a:br>
            <a:r>
              <a:rPr lang="en-US" altLang="zh-CN" sz="2800" b="1">
                <a:latin typeface="宋体" pitchFamily="2" charset="-122"/>
              </a:rPr>
              <a:t>4—3  </a:t>
            </a:r>
            <a:r>
              <a:rPr lang="zh-CN" altLang="en-US" sz="2800" b="1">
                <a:latin typeface="宋体" pitchFamily="2" charset="-122"/>
              </a:rPr>
              <a:t>分布元件组的感应电势和分布因数</a:t>
            </a:r>
          </a:p>
        </p:txBody>
      </p:sp>
      <p:sp>
        <p:nvSpPr>
          <p:cNvPr id="267267" name="Rectangle 3"/>
          <p:cNvSpPr>
            <a:spLocks noChangeArrowheads="1"/>
          </p:cNvSpPr>
          <p:nvPr/>
        </p:nvSpPr>
        <p:spPr bwMode="auto">
          <a:xfrm>
            <a:off x="611188" y="1844675"/>
            <a:ext cx="7993062" cy="4464050"/>
          </a:xfrm>
          <a:prstGeom prst="rect">
            <a:avLst/>
          </a:prstGeom>
          <a:noFill/>
          <a:ln w="9525">
            <a:noFill/>
            <a:miter lim="800000"/>
            <a:headEnd/>
            <a:tailEnd/>
          </a:ln>
          <a:effectLst/>
        </p:spPr>
        <p:txBody>
          <a:bodyPr/>
          <a:lstStyle/>
          <a:p>
            <a:pPr marL="342900" indent="-342900"/>
            <a:r>
              <a:rPr lang="en-US" altLang="zh-CN" sz="2700" b="0">
                <a:latin typeface="Arial" charset="0"/>
                <a:ea typeface="宋体" pitchFamily="2" charset="-122"/>
              </a:rPr>
              <a:t>      </a:t>
            </a:r>
            <a:r>
              <a:rPr lang="zh-CN" altLang="en-US" sz="2700"/>
              <a:t>由此可见，把绕组排成分布结构，对基波电势的削弱程度小，对谐波电势的削弱程度大，因而也可以利用分布绕组来改善电势的波形。分布绕组对电势波形的改善效果可从图看出；</a:t>
            </a:r>
            <a:r>
              <a:rPr lang="zh-CN" altLang="en-US" sz="2700">
                <a:solidFill>
                  <a:srgbClr val="0000FF"/>
                </a:solidFill>
              </a:rPr>
              <a:t>相邻两个元件的电势波形都是平顶波，叠加后的电势波较接近正弦波了</a:t>
            </a:r>
            <a:r>
              <a:rPr lang="zh-CN" altLang="en-US" sz="2700"/>
              <a:t>。</a:t>
            </a:r>
          </a:p>
          <a:p>
            <a:pPr marL="342900" indent="-342900"/>
            <a:r>
              <a:rPr lang="zh-CN" altLang="en-US" sz="2700"/>
              <a:t>    要指出，绕组的节距因数和分布因数都有正、有负。它反映了各次谐波电势的相位关系，</a:t>
            </a:r>
            <a:r>
              <a:rPr lang="zh-CN" altLang="en-US" sz="2700">
                <a:solidFill>
                  <a:srgbClr val="FF0000"/>
                </a:solidFill>
              </a:rPr>
              <a:t>在计算电势有效值</a:t>
            </a:r>
            <a:r>
              <a:rPr lang="en-US" altLang="zh-CN" sz="2700">
                <a:solidFill>
                  <a:srgbClr val="FF0000"/>
                </a:solidFill>
              </a:rPr>
              <a:t>(</a:t>
            </a:r>
            <a:r>
              <a:rPr lang="zh-CN" altLang="en-US" sz="2700">
                <a:solidFill>
                  <a:srgbClr val="FF0000"/>
                </a:solidFill>
              </a:rPr>
              <a:t>数值大小</a:t>
            </a:r>
            <a:r>
              <a:rPr lang="en-US" altLang="zh-CN" sz="2700">
                <a:solidFill>
                  <a:srgbClr val="FF0000"/>
                </a:solidFill>
              </a:rPr>
              <a:t>)</a:t>
            </a:r>
            <a:r>
              <a:rPr lang="zh-CN" altLang="en-US" sz="2700">
                <a:solidFill>
                  <a:srgbClr val="FF0000"/>
                </a:solidFill>
              </a:rPr>
              <a:t>时，不必考虑，只取绝对值</a:t>
            </a:r>
            <a:r>
              <a:rPr lang="zh-CN" altLang="en-US" sz="2700"/>
              <a:t>。 </a:t>
            </a:r>
            <a:endParaRPr lang="zh-CN" altLang="zh-CN" sz="2700"/>
          </a:p>
        </p:txBody>
      </p:sp>
      <p:pic>
        <p:nvPicPr>
          <p:cNvPr id="267270" name="Picture 6" descr="16-10分布绕组的电势"/>
          <p:cNvPicPr>
            <a:picLocks noChangeAspect="1" noChangeArrowheads="1"/>
          </p:cNvPicPr>
          <p:nvPr>
            <p:ph idx="1"/>
          </p:nvPr>
        </p:nvPicPr>
        <p:blipFill>
          <a:blip r:embed="rId2"/>
          <a:srcRect/>
          <a:stretch>
            <a:fillRect/>
          </a:stretch>
        </p:blipFill>
        <p:spPr>
          <a:xfrm>
            <a:off x="0" y="0"/>
            <a:ext cx="6408738" cy="4360863"/>
          </a:xfrm>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7270"/>
                                        </p:tgtEl>
                                        <p:attrNameLst>
                                          <p:attrName>style.visibility</p:attrName>
                                        </p:attrNameLst>
                                      </p:cBhvr>
                                      <p:to>
                                        <p:strVal val="visible"/>
                                      </p:to>
                                    </p:set>
                                    <p:anim calcmode="lin" valueType="num">
                                      <p:cBhvr additive="base">
                                        <p:cTn id="7" dur="500" fill="hold"/>
                                        <p:tgtEl>
                                          <p:spTgt spid="267270"/>
                                        </p:tgtEl>
                                        <p:attrNameLst>
                                          <p:attrName>ppt_x</p:attrName>
                                        </p:attrNameLst>
                                      </p:cBhvr>
                                      <p:tavLst>
                                        <p:tav tm="0">
                                          <p:val>
                                            <p:strVal val="#ppt_x"/>
                                          </p:val>
                                        </p:tav>
                                        <p:tav tm="100000">
                                          <p:val>
                                            <p:strVal val="#ppt_x"/>
                                          </p:val>
                                        </p:tav>
                                      </p:tavLst>
                                    </p:anim>
                                    <p:anim calcmode="lin" valueType="num">
                                      <p:cBhvr additive="base">
                                        <p:cTn id="8" dur="500" fill="hold"/>
                                        <p:tgtEl>
                                          <p:spTgt spid="2672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755650" y="549275"/>
            <a:ext cx="7200900" cy="1152525"/>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000" b="1">
                <a:latin typeface="宋体" pitchFamily="2" charset="-122"/>
              </a:rPr>
              <a:t>1</a:t>
            </a:r>
            <a:r>
              <a:rPr lang="en-US" altLang="zh-CN" sz="2800" b="1">
                <a:latin typeface="宋体" pitchFamily="2" charset="-122"/>
              </a:rPr>
              <a:t/>
            </a:r>
            <a:br>
              <a:rPr lang="en-US" altLang="zh-CN" sz="2800" b="1">
                <a:latin typeface="宋体" pitchFamily="2" charset="-122"/>
              </a:rPr>
            </a:br>
            <a:r>
              <a:rPr lang="en-US" altLang="zh-CN" sz="2800" b="1">
                <a:latin typeface="宋体" pitchFamily="2" charset="-122"/>
              </a:rPr>
              <a:t>4-4  </a:t>
            </a:r>
            <a:r>
              <a:rPr lang="zh-CN" altLang="en-US" sz="2800" b="1">
                <a:latin typeface="宋体" pitchFamily="2" charset="-122"/>
              </a:rPr>
              <a:t>相电势及绕组因数</a:t>
            </a:r>
          </a:p>
        </p:txBody>
      </p:sp>
      <p:sp>
        <p:nvSpPr>
          <p:cNvPr id="268291" name="Rectangle 3"/>
          <p:cNvSpPr>
            <a:spLocks noChangeArrowheads="1"/>
          </p:cNvSpPr>
          <p:nvPr/>
        </p:nvSpPr>
        <p:spPr bwMode="auto">
          <a:xfrm>
            <a:off x="611188" y="1844675"/>
            <a:ext cx="8281987" cy="5013325"/>
          </a:xfrm>
          <a:prstGeom prst="rect">
            <a:avLst/>
          </a:prstGeom>
          <a:noFill/>
          <a:ln w="9525">
            <a:noFill/>
            <a:miter lim="800000"/>
            <a:headEnd/>
            <a:tailEnd/>
          </a:ln>
          <a:effectLst/>
        </p:spPr>
        <p:txBody>
          <a:bodyPr/>
          <a:lstStyle/>
          <a:p>
            <a:pPr marL="342900" indent="-342900"/>
            <a:r>
              <a:rPr lang="en-US" altLang="zh-CN" sz="2700" b="0">
                <a:latin typeface="Arial" charset="0"/>
                <a:ea typeface="宋体" pitchFamily="2" charset="-122"/>
              </a:rPr>
              <a:t>      </a:t>
            </a:r>
            <a:r>
              <a:rPr lang="zh-CN" altLang="en-US"/>
              <a:t>相绕组是由元件组经串联或并联组成的，如果每相有</a:t>
            </a:r>
            <a:r>
              <a:rPr lang="en-US" altLang="zh-CN"/>
              <a:t>a</a:t>
            </a:r>
            <a:r>
              <a:rPr lang="zh-CN" altLang="en-US"/>
              <a:t>条并联支路，则</a:t>
            </a:r>
            <a:r>
              <a:rPr lang="zh-CN" altLang="en-US">
                <a:solidFill>
                  <a:srgbClr val="0000FF"/>
                </a:solidFill>
              </a:rPr>
              <a:t>各条支路的电势必须大小相等，相位相同，这样并联后才不致引起环流。</a:t>
            </a:r>
          </a:p>
          <a:p>
            <a:pPr marL="342900" indent="-342900"/>
            <a:r>
              <a:rPr lang="zh-CN" altLang="en-US"/>
              <a:t>      显然，支路电势就等于相电势，通常在同一支路中所串联的各元件组的电势也是大小相等、相位相同</a:t>
            </a:r>
            <a:r>
              <a:rPr lang="en-US" altLang="zh-CN"/>
              <a:t>(</a:t>
            </a:r>
            <a:r>
              <a:rPr lang="zh-CN" altLang="en-US"/>
              <a:t>或相位相反者反向串联</a:t>
            </a:r>
            <a:r>
              <a:rPr lang="en-US" altLang="zh-CN"/>
              <a:t>)</a:t>
            </a:r>
            <a:r>
              <a:rPr lang="zh-CN" altLang="en-US"/>
              <a:t>的，因此</a:t>
            </a:r>
            <a:r>
              <a:rPr lang="zh-CN" altLang="en-US">
                <a:solidFill>
                  <a:srgbClr val="0000FF"/>
                </a:solidFill>
              </a:rPr>
              <a:t>支路电势就是串联各元件组电势的代数和</a:t>
            </a:r>
            <a:r>
              <a:rPr lang="zh-CN" altLang="en-US"/>
              <a:t>。若每相绕组有</a:t>
            </a:r>
            <a:r>
              <a:rPr lang="en-US" altLang="zh-CN"/>
              <a:t>a</a:t>
            </a:r>
            <a:r>
              <a:rPr lang="zh-CN" altLang="en-US"/>
              <a:t>条并联支路，每支路有</a:t>
            </a:r>
            <a:r>
              <a:rPr lang="en-US" altLang="zh-CN"/>
              <a:t>Q</a:t>
            </a:r>
            <a:r>
              <a:rPr lang="zh-CN" altLang="en-US"/>
              <a:t>个元件组串联而成，则相绕组基波电势和谐波电势分别为</a:t>
            </a:r>
            <a:endParaRPr lang="zh-CN" altLang="zh-CN"/>
          </a:p>
        </p:txBody>
      </p:sp>
      <p:graphicFrame>
        <p:nvGraphicFramePr>
          <p:cNvPr id="268292" name="Object 4"/>
          <p:cNvGraphicFramePr>
            <a:graphicFrameLocks noChangeAspect="1"/>
          </p:cNvGraphicFramePr>
          <p:nvPr>
            <p:ph idx="1"/>
          </p:nvPr>
        </p:nvGraphicFramePr>
        <p:xfrm>
          <a:off x="2916238" y="5949950"/>
          <a:ext cx="3887787" cy="696913"/>
        </p:xfrm>
        <a:graphic>
          <a:graphicData uri="http://schemas.openxmlformats.org/presentationml/2006/ole">
            <p:oleObj spid="_x0000_s268292" name="Equation" r:id="rId3" imgW="1346040" imgH="24120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68292"/>
                                        </p:tgtEl>
                                        <p:attrNameLst>
                                          <p:attrName>style.visibility</p:attrName>
                                        </p:attrNameLst>
                                      </p:cBhvr>
                                      <p:to>
                                        <p:strVal val="visible"/>
                                      </p:to>
                                    </p:set>
                                    <p:anim calcmode="lin" valueType="num">
                                      <p:cBhvr>
                                        <p:cTn id="7" dur="1000" fill="hold"/>
                                        <p:tgtEl>
                                          <p:spTgt spid="268292"/>
                                        </p:tgtEl>
                                        <p:attrNameLst>
                                          <p:attrName>ppt_w</p:attrName>
                                        </p:attrNameLst>
                                      </p:cBhvr>
                                      <p:tavLst>
                                        <p:tav tm="0">
                                          <p:val>
                                            <p:strVal val="#ppt_w*0.70"/>
                                          </p:val>
                                        </p:tav>
                                        <p:tav tm="100000">
                                          <p:val>
                                            <p:strVal val="#ppt_w"/>
                                          </p:val>
                                        </p:tav>
                                      </p:tavLst>
                                    </p:anim>
                                    <p:anim calcmode="lin" valueType="num">
                                      <p:cBhvr>
                                        <p:cTn id="8" dur="1000" fill="hold"/>
                                        <p:tgtEl>
                                          <p:spTgt spid="268292"/>
                                        </p:tgtEl>
                                        <p:attrNameLst>
                                          <p:attrName>ppt_h</p:attrName>
                                        </p:attrNameLst>
                                      </p:cBhvr>
                                      <p:tavLst>
                                        <p:tav tm="0">
                                          <p:val>
                                            <p:strVal val="#ppt_h"/>
                                          </p:val>
                                        </p:tav>
                                        <p:tav tm="100000">
                                          <p:val>
                                            <p:strVal val="#ppt_h"/>
                                          </p:val>
                                        </p:tav>
                                      </p:tavLst>
                                    </p:anim>
                                    <p:animEffect transition="in" filter="fade">
                                      <p:cBhvr>
                                        <p:cTn id="9" dur="1000"/>
                                        <p:tgtEl>
                                          <p:spTgt spid="268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468313" y="0"/>
            <a:ext cx="6335712" cy="1125538"/>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000" b="1">
                <a:latin typeface="宋体" pitchFamily="2" charset="-122"/>
              </a:rPr>
              <a:t>2</a:t>
            </a:r>
            <a:r>
              <a:rPr lang="en-US" altLang="zh-CN" sz="2800" b="1">
                <a:latin typeface="宋体" pitchFamily="2" charset="-122"/>
              </a:rPr>
              <a:t/>
            </a:r>
            <a:br>
              <a:rPr lang="en-US" altLang="zh-CN" sz="2800" b="1">
                <a:latin typeface="宋体" pitchFamily="2" charset="-122"/>
              </a:rPr>
            </a:br>
            <a:r>
              <a:rPr lang="en-US" altLang="zh-CN" sz="2800" b="1">
                <a:latin typeface="宋体" pitchFamily="2" charset="-122"/>
              </a:rPr>
              <a:t>4-4  </a:t>
            </a:r>
            <a:r>
              <a:rPr lang="zh-CN" altLang="en-US" sz="2800" b="1">
                <a:latin typeface="宋体" pitchFamily="2" charset="-122"/>
              </a:rPr>
              <a:t>相电势及绕组因数</a:t>
            </a:r>
          </a:p>
        </p:txBody>
      </p:sp>
      <p:sp>
        <p:nvSpPr>
          <p:cNvPr id="269315" name="Rectangle 3"/>
          <p:cNvSpPr>
            <a:spLocks noChangeArrowheads="1"/>
          </p:cNvSpPr>
          <p:nvPr/>
        </p:nvSpPr>
        <p:spPr bwMode="auto">
          <a:xfrm>
            <a:off x="0" y="1196975"/>
            <a:ext cx="9144000" cy="5013325"/>
          </a:xfrm>
          <a:prstGeom prst="rect">
            <a:avLst/>
          </a:prstGeom>
          <a:noFill/>
          <a:ln w="9525">
            <a:noFill/>
            <a:miter lim="800000"/>
            <a:headEnd/>
            <a:tailEnd/>
          </a:ln>
          <a:effectLst/>
        </p:spPr>
        <p:txBody>
          <a:bodyPr/>
          <a:lstStyle/>
          <a:p>
            <a:pPr marL="342900" indent="-342900"/>
            <a:r>
              <a:rPr lang="zh-CN" altLang="en-US">
                <a:solidFill>
                  <a:srgbClr val="0000FF"/>
                </a:solidFill>
              </a:rPr>
              <a:t>这里，要建立交流绕组的两个重要参数</a:t>
            </a:r>
            <a:r>
              <a:rPr lang="zh-CN" altLang="en-US"/>
              <a:t>，</a:t>
            </a:r>
          </a:p>
          <a:p>
            <a:pPr marL="342900" indent="-342900"/>
            <a:r>
              <a:rPr lang="zh-CN" altLang="en-US"/>
              <a:t>    </a:t>
            </a:r>
            <a:r>
              <a:rPr lang="en-US" altLang="zh-CN">
                <a:solidFill>
                  <a:srgbClr val="0000FF"/>
                </a:solidFill>
              </a:rPr>
              <a:t>(1)</a:t>
            </a:r>
            <a:r>
              <a:rPr lang="zh-CN" altLang="en-US">
                <a:solidFill>
                  <a:srgbClr val="0000FF"/>
                </a:solidFill>
              </a:rPr>
              <a:t>每相串联匝数</a:t>
            </a:r>
            <a:r>
              <a:rPr lang="en-US" altLang="zh-CN">
                <a:solidFill>
                  <a:srgbClr val="0000FF"/>
                </a:solidFill>
              </a:rPr>
              <a:t>W</a:t>
            </a:r>
            <a:r>
              <a:rPr lang="en-US" altLang="zh-CN"/>
              <a:t>    </a:t>
            </a:r>
            <a:r>
              <a:rPr lang="zh-CN" altLang="en-US"/>
              <a:t>注意，</a:t>
            </a:r>
            <a:r>
              <a:rPr lang="en-US" altLang="zh-CN"/>
              <a:t>W</a:t>
            </a:r>
            <a:r>
              <a:rPr lang="zh-CN" altLang="en-US"/>
              <a:t>不是相绕组的总匝数，而是每条并联支路的匝数，即</a:t>
            </a:r>
            <a:r>
              <a:rPr lang="en-US" altLang="zh-CN"/>
              <a:t>W=qQW</a:t>
            </a:r>
            <a:r>
              <a:rPr lang="en-US" altLang="zh-CN" baseline="-25000"/>
              <a:t>y</a:t>
            </a:r>
            <a:r>
              <a:rPr lang="zh-CN" altLang="en-US"/>
              <a:t>，而</a:t>
            </a:r>
            <a:r>
              <a:rPr lang="en-US" altLang="zh-CN"/>
              <a:t>aW</a:t>
            </a:r>
            <a:r>
              <a:rPr lang="zh-CN" altLang="en-US"/>
              <a:t>才是每相绕组的总匝数。</a:t>
            </a:r>
          </a:p>
          <a:p>
            <a:pPr marL="342900" indent="-342900"/>
            <a:r>
              <a:rPr lang="zh-CN" altLang="en-US"/>
              <a:t>    </a:t>
            </a:r>
            <a:r>
              <a:rPr lang="en-US" altLang="zh-CN">
                <a:solidFill>
                  <a:srgbClr val="0000FF"/>
                </a:solidFill>
              </a:rPr>
              <a:t>(2)</a:t>
            </a:r>
            <a:r>
              <a:rPr lang="zh-CN" altLang="en-US">
                <a:solidFill>
                  <a:srgbClr val="0000FF"/>
                </a:solidFill>
              </a:rPr>
              <a:t>绕组因数</a:t>
            </a:r>
            <a:r>
              <a:rPr lang="en-US" altLang="zh-CN">
                <a:solidFill>
                  <a:srgbClr val="0000FF"/>
                </a:solidFill>
              </a:rPr>
              <a:t>k</a:t>
            </a:r>
            <a:r>
              <a:rPr lang="en-US" altLang="zh-CN" baseline="-25000">
                <a:solidFill>
                  <a:srgbClr val="0000FF"/>
                </a:solidFill>
              </a:rPr>
              <a:t>W</a:t>
            </a:r>
            <a:r>
              <a:rPr lang="en-US" altLang="zh-CN" baseline="-25000"/>
              <a:t>   </a:t>
            </a:r>
            <a:r>
              <a:rPr lang="zh-CN" altLang="en-US"/>
              <a:t>这里的绕组因数为节距因数和分布因数的乘积，有基波绕组因数 </a:t>
            </a:r>
            <a:r>
              <a:rPr lang="en-US" altLang="zh-CN"/>
              <a:t>k</a:t>
            </a:r>
            <a:r>
              <a:rPr lang="en-US" altLang="zh-CN" baseline="-25000"/>
              <a:t>w1</a:t>
            </a:r>
            <a:r>
              <a:rPr lang="zh-CN" altLang="en-US"/>
              <a:t>和谐波绕组因数</a:t>
            </a:r>
            <a:r>
              <a:rPr lang="en-US" altLang="zh-CN"/>
              <a:t>k</a:t>
            </a:r>
            <a:r>
              <a:rPr lang="en-US" altLang="zh-CN" baseline="-25000"/>
              <a:t>wv</a:t>
            </a:r>
          </a:p>
          <a:p>
            <a:pPr marL="342900" indent="-342900"/>
            <a:r>
              <a:rPr lang="en-US" altLang="zh-CN" baseline="-25000"/>
              <a:t>      </a:t>
            </a:r>
            <a:r>
              <a:rPr lang="zh-CN" altLang="en-US"/>
              <a:t>综上关系，交流电机相绕组的基波电势</a:t>
            </a:r>
            <a:r>
              <a:rPr lang="en-US" altLang="zh-CN"/>
              <a:t>E</a:t>
            </a:r>
            <a:r>
              <a:rPr lang="en-US" altLang="zh-CN" baseline="-25000"/>
              <a:t>1</a:t>
            </a:r>
            <a:r>
              <a:rPr lang="zh-CN" altLang="en-US"/>
              <a:t>和谐波电势</a:t>
            </a:r>
            <a:r>
              <a:rPr lang="en-US" altLang="zh-CN"/>
              <a:t>E</a:t>
            </a:r>
            <a:r>
              <a:rPr lang="en-US" altLang="zh-CN" baseline="-25000"/>
              <a:t>v</a:t>
            </a:r>
            <a:r>
              <a:rPr lang="zh-CN" altLang="en-US"/>
              <a:t>为</a:t>
            </a:r>
          </a:p>
          <a:p>
            <a:pPr marL="342900" indent="-342900"/>
            <a:r>
              <a:rPr lang="zh-CN" altLang="en-US"/>
              <a:t>相绕组总电势有效值</a:t>
            </a:r>
            <a:r>
              <a:rPr lang="en-US" altLang="zh-CN"/>
              <a:t>E</a:t>
            </a:r>
            <a:r>
              <a:rPr lang="zh-CN" altLang="en-US"/>
              <a:t>为</a:t>
            </a:r>
          </a:p>
          <a:p>
            <a:pPr marL="342900" indent="-342900"/>
            <a:r>
              <a:rPr lang="zh-CN" altLang="en-US"/>
              <a:t>正常设计的电机，因存在谐波、电势而影响总电势波形，但由于</a:t>
            </a:r>
            <a:r>
              <a:rPr lang="en-US" altLang="zh-CN"/>
              <a:t>E</a:t>
            </a:r>
            <a:r>
              <a:rPr lang="en-US" altLang="zh-CN" baseline="-25000"/>
              <a:t>v</a:t>
            </a:r>
            <a:r>
              <a:rPr lang="en-US" altLang="zh-CN"/>
              <a:t> &lt;&lt; E</a:t>
            </a:r>
            <a:r>
              <a:rPr lang="en-US" altLang="zh-CN" baseline="-25000"/>
              <a:t>1 </a:t>
            </a:r>
            <a:r>
              <a:rPr lang="zh-CN" altLang="en-US"/>
              <a:t>，因此数值上影响较小，即</a:t>
            </a:r>
            <a:r>
              <a:rPr lang="en-US" altLang="zh-CN"/>
              <a:t>E≈ E</a:t>
            </a:r>
            <a:r>
              <a:rPr lang="en-US" altLang="zh-CN" baseline="-25000"/>
              <a:t>1</a:t>
            </a:r>
            <a:r>
              <a:rPr lang="en-US" altLang="zh-CN" sz="2700">
                <a:latin typeface="Arial" charset="0"/>
                <a:ea typeface="宋体" pitchFamily="2" charset="-122"/>
              </a:rPr>
              <a:t> </a:t>
            </a:r>
          </a:p>
        </p:txBody>
      </p:sp>
      <p:graphicFrame>
        <p:nvGraphicFramePr>
          <p:cNvPr id="269316" name="Object 4"/>
          <p:cNvGraphicFramePr>
            <a:graphicFrameLocks noChangeAspect="1"/>
          </p:cNvGraphicFramePr>
          <p:nvPr>
            <p:ph idx="1"/>
          </p:nvPr>
        </p:nvGraphicFramePr>
        <p:xfrm>
          <a:off x="4618038" y="2513013"/>
          <a:ext cx="3457575" cy="3228975"/>
        </p:xfrm>
        <a:graphic>
          <a:graphicData uri="http://schemas.openxmlformats.org/presentationml/2006/ole">
            <p:oleObj spid="_x0000_s269316" name="Equation" r:id="rId3" imgW="1320480" imgH="124452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69316"/>
                                        </p:tgtEl>
                                        <p:attrNameLst>
                                          <p:attrName>style.visibility</p:attrName>
                                        </p:attrNameLst>
                                      </p:cBhvr>
                                      <p:to>
                                        <p:strVal val="visible"/>
                                      </p:to>
                                    </p:set>
                                    <p:anim calcmode="lin" valueType="num">
                                      <p:cBhvr>
                                        <p:cTn id="7" dur="1000" fill="hold"/>
                                        <p:tgtEl>
                                          <p:spTgt spid="269316"/>
                                        </p:tgtEl>
                                        <p:attrNameLst>
                                          <p:attrName>ppt_w</p:attrName>
                                        </p:attrNameLst>
                                      </p:cBhvr>
                                      <p:tavLst>
                                        <p:tav tm="0">
                                          <p:val>
                                            <p:strVal val="#ppt_w*0.70"/>
                                          </p:val>
                                        </p:tav>
                                        <p:tav tm="100000">
                                          <p:val>
                                            <p:strVal val="#ppt_w"/>
                                          </p:val>
                                        </p:tav>
                                      </p:tavLst>
                                    </p:anim>
                                    <p:anim calcmode="lin" valueType="num">
                                      <p:cBhvr>
                                        <p:cTn id="8" dur="1000" fill="hold"/>
                                        <p:tgtEl>
                                          <p:spTgt spid="269316"/>
                                        </p:tgtEl>
                                        <p:attrNameLst>
                                          <p:attrName>ppt_h</p:attrName>
                                        </p:attrNameLst>
                                      </p:cBhvr>
                                      <p:tavLst>
                                        <p:tav tm="0">
                                          <p:val>
                                            <p:strVal val="#ppt_h"/>
                                          </p:val>
                                        </p:tav>
                                        <p:tav tm="100000">
                                          <p:val>
                                            <p:strVal val="#ppt_h"/>
                                          </p:val>
                                        </p:tav>
                                      </p:tavLst>
                                    </p:anim>
                                    <p:animEffect transition="in" filter="fade">
                                      <p:cBhvr>
                                        <p:cTn id="9" dur="1000"/>
                                        <p:tgtEl>
                                          <p:spTgt spid="269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827088" y="620713"/>
            <a:ext cx="7505700" cy="981075"/>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000" b="1">
                <a:latin typeface="宋体" pitchFamily="2" charset="-122"/>
              </a:rPr>
              <a:t>1</a:t>
            </a:r>
            <a:r>
              <a:rPr lang="en-US" altLang="zh-CN" sz="2800" b="1">
                <a:latin typeface="宋体" pitchFamily="2" charset="-122"/>
              </a:rPr>
              <a:t/>
            </a:r>
            <a:br>
              <a:rPr lang="en-US" altLang="zh-CN" sz="2800" b="1">
                <a:latin typeface="宋体" pitchFamily="2" charset="-122"/>
              </a:rPr>
            </a:br>
            <a:r>
              <a:rPr lang="en-US" altLang="zh-CN" sz="2800" b="1">
                <a:latin typeface="宋体" pitchFamily="2" charset="-122"/>
              </a:rPr>
              <a:t>4—5  </a:t>
            </a:r>
            <a:r>
              <a:rPr lang="zh-CN" altLang="en-US" sz="2800" b="1">
                <a:latin typeface="宋体" pitchFamily="2" charset="-122"/>
              </a:rPr>
              <a:t>三相双层整数槽绕组</a:t>
            </a:r>
          </a:p>
        </p:txBody>
      </p:sp>
      <p:sp>
        <p:nvSpPr>
          <p:cNvPr id="228356" name="Rectangle 4"/>
          <p:cNvSpPr>
            <a:spLocks noChangeArrowheads="1"/>
          </p:cNvSpPr>
          <p:nvPr/>
        </p:nvSpPr>
        <p:spPr bwMode="auto">
          <a:xfrm>
            <a:off x="0" y="1700213"/>
            <a:ext cx="9144000" cy="3168650"/>
          </a:xfrm>
          <a:prstGeom prst="rect">
            <a:avLst/>
          </a:prstGeom>
          <a:noFill/>
          <a:ln w="9525">
            <a:noFill/>
            <a:miter lim="800000"/>
            <a:headEnd/>
            <a:tailEnd/>
          </a:ln>
          <a:effectLst/>
        </p:spPr>
        <p:txBody>
          <a:bodyPr/>
          <a:lstStyle/>
          <a:p>
            <a:pPr marL="342900" indent="-342900"/>
            <a:r>
              <a:rPr lang="zh-CN" altLang="en-US"/>
              <a:t>交流电机的绕组类型很多。</a:t>
            </a:r>
          </a:p>
          <a:p>
            <a:pPr marL="342900" indent="-342900"/>
            <a:r>
              <a:rPr lang="zh-CN" altLang="en-US"/>
              <a:t>按相数不同，可分单相，两相、三相和其它多相绕组。</a:t>
            </a:r>
          </a:p>
          <a:p>
            <a:pPr marL="342900" indent="-342900"/>
            <a:r>
              <a:rPr lang="zh-CN" altLang="en-US"/>
              <a:t>按槽内层数之差别，可分为单层绕组和双层绕组，单层又有同心式，链式和交叉式等不同型式。</a:t>
            </a:r>
          </a:p>
          <a:p>
            <a:pPr marL="342900" indent="-342900"/>
            <a:r>
              <a:rPr lang="zh-CN" altLang="en-US"/>
              <a:t>按每极每相糟数</a:t>
            </a:r>
            <a:r>
              <a:rPr lang="en-US" altLang="zh-CN"/>
              <a:t>q</a:t>
            </a:r>
            <a:r>
              <a:rPr lang="zh-CN" altLang="en-US"/>
              <a:t>是整数还是分数，则有整数槽绕组和分数槽绕组之分。</a:t>
            </a:r>
          </a:p>
          <a:p>
            <a:pPr marL="342900" indent="-342900"/>
            <a:r>
              <a:rPr lang="zh-CN" altLang="en-US"/>
              <a:t>这一节将首先介绍三相双层整数槽绕组</a:t>
            </a:r>
            <a:r>
              <a:rPr lang="zh-CN" altLang="en-US" b="0"/>
              <a:t>。</a:t>
            </a:r>
            <a:endParaRPr lang="zh-CN" altLang="zh-CN" b="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a:t>
            </a:r>
            <a:r>
              <a:rPr lang="zh-CN" altLang="en-US" sz="2800" b="1">
                <a:latin typeface="华文新魏" pitchFamily="2" charset="-122"/>
              </a:rPr>
              <a:t>　交流绕组及其感应电势</a:t>
            </a:r>
            <a:r>
              <a:rPr lang="zh-CN" altLang="en-US" sz="2800" b="1"/>
              <a:t/>
            </a:r>
            <a:br>
              <a:rPr lang="zh-CN" altLang="en-US" sz="2800" b="1"/>
            </a:br>
            <a:r>
              <a:rPr lang="zh-CN" altLang="en-US" sz="2900" b="1"/>
              <a:t>介绍内容</a:t>
            </a:r>
          </a:p>
        </p:txBody>
      </p:sp>
      <p:sp>
        <p:nvSpPr>
          <p:cNvPr id="179203" name="Rectangle 3"/>
          <p:cNvSpPr>
            <a:spLocks noGrp="1" noChangeArrowheads="1"/>
          </p:cNvSpPr>
          <p:nvPr>
            <p:ph type="body" sz="half" idx="1"/>
          </p:nvPr>
        </p:nvSpPr>
        <p:spPr>
          <a:xfrm>
            <a:off x="1408113" y="1905000"/>
            <a:ext cx="6203950" cy="4038600"/>
          </a:xfrm>
        </p:spPr>
        <p:txBody>
          <a:bodyPr/>
          <a:lstStyle/>
          <a:p>
            <a:pPr>
              <a:buFont typeface="Wingdings" pitchFamily="2" charset="2"/>
              <a:buNone/>
            </a:pPr>
            <a:r>
              <a:rPr lang="en-US" altLang="zh-CN" sz="3600" b="1"/>
              <a:t>1.</a:t>
            </a:r>
            <a:r>
              <a:rPr lang="zh-CN" altLang="en-US" sz="2700" b="1"/>
              <a:t>元件的感应电势和节距因数</a:t>
            </a:r>
            <a:r>
              <a:rPr lang="zh-CN" altLang="en-US" sz="2700"/>
              <a:t> </a:t>
            </a:r>
            <a:endParaRPr lang="zh-CN" altLang="en-US" sz="3600" b="1"/>
          </a:p>
          <a:p>
            <a:pPr>
              <a:buFont typeface="Wingdings" pitchFamily="2" charset="2"/>
              <a:buNone/>
            </a:pPr>
            <a:r>
              <a:rPr lang="en-US" altLang="zh-CN" sz="3600" b="1"/>
              <a:t>2.</a:t>
            </a:r>
            <a:r>
              <a:rPr lang="zh-CN" altLang="en-US" sz="2700" b="1"/>
              <a:t>分布元件组的感应电势和分布因数</a:t>
            </a:r>
            <a:r>
              <a:rPr lang="zh-CN" altLang="en-US" sz="2700"/>
              <a:t> </a:t>
            </a:r>
          </a:p>
          <a:p>
            <a:pPr>
              <a:buFont typeface="Wingdings" pitchFamily="2" charset="2"/>
              <a:buNone/>
            </a:pPr>
            <a:r>
              <a:rPr lang="en-US" altLang="zh-CN" sz="3600" b="1"/>
              <a:t>3.</a:t>
            </a:r>
            <a:r>
              <a:rPr lang="zh-CN" altLang="en-US" sz="2700" b="1"/>
              <a:t>相电势及绕组因数</a:t>
            </a:r>
            <a:r>
              <a:rPr lang="zh-CN" altLang="en-US" sz="2700"/>
              <a:t> </a:t>
            </a:r>
            <a:endParaRPr lang="zh-CN" altLang="en-US" sz="3600" b="1"/>
          </a:p>
          <a:p>
            <a:pPr>
              <a:buFont typeface="Wingdings" pitchFamily="2" charset="2"/>
              <a:buNone/>
            </a:pPr>
            <a:endParaRPr lang="zh-CN" altLang="en-US" sz="3600" b="1"/>
          </a:p>
          <a:p>
            <a:pPr>
              <a:buFont typeface="Wingdings" pitchFamily="2" charset="2"/>
              <a:buNone/>
            </a:pPr>
            <a:endParaRPr lang="en-US" altLang="zh-CN" sz="3600" b="1"/>
          </a:p>
        </p:txBody>
      </p:sp>
      <p:pic>
        <p:nvPicPr>
          <p:cNvPr id="179204" name="Picture 4" descr="03new01010">
            <a:hlinkClick r:id="" action="ppaction://hlinkshowjump?jump=nextslide"/>
          </p:cNvPr>
          <p:cNvPicPr>
            <a:picLocks noChangeAspect="1" noChangeArrowheads="1" noCrop="1"/>
          </p:cNvPicPr>
          <p:nvPr/>
        </p:nvPicPr>
        <p:blipFill>
          <a:blip r:embed="rId2"/>
          <a:srcRect/>
          <a:stretch>
            <a:fillRect/>
          </a:stretch>
        </p:blipFill>
        <p:spPr bwMode="auto">
          <a:xfrm>
            <a:off x="914400" y="2133600"/>
            <a:ext cx="647700" cy="388938"/>
          </a:xfrm>
          <a:prstGeom prst="rect">
            <a:avLst/>
          </a:prstGeom>
          <a:noFill/>
          <a:ln w="9525">
            <a:noFill/>
            <a:miter lim="800000"/>
            <a:headEnd/>
            <a:tailEnd/>
          </a:ln>
        </p:spPr>
      </p:pic>
      <p:pic>
        <p:nvPicPr>
          <p:cNvPr id="179205" name="Picture 5" descr="03new01010">
            <a:hlinkClick r:id="rId3" action="ppaction://hlinksldjump"/>
          </p:cNvPr>
          <p:cNvPicPr>
            <a:picLocks noChangeAspect="1" noChangeArrowheads="1" noCrop="1"/>
          </p:cNvPicPr>
          <p:nvPr/>
        </p:nvPicPr>
        <p:blipFill>
          <a:blip r:embed="rId2"/>
          <a:srcRect/>
          <a:stretch>
            <a:fillRect/>
          </a:stretch>
        </p:blipFill>
        <p:spPr bwMode="auto">
          <a:xfrm>
            <a:off x="900113" y="2852738"/>
            <a:ext cx="647700" cy="388937"/>
          </a:xfrm>
          <a:prstGeom prst="rect">
            <a:avLst/>
          </a:prstGeom>
          <a:noFill/>
          <a:ln w="9525">
            <a:noFill/>
            <a:miter lim="800000"/>
            <a:headEnd/>
            <a:tailEnd/>
          </a:ln>
        </p:spPr>
      </p:pic>
      <p:pic>
        <p:nvPicPr>
          <p:cNvPr id="179209" name="Picture 9" descr="03new01010">
            <a:hlinkClick r:id="rId3" action="ppaction://hlinksldjump"/>
          </p:cNvPr>
          <p:cNvPicPr>
            <a:picLocks noChangeAspect="1" noChangeArrowheads="1" noCrop="1"/>
          </p:cNvPicPr>
          <p:nvPr>
            <p:ph sz="half" idx="2"/>
          </p:nvPr>
        </p:nvPicPr>
        <p:blipFill>
          <a:blip r:embed="rId2"/>
          <a:srcRect/>
          <a:stretch>
            <a:fillRect/>
          </a:stretch>
        </p:blipFill>
        <p:spPr>
          <a:xfrm>
            <a:off x="900113" y="3500438"/>
            <a:ext cx="649287" cy="388937"/>
          </a:xfrm>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animEffect transition="in" filter="slide(fromBottom)">
                                      <p:cBhvr>
                                        <p:cTn id="7" dur="500"/>
                                        <p:tgtEl>
                                          <p:spTgt spid="179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79203">
                                            <p:txEl>
                                              <p:pRg st="1" end="1"/>
                                            </p:txEl>
                                          </p:spTgt>
                                        </p:tgtEl>
                                        <p:attrNameLst>
                                          <p:attrName>style.visibility</p:attrName>
                                        </p:attrNameLst>
                                      </p:cBhvr>
                                      <p:to>
                                        <p:strVal val="visible"/>
                                      </p:to>
                                    </p:set>
                                    <p:animEffect transition="in" filter="slide(fromBottom)">
                                      <p:cBhvr>
                                        <p:cTn id="12" dur="500"/>
                                        <p:tgtEl>
                                          <p:spTgt spid="1792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79203">
                                            <p:txEl>
                                              <p:pRg st="2" end="2"/>
                                            </p:txEl>
                                          </p:spTgt>
                                        </p:tgtEl>
                                        <p:attrNameLst>
                                          <p:attrName>style.visibility</p:attrName>
                                        </p:attrNameLst>
                                      </p:cBhvr>
                                      <p:to>
                                        <p:strVal val="visible"/>
                                      </p:to>
                                    </p:set>
                                    <p:animEffect transition="in" filter="slide(fromBottom)">
                                      <p:cBhvr>
                                        <p:cTn id="17" dur="500"/>
                                        <p:tgtEl>
                                          <p:spTgt spid="1792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755650" y="476250"/>
            <a:ext cx="7488238" cy="1143000"/>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000" b="1">
                <a:latin typeface="宋体" pitchFamily="2" charset="-122"/>
              </a:rPr>
              <a:t>2</a:t>
            </a:r>
            <a:r>
              <a:rPr lang="en-US" altLang="zh-CN" sz="2800" b="1">
                <a:latin typeface="宋体" pitchFamily="2" charset="-122"/>
              </a:rPr>
              <a:t/>
            </a:r>
            <a:br>
              <a:rPr lang="en-US" altLang="zh-CN" sz="2800" b="1">
                <a:latin typeface="宋体" pitchFamily="2" charset="-122"/>
              </a:rPr>
            </a:br>
            <a:r>
              <a:rPr lang="en-US" altLang="zh-CN" sz="2800" b="1">
                <a:latin typeface="宋体" pitchFamily="2" charset="-122"/>
              </a:rPr>
              <a:t>4—5  </a:t>
            </a:r>
            <a:r>
              <a:rPr lang="zh-CN" altLang="en-US" sz="2800" b="1">
                <a:latin typeface="宋体" pitchFamily="2" charset="-122"/>
              </a:rPr>
              <a:t>三相双层整数槽绕组</a:t>
            </a:r>
          </a:p>
        </p:txBody>
      </p:sp>
      <p:sp>
        <p:nvSpPr>
          <p:cNvPr id="229380" name="Rectangle 4"/>
          <p:cNvSpPr>
            <a:spLocks noChangeArrowheads="1"/>
          </p:cNvSpPr>
          <p:nvPr/>
        </p:nvSpPr>
        <p:spPr bwMode="auto">
          <a:xfrm>
            <a:off x="179388" y="1989138"/>
            <a:ext cx="8642350" cy="2736850"/>
          </a:xfrm>
          <a:prstGeom prst="rect">
            <a:avLst/>
          </a:prstGeom>
          <a:noFill/>
          <a:ln w="9525">
            <a:noFill/>
            <a:miter lim="800000"/>
            <a:headEnd/>
            <a:tailEnd/>
          </a:ln>
          <a:effectLst/>
        </p:spPr>
        <p:txBody>
          <a:bodyPr/>
          <a:lstStyle/>
          <a:p>
            <a:pPr marL="342900" indent="-342900"/>
            <a:r>
              <a:rPr lang="en-US" altLang="zh-CN" sz="2700">
                <a:latin typeface="Arial" charset="0"/>
                <a:ea typeface="宋体" pitchFamily="2" charset="-122"/>
              </a:rPr>
              <a:t>       </a:t>
            </a:r>
            <a:r>
              <a:rPr lang="zh-CN" altLang="en-US"/>
              <a:t>双层绕组的特点是每槽有上，下两层元件边，如同直流电机电枢绕组。</a:t>
            </a:r>
            <a:r>
              <a:rPr lang="zh-CN" altLang="en-US">
                <a:solidFill>
                  <a:srgbClr val="0000FF"/>
                </a:solidFill>
              </a:rPr>
              <a:t>每个元件的第一边嵌于某槽的上层，第二边嵌于另一槽的下层，两条边相距</a:t>
            </a:r>
            <a:r>
              <a:rPr lang="en-US" altLang="zh-CN">
                <a:solidFill>
                  <a:srgbClr val="0000FF"/>
                </a:solidFill>
              </a:rPr>
              <a:t>y</a:t>
            </a:r>
            <a:r>
              <a:rPr lang="en-US" altLang="zh-CN" baseline="-25000">
                <a:solidFill>
                  <a:srgbClr val="0000FF"/>
                </a:solidFill>
              </a:rPr>
              <a:t>1</a:t>
            </a:r>
            <a:r>
              <a:rPr lang="en-US" altLang="zh-CN"/>
              <a:t> </a:t>
            </a:r>
            <a:r>
              <a:rPr lang="zh-CN" altLang="en-US"/>
              <a:t>。双层绕组的</a:t>
            </a:r>
            <a:r>
              <a:rPr lang="zh-CN" altLang="en-US">
                <a:solidFill>
                  <a:srgbClr val="FF0000"/>
                </a:solidFill>
              </a:rPr>
              <a:t>优点是可以灵活地选择绕组的节距</a:t>
            </a:r>
            <a:r>
              <a:rPr lang="zh-CN" altLang="en-US"/>
              <a:t>，使电势或磁势的波形得到改善，同时短距绕组还节省钢线。因此，双层绕组在交流电机中得到广泛应用。</a:t>
            </a:r>
            <a:endParaRPr lang="zh-CN" altLang="zh-CN"/>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a:xfrm>
            <a:off x="755650" y="476250"/>
            <a:ext cx="7488238" cy="1143000"/>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4-1</a:t>
            </a:r>
            <a:r>
              <a:rPr lang="zh-CN" altLang="en-US" sz="2800" b="1">
                <a:latin typeface="仿宋_GB2312" pitchFamily="49" charset="-122"/>
                <a:ea typeface="仿宋_GB2312" pitchFamily="49" charset="-122"/>
              </a:rPr>
              <a:t>讲　交流绕组及其感应电势</a:t>
            </a:r>
            <a:r>
              <a:rPr lang="en-US" altLang="zh-CN" sz="2000" b="1">
                <a:latin typeface="宋体" pitchFamily="2" charset="-122"/>
              </a:rPr>
              <a:t>2</a:t>
            </a:r>
            <a:r>
              <a:rPr lang="en-US" altLang="zh-CN" sz="2800" b="1">
                <a:latin typeface="宋体" pitchFamily="2" charset="-122"/>
              </a:rPr>
              <a:t/>
            </a:r>
            <a:br>
              <a:rPr lang="en-US" altLang="zh-CN" sz="2800" b="1">
                <a:latin typeface="宋体" pitchFamily="2" charset="-122"/>
              </a:rPr>
            </a:br>
            <a:r>
              <a:rPr lang="en-US" altLang="zh-CN" sz="2800" b="1">
                <a:latin typeface="宋体" pitchFamily="2" charset="-122"/>
              </a:rPr>
              <a:t>4—5  </a:t>
            </a:r>
            <a:r>
              <a:rPr lang="zh-CN" altLang="en-US" sz="2800" b="1">
                <a:latin typeface="宋体" pitchFamily="2" charset="-122"/>
              </a:rPr>
              <a:t>三相双层整数槽绕组</a:t>
            </a:r>
          </a:p>
        </p:txBody>
      </p:sp>
      <p:pic>
        <p:nvPicPr>
          <p:cNvPr id="335876" name="Picture 4" descr="ihctdfctrdzu"/>
          <p:cNvPicPr>
            <a:picLocks noChangeAspect="1" noChangeArrowheads="1"/>
          </p:cNvPicPr>
          <p:nvPr/>
        </p:nvPicPr>
        <p:blipFill>
          <a:blip r:embed="rId2"/>
          <a:srcRect/>
          <a:stretch>
            <a:fillRect/>
          </a:stretch>
        </p:blipFill>
        <p:spPr bwMode="auto">
          <a:xfrm>
            <a:off x="684213" y="476250"/>
            <a:ext cx="7777162" cy="5813425"/>
          </a:xfrm>
          <a:prstGeom prst="rect">
            <a:avLst/>
          </a:prstGeom>
          <a:noFill/>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a:xfrm>
            <a:off x="755650" y="476250"/>
            <a:ext cx="7488238" cy="1143000"/>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4-1</a:t>
            </a:r>
            <a:r>
              <a:rPr lang="zh-CN" altLang="en-US" sz="2800" b="1">
                <a:latin typeface="仿宋_GB2312" pitchFamily="49" charset="-122"/>
                <a:ea typeface="仿宋_GB2312" pitchFamily="49" charset="-122"/>
              </a:rPr>
              <a:t>讲　交流绕组及其感应电势</a:t>
            </a:r>
            <a:r>
              <a:rPr lang="en-US" altLang="zh-CN" sz="2000" b="1">
                <a:latin typeface="宋体" pitchFamily="2" charset="-122"/>
              </a:rPr>
              <a:t>2</a:t>
            </a:r>
            <a:r>
              <a:rPr lang="en-US" altLang="zh-CN" sz="2800" b="1">
                <a:latin typeface="宋体" pitchFamily="2" charset="-122"/>
              </a:rPr>
              <a:t/>
            </a:r>
            <a:br>
              <a:rPr lang="en-US" altLang="zh-CN" sz="2800" b="1">
                <a:latin typeface="宋体" pitchFamily="2" charset="-122"/>
              </a:rPr>
            </a:br>
            <a:r>
              <a:rPr lang="en-US" altLang="zh-CN" sz="2800" b="1">
                <a:latin typeface="宋体" pitchFamily="2" charset="-122"/>
              </a:rPr>
              <a:t>4—5  </a:t>
            </a:r>
            <a:r>
              <a:rPr lang="zh-CN" altLang="en-US" sz="2800" b="1">
                <a:latin typeface="宋体" pitchFamily="2" charset="-122"/>
              </a:rPr>
              <a:t>三相双层整数槽绕组</a:t>
            </a:r>
          </a:p>
        </p:txBody>
      </p:sp>
      <p:pic>
        <p:nvPicPr>
          <p:cNvPr id="336900" name="Picture 4" descr="dqzirdzucstu1"/>
          <p:cNvPicPr>
            <a:picLocks noChangeAspect="1" noChangeArrowheads="1"/>
          </p:cNvPicPr>
          <p:nvPr/>
        </p:nvPicPr>
        <p:blipFill>
          <a:blip r:embed="rId2"/>
          <a:srcRect/>
          <a:stretch>
            <a:fillRect/>
          </a:stretch>
        </p:blipFill>
        <p:spPr bwMode="auto">
          <a:xfrm>
            <a:off x="611188" y="333375"/>
            <a:ext cx="7920037" cy="5940425"/>
          </a:xfrm>
          <a:prstGeom prst="rect">
            <a:avLst/>
          </a:prstGeom>
          <a:noFill/>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827088" y="549275"/>
            <a:ext cx="7416800" cy="1143000"/>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000" b="1">
                <a:latin typeface="宋体" pitchFamily="2" charset="-122"/>
              </a:rPr>
              <a:t>3</a:t>
            </a:r>
            <a:r>
              <a:rPr lang="en-US" altLang="zh-CN" sz="2800" b="1">
                <a:latin typeface="宋体" pitchFamily="2" charset="-122"/>
              </a:rPr>
              <a:t/>
            </a:r>
            <a:br>
              <a:rPr lang="en-US" altLang="zh-CN" sz="2800" b="1">
                <a:latin typeface="宋体" pitchFamily="2" charset="-122"/>
              </a:rPr>
            </a:br>
            <a:r>
              <a:rPr lang="en-US" altLang="zh-CN" sz="2800" b="1">
                <a:latin typeface="宋体" pitchFamily="2" charset="-122"/>
              </a:rPr>
              <a:t>4—5  </a:t>
            </a:r>
            <a:r>
              <a:rPr lang="zh-CN" altLang="en-US" sz="2800" b="1">
                <a:latin typeface="宋体" pitchFamily="2" charset="-122"/>
              </a:rPr>
              <a:t>三相双层整数槽绕组</a:t>
            </a:r>
          </a:p>
        </p:txBody>
      </p:sp>
      <p:sp>
        <p:nvSpPr>
          <p:cNvPr id="270339" name="Rectangle 3"/>
          <p:cNvSpPr>
            <a:spLocks noChangeArrowheads="1"/>
          </p:cNvSpPr>
          <p:nvPr/>
        </p:nvSpPr>
        <p:spPr bwMode="auto">
          <a:xfrm>
            <a:off x="250825" y="1844675"/>
            <a:ext cx="8642350" cy="4464050"/>
          </a:xfrm>
          <a:prstGeom prst="rect">
            <a:avLst/>
          </a:prstGeom>
          <a:noFill/>
          <a:ln w="9525">
            <a:noFill/>
            <a:miter lim="800000"/>
            <a:headEnd/>
            <a:tailEnd/>
          </a:ln>
          <a:effectLst/>
        </p:spPr>
        <p:txBody>
          <a:bodyPr/>
          <a:lstStyle/>
          <a:p>
            <a:pPr marL="342900" indent="-342900"/>
            <a:r>
              <a:rPr lang="zh-CN" altLang="en-US"/>
              <a:t>三相绕组必须满足</a:t>
            </a:r>
            <a:r>
              <a:rPr lang="zh-CN" altLang="en-US">
                <a:solidFill>
                  <a:srgbClr val="0000FF"/>
                </a:solidFill>
              </a:rPr>
              <a:t>三相对称性要求</a:t>
            </a:r>
            <a:r>
              <a:rPr lang="zh-CN" altLang="en-US"/>
              <a:t>，即三相绕组的轴线在空间必须彼此</a:t>
            </a:r>
            <a:r>
              <a:rPr lang="zh-CN" altLang="en-US">
                <a:solidFill>
                  <a:srgbClr val="0000FF"/>
                </a:solidFill>
              </a:rPr>
              <a:t>相差</a:t>
            </a:r>
            <a:r>
              <a:rPr lang="en-US" altLang="zh-CN">
                <a:solidFill>
                  <a:srgbClr val="0000FF"/>
                </a:solidFill>
              </a:rPr>
              <a:t>120</a:t>
            </a:r>
            <a:r>
              <a:rPr lang="en-US" altLang="zh-CN">
                <a:solidFill>
                  <a:srgbClr val="0000FF"/>
                </a:solidFill>
                <a:cs typeface="Tahoma" pitchFamily="34" charset="0"/>
              </a:rPr>
              <a:t>˚</a:t>
            </a:r>
            <a:r>
              <a:rPr lang="zh-CN" altLang="en-US">
                <a:solidFill>
                  <a:srgbClr val="0000FF"/>
                </a:solidFill>
              </a:rPr>
              <a:t>电角度</a:t>
            </a:r>
            <a:r>
              <a:rPr lang="zh-CN" altLang="en-US"/>
              <a:t>，每相绕组的</a:t>
            </a:r>
            <a:r>
              <a:rPr lang="zh-CN" altLang="en-US">
                <a:solidFill>
                  <a:srgbClr val="0000FF"/>
                </a:solidFill>
              </a:rPr>
              <a:t>匝数、所占的槽数和分布</a:t>
            </a:r>
            <a:r>
              <a:rPr lang="zh-CN" altLang="en-US"/>
              <a:t>必须相同。</a:t>
            </a:r>
          </a:p>
          <a:p>
            <a:pPr marL="342900" indent="-342900"/>
            <a:r>
              <a:rPr lang="zh-CN" altLang="en-US"/>
              <a:t>三相绕组在电机圆周槽上的分布一般有两种方案。一种方案是将</a:t>
            </a:r>
            <a:r>
              <a:rPr lang="zh-CN" altLang="en-US" u="sng">
                <a:solidFill>
                  <a:srgbClr val="0000FF"/>
                </a:solidFill>
              </a:rPr>
              <a:t>一对极</a:t>
            </a:r>
            <a:r>
              <a:rPr lang="zh-CN" altLang="en-US">
                <a:solidFill>
                  <a:srgbClr val="0000FF"/>
                </a:solidFill>
              </a:rPr>
              <a:t>下</a:t>
            </a:r>
            <a:r>
              <a:rPr lang="zh-CN" altLang="en-US"/>
              <a:t>的槽分为</a:t>
            </a:r>
            <a:r>
              <a:rPr lang="zh-CN" altLang="en-US">
                <a:solidFill>
                  <a:srgbClr val="0000FF"/>
                </a:solidFill>
              </a:rPr>
              <a:t>三个区段</a:t>
            </a:r>
            <a:r>
              <a:rPr lang="zh-CN" altLang="en-US"/>
              <a:t>，分属于三相，每个区段的圆周角用电角度表示为</a:t>
            </a:r>
            <a:r>
              <a:rPr lang="en-US" altLang="zh-CN"/>
              <a:t>120˚</a:t>
            </a:r>
            <a:r>
              <a:rPr lang="zh-CN" altLang="en-US"/>
              <a:t>，称为</a:t>
            </a:r>
            <a:r>
              <a:rPr lang="en-US" altLang="zh-CN">
                <a:solidFill>
                  <a:srgbClr val="FF0000"/>
                </a:solidFill>
              </a:rPr>
              <a:t>120˚</a:t>
            </a:r>
            <a:r>
              <a:rPr lang="zh-CN" altLang="en-US">
                <a:solidFill>
                  <a:srgbClr val="FF0000"/>
                </a:solidFill>
              </a:rPr>
              <a:t>相带绕组</a:t>
            </a:r>
            <a:r>
              <a:rPr lang="zh-CN" altLang="en-US"/>
              <a:t>。</a:t>
            </a:r>
          </a:p>
          <a:p>
            <a:pPr marL="342900" indent="-342900"/>
            <a:r>
              <a:rPr lang="zh-CN" altLang="en-US"/>
              <a:t>另一种方案是将</a:t>
            </a:r>
            <a:r>
              <a:rPr lang="zh-CN" altLang="en-US" u="sng">
                <a:solidFill>
                  <a:srgbClr val="0000FF"/>
                </a:solidFill>
              </a:rPr>
              <a:t>一个极</a:t>
            </a:r>
            <a:r>
              <a:rPr lang="zh-CN" altLang="en-US">
                <a:solidFill>
                  <a:srgbClr val="0000FF"/>
                </a:solidFill>
              </a:rPr>
              <a:t>下</a:t>
            </a:r>
            <a:r>
              <a:rPr lang="zh-CN" altLang="en-US"/>
              <a:t>的槽</a:t>
            </a:r>
            <a:r>
              <a:rPr lang="zh-CN" altLang="en-US">
                <a:solidFill>
                  <a:srgbClr val="0000FF"/>
                </a:solidFill>
              </a:rPr>
              <a:t>分三段</a:t>
            </a:r>
            <a:r>
              <a:rPr lang="zh-CN" altLang="en-US"/>
              <a:t>，分属三个相，这每段的宽度为</a:t>
            </a:r>
            <a:r>
              <a:rPr lang="en-US" altLang="zh-CN"/>
              <a:t>60 ˚</a:t>
            </a:r>
            <a:r>
              <a:rPr lang="zh-CN" altLang="en-US"/>
              <a:t>电角度，称为</a:t>
            </a:r>
            <a:r>
              <a:rPr lang="en-US" altLang="zh-CN">
                <a:solidFill>
                  <a:srgbClr val="FF0000"/>
                </a:solidFill>
              </a:rPr>
              <a:t>60˚</a:t>
            </a:r>
            <a:r>
              <a:rPr lang="zh-CN" altLang="en-US">
                <a:solidFill>
                  <a:srgbClr val="FF0000"/>
                </a:solidFill>
              </a:rPr>
              <a:t>相带绕组。</a:t>
            </a:r>
            <a:r>
              <a:rPr lang="zh-CN" altLang="en-US" sz="2700">
                <a:solidFill>
                  <a:srgbClr val="FF0000"/>
                </a:solidFill>
                <a:latin typeface="Arial" charset="0"/>
                <a:ea typeface="宋体" pitchFamily="2" charset="-122"/>
              </a:rPr>
              <a:t>  </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1187450" y="0"/>
            <a:ext cx="7632700" cy="1143000"/>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000" b="1">
                <a:latin typeface="宋体" pitchFamily="2" charset="-122"/>
              </a:rPr>
              <a:t>4</a:t>
            </a:r>
            <a:r>
              <a:rPr lang="en-US" altLang="zh-CN" sz="2800" b="1">
                <a:latin typeface="宋体" pitchFamily="2" charset="-122"/>
              </a:rPr>
              <a:t/>
            </a:r>
            <a:br>
              <a:rPr lang="en-US" altLang="zh-CN" sz="2800" b="1">
                <a:latin typeface="宋体" pitchFamily="2" charset="-122"/>
              </a:rPr>
            </a:br>
            <a:r>
              <a:rPr lang="en-US" altLang="zh-CN" sz="2800" b="1">
                <a:latin typeface="宋体" pitchFamily="2" charset="-122"/>
              </a:rPr>
              <a:t>4—5  </a:t>
            </a:r>
            <a:r>
              <a:rPr lang="zh-CN" altLang="en-US" sz="2800" b="1">
                <a:latin typeface="宋体" pitchFamily="2" charset="-122"/>
              </a:rPr>
              <a:t>三相双层整数槽绕组</a:t>
            </a:r>
          </a:p>
        </p:txBody>
      </p:sp>
      <p:sp>
        <p:nvSpPr>
          <p:cNvPr id="272387" name="Rectangle 3"/>
          <p:cNvSpPr>
            <a:spLocks noChangeArrowheads="1"/>
          </p:cNvSpPr>
          <p:nvPr/>
        </p:nvSpPr>
        <p:spPr bwMode="auto">
          <a:xfrm>
            <a:off x="179388" y="1196975"/>
            <a:ext cx="4752975" cy="4824413"/>
          </a:xfrm>
          <a:prstGeom prst="rect">
            <a:avLst/>
          </a:prstGeom>
          <a:noFill/>
          <a:ln w="9525">
            <a:noFill/>
            <a:miter lim="800000"/>
            <a:headEnd/>
            <a:tailEnd/>
          </a:ln>
          <a:effectLst/>
        </p:spPr>
        <p:txBody>
          <a:bodyPr/>
          <a:lstStyle/>
          <a:p>
            <a:pPr marL="342900" indent="-342900"/>
            <a:endParaRPr lang="en-US" altLang="zh-CN" sz="2700" b="0">
              <a:latin typeface="Arial" charset="0"/>
              <a:ea typeface="宋体" pitchFamily="2" charset="-122"/>
            </a:endParaRPr>
          </a:p>
          <a:p>
            <a:pPr marL="342900" indent="-342900"/>
            <a:r>
              <a:rPr lang="zh-CN" altLang="en-US"/>
              <a:t>一，</a:t>
            </a:r>
            <a:r>
              <a:rPr lang="en-US" altLang="zh-CN"/>
              <a:t>120</a:t>
            </a:r>
            <a:r>
              <a:rPr lang="en-US" altLang="zh-CN">
                <a:cs typeface="Tahoma" pitchFamily="34" charset="0"/>
              </a:rPr>
              <a:t>˚</a:t>
            </a:r>
            <a:r>
              <a:rPr lang="zh-CN" altLang="en-US"/>
              <a:t>相带绕组</a:t>
            </a:r>
          </a:p>
          <a:p>
            <a:pPr marL="342900" indent="-342900"/>
            <a:r>
              <a:rPr lang="zh-CN" altLang="en-US"/>
              <a:t>    结合实例来说明三相</a:t>
            </a:r>
            <a:r>
              <a:rPr lang="en-US" altLang="zh-CN"/>
              <a:t>120˚</a:t>
            </a:r>
            <a:r>
              <a:rPr lang="zh-CN" altLang="en-US"/>
              <a:t>相带绕组的组成。设电机</a:t>
            </a:r>
            <a:r>
              <a:rPr lang="en-US" altLang="zh-CN"/>
              <a:t>Z=24</a:t>
            </a:r>
            <a:r>
              <a:rPr lang="zh-CN" altLang="en-US"/>
              <a:t>，</a:t>
            </a:r>
            <a:r>
              <a:rPr lang="en-US" altLang="zh-CN"/>
              <a:t>p=2</a:t>
            </a:r>
            <a:r>
              <a:rPr lang="zh-CN" altLang="en-US"/>
              <a:t>，电机截面如左图所示。相邻两槽夹角即槽距角</a:t>
            </a:r>
            <a:r>
              <a:rPr lang="en-US" altLang="zh-CN"/>
              <a:t>(</a:t>
            </a:r>
            <a:r>
              <a:rPr lang="zh-CN" altLang="en-US"/>
              <a:t>电角度计</a:t>
            </a:r>
            <a:r>
              <a:rPr lang="en-US" altLang="zh-CN"/>
              <a:t>)</a:t>
            </a:r>
          </a:p>
          <a:p>
            <a:pPr marL="342900" indent="-342900"/>
            <a:endParaRPr lang="en-US" altLang="zh-CN"/>
          </a:p>
          <a:p>
            <a:pPr marL="342900" indent="-342900"/>
            <a:endParaRPr lang="en-US" altLang="zh-CN"/>
          </a:p>
          <a:p>
            <a:pPr marL="342900" indent="-342900"/>
            <a:r>
              <a:rPr lang="zh-CN" altLang="en-US"/>
              <a:t>槽电势星形图即右图。</a:t>
            </a:r>
            <a:endParaRPr lang="zh-CN" altLang="zh-CN"/>
          </a:p>
        </p:txBody>
      </p:sp>
      <p:pic>
        <p:nvPicPr>
          <p:cNvPr id="272388" name="Picture 4" descr="16-11 120相带的排列1"/>
          <p:cNvPicPr>
            <a:picLocks noChangeAspect="1" noChangeArrowheads="1"/>
          </p:cNvPicPr>
          <p:nvPr>
            <p:ph sz="quarter" idx="2"/>
          </p:nvPr>
        </p:nvPicPr>
        <p:blipFill>
          <a:blip r:embed="rId3"/>
          <a:srcRect/>
          <a:stretch>
            <a:fillRect/>
          </a:stretch>
        </p:blipFill>
        <p:spPr>
          <a:xfrm>
            <a:off x="684213" y="1125538"/>
            <a:ext cx="3494087" cy="3182937"/>
          </a:xfrm>
          <a:noFill/>
          <a:ln/>
        </p:spPr>
      </p:pic>
      <p:sp>
        <p:nvSpPr>
          <p:cNvPr id="272389" name="Oval 5"/>
          <p:cNvSpPr>
            <a:spLocks noChangeArrowheads="1"/>
          </p:cNvSpPr>
          <p:nvPr/>
        </p:nvSpPr>
        <p:spPr bwMode="auto">
          <a:xfrm>
            <a:off x="5508625" y="1628775"/>
            <a:ext cx="3313113" cy="3384550"/>
          </a:xfrm>
          <a:prstGeom prst="ellipse">
            <a:avLst/>
          </a:prstGeom>
          <a:solidFill>
            <a:schemeClr val="accent1">
              <a:alpha val="0"/>
            </a:schemeClr>
          </a:solidFill>
          <a:ln w="9525">
            <a:solidFill>
              <a:schemeClr val="tx1"/>
            </a:solidFill>
            <a:miter lim="800000"/>
            <a:headEnd/>
            <a:tailEnd/>
          </a:ln>
          <a:effectLst/>
        </p:spPr>
        <p:txBody>
          <a:bodyPr wrap="none" anchor="ctr"/>
          <a:lstStyle/>
          <a:p>
            <a:endParaRPr lang="zh-CN" altLang="en-US"/>
          </a:p>
        </p:txBody>
      </p:sp>
      <p:sp>
        <p:nvSpPr>
          <p:cNvPr id="272390" name="Line 6"/>
          <p:cNvSpPr>
            <a:spLocks noChangeShapeType="1"/>
          </p:cNvSpPr>
          <p:nvPr/>
        </p:nvSpPr>
        <p:spPr bwMode="auto">
          <a:xfrm flipV="1">
            <a:off x="7164388" y="1628775"/>
            <a:ext cx="0" cy="1728788"/>
          </a:xfrm>
          <a:prstGeom prst="line">
            <a:avLst/>
          </a:prstGeom>
          <a:noFill/>
          <a:ln w="76200">
            <a:solidFill>
              <a:schemeClr val="hlink"/>
            </a:solidFill>
            <a:miter lim="800000"/>
            <a:headEnd/>
            <a:tailEnd type="triangle" w="med" len="med"/>
          </a:ln>
          <a:effectLst/>
        </p:spPr>
        <p:txBody>
          <a:bodyPr wrap="none"/>
          <a:lstStyle/>
          <a:p>
            <a:endParaRPr lang="zh-CN" altLang="en-US"/>
          </a:p>
        </p:txBody>
      </p:sp>
      <p:sp>
        <p:nvSpPr>
          <p:cNvPr id="272391" name="Line 7"/>
          <p:cNvSpPr>
            <a:spLocks noChangeShapeType="1"/>
          </p:cNvSpPr>
          <p:nvPr/>
        </p:nvSpPr>
        <p:spPr bwMode="auto">
          <a:xfrm flipV="1">
            <a:off x="7164388" y="1844675"/>
            <a:ext cx="863600" cy="1512888"/>
          </a:xfrm>
          <a:prstGeom prst="line">
            <a:avLst/>
          </a:prstGeom>
          <a:noFill/>
          <a:ln w="76200">
            <a:solidFill>
              <a:schemeClr val="hlink"/>
            </a:solidFill>
            <a:miter lim="800000"/>
            <a:headEnd/>
            <a:tailEnd type="triangle" w="med" len="med"/>
          </a:ln>
          <a:effectLst/>
        </p:spPr>
        <p:txBody>
          <a:bodyPr wrap="none"/>
          <a:lstStyle/>
          <a:p>
            <a:endParaRPr lang="zh-CN" altLang="en-US"/>
          </a:p>
        </p:txBody>
      </p:sp>
      <p:sp>
        <p:nvSpPr>
          <p:cNvPr id="272392" name="Line 8"/>
          <p:cNvSpPr>
            <a:spLocks noChangeShapeType="1"/>
          </p:cNvSpPr>
          <p:nvPr/>
        </p:nvSpPr>
        <p:spPr bwMode="auto">
          <a:xfrm flipV="1">
            <a:off x="7164388" y="2420938"/>
            <a:ext cx="1511300" cy="936625"/>
          </a:xfrm>
          <a:prstGeom prst="line">
            <a:avLst/>
          </a:prstGeom>
          <a:noFill/>
          <a:ln w="76200">
            <a:solidFill>
              <a:schemeClr val="hlink"/>
            </a:solidFill>
            <a:miter lim="800000"/>
            <a:headEnd/>
            <a:tailEnd type="triangle" w="med" len="med"/>
          </a:ln>
          <a:effectLst/>
        </p:spPr>
        <p:txBody>
          <a:bodyPr wrap="none"/>
          <a:lstStyle/>
          <a:p>
            <a:endParaRPr lang="zh-CN" altLang="en-US"/>
          </a:p>
        </p:txBody>
      </p:sp>
      <p:sp>
        <p:nvSpPr>
          <p:cNvPr id="272393" name="Line 9"/>
          <p:cNvSpPr>
            <a:spLocks noChangeShapeType="1"/>
          </p:cNvSpPr>
          <p:nvPr/>
        </p:nvSpPr>
        <p:spPr bwMode="auto">
          <a:xfrm flipV="1">
            <a:off x="7164388" y="3357563"/>
            <a:ext cx="1728787" cy="0"/>
          </a:xfrm>
          <a:prstGeom prst="line">
            <a:avLst/>
          </a:prstGeom>
          <a:noFill/>
          <a:ln w="76200">
            <a:solidFill>
              <a:schemeClr val="hlink"/>
            </a:solidFill>
            <a:miter lim="800000"/>
            <a:headEnd/>
            <a:tailEnd type="triangle" w="med" len="med"/>
          </a:ln>
          <a:effectLst/>
        </p:spPr>
        <p:txBody>
          <a:bodyPr wrap="none"/>
          <a:lstStyle/>
          <a:p>
            <a:endParaRPr lang="zh-CN" altLang="en-US"/>
          </a:p>
        </p:txBody>
      </p:sp>
      <p:sp>
        <p:nvSpPr>
          <p:cNvPr id="272394" name="Line 10"/>
          <p:cNvSpPr>
            <a:spLocks noChangeShapeType="1"/>
          </p:cNvSpPr>
          <p:nvPr/>
        </p:nvSpPr>
        <p:spPr bwMode="auto">
          <a:xfrm>
            <a:off x="7164388" y="3357563"/>
            <a:ext cx="1439862" cy="792162"/>
          </a:xfrm>
          <a:prstGeom prst="line">
            <a:avLst/>
          </a:prstGeom>
          <a:noFill/>
          <a:ln w="76200">
            <a:solidFill>
              <a:schemeClr val="accent1"/>
            </a:solidFill>
            <a:miter lim="800000"/>
            <a:headEnd/>
            <a:tailEnd type="triangle" w="med" len="med"/>
          </a:ln>
          <a:effectLst/>
        </p:spPr>
        <p:txBody>
          <a:bodyPr wrap="none"/>
          <a:lstStyle/>
          <a:p>
            <a:endParaRPr lang="zh-CN" altLang="en-US"/>
          </a:p>
        </p:txBody>
      </p:sp>
      <p:sp>
        <p:nvSpPr>
          <p:cNvPr id="272395" name="Line 11"/>
          <p:cNvSpPr>
            <a:spLocks noChangeShapeType="1"/>
          </p:cNvSpPr>
          <p:nvPr/>
        </p:nvSpPr>
        <p:spPr bwMode="auto">
          <a:xfrm>
            <a:off x="7164388" y="3357563"/>
            <a:ext cx="863600" cy="1439862"/>
          </a:xfrm>
          <a:prstGeom prst="line">
            <a:avLst/>
          </a:prstGeom>
          <a:noFill/>
          <a:ln w="76200">
            <a:solidFill>
              <a:schemeClr val="accent1"/>
            </a:solidFill>
            <a:miter lim="800000"/>
            <a:headEnd/>
            <a:tailEnd type="triangle" w="med" len="med"/>
          </a:ln>
          <a:effectLst/>
        </p:spPr>
        <p:txBody>
          <a:bodyPr wrap="none"/>
          <a:lstStyle/>
          <a:p>
            <a:endParaRPr lang="zh-CN" altLang="en-US"/>
          </a:p>
        </p:txBody>
      </p:sp>
      <p:sp>
        <p:nvSpPr>
          <p:cNvPr id="272396" name="Line 12"/>
          <p:cNvSpPr>
            <a:spLocks noChangeShapeType="1"/>
          </p:cNvSpPr>
          <p:nvPr/>
        </p:nvSpPr>
        <p:spPr bwMode="auto">
          <a:xfrm>
            <a:off x="7164388" y="3357563"/>
            <a:ext cx="0" cy="1727200"/>
          </a:xfrm>
          <a:prstGeom prst="line">
            <a:avLst/>
          </a:prstGeom>
          <a:noFill/>
          <a:ln w="76200">
            <a:solidFill>
              <a:schemeClr val="accent1"/>
            </a:solidFill>
            <a:miter lim="800000"/>
            <a:headEnd/>
            <a:tailEnd type="triangle" w="med" len="med"/>
          </a:ln>
          <a:effectLst/>
        </p:spPr>
        <p:txBody>
          <a:bodyPr wrap="none"/>
          <a:lstStyle/>
          <a:p>
            <a:endParaRPr lang="zh-CN" altLang="en-US"/>
          </a:p>
        </p:txBody>
      </p:sp>
      <p:sp>
        <p:nvSpPr>
          <p:cNvPr id="272397" name="Line 13"/>
          <p:cNvSpPr>
            <a:spLocks noChangeShapeType="1"/>
          </p:cNvSpPr>
          <p:nvPr/>
        </p:nvSpPr>
        <p:spPr bwMode="auto">
          <a:xfrm flipH="1">
            <a:off x="6300788" y="3357563"/>
            <a:ext cx="863600" cy="1439862"/>
          </a:xfrm>
          <a:prstGeom prst="line">
            <a:avLst/>
          </a:prstGeom>
          <a:noFill/>
          <a:ln w="76200">
            <a:solidFill>
              <a:schemeClr val="accent1"/>
            </a:solidFill>
            <a:miter lim="800000"/>
            <a:headEnd/>
            <a:tailEnd type="triangle" w="med" len="med"/>
          </a:ln>
          <a:effectLst/>
        </p:spPr>
        <p:txBody>
          <a:bodyPr wrap="none"/>
          <a:lstStyle/>
          <a:p>
            <a:endParaRPr lang="zh-CN" altLang="en-US"/>
          </a:p>
        </p:txBody>
      </p:sp>
      <p:sp>
        <p:nvSpPr>
          <p:cNvPr id="272398" name="Line 14"/>
          <p:cNvSpPr>
            <a:spLocks noChangeShapeType="1"/>
          </p:cNvSpPr>
          <p:nvPr/>
        </p:nvSpPr>
        <p:spPr bwMode="auto">
          <a:xfrm flipH="1">
            <a:off x="5724525" y="3357563"/>
            <a:ext cx="1368425" cy="863600"/>
          </a:xfrm>
          <a:prstGeom prst="line">
            <a:avLst/>
          </a:prstGeom>
          <a:noFill/>
          <a:ln w="76200">
            <a:solidFill>
              <a:srgbClr val="0000FF"/>
            </a:solidFill>
            <a:miter lim="800000"/>
            <a:headEnd/>
            <a:tailEnd type="triangle" w="med" len="med"/>
          </a:ln>
          <a:effectLst/>
        </p:spPr>
        <p:txBody>
          <a:bodyPr wrap="none"/>
          <a:lstStyle/>
          <a:p>
            <a:endParaRPr lang="zh-CN" altLang="en-US"/>
          </a:p>
        </p:txBody>
      </p:sp>
      <p:sp>
        <p:nvSpPr>
          <p:cNvPr id="272399" name="Line 15"/>
          <p:cNvSpPr>
            <a:spLocks noChangeShapeType="1"/>
          </p:cNvSpPr>
          <p:nvPr/>
        </p:nvSpPr>
        <p:spPr bwMode="auto">
          <a:xfrm flipH="1" flipV="1">
            <a:off x="5508625" y="3357563"/>
            <a:ext cx="1584325" cy="0"/>
          </a:xfrm>
          <a:prstGeom prst="line">
            <a:avLst/>
          </a:prstGeom>
          <a:noFill/>
          <a:ln w="76200">
            <a:solidFill>
              <a:srgbClr val="0000FF"/>
            </a:solidFill>
            <a:miter lim="800000"/>
            <a:headEnd/>
            <a:tailEnd type="triangle" w="med" len="med"/>
          </a:ln>
          <a:effectLst/>
        </p:spPr>
        <p:txBody>
          <a:bodyPr wrap="none"/>
          <a:lstStyle/>
          <a:p>
            <a:endParaRPr lang="zh-CN" altLang="en-US"/>
          </a:p>
        </p:txBody>
      </p:sp>
      <p:sp>
        <p:nvSpPr>
          <p:cNvPr id="272400" name="Line 16"/>
          <p:cNvSpPr>
            <a:spLocks noChangeShapeType="1"/>
          </p:cNvSpPr>
          <p:nvPr/>
        </p:nvSpPr>
        <p:spPr bwMode="auto">
          <a:xfrm flipH="1" flipV="1">
            <a:off x="5651500" y="2492375"/>
            <a:ext cx="1512888" cy="865188"/>
          </a:xfrm>
          <a:prstGeom prst="line">
            <a:avLst/>
          </a:prstGeom>
          <a:noFill/>
          <a:ln w="76200">
            <a:solidFill>
              <a:srgbClr val="0000FF"/>
            </a:solidFill>
            <a:miter lim="800000"/>
            <a:headEnd/>
            <a:tailEnd type="triangle" w="med" len="med"/>
          </a:ln>
          <a:effectLst/>
        </p:spPr>
        <p:txBody>
          <a:bodyPr wrap="none"/>
          <a:lstStyle/>
          <a:p>
            <a:endParaRPr lang="zh-CN" altLang="en-US"/>
          </a:p>
        </p:txBody>
      </p:sp>
      <p:sp>
        <p:nvSpPr>
          <p:cNvPr id="272401" name="Line 17"/>
          <p:cNvSpPr>
            <a:spLocks noChangeShapeType="1"/>
          </p:cNvSpPr>
          <p:nvPr/>
        </p:nvSpPr>
        <p:spPr bwMode="auto">
          <a:xfrm flipH="1" flipV="1">
            <a:off x="6227763" y="1844675"/>
            <a:ext cx="936625" cy="1512888"/>
          </a:xfrm>
          <a:prstGeom prst="line">
            <a:avLst/>
          </a:prstGeom>
          <a:noFill/>
          <a:ln w="76200">
            <a:solidFill>
              <a:srgbClr val="0000FF"/>
            </a:solidFill>
            <a:miter lim="800000"/>
            <a:headEnd/>
            <a:tailEnd type="triangle" w="med" len="med"/>
          </a:ln>
          <a:effectLst/>
        </p:spPr>
        <p:txBody>
          <a:bodyPr wrap="none"/>
          <a:lstStyle/>
          <a:p>
            <a:endParaRPr lang="zh-CN" altLang="en-US"/>
          </a:p>
        </p:txBody>
      </p:sp>
      <p:sp>
        <p:nvSpPr>
          <p:cNvPr id="272402" name="Rectangle 18"/>
          <p:cNvSpPr>
            <a:spLocks noChangeArrowheads="1"/>
          </p:cNvSpPr>
          <p:nvPr/>
        </p:nvSpPr>
        <p:spPr bwMode="auto">
          <a:xfrm>
            <a:off x="7019925" y="1268413"/>
            <a:ext cx="360363"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1</a:t>
            </a:r>
            <a:endParaRPr lang="zh-CN" altLang="zh-CN" sz="2000" b="0">
              <a:latin typeface="Arial" charset="0"/>
              <a:ea typeface="宋体" pitchFamily="2" charset="-122"/>
            </a:endParaRPr>
          </a:p>
        </p:txBody>
      </p:sp>
      <p:sp>
        <p:nvSpPr>
          <p:cNvPr id="272403" name="Rectangle 19"/>
          <p:cNvSpPr>
            <a:spLocks noChangeArrowheads="1"/>
          </p:cNvSpPr>
          <p:nvPr/>
        </p:nvSpPr>
        <p:spPr bwMode="auto">
          <a:xfrm>
            <a:off x="7885113" y="1557338"/>
            <a:ext cx="360362"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2</a:t>
            </a:r>
            <a:endParaRPr lang="zh-CN" altLang="zh-CN" sz="2000" b="0">
              <a:latin typeface="Arial" charset="0"/>
              <a:ea typeface="宋体" pitchFamily="2" charset="-122"/>
            </a:endParaRPr>
          </a:p>
        </p:txBody>
      </p:sp>
      <p:sp>
        <p:nvSpPr>
          <p:cNvPr id="272404" name="Rectangle 20"/>
          <p:cNvSpPr>
            <a:spLocks noChangeArrowheads="1"/>
          </p:cNvSpPr>
          <p:nvPr/>
        </p:nvSpPr>
        <p:spPr bwMode="auto">
          <a:xfrm>
            <a:off x="8604250" y="2205038"/>
            <a:ext cx="720725"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3 15</a:t>
            </a:r>
            <a:endParaRPr lang="zh-CN" altLang="zh-CN" sz="2000" b="0">
              <a:latin typeface="Arial" charset="0"/>
              <a:ea typeface="宋体" pitchFamily="2" charset="-122"/>
            </a:endParaRPr>
          </a:p>
        </p:txBody>
      </p:sp>
      <p:sp>
        <p:nvSpPr>
          <p:cNvPr id="272405" name="Rectangle 21"/>
          <p:cNvSpPr>
            <a:spLocks noChangeArrowheads="1"/>
          </p:cNvSpPr>
          <p:nvPr/>
        </p:nvSpPr>
        <p:spPr bwMode="auto">
          <a:xfrm>
            <a:off x="8532813" y="4005263"/>
            <a:ext cx="611187" cy="6477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5</a:t>
            </a:r>
          </a:p>
          <a:p>
            <a:pPr marL="342900" indent="-342900">
              <a:buFont typeface="Wingdings" pitchFamily="2" charset="2"/>
              <a:buNone/>
            </a:pPr>
            <a:r>
              <a:rPr lang="en-US" altLang="zh-CN" sz="2000" b="0">
                <a:latin typeface="Arial" charset="0"/>
                <a:ea typeface="宋体" pitchFamily="2" charset="-122"/>
              </a:rPr>
              <a:t>17</a:t>
            </a:r>
            <a:endParaRPr lang="zh-CN" altLang="zh-CN" sz="2000" b="0">
              <a:latin typeface="Arial" charset="0"/>
              <a:ea typeface="宋体" pitchFamily="2" charset="-122"/>
            </a:endParaRPr>
          </a:p>
        </p:txBody>
      </p:sp>
      <p:sp>
        <p:nvSpPr>
          <p:cNvPr id="272406" name="Rectangle 22"/>
          <p:cNvSpPr>
            <a:spLocks noChangeArrowheads="1"/>
          </p:cNvSpPr>
          <p:nvPr/>
        </p:nvSpPr>
        <p:spPr bwMode="auto">
          <a:xfrm>
            <a:off x="7885113" y="4724400"/>
            <a:ext cx="360362"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6</a:t>
            </a:r>
            <a:endParaRPr lang="zh-CN" altLang="zh-CN" sz="2000" b="0">
              <a:latin typeface="Arial" charset="0"/>
              <a:ea typeface="宋体" pitchFamily="2" charset="-122"/>
            </a:endParaRPr>
          </a:p>
        </p:txBody>
      </p:sp>
      <p:sp>
        <p:nvSpPr>
          <p:cNvPr id="272407" name="Rectangle 23"/>
          <p:cNvSpPr>
            <a:spLocks noChangeArrowheads="1"/>
          </p:cNvSpPr>
          <p:nvPr/>
        </p:nvSpPr>
        <p:spPr bwMode="auto">
          <a:xfrm>
            <a:off x="7019925" y="4941888"/>
            <a:ext cx="576263" cy="719137"/>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7</a:t>
            </a:r>
          </a:p>
          <a:p>
            <a:pPr marL="342900" indent="-342900">
              <a:buFont typeface="Wingdings" pitchFamily="2" charset="2"/>
              <a:buNone/>
            </a:pPr>
            <a:r>
              <a:rPr lang="en-US" altLang="zh-CN" sz="2000" b="0">
                <a:latin typeface="Arial" charset="0"/>
                <a:ea typeface="宋体" pitchFamily="2" charset="-122"/>
              </a:rPr>
              <a:t>19</a:t>
            </a:r>
            <a:endParaRPr lang="zh-CN" altLang="zh-CN" sz="2000" b="0">
              <a:latin typeface="Arial" charset="0"/>
              <a:ea typeface="宋体" pitchFamily="2" charset="-122"/>
            </a:endParaRPr>
          </a:p>
        </p:txBody>
      </p:sp>
      <p:sp>
        <p:nvSpPr>
          <p:cNvPr id="272408" name="Rectangle 24"/>
          <p:cNvSpPr>
            <a:spLocks noChangeArrowheads="1"/>
          </p:cNvSpPr>
          <p:nvPr/>
        </p:nvSpPr>
        <p:spPr bwMode="auto">
          <a:xfrm>
            <a:off x="6084888" y="4652963"/>
            <a:ext cx="360362"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8</a:t>
            </a:r>
            <a:endParaRPr lang="zh-CN" altLang="zh-CN" sz="2000" b="0">
              <a:latin typeface="Arial" charset="0"/>
              <a:ea typeface="宋体" pitchFamily="2" charset="-122"/>
            </a:endParaRPr>
          </a:p>
        </p:txBody>
      </p:sp>
      <p:sp>
        <p:nvSpPr>
          <p:cNvPr id="272409" name="Rectangle 25"/>
          <p:cNvSpPr>
            <a:spLocks noChangeArrowheads="1"/>
          </p:cNvSpPr>
          <p:nvPr/>
        </p:nvSpPr>
        <p:spPr bwMode="auto">
          <a:xfrm>
            <a:off x="5508625" y="4076700"/>
            <a:ext cx="360363"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9</a:t>
            </a:r>
            <a:endParaRPr lang="zh-CN" altLang="zh-CN" sz="2000" b="0">
              <a:latin typeface="Arial" charset="0"/>
              <a:ea typeface="宋体" pitchFamily="2" charset="-122"/>
            </a:endParaRPr>
          </a:p>
        </p:txBody>
      </p:sp>
      <p:sp>
        <p:nvSpPr>
          <p:cNvPr id="272410" name="Rectangle 26"/>
          <p:cNvSpPr>
            <a:spLocks noChangeArrowheads="1"/>
          </p:cNvSpPr>
          <p:nvPr/>
        </p:nvSpPr>
        <p:spPr bwMode="auto">
          <a:xfrm>
            <a:off x="5003800" y="3141663"/>
            <a:ext cx="647700"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10</a:t>
            </a:r>
            <a:endParaRPr lang="zh-CN" altLang="zh-CN" sz="2000" b="0">
              <a:latin typeface="Arial" charset="0"/>
              <a:ea typeface="宋体" pitchFamily="2" charset="-122"/>
            </a:endParaRPr>
          </a:p>
        </p:txBody>
      </p:sp>
      <p:sp>
        <p:nvSpPr>
          <p:cNvPr id="272411" name="Rectangle 27"/>
          <p:cNvSpPr>
            <a:spLocks noChangeArrowheads="1"/>
          </p:cNvSpPr>
          <p:nvPr/>
        </p:nvSpPr>
        <p:spPr bwMode="auto">
          <a:xfrm>
            <a:off x="5292725" y="2205038"/>
            <a:ext cx="576263"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11</a:t>
            </a:r>
            <a:endParaRPr lang="zh-CN" altLang="zh-CN" sz="2000" b="0">
              <a:latin typeface="Arial" charset="0"/>
              <a:ea typeface="宋体" pitchFamily="2" charset="-122"/>
            </a:endParaRPr>
          </a:p>
        </p:txBody>
      </p:sp>
      <p:sp>
        <p:nvSpPr>
          <p:cNvPr id="272412" name="Rectangle 28"/>
          <p:cNvSpPr>
            <a:spLocks noChangeArrowheads="1"/>
          </p:cNvSpPr>
          <p:nvPr/>
        </p:nvSpPr>
        <p:spPr bwMode="auto">
          <a:xfrm>
            <a:off x="5940425" y="1557338"/>
            <a:ext cx="504825"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12</a:t>
            </a:r>
            <a:endParaRPr lang="zh-CN" altLang="zh-CN" sz="2000" b="0">
              <a:latin typeface="Arial" charset="0"/>
              <a:ea typeface="宋体" pitchFamily="2" charset="-122"/>
            </a:endParaRPr>
          </a:p>
        </p:txBody>
      </p:sp>
      <p:sp>
        <p:nvSpPr>
          <p:cNvPr id="272413" name="Rectangle 29"/>
          <p:cNvSpPr>
            <a:spLocks noChangeArrowheads="1"/>
          </p:cNvSpPr>
          <p:nvPr/>
        </p:nvSpPr>
        <p:spPr bwMode="auto">
          <a:xfrm>
            <a:off x="7956550" y="1268413"/>
            <a:ext cx="504825"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14</a:t>
            </a:r>
            <a:endParaRPr lang="zh-CN" altLang="zh-CN" sz="2000" b="0">
              <a:latin typeface="Arial" charset="0"/>
              <a:ea typeface="宋体" pitchFamily="2" charset="-122"/>
            </a:endParaRPr>
          </a:p>
        </p:txBody>
      </p:sp>
      <p:sp>
        <p:nvSpPr>
          <p:cNvPr id="272414" name="Rectangle 30"/>
          <p:cNvSpPr>
            <a:spLocks noChangeArrowheads="1"/>
          </p:cNvSpPr>
          <p:nvPr/>
        </p:nvSpPr>
        <p:spPr bwMode="auto">
          <a:xfrm>
            <a:off x="7956550" y="4941888"/>
            <a:ext cx="504825"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18</a:t>
            </a:r>
            <a:endParaRPr lang="zh-CN" altLang="zh-CN" sz="2000" b="0">
              <a:latin typeface="Arial" charset="0"/>
              <a:ea typeface="宋体" pitchFamily="2" charset="-122"/>
            </a:endParaRPr>
          </a:p>
        </p:txBody>
      </p:sp>
      <p:sp>
        <p:nvSpPr>
          <p:cNvPr id="272415" name="Rectangle 31"/>
          <p:cNvSpPr>
            <a:spLocks noChangeArrowheads="1"/>
          </p:cNvSpPr>
          <p:nvPr/>
        </p:nvSpPr>
        <p:spPr bwMode="auto">
          <a:xfrm>
            <a:off x="5867400" y="5013325"/>
            <a:ext cx="504825"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20</a:t>
            </a:r>
            <a:endParaRPr lang="zh-CN" altLang="zh-CN" sz="2000" b="0">
              <a:latin typeface="Arial" charset="0"/>
              <a:ea typeface="宋体" pitchFamily="2" charset="-122"/>
            </a:endParaRPr>
          </a:p>
        </p:txBody>
      </p:sp>
      <p:sp>
        <p:nvSpPr>
          <p:cNvPr id="272416" name="Rectangle 32"/>
          <p:cNvSpPr>
            <a:spLocks noChangeArrowheads="1"/>
          </p:cNvSpPr>
          <p:nvPr/>
        </p:nvSpPr>
        <p:spPr bwMode="auto">
          <a:xfrm>
            <a:off x="5148263" y="4292600"/>
            <a:ext cx="504825"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21</a:t>
            </a:r>
            <a:endParaRPr lang="zh-CN" altLang="zh-CN" sz="2000" b="0">
              <a:latin typeface="Arial" charset="0"/>
              <a:ea typeface="宋体" pitchFamily="2" charset="-122"/>
            </a:endParaRPr>
          </a:p>
        </p:txBody>
      </p:sp>
      <p:sp>
        <p:nvSpPr>
          <p:cNvPr id="272417" name="Rectangle 33"/>
          <p:cNvSpPr>
            <a:spLocks noChangeArrowheads="1"/>
          </p:cNvSpPr>
          <p:nvPr/>
        </p:nvSpPr>
        <p:spPr bwMode="auto">
          <a:xfrm>
            <a:off x="4643438" y="3213100"/>
            <a:ext cx="504825"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22</a:t>
            </a:r>
            <a:endParaRPr lang="zh-CN" altLang="zh-CN" sz="2000" b="0">
              <a:latin typeface="Arial" charset="0"/>
              <a:ea typeface="宋体" pitchFamily="2" charset="-122"/>
            </a:endParaRPr>
          </a:p>
        </p:txBody>
      </p:sp>
      <p:sp>
        <p:nvSpPr>
          <p:cNvPr id="272418" name="Rectangle 34"/>
          <p:cNvSpPr>
            <a:spLocks noChangeArrowheads="1"/>
          </p:cNvSpPr>
          <p:nvPr/>
        </p:nvSpPr>
        <p:spPr bwMode="auto">
          <a:xfrm>
            <a:off x="4859338" y="2060575"/>
            <a:ext cx="504825"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23</a:t>
            </a:r>
            <a:endParaRPr lang="zh-CN" altLang="zh-CN" sz="2000" b="0">
              <a:latin typeface="Arial" charset="0"/>
              <a:ea typeface="宋体" pitchFamily="2" charset="-122"/>
            </a:endParaRPr>
          </a:p>
        </p:txBody>
      </p:sp>
      <p:sp>
        <p:nvSpPr>
          <p:cNvPr id="272419" name="Rectangle 35"/>
          <p:cNvSpPr>
            <a:spLocks noChangeArrowheads="1"/>
          </p:cNvSpPr>
          <p:nvPr/>
        </p:nvSpPr>
        <p:spPr bwMode="auto">
          <a:xfrm>
            <a:off x="5651500" y="1268413"/>
            <a:ext cx="504825"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24</a:t>
            </a:r>
            <a:endParaRPr lang="zh-CN" altLang="zh-CN" sz="2000" b="0">
              <a:latin typeface="Arial" charset="0"/>
              <a:ea typeface="宋体" pitchFamily="2" charset="-122"/>
            </a:endParaRPr>
          </a:p>
        </p:txBody>
      </p:sp>
      <p:graphicFrame>
        <p:nvGraphicFramePr>
          <p:cNvPr id="272420" name="Object 36"/>
          <p:cNvGraphicFramePr>
            <a:graphicFrameLocks noChangeAspect="1"/>
          </p:cNvGraphicFramePr>
          <p:nvPr>
            <p:ph sz="quarter" idx="3"/>
          </p:nvPr>
        </p:nvGraphicFramePr>
        <p:xfrm>
          <a:off x="909638" y="4421188"/>
          <a:ext cx="2851150" cy="984250"/>
        </p:xfrm>
        <a:graphic>
          <a:graphicData uri="http://schemas.openxmlformats.org/presentationml/2006/ole">
            <p:oleObj spid="_x0000_s272420" name="Equation" r:id="rId4" imgW="1130040" imgH="393480" progId="Equation.DSMT4">
              <p:embed/>
            </p:oleObj>
          </a:graphicData>
        </a:graphic>
      </p:graphicFrame>
      <p:sp>
        <p:nvSpPr>
          <p:cNvPr id="272421" name="Rectangle 37"/>
          <p:cNvSpPr>
            <a:spLocks noChangeArrowheads="1"/>
          </p:cNvSpPr>
          <p:nvPr/>
        </p:nvSpPr>
        <p:spPr bwMode="auto">
          <a:xfrm>
            <a:off x="8783638" y="3141663"/>
            <a:ext cx="684212" cy="792162"/>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4</a:t>
            </a:r>
          </a:p>
          <a:p>
            <a:pPr marL="342900" indent="-342900">
              <a:buFont typeface="Wingdings" pitchFamily="2" charset="2"/>
              <a:buNone/>
            </a:pPr>
            <a:r>
              <a:rPr lang="en-US" altLang="zh-CN" sz="2000" b="0">
                <a:latin typeface="Arial" charset="0"/>
                <a:ea typeface="宋体" pitchFamily="2" charset="-122"/>
              </a:rPr>
              <a:t>16</a:t>
            </a:r>
            <a:endParaRPr lang="zh-CN" altLang="zh-CN" sz="2000" b="0">
              <a:latin typeface="Arial" charset="0"/>
              <a:ea typeface="宋体" pitchFamily="2" charset="-122"/>
            </a:endParaRPr>
          </a:p>
        </p:txBody>
      </p:sp>
      <p:sp>
        <p:nvSpPr>
          <p:cNvPr id="272422" name="Rectangle 38"/>
          <p:cNvSpPr>
            <a:spLocks noChangeArrowheads="1"/>
          </p:cNvSpPr>
          <p:nvPr/>
        </p:nvSpPr>
        <p:spPr bwMode="auto">
          <a:xfrm>
            <a:off x="7019925" y="1052513"/>
            <a:ext cx="647700"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13</a:t>
            </a:r>
            <a:endParaRPr lang="zh-CN" altLang="zh-CN" sz="2000" b="0">
              <a:latin typeface="Arial"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2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827088" y="549275"/>
            <a:ext cx="7885112" cy="1143000"/>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000" b="1">
                <a:latin typeface="宋体" pitchFamily="2" charset="-122"/>
              </a:rPr>
              <a:t>5</a:t>
            </a:r>
            <a:r>
              <a:rPr lang="en-US" altLang="zh-CN" sz="2800" b="1">
                <a:latin typeface="宋体" pitchFamily="2" charset="-122"/>
              </a:rPr>
              <a:t/>
            </a:r>
            <a:br>
              <a:rPr lang="en-US" altLang="zh-CN" sz="2800" b="1">
                <a:latin typeface="宋体" pitchFamily="2" charset="-122"/>
              </a:rPr>
            </a:br>
            <a:r>
              <a:rPr lang="en-US" altLang="zh-CN" sz="2800" b="1">
                <a:latin typeface="宋体" pitchFamily="2" charset="-122"/>
              </a:rPr>
              <a:t>4—5  </a:t>
            </a:r>
            <a:r>
              <a:rPr lang="zh-CN" altLang="en-US" sz="2800" b="1">
                <a:latin typeface="宋体" pitchFamily="2" charset="-122"/>
              </a:rPr>
              <a:t>三相双层整数槽绕组</a:t>
            </a:r>
          </a:p>
        </p:txBody>
      </p:sp>
      <p:sp>
        <p:nvSpPr>
          <p:cNvPr id="273411" name="Rectangle 3"/>
          <p:cNvSpPr>
            <a:spLocks noChangeArrowheads="1"/>
          </p:cNvSpPr>
          <p:nvPr/>
        </p:nvSpPr>
        <p:spPr bwMode="auto">
          <a:xfrm>
            <a:off x="323850" y="1628775"/>
            <a:ext cx="5327650" cy="5661025"/>
          </a:xfrm>
          <a:prstGeom prst="rect">
            <a:avLst/>
          </a:prstGeom>
          <a:noFill/>
          <a:ln w="9525">
            <a:noFill/>
            <a:miter lim="800000"/>
            <a:headEnd/>
            <a:tailEnd/>
          </a:ln>
          <a:effectLst/>
        </p:spPr>
        <p:txBody>
          <a:bodyPr/>
          <a:lstStyle/>
          <a:p>
            <a:pPr marL="342900" indent="-342900"/>
            <a:r>
              <a:rPr lang="en-US" altLang="zh-CN" sz="2700" b="0">
                <a:latin typeface="Arial" charset="0"/>
                <a:ea typeface="宋体" pitchFamily="2" charset="-122"/>
              </a:rPr>
              <a:t> </a:t>
            </a:r>
            <a:r>
              <a:rPr lang="en-US" altLang="zh-CN"/>
              <a:t>120°</a:t>
            </a:r>
            <a:r>
              <a:rPr lang="zh-CN" altLang="en-US"/>
              <a:t>相带绕组以每对极分相，每对极每相占</a:t>
            </a:r>
            <a:r>
              <a:rPr lang="en-US" altLang="zh-CN"/>
              <a:t>2q=4</a:t>
            </a:r>
            <a:r>
              <a:rPr lang="zh-CN" altLang="en-US"/>
              <a:t>个槽，此例以 </a:t>
            </a:r>
            <a:r>
              <a:rPr lang="en-US" altLang="zh-CN"/>
              <a:t>3</a:t>
            </a:r>
            <a:r>
              <a:rPr lang="zh-CN" altLang="en-US"/>
              <a:t>表示相数，则这说明连续</a:t>
            </a:r>
            <a:r>
              <a:rPr lang="en-US" altLang="zh-CN"/>
              <a:t>4</a:t>
            </a:r>
            <a:r>
              <a:rPr lang="zh-CN" altLang="en-US"/>
              <a:t>个槽为一相</a:t>
            </a:r>
            <a:r>
              <a:rPr lang="en-US" altLang="zh-CN"/>
              <a:t>2qa=120</a:t>
            </a:r>
            <a:r>
              <a:rPr lang="zh-CN" altLang="en-US"/>
              <a:t>正表示了相带。例如，</a:t>
            </a:r>
            <a:r>
              <a:rPr lang="en-US" altLang="zh-CN"/>
              <a:t>A</a:t>
            </a:r>
            <a:r>
              <a:rPr lang="zh-CN" altLang="en-US"/>
              <a:t>相在第一对极下取</a:t>
            </a:r>
            <a:r>
              <a:rPr lang="en-US" altLang="zh-CN"/>
              <a:t>1</a:t>
            </a:r>
            <a:r>
              <a:rPr lang="zh-CN" altLang="en-US"/>
              <a:t>，</a:t>
            </a:r>
            <a:r>
              <a:rPr lang="en-US" altLang="zh-CN"/>
              <a:t>2</a:t>
            </a:r>
            <a:r>
              <a:rPr lang="zh-CN" altLang="en-US"/>
              <a:t>、</a:t>
            </a:r>
            <a:r>
              <a:rPr lang="en-US" altLang="zh-CN"/>
              <a:t>3</a:t>
            </a:r>
            <a:r>
              <a:rPr lang="zh-CN" altLang="en-US"/>
              <a:t>，</a:t>
            </a:r>
            <a:r>
              <a:rPr lang="en-US" altLang="zh-CN"/>
              <a:t>4</a:t>
            </a:r>
            <a:r>
              <a:rPr lang="zh-CN" altLang="en-US"/>
              <a:t>槽，在第二对极取</a:t>
            </a:r>
            <a:r>
              <a:rPr lang="en-US" altLang="zh-CN"/>
              <a:t>13</a:t>
            </a:r>
            <a:r>
              <a:rPr lang="zh-CN" altLang="en-US"/>
              <a:t>，</a:t>
            </a:r>
            <a:r>
              <a:rPr lang="en-US" altLang="zh-CN"/>
              <a:t>14</a:t>
            </a:r>
            <a:r>
              <a:rPr lang="zh-CN" altLang="en-US"/>
              <a:t>，</a:t>
            </a:r>
            <a:r>
              <a:rPr lang="en-US" altLang="zh-CN"/>
              <a:t>15</a:t>
            </a:r>
            <a:r>
              <a:rPr lang="zh-CN" altLang="en-US"/>
              <a:t>，</a:t>
            </a:r>
            <a:r>
              <a:rPr lang="en-US" altLang="zh-CN"/>
              <a:t>16</a:t>
            </a:r>
            <a:r>
              <a:rPr lang="zh-CN" altLang="en-US"/>
              <a:t>槽。当然，可用槽电势星形图或直接用电机截面图确定分相。根据三相对称性，</a:t>
            </a:r>
            <a:r>
              <a:rPr lang="en-US" altLang="zh-CN"/>
              <a:t>B</a:t>
            </a:r>
            <a:r>
              <a:rPr lang="zh-CN" altLang="en-US"/>
              <a:t>相、</a:t>
            </a:r>
            <a:r>
              <a:rPr lang="en-US" altLang="zh-CN"/>
              <a:t>C</a:t>
            </a:r>
            <a:r>
              <a:rPr lang="zh-CN" altLang="en-US"/>
              <a:t>相也确定于图。</a:t>
            </a:r>
            <a:endParaRPr lang="zh-CN" altLang="zh-CN"/>
          </a:p>
        </p:txBody>
      </p:sp>
      <p:pic>
        <p:nvPicPr>
          <p:cNvPr id="273412" name="Picture 4" descr="16-11 120相带的排列1"/>
          <p:cNvPicPr>
            <a:picLocks noChangeAspect="1" noChangeArrowheads="1"/>
          </p:cNvPicPr>
          <p:nvPr>
            <p:ph sz="quarter" idx="2"/>
          </p:nvPr>
        </p:nvPicPr>
        <p:blipFill>
          <a:blip r:embed="rId2"/>
          <a:srcRect/>
          <a:stretch>
            <a:fillRect/>
          </a:stretch>
        </p:blipFill>
        <p:spPr>
          <a:xfrm>
            <a:off x="5649913" y="2997200"/>
            <a:ext cx="3494087" cy="3182938"/>
          </a:xfrm>
          <a:noFill/>
          <a:ln/>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74436" name="Picture 4" descr="16-11 120相带的排列1"/>
          <p:cNvPicPr>
            <a:picLocks noChangeAspect="1" noChangeArrowheads="1"/>
          </p:cNvPicPr>
          <p:nvPr>
            <p:ph sz="quarter" idx="2"/>
          </p:nvPr>
        </p:nvPicPr>
        <p:blipFill>
          <a:blip r:embed="rId3"/>
          <a:srcRect/>
          <a:stretch>
            <a:fillRect/>
          </a:stretch>
        </p:blipFill>
        <p:spPr>
          <a:xfrm>
            <a:off x="5146675" y="404813"/>
            <a:ext cx="3997325" cy="3641725"/>
          </a:xfrm>
          <a:noFill/>
          <a:ln/>
        </p:spPr>
      </p:pic>
      <p:sp>
        <p:nvSpPr>
          <p:cNvPr id="274434" name="Rectangle 2"/>
          <p:cNvSpPr>
            <a:spLocks noGrp="1" noChangeArrowheads="1"/>
          </p:cNvSpPr>
          <p:nvPr>
            <p:ph type="title" sz="quarter"/>
          </p:nvPr>
        </p:nvSpPr>
        <p:spPr>
          <a:xfrm>
            <a:off x="684213" y="260350"/>
            <a:ext cx="8259762" cy="836613"/>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000" b="1">
                <a:latin typeface="宋体" pitchFamily="2" charset="-122"/>
              </a:rPr>
              <a:t>6</a:t>
            </a:r>
            <a:r>
              <a:rPr lang="en-US" altLang="zh-CN" sz="2800" b="1">
                <a:latin typeface="宋体" pitchFamily="2" charset="-122"/>
              </a:rPr>
              <a:t/>
            </a:r>
            <a:br>
              <a:rPr lang="en-US" altLang="zh-CN" sz="2800" b="1">
                <a:latin typeface="宋体" pitchFamily="2" charset="-122"/>
              </a:rPr>
            </a:br>
            <a:r>
              <a:rPr lang="en-US" altLang="zh-CN" sz="2800" b="1">
                <a:latin typeface="宋体" pitchFamily="2" charset="-122"/>
              </a:rPr>
              <a:t>4—5  </a:t>
            </a:r>
            <a:r>
              <a:rPr lang="zh-CN" altLang="en-US" sz="2800" b="1">
                <a:latin typeface="宋体" pitchFamily="2" charset="-122"/>
              </a:rPr>
              <a:t>三相双层整数槽绕组</a:t>
            </a:r>
          </a:p>
        </p:txBody>
      </p:sp>
      <p:pic>
        <p:nvPicPr>
          <p:cNvPr id="274438" name="Picture 6" descr="16-11 120相带的排列2"/>
          <p:cNvPicPr>
            <a:picLocks noChangeAspect="1" noChangeArrowheads="1"/>
          </p:cNvPicPr>
          <p:nvPr>
            <p:ph sz="quarter" idx="1"/>
          </p:nvPr>
        </p:nvPicPr>
        <p:blipFill>
          <a:blip r:embed="rId4"/>
          <a:srcRect/>
          <a:stretch>
            <a:fillRect/>
          </a:stretch>
        </p:blipFill>
        <p:spPr>
          <a:xfrm>
            <a:off x="5148263" y="404813"/>
            <a:ext cx="3995737" cy="3551237"/>
          </a:xfrm>
          <a:noFill/>
          <a:ln/>
        </p:spPr>
      </p:pic>
      <p:graphicFrame>
        <p:nvGraphicFramePr>
          <p:cNvPr id="274437" name="Object 5"/>
          <p:cNvGraphicFramePr>
            <a:graphicFrameLocks noChangeAspect="1"/>
          </p:cNvGraphicFramePr>
          <p:nvPr>
            <p:ph sz="quarter" idx="3"/>
          </p:nvPr>
        </p:nvGraphicFramePr>
        <p:xfrm>
          <a:off x="6659563" y="5589588"/>
          <a:ext cx="1800225" cy="1081087"/>
        </p:xfrm>
        <a:graphic>
          <a:graphicData uri="http://schemas.openxmlformats.org/presentationml/2006/ole">
            <p:oleObj spid="_x0000_s274437" name="Equation" r:id="rId5" imgW="698400" imgH="419040" progId="Equation.DSMT4">
              <p:embed/>
            </p:oleObj>
          </a:graphicData>
        </a:graphic>
      </p:graphicFrame>
      <p:sp>
        <p:nvSpPr>
          <p:cNvPr id="274435" name="Rectangle 3"/>
          <p:cNvSpPr>
            <a:spLocks noChangeArrowheads="1"/>
          </p:cNvSpPr>
          <p:nvPr/>
        </p:nvSpPr>
        <p:spPr bwMode="auto">
          <a:xfrm>
            <a:off x="250825" y="1196975"/>
            <a:ext cx="5113338" cy="5661025"/>
          </a:xfrm>
          <a:prstGeom prst="rect">
            <a:avLst/>
          </a:prstGeom>
          <a:noFill/>
          <a:ln w="9525">
            <a:noFill/>
            <a:miter lim="800000"/>
            <a:headEnd/>
            <a:tailEnd/>
          </a:ln>
          <a:effectLst/>
        </p:spPr>
        <p:txBody>
          <a:bodyPr/>
          <a:lstStyle/>
          <a:p>
            <a:pPr marL="342900" indent="-342900"/>
            <a:r>
              <a:rPr lang="zh-CN" altLang="en-US"/>
              <a:t>分相后，各相元件上层边的位置就确定了，下层边的位置则可根据节距</a:t>
            </a:r>
            <a:r>
              <a:rPr lang="en-US" altLang="zh-CN"/>
              <a:t>y</a:t>
            </a:r>
            <a:r>
              <a:rPr lang="en-US" altLang="zh-CN" baseline="-25000"/>
              <a:t>1</a:t>
            </a:r>
            <a:r>
              <a:rPr lang="zh-CN" altLang="en-US"/>
              <a:t>确定。 </a:t>
            </a:r>
            <a:r>
              <a:rPr lang="en-US" altLang="zh-CN"/>
              <a:t>y</a:t>
            </a:r>
            <a:r>
              <a:rPr lang="en-US" altLang="zh-CN" baseline="-25000"/>
              <a:t>1</a:t>
            </a:r>
            <a:r>
              <a:rPr lang="zh-CN" altLang="en-US"/>
              <a:t>是以电势</a:t>
            </a:r>
            <a:r>
              <a:rPr lang="en-US" altLang="zh-CN"/>
              <a:t>(</a:t>
            </a:r>
            <a:r>
              <a:rPr lang="zh-CN" altLang="en-US"/>
              <a:t>和磁势</a:t>
            </a:r>
            <a:r>
              <a:rPr lang="en-US" altLang="zh-CN"/>
              <a:t>)</a:t>
            </a:r>
            <a:r>
              <a:rPr lang="zh-CN" altLang="en-US"/>
              <a:t>波形要求来选择的，本例设选取</a:t>
            </a:r>
            <a:r>
              <a:rPr lang="en-US" altLang="zh-CN"/>
              <a:t>y</a:t>
            </a:r>
            <a:r>
              <a:rPr lang="en-US" altLang="zh-CN" baseline="-25000"/>
              <a:t>1</a:t>
            </a:r>
            <a:r>
              <a:rPr lang="en-US" altLang="zh-CN"/>
              <a:t> =(4/6)</a:t>
            </a:r>
            <a:r>
              <a:rPr lang="el-GR" altLang="zh-CN">
                <a:cs typeface="Tahoma" pitchFamily="34" charset="0"/>
              </a:rPr>
              <a:t>τ</a:t>
            </a:r>
            <a:r>
              <a:rPr lang="zh-CN" altLang="en-US"/>
              <a:t>，其中极距  </a:t>
            </a:r>
            <a:r>
              <a:rPr lang="en-US" altLang="zh-CN"/>
              <a:t>(</a:t>
            </a:r>
            <a:r>
              <a:rPr lang="zh-CN" altLang="en-US"/>
              <a:t>以槽数计</a:t>
            </a:r>
            <a:r>
              <a:rPr lang="en-US" altLang="zh-CN"/>
              <a:t>)</a:t>
            </a:r>
          </a:p>
          <a:p>
            <a:pPr marL="342900" indent="-342900"/>
            <a:r>
              <a:rPr lang="en-US" altLang="zh-CN"/>
              <a:t>  </a:t>
            </a:r>
            <a:r>
              <a:rPr lang="zh-CN" altLang="en-US"/>
              <a:t>即， </a:t>
            </a:r>
            <a:r>
              <a:rPr lang="en-US" altLang="zh-CN"/>
              <a:t>y</a:t>
            </a:r>
            <a:r>
              <a:rPr lang="en-US" altLang="zh-CN" baseline="-25000"/>
              <a:t>1</a:t>
            </a:r>
            <a:r>
              <a:rPr lang="en-US" altLang="zh-CN"/>
              <a:t> =4</a:t>
            </a:r>
            <a:r>
              <a:rPr lang="zh-CN" altLang="en-US"/>
              <a:t>。例如</a:t>
            </a:r>
            <a:r>
              <a:rPr lang="en-US" altLang="zh-CN"/>
              <a:t>1</a:t>
            </a:r>
            <a:r>
              <a:rPr lang="zh-CN" altLang="en-US"/>
              <a:t>号元件上层边嵌于</a:t>
            </a:r>
            <a:r>
              <a:rPr lang="en-US" altLang="zh-CN"/>
              <a:t>1</a:t>
            </a:r>
            <a:r>
              <a:rPr lang="zh-CN" altLang="en-US"/>
              <a:t>号槽，那么下层边相距上层边</a:t>
            </a:r>
            <a:r>
              <a:rPr lang="en-US" altLang="zh-CN"/>
              <a:t>4</a:t>
            </a:r>
            <a:r>
              <a:rPr lang="zh-CN" altLang="en-US"/>
              <a:t>个槽</a:t>
            </a:r>
            <a:r>
              <a:rPr lang="en-US" altLang="zh-CN">
                <a:latin typeface="Arial"/>
              </a:rPr>
              <a:t>——</a:t>
            </a:r>
            <a:r>
              <a:rPr lang="zh-CN" altLang="en-US"/>
              <a:t>嵌于</a:t>
            </a:r>
            <a:r>
              <a:rPr lang="en-US" altLang="zh-CN"/>
              <a:t>5</a:t>
            </a:r>
            <a:r>
              <a:rPr lang="zh-CN" altLang="en-US"/>
              <a:t>号槽，如图。此图即为绕组展开图。 </a:t>
            </a:r>
            <a:endParaRPr lang="zh-CN" altLang="zh-CN"/>
          </a:p>
        </p:txBody>
      </p:sp>
      <p:pic>
        <p:nvPicPr>
          <p:cNvPr id="274440" name="Picture 8" descr="16-11 120相带的排列3"/>
          <p:cNvPicPr>
            <a:picLocks noChangeAspect="1" noChangeArrowheads="1"/>
          </p:cNvPicPr>
          <p:nvPr>
            <p:ph sz="quarter" idx="4"/>
          </p:nvPr>
        </p:nvPicPr>
        <p:blipFill>
          <a:blip r:embed="rId6"/>
          <a:srcRect/>
          <a:stretch>
            <a:fillRect/>
          </a:stretch>
        </p:blipFill>
        <p:spPr>
          <a:xfrm>
            <a:off x="5148263" y="404813"/>
            <a:ext cx="3995737" cy="3567112"/>
          </a:xfrm>
          <a:noFill/>
          <a:ln/>
        </p:spPr>
      </p:pic>
      <p:pic>
        <p:nvPicPr>
          <p:cNvPr id="274442" name="Picture 10" descr="16-11 120相带的排列4"/>
          <p:cNvPicPr>
            <a:picLocks noChangeAspect="1" noChangeArrowheads="1"/>
          </p:cNvPicPr>
          <p:nvPr/>
        </p:nvPicPr>
        <p:blipFill>
          <a:blip r:embed="rId7"/>
          <a:srcRect/>
          <a:stretch>
            <a:fillRect/>
          </a:stretch>
        </p:blipFill>
        <p:spPr bwMode="auto">
          <a:xfrm>
            <a:off x="3203575" y="1773238"/>
            <a:ext cx="2571750" cy="2447925"/>
          </a:xfrm>
          <a:prstGeom prst="rect">
            <a:avLst/>
          </a:prstGeom>
          <a:noFill/>
        </p:spPr>
      </p:pic>
      <p:sp>
        <p:nvSpPr>
          <p:cNvPr id="274445" name="AutoShape 13"/>
          <p:cNvSpPr>
            <a:spLocks noChangeArrowheads="1"/>
          </p:cNvSpPr>
          <p:nvPr/>
        </p:nvSpPr>
        <p:spPr bwMode="auto">
          <a:xfrm>
            <a:off x="5292725" y="3500438"/>
            <a:ext cx="431800" cy="144462"/>
          </a:xfrm>
          <a:prstGeom prst="rightArrow">
            <a:avLst>
              <a:gd name="adj1" fmla="val 50000"/>
              <a:gd name="adj2" fmla="val 74726"/>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74446" name="AutoShape 14"/>
          <p:cNvSpPr>
            <a:spLocks noChangeArrowheads="1"/>
          </p:cNvSpPr>
          <p:nvPr/>
        </p:nvSpPr>
        <p:spPr bwMode="auto">
          <a:xfrm>
            <a:off x="3203575" y="3573463"/>
            <a:ext cx="576263" cy="142875"/>
          </a:xfrm>
          <a:prstGeom prst="leftArrow">
            <a:avLst>
              <a:gd name="adj1" fmla="val 50000"/>
              <a:gd name="adj2" fmla="val 100833"/>
            </a:avLst>
          </a:prstGeom>
          <a:solidFill>
            <a:schemeClr val="accent1"/>
          </a:solidFill>
          <a:ln w="9525">
            <a:solidFill>
              <a:schemeClr val="tx1"/>
            </a:solidFill>
            <a:miter lim="800000"/>
            <a:headEnd/>
            <a:tailEnd/>
          </a:ln>
          <a:effectLst/>
        </p:spPr>
        <p:txBody>
          <a:bodyPr wrap="none" anchor="ctr"/>
          <a:lstStyle/>
          <a:p>
            <a:endParaRPr lang="zh-CN" altLang="en-US"/>
          </a:p>
        </p:txBody>
      </p:sp>
      <p:pic>
        <p:nvPicPr>
          <p:cNvPr id="274443" name="Picture 11" descr="16-11 120相带的排列5"/>
          <p:cNvPicPr>
            <a:picLocks noChangeAspect="1" noChangeArrowheads="1"/>
          </p:cNvPicPr>
          <p:nvPr/>
        </p:nvPicPr>
        <p:blipFill>
          <a:blip r:embed="rId8"/>
          <a:srcRect/>
          <a:stretch>
            <a:fillRect/>
          </a:stretch>
        </p:blipFill>
        <p:spPr bwMode="auto">
          <a:xfrm>
            <a:off x="1042988" y="1773238"/>
            <a:ext cx="6480175" cy="2998787"/>
          </a:xfrm>
          <a:prstGeom prst="rect">
            <a:avLst/>
          </a:prstGeom>
          <a:noFill/>
        </p:spPr>
      </p:pic>
      <p:pic>
        <p:nvPicPr>
          <p:cNvPr id="274444" name="Picture 12" descr="16-11 120相带的排列6"/>
          <p:cNvPicPr>
            <a:picLocks noChangeAspect="1" noChangeArrowheads="1"/>
          </p:cNvPicPr>
          <p:nvPr/>
        </p:nvPicPr>
        <p:blipFill>
          <a:blip r:embed="rId9"/>
          <a:srcRect/>
          <a:stretch>
            <a:fillRect/>
          </a:stretch>
        </p:blipFill>
        <p:spPr bwMode="auto">
          <a:xfrm>
            <a:off x="971550" y="1700213"/>
            <a:ext cx="6480175" cy="3767137"/>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74436"/>
                                        </p:tgtEl>
                                        <p:attrNameLst>
                                          <p:attrName>style.visibility</p:attrName>
                                        </p:attrNameLst>
                                      </p:cBhvr>
                                      <p:to>
                                        <p:strVal val="visible"/>
                                      </p:to>
                                    </p:set>
                                    <p:anim calcmode="lin" valueType="num">
                                      <p:cBhvr>
                                        <p:cTn id="7" dur="1000" fill="hold"/>
                                        <p:tgtEl>
                                          <p:spTgt spid="274436"/>
                                        </p:tgtEl>
                                        <p:attrNameLst>
                                          <p:attrName>ppt_w</p:attrName>
                                        </p:attrNameLst>
                                      </p:cBhvr>
                                      <p:tavLst>
                                        <p:tav tm="0">
                                          <p:val>
                                            <p:strVal val="#ppt_w*0.70"/>
                                          </p:val>
                                        </p:tav>
                                        <p:tav tm="100000">
                                          <p:val>
                                            <p:strVal val="#ppt_w"/>
                                          </p:val>
                                        </p:tav>
                                      </p:tavLst>
                                    </p:anim>
                                    <p:anim calcmode="lin" valueType="num">
                                      <p:cBhvr>
                                        <p:cTn id="8" dur="1000" fill="hold"/>
                                        <p:tgtEl>
                                          <p:spTgt spid="274436"/>
                                        </p:tgtEl>
                                        <p:attrNameLst>
                                          <p:attrName>ppt_h</p:attrName>
                                        </p:attrNameLst>
                                      </p:cBhvr>
                                      <p:tavLst>
                                        <p:tav tm="0">
                                          <p:val>
                                            <p:strVal val="#ppt_h"/>
                                          </p:val>
                                        </p:tav>
                                        <p:tav tm="100000">
                                          <p:val>
                                            <p:strVal val="#ppt_h"/>
                                          </p:val>
                                        </p:tav>
                                      </p:tavLst>
                                    </p:anim>
                                    <p:animEffect transition="in" filter="fade">
                                      <p:cBhvr>
                                        <p:cTn id="9" dur="1000"/>
                                        <p:tgtEl>
                                          <p:spTgt spid="274436"/>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274438"/>
                                        </p:tgtEl>
                                        <p:attrNameLst>
                                          <p:attrName>style.visibility</p:attrName>
                                        </p:attrNameLst>
                                      </p:cBhvr>
                                      <p:to>
                                        <p:strVal val="visible"/>
                                      </p:to>
                                    </p:set>
                                    <p:anim calcmode="lin" valueType="num">
                                      <p:cBhvr>
                                        <p:cTn id="14" dur="1000" fill="hold"/>
                                        <p:tgtEl>
                                          <p:spTgt spid="274438"/>
                                        </p:tgtEl>
                                        <p:attrNameLst>
                                          <p:attrName>ppt_w</p:attrName>
                                        </p:attrNameLst>
                                      </p:cBhvr>
                                      <p:tavLst>
                                        <p:tav tm="0">
                                          <p:val>
                                            <p:strVal val="#ppt_w*0.70"/>
                                          </p:val>
                                        </p:tav>
                                        <p:tav tm="100000">
                                          <p:val>
                                            <p:strVal val="#ppt_w"/>
                                          </p:val>
                                        </p:tav>
                                      </p:tavLst>
                                    </p:anim>
                                    <p:anim calcmode="lin" valueType="num">
                                      <p:cBhvr>
                                        <p:cTn id="15" dur="1000" fill="hold"/>
                                        <p:tgtEl>
                                          <p:spTgt spid="274438"/>
                                        </p:tgtEl>
                                        <p:attrNameLst>
                                          <p:attrName>ppt_h</p:attrName>
                                        </p:attrNameLst>
                                      </p:cBhvr>
                                      <p:tavLst>
                                        <p:tav tm="0">
                                          <p:val>
                                            <p:strVal val="#ppt_h"/>
                                          </p:val>
                                        </p:tav>
                                        <p:tav tm="100000">
                                          <p:val>
                                            <p:strVal val="#ppt_h"/>
                                          </p:val>
                                        </p:tav>
                                      </p:tavLst>
                                    </p:anim>
                                    <p:animEffect transition="in" filter="fade">
                                      <p:cBhvr>
                                        <p:cTn id="16" dur="1000"/>
                                        <p:tgtEl>
                                          <p:spTgt spid="274438"/>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274440"/>
                                        </p:tgtEl>
                                        <p:attrNameLst>
                                          <p:attrName>style.visibility</p:attrName>
                                        </p:attrNameLst>
                                      </p:cBhvr>
                                      <p:to>
                                        <p:strVal val="visible"/>
                                      </p:to>
                                    </p:set>
                                    <p:animEffect transition="in" filter="checkerboard(across)">
                                      <p:cBhvr>
                                        <p:cTn id="21" dur="500"/>
                                        <p:tgtEl>
                                          <p:spTgt spid="274440"/>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nodeType="clickEffect">
                                  <p:stCondLst>
                                    <p:cond delay="0"/>
                                  </p:stCondLst>
                                  <p:childTnLst>
                                    <p:set>
                                      <p:cBhvr>
                                        <p:cTn id="25" dur="1" fill="hold">
                                          <p:stCondLst>
                                            <p:cond delay="0"/>
                                          </p:stCondLst>
                                        </p:cTn>
                                        <p:tgtEl>
                                          <p:spTgt spid="274442"/>
                                        </p:tgtEl>
                                        <p:attrNameLst>
                                          <p:attrName>style.visibility</p:attrName>
                                        </p:attrNameLst>
                                      </p:cBhvr>
                                      <p:to>
                                        <p:strVal val="visible"/>
                                      </p:to>
                                    </p:set>
                                    <p:animEffect transition="in" filter="slide(fromBottom)">
                                      <p:cBhvr>
                                        <p:cTn id="26" dur="500"/>
                                        <p:tgtEl>
                                          <p:spTgt spid="274442"/>
                                        </p:tgtEl>
                                      </p:cBhvr>
                                    </p:animEffect>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grpId="0" nodeType="clickEffect">
                                  <p:stCondLst>
                                    <p:cond delay="0"/>
                                  </p:stCondLst>
                                  <p:childTnLst>
                                    <p:set>
                                      <p:cBhvr>
                                        <p:cTn id="30" dur="1" fill="hold">
                                          <p:stCondLst>
                                            <p:cond delay="0"/>
                                          </p:stCondLst>
                                        </p:cTn>
                                        <p:tgtEl>
                                          <p:spTgt spid="274445"/>
                                        </p:tgtEl>
                                        <p:attrNameLst>
                                          <p:attrName>style.visibility</p:attrName>
                                        </p:attrNameLst>
                                      </p:cBhvr>
                                      <p:to>
                                        <p:strVal val="visible"/>
                                      </p:to>
                                    </p:set>
                                    <p:anim calcmode="lin" valueType="num">
                                      <p:cBhvr>
                                        <p:cTn id="31" dur="1000" fill="hold"/>
                                        <p:tgtEl>
                                          <p:spTgt spid="274445"/>
                                        </p:tgtEl>
                                        <p:attrNameLst>
                                          <p:attrName>ppt_w</p:attrName>
                                        </p:attrNameLst>
                                      </p:cBhvr>
                                      <p:tavLst>
                                        <p:tav tm="0">
                                          <p:val>
                                            <p:strVal val="#ppt_w*0.70"/>
                                          </p:val>
                                        </p:tav>
                                        <p:tav tm="100000">
                                          <p:val>
                                            <p:strVal val="#ppt_w"/>
                                          </p:val>
                                        </p:tav>
                                      </p:tavLst>
                                    </p:anim>
                                    <p:anim calcmode="lin" valueType="num">
                                      <p:cBhvr>
                                        <p:cTn id="32" dur="1000" fill="hold"/>
                                        <p:tgtEl>
                                          <p:spTgt spid="274445"/>
                                        </p:tgtEl>
                                        <p:attrNameLst>
                                          <p:attrName>ppt_h</p:attrName>
                                        </p:attrNameLst>
                                      </p:cBhvr>
                                      <p:tavLst>
                                        <p:tav tm="0">
                                          <p:val>
                                            <p:strVal val="#ppt_h"/>
                                          </p:val>
                                        </p:tav>
                                        <p:tav tm="100000">
                                          <p:val>
                                            <p:strVal val="#ppt_h"/>
                                          </p:val>
                                        </p:tav>
                                      </p:tavLst>
                                    </p:anim>
                                    <p:animEffect transition="in" filter="fade">
                                      <p:cBhvr>
                                        <p:cTn id="33" dur="1000"/>
                                        <p:tgtEl>
                                          <p:spTgt spid="274445"/>
                                        </p:tgtEl>
                                      </p:cBhvr>
                                    </p:animEffect>
                                  </p:childTnLst>
                                </p:cTn>
                              </p:par>
                            </p:childTnLst>
                          </p:cTn>
                        </p:par>
                      </p:childTnLst>
                    </p:cTn>
                  </p:par>
                  <p:par>
                    <p:cTn id="34" fill="hold">
                      <p:stCondLst>
                        <p:cond delay="indefinite"/>
                      </p:stCondLst>
                      <p:childTnLst>
                        <p:par>
                          <p:cTn id="35" fill="hold">
                            <p:stCondLst>
                              <p:cond delay="0"/>
                            </p:stCondLst>
                            <p:childTnLst>
                              <p:par>
                                <p:cTn id="36" presetID="55" presetClass="entr" presetSubtype="0" fill="hold" grpId="0" nodeType="clickEffect">
                                  <p:stCondLst>
                                    <p:cond delay="0"/>
                                  </p:stCondLst>
                                  <p:childTnLst>
                                    <p:set>
                                      <p:cBhvr>
                                        <p:cTn id="37" dur="1" fill="hold">
                                          <p:stCondLst>
                                            <p:cond delay="0"/>
                                          </p:stCondLst>
                                        </p:cTn>
                                        <p:tgtEl>
                                          <p:spTgt spid="274446"/>
                                        </p:tgtEl>
                                        <p:attrNameLst>
                                          <p:attrName>style.visibility</p:attrName>
                                        </p:attrNameLst>
                                      </p:cBhvr>
                                      <p:to>
                                        <p:strVal val="visible"/>
                                      </p:to>
                                    </p:set>
                                    <p:anim calcmode="lin" valueType="num">
                                      <p:cBhvr>
                                        <p:cTn id="38" dur="1000" fill="hold"/>
                                        <p:tgtEl>
                                          <p:spTgt spid="274446"/>
                                        </p:tgtEl>
                                        <p:attrNameLst>
                                          <p:attrName>ppt_w</p:attrName>
                                        </p:attrNameLst>
                                      </p:cBhvr>
                                      <p:tavLst>
                                        <p:tav tm="0">
                                          <p:val>
                                            <p:strVal val="#ppt_w*0.70"/>
                                          </p:val>
                                        </p:tav>
                                        <p:tav tm="100000">
                                          <p:val>
                                            <p:strVal val="#ppt_w"/>
                                          </p:val>
                                        </p:tav>
                                      </p:tavLst>
                                    </p:anim>
                                    <p:anim calcmode="lin" valueType="num">
                                      <p:cBhvr>
                                        <p:cTn id="39" dur="1000" fill="hold"/>
                                        <p:tgtEl>
                                          <p:spTgt spid="274446"/>
                                        </p:tgtEl>
                                        <p:attrNameLst>
                                          <p:attrName>ppt_h</p:attrName>
                                        </p:attrNameLst>
                                      </p:cBhvr>
                                      <p:tavLst>
                                        <p:tav tm="0">
                                          <p:val>
                                            <p:strVal val="#ppt_h"/>
                                          </p:val>
                                        </p:tav>
                                        <p:tav tm="100000">
                                          <p:val>
                                            <p:strVal val="#ppt_h"/>
                                          </p:val>
                                        </p:tav>
                                      </p:tavLst>
                                    </p:anim>
                                    <p:animEffect transition="in" filter="fade">
                                      <p:cBhvr>
                                        <p:cTn id="40" dur="1000"/>
                                        <p:tgtEl>
                                          <p:spTgt spid="274446"/>
                                        </p:tgtEl>
                                      </p:cBhvr>
                                    </p:animEffect>
                                  </p:childTnLst>
                                </p:cTn>
                              </p:par>
                            </p:childTnLst>
                          </p:cTn>
                        </p:par>
                      </p:childTnLst>
                    </p:cTn>
                  </p:par>
                  <p:par>
                    <p:cTn id="41" fill="hold">
                      <p:stCondLst>
                        <p:cond delay="indefinite"/>
                      </p:stCondLst>
                      <p:childTnLst>
                        <p:par>
                          <p:cTn id="42" fill="hold">
                            <p:stCondLst>
                              <p:cond delay="0"/>
                            </p:stCondLst>
                            <p:childTnLst>
                              <p:par>
                                <p:cTn id="43" presetID="55" presetClass="entr" presetSubtype="0" fill="hold" nodeType="clickEffect">
                                  <p:stCondLst>
                                    <p:cond delay="0"/>
                                  </p:stCondLst>
                                  <p:childTnLst>
                                    <p:set>
                                      <p:cBhvr>
                                        <p:cTn id="44" dur="1" fill="hold">
                                          <p:stCondLst>
                                            <p:cond delay="0"/>
                                          </p:stCondLst>
                                        </p:cTn>
                                        <p:tgtEl>
                                          <p:spTgt spid="274443"/>
                                        </p:tgtEl>
                                        <p:attrNameLst>
                                          <p:attrName>style.visibility</p:attrName>
                                        </p:attrNameLst>
                                      </p:cBhvr>
                                      <p:to>
                                        <p:strVal val="visible"/>
                                      </p:to>
                                    </p:set>
                                    <p:anim calcmode="lin" valueType="num">
                                      <p:cBhvr>
                                        <p:cTn id="45" dur="1000" fill="hold"/>
                                        <p:tgtEl>
                                          <p:spTgt spid="274443"/>
                                        </p:tgtEl>
                                        <p:attrNameLst>
                                          <p:attrName>ppt_w</p:attrName>
                                        </p:attrNameLst>
                                      </p:cBhvr>
                                      <p:tavLst>
                                        <p:tav tm="0">
                                          <p:val>
                                            <p:strVal val="#ppt_w*0.70"/>
                                          </p:val>
                                        </p:tav>
                                        <p:tav tm="100000">
                                          <p:val>
                                            <p:strVal val="#ppt_w"/>
                                          </p:val>
                                        </p:tav>
                                      </p:tavLst>
                                    </p:anim>
                                    <p:anim calcmode="lin" valueType="num">
                                      <p:cBhvr>
                                        <p:cTn id="46" dur="1000" fill="hold"/>
                                        <p:tgtEl>
                                          <p:spTgt spid="274443"/>
                                        </p:tgtEl>
                                        <p:attrNameLst>
                                          <p:attrName>ppt_h</p:attrName>
                                        </p:attrNameLst>
                                      </p:cBhvr>
                                      <p:tavLst>
                                        <p:tav tm="0">
                                          <p:val>
                                            <p:strVal val="#ppt_h"/>
                                          </p:val>
                                        </p:tav>
                                        <p:tav tm="100000">
                                          <p:val>
                                            <p:strVal val="#ppt_h"/>
                                          </p:val>
                                        </p:tav>
                                      </p:tavLst>
                                    </p:anim>
                                    <p:animEffect transition="in" filter="fade">
                                      <p:cBhvr>
                                        <p:cTn id="47" dur="1000"/>
                                        <p:tgtEl>
                                          <p:spTgt spid="274443"/>
                                        </p:tgtEl>
                                      </p:cBhvr>
                                    </p:animEffect>
                                  </p:childTnLst>
                                </p:cTn>
                              </p:par>
                            </p:childTnLst>
                          </p:cTn>
                        </p:par>
                      </p:childTnLst>
                    </p:cTn>
                  </p:par>
                  <p:par>
                    <p:cTn id="48" fill="hold">
                      <p:stCondLst>
                        <p:cond delay="indefinite"/>
                      </p:stCondLst>
                      <p:childTnLst>
                        <p:par>
                          <p:cTn id="49" fill="hold">
                            <p:stCondLst>
                              <p:cond delay="0"/>
                            </p:stCondLst>
                            <p:childTnLst>
                              <p:par>
                                <p:cTn id="50" presetID="55" presetClass="entr" presetSubtype="0" fill="hold" nodeType="clickEffect">
                                  <p:stCondLst>
                                    <p:cond delay="0"/>
                                  </p:stCondLst>
                                  <p:childTnLst>
                                    <p:set>
                                      <p:cBhvr>
                                        <p:cTn id="51" dur="1" fill="hold">
                                          <p:stCondLst>
                                            <p:cond delay="0"/>
                                          </p:stCondLst>
                                        </p:cTn>
                                        <p:tgtEl>
                                          <p:spTgt spid="274444"/>
                                        </p:tgtEl>
                                        <p:attrNameLst>
                                          <p:attrName>style.visibility</p:attrName>
                                        </p:attrNameLst>
                                      </p:cBhvr>
                                      <p:to>
                                        <p:strVal val="visible"/>
                                      </p:to>
                                    </p:set>
                                    <p:anim calcmode="lin" valueType="num">
                                      <p:cBhvr>
                                        <p:cTn id="52" dur="1000" fill="hold"/>
                                        <p:tgtEl>
                                          <p:spTgt spid="274444"/>
                                        </p:tgtEl>
                                        <p:attrNameLst>
                                          <p:attrName>ppt_w</p:attrName>
                                        </p:attrNameLst>
                                      </p:cBhvr>
                                      <p:tavLst>
                                        <p:tav tm="0">
                                          <p:val>
                                            <p:strVal val="#ppt_w*0.70"/>
                                          </p:val>
                                        </p:tav>
                                        <p:tav tm="100000">
                                          <p:val>
                                            <p:strVal val="#ppt_w"/>
                                          </p:val>
                                        </p:tav>
                                      </p:tavLst>
                                    </p:anim>
                                    <p:anim calcmode="lin" valueType="num">
                                      <p:cBhvr>
                                        <p:cTn id="53" dur="1000" fill="hold"/>
                                        <p:tgtEl>
                                          <p:spTgt spid="274444"/>
                                        </p:tgtEl>
                                        <p:attrNameLst>
                                          <p:attrName>ppt_h</p:attrName>
                                        </p:attrNameLst>
                                      </p:cBhvr>
                                      <p:tavLst>
                                        <p:tav tm="0">
                                          <p:val>
                                            <p:strVal val="#ppt_h"/>
                                          </p:val>
                                        </p:tav>
                                        <p:tav tm="100000">
                                          <p:val>
                                            <p:strVal val="#ppt_h"/>
                                          </p:val>
                                        </p:tav>
                                      </p:tavLst>
                                    </p:anim>
                                    <p:animEffect transition="in" filter="fade">
                                      <p:cBhvr>
                                        <p:cTn id="54" dur="1000"/>
                                        <p:tgtEl>
                                          <p:spTgt spid="274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45" grpId="0" animBg="1"/>
      <p:bldP spid="274446"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7506" name="Rectangle 2"/>
          <p:cNvSpPr>
            <a:spLocks noGrp="1" noChangeArrowheads="1"/>
          </p:cNvSpPr>
          <p:nvPr>
            <p:ph type="title" sz="quarter"/>
          </p:nvPr>
        </p:nvSpPr>
        <p:spPr>
          <a:xfrm>
            <a:off x="1116013" y="188913"/>
            <a:ext cx="7793037" cy="1143000"/>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000" b="1">
                <a:latin typeface="宋体" pitchFamily="2" charset="-122"/>
              </a:rPr>
              <a:t>7</a:t>
            </a:r>
            <a:r>
              <a:rPr lang="en-US" altLang="zh-CN" sz="2800" b="1">
                <a:latin typeface="宋体" pitchFamily="2" charset="-122"/>
              </a:rPr>
              <a:t/>
            </a:r>
            <a:br>
              <a:rPr lang="en-US" altLang="zh-CN" sz="2800" b="1">
                <a:latin typeface="宋体" pitchFamily="2" charset="-122"/>
              </a:rPr>
            </a:br>
            <a:r>
              <a:rPr lang="en-US" altLang="zh-CN" sz="2800" b="1">
                <a:latin typeface="宋体" pitchFamily="2" charset="-122"/>
              </a:rPr>
              <a:t>4—5  </a:t>
            </a:r>
            <a:r>
              <a:rPr lang="zh-CN" altLang="en-US" sz="2800" b="1">
                <a:latin typeface="宋体" pitchFamily="2" charset="-122"/>
              </a:rPr>
              <a:t>三相双层整数槽绕组</a:t>
            </a:r>
          </a:p>
        </p:txBody>
      </p:sp>
      <p:sp>
        <p:nvSpPr>
          <p:cNvPr id="277510" name="Rectangle 6"/>
          <p:cNvSpPr>
            <a:spLocks noChangeArrowheads="1"/>
          </p:cNvSpPr>
          <p:nvPr/>
        </p:nvSpPr>
        <p:spPr bwMode="auto">
          <a:xfrm>
            <a:off x="395288" y="1844675"/>
            <a:ext cx="7848600" cy="5013325"/>
          </a:xfrm>
          <a:prstGeom prst="rect">
            <a:avLst/>
          </a:prstGeom>
          <a:noFill/>
          <a:ln w="9525">
            <a:noFill/>
            <a:miter lim="800000"/>
            <a:headEnd/>
            <a:tailEnd/>
          </a:ln>
          <a:effectLst/>
        </p:spPr>
        <p:txBody>
          <a:bodyPr/>
          <a:lstStyle/>
          <a:p>
            <a:pPr marL="342900" indent="-342900"/>
            <a:r>
              <a:rPr lang="zh-CN" altLang="en-US"/>
              <a:t>分相后，各相元件上层边的位置就确定了，下层边的位置则可根据节距</a:t>
            </a:r>
            <a:r>
              <a:rPr lang="en-US" altLang="zh-CN"/>
              <a:t>y</a:t>
            </a:r>
            <a:r>
              <a:rPr lang="en-US" altLang="zh-CN" baseline="-25000"/>
              <a:t>1</a:t>
            </a:r>
            <a:r>
              <a:rPr lang="zh-CN" altLang="en-US"/>
              <a:t>确定。 </a:t>
            </a:r>
            <a:r>
              <a:rPr lang="en-US" altLang="zh-CN"/>
              <a:t>y</a:t>
            </a:r>
            <a:r>
              <a:rPr lang="en-US" altLang="zh-CN" baseline="-25000"/>
              <a:t>1</a:t>
            </a:r>
            <a:r>
              <a:rPr lang="zh-CN" altLang="en-US"/>
              <a:t>是以电势</a:t>
            </a:r>
            <a:r>
              <a:rPr lang="en-US" altLang="zh-CN"/>
              <a:t>(</a:t>
            </a:r>
            <a:r>
              <a:rPr lang="zh-CN" altLang="en-US"/>
              <a:t>和磁势</a:t>
            </a:r>
            <a:r>
              <a:rPr lang="en-US" altLang="zh-CN"/>
              <a:t>)</a:t>
            </a:r>
            <a:r>
              <a:rPr lang="zh-CN" altLang="en-US"/>
              <a:t>波形要求来选择的，本例设选取</a:t>
            </a:r>
            <a:r>
              <a:rPr lang="en-US" altLang="zh-CN"/>
              <a:t>y</a:t>
            </a:r>
            <a:r>
              <a:rPr lang="en-US" altLang="zh-CN" baseline="-25000"/>
              <a:t>1</a:t>
            </a:r>
            <a:r>
              <a:rPr lang="en-US" altLang="zh-CN"/>
              <a:t> =(4/6)</a:t>
            </a:r>
            <a:r>
              <a:rPr lang="el-GR" altLang="zh-CN">
                <a:cs typeface="Tahoma" pitchFamily="34" charset="0"/>
              </a:rPr>
              <a:t>τ</a:t>
            </a:r>
            <a:r>
              <a:rPr lang="zh-CN" altLang="en-US"/>
              <a:t>，其中极距</a:t>
            </a:r>
            <a:r>
              <a:rPr lang="en-US" altLang="zh-CN"/>
              <a:t>(</a:t>
            </a:r>
            <a:r>
              <a:rPr lang="zh-CN" altLang="en-US"/>
              <a:t>以槽数计</a:t>
            </a:r>
            <a:r>
              <a:rPr lang="en-US" altLang="zh-CN"/>
              <a:t>)</a:t>
            </a:r>
          </a:p>
          <a:p>
            <a:pPr marL="342900" indent="-342900"/>
            <a:r>
              <a:rPr lang="en-US" altLang="zh-CN"/>
              <a:t>  </a:t>
            </a:r>
            <a:r>
              <a:rPr lang="zh-CN" altLang="en-US"/>
              <a:t>即，</a:t>
            </a:r>
            <a:r>
              <a:rPr lang="en-US" altLang="zh-CN"/>
              <a:t>y</a:t>
            </a:r>
            <a:r>
              <a:rPr lang="en-US" altLang="zh-CN" baseline="-25000"/>
              <a:t>1</a:t>
            </a:r>
            <a:r>
              <a:rPr lang="en-US" altLang="zh-CN"/>
              <a:t>=4</a:t>
            </a:r>
            <a:r>
              <a:rPr lang="zh-CN" altLang="en-US"/>
              <a:t>。例如</a:t>
            </a:r>
            <a:r>
              <a:rPr lang="en-US" altLang="zh-CN"/>
              <a:t>1</a:t>
            </a:r>
            <a:r>
              <a:rPr lang="zh-CN" altLang="en-US"/>
              <a:t>号元件上层边嵌于</a:t>
            </a:r>
            <a:r>
              <a:rPr lang="en-US" altLang="zh-CN"/>
              <a:t>1</a:t>
            </a:r>
            <a:r>
              <a:rPr lang="zh-CN" altLang="en-US"/>
              <a:t>号槽，那么下层边相距上层边</a:t>
            </a:r>
            <a:r>
              <a:rPr lang="en-US" altLang="zh-CN"/>
              <a:t>4</a:t>
            </a:r>
            <a:r>
              <a:rPr lang="zh-CN" altLang="en-US"/>
              <a:t>个槽</a:t>
            </a:r>
            <a:r>
              <a:rPr lang="en-US" altLang="zh-CN">
                <a:latin typeface="Arial"/>
              </a:rPr>
              <a:t>——</a:t>
            </a:r>
            <a:r>
              <a:rPr lang="zh-CN" altLang="en-US"/>
              <a:t>嵌于</a:t>
            </a:r>
            <a:r>
              <a:rPr lang="en-US" altLang="zh-CN"/>
              <a:t>5</a:t>
            </a:r>
            <a:r>
              <a:rPr lang="zh-CN" altLang="en-US"/>
              <a:t>号槽，如图。此图即为绕组展开图。 </a:t>
            </a:r>
            <a:endParaRPr lang="zh-CN" altLang="zh-CN"/>
          </a:p>
        </p:txBody>
      </p:sp>
      <p:graphicFrame>
        <p:nvGraphicFramePr>
          <p:cNvPr id="277509" name="Object 5"/>
          <p:cNvGraphicFramePr>
            <a:graphicFrameLocks noChangeAspect="1"/>
          </p:cNvGraphicFramePr>
          <p:nvPr>
            <p:ph sz="quarter" idx="3"/>
          </p:nvPr>
        </p:nvGraphicFramePr>
        <p:xfrm>
          <a:off x="5435600" y="5013325"/>
          <a:ext cx="2160588" cy="1282700"/>
        </p:xfrm>
        <a:graphic>
          <a:graphicData uri="http://schemas.openxmlformats.org/presentationml/2006/ole">
            <p:oleObj spid="_x0000_s277509" name="Equation" r:id="rId3" imgW="698400" imgH="419040" progId="Equation.DSMT4">
              <p:embed/>
            </p:oleObj>
          </a:graphicData>
        </a:graphic>
      </p:graphicFrame>
      <p:sp>
        <p:nvSpPr>
          <p:cNvPr id="277520" name="AutoShape 16">
            <a:hlinkClick r:id="rId4" action="ppaction://program" highlightClick="1"/>
          </p:cNvPr>
          <p:cNvSpPr>
            <a:spLocks noChangeArrowheads="1"/>
          </p:cNvSpPr>
          <p:nvPr/>
        </p:nvSpPr>
        <p:spPr bwMode="auto">
          <a:xfrm>
            <a:off x="7812088" y="5734050"/>
            <a:ext cx="792162" cy="504825"/>
          </a:xfrm>
          <a:prstGeom prst="actionButtonMovie">
            <a:avLst/>
          </a:prstGeom>
          <a:solidFill>
            <a:schemeClr val="folHlink"/>
          </a:solidFill>
          <a:ln w="9525">
            <a:noFill/>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77520"/>
                                        </p:tgtEl>
                                        <p:attrNameLst>
                                          <p:attrName>style.visibility</p:attrName>
                                        </p:attrNameLst>
                                      </p:cBhvr>
                                      <p:to>
                                        <p:strVal val="visible"/>
                                      </p:to>
                                    </p:set>
                                    <p:anim calcmode="lin" valueType="num">
                                      <p:cBhvr>
                                        <p:cTn id="7" dur="1000" fill="hold"/>
                                        <p:tgtEl>
                                          <p:spTgt spid="277520"/>
                                        </p:tgtEl>
                                        <p:attrNameLst>
                                          <p:attrName>ppt_w</p:attrName>
                                        </p:attrNameLst>
                                      </p:cBhvr>
                                      <p:tavLst>
                                        <p:tav tm="0">
                                          <p:val>
                                            <p:strVal val="#ppt_w*0.70"/>
                                          </p:val>
                                        </p:tav>
                                        <p:tav tm="100000">
                                          <p:val>
                                            <p:strVal val="#ppt_w"/>
                                          </p:val>
                                        </p:tav>
                                      </p:tavLst>
                                    </p:anim>
                                    <p:anim calcmode="lin" valueType="num">
                                      <p:cBhvr>
                                        <p:cTn id="8" dur="1000" fill="hold"/>
                                        <p:tgtEl>
                                          <p:spTgt spid="277520"/>
                                        </p:tgtEl>
                                        <p:attrNameLst>
                                          <p:attrName>ppt_h</p:attrName>
                                        </p:attrNameLst>
                                      </p:cBhvr>
                                      <p:tavLst>
                                        <p:tav tm="0">
                                          <p:val>
                                            <p:strVal val="#ppt_h"/>
                                          </p:val>
                                        </p:tav>
                                        <p:tav tm="100000">
                                          <p:val>
                                            <p:strVal val="#ppt_h"/>
                                          </p:val>
                                        </p:tav>
                                      </p:tavLst>
                                    </p:anim>
                                    <p:animEffect transition="in" filter="fade">
                                      <p:cBhvr>
                                        <p:cTn id="9" dur="1000"/>
                                        <p:tgtEl>
                                          <p:spTgt spid="277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20"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8530" name="Rectangle 2"/>
          <p:cNvSpPr>
            <a:spLocks noGrp="1" noChangeArrowheads="1"/>
          </p:cNvSpPr>
          <p:nvPr>
            <p:ph type="title" sz="quarter"/>
          </p:nvPr>
        </p:nvSpPr>
        <p:spPr>
          <a:xfrm>
            <a:off x="684213" y="260350"/>
            <a:ext cx="7667625" cy="865188"/>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000" b="1">
                <a:latin typeface="宋体" pitchFamily="2" charset="-122"/>
              </a:rPr>
              <a:t>8</a:t>
            </a:r>
            <a:r>
              <a:rPr lang="en-US" altLang="zh-CN" sz="2800" b="1">
                <a:latin typeface="宋体" pitchFamily="2" charset="-122"/>
              </a:rPr>
              <a:t/>
            </a:r>
            <a:br>
              <a:rPr lang="en-US" altLang="zh-CN" sz="2800" b="1">
                <a:latin typeface="宋体" pitchFamily="2" charset="-122"/>
              </a:rPr>
            </a:br>
            <a:r>
              <a:rPr lang="en-US" altLang="zh-CN" sz="2800" b="1">
                <a:latin typeface="宋体" pitchFamily="2" charset="-122"/>
              </a:rPr>
              <a:t>4—5  </a:t>
            </a:r>
            <a:r>
              <a:rPr lang="zh-CN" altLang="en-US" sz="2800" b="1">
                <a:latin typeface="宋体" pitchFamily="2" charset="-122"/>
              </a:rPr>
              <a:t>三相双层整数槽绕组</a:t>
            </a:r>
          </a:p>
        </p:txBody>
      </p:sp>
      <p:sp>
        <p:nvSpPr>
          <p:cNvPr id="278534" name="Rectangle 6"/>
          <p:cNvSpPr>
            <a:spLocks noChangeArrowheads="1"/>
          </p:cNvSpPr>
          <p:nvPr/>
        </p:nvSpPr>
        <p:spPr bwMode="auto">
          <a:xfrm>
            <a:off x="0" y="4437063"/>
            <a:ext cx="8496300" cy="2016125"/>
          </a:xfrm>
          <a:prstGeom prst="rect">
            <a:avLst/>
          </a:prstGeom>
          <a:noFill/>
          <a:ln w="9525">
            <a:noFill/>
            <a:miter lim="800000"/>
            <a:headEnd/>
            <a:tailEnd/>
          </a:ln>
          <a:effectLst/>
        </p:spPr>
        <p:txBody>
          <a:bodyPr/>
          <a:lstStyle/>
          <a:p>
            <a:pPr marL="342900" indent="-342900"/>
            <a:r>
              <a:rPr lang="zh-CN" altLang="en-US" sz="2400"/>
              <a:t>此例中，</a:t>
            </a:r>
            <a:r>
              <a:rPr lang="en-US" altLang="zh-CN" sz="2400"/>
              <a:t>1</a:t>
            </a:r>
            <a:r>
              <a:rPr lang="zh-CN" altLang="en-US" sz="2400"/>
              <a:t>号、</a:t>
            </a:r>
            <a:r>
              <a:rPr lang="en-US" altLang="zh-CN" sz="2400"/>
              <a:t>2</a:t>
            </a:r>
            <a:r>
              <a:rPr lang="zh-CN" altLang="en-US" sz="2400"/>
              <a:t>号，</a:t>
            </a:r>
            <a:r>
              <a:rPr lang="en-US" altLang="zh-CN" sz="2400"/>
              <a:t>3</a:t>
            </a:r>
            <a:r>
              <a:rPr lang="zh-CN" altLang="en-US" sz="2400"/>
              <a:t>号、</a:t>
            </a:r>
            <a:r>
              <a:rPr lang="en-US" altLang="zh-CN" sz="2400"/>
              <a:t>4</a:t>
            </a:r>
            <a:r>
              <a:rPr lang="zh-CN" altLang="en-US" sz="2400"/>
              <a:t>号四个元件串联成</a:t>
            </a:r>
            <a:r>
              <a:rPr lang="en-US" altLang="zh-CN" sz="2400"/>
              <a:t>A</a:t>
            </a:r>
            <a:r>
              <a:rPr lang="zh-CN" altLang="en-US" sz="2400"/>
              <a:t>相的第一个元件组，</a:t>
            </a:r>
            <a:r>
              <a:rPr lang="en-US" altLang="zh-CN" sz="2400"/>
              <a:t>13</a:t>
            </a:r>
            <a:r>
              <a:rPr lang="zh-CN" altLang="en-US" sz="2400"/>
              <a:t>～</a:t>
            </a:r>
            <a:r>
              <a:rPr lang="en-US" altLang="zh-CN" sz="2400"/>
              <a:t>16</a:t>
            </a:r>
            <a:r>
              <a:rPr lang="zh-CN" altLang="en-US" sz="2400"/>
              <a:t>号四个元件串联为</a:t>
            </a:r>
            <a:r>
              <a:rPr lang="en-US" altLang="zh-CN" sz="2400"/>
              <a:t>A</a:t>
            </a:r>
            <a:r>
              <a:rPr lang="zh-CN" altLang="en-US" sz="2400"/>
              <a:t>相的第二个元件组。这两个元件组可串联也可并联，展开图画出的为串联方案，即并联支路数</a:t>
            </a:r>
            <a:r>
              <a:rPr lang="en-US" altLang="zh-CN" sz="2400"/>
              <a:t>a=1</a:t>
            </a:r>
            <a:r>
              <a:rPr lang="zh-CN" altLang="en-US" sz="2400"/>
              <a:t>。一般而言，</a:t>
            </a:r>
            <a:r>
              <a:rPr lang="en-US" altLang="zh-CN" sz="2400"/>
              <a:t>120</a:t>
            </a:r>
            <a:r>
              <a:rPr lang="en-US" altLang="zh-CN" sz="2400">
                <a:cs typeface="Tahoma" pitchFamily="34" charset="0"/>
              </a:rPr>
              <a:t>˚</a:t>
            </a:r>
            <a:r>
              <a:rPr lang="zh-CN" altLang="en-US" sz="2400"/>
              <a:t>相带绕组中每对极有</a:t>
            </a:r>
            <a:r>
              <a:rPr lang="en-US" altLang="zh-CN" sz="2400"/>
              <a:t>2 q</a:t>
            </a:r>
            <a:r>
              <a:rPr lang="zh-CN" altLang="en-US" sz="2400"/>
              <a:t>个元件组成一个元件组，因此</a:t>
            </a:r>
            <a:r>
              <a:rPr lang="en-US" altLang="zh-CN" sz="2400"/>
              <a:t>p</a:t>
            </a:r>
            <a:r>
              <a:rPr lang="zh-CN" altLang="en-US" sz="2400"/>
              <a:t>对极电机有</a:t>
            </a:r>
            <a:r>
              <a:rPr lang="en-US" altLang="zh-CN" sz="2400"/>
              <a:t>p</a:t>
            </a:r>
            <a:r>
              <a:rPr lang="zh-CN" altLang="en-US" sz="2400"/>
              <a:t>个元件组，其相绕组的最大并联支路数</a:t>
            </a:r>
            <a:r>
              <a:rPr lang="en-US" altLang="zh-CN" sz="2400">
                <a:solidFill>
                  <a:srgbClr val="0000FF"/>
                </a:solidFill>
              </a:rPr>
              <a:t>a</a:t>
            </a:r>
            <a:r>
              <a:rPr lang="en-US" altLang="zh-CN" sz="2400" baseline="-25000">
                <a:solidFill>
                  <a:srgbClr val="0000FF"/>
                </a:solidFill>
              </a:rPr>
              <a:t>max</a:t>
            </a:r>
            <a:r>
              <a:rPr lang="en-US" altLang="zh-CN" sz="2400">
                <a:solidFill>
                  <a:srgbClr val="0000FF"/>
                </a:solidFill>
              </a:rPr>
              <a:t>=p</a:t>
            </a:r>
            <a:r>
              <a:rPr lang="en-US" altLang="zh-CN" sz="2400"/>
              <a:t> </a:t>
            </a:r>
            <a:endParaRPr lang="zh-CN" altLang="zh-CN" sz="2400"/>
          </a:p>
        </p:txBody>
      </p:sp>
      <p:pic>
        <p:nvPicPr>
          <p:cNvPr id="278538" name="Picture 10" descr="16-11 120相带的排列6"/>
          <p:cNvPicPr>
            <a:picLocks noChangeAspect="1" noChangeArrowheads="1"/>
          </p:cNvPicPr>
          <p:nvPr/>
        </p:nvPicPr>
        <p:blipFill>
          <a:blip r:embed="rId2"/>
          <a:srcRect/>
          <a:stretch>
            <a:fillRect/>
          </a:stretch>
        </p:blipFill>
        <p:spPr bwMode="auto">
          <a:xfrm>
            <a:off x="1547813" y="1052513"/>
            <a:ext cx="5975350" cy="3455987"/>
          </a:xfrm>
          <a:prstGeom prst="rect">
            <a:avLst/>
          </a:prstGeom>
          <a:noFill/>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1602" name="Rectangle 2"/>
          <p:cNvSpPr>
            <a:spLocks noGrp="1" noChangeArrowheads="1"/>
          </p:cNvSpPr>
          <p:nvPr>
            <p:ph type="title" sz="quarter"/>
          </p:nvPr>
        </p:nvSpPr>
        <p:spPr>
          <a:xfrm>
            <a:off x="900113" y="260350"/>
            <a:ext cx="8243887" cy="865188"/>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000" b="1">
                <a:latin typeface="宋体" pitchFamily="2" charset="-122"/>
              </a:rPr>
              <a:t>9</a:t>
            </a:r>
            <a:r>
              <a:rPr lang="en-US" altLang="zh-CN" sz="2800" b="1">
                <a:latin typeface="宋体" pitchFamily="2" charset="-122"/>
              </a:rPr>
              <a:t/>
            </a:r>
            <a:br>
              <a:rPr lang="en-US" altLang="zh-CN" sz="2800" b="1">
                <a:latin typeface="宋体" pitchFamily="2" charset="-122"/>
              </a:rPr>
            </a:br>
            <a:r>
              <a:rPr lang="en-US" altLang="zh-CN" sz="2800" b="1">
                <a:latin typeface="宋体" pitchFamily="2" charset="-122"/>
              </a:rPr>
              <a:t>4—5  </a:t>
            </a:r>
            <a:r>
              <a:rPr lang="zh-CN" altLang="en-US" sz="2800" b="1">
                <a:latin typeface="宋体" pitchFamily="2" charset="-122"/>
              </a:rPr>
              <a:t>三相双层整数槽绕组</a:t>
            </a:r>
          </a:p>
        </p:txBody>
      </p:sp>
      <p:graphicFrame>
        <p:nvGraphicFramePr>
          <p:cNvPr id="281603" name="Object 3"/>
          <p:cNvGraphicFramePr>
            <a:graphicFrameLocks noChangeAspect="1"/>
          </p:cNvGraphicFramePr>
          <p:nvPr>
            <p:ph sz="quarter" idx="3"/>
          </p:nvPr>
        </p:nvGraphicFramePr>
        <p:xfrm>
          <a:off x="611188" y="1989138"/>
          <a:ext cx="1685925" cy="2665412"/>
        </p:xfrm>
        <a:graphic>
          <a:graphicData uri="http://schemas.openxmlformats.org/presentationml/2006/ole">
            <p:oleObj spid="_x0000_s281603" name="Equation" r:id="rId3" imgW="965160" imgH="1523880" progId="Equation.DSMT4">
              <p:embed/>
            </p:oleObj>
          </a:graphicData>
        </a:graphic>
      </p:graphicFrame>
      <p:sp>
        <p:nvSpPr>
          <p:cNvPr id="281604" name="Rectangle 4"/>
          <p:cNvSpPr>
            <a:spLocks noChangeArrowheads="1"/>
          </p:cNvSpPr>
          <p:nvPr/>
        </p:nvSpPr>
        <p:spPr bwMode="auto">
          <a:xfrm>
            <a:off x="323850" y="4365625"/>
            <a:ext cx="8640763" cy="2492375"/>
          </a:xfrm>
          <a:prstGeom prst="rect">
            <a:avLst/>
          </a:prstGeom>
          <a:noFill/>
          <a:ln w="9525">
            <a:noFill/>
            <a:miter lim="800000"/>
            <a:headEnd/>
            <a:tailEnd/>
          </a:ln>
          <a:effectLst/>
        </p:spPr>
        <p:txBody>
          <a:bodyPr/>
          <a:lstStyle/>
          <a:p>
            <a:pPr marL="342900" indent="-342900"/>
            <a:r>
              <a:rPr lang="en-US" altLang="zh-CN" sz="2700">
                <a:latin typeface="Arial" charset="0"/>
                <a:ea typeface="宋体" pitchFamily="2" charset="-122"/>
              </a:rPr>
              <a:t> </a:t>
            </a:r>
            <a:r>
              <a:rPr lang="zh-CN" altLang="en-US" sz="2000"/>
              <a:t>需要指出，</a:t>
            </a:r>
            <a:r>
              <a:rPr lang="en-US" altLang="zh-CN" sz="2000"/>
              <a:t>120</a:t>
            </a:r>
            <a:r>
              <a:rPr lang="en-US" altLang="zh-CN" sz="2000">
                <a:cs typeface="Tahoma" pitchFamily="34" charset="0"/>
              </a:rPr>
              <a:t>˚</a:t>
            </a:r>
            <a:r>
              <a:rPr lang="zh-CN" altLang="en-US" sz="2000"/>
              <a:t>相带绕组的分布因数计算与</a:t>
            </a:r>
            <a:r>
              <a:rPr lang="en-US" altLang="zh-CN" sz="2000"/>
              <a:t>§16-3</a:t>
            </a:r>
            <a:r>
              <a:rPr lang="zh-CN" altLang="en-US" sz="2000"/>
              <a:t>的公式略有不同。这是因为那里是</a:t>
            </a:r>
            <a:r>
              <a:rPr lang="en-US" altLang="zh-CN" sz="2000">
                <a:solidFill>
                  <a:srgbClr val="FF0000"/>
                </a:solidFill>
              </a:rPr>
              <a:t>q</a:t>
            </a:r>
            <a:r>
              <a:rPr lang="zh-CN" altLang="en-US" sz="2000">
                <a:solidFill>
                  <a:srgbClr val="FF0000"/>
                </a:solidFill>
              </a:rPr>
              <a:t>个元件串联成元件组</a:t>
            </a:r>
            <a:r>
              <a:rPr lang="zh-CN" altLang="en-US" sz="2000"/>
              <a:t>，而</a:t>
            </a:r>
            <a:r>
              <a:rPr lang="en-US" altLang="zh-CN" sz="2000"/>
              <a:t>120 ˚</a:t>
            </a:r>
            <a:r>
              <a:rPr lang="zh-CN" altLang="en-US" sz="2000"/>
              <a:t>相带绕组为</a:t>
            </a:r>
            <a:r>
              <a:rPr lang="en-US" altLang="zh-CN" sz="2000">
                <a:solidFill>
                  <a:srgbClr val="FF0000"/>
                </a:solidFill>
              </a:rPr>
              <a:t>2q</a:t>
            </a:r>
            <a:r>
              <a:rPr lang="zh-CN" altLang="en-US" sz="2000">
                <a:solidFill>
                  <a:srgbClr val="FF0000"/>
                </a:solidFill>
              </a:rPr>
              <a:t>个元件串联</a:t>
            </a:r>
            <a:r>
              <a:rPr lang="zh-CN" altLang="en-US" sz="2000"/>
              <a:t>。类同的推导可得</a:t>
            </a:r>
            <a:r>
              <a:rPr lang="en-US" altLang="zh-CN" sz="2000"/>
              <a:t>120˚</a:t>
            </a:r>
            <a:r>
              <a:rPr lang="zh-CN" altLang="en-US" sz="2000"/>
              <a:t>相带绕组的基波和谐波分布因数。由于</a:t>
            </a:r>
            <a:r>
              <a:rPr lang="en-US" altLang="zh-CN" sz="2000"/>
              <a:t>2q</a:t>
            </a:r>
            <a:r>
              <a:rPr lang="el-GR" altLang="zh-CN" sz="2000"/>
              <a:t>α</a:t>
            </a:r>
            <a:r>
              <a:rPr lang="en-US" altLang="zh-CN" sz="2000"/>
              <a:t>=120˚</a:t>
            </a:r>
            <a:r>
              <a:rPr lang="zh-CN" altLang="en-US" sz="2000"/>
              <a:t>，因此分布因数是</a:t>
            </a:r>
            <a:r>
              <a:rPr lang="en-US" altLang="zh-CN" sz="2000"/>
              <a:t>2q</a:t>
            </a:r>
            <a:r>
              <a:rPr lang="zh-CN" altLang="en-US" sz="2000"/>
              <a:t>的函数。不同的</a:t>
            </a:r>
            <a:r>
              <a:rPr lang="en-US" altLang="zh-CN" sz="2000"/>
              <a:t>2q</a:t>
            </a:r>
            <a:r>
              <a:rPr lang="zh-CN" altLang="en-US" sz="2000"/>
              <a:t>值对应的分布因数如表</a:t>
            </a:r>
            <a:r>
              <a:rPr lang="en-US" altLang="zh-CN" sz="2000"/>
              <a:t>16-2</a:t>
            </a:r>
            <a:r>
              <a:rPr lang="zh-CN" altLang="en-US" sz="2000"/>
              <a:t>所列。可以看出，三次谐波分布因数</a:t>
            </a:r>
            <a:r>
              <a:rPr lang="en-US" altLang="zh-CN" sz="2000"/>
              <a:t>k</a:t>
            </a:r>
            <a:r>
              <a:rPr lang="en-US" altLang="zh-CN" sz="2000" baseline="-25000"/>
              <a:t>q3</a:t>
            </a:r>
            <a:r>
              <a:rPr lang="en-US" altLang="zh-CN" sz="2000"/>
              <a:t>=0</a:t>
            </a:r>
            <a:r>
              <a:rPr lang="zh-CN" altLang="en-US" sz="2000"/>
              <a:t>，这说明应用</a:t>
            </a:r>
            <a:r>
              <a:rPr lang="en-US" altLang="zh-CN" sz="2000"/>
              <a:t>120˚ </a:t>
            </a:r>
            <a:r>
              <a:rPr lang="zh-CN" altLang="en-US" sz="2000"/>
              <a:t>相带绕组可以消除三次谐波电势，</a:t>
            </a:r>
            <a:r>
              <a:rPr lang="zh-CN" altLang="en-US" sz="2000">
                <a:solidFill>
                  <a:srgbClr val="FF0000"/>
                </a:solidFill>
              </a:rPr>
              <a:t>同理三的倍数次谐波也为零</a:t>
            </a:r>
            <a:r>
              <a:rPr lang="zh-CN" altLang="en-US" sz="2000"/>
              <a:t>。如果再适当短距后，还可以减小其它谐波，这样对改善电势波形较为有利。</a:t>
            </a:r>
            <a:endParaRPr lang="zh-CN" altLang="zh-CN" sz="2000"/>
          </a:p>
        </p:txBody>
      </p:sp>
      <p:pic>
        <p:nvPicPr>
          <p:cNvPr id="281605" name="Picture 5" descr="16-11 120相带的排列6"/>
          <p:cNvPicPr>
            <a:picLocks noChangeAspect="1" noChangeArrowheads="1"/>
          </p:cNvPicPr>
          <p:nvPr/>
        </p:nvPicPr>
        <p:blipFill>
          <a:blip r:embed="rId4"/>
          <a:srcRect b="10832"/>
          <a:stretch>
            <a:fillRect/>
          </a:stretch>
        </p:blipFill>
        <p:spPr bwMode="auto">
          <a:xfrm>
            <a:off x="2484438" y="1052513"/>
            <a:ext cx="5975350" cy="3097212"/>
          </a:xfrm>
          <a:prstGeom prst="rect">
            <a:avLst/>
          </a:prstGeom>
          <a:noFill/>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941388" y="533400"/>
            <a:ext cx="7516812" cy="1143000"/>
          </a:xfrm>
        </p:spPr>
        <p:txBody>
          <a:bodyPr/>
          <a:lstStyle/>
          <a:p>
            <a:r>
              <a:rPr lang="zh-CN" altLang="en-US" sz="3200" b="1">
                <a:latin typeface="仿宋_GB2312" pitchFamily="49" charset="-122"/>
                <a:ea typeface="仿宋_GB2312" pitchFamily="49" charset="-122"/>
              </a:rPr>
              <a:t>第</a:t>
            </a:r>
            <a:r>
              <a:rPr lang="en-US" altLang="zh-CN" sz="3200" b="1">
                <a:latin typeface="仿宋_GB2312" pitchFamily="49" charset="-122"/>
                <a:ea typeface="仿宋_GB2312" pitchFamily="49" charset="-122"/>
              </a:rPr>
              <a:t>4-2</a:t>
            </a:r>
            <a:r>
              <a:rPr lang="zh-CN" altLang="en-US" sz="3200" b="1">
                <a:latin typeface="仿宋_GB2312" pitchFamily="49" charset="-122"/>
                <a:ea typeface="仿宋_GB2312" pitchFamily="49" charset="-122"/>
              </a:rPr>
              <a:t>讲　交流绕组及其感应电势</a:t>
            </a:r>
            <a:r>
              <a:rPr lang="en-US" altLang="zh-CN" sz="1900" b="1">
                <a:latin typeface="宋体" pitchFamily="2" charset="-122"/>
              </a:rPr>
              <a:t>1</a:t>
            </a:r>
            <a:br>
              <a:rPr lang="en-US" altLang="zh-CN" sz="1900" b="1">
                <a:latin typeface="宋体" pitchFamily="2" charset="-122"/>
              </a:rPr>
            </a:br>
            <a:r>
              <a:rPr lang="en-US" altLang="zh-CN" sz="3700" b="1">
                <a:latin typeface="宋体" pitchFamily="2" charset="-122"/>
              </a:rPr>
              <a:t>4-1.</a:t>
            </a:r>
            <a:r>
              <a:rPr lang="zh-CN" altLang="en-US" b="1">
                <a:latin typeface="宋体" pitchFamily="2" charset="-122"/>
              </a:rPr>
              <a:t>导体的感应电势</a:t>
            </a:r>
            <a:r>
              <a:rPr lang="zh-CN" altLang="en-US"/>
              <a:t> </a:t>
            </a:r>
          </a:p>
        </p:txBody>
      </p:sp>
      <p:sp>
        <p:nvSpPr>
          <p:cNvPr id="8195" name="Rectangle 3"/>
          <p:cNvSpPr>
            <a:spLocks noGrp="1" noChangeArrowheads="1"/>
          </p:cNvSpPr>
          <p:nvPr>
            <p:ph type="body" sz="half" idx="1"/>
          </p:nvPr>
        </p:nvSpPr>
        <p:spPr>
          <a:xfrm>
            <a:off x="468313" y="1773238"/>
            <a:ext cx="8064500" cy="4506912"/>
          </a:xfrm>
        </p:spPr>
        <p:txBody>
          <a:bodyPr/>
          <a:lstStyle/>
          <a:p>
            <a:pPr>
              <a:lnSpc>
                <a:spcPct val="80000"/>
              </a:lnSpc>
            </a:pPr>
            <a:r>
              <a:rPr lang="en-US" altLang="zh-CN" sz="2700"/>
              <a:t>       </a:t>
            </a:r>
            <a:r>
              <a:rPr lang="zh-CN" altLang="en-US" sz="2700" b="1">
                <a:latin typeface="仿宋_GB2312" pitchFamily="49" charset="-122"/>
                <a:ea typeface="仿宋_GB2312" pitchFamily="49" charset="-122"/>
              </a:rPr>
              <a:t>为方便起见，以同步发电机为例，来说明交流绕组的感应电势。图</a:t>
            </a:r>
            <a:r>
              <a:rPr lang="en-US" altLang="zh-CN" sz="2700" b="1">
                <a:latin typeface="仿宋_GB2312" pitchFamily="49" charset="-122"/>
                <a:ea typeface="仿宋_GB2312" pitchFamily="49" charset="-122"/>
              </a:rPr>
              <a:t>16</a:t>
            </a:r>
            <a:r>
              <a:rPr lang="en-US" altLang="zh-CN" sz="2700" b="1">
                <a:latin typeface="宋体"/>
                <a:ea typeface="仿宋_GB2312" pitchFamily="49" charset="-122"/>
              </a:rPr>
              <a:t>—</a:t>
            </a:r>
            <a:r>
              <a:rPr lang="en-US" altLang="zh-CN" sz="2700" b="1">
                <a:latin typeface="仿宋_GB2312" pitchFamily="49" charset="-122"/>
                <a:ea typeface="仿宋_GB2312" pitchFamily="49" charset="-122"/>
              </a:rPr>
              <a:t>1</a:t>
            </a:r>
            <a:r>
              <a:rPr lang="zh-CN" altLang="en-US" sz="2700" b="1">
                <a:latin typeface="仿宋_GB2312" pitchFamily="49" charset="-122"/>
                <a:ea typeface="仿宋_GB2312" pitchFamily="49" charset="-122"/>
              </a:rPr>
              <a:t>所示为两对极电机，定子上有一根导体</a:t>
            </a:r>
            <a:r>
              <a:rPr lang="en-US" altLang="zh-CN" sz="2700" b="1">
                <a:latin typeface="仿宋_GB2312" pitchFamily="49" charset="-122"/>
                <a:ea typeface="仿宋_GB2312" pitchFamily="49" charset="-122"/>
              </a:rPr>
              <a:t>A</a:t>
            </a:r>
            <a:r>
              <a:rPr lang="zh-CN" altLang="en-US" sz="2700" b="1">
                <a:latin typeface="仿宋_GB2312" pitchFamily="49" charset="-122"/>
                <a:ea typeface="仿宋_GB2312" pitchFamily="49" charset="-122"/>
              </a:rPr>
              <a:t>，转子上有四个磁极。若不考虑齿槽影响，设磁极磁场在气隙中沿定子内表面圆周上按正弦规律分布。</a:t>
            </a:r>
            <a:r>
              <a:rPr lang="zh-CN" altLang="en-US" sz="2700" b="1">
                <a:solidFill>
                  <a:srgbClr val="0000FF"/>
                </a:solidFill>
                <a:latin typeface="仿宋_GB2312" pitchFamily="49" charset="-122"/>
                <a:ea typeface="仿宋_GB2312" pitchFamily="49" charset="-122"/>
              </a:rPr>
              <a:t>为了便于描述磁极的周期性和磁场的分布规律，有必要定义电机圆周的电工角度</a:t>
            </a:r>
            <a:r>
              <a:rPr lang="en-US" altLang="zh-CN" sz="2700" b="1">
                <a:solidFill>
                  <a:srgbClr val="0000FF"/>
                </a:solidFill>
                <a:latin typeface="仿宋_GB2312" pitchFamily="49" charset="-122"/>
                <a:ea typeface="仿宋_GB2312" pitchFamily="49" charset="-122"/>
              </a:rPr>
              <a:t>(</a:t>
            </a:r>
            <a:r>
              <a:rPr lang="zh-CN" altLang="en-US" sz="2700" b="1">
                <a:solidFill>
                  <a:srgbClr val="0000FF"/>
                </a:solidFill>
                <a:latin typeface="仿宋_GB2312" pitchFamily="49" charset="-122"/>
                <a:ea typeface="仿宋_GB2312" pitchFamily="49" charset="-122"/>
              </a:rPr>
              <a:t>或电工角弧度</a:t>
            </a:r>
            <a:r>
              <a:rPr lang="en-US" altLang="zh-CN" sz="2700" b="1">
                <a:solidFill>
                  <a:srgbClr val="0000FF"/>
                </a:solidFill>
                <a:latin typeface="仿宋_GB2312" pitchFamily="49" charset="-122"/>
                <a:ea typeface="仿宋_GB2312" pitchFamily="49" charset="-122"/>
              </a:rPr>
              <a:t>)</a:t>
            </a:r>
            <a:r>
              <a:rPr lang="zh-CN" altLang="en-US" sz="2700" b="1">
                <a:solidFill>
                  <a:srgbClr val="0000FF"/>
                </a:solidFill>
                <a:latin typeface="仿宋_GB2312" pitchFamily="49" charset="-122"/>
                <a:ea typeface="仿宋_GB2312" pitchFamily="49" charset="-122"/>
              </a:rPr>
              <a:t>简称电角度</a:t>
            </a:r>
            <a:r>
              <a:rPr lang="en-US" altLang="zh-CN" sz="2700" b="1">
                <a:solidFill>
                  <a:srgbClr val="0000FF"/>
                </a:solidFill>
                <a:latin typeface="仿宋_GB2312" pitchFamily="49" charset="-122"/>
                <a:ea typeface="仿宋_GB2312" pitchFamily="49" charset="-122"/>
              </a:rPr>
              <a:t>(</a:t>
            </a:r>
            <a:r>
              <a:rPr lang="zh-CN" altLang="en-US" sz="2700" b="1">
                <a:solidFill>
                  <a:srgbClr val="0000FF"/>
                </a:solidFill>
                <a:latin typeface="仿宋_GB2312" pitchFamily="49" charset="-122"/>
                <a:ea typeface="仿宋_GB2312" pitchFamily="49" charset="-122"/>
              </a:rPr>
              <a:t>或电弧度</a:t>
            </a:r>
            <a:r>
              <a:rPr lang="en-US" altLang="zh-CN" sz="2700" b="1">
                <a:solidFill>
                  <a:srgbClr val="0000FF"/>
                </a:solidFill>
                <a:latin typeface="仿宋_GB2312" pitchFamily="49" charset="-122"/>
                <a:ea typeface="仿宋_GB2312" pitchFamily="49" charset="-122"/>
              </a:rPr>
              <a:t>)</a:t>
            </a:r>
            <a:r>
              <a:rPr lang="zh-CN" altLang="en-US" sz="2700" b="1">
                <a:solidFill>
                  <a:srgbClr val="0000FF"/>
                </a:solidFill>
                <a:latin typeface="仿宋_GB2312" pitchFamily="49" charset="-122"/>
                <a:ea typeface="仿宋_GB2312" pitchFamily="49" charset="-122"/>
              </a:rPr>
              <a:t>，</a:t>
            </a:r>
            <a:r>
              <a:rPr lang="zh-CN" altLang="en-US" sz="2700" b="1">
                <a:latin typeface="仿宋_GB2312" pitchFamily="49" charset="-122"/>
                <a:ea typeface="仿宋_GB2312" pitchFamily="49" charset="-122"/>
              </a:rPr>
              <a:t>即一对极的圆周角为</a:t>
            </a:r>
            <a:r>
              <a:rPr lang="en-US" altLang="zh-CN" sz="2700" b="1">
                <a:latin typeface="仿宋_GB2312" pitchFamily="49" charset="-122"/>
                <a:ea typeface="仿宋_GB2312" pitchFamily="49" charset="-122"/>
              </a:rPr>
              <a:t>2</a:t>
            </a:r>
            <a:r>
              <a:rPr lang="el-GR" altLang="zh-CN" sz="2700" b="1">
                <a:latin typeface="仿宋_GB2312" pitchFamily="49" charset="-122"/>
                <a:ea typeface="仿宋_GB2312" pitchFamily="49" charset="-122"/>
              </a:rPr>
              <a:t>π</a:t>
            </a:r>
            <a:r>
              <a:rPr lang="zh-CN" altLang="en-US" sz="2700" b="1">
                <a:latin typeface="仿宋_GB2312" pitchFamily="49" charset="-122"/>
                <a:ea typeface="仿宋_GB2312" pitchFamily="49" charset="-122"/>
              </a:rPr>
              <a:t>电弧度。对于极对数为</a:t>
            </a:r>
            <a:r>
              <a:rPr lang="en-US" altLang="zh-CN" sz="2700" b="1">
                <a:latin typeface="仿宋_GB2312" pitchFamily="49" charset="-122"/>
                <a:ea typeface="仿宋_GB2312" pitchFamily="49" charset="-122"/>
              </a:rPr>
              <a:t>p</a:t>
            </a:r>
            <a:r>
              <a:rPr lang="zh-CN" altLang="en-US" sz="2700" b="1">
                <a:latin typeface="仿宋_GB2312" pitchFamily="49" charset="-122"/>
                <a:ea typeface="仿宋_GB2312" pitchFamily="49" charset="-122"/>
              </a:rPr>
              <a:t>的电机来说，</a:t>
            </a:r>
            <a:r>
              <a:rPr lang="zh-CN" altLang="en-US" sz="2700" b="1">
                <a:solidFill>
                  <a:srgbClr val="FF0000"/>
                </a:solidFill>
                <a:latin typeface="仿宋_GB2312" pitchFamily="49" charset="-122"/>
                <a:ea typeface="仿宋_GB2312" pitchFamily="49" charset="-122"/>
              </a:rPr>
              <a:t>电角度</a:t>
            </a:r>
            <a:r>
              <a:rPr lang="el-GR" altLang="zh-CN" sz="2700" b="1">
                <a:latin typeface="仿宋_GB2312" pitchFamily="49" charset="-122"/>
                <a:ea typeface="仿宋_GB2312" pitchFamily="49" charset="-122"/>
              </a:rPr>
              <a:t>α</a:t>
            </a:r>
            <a:r>
              <a:rPr lang="en-US" altLang="zh-CN" sz="2700" b="1" baseline="-25000">
                <a:latin typeface="仿宋_GB2312" pitchFamily="49" charset="-122"/>
                <a:ea typeface="仿宋_GB2312" pitchFamily="49" charset="-122"/>
              </a:rPr>
              <a:t>s</a:t>
            </a:r>
            <a:r>
              <a:rPr lang="zh-CN" altLang="en-US" sz="2700" b="1">
                <a:latin typeface="仿宋_GB2312" pitchFamily="49" charset="-122"/>
                <a:ea typeface="仿宋_GB2312" pitchFamily="49" charset="-122"/>
              </a:rPr>
              <a:t>和实际</a:t>
            </a:r>
            <a:r>
              <a:rPr lang="zh-CN" altLang="en-US" sz="2700" b="1">
                <a:solidFill>
                  <a:srgbClr val="FF0000"/>
                </a:solidFill>
                <a:latin typeface="仿宋_GB2312" pitchFamily="49" charset="-122"/>
                <a:ea typeface="仿宋_GB2312" pitchFamily="49" charset="-122"/>
              </a:rPr>
              <a:t>机械角度</a:t>
            </a:r>
            <a:r>
              <a:rPr lang="el-GR" altLang="zh-CN" sz="2700" b="1">
                <a:latin typeface="仿宋_GB2312" pitchFamily="49" charset="-122"/>
                <a:ea typeface="仿宋_GB2312" pitchFamily="49" charset="-122"/>
              </a:rPr>
              <a:t>α</a:t>
            </a:r>
            <a:r>
              <a:rPr lang="en-US" altLang="zh-CN" sz="2700" b="1" baseline="-25000">
                <a:latin typeface="仿宋_GB2312" pitchFamily="49" charset="-122"/>
                <a:ea typeface="仿宋_GB2312" pitchFamily="49" charset="-122"/>
              </a:rPr>
              <a:t>m</a:t>
            </a:r>
            <a:r>
              <a:rPr lang="zh-CN" altLang="en-US" sz="2700" b="1">
                <a:latin typeface="仿宋_GB2312" pitchFamily="49" charset="-122"/>
                <a:ea typeface="仿宋_GB2312" pitchFamily="49" charset="-122"/>
              </a:rPr>
              <a:t>之间的关系为</a:t>
            </a:r>
          </a:p>
          <a:p>
            <a:pPr>
              <a:lnSpc>
                <a:spcPct val="80000"/>
              </a:lnSpc>
            </a:pPr>
            <a:r>
              <a:rPr lang="zh-CN" altLang="en-US" sz="2700" b="1">
                <a:latin typeface="仿宋_GB2312" pitchFamily="49" charset="-122"/>
                <a:ea typeface="仿宋_GB2312" pitchFamily="49" charset="-122"/>
              </a:rPr>
              <a:t>这样以电角度表达正弦规律分布的气隙磁场为    </a:t>
            </a:r>
          </a:p>
          <a:p>
            <a:pPr>
              <a:lnSpc>
                <a:spcPct val="80000"/>
              </a:lnSpc>
            </a:pPr>
            <a:r>
              <a:rPr lang="zh-CN" altLang="en-US" sz="2700" b="1">
                <a:latin typeface="仿宋_GB2312" pitchFamily="49" charset="-122"/>
                <a:ea typeface="仿宋_GB2312" pitchFamily="49" charset="-122"/>
              </a:rPr>
              <a:t>波形如图所示。</a:t>
            </a:r>
          </a:p>
          <a:p>
            <a:pPr>
              <a:lnSpc>
                <a:spcPct val="80000"/>
              </a:lnSpc>
            </a:pPr>
            <a:endParaRPr lang="en-US" altLang="zh-CN" sz="2700" b="1">
              <a:latin typeface="仿宋_GB2312" pitchFamily="49" charset="-122"/>
              <a:ea typeface="仿宋_GB2312" pitchFamily="49" charset="-122"/>
            </a:endParaRPr>
          </a:p>
        </p:txBody>
      </p:sp>
      <p:graphicFrame>
        <p:nvGraphicFramePr>
          <p:cNvPr id="8238" name="Object 46"/>
          <p:cNvGraphicFramePr>
            <a:graphicFrameLocks noChangeAspect="1"/>
          </p:cNvGraphicFramePr>
          <p:nvPr>
            <p:ph sz="half" idx="2"/>
          </p:nvPr>
        </p:nvGraphicFramePr>
        <p:xfrm>
          <a:off x="4427538" y="4797425"/>
          <a:ext cx="1963737" cy="1204913"/>
        </p:xfrm>
        <a:graphic>
          <a:graphicData uri="http://schemas.openxmlformats.org/presentationml/2006/ole">
            <p:oleObj spid="_x0000_s8238" name="Equation" r:id="rId3" imgW="1117440" imgH="685800" progId="Equation.DSMT4">
              <p:embed/>
            </p:oleObj>
          </a:graphicData>
        </a:graphic>
      </p:graphicFrame>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468313" y="0"/>
            <a:ext cx="8675687" cy="1143000"/>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000" b="1">
                <a:latin typeface="宋体" pitchFamily="2" charset="-122"/>
              </a:rPr>
              <a:t>10</a:t>
            </a:r>
            <a:r>
              <a:rPr lang="en-US" altLang="zh-CN" sz="2800" b="1">
                <a:latin typeface="宋体" pitchFamily="2" charset="-122"/>
              </a:rPr>
              <a:t/>
            </a:r>
            <a:br>
              <a:rPr lang="en-US" altLang="zh-CN" sz="2800" b="1">
                <a:latin typeface="宋体" pitchFamily="2" charset="-122"/>
              </a:rPr>
            </a:br>
            <a:r>
              <a:rPr lang="en-US" altLang="zh-CN" sz="2800" b="1">
                <a:latin typeface="宋体" pitchFamily="2" charset="-122"/>
              </a:rPr>
              <a:t>4—5  </a:t>
            </a:r>
            <a:r>
              <a:rPr lang="zh-CN" altLang="en-US" sz="2800" b="1">
                <a:latin typeface="宋体" pitchFamily="2" charset="-122"/>
              </a:rPr>
              <a:t>三相双层整数槽绕组</a:t>
            </a:r>
          </a:p>
        </p:txBody>
      </p:sp>
      <p:sp>
        <p:nvSpPr>
          <p:cNvPr id="280579" name="Rectangle 3"/>
          <p:cNvSpPr>
            <a:spLocks noChangeArrowheads="1"/>
          </p:cNvSpPr>
          <p:nvPr/>
        </p:nvSpPr>
        <p:spPr bwMode="auto">
          <a:xfrm>
            <a:off x="179388" y="1196975"/>
            <a:ext cx="4752975" cy="4895850"/>
          </a:xfrm>
          <a:prstGeom prst="rect">
            <a:avLst/>
          </a:prstGeom>
          <a:noFill/>
          <a:ln w="9525">
            <a:noFill/>
            <a:miter lim="800000"/>
            <a:headEnd/>
            <a:tailEnd/>
          </a:ln>
          <a:effectLst/>
        </p:spPr>
        <p:txBody>
          <a:bodyPr/>
          <a:lstStyle/>
          <a:p>
            <a:pPr marL="342900" indent="-342900"/>
            <a:r>
              <a:rPr lang="en-US" altLang="zh-CN" sz="2700" b="0">
                <a:latin typeface="Arial" charset="0"/>
                <a:ea typeface="宋体" pitchFamily="2" charset="-122"/>
              </a:rPr>
              <a:t> </a:t>
            </a:r>
            <a:r>
              <a:rPr lang="zh-CN" altLang="en-US"/>
              <a:t>二，</a:t>
            </a:r>
            <a:r>
              <a:rPr lang="en-US" altLang="zh-CN"/>
              <a:t>60</a:t>
            </a:r>
            <a:r>
              <a:rPr lang="en-US" altLang="zh-CN">
                <a:cs typeface="Tahoma" pitchFamily="34" charset="0"/>
              </a:rPr>
              <a:t>˚</a:t>
            </a:r>
            <a:r>
              <a:rPr lang="zh-CN" altLang="en-US"/>
              <a:t>相带绕组</a:t>
            </a:r>
          </a:p>
          <a:p>
            <a:pPr marL="342900" indent="-342900"/>
            <a:r>
              <a:rPr lang="zh-CN" altLang="en-US"/>
              <a:t>    </a:t>
            </a:r>
            <a:r>
              <a:rPr lang="en-US" altLang="zh-CN"/>
              <a:t>60˚</a:t>
            </a:r>
            <a:r>
              <a:rPr lang="zh-CN" altLang="en-US"/>
              <a:t>相带绕组的每个元件组之元件在电机圆周连续分布</a:t>
            </a:r>
            <a:r>
              <a:rPr lang="en-US" altLang="zh-CN"/>
              <a:t>60˚</a:t>
            </a:r>
            <a:r>
              <a:rPr lang="zh-CN" altLang="en-US"/>
              <a:t>电角度，</a:t>
            </a:r>
            <a:r>
              <a:rPr lang="zh-CN" altLang="en-US">
                <a:solidFill>
                  <a:srgbClr val="FF0000"/>
                </a:solidFill>
              </a:rPr>
              <a:t>即每极下的槽分三个区段</a:t>
            </a:r>
            <a:r>
              <a:rPr lang="zh-CN" altLang="en-US">
                <a:solidFill>
                  <a:schemeClr val="hlink"/>
                </a:solidFill>
              </a:rPr>
              <a:t>，</a:t>
            </a:r>
            <a:r>
              <a:rPr lang="zh-CN" altLang="en-US"/>
              <a:t>分属三相。为了得到三相对称电势，</a:t>
            </a:r>
            <a:r>
              <a:rPr lang="en-US" altLang="zh-CN"/>
              <a:t>A</a:t>
            </a:r>
            <a:r>
              <a:rPr lang="zh-CN" altLang="en-US"/>
              <a:t>相绕组轴线与</a:t>
            </a:r>
            <a:r>
              <a:rPr lang="en-US" altLang="zh-CN"/>
              <a:t>B</a:t>
            </a:r>
            <a:r>
              <a:rPr lang="zh-CN" altLang="en-US"/>
              <a:t>，</a:t>
            </a:r>
            <a:r>
              <a:rPr lang="en-US" altLang="zh-CN"/>
              <a:t>C</a:t>
            </a:r>
            <a:r>
              <a:rPr lang="zh-CN" altLang="en-US"/>
              <a:t>相绕组轴线相互差</a:t>
            </a:r>
            <a:r>
              <a:rPr lang="en-US" altLang="zh-CN"/>
              <a:t>120°</a:t>
            </a:r>
            <a:r>
              <a:rPr lang="zh-CN" altLang="en-US"/>
              <a:t>电角。现仍用上例来构造三相双层</a:t>
            </a:r>
            <a:r>
              <a:rPr lang="en-US" altLang="zh-CN"/>
              <a:t>60˚</a:t>
            </a:r>
            <a:r>
              <a:rPr lang="zh-CN" altLang="en-US"/>
              <a:t>相带绕组。如图所示。</a:t>
            </a:r>
            <a:endParaRPr lang="zh-CN" altLang="zh-CN"/>
          </a:p>
        </p:txBody>
      </p:sp>
      <p:graphicFrame>
        <p:nvGraphicFramePr>
          <p:cNvPr id="280612" name="Object 36"/>
          <p:cNvGraphicFramePr>
            <a:graphicFrameLocks noChangeAspect="1"/>
          </p:cNvGraphicFramePr>
          <p:nvPr>
            <p:ph sz="quarter" idx="3"/>
          </p:nvPr>
        </p:nvGraphicFramePr>
        <p:xfrm>
          <a:off x="5292725" y="5445125"/>
          <a:ext cx="2879725" cy="1003300"/>
        </p:xfrm>
        <a:graphic>
          <a:graphicData uri="http://schemas.openxmlformats.org/presentationml/2006/ole">
            <p:oleObj spid="_x0000_s280612" name="Equation" r:id="rId3" imgW="1130040" imgH="393480" progId="Equation.DSMT4">
              <p:embed/>
            </p:oleObj>
          </a:graphicData>
        </a:graphic>
      </p:graphicFrame>
      <p:pic>
        <p:nvPicPr>
          <p:cNvPr id="280616" name="Picture 40" descr="16-11 60相带的排列1"/>
          <p:cNvPicPr>
            <a:picLocks noChangeAspect="1" noChangeArrowheads="1"/>
          </p:cNvPicPr>
          <p:nvPr>
            <p:ph sz="quarter" idx="2"/>
          </p:nvPr>
        </p:nvPicPr>
        <p:blipFill>
          <a:blip r:embed="rId4"/>
          <a:srcRect/>
          <a:stretch>
            <a:fillRect/>
          </a:stretch>
        </p:blipFill>
        <p:spPr>
          <a:xfrm>
            <a:off x="4932363" y="1052513"/>
            <a:ext cx="3871912" cy="4105275"/>
          </a:xfrm>
          <a:noFill/>
          <a:ln/>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a:xfrm>
            <a:off x="468313" y="0"/>
            <a:ext cx="8675687" cy="1143000"/>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000" b="1">
                <a:latin typeface="宋体" pitchFamily="2" charset="-122"/>
              </a:rPr>
              <a:t>11</a:t>
            </a:r>
            <a:r>
              <a:rPr lang="en-US" altLang="zh-CN" sz="2800" b="1">
                <a:latin typeface="宋体" pitchFamily="2" charset="-122"/>
              </a:rPr>
              <a:t/>
            </a:r>
            <a:br>
              <a:rPr lang="en-US" altLang="zh-CN" sz="2800" b="1">
                <a:latin typeface="宋体" pitchFamily="2" charset="-122"/>
              </a:rPr>
            </a:br>
            <a:r>
              <a:rPr lang="en-US" altLang="zh-CN" sz="2800" b="1">
                <a:latin typeface="宋体" pitchFamily="2" charset="-122"/>
              </a:rPr>
              <a:t>4—5  </a:t>
            </a:r>
            <a:r>
              <a:rPr lang="zh-CN" altLang="en-US" sz="2800" b="1">
                <a:latin typeface="宋体" pitchFamily="2" charset="-122"/>
              </a:rPr>
              <a:t>三相双层整数槽绕组</a:t>
            </a:r>
          </a:p>
        </p:txBody>
      </p:sp>
      <p:sp>
        <p:nvSpPr>
          <p:cNvPr id="282627" name="Rectangle 3"/>
          <p:cNvSpPr>
            <a:spLocks noChangeArrowheads="1"/>
          </p:cNvSpPr>
          <p:nvPr/>
        </p:nvSpPr>
        <p:spPr bwMode="auto">
          <a:xfrm>
            <a:off x="0" y="1196975"/>
            <a:ext cx="5148263" cy="5184775"/>
          </a:xfrm>
          <a:prstGeom prst="rect">
            <a:avLst/>
          </a:prstGeom>
          <a:noFill/>
          <a:ln w="9525">
            <a:noFill/>
            <a:miter lim="800000"/>
            <a:headEnd/>
            <a:tailEnd/>
          </a:ln>
          <a:effectLst/>
        </p:spPr>
        <p:txBody>
          <a:bodyPr/>
          <a:lstStyle/>
          <a:p>
            <a:pPr marL="342900" indent="-342900"/>
            <a:r>
              <a:rPr lang="en-US" altLang="zh-CN" sz="2700" b="0">
                <a:latin typeface="Arial" charset="0"/>
                <a:ea typeface="宋体" pitchFamily="2" charset="-122"/>
              </a:rPr>
              <a:t> </a:t>
            </a:r>
            <a:r>
              <a:rPr lang="zh-CN" altLang="en-US">
                <a:latin typeface="Arial" charset="0"/>
                <a:ea typeface="宋体" pitchFamily="2" charset="-122"/>
              </a:rPr>
              <a:t>二，</a:t>
            </a:r>
            <a:r>
              <a:rPr lang="en-US" altLang="zh-CN">
                <a:latin typeface="Arial" charset="0"/>
                <a:ea typeface="宋体" pitchFamily="2" charset="-122"/>
              </a:rPr>
              <a:t>60</a:t>
            </a:r>
            <a:r>
              <a:rPr lang="en-US" altLang="zh-CN">
                <a:latin typeface="Arial" charset="0"/>
                <a:ea typeface="宋体" pitchFamily="2" charset="-122"/>
                <a:cs typeface="Tahoma" pitchFamily="34" charset="0"/>
              </a:rPr>
              <a:t>˚</a:t>
            </a:r>
            <a:r>
              <a:rPr lang="zh-CN" altLang="en-US">
                <a:latin typeface="Arial" charset="0"/>
                <a:ea typeface="宋体" pitchFamily="2" charset="-122"/>
              </a:rPr>
              <a:t>相带绕组</a:t>
            </a:r>
          </a:p>
          <a:p>
            <a:pPr marL="342900" indent="-342900"/>
            <a:r>
              <a:rPr lang="zh-CN" altLang="en-US" sz="2700">
                <a:latin typeface="Arial" charset="0"/>
                <a:ea typeface="宋体" pitchFamily="2" charset="-122"/>
              </a:rPr>
              <a:t>      </a:t>
            </a:r>
            <a:r>
              <a:rPr lang="zh-CN" altLang="en-US"/>
              <a:t>现仍用上例来构造三相双层</a:t>
            </a:r>
            <a:r>
              <a:rPr lang="en-US" altLang="zh-CN"/>
              <a:t>60</a:t>
            </a:r>
            <a:r>
              <a:rPr lang="en-US" altLang="zh-CN">
                <a:cs typeface="Tahoma" pitchFamily="34" charset="0"/>
              </a:rPr>
              <a:t>˚</a:t>
            </a:r>
            <a:r>
              <a:rPr lang="zh-CN" altLang="en-US"/>
              <a:t>相带绕组。如图所示。作为</a:t>
            </a:r>
            <a:r>
              <a:rPr lang="en-US" altLang="zh-CN"/>
              <a:t>60˚</a:t>
            </a:r>
            <a:r>
              <a:rPr lang="zh-CN" altLang="en-US"/>
              <a:t>相带绕组，此例中每极每相槽数</a:t>
            </a:r>
            <a:r>
              <a:rPr lang="en-US" altLang="zh-CN"/>
              <a:t>q=2</a:t>
            </a:r>
            <a:r>
              <a:rPr lang="zh-CN" altLang="en-US"/>
              <a:t>，仍为短距绕组</a:t>
            </a:r>
            <a:r>
              <a:rPr lang="en-US" altLang="zh-CN"/>
              <a:t>y</a:t>
            </a:r>
            <a:r>
              <a:rPr lang="en-US" altLang="zh-CN" baseline="-25000"/>
              <a:t>1</a:t>
            </a:r>
            <a:r>
              <a:rPr lang="en-US" altLang="zh-CN"/>
              <a:t>=5</a:t>
            </a:r>
            <a:r>
              <a:rPr lang="zh-CN" altLang="en-US"/>
              <a:t>／</a:t>
            </a:r>
            <a:r>
              <a:rPr lang="en-US" altLang="zh-CN"/>
              <a:t>6</a:t>
            </a:r>
            <a:r>
              <a:rPr lang="el-GR" altLang="zh-CN"/>
              <a:t>τ</a:t>
            </a:r>
            <a:r>
              <a:rPr lang="zh-CN" altLang="en-US"/>
              <a:t>，即以槽数计节距</a:t>
            </a:r>
            <a:r>
              <a:rPr lang="en-US" altLang="zh-CN"/>
              <a:t>y</a:t>
            </a:r>
            <a:r>
              <a:rPr lang="en-US" altLang="zh-CN" baseline="-25000"/>
              <a:t>1</a:t>
            </a:r>
            <a:r>
              <a:rPr lang="en-US" altLang="zh-CN"/>
              <a:t>=5 </a:t>
            </a:r>
            <a:r>
              <a:rPr lang="zh-CN" altLang="en-US"/>
              <a:t>，极距</a:t>
            </a:r>
            <a:r>
              <a:rPr lang="el-GR" altLang="zh-CN"/>
              <a:t>τ</a:t>
            </a:r>
            <a:r>
              <a:rPr lang="en-US" altLang="zh-CN"/>
              <a:t> =6</a:t>
            </a:r>
            <a:r>
              <a:rPr lang="zh-CN" altLang="en-US"/>
              <a:t>。相应的槽电势星形图与上例同。根据 </a:t>
            </a:r>
            <a:r>
              <a:rPr lang="en-US" altLang="zh-CN"/>
              <a:t>q= 2</a:t>
            </a:r>
            <a:r>
              <a:rPr lang="zh-CN" altLang="en-US"/>
              <a:t>及</a:t>
            </a:r>
            <a:r>
              <a:rPr lang="en-US" altLang="zh-CN"/>
              <a:t>60˚</a:t>
            </a:r>
            <a:r>
              <a:rPr lang="zh-CN" altLang="en-US"/>
              <a:t>相带的条件，分相情况如下。</a:t>
            </a:r>
          </a:p>
        </p:txBody>
      </p:sp>
      <p:sp>
        <p:nvSpPr>
          <p:cNvPr id="282628" name="Oval 4"/>
          <p:cNvSpPr>
            <a:spLocks noChangeArrowheads="1"/>
          </p:cNvSpPr>
          <p:nvPr/>
        </p:nvSpPr>
        <p:spPr bwMode="auto">
          <a:xfrm>
            <a:off x="5508625" y="1628775"/>
            <a:ext cx="3313113" cy="3384550"/>
          </a:xfrm>
          <a:prstGeom prst="ellipse">
            <a:avLst/>
          </a:prstGeom>
          <a:solidFill>
            <a:schemeClr val="accent1">
              <a:alpha val="0"/>
            </a:schemeClr>
          </a:solidFill>
          <a:ln w="9525">
            <a:solidFill>
              <a:schemeClr val="tx1"/>
            </a:solidFill>
            <a:miter lim="800000"/>
            <a:headEnd/>
            <a:tailEnd/>
          </a:ln>
          <a:effectLst/>
        </p:spPr>
        <p:txBody>
          <a:bodyPr wrap="none" anchor="ctr"/>
          <a:lstStyle/>
          <a:p>
            <a:endParaRPr lang="zh-CN" altLang="en-US"/>
          </a:p>
        </p:txBody>
      </p:sp>
      <p:sp>
        <p:nvSpPr>
          <p:cNvPr id="282629" name="Line 5"/>
          <p:cNvSpPr>
            <a:spLocks noChangeShapeType="1"/>
          </p:cNvSpPr>
          <p:nvPr/>
        </p:nvSpPr>
        <p:spPr bwMode="auto">
          <a:xfrm flipV="1">
            <a:off x="7164388" y="1628775"/>
            <a:ext cx="0" cy="1728788"/>
          </a:xfrm>
          <a:prstGeom prst="line">
            <a:avLst/>
          </a:prstGeom>
          <a:noFill/>
          <a:ln w="76200">
            <a:solidFill>
              <a:srgbClr val="FF0000"/>
            </a:solidFill>
            <a:miter lim="800000"/>
            <a:headEnd/>
            <a:tailEnd type="triangle" w="med" len="med"/>
          </a:ln>
          <a:effectLst/>
        </p:spPr>
        <p:txBody>
          <a:bodyPr wrap="none"/>
          <a:lstStyle/>
          <a:p>
            <a:endParaRPr lang="zh-CN" altLang="en-US"/>
          </a:p>
        </p:txBody>
      </p:sp>
      <p:sp>
        <p:nvSpPr>
          <p:cNvPr id="282630" name="Line 6"/>
          <p:cNvSpPr>
            <a:spLocks noChangeShapeType="1"/>
          </p:cNvSpPr>
          <p:nvPr/>
        </p:nvSpPr>
        <p:spPr bwMode="auto">
          <a:xfrm flipV="1">
            <a:off x="7164388" y="1844675"/>
            <a:ext cx="863600" cy="1512888"/>
          </a:xfrm>
          <a:prstGeom prst="line">
            <a:avLst/>
          </a:prstGeom>
          <a:noFill/>
          <a:ln w="76200">
            <a:solidFill>
              <a:srgbClr val="FF0000"/>
            </a:solidFill>
            <a:miter lim="800000"/>
            <a:headEnd/>
            <a:tailEnd type="triangle" w="med" len="med"/>
          </a:ln>
          <a:effectLst/>
        </p:spPr>
        <p:txBody>
          <a:bodyPr wrap="none"/>
          <a:lstStyle/>
          <a:p>
            <a:endParaRPr lang="zh-CN" altLang="en-US"/>
          </a:p>
        </p:txBody>
      </p:sp>
      <p:sp>
        <p:nvSpPr>
          <p:cNvPr id="282631" name="Line 7"/>
          <p:cNvSpPr>
            <a:spLocks noChangeShapeType="1"/>
          </p:cNvSpPr>
          <p:nvPr/>
        </p:nvSpPr>
        <p:spPr bwMode="auto">
          <a:xfrm flipV="1">
            <a:off x="7164388" y="2420938"/>
            <a:ext cx="1511300" cy="936625"/>
          </a:xfrm>
          <a:prstGeom prst="line">
            <a:avLst/>
          </a:prstGeom>
          <a:noFill/>
          <a:ln w="76200">
            <a:solidFill>
              <a:srgbClr val="FFFF00"/>
            </a:solidFill>
            <a:miter lim="800000"/>
            <a:headEnd/>
            <a:tailEnd type="triangle" w="med" len="med"/>
          </a:ln>
          <a:effectLst/>
        </p:spPr>
        <p:txBody>
          <a:bodyPr wrap="none"/>
          <a:lstStyle/>
          <a:p>
            <a:endParaRPr lang="zh-CN" altLang="en-US"/>
          </a:p>
        </p:txBody>
      </p:sp>
      <p:sp>
        <p:nvSpPr>
          <p:cNvPr id="282632" name="Line 8"/>
          <p:cNvSpPr>
            <a:spLocks noChangeShapeType="1"/>
          </p:cNvSpPr>
          <p:nvPr/>
        </p:nvSpPr>
        <p:spPr bwMode="auto">
          <a:xfrm flipV="1">
            <a:off x="7164388" y="3357563"/>
            <a:ext cx="1728787" cy="0"/>
          </a:xfrm>
          <a:prstGeom prst="line">
            <a:avLst/>
          </a:prstGeom>
          <a:noFill/>
          <a:ln w="76200">
            <a:solidFill>
              <a:srgbClr val="FFFF00"/>
            </a:solidFill>
            <a:miter lim="800000"/>
            <a:headEnd/>
            <a:tailEnd type="triangle" w="med" len="med"/>
          </a:ln>
          <a:effectLst/>
        </p:spPr>
        <p:txBody>
          <a:bodyPr wrap="none"/>
          <a:lstStyle/>
          <a:p>
            <a:endParaRPr lang="zh-CN" altLang="en-US"/>
          </a:p>
        </p:txBody>
      </p:sp>
      <p:sp>
        <p:nvSpPr>
          <p:cNvPr id="282633" name="Line 9"/>
          <p:cNvSpPr>
            <a:spLocks noChangeShapeType="1"/>
          </p:cNvSpPr>
          <p:nvPr/>
        </p:nvSpPr>
        <p:spPr bwMode="auto">
          <a:xfrm>
            <a:off x="7164388" y="3357563"/>
            <a:ext cx="1439862" cy="792162"/>
          </a:xfrm>
          <a:prstGeom prst="line">
            <a:avLst/>
          </a:prstGeom>
          <a:noFill/>
          <a:ln w="76200">
            <a:solidFill>
              <a:schemeClr val="hlink"/>
            </a:solidFill>
            <a:miter lim="800000"/>
            <a:headEnd/>
            <a:tailEnd type="triangle" w="med" len="med"/>
          </a:ln>
          <a:effectLst/>
        </p:spPr>
        <p:txBody>
          <a:bodyPr wrap="none"/>
          <a:lstStyle/>
          <a:p>
            <a:endParaRPr lang="zh-CN" altLang="en-US"/>
          </a:p>
        </p:txBody>
      </p:sp>
      <p:sp>
        <p:nvSpPr>
          <p:cNvPr id="282634" name="Line 10"/>
          <p:cNvSpPr>
            <a:spLocks noChangeShapeType="1"/>
          </p:cNvSpPr>
          <p:nvPr/>
        </p:nvSpPr>
        <p:spPr bwMode="auto">
          <a:xfrm>
            <a:off x="7164388" y="3357563"/>
            <a:ext cx="863600" cy="1439862"/>
          </a:xfrm>
          <a:prstGeom prst="line">
            <a:avLst/>
          </a:prstGeom>
          <a:noFill/>
          <a:ln w="76200">
            <a:solidFill>
              <a:schemeClr val="hlink"/>
            </a:solidFill>
            <a:miter lim="800000"/>
            <a:headEnd/>
            <a:tailEnd type="triangle" w="med" len="med"/>
          </a:ln>
          <a:effectLst/>
        </p:spPr>
        <p:txBody>
          <a:bodyPr wrap="none"/>
          <a:lstStyle/>
          <a:p>
            <a:endParaRPr lang="zh-CN" altLang="en-US"/>
          </a:p>
        </p:txBody>
      </p:sp>
      <p:sp>
        <p:nvSpPr>
          <p:cNvPr id="282635" name="Line 11"/>
          <p:cNvSpPr>
            <a:spLocks noChangeShapeType="1"/>
          </p:cNvSpPr>
          <p:nvPr/>
        </p:nvSpPr>
        <p:spPr bwMode="auto">
          <a:xfrm>
            <a:off x="7164388" y="3357563"/>
            <a:ext cx="0" cy="1727200"/>
          </a:xfrm>
          <a:prstGeom prst="line">
            <a:avLst/>
          </a:prstGeom>
          <a:noFill/>
          <a:ln w="76200">
            <a:solidFill>
              <a:srgbClr val="FF0000"/>
            </a:solidFill>
            <a:miter lim="800000"/>
            <a:headEnd/>
            <a:tailEnd type="triangle" w="med" len="med"/>
          </a:ln>
          <a:effectLst/>
        </p:spPr>
        <p:txBody>
          <a:bodyPr wrap="none"/>
          <a:lstStyle/>
          <a:p>
            <a:endParaRPr lang="zh-CN" altLang="en-US"/>
          </a:p>
        </p:txBody>
      </p:sp>
      <p:sp>
        <p:nvSpPr>
          <p:cNvPr id="282636" name="Line 12"/>
          <p:cNvSpPr>
            <a:spLocks noChangeShapeType="1"/>
          </p:cNvSpPr>
          <p:nvPr/>
        </p:nvSpPr>
        <p:spPr bwMode="auto">
          <a:xfrm flipH="1">
            <a:off x="6300788" y="3357563"/>
            <a:ext cx="863600" cy="1439862"/>
          </a:xfrm>
          <a:prstGeom prst="line">
            <a:avLst/>
          </a:prstGeom>
          <a:noFill/>
          <a:ln w="76200">
            <a:solidFill>
              <a:srgbClr val="FF0000"/>
            </a:solidFill>
            <a:miter lim="800000"/>
            <a:headEnd/>
            <a:tailEnd type="triangle" w="med" len="med"/>
          </a:ln>
          <a:effectLst/>
        </p:spPr>
        <p:txBody>
          <a:bodyPr wrap="none"/>
          <a:lstStyle/>
          <a:p>
            <a:endParaRPr lang="zh-CN" altLang="en-US"/>
          </a:p>
        </p:txBody>
      </p:sp>
      <p:sp>
        <p:nvSpPr>
          <p:cNvPr id="282637" name="Line 13"/>
          <p:cNvSpPr>
            <a:spLocks noChangeShapeType="1"/>
          </p:cNvSpPr>
          <p:nvPr/>
        </p:nvSpPr>
        <p:spPr bwMode="auto">
          <a:xfrm flipH="1">
            <a:off x="5724525" y="3357563"/>
            <a:ext cx="1368425" cy="863600"/>
          </a:xfrm>
          <a:prstGeom prst="line">
            <a:avLst/>
          </a:prstGeom>
          <a:noFill/>
          <a:ln w="76200">
            <a:solidFill>
              <a:srgbClr val="FFFF00"/>
            </a:solidFill>
            <a:miter lim="800000"/>
            <a:headEnd/>
            <a:tailEnd type="triangle" w="med" len="med"/>
          </a:ln>
          <a:effectLst/>
        </p:spPr>
        <p:txBody>
          <a:bodyPr wrap="none"/>
          <a:lstStyle/>
          <a:p>
            <a:endParaRPr lang="zh-CN" altLang="en-US"/>
          </a:p>
        </p:txBody>
      </p:sp>
      <p:sp>
        <p:nvSpPr>
          <p:cNvPr id="282638" name="Line 14"/>
          <p:cNvSpPr>
            <a:spLocks noChangeShapeType="1"/>
          </p:cNvSpPr>
          <p:nvPr/>
        </p:nvSpPr>
        <p:spPr bwMode="auto">
          <a:xfrm flipH="1" flipV="1">
            <a:off x="5508625" y="3357563"/>
            <a:ext cx="1584325" cy="0"/>
          </a:xfrm>
          <a:prstGeom prst="line">
            <a:avLst/>
          </a:prstGeom>
          <a:noFill/>
          <a:ln w="76200">
            <a:solidFill>
              <a:srgbClr val="FFFF00"/>
            </a:solidFill>
            <a:miter lim="800000"/>
            <a:headEnd/>
            <a:tailEnd type="triangle" w="med" len="med"/>
          </a:ln>
          <a:effectLst/>
        </p:spPr>
        <p:txBody>
          <a:bodyPr wrap="none"/>
          <a:lstStyle/>
          <a:p>
            <a:endParaRPr lang="zh-CN" altLang="en-US"/>
          </a:p>
        </p:txBody>
      </p:sp>
      <p:sp>
        <p:nvSpPr>
          <p:cNvPr id="282639" name="Line 15"/>
          <p:cNvSpPr>
            <a:spLocks noChangeShapeType="1"/>
          </p:cNvSpPr>
          <p:nvPr/>
        </p:nvSpPr>
        <p:spPr bwMode="auto">
          <a:xfrm flipH="1" flipV="1">
            <a:off x="5651500" y="2492375"/>
            <a:ext cx="1512888" cy="865188"/>
          </a:xfrm>
          <a:prstGeom prst="line">
            <a:avLst/>
          </a:prstGeom>
          <a:noFill/>
          <a:ln w="76200">
            <a:solidFill>
              <a:schemeClr val="hlink"/>
            </a:solidFill>
            <a:miter lim="800000"/>
            <a:headEnd/>
            <a:tailEnd type="triangle" w="med" len="med"/>
          </a:ln>
          <a:effectLst/>
        </p:spPr>
        <p:txBody>
          <a:bodyPr wrap="none"/>
          <a:lstStyle/>
          <a:p>
            <a:endParaRPr lang="zh-CN" altLang="en-US"/>
          </a:p>
        </p:txBody>
      </p:sp>
      <p:sp>
        <p:nvSpPr>
          <p:cNvPr id="282640" name="Line 16"/>
          <p:cNvSpPr>
            <a:spLocks noChangeShapeType="1"/>
          </p:cNvSpPr>
          <p:nvPr/>
        </p:nvSpPr>
        <p:spPr bwMode="auto">
          <a:xfrm flipH="1" flipV="1">
            <a:off x="6227763" y="1844675"/>
            <a:ext cx="936625" cy="1512888"/>
          </a:xfrm>
          <a:prstGeom prst="line">
            <a:avLst/>
          </a:prstGeom>
          <a:noFill/>
          <a:ln w="76200">
            <a:solidFill>
              <a:schemeClr val="hlink"/>
            </a:solidFill>
            <a:miter lim="800000"/>
            <a:headEnd/>
            <a:tailEnd type="triangle" w="med" len="med"/>
          </a:ln>
          <a:effectLst/>
        </p:spPr>
        <p:txBody>
          <a:bodyPr wrap="none"/>
          <a:lstStyle/>
          <a:p>
            <a:endParaRPr lang="zh-CN" altLang="en-US"/>
          </a:p>
        </p:txBody>
      </p:sp>
      <p:sp>
        <p:nvSpPr>
          <p:cNvPr id="282641" name="Rectangle 17"/>
          <p:cNvSpPr>
            <a:spLocks noChangeArrowheads="1"/>
          </p:cNvSpPr>
          <p:nvPr/>
        </p:nvSpPr>
        <p:spPr bwMode="auto">
          <a:xfrm>
            <a:off x="7019925" y="1268413"/>
            <a:ext cx="360363"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1</a:t>
            </a:r>
            <a:endParaRPr lang="zh-CN" altLang="zh-CN" sz="2000" b="0">
              <a:latin typeface="Arial" charset="0"/>
              <a:ea typeface="宋体" pitchFamily="2" charset="-122"/>
            </a:endParaRPr>
          </a:p>
        </p:txBody>
      </p:sp>
      <p:sp>
        <p:nvSpPr>
          <p:cNvPr id="282642" name="Rectangle 18"/>
          <p:cNvSpPr>
            <a:spLocks noChangeArrowheads="1"/>
          </p:cNvSpPr>
          <p:nvPr/>
        </p:nvSpPr>
        <p:spPr bwMode="auto">
          <a:xfrm>
            <a:off x="7885113" y="1557338"/>
            <a:ext cx="360362"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2</a:t>
            </a:r>
            <a:endParaRPr lang="zh-CN" altLang="zh-CN" sz="2000" b="0">
              <a:latin typeface="Arial" charset="0"/>
              <a:ea typeface="宋体" pitchFamily="2" charset="-122"/>
            </a:endParaRPr>
          </a:p>
        </p:txBody>
      </p:sp>
      <p:sp>
        <p:nvSpPr>
          <p:cNvPr id="282643" name="Rectangle 19"/>
          <p:cNvSpPr>
            <a:spLocks noChangeArrowheads="1"/>
          </p:cNvSpPr>
          <p:nvPr/>
        </p:nvSpPr>
        <p:spPr bwMode="auto">
          <a:xfrm>
            <a:off x="8604250" y="2205038"/>
            <a:ext cx="720725"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3 15</a:t>
            </a:r>
            <a:endParaRPr lang="zh-CN" altLang="zh-CN" sz="2000" b="0">
              <a:latin typeface="Arial" charset="0"/>
              <a:ea typeface="宋体" pitchFamily="2" charset="-122"/>
            </a:endParaRPr>
          </a:p>
        </p:txBody>
      </p:sp>
      <p:sp>
        <p:nvSpPr>
          <p:cNvPr id="282644" name="Rectangle 20"/>
          <p:cNvSpPr>
            <a:spLocks noChangeArrowheads="1"/>
          </p:cNvSpPr>
          <p:nvPr/>
        </p:nvSpPr>
        <p:spPr bwMode="auto">
          <a:xfrm>
            <a:off x="8532813" y="4005263"/>
            <a:ext cx="611187" cy="6477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5</a:t>
            </a:r>
          </a:p>
          <a:p>
            <a:pPr marL="342900" indent="-342900">
              <a:buFont typeface="Wingdings" pitchFamily="2" charset="2"/>
              <a:buNone/>
            </a:pPr>
            <a:r>
              <a:rPr lang="en-US" altLang="zh-CN" sz="2000" b="0">
                <a:latin typeface="Arial" charset="0"/>
                <a:ea typeface="宋体" pitchFamily="2" charset="-122"/>
              </a:rPr>
              <a:t>17</a:t>
            </a:r>
            <a:endParaRPr lang="zh-CN" altLang="zh-CN" sz="2000" b="0">
              <a:latin typeface="Arial" charset="0"/>
              <a:ea typeface="宋体" pitchFamily="2" charset="-122"/>
            </a:endParaRPr>
          </a:p>
        </p:txBody>
      </p:sp>
      <p:sp>
        <p:nvSpPr>
          <p:cNvPr id="282645" name="Rectangle 21"/>
          <p:cNvSpPr>
            <a:spLocks noChangeArrowheads="1"/>
          </p:cNvSpPr>
          <p:nvPr/>
        </p:nvSpPr>
        <p:spPr bwMode="auto">
          <a:xfrm>
            <a:off x="7885113" y="4724400"/>
            <a:ext cx="360362"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6</a:t>
            </a:r>
            <a:endParaRPr lang="zh-CN" altLang="zh-CN" sz="2000" b="0">
              <a:latin typeface="Arial" charset="0"/>
              <a:ea typeface="宋体" pitchFamily="2" charset="-122"/>
            </a:endParaRPr>
          </a:p>
        </p:txBody>
      </p:sp>
      <p:sp>
        <p:nvSpPr>
          <p:cNvPr id="282646" name="Rectangle 22"/>
          <p:cNvSpPr>
            <a:spLocks noChangeArrowheads="1"/>
          </p:cNvSpPr>
          <p:nvPr/>
        </p:nvSpPr>
        <p:spPr bwMode="auto">
          <a:xfrm>
            <a:off x="7019925" y="4941888"/>
            <a:ext cx="576263" cy="719137"/>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7</a:t>
            </a:r>
          </a:p>
          <a:p>
            <a:pPr marL="342900" indent="-342900">
              <a:buFont typeface="Wingdings" pitchFamily="2" charset="2"/>
              <a:buNone/>
            </a:pPr>
            <a:r>
              <a:rPr lang="en-US" altLang="zh-CN" sz="2000" b="0">
                <a:latin typeface="Arial" charset="0"/>
                <a:ea typeface="宋体" pitchFamily="2" charset="-122"/>
              </a:rPr>
              <a:t>19</a:t>
            </a:r>
            <a:endParaRPr lang="zh-CN" altLang="zh-CN" sz="2000" b="0">
              <a:latin typeface="Arial" charset="0"/>
              <a:ea typeface="宋体" pitchFamily="2" charset="-122"/>
            </a:endParaRPr>
          </a:p>
        </p:txBody>
      </p:sp>
      <p:sp>
        <p:nvSpPr>
          <p:cNvPr id="282647" name="Rectangle 23"/>
          <p:cNvSpPr>
            <a:spLocks noChangeArrowheads="1"/>
          </p:cNvSpPr>
          <p:nvPr/>
        </p:nvSpPr>
        <p:spPr bwMode="auto">
          <a:xfrm>
            <a:off x="6084888" y="4652963"/>
            <a:ext cx="360362"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8</a:t>
            </a:r>
            <a:endParaRPr lang="zh-CN" altLang="zh-CN" sz="2000" b="0">
              <a:latin typeface="Arial" charset="0"/>
              <a:ea typeface="宋体" pitchFamily="2" charset="-122"/>
            </a:endParaRPr>
          </a:p>
        </p:txBody>
      </p:sp>
      <p:sp>
        <p:nvSpPr>
          <p:cNvPr id="282648" name="Rectangle 24"/>
          <p:cNvSpPr>
            <a:spLocks noChangeArrowheads="1"/>
          </p:cNvSpPr>
          <p:nvPr/>
        </p:nvSpPr>
        <p:spPr bwMode="auto">
          <a:xfrm>
            <a:off x="5508625" y="4076700"/>
            <a:ext cx="360363"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9</a:t>
            </a:r>
            <a:endParaRPr lang="zh-CN" altLang="zh-CN" sz="2000" b="0">
              <a:latin typeface="Arial" charset="0"/>
              <a:ea typeface="宋体" pitchFamily="2" charset="-122"/>
            </a:endParaRPr>
          </a:p>
        </p:txBody>
      </p:sp>
      <p:sp>
        <p:nvSpPr>
          <p:cNvPr id="282649" name="Rectangle 25"/>
          <p:cNvSpPr>
            <a:spLocks noChangeArrowheads="1"/>
          </p:cNvSpPr>
          <p:nvPr/>
        </p:nvSpPr>
        <p:spPr bwMode="auto">
          <a:xfrm>
            <a:off x="5003800" y="3141663"/>
            <a:ext cx="647700"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10</a:t>
            </a:r>
            <a:endParaRPr lang="zh-CN" altLang="zh-CN" sz="2000" b="0">
              <a:latin typeface="Arial" charset="0"/>
              <a:ea typeface="宋体" pitchFamily="2" charset="-122"/>
            </a:endParaRPr>
          </a:p>
        </p:txBody>
      </p:sp>
      <p:sp>
        <p:nvSpPr>
          <p:cNvPr id="282650" name="Rectangle 26"/>
          <p:cNvSpPr>
            <a:spLocks noChangeArrowheads="1"/>
          </p:cNvSpPr>
          <p:nvPr/>
        </p:nvSpPr>
        <p:spPr bwMode="auto">
          <a:xfrm>
            <a:off x="5292725" y="2205038"/>
            <a:ext cx="576263"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11</a:t>
            </a:r>
            <a:endParaRPr lang="zh-CN" altLang="zh-CN" sz="2000" b="0">
              <a:latin typeface="Arial" charset="0"/>
              <a:ea typeface="宋体" pitchFamily="2" charset="-122"/>
            </a:endParaRPr>
          </a:p>
        </p:txBody>
      </p:sp>
      <p:sp>
        <p:nvSpPr>
          <p:cNvPr id="282651" name="Rectangle 27"/>
          <p:cNvSpPr>
            <a:spLocks noChangeArrowheads="1"/>
          </p:cNvSpPr>
          <p:nvPr/>
        </p:nvSpPr>
        <p:spPr bwMode="auto">
          <a:xfrm>
            <a:off x="5940425" y="1557338"/>
            <a:ext cx="504825"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12</a:t>
            </a:r>
            <a:endParaRPr lang="zh-CN" altLang="zh-CN" sz="2000" b="0">
              <a:latin typeface="Arial" charset="0"/>
              <a:ea typeface="宋体" pitchFamily="2" charset="-122"/>
            </a:endParaRPr>
          </a:p>
        </p:txBody>
      </p:sp>
      <p:sp>
        <p:nvSpPr>
          <p:cNvPr id="282652" name="Rectangle 28"/>
          <p:cNvSpPr>
            <a:spLocks noChangeArrowheads="1"/>
          </p:cNvSpPr>
          <p:nvPr/>
        </p:nvSpPr>
        <p:spPr bwMode="auto">
          <a:xfrm>
            <a:off x="7956550" y="1268413"/>
            <a:ext cx="504825"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14</a:t>
            </a:r>
            <a:endParaRPr lang="zh-CN" altLang="zh-CN" sz="2000" b="0">
              <a:latin typeface="Arial" charset="0"/>
              <a:ea typeface="宋体" pitchFamily="2" charset="-122"/>
            </a:endParaRPr>
          </a:p>
        </p:txBody>
      </p:sp>
      <p:sp>
        <p:nvSpPr>
          <p:cNvPr id="282653" name="Rectangle 29"/>
          <p:cNvSpPr>
            <a:spLocks noChangeArrowheads="1"/>
          </p:cNvSpPr>
          <p:nvPr/>
        </p:nvSpPr>
        <p:spPr bwMode="auto">
          <a:xfrm>
            <a:off x="7956550" y="4941888"/>
            <a:ext cx="504825"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18</a:t>
            </a:r>
            <a:endParaRPr lang="zh-CN" altLang="zh-CN" sz="2000" b="0">
              <a:latin typeface="Arial" charset="0"/>
              <a:ea typeface="宋体" pitchFamily="2" charset="-122"/>
            </a:endParaRPr>
          </a:p>
        </p:txBody>
      </p:sp>
      <p:sp>
        <p:nvSpPr>
          <p:cNvPr id="282654" name="Rectangle 30"/>
          <p:cNvSpPr>
            <a:spLocks noChangeArrowheads="1"/>
          </p:cNvSpPr>
          <p:nvPr/>
        </p:nvSpPr>
        <p:spPr bwMode="auto">
          <a:xfrm>
            <a:off x="5867400" y="5013325"/>
            <a:ext cx="504825"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20</a:t>
            </a:r>
            <a:endParaRPr lang="zh-CN" altLang="zh-CN" sz="2000" b="0">
              <a:latin typeface="Arial" charset="0"/>
              <a:ea typeface="宋体" pitchFamily="2" charset="-122"/>
            </a:endParaRPr>
          </a:p>
        </p:txBody>
      </p:sp>
      <p:sp>
        <p:nvSpPr>
          <p:cNvPr id="282655" name="Rectangle 31"/>
          <p:cNvSpPr>
            <a:spLocks noChangeArrowheads="1"/>
          </p:cNvSpPr>
          <p:nvPr/>
        </p:nvSpPr>
        <p:spPr bwMode="auto">
          <a:xfrm>
            <a:off x="5148263" y="4292600"/>
            <a:ext cx="504825"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21</a:t>
            </a:r>
            <a:endParaRPr lang="zh-CN" altLang="zh-CN" sz="2000" b="0">
              <a:latin typeface="Arial" charset="0"/>
              <a:ea typeface="宋体" pitchFamily="2" charset="-122"/>
            </a:endParaRPr>
          </a:p>
        </p:txBody>
      </p:sp>
      <p:sp>
        <p:nvSpPr>
          <p:cNvPr id="282656" name="Rectangle 32"/>
          <p:cNvSpPr>
            <a:spLocks noChangeArrowheads="1"/>
          </p:cNvSpPr>
          <p:nvPr/>
        </p:nvSpPr>
        <p:spPr bwMode="auto">
          <a:xfrm>
            <a:off x="4643438" y="3213100"/>
            <a:ext cx="504825"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22</a:t>
            </a:r>
            <a:endParaRPr lang="zh-CN" altLang="zh-CN" sz="2000" b="0">
              <a:latin typeface="Arial" charset="0"/>
              <a:ea typeface="宋体" pitchFamily="2" charset="-122"/>
            </a:endParaRPr>
          </a:p>
        </p:txBody>
      </p:sp>
      <p:sp>
        <p:nvSpPr>
          <p:cNvPr id="282657" name="Rectangle 33"/>
          <p:cNvSpPr>
            <a:spLocks noChangeArrowheads="1"/>
          </p:cNvSpPr>
          <p:nvPr/>
        </p:nvSpPr>
        <p:spPr bwMode="auto">
          <a:xfrm>
            <a:off x="4859338" y="2060575"/>
            <a:ext cx="504825"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23</a:t>
            </a:r>
            <a:endParaRPr lang="zh-CN" altLang="zh-CN" sz="2000" b="0">
              <a:latin typeface="Arial" charset="0"/>
              <a:ea typeface="宋体" pitchFamily="2" charset="-122"/>
            </a:endParaRPr>
          </a:p>
        </p:txBody>
      </p:sp>
      <p:sp>
        <p:nvSpPr>
          <p:cNvPr id="282658" name="Rectangle 34"/>
          <p:cNvSpPr>
            <a:spLocks noChangeArrowheads="1"/>
          </p:cNvSpPr>
          <p:nvPr/>
        </p:nvSpPr>
        <p:spPr bwMode="auto">
          <a:xfrm>
            <a:off x="5651500" y="1268413"/>
            <a:ext cx="504825"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24</a:t>
            </a:r>
            <a:endParaRPr lang="zh-CN" altLang="zh-CN" sz="2000" b="0">
              <a:latin typeface="Arial" charset="0"/>
              <a:ea typeface="宋体" pitchFamily="2" charset="-122"/>
            </a:endParaRPr>
          </a:p>
        </p:txBody>
      </p:sp>
      <p:graphicFrame>
        <p:nvGraphicFramePr>
          <p:cNvPr id="282659" name="Object 35"/>
          <p:cNvGraphicFramePr>
            <a:graphicFrameLocks noChangeAspect="1"/>
          </p:cNvGraphicFramePr>
          <p:nvPr>
            <p:ph sz="quarter" idx="3"/>
          </p:nvPr>
        </p:nvGraphicFramePr>
        <p:xfrm>
          <a:off x="5867400" y="5661025"/>
          <a:ext cx="2879725" cy="1003300"/>
        </p:xfrm>
        <a:graphic>
          <a:graphicData uri="http://schemas.openxmlformats.org/presentationml/2006/ole">
            <p:oleObj spid="_x0000_s282659" name="Equation" r:id="rId3" imgW="1130040" imgH="393480" progId="Equation.DSMT4">
              <p:embed/>
            </p:oleObj>
          </a:graphicData>
        </a:graphic>
      </p:graphicFrame>
      <p:sp>
        <p:nvSpPr>
          <p:cNvPr id="282660" name="Rectangle 36"/>
          <p:cNvSpPr>
            <a:spLocks noChangeArrowheads="1"/>
          </p:cNvSpPr>
          <p:nvPr/>
        </p:nvSpPr>
        <p:spPr bwMode="auto">
          <a:xfrm>
            <a:off x="8783638" y="3141663"/>
            <a:ext cx="684212" cy="792162"/>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4</a:t>
            </a:r>
          </a:p>
          <a:p>
            <a:pPr marL="342900" indent="-342900">
              <a:buFont typeface="Wingdings" pitchFamily="2" charset="2"/>
              <a:buNone/>
            </a:pPr>
            <a:r>
              <a:rPr lang="en-US" altLang="zh-CN" sz="2000" b="0">
                <a:latin typeface="Arial" charset="0"/>
                <a:ea typeface="宋体" pitchFamily="2" charset="-122"/>
              </a:rPr>
              <a:t>16</a:t>
            </a:r>
            <a:endParaRPr lang="zh-CN" altLang="zh-CN" sz="2000" b="0">
              <a:latin typeface="Arial" charset="0"/>
              <a:ea typeface="宋体" pitchFamily="2" charset="-122"/>
            </a:endParaRPr>
          </a:p>
        </p:txBody>
      </p:sp>
      <p:sp>
        <p:nvSpPr>
          <p:cNvPr id="282661" name="Rectangle 37"/>
          <p:cNvSpPr>
            <a:spLocks noChangeArrowheads="1"/>
          </p:cNvSpPr>
          <p:nvPr/>
        </p:nvSpPr>
        <p:spPr bwMode="auto">
          <a:xfrm>
            <a:off x="7019925" y="1052513"/>
            <a:ext cx="647700"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13</a:t>
            </a:r>
            <a:endParaRPr lang="zh-CN" altLang="zh-CN" sz="2000" b="0">
              <a:latin typeface="Arial" charset="0"/>
              <a:ea typeface="宋体" pitchFamily="2" charset="-122"/>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468313" y="188913"/>
            <a:ext cx="8675687" cy="1143000"/>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400" b="1">
                <a:latin typeface="宋体" pitchFamily="2" charset="-122"/>
              </a:rPr>
              <a:t>12</a:t>
            </a:r>
            <a:r>
              <a:rPr lang="en-US" altLang="zh-CN" sz="3200" b="1">
                <a:latin typeface="宋体" pitchFamily="2" charset="-122"/>
              </a:rPr>
              <a:t/>
            </a:r>
            <a:br>
              <a:rPr lang="en-US" altLang="zh-CN" sz="3200" b="1">
                <a:latin typeface="宋体" pitchFamily="2" charset="-122"/>
              </a:rPr>
            </a:br>
            <a:r>
              <a:rPr lang="en-US" altLang="zh-CN" sz="3200" b="1">
                <a:latin typeface="宋体" pitchFamily="2" charset="-122"/>
              </a:rPr>
              <a:t>4—5  </a:t>
            </a:r>
            <a:r>
              <a:rPr lang="zh-CN" altLang="en-US" sz="3200" b="1">
                <a:latin typeface="宋体" pitchFamily="2" charset="-122"/>
              </a:rPr>
              <a:t>三相双层整数槽绕组</a:t>
            </a:r>
          </a:p>
        </p:txBody>
      </p:sp>
      <p:sp>
        <p:nvSpPr>
          <p:cNvPr id="331779" name="Rectangle 3"/>
          <p:cNvSpPr>
            <a:spLocks noChangeArrowheads="1"/>
          </p:cNvSpPr>
          <p:nvPr/>
        </p:nvSpPr>
        <p:spPr bwMode="auto">
          <a:xfrm>
            <a:off x="0" y="1196975"/>
            <a:ext cx="5148263" cy="5184775"/>
          </a:xfrm>
          <a:prstGeom prst="rect">
            <a:avLst/>
          </a:prstGeom>
          <a:noFill/>
          <a:ln w="9525">
            <a:noFill/>
            <a:miter lim="800000"/>
            <a:headEnd/>
            <a:tailEnd/>
          </a:ln>
          <a:effectLst/>
        </p:spPr>
        <p:txBody>
          <a:bodyPr/>
          <a:lstStyle/>
          <a:p>
            <a:pPr marL="342900" indent="-342900"/>
            <a:r>
              <a:rPr lang="en-US" altLang="zh-CN" sz="2700" b="0">
                <a:latin typeface="Arial" charset="0"/>
                <a:ea typeface="宋体" pitchFamily="2" charset="-122"/>
              </a:rPr>
              <a:t> </a:t>
            </a:r>
            <a:r>
              <a:rPr lang="zh-CN" altLang="en-US">
                <a:latin typeface="Arial" charset="0"/>
                <a:ea typeface="宋体" pitchFamily="2" charset="-122"/>
              </a:rPr>
              <a:t>二，</a:t>
            </a:r>
            <a:r>
              <a:rPr lang="en-US" altLang="zh-CN">
                <a:latin typeface="Arial" charset="0"/>
                <a:ea typeface="宋体" pitchFamily="2" charset="-122"/>
              </a:rPr>
              <a:t>60</a:t>
            </a:r>
            <a:r>
              <a:rPr lang="en-US" altLang="zh-CN">
                <a:latin typeface="Arial" charset="0"/>
                <a:ea typeface="宋体" pitchFamily="2" charset="-122"/>
                <a:cs typeface="Tahoma" pitchFamily="34" charset="0"/>
              </a:rPr>
              <a:t>˚</a:t>
            </a:r>
            <a:r>
              <a:rPr lang="zh-CN" altLang="en-US">
                <a:latin typeface="Arial" charset="0"/>
                <a:ea typeface="宋体" pitchFamily="2" charset="-122"/>
              </a:rPr>
              <a:t>相带绕组</a:t>
            </a:r>
          </a:p>
          <a:p>
            <a:pPr marL="342900" indent="-342900"/>
            <a:r>
              <a:rPr lang="en-US" altLang="zh-CN"/>
              <a:t>A</a:t>
            </a:r>
            <a:r>
              <a:rPr lang="zh-CN" altLang="en-US"/>
              <a:t>相，在第一个极下取</a:t>
            </a:r>
            <a:r>
              <a:rPr lang="en-US" altLang="zh-CN"/>
              <a:t>1</a:t>
            </a:r>
            <a:r>
              <a:rPr lang="zh-CN" altLang="en-US"/>
              <a:t>、</a:t>
            </a:r>
            <a:r>
              <a:rPr lang="en-US" altLang="zh-CN"/>
              <a:t>2</a:t>
            </a:r>
            <a:r>
              <a:rPr lang="zh-CN" altLang="en-US"/>
              <a:t>两元件作为第一个元件组，在第二个极下取</a:t>
            </a:r>
            <a:r>
              <a:rPr lang="en-US" altLang="zh-CN"/>
              <a:t>7</a:t>
            </a:r>
            <a:r>
              <a:rPr lang="zh-CN" altLang="en-US"/>
              <a:t>、  </a:t>
            </a:r>
            <a:r>
              <a:rPr lang="en-US" altLang="zh-CN"/>
              <a:t>8</a:t>
            </a:r>
            <a:r>
              <a:rPr lang="zh-CN" altLang="en-US"/>
              <a:t>两元件为第二个元件组，在第三个极下则取</a:t>
            </a:r>
            <a:r>
              <a:rPr lang="en-US" altLang="zh-CN"/>
              <a:t>13</a:t>
            </a:r>
            <a:r>
              <a:rPr lang="zh-CN" altLang="en-US"/>
              <a:t>、</a:t>
            </a:r>
            <a:r>
              <a:rPr lang="en-US" altLang="zh-CN"/>
              <a:t>14</a:t>
            </a:r>
            <a:r>
              <a:rPr lang="zh-CN" altLang="en-US"/>
              <a:t>两元件为第三个元件组，最后在第四个极下取</a:t>
            </a:r>
            <a:r>
              <a:rPr lang="en-US" altLang="zh-CN"/>
              <a:t>19</a:t>
            </a:r>
            <a:r>
              <a:rPr lang="zh-CN" altLang="en-US"/>
              <a:t>、</a:t>
            </a:r>
            <a:r>
              <a:rPr lang="en-US" altLang="zh-CN"/>
              <a:t>20</a:t>
            </a:r>
            <a:r>
              <a:rPr lang="zh-CN" altLang="en-US"/>
              <a:t>两元件为第四个元件组。</a:t>
            </a:r>
          </a:p>
          <a:p>
            <a:pPr marL="342900" indent="-342900"/>
            <a:r>
              <a:rPr lang="zh-CN" altLang="en-US"/>
              <a:t>它们分别标</a:t>
            </a:r>
            <a:r>
              <a:rPr lang="en-US" altLang="zh-CN"/>
              <a:t>A</a:t>
            </a:r>
            <a:r>
              <a:rPr lang="en-US" altLang="zh-CN" baseline="-25000"/>
              <a:t>1</a:t>
            </a:r>
            <a:r>
              <a:rPr lang="zh-CN" altLang="en-US"/>
              <a:t>、</a:t>
            </a:r>
            <a:r>
              <a:rPr lang="en-US" altLang="zh-CN"/>
              <a:t>A</a:t>
            </a:r>
            <a:r>
              <a:rPr lang="en-US" altLang="zh-CN" baseline="-25000"/>
              <a:t>2</a:t>
            </a:r>
            <a:r>
              <a:rPr lang="zh-CN" altLang="en-US"/>
              <a:t>、 </a:t>
            </a:r>
            <a:r>
              <a:rPr lang="en-US" altLang="zh-CN"/>
              <a:t>-A</a:t>
            </a:r>
            <a:r>
              <a:rPr lang="en-US" altLang="zh-CN" baseline="-25000"/>
              <a:t>1</a:t>
            </a:r>
            <a:r>
              <a:rPr lang="zh-CN" altLang="en-US"/>
              <a:t>、</a:t>
            </a:r>
            <a:r>
              <a:rPr lang="en-US" altLang="zh-CN"/>
              <a:t>-A</a:t>
            </a:r>
            <a:r>
              <a:rPr lang="en-US" altLang="zh-CN" baseline="-25000"/>
              <a:t>2</a:t>
            </a:r>
            <a:endParaRPr lang="zh-CN" altLang="zh-CN"/>
          </a:p>
        </p:txBody>
      </p:sp>
      <p:sp>
        <p:nvSpPr>
          <p:cNvPr id="331780" name="Oval 4"/>
          <p:cNvSpPr>
            <a:spLocks noChangeArrowheads="1"/>
          </p:cNvSpPr>
          <p:nvPr/>
        </p:nvSpPr>
        <p:spPr bwMode="auto">
          <a:xfrm>
            <a:off x="5508625" y="1628775"/>
            <a:ext cx="3313113" cy="3384550"/>
          </a:xfrm>
          <a:prstGeom prst="ellipse">
            <a:avLst/>
          </a:prstGeom>
          <a:solidFill>
            <a:schemeClr val="accent1">
              <a:alpha val="0"/>
            </a:schemeClr>
          </a:solidFill>
          <a:ln w="9525">
            <a:solidFill>
              <a:schemeClr val="tx1"/>
            </a:solidFill>
            <a:miter lim="800000"/>
            <a:headEnd/>
            <a:tailEnd/>
          </a:ln>
          <a:effectLst/>
        </p:spPr>
        <p:txBody>
          <a:bodyPr wrap="none" anchor="ctr"/>
          <a:lstStyle/>
          <a:p>
            <a:endParaRPr lang="zh-CN" altLang="en-US"/>
          </a:p>
        </p:txBody>
      </p:sp>
      <p:sp>
        <p:nvSpPr>
          <p:cNvPr id="331781" name="Line 5"/>
          <p:cNvSpPr>
            <a:spLocks noChangeShapeType="1"/>
          </p:cNvSpPr>
          <p:nvPr/>
        </p:nvSpPr>
        <p:spPr bwMode="auto">
          <a:xfrm flipV="1">
            <a:off x="7164388" y="1628775"/>
            <a:ext cx="0" cy="1728788"/>
          </a:xfrm>
          <a:prstGeom prst="line">
            <a:avLst/>
          </a:prstGeom>
          <a:noFill/>
          <a:ln w="76200">
            <a:solidFill>
              <a:srgbClr val="FF0000"/>
            </a:solidFill>
            <a:miter lim="800000"/>
            <a:headEnd/>
            <a:tailEnd type="triangle" w="med" len="med"/>
          </a:ln>
          <a:effectLst/>
        </p:spPr>
        <p:txBody>
          <a:bodyPr wrap="none"/>
          <a:lstStyle/>
          <a:p>
            <a:endParaRPr lang="zh-CN" altLang="en-US"/>
          </a:p>
        </p:txBody>
      </p:sp>
      <p:sp>
        <p:nvSpPr>
          <p:cNvPr id="331782" name="Line 6"/>
          <p:cNvSpPr>
            <a:spLocks noChangeShapeType="1"/>
          </p:cNvSpPr>
          <p:nvPr/>
        </p:nvSpPr>
        <p:spPr bwMode="auto">
          <a:xfrm flipV="1">
            <a:off x="7164388" y="1844675"/>
            <a:ext cx="863600" cy="1512888"/>
          </a:xfrm>
          <a:prstGeom prst="line">
            <a:avLst/>
          </a:prstGeom>
          <a:noFill/>
          <a:ln w="76200">
            <a:solidFill>
              <a:srgbClr val="FF0000"/>
            </a:solidFill>
            <a:miter lim="800000"/>
            <a:headEnd/>
            <a:tailEnd type="triangle" w="med" len="med"/>
          </a:ln>
          <a:effectLst/>
        </p:spPr>
        <p:txBody>
          <a:bodyPr wrap="none"/>
          <a:lstStyle/>
          <a:p>
            <a:endParaRPr lang="zh-CN" altLang="en-US"/>
          </a:p>
        </p:txBody>
      </p:sp>
      <p:sp>
        <p:nvSpPr>
          <p:cNvPr id="331783" name="Line 7"/>
          <p:cNvSpPr>
            <a:spLocks noChangeShapeType="1"/>
          </p:cNvSpPr>
          <p:nvPr/>
        </p:nvSpPr>
        <p:spPr bwMode="auto">
          <a:xfrm flipV="1">
            <a:off x="7164388" y="2420938"/>
            <a:ext cx="1511300" cy="936625"/>
          </a:xfrm>
          <a:prstGeom prst="line">
            <a:avLst/>
          </a:prstGeom>
          <a:noFill/>
          <a:ln w="76200">
            <a:solidFill>
              <a:srgbClr val="FFFF00"/>
            </a:solidFill>
            <a:miter lim="800000"/>
            <a:headEnd/>
            <a:tailEnd type="triangle" w="med" len="med"/>
          </a:ln>
          <a:effectLst/>
        </p:spPr>
        <p:txBody>
          <a:bodyPr wrap="none"/>
          <a:lstStyle/>
          <a:p>
            <a:endParaRPr lang="zh-CN" altLang="en-US"/>
          </a:p>
        </p:txBody>
      </p:sp>
      <p:sp>
        <p:nvSpPr>
          <p:cNvPr id="331784" name="Line 8"/>
          <p:cNvSpPr>
            <a:spLocks noChangeShapeType="1"/>
          </p:cNvSpPr>
          <p:nvPr/>
        </p:nvSpPr>
        <p:spPr bwMode="auto">
          <a:xfrm flipV="1">
            <a:off x="7164388" y="3357563"/>
            <a:ext cx="1728787" cy="0"/>
          </a:xfrm>
          <a:prstGeom prst="line">
            <a:avLst/>
          </a:prstGeom>
          <a:noFill/>
          <a:ln w="76200">
            <a:solidFill>
              <a:srgbClr val="FFFF00"/>
            </a:solidFill>
            <a:miter lim="800000"/>
            <a:headEnd/>
            <a:tailEnd type="triangle" w="med" len="med"/>
          </a:ln>
          <a:effectLst/>
        </p:spPr>
        <p:txBody>
          <a:bodyPr wrap="none"/>
          <a:lstStyle/>
          <a:p>
            <a:endParaRPr lang="zh-CN" altLang="en-US"/>
          </a:p>
        </p:txBody>
      </p:sp>
      <p:sp>
        <p:nvSpPr>
          <p:cNvPr id="331785" name="Line 9"/>
          <p:cNvSpPr>
            <a:spLocks noChangeShapeType="1"/>
          </p:cNvSpPr>
          <p:nvPr/>
        </p:nvSpPr>
        <p:spPr bwMode="auto">
          <a:xfrm>
            <a:off x="7164388" y="3357563"/>
            <a:ext cx="1439862" cy="792162"/>
          </a:xfrm>
          <a:prstGeom prst="line">
            <a:avLst/>
          </a:prstGeom>
          <a:noFill/>
          <a:ln w="76200">
            <a:solidFill>
              <a:schemeClr val="hlink"/>
            </a:solidFill>
            <a:miter lim="800000"/>
            <a:headEnd/>
            <a:tailEnd type="triangle" w="med" len="med"/>
          </a:ln>
          <a:effectLst/>
        </p:spPr>
        <p:txBody>
          <a:bodyPr wrap="none"/>
          <a:lstStyle/>
          <a:p>
            <a:endParaRPr lang="zh-CN" altLang="en-US"/>
          </a:p>
        </p:txBody>
      </p:sp>
      <p:sp>
        <p:nvSpPr>
          <p:cNvPr id="331786" name="Line 10"/>
          <p:cNvSpPr>
            <a:spLocks noChangeShapeType="1"/>
          </p:cNvSpPr>
          <p:nvPr/>
        </p:nvSpPr>
        <p:spPr bwMode="auto">
          <a:xfrm>
            <a:off x="7164388" y="3357563"/>
            <a:ext cx="863600" cy="1439862"/>
          </a:xfrm>
          <a:prstGeom prst="line">
            <a:avLst/>
          </a:prstGeom>
          <a:noFill/>
          <a:ln w="76200">
            <a:solidFill>
              <a:schemeClr val="hlink"/>
            </a:solidFill>
            <a:miter lim="800000"/>
            <a:headEnd/>
            <a:tailEnd type="triangle" w="med" len="med"/>
          </a:ln>
          <a:effectLst/>
        </p:spPr>
        <p:txBody>
          <a:bodyPr wrap="none"/>
          <a:lstStyle/>
          <a:p>
            <a:endParaRPr lang="zh-CN" altLang="en-US"/>
          </a:p>
        </p:txBody>
      </p:sp>
      <p:sp>
        <p:nvSpPr>
          <p:cNvPr id="331787" name="Line 11"/>
          <p:cNvSpPr>
            <a:spLocks noChangeShapeType="1"/>
          </p:cNvSpPr>
          <p:nvPr/>
        </p:nvSpPr>
        <p:spPr bwMode="auto">
          <a:xfrm>
            <a:off x="7164388" y="3357563"/>
            <a:ext cx="0" cy="1727200"/>
          </a:xfrm>
          <a:prstGeom prst="line">
            <a:avLst/>
          </a:prstGeom>
          <a:noFill/>
          <a:ln w="76200">
            <a:solidFill>
              <a:srgbClr val="FF0000"/>
            </a:solidFill>
            <a:miter lim="800000"/>
            <a:headEnd/>
            <a:tailEnd type="triangle" w="med" len="med"/>
          </a:ln>
          <a:effectLst/>
        </p:spPr>
        <p:txBody>
          <a:bodyPr wrap="none"/>
          <a:lstStyle/>
          <a:p>
            <a:endParaRPr lang="zh-CN" altLang="en-US"/>
          </a:p>
        </p:txBody>
      </p:sp>
      <p:sp>
        <p:nvSpPr>
          <p:cNvPr id="331788" name="Line 12"/>
          <p:cNvSpPr>
            <a:spLocks noChangeShapeType="1"/>
          </p:cNvSpPr>
          <p:nvPr/>
        </p:nvSpPr>
        <p:spPr bwMode="auto">
          <a:xfrm flipH="1">
            <a:off x="6300788" y="3357563"/>
            <a:ext cx="863600" cy="1439862"/>
          </a:xfrm>
          <a:prstGeom prst="line">
            <a:avLst/>
          </a:prstGeom>
          <a:noFill/>
          <a:ln w="76200">
            <a:solidFill>
              <a:srgbClr val="FF0000"/>
            </a:solidFill>
            <a:miter lim="800000"/>
            <a:headEnd/>
            <a:tailEnd type="triangle" w="med" len="med"/>
          </a:ln>
          <a:effectLst/>
        </p:spPr>
        <p:txBody>
          <a:bodyPr wrap="none"/>
          <a:lstStyle/>
          <a:p>
            <a:endParaRPr lang="zh-CN" altLang="en-US"/>
          </a:p>
        </p:txBody>
      </p:sp>
      <p:sp>
        <p:nvSpPr>
          <p:cNvPr id="331789" name="Line 13"/>
          <p:cNvSpPr>
            <a:spLocks noChangeShapeType="1"/>
          </p:cNvSpPr>
          <p:nvPr/>
        </p:nvSpPr>
        <p:spPr bwMode="auto">
          <a:xfrm flipH="1">
            <a:off x="5724525" y="3357563"/>
            <a:ext cx="1368425" cy="863600"/>
          </a:xfrm>
          <a:prstGeom prst="line">
            <a:avLst/>
          </a:prstGeom>
          <a:noFill/>
          <a:ln w="76200">
            <a:solidFill>
              <a:srgbClr val="FFFF00"/>
            </a:solidFill>
            <a:miter lim="800000"/>
            <a:headEnd/>
            <a:tailEnd type="triangle" w="med" len="med"/>
          </a:ln>
          <a:effectLst/>
        </p:spPr>
        <p:txBody>
          <a:bodyPr wrap="none"/>
          <a:lstStyle/>
          <a:p>
            <a:endParaRPr lang="zh-CN" altLang="en-US"/>
          </a:p>
        </p:txBody>
      </p:sp>
      <p:sp>
        <p:nvSpPr>
          <p:cNvPr id="331790" name="Line 14"/>
          <p:cNvSpPr>
            <a:spLocks noChangeShapeType="1"/>
          </p:cNvSpPr>
          <p:nvPr/>
        </p:nvSpPr>
        <p:spPr bwMode="auto">
          <a:xfrm flipH="1" flipV="1">
            <a:off x="5508625" y="3357563"/>
            <a:ext cx="1584325" cy="0"/>
          </a:xfrm>
          <a:prstGeom prst="line">
            <a:avLst/>
          </a:prstGeom>
          <a:noFill/>
          <a:ln w="76200">
            <a:solidFill>
              <a:srgbClr val="FFFF00"/>
            </a:solidFill>
            <a:miter lim="800000"/>
            <a:headEnd/>
            <a:tailEnd type="triangle" w="med" len="med"/>
          </a:ln>
          <a:effectLst/>
        </p:spPr>
        <p:txBody>
          <a:bodyPr wrap="none"/>
          <a:lstStyle/>
          <a:p>
            <a:endParaRPr lang="zh-CN" altLang="en-US"/>
          </a:p>
        </p:txBody>
      </p:sp>
      <p:sp>
        <p:nvSpPr>
          <p:cNvPr id="331791" name="Line 15"/>
          <p:cNvSpPr>
            <a:spLocks noChangeShapeType="1"/>
          </p:cNvSpPr>
          <p:nvPr/>
        </p:nvSpPr>
        <p:spPr bwMode="auto">
          <a:xfrm flipH="1" flipV="1">
            <a:off x="5651500" y="2492375"/>
            <a:ext cx="1512888" cy="865188"/>
          </a:xfrm>
          <a:prstGeom prst="line">
            <a:avLst/>
          </a:prstGeom>
          <a:noFill/>
          <a:ln w="76200">
            <a:solidFill>
              <a:schemeClr val="hlink"/>
            </a:solidFill>
            <a:miter lim="800000"/>
            <a:headEnd/>
            <a:tailEnd type="triangle" w="med" len="med"/>
          </a:ln>
          <a:effectLst/>
        </p:spPr>
        <p:txBody>
          <a:bodyPr wrap="none"/>
          <a:lstStyle/>
          <a:p>
            <a:endParaRPr lang="zh-CN" altLang="en-US"/>
          </a:p>
        </p:txBody>
      </p:sp>
      <p:sp>
        <p:nvSpPr>
          <p:cNvPr id="331792" name="Line 16"/>
          <p:cNvSpPr>
            <a:spLocks noChangeShapeType="1"/>
          </p:cNvSpPr>
          <p:nvPr/>
        </p:nvSpPr>
        <p:spPr bwMode="auto">
          <a:xfrm flipH="1" flipV="1">
            <a:off x="6227763" y="1844675"/>
            <a:ext cx="936625" cy="1512888"/>
          </a:xfrm>
          <a:prstGeom prst="line">
            <a:avLst/>
          </a:prstGeom>
          <a:noFill/>
          <a:ln w="76200">
            <a:solidFill>
              <a:schemeClr val="hlink"/>
            </a:solidFill>
            <a:miter lim="800000"/>
            <a:headEnd/>
            <a:tailEnd type="triangle" w="med" len="med"/>
          </a:ln>
          <a:effectLst/>
        </p:spPr>
        <p:txBody>
          <a:bodyPr wrap="none"/>
          <a:lstStyle/>
          <a:p>
            <a:endParaRPr lang="zh-CN" altLang="en-US"/>
          </a:p>
        </p:txBody>
      </p:sp>
      <p:sp>
        <p:nvSpPr>
          <p:cNvPr id="331793" name="Rectangle 17"/>
          <p:cNvSpPr>
            <a:spLocks noChangeArrowheads="1"/>
          </p:cNvSpPr>
          <p:nvPr/>
        </p:nvSpPr>
        <p:spPr bwMode="auto">
          <a:xfrm>
            <a:off x="7019925" y="1268413"/>
            <a:ext cx="360363"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1</a:t>
            </a:r>
            <a:endParaRPr lang="zh-CN" altLang="zh-CN" sz="2000" b="0">
              <a:latin typeface="Arial" charset="0"/>
              <a:ea typeface="宋体" pitchFamily="2" charset="-122"/>
            </a:endParaRPr>
          </a:p>
        </p:txBody>
      </p:sp>
      <p:sp>
        <p:nvSpPr>
          <p:cNvPr id="331794" name="Rectangle 18"/>
          <p:cNvSpPr>
            <a:spLocks noChangeArrowheads="1"/>
          </p:cNvSpPr>
          <p:nvPr/>
        </p:nvSpPr>
        <p:spPr bwMode="auto">
          <a:xfrm>
            <a:off x="7885113" y="1557338"/>
            <a:ext cx="360362"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2</a:t>
            </a:r>
            <a:endParaRPr lang="zh-CN" altLang="zh-CN" sz="2000" b="0">
              <a:latin typeface="Arial" charset="0"/>
              <a:ea typeface="宋体" pitchFamily="2" charset="-122"/>
            </a:endParaRPr>
          </a:p>
        </p:txBody>
      </p:sp>
      <p:sp>
        <p:nvSpPr>
          <p:cNvPr id="331795" name="Rectangle 19"/>
          <p:cNvSpPr>
            <a:spLocks noChangeArrowheads="1"/>
          </p:cNvSpPr>
          <p:nvPr/>
        </p:nvSpPr>
        <p:spPr bwMode="auto">
          <a:xfrm>
            <a:off x="8604250" y="2205038"/>
            <a:ext cx="720725"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3 15</a:t>
            </a:r>
            <a:endParaRPr lang="zh-CN" altLang="zh-CN" sz="2000" b="0">
              <a:latin typeface="Arial" charset="0"/>
              <a:ea typeface="宋体" pitchFamily="2" charset="-122"/>
            </a:endParaRPr>
          </a:p>
        </p:txBody>
      </p:sp>
      <p:sp>
        <p:nvSpPr>
          <p:cNvPr id="331796" name="Rectangle 20"/>
          <p:cNvSpPr>
            <a:spLocks noChangeArrowheads="1"/>
          </p:cNvSpPr>
          <p:nvPr/>
        </p:nvSpPr>
        <p:spPr bwMode="auto">
          <a:xfrm>
            <a:off x="8532813" y="4005263"/>
            <a:ext cx="611187" cy="6477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5</a:t>
            </a:r>
          </a:p>
          <a:p>
            <a:pPr marL="342900" indent="-342900">
              <a:buFont typeface="Wingdings" pitchFamily="2" charset="2"/>
              <a:buNone/>
            </a:pPr>
            <a:r>
              <a:rPr lang="en-US" altLang="zh-CN" sz="2000" b="0">
                <a:latin typeface="Arial" charset="0"/>
                <a:ea typeface="宋体" pitchFamily="2" charset="-122"/>
              </a:rPr>
              <a:t>17</a:t>
            </a:r>
            <a:endParaRPr lang="zh-CN" altLang="zh-CN" sz="2000" b="0">
              <a:latin typeface="Arial" charset="0"/>
              <a:ea typeface="宋体" pitchFamily="2" charset="-122"/>
            </a:endParaRPr>
          </a:p>
        </p:txBody>
      </p:sp>
      <p:sp>
        <p:nvSpPr>
          <p:cNvPr id="331797" name="Rectangle 21"/>
          <p:cNvSpPr>
            <a:spLocks noChangeArrowheads="1"/>
          </p:cNvSpPr>
          <p:nvPr/>
        </p:nvSpPr>
        <p:spPr bwMode="auto">
          <a:xfrm>
            <a:off x="7885113" y="4724400"/>
            <a:ext cx="360362"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6</a:t>
            </a:r>
            <a:endParaRPr lang="zh-CN" altLang="zh-CN" sz="2000" b="0">
              <a:latin typeface="Arial" charset="0"/>
              <a:ea typeface="宋体" pitchFamily="2" charset="-122"/>
            </a:endParaRPr>
          </a:p>
        </p:txBody>
      </p:sp>
      <p:sp>
        <p:nvSpPr>
          <p:cNvPr id="331798" name="Rectangle 22"/>
          <p:cNvSpPr>
            <a:spLocks noChangeArrowheads="1"/>
          </p:cNvSpPr>
          <p:nvPr/>
        </p:nvSpPr>
        <p:spPr bwMode="auto">
          <a:xfrm>
            <a:off x="7019925" y="4941888"/>
            <a:ext cx="576263" cy="719137"/>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7</a:t>
            </a:r>
          </a:p>
          <a:p>
            <a:pPr marL="342900" indent="-342900">
              <a:buFont typeface="Wingdings" pitchFamily="2" charset="2"/>
              <a:buNone/>
            </a:pPr>
            <a:r>
              <a:rPr lang="en-US" altLang="zh-CN" sz="2000" b="0">
                <a:latin typeface="Arial" charset="0"/>
                <a:ea typeface="宋体" pitchFamily="2" charset="-122"/>
              </a:rPr>
              <a:t>19</a:t>
            </a:r>
            <a:endParaRPr lang="zh-CN" altLang="zh-CN" sz="2000" b="0">
              <a:latin typeface="Arial" charset="0"/>
              <a:ea typeface="宋体" pitchFamily="2" charset="-122"/>
            </a:endParaRPr>
          </a:p>
        </p:txBody>
      </p:sp>
      <p:sp>
        <p:nvSpPr>
          <p:cNvPr id="331799" name="Rectangle 23"/>
          <p:cNvSpPr>
            <a:spLocks noChangeArrowheads="1"/>
          </p:cNvSpPr>
          <p:nvPr/>
        </p:nvSpPr>
        <p:spPr bwMode="auto">
          <a:xfrm>
            <a:off x="6084888" y="4652963"/>
            <a:ext cx="360362"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8</a:t>
            </a:r>
            <a:endParaRPr lang="zh-CN" altLang="zh-CN" sz="2000" b="0">
              <a:latin typeface="Arial" charset="0"/>
              <a:ea typeface="宋体" pitchFamily="2" charset="-122"/>
            </a:endParaRPr>
          </a:p>
        </p:txBody>
      </p:sp>
      <p:sp>
        <p:nvSpPr>
          <p:cNvPr id="331800" name="Rectangle 24"/>
          <p:cNvSpPr>
            <a:spLocks noChangeArrowheads="1"/>
          </p:cNvSpPr>
          <p:nvPr/>
        </p:nvSpPr>
        <p:spPr bwMode="auto">
          <a:xfrm>
            <a:off x="5508625" y="4076700"/>
            <a:ext cx="360363"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9</a:t>
            </a:r>
            <a:endParaRPr lang="zh-CN" altLang="zh-CN" sz="2000" b="0">
              <a:latin typeface="Arial" charset="0"/>
              <a:ea typeface="宋体" pitchFamily="2" charset="-122"/>
            </a:endParaRPr>
          </a:p>
        </p:txBody>
      </p:sp>
      <p:sp>
        <p:nvSpPr>
          <p:cNvPr id="331801" name="Rectangle 25"/>
          <p:cNvSpPr>
            <a:spLocks noChangeArrowheads="1"/>
          </p:cNvSpPr>
          <p:nvPr/>
        </p:nvSpPr>
        <p:spPr bwMode="auto">
          <a:xfrm>
            <a:off x="5003800" y="3141663"/>
            <a:ext cx="647700"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10</a:t>
            </a:r>
            <a:endParaRPr lang="zh-CN" altLang="zh-CN" sz="2000" b="0">
              <a:latin typeface="Arial" charset="0"/>
              <a:ea typeface="宋体" pitchFamily="2" charset="-122"/>
            </a:endParaRPr>
          </a:p>
        </p:txBody>
      </p:sp>
      <p:sp>
        <p:nvSpPr>
          <p:cNvPr id="331802" name="Rectangle 26"/>
          <p:cNvSpPr>
            <a:spLocks noChangeArrowheads="1"/>
          </p:cNvSpPr>
          <p:nvPr/>
        </p:nvSpPr>
        <p:spPr bwMode="auto">
          <a:xfrm>
            <a:off x="5292725" y="2205038"/>
            <a:ext cx="576263"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11</a:t>
            </a:r>
            <a:endParaRPr lang="zh-CN" altLang="zh-CN" sz="2000" b="0">
              <a:latin typeface="Arial" charset="0"/>
              <a:ea typeface="宋体" pitchFamily="2" charset="-122"/>
            </a:endParaRPr>
          </a:p>
        </p:txBody>
      </p:sp>
      <p:sp>
        <p:nvSpPr>
          <p:cNvPr id="331803" name="Rectangle 27"/>
          <p:cNvSpPr>
            <a:spLocks noChangeArrowheads="1"/>
          </p:cNvSpPr>
          <p:nvPr/>
        </p:nvSpPr>
        <p:spPr bwMode="auto">
          <a:xfrm>
            <a:off x="5940425" y="1557338"/>
            <a:ext cx="504825"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12</a:t>
            </a:r>
            <a:endParaRPr lang="zh-CN" altLang="zh-CN" sz="2000" b="0">
              <a:latin typeface="Arial" charset="0"/>
              <a:ea typeface="宋体" pitchFamily="2" charset="-122"/>
            </a:endParaRPr>
          </a:p>
        </p:txBody>
      </p:sp>
      <p:sp>
        <p:nvSpPr>
          <p:cNvPr id="331804" name="Rectangle 28"/>
          <p:cNvSpPr>
            <a:spLocks noChangeArrowheads="1"/>
          </p:cNvSpPr>
          <p:nvPr/>
        </p:nvSpPr>
        <p:spPr bwMode="auto">
          <a:xfrm>
            <a:off x="7956550" y="1268413"/>
            <a:ext cx="504825"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14</a:t>
            </a:r>
            <a:endParaRPr lang="zh-CN" altLang="zh-CN" sz="2000" b="0">
              <a:latin typeface="Arial" charset="0"/>
              <a:ea typeface="宋体" pitchFamily="2" charset="-122"/>
            </a:endParaRPr>
          </a:p>
        </p:txBody>
      </p:sp>
      <p:sp>
        <p:nvSpPr>
          <p:cNvPr id="331805" name="Rectangle 29"/>
          <p:cNvSpPr>
            <a:spLocks noChangeArrowheads="1"/>
          </p:cNvSpPr>
          <p:nvPr/>
        </p:nvSpPr>
        <p:spPr bwMode="auto">
          <a:xfrm>
            <a:off x="7956550" y="4941888"/>
            <a:ext cx="504825"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18</a:t>
            </a:r>
            <a:endParaRPr lang="zh-CN" altLang="zh-CN" sz="2000" b="0">
              <a:latin typeface="Arial" charset="0"/>
              <a:ea typeface="宋体" pitchFamily="2" charset="-122"/>
            </a:endParaRPr>
          </a:p>
        </p:txBody>
      </p:sp>
      <p:sp>
        <p:nvSpPr>
          <p:cNvPr id="331806" name="Rectangle 30"/>
          <p:cNvSpPr>
            <a:spLocks noChangeArrowheads="1"/>
          </p:cNvSpPr>
          <p:nvPr/>
        </p:nvSpPr>
        <p:spPr bwMode="auto">
          <a:xfrm>
            <a:off x="5867400" y="5013325"/>
            <a:ext cx="504825"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20</a:t>
            </a:r>
            <a:endParaRPr lang="zh-CN" altLang="zh-CN" sz="2000" b="0">
              <a:latin typeface="Arial" charset="0"/>
              <a:ea typeface="宋体" pitchFamily="2" charset="-122"/>
            </a:endParaRPr>
          </a:p>
        </p:txBody>
      </p:sp>
      <p:sp>
        <p:nvSpPr>
          <p:cNvPr id="331807" name="Rectangle 31"/>
          <p:cNvSpPr>
            <a:spLocks noChangeArrowheads="1"/>
          </p:cNvSpPr>
          <p:nvPr/>
        </p:nvSpPr>
        <p:spPr bwMode="auto">
          <a:xfrm>
            <a:off x="5148263" y="4292600"/>
            <a:ext cx="504825"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21</a:t>
            </a:r>
            <a:endParaRPr lang="zh-CN" altLang="zh-CN" sz="2000" b="0">
              <a:latin typeface="Arial" charset="0"/>
              <a:ea typeface="宋体" pitchFamily="2" charset="-122"/>
            </a:endParaRPr>
          </a:p>
        </p:txBody>
      </p:sp>
      <p:sp>
        <p:nvSpPr>
          <p:cNvPr id="331808" name="Rectangle 32"/>
          <p:cNvSpPr>
            <a:spLocks noChangeArrowheads="1"/>
          </p:cNvSpPr>
          <p:nvPr/>
        </p:nvSpPr>
        <p:spPr bwMode="auto">
          <a:xfrm>
            <a:off x="4643438" y="3213100"/>
            <a:ext cx="504825"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22</a:t>
            </a:r>
            <a:endParaRPr lang="zh-CN" altLang="zh-CN" sz="2000" b="0">
              <a:latin typeface="Arial" charset="0"/>
              <a:ea typeface="宋体" pitchFamily="2" charset="-122"/>
            </a:endParaRPr>
          </a:p>
        </p:txBody>
      </p:sp>
      <p:sp>
        <p:nvSpPr>
          <p:cNvPr id="331809" name="Rectangle 33"/>
          <p:cNvSpPr>
            <a:spLocks noChangeArrowheads="1"/>
          </p:cNvSpPr>
          <p:nvPr/>
        </p:nvSpPr>
        <p:spPr bwMode="auto">
          <a:xfrm>
            <a:off x="4859338" y="2060575"/>
            <a:ext cx="504825"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23</a:t>
            </a:r>
            <a:endParaRPr lang="zh-CN" altLang="zh-CN" sz="2000" b="0">
              <a:latin typeface="Arial" charset="0"/>
              <a:ea typeface="宋体" pitchFamily="2" charset="-122"/>
            </a:endParaRPr>
          </a:p>
        </p:txBody>
      </p:sp>
      <p:sp>
        <p:nvSpPr>
          <p:cNvPr id="331810" name="Rectangle 34"/>
          <p:cNvSpPr>
            <a:spLocks noChangeArrowheads="1"/>
          </p:cNvSpPr>
          <p:nvPr/>
        </p:nvSpPr>
        <p:spPr bwMode="auto">
          <a:xfrm>
            <a:off x="5651500" y="1268413"/>
            <a:ext cx="504825"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24</a:t>
            </a:r>
            <a:endParaRPr lang="zh-CN" altLang="zh-CN" sz="2000" b="0">
              <a:latin typeface="Arial" charset="0"/>
              <a:ea typeface="宋体" pitchFamily="2" charset="-122"/>
            </a:endParaRPr>
          </a:p>
        </p:txBody>
      </p:sp>
      <p:graphicFrame>
        <p:nvGraphicFramePr>
          <p:cNvPr id="331811" name="Object 35"/>
          <p:cNvGraphicFramePr>
            <a:graphicFrameLocks noChangeAspect="1"/>
          </p:cNvGraphicFramePr>
          <p:nvPr>
            <p:ph sz="quarter" idx="3"/>
          </p:nvPr>
        </p:nvGraphicFramePr>
        <p:xfrm>
          <a:off x="5867400" y="5661025"/>
          <a:ext cx="2879725" cy="1003300"/>
        </p:xfrm>
        <a:graphic>
          <a:graphicData uri="http://schemas.openxmlformats.org/presentationml/2006/ole">
            <p:oleObj spid="_x0000_s331811" name="Equation" r:id="rId3" imgW="1130040" imgH="393480" progId="Equation.DSMT4">
              <p:embed/>
            </p:oleObj>
          </a:graphicData>
        </a:graphic>
      </p:graphicFrame>
      <p:sp>
        <p:nvSpPr>
          <p:cNvPr id="331812" name="Rectangle 36"/>
          <p:cNvSpPr>
            <a:spLocks noChangeArrowheads="1"/>
          </p:cNvSpPr>
          <p:nvPr/>
        </p:nvSpPr>
        <p:spPr bwMode="auto">
          <a:xfrm>
            <a:off x="8783638" y="3141663"/>
            <a:ext cx="684212" cy="792162"/>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4</a:t>
            </a:r>
          </a:p>
          <a:p>
            <a:pPr marL="342900" indent="-342900">
              <a:buFont typeface="Wingdings" pitchFamily="2" charset="2"/>
              <a:buNone/>
            </a:pPr>
            <a:r>
              <a:rPr lang="en-US" altLang="zh-CN" sz="2000" b="0">
                <a:latin typeface="Arial" charset="0"/>
                <a:ea typeface="宋体" pitchFamily="2" charset="-122"/>
              </a:rPr>
              <a:t>16</a:t>
            </a:r>
            <a:endParaRPr lang="zh-CN" altLang="zh-CN" sz="2000" b="0">
              <a:latin typeface="Arial" charset="0"/>
              <a:ea typeface="宋体" pitchFamily="2" charset="-122"/>
            </a:endParaRPr>
          </a:p>
        </p:txBody>
      </p:sp>
      <p:sp>
        <p:nvSpPr>
          <p:cNvPr id="331813" name="Rectangle 37"/>
          <p:cNvSpPr>
            <a:spLocks noChangeArrowheads="1"/>
          </p:cNvSpPr>
          <p:nvPr/>
        </p:nvSpPr>
        <p:spPr bwMode="auto">
          <a:xfrm>
            <a:off x="7019925" y="1052513"/>
            <a:ext cx="647700" cy="431800"/>
          </a:xfrm>
          <a:prstGeom prst="rect">
            <a:avLst/>
          </a:prstGeom>
          <a:noFill/>
          <a:ln w="9525">
            <a:noFill/>
            <a:miter lim="800000"/>
            <a:headEnd/>
            <a:tailEnd/>
          </a:ln>
          <a:effectLst/>
        </p:spPr>
        <p:txBody>
          <a:bodyPr/>
          <a:lstStyle/>
          <a:p>
            <a:pPr marL="342900" indent="-342900">
              <a:buFont typeface="Wingdings" pitchFamily="2" charset="2"/>
              <a:buNone/>
            </a:pPr>
            <a:r>
              <a:rPr lang="en-US" altLang="zh-CN" sz="2000" b="0">
                <a:latin typeface="Arial" charset="0"/>
                <a:ea typeface="宋体" pitchFamily="2" charset="-122"/>
              </a:rPr>
              <a:t>13</a:t>
            </a:r>
            <a:endParaRPr lang="zh-CN" altLang="zh-CN" sz="2000" b="0">
              <a:latin typeface="Arial" charset="0"/>
              <a:ea typeface="宋体" pitchFamily="2" charset="-122"/>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1042988" y="333375"/>
            <a:ext cx="7793037" cy="939800"/>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400" b="1">
                <a:latin typeface="宋体" pitchFamily="2" charset="-122"/>
              </a:rPr>
              <a:t>13</a:t>
            </a:r>
            <a:r>
              <a:rPr lang="en-US" altLang="zh-CN" sz="3200" b="1">
                <a:latin typeface="宋体" pitchFamily="2" charset="-122"/>
              </a:rPr>
              <a:t/>
            </a:r>
            <a:br>
              <a:rPr lang="en-US" altLang="zh-CN" sz="3200" b="1">
                <a:latin typeface="宋体" pitchFamily="2" charset="-122"/>
              </a:rPr>
            </a:br>
            <a:r>
              <a:rPr lang="en-US" altLang="zh-CN" sz="3200" b="1">
                <a:latin typeface="宋体" pitchFamily="2" charset="-122"/>
              </a:rPr>
              <a:t>4—5  </a:t>
            </a:r>
            <a:r>
              <a:rPr lang="zh-CN" altLang="en-US" sz="3200" b="1">
                <a:latin typeface="宋体" pitchFamily="2" charset="-122"/>
              </a:rPr>
              <a:t>三相双层整数槽绕组</a:t>
            </a:r>
          </a:p>
        </p:txBody>
      </p:sp>
      <p:pic>
        <p:nvPicPr>
          <p:cNvPr id="283686" name="Picture 38" descr="16-11 60相带的排列1"/>
          <p:cNvPicPr>
            <a:picLocks noChangeAspect="1" noChangeArrowheads="1"/>
          </p:cNvPicPr>
          <p:nvPr>
            <p:ph sz="quarter" idx="2"/>
          </p:nvPr>
        </p:nvPicPr>
        <p:blipFill>
          <a:blip r:embed="rId3"/>
          <a:srcRect/>
          <a:stretch>
            <a:fillRect/>
          </a:stretch>
        </p:blipFill>
        <p:spPr>
          <a:xfrm>
            <a:off x="3563938" y="1228725"/>
            <a:ext cx="5105400" cy="3122613"/>
          </a:xfrm>
          <a:noFill/>
          <a:ln/>
        </p:spPr>
      </p:pic>
      <p:graphicFrame>
        <p:nvGraphicFramePr>
          <p:cNvPr id="283683" name="Object 35"/>
          <p:cNvGraphicFramePr>
            <a:graphicFrameLocks noChangeAspect="1"/>
          </p:cNvGraphicFramePr>
          <p:nvPr>
            <p:ph sz="quarter" idx="3"/>
          </p:nvPr>
        </p:nvGraphicFramePr>
        <p:xfrm>
          <a:off x="6011863" y="4778375"/>
          <a:ext cx="1119187" cy="385763"/>
        </p:xfrm>
        <a:graphic>
          <a:graphicData uri="http://schemas.openxmlformats.org/presentationml/2006/ole">
            <p:oleObj spid="_x0000_s283683" name="Equation" r:id="rId4" imgW="1130040" imgH="393480" progId="Equation.DSMT4">
              <p:embed/>
            </p:oleObj>
          </a:graphicData>
        </a:graphic>
      </p:graphicFrame>
      <p:sp>
        <p:nvSpPr>
          <p:cNvPr id="283651" name="Rectangle 3"/>
          <p:cNvSpPr>
            <a:spLocks noChangeArrowheads="1"/>
          </p:cNvSpPr>
          <p:nvPr/>
        </p:nvSpPr>
        <p:spPr bwMode="auto">
          <a:xfrm>
            <a:off x="179388" y="1196975"/>
            <a:ext cx="6985000" cy="4968875"/>
          </a:xfrm>
          <a:prstGeom prst="rect">
            <a:avLst/>
          </a:prstGeom>
          <a:noFill/>
          <a:ln w="9525">
            <a:noFill/>
            <a:miter lim="800000"/>
            <a:headEnd/>
            <a:tailEnd/>
          </a:ln>
          <a:effectLst/>
        </p:spPr>
        <p:txBody>
          <a:bodyPr/>
          <a:lstStyle/>
          <a:p>
            <a:pPr marL="342900" indent="-342900"/>
            <a:r>
              <a:rPr lang="en-US" altLang="zh-CN" sz="2700" b="0">
                <a:latin typeface="Arial" charset="0"/>
                <a:ea typeface="宋体" pitchFamily="2" charset="-122"/>
              </a:rPr>
              <a:t> </a:t>
            </a:r>
            <a:r>
              <a:rPr lang="zh-CN" altLang="en-US"/>
              <a:t>二，</a:t>
            </a:r>
            <a:r>
              <a:rPr lang="en-US" altLang="zh-CN"/>
              <a:t>60</a:t>
            </a:r>
            <a:r>
              <a:rPr lang="en-US" altLang="zh-CN">
                <a:cs typeface="Tahoma" pitchFamily="34" charset="0"/>
              </a:rPr>
              <a:t>˚</a:t>
            </a:r>
            <a:r>
              <a:rPr lang="zh-CN" altLang="en-US"/>
              <a:t>相带绕组</a:t>
            </a:r>
          </a:p>
          <a:p>
            <a:pPr marL="342900" indent="-342900"/>
            <a:r>
              <a:rPr lang="zh-CN" altLang="en-US" sz="2700" b="0">
                <a:latin typeface="Arial" charset="0"/>
                <a:ea typeface="宋体" pitchFamily="2" charset="-122"/>
              </a:rPr>
              <a:t>      </a:t>
            </a:r>
          </a:p>
          <a:p>
            <a:pPr marL="342900" indent="-342900"/>
            <a:endParaRPr lang="zh-CN" altLang="en-US" sz="2700" b="0">
              <a:latin typeface="Arial" charset="0"/>
              <a:ea typeface="宋体" pitchFamily="2" charset="-122"/>
            </a:endParaRPr>
          </a:p>
          <a:p>
            <a:pPr marL="342900" indent="-342900"/>
            <a:endParaRPr lang="zh-CN" altLang="en-US" sz="2700" b="0">
              <a:latin typeface="Arial" charset="0"/>
              <a:ea typeface="宋体" pitchFamily="2" charset="-122"/>
            </a:endParaRPr>
          </a:p>
          <a:p>
            <a:pPr marL="342900" indent="-342900"/>
            <a:endParaRPr lang="zh-CN" altLang="en-US" sz="2700" b="0">
              <a:latin typeface="Arial" charset="0"/>
              <a:ea typeface="宋体" pitchFamily="2" charset="-122"/>
            </a:endParaRPr>
          </a:p>
          <a:p>
            <a:pPr marL="342900" indent="-342900"/>
            <a:endParaRPr lang="zh-CN" altLang="en-US" sz="2000" b="0">
              <a:latin typeface="Arial" charset="0"/>
              <a:ea typeface="宋体" pitchFamily="2" charset="-122"/>
            </a:endParaRPr>
          </a:p>
          <a:p>
            <a:pPr marL="342900" indent="-342900"/>
            <a:r>
              <a:rPr lang="en-US" altLang="zh-CN" sz="2400"/>
              <a:t>A</a:t>
            </a:r>
            <a:r>
              <a:rPr lang="zh-CN" altLang="en-US" sz="2400"/>
              <a:t>相，它们分别标</a:t>
            </a:r>
            <a:r>
              <a:rPr lang="en-US" altLang="zh-CN" sz="2400"/>
              <a:t>A</a:t>
            </a:r>
            <a:r>
              <a:rPr lang="en-US" altLang="zh-CN" sz="2400" baseline="-25000"/>
              <a:t>1</a:t>
            </a:r>
            <a:r>
              <a:rPr lang="zh-CN" altLang="en-US" sz="2400"/>
              <a:t>、</a:t>
            </a:r>
            <a:r>
              <a:rPr lang="en-US" altLang="zh-CN" sz="2400"/>
              <a:t>A</a:t>
            </a:r>
            <a:r>
              <a:rPr lang="en-US" altLang="zh-CN" sz="2400" baseline="-25000"/>
              <a:t>2</a:t>
            </a:r>
            <a:r>
              <a:rPr lang="zh-CN" altLang="en-US" sz="2400"/>
              <a:t>、 </a:t>
            </a:r>
            <a:r>
              <a:rPr lang="en-US" altLang="zh-CN" sz="2400"/>
              <a:t>-A</a:t>
            </a:r>
            <a:r>
              <a:rPr lang="en-US" altLang="zh-CN" sz="2400" baseline="-25000"/>
              <a:t>1</a:t>
            </a:r>
            <a:r>
              <a:rPr lang="zh-CN" altLang="en-US" sz="2400"/>
              <a:t>、</a:t>
            </a:r>
            <a:r>
              <a:rPr lang="en-US" altLang="zh-CN" sz="2400"/>
              <a:t>-A</a:t>
            </a:r>
            <a:r>
              <a:rPr lang="en-US" altLang="zh-CN" sz="2400" baseline="-25000"/>
              <a:t>2</a:t>
            </a:r>
            <a:r>
              <a:rPr lang="zh-CN" altLang="en-US" sz="2400"/>
              <a:t>，见图</a:t>
            </a:r>
            <a:r>
              <a:rPr lang="en-US" altLang="zh-CN" sz="2400"/>
              <a:t>16</a:t>
            </a:r>
            <a:r>
              <a:rPr lang="en-US" altLang="zh-CN" sz="2400">
                <a:latin typeface="Arial"/>
              </a:rPr>
              <a:t>—</a:t>
            </a:r>
            <a:r>
              <a:rPr lang="en-US" altLang="zh-CN" sz="2400"/>
              <a:t>12</a:t>
            </a:r>
            <a:r>
              <a:rPr lang="zh-CN" altLang="en-US" sz="2400"/>
              <a:t>。由于</a:t>
            </a:r>
            <a:r>
              <a:rPr lang="en-US" altLang="zh-CN" sz="2400"/>
              <a:t>A</a:t>
            </a:r>
            <a:r>
              <a:rPr lang="en-US" altLang="zh-CN" sz="2400" baseline="-25000"/>
              <a:t>1</a:t>
            </a:r>
            <a:r>
              <a:rPr lang="zh-CN" altLang="en-US" sz="2400"/>
              <a:t>、</a:t>
            </a:r>
            <a:r>
              <a:rPr lang="en-US" altLang="zh-CN" sz="2400"/>
              <a:t>A</a:t>
            </a:r>
            <a:r>
              <a:rPr lang="en-US" altLang="zh-CN" sz="2400" baseline="-25000"/>
              <a:t>2</a:t>
            </a:r>
            <a:r>
              <a:rPr lang="zh-CN" altLang="en-US" sz="2400"/>
              <a:t>组元件所处位置正好与</a:t>
            </a:r>
            <a:r>
              <a:rPr lang="en-US" altLang="zh-CN" sz="2400"/>
              <a:t>-A</a:t>
            </a:r>
            <a:r>
              <a:rPr lang="en-US" altLang="zh-CN" sz="2400" baseline="-25000"/>
              <a:t>1</a:t>
            </a:r>
            <a:r>
              <a:rPr lang="zh-CN" altLang="en-US" sz="2400"/>
              <a:t>、</a:t>
            </a:r>
            <a:r>
              <a:rPr lang="en-US" altLang="zh-CN" sz="2400"/>
              <a:t>-A</a:t>
            </a:r>
            <a:r>
              <a:rPr lang="en-US" altLang="zh-CN" sz="2400" baseline="-25000"/>
              <a:t>2</a:t>
            </a:r>
            <a:r>
              <a:rPr lang="zh-CN" altLang="en-US" sz="2400"/>
              <a:t>组元件所处位置的磁场极性相反，因此每对极下的两个元件组的电势相位相反，连接时应反串或反并。本例图</a:t>
            </a:r>
            <a:r>
              <a:rPr lang="en-US" altLang="zh-CN" sz="2400"/>
              <a:t>16</a:t>
            </a:r>
            <a:r>
              <a:rPr lang="en-US" altLang="zh-CN" sz="2400">
                <a:latin typeface="Arial"/>
              </a:rPr>
              <a:t>—</a:t>
            </a:r>
            <a:r>
              <a:rPr lang="en-US" altLang="zh-CN" sz="2400"/>
              <a:t>12(c)</a:t>
            </a:r>
            <a:r>
              <a:rPr lang="zh-CN" altLang="en-US" sz="2400"/>
              <a:t>，所画出的是每相四个元件组全串</a:t>
            </a:r>
            <a:r>
              <a:rPr lang="en-US" altLang="zh-CN" sz="2400"/>
              <a:t>(a=1)</a:t>
            </a:r>
            <a:r>
              <a:rPr lang="zh-CN" altLang="en-US" sz="2400"/>
              <a:t>的绕组展开图。</a:t>
            </a:r>
            <a:r>
              <a:rPr lang="en-US" altLang="zh-CN" sz="2400"/>
              <a:t>B</a:t>
            </a:r>
            <a:r>
              <a:rPr lang="zh-CN" altLang="en-US" sz="2400"/>
              <a:t>相和</a:t>
            </a:r>
            <a:r>
              <a:rPr lang="en-US" altLang="zh-CN" sz="2400"/>
              <a:t>C</a:t>
            </a:r>
            <a:r>
              <a:rPr lang="zh-CN" altLang="en-US" sz="2400"/>
              <a:t>相按三相对称要求确定，相应的组成如图所示。</a:t>
            </a:r>
            <a:r>
              <a:rPr lang="zh-CN" altLang="en-US" sz="2000">
                <a:latin typeface="Arial" charset="0"/>
                <a:ea typeface="宋体" pitchFamily="2" charset="-122"/>
              </a:rPr>
              <a:t> </a:t>
            </a:r>
            <a:endParaRPr lang="zh-CN" altLang="zh-CN" sz="2700">
              <a:latin typeface="Arial" charset="0"/>
              <a:ea typeface="宋体" pitchFamily="2" charset="-122"/>
            </a:endParaRPr>
          </a:p>
        </p:txBody>
      </p:sp>
      <p:pic>
        <p:nvPicPr>
          <p:cNvPr id="283687" name="Picture 39" descr="16-11 60相带的排列2"/>
          <p:cNvPicPr>
            <a:picLocks noChangeAspect="1" noChangeArrowheads="1"/>
          </p:cNvPicPr>
          <p:nvPr>
            <p:ph sz="half" idx="1"/>
          </p:nvPr>
        </p:nvPicPr>
        <p:blipFill>
          <a:blip r:embed="rId5"/>
          <a:srcRect/>
          <a:stretch>
            <a:fillRect/>
          </a:stretch>
        </p:blipFill>
        <p:spPr>
          <a:xfrm>
            <a:off x="827088" y="1268413"/>
            <a:ext cx="8066087" cy="5221287"/>
          </a:xfrm>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83687"/>
                                        </p:tgtEl>
                                        <p:attrNameLst>
                                          <p:attrName>style.visibility</p:attrName>
                                        </p:attrNameLst>
                                      </p:cBhvr>
                                      <p:to>
                                        <p:strVal val="visible"/>
                                      </p:to>
                                    </p:set>
                                    <p:anim calcmode="lin" valueType="num">
                                      <p:cBhvr>
                                        <p:cTn id="7" dur="1000" fill="hold"/>
                                        <p:tgtEl>
                                          <p:spTgt spid="283687"/>
                                        </p:tgtEl>
                                        <p:attrNameLst>
                                          <p:attrName>ppt_w</p:attrName>
                                        </p:attrNameLst>
                                      </p:cBhvr>
                                      <p:tavLst>
                                        <p:tav tm="0">
                                          <p:val>
                                            <p:strVal val="#ppt_w*0.70"/>
                                          </p:val>
                                        </p:tav>
                                        <p:tav tm="100000">
                                          <p:val>
                                            <p:strVal val="#ppt_w"/>
                                          </p:val>
                                        </p:tav>
                                      </p:tavLst>
                                    </p:anim>
                                    <p:anim calcmode="lin" valueType="num">
                                      <p:cBhvr>
                                        <p:cTn id="8" dur="1000" fill="hold"/>
                                        <p:tgtEl>
                                          <p:spTgt spid="283687"/>
                                        </p:tgtEl>
                                        <p:attrNameLst>
                                          <p:attrName>ppt_h</p:attrName>
                                        </p:attrNameLst>
                                      </p:cBhvr>
                                      <p:tavLst>
                                        <p:tav tm="0">
                                          <p:val>
                                            <p:strVal val="#ppt_h"/>
                                          </p:val>
                                        </p:tav>
                                        <p:tav tm="100000">
                                          <p:val>
                                            <p:strVal val="#ppt_h"/>
                                          </p:val>
                                        </p:tav>
                                      </p:tavLst>
                                    </p:anim>
                                    <p:animEffect transition="in" filter="fade">
                                      <p:cBhvr>
                                        <p:cTn id="9" dur="1000"/>
                                        <p:tgtEl>
                                          <p:spTgt spid="283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9554" name="Rectangle 2"/>
          <p:cNvSpPr>
            <a:spLocks noGrp="1" noChangeArrowheads="1"/>
          </p:cNvSpPr>
          <p:nvPr>
            <p:ph type="title" sz="quarter"/>
          </p:nvPr>
        </p:nvSpPr>
        <p:spPr>
          <a:xfrm>
            <a:off x="900113" y="765175"/>
            <a:ext cx="8243887" cy="865188"/>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400" b="1">
                <a:latin typeface="宋体" pitchFamily="2" charset="-122"/>
              </a:rPr>
              <a:t>14</a:t>
            </a:r>
            <a:r>
              <a:rPr lang="en-US" altLang="zh-CN" sz="3200" b="1">
                <a:latin typeface="宋体" pitchFamily="2" charset="-122"/>
              </a:rPr>
              <a:t/>
            </a:r>
            <a:br>
              <a:rPr lang="en-US" altLang="zh-CN" sz="3200" b="1">
                <a:latin typeface="宋体" pitchFamily="2" charset="-122"/>
              </a:rPr>
            </a:br>
            <a:r>
              <a:rPr lang="en-US" altLang="zh-CN" sz="3200" b="1">
                <a:latin typeface="宋体" pitchFamily="2" charset="-122"/>
              </a:rPr>
              <a:t>4—5  </a:t>
            </a:r>
            <a:r>
              <a:rPr lang="zh-CN" altLang="en-US" sz="3200" b="1">
                <a:latin typeface="宋体" pitchFamily="2" charset="-122"/>
              </a:rPr>
              <a:t>三相双层整数槽绕组</a:t>
            </a:r>
          </a:p>
        </p:txBody>
      </p:sp>
      <p:graphicFrame>
        <p:nvGraphicFramePr>
          <p:cNvPr id="279555" name="Object 3"/>
          <p:cNvGraphicFramePr>
            <a:graphicFrameLocks noChangeAspect="1"/>
          </p:cNvGraphicFramePr>
          <p:nvPr>
            <p:ph sz="quarter" idx="3"/>
          </p:nvPr>
        </p:nvGraphicFramePr>
        <p:xfrm>
          <a:off x="6732588" y="3500438"/>
          <a:ext cx="1922462" cy="2952750"/>
        </p:xfrm>
        <a:graphic>
          <a:graphicData uri="http://schemas.openxmlformats.org/presentationml/2006/ole">
            <p:oleObj spid="_x0000_s279555" name="Equation" r:id="rId3" imgW="888840" imgH="1523880" progId="Equation.DSMT4">
              <p:embed/>
            </p:oleObj>
          </a:graphicData>
        </a:graphic>
      </p:graphicFrame>
      <p:sp>
        <p:nvSpPr>
          <p:cNvPr id="279556" name="Rectangle 4"/>
          <p:cNvSpPr>
            <a:spLocks noChangeArrowheads="1"/>
          </p:cNvSpPr>
          <p:nvPr/>
        </p:nvSpPr>
        <p:spPr bwMode="auto">
          <a:xfrm>
            <a:off x="323850" y="1773238"/>
            <a:ext cx="5903913" cy="4103687"/>
          </a:xfrm>
          <a:prstGeom prst="rect">
            <a:avLst/>
          </a:prstGeom>
          <a:noFill/>
          <a:ln w="9525">
            <a:solidFill>
              <a:srgbClr val="0000FF"/>
            </a:solidFill>
            <a:miter lim="800000"/>
            <a:headEnd/>
            <a:tailEnd/>
          </a:ln>
          <a:effectLst/>
        </p:spPr>
        <p:txBody>
          <a:bodyPr/>
          <a:lstStyle/>
          <a:p>
            <a:pPr marL="342900" indent="-342900"/>
            <a:r>
              <a:rPr lang="en-US" altLang="zh-CN" sz="2700" b="0">
                <a:latin typeface="Arial" charset="0"/>
                <a:ea typeface="宋体" pitchFamily="2" charset="-122"/>
              </a:rPr>
              <a:t> </a:t>
            </a:r>
            <a:r>
              <a:rPr lang="zh-CN" altLang="en-US"/>
              <a:t>一般说，</a:t>
            </a:r>
            <a:r>
              <a:rPr lang="en-US" altLang="zh-CN"/>
              <a:t>60°</a:t>
            </a:r>
            <a:r>
              <a:rPr lang="zh-CN" altLang="en-US"/>
              <a:t>相带绕组每相有</a:t>
            </a:r>
            <a:r>
              <a:rPr lang="en-US" altLang="zh-CN">
                <a:solidFill>
                  <a:srgbClr val="0000FF"/>
                </a:solidFill>
              </a:rPr>
              <a:t>2p</a:t>
            </a:r>
            <a:r>
              <a:rPr lang="zh-CN" altLang="en-US"/>
              <a:t>个元件组，它们可串联也可并联，最大的并联支路数</a:t>
            </a:r>
            <a:r>
              <a:rPr lang="en-US" altLang="zh-CN">
                <a:solidFill>
                  <a:srgbClr val="0000FF"/>
                </a:solidFill>
              </a:rPr>
              <a:t>a</a:t>
            </a:r>
            <a:r>
              <a:rPr lang="en-US" altLang="zh-CN" baseline="-25000">
                <a:solidFill>
                  <a:srgbClr val="0000FF"/>
                </a:solidFill>
              </a:rPr>
              <a:t>max</a:t>
            </a:r>
            <a:r>
              <a:rPr lang="en-US" altLang="zh-CN">
                <a:solidFill>
                  <a:srgbClr val="0000FF"/>
                </a:solidFill>
              </a:rPr>
              <a:t>=2p</a:t>
            </a:r>
            <a:r>
              <a:rPr lang="zh-CN" altLang="en-US"/>
              <a:t>。由于每元件组由</a:t>
            </a:r>
            <a:r>
              <a:rPr lang="en-US" altLang="zh-CN">
                <a:solidFill>
                  <a:srgbClr val="0000FF"/>
                </a:solidFill>
              </a:rPr>
              <a:t>q</a:t>
            </a:r>
            <a:r>
              <a:rPr lang="zh-CN" altLang="en-US"/>
              <a:t>个元件串联，因此</a:t>
            </a:r>
            <a:r>
              <a:rPr lang="en-US" altLang="zh-CN"/>
              <a:t>60°</a:t>
            </a:r>
            <a:r>
              <a:rPr lang="zh-CN" altLang="en-US"/>
              <a:t>相带绕组的分布因数恰如前面所推导的，基波和谐波分布因数分别为右式。也因为</a:t>
            </a:r>
            <a:r>
              <a:rPr lang="en-US" altLang="zh-CN">
                <a:solidFill>
                  <a:srgbClr val="0000FF"/>
                </a:solidFill>
              </a:rPr>
              <a:t>q</a:t>
            </a:r>
            <a:r>
              <a:rPr lang="el-GR" altLang="zh-CN">
                <a:solidFill>
                  <a:srgbClr val="0000FF"/>
                </a:solidFill>
              </a:rPr>
              <a:t>α</a:t>
            </a:r>
            <a:r>
              <a:rPr lang="en-US" altLang="zh-CN">
                <a:solidFill>
                  <a:srgbClr val="0000FF"/>
                </a:solidFill>
              </a:rPr>
              <a:t>=60</a:t>
            </a:r>
            <a:r>
              <a:rPr lang="en-US" altLang="zh-CN"/>
              <a:t> </a:t>
            </a:r>
            <a:r>
              <a:rPr lang="zh-CN" altLang="en-US"/>
              <a:t>，所以不同</a:t>
            </a:r>
            <a:r>
              <a:rPr lang="en-US" altLang="zh-CN"/>
              <a:t>q</a:t>
            </a:r>
            <a:r>
              <a:rPr lang="zh-CN" altLang="en-US"/>
              <a:t>值的</a:t>
            </a:r>
            <a:r>
              <a:rPr lang="en-US" altLang="zh-CN"/>
              <a:t>60°</a:t>
            </a:r>
            <a:r>
              <a:rPr lang="zh-CN" altLang="en-US"/>
              <a:t>相带绕组的分布因数可计算。</a:t>
            </a:r>
            <a:endParaRPr lang="zh-CN" altLang="zh-CN"/>
          </a:p>
        </p:txBody>
      </p:sp>
      <p:pic>
        <p:nvPicPr>
          <p:cNvPr id="279558" name="Picture 6" descr="16-11 60相带的排列1"/>
          <p:cNvPicPr>
            <a:picLocks noChangeAspect="1" noChangeArrowheads="1"/>
          </p:cNvPicPr>
          <p:nvPr>
            <p:ph sz="quarter" idx="2"/>
          </p:nvPr>
        </p:nvPicPr>
        <p:blipFill>
          <a:blip r:embed="rId4"/>
          <a:srcRect/>
          <a:stretch>
            <a:fillRect/>
          </a:stretch>
        </p:blipFill>
        <p:spPr>
          <a:xfrm>
            <a:off x="6249988" y="0"/>
            <a:ext cx="2894012" cy="3068638"/>
          </a:xfrm>
          <a:noFill/>
          <a:ln/>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5698" name="Rectangle 2"/>
          <p:cNvSpPr>
            <a:spLocks noGrp="1" noChangeArrowheads="1"/>
          </p:cNvSpPr>
          <p:nvPr>
            <p:ph type="title" sz="quarter"/>
          </p:nvPr>
        </p:nvSpPr>
        <p:spPr>
          <a:xfrm>
            <a:off x="900113" y="404813"/>
            <a:ext cx="7308850" cy="865187"/>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400" b="1">
                <a:latin typeface="宋体" pitchFamily="2" charset="-122"/>
              </a:rPr>
              <a:t>15</a:t>
            </a:r>
            <a:r>
              <a:rPr lang="en-US" altLang="zh-CN" sz="3200" b="1">
                <a:latin typeface="宋体" pitchFamily="2" charset="-122"/>
              </a:rPr>
              <a:t/>
            </a:r>
            <a:br>
              <a:rPr lang="en-US" altLang="zh-CN" sz="3200" b="1">
                <a:latin typeface="宋体" pitchFamily="2" charset="-122"/>
              </a:rPr>
            </a:br>
            <a:r>
              <a:rPr lang="en-US" altLang="zh-CN" sz="3200" b="1">
                <a:latin typeface="宋体" pitchFamily="2" charset="-122"/>
              </a:rPr>
              <a:t>4—5  </a:t>
            </a:r>
            <a:r>
              <a:rPr lang="zh-CN" altLang="en-US" sz="3200" b="1">
                <a:latin typeface="宋体" pitchFamily="2" charset="-122"/>
              </a:rPr>
              <a:t>三相双层整数槽绕组</a:t>
            </a:r>
          </a:p>
        </p:txBody>
      </p:sp>
      <p:sp>
        <p:nvSpPr>
          <p:cNvPr id="285700" name="Rectangle 4"/>
          <p:cNvSpPr>
            <a:spLocks noChangeArrowheads="1"/>
          </p:cNvSpPr>
          <p:nvPr/>
        </p:nvSpPr>
        <p:spPr bwMode="auto">
          <a:xfrm>
            <a:off x="323850" y="1196975"/>
            <a:ext cx="8820150" cy="4895850"/>
          </a:xfrm>
          <a:prstGeom prst="rect">
            <a:avLst/>
          </a:prstGeom>
          <a:noFill/>
          <a:ln w="9525">
            <a:noFill/>
            <a:miter lim="800000"/>
            <a:headEnd/>
            <a:tailEnd/>
          </a:ln>
          <a:effectLst/>
        </p:spPr>
        <p:txBody>
          <a:bodyPr/>
          <a:lstStyle/>
          <a:p>
            <a:pPr marL="342900" indent="-342900"/>
            <a:r>
              <a:rPr lang="zh-CN" altLang="en-US">
                <a:solidFill>
                  <a:srgbClr val="0000FF"/>
                </a:solidFill>
              </a:rPr>
              <a:t>三、</a:t>
            </a:r>
            <a:r>
              <a:rPr lang="en-US" altLang="zh-CN">
                <a:solidFill>
                  <a:srgbClr val="0000FF"/>
                </a:solidFill>
              </a:rPr>
              <a:t>120 </a:t>
            </a:r>
            <a:r>
              <a:rPr lang="zh-CN" altLang="en-US">
                <a:solidFill>
                  <a:srgbClr val="0000FF"/>
                </a:solidFill>
              </a:rPr>
              <a:t>相带绕组与</a:t>
            </a:r>
            <a:r>
              <a:rPr lang="en-US" altLang="zh-CN">
                <a:solidFill>
                  <a:srgbClr val="0000FF"/>
                </a:solidFill>
              </a:rPr>
              <a:t>60°</a:t>
            </a:r>
            <a:r>
              <a:rPr lang="zh-CN" altLang="en-US">
                <a:solidFill>
                  <a:srgbClr val="0000FF"/>
                </a:solidFill>
              </a:rPr>
              <a:t>相带绕组的比较</a:t>
            </a:r>
          </a:p>
          <a:p>
            <a:pPr marL="342900" indent="-342900"/>
            <a:r>
              <a:rPr lang="zh-CN" altLang="en-US" b="0"/>
              <a:t>    </a:t>
            </a:r>
            <a:r>
              <a:rPr lang="zh-CN" altLang="en-US"/>
              <a:t>从结构方面看。</a:t>
            </a:r>
          </a:p>
          <a:p>
            <a:pPr marL="342900" indent="-342900"/>
            <a:r>
              <a:rPr lang="zh-CN" altLang="en-US" b="0"/>
              <a:t>    </a:t>
            </a:r>
            <a:r>
              <a:rPr lang="zh-CN" altLang="en-US"/>
              <a:t>三相</a:t>
            </a:r>
            <a:r>
              <a:rPr lang="en-US" altLang="zh-CN"/>
              <a:t>60°</a:t>
            </a:r>
            <a:r>
              <a:rPr lang="zh-CN" altLang="en-US"/>
              <a:t>相带双层绕组是以</a:t>
            </a:r>
            <a:r>
              <a:rPr lang="zh-CN" altLang="en-US">
                <a:solidFill>
                  <a:srgbClr val="FF0000"/>
                </a:solidFill>
              </a:rPr>
              <a:t>每极</a:t>
            </a:r>
            <a:r>
              <a:rPr lang="zh-CN" altLang="en-US"/>
              <a:t>分三个相带，每个元件组由</a:t>
            </a:r>
            <a:r>
              <a:rPr lang="en-US" altLang="zh-CN"/>
              <a:t>q</a:t>
            </a:r>
            <a:r>
              <a:rPr lang="zh-CN" altLang="en-US"/>
              <a:t>个元件串联。每对极有</a:t>
            </a:r>
            <a:r>
              <a:rPr lang="zh-CN" altLang="en-US">
                <a:solidFill>
                  <a:srgbClr val="0000FF"/>
                </a:solidFill>
              </a:rPr>
              <a:t>正负两个元件组</a:t>
            </a:r>
            <a:r>
              <a:rPr lang="zh-CN" altLang="en-US"/>
              <a:t>，每相计有</a:t>
            </a:r>
            <a:r>
              <a:rPr lang="en-US" altLang="zh-CN"/>
              <a:t>2p</a:t>
            </a:r>
            <a:r>
              <a:rPr lang="zh-CN" altLang="en-US"/>
              <a:t>个元件组，最大可能的并联支路数</a:t>
            </a:r>
            <a:r>
              <a:rPr lang="en-US" altLang="zh-CN"/>
              <a:t>a</a:t>
            </a:r>
            <a:r>
              <a:rPr lang="en-US" altLang="zh-CN" baseline="-25000"/>
              <a:t>max</a:t>
            </a:r>
            <a:r>
              <a:rPr lang="en-US" altLang="zh-CN"/>
              <a:t>=2p</a:t>
            </a:r>
            <a:r>
              <a:rPr lang="zh-CN" altLang="en-US"/>
              <a:t>。</a:t>
            </a:r>
          </a:p>
          <a:p>
            <a:pPr marL="342900" indent="-342900"/>
            <a:r>
              <a:rPr lang="zh-CN" altLang="en-US"/>
              <a:t>    三相</a:t>
            </a:r>
            <a:r>
              <a:rPr lang="en-US" altLang="zh-CN"/>
              <a:t>120°</a:t>
            </a:r>
            <a:r>
              <a:rPr lang="zh-CN" altLang="en-US"/>
              <a:t>相带绕组是以</a:t>
            </a:r>
            <a:r>
              <a:rPr lang="zh-CN" altLang="en-US">
                <a:solidFill>
                  <a:srgbClr val="FF0000"/>
                </a:solidFill>
              </a:rPr>
              <a:t>每对极</a:t>
            </a:r>
            <a:r>
              <a:rPr lang="zh-CN" altLang="en-US"/>
              <a:t>分三个相带，每相带由</a:t>
            </a:r>
            <a:r>
              <a:rPr lang="en-US" altLang="zh-CN"/>
              <a:t>2q</a:t>
            </a:r>
            <a:r>
              <a:rPr lang="zh-CN" altLang="en-US"/>
              <a:t>个元件串联成元件组，即</a:t>
            </a:r>
            <a:r>
              <a:rPr lang="zh-CN" altLang="en-US">
                <a:solidFill>
                  <a:srgbClr val="0000FF"/>
                </a:solidFill>
              </a:rPr>
              <a:t>每对极每相仅一个元件组</a:t>
            </a:r>
            <a:r>
              <a:rPr lang="zh-CN" altLang="en-US"/>
              <a:t>，每相总计</a:t>
            </a:r>
            <a:r>
              <a:rPr lang="en-US" altLang="zh-CN"/>
              <a:t>p</a:t>
            </a:r>
            <a:r>
              <a:rPr lang="zh-CN" altLang="en-US"/>
              <a:t>个元件组，所以接线比较简单，其最大可能的并联支路数</a:t>
            </a:r>
            <a:r>
              <a:rPr lang="en-US" altLang="zh-CN"/>
              <a:t>a</a:t>
            </a:r>
            <a:r>
              <a:rPr lang="en-US" altLang="zh-CN" baseline="-25000"/>
              <a:t>max</a:t>
            </a:r>
            <a:r>
              <a:rPr lang="en-US" altLang="zh-CN"/>
              <a:t>=p</a:t>
            </a:r>
            <a:r>
              <a:rPr lang="zh-CN" altLang="en-US" b="0"/>
              <a:t>。</a:t>
            </a:r>
            <a:endParaRPr lang="zh-CN" altLang="zh-CN" b="0"/>
          </a:p>
        </p:txBody>
      </p:sp>
      <p:pic>
        <p:nvPicPr>
          <p:cNvPr id="285703" name="Picture 7" descr="16-11 120相带的排列6"/>
          <p:cNvPicPr>
            <a:picLocks noChangeAspect="1" noChangeArrowheads="1"/>
          </p:cNvPicPr>
          <p:nvPr/>
        </p:nvPicPr>
        <p:blipFill>
          <a:blip r:embed="rId2"/>
          <a:srcRect b="10832"/>
          <a:stretch>
            <a:fillRect/>
          </a:stretch>
        </p:blipFill>
        <p:spPr bwMode="auto">
          <a:xfrm>
            <a:off x="4681538" y="0"/>
            <a:ext cx="4462462" cy="2312988"/>
          </a:xfrm>
          <a:prstGeom prst="rect">
            <a:avLst/>
          </a:prstGeom>
          <a:noFill/>
        </p:spPr>
      </p:pic>
      <p:pic>
        <p:nvPicPr>
          <p:cNvPr id="285704" name="Picture 8" descr="16-11 60相带的排列2"/>
          <p:cNvPicPr>
            <a:picLocks noChangeAspect="1" noChangeArrowheads="1"/>
          </p:cNvPicPr>
          <p:nvPr>
            <p:ph sz="half" idx="1"/>
          </p:nvPr>
        </p:nvPicPr>
        <p:blipFill>
          <a:blip r:embed="rId3"/>
          <a:srcRect b="16225"/>
          <a:stretch>
            <a:fillRect/>
          </a:stretch>
        </p:blipFill>
        <p:spPr>
          <a:xfrm>
            <a:off x="0" y="0"/>
            <a:ext cx="4248150" cy="2303463"/>
          </a:xfrm>
          <a:noFill/>
          <a:ln/>
        </p:spPr>
      </p:pic>
      <p:sp>
        <p:nvSpPr>
          <p:cNvPr id="285705" name="AutoShape 9">
            <a:hlinkClick r:id="rId4" action="ppaction://program" highlightClick="1"/>
          </p:cNvPr>
          <p:cNvSpPr>
            <a:spLocks noChangeArrowheads="1"/>
          </p:cNvSpPr>
          <p:nvPr/>
        </p:nvSpPr>
        <p:spPr bwMode="auto">
          <a:xfrm>
            <a:off x="7235825" y="5734050"/>
            <a:ext cx="863600" cy="431800"/>
          </a:xfrm>
          <a:prstGeom prst="actionButtonMovie">
            <a:avLst/>
          </a:prstGeom>
          <a:solidFill>
            <a:srgbClr val="0000FF"/>
          </a:solidFill>
          <a:ln w="9525">
            <a:solidFill>
              <a:srgbClr val="00FFFF"/>
            </a:solidFill>
            <a:miter lim="800000"/>
            <a:headEnd/>
            <a:tailEnd/>
          </a:ln>
          <a:effectLst/>
        </p:spPr>
        <p:txBody>
          <a:bodyPr wrap="none" anchor="ctr"/>
          <a:lstStyle/>
          <a:p>
            <a:pPr marL="342900" indent="-342900" algn="ctr"/>
            <a:endParaRPr lang="zh-CN"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85704"/>
                                        </p:tgtEl>
                                        <p:attrNameLst>
                                          <p:attrName>style.visibility</p:attrName>
                                        </p:attrNameLst>
                                      </p:cBhvr>
                                      <p:to>
                                        <p:strVal val="visible"/>
                                      </p:to>
                                    </p:set>
                                    <p:anim calcmode="lin" valueType="num">
                                      <p:cBhvr>
                                        <p:cTn id="7" dur="1000" fill="hold"/>
                                        <p:tgtEl>
                                          <p:spTgt spid="285704"/>
                                        </p:tgtEl>
                                        <p:attrNameLst>
                                          <p:attrName>ppt_w</p:attrName>
                                        </p:attrNameLst>
                                      </p:cBhvr>
                                      <p:tavLst>
                                        <p:tav tm="0">
                                          <p:val>
                                            <p:strVal val="#ppt_w*0.70"/>
                                          </p:val>
                                        </p:tav>
                                        <p:tav tm="100000">
                                          <p:val>
                                            <p:strVal val="#ppt_w"/>
                                          </p:val>
                                        </p:tav>
                                      </p:tavLst>
                                    </p:anim>
                                    <p:anim calcmode="lin" valueType="num">
                                      <p:cBhvr>
                                        <p:cTn id="8" dur="1000" fill="hold"/>
                                        <p:tgtEl>
                                          <p:spTgt spid="285704"/>
                                        </p:tgtEl>
                                        <p:attrNameLst>
                                          <p:attrName>ppt_h</p:attrName>
                                        </p:attrNameLst>
                                      </p:cBhvr>
                                      <p:tavLst>
                                        <p:tav tm="0">
                                          <p:val>
                                            <p:strVal val="#ppt_h"/>
                                          </p:val>
                                        </p:tav>
                                        <p:tav tm="100000">
                                          <p:val>
                                            <p:strVal val="#ppt_h"/>
                                          </p:val>
                                        </p:tav>
                                      </p:tavLst>
                                    </p:anim>
                                    <p:animEffect transition="in" filter="fade">
                                      <p:cBhvr>
                                        <p:cTn id="9" dur="1000"/>
                                        <p:tgtEl>
                                          <p:spTgt spid="285704"/>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nodeType="clickEffect">
                                  <p:stCondLst>
                                    <p:cond delay="0"/>
                                  </p:stCondLst>
                                  <p:childTnLst>
                                    <p:set>
                                      <p:cBhvr>
                                        <p:cTn id="13" dur="1" fill="hold">
                                          <p:stCondLst>
                                            <p:cond delay="0"/>
                                          </p:stCondLst>
                                        </p:cTn>
                                        <p:tgtEl>
                                          <p:spTgt spid="285703"/>
                                        </p:tgtEl>
                                        <p:attrNameLst>
                                          <p:attrName>style.visibility</p:attrName>
                                        </p:attrNameLst>
                                      </p:cBhvr>
                                      <p:to>
                                        <p:strVal val="visible"/>
                                      </p:to>
                                    </p:set>
                                    <p:animEffect transition="in" filter="slide(fromBottom)">
                                      <p:cBhvr>
                                        <p:cTn id="14" dur="500"/>
                                        <p:tgtEl>
                                          <p:spTgt spid="285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400" b="1">
                <a:latin typeface="宋体" pitchFamily="2" charset="-122"/>
              </a:rPr>
              <a:t>16</a:t>
            </a:r>
            <a:r>
              <a:rPr lang="en-US" altLang="zh-CN" sz="3200" b="1">
                <a:latin typeface="宋体" pitchFamily="2" charset="-122"/>
              </a:rPr>
              <a:t/>
            </a:r>
            <a:br>
              <a:rPr lang="en-US" altLang="zh-CN" sz="3200" b="1">
                <a:latin typeface="宋体" pitchFamily="2" charset="-122"/>
              </a:rPr>
            </a:br>
            <a:r>
              <a:rPr lang="en-US" altLang="zh-CN" sz="3200" b="1">
                <a:latin typeface="宋体" pitchFamily="2" charset="-122"/>
              </a:rPr>
              <a:t>4—5  </a:t>
            </a:r>
            <a:r>
              <a:rPr lang="zh-CN" altLang="en-US" sz="3200" b="1">
                <a:latin typeface="宋体" pitchFamily="2" charset="-122"/>
              </a:rPr>
              <a:t>三相双层整数槽绕组</a:t>
            </a:r>
          </a:p>
        </p:txBody>
      </p:sp>
      <p:sp>
        <p:nvSpPr>
          <p:cNvPr id="286723" name="Rectangle 3"/>
          <p:cNvSpPr>
            <a:spLocks noChangeArrowheads="1"/>
          </p:cNvSpPr>
          <p:nvPr/>
        </p:nvSpPr>
        <p:spPr bwMode="auto">
          <a:xfrm>
            <a:off x="323850" y="1916113"/>
            <a:ext cx="8820150" cy="4249737"/>
          </a:xfrm>
          <a:prstGeom prst="rect">
            <a:avLst/>
          </a:prstGeom>
          <a:noFill/>
          <a:ln w="9525">
            <a:noFill/>
            <a:miter lim="800000"/>
            <a:headEnd/>
            <a:tailEnd/>
          </a:ln>
          <a:effectLst/>
        </p:spPr>
        <p:txBody>
          <a:bodyPr/>
          <a:lstStyle/>
          <a:p>
            <a:pPr marL="342900" indent="-342900"/>
            <a:r>
              <a:rPr lang="zh-CN" altLang="en-US"/>
              <a:t>三、</a:t>
            </a:r>
            <a:r>
              <a:rPr lang="en-US" altLang="zh-CN"/>
              <a:t>120°</a:t>
            </a:r>
            <a:r>
              <a:rPr lang="zh-CN" altLang="en-US"/>
              <a:t>相带绕组与</a:t>
            </a:r>
            <a:r>
              <a:rPr lang="en-US" altLang="zh-CN"/>
              <a:t>60°</a:t>
            </a:r>
            <a:r>
              <a:rPr lang="zh-CN" altLang="en-US"/>
              <a:t>相带绕组的比较</a:t>
            </a:r>
          </a:p>
          <a:p>
            <a:pPr marL="342900" indent="-342900"/>
            <a:r>
              <a:rPr lang="zh-CN" altLang="en-US"/>
              <a:t>基波绕组因数来比较。</a:t>
            </a:r>
          </a:p>
          <a:p>
            <a:pPr marL="342900" indent="-342900"/>
            <a:r>
              <a:rPr lang="en-US" altLang="zh-CN">
                <a:solidFill>
                  <a:srgbClr val="0000FF"/>
                </a:solidFill>
              </a:rPr>
              <a:t>120°</a:t>
            </a:r>
            <a:r>
              <a:rPr lang="zh-CN" altLang="en-US">
                <a:solidFill>
                  <a:srgbClr val="0000FF"/>
                </a:solidFill>
              </a:rPr>
              <a:t>相带基波分布因数小</a:t>
            </a:r>
            <a:r>
              <a:rPr lang="zh-CN" altLang="en-US"/>
              <a:t>，对照式</a:t>
            </a:r>
            <a:r>
              <a:rPr lang="en-US" altLang="zh-CN"/>
              <a:t>(16</a:t>
            </a:r>
            <a:r>
              <a:rPr lang="en-US" altLang="zh-CN">
                <a:latin typeface="Arial"/>
              </a:rPr>
              <a:t>—</a:t>
            </a:r>
            <a:r>
              <a:rPr lang="en-US" altLang="zh-CN"/>
              <a:t>29)</a:t>
            </a:r>
            <a:r>
              <a:rPr lang="zh-CN" altLang="en-US"/>
              <a:t>与式</a:t>
            </a:r>
            <a:r>
              <a:rPr lang="en-US" altLang="zh-CN"/>
              <a:t>(16-20)</a:t>
            </a:r>
            <a:r>
              <a:rPr lang="zh-CN" altLang="en-US"/>
              <a:t>或表</a:t>
            </a:r>
            <a:r>
              <a:rPr lang="en-US" altLang="zh-CN"/>
              <a:t>16</a:t>
            </a:r>
            <a:r>
              <a:rPr lang="en-US" altLang="zh-CN">
                <a:latin typeface="Arial"/>
              </a:rPr>
              <a:t>—</a:t>
            </a:r>
            <a:r>
              <a:rPr lang="en-US" altLang="zh-CN"/>
              <a:t>2</a:t>
            </a:r>
            <a:r>
              <a:rPr lang="zh-CN" altLang="en-US"/>
              <a:t>与表</a:t>
            </a:r>
            <a:r>
              <a:rPr lang="en-US" altLang="zh-CN"/>
              <a:t>16</a:t>
            </a:r>
            <a:r>
              <a:rPr lang="en-US" altLang="zh-CN">
                <a:latin typeface="Arial"/>
              </a:rPr>
              <a:t>—</a:t>
            </a:r>
            <a:r>
              <a:rPr lang="en-US" altLang="zh-CN"/>
              <a:t>3</a:t>
            </a:r>
            <a:r>
              <a:rPr lang="zh-CN" altLang="en-US"/>
              <a:t>可知，如果是同样电机做成</a:t>
            </a:r>
            <a:r>
              <a:rPr lang="en-US" altLang="zh-CN"/>
              <a:t>120°</a:t>
            </a:r>
            <a:r>
              <a:rPr lang="zh-CN" altLang="en-US"/>
              <a:t>相带绕组和</a:t>
            </a:r>
            <a:r>
              <a:rPr lang="en-US" altLang="zh-CN"/>
              <a:t>60°</a:t>
            </a:r>
            <a:r>
              <a:rPr lang="zh-CN" altLang="en-US"/>
              <a:t>相带绕组，那么它们的基波分布因数之比为</a:t>
            </a:r>
            <a:r>
              <a:rPr lang="en-US" altLang="zh-CN"/>
              <a:t>0.836/0.966</a:t>
            </a:r>
            <a:r>
              <a:rPr lang="zh-CN" altLang="en-US"/>
              <a:t>。这就是说</a:t>
            </a:r>
            <a:r>
              <a:rPr lang="en-US" altLang="zh-CN"/>
              <a:t>120°</a:t>
            </a:r>
            <a:r>
              <a:rPr lang="zh-CN" altLang="en-US"/>
              <a:t>相带的基波绕组因数及感应电势约小</a:t>
            </a:r>
            <a:r>
              <a:rPr lang="en-US" altLang="zh-CN"/>
              <a:t>0.13</a:t>
            </a:r>
            <a:r>
              <a:rPr lang="zh-CN" altLang="en-US"/>
              <a:t>。因此从提高利用率出发，选择</a:t>
            </a:r>
            <a:r>
              <a:rPr lang="en-US" altLang="zh-CN"/>
              <a:t>60°</a:t>
            </a:r>
            <a:r>
              <a:rPr lang="zh-CN" altLang="en-US"/>
              <a:t>相带绕组为宜，地面电机很少采用</a:t>
            </a:r>
            <a:r>
              <a:rPr lang="en-US" altLang="zh-CN"/>
              <a:t>120°</a:t>
            </a:r>
            <a:r>
              <a:rPr lang="zh-CN" altLang="en-US"/>
              <a:t>相带绕组正是出于此理。</a:t>
            </a:r>
          </a:p>
          <a:p>
            <a:pPr marL="342900" indent="-342900"/>
            <a:endParaRPr lang="zh-CN" altLang="en-US"/>
          </a:p>
          <a:p>
            <a:pPr marL="342900" indent="-342900"/>
            <a:r>
              <a:rPr lang="en-US" altLang="zh-CN" sz="2000"/>
              <a:t>60(0.966) 120(0.836)</a:t>
            </a:r>
          </a:p>
        </p:txBody>
      </p:sp>
      <p:graphicFrame>
        <p:nvGraphicFramePr>
          <p:cNvPr id="286724" name="Object 4"/>
          <p:cNvGraphicFramePr>
            <a:graphicFrameLocks noChangeAspect="1"/>
          </p:cNvGraphicFramePr>
          <p:nvPr>
            <p:ph idx="1"/>
          </p:nvPr>
        </p:nvGraphicFramePr>
        <p:xfrm>
          <a:off x="900113" y="1700213"/>
          <a:ext cx="7218362" cy="3146425"/>
        </p:xfrm>
        <a:graphic>
          <a:graphicData uri="http://schemas.openxmlformats.org/presentationml/2006/ole">
            <p:oleObj spid="_x0000_s286724" name="Microsoft Equation 3.0" r:id="rId3" imgW="1981080" imgH="86328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86724"/>
                                        </p:tgtEl>
                                        <p:attrNameLst>
                                          <p:attrName>style.visibility</p:attrName>
                                        </p:attrNameLst>
                                      </p:cBhvr>
                                      <p:to>
                                        <p:strVal val="visible"/>
                                      </p:to>
                                    </p:set>
                                    <p:animEffect transition="in" filter="slide(fromBottom)">
                                      <p:cBhvr>
                                        <p:cTn id="7" dur="500"/>
                                        <p:tgtEl>
                                          <p:spTgt spid="286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7746" name="Rectangle 2"/>
          <p:cNvSpPr>
            <a:spLocks noGrp="1" noChangeArrowheads="1"/>
          </p:cNvSpPr>
          <p:nvPr>
            <p:ph type="title" sz="quarter"/>
          </p:nvPr>
        </p:nvSpPr>
        <p:spPr>
          <a:xfrm>
            <a:off x="755650" y="333375"/>
            <a:ext cx="7740650" cy="1296988"/>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400" b="1">
                <a:latin typeface="宋体" pitchFamily="2" charset="-122"/>
              </a:rPr>
              <a:t>17</a:t>
            </a:r>
            <a:r>
              <a:rPr lang="en-US" altLang="zh-CN" sz="3200" b="1">
                <a:latin typeface="宋体" pitchFamily="2" charset="-122"/>
              </a:rPr>
              <a:t/>
            </a:r>
            <a:br>
              <a:rPr lang="en-US" altLang="zh-CN" sz="3200" b="1">
                <a:latin typeface="宋体" pitchFamily="2" charset="-122"/>
              </a:rPr>
            </a:br>
            <a:r>
              <a:rPr lang="en-US" altLang="zh-CN" sz="3200" b="1">
                <a:latin typeface="宋体" pitchFamily="2" charset="-122"/>
              </a:rPr>
              <a:t>4—5  </a:t>
            </a:r>
            <a:r>
              <a:rPr lang="zh-CN" altLang="en-US" sz="3200" b="1">
                <a:latin typeface="宋体" pitchFamily="2" charset="-122"/>
              </a:rPr>
              <a:t>三相双层整数槽绕组</a:t>
            </a:r>
          </a:p>
        </p:txBody>
      </p:sp>
      <p:sp>
        <p:nvSpPr>
          <p:cNvPr id="287747" name="Rectangle 3"/>
          <p:cNvSpPr>
            <a:spLocks noChangeArrowheads="1"/>
          </p:cNvSpPr>
          <p:nvPr/>
        </p:nvSpPr>
        <p:spPr bwMode="auto">
          <a:xfrm>
            <a:off x="323850" y="1628775"/>
            <a:ext cx="8820150" cy="4941888"/>
          </a:xfrm>
          <a:prstGeom prst="rect">
            <a:avLst/>
          </a:prstGeom>
          <a:noFill/>
          <a:ln w="9525">
            <a:noFill/>
            <a:miter lim="800000"/>
            <a:headEnd/>
            <a:tailEnd/>
          </a:ln>
          <a:effectLst/>
        </p:spPr>
        <p:txBody>
          <a:bodyPr/>
          <a:lstStyle/>
          <a:p>
            <a:pPr marL="342900" indent="-342900"/>
            <a:r>
              <a:rPr lang="zh-CN" altLang="en-US" sz="3200">
                <a:solidFill>
                  <a:srgbClr val="FF0000"/>
                </a:solidFill>
              </a:rPr>
              <a:t>三、</a:t>
            </a:r>
            <a:r>
              <a:rPr lang="en-US" altLang="zh-CN" sz="3200">
                <a:solidFill>
                  <a:srgbClr val="FF0000"/>
                </a:solidFill>
              </a:rPr>
              <a:t>120°</a:t>
            </a:r>
            <a:r>
              <a:rPr lang="zh-CN" altLang="en-US" sz="3200">
                <a:solidFill>
                  <a:srgbClr val="FF0000"/>
                </a:solidFill>
              </a:rPr>
              <a:t>相带绕组与</a:t>
            </a:r>
            <a:r>
              <a:rPr lang="en-US" altLang="zh-CN" sz="3200">
                <a:solidFill>
                  <a:srgbClr val="FF0000"/>
                </a:solidFill>
              </a:rPr>
              <a:t>60°</a:t>
            </a:r>
            <a:r>
              <a:rPr lang="zh-CN" altLang="en-US" sz="3200">
                <a:solidFill>
                  <a:srgbClr val="FF0000"/>
                </a:solidFill>
              </a:rPr>
              <a:t>相带绕组的比较</a:t>
            </a:r>
          </a:p>
          <a:p>
            <a:pPr marL="342900" indent="-342900"/>
            <a:r>
              <a:rPr lang="zh-CN" altLang="en-US" sz="3200"/>
              <a:t>再从电势波形的特点来说。</a:t>
            </a:r>
          </a:p>
          <a:p>
            <a:pPr marL="342900" indent="-342900"/>
            <a:r>
              <a:rPr lang="zh-CN" altLang="en-US" sz="3200"/>
              <a:t>由于</a:t>
            </a:r>
            <a:r>
              <a:rPr lang="en-US" altLang="zh-CN" sz="3200"/>
              <a:t>120°</a:t>
            </a:r>
            <a:r>
              <a:rPr lang="zh-CN" altLang="en-US" sz="3200"/>
              <a:t>相带绕组的三次和三的倍数次谐波分布因数均为零，因此它不产生三次和三的倍数次谐波电势。这使它在航空同步发电机中得到广泛的应用。</a:t>
            </a:r>
          </a:p>
          <a:p>
            <a:pPr marL="342900" indent="-342900"/>
            <a:r>
              <a:rPr lang="zh-CN" altLang="en-US" sz="3200"/>
              <a:t>当然，也有一些航空同步发电机采用</a:t>
            </a:r>
            <a:r>
              <a:rPr lang="en-US" altLang="zh-CN" sz="3200"/>
              <a:t>60°</a:t>
            </a:r>
            <a:r>
              <a:rPr lang="zh-CN" altLang="en-US" sz="3200"/>
              <a:t>相带绕组，那时为消除三次谐波相电势则需限定选择短距 </a:t>
            </a:r>
            <a:r>
              <a:rPr lang="en-US" altLang="zh-CN" sz="3200"/>
              <a:t>y</a:t>
            </a:r>
            <a:r>
              <a:rPr lang="en-US" altLang="zh-CN" sz="3200" baseline="-25000"/>
              <a:t>1</a:t>
            </a:r>
            <a:r>
              <a:rPr lang="en-US" altLang="zh-CN" sz="3200"/>
              <a:t>=2/3</a:t>
            </a:r>
            <a:r>
              <a:rPr lang="el-GR" altLang="zh-CN" sz="3200"/>
              <a:t>τ</a:t>
            </a:r>
            <a:r>
              <a:rPr lang="en-US" altLang="zh-CN" sz="3200"/>
              <a:t> </a:t>
            </a:r>
            <a:r>
              <a:rPr lang="zh-CN" altLang="en-US" sz="3200"/>
              <a:t>。</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8770" name="Rectangle 2"/>
          <p:cNvSpPr>
            <a:spLocks noGrp="1" noChangeArrowheads="1"/>
          </p:cNvSpPr>
          <p:nvPr>
            <p:ph type="title" sz="quarter"/>
          </p:nvPr>
        </p:nvSpPr>
        <p:spPr>
          <a:xfrm>
            <a:off x="684213" y="765175"/>
            <a:ext cx="8243887" cy="865188"/>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400" b="1">
                <a:latin typeface="宋体" pitchFamily="2" charset="-122"/>
              </a:rPr>
              <a:t>18</a:t>
            </a:r>
            <a:r>
              <a:rPr lang="en-US" altLang="zh-CN" sz="3200" b="1">
                <a:latin typeface="宋体" pitchFamily="2" charset="-122"/>
              </a:rPr>
              <a:t/>
            </a:r>
            <a:br>
              <a:rPr lang="en-US" altLang="zh-CN" sz="3200" b="1">
                <a:latin typeface="宋体" pitchFamily="2" charset="-122"/>
              </a:rPr>
            </a:br>
            <a:r>
              <a:rPr lang="en-US" altLang="zh-CN" sz="3200" b="1">
                <a:latin typeface="宋体" pitchFamily="2" charset="-122"/>
              </a:rPr>
              <a:t>4—5  </a:t>
            </a:r>
            <a:r>
              <a:rPr lang="zh-CN" altLang="en-US" sz="3200" b="1">
                <a:latin typeface="宋体" pitchFamily="2" charset="-122"/>
              </a:rPr>
              <a:t>三相双层整数槽绕组</a:t>
            </a:r>
          </a:p>
        </p:txBody>
      </p:sp>
      <p:sp>
        <p:nvSpPr>
          <p:cNvPr id="288771" name="Rectangle 3"/>
          <p:cNvSpPr>
            <a:spLocks noChangeArrowheads="1"/>
          </p:cNvSpPr>
          <p:nvPr/>
        </p:nvSpPr>
        <p:spPr bwMode="auto">
          <a:xfrm>
            <a:off x="323850" y="1700213"/>
            <a:ext cx="8820150" cy="3889375"/>
          </a:xfrm>
          <a:prstGeom prst="rect">
            <a:avLst/>
          </a:prstGeom>
          <a:noFill/>
          <a:ln w="9525">
            <a:noFill/>
            <a:miter lim="800000"/>
            <a:headEnd/>
            <a:tailEnd/>
          </a:ln>
          <a:effectLst/>
        </p:spPr>
        <p:txBody>
          <a:bodyPr/>
          <a:lstStyle/>
          <a:p>
            <a:pPr marL="342900" indent="-342900"/>
            <a:r>
              <a:rPr lang="zh-CN" altLang="en-US">
                <a:solidFill>
                  <a:srgbClr val="FF0000"/>
                </a:solidFill>
              </a:rPr>
              <a:t>三、</a:t>
            </a:r>
            <a:r>
              <a:rPr lang="en-US" altLang="zh-CN">
                <a:solidFill>
                  <a:srgbClr val="FF0000"/>
                </a:solidFill>
              </a:rPr>
              <a:t>120°</a:t>
            </a:r>
            <a:r>
              <a:rPr lang="zh-CN" altLang="en-US">
                <a:solidFill>
                  <a:srgbClr val="FF0000"/>
                </a:solidFill>
              </a:rPr>
              <a:t>相带绕组与</a:t>
            </a:r>
            <a:r>
              <a:rPr lang="en-US" altLang="zh-CN">
                <a:solidFill>
                  <a:srgbClr val="FF0000"/>
                </a:solidFill>
              </a:rPr>
              <a:t>60°</a:t>
            </a:r>
            <a:r>
              <a:rPr lang="zh-CN" altLang="en-US">
                <a:solidFill>
                  <a:srgbClr val="FF0000"/>
                </a:solidFill>
              </a:rPr>
              <a:t>相带绕组的比较</a:t>
            </a:r>
          </a:p>
          <a:p>
            <a:pPr marL="342900" indent="-342900"/>
            <a:r>
              <a:rPr lang="zh-CN" altLang="en-US">
                <a:solidFill>
                  <a:srgbClr val="0000FF"/>
                </a:solidFill>
              </a:rPr>
              <a:t>偶次谐波电势比较</a:t>
            </a:r>
            <a:r>
              <a:rPr lang="zh-CN" altLang="en-US" b="0"/>
              <a:t>。</a:t>
            </a:r>
          </a:p>
          <a:p>
            <a:pPr marL="342900" indent="-342900"/>
            <a:r>
              <a:rPr lang="zh-CN" altLang="en-US"/>
              <a:t>如前所述，偶次谐波磁场通常是很弱的，但如果存在偶次谐波磁场的话，短距和分布元件组就可能存在偶次谐波电势。在双层</a:t>
            </a:r>
            <a:r>
              <a:rPr lang="en-US" altLang="zh-CN"/>
              <a:t>60°</a:t>
            </a:r>
            <a:r>
              <a:rPr lang="zh-CN" altLang="en-US"/>
              <a:t>相带绕组中，每对极有正、负两个元件组，而它们的偶次谐波电势必同相，所以反接串联后即可抵消。这是双层</a:t>
            </a:r>
            <a:r>
              <a:rPr lang="en-US" altLang="zh-CN"/>
              <a:t>60°</a:t>
            </a:r>
            <a:r>
              <a:rPr lang="zh-CN" altLang="en-US"/>
              <a:t>相带绕组的一个特性，其偶次谐波电势可以完全不计</a:t>
            </a:r>
            <a:r>
              <a:rPr lang="zh-CN" altLang="en-US" b="0"/>
              <a:t>。 </a:t>
            </a:r>
            <a:endParaRPr lang="zh-CN" altLang="zh-CN" b="0"/>
          </a:p>
        </p:txBody>
      </p:sp>
      <p:pic>
        <p:nvPicPr>
          <p:cNvPr id="288772" name="Picture 4" descr="16-5绕组整距的偶次谐波电势"/>
          <p:cNvPicPr>
            <a:picLocks noChangeAspect="1" noChangeArrowheads="1"/>
          </p:cNvPicPr>
          <p:nvPr>
            <p:ph sz="quarter" idx="2"/>
          </p:nvPr>
        </p:nvPicPr>
        <p:blipFill>
          <a:blip r:embed="rId2"/>
          <a:srcRect/>
          <a:stretch>
            <a:fillRect/>
          </a:stretch>
        </p:blipFill>
        <p:spPr>
          <a:xfrm>
            <a:off x="4932363" y="188913"/>
            <a:ext cx="3897312" cy="4840287"/>
          </a:xfrm>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88772"/>
                                        </p:tgtEl>
                                        <p:attrNameLst>
                                          <p:attrName>style.visibility</p:attrName>
                                        </p:attrNameLst>
                                      </p:cBhvr>
                                      <p:to>
                                        <p:strVal val="visible"/>
                                      </p:to>
                                    </p:set>
                                    <p:anim calcmode="lin" valueType="num">
                                      <p:cBhvr>
                                        <p:cTn id="7" dur="1000" fill="hold"/>
                                        <p:tgtEl>
                                          <p:spTgt spid="288772"/>
                                        </p:tgtEl>
                                        <p:attrNameLst>
                                          <p:attrName>ppt_w</p:attrName>
                                        </p:attrNameLst>
                                      </p:cBhvr>
                                      <p:tavLst>
                                        <p:tav tm="0">
                                          <p:val>
                                            <p:strVal val="#ppt_w*0.70"/>
                                          </p:val>
                                        </p:tav>
                                        <p:tav tm="100000">
                                          <p:val>
                                            <p:strVal val="#ppt_w"/>
                                          </p:val>
                                        </p:tav>
                                      </p:tavLst>
                                    </p:anim>
                                    <p:anim calcmode="lin" valueType="num">
                                      <p:cBhvr>
                                        <p:cTn id="8" dur="1000" fill="hold"/>
                                        <p:tgtEl>
                                          <p:spTgt spid="288772"/>
                                        </p:tgtEl>
                                        <p:attrNameLst>
                                          <p:attrName>ppt_h</p:attrName>
                                        </p:attrNameLst>
                                      </p:cBhvr>
                                      <p:tavLst>
                                        <p:tav tm="0">
                                          <p:val>
                                            <p:strVal val="#ppt_h"/>
                                          </p:val>
                                        </p:tav>
                                        <p:tav tm="100000">
                                          <p:val>
                                            <p:strVal val="#ppt_h"/>
                                          </p:val>
                                        </p:tav>
                                      </p:tavLst>
                                    </p:anim>
                                    <p:animEffect transition="in" filter="fade">
                                      <p:cBhvr>
                                        <p:cTn id="9" dur="1000"/>
                                        <p:tgtEl>
                                          <p:spTgt spid="288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827088" y="0"/>
            <a:ext cx="7361237" cy="1700213"/>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400" b="1">
                <a:latin typeface="宋体" pitchFamily="2" charset="-122"/>
              </a:rPr>
              <a:t>1</a:t>
            </a:r>
            <a:r>
              <a:rPr lang="en-US" altLang="zh-CN" sz="3200" b="1">
                <a:latin typeface="宋体" pitchFamily="2" charset="-122"/>
              </a:rPr>
              <a:t/>
            </a:r>
            <a:br>
              <a:rPr lang="en-US" altLang="zh-CN" sz="3200" b="1">
                <a:latin typeface="宋体" pitchFamily="2" charset="-122"/>
              </a:rPr>
            </a:br>
            <a:r>
              <a:rPr lang="en-US" altLang="zh-CN" sz="2800" b="1">
                <a:latin typeface="宋体" pitchFamily="2" charset="-122"/>
              </a:rPr>
              <a:t>4—6  </a:t>
            </a:r>
            <a:r>
              <a:rPr lang="zh-CN" altLang="en-US" sz="2800" b="1">
                <a:latin typeface="宋体" pitchFamily="2" charset="-122"/>
              </a:rPr>
              <a:t>三相单层绕组</a:t>
            </a:r>
          </a:p>
        </p:txBody>
      </p:sp>
      <p:sp>
        <p:nvSpPr>
          <p:cNvPr id="230404" name="Rectangle 4"/>
          <p:cNvSpPr>
            <a:spLocks noChangeArrowheads="1"/>
          </p:cNvSpPr>
          <p:nvPr/>
        </p:nvSpPr>
        <p:spPr bwMode="auto">
          <a:xfrm>
            <a:off x="323850" y="1844675"/>
            <a:ext cx="8569325" cy="4176713"/>
          </a:xfrm>
          <a:prstGeom prst="rect">
            <a:avLst/>
          </a:prstGeom>
          <a:noFill/>
          <a:ln w="9525">
            <a:noFill/>
            <a:miter lim="800000"/>
            <a:headEnd/>
            <a:tailEnd/>
          </a:ln>
          <a:effectLst/>
        </p:spPr>
        <p:txBody>
          <a:bodyPr/>
          <a:lstStyle/>
          <a:p>
            <a:pPr marL="342900" indent="-342900"/>
            <a:r>
              <a:rPr lang="zh-CN" altLang="en-US" sz="3200">
                <a:solidFill>
                  <a:srgbClr val="0000FF"/>
                </a:solidFill>
                <a:latin typeface="Arial" charset="0"/>
                <a:ea typeface="宋体" pitchFamily="2" charset="-122"/>
              </a:rPr>
              <a:t>单层绕组就是每个槽内只嵌一个元件边</a:t>
            </a:r>
            <a:r>
              <a:rPr lang="zh-CN" altLang="en-US" sz="3200">
                <a:latin typeface="Arial" charset="0"/>
                <a:ea typeface="宋体" pitchFamily="2" charset="-122"/>
              </a:rPr>
              <a:t>，即每一个元件要占两个槽。因此，</a:t>
            </a:r>
            <a:r>
              <a:rPr lang="zh-CN" altLang="en-US" sz="3200">
                <a:solidFill>
                  <a:srgbClr val="FF0000"/>
                </a:solidFill>
                <a:latin typeface="Arial" charset="0"/>
                <a:ea typeface="宋体" pitchFamily="2" charset="-122"/>
              </a:rPr>
              <a:t>一般的三相单层绕组只适宜采用</a:t>
            </a:r>
            <a:r>
              <a:rPr lang="en-US" altLang="zh-CN" sz="3200">
                <a:solidFill>
                  <a:srgbClr val="FF0000"/>
                </a:solidFill>
                <a:latin typeface="Arial" charset="0"/>
                <a:ea typeface="宋体" pitchFamily="2" charset="-122"/>
              </a:rPr>
              <a:t>60°</a:t>
            </a:r>
            <a:r>
              <a:rPr lang="zh-CN" altLang="en-US" sz="3200">
                <a:solidFill>
                  <a:srgbClr val="FF0000"/>
                </a:solidFill>
                <a:latin typeface="Arial" charset="0"/>
                <a:ea typeface="宋体" pitchFamily="2" charset="-122"/>
              </a:rPr>
              <a:t>相带和整距结构</a:t>
            </a:r>
            <a:r>
              <a:rPr lang="zh-CN" altLang="en-US" sz="3200">
                <a:latin typeface="Arial" charset="0"/>
                <a:ea typeface="宋体" pitchFamily="2" charset="-122"/>
              </a:rPr>
              <a:t>。现举例说明这种绕组的构成。</a:t>
            </a:r>
          </a:p>
          <a:p>
            <a:pPr marL="342900" indent="-342900"/>
            <a:r>
              <a:rPr lang="zh-CN" altLang="en-US" sz="3200">
                <a:latin typeface="Arial" charset="0"/>
                <a:ea typeface="宋体" pitchFamily="2" charset="-122"/>
              </a:rPr>
              <a:t>       某飞机上输油泵和增压油泵用的三相感应电动机，槽数</a:t>
            </a:r>
            <a:r>
              <a:rPr lang="en-US" altLang="zh-CN" sz="3200">
                <a:latin typeface="Arial" charset="0"/>
                <a:ea typeface="宋体" pitchFamily="2" charset="-122"/>
              </a:rPr>
              <a:t>Z=24</a:t>
            </a:r>
            <a:r>
              <a:rPr lang="zh-CN" altLang="en-US" sz="3200">
                <a:latin typeface="Arial" charset="0"/>
                <a:ea typeface="宋体" pitchFamily="2" charset="-122"/>
              </a:rPr>
              <a:t>、极数</a:t>
            </a:r>
            <a:r>
              <a:rPr lang="en-US" altLang="zh-CN" sz="3200">
                <a:latin typeface="Arial" charset="0"/>
                <a:ea typeface="宋体" pitchFamily="2" charset="-122"/>
              </a:rPr>
              <a:t>2p=4</a:t>
            </a:r>
            <a:r>
              <a:rPr lang="zh-CN" altLang="en-US" sz="3200">
                <a:latin typeface="Arial" charset="0"/>
                <a:ea typeface="宋体" pitchFamily="2" charset="-122"/>
              </a:rPr>
              <a:t>，定子采用三相</a:t>
            </a:r>
            <a:r>
              <a:rPr lang="en-US" altLang="zh-CN" sz="3200">
                <a:latin typeface="Arial" charset="0"/>
                <a:ea typeface="宋体" pitchFamily="2" charset="-122"/>
              </a:rPr>
              <a:t>60°</a:t>
            </a:r>
            <a:r>
              <a:rPr lang="zh-CN" altLang="en-US" sz="3200">
                <a:latin typeface="Arial" charset="0"/>
                <a:ea typeface="宋体" pitchFamily="2" charset="-122"/>
              </a:rPr>
              <a:t>相带单层绕组。</a:t>
            </a:r>
            <a:endParaRPr lang="zh-CN" altLang="zh-CN" sz="3200">
              <a:latin typeface="Arial" charset="0"/>
              <a:ea typeface="宋体" pitchFamily="2" charset="-122"/>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827088" y="188913"/>
            <a:ext cx="6624637" cy="1430337"/>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1700" b="1">
                <a:latin typeface="宋体" pitchFamily="2" charset="-122"/>
              </a:rPr>
              <a:t>2</a:t>
            </a:r>
            <a:br>
              <a:rPr lang="en-US" altLang="zh-CN" sz="1700" b="1">
                <a:latin typeface="宋体" pitchFamily="2" charset="-122"/>
              </a:rPr>
            </a:br>
            <a:r>
              <a:rPr lang="en-US" altLang="zh-CN" b="1">
                <a:latin typeface="宋体" pitchFamily="2" charset="-122"/>
              </a:rPr>
              <a:t>4-1.</a:t>
            </a:r>
            <a:r>
              <a:rPr lang="zh-CN" altLang="en-US" sz="2900" b="1">
                <a:latin typeface="宋体" pitchFamily="2" charset="-122"/>
              </a:rPr>
              <a:t>导体的感应电势</a:t>
            </a:r>
          </a:p>
        </p:txBody>
      </p:sp>
      <p:sp>
        <p:nvSpPr>
          <p:cNvPr id="239619" name="Rectangle 3"/>
          <p:cNvSpPr>
            <a:spLocks noGrp="1" noChangeArrowheads="1"/>
          </p:cNvSpPr>
          <p:nvPr>
            <p:ph type="body" sz="half" idx="1"/>
          </p:nvPr>
        </p:nvSpPr>
        <p:spPr>
          <a:xfrm>
            <a:off x="0" y="1773238"/>
            <a:ext cx="9144000" cy="5084762"/>
          </a:xfrm>
        </p:spPr>
        <p:txBody>
          <a:bodyPr/>
          <a:lstStyle/>
          <a:p>
            <a:r>
              <a:rPr lang="en-US" altLang="zh-CN" sz="2000"/>
              <a:t>       </a:t>
            </a:r>
            <a:r>
              <a:rPr lang="zh-CN" altLang="en-US" sz="2300" b="1">
                <a:latin typeface="仿宋_GB2312" pitchFamily="49" charset="-122"/>
                <a:ea typeface="仿宋_GB2312" pitchFamily="49" charset="-122"/>
              </a:rPr>
              <a:t>当转子匀速旋转时，整个磁感应强度波随转子旋转。若转速为</a:t>
            </a:r>
            <a:r>
              <a:rPr lang="en-US" altLang="zh-CN" sz="2300" b="1">
                <a:latin typeface="仿宋_GB2312" pitchFamily="49" charset="-122"/>
                <a:ea typeface="仿宋_GB2312" pitchFamily="49" charset="-122"/>
              </a:rPr>
              <a:t>n</a:t>
            </a:r>
            <a:r>
              <a:rPr lang="zh-CN" altLang="en-US" sz="2300" b="1">
                <a:latin typeface="仿宋_GB2312" pitchFamily="49" charset="-122"/>
                <a:ea typeface="仿宋_GB2312" pitchFamily="49" charset="-122"/>
              </a:rPr>
              <a:t>，则</a:t>
            </a:r>
            <a:r>
              <a:rPr lang="zh-CN" altLang="en-US" sz="2300" b="1">
                <a:solidFill>
                  <a:srgbClr val="0000FF"/>
                </a:solidFill>
                <a:latin typeface="仿宋_GB2312" pitchFamily="49" charset="-122"/>
                <a:ea typeface="仿宋_GB2312" pitchFamily="49" charset="-122"/>
              </a:rPr>
              <a:t>机械角速度</a:t>
            </a:r>
            <a:r>
              <a:rPr lang="el-GR" altLang="zh-CN" sz="2300" b="1">
                <a:latin typeface="仿宋_GB2312" pitchFamily="49" charset="-122"/>
                <a:ea typeface="仿宋_GB2312" pitchFamily="49" charset="-122"/>
                <a:cs typeface="Times New Roman" pitchFamily="18" charset="0"/>
              </a:rPr>
              <a:t>Ω</a:t>
            </a:r>
            <a:r>
              <a:rPr lang="en-US" altLang="zh-CN" sz="2300" b="1">
                <a:latin typeface="仿宋_GB2312" pitchFamily="49" charset="-122"/>
                <a:ea typeface="仿宋_GB2312" pitchFamily="49" charset="-122"/>
                <a:cs typeface="Times New Roman" pitchFamily="18" charset="0"/>
              </a:rPr>
              <a:t>=2</a:t>
            </a:r>
            <a:r>
              <a:rPr lang="el-GR" altLang="zh-CN" sz="2300" b="1">
                <a:latin typeface="仿宋_GB2312" pitchFamily="49" charset="-122"/>
                <a:ea typeface="仿宋_GB2312" pitchFamily="49" charset="-122"/>
                <a:cs typeface="Times New Roman" pitchFamily="18" charset="0"/>
              </a:rPr>
              <a:t>π</a:t>
            </a:r>
            <a:r>
              <a:rPr lang="en-US" altLang="zh-CN" sz="2300" b="1">
                <a:latin typeface="仿宋_GB2312" pitchFamily="49" charset="-122"/>
                <a:ea typeface="仿宋_GB2312" pitchFamily="49" charset="-122"/>
                <a:cs typeface="Times New Roman" pitchFamily="18" charset="0"/>
              </a:rPr>
              <a:t>n/60(rad/s)</a:t>
            </a:r>
            <a:r>
              <a:rPr lang="zh-CN" altLang="en-US" sz="2300" b="1">
                <a:latin typeface="仿宋_GB2312" pitchFamily="49" charset="-122"/>
                <a:ea typeface="仿宋_GB2312" pitchFamily="49" charset="-122"/>
              </a:rPr>
              <a:t>，而</a:t>
            </a:r>
            <a:r>
              <a:rPr lang="zh-CN" altLang="en-US" sz="2300" b="1">
                <a:solidFill>
                  <a:srgbClr val="0000FF"/>
                </a:solidFill>
                <a:latin typeface="仿宋_GB2312" pitchFamily="49" charset="-122"/>
                <a:ea typeface="仿宋_GB2312" pitchFamily="49" charset="-122"/>
              </a:rPr>
              <a:t>电工角速度</a:t>
            </a:r>
            <a:r>
              <a:rPr lang="zh-CN" altLang="en-US" sz="2300" b="1">
                <a:latin typeface="仿宋_GB2312" pitchFamily="49" charset="-122"/>
                <a:ea typeface="仿宋_GB2312" pitchFamily="49" charset="-122"/>
              </a:rPr>
              <a:t>则为</a:t>
            </a:r>
            <a:r>
              <a:rPr lang="el-GR" altLang="zh-CN" sz="2300" b="1">
                <a:latin typeface="仿宋_GB2312" pitchFamily="49" charset="-122"/>
                <a:ea typeface="仿宋_GB2312" pitchFamily="49" charset="-122"/>
              </a:rPr>
              <a:t>ω</a:t>
            </a:r>
            <a:r>
              <a:rPr lang="en-US" altLang="zh-CN" sz="2300" b="1">
                <a:latin typeface="仿宋_GB2312" pitchFamily="49" charset="-122"/>
                <a:ea typeface="仿宋_GB2312" pitchFamily="49" charset="-122"/>
              </a:rPr>
              <a:t>=p</a:t>
            </a:r>
            <a:r>
              <a:rPr lang="el-GR" altLang="zh-CN" sz="2300" b="1">
                <a:latin typeface="仿宋_GB2312" pitchFamily="49" charset="-122"/>
                <a:ea typeface="仿宋_GB2312" pitchFamily="49" charset="-122"/>
              </a:rPr>
              <a:t>Ω</a:t>
            </a:r>
            <a:endParaRPr lang="en-US" altLang="zh-CN" sz="2300" b="1">
              <a:latin typeface="仿宋_GB2312" pitchFamily="49" charset="-122"/>
              <a:ea typeface="仿宋_GB2312" pitchFamily="49" charset="-122"/>
            </a:endParaRPr>
          </a:p>
          <a:p>
            <a:r>
              <a:rPr lang="en-US" altLang="zh-CN" sz="2300" b="1">
                <a:latin typeface="仿宋_GB2312" pitchFamily="49" charset="-122"/>
                <a:ea typeface="仿宋_GB2312" pitchFamily="49" charset="-122"/>
              </a:rPr>
              <a:t>    </a:t>
            </a:r>
            <a:r>
              <a:rPr lang="zh-CN" altLang="en-US" sz="2300" b="1">
                <a:latin typeface="仿宋_GB2312" pitchFamily="49" charset="-122"/>
                <a:ea typeface="仿宋_GB2312" pitchFamily="49" charset="-122"/>
              </a:rPr>
              <a:t>假定初瞬时间</a:t>
            </a:r>
            <a:r>
              <a:rPr lang="en-US" altLang="zh-CN" sz="2300" b="1">
                <a:latin typeface="仿宋_GB2312" pitchFamily="49" charset="-122"/>
                <a:ea typeface="仿宋_GB2312" pitchFamily="49" charset="-122"/>
              </a:rPr>
              <a:t>t=0</a:t>
            </a:r>
            <a:r>
              <a:rPr lang="zh-CN" altLang="en-US" sz="2300" b="1">
                <a:latin typeface="仿宋_GB2312" pitchFamily="49" charset="-122"/>
                <a:ea typeface="仿宋_GB2312" pitchFamily="49" charset="-122"/>
              </a:rPr>
              <a:t>导体</a:t>
            </a:r>
            <a:r>
              <a:rPr lang="en-US" altLang="zh-CN" sz="2300" b="1">
                <a:latin typeface="仿宋_GB2312" pitchFamily="49" charset="-122"/>
                <a:ea typeface="仿宋_GB2312" pitchFamily="49" charset="-122"/>
              </a:rPr>
              <a:t>A</a:t>
            </a:r>
            <a:r>
              <a:rPr lang="zh-CN" altLang="en-US" sz="2300" b="1">
                <a:latin typeface="仿宋_GB2312" pitchFamily="49" charset="-122"/>
                <a:ea typeface="仿宋_GB2312" pitchFamily="49" charset="-122"/>
              </a:rPr>
              <a:t>所处位置磁感应强度</a:t>
            </a:r>
            <a:r>
              <a:rPr lang="en-US" altLang="zh-CN" sz="2300" b="1">
                <a:latin typeface="仿宋_GB2312" pitchFamily="49" charset="-122"/>
                <a:ea typeface="仿宋_GB2312" pitchFamily="49" charset="-122"/>
              </a:rPr>
              <a:t>B=0</a:t>
            </a:r>
            <a:r>
              <a:rPr lang="zh-CN" altLang="en-US" sz="2300" b="1">
                <a:latin typeface="仿宋_GB2312" pitchFamily="49" charset="-122"/>
                <a:ea typeface="仿宋_GB2312" pitchFamily="49" charset="-122"/>
              </a:rPr>
              <a:t>，至</a:t>
            </a:r>
            <a:r>
              <a:rPr lang="en-US" altLang="zh-CN" sz="2300" b="1">
                <a:latin typeface="仿宋_GB2312" pitchFamily="49" charset="-122"/>
                <a:ea typeface="仿宋_GB2312" pitchFamily="49" charset="-122"/>
              </a:rPr>
              <a:t>t</a:t>
            </a:r>
            <a:r>
              <a:rPr lang="zh-CN" altLang="en-US" sz="2300" b="1">
                <a:latin typeface="仿宋_GB2312" pitchFamily="49" charset="-122"/>
                <a:ea typeface="仿宋_GB2312" pitchFamily="49" charset="-122"/>
              </a:rPr>
              <a:t>瞬间，磁场转过的电角度</a:t>
            </a:r>
            <a:r>
              <a:rPr lang="el-GR" altLang="zh-CN" sz="2300" b="1">
                <a:latin typeface="仿宋_GB2312" pitchFamily="49" charset="-122"/>
                <a:ea typeface="仿宋_GB2312" pitchFamily="49" charset="-122"/>
              </a:rPr>
              <a:t>α</a:t>
            </a:r>
            <a:r>
              <a:rPr lang="en-US" altLang="zh-CN" sz="2300" b="1" baseline="-25000">
                <a:latin typeface="仿宋_GB2312" pitchFamily="49" charset="-122"/>
                <a:ea typeface="仿宋_GB2312" pitchFamily="49" charset="-122"/>
              </a:rPr>
              <a:t>s</a:t>
            </a:r>
            <a:r>
              <a:rPr lang="en-US" altLang="zh-CN" sz="2300" b="1">
                <a:latin typeface="仿宋_GB2312" pitchFamily="49" charset="-122"/>
                <a:ea typeface="仿宋_GB2312" pitchFamily="49" charset="-122"/>
              </a:rPr>
              <a:t>=</a:t>
            </a:r>
            <a:r>
              <a:rPr lang="el-GR" altLang="zh-CN" sz="2300" b="1">
                <a:latin typeface="仿宋_GB2312" pitchFamily="49" charset="-122"/>
                <a:ea typeface="仿宋_GB2312" pitchFamily="49" charset="-122"/>
              </a:rPr>
              <a:t>ω</a:t>
            </a:r>
            <a:r>
              <a:rPr lang="en-US" altLang="zh-CN" sz="2300" b="1">
                <a:latin typeface="仿宋_GB2312" pitchFamily="49" charset="-122"/>
                <a:ea typeface="仿宋_GB2312" pitchFamily="49" charset="-122"/>
              </a:rPr>
              <a:t>t,</a:t>
            </a:r>
            <a:r>
              <a:rPr lang="zh-CN" altLang="en-US" sz="2300" b="1">
                <a:latin typeface="仿宋_GB2312" pitchFamily="49" charset="-122"/>
                <a:ea typeface="仿宋_GB2312" pitchFamily="49" charset="-122"/>
              </a:rPr>
              <a:t>导体</a:t>
            </a:r>
            <a:r>
              <a:rPr lang="en-US" altLang="zh-CN" sz="2300" b="1">
                <a:latin typeface="仿宋_GB2312" pitchFamily="49" charset="-122"/>
                <a:ea typeface="仿宋_GB2312" pitchFamily="49" charset="-122"/>
              </a:rPr>
              <a:t>A</a:t>
            </a:r>
            <a:r>
              <a:rPr lang="zh-CN" altLang="en-US" sz="2300" b="1">
                <a:latin typeface="仿宋_GB2312" pitchFamily="49" charset="-122"/>
                <a:ea typeface="仿宋_GB2312" pitchFamily="49" charset="-122"/>
              </a:rPr>
              <a:t>所处的磁感应强度为</a:t>
            </a:r>
            <a:r>
              <a:rPr lang="en-US" altLang="zh-CN" sz="2300" b="1">
                <a:latin typeface="仿宋_GB2312" pitchFamily="49" charset="-122"/>
                <a:ea typeface="仿宋_GB2312" pitchFamily="49" charset="-122"/>
              </a:rPr>
              <a:t>B</a:t>
            </a:r>
            <a:r>
              <a:rPr lang="en-US" altLang="zh-CN" sz="2300" b="1" baseline="-25000">
                <a:latin typeface="仿宋_GB2312" pitchFamily="49" charset="-122"/>
                <a:ea typeface="仿宋_GB2312" pitchFamily="49" charset="-122"/>
              </a:rPr>
              <a:t>m1</a:t>
            </a:r>
            <a:r>
              <a:rPr lang="en-US" altLang="zh-CN" sz="2300" b="1">
                <a:latin typeface="仿宋_GB2312" pitchFamily="49" charset="-122"/>
                <a:ea typeface="仿宋_GB2312" pitchFamily="49" charset="-122"/>
              </a:rPr>
              <a:t>sin </a:t>
            </a:r>
            <a:r>
              <a:rPr lang="el-GR" altLang="zh-CN" sz="2300" b="1">
                <a:latin typeface="仿宋_GB2312" pitchFamily="49" charset="-122"/>
                <a:ea typeface="仿宋_GB2312" pitchFamily="49" charset="-122"/>
              </a:rPr>
              <a:t>ω</a:t>
            </a:r>
            <a:r>
              <a:rPr lang="en-US" altLang="zh-CN" sz="2300" b="1">
                <a:latin typeface="仿宋_GB2312" pitchFamily="49" charset="-122"/>
                <a:ea typeface="仿宋_GB2312" pitchFamily="49" charset="-122"/>
              </a:rPr>
              <a:t>t</a:t>
            </a:r>
            <a:r>
              <a:rPr lang="zh-CN" altLang="en-US" sz="2300" b="1">
                <a:latin typeface="仿宋_GB2312" pitchFamily="49" charset="-122"/>
                <a:ea typeface="仿宋_GB2312" pitchFamily="49" charset="-122"/>
              </a:rPr>
              <a:t>，此时与磁场有相对运动的导体</a:t>
            </a:r>
            <a:r>
              <a:rPr lang="en-US" altLang="zh-CN" sz="2300" b="1">
                <a:latin typeface="仿宋_GB2312" pitchFamily="49" charset="-122"/>
                <a:ea typeface="仿宋_GB2312" pitchFamily="49" charset="-122"/>
              </a:rPr>
              <a:t>A</a:t>
            </a:r>
            <a:r>
              <a:rPr lang="zh-CN" altLang="en-US" sz="2300" b="1">
                <a:latin typeface="仿宋_GB2312" pitchFamily="49" charset="-122"/>
                <a:ea typeface="仿宋_GB2312" pitchFamily="49" charset="-122"/>
              </a:rPr>
              <a:t>将产生感应电势</a:t>
            </a:r>
          </a:p>
          <a:p>
            <a:r>
              <a:rPr lang="zh-CN" altLang="en-US" sz="2300" b="1">
                <a:latin typeface="仿宋_GB2312" pitchFamily="49" charset="-122"/>
                <a:ea typeface="仿宋_GB2312" pitchFamily="49" charset="-122"/>
              </a:rPr>
              <a:t>          </a:t>
            </a:r>
            <a:r>
              <a:rPr lang="en-US" altLang="zh-CN" sz="2300" b="1">
                <a:latin typeface="仿宋_GB2312" pitchFamily="49" charset="-122"/>
                <a:ea typeface="仿宋_GB2312" pitchFamily="49" charset="-122"/>
              </a:rPr>
              <a:t>e</a:t>
            </a:r>
            <a:r>
              <a:rPr lang="en-US" altLang="zh-CN" sz="2300" b="1" baseline="-25000">
                <a:latin typeface="仿宋_GB2312" pitchFamily="49" charset="-122"/>
                <a:ea typeface="仿宋_GB2312" pitchFamily="49" charset="-122"/>
              </a:rPr>
              <a:t>1</a:t>
            </a:r>
            <a:r>
              <a:rPr lang="en-US" altLang="zh-CN" sz="2300" b="1">
                <a:latin typeface="仿宋_GB2312" pitchFamily="49" charset="-122"/>
                <a:ea typeface="仿宋_GB2312" pitchFamily="49" charset="-122"/>
              </a:rPr>
              <a:t>= (B</a:t>
            </a:r>
            <a:r>
              <a:rPr lang="en-US" altLang="zh-CN" sz="2300" b="1" baseline="-25000">
                <a:latin typeface="仿宋_GB2312" pitchFamily="49" charset="-122"/>
                <a:ea typeface="仿宋_GB2312" pitchFamily="49" charset="-122"/>
              </a:rPr>
              <a:t>m1</a:t>
            </a:r>
            <a:r>
              <a:rPr lang="en-US" altLang="zh-CN" sz="2300" b="1">
                <a:latin typeface="仿宋_GB2312" pitchFamily="49" charset="-122"/>
                <a:ea typeface="仿宋_GB2312" pitchFamily="49" charset="-122"/>
              </a:rPr>
              <a:t>sin </a:t>
            </a:r>
            <a:r>
              <a:rPr lang="el-GR" altLang="zh-CN" sz="2300" b="1">
                <a:latin typeface="仿宋_GB2312" pitchFamily="49" charset="-122"/>
                <a:ea typeface="仿宋_GB2312" pitchFamily="49" charset="-122"/>
              </a:rPr>
              <a:t>ω</a:t>
            </a:r>
            <a:r>
              <a:rPr lang="en-US" altLang="zh-CN" sz="2300" b="1">
                <a:latin typeface="仿宋_GB2312" pitchFamily="49" charset="-122"/>
                <a:ea typeface="仿宋_GB2312" pitchFamily="49" charset="-122"/>
              </a:rPr>
              <a:t>t)lv=E</a:t>
            </a:r>
            <a:r>
              <a:rPr lang="en-US" altLang="zh-CN" sz="2300" b="1" baseline="-25000">
                <a:latin typeface="仿宋_GB2312" pitchFamily="49" charset="-122"/>
                <a:ea typeface="仿宋_GB2312" pitchFamily="49" charset="-122"/>
              </a:rPr>
              <a:t>m1</a:t>
            </a:r>
            <a:r>
              <a:rPr lang="en-US" altLang="zh-CN" sz="2300" b="1">
                <a:latin typeface="仿宋_GB2312" pitchFamily="49" charset="-122"/>
                <a:ea typeface="仿宋_GB2312" pitchFamily="49" charset="-122"/>
              </a:rPr>
              <a:t>sin </a:t>
            </a:r>
            <a:r>
              <a:rPr lang="el-GR" altLang="zh-CN" sz="2300" b="1">
                <a:latin typeface="仿宋_GB2312" pitchFamily="49" charset="-122"/>
                <a:ea typeface="仿宋_GB2312" pitchFamily="49" charset="-122"/>
              </a:rPr>
              <a:t>ω</a:t>
            </a:r>
            <a:r>
              <a:rPr lang="en-US" altLang="zh-CN" sz="2300" b="1">
                <a:latin typeface="仿宋_GB2312" pitchFamily="49" charset="-122"/>
                <a:ea typeface="仿宋_GB2312" pitchFamily="49" charset="-122"/>
              </a:rPr>
              <a:t>t</a:t>
            </a:r>
          </a:p>
          <a:p>
            <a:r>
              <a:rPr lang="zh-CN" altLang="en-US" sz="2300" b="1">
                <a:latin typeface="仿宋_GB2312" pitchFamily="49" charset="-122"/>
                <a:ea typeface="仿宋_GB2312" pitchFamily="49" charset="-122"/>
              </a:rPr>
              <a:t>式中  </a:t>
            </a:r>
            <a:r>
              <a:rPr lang="en-US" altLang="zh-CN" sz="2300" b="1">
                <a:latin typeface="仿宋_GB2312" pitchFamily="49" charset="-122"/>
                <a:ea typeface="仿宋_GB2312" pitchFamily="49" charset="-122"/>
              </a:rPr>
              <a:t>l</a:t>
            </a:r>
            <a:r>
              <a:rPr lang="zh-CN" altLang="en-US" sz="2300" b="1">
                <a:latin typeface="仿宋_GB2312" pitchFamily="49" charset="-122"/>
                <a:ea typeface="仿宋_GB2312" pitchFamily="49" charset="-122"/>
              </a:rPr>
              <a:t>为电机的轴向有效长度：</a:t>
            </a:r>
          </a:p>
          <a:p>
            <a:r>
              <a:rPr lang="zh-CN" altLang="en-US" sz="2300" b="1">
                <a:latin typeface="仿宋_GB2312" pitchFamily="49" charset="-122"/>
                <a:ea typeface="仿宋_GB2312" pitchFamily="49" charset="-122"/>
              </a:rPr>
              <a:t>      </a:t>
            </a:r>
            <a:r>
              <a:rPr lang="en-US" altLang="zh-CN" sz="2300" b="1">
                <a:latin typeface="仿宋_GB2312" pitchFamily="49" charset="-122"/>
                <a:ea typeface="仿宋_GB2312" pitchFamily="49" charset="-122"/>
              </a:rPr>
              <a:t>v</a:t>
            </a:r>
            <a:r>
              <a:rPr lang="zh-CN" altLang="en-US" sz="2300" b="1">
                <a:latin typeface="仿宋_GB2312" pitchFamily="49" charset="-122"/>
                <a:ea typeface="仿宋_GB2312" pitchFamily="49" charset="-122"/>
              </a:rPr>
              <a:t>为导体与磁场相对运动线速度，</a:t>
            </a:r>
            <a:r>
              <a:rPr lang="en-US" altLang="zh-CN" sz="2300" b="1">
                <a:latin typeface="仿宋_GB2312" pitchFamily="49" charset="-122"/>
                <a:ea typeface="仿宋_GB2312" pitchFamily="49" charset="-122"/>
              </a:rPr>
              <a:t>v=</a:t>
            </a:r>
            <a:r>
              <a:rPr lang="el-GR" altLang="zh-CN" sz="2300" b="1">
                <a:latin typeface="仿宋_GB2312" pitchFamily="49" charset="-122"/>
                <a:ea typeface="仿宋_GB2312" pitchFamily="49" charset="-122"/>
              </a:rPr>
              <a:t>π</a:t>
            </a:r>
            <a:r>
              <a:rPr lang="en-US" altLang="zh-CN" sz="2300" b="1">
                <a:latin typeface="仿宋_GB2312" pitchFamily="49" charset="-122"/>
                <a:ea typeface="仿宋_GB2312" pitchFamily="49" charset="-122"/>
              </a:rPr>
              <a:t>Dn/60</a:t>
            </a:r>
            <a:r>
              <a:rPr lang="zh-CN" altLang="en-US" sz="2300" b="1">
                <a:latin typeface="仿宋_GB2312" pitchFamily="49" charset="-122"/>
                <a:ea typeface="仿宋_GB2312" pitchFamily="49" charset="-122"/>
              </a:rPr>
              <a:t>，此处</a:t>
            </a:r>
            <a:r>
              <a:rPr lang="en-US" altLang="zh-CN" sz="2300" b="1">
                <a:latin typeface="仿宋_GB2312" pitchFamily="49" charset="-122"/>
                <a:ea typeface="仿宋_GB2312" pitchFamily="49" charset="-122"/>
              </a:rPr>
              <a:t>D</a:t>
            </a:r>
            <a:r>
              <a:rPr lang="zh-CN" altLang="en-US" sz="2300" b="1">
                <a:latin typeface="仿宋_GB2312" pitchFamily="49" charset="-122"/>
                <a:ea typeface="仿宋_GB2312" pitchFamily="49" charset="-122"/>
              </a:rPr>
              <a:t>为定子内径。</a:t>
            </a:r>
          </a:p>
          <a:p>
            <a:r>
              <a:rPr lang="zh-CN" altLang="en-US" sz="2300" b="1">
                <a:latin typeface="仿宋_GB2312" pitchFamily="49" charset="-122"/>
                <a:ea typeface="仿宋_GB2312" pitchFamily="49" charset="-122"/>
              </a:rPr>
              <a:t>      显然，式为交流电势瞬时值表达式，其波形为正弦波。该电势频率为</a:t>
            </a:r>
          </a:p>
        </p:txBody>
      </p:sp>
      <p:graphicFrame>
        <p:nvGraphicFramePr>
          <p:cNvPr id="239622" name="Object 6"/>
          <p:cNvGraphicFramePr>
            <a:graphicFrameLocks noChangeAspect="1"/>
          </p:cNvGraphicFramePr>
          <p:nvPr>
            <p:ph sz="quarter" idx="3"/>
          </p:nvPr>
        </p:nvGraphicFramePr>
        <p:xfrm>
          <a:off x="5003800" y="5762625"/>
          <a:ext cx="1425575" cy="1095375"/>
        </p:xfrm>
        <a:graphic>
          <a:graphicData uri="http://schemas.openxmlformats.org/presentationml/2006/ole">
            <p:oleObj spid="_x0000_s239622" name="Equation" r:id="rId3" imgW="507960" imgH="393480" progId="Equation.DSMT4">
              <p:embed/>
            </p:oleObj>
          </a:graphicData>
        </a:graphic>
      </p:graphicFrame>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a:xfrm>
            <a:off x="755650" y="404813"/>
            <a:ext cx="7793038" cy="1143000"/>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400" b="1">
                <a:latin typeface="宋体" pitchFamily="2" charset="-122"/>
              </a:rPr>
              <a:t>2</a:t>
            </a:r>
            <a:r>
              <a:rPr lang="en-US" altLang="zh-CN" sz="3200" b="1">
                <a:latin typeface="宋体" pitchFamily="2" charset="-122"/>
              </a:rPr>
              <a:t/>
            </a:r>
            <a:br>
              <a:rPr lang="en-US" altLang="zh-CN" sz="3200" b="1">
                <a:latin typeface="宋体" pitchFamily="2" charset="-122"/>
              </a:rPr>
            </a:br>
            <a:r>
              <a:rPr lang="en-US" altLang="zh-CN" sz="2800" b="1">
                <a:latin typeface="宋体" pitchFamily="2" charset="-122"/>
              </a:rPr>
              <a:t>4—6  </a:t>
            </a:r>
            <a:r>
              <a:rPr lang="zh-CN" altLang="en-US" sz="2800" b="1">
                <a:latin typeface="宋体" pitchFamily="2" charset="-122"/>
              </a:rPr>
              <a:t>三相单层绕组</a:t>
            </a:r>
          </a:p>
        </p:txBody>
      </p:sp>
      <p:sp>
        <p:nvSpPr>
          <p:cNvPr id="289795" name="Rectangle 3"/>
          <p:cNvSpPr>
            <a:spLocks noChangeArrowheads="1"/>
          </p:cNvSpPr>
          <p:nvPr/>
        </p:nvSpPr>
        <p:spPr bwMode="auto">
          <a:xfrm>
            <a:off x="250825" y="1844675"/>
            <a:ext cx="8569325" cy="4392613"/>
          </a:xfrm>
          <a:prstGeom prst="rect">
            <a:avLst/>
          </a:prstGeom>
          <a:noFill/>
          <a:ln w="9525">
            <a:noFill/>
            <a:miter lim="800000"/>
            <a:headEnd/>
            <a:tailEnd/>
          </a:ln>
          <a:effectLst/>
        </p:spPr>
        <p:txBody>
          <a:bodyPr/>
          <a:lstStyle/>
          <a:p>
            <a:pPr marL="342900" indent="-342900"/>
            <a:r>
              <a:rPr lang="en-US" altLang="zh-CN" sz="2000" b="0">
                <a:latin typeface="Arial" charset="0"/>
                <a:ea typeface="宋体" pitchFamily="2" charset="-122"/>
              </a:rPr>
              <a:t>      </a:t>
            </a:r>
            <a:r>
              <a:rPr lang="zh-CN" altLang="en-US" sz="2400"/>
              <a:t>此例的槽数和极对数与上节例子相同，相应槽电势星形图也是一样的，如图</a:t>
            </a:r>
            <a:r>
              <a:rPr lang="en-US" altLang="zh-CN" sz="2400"/>
              <a:t>(a)</a:t>
            </a:r>
            <a:r>
              <a:rPr lang="zh-CN" altLang="en-US" sz="2400"/>
              <a:t>。</a:t>
            </a:r>
          </a:p>
          <a:p>
            <a:pPr marL="342900" indent="-342900"/>
            <a:r>
              <a:rPr lang="zh-CN" altLang="en-US" sz="2400"/>
              <a:t>    以此按相带为</a:t>
            </a:r>
            <a:r>
              <a:rPr lang="en-US" altLang="zh-CN" sz="2400"/>
              <a:t>60°</a:t>
            </a:r>
            <a:r>
              <a:rPr lang="zh-CN" altLang="en-US" sz="2400"/>
              <a:t>分相，那么槽</a:t>
            </a:r>
            <a:r>
              <a:rPr lang="en-US" altLang="zh-CN" sz="2400"/>
              <a:t>1</a:t>
            </a:r>
            <a:r>
              <a:rPr lang="zh-CN" altLang="en-US" sz="2400"/>
              <a:t>、</a:t>
            </a:r>
            <a:r>
              <a:rPr lang="en-US" altLang="zh-CN" sz="2400"/>
              <a:t>2</a:t>
            </a:r>
            <a:r>
              <a:rPr lang="zh-CN" altLang="en-US" sz="2400"/>
              <a:t>和</a:t>
            </a:r>
            <a:r>
              <a:rPr lang="en-US" altLang="zh-CN" sz="2400"/>
              <a:t>13</a:t>
            </a:r>
            <a:r>
              <a:rPr lang="zh-CN" altLang="en-US" sz="2400"/>
              <a:t>，</a:t>
            </a:r>
            <a:r>
              <a:rPr lang="en-US" altLang="zh-CN" sz="2400"/>
              <a:t>14</a:t>
            </a:r>
            <a:r>
              <a:rPr lang="zh-CN" altLang="en-US" sz="2400"/>
              <a:t>可作为</a:t>
            </a:r>
            <a:r>
              <a:rPr lang="en-US" altLang="zh-CN" sz="2400"/>
              <a:t>A</a:t>
            </a:r>
            <a:r>
              <a:rPr lang="zh-CN" altLang="en-US" sz="2400"/>
              <a:t>相，槽</a:t>
            </a:r>
            <a:r>
              <a:rPr lang="en-US" altLang="zh-CN" sz="2400"/>
              <a:t>S</a:t>
            </a:r>
            <a:r>
              <a:rPr lang="zh-CN" altLang="en-US" sz="2400"/>
              <a:t>，</a:t>
            </a:r>
            <a:r>
              <a:rPr lang="en-US" altLang="zh-CN" sz="2400"/>
              <a:t>6</a:t>
            </a:r>
            <a:r>
              <a:rPr lang="zh-CN" altLang="en-US" sz="2400"/>
              <a:t>和</a:t>
            </a:r>
            <a:r>
              <a:rPr lang="en-US" altLang="zh-CN" sz="2400"/>
              <a:t>17</a:t>
            </a:r>
            <a:r>
              <a:rPr lang="zh-CN" altLang="en-US" sz="2400"/>
              <a:t>，</a:t>
            </a:r>
            <a:r>
              <a:rPr lang="en-US" altLang="zh-CN" sz="2400"/>
              <a:t>18</a:t>
            </a:r>
            <a:r>
              <a:rPr lang="zh-CN" altLang="en-US" sz="2400"/>
              <a:t>可作为</a:t>
            </a:r>
            <a:r>
              <a:rPr lang="en-US" altLang="zh-CN" sz="2400"/>
              <a:t>B</a:t>
            </a:r>
            <a:r>
              <a:rPr lang="zh-CN" altLang="en-US" sz="2400"/>
              <a:t>相，槽</a:t>
            </a:r>
            <a:r>
              <a:rPr lang="en-US" altLang="zh-CN" sz="2400"/>
              <a:t>9</a:t>
            </a:r>
            <a:r>
              <a:rPr lang="zh-CN" altLang="en-US" sz="2400"/>
              <a:t>、</a:t>
            </a:r>
            <a:r>
              <a:rPr lang="en-US" altLang="zh-CN" sz="2400"/>
              <a:t>10</a:t>
            </a:r>
            <a:r>
              <a:rPr lang="zh-CN" altLang="en-US" sz="2400"/>
              <a:t>和</a:t>
            </a:r>
            <a:r>
              <a:rPr lang="en-US" altLang="zh-CN" sz="2400"/>
              <a:t>2l</a:t>
            </a:r>
            <a:r>
              <a:rPr lang="zh-CN" altLang="en-US" sz="2400"/>
              <a:t>、</a:t>
            </a:r>
            <a:r>
              <a:rPr lang="en-US" altLang="zh-CN" sz="2400"/>
              <a:t>22</a:t>
            </a:r>
            <a:r>
              <a:rPr lang="zh-CN" altLang="en-US" sz="2400"/>
              <a:t>可作为</a:t>
            </a:r>
            <a:r>
              <a:rPr lang="en-US" altLang="zh-CN" sz="2400"/>
              <a:t>C</a:t>
            </a:r>
            <a:r>
              <a:rPr lang="zh-CN" altLang="en-US" sz="2400"/>
              <a:t>相。余下</a:t>
            </a:r>
            <a:r>
              <a:rPr lang="en-US" altLang="zh-CN" sz="2400"/>
              <a:t>12</a:t>
            </a:r>
            <a:r>
              <a:rPr lang="zh-CN" altLang="en-US" sz="2400"/>
              <a:t>个槽留作各元件的第二边用，如槽</a:t>
            </a:r>
            <a:r>
              <a:rPr lang="en-US" altLang="zh-CN" sz="2400"/>
              <a:t>7</a:t>
            </a:r>
            <a:r>
              <a:rPr lang="zh-CN" altLang="en-US" sz="2400"/>
              <a:t>与槽</a:t>
            </a:r>
            <a:r>
              <a:rPr lang="en-US" altLang="zh-CN" sz="2400"/>
              <a:t>1</a:t>
            </a:r>
            <a:r>
              <a:rPr lang="zh-CN" altLang="en-US" sz="2400"/>
              <a:t>嵌第</a:t>
            </a:r>
            <a:r>
              <a:rPr lang="en-US" altLang="zh-CN" sz="2400"/>
              <a:t>1</a:t>
            </a:r>
            <a:r>
              <a:rPr lang="zh-CN" altLang="en-US" sz="2400"/>
              <a:t>元件，槽</a:t>
            </a:r>
            <a:r>
              <a:rPr lang="en-US" altLang="zh-CN" sz="2400"/>
              <a:t>8</a:t>
            </a:r>
            <a:r>
              <a:rPr lang="zh-CN" altLang="en-US" sz="2400"/>
              <a:t>与槽</a:t>
            </a:r>
            <a:r>
              <a:rPr lang="en-US" altLang="zh-CN" sz="2400"/>
              <a:t>2</a:t>
            </a:r>
            <a:r>
              <a:rPr lang="zh-CN" altLang="en-US" sz="2400"/>
              <a:t>嵌第</a:t>
            </a:r>
            <a:r>
              <a:rPr lang="en-US" altLang="zh-CN" sz="2400"/>
              <a:t>2</a:t>
            </a:r>
            <a:r>
              <a:rPr lang="zh-CN" altLang="en-US" sz="2400"/>
              <a:t>元件</a:t>
            </a:r>
            <a:r>
              <a:rPr lang="en-US" altLang="zh-CN" sz="2400">
                <a:latin typeface="Arial"/>
              </a:rPr>
              <a:t>……</a:t>
            </a:r>
            <a:r>
              <a:rPr lang="zh-CN" altLang="en-US" sz="2400"/>
              <a:t>。这里可以看出，一般的单层绕组要设计短距绕组是不行的，此例为整距 </a:t>
            </a:r>
            <a:r>
              <a:rPr lang="en-US" altLang="zh-CN" sz="2400"/>
              <a:t>y</a:t>
            </a:r>
            <a:r>
              <a:rPr lang="en-US" altLang="zh-CN" sz="2400" baseline="-25000"/>
              <a:t>1</a:t>
            </a:r>
            <a:r>
              <a:rPr lang="en-US" altLang="zh-CN" sz="2400"/>
              <a:t>=</a:t>
            </a:r>
            <a:r>
              <a:rPr lang="el-GR" altLang="zh-CN" sz="2400">
                <a:cs typeface="Tahoma" pitchFamily="34" charset="0"/>
              </a:rPr>
              <a:t>τ</a:t>
            </a:r>
            <a:r>
              <a:rPr lang="en-US" altLang="zh-CN" sz="2400">
                <a:cs typeface="Tahoma" pitchFamily="34" charset="0"/>
              </a:rPr>
              <a:t>=6</a:t>
            </a:r>
            <a:r>
              <a:rPr lang="zh-CN" altLang="en-US" sz="2400"/>
              <a:t>，其绕组展开图及端部布置如图</a:t>
            </a:r>
            <a:r>
              <a:rPr lang="en-US" altLang="zh-CN" sz="2400"/>
              <a:t>(b)</a:t>
            </a:r>
            <a:r>
              <a:rPr lang="zh-CN" altLang="en-US" sz="2400"/>
              <a:t>、</a:t>
            </a:r>
            <a:r>
              <a:rPr lang="en-US" altLang="zh-CN" sz="2400"/>
              <a:t>(c)</a:t>
            </a:r>
            <a:r>
              <a:rPr lang="zh-CN" altLang="en-US" sz="2400"/>
              <a:t>所示。由此可见，单层绕组每对极每相只有一个元件组。对</a:t>
            </a:r>
            <a:r>
              <a:rPr lang="en-US" altLang="zh-CN" sz="2400"/>
              <a:t>p</a:t>
            </a:r>
            <a:r>
              <a:rPr lang="zh-CN" altLang="en-US" sz="2400"/>
              <a:t>对极电机，每相只有</a:t>
            </a:r>
            <a:r>
              <a:rPr lang="en-US" altLang="zh-CN" sz="2400"/>
              <a:t>p</a:t>
            </a:r>
            <a:r>
              <a:rPr lang="zh-CN" altLang="en-US" sz="2400"/>
              <a:t>个元件组，它们可串联或并联，最大并联支路数</a:t>
            </a:r>
            <a:r>
              <a:rPr lang="en-US" altLang="zh-CN" sz="2400"/>
              <a:t>a</a:t>
            </a:r>
            <a:r>
              <a:rPr lang="en-US" altLang="zh-CN" sz="2400" baseline="-25000"/>
              <a:t>max</a:t>
            </a:r>
            <a:r>
              <a:rPr lang="en-US" altLang="zh-CN" sz="2400"/>
              <a:t>=p</a:t>
            </a:r>
            <a:r>
              <a:rPr lang="zh-CN" altLang="en-US" sz="2400"/>
              <a:t>。 凡图</a:t>
            </a:r>
            <a:r>
              <a:rPr lang="en-US" altLang="zh-CN" sz="2400"/>
              <a:t>(b)</a:t>
            </a:r>
            <a:r>
              <a:rPr lang="zh-CN" altLang="en-US" sz="2400"/>
              <a:t>所画的展开图为</a:t>
            </a:r>
            <a:r>
              <a:rPr lang="en-US" altLang="zh-CN" sz="2400"/>
              <a:t>a=1</a:t>
            </a:r>
            <a:r>
              <a:rPr lang="zh-CN" altLang="en-US" sz="2400"/>
              <a:t>，即每相两元件组串连连接。 </a:t>
            </a:r>
            <a:endParaRPr lang="zh-CN" altLang="zh-CN" sz="2400"/>
          </a:p>
        </p:txBody>
      </p:sp>
      <p:pic>
        <p:nvPicPr>
          <p:cNvPr id="289796" name="Picture 4" descr="16-13 单层60相带的排列1"/>
          <p:cNvPicPr>
            <a:picLocks noChangeAspect="1" noChangeArrowheads="1"/>
          </p:cNvPicPr>
          <p:nvPr>
            <p:ph sz="quarter" idx="2"/>
          </p:nvPr>
        </p:nvPicPr>
        <p:blipFill>
          <a:blip r:embed="rId2"/>
          <a:srcRect/>
          <a:stretch>
            <a:fillRect/>
          </a:stretch>
        </p:blipFill>
        <p:spPr>
          <a:xfrm>
            <a:off x="468313" y="1989138"/>
            <a:ext cx="8197850" cy="4171950"/>
          </a:xfrm>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289796"/>
                                        </p:tgtEl>
                                        <p:attrNameLst>
                                          <p:attrName>style.visibility</p:attrName>
                                        </p:attrNameLst>
                                      </p:cBhvr>
                                      <p:to>
                                        <p:strVal val="visible"/>
                                      </p:to>
                                    </p:set>
                                    <p:animEffect transition="in" filter="slide(fromTop)">
                                      <p:cBhvr>
                                        <p:cTn id="7" dur="500"/>
                                        <p:tgtEl>
                                          <p:spTgt spid="289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0818" name="Rectangle 2"/>
          <p:cNvSpPr>
            <a:spLocks noGrp="1" noChangeArrowheads="1"/>
          </p:cNvSpPr>
          <p:nvPr>
            <p:ph type="title" sz="quarter"/>
          </p:nvPr>
        </p:nvSpPr>
        <p:spPr>
          <a:xfrm>
            <a:off x="900113" y="476250"/>
            <a:ext cx="7505700" cy="836613"/>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400" b="1">
                <a:latin typeface="宋体" pitchFamily="2" charset="-122"/>
              </a:rPr>
              <a:t>3</a:t>
            </a:r>
            <a:r>
              <a:rPr lang="en-US" altLang="zh-CN" sz="3200" b="1">
                <a:latin typeface="宋体" pitchFamily="2" charset="-122"/>
              </a:rPr>
              <a:t/>
            </a:r>
            <a:br>
              <a:rPr lang="en-US" altLang="zh-CN" sz="3200" b="1">
                <a:latin typeface="宋体" pitchFamily="2" charset="-122"/>
              </a:rPr>
            </a:br>
            <a:r>
              <a:rPr lang="en-US" altLang="zh-CN" sz="2800" b="1">
                <a:latin typeface="宋体" pitchFamily="2" charset="-122"/>
              </a:rPr>
              <a:t>4—6  </a:t>
            </a:r>
            <a:r>
              <a:rPr lang="zh-CN" altLang="en-US" sz="2800" b="1">
                <a:latin typeface="宋体" pitchFamily="2" charset="-122"/>
              </a:rPr>
              <a:t>三相单层绕组</a:t>
            </a:r>
          </a:p>
        </p:txBody>
      </p:sp>
      <p:pic>
        <p:nvPicPr>
          <p:cNvPr id="290820" name="Picture 4" descr="16-13 单层60相带的排列1"/>
          <p:cNvPicPr>
            <a:picLocks noChangeAspect="1" noChangeArrowheads="1"/>
          </p:cNvPicPr>
          <p:nvPr>
            <p:ph sz="quarter" idx="2"/>
          </p:nvPr>
        </p:nvPicPr>
        <p:blipFill>
          <a:blip r:embed="rId2"/>
          <a:srcRect/>
          <a:stretch>
            <a:fillRect/>
          </a:stretch>
        </p:blipFill>
        <p:spPr>
          <a:xfrm>
            <a:off x="2555875" y="3644900"/>
            <a:ext cx="5976938" cy="3040063"/>
          </a:xfrm>
          <a:noFill/>
          <a:ln/>
        </p:spPr>
      </p:pic>
      <p:sp>
        <p:nvSpPr>
          <p:cNvPr id="290819" name="Rectangle 3"/>
          <p:cNvSpPr>
            <a:spLocks noChangeArrowheads="1"/>
          </p:cNvSpPr>
          <p:nvPr/>
        </p:nvSpPr>
        <p:spPr bwMode="auto">
          <a:xfrm>
            <a:off x="0" y="1412875"/>
            <a:ext cx="8748713" cy="3816350"/>
          </a:xfrm>
          <a:prstGeom prst="rect">
            <a:avLst/>
          </a:prstGeom>
          <a:noFill/>
          <a:ln w="9525">
            <a:noFill/>
            <a:miter lim="800000"/>
            <a:headEnd/>
            <a:tailEnd/>
          </a:ln>
          <a:effectLst/>
        </p:spPr>
        <p:txBody>
          <a:bodyPr/>
          <a:lstStyle/>
          <a:p>
            <a:pPr marL="342900" indent="-342900"/>
            <a:r>
              <a:rPr lang="zh-CN" altLang="en-US"/>
              <a:t>由于绕组总电势的大小和相位与各导体连接的先后次序无关，故以上述方案基础稍作改造，可得改型如图</a:t>
            </a:r>
            <a:r>
              <a:rPr lang="en-US" altLang="zh-CN"/>
              <a:t>16</a:t>
            </a:r>
            <a:r>
              <a:rPr lang="en-US" altLang="zh-CN">
                <a:latin typeface="宋体"/>
              </a:rPr>
              <a:t>—</a:t>
            </a:r>
            <a:r>
              <a:rPr lang="en-US" altLang="zh-CN"/>
              <a:t>14</a:t>
            </a:r>
            <a:r>
              <a:rPr lang="zh-CN" altLang="en-US"/>
              <a:t>所示。这时每元件组都由大小两个元件组成，且同心布置，称之为</a:t>
            </a:r>
            <a:r>
              <a:rPr lang="zh-CN" altLang="en-US">
                <a:solidFill>
                  <a:srgbClr val="FF0000"/>
                </a:solidFill>
              </a:rPr>
              <a:t>同心式绕组</a:t>
            </a:r>
            <a:r>
              <a:rPr lang="zh-CN" altLang="en-US"/>
              <a:t>。  </a:t>
            </a:r>
          </a:p>
          <a:p>
            <a:pPr marL="342900" indent="-342900"/>
            <a:r>
              <a:rPr lang="zh-CN" altLang="en-US"/>
              <a:t>由图</a:t>
            </a:r>
            <a:r>
              <a:rPr lang="en-US" altLang="zh-CN"/>
              <a:t>16</a:t>
            </a:r>
            <a:r>
              <a:rPr lang="en-US" altLang="zh-CN">
                <a:latin typeface="宋体"/>
              </a:rPr>
              <a:t>—</a:t>
            </a:r>
            <a:r>
              <a:rPr lang="en-US" altLang="zh-CN"/>
              <a:t>14</a:t>
            </a:r>
            <a:r>
              <a:rPr lang="zh-CN" altLang="en-US"/>
              <a:t>可见，槽</a:t>
            </a:r>
            <a:r>
              <a:rPr lang="en-US" altLang="zh-CN"/>
              <a:t>1</a:t>
            </a:r>
            <a:r>
              <a:rPr lang="zh-CN" altLang="en-US"/>
              <a:t>与</a:t>
            </a:r>
            <a:r>
              <a:rPr lang="en-US" altLang="zh-CN"/>
              <a:t>8</a:t>
            </a:r>
            <a:r>
              <a:rPr lang="zh-CN" altLang="en-US"/>
              <a:t>及槽</a:t>
            </a:r>
            <a:r>
              <a:rPr lang="en-US" altLang="zh-CN"/>
              <a:t>13</a:t>
            </a:r>
            <a:r>
              <a:rPr lang="zh-CN" altLang="en-US"/>
              <a:t>与</a:t>
            </a:r>
            <a:r>
              <a:rPr lang="en-US" altLang="zh-CN"/>
              <a:t>20</a:t>
            </a:r>
            <a:r>
              <a:rPr lang="zh-CN" altLang="en-US"/>
              <a:t>所构成的为长距元件。若改造为槽</a:t>
            </a:r>
            <a:r>
              <a:rPr lang="en-US" altLang="zh-CN"/>
              <a:t>8</a:t>
            </a:r>
            <a:r>
              <a:rPr lang="zh-CN" altLang="en-US"/>
              <a:t>与</a:t>
            </a:r>
            <a:r>
              <a:rPr lang="en-US" altLang="zh-CN"/>
              <a:t>13</a:t>
            </a:r>
            <a:r>
              <a:rPr lang="zh-CN" altLang="en-US"/>
              <a:t>构成元件，槽</a:t>
            </a:r>
            <a:r>
              <a:rPr lang="en-US" altLang="zh-CN"/>
              <a:t>20</a:t>
            </a:r>
            <a:r>
              <a:rPr lang="zh-CN" altLang="en-US"/>
              <a:t>与重构成元件，那么均为短距元件。按此整体设计得</a:t>
            </a:r>
            <a:r>
              <a:rPr lang="zh-CN" altLang="en-US">
                <a:solidFill>
                  <a:srgbClr val="FF0000"/>
                </a:solidFill>
              </a:rPr>
              <a:t>链式绕组</a:t>
            </a:r>
            <a:r>
              <a:rPr lang="zh-CN" altLang="en-US"/>
              <a:t>，如图</a:t>
            </a:r>
            <a:r>
              <a:rPr lang="en-US" altLang="zh-CN"/>
              <a:t>16</a:t>
            </a:r>
            <a:r>
              <a:rPr lang="en-US" altLang="zh-CN">
                <a:latin typeface="宋体"/>
              </a:rPr>
              <a:t>—</a:t>
            </a:r>
            <a:r>
              <a:rPr lang="en-US" altLang="zh-CN"/>
              <a:t>15</a:t>
            </a:r>
            <a:r>
              <a:rPr lang="zh-CN" altLang="en-US"/>
              <a:t>所示，图中每相四个元件全串</a:t>
            </a:r>
            <a:r>
              <a:rPr lang="en-US" altLang="zh-CN"/>
              <a:t>(</a:t>
            </a:r>
            <a:r>
              <a:rPr lang="zh-CN" altLang="en-US"/>
              <a:t>两个元件要反串</a:t>
            </a:r>
            <a:r>
              <a:rPr lang="en-US" altLang="zh-CN"/>
              <a:t>)</a:t>
            </a:r>
            <a:r>
              <a:rPr lang="zh-CN" altLang="en-US"/>
              <a:t>。 </a:t>
            </a:r>
            <a:endParaRPr lang="zh-CN" altLang="zh-CN"/>
          </a:p>
        </p:txBody>
      </p:sp>
      <p:pic>
        <p:nvPicPr>
          <p:cNvPr id="290821" name="Picture 5" descr="16-14 单层60相带的排列-同心式"/>
          <p:cNvPicPr>
            <a:picLocks noChangeAspect="1" noChangeArrowheads="1"/>
          </p:cNvPicPr>
          <p:nvPr>
            <p:ph sz="quarter" idx="1"/>
          </p:nvPr>
        </p:nvPicPr>
        <p:blipFill>
          <a:blip r:embed="rId3"/>
          <a:srcRect/>
          <a:stretch>
            <a:fillRect/>
          </a:stretch>
        </p:blipFill>
        <p:spPr>
          <a:xfrm>
            <a:off x="2339975" y="2276475"/>
            <a:ext cx="5905500" cy="5024438"/>
          </a:xfrm>
          <a:noFill/>
          <a:ln/>
        </p:spPr>
      </p:pic>
      <p:pic>
        <p:nvPicPr>
          <p:cNvPr id="290823" name="Picture 7" descr="16-15 单层60相带的排列-链式"/>
          <p:cNvPicPr>
            <a:picLocks noChangeAspect="1" noChangeArrowheads="1"/>
          </p:cNvPicPr>
          <p:nvPr>
            <p:ph sz="quarter" idx="3"/>
          </p:nvPr>
        </p:nvPicPr>
        <p:blipFill>
          <a:blip r:embed="rId4"/>
          <a:srcRect/>
          <a:stretch>
            <a:fillRect/>
          </a:stretch>
        </p:blipFill>
        <p:spPr>
          <a:xfrm>
            <a:off x="755650" y="1484313"/>
            <a:ext cx="7127875" cy="5784850"/>
          </a:xfrm>
          <a:noFill/>
          <a:ln/>
        </p:spPr>
      </p:pic>
      <p:pic>
        <p:nvPicPr>
          <p:cNvPr id="290828" name="Picture 12" descr="dj16-16"/>
          <p:cNvPicPr>
            <a:picLocks noChangeAspect="1" noChangeArrowheads="1"/>
          </p:cNvPicPr>
          <p:nvPr>
            <p:ph sz="quarter" idx="4"/>
          </p:nvPr>
        </p:nvPicPr>
        <p:blipFill>
          <a:blip r:embed="rId5"/>
          <a:srcRect t="67761" r="9776"/>
          <a:stretch>
            <a:fillRect/>
          </a:stretch>
        </p:blipFill>
        <p:spPr>
          <a:xfrm>
            <a:off x="611188" y="1557338"/>
            <a:ext cx="8532812" cy="5276850"/>
          </a:xfrm>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90821"/>
                                        </p:tgtEl>
                                        <p:attrNameLst>
                                          <p:attrName>style.visibility</p:attrName>
                                        </p:attrNameLst>
                                      </p:cBhvr>
                                      <p:to>
                                        <p:strVal val="visible"/>
                                      </p:to>
                                    </p:set>
                                    <p:anim calcmode="lin" valueType="num">
                                      <p:cBhvr>
                                        <p:cTn id="7" dur="1000" fill="hold"/>
                                        <p:tgtEl>
                                          <p:spTgt spid="290821"/>
                                        </p:tgtEl>
                                        <p:attrNameLst>
                                          <p:attrName>ppt_w</p:attrName>
                                        </p:attrNameLst>
                                      </p:cBhvr>
                                      <p:tavLst>
                                        <p:tav tm="0">
                                          <p:val>
                                            <p:strVal val="#ppt_w*0.70"/>
                                          </p:val>
                                        </p:tav>
                                        <p:tav tm="100000">
                                          <p:val>
                                            <p:strVal val="#ppt_w"/>
                                          </p:val>
                                        </p:tav>
                                      </p:tavLst>
                                    </p:anim>
                                    <p:anim calcmode="lin" valueType="num">
                                      <p:cBhvr>
                                        <p:cTn id="8" dur="1000" fill="hold"/>
                                        <p:tgtEl>
                                          <p:spTgt spid="290821"/>
                                        </p:tgtEl>
                                        <p:attrNameLst>
                                          <p:attrName>ppt_h</p:attrName>
                                        </p:attrNameLst>
                                      </p:cBhvr>
                                      <p:tavLst>
                                        <p:tav tm="0">
                                          <p:val>
                                            <p:strVal val="#ppt_h"/>
                                          </p:val>
                                        </p:tav>
                                        <p:tav tm="100000">
                                          <p:val>
                                            <p:strVal val="#ppt_h"/>
                                          </p:val>
                                        </p:tav>
                                      </p:tavLst>
                                    </p:anim>
                                    <p:animEffect transition="in" filter="fade">
                                      <p:cBhvr>
                                        <p:cTn id="9" dur="1000"/>
                                        <p:tgtEl>
                                          <p:spTgt spid="290821"/>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290823"/>
                                        </p:tgtEl>
                                        <p:attrNameLst>
                                          <p:attrName>style.visibility</p:attrName>
                                        </p:attrNameLst>
                                      </p:cBhvr>
                                      <p:to>
                                        <p:strVal val="visible"/>
                                      </p:to>
                                    </p:set>
                                    <p:anim calcmode="lin" valueType="num">
                                      <p:cBhvr>
                                        <p:cTn id="14" dur="1000" fill="hold"/>
                                        <p:tgtEl>
                                          <p:spTgt spid="290823"/>
                                        </p:tgtEl>
                                        <p:attrNameLst>
                                          <p:attrName>ppt_w</p:attrName>
                                        </p:attrNameLst>
                                      </p:cBhvr>
                                      <p:tavLst>
                                        <p:tav tm="0">
                                          <p:val>
                                            <p:strVal val="#ppt_w*0.70"/>
                                          </p:val>
                                        </p:tav>
                                        <p:tav tm="100000">
                                          <p:val>
                                            <p:strVal val="#ppt_w"/>
                                          </p:val>
                                        </p:tav>
                                      </p:tavLst>
                                    </p:anim>
                                    <p:anim calcmode="lin" valueType="num">
                                      <p:cBhvr>
                                        <p:cTn id="15" dur="1000" fill="hold"/>
                                        <p:tgtEl>
                                          <p:spTgt spid="290823"/>
                                        </p:tgtEl>
                                        <p:attrNameLst>
                                          <p:attrName>ppt_h</p:attrName>
                                        </p:attrNameLst>
                                      </p:cBhvr>
                                      <p:tavLst>
                                        <p:tav tm="0">
                                          <p:val>
                                            <p:strVal val="#ppt_h"/>
                                          </p:val>
                                        </p:tav>
                                        <p:tav tm="100000">
                                          <p:val>
                                            <p:strVal val="#ppt_h"/>
                                          </p:val>
                                        </p:tav>
                                      </p:tavLst>
                                    </p:anim>
                                    <p:animEffect transition="in" filter="fade">
                                      <p:cBhvr>
                                        <p:cTn id="16" dur="1000"/>
                                        <p:tgtEl>
                                          <p:spTgt spid="29082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90828"/>
                                        </p:tgtEl>
                                        <p:attrNameLst>
                                          <p:attrName>style.visibility</p:attrName>
                                        </p:attrNameLst>
                                      </p:cBhvr>
                                      <p:to>
                                        <p:strVal val="visible"/>
                                      </p:to>
                                    </p:set>
                                    <p:animEffect transition="in" filter="blinds(horizontal)">
                                      <p:cBhvr>
                                        <p:cTn id="21" dur="500"/>
                                        <p:tgtEl>
                                          <p:spTgt spid="290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4914" name="Rectangle 2"/>
          <p:cNvSpPr>
            <a:spLocks noGrp="1" noChangeArrowheads="1"/>
          </p:cNvSpPr>
          <p:nvPr>
            <p:ph type="title" sz="quarter"/>
          </p:nvPr>
        </p:nvSpPr>
        <p:spPr>
          <a:xfrm>
            <a:off x="827088" y="620713"/>
            <a:ext cx="7793037" cy="981075"/>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400" b="1">
                <a:latin typeface="宋体" pitchFamily="2" charset="-122"/>
              </a:rPr>
              <a:t>4</a:t>
            </a:r>
            <a:r>
              <a:rPr lang="en-US" altLang="zh-CN" sz="3200" b="1">
                <a:latin typeface="宋体" pitchFamily="2" charset="-122"/>
              </a:rPr>
              <a:t/>
            </a:r>
            <a:br>
              <a:rPr lang="en-US" altLang="zh-CN" sz="3200" b="1">
                <a:latin typeface="宋体" pitchFamily="2" charset="-122"/>
              </a:rPr>
            </a:br>
            <a:r>
              <a:rPr lang="en-US" altLang="zh-CN" sz="2800" b="1">
                <a:latin typeface="宋体" pitchFamily="2" charset="-122"/>
              </a:rPr>
              <a:t>4—6  </a:t>
            </a:r>
            <a:r>
              <a:rPr lang="zh-CN" altLang="en-US" sz="2800" b="1">
                <a:latin typeface="宋体" pitchFamily="2" charset="-122"/>
              </a:rPr>
              <a:t>三相单层绕组</a:t>
            </a:r>
          </a:p>
        </p:txBody>
      </p:sp>
      <p:pic>
        <p:nvPicPr>
          <p:cNvPr id="294916" name="Picture 4" descr="16-13 单层60相带的排列1"/>
          <p:cNvPicPr>
            <a:picLocks noChangeAspect="1" noChangeArrowheads="1"/>
          </p:cNvPicPr>
          <p:nvPr>
            <p:ph sz="quarter" idx="2"/>
          </p:nvPr>
        </p:nvPicPr>
        <p:blipFill>
          <a:blip r:embed="rId2"/>
          <a:srcRect r="26431"/>
          <a:stretch>
            <a:fillRect/>
          </a:stretch>
        </p:blipFill>
        <p:spPr>
          <a:xfrm>
            <a:off x="1979613" y="1052513"/>
            <a:ext cx="7164387" cy="4305300"/>
          </a:xfrm>
          <a:noFill/>
          <a:ln/>
        </p:spPr>
      </p:pic>
      <p:pic>
        <p:nvPicPr>
          <p:cNvPr id="294919" name="Picture 7" descr="16-15 单层60相带的排列-交叉式"/>
          <p:cNvPicPr>
            <a:picLocks noChangeAspect="1" noChangeArrowheads="1"/>
          </p:cNvPicPr>
          <p:nvPr>
            <p:ph sz="quarter" idx="4"/>
          </p:nvPr>
        </p:nvPicPr>
        <p:blipFill>
          <a:blip r:embed="rId3"/>
          <a:srcRect/>
          <a:stretch>
            <a:fillRect/>
          </a:stretch>
        </p:blipFill>
        <p:spPr>
          <a:xfrm>
            <a:off x="4500563" y="3954463"/>
            <a:ext cx="4643437" cy="2903537"/>
          </a:xfrm>
          <a:noFill/>
          <a:ln/>
        </p:spPr>
      </p:pic>
      <p:pic>
        <p:nvPicPr>
          <p:cNvPr id="294915" name="Picture 3" descr="16-14 单层60相带的排列-同心式"/>
          <p:cNvPicPr>
            <a:picLocks noChangeAspect="1" noChangeArrowheads="1"/>
          </p:cNvPicPr>
          <p:nvPr>
            <p:ph sz="quarter" idx="1"/>
          </p:nvPr>
        </p:nvPicPr>
        <p:blipFill>
          <a:blip r:embed="rId4"/>
          <a:srcRect/>
          <a:stretch>
            <a:fillRect/>
          </a:stretch>
        </p:blipFill>
        <p:spPr>
          <a:xfrm>
            <a:off x="0" y="1052513"/>
            <a:ext cx="5076825" cy="4318000"/>
          </a:xfrm>
          <a:noFill/>
          <a:ln/>
        </p:spPr>
      </p:pic>
      <p:pic>
        <p:nvPicPr>
          <p:cNvPr id="294917" name="Picture 5" descr="16-15 单层60相带的排列-链式"/>
          <p:cNvPicPr>
            <a:picLocks noChangeAspect="1" noChangeArrowheads="1"/>
          </p:cNvPicPr>
          <p:nvPr>
            <p:ph sz="quarter" idx="3"/>
          </p:nvPr>
        </p:nvPicPr>
        <p:blipFill>
          <a:blip r:embed="rId5"/>
          <a:srcRect t="21028"/>
          <a:stretch>
            <a:fillRect/>
          </a:stretch>
        </p:blipFill>
        <p:spPr>
          <a:xfrm>
            <a:off x="0" y="3883025"/>
            <a:ext cx="4643438" cy="2974975"/>
          </a:xfrm>
          <a:noFill/>
          <a:ln/>
        </p:spPr>
      </p:pic>
      <p:sp>
        <p:nvSpPr>
          <p:cNvPr id="294920" name="Rectangle 8"/>
          <p:cNvSpPr>
            <a:spLocks noChangeArrowheads="1"/>
          </p:cNvSpPr>
          <p:nvPr/>
        </p:nvSpPr>
        <p:spPr bwMode="auto">
          <a:xfrm>
            <a:off x="323850" y="1860550"/>
            <a:ext cx="8496300" cy="3140075"/>
          </a:xfrm>
          <a:prstGeom prst="rect">
            <a:avLst/>
          </a:prstGeom>
          <a:solidFill>
            <a:srgbClr val="FFFF00"/>
          </a:solidFill>
          <a:ln w="9525">
            <a:noFill/>
            <a:miter lim="800000"/>
            <a:headEnd/>
            <a:tailEnd/>
          </a:ln>
          <a:effectLst/>
        </p:spPr>
        <p:txBody>
          <a:bodyPr anchor="ctr">
            <a:spAutoFit/>
          </a:bodyPr>
          <a:lstStyle/>
          <a:p>
            <a:pPr>
              <a:spcBef>
                <a:spcPct val="0"/>
              </a:spcBef>
              <a:buClrTx/>
              <a:buSzTx/>
              <a:buFontTx/>
              <a:buNone/>
            </a:pPr>
            <a:r>
              <a:rPr kumimoji="1" lang="zh-CN" altLang="en-US" sz="4000">
                <a:latin typeface="Tahoma" pitchFamily="34" charset="0"/>
                <a:ea typeface="宋体" pitchFamily="2" charset="-122"/>
              </a:rPr>
              <a:t>值得指出的是，形式上同心式和链式元件并非整距，也体现不了分布性，但从实质和效果来说，它们全同于整距、分布绕组。所以，称三相单层绕组总是整距绕组。</a:t>
            </a:r>
            <a:r>
              <a:rPr kumimoji="1" lang="zh-CN" altLang="en-US" sz="4000" b="0">
                <a:latin typeface="Tahoma" pitchFamily="34" charset="0"/>
                <a:ea typeface="宋体"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94920"/>
                                        </p:tgtEl>
                                        <p:attrNameLst>
                                          <p:attrName>style.visibility</p:attrName>
                                        </p:attrNameLst>
                                      </p:cBhvr>
                                      <p:to>
                                        <p:strVal val="visible"/>
                                      </p:to>
                                    </p:set>
                                    <p:animEffect transition="in" filter="slide(fromBottom)">
                                      <p:cBhvr>
                                        <p:cTn id="7" dur="500"/>
                                        <p:tgtEl>
                                          <p:spTgt spid="2949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20"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5938" name="Rectangle 2"/>
          <p:cNvSpPr>
            <a:spLocks noGrp="1" noChangeArrowheads="1"/>
          </p:cNvSpPr>
          <p:nvPr>
            <p:ph type="title" sz="quarter"/>
          </p:nvPr>
        </p:nvSpPr>
        <p:spPr>
          <a:xfrm>
            <a:off x="900113" y="476250"/>
            <a:ext cx="6553200" cy="1169988"/>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400" b="1">
                <a:latin typeface="宋体" pitchFamily="2" charset="-122"/>
              </a:rPr>
              <a:t>1</a:t>
            </a:r>
            <a:r>
              <a:rPr lang="en-US" altLang="zh-CN" sz="3200" b="1">
                <a:latin typeface="宋体" pitchFamily="2" charset="-122"/>
              </a:rPr>
              <a:t/>
            </a:r>
            <a:br>
              <a:rPr lang="en-US" altLang="zh-CN" sz="3200" b="1">
                <a:latin typeface="宋体" pitchFamily="2" charset="-122"/>
              </a:rPr>
            </a:br>
            <a:r>
              <a:rPr lang="en-US" altLang="zh-CN" sz="2800" b="1">
                <a:latin typeface="宋体" pitchFamily="2" charset="-122"/>
              </a:rPr>
              <a:t>4—7  </a:t>
            </a:r>
            <a:r>
              <a:rPr lang="zh-CN" altLang="en-US" sz="2800" b="1">
                <a:latin typeface="宋体" pitchFamily="2" charset="-122"/>
              </a:rPr>
              <a:t>单相交流绕组</a:t>
            </a:r>
          </a:p>
        </p:txBody>
      </p:sp>
      <p:sp>
        <p:nvSpPr>
          <p:cNvPr id="295942" name="Rectangle 6"/>
          <p:cNvSpPr>
            <a:spLocks noChangeArrowheads="1"/>
          </p:cNvSpPr>
          <p:nvPr/>
        </p:nvSpPr>
        <p:spPr bwMode="auto">
          <a:xfrm>
            <a:off x="250825" y="1673225"/>
            <a:ext cx="8605838" cy="5184775"/>
          </a:xfrm>
          <a:prstGeom prst="rect">
            <a:avLst/>
          </a:prstGeom>
          <a:noFill/>
          <a:ln w="9525">
            <a:noFill/>
            <a:miter lim="800000"/>
            <a:headEnd/>
            <a:tailEnd/>
          </a:ln>
          <a:effectLst/>
        </p:spPr>
        <p:txBody>
          <a:bodyPr/>
          <a:lstStyle/>
          <a:p>
            <a:pPr marL="342900" indent="-342900"/>
            <a:r>
              <a:rPr lang="en-US" altLang="zh-CN" sz="2700" b="0">
                <a:latin typeface="Arial" charset="0"/>
                <a:ea typeface="宋体" pitchFamily="2" charset="-122"/>
              </a:rPr>
              <a:t>       </a:t>
            </a:r>
            <a:r>
              <a:rPr lang="zh-CN" altLang="en-US" sz="2400"/>
              <a:t>小功率单相交流电机的应用也是很广的，单相变流机、风门和阀门等电动机构均用</a:t>
            </a:r>
          </a:p>
          <a:p>
            <a:pPr marL="342900" indent="-342900"/>
            <a:r>
              <a:rPr lang="zh-CN" altLang="en-US" sz="2400"/>
              <a:t>    单相电机，各种工农业机械上小功率驱动以及家用电器中的动力更少不了单相感应电动机。单相电机中用单相交流绕组。其实，单相绕组与三相绕组中的一相绕组是没有根本差别的。图</a:t>
            </a:r>
            <a:r>
              <a:rPr lang="en-US" altLang="zh-CN" sz="2400"/>
              <a:t>16</a:t>
            </a:r>
            <a:r>
              <a:rPr lang="en-US" altLang="zh-CN" sz="2400">
                <a:latin typeface="Arial"/>
              </a:rPr>
              <a:t>—</a:t>
            </a:r>
            <a:r>
              <a:rPr lang="en-US" altLang="zh-CN" sz="2400"/>
              <a:t>17</a:t>
            </a:r>
            <a:r>
              <a:rPr lang="zh-CN" altLang="en-US" sz="2400"/>
              <a:t>为一单相绕组之例，它是变流机</a:t>
            </a:r>
            <a:r>
              <a:rPr lang="en-US" altLang="zh-CN" sz="2400"/>
              <a:t>DBL</a:t>
            </a:r>
            <a:r>
              <a:rPr lang="en-US" altLang="zh-CN" sz="2400">
                <a:latin typeface="Arial"/>
              </a:rPr>
              <a:t>—</a:t>
            </a:r>
            <a:r>
              <a:rPr lang="en-US" altLang="zh-CN" sz="2400"/>
              <a:t>750</a:t>
            </a:r>
            <a:r>
              <a:rPr lang="zh-CN" altLang="en-US" sz="2400"/>
              <a:t>的单相交流发电机绕组展开图。（见书 </a:t>
            </a:r>
            <a:r>
              <a:rPr lang="en-US" altLang="zh-CN" sz="2400"/>
              <a:t>P129</a:t>
            </a:r>
            <a:r>
              <a:rPr lang="zh-CN" altLang="en-US" sz="2400"/>
              <a:t>）</a:t>
            </a:r>
          </a:p>
          <a:p>
            <a:pPr marL="342900" indent="-342900"/>
            <a:r>
              <a:rPr lang="zh-CN" altLang="en-US" sz="2400"/>
              <a:t>    此例，定子槽数</a:t>
            </a:r>
            <a:r>
              <a:rPr lang="en-US" altLang="zh-CN" sz="2400"/>
              <a:t>Z=28</a:t>
            </a:r>
            <a:r>
              <a:rPr lang="zh-CN" altLang="en-US" sz="2400"/>
              <a:t>，极数</a:t>
            </a:r>
            <a:r>
              <a:rPr lang="en-US" altLang="zh-CN" sz="2400"/>
              <a:t>2p =4</a:t>
            </a:r>
            <a:r>
              <a:rPr lang="zh-CN" altLang="en-US" sz="2400"/>
              <a:t>，该绕组型式为同心式。如图</a:t>
            </a:r>
            <a:r>
              <a:rPr lang="en-US" altLang="zh-CN" sz="2400"/>
              <a:t>16</a:t>
            </a:r>
            <a:r>
              <a:rPr lang="en-US" altLang="zh-CN" sz="2400">
                <a:latin typeface="Arial"/>
              </a:rPr>
              <a:t>—</a:t>
            </a:r>
            <a:r>
              <a:rPr lang="en-US" altLang="zh-CN" sz="2400"/>
              <a:t>17</a:t>
            </a:r>
            <a:r>
              <a:rPr lang="zh-CN" altLang="en-US" sz="2400"/>
              <a:t>所示，它有四个元件组，每一个元件组有三个元件组成，其中最大的元件是整距的。槽</a:t>
            </a:r>
            <a:r>
              <a:rPr lang="en-US" altLang="zh-CN" sz="2400"/>
              <a:t>4</a:t>
            </a:r>
            <a:r>
              <a:rPr lang="zh-CN" altLang="en-US" sz="2400"/>
              <a:t>，</a:t>
            </a:r>
            <a:r>
              <a:rPr lang="en-US" altLang="zh-CN" sz="2400"/>
              <a:t>11</a:t>
            </a:r>
            <a:r>
              <a:rPr lang="zh-CN" altLang="en-US" sz="2400"/>
              <a:t>、</a:t>
            </a:r>
            <a:r>
              <a:rPr lang="en-US" altLang="zh-CN" sz="2400"/>
              <a:t>18</a:t>
            </a:r>
            <a:r>
              <a:rPr lang="zh-CN" altLang="en-US" sz="2400"/>
              <a:t>、</a:t>
            </a:r>
            <a:r>
              <a:rPr lang="en-US" altLang="zh-CN" sz="2400"/>
              <a:t>28</a:t>
            </a:r>
            <a:r>
              <a:rPr lang="zh-CN" altLang="en-US" sz="2400"/>
              <a:t>槽内均安置两个元件边，从而使四个元件组结构完全一致。该图示，四个元件组全串联</a:t>
            </a:r>
            <a:r>
              <a:rPr lang="en-US" altLang="zh-CN" sz="2400"/>
              <a:t>(</a:t>
            </a:r>
            <a:r>
              <a:rPr lang="zh-CN" altLang="en-US" sz="2400"/>
              <a:t>有两个必须反串</a:t>
            </a:r>
            <a:r>
              <a:rPr lang="en-US" altLang="zh-CN" sz="2400"/>
              <a:t>)</a:t>
            </a:r>
            <a:r>
              <a:rPr lang="zh-CN" altLang="en-US" sz="2400"/>
              <a:t>，</a:t>
            </a:r>
            <a:r>
              <a:rPr lang="en-US" altLang="zh-CN" sz="2400"/>
              <a:t>a =1</a:t>
            </a:r>
            <a:r>
              <a:rPr lang="zh-CN" altLang="en-US" sz="2400"/>
              <a:t>。  </a:t>
            </a:r>
            <a:endParaRPr lang="zh-CN" altLang="zh-CN" sz="240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62" name="Rectangle 2"/>
          <p:cNvSpPr>
            <a:spLocks noGrp="1" noChangeArrowheads="1"/>
          </p:cNvSpPr>
          <p:nvPr>
            <p:ph type="title" sz="quarter"/>
          </p:nvPr>
        </p:nvSpPr>
        <p:spPr>
          <a:xfrm>
            <a:off x="900113" y="836613"/>
            <a:ext cx="7145337" cy="836612"/>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400" b="1">
                <a:latin typeface="宋体" pitchFamily="2" charset="-122"/>
              </a:rPr>
              <a:t>2</a:t>
            </a:r>
            <a:r>
              <a:rPr lang="en-US" altLang="zh-CN" sz="3200" b="1">
                <a:latin typeface="宋体" pitchFamily="2" charset="-122"/>
              </a:rPr>
              <a:t/>
            </a:r>
            <a:br>
              <a:rPr lang="en-US" altLang="zh-CN" sz="3200" b="1">
                <a:latin typeface="宋体" pitchFamily="2" charset="-122"/>
              </a:rPr>
            </a:br>
            <a:r>
              <a:rPr lang="en-US" altLang="zh-CN" sz="2800" b="1">
                <a:latin typeface="宋体" pitchFamily="2" charset="-122"/>
              </a:rPr>
              <a:t>4—7  </a:t>
            </a:r>
            <a:r>
              <a:rPr lang="zh-CN" altLang="en-US" sz="2800" b="1">
                <a:latin typeface="宋体" pitchFamily="2" charset="-122"/>
              </a:rPr>
              <a:t>单相交流绕组</a:t>
            </a:r>
          </a:p>
        </p:txBody>
      </p:sp>
      <p:sp>
        <p:nvSpPr>
          <p:cNvPr id="296963" name="Rectangle 3"/>
          <p:cNvSpPr>
            <a:spLocks noChangeArrowheads="1"/>
          </p:cNvSpPr>
          <p:nvPr/>
        </p:nvSpPr>
        <p:spPr bwMode="auto">
          <a:xfrm>
            <a:off x="395288" y="1673225"/>
            <a:ext cx="8316912" cy="5184775"/>
          </a:xfrm>
          <a:prstGeom prst="rect">
            <a:avLst/>
          </a:prstGeom>
          <a:noFill/>
          <a:ln w="9525">
            <a:noFill/>
            <a:miter lim="800000"/>
            <a:headEnd/>
            <a:tailEnd/>
          </a:ln>
          <a:effectLst/>
        </p:spPr>
        <p:txBody>
          <a:bodyPr/>
          <a:lstStyle/>
          <a:p>
            <a:pPr marL="342900" indent="-342900"/>
            <a:r>
              <a:rPr lang="en-US" altLang="zh-CN" sz="2700" b="0">
                <a:latin typeface="Arial" charset="0"/>
                <a:ea typeface="宋体" pitchFamily="2" charset="-122"/>
              </a:rPr>
              <a:t>      </a:t>
            </a:r>
            <a:r>
              <a:rPr lang="zh-CN" altLang="en-US" sz="2400"/>
              <a:t>由于是单相绕组，因此电机槽的利用不像三相绕组那样受到其它相的制约，</a:t>
            </a:r>
            <a:r>
              <a:rPr lang="zh-CN" altLang="en-US" sz="2400">
                <a:solidFill>
                  <a:srgbClr val="0000FF"/>
                </a:solidFill>
              </a:rPr>
              <a:t>理论上可以将全部槽都用上</a:t>
            </a:r>
            <a:r>
              <a:rPr lang="zh-CN" altLang="en-US" sz="2400"/>
              <a:t>。如图</a:t>
            </a:r>
            <a:r>
              <a:rPr lang="en-US" altLang="zh-CN" sz="2400"/>
              <a:t>16-17</a:t>
            </a:r>
            <a:r>
              <a:rPr lang="zh-CN" altLang="en-US" sz="2400"/>
              <a:t>中，槽</a:t>
            </a:r>
            <a:r>
              <a:rPr lang="en-US" altLang="zh-CN" sz="2400"/>
              <a:t>7</a:t>
            </a:r>
            <a:r>
              <a:rPr lang="zh-CN" altLang="en-US" sz="2400"/>
              <a:t>，</a:t>
            </a:r>
            <a:r>
              <a:rPr lang="en-US" altLang="zh-CN" sz="2400"/>
              <a:t>8</a:t>
            </a:r>
            <a:r>
              <a:rPr lang="zh-CN" altLang="en-US" sz="2400"/>
              <a:t>等还可设置元件。但过小节距的元件产生电势甚小，材料利用率就低，所以</a:t>
            </a:r>
            <a:r>
              <a:rPr lang="zh-CN" altLang="en-US" sz="2400">
                <a:solidFill>
                  <a:srgbClr val="FF0000"/>
                </a:solidFill>
              </a:rPr>
              <a:t>通常宁可空几个槽</a:t>
            </a:r>
            <a:r>
              <a:rPr lang="zh-CN" altLang="en-US" sz="2400"/>
              <a:t>不用。本例每极</a:t>
            </a:r>
            <a:r>
              <a:rPr lang="en-US" altLang="zh-CN" sz="2400">
                <a:solidFill>
                  <a:srgbClr val="FF0000"/>
                </a:solidFill>
              </a:rPr>
              <a:t>7</a:t>
            </a:r>
            <a:r>
              <a:rPr lang="zh-CN" altLang="en-US" sz="2400"/>
              <a:t>个槽，而实际仅用其中</a:t>
            </a:r>
            <a:r>
              <a:rPr lang="en-US" altLang="zh-CN" sz="2400">
                <a:solidFill>
                  <a:srgbClr val="FF0000"/>
                </a:solidFill>
              </a:rPr>
              <a:t>5</a:t>
            </a:r>
            <a:r>
              <a:rPr lang="zh-CN" altLang="en-US" sz="2400">
                <a:solidFill>
                  <a:srgbClr val="FF0000"/>
                </a:solidFill>
              </a:rPr>
              <a:t>个</a:t>
            </a:r>
            <a:r>
              <a:rPr lang="zh-CN" altLang="en-US" sz="2400"/>
              <a:t>槽。简单的分析可知，选用</a:t>
            </a:r>
            <a:r>
              <a:rPr lang="en-US" altLang="zh-CN" sz="2400" u="sng">
                <a:solidFill>
                  <a:srgbClr val="FF0000"/>
                </a:solidFill>
              </a:rPr>
              <a:t>2</a:t>
            </a:r>
            <a:r>
              <a:rPr lang="zh-CN" altLang="en-US" sz="2400" u="sng">
                <a:solidFill>
                  <a:srgbClr val="FF0000"/>
                </a:solidFill>
              </a:rPr>
              <a:t>／</a:t>
            </a:r>
            <a:r>
              <a:rPr lang="en-US" altLang="zh-CN" sz="2400" u="sng">
                <a:solidFill>
                  <a:srgbClr val="FF0000"/>
                </a:solidFill>
              </a:rPr>
              <a:t>3</a:t>
            </a:r>
            <a:r>
              <a:rPr lang="zh-CN" altLang="en-US" sz="2400" u="sng">
                <a:solidFill>
                  <a:srgbClr val="FF0000"/>
                </a:solidFill>
              </a:rPr>
              <a:t>槽</a:t>
            </a:r>
            <a:r>
              <a:rPr lang="zh-CN" altLang="en-US" sz="2400"/>
              <a:t>的单相绕组和利用全部槽的绕组相比，用</a:t>
            </a:r>
            <a:r>
              <a:rPr lang="zh-CN" altLang="en-US" sz="2400">
                <a:solidFill>
                  <a:srgbClr val="FF0000"/>
                </a:solidFill>
              </a:rPr>
              <a:t>铜量约减少</a:t>
            </a:r>
            <a:r>
              <a:rPr lang="en-US" altLang="zh-CN" sz="2400">
                <a:solidFill>
                  <a:srgbClr val="FF0000"/>
                </a:solidFill>
              </a:rPr>
              <a:t>1</a:t>
            </a:r>
            <a:r>
              <a:rPr lang="zh-CN" altLang="en-US" sz="2400">
                <a:solidFill>
                  <a:srgbClr val="FF0000"/>
                </a:solidFill>
              </a:rPr>
              <a:t>／</a:t>
            </a:r>
            <a:r>
              <a:rPr lang="en-US" altLang="zh-CN" sz="2400">
                <a:solidFill>
                  <a:srgbClr val="FF0000"/>
                </a:solidFill>
              </a:rPr>
              <a:t>3</a:t>
            </a:r>
            <a:r>
              <a:rPr lang="zh-CN" altLang="en-US" sz="2400"/>
              <a:t>，而</a:t>
            </a:r>
            <a:r>
              <a:rPr lang="zh-CN" altLang="en-US" sz="2400">
                <a:solidFill>
                  <a:srgbClr val="FF0000"/>
                </a:solidFill>
              </a:rPr>
              <a:t>电势仅减小</a:t>
            </a:r>
            <a:r>
              <a:rPr lang="en-US" altLang="zh-CN" sz="2400">
                <a:solidFill>
                  <a:srgbClr val="FF0000"/>
                </a:solidFill>
              </a:rPr>
              <a:t>9.4%</a:t>
            </a:r>
            <a:r>
              <a:rPr lang="zh-CN" altLang="en-US" sz="2400">
                <a:solidFill>
                  <a:schemeClr val="hlink"/>
                </a:solidFill>
              </a:rPr>
              <a:t>。</a:t>
            </a:r>
            <a:r>
              <a:rPr lang="zh-CN" altLang="en-US" sz="2400"/>
              <a:t>此外，选用</a:t>
            </a:r>
            <a:r>
              <a:rPr lang="en-US" altLang="zh-CN" sz="2400"/>
              <a:t>2</a:t>
            </a:r>
            <a:r>
              <a:rPr lang="zh-CN" altLang="en-US" sz="2400"/>
              <a:t>／</a:t>
            </a:r>
            <a:r>
              <a:rPr lang="en-US" altLang="zh-CN" sz="2400"/>
              <a:t>3</a:t>
            </a:r>
            <a:r>
              <a:rPr lang="zh-CN" altLang="en-US" sz="2400"/>
              <a:t>槽的绕组，</a:t>
            </a:r>
            <a:r>
              <a:rPr lang="zh-CN" altLang="en-US" sz="2400" u="sng">
                <a:solidFill>
                  <a:srgbClr val="FF0000"/>
                </a:solidFill>
              </a:rPr>
              <a:t>相带宽</a:t>
            </a:r>
            <a:r>
              <a:rPr lang="en-US" altLang="zh-CN" sz="2400" u="sng">
                <a:solidFill>
                  <a:srgbClr val="FF0000"/>
                </a:solidFill>
              </a:rPr>
              <a:t>120°</a:t>
            </a:r>
            <a:r>
              <a:rPr lang="zh-CN" altLang="en-US" sz="2400" u="sng">
                <a:solidFill>
                  <a:srgbClr val="FF0000"/>
                </a:solidFill>
              </a:rPr>
              <a:t>电角</a:t>
            </a:r>
            <a:r>
              <a:rPr lang="zh-CN" altLang="en-US" sz="2400"/>
              <a:t>，相当于前述的</a:t>
            </a:r>
            <a:r>
              <a:rPr lang="en-US" altLang="zh-CN" sz="2400"/>
              <a:t>120°</a:t>
            </a:r>
            <a:r>
              <a:rPr lang="zh-CN" altLang="en-US" sz="2400"/>
              <a:t>相带绕组，</a:t>
            </a:r>
            <a:r>
              <a:rPr lang="zh-CN" altLang="en-US" sz="2400">
                <a:solidFill>
                  <a:srgbClr val="FF0000"/>
                </a:solidFill>
              </a:rPr>
              <a:t>三次谐波电势等于零</a:t>
            </a:r>
            <a:r>
              <a:rPr lang="zh-CN" altLang="en-US" sz="2400"/>
              <a:t>，有利于改善电势和磁势波形。</a:t>
            </a:r>
          </a:p>
          <a:p>
            <a:pPr marL="342900" indent="-342900"/>
            <a:r>
              <a:rPr lang="zh-CN" altLang="en-US" sz="2400"/>
              <a:t>    从改善波形的角度来说，还可以设计各元件具有不同匝数，从而使每一个元件组获得正弦度很高的电势，这就是所谓</a:t>
            </a:r>
            <a:r>
              <a:rPr lang="zh-CN" altLang="en-US" sz="2400">
                <a:solidFill>
                  <a:srgbClr val="FF0000"/>
                </a:solidFill>
              </a:rPr>
              <a:t>正弦绕组</a:t>
            </a:r>
            <a:r>
              <a:rPr lang="zh-CN" altLang="en-US" sz="2400"/>
              <a:t>。</a:t>
            </a:r>
            <a:endParaRPr lang="zh-CN" altLang="zh-CN" sz="240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986" name="Rectangle 2"/>
          <p:cNvSpPr>
            <a:spLocks noGrp="1" noChangeArrowheads="1"/>
          </p:cNvSpPr>
          <p:nvPr>
            <p:ph type="title" sz="quarter"/>
          </p:nvPr>
        </p:nvSpPr>
        <p:spPr>
          <a:xfrm>
            <a:off x="755650" y="765175"/>
            <a:ext cx="7650163" cy="836613"/>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400" b="1">
                <a:latin typeface="宋体" pitchFamily="2" charset="-122"/>
              </a:rPr>
              <a:t>1</a:t>
            </a:r>
            <a:r>
              <a:rPr lang="en-US" altLang="zh-CN" sz="3200" b="1">
                <a:latin typeface="宋体" pitchFamily="2" charset="-122"/>
              </a:rPr>
              <a:t/>
            </a:r>
            <a:br>
              <a:rPr lang="en-US" altLang="zh-CN" sz="3200" b="1">
                <a:latin typeface="宋体" pitchFamily="2" charset="-122"/>
              </a:rPr>
            </a:br>
            <a:r>
              <a:rPr lang="en-US" altLang="zh-CN" sz="2800" b="1">
                <a:latin typeface="宋体" pitchFamily="2" charset="-122"/>
              </a:rPr>
              <a:t>4—8  </a:t>
            </a:r>
            <a:r>
              <a:rPr lang="zh-CN" altLang="en-US" sz="2800" b="1">
                <a:latin typeface="宋体" pitchFamily="2" charset="-122"/>
              </a:rPr>
              <a:t>三相绕组的联接</a:t>
            </a:r>
          </a:p>
        </p:txBody>
      </p:sp>
      <p:sp>
        <p:nvSpPr>
          <p:cNvPr id="297987" name="Rectangle 3"/>
          <p:cNvSpPr>
            <a:spLocks noChangeArrowheads="1"/>
          </p:cNvSpPr>
          <p:nvPr/>
        </p:nvSpPr>
        <p:spPr bwMode="auto">
          <a:xfrm>
            <a:off x="323850" y="1673225"/>
            <a:ext cx="8316913" cy="5184775"/>
          </a:xfrm>
          <a:prstGeom prst="rect">
            <a:avLst/>
          </a:prstGeom>
          <a:noFill/>
          <a:ln w="9525">
            <a:noFill/>
            <a:miter lim="800000"/>
            <a:headEnd/>
            <a:tailEnd/>
          </a:ln>
          <a:effectLst/>
        </p:spPr>
        <p:txBody>
          <a:bodyPr/>
          <a:lstStyle/>
          <a:p>
            <a:pPr marL="342900" indent="-342900"/>
            <a:r>
              <a:rPr lang="en-US" altLang="zh-CN" sz="2700" b="0">
                <a:latin typeface="Arial" charset="0"/>
                <a:ea typeface="宋体" pitchFamily="2" charset="-122"/>
              </a:rPr>
              <a:t>       </a:t>
            </a:r>
            <a:r>
              <a:rPr lang="zh-CN" altLang="en-US"/>
              <a:t>三相绕组通常有两种联接方式，星形</a:t>
            </a:r>
            <a:r>
              <a:rPr lang="en-US" altLang="zh-CN"/>
              <a:t>(Y)</a:t>
            </a:r>
            <a:r>
              <a:rPr lang="zh-CN" altLang="en-US"/>
              <a:t>和三角形</a:t>
            </a:r>
            <a:r>
              <a:rPr lang="en-US" altLang="zh-CN"/>
              <a:t>(</a:t>
            </a:r>
            <a:r>
              <a:rPr lang="el-GR" altLang="zh-CN">
                <a:cs typeface="Tahoma" pitchFamily="34" charset="0"/>
              </a:rPr>
              <a:t>Δ</a:t>
            </a:r>
            <a:r>
              <a:rPr lang="en-US" altLang="zh-CN"/>
              <a:t>)</a:t>
            </a:r>
            <a:r>
              <a:rPr lang="zh-CN" altLang="en-US"/>
              <a:t>，如图所示。               </a:t>
            </a:r>
            <a:r>
              <a:rPr lang="en-US" altLang="zh-CN"/>
              <a:t>E</a:t>
            </a:r>
            <a:r>
              <a:rPr lang="en-US" altLang="zh-CN" baseline="-25000"/>
              <a:t>A1</a:t>
            </a:r>
            <a:endParaRPr lang="en-US" altLang="zh-CN"/>
          </a:p>
          <a:p>
            <a:pPr marL="342900" indent="-342900"/>
            <a:r>
              <a:rPr lang="zh-CN" altLang="en-US"/>
              <a:t>一、三相绕组中相电势的相位关系</a:t>
            </a:r>
          </a:p>
          <a:p>
            <a:pPr marL="342900" indent="-342900"/>
            <a:r>
              <a:rPr lang="zh-CN" altLang="en-US"/>
              <a:t>    在基波磁场中，三相绕组空间位置互差</a:t>
            </a:r>
            <a:r>
              <a:rPr lang="en-US" altLang="zh-CN"/>
              <a:t>120˚</a:t>
            </a:r>
            <a:r>
              <a:rPr lang="zh-CN" altLang="en-US"/>
              <a:t>电角度，因此三相基波电势时间相位也互差</a:t>
            </a:r>
            <a:r>
              <a:rPr lang="en-US" altLang="zh-CN"/>
              <a:t>120˚</a:t>
            </a:r>
            <a:r>
              <a:rPr lang="zh-CN" altLang="en-US"/>
              <a:t>，组成的一组对称的三相电势</a:t>
            </a:r>
            <a:r>
              <a:rPr lang="en-US" altLang="zh-CN"/>
              <a:t>E</a:t>
            </a:r>
            <a:r>
              <a:rPr lang="en-US" altLang="zh-CN" baseline="-25000"/>
              <a:t>A1</a:t>
            </a:r>
            <a:r>
              <a:rPr lang="zh-CN" altLang="en-US"/>
              <a:t>、 </a:t>
            </a:r>
            <a:r>
              <a:rPr lang="en-US" altLang="zh-CN"/>
              <a:t>E</a:t>
            </a:r>
            <a:r>
              <a:rPr lang="en-US" altLang="zh-CN" baseline="-25000"/>
              <a:t>B1</a:t>
            </a:r>
            <a:r>
              <a:rPr lang="zh-CN" altLang="en-US"/>
              <a:t>、 </a:t>
            </a:r>
            <a:r>
              <a:rPr lang="en-US" altLang="zh-CN"/>
              <a:t>E</a:t>
            </a:r>
            <a:r>
              <a:rPr lang="en-US" altLang="zh-CN" baseline="-25000"/>
              <a:t>C1</a:t>
            </a:r>
            <a:r>
              <a:rPr lang="zh-CN" altLang="en-US"/>
              <a:t>，如图所示。               </a:t>
            </a:r>
            <a:r>
              <a:rPr lang="en-US" altLang="zh-CN"/>
              <a:t>E</a:t>
            </a:r>
            <a:r>
              <a:rPr lang="en-US" altLang="zh-CN" baseline="-25000"/>
              <a:t>C1             </a:t>
            </a:r>
            <a:r>
              <a:rPr lang="en-US" altLang="zh-CN"/>
              <a:t>E</a:t>
            </a:r>
            <a:r>
              <a:rPr lang="en-US" altLang="zh-CN" baseline="-25000"/>
              <a:t>B1</a:t>
            </a:r>
            <a:endParaRPr lang="en-US" altLang="zh-CN"/>
          </a:p>
          <a:p>
            <a:pPr marL="342900" indent="-342900"/>
            <a:r>
              <a:rPr lang="en-US" altLang="zh-CN"/>
              <a:t>    </a:t>
            </a:r>
            <a:r>
              <a:rPr lang="zh-CN" altLang="en-US"/>
              <a:t>由于三相绕组对三次谐波磁场来讲的空间相位差为</a:t>
            </a:r>
            <a:r>
              <a:rPr lang="en-US" altLang="zh-CN"/>
              <a:t>3X120=360˚</a:t>
            </a:r>
            <a:r>
              <a:rPr lang="zh-CN" altLang="en-US"/>
              <a:t>电角，故三相绕组的三次谐波电势是同相的，即</a:t>
            </a:r>
            <a:r>
              <a:rPr lang="en-US" altLang="zh-CN"/>
              <a:t>E</a:t>
            </a:r>
            <a:r>
              <a:rPr lang="en-US" altLang="zh-CN" baseline="-25000"/>
              <a:t>A3</a:t>
            </a:r>
            <a:r>
              <a:rPr lang="zh-CN" altLang="en-US"/>
              <a:t>、 </a:t>
            </a:r>
            <a:r>
              <a:rPr lang="en-US" altLang="zh-CN"/>
              <a:t>E</a:t>
            </a:r>
            <a:r>
              <a:rPr lang="en-US" altLang="zh-CN" baseline="-25000"/>
              <a:t>B3</a:t>
            </a:r>
            <a:r>
              <a:rPr lang="zh-CN" altLang="en-US"/>
              <a:t>、 </a:t>
            </a:r>
            <a:r>
              <a:rPr lang="en-US" altLang="zh-CN"/>
              <a:t>E</a:t>
            </a:r>
            <a:r>
              <a:rPr lang="en-US" altLang="zh-CN" baseline="-25000"/>
              <a:t>C3</a:t>
            </a:r>
            <a:r>
              <a:rPr lang="zh-CN" altLang="en-US"/>
              <a:t>的大小相等、相位相同，如图所示。</a:t>
            </a:r>
          </a:p>
        </p:txBody>
      </p:sp>
      <p:sp>
        <p:nvSpPr>
          <p:cNvPr id="297988" name="Line 4"/>
          <p:cNvSpPr>
            <a:spLocks noChangeShapeType="1"/>
          </p:cNvSpPr>
          <p:nvPr/>
        </p:nvSpPr>
        <p:spPr bwMode="auto">
          <a:xfrm flipV="1">
            <a:off x="7019925" y="2636838"/>
            <a:ext cx="0" cy="1223962"/>
          </a:xfrm>
          <a:prstGeom prst="line">
            <a:avLst/>
          </a:prstGeom>
          <a:noFill/>
          <a:ln w="38100">
            <a:solidFill>
              <a:srgbClr val="FF0000"/>
            </a:solidFill>
            <a:miter lim="800000"/>
            <a:headEnd/>
            <a:tailEnd type="triangle" w="med" len="med"/>
          </a:ln>
          <a:effectLst/>
        </p:spPr>
        <p:txBody>
          <a:bodyPr wrap="none"/>
          <a:lstStyle/>
          <a:p>
            <a:endParaRPr lang="zh-CN" altLang="en-US"/>
          </a:p>
        </p:txBody>
      </p:sp>
      <p:sp>
        <p:nvSpPr>
          <p:cNvPr id="297989" name="Line 5"/>
          <p:cNvSpPr>
            <a:spLocks noChangeShapeType="1"/>
          </p:cNvSpPr>
          <p:nvPr/>
        </p:nvSpPr>
        <p:spPr bwMode="auto">
          <a:xfrm>
            <a:off x="7019925" y="3860800"/>
            <a:ext cx="1152525" cy="720725"/>
          </a:xfrm>
          <a:prstGeom prst="line">
            <a:avLst/>
          </a:prstGeom>
          <a:noFill/>
          <a:ln w="38100">
            <a:solidFill>
              <a:schemeClr val="hlink"/>
            </a:solidFill>
            <a:miter lim="800000"/>
            <a:headEnd/>
            <a:tailEnd type="triangle" w="med" len="med"/>
          </a:ln>
          <a:effectLst/>
        </p:spPr>
        <p:txBody>
          <a:bodyPr wrap="none"/>
          <a:lstStyle/>
          <a:p>
            <a:endParaRPr lang="zh-CN" altLang="en-US"/>
          </a:p>
        </p:txBody>
      </p:sp>
      <p:sp>
        <p:nvSpPr>
          <p:cNvPr id="297990" name="Line 6"/>
          <p:cNvSpPr>
            <a:spLocks noChangeShapeType="1"/>
          </p:cNvSpPr>
          <p:nvPr/>
        </p:nvSpPr>
        <p:spPr bwMode="auto">
          <a:xfrm flipH="1">
            <a:off x="5867400" y="3860800"/>
            <a:ext cx="1150938" cy="720725"/>
          </a:xfrm>
          <a:prstGeom prst="line">
            <a:avLst/>
          </a:prstGeom>
          <a:noFill/>
          <a:ln w="38100">
            <a:solidFill>
              <a:srgbClr val="0000FF"/>
            </a:solidFill>
            <a:miter lim="800000"/>
            <a:headEnd/>
            <a:tailEnd type="triangle" w="med" len="med"/>
          </a:ln>
          <a:effectLst/>
        </p:spPr>
        <p:txBody>
          <a:bodyPr wrap="none"/>
          <a:lstStyle/>
          <a:p>
            <a:endParaRPr lang="zh-CN" altLang="en-US"/>
          </a:p>
        </p:txBody>
      </p:sp>
      <p:sp>
        <p:nvSpPr>
          <p:cNvPr id="297991" name="Line 7"/>
          <p:cNvSpPr>
            <a:spLocks noChangeShapeType="1"/>
          </p:cNvSpPr>
          <p:nvPr/>
        </p:nvSpPr>
        <p:spPr bwMode="auto">
          <a:xfrm flipV="1">
            <a:off x="7019925" y="5589588"/>
            <a:ext cx="0" cy="1008062"/>
          </a:xfrm>
          <a:prstGeom prst="line">
            <a:avLst/>
          </a:prstGeom>
          <a:noFill/>
          <a:ln w="38100">
            <a:solidFill>
              <a:srgbClr val="FF0000"/>
            </a:solidFill>
            <a:miter lim="800000"/>
            <a:headEnd/>
            <a:tailEnd type="triangle" w="med" len="med"/>
          </a:ln>
          <a:effectLst/>
        </p:spPr>
        <p:txBody>
          <a:bodyPr wrap="none"/>
          <a:lstStyle/>
          <a:p>
            <a:endParaRPr lang="zh-CN" altLang="en-US"/>
          </a:p>
        </p:txBody>
      </p:sp>
      <p:sp>
        <p:nvSpPr>
          <p:cNvPr id="297992" name="Line 8"/>
          <p:cNvSpPr>
            <a:spLocks noChangeShapeType="1"/>
          </p:cNvSpPr>
          <p:nvPr/>
        </p:nvSpPr>
        <p:spPr bwMode="auto">
          <a:xfrm flipV="1">
            <a:off x="7164388" y="5589588"/>
            <a:ext cx="0" cy="1008062"/>
          </a:xfrm>
          <a:prstGeom prst="line">
            <a:avLst/>
          </a:prstGeom>
          <a:noFill/>
          <a:ln w="38100">
            <a:solidFill>
              <a:schemeClr val="hlink"/>
            </a:solidFill>
            <a:miter lim="800000"/>
            <a:headEnd/>
            <a:tailEnd type="triangle" w="med" len="med"/>
          </a:ln>
          <a:effectLst/>
        </p:spPr>
        <p:txBody>
          <a:bodyPr wrap="none"/>
          <a:lstStyle/>
          <a:p>
            <a:endParaRPr lang="zh-CN" altLang="en-US"/>
          </a:p>
        </p:txBody>
      </p:sp>
      <p:sp>
        <p:nvSpPr>
          <p:cNvPr id="297993" name="Line 9"/>
          <p:cNvSpPr>
            <a:spLocks noChangeShapeType="1"/>
          </p:cNvSpPr>
          <p:nvPr/>
        </p:nvSpPr>
        <p:spPr bwMode="auto">
          <a:xfrm flipV="1">
            <a:off x="7308850" y="5589588"/>
            <a:ext cx="0" cy="1008062"/>
          </a:xfrm>
          <a:prstGeom prst="line">
            <a:avLst/>
          </a:prstGeom>
          <a:noFill/>
          <a:ln w="38100">
            <a:solidFill>
              <a:srgbClr val="0000FF"/>
            </a:solidFill>
            <a:miter lim="800000"/>
            <a:headEnd/>
            <a:tailEnd type="triangle" w="med" len="med"/>
          </a:ln>
          <a:effectLst/>
        </p:spPr>
        <p:txBody>
          <a:bodyPr wrap="none"/>
          <a:lstStyle/>
          <a:p>
            <a:endParaRPr lang="zh-CN" altLang="en-US"/>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9010" name="Rectangle 2"/>
          <p:cNvSpPr>
            <a:spLocks noGrp="1" noChangeArrowheads="1"/>
          </p:cNvSpPr>
          <p:nvPr>
            <p:ph type="title" sz="quarter"/>
          </p:nvPr>
        </p:nvSpPr>
        <p:spPr>
          <a:xfrm>
            <a:off x="755650" y="404813"/>
            <a:ext cx="7793038" cy="836612"/>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400" b="1">
                <a:latin typeface="宋体" pitchFamily="2" charset="-122"/>
              </a:rPr>
              <a:t>2</a:t>
            </a:r>
            <a:r>
              <a:rPr lang="en-US" altLang="zh-CN" sz="3200" b="1">
                <a:latin typeface="宋体" pitchFamily="2" charset="-122"/>
              </a:rPr>
              <a:t/>
            </a:r>
            <a:br>
              <a:rPr lang="en-US" altLang="zh-CN" sz="3200" b="1">
                <a:latin typeface="宋体" pitchFamily="2" charset="-122"/>
              </a:rPr>
            </a:br>
            <a:r>
              <a:rPr lang="en-US" altLang="zh-CN" sz="2800" b="1">
                <a:latin typeface="宋体" pitchFamily="2" charset="-122"/>
              </a:rPr>
              <a:t>4—8  </a:t>
            </a:r>
            <a:r>
              <a:rPr lang="zh-CN" altLang="en-US" sz="2800" b="1">
                <a:latin typeface="宋体" pitchFamily="2" charset="-122"/>
              </a:rPr>
              <a:t>三相绕组的联接</a:t>
            </a:r>
          </a:p>
        </p:txBody>
      </p:sp>
      <p:sp>
        <p:nvSpPr>
          <p:cNvPr id="299011" name="Rectangle 3"/>
          <p:cNvSpPr>
            <a:spLocks noChangeArrowheads="1"/>
          </p:cNvSpPr>
          <p:nvPr/>
        </p:nvSpPr>
        <p:spPr bwMode="auto">
          <a:xfrm>
            <a:off x="179388" y="1196975"/>
            <a:ext cx="6769100" cy="6237288"/>
          </a:xfrm>
          <a:prstGeom prst="rect">
            <a:avLst/>
          </a:prstGeom>
          <a:noFill/>
          <a:ln w="9525">
            <a:noFill/>
            <a:miter lim="800000"/>
            <a:headEnd/>
            <a:tailEnd/>
          </a:ln>
          <a:effectLst/>
        </p:spPr>
        <p:txBody>
          <a:bodyPr/>
          <a:lstStyle/>
          <a:p>
            <a:pPr marL="342900" indent="-342900"/>
            <a:r>
              <a:rPr lang="en-US" altLang="zh-CN" sz="2700" b="0">
                <a:latin typeface="Arial" charset="0"/>
                <a:ea typeface="宋体" pitchFamily="2" charset="-122"/>
              </a:rPr>
              <a:t>    </a:t>
            </a:r>
            <a:r>
              <a:rPr lang="zh-CN" altLang="en-US"/>
              <a:t>一、三相绕组中相电势的相位关系</a:t>
            </a:r>
          </a:p>
          <a:p>
            <a:pPr marL="342900" indent="-342900"/>
            <a:r>
              <a:rPr lang="zh-CN" altLang="en-US"/>
              <a:t>      相电势中的五次谐波电势</a:t>
            </a:r>
            <a:r>
              <a:rPr lang="en-US" altLang="zh-CN"/>
              <a:t>E</a:t>
            </a:r>
            <a:r>
              <a:rPr lang="en-US" altLang="zh-CN" baseline="-25000"/>
              <a:t>A5</a:t>
            </a:r>
            <a:r>
              <a:rPr lang="zh-CN" altLang="en-US"/>
              <a:t>、 </a:t>
            </a:r>
            <a:r>
              <a:rPr lang="en-US" altLang="zh-CN"/>
              <a:t>E</a:t>
            </a:r>
            <a:r>
              <a:rPr lang="en-US" altLang="zh-CN" baseline="-25000"/>
              <a:t>B5</a:t>
            </a:r>
            <a:r>
              <a:rPr lang="zh-CN" altLang="en-US"/>
              <a:t>、 </a:t>
            </a:r>
            <a:r>
              <a:rPr lang="en-US" altLang="zh-CN"/>
              <a:t>E</a:t>
            </a:r>
            <a:r>
              <a:rPr lang="en-US" altLang="zh-CN" baseline="-25000"/>
              <a:t>C5</a:t>
            </a:r>
            <a:r>
              <a:rPr lang="zh-CN" altLang="en-US"/>
              <a:t>则彼此相位差</a:t>
            </a:r>
            <a:r>
              <a:rPr lang="en-US" altLang="zh-CN"/>
              <a:t>5Xl20 =600˚ </a:t>
            </a:r>
            <a:r>
              <a:rPr lang="zh-CN" altLang="en-US"/>
              <a:t>。即</a:t>
            </a:r>
            <a:r>
              <a:rPr lang="en-US" altLang="zh-CN"/>
              <a:t>E</a:t>
            </a:r>
            <a:r>
              <a:rPr lang="en-US" altLang="zh-CN" baseline="-25000"/>
              <a:t>B5</a:t>
            </a:r>
            <a:r>
              <a:rPr lang="zh-CN" altLang="en-US"/>
              <a:t>落后</a:t>
            </a:r>
            <a:r>
              <a:rPr lang="en-US" altLang="zh-CN"/>
              <a:t>E</a:t>
            </a:r>
            <a:r>
              <a:rPr lang="en-US" altLang="zh-CN" baseline="-25000"/>
              <a:t>A5</a:t>
            </a:r>
            <a:r>
              <a:rPr lang="zh-CN" altLang="en-US"/>
              <a:t>为</a:t>
            </a:r>
            <a:r>
              <a:rPr lang="en-US" altLang="zh-CN"/>
              <a:t>240˚ </a:t>
            </a:r>
            <a:r>
              <a:rPr lang="zh-CN" altLang="en-US"/>
              <a:t>， </a:t>
            </a:r>
            <a:r>
              <a:rPr lang="en-US" altLang="zh-CN"/>
              <a:t>E</a:t>
            </a:r>
            <a:r>
              <a:rPr lang="en-US" altLang="zh-CN" baseline="-25000"/>
              <a:t>C5</a:t>
            </a:r>
            <a:r>
              <a:rPr lang="zh-CN" altLang="en-US"/>
              <a:t>又落后</a:t>
            </a:r>
            <a:r>
              <a:rPr lang="en-US" altLang="zh-CN"/>
              <a:t>E</a:t>
            </a:r>
            <a:r>
              <a:rPr lang="en-US" altLang="zh-CN" baseline="-25000"/>
              <a:t>B5</a:t>
            </a:r>
            <a:r>
              <a:rPr lang="zh-CN" altLang="en-US"/>
              <a:t>为</a:t>
            </a:r>
            <a:r>
              <a:rPr lang="en-US" altLang="zh-CN">
                <a:solidFill>
                  <a:srgbClr val="0000FF"/>
                </a:solidFill>
              </a:rPr>
              <a:t>240</a:t>
            </a:r>
            <a:r>
              <a:rPr lang="en-US" altLang="zh-CN"/>
              <a:t>˚ </a:t>
            </a:r>
            <a:r>
              <a:rPr lang="zh-CN" altLang="en-US"/>
              <a:t>，组成一个对称的星形如图所示，</a:t>
            </a:r>
            <a:r>
              <a:rPr lang="zh-CN" altLang="en-US">
                <a:solidFill>
                  <a:srgbClr val="0000FF"/>
                </a:solidFill>
              </a:rPr>
              <a:t>但相序与基波相反</a:t>
            </a:r>
            <a:r>
              <a:rPr lang="zh-CN" altLang="en-US"/>
              <a:t>。</a:t>
            </a:r>
          </a:p>
          <a:p>
            <a:pPr marL="342900" indent="-342900"/>
            <a:r>
              <a:rPr lang="zh-CN" altLang="en-US"/>
              <a:t>七次谐波电势</a:t>
            </a:r>
            <a:r>
              <a:rPr lang="en-US" altLang="zh-CN"/>
              <a:t>E</a:t>
            </a:r>
            <a:r>
              <a:rPr lang="en-US" altLang="zh-CN" baseline="-25000"/>
              <a:t>A7</a:t>
            </a:r>
            <a:r>
              <a:rPr lang="zh-CN" altLang="en-US"/>
              <a:t>、 </a:t>
            </a:r>
            <a:r>
              <a:rPr lang="en-US" altLang="zh-CN"/>
              <a:t>E</a:t>
            </a:r>
            <a:r>
              <a:rPr lang="en-US" altLang="zh-CN" baseline="-25000"/>
              <a:t>B7</a:t>
            </a:r>
            <a:r>
              <a:rPr lang="zh-CN" altLang="en-US"/>
              <a:t>、 </a:t>
            </a:r>
            <a:r>
              <a:rPr lang="en-US" altLang="zh-CN"/>
              <a:t>E</a:t>
            </a:r>
            <a:r>
              <a:rPr lang="en-US" altLang="zh-CN" baseline="-25000"/>
              <a:t>C7</a:t>
            </a:r>
            <a:r>
              <a:rPr lang="zh-CN" altLang="en-US"/>
              <a:t>彼此相差</a:t>
            </a:r>
            <a:r>
              <a:rPr lang="en-US" altLang="zh-CN"/>
              <a:t>7X120=</a:t>
            </a:r>
            <a:r>
              <a:rPr lang="en-US" altLang="zh-CN">
                <a:solidFill>
                  <a:srgbClr val="0000FF"/>
                </a:solidFill>
              </a:rPr>
              <a:t>840</a:t>
            </a:r>
            <a:r>
              <a:rPr lang="en-US" altLang="zh-CN"/>
              <a:t>˚</a:t>
            </a:r>
            <a:r>
              <a:rPr lang="zh-CN" altLang="en-US"/>
              <a:t>，所以组成为</a:t>
            </a:r>
            <a:r>
              <a:rPr lang="zh-CN" altLang="en-US">
                <a:solidFill>
                  <a:srgbClr val="0000FF"/>
                </a:solidFill>
              </a:rPr>
              <a:t>与基波问相序</a:t>
            </a:r>
            <a:r>
              <a:rPr lang="zh-CN" altLang="en-US"/>
              <a:t>的三相对称电势如图</a:t>
            </a:r>
            <a:r>
              <a:rPr lang="en-US" altLang="zh-CN"/>
              <a:t>16-19(d)</a:t>
            </a:r>
            <a:r>
              <a:rPr lang="zh-CN" altLang="en-US"/>
              <a:t>所示。</a:t>
            </a:r>
          </a:p>
          <a:p>
            <a:pPr marL="342900" indent="-342900"/>
            <a:r>
              <a:rPr lang="zh-CN" altLang="en-US"/>
              <a:t>     推广到一般情况，</a:t>
            </a:r>
            <a:r>
              <a:rPr lang="en-US" altLang="zh-CN"/>
              <a:t>v</a:t>
            </a:r>
            <a:r>
              <a:rPr lang="zh-CN" altLang="en-US"/>
              <a:t>次谐波的三相电势</a:t>
            </a:r>
            <a:r>
              <a:rPr lang="en-US" altLang="zh-CN"/>
              <a:t>E</a:t>
            </a:r>
            <a:r>
              <a:rPr lang="en-US" altLang="zh-CN" baseline="-25000"/>
              <a:t>Av</a:t>
            </a:r>
            <a:r>
              <a:rPr lang="zh-CN" altLang="en-US"/>
              <a:t>、 </a:t>
            </a:r>
            <a:r>
              <a:rPr lang="en-US" altLang="zh-CN"/>
              <a:t>E</a:t>
            </a:r>
            <a:r>
              <a:rPr lang="en-US" altLang="zh-CN" baseline="-25000"/>
              <a:t>Bv</a:t>
            </a:r>
            <a:r>
              <a:rPr lang="zh-CN" altLang="en-US"/>
              <a:t>、 </a:t>
            </a:r>
            <a:r>
              <a:rPr lang="en-US" altLang="zh-CN"/>
              <a:t>E</a:t>
            </a:r>
            <a:r>
              <a:rPr lang="en-US" altLang="zh-CN" baseline="-25000"/>
              <a:t>Cv</a:t>
            </a:r>
            <a:r>
              <a:rPr lang="zh-CN" altLang="en-US"/>
              <a:t>有三类：</a:t>
            </a:r>
          </a:p>
        </p:txBody>
      </p:sp>
      <p:sp>
        <p:nvSpPr>
          <p:cNvPr id="299013" name="Line 5"/>
          <p:cNvSpPr>
            <a:spLocks noChangeShapeType="1"/>
          </p:cNvSpPr>
          <p:nvPr/>
        </p:nvSpPr>
        <p:spPr bwMode="auto">
          <a:xfrm flipV="1">
            <a:off x="8027988" y="1341438"/>
            <a:ext cx="0" cy="1223962"/>
          </a:xfrm>
          <a:prstGeom prst="line">
            <a:avLst/>
          </a:prstGeom>
          <a:noFill/>
          <a:ln w="38100">
            <a:solidFill>
              <a:srgbClr val="FF0000"/>
            </a:solidFill>
            <a:miter lim="800000"/>
            <a:headEnd/>
            <a:tailEnd type="triangle" w="med" len="med"/>
          </a:ln>
          <a:effectLst/>
        </p:spPr>
        <p:txBody>
          <a:bodyPr wrap="none"/>
          <a:lstStyle/>
          <a:p>
            <a:endParaRPr lang="zh-CN" altLang="en-US"/>
          </a:p>
        </p:txBody>
      </p:sp>
      <p:sp>
        <p:nvSpPr>
          <p:cNvPr id="299014" name="Line 6"/>
          <p:cNvSpPr>
            <a:spLocks noChangeShapeType="1"/>
          </p:cNvSpPr>
          <p:nvPr/>
        </p:nvSpPr>
        <p:spPr bwMode="auto">
          <a:xfrm flipH="1">
            <a:off x="7019925" y="2565400"/>
            <a:ext cx="1008063" cy="503238"/>
          </a:xfrm>
          <a:prstGeom prst="line">
            <a:avLst/>
          </a:prstGeom>
          <a:noFill/>
          <a:ln w="38100">
            <a:solidFill>
              <a:schemeClr val="hlink"/>
            </a:solidFill>
            <a:miter lim="800000"/>
            <a:headEnd/>
            <a:tailEnd type="triangle" w="med" len="med"/>
          </a:ln>
          <a:effectLst/>
        </p:spPr>
        <p:txBody>
          <a:bodyPr wrap="none"/>
          <a:lstStyle/>
          <a:p>
            <a:endParaRPr lang="zh-CN" altLang="en-US"/>
          </a:p>
        </p:txBody>
      </p:sp>
      <p:sp>
        <p:nvSpPr>
          <p:cNvPr id="299015" name="Line 7"/>
          <p:cNvSpPr>
            <a:spLocks noChangeShapeType="1"/>
          </p:cNvSpPr>
          <p:nvPr/>
        </p:nvSpPr>
        <p:spPr bwMode="auto">
          <a:xfrm>
            <a:off x="8027988" y="2565400"/>
            <a:ext cx="1116012" cy="503238"/>
          </a:xfrm>
          <a:prstGeom prst="line">
            <a:avLst/>
          </a:prstGeom>
          <a:noFill/>
          <a:ln w="38100">
            <a:solidFill>
              <a:srgbClr val="0000FF"/>
            </a:solidFill>
            <a:miter lim="800000"/>
            <a:headEnd/>
            <a:tailEnd type="triangle" w="med" len="med"/>
          </a:ln>
          <a:effectLst/>
        </p:spPr>
        <p:txBody>
          <a:bodyPr wrap="none"/>
          <a:lstStyle/>
          <a:p>
            <a:endParaRPr lang="zh-CN" altLang="en-US"/>
          </a:p>
        </p:txBody>
      </p:sp>
      <p:sp>
        <p:nvSpPr>
          <p:cNvPr id="299016" name="Rectangle 8"/>
          <p:cNvSpPr>
            <a:spLocks noChangeArrowheads="1"/>
          </p:cNvSpPr>
          <p:nvPr/>
        </p:nvSpPr>
        <p:spPr bwMode="auto">
          <a:xfrm>
            <a:off x="7524750" y="765175"/>
            <a:ext cx="1295400" cy="519113"/>
          </a:xfrm>
          <a:prstGeom prst="rect">
            <a:avLst/>
          </a:prstGeom>
          <a:noFill/>
          <a:ln w="9525" algn="ctr">
            <a:noFill/>
            <a:miter lim="800000"/>
            <a:headEnd/>
            <a:tailEnd/>
          </a:ln>
          <a:effectLst/>
        </p:spPr>
        <p:txBody>
          <a:bodyPr>
            <a:spAutoFit/>
          </a:bodyPr>
          <a:lstStyle/>
          <a:p>
            <a:pPr marL="342900" indent="-342900"/>
            <a:r>
              <a:rPr lang="en-US" altLang="zh-CN"/>
              <a:t>E</a:t>
            </a:r>
            <a:r>
              <a:rPr lang="en-US" altLang="zh-CN" baseline="-25000"/>
              <a:t>A5</a:t>
            </a:r>
          </a:p>
        </p:txBody>
      </p:sp>
      <p:sp>
        <p:nvSpPr>
          <p:cNvPr id="299017" name="Rectangle 9"/>
          <p:cNvSpPr>
            <a:spLocks noChangeArrowheads="1"/>
          </p:cNvSpPr>
          <p:nvPr/>
        </p:nvSpPr>
        <p:spPr bwMode="auto">
          <a:xfrm>
            <a:off x="6659563" y="3141663"/>
            <a:ext cx="950912" cy="519112"/>
          </a:xfrm>
          <a:prstGeom prst="rect">
            <a:avLst/>
          </a:prstGeom>
          <a:noFill/>
          <a:ln w="9525" algn="ctr">
            <a:noFill/>
            <a:miter lim="800000"/>
            <a:headEnd/>
            <a:tailEnd/>
          </a:ln>
          <a:effectLst/>
        </p:spPr>
        <p:txBody>
          <a:bodyPr wrap="none">
            <a:spAutoFit/>
          </a:bodyPr>
          <a:lstStyle/>
          <a:p>
            <a:pPr marL="342900" indent="-342900"/>
            <a:r>
              <a:rPr lang="en-US" altLang="zh-CN"/>
              <a:t>E</a:t>
            </a:r>
            <a:r>
              <a:rPr lang="en-US" altLang="zh-CN" baseline="-25000"/>
              <a:t>B5</a:t>
            </a:r>
          </a:p>
        </p:txBody>
      </p:sp>
      <p:sp>
        <p:nvSpPr>
          <p:cNvPr id="299018" name="Rectangle 10"/>
          <p:cNvSpPr>
            <a:spLocks noChangeArrowheads="1"/>
          </p:cNvSpPr>
          <p:nvPr/>
        </p:nvSpPr>
        <p:spPr bwMode="auto">
          <a:xfrm>
            <a:off x="8083550" y="3141663"/>
            <a:ext cx="1241425" cy="519112"/>
          </a:xfrm>
          <a:prstGeom prst="rect">
            <a:avLst/>
          </a:prstGeom>
          <a:noFill/>
          <a:ln w="9525" algn="ctr">
            <a:noFill/>
            <a:miter lim="800000"/>
            <a:headEnd/>
            <a:tailEnd/>
          </a:ln>
          <a:effectLst/>
        </p:spPr>
        <p:txBody>
          <a:bodyPr>
            <a:spAutoFit/>
          </a:bodyPr>
          <a:lstStyle/>
          <a:p>
            <a:pPr marL="342900" indent="-342900"/>
            <a:r>
              <a:rPr lang="en-US" altLang="zh-CN"/>
              <a:t>E</a:t>
            </a:r>
            <a:r>
              <a:rPr lang="en-US" altLang="zh-CN" baseline="-25000"/>
              <a:t>C5</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3826" name="Rectangle 2"/>
          <p:cNvSpPr>
            <a:spLocks noGrp="1" noChangeArrowheads="1"/>
          </p:cNvSpPr>
          <p:nvPr>
            <p:ph type="title" sz="quarter"/>
          </p:nvPr>
        </p:nvSpPr>
        <p:spPr>
          <a:xfrm>
            <a:off x="755650" y="765175"/>
            <a:ext cx="7793038" cy="836613"/>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400" b="1">
                <a:latin typeface="宋体" pitchFamily="2" charset="-122"/>
              </a:rPr>
              <a:t>3</a:t>
            </a:r>
            <a:r>
              <a:rPr lang="en-US" altLang="zh-CN" sz="3200" b="1">
                <a:latin typeface="宋体" pitchFamily="2" charset="-122"/>
              </a:rPr>
              <a:t/>
            </a:r>
            <a:br>
              <a:rPr lang="en-US" altLang="zh-CN" sz="3200" b="1">
                <a:latin typeface="宋体" pitchFamily="2" charset="-122"/>
              </a:rPr>
            </a:br>
            <a:r>
              <a:rPr lang="en-US" altLang="zh-CN" sz="2800" b="1">
                <a:latin typeface="宋体" pitchFamily="2" charset="-122"/>
              </a:rPr>
              <a:t>4—8  </a:t>
            </a:r>
            <a:r>
              <a:rPr lang="zh-CN" altLang="en-US" sz="2800" b="1">
                <a:latin typeface="宋体" pitchFamily="2" charset="-122"/>
              </a:rPr>
              <a:t>三相绕组的联接</a:t>
            </a:r>
          </a:p>
        </p:txBody>
      </p:sp>
      <p:sp>
        <p:nvSpPr>
          <p:cNvPr id="333827" name="Rectangle 3"/>
          <p:cNvSpPr>
            <a:spLocks noChangeArrowheads="1"/>
          </p:cNvSpPr>
          <p:nvPr/>
        </p:nvSpPr>
        <p:spPr bwMode="auto">
          <a:xfrm>
            <a:off x="179388" y="1628775"/>
            <a:ext cx="8964612" cy="6237288"/>
          </a:xfrm>
          <a:prstGeom prst="rect">
            <a:avLst/>
          </a:prstGeom>
          <a:noFill/>
          <a:ln w="9525">
            <a:noFill/>
            <a:miter lim="800000"/>
            <a:headEnd/>
            <a:tailEnd/>
          </a:ln>
          <a:effectLst/>
        </p:spPr>
        <p:txBody>
          <a:bodyPr/>
          <a:lstStyle/>
          <a:p>
            <a:pPr marL="342900" indent="-342900"/>
            <a:r>
              <a:rPr lang="en-US" altLang="zh-CN" sz="2700" b="0">
                <a:latin typeface="Arial" charset="0"/>
                <a:ea typeface="宋体" pitchFamily="2" charset="-122"/>
              </a:rPr>
              <a:t>    </a:t>
            </a:r>
            <a:r>
              <a:rPr lang="zh-CN" altLang="en-US">
                <a:latin typeface="Arial" charset="0"/>
              </a:rPr>
              <a:t>一、三相绕组中相电势的相位关系</a:t>
            </a:r>
          </a:p>
          <a:p>
            <a:pPr marL="342900" indent="-342900"/>
            <a:r>
              <a:rPr lang="zh-CN" altLang="en-US"/>
              <a:t>推广到一般情况，</a:t>
            </a:r>
            <a:r>
              <a:rPr lang="en-US" altLang="zh-CN"/>
              <a:t>v</a:t>
            </a:r>
            <a:r>
              <a:rPr lang="zh-CN" altLang="en-US"/>
              <a:t>次谐波的三相电势</a:t>
            </a:r>
            <a:r>
              <a:rPr lang="en-US" altLang="zh-CN"/>
              <a:t>E</a:t>
            </a:r>
            <a:r>
              <a:rPr lang="en-US" altLang="zh-CN" baseline="-25000"/>
              <a:t>Av</a:t>
            </a:r>
            <a:r>
              <a:rPr lang="zh-CN" altLang="en-US"/>
              <a:t>、 </a:t>
            </a:r>
            <a:r>
              <a:rPr lang="en-US" altLang="zh-CN"/>
              <a:t>E</a:t>
            </a:r>
            <a:r>
              <a:rPr lang="en-US" altLang="zh-CN" baseline="-25000"/>
              <a:t>Bv</a:t>
            </a:r>
            <a:r>
              <a:rPr lang="zh-CN" altLang="en-US"/>
              <a:t>、 </a:t>
            </a:r>
            <a:r>
              <a:rPr lang="en-US" altLang="zh-CN"/>
              <a:t>E</a:t>
            </a:r>
            <a:r>
              <a:rPr lang="en-US" altLang="zh-CN" baseline="-25000"/>
              <a:t>Cv</a:t>
            </a:r>
            <a:r>
              <a:rPr lang="zh-CN" altLang="en-US"/>
              <a:t>有三类：</a:t>
            </a:r>
          </a:p>
          <a:p>
            <a:pPr marL="342900" indent="-342900"/>
            <a:r>
              <a:rPr lang="en-US" altLang="zh-CN">
                <a:solidFill>
                  <a:srgbClr val="0000FF"/>
                </a:solidFill>
              </a:rPr>
              <a:t>v=3K(K</a:t>
            </a:r>
            <a:r>
              <a:rPr lang="zh-CN" altLang="en-US">
                <a:solidFill>
                  <a:srgbClr val="0000FF"/>
                </a:solidFill>
              </a:rPr>
              <a:t>为自然数</a:t>
            </a:r>
            <a:r>
              <a:rPr lang="en-US" altLang="zh-CN">
                <a:solidFill>
                  <a:srgbClr val="0000FF"/>
                </a:solidFill>
              </a:rPr>
              <a:t>)</a:t>
            </a:r>
            <a:r>
              <a:rPr lang="zh-CN" altLang="en-US">
                <a:solidFill>
                  <a:srgbClr val="0000FF"/>
                </a:solidFill>
              </a:rPr>
              <a:t>为同相位；</a:t>
            </a:r>
          </a:p>
          <a:p>
            <a:pPr marL="342900" indent="-342900"/>
            <a:r>
              <a:rPr lang="en-US" altLang="zh-CN">
                <a:solidFill>
                  <a:srgbClr val="0000FF"/>
                </a:solidFill>
              </a:rPr>
              <a:t>v=6K-1 </a:t>
            </a:r>
            <a:r>
              <a:rPr lang="zh-CN" altLang="en-US">
                <a:solidFill>
                  <a:srgbClr val="0000FF"/>
                </a:solidFill>
              </a:rPr>
              <a:t>为反相序三相电势：</a:t>
            </a:r>
          </a:p>
          <a:p>
            <a:pPr marL="342900" indent="-342900"/>
            <a:r>
              <a:rPr lang="en-US" altLang="zh-CN">
                <a:solidFill>
                  <a:srgbClr val="0000FF"/>
                </a:solidFill>
              </a:rPr>
              <a:t>v=6K+1 </a:t>
            </a:r>
            <a:r>
              <a:rPr lang="zh-CN" altLang="en-US">
                <a:solidFill>
                  <a:srgbClr val="0000FF"/>
                </a:solidFill>
              </a:rPr>
              <a:t>则是与基波同相序的三相电势。</a:t>
            </a:r>
            <a:r>
              <a:rPr lang="zh-CN" altLang="en-US" sz="2700" b="0">
                <a:latin typeface="Arial" charset="0"/>
                <a:ea typeface="宋体" pitchFamily="2" charset="-122"/>
              </a:rPr>
              <a:t> </a:t>
            </a:r>
            <a:endParaRPr lang="zh-CN" altLang="zh-CN" sz="2700" b="0">
              <a:latin typeface="Arial" charset="0"/>
              <a:ea typeface="宋体" pitchFamily="2" charset="-122"/>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a:xfrm>
            <a:off x="827088" y="404813"/>
            <a:ext cx="7793037" cy="1143000"/>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400" b="1">
                <a:latin typeface="宋体" pitchFamily="2" charset="-122"/>
              </a:rPr>
              <a:t>4</a:t>
            </a:r>
            <a:r>
              <a:rPr lang="en-US" altLang="zh-CN" sz="3200" b="1">
                <a:latin typeface="宋体" pitchFamily="2" charset="-122"/>
              </a:rPr>
              <a:t/>
            </a:r>
            <a:br>
              <a:rPr lang="en-US" altLang="zh-CN" sz="3200" b="1">
                <a:latin typeface="宋体" pitchFamily="2" charset="-122"/>
              </a:rPr>
            </a:br>
            <a:r>
              <a:rPr lang="en-US" altLang="zh-CN" sz="2800" b="1">
                <a:latin typeface="宋体" pitchFamily="2" charset="-122"/>
              </a:rPr>
              <a:t>4—8  </a:t>
            </a:r>
            <a:r>
              <a:rPr lang="zh-CN" altLang="en-US" sz="2800" b="1">
                <a:latin typeface="宋体" pitchFamily="2" charset="-122"/>
              </a:rPr>
              <a:t>三相绕组的联接</a:t>
            </a:r>
          </a:p>
        </p:txBody>
      </p:sp>
      <p:graphicFrame>
        <p:nvGraphicFramePr>
          <p:cNvPr id="300036" name="Object 4"/>
          <p:cNvGraphicFramePr>
            <a:graphicFrameLocks noChangeAspect="1"/>
          </p:cNvGraphicFramePr>
          <p:nvPr>
            <p:ph sz="half" idx="1"/>
          </p:nvPr>
        </p:nvGraphicFramePr>
        <p:xfrm>
          <a:off x="6659563" y="5445125"/>
          <a:ext cx="2232025" cy="725488"/>
        </p:xfrm>
        <a:graphic>
          <a:graphicData uri="http://schemas.openxmlformats.org/presentationml/2006/ole">
            <p:oleObj spid="_x0000_s300036" name="Equation" r:id="rId3" imgW="736560" imgH="266400" progId="Equation.DSMT4">
              <p:embed/>
            </p:oleObj>
          </a:graphicData>
        </a:graphic>
      </p:graphicFrame>
      <p:sp>
        <p:nvSpPr>
          <p:cNvPr id="300035" name="Rectangle 3"/>
          <p:cNvSpPr>
            <a:spLocks noChangeArrowheads="1"/>
          </p:cNvSpPr>
          <p:nvPr/>
        </p:nvSpPr>
        <p:spPr bwMode="auto">
          <a:xfrm>
            <a:off x="611188" y="1673225"/>
            <a:ext cx="7775575" cy="5184775"/>
          </a:xfrm>
          <a:prstGeom prst="rect">
            <a:avLst/>
          </a:prstGeom>
          <a:noFill/>
          <a:ln w="9525">
            <a:noFill/>
            <a:miter lim="800000"/>
            <a:headEnd/>
            <a:tailEnd/>
          </a:ln>
          <a:effectLst/>
        </p:spPr>
        <p:txBody>
          <a:bodyPr/>
          <a:lstStyle/>
          <a:p>
            <a:pPr marL="342900" indent="-342900"/>
            <a:r>
              <a:rPr lang="zh-CN" altLang="en-US" sz="2700"/>
              <a:t>二，三相绕组的线电势</a:t>
            </a:r>
          </a:p>
          <a:p>
            <a:pPr marL="342900" indent="-342900"/>
            <a:r>
              <a:rPr lang="zh-CN" altLang="en-US" sz="2700"/>
              <a:t>线电势与三相绕组的联接方式有关。</a:t>
            </a:r>
          </a:p>
          <a:p>
            <a:pPr marL="342900" indent="-342900"/>
            <a:r>
              <a:rPr lang="zh-CN" altLang="en-US" sz="2700"/>
              <a:t>    </a:t>
            </a:r>
            <a:r>
              <a:rPr lang="en-US" altLang="zh-CN" sz="2700">
                <a:solidFill>
                  <a:srgbClr val="0000FF"/>
                </a:solidFill>
              </a:rPr>
              <a:t>1</a:t>
            </a:r>
            <a:r>
              <a:rPr lang="zh-CN" altLang="en-US" sz="2700">
                <a:solidFill>
                  <a:srgbClr val="0000FF"/>
                </a:solidFill>
              </a:rPr>
              <a:t>．  星形联接</a:t>
            </a:r>
          </a:p>
          <a:p>
            <a:pPr marL="342900" indent="-342900"/>
            <a:r>
              <a:rPr lang="zh-CN" altLang="en-US" sz="2700"/>
              <a:t>    </a:t>
            </a:r>
            <a:r>
              <a:rPr lang="zh-CN" altLang="en-US" sz="2300"/>
              <a:t>星形联接时，线电势为两相电势的矢量差，例如</a:t>
            </a:r>
            <a:r>
              <a:rPr lang="en-US" altLang="zh-CN" sz="2300"/>
              <a:t>E</a:t>
            </a:r>
            <a:r>
              <a:rPr lang="en-US" altLang="zh-CN" sz="2300" baseline="-25000"/>
              <a:t>AB1</a:t>
            </a:r>
            <a:r>
              <a:rPr lang="en-US" altLang="zh-CN" sz="2300"/>
              <a:t>= E</a:t>
            </a:r>
            <a:r>
              <a:rPr lang="en-US" altLang="zh-CN" sz="2300" baseline="-25000"/>
              <a:t>A1</a:t>
            </a:r>
            <a:r>
              <a:rPr lang="en-US" altLang="zh-CN" sz="2300"/>
              <a:t> - E</a:t>
            </a:r>
            <a:r>
              <a:rPr lang="en-US" altLang="zh-CN" sz="2300" baseline="-25000"/>
              <a:t>B1</a:t>
            </a:r>
            <a:r>
              <a:rPr lang="en-US" altLang="zh-CN" sz="2300"/>
              <a:t> </a:t>
            </a:r>
            <a:r>
              <a:rPr lang="zh-CN" altLang="en-US" sz="2300"/>
              <a:t>。为表达方便，这用</a:t>
            </a:r>
            <a:r>
              <a:rPr lang="en-US" altLang="zh-CN" sz="2300"/>
              <a:t>l</a:t>
            </a:r>
            <a:r>
              <a:rPr lang="zh-CN" altLang="en-US" sz="2300"/>
              <a:t>和</a:t>
            </a:r>
            <a:r>
              <a:rPr lang="el-GR" altLang="zh-CN" sz="2300">
                <a:cs typeface="Tahoma" pitchFamily="34" charset="0"/>
              </a:rPr>
              <a:t>Φ</a:t>
            </a:r>
            <a:r>
              <a:rPr lang="zh-CN" altLang="en-US" sz="2300"/>
              <a:t>分别表示线电势和相电势。则基波电势有效值关系为</a:t>
            </a:r>
          </a:p>
          <a:p>
            <a:pPr marL="342900" indent="-342900"/>
            <a:endParaRPr lang="zh-CN" altLang="en-US" sz="2300"/>
          </a:p>
          <a:p>
            <a:pPr marL="342900" indent="-342900"/>
            <a:r>
              <a:rPr lang="zh-CN" altLang="en-US" sz="2300"/>
              <a:t>线电势中的三次谐波为： </a:t>
            </a:r>
            <a:r>
              <a:rPr lang="en-US" altLang="zh-CN" sz="2300"/>
              <a:t>E</a:t>
            </a:r>
            <a:r>
              <a:rPr lang="en-US" altLang="zh-CN" sz="2300" baseline="-25000"/>
              <a:t>AB3</a:t>
            </a:r>
            <a:r>
              <a:rPr lang="en-US" altLang="zh-CN" sz="2300"/>
              <a:t>= E</a:t>
            </a:r>
            <a:r>
              <a:rPr lang="en-US" altLang="zh-CN" sz="2300" baseline="-25000"/>
              <a:t>A3</a:t>
            </a:r>
            <a:r>
              <a:rPr lang="en-US" altLang="zh-CN" sz="2300"/>
              <a:t> </a:t>
            </a:r>
            <a:r>
              <a:rPr lang="en-US" altLang="zh-CN" sz="2300">
                <a:latin typeface="Arial"/>
              </a:rPr>
              <a:t>–</a:t>
            </a:r>
            <a:r>
              <a:rPr lang="en-US" altLang="zh-CN" sz="2300"/>
              <a:t> E</a:t>
            </a:r>
            <a:r>
              <a:rPr lang="en-US" altLang="zh-CN" sz="2300" baseline="-25000"/>
              <a:t>B3</a:t>
            </a:r>
            <a:r>
              <a:rPr lang="en-US" altLang="zh-CN" sz="2300"/>
              <a:t> =0</a:t>
            </a:r>
            <a:r>
              <a:rPr lang="zh-CN" altLang="en-US" sz="2300"/>
              <a:t>，即同相位的三次谐波相电势互相抵消。说明在输出的线电势中没有三次及三的倍数次谐波。</a:t>
            </a:r>
          </a:p>
          <a:p>
            <a:pPr marL="342900" indent="-342900"/>
            <a:r>
              <a:rPr lang="zh-CN" altLang="en-US" sz="2300"/>
              <a:t>    对于其它，</a:t>
            </a:r>
            <a:r>
              <a:rPr lang="en-US" altLang="zh-CN" sz="2300"/>
              <a:t>v</a:t>
            </a:r>
            <a:r>
              <a:rPr lang="zh-CN" altLang="en-US" sz="2300"/>
              <a:t>次谐波，</a:t>
            </a:r>
            <a:r>
              <a:rPr lang="en-US" altLang="zh-CN" sz="2300"/>
              <a:t>v=6K</a:t>
            </a:r>
            <a:r>
              <a:rPr lang="en-US" altLang="zh-CN" sz="2300" u="sng"/>
              <a:t>+</a:t>
            </a:r>
            <a:r>
              <a:rPr lang="en-US" altLang="zh-CN" sz="2300"/>
              <a:t>1</a:t>
            </a:r>
            <a:r>
              <a:rPr lang="zh-CN" altLang="en-US" sz="2300"/>
              <a:t>，类似基波关系为</a:t>
            </a:r>
            <a:r>
              <a:rPr lang="zh-CN" altLang="en-US" sz="2700"/>
              <a:t>    </a:t>
            </a:r>
            <a:endParaRPr lang="zh-CN" altLang="zh-CN" sz="2700"/>
          </a:p>
        </p:txBody>
      </p:sp>
      <p:graphicFrame>
        <p:nvGraphicFramePr>
          <p:cNvPr id="300039" name="Object 7"/>
          <p:cNvGraphicFramePr>
            <a:graphicFrameLocks noChangeAspect="1"/>
          </p:cNvGraphicFramePr>
          <p:nvPr>
            <p:ph sz="half" idx="2"/>
          </p:nvPr>
        </p:nvGraphicFramePr>
        <p:xfrm>
          <a:off x="6156325" y="4076700"/>
          <a:ext cx="1852613" cy="676275"/>
        </p:xfrm>
        <a:graphic>
          <a:graphicData uri="http://schemas.openxmlformats.org/presentationml/2006/ole">
            <p:oleObj spid="_x0000_s300039" name="Equation" r:id="rId4" imgW="723600" imgH="266400" progId="Equation.DSMT4">
              <p:embed/>
            </p:oleObj>
          </a:graphicData>
        </a:graphic>
      </p:graphicFrame>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a:xfrm>
            <a:off x="900113" y="404813"/>
            <a:ext cx="7793037" cy="1143000"/>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400" b="1">
                <a:latin typeface="宋体" pitchFamily="2" charset="-122"/>
              </a:rPr>
              <a:t>5</a:t>
            </a:r>
            <a:r>
              <a:rPr lang="en-US" altLang="zh-CN" sz="3200" b="1">
                <a:latin typeface="宋体" pitchFamily="2" charset="-122"/>
              </a:rPr>
              <a:t/>
            </a:r>
            <a:br>
              <a:rPr lang="en-US" altLang="zh-CN" sz="3200" b="1">
                <a:latin typeface="宋体" pitchFamily="2" charset="-122"/>
              </a:rPr>
            </a:br>
            <a:r>
              <a:rPr lang="en-US" altLang="zh-CN" sz="2800" b="1">
                <a:latin typeface="宋体" pitchFamily="2" charset="-122"/>
              </a:rPr>
              <a:t>4—8  </a:t>
            </a:r>
            <a:r>
              <a:rPr lang="zh-CN" altLang="en-US" sz="2800" b="1">
                <a:latin typeface="宋体" pitchFamily="2" charset="-122"/>
              </a:rPr>
              <a:t>三相绕组的联接</a:t>
            </a:r>
          </a:p>
        </p:txBody>
      </p:sp>
      <p:graphicFrame>
        <p:nvGraphicFramePr>
          <p:cNvPr id="303107" name="Object 3"/>
          <p:cNvGraphicFramePr>
            <a:graphicFrameLocks noChangeAspect="1"/>
          </p:cNvGraphicFramePr>
          <p:nvPr>
            <p:ph sz="half" idx="1"/>
          </p:nvPr>
        </p:nvGraphicFramePr>
        <p:xfrm>
          <a:off x="6337300" y="2089150"/>
          <a:ext cx="1474788" cy="711200"/>
        </p:xfrm>
        <a:graphic>
          <a:graphicData uri="http://schemas.openxmlformats.org/presentationml/2006/ole">
            <p:oleObj spid="_x0000_s303107" name="Equation" r:id="rId3" imgW="495000" imgH="241200" progId="Equation.DSMT4">
              <p:embed/>
            </p:oleObj>
          </a:graphicData>
        </a:graphic>
      </p:graphicFrame>
      <p:sp>
        <p:nvSpPr>
          <p:cNvPr id="303108" name="Rectangle 4"/>
          <p:cNvSpPr>
            <a:spLocks noChangeArrowheads="1"/>
          </p:cNvSpPr>
          <p:nvPr/>
        </p:nvSpPr>
        <p:spPr bwMode="auto">
          <a:xfrm>
            <a:off x="0" y="1484313"/>
            <a:ext cx="9144000" cy="5903912"/>
          </a:xfrm>
          <a:prstGeom prst="rect">
            <a:avLst/>
          </a:prstGeom>
          <a:noFill/>
          <a:ln w="9525">
            <a:noFill/>
            <a:miter lim="800000"/>
            <a:headEnd/>
            <a:tailEnd/>
          </a:ln>
          <a:effectLst/>
        </p:spPr>
        <p:txBody>
          <a:bodyPr/>
          <a:lstStyle/>
          <a:p>
            <a:pPr marL="342900" indent="-342900"/>
            <a:r>
              <a:rPr lang="zh-CN" altLang="en-US" sz="2700">
                <a:solidFill>
                  <a:srgbClr val="0000FF"/>
                </a:solidFill>
              </a:rPr>
              <a:t>二，三相绕组的线电势</a:t>
            </a:r>
          </a:p>
          <a:p>
            <a:pPr marL="342900" indent="-342900"/>
            <a:r>
              <a:rPr lang="zh-CN" altLang="en-US" sz="2700">
                <a:solidFill>
                  <a:srgbClr val="0000FF"/>
                </a:solidFill>
              </a:rPr>
              <a:t>    </a:t>
            </a:r>
            <a:r>
              <a:rPr lang="en-US" altLang="zh-CN" sz="2700">
                <a:solidFill>
                  <a:srgbClr val="0000FF"/>
                </a:solidFill>
              </a:rPr>
              <a:t>2</a:t>
            </a:r>
            <a:r>
              <a:rPr lang="zh-CN" altLang="en-US" sz="2700">
                <a:solidFill>
                  <a:srgbClr val="0000FF"/>
                </a:solidFill>
              </a:rPr>
              <a:t>．  三角形联接</a:t>
            </a:r>
            <a:r>
              <a:rPr lang="zh-CN" altLang="en-US" sz="2700"/>
              <a:t>    </a:t>
            </a:r>
          </a:p>
          <a:p>
            <a:pPr marL="342900" indent="-342900"/>
            <a:r>
              <a:rPr lang="zh-CN" altLang="en-US" sz="2700"/>
              <a:t>    当三相绕组接成三角形时，对基波和</a:t>
            </a:r>
            <a:r>
              <a:rPr lang="en-US" altLang="zh-CN" sz="2300"/>
              <a:t>v=6K</a:t>
            </a:r>
            <a:r>
              <a:rPr lang="en-US" altLang="zh-CN" sz="2300" u="sng"/>
              <a:t>+</a:t>
            </a:r>
            <a:r>
              <a:rPr lang="en-US" altLang="zh-CN" sz="2300"/>
              <a:t>1</a:t>
            </a:r>
            <a:r>
              <a:rPr lang="zh-CN" altLang="en-US" sz="2700"/>
              <a:t>次谐波的线电势等于相电势，即</a:t>
            </a:r>
          </a:p>
          <a:p>
            <a:pPr marL="342900" indent="-342900"/>
            <a:r>
              <a:rPr lang="zh-CN" altLang="en-US" sz="2300"/>
              <a:t>而</a:t>
            </a:r>
            <a:r>
              <a:rPr lang="zh-CN" altLang="en-US" sz="2300">
                <a:solidFill>
                  <a:srgbClr val="0000FF"/>
                </a:solidFill>
              </a:rPr>
              <a:t>三次谐波电势</a:t>
            </a:r>
            <a:r>
              <a:rPr lang="zh-CN" altLang="en-US" sz="2300"/>
              <a:t>由于是</a:t>
            </a:r>
            <a:r>
              <a:rPr lang="zh-CN" altLang="en-US" sz="2300">
                <a:solidFill>
                  <a:srgbClr val="FF0000"/>
                </a:solidFill>
              </a:rPr>
              <a:t>同相位</a:t>
            </a:r>
            <a:r>
              <a:rPr lang="zh-CN" altLang="en-US" sz="2300"/>
              <a:t>的，故顺着三角形的闭合回路迭加而产生三次谐波电流。这时，三次谐波电势全部消耗在三角形回路内由这电流产生的阻抗电压降上，因此</a:t>
            </a:r>
            <a:r>
              <a:rPr lang="zh-CN" altLang="en-US" sz="2300">
                <a:solidFill>
                  <a:srgbClr val="FF0000"/>
                </a:solidFill>
              </a:rPr>
              <a:t>在线端也基本上没有三次及三的倍数次电势</a:t>
            </a:r>
            <a:r>
              <a:rPr lang="zh-CN" altLang="en-US" sz="2300"/>
              <a:t>。但若相电势本身有明显的三次谐波，</a:t>
            </a:r>
            <a:r>
              <a:rPr lang="zh-CN" altLang="en-US" sz="2300">
                <a:solidFill>
                  <a:srgbClr val="FF0000"/>
                </a:solidFill>
              </a:rPr>
              <a:t>那么在</a:t>
            </a:r>
            <a:r>
              <a:rPr lang="el-GR" altLang="zh-CN" sz="2300">
                <a:solidFill>
                  <a:srgbClr val="FF0000"/>
                </a:solidFill>
              </a:rPr>
              <a:t>Δ</a:t>
            </a:r>
            <a:r>
              <a:rPr lang="zh-CN" altLang="en-US" sz="2300">
                <a:solidFill>
                  <a:srgbClr val="FF0000"/>
                </a:solidFill>
              </a:rPr>
              <a:t>形回路内会有相当大的三次谐波电流，从而引起附加损耗，增加温升、降低效率，这对电机很不利</a:t>
            </a:r>
            <a:r>
              <a:rPr lang="zh-CN" altLang="en-US" sz="2300">
                <a:solidFill>
                  <a:schemeClr val="hlink"/>
                </a:solidFill>
              </a:rPr>
              <a:t>。</a:t>
            </a:r>
            <a:r>
              <a:rPr lang="zh-CN" altLang="en-US" sz="2300"/>
              <a:t>所以，一般发电机多采用</a:t>
            </a:r>
            <a:r>
              <a:rPr lang="en-US" altLang="zh-CN" sz="2300"/>
              <a:t>Y</a:t>
            </a:r>
            <a:r>
              <a:rPr lang="zh-CN" altLang="en-US" sz="2300"/>
              <a:t>形接法，要不就如同步发电机那样采用</a:t>
            </a:r>
            <a:r>
              <a:rPr lang="en-US" altLang="zh-CN" sz="2300"/>
              <a:t>120˚</a:t>
            </a:r>
            <a:r>
              <a:rPr lang="zh-CN" altLang="en-US" sz="2300"/>
              <a:t>相带绕组或</a:t>
            </a:r>
            <a:r>
              <a:rPr lang="en-US" altLang="zh-CN" sz="2300"/>
              <a:t>60˚</a:t>
            </a:r>
            <a:r>
              <a:rPr lang="zh-CN" altLang="en-US" sz="2300"/>
              <a:t>相带而</a:t>
            </a:r>
            <a:r>
              <a:rPr lang="en-US" altLang="zh-CN" sz="2700"/>
              <a:t>y</a:t>
            </a:r>
            <a:r>
              <a:rPr lang="en-US" altLang="zh-CN" sz="2700" baseline="-25000"/>
              <a:t>1</a:t>
            </a:r>
            <a:r>
              <a:rPr lang="en-US" altLang="zh-CN" sz="2700"/>
              <a:t>=2/3</a:t>
            </a:r>
            <a:r>
              <a:rPr lang="el-GR" altLang="zh-CN" sz="2700"/>
              <a:t>τ</a:t>
            </a:r>
            <a:r>
              <a:rPr lang="zh-CN" altLang="en-US" sz="2300"/>
              <a:t>的短距绕组，从根本上避免三次谐波相电势存在。</a:t>
            </a:r>
            <a:r>
              <a:rPr lang="zh-CN" altLang="en-US" sz="2700"/>
              <a:t> </a:t>
            </a:r>
            <a:endParaRPr lang="zh-CN" altLang="zh-CN" sz="270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1667" name="Rectangle 3"/>
          <p:cNvSpPr>
            <a:spLocks noGrp="1" noChangeArrowheads="1"/>
          </p:cNvSpPr>
          <p:nvPr>
            <p:ph type="body" sz="half" idx="1"/>
          </p:nvPr>
        </p:nvSpPr>
        <p:spPr>
          <a:xfrm>
            <a:off x="179388" y="1773238"/>
            <a:ext cx="8785225" cy="4608512"/>
          </a:xfrm>
        </p:spPr>
        <p:txBody>
          <a:bodyPr/>
          <a:lstStyle/>
          <a:p>
            <a:r>
              <a:rPr lang="zh-CN" altLang="en-US" sz="3200" b="1">
                <a:latin typeface="仿宋_GB2312" pitchFamily="49" charset="-122"/>
                <a:ea typeface="仿宋_GB2312" pitchFamily="49" charset="-122"/>
              </a:rPr>
              <a:t>代入电工角速度定义，可得</a:t>
            </a:r>
            <a:r>
              <a:rPr lang="el-GR" altLang="zh-CN" sz="3200" b="1">
                <a:latin typeface="仿宋_GB2312" pitchFamily="49" charset="-122"/>
                <a:ea typeface="仿宋_GB2312" pitchFamily="49" charset="-122"/>
              </a:rPr>
              <a:t>ω</a:t>
            </a:r>
            <a:r>
              <a:rPr lang="en-US" altLang="zh-CN" sz="3200" b="1">
                <a:latin typeface="仿宋_GB2312" pitchFamily="49" charset="-122"/>
                <a:ea typeface="仿宋_GB2312" pitchFamily="49" charset="-122"/>
              </a:rPr>
              <a:t>=2</a:t>
            </a:r>
            <a:r>
              <a:rPr lang="el-GR" altLang="zh-CN" sz="3200" b="1">
                <a:latin typeface="仿宋_GB2312" pitchFamily="49" charset="-122"/>
                <a:ea typeface="仿宋_GB2312" pitchFamily="49" charset="-122"/>
              </a:rPr>
              <a:t>π</a:t>
            </a:r>
            <a:r>
              <a:rPr lang="en-US" altLang="zh-CN" sz="3200" b="1">
                <a:latin typeface="仿宋_GB2312" pitchFamily="49" charset="-122"/>
                <a:ea typeface="仿宋_GB2312" pitchFamily="49" charset="-122"/>
              </a:rPr>
              <a:t>f</a:t>
            </a:r>
            <a:r>
              <a:rPr lang="en-US" altLang="zh-CN" sz="3200" b="1" baseline="-25000">
                <a:latin typeface="仿宋_GB2312" pitchFamily="49" charset="-122"/>
                <a:ea typeface="仿宋_GB2312" pitchFamily="49" charset="-122"/>
              </a:rPr>
              <a:t>1</a:t>
            </a:r>
            <a:r>
              <a:rPr lang="zh-CN" altLang="en-US" sz="3200" b="1" baseline="-25000">
                <a:latin typeface="仿宋_GB2312" pitchFamily="49" charset="-122"/>
                <a:ea typeface="仿宋_GB2312" pitchFamily="49" charset="-122"/>
              </a:rPr>
              <a:t>，</a:t>
            </a:r>
            <a:r>
              <a:rPr lang="zh-CN" altLang="en-US" sz="3200" b="1">
                <a:latin typeface="仿宋_GB2312" pitchFamily="49" charset="-122"/>
                <a:ea typeface="仿宋_GB2312" pitchFamily="49" charset="-122"/>
              </a:rPr>
              <a:t>故</a:t>
            </a:r>
            <a:r>
              <a:rPr lang="el-GR" altLang="zh-CN" sz="3200" b="1">
                <a:latin typeface="仿宋_GB2312" pitchFamily="49" charset="-122"/>
                <a:ea typeface="仿宋_GB2312" pitchFamily="49" charset="-122"/>
              </a:rPr>
              <a:t>ω</a:t>
            </a:r>
            <a:r>
              <a:rPr lang="zh-CN" altLang="en-US" sz="3200" b="1">
                <a:latin typeface="仿宋_GB2312" pitchFamily="49" charset="-122"/>
                <a:ea typeface="仿宋_GB2312" pitchFamily="49" charset="-122"/>
              </a:rPr>
              <a:t>也谓电工角频率。再分析该电势最大值</a:t>
            </a:r>
            <a:r>
              <a:rPr lang="en-US" altLang="zh-CN" sz="3200" b="1">
                <a:latin typeface="仿宋_GB2312" pitchFamily="49" charset="-122"/>
                <a:ea typeface="仿宋_GB2312" pitchFamily="49" charset="-122"/>
              </a:rPr>
              <a:t>E</a:t>
            </a:r>
            <a:r>
              <a:rPr lang="en-US" altLang="zh-CN" sz="3200" b="1" baseline="-25000">
                <a:latin typeface="仿宋_GB2312" pitchFamily="49" charset="-122"/>
                <a:ea typeface="仿宋_GB2312" pitchFamily="49" charset="-122"/>
              </a:rPr>
              <a:t>m1</a:t>
            </a:r>
            <a:r>
              <a:rPr lang="en-US" altLang="zh-CN" sz="3200" b="1">
                <a:latin typeface="仿宋_GB2312" pitchFamily="49" charset="-122"/>
                <a:ea typeface="仿宋_GB2312" pitchFamily="49" charset="-122"/>
              </a:rPr>
              <a:t>=B</a:t>
            </a:r>
            <a:r>
              <a:rPr lang="en-US" altLang="zh-CN" sz="3200" b="1" baseline="-25000">
                <a:latin typeface="仿宋_GB2312" pitchFamily="49" charset="-122"/>
                <a:ea typeface="仿宋_GB2312" pitchFamily="49" charset="-122"/>
              </a:rPr>
              <a:t>m1</a:t>
            </a:r>
            <a:r>
              <a:rPr lang="en-US" altLang="zh-CN" sz="3200" b="1">
                <a:latin typeface="仿宋_GB2312" pitchFamily="49" charset="-122"/>
                <a:ea typeface="仿宋_GB2312" pitchFamily="49" charset="-122"/>
              </a:rPr>
              <a:t>lv</a:t>
            </a:r>
            <a:r>
              <a:rPr lang="zh-CN" altLang="en-US" sz="3200" b="1">
                <a:latin typeface="仿宋_GB2312" pitchFamily="49" charset="-122"/>
                <a:ea typeface="仿宋_GB2312" pitchFamily="49" charset="-122"/>
              </a:rPr>
              <a:t>，将</a:t>
            </a:r>
            <a:r>
              <a:rPr lang="en-US" altLang="zh-CN" sz="3200" b="1">
                <a:latin typeface="仿宋_GB2312" pitchFamily="49" charset="-122"/>
                <a:ea typeface="仿宋_GB2312" pitchFamily="49" charset="-122"/>
              </a:rPr>
              <a:t>v</a:t>
            </a:r>
            <a:r>
              <a:rPr lang="zh-CN" altLang="en-US" sz="3200" b="1">
                <a:latin typeface="仿宋_GB2312" pitchFamily="49" charset="-122"/>
                <a:ea typeface="仿宋_GB2312" pitchFamily="49" charset="-122"/>
              </a:rPr>
              <a:t>代入，并转化为电势有效值</a:t>
            </a:r>
          </a:p>
          <a:p>
            <a:endParaRPr lang="zh-CN" altLang="en-US" sz="3200" b="1">
              <a:latin typeface="仿宋_GB2312" pitchFamily="49" charset="-122"/>
              <a:ea typeface="仿宋_GB2312" pitchFamily="49" charset="-122"/>
            </a:endParaRPr>
          </a:p>
          <a:p>
            <a:r>
              <a:rPr lang="zh-CN" altLang="en-US" sz="3200" b="1">
                <a:latin typeface="仿宋_GB2312" pitchFamily="49" charset="-122"/>
                <a:ea typeface="仿宋_GB2312" pitchFamily="49" charset="-122"/>
              </a:rPr>
              <a:t>其中，</a:t>
            </a:r>
            <a:r>
              <a:rPr lang="el-GR" altLang="zh-CN" sz="3200" b="1">
                <a:latin typeface="仿宋_GB2312" pitchFamily="49" charset="-122"/>
                <a:ea typeface="仿宋_GB2312" pitchFamily="49" charset="-122"/>
              </a:rPr>
              <a:t>τ</a:t>
            </a:r>
            <a:r>
              <a:rPr lang="zh-CN" altLang="en-US" sz="3200" b="1">
                <a:latin typeface="仿宋_GB2312" pitchFamily="49" charset="-122"/>
                <a:ea typeface="仿宋_GB2312" pitchFamily="49" charset="-122"/>
              </a:rPr>
              <a:t>为极距。</a:t>
            </a:r>
          </a:p>
          <a:p>
            <a:r>
              <a:rPr lang="zh-CN" altLang="en-US" sz="3200" b="1">
                <a:latin typeface="仿宋_GB2312" pitchFamily="49" charset="-122"/>
                <a:ea typeface="仿宋_GB2312" pitchFamily="49" charset="-122"/>
              </a:rPr>
              <a:t>又当气隙磁感应强度按正弦分布时，每极磁通</a:t>
            </a:r>
            <a:r>
              <a:rPr lang="ru-RU" altLang="zh-CN" sz="3200" b="1">
                <a:latin typeface="仿宋_GB2312" pitchFamily="49" charset="-122"/>
                <a:ea typeface="仿宋_GB2312" pitchFamily="49" charset="-122"/>
              </a:rPr>
              <a:t>Ф</a:t>
            </a:r>
            <a:r>
              <a:rPr lang="en-US" altLang="zh-CN" sz="3200" b="1" baseline="-25000">
                <a:latin typeface="仿宋_GB2312" pitchFamily="49" charset="-122"/>
                <a:ea typeface="仿宋_GB2312" pitchFamily="49" charset="-122"/>
              </a:rPr>
              <a:t>1</a:t>
            </a:r>
            <a:r>
              <a:rPr lang="en-US" altLang="zh-CN" sz="3200" b="1">
                <a:latin typeface="仿宋_GB2312" pitchFamily="49" charset="-122"/>
                <a:ea typeface="仿宋_GB2312" pitchFamily="49" charset="-122"/>
              </a:rPr>
              <a:t>=(2/</a:t>
            </a:r>
            <a:r>
              <a:rPr lang="el-GR" altLang="zh-CN" sz="3200" b="1">
                <a:latin typeface="仿宋_GB2312" pitchFamily="49" charset="-122"/>
                <a:ea typeface="仿宋_GB2312" pitchFamily="49" charset="-122"/>
              </a:rPr>
              <a:t>π</a:t>
            </a:r>
            <a:r>
              <a:rPr lang="en-US" altLang="zh-CN" sz="3200" b="1">
                <a:latin typeface="仿宋_GB2312" pitchFamily="49" charset="-122"/>
                <a:ea typeface="仿宋_GB2312" pitchFamily="49" charset="-122"/>
              </a:rPr>
              <a:t>)B</a:t>
            </a:r>
            <a:r>
              <a:rPr lang="en-US" altLang="zh-CN" sz="3200" b="1" baseline="-25000">
                <a:latin typeface="仿宋_GB2312" pitchFamily="49" charset="-122"/>
                <a:ea typeface="仿宋_GB2312" pitchFamily="49" charset="-122"/>
              </a:rPr>
              <a:t>m1</a:t>
            </a:r>
            <a:r>
              <a:rPr lang="en-US" altLang="zh-CN" sz="3200" b="1">
                <a:latin typeface="仿宋_GB2312" pitchFamily="49" charset="-122"/>
                <a:ea typeface="仿宋_GB2312" pitchFamily="49" charset="-122"/>
              </a:rPr>
              <a:t>l </a:t>
            </a:r>
            <a:r>
              <a:rPr lang="el-GR" altLang="zh-CN" sz="3200" b="1">
                <a:latin typeface="仿宋_GB2312" pitchFamily="49" charset="-122"/>
                <a:ea typeface="仿宋_GB2312" pitchFamily="49" charset="-122"/>
              </a:rPr>
              <a:t>τ</a:t>
            </a:r>
            <a:r>
              <a:rPr lang="en-US" altLang="zh-CN" sz="3200" b="1">
                <a:latin typeface="仿宋_GB2312" pitchFamily="49" charset="-122"/>
                <a:ea typeface="仿宋_GB2312" pitchFamily="49" charset="-122"/>
              </a:rPr>
              <a:t> </a:t>
            </a:r>
            <a:r>
              <a:rPr lang="zh-CN" altLang="en-US" sz="3200" b="1">
                <a:latin typeface="仿宋_GB2312" pitchFamily="49" charset="-122"/>
                <a:ea typeface="仿宋_GB2312" pitchFamily="49" charset="-122"/>
              </a:rPr>
              <a:t>。这样导体</a:t>
            </a:r>
            <a:r>
              <a:rPr lang="en-US" altLang="zh-CN" sz="3200" b="1">
                <a:latin typeface="仿宋_GB2312" pitchFamily="49" charset="-122"/>
                <a:ea typeface="仿宋_GB2312" pitchFamily="49" charset="-122"/>
              </a:rPr>
              <a:t>A</a:t>
            </a:r>
            <a:r>
              <a:rPr lang="zh-CN" altLang="en-US" sz="3200" b="1">
                <a:latin typeface="仿宋_GB2312" pitchFamily="49" charset="-122"/>
                <a:ea typeface="仿宋_GB2312" pitchFamily="49" charset="-122"/>
              </a:rPr>
              <a:t>感应电势有效值可表达为它与效率和每极磁通成正比。</a:t>
            </a:r>
            <a:r>
              <a:rPr lang="zh-CN" altLang="en-US" sz="3200"/>
              <a:t> </a:t>
            </a:r>
          </a:p>
        </p:txBody>
      </p:sp>
      <p:graphicFrame>
        <p:nvGraphicFramePr>
          <p:cNvPr id="241670" name="Object 6"/>
          <p:cNvGraphicFramePr>
            <a:graphicFrameLocks noChangeAspect="1"/>
          </p:cNvGraphicFramePr>
          <p:nvPr>
            <p:ph sz="quarter" idx="3"/>
          </p:nvPr>
        </p:nvGraphicFramePr>
        <p:xfrm>
          <a:off x="1763713" y="3284538"/>
          <a:ext cx="4392612" cy="661987"/>
        </p:xfrm>
        <a:graphic>
          <a:graphicData uri="http://schemas.openxmlformats.org/presentationml/2006/ole">
            <p:oleObj spid="_x0000_s241670" name="Equation" r:id="rId3" imgW="1663560" imgH="253800" progId="Equation.DSMT4">
              <p:embed/>
            </p:oleObj>
          </a:graphicData>
        </a:graphic>
      </p:graphicFrame>
      <p:graphicFrame>
        <p:nvGraphicFramePr>
          <p:cNvPr id="241672" name="Object 8"/>
          <p:cNvGraphicFramePr>
            <a:graphicFrameLocks noChangeAspect="1"/>
          </p:cNvGraphicFramePr>
          <p:nvPr>
            <p:ph sz="quarter" idx="2"/>
          </p:nvPr>
        </p:nvGraphicFramePr>
        <p:xfrm>
          <a:off x="2195513" y="5848350"/>
          <a:ext cx="3889375" cy="1009650"/>
        </p:xfrm>
        <a:graphic>
          <a:graphicData uri="http://schemas.openxmlformats.org/presentationml/2006/ole">
            <p:oleObj spid="_x0000_s241672" name="Equation" r:id="rId4" imgW="1612800" imgH="419040" progId="Equation.DSMT4">
              <p:embed/>
            </p:oleObj>
          </a:graphicData>
        </a:graphic>
      </p:graphicFrame>
      <p:sp>
        <p:nvSpPr>
          <p:cNvPr id="241674" name="Rectangle 10"/>
          <p:cNvSpPr>
            <a:spLocks noChangeArrowheads="1"/>
          </p:cNvSpPr>
          <p:nvPr/>
        </p:nvSpPr>
        <p:spPr bwMode="auto">
          <a:xfrm>
            <a:off x="755650" y="476250"/>
            <a:ext cx="6480175" cy="1143000"/>
          </a:xfrm>
          <a:prstGeom prst="rect">
            <a:avLst/>
          </a:prstGeom>
          <a:noFill/>
          <a:ln w="9525">
            <a:noFill/>
            <a:miter lim="800000"/>
            <a:headEnd/>
            <a:tailEnd/>
          </a:ln>
          <a:effectLst/>
        </p:spPr>
        <p:txBody>
          <a:bodyPr anchor="b"/>
          <a:lstStyle/>
          <a:p>
            <a:pPr>
              <a:spcBef>
                <a:spcPct val="0"/>
              </a:spcBef>
              <a:buClrTx/>
              <a:buSzTx/>
              <a:buFontTx/>
              <a:buNone/>
            </a:pPr>
            <a:r>
              <a:rPr lang="zh-CN" altLang="en-US" sz="3200">
                <a:solidFill>
                  <a:schemeClr val="tx2"/>
                </a:solidFill>
              </a:rPr>
              <a:t>第</a:t>
            </a:r>
            <a:r>
              <a:rPr lang="en-US" altLang="zh-CN" sz="3200">
                <a:solidFill>
                  <a:schemeClr val="tx2"/>
                </a:solidFill>
              </a:rPr>
              <a:t>4-2</a:t>
            </a:r>
            <a:r>
              <a:rPr lang="zh-CN" altLang="en-US" sz="3200">
                <a:solidFill>
                  <a:schemeClr val="tx2"/>
                </a:solidFill>
              </a:rPr>
              <a:t>讲</a:t>
            </a:r>
            <a:r>
              <a:rPr lang="zh-CN" altLang="en-US">
                <a:solidFill>
                  <a:schemeClr val="tx2"/>
                </a:solidFill>
              </a:rPr>
              <a:t>　交流绕组及其感应电势</a:t>
            </a:r>
            <a:r>
              <a:rPr lang="en-US" altLang="zh-CN" sz="1700">
                <a:solidFill>
                  <a:schemeClr val="tx2"/>
                </a:solidFill>
                <a:latin typeface="宋体" pitchFamily="2" charset="-122"/>
                <a:ea typeface="宋体" pitchFamily="2" charset="-122"/>
              </a:rPr>
              <a:t>3</a:t>
            </a:r>
            <a:br>
              <a:rPr lang="en-US" altLang="zh-CN" sz="1700">
                <a:solidFill>
                  <a:schemeClr val="tx2"/>
                </a:solidFill>
                <a:latin typeface="宋体" pitchFamily="2" charset="-122"/>
                <a:ea typeface="宋体" pitchFamily="2" charset="-122"/>
              </a:rPr>
            </a:br>
            <a:r>
              <a:rPr lang="en-US" altLang="zh-CN" sz="3300">
                <a:solidFill>
                  <a:schemeClr val="tx2"/>
                </a:solidFill>
                <a:latin typeface="宋体" pitchFamily="2" charset="-122"/>
                <a:ea typeface="宋体" pitchFamily="2" charset="-122"/>
              </a:rPr>
              <a:t>4-1.</a:t>
            </a:r>
            <a:r>
              <a:rPr lang="zh-CN" altLang="en-US" sz="2900">
                <a:solidFill>
                  <a:schemeClr val="tx2"/>
                </a:solidFill>
                <a:latin typeface="宋体" pitchFamily="2" charset="-122"/>
                <a:ea typeface="宋体" pitchFamily="2" charset="-122"/>
              </a:rPr>
              <a:t>导体的感应电势</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827088" y="549275"/>
            <a:ext cx="8116887" cy="1084263"/>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400" b="1">
                <a:latin typeface="宋体" pitchFamily="2" charset="-122"/>
              </a:rPr>
              <a:t>1</a:t>
            </a:r>
            <a:r>
              <a:rPr lang="en-US" altLang="zh-CN" sz="3200" b="1">
                <a:latin typeface="宋体" pitchFamily="2" charset="-122"/>
              </a:rPr>
              <a:t/>
            </a:r>
            <a:br>
              <a:rPr lang="en-US" altLang="zh-CN" sz="3200" b="1">
                <a:latin typeface="宋体" pitchFamily="2" charset="-122"/>
              </a:rPr>
            </a:br>
            <a:r>
              <a:rPr lang="en-US" altLang="zh-CN" sz="2800" b="1">
                <a:latin typeface="宋体" pitchFamily="2" charset="-122"/>
              </a:rPr>
              <a:t>4-9  </a:t>
            </a:r>
            <a:r>
              <a:rPr lang="zh-CN" altLang="en-US" sz="2800" b="1">
                <a:latin typeface="宋体" pitchFamily="2" charset="-122"/>
              </a:rPr>
              <a:t>齿谐波电势及其削弱方法</a:t>
            </a:r>
          </a:p>
        </p:txBody>
      </p:sp>
      <p:graphicFrame>
        <p:nvGraphicFramePr>
          <p:cNvPr id="231428" name="Object 4"/>
          <p:cNvGraphicFramePr>
            <a:graphicFrameLocks noChangeAspect="1"/>
          </p:cNvGraphicFramePr>
          <p:nvPr>
            <p:ph sz="half" idx="1"/>
          </p:nvPr>
        </p:nvGraphicFramePr>
        <p:xfrm>
          <a:off x="1900238" y="3500438"/>
          <a:ext cx="2289175" cy="630237"/>
        </p:xfrm>
        <a:graphic>
          <a:graphicData uri="http://schemas.openxmlformats.org/presentationml/2006/ole">
            <p:oleObj spid="_x0000_s231428" name="Equation" r:id="rId3" imgW="1511280" imgH="419040" progId="Equation.DSMT4">
              <p:embed/>
            </p:oleObj>
          </a:graphicData>
        </a:graphic>
      </p:graphicFrame>
      <p:sp>
        <p:nvSpPr>
          <p:cNvPr id="231427" name="Rectangle 3"/>
          <p:cNvSpPr>
            <a:spLocks noChangeArrowheads="1"/>
          </p:cNvSpPr>
          <p:nvPr/>
        </p:nvSpPr>
        <p:spPr bwMode="auto">
          <a:xfrm>
            <a:off x="0" y="1773238"/>
            <a:ext cx="8820150" cy="4608512"/>
          </a:xfrm>
          <a:prstGeom prst="rect">
            <a:avLst/>
          </a:prstGeom>
          <a:noFill/>
          <a:ln w="9525">
            <a:noFill/>
            <a:miter lim="800000"/>
            <a:headEnd/>
            <a:tailEnd/>
          </a:ln>
          <a:effectLst/>
        </p:spPr>
        <p:txBody>
          <a:bodyPr/>
          <a:lstStyle/>
          <a:p>
            <a:pPr marL="342900" indent="-342900"/>
            <a:r>
              <a:rPr lang="en-US" altLang="zh-CN" sz="2700" b="0">
                <a:latin typeface="Arial" charset="0"/>
                <a:ea typeface="宋体" pitchFamily="2" charset="-122"/>
              </a:rPr>
              <a:t>       </a:t>
            </a:r>
            <a:r>
              <a:rPr lang="zh-CN" altLang="en-US"/>
              <a:t>实际电机中，由于磁极磁场一般为非正弦分布，又由于齿槽的存在，气隙各处磁导不均匀，使得非正弦分布的磁场更加畸变。因此在每极每相槽数</a:t>
            </a:r>
            <a:r>
              <a:rPr lang="en-US" altLang="zh-CN"/>
              <a:t>q</a:t>
            </a:r>
            <a:r>
              <a:rPr lang="zh-CN" altLang="en-US"/>
              <a:t>为整数的绕组感应电势中，突出存在着一种高次谐波，其次数为</a:t>
            </a:r>
          </a:p>
          <a:p>
            <a:pPr marL="342900" indent="-342900"/>
            <a:r>
              <a:rPr lang="zh-CN" altLang="en-US"/>
              <a:t>式中，</a:t>
            </a:r>
            <a:r>
              <a:rPr lang="en-US" altLang="zh-CN"/>
              <a:t>K</a:t>
            </a:r>
            <a:r>
              <a:rPr lang="zh-CN" altLang="en-US"/>
              <a:t>为自然数。这种谐波次数与每对极的槽数    有关，所以称之为</a:t>
            </a:r>
            <a:r>
              <a:rPr lang="zh-CN" altLang="en-US">
                <a:solidFill>
                  <a:srgbClr val="0000FF"/>
                </a:solidFill>
              </a:rPr>
              <a:t>齿谐波</a:t>
            </a:r>
            <a:r>
              <a:rPr lang="zh-CN" altLang="en-US"/>
              <a:t>。当</a:t>
            </a:r>
            <a:r>
              <a:rPr lang="en-US" altLang="zh-CN"/>
              <a:t>K=1</a:t>
            </a:r>
            <a:r>
              <a:rPr lang="zh-CN" altLang="en-US"/>
              <a:t>时的齿谐波称为一阶齿谐波，若</a:t>
            </a:r>
            <a:r>
              <a:rPr lang="en-US" altLang="zh-CN"/>
              <a:t>K=2</a:t>
            </a:r>
            <a:r>
              <a:rPr lang="zh-CN" altLang="en-US"/>
              <a:t>则为二阶齿谐波，依此类推。由于高阶齿谐波电势的幅值较小，所以在此仅讨论一阶齿谐波。</a:t>
            </a:r>
            <a:r>
              <a:rPr lang="zh-CN" altLang="en-US" sz="2700">
                <a:latin typeface="Arial" charset="0"/>
                <a:ea typeface="宋体" pitchFamily="2" charset="-122"/>
              </a:rPr>
              <a:t> </a:t>
            </a:r>
            <a:endParaRPr lang="zh-CN" altLang="zh-CN" sz="2700">
              <a:latin typeface="Arial" charset="0"/>
              <a:ea typeface="宋体" pitchFamily="2" charset="-122"/>
            </a:endParaRPr>
          </a:p>
        </p:txBody>
      </p:sp>
      <p:pic>
        <p:nvPicPr>
          <p:cNvPr id="231433" name="Picture 9" descr="dj2-4"/>
          <p:cNvPicPr>
            <a:picLocks noChangeAspect="1" noChangeArrowheads="1"/>
          </p:cNvPicPr>
          <p:nvPr>
            <p:ph sz="half" idx="2"/>
          </p:nvPr>
        </p:nvPicPr>
        <p:blipFill>
          <a:blip r:embed="rId4"/>
          <a:srcRect/>
          <a:stretch>
            <a:fillRect/>
          </a:stretch>
        </p:blipFill>
        <p:spPr>
          <a:xfrm>
            <a:off x="6248400" y="1125538"/>
            <a:ext cx="2895600" cy="3355975"/>
          </a:xfrm>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14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a:xfrm>
            <a:off x="827088" y="0"/>
            <a:ext cx="8316912" cy="1143000"/>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400" b="1">
                <a:latin typeface="宋体" pitchFamily="2" charset="-122"/>
              </a:rPr>
              <a:t>2</a:t>
            </a:r>
            <a:r>
              <a:rPr lang="en-US" altLang="zh-CN" sz="3200" b="1">
                <a:latin typeface="宋体" pitchFamily="2" charset="-122"/>
              </a:rPr>
              <a:t/>
            </a:r>
            <a:br>
              <a:rPr lang="en-US" altLang="zh-CN" sz="3200" b="1">
                <a:latin typeface="宋体" pitchFamily="2" charset="-122"/>
              </a:rPr>
            </a:br>
            <a:r>
              <a:rPr lang="en-US" altLang="zh-CN" sz="2800" b="1">
                <a:latin typeface="宋体" pitchFamily="2" charset="-122"/>
              </a:rPr>
              <a:t>4-9  </a:t>
            </a:r>
            <a:r>
              <a:rPr lang="zh-CN" altLang="en-US" sz="2800" b="1">
                <a:latin typeface="宋体" pitchFamily="2" charset="-122"/>
              </a:rPr>
              <a:t>齿谐波电势及其削弱方法</a:t>
            </a:r>
          </a:p>
        </p:txBody>
      </p:sp>
      <p:graphicFrame>
        <p:nvGraphicFramePr>
          <p:cNvPr id="304132" name="Object 4"/>
          <p:cNvGraphicFramePr>
            <a:graphicFrameLocks noChangeAspect="1"/>
          </p:cNvGraphicFramePr>
          <p:nvPr>
            <p:ph sz="quarter" idx="3"/>
          </p:nvPr>
        </p:nvGraphicFramePr>
        <p:xfrm>
          <a:off x="5295900" y="1903413"/>
          <a:ext cx="2994025" cy="777875"/>
        </p:xfrm>
        <a:graphic>
          <a:graphicData uri="http://schemas.openxmlformats.org/presentationml/2006/ole">
            <p:oleObj spid="_x0000_s304132" name="Equation" r:id="rId3" imgW="1511280" imgH="419040" progId="Equation.DSMT4">
              <p:embed/>
            </p:oleObj>
          </a:graphicData>
        </a:graphic>
      </p:graphicFrame>
      <p:sp>
        <p:nvSpPr>
          <p:cNvPr id="304131" name="Rectangle 3"/>
          <p:cNvSpPr>
            <a:spLocks noChangeArrowheads="1"/>
          </p:cNvSpPr>
          <p:nvPr/>
        </p:nvSpPr>
        <p:spPr bwMode="auto">
          <a:xfrm>
            <a:off x="323850" y="1125538"/>
            <a:ext cx="8569325" cy="5327650"/>
          </a:xfrm>
          <a:prstGeom prst="rect">
            <a:avLst/>
          </a:prstGeom>
          <a:noFill/>
          <a:ln w="9525">
            <a:noFill/>
            <a:miter lim="800000"/>
            <a:headEnd/>
            <a:tailEnd/>
          </a:ln>
          <a:effectLst/>
        </p:spPr>
        <p:txBody>
          <a:bodyPr/>
          <a:lstStyle/>
          <a:p>
            <a:pPr marL="342900" indent="-342900"/>
            <a:r>
              <a:rPr lang="zh-CN" altLang="en-US" sz="2700"/>
              <a:t>一，齿谐波电势的产生</a:t>
            </a:r>
          </a:p>
          <a:p>
            <a:pPr marL="342900" indent="-342900"/>
            <a:r>
              <a:rPr lang="zh-CN" altLang="en-US" sz="2700"/>
              <a:t>    和其它谐波电势产生的根源一样，电机主磁场的非正弦分布，定会含次数为</a:t>
            </a:r>
          </a:p>
          <a:p>
            <a:pPr marL="342900" indent="-342900"/>
            <a:r>
              <a:rPr lang="zh-CN" altLang="en-US" sz="2700"/>
              <a:t>的谐波磁场，因此产生齿谐波电势是在所难免的。</a:t>
            </a:r>
            <a:r>
              <a:rPr lang="zh-CN" altLang="en-US" sz="2300"/>
              <a:t>例如</a:t>
            </a:r>
            <a:r>
              <a:rPr lang="en-US" altLang="zh-CN" sz="2300"/>
              <a:t>Z=24</a:t>
            </a:r>
            <a:r>
              <a:rPr lang="zh-CN" altLang="en-US" sz="2300"/>
              <a:t>，</a:t>
            </a:r>
            <a:r>
              <a:rPr lang="en-US" altLang="zh-CN" sz="2300"/>
              <a:t>p=2</a:t>
            </a:r>
            <a:r>
              <a:rPr lang="zh-CN" altLang="en-US" sz="2300"/>
              <a:t>的发电机，其</a:t>
            </a:r>
            <a:r>
              <a:rPr lang="en-US" altLang="zh-CN" sz="2300"/>
              <a:t>11</a:t>
            </a:r>
            <a:r>
              <a:rPr lang="zh-CN" altLang="en-US" sz="2300"/>
              <a:t>、</a:t>
            </a:r>
            <a:r>
              <a:rPr lang="en-US" altLang="zh-CN" sz="2300"/>
              <a:t>13</a:t>
            </a:r>
            <a:r>
              <a:rPr lang="zh-CN" altLang="en-US" sz="2300"/>
              <a:t>次谐波电势即为一阶齿谐波电势。要指出的是，由于电机齿槽的存在，气隙磁导是不均匀的。对应于齿的位置气隙小、磁导大，对应于槽的位置气隙大、磁导小，即气隙磁导波有与齿槽数对应的周期分量，如图所示。 气隙磁导的不均匀致使主磁极旋转时的气隙磁场更加畸变，调制出一些附加磁场，其中，与每对极槽数</a:t>
            </a:r>
            <a:r>
              <a:rPr lang="en-US" altLang="zh-CN" sz="2300"/>
              <a:t>Z</a:t>
            </a:r>
            <a:r>
              <a:rPr lang="zh-CN" altLang="en-US" sz="2300"/>
              <a:t>／</a:t>
            </a:r>
            <a:r>
              <a:rPr lang="en-US" altLang="zh-CN" sz="2300"/>
              <a:t>p</a:t>
            </a:r>
            <a:r>
              <a:rPr lang="zh-CN" altLang="en-US" sz="2300"/>
              <a:t>最接近的</a:t>
            </a:r>
            <a:r>
              <a:rPr lang="en-US" altLang="zh-CN" sz="2300"/>
              <a:t>v</a:t>
            </a:r>
            <a:r>
              <a:rPr lang="en-US" altLang="zh-CN" sz="2300" baseline="-25000"/>
              <a:t>Z</a:t>
            </a:r>
            <a:r>
              <a:rPr lang="zh-CN" altLang="en-US" sz="2300"/>
              <a:t>次谐波影响最大，由此形成的附加磁场使绕组感生的齿谐波电势大为加强。关于齿谐波电势的解析已超出本教材的基本要求，这里就从简了。</a:t>
            </a:r>
            <a:endParaRPr lang="zh-CN" altLang="zh-CN" sz="2300"/>
          </a:p>
        </p:txBody>
      </p:sp>
      <p:pic>
        <p:nvPicPr>
          <p:cNvPr id="304134" name="Picture 6" descr="dj2-4"/>
          <p:cNvPicPr>
            <a:picLocks noChangeAspect="1" noChangeArrowheads="1"/>
          </p:cNvPicPr>
          <p:nvPr>
            <p:ph sz="half" idx="1"/>
          </p:nvPr>
        </p:nvPicPr>
        <p:blipFill>
          <a:blip r:embed="rId4"/>
          <a:srcRect/>
          <a:stretch>
            <a:fillRect/>
          </a:stretch>
        </p:blipFill>
        <p:spPr>
          <a:xfrm>
            <a:off x="395288" y="836613"/>
            <a:ext cx="3767137" cy="4365625"/>
          </a:xfrm>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04134"/>
                                        </p:tgtEl>
                                        <p:attrNameLst>
                                          <p:attrName>style.visibility</p:attrName>
                                        </p:attrNameLst>
                                      </p:cBhvr>
                                      <p:to>
                                        <p:strVal val="visible"/>
                                      </p:to>
                                    </p:set>
                                    <p:anim calcmode="lin" valueType="num">
                                      <p:cBhvr>
                                        <p:cTn id="7" dur="1000" fill="hold"/>
                                        <p:tgtEl>
                                          <p:spTgt spid="304134"/>
                                        </p:tgtEl>
                                        <p:attrNameLst>
                                          <p:attrName>ppt_w</p:attrName>
                                        </p:attrNameLst>
                                      </p:cBhvr>
                                      <p:tavLst>
                                        <p:tav tm="0">
                                          <p:val>
                                            <p:strVal val="#ppt_w*0.70"/>
                                          </p:val>
                                        </p:tav>
                                        <p:tav tm="100000">
                                          <p:val>
                                            <p:strVal val="#ppt_w"/>
                                          </p:val>
                                        </p:tav>
                                      </p:tavLst>
                                    </p:anim>
                                    <p:anim calcmode="lin" valueType="num">
                                      <p:cBhvr>
                                        <p:cTn id="8" dur="1000" fill="hold"/>
                                        <p:tgtEl>
                                          <p:spTgt spid="304134"/>
                                        </p:tgtEl>
                                        <p:attrNameLst>
                                          <p:attrName>ppt_h</p:attrName>
                                        </p:attrNameLst>
                                      </p:cBhvr>
                                      <p:tavLst>
                                        <p:tav tm="0">
                                          <p:val>
                                            <p:strVal val="#ppt_h"/>
                                          </p:val>
                                        </p:tav>
                                        <p:tav tm="100000">
                                          <p:val>
                                            <p:strVal val="#ppt_h"/>
                                          </p:val>
                                        </p:tav>
                                      </p:tavLst>
                                    </p:anim>
                                    <p:animEffect transition="in" filter="fade">
                                      <p:cBhvr>
                                        <p:cTn id="9" dur="1000"/>
                                        <p:tgtEl>
                                          <p:spTgt spid="304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827088" y="0"/>
            <a:ext cx="8316912" cy="1143000"/>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400" b="1">
                <a:latin typeface="宋体" pitchFamily="2" charset="-122"/>
              </a:rPr>
              <a:t>3</a:t>
            </a:r>
            <a:r>
              <a:rPr lang="en-US" altLang="zh-CN" sz="3200" b="1">
                <a:latin typeface="宋体" pitchFamily="2" charset="-122"/>
              </a:rPr>
              <a:t/>
            </a:r>
            <a:br>
              <a:rPr lang="en-US" altLang="zh-CN" sz="3200" b="1">
                <a:latin typeface="宋体" pitchFamily="2" charset="-122"/>
              </a:rPr>
            </a:br>
            <a:r>
              <a:rPr lang="en-US" altLang="zh-CN" sz="2800" b="1">
                <a:latin typeface="宋体" pitchFamily="2" charset="-122"/>
              </a:rPr>
              <a:t>4-9  </a:t>
            </a:r>
            <a:r>
              <a:rPr lang="zh-CN" altLang="en-US" sz="2800" b="1">
                <a:latin typeface="宋体" pitchFamily="2" charset="-122"/>
              </a:rPr>
              <a:t>齿谐波电势及其削弱方法</a:t>
            </a:r>
          </a:p>
        </p:txBody>
      </p:sp>
      <p:sp>
        <p:nvSpPr>
          <p:cNvPr id="306180" name="Rectangle 4"/>
          <p:cNvSpPr>
            <a:spLocks noChangeArrowheads="1"/>
          </p:cNvSpPr>
          <p:nvPr/>
        </p:nvSpPr>
        <p:spPr bwMode="auto">
          <a:xfrm>
            <a:off x="0" y="1196975"/>
            <a:ext cx="8785225" cy="5661025"/>
          </a:xfrm>
          <a:prstGeom prst="rect">
            <a:avLst/>
          </a:prstGeom>
          <a:noFill/>
          <a:ln w="9525">
            <a:noFill/>
            <a:miter lim="800000"/>
            <a:headEnd/>
            <a:tailEnd/>
          </a:ln>
          <a:effectLst/>
        </p:spPr>
        <p:txBody>
          <a:bodyPr/>
          <a:lstStyle/>
          <a:p>
            <a:pPr marL="342900" indent="-342900"/>
            <a:r>
              <a:rPr lang="zh-CN" altLang="en-US"/>
              <a:t>一，齿谐波电势的产生</a:t>
            </a:r>
          </a:p>
          <a:p>
            <a:pPr marL="342900" indent="-342900"/>
            <a:r>
              <a:rPr lang="zh-CN" altLang="en-US"/>
              <a:t>     齿谐波电势不能靠短距和分布的办法来削弱，这是因为齿谐波次数高，齿谐波磁场的分布周期接近电机的齿距。因此以齿槽数为单位来改变节距和分布，都不能有效地消除齿谐波电势。从理论上说，齿谐波的短距因数和分布因数都与基波的一样，即</a:t>
            </a:r>
          </a:p>
          <a:p>
            <a:pPr marL="342900" indent="-342900"/>
            <a:endParaRPr lang="zh-CN" altLang="en-US"/>
          </a:p>
          <a:p>
            <a:pPr marL="342900" indent="-342900"/>
            <a:endParaRPr lang="zh-CN" altLang="en-US"/>
          </a:p>
          <a:p>
            <a:pPr marL="342900" indent="-342900"/>
            <a:endParaRPr lang="zh-CN" altLang="en-US"/>
          </a:p>
          <a:p>
            <a:pPr marL="342900" indent="-342900"/>
            <a:r>
              <a:rPr lang="zh-CN" altLang="en-US"/>
              <a:t>所以，</a:t>
            </a:r>
            <a:r>
              <a:rPr lang="en-US" altLang="zh-CN"/>
              <a:t>q</a:t>
            </a:r>
            <a:r>
              <a:rPr lang="zh-CN" altLang="en-US"/>
              <a:t>为整数的绕组其齿谐波电势与基波电势同存。如不采用以下措施，则齿谐波电势将比较突出，如图所示。</a:t>
            </a:r>
            <a:endParaRPr lang="zh-CN" altLang="zh-CN"/>
          </a:p>
        </p:txBody>
      </p:sp>
      <p:graphicFrame>
        <p:nvGraphicFramePr>
          <p:cNvPr id="306179" name="Object 3"/>
          <p:cNvGraphicFramePr>
            <a:graphicFrameLocks noChangeAspect="1"/>
          </p:cNvGraphicFramePr>
          <p:nvPr>
            <p:ph sz="quarter" idx="3"/>
          </p:nvPr>
        </p:nvGraphicFramePr>
        <p:xfrm>
          <a:off x="2555875" y="3789363"/>
          <a:ext cx="4562475" cy="1927225"/>
        </p:xfrm>
        <a:graphic>
          <a:graphicData uri="http://schemas.openxmlformats.org/presentationml/2006/ole">
            <p:oleObj spid="_x0000_s306179" name="Equation" r:id="rId3" imgW="2743200" imgH="1168200" progId="Equation.DSMT4">
              <p:embed/>
            </p:oleObj>
          </a:graphicData>
        </a:graphic>
      </p:graphicFrame>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xfrm>
            <a:off x="827088" y="0"/>
            <a:ext cx="8316912" cy="1143000"/>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400" b="1">
                <a:latin typeface="宋体" pitchFamily="2" charset="-122"/>
              </a:rPr>
              <a:t>4</a:t>
            </a:r>
            <a:r>
              <a:rPr lang="en-US" altLang="zh-CN" sz="3200" b="1">
                <a:latin typeface="宋体" pitchFamily="2" charset="-122"/>
              </a:rPr>
              <a:t/>
            </a:r>
            <a:br>
              <a:rPr lang="en-US" altLang="zh-CN" sz="3200" b="1">
                <a:latin typeface="宋体" pitchFamily="2" charset="-122"/>
              </a:rPr>
            </a:br>
            <a:r>
              <a:rPr lang="en-US" altLang="zh-CN" sz="2800" b="1">
                <a:latin typeface="宋体" pitchFamily="2" charset="-122"/>
              </a:rPr>
              <a:t>4-9  </a:t>
            </a:r>
            <a:r>
              <a:rPr lang="zh-CN" altLang="en-US" sz="2800" b="1">
                <a:latin typeface="宋体" pitchFamily="2" charset="-122"/>
              </a:rPr>
              <a:t>齿谐波电势及其削弱方法</a:t>
            </a:r>
          </a:p>
        </p:txBody>
      </p:sp>
      <p:sp>
        <p:nvSpPr>
          <p:cNvPr id="307204" name="Rectangle 4"/>
          <p:cNvSpPr>
            <a:spLocks noChangeArrowheads="1"/>
          </p:cNvSpPr>
          <p:nvPr/>
        </p:nvSpPr>
        <p:spPr bwMode="auto">
          <a:xfrm>
            <a:off x="323850" y="1196975"/>
            <a:ext cx="8569325" cy="5661025"/>
          </a:xfrm>
          <a:prstGeom prst="rect">
            <a:avLst/>
          </a:prstGeom>
          <a:noFill/>
          <a:ln w="9525">
            <a:noFill/>
            <a:miter lim="800000"/>
            <a:headEnd/>
            <a:tailEnd/>
          </a:ln>
          <a:effectLst/>
        </p:spPr>
        <p:txBody>
          <a:bodyPr/>
          <a:lstStyle/>
          <a:p>
            <a:pPr marL="342900" indent="-342900"/>
            <a:r>
              <a:rPr lang="zh-CN" altLang="en-US" sz="2700">
                <a:solidFill>
                  <a:srgbClr val="0000FF"/>
                </a:solidFill>
              </a:rPr>
              <a:t>二、削弱齿谐波电势的方法</a:t>
            </a:r>
          </a:p>
          <a:p>
            <a:pPr marL="342900" indent="-342900"/>
            <a:r>
              <a:rPr lang="en-US" altLang="zh-CN" sz="2700">
                <a:solidFill>
                  <a:srgbClr val="0000FF"/>
                </a:solidFill>
              </a:rPr>
              <a:t>1</a:t>
            </a:r>
            <a:r>
              <a:rPr lang="zh-CN" altLang="en-US" sz="2700">
                <a:solidFill>
                  <a:srgbClr val="0000FF"/>
                </a:solidFill>
              </a:rPr>
              <a:t>．  斜槽</a:t>
            </a:r>
          </a:p>
          <a:p>
            <a:pPr marL="342900" indent="-342900"/>
            <a:r>
              <a:rPr lang="zh-CN" altLang="en-US" sz="2700"/>
              <a:t>    </a:t>
            </a:r>
            <a:r>
              <a:rPr lang="zh-CN" altLang="en-US" sz="2400"/>
              <a:t>为了削弱齿谐波影响，交流电机中广泛采用斜槽的方法，如图</a:t>
            </a:r>
            <a:r>
              <a:rPr lang="en-US" altLang="zh-CN" sz="2400"/>
              <a:t>16</a:t>
            </a:r>
            <a:r>
              <a:rPr lang="en-US" altLang="zh-CN" sz="2400">
                <a:latin typeface="Arial"/>
              </a:rPr>
              <a:t>—</a:t>
            </a:r>
            <a:r>
              <a:rPr lang="en-US" altLang="zh-CN" sz="2400"/>
              <a:t>22</a:t>
            </a:r>
            <a:r>
              <a:rPr lang="zh-CN" altLang="en-US" sz="2400"/>
              <a:t>所示。图中示意了铁心冲片叠压时槽扭斜了，设铁心轴向两端槽口扭斜的弧长为</a:t>
            </a:r>
            <a:r>
              <a:rPr lang="en-US" altLang="zh-CN" sz="2400"/>
              <a:t>c</a:t>
            </a:r>
            <a:r>
              <a:rPr lang="zh-CN" altLang="en-US" sz="2400"/>
              <a:t>。由于采用了斜槽，使同一根导体的各小段在磁场内的位置各不相同，即有空间相位差，因此导体各段感应的电势在时间上也有相位差。导体的总电势为各小段电势的矢量和，起到了</a:t>
            </a:r>
            <a:r>
              <a:rPr lang="zh-CN" altLang="en-US" sz="2400">
                <a:latin typeface="Arial"/>
              </a:rPr>
              <a:t>“</a:t>
            </a:r>
            <a:r>
              <a:rPr lang="zh-CN" altLang="en-US" sz="2400"/>
              <a:t>分布</a:t>
            </a:r>
            <a:r>
              <a:rPr lang="zh-CN" altLang="en-US" sz="2400">
                <a:latin typeface="Arial"/>
              </a:rPr>
              <a:t>”</a:t>
            </a:r>
            <a:r>
              <a:rPr lang="zh-CN" altLang="en-US" sz="2400"/>
              <a:t>效果。参见图</a:t>
            </a:r>
            <a:r>
              <a:rPr lang="en-US" altLang="zh-CN" sz="2400"/>
              <a:t>16-22(b)</a:t>
            </a:r>
            <a:r>
              <a:rPr lang="zh-CN" altLang="en-US" sz="2400"/>
              <a:t>，若该槽正好斜过某</a:t>
            </a:r>
            <a:r>
              <a:rPr lang="en-US" altLang="zh-CN" sz="2400"/>
              <a:t>v</a:t>
            </a:r>
            <a:r>
              <a:rPr lang="zh-CN" altLang="en-US" sz="2400"/>
              <a:t>次谐波磁场的一对极，即</a:t>
            </a:r>
            <a:r>
              <a:rPr lang="en-US" altLang="zh-CN" sz="2400"/>
              <a:t>c=2</a:t>
            </a:r>
            <a:r>
              <a:rPr lang="el-GR" altLang="zh-CN" sz="2400"/>
              <a:t>τ</a:t>
            </a:r>
            <a:r>
              <a:rPr lang="en-US" altLang="zh-CN" sz="2400" baseline="-25000"/>
              <a:t>Z</a:t>
            </a:r>
            <a:r>
              <a:rPr lang="zh-CN" altLang="en-US" sz="2400"/>
              <a:t>，那么</a:t>
            </a:r>
            <a:r>
              <a:rPr lang="en-US" altLang="zh-CN" sz="2400"/>
              <a:t>v</a:t>
            </a:r>
            <a:r>
              <a:rPr lang="zh-CN" altLang="en-US" sz="2400"/>
              <a:t>次谐波电势为零。对一阶齿谐波来说，</a:t>
            </a:r>
            <a:r>
              <a:rPr lang="en-US" altLang="zh-CN" sz="2400"/>
              <a:t>v</a:t>
            </a:r>
            <a:r>
              <a:rPr lang="en-US" altLang="zh-CN" sz="2400" baseline="-25000"/>
              <a:t>Z</a:t>
            </a:r>
            <a:r>
              <a:rPr lang="en-US" altLang="zh-CN" sz="2400"/>
              <a:t> =(Z/p)</a:t>
            </a:r>
            <a:r>
              <a:rPr lang="en-US" altLang="zh-CN" sz="2400" u="sng"/>
              <a:t>+</a:t>
            </a:r>
            <a:r>
              <a:rPr lang="en-US" altLang="zh-CN" sz="2400"/>
              <a:t>1 </a:t>
            </a:r>
            <a:r>
              <a:rPr lang="zh-CN" altLang="en-US" sz="2400"/>
              <a:t>，则</a:t>
            </a:r>
            <a:r>
              <a:rPr lang="en-US" altLang="zh-CN" sz="2400"/>
              <a:t>2</a:t>
            </a:r>
            <a:r>
              <a:rPr lang="el-GR" altLang="zh-CN" sz="2400"/>
              <a:t>τ</a:t>
            </a:r>
            <a:r>
              <a:rPr lang="en-US" altLang="zh-CN" sz="2400" baseline="-25000"/>
              <a:t>vZ</a:t>
            </a:r>
            <a:r>
              <a:rPr lang="en-US" altLang="zh-CN" sz="2400"/>
              <a:t>=</a:t>
            </a:r>
            <a:r>
              <a:rPr lang="el-GR" altLang="zh-CN" sz="2400"/>
              <a:t>π</a:t>
            </a:r>
            <a:r>
              <a:rPr lang="en-US" altLang="zh-CN" sz="2400"/>
              <a:t>D/Z</a:t>
            </a:r>
            <a:r>
              <a:rPr lang="zh-CN" altLang="en-US" sz="2400"/>
              <a:t>，所以当斜过一个齿距 </a:t>
            </a:r>
            <a:r>
              <a:rPr lang="en-US" altLang="zh-CN" sz="2400"/>
              <a:t>t</a:t>
            </a:r>
            <a:r>
              <a:rPr lang="en-US" altLang="zh-CN" sz="2400" baseline="-25000"/>
              <a:t>Z</a:t>
            </a:r>
            <a:r>
              <a:rPr lang="en-US" altLang="zh-CN" sz="2400"/>
              <a:t>= </a:t>
            </a:r>
            <a:r>
              <a:rPr lang="el-GR" altLang="zh-CN" sz="2400"/>
              <a:t>π</a:t>
            </a:r>
            <a:r>
              <a:rPr lang="en-US" altLang="zh-CN" sz="2400"/>
              <a:t>D/Z </a:t>
            </a:r>
            <a:r>
              <a:rPr lang="zh-CN" altLang="en-US" sz="2400"/>
              <a:t>，就可以有效地削弱一阶齿谐波电势。其实，这还包含了斜槽后，</a:t>
            </a:r>
            <a:r>
              <a:rPr lang="zh-CN" altLang="en-US" sz="2400">
                <a:solidFill>
                  <a:srgbClr val="FF0000"/>
                </a:solidFill>
              </a:rPr>
              <a:t>整体上避免了气隙磁导波的齿槽影响，从而抑制了感生齿谐波电势的附加磁场</a:t>
            </a:r>
            <a:r>
              <a:rPr lang="zh-CN" altLang="en-US" sz="2400"/>
              <a:t>。</a:t>
            </a:r>
            <a:endParaRPr lang="zh-CN" altLang="zh-CN" sz="2400"/>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a:xfrm>
            <a:off x="827088" y="0"/>
            <a:ext cx="8316912" cy="1143000"/>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400" b="1">
                <a:latin typeface="宋体" pitchFamily="2" charset="-122"/>
              </a:rPr>
              <a:t>5</a:t>
            </a:r>
            <a:r>
              <a:rPr lang="en-US" altLang="zh-CN" sz="3200" b="1">
                <a:latin typeface="宋体" pitchFamily="2" charset="-122"/>
              </a:rPr>
              <a:t/>
            </a:r>
            <a:br>
              <a:rPr lang="en-US" altLang="zh-CN" sz="3200" b="1">
                <a:latin typeface="宋体" pitchFamily="2" charset="-122"/>
              </a:rPr>
            </a:br>
            <a:r>
              <a:rPr lang="en-US" altLang="zh-CN" sz="2800" b="1">
                <a:latin typeface="宋体" pitchFamily="2" charset="-122"/>
              </a:rPr>
              <a:t>4-9  </a:t>
            </a:r>
            <a:r>
              <a:rPr lang="zh-CN" altLang="en-US" sz="2800" b="1">
                <a:latin typeface="宋体" pitchFamily="2" charset="-122"/>
              </a:rPr>
              <a:t>齿谐波电势及其削弱方法</a:t>
            </a:r>
          </a:p>
        </p:txBody>
      </p:sp>
      <p:graphicFrame>
        <p:nvGraphicFramePr>
          <p:cNvPr id="308227" name="Object 3"/>
          <p:cNvGraphicFramePr>
            <a:graphicFrameLocks noChangeAspect="1"/>
          </p:cNvGraphicFramePr>
          <p:nvPr>
            <p:ph sz="quarter" idx="3"/>
          </p:nvPr>
        </p:nvGraphicFramePr>
        <p:xfrm>
          <a:off x="4332288" y="4210050"/>
          <a:ext cx="3494087" cy="1214438"/>
        </p:xfrm>
        <a:graphic>
          <a:graphicData uri="http://schemas.openxmlformats.org/presentationml/2006/ole">
            <p:oleObj spid="_x0000_s308227" name="Equation" r:id="rId3" imgW="1815840" imgH="761760" progId="Equation.DSMT4">
              <p:embed/>
            </p:oleObj>
          </a:graphicData>
        </a:graphic>
      </p:graphicFrame>
      <p:sp>
        <p:nvSpPr>
          <p:cNvPr id="308228" name="Rectangle 4"/>
          <p:cNvSpPr>
            <a:spLocks noChangeArrowheads="1"/>
          </p:cNvSpPr>
          <p:nvPr/>
        </p:nvSpPr>
        <p:spPr bwMode="auto">
          <a:xfrm>
            <a:off x="323850" y="1052513"/>
            <a:ext cx="8351838" cy="5256212"/>
          </a:xfrm>
          <a:prstGeom prst="rect">
            <a:avLst/>
          </a:prstGeom>
          <a:noFill/>
          <a:ln w="9525">
            <a:noFill/>
            <a:miter lim="800000"/>
            <a:headEnd/>
            <a:tailEnd/>
          </a:ln>
          <a:effectLst/>
        </p:spPr>
        <p:txBody>
          <a:bodyPr/>
          <a:lstStyle/>
          <a:p>
            <a:pPr marL="342900" indent="-342900"/>
            <a:r>
              <a:rPr lang="zh-CN" altLang="en-US" sz="2700"/>
              <a:t>二、削弱齿谐波电势的方法</a:t>
            </a:r>
          </a:p>
          <a:p>
            <a:pPr marL="342900" indent="-342900"/>
            <a:r>
              <a:rPr lang="en-US" altLang="zh-CN" sz="2700">
                <a:solidFill>
                  <a:srgbClr val="0000FF"/>
                </a:solidFill>
              </a:rPr>
              <a:t>1</a:t>
            </a:r>
            <a:r>
              <a:rPr lang="zh-CN" altLang="en-US" sz="2700">
                <a:solidFill>
                  <a:srgbClr val="0000FF"/>
                </a:solidFill>
              </a:rPr>
              <a:t>．斜槽</a:t>
            </a:r>
          </a:p>
          <a:p>
            <a:pPr marL="342900" indent="-342900"/>
            <a:r>
              <a:rPr lang="zh-CN" altLang="en-US" sz="2300"/>
              <a:t>    斜槽结构的导体基波电势也略有减小，因此绕组因数除了包括节距因数和分布因数之外，还要引入斜槽因数</a:t>
            </a:r>
            <a:r>
              <a:rPr lang="en-US" altLang="zh-CN" sz="2300"/>
              <a:t>k</a:t>
            </a:r>
            <a:r>
              <a:rPr lang="en-US" altLang="zh-CN" sz="2300" baseline="-25000"/>
              <a:t>c</a:t>
            </a:r>
            <a:r>
              <a:rPr lang="zh-CN" altLang="en-US" sz="2300"/>
              <a:t>，即</a:t>
            </a:r>
            <a:r>
              <a:rPr lang="en-US" altLang="zh-CN" sz="2300"/>
              <a:t>k</a:t>
            </a:r>
            <a:r>
              <a:rPr lang="en-US" altLang="zh-CN" sz="2300" baseline="-25000"/>
              <a:t>W</a:t>
            </a:r>
            <a:r>
              <a:rPr lang="en-US" altLang="zh-CN" sz="2300"/>
              <a:t>= k</a:t>
            </a:r>
            <a:r>
              <a:rPr lang="en-US" altLang="zh-CN" sz="2300" baseline="-25000"/>
              <a:t>q </a:t>
            </a:r>
            <a:r>
              <a:rPr lang="en-US" altLang="zh-CN" sz="2300"/>
              <a:t>k</a:t>
            </a:r>
            <a:r>
              <a:rPr lang="en-US" altLang="zh-CN" sz="2300" baseline="-25000"/>
              <a:t>y </a:t>
            </a:r>
            <a:r>
              <a:rPr lang="en-US" altLang="zh-CN" sz="2300"/>
              <a:t>k</a:t>
            </a:r>
            <a:r>
              <a:rPr lang="en-US" altLang="zh-CN" sz="2300" baseline="-25000"/>
              <a:t>Z</a:t>
            </a:r>
            <a:endParaRPr lang="en-US" altLang="zh-CN" sz="2300"/>
          </a:p>
          <a:p>
            <a:pPr marL="342900" indent="-342900"/>
            <a:r>
              <a:rPr lang="zh-CN" altLang="en-US" sz="2300"/>
              <a:t>其中的基波斜槽因数为图</a:t>
            </a:r>
            <a:r>
              <a:rPr lang="en-US" altLang="zh-CN" sz="2300"/>
              <a:t>16-22(c)</a:t>
            </a:r>
            <a:r>
              <a:rPr lang="zh-CN" altLang="en-US" sz="2300"/>
              <a:t>之弦长</a:t>
            </a:r>
            <a:r>
              <a:rPr lang="en-US" altLang="zh-CN" sz="2300"/>
              <a:t>AB</a:t>
            </a:r>
            <a:r>
              <a:rPr lang="zh-CN" altLang="en-US" sz="2300"/>
              <a:t>与弧长</a:t>
            </a:r>
            <a:r>
              <a:rPr lang="en-US" altLang="zh-CN" sz="2300"/>
              <a:t>AB</a:t>
            </a:r>
            <a:r>
              <a:rPr lang="zh-CN" altLang="en-US" sz="2300"/>
              <a:t>之比。因为可把斜槽的导体看成是无限多小段串联，所以导体电势即为各小段电势的矢量和，也即用弦长</a:t>
            </a:r>
            <a:r>
              <a:rPr lang="en-US" altLang="zh-CN" sz="2300"/>
              <a:t>AB</a:t>
            </a:r>
            <a:r>
              <a:rPr lang="zh-CN" altLang="en-US" sz="2300"/>
              <a:t>代表。  据此推导得</a:t>
            </a:r>
          </a:p>
          <a:p>
            <a:pPr marL="342900" indent="-342900"/>
            <a:endParaRPr lang="zh-CN" altLang="en-US" sz="2300"/>
          </a:p>
          <a:p>
            <a:pPr marL="342900" indent="-342900"/>
            <a:r>
              <a:rPr lang="zh-CN" altLang="en-US" sz="2300"/>
              <a:t>同理谐波斜槽因数为</a:t>
            </a:r>
          </a:p>
          <a:p>
            <a:pPr marL="342900" indent="-342900"/>
            <a:r>
              <a:rPr lang="zh-CN" altLang="en-US" sz="2300"/>
              <a:t>原理上，斜槽只需施于定，转子的任意一侧。从工艺性出发，通常同步电机多采用定子斜槽，感应电机则常采用转子斜槽。</a:t>
            </a:r>
            <a:endParaRPr lang="zh-CN" altLang="zh-CN" sz="230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827088" y="0"/>
            <a:ext cx="8316912" cy="1143000"/>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400" b="1">
                <a:latin typeface="宋体" pitchFamily="2" charset="-122"/>
              </a:rPr>
              <a:t>6</a:t>
            </a:r>
            <a:r>
              <a:rPr lang="en-US" altLang="zh-CN" sz="3200" b="1">
                <a:latin typeface="宋体" pitchFamily="2" charset="-122"/>
              </a:rPr>
              <a:t/>
            </a:r>
            <a:br>
              <a:rPr lang="en-US" altLang="zh-CN" sz="3200" b="1">
                <a:latin typeface="宋体" pitchFamily="2" charset="-122"/>
              </a:rPr>
            </a:br>
            <a:r>
              <a:rPr lang="en-US" altLang="zh-CN" sz="2800" b="1">
                <a:latin typeface="宋体" pitchFamily="2" charset="-122"/>
              </a:rPr>
              <a:t>4-9  </a:t>
            </a:r>
            <a:r>
              <a:rPr lang="zh-CN" altLang="en-US" sz="2800" b="1">
                <a:latin typeface="宋体" pitchFamily="2" charset="-122"/>
              </a:rPr>
              <a:t>齿谐波电势及其削弱方法</a:t>
            </a:r>
          </a:p>
        </p:txBody>
      </p:sp>
      <p:sp>
        <p:nvSpPr>
          <p:cNvPr id="309252" name="Rectangle 4"/>
          <p:cNvSpPr>
            <a:spLocks noChangeArrowheads="1"/>
          </p:cNvSpPr>
          <p:nvPr/>
        </p:nvSpPr>
        <p:spPr bwMode="auto">
          <a:xfrm>
            <a:off x="250825" y="1196975"/>
            <a:ext cx="8496300" cy="5256213"/>
          </a:xfrm>
          <a:prstGeom prst="rect">
            <a:avLst/>
          </a:prstGeom>
          <a:noFill/>
          <a:ln w="9525">
            <a:noFill/>
            <a:miter lim="800000"/>
            <a:headEnd/>
            <a:tailEnd/>
          </a:ln>
          <a:effectLst/>
        </p:spPr>
        <p:txBody>
          <a:bodyPr/>
          <a:lstStyle/>
          <a:p>
            <a:pPr marL="342900" indent="-342900"/>
            <a:r>
              <a:rPr lang="zh-CN" altLang="en-US" sz="2700"/>
              <a:t>二、削弱齿谐波电势的方法</a:t>
            </a:r>
          </a:p>
          <a:p>
            <a:pPr marL="342900" indent="-342900"/>
            <a:r>
              <a:rPr lang="en-US" altLang="zh-CN" sz="2700">
                <a:solidFill>
                  <a:srgbClr val="FF0000"/>
                </a:solidFill>
              </a:rPr>
              <a:t>2.</a:t>
            </a:r>
            <a:r>
              <a:rPr lang="zh-CN" altLang="en-US" sz="2700">
                <a:solidFill>
                  <a:srgbClr val="FF0000"/>
                </a:solidFill>
              </a:rPr>
              <a:t>采用半闭口槽或用磁性槽楔</a:t>
            </a:r>
          </a:p>
          <a:p>
            <a:pPr marL="342900" indent="-342900"/>
            <a:r>
              <a:rPr lang="zh-CN" altLang="en-US" sz="2700"/>
              <a:t>半闭口槽的槽口少，类同采用磁性槽楔，可以缓和齿槽效应，减小气隙磁导波的齿槽影响和附加磁场，从而使齿谐波电势减小。</a:t>
            </a:r>
          </a:p>
          <a:p>
            <a:pPr marL="342900" indent="-342900"/>
            <a:r>
              <a:rPr lang="en-US" altLang="zh-CN" sz="2700">
                <a:solidFill>
                  <a:srgbClr val="FF0000"/>
                </a:solidFill>
              </a:rPr>
              <a:t>3. </a:t>
            </a:r>
            <a:r>
              <a:rPr lang="zh-CN" altLang="en-US" sz="2700">
                <a:solidFill>
                  <a:srgbClr val="FF0000"/>
                </a:solidFill>
              </a:rPr>
              <a:t>合理设计磁极外形和尺寸</a:t>
            </a:r>
            <a:r>
              <a:rPr lang="zh-CN" altLang="en-US" sz="2700"/>
              <a:t>    </a:t>
            </a:r>
          </a:p>
          <a:p>
            <a:pPr marL="342900" indent="-342900"/>
            <a:r>
              <a:rPr lang="zh-CN" altLang="en-US" sz="2700"/>
              <a:t>对同步发电机来说，合理设计磁极形状，如采用非均匀气隙，使主磁极磁场波形接近正弦分布，包括减小齿谐波磁场，达到改善电势波形的目的。</a:t>
            </a:r>
          </a:p>
          <a:p>
            <a:pPr marL="342900" indent="-342900"/>
            <a:r>
              <a:rPr lang="zh-CN" altLang="en-US" sz="2700"/>
              <a:t> </a:t>
            </a:r>
            <a:r>
              <a:rPr lang="en-US" altLang="zh-CN" sz="2700">
                <a:solidFill>
                  <a:srgbClr val="FF0000"/>
                </a:solidFill>
              </a:rPr>
              <a:t>4</a:t>
            </a:r>
            <a:r>
              <a:rPr lang="zh-CN" altLang="en-US" sz="2700">
                <a:solidFill>
                  <a:srgbClr val="FF0000"/>
                </a:solidFill>
              </a:rPr>
              <a:t>．分数槽绕组</a:t>
            </a:r>
          </a:p>
          <a:p>
            <a:pPr marL="342900" indent="-342900"/>
            <a:r>
              <a:rPr lang="zh-CN" altLang="en-US" sz="2700"/>
              <a:t>每极每相槽数</a:t>
            </a:r>
            <a:r>
              <a:rPr lang="en-US" altLang="zh-CN" sz="2700"/>
              <a:t>q</a:t>
            </a:r>
            <a:r>
              <a:rPr lang="zh-CN" altLang="en-US" sz="2700"/>
              <a:t>为非整数的绕组称分数槽绕组，这是有效减小齿谐波电势的绕组方案 </a:t>
            </a:r>
            <a:r>
              <a:rPr lang="en-US" altLang="zh-CN" sz="2700"/>
              <a:t>.</a:t>
            </a:r>
            <a:endParaRPr lang="zh-CN" altLang="zh-CN" sz="2700"/>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a:xfrm>
            <a:off x="827088" y="0"/>
            <a:ext cx="8316912" cy="1143000"/>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400" b="1">
                <a:latin typeface="宋体" pitchFamily="2" charset="-122"/>
              </a:rPr>
              <a:t>1</a:t>
            </a:r>
            <a:r>
              <a:rPr lang="en-US" altLang="zh-CN" sz="3200" b="1">
                <a:latin typeface="宋体" pitchFamily="2" charset="-122"/>
              </a:rPr>
              <a:t/>
            </a:r>
            <a:br>
              <a:rPr lang="en-US" altLang="zh-CN" sz="3200" b="1">
                <a:latin typeface="宋体" pitchFamily="2" charset="-122"/>
              </a:rPr>
            </a:br>
            <a:r>
              <a:rPr lang="en-US" altLang="zh-CN" sz="2800" b="1">
                <a:latin typeface="仿宋_GB2312" pitchFamily="49" charset="-122"/>
                <a:ea typeface="仿宋_GB2312" pitchFamily="49" charset="-122"/>
              </a:rPr>
              <a:t>4</a:t>
            </a:r>
            <a:r>
              <a:rPr lang="en-US" altLang="zh-CN" sz="2800" b="1">
                <a:latin typeface="Arial"/>
                <a:ea typeface="仿宋_GB2312" pitchFamily="49" charset="-122"/>
              </a:rPr>
              <a:t>—</a:t>
            </a:r>
            <a:r>
              <a:rPr lang="en-US" altLang="zh-CN" sz="2800" b="1">
                <a:latin typeface="仿宋_GB2312" pitchFamily="49" charset="-122"/>
                <a:ea typeface="仿宋_GB2312" pitchFamily="49" charset="-122"/>
              </a:rPr>
              <a:t>10  </a:t>
            </a:r>
            <a:r>
              <a:rPr lang="zh-CN" altLang="en-US" sz="2800" b="1">
                <a:latin typeface="仿宋_GB2312" pitchFamily="49" charset="-122"/>
                <a:ea typeface="仿宋_GB2312" pitchFamily="49" charset="-122"/>
              </a:rPr>
              <a:t>三相</a:t>
            </a:r>
            <a:r>
              <a:rPr lang="en-US" altLang="zh-CN" sz="2800" b="1">
                <a:latin typeface="仿宋_GB2312" pitchFamily="49" charset="-122"/>
                <a:ea typeface="仿宋_GB2312" pitchFamily="49" charset="-122"/>
              </a:rPr>
              <a:t>60 </a:t>
            </a:r>
            <a:r>
              <a:rPr lang="zh-CN" altLang="en-US" sz="2800" b="1">
                <a:latin typeface="仿宋_GB2312" pitchFamily="49" charset="-122"/>
                <a:ea typeface="仿宋_GB2312" pitchFamily="49" charset="-122"/>
              </a:rPr>
              <a:t>相带分数槽绕组</a:t>
            </a:r>
          </a:p>
        </p:txBody>
      </p:sp>
      <p:sp>
        <p:nvSpPr>
          <p:cNvPr id="310275" name="Rectangle 3"/>
          <p:cNvSpPr>
            <a:spLocks noChangeArrowheads="1"/>
          </p:cNvSpPr>
          <p:nvPr/>
        </p:nvSpPr>
        <p:spPr bwMode="auto">
          <a:xfrm>
            <a:off x="250825" y="1196975"/>
            <a:ext cx="8496300" cy="5256213"/>
          </a:xfrm>
          <a:prstGeom prst="rect">
            <a:avLst/>
          </a:prstGeom>
          <a:noFill/>
          <a:ln w="9525">
            <a:noFill/>
            <a:miter lim="800000"/>
            <a:headEnd/>
            <a:tailEnd/>
          </a:ln>
          <a:effectLst/>
        </p:spPr>
        <p:txBody>
          <a:bodyPr/>
          <a:lstStyle/>
          <a:p>
            <a:pPr marL="342900" indent="-342900"/>
            <a:r>
              <a:rPr lang="en-US" altLang="zh-CN" sz="2700" b="0">
                <a:latin typeface="Arial" charset="0"/>
                <a:ea typeface="宋体" pitchFamily="2" charset="-122"/>
              </a:rPr>
              <a:t> </a:t>
            </a:r>
            <a:r>
              <a:rPr lang="zh-CN" altLang="en-US" sz="2700"/>
              <a:t>一、概述</a:t>
            </a:r>
          </a:p>
          <a:p>
            <a:pPr marL="342900" indent="-342900"/>
            <a:r>
              <a:rPr lang="zh-CN" altLang="en-US" sz="2700"/>
              <a:t>    </a:t>
            </a:r>
            <a:r>
              <a:rPr lang="zh-CN" altLang="en-US" sz="2400"/>
              <a:t>前面的整数槽绕组分析表明，采用适当的分布和短距能使电势波形得到改善。</a:t>
            </a:r>
          </a:p>
          <a:p>
            <a:pPr marL="342900" indent="-342900"/>
            <a:r>
              <a:rPr lang="zh-CN" altLang="en-US" sz="2400"/>
              <a:t>    </a:t>
            </a:r>
            <a:r>
              <a:rPr lang="zh-CN" altLang="en-US" sz="2400">
                <a:solidFill>
                  <a:srgbClr val="FF0000"/>
                </a:solidFill>
              </a:rPr>
              <a:t>但是，对转速较低、极数较多、每极每相槽数</a:t>
            </a:r>
            <a:r>
              <a:rPr lang="en-US" altLang="zh-CN" sz="2400">
                <a:solidFill>
                  <a:srgbClr val="FF0000"/>
                </a:solidFill>
              </a:rPr>
              <a:t>q</a:t>
            </a:r>
            <a:r>
              <a:rPr lang="zh-CN" altLang="en-US" sz="2400">
                <a:solidFill>
                  <a:srgbClr val="FF0000"/>
                </a:solidFill>
              </a:rPr>
              <a:t>较小的电机，一方面不能充分利用分布的办法来削弱空间谐波磁场产生的谐波电势，另一方面由于</a:t>
            </a:r>
            <a:r>
              <a:rPr lang="en-US" altLang="zh-CN" sz="2400">
                <a:solidFill>
                  <a:srgbClr val="FF0000"/>
                </a:solidFill>
              </a:rPr>
              <a:t>q</a:t>
            </a:r>
            <a:r>
              <a:rPr lang="zh-CN" altLang="en-US" sz="2400">
                <a:solidFill>
                  <a:srgbClr val="FF0000"/>
                </a:solidFill>
              </a:rPr>
              <a:t>较小，齿谐波电势的次数较低而数值较大。所以</a:t>
            </a:r>
            <a:r>
              <a:rPr lang="en-US" altLang="zh-CN" sz="2400">
                <a:solidFill>
                  <a:srgbClr val="FF0000"/>
                </a:solidFill>
              </a:rPr>
              <a:t>q</a:t>
            </a:r>
            <a:r>
              <a:rPr lang="zh-CN" altLang="en-US" sz="2400">
                <a:solidFill>
                  <a:srgbClr val="FF0000"/>
                </a:solidFill>
              </a:rPr>
              <a:t>较小的整数槽绕组得不到较好的正弦波形电势。为使</a:t>
            </a:r>
            <a:r>
              <a:rPr lang="en-US" altLang="zh-CN" sz="2400">
                <a:solidFill>
                  <a:srgbClr val="FF0000"/>
                </a:solidFill>
              </a:rPr>
              <a:t>q</a:t>
            </a:r>
            <a:r>
              <a:rPr lang="zh-CN" altLang="en-US" sz="2400">
                <a:solidFill>
                  <a:srgbClr val="FF0000"/>
                </a:solidFill>
              </a:rPr>
              <a:t>较小的电机能获得较好的电势波形，可采用</a:t>
            </a:r>
            <a:r>
              <a:rPr lang="en-US" altLang="zh-CN" sz="2400">
                <a:solidFill>
                  <a:srgbClr val="FF0000"/>
                </a:solidFill>
              </a:rPr>
              <a:t>q</a:t>
            </a:r>
            <a:r>
              <a:rPr lang="zh-CN" altLang="en-US" sz="2400">
                <a:solidFill>
                  <a:srgbClr val="FF0000"/>
                </a:solidFill>
              </a:rPr>
              <a:t>等于分数的分数槽绕组。</a:t>
            </a:r>
          </a:p>
          <a:p>
            <a:pPr marL="342900" indent="-342900"/>
            <a:r>
              <a:rPr lang="zh-CN" altLang="en-US" sz="2400"/>
              <a:t>    分数槽绕组的</a:t>
            </a:r>
            <a:r>
              <a:rPr lang="en-US" altLang="zh-CN" sz="2400"/>
              <a:t>q=Z/(2pm)=b+c/d</a:t>
            </a:r>
            <a:r>
              <a:rPr lang="zh-CN" altLang="en-US" sz="2400"/>
              <a:t>，式中</a:t>
            </a:r>
            <a:r>
              <a:rPr lang="en-US" altLang="zh-CN" sz="2400"/>
              <a:t>b</a:t>
            </a:r>
            <a:r>
              <a:rPr lang="zh-CN" altLang="en-US" sz="2400"/>
              <a:t>为整数，</a:t>
            </a:r>
            <a:r>
              <a:rPr lang="en-US" altLang="zh-CN" sz="2400"/>
              <a:t>c</a:t>
            </a:r>
            <a:r>
              <a:rPr lang="zh-CN" altLang="en-US" sz="2400"/>
              <a:t>／</a:t>
            </a:r>
            <a:r>
              <a:rPr lang="en-US" altLang="zh-CN" sz="2400"/>
              <a:t>d</a:t>
            </a:r>
            <a:r>
              <a:rPr lang="zh-CN" altLang="en-US" sz="2400"/>
              <a:t>为一不可约的分数。我们知道，槽是不可分割的，每个极下每相的槽数不为整数是不能实现的，但一相绕组在各极下所占的槽数可不相等，有的极下多一槽，有的极下少一槽，而作为平均值的</a:t>
            </a:r>
            <a:r>
              <a:rPr lang="en-US" altLang="zh-CN" sz="2400"/>
              <a:t>q</a:t>
            </a:r>
            <a:r>
              <a:rPr lang="zh-CN" altLang="en-US" sz="2400"/>
              <a:t>值为分数。</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a:xfrm>
            <a:off x="827088" y="0"/>
            <a:ext cx="8316912" cy="1143000"/>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400" b="1">
                <a:latin typeface="宋体" pitchFamily="2" charset="-122"/>
              </a:rPr>
              <a:t>2</a:t>
            </a:r>
            <a:r>
              <a:rPr lang="en-US" altLang="zh-CN" sz="3200" b="1">
                <a:latin typeface="宋体" pitchFamily="2" charset="-122"/>
              </a:rPr>
              <a:t/>
            </a:r>
            <a:br>
              <a:rPr lang="en-US" altLang="zh-CN" sz="3200" b="1">
                <a:latin typeface="宋体" pitchFamily="2" charset="-122"/>
              </a:rPr>
            </a:br>
            <a:r>
              <a:rPr lang="en-US" altLang="zh-CN" sz="2800" b="1">
                <a:latin typeface="仿宋_GB2312" pitchFamily="49" charset="-122"/>
                <a:ea typeface="仿宋_GB2312" pitchFamily="49" charset="-122"/>
              </a:rPr>
              <a:t>4</a:t>
            </a:r>
            <a:r>
              <a:rPr lang="en-US" altLang="zh-CN" sz="2800" b="1">
                <a:latin typeface="Arial"/>
                <a:ea typeface="仿宋_GB2312" pitchFamily="49" charset="-122"/>
              </a:rPr>
              <a:t>—</a:t>
            </a:r>
            <a:r>
              <a:rPr lang="en-US" altLang="zh-CN" sz="2800" b="1">
                <a:latin typeface="仿宋_GB2312" pitchFamily="49" charset="-122"/>
                <a:ea typeface="仿宋_GB2312" pitchFamily="49" charset="-122"/>
              </a:rPr>
              <a:t>10  </a:t>
            </a:r>
            <a:r>
              <a:rPr lang="zh-CN" altLang="en-US" sz="2800" b="1">
                <a:latin typeface="仿宋_GB2312" pitchFamily="49" charset="-122"/>
                <a:ea typeface="仿宋_GB2312" pitchFamily="49" charset="-122"/>
              </a:rPr>
              <a:t>三相</a:t>
            </a:r>
            <a:r>
              <a:rPr lang="en-US" altLang="zh-CN" sz="2800" b="1">
                <a:latin typeface="仿宋_GB2312" pitchFamily="49" charset="-122"/>
                <a:ea typeface="仿宋_GB2312" pitchFamily="49" charset="-122"/>
              </a:rPr>
              <a:t>60 </a:t>
            </a:r>
            <a:r>
              <a:rPr lang="zh-CN" altLang="en-US" sz="2800" b="1">
                <a:latin typeface="仿宋_GB2312" pitchFamily="49" charset="-122"/>
                <a:ea typeface="仿宋_GB2312" pitchFamily="49" charset="-122"/>
              </a:rPr>
              <a:t>相带分数槽绕组</a:t>
            </a:r>
          </a:p>
        </p:txBody>
      </p:sp>
      <p:sp>
        <p:nvSpPr>
          <p:cNvPr id="311299" name="Rectangle 3"/>
          <p:cNvSpPr>
            <a:spLocks noChangeArrowheads="1"/>
          </p:cNvSpPr>
          <p:nvPr/>
        </p:nvSpPr>
        <p:spPr bwMode="auto">
          <a:xfrm>
            <a:off x="250825" y="1196975"/>
            <a:ext cx="8496300" cy="5256213"/>
          </a:xfrm>
          <a:prstGeom prst="rect">
            <a:avLst/>
          </a:prstGeom>
          <a:noFill/>
          <a:ln w="9525">
            <a:noFill/>
            <a:miter lim="800000"/>
            <a:headEnd/>
            <a:tailEnd/>
          </a:ln>
          <a:effectLst/>
        </p:spPr>
        <p:txBody>
          <a:bodyPr/>
          <a:lstStyle/>
          <a:p>
            <a:pPr marL="342900" indent="-342900"/>
            <a:r>
              <a:rPr lang="zh-CN" altLang="en-US"/>
              <a:t>二、分数槽绕组的联接</a:t>
            </a:r>
          </a:p>
          <a:p>
            <a:pPr marL="342900" indent="-342900"/>
            <a:r>
              <a:rPr lang="zh-CN" altLang="en-US"/>
              <a:t>       分数槽绕组的联接步骤与整数槽绕组的联接相仿，包括用电势星形图来分相，然后画出绕组展开图。</a:t>
            </a:r>
          </a:p>
          <a:p>
            <a:pPr marL="342900" indent="-342900"/>
            <a:r>
              <a:rPr lang="zh-CN" altLang="en-US"/>
              <a:t>举上述例子：定子槽数</a:t>
            </a:r>
            <a:r>
              <a:rPr lang="en-US" altLang="zh-CN"/>
              <a:t>Z=30</a:t>
            </a:r>
            <a:r>
              <a:rPr lang="zh-CN" altLang="en-US"/>
              <a:t>、极数</a:t>
            </a:r>
            <a:r>
              <a:rPr lang="en-US" altLang="zh-CN"/>
              <a:t>2p=8</a:t>
            </a:r>
            <a:r>
              <a:rPr lang="zh-CN" altLang="en-US"/>
              <a:t>，联接三相双层</a:t>
            </a:r>
            <a:r>
              <a:rPr lang="en-US" altLang="zh-CN"/>
              <a:t>60</a:t>
            </a:r>
            <a:r>
              <a:rPr lang="zh-CN" altLang="en-US"/>
              <a:t>相带绕组。此例，每极每相槽数</a:t>
            </a:r>
            <a:r>
              <a:rPr lang="en-US" altLang="zh-CN"/>
              <a:t>q=1(1/4)</a:t>
            </a:r>
            <a:r>
              <a:rPr lang="zh-CN" altLang="en-US"/>
              <a:t>，为分数槽绕组。由于极距</a:t>
            </a:r>
            <a:r>
              <a:rPr lang="el-GR" altLang="zh-CN">
                <a:cs typeface="Tahoma" pitchFamily="34" charset="0"/>
              </a:rPr>
              <a:t>τ</a:t>
            </a:r>
            <a:r>
              <a:rPr lang="en-US" altLang="zh-CN">
                <a:cs typeface="Tahoma" pitchFamily="34" charset="0"/>
              </a:rPr>
              <a:t>=3(6/8)</a:t>
            </a:r>
            <a:r>
              <a:rPr lang="zh-CN" altLang="en-US"/>
              <a:t>，设计为短距，节距</a:t>
            </a:r>
            <a:r>
              <a:rPr lang="en-US" altLang="zh-CN"/>
              <a:t>y</a:t>
            </a:r>
            <a:r>
              <a:rPr lang="en-US" altLang="zh-CN" baseline="-25000"/>
              <a:t>1</a:t>
            </a:r>
            <a:r>
              <a:rPr lang="en-US" altLang="zh-CN"/>
              <a:t>=3</a:t>
            </a:r>
            <a:r>
              <a:rPr lang="zh-CN" altLang="en-US"/>
              <a:t>。按槽距角</a:t>
            </a:r>
            <a:r>
              <a:rPr lang="el-GR" altLang="zh-CN"/>
              <a:t>α</a:t>
            </a:r>
            <a:r>
              <a:rPr lang="en-US" altLang="zh-CN"/>
              <a:t>=48˚</a:t>
            </a:r>
            <a:r>
              <a:rPr lang="zh-CN" altLang="en-US"/>
              <a:t>，可画出槽电势星形图，如图。由左图可见，有两套基本星形重叠，每个基本星形由</a:t>
            </a:r>
            <a:r>
              <a:rPr lang="en-US" altLang="zh-CN"/>
              <a:t>15</a:t>
            </a:r>
            <a:r>
              <a:rPr lang="zh-CN" altLang="en-US"/>
              <a:t>个电势矢量组成。按</a:t>
            </a:r>
            <a:r>
              <a:rPr lang="en-US" altLang="zh-CN"/>
              <a:t>60°</a:t>
            </a:r>
            <a:r>
              <a:rPr lang="zh-CN" altLang="en-US"/>
              <a:t>相带分相，有每相正相带的</a:t>
            </a:r>
            <a:r>
              <a:rPr lang="en-US" altLang="zh-CN"/>
              <a:t>6</a:t>
            </a:r>
            <a:r>
              <a:rPr lang="zh-CN" altLang="en-US"/>
              <a:t>个槽，负相带的</a:t>
            </a:r>
            <a:r>
              <a:rPr lang="en-US" altLang="zh-CN"/>
              <a:t>4</a:t>
            </a:r>
            <a:r>
              <a:rPr lang="zh-CN" altLang="en-US"/>
              <a:t>个槽。所有元件节距相同，因此分相的槽号也可代表元件号。</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a:xfrm>
            <a:off x="827088" y="549275"/>
            <a:ext cx="7793037" cy="1143000"/>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400" b="1">
                <a:latin typeface="宋体" pitchFamily="2" charset="-122"/>
              </a:rPr>
              <a:t>3</a:t>
            </a:r>
            <a:r>
              <a:rPr lang="en-US" altLang="zh-CN" sz="3200" b="1">
                <a:latin typeface="宋体" pitchFamily="2" charset="-122"/>
              </a:rPr>
              <a:t/>
            </a:r>
            <a:br>
              <a:rPr lang="en-US" altLang="zh-CN" sz="3200" b="1">
                <a:latin typeface="宋体" pitchFamily="2" charset="-122"/>
              </a:rPr>
            </a:br>
            <a:r>
              <a:rPr lang="en-US" altLang="zh-CN" sz="2800" b="1">
                <a:latin typeface="仿宋_GB2312" pitchFamily="49" charset="-122"/>
                <a:ea typeface="仿宋_GB2312" pitchFamily="49" charset="-122"/>
              </a:rPr>
              <a:t>4</a:t>
            </a:r>
            <a:r>
              <a:rPr lang="en-US" altLang="zh-CN" sz="2800" b="1">
                <a:latin typeface="Arial"/>
                <a:ea typeface="仿宋_GB2312" pitchFamily="49" charset="-122"/>
              </a:rPr>
              <a:t>—</a:t>
            </a:r>
            <a:r>
              <a:rPr lang="en-US" altLang="zh-CN" sz="2800" b="1">
                <a:latin typeface="仿宋_GB2312" pitchFamily="49" charset="-122"/>
                <a:ea typeface="仿宋_GB2312" pitchFamily="49" charset="-122"/>
              </a:rPr>
              <a:t>10  </a:t>
            </a:r>
            <a:r>
              <a:rPr lang="zh-CN" altLang="en-US" sz="2800" b="1">
                <a:latin typeface="仿宋_GB2312" pitchFamily="49" charset="-122"/>
                <a:ea typeface="仿宋_GB2312" pitchFamily="49" charset="-122"/>
              </a:rPr>
              <a:t>三相</a:t>
            </a:r>
            <a:r>
              <a:rPr lang="en-US" altLang="zh-CN" sz="2800" b="1">
                <a:latin typeface="仿宋_GB2312" pitchFamily="49" charset="-122"/>
                <a:ea typeface="仿宋_GB2312" pitchFamily="49" charset="-122"/>
              </a:rPr>
              <a:t>60 </a:t>
            </a:r>
            <a:r>
              <a:rPr lang="zh-CN" altLang="en-US" sz="2800" b="1">
                <a:latin typeface="仿宋_GB2312" pitchFamily="49" charset="-122"/>
                <a:ea typeface="仿宋_GB2312" pitchFamily="49" charset="-122"/>
              </a:rPr>
              <a:t>相带分数槽绕组</a:t>
            </a:r>
          </a:p>
        </p:txBody>
      </p:sp>
      <p:pic>
        <p:nvPicPr>
          <p:cNvPr id="312324" name="Picture 4" descr="16-23绕组分数槽电势星形图1"/>
          <p:cNvPicPr>
            <a:picLocks noChangeAspect="1" noChangeArrowheads="1"/>
          </p:cNvPicPr>
          <p:nvPr>
            <p:ph sz="half" idx="1"/>
          </p:nvPr>
        </p:nvPicPr>
        <p:blipFill>
          <a:blip r:embed="rId2"/>
          <a:srcRect/>
          <a:stretch>
            <a:fillRect/>
          </a:stretch>
        </p:blipFill>
        <p:spPr>
          <a:xfrm>
            <a:off x="4689475" y="2089150"/>
            <a:ext cx="3771900" cy="3783013"/>
          </a:xfrm>
          <a:noFill/>
          <a:ln/>
        </p:spPr>
      </p:pic>
      <p:sp>
        <p:nvSpPr>
          <p:cNvPr id="312323" name="Rectangle 3"/>
          <p:cNvSpPr>
            <a:spLocks noChangeArrowheads="1"/>
          </p:cNvSpPr>
          <p:nvPr/>
        </p:nvSpPr>
        <p:spPr bwMode="auto">
          <a:xfrm>
            <a:off x="0" y="1844675"/>
            <a:ext cx="5076825" cy="5256213"/>
          </a:xfrm>
          <a:prstGeom prst="rect">
            <a:avLst/>
          </a:prstGeom>
          <a:noFill/>
          <a:ln w="9525">
            <a:noFill/>
            <a:miter lim="800000"/>
            <a:headEnd/>
            <a:tailEnd/>
          </a:ln>
          <a:effectLst/>
        </p:spPr>
        <p:txBody>
          <a:bodyPr/>
          <a:lstStyle/>
          <a:p>
            <a:pPr marL="342900" indent="-342900"/>
            <a:r>
              <a:rPr lang="zh-CN" altLang="en-US" sz="2700"/>
              <a:t>二、分数槽绕组的联接</a:t>
            </a:r>
          </a:p>
          <a:p>
            <a:pPr marL="342900" indent="-342900"/>
            <a:r>
              <a:rPr lang="zh-CN" altLang="en-US" sz="2000"/>
              <a:t>由右图可见，有两套基本星形重叠，每个基本星形由</a:t>
            </a:r>
            <a:r>
              <a:rPr lang="en-US" altLang="zh-CN" sz="2000"/>
              <a:t>15</a:t>
            </a:r>
            <a:r>
              <a:rPr lang="zh-CN" altLang="en-US" sz="2000"/>
              <a:t>个电势矢量组成。按</a:t>
            </a:r>
            <a:r>
              <a:rPr lang="en-US" altLang="zh-CN" sz="2000"/>
              <a:t>60°</a:t>
            </a:r>
            <a:r>
              <a:rPr lang="zh-CN" altLang="en-US" sz="2000"/>
              <a:t>相带分相，有每相正相带的</a:t>
            </a:r>
            <a:r>
              <a:rPr lang="en-US" altLang="zh-CN" sz="2000"/>
              <a:t>6</a:t>
            </a:r>
            <a:r>
              <a:rPr lang="zh-CN" altLang="en-US" sz="2000"/>
              <a:t>个槽，负相带的</a:t>
            </a:r>
            <a:r>
              <a:rPr lang="en-US" altLang="zh-CN" sz="2000"/>
              <a:t>4</a:t>
            </a:r>
            <a:r>
              <a:rPr lang="zh-CN" altLang="en-US" sz="2000"/>
              <a:t>个槽。所有元件节距相同，因此分相的槽号也可代表元件号。例如元件</a:t>
            </a:r>
            <a:r>
              <a:rPr lang="en-US" altLang="zh-CN" sz="2000"/>
              <a:t>8</a:t>
            </a:r>
            <a:r>
              <a:rPr lang="zh-CN" altLang="en-US" sz="2000"/>
              <a:t>、</a:t>
            </a:r>
            <a:r>
              <a:rPr lang="en-US" altLang="zh-CN" sz="2000"/>
              <a:t>1</a:t>
            </a:r>
            <a:r>
              <a:rPr lang="zh-CN" altLang="en-US" sz="2000"/>
              <a:t>、</a:t>
            </a:r>
            <a:r>
              <a:rPr lang="en-US" altLang="zh-CN" sz="2000"/>
              <a:t>9</a:t>
            </a:r>
            <a:r>
              <a:rPr lang="zh-CN" altLang="en-US" sz="2000"/>
              <a:t>属</a:t>
            </a:r>
            <a:r>
              <a:rPr lang="en-US" altLang="zh-CN" sz="2000"/>
              <a:t>A</a:t>
            </a:r>
            <a:r>
              <a:rPr lang="zh-CN" altLang="en-US" sz="2000"/>
              <a:t>相，元件</a:t>
            </a:r>
            <a:r>
              <a:rPr lang="en-US" altLang="zh-CN" sz="2000"/>
              <a:t>5</a:t>
            </a:r>
            <a:r>
              <a:rPr lang="zh-CN" altLang="en-US" sz="2000"/>
              <a:t>、</a:t>
            </a:r>
            <a:r>
              <a:rPr lang="en-US" altLang="zh-CN" sz="2000"/>
              <a:t>12</a:t>
            </a:r>
            <a:r>
              <a:rPr lang="zh-CN" altLang="en-US" sz="2000"/>
              <a:t>属一</a:t>
            </a:r>
            <a:r>
              <a:rPr lang="en-US" altLang="zh-CN" sz="2000"/>
              <a:t>A</a:t>
            </a:r>
            <a:r>
              <a:rPr lang="zh-CN" altLang="en-US" sz="2000"/>
              <a:t>相，这五个元件串联</a:t>
            </a:r>
            <a:r>
              <a:rPr lang="en-US" altLang="zh-CN" sz="2000"/>
              <a:t>(</a:t>
            </a:r>
            <a:r>
              <a:rPr lang="zh-CN" altLang="en-US" sz="2000"/>
              <a:t>负相带的应与正相带的反串</a:t>
            </a:r>
            <a:r>
              <a:rPr lang="en-US" altLang="zh-CN" sz="2000"/>
              <a:t>)    </a:t>
            </a:r>
            <a:r>
              <a:rPr lang="zh-CN" altLang="en-US" sz="2000"/>
              <a:t>即可组成</a:t>
            </a:r>
            <a:r>
              <a:rPr lang="en-US" altLang="zh-CN" sz="2000"/>
              <a:t>A</a:t>
            </a:r>
            <a:r>
              <a:rPr lang="zh-CN" altLang="en-US" sz="2000"/>
              <a:t>相的一个</a:t>
            </a:r>
            <a:r>
              <a:rPr lang="zh-CN" altLang="en-US" sz="2000">
                <a:latin typeface="Arial"/>
              </a:rPr>
              <a:t>“</a:t>
            </a:r>
            <a:r>
              <a:rPr lang="zh-CN" altLang="en-US" sz="2000"/>
              <a:t>元件组</a:t>
            </a:r>
            <a:r>
              <a:rPr lang="zh-CN" altLang="en-US" sz="2000">
                <a:latin typeface="Arial"/>
              </a:rPr>
              <a:t>”</a:t>
            </a:r>
            <a:r>
              <a:rPr lang="zh-CN" altLang="en-US" sz="2000"/>
              <a:t>。另外属</a:t>
            </a:r>
            <a:r>
              <a:rPr lang="en-US" altLang="zh-CN" sz="2000"/>
              <a:t>A</a:t>
            </a:r>
            <a:r>
              <a:rPr lang="zh-CN" altLang="en-US" sz="2000"/>
              <a:t>相的元件</a:t>
            </a:r>
            <a:r>
              <a:rPr lang="en-US" altLang="zh-CN" sz="2000"/>
              <a:t>23</a:t>
            </a:r>
            <a:r>
              <a:rPr lang="zh-CN" altLang="en-US" sz="2000"/>
              <a:t>、</a:t>
            </a:r>
            <a:r>
              <a:rPr lang="en-US" altLang="zh-CN" sz="2000"/>
              <a:t>16</a:t>
            </a:r>
            <a:r>
              <a:rPr lang="zh-CN" altLang="en-US" sz="2000"/>
              <a:t>、</a:t>
            </a:r>
            <a:r>
              <a:rPr lang="en-US" altLang="zh-CN" sz="2000"/>
              <a:t>24</a:t>
            </a:r>
            <a:r>
              <a:rPr lang="zh-CN" altLang="en-US" sz="2000"/>
              <a:t>和属一</a:t>
            </a:r>
            <a:r>
              <a:rPr lang="en-US" altLang="zh-CN" sz="2000"/>
              <a:t>A</a:t>
            </a:r>
            <a:r>
              <a:rPr lang="zh-CN" altLang="en-US" sz="2000"/>
              <a:t>相的元件</a:t>
            </a:r>
            <a:r>
              <a:rPr lang="en-US" altLang="zh-CN" sz="2000"/>
              <a:t>20</a:t>
            </a:r>
            <a:r>
              <a:rPr lang="zh-CN" altLang="en-US" sz="2000"/>
              <a:t>、</a:t>
            </a:r>
            <a:r>
              <a:rPr lang="en-US" altLang="zh-CN" sz="2000"/>
              <a:t>27</a:t>
            </a:r>
            <a:r>
              <a:rPr lang="zh-CN" altLang="en-US" sz="2000"/>
              <a:t>，又可串联成另一元件组。两组电势完全相同，因此在联接时，可根据需要串联或并联组成相绕组。此例的最大并联支路数</a:t>
            </a:r>
            <a:r>
              <a:rPr lang="en-US" altLang="zh-CN" sz="2000"/>
              <a:t>a</a:t>
            </a:r>
            <a:r>
              <a:rPr lang="en-US" altLang="zh-CN" sz="2000" baseline="-25000"/>
              <a:t>max</a:t>
            </a:r>
            <a:r>
              <a:rPr lang="en-US" altLang="zh-CN" sz="2000"/>
              <a:t>=2</a:t>
            </a:r>
            <a:r>
              <a:rPr lang="zh-CN" altLang="en-US" sz="2000"/>
              <a:t>。 </a:t>
            </a:r>
          </a:p>
        </p:txBody>
      </p:sp>
      <p:pic>
        <p:nvPicPr>
          <p:cNvPr id="312326" name="Picture 6" descr="16-23绕组分数槽电势星形图2"/>
          <p:cNvPicPr>
            <a:picLocks noChangeAspect="1" noChangeArrowheads="1"/>
          </p:cNvPicPr>
          <p:nvPr>
            <p:ph sz="half" idx="2"/>
          </p:nvPr>
        </p:nvPicPr>
        <p:blipFill>
          <a:blip r:embed="rId3"/>
          <a:srcRect/>
          <a:stretch>
            <a:fillRect/>
          </a:stretch>
        </p:blipFill>
        <p:spPr>
          <a:xfrm>
            <a:off x="4859338" y="2060575"/>
            <a:ext cx="3771900" cy="3602038"/>
          </a:xfrm>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23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400" b="1">
                <a:latin typeface="宋体" pitchFamily="2" charset="-122"/>
              </a:rPr>
              <a:t>4</a:t>
            </a:r>
            <a:r>
              <a:rPr lang="en-US" altLang="zh-CN" sz="3200" b="1">
                <a:latin typeface="宋体" pitchFamily="2" charset="-122"/>
              </a:rPr>
              <a:t/>
            </a:r>
            <a:br>
              <a:rPr lang="en-US" altLang="zh-CN" sz="3200" b="1">
                <a:latin typeface="宋体" pitchFamily="2" charset="-122"/>
              </a:rPr>
            </a:br>
            <a:r>
              <a:rPr lang="en-US" altLang="zh-CN" sz="2800" b="1">
                <a:latin typeface="仿宋_GB2312" pitchFamily="49" charset="-122"/>
                <a:ea typeface="仿宋_GB2312" pitchFamily="49" charset="-122"/>
              </a:rPr>
              <a:t>4</a:t>
            </a:r>
            <a:r>
              <a:rPr lang="en-US" altLang="zh-CN" sz="2800" b="1">
                <a:latin typeface="Arial"/>
                <a:ea typeface="仿宋_GB2312" pitchFamily="49" charset="-122"/>
              </a:rPr>
              <a:t>—</a:t>
            </a:r>
            <a:r>
              <a:rPr lang="en-US" altLang="zh-CN" sz="2800" b="1">
                <a:latin typeface="仿宋_GB2312" pitchFamily="49" charset="-122"/>
                <a:ea typeface="仿宋_GB2312" pitchFamily="49" charset="-122"/>
              </a:rPr>
              <a:t>10  </a:t>
            </a:r>
            <a:r>
              <a:rPr lang="zh-CN" altLang="en-US" sz="2800" b="1">
                <a:latin typeface="仿宋_GB2312" pitchFamily="49" charset="-122"/>
                <a:ea typeface="仿宋_GB2312" pitchFamily="49" charset="-122"/>
              </a:rPr>
              <a:t>三相</a:t>
            </a:r>
            <a:r>
              <a:rPr lang="en-US" altLang="zh-CN" sz="2800" b="1">
                <a:latin typeface="仿宋_GB2312" pitchFamily="49" charset="-122"/>
                <a:ea typeface="仿宋_GB2312" pitchFamily="49" charset="-122"/>
              </a:rPr>
              <a:t>60 </a:t>
            </a:r>
            <a:r>
              <a:rPr lang="zh-CN" altLang="en-US" sz="2800" b="1">
                <a:latin typeface="仿宋_GB2312" pitchFamily="49" charset="-122"/>
                <a:ea typeface="仿宋_GB2312" pitchFamily="49" charset="-122"/>
              </a:rPr>
              <a:t>相带分数槽绕组</a:t>
            </a:r>
          </a:p>
        </p:txBody>
      </p:sp>
      <p:sp>
        <p:nvSpPr>
          <p:cNvPr id="313347" name="Rectangle 3"/>
          <p:cNvSpPr>
            <a:spLocks noChangeArrowheads="1"/>
          </p:cNvSpPr>
          <p:nvPr/>
        </p:nvSpPr>
        <p:spPr bwMode="auto">
          <a:xfrm>
            <a:off x="179388" y="1601788"/>
            <a:ext cx="5327650" cy="5256212"/>
          </a:xfrm>
          <a:prstGeom prst="rect">
            <a:avLst/>
          </a:prstGeom>
          <a:noFill/>
          <a:ln w="9525">
            <a:noFill/>
            <a:miter lim="800000"/>
            <a:headEnd/>
            <a:tailEnd/>
          </a:ln>
          <a:effectLst/>
        </p:spPr>
        <p:txBody>
          <a:bodyPr/>
          <a:lstStyle/>
          <a:p>
            <a:pPr marL="342900" indent="-342900"/>
            <a:r>
              <a:rPr lang="zh-CN" altLang="en-US" sz="2700"/>
              <a:t>三、分数槽绕组的绕组因数</a:t>
            </a:r>
          </a:p>
          <a:p>
            <a:pPr marL="342900" indent="-342900"/>
            <a:r>
              <a:rPr lang="zh-CN" altLang="en-US" sz="2700"/>
              <a:t>    </a:t>
            </a:r>
            <a:r>
              <a:rPr lang="zh-CN" altLang="en-US" sz="2000"/>
              <a:t>分数槽绕组的节距因数没有特殊之处，仍按式</a:t>
            </a:r>
            <a:r>
              <a:rPr lang="en-US" altLang="zh-CN" sz="2000"/>
              <a:t>(16</a:t>
            </a:r>
            <a:r>
              <a:rPr lang="en-US" altLang="zh-CN" sz="2000">
                <a:latin typeface="Arial"/>
              </a:rPr>
              <a:t>—</a:t>
            </a:r>
            <a:r>
              <a:rPr lang="en-US" altLang="zh-CN" sz="2000"/>
              <a:t>16)</a:t>
            </a:r>
            <a:r>
              <a:rPr lang="zh-CN" altLang="en-US" sz="2000"/>
              <a:t>和式</a:t>
            </a:r>
            <a:r>
              <a:rPr lang="en-US" altLang="zh-CN" sz="2000"/>
              <a:t>(16</a:t>
            </a:r>
            <a:r>
              <a:rPr lang="en-US" altLang="zh-CN" sz="2000">
                <a:latin typeface="Arial"/>
              </a:rPr>
              <a:t>—</a:t>
            </a:r>
            <a:r>
              <a:rPr lang="en-US" altLang="zh-CN" sz="2000"/>
              <a:t>18)</a:t>
            </a:r>
            <a:r>
              <a:rPr lang="zh-CN" altLang="en-US" sz="2000"/>
              <a:t>计算。上例中，</a:t>
            </a:r>
            <a:r>
              <a:rPr lang="el-GR" altLang="zh-CN" sz="2000">
                <a:solidFill>
                  <a:srgbClr val="FF0000"/>
                </a:solidFill>
                <a:cs typeface="Tahoma" pitchFamily="34" charset="0"/>
              </a:rPr>
              <a:t>τ</a:t>
            </a:r>
            <a:r>
              <a:rPr lang="en-US" altLang="zh-CN" sz="2000">
                <a:solidFill>
                  <a:srgbClr val="FF0000"/>
                </a:solidFill>
                <a:cs typeface="Tahoma" pitchFamily="34" charset="0"/>
              </a:rPr>
              <a:t>=3.75</a:t>
            </a:r>
            <a:r>
              <a:rPr lang="zh-CN" altLang="en-US" sz="2000">
                <a:solidFill>
                  <a:srgbClr val="FF0000"/>
                </a:solidFill>
              </a:rPr>
              <a:t>，</a:t>
            </a:r>
            <a:r>
              <a:rPr lang="en-US" altLang="zh-CN" sz="2000">
                <a:solidFill>
                  <a:srgbClr val="FF0000"/>
                </a:solidFill>
              </a:rPr>
              <a:t>y</a:t>
            </a:r>
            <a:r>
              <a:rPr lang="en-US" altLang="zh-CN" sz="2000" baseline="-25000">
                <a:solidFill>
                  <a:srgbClr val="FF0000"/>
                </a:solidFill>
              </a:rPr>
              <a:t>1</a:t>
            </a:r>
            <a:r>
              <a:rPr lang="en-US" altLang="zh-CN" sz="2000">
                <a:solidFill>
                  <a:srgbClr val="FF0000"/>
                </a:solidFill>
              </a:rPr>
              <a:t>=3</a:t>
            </a:r>
            <a:r>
              <a:rPr lang="zh-CN" altLang="en-US" sz="2000"/>
              <a:t>可求得</a:t>
            </a:r>
          </a:p>
          <a:p>
            <a:pPr marL="342900" indent="-342900"/>
            <a:r>
              <a:rPr lang="zh-CN" altLang="en-US" sz="2000"/>
              <a:t>    分数槽绕组的分布因数求法与整数槽绕组不一样。在整数槽绕组中，</a:t>
            </a:r>
            <a:r>
              <a:rPr lang="en-US" altLang="zh-CN" sz="2000"/>
              <a:t>60 </a:t>
            </a:r>
            <a:r>
              <a:rPr lang="zh-CN" altLang="en-US" sz="2000"/>
              <a:t>相带的元件组是由相邻的</a:t>
            </a:r>
            <a:r>
              <a:rPr lang="en-US" altLang="zh-CN" sz="2000"/>
              <a:t>q</a:t>
            </a:r>
            <a:r>
              <a:rPr lang="zh-CN" altLang="en-US" sz="2000"/>
              <a:t>个元件组成；而分数槽绕组中，组成</a:t>
            </a:r>
            <a:r>
              <a:rPr lang="en-US" altLang="zh-CN" sz="2000"/>
              <a:t>60°</a:t>
            </a:r>
            <a:r>
              <a:rPr lang="zh-CN" altLang="en-US" sz="2000"/>
              <a:t>相带的</a:t>
            </a:r>
            <a:r>
              <a:rPr lang="zh-CN" altLang="en-US" sz="2000">
                <a:latin typeface="Arial"/>
              </a:rPr>
              <a:t>“</a:t>
            </a:r>
            <a:r>
              <a:rPr lang="zh-CN" altLang="en-US" sz="2000"/>
              <a:t>元件组</a:t>
            </a:r>
            <a:r>
              <a:rPr lang="zh-CN" altLang="en-US" sz="2000">
                <a:latin typeface="Arial"/>
              </a:rPr>
              <a:t>”</a:t>
            </a:r>
            <a:r>
              <a:rPr lang="zh-CN" altLang="en-US" sz="2000"/>
              <a:t>是由处在．</a:t>
            </a:r>
            <a:r>
              <a:rPr lang="en-US" altLang="zh-CN" sz="2000"/>
              <a:t>d</a:t>
            </a:r>
            <a:r>
              <a:rPr lang="zh-CN" altLang="en-US" sz="2000"/>
              <a:t>个极下的</a:t>
            </a:r>
            <a:r>
              <a:rPr lang="en-US" altLang="zh-CN" sz="2000">
                <a:solidFill>
                  <a:srgbClr val="FF0000"/>
                </a:solidFill>
              </a:rPr>
              <a:t>q</a:t>
            </a:r>
            <a:r>
              <a:rPr lang="en-US" altLang="zh-CN" sz="2000">
                <a:solidFill>
                  <a:srgbClr val="FF0000"/>
                </a:solidFill>
                <a:latin typeface="Arial"/>
              </a:rPr>
              <a:t>’</a:t>
            </a:r>
            <a:r>
              <a:rPr lang="en-US" altLang="zh-CN" sz="2000">
                <a:solidFill>
                  <a:srgbClr val="FF0000"/>
                </a:solidFill>
              </a:rPr>
              <a:t>=bd+c=5</a:t>
            </a:r>
            <a:r>
              <a:rPr lang="zh-CN" altLang="en-US" sz="2000"/>
              <a:t>个元件组成的。即元件组的电势合成相当于</a:t>
            </a:r>
            <a:r>
              <a:rPr lang="en-US" altLang="zh-CN" sz="2000"/>
              <a:t>60˚</a:t>
            </a:r>
            <a:r>
              <a:rPr lang="zh-CN" altLang="en-US" sz="2000"/>
              <a:t>相带</a:t>
            </a:r>
            <a:r>
              <a:rPr lang="en-US" altLang="zh-CN" sz="2000">
                <a:solidFill>
                  <a:srgbClr val="FF0000"/>
                </a:solidFill>
              </a:rPr>
              <a:t>q</a:t>
            </a:r>
            <a:r>
              <a:rPr lang="en-US" altLang="zh-CN" sz="2000">
                <a:solidFill>
                  <a:srgbClr val="FF0000"/>
                </a:solidFill>
                <a:latin typeface="Arial"/>
              </a:rPr>
              <a:t>’</a:t>
            </a:r>
            <a:r>
              <a:rPr lang="en-US" altLang="zh-CN" sz="2000">
                <a:solidFill>
                  <a:srgbClr val="FF0000"/>
                </a:solidFill>
              </a:rPr>
              <a:t>=5</a:t>
            </a:r>
            <a:r>
              <a:rPr lang="zh-CN" altLang="en-US" sz="2000"/>
              <a:t>的整数槽绕组的分布效果，见图</a:t>
            </a:r>
            <a:r>
              <a:rPr lang="en-US" altLang="zh-CN" sz="2000"/>
              <a:t>16</a:t>
            </a:r>
            <a:r>
              <a:rPr lang="en-US" altLang="zh-CN" sz="2000">
                <a:latin typeface="Arial"/>
              </a:rPr>
              <a:t>—</a:t>
            </a:r>
            <a:r>
              <a:rPr lang="en-US" altLang="zh-CN" sz="2000"/>
              <a:t>23(b)</a:t>
            </a:r>
            <a:r>
              <a:rPr lang="zh-CN" altLang="en-US" sz="2000"/>
              <a:t>。称</a:t>
            </a:r>
            <a:r>
              <a:rPr lang="en-US" altLang="zh-CN" sz="2000"/>
              <a:t>q</a:t>
            </a:r>
            <a:r>
              <a:rPr lang="en-US" altLang="zh-CN" sz="2000">
                <a:latin typeface="Arial"/>
              </a:rPr>
              <a:t>’</a:t>
            </a:r>
            <a:r>
              <a:rPr lang="zh-CN" altLang="en-US" sz="2000"/>
              <a:t>为等效的每极每相槽数，它是</a:t>
            </a:r>
            <a:r>
              <a:rPr lang="en-US" altLang="zh-CN" sz="2000"/>
              <a:t>q</a:t>
            </a:r>
            <a:r>
              <a:rPr lang="zh-CN" altLang="en-US" sz="2000"/>
              <a:t>之假分数的分子。由于</a:t>
            </a:r>
            <a:r>
              <a:rPr lang="en-US" altLang="zh-CN" sz="2000"/>
              <a:t>q</a:t>
            </a:r>
            <a:r>
              <a:rPr lang="en-US" altLang="zh-CN" sz="2000">
                <a:latin typeface="Arial"/>
              </a:rPr>
              <a:t>’</a:t>
            </a:r>
            <a:r>
              <a:rPr lang="zh-CN" altLang="en-US" sz="2000"/>
              <a:t>个电势矢量占</a:t>
            </a:r>
            <a:r>
              <a:rPr lang="en-US" altLang="zh-CN" sz="2000"/>
              <a:t>60 </a:t>
            </a:r>
            <a:r>
              <a:rPr lang="zh-CN" altLang="en-US" sz="2000"/>
              <a:t>相带，故相邻两电势矢量之间的相角差</a:t>
            </a:r>
            <a:r>
              <a:rPr lang="el-GR" altLang="zh-CN" sz="2000">
                <a:solidFill>
                  <a:srgbClr val="FF0000"/>
                </a:solidFill>
              </a:rPr>
              <a:t>α</a:t>
            </a:r>
            <a:r>
              <a:rPr lang="en-US" altLang="zh-CN" sz="2000">
                <a:solidFill>
                  <a:srgbClr val="FF0000"/>
                </a:solidFill>
              </a:rPr>
              <a:t>=12˚</a:t>
            </a:r>
            <a:r>
              <a:rPr lang="en-US" altLang="zh-CN" sz="2000"/>
              <a:t> </a:t>
            </a:r>
            <a:r>
              <a:rPr lang="zh-CN" altLang="en-US" sz="2000"/>
              <a:t>。所以分数槽绕组的分布因数为</a:t>
            </a:r>
          </a:p>
        </p:txBody>
      </p:sp>
      <p:graphicFrame>
        <p:nvGraphicFramePr>
          <p:cNvPr id="313353" name="Object 9"/>
          <p:cNvGraphicFramePr>
            <a:graphicFrameLocks noChangeAspect="1"/>
          </p:cNvGraphicFramePr>
          <p:nvPr>
            <p:ph idx="1"/>
          </p:nvPr>
        </p:nvGraphicFramePr>
        <p:xfrm>
          <a:off x="5703888" y="1989138"/>
          <a:ext cx="3440112" cy="4176712"/>
        </p:xfrm>
        <a:graphic>
          <a:graphicData uri="http://schemas.openxmlformats.org/presentationml/2006/ole">
            <p:oleObj spid="_x0000_s313353" name="Equation" r:id="rId3" imgW="1549080" imgH="1879560" progId="Equation.DSMT4">
              <p:embed/>
            </p:oleObj>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1190" name="Rectangle 6"/>
          <p:cNvSpPr>
            <a:spLocks noChangeArrowheads="1"/>
          </p:cNvSpPr>
          <p:nvPr/>
        </p:nvSpPr>
        <p:spPr bwMode="auto">
          <a:xfrm>
            <a:off x="250825" y="1844675"/>
            <a:ext cx="4537075" cy="4114800"/>
          </a:xfrm>
          <a:prstGeom prst="rect">
            <a:avLst/>
          </a:prstGeom>
          <a:noFill/>
          <a:ln w="9525">
            <a:noFill/>
            <a:miter lim="800000"/>
            <a:headEnd/>
            <a:tailEnd/>
          </a:ln>
          <a:effectLst/>
        </p:spPr>
        <p:txBody>
          <a:bodyPr/>
          <a:lstStyle/>
          <a:p>
            <a:pPr marL="342900" indent="-342900"/>
            <a:r>
              <a:rPr lang="zh-CN" altLang="en-US"/>
              <a:t>实际电机中，气隙磁感应强度在空间并非完全按正弦波规律分布，而一般为平顶波，如图所示。非正弦分布波可用傅里叶级数分解，由于磁极磁场的对称性及所选坐标原点的关系，</a:t>
            </a:r>
            <a:r>
              <a:rPr lang="en-US" altLang="zh-CN"/>
              <a:t>B(</a:t>
            </a:r>
            <a:r>
              <a:rPr lang="el-GR" altLang="zh-CN"/>
              <a:t>α</a:t>
            </a:r>
            <a:r>
              <a:rPr lang="en-US" altLang="zh-CN" baseline="-25000"/>
              <a:t>s</a:t>
            </a:r>
            <a:r>
              <a:rPr lang="en-US" altLang="zh-CN"/>
              <a:t>)</a:t>
            </a:r>
            <a:r>
              <a:rPr lang="zh-CN" altLang="en-US"/>
              <a:t>为奇函数，即可分解为基波和一系列奇次谐波。</a:t>
            </a:r>
            <a:endParaRPr lang="zh-CN" altLang="zh-CN"/>
          </a:p>
        </p:txBody>
      </p:sp>
      <p:sp>
        <p:nvSpPr>
          <p:cNvPr id="221202" name="Rectangle 18"/>
          <p:cNvSpPr>
            <a:spLocks noChangeArrowheads="1"/>
          </p:cNvSpPr>
          <p:nvPr/>
        </p:nvSpPr>
        <p:spPr bwMode="auto">
          <a:xfrm>
            <a:off x="827088" y="260350"/>
            <a:ext cx="6480175" cy="1358900"/>
          </a:xfrm>
          <a:prstGeom prst="rect">
            <a:avLst/>
          </a:prstGeom>
          <a:noFill/>
          <a:ln w="9525">
            <a:noFill/>
            <a:miter lim="800000"/>
            <a:headEnd/>
            <a:tailEnd/>
          </a:ln>
          <a:effectLst/>
        </p:spPr>
        <p:txBody>
          <a:bodyPr anchor="b"/>
          <a:lstStyle/>
          <a:p>
            <a:pPr>
              <a:spcBef>
                <a:spcPct val="0"/>
              </a:spcBef>
              <a:buClrTx/>
              <a:buSzTx/>
              <a:buFontTx/>
              <a:buNone/>
            </a:pPr>
            <a:r>
              <a:rPr lang="zh-CN" altLang="en-US" sz="3200">
                <a:solidFill>
                  <a:schemeClr val="tx2"/>
                </a:solidFill>
              </a:rPr>
              <a:t>第</a:t>
            </a:r>
            <a:r>
              <a:rPr lang="en-US" altLang="zh-CN" sz="3200">
                <a:solidFill>
                  <a:schemeClr val="tx2"/>
                </a:solidFill>
              </a:rPr>
              <a:t>4-2</a:t>
            </a:r>
            <a:r>
              <a:rPr lang="zh-CN" altLang="en-US" sz="3200">
                <a:solidFill>
                  <a:schemeClr val="tx2"/>
                </a:solidFill>
              </a:rPr>
              <a:t>讲</a:t>
            </a:r>
            <a:r>
              <a:rPr lang="zh-CN" altLang="en-US">
                <a:solidFill>
                  <a:schemeClr val="tx2"/>
                </a:solidFill>
              </a:rPr>
              <a:t>　交流绕组及其感应电势</a:t>
            </a:r>
            <a:r>
              <a:rPr lang="en-US" altLang="zh-CN" sz="1700">
                <a:solidFill>
                  <a:schemeClr val="tx2"/>
                </a:solidFill>
                <a:latin typeface="宋体" pitchFamily="2" charset="-122"/>
                <a:ea typeface="宋体" pitchFamily="2" charset="-122"/>
              </a:rPr>
              <a:t>4</a:t>
            </a:r>
            <a:br>
              <a:rPr lang="en-US" altLang="zh-CN" sz="1700">
                <a:solidFill>
                  <a:schemeClr val="tx2"/>
                </a:solidFill>
                <a:latin typeface="宋体" pitchFamily="2" charset="-122"/>
                <a:ea typeface="宋体" pitchFamily="2" charset="-122"/>
              </a:rPr>
            </a:br>
            <a:r>
              <a:rPr lang="en-US" altLang="zh-CN" sz="3300">
                <a:solidFill>
                  <a:schemeClr val="tx2"/>
                </a:solidFill>
                <a:latin typeface="宋体" pitchFamily="2" charset="-122"/>
                <a:ea typeface="宋体" pitchFamily="2" charset="-122"/>
              </a:rPr>
              <a:t>4-1.</a:t>
            </a:r>
            <a:r>
              <a:rPr lang="zh-CN" altLang="en-US" sz="2900">
                <a:solidFill>
                  <a:schemeClr val="tx2"/>
                </a:solidFill>
                <a:latin typeface="宋体" pitchFamily="2" charset="-122"/>
                <a:ea typeface="宋体" pitchFamily="2" charset="-122"/>
              </a:rPr>
              <a:t>导体的感应电势</a:t>
            </a:r>
          </a:p>
        </p:txBody>
      </p:sp>
      <p:pic>
        <p:nvPicPr>
          <p:cNvPr id="221204" name="Picture 20" descr="dj2-3"/>
          <p:cNvPicPr>
            <a:picLocks noChangeAspect="1" noChangeArrowheads="1"/>
          </p:cNvPicPr>
          <p:nvPr/>
        </p:nvPicPr>
        <p:blipFill>
          <a:blip r:embed="rId2"/>
          <a:srcRect/>
          <a:stretch>
            <a:fillRect/>
          </a:stretch>
        </p:blipFill>
        <p:spPr bwMode="auto">
          <a:xfrm>
            <a:off x="5053013" y="0"/>
            <a:ext cx="4090987" cy="4968875"/>
          </a:xfrm>
          <a:prstGeom prst="rect">
            <a:avLst/>
          </a:prstGeom>
          <a:noFill/>
          <a:ln w="9525">
            <a:noFill/>
            <a:miter lim="800000"/>
            <a:headEnd/>
            <a:tailEnd/>
          </a:ln>
        </p:spPr>
      </p:pic>
      <p:sp>
        <p:nvSpPr>
          <p:cNvPr id="221209" name="AutoShape 25">
            <a:hlinkClick r:id="rId3" action="ppaction://program" highlightClick="1"/>
          </p:cNvPr>
          <p:cNvSpPr>
            <a:spLocks noChangeArrowheads="1"/>
          </p:cNvSpPr>
          <p:nvPr/>
        </p:nvSpPr>
        <p:spPr bwMode="auto">
          <a:xfrm>
            <a:off x="7524750" y="5373688"/>
            <a:ext cx="936625" cy="431800"/>
          </a:xfrm>
          <a:prstGeom prst="actionButtonMovie">
            <a:avLst/>
          </a:prstGeom>
          <a:solidFill>
            <a:srgbClr val="0000FF"/>
          </a:solidFill>
          <a:ln w="9525">
            <a:solidFill>
              <a:srgbClr val="FF0000"/>
            </a:solidFill>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21204"/>
                                        </p:tgtEl>
                                        <p:attrNameLst>
                                          <p:attrName>style.visibility</p:attrName>
                                        </p:attrNameLst>
                                      </p:cBhvr>
                                      <p:to>
                                        <p:strVal val="visible"/>
                                      </p:to>
                                    </p:set>
                                    <p:anim calcmode="lin" valueType="num">
                                      <p:cBhvr>
                                        <p:cTn id="7" dur="1000" fill="hold"/>
                                        <p:tgtEl>
                                          <p:spTgt spid="221204"/>
                                        </p:tgtEl>
                                        <p:attrNameLst>
                                          <p:attrName>ppt_w</p:attrName>
                                        </p:attrNameLst>
                                      </p:cBhvr>
                                      <p:tavLst>
                                        <p:tav tm="0">
                                          <p:val>
                                            <p:strVal val="#ppt_w*0.70"/>
                                          </p:val>
                                        </p:tav>
                                        <p:tav tm="100000">
                                          <p:val>
                                            <p:strVal val="#ppt_w"/>
                                          </p:val>
                                        </p:tav>
                                      </p:tavLst>
                                    </p:anim>
                                    <p:anim calcmode="lin" valueType="num">
                                      <p:cBhvr>
                                        <p:cTn id="8" dur="1000" fill="hold"/>
                                        <p:tgtEl>
                                          <p:spTgt spid="221204"/>
                                        </p:tgtEl>
                                        <p:attrNameLst>
                                          <p:attrName>ppt_h</p:attrName>
                                        </p:attrNameLst>
                                      </p:cBhvr>
                                      <p:tavLst>
                                        <p:tav tm="0">
                                          <p:val>
                                            <p:strVal val="#ppt_h"/>
                                          </p:val>
                                        </p:tav>
                                        <p:tav tm="100000">
                                          <p:val>
                                            <p:strVal val="#ppt_h"/>
                                          </p:val>
                                        </p:tav>
                                      </p:tavLst>
                                    </p:anim>
                                    <p:animEffect transition="in" filter="fade">
                                      <p:cBhvr>
                                        <p:cTn id="9" dur="1000"/>
                                        <p:tgtEl>
                                          <p:spTgt spid="221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400" b="1">
                <a:latin typeface="宋体" pitchFamily="2" charset="-122"/>
              </a:rPr>
              <a:t>5</a:t>
            </a:r>
            <a:r>
              <a:rPr lang="en-US" altLang="zh-CN" sz="3200" b="1">
                <a:latin typeface="宋体" pitchFamily="2" charset="-122"/>
              </a:rPr>
              <a:t/>
            </a:r>
            <a:br>
              <a:rPr lang="en-US" altLang="zh-CN" sz="3200" b="1">
                <a:latin typeface="宋体" pitchFamily="2" charset="-122"/>
              </a:rPr>
            </a:br>
            <a:r>
              <a:rPr lang="en-US" altLang="zh-CN" sz="2800" b="1">
                <a:latin typeface="仿宋_GB2312" pitchFamily="49" charset="-122"/>
                <a:ea typeface="仿宋_GB2312" pitchFamily="49" charset="-122"/>
              </a:rPr>
              <a:t>4</a:t>
            </a:r>
            <a:r>
              <a:rPr lang="en-US" altLang="zh-CN" sz="2800" b="1">
                <a:latin typeface="Arial"/>
                <a:ea typeface="仿宋_GB2312" pitchFamily="49" charset="-122"/>
              </a:rPr>
              <a:t>—</a:t>
            </a:r>
            <a:r>
              <a:rPr lang="en-US" altLang="zh-CN" sz="2800" b="1">
                <a:latin typeface="仿宋_GB2312" pitchFamily="49" charset="-122"/>
                <a:ea typeface="仿宋_GB2312" pitchFamily="49" charset="-122"/>
              </a:rPr>
              <a:t>10  </a:t>
            </a:r>
            <a:r>
              <a:rPr lang="zh-CN" altLang="en-US" sz="2800" b="1">
                <a:latin typeface="仿宋_GB2312" pitchFamily="49" charset="-122"/>
                <a:ea typeface="仿宋_GB2312" pitchFamily="49" charset="-122"/>
              </a:rPr>
              <a:t>三相</a:t>
            </a:r>
            <a:r>
              <a:rPr lang="en-US" altLang="zh-CN" sz="2800" b="1">
                <a:latin typeface="仿宋_GB2312" pitchFamily="49" charset="-122"/>
                <a:ea typeface="仿宋_GB2312" pitchFamily="49" charset="-122"/>
              </a:rPr>
              <a:t>60 </a:t>
            </a:r>
            <a:r>
              <a:rPr lang="zh-CN" altLang="en-US" sz="2800" b="1">
                <a:latin typeface="仿宋_GB2312" pitchFamily="49" charset="-122"/>
                <a:ea typeface="仿宋_GB2312" pitchFamily="49" charset="-122"/>
              </a:rPr>
              <a:t>相带分数槽绕组</a:t>
            </a:r>
          </a:p>
        </p:txBody>
      </p:sp>
      <p:sp>
        <p:nvSpPr>
          <p:cNvPr id="317443" name="Rectangle 3"/>
          <p:cNvSpPr>
            <a:spLocks noChangeArrowheads="1"/>
          </p:cNvSpPr>
          <p:nvPr/>
        </p:nvSpPr>
        <p:spPr bwMode="auto">
          <a:xfrm>
            <a:off x="323850" y="1844675"/>
            <a:ext cx="8424863" cy="5256213"/>
          </a:xfrm>
          <a:prstGeom prst="rect">
            <a:avLst/>
          </a:prstGeom>
          <a:noFill/>
          <a:ln w="9525">
            <a:noFill/>
            <a:miter lim="800000"/>
            <a:headEnd/>
            <a:tailEnd/>
          </a:ln>
          <a:effectLst/>
        </p:spPr>
        <p:txBody>
          <a:bodyPr/>
          <a:lstStyle/>
          <a:p>
            <a:pPr marL="342900" indent="-342900"/>
            <a:r>
              <a:rPr lang="en-US" altLang="zh-CN" sz="2700" b="0">
                <a:latin typeface="Arial" charset="0"/>
                <a:ea typeface="宋体" pitchFamily="2" charset="-122"/>
              </a:rPr>
              <a:t> </a:t>
            </a:r>
            <a:r>
              <a:rPr lang="zh-CN" altLang="en-US"/>
              <a:t>四、分数槽绕组的意义</a:t>
            </a:r>
          </a:p>
          <a:p>
            <a:pPr marL="342900" indent="-342900"/>
            <a:r>
              <a:rPr lang="zh-CN" altLang="en-US"/>
              <a:t>    在分数槽绕组中，元件组的各元件处在不同磁极的不同相对位置上，因此起到了的整数槽绕组的分布效果。特别是那些极数多，槽数少的发电机，采用分数槽绕组使等效的每极每相槽数增加，从而削弱高次谐波影响，改善电势波形。为说明此效果，这里我们比较一下 </a:t>
            </a:r>
            <a:r>
              <a:rPr lang="en-US" altLang="zh-CN"/>
              <a:t>q=1</a:t>
            </a:r>
            <a:r>
              <a:rPr lang="zh-CN" altLang="en-US"/>
              <a:t>、</a:t>
            </a:r>
            <a:r>
              <a:rPr lang="en-US" altLang="zh-CN"/>
              <a:t>q=1.25</a:t>
            </a:r>
            <a:r>
              <a:rPr lang="zh-CN" altLang="en-US"/>
              <a:t>和</a:t>
            </a:r>
            <a:r>
              <a:rPr lang="en-US" altLang="zh-CN"/>
              <a:t>q=2</a:t>
            </a:r>
            <a:r>
              <a:rPr lang="zh-CN" altLang="en-US"/>
              <a:t>三种绕组的分布因数</a:t>
            </a:r>
            <a:r>
              <a:rPr lang="en-US" altLang="zh-CN"/>
              <a:t>(</a:t>
            </a:r>
            <a:r>
              <a:rPr lang="zh-CN" altLang="en-US"/>
              <a:t>见表</a:t>
            </a:r>
            <a:r>
              <a:rPr lang="en-US" altLang="zh-CN"/>
              <a:t>16</a:t>
            </a:r>
            <a:r>
              <a:rPr lang="en-US" altLang="zh-CN">
                <a:latin typeface="Arial"/>
              </a:rPr>
              <a:t>—</a:t>
            </a:r>
            <a:r>
              <a:rPr lang="en-US" altLang="zh-CN"/>
              <a:t>4)</a:t>
            </a:r>
            <a:r>
              <a:rPr lang="zh-CN" altLang="en-US"/>
              <a:t>。</a:t>
            </a:r>
          </a:p>
          <a:p>
            <a:pPr marL="342900" indent="-342900"/>
            <a:r>
              <a:rPr lang="zh-CN" altLang="en-US"/>
              <a:t>从表可见，虽然三种绕组的</a:t>
            </a:r>
            <a:r>
              <a:rPr lang="en-US" altLang="zh-CN"/>
              <a:t>q</a:t>
            </a:r>
            <a:r>
              <a:rPr lang="zh-CN" altLang="en-US"/>
              <a:t>值及槽数相差不多，但它们的谐波分布因数相差甚大。</a:t>
            </a:r>
          </a:p>
          <a:p>
            <a:pPr marL="342900" indent="-342900"/>
            <a:r>
              <a:rPr lang="zh-CN" altLang="en-US"/>
              <a:t>其中，</a:t>
            </a:r>
            <a:r>
              <a:rPr lang="zh-CN" altLang="en-US">
                <a:solidFill>
                  <a:srgbClr val="FF0000"/>
                </a:solidFill>
              </a:rPr>
              <a:t>分数槽绕组对改善电势波形有明显的效果。</a:t>
            </a:r>
            <a:r>
              <a:rPr lang="zh-CN" altLang="en-US" sz="2700" b="0">
                <a:latin typeface="Arial" charset="0"/>
                <a:ea typeface="宋体" pitchFamily="2" charset="-122"/>
              </a:rPr>
              <a:t> </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400" b="1">
                <a:latin typeface="宋体" pitchFamily="2" charset="-122"/>
              </a:rPr>
              <a:t>6</a:t>
            </a:r>
            <a:r>
              <a:rPr lang="en-US" altLang="zh-CN" sz="3200" b="1">
                <a:latin typeface="宋体" pitchFamily="2" charset="-122"/>
              </a:rPr>
              <a:t/>
            </a:r>
            <a:br>
              <a:rPr lang="en-US" altLang="zh-CN" sz="3200" b="1">
                <a:latin typeface="宋体" pitchFamily="2" charset="-122"/>
              </a:rPr>
            </a:br>
            <a:r>
              <a:rPr lang="en-US" altLang="zh-CN" sz="2800" b="1">
                <a:latin typeface="仿宋_GB2312" pitchFamily="49" charset="-122"/>
                <a:ea typeface="仿宋_GB2312" pitchFamily="49" charset="-122"/>
              </a:rPr>
              <a:t>4</a:t>
            </a:r>
            <a:r>
              <a:rPr lang="en-US" altLang="zh-CN" sz="2800" b="1">
                <a:latin typeface="Arial"/>
                <a:ea typeface="仿宋_GB2312" pitchFamily="49" charset="-122"/>
              </a:rPr>
              <a:t>—</a:t>
            </a:r>
            <a:r>
              <a:rPr lang="en-US" altLang="zh-CN" sz="2800" b="1">
                <a:latin typeface="仿宋_GB2312" pitchFamily="49" charset="-122"/>
                <a:ea typeface="仿宋_GB2312" pitchFamily="49" charset="-122"/>
              </a:rPr>
              <a:t>10  </a:t>
            </a:r>
            <a:r>
              <a:rPr lang="zh-CN" altLang="en-US" sz="2800" b="1">
                <a:latin typeface="仿宋_GB2312" pitchFamily="49" charset="-122"/>
                <a:ea typeface="仿宋_GB2312" pitchFamily="49" charset="-122"/>
              </a:rPr>
              <a:t>三相</a:t>
            </a:r>
            <a:r>
              <a:rPr lang="en-US" altLang="zh-CN" sz="2800" b="1">
                <a:latin typeface="仿宋_GB2312" pitchFamily="49" charset="-122"/>
                <a:ea typeface="仿宋_GB2312" pitchFamily="49" charset="-122"/>
              </a:rPr>
              <a:t>60 </a:t>
            </a:r>
            <a:r>
              <a:rPr lang="zh-CN" altLang="en-US" sz="2800" b="1">
                <a:latin typeface="仿宋_GB2312" pitchFamily="49" charset="-122"/>
                <a:ea typeface="仿宋_GB2312" pitchFamily="49" charset="-122"/>
              </a:rPr>
              <a:t>相带分数槽绕组</a:t>
            </a:r>
          </a:p>
        </p:txBody>
      </p:sp>
      <p:sp>
        <p:nvSpPr>
          <p:cNvPr id="318467" name="Rectangle 3"/>
          <p:cNvSpPr>
            <a:spLocks noChangeArrowheads="1"/>
          </p:cNvSpPr>
          <p:nvPr/>
        </p:nvSpPr>
        <p:spPr bwMode="auto">
          <a:xfrm>
            <a:off x="323850" y="1844675"/>
            <a:ext cx="8351838" cy="3240088"/>
          </a:xfrm>
          <a:prstGeom prst="rect">
            <a:avLst/>
          </a:prstGeom>
          <a:noFill/>
          <a:ln w="9525">
            <a:noFill/>
            <a:miter lim="800000"/>
            <a:headEnd/>
            <a:tailEnd/>
          </a:ln>
          <a:effectLst/>
        </p:spPr>
        <p:txBody>
          <a:bodyPr/>
          <a:lstStyle/>
          <a:p>
            <a:pPr marL="342900" indent="-342900"/>
            <a:r>
              <a:rPr lang="zh-CN" altLang="en-US" sz="2700"/>
              <a:t>再进一步讲，</a:t>
            </a:r>
            <a:r>
              <a:rPr lang="zh-CN" altLang="en-US" sz="2700">
                <a:solidFill>
                  <a:srgbClr val="FF0000"/>
                </a:solidFill>
              </a:rPr>
              <a:t>采用分数槽绕组的重要意义在于它可以有效地削弱齿谐波</a:t>
            </a:r>
            <a:r>
              <a:rPr lang="zh-CN" altLang="en-US" sz="2700"/>
              <a:t>。前面已分析过，整数槽绕组的齿谐波绕组因数等于基波绕组因数，因此不能依靠短距和分布来削弱齿谐波。但若采用分数槽绕组，则</a:t>
            </a:r>
            <a:r>
              <a:rPr lang="zh-CN" altLang="en-US" sz="2700">
                <a:solidFill>
                  <a:srgbClr val="FF0000"/>
                </a:solidFill>
              </a:rPr>
              <a:t>一阶齿谐波及部分低阶齿谐波次数</a:t>
            </a:r>
            <a:r>
              <a:rPr lang="en-US" altLang="zh-CN" sz="2700">
                <a:solidFill>
                  <a:srgbClr val="FF0000"/>
                </a:solidFill>
              </a:rPr>
              <a:t>v</a:t>
            </a:r>
            <a:r>
              <a:rPr lang="en-US" altLang="zh-CN" sz="2700" baseline="-25000">
                <a:solidFill>
                  <a:srgbClr val="FF0000"/>
                </a:solidFill>
              </a:rPr>
              <a:t>Z</a:t>
            </a:r>
            <a:r>
              <a:rPr lang="en-US" altLang="zh-CN" sz="2700">
                <a:solidFill>
                  <a:srgbClr val="FF0000"/>
                </a:solidFill>
              </a:rPr>
              <a:t>=K(Z/p)</a:t>
            </a:r>
            <a:r>
              <a:rPr lang="en-US" altLang="zh-CN" sz="2700" u="sng">
                <a:solidFill>
                  <a:srgbClr val="FF0000"/>
                </a:solidFill>
              </a:rPr>
              <a:t>+</a:t>
            </a:r>
            <a:r>
              <a:rPr lang="en-US" altLang="zh-CN" sz="2700">
                <a:solidFill>
                  <a:srgbClr val="FF0000"/>
                </a:solidFill>
              </a:rPr>
              <a:t>1</a:t>
            </a:r>
            <a:r>
              <a:rPr lang="zh-CN" altLang="en-US" sz="2700">
                <a:solidFill>
                  <a:srgbClr val="FF0000"/>
                </a:solidFill>
              </a:rPr>
              <a:t>为偶数或分数</a:t>
            </a:r>
            <a:r>
              <a:rPr lang="zh-CN" altLang="en-US" sz="2700"/>
              <a:t>。而主磁场通常只含有奇次谐波，所以这些次数的齿谐波电势不会明显存在。</a:t>
            </a:r>
            <a:r>
              <a:rPr lang="zh-CN" altLang="en-US" sz="2700" b="0">
                <a:latin typeface="Arial" charset="0"/>
                <a:ea typeface="宋体" pitchFamily="2" charset="-122"/>
              </a:rPr>
              <a:t>       </a:t>
            </a: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xfrm>
            <a:off x="827088" y="404813"/>
            <a:ext cx="7793037" cy="1295400"/>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400" b="1">
                <a:latin typeface="宋体" pitchFamily="2" charset="-122"/>
              </a:rPr>
              <a:t>7</a:t>
            </a:r>
            <a:r>
              <a:rPr lang="en-US" altLang="zh-CN" sz="3200" b="1">
                <a:latin typeface="宋体" pitchFamily="2" charset="-122"/>
              </a:rPr>
              <a:t/>
            </a:r>
            <a:br>
              <a:rPr lang="en-US" altLang="zh-CN" sz="3200" b="1">
                <a:latin typeface="宋体" pitchFamily="2" charset="-122"/>
              </a:rPr>
            </a:br>
            <a:r>
              <a:rPr lang="en-US" altLang="zh-CN" sz="2800" b="1">
                <a:latin typeface="仿宋_GB2312" pitchFamily="49" charset="-122"/>
                <a:ea typeface="仿宋_GB2312" pitchFamily="49" charset="-122"/>
              </a:rPr>
              <a:t>4</a:t>
            </a:r>
            <a:r>
              <a:rPr lang="en-US" altLang="zh-CN" sz="2800" b="1">
                <a:latin typeface="Arial"/>
                <a:ea typeface="仿宋_GB2312" pitchFamily="49" charset="-122"/>
              </a:rPr>
              <a:t>—</a:t>
            </a:r>
            <a:r>
              <a:rPr lang="en-US" altLang="zh-CN" sz="2800" b="1">
                <a:latin typeface="仿宋_GB2312" pitchFamily="49" charset="-122"/>
                <a:ea typeface="仿宋_GB2312" pitchFamily="49" charset="-122"/>
              </a:rPr>
              <a:t>10  </a:t>
            </a:r>
            <a:r>
              <a:rPr lang="zh-CN" altLang="en-US" sz="2800" b="1">
                <a:latin typeface="仿宋_GB2312" pitchFamily="49" charset="-122"/>
                <a:ea typeface="仿宋_GB2312" pitchFamily="49" charset="-122"/>
              </a:rPr>
              <a:t>三相</a:t>
            </a:r>
            <a:r>
              <a:rPr lang="en-US" altLang="zh-CN" sz="2800" b="1">
                <a:latin typeface="仿宋_GB2312" pitchFamily="49" charset="-122"/>
                <a:ea typeface="仿宋_GB2312" pitchFamily="49" charset="-122"/>
              </a:rPr>
              <a:t>60 </a:t>
            </a:r>
            <a:r>
              <a:rPr lang="zh-CN" altLang="en-US" sz="2800" b="1">
                <a:latin typeface="仿宋_GB2312" pitchFamily="49" charset="-122"/>
                <a:ea typeface="仿宋_GB2312" pitchFamily="49" charset="-122"/>
              </a:rPr>
              <a:t>相带分数槽绕组</a:t>
            </a:r>
          </a:p>
        </p:txBody>
      </p:sp>
      <p:sp>
        <p:nvSpPr>
          <p:cNvPr id="319491" name="Rectangle 3"/>
          <p:cNvSpPr>
            <a:spLocks noChangeArrowheads="1"/>
          </p:cNvSpPr>
          <p:nvPr/>
        </p:nvSpPr>
        <p:spPr bwMode="auto">
          <a:xfrm>
            <a:off x="0" y="1844675"/>
            <a:ext cx="8820150" cy="5256213"/>
          </a:xfrm>
          <a:prstGeom prst="rect">
            <a:avLst/>
          </a:prstGeom>
          <a:noFill/>
          <a:ln w="9525">
            <a:noFill/>
            <a:miter lim="800000"/>
            <a:headEnd/>
            <a:tailEnd/>
          </a:ln>
          <a:effectLst/>
        </p:spPr>
        <p:txBody>
          <a:bodyPr/>
          <a:lstStyle/>
          <a:p>
            <a:pPr marL="342900" indent="-342900"/>
            <a:r>
              <a:rPr lang="en-US" altLang="zh-CN" sz="2700" b="0">
                <a:latin typeface="Arial" charset="0"/>
                <a:ea typeface="宋体" pitchFamily="2" charset="-122"/>
              </a:rPr>
              <a:t>       </a:t>
            </a:r>
            <a:r>
              <a:rPr lang="zh-CN" altLang="en-US" sz="2400"/>
              <a:t>如上例</a:t>
            </a:r>
            <a:r>
              <a:rPr lang="en-US" altLang="zh-CN" sz="2400"/>
              <a:t>q=1.25</a:t>
            </a:r>
            <a:r>
              <a:rPr lang="zh-CN" altLang="en-US" sz="2400"/>
              <a:t>的分数槽绕组，其一阶齿谐波为</a:t>
            </a:r>
            <a:r>
              <a:rPr lang="en-US" altLang="zh-CN" sz="2400"/>
              <a:t>6(1/2)</a:t>
            </a:r>
            <a:r>
              <a:rPr lang="zh-CN" altLang="en-US" sz="2400"/>
              <a:t>和</a:t>
            </a:r>
            <a:r>
              <a:rPr lang="en-US" altLang="zh-CN" sz="2400"/>
              <a:t>8(1/2)</a:t>
            </a:r>
            <a:r>
              <a:rPr lang="zh-CN" altLang="en-US" sz="2400"/>
              <a:t>次，二阶齿谐波为</a:t>
            </a:r>
            <a:r>
              <a:rPr lang="en-US" altLang="zh-CN" sz="2400"/>
              <a:t>14</a:t>
            </a:r>
            <a:r>
              <a:rPr lang="zh-CN" altLang="en-US" sz="2400"/>
              <a:t>和</a:t>
            </a:r>
            <a:r>
              <a:rPr lang="en-US" altLang="zh-CN" sz="2400"/>
              <a:t>16</a:t>
            </a:r>
            <a:r>
              <a:rPr lang="zh-CN" altLang="en-US" sz="2400"/>
              <a:t>次，三阶齿谐波为</a:t>
            </a:r>
            <a:r>
              <a:rPr lang="en-US" altLang="zh-CN" sz="2400"/>
              <a:t>21(1/2)</a:t>
            </a:r>
            <a:r>
              <a:rPr lang="zh-CN" altLang="en-US" sz="2400"/>
              <a:t>和</a:t>
            </a:r>
            <a:r>
              <a:rPr lang="en-US" altLang="zh-CN" sz="2400"/>
              <a:t>23(1/2)</a:t>
            </a:r>
            <a:r>
              <a:rPr lang="zh-CN" altLang="en-US" sz="2400"/>
              <a:t>次，主磁极一般不存在这些次数的磁场，所以不致造成影响，构成影响的该为四阶齿谐波，即</a:t>
            </a:r>
            <a:r>
              <a:rPr lang="en-US" altLang="zh-CN" sz="2400"/>
              <a:t>29</a:t>
            </a:r>
            <a:r>
              <a:rPr lang="zh-CN" altLang="en-US" sz="2400"/>
              <a:t>和</a:t>
            </a:r>
            <a:r>
              <a:rPr lang="en-US" altLang="zh-CN" sz="2400"/>
              <a:t>31</a:t>
            </a:r>
            <a:r>
              <a:rPr lang="zh-CN" altLang="en-US" sz="2400"/>
              <a:t>次，而这又因为次数甚高，所以相应的电势也大为减弱了。</a:t>
            </a:r>
            <a:r>
              <a:rPr lang="zh-CN" altLang="en-US" sz="2700"/>
              <a:t>分数槽绕组使有影响的齿谐波次数抬高了，这实际上就等效于槽数成倍增加的效果。</a:t>
            </a:r>
            <a:r>
              <a:rPr lang="zh-CN" altLang="en-US" sz="2700">
                <a:solidFill>
                  <a:srgbClr val="FF0000"/>
                </a:solidFill>
              </a:rPr>
              <a:t>应该指出，采用分数槽绕组后，将会产生一系列谐波磁势，其中包括偶次谐波磁势和分数次谐波磁势</a:t>
            </a:r>
            <a:r>
              <a:rPr lang="en-US" altLang="zh-CN" sz="2700"/>
              <a:t>(</a:t>
            </a:r>
            <a:r>
              <a:rPr lang="zh-CN" altLang="en-US" sz="2700"/>
              <a:t>详见下一讲</a:t>
            </a:r>
            <a:r>
              <a:rPr lang="en-US" altLang="zh-CN" sz="2700"/>
              <a:t>)</a:t>
            </a:r>
            <a:r>
              <a:rPr lang="zh-CN" altLang="en-US" sz="2700"/>
              <a:t>。这是因为不同极下绕组分布不对称而引起的。这对气隙较小的感应电动机的运行不利，所以一般中小型感应电动机不宜采用分数槽绕组。 </a:t>
            </a: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a:xfrm>
            <a:off x="827088" y="620713"/>
            <a:ext cx="7126287" cy="1011237"/>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400" b="1">
                <a:latin typeface="宋体" pitchFamily="2" charset="-122"/>
              </a:rPr>
              <a:t>1</a:t>
            </a:r>
            <a:r>
              <a:rPr lang="en-US" altLang="zh-CN" sz="3200" b="1">
                <a:latin typeface="宋体" pitchFamily="2" charset="-122"/>
              </a:rPr>
              <a:t/>
            </a:r>
            <a:br>
              <a:rPr lang="en-US" altLang="zh-CN" sz="3200" b="1">
                <a:latin typeface="宋体" pitchFamily="2" charset="-122"/>
              </a:rPr>
            </a:br>
            <a:r>
              <a:rPr lang="zh-CN" altLang="en-US" b="1"/>
              <a:t>小    结</a:t>
            </a:r>
          </a:p>
        </p:txBody>
      </p:sp>
      <p:sp>
        <p:nvSpPr>
          <p:cNvPr id="320515" name="Rectangle 3"/>
          <p:cNvSpPr>
            <a:spLocks noChangeArrowheads="1"/>
          </p:cNvSpPr>
          <p:nvPr/>
        </p:nvSpPr>
        <p:spPr bwMode="auto">
          <a:xfrm>
            <a:off x="0" y="1773238"/>
            <a:ext cx="8820150" cy="4464050"/>
          </a:xfrm>
          <a:prstGeom prst="rect">
            <a:avLst/>
          </a:prstGeom>
          <a:noFill/>
          <a:ln w="9525">
            <a:noFill/>
            <a:miter lim="800000"/>
            <a:headEnd/>
            <a:tailEnd/>
          </a:ln>
          <a:effectLst/>
        </p:spPr>
        <p:txBody>
          <a:bodyPr/>
          <a:lstStyle/>
          <a:p>
            <a:pPr marL="342900" indent="-342900"/>
            <a:r>
              <a:rPr lang="en-US" altLang="zh-CN" sz="2700" b="0">
                <a:latin typeface="Arial" charset="0"/>
                <a:ea typeface="宋体" pitchFamily="2" charset="-122"/>
              </a:rPr>
              <a:t>       </a:t>
            </a:r>
            <a:r>
              <a:rPr lang="zh-CN" altLang="en-US" sz="2700">
                <a:latin typeface="华文行楷" pitchFamily="2" charset="-122"/>
                <a:ea typeface="华文行楷" pitchFamily="2" charset="-122"/>
              </a:rPr>
              <a:t>本讲介绍了交流绕组电势的计算，电势波形的分析，改善电势波形的方法，以及各种交流绕组的构成与联接。这是交流电机的共同理论基础。</a:t>
            </a:r>
          </a:p>
          <a:p>
            <a:pPr marL="342900" indent="-342900"/>
            <a:r>
              <a:rPr lang="zh-CN" altLang="en-US" sz="2700">
                <a:latin typeface="华文行楷" pitchFamily="2" charset="-122"/>
                <a:ea typeface="华文行楷" pitchFamily="2" charset="-122"/>
              </a:rPr>
              <a:t>       交流绕组的种类很多，本章以最常用的绕组为例，</a:t>
            </a:r>
            <a:r>
              <a:rPr lang="zh-CN" altLang="en-US" sz="2700">
                <a:solidFill>
                  <a:srgbClr val="FF0000"/>
                </a:solidFill>
                <a:latin typeface="华文行楷" pitchFamily="2" charset="-122"/>
                <a:ea typeface="华文行楷" pitchFamily="2" charset="-122"/>
              </a:rPr>
              <a:t>介绍了交流绕组的基本构成原则</a:t>
            </a:r>
            <a:r>
              <a:rPr lang="zh-CN" altLang="en-US" sz="2700">
                <a:latin typeface="华文行楷" pitchFamily="2" charset="-122"/>
                <a:ea typeface="华文行楷" pitchFamily="2" charset="-122"/>
              </a:rPr>
              <a:t>。包括有三相绕组与单相绕组，双层绕组与单层绕组，</a:t>
            </a:r>
            <a:r>
              <a:rPr lang="en-US" altLang="zh-CN" sz="2700">
                <a:latin typeface="华文行楷" pitchFamily="2" charset="-122"/>
                <a:ea typeface="华文行楷" pitchFamily="2" charset="-122"/>
              </a:rPr>
              <a:t>60</a:t>
            </a:r>
            <a:r>
              <a:rPr lang="en-US" altLang="zh-CN" sz="2700">
                <a:latin typeface="华文行楷" pitchFamily="2" charset="-122"/>
                <a:ea typeface="华文行楷" pitchFamily="2" charset="-122"/>
                <a:cs typeface="Tahoma" pitchFamily="34" charset="0"/>
              </a:rPr>
              <a:t>˚</a:t>
            </a:r>
            <a:r>
              <a:rPr lang="zh-CN" altLang="en-US" sz="2700">
                <a:latin typeface="华文行楷" pitchFamily="2" charset="-122"/>
                <a:ea typeface="华文行楷" pitchFamily="2" charset="-122"/>
              </a:rPr>
              <a:t>相带绕组与</a:t>
            </a:r>
            <a:r>
              <a:rPr lang="en-US" altLang="zh-CN" sz="2700">
                <a:latin typeface="华文行楷" pitchFamily="2" charset="-122"/>
                <a:ea typeface="华文行楷" pitchFamily="2" charset="-122"/>
              </a:rPr>
              <a:t>120˚</a:t>
            </a:r>
            <a:r>
              <a:rPr lang="zh-CN" altLang="en-US" sz="2700">
                <a:latin typeface="华文行楷" pitchFamily="2" charset="-122"/>
                <a:ea typeface="华文行楷" pitchFamily="2" charset="-122"/>
              </a:rPr>
              <a:t>相带绕组，以及整数槽绕组与分数槽绕组等等。</a:t>
            </a:r>
            <a:r>
              <a:rPr lang="zh-CN" altLang="en-US" sz="2700">
                <a:solidFill>
                  <a:srgbClr val="FF0000"/>
                </a:solidFill>
                <a:latin typeface="华文行楷" pitchFamily="2" charset="-122"/>
                <a:ea typeface="华文行楷" pitchFamily="2" charset="-122"/>
              </a:rPr>
              <a:t>要注意它们各自的特点</a:t>
            </a:r>
            <a:r>
              <a:rPr lang="zh-CN" altLang="en-US" sz="2700">
                <a:latin typeface="华文行楷" pitchFamily="2" charset="-122"/>
                <a:ea typeface="华文行楷" pitchFamily="2" charset="-122"/>
              </a:rPr>
              <a:t>，了解绕组的不同型式和连接方法，要掌握分相法和熟识绕组展开图，应清楚绕组的匝数，并联支路数等参数的概念及计算</a:t>
            </a:r>
            <a:r>
              <a:rPr lang="zh-CN" altLang="en-US" sz="2700" b="0">
                <a:latin typeface="华文行楷" pitchFamily="2" charset="-122"/>
                <a:ea typeface="华文行楷" pitchFamily="2" charset="-122"/>
              </a:rPr>
              <a:t>。</a:t>
            </a: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a:xfrm>
            <a:off x="827088" y="404813"/>
            <a:ext cx="7705725" cy="1227137"/>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800" b="1">
                <a:latin typeface="宋体" pitchFamily="2" charset="-122"/>
              </a:rPr>
              <a:t>2</a:t>
            </a:r>
            <a:r>
              <a:rPr lang="en-US" altLang="zh-CN" sz="3600" b="1">
                <a:latin typeface="宋体" pitchFamily="2" charset="-122"/>
              </a:rPr>
              <a:t/>
            </a:r>
            <a:br>
              <a:rPr lang="en-US" altLang="zh-CN" sz="3600" b="1">
                <a:latin typeface="宋体" pitchFamily="2" charset="-122"/>
              </a:rPr>
            </a:br>
            <a:r>
              <a:rPr lang="zh-CN" altLang="en-US" sz="3700" b="1"/>
              <a:t>小    结</a:t>
            </a:r>
          </a:p>
        </p:txBody>
      </p:sp>
      <p:sp>
        <p:nvSpPr>
          <p:cNvPr id="321539" name="Rectangle 3"/>
          <p:cNvSpPr>
            <a:spLocks noChangeArrowheads="1"/>
          </p:cNvSpPr>
          <p:nvPr/>
        </p:nvSpPr>
        <p:spPr bwMode="auto">
          <a:xfrm>
            <a:off x="323850" y="1601788"/>
            <a:ext cx="8820150" cy="5256212"/>
          </a:xfrm>
          <a:prstGeom prst="rect">
            <a:avLst/>
          </a:prstGeom>
          <a:noFill/>
          <a:ln w="9525">
            <a:noFill/>
            <a:miter lim="800000"/>
            <a:headEnd/>
            <a:tailEnd/>
          </a:ln>
          <a:effectLst/>
        </p:spPr>
        <p:txBody>
          <a:bodyPr/>
          <a:lstStyle/>
          <a:p>
            <a:pPr marL="342900" indent="-342900"/>
            <a:r>
              <a:rPr lang="en-US" altLang="zh-CN" sz="2700" b="0">
                <a:latin typeface="Arial" charset="0"/>
                <a:ea typeface="宋体" pitchFamily="2" charset="-122"/>
              </a:rPr>
              <a:t>        </a:t>
            </a:r>
            <a:r>
              <a:rPr lang="zh-CN" altLang="en-US">
                <a:latin typeface="华文行楷" pitchFamily="2" charset="-122"/>
                <a:ea typeface="华文行楷" pitchFamily="2" charset="-122"/>
              </a:rPr>
              <a:t>电势的计算有两种方法，一种是按</a:t>
            </a:r>
            <a:r>
              <a:rPr lang="en-US" altLang="zh-CN">
                <a:latin typeface="华文行楷" pitchFamily="2" charset="-122"/>
                <a:ea typeface="华文行楷" pitchFamily="2" charset="-122"/>
              </a:rPr>
              <a:t>e=Blv</a:t>
            </a:r>
            <a:r>
              <a:rPr lang="zh-CN" altLang="en-US">
                <a:latin typeface="华文行楷" pitchFamily="2" charset="-122"/>
                <a:ea typeface="华文行楷" pitchFamily="2" charset="-122"/>
              </a:rPr>
              <a:t>去计算，另一种是按磁链变化率</a:t>
            </a:r>
            <a:r>
              <a:rPr lang="en-US" altLang="zh-CN">
                <a:latin typeface="华文行楷" pitchFamily="2" charset="-122"/>
                <a:ea typeface="华文行楷" pitchFamily="2" charset="-122"/>
              </a:rPr>
              <a:t>e=d</a:t>
            </a:r>
            <a:r>
              <a:rPr lang="el-GR" altLang="zh-CN">
                <a:latin typeface="华文行楷" pitchFamily="2" charset="-122"/>
                <a:ea typeface="华文行楷" pitchFamily="2" charset="-122"/>
                <a:cs typeface="Tahoma" pitchFamily="34" charset="0"/>
              </a:rPr>
              <a:t>Ψ</a:t>
            </a:r>
            <a:r>
              <a:rPr lang="en-US" altLang="zh-CN">
                <a:latin typeface="华文行楷" pitchFamily="2" charset="-122"/>
                <a:ea typeface="华文行楷" pitchFamily="2" charset="-122"/>
                <a:cs typeface="Tahoma" pitchFamily="34" charset="0"/>
              </a:rPr>
              <a:t>/dt</a:t>
            </a:r>
            <a:r>
              <a:rPr lang="zh-CN" altLang="en-US">
                <a:latin typeface="华文行楷" pitchFamily="2" charset="-122"/>
                <a:ea typeface="华文行楷" pitchFamily="2" charset="-122"/>
              </a:rPr>
              <a:t>去计算。本章采用前者，逐步计算</a:t>
            </a:r>
            <a:r>
              <a:rPr lang="zh-CN" altLang="en-US">
                <a:solidFill>
                  <a:srgbClr val="FF0000"/>
                </a:solidFill>
                <a:latin typeface="华文行楷" pitchFamily="2" charset="-122"/>
                <a:ea typeface="华文行楷" pitchFamily="2" charset="-122"/>
              </a:rPr>
              <a:t>导体电势、元件电势、元件组电势及相电势</a:t>
            </a:r>
            <a:r>
              <a:rPr lang="zh-CN" altLang="en-US">
                <a:solidFill>
                  <a:schemeClr val="hlink"/>
                </a:solidFill>
                <a:latin typeface="华文行楷" pitchFamily="2" charset="-122"/>
                <a:ea typeface="华文行楷" pitchFamily="2" charset="-122"/>
              </a:rPr>
              <a:t>，</a:t>
            </a:r>
            <a:r>
              <a:rPr lang="zh-CN" altLang="en-US">
                <a:latin typeface="华文行楷" pitchFamily="2" charset="-122"/>
                <a:ea typeface="华文行楷" pitchFamily="2" charset="-122"/>
              </a:rPr>
              <a:t>并引入</a:t>
            </a:r>
            <a:r>
              <a:rPr lang="zh-CN" altLang="en-US">
                <a:solidFill>
                  <a:srgbClr val="FF0000"/>
                </a:solidFill>
                <a:latin typeface="华文行楷" pitchFamily="2" charset="-122"/>
                <a:ea typeface="华文行楷" pitchFamily="2" charset="-122"/>
              </a:rPr>
              <a:t>节距因数和分布因数</a:t>
            </a:r>
            <a:r>
              <a:rPr lang="zh-CN" altLang="en-US">
                <a:latin typeface="华文行楷" pitchFamily="2" charset="-122"/>
                <a:ea typeface="华文行楷" pitchFamily="2" charset="-122"/>
              </a:rPr>
              <a:t>。如果用磁链变化的计算方法也能得到同样结果。</a:t>
            </a:r>
          </a:p>
          <a:p>
            <a:pPr marL="342900" indent="-342900"/>
            <a:r>
              <a:rPr lang="zh-CN" altLang="en-US">
                <a:latin typeface="华文行楷" pitchFamily="2" charset="-122"/>
                <a:ea typeface="华文行楷" pitchFamily="2" charset="-122"/>
              </a:rPr>
              <a:t>       这些结果中</a:t>
            </a:r>
            <a:r>
              <a:rPr lang="zh-CN" altLang="en-US">
                <a:solidFill>
                  <a:srgbClr val="FF0000"/>
                </a:solidFill>
                <a:latin typeface="华文行楷" pitchFamily="2" charset="-122"/>
                <a:ea typeface="华文行楷" pitchFamily="2" charset="-122"/>
              </a:rPr>
              <a:t>最基本</a:t>
            </a:r>
            <a:r>
              <a:rPr lang="zh-CN" altLang="en-US">
                <a:latin typeface="华文行楷" pitchFamily="2" charset="-122"/>
                <a:ea typeface="华文行楷" pitchFamily="2" charset="-122"/>
              </a:rPr>
              <a:t>的是相电势有效值计算</a:t>
            </a:r>
            <a:r>
              <a:rPr lang="en-US" altLang="zh-CN">
                <a:latin typeface="宋体" pitchFamily="2" charset="-122"/>
                <a:ea typeface="宋体" pitchFamily="2" charset="-122"/>
              </a:rPr>
              <a:t>E</a:t>
            </a:r>
            <a:r>
              <a:rPr lang="en-US" altLang="zh-CN" baseline="-25000">
                <a:latin typeface="宋体" pitchFamily="2" charset="-122"/>
                <a:ea typeface="宋体" pitchFamily="2" charset="-122"/>
              </a:rPr>
              <a:t>1</a:t>
            </a:r>
            <a:r>
              <a:rPr lang="en-US" altLang="zh-CN">
                <a:latin typeface="宋体" pitchFamily="2" charset="-122"/>
                <a:ea typeface="宋体" pitchFamily="2" charset="-122"/>
              </a:rPr>
              <a:t>=4.44f</a:t>
            </a:r>
            <a:r>
              <a:rPr lang="en-US" altLang="zh-CN" baseline="-25000">
                <a:latin typeface="宋体" pitchFamily="2" charset="-122"/>
                <a:ea typeface="宋体" pitchFamily="2" charset="-122"/>
              </a:rPr>
              <a:t>1</a:t>
            </a:r>
            <a:r>
              <a:rPr lang="en-US" altLang="zh-CN">
                <a:latin typeface="宋体" pitchFamily="2" charset="-122"/>
                <a:ea typeface="宋体" pitchFamily="2" charset="-122"/>
              </a:rPr>
              <a:t>Wk</a:t>
            </a:r>
            <a:r>
              <a:rPr lang="en-US" altLang="zh-CN" baseline="-25000">
                <a:latin typeface="宋体" pitchFamily="2" charset="-122"/>
                <a:ea typeface="宋体" pitchFamily="2" charset="-122"/>
              </a:rPr>
              <a:t>W1</a:t>
            </a:r>
            <a:r>
              <a:rPr lang="el-GR" altLang="zh-CN">
                <a:latin typeface="宋体" pitchFamily="2" charset="-122"/>
                <a:ea typeface="宋体" pitchFamily="2" charset="-122"/>
                <a:cs typeface="Tahoma" pitchFamily="34" charset="0"/>
              </a:rPr>
              <a:t>Φ</a:t>
            </a:r>
            <a:r>
              <a:rPr lang="en-US" altLang="zh-CN" baseline="-25000">
                <a:latin typeface="宋体" pitchFamily="2" charset="-122"/>
                <a:ea typeface="宋体" pitchFamily="2" charset="-122"/>
              </a:rPr>
              <a:t>1</a:t>
            </a:r>
            <a:r>
              <a:rPr lang="zh-CN" altLang="en-US">
                <a:latin typeface="宋体" pitchFamily="2" charset="-122"/>
                <a:ea typeface="宋体" pitchFamily="2" charset="-122"/>
              </a:rPr>
              <a:t>，</a:t>
            </a:r>
            <a:r>
              <a:rPr lang="en-US" altLang="zh-CN">
                <a:latin typeface="宋体" pitchFamily="2" charset="-122"/>
                <a:ea typeface="宋体" pitchFamily="2" charset="-122"/>
              </a:rPr>
              <a:t>E</a:t>
            </a:r>
            <a:r>
              <a:rPr lang="en-US" altLang="zh-CN" baseline="-25000">
                <a:latin typeface="宋体" pitchFamily="2" charset="-122"/>
                <a:ea typeface="宋体" pitchFamily="2" charset="-122"/>
              </a:rPr>
              <a:t>v</a:t>
            </a:r>
            <a:r>
              <a:rPr lang="en-US" altLang="zh-CN">
                <a:latin typeface="宋体" pitchFamily="2" charset="-122"/>
                <a:ea typeface="宋体" pitchFamily="2" charset="-122"/>
              </a:rPr>
              <a:t>=4.44f</a:t>
            </a:r>
            <a:r>
              <a:rPr lang="en-US" altLang="zh-CN" baseline="-25000">
                <a:latin typeface="宋体" pitchFamily="2" charset="-122"/>
                <a:ea typeface="宋体" pitchFamily="2" charset="-122"/>
              </a:rPr>
              <a:t>v</a:t>
            </a:r>
            <a:r>
              <a:rPr lang="en-US" altLang="zh-CN">
                <a:latin typeface="宋体" pitchFamily="2" charset="-122"/>
                <a:ea typeface="宋体" pitchFamily="2" charset="-122"/>
              </a:rPr>
              <a:t>Wk</a:t>
            </a:r>
            <a:r>
              <a:rPr lang="en-US" altLang="zh-CN" baseline="-25000">
                <a:latin typeface="宋体" pitchFamily="2" charset="-122"/>
                <a:ea typeface="宋体" pitchFamily="2" charset="-122"/>
              </a:rPr>
              <a:t>Wv</a:t>
            </a:r>
            <a:r>
              <a:rPr lang="el-GR" altLang="zh-CN">
                <a:latin typeface="宋体" pitchFamily="2" charset="-122"/>
                <a:ea typeface="宋体" pitchFamily="2" charset="-122"/>
                <a:cs typeface="Tahoma" pitchFamily="34" charset="0"/>
              </a:rPr>
              <a:t>Φ</a:t>
            </a:r>
            <a:r>
              <a:rPr lang="en-US" altLang="zh-CN" baseline="-25000">
                <a:latin typeface="宋体" pitchFamily="2" charset="-122"/>
                <a:ea typeface="宋体" pitchFamily="2" charset="-122"/>
              </a:rPr>
              <a:t>v</a:t>
            </a:r>
            <a:r>
              <a:rPr lang="zh-CN" altLang="en-US">
                <a:latin typeface="华文行楷" pitchFamily="2" charset="-122"/>
                <a:ea typeface="华文行楷" pitchFamily="2" charset="-122"/>
              </a:rPr>
              <a:t>和绕组因数计算。</a:t>
            </a:r>
            <a:r>
              <a:rPr lang="zh-CN" altLang="en-US">
                <a:solidFill>
                  <a:srgbClr val="FF0000"/>
                </a:solidFill>
                <a:latin typeface="华文行楷" pitchFamily="2" charset="-122"/>
                <a:ea typeface="华文行楷" pitchFamily="2" charset="-122"/>
              </a:rPr>
              <a:t>绕组因数主要包括节距因数和分布因数</a:t>
            </a:r>
            <a:r>
              <a:rPr lang="zh-CN" altLang="en-US">
                <a:latin typeface="华文行楷" pitchFamily="2" charset="-122"/>
                <a:ea typeface="华文行楷" pitchFamily="2" charset="-122"/>
              </a:rPr>
              <a:t>，前者取决于元件的节距，后者则视不同绕组型式分别由</a:t>
            </a:r>
            <a:r>
              <a:rPr lang="en-US" altLang="zh-CN">
                <a:latin typeface="宋体" pitchFamily="2" charset="-122"/>
                <a:ea typeface="宋体" pitchFamily="2" charset="-122"/>
              </a:rPr>
              <a:t>q</a:t>
            </a:r>
            <a:r>
              <a:rPr lang="zh-CN" altLang="en-US">
                <a:latin typeface="华文行楷" pitchFamily="2" charset="-122"/>
                <a:ea typeface="华文行楷" pitchFamily="2" charset="-122"/>
              </a:rPr>
              <a:t>和</a:t>
            </a:r>
            <a:r>
              <a:rPr lang="en-US" altLang="zh-CN">
                <a:latin typeface="宋体" pitchFamily="2" charset="-122"/>
                <a:ea typeface="宋体" pitchFamily="2" charset="-122"/>
              </a:rPr>
              <a:t>2q</a:t>
            </a:r>
            <a:r>
              <a:rPr lang="zh-CN" altLang="en-US">
                <a:latin typeface="华文行楷" pitchFamily="2" charset="-122"/>
                <a:ea typeface="华文行楷" pitchFamily="2" charset="-122"/>
              </a:rPr>
              <a:t>以及</a:t>
            </a:r>
            <a:r>
              <a:rPr lang="en-US" altLang="zh-CN">
                <a:latin typeface="宋体" pitchFamily="2" charset="-122"/>
                <a:ea typeface="宋体" pitchFamily="2" charset="-122"/>
              </a:rPr>
              <a:t>q’</a:t>
            </a:r>
            <a:r>
              <a:rPr lang="zh-CN" altLang="en-US">
                <a:latin typeface="华文行楷" pitchFamily="2" charset="-122"/>
                <a:ea typeface="华文行楷" pitchFamily="2" charset="-122"/>
              </a:rPr>
              <a:t>计算。读者应能深刻理解绕组因数的概念，并能</a:t>
            </a:r>
            <a:r>
              <a:rPr lang="zh-CN" altLang="en-US">
                <a:solidFill>
                  <a:srgbClr val="FF0000"/>
                </a:solidFill>
                <a:latin typeface="华文行楷" pitchFamily="2" charset="-122"/>
                <a:ea typeface="华文行楷" pitchFamily="2" charset="-122"/>
              </a:rPr>
              <a:t>熟练地计算绕组因数和感应电势</a:t>
            </a:r>
            <a:r>
              <a:rPr lang="zh-CN" altLang="en-US" sz="2700">
                <a:latin typeface="Arial" charset="0"/>
                <a:ea typeface="宋体" pitchFamily="2" charset="-122"/>
              </a:rPr>
              <a:t>。</a:t>
            </a:r>
            <a:endParaRPr lang="zh-CN" altLang="en-US" sz="2700" b="0">
              <a:latin typeface="Arial" charset="0"/>
              <a:ea typeface="宋体" pitchFamily="2" charset="-122"/>
            </a:endParaRPr>
          </a:p>
        </p:txBody>
      </p:sp>
      <p:sp>
        <p:nvSpPr>
          <p:cNvPr id="321540" name="AutoShape 4">
            <a:hlinkClick r:id="rId2" action="ppaction://program" highlightClick="1"/>
          </p:cNvPr>
          <p:cNvSpPr>
            <a:spLocks noChangeArrowheads="1"/>
          </p:cNvSpPr>
          <p:nvPr/>
        </p:nvSpPr>
        <p:spPr bwMode="auto">
          <a:xfrm>
            <a:off x="8027988" y="6308725"/>
            <a:ext cx="936625" cy="549275"/>
          </a:xfrm>
          <a:prstGeom prst="actionButtonMovie">
            <a:avLst/>
          </a:prstGeom>
          <a:solidFill>
            <a:schemeClr val="accent1"/>
          </a:solidFill>
          <a:ln w="9525">
            <a:noFill/>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900113" y="908050"/>
            <a:ext cx="8243887" cy="723900"/>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400" b="1">
                <a:latin typeface="宋体" pitchFamily="2" charset="-122"/>
              </a:rPr>
              <a:t>3</a:t>
            </a:r>
            <a:r>
              <a:rPr lang="en-US" altLang="zh-CN" sz="3200" b="1">
                <a:latin typeface="宋体" pitchFamily="2" charset="-122"/>
              </a:rPr>
              <a:t/>
            </a:r>
            <a:br>
              <a:rPr lang="en-US" altLang="zh-CN" sz="3200" b="1">
                <a:latin typeface="宋体" pitchFamily="2" charset="-122"/>
              </a:rPr>
            </a:br>
            <a:r>
              <a:rPr lang="zh-CN" altLang="en-US" b="1"/>
              <a:t>小    结</a:t>
            </a:r>
          </a:p>
        </p:txBody>
      </p:sp>
      <p:sp>
        <p:nvSpPr>
          <p:cNvPr id="322563" name="Rectangle 3"/>
          <p:cNvSpPr>
            <a:spLocks noChangeArrowheads="1"/>
          </p:cNvSpPr>
          <p:nvPr/>
        </p:nvSpPr>
        <p:spPr bwMode="auto">
          <a:xfrm>
            <a:off x="323850" y="1628775"/>
            <a:ext cx="8820150" cy="5759450"/>
          </a:xfrm>
          <a:prstGeom prst="rect">
            <a:avLst/>
          </a:prstGeom>
          <a:noFill/>
          <a:ln w="9525">
            <a:noFill/>
            <a:miter lim="800000"/>
            <a:headEnd/>
            <a:tailEnd/>
          </a:ln>
          <a:effectLst/>
        </p:spPr>
        <p:txBody>
          <a:bodyPr/>
          <a:lstStyle/>
          <a:p>
            <a:pPr marL="342900" indent="-342900"/>
            <a:r>
              <a:rPr lang="en-US" altLang="zh-CN" sz="2700" b="0">
                <a:latin typeface="Arial" charset="0"/>
                <a:ea typeface="宋体" pitchFamily="2" charset="-122"/>
              </a:rPr>
              <a:t>       </a:t>
            </a:r>
            <a:r>
              <a:rPr lang="zh-CN" altLang="en-US" sz="2700">
                <a:latin typeface="华文行楷" pitchFamily="2" charset="-122"/>
                <a:ea typeface="华文行楷" pitchFamily="2" charset="-122"/>
              </a:rPr>
              <a:t>电势的波形主要由气隙磁场分布、绕组的节距大小和分布情况、以及齿槽结构等因数而定。主要由于主磁极磁场的非正弦分布引起电势的谐波分量，为了削弱或消除这类谐波电势，可合理设计极形、采取短距和分布绕组。</a:t>
            </a:r>
          </a:p>
          <a:p>
            <a:pPr marL="342900" indent="-342900"/>
            <a:r>
              <a:rPr lang="zh-CN" altLang="en-US" sz="2700">
                <a:latin typeface="华文行楷" pitchFamily="2" charset="-122"/>
                <a:ea typeface="华文行楷" pitchFamily="2" charset="-122"/>
              </a:rPr>
              <a:t>       例如，航空同步发电机为了消除相势中的三次谐波，常用</a:t>
            </a:r>
            <a:r>
              <a:rPr lang="en-US" altLang="zh-CN" sz="2700">
                <a:latin typeface="华文行楷" pitchFamily="2" charset="-122"/>
                <a:ea typeface="华文行楷" pitchFamily="2" charset="-122"/>
              </a:rPr>
              <a:t>120</a:t>
            </a:r>
            <a:r>
              <a:rPr lang="en-US" altLang="zh-CN" sz="2700">
                <a:latin typeface="华文行楷" pitchFamily="2" charset="-122"/>
                <a:ea typeface="华文行楷" pitchFamily="2" charset="-122"/>
                <a:cs typeface="Tahoma" pitchFamily="34" charset="0"/>
              </a:rPr>
              <a:t>˚</a:t>
            </a:r>
            <a:r>
              <a:rPr lang="zh-CN" altLang="en-US" sz="2700">
                <a:latin typeface="华文行楷" pitchFamily="2" charset="-122"/>
                <a:ea typeface="华文行楷" pitchFamily="2" charset="-122"/>
              </a:rPr>
              <a:t>相带绕组或</a:t>
            </a:r>
            <a:r>
              <a:rPr lang="en-US" altLang="zh-CN" sz="2700">
                <a:latin typeface="华文行楷" pitchFamily="2" charset="-122"/>
                <a:ea typeface="华文行楷" pitchFamily="2" charset="-122"/>
              </a:rPr>
              <a:t>60˚</a:t>
            </a:r>
            <a:r>
              <a:rPr lang="zh-CN" altLang="en-US" sz="2700">
                <a:latin typeface="华文行楷" pitchFamily="2" charset="-122"/>
                <a:ea typeface="华文行楷" pitchFamily="2" charset="-122"/>
              </a:rPr>
              <a:t>相带短距绕组。绕组电势波形中的齿谐波分量则是由磁场中的齿谐波磁场</a:t>
            </a:r>
            <a:r>
              <a:rPr lang="en-US" altLang="zh-CN" sz="2700">
                <a:latin typeface="华文行楷" pitchFamily="2" charset="-122"/>
                <a:ea typeface="华文行楷" pitchFamily="2" charset="-122"/>
              </a:rPr>
              <a:t>(</a:t>
            </a:r>
            <a:r>
              <a:rPr lang="en-US" altLang="zh-CN" sz="2700">
                <a:latin typeface="宋体" pitchFamily="2" charset="-122"/>
                <a:ea typeface="宋体" pitchFamily="2" charset="-122"/>
              </a:rPr>
              <a:t>v</a:t>
            </a:r>
            <a:r>
              <a:rPr lang="en-US" altLang="zh-CN" sz="2700" baseline="-25000">
                <a:latin typeface="宋体" pitchFamily="2" charset="-122"/>
                <a:ea typeface="宋体" pitchFamily="2" charset="-122"/>
              </a:rPr>
              <a:t>Z</a:t>
            </a:r>
            <a:r>
              <a:rPr lang="zh-CN" altLang="en-US" sz="2700">
                <a:latin typeface="华文行楷" pitchFamily="2" charset="-122"/>
                <a:ea typeface="华文行楷" pitchFamily="2" charset="-122"/>
              </a:rPr>
              <a:t>次</a:t>
            </a:r>
            <a:r>
              <a:rPr lang="en-US" altLang="zh-CN" sz="2700">
                <a:latin typeface="华文行楷" pitchFamily="2" charset="-122"/>
                <a:ea typeface="华文行楷" pitchFamily="2" charset="-122"/>
              </a:rPr>
              <a:t>)</a:t>
            </a:r>
            <a:r>
              <a:rPr lang="zh-CN" altLang="en-US" sz="2700">
                <a:latin typeface="华文行楷" pitchFamily="2" charset="-122"/>
                <a:ea typeface="华文行楷" pitchFamily="2" charset="-122"/>
              </a:rPr>
              <a:t>和铁心的齿槽效应两方面因素引起的。</a:t>
            </a:r>
          </a:p>
          <a:p>
            <a:pPr marL="342900" indent="-342900"/>
            <a:r>
              <a:rPr lang="zh-CN" altLang="en-US" sz="2700">
                <a:latin typeface="华文行楷" pitchFamily="2" charset="-122"/>
                <a:ea typeface="华文行楷" pitchFamily="2" charset="-122"/>
              </a:rPr>
              <a:t>       为了削弱这类谐波电势，可以采用</a:t>
            </a:r>
            <a:r>
              <a:rPr lang="zh-CN" altLang="en-US" sz="2700">
                <a:solidFill>
                  <a:srgbClr val="FF0000"/>
                </a:solidFill>
                <a:latin typeface="华文行楷" pitchFamily="2" charset="-122"/>
                <a:ea typeface="华文行楷" pitchFamily="2" charset="-122"/>
              </a:rPr>
              <a:t>斜槽，半闭口槽以及分数槽绕组</a:t>
            </a:r>
            <a:r>
              <a:rPr lang="zh-CN" altLang="en-US" sz="2700">
                <a:latin typeface="华文行楷" pitchFamily="2" charset="-122"/>
                <a:ea typeface="华文行楷" pitchFamily="2" charset="-122"/>
              </a:rPr>
              <a:t>等措施。</a:t>
            </a:r>
          </a:p>
          <a:p>
            <a:pPr marL="342900" indent="-342900"/>
            <a:r>
              <a:rPr lang="zh-CN" altLang="en-US" sz="2700">
                <a:latin typeface="华文行楷" pitchFamily="2" charset="-122"/>
                <a:ea typeface="华文行楷" pitchFamily="2" charset="-122"/>
              </a:rPr>
              <a:t>      分数槽绕组。</a:t>
            </a:r>
            <a:r>
              <a:rPr lang="zh-CN" altLang="en-US" sz="2700" b="0">
                <a:latin typeface="华文行楷" pitchFamily="2" charset="-122"/>
                <a:ea typeface="华文行楷" pitchFamily="2" charset="-122"/>
              </a:rPr>
              <a:t> </a:t>
            </a: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827088" y="549275"/>
            <a:ext cx="7793037" cy="1143000"/>
          </a:xfrm>
        </p:spPr>
        <p:txBody>
          <a:bodyPr/>
          <a:lstStyle/>
          <a:p>
            <a:r>
              <a:rPr lang="en-US" altLang="zh-CN" sz="2900" b="1"/>
              <a:t/>
            </a:r>
            <a:br>
              <a:rPr lang="en-US" altLang="zh-CN" sz="2900" b="1"/>
            </a:br>
            <a:r>
              <a:rPr lang="zh-CN" altLang="en-US" sz="3200" b="1">
                <a:latin typeface="仿宋_GB2312" pitchFamily="49" charset="-122"/>
                <a:ea typeface="仿宋_GB2312" pitchFamily="49" charset="-122"/>
              </a:rPr>
              <a:t>第</a:t>
            </a:r>
            <a:r>
              <a:rPr lang="en-US" altLang="zh-CN" sz="3200" b="1">
                <a:latin typeface="仿宋_GB2312" pitchFamily="49" charset="-122"/>
                <a:ea typeface="仿宋_GB2312" pitchFamily="49" charset="-122"/>
              </a:rPr>
              <a:t>4-2</a:t>
            </a:r>
            <a:r>
              <a:rPr lang="zh-CN" altLang="en-US" sz="3200" b="1">
                <a:latin typeface="仿宋_GB2312" pitchFamily="49" charset="-122"/>
                <a:ea typeface="仿宋_GB2312" pitchFamily="49" charset="-122"/>
              </a:rPr>
              <a:t>讲　交流绕组及其感应电势</a:t>
            </a:r>
            <a:r>
              <a:rPr lang="zh-CN" altLang="en-US" sz="3200" b="1">
                <a:latin typeface="宋体" pitchFamily="2" charset="-122"/>
              </a:rPr>
              <a:t/>
            </a:r>
            <a:br>
              <a:rPr lang="zh-CN" altLang="en-US" sz="3200" b="1">
                <a:latin typeface="宋体" pitchFamily="2" charset="-122"/>
              </a:rPr>
            </a:br>
            <a:r>
              <a:rPr lang="zh-CN" altLang="en-US" sz="2900" b="1"/>
              <a:t>作业</a:t>
            </a:r>
          </a:p>
        </p:txBody>
      </p:sp>
      <p:sp>
        <p:nvSpPr>
          <p:cNvPr id="236547" name="Rectangle 3"/>
          <p:cNvSpPr>
            <a:spLocks noChangeArrowheads="1"/>
          </p:cNvSpPr>
          <p:nvPr/>
        </p:nvSpPr>
        <p:spPr bwMode="auto">
          <a:xfrm>
            <a:off x="468313" y="1916113"/>
            <a:ext cx="5616575" cy="3168650"/>
          </a:xfrm>
          <a:prstGeom prst="rect">
            <a:avLst/>
          </a:prstGeom>
          <a:noFill/>
          <a:ln w="9525">
            <a:noFill/>
            <a:miter lim="800000"/>
            <a:headEnd/>
            <a:tailEnd/>
          </a:ln>
          <a:effectLst/>
        </p:spPr>
        <p:txBody>
          <a:bodyPr/>
          <a:lstStyle/>
          <a:p>
            <a:pPr marL="342900" indent="-342900"/>
            <a:r>
              <a:rPr lang="en-US" altLang="zh-CN" sz="2700" b="0">
                <a:latin typeface="Arial" charset="0"/>
                <a:ea typeface="宋体" pitchFamily="2" charset="-122"/>
              </a:rPr>
              <a:t>   4-3,10,11,12</a:t>
            </a:r>
            <a:endParaRPr lang="zh-CN" altLang="zh-CN" sz="2000" b="0">
              <a:latin typeface="Arial" charset="0"/>
              <a:ea typeface="宋体" pitchFamily="2" charset="-122"/>
            </a:endParaRP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9" name="Picture 7" descr="PIC003"/>
          <p:cNvPicPr>
            <a:picLocks noChangeAspect="1" noChangeArrowheads="1"/>
          </p:cNvPicPr>
          <p:nvPr/>
        </p:nvPicPr>
        <p:blipFill>
          <a:blip r:embed="rId2"/>
          <a:srcRect/>
          <a:stretch>
            <a:fillRect/>
          </a:stretch>
        </p:blipFill>
        <p:spPr bwMode="auto">
          <a:xfrm>
            <a:off x="0" y="0"/>
            <a:ext cx="9144000" cy="6883400"/>
          </a:xfrm>
          <a:prstGeom prst="rect">
            <a:avLst/>
          </a:prstGeom>
          <a:noFill/>
        </p:spPr>
      </p:pic>
      <p:sp>
        <p:nvSpPr>
          <p:cNvPr id="74755" name="Rectangle 3"/>
          <p:cNvSpPr>
            <a:spLocks noChangeArrowheads="1"/>
          </p:cNvSpPr>
          <p:nvPr/>
        </p:nvSpPr>
        <p:spPr bwMode="auto">
          <a:xfrm>
            <a:off x="2667000" y="2971800"/>
            <a:ext cx="3200400" cy="2286000"/>
          </a:xfrm>
          <a:prstGeom prst="rect">
            <a:avLst/>
          </a:prstGeom>
          <a:noFill/>
          <a:ln w="9525">
            <a:noFill/>
            <a:miter lim="800000"/>
            <a:headEnd/>
            <a:tailEnd/>
          </a:ln>
          <a:effectLst/>
        </p:spPr>
        <p:txBody>
          <a:bodyPr/>
          <a:lstStyle/>
          <a:p>
            <a:pPr marL="342900" indent="-342900" algn="ctr" fontAlgn="b">
              <a:lnSpc>
                <a:spcPct val="90000"/>
              </a:lnSpc>
              <a:buClr>
                <a:schemeClr val="folHlink"/>
              </a:buClr>
              <a:buSzPct val="60000"/>
              <a:buFont typeface="Wingdings" pitchFamily="2" charset="2"/>
              <a:buNone/>
            </a:pPr>
            <a:r>
              <a:rPr kumimoji="1" lang="zh-CN" altLang="en-US" sz="8000">
                <a:latin typeface="宋体" pitchFamily="2" charset="-122"/>
                <a:ea typeface="宋体" pitchFamily="2" charset="-122"/>
              </a:rPr>
              <a:t>谢谢</a:t>
            </a:r>
            <a:r>
              <a:rPr kumimoji="1" lang="zh-CN" altLang="en-US" sz="3200">
                <a:latin typeface="宋体" pitchFamily="2" charset="-122"/>
                <a:ea typeface="宋体" pitchFamily="2" charset="-122"/>
              </a:rPr>
              <a:t> </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755650" y="260350"/>
            <a:ext cx="7432675" cy="1287463"/>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1700" b="1">
                <a:latin typeface="宋体" pitchFamily="2" charset="-122"/>
              </a:rPr>
              <a:t>5</a:t>
            </a:r>
            <a:br>
              <a:rPr lang="en-US" altLang="zh-CN" sz="1700" b="1">
                <a:latin typeface="宋体" pitchFamily="2" charset="-122"/>
              </a:rPr>
            </a:br>
            <a:r>
              <a:rPr lang="en-US" altLang="zh-CN" b="1">
                <a:latin typeface="宋体" pitchFamily="2" charset="-122"/>
              </a:rPr>
              <a:t>4-1.</a:t>
            </a:r>
            <a:r>
              <a:rPr lang="zh-CN" altLang="en-US" sz="2900" b="1">
                <a:latin typeface="宋体" pitchFamily="2" charset="-122"/>
              </a:rPr>
              <a:t>导体的感应电势</a:t>
            </a:r>
          </a:p>
        </p:txBody>
      </p:sp>
      <p:sp>
        <p:nvSpPr>
          <p:cNvPr id="242691" name="AutoShape 3"/>
          <p:cNvSpPr>
            <a:spLocks noChangeArrowheads="1"/>
          </p:cNvSpPr>
          <p:nvPr/>
        </p:nvSpPr>
        <p:spPr bwMode="auto">
          <a:xfrm>
            <a:off x="6300788" y="3357563"/>
            <a:ext cx="574675" cy="287337"/>
          </a:xfrm>
          <a:prstGeom prst="curvedDownArrow">
            <a:avLst>
              <a:gd name="adj1" fmla="val 40000"/>
              <a:gd name="adj2" fmla="val 80000"/>
              <a:gd name="adj3" fmla="val 33333"/>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42692" name="Rectangle 4"/>
          <p:cNvSpPr>
            <a:spLocks noChangeArrowheads="1"/>
          </p:cNvSpPr>
          <p:nvPr/>
        </p:nvSpPr>
        <p:spPr bwMode="auto">
          <a:xfrm>
            <a:off x="0" y="1773238"/>
            <a:ext cx="5364163" cy="4752975"/>
          </a:xfrm>
          <a:prstGeom prst="rect">
            <a:avLst/>
          </a:prstGeom>
          <a:noFill/>
          <a:ln w="9525">
            <a:noFill/>
            <a:miter lim="800000"/>
            <a:headEnd/>
            <a:tailEnd/>
          </a:ln>
          <a:effectLst/>
        </p:spPr>
        <p:txBody>
          <a:bodyPr/>
          <a:lstStyle/>
          <a:p>
            <a:pPr marL="342900" indent="-342900"/>
            <a:r>
              <a:rPr lang="zh-CN" altLang="en-US" sz="2400"/>
              <a:t>若磁极磁场不对称，则分解的结果除了奇次谐波外，还有偶次谐波。</a:t>
            </a:r>
            <a:r>
              <a:rPr lang="zh-CN" altLang="en-US" sz="2400">
                <a:solidFill>
                  <a:srgbClr val="FF0000"/>
                </a:solidFill>
              </a:rPr>
              <a:t>一般偶次谐波磁场很弱，仅在特殊绕组设计时考虑</a:t>
            </a:r>
            <a:r>
              <a:rPr lang="zh-CN" altLang="en-US" sz="2400"/>
              <a:t>。</a:t>
            </a:r>
          </a:p>
          <a:p>
            <a:pPr marL="342900" indent="-342900"/>
            <a:r>
              <a:rPr lang="zh-CN" altLang="en-US" sz="2400"/>
              <a:t>    对于基波磁场，其极对数等于电机极对数</a:t>
            </a:r>
            <a:r>
              <a:rPr lang="en-US" altLang="zh-CN" sz="2400"/>
              <a:t>(p</a:t>
            </a:r>
            <a:r>
              <a:rPr lang="en-US" altLang="zh-CN" sz="2400" baseline="-25000"/>
              <a:t>1</a:t>
            </a:r>
            <a:r>
              <a:rPr lang="en-US" altLang="zh-CN" sz="2400"/>
              <a:t>=p)</a:t>
            </a:r>
            <a:r>
              <a:rPr lang="zh-CN" altLang="en-US" sz="2400"/>
              <a:t>。三次谐波磁场的极对数为基波的三倍，极距为基波的</a:t>
            </a:r>
            <a:r>
              <a:rPr lang="en-US" altLang="zh-CN" sz="2400"/>
              <a:t>1</a:t>
            </a:r>
            <a:r>
              <a:rPr lang="zh-CN" altLang="en-US" sz="2400"/>
              <a:t>／</a:t>
            </a:r>
            <a:r>
              <a:rPr lang="en-US" altLang="zh-CN" sz="2400"/>
              <a:t>3</a:t>
            </a:r>
            <a:r>
              <a:rPr lang="zh-CN" altLang="en-US" sz="2400"/>
              <a:t>。</a:t>
            </a:r>
            <a:r>
              <a:rPr lang="zh-CN" altLang="en-US" sz="2400">
                <a:solidFill>
                  <a:srgbClr val="0000FF"/>
                </a:solidFill>
              </a:rPr>
              <a:t>任意次谐波磁场的极对数为基波的</a:t>
            </a:r>
            <a:r>
              <a:rPr lang="en-US" altLang="zh-CN" sz="2400">
                <a:solidFill>
                  <a:srgbClr val="0000FF"/>
                </a:solidFill>
              </a:rPr>
              <a:t>v</a:t>
            </a:r>
            <a:r>
              <a:rPr lang="zh-CN" altLang="en-US" sz="2400">
                <a:solidFill>
                  <a:srgbClr val="0000FF"/>
                </a:solidFill>
              </a:rPr>
              <a:t>倍，极距为基波的</a:t>
            </a:r>
            <a:r>
              <a:rPr lang="en-US" altLang="zh-CN" sz="2400">
                <a:solidFill>
                  <a:srgbClr val="0000FF"/>
                </a:solidFill>
              </a:rPr>
              <a:t>1</a:t>
            </a:r>
            <a:r>
              <a:rPr lang="zh-CN" altLang="en-US" sz="2400">
                <a:solidFill>
                  <a:srgbClr val="0000FF"/>
                </a:solidFill>
              </a:rPr>
              <a:t>／</a:t>
            </a:r>
            <a:r>
              <a:rPr lang="en-US" altLang="zh-CN" sz="2400">
                <a:solidFill>
                  <a:srgbClr val="0000FF"/>
                </a:solidFill>
              </a:rPr>
              <a:t>v</a:t>
            </a:r>
            <a:r>
              <a:rPr lang="zh-CN" altLang="en-US" sz="2400">
                <a:solidFill>
                  <a:srgbClr val="0000FF"/>
                </a:solidFill>
              </a:rPr>
              <a:t>，即</a:t>
            </a:r>
          </a:p>
          <a:p>
            <a:pPr marL="342900" indent="-342900"/>
            <a:r>
              <a:rPr lang="zh-CN" altLang="en-US" sz="2400"/>
              <a:t>    由于谐波磁场也随转子旋转而旋转，有同一转速</a:t>
            </a:r>
            <a:r>
              <a:rPr lang="en-US" altLang="zh-CN" sz="2400"/>
              <a:t>f</a:t>
            </a:r>
            <a:r>
              <a:rPr lang="en-US" altLang="zh-CN" sz="2400" baseline="-25000"/>
              <a:t>l</a:t>
            </a:r>
            <a:r>
              <a:rPr lang="zh-CN" altLang="en-US" sz="2400"/>
              <a:t>，故，</a:t>
            </a:r>
            <a:r>
              <a:rPr lang="en-US" altLang="zh-CN" sz="2400"/>
              <a:t>v</a:t>
            </a:r>
            <a:r>
              <a:rPr lang="zh-CN" altLang="en-US" sz="2400"/>
              <a:t>次谐波磁场在导体感应电势的频率</a:t>
            </a:r>
            <a:endParaRPr lang="zh-CN" altLang="zh-CN" sz="2400"/>
          </a:p>
        </p:txBody>
      </p:sp>
      <p:graphicFrame>
        <p:nvGraphicFramePr>
          <p:cNvPr id="242693" name="Object 5"/>
          <p:cNvGraphicFramePr>
            <a:graphicFrameLocks noChangeAspect="1"/>
          </p:cNvGraphicFramePr>
          <p:nvPr>
            <p:ph sz="quarter" idx="3"/>
          </p:nvPr>
        </p:nvGraphicFramePr>
        <p:xfrm>
          <a:off x="5764213" y="4221163"/>
          <a:ext cx="1287462" cy="2244725"/>
        </p:xfrm>
        <a:graphic>
          <a:graphicData uri="http://schemas.openxmlformats.org/presentationml/2006/ole">
            <p:oleObj spid="_x0000_s242693" name="Equation" r:id="rId3" imgW="495000" imgH="863280" progId="Equation.DSMT4">
              <p:embed/>
            </p:oleObj>
          </a:graphicData>
        </a:graphic>
      </p:graphicFrame>
      <p:pic>
        <p:nvPicPr>
          <p:cNvPr id="242694" name="Picture 6" descr="16-3磁极磁场分布1"/>
          <p:cNvPicPr>
            <a:picLocks noChangeAspect="1" noChangeArrowheads="1"/>
          </p:cNvPicPr>
          <p:nvPr>
            <p:ph sz="quarter" idx="2"/>
          </p:nvPr>
        </p:nvPicPr>
        <p:blipFill>
          <a:blip r:embed="rId4"/>
          <a:srcRect/>
          <a:stretch>
            <a:fillRect/>
          </a:stretch>
        </p:blipFill>
        <p:spPr>
          <a:xfrm>
            <a:off x="5219700" y="1412875"/>
            <a:ext cx="3924300" cy="2501900"/>
          </a:xfrm>
          <a:noFill/>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755650" y="549275"/>
            <a:ext cx="7289800" cy="1143000"/>
          </a:xfrm>
        </p:spPr>
        <p:txBody>
          <a:bodyPr/>
          <a:lstStyle/>
          <a:p>
            <a:r>
              <a:rPr lang="zh-CN" altLang="en-US" sz="2800" b="1">
                <a:latin typeface="仿宋_GB2312" pitchFamily="49" charset="-122"/>
                <a:ea typeface="仿宋_GB2312" pitchFamily="49" charset="-122"/>
              </a:rPr>
              <a:t>第</a:t>
            </a:r>
            <a:r>
              <a:rPr lang="en-US" altLang="zh-CN" sz="2800" b="1">
                <a:latin typeface="仿宋_GB2312" pitchFamily="49" charset="-122"/>
                <a:ea typeface="仿宋_GB2312" pitchFamily="49" charset="-122"/>
              </a:rPr>
              <a:t>4-2</a:t>
            </a:r>
            <a:r>
              <a:rPr lang="zh-CN" altLang="en-US" sz="2800" b="1">
                <a:latin typeface="仿宋_GB2312" pitchFamily="49" charset="-122"/>
                <a:ea typeface="仿宋_GB2312" pitchFamily="49" charset="-122"/>
              </a:rPr>
              <a:t>讲　交流绕组及其感应电势</a:t>
            </a:r>
            <a:r>
              <a:rPr lang="en-US" altLang="zh-CN" sz="2000" b="1">
                <a:latin typeface="宋体" pitchFamily="2" charset="-122"/>
              </a:rPr>
              <a:t>6</a:t>
            </a:r>
            <a:r>
              <a:rPr lang="en-US" altLang="zh-CN" sz="2800" b="1">
                <a:latin typeface="宋体" pitchFamily="2" charset="-122"/>
              </a:rPr>
              <a:t/>
            </a:r>
            <a:br>
              <a:rPr lang="en-US" altLang="zh-CN" sz="2800" b="1">
                <a:latin typeface="宋体" pitchFamily="2" charset="-122"/>
              </a:rPr>
            </a:br>
            <a:r>
              <a:rPr lang="en-US" altLang="zh-CN" sz="2800" b="1">
                <a:latin typeface="宋体" pitchFamily="2" charset="-122"/>
              </a:rPr>
              <a:t>4-1.</a:t>
            </a:r>
            <a:r>
              <a:rPr lang="zh-CN" altLang="en-US" sz="2800" b="1">
                <a:latin typeface="宋体" pitchFamily="2" charset="-122"/>
              </a:rPr>
              <a:t>导体的感应电势</a:t>
            </a:r>
          </a:p>
        </p:txBody>
      </p:sp>
      <p:sp>
        <p:nvSpPr>
          <p:cNvPr id="246788" name="Rectangle 4"/>
          <p:cNvSpPr>
            <a:spLocks noChangeArrowheads="1"/>
          </p:cNvSpPr>
          <p:nvPr/>
        </p:nvSpPr>
        <p:spPr bwMode="auto">
          <a:xfrm>
            <a:off x="0" y="1700213"/>
            <a:ext cx="5364163" cy="1511300"/>
          </a:xfrm>
          <a:prstGeom prst="rect">
            <a:avLst/>
          </a:prstGeom>
          <a:noFill/>
          <a:ln w="9525">
            <a:noFill/>
            <a:miter lim="800000"/>
            <a:headEnd/>
            <a:tailEnd/>
          </a:ln>
          <a:effectLst/>
        </p:spPr>
        <p:txBody>
          <a:bodyPr/>
          <a:lstStyle/>
          <a:p>
            <a:pPr marL="342900" indent="-342900"/>
            <a:r>
              <a:rPr lang="en-US" altLang="zh-CN" sz="2400"/>
              <a:t>v</a:t>
            </a:r>
            <a:r>
              <a:rPr lang="zh-CN" altLang="en-US" sz="2400"/>
              <a:t>次谐波的每极磁通量</a:t>
            </a:r>
            <a:r>
              <a:rPr lang="el-GR" altLang="zh-CN" sz="2400"/>
              <a:t>Φ</a:t>
            </a:r>
            <a:r>
              <a:rPr lang="en-US" altLang="zh-CN" sz="2400" baseline="-25000"/>
              <a:t>v</a:t>
            </a:r>
            <a:r>
              <a:rPr lang="zh-CN" altLang="en-US" sz="2400"/>
              <a:t>。同样推导可得</a:t>
            </a:r>
            <a:r>
              <a:rPr lang="en-US" altLang="zh-CN" sz="2400"/>
              <a:t>v</a:t>
            </a:r>
            <a:r>
              <a:rPr lang="zh-CN" altLang="en-US" sz="2400"/>
              <a:t>次谐波磁场在导体中感应的  次谐波电势有效值 </a:t>
            </a:r>
            <a:endParaRPr lang="zh-CN" altLang="zh-CN" sz="2400"/>
          </a:p>
        </p:txBody>
      </p:sp>
      <p:graphicFrame>
        <p:nvGraphicFramePr>
          <p:cNvPr id="246789" name="Object 5"/>
          <p:cNvGraphicFramePr>
            <a:graphicFrameLocks noChangeAspect="1"/>
          </p:cNvGraphicFramePr>
          <p:nvPr>
            <p:ph sz="quarter" idx="3"/>
          </p:nvPr>
        </p:nvGraphicFramePr>
        <p:xfrm>
          <a:off x="971550" y="2852738"/>
          <a:ext cx="7199313" cy="1152525"/>
        </p:xfrm>
        <a:graphic>
          <a:graphicData uri="http://schemas.openxmlformats.org/presentationml/2006/ole">
            <p:oleObj spid="_x0000_s246789" name="Equation" r:id="rId3" imgW="2717640" imgH="457200" progId="Equation.DSMT4">
              <p:embed/>
            </p:oleObj>
          </a:graphicData>
        </a:graphic>
      </p:graphicFrame>
      <p:sp>
        <p:nvSpPr>
          <p:cNvPr id="246791" name="Rectangle 7"/>
          <p:cNvSpPr>
            <a:spLocks noChangeArrowheads="1"/>
          </p:cNvSpPr>
          <p:nvPr/>
        </p:nvSpPr>
        <p:spPr bwMode="auto">
          <a:xfrm>
            <a:off x="395288" y="4005263"/>
            <a:ext cx="8497887" cy="2282825"/>
          </a:xfrm>
          <a:prstGeom prst="rect">
            <a:avLst/>
          </a:prstGeom>
          <a:noFill/>
          <a:ln w="9525">
            <a:noFill/>
            <a:miter lim="800000"/>
            <a:headEnd/>
            <a:tailEnd/>
          </a:ln>
          <a:effectLst/>
        </p:spPr>
        <p:txBody>
          <a:bodyPr anchor="ctr">
            <a:spAutoFit/>
          </a:bodyPr>
          <a:lstStyle/>
          <a:p>
            <a:pPr>
              <a:spcBef>
                <a:spcPct val="0"/>
              </a:spcBef>
              <a:buClrTx/>
              <a:buSzTx/>
              <a:buFontTx/>
              <a:buNone/>
            </a:pPr>
            <a:r>
              <a:rPr kumimoji="1" lang="en-US" altLang="zh-CN" sz="2400" b="0">
                <a:latin typeface="Tahoma" pitchFamily="34" charset="0"/>
                <a:ea typeface="宋体" pitchFamily="2" charset="-122"/>
              </a:rPr>
              <a:t>       </a:t>
            </a:r>
            <a:r>
              <a:rPr kumimoji="1" lang="zh-CN" altLang="en-US" sz="2400"/>
              <a:t>导体总感应电势的瞬时值为各次谐波电势瞬时值之和，即电势的波形如图所示。其波形与磁场的空间分布波相同，但电势波形的横坐标是</a:t>
            </a:r>
            <a:r>
              <a:rPr kumimoji="1" lang="el-GR" altLang="zh-CN" sz="2400"/>
              <a:t>ω</a:t>
            </a:r>
            <a:r>
              <a:rPr kumimoji="1" lang="en-US" altLang="zh-CN" sz="2400"/>
              <a:t>t</a:t>
            </a:r>
            <a:r>
              <a:rPr kumimoji="1" lang="zh-CN" altLang="en-US" sz="2400"/>
              <a:t>，各次谐波随时间而变，故称为</a:t>
            </a:r>
            <a:r>
              <a:rPr kumimoji="1" lang="zh-CN" altLang="en-US" sz="2400">
                <a:solidFill>
                  <a:srgbClr val="FF0000"/>
                </a:solidFill>
              </a:rPr>
              <a:t>时间谐波</a:t>
            </a:r>
            <a:r>
              <a:rPr kumimoji="1" lang="zh-CN" altLang="en-US" sz="2400"/>
              <a:t>。从电势波形看出，是由于磁场空间分布波形的非正弦而影响电势波形，因此，</a:t>
            </a:r>
            <a:r>
              <a:rPr kumimoji="1" lang="zh-CN" altLang="en-US" sz="2400">
                <a:solidFill>
                  <a:srgbClr val="FF0000"/>
                </a:solidFill>
              </a:rPr>
              <a:t>为了获得正弦波电势；应尽可能要求磁极磁场在空间按正弦规律分布</a:t>
            </a:r>
            <a:r>
              <a:rPr kumimoji="1" lang="zh-CN" altLang="en-US" sz="2400"/>
              <a:t>。 </a:t>
            </a:r>
          </a:p>
        </p:txBody>
      </p:sp>
      <p:pic>
        <p:nvPicPr>
          <p:cNvPr id="246793" name="Picture 9" descr="16-3磁极磁场分布4"/>
          <p:cNvPicPr>
            <a:picLocks noChangeAspect="1" noChangeArrowheads="1"/>
          </p:cNvPicPr>
          <p:nvPr>
            <p:ph sz="quarter" idx="2"/>
          </p:nvPr>
        </p:nvPicPr>
        <p:blipFill>
          <a:blip r:embed="rId4"/>
          <a:srcRect/>
          <a:stretch>
            <a:fillRect/>
          </a:stretch>
        </p:blipFill>
        <p:spPr>
          <a:xfrm>
            <a:off x="5219700" y="836613"/>
            <a:ext cx="3600450" cy="2400300"/>
          </a:xfrm>
          <a:noFill/>
          <a:ln/>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tudio">
  <a:themeElements>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Studio">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bg2"/>
          </a:buClr>
          <a:buSzPct val="70000"/>
          <a:buFont typeface="Wingdings" pitchFamily="2" charset="2"/>
          <a:buChar char="l"/>
          <a:tabLst/>
          <a:defRPr kumimoji="0" lang="zh-CN" altLang="en-US" sz="2800" b="1" i="0" u="none" strike="noStrike" cap="none" normalizeH="0" baseline="0" smtClean="0">
            <a:ln>
              <a:noFill/>
            </a:ln>
            <a:solidFill>
              <a:schemeClr val="tx1"/>
            </a:solidFill>
            <a:effectLst/>
            <a:latin typeface="仿宋_GB2312" pitchFamily="49" charset="-122"/>
            <a:ea typeface="仿宋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bg2"/>
          </a:buClr>
          <a:buSzPct val="70000"/>
          <a:buFont typeface="Wingdings" pitchFamily="2" charset="2"/>
          <a:buChar char="l"/>
          <a:tabLst/>
          <a:defRPr kumimoji="0" lang="zh-CN" altLang="en-US" sz="2800" b="1" i="0" u="none" strike="noStrike" cap="none" normalizeH="0" baseline="0" smtClean="0">
            <a:ln>
              <a:noFill/>
            </a:ln>
            <a:solidFill>
              <a:schemeClr val="tx1"/>
            </a:solidFill>
            <a:effectLst/>
            <a:latin typeface="仿宋_GB2312" pitchFamily="49" charset="-122"/>
            <a:ea typeface="仿宋_GB2312" pitchFamily="49" charset="-122"/>
          </a:defRPr>
        </a:defPPr>
      </a:lstStyle>
    </a:lnDef>
  </a:objectDefaults>
  <a:extraClrSchemeLst>
    <a:extraClrScheme>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Studio</Template>
  <TotalTime>4821</TotalTime>
  <Words>9210</Words>
  <Application>Microsoft PowerPoint</Application>
  <PresentationFormat>全屏显示(4:3)</PresentationFormat>
  <Paragraphs>472</Paragraphs>
  <Slides>77</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77</vt:i4>
      </vt:variant>
    </vt:vector>
  </HeadingPairs>
  <TitlesOfParts>
    <vt:vector size="91" baseType="lpstr">
      <vt:lpstr>Times New Roman</vt:lpstr>
      <vt:lpstr>宋体</vt:lpstr>
      <vt:lpstr>Arial Black</vt:lpstr>
      <vt:lpstr>Arial</vt:lpstr>
      <vt:lpstr>Wingdings</vt:lpstr>
      <vt:lpstr>方正舒体</vt:lpstr>
      <vt:lpstr>华文新魏</vt:lpstr>
      <vt:lpstr>华文仿宋</vt:lpstr>
      <vt:lpstr>仿宋_GB2312</vt:lpstr>
      <vt:lpstr>华文行楷</vt:lpstr>
      <vt:lpstr>Tahoma</vt:lpstr>
      <vt:lpstr>Studio</vt:lpstr>
      <vt:lpstr>MathType 5.0 Equation</vt:lpstr>
      <vt:lpstr>Microsoft Equation 3.0</vt:lpstr>
      <vt:lpstr>电机学</vt:lpstr>
      <vt:lpstr>第4-2讲　交流绕组及其感应电势 介绍内容</vt:lpstr>
      <vt:lpstr>第4-2讲　交流绕组及其感应电势 介绍内容</vt:lpstr>
      <vt:lpstr>第4-2讲　交流绕组及其感应电势1 4-1.导体的感应电势 </vt:lpstr>
      <vt:lpstr>第4-2讲　交流绕组及其感应电势2 4-1.导体的感应电势</vt:lpstr>
      <vt:lpstr>幻灯片 6</vt:lpstr>
      <vt:lpstr>幻灯片 7</vt:lpstr>
      <vt:lpstr>第4-2讲　交流绕组及其感应电势5 4-1.导体的感应电势</vt:lpstr>
      <vt:lpstr>第4-2讲　交流绕组及其感应电势6 4-1.导体的感应电势</vt:lpstr>
      <vt:lpstr>第4-2讲　交流绕组及其感应电势1 4-2.元件的感应电势和节距因数</vt:lpstr>
      <vt:lpstr>第4-2讲　交流绕组及其感应电势2 4-2.元件的感应电势和节距因数</vt:lpstr>
      <vt:lpstr>第4-2讲　交流绕组及其感应电势3 4-2.元件的感应电势和节距因数</vt:lpstr>
      <vt:lpstr>第4-2讲　交流绕组及其感应电势4 4-2.元件的感应电势和节距因数</vt:lpstr>
      <vt:lpstr>第4-2讲　交流绕组及其感应电势5 4-2.元件的感应电势和节距因数</vt:lpstr>
      <vt:lpstr>第4-2讲　交流绕组及其感应电势6 4-2.元件的感应电势和节距因数</vt:lpstr>
      <vt:lpstr>第4-2讲　交流绕组及其感应电势7 4-2.元件的感应电势和节距因数</vt:lpstr>
      <vt:lpstr>第4-2讲　交流绕组及其感应电势8 4-2.元件的感应电势和节距因数</vt:lpstr>
      <vt:lpstr>第4-2讲　交流绕组及其感应电势9 4-2.元件的感应电势和节距因数</vt:lpstr>
      <vt:lpstr>第4-2讲　交流绕组及其感应电势10 4-2.元件的感应电势和节距因数</vt:lpstr>
      <vt:lpstr>第4-2讲　交流绕组及其感应电势11 4-2.元件的感应电势和节距因数</vt:lpstr>
      <vt:lpstr>第4-2讲　交流绕组及其感应电势12 4-2.元件的感应电势和节距因数</vt:lpstr>
      <vt:lpstr>第4-2讲　交流绕组及其感应电势12 4-2.元件的感应电势和节距因数</vt:lpstr>
      <vt:lpstr>第4-2讲　交流绕组及其感应电势1 4—3  分布元件组的感应电势和分布因数</vt:lpstr>
      <vt:lpstr>第4-2讲　交流绕组及其感应电势2 4—3  分布元件组的感应电势和分布因数</vt:lpstr>
      <vt:lpstr>第4-2讲　交流绕组及其感应电势3 4—3  分布元件组的感应电势和分布因数</vt:lpstr>
      <vt:lpstr>第4-2讲　交流绕组及其感应电势4 4—3  分布元件组的感应电势和分布因数</vt:lpstr>
      <vt:lpstr>第4-2讲　交流绕组及其感应电势1 4-4  相电势及绕组因数</vt:lpstr>
      <vt:lpstr>第4-2讲　交流绕组及其感应电势2 4-4  相电势及绕组因数</vt:lpstr>
      <vt:lpstr>第4-2讲　交流绕组及其感应电势1 4—5  三相双层整数槽绕组</vt:lpstr>
      <vt:lpstr>第4-2讲　交流绕组及其感应电势2 4—5  三相双层整数槽绕组</vt:lpstr>
      <vt:lpstr>第4-1讲　交流绕组及其感应电势2 4—5  三相双层整数槽绕组</vt:lpstr>
      <vt:lpstr>第4-1讲　交流绕组及其感应电势2 4—5  三相双层整数槽绕组</vt:lpstr>
      <vt:lpstr>第4-2讲　交流绕组及其感应电势3 4—5  三相双层整数槽绕组</vt:lpstr>
      <vt:lpstr>第4-2讲　交流绕组及其感应电势4 4—5  三相双层整数槽绕组</vt:lpstr>
      <vt:lpstr>第4-2讲　交流绕组及其感应电势5 4—5  三相双层整数槽绕组</vt:lpstr>
      <vt:lpstr>第4-2讲　交流绕组及其感应电势6 4—5  三相双层整数槽绕组</vt:lpstr>
      <vt:lpstr>第4-2讲　交流绕组及其感应电势7 4—5  三相双层整数槽绕组</vt:lpstr>
      <vt:lpstr>第4-2讲　交流绕组及其感应电势8 4—5  三相双层整数槽绕组</vt:lpstr>
      <vt:lpstr>第4-2讲　交流绕组及其感应电势9 4—5  三相双层整数槽绕组</vt:lpstr>
      <vt:lpstr>第4-2讲　交流绕组及其感应电势10 4—5  三相双层整数槽绕组</vt:lpstr>
      <vt:lpstr>第4-2讲　交流绕组及其感应电势11 4—5  三相双层整数槽绕组</vt:lpstr>
      <vt:lpstr>第4-2讲　交流绕组及其感应电势12 4—5  三相双层整数槽绕组</vt:lpstr>
      <vt:lpstr>第4-2讲　交流绕组及其感应电势13 4—5  三相双层整数槽绕组</vt:lpstr>
      <vt:lpstr>第4-2讲　交流绕组及其感应电势14 4—5  三相双层整数槽绕组</vt:lpstr>
      <vt:lpstr>第4-2讲　交流绕组及其感应电势15 4—5  三相双层整数槽绕组</vt:lpstr>
      <vt:lpstr>第4-2讲　交流绕组及其感应电势16 4—5  三相双层整数槽绕组</vt:lpstr>
      <vt:lpstr>第4-2讲　交流绕组及其感应电势17 4—5  三相双层整数槽绕组</vt:lpstr>
      <vt:lpstr>第4-2讲　交流绕组及其感应电势18 4—5  三相双层整数槽绕组</vt:lpstr>
      <vt:lpstr>第4-2讲　交流绕组及其感应电势1 4—6  三相单层绕组</vt:lpstr>
      <vt:lpstr>第4-2讲　交流绕组及其感应电势2 4—6  三相单层绕组</vt:lpstr>
      <vt:lpstr>第4-2讲　交流绕组及其感应电势3 4—6  三相单层绕组</vt:lpstr>
      <vt:lpstr>第4-2讲　交流绕组及其感应电势4 4—6  三相单层绕组</vt:lpstr>
      <vt:lpstr>第4-2讲　交流绕组及其感应电势1 4—7  单相交流绕组</vt:lpstr>
      <vt:lpstr>第4-2讲　交流绕组及其感应电势2 4—7  单相交流绕组</vt:lpstr>
      <vt:lpstr>第4-2讲　交流绕组及其感应电势1 4—8  三相绕组的联接</vt:lpstr>
      <vt:lpstr>第4-2讲　交流绕组及其感应电势2 4—8  三相绕组的联接</vt:lpstr>
      <vt:lpstr>第4-2讲　交流绕组及其感应电势3 4—8  三相绕组的联接</vt:lpstr>
      <vt:lpstr>第4-2讲　交流绕组及其感应电势4 4—8  三相绕组的联接</vt:lpstr>
      <vt:lpstr>第4-2讲　交流绕组及其感应电势5 4—8  三相绕组的联接</vt:lpstr>
      <vt:lpstr>第4-2讲　交流绕组及其感应电势1 4-9  齿谐波电势及其削弱方法</vt:lpstr>
      <vt:lpstr>第4-2讲　交流绕组及其感应电势2 4-9  齿谐波电势及其削弱方法</vt:lpstr>
      <vt:lpstr>第4-2讲　交流绕组及其感应电势3 4-9  齿谐波电势及其削弱方法</vt:lpstr>
      <vt:lpstr>第4-2讲　交流绕组及其感应电势4 4-9  齿谐波电势及其削弱方法</vt:lpstr>
      <vt:lpstr>第4-2讲　交流绕组及其感应电势5 4-9  齿谐波电势及其削弱方法</vt:lpstr>
      <vt:lpstr>第4-2讲　交流绕组及其感应电势6 4-9  齿谐波电势及其削弱方法</vt:lpstr>
      <vt:lpstr>第4-2讲　交流绕组及其感应电势1 4—10  三相60 相带分数槽绕组</vt:lpstr>
      <vt:lpstr>第4-2讲　交流绕组及其感应电势2 4—10  三相60 相带分数槽绕组</vt:lpstr>
      <vt:lpstr>第4-2讲　交流绕组及其感应电势3 4—10  三相60 相带分数槽绕组</vt:lpstr>
      <vt:lpstr>第4-2讲　交流绕组及其感应电势4 4—10  三相60 相带分数槽绕组</vt:lpstr>
      <vt:lpstr>第4-2讲　交流绕组及其感应电势5 4—10  三相60 相带分数槽绕组</vt:lpstr>
      <vt:lpstr>第4-2讲　交流绕组及其感应电势6 4—10  三相60 相带分数槽绕组</vt:lpstr>
      <vt:lpstr>第4-2讲　交流绕组及其感应电势7 4—10  三相60 相带分数槽绕组</vt:lpstr>
      <vt:lpstr>第4-2讲　交流绕组及其感应电势1 小    结</vt:lpstr>
      <vt:lpstr>第4-2讲　交流绕组及其感应电势2 小    结</vt:lpstr>
      <vt:lpstr>第4-2讲　交流绕组及其感应电势3 小    结</vt:lpstr>
      <vt:lpstr> 第4-2讲　交流绕组及其感应电势 作业</vt:lpstr>
      <vt:lpstr>幻灯片 77</vt:lpstr>
    </vt:vector>
  </TitlesOfParts>
  <Company>buaa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双余度永磁无刷 直流电动机系统</dc:title>
  <dc:creator>wzq</dc:creator>
  <cp:lastModifiedBy>www</cp:lastModifiedBy>
  <cp:revision>74</cp:revision>
  <dcterms:created xsi:type="dcterms:W3CDTF">2003-11-06T01:01:25Z</dcterms:created>
  <dcterms:modified xsi:type="dcterms:W3CDTF">2015-01-23T09:34:23Z</dcterms:modified>
</cp:coreProperties>
</file>